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821" r:id="rId2"/>
    <p:sldId id="822" r:id="rId3"/>
    <p:sldId id="837" r:id="rId4"/>
    <p:sldId id="840" r:id="rId5"/>
    <p:sldId id="841" r:id="rId6"/>
    <p:sldId id="843" r:id="rId7"/>
    <p:sldId id="844" r:id="rId8"/>
    <p:sldId id="845" r:id="rId9"/>
    <p:sldId id="846" r:id="rId10"/>
    <p:sldId id="847" r:id="rId11"/>
    <p:sldId id="848" r:id="rId12"/>
    <p:sldId id="849" r:id="rId13"/>
    <p:sldId id="850" r:id="rId14"/>
    <p:sldId id="85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40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40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40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4000" b="1" kern="1200">
        <a:solidFill>
          <a:srgbClr val="FF6600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80"/>
    <a:srgbClr val="FF6600"/>
    <a:srgbClr val="0000FF"/>
    <a:srgbClr val="FF0000"/>
    <a:srgbClr val="FFFF99"/>
    <a:srgbClr val="80008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94632" autoAdjust="0"/>
  </p:normalViewPr>
  <p:slideViewPr>
    <p:cSldViewPr>
      <p:cViewPr varScale="1">
        <p:scale>
          <a:sx n="67" d="100"/>
          <a:sy n="67" d="100"/>
        </p:scale>
        <p:origin x="11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chemeClr val="tx1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chemeClr val="tx1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chemeClr val="tx1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8495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148496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F8533-064B-48F1-800B-2F539E8A96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397D5-7111-4279-8DD5-9622294703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3A0C1-8AC9-4ED5-9CBC-A8F0EFF36D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9BB42-1E53-4677-A2EA-D63D3CD877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A9F7F-7BA6-4D24-980C-7FFB0C9BF6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6689E-B813-46C9-AF7F-D24098EBB2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82472-73FA-4B79-90E1-7828FDA29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2D417-80E7-4463-8C76-58E28D9AE0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46998-DF85-4B57-BFCF-52500C47B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CD32F-3A22-473F-903A-9710E753DC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37E1C-8F37-4618-A1A5-D29F725A59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1041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chemeClr val="tx1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042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8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chemeClr val="tx1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039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4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5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chemeClr val="tx1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036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7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7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fld id="{0582E5A7-F6E8-41E8-A668-8CCAAA323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»"/>
        <a:defRPr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03805"/>
            <a:ext cx="9020928" cy="313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074738" indent="-1074738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设计算法，找出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其和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定数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的若干自然数的所有可能。例如，若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n=4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可能：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+ 1 + 1 + 1 + 1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+ 1 + 1 + 2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+ 1 + 3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+ 2 + 2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+ 4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3634064"/>
            <a:ext cx="9020928" cy="313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074738" indent="-1074738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个数可以考虑从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中的任何一个数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个数可以考虑从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到剩下的数（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）中的任何一个数，以此类推。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直到剩下的数小于等于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为止。若剩下的数等于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，则正好是一个可行解；若小于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，则不予考虑。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被选中的数放在一个字符串中（作为参数）。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23793"/>
            <a:ext cx="8458200" cy="54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1074738" indent="-1074738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提示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随机数的产生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474" y="998838"/>
            <a:ext cx="9125526" cy="4853808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lvl1pPr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</a:rPr>
              <a:t>import os</a:t>
            </a:r>
          </a:p>
          <a:p>
            <a:pPr>
              <a:lnSpc>
                <a:spcPct val="100000"/>
              </a:lnSpc>
            </a:pPr>
            <a:r>
              <a:rPr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</a:rPr>
              <a:t>from random import *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# 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产生随机数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列表</a:t>
            </a: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n = 10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A =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[0] 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for  i  in range(10):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for  i in range(n):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A[i] = int(</a:t>
            </a:r>
            <a:r>
              <a:rPr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</a:rPr>
              <a:t>uniform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(9,100))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print(A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</a:rPr>
              <a:t>os.system</a:t>
            </a:r>
            <a:r>
              <a:rPr lang="en-US" altLang="zh-CN" sz="2800" u="sng" smtClean="0">
                <a:solidFill>
                  <a:srgbClr val="000000"/>
                </a:solidFill>
                <a:latin typeface="Times New Roman" panose="02020603050405020304" pitchFamily="18" charset="0"/>
              </a:rPr>
              <a:t>(“pause”)  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# 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暂停，输出‘按任意键继续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00" y="998838"/>
            <a:ext cx="4436991" cy="372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31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23793"/>
            <a:ext cx="8458200" cy="54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1074738" indent="-1074738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提示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程序运行计时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8474" y="998838"/>
            <a:ext cx="9125526" cy="571558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lvl1pPr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import  os</a:t>
            </a:r>
          </a:p>
          <a:p>
            <a:pPr>
              <a:lnSpc>
                <a:spcPct val="100000"/>
              </a:lnSpc>
            </a:pPr>
            <a:r>
              <a:rPr lang="en-US" altLang="zh-CN" sz="2800" u="sng" smtClean="0">
                <a:solidFill>
                  <a:srgbClr val="000000"/>
                </a:solidFill>
                <a:latin typeface="Times New Roman" panose="02020603050405020304" pitchFamily="18" charset="0"/>
              </a:rPr>
              <a:t>from </a:t>
            </a:r>
            <a:r>
              <a:rPr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</a:rPr>
              <a:t>time import *</a:t>
            </a: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def  fib(n):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if  n &lt; 2: return n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else: return fib(n-1) + fib(n-2)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for  n  in range(30, 40):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</a:rPr>
              <a:t>t1 = time()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a = (fib(n))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</a:rPr>
              <a:t>t2 = time()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print('%4d  %10d  %.4f' %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n, a, t2-t1)) 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os.system(“pause”)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66" y="998837"/>
            <a:ext cx="3581934" cy="36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8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48808"/>
            <a:ext cx="9144000" cy="54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074738" indent="-1074738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提示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做一件事情的所有程序文件放在同一个目录下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9866" y="1538874"/>
            <a:ext cx="8982294" cy="140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439863" indent="-1439863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提示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模块文件中可包含测试代码，这些测试代码最好放在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__name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__==“__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main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__”: 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下的代码块中。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9866" y="3068976"/>
            <a:ext cx="8982294" cy="97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439863" indent="-1439863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提示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】Python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有两种运行方式：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IDLE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中和操作系统下（直接双击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.py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文件）。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44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724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66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-3501" y="368796"/>
            <a:ext cx="9144000" cy="4422921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lvl1pPr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def  fun( n, k, s ) :  #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给出不同方式的总数及具体内容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if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n &lt; 0 : return 0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elif  n == 0 :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print( s ) 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return 1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else :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sum = 0 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for  i in range(k, n+1):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sum += fun(n-i, i, s+'+'+str(i))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return sum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319126"/>
            <a:ext cx="90272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9863" indent="-1439863" eaLnBrk="0" hangingPunct="0">
              <a:lnSpc>
                <a:spcPct val="10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是和，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是从第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个数开始算起，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是记录和的内容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03805"/>
            <a:ext cx="9020928" cy="140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074738" indent="-1074738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设计算法，找出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个元素中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(m&lt;n) 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个元素的组合。例如三个元素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(1, 2, 3)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，两个元素的组合分别为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(1, 2)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(1, 3)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(2, 3)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528940"/>
            <a:ext cx="9020928" cy="356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074738" indent="-1074738"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用列表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表示集合。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个元素可以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的任何一个元素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个元素可以考虑从剩下的元素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S-a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）中任选一个，以此类推。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被选中的元素的数量达到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时，输出一个子集。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被选中的元素放在一个列表中（作为参数）。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需要注意避免重复。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0" y="818826"/>
            <a:ext cx="9144000" cy="3130259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lvl1pPr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def  comK( A, n, B, k, s, r) : #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生成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个元素的全部组合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if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s == k :     #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终止条件，输出组合</a:t>
            </a: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print (B)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else : 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for  i in range(r, n) 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B[s] = A[i]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comK(A, n, B, k, s+1, i+1)  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29060"/>
            <a:ext cx="90272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9375" indent="-1349375"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是集合数组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，大小为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是结果数组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，大小为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的当前下标，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的开始元素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下标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6243" y="683817"/>
            <a:ext cx="9020928" cy="97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074738" indent="-1074738" eaLnBrk="0" hangingPunct="0">
              <a:lnSpc>
                <a:spcPct val="10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试设计算法，找出一个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正整数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所有质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因子。例如，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2000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的所有质因子为：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5, 5, 5, 2, 2, 2, 2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528940"/>
            <a:ext cx="9020928" cy="261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074738" indent="-1074738" algn="just" eaLnBrk="0" hangingPunct="0">
              <a:lnSpc>
                <a:spcPct val="15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pPr marL="457200" indent="-457200" algn="just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先找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的任何一个可能的因子（假设为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若找不到，则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就是质数，输出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否则，递归的去找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N/m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的所有质因子。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0" y="773823"/>
            <a:ext cx="9144000" cy="5038474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lvl1pPr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def  primeFact( n ) :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   if  n &lt; 4 :  print (n, end = ' ')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   else :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       for  m in range(2, n) :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           if  n%m != 0 : continue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           else :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primeFact( int(n/m) )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primeFact( m )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return</a:t>
            </a:r>
          </a:p>
          <a:p>
            <a:pPr>
              <a:lnSpc>
                <a:spcPct val="10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       print (n, end = ' ' )</a:t>
            </a:r>
            <a:endParaRPr lang="en-US" altLang="zh-CN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-1" y="475070"/>
            <a:ext cx="9134047" cy="54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/>
          <a:p>
            <a:pPr marL="1076325" indent="-1076325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【</a:t>
            </a:r>
            <a:r>
              <a:rPr lang="zh-CN" altLang="en-US" sz="28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例</a:t>
            </a:r>
            <a:r>
              <a:rPr lang="en-US" altLang="zh-CN" sz="280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】</a:t>
            </a:r>
            <a:r>
              <a:rPr lang="zh-CN" altLang="en-US" sz="280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设计算法，计算两串的最长公共子序列的长度。</a:t>
            </a:r>
            <a:endParaRPr lang="en-US" altLang="zh-CN" sz="28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314" y="1255005"/>
            <a:ext cx="8775585" cy="2569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457200" indent="-457200" algn="just" eaLnBrk="1" hangingPunct="1">
              <a:lnSpc>
                <a:spcPct val="100000"/>
              </a:lnSpc>
              <a:spcBef>
                <a:spcPct val="5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一个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字符串的子序列通过从字符串中删除零或多个任意位置的字符得到。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ct val="3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两个字符串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和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y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的</a:t>
            </a:r>
            <a:r>
              <a:rPr kumimoji="1" lang="zh-CN" altLang="en-US" sz="2800" dirty="0">
                <a:solidFill>
                  <a:srgbClr val="CC3300"/>
                </a:solidFill>
                <a:latin typeface="Times New Roman" pitchFamily="18" charset="0"/>
              </a:rPr>
              <a:t>最长公共子序列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记为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lcs(x, y)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。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ct val="3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例如，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x = abdebcbb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y = adacbcb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，则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lcs(x, y)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是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adcbb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和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adbcb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，如下所示：</a:t>
            </a:r>
            <a:r>
              <a:rPr kumimoji="1" lang="zh-CN" altLang="en-US" sz="32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4" name="Picture 4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954" y="4059042"/>
            <a:ext cx="91440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0" y="3158982"/>
            <a:ext cx="9144000" cy="3130259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lvl1pPr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def  lcs( x, y, m, n ) : #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递归</a:t>
            </a: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if   m == 0 or  n == 0 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return 0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if   x[m-1]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== y[n-1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]  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return lcs(x, y, m-1, n-1) + 1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else 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return max(lcs(x, y, m-1, n), lcs(x, y, m, n-1))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233787"/>
            <a:ext cx="8775585" cy="271677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ct val="50000"/>
              </a:spcBef>
              <a:buClr>
                <a:prstClr val="black"/>
              </a:buClr>
              <a:buSzPct val="100000"/>
              <a:buFont typeface="Arial" panose="020B0604020202020204" pitchFamily="34" charset="0"/>
              <a:buNone/>
            </a:pPr>
            <a:r>
              <a:rPr kumimoji="1" lang="en-US" altLang="zh-CN" sz="2400" dirty="0" smtClean="0">
                <a:solidFill>
                  <a:prstClr val="black"/>
                </a:solidFill>
                <a:latin typeface="Times New Roman" pitchFamily="18" charset="0"/>
              </a:rPr>
              <a:t>【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itchFamily="18" charset="0"/>
              </a:rPr>
              <a:t>思路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itchFamily="18" charset="0"/>
              </a:rPr>
              <a:t>】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ct val="5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当一个串为空时，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lcs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为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0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。</a:t>
            </a:r>
            <a:endParaRPr kumimoji="1" lang="zh-CN" altLang="en-US" sz="2400" dirty="0">
              <a:solidFill>
                <a:prstClr val="blac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lnSpc>
                <a:spcPct val="100000"/>
              </a:lnSpc>
              <a:spcBef>
                <a:spcPct val="3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当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y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两个串分别为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pa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qa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时（最后一个符号相等），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lcs(x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</a:rPr>
              <a:t>y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) = lcs(p, q) + 1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。</a:t>
            </a:r>
            <a:endParaRPr kumimoji="1" lang="zh-CN" altLang="en-US" sz="2400" dirty="0">
              <a:solidFill>
                <a:prstClr val="blac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lnSpc>
                <a:spcPct val="100000"/>
              </a:lnSpc>
              <a:spcBef>
                <a:spcPct val="3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</a:rPr>
              <a:t>当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</a:rPr>
              <a:t>y</a:t>
            </a:r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</a:rPr>
              <a:t>两个串分别为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</a:rPr>
              <a:t>pa</a:t>
            </a:r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qb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时</a:t>
            </a:r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</a:rPr>
              <a:t>（最后一个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符号</a:t>
            </a:r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</a:rPr>
              <a:t>不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等</a:t>
            </a:r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</a:rPr>
              <a:t>），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</a:rPr>
              <a:t>lcs(x, y) = 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max(lcs(pa, 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</a:rPr>
              <a:t>q</a:t>
            </a:r>
            <a:r>
              <a:rPr kumimoji="1"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), lcs(p, qb) </a:t>
            </a:r>
            <a:r>
              <a:rPr kumimoji="1"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。</a:t>
            </a:r>
            <a:endParaRPr kumimoji="1" lang="zh-CN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47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2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专业型模板">
  <a:themeElements>
    <a:clrScheme name="专业型模板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专业型模板">
      <a:majorFont>
        <a:latin typeface="VW媩$婫`婡p瑙"/>
        <a:ea typeface="宋体"/>
        <a:cs typeface=""/>
      </a:majorFont>
      <a:minorFont>
        <a:latin typeface="VW媩$婫`婡p瑙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专业型模板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1_专业型模板 1">
    <a:dk1>
      <a:srgbClr val="000000"/>
    </a:dk1>
    <a:lt1>
      <a:srgbClr val="FFFFFF"/>
    </a:lt1>
    <a:dk2>
      <a:srgbClr val="000000"/>
    </a:dk2>
    <a:lt2>
      <a:srgbClr val="B2B2B2"/>
    </a:lt2>
    <a:accent1>
      <a:srgbClr val="6600FF"/>
    </a:accent1>
    <a:accent2>
      <a:srgbClr val="CC00FF"/>
    </a:accent2>
    <a:accent3>
      <a:srgbClr val="FFFFFF"/>
    </a:accent3>
    <a:accent4>
      <a:srgbClr val="000000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Office\Templates\演示文稿设计\专业型模板.pot</Template>
  <TotalTime>49320</TotalTime>
  <Words>1051</Words>
  <Application>Microsoft Office PowerPoint</Application>
  <PresentationFormat>全屏显示(4:3)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Monotype Sorts</vt:lpstr>
      <vt:lpstr>VW媩$婫`婡p瑙</vt:lpstr>
      <vt:lpstr>楷体_GB2312</vt:lpstr>
      <vt:lpstr>隶书</vt:lpstr>
      <vt:lpstr>宋体</vt:lpstr>
      <vt:lpstr>Arial</vt:lpstr>
      <vt:lpstr>Times New Roman</vt:lpstr>
      <vt:lpstr>Wingdings</vt:lpstr>
      <vt:lpstr>专业型模板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上海电视大学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数据结构</dc:title>
  <dc:creator>JiangHao</dc:creator>
  <cp:lastModifiedBy>JiangHao</cp:lastModifiedBy>
  <cp:revision>774</cp:revision>
  <dcterms:created xsi:type="dcterms:W3CDTF">1998-11-11T02:43:28Z</dcterms:created>
  <dcterms:modified xsi:type="dcterms:W3CDTF">2019-09-26T02:00:49Z</dcterms:modified>
</cp:coreProperties>
</file>