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9" r:id="rId1"/>
  </p:sldMasterIdLst>
  <p:notesMasterIdLst>
    <p:notesMasterId r:id="rId63"/>
  </p:notesMasterIdLst>
  <p:sldIdLst>
    <p:sldId id="256" r:id="rId2"/>
    <p:sldId id="820" r:id="rId3"/>
    <p:sldId id="799" r:id="rId4"/>
    <p:sldId id="522" r:id="rId5"/>
    <p:sldId id="727" r:id="rId6"/>
    <p:sldId id="742" r:id="rId7"/>
    <p:sldId id="722" r:id="rId8"/>
    <p:sldId id="608" r:id="rId9"/>
    <p:sldId id="613" r:id="rId10"/>
    <p:sldId id="614" r:id="rId11"/>
    <p:sldId id="737" r:id="rId12"/>
    <p:sldId id="738" r:id="rId13"/>
    <p:sldId id="746" r:id="rId14"/>
    <p:sldId id="618" r:id="rId15"/>
    <p:sldId id="747" r:id="rId16"/>
    <p:sldId id="619" r:id="rId17"/>
    <p:sldId id="612" r:id="rId18"/>
    <p:sldId id="621" r:id="rId19"/>
    <p:sldId id="734" r:id="rId20"/>
    <p:sldId id="620" r:id="rId21"/>
    <p:sldId id="802" r:id="rId22"/>
    <p:sldId id="628" r:id="rId23"/>
    <p:sldId id="740" r:id="rId24"/>
    <p:sldId id="629" r:id="rId25"/>
    <p:sldId id="623" r:id="rId26"/>
    <p:sldId id="804" r:id="rId27"/>
    <p:sldId id="728" r:id="rId28"/>
    <p:sldId id="805" r:id="rId29"/>
    <p:sldId id="726" r:id="rId30"/>
    <p:sldId id="630" r:id="rId31"/>
    <p:sldId id="631" r:id="rId32"/>
    <p:sldId id="694" r:id="rId33"/>
    <p:sldId id="735" r:id="rId34"/>
    <p:sldId id="697" r:id="rId35"/>
    <p:sldId id="698" r:id="rId36"/>
    <p:sldId id="625" r:id="rId37"/>
    <p:sldId id="710" r:id="rId38"/>
    <p:sldId id="729" r:id="rId39"/>
    <p:sldId id="711" r:id="rId40"/>
    <p:sldId id="730" r:id="rId41"/>
    <p:sldId id="712" r:id="rId42"/>
    <p:sldId id="723" r:id="rId43"/>
    <p:sldId id="725" r:id="rId44"/>
    <p:sldId id="724" r:id="rId45"/>
    <p:sldId id="713" r:id="rId46"/>
    <p:sldId id="714" r:id="rId47"/>
    <p:sldId id="736" r:id="rId48"/>
    <p:sldId id="833" r:id="rId49"/>
    <p:sldId id="717" r:id="rId50"/>
    <p:sldId id="731" r:id="rId51"/>
    <p:sldId id="838" r:id="rId52"/>
    <p:sldId id="719" r:id="rId53"/>
    <p:sldId id="718" r:id="rId54"/>
    <p:sldId id="844" r:id="rId55"/>
    <p:sldId id="843" r:id="rId56"/>
    <p:sldId id="845" r:id="rId57"/>
    <p:sldId id="840" r:id="rId58"/>
    <p:sldId id="834" r:id="rId59"/>
    <p:sldId id="841" r:id="rId60"/>
    <p:sldId id="842" r:id="rId61"/>
    <p:sldId id="839" r:id="rId62"/>
  </p:sldIdLst>
  <p:sldSz cx="9144000" cy="6858000" type="screen4x3"/>
  <p:notesSz cx="6858000" cy="9144000"/>
  <p:embeddedFontLst>
    <p:embeddedFont>
      <p:font typeface="楷体_GB2312" panose="02010600030101010101" charset="-122"/>
      <p:regular r:id="rId64"/>
    </p:embeddedFont>
    <p:embeddedFont>
      <p:font typeface="隶书" panose="02010509060101010101" pitchFamily="49" charset="-122"/>
      <p:regular r:id="rId65"/>
    </p:embeddedFont>
    <p:embeddedFont>
      <p:font typeface="黑体" panose="02010609060101010101" pitchFamily="49" charset="-122"/>
      <p:regular r:id="rId66"/>
    </p:embeddedFont>
    <p:embeddedFont>
      <p:font typeface="楷体" panose="02010609060101010101" pitchFamily="49" charset="-122"/>
      <p:regular r:id="rId67"/>
    </p:embeddedFont>
  </p:embeddedFontLst>
  <p:defaultTextStyle>
    <a:defPPr>
      <a:defRPr lang="en-US"/>
    </a:defPPr>
    <a:lvl1pPr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32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32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32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32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32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43" autoAdjust="0"/>
  </p:normalViewPr>
  <p:slideViewPr>
    <p:cSldViewPr>
      <p:cViewPr varScale="1">
        <p:scale>
          <a:sx n="63" d="100"/>
          <a:sy n="63" d="100"/>
        </p:scale>
        <p:origin x="1109"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varScale="1">
      <p:scale>
        <a:sx n="1" d="1"/>
        <a:sy n="1" d="1"/>
      </p:scale>
      <p:origin x="0" y="-12413"/>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32.xml"/><Relationship Id="rId26" Type="http://schemas.openxmlformats.org/officeDocument/2006/relationships/slide" Target="slides/slide42.xml"/><Relationship Id="rId39" Type="http://schemas.openxmlformats.org/officeDocument/2006/relationships/slide" Target="slides/slide55.xml"/><Relationship Id="rId21" Type="http://schemas.openxmlformats.org/officeDocument/2006/relationships/slide" Target="slides/slide35.xml"/><Relationship Id="rId34" Type="http://schemas.openxmlformats.org/officeDocument/2006/relationships/slide" Target="slides/slide50.xml"/><Relationship Id="rId42" Type="http://schemas.openxmlformats.org/officeDocument/2006/relationships/slide" Target="slides/slide58.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20.xml"/><Relationship Id="rId29" Type="http://schemas.openxmlformats.org/officeDocument/2006/relationships/slide" Target="slides/slide4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24" Type="http://schemas.openxmlformats.org/officeDocument/2006/relationships/slide" Target="slides/slide40.xml"/><Relationship Id="rId32" Type="http://schemas.openxmlformats.org/officeDocument/2006/relationships/slide" Target="slides/slide48.xml"/><Relationship Id="rId37" Type="http://schemas.openxmlformats.org/officeDocument/2006/relationships/slide" Target="slides/slide53.xml"/><Relationship Id="rId40" Type="http://schemas.openxmlformats.org/officeDocument/2006/relationships/slide" Target="slides/slide56.xml"/><Relationship Id="rId45" Type="http://schemas.openxmlformats.org/officeDocument/2006/relationships/slide" Target="slides/slide61.xml"/><Relationship Id="rId5" Type="http://schemas.openxmlformats.org/officeDocument/2006/relationships/slide" Target="slides/slide5.xml"/><Relationship Id="rId15" Type="http://schemas.openxmlformats.org/officeDocument/2006/relationships/slide" Target="slides/slide19.xml"/><Relationship Id="rId23" Type="http://schemas.openxmlformats.org/officeDocument/2006/relationships/slide" Target="slides/slide39.xml"/><Relationship Id="rId28" Type="http://schemas.openxmlformats.org/officeDocument/2006/relationships/slide" Target="slides/slide44.xml"/><Relationship Id="rId36" Type="http://schemas.openxmlformats.org/officeDocument/2006/relationships/slide" Target="slides/slide52.xml"/><Relationship Id="rId10" Type="http://schemas.openxmlformats.org/officeDocument/2006/relationships/slide" Target="slides/slide13.xml"/><Relationship Id="rId19" Type="http://schemas.openxmlformats.org/officeDocument/2006/relationships/slide" Target="slides/slide33.xml"/><Relationship Id="rId31" Type="http://schemas.openxmlformats.org/officeDocument/2006/relationships/slide" Target="slides/slide47.xml"/><Relationship Id="rId44"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37.xml"/><Relationship Id="rId27" Type="http://schemas.openxmlformats.org/officeDocument/2006/relationships/slide" Target="slides/slide43.xml"/><Relationship Id="rId30" Type="http://schemas.openxmlformats.org/officeDocument/2006/relationships/slide" Target="slides/slide46.xml"/><Relationship Id="rId35" Type="http://schemas.openxmlformats.org/officeDocument/2006/relationships/slide" Target="slides/slide51.xml"/><Relationship Id="rId43" Type="http://schemas.openxmlformats.org/officeDocument/2006/relationships/slide" Target="slides/slide59.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41.xml"/><Relationship Id="rId33" Type="http://schemas.openxmlformats.org/officeDocument/2006/relationships/slide" Target="slides/slide49.xml"/><Relationship Id="rId38" Type="http://schemas.openxmlformats.org/officeDocument/2006/relationships/slide" Target="slides/slide54.xml"/><Relationship Id="rId20" Type="http://schemas.openxmlformats.org/officeDocument/2006/relationships/slide" Target="slides/slide34.xml"/><Relationship Id="rId41"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smtClean="0">
                <a:latin typeface="VW媩$婫`婡p瑙" charset="0"/>
                <a:ea typeface="隶书" pitchFamily="49" charset="-122"/>
              </a:defRPr>
            </a:lvl1pPr>
          </a:lstStyle>
          <a:p>
            <a:pPr>
              <a:defRPr/>
            </a:pPr>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smtClean="0">
                <a:latin typeface="VW媩$婫`婡p瑙" charset="0"/>
                <a:ea typeface="隶书" pitchFamily="49" charset="-122"/>
              </a:defRPr>
            </a:lvl1pPr>
          </a:lstStyle>
          <a:p>
            <a:pPr>
              <a:defRPr/>
            </a:pPr>
            <a:endParaRPr lang="en-US" altLang="zh-CN"/>
          </a:p>
        </p:txBody>
      </p:sp>
      <p:sp>
        <p:nvSpPr>
          <p:cNvPr id="132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smtClean="0">
                <a:latin typeface="VW媩$婫`婡p瑙" charset="0"/>
                <a:ea typeface="隶书" pitchFamily="49" charset="-122"/>
              </a:defRPr>
            </a:lvl1pPr>
          </a:lstStyle>
          <a:p>
            <a:pPr>
              <a:defRPr/>
            </a:pPr>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smtClean="0">
                <a:latin typeface="VW媩$婫`婡p瑙" charset="0"/>
                <a:ea typeface="隶书" pitchFamily="49" charset="-122"/>
              </a:defRPr>
            </a:lvl1pPr>
          </a:lstStyle>
          <a:p>
            <a:pPr>
              <a:defRPr/>
            </a:pPr>
            <a:fld id="{E48FFCFB-ECC1-4982-A60F-334A89AAA46B}" type="slidenum">
              <a:rPr lang="zh-CN" altLang="en-US"/>
              <a:pPr>
                <a:defRPr/>
              </a:pPr>
              <a:t>‹#›</a:t>
            </a:fld>
            <a:endParaRPr lang="en-US" altLang="zh-CN"/>
          </a:p>
        </p:txBody>
      </p:sp>
    </p:spTree>
    <p:extLst>
      <p:ext uri="{BB962C8B-B14F-4D97-AF65-F5344CB8AC3E}">
        <p14:creationId xmlns:p14="http://schemas.microsoft.com/office/powerpoint/2010/main" val="2867749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p:spPr>
        <p:txBody>
          <a:bodyPr/>
          <a:lstStyle>
            <a:lvl1pPr>
              <a:defRPr/>
            </a:lvl1pPr>
          </a:lstStyle>
          <a:p>
            <a:pPr>
              <a:defRPr/>
            </a:pPr>
            <a:fld id="{3CD97E15-8B40-4171-ABBC-51DBF856DDE4}"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6A792A69-4EC7-4C1D-8D63-01EE39B0BEA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54D63E21-CB8F-45F2-BD5F-BF3390B1AAF5}"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F9711D2E-5139-4419-A722-8C14EB90D955}"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42900"/>
            <a:ext cx="7772400" cy="11049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752600"/>
            <a:ext cx="7772400" cy="4114800"/>
          </a:xfrm>
        </p:spPr>
        <p:txBody>
          <a:bodyPr/>
          <a:lstStyle/>
          <a:p>
            <a:pPr lvl="0"/>
            <a:endParaRPr lang="zh-CN" altLang="en-US" noProof="0" smtClean="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AF59DB7E-65FE-4E27-8B7F-8ADD49808DFA}"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42900"/>
            <a:ext cx="7772400" cy="5524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0B16FAD7-C807-41E8-8022-5A1FACABFCF7}"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8462DBD6-1965-443F-9EC2-A9758D28E98B}"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242D0FD5-DD96-48D0-839C-4154FBDE080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BD8ACF89-A97A-410A-84FF-E81C6D65264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2B7B6892-DDB0-4A2D-8FD7-681FF91DA38C}"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11A82FB5-176A-42F0-AD84-16A593054B0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33E69323-9BF8-45B7-99F5-8B69EB336200}"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7CFBA61F-211C-4C4E-B88E-DEA1EE59E419}"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07AA6E52-2ECD-4099-A73C-4A35185FE13D}"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381000" y="304800"/>
            <a:ext cx="8383588" cy="6022975"/>
            <a:chOff x="240" y="192"/>
            <a:chExt cx="5281" cy="3794"/>
          </a:xfrm>
        </p:grpSpPr>
        <p:grpSp>
          <p:nvGrpSpPr>
            <p:cNvPr id="14344"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345"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346"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defRPr/>
                </a:pPr>
                <a:endParaRPr kumimoji="1" lang="zh-CN" altLang="en-US" sz="2400" b="0">
                  <a:latin typeface="VW媩$婫`婡p瑙" charset="0"/>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339"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4340"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pPr>
              <a:defRPr/>
            </a:pPr>
            <a:fld id="{82DCB7F5-4892-4AA6-A41E-8E8DF1462AC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57" r:id="rId1"/>
    <p:sldLayoutId id="2147484531" r:id="rId2"/>
    <p:sldLayoutId id="2147484532" r:id="rId3"/>
    <p:sldLayoutId id="2147484533" r:id="rId4"/>
    <p:sldLayoutId id="2147484534" r:id="rId5"/>
    <p:sldLayoutId id="2147484535" r:id="rId6"/>
    <p:sldLayoutId id="2147484536" r:id="rId7"/>
    <p:sldLayoutId id="2147484537" r:id="rId8"/>
    <p:sldLayoutId id="2147484538" r:id="rId9"/>
    <p:sldLayoutId id="2147484539" r:id="rId10"/>
    <p:sldLayoutId id="2147484540" r:id="rId11"/>
    <p:sldLayoutId id="2147484541" r:id="rId12"/>
    <p:sldLayoutId id="2147484542" r:id="rId13"/>
    <p:sldLayoutId id="2147484543" r:id="rId14"/>
  </p:sldLayoutIdLst>
  <p:txStyles>
    <p:titleStyle>
      <a:lvl1pPr algn="l" rtl="0" eaLnBrk="0" fontAlgn="base" hangingPunct="0">
        <a:spcBef>
          <a:spcPct val="0"/>
        </a:spcBef>
        <a:spcAft>
          <a:spcPct val="0"/>
        </a:spcAft>
        <a:defRPr sz="4400">
          <a:solidFill>
            <a:schemeClr val="tx2"/>
          </a:solidFill>
          <a:latin typeface="VW媩$婫`婡p瑙" charset="0"/>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itchFamily="2" charset="-122"/>
        </a:defRPr>
      </a:lvl2pPr>
      <a:lvl3pPr algn="l" rtl="0" eaLnBrk="0" fontAlgn="base" hangingPunct="0">
        <a:spcBef>
          <a:spcPct val="0"/>
        </a:spcBef>
        <a:spcAft>
          <a:spcPct val="0"/>
        </a:spcAft>
        <a:defRPr sz="4400">
          <a:solidFill>
            <a:schemeClr val="tx2"/>
          </a:solidFill>
          <a:latin typeface="VW媩$婫`婡p瑙" charset="0"/>
          <a:ea typeface="宋体" pitchFamily="2" charset="-122"/>
        </a:defRPr>
      </a:lvl3pPr>
      <a:lvl4pPr algn="l" rtl="0" eaLnBrk="0" fontAlgn="base" hangingPunct="0">
        <a:spcBef>
          <a:spcPct val="0"/>
        </a:spcBef>
        <a:spcAft>
          <a:spcPct val="0"/>
        </a:spcAft>
        <a:defRPr sz="4400">
          <a:solidFill>
            <a:schemeClr val="tx2"/>
          </a:solidFill>
          <a:latin typeface="VW媩$婫`婡p瑙" charset="0"/>
          <a:ea typeface="宋体" pitchFamily="2" charset="-122"/>
        </a:defRPr>
      </a:lvl4pPr>
      <a:lvl5pPr algn="l" rtl="0" eaLnBrk="0" fontAlgn="base" hangingPunct="0">
        <a:spcBef>
          <a:spcPct val="0"/>
        </a:spcBef>
        <a:spcAft>
          <a:spcPct val="0"/>
        </a:spcAft>
        <a:defRPr sz="4400">
          <a:solidFill>
            <a:schemeClr val="tx2"/>
          </a:solidFill>
          <a:latin typeface="VW媩$婫`婡p瑙" charset="0"/>
          <a:ea typeface="宋体"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VW媩$婫`婡p瑙" charset="0"/>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VW媩$婫`婡p瑙" charset="0"/>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VW媩$婫`婡p瑙" charset="0"/>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http://webinfo.zjtvu.edu.cn/xnxx/cai/kejian/zjdd/sjjg/a_study/bjy_5/ba_image/slide0009_image011.gi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6013" y="1484313"/>
            <a:ext cx="6724650" cy="3835400"/>
          </a:xfrm>
        </p:spPr>
        <p:txBody>
          <a:bodyPr/>
          <a:lstStyle/>
          <a:p>
            <a:pPr eaLnBrk="1" hangingPunct="1">
              <a:lnSpc>
                <a:spcPct val="90000"/>
              </a:lnSpc>
              <a:defRPr/>
            </a:pPr>
            <a:r>
              <a:rPr lang="zh-CN" altLang="en-US" sz="7200" dirty="0" smtClean="0">
                <a:solidFill>
                  <a:srgbClr val="0000FF"/>
                </a:solidFill>
                <a:effectLst>
                  <a:outerShdw blurRad="38100" dist="38100" dir="2700000" algn="tl">
                    <a:srgbClr val="C0C0C0"/>
                  </a:outerShdw>
                </a:effectLst>
                <a:latin typeface="+mj-lt"/>
                <a:ea typeface="黑体" pitchFamily="49" charset="-122"/>
              </a:rPr>
              <a:t>数据结构与算法分析</a:t>
            </a:r>
            <a:r>
              <a:rPr lang="zh-CN" altLang="en-US" sz="8800" dirty="0" smtClean="0">
                <a:solidFill>
                  <a:srgbClr val="0000FF"/>
                </a:solidFill>
                <a:effectLst>
                  <a:outerShdw blurRad="38100" dist="38100" dir="2700000" algn="tl">
                    <a:srgbClr val="C0C0C0"/>
                  </a:outerShdw>
                </a:effectLst>
                <a:latin typeface="+mj-lt"/>
                <a:ea typeface="黑体" pitchFamily="49" charset="-122"/>
              </a:rPr>
              <a:t/>
            </a:r>
            <a:br>
              <a:rPr lang="zh-CN" altLang="en-US" sz="8800" dirty="0" smtClean="0">
                <a:solidFill>
                  <a:srgbClr val="0000FF"/>
                </a:solidFill>
                <a:effectLst>
                  <a:outerShdw blurRad="38100" dist="38100" dir="2700000" algn="tl">
                    <a:srgbClr val="C0C0C0"/>
                  </a:outerShdw>
                </a:effectLst>
                <a:latin typeface="+mj-lt"/>
                <a:ea typeface="黑体" pitchFamily="49" charset="-122"/>
              </a:rPr>
            </a:br>
            <a:r>
              <a:rPr lang="zh-CN" altLang="en-US" sz="4000" dirty="0" smtClean="0">
                <a:solidFill>
                  <a:srgbClr val="0000FF"/>
                </a:solidFill>
                <a:effectLst>
                  <a:outerShdw blurRad="38100" dist="38100" dir="2700000" algn="tl">
                    <a:srgbClr val="C0C0C0"/>
                  </a:outerShdw>
                </a:effectLst>
                <a:latin typeface="+mj-lt"/>
                <a:ea typeface="黑体" pitchFamily="49" charset="-122"/>
              </a:rPr>
              <a:t/>
            </a:r>
            <a:br>
              <a:rPr lang="zh-CN" altLang="en-US" sz="4000" dirty="0" smtClean="0">
                <a:solidFill>
                  <a:srgbClr val="0000FF"/>
                </a:solidFill>
                <a:effectLst>
                  <a:outerShdw blurRad="38100" dist="38100" dir="2700000" algn="tl">
                    <a:srgbClr val="C0C0C0"/>
                  </a:outerShdw>
                </a:effectLst>
                <a:latin typeface="+mj-lt"/>
                <a:ea typeface="黑体" pitchFamily="49" charset="-122"/>
              </a:rPr>
            </a:br>
            <a:r>
              <a:rPr lang="en-US" altLang="en-US" sz="4000" i="1" dirty="0" smtClean="0">
                <a:solidFill>
                  <a:srgbClr val="CC0000"/>
                </a:solidFill>
                <a:effectLst>
                  <a:outerShdw blurRad="38100" dist="38100" dir="2700000" algn="tl">
                    <a:srgbClr val="C0C0C0"/>
                  </a:outerShdw>
                </a:effectLst>
                <a:latin typeface="Times New Roman" pitchFamily="18" charset="0"/>
              </a:rPr>
              <a:t>D</a:t>
            </a:r>
            <a:r>
              <a:rPr lang="en-US" altLang="zh-CN" sz="4000" i="1" dirty="0" smtClean="0">
                <a:solidFill>
                  <a:srgbClr val="CC0000"/>
                </a:solidFill>
                <a:effectLst>
                  <a:outerShdw blurRad="38100" dist="38100" dir="2700000" algn="tl">
                    <a:srgbClr val="C0C0C0"/>
                  </a:outerShdw>
                </a:effectLst>
                <a:latin typeface="Times New Roman" pitchFamily="18" charset="0"/>
              </a:rPr>
              <a:t>ata</a:t>
            </a:r>
            <a:r>
              <a:rPr lang="en-US" altLang="en-US" sz="4000" i="1" dirty="0" smtClean="0">
                <a:solidFill>
                  <a:srgbClr val="CC0000"/>
                </a:solidFill>
                <a:effectLst>
                  <a:outerShdw blurRad="38100" dist="38100" dir="2700000" algn="tl">
                    <a:srgbClr val="C0C0C0"/>
                  </a:outerShdw>
                </a:effectLst>
                <a:latin typeface="Times New Roman" pitchFamily="18" charset="0"/>
              </a:rPr>
              <a:t> S</a:t>
            </a:r>
            <a:r>
              <a:rPr lang="en-US" altLang="zh-CN" sz="4000" i="1" dirty="0" smtClean="0">
                <a:solidFill>
                  <a:srgbClr val="CC0000"/>
                </a:solidFill>
                <a:effectLst>
                  <a:outerShdw blurRad="38100" dist="38100" dir="2700000" algn="tl">
                    <a:srgbClr val="C0C0C0"/>
                  </a:outerShdw>
                </a:effectLst>
                <a:latin typeface="Times New Roman" pitchFamily="18" charset="0"/>
              </a:rPr>
              <a:t>tructure and </a:t>
            </a:r>
            <a:br>
              <a:rPr lang="en-US" altLang="zh-CN" sz="4000" i="1" dirty="0" smtClean="0">
                <a:solidFill>
                  <a:srgbClr val="CC0000"/>
                </a:solidFill>
                <a:effectLst>
                  <a:outerShdw blurRad="38100" dist="38100" dir="2700000" algn="tl">
                    <a:srgbClr val="C0C0C0"/>
                  </a:outerShdw>
                </a:effectLst>
                <a:latin typeface="Times New Roman" pitchFamily="18" charset="0"/>
              </a:rPr>
            </a:br>
            <a:r>
              <a:rPr lang="en-US" altLang="zh-CN" sz="4000" i="1" dirty="0" smtClean="0">
                <a:solidFill>
                  <a:srgbClr val="CC0000"/>
                </a:solidFill>
                <a:effectLst>
                  <a:outerShdw blurRad="38100" dist="38100" dir="2700000" algn="tl">
                    <a:srgbClr val="C0C0C0"/>
                  </a:outerShdw>
                </a:effectLst>
                <a:latin typeface="Times New Roman" pitchFamily="18" charset="0"/>
              </a:rPr>
              <a:t>Algorithm Analysis</a:t>
            </a:r>
            <a:endParaRPr lang="zh-CN" altLang="en-US" sz="4000" i="1" dirty="0" smtClean="0">
              <a:solidFill>
                <a:srgbClr val="CC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0">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1026"/>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29699" name="Text Box 1027"/>
          <p:cNvSpPr txBox="1">
            <a:spLocks noChangeArrowheads="1"/>
          </p:cNvSpPr>
          <p:nvPr/>
        </p:nvSpPr>
        <p:spPr bwMode="auto">
          <a:xfrm>
            <a:off x="0" y="456723"/>
            <a:ext cx="7620000" cy="519113"/>
          </a:xfrm>
          <a:prstGeom prst="rect">
            <a:avLst/>
          </a:prstGeom>
          <a:noFill/>
          <a:ln w="9525">
            <a:noFill/>
            <a:miter lim="800000"/>
            <a:headEnd/>
            <a:tailEnd/>
          </a:ln>
        </p:spPr>
        <p:txBody>
          <a:bodyPr>
            <a:spAutoFit/>
          </a:bodyPr>
          <a:lstStyle/>
          <a:p>
            <a:pPr>
              <a:lnSpc>
                <a:spcPct val="100000"/>
              </a:lnSpc>
              <a:spcBef>
                <a:spcPct val="50000"/>
              </a:spcBef>
            </a:pPr>
            <a:r>
              <a:rPr lang="en-US" altLang="zh-CN" sz="280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计算机和人对弈</a:t>
            </a:r>
          </a:p>
        </p:txBody>
      </p:sp>
      <p:graphicFrame>
        <p:nvGraphicFramePr>
          <p:cNvPr id="445444" name="Group 1028"/>
          <p:cNvGraphicFramePr>
            <a:graphicFrameLocks noGrp="1"/>
          </p:cNvGraphicFramePr>
          <p:nvPr/>
        </p:nvGraphicFramePr>
        <p:xfrm>
          <a:off x="3810000" y="1600200"/>
          <a:ext cx="1447800" cy="1554480"/>
        </p:xfrm>
        <a:graphic>
          <a:graphicData uri="http://schemas.openxmlformats.org/drawingml/2006/table">
            <a:tbl>
              <a:tblPr/>
              <a:tblGrid>
                <a:gridCol w="461963"/>
                <a:gridCol w="503237"/>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5462" name="Group 1046"/>
          <p:cNvGraphicFramePr>
            <a:graphicFrameLocks noGrp="1"/>
          </p:cNvGraphicFramePr>
          <p:nvPr/>
        </p:nvGraphicFramePr>
        <p:xfrm>
          <a:off x="3810000" y="4038600"/>
          <a:ext cx="1447800" cy="1554480"/>
        </p:xfrm>
        <a:graphic>
          <a:graphicData uri="http://schemas.openxmlformats.org/drawingml/2006/table">
            <a:tbl>
              <a:tblPr/>
              <a:tblGrid>
                <a:gridCol w="461963"/>
                <a:gridCol w="503237"/>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5480" name="Group 1064"/>
          <p:cNvGraphicFramePr>
            <a:graphicFrameLocks noGrp="1"/>
          </p:cNvGraphicFramePr>
          <p:nvPr/>
        </p:nvGraphicFramePr>
        <p:xfrm>
          <a:off x="5638800" y="4038600"/>
          <a:ext cx="1447800" cy="1554480"/>
        </p:xfrm>
        <a:graphic>
          <a:graphicData uri="http://schemas.openxmlformats.org/drawingml/2006/table">
            <a:tbl>
              <a:tblPr/>
              <a:tblGrid>
                <a:gridCol w="461963"/>
                <a:gridCol w="503237"/>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5498" name="Group 1082"/>
          <p:cNvGraphicFramePr>
            <a:graphicFrameLocks noGrp="1"/>
          </p:cNvGraphicFramePr>
          <p:nvPr/>
        </p:nvGraphicFramePr>
        <p:xfrm>
          <a:off x="7391400" y="4038600"/>
          <a:ext cx="1447800" cy="1554480"/>
        </p:xfrm>
        <a:graphic>
          <a:graphicData uri="http://schemas.openxmlformats.org/drawingml/2006/table">
            <a:tbl>
              <a:tblPr/>
              <a:tblGrid>
                <a:gridCol w="457200"/>
                <a:gridCol w="508000"/>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5516" name="Group 1100"/>
          <p:cNvGraphicFramePr>
            <a:graphicFrameLocks noGrp="1"/>
          </p:cNvGraphicFramePr>
          <p:nvPr/>
        </p:nvGraphicFramePr>
        <p:xfrm>
          <a:off x="228600" y="4038600"/>
          <a:ext cx="1447800" cy="1554480"/>
        </p:xfrm>
        <a:graphic>
          <a:graphicData uri="http://schemas.openxmlformats.org/drawingml/2006/table">
            <a:tbl>
              <a:tblPr/>
              <a:tblGrid>
                <a:gridCol w="461963"/>
                <a:gridCol w="503237"/>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5534" name="Group 1118"/>
          <p:cNvGraphicFramePr>
            <a:graphicFrameLocks noGrp="1"/>
          </p:cNvGraphicFramePr>
          <p:nvPr/>
        </p:nvGraphicFramePr>
        <p:xfrm>
          <a:off x="2057400" y="4038600"/>
          <a:ext cx="1447800" cy="1554480"/>
        </p:xfrm>
        <a:graphic>
          <a:graphicData uri="http://schemas.openxmlformats.org/drawingml/2006/table">
            <a:tbl>
              <a:tblPr/>
              <a:tblGrid>
                <a:gridCol w="461963"/>
                <a:gridCol w="503237"/>
                <a:gridCol w="482600"/>
              </a:tblGrid>
              <a:tr h="152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0"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5552" name="Line 1136"/>
          <p:cNvSpPr>
            <a:spLocks noChangeShapeType="1"/>
          </p:cNvSpPr>
          <p:nvPr/>
        </p:nvSpPr>
        <p:spPr bwMode="auto">
          <a:xfrm flipH="1">
            <a:off x="914400" y="3276600"/>
            <a:ext cx="3124200" cy="762000"/>
          </a:xfrm>
          <a:prstGeom prst="line">
            <a:avLst/>
          </a:prstGeom>
          <a:noFill/>
          <a:ln w="9525">
            <a:solidFill>
              <a:schemeClr val="tx1"/>
            </a:solidFill>
            <a:round/>
            <a:headEnd/>
            <a:tailEn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445553" name="Line 1137"/>
          <p:cNvSpPr>
            <a:spLocks noChangeShapeType="1"/>
          </p:cNvSpPr>
          <p:nvPr/>
        </p:nvSpPr>
        <p:spPr bwMode="auto">
          <a:xfrm flipH="1">
            <a:off x="2743200" y="3276600"/>
            <a:ext cx="1600200" cy="762000"/>
          </a:xfrm>
          <a:prstGeom prst="line">
            <a:avLst/>
          </a:prstGeom>
          <a:noFill/>
          <a:ln w="9525">
            <a:solidFill>
              <a:schemeClr val="tx1"/>
            </a:solidFill>
            <a:round/>
            <a:headEnd/>
            <a:tailEn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445554" name="Line 1138"/>
          <p:cNvSpPr>
            <a:spLocks noChangeShapeType="1"/>
          </p:cNvSpPr>
          <p:nvPr/>
        </p:nvSpPr>
        <p:spPr bwMode="auto">
          <a:xfrm>
            <a:off x="4572000" y="3276600"/>
            <a:ext cx="0" cy="762000"/>
          </a:xfrm>
          <a:prstGeom prst="line">
            <a:avLst/>
          </a:prstGeom>
          <a:noFill/>
          <a:ln w="9525">
            <a:solidFill>
              <a:schemeClr val="tx1"/>
            </a:solidFill>
            <a:round/>
            <a:headEnd/>
            <a:tailEn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445555" name="Line 1139"/>
          <p:cNvSpPr>
            <a:spLocks noChangeShapeType="1"/>
          </p:cNvSpPr>
          <p:nvPr/>
        </p:nvSpPr>
        <p:spPr bwMode="auto">
          <a:xfrm>
            <a:off x="4800600" y="3276600"/>
            <a:ext cx="1600200" cy="762000"/>
          </a:xfrm>
          <a:prstGeom prst="line">
            <a:avLst/>
          </a:prstGeom>
          <a:noFill/>
          <a:ln w="9525">
            <a:solidFill>
              <a:schemeClr val="tx1"/>
            </a:solidFill>
            <a:round/>
            <a:headEnd/>
            <a:tailEn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445556" name="Line 1140"/>
          <p:cNvSpPr>
            <a:spLocks noChangeShapeType="1"/>
          </p:cNvSpPr>
          <p:nvPr/>
        </p:nvSpPr>
        <p:spPr bwMode="auto">
          <a:xfrm>
            <a:off x="5105400" y="3276600"/>
            <a:ext cx="2971800" cy="762000"/>
          </a:xfrm>
          <a:prstGeom prst="line">
            <a:avLst/>
          </a:prstGeom>
          <a:noFill/>
          <a:ln w="9525">
            <a:solidFill>
              <a:schemeClr val="tx1"/>
            </a:solidFill>
            <a:round/>
            <a:headEnd/>
            <a:tailEnd/>
          </a:ln>
          <a:effectLs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53975" y="451785"/>
            <a:ext cx="7467600" cy="631825"/>
          </a:xfrm>
          <a:prstGeom prst="rect">
            <a:avLst/>
          </a:prstGeom>
          <a:noFill/>
          <a:ln>
            <a:noFill/>
          </a:ln>
          <a:effectLst/>
          <a:extLst/>
        </p:spPr>
        <p:txBody>
          <a:bodyPr lIns="112947" tIns="56473" rIns="112947" bIns="56473">
            <a:spAutoFit/>
          </a:bodyPr>
          <a:lstStyle/>
          <a:p>
            <a:pPr>
              <a:spcBef>
                <a:spcPct val="50000"/>
              </a:spcBef>
              <a:defRPr/>
            </a:pP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a:t>
            </a:r>
            <a:r>
              <a:rPr lang="zh-CN" altLang="en-US" sz="2800" dirty="0">
                <a:effectLst>
                  <a:outerShdw blurRad="38100" dist="38100" dir="2700000" algn="tl">
                    <a:srgbClr val="C0C0C0"/>
                  </a:outerShdw>
                </a:effectLst>
                <a:latin typeface="楷体" panose="02010609060101010101" pitchFamily="49" charset="-122"/>
                <a:ea typeface="楷体" panose="02010609060101010101" pitchFamily="49" charset="-122"/>
              </a:rPr>
              <a:t>田径赛的时间安排问题</a:t>
            </a:r>
          </a:p>
        </p:txBody>
      </p:sp>
      <p:graphicFrame>
        <p:nvGraphicFramePr>
          <p:cNvPr id="582659" name="Group 3"/>
          <p:cNvGraphicFramePr>
            <a:graphicFrameLocks noGrp="1"/>
          </p:cNvGraphicFramePr>
          <p:nvPr>
            <p:extLst>
              <p:ext uri="{D42A27DB-BD31-4B8C-83A1-F6EECF244321}">
                <p14:modId xmlns:p14="http://schemas.microsoft.com/office/powerpoint/2010/main" val="1979734437"/>
              </p:ext>
            </p:extLst>
          </p:nvPr>
        </p:nvGraphicFramePr>
        <p:xfrm>
          <a:off x="685800" y="1828800"/>
          <a:ext cx="3873500" cy="2895834"/>
        </p:xfrm>
        <a:graphic>
          <a:graphicData uri="http://schemas.openxmlformats.org/drawingml/2006/table">
            <a:tbl>
              <a:tblPr/>
              <a:tblGrid>
                <a:gridCol w="1035050"/>
                <a:gridCol w="946150"/>
                <a:gridCol w="946150"/>
                <a:gridCol w="946150"/>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姓名</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项目1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项目2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项目3</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丁1</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跳高</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跳远</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马2</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标枪</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铅球</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张3</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标枪</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200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李4</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铅球</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200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跳高</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王5</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跳远</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200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2718" name="Text Box 62"/>
          <p:cNvSpPr txBox="1">
            <a:spLocks noChangeArrowheads="1"/>
          </p:cNvSpPr>
          <p:nvPr/>
        </p:nvSpPr>
        <p:spPr bwMode="auto">
          <a:xfrm>
            <a:off x="304800" y="5105400"/>
            <a:ext cx="8839200" cy="1354138"/>
          </a:xfrm>
          <a:prstGeom prst="rect">
            <a:avLst/>
          </a:prstGeom>
          <a:noFill/>
          <a:ln>
            <a:noFill/>
          </a:ln>
          <a:effectLst/>
          <a:extLst/>
        </p:spPr>
        <p:txBody>
          <a:bodyPr lIns="112947" tIns="56473" rIns="112947" bIns="56473">
            <a:spAutoFit/>
          </a:bodyPr>
          <a:lstStyle/>
          <a:p>
            <a:pPr>
              <a:spcBef>
                <a:spcPct val="50000"/>
              </a:spcBef>
              <a:defRPr/>
            </a:pPr>
            <a:r>
              <a:rPr lang="zh-CN" altLang="en-US" sz="2800">
                <a:effectLst>
                  <a:outerShdw blurRad="38100" dist="38100" dir="2700000" algn="tl">
                    <a:srgbClr val="C0C0C0"/>
                  </a:outerShdw>
                </a:effectLst>
                <a:latin typeface="楷体" panose="02010609060101010101" pitchFamily="49" charset="-122"/>
                <a:ea typeface="楷体" panose="02010609060101010101" pitchFamily="49" charset="-122"/>
              </a:rPr>
              <a:t>1、任一选手所选中的项目之间应该两两有边相连；</a:t>
            </a:r>
          </a:p>
          <a:p>
            <a:pPr>
              <a:spcBef>
                <a:spcPct val="50000"/>
              </a:spcBef>
              <a:defRPr/>
            </a:pPr>
            <a:r>
              <a:rPr lang="zh-CN" altLang="en-US" sz="2800">
                <a:effectLst>
                  <a:outerShdw blurRad="38100" dist="38100" dir="2700000" algn="tl">
                    <a:srgbClr val="C0C0C0"/>
                  </a:outerShdw>
                </a:effectLst>
                <a:latin typeface="楷体" panose="02010609060101010101" pitchFamily="49" charset="-122"/>
                <a:ea typeface="楷体" panose="02010609060101010101" pitchFamily="49" charset="-122"/>
              </a:rPr>
              <a:t>2、任一两个有边相连的顶点颜色（时间）不能相同。</a:t>
            </a:r>
          </a:p>
        </p:txBody>
      </p:sp>
      <p:grpSp>
        <p:nvGrpSpPr>
          <p:cNvPr id="25" name="Group 72"/>
          <p:cNvGrpSpPr>
            <a:grpSpLocks/>
          </p:cNvGrpSpPr>
          <p:nvPr/>
        </p:nvGrpSpPr>
        <p:grpSpPr bwMode="auto">
          <a:xfrm>
            <a:off x="5381625" y="1789113"/>
            <a:ext cx="3241675" cy="2425700"/>
            <a:chOff x="3361" y="1077"/>
            <a:chExt cx="2042" cy="1528"/>
          </a:xfrm>
        </p:grpSpPr>
        <p:sp>
          <p:nvSpPr>
            <p:cNvPr id="26" name="Line 46"/>
            <p:cNvSpPr>
              <a:spLocks noChangeShapeType="1"/>
            </p:cNvSpPr>
            <p:nvPr/>
          </p:nvSpPr>
          <p:spPr bwMode="auto">
            <a:xfrm>
              <a:off x="3744" y="1296"/>
              <a:ext cx="864" cy="0"/>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27" name="Line 47"/>
            <p:cNvSpPr>
              <a:spLocks noChangeShapeType="1"/>
            </p:cNvSpPr>
            <p:nvPr/>
          </p:nvSpPr>
          <p:spPr bwMode="auto">
            <a:xfrm>
              <a:off x="3696" y="2448"/>
              <a:ext cx="960" cy="0"/>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28" name="Line 48"/>
            <p:cNvSpPr>
              <a:spLocks noChangeShapeType="1"/>
            </p:cNvSpPr>
            <p:nvPr/>
          </p:nvSpPr>
          <p:spPr bwMode="auto">
            <a:xfrm flipH="1">
              <a:off x="3696" y="1872"/>
              <a:ext cx="480"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29" name="Line 49"/>
            <p:cNvSpPr>
              <a:spLocks noChangeShapeType="1"/>
            </p:cNvSpPr>
            <p:nvPr/>
          </p:nvSpPr>
          <p:spPr bwMode="auto">
            <a:xfrm>
              <a:off x="3702" y="1310"/>
              <a:ext cx="482" cy="567"/>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0" name="Line 50"/>
            <p:cNvSpPr>
              <a:spLocks noChangeShapeType="1"/>
            </p:cNvSpPr>
            <p:nvPr/>
          </p:nvSpPr>
          <p:spPr bwMode="auto">
            <a:xfrm flipV="1">
              <a:off x="4186" y="1281"/>
              <a:ext cx="480"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1" name="Line 51"/>
            <p:cNvSpPr>
              <a:spLocks noChangeShapeType="1"/>
            </p:cNvSpPr>
            <p:nvPr/>
          </p:nvSpPr>
          <p:spPr bwMode="auto">
            <a:xfrm>
              <a:off x="4176" y="1872"/>
              <a:ext cx="480"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2" name="Line 52"/>
            <p:cNvSpPr>
              <a:spLocks noChangeShapeType="1"/>
            </p:cNvSpPr>
            <p:nvPr/>
          </p:nvSpPr>
          <p:spPr bwMode="auto">
            <a:xfrm>
              <a:off x="4176" y="1872"/>
              <a:ext cx="912" cy="0"/>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3" name="Line 53"/>
            <p:cNvSpPr>
              <a:spLocks noChangeShapeType="1"/>
            </p:cNvSpPr>
            <p:nvPr/>
          </p:nvSpPr>
          <p:spPr bwMode="auto">
            <a:xfrm>
              <a:off x="4656" y="1296"/>
              <a:ext cx="432"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4" name="Line 54"/>
            <p:cNvSpPr>
              <a:spLocks noChangeShapeType="1"/>
            </p:cNvSpPr>
            <p:nvPr/>
          </p:nvSpPr>
          <p:spPr bwMode="auto">
            <a:xfrm flipH="1">
              <a:off x="4656" y="1872"/>
              <a:ext cx="432"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5" name="Line 55"/>
            <p:cNvSpPr>
              <a:spLocks noChangeShapeType="1"/>
            </p:cNvSpPr>
            <p:nvPr/>
          </p:nvSpPr>
          <p:spPr bwMode="auto">
            <a:xfrm>
              <a:off x="3702" y="1281"/>
              <a:ext cx="0" cy="1152"/>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6" name="Line 63"/>
            <p:cNvSpPr>
              <a:spLocks noChangeShapeType="1"/>
            </p:cNvSpPr>
            <p:nvPr/>
          </p:nvSpPr>
          <p:spPr bwMode="auto">
            <a:xfrm>
              <a:off x="3696" y="1296"/>
              <a:ext cx="1392" cy="576"/>
            </a:xfrm>
            <a:prstGeom prst="line">
              <a:avLst/>
            </a:prstGeom>
            <a:noFill/>
            <a:ln w="2540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37" name="Oval 65"/>
            <p:cNvSpPr>
              <a:spLocks noChangeArrowheads="1"/>
            </p:cNvSpPr>
            <p:nvPr/>
          </p:nvSpPr>
          <p:spPr bwMode="auto">
            <a:xfrm>
              <a:off x="4354" y="1083"/>
              <a:ext cx="652" cy="360"/>
            </a:xfrm>
            <a:prstGeom prst="ellipse">
              <a:avLst/>
            </a:prstGeom>
            <a:solidFill>
              <a:srgbClr val="FF00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2000"/>
                <a:t>跳远</a:t>
              </a:r>
              <a:endParaRPr lang="en-US" altLang="zh-CN" sz="2000"/>
            </a:p>
          </p:txBody>
        </p:sp>
        <p:sp>
          <p:nvSpPr>
            <p:cNvPr id="38" name="Oval 66"/>
            <p:cNvSpPr>
              <a:spLocks noChangeArrowheads="1"/>
            </p:cNvSpPr>
            <p:nvPr/>
          </p:nvSpPr>
          <p:spPr bwMode="auto">
            <a:xfrm>
              <a:off x="4751" y="1678"/>
              <a:ext cx="652" cy="360"/>
            </a:xfrm>
            <a:prstGeom prst="ellipse">
              <a:avLst/>
            </a:prstGeom>
            <a:solidFill>
              <a:srgbClr val="00CC99"/>
            </a:solidFill>
            <a:ln w="25400">
              <a:solidFill>
                <a:schemeClr val="tx1"/>
              </a:solidFill>
              <a:round/>
              <a:headEnd/>
              <a:tailEnd/>
            </a:ln>
          </p:spPr>
          <p:txBody>
            <a:bodyPr lIns="112947" tIns="56473" rIns="112947" bIns="56473" anchor="ctr">
              <a:spAutoFit/>
            </a:bodyPr>
            <a:lstStyle/>
            <a:p>
              <a:pPr algn="ctr">
                <a:lnSpc>
                  <a:spcPct val="100000"/>
                </a:lnSpc>
              </a:pPr>
              <a:r>
                <a:rPr lang="en-US" altLang="zh-CN" sz="1800"/>
                <a:t>100M</a:t>
              </a:r>
            </a:p>
          </p:txBody>
        </p:sp>
        <p:sp>
          <p:nvSpPr>
            <p:cNvPr id="39" name="Oval 67"/>
            <p:cNvSpPr>
              <a:spLocks noChangeArrowheads="1"/>
            </p:cNvSpPr>
            <p:nvPr/>
          </p:nvSpPr>
          <p:spPr bwMode="auto">
            <a:xfrm>
              <a:off x="4383" y="2245"/>
              <a:ext cx="652" cy="360"/>
            </a:xfrm>
            <a:prstGeom prst="ellipse">
              <a:avLst/>
            </a:prstGeom>
            <a:solidFill>
              <a:srgbClr val="FFFF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1800"/>
                <a:t>标枪</a:t>
              </a:r>
            </a:p>
          </p:txBody>
        </p:sp>
        <p:sp>
          <p:nvSpPr>
            <p:cNvPr id="40" name="Oval 68"/>
            <p:cNvSpPr>
              <a:spLocks noChangeArrowheads="1"/>
            </p:cNvSpPr>
            <p:nvPr/>
          </p:nvSpPr>
          <p:spPr bwMode="auto">
            <a:xfrm>
              <a:off x="3362" y="2245"/>
              <a:ext cx="652" cy="360"/>
            </a:xfrm>
            <a:prstGeom prst="ellipse">
              <a:avLst/>
            </a:prstGeom>
            <a:solidFill>
              <a:srgbClr val="FF00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2000"/>
                <a:t>铅球</a:t>
              </a:r>
            </a:p>
          </p:txBody>
        </p:sp>
        <p:sp>
          <p:nvSpPr>
            <p:cNvPr id="41" name="Oval 69"/>
            <p:cNvSpPr>
              <a:spLocks noChangeArrowheads="1"/>
            </p:cNvSpPr>
            <p:nvPr/>
          </p:nvSpPr>
          <p:spPr bwMode="auto">
            <a:xfrm>
              <a:off x="3872" y="1678"/>
              <a:ext cx="652" cy="360"/>
            </a:xfrm>
            <a:prstGeom prst="ellipse">
              <a:avLst/>
            </a:prstGeom>
            <a:solidFill>
              <a:srgbClr val="33CCCC"/>
            </a:solidFill>
            <a:ln w="25400">
              <a:solidFill>
                <a:schemeClr val="tx1"/>
              </a:solidFill>
              <a:round/>
              <a:headEnd/>
              <a:tailEnd/>
            </a:ln>
          </p:spPr>
          <p:txBody>
            <a:bodyPr lIns="112947" tIns="56473" rIns="112947" bIns="56473" anchor="ctr">
              <a:spAutoFit/>
            </a:bodyPr>
            <a:lstStyle/>
            <a:p>
              <a:pPr algn="ctr">
                <a:lnSpc>
                  <a:spcPct val="100000"/>
                </a:lnSpc>
              </a:pPr>
              <a:r>
                <a:rPr lang="en-US" altLang="zh-CN" sz="1800"/>
                <a:t>200M</a:t>
              </a:r>
            </a:p>
          </p:txBody>
        </p:sp>
        <p:sp>
          <p:nvSpPr>
            <p:cNvPr id="42" name="Oval 70"/>
            <p:cNvSpPr>
              <a:spLocks noChangeArrowheads="1"/>
            </p:cNvSpPr>
            <p:nvPr/>
          </p:nvSpPr>
          <p:spPr bwMode="auto">
            <a:xfrm>
              <a:off x="4354" y="1083"/>
              <a:ext cx="652" cy="360"/>
            </a:xfrm>
            <a:prstGeom prst="ellipse">
              <a:avLst/>
            </a:prstGeom>
            <a:solidFill>
              <a:srgbClr val="FF99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1800"/>
                <a:t>跳远</a:t>
              </a:r>
              <a:endParaRPr lang="en-US" altLang="zh-CN" sz="1800"/>
            </a:p>
          </p:txBody>
        </p:sp>
        <p:sp>
          <p:nvSpPr>
            <p:cNvPr id="43" name="Oval 71"/>
            <p:cNvSpPr>
              <a:spLocks noChangeArrowheads="1"/>
            </p:cNvSpPr>
            <p:nvPr/>
          </p:nvSpPr>
          <p:spPr bwMode="auto">
            <a:xfrm>
              <a:off x="3362" y="2245"/>
              <a:ext cx="652" cy="360"/>
            </a:xfrm>
            <a:prstGeom prst="ellipse">
              <a:avLst/>
            </a:prstGeom>
            <a:solidFill>
              <a:srgbClr val="FF99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1800"/>
                <a:t>铅球</a:t>
              </a:r>
            </a:p>
          </p:txBody>
        </p:sp>
        <p:sp>
          <p:nvSpPr>
            <p:cNvPr id="44" name="Oval 40"/>
            <p:cNvSpPr>
              <a:spLocks noChangeArrowheads="1"/>
            </p:cNvSpPr>
            <p:nvPr/>
          </p:nvSpPr>
          <p:spPr bwMode="auto">
            <a:xfrm>
              <a:off x="3361" y="1077"/>
              <a:ext cx="652" cy="360"/>
            </a:xfrm>
            <a:prstGeom prst="ellipse">
              <a:avLst/>
            </a:prstGeom>
            <a:solidFill>
              <a:srgbClr val="FFFF00"/>
            </a:solidFill>
            <a:ln w="25400">
              <a:solidFill>
                <a:schemeClr val="tx1"/>
              </a:solidFill>
              <a:round/>
              <a:headEnd/>
              <a:tailEnd/>
            </a:ln>
          </p:spPr>
          <p:txBody>
            <a:bodyPr lIns="112947" tIns="56473" rIns="112947" bIns="56473" anchor="ctr">
              <a:spAutoFit/>
            </a:bodyPr>
            <a:lstStyle/>
            <a:p>
              <a:pPr algn="ctr">
                <a:lnSpc>
                  <a:spcPct val="100000"/>
                </a:lnSpc>
              </a:pPr>
              <a:r>
                <a:rPr lang="zh-CN" altLang="en-US" sz="1800"/>
                <a:t>跳高</a:t>
              </a:r>
            </a:p>
          </p:txBody>
        </p:sp>
      </p:gr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522288" y="1449388"/>
            <a:ext cx="8077200" cy="1089025"/>
          </a:xfrm>
          <a:prstGeom prst="rect">
            <a:avLst/>
          </a:prstGeom>
          <a:noFill/>
          <a:ln>
            <a:noFill/>
          </a:ln>
          <a:effectLst/>
          <a:extLst/>
        </p:spPr>
        <p:txBody>
          <a:bodyPr lIns="112947" tIns="56473" rIns="112947" bIns="56473">
            <a:spAutoFit/>
          </a:bodyPr>
          <a:lstStyle/>
          <a:p>
            <a:pPr>
              <a:lnSpc>
                <a:spcPct val="100000"/>
              </a:lnSpc>
              <a:defRPr/>
            </a:pPr>
            <a:r>
              <a:rPr lang="zh-CN" altLang="en-US">
                <a:effectLst>
                  <a:outerShdw blurRad="38100" dist="38100" dir="2700000" algn="tl">
                    <a:srgbClr val="C0C0C0"/>
                  </a:outerShdw>
                </a:effectLst>
              </a:rPr>
              <a:t>    数据结构研究的是计算机所处理的数据元素之间的结构关系及其操作实现的算法。</a:t>
            </a:r>
          </a:p>
        </p:txBody>
      </p:sp>
      <p:sp>
        <p:nvSpPr>
          <p:cNvPr id="586755" name="Rectangle 3"/>
          <p:cNvSpPr>
            <a:spLocks noChangeArrowheads="1"/>
          </p:cNvSpPr>
          <p:nvPr/>
        </p:nvSpPr>
        <p:spPr bwMode="auto">
          <a:xfrm>
            <a:off x="431800" y="396875"/>
            <a:ext cx="5272088" cy="773113"/>
          </a:xfrm>
          <a:prstGeom prst="rect">
            <a:avLst/>
          </a:prstGeom>
          <a:noFill/>
          <a:ln>
            <a:noFill/>
          </a:ln>
          <a:effectLst/>
          <a:extLst/>
        </p:spPr>
        <p:txBody>
          <a:bodyPr wrap="none" lIns="112947" tIns="56473" rIns="112947" bIns="56473">
            <a:spAutoFit/>
          </a:bodyPr>
          <a:lstStyle/>
          <a:p>
            <a:pPr>
              <a:defRPr/>
            </a:pPr>
            <a:r>
              <a:rPr lang="zh-CN" altLang="en-US" sz="3600">
                <a:solidFill>
                  <a:srgbClr val="FF6600"/>
                </a:solidFill>
                <a:effectLst>
                  <a:outerShdw blurRad="38100" dist="38100" dir="2700000" algn="tl">
                    <a:srgbClr val="C0C0C0"/>
                  </a:outerShdw>
                </a:effectLst>
              </a:rPr>
              <a:t>数据结构研究的具体内容</a:t>
            </a:r>
            <a:endParaRPr lang="en-US" altLang="zh-CN" sz="3600">
              <a:solidFill>
                <a:srgbClr val="FF6600"/>
              </a:solidFill>
              <a:effectLst>
                <a:outerShdw blurRad="38100" dist="38100" dir="2700000" algn="tl">
                  <a:srgbClr val="C0C0C0"/>
                </a:outerShdw>
              </a:effectLst>
            </a:endParaRPr>
          </a:p>
        </p:txBody>
      </p:sp>
      <p:sp>
        <p:nvSpPr>
          <p:cNvPr id="586756" name="Rectangle 4"/>
          <p:cNvSpPr>
            <a:spLocks noChangeArrowheads="1"/>
          </p:cNvSpPr>
          <p:nvPr/>
        </p:nvSpPr>
        <p:spPr bwMode="auto">
          <a:xfrm>
            <a:off x="539750" y="2781300"/>
            <a:ext cx="8172450" cy="1887538"/>
          </a:xfrm>
          <a:prstGeom prst="rect">
            <a:avLst/>
          </a:prstGeom>
          <a:noFill/>
          <a:ln>
            <a:noFill/>
          </a:ln>
          <a:effectLst/>
          <a:extLst/>
        </p:spPr>
        <p:txBody>
          <a:bodyPr lIns="112947" tIns="56473" rIns="112947" bIns="56473">
            <a:spAutoFit/>
          </a:bodyPr>
          <a:lstStyle/>
          <a:p>
            <a:pPr>
              <a:buClr>
                <a:srgbClr val="0000FF"/>
              </a:buClr>
              <a:buSzPct val="80000"/>
              <a:buFont typeface="Wingdings" pitchFamily="2" charset="2"/>
              <a:buChar char="n"/>
              <a:defRPr/>
            </a:pPr>
            <a:r>
              <a:rPr lang="zh-CN" altLang="en-US" dirty="0">
                <a:effectLst>
                  <a:outerShdw blurRad="38100" dist="38100" dir="2700000" algn="tl">
                    <a:srgbClr val="C0C0C0"/>
                  </a:outerShdw>
                </a:effectLst>
              </a:rPr>
              <a:t> 一个具体问题的数据逻辑结构是什么？</a:t>
            </a:r>
          </a:p>
          <a:p>
            <a:pPr>
              <a:buClr>
                <a:srgbClr val="0000FF"/>
              </a:buClr>
              <a:buSzPct val="80000"/>
              <a:buFont typeface="Wingdings" pitchFamily="2" charset="2"/>
              <a:buChar char="n"/>
              <a:defRPr/>
            </a:pPr>
            <a:r>
              <a:rPr lang="zh-CN" altLang="en-US" dirty="0">
                <a:effectLst>
                  <a:outerShdw blurRad="38100" dist="38100" dir="2700000" algn="tl">
                    <a:srgbClr val="C0C0C0"/>
                  </a:outerShdw>
                </a:effectLst>
              </a:rPr>
              <a:t> 适宜选用什么样的存储结构？</a:t>
            </a:r>
          </a:p>
          <a:p>
            <a:pPr>
              <a:buClr>
                <a:srgbClr val="0000FF"/>
              </a:buClr>
              <a:buSzPct val="80000"/>
              <a:buFont typeface="Wingdings" pitchFamily="2" charset="2"/>
              <a:buChar char="n"/>
              <a:defRPr/>
            </a:pPr>
            <a:r>
              <a:rPr lang="zh-CN" altLang="en-US" dirty="0">
                <a:effectLst>
                  <a:outerShdw blurRad="38100" dist="38100" dir="2700000" algn="tl">
                    <a:srgbClr val="C0C0C0"/>
                  </a:outerShdw>
                </a:effectLst>
              </a:rPr>
              <a:t> 采用什么样的基本操作（运算）？</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5763" y="863600"/>
            <a:ext cx="8416925" cy="4203700"/>
          </a:xfrm>
          <a:prstGeom prst="rect">
            <a:avLst/>
          </a:prstGeom>
          <a:noFill/>
          <a:ln w="9525">
            <a:noFill/>
            <a:miter lim="800000"/>
            <a:headEnd/>
            <a:tailEnd/>
          </a:ln>
        </p:spPr>
        <p:txBody>
          <a:bodyPr lIns="112947" tIns="56473" rIns="112947" bIns="56473" anchor="ctr">
            <a:spAutoFit/>
          </a:bodyPr>
          <a:lstStyle/>
          <a:p>
            <a:pPr indent="714375"/>
            <a:r>
              <a:rPr lang="zh-CN" altLang="en-US" b="0"/>
              <a:t>一个</a:t>
            </a:r>
            <a:r>
              <a:rPr lang="zh-CN" altLang="en-US">
                <a:latin typeface="黑体" pitchFamily="49" charset="-122"/>
                <a:ea typeface="黑体" pitchFamily="49" charset="-122"/>
              </a:rPr>
              <a:t>数据结构</a:t>
            </a:r>
            <a:r>
              <a:rPr lang="zh-CN" altLang="en-US" b="0"/>
              <a:t>是由数据元素依据某种</a:t>
            </a:r>
            <a:r>
              <a:rPr lang="zh-CN" altLang="en-US">
                <a:latin typeface="黑体" pitchFamily="49" charset="-122"/>
                <a:ea typeface="黑体" pitchFamily="49" charset="-122"/>
              </a:rPr>
              <a:t>逻辑联系</a:t>
            </a:r>
            <a:r>
              <a:rPr lang="zh-CN" altLang="en-US" b="0"/>
              <a:t>组织起来的。对数据元素间逻辑关系的描述称为数据的</a:t>
            </a:r>
            <a:r>
              <a:rPr lang="zh-CN" altLang="en-US">
                <a:latin typeface="黑体" pitchFamily="49" charset="-122"/>
                <a:ea typeface="黑体" pitchFamily="49" charset="-122"/>
              </a:rPr>
              <a:t>逻辑结构</a:t>
            </a:r>
            <a:r>
              <a:rPr lang="zh-CN" altLang="en-US" b="0"/>
              <a:t>；数据必须在计算机内存储，数据的</a:t>
            </a:r>
            <a:r>
              <a:rPr lang="zh-CN" altLang="en-US">
                <a:latin typeface="黑体" pitchFamily="49" charset="-122"/>
                <a:ea typeface="黑体" pitchFamily="49" charset="-122"/>
              </a:rPr>
              <a:t>存储结构</a:t>
            </a:r>
            <a:r>
              <a:rPr lang="zh-CN" altLang="en-US" b="0"/>
              <a:t>是数据结构的实现形式，是其在计算机内的表示；此外讨论一个数据结构必须同时讨论在该类数据上执行的</a:t>
            </a:r>
            <a:r>
              <a:rPr lang="zh-CN" altLang="en-US">
                <a:latin typeface="黑体" pitchFamily="49" charset="-122"/>
                <a:ea typeface="黑体" pitchFamily="49" charset="-122"/>
              </a:rPr>
              <a:t>运算</a:t>
            </a:r>
            <a:r>
              <a:rPr lang="zh-CN" altLang="en-US" b="0"/>
              <a:t>才有意义。  </a:t>
            </a:r>
            <a:endParaRPr lang="en-US" altLang="zh-CN" b="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40" name="Text Box 4"/>
          <p:cNvSpPr txBox="1">
            <a:spLocks noChangeArrowheads="1"/>
          </p:cNvSpPr>
          <p:nvPr/>
        </p:nvSpPr>
        <p:spPr bwMode="auto">
          <a:xfrm>
            <a:off x="161925" y="368300"/>
            <a:ext cx="8785225" cy="4960938"/>
          </a:xfrm>
          <a:prstGeom prst="rect">
            <a:avLst/>
          </a:prstGeom>
          <a:noFill/>
          <a:ln w="9525">
            <a:noFill/>
            <a:miter lim="800000"/>
            <a:headEnd/>
            <a:tailEnd/>
          </a:ln>
        </p:spPr>
        <p:txBody>
          <a:bodyPr>
            <a:spAutoFit/>
          </a:bodyPr>
          <a:lstStyle/>
          <a:p>
            <a:pPr algn="just" eaLnBrk="1" hangingPunct="1">
              <a:lnSpc>
                <a:spcPct val="100000"/>
              </a:lnSpc>
              <a:spcBef>
                <a:spcPct val="50000"/>
              </a:spcBef>
            </a:pPr>
            <a:r>
              <a:rPr kumimoji="1" lang="zh-CN" altLang="en-US">
                <a:latin typeface="Times New Roman" pitchFamily="18" charset="0"/>
              </a:rPr>
              <a:t>数据结构（</a:t>
            </a:r>
            <a:r>
              <a:rPr kumimoji="1" lang="en-US" altLang="zh-CN">
                <a:latin typeface="Times New Roman" pitchFamily="18" charset="0"/>
              </a:rPr>
              <a:t>data structure）</a:t>
            </a:r>
          </a:p>
          <a:p>
            <a:pPr algn="just" eaLnBrk="1" hangingPunct="1">
              <a:lnSpc>
                <a:spcPct val="100000"/>
              </a:lnSpc>
              <a:spcBef>
                <a:spcPct val="50000"/>
              </a:spcBef>
            </a:pPr>
            <a:r>
              <a:rPr kumimoji="1" lang="zh-CN" altLang="en-US" sz="2400"/>
              <a:t>具体来说，数据结构包含三个方面的内容，即数据的逻辑结构，数据的存贮结构和对数据所施加的运算。这三个方面的关系为： </a:t>
            </a:r>
          </a:p>
          <a:p>
            <a:pPr algn="just" eaLnBrk="1" hangingPunct="1">
              <a:lnSpc>
                <a:spcPct val="100000"/>
              </a:lnSpc>
              <a:spcBef>
                <a:spcPct val="50000"/>
              </a:spcBef>
            </a:pPr>
            <a:r>
              <a:rPr kumimoji="1" lang="zh-CN" altLang="en-US" sz="2400"/>
              <a:t>（1）逻辑结构是从解决问题的需要出发，为实现必要的功能所建立的数据结构，它属于用户的视图，是面向问题的。数据的逻辑结构独立于计算机，是数据本身所固有的。</a:t>
            </a:r>
          </a:p>
          <a:p>
            <a:pPr algn="just" eaLnBrk="1" hangingPunct="1">
              <a:lnSpc>
                <a:spcPct val="100000"/>
              </a:lnSpc>
              <a:spcBef>
                <a:spcPct val="50000"/>
              </a:spcBef>
            </a:pPr>
            <a:r>
              <a:rPr kumimoji="1" lang="zh-CN" altLang="en-US" sz="2400"/>
              <a:t>（2）存贮结构是逻辑结构在计算机存贮器中的映像，</a:t>
            </a:r>
            <a:r>
              <a:rPr lang="zh-CN" altLang="en-US" sz="2400">
                <a:latin typeface="VW媩$婫`婡p瑙" charset="0"/>
              </a:rPr>
              <a:t>指数据该如何在计算机中存放，是数据逻辑结构的物理存储方式，是属于具体实现的视图，是面向计算机的。</a:t>
            </a:r>
            <a:r>
              <a:rPr kumimoji="1" lang="zh-CN" altLang="en-US" sz="2400"/>
              <a:t>必须依赖于计算机。</a:t>
            </a:r>
          </a:p>
          <a:p>
            <a:pPr algn="just" eaLnBrk="1" hangingPunct="1">
              <a:lnSpc>
                <a:spcPct val="100000"/>
              </a:lnSpc>
              <a:spcBef>
                <a:spcPct val="50000"/>
              </a:spcBef>
            </a:pPr>
            <a:r>
              <a:rPr kumimoji="1" lang="zh-CN" altLang="en-US" sz="2400"/>
              <a:t>（3）运算是指所施加的一组操作总称。运算的定义直接依赖于逻辑结构，但运算的实现必依赖于存贮结构。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449540"/>
                                        </p:tgtEl>
                                        <p:attrNameLst>
                                          <p:attrName>style.visibility</p:attrName>
                                        </p:attrNameLst>
                                      </p:cBhvr>
                                      <p:to>
                                        <p:strVal val="visible"/>
                                      </p:to>
                                    </p:set>
                                    <p:animEffect transition="in" filter="dissolve">
                                      <p:cBhvr>
                                        <p:cTn id="7" dur="500"/>
                                        <p:tgtEl>
                                          <p:spTgt spid="44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161925" y="503238"/>
            <a:ext cx="8785225" cy="2655887"/>
          </a:xfrm>
          <a:prstGeom prst="rect">
            <a:avLst/>
          </a:prstGeom>
          <a:noFill/>
          <a:ln w="9525">
            <a:noFill/>
            <a:miter lim="800000"/>
            <a:headEnd/>
            <a:tailEnd/>
          </a:ln>
        </p:spPr>
        <p:txBody>
          <a:bodyPr>
            <a:spAutoFit/>
          </a:bodyPr>
          <a:lstStyle/>
          <a:p>
            <a:pPr indent="628650" algn="just"/>
            <a:r>
              <a:rPr kumimoji="1" lang="zh-CN" altLang="en-US" sz="2800"/>
              <a:t>对每一个数据结构而言，必定存在与它密切相关的一组操作。若操作的种类和数目不同，即使逻辑结构相同，数据结构能起的作用也不同。 </a:t>
            </a:r>
          </a:p>
          <a:p>
            <a:pPr indent="628650" algn="just"/>
            <a:r>
              <a:rPr kumimoji="1" lang="zh-CN" altLang="en-US" sz="2800"/>
              <a:t>不同的数据结构其操作集不同，但下列操作必不可缺： </a:t>
            </a:r>
          </a:p>
        </p:txBody>
      </p:sp>
      <p:sp>
        <p:nvSpPr>
          <p:cNvPr id="603139" name="Text Box 3"/>
          <p:cNvSpPr txBox="1">
            <a:spLocks noChangeArrowheads="1"/>
          </p:cNvSpPr>
          <p:nvPr/>
        </p:nvSpPr>
        <p:spPr bwMode="auto">
          <a:xfrm>
            <a:off x="566738" y="3159125"/>
            <a:ext cx="7831137" cy="3168650"/>
          </a:xfrm>
          <a:prstGeom prst="rect">
            <a:avLst/>
          </a:prstGeom>
          <a:noFill/>
          <a:ln>
            <a:noFill/>
          </a:ln>
          <a:effectLst/>
          <a:extLst/>
        </p:spPr>
        <p:txBody>
          <a:bodyPr>
            <a:spAutoFit/>
          </a:bodyPr>
          <a:lstStyle>
            <a:lvl1pPr indent="447675">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marL="457200" indent="-457200">
              <a:buClr>
                <a:srgbClr val="0000FF"/>
              </a:buClr>
              <a:buSzPct val="80000"/>
              <a:buFont typeface="Wingdings" panose="05000000000000000000" pitchFamily="2" charset="2"/>
              <a:buChar char="ü"/>
              <a:defRPr/>
            </a:pPr>
            <a:r>
              <a:rPr kumimoji="1" lang="zh-CN" altLang="en-US" sz="2800" smtClean="0"/>
              <a:t>结构的生成； </a:t>
            </a:r>
          </a:p>
          <a:p>
            <a:pPr marL="457200" indent="-457200">
              <a:buClr>
                <a:srgbClr val="0000FF"/>
              </a:buClr>
              <a:buSzPct val="80000"/>
              <a:buFont typeface="Wingdings" panose="05000000000000000000" pitchFamily="2" charset="2"/>
              <a:buChar char="ü"/>
              <a:defRPr/>
            </a:pPr>
            <a:r>
              <a:rPr kumimoji="1" lang="zh-CN" altLang="en-US" sz="2800" smtClean="0"/>
              <a:t>结构的销毁； </a:t>
            </a:r>
          </a:p>
          <a:p>
            <a:pPr marL="457200" indent="-457200">
              <a:buClr>
                <a:srgbClr val="0000FF"/>
              </a:buClr>
              <a:buSzPct val="80000"/>
              <a:buFont typeface="Wingdings" panose="05000000000000000000" pitchFamily="2" charset="2"/>
              <a:buChar char="ü"/>
              <a:defRPr/>
            </a:pPr>
            <a:r>
              <a:rPr kumimoji="1" lang="zh-CN" altLang="en-US" sz="2800" smtClean="0"/>
              <a:t>在结构中查找满足规定条件的数据元素； </a:t>
            </a:r>
          </a:p>
          <a:p>
            <a:pPr marL="457200" indent="-457200">
              <a:buClr>
                <a:srgbClr val="0000FF"/>
              </a:buClr>
              <a:buSzPct val="80000"/>
              <a:buFont typeface="Wingdings" panose="05000000000000000000" pitchFamily="2" charset="2"/>
              <a:buChar char="ü"/>
              <a:defRPr/>
            </a:pPr>
            <a:r>
              <a:rPr kumimoji="1" lang="zh-CN" altLang="en-US" sz="2800" smtClean="0"/>
              <a:t>在结构中插入新的数据元素； </a:t>
            </a:r>
          </a:p>
          <a:p>
            <a:pPr marL="457200" indent="-457200">
              <a:buClr>
                <a:srgbClr val="0000FF"/>
              </a:buClr>
              <a:buSzPct val="80000"/>
              <a:buFont typeface="Wingdings" panose="05000000000000000000" pitchFamily="2" charset="2"/>
              <a:buChar char="ü"/>
              <a:defRPr/>
            </a:pPr>
            <a:r>
              <a:rPr kumimoji="1" lang="zh-CN" altLang="en-US" sz="2800" smtClean="0"/>
              <a:t>删除结构中已经存在的数据元素； </a:t>
            </a:r>
          </a:p>
          <a:p>
            <a:pPr marL="457200" indent="-457200">
              <a:buClr>
                <a:srgbClr val="0000FF"/>
              </a:buClr>
              <a:buSzPct val="80000"/>
              <a:buFont typeface="Wingdings" panose="05000000000000000000" pitchFamily="2" charset="2"/>
              <a:buChar char="ü"/>
              <a:defRPr/>
            </a:pPr>
            <a:r>
              <a:rPr kumimoji="1" lang="zh-CN" altLang="en-US" sz="2800" smtClean="0"/>
              <a:t>遍历。</a:t>
            </a:r>
            <a:r>
              <a:rPr kumimoji="1" lang="zh-CN" altLang="en-US" sz="2800" smtClean="0">
                <a:effectLst>
                  <a:outerShdw blurRad="38100" dist="38100" dir="2700000" algn="tl">
                    <a:srgbClr val="C0C0C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603138"/>
                                        </p:tgtEl>
                                        <p:attrNameLst>
                                          <p:attrName>style.visibility</p:attrName>
                                        </p:attrNameLst>
                                      </p:cBhvr>
                                      <p:to>
                                        <p:strVal val="visible"/>
                                      </p:to>
                                    </p:set>
                                    <p:animEffect transition="in" filter="dissolve">
                                      <p:cBhvr>
                                        <p:cTn id="7" dur="500"/>
                                        <p:tgtEl>
                                          <p:spTgt spid="603138"/>
                                        </p:tgtEl>
                                      </p:cBhvr>
                                    </p:animEffect>
                                  </p:childTnLst>
                                </p:cTn>
                              </p:par>
                            </p:childTnLst>
                          </p:cTn>
                        </p:par>
                        <p:par>
                          <p:cTn id="8" fill="hold" nodeType="afterGroup">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03139"/>
                                        </p:tgtEl>
                                        <p:attrNameLst>
                                          <p:attrName>style.visibility</p:attrName>
                                        </p:attrNameLst>
                                      </p:cBhvr>
                                      <p:to>
                                        <p:strVal val="visible"/>
                                      </p:to>
                                    </p:set>
                                    <p:animEffect transition="in" filter="dissolve">
                                      <p:cBhvr>
                                        <p:cTn id="11" dur="500"/>
                                        <p:tgtEl>
                                          <p:spTgt spid="60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utoUpdateAnimBg="0"/>
      <p:bldP spid="6031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6"/>
          <p:cNvSpPr>
            <a:spLocks noChangeArrowheads="1"/>
          </p:cNvSpPr>
          <p:nvPr/>
        </p:nvSpPr>
        <p:spPr bwMode="auto">
          <a:xfrm>
            <a:off x="457200" y="2209800"/>
            <a:ext cx="8382000" cy="3101975"/>
          </a:xfrm>
          <a:prstGeom prst="rect">
            <a:avLst/>
          </a:prstGeom>
          <a:noFill/>
          <a:ln w="9525">
            <a:noFill/>
            <a:miter lim="800000"/>
            <a:headEnd/>
            <a:tailEnd/>
          </a:ln>
        </p:spPr>
        <p:txBody>
          <a:bodyPr lIns="112947" tIns="56473" rIns="112947" bIns="56473">
            <a:spAutoFit/>
          </a:bodyPr>
          <a:lstStyle/>
          <a:p>
            <a:pPr eaLnBrk="1" hangingPunct="1">
              <a:lnSpc>
                <a:spcPct val="100000"/>
              </a:lnSpc>
              <a:spcBef>
                <a:spcPct val="50000"/>
              </a:spcBef>
              <a:buClr>
                <a:schemeClr val="accent2"/>
              </a:buClr>
              <a:buSzPct val="75000"/>
              <a:buFont typeface="Wingdings" pitchFamily="2" charset="2"/>
              <a:buChar char="v"/>
            </a:pPr>
            <a:r>
              <a:rPr lang="zh-CN" altLang="en-US" sz="2800">
                <a:solidFill>
                  <a:schemeClr val="accent1"/>
                </a:solidFill>
                <a:latin typeface="VW媩$婫`婡p瑙" charset="0"/>
              </a:rPr>
              <a:t>集合</a:t>
            </a:r>
          </a:p>
          <a:p>
            <a:pPr eaLnBrk="1" hangingPunct="1">
              <a:lnSpc>
                <a:spcPct val="100000"/>
              </a:lnSpc>
              <a:spcBef>
                <a:spcPct val="50000"/>
              </a:spcBef>
              <a:buClr>
                <a:schemeClr val="accent2"/>
              </a:buClr>
              <a:buSzPct val="75000"/>
              <a:buFont typeface="Wingdings" pitchFamily="2" charset="2"/>
              <a:buChar char="v"/>
            </a:pPr>
            <a:endParaRPr lang="zh-CN" altLang="en-US" sz="2800">
              <a:solidFill>
                <a:schemeClr val="accent1"/>
              </a:solidFill>
              <a:latin typeface="VW媩$婫`婡p瑙" charset="0"/>
            </a:endParaRPr>
          </a:p>
          <a:p>
            <a:pPr eaLnBrk="1" hangingPunct="1">
              <a:lnSpc>
                <a:spcPct val="100000"/>
              </a:lnSpc>
              <a:spcBef>
                <a:spcPct val="50000"/>
              </a:spcBef>
              <a:buClr>
                <a:schemeClr val="accent2"/>
              </a:buClr>
              <a:buSzPct val="75000"/>
              <a:buFont typeface="Wingdings" pitchFamily="2" charset="2"/>
              <a:buChar char="v"/>
            </a:pPr>
            <a:r>
              <a:rPr lang="zh-CN" altLang="en-US" sz="2800">
                <a:solidFill>
                  <a:schemeClr val="accent1"/>
                </a:solidFill>
                <a:latin typeface="VW媩$婫`婡p瑙" charset="0"/>
              </a:rPr>
              <a:t>线性结构</a:t>
            </a:r>
          </a:p>
          <a:p>
            <a:pPr eaLnBrk="1" hangingPunct="1">
              <a:lnSpc>
                <a:spcPct val="100000"/>
              </a:lnSpc>
              <a:spcBef>
                <a:spcPct val="50000"/>
              </a:spcBef>
              <a:buClr>
                <a:schemeClr val="accent2"/>
              </a:buClr>
              <a:buSzPct val="75000"/>
              <a:buFont typeface="Monotype Sorts" pitchFamily="2" charset="2"/>
              <a:buNone/>
            </a:pPr>
            <a:r>
              <a:rPr kumimoji="1" lang="zh-CN" altLang="en-US" sz="2400">
                <a:latin typeface="Times New Roman" pitchFamily="18" charset="0"/>
              </a:rPr>
              <a:t>元素之间为一对一的线性关系，第一个元素无直接前驱，最后一个元素无直接后继，其余元素都有一个直接前驱和直接后继。（</a:t>
            </a:r>
            <a:r>
              <a:rPr lang="zh-CN" altLang="en-US" sz="2400">
                <a:solidFill>
                  <a:schemeClr val="accent1"/>
                </a:solidFill>
                <a:latin typeface="VW媩$婫`婡p瑙" charset="0"/>
              </a:rPr>
              <a:t>表、</a:t>
            </a:r>
            <a:r>
              <a:rPr lang="zh-CN" altLang="en-US" sz="2400">
                <a:solidFill>
                  <a:schemeClr val="accent2"/>
                </a:solidFill>
                <a:latin typeface="VW媩$婫`婡p瑙" charset="0"/>
              </a:rPr>
              <a:t>串、栈、队列）</a:t>
            </a:r>
          </a:p>
        </p:txBody>
      </p:sp>
      <p:sp>
        <p:nvSpPr>
          <p:cNvPr id="450567" name="Rectangle 7"/>
          <p:cNvSpPr>
            <a:spLocks noChangeArrowheads="1"/>
          </p:cNvSpPr>
          <p:nvPr/>
        </p:nvSpPr>
        <p:spPr bwMode="auto">
          <a:xfrm>
            <a:off x="395288" y="404813"/>
            <a:ext cx="2673350"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数据逻辑结构</a:t>
            </a:r>
            <a:endParaRPr lang="en-US" altLang="zh-CN">
              <a:solidFill>
                <a:srgbClr val="FF6600"/>
              </a:solidFill>
              <a:effectLst>
                <a:outerShdw blurRad="38100" dist="38100" dir="2700000" algn="tl">
                  <a:srgbClr val="C0C0C0"/>
                </a:outerShdw>
              </a:effectLst>
            </a:endParaRPr>
          </a:p>
        </p:txBody>
      </p:sp>
      <p:grpSp>
        <p:nvGrpSpPr>
          <p:cNvPr id="2" name="组合 1"/>
          <p:cNvGrpSpPr/>
          <p:nvPr/>
        </p:nvGrpSpPr>
        <p:grpSpPr>
          <a:xfrm>
            <a:off x="4191000" y="2286000"/>
            <a:ext cx="1295400" cy="1219200"/>
            <a:chOff x="4191000" y="2286000"/>
            <a:chExt cx="1295400" cy="1219200"/>
          </a:xfrm>
        </p:grpSpPr>
        <p:sp>
          <p:nvSpPr>
            <p:cNvPr id="450575" name="Oval 15"/>
            <p:cNvSpPr>
              <a:spLocks noChangeArrowheads="1"/>
            </p:cNvSpPr>
            <p:nvPr/>
          </p:nvSpPr>
          <p:spPr bwMode="auto">
            <a:xfrm>
              <a:off x="4191000" y="2667000"/>
              <a:ext cx="228600" cy="228600"/>
            </a:xfrm>
            <a:prstGeom prst="ellipse">
              <a:avLst/>
            </a:prstGeom>
            <a:noFill/>
            <a:ln w="31750">
              <a:solidFill>
                <a:schemeClr val="tx1"/>
              </a:solidFill>
              <a:round/>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76" name="Oval 16"/>
            <p:cNvSpPr>
              <a:spLocks noChangeArrowheads="1"/>
            </p:cNvSpPr>
            <p:nvPr/>
          </p:nvSpPr>
          <p:spPr bwMode="auto">
            <a:xfrm>
              <a:off x="4800600" y="2286000"/>
              <a:ext cx="228600" cy="228600"/>
            </a:xfrm>
            <a:prstGeom prst="ellipse">
              <a:avLst/>
            </a:prstGeom>
            <a:noFill/>
            <a:ln w="31750">
              <a:solidFill>
                <a:schemeClr val="tx1"/>
              </a:solidFill>
              <a:round/>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77" name="Oval 17"/>
            <p:cNvSpPr>
              <a:spLocks noChangeArrowheads="1"/>
            </p:cNvSpPr>
            <p:nvPr/>
          </p:nvSpPr>
          <p:spPr bwMode="auto">
            <a:xfrm>
              <a:off x="5181600" y="2590800"/>
              <a:ext cx="228600" cy="228600"/>
            </a:xfrm>
            <a:prstGeom prst="ellipse">
              <a:avLst/>
            </a:prstGeom>
            <a:noFill/>
            <a:ln w="31750">
              <a:solidFill>
                <a:schemeClr val="tx1"/>
              </a:solidFill>
              <a:round/>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78" name="Oval 18"/>
            <p:cNvSpPr>
              <a:spLocks noChangeArrowheads="1"/>
            </p:cNvSpPr>
            <p:nvPr/>
          </p:nvSpPr>
          <p:spPr bwMode="auto">
            <a:xfrm>
              <a:off x="5257800" y="3200400"/>
              <a:ext cx="228600" cy="228600"/>
            </a:xfrm>
            <a:prstGeom prst="ellipse">
              <a:avLst/>
            </a:prstGeom>
            <a:noFill/>
            <a:ln w="31750">
              <a:solidFill>
                <a:schemeClr val="tx1"/>
              </a:solidFill>
              <a:round/>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79" name="Oval 19"/>
            <p:cNvSpPr>
              <a:spLocks noChangeArrowheads="1"/>
            </p:cNvSpPr>
            <p:nvPr/>
          </p:nvSpPr>
          <p:spPr bwMode="auto">
            <a:xfrm>
              <a:off x="4648200" y="3276600"/>
              <a:ext cx="228600" cy="228600"/>
            </a:xfrm>
            <a:prstGeom prst="ellipse">
              <a:avLst/>
            </a:prstGeom>
            <a:noFill/>
            <a:ln w="31750">
              <a:solidFill>
                <a:schemeClr val="tx1"/>
              </a:solidFill>
              <a:round/>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36869" name="Group 29"/>
          <p:cNvGrpSpPr>
            <a:grpSpLocks/>
          </p:cNvGrpSpPr>
          <p:nvPr/>
        </p:nvGrpSpPr>
        <p:grpSpPr bwMode="auto">
          <a:xfrm>
            <a:off x="2819400" y="5638800"/>
            <a:ext cx="2743200" cy="304800"/>
            <a:chOff x="1776" y="3552"/>
            <a:chExt cx="1728" cy="192"/>
          </a:xfrm>
        </p:grpSpPr>
        <p:sp>
          <p:nvSpPr>
            <p:cNvPr id="450568" name="Oval 8"/>
            <p:cNvSpPr>
              <a:spLocks noChangeArrowheads="1"/>
            </p:cNvSpPr>
            <p:nvPr/>
          </p:nvSpPr>
          <p:spPr bwMode="auto">
            <a:xfrm>
              <a:off x="1776" y="355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81" name="Oval 21"/>
            <p:cNvSpPr>
              <a:spLocks noChangeArrowheads="1"/>
            </p:cNvSpPr>
            <p:nvPr/>
          </p:nvSpPr>
          <p:spPr bwMode="auto">
            <a:xfrm>
              <a:off x="2160" y="355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82" name="Oval 22"/>
            <p:cNvSpPr>
              <a:spLocks noChangeArrowheads="1"/>
            </p:cNvSpPr>
            <p:nvPr/>
          </p:nvSpPr>
          <p:spPr bwMode="auto">
            <a:xfrm>
              <a:off x="2544" y="355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83" name="Oval 23"/>
            <p:cNvSpPr>
              <a:spLocks noChangeArrowheads="1"/>
            </p:cNvSpPr>
            <p:nvPr/>
          </p:nvSpPr>
          <p:spPr bwMode="auto">
            <a:xfrm>
              <a:off x="2928" y="355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84" name="Oval 24"/>
            <p:cNvSpPr>
              <a:spLocks noChangeArrowheads="1"/>
            </p:cNvSpPr>
            <p:nvPr/>
          </p:nvSpPr>
          <p:spPr bwMode="auto">
            <a:xfrm>
              <a:off x="3312" y="355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50585" name="Line 25"/>
            <p:cNvSpPr>
              <a:spLocks noChangeShapeType="1"/>
            </p:cNvSpPr>
            <p:nvPr/>
          </p:nvSpPr>
          <p:spPr bwMode="auto">
            <a:xfrm>
              <a:off x="1968" y="3648"/>
              <a:ext cx="192" cy="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50586" name="Line 26"/>
            <p:cNvSpPr>
              <a:spLocks noChangeShapeType="1"/>
            </p:cNvSpPr>
            <p:nvPr/>
          </p:nvSpPr>
          <p:spPr bwMode="auto">
            <a:xfrm>
              <a:off x="2352" y="3648"/>
              <a:ext cx="192" cy="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50587" name="Line 27"/>
            <p:cNvSpPr>
              <a:spLocks noChangeShapeType="1"/>
            </p:cNvSpPr>
            <p:nvPr/>
          </p:nvSpPr>
          <p:spPr bwMode="auto">
            <a:xfrm>
              <a:off x="2736" y="3648"/>
              <a:ext cx="192" cy="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50588" name="Line 28"/>
            <p:cNvSpPr>
              <a:spLocks noChangeShapeType="1"/>
            </p:cNvSpPr>
            <p:nvPr/>
          </p:nvSpPr>
          <p:spPr bwMode="auto">
            <a:xfrm>
              <a:off x="3120" y="3648"/>
              <a:ext cx="192" cy="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
        <p:nvSpPr>
          <p:cNvPr id="450591" name="Text Box 31"/>
          <p:cNvSpPr txBox="1">
            <a:spLocks noChangeArrowheads="1"/>
          </p:cNvSpPr>
          <p:nvPr/>
        </p:nvSpPr>
        <p:spPr bwMode="auto">
          <a:xfrm>
            <a:off x="381000" y="1143000"/>
            <a:ext cx="8229600" cy="990600"/>
          </a:xfrm>
          <a:prstGeom prst="rect">
            <a:avLst/>
          </a:prstGeom>
          <a:noFill/>
          <a:ln>
            <a:noFill/>
          </a:ln>
          <a:effectLst/>
          <a:extLst/>
        </p:spPr>
        <p:txBody>
          <a:bodyPr lIns="112947" tIns="56473" rIns="112947" bIns="56473">
            <a:spAutoFit/>
          </a:bodyPr>
          <a:lstStyle/>
          <a:p>
            <a:pPr>
              <a:spcBef>
                <a:spcPct val="50000"/>
              </a:spcBef>
              <a:defRPr/>
            </a:pPr>
            <a:r>
              <a:rPr lang="zh-CN" altLang="en-US" sz="2400">
                <a:effectLst>
                  <a:outerShdw blurRad="38100" dist="38100" dir="2700000" algn="tl">
                    <a:srgbClr val="C0C0C0"/>
                  </a:outerShdw>
                </a:effectLst>
              </a:rPr>
              <a:t>是对数据元素之间存在的逻辑关系的描述，它可以用一个数据元素的集合和定义在此集合上的若干关系表示。</a:t>
            </a: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457200" y="1066800"/>
            <a:ext cx="8382000" cy="1454150"/>
          </a:xfrm>
          <a:prstGeom prst="rect">
            <a:avLst/>
          </a:prstGeom>
          <a:noFill/>
          <a:ln w="9525">
            <a:noFill/>
            <a:miter lim="800000"/>
            <a:headEnd/>
            <a:tailEnd/>
          </a:ln>
        </p:spPr>
        <p:txBody>
          <a:bodyPr lIns="112947" tIns="56473" rIns="112947" bIns="56473">
            <a:spAutoFit/>
          </a:bodyPr>
          <a:lstStyle/>
          <a:p>
            <a:pPr eaLnBrk="1" hangingPunct="1">
              <a:lnSpc>
                <a:spcPct val="100000"/>
              </a:lnSpc>
              <a:spcBef>
                <a:spcPct val="50000"/>
              </a:spcBef>
              <a:buClr>
                <a:schemeClr val="accent2"/>
              </a:buClr>
              <a:buSzPct val="75000"/>
              <a:buFont typeface="Wingdings" pitchFamily="2" charset="2"/>
              <a:buChar char="v"/>
            </a:pPr>
            <a:r>
              <a:rPr lang="zh-CN" altLang="en-US" sz="2800">
                <a:solidFill>
                  <a:schemeClr val="accent1"/>
                </a:solidFill>
                <a:latin typeface="VW媩$婫`婡p瑙" charset="0"/>
              </a:rPr>
              <a:t>非线性结构</a:t>
            </a:r>
          </a:p>
          <a:p>
            <a:pPr eaLnBrk="1" hangingPunct="1">
              <a:lnSpc>
                <a:spcPct val="100000"/>
              </a:lnSpc>
              <a:spcBef>
                <a:spcPct val="50000"/>
              </a:spcBef>
              <a:buClr>
                <a:schemeClr val="accent2"/>
              </a:buClr>
              <a:buSzPct val="75000"/>
              <a:buFont typeface="Wingdings" pitchFamily="2" charset="2"/>
              <a:buNone/>
            </a:pPr>
            <a:r>
              <a:rPr kumimoji="1" lang="zh-CN" altLang="en-US" sz="2400"/>
              <a:t>元素之间为一对多或多对多的非线性关系，每个元素有多个直接前驱或多个直接后继。（</a:t>
            </a:r>
            <a:r>
              <a:rPr lang="zh-CN" altLang="en-US" sz="2400">
                <a:solidFill>
                  <a:schemeClr val="accent1"/>
                </a:solidFill>
                <a:latin typeface="VW媩$婫`婡p瑙" charset="0"/>
              </a:rPr>
              <a:t>树、图）</a:t>
            </a:r>
          </a:p>
        </p:txBody>
      </p:sp>
      <p:grpSp>
        <p:nvGrpSpPr>
          <p:cNvPr id="37891" name="Group 24"/>
          <p:cNvGrpSpPr>
            <a:grpSpLocks/>
          </p:cNvGrpSpPr>
          <p:nvPr/>
        </p:nvGrpSpPr>
        <p:grpSpPr bwMode="auto">
          <a:xfrm>
            <a:off x="1752600" y="3352800"/>
            <a:ext cx="1828800" cy="1600200"/>
            <a:chOff x="480" y="2112"/>
            <a:chExt cx="1152" cy="1008"/>
          </a:xfrm>
        </p:grpSpPr>
        <p:sp>
          <p:nvSpPr>
            <p:cNvPr id="443398" name="Oval 6"/>
            <p:cNvSpPr>
              <a:spLocks noChangeArrowheads="1"/>
            </p:cNvSpPr>
            <p:nvPr/>
          </p:nvSpPr>
          <p:spPr bwMode="auto">
            <a:xfrm>
              <a:off x="1152" y="211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399" name="Oval 7"/>
            <p:cNvSpPr>
              <a:spLocks noChangeArrowheads="1"/>
            </p:cNvSpPr>
            <p:nvPr/>
          </p:nvSpPr>
          <p:spPr bwMode="auto">
            <a:xfrm>
              <a:off x="816" y="2496"/>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0" name="Oval 8"/>
            <p:cNvSpPr>
              <a:spLocks noChangeArrowheads="1"/>
            </p:cNvSpPr>
            <p:nvPr/>
          </p:nvSpPr>
          <p:spPr bwMode="auto">
            <a:xfrm>
              <a:off x="1440" y="2496"/>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1" name="Oval 9"/>
            <p:cNvSpPr>
              <a:spLocks noChangeArrowheads="1"/>
            </p:cNvSpPr>
            <p:nvPr/>
          </p:nvSpPr>
          <p:spPr bwMode="auto">
            <a:xfrm>
              <a:off x="480" y="2928"/>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2" name="Oval 10"/>
            <p:cNvSpPr>
              <a:spLocks noChangeArrowheads="1"/>
            </p:cNvSpPr>
            <p:nvPr/>
          </p:nvSpPr>
          <p:spPr bwMode="auto">
            <a:xfrm>
              <a:off x="1056" y="2928"/>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3" name="Line 11"/>
            <p:cNvSpPr>
              <a:spLocks noChangeShapeType="1"/>
            </p:cNvSpPr>
            <p:nvPr/>
          </p:nvSpPr>
          <p:spPr bwMode="auto">
            <a:xfrm>
              <a:off x="1344" y="2256"/>
              <a:ext cx="192"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04" name="Line 12"/>
            <p:cNvSpPr>
              <a:spLocks noChangeShapeType="1"/>
            </p:cNvSpPr>
            <p:nvPr/>
          </p:nvSpPr>
          <p:spPr bwMode="auto">
            <a:xfrm flipV="1">
              <a:off x="960" y="2256"/>
              <a:ext cx="192"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05" name="Line 13"/>
            <p:cNvSpPr>
              <a:spLocks noChangeShapeType="1"/>
            </p:cNvSpPr>
            <p:nvPr/>
          </p:nvSpPr>
          <p:spPr bwMode="auto">
            <a:xfrm flipV="1">
              <a:off x="624" y="2688"/>
              <a:ext cx="240" cy="288"/>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06" name="Line 14"/>
            <p:cNvSpPr>
              <a:spLocks noChangeShapeType="1"/>
            </p:cNvSpPr>
            <p:nvPr/>
          </p:nvSpPr>
          <p:spPr bwMode="auto">
            <a:xfrm>
              <a:off x="960" y="2688"/>
              <a:ext cx="144"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grpSp>
        <p:nvGrpSpPr>
          <p:cNvPr id="37892" name="Group 28"/>
          <p:cNvGrpSpPr>
            <a:grpSpLocks/>
          </p:cNvGrpSpPr>
          <p:nvPr/>
        </p:nvGrpSpPr>
        <p:grpSpPr bwMode="auto">
          <a:xfrm>
            <a:off x="4800600" y="3352800"/>
            <a:ext cx="1752600" cy="1524000"/>
            <a:chOff x="2736" y="2112"/>
            <a:chExt cx="1104" cy="960"/>
          </a:xfrm>
        </p:grpSpPr>
        <p:sp>
          <p:nvSpPr>
            <p:cNvPr id="443407" name="Oval 15"/>
            <p:cNvSpPr>
              <a:spLocks noChangeArrowheads="1"/>
            </p:cNvSpPr>
            <p:nvPr/>
          </p:nvSpPr>
          <p:spPr bwMode="auto">
            <a:xfrm>
              <a:off x="3168" y="2112"/>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8" name="Oval 16"/>
            <p:cNvSpPr>
              <a:spLocks noChangeArrowheads="1"/>
            </p:cNvSpPr>
            <p:nvPr/>
          </p:nvSpPr>
          <p:spPr bwMode="auto">
            <a:xfrm>
              <a:off x="2736" y="2496"/>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09" name="Oval 17"/>
            <p:cNvSpPr>
              <a:spLocks noChangeArrowheads="1"/>
            </p:cNvSpPr>
            <p:nvPr/>
          </p:nvSpPr>
          <p:spPr bwMode="auto">
            <a:xfrm>
              <a:off x="3648" y="2496"/>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11" name="Oval 19"/>
            <p:cNvSpPr>
              <a:spLocks noChangeArrowheads="1"/>
            </p:cNvSpPr>
            <p:nvPr/>
          </p:nvSpPr>
          <p:spPr bwMode="auto">
            <a:xfrm>
              <a:off x="3168" y="2880"/>
              <a:ext cx="192" cy="192"/>
            </a:xfrm>
            <a:prstGeom prst="ellipse">
              <a:avLst/>
            </a:prstGeom>
            <a:noFill/>
            <a:ln w="31750">
              <a:solidFill>
                <a:schemeClr val="tx1"/>
              </a:solidFill>
              <a:round/>
              <a:headEnd/>
              <a:tailEnd/>
            </a:ln>
            <a:effectLst/>
            <a:extLst/>
          </p:spPr>
          <p:txBody>
            <a:bodyPr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443412" name="Line 20"/>
            <p:cNvSpPr>
              <a:spLocks noChangeShapeType="1"/>
            </p:cNvSpPr>
            <p:nvPr/>
          </p:nvSpPr>
          <p:spPr bwMode="auto">
            <a:xfrm>
              <a:off x="3360" y="2256"/>
              <a:ext cx="336"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13" name="Line 21"/>
            <p:cNvSpPr>
              <a:spLocks noChangeShapeType="1"/>
            </p:cNvSpPr>
            <p:nvPr/>
          </p:nvSpPr>
          <p:spPr bwMode="auto">
            <a:xfrm flipV="1">
              <a:off x="2880" y="2256"/>
              <a:ext cx="288"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15" name="Line 23"/>
            <p:cNvSpPr>
              <a:spLocks noChangeShapeType="1"/>
            </p:cNvSpPr>
            <p:nvPr/>
          </p:nvSpPr>
          <p:spPr bwMode="auto">
            <a:xfrm>
              <a:off x="2880" y="2688"/>
              <a:ext cx="288"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17" name="Line 25"/>
            <p:cNvSpPr>
              <a:spLocks noChangeShapeType="1"/>
            </p:cNvSpPr>
            <p:nvPr/>
          </p:nvSpPr>
          <p:spPr bwMode="auto">
            <a:xfrm flipV="1">
              <a:off x="3360" y="2688"/>
              <a:ext cx="336" cy="24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18" name="Line 26"/>
            <p:cNvSpPr>
              <a:spLocks noChangeShapeType="1"/>
            </p:cNvSpPr>
            <p:nvPr/>
          </p:nvSpPr>
          <p:spPr bwMode="auto">
            <a:xfrm flipV="1">
              <a:off x="3264" y="2304"/>
              <a:ext cx="0" cy="576"/>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43419" name="Line 27"/>
            <p:cNvSpPr>
              <a:spLocks noChangeShapeType="1"/>
            </p:cNvSpPr>
            <p:nvPr/>
          </p:nvSpPr>
          <p:spPr bwMode="auto">
            <a:xfrm flipH="1" flipV="1">
              <a:off x="2928" y="2592"/>
              <a:ext cx="720" cy="0"/>
            </a:xfrm>
            <a:prstGeom prst="line">
              <a:avLst/>
            </a:prstGeom>
            <a:noFill/>
            <a:ln w="31750">
              <a:solidFill>
                <a:schemeClr val="tx1"/>
              </a:solidFill>
              <a:round/>
              <a:headEnd/>
              <a:tailEn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395288" y="549275"/>
            <a:ext cx="3081337"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数据的物理结构</a:t>
            </a:r>
            <a:endParaRPr lang="en-US" altLang="zh-CN">
              <a:solidFill>
                <a:srgbClr val="FF6600"/>
              </a:solidFill>
              <a:effectLst>
                <a:outerShdw blurRad="38100" dist="38100" dir="2700000" algn="tl">
                  <a:srgbClr val="C0C0C0"/>
                </a:outerShdw>
              </a:effectLst>
            </a:endParaRPr>
          </a:p>
        </p:txBody>
      </p:sp>
      <p:sp>
        <p:nvSpPr>
          <p:cNvPr id="452611" name="Text Box 3"/>
          <p:cNvSpPr txBox="1">
            <a:spLocks noChangeArrowheads="1"/>
          </p:cNvSpPr>
          <p:nvPr/>
        </p:nvSpPr>
        <p:spPr bwMode="auto">
          <a:xfrm>
            <a:off x="395288" y="1557338"/>
            <a:ext cx="8388350" cy="4792662"/>
          </a:xfrm>
          <a:prstGeom prst="rect">
            <a:avLst/>
          </a:prstGeom>
          <a:noFill/>
          <a:ln w="9525">
            <a:noFill/>
            <a:miter lim="800000"/>
            <a:headEnd/>
            <a:tailEnd/>
          </a:ln>
        </p:spPr>
        <p:txBody>
          <a:bodyPr>
            <a:spAutoFit/>
          </a:bodyPr>
          <a:lstStyle/>
          <a:p>
            <a:pPr algn="just" eaLnBrk="1" hangingPunct="1">
              <a:lnSpc>
                <a:spcPct val="100000"/>
              </a:lnSpc>
              <a:spcBef>
                <a:spcPct val="50000"/>
              </a:spcBef>
            </a:pPr>
            <a:r>
              <a:rPr kumimoji="1" lang="zh-CN" altLang="en-US" sz="2800"/>
              <a:t>逻辑结构在计算机存储器中的实现，故又称数据"存储结构"</a:t>
            </a:r>
            <a:r>
              <a:rPr kumimoji="1" lang="zh-CN" altLang="en-US" sz="2800">
                <a:solidFill>
                  <a:srgbClr val="F9F9F9"/>
                </a:solidFill>
                <a:ea typeface=""/>
                <a:cs typeface=""/>
              </a:rPr>
              <a:t>。</a:t>
            </a:r>
            <a:endParaRPr kumimoji="1" lang="zh-CN" altLang="en-US" sz="2800"/>
          </a:p>
          <a:p>
            <a:pPr algn="just" eaLnBrk="1" hangingPunct="1">
              <a:lnSpc>
                <a:spcPct val="100000"/>
              </a:lnSpc>
              <a:spcBef>
                <a:spcPct val="50000"/>
              </a:spcBef>
            </a:pPr>
            <a:r>
              <a:rPr kumimoji="1" lang="zh-CN" altLang="en-US" sz="2800">
                <a:latin typeface="黑体" pitchFamily="49" charset="-122"/>
                <a:ea typeface="黑体" pitchFamily="49" charset="-122"/>
              </a:rPr>
              <a:t>(1) 顺序（向量）</a:t>
            </a:r>
          </a:p>
          <a:p>
            <a:pPr algn="just" eaLnBrk="1" hangingPunct="1">
              <a:lnSpc>
                <a:spcPct val="100000"/>
              </a:lnSpc>
              <a:spcBef>
                <a:spcPct val="50000"/>
              </a:spcBef>
            </a:pPr>
            <a:r>
              <a:rPr kumimoji="1" lang="zh-CN" altLang="en-US" sz="2800"/>
              <a:t>所有元素存放在一片连续的存贮单元中，逻辑上相邻的元素存放到计算机内存仍然相邻。</a:t>
            </a:r>
          </a:p>
          <a:p>
            <a:pPr algn="just" eaLnBrk="1" hangingPunct="1">
              <a:lnSpc>
                <a:spcPct val="100000"/>
              </a:lnSpc>
              <a:spcBef>
                <a:spcPct val="50000"/>
              </a:spcBef>
            </a:pPr>
            <a:r>
              <a:rPr kumimoji="1" lang="zh-CN" altLang="en-US" sz="2800">
                <a:latin typeface="黑体" pitchFamily="49" charset="-122"/>
                <a:ea typeface="黑体" pitchFamily="49" charset="-122"/>
              </a:rPr>
              <a:t>(2) 链式</a:t>
            </a:r>
          </a:p>
          <a:p>
            <a:pPr algn="just" eaLnBrk="1" hangingPunct="1">
              <a:lnSpc>
                <a:spcPct val="100000"/>
              </a:lnSpc>
              <a:spcBef>
                <a:spcPct val="50000"/>
              </a:spcBef>
            </a:pPr>
            <a:r>
              <a:rPr kumimoji="1" lang="zh-CN" altLang="en-US" sz="2800"/>
              <a:t>所有元素存放在可以不连续的存贮单元中，但元素之间的关系可以通过地址确定，逻辑上相邻的元素存放到计算机内存后不一定是相邻的。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2611"/>
                                        </p:tgtEl>
                                        <p:attrNameLst>
                                          <p:attrName>style.visibility</p:attrName>
                                        </p:attrNameLst>
                                      </p:cBhvr>
                                      <p:to>
                                        <p:strVal val="visible"/>
                                      </p:to>
                                    </p:set>
                                    <p:anim calcmode="lin" valueType="num">
                                      <p:cBhvr additive="base">
                                        <p:cTn id="7" dur="500" fill="hold"/>
                                        <p:tgtEl>
                                          <p:spTgt spid="452611"/>
                                        </p:tgtEl>
                                        <p:attrNameLst>
                                          <p:attrName>ppt_x</p:attrName>
                                        </p:attrNameLst>
                                      </p:cBhvr>
                                      <p:tavLst>
                                        <p:tav tm="0">
                                          <p:val>
                                            <p:strVal val="0-#ppt_w/2"/>
                                          </p:val>
                                        </p:tav>
                                        <p:tav tm="100000">
                                          <p:val>
                                            <p:strVal val="#ppt_x"/>
                                          </p:val>
                                        </p:tav>
                                      </p:tavLst>
                                    </p:anim>
                                    <p:anim calcmode="lin" valueType="num">
                                      <p:cBhvr additive="base">
                                        <p:cTn id="8" dur="500" fill="hold"/>
                                        <p:tgtEl>
                                          <p:spTgt spid="452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4466" name="Rectangle 2"/>
          <p:cNvSpPr>
            <a:spLocks noChangeArrowheads="1"/>
          </p:cNvSpPr>
          <p:nvPr/>
        </p:nvSpPr>
        <p:spPr bwMode="auto">
          <a:xfrm>
            <a:off x="395288" y="549275"/>
            <a:ext cx="4306887"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数据的物理结构（续）</a:t>
            </a:r>
            <a:endParaRPr lang="en-US" altLang="zh-CN">
              <a:solidFill>
                <a:srgbClr val="FF6600"/>
              </a:solidFill>
              <a:effectLst>
                <a:outerShdw blurRad="38100" dist="38100" dir="2700000" algn="tl">
                  <a:srgbClr val="C0C0C0"/>
                </a:outerShdw>
              </a:effectLst>
            </a:endParaRPr>
          </a:p>
        </p:txBody>
      </p:sp>
      <p:sp>
        <p:nvSpPr>
          <p:cNvPr id="574467" name="Text Box 3"/>
          <p:cNvSpPr txBox="1">
            <a:spLocks noChangeArrowheads="1"/>
          </p:cNvSpPr>
          <p:nvPr/>
        </p:nvSpPr>
        <p:spPr bwMode="auto">
          <a:xfrm>
            <a:off x="395288" y="1462088"/>
            <a:ext cx="8353425" cy="4151312"/>
          </a:xfrm>
          <a:prstGeom prst="rect">
            <a:avLst/>
          </a:prstGeom>
          <a:noFill/>
          <a:ln w="9525">
            <a:noFill/>
            <a:miter lim="800000"/>
            <a:headEnd/>
            <a:tailEnd/>
          </a:ln>
        </p:spPr>
        <p:txBody>
          <a:bodyPr>
            <a:spAutoFit/>
          </a:bodyPr>
          <a:lstStyle/>
          <a:p>
            <a:pPr algn="just" eaLnBrk="1" hangingPunct="1">
              <a:lnSpc>
                <a:spcPct val="100000"/>
              </a:lnSpc>
              <a:spcBef>
                <a:spcPct val="50000"/>
              </a:spcBef>
            </a:pPr>
            <a:r>
              <a:rPr kumimoji="1" lang="zh-CN" altLang="en-US" sz="2800">
                <a:latin typeface="黑体" pitchFamily="49" charset="-122"/>
                <a:ea typeface="黑体" pitchFamily="49" charset="-122"/>
              </a:rPr>
              <a:t>(3) 索引</a:t>
            </a:r>
          </a:p>
          <a:p>
            <a:pPr algn="just" eaLnBrk="1" hangingPunct="1">
              <a:lnSpc>
                <a:spcPct val="100000"/>
              </a:lnSpc>
              <a:spcBef>
                <a:spcPct val="50000"/>
              </a:spcBef>
            </a:pPr>
            <a:r>
              <a:rPr kumimoji="1" lang="zh-CN" altLang="en-US" sz="2800"/>
              <a:t>使用该方存放元素的同时，还建立附加的索引表，索引表中的每一项称为索引项，索引项的一般形式是：（关键字，地址），其中的关键字是能唯一标识一个结点的那些数据项。</a:t>
            </a:r>
          </a:p>
          <a:p>
            <a:pPr algn="just" eaLnBrk="1" hangingPunct="1">
              <a:lnSpc>
                <a:spcPct val="100000"/>
              </a:lnSpc>
              <a:spcBef>
                <a:spcPct val="50000"/>
              </a:spcBef>
            </a:pPr>
            <a:r>
              <a:rPr kumimoji="1" lang="zh-CN" altLang="en-US" sz="2800">
                <a:latin typeface="黑体" pitchFamily="49" charset="-122"/>
                <a:ea typeface="黑体" pitchFamily="49" charset="-122"/>
              </a:rPr>
              <a:t>(4) 散列</a:t>
            </a:r>
          </a:p>
          <a:p>
            <a:pPr algn="just" eaLnBrk="1" hangingPunct="1">
              <a:lnSpc>
                <a:spcPct val="100000"/>
              </a:lnSpc>
              <a:spcBef>
                <a:spcPct val="50000"/>
              </a:spcBef>
            </a:pPr>
            <a:r>
              <a:rPr kumimoji="1" lang="zh-CN" altLang="en-US" sz="2800"/>
              <a:t>通过构造散列函数，用函数的值来确定元素存放的地址。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4467"/>
                                        </p:tgtEl>
                                        <p:attrNameLst>
                                          <p:attrName>style.visibility</p:attrName>
                                        </p:attrNameLst>
                                      </p:cBhvr>
                                      <p:to>
                                        <p:strVal val="visible"/>
                                      </p:to>
                                    </p:set>
                                    <p:anim calcmode="lin" valueType="num">
                                      <p:cBhvr additive="base">
                                        <p:cTn id="7" dur="500" fill="hold"/>
                                        <p:tgtEl>
                                          <p:spTgt spid="574467"/>
                                        </p:tgtEl>
                                        <p:attrNameLst>
                                          <p:attrName>ppt_x</p:attrName>
                                        </p:attrNameLst>
                                      </p:cBhvr>
                                      <p:tavLst>
                                        <p:tav tm="0">
                                          <p:val>
                                            <p:strVal val="0-#ppt_w/2"/>
                                          </p:val>
                                        </p:tav>
                                        <p:tav tm="100000">
                                          <p:val>
                                            <p:strVal val="#ppt_x"/>
                                          </p:val>
                                        </p:tav>
                                      </p:tavLst>
                                    </p:anim>
                                    <p:anim calcmode="lin" valueType="num">
                                      <p:cBhvr additive="base">
                                        <p:cTn id="8" dur="500" fill="hold"/>
                                        <p:tgtEl>
                                          <p:spTgt spid="574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矩形 1"/>
          <p:cNvSpPr/>
          <p:nvPr/>
        </p:nvSpPr>
        <p:spPr>
          <a:xfrm>
            <a:off x="116505" y="1133745"/>
            <a:ext cx="8730969" cy="3416320"/>
          </a:xfrm>
          <a:prstGeom prst="rect">
            <a:avLst/>
          </a:prstGeom>
        </p:spPr>
        <p:txBody>
          <a:bodyPr wrap="square">
            <a:spAutoFit/>
          </a:bodyPr>
          <a:lstStyle/>
          <a:p>
            <a:pPr algn="just" eaLnBrk="1" hangingPunct="1">
              <a:lnSpc>
                <a:spcPct val="90000"/>
              </a:lnSpc>
              <a:defRPr/>
            </a:pPr>
            <a:r>
              <a:rPr lang="en-US" altLang="en-US" sz="4000">
                <a:effectLst>
                  <a:outerShdw blurRad="38100" dist="38100" dir="2700000" algn="tl">
                    <a:srgbClr val="C0C0C0"/>
                  </a:outerShdw>
                </a:effectLst>
                <a:latin typeface="Times New Roman" pitchFamily="18" charset="0"/>
              </a:rPr>
              <a:t>Simply put, a </a:t>
            </a:r>
            <a:r>
              <a:rPr lang="en-US" altLang="en-US" sz="4000" i="1">
                <a:solidFill>
                  <a:srgbClr val="FF0000"/>
                </a:solidFill>
                <a:effectLst>
                  <a:outerShdw blurRad="38100" dist="38100" dir="2700000" algn="tl">
                    <a:srgbClr val="C0C0C0"/>
                  </a:outerShdw>
                </a:effectLst>
                <a:latin typeface="Times New Roman" pitchFamily="18" charset="0"/>
              </a:rPr>
              <a:t>data structure</a:t>
            </a:r>
            <a:r>
              <a:rPr lang="en-US" altLang="en-US" sz="4000" i="1">
                <a:effectLst>
                  <a:outerShdw blurRad="38100" dist="38100" dir="2700000" algn="tl">
                    <a:srgbClr val="C0C0C0"/>
                  </a:outerShdw>
                </a:effectLst>
                <a:latin typeface="Times New Roman" pitchFamily="18" charset="0"/>
              </a:rPr>
              <a:t> </a:t>
            </a:r>
            <a:r>
              <a:rPr lang="en-US" altLang="en-US" sz="4000">
                <a:effectLst>
                  <a:outerShdw blurRad="38100" dist="38100" dir="2700000" algn="tl">
                    <a:srgbClr val="C0C0C0"/>
                  </a:outerShdw>
                </a:effectLst>
                <a:latin typeface="Times New Roman" pitchFamily="18" charset="0"/>
              </a:rPr>
              <a:t>is a systematic way of organizing and accessing data. and an</a:t>
            </a:r>
            <a:r>
              <a:rPr lang="en-US" altLang="en-US" sz="4000" i="1">
                <a:effectLst>
                  <a:outerShdw blurRad="38100" dist="38100" dir="2700000" algn="tl">
                    <a:srgbClr val="C0C0C0"/>
                  </a:outerShdw>
                </a:effectLst>
                <a:latin typeface="Times New Roman" pitchFamily="18" charset="0"/>
              </a:rPr>
              <a:t> </a:t>
            </a:r>
            <a:r>
              <a:rPr lang="en-US" altLang="en-US" sz="4000" i="1">
                <a:solidFill>
                  <a:srgbClr val="FF0000"/>
                </a:solidFill>
                <a:effectLst>
                  <a:outerShdw blurRad="38100" dist="38100" dir="2700000" algn="tl">
                    <a:srgbClr val="C0C0C0"/>
                  </a:outerShdw>
                </a:effectLst>
                <a:latin typeface="Times New Roman" pitchFamily="18" charset="0"/>
              </a:rPr>
              <a:t>algorithm</a:t>
            </a:r>
            <a:r>
              <a:rPr lang="en-US" altLang="en-US" sz="4000" i="1">
                <a:effectLst>
                  <a:outerShdw blurRad="38100" dist="38100" dir="2700000" algn="tl">
                    <a:srgbClr val="C0C0C0"/>
                  </a:outerShdw>
                </a:effectLst>
                <a:latin typeface="Times New Roman" pitchFamily="18" charset="0"/>
              </a:rPr>
              <a:t> </a:t>
            </a:r>
            <a:r>
              <a:rPr lang="en-US" altLang="en-US" sz="4000">
                <a:effectLst>
                  <a:outerShdw blurRad="38100" dist="38100" dir="2700000" algn="tl">
                    <a:srgbClr val="C0C0C0"/>
                  </a:outerShdw>
                </a:effectLst>
                <a:latin typeface="Times New Roman" pitchFamily="18" charset="0"/>
              </a:rPr>
              <a:t>is a step-by-step procedure for performing some </a:t>
            </a:r>
            <a:r>
              <a:rPr lang="en-US" altLang="en-US" sz="4000" smtClean="0">
                <a:effectLst>
                  <a:outerShdw blurRad="38100" dist="38100" dir="2700000" algn="tl">
                    <a:srgbClr val="C0C0C0"/>
                  </a:outerShdw>
                </a:effectLst>
                <a:latin typeface="Times New Roman" pitchFamily="18" charset="0"/>
              </a:rPr>
              <a:t>task in </a:t>
            </a:r>
            <a:r>
              <a:rPr lang="en-US" altLang="en-US" sz="4000">
                <a:effectLst>
                  <a:outerShdw blurRad="38100" dist="38100" dir="2700000" algn="tl">
                    <a:srgbClr val="C0C0C0"/>
                  </a:outerShdw>
                </a:effectLst>
                <a:latin typeface="Times New Roman" pitchFamily="18" charset="0"/>
              </a:rPr>
              <a:t>a finite amount of time. </a:t>
            </a:r>
            <a:r>
              <a:rPr lang="en-US" altLang="zh-CN" sz="4000">
                <a:effectLst>
                  <a:outerShdw blurRad="38100" dist="38100" dir="2700000" algn="tl">
                    <a:srgbClr val="C0C0C0"/>
                  </a:outerShdw>
                </a:effectLst>
                <a:latin typeface="Times New Roman" pitchFamily="18" charset="0"/>
              </a:rPr>
              <a:t>—— Algorithm Design and Applications </a:t>
            </a:r>
            <a:endParaRPr lang="zh-CN" altLang="en-US" sz="40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87" name="Rectangle 3"/>
          <p:cNvSpPr>
            <a:spLocks noChangeArrowheads="1"/>
          </p:cNvSpPr>
          <p:nvPr/>
        </p:nvSpPr>
        <p:spPr bwMode="auto">
          <a:xfrm>
            <a:off x="1601788" y="1943100"/>
            <a:ext cx="5715000" cy="1219200"/>
          </a:xfrm>
          <a:prstGeom prst="rect">
            <a:avLst/>
          </a:prstGeom>
          <a:noFill/>
          <a:ln w="9525">
            <a:noFill/>
            <a:miter lim="800000"/>
            <a:headEnd/>
            <a:tailEnd/>
          </a:ln>
          <a:effectLst/>
        </p:spPr>
        <p:txBody>
          <a:bodyPr lIns="92075" tIns="46038" rIns="92075" bIns="46038" anchor="ctr"/>
          <a:lstStyle/>
          <a:p>
            <a:pPr eaLnBrk="1" hangingPunct="1">
              <a:lnSpc>
                <a:spcPct val="90000"/>
              </a:lnSpc>
              <a:defRPr/>
            </a:pPr>
            <a:r>
              <a:rPr lang="zh-CN" altLang="en-US" sz="5400" b="0">
                <a:solidFill>
                  <a:srgbClr val="0000FF"/>
                </a:solidFill>
                <a:effectLst>
                  <a:outerShdw blurRad="38100" dist="38100" dir="2700000" algn="tl">
                    <a:srgbClr val="C0C0C0"/>
                  </a:outerShdw>
                </a:effectLst>
                <a:latin typeface="VW媩$婫`婡p瑙" charset="0"/>
                <a:ea typeface="隶书" pitchFamily="49" charset="-122"/>
              </a:rPr>
              <a:t>二、什么是算法</a:t>
            </a:r>
            <a:endParaRPr lang="en-US" altLang="zh-CN" sz="5400" b="0">
              <a:solidFill>
                <a:srgbClr val="0000FF"/>
              </a:solidFill>
              <a:effectLst>
                <a:outerShdw blurRad="38100" dist="38100" dir="2700000" algn="tl">
                  <a:srgbClr val="C0C0C0"/>
                </a:outerShdw>
              </a:effectLst>
              <a:latin typeface="VW媩$婫`婡p瑙"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9459" name="Rectangle 3"/>
          <p:cNvSpPr>
            <a:spLocks noChangeArrowheads="1"/>
          </p:cNvSpPr>
          <p:nvPr/>
        </p:nvSpPr>
        <p:spPr bwMode="auto">
          <a:xfrm>
            <a:off x="296863" y="323850"/>
            <a:ext cx="5715000" cy="1219200"/>
          </a:xfrm>
          <a:prstGeom prst="rect">
            <a:avLst/>
          </a:prstGeom>
          <a:noFill/>
          <a:ln>
            <a:noFill/>
          </a:ln>
          <a:effectLst/>
          <a:extLst/>
        </p:spPr>
        <p:txBody>
          <a:bodyPr lIns="92075" tIns="46038" rIns="92075" bIns="46038" anchor="ctr"/>
          <a:lstStyle/>
          <a:p>
            <a:pPr eaLnBrk="1" hangingPunct="1">
              <a:lnSpc>
                <a:spcPct val="90000"/>
              </a:lnSpc>
              <a:defRPr/>
            </a:pPr>
            <a:r>
              <a:rPr lang="zh-CN" altLang="en-US">
                <a:solidFill>
                  <a:srgbClr val="FF6600"/>
                </a:solidFill>
                <a:effectLst>
                  <a:outerShdw blurRad="38100" dist="38100" dir="2700000" algn="tl">
                    <a:srgbClr val="C0C0C0"/>
                  </a:outerShdw>
                </a:effectLst>
              </a:rPr>
              <a:t>什么是算法？</a:t>
            </a:r>
            <a:endParaRPr lang="en-US" altLang="zh-CN">
              <a:solidFill>
                <a:srgbClr val="FF6600"/>
              </a:solidFill>
              <a:effectLst>
                <a:outerShdw blurRad="38100" dist="38100" dir="2700000" algn="tl">
                  <a:srgbClr val="C0C0C0"/>
                </a:outerShdw>
              </a:effectLst>
            </a:endParaRPr>
          </a:p>
        </p:txBody>
      </p:sp>
      <p:sp>
        <p:nvSpPr>
          <p:cNvPr id="43011" name="Text Box 4"/>
          <p:cNvSpPr txBox="1">
            <a:spLocks noChangeArrowheads="1"/>
          </p:cNvSpPr>
          <p:nvPr/>
        </p:nvSpPr>
        <p:spPr bwMode="auto">
          <a:xfrm>
            <a:off x="341313" y="1268413"/>
            <a:ext cx="8497887" cy="2165350"/>
          </a:xfrm>
          <a:prstGeom prst="rect">
            <a:avLst/>
          </a:prstGeom>
          <a:noFill/>
          <a:ln w="9525">
            <a:noFill/>
            <a:miter lim="800000"/>
            <a:headEnd/>
            <a:tailEnd/>
          </a:ln>
        </p:spPr>
        <p:txBody>
          <a:bodyPr lIns="112947" tIns="56473" rIns="112947" bIns="56473">
            <a:spAutoFit/>
          </a:bodyPr>
          <a:lstStyle/>
          <a:p>
            <a:pPr indent="571500">
              <a:spcBef>
                <a:spcPct val="50000"/>
              </a:spcBef>
            </a:pPr>
            <a:r>
              <a:rPr lang="zh-CN" altLang="en-US" sz="2800"/>
              <a:t>顾名思义，算法就是计算的办法或法则。这里的计算不只是加减乘除，而是广义的做任何事情的计算，而办法和法则意味着使用它就可以解决需要解决的问题。</a:t>
            </a:r>
            <a:endParaRPr lang="zh-CN" altLang="en-US" sz="2800">
              <a:latin typeface=""/>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9778" name="Rectangle 1026"/>
          <p:cNvSpPr>
            <a:spLocks noChangeArrowheads="1"/>
          </p:cNvSpPr>
          <p:nvPr/>
        </p:nvSpPr>
        <p:spPr bwMode="auto">
          <a:xfrm>
            <a:off x="206375" y="368300"/>
            <a:ext cx="2265363"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算法的定义</a:t>
            </a:r>
          </a:p>
        </p:txBody>
      </p:sp>
      <p:sp>
        <p:nvSpPr>
          <p:cNvPr id="44035" name="Text Box 1027"/>
          <p:cNvSpPr txBox="1">
            <a:spLocks noChangeArrowheads="1"/>
          </p:cNvSpPr>
          <p:nvPr/>
        </p:nvSpPr>
        <p:spPr bwMode="auto">
          <a:xfrm>
            <a:off x="296863" y="1268413"/>
            <a:ext cx="8497887" cy="3405187"/>
          </a:xfrm>
          <a:prstGeom prst="rect">
            <a:avLst/>
          </a:prstGeom>
          <a:noFill/>
          <a:ln w="9525">
            <a:noFill/>
            <a:miter lim="800000"/>
            <a:headEnd/>
            <a:tailEnd/>
          </a:ln>
        </p:spPr>
        <p:txBody>
          <a:bodyPr lIns="112947" tIns="56473" rIns="112947" bIns="56473">
            <a:spAutoFit/>
          </a:bodyPr>
          <a:lstStyle/>
          <a:p>
            <a:pPr indent="571500">
              <a:spcBef>
                <a:spcPct val="50000"/>
              </a:spcBef>
            </a:pPr>
            <a:r>
              <a:rPr lang="zh-CN" altLang="en-US" sz="2800"/>
              <a:t>算法通常被定义为一个有穷的指令集，这些指令为解决某一特定问题规定了一个运算序列。</a:t>
            </a:r>
          </a:p>
          <a:p>
            <a:pPr indent="571500">
              <a:spcBef>
                <a:spcPct val="50000"/>
              </a:spcBef>
            </a:pPr>
            <a:r>
              <a:rPr lang="zh-CN" altLang="en-US" sz="2800">
                <a:latin typeface=""/>
              </a:rPr>
              <a:t>（算法是一个定义良好的计算过程，这个过程以一组值作为输入，同时，以一组值作为输出。因此，算法可以看成是将输入转换为输出的一个计算步骤的序列。）</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161925" y="503238"/>
            <a:ext cx="8839200" cy="5157787"/>
          </a:xfrm>
          <a:prstGeom prst="rect">
            <a:avLst/>
          </a:prstGeom>
          <a:noFill/>
          <a:ln w="9525">
            <a:noFill/>
            <a:miter lim="800000"/>
            <a:headEnd/>
            <a:tailEnd/>
          </a:ln>
        </p:spPr>
        <p:txBody>
          <a:bodyPr lIns="112947" tIns="56473" rIns="112947" bIns="56473">
            <a:spAutoFit/>
          </a:bodyPr>
          <a:lstStyle/>
          <a:p>
            <a:pPr indent="571500">
              <a:spcBef>
                <a:spcPct val="50000"/>
              </a:spcBef>
            </a:pPr>
            <a:r>
              <a:rPr lang="zh-CN" altLang="en-US" sz="2800">
                <a:latin typeface="Times New Roman" pitchFamily="18" charset="0"/>
              </a:rPr>
              <a:t>算法是对问题</a:t>
            </a:r>
            <a:r>
              <a:rPr lang="zh-CN" altLang="en-US" sz="2800">
                <a:solidFill>
                  <a:srgbClr val="FF0000"/>
                </a:solidFill>
                <a:latin typeface="Times New Roman" pitchFamily="18" charset="0"/>
              </a:rPr>
              <a:t>求解过程</a:t>
            </a:r>
            <a:r>
              <a:rPr lang="zh-CN" altLang="en-US" sz="2800">
                <a:latin typeface="Times New Roman" pitchFamily="18" charset="0"/>
              </a:rPr>
              <a:t>的一种描述，是为解决一个或一类问题给出的一个确定的、有限长的操作序列。严格说来，一个算法必须满足以下五个重要特性：</a:t>
            </a:r>
          </a:p>
          <a:p>
            <a:pPr indent="571500">
              <a:spcBef>
                <a:spcPct val="50000"/>
              </a:spcBef>
            </a:pPr>
            <a:r>
              <a:rPr lang="zh-CN" altLang="en-US" sz="2800">
                <a:latin typeface="Times New Roman" pitchFamily="18" charset="0"/>
              </a:rPr>
              <a:t>(1)  </a:t>
            </a:r>
            <a:r>
              <a:rPr lang="zh-CN" altLang="en-US" sz="2800">
                <a:solidFill>
                  <a:srgbClr val="FF0000"/>
                </a:solidFill>
                <a:latin typeface="Times New Roman" pitchFamily="18" charset="0"/>
              </a:rPr>
              <a:t>输入</a:t>
            </a:r>
            <a:r>
              <a:rPr lang="zh-CN" altLang="en-US" sz="2800">
                <a:latin typeface="Times New Roman" pitchFamily="18" charset="0"/>
              </a:rPr>
              <a:t> 作为算法加工对象的量值，通常体现为算法中的一组变量。但有些算法的字面上可以没有输入，实际上已被嵌入算法之中。</a:t>
            </a:r>
          </a:p>
          <a:p>
            <a:pPr indent="571500">
              <a:spcBef>
                <a:spcPct val="50000"/>
              </a:spcBef>
            </a:pPr>
            <a:r>
              <a:rPr lang="zh-CN" altLang="en-US" sz="2800">
                <a:latin typeface="Times New Roman" pitchFamily="18" charset="0"/>
              </a:rPr>
              <a:t>(2)  </a:t>
            </a:r>
            <a:r>
              <a:rPr lang="zh-CN" altLang="en-US" sz="2800">
                <a:solidFill>
                  <a:srgbClr val="FF0000"/>
                </a:solidFill>
                <a:latin typeface="Times New Roman" pitchFamily="18" charset="0"/>
              </a:rPr>
              <a:t>输出</a:t>
            </a:r>
            <a:r>
              <a:rPr lang="zh-CN" altLang="en-US" sz="2800">
                <a:latin typeface="Times New Roman" pitchFamily="18" charset="0"/>
              </a:rPr>
              <a:t> 它是一组与"输入"有确定关系的量值，是算法进行信息加工后得到的结果，这种确定关系即为算法的功能。</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96863" y="368300"/>
            <a:ext cx="8610600" cy="5884863"/>
          </a:xfrm>
          <a:prstGeom prst="rect">
            <a:avLst/>
          </a:prstGeom>
          <a:noFill/>
          <a:ln w="9525">
            <a:noFill/>
            <a:miter lim="800000"/>
            <a:headEnd/>
            <a:tailEnd/>
          </a:ln>
        </p:spPr>
        <p:txBody>
          <a:bodyPr lIns="112947" tIns="56473" rIns="112947" bIns="56473">
            <a:spAutoFit/>
          </a:bodyPr>
          <a:lstStyle/>
          <a:p>
            <a:pPr indent="571500">
              <a:spcBef>
                <a:spcPct val="50000"/>
              </a:spcBef>
            </a:pPr>
            <a:r>
              <a:rPr lang="zh-CN" altLang="en-US" sz="2800">
                <a:latin typeface="Times New Roman" pitchFamily="18" charset="0"/>
              </a:rPr>
              <a:t>(3) </a:t>
            </a:r>
            <a:r>
              <a:rPr lang="zh-CN" altLang="en-US" sz="2800">
                <a:solidFill>
                  <a:srgbClr val="FF0000"/>
                </a:solidFill>
                <a:latin typeface="Times New Roman" pitchFamily="18" charset="0"/>
              </a:rPr>
              <a:t>确定性</a:t>
            </a:r>
            <a:r>
              <a:rPr lang="zh-CN" altLang="en-US" sz="2800">
                <a:latin typeface="Times New Roman" pitchFamily="18" charset="0"/>
              </a:rPr>
              <a:t> 对于</a:t>
            </a:r>
            <a:r>
              <a:rPr lang="zh-CN" altLang="en-US" sz="2800">
                <a:solidFill>
                  <a:srgbClr val="FF0000"/>
                </a:solidFill>
                <a:latin typeface="Times New Roman" pitchFamily="18" charset="0"/>
              </a:rPr>
              <a:t>每种情况</a:t>
            </a:r>
            <a:r>
              <a:rPr lang="zh-CN" altLang="en-US" sz="2800">
                <a:latin typeface="Times New Roman" pitchFamily="18" charset="0"/>
              </a:rPr>
              <a:t>下所应执行的操作，在算法中都有</a:t>
            </a:r>
            <a:r>
              <a:rPr lang="zh-CN" altLang="en-US" sz="2800">
                <a:solidFill>
                  <a:srgbClr val="FF0000"/>
                </a:solidFill>
                <a:latin typeface="Times New Roman" pitchFamily="18" charset="0"/>
              </a:rPr>
              <a:t>确切</a:t>
            </a:r>
            <a:r>
              <a:rPr lang="zh-CN" altLang="en-US" sz="2800">
                <a:latin typeface="Times New Roman" pitchFamily="18" charset="0"/>
              </a:rPr>
              <a:t>的规定，使算法的执行者或阅读者都能明确其含义及如何执行。</a:t>
            </a:r>
          </a:p>
          <a:p>
            <a:pPr indent="571500">
              <a:spcBef>
                <a:spcPct val="50000"/>
              </a:spcBef>
            </a:pPr>
            <a:r>
              <a:rPr lang="zh-CN" altLang="en-US" sz="2800">
                <a:latin typeface="Times New Roman" pitchFamily="18" charset="0"/>
              </a:rPr>
              <a:t>(4) </a:t>
            </a:r>
            <a:r>
              <a:rPr lang="zh-CN" altLang="en-US" sz="2800">
                <a:solidFill>
                  <a:srgbClr val="FF0000"/>
                </a:solidFill>
                <a:latin typeface="Times New Roman" pitchFamily="18" charset="0"/>
              </a:rPr>
              <a:t>有穷性</a:t>
            </a:r>
            <a:r>
              <a:rPr lang="zh-CN" altLang="en-US" sz="2800">
                <a:latin typeface="Times New Roman" pitchFamily="18" charset="0"/>
              </a:rPr>
              <a:t> 对于任意一组合法的输入值，在执行有穷步骤之后一定能结束。</a:t>
            </a:r>
          </a:p>
          <a:p>
            <a:pPr indent="571500">
              <a:spcBef>
                <a:spcPct val="50000"/>
              </a:spcBef>
            </a:pPr>
            <a:r>
              <a:rPr lang="zh-CN" altLang="en-US" sz="2800">
                <a:latin typeface="Times New Roman" pitchFamily="18" charset="0"/>
              </a:rPr>
              <a:t>(5) </a:t>
            </a:r>
            <a:r>
              <a:rPr lang="zh-CN" altLang="en-US" sz="2800">
                <a:solidFill>
                  <a:srgbClr val="FF0000"/>
                </a:solidFill>
                <a:latin typeface="Times New Roman" pitchFamily="18" charset="0"/>
              </a:rPr>
              <a:t>有效性（可行性）</a:t>
            </a:r>
            <a:r>
              <a:rPr lang="zh-CN" altLang="en-US" sz="2800">
                <a:latin typeface="Times New Roman" pitchFamily="18" charset="0"/>
              </a:rPr>
              <a:t> 算法中的所有操作都必须足够基本，都可以通过已经实现的基本操作运算有限次实现之。</a:t>
            </a:r>
          </a:p>
          <a:p>
            <a:pPr indent="571500">
              <a:spcBef>
                <a:spcPct val="50000"/>
              </a:spcBef>
            </a:pPr>
            <a:r>
              <a:rPr lang="zh-CN" altLang="en-US" sz="2800">
                <a:latin typeface="Times New Roman" pitchFamily="18" charset="0"/>
              </a:rPr>
              <a:t>算法的描述: 自然语言、图形、表格、程序设计语言</a:t>
            </a: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4663" name="Rectangle 7"/>
          <p:cNvSpPr>
            <a:spLocks noChangeArrowheads="1"/>
          </p:cNvSpPr>
          <p:nvPr/>
        </p:nvSpPr>
        <p:spPr bwMode="auto">
          <a:xfrm>
            <a:off x="266700" y="333375"/>
            <a:ext cx="2265363"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算法的范畴</a:t>
            </a:r>
          </a:p>
        </p:txBody>
      </p:sp>
      <p:sp>
        <p:nvSpPr>
          <p:cNvPr id="48131" name="Text Box 8"/>
          <p:cNvSpPr txBox="1">
            <a:spLocks noChangeArrowheads="1"/>
          </p:cNvSpPr>
          <p:nvPr/>
        </p:nvSpPr>
        <p:spPr bwMode="auto">
          <a:xfrm>
            <a:off x="296863" y="1179513"/>
            <a:ext cx="8610600" cy="2165350"/>
          </a:xfrm>
          <a:prstGeom prst="rect">
            <a:avLst/>
          </a:prstGeom>
          <a:noFill/>
          <a:ln w="9525">
            <a:noFill/>
            <a:miter lim="800000"/>
            <a:headEnd/>
            <a:tailEnd/>
          </a:ln>
        </p:spPr>
        <p:txBody>
          <a:bodyPr lIns="112947" tIns="56473" rIns="112947" bIns="56473">
            <a:spAutoFit/>
          </a:bodyPr>
          <a:lstStyle/>
          <a:p>
            <a:pPr indent="715963">
              <a:spcBef>
                <a:spcPct val="50000"/>
              </a:spcBef>
            </a:pPr>
            <a:r>
              <a:rPr lang="zh-CN" altLang="en-US" sz="2800"/>
              <a:t>一般包含两方面内容：算法设计与算法分析。前者指根据实际问题制定出有效的算法；后者即是对算法的各种性质进行定性或定量分析从而</a:t>
            </a:r>
            <a:r>
              <a:rPr lang="zh-CN" altLang="en-US" sz="2800" smtClean="0"/>
              <a:t>能够对算法进行评价或择优</a:t>
            </a:r>
            <a:r>
              <a:rPr lang="zh-CN" altLang="en-US" sz="2800"/>
              <a:t>选择某种算法。</a:t>
            </a:r>
            <a:endParaRPr lang="zh-CN" altLang="en-US" sz="2800">
              <a:latin typeface="VW媩$婫`婡p瑙" charset="0"/>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266700" y="333375"/>
            <a:ext cx="3081338"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算法设计的要求</a:t>
            </a:r>
          </a:p>
        </p:txBody>
      </p:sp>
      <p:sp>
        <p:nvSpPr>
          <p:cNvPr id="661507" name="Text Box 3"/>
          <p:cNvSpPr txBox="1">
            <a:spLocks noChangeArrowheads="1"/>
          </p:cNvSpPr>
          <p:nvPr/>
        </p:nvSpPr>
        <p:spPr bwMode="auto">
          <a:xfrm>
            <a:off x="287338" y="1143000"/>
            <a:ext cx="8748712" cy="4811713"/>
          </a:xfrm>
          <a:prstGeom prst="rect">
            <a:avLst/>
          </a:prstGeom>
          <a:noFill/>
          <a:ln>
            <a:noFill/>
          </a:ln>
          <a:effectLst/>
          <a:extLst/>
        </p:spPr>
        <p:txBody>
          <a:bodyPr lIns="112947" tIns="56473" rIns="112947" bIns="56473">
            <a:spAutoFit/>
          </a:bodyPr>
          <a:lstStyle>
            <a:lvl1pPr marL="542925" indent="-542925">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a:lnSpc>
                <a:spcPct val="100000"/>
              </a:lnSpc>
              <a:buFontTx/>
              <a:buAutoNum type="arabicParenBoth"/>
              <a:defRPr/>
            </a:pPr>
            <a:r>
              <a:rPr lang="zh-CN" altLang="en-US" sz="2800" smtClean="0">
                <a:latin typeface="Times New Roman" pitchFamily="18" charset="0"/>
              </a:rPr>
              <a:t>正确性 </a:t>
            </a:r>
          </a:p>
          <a:p>
            <a:pPr>
              <a:lnSpc>
                <a:spcPct val="100000"/>
              </a:lnSpc>
              <a:defRPr/>
            </a:pPr>
            <a:r>
              <a:rPr lang="en-US" altLang="zh-CN" sz="2800" smtClean="0">
                <a:latin typeface="Times New Roman" pitchFamily="18" charset="0"/>
              </a:rPr>
              <a:t>      a. </a:t>
            </a:r>
            <a:r>
              <a:rPr lang="zh-CN" altLang="en-US" sz="2800" smtClean="0">
                <a:latin typeface="Times New Roman" pitchFamily="18" charset="0"/>
              </a:rPr>
              <a:t>程序中不含语法错误；</a:t>
            </a:r>
          </a:p>
          <a:p>
            <a:pPr>
              <a:lnSpc>
                <a:spcPct val="100000"/>
              </a:lnSpc>
              <a:defRPr/>
            </a:pPr>
            <a:r>
              <a:rPr lang="en-US" altLang="zh-CN" sz="2800" smtClean="0">
                <a:latin typeface="Times New Roman" pitchFamily="18" charset="0"/>
              </a:rPr>
              <a:t>      b. </a:t>
            </a:r>
            <a:r>
              <a:rPr lang="zh-CN" altLang="en-US" sz="2800" smtClean="0">
                <a:latin typeface="Times New Roman" pitchFamily="18" charset="0"/>
              </a:rPr>
              <a:t>对多个输入能达到满足要求的结果；</a:t>
            </a:r>
          </a:p>
          <a:p>
            <a:pPr>
              <a:lnSpc>
                <a:spcPct val="100000"/>
              </a:lnSpc>
              <a:defRPr/>
            </a:pPr>
            <a:r>
              <a:rPr lang="zh-CN" altLang="en-US" sz="2800" smtClean="0">
                <a:latin typeface="Times New Roman" pitchFamily="18" charset="0"/>
              </a:rPr>
              <a:t>      </a:t>
            </a:r>
            <a:r>
              <a:rPr lang="en-US" altLang="zh-CN" sz="2800" smtClean="0">
                <a:latin typeface="Times New Roman" pitchFamily="18" charset="0"/>
              </a:rPr>
              <a:t>c. </a:t>
            </a:r>
            <a:r>
              <a:rPr lang="zh-CN" altLang="en-US" sz="2800" smtClean="0">
                <a:latin typeface="Times New Roman" pitchFamily="18" charset="0"/>
              </a:rPr>
              <a:t>对特定（典型、苛刻、刁难性）的输入能得到</a:t>
            </a:r>
          </a:p>
          <a:p>
            <a:pPr>
              <a:lnSpc>
                <a:spcPct val="100000"/>
              </a:lnSpc>
              <a:defRPr/>
            </a:pPr>
            <a:r>
              <a:rPr lang="zh-CN" altLang="en-US" sz="2800" smtClean="0">
                <a:latin typeface="Times New Roman" pitchFamily="18" charset="0"/>
              </a:rPr>
              <a:t>          满足要求的结果；</a:t>
            </a:r>
          </a:p>
          <a:p>
            <a:pPr>
              <a:lnSpc>
                <a:spcPct val="100000"/>
              </a:lnSpc>
              <a:defRPr/>
            </a:pPr>
            <a:r>
              <a:rPr lang="en-US" altLang="zh-CN" sz="2800" smtClean="0">
                <a:latin typeface="Times New Roman" pitchFamily="18" charset="0"/>
              </a:rPr>
              <a:t>      d. </a:t>
            </a:r>
            <a:r>
              <a:rPr lang="zh-CN" altLang="en-US" sz="2800" smtClean="0">
                <a:latin typeface="Times New Roman" pitchFamily="18" charset="0"/>
              </a:rPr>
              <a:t>对一切合法的输入都能得到满足要求的结果。</a:t>
            </a:r>
            <a:r>
              <a:rPr lang="zh-CN" altLang="en-US" sz="2800" smtClean="0">
                <a:effectLst>
                  <a:outerShdw blurRad="38100" dist="38100" dir="2700000" algn="tl">
                    <a:srgbClr val="C0C0C0"/>
                  </a:outerShdw>
                </a:effectLst>
                <a:latin typeface="Times New Roman" pitchFamily="18" charset="0"/>
              </a:rPr>
              <a:t> </a:t>
            </a:r>
            <a:endParaRPr lang="zh-CN" altLang="en-US" sz="2800" smtClean="0">
              <a:latin typeface="Times New Roman" pitchFamily="18" charset="0"/>
            </a:endParaRPr>
          </a:p>
          <a:p>
            <a:pPr>
              <a:lnSpc>
                <a:spcPct val="100000"/>
              </a:lnSpc>
              <a:defRPr/>
            </a:pPr>
            <a:r>
              <a:rPr lang="zh-CN" altLang="en-US" sz="2800" smtClean="0">
                <a:latin typeface="Times New Roman" pitchFamily="18" charset="0"/>
              </a:rPr>
              <a:t>(2) 可读性</a:t>
            </a:r>
          </a:p>
          <a:p>
            <a:pPr>
              <a:lnSpc>
                <a:spcPct val="100000"/>
              </a:lnSpc>
              <a:defRPr/>
            </a:pPr>
            <a:r>
              <a:rPr lang="zh-CN" altLang="en-US" sz="2800" smtClean="0">
                <a:latin typeface="Times New Roman" pitchFamily="18" charset="0"/>
              </a:rPr>
              <a:t>     易于理解，便于调试（编程和调试、维护分开）</a:t>
            </a:r>
            <a:r>
              <a:rPr lang="zh-CN" altLang="en-US" sz="2800" smtClean="0">
                <a:effectLst>
                  <a:outerShdw blurRad="38100" dist="38100" dir="2700000" algn="tl">
                    <a:srgbClr val="C0C0C0"/>
                  </a:outerShdw>
                </a:effectLst>
                <a:latin typeface="Times New Roman" pitchFamily="18" charset="0"/>
              </a:rPr>
              <a:t> </a:t>
            </a:r>
            <a:endParaRPr lang="zh-CN" altLang="en-US" sz="2800" smtClean="0">
              <a:latin typeface="Times New Roman" pitchFamily="18" charset="0"/>
            </a:endParaRPr>
          </a:p>
          <a:p>
            <a:pPr>
              <a:lnSpc>
                <a:spcPct val="100000"/>
              </a:lnSpc>
              <a:defRPr/>
            </a:pPr>
            <a:r>
              <a:rPr lang="zh-CN" altLang="en-US" sz="2800" smtClean="0">
                <a:latin typeface="Times New Roman" pitchFamily="18" charset="0"/>
              </a:rPr>
              <a:t>(3) 健壮性</a:t>
            </a:r>
          </a:p>
          <a:p>
            <a:pPr>
              <a:lnSpc>
                <a:spcPct val="100000"/>
              </a:lnSpc>
              <a:defRPr/>
            </a:pPr>
            <a:r>
              <a:rPr lang="zh-CN" altLang="en-US" sz="2800" smtClean="0">
                <a:latin typeface="Times New Roman" pitchFamily="18" charset="0"/>
              </a:rPr>
              <a:t>      输入非法数据时，作出恰当反应或进行相应处理。</a:t>
            </a:r>
            <a:r>
              <a:rPr lang="zh-CN" altLang="en-US" sz="2800" smtClean="0">
                <a:effectLst>
                  <a:outerShdw blurRad="38100" dist="38100" dir="2700000" algn="tl">
                    <a:srgbClr val="C0C0C0"/>
                  </a:outerShdw>
                </a:effectLst>
                <a:latin typeface="Times New Roman" pitchFamily="18" charset="0"/>
              </a:rPr>
              <a:t> </a:t>
            </a:r>
            <a:endParaRPr lang="zh-CN" altLang="en-US" sz="2800" smtClean="0">
              <a:latin typeface="Times New Roman" pitchFamily="18" charset="0"/>
            </a:endParaRPr>
          </a:p>
          <a:p>
            <a:pPr>
              <a:lnSpc>
                <a:spcPct val="100000"/>
              </a:lnSpc>
              <a:defRPr/>
            </a:pPr>
            <a:r>
              <a:rPr lang="zh-CN" altLang="en-US" sz="2800" smtClean="0">
                <a:latin typeface="Times New Roman" pitchFamily="18" charset="0"/>
              </a:rPr>
              <a:t>(4) </a:t>
            </a:r>
            <a:r>
              <a:rPr lang="zh-CN" altLang="en-US" sz="2800" smtClean="0">
                <a:solidFill>
                  <a:srgbClr val="FF0000"/>
                </a:solidFill>
                <a:latin typeface="Times New Roman" pitchFamily="18" charset="0"/>
              </a:rPr>
              <a:t>时间效率和空间占有量</a:t>
            </a: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392113" y="404813"/>
            <a:ext cx="3489325"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为什么学习算法？</a:t>
            </a:r>
            <a:endParaRPr lang="en-US" altLang="zh-CN">
              <a:solidFill>
                <a:srgbClr val="FF6600"/>
              </a:solidFill>
              <a:effectLst>
                <a:outerShdw blurRad="38100" dist="38100" dir="2700000" algn="tl">
                  <a:srgbClr val="C0C0C0"/>
                </a:outerShdw>
              </a:effectLst>
            </a:endParaRPr>
          </a:p>
        </p:txBody>
      </p:sp>
      <p:sp>
        <p:nvSpPr>
          <p:cNvPr id="50179" name="Text Box 7"/>
          <p:cNvSpPr txBox="1">
            <a:spLocks noChangeArrowheads="1"/>
          </p:cNvSpPr>
          <p:nvPr/>
        </p:nvSpPr>
        <p:spPr bwMode="auto">
          <a:xfrm>
            <a:off x="431800" y="1223963"/>
            <a:ext cx="8235950" cy="4730750"/>
          </a:xfrm>
          <a:prstGeom prst="rect">
            <a:avLst/>
          </a:prstGeom>
          <a:noFill/>
          <a:ln w="9525">
            <a:noFill/>
            <a:miter lim="800000"/>
            <a:headEnd/>
            <a:tailEnd/>
          </a:ln>
        </p:spPr>
        <p:txBody>
          <a:bodyPr lIns="112947" tIns="56473" rIns="112947" bIns="56473">
            <a:spAutoFit/>
          </a:bodyPr>
          <a:lstStyle/>
          <a:p>
            <a:pPr marL="361950" indent="-361950" defTabSz="1128713" eaLnBrk="1" hangingPunct="1">
              <a:spcBef>
                <a:spcPct val="30000"/>
              </a:spcBef>
              <a:buClr>
                <a:srgbClr val="FF0000"/>
              </a:buClr>
              <a:buSzPct val="70000"/>
              <a:buFont typeface="Wingdings" pitchFamily="2" charset="2"/>
              <a:buChar char="n"/>
            </a:pPr>
            <a:r>
              <a:rPr kumimoji="1" lang="zh-CN" altLang="en-US" sz="2800"/>
              <a:t>算法是计算机的灵魂</a:t>
            </a:r>
          </a:p>
          <a:p>
            <a:pPr marL="361950" indent="-361950" defTabSz="1128713" eaLnBrk="1" hangingPunct="1">
              <a:spcBef>
                <a:spcPct val="30000"/>
              </a:spcBef>
              <a:buClr>
                <a:srgbClr val="FF0000"/>
              </a:buClr>
              <a:buSzPct val="70000"/>
              <a:buFont typeface="Wingdings" pitchFamily="2" charset="2"/>
              <a:buChar char="n"/>
            </a:pPr>
            <a:r>
              <a:rPr kumimoji="1" lang="zh-CN" altLang="en-US" sz="2800"/>
              <a:t>算法是数学机械化的一部分，能够帮助我们解决复杂的计算问题。</a:t>
            </a:r>
          </a:p>
          <a:p>
            <a:pPr marL="361950" indent="-361950" defTabSz="1128713" eaLnBrk="1" hangingPunct="1">
              <a:spcBef>
                <a:spcPct val="30000"/>
              </a:spcBef>
              <a:buClr>
                <a:srgbClr val="FF0000"/>
              </a:buClr>
              <a:buSzPct val="70000"/>
              <a:buFont typeface="Wingdings" pitchFamily="2" charset="2"/>
              <a:buChar char="n"/>
            </a:pPr>
            <a:r>
              <a:rPr kumimoji="1" lang="zh-CN" altLang="en-US" sz="2800"/>
              <a:t>算法作为一种思想，能锻炼我们的思维，使思维变得更清晰、更有逻辑性。</a:t>
            </a:r>
          </a:p>
          <a:p>
            <a:pPr marL="361950" indent="-361950" defTabSz="1128713" eaLnBrk="1" hangingPunct="1">
              <a:spcBef>
                <a:spcPct val="30000"/>
              </a:spcBef>
              <a:buClr>
                <a:srgbClr val="FF0000"/>
              </a:buClr>
              <a:buSzPct val="70000"/>
              <a:buFont typeface="Wingdings" pitchFamily="2" charset="2"/>
              <a:buChar char="n"/>
            </a:pPr>
            <a:r>
              <a:rPr kumimoji="1" lang="zh-CN" altLang="en-US" sz="2800"/>
              <a:t>算法还能帮助人们理解什么是可行的，什么是不可行的。</a:t>
            </a:r>
          </a:p>
          <a:p>
            <a:pPr marL="361950" indent="-361950" defTabSz="1128713" eaLnBrk="1" hangingPunct="1">
              <a:spcBef>
                <a:spcPct val="30000"/>
              </a:spcBef>
              <a:buClr>
                <a:srgbClr val="FF0000"/>
              </a:buClr>
              <a:buSzPct val="70000"/>
              <a:buFont typeface="Wingdings" pitchFamily="2" charset="2"/>
              <a:buChar char="n"/>
            </a:pPr>
            <a:r>
              <a:rPr kumimoji="1" lang="zh-CN" altLang="en-US" sz="2800"/>
              <a:t>最重要的，算法本身很有意思，很有趣味</a:t>
            </a: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392113" y="674688"/>
            <a:ext cx="4102100"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算法设计的设计过程 </a:t>
            </a:r>
            <a:endParaRPr lang="en-US" altLang="zh-CN">
              <a:solidFill>
                <a:srgbClr val="FF6600"/>
              </a:solidFill>
              <a:effectLst>
                <a:outerShdw blurRad="38100" dist="38100" dir="2700000" algn="tl">
                  <a:srgbClr val="C0C0C0"/>
                </a:outerShdw>
              </a:effectLst>
            </a:endParaRPr>
          </a:p>
        </p:txBody>
      </p:sp>
      <p:sp>
        <p:nvSpPr>
          <p:cNvPr id="662531" name="Text Box 3"/>
          <p:cNvSpPr txBox="1">
            <a:spLocks noChangeArrowheads="1"/>
          </p:cNvSpPr>
          <p:nvPr/>
        </p:nvSpPr>
        <p:spPr bwMode="auto">
          <a:xfrm>
            <a:off x="468313" y="1341438"/>
            <a:ext cx="8132762" cy="1277937"/>
          </a:xfrm>
          <a:prstGeom prst="rect">
            <a:avLst/>
          </a:prstGeom>
          <a:noFill/>
          <a:ln w="9525">
            <a:noFill/>
            <a:miter lim="800000"/>
            <a:headEnd/>
            <a:tailEnd/>
          </a:ln>
          <a:effectLst/>
        </p:spPr>
        <p:txBody>
          <a:bodyPr wrap="none" lIns="112947" tIns="56473" rIns="112947" bIns="56473">
            <a:spAutoFit/>
          </a:bodyPr>
          <a:lstStyle/>
          <a:p>
            <a:pPr defTabSz="1128713" eaLnBrk="1" hangingPunct="1">
              <a:spcBef>
                <a:spcPct val="30000"/>
              </a:spcBef>
              <a:defRPr/>
            </a:pPr>
            <a:r>
              <a:rPr kumimoji="1" lang="zh-CN" altLang="en-US" sz="2800"/>
              <a:t>方法：</a:t>
            </a:r>
            <a:r>
              <a:rPr kumimoji="1" lang="zh-CN" altLang="en-US" sz="2800" b="0">
                <a:effectLst>
                  <a:outerShdw blurRad="38100" dist="38100" dir="2700000" algn="tl">
                    <a:srgbClr val="C0C0C0"/>
                  </a:outerShdw>
                </a:effectLst>
              </a:rPr>
              <a:t>自顶向下，逐步求精</a:t>
            </a:r>
          </a:p>
          <a:p>
            <a:pPr defTabSz="1128713" eaLnBrk="1" hangingPunct="1">
              <a:spcBef>
                <a:spcPct val="30000"/>
              </a:spcBef>
              <a:defRPr/>
            </a:pPr>
            <a:r>
              <a:rPr kumimoji="1" lang="zh-CN" altLang="en-US" sz="2800"/>
              <a:t>过程：</a:t>
            </a:r>
            <a:r>
              <a:rPr lang="zh-CN" altLang="en-US" sz="2800" b="0"/>
              <a:t>把一个具体问题的解决思路转变成一个算法</a:t>
            </a:r>
            <a:endParaRPr kumimoji="1" lang="zh-CN" altLang="en-US" sz="2800" b="0">
              <a:latin typeface="VW媩$婫`婡p瑙" charset="0"/>
              <a:ea typeface="隶书" pitchFamily="49" charset="-122"/>
            </a:endParaRP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52227" name="Rectangle 4"/>
          <p:cNvSpPr>
            <a:spLocks noChangeArrowheads="1"/>
          </p:cNvSpPr>
          <p:nvPr/>
        </p:nvSpPr>
        <p:spPr bwMode="auto">
          <a:xfrm>
            <a:off x="228600" y="331788"/>
            <a:ext cx="3473450" cy="581025"/>
          </a:xfrm>
          <a:prstGeom prst="rect">
            <a:avLst/>
          </a:prstGeom>
          <a:noFill/>
          <a:ln w="9525">
            <a:noFill/>
            <a:miter lim="800000"/>
            <a:headEnd/>
            <a:tailEnd/>
          </a:ln>
        </p:spPr>
        <p:txBody>
          <a:bodyPr wrap="none"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latin typeface="Times New Roman" pitchFamily="18" charset="0"/>
              </a:rPr>
              <a:t>选择排序问题</a:t>
            </a:r>
          </a:p>
        </p:txBody>
      </p:sp>
      <p:sp>
        <p:nvSpPr>
          <p:cNvPr id="52228" name="Text Box 5"/>
          <p:cNvSpPr txBox="1">
            <a:spLocks noChangeArrowheads="1"/>
          </p:cNvSpPr>
          <p:nvPr/>
        </p:nvSpPr>
        <p:spPr bwMode="auto">
          <a:xfrm>
            <a:off x="9906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29" name="Text Box 6"/>
          <p:cNvSpPr txBox="1">
            <a:spLocks noChangeArrowheads="1"/>
          </p:cNvSpPr>
          <p:nvPr/>
        </p:nvSpPr>
        <p:spPr bwMode="auto">
          <a:xfrm>
            <a:off x="16764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30" name="Text Box 7"/>
          <p:cNvSpPr txBox="1">
            <a:spLocks noChangeArrowheads="1"/>
          </p:cNvSpPr>
          <p:nvPr/>
        </p:nvSpPr>
        <p:spPr bwMode="auto">
          <a:xfrm>
            <a:off x="23622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31" name="Text Box 8"/>
          <p:cNvSpPr txBox="1">
            <a:spLocks noChangeArrowheads="1"/>
          </p:cNvSpPr>
          <p:nvPr/>
        </p:nvSpPr>
        <p:spPr bwMode="auto">
          <a:xfrm>
            <a:off x="30480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32" name="Text Box 9"/>
          <p:cNvSpPr txBox="1">
            <a:spLocks noChangeArrowheads="1"/>
          </p:cNvSpPr>
          <p:nvPr/>
        </p:nvSpPr>
        <p:spPr bwMode="auto">
          <a:xfrm>
            <a:off x="37338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33" name="Text Box 10"/>
          <p:cNvSpPr txBox="1">
            <a:spLocks noChangeArrowheads="1"/>
          </p:cNvSpPr>
          <p:nvPr/>
        </p:nvSpPr>
        <p:spPr bwMode="auto">
          <a:xfrm>
            <a:off x="44196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34" name="Text Box 11"/>
          <p:cNvSpPr txBox="1">
            <a:spLocks noChangeArrowheads="1"/>
          </p:cNvSpPr>
          <p:nvPr/>
        </p:nvSpPr>
        <p:spPr bwMode="auto">
          <a:xfrm>
            <a:off x="51054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35" name="Text Box 12"/>
          <p:cNvSpPr txBox="1">
            <a:spLocks noChangeArrowheads="1"/>
          </p:cNvSpPr>
          <p:nvPr/>
        </p:nvSpPr>
        <p:spPr bwMode="auto">
          <a:xfrm>
            <a:off x="5791200" y="12954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r>
              <a:rPr kumimoji="1" lang="zh-CN" altLang="en-US" sz="1800">
                <a:solidFill>
                  <a:srgbClr val="FF3300"/>
                </a:solidFill>
                <a:ea typeface="宋体" pitchFamily="2" charset="-122"/>
              </a:rPr>
              <a:t>’</a:t>
            </a:r>
          </a:p>
        </p:txBody>
      </p:sp>
      <p:sp>
        <p:nvSpPr>
          <p:cNvPr id="560141" name="Freeform 13"/>
          <p:cNvSpPr>
            <a:spLocks/>
          </p:cNvSpPr>
          <p:nvPr/>
        </p:nvSpPr>
        <p:spPr bwMode="auto">
          <a:xfrm>
            <a:off x="1371600" y="1600200"/>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37" name="Text Box 14"/>
          <p:cNvSpPr txBox="1">
            <a:spLocks noChangeArrowheads="1"/>
          </p:cNvSpPr>
          <p:nvPr/>
        </p:nvSpPr>
        <p:spPr bwMode="auto">
          <a:xfrm>
            <a:off x="990600" y="19859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38" name="Text Box 15"/>
          <p:cNvSpPr txBox="1">
            <a:spLocks noChangeArrowheads="1"/>
          </p:cNvSpPr>
          <p:nvPr/>
        </p:nvSpPr>
        <p:spPr bwMode="auto">
          <a:xfrm>
            <a:off x="16764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39" name="Text Box 16"/>
          <p:cNvSpPr txBox="1">
            <a:spLocks noChangeArrowheads="1"/>
          </p:cNvSpPr>
          <p:nvPr/>
        </p:nvSpPr>
        <p:spPr bwMode="auto">
          <a:xfrm>
            <a:off x="23622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40" name="Text Box 17"/>
          <p:cNvSpPr txBox="1">
            <a:spLocks noChangeArrowheads="1"/>
          </p:cNvSpPr>
          <p:nvPr/>
        </p:nvSpPr>
        <p:spPr bwMode="auto">
          <a:xfrm>
            <a:off x="30480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41" name="Text Box 18"/>
          <p:cNvSpPr txBox="1">
            <a:spLocks noChangeArrowheads="1"/>
          </p:cNvSpPr>
          <p:nvPr/>
        </p:nvSpPr>
        <p:spPr bwMode="auto">
          <a:xfrm>
            <a:off x="37338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42" name="Text Box 19"/>
          <p:cNvSpPr txBox="1">
            <a:spLocks noChangeArrowheads="1"/>
          </p:cNvSpPr>
          <p:nvPr/>
        </p:nvSpPr>
        <p:spPr bwMode="auto">
          <a:xfrm>
            <a:off x="44196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43" name="Text Box 20"/>
          <p:cNvSpPr txBox="1">
            <a:spLocks noChangeArrowheads="1"/>
          </p:cNvSpPr>
          <p:nvPr/>
        </p:nvSpPr>
        <p:spPr bwMode="auto">
          <a:xfrm>
            <a:off x="51054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44" name="Text Box 21"/>
          <p:cNvSpPr txBox="1">
            <a:spLocks noChangeArrowheads="1"/>
          </p:cNvSpPr>
          <p:nvPr/>
        </p:nvSpPr>
        <p:spPr bwMode="auto">
          <a:xfrm>
            <a:off x="5791200" y="1985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r>
              <a:rPr kumimoji="1" lang="zh-CN" altLang="en-US" sz="1800">
                <a:solidFill>
                  <a:srgbClr val="FF3300"/>
                </a:solidFill>
                <a:ea typeface="宋体" pitchFamily="2" charset="-122"/>
              </a:rPr>
              <a:t>’</a:t>
            </a:r>
          </a:p>
        </p:txBody>
      </p:sp>
      <p:sp>
        <p:nvSpPr>
          <p:cNvPr id="560150" name="Freeform 22"/>
          <p:cNvSpPr>
            <a:spLocks/>
          </p:cNvSpPr>
          <p:nvPr/>
        </p:nvSpPr>
        <p:spPr bwMode="auto">
          <a:xfrm>
            <a:off x="2057400" y="2286000"/>
            <a:ext cx="3429000" cy="223838"/>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46" name="Text Box 23"/>
          <p:cNvSpPr txBox="1">
            <a:spLocks noChangeArrowheads="1"/>
          </p:cNvSpPr>
          <p:nvPr/>
        </p:nvSpPr>
        <p:spPr bwMode="auto">
          <a:xfrm>
            <a:off x="990600" y="2667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47" name="Text Box 24"/>
          <p:cNvSpPr txBox="1">
            <a:spLocks noChangeArrowheads="1"/>
          </p:cNvSpPr>
          <p:nvPr/>
        </p:nvSpPr>
        <p:spPr bwMode="auto">
          <a:xfrm>
            <a:off x="1676400" y="2667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48" name="Text Box 25"/>
          <p:cNvSpPr txBox="1">
            <a:spLocks noChangeArrowheads="1"/>
          </p:cNvSpPr>
          <p:nvPr/>
        </p:nvSpPr>
        <p:spPr bwMode="auto">
          <a:xfrm>
            <a:off x="23622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49" name="Text Box 26"/>
          <p:cNvSpPr txBox="1">
            <a:spLocks noChangeArrowheads="1"/>
          </p:cNvSpPr>
          <p:nvPr/>
        </p:nvSpPr>
        <p:spPr bwMode="auto">
          <a:xfrm>
            <a:off x="30480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50" name="Text Box 27"/>
          <p:cNvSpPr txBox="1">
            <a:spLocks noChangeArrowheads="1"/>
          </p:cNvSpPr>
          <p:nvPr/>
        </p:nvSpPr>
        <p:spPr bwMode="auto">
          <a:xfrm>
            <a:off x="37338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51" name="Text Box 28"/>
          <p:cNvSpPr txBox="1">
            <a:spLocks noChangeArrowheads="1"/>
          </p:cNvSpPr>
          <p:nvPr/>
        </p:nvSpPr>
        <p:spPr bwMode="auto">
          <a:xfrm>
            <a:off x="44196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52" name="Text Box 29"/>
          <p:cNvSpPr txBox="1">
            <a:spLocks noChangeArrowheads="1"/>
          </p:cNvSpPr>
          <p:nvPr/>
        </p:nvSpPr>
        <p:spPr bwMode="auto">
          <a:xfrm>
            <a:off x="51054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53" name="Text Box 30"/>
          <p:cNvSpPr txBox="1">
            <a:spLocks noChangeArrowheads="1"/>
          </p:cNvSpPr>
          <p:nvPr/>
        </p:nvSpPr>
        <p:spPr bwMode="auto">
          <a:xfrm>
            <a:off x="5791200" y="2667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r>
              <a:rPr kumimoji="1" lang="zh-CN" altLang="en-US" sz="1800">
                <a:solidFill>
                  <a:srgbClr val="FF3300"/>
                </a:solidFill>
                <a:ea typeface="宋体" pitchFamily="2" charset="-122"/>
              </a:rPr>
              <a:t>’</a:t>
            </a:r>
          </a:p>
        </p:txBody>
      </p:sp>
      <p:sp>
        <p:nvSpPr>
          <p:cNvPr id="560159" name="Freeform 31"/>
          <p:cNvSpPr>
            <a:spLocks/>
          </p:cNvSpPr>
          <p:nvPr/>
        </p:nvSpPr>
        <p:spPr bwMode="auto">
          <a:xfrm>
            <a:off x="2743200" y="2895600"/>
            <a:ext cx="2743200" cy="252413"/>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55" name="Text Box 32"/>
          <p:cNvSpPr txBox="1">
            <a:spLocks noChangeArrowheads="1"/>
          </p:cNvSpPr>
          <p:nvPr/>
        </p:nvSpPr>
        <p:spPr bwMode="auto">
          <a:xfrm>
            <a:off x="990600" y="32813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56" name="Text Box 33"/>
          <p:cNvSpPr txBox="1">
            <a:spLocks noChangeArrowheads="1"/>
          </p:cNvSpPr>
          <p:nvPr/>
        </p:nvSpPr>
        <p:spPr bwMode="auto">
          <a:xfrm>
            <a:off x="1676400" y="32813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57" name="Text Box 34"/>
          <p:cNvSpPr txBox="1">
            <a:spLocks noChangeArrowheads="1"/>
          </p:cNvSpPr>
          <p:nvPr/>
        </p:nvSpPr>
        <p:spPr bwMode="auto">
          <a:xfrm>
            <a:off x="2362200" y="32813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58" name="Text Box 35"/>
          <p:cNvSpPr txBox="1">
            <a:spLocks noChangeArrowheads="1"/>
          </p:cNvSpPr>
          <p:nvPr/>
        </p:nvSpPr>
        <p:spPr bwMode="auto">
          <a:xfrm>
            <a:off x="3048000" y="32813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59" name="Text Box 36"/>
          <p:cNvSpPr txBox="1">
            <a:spLocks noChangeArrowheads="1"/>
          </p:cNvSpPr>
          <p:nvPr/>
        </p:nvSpPr>
        <p:spPr bwMode="auto">
          <a:xfrm>
            <a:off x="3733800" y="32813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60" name="Text Box 37"/>
          <p:cNvSpPr txBox="1">
            <a:spLocks noChangeArrowheads="1"/>
          </p:cNvSpPr>
          <p:nvPr/>
        </p:nvSpPr>
        <p:spPr bwMode="auto">
          <a:xfrm>
            <a:off x="4419600" y="32813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61" name="Text Box 38"/>
          <p:cNvSpPr txBox="1">
            <a:spLocks noChangeArrowheads="1"/>
          </p:cNvSpPr>
          <p:nvPr/>
        </p:nvSpPr>
        <p:spPr bwMode="auto">
          <a:xfrm>
            <a:off x="5105400" y="32813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62" name="Text Box 39"/>
          <p:cNvSpPr txBox="1">
            <a:spLocks noChangeArrowheads="1"/>
          </p:cNvSpPr>
          <p:nvPr/>
        </p:nvSpPr>
        <p:spPr bwMode="auto">
          <a:xfrm>
            <a:off x="5791200" y="32813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r>
              <a:rPr kumimoji="1" lang="zh-CN" altLang="en-US" sz="1800">
                <a:solidFill>
                  <a:srgbClr val="FF3300"/>
                </a:solidFill>
                <a:ea typeface="宋体" pitchFamily="2" charset="-122"/>
              </a:rPr>
              <a:t>’</a:t>
            </a:r>
          </a:p>
        </p:txBody>
      </p:sp>
      <p:sp>
        <p:nvSpPr>
          <p:cNvPr id="560168" name="Freeform 40"/>
          <p:cNvSpPr>
            <a:spLocks/>
          </p:cNvSpPr>
          <p:nvPr/>
        </p:nvSpPr>
        <p:spPr bwMode="auto">
          <a:xfrm>
            <a:off x="3352800" y="3505200"/>
            <a:ext cx="1447800" cy="258763"/>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64" name="Text Box 41"/>
          <p:cNvSpPr txBox="1">
            <a:spLocks noChangeArrowheads="1"/>
          </p:cNvSpPr>
          <p:nvPr/>
        </p:nvSpPr>
        <p:spPr bwMode="auto">
          <a:xfrm>
            <a:off x="990600" y="38909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65" name="Text Box 42"/>
          <p:cNvSpPr txBox="1">
            <a:spLocks noChangeArrowheads="1"/>
          </p:cNvSpPr>
          <p:nvPr/>
        </p:nvSpPr>
        <p:spPr bwMode="auto">
          <a:xfrm>
            <a:off x="1676400" y="38909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66" name="Text Box 43"/>
          <p:cNvSpPr txBox="1">
            <a:spLocks noChangeArrowheads="1"/>
          </p:cNvSpPr>
          <p:nvPr/>
        </p:nvSpPr>
        <p:spPr bwMode="auto">
          <a:xfrm>
            <a:off x="2362200" y="38909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67" name="Text Box 44"/>
          <p:cNvSpPr txBox="1">
            <a:spLocks noChangeArrowheads="1"/>
          </p:cNvSpPr>
          <p:nvPr/>
        </p:nvSpPr>
        <p:spPr bwMode="auto">
          <a:xfrm>
            <a:off x="3048000" y="3890963"/>
            <a:ext cx="685800" cy="376237"/>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68" name="Text Box 45"/>
          <p:cNvSpPr txBox="1">
            <a:spLocks noChangeArrowheads="1"/>
          </p:cNvSpPr>
          <p:nvPr/>
        </p:nvSpPr>
        <p:spPr bwMode="auto">
          <a:xfrm>
            <a:off x="3733800" y="3890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69" name="Text Box 46"/>
          <p:cNvSpPr txBox="1">
            <a:spLocks noChangeArrowheads="1"/>
          </p:cNvSpPr>
          <p:nvPr/>
        </p:nvSpPr>
        <p:spPr bwMode="auto">
          <a:xfrm>
            <a:off x="4419600" y="3890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70" name="Text Box 47"/>
          <p:cNvSpPr txBox="1">
            <a:spLocks noChangeArrowheads="1"/>
          </p:cNvSpPr>
          <p:nvPr/>
        </p:nvSpPr>
        <p:spPr bwMode="auto">
          <a:xfrm>
            <a:off x="5105400" y="3890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71" name="Text Box 48"/>
          <p:cNvSpPr txBox="1">
            <a:spLocks noChangeArrowheads="1"/>
          </p:cNvSpPr>
          <p:nvPr/>
        </p:nvSpPr>
        <p:spPr bwMode="auto">
          <a:xfrm>
            <a:off x="5791200" y="3890963"/>
            <a:ext cx="685800" cy="376237"/>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r>
              <a:rPr kumimoji="1" lang="zh-CN" altLang="en-US" sz="1800">
                <a:solidFill>
                  <a:srgbClr val="FF3300"/>
                </a:solidFill>
                <a:ea typeface="宋体" pitchFamily="2" charset="-122"/>
              </a:rPr>
              <a:t>’</a:t>
            </a:r>
          </a:p>
        </p:txBody>
      </p:sp>
      <p:sp>
        <p:nvSpPr>
          <p:cNvPr id="560177" name="Freeform 49"/>
          <p:cNvSpPr>
            <a:spLocks/>
          </p:cNvSpPr>
          <p:nvPr/>
        </p:nvSpPr>
        <p:spPr bwMode="auto">
          <a:xfrm>
            <a:off x="4114800" y="4191000"/>
            <a:ext cx="2057400" cy="223838"/>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73" name="Text Box 50"/>
          <p:cNvSpPr txBox="1">
            <a:spLocks noChangeArrowheads="1"/>
          </p:cNvSpPr>
          <p:nvPr/>
        </p:nvSpPr>
        <p:spPr bwMode="auto">
          <a:xfrm>
            <a:off x="990600" y="4572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74" name="Text Box 51"/>
          <p:cNvSpPr txBox="1">
            <a:spLocks noChangeArrowheads="1"/>
          </p:cNvSpPr>
          <p:nvPr/>
        </p:nvSpPr>
        <p:spPr bwMode="auto">
          <a:xfrm>
            <a:off x="1676400" y="4572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75" name="Text Box 52"/>
          <p:cNvSpPr txBox="1">
            <a:spLocks noChangeArrowheads="1"/>
          </p:cNvSpPr>
          <p:nvPr/>
        </p:nvSpPr>
        <p:spPr bwMode="auto">
          <a:xfrm>
            <a:off x="2362200" y="4572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76" name="Text Box 53"/>
          <p:cNvSpPr txBox="1">
            <a:spLocks noChangeArrowheads="1"/>
          </p:cNvSpPr>
          <p:nvPr/>
        </p:nvSpPr>
        <p:spPr bwMode="auto">
          <a:xfrm>
            <a:off x="3048000" y="4572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77" name="Text Box 54"/>
          <p:cNvSpPr txBox="1">
            <a:spLocks noChangeArrowheads="1"/>
          </p:cNvSpPr>
          <p:nvPr/>
        </p:nvSpPr>
        <p:spPr bwMode="auto">
          <a:xfrm>
            <a:off x="3733800" y="45720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78" name="Text Box 55"/>
          <p:cNvSpPr txBox="1">
            <a:spLocks noChangeArrowheads="1"/>
          </p:cNvSpPr>
          <p:nvPr/>
        </p:nvSpPr>
        <p:spPr bwMode="auto">
          <a:xfrm>
            <a:off x="4419600" y="4572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79" name="Text Box 56"/>
          <p:cNvSpPr txBox="1">
            <a:spLocks noChangeArrowheads="1"/>
          </p:cNvSpPr>
          <p:nvPr/>
        </p:nvSpPr>
        <p:spPr bwMode="auto">
          <a:xfrm>
            <a:off x="5105400" y="4572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80" name="Text Box 57"/>
          <p:cNvSpPr txBox="1">
            <a:spLocks noChangeArrowheads="1"/>
          </p:cNvSpPr>
          <p:nvPr/>
        </p:nvSpPr>
        <p:spPr bwMode="auto">
          <a:xfrm>
            <a:off x="5791200" y="45720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endParaRPr kumimoji="1" lang="zh-CN" altLang="en-US" sz="1800">
              <a:solidFill>
                <a:srgbClr val="FF3300"/>
              </a:solidFill>
              <a:ea typeface="宋体" pitchFamily="2" charset="-122"/>
            </a:endParaRPr>
          </a:p>
        </p:txBody>
      </p:sp>
      <p:sp>
        <p:nvSpPr>
          <p:cNvPr id="560186" name="Freeform 58"/>
          <p:cNvSpPr>
            <a:spLocks/>
          </p:cNvSpPr>
          <p:nvPr/>
        </p:nvSpPr>
        <p:spPr bwMode="auto">
          <a:xfrm>
            <a:off x="4800600" y="4800600"/>
            <a:ext cx="685800" cy="2952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82" name="Text Box 59"/>
          <p:cNvSpPr txBox="1">
            <a:spLocks noChangeArrowheads="1"/>
          </p:cNvSpPr>
          <p:nvPr/>
        </p:nvSpPr>
        <p:spPr bwMode="auto">
          <a:xfrm>
            <a:off x="9906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83" name="Text Box 60"/>
          <p:cNvSpPr txBox="1">
            <a:spLocks noChangeArrowheads="1"/>
          </p:cNvSpPr>
          <p:nvPr/>
        </p:nvSpPr>
        <p:spPr bwMode="auto">
          <a:xfrm>
            <a:off x="16764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84" name="Text Box 61"/>
          <p:cNvSpPr txBox="1">
            <a:spLocks noChangeArrowheads="1"/>
          </p:cNvSpPr>
          <p:nvPr/>
        </p:nvSpPr>
        <p:spPr bwMode="auto">
          <a:xfrm>
            <a:off x="23622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85" name="Text Box 62"/>
          <p:cNvSpPr txBox="1">
            <a:spLocks noChangeArrowheads="1"/>
          </p:cNvSpPr>
          <p:nvPr/>
        </p:nvSpPr>
        <p:spPr bwMode="auto">
          <a:xfrm>
            <a:off x="30480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86" name="Text Box 63"/>
          <p:cNvSpPr txBox="1">
            <a:spLocks noChangeArrowheads="1"/>
          </p:cNvSpPr>
          <p:nvPr/>
        </p:nvSpPr>
        <p:spPr bwMode="auto">
          <a:xfrm>
            <a:off x="37338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87" name="Text Box 64"/>
          <p:cNvSpPr txBox="1">
            <a:spLocks noChangeArrowheads="1"/>
          </p:cNvSpPr>
          <p:nvPr/>
        </p:nvSpPr>
        <p:spPr bwMode="auto">
          <a:xfrm>
            <a:off x="4419600" y="52578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88" name="Text Box 65"/>
          <p:cNvSpPr txBox="1">
            <a:spLocks noChangeArrowheads="1"/>
          </p:cNvSpPr>
          <p:nvPr/>
        </p:nvSpPr>
        <p:spPr bwMode="auto">
          <a:xfrm>
            <a:off x="5105400" y="52578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p>
        </p:txBody>
      </p:sp>
      <p:sp>
        <p:nvSpPr>
          <p:cNvPr id="52289" name="Text Box 66"/>
          <p:cNvSpPr txBox="1">
            <a:spLocks noChangeArrowheads="1"/>
          </p:cNvSpPr>
          <p:nvPr/>
        </p:nvSpPr>
        <p:spPr bwMode="auto">
          <a:xfrm>
            <a:off x="5791200" y="52578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endParaRPr kumimoji="1" lang="zh-CN" altLang="en-US" sz="1800">
              <a:solidFill>
                <a:srgbClr val="FF3300"/>
              </a:solidFill>
              <a:ea typeface="宋体" pitchFamily="2" charset="-122"/>
            </a:endParaRPr>
          </a:p>
        </p:txBody>
      </p:sp>
      <p:sp>
        <p:nvSpPr>
          <p:cNvPr id="560195" name="Freeform 67"/>
          <p:cNvSpPr>
            <a:spLocks/>
          </p:cNvSpPr>
          <p:nvPr/>
        </p:nvSpPr>
        <p:spPr bwMode="auto">
          <a:xfrm>
            <a:off x="5410200" y="5486400"/>
            <a:ext cx="685800" cy="2952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p:spPr>
        <p:txBody>
          <a:bodyPr/>
          <a:lstStyle/>
          <a:p>
            <a:pPr>
              <a:defRPr/>
            </a:pPr>
            <a:endParaRPr lang="zh-CN" altLang="en-US">
              <a:effectLst>
                <a:outerShdw blurRad="38100" dist="38100" dir="2700000" algn="tl">
                  <a:srgbClr val="000000">
                    <a:alpha val="43137"/>
                  </a:srgbClr>
                </a:outerShdw>
              </a:effectLst>
            </a:endParaRPr>
          </a:p>
        </p:txBody>
      </p:sp>
      <p:sp>
        <p:nvSpPr>
          <p:cNvPr id="52291" name="Text Box 68"/>
          <p:cNvSpPr txBox="1">
            <a:spLocks noChangeArrowheads="1"/>
          </p:cNvSpPr>
          <p:nvPr/>
        </p:nvSpPr>
        <p:spPr bwMode="auto">
          <a:xfrm>
            <a:off x="9906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13</a:t>
            </a:r>
          </a:p>
        </p:txBody>
      </p:sp>
      <p:sp>
        <p:nvSpPr>
          <p:cNvPr id="52292" name="Text Box 69"/>
          <p:cNvSpPr txBox="1">
            <a:spLocks noChangeArrowheads="1"/>
          </p:cNvSpPr>
          <p:nvPr/>
        </p:nvSpPr>
        <p:spPr bwMode="auto">
          <a:xfrm>
            <a:off x="16764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27</a:t>
            </a:r>
          </a:p>
        </p:txBody>
      </p:sp>
      <p:sp>
        <p:nvSpPr>
          <p:cNvPr id="52293" name="Text Box 70"/>
          <p:cNvSpPr txBox="1">
            <a:spLocks noChangeArrowheads="1"/>
          </p:cNvSpPr>
          <p:nvPr/>
        </p:nvSpPr>
        <p:spPr bwMode="auto">
          <a:xfrm>
            <a:off x="23622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38</a:t>
            </a:r>
          </a:p>
        </p:txBody>
      </p:sp>
      <p:sp>
        <p:nvSpPr>
          <p:cNvPr id="52294" name="Text Box 71"/>
          <p:cNvSpPr txBox="1">
            <a:spLocks noChangeArrowheads="1"/>
          </p:cNvSpPr>
          <p:nvPr/>
        </p:nvSpPr>
        <p:spPr bwMode="auto">
          <a:xfrm>
            <a:off x="30480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95" name="Text Box 72"/>
          <p:cNvSpPr txBox="1">
            <a:spLocks noChangeArrowheads="1"/>
          </p:cNvSpPr>
          <p:nvPr/>
        </p:nvSpPr>
        <p:spPr bwMode="auto">
          <a:xfrm>
            <a:off x="37338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49’</a:t>
            </a:r>
          </a:p>
        </p:txBody>
      </p:sp>
      <p:sp>
        <p:nvSpPr>
          <p:cNvPr id="52296" name="Text Box 73"/>
          <p:cNvSpPr txBox="1">
            <a:spLocks noChangeArrowheads="1"/>
          </p:cNvSpPr>
          <p:nvPr/>
        </p:nvSpPr>
        <p:spPr bwMode="auto">
          <a:xfrm>
            <a:off x="44196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65</a:t>
            </a:r>
          </a:p>
        </p:txBody>
      </p:sp>
      <p:sp>
        <p:nvSpPr>
          <p:cNvPr id="52297" name="Text Box 74"/>
          <p:cNvSpPr txBox="1">
            <a:spLocks noChangeArrowheads="1"/>
          </p:cNvSpPr>
          <p:nvPr/>
        </p:nvSpPr>
        <p:spPr bwMode="auto">
          <a:xfrm>
            <a:off x="5105400" y="5943600"/>
            <a:ext cx="685800" cy="376238"/>
          </a:xfrm>
          <a:prstGeom prst="rect">
            <a:avLst/>
          </a:prstGeom>
          <a:solidFill>
            <a:schemeClr val="accent1"/>
          </a:solid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76</a:t>
            </a:r>
          </a:p>
        </p:txBody>
      </p:sp>
      <p:sp>
        <p:nvSpPr>
          <p:cNvPr id="52298" name="Text Box 75"/>
          <p:cNvSpPr txBox="1">
            <a:spLocks noChangeArrowheads="1"/>
          </p:cNvSpPr>
          <p:nvPr/>
        </p:nvSpPr>
        <p:spPr bwMode="auto">
          <a:xfrm>
            <a:off x="5791200" y="5943600"/>
            <a:ext cx="685800" cy="376238"/>
          </a:xfrm>
          <a:prstGeom prst="rect">
            <a:avLst/>
          </a:prstGeom>
          <a:noFill/>
          <a:ln w="9525">
            <a:solidFill>
              <a:schemeClr val="tx1"/>
            </a:solidFill>
            <a:miter lim="800000"/>
            <a:headEnd/>
            <a:tailEnd/>
          </a:ln>
        </p:spPr>
        <p:txBody>
          <a:bodyPr>
            <a:spAutoFit/>
          </a:bodyPr>
          <a:lstStyle/>
          <a:p>
            <a:pPr algn="ctr" eaLnBrk="1" hangingPunct="1">
              <a:lnSpc>
                <a:spcPct val="100000"/>
              </a:lnSpc>
              <a:spcBef>
                <a:spcPct val="50000"/>
              </a:spcBef>
            </a:pPr>
            <a:r>
              <a:rPr kumimoji="1" lang="zh-CN" altLang="en-US" sz="1800">
                <a:solidFill>
                  <a:srgbClr val="FF3300"/>
                </a:solidFill>
                <a:ea typeface="隶书" pitchFamily="49" charset="-122"/>
              </a:rPr>
              <a:t>97</a:t>
            </a:r>
            <a:endParaRPr kumimoji="1" lang="zh-CN" altLang="en-US" sz="1800">
              <a:solidFill>
                <a:srgbClr val="FF3300"/>
              </a:solidFill>
              <a:ea typeface="宋体" pitchFamily="2" charset="-122"/>
            </a:endParaRPr>
          </a:p>
        </p:txBody>
      </p:sp>
      <p:sp>
        <p:nvSpPr>
          <p:cNvPr id="560204" name="AutoShape 76"/>
          <p:cNvSpPr>
            <a:spLocks noChangeArrowheads="1"/>
          </p:cNvSpPr>
          <p:nvPr/>
        </p:nvSpPr>
        <p:spPr bwMode="auto">
          <a:xfrm rot="-10732977">
            <a:off x="6705600" y="1431925"/>
            <a:ext cx="457200" cy="228600"/>
          </a:xfrm>
          <a:prstGeom prst="leftArrow">
            <a:avLst>
              <a:gd name="adj1" fmla="val 50000"/>
              <a:gd name="adj2" fmla="val 50000"/>
            </a:avLst>
          </a:prstGeom>
          <a:solidFill>
            <a:schemeClr val="accent1"/>
          </a:solidFill>
          <a:ln w="9525">
            <a:solidFill>
              <a:schemeClr val="tx1"/>
            </a:solidFill>
            <a:miter lim="800000"/>
            <a:headEnd/>
            <a:tailEnd/>
          </a:ln>
          <a:effectLs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0205" name="Rectangle 77"/>
          <p:cNvSpPr>
            <a:spLocks noChangeArrowheads="1"/>
          </p:cNvSpPr>
          <p:nvPr/>
        </p:nvSpPr>
        <p:spPr bwMode="auto">
          <a:xfrm>
            <a:off x="7239000" y="1203325"/>
            <a:ext cx="1192213" cy="701675"/>
          </a:xfrm>
          <a:prstGeom prst="rect">
            <a:avLst/>
          </a:prstGeom>
          <a:noFill/>
          <a:ln>
            <a:noFill/>
          </a:ln>
          <a:effectLst/>
          <a:extLst/>
        </p:spPr>
        <p:txBody>
          <a:bodyPr wrap="none">
            <a:spAutoFit/>
          </a:bodyPr>
          <a:lstStyle/>
          <a:p>
            <a:pPr eaLnBrk="1" hangingPunct="1">
              <a:lnSpc>
                <a:spcPct val="100000"/>
              </a:lnSpc>
              <a:defRPr/>
            </a:pPr>
            <a:r>
              <a:rPr kumimoji="1" lang="en-US" altLang="zh-CN" sz="2000" b="0">
                <a:effectLst>
                  <a:outerShdw blurRad="38100" dist="38100" dir="2700000" algn="tl">
                    <a:srgbClr val="C0C0C0"/>
                  </a:outerShdw>
                </a:effectLst>
                <a:latin typeface="Times New Roman" pitchFamily="18" charset="0"/>
                <a:ea typeface="宋体" pitchFamily="2" charset="-122"/>
              </a:rPr>
              <a:t>Scanning </a:t>
            </a:r>
          </a:p>
          <a:p>
            <a:pPr eaLnBrk="1" hangingPunct="1">
              <a:lnSpc>
                <a:spcPct val="100000"/>
              </a:lnSpc>
              <a:defRPr/>
            </a:pPr>
            <a:r>
              <a:rPr kumimoji="1" lang="en-US" altLang="zh-CN" sz="2000" b="0">
                <a:effectLst>
                  <a:outerShdw blurRad="38100" dist="38100" dir="2700000" algn="tl">
                    <a:srgbClr val="C0C0C0"/>
                  </a:outerShdw>
                </a:effectLst>
                <a:latin typeface="Times New Roman" pitchFamily="18" charset="0"/>
                <a:ea typeface="宋体" pitchFamily="2" charset="-122"/>
              </a:rPr>
              <a:t>direction</a:t>
            </a: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341530" y="1628800"/>
            <a:ext cx="8489493" cy="4140200"/>
          </a:xfrm>
          <a:prstGeom prst="rect">
            <a:avLst/>
          </a:prstGeom>
          <a:noFill/>
          <a:ln w="9525">
            <a:noFill/>
            <a:miter lim="800000"/>
            <a:headEnd/>
            <a:tailEnd/>
          </a:ln>
        </p:spPr>
        <p:txBody>
          <a:bodyPr/>
          <a:lstStyle/>
          <a:p>
            <a:pPr marL="536575" indent="-536575" eaLnBrk="1" hangingPunct="1">
              <a:lnSpc>
                <a:spcPct val="100000"/>
              </a:lnSpc>
              <a:spcBef>
                <a:spcPct val="20000"/>
              </a:spcBef>
              <a:buClr>
                <a:schemeClr val="accent2"/>
              </a:buClr>
              <a:buSzPct val="75000"/>
              <a:buFont typeface="Wingdings" pitchFamily="2" charset="2"/>
              <a:buChar char="n"/>
            </a:pPr>
            <a:r>
              <a:rPr lang="zh-CN" altLang="en-US" sz="4000" dirty="0">
                <a:latin typeface="+mn-ea"/>
                <a:ea typeface="+mn-ea"/>
              </a:rPr>
              <a:t>数据结构与算法的基本原理</a:t>
            </a:r>
          </a:p>
          <a:p>
            <a:pPr marL="536575" indent="-536575" eaLnBrk="1" hangingPunct="1">
              <a:lnSpc>
                <a:spcPct val="100000"/>
              </a:lnSpc>
              <a:spcBef>
                <a:spcPct val="20000"/>
              </a:spcBef>
              <a:buClr>
                <a:schemeClr val="accent2"/>
              </a:buClr>
              <a:buSzPct val="75000"/>
              <a:buFont typeface="Wingdings" pitchFamily="2" charset="2"/>
              <a:buChar char="n"/>
            </a:pPr>
            <a:r>
              <a:rPr lang="zh-CN" altLang="en-US" sz="4000" dirty="0">
                <a:latin typeface="+mn-ea"/>
                <a:ea typeface="+mn-ea"/>
              </a:rPr>
              <a:t>基本</a:t>
            </a:r>
            <a:r>
              <a:rPr lang="zh-CN" altLang="en-US" sz="4000">
                <a:latin typeface="+mn-ea"/>
                <a:ea typeface="+mn-ea"/>
              </a:rPr>
              <a:t>的</a:t>
            </a:r>
            <a:r>
              <a:rPr lang="zh-CN" altLang="en-US" sz="4000" smtClean="0">
                <a:latin typeface="+mn-ea"/>
                <a:ea typeface="+mn-ea"/>
              </a:rPr>
              <a:t>数据结构</a:t>
            </a:r>
            <a:endParaRPr lang="en-US" altLang="zh-CN" sz="4000">
              <a:latin typeface="+mn-ea"/>
              <a:ea typeface="+mn-ea"/>
            </a:endParaRPr>
          </a:p>
          <a:p>
            <a:pPr marL="536575" indent="-536575" eaLnBrk="1" hangingPunct="1">
              <a:lnSpc>
                <a:spcPct val="100000"/>
              </a:lnSpc>
              <a:spcBef>
                <a:spcPct val="20000"/>
              </a:spcBef>
              <a:buClr>
                <a:schemeClr val="accent2"/>
              </a:buClr>
              <a:buSzPct val="75000"/>
              <a:buFont typeface="Wingdings" pitchFamily="2" charset="2"/>
              <a:buChar char="n"/>
            </a:pPr>
            <a:r>
              <a:rPr lang="zh-CN" altLang="en-US" sz="4000" smtClean="0">
                <a:latin typeface="+mn-ea"/>
                <a:ea typeface="+mn-ea"/>
              </a:rPr>
              <a:t>基本数据结构上的经典算法</a:t>
            </a:r>
            <a:endParaRPr lang="zh-CN" altLang="en-US" sz="4000" dirty="0">
              <a:latin typeface="+mn-ea"/>
              <a:ea typeface="+mn-ea"/>
            </a:endParaRPr>
          </a:p>
          <a:p>
            <a:pPr marL="536575" indent="-536575" eaLnBrk="1" hangingPunct="1">
              <a:lnSpc>
                <a:spcPct val="100000"/>
              </a:lnSpc>
              <a:spcBef>
                <a:spcPct val="20000"/>
              </a:spcBef>
              <a:buClr>
                <a:schemeClr val="accent2"/>
              </a:buClr>
              <a:buSzPct val="75000"/>
              <a:buFont typeface="Wingdings" pitchFamily="2" charset="2"/>
              <a:buChar char="n"/>
            </a:pPr>
            <a:r>
              <a:rPr lang="zh-CN" altLang="en-US" sz="4000" smtClean="0">
                <a:latin typeface="+mn-ea"/>
                <a:ea typeface="+mn-ea"/>
              </a:rPr>
              <a:t>基本应用</a:t>
            </a:r>
            <a:r>
              <a:rPr lang="zh-CN" altLang="en-US" sz="4000" dirty="0">
                <a:latin typeface="+mn-ea"/>
                <a:ea typeface="+mn-ea"/>
              </a:rPr>
              <a:t>中</a:t>
            </a:r>
            <a:r>
              <a:rPr lang="zh-CN" altLang="en-US" sz="4000">
                <a:latin typeface="+mn-ea"/>
                <a:ea typeface="+mn-ea"/>
              </a:rPr>
              <a:t>的</a:t>
            </a:r>
            <a:r>
              <a:rPr lang="zh-CN" altLang="en-US" sz="4000" smtClean="0">
                <a:latin typeface="+mn-ea"/>
                <a:ea typeface="+mn-ea"/>
              </a:rPr>
              <a:t>各种典型算法</a:t>
            </a:r>
            <a:endParaRPr lang="zh-CN" altLang="en-US" sz="4000" dirty="0">
              <a:latin typeface="+mn-ea"/>
              <a:ea typeface="+mn-ea"/>
            </a:endParaRPr>
          </a:p>
          <a:p>
            <a:pPr marL="536575" indent="-536575" eaLnBrk="1" hangingPunct="1">
              <a:lnSpc>
                <a:spcPct val="100000"/>
              </a:lnSpc>
              <a:spcBef>
                <a:spcPct val="20000"/>
              </a:spcBef>
              <a:buClr>
                <a:schemeClr val="accent2"/>
              </a:buClr>
              <a:buSzPct val="75000"/>
              <a:buFont typeface="Wingdings" pitchFamily="2" charset="2"/>
              <a:buChar char="n"/>
            </a:pPr>
            <a:r>
              <a:rPr lang="zh-CN" altLang="en-US" sz="4000" smtClean="0">
                <a:latin typeface="+mn-ea"/>
                <a:ea typeface="+mn-ea"/>
              </a:rPr>
              <a:t>设计算法</a:t>
            </a:r>
            <a:r>
              <a:rPr lang="zh-CN" altLang="en-US" sz="4000" dirty="0">
                <a:latin typeface="+mn-ea"/>
                <a:ea typeface="+mn-ea"/>
              </a:rPr>
              <a:t>的基本原理</a:t>
            </a:r>
            <a:r>
              <a:rPr lang="zh-CN" altLang="en-US" sz="4000">
                <a:latin typeface="+mn-ea"/>
                <a:ea typeface="+mn-ea"/>
              </a:rPr>
              <a:t>、</a:t>
            </a:r>
            <a:r>
              <a:rPr lang="zh-CN" altLang="en-US" sz="4000" smtClean="0">
                <a:latin typeface="+mn-ea"/>
                <a:ea typeface="+mn-ea"/>
              </a:rPr>
              <a:t>方法与技巧</a:t>
            </a:r>
            <a:endParaRPr lang="en-US" altLang="zh-CN" sz="4000" dirty="0">
              <a:latin typeface="+mn-ea"/>
              <a:ea typeface="+mn-ea"/>
            </a:endParaRPr>
          </a:p>
          <a:p>
            <a:pPr marL="536575" indent="-536575" eaLnBrk="1" hangingPunct="1">
              <a:lnSpc>
                <a:spcPct val="100000"/>
              </a:lnSpc>
              <a:spcBef>
                <a:spcPct val="20000"/>
              </a:spcBef>
              <a:buClr>
                <a:schemeClr val="accent2"/>
              </a:buClr>
              <a:buSzPct val="75000"/>
              <a:buFont typeface="Wingdings" pitchFamily="2" charset="2"/>
              <a:buChar char="n"/>
            </a:pPr>
            <a:r>
              <a:rPr lang="zh-CN" altLang="en-US" sz="3600" smtClean="0">
                <a:latin typeface="+mn-ea"/>
                <a:ea typeface="+mn-ea"/>
              </a:rPr>
              <a:t>评价</a:t>
            </a:r>
            <a:r>
              <a:rPr lang="zh-CN" altLang="en-US" sz="3600">
                <a:latin typeface="+mn-ea"/>
                <a:ea typeface="+mn-ea"/>
              </a:rPr>
              <a:t>算法的准则和</a:t>
            </a:r>
            <a:r>
              <a:rPr lang="zh-CN" altLang="en-US" sz="3600" smtClean="0">
                <a:latin typeface="+mn-ea"/>
                <a:ea typeface="+mn-ea"/>
              </a:rPr>
              <a:t>方法</a:t>
            </a:r>
            <a:endParaRPr lang="zh-CN" altLang="en-US" sz="3600">
              <a:latin typeface="+mn-ea"/>
              <a:ea typeface="+mn-ea"/>
            </a:endParaRPr>
          </a:p>
        </p:txBody>
      </p:sp>
      <p:sp>
        <p:nvSpPr>
          <p:cNvPr id="20483" name="Rectangle 4"/>
          <p:cNvSpPr>
            <a:spLocks noChangeArrowheads="1"/>
          </p:cNvSpPr>
          <p:nvPr/>
        </p:nvSpPr>
        <p:spPr bwMode="auto">
          <a:xfrm>
            <a:off x="566738" y="323850"/>
            <a:ext cx="7772400" cy="1143000"/>
          </a:xfrm>
          <a:prstGeom prst="rect">
            <a:avLst/>
          </a:prstGeom>
          <a:noFill/>
          <a:ln w="9525">
            <a:noFill/>
            <a:miter lim="800000"/>
            <a:headEnd/>
            <a:tailEnd/>
          </a:ln>
        </p:spPr>
        <p:txBody>
          <a:bodyPr anchor="ctr"/>
          <a:lstStyle/>
          <a:p>
            <a:pPr algn="ctr" eaLnBrk="1" hangingPunct="1">
              <a:lnSpc>
                <a:spcPct val="100000"/>
              </a:lnSpc>
            </a:pPr>
            <a:r>
              <a:rPr lang="zh-CN" altLang="en-US" sz="4400" b="0">
                <a:solidFill>
                  <a:srgbClr val="0000FF"/>
                </a:solidFill>
                <a:latin typeface="VW媩$婫`婡p瑙" charset="0"/>
                <a:ea typeface="黑体" pitchFamily="49" charset="-122"/>
              </a:rPr>
              <a:t>主要内容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53251" name="Rectangle 3"/>
          <p:cNvSpPr>
            <a:spLocks noChangeArrowheads="1"/>
          </p:cNvSpPr>
          <p:nvPr/>
        </p:nvSpPr>
        <p:spPr bwMode="auto">
          <a:xfrm>
            <a:off x="323850" y="953725"/>
            <a:ext cx="8534400" cy="3886200"/>
          </a:xfrm>
          <a:prstGeom prst="rect">
            <a:avLst/>
          </a:prstGeom>
          <a:noFill/>
          <a:ln w="9525">
            <a:noFill/>
            <a:miter lim="800000"/>
            <a:headEnd/>
            <a:tailEnd/>
          </a:ln>
        </p:spPr>
        <p:txBody>
          <a:bodyPr lIns="92075" tIns="46038" rIns="92075" bIns="46038"/>
          <a:lstStyle/>
          <a:p>
            <a:pPr marL="342900" indent="-342900" eaLnBrk="1" hangingPunct="1">
              <a:lnSpc>
                <a:spcPct val="100000"/>
              </a:lnSpc>
              <a:spcBef>
                <a:spcPct val="20000"/>
              </a:spcBef>
              <a:buClr>
                <a:schemeClr val="accent2"/>
              </a:buClr>
              <a:buSzPct val="75000"/>
              <a:buFont typeface="Wingdings" pitchFamily="2" charset="2"/>
              <a:buChar char="Ø"/>
            </a:pPr>
            <a:r>
              <a:rPr lang="zh-CN" altLang="en-US" sz="2800">
                <a:latin typeface="Times New Roman" panose="02020603050405020304" pitchFamily="18" charset="0"/>
                <a:ea typeface="楷体" panose="02010609060101010101" pitchFamily="49" charset="-122"/>
                <a:cs typeface="Times New Roman" panose="02020603050405020304" pitchFamily="18" charset="0"/>
              </a:rPr>
              <a:t>明确问题</a:t>
            </a:r>
            <a:r>
              <a:rPr lang="zh-CN" altLang="en-US" sz="2800" b="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rPr>
              <a:t>非递减排序</a:t>
            </a:r>
          </a:p>
          <a:p>
            <a:pPr marL="342900" indent="-342900" eaLnBrk="1" hangingPunct="1">
              <a:lnSpc>
                <a:spcPct val="100000"/>
              </a:lnSpc>
              <a:spcBef>
                <a:spcPct val="20000"/>
              </a:spcBef>
              <a:buClr>
                <a:schemeClr val="accent2"/>
              </a:buClr>
              <a:buSzPct val="75000"/>
              <a:buFont typeface="Wingdings" pitchFamily="2" charset="2"/>
              <a:buChar char="Ø"/>
            </a:pPr>
            <a:r>
              <a:rPr lang="zh-CN" altLang="en-US" sz="2800">
                <a:latin typeface="Times New Roman" panose="02020603050405020304" pitchFamily="18" charset="0"/>
                <a:ea typeface="楷体" panose="02010609060101010101" pitchFamily="49" charset="-122"/>
                <a:cs typeface="Times New Roman" panose="02020603050405020304" pitchFamily="18" charset="0"/>
              </a:rPr>
              <a:t>解决方案</a:t>
            </a:r>
            <a:r>
              <a:rPr lang="zh-CN" altLang="en-US" sz="2800" b="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rPr>
              <a:t>逐个选择最小数据</a:t>
            </a:r>
          </a:p>
          <a:p>
            <a:pPr marL="342900" indent="-342900" eaLnBrk="1" hangingPunct="1">
              <a:lnSpc>
                <a:spcPct val="100000"/>
              </a:lnSpc>
              <a:spcBef>
                <a:spcPct val="20000"/>
              </a:spcBef>
              <a:buClr>
                <a:schemeClr val="accent2"/>
              </a:buClr>
              <a:buSzPct val="75000"/>
              <a:buFont typeface="Wingdings" pitchFamily="2" charset="2"/>
              <a:buChar char="Ø"/>
            </a:pPr>
            <a:r>
              <a:rPr lang="zh-CN" altLang="en-US" sz="2800">
                <a:latin typeface="Times New Roman" panose="02020603050405020304" pitchFamily="18" charset="0"/>
                <a:ea typeface="楷体" panose="02010609060101010101" pitchFamily="49" charset="-122"/>
                <a:cs typeface="Times New Roman" panose="02020603050405020304" pitchFamily="18" charset="0"/>
              </a:rPr>
              <a:t>算法框架</a:t>
            </a:r>
            <a:r>
              <a:rPr lang="zh-CN" altLang="en-US" sz="2800" b="0">
                <a:latin typeface="Times New Roman" panose="02020603050405020304" pitchFamily="18" charset="0"/>
                <a:ea typeface="楷体" panose="02010609060101010101" pitchFamily="49" charset="-122"/>
                <a:cs typeface="Times New Roman" panose="02020603050405020304" pitchFamily="18" charset="0"/>
              </a:rPr>
              <a:t>：</a:t>
            </a:r>
            <a:br>
              <a:rPr lang="zh-CN" altLang="en-US" sz="2800" b="0">
                <a:latin typeface="Times New Roman" panose="02020603050405020304" pitchFamily="18" charset="0"/>
                <a:ea typeface="楷体" panose="02010609060101010101" pitchFamily="49" charset="-122"/>
                <a:cs typeface="Times New Roman" panose="02020603050405020304" pitchFamily="18" charset="0"/>
              </a:rPr>
            </a:br>
            <a:r>
              <a:rPr lang="zh-CN" altLang="en-US" sz="2800" b="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0">
                <a:latin typeface="Times New Roman" panose="02020603050405020304" pitchFamily="18" charset="0"/>
                <a:ea typeface="楷体" panose="02010609060101010101" pitchFamily="49" charset="-122"/>
                <a:cs typeface="Times New Roman" panose="02020603050405020304" pitchFamily="18" charset="0"/>
              </a:rPr>
              <a:t>For  i  in range(n) :</a:t>
            </a:r>
          </a:p>
          <a:p>
            <a:pPr marL="342900" indent="-342900" eaLnBrk="1" hangingPunct="1">
              <a:lnSpc>
                <a:spcPct val="100000"/>
              </a:lnSpc>
              <a:spcBef>
                <a:spcPct val="20000"/>
              </a:spcBef>
              <a:buClr>
                <a:schemeClr val="accent2"/>
              </a:buClr>
              <a:buSzPct val="75000"/>
            </a:pPr>
            <a:r>
              <a:rPr lang="en-US" altLang="zh-CN" sz="2800" b="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a:latin typeface="Times New Roman" panose="02020603050405020304" pitchFamily="18" charset="0"/>
                <a:ea typeface="楷体" panose="02010609060101010101" pitchFamily="49" charset="-122"/>
                <a:cs typeface="Times New Roman" panose="02020603050405020304" pitchFamily="18" charset="0"/>
              </a:rPr>
              <a:t>检查 </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a[i] </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到 </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a[n-1]</a:t>
            </a:r>
            <a:r>
              <a:rPr lang="zh-CN" altLang="en-US" sz="2800">
                <a:latin typeface="Times New Roman" panose="02020603050405020304" pitchFamily="18" charset="0"/>
                <a:ea typeface="楷体" panose="02010609060101010101" pitchFamily="49" charset="-122"/>
                <a:cs typeface="Times New Roman" panose="02020603050405020304" pitchFamily="18" charset="0"/>
              </a:rPr>
              <a:t>，找出最小元素 </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a[j];</a:t>
            </a:r>
          </a:p>
          <a:p>
            <a:pPr marL="342900" indent="-342900" eaLnBrk="1" hangingPunct="1">
              <a:lnSpc>
                <a:spcPct val="100000"/>
              </a:lnSpc>
              <a:spcBef>
                <a:spcPct val="20000"/>
              </a:spcBef>
              <a:buClr>
                <a:schemeClr val="accent2"/>
              </a:buClr>
              <a:buSzPct val="75000"/>
            </a:pPr>
            <a:r>
              <a:rPr lang="en-US" altLang="zh-CN" sz="2800">
                <a:latin typeface="Times New Roman" panose="02020603050405020304" pitchFamily="18" charset="0"/>
                <a:ea typeface="楷体" panose="02010609060101010101" pitchFamily="49" charset="-122"/>
                <a:cs typeface="Times New Roman" panose="02020603050405020304" pitchFamily="18" charset="0"/>
              </a:rPr>
              <a:t>            a[i] </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和 </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a[j] </a:t>
            </a:r>
            <a:r>
              <a:rPr lang="zh-CN" altLang="en-US" sz="2800">
                <a:latin typeface="Times New Roman" panose="02020603050405020304" pitchFamily="18" charset="0"/>
                <a:ea typeface="楷体" panose="02010609060101010101" pitchFamily="49" charset="-122"/>
                <a:cs typeface="Times New Roman" panose="02020603050405020304" pitchFamily="18" charset="0"/>
              </a:rPr>
              <a:t>交换；</a:t>
            </a:r>
          </a:p>
          <a:p>
            <a:pPr marL="342900" indent="-342900" eaLnBrk="1" hangingPunct="1">
              <a:lnSpc>
                <a:spcPct val="100000"/>
              </a:lnSpc>
              <a:spcBef>
                <a:spcPct val="20000"/>
              </a:spcBef>
              <a:buClr>
                <a:schemeClr val="accent2"/>
              </a:buClr>
              <a:buSzPct val="75000"/>
            </a:pPr>
            <a:r>
              <a:rPr lang="en-US" altLang="zh-CN" sz="2800" b="0">
                <a:latin typeface="Times New Roman" panose="02020603050405020304" pitchFamily="18" charset="0"/>
                <a:ea typeface="楷体" panose="02010609060101010101" pitchFamily="49" charset="-122"/>
                <a:cs typeface="Times New Roman" panose="02020603050405020304" pitchFamily="18" charset="0"/>
              </a:rPr>
              <a:t>      #Program  Selection sort algorithm</a:t>
            </a:r>
          </a:p>
          <a:p>
            <a:pPr marL="342900" indent="-342900" eaLnBrk="1" hangingPunct="1">
              <a:lnSpc>
                <a:spcPct val="100000"/>
              </a:lnSpc>
              <a:spcBef>
                <a:spcPct val="20000"/>
              </a:spcBef>
              <a:buClr>
                <a:schemeClr val="accent2"/>
              </a:buClr>
              <a:buSzPct val="75000"/>
              <a:buFont typeface="Wingdings" pitchFamily="2" charset="2"/>
              <a:buChar char="Ø"/>
            </a:pPr>
            <a:r>
              <a:rPr lang="zh-CN" altLang="en-US" sz="2800">
                <a:latin typeface="Times New Roman" panose="02020603050405020304" pitchFamily="18" charset="0"/>
                <a:ea typeface="楷体" panose="02010609060101010101" pitchFamily="49" charset="-122"/>
                <a:cs typeface="Times New Roman" panose="02020603050405020304" pitchFamily="18" charset="0"/>
              </a:rPr>
              <a:t>细化程序</a:t>
            </a:r>
            <a:r>
              <a:rPr lang="zh-CN" altLang="en-US" sz="2800" b="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rPr>
              <a:t>程序 </a:t>
            </a:r>
            <a:r>
              <a:rPr lang="en-US" altLang="en-US" sz="2800" b="0">
                <a:latin typeface="Times New Roman" panose="02020603050405020304" pitchFamily="18" charset="0"/>
                <a:ea typeface="楷体" panose="02010609060101010101" pitchFamily="49" charset="-122"/>
                <a:cs typeface="Times New Roman" panose="02020603050405020304" pitchFamily="18" charset="0"/>
              </a:rPr>
              <a:t>SelectSort</a:t>
            </a:r>
            <a:r>
              <a:rPr lang="en-US" altLang="zh-CN" sz="2800" b="0">
                <a:latin typeface="Times New Roman" panose="02020603050405020304" pitchFamily="18" charset="0"/>
                <a:ea typeface="楷体" panose="02010609060101010101" pitchFamily="49" charset="-122"/>
                <a:cs typeface="Times New Roman" panose="02020603050405020304" pitchFamily="18" charset="0"/>
              </a:rPr>
              <a:t>          </a:t>
            </a: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54275" name="Rectangle 3"/>
          <p:cNvSpPr>
            <a:spLocks noChangeArrowheads="1"/>
          </p:cNvSpPr>
          <p:nvPr/>
        </p:nvSpPr>
        <p:spPr bwMode="auto">
          <a:xfrm>
            <a:off x="-1588" y="549275"/>
            <a:ext cx="9144001" cy="1814513"/>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for  </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in range(</a:t>
            </a:r>
            <a:r>
              <a:rPr kumimoji="1" lang="en-US" altLang="zh-CN" sz="2800" i="1">
                <a:latin typeface="Times New Roman" pitchFamily="18" charset="0"/>
                <a:ea typeface="宋体" pitchFamily="2" charset="-122"/>
              </a:rPr>
              <a:t>n</a:t>
            </a:r>
            <a:r>
              <a:rPr kumimoji="1" lang="en-US" altLang="zh-CN" sz="2800">
                <a:latin typeface="Times New Roman" pitchFamily="18" charset="0"/>
                <a:ea typeface="宋体" pitchFamily="2" charset="-122"/>
              </a:rPr>
              <a:t>) :</a:t>
            </a:r>
          </a:p>
          <a:p>
            <a:pPr algn="just">
              <a:lnSpc>
                <a:spcPct val="100000"/>
              </a:lnSpc>
            </a:pP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检查</a:t>
            </a: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到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n-1</a:t>
            </a:r>
            <a:r>
              <a:rPr kumimoji="1" lang="en-US" altLang="zh-CN" sz="2800">
                <a:latin typeface="Times New Roman" pitchFamily="18" charset="0"/>
                <a:ea typeface="宋体" pitchFamily="2" charset="-122"/>
              </a:rPr>
              <a:t>]</a:t>
            </a:r>
            <a:r>
              <a:rPr kumimoji="1" lang="zh-CN" altLang="en-US" sz="2800">
                <a:latin typeface="Times New Roman" pitchFamily="18" charset="0"/>
                <a:ea typeface="宋体" pitchFamily="2" charset="-122"/>
              </a:rPr>
              <a:t>，找出最小元素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j</a:t>
            </a:r>
            <a:r>
              <a:rPr kumimoji="1" lang="en-US" altLang="zh-CN" sz="2800">
                <a:latin typeface="Times New Roman" pitchFamily="18" charset="0"/>
                <a:ea typeface="宋体" pitchFamily="2" charset="-122"/>
              </a:rPr>
              <a:t>];</a:t>
            </a:r>
          </a:p>
          <a:p>
            <a:pPr algn="just">
              <a:lnSpc>
                <a:spcPct val="100000"/>
              </a:lnSpc>
            </a:pP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i</a:t>
            </a: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和</a:t>
            </a:r>
            <a:r>
              <a:rPr kumimoji="1" lang="en-US" altLang="zh-CN" sz="2800">
                <a:latin typeface="Times New Roman" pitchFamily="18" charset="0"/>
                <a:ea typeface="宋体" pitchFamily="2" charset="-122"/>
              </a:rPr>
              <a:t> </a:t>
            </a:r>
            <a:r>
              <a:rPr kumimoji="1" lang="en-US" altLang="zh-CN" sz="280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i="1">
                <a:latin typeface="Times New Roman" pitchFamily="18" charset="0"/>
                <a:ea typeface="宋体" pitchFamily="2" charset="-122"/>
              </a:rPr>
              <a:t>j</a:t>
            </a: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交换；</a:t>
            </a:r>
            <a:endParaRPr kumimoji="1" lang="en-US" altLang="zh-CN" sz="2800">
              <a:latin typeface="Times New Roman" pitchFamily="18" charset="0"/>
              <a:ea typeface="宋体" pitchFamily="2" charset="-122"/>
            </a:endParaRPr>
          </a:p>
          <a:p>
            <a:pPr>
              <a:lnSpc>
                <a:spcPct val="100000"/>
              </a:lnSpc>
            </a:pPr>
            <a:r>
              <a:rPr kumimoji="1" lang="en-US" altLang="zh-CN" sz="2800">
                <a:latin typeface="Times New Roman" pitchFamily="18" charset="0"/>
                <a:ea typeface="宋体" pitchFamily="2" charset="-122"/>
              </a:rPr>
              <a:t>#Program  Selection sort algorithm </a:t>
            </a:r>
          </a:p>
        </p:txBody>
      </p:sp>
      <p:sp>
        <p:nvSpPr>
          <p:cNvPr id="54276" name="Rectangle 4"/>
          <p:cNvSpPr>
            <a:spLocks noChangeArrowheads="1"/>
          </p:cNvSpPr>
          <p:nvPr/>
        </p:nvSpPr>
        <p:spPr bwMode="auto">
          <a:xfrm>
            <a:off x="4932040" y="2659063"/>
            <a:ext cx="4178067" cy="3539430"/>
          </a:xfrm>
          <a:prstGeom prst="rect">
            <a:avLst/>
          </a:prstGeom>
          <a:solidFill>
            <a:schemeClr val="hlink"/>
          </a:solidFill>
          <a:ln w="9525">
            <a:noFill/>
            <a:miter lim="800000"/>
            <a:headEnd/>
            <a:tailEnd/>
          </a:ln>
        </p:spPr>
        <p:txBody>
          <a:bodyPr wrap="square">
            <a:spAutoFit/>
          </a:bodyPr>
          <a:lstStyle/>
          <a:p>
            <a:pPr algn="just" eaLnBrk="1" hangingPunct="1">
              <a:lnSpc>
                <a:spcPct val="100000"/>
              </a:lnSpc>
            </a:pPr>
            <a:endParaRPr kumimoji="1" lang="en-US" altLang="zh-CN" sz="2800" dirty="0">
              <a:latin typeface="Times New Roman" pitchFamily="18" charset="0"/>
              <a:ea typeface="宋体" pitchFamily="2" charset="-122"/>
            </a:endParaRPr>
          </a:p>
          <a:p>
            <a:pPr algn="just" eaLnBrk="1" hangingPunct="1">
              <a:lnSpc>
                <a:spcPct val="100000"/>
              </a:lnSpc>
            </a:pPr>
            <a:endParaRPr kumimoji="1" lang="en-US" altLang="zh-CN" sz="2800" dirty="0">
              <a:latin typeface="Times New Roman" pitchFamily="18" charset="0"/>
              <a:ea typeface="宋体" pitchFamily="2" charset="-122"/>
            </a:endParaRPr>
          </a:p>
          <a:p>
            <a:pPr algn="just" eaLnBrk="1" hangingPunct="1">
              <a:lnSpc>
                <a:spcPct val="100000"/>
              </a:lnSpc>
            </a:pPr>
            <a:endParaRPr kumimoji="1" lang="en-US" altLang="zh-CN" sz="2800" dirty="0">
              <a:latin typeface="Times New Roman" pitchFamily="18" charset="0"/>
              <a:ea typeface="宋体" pitchFamily="2" charset="-122"/>
            </a:endParaRPr>
          </a:p>
          <a:p>
            <a:pPr algn="just" eaLnBrk="1" hangingPunct="1">
              <a:lnSpc>
                <a:spcPct val="100000"/>
              </a:lnSpc>
            </a:pPr>
            <a:r>
              <a:rPr kumimoji="1" lang="en-US" altLang="zh-CN" sz="2800" dirty="0">
                <a:latin typeface="Times New Roman" pitchFamily="18" charset="0"/>
                <a:ea typeface="宋体" pitchFamily="2" charset="-122"/>
              </a:rPr>
              <a:t>#</a:t>
            </a:r>
            <a:r>
              <a:rPr kumimoji="1" lang="zh-CN" altLang="en-US" sz="2800" dirty="0">
                <a:latin typeface="Times New Roman" pitchFamily="18" charset="0"/>
                <a:ea typeface="宋体" pitchFamily="2" charset="-122"/>
              </a:rPr>
              <a:t>在</a:t>
            </a:r>
            <a:r>
              <a:rPr kumimoji="1" lang="en-US" altLang="zh-CN" sz="2800" dirty="0">
                <a:latin typeface="Times New Roman" pitchFamily="18" charset="0"/>
                <a:ea typeface="宋体" pitchFamily="2" charset="-122"/>
              </a:rPr>
              <a:t>a[i]</a:t>
            </a:r>
            <a:r>
              <a:rPr kumimoji="1" lang="zh-CN" altLang="en-US" sz="2800" dirty="0">
                <a:latin typeface="Times New Roman" pitchFamily="18" charset="0"/>
                <a:ea typeface="宋体" pitchFamily="2" charset="-122"/>
              </a:rPr>
              <a:t>和</a:t>
            </a:r>
            <a:r>
              <a:rPr kumimoji="1" lang="en-US" altLang="zh-CN" sz="2800" dirty="0">
                <a:latin typeface="Times New Roman" pitchFamily="18" charset="0"/>
                <a:ea typeface="宋体" pitchFamily="2" charset="-122"/>
              </a:rPr>
              <a:t>a[n-1]</a:t>
            </a:r>
            <a:r>
              <a:rPr kumimoji="1" lang="zh-CN" altLang="en-US" sz="2800" dirty="0">
                <a:latin typeface="Times New Roman" pitchFamily="18" charset="0"/>
                <a:ea typeface="宋体" pitchFamily="2" charset="-122"/>
              </a:rPr>
              <a:t>中</a:t>
            </a:r>
            <a:r>
              <a:rPr kumimoji="1" lang="zh-CN" altLang="en-US" sz="2800">
                <a:latin typeface="Times New Roman" pitchFamily="18" charset="0"/>
                <a:ea typeface="宋体" pitchFamily="2" charset="-122"/>
              </a:rPr>
              <a:t>找</a:t>
            </a:r>
            <a:r>
              <a:rPr kumimoji="1" lang="zh-CN" altLang="en-US" sz="2800" smtClean="0">
                <a:latin typeface="Times New Roman" pitchFamily="18" charset="0"/>
                <a:ea typeface="宋体" pitchFamily="2" charset="-122"/>
              </a:rPr>
              <a:t>最小</a:t>
            </a:r>
            <a:endParaRPr kumimoji="1" lang="en-US" altLang="zh-CN" sz="2800" smtClean="0">
              <a:latin typeface="Times New Roman" pitchFamily="18" charset="0"/>
              <a:ea typeface="宋体" pitchFamily="2" charset="-122"/>
            </a:endParaRPr>
          </a:p>
          <a:p>
            <a:pPr algn="just" eaLnBrk="1" hangingPunct="1">
              <a:lnSpc>
                <a:spcPct val="100000"/>
              </a:lnSpc>
            </a:pPr>
            <a:r>
              <a:rPr kumimoji="1" lang="en-US" altLang="zh-CN" sz="2800" smtClean="0">
                <a:latin typeface="Times New Roman" pitchFamily="18" charset="0"/>
                <a:ea typeface="宋体" pitchFamily="2" charset="-122"/>
              </a:rPr>
              <a:t>#</a:t>
            </a:r>
            <a:r>
              <a:rPr kumimoji="1" lang="zh-CN" altLang="en-US" sz="2800" smtClean="0">
                <a:latin typeface="Times New Roman" pitchFamily="18" charset="0"/>
                <a:ea typeface="宋体" pitchFamily="2" charset="-122"/>
              </a:rPr>
              <a:t>元素</a:t>
            </a:r>
            <a:endParaRPr kumimoji="1" lang="en-US" altLang="zh-CN" sz="2800" dirty="0">
              <a:latin typeface="Times New Roman" pitchFamily="18" charset="0"/>
              <a:ea typeface="宋体" pitchFamily="2" charset="-122"/>
            </a:endParaRPr>
          </a:p>
          <a:p>
            <a:pPr algn="just" eaLnBrk="1" hangingPunct="1">
              <a:lnSpc>
                <a:spcPct val="100000"/>
              </a:lnSpc>
            </a:pPr>
            <a:endParaRPr kumimoji="1" lang="en-US" altLang="zh-CN" sz="2800" i="1" dirty="0">
              <a:latin typeface="Times New Roman" pitchFamily="18" charset="0"/>
              <a:ea typeface="宋体" pitchFamily="2" charset="-122"/>
            </a:endParaRPr>
          </a:p>
          <a:p>
            <a:pPr algn="just" eaLnBrk="1" hangingPunct="1">
              <a:lnSpc>
                <a:spcPct val="100000"/>
              </a:lnSpc>
            </a:pPr>
            <a:r>
              <a:rPr kumimoji="1" lang="en-US" altLang="zh-CN" sz="2800" dirty="0">
                <a:latin typeface="Times New Roman" pitchFamily="18" charset="0"/>
                <a:ea typeface="宋体" pitchFamily="2" charset="-122"/>
              </a:rPr>
              <a:t>#</a:t>
            </a:r>
            <a:r>
              <a:rPr kumimoji="1" lang="zh-CN" altLang="en-US" sz="2800" dirty="0">
                <a:latin typeface="Times New Roman" pitchFamily="18" charset="0"/>
                <a:ea typeface="宋体" pitchFamily="2" charset="-122"/>
              </a:rPr>
              <a:t>记住最小元素的位置</a:t>
            </a:r>
            <a:endParaRPr kumimoji="1" lang="en-US" altLang="zh-CN" sz="2800" dirty="0">
              <a:latin typeface="Times New Roman" pitchFamily="18" charset="0"/>
              <a:ea typeface="宋体" pitchFamily="2" charset="-122"/>
            </a:endParaRPr>
          </a:p>
          <a:p>
            <a:pPr algn="just" eaLnBrk="1" hangingPunct="1">
              <a:lnSpc>
                <a:spcPct val="100000"/>
              </a:lnSpc>
            </a:pPr>
            <a:r>
              <a:rPr kumimoji="1" lang="en-US" altLang="zh-CN" sz="2800">
                <a:latin typeface="Times New Roman" pitchFamily="18" charset="0"/>
                <a:ea typeface="宋体" pitchFamily="2" charset="-122"/>
              </a:rPr>
              <a:t>#</a:t>
            </a:r>
            <a:r>
              <a:rPr kumimoji="1" lang="zh-CN" altLang="en-US" sz="2800" smtClean="0">
                <a:latin typeface="Times New Roman" pitchFamily="18" charset="0"/>
                <a:ea typeface="宋体" pitchFamily="2" charset="-122"/>
              </a:rPr>
              <a:t>交换</a:t>
            </a:r>
            <a:endParaRPr kumimoji="1" lang="en-US" altLang="zh-CN" sz="2800" dirty="0">
              <a:latin typeface="Times New Roman" pitchFamily="18" charset="0"/>
              <a:ea typeface="宋体" pitchFamily="2" charset="-122"/>
            </a:endParaRPr>
          </a:p>
        </p:txBody>
      </p:sp>
      <p:sp>
        <p:nvSpPr>
          <p:cNvPr id="54277" name="Rectangle 4"/>
          <p:cNvSpPr>
            <a:spLocks noChangeArrowheads="1"/>
          </p:cNvSpPr>
          <p:nvPr/>
        </p:nvSpPr>
        <p:spPr bwMode="auto">
          <a:xfrm>
            <a:off x="-19050" y="2659063"/>
            <a:ext cx="4984983" cy="3539430"/>
          </a:xfrm>
          <a:prstGeom prst="rect">
            <a:avLst/>
          </a:prstGeom>
          <a:solidFill>
            <a:schemeClr val="hlink"/>
          </a:solidFill>
          <a:ln w="9525">
            <a:noFill/>
            <a:miter lim="800000"/>
            <a:headEnd/>
            <a:tailEnd/>
          </a:ln>
        </p:spPr>
        <p:txBody>
          <a:bodyPr wrap="square">
            <a:spAutoFit/>
          </a:bodyPr>
          <a:lstStyle/>
          <a:p>
            <a:pPr algn="just" eaLnBrk="1" hangingPunct="1">
              <a:lnSpc>
                <a:spcPct val="100000"/>
              </a:lnSpc>
            </a:pPr>
            <a:r>
              <a:rPr kumimoji="1" lang="en-US" altLang="zh-CN" sz="2800" dirty="0" err="1">
                <a:latin typeface="Times New Roman" pitchFamily="18" charset="0"/>
                <a:ea typeface="宋体" pitchFamily="2" charset="-122"/>
              </a:rPr>
              <a:t>def</a:t>
            </a:r>
            <a:r>
              <a:rPr kumimoji="1" lang="en-US" altLang="zh-CN" sz="2800" dirty="0">
                <a:latin typeface="Times New Roman" pitchFamily="18" charset="0"/>
                <a:ea typeface="宋体" pitchFamily="2" charset="-122"/>
              </a:rPr>
              <a:t> </a:t>
            </a:r>
            <a:r>
              <a:rPr kumimoji="1" lang="en-US" altLang="zh-CN" sz="2800" i="1" dirty="0" err="1">
                <a:latin typeface="Times New Roman" pitchFamily="18" charset="0"/>
                <a:ea typeface="宋体" pitchFamily="2" charset="-122"/>
              </a:rPr>
              <a:t>SelectSort</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 :</a:t>
            </a:r>
          </a:p>
          <a:p>
            <a:pPr algn="just" eaLnBrk="1" hangingPunct="1">
              <a:lnSpc>
                <a:spcPct val="100000"/>
              </a:lnSpc>
            </a:pPr>
            <a:r>
              <a:rPr kumimoji="1" lang="en-US" altLang="zh-CN" sz="2800" dirty="0">
                <a:latin typeface="Times New Roman" pitchFamily="18" charset="0"/>
                <a:ea typeface="宋体" pitchFamily="2" charset="-122"/>
              </a:rPr>
              <a:t>    for </a:t>
            </a:r>
            <a:r>
              <a:rPr kumimoji="1" lang="en-US" altLang="zh-CN" sz="2800" i="1" dirty="0">
                <a:latin typeface="Times New Roman" pitchFamily="18" charset="0"/>
                <a:ea typeface="宋体" pitchFamily="2" charset="-122"/>
              </a:rPr>
              <a:t>i</a:t>
            </a:r>
            <a:r>
              <a:rPr kumimoji="1" lang="en-US" altLang="zh-CN" sz="2800" dirty="0">
                <a:latin typeface="Times New Roman" pitchFamily="18" charset="0"/>
                <a:ea typeface="宋体" pitchFamily="2" charset="-122"/>
              </a:rPr>
              <a:t> in range(</a:t>
            </a:r>
            <a:r>
              <a:rPr kumimoji="1" lang="en-US" altLang="zh-CN" sz="2800" i="1" dirty="0">
                <a:latin typeface="Times New Roman" pitchFamily="18" charset="0"/>
                <a:ea typeface="宋体" pitchFamily="2" charset="-122"/>
              </a:rPr>
              <a:t>n</a:t>
            </a:r>
            <a:r>
              <a:rPr kumimoji="1" lang="en-US" altLang="zh-CN" sz="2800" dirty="0">
                <a:latin typeface="Times New Roman" pitchFamily="18" charset="0"/>
                <a:ea typeface="宋体" pitchFamily="2" charset="-122"/>
              </a:rPr>
              <a:t>) :</a:t>
            </a:r>
          </a:p>
          <a:p>
            <a:pPr algn="just" eaLnBrk="1" hangingPunct="1">
              <a:lnSpc>
                <a:spcPct val="100000"/>
              </a:lnSpc>
            </a:pPr>
            <a:r>
              <a:rPr kumimoji="1" lang="en-US" altLang="zh-CN" sz="2800" dirty="0">
                <a:latin typeface="Times New Roman" pitchFamily="18" charset="0"/>
                <a:ea typeface="宋体" pitchFamily="2" charset="-122"/>
              </a:rPr>
              <a:t>        </a:t>
            </a:r>
            <a:r>
              <a:rPr kumimoji="1" lang="en-US" altLang="zh-CN" sz="2800" i="1" dirty="0">
                <a:latin typeface="Times New Roman" pitchFamily="18" charset="0"/>
                <a:ea typeface="宋体" pitchFamily="2" charset="-122"/>
              </a:rPr>
              <a:t>min</a:t>
            </a:r>
            <a:r>
              <a:rPr kumimoji="1" lang="en-US" altLang="zh-CN" sz="2800" dirty="0">
                <a:latin typeface="Times New Roman" pitchFamily="18" charset="0"/>
                <a:ea typeface="宋体" pitchFamily="2" charset="-122"/>
              </a:rPr>
              <a:t> = </a:t>
            </a:r>
            <a:r>
              <a:rPr kumimoji="1" lang="en-US" altLang="zh-CN" sz="2800" i="1" dirty="0">
                <a:latin typeface="Times New Roman" pitchFamily="18" charset="0"/>
                <a:ea typeface="宋体" pitchFamily="2" charset="-122"/>
              </a:rPr>
              <a:t>i</a:t>
            </a:r>
          </a:p>
          <a:p>
            <a:pPr algn="just" eaLnBrk="1" hangingPunct="1">
              <a:lnSpc>
                <a:spcPct val="100000"/>
              </a:lnSpc>
            </a:pPr>
            <a:r>
              <a:rPr kumimoji="1" lang="en-US" altLang="zh-CN" sz="2800" dirty="0">
                <a:latin typeface="Times New Roman" pitchFamily="18" charset="0"/>
                <a:ea typeface="宋体" pitchFamily="2" charset="-122"/>
              </a:rPr>
              <a:t>        for </a:t>
            </a:r>
            <a:r>
              <a:rPr kumimoji="1" lang="en-US" altLang="zh-CN" sz="2800" i="1" dirty="0">
                <a:latin typeface="Times New Roman" pitchFamily="18" charset="0"/>
                <a:ea typeface="宋体" pitchFamily="2" charset="-122"/>
              </a:rPr>
              <a:t>j</a:t>
            </a:r>
            <a:r>
              <a:rPr kumimoji="1" lang="en-US" altLang="zh-CN" sz="2800" dirty="0">
                <a:latin typeface="Times New Roman" pitchFamily="18" charset="0"/>
                <a:ea typeface="宋体" pitchFamily="2" charset="-122"/>
              </a:rPr>
              <a:t> in range(</a:t>
            </a:r>
            <a:r>
              <a:rPr kumimoji="1" lang="en-US" altLang="zh-CN" sz="2800" i="1" dirty="0">
                <a:latin typeface="Times New Roman" pitchFamily="18" charset="0"/>
                <a:ea typeface="宋体" pitchFamily="2" charset="-122"/>
              </a:rPr>
              <a:t>i</a:t>
            </a:r>
            <a:r>
              <a:rPr kumimoji="1" lang="en-US" altLang="zh-CN" sz="2800" dirty="0">
                <a:latin typeface="Times New Roman" pitchFamily="18" charset="0"/>
                <a:ea typeface="宋体" pitchFamily="2" charset="-122"/>
              </a:rPr>
              <a:t>, </a:t>
            </a:r>
            <a:r>
              <a:rPr kumimoji="1" lang="en-US" altLang="zh-CN" sz="2800" i="1" dirty="0">
                <a:latin typeface="Times New Roman" pitchFamily="18" charset="0"/>
                <a:ea typeface="宋体" pitchFamily="2" charset="-122"/>
              </a:rPr>
              <a:t>n</a:t>
            </a:r>
            <a:r>
              <a:rPr kumimoji="1" lang="en-US" altLang="zh-CN" sz="2800" dirty="0">
                <a:latin typeface="Times New Roman" pitchFamily="18" charset="0"/>
                <a:ea typeface="宋体" pitchFamily="2" charset="-122"/>
              </a:rPr>
              <a:t>) </a:t>
            </a:r>
          </a:p>
          <a:p>
            <a:pPr algn="just" eaLnBrk="1" hangingPunct="1">
              <a:lnSpc>
                <a:spcPct val="100000"/>
              </a:lnSpc>
            </a:pPr>
            <a:r>
              <a:rPr kumimoji="1" lang="en-US" altLang="zh-CN" sz="2800" dirty="0" smtClean="0">
                <a:latin typeface="Times New Roman" pitchFamily="18" charset="0"/>
                <a:ea typeface="宋体" pitchFamily="2" charset="-122"/>
              </a:rPr>
              <a:t>            if </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j</a:t>
            </a:r>
            <a:r>
              <a:rPr kumimoji="1" lang="en-US" altLang="zh-CN" sz="2800" dirty="0">
                <a:latin typeface="Times New Roman" pitchFamily="18" charset="0"/>
                <a:ea typeface="宋体" pitchFamily="2" charset="-122"/>
              </a:rPr>
              <a:t>] &lt; </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min</a:t>
            </a:r>
            <a:r>
              <a:rPr kumimoji="1" lang="en-US" altLang="zh-CN" sz="2800" dirty="0">
                <a:latin typeface="Times New Roman" pitchFamily="18" charset="0"/>
                <a:ea typeface="宋体" pitchFamily="2" charset="-122"/>
              </a:rPr>
              <a:t>] :</a:t>
            </a:r>
          </a:p>
          <a:p>
            <a:pPr algn="just" eaLnBrk="1" hangingPunct="1">
              <a:lnSpc>
                <a:spcPct val="100000"/>
              </a:lnSpc>
            </a:pPr>
            <a:r>
              <a:rPr kumimoji="1" lang="en-US" altLang="zh-CN" sz="2800" dirty="0">
                <a:latin typeface="Times New Roman" pitchFamily="18" charset="0"/>
                <a:ea typeface="宋体" pitchFamily="2" charset="-122"/>
              </a:rPr>
              <a:t>                </a:t>
            </a:r>
            <a:r>
              <a:rPr kumimoji="1" lang="en-US" altLang="zh-CN" sz="2800" i="1" dirty="0">
                <a:latin typeface="Times New Roman" pitchFamily="18" charset="0"/>
                <a:ea typeface="宋体" pitchFamily="2" charset="-122"/>
              </a:rPr>
              <a:t>min</a:t>
            </a:r>
            <a:r>
              <a:rPr kumimoji="1" lang="en-US" altLang="zh-CN" sz="2800" dirty="0">
                <a:latin typeface="Times New Roman" pitchFamily="18" charset="0"/>
                <a:ea typeface="宋体" pitchFamily="2" charset="-122"/>
              </a:rPr>
              <a:t> = </a:t>
            </a:r>
            <a:r>
              <a:rPr kumimoji="1" lang="en-US" altLang="zh-CN" sz="2800" i="1" dirty="0">
                <a:latin typeface="Times New Roman" pitchFamily="18" charset="0"/>
                <a:ea typeface="宋体" pitchFamily="2" charset="-122"/>
              </a:rPr>
              <a:t>j</a:t>
            </a:r>
            <a:r>
              <a:rPr kumimoji="1" lang="en-US" altLang="zh-CN" sz="2800" dirty="0">
                <a:latin typeface="Times New Roman" pitchFamily="18" charset="0"/>
                <a:ea typeface="宋体" pitchFamily="2" charset="-122"/>
              </a:rPr>
              <a:t> </a:t>
            </a:r>
          </a:p>
          <a:p>
            <a:pPr algn="just" eaLnBrk="1" hangingPunct="1">
              <a:lnSpc>
                <a:spcPct val="100000"/>
              </a:lnSpc>
            </a:pPr>
            <a:r>
              <a:rPr kumimoji="1" lang="en-US" altLang="zh-CN" sz="2800" i="1" dirty="0" smtClean="0">
                <a:latin typeface="Times New Roman" pitchFamily="18" charset="0"/>
                <a:ea typeface="宋体" pitchFamily="2" charset="-122"/>
              </a:rPr>
              <a:t>        A</a:t>
            </a:r>
            <a:r>
              <a:rPr kumimoji="1" lang="en-US" altLang="zh-CN" sz="2800" dirty="0" smtClean="0">
                <a:latin typeface="Times New Roman" pitchFamily="18" charset="0"/>
                <a:ea typeface="宋体" pitchFamily="2" charset="-122"/>
              </a:rPr>
              <a:t>[</a:t>
            </a:r>
            <a:r>
              <a:rPr kumimoji="1" lang="en-US" altLang="zh-CN" sz="2800" i="1" dirty="0" smtClean="0">
                <a:latin typeface="Times New Roman" pitchFamily="18" charset="0"/>
                <a:ea typeface="宋体" pitchFamily="2" charset="-122"/>
              </a:rPr>
              <a:t>i</a:t>
            </a:r>
            <a:r>
              <a:rPr kumimoji="1" lang="en-US" altLang="zh-CN" sz="2800" dirty="0">
                <a:latin typeface="Times New Roman" pitchFamily="18" charset="0"/>
                <a:ea typeface="宋体" pitchFamily="2" charset="-122"/>
              </a:rPr>
              <a:t>], </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min</a:t>
            </a:r>
            <a:r>
              <a:rPr kumimoji="1" lang="en-US" altLang="zh-CN" sz="2800" dirty="0">
                <a:latin typeface="Times New Roman" pitchFamily="18" charset="0"/>
                <a:ea typeface="宋体" pitchFamily="2" charset="-122"/>
              </a:rPr>
              <a:t>] = </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min</a:t>
            </a:r>
            <a:r>
              <a:rPr kumimoji="1" lang="en-US" altLang="zh-CN" sz="2800" dirty="0">
                <a:latin typeface="Times New Roman" pitchFamily="18" charset="0"/>
                <a:ea typeface="宋体" pitchFamily="2" charset="-122"/>
              </a:rPr>
              <a:t>], </a:t>
            </a:r>
            <a:r>
              <a:rPr kumimoji="1" lang="en-US" altLang="zh-CN" sz="2800" i="1" dirty="0">
                <a:latin typeface="Times New Roman" pitchFamily="18" charset="0"/>
                <a:ea typeface="宋体" pitchFamily="2" charset="-122"/>
              </a:rPr>
              <a:t>A</a:t>
            </a:r>
            <a:r>
              <a:rPr kumimoji="1" lang="en-US" altLang="zh-CN" sz="2800" dirty="0">
                <a:latin typeface="Times New Roman" pitchFamily="18" charset="0"/>
                <a:ea typeface="宋体" pitchFamily="2" charset="-122"/>
              </a:rPr>
              <a:t>[</a:t>
            </a:r>
            <a:r>
              <a:rPr kumimoji="1" lang="en-US" altLang="zh-CN" sz="2800" i="1" dirty="0">
                <a:latin typeface="Times New Roman" pitchFamily="18" charset="0"/>
                <a:ea typeface="宋体" pitchFamily="2" charset="-122"/>
              </a:rPr>
              <a:t>i</a:t>
            </a:r>
            <a:r>
              <a:rPr kumimoji="1" lang="en-US" altLang="zh-CN" sz="2800" dirty="0">
                <a:latin typeface="Times New Roman" pitchFamily="18" charset="0"/>
                <a:ea typeface="宋体" pitchFamily="2" charset="-122"/>
              </a:rPr>
              <a:t>]</a:t>
            </a:r>
          </a:p>
          <a:p>
            <a:pPr algn="just" eaLnBrk="1" hangingPunct="1">
              <a:lnSpc>
                <a:spcPct val="100000"/>
              </a:lnSpc>
            </a:pPr>
            <a:r>
              <a:rPr kumimoji="1" lang="en-US" altLang="zh-CN" sz="2800" dirty="0">
                <a:latin typeface="Times New Roman" pitchFamily="18" charset="0"/>
                <a:ea typeface="宋体" pitchFamily="2" charset="-122"/>
              </a:rPr>
              <a:t># Program  Selection sort </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250825" y="503238"/>
            <a:ext cx="8153400" cy="698500"/>
          </a:xfrm>
          <a:prstGeom prst="rect">
            <a:avLst/>
          </a:prstGeom>
          <a:noFill/>
          <a:ln>
            <a:noFill/>
          </a:ln>
          <a:effectLst/>
          <a:extLst/>
        </p:spPr>
        <p:txBody>
          <a:bodyPr lIns="112947" tIns="56473" rIns="112947" bIns="56473">
            <a:spAutoFit/>
          </a:bodyPr>
          <a:lstStyle/>
          <a:p>
            <a:pPr algn="just">
              <a:spcBef>
                <a:spcPct val="50000"/>
              </a:spcBef>
              <a:defRPr/>
            </a:pPr>
            <a:r>
              <a:rPr lang="en-US" altLang="zh-CN" b="0" dirty="0">
                <a:effectLst>
                  <a:outerShdw blurRad="38100" dist="38100" dir="2700000" algn="tl">
                    <a:srgbClr val="C0C0C0"/>
                  </a:outerShdw>
                </a:effectLst>
                <a:latin typeface="黑体" pitchFamily="49" charset="-122"/>
                <a:ea typeface="黑体" pitchFamily="49" charset="-122"/>
              </a:rPr>
              <a:t>【</a:t>
            </a:r>
            <a:r>
              <a:rPr lang="zh-CN" altLang="en-US" b="0" dirty="0">
                <a:effectLst>
                  <a:outerShdw blurRad="38100" dist="38100" dir="2700000" algn="tl">
                    <a:srgbClr val="C0C0C0"/>
                  </a:outerShdw>
                </a:effectLst>
                <a:latin typeface="黑体" pitchFamily="49" charset="-122"/>
                <a:ea typeface="黑体" pitchFamily="49" charset="-122"/>
              </a:rPr>
              <a:t>例</a:t>
            </a:r>
            <a:r>
              <a:rPr lang="en-US" altLang="zh-CN" b="0" dirty="0">
                <a:effectLst>
                  <a:outerShdw blurRad="38100" dist="38100" dir="2700000" algn="tl">
                    <a:srgbClr val="C0C0C0"/>
                  </a:outerShdw>
                </a:effectLst>
                <a:latin typeface="黑体" pitchFamily="49" charset="-122"/>
                <a:ea typeface="黑体" pitchFamily="49" charset="-122"/>
              </a:rPr>
              <a:t>】</a:t>
            </a:r>
            <a:r>
              <a:rPr lang="zh-CN" altLang="en-US" b="0" dirty="0">
                <a:effectLst>
                  <a:outerShdw blurRad="38100" dist="38100" dir="2700000" algn="tl">
                    <a:srgbClr val="C0C0C0"/>
                  </a:outerShdw>
                </a:effectLst>
              </a:rPr>
              <a:t>二分查找</a:t>
            </a:r>
            <a:endParaRPr lang="en-US" altLang="zh-CN" b="0" dirty="0">
              <a:effectLst>
                <a:outerShdw blurRad="38100" dist="38100" dir="2700000" algn="tl">
                  <a:srgbClr val="C0C0C0"/>
                </a:outerShdw>
              </a:effectLst>
            </a:endParaRPr>
          </a:p>
        </p:txBody>
      </p:sp>
      <p:sp>
        <p:nvSpPr>
          <p:cNvPr id="527364" name="Rectangle 4"/>
          <p:cNvSpPr>
            <a:spLocks noChangeArrowheads="1"/>
          </p:cNvSpPr>
          <p:nvPr/>
        </p:nvSpPr>
        <p:spPr bwMode="auto">
          <a:xfrm>
            <a:off x="395288" y="1341438"/>
            <a:ext cx="8353425" cy="2249487"/>
          </a:xfrm>
          <a:prstGeom prst="rect">
            <a:avLst/>
          </a:prstGeom>
          <a:noFill/>
          <a:ln>
            <a:noFill/>
          </a:ln>
          <a:effectLst/>
          <a:extLst/>
        </p:spPr>
        <p:txBody>
          <a:bodyPr lIns="112947" tIns="56473" rIns="112947" bIns="56473">
            <a:spAutoFit/>
          </a:bodyPr>
          <a:lstStyle/>
          <a:p>
            <a:pPr>
              <a:lnSpc>
                <a:spcPct val="100000"/>
              </a:lnSpc>
              <a:spcBef>
                <a:spcPct val="50000"/>
              </a:spcBef>
              <a:defRPr/>
            </a:pPr>
            <a:r>
              <a:rPr lang="zh-CN" altLang="en-US" sz="2800">
                <a:latin typeface="Times New Roman" pitchFamily="18" charset="0"/>
                <a:ea typeface="黑体" pitchFamily="49" charset="-122"/>
              </a:rPr>
              <a:t>明确问题</a:t>
            </a:r>
            <a:r>
              <a:rPr lang="zh-CN" altLang="en-US" sz="2800">
                <a:latin typeface="Times New Roman" pitchFamily="18" charset="0"/>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假定有</a:t>
            </a:r>
            <a:r>
              <a:rPr lang="en-US" altLang="zh-CN" sz="2800">
                <a:latin typeface="Times New Roman" panose="02020603050405020304" pitchFamily="18" charset="0"/>
                <a:ea typeface="楷体" panose="02010609060101010101" pitchFamily="49" charset="-122"/>
                <a:cs typeface="Times New Roman" panose="02020603050405020304" pitchFamily="18" charset="0"/>
              </a:rPr>
              <a:t>n≥1</a:t>
            </a:r>
            <a:r>
              <a:rPr lang="zh-CN" altLang="en-US" sz="2800">
                <a:latin typeface="Times New Roman" panose="02020603050405020304" pitchFamily="18" charset="0"/>
                <a:ea typeface="楷体" panose="02010609060101010101" pitchFamily="49" charset="-122"/>
                <a:cs typeface="Times New Roman" panose="02020603050405020304" pitchFamily="18" charset="0"/>
              </a:rPr>
              <a:t>个不同的整数已经按从小到大的顺序存放在数组元素</a:t>
            </a:r>
            <a:r>
              <a:rPr lang="en-US" altLang="zh-CN" sz="2800">
                <a:latin typeface="Times New Roman" panose="02020603050405020304" pitchFamily="18" charset="0"/>
                <a:ea typeface="楷体" panose="02010609060101010101" pitchFamily="49" charset="-122"/>
                <a:cs typeface="Times New Roman" panose="02020603050405020304" pitchFamily="18" charset="0"/>
              </a:rPr>
              <a:t>a[0], … ,a[n-1]</a:t>
            </a:r>
            <a:r>
              <a:rPr lang="zh-CN" altLang="en-US" sz="2800">
                <a:latin typeface="Times New Roman" panose="02020603050405020304" pitchFamily="18" charset="0"/>
                <a:ea typeface="楷体" panose="02010609060101010101" pitchFamily="49" charset="-122"/>
                <a:cs typeface="Times New Roman" panose="02020603050405020304" pitchFamily="18" charset="0"/>
              </a:rPr>
              <a:t>中。我们需要做的是判断整数</a:t>
            </a:r>
            <a:r>
              <a:rPr lang="en-US" altLang="zh-CN" sz="2800">
                <a:latin typeface="Times New Roman" panose="02020603050405020304" pitchFamily="18" charset="0"/>
                <a:ea typeface="楷体" panose="02010609060101010101" pitchFamily="49" charset="-122"/>
                <a:cs typeface="Times New Roman" panose="02020603050405020304" pitchFamily="18" charset="0"/>
              </a:rPr>
              <a:t>x</a:t>
            </a:r>
            <a:r>
              <a:rPr lang="zh-CN" altLang="en-US" sz="2800">
                <a:latin typeface="Times New Roman" panose="02020603050405020304" pitchFamily="18" charset="0"/>
                <a:ea typeface="楷体" panose="02010609060101010101" pitchFamily="49" charset="-122"/>
                <a:cs typeface="Times New Roman" panose="02020603050405020304" pitchFamily="18" charset="0"/>
              </a:rPr>
              <a:t>是否存放在某个数组元素中，如果是，即</a:t>
            </a:r>
            <a:r>
              <a:rPr lang="en-US" altLang="zh-CN" sz="2800">
                <a:latin typeface="Times New Roman" panose="02020603050405020304" pitchFamily="18" charset="0"/>
                <a:ea typeface="楷体" panose="02010609060101010101" pitchFamily="49" charset="-122"/>
                <a:cs typeface="Times New Roman" panose="02020603050405020304" pitchFamily="18" charset="0"/>
              </a:rPr>
              <a:t>x=a[j]，</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则返回</a:t>
            </a:r>
            <a:r>
              <a:rPr lang="en-US" altLang="zh-CN" sz="2800">
                <a:latin typeface="Times New Roman" panose="02020603050405020304" pitchFamily="18" charset="0"/>
                <a:ea typeface="楷体" panose="02010609060101010101" pitchFamily="49" charset="-122"/>
                <a:cs typeface="Times New Roman" panose="02020603050405020304" pitchFamily="18" charset="0"/>
              </a:rPr>
              <a:t>j</a:t>
            </a:r>
            <a:r>
              <a:rPr lang="zh-CN" altLang="en-US" sz="2800">
                <a:latin typeface="Times New Roman" panose="02020603050405020304" pitchFamily="18" charset="0"/>
                <a:ea typeface="楷体" panose="02010609060101010101" pitchFamily="49" charset="-122"/>
                <a:cs typeface="Times New Roman" panose="02020603050405020304" pitchFamily="18" charset="0"/>
              </a:rPr>
              <a:t>（被找到元素的下标）；否则返回</a:t>
            </a:r>
            <a:r>
              <a:rPr lang="en-US" altLang="zh-CN" sz="280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pull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5491" name="Rectangle 3"/>
          <p:cNvSpPr>
            <a:spLocks noChangeArrowheads="1"/>
          </p:cNvSpPr>
          <p:nvPr/>
        </p:nvSpPr>
        <p:spPr bwMode="auto">
          <a:xfrm>
            <a:off x="395288" y="908050"/>
            <a:ext cx="8382000" cy="5153025"/>
          </a:xfrm>
          <a:prstGeom prst="rect">
            <a:avLst/>
          </a:prstGeom>
          <a:noFill/>
          <a:ln>
            <a:noFill/>
          </a:ln>
          <a:effectLst/>
          <a:extLst/>
        </p:spPr>
        <p:txBody>
          <a:bodyPr lIns="112947" tIns="56473" rIns="112947" bIns="56473">
            <a:spAutoFit/>
          </a:bodyPr>
          <a:lstStyle/>
          <a:p>
            <a:pPr indent="627063">
              <a:lnSpc>
                <a:spcPct val="100000"/>
              </a:lnSpc>
              <a:spcBef>
                <a:spcPct val="20000"/>
              </a:spcBef>
              <a:defRPr/>
            </a:pPr>
            <a:r>
              <a:rPr lang="zh-CN" altLang="en-US" sz="2400">
                <a:latin typeface="Times New Roman" pitchFamily="18" charset="0"/>
              </a:rPr>
              <a:t>确定搜索区间的左右边界 </a:t>
            </a:r>
            <a:r>
              <a:rPr lang="en-US" altLang="zh-CN" sz="2400">
                <a:effectLst>
                  <a:outerShdw blurRad="38100" dist="38100" dir="2700000" algn="tl">
                    <a:srgbClr val="C0C0C0"/>
                  </a:outerShdw>
                </a:effectLst>
                <a:latin typeface="Times New Roman" pitchFamily="18" charset="0"/>
              </a:rPr>
              <a:t>left </a:t>
            </a:r>
            <a:r>
              <a:rPr lang="zh-CN" altLang="en-US" sz="2400">
                <a:effectLst>
                  <a:outerShdw blurRad="38100" dist="38100" dir="2700000" algn="tl">
                    <a:srgbClr val="C0C0C0"/>
                  </a:outerShdw>
                </a:effectLst>
                <a:latin typeface="Times New Roman" pitchFamily="18" charset="0"/>
              </a:rPr>
              <a:t>和 </a:t>
            </a:r>
            <a:r>
              <a:rPr lang="en-US" altLang="zh-CN" sz="2400">
                <a:effectLst>
                  <a:outerShdw blurRad="38100" dist="38100" dir="2700000" algn="tl">
                    <a:srgbClr val="C0C0C0"/>
                  </a:outerShdw>
                </a:effectLst>
                <a:latin typeface="Times New Roman" pitchFamily="18" charset="0"/>
              </a:rPr>
              <a:t>right</a:t>
            </a:r>
            <a:r>
              <a:rPr lang="zh-CN" altLang="en-US" sz="2400">
                <a:latin typeface="Times New Roman" pitchFamily="18" charset="0"/>
              </a:rPr>
              <a:t>，不断缩小搜索的区间。初始边界设定为 </a:t>
            </a:r>
            <a:r>
              <a:rPr lang="en-US" altLang="zh-CN" sz="2400">
                <a:effectLst>
                  <a:outerShdw blurRad="38100" dist="38100" dir="2700000" algn="tl">
                    <a:srgbClr val="C0C0C0"/>
                  </a:outerShdw>
                </a:effectLst>
                <a:latin typeface="Times New Roman" pitchFamily="18" charset="0"/>
              </a:rPr>
              <a:t>left = 0  </a:t>
            </a:r>
            <a:r>
              <a:rPr lang="zh-CN" altLang="en-US" sz="2400">
                <a:effectLst>
                  <a:outerShdw blurRad="38100" dist="38100" dir="2700000" algn="tl">
                    <a:srgbClr val="C0C0C0"/>
                  </a:outerShdw>
                </a:effectLst>
                <a:latin typeface="Times New Roman" pitchFamily="18" charset="0"/>
              </a:rPr>
              <a:t>和</a:t>
            </a:r>
            <a:r>
              <a:rPr lang="en-US" altLang="zh-CN" sz="2400">
                <a:effectLst>
                  <a:outerShdw blurRad="38100" dist="38100" dir="2700000" algn="tl">
                    <a:srgbClr val="C0C0C0"/>
                  </a:outerShdw>
                </a:effectLst>
                <a:latin typeface="Times New Roman" pitchFamily="18" charset="0"/>
              </a:rPr>
              <a:t>right = n-1。</a:t>
            </a:r>
            <a:r>
              <a:rPr lang="zh-CN" altLang="en-US" sz="2400">
                <a:effectLst>
                  <a:outerShdw blurRad="38100" dist="38100" dir="2700000" algn="tl">
                    <a:srgbClr val="C0C0C0"/>
                  </a:outerShdw>
                </a:effectLst>
                <a:latin typeface="Times New Roman" pitchFamily="18" charset="0"/>
              </a:rPr>
              <a:t>令 </a:t>
            </a:r>
            <a:r>
              <a:rPr lang="en-US" altLang="zh-CN" sz="2400">
                <a:effectLst>
                  <a:outerShdw blurRad="38100" dist="38100" dir="2700000" algn="tl">
                    <a:srgbClr val="C0C0C0"/>
                  </a:outerShdw>
                </a:effectLst>
                <a:latin typeface="Times New Roman" pitchFamily="18" charset="0"/>
              </a:rPr>
              <a:t>middle = (left + right)/2 </a:t>
            </a:r>
            <a:r>
              <a:rPr lang="zh-CN" altLang="en-US" sz="2400">
                <a:effectLst>
                  <a:outerShdw blurRad="38100" dist="38100" dir="2700000" algn="tl">
                    <a:srgbClr val="C0C0C0"/>
                  </a:outerShdw>
                </a:effectLst>
                <a:latin typeface="Times New Roman" pitchFamily="18" charset="0"/>
              </a:rPr>
              <a:t>为搜索区间的中心位置元素</a:t>
            </a:r>
            <a:r>
              <a:rPr lang="en-US" altLang="zh-CN" sz="2400">
                <a:effectLst>
                  <a:outerShdw blurRad="38100" dist="38100" dir="2700000" algn="tl">
                    <a:srgbClr val="C0C0C0"/>
                  </a:outerShdw>
                </a:effectLst>
                <a:latin typeface="Times New Roman" pitchFamily="18" charset="0"/>
              </a:rPr>
              <a:t>。</a:t>
            </a:r>
            <a:r>
              <a:rPr lang="zh-CN" altLang="en-US" sz="2400">
                <a:effectLst>
                  <a:outerShdw blurRad="38100" dist="38100" dir="2700000" algn="tl">
                    <a:srgbClr val="C0C0C0"/>
                  </a:outerShdw>
                </a:effectLst>
                <a:latin typeface="Times New Roman" pitchFamily="18" charset="0"/>
              </a:rPr>
              <a:t>如果我们将</a:t>
            </a:r>
            <a:r>
              <a:rPr lang="en-US" altLang="zh-CN" sz="2400">
                <a:effectLst>
                  <a:outerShdw blurRad="38100" dist="38100" dir="2700000" algn="tl">
                    <a:srgbClr val="C0C0C0"/>
                  </a:outerShdw>
                </a:effectLst>
                <a:latin typeface="Times New Roman" pitchFamily="18" charset="0"/>
              </a:rPr>
              <a:t> a[middle] </a:t>
            </a:r>
            <a:r>
              <a:rPr lang="zh-CN" altLang="en-US" sz="2400">
                <a:effectLst>
                  <a:outerShdw blurRad="38100" dist="38100" dir="2700000" algn="tl">
                    <a:srgbClr val="C0C0C0"/>
                  </a:outerShdw>
                </a:effectLst>
                <a:latin typeface="Times New Roman" pitchFamily="18" charset="0"/>
              </a:rPr>
              <a:t>与 </a:t>
            </a:r>
            <a:r>
              <a:rPr lang="en-US" altLang="zh-CN" sz="2400">
                <a:effectLst>
                  <a:outerShdw blurRad="38100" dist="38100" dir="2700000" algn="tl">
                    <a:srgbClr val="C0C0C0"/>
                  </a:outerShdw>
                </a:effectLst>
                <a:latin typeface="Times New Roman" pitchFamily="18" charset="0"/>
              </a:rPr>
              <a:t>x </a:t>
            </a:r>
            <a:r>
              <a:rPr lang="zh-CN" altLang="en-US" sz="2400">
                <a:effectLst>
                  <a:outerShdw blurRad="38100" dist="38100" dir="2700000" algn="tl">
                    <a:srgbClr val="C0C0C0"/>
                  </a:outerShdw>
                </a:effectLst>
                <a:latin typeface="Times New Roman" pitchFamily="18" charset="0"/>
              </a:rPr>
              <a:t>比较，其结果有三种可能：</a:t>
            </a:r>
            <a:endParaRPr lang="en-US" altLang="zh-CN" sz="2400">
              <a:effectLst>
                <a:outerShdw blurRad="38100" dist="38100" dir="2700000" algn="tl">
                  <a:srgbClr val="C0C0C0"/>
                </a:outerShdw>
              </a:effectLst>
              <a:latin typeface="Times New Roman" pitchFamily="18" charset="0"/>
            </a:endParaRPr>
          </a:p>
          <a:p>
            <a:pPr indent="627063">
              <a:lnSpc>
                <a:spcPct val="100000"/>
              </a:lnSpc>
              <a:spcBef>
                <a:spcPct val="20000"/>
              </a:spcBef>
              <a:defRPr/>
            </a:pPr>
            <a:r>
              <a:rPr lang="zh-CN" altLang="en-US" sz="2400">
                <a:effectLst>
                  <a:outerShdw blurRad="38100" dist="38100" dir="2700000" algn="tl">
                    <a:srgbClr val="C0C0C0"/>
                  </a:outerShdw>
                </a:effectLst>
                <a:latin typeface="Times New Roman" pitchFamily="18" charset="0"/>
              </a:rPr>
              <a:t>1. </a:t>
            </a:r>
            <a:r>
              <a:rPr lang="en-US" altLang="zh-CN" sz="2400">
                <a:effectLst>
                  <a:outerShdw blurRad="38100" dist="38100" dir="2700000" algn="tl">
                    <a:srgbClr val="C0C0C0"/>
                  </a:outerShdw>
                </a:effectLst>
                <a:latin typeface="Times New Roman" pitchFamily="18" charset="0"/>
              </a:rPr>
              <a:t>x&lt;a[middle]。</a:t>
            </a:r>
            <a:r>
              <a:rPr lang="zh-CN" altLang="en-US" sz="2400">
                <a:effectLst>
                  <a:outerShdw blurRad="38100" dist="38100" dir="2700000" algn="tl">
                    <a:srgbClr val="C0C0C0"/>
                  </a:outerShdw>
                </a:effectLst>
                <a:latin typeface="Times New Roman" pitchFamily="18" charset="0"/>
              </a:rPr>
              <a:t>这种情况下，如果</a:t>
            </a:r>
            <a:r>
              <a:rPr lang="en-US" altLang="zh-CN" sz="2400">
                <a:effectLst>
                  <a:outerShdw blurRad="38100" dist="38100" dir="2700000" algn="tl">
                    <a:srgbClr val="C0C0C0"/>
                  </a:outerShdw>
                </a:effectLst>
                <a:latin typeface="Times New Roman" pitchFamily="18" charset="0"/>
              </a:rPr>
              <a:t>x</a:t>
            </a:r>
            <a:r>
              <a:rPr lang="zh-CN" altLang="en-US" sz="2400">
                <a:effectLst>
                  <a:outerShdw blurRad="38100" dist="38100" dir="2700000" algn="tl">
                    <a:srgbClr val="C0C0C0"/>
                  </a:outerShdw>
                </a:effectLst>
                <a:latin typeface="Times New Roman" pitchFamily="18" charset="0"/>
              </a:rPr>
              <a:t>存放在这个数组中，则它的位置必然在 </a:t>
            </a:r>
            <a:r>
              <a:rPr lang="en-US" altLang="zh-CN" sz="2400">
                <a:effectLst>
                  <a:outerShdw blurRad="38100" dist="38100" dir="2700000" algn="tl">
                    <a:srgbClr val="C0C0C0"/>
                  </a:outerShdw>
                </a:effectLst>
                <a:latin typeface="Times New Roman" pitchFamily="18" charset="0"/>
              </a:rPr>
              <a:t>0 </a:t>
            </a:r>
            <a:r>
              <a:rPr lang="zh-CN" altLang="en-US" sz="2400">
                <a:effectLst>
                  <a:outerShdw blurRad="38100" dist="38100" dir="2700000" algn="tl">
                    <a:srgbClr val="C0C0C0"/>
                  </a:outerShdw>
                </a:effectLst>
                <a:latin typeface="Times New Roman" pitchFamily="18" charset="0"/>
              </a:rPr>
              <a:t>和 </a:t>
            </a:r>
            <a:r>
              <a:rPr lang="en-US" altLang="zh-CN" sz="2400">
                <a:effectLst>
                  <a:outerShdw blurRad="38100" dist="38100" dir="2700000" algn="tl">
                    <a:srgbClr val="C0C0C0"/>
                  </a:outerShdw>
                </a:effectLst>
                <a:latin typeface="Times New Roman" pitchFamily="18" charset="0"/>
              </a:rPr>
              <a:t>middle-1</a:t>
            </a:r>
            <a:r>
              <a:rPr lang="zh-CN" altLang="en-US" sz="2400">
                <a:effectLst>
                  <a:outerShdw blurRad="38100" dist="38100" dir="2700000" algn="tl">
                    <a:srgbClr val="C0C0C0"/>
                  </a:outerShdw>
                </a:effectLst>
                <a:latin typeface="Times New Roman" pitchFamily="18" charset="0"/>
              </a:rPr>
              <a:t>之间。所以，我们将 </a:t>
            </a:r>
            <a:r>
              <a:rPr lang="en-US" altLang="zh-CN" sz="2400">
                <a:effectLst>
                  <a:outerShdw blurRad="38100" dist="38100" dir="2700000" algn="tl">
                    <a:srgbClr val="C0C0C0"/>
                  </a:outerShdw>
                </a:effectLst>
                <a:latin typeface="Times New Roman" pitchFamily="18" charset="0"/>
              </a:rPr>
              <a:t>right</a:t>
            </a:r>
            <a:r>
              <a:rPr lang="zh-CN" altLang="en-US" sz="2400">
                <a:effectLst>
                  <a:outerShdw blurRad="38100" dist="38100" dir="2700000" algn="tl">
                    <a:srgbClr val="C0C0C0"/>
                  </a:outerShdw>
                </a:effectLst>
                <a:latin typeface="Times New Roman" pitchFamily="18" charset="0"/>
              </a:rPr>
              <a:t>设置为</a:t>
            </a:r>
            <a:r>
              <a:rPr lang="en-US" altLang="zh-CN" sz="2400">
                <a:effectLst>
                  <a:outerShdw blurRad="38100" dist="38100" dir="2700000" algn="tl">
                    <a:srgbClr val="C0C0C0"/>
                  </a:outerShdw>
                </a:effectLst>
                <a:latin typeface="Times New Roman" pitchFamily="18" charset="0"/>
              </a:rPr>
              <a:t>middle-1，</a:t>
            </a:r>
            <a:r>
              <a:rPr lang="zh-CN" altLang="en-US" sz="2400">
                <a:effectLst>
                  <a:outerShdw blurRad="38100" dist="38100" dir="2700000" algn="tl">
                    <a:srgbClr val="C0C0C0"/>
                  </a:outerShdw>
                </a:effectLst>
                <a:latin typeface="Times New Roman" pitchFamily="18" charset="0"/>
              </a:rPr>
              <a:t>继续搜索；</a:t>
            </a:r>
          </a:p>
          <a:p>
            <a:pPr indent="627063">
              <a:lnSpc>
                <a:spcPct val="100000"/>
              </a:lnSpc>
              <a:spcBef>
                <a:spcPct val="20000"/>
              </a:spcBef>
              <a:defRPr/>
            </a:pPr>
            <a:r>
              <a:rPr lang="zh-CN" altLang="en-US" sz="2400">
                <a:effectLst>
                  <a:outerShdw blurRad="38100" dist="38100" dir="2700000" algn="tl">
                    <a:srgbClr val="C0C0C0"/>
                  </a:outerShdw>
                </a:effectLst>
                <a:latin typeface="Times New Roman" pitchFamily="18" charset="0"/>
              </a:rPr>
              <a:t>2. </a:t>
            </a:r>
            <a:r>
              <a:rPr lang="en-US" altLang="zh-CN" sz="2400">
                <a:effectLst>
                  <a:outerShdw blurRad="38100" dist="38100" dir="2700000" algn="tl">
                    <a:srgbClr val="C0C0C0"/>
                  </a:outerShdw>
                </a:effectLst>
                <a:latin typeface="Times New Roman" pitchFamily="18" charset="0"/>
              </a:rPr>
              <a:t>x==a[middle]。</a:t>
            </a:r>
            <a:r>
              <a:rPr lang="zh-CN" altLang="en-US" sz="2400">
                <a:effectLst>
                  <a:outerShdw blurRad="38100" dist="38100" dir="2700000" algn="tl">
                    <a:srgbClr val="C0C0C0"/>
                  </a:outerShdw>
                </a:effectLst>
                <a:latin typeface="Times New Roman" pitchFamily="18" charset="0"/>
              </a:rPr>
              <a:t>找到存放 </a:t>
            </a:r>
            <a:r>
              <a:rPr lang="en-US" altLang="zh-CN" sz="2400">
                <a:effectLst>
                  <a:outerShdw blurRad="38100" dist="38100" dir="2700000" algn="tl">
                    <a:srgbClr val="C0C0C0"/>
                  </a:outerShdw>
                </a:effectLst>
                <a:latin typeface="Times New Roman" pitchFamily="18" charset="0"/>
              </a:rPr>
              <a:t>x </a:t>
            </a:r>
            <a:r>
              <a:rPr lang="zh-CN" altLang="en-US" sz="2400">
                <a:effectLst>
                  <a:outerShdw blurRad="38100" dist="38100" dir="2700000" algn="tl">
                    <a:srgbClr val="C0C0C0"/>
                  </a:outerShdw>
                </a:effectLst>
                <a:latin typeface="Times New Roman" pitchFamily="18" charset="0"/>
              </a:rPr>
              <a:t>的位置，返回</a:t>
            </a:r>
            <a:r>
              <a:rPr lang="en-US" altLang="zh-CN" sz="2400">
                <a:effectLst>
                  <a:outerShdw blurRad="38100" dist="38100" dir="2700000" algn="tl">
                    <a:srgbClr val="C0C0C0"/>
                  </a:outerShdw>
                </a:effectLst>
                <a:latin typeface="Times New Roman" pitchFamily="18" charset="0"/>
              </a:rPr>
              <a:t> middle；</a:t>
            </a:r>
          </a:p>
          <a:p>
            <a:pPr indent="627063">
              <a:lnSpc>
                <a:spcPct val="100000"/>
              </a:lnSpc>
              <a:spcBef>
                <a:spcPct val="20000"/>
              </a:spcBef>
              <a:defRPr/>
            </a:pPr>
            <a:r>
              <a:rPr lang="zh-CN" altLang="en-US" sz="2400">
                <a:effectLst>
                  <a:outerShdw blurRad="38100" dist="38100" dir="2700000" algn="tl">
                    <a:srgbClr val="C0C0C0"/>
                  </a:outerShdw>
                </a:effectLst>
                <a:latin typeface="Times New Roman" pitchFamily="18" charset="0"/>
              </a:rPr>
              <a:t>3. </a:t>
            </a:r>
            <a:r>
              <a:rPr lang="en-US" altLang="zh-CN" sz="2400">
                <a:effectLst>
                  <a:outerShdw blurRad="38100" dist="38100" dir="2700000" algn="tl">
                    <a:srgbClr val="C0C0C0"/>
                  </a:outerShdw>
                </a:effectLst>
                <a:latin typeface="Times New Roman" pitchFamily="18" charset="0"/>
              </a:rPr>
              <a:t>x&gt;a[middle]。</a:t>
            </a:r>
            <a:r>
              <a:rPr lang="zh-CN" altLang="en-US" sz="2400">
                <a:effectLst>
                  <a:outerShdw blurRad="38100" dist="38100" dir="2700000" algn="tl">
                    <a:srgbClr val="C0C0C0"/>
                  </a:outerShdw>
                </a:effectLst>
                <a:latin typeface="Times New Roman" pitchFamily="18" charset="0"/>
              </a:rPr>
              <a:t>这种情况下，如果 </a:t>
            </a:r>
            <a:r>
              <a:rPr lang="en-US" altLang="zh-CN" sz="2400">
                <a:effectLst>
                  <a:outerShdw blurRad="38100" dist="38100" dir="2700000" algn="tl">
                    <a:srgbClr val="C0C0C0"/>
                  </a:outerShdw>
                </a:effectLst>
                <a:latin typeface="Times New Roman" pitchFamily="18" charset="0"/>
              </a:rPr>
              <a:t>x </a:t>
            </a:r>
            <a:r>
              <a:rPr lang="zh-CN" altLang="en-US" sz="2400">
                <a:effectLst>
                  <a:outerShdw blurRad="38100" dist="38100" dir="2700000" algn="tl">
                    <a:srgbClr val="C0C0C0"/>
                  </a:outerShdw>
                </a:effectLst>
                <a:latin typeface="Times New Roman" pitchFamily="18" charset="0"/>
              </a:rPr>
              <a:t>存放在这个数组中，则它的位置必然在 </a:t>
            </a:r>
            <a:r>
              <a:rPr lang="en-US" altLang="zh-CN" sz="2400">
                <a:effectLst>
                  <a:outerShdw blurRad="38100" dist="38100" dir="2700000" algn="tl">
                    <a:srgbClr val="C0C0C0"/>
                  </a:outerShdw>
                </a:effectLst>
                <a:latin typeface="Times New Roman" pitchFamily="18" charset="0"/>
              </a:rPr>
              <a:t>middle+1</a:t>
            </a:r>
            <a:r>
              <a:rPr lang="zh-CN" altLang="en-US" sz="2400">
                <a:effectLst>
                  <a:outerShdw blurRad="38100" dist="38100" dir="2700000" algn="tl">
                    <a:srgbClr val="C0C0C0"/>
                  </a:outerShdw>
                </a:effectLst>
                <a:latin typeface="Times New Roman" pitchFamily="18" charset="0"/>
              </a:rPr>
              <a:t>和</a:t>
            </a:r>
            <a:r>
              <a:rPr lang="en-US" altLang="zh-CN" sz="2400">
                <a:effectLst>
                  <a:outerShdw blurRad="38100" dist="38100" dir="2700000" algn="tl">
                    <a:srgbClr val="C0C0C0"/>
                  </a:outerShdw>
                </a:effectLst>
                <a:latin typeface="Times New Roman" pitchFamily="18" charset="0"/>
              </a:rPr>
              <a:t>n-1 </a:t>
            </a:r>
            <a:r>
              <a:rPr lang="zh-CN" altLang="en-US" sz="2400">
                <a:effectLst>
                  <a:outerShdw blurRad="38100" dist="38100" dir="2700000" algn="tl">
                    <a:srgbClr val="C0C0C0"/>
                  </a:outerShdw>
                </a:effectLst>
                <a:latin typeface="Times New Roman" pitchFamily="18" charset="0"/>
              </a:rPr>
              <a:t>之间。所以，我们将 </a:t>
            </a:r>
            <a:r>
              <a:rPr lang="en-US" altLang="zh-CN" sz="2400">
                <a:effectLst>
                  <a:outerShdw blurRad="38100" dist="38100" dir="2700000" algn="tl">
                    <a:srgbClr val="C0C0C0"/>
                  </a:outerShdw>
                </a:effectLst>
                <a:latin typeface="Times New Roman" pitchFamily="18" charset="0"/>
              </a:rPr>
              <a:t>left</a:t>
            </a:r>
            <a:r>
              <a:rPr lang="zh-CN" altLang="en-US" sz="2400">
                <a:effectLst>
                  <a:outerShdw blurRad="38100" dist="38100" dir="2700000" algn="tl">
                    <a:srgbClr val="C0C0C0"/>
                  </a:outerShdw>
                </a:effectLst>
                <a:latin typeface="Times New Roman" pitchFamily="18" charset="0"/>
              </a:rPr>
              <a:t>设置为</a:t>
            </a:r>
            <a:r>
              <a:rPr lang="en-US" altLang="zh-CN" sz="2400">
                <a:effectLst>
                  <a:outerShdw blurRad="38100" dist="38100" dir="2700000" algn="tl">
                    <a:srgbClr val="C0C0C0"/>
                  </a:outerShdw>
                </a:effectLst>
                <a:latin typeface="Times New Roman" pitchFamily="18" charset="0"/>
              </a:rPr>
              <a:t>middle+1，</a:t>
            </a:r>
            <a:r>
              <a:rPr lang="zh-CN" altLang="en-US" sz="2400">
                <a:effectLst>
                  <a:outerShdw blurRad="38100" dist="38100" dir="2700000" algn="tl">
                    <a:srgbClr val="C0C0C0"/>
                  </a:outerShdw>
                </a:effectLst>
                <a:latin typeface="Times New Roman" pitchFamily="18" charset="0"/>
              </a:rPr>
              <a:t>继续搜索。</a:t>
            </a:r>
          </a:p>
          <a:p>
            <a:pPr indent="627063">
              <a:lnSpc>
                <a:spcPct val="100000"/>
              </a:lnSpc>
              <a:spcBef>
                <a:spcPct val="20000"/>
              </a:spcBef>
              <a:defRPr/>
            </a:pPr>
            <a:r>
              <a:rPr lang="zh-CN" altLang="en-US" sz="2400">
                <a:effectLst>
                  <a:outerShdw blurRad="38100" dist="38100" dir="2700000" algn="tl">
                    <a:srgbClr val="C0C0C0"/>
                  </a:outerShdw>
                </a:effectLst>
                <a:latin typeface="Times New Roman" pitchFamily="18" charset="0"/>
              </a:rPr>
              <a:t>算法有两个任务：1. 决定搜索区间；2. 将</a:t>
            </a:r>
            <a:r>
              <a:rPr lang="en-US" altLang="zh-CN" sz="2400">
                <a:effectLst>
                  <a:outerShdw blurRad="38100" dist="38100" dir="2700000" algn="tl">
                    <a:srgbClr val="C0C0C0"/>
                  </a:outerShdw>
                </a:effectLst>
                <a:latin typeface="Times New Roman" pitchFamily="18" charset="0"/>
                <a:sym typeface="Wingdings" pitchFamily="2" charset="2"/>
              </a:rPr>
              <a:t>x</a:t>
            </a:r>
            <a:r>
              <a:rPr lang="zh-CN" altLang="en-US" sz="2400">
                <a:effectLst>
                  <a:outerShdw blurRad="38100" dist="38100" dir="2700000" algn="tl">
                    <a:srgbClr val="C0C0C0"/>
                  </a:outerShdw>
                </a:effectLst>
                <a:latin typeface="Times New Roman" pitchFamily="18" charset="0"/>
                <a:sym typeface="Wingdings" pitchFamily="2" charset="2"/>
              </a:rPr>
              <a:t>与中间元素</a:t>
            </a:r>
            <a:r>
              <a:rPr lang="en-US" altLang="zh-CN" sz="2400">
                <a:effectLst>
                  <a:outerShdw blurRad="38100" dist="38100" dir="2700000" algn="tl">
                    <a:srgbClr val="C0C0C0"/>
                  </a:outerShdw>
                </a:effectLst>
                <a:latin typeface="Times New Roman" pitchFamily="18" charset="0"/>
                <a:sym typeface="Wingdings" pitchFamily="2" charset="2"/>
              </a:rPr>
              <a:t>a[middle]</a:t>
            </a:r>
            <a:r>
              <a:rPr lang="zh-CN" altLang="en-US" sz="2400">
                <a:effectLst>
                  <a:outerShdw blurRad="38100" dist="38100" dir="2700000" algn="tl">
                    <a:srgbClr val="C0C0C0"/>
                  </a:outerShdw>
                </a:effectLst>
                <a:latin typeface="Times New Roman" pitchFamily="18" charset="0"/>
                <a:sym typeface="Wingdings" pitchFamily="2" charset="2"/>
              </a:rPr>
              <a:t>比较。</a:t>
            </a:r>
          </a:p>
        </p:txBody>
      </p:sp>
      <p:sp>
        <p:nvSpPr>
          <p:cNvPr id="56323" name="Rectangle 4"/>
          <p:cNvSpPr>
            <a:spLocks noChangeArrowheads="1"/>
          </p:cNvSpPr>
          <p:nvPr/>
        </p:nvSpPr>
        <p:spPr bwMode="auto">
          <a:xfrm>
            <a:off x="395288" y="188913"/>
            <a:ext cx="2011362" cy="627062"/>
          </a:xfrm>
          <a:prstGeom prst="rect">
            <a:avLst/>
          </a:prstGeom>
          <a:noFill/>
          <a:ln w="9525">
            <a:noFill/>
            <a:miter lim="800000"/>
            <a:headEnd/>
            <a:tailEnd/>
          </a:ln>
        </p:spPr>
        <p:txBody>
          <a:bodyPr wrap="none" lIns="112947" tIns="56473" rIns="112947" bIns="56473">
            <a:spAutoFit/>
          </a:bodyPr>
          <a:lstStyle/>
          <a:p>
            <a:r>
              <a:rPr lang="zh-CN" altLang="en-US" sz="2800"/>
              <a:t>解决方案：</a:t>
            </a:r>
          </a:p>
        </p:txBody>
      </p:sp>
      <p:sp>
        <p:nvSpPr>
          <p:cNvPr id="575493" name="Rectangle 5"/>
          <p:cNvSpPr>
            <a:spLocks noChangeArrowheads="1"/>
          </p:cNvSpPr>
          <p:nvPr/>
        </p:nvSpPr>
        <p:spPr bwMode="auto">
          <a:xfrm>
            <a:off x="381000" y="6096000"/>
            <a:ext cx="3548063" cy="479425"/>
          </a:xfrm>
          <a:prstGeom prst="rect">
            <a:avLst/>
          </a:prstGeom>
          <a:noFill/>
          <a:ln>
            <a:noFill/>
          </a:ln>
          <a:effectLst/>
          <a:extLst/>
        </p:spPr>
        <p:txBody>
          <a:bodyPr wrap="none" lIns="112947" tIns="56473" rIns="112947" bIns="56473">
            <a:spAutoFit/>
          </a:bodyPr>
          <a:lstStyle/>
          <a:p>
            <a:pPr>
              <a:defRPr/>
            </a:pPr>
            <a:r>
              <a:rPr lang="zh-CN" altLang="en-US" sz="2000">
                <a:solidFill>
                  <a:srgbClr val="FF0000"/>
                </a:solidFill>
                <a:effectLst>
                  <a:outerShdw blurRad="38100" dist="38100" dir="2700000" algn="tl">
                    <a:srgbClr val="C0C0C0"/>
                  </a:outerShdw>
                </a:effectLst>
              </a:rPr>
              <a:t>通过演示观察算法执行的过程</a:t>
            </a:r>
          </a:p>
        </p:txBody>
      </p:sp>
    </p:spTree>
  </p:cSld>
  <p:clrMapOvr>
    <a:masterClrMapping/>
  </p:clrMapOvr>
  <p:transition>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323850"/>
            <a:ext cx="9144000" cy="6124575"/>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def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a:t>
            </a:r>
          </a:p>
          <a:p>
            <a:pPr algn="just">
              <a:lnSpc>
                <a:spcPct val="100000"/>
              </a:lnSpc>
            </a:pPr>
            <a:r>
              <a:rPr kumimoji="1" lang="en-US" altLang="zh-CN" sz="2800">
                <a:latin typeface="Times New Roman" pitchFamily="18" charset="0"/>
                <a:ea typeface="宋体" pitchFamily="2" charset="-122"/>
              </a:rPr>
              <a:t>#Search the sorted array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[0],…,</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-1] for x</a:t>
            </a:r>
          </a:p>
          <a:p>
            <a:pPr algn="just">
              <a:lnSpc>
                <a:spcPct val="100000"/>
              </a:lnSpc>
            </a:pPr>
            <a:r>
              <a:rPr kumimoji="1" lang="en-US" altLang="zh-CN" sz="2800">
                <a:latin typeface="Times New Roman" pitchFamily="18" charset="0"/>
                <a:ea typeface="宋体" pitchFamily="2" charset="-122"/>
              </a:rPr>
              <a:t>     for (initialize </a:t>
            </a:r>
            <a:r>
              <a:rPr kumimoji="1" lang="en-US" altLang="zh-CN" sz="2800" b="0" i="1">
                <a:latin typeface="Times New Roman" pitchFamily="18" charset="0"/>
                <a:ea typeface="宋体" pitchFamily="2" charset="-122"/>
              </a:rPr>
              <a:t>left</a:t>
            </a:r>
            <a:r>
              <a:rPr kumimoji="1" lang="en-US" altLang="zh-CN" sz="2800" i="1">
                <a:latin typeface="Times New Roman" pitchFamily="18" charset="0"/>
                <a:ea typeface="宋体" pitchFamily="2" charset="-122"/>
              </a:rPr>
              <a:t> </a:t>
            </a:r>
            <a:r>
              <a:rPr kumimoji="1" lang="en-US" altLang="zh-CN" sz="2800">
                <a:latin typeface="Times New Roman" pitchFamily="18" charset="0"/>
                <a:ea typeface="宋体" pitchFamily="2" charset="-122"/>
              </a:rPr>
              <a:t>and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a:t>
            </a:r>
          </a:p>
          <a:p>
            <a:pPr algn="just">
              <a:lnSpc>
                <a:spcPct val="100000"/>
              </a:lnSpc>
            </a:pPr>
            <a:r>
              <a:rPr kumimoji="1" lang="en-US" altLang="zh-CN" sz="2800">
                <a:latin typeface="Times New Roman" pitchFamily="18" charset="0"/>
                <a:ea typeface="宋体" pitchFamily="2" charset="-122"/>
              </a:rPr>
              <a:t>               while there are more elements;)</a:t>
            </a:r>
          </a:p>
          <a:p>
            <a:pPr algn="just">
              <a:lnSpc>
                <a:spcPct val="100000"/>
              </a:lnSpc>
            </a:pPr>
            <a:r>
              <a:rPr kumimoji="1" lang="en-US" altLang="zh-CN" sz="2800">
                <a:latin typeface="Times New Roman" pitchFamily="18" charset="0"/>
                <a:ea typeface="宋体" pitchFamily="2" charset="-122"/>
              </a:rPr>
              <a:t>           let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be the middle element;</a:t>
            </a:r>
          </a:p>
          <a:p>
            <a:pPr algn="just">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a:t>
            </a:r>
            <a:r>
              <a:rPr kumimoji="1" lang="en-US" altLang="zh-CN" sz="2800">
                <a:latin typeface="Times New Roman" pitchFamily="18" charset="0"/>
                <a:ea typeface="宋体" pitchFamily="2" charset="-122"/>
              </a:rPr>
              <a:t> =  compare(</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a:t>
            </a:r>
          </a:p>
          <a:p>
            <a:pPr algn="just">
              <a:lnSpc>
                <a:spcPct val="100000"/>
              </a:lnSpc>
            </a:pPr>
            <a:r>
              <a:rPr kumimoji="1" lang="en-US" altLang="zh-CN" sz="2800">
                <a:latin typeface="Times New Roman" pitchFamily="18" charset="0"/>
                <a:ea typeface="宋体" pitchFamily="2" charset="-122"/>
              </a:rPr>
              <a:t>           if  </a:t>
            </a:r>
            <a:r>
              <a:rPr kumimoji="1" lang="en-US" altLang="zh-CN" sz="2800" b="0" i="1">
                <a:latin typeface="Times New Roman" pitchFamily="18" charset="0"/>
                <a:ea typeface="宋体" pitchFamily="2" charset="-122"/>
              </a:rPr>
              <a:t>r</a:t>
            </a:r>
            <a:r>
              <a:rPr kumimoji="1" lang="en-US" altLang="zh-CN" sz="2800">
                <a:latin typeface="Times New Roman" pitchFamily="18" charset="0"/>
                <a:ea typeface="宋体" pitchFamily="2" charset="-122"/>
              </a:rPr>
              <a:t>  is ‘&gt;’ :  </a:t>
            </a:r>
          </a:p>
          <a:p>
            <a:pPr algn="just">
              <a:lnSpc>
                <a:spcPct val="100000"/>
              </a:lnSpc>
            </a:pPr>
            <a:r>
              <a:rPr kumimoji="1" lang="en-US" altLang="zh-CN" sz="2800">
                <a:latin typeface="Times New Roman" pitchFamily="18" charset="0"/>
                <a:ea typeface="宋体" pitchFamily="2" charset="-122"/>
              </a:rPr>
              <a:t>	    set </a:t>
            </a:r>
            <a:r>
              <a:rPr kumimoji="1" lang="en-US" altLang="zh-CN" sz="2800" b="0" i="1">
                <a:latin typeface="Times New Roman" pitchFamily="18" charset="0"/>
                <a:ea typeface="宋体" pitchFamily="2" charset="-122"/>
              </a:rPr>
              <a:t>left</a:t>
            </a:r>
            <a:r>
              <a:rPr kumimoji="1" lang="en-US" altLang="zh-CN" sz="2800" i="1">
                <a:latin typeface="Times New Roman" pitchFamily="18" charset="0"/>
                <a:ea typeface="宋体" pitchFamily="2" charset="-122"/>
              </a:rPr>
              <a:t> </a:t>
            </a:r>
            <a:r>
              <a:rPr kumimoji="1" lang="en-US" altLang="zh-CN" sz="2800">
                <a:latin typeface="Times New Roman" pitchFamily="18" charset="0"/>
                <a:ea typeface="宋体" pitchFamily="2" charset="-122"/>
              </a:rPr>
              <a:t>to</a:t>
            </a:r>
            <a:r>
              <a:rPr kumimoji="1" lang="en-US" altLang="zh-CN" sz="2800" i="1">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 break;</a:t>
            </a:r>
          </a:p>
          <a:p>
            <a:pPr algn="just">
              <a:lnSpc>
                <a:spcPct val="100000"/>
              </a:lnSpc>
            </a:pPr>
            <a:r>
              <a:rPr kumimoji="1" lang="en-US" altLang="zh-CN" sz="2800">
                <a:latin typeface="Times New Roman" pitchFamily="18" charset="0"/>
                <a:ea typeface="宋体" pitchFamily="2" charset="-122"/>
              </a:rPr>
              <a:t>           elif  </a:t>
            </a:r>
            <a:r>
              <a:rPr kumimoji="1" lang="en-US" altLang="zh-CN" sz="2800" b="0" i="1">
                <a:latin typeface="Times New Roman" pitchFamily="18" charset="0"/>
                <a:ea typeface="宋体" pitchFamily="2" charset="-122"/>
              </a:rPr>
              <a:t>r</a:t>
            </a:r>
            <a:r>
              <a:rPr kumimoji="1" lang="en-US" altLang="zh-CN" sz="2800">
                <a:latin typeface="Times New Roman" pitchFamily="18" charset="0"/>
                <a:ea typeface="宋体" pitchFamily="2" charset="-122"/>
              </a:rPr>
              <a:t> is  ‘&lt;’ : </a:t>
            </a:r>
          </a:p>
          <a:p>
            <a:pPr algn="just">
              <a:lnSpc>
                <a:spcPct val="100000"/>
              </a:lnSpc>
            </a:pPr>
            <a:r>
              <a:rPr kumimoji="1" lang="en-US" altLang="zh-CN" sz="2800">
                <a:latin typeface="Times New Roman" pitchFamily="18" charset="0"/>
                <a:ea typeface="宋体" pitchFamily="2" charset="-122"/>
              </a:rPr>
              <a:t>                set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to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 break;</a:t>
            </a:r>
          </a:p>
          <a:p>
            <a:pPr algn="just">
              <a:lnSpc>
                <a:spcPct val="100000"/>
              </a:lnSpc>
            </a:pPr>
            <a:r>
              <a:rPr kumimoji="1" lang="en-US" altLang="zh-CN" sz="2800">
                <a:latin typeface="Times New Roman" pitchFamily="18" charset="0"/>
                <a:ea typeface="宋体" pitchFamily="2" charset="-122"/>
              </a:rPr>
              <a:t>           else :  # </a:t>
            </a:r>
            <a:r>
              <a:rPr kumimoji="1" lang="en-US" altLang="zh-CN" sz="2800" b="0" i="1">
                <a:latin typeface="Times New Roman" pitchFamily="18" charset="0"/>
                <a:ea typeface="宋体" pitchFamily="2" charset="-122"/>
              </a:rPr>
              <a:t>r</a:t>
            </a:r>
            <a:r>
              <a:rPr kumimoji="1" lang="en-US" altLang="zh-CN" sz="2800">
                <a:latin typeface="Times New Roman" pitchFamily="18" charset="0"/>
                <a:ea typeface="宋体" pitchFamily="2" charset="-122"/>
              </a:rPr>
              <a:t> is ‘=’</a:t>
            </a:r>
          </a:p>
          <a:p>
            <a:pPr algn="just">
              <a:lnSpc>
                <a:spcPct val="100000"/>
              </a:lnSpc>
            </a:pPr>
            <a:r>
              <a:rPr kumimoji="1" lang="en-US" altLang="zh-CN" sz="2800">
                <a:latin typeface="Times New Roman" pitchFamily="18" charset="0"/>
                <a:ea typeface="宋体" pitchFamily="2" charset="-122"/>
              </a:rPr>
              <a:t>	    found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a:t>
            </a:r>
          </a:p>
          <a:p>
            <a:pPr algn="just">
              <a:lnSpc>
                <a:spcPct val="100000"/>
              </a:lnSpc>
            </a:pPr>
            <a:r>
              <a:rPr kumimoji="1" lang="en-US" altLang="zh-CN" sz="2800">
                <a:latin typeface="Times New Roman" pitchFamily="18" charset="0"/>
                <a:ea typeface="宋体" pitchFamily="2" charset="-122"/>
              </a:rPr>
              <a:t>     not found;</a:t>
            </a:r>
          </a:p>
          <a:p>
            <a:pPr>
              <a:lnSpc>
                <a:spcPct val="100000"/>
              </a:lnSpc>
            </a:pPr>
            <a:r>
              <a:rPr kumimoji="1" lang="en-US" altLang="zh-CN" sz="2800">
                <a:latin typeface="Times New Roman" pitchFamily="18" charset="0"/>
                <a:ea typeface="宋体" pitchFamily="2" charset="-122"/>
              </a:rPr>
              <a:t># Program Algorithm for binary search </a:t>
            </a:r>
          </a:p>
        </p:txBody>
      </p:sp>
    </p:spTree>
  </p:cSld>
  <p:clrMapOvr>
    <a:masterClrMapping/>
  </p:clrMapOvr>
  <p:transition>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4288" y="413665"/>
            <a:ext cx="9158288" cy="6124754"/>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def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  </a:t>
            </a:r>
          </a:p>
          <a:p>
            <a:pPr algn="just" eaLnBrk="1" hangingPunct="1">
              <a:lnSpc>
                <a:spcPct val="100000"/>
              </a:lnSpc>
            </a:pPr>
            <a:r>
              <a:rPr kumimoji="1" lang="en-US" altLang="zh-CN" sz="2800">
                <a:latin typeface="Times New Roman" pitchFamily="18" charset="0"/>
                <a:ea typeface="宋体" pitchFamily="2" charset="-122"/>
              </a:rPr>
              <a:t># Search the sorted array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[0],…,</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-1] for </a:t>
            </a:r>
            <a:r>
              <a:rPr kumimoji="1" lang="en-US" altLang="zh-CN" sz="2800" b="0" i="1">
                <a:latin typeface="Times New Roman" pitchFamily="18" charset="0"/>
                <a:ea typeface="宋体" pitchFamily="2" charset="-122"/>
              </a:rPr>
              <a:t>x</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 = len(</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0, </a:t>
            </a:r>
            <a:r>
              <a:rPr kumimoji="1" lang="en-US" altLang="zh-CN" sz="2800" b="0" i="1">
                <a:latin typeface="Times New Roman" pitchFamily="18" charset="0"/>
                <a:ea typeface="宋体" pitchFamily="2" charset="-122"/>
              </a:rPr>
              <a:t>n</a:t>
            </a:r>
            <a:r>
              <a:rPr kumimoji="1" lang="en-US" altLang="zh-CN" sz="2800">
                <a:latin typeface="Times New Roman" pitchFamily="18" charset="0"/>
                <a:ea typeface="宋体" pitchFamily="2" charset="-122"/>
              </a:rPr>
              <a:t> -1</a:t>
            </a:r>
          </a:p>
          <a:p>
            <a:pPr algn="just" eaLnBrk="1" hangingPunct="1">
              <a:lnSpc>
                <a:spcPct val="100000"/>
              </a:lnSpc>
            </a:pPr>
            <a:r>
              <a:rPr kumimoji="1" lang="en-US" altLang="zh-CN" sz="2800">
                <a:latin typeface="Times New Roman" pitchFamily="18" charset="0"/>
                <a:ea typeface="宋体" pitchFamily="2" charset="-122"/>
              </a:rPr>
              <a:t>    while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&lt;=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while more elements</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+1)/2</a:t>
            </a:r>
          </a:p>
          <a:p>
            <a:pPr algn="just" eaLnBrk="1" hangingPunct="1">
              <a:lnSpc>
                <a:spcPct val="100000"/>
              </a:lnSpc>
            </a:pPr>
            <a:r>
              <a:rPr kumimoji="1" lang="en-US" altLang="zh-CN" sz="2800">
                <a:latin typeface="Times New Roman" pitchFamily="18" charset="0"/>
                <a:ea typeface="宋体" pitchFamily="2" charset="-122"/>
              </a:rPr>
              <a:t>        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endParaRPr kumimoji="1" lang="en-US" altLang="zh-CN" sz="2800" smtClean="0">
              <a:latin typeface="Times New Roman" pitchFamily="18" charset="0"/>
              <a:ea typeface="宋体" pitchFamily="2" charset="-122"/>
            </a:endParaRP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smtClean="0">
                <a:latin typeface="Times New Roman" pitchFamily="18" charset="0"/>
                <a:ea typeface="宋体" pitchFamily="2" charset="-122"/>
              </a:rPr>
              <a:t>           return </a:t>
            </a:r>
            <a:r>
              <a:rPr kumimoji="1" lang="en-US" altLang="zh-CN" sz="2800" b="0" i="1">
                <a:latin typeface="Times New Roman" pitchFamily="18" charset="0"/>
                <a:ea typeface="宋体" pitchFamily="2" charset="-122"/>
              </a:rPr>
              <a:t>middle</a:t>
            </a:r>
          </a:p>
          <a:p>
            <a:pPr algn="just" eaLnBrk="1" hangingPunct="1">
              <a:lnSpc>
                <a:spcPct val="100000"/>
              </a:lnSpc>
            </a:pPr>
            <a:r>
              <a:rPr kumimoji="1" lang="en-US" altLang="zh-CN" sz="2800">
                <a:latin typeface="Times New Roman" pitchFamily="18" charset="0"/>
                <a:ea typeface="宋体" pitchFamily="2" charset="-122"/>
              </a:rPr>
              <a:t>        elif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&gt;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endParaRPr kumimoji="1" lang="en-US" altLang="zh-CN" sz="2800" smtClean="0">
              <a:latin typeface="Times New Roman" pitchFamily="18" charset="0"/>
              <a:ea typeface="宋体" pitchFamily="2" charset="-122"/>
            </a:endParaRPr>
          </a:p>
          <a:p>
            <a:pPr algn="just" eaLnBrk="1" hangingPunct="1">
              <a:lnSpc>
                <a:spcPct val="100000"/>
              </a:lnSpc>
            </a:pPr>
            <a:r>
              <a:rPr kumimoji="1" lang="en-US" altLang="zh-CN" sz="2800" b="0" i="1">
                <a:latin typeface="Times New Roman" pitchFamily="18" charset="0"/>
                <a:ea typeface="宋体" pitchFamily="2" charset="-122"/>
              </a:rPr>
              <a:t> </a:t>
            </a:r>
            <a:r>
              <a:rPr kumimoji="1" lang="en-US" altLang="zh-CN" sz="2800" b="0" i="1" smtClean="0">
                <a:latin typeface="Times New Roman" pitchFamily="18" charset="0"/>
                <a:ea typeface="宋体" pitchFamily="2" charset="-122"/>
              </a:rPr>
              <a:t>           left</a:t>
            </a:r>
            <a:r>
              <a:rPr kumimoji="1" lang="en-US" altLang="zh-CN" sz="2800" smtClean="0">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a:t>
            </a:r>
          </a:p>
          <a:p>
            <a:pPr algn="just" eaLnBrk="1" hangingPunct="1">
              <a:lnSpc>
                <a:spcPct val="100000"/>
              </a:lnSpc>
            </a:pPr>
            <a:r>
              <a:rPr kumimoji="1" lang="en-US" altLang="zh-CN" sz="2800">
                <a:latin typeface="Times New Roman" pitchFamily="18" charset="0"/>
                <a:ea typeface="宋体" pitchFamily="2" charset="-122"/>
              </a:rPr>
              <a:t>        else :  </a:t>
            </a:r>
            <a:endParaRPr kumimoji="1" lang="en-US" altLang="zh-CN" sz="2800" smtClean="0">
              <a:latin typeface="Times New Roman" pitchFamily="18" charset="0"/>
              <a:ea typeface="宋体" pitchFamily="2" charset="-122"/>
            </a:endParaRPr>
          </a:p>
          <a:p>
            <a:pPr algn="just" eaLnBrk="1" hangingPunct="1">
              <a:lnSpc>
                <a:spcPct val="100000"/>
              </a:lnSpc>
            </a:pPr>
            <a:r>
              <a:rPr kumimoji="1" lang="en-US" altLang="zh-CN" sz="2800" b="0" i="1">
                <a:latin typeface="Times New Roman" pitchFamily="18" charset="0"/>
                <a:ea typeface="宋体" pitchFamily="2" charset="-122"/>
              </a:rPr>
              <a:t> </a:t>
            </a:r>
            <a:r>
              <a:rPr kumimoji="1" lang="en-US" altLang="zh-CN" sz="2800" b="0" i="1" smtClean="0">
                <a:latin typeface="Times New Roman" pitchFamily="18" charset="0"/>
                <a:ea typeface="宋体" pitchFamily="2" charset="-122"/>
              </a:rPr>
              <a:t>           right</a:t>
            </a:r>
            <a:r>
              <a:rPr kumimoji="1" lang="en-US" altLang="zh-CN" sz="2800" smtClean="0">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a:t>
            </a:r>
          </a:p>
          <a:p>
            <a:pPr algn="just" eaLnBrk="1" hangingPunct="1">
              <a:lnSpc>
                <a:spcPct val="100000"/>
              </a:lnSpc>
            </a:pPr>
            <a:r>
              <a:rPr kumimoji="1" lang="en-US" altLang="zh-CN" sz="2800">
                <a:latin typeface="Times New Roman" pitchFamily="18" charset="0"/>
                <a:ea typeface="宋体" pitchFamily="2" charset="-122"/>
              </a:rPr>
              <a:t>    return -1  # not found</a:t>
            </a:r>
          </a:p>
          <a:p>
            <a:pPr algn="just" eaLnBrk="1" hangingPunct="1">
              <a:lnSpc>
                <a:spcPct val="100000"/>
              </a:lnSpc>
            </a:pPr>
            <a:r>
              <a:rPr kumimoji="1" lang="en-US" altLang="zh-CN" sz="2800">
                <a:latin typeface="Times New Roman" pitchFamily="18" charset="0"/>
                <a:ea typeface="宋体" pitchFamily="2" charset="-122"/>
              </a:rPr>
              <a:t>#Program: function for binary search </a:t>
            </a:r>
          </a:p>
        </p:txBody>
      </p:sp>
    </p:spTree>
  </p:cSld>
  <p:clrMapOvr>
    <a:masterClrMapping/>
  </p:clrMapOvr>
  <p:transition>
    <p:pull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0" y="4421188"/>
            <a:ext cx="9144000" cy="0"/>
          </a:xfrm>
          <a:prstGeom prst="rect">
            <a:avLst/>
          </a:prstGeom>
          <a:noFill/>
          <a:ln>
            <a:noFill/>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456707" name="Rectangle 3"/>
          <p:cNvSpPr>
            <a:spLocks noChangeArrowheads="1"/>
          </p:cNvSpPr>
          <p:nvPr/>
        </p:nvSpPr>
        <p:spPr bwMode="auto">
          <a:xfrm>
            <a:off x="431540" y="723900"/>
            <a:ext cx="3489325" cy="698500"/>
          </a:xfrm>
          <a:prstGeom prst="rect">
            <a:avLst/>
          </a:prstGeom>
          <a:noFill/>
          <a:ln>
            <a:noFill/>
          </a:ln>
          <a:effectLst/>
          <a:extLst/>
        </p:spPr>
        <p:txBody>
          <a:bodyPr wrap="none" lIns="112947" tIns="56473" rIns="112947" bIns="56473">
            <a:spAutoFit/>
          </a:bodyPr>
          <a:lstStyle/>
          <a:p>
            <a:pPr>
              <a:defRPr/>
            </a:pPr>
            <a:r>
              <a:rPr lang="zh-CN" altLang="en-US">
                <a:solidFill>
                  <a:srgbClr val="FF6600"/>
                </a:solidFill>
                <a:effectLst>
                  <a:outerShdw blurRad="38100" dist="38100" dir="2700000" algn="tl">
                    <a:srgbClr val="C0C0C0"/>
                  </a:outerShdw>
                </a:effectLst>
              </a:rPr>
              <a:t>算法和程序的区别</a:t>
            </a:r>
          </a:p>
        </p:txBody>
      </p:sp>
      <p:sp>
        <p:nvSpPr>
          <p:cNvPr id="59396" name="Text Box 4"/>
          <p:cNvSpPr txBox="1">
            <a:spLocks noChangeArrowheads="1"/>
          </p:cNvSpPr>
          <p:nvPr/>
        </p:nvSpPr>
        <p:spPr bwMode="auto">
          <a:xfrm>
            <a:off x="431540" y="1567656"/>
            <a:ext cx="7416800" cy="1294950"/>
          </a:xfrm>
          <a:prstGeom prst="rect">
            <a:avLst/>
          </a:prstGeom>
          <a:noFill/>
          <a:ln w="9525">
            <a:noFill/>
            <a:miter lim="800000"/>
            <a:headEnd/>
            <a:tailEnd/>
          </a:ln>
        </p:spPr>
        <p:txBody>
          <a:bodyPr lIns="112947" tIns="56473" rIns="112947" bIns="56473">
            <a:spAutoFit/>
          </a:bodyPr>
          <a:lstStyle/>
          <a:p>
            <a:pPr marL="723900" indent="-723900">
              <a:spcBef>
                <a:spcPct val="50000"/>
              </a:spcBef>
            </a:pPr>
            <a:r>
              <a:rPr lang="zh-CN" altLang="en-US" sz="2800">
                <a:latin typeface="楷体" panose="02010609060101010101" pitchFamily="49" charset="-122"/>
                <a:ea typeface="楷体" panose="02010609060101010101" pitchFamily="49" charset="-122"/>
              </a:rPr>
              <a:t>(1) 表现形式不同</a:t>
            </a:r>
          </a:p>
          <a:p>
            <a:pPr marL="723900" indent="-723900">
              <a:spcBef>
                <a:spcPct val="50000"/>
              </a:spcBef>
            </a:pPr>
            <a:r>
              <a:rPr lang="zh-CN" altLang="en-US" sz="2800">
                <a:latin typeface="楷体" panose="02010609060101010101" pitchFamily="49" charset="-122"/>
                <a:ea typeface="楷体" panose="02010609060101010101" pitchFamily="49" charset="-122"/>
              </a:rPr>
              <a:t>(2) 是否具备有穷性。</a:t>
            </a:r>
          </a:p>
        </p:txBody>
      </p:sp>
      <p:sp>
        <p:nvSpPr>
          <p:cNvPr id="59397" name="Text Box 5"/>
          <p:cNvSpPr txBox="1">
            <a:spLocks noChangeArrowheads="1"/>
          </p:cNvSpPr>
          <p:nvPr/>
        </p:nvSpPr>
        <p:spPr bwMode="auto">
          <a:xfrm>
            <a:off x="458014" y="3293985"/>
            <a:ext cx="8254446" cy="1079506"/>
          </a:xfrm>
          <a:prstGeom prst="rect">
            <a:avLst/>
          </a:prstGeom>
          <a:noFill/>
          <a:ln w="9525">
            <a:noFill/>
            <a:miter lim="800000"/>
            <a:headEnd/>
            <a:tailEnd/>
          </a:ln>
        </p:spPr>
        <p:txBody>
          <a:bodyPr wrap="square" lIns="112947" tIns="56473" rIns="112947" bIns="56473">
            <a:spAutoFit/>
          </a:bodyPr>
          <a:lstStyle/>
          <a:p>
            <a:pPr indent="723900">
              <a:spcBef>
                <a:spcPct val="50000"/>
              </a:spcBef>
            </a:pPr>
            <a:r>
              <a:rPr lang="zh-CN" altLang="en-US" sz="2800">
                <a:latin typeface="楷体" panose="02010609060101010101" pitchFamily="49" charset="-122"/>
                <a:ea typeface="楷体" panose="02010609060101010101" pitchFamily="49" charset="-122"/>
              </a:rPr>
              <a:t>实现数据结构操作的程序总是可结束的，因此，后面将不再严格区分算法和程序这两个术语。</a:t>
            </a: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3747" name="Rectangle 3"/>
          <p:cNvSpPr>
            <a:spLocks noChangeArrowheads="1"/>
          </p:cNvSpPr>
          <p:nvPr/>
        </p:nvSpPr>
        <p:spPr bwMode="auto">
          <a:xfrm>
            <a:off x="323850" y="260350"/>
            <a:ext cx="2081171" cy="690553"/>
          </a:xfrm>
          <a:prstGeom prst="rect">
            <a:avLst/>
          </a:prstGeom>
          <a:noFill/>
          <a:ln>
            <a:noFill/>
          </a:ln>
          <a:effectLst/>
          <a:extLst/>
        </p:spPr>
        <p:txBody>
          <a:bodyPr wrap="none" lIns="112947" tIns="56473" rIns="112947" bIns="56473">
            <a:spAutoFit/>
          </a:bodyPr>
          <a:lstStyle/>
          <a:p>
            <a:pPr>
              <a:defRPr/>
            </a:pPr>
            <a:r>
              <a:rPr lang="zh-CN" altLang="en-US" sz="3600">
                <a:solidFill>
                  <a:srgbClr val="FF6600"/>
                </a:solidFill>
                <a:effectLst>
                  <a:outerShdw blurRad="38100" dist="38100" dir="2700000" algn="tl">
                    <a:srgbClr val="C0C0C0"/>
                  </a:outerShdw>
                </a:effectLst>
              </a:rPr>
              <a:t>递归算法</a:t>
            </a:r>
            <a:endParaRPr lang="en-US" altLang="zh-CN" sz="3600">
              <a:solidFill>
                <a:srgbClr val="FF6600"/>
              </a:solidFill>
              <a:effectLst>
                <a:outerShdw blurRad="38100" dist="38100" dir="2700000" algn="tl">
                  <a:srgbClr val="C0C0C0"/>
                </a:outerShdw>
              </a:effectLst>
            </a:endParaRPr>
          </a:p>
        </p:txBody>
      </p:sp>
      <p:sp>
        <p:nvSpPr>
          <p:cNvPr id="543748" name="Rectangle 4"/>
          <p:cNvSpPr>
            <a:spLocks noChangeArrowheads="1"/>
          </p:cNvSpPr>
          <p:nvPr/>
        </p:nvSpPr>
        <p:spPr bwMode="auto">
          <a:xfrm>
            <a:off x="323850" y="1098641"/>
            <a:ext cx="1310127" cy="562441"/>
          </a:xfrm>
          <a:prstGeom prst="rect">
            <a:avLst/>
          </a:prstGeom>
          <a:noFill/>
          <a:ln>
            <a:noFill/>
          </a:ln>
          <a:effectLs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概念：</a:t>
            </a:r>
          </a:p>
        </p:txBody>
      </p:sp>
      <p:sp>
        <p:nvSpPr>
          <p:cNvPr id="6" name="Rectangle 2"/>
          <p:cNvSpPr>
            <a:spLocks noChangeArrowheads="1"/>
          </p:cNvSpPr>
          <p:nvPr/>
        </p:nvSpPr>
        <p:spPr bwMode="auto">
          <a:xfrm>
            <a:off x="323850" y="1808820"/>
            <a:ext cx="8382000" cy="381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0" indent="-381000">
              <a:lnSpc>
                <a:spcPct val="100000"/>
              </a:lnSpc>
              <a:spcBef>
                <a:spcPct val="20000"/>
              </a:spcBef>
              <a:buFont typeface="Wingdings" panose="05000000000000000000" pitchFamily="2" charset="2"/>
              <a:buChar char="Ø"/>
              <a:defRPr/>
            </a:pPr>
            <a:r>
              <a:rPr lang="zh-CN" altLang="en-US" sz="2800" smtClean="0">
                <a:effectLst>
                  <a:outerShdw blurRad="38100" dist="38100" dir="2700000" algn="tl">
                    <a:srgbClr val="C0C0C0"/>
                  </a:outerShdw>
                </a:effectLst>
                <a:latin typeface="宋体" panose="02010600030101010101" pitchFamily="2" charset="-122"/>
                <a:ea typeface="宋体" panose="02010600030101010101" pitchFamily="2" charset="-122"/>
              </a:rPr>
              <a:t>对</a:t>
            </a:r>
            <a:r>
              <a:rPr lang="zh-CN" altLang="en-US" sz="2800">
                <a:effectLst>
                  <a:outerShdw blurRad="38100" dist="38100" dir="2700000" algn="tl">
                    <a:srgbClr val="C0C0C0"/>
                  </a:outerShdw>
                </a:effectLst>
                <a:latin typeface="宋体" panose="02010600030101010101" pitchFamily="2" charset="-122"/>
                <a:ea typeface="宋体" panose="02010600030101010101" pitchFamily="2" charset="-122"/>
              </a:rPr>
              <a:t>算法而言：若一个算法直接地或间接地调用自己, 则称这个算法是递归的算法。 </a:t>
            </a:r>
          </a:p>
          <a:p>
            <a:pPr marL="381000" indent="-381000">
              <a:lnSpc>
                <a:spcPct val="100000"/>
              </a:lnSpc>
              <a:spcBef>
                <a:spcPct val="20000"/>
              </a:spcBef>
              <a:buFont typeface="Wingdings" panose="05000000000000000000" pitchFamily="2" charset="2"/>
              <a:buChar char="Ø"/>
              <a:defRPr/>
            </a:pPr>
            <a:r>
              <a:rPr lang="zh-CN" altLang="en-US" sz="2800">
                <a:effectLst>
                  <a:outerShdw blurRad="38100" dist="38100" dir="2700000" algn="tl">
                    <a:srgbClr val="C0C0C0"/>
                  </a:outerShdw>
                </a:effectLst>
                <a:latin typeface="宋体" panose="02010600030101010101" pitchFamily="2" charset="-122"/>
                <a:ea typeface="宋体" panose="02010600030101010101" pitchFamily="2" charset="-122"/>
              </a:rPr>
              <a:t>一个递归的算法一般包含两个部分：一个基本部分（不需要递归就可以解决问题）和一个一次或多次递归调用自己的部分</a:t>
            </a:r>
            <a:r>
              <a:rPr lang="zh-CN" altLang="en-US" sz="2800" smtClean="0">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800" smtClean="0">
              <a:effectLst>
                <a:outerShdw blurRad="38100" dist="38100" dir="2700000" algn="tl">
                  <a:srgbClr val="C0C0C0"/>
                </a:outerShdw>
              </a:effectLst>
              <a:latin typeface="宋体" panose="02010600030101010101" pitchFamily="2" charset="-122"/>
              <a:ea typeface="宋体" panose="02010600030101010101" pitchFamily="2" charset="-122"/>
            </a:endParaRPr>
          </a:p>
          <a:p>
            <a:pPr marL="381000" indent="-381000">
              <a:lnSpc>
                <a:spcPct val="100000"/>
              </a:lnSpc>
              <a:spcBef>
                <a:spcPct val="20000"/>
              </a:spcBef>
              <a:buFont typeface="Wingdings" panose="05000000000000000000" pitchFamily="2" charset="2"/>
              <a:buChar char="Ø"/>
              <a:defRPr/>
            </a:pPr>
            <a:r>
              <a:rPr lang="zh-CN" altLang="en-US" sz="2800" smtClean="0">
                <a:effectLst>
                  <a:outerShdw blurRad="38100" dist="38100" dir="2700000" algn="tl">
                    <a:srgbClr val="C0C0C0"/>
                  </a:outerShdw>
                </a:effectLst>
                <a:latin typeface="宋体" panose="02010600030101010101" pitchFamily="2" charset="-122"/>
                <a:ea typeface="宋体" panose="02010600030101010101" pitchFamily="2" charset="-122"/>
              </a:rPr>
              <a:t>递归</a:t>
            </a:r>
            <a:r>
              <a:rPr lang="zh-CN" altLang="en-US" sz="2800">
                <a:effectLst>
                  <a:outerShdw blurRad="38100" dist="38100" dir="2700000" algn="tl">
                    <a:srgbClr val="C0C0C0"/>
                  </a:outerShdw>
                </a:effectLst>
                <a:latin typeface="宋体" panose="02010600030101010101" pitchFamily="2" charset="-122"/>
                <a:ea typeface="宋体" panose="02010600030101010101" pitchFamily="2" charset="-122"/>
              </a:rPr>
              <a:t>调用自己的部分解决与原问题具有相同属性特征的问题，只是问题的规模变小了</a:t>
            </a:r>
            <a:r>
              <a:rPr lang="zh-CN" altLang="en-US" sz="2800" smtClean="0">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800" smtClean="0">
              <a:effectLst>
                <a:outerShdw blurRad="38100" dist="38100" dir="2700000" algn="tl">
                  <a:srgbClr val="C0C0C0"/>
                </a:outerShdw>
              </a:effectLst>
              <a:latin typeface="宋体" panose="02010600030101010101" pitchFamily="2" charset="-122"/>
              <a:ea typeface="宋体" panose="02010600030101010101" pitchFamily="2" charset="-122"/>
            </a:endParaRPr>
          </a:p>
          <a:p>
            <a:pPr marL="381000" indent="-381000">
              <a:lnSpc>
                <a:spcPct val="100000"/>
              </a:lnSpc>
              <a:spcBef>
                <a:spcPct val="20000"/>
              </a:spcBef>
              <a:buFont typeface="Wingdings" panose="05000000000000000000" pitchFamily="2" charset="2"/>
              <a:buChar char="Ø"/>
              <a:defRPr/>
            </a:pPr>
            <a:r>
              <a:rPr lang="zh-CN" altLang="en-US" sz="2800">
                <a:latin typeface="宋体" panose="02010600030101010101" pitchFamily="2" charset="-122"/>
                <a:ea typeface="宋体" panose="02010600030101010101" pitchFamily="2" charset="-122"/>
              </a:rPr>
              <a:t>递归算法的基本思想就是</a:t>
            </a:r>
            <a:r>
              <a:rPr lang="zh-CN" altLang="en-US" sz="2800" smtClean="0">
                <a:latin typeface="宋体" panose="02010600030101010101" pitchFamily="2" charset="-122"/>
                <a:ea typeface="宋体" panose="02010600030101010101" pitchFamily="2" charset="-122"/>
              </a:rPr>
              <a:t>“大事化小” 。</a:t>
            </a:r>
            <a:endParaRPr lang="zh-CN" altLang="en-US" sz="2800">
              <a:latin typeface="宋体" panose="02010600030101010101" pitchFamily="2" charset="-122"/>
              <a:ea typeface="宋体" panose="02010600030101010101" pitchFamily="2" charset="-122"/>
            </a:endParaRPr>
          </a:p>
        </p:txBody>
      </p:sp>
    </p:spTree>
  </p:cSld>
  <p:clrMapOvr>
    <a:masterClrMapping/>
  </p:clrMapOvr>
  <p:transition>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Rectangle 6"/>
          <p:cNvSpPr>
            <a:spLocks noChangeArrowheads="1"/>
          </p:cNvSpPr>
          <p:nvPr/>
        </p:nvSpPr>
        <p:spPr bwMode="auto">
          <a:xfrm>
            <a:off x="251520" y="1403775"/>
            <a:ext cx="8505945" cy="3703637"/>
          </a:xfrm>
          <a:prstGeom prst="rect">
            <a:avLst/>
          </a:prstGeom>
          <a:noFill/>
          <a:ln w="9525">
            <a:noFill/>
            <a:miter lim="800000"/>
            <a:headEnd/>
            <a:tailEnd/>
          </a:ln>
        </p:spPr>
        <p:txBody>
          <a:bodyPr wrap="square" lIns="112947" tIns="56473" rIns="112947" bIns="56473">
            <a:spAutoFit/>
          </a:bodyPr>
          <a:lstStyle/>
          <a:p>
            <a:pPr marL="900113" indent="-900113"/>
            <a:r>
              <a:rPr lang="zh-CN" altLang="en-US" sz="2800">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）必须有可最终达到的终止条件，否则程序将陷入无穷递归；</a:t>
            </a:r>
          </a:p>
          <a:p>
            <a:pPr marL="900113" indent="-900113"/>
            <a:r>
              <a:rPr lang="zh-CN" altLang="en-US" sz="2800">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）子问题在规模上比原问题小，或更接近终止条件；</a:t>
            </a:r>
          </a:p>
          <a:p>
            <a:pPr marL="900113" indent="-900113"/>
            <a:r>
              <a:rPr lang="zh-CN" altLang="en-US" sz="2800">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3</a:t>
            </a:r>
            <a:r>
              <a:rPr lang="zh-CN" altLang="en-US" sz="2800">
                <a:latin typeface="楷体" panose="02010609060101010101" pitchFamily="49" charset="-122"/>
                <a:ea typeface="楷体" panose="02010609060101010101" pitchFamily="49" charset="-122"/>
              </a:rPr>
              <a:t>）子问题可通过再次递归调用求解或因满足终止条件而直接求解；</a:t>
            </a:r>
          </a:p>
          <a:p>
            <a:pPr marL="900113" indent="-900113"/>
            <a:r>
              <a:rPr lang="zh-CN" altLang="en-US" sz="2800">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4</a:t>
            </a:r>
            <a:r>
              <a:rPr lang="zh-CN" altLang="en-US" sz="2800">
                <a:latin typeface="楷体" panose="02010609060101010101" pitchFamily="49" charset="-122"/>
                <a:ea typeface="楷体" panose="02010609060101010101" pitchFamily="49" charset="-122"/>
              </a:rPr>
              <a:t>）子问题的解应能组合为整个问题的解。</a:t>
            </a:r>
          </a:p>
        </p:txBody>
      </p:sp>
      <p:sp>
        <p:nvSpPr>
          <p:cNvPr id="4" name="Text Box 5"/>
          <p:cNvSpPr txBox="1">
            <a:spLocks noChangeArrowheads="1"/>
          </p:cNvSpPr>
          <p:nvPr/>
        </p:nvSpPr>
        <p:spPr bwMode="auto">
          <a:xfrm>
            <a:off x="458682" y="593685"/>
            <a:ext cx="8204200" cy="586957"/>
          </a:xfrm>
          <a:prstGeom prst="rect">
            <a:avLst/>
          </a:prstGeom>
          <a:noFill/>
          <a:ln w="38100">
            <a:noFill/>
            <a:miter lim="800000"/>
          </a:ln>
          <a:effectLst/>
        </p:spPr>
        <p:txBody>
          <a:bodyPr lIns="90000" tIns="46800" rIns="90000" bIns="46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66700" eaLnBrk="1" hangingPunct="1">
              <a:lnSpc>
                <a:spcPct val="100000"/>
              </a:lnSpc>
              <a:spcBef>
                <a:spcPct val="50000"/>
              </a:spcBef>
            </a:pPr>
            <a:r>
              <a:rPr kumimoji="1" lang="zh-CN" altLang="en-US" sz="3200">
                <a:latin typeface="楷体_GB2312" pitchFamily="49" charset="-122"/>
              </a:rPr>
              <a:t>递归</a:t>
            </a:r>
            <a:r>
              <a:rPr kumimoji="1" lang="zh-CN" altLang="en-US" sz="3200" smtClean="0">
                <a:latin typeface="楷体_GB2312" pitchFamily="49" charset="-122"/>
              </a:rPr>
              <a:t>算法的要素：</a:t>
            </a:r>
            <a:endParaRPr kumimoji="1" lang="zh-CN" altLang="en-US" sz="3200">
              <a:latin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296525" y="2560690"/>
            <a:ext cx="8218488" cy="562441"/>
          </a:xfrm>
          <a:prstGeom prst="rect">
            <a:avLst/>
          </a:prstGeom>
          <a:noFill/>
          <a:ln w="9525">
            <a:noFill/>
            <a:miter lim="800000"/>
            <a:headEnd/>
            <a:tailEnd/>
          </a:ln>
        </p:spPr>
        <p:txBody>
          <a:bodyPr lIns="112947" tIns="56473" rIns="112947" bIns="56473">
            <a:spAutoFit/>
          </a:bodyPr>
          <a:lstStyle/>
          <a:p>
            <a:pPr>
              <a:spcBef>
                <a:spcPct val="50000"/>
              </a:spcBef>
            </a:pPr>
            <a:r>
              <a:rPr lang="zh-CN" altLang="en-US" sz="2800">
                <a:latin typeface="楷体" panose="02010609060101010101" pitchFamily="49" charset="-122"/>
                <a:ea typeface="楷体" panose="02010609060101010101" pitchFamily="49" charset="-122"/>
              </a:rPr>
              <a:t>定义是递归的</a:t>
            </a:r>
            <a:endParaRPr lang="en-US" altLang="zh-CN" sz="2800">
              <a:latin typeface="楷体" panose="02010609060101010101" pitchFamily="49" charset="-122"/>
              <a:ea typeface="楷体" panose="02010609060101010101" pitchFamily="49" charset="-122"/>
            </a:endParaRPr>
          </a:p>
        </p:txBody>
      </p:sp>
      <p:sp>
        <p:nvSpPr>
          <p:cNvPr id="1029" name="Rectangle 4"/>
          <p:cNvSpPr>
            <a:spLocks noChangeArrowheads="1"/>
          </p:cNvSpPr>
          <p:nvPr/>
        </p:nvSpPr>
        <p:spPr bwMode="auto">
          <a:xfrm>
            <a:off x="97932" y="586056"/>
            <a:ext cx="2392154" cy="562441"/>
          </a:xfrm>
          <a:prstGeom prst="rect">
            <a:avLst/>
          </a:prstGeom>
          <a:noFill/>
          <a:ln w="9525">
            <a:noFill/>
            <a:miter lim="800000"/>
            <a:headEnd/>
            <a:tailEnd/>
          </a:ln>
        </p:spPr>
        <p:txBody>
          <a:bodyPr wrap="none" lIns="112947" tIns="56473" rIns="112947" bIns="56473">
            <a:spAutoFit/>
          </a:bodyPr>
          <a:lstStyle/>
          <a:p>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t>求阶乘</a:t>
            </a:r>
          </a:p>
        </p:txBody>
      </p:sp>
      <p:graphicFrame>
        <p:nvGraphicFramePr>
          <p:cNvPr id="1026" name="Object 6"/>
          <p:cNvGraphicFramePr>
            <a:graphicFrameLocks noGrp="1" noChangeAspect="1"/>
          </p:cNvGraphicFramePr>
          <p:nvPr>
            <p:ph sz="half" idx="1"/>
            <p:extLst>
              <p:ext uri="{D42A27DB-BD31-4B8C-83A1-F6EECF244321}">
                <p14:modId xmlns:p14="http://schemas.microsoft.com/office/powerpoint/2010/main" val="3380596489"/>
              </p:ext>
            </p:extLst>
          </p:nvPr>
        </p:nvGraphicFramePr>
        <p:xfrm>
          <a:off x="1240315" y="1179782"/>
          <a:ext cx="2736850" cy="1247775"/>
        </p:xfrm>
        <a:graphic>
          <a:graphicData uri="http://schemas.openxmlformats.org/presentationml/2006/ole">
            <mc:AlternateContent xmlns:mc="http://schemas.openxmlformats.org/markup-compatibility/2006">
              <mc:Choice xmlns:v="urn:schemas-microsoft-com:vml" Requires="v">
                <p:oleObj spid="_x0000_s1092" name="公式" r:id="rId3" imgW="1002960" imgH="457200" progId="Equation.3">
                  <p:embed/>
                </p:oleObj>
              </mc:Choice>
              <mc:Fallback>
                <p:oleObj name="公式" r:id="rId3" imgW="1002960" imgH="457200" progId="Equation.3">
                  <p:embed/>
                  <p:pic>
                    <p:nvPicPr>
                      <p:cNvPr id="0" name="Object 6"/>
                      <p:cNvPicPr>
                        <a:picLocks noChangeAspect="1" noChangeArrowheads="1"/>
                      </p:cNvPicPr>
                      <p:nvPr/>
                    </p:nvPicPr>
                    <p:blipFill>
                      <a:blip r:embed="rId4"/>
                      <a:srcRect/>
                      <a:stretch>
                        <a:fillRect/>
                      </a:stretch>
                    </p:blipFill>
                    <p:spPr bwMode="auto">
                      <a:xfrm>
                        <a:off x="1240315" y="1179782"/>
                        <a:ext cx="2736850"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p:cNvGraphicFramePr>
            <a:graphicFrameLocks noGrp="1" noChangeAspect="1"/>
          </p:cNvGraphicFramePr>
          <p:nvPr>
            <p:ph sz="half" idx="2"/>
            <p:extLst>
              <p:ext uri="{D42A27DB-BD31-4B8C-83A1-F6EECF244321}">
                <p14:modId xmlns:p14="http://schemas.microsoft.com/office/powerpoint/2010/main" val="1285718499"/>
              </p:ext>
            </p:extLst>
          </p:nvPr>
        </p:nvGraphicFramePr>
        <p:xfrm>
          <a:off x="4481990" y="1133745"/>
          <a:ext cx="1295400" cy="1190625"/>
        </p:xfrm>
        <a:graphic>
          <a:graphicData uri="http://schemas.openxmlformats.org/presentationml/2006/ole">
            <mc:AlternateContent xmlns:mc="http://schemas.openxmlformats.org/markup-compatibility/2006">
              <mc:Choice xmlns:v="urn:schemas-microsoft-com:vml" Requires="v">
                <p:oleObj spid="_x0000_s1093" name="公式" r:id="rId5" imgW="469696" imgH="431613" progId="Equation.3">
                  <p:embed/>
                </p:oleObj>
              </mc:Choice>
              <mc:Fallback>
                <p:oleObj name="公式" r:id="rId5" imgW="469696"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1990" y="1133745"/>
                        <a:ext cx="1295400"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11"/>
          <p:cNvSpPr txBox="1">
            <a:spLocks noChangeArrowheads="1"/>
          </p:cNvSpPr>
          <p:nvPr/>
        </p:nvSpPr>
        <p:spPr bwMode="auto">
          <a:xfrm>
            <a:off x="0" y="3519010"/>
            <a:ext cx="9144000" cy="1571625"/>
          </a:xfrm>
          <a:prstGeom prst="rect">
            <a:avLst/>
          </a:prstGeom>
          <a:solidFill>
            <a:srgbClr val="00CC99"/>
          </a:solidFill>
          <a:ln w="38100">
            <a:noFill/>
            <a:miter lim="800000"/>
            <a:headEnd/>
            <a:tailEnd/>
          </a:ln>
        </p:spPr>
        <p:txBody>
          <a:bodyPr lIns="90000" tIns="46800" rIns="90000" bIns="46800">
            <a:spAutoFit/>
          </a:bodyPr>
          <a:lstStyle/>
          <a:p>
            <a:pPr marL="266700" indent="-266700" eaLnBrk="1" hangingPunct="1">
              <a:lnSpc>
                <a:spcPct val="100000"/>
              </a:lnSpc>
            </a:pPr>
            <a:r>
              <a:rPr kumimoji="1" lang="pt-BR" altLang="zh-CN">
                <a:latin typeface="Times New Roman" pitchFamily="18" charset="0"/>
              </a:rPr>
              <a:t>def </a:t>
            </a:r>
            <a:r>
              <a:rPr kumimoji="1" lang="pt-BR" altLang="zh-CN" b="0" i="1">
                <a:latin typeface="Times New Roman" pitchFamily="18" charset="0"/>
              </a:rPr>
              <a:t>Factorial</a:t>
            </a:r>
            <a:r>
              <a:rPr kumimoji="1" lang="pt-BR" altLang="zh-CN">
                <a:latin typeface="Times New Roman" pitchFamily="18" charset="0"/>
              </a:rPr>
              <a:t>(</a:t>
            </a:r>
            <a:r>
              <a:rPr kumimoji="1" lang="pt-BR" altLang="zh-CN" b="0" i="1">
                <a:latin typeface="Times New Roman" pitchFamily="18" charset="0"/>
              </a:rPr>
              <a:t>n</a:t>
            </a:r>
            <a:r>
              <a:rPr kumimoji="1" lang="pt-BR" altLang="zh-CN">
                <a:latin typeface="Times New Roman" pitchFamily="18" charset="0"/>
              </a:rPr>
              <a:t>) :</a:t>
            </a:r>
          </a:p>
          <a:p>
            <a:pPr marL="266700" indent="-266700" eaLnBrk="1" hangingPunct="1">
              <a:lnSpc>
                <a:spcPct val="100000"/>
              </a:lnSpc>
            </a:pPr>
            <a:r>
              <a:rPr kumimoji="1" lang="pt-BR" altLang="zh-CN">
                <a:latin typeface="Times New Roman" pitchFamily="18" charset="0"/>
              </a:rPr>
              <a:t>    if </a:t>
            </a:r>
            <a:r>
              <a:rPr kumimoji="1" lang="pt-BR" altLang="zh-CN" b="0" i="1">
                <a:latin typeface="Times New Roman" pitchFamily="18" charset="0"/>
              </a:rPr>
              <a:t>n</a:t>
            </a:r>
            <a:r>
              <a:rPr kumimoji="1" lang="pt-BR" altLang="zh-CN">
                <a:latin typeface="Times New Roman" pitchFamily="18" charset="0"/>
              </a:rPr>
              <a:t> &lt;= </a:t>
            </a:r>
            <a:r>
              <a:rPr kumimoji="1" lang="pt-BR" altLang="zh-CN" b="0" i="1">
                <a:latin typeface="Times New Roman" pitchFamily="18" charset="0"/>
              </a:rPr>
              <a:t>1</a:t>
            </a:r>
            <a:r>
              <a:rPr kumimoji="1" lang="pt-BR" altLang="zh-CN">
                <a:latin typeface="Times New Roman" pitchFamily="18" charset="0"/>
              </a:rPr>
              <a:t> : return </a:t>
            </a:r>
            <a:r>
              <a:rPr kumimoji="1" lang="pt-BR" altLang="zh-CN" b="0" i="1">
                <a:latin typeface="Times New Roman" pitchFamily="18" charset="0"/>
              </a:rPr>
              <a:t>n</a:t>
            </a:r>
            <a:r>
              <a:rPr kumimoji="1" lang="pt-BR" altLang="zh-CN">
                <a:latin typeface="Times New Roman" pitchFamily="18" charset="0"/>
              </a:rPr>
              <a:t>                         </a:t>
            </a:r>
            <a:r>
              <a:rPr kumimoji="1" lang="en-US" altLang="zh-CN">
                <a:latin typeface="Times New Roman" pitchFamily="18" charset="0"/>
              </a:rPr>
              <a:t>#</a:t>
            </a:r>
            <a:r>
              <a:rPr kumimoji="1" lang="zh-CN" altLang="en-US">
                <a:latin typeface="Times New Roman" pitchFamily="18" charset="0"/>
              </a:rPr>
              <a:t>终止</a:t>
            </a:r>
            <a:endParaRPr kumimoji="1" lang="pt-BR" altLang="zh-CN">
              <a:latin typeface="Times New Roman" pitchFamily="18" charset="0"/>
            </a:endParaRPr>
          </a:p>
          <a:p>
            <a:pPr marL="266700" indent="-266700" eaLnBrk="1" hangingPunct="1">
              <a:lnSpc>
                <a:spcPct val="100000"/>
              </a:lnSpc>
            </a:pPr>
            <a:r>
              <a:rPr kumimoji="1" lang="pt-BR" altLang="zh-CN">
                <a:latin typeface="Times New Roman" pitchFamily="18" charset="0"/>
              </a:rPr>
              <a:t>    else : return </a:t>
            </a:r>
            <a:r>
              <a:rPr kumimoji="1" lang="pt-BR" altLang="zh-CN" b="0" i="1">
                <a:latin typeface="Times New Roman" pitchFamily="18" charset="0"/>
              </a:rPr>
              <a:t>n</a:t>
            </a:r>
            <a:r>
              <a:rPr kumimoji="1" lang="pt-BR" altLang="zh-CN">
                <a:latin typeface="Times New Roman" pitchFamily="18" charset="0"/>
              </a:rPr>
              <a:t>*</a:t>
            </a:r>
            <a:r>
              <a:rPr kumimoji="1" lang="pt-BR" altLang="zh-CN" b="0" i="1">
                <a:latin typeface="Times New Roman" pitchFamily="18" charset="0"/>
              </a:rPr>
              <a:t>Factorial</a:t>
            </a:r>
            <a:r>
              <a:rPr kumimoji="1" lang="pt-BR" altLang="zh-CN">
                <a:latin typeface="Times New Roman" pitchFamily="18" charset="0"/>
              </a:rPr>
              <a:t>(</a:t>
            </a:r>
            <a:r>
              <a:rPr kumimoji="1" lang="pt-BR" altLang="zh-CN" b="0" i="1">
                <a:latin typeface="Times New Roman" pitchFamily="18" charset="0"/>
              </a:rPr>
              <a:t>n</a:t>
            </a:r>
            <a:r>
              <a:rPr kumimoji="1" lang="pt-BR" altLang="zh-CN">
                <a:latin typeface="Times New Roman" pitchFamily="18" charset="0"/>
              </a:rPr>
              <a:t>-</a:t>
            </a:r>
            <a:r>
              <a:rPr kumimoji="1" lang="pt-BR" altLang="zh-CN" b="0" i="1">
                <a:latin typeface="Times New Roman" pitchFamily="18" charset="0"/>
              </a:rPr>
              <a:t>1</a:t>
            </a:r>
            <a:r>
              <a:rPr kumimoji="1" lang="pt-BR" altLang="zh-CN">
                <a:latin typeface="Times New Roman" pitchFamily="18" charset="0"/>
              </a:rPr>
              <a:t>)</a:t>
            </a:r>
            <a:r>
              <a:rPr kumimoji="1" lang="zh-CN" altLang="en-US">
                <a:latin typeface="Times New Roman" pitchFamily="18" charset="0"/>
              </a:rPr>
              <a:t>        </a:t>
            </a:r>
            <a:r>
              <a:rPr kumimoji="1" lang="en-US" altLang="zh-CN">
                <a:latin typeface="Times New Roman" pitchFamily="18" charset="0"/>
              </a:rPr>
              <a:t>#</a:t>
            </a:r>
            <a:r>
              <a:rPr kumimoji="1" lang="zh-CN" altLang="en-US">
                <a:latin typeface="Times New Roman" pitchFamily="18" charset="0"/>
              </a:rPr>
              <a:t>递归</a:t>
            </a:r>
          </a:p>
        </p:txBody>
      </p:sp>
      <p:sp>
        <p:nvSpPr>
          <p:cNvPr id="7" name="Text Box 2"/>
          <p:cNvSpPr txBox="1">
            <a:spLocks noChangeArrowheads="1"/>
          </p:cNvSpPr>
          <p:nvPr/>
        </p:nvSpPr>
        <p:spPr bwMode="auto">
          <a:xfrm>
            <a:off x="97932" y="5395002"/>
            <a:ext cx="9046068" cy="631114"/>
          </a:xfrm>
          <a:prstGeom prst="rect">
            <a:avLst/>
          </a:prstGeom>
          <a:noFill/>
          <a:ln w="9525">
            <a:noFill/>
            <a:miter lim="800000"/>
            <a:headEnd/>
            <a:tailEnd/>
          </a:ln>
        </p:spPr>
        <p:txBody>
          <a:bodyPr wrap="square" lIns="112947" tIns="56473" rIns="112947" bIns="56473">
            <a:spAutoFit/>
          </a:bodyPr>
          <a:lstStyle/>
          <a:p>
            <a:pPr>
              <a:spcBef>
                <a:spcPct val="50000"/>
              </a:spcBef>
            </a:pPr>
            <a:r>
              <a:rPr lang="zh-CN" altLang="en-US" sz="2800" smtClean="0">
                <a:latin typeface="楷体" panose="02010609060101010101" pitchFamily="49" charset="-122"/>
                <a:ea typeface="楷体" panose="02010609060101010101" pitchFamily="49" charset="-122"/>
              </a:rPr>
              <a:t>递归程序通常应在递归之前完成对是否继续递归的判断</a:t>
            </a:r>
            <a:endParaRPr lang="en-US" altLang="zh-CN" sz="2800">
              <a:latin typeface="楷体" panose="02010609060101010101" pitchFamily="49" charset="-122"/>
              <a:ea typeface="楷体" panose="02010609060101010101" pitchFamily="49" charset="-122"/>
            </a:endParaRPr>
          </a:p>
        </p:txBody>
      </p:sp>
    </p:spTree>
  </p:cSld>
  <p:clrMapOvr>
    <a:masterClrMapping/>
  </p:clrMapOvr>
  <p:transition>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70" name="Rectangle 6"/>
          <p:cNvSpPr>
            <a:spLocks noChangeArrowheads="1"/>
          </p:cNvSpPr>
          <p:nvPr/>
        </p:nvSpPr>
        <p:spPr bwMode="auto">
          <a:xfrm>
            <a:off x="1062038" y="1808163"/>
            <a:ext cx="6778625" cy="854075"/>
          </a:xfrm>
          <a:prstGeom prst="rect">
            <a:avLst/>
          </a:prstGeom>
          <a:noFill/>
          <a:ln w="9525">
            <a:noFill/>
            <a:miter lim="800000"/>
            <a:headEnd/>
            <a:tailEnd/>
          </a:ln>
          <a:effectLst/>
        </p:spPr>
        <p:txBody>
          <a:bodyPr wrap="none" lIns="112947" tIns="56473" rIns="112947" bIns="56473" anchor="ctr">
            <a:spAutoFit/>
          </a:bodyPr>
          <a:lstStyle/>
          <a:p>
            <a:pPr eaLnBrk="1" hangingPunct="1">
              <a:lnSpc>
                <a:spcPct val="90000"/>
              </a:lnSpc>
              <a:defRPr/>
            </a:pPr>
            <a:r>
              <a:rPr lang="zh-CN" altLang="en-US" sz="5400" b="0">
                <a:solidFill>
                  <a:srgbClr val="0000FF"/>
                </a:solidFill>
                <a:effectLst>
                  <a:outerShdw blurRad="38100" dist="38100" dir="2700000" algn="tl">
                    <a:srgbClr val="C0C0C0"/>
                  </a:outerShdw>
                </a:effectLst>
                <a:latin typeface="VW媩$婫`婡p瑙" charset="0"/>
                <a:ea typeface="隶书" pitchFamily="49" charset="-122"/>
              </a:rPr>
              <a:t>一、什么是数据结构</a:t>
            </a:r>
            <a:r>
              <a:rPr lang="en-US" altLang="zh-CN" sz="5400" b="0">
                <a:solidFill>
                  <a:srgbClr val="0000FF"/>
                </a:solidFill>
                <a:effectLst>
                  <a:outerShdw blurRad="38100" dist="38100" dir="2700000" algn="tl">
                    <a:srgbClr val="C0C0C0"/>
                  </a:outerShdw>
                </a:effectLst>
                <a:latin typeface="VW媩$婫`婡p瑙" charset="0"/>
                <a:ea typeface="隶书" pitchFamily="49"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413030" y="998730"/>
            <a:ext cx="8730970" cy="4448175"/>
          </a:xfrm>
          <a:prstGeom prst="rect">
            <a:avLst/>
          </a:prstGeom>
          <a:noFill/>
          <a:ln w="38100">
            <a:noFill/>
            <a:miter lim="800000"/>
            <a:headEnd/>
            <a:tailEnd/>
          </a:ln>
        </p:spPr>
        <p:txBody>
          <a:bodyPr wrap="square" lIns="90000" tIns="46800" rIns="90000" bIns="46800">
            <a:spAutoFit/>
          </a:bodyPr>
          <a:lstStyle/>
          <a:p>
            <a:pPr marL="266700" indent="-266700" eaLnBrk="1" hangingPunct="1">
              <a:lnSpc>
                <a:spcPct val="100000"/>
              </a:lnSpc>
              <a:spcBef>
                <a:spcPct val="20000"/>
              </a:spcBef>
              <a:spcAft>
                <a:spcPct val="20000"/>
              </a:spcAft>
            </a:pPr>
            <a:r>
              <a:rPr kumimoji="1" lang="zh-CN" altLang="en-US" sz="2800">
                <a:latin typeface="Times New Roman" pitchFamily="18" charset="0"/>
              </a:rPr>
              <a:t>用参数 </a:t>
            </a:r>
            <a:r>
              <a:rPr kumimoji="1" lang="en-US" altLang="zh-CN" sz="2800">
                <a:latin typeface="Times New Roman" pitchFamily="18" charset="0"/>
              </a:rPr>
              <a:t>n = 5 </a:t>
            </a:r>
            <a:r>
              <a:rPr kumimoji="1" lang="zh-CN" altLang="en-US" sz="2800">
                <a:latin typeface="Times New Roman" pitchFamily="18" charset="0"/>
              </a:rPr>
              <a:t>调用</a:t>
            </a:r>
            <a:r>
              <a:rPr kumimoji="1" lang="en-US" altLang="zh-CN" sz="2800">
                <a:latin typeface="Times New Roman" pitchFamily="18" charset="0"/>
              </a:rPr>
              <a:t>Fact</a:t>
            </a:r>
            <a:r>
              <a:rPr kumimoji="1" lang="zh-CN" altLang="en-US" sz="2800">
                <a:latin typeface="Times New Roman" pitchFamily="18" charset="0"/>
              </a:rPr>
              <a:t>的过程如下：</a:t>
            </a:r>
          </a:p>
          <a:p>
            <a:pPr marL="266700" indent="-266700" eaLnBrk="1" hangingPunct="1">
              <a:lnSpc>
                <a:spcPct val="100000"/>
              </a:lnSpc>
            </a:pPr>
            <a:r>
              <a:rPr kumimoji="1" lang="en-US" altLang="zh-CN" sz="2800">
                <a:latin typeface="Times New Roman" pitchFamily="18" charset="0"/>
              </a:rPr>
              <a:t>Fact(5) = (5* Fact (4))</a:t>
            </a:r>
          </a:p>
          <a:p>
            <a:pPr marL="266700" indent="-266700" eaLnBrk="1" hangingPunct="1">
              <a:lnSpc>
                <a:spcPct val="100000"/>
              </a:lnSpc>
            </a:pPr>
            <a:r>
              <a:rPr kumimoji="1" lang="en-US" altLang="zh-CN" sz="2800">
                <a:latin typeface="Times New Roman" pitchFamily="18" charset="0"/>
              </a:rPr>
              <a:t>          = (5* (4* Fact (3)))</a:t>
            </a:r>
          </a:p>
          <a:p>
            <a:pPr marL="266700" indent="-266700" eaLnBrk="1" hangingPunct="1">
              <a:lnSpc>
                <a:spcPct val="100000"/>
              </a:lnSpc>
            </a:pPr>
            <a:r>
              <a:rPr kumimoji="1" lang="en-US" altLang="zh-CN" sz="2800">
                <a:latin typeface="Times New Roman" pitchFamily="18" charset="0"/>
              </a:rPr>
              <a:t>          = (5* (4* (3* Fact (2))))</a:t>
            </a:r>
          </a:p>
          <a:p>
            <a:pPr marL="266700" indent="-266700" eaLnBrk="1" hangingPunct="1">
              <a:lnSpc>
                <a:spcPct val="100000"/>
              </a:lnSpc>
            </a:pPr>
            <a:r>
              <a:rPr kumimoji="1" lang="en-US" altLang="zh-CN" sz="2800">
                <a:latin typeface="Times New Roman" pitchFamily="18" charset="0"/>
              </a:rPr>
              <a:t>          = (5* (4* (3* (2* Fact (1)))))</a:t>
            </a:r>
          </a:p>
          <a:p>
            <a:pPr marL="266700" indent="-266700" eaLnBrk="1" hangingPunct="1">
              <a:lnSpc>
                <a:spcPct val="100000"/>
              </a:lnSpc>
            </a:pPr>
            <a:r>
              <a:rPr kumimoji="1" lang="en-US" altLang="zh-CN" sz="2800">
                <a:latin typeface="Times New Roman" pitchFamily="18" charset="0"/>
              </a:rPr>
              <a:t>          = (5* (4* (3* (2* 1))))</a:t>
            </a:r>
          </a:p>
          <a:p>
            <a:pPr marL="266700" indent="-266700" eaLnBrk="1" hangingPunct="1">
              <a:lnSpc>
                <a:spcPct val="100000"/>
              </a:lnSpc>
            </a:pPr>
            <a:r>
              <a:rPr kumimoji="1" lang="en-US" altLang="zh-CN" sz="2800">
                <a:latin typeface="Times New Roman" pitchFamily="18" charset="0"/>
              </a:rPr>
              <a:t>          = (5* (4* (3* 2)))</a:t>
            </a:r>
          </a:p>
          <a:p>
            <a:pPr marL="266700" indent="-266700" eaLnBrk="1" hangingPunct="1">
              <a:lnSpc>
                <a:spcPct val="100000"/>
              </a:lnSpc>
            </a:pPr>
            <a:r>
              <a:rPr kumimoji="1" lang="en-US" altLang="zh-CN" sz="2800">
                <a:latin typeface="Times New Roman" pitchFamily="18" charset="0"/>
              </a:rPr>
              <a:t>          = (5* (4* 6))</a:t>
            </a:r>
          </a:p>
          <a:p>
            <a:pPr marL="266700" indent="-266700" eaLnBrk="1" hangingPunct="1">
              <a:lnSpc>
                <a:spcPct val="100000"/>
              </a:lnSpc>
            </a:pPr>
            <a:r>
              <a:rPr kumimoji="1" lang="en-US" altLang="zh-CN" sz="2800">
                <a:latin typeface="Times New Roman" pitchFamily="18" charset="0"/>
              </a:rPr>
              <a:t>          = (5* 24)</a:t>
            </a:r>
          </a:p>
          <a:p>
            <a:pPr marL="266700" indent="-266700" eaLnBrk="1" hangingPunct="1">
              <a:lnSpc>
                <a:spcPct val="100000"/>
              </a:lnSpc>
            </a:pPr>
            <a:r>
              <a:rPr kumimoji="1" lang="en-US" altLang="zh-CN" sz="2800">
                <a:latin typeface="Times New Roman" pitchFamily="18" charset="0"/>
              </a:rPr>
              <a:t>          = 120</a:t>
            </a:r>
          </a:p>
        </p:txBody>
      </p:sp>
    </p:spTree>
  </p:cSld>
  <p:clrMapOvr>
    <a:masterClrMapping/>
  </p:clrMapOvr>
  <p:transition>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296863" y="2303463"/>
            <a:ext cx="8550275" cy="2576512"/>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a:latin typeface="Times New Roman" pitchFamily="18" charset="0"/>
              </a:rPr>
              <a:t>def </a:t>
            </a:r>
            <a:r>
              <a:rPr lang="en-US" altLang="zh-CN" b="0" i="1">
                <a:latin typeface="Times New Roman" pitchFamily="18" charset="0"/>
              </a:rPr>
              <a:t>Factorial</a:t>
            </a:r>
            <a:r>
              <a:rPr lang="en-US" altLang="zh-CN">
                <a:latin typeface="Times New Roman" pitchFamily="18" charset="0"/>
              </a:rPr>
              <a:t>(</a:t>
            </a:r>
            <a:r>
              <a:rPr lang="en-US" altLang="zh-CN" b="0" i="1">
                <a:latin typeface="Times New Roman" pitchFamily="18" charset="0"/>
              </a:rPr>
              <a:t>n</a:t>
            </a:r>
            <a:r>
              <a:rPr lang="en-US" altLang="zh-CN">
                <a:latin typeface="Times New Roman" pitchFamily="18" charset="0"/>
              </a:rPr>
              <a:t>) :</a:t>
            </a:r>
          </a:p>
          <a:p>
            <a:pPr>
              <a:lnSpc>
                <a:spcPct val="100000"/>
              </a:lnSpc>
            </a:pPr>
            <a:r>
              <a:rPr lang="en-US" altLang="zh-CN">
                <a:latin typeface="Times New Roman" pitchFamily="18" charset="0"/>
              </a:rPr>
              <a:t>  　</a:t>
            </a:r>
            <a:r>
              <a:rPr lang="en-US" altLang="zh-CN" b="0" i="1">
                <a:latin typeface="Times New Roman" pitchFamily="18" charset="0"/>
              </a:rPr>
              <a:t>s </a:t>
            </a:r>
            <a:r>
              <a:rPr lang="en-US" altLang="zh-CN">
                <a:latin typeface="Times New Roman" pitchFamily="18" charset="0"/>
              </a:rPr>
              <a:t>= 1</a:t>
            </a:r>
          </a:p>
          <a:p>
            <a:pPr>
              <a:lnSpc>
                <a:spcPct val="100000"/>
              </a:lnSpc>
            </a:pPr>
            <a:r>
              <a:rPr lang="en-US" altLang="zh-CN">
                <a:latin typeface="Times New Roman" pitchFamily="18" charset="0"/>
              </a:rPr>
              <a:t>      for  </a:t>
            </a:r>
            <a:r>
              <a:rPr lang="en-US" altLang="zh-CN" b="0" i="1">
                <a:latin typeface="Times New Roman" pitchFamily="18" charset="0"/>
              </a:rPr>
              <a:t>i</a:t>
            </a:r>
            <a:r>
              <a:rPr lang="en-US" altLang="zh-CN">
                <a:latin typeface="Times New Roman" pitchFamily="18" charset="0"/>
              </a:rPr>
              <a:t>  in  range(1, </a:t>
            </a:r>
            <a:r>
              <a:rPr lang="en-US" altLang="zh-CN" b="0" i="1">
                <a:latin typeface="Times New Roman" pitchFamily="18" charset="0"/>
              </a:rPr>
              <a:t>n+1</a:t>
            </a:r>
            <a:r>
              <a:rPr lang="en-US" altLang="zh-CN">
                <a:latin typeface="Times New Roman" pitchFamily="18" charset="0"/>
              </a:rPr>
              <a:t>) :</a:t>
            </a:r>
          </a:p>
          <a:p>
            <a:pPr>
              <a:lnSpc>
                <a:spcPct val="100000"/>
              </a:lnSpc>
            </a:pPr>
            <a:r>
              <a:rPr lang="zh-CN" altLang="en-US">
                <a:latin typeface="Times New Roman" pitchFamily="18" charset="0"/>
              </a:rPr>
              <a:t>           </a:t>
            </a:r>
            <a:r>
              <a:rPr lang="en-US" altLang="zh-CN" b="0" i="1">
                <a:latin typeface="Times New Roman" pitchFamily="18" charset="0"/>
              </a:rPr>
              <a:t>s</a:t>
            </a:r>
            <a:r>
              <a:rPr lang="en-US" altLang="zh-CN">
                <a:latin typeface="Times New Roman" pitchFamily="18" charset="0"/>
              </a:rPr>
              <a:t> = </a:t>
            </a:r>
            <a:r>
              <a:rPr lang="en-US" altLang="zh-CN" b="0" i="1">
                <a:latin typeface="Times New Roman" pitchFamily="18" charset="0"/>
              </a:rPr>
              <a:t>s</a:t>
            </a:r>
            <a:r>
              <a:rPr lang="en-US" altLang="zh-CN">
                <a:latin typeface="Times New Roman" pitchFamily="18" charset="0"/>
              </a:rPr>
              <a:t> * </a:t>
            </a:r>
            <a:r>
              <a:rPr lang="en-US" altLang="zh-CN" b="0" i="1">
                <a:latin typeface="Times New Roman" pitchFamily="18" charset="0"/>
              </a:rPr>
              <a:t>i</a:t>
            </a:r>
          </a:p>
          <a:p>
            <a:pPr>
              <a:lnSpc>
                <a:spcPct val="100000"/>
              </a:lnSpc>
            </a:pPr>
            <a:r>
              <a:rPr lang="zh-CN" altLang="en-US">
                <a:latin typeface="Times New Roman" pitchFamily="18" charset="0"/>
              </a:rPr>
              <a:t>  　</a:t>
            </a:r>
            <a:r>
              <a:rPr lang="en-US" altLang="zh-CN">
                <a:latin typeface="Times New Roman" pitchFamily="18" charset="0"/>
              </a:rPr>
              <a:t>return </a:t>
            </a:r>
            <a:r>
              <a:rPr lang="en-US" altLang="zh-CN" b="0" i="1">
                <a:latin typeface="Times New Roman" pitchFamily="18" charset="0"/>
              </a:rPr>
              <a:t>s</a:t>
            </a:r>
            <a:r>
              <a:rPr lang="en-US" altLang="zh-CN">
                <a:latin typeface="Times New Roman" pitchFamily="18" charset="0"/>
              </a:rPr>
              <a:t> </a:t>
            </a:r>
            <a:endParaRPr lang="zh-CN" altLang="en-US">
              <a:latin typeface="Times New Roman" pitchFamily="18" charset="0"/>
            </a:endParaRPr>
          </a:p>
        </p:txBody>
      </p:sp>
      <p:sp>
        <p:nvSpPr>
          <p:cNvPr id="63491" name="Rectangle 5"/>
          <p:cNvSpPr>
            <a:spLocks noChangeArrowheads="1"/>
          </p:cNvSpPr>
          <p:nvPr/>
        </p:nvSpPr>
        <p:spPr bwMode="auto">
          <a:xfrm>
            <a:off x="296863" y="323850"/>
            <a:ext cx="8685212" cy="1652588"/>
          </a:xfrm>
          <a:prstGeom prst="rect">
            <a:avLst/>
          </a:prstGeom>
          <a:noFill/>
          <a:ln w="9525">
            <a:noFill/>
            <a:miter lim="800000"/>
            <a:headEnd/>
            <a:tailEnd/>
          </a:ln>
        </p:spPr>
        <p:txBody>
          <a:bodyPr lIns="112947" tIns="56473" rIns="112947" bIns="56473">
            <a:spAutoFit/>
          </a:bodyPr>
          <a:lstStyle/>
          <a:p>
            <a:r>
              <a:rPr lang="zh-CN" altLang="en-US" sz="2800"/>
              <a:t>对于求阶乘问题，采用递归的算法求解阶乘问题似乎并不能够充分说明其必要性，因为用迭代的算法同样可以简单地解决同一问题。</a:t>
            </a:r>
          </a:p>
        </p:txBody>
      </p:sp>
    </p:spTree>
  </p:cSld>
  <p:clrMapOvr>
    <a:masterClrMapping/>
  </p:clrMapOvr>
  <p:transition>
    <p:pull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16505" y="1733612"/>
            <a:ext cx="4015996" cy="631114"/>
          </a:xfrm>
          <a:prstGeom prst="rect">
            <a:avLst/>
          </a:prstGeom>
          <a:noFill/>
          <a:ln w="9525">
            <a:noFill/>
            <a:miter lim="800000"/>
            <a:headEnd/>
            <a:tailEnd/>
          </a:ln>
        </p:spPr>
        <p:txBody>
          <a:bodyPr wrap="none" lIns="112947" tIns="56473" rIns="112947" bIns="56473">
            <a:spAutoFit/>
          </a:bodyPr>
          <a:lstStyle/>
          <a:p>
            <a:r>
              <a:rPr lang="en-US" altLang="zh-CN" sz="2800" smtClean="0">
                <a:latin typeface="黑体" pitchFamily="49" charset="-122"/>
                <a:ea typeface="黑体" pitchFamily="49" charset="-122"/>
              </a:rPr>
              <a:t>【</a:t>
            </a:r>
            <a:r>
              <a:rPr lang="zh-CN" altLang="en-US" sz="2800" smtClean="0">
                <a:latin typeface="黑体" pitchFamily="49" charset="-122"/>
                <a:ea typeface="黑体" pitchFamily="49" charset="-122"/>
              </a:rPr>
              <a:t>例</a:t>
            </a:r>
            <a:r>
              <a:rPr lang="en-US" altLang="zh-CN" sz="2800" smtClean="0">
                <a:latin typeface="黑体" pitchFamily="49" charset="-122"/>
                <a:ea typeface="黑体" pitchFamily="49" charset="-122"/>
              </a:rPr>
              <a:t>】</a:t>
            </a:r>
            <a:r>
              <a:rPr lang="zh-CN" altLang="en-US" sz="2800" smtClean="0"/>
              <a:t>求</a:t>
            </a:r>
            <a:r>
              <a:rPr lang="zh-CN" altLang="en-US" sz="2800"/>
              <a:t>斐波那契数列 </a:t>
            </a:r>
          </a:p>
        </p:txBody>
      </p:sp>
      <p:pic>
        <p:nvPicPr>
          <p:cNvPr id="64515" name="Picture 3" descr="http://webinfo.zjtvu.edu.cn/xnxx/cai/kejian/zjdd/sjjg/a_study/bjy_5/ba_image/slide0009_image011.gif"/>
          <p:cNvPicPr>
            <a:picLocks noChangeAspect="1" noChangeArrowheads="1"/>
          </p:cNvPicPr>
          <p:nvPr/>
        </p:nvPicPr>
        <p:blipFill>
          <a:blip r:embed="rId2" r:link="rId3" cstate="print"/>
          <a:srcRect/>
          <a:stretch>
            <a:fillRect/>
          </a:stretch>
        </p:blipFill>
        <p:spPr bwMode="auto">
          <a:xfrm>
            <a:off x="1008063" y="2528888"/>
            <a:ext cx="5791200" cy="901700"/>
          </a:xfrm>
          <a:prstGeom prst="rect">
            <a:avLst/>
          </a:prstGeom>
          <a:noFill/>
          <a:ln w="9525">
            <a:noFill/>
            <a:miter lim="800000"/>
            <a:headEnd/>
            <a:tailEnd/>
          </a:ln>
        </p:spPr>
      </p:pic>
      <p:sp>
        <p:nvSpPr>
          <p:cNvPr id="64516" name="Rectangle 5"/>
          <p:cNvSpPr>
            <a:spLocks noChangeArrowheads="1"/>
          </p:cNvSpPr>
          <p:nvPr/>
        </p:nvSpPr>
        <p:spPr bwMode="auto">
          <a:xfrm>
            <a:off x="273844" y="384238"/>
            <a:ext cx="8596312" cy="1147762"/>
          </a:xfrm>
          <a:prstGeom prst="rect">
            <a:avLst/>
          </a:prstGeom>
          <a:noFill/>
          <a:ln w="9525">
            <a:noFill/>
            <a:miter lim="800000"/>
            <a:headEnd/>
            <a:tailEnd/>
          </a:ln>
        </p:spPr>
        <p:txBody>
          <a:bodyPr lIns="112947" tIns="56473" rIns="112947" bIns="56473">
            <a:spAutoFit/>
          </a:bodyPr>
          <a:lstStyle/>
          <a:p>
            <a:r>
              <a:rPr lang="zh-CN" altLang="en-US" sz="2800"/>
              <a:t>不过，下面的例子可以说明与迭代算法相比较，在解决某些问题时，递归算法具有优越性。</a:t>
            </a:r>
          </a:p>
        </p:txBody>
      </p:sp>
      <p:sp>
        <p:nvSpPr>
          <p:cNvPr id="64517" name="Text Box 11"/>
          <p:cNvSpPr txBox="1">
            <a:spLocks noChangeArrowheads="1"/>
          </p:cNvSpPr>
          <p:nvPr/>
        </p:nvSpPr>
        <p:spPr bwMode="auto">
          <a:xfrm>
            <a:off x="0" y="3833813"/>
            <a:ext cx="9144000" cy="1571625"/>
          </a:xfrm>
          <a:prstGeom prst="rect">
            <a:avLst/>
          </a:prstGeom>
          <a:solidFill>
            <a:srgbClr val="00CC99"/>
          </a:solidFill>
          <a:ln w="38100">
            <a:noFill/>
            <a:miter lim="800000"/>
            <a:headEnd/>
            <a:tailEnd/>
          </a:ln>
        </p:spPr>
        <p:txBody>
          <a:bodyPr lIns="90000" tIns="46800" rIns="90000" bIns="46800">
            <a:spAutoFit/>
          </a:bodyPr>
          <a:lstStyle/>
          <a:p>
            <a:pPr marL="266700" indent="-266700" eaLnBrk="1" hangingPunct="1">
              <a:lnSpc>
                <a:spcPct val="100000"/>
              </a:lnSpc>
            </a:pPr>
            <a:r>
              <a:rPr kumimoji="1" lang="en-US" altLang="zh-CN">
                <a:latin typeface="Times New Roman" pitchFamily="18" charset="0"/>
              </a:rPr>
              <a:t>def  </a:t>
            </a:r>
            <a:r>
              <a:rPr kumimoji="1" lang="en-US" altLang="zh-CN" b="0" i="1">
                <a:latin typeface="Times New Roman" pitchFamily="18" charset="0"/>
              </a:rPr>
              <a:t>fib</a:t>
            </a:r>
            <a:r>
              <a:rPr kumimoji="1" lang="en-US" altLang="zh-CN">
                <a:latin typeface="Times New Roman" pitchFamily="18" charset="0"/>
              </a:rPr>
              <a:t>(n) :</a:t>
            </a:r>
          </a:p>
          <a:p>
            <a:pPr marL="266700" indent="-266700" eaLnBrk="1" hangingPunct="1">
              <a:lnSpc>
                <a:spcPct val="100000"/>
              </a:lnSpc>
            </a:pPr>
            <a:r>
              <a:rPr kumimoji="1" lang="en-US" altLang="zh-CN">
                <a:latin typeface="Times New Roman" pitchFamily="18" charset="0"/>
              </a:rPr>
              <a:t>    if </a:t>
            </a:r>
            <a:r>
              <a:rPr kumimoji="1" lang="en-US" altLang="zh-CN" b="0" i="1">
                <a:latin typeface="Times New Roman" pitchFamily="18" charset="0"/>
              </a:rPr>
              <a:t>n</a:t>
            </a:r>
            <a:r>
              <a:rPr kumimoji="1" lang="en-US" altLang="zh-CN">
                <a:latin typeface="Times New Roman" pitchFamily="18" charset="0"/>
              </a:rPr>
              <a:t> &lt;= 1 : return </a:t>
            </a:r>
            <a:r>
              <a:rPr kumimoji="1" lang="en-US" altLang="zh-CN" b="0" i="1">
                <a:latin typeface="Times New Roman" pitchFamily="18" charset="0"/>
              </a:rPr>
              <a:t>n</a:t>
            </a:r>
            <a:r>
              <a:rPr kumimoji="1" lang="en-US" altLang="zh-CN">
                <a:latin typeface="Times New Roman" pitchFamily="18" charset="0"/>
              </a:rPr>
              <a:t>                          #</a:t>
            </a:r>
            <a:r>
              <a:rPr kumimoji="1" lang="zh-CN" altLang="en-US">
                <a:latin typeface="Times New Roman" pitchFamily="18" charset="0"/>
              </a:rPr>
              <a:t>终止</a:t>
            </a:r>
            <a:endParaRPr kumimoji="1" lang="en-US" altLang="zh-CN">
              <a:latin typeface="Times New Roman" pitchFamily="18" charset="0"/>
            </a:endParaRPr>
          </a:p>
          <a:p>
            <a:pPr marL="266700" indent="-266700" eaLnBrk="1" hangingPunct="1">
              <a:lnSpc>
                <a:spcPct val="100000"/>
              </a:lnSpc>
            </a:pPr>
            <a:r>
              <a:rPr kumimoji="1" lang="en-US" altLang="zh-CN">
                <a:latin typeface="Times New Roman" pitchFamily="18" charset="0"/>
              </a:rPr>
              <a:t>    else : return </a:t>
            </a:r>
            <a:r>
              <a:rPr kumimoji="1" lang="en-US" altLang="zh-CN" b="0" i="1">
                <a:latin typeface="Times New Roman" pitchFamily="18" charset="0"/>
              </a:rPr>
              <a:t>fib</a:t>
            </a:r>
            <a:r>
              <a:rPr kumimoji="1" lang="en-US" altLang="zh-CN">
                <a:latin typeface="Times New Roman" pitchFamily="18" charset="0"/>
              </a:rPr>
              <a:t>(</a:t>
            </a:r>
            <a:r>
              <a:rPr kumimoji="1" lang="en-US" altLang="zh-CN" b="0" i="1">
                <a:latin typeface="Times New Roman" pitchFamily="18" charset="0"/>
              </a:rPr>
              <a:t>n</a:t>
            </a:r>
            <a:r>
              <a:rPr kumimoji="1" lang="en-US" altLang="zh-CN">
                <a:latin typeface="Times New Roman" pitchFamily="18" charset="0"/>
              </a:rPr>
              <a:t>-1) + </a:t>
            </a:r>
            <a:r>
              <a:rPr kumimoji="1" lang="en-US" altLang="zh-CN" b="0" i="1">
                <a:latin typeface="Times New Roman" pitchFamily="18" charset="0"/>
              </a:rPr>
              <a:t>fib</a:t>
            </a:r>
            <a:r>
              <a:rPr kumimoji="1" lang="en-US" altLang="zh-CN">
                <a:latin typeface="Times New Roman" pitchFamily="18" charset="0"/>
              </a:rPr>
              <a:t>(</a:t>
            </a:r>
            <a:r>
              <a:rPr kumimoji="1" lang="en-US" altLang="zh-CN" b="0" i="1">
                <a:latin typeface="Times New Roman" pitchFamily="18" charset="0"/>
              </a:rPr>
              <a:t>n</a:t>
            </a:r>
            <a:r>
              <a:rPr kumimoji="1" lang="en-US" altLang="zh-CN">
                <a:latin typeface="Times New Roman" pitchFamily="18" charset="0"/>
              </a:rPr>
              <a:t>-2)       #</a:t>
            </a:r>
            <a:r>
              <a:rPr kumimoji="1" lang="zh-CN" altLang="en-US">
                <a:latin typeface="Times New Roman" pitchFamily="18" charset="0"/>
              </a:rPr>
              <a:t>递归</a:t>
            </a:r>
          </a:p>
        </p:txBody>
      </p:sp>
    </p:spTree>
  </p:cSld>
  <p:clrMapOvr>
    <a:masterClrMapping/>
  </p:clrMapOvr>
  <p:transition>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10" y="9070"/>
            <a:ext cx="6762553" cy="397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Group 31"/>
          <p:cNvGraphicFramePr>
            <a:graphicFrameLocks noGrp="1"/>
          </p:cNvGraphicFramePr>
          <p:nvPr>
            <p:extLst>
              <p:ext uri="{D42A27DB-BD31-4B8C-83A1-F6EECF244321}">
                <p14:modId xmlns:p14="http://schemas.microsoft.com/office/powerpoint/2010/main" val="2694366672"/>
              </p:ext>
            </p:extLst>
          </p:nvPr>
        </p:nvGraphicFramePr>
        <p:xfrm>
          <a:off x="206515" y="3991355"/>
          <a:ext cx="8731250" cy="2711450"/>
        </p:xfrm>
        <a:graphic>
          <a:graphicData uri="http://schemas.openxmlformats.org/drawingml/2006/table">
            <a:tbl>
              <a:tblPr/>
              <a:tblGrid>
                <a:gridCol w="3511550"/>
                <a:gridCol w="5219700"/>
              </a:tblGrid>
              <a:tr h="47873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dirty="0" smtClean="0">
                          <a:ln>
                            <a:noFill/>
                          </a:ln>
                          <a:solidFill>
                            <a:schemeClr val="tx1"/>
                          </a:solidFill>
                          <a:effectLst/>
                          <a:latin typeface="VW媩$_x0010_婫`婡_x0018_p_x000C_瑙_x0003_" charset="0"/>
                          <a:ea typeface="黑体" panose="02010609060101010101" pitchFamily="49" charset="-122"/>
                        </a:rPr>
                        <a:t>数学归纳法</a:t>
                      </a:r>
                    </a:p>
                  </a:txBody>
                  <a:tcPr marL="112947" marR="112947" marT="56476" marB="56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VW媩$_x0010_婫`婡_x0018_p_x000C_瑙_x0003_" charset="0"/>
                          <a:ea typeface="黑体" panose="02010609060101010101" pitchFamily="49" charset="-122"/>
                        </a:rPr>
                        <a:t>基于归纳的递归算法设计</a:t>
                      </a:r>
                    </a:p>
                  </a:txBody>
                  <a:tcPr marL="112947" marR="112947" marT="56476" marB="56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32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证明定理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P</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在</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n=1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时成立</a:t>
                      </a:r>
                    </a:p>
                  </a:txBody>
                  <a:tcPr marL="112947" marR="112947" marT="56476" marB="56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设计具体解决方案。</a:t>
                      </a:r>
                    </a:p>
                  </a:txBody>
                  <a:tcPr marL="112947" marR="112947" marT="56476" marB="56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03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假设</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P</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在</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n=k</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时成立</a:t>
                      </a:r>
                    </a:p>
                  </a:txBody>
                  <a:tcPr marL="112947" marR="112947" marT="56476" marB="56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对于需要继续递归的情况，继续递归求解（缩小问题的规模，且假定在较小规模情况下问题递归可解）。</a:t>
                      </a:r>
                    </a:p>
                  </a:txBody>
                  <a:tcPr marL="112947" marR="112947" marT="56476" marB="56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9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证明</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P</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在</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n=k+1</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时也成立</a:t>
                      </a:r>
                    </a:p>
                  </a:txBody>
                  <a:tcPr marL="112947" marR="112947" marT="56476" marB="56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利用递归的解构造原问题的解。</a:t>
                      </a:r>
                    </a:p>
                  </a:txBody>
                  <a:tcPr marL="112947" marR="112947" marT="56476" marB="56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1588" y="811213"/>
            <a:ext cx="9026525" cy="3992562"/>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a:latin typeface="Times New Roman" pitchFamily="18" charset="0"/>
              </a:rPr>
              <a:t>def  </a:t>
            </a:r>
            <a:r>
              <a:rPr lang="en-US" altLang="zh-CN" sz="2800" b="0" i="1">
                <a:latin typeface="Times New Roman" pitchFamily="18" charset="0"/>
              </a:rPr>
              <a:t>fib</a:t>
            </a:r>
            <a:r>
              <a:rPr lang="en-US" altLang="zh-CN" sz="2800">
                <a:latin typeface="Times New Roman" pitchFamily="18" charset="0"/>
              </a:rPr>
              <a:t>(</a:t>
            </a:r>
            <a:r>
              <a:rPr lang="en-US" altLang="zh-CN" sz="2800" b="0" i="1">
                <a:latin typeface="Times New Roman" pitchFamily="18" charset="0"/>
              </a:rPr>
              <a:t>n</a:t>
            </a:r>
            <a:r>
              <a:rPr lang="en-US" altLang="zh-CN" sz="2800">
                <a:latin typeface="Times New Roman" pitchFamily="18" charset="0"/>
              </a:rPr>
              <a:t>) :</a:t>
            </a:r>
          </a:p>
          <a:p>
            <a:pPr>
              <a:lnSpc>
                <a:spcPct val="100000"/>
              </a:lnSpc>
            </a:pPr>
            <a:r>
              <a:rPr lang="en-US" altLang="zh-CN" sz="2800">
                <a:latin typeface="Times New Roman" pitchFamily="18" charset="0"/>
              </a:rPr>
              <a:t>    if  </a:t>
            </a:r>
            <a:r>
              <a:rPr lang="en-US" altLang="zh-CN" sz="2800" b="0" i="1">
                <a:latin typeface="Times New Roman" pitchFamily="18" charset="0"/>
              </a:rPr>
              <a:t>n</a:t>
            </a:r>
            <a:r>
              <a:rPr lang="en-US" altLang="zh-CN" sz="2800">
                <a:latin typeface="Times New Roman" pitchFamily="18" charset="0"/>
              </a:rPr>
              <a:t>&lt;=1 : return n</a:t>
            </a:r>
          </a:p>
          <a:p>
            <a:pPr>
              <a:lnSpc>
                <a:spcPct val="100000"/>
              </a:lnSpc>
            </a:pPr>
            <a:r>
              <a:rPr lang="en-US" altLang="zh-CN" sz="2800">
                <a:latin typeface="Times New Roman" pitchFamily="18" charset="0"/>
              </a:rPr>
              <a:t>    else :</a:t>
            </a:r>
          </a:p>
          <a:p>
            <a:pPr>
              <a:lnSpc>
                <a:spcPct val="100000"/>
              </a:lnSpc>
            </a:pPr>
            <a:r>
              <a:rPr lang="en-US" altLang="zh-CN" sz="2800">
                <a:latin typeface="Times New Roman" pitchFamily="18" charset="0"/>
              </a:rPr>
              <a:t>        </a:t>
            </a:r>
            <a:r>
              <a:rPr lang="en-US" altLang="zh-CN" sz="2800" b="0" i="1">
                <a:latin typeface="Times New Roman" pitchFamily="18" charset="0"/>
              </a:rPr>
              <a:t>twoback</a:t>
            </a:r>
            <a:r>
              <a:rPr lang="en-US" altLang="zh-CN" sz="2800">
                <a:latin typeface="Times New Roman" pitchFamily="18" charset="0"/>
              </a:rPr>
              <a:t>, </a:t>
            </a:r>
            <a:r>
              <a:rPr lang="en-US" altLang="zh-CN" sz="2800" b="0" i="1">
                <a:latin typeface="Times New Roman" pitchFamily="18" charset="0"/>
              </a:rPr>
              <a:t>oneback</a:t>
            </a:r>
            <a:r>
              <a:rPr lang="en-US" altLang="zh-CN" sz="2800">
                <a:latin typeface="Times New Roman" pitchFamily="18" charset="0"/>
              </a:rPr>
              <a:t> = 0, 1</a:t>
            </a:r>
          </a:p>
          <a:p>
            <a:pPr>
              <a:lnSpc>
                <a:spcPct val="100000"/>
              </a:lnSpc>
            </a:pPr>
            <a:r>
              <a:rPr lang="en-US" altLang="zh-CN" sz="2800">
                <a:latin typeface="Times New Roman" pitchFamily="18" charset="0"/>
              </a:rPr>
              <a:t>        for  </a:t>
            </a:r>
            <a:r>
              <a:rPr lang="en-US" altLang="zh-CN" sz="2800" b="0" i="1">
                <a:latin typeface="Times New Roman" pitchFamily="18" charset="0"/>
              </a:rPr>
              <a:t>i</a:t>
            </a:r>
            <a:r>
              <a:rPr lang="en-US" altLang="zh-CN" sz="2800">
                <a:latin typeface="Times New Roman" pitchFamily="18" charset="0"/>
              </a:rPr>
              <a:t> in range(2, </a:t>
            </a:r>
            <a:r>
              <a:rPr lang="en-US" altLang="zh-CN" sz="2800" b="0" i="1">
                <a:latin typeface="Times New Roman" pitchFamily="18" charset="0"/>
              </a:rPr>
              <a:t>n</a:t>
            </a:r>
            <a:r>
              <a:rPr lang="en-US" altLang="zh-CN" sz="2800">
                <a:latin typeface="Times New Roman" pitchFamily="18" charset="0"/>
              </a:rPr>
              <a:t>+1) :</a:t>
            </a:r>
          </a:p>
          <a:p>
            <a:pPr>
              <a:lnSpc>
                <a:spcPct val="100000"/>
              </a:lnSpc>
            </a:pPr>
            <a:r>
              <a:rPr lang="en-US" altLang="zh-CN" sz="2800">
                <a:latin typeface="Times New Roman" pitchFamily="18" charset="0"/>
              </a:rPr>
              <a:t>            </a:t>
            </a:r>
            <a:r>
              <a:rPr lang="en-US" altLang="zh-CN" sz="2800" b="0" i="1">
                <a:latin typeface="Times New Roman" pitchFamily="18" charset="0"/>
              </a:rPr>
              <a:t>Current</a:t>
            </a:r>
            <a:r>
              <a:rPr lang="en-US" altLang="zh-CN" sz="2800">
                <a:latin typeface="Times New Roman" pitchFamily="18" charset="0"/>
              </a:rPr>
              <a:t> = </a:t>
            </a:r>
            <a:r>
              <a:rPr lang="en-US" altLang="zh-CN" sz="2800" b="0" i="1">
                <a:latin typeface="Times New Roman" pitchFamily="18" charset="0"/>
              </a:rPr>
              <a:t>twoback</a:t>
            </a:r>
            <a:r>
              <a:rPr lang="en-US" altLang="zh-CN" sz="2800">
                <a:latin typeface="Times New Roman" pitchFamily="18" charset="0"/>
              </a:rPr>
              <a:t> + </a:t>
            </a:r>
            <a:r>
              <a:rPr lang="en-US" altLang="zh-CN" sz="2800" b="0" i="1">
                <a:latin typeface="Times New Roman" pitchFamily="18" charset="0"/>
              </a:rPr>
              <a:t>oneback</a:t>
            </a:r>
          </a:p>
          <a:p>
            <a:pPr>
              <a:lnSpc>
                <a:spcPct val="100000"/>
              </a:lnSpc>
            </a:pPr>
            <a:r>
              <a:rPr lang="en-US" altLang="zh-CN" sz="2800">
                <a:latin typeface="Times New Roman" pitchFamily="18" charset="0"/>
              </a:rPr>
              <a:t>            </a:t>
            </a:r>
            <a:r>
              <a:rPr lang="en-US" altLang="zh-CN" sz="2800" b="0" i="1">
                <a:latin typeface="Times New Roman" pitchFamily="18" charset="0"/>
              </a:rPr>
              <a:t>twoback</a:t>
            </a:r>
            <a:r>
              <a:rPr lang="en-US" altLang="zh-CN" sz="2800">
                <a:latin typeface="Times New Roman" pitchFamily="18" charset="0"/>
              </a:rPr>
              <a:t> = </a:t>
            </a:r>
            <a:r>
              <a:rPr lang="en-US" altLang="zh-CN" sz="2800" b="0" i="1">
                <a:latin typeface="Times New Roman" pitchFamily="18" charset="0"/>
              </a:rPr>
              <a:t>oneback</a:t>
            </a:r>
          </a:p>
          <a:p>
            <a:pPr>
              <a:lnSpc>
                <a:spcPct val="100000"/>
              </a:lnSpc>
            </a:pPr>
            <a:r>
              <a:rPr lang="en-US" altLang="zh-CN" sz="2800">
                <a:latin typeface="Times New Roman" pitchFamily="18" charset="0"/>
              </a:rPr>
              <a:t>            </a:t>
            </a:r>
            <a:r>
              <a:rPr lang="en-US" altLang="zh-CN" sz="2800" b="0" i="1">
                <a:latin typeface="Times New Roman" pitchFamily="18" charset="0"/>
              </a:rPr>
              <a:t>oneback</a:t>
            </a:r>
            <a:r>
              <a:rPr lang="en-US" altLang="zh-CN" sz="2800">
                <a:latin typeface="Times New Roman" pitchFamily="18" charset="0"/>
              </a:rPr>
              <a:t> = </a:t>
            </a:r>
            <a:r>
              <a:rPr lang="en-US" altLang="zh-CN" sz="2800" b="0" i="1">
                <a:latin typeface="Times New Roman" pitchFamily="18" charset="0"/>
              </a:rPr>
              <a:t>Current</a:t>
            </a:r>
          </a:p>
          <a:p>
            <a:pPr>
              <a:lnSpc>
                <a:spcPct val="100000"/>
              </a:lnSpc>
            </a:pPr>
            <a:r>
              <a:rPr lang="en-US" altLang="zh-CN" sz="2800">
                <a:latin typeface="Times New Roman" pitchFamily="18" charset="0"/>
              </a:rPr>
              <a:t>        return </a:t>
            </a:r>
            <a:r>
              <a:rPr lang="en-US" altLang="zh-CN" sz="2800" b="0" i="1">
                <a:latin typeface="Times New Roman" pitchFamily="18" charset="0"/>
              </a:rPr>
              <a:t>Current</a:t>
            </a:r>
            <a:endParaRPr lang="zh-CN" altLang="en-US" sz="2800" b="0" i="1">
              <a:latin typeface="Times New Roman" pitchFamily="18" charset="0"/>
            </a:endParaRPr>
          </a:p>
        </p:txBody>
      </p:sp>
      <p:sp>
        <p:nvSpPr>
          <p:cNvPr id="55299" name="Rectangle 6"/>
          <p:cNvSpPr>
            <a:spLocks noChangeArrowheads="1"/>
          </p:cNvSpPr>
          <p:nvPr/>
        </p:nvSpPr>
        <p:spPr bwMode="auto">
          <a:xfrm>
            <a:off x="657225" y="4803775"/>
            <a:ext cx="7543800" cy="1887538"/>
          </a:xfrm>
          <a:prstGeom prst="rect">
            <a:avLst/>
          </a:prstGeom>
          <a:noFill/>
          <a:ln>
            <a:noFill/>
          </a:ln>
          <a:effectLst/>
          <a:extLst/>
        </p:spPr>
        <p:txBody>
          <a:bodyPr lIns="112947" tIns="56473" rIns="112947" bIns="56473">
            <a:spAutoFit/>
          </a:bodyPr>
          <a:lstStyle/>
          <a:p>
            <a:pPr>
              <a:defRPr/>
            </a:pPr>
            <a:r>
              <a:rPr lang="en-US" altLang="zh-CN" sz="2400" dirty="0">
                <a:latin typeface="+mn-ea"/>
                <a:ea typeface="+mn-ea"/>
              </a:rPr>
              <a:t>n=4        </a:t>
            </a:r>
            <a:r>
              <a:rPr lang="zh-CN" altLang="en-US" sz="2400" dirty="0">
                <a:latin typeface="+mn-ea"/>
                <a:ea typeface="+mn-ea"/>
              </a:rPr>
              <a:t>初始    2       3       4  </a:t>
            </a:r>
          </a:p>
          <a:p>
            <a:pPr>
              <a:defRPr/>
            </a:pPr>
            <a:r>
              <a:rPr lang="en-US" altLang="zh-CN" sz="2400" dirty="0">
                <a:latin typeface="+mn-ea"/>
                <a:ea typeface="+mn-ea"/>
              </a:rPr>
              <a:t>Current            1       2       3</a:t>
            </a:r>
          </a:p>
          <a:p>
            <a:pPr>
              <a:defRPr/>
            </a:pPr>
            <a:r>
              <a:rPr lang="en-US" altLang="zh-CN" sz="2400" dirty="0" err="1">
                <a:latin typeface="+mn-ea"/>
                <a:ea typeface="+mn-ea"/>
              </a:rPr>
              <a:t>Twoback</a:t>
            </a:r>
            <a:r>
              <a:rPr lang="en-US" altLang="zh-CN" sz="2400" dirty="0">
                <a:latin typeface="+mn-ea"/>
                <a:ea typeface="+mn-ea"/>
              </a:rPr>
              <a:t>      0     1       1       2</a:t>
            </a:r>
          </a:p>
          <a:p>
            <a:pPr>
              <a:defRPr/>
            </a:pPr>
            <a:r>
              <a:rPr lang="en-US" altLang="zh-CN" sz="2400" dirty="0" err="1">
                <a:latin typeface="+mn-ea"/>
                <a:ea typeface="+mn-ea"/>
              </a:rPr>
              <a:t>Oneback</a:t>
            </a:r>
            <a:r>
              <a:rPr lang="en-US" altLang="zh-CN" sz="2400" dirty="0">
                <a:latin typeface="+mn-ea"/>
                <a:ea typeface="+mn-ea"/>
              </a:rPr>
              <a:t>      1     1       2       3</a:t>
            </a:r>
          </a:p>
        </p:txBody>
      </p:sp>
      <p:sp>
        <p:nvSpPr>
          <p:cNvPr id="66564" name="Rectangle 7"/>
          <p:cNvSpPr>
            <a:spLocks noChangeArrowheads="1"/>
          </p:cNvSpPr>
          <p:nvPr/>
        </p:nvSpPr>
        <p:spPr bwMode="auto">
          <a:xfrm>
            <a:off x="468313" y="198438"/>
            <a:ext cx="3474181" cy="631114"/>
          </a:xfrm>
          <a:prstGeom prst="rect">
            <a:avLst/>
          </a:prstGeom>
          <a:noFill/>
          <a:ln w="9525">
            <a:noFill/>
            <a:miter lim="800000"/>
            <a:headEnd/>
            <a:tailEnd/>
          </a:ln>
        </p:spPr>
        <p:txBody>
          <a:bodyPr wrap="none" lIns="112947" tIns="56473" rIns="112947" bIns="56473">
            <a:spAutoFit/>
          </a:bodyPr>
          <a:lstStyle/>
          <a:p>
            <a:r>
              <a:rPr lang="zh-CN" altLang="en-US" sz="2800"/>
              <a:t>用迭代的方式</a:t>
            </a:r>
            <a:r>
              <a:rPr lang="zh-CN" altLang="en-US" sz="2800" smtClean="0"/>
              <a:t>求解？</a:t>
            </a:r>
            <a:endParaRPr lang="zh-CN" altLang="en-US" sz="2800"/>
          </a:p>
        </p:txBody>
      </p:sp>
    </p:spTree>
  </p:cSld>
  <p:clrMapOvr>
    <a:masterClrMapping/>
  </p:clrMapOvr>
  <p:transition>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6368" y="413799"/>
            <a:ext cx="9020929"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1074738" indent="-1074738" eaLnBrk="0" hangingPunct="0">
              <a:lnSpc>
                <a:spcPct val="100000"/>
              </a:lnSpc>
              <a:buFontTx/>
              <a:buNone/>
            </a:pP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例</a:t>
            </a:r>
            <a:r>
              <a:rPr lang="en-US" altLang="zh-CN" sz="2800" dirty="0" smtClean="0">
                <a:solidFill>
                  <a:srgbClr val="000000"/>
                </a:solidFill>
                <a:latin typeface="Times New Roman" panose="02020603050405020304" pitchFamily="18" charset="0"/>
              </a:rPr>
              <a:t>】</a:t>
            </a:r>
            <a:r>
              <a:rPr lang="zh-CN" altLang="en-US" sz="2800" dirty="0" smtClean="0">
                <a:solidFill>
                  <a:srgbClr val="000000"/>
                </a:solidFill>
                <a:latin typeface="Times New Roman" panose="02020603050405020304" pitchFamily="18" charset="0"/>
              </a:rPr>
              <a:t>设计算法，求解汉诺塔（</a:t>
            </a:r>
            <a:r>
              <a:rPr lang="en-US" altLang="zh-CN" sz="2800" dirty="0" smtClean="0">
                <a:solidFill>
                  <a:srgbClr val="000000"/>
                </a:solidFill>
                <a:latin typeface="Times New Roman" panose="02020603050405020304" pitchFamily="18" charset="0"/>
              </a:rPr>
              <a:t>tower of </a:t>
            </a:r>
            <a:r>
              <a:rPr lang="en-US" altLang="zh-CN" sz="2800" dirty="0" err="1" smtClean="0">
                <a:solidFill>
                  <a:srgbClr val="000000"/>
                </a:solidFill>
                <a:latin typeface="Times New Roman" panose="02020603050405020304" pitchFamily="18" charset="0"/>
              </a:rPr>
              <a:t>hanoi</a:t>
            </a:r>
            <a:r>
              <a:rPr lang="en-US" altLang="zh-CN" sz="2800" dirty="0" smtClean="0">
                <a:solidFill>
                  <a:srgbClr val="000000"/>
                </a:solidFill>
                <a:latin typeface="Times New Roman" panose="02020603050405020304" pitchFamily="18" charset="0"/>
              </a:rPr>
              <a:t>)</a:t>
            </a:r>
            <a:r>
              <a:rPr lang="zh-CN" altLang="en-US" sz="2800" dirty="0" smtClean="0">
                <a:solidFill>
                  <a:srgbClr val="000000"/>
                </a:solidFill>
                <a:latin typeface="Times New Roman" panose="02020603050405020304" pitchFamily="18" charset="0"/>
              </a:rPr>
              <a:t>问题</a:t>
            </a:r>
            <a:endParaRPr lang="zh-CN" altLang="en-US" sz="2800" dirty="0">
              <a:solidFill>
                <a:srgbClr val="000000"/>
              </a:solidFill>
              <a:latin typeface="Times New Roman" panose="02020603050405020304" pitchFamily="18" charset="0"/>
            </a:endParaRPr>
          </a:p>
        </p:txBody>
      </p:sp>
      <p:sp>
        <p:nvSpPr>
          <p:cNvPr id="7" name="Text Box 4"/>
          <p:cNvSpPr txBox="1">
            <a:spLocks noChangeArrowheads="1"/>
          </p:cNvSpPr>
          <p:nvPr/>
        </p:nvSpPr>
        <p:spPr bwMode="auto">
          <a:xfrm>
            <a:off x="174042" y="3429000"/>
            <a:ext cx="8685579" cy="2915522"/>
          </a:xfrm>
          <a:prstGeom prst="rect">
            <a:avLst/>
          </a:prstGeom>
          <a:noFill/>
          <a:ln w="9525">
            <a:noFill/>
            <a:miter lim="800000"/>
          </a:ln>
          <a:effectLst/>
        </p:spPr>
        <p:txBody>
          <a:bodyPr wrap="square" lIns="112947" tIns="56473" rIns="112947" bIns="56473">
            <a:spAutoFit/>
          </a:bodyPr>
          <a:lstStyle/>
          <a:p>
            <a:pPr marL="355600" indent="-355600" algn="just">
              <a:spcBef>
                <a:spcPct val="50000"/>
              </a:spcBef>
              <a:buClr>
                <a:srgbClr val="0000FF"/>
              </a:buClr>
              <a:buSzPct val="80000"/>
              <a:buFont typeface="Wingdings" panose="05000000000000000000" pitchFamily="2" charset="2"/>
              <a:buChar char="Ø"/>
            </a:pPr>
            <a:r>
              <a:rPr lang="zh-CN" altLang="en-US" sz="2400" dirty="0">
                <a:solidFill>
                  <a:srgbClr val="000000"/>
                </a:solidFill>
                <a:latin typeface="Times New Roman" panose="02020603050405020304" pitchFamily="18" charset="0"/>
                <a:ea typeface="+mn-ea"/>
                <a:cs typeface="Times New Roman" panose="02020603050405020304" pitchFamily="18" charset="0"/>
              </a:rPr>
              <a:t>限制条件：一次只能移动一</a:t>
            </a:r>
            <a:r>
              <a:rPr lang="zh-CN" altLang="en-US" sz="2400" dirty="0" smtClean="0">
                <a:solidFill>
                  <a:srgbClr val="000000"/>
                </a:solidFill>
                <a:latin typeface="Times New Roman" panose="02020603050405020304" pitchFamily="18" charset="0"/>
                <a:ea typeface="+mn-ea"/>
                <a:cs typeface="Times New Roman" panose="02020603050405020304" pitchFamily="18" charset="0"/>
              </a:rPr>
              <a:t>个盘子，</a:t>
            </a:r>
            <a:r>
              <a:rPr lang="zh-CN" altLang="en-US" sz="2400" dirty="0">
                <a:solidFill>
                  <a:srgbClr val="000000"/>
                </a:solidFill>
                <a:latin typeface="Times New Roman" panose="02020603050405020304" pitchFamily="18" charset="0"/>
                <a:ea typeface="+mn-ea"/>
                <a:cs typeface="Times New Roman" panose="02020603050405020304" pitchFamily="18" charset="0"/>
              </a:rPr>
              <a:t>移动过程中</a:t>
            </a:r>
            <a:r>
              <a:rPr lang="zh-CN" altLang="en-US" sz="2400" dirty="0" smtClean="0">
                <a:solidFill>
                  <a:srgbClr val="000000"/>
                </a:solidFill>
                <a:latin typeface="Times New Roman" panose="02020603050405020304" pitchFamily="18" charset="0"/>
                <a:ea typeface="+mn-ea"/>
                <a:cs typeface="Times New Roman" panose="02020603050405020304" pitchFamily="18" charset="0"/>
              </a:rPr>
              <a:t>大盘子不能</a:t>
            </a:r>
            <a:r>
              <a:rPr lang="zh-CN" altLang="en-US" sz="2400" dirty="0">
                <a:solidFill>
                  <a:srgbClr val="000000"/>
                </a:solidFill>
                <a:latin typeface="Times New Roman" panose="02020603050405020304" pitchFamily="18" charset="0"/>
                <a:ea typeface="+mn-ea"/>
                <a:cs typeface="Times New Roman" panose="02020603050405020304" pitchFamily="18" charset="0"/>
              </a:rPr>
              <a:t>放在</a:t>
            </a:r>
            <a:r>
              <a:rPr lang="zh-CN" altLang="en-US" sz="2400" dirty="0" smtClean="0">
                <a:solidFill>
                  <a:srgbClr val="000000"/>
                </a:solidFill>
                <a:latin typeface="Times New Roman" panose="02020603050405020304" pitchFamily="18" charset="0"/>
                <a:ea typeface="+mn-ea"/>
                <a:cs typeface="Times New Roman" panose="02020603050405020304" pitchFamily="18" charset="0"/>
              </a:rPr>
              <a:t>小盘子上面</a:t>
            </a:r>
            <a:r>
              <a:rPr lang="zh-CN" altLang="en-US" sz="2400" dirty="0">
                <a:solidFill>
                  <a:srgbClr val="000000"/>
                </a:solidFill>
                <a:latin typeface="Times New Roman" panose="02020603050405020304" pitchFamily="18" charset="0"/>
                <a:ea typeface="+mn-ea"/>
                <a:cs typeface="Times New Roman" panose="02020603050405020304" pitchFamily="18" charset="0"/>
              </a:rPr>
              <a:t>。</a:t>
            </a:r>
          </a:p>
          <a:p>
            <a:pPr marL="355600" indent="-355600" algn="just">
              <a:spcBef>
                <a:spcPct val="50000"/>
              </a:spcBef>
              <a:buClr>
                <a:srgbClr val="0000FF"/>
              </a:buClr>
              <a:buSzPct val="80000"/>
              <a:buFont typeface="Wingdings" panose="05000000000000000000" pitchFamily="2" charset="2"/>
              <a:buChar char="Ø"/>
            </a:pPr>
            <a:r>
              <a:rPr lang="zh-CN" altLang="en-US" sz="2400" dirty="0">
                <a:solidFill>
                  <a:srgbClr val="000000"/>
                </a:solidFill>
                <a:latin typeface="Times New Roman" panose="02020603050405020304" pitchFamily="18" charset="0"/>
                <a:ea typeface="+mn-ea"/>
                <a:cs typeface="Times New Roman" panose="02020603050405020304" pitchFamily="18" charset="0"/>
              </a:rPr>
              <a:t>解法，将移动</a:t>
            </a:r>
            <a:r>
              <a:rPr lang="en-US" altLang="zh-CN" sz="2400" dirty="0">
                <a:solidFill>
                  <a:srgbClr val="000000"/>
                </a:solidFill>
                <a:latin typeface="Times New Roman" panose="02020603050405020304" pitchFamily="18" charset="0"/>
                <a:ea typeface="+mn-ea"/>
                <a:cs typeface="Times New Roman" panose="02020603050405020304" pitchFamily="18" charset="0"/>
              </a:rPr>
              <a:t>n</a:t>
            </a:r>
            <a:r>
              <a:rPr lang="zh-CN" altLang="en-US" sz="2400" dirty="0">
                <a:solidFill>
                  <a:srgbClr val="000000"/>
                </a:solidFill>
                <a:latin typeface="Times New Roman" panose="02020603050405020304" pitchFamily="18" charset="0"/>
                <a:ea typeface="+mn-ea"/>
                <a:cs typeface="Times New Roman" panose="02020603050405020304" pitchFamily="18" charset="0"/>
              </a:rPr>
              <a:t>个盘子的汉诺塔问题归结为移动（</a:t>
            </a:r>
            <a:r>
              <a:rPr lang="en-US" altLang="zh-CN" sz="2400" dirty="0">
                <a:solidFill>
                  <a:srgbClr val="000000"/>
                </a:solidFill>
                <a:latin typeface="Times New Roman" panose="02020603050405020304" pitchFamily="18" charset="0"/>
                <a:ea typeface="+mn-ea"/>
                <a:cs typeface="Times New Roman" panose="02020603050405020304" pitchFamily="18" charset="0"/>
              </a:rPr>
              <a:t>n-1)</a:t>
            </a:r>
            <a:r>
              <a:rPr lang="zh-CN" altLang="en-US" sz="2400" dirty="0">
                <a:solidFill>
                  <a:srgbClr val="000000"/>
                </a:solidFill>
                <a:latin typeface="Times New Roman" panose="02020603050405020304" pitchFamily="18" charset="0"/>
                <a:ea typeface="+mn-ea"/>
                <a:cs typeface="Times New Roman" panose="02020603050405020304" pitchFamily="18" charset="0"/>
              </a:rPr>
              <a:t>个盘子的汉诺塔问题</a:t>
            </a:r>
            <a:r>
              <a:rPr lang="zh-CN" altLang="en-US" sz="2400">
                <a:solidFill>
                  <a:srgbClr val="000000"/>
                </a:solidFill>
                <a:latin typeface="Times New Roman" panose="02020603050405020304" pitchFamily="18" charset="0"/>
                <a:ea typeface="+mn-ea"/>
                <a:cs typeface="Times New Roman" panose="02020603050405020304" pitchFamily="18" charset="0"/>
              </a:rPr>
              <a:t>。</a:t>
            </a:r>
            <a:r>
              <a:rPr lang="zh-CN" altLang="en-US" sz="2400" smtClean="0">
                <a:solidFill>
                  <a:srgbClr val="000000"/>
                </a:solidFill>
                <a:latin typeface="Times New Roman" panose="02020603050405020304" pitchFamily="18" charset="0"/>
                <a:ea typeface="+mn-ea"/>
                <a:cs typeface="Times New Roman" panose="02020603050405020304" pitchFamily="18" charset="0"/>
              </a:rPr>
              <a:t>以此类推</a:t>
            </a:r>
            <a:r>
              <a:rPr lang="zh-CN" altLang="en-US" sz="2400" dirty="0">
                <a:solidFill>
                  <a:srgbClr val="000000"/>
                </a:solidFill>
                <a:latin typeface="Times New Roman" panose="02020603050405020304" pitchFamily="18" charset="0"/>
                <a:ea typeface="+mn-ea"/>
                <a:cs typeface="Times New Roman" panose="02020603050405020304" pitchFamily="18" charset="0"/>
              </a:rPr>
              <a:t>，移动（</a:t>
            </a:r>
            <a:r>
              <a:rPr lang="en-US" altLang="zh-CN" sz="2400" dirty="0">
                <a:solidFill>
                  <a:srgbClr val="000000"/>
                </a:solidFill>
                <a:latin typeface="Times New Roman" panose="02020603050405020304" pitchFamily="18" charset="0"/>
                <a:ea typeface="+mn-ea"/>
                <a:cs typeface="Times New Roman" panose="02020603050405020304" pitchFamily="18" charset="0"/>
              </a:rPr>
              <a:t>n-1）</a:t>
            </a:r>
            <a:r>
              <a:rPr lang="zh-CN" altLang="en-US" sz="2400" dirty="0">
                <a:solidFill>
                  <a:srgbClr val="000000"/>
                </a:solidFill>
                <a:latin typeface="Times New Roman" panose="02020603050405020304" pitchFamily="18" charset="0"/>
                <a:ea typeface="+mn-ea"/>
                <a:cs typeface="Times New Roman" panose="02020603050405020304" pitchFamily="18" charset="0"/>
              </a:rPr>
              <a:t>个盘子的汉诺塔问题又可归结为移动（</a:t>
            </a:r>
            <a:r>
              <a:rPr lang="en-US" altLang="zh-CN" sz="2400" dirty="0">
                <a:solidFill>
                  <a:srgbClr val="000000"/>
                </a:solidFill>
                <a:latin typeface="Times New Roman" panose="02020603050405020304" pitchFamily="18" charset="0"/>
                <a:ea typeface="+mn-ea"/>
                <a:cs typeface="Times New Roman" panose="02020603050405020304" pitchFamily="18" charset="0"/>
              </a:rPr>
              <a:t>n-2)</a:t>
            </a:r>
            <a:r>
              <a:rPr lang="zh-CN" altLang="en-US" sz="2400" dirty="0">
                <a:solidFill>
                  <a:srgbClr val="000000"/>
                </a:solidFill>
                <a:latin typeface="Times New Roman" panose="02020603050405020304" pitchFamily="18" charset="0"/>
                <a:ea typeface="+mn-ea"/>
                <a:cs typeface="Times New Roman" panose="02020603050405020304" pitchFamily="18" charset="0"/>
              </a:rPr>
              <a:t>个盘子的汉诺塔问题，……，</a:t>
            </a:r>
            <a:r>
              <a:rPr lang="zh-CN" altLang="en-US" sz="2400" dirty="0">
                <a:latin typeface="Times New Roman" panose="02020603050405020304" pitchFamily="18" charset="0"/>
                <a:ea typeface="+mn-ea"/>
                <a:cs typeface="Times New Roman" panose="02020603050405020304" pitchFamily="18" charset="0"/>
              </a:rPr>
              <a:t>最后总可以归结到只移动一个盘子的汉诺塔，这样问题就解决了。 </a:t>
            </a:r>
          </a:p>
        </p:txBody>
      </p:sp>
      <p:pic>
        <p:nvPicPr>
          <p:cNvPr id="8" name="Picture 3" descr="C:\Users\hp\AppData\Local\Temp\Image.jpg"/>
          <p:cNvPicPr>
            <a:picLocks noChangeAspect="1" noChangeArrowheads="1"/>
          </p:cNvPicPr>
          <p:nvPr/>
        </p:nvPicPr>
        <p:blipFill>
          <a:blip r:embed="rId2" cstate="print"/>
          <a:srcRect/>
          <a:stretch>
            <a:fillRect/>
          </a:stretch>
        </p:blipFill>
        <p:spPr bwMode="auto">
          <a:xfrm>
            <a:off x="2006829" y="1088844"/>
            <a:ext cx="4611597" cy="2028495"/>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1460" y="98630"/>
            <a:ext cx="9144000" cy="2699372"/>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def  TOH(A, n, start, goal, temp):</a:t>
            </a:r>
          </a:p>
          <a:p>
            <a:pPr>
              <a:lnSpc>
                <a:spcPct val="100000"/>
              </a:lnSpc>
            </a:pPr>
            <a:r>
              <a:rPr lang="en-US" altLang="zh-CN" sz="2800">
                <a:solidFill>
                  <a:srgbClr val="000000"/>
                </a:solidFill>
                <a:latin typeface="Times New Roman" panose="02020603050405020304" pitchFamily="18" charset="0"/>
              </a:rPr>
              <a:t>    if  n == 0 : return                  # base case</a:t>
            </a:r>
          </a:p>
          <a:p>
            <a:pPr>
              <a:lnSpc>
                <a:spcPct val="100000"/>
              </a:lnSpc>
            </a:pPr>
            <a:r>
              <a:rPr lang="en-US" altLang="zh-CN" sz="2800">
                <a:solidFill>
                  <a:srgbClr val="000000"/>
                </a:solidFill>
                <a:latin typeface="Times New Roman" panose="02020603050405020304" pitchFamily="18" charset="0"/>
              </a:rPr>
              <a:t>    TOH(A, n-1, start, temp, goal)   # recursive call</a:t>
            </a:r>
          </a:p>
          <a:p>
            <a:pPr>
              <a:lnSpc>
                <a:spcPct val="100000"/>
              </a:lnSpc>
            </a:pPr>
            <a:r>
              <a:rPr lang="en-US" altLang="zh-CN" sz="2800">
                <a:solidFill>
                  <a:srgbClr val="000000"/>
                </a:solidFill>
                <a:latin typeface="Times New Roman" panose="02020603050405020304" pitchFamily="18" charset="0"/>
              </a:rPr>
              <a:t>     # move one disk</a:t>
            </a:r>
          </a:p>
          <a:p>
            <a:pPr>
              <a:lnSpc>
                <a:spcPct val="100000"/>
              </a:lnSpc>
            </a:pPr>
            <a:r>
              <a:rPr lang="en-US" altLang="zh-CN" sz="2800">
                <a:solidFill>
                  <a:srgbClr val="000000"/>
                </a:solidFill>
                <a:latin typeface="Times New Roman" panose="02020603050405020304" pitchFamily="18" charset="0"/>
              </a:rPr>
              <a:t>    print( 'Move disk', A[n-1], ' from', start, ' to', goal)</a:t>
            </a:r>
          </a:p>
          <a:p>
            <a:pPr>
              <a:lnSpc>
                <a:spcPct val="100000"/>
              </a:lnSpc>
            </a:pPr>
            <a:r>
              <a:rPr lang="en-US" altLang="zh-CN" sz="2800">
                <a:solidFill>
                  <a:srgbClr val="000000"/>
                </a:solidFill>
                <a:latin typeface="Times New Roman" panose="02020603050405020304" pitchFamily="18" charset="0"/>
              </a:rPr>
              <a:t>    TOH(A, n-1, temp, goal, start)  # recursive call</a:t>
            </a:r>
            <a:endParaRPr lang="en-US" altLang="zh-CN" sz="2800" dirty="0">
              <a:solidFill>
                <a:srgbClr val="000000"/>
              </a:solidFill>
              <a:latin typeface="Times New Roman" panose="02020603050405020304" pitchFamily="18" charset="0"/>
            </a:endParaRPr>
          </a:p>
        </p:txBody>
      </p:sp>
      <p:sp>
        <p:nvSpPr>
          <p:cNvPr id="6" name="Text Box 9"/>
          <p:cNvSpPr txBox="1">
            <a:spLocks noChangeArrowheads="1"/>
          </p:cNvSpPr>
          <p:nvPr/>
        </p:nvSpPr>
        <p:spPr bwMode="auto">
          <a:xfrm>
            <a:off x="11460" y="2941774"/>
            <a:ext cx="9144000" cy="975823"/>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A = [1, 2, 3]</a:t>
            </a:r>
          </a:p>
          <a:p>
            <a:pPr>
              <a:lnSpc>
                <a:spcPct val="100000"/>
              </a:lnSpc>
            </a:pPr>
            <a:r>
              <a:rPr lang="en-US" altLang="zh-CN" sz="2800">
                <a:solidFill>
                  <a:srgbClr val="000000"/>
                </a:solidFill>
                <a:latin typeface="Times New Roman" panose="02020603050405020304" pitchFamily="18" charset="0"/>
              </a:rPr>
              <a:t>TOH(A, 3, 'A', 'B', 'C', </a:t>
            </a:r>
            <a:r>
              <a:rPr lang="en-US" altLang="zh-CN" sz="2800" smtClean="0">
                <a:solidFill>
                  <a:srgbClr val="000000"/>
                </a:solidFill>
                <a:latin typeface="Times New Roman" panose="02020603050405020304" pitchFamily="18" charset="0"/>
              </a:rPr>
              <a:t>2)</a:t>
            </a:r>
            <a:endParaRPr lang="en-US" altLang="zh-CN" sz="2800" dirty="0">
              <a:solidFill>
                <a:srgbClr val="000000"/>
              </a:solidFill>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591780" y="3917597"/>
            <a:ext cx="3619500" cy="2886075"/>
          </a:xfrm>
          <a:prstGeom prst="rect">
            <a:avLst/>
          </a:prstGeom>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881063" y="908050"/>
            <a:ext cx="4289425" cy="846138"/>
          </a:xfrm>
          <a:prstGeom prst="rect">
            <a:avLst/>
          </a:prstGeom>
          <a:noFill/>
          <a:ln>
            <a:noFill/>
          </a:ln>
          <a:effectLst/>
          <a:extLst/>
        </p:spPr>
        <p:txBody>
          <a:bodyPr wrap="none" lIns="112947" tIns="56473" rIns="112947" bIns="56473">
            <a:spAutoFit/>
          </a:bodyPr>
          <a:lstStyle/>
          <a:p>
            <a:pPr>
              <a:defRPr/>
            </a:pPr>
            <a:r>
              <a:rPr kumimoji="1" lang="zh-CN" altLang="en-US" sz="4000" b="0">
                <a:effectLst>
                  <a:outerShdw blurRad="38100" dist="38100" dir="2700000" algn="tl">
                    <a:srgbClr val="C0C0C0"/>
                  </a:outerShdw>
                </a:effectLst>
              </a:rPr>
              <a:t>递归算法的特点：</a:t>
            </a:r>
          </a:p>
        </p:txBody>
      </p:sp>
      <p:sp>
        <p:nvSpPr>
          <p:cNvPr id="581635" name="Rectangle 3"/>
          <p:cNvSpPr>
            <a:spLocks noChangeArrowheads="1"/>
          </p:cNvSpPr>
          <p:nvPr/>
        </p:nvSpPr>
        <p:spPr bwMode="auto">
          <a:xfrm>
            <a:off x="927100" y="1989138"/>
            <a:ext cx="2914650" cy="3041650"/>
          </a:xfrm>
          <a:prstGeom prst="rect">
            <a:avLst/>
          </a:prstGeom>
          <a:noFill/>
          <a:ln>
            <a:noFill/>
          </a:ln>
          <a:effectLst/>
          <a:extLst/>
        </p:spPr>
        <p:txBody>
          <a:bodyPr wrap="none" lIns="112947" tIns="56473" rIns="112947" bIns="56473">
            <a:spAutoFit/>
          </a:bodyPr>
          <a:lstStyle/>
          <a:p>
            <a:pPr>
              <a:buFont typeface="Wingdings" pitchFamily="2" charset="2"/>
              <a:buChar char="Ø"/>
              <a:defRPr/>
            </a:pPr>
            <a:r>
              <a:rPr kumimoji="1" lang="zh-CN" altLang="en-US" sz="4000" b="0">
                <a:effectLst>
                  <a:outerShdw blurRad="38100" dist="38100" dir="2700000" algn="tl">
                    <a:srgbClr val="C0C0C0"/>
                  </a:outerShdw>
                </a:effectLst>
              </a:rPr>
              <a:t> 易编程</a:t>
            </a:r>
          </a:p>
          <a:p>
            <a:pPr>
              <a:buFont typeface="Wingdings" pitchFamily="2" charset="2"/>
              <a:buChar char="Ø"/>
              <a:defRPr/>
            </a:pPr>
            <a:r>
              <a:rPr kumimoji="1" lang="zh-CN" altLang="en-US" sz="4000" b="0">
                <a:effectLst>
                  <a:outerShdw blurRad="38100" dist="38100" dir="2700000" algn="tl">
                    <a:srgbClr val="C0C0C0"/>
                  </a:outerShdw>
                </a:effectLst>
              </a:rPr>
              <a:t> 可读性好</a:t>
            </a:r>
          </a:p>
          <a:p>
            <a:pPr>
              <a:buFont typeface="Wingdings" pitchFamily="2" charset="2"/>
              <a:buChar char="Ø"/>
              <a:defRPr/>
            </a:pPr>
            <a:r>
              <a:rPr kumimoji="1" lang="zh-CN" altLang="en-US" sz="4000" b="0">
                <a:effectLst>
                  <a:outerShdw blurRad="38100" dist="38100" dir="2700000" algn="tl">
                    <a:srgbClr val="C0C0C0"/>
                  </a:outerShdw>
                </a:effectLst>
              </a:rPr>
              <a:t> 易检验</a:t>
            </a:r>
          </a:p>
          <a:p>
            <a:pPr>
              <a:buFont typeface="Wingdings" pitchFamily="2" charset="2"/>
              <a:buChar char="Ø"/>
              <a:defRPr/>
            </a:pPr>
            <a:r>
              <a:rPr kumimoji="1" lang="zh-CN" altLang="en-US" sz="4000" b="0">
                <a:effectLst>
                  <a:outerShdw blurRad="38100" dist="38100" dir="2700000" algn="tl">
                    <a:srgbClr val="C0C0C0"/>
                  </a:outerShdw>
                </a:effectLst>
              </a:rPr>
              <a:t> 效率低</a:t>
            </a:r>
          </a:p>
        </p:txBody>
      </p:sp>
    </p:spTree>
  </p:cSld>
  <p:clrMapOvr>
    <a:masterClrMapping/>
  </p:clrMapOvr>
  <p:transition>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1026"/>
          <p:cNvSpPr>
            <a:spLocks noChangeArrowheads="1"/>
          </p:cNvSpPr>
          <p:nvPr/>
        </p:nvSpPr>
        <p:spPr bwMode="auto">
          <a:xfrm>
            <a:off x="7224" y="1268760"/>
            <a:ext cx="9144000" cy="4400550"/>
          </a:xfrm>
          <a:prstGeom prst="rect">
            <a:avLst/>
          </a:prstGeom>
          <a:solidFill>
            <a:schemeClr val="hlink"/>
          </a:solidFill>
          <a:ln w="9525">
            <a:noFill/>
            <a:miter lim="800000"/>
            <a:headEnd/>
            <a:tailEnd/>
          </a:ln>
        </p:spPr>
        <p:txBody>
          <a:bodyPr>
            <a:spAutoFit/>
          </a:bodyPr>
          <a:lstStyle/>
          <a:p>
            <a:pPr algn="just" eaLnBrk="1" hangingPunct="1">
              <a:lnSpc>
                <a:spcPct val="100000"/>
              </a:lnSpc>
            </a:pPr>
            <a:r>
              <a:rPr kumimoji="1" lang="en-US" altLang="zh-CN" sz="2800">
                <a:latin typeface="Times New Roman" pitchFamily="18" charset="0"/>
                <a:ea typeface="宋体" pitchFamily="2" charset="-122"/>
              </a:rPr>
              <a:t>def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L</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a:t>
            </a:r>
            <a:r>
              <a:rPr kumimoji="1" lang="en-US" altLang="zh-CN" sz="2800">
                <a:latin typeface="Times New Roman" pitchFamily="18" charset="0"/>
                <a:ea typeface="宋体" pitchFamily="2" charset="-122"/>
              </a:rPr>
              <a:t>) :  </a:t>
            </a:r>
          </a:p>
          <a:p>
            <a:pPr algn="just" eaLnBrk="1" hangingPunct="1">
              <a:lnSpc>
                <a:spcPct val="100000"/>
              </a:lnSpc>
            </a:pP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递归。</a:t>
            </a:r>
            <a:r>
              <a:rPr kumimoji="1" lang="en-US" altLang="zh-CN" sz="2800">
                <a:latin typeface="Times New Roman" pitchFamily="18" charset="0"/>
                <a:ea typeface="宋体" pitchFamily="2" charset="-122"/>
              </a:rPr>
              <a:t>L</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R</a:t>
            </a:r>
            <a:r>
              <a:rPr kumimoji="1" lang="zh-CN" altLang="en-US" sz="2800">
                <a:latin typeface="Times New Roman" pitchFamily="18" charset="0"/>
                <a:ea typeface="宋体" pitchFamily="2" charset="-122"/>
              </a:rPr>
              <a:t>分别表示左右边界</a:t>
            </a:r>
          </a:p>
          <a:p>
            <a:pPr algn="just" eaLnBrk="1" hangingPunct="1">
              <a:lnSpc>
                <a:spcPct val="100000"/>
              </a:lnSpc>
            </a:pPr>
            <a:r>
              <a:rPr kumimoji="1" lang="zh-CN" altLang="en-US" sz="2800">
                <a:latin typeface="Times New Roman" pitchFamily="18" charset="0"/>
                <a:ea typeface="宋体" pitchFamily="2" charset="-122"/>
              </a:rPr>
              <a:t>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L</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R</a:t>
            </a:r>
          </a:p>
          <a:p>
            <a:pPr algn="just" eaLnBrk="1" hangingPunct="1">
              <a:lnSpc>
                <a:spcPct val="100000"/>
              </a:lnSpc>
            </a:pPr>
            <a:r>
              <a:rPr kumimoji="1" lang="en-US" altLang="zh-CN" sz="2800">
                <a:latin typeface="Times New Roman" pitchFamily="18" charset="0"/>
                <a:ea typeface="宋体" pitchFamily="2" charset="-122"/>
              </a:rPr>
              <a:t>    while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&lt;=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 while more elements</a:t>
            </a:r>
          </a:p>
          <a:p>
            <a:pPr algn="just" eaLnBrk="1" hangingPunct="1">
              <a:lnSpc>
                <a:spcPct val="100000"/>
              </a:lnSpc>
            </a:pP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 +1)/2</a:t>
            </a:r>
          </a:p>
          <a:p>
            <a:pPr algn="just" eaLnBrk="1" hangingPunct="1">
              <a:lnSpc>
                <a:spcPct val="100000"/>
              </a:lnSpc>
            </a:pPr>
            <a:r>
              <a:rPr kumimoji="1" lang="en-US" altLang="zh-CN" sz="2800">
                <a:latin typeface="Times New Roman" pitchFamily="18" charset="0"/>
                <a:ea typeface="宋体" pitchFamily="2" charset="-122"/>
              </a:rPr>
              <a:t>        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return </a:t>
            </a:r>
            <a:r>
              <a:rPr kumimoji="1" lang="en-US" altLang="zh-CN" sz="2800" b="0" i="1">
                <a:latin typeface="Times New Roman" pitchFamily="18" charset="0"/>
                <a:ea typeface="宋体" pitchFamily="2" charset="-122"/>
              </a:rPr>
              <a:t>middle</a:t>
            </a:r>
          </a:p>
          <a:p>
            <a:pPr algn="just" eaLnBrk="1" hangingPunct="1">
              <a:lnSpc>
                <a:spcPct val="100000"/>
              </a:lnSpc>
            </a:pPr>
            <a:r>
              <a:rPr kumimoji="1" lang="en-US" altLang="zh-CN" sz="2800">
                <a:latin typeface="Times New Roman" pitchFamily="18" charset="0"/>
                <a:ea typeface="宋体" pitchFamily="2" charset="-122"/>
              </a:rPr>
              <a:t>        elif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&gt; </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a:t>
            </a:r>
          </a:p>
          <a:p>
            <a:pPr algn="just" eaLnBrk="1" hangingPunct="1">
              <a:lnSpc>
                <a:spcPct val="100000"/>
              </a:lnSpc>
            </a:pPr>
            <a:r>
              <a:rPr kumimoji="1" lang="en-US" altLang="zh-CN" sz="2800">
                <a:latin typeface="Times New Roman" pitchFamily="18" charset="0"/>
                <a:ea typeface="宋体" pitchFamily="2" charset="-122"/>
              </a:rPr>
              <a:t>            return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 </a:t>
            </a:r>
            <a:r>
              <a:rPr kumimoji="1" lang="en-US" altLang="zh-CN" sz="2800" b="0" i="1">
                <a:latin typeface="Times New Roman" pitchFamily="18" charset="0"/>
                <a:ea typeface="宋体" pitchFamily="2" charset="-122"/>
              </a:rPr>
              <a:t>right</a:t>
            </a:r>
            <a:r>
              <a:rPr kumimoji="1" lang="en-US" altLang="zh-CN" sz="2800">
                <a:latin typeface="Times New Roman" pitchFamily="18" charset="0"/>
                <a:ea typeface="宋体" pitchFamily="2" charset="-122"/>
              </a:rPr>
              <a:t>)</a:t>
            </a:r>
          </a:p>
          <a:p>
            <a:pPr algn="just" eaLnBrk="1" hangingPunct="1">
              <a:lnSpc>
                <a:spcPct val="100000"/>
              </a:lnSpc>
            </a:pPr>
            <a:r>
              <a:rPr kumimoji="1" lang="en-US" altLang="zh-CN" sz="2800">
                <a:latin typeface="Times New Roman" pitchFamily="18" charset="0"/>
                <a:ea typeface="宋体" pitchFamily="2" charset="-122"/>
              </a:rPr>
              <a:t>        else : return </a:t>
            </a:r>
            <a:r>
              <a:rPr kumimoji="1" lang="en-US" altLang="zh-CN" sz="2800" b="0" i="1">
                <a:latin typeface="Times New Roman" pitchFamily="18" charset="0"/>
                <a:ea typeface="宋体" pitchFamily="2" charset="-122"/>
              </a:rPr>
              <a:t>BinarySearch</a:t>
            </a:r>
            <a:r>
              <a:rPr kumimoji="1" lang="en-US" altLang="zh-CN" sz="2800">
                <a:latin typeface="Times New Roman" pitchFamily="18" charset="0"/>
                <a:ea typeface="宋体" pitchFamily="2" charset="-122"/>
              </a:rPr>
              <a:t>(</a:t>
            </a:r>
            <a:r>
              <a:rPr kumimoji="1" lang="en-US" altLang="zh-CN" sz="2800" b="0" i="1">
                <a:latin typeface="Times New Roman" pitchFamily="18" charset="0"/>
                <a:ea typeface="宋体" pitchFamily="2" charset="-122"/>
              </a:rPr>
              <a:t>a</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x</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left</a:t>
            </a:r>
            <a:r>
              <a:rPr kumimoji="1" lang="en-US" altLang="zh-CN" sz="2800">
                <a:latin typeface="Times New Roman" pitchFamily="18" charset="0"/>
                <a:ea typeface="宋体" pitchFamily="2" charset="-122"/>
              </a:rPr>
              <a:t>, </a:t>
            </a:r>
            <a:r>
              <a:rPr kumimoji="1" lang="en-US" altLang="zh-CN" sz="2800" b="0" i="1">
                <a:latin typeface="Times New Roman" pitchFamily="18" charset="0"/>
                <a:ea typeface="宋体" pitchFamily="2" charset="-122"/>
              </a:rPr>
              <a:t>middle</a:t>
            </a:r>
            <a:r>
              <a:rPr kumimoji="1" lang="en-US" altLang="zh-CN" sz="2800">
                <a:latin typeface="Times New Roman" pitchFamily="18" charset="0"/>
                <a:ea typeface="宋体" pitchFamily="2" charset="-122"/>
              </a:rPr>
              <a:t> - 1) </a:t>
            </a:r>
          </a:p>
          <a:p>
            <a:pPr algn="just" eaLnBrk="1" hangingPunct="1">
              <a:lnSpc>
                <a:spcPct val="100000"/>
              </a:lnSpc>
            </a:pPr>
            <a:r>
              <a:rPr kumimoji="1" lang="en-US" altLang="zh-CN" sz="2800">
                <a:latin typeface="Times New Roman" pitchFamily="18" charset="0"/>
                <a:ea typeface="宋体" pitchFamily="2" charset="-122"/>
              </a:rPr>
              <a:t>    return -1  # </a:t>
            </a:r>
            <a:r>
              <a:rPr kumimoji="1" lang="zh-CN" altLang="en-US" sz="2800">
                <a:latin typeface="Times New Roman" pitchFamily="18" charset="0"/>
                <a:ea typeface="宋体" pitchFamily="2" charset="-122"/>
              </a:rPr>
              <a:t>不存在</a:t>
            </a:r>
            <a:endParaRPr kumimoji="1" lang="en-US" altLang="zh-CN" sz="2800">
              <a:latin typeface="Times New Roman" pitchFamily="18" charset="0"/>
              <a:ea typeface="宋体" pitchFamily="2" charset="-122"/>
            </a:endParaRPr>
          </a:p>
        </p:txBody>
      </p:sp>
      <p:sp>
        <p:nvSpPr>
          <p:cNvPr id="70659" name="Rectangle 1027"/>
          <p:cNvSpPr>
            <a:spLocks noChangeArrowheads="1"/>
          </p:cNvSpPr>
          <p:nvPr/>
        </p:nvSpPr>
        <p:spPr bwMode="auto">
          <a:xfrm>
            <a:off x="116505" y="322263"/>
            <a:ext cx="3835400" cy="631825"/>
          </a:xfrm>
          <a:prstGeom prst="rect">
            <a:avLst/>
          </a:prstGeom>
          <a:noFill/>
          <a:ln w="9525">
            <a:noFill/>
            <a:miter lim="800000"/>
            <a:headEnd/>
            <a:tailEnd/>
          </a:ln>
        </p:spPr>
        <p:txBody>
          <a:bodyPr wrap="none" lIns="112947" tIns="56473" rIns="112947" bIns="56473">
            <a:spAutoFit/>
          </a:bodyPr>
          <a:lstStyle/>
          <a:p>
            <a:r>
              <a:rPr lang="en-US" altLang="zh-CN" sz="2800"/>
              <a:t>【</a:t>
            </a:r>
            <a:r>
              <a:rPr lang="zh-CN" altLang="en-US" sz="2800"/>
              <a:t>例</a:t>
            </a:r>
            <a:r>
              <a:rPr lang="en-US" altLang="zh-CN" sz="2800"/>
              <a:t>】</a:t>
            </a:r>
            <a:r>
              <a:rPr lang="zh-CN" altLang="en-US" sz="2800"/>
              <a:t>递归的二分查找</a:t>
            </a:r>
          </a:p>
        </p:txBody>
      </p:sp>
    </p:spTree>
  </p:cSld>
  <p:clrMapOvr>
    <a:masterClrMapping/>
  </p:clrMapOvr>
  <p:transition>
    <p:pull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1408" y="1133847"/>
            <a:ext cx="8911113" cy="183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indent="542925">
              <a:defRPr sz="4000" b="1">
                <a:solidFill>
                  <a:schemeClr val="tx1"/>
                </a:solidFill>
                <a:latin typeface="Times New Roman" panose="02020603050405020304" pitchFamily="18" charset="0"/>
                <a:ea typeface="楷体_GB2312" pitchFamily="49" charset="-122"/>
              </a:defRPr>
            </a:lvl1pPr>
            <a:lvl2pPr marL="742950" indent="-285750">
              <a:defRPr sz="4000" b="1">
                <a:solidFill>
                  <a:schemeClr val="tx1"/>
                </a:solidFill>
                <a:latin typeface="Times New Roman" panose="02020603050405020304" pitchFamily="18" charset="0"/>
                <a:ea typeface="楷体_GB2312" pitchFamily="49" charset="-122"/>
              </a:defRPr>
            </a:lvl2pPr>
            <a:lvl3pPr marL="1143000" indent="-228600">
              <a:defRPr sz="4000" b="1">
                <a:solidFill>
                  <a:schemeClr val="tx1"/>
                </a:solidFill>
                <a:latin typeface="Times New Roman" panose="02020603050405020304" pitchFamily="18" charset="0"/>
                <a:ea typeface="楷体_GB2312" pitchFamily="49" charset="-122"/>
              </a:defRPr>
            </a:lvl3pPr>
            <a:lvl4pPr marL="1600200" indent="-228600">
              <a:defRPr sz="4000" b="1">
                <a:solidFill>
                  <a:schemeClr val="tx1"/>
                </a:solidFill>
                <a:latin typeface="Times New Roman" panose="02020603050405020304" pitchFamily="18" charset="0"/>
                <a:ea typeface="楷体_GB2312" pitchFamily="49" charset="-122"/>
              </a:defRPr>
            </a:lvl4pPr>
            <a:lvl5pPr marL="2057400" indent="-228600">
              <a:defRPr sz="4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9pPr>
          </a:lstStyle>
          <a:p>
            <a:pPr algn="just">
              <a:lnSpc>
                <a:spcPct val="100000"/>
              </a:lnSpc>
              <a:defRPr/>
            </a:pPr>
            <a:r>
              <a:rPr lang="zh-CN" altLang="en-US"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给定</a:t>
            </a:r>
            <a:r>
              <a:rPr lang="en-US" altLang="zh-CN"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n≥1</a:t>
            </a:r>
            <a:r>
              <a:rPr lang="zh-CN" altLang="en-US"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个元素的集合，输出这个集合中所有元素的排列。例如：如果集合是</a:t>
            </a:r>
            <a:r>
              <a:rPr lang="en-US" altLang="zh-CN"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{a, b, c}，</a:t>
            </a:r>
            <a:r>
              <a:rPr lang="zh-CN" altLang="en-US"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那么，这个集合元素的全排列为：</a:t>
            </a:r>
            <a:r>
              <a:rPr lang="en-US" altLang="zh-CN" sz="2800" dirty="0" smtClean="0">
                <a:effectLst>
                  <a:outerShdw blurRad="38100" dist="38100" dir="2700000" algn="tl">
                    <a:srgbClr val="C0C0C0"/>
                  </a:outerShdw>
                </a:effectLst>
                <a:ea typeface="楷体" panose="02010609060101010101" pitchFamily="49" charset="-122"/>
                <a:cs typeface="Times New Roman" panose="02020603050405020304" pitchFamily="18" charset="0"/>
              </a:rPr>
              <a:t>{(a,b,c), (a,c,b), (b,a,c), (b,c,a), (c,a,b), (c,b,a)}。</a:t>
            </a:r>
          </a:p>
        </p:txBody>
      </p:sp>
      <p:sp>
        <p:nvSpPr>
          <p:cNvPr id="6" name="Rectangle 3"/>
          <p:cNvSpPr>
            <a:spLocks noChangeArrowheads="1"/>
          </p:cNvSpPr>
          <p:nvPr/>
        </p:nvSpPr>
        <p:spPr bwMode="auto">
          <a:xfrm>
            <a:off x="-5019" y="310897"/>
            <a:ext cx="3474181" cy="631114"/>
          </a:xfrm>
          <a:prstGeom prst="rect">
            <a:avLst/>
          </a:prstGeom>
          <a:noFill/>
          <a:ln w="9525">
            <a:noFill/>
            <a:miter lim="800000"/>
          </a:ln>
          <a:effectLst/>
        </p:spPr>
        <p:txBody>
          <a:bodyPr wrap="none" lIns="112947" tIns="56473" rIns="112947" bIns="5647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例</a:t>
            </a:r>
            <a:r>
              <a:rPr lang="en-US" altLang="zh-CN" sz="2800" dirty="0" smtClean="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全排列生成器</a:t>
            </a:r>
          </a:p>
        </p:txBody>
      </p:sp>
      <p:sp>
        <p:nvSpPr>
          <p:cNvPr id="7" name="Text Box 2"/>
          <p:cNvSpPr txBox="1">
            <a:spLocks noChangeArrowheads="1"/>
          </p:cNvSpPr>
          <p:nvPr/>
        </p:nvSpPr>
        <p:spPr bwMode="auto">
          <a:xfrm>
            <a:off x="123790" y="3163281"/>
            <a:ext cx="8998151" cy="313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indent="542925">
              <a:defRPr sz="4000" b="1">
                <a:solidFill>
                  <a:schemeClr val="tx1"/>
                </a:solidFill>
                <a:latin typeface="Times New Roman" panose="02020603050405020304" pitchFamily="18" charset="0"/>
                <a:ea typeface="楷体_GB2312" pitchFamily="49" charset="-122"/>
              </a:defRPr>
            </a:lvl1pPr>
            <a:lvl2pPr marL="742950" indent="-285750">
              <a:defRPr sz="4000" b="1">
                <a:solidFill>
                  <a:schemeClr val="tx1"/>
                </a:solidFill>
                <a:latin typeface="Times New Roman" panose="02020603050405020304" pitchFamily="18" charset="0"/>
                <a:ea typeface="楷体_GB2312" pitchFamily="49" charset="-122"/>
              </a:defRPr>
            </a:lvl2pPr>
            <a:lvl3pPr marL="1143000" indent="-228600">
              <a:defRPr sz="4000" b="1">
                <a:solidFill>
                  <a:schemeClr val="tx1"/>
                </a:solidFill>
                <a:latin typeface="Times New Roman" panose="02020603050405020304" pitchFamily="18" charset="0"/>
                <a:ea typeface="楷体_GB2312" pitchFamily="49" charset="-122"/>
              </a:defRPr>
            </a:lvl3pPr>
            <a:lvl4pPr marL="1600200" indent="-228600">
              <a:defRPr sz="4000" b="1">
                <a:solidFill>
                  <a:schemeClr val="tx1"/>
                </a:solidFill>
                <a:latin typeface="Times New Roman" panose="02020603050405020304" pitchFamily="18" charset="0"/>
                <a:ea typeface="楷体_GB2312" pitchFamily="49" charset="-122"/>
              </a:defRPr>
            </a:lvl4pPr>
            <a:lvl5pPr marL="2057400" indent="-228600">
              <a:defRPr sz="4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Times New Roman" panose="02020603050405020304" pitchFamily="18" charset="0"/>
                <a:ea typeface="楷体_GB2312" pitchFamily="49" charset="-122"/>
              </a:defRPr>
            </a:lvl9pPr>
          </a:lstStyle>
          <a:p>
            <a:pPr algn="just">
              <a:lnSpc>
                <a:spcPct val="100000"/>
              </a:lnSpc>
              <a:defRPr/>
            </a:pPr>
            <a:r>
              <a:rPr lang="zh-CN" altLang="en-US" sz="2800" dirty="0" smtClean="0">
                <a:ea typeface="楷体" panose="02010609060101010101" pitchFamily="49" charset="-122"/>
                <a:cs typeface="Times New Roman" panose="02020603050405020304" pitchFamily="18" charset="0"/>
              </a:rPr>
              <a:t>容易看出，如果给定的集合中有</a:t>
            </a:r>
            <a:r>
              <a:rPr lang="en-US" altLang="zh-CN" sz="2800" dirty="0" smtClean="0">
                <a:ea typeface="楷体" panose="02010609060101010101" pitchFamily="49" charset="-122"/>
                <a:cs typeface="Times New Roman" panose="02020603050405020304" pitchFamily="18" charset="0"/>
              </a:rPr>
              <a:t>n</a:t>
            </a:r>
            <a:r>
              <a:rPr lang="zh-CN" altLang="en-US" sz="2800" dirty="0" smtClean="0">
                <a:ea typeface="楷体" panose="02010609060101010101" pitchFamily="49" charset="-122"/>
                <a:cs typeface="Times New Roman" panose="02020603050405020304" pitchFamily="18" charset="0"/>
              </a:rPr>
              <a:t>个元素，那么就有</a:t>
            </a:r>
            <a:r>
              <a:rPr lang="en-US" altLang="zh-CN" sz="2800" dirty="0" smtClean="0">
                <a:ea typeface="楷体" panose="02010609060101010101" pitchFamily="49" charset="-122"/>
                <a:cs typeface="Times New Roman" panose="02020603050405020304" pitchFamily="18" charset="0"/>
              </a:rPr>
              <a:t>n!</a:t>
            </a:r>
            <a:r>
              <a:rPr lang="zh-CN" altLang="en-US" sz="2800" dirty="0" smtClean="0">
                <a:ea typeface="楷体" panose="02010609060101010101" pitchFamily="49" charset="-122"/>
                <a:cs typeface="Times New Roman" panose="02020603050405020304" pitchFamily="18" charset="0"/>
              </a:rPr>
              <a:t>个不同的排列。通过下面的例子可以看出算法的</a:t>
            </a:r>
            <a:r>
              <a:rPr lang="zh-CN" altLang="en-US" sz="2800" dirty="0">
                <a:ea typeface="楷体" panose="02010609060101010101" pitchFamily="49" charset="-122"/>
                <a:cs typeface="Times New Roman" panose="02020603050405020304" pitchFamily="18" charset="0"/>
              </a:rPr>
              <a:t>设</a:t>
            </a:r>
            <a:r>
              <a:rPr lang="zh-CN" altLang="en-US" sz="2800" dirty="0" smtClean="0">
                <a:ea typeface="楷体" panose="02010609060101010101" pitchFamily="49" charset="-122"/>
                <a:cs typeface="Times New Roman" panose="02020603050405020304" pitchFamily="18" charset="0"/>
              </a:rPr>
              <a:t>计思路：集合有四个元素，(</a:t>
            </a:r>
            <a:r>
              <a:rPr lang="en-US" altLang="zh-CN" sz="2800" dirty="0" smtClean="0">
                <a:ea typeface="楷体" panose="02010609060101010101" pitchFamily="49" charset="-122"/>
                <a:cs typeface="Times New Roman" panose="02020603050405020304" pitchFamily="18" charset="0"/>
              </a:rPr>
              <a:t>a, b, c, d)，</a:t>
            </a:r>
            <a:r>
              <a:rPr lang="zh-CN" altLang="en-US" sz="2800" dirty="0" smtClean="0">
                <a:ea typeface="楷体" panose="02010609060101010101" pitchFamily="49" charset="-122"/>
                <a:cs typeface="Times New Roman" panose="02020603050405020304" pitchFamily="18" charset="0"/>
              </a:rPr>
              <a:t>答案可以这样构造：</a:t>
            </a:r>
            <a:endParaRPr lang="en-US" altLang="zh-CN" sz="2800" dirty="0" smtClean="0">
              <a:ea typeface="楷体" panose="02010609060101010101" pitchFamily="49" charset="-122"/>
              <a:cs typeface="Times New Roman" panose="02020603050405020304" pitchFamily="18" charset="0"/>
            </a:endParaRPr>
          </a:p>
          <a:p>
            <a:pPr algn="just">
              <a:lnSpc>
                <a:spcPct val="100000"/>
              </a:lnSpc>
              <a:defRPr/>
            </a:pPr>
            <a:r>
              <a:rPr lang="zh-CN" altLang="en-US" sz="2800" dirty="0" smtClean="0">
                <a:ea typeface="楷体" panose="02010609060101010101" pitchFamily="49" charset="-122"/>
                <a:cs typeface="Times New Roman" panose="02020603050405020304" pitchFamily="18" charset="0"/>
              </a:rPr>
              <a:t>1. </a:t>
            </a:r>
            <a:r>
              <a:rPr lang="en-US" altLang="zh-CN" sz="2800" dirty="0" smtClean="0">
                <a:ea typeface="楷体" panose="02010609060101010101" pitchFamily="49" charset="-122"/>
                <a:cs typeface="Times New Roman" panose="02020603050405020304" pitchFamily="18" charset="0"/>
              </a:rPr>
              <a:t>a</a:t>
            </a:r>
            <a:r>
              <a:rPr lang="zh-CN" altLang="en-US" sz="2800" dirty="0" smtClean="0">
                <a:ea typeface="楷体" panose="02010609060101010101" pitchFamily="49" charset="-122"/>
                <a:cs typeface="Times New Roman" panose="02020603050405020304" pitchFamily="18" charset="0"/>
              </a:rPr>
              <a:t>后接</a:t>
            </a:r>
            <a:r>
              <a:rPr lang="en-US" altLang="zh-CN" sz="2800" dirty="0" smtClean="0">
                <a:ea typeface="楷体" panose="02010609060101010101" pitchFamily="49" charset="-122"/>
                <a:cs typeface="Times New Roman" panose="02020603050405020304" pitchFamily="18" charset="0"/>
              </a:rPr>
              <a:t>(b, c, d)</a:t>
            </a:r>
            <a:r>
              <a:rPr lang="zh-CN" altLang="en-US" sz="2800" dirty="0" smtClean="0">
                <a:ea typeface="楷体" panose="02010609060101010101" pitchFamily="49" charset="-122"/>
                <a:cs typeface="Times New Roman" panose="02020603050405020304" pitchFamily="18" charset="0"/>
              </a:rPr>
              <a:t>的所有排列</a:t>
            </a:r>
          </a:p>
          <a:p>
            <a:pPr algn="just">
              <a:lnSpc>
                <a:spcPct val="100000"/>
              </a:lnSpc>
              <a:defRPr/>
            </a:pPr>
            <a:r>
              <a:rPr lang="en-US" altLang="zh-CN" sz="2800" dirty="0" smtClean="0">
                <a:ea typeface="楷体" panose="02010609060101010101" pitchFamily="49" charset="-122"/>
                <a:cs typeface="Times New Roman" panose="02020603050405020304" pitchFamily="18" charset="0"/>
              </a:rPr>
              <a:t>2. b</a:t>
            </a:r>
            <a:r>
              <a:rPr lang="zh-CN" altLang="en-US" sz="2800" dirty="0" smtClean="0">
                <a:ea typeface="楷体" panose="02010609060101010101" pitchFamily="49" charset="-122"/>
                <a:cs typeface="Times New Roman" panose="02020603050405020304" pitchFamily="18" charset="0"/>
              </a:rPr>
              <a:t>后接</a:t>
            </a:r>
            <a:r>
              <a:rPr lang="en-US" altLang="zh-CN" sz="2800" dirty="0" smtClean="0">
                <a:ea typeface="楷体" panose="02010609060101010101" pitchFamily="49" charset="-122"/>
                <a:cs typeface="Times New Roman" panose="02020603050405020304" pitchFamily="18" charset="0"/>
              </a:rPr>
              <a:t>(a, c, d)</a:t>
            </a:r>
            <a:r>
              <a:rPr lang="zh-CN" altLang="en-US" sz="2800" dirty="0">
                <a:ea typeface="楷体" panose="02010609060101010101" pitchFamily="49" charset="-122"/>
                <a:cs typeface="Times New Roman" panose="02020603050405020304" pitchFamily="18" charset="0"/>
              </a:rPr>
              <a:t>的所有排列</a:t>
            </a:r>
            <a:endParaRPr lang="en-US" altLang="zh-CN" sz="2800" dirty="0" smtClean="0">
              <a:ea typeface="楷体" panose="02010609060101010101" pitchFamily="49" charset="-122"/>
              <a:cs typeface="Times New Roman" panose="02020603050405020304" pitchFamily="18" charset="0"/>
            </a:endParaRPr>
          </a:p>
          <a:p>
            <a:pPr algn="just">
              <a:lnSpc>
                <a:spcPct val="100000"/>
              </a:lnSpc>
              <a:defRPr/>
            </a:pPr>
            <a:r>
              <a:rPr lang="en-US" altLang="zh-CN" sz="2800" dirty="0" smtClean="0">
                <a:ea typeface="楷体" panose="02010609060101010101" pitchFamily="49" charset="-122"/>
                <a:cs typeface="Times New Roman" panose="02020603050405020304" pitchFamily="18" charset="0"/>
              </a:rPr>
              <a:t>3. c</a:t>
            </a:r>
            <a:r>
              <a:rPr lang="zh-CN" altLang="en-US" sz="2800" dirty="0" smtClean="0">
                <a:ea typeface="楷体" panose="02010609060101010101" pitchFamily="49" charset="-122"/>
                <a:cs typeface="Times New Roman" panose="02020603050405020304" pitchFamily="18" charset="0"/>
              </a:rPr>
              <a:t>后接</a:t>
            </a:r>
            <a:r>
              <a:rPr lang="en-US" altLang="zh-CN" sz="2800" dirty="0" smtClean="0">
                <a:ea typeface="楷体" panose="02010609060101010101" pitchFamily="49" charset="-122"/>
                <a:cs typeface="Times New Roman" panose="02020603050405020304" pitchFamily="18" charset="0"/>
              </a:rPr>
              <a:t>(a, b, d)</a:t>
            </a:r>
            <a:r>
              <a:rPr lang="zh-CN" altLang="en-US" sz="2800" dirty="0">
                <a:ea typeface="楷体" panose="02010609060101010101" pitchFamily="49" charset="-122"/>
                <a:cs typeface="Times New Roman" panose="02020603050405020304" pitchFamily="18" charset="0"/>
              </a:rPr>
              <a:t>的所有排列</a:t>
            </a:r>
            <a:endParaRPr lang="en-US" altLang="zh-CN" sz="2800" dirty="0" smtClean="0">
              <a:ea typeface="楷体" panose="02010609060101010101" pitchFamily="49" charset="-122"/>
              <a:cs typeface="Times New Roman" panose="02020603050405020304" pitchFamily="18" charset="0"/>
            </a:endParaRPr>
          </a:p>
          <a:p>
            <a:pPr algn="just">
              <a:lnSpc>
                <a:spcPct val="100000"/>
              </a:lnSpc>
              <a:defRPr/>
            </a:pPr>
            <a:r>
              <a:rPr lang="en-US" altLang="zh-CN" sz="2800" dirty="0" smtClean="0">
                <a:ea typeface="楷体" panose="02010609060101010101" pitchFamily="49" charset="-122"/>
                <a:cs typeface="Times New Roman" panose="02020603050405020304" pitchFamily="18" charset="0"/>
              </a:rPr>
              <a:t>3. d</a:t>
            </a:r>
            <a:r>
              <a:rPr lang="zh-CN" altLang="en-US" sz="2800" dirty="0" smtClean="0">
                <a:ea typeface="楷体" panose="02010609060101010101" pitchFamily="49" charset="-122"/>
                <a:cs typeface="Times New Roman" panose="02020603050405020304" pitchFamily="18" charset="0"/>
              </a:rPr>
              <a:t>后接</a:t>
            </a:r>
            <a:r>
              <a:rPr lang="en-US" altLang="zh-CN" sz="2800" dirty="0" smtClean="0">
                <a:ea typeface="楷体" panose="02010609060101010101" pitchFamily="49" charset="-122"/>
                <a:cs typeface="Times New Roman" panose="02020603050405020304" pitchFamily="18" charset="0"/>
              </a:rPr>
              <a:t>(a, b, c)</a:t>
            </a:r>
            <a:r>
              <a:rPr lang="zh-CN" altLang="en-US" sz="2800" dirty="0">
                <a:ea typeface="楷体" panose="02010609060101010101" pitchFamily="49" charset="-122"/>
                <a:cs typeface="Times New Roman" panose="02020603050405020304" pitchFamily="18" charset="0"/>
              </a:rPr>
              <a:t>的所有排列</a:t>
            </a:r>
            <a:endParaRPr lang="en-US" altLang="zh-CN" sz="2800" dirty="0" smtClean="0">
              <a:ea typeface="楷体" panose="02010609060101010101" pitchFamily="49" charset="-122"/>
              <a:cs typeface="Times New Roman" panose="02020603050405020304" pitchFamily="18" charset="0"/>
            </a:endParaRPr>
          </a:p>
        </p:txBody>
      </p:sp>
    </p:spTree>
  </p:cSld>
  <p:clrMapOvr>
    <a:masterClrMapping/>
  </p:clrMapOvr>
  <p:transition>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96525" y="818710"/>
            <a:ext cx="8382000" cy="1728788"/>
          </a:xfrm>
          <a:prstGeom prst="rect">
            <a:avLst/>
          </a:prstGeom>
          <a:noFill/>
          <a:ln w="9525">
            <a:noFill/>
            <a:miter lim="800000"/>
            <a:headEnd/>
            <a:tailEnd/>
          </a:ln>
        </p:spPr>
        <p:txBody>
          <a:bodyPr/>
          <a:lstStyle/>
          <a:p>
            <a:pPr indent="571500" algn="just" eaLnBrk="1" hangingPunct="1">
              <a:lnSpc>
                <a:spcPct val="100000"/>
              </a:lnSpc>
              <a:spcBef>
                <a:spcPct val="20000"/>
              </a:spcBef>
              <a:buClr>
                <a:schemeClr val="accent2"/>
              </a:buClr>
              <a:buSzPct val="75000"/>
              <a:buFont typeface="Monotype Sorts" pitchFamily="2" charset="2"/>
              <a:buNone/>
            </a:pPr>
            <a:r>
              <a:rPr lang="zh-CN" altLang="en-US" sz="2800">
                <a:latin typeface="楷体" panose="02010609060101010101" pitchFamily="49" charset="-122"/>
                <a:ea typeface="楷体" panose="02010609060101010101" pitchFamily="49" charset="-122"/>
              </a:rPr>
              <a:t>计算机解决具体问题时，一般经过下列几个步骤：首先要对具体</a:t>
            </a:r>
            <a:r>
              <a:rPr lang="zh-CN" altLang="en-US" sz="2800">
                <a:solidFill>
                  <a:srgbClr val="FF0000"/>
                </a:solidFill>
                <a:latin typeface="楷体" panose="02010609060101010101" pitchFamily="49" charset="-122"/>
                <a:ea typeface="楷体" panose="02010609060101010101" pitchFamily="49" charset="-122"/>
              </a:rPr>
              <a:t>问题</a:t>
            </a:r>
            <a:r>
              <a:rPr lang="zh-CN" altLang="en-US" sz="2800">
                <a:latin typeface="楷体" panose="02010609060101010101" pitchFamily="49" charset="-122"/>
                <a:ea typeface="楷体" panose="02010609060101010101" pitchFamily="49" charset="-122"/>
              </a:rPr>
              <a:t>进行分析，从中进行</a:t>
            </a:r>
            <a:r>
              <a:rPr lang="zh-CN" altLang="en-US" sz="2800">
                <a:solidFill>
                  <a:srgbClr val="FF0000"/>
                </a:solidFill>
                <a:latin typeface="楷体" panose="02010609060101010101" pitchFamily="49" charset="-122"/>
                <a:ea typeface="楷体" panose="02010609060101010101" pitchFamily="49" charset="-122"/>
              </a:rPr>
              <a:t>模型抽象</a:t>
            </a:r>
            <a:r>
              <a:rPr lang="zh-CN" altLang="en-US" sz="2800">
                <a:latin typeface="楷体" panose="02010609060101010101" pitchFamily="49" charset="-122"/>
                <a:ea typeface="楷体" panose="02010609060101010101" pitchFamily="49" charset="-122"/>
              </a:rPr>
              <a:t>，然后设计</a:t>
            </a:r>
            <a:r>
              <a:rPr lang="zh-CN" altLang="en-US" sz="2800">
                <a:solidFill>
                  <a:srgbClr val="FF0000"/>
                </a:solidFill>
                <a:latin typeface="楷体" panose="02010609060101010101" pitchFamily="49" charset="-122"/>
                <a:ea typeface="楷体" panose="02010609060101010101" pitchFamily="49" charset="-122"/>
              </a:rPr>
              <a:t>算法</a:t>
            </a:r>
            <a:r>
              <a:rPr lang="zh-CN" altLang="en-US" sz="2800">
                <a:latin typeface="楷体" panose="02010609060101010101" pitchFamily="49" charset="-122"/>
                <a:ea typeface="楷体" panose="02010609060101010101" pitchFamily="49" charset="-122"/>
              </a:rPr>
              <a:t>，最后编出</a:t>
            </a:r>
            <a:r>
              <a:rPr lang="zh-CN" altLang="en-US" sz="2800">
                <a:solidFill>
                  <a:srgbClr val="FF0000"/>
                </a:solidFill>
                <a:latin typeface="楷体" panose="02010609060101010101" pitchFamily="49" charset="-122"/>
                <a:ea typeface="楷体" panose="02010609060101010101" pitchFamily="49" charset="-122"/>
              </a:rPr>
              <a:t>程序</a:t>
            </a:r>
            <a:r>
              <a:rPr lang="zh-CN" altLang="en-US" sz="2800">
                <a:latin typeface="楷体" panose="02010609060101010101" pitchFamily="49" charset="-122"/>
                <a:ea typeface="楷体" panose="02010609060101010101" pitchFamily="49" charset="-122"/>
              </a:rPr>
              <a:t>、进行测试、调整直至得到最终</a:t>
            </a:r>
            <a:r>
              <a:rPr lang="zh-CN" altLang="en-US" sz="2800">
                <a:solidFill>
                  <a:srgbClr val="FF0000"/>
                </a:solidFill>
                <a:latin typeface="楷体" panose="02010609060101010101" pitchFamily="49" charset="-122"/>
                <a:ea typeface="楷体" panose="02010609060101010101" pitchFamily="49" charset="-122"/>
              </a:rPr>
              <a:t>解答</a:t>
            </a:r>
            <a:r>
              <a:rPr lang="zh-CN" altLang="en-US" sz="2800">
                <a:latin typeface="楷体" panose="02010609060101010101" pitchFamily="49" charset="-122"/>
                <a:ea typeface="楷体" panose="02010609060101010101" pitchFamily="49" charset="-122"/>
              </a:rPr>
              <a:t>。</a:t>
            </a:r>
          </a:p>
        </p:txBody>
      </p:sp>
      <p:sp>
        <p:nvSpPr>
          <p:cNvPr id="561156" name="Text Box 4"/>
          <p:cNvSpPr txBox="1">
            <a:spLocks noChangeArrowheads="1"/>
          </p:cNvSpPr>
          <p:nvPr/>
        </p:nvSpPr>
        <p:spPr bwMode="auto">
          <a:xfrm>
            <a:off x="1612900" y="3168650"/>
            <a:ext cx="576263" cy="1847850"/>
          </a:xfrm>
          <a:prstGeom prst="rect">
            <a:avLst/>
          </a:prstGeom>
          <a:noFill/>
          <a:ln w="25400">
            <a:solidFill>
              <a:srgbClr val="0000FF"/>
            </a:solidFill>
            <a:miter lim="800000"/>
            <a:headEnd/>
            <a:tailEnd/>
          </a:ln>
          <a:effectLst/>
          <a:extLst/>
        </p:spPr>
        <p:txBody>
          <a:bodyPr lIns="112947" tIns="56473" rIns="112947" bIns="56473">
            <a:spAutoFit/>
          </a:bodyPr>
          <a:lstStyle/>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问</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题</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分</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析</a:t>
            </a:r>
          </a:p>
        </p:txBody>
      </p:sp>
      <p:sp>
        <p:nvSpPr>
          <p:cNvPr id="561157" name="Text Box 5"/>
          <p:cNvSpPr txBox="1">
            <a:spLocks noChangeArrowheads="1"/>
          </p:cNvSpPr>
          <p:nvPr/>
        </p:nvSpPr>
        <p:spPr bwMode="auto">
          <a:xfrm>
            <a:off x="2854325" y="3171825"/>
            <a:ext cx="576263" cy="1847850"/>
          </a:xfrm>
          <a:prstGeom prst="rect">
            <a:avLst/>
          </a:prstGeom>
          <a:noFill/>
          <a:ln w="25400">
            <a:solidFill>
              <a:srgbClr val="0000FF"/>
            </a:solidFill>
            <a:miter lim="800000"/>
            <a:headEnd/>
            <a:tailEnd/>
          </a:ln>
          <a:effectLst/>
          <a:extLst/>
        </p:spPr>
        <p:txBody>
          <a:bodyPr lIns="112947" tIns="56473" rIns="112947" bIns="56473">
            <a:spAutoFit/>
          </a:bodyPr>
          <a:lstStyle/>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模</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型</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抽</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象</a:t>
            </a:r>
          </a:p>
        </p:txBody>
      </p:sp>
      <p:sp>
        <p:nvSpPr>
          <p:cNvPr id="561158" name="Text Box 6"/>
          <p:cNvSpPr txBox="1">
            <a:spLocks noChangeArrowheads="1"/>
          </p:cNvSpPr>
          <p:nvPr/>
        </p:nvSpPr>
        <p:spPr bwMode="auto">
          <a:xfrm>
            <a:off x="4095750" y="3203575"/>
            <a:ext cx="576263" cy="1847850"/>
          </a:xfrm>
          <a:prstGeom prst="rect">
            <a:avLst/>
          </a:prstGeom>
          <a:noFill/>
          <a:ln w="25400">
            <a:solidFill>
              <a:srgbClr val="0000FF"/>
            </a:solidFill>
            <a:miter lim="800000"/>
            <a:headEnd/>
            <a:tailEnd/>
          </a:ln>
          <a:effectLst/>
          <a:extLst/>
        </p:spPr>
        <p:txBody>
          <a:bodyPr lIns="112947" tIns="56473" rIns="112947" bIns="56473">
            <a:spAutoFit/>
          </a:bodyPr>
          <a:lstStyle/>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算</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法</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设</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计</a:t>
            </a:r>
          </a:p>
        </p:txBody>
      </p:sp>
      <p:sp>
        <p:nvSpPr>
          <p:cNvPr id="561159" name="Text Box 7"/>
          <p:cNvSpPr txBox="1">
            <a:spLocks noChangeArrowheads="1"/>
          </p:cNvSpPr>
          <p:nvPr/>
        </p:nvSpPr>
        <p:spPr bwMode="auto">
          <a:xfrm>
            <a:off x="5337175" y="3014663"/>
            <a:ext cx="576263" cy="2274887"/>
          </a:xfrm>
          <a:prstGeom prst="rect">
            <a:avLst/>
          </a:prstGeom>
          <a:noFill/>
          <a:ln w="25400">
            <a:solidFill>
              <a:srgbClr val="0000FF"/>
            </a:solidFill>
            <a:miter lim="800000"/>
            <a:headEnd/>
            <a:tailEnd/>
          </a:ln>
          <a:effectLst/>
          <a:extLst/>
        </p:spPr>
        <p:txBody>
          <a:bodyPr lIns="112947" tIns="56473" rIns="112947" bIns="56473">
            <a:spAutoFit/>
          </a:bodyPr>
          <a:lstStyle/>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编</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程</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调</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试</a:t>
            </a:r>
          </a:p>
        </p:txBody>
      </p:sp>
      <p:sp>
        <p:nvSpPr>
          <p:cNvPr id="561160" name="Text Box 8"/>
          <p:cNvSpPr txBox="1">
            <a:spLocks noChangeArrowheads="1"/>
          </p:cNvSpPr>
          <p:nvPr/>
        </p:nvSpPr>
        <p:spPr bwMode="auto">
          <a:xfrm>
            <a:off x="6580188" y="3262313"/>
            <a:ext cx="576262" cy="1847850"/>
          </a:xfrm>
          <a:prstGeom prst="rect">
            <a:avLst/>
          </a:prstGeom>
          <a:noFill/>
          <a:ln w="25400">
            <a:solidFill>
              <a:srgbClr val="0000FF"/>
            </a:solidFill>
            <a:miter lim="800000"/>
            <a:headEnd/>
            <a:tailEnd/>
          </a:ln>
          <a:effectLst/>
          <a:extLst/>
        </p:spPr>
        <p:txBody>
          <a:bodyPr lIns="112947" tIns="56473" rIns="112947" bIns="56473">
            <a:spAutoFit/>
          </a:bodyPr>
          <a:lstStyle/>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得</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到</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解</a:t>
            </a:r>
          </a:p>
          <a:p>
            <a:pPr algn="ctr">
              <a:lnSpc>
                <a:spcPct val="100000"/>
              </a:lnSpc>
              <a:defRPr/>
            </a:pPr>
            <a:r>
              <a:rPr lang="zh-CN" altLang="en-US" sz="2800">
                <a:solidFill>
                  <a:srgbClr val="FF6600"/>
                </a:solidFill>
                <a:effectLst>
                  <a:outerShdw blurRad="38100" dist="38100" dir="2700000" algn="tl">
                    <a:srgbClr val="C0C0C0"/>
                  </a:outerShdw>
                </a:effectLst>
                <a:latin typeface="楷体" panose="02010609060101010101" pitchFamily="49" charset="-122"/>
                <a:ea typeface="楷体" panose="02010609060101010101" pitchFamily="49" charset="-122"/>
              </a:rPr>
              <a:t>答</a:t>
            </a:r>
          </a:p>
        </p:txBody>
      </p:sp>
      <p:sp>
        <p:nvSpPr>
          <p:cNvPr id="561165" name="AutoShape 13"/>
          <p:cNvSpPr>
            <a:spLocks noChangeArrowheads="1"/>
          </p:cNvSpPr>
          <p:nvPr/>
        </p:nvSpPr>
        <p:spPr bwMode="auto">
          <a:xfrm>
            <a:off x="3556000" y="3960813"/>
            <a:ext cx="431800" cy="287337"/>
          </a:xfrm>
          <a:prstGeom prst="rightArrow">
            <a:avLst>
              <a:gd name="adj1" fmla="val 50000"/>
              <a:gd name="adj2" fmla="val 37569"/>
            </a:avLst>
          </a:prstGeom>
          <a:solidFill>
            <a:schemeClr val="accent1"/>
          </a:solidFill>
          <a:ln w="25400">
            <a:solidFill>
              <a:schemeClr val="tx1"/>
            </a:solidFill>
            <a:miter lim="800000"/>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561166" name="AutoShape 14"/>
          <p:cNvSpPr>
            <a:spLocks noChangeArrowheads="1"/>
          </p:cNvSpPr>
          <p:nvPr/>
        </p:nvSpPr>
        <p:spPr bwMode="auto">
          <a:xfrm>
            <a:off x="2332038" y="3959225"/>
            <a:ext cx="431800" cy="287338"/>
          </a:xfrm>
          <a:prstGeom prst="rightArrow">
            <a:avLst>
              <a:gd name="adj1" fmla="val 50000"/>
              <a:gd name="adj2" fmla="val 37569"/>
            </a:avLst>
          </a:prstGeom>
          <a:solidFill>
            <a:schemeClr val="accent1"/>
          </a:solidFill>
          <a:ln w="25400">
            <a:solidFill>
              <a:schemeClr val="tx1"/>
            </a:solidFill>
            <a:miter lim="800000"/>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561167" name="AutoShape 15"/>
          <p:cNvSpPr>
            <a:spLocks noChangeArrowheads="1"/>
          </p:cNvSpPr>
          <p:nvPr/>
        </p:nvSpPr>
        <p:spPr bwMode="auto">
          <a:xfrm>
            <a:off x="4779963" y="3959225"/>
            <a:ext cx="431800" cy="287338"/>
          </a:xfrm>
          <a:prstGeom prst="rightArrow">
            <a:avLst>
              <a:gd name="adj1" fmla="val 50000"/>
              <a:gd name="adj2" fmla="val 37569"/>
            </a:avLst>
          </a:prstGeom>
          <a:solidFill>
            <a:schemeClr val="accent1"/>
          </a:solidFill>
          <a:ln w="25400">
            <a:solidFill>
              <a:schemeClr val="tx1"/>
            </a:solidFill>
            <a:miter lim="800000"/>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561168" name="AutoShape 16"/>
          <p:cNvSpPr>
            <a:spLocks noChangeArrowheads="1"/>
          </p:cNvSpPr>
          <p:nvPr/>
        </p:nvSpPr>
        <p:spPr bwMode="auto">
          <a:xfrm>
            <a:off x="6005513" y="3959225"/>
            <a:ext cx="431800" cy="287338"/>
          </a:xfrm>
          <a:prstGeom prst="rightArrow">
            <a:avLst>
              <a:gd name="adj1" fmla="val 50000"/>
              <a:gd name="adj2" fmla="val 37569"/>
            </a:avLst>
          </a:prstGeom>
          <a:solidFill>
            <a:schemeClr val="accent1"/>
          </a:solidFill>
          <a:ln w="25400">
            <a:solidFill>
              <a:schemeClr val="tx1"/>
            </a:solidFill>
            <a:miter lim="800000"/>
            <a:headEnd/>
            <a:tailEnd/>
          </a:ln>
          <a:effectLs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6933" y="2528940"/>
            <a:ext cx="8760358" cy="2132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defRPr/>
            </a:pPr>
            <a:r>
              <a:rPr lang="zh-CN" altLang="en-US"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设定3个参数，分别是存放元素的数组、参与排列的第一个元素的位置（即求从此位置的元素开始到数组最后一个元素为止的元素的所有排列）以及数组中元素的</a:t>
            </a:r>
            <a:r>
              <a:rPr lang="zh-CN" altLang="en-US" sz="28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个数</a:t>
            </a:r>
            <a:r>
              <a:rPr lang="zh-CN" altLang="en-US" sz="280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perm(A</a:t>
            </a:r>
            <a:r>
              <a:rPr lang="en-US" altLang="zh-CN"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k, n)，</a:t>
            </a:r>
            <a:r>
              <a:rPr lang="zh-CN" altLang="en-US"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初始时调用参数：</a:t>
            </a:r>
            <a:r>
              <a:rPr lang="en-US" altLang="zh-CN"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A，0，n。</a:t>
            </a:r>
            <a:endParaRPr lang="zh-CN" altLang="en-US"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5"/>
          <p:cNvSpPr>
            <a:spLocks noChangeArrowheads="1"/>
          </p:cNvSpPr>
          <p:nvPr/>
        </p:nvSpPr>
        <p:spPr bwMode="auto">
          <a:xfrm>
            <a:off x="182501" y="998838"/>
            <a:ext cx="8961499" cy="1096754"/>
          </a:xfrm>
          <a:prstGeom prst="rect">
            <a:avLst/>
          </a:prstGeom>
          <a:noFill/>
          <a:ln w="9525">
            <a:noFill/>
            <a:miter lim="800000"/>
          </a:ln>
          <a:effectLst/>
        </p:spPr>
        <p:txBody>
          <a:bodyPr wrap="square" lIns="112947" tIns="56473" rIns="112947" bIns="5647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dirty="0">
                <a:ea typeface="楷体" panose="02010609060101010101" pitchFamily="49" charset="-122"/>
                <a:cs typeface="Times New Roman" panose="02020603050405020304" pitchFamily="18" charset="0"/>
              </a:rPr>
              <a:t>可见，如果能生成</a:t>
            </a:r>
            <a:r>
              <a:rPr kumimoji="1" lang="en-US" altLang="zh-CN" sz="2800" dirty="0">
                <a:ea typeface="楷体" panose="02010609060101010101" pitchFamily="49" charset="-122"/>
                <a:cs typeface="Times New Roman" panose="02020603050405020304" pitchFamily="18" charset="0"/>
              </a:rPr>
              <a:t>n – 1</a:t>
            </a:r>
            <a:r>
              <a:rPr kumimoji="1" lang="zh-CN" altLang="en-US" sz="2800" dirty="0">
                <a:ea typeface="楷体" panose="02010609060101010101" pitchFamily="49" charset="-122"/>
                <a:cs typeface="Times New Roman" panose="02020603050405020304" pitchFamily="18" charset="0"/>
              </a:rPr>
              <a:t>个元素的全排列，就能生成</a:t>
            </a:r>
            <a:r>
              <a:rPr kumimoji="1" lang="en-US" altLang="zh-CN" sz="2800" dirty="0">
                <a:ea typeface="楷体" panose="02010609060101010101" pitchFamily="49" charset="-122"/>
                <a:cs typeface="Times New Roman" panose="02020603050405020304" pitchFamily="18" charset="0"/>
              </a:rPr>
              <a:t>n</a:t>
            </a:r>
            <a:r>
              <a:rPr kumimoji="1" lang="zh-CN" altLang="en-US" sz="2800" dirty="0">
                <a:ea typeface="楷体" panose="02010609060101010101" pitchFamily="49" charset="-122"/>
                <a:cs typeface="Times New Roman" panose="02020603050405020304" pitchFamily="18" charset="0"/>
              </a:rPr>
              <a:t>个元素的全排列。</a:t>
            </a:r>
          </a:p>
        </p:txBody>
      </p:sp>
    </p:spTree>
  </p:cSld>
  <p:clrMapOvr>
    <a:masterClrMapping/>
  </p:clrMapOvr>
  <p:transition>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28820"/>
            <a:ext cx="9159875" cy="474745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ts val="3300"/>
              </a:lnSpc>
            </a:pPr>
            <a:r>
              <a:rPr lang="en-US" altLang="zh-CN" sz="2800">
                <a:latin typeface="Times New Roman" pitchFamily="18" charset="0"/>
                <a:ea typeface="宋体" pitchFamily="2" charset="-122"/>
              </a:rPr>
              <a:t>def  Perm (a, k, n) :</a:t>
            </a:r>
          </a:p>
          <a:p>
            <a:pPr algn="just">
              <a:lnSpc>
                <a:spcPts val="3300"/>
              </a:lnSpc>
            </a:pPr>
            <a:r>
              <a:rPr lang="en-US" altLang="zh-CN" sz="2800">
                <a:latin typeface="Times New Roman" pitchFamily="18" charset="0"/>
                <a:ea typeface="宋体" pitchFamily="2" charset="-122"/>
              </a:rPr>
              <a:t>    # n</a:t>
            </a:r>
            <a:r>
              <a:rPr lang="zh-CN" altLang="en-US" sz="2800">
                <a:latin typeface="Times New Roman" pitchFamily="18" charset="0"/>
                <a:ea typeface="宋体" pitchFamily="2" charset="-122"/>
              </a:rPr>
              <a:t>是数组</a:t>
            </a:r>
            <a:r>
              <a:rPr lang="en-US" altLang="zh-CN" sz="2800">
                <a:latin typeface="Times New Roman" pitchFamily="18" charset="0"/>
                <a:ea typeface="宋体" pitchFamily="2" charset="-122"/>
              </a:rPr>
              <a:t>a</a:t>
            </a:r>
            <a:r>
              <a:rPr lang="zh-CN" altLang="en-US" sz="2800">
                <a:latin typeface="Times New Roman" pitchFamily="18" charset="0"/>
                <a:ea typeface="宋体" pitchFamily="2" charset="-122"/>
              </a:rPr>
              <a:t>的元素个数，生成</a:t>
            </a:r>
            <a:r>
              <a:rPr lang="en-US" altLang="zh-CN" sz="2800">
                <a:latin typeface="Times New Roman" pitchFamily="18" charset="0"/>
                <a:ea typeface="宋体" pitchFamily="2" charset="-122"/>
              </a:rPr>
              <a:t>a[k],…,a[n-1]</a:t>
            </a:r>
            <a:r>
              <a:rPr lang="zh-CN" altLang="en-US" sz="2800">
                <a:latin typeface="Times New Roman" pitchFamily="18" charset="0"/>
                <a:ea typeface="宋体" pitchFamily="2" charset="-122"/>
              </a:rPr>
              <a:t>的全排列</a:t>
            </a:r>
          </a:p>
          <a:p>
            <a:pPr algn="just">
              <a:lnSpc>
                <a:spcPts val="3300"/>
              </a:lnSpc>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if  k == n-1 :                         #</a:t>
            </a:r>
            <a:r>
              <a:rPr lang="zh-CN" altLang="en-US" sz="2800">
                <a:latin typeface="Times New Roman" pitchFamily="18" charset="0"/>
                <a:ea typeface="宋体" pitchFamily="2" charset="-122"/>
              </a:rPr>
              <a:t>终止条件，输出排列</a:t>
            </a:r>
          </a:p>
          <a:p>
            <a:pPr algn="just">
              <a:lnSpc>
                <a:spcPts val="3300"/>
              </a:lnSpc>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print( A )                          </a:t>
            </a:r>
          </a:p>
          <a:p>
            <a:pPr algn="just">
              <a:lnSpc>
                <a:spcPts val="3300"/>
              </a:lnSpc>
            </a:pPr>
            <a:r>
              <a:rPr lang="en-US" altLang="zh-CN" sz="2800">
                <a:latin typeface="Times New Roman" pitchFamily="18" charset="0"/>
                <a:ea typeface="宋体" pitchFamily="2" charset="-122"/>
              </a:rPr>
              <a:t>    else :                                      # </a:t>
            </a:r>
            <a:r>
              <a:rPr lang="zh-CN" altLang="en-US" sz="2800">
                <a:latin typeface="Times New Roman" pitchFamily="18" charset="0"/>
                <a:ea typeface="宋体" pitchFamily="2" charset="-122"/>
              </a:rPr>
              <a:t>递归处理</a:t>
            </a:r>
          </a:p>
          <a:p>
            <a:pPr algn="just">
              <a:lnSpc>
                <a:spcPts val="3300"/>
              </a:lnSpc>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for  i  in range(k, n) :</a:t>
            </a:r>
          </a:p>
          <a:p>
            <a:pPr algn="just">
              <a:lnSpc>
                <a:spcPts val="3300"/>
              </a:lnSpc>
            </a:pPr>
            <a:r>
              <a:rPr lang="en-US" altLang="zh-CN" sz="2800">
                <a:latin typeface="Times New Roman" pitchFamily="18" charset="0"/>
                <a:ea typeface="宋体" pitchFamily="2" charset="-122"/>
              </a:rPr>
              <a:t>            a[k], a[i] = a[i], a[k] </a:t>
            </a:r>
            <a:endParaRPr lang="en-US" altLang="zh-CN" sz="2800" smtClean="0">
              <a:latin typeface="Times New Roman" pitchFamily="18" charset="0"/>
              <a:ea typeface="宋体" pitchFamily="2" charset="-122"/>
            </a:endParaRPr>
          </a:p>
          <a:p>
            <a:pPr algn="just">
              <a:lnSpc>
                <a:spcPts val="3300"/>
              </a:lnSpc>
            </a:pPr>
            <a:r>
              <a:rPr lang="en-US" altLang="zh-CN" sz="2800">
                <a:latin typeface="Times New Roman" pitchFamily="18" charset="0"/>
                <a:ea typeface="宋体" pitchFamily="2" charset="-122"/>
              </a:rPr>
              <a:t> </a:t>
            </a:r>
            <a:r>
              <a:rPr lang="en-US" altLang="zh-CN" sz="2800" smtClean="0">
                <a:latin typeface="Times New Roman" pitchFamily="18" charset="0"/>
                <a:ea typeface="宋体" pitchFamily="2" charset="-122"/>
              </a:rPr>
              <a:t>           </a:t>
            </a:r>
            <a:r>
              <a:rPr lang="en-US" altLang="zh-CN" sz="2800">
                <a:latin typeface="Times New Roman" pitchFamily="18" charset="0"/>
                <a:ea typeface="宋体" pitchFamily="2" charset="-122"/>
              </a:rPr>
              <a:t># </a:t>
            </a:r>
            <a:r>
              <a:rPr lang="zh-CN" altLang="en-US" sz="2800">
                <a:latin typeface="Times New Roman" pitchFamily="18" charset="0"/>
                <a:ea typeface="宋体" pitchFamily="2" charset="-122"/>
              </a:rPr>
              <a:t>交换</a:t>
            </a:r>
            <a:r>
              <a:rPr lang="en-US" altLang="zh-CN" sz="2800">
                <a:latin typeface="Times New Roman" pitchFamily="18" charset="0"/>
                <a:ea typeface="宋体" pitchFamily="2" charset="-122"/>
              </a:rPr>
              <a:t>a[k]</a:t>
            </a:r>
            <a:r>
              <a:rPr lang="zh-CN" altLang="en-US" sz="2800">
                <a:latin typeface="Times New Roman" pitchFamily="18" charset="0"/>
                <a:ea typeface="宋体" pitchFamily="2" charset="-122"/>
              </a:rPr>
              <a:t>和 </a:t>
            </a:r>
            <a:r>
              <a:rPr lang="en-US" altLang="zh-CN" sz="2800">
                <a:latin typeface="Times New Roman" pitchFamily="18" charset="0"/>
                <a:ea typeface="宋体" pitchFamily="2" charset="-122"/>
              </a:rPr>
              <a:t>a[i]</a:t>
            </a:r>
          </a:p>
          <a:p>
            <a:pPr algn="just">
              <a:lnSpc>
                <a:spcPts val="3300"/>
              </a:lnSpc>
            </a:pPr>
            <a:r>
              <a:rPr lang="en-US" altLang="zh-CN" sz="2800" smtClean="0">
                <a:latin typeface="Times New Roman" pitchFamily="18" charset="0"/>
                <a:ea typeface="宋体" pitchFamily="2" charset="-122"/>
              </a:rPr>
              <a:t>            Perm(a</a:t>
            </a:r>
            <a:r>
              <a:rPr lang="en-US" altLang="zh-CN" sz="2800">
                <a:latin typeface="Times New Roman" pitchFamily="18" charset="0"/>
                <a:ea typeface="宋体" pitchFamily="2" charset="-122"/>
              </a:rPr>
              <a:t>, k+1, n) </a:t>
            </a:r>
            <a:endParaRPr lang="en-US" altLang="zh-CN" sz="2800" smtClean="0">
              <a:latin typeface="Times New Roman" pitchFamily="18" charset="0"/>
              <a:ea typeface="宋体" pitchFamily="2" charset="-122"/>
            </a:endParaRPr>
          </a:p>
          <a:p>
            <a:pPr algn="just">
              <a:lnSpc>
                <a:spcPts val="3300"/>
              </a:lnSpc>
            </a:pPr>
            <a:r>
              <a:rPr lang="en-US" altLang="zh-CN" sz="2800">
                <a:latin typeface="Times New Roman" pitchFamily="18" charset="0"/>
                <a:ea typeface="宋体" pitchFamily="2" charset="-122"/>
              </a:rPr>
              <a:t> </a:t>
            </a:r>
            <a:r>
              <a:rPr lang="en-US" altLang="zh-CN" sz="2800" smtClean="0">
                <a:latin typeface="Times New Roman" pitchFamily="18" charset="0"/>
                <a:ea typeface="宋体" pitchFamily="2" charset="-122"/>
              </a:rPr>
              <a:t>           </a:t>
            </a:r>
            <a:r>
              <a:rPr lang="en-US" altLang="zh-CN" sz="2800">
                <a:latin typeface="Times New Roman" pitchFamily="18" charset="0"/>
                <a:ea typeface="宋体" pitchFamily="2" charset="-122"/>
              </a:rPr>
              <a:t># </a:t>
            </a:r>
            <a:r>
              <a:rPr lang="zh-CN" altLang="en-US" sz="2800">
                <a:latin typeface="Times New Roman" pitchFamily="18" charset="0"/>
                <a:ea typeface="宋体" pitchFamily="2" charset="-122"/>
              </a:rPr>
              <a:t>再次交换 </a:t>
            </a:r>
            <a:r>
              <a:rPr lang="en-US" altLang="zh-CN" sz="2800">
                <a:latin typeface="Times New Roman" pitchFamily="18" charset="0"/>
                <a:ea typeface="宋体" pitchFamily="2" charset="-122"/>
              </a:rPr>
              <a:t>a[k] </a:t>
            </a:r>
            <a:r>
              <a:rPr lang="zh-CN" altLang="en-US" sz="2800">
                <a:latin typeface="Times New Roman" pitchFamily="18" charset="0"/>
                <a:ea typeface="宋体" pitchFamily="2" charset="-122"/>
              </a:rPr>
              <a:t>和</a:t>
            </a:r>
            <a:r>
              <a:rPr lang="en-US" altLang="zh-CN" sz="2800">
                <a:latin typeface="Times New Roman" pitchFamily="18" charset="0"/>
                <a:ea typeface="宋体" pitchFamily="2" charset="-122"/>
              </a:rPr>
              <a:t>a[i] , </a:t>
            </a:r>
            <a:r>
              <a:rPr lang="zh-CN" altLang="en-US" sz="2800">
                <a:latin typeface="Times New Roman" pitchFamily="18" charset="0"/>
                <a:ea typeface="宋体" pitchFamily="2" charset="-122"/>
              </a:rPr>
              <a:t>恢复原顺序</a:t>
            </a:r>
            <a:endParaRPr lang="en-US" altLang="zh-CN" sz="2800">
              <a:latin typeface="Times New Roman" pitchFamily="18" charset="0"/>
              <a:ea typeface="宋体" pitchFamily="2" charset="-122"/>
            </a:endParaRPr>
          </a:p>
          <a:p>
            <a:pPr algn="just">
              <a:lnSpc>
                <a:spcPts val="3300"/>
              </a:lnSpc>
            </a:pPr>
            <a:r>
              <a:rPr lang="en-US" altLang="zh-CN" sz="2800" smtClean="0">
                <a:latin typeface="Times New Roman" pitchFamily="18" charset="0"/>
                <a:ea typeface="宋体" pitchFamily="2" charset="-122"/>
              </a:rPr>
              <a:t>            a[k</a:t>
            </a:r>
            <a:r>
              <a:rPr lang="en-US" altLang="zh-CN" sz="2800">
                <a:latin typeface="Times New Roman" pitchFamily="18" charset="0"/>
                <a:ea typeface="宋体" pitchFamily="2" charset="-122"/>
              </a:rPr>
              <a:t>], a[i] = a[i], a[k</a:t>
            </a:r>
            <a:r>
              <a:rPr lang="en-US" altLang="zh-CN" sz="2800" smtClean="0">
                <a:latin typeface="Times New Roman" pitchFamily="18" charset="0"/>
                <a:ea typeface="宋体" pitchFamily="2" charset="-122"/>
              </a:rPr>
              <a:t>]</a:t>
            </a:r>
            <a:endParaRPr lang="en-US" altLang="zh-CN" sz="2800">
              <a:latin typeface="Times New Roman" pitchFamily="18" charset="0"/>
              <a:ea typeface="宋体" pitchFamily="2" charset="-122"/>
            </a:endParaRPr>
          </a:p>
        </p:txBody>
      </p:sp>
    </p:spTree>
    <p:extLst>
      <p:ext uri="{BB962C8B-B14F-4D97-AF65-F5344CB8AC3E}">
        <p14:creationId xmlns:p14="http://schemas.microsoft.com/office/powerpoint/2010/main" val="597372213"/>
      </p:ext>
    </p:extLst>
  </p:cSld>
  <p:clrMapOvr>
    <a:masterClrMapping/>
  </p:clrMapOvr>
  <p:transition>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62" name="Rectangle 2"/>
          <p:cNvSpPr>
            <a:spLocks noChangeArrowheads="1"/>
          </p:cNvSpPr>
          <p:nvPr/>
        </p:nvSpPr>
        <p:spPr bwMode="auto">
          <a:xfrm>
            <a:off x="323850" y="620713"/>
            <a:ext cx="8610600" cy="2676525"/>
          </a:xfrm>
          <a:prstGeom prst="rect">
            <a:avLst/>
          </a:prstGeom>
          <a:noFill/>
          <a:ln>
            <a:noFill/>
          </a:ln>
          <a:effectLst/>
          <a:extLst/>
        </p:spPr>
        <p:txBody>
          <a:bodyPr lIns="112947" tIns="56473" rIns="112947" bIns="56473">
            <a:spAutoFit/>
          </a:bodyPr>
          <a:lstStyle/>
          <a:p>
            <a:pPr>
              <a:lnSpc>
                <a:spcPct val="100000"/>
              </a:lnSpc>
              <a:defRPr/>
            </a:pPr>
            <a:r>
              <a:rPr lang="zh-CN" altLang="en-US" sz="2800" dirty="0">
                <a:effectLst>
                  <a:outerShdw blurRad="38100" dist="38100" dir="2700000" algn="tl">
                    <a:srgbClr val="C0C0C0"/>
                  </a:outerShdw>
                </a:effectLst>
                <a:latin typeface="Times New Roman" pitchFamily="18" charset="0"/>
              </a:rPr>
              <a:t>当</a:t>
            </a:r>
            <a:r>
              <a:rPr lang="en-US" altLang="zh-CN" sz="2800" dirty="0">
                <a:effectLst>
                  <a:outerShdw blurRad="38100" dist="38100" dir="2700000" algn="tl">
                    <a:srgbClr val="C0C0C0"/>
                  </a:outerShdw>
                </a:effectLst>
                <a:latin typeface="Times New Roman" pitchFamily="18" charset="0"/>
              </a:rPr>
              <a:t>n=4</a:t>
            </a:r>
            <a:r>
              <a:rPr lang="zh-CN" altLang="en-US" sz="2800" dirty="0">
                <a:effectLst>
                  <a:outerShdw blurRad="38100" dist="38100" dir="2700000" algn="tl">
                    <a:srgbClr val="C0C0C0"/>
                  </a:outerShdw>
                </a:effectLst>
                <a:latin typeface="Times New Roman" pitchFamily="18" charset="0"/>
              </a:rPr>
              <a:t>，</a:t>
            </a:r>
            <a:r>
              <a:rPr lang="en-US" altLang="zh-CN" sz="2800" dirty="0">
                <a:effectLst>
                  <a:outerShdw blurRad="38100" dist="38100" dir="2700000" algn="tl">
                    <a:srgbClr val="C0C0C0"/>
                  </a:outerShdw>
                </a:effectLst>
                <a:latin typeface="Times New Roman" pitchFamily="18" charset="0"/>
              </a:rPr>
              <a:t>a[4]={</a:t>
            </a:r>
            <a:r>
              <a:rPr lang="en-US" altLang="zh-CN" sz="2800" dirty="0" err="1">
                <a:effectLst>
                  <a:outerShdw blurRad="38100" dist="38100" dir="2700000" algn="tl">
                    <a:srgbClr val="C0C0C0"/>
                  </a:outerShdw>
                </a:effectLst>
                <a:latin typeface="Times New Roman" pitchFamily="18" charset="0"/>
              </a:rPr>
              <a:t>a,b,c,d</a:t>
            </a:r>
            <a:r>
              <a:rPr lang="en-US" altLang="zh-CN" sz="2800" dirty="0">
                <a:effectLst>
                  <a:outerShdw blurRad="38100" dist="38100" dir="2700000" algn="tl">
                    <a:srgbClr val="C0C0C0"/>
                  </a:outerShdw>
                </a:effectLst>
                <a:latin typeface="Times New Roman" pitchFamily="18" charset="0"/>
              </a:rPr>
              <a:t>} </a:t>
            </a:r>
            <a:r>
              <a:rPr lang="zh-CN" altLang="en-US" sz="2800" dirty="0">
                <a:effectLst>
                  <a:outerShdw blurRad="38100" dist="38100" dir="2700000" algn="tl">
                    <a:srgbClr val="C0C0C0"/>
                  </a:outerShdw>
                </a:effectLst>
                <a:latin typeface="Times New Roman" pitchFamily="18" charset="0"/>
              </a:rPr>
              <a:t>时，</a:t>
            </a:r>
            <a:r>
              <a:rPr kumimoji="1" lang="en-US" altLang="zh-CN" sz="2800" dirty="0">
                <a:latin typeface="Times New Roman" pitchFamily="18" charset="0"/>
              </a:rPr>
              <a:t>perm(a,0,4)</a:t>
            </a:r>
            <a:r>
              <a:rPr kumimoji="1" lang="zh-CN" altLang="en-US" sz="2800" dirty="0">
                <a:latin typeface="Times New Roman" pitchFamily="18" charset="0"/>
              </a:rPr>
              <a:t>调用的</a:t>
            </a:r>
            <a:r>
              <a:rPr lang="zh-CN" altLang="en-US" sz="2800" dirty="0">
                <a:effectLst>
                  <a:outerShdw blurRad="38100" dist="38100" dir="2700000" algn="tl">
                    <a:srgbClr val="C0C0C0"/>
                  </a:outerShdw>
                </a:effectLst>
                <a:latin typeface="Times New Roman" pitchFamily="18" charset="0"/>
              </a:rPr>
              <a:t>循环部分为：</a:t>
            </a:r>
          </a:p>
          <a:p>
            <a:pPr>
              <a:lnSpc>
                <a:spcPct val="100000"/>
              </a:lnSpc>
              <a:defRPr/>
            </a:pPr>
            <a:r>
              <a:rPr lang="en-US" altLang="zh-CN" sz="2800" dirty="0">
                <a:effectLst>
                  <a:outerShdw blurRad="38100" dist="38100" dir="2700000" algn="tl">
                    <a:srgbClr val="C0C0C0"/>
                  </a:outerShdw>
                </a:effectLst>
                <a:latin typeface="Times New Roman" pitchFamily="18" charset="0"/>
              </a:rPr>
              <a:t>  for i = 0 to 3</a:t>
            </a:r>
          </a:p>
          <a:p>
            <a:pPr>
              <a:lnSpc>
                <a:spcPct val="100000"/>
              </a:lnSpc>
              <a:defRPr/>
            </a:pPr>
            <a:r>
              <a:rPr lang="en-US" altLang="zh-CN" sz="2800" dirty="0">
                <a:effectLst>
                  <a:outerShdw blurRad="38100" dist="38100" dir="2700000" algn="tl">
                    <a:srgbClr val="C0C0C0"/>
                  </a:outerShdw>
                </a:effectLst>
                <a:latin typeface="Times New Roman" pitchFamily="18" charset="0"/>
              </a:rPr>
              <a:t>     { </a:t>
            </a:r>
            <a:r>
              <a:rPr lang="zh-CN" altLang="en-US" sz="2800" dirty="0">
                <a:effectLst>
                  <a:outerShdw blurRad="38100" dist="38100" dir="2700000" algn="tl">
                    <a:srgbClr val="C0C0C0"/>
                  </a:outerShdw>
                </a:effectLst>
                <a:latin typeface="Times New Roman" pitchFamily="18" charset="0"/>
              </a:rPr>
              <a:t>交换位置为</a:t>
            </a:r>
            <a:r>
              <a:rPr lang="en-US" altLang="zh-CN" sz="2800" dirty="0">
                <a:effectLst>
                  <a:outerShdw blurRad="38100" dist="38100" dir="2700000" algn="tl">
                    <a:srgbClr val="C0C0C0"/>
                  </a:outerShdw>
                </a:effectLst>
                <a:latin typeface="Times New Roman" pitchFamily="18" charset="0"/>
              </a:rPr>
              <a:t>0</a:t>
            </a:r>
            <a:r>
              <a:rPr lang="zh-CN" altLang="en-US" sz="2800" dirty="0">
                <a:effectLst>
                  <a:outerShdw blurRad="38100" dist="38100" dir="2700000" algn="tl">
                    <a:srgbClr val="C0C0C0"/>
                  </a:outerShdw>
                </a:effectLst>
                <a:latin typeface="Times New Roman" pitchFamily="18" charset="0"/>
              </a:rPr>
              <a:t>和</a:t>
            </a:r>
            <a:r>
              <a:rPr lang="en-US" altLang="zh-CN" sz="2800" dirty="0">
                <a:effectLst>
                  <a:outerShdw blurRad="38100" dist="38100" dir="2700000" algn="tl">
                    <a:srgbClr val="C0C0C0"/>
                  </a:outerShdw>
                </a:effectLst>
                <a:latin typeface="Times New Roman" pitchFamily="18" charset="0"/>
              </a:rPr>
              <a:t>i</a:t>
            </a:r>
            <a:r>
              <a:rPr lang="zh-CN" altLang="en-US" sz="2800" dirty="0">
                <a:effectLst>
                  <a:outerShdw blurRad="38100" dist="38100" dir="2700000" algn="tl">
                    <a:srgbClr val="C0C0C0"/>
                  </a:outerShdw>
                </a:effectLst>
                <a:latin typeface="Times New Roman" pitchFamily="18" charset="0"/>
              </a:rPr>
              <a:t>的元素</a:t>
            </a:r>
            <a:r>
              <a:rPr lang="en-US" altLang="zh-CN" sz="2800" dirty="0">
                <a:effectLst>
                  <a:outerShdw blurRad="38100" dist="38100" dir="2700000" algn="tl">
                    <a:srgbClr val="C0C0C0"/>
                  </a:outerShdw>
                </a:effectLst>
                <a:latin typeface="Times New Roman" pitchFamily="18" charset="0"/>
              </a:rPr>
              <a:t>;</a:t>
            </a:r>
          </a:p>
          <a:p>
            <a:pPr>
              <a:lnSpc>
                <a:spcPct val="100000"/>
              </a:lnSpc>
              <a:defRPr/>
            </a:pPr>
            <a:r>
              <a:rPr lang="en-US" altLang="zh-CN" sz="2800" dirty="0">
                <a:effectLst>
                  <a:outerShdw blurRad="38100" dist="38100" dir="2700000" algn="tl">
                    <a:srgbClr val="C0C0C0"/>
                  </a:outerShdw>
                </a:effectLst>
                <a:latin typeface="Times New Roman" pitchFamily="18" charset="0"/>
              </a:rPr>
              <a:t>       k=k+1</a:t>
            </a:r>
            <a:r>
              <a:rPr lang="zh-CN" altLang="en-US" sz="2800" dirty="0">
                <a:effectLst>
                  <a:outerShdw blurRad="38100" dist="38100" dir="2700000" algn="tl">
                    <a:srgbClr val="C0C0C0"/>
                  </a:outerShdw>
                </a:effectLst>
                <a:latin typeface="Times New Roman" pitchFamily="18" charset="0"/>
              </a:rPr>
              <a:t>，递归调用</a:t>
            </a:r>
            <a:r>
              <a:rPr lang="en-US" altLang="zh-CN" sz="2800" dirty="0">
                <a:effectLst>
                  <a:outerShdw blurRad="38100" dist="38100" dir="2700000" algn="tl">
                    <a:srgbClr val="C0C0C0"/>
                  </a:outerShdw>
                </a:effectLst>
                <a:latin typeface="Times New Roman" pitchFamily="18" charset="0"/>
              </a:rPr>
              <a:t>perm</a:t>
            </a:r>
            <a:r>
              <a:rPr lang="zh-CN" altLang="en-US" sz="2800" dirty="0">
                <a:effectLst>
                  <a:outerShdw blurRad="38100" dist="38100" dir="2700000" algn="tl">
                    <a:srgbClr val="C0C0C0"/>
                  </a:outerShdw>
                </a:effectLst>
                <a:latin typeface="Times New Roman" pitchFamily="18" charset="0"/>
              </a:rPr>
              <a:t>函数</a:t>
            </a:r>
            <a:r>
              <a:rPr lang="en-US" altLang="zh-CN" sz="2800" dirty="0">
                <a:effectLst>
                  <a:outerShdw blurRad="38100" dist="38100" dir="2700000" algn="tl">
                    <a:srgbClr val="C0C0C0"/>
                  </a:outerShdw>
                </a:effectLst>
                <a:latin typeface="Times New Roman" pitchFamily="18" charset="0"/>
              </a:rPr>
              <a:t>;</a:t>
            </a:r>
          </a:p>
          <a:p>
            <a:pPr>
              <a:lnSpc>
                <a:spcPct val="100000"/>
              </a:lnSpc>
              <a:defRPr/>
            </a:pPr>
            <a:r>
              <a:rPr lang="zh-CN" altLang="en-US" sz="2800" dirty="0">
                <a:effectLst>
                  <a:outerShdw blurRad="38100" dist="38100" dir="2700000" algn="tl">
                    <a:srgbClr val="C0C0C0"/>
                  </a:outerShdw>
                </a:effectLst>
                <a:latin typeface="Times New Roman" pitchFamily="18" charset="0"/>
              </a:rPr>
              <a:t>       交换位置为</a:t>
            </a:r>
            <a:r>
              <a:rPr lang="en-US" altLang="zh-CN" sz="2800" dirty="0">
                <a:effectLst>
                  <a:outerShdw blurRad="38100" dist="38100" dir="2700000" algn="tl">
                    <a:srgbClr val="C0C0C0"/>
                  </a:outerShdw>
                </a:effectLst>
                <a:latin typeface="Times New Roman" pitchFamily="18" charset="0"/>
              </a:rPr>
              <a:t>i</a:t>
            </a:r>
            <a:r>
              <a:rPr lang="zh-CN" altLang="en-US" sz="2800" dirty="0">
                <a:effectLst>
                  <a:outerShdw blurRad="38100" dist="38100" dir="2700000" algn="tl">
                    <a:srgbClr val="C0C0C0"/>
                  </a:outerShdw>
                </a:effectLst>
                <a:latin typeface="Times New Roman" pitchFamily="18" charset="0"/>
              </a:rPr>
              <a:t>和</a:t>
            </a:r>
            <a:r>
              <a:rPr lang="en-US" altLang="zh-CN" sz="2800" dirty="0">
                <a:effectLst>
                  <a:outerShdw blurRad="38100" dist="38100" dir="2700000" algn="tl">
                    <a:srgbClr val="C0C0C0"/>
                  </a:outerShdw>
                </a:effectLst>
                <a:latin typeface="Times New Roman" pitchFamily="18" charset="0"/>
              </a:rPr>
              <a:t>0</a:t>
            </a:r>
            <a:r>
              <a:rPr lang="zh-CN" altLang="en-US" sz="2800" dirty="0">
                <a:effectLst>
                  <a:outerShdw blurRad="38100" dist="38100" dir="2700000" algn="tl">
                    <a:srgbClr val="C0C0C0"/>
                  </a:outerShdw>
                </a:effectLst>
                <a:latin typeface="Times New Roman" pitchFamily="18" charset="0"/>
              </a:rPr>
              <a:t>的元素</a:t>
            </a:r>
            <a:r>
              <a:rPr lang="en-US" altLang="zh-CN" sz="2800" dirty="0">
                <a:effectLst>
                  <a:outerShdw blurRad="38100" dist="38100" dir="2700000" algn="tl">
                    <a:srgbClr val="C0C0C0"/>
                  </a:outerShdw>
                </a:effectLst>
                <a:latin typeface="Times New Roman" pitchFamily="18" charset="0"/>
              </a:rPr>
              <a:t>; }</a:t>
            </a:r>
          </a:p>
        </p:txBody>
      </p:sp>
      <p:graphicFrame>
        <p:nvGraphicFramePr>
          <p:cNvPr id="553037" name="Group 77"/>
          <p:cNvGraphicFramePr>
            <a:graphicFrameLocks noGrp="1"/>
          </p:cNvGraphicFramePr>
          <p:nvPr>
            <p:ph/>
          </p:nvPr>
        </p:nvGraphicFramePr>
        <p:xfrm>
          <a:off x="755650" y="3644900"/>
          <a:ext cx="7772400" cy="2636860"/>
        </p:xfrm>
        <a:graphic>
          <a:graphicData uri="http://schemas.openxmlformats.org/drawingml/2006/table">
            <a:tbl>
              <a:tblPr/>
              <a:tblGrid>
                <a:gridCol w="942975"/>
                <a:gridCol w="1100138"/>
                <a:gridCol w="2746375"/>
                <a:gridCol w="2982912"/>
              </a:tblGrid>
              <a:tr h="478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循环</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交换</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数组</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a:t>
                      </a:r>
                      <a:r>
                        <a:rPr kumimoji="0" lang="zh-CN" altLang="en-US" sz="2400" b="1" i="0" u="none" strike="noStrike" cap="none" normalizeH="0" baseline="0" smtClean="0">
                          <a:ln>
                            <a:noFill/>
                          </a:ln>
                          <a:solidFill>
                            <a:schemeClr val="tx1"/>
                          </a:solidFill>
                          <a:effectLst/>
                          <a:latin typeface="宋体" pitchFamily="2" charset="-122"/>
                          <a:ea typeface="宋体" pitchFamily="2" charset="-122"/>
                        </a:rPr>
                        <a:t>的内容</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递归调用</a:t>
                      </a:r>
                    </a:p>
                  </a:txBody>
                  <a:tcPr marL="112947" marR="112947" marT="56422" marB="56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55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i=0</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0-0</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(a, b, c, d)</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Perm(a,1,3)</a:t>
                      </a:r>
                    </a:p>
                  </a:txBody>
                  <a:tcPr marL="112947" marR="112947" marT="56422" marB="56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55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i=1</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0-1</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(b, a, c, d)</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Perm(a,1,3)</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55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i=2</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0-2</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(c, b, a, d)</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Perm(a,1,3)</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55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i=3</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0-3</a:t>
                      </a: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(d, b, c, a )</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Perm(a,1,3)</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22" marB="564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3"/>
          <p:cNvSpPr txBox="1">
            <a:spLocks noChangeArrowheads="1"/>
          </p:cNvSpPr>
          <p:nvPr/>
        </p:nvSpPr>
        <p:spPr bwMode="auto">
          <a:xfrm>
            <a:off x="395288" y="404813"/>
            <a:ext cx="8204200" cy="519112"/>
          </a:xfrm>
          <a:prstGeom prst="rect">
            <a:avLst/>
          </a:prstGeom>
          <a:noFill/>
          <a:ln w="38100">
            <a:noFill/>
            <a:miter lim="800000"/>
            <a:headEnd/>
            <a:tailEnd/>
          </a:ln>
        </p:spPr>
        <p:txBody>
          <a:bodyPr lIns="90000" tIns="46800" rIns="90000" bIns="46800">
            <a:spAutoFit/>
          </a:bodyPr>
          <a:lstStyle/>
          <a:p>
            <a:pPr marL="266700" indent="-266700" eaLnBrk="1" hangingPunct="1">
              <a:lnSpc>
                <a:spcPct val="100000"/>
              </a:lnSpc>
            </a:pPr>
            <a:r>
              <a:rPr kumimoji="1" lang="zh-CN" altLang="en-US" sz="2800">
                <a:latin typeface="Times New Roman" pitchFamily="18" charset="0"/>
              </a:rPr>
              <a:t>用</a:t>
            </a:r>
            <a:r>
              <a:rPr kumimoji="1" lang="en-US" altLang="zh-CN" sz="2800">
                <a:latin typeface="Times New Roman" pitchFamily="18" charset="0"/>
              </a:rPr>
              <a:t>n=3 </a:t>
            </a:r>
            <a:r>
              <a:rPr kumimoji="1" lang="zh-CN" altLang="en-US" sz="2800">
                <a:latin typeface="Times New Roman" pitchFamily="18" charset="0"/>
              </a:rPr>
              <a:t>和 </a:t>
            </a:r>
            <a:r>
              <a:rPr kumimoji="1" lang="en-US" altLang="zh-CN" sz="2800">
                <a:latin typeface="Times New Roman" pitchFamily="18" charset="0"/>
              </a:rPr>
              <a:t>a[3]=(a,b,c)</a:t>
            </a:r>
            <a:r>
              <a:rPr kumimoji="1" lang="zh-CN" altLang="en-US" sz="2800">
                <a:latin typeface="Times New Roman" pitchFamily="18" charset="0"/>
              </a:rPr>
              <a:t>调用</a:t>
            </a:r>
            <a:r>
              <a:rPr kumimoji="1" lang="en-US" altLang="zh-CN" sz="2800">
                <a:latin typeface="Times New Roman" pitchFamily="18" charset="0"/>
              </a:rPr>
              <a:t>perm</a:t>
            </a:r>
            <a:r>
              <a:rPr kumimoji="1" lang="zh-CN" altLang="en-US" sz="2800">
                <a:latin typeface="Times New Roman" pitchFamily="18" charset="0"/>
              </a:rPr>
              <a:t>的示意如下：</a:t>
            </a:r>
          </a:p>
        </p:txBody>
      </p:sp>
      <p:pic>
        <p:nvPicPr>
          <p:cNvPr id="74755" name="Picture 4" descr="未命名"/>
          <p:cNvPicPr>
            <a:picLocks noChangeAspect="1" noChangeArrowheads="1"/>
          </p:cNvPicPr>
          <p:nvPr/>
        </p:nvPicPr>
        <p:blipFill>
          <a:blip r:embed="rId2" cstate="print"/>
          <a:srcRect/>
          <a:stretch>
            <a:fillRect/>
          </a:stretch>
        </p:blipFill>
        <p:spPr bwMode="auto">
          <a:xfrm>
            <a:off x="395288" y="1268413"/>
            <a:ext cx="8064500" cy="4854575"/>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368" y="413799"/>
            <a:ext cx="9065931" cy="183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1074738" indent="-1074738" algn="just" eaLnBrk="0" hangingPunct="0">
              <a:lnSpc>
                <a:spcPct val="100000"/>
              </a:lnSpc>
              <a:buFontTx/>
              <a:buNone/>
            </a:pPr>
            <a:r>
              <a:rPr lang="en-US" altLang="zh-CN" sz="2800">
                <a:solidFill>
                  <a:srgbClr val="000000"/>
                </a:solidFill>
                <a:latin typeface="Times New Roman" panose="02020603050405020304" pitchFamily="18" charset="0"/>
                <a:ea typeface="+mn-ea"/>
                <a:cs typeface="Times New Roman" panose="02020603050405020304" pitchFamily="18" charset="0"/>
              </a:rPr>
              <a:t>【</a:t>
            </a:r>
            <a:r>
              <a:rPr lang="zh-CN" altLang="en-US" sz="2800">
                <a:solidFill>
                  <a:srgbClr val="000000"/>
                </a:solidFill>
                <a:latin typeface="Times New Roman" panose="02020603050405020304" pitchFamily="18" charset="0"/>
                <a:ea typeface="+mn-ea"/>
                <a:cs typeface="Times New Roman" panose="02020603050405020304" pitchFamily="18" charset="0"/>
              </a:rPr>
              <a:t>例</a:t>
            </a:r>
            <a:r>
              <a:rPr lang="en-US" altLang="zh-CN" sz="2800" smtClean="0">
                <a:solidFill>
                  <a:srgbClr val="000000"/>
                </a:solidFill>
                <a:latin typeface="Times New Roman" panose="02020603050405020304" pitchFamily="18" charset="0"/>
                <a:ea typeface="+mn-ea"/>
                <a:cs typeface="Times New Roman" panose="02020603050405020304" pitchFamily="18" charset="0"/>
              </a:rPr>
              <a:t>】</a:t>
            </a:r>
            <a:r>
              <a:rPr lang="zh-CN" altLang="en-US" sz="2800">
                <a:solidFill>
                  <a:srgbClr val="000000"/>
                </a:solidFill>
                <a:latin typeface="Times New Roman" panose="02020603050405020304" pitchFamily="18" charset="0"/>
                <a:ea typeface="+mn-ea"/>
                <a:cs typeface="Times New Roman" panose="02020603050405020304" pitchFamily="18" charset="0"/>
              </a:rPr>
              <a:t>现有一个</a:t>
            </a:r>
            <a:r>
              <a:rPr lang="en-US" altLang="zh-CN" sz="2800">
                <a:solidFill>
                  <a:srgbClr val="000000"/>
                </a:solidFill>
                <a:latin typeface="Times New Roman" panose="02020603050405020304" pitchFamily="18" charset="0"/>
                <a:ea typeface="+mn-ea"/>
                <a:cs typeface="Times New Roman" panose="02020603050405020304" pitchFamily="18" charset="0"/>
              </a:rPr>
              <a:t>n</a:t>
            </a:r>
            <a:r>
              <a:rPr lang="zh-CN" altLang="en-US" sz="2800">
                <a:solidFill>
                  <a:srgbClr val="000000"/>
                </a:solidFill>
                <a:latin typeface="Times New Roman" panose="02020603050405020304" pitchFamily="18" charset="0"/>
                <a:ea typeface="+mn-ea"/>
                <a:cs typeface="Times New Roman" panose="02020603050405020304" pitchFamily="18" charset="0"/>
              </a:rPr>
              <a:t>级台阶，上台阶的人一次可以走</a:t>
            </a:r>
            <a:r>
              <a:rPr lang="en-US" altLang="zh-CN" sz="2800">
                <a:solidFill>
                  <a:srgbClr val="000000"/>
                </a:solidFill>
                <a:latin typeface="Times New Roman" panose="02020603050405020304" pitchFamily="18" charset="0"/>
                <a:ea typeface="+mn-ea"/>
                <a:cs typeface="Times New Roman" panose="02020603050405020304" pitchFamily="18" charset="0"/>
              </a:rPr>
              <a:t>1</a:t>
            </a:r>
            <a:r>
              <a:rPr lang="zh-CN" altLang="en-US" sz="2800">
                <a:solidFill>
                  <a:srgbClr val="000000"/>
                </a:solidFill>
                <a:latin typeface="Times New Roman" panose="02020603050405020304" pitchFamily="18" charset="0"/>
                <a:ea typeface="+mn-ea"/>
                <a:cs typeface="Times New Roman" panose="02020603050405020304" pitchFamily="18" charset="0"/>
              </a:rPr>
              <a:t>级、</a:t>
            </a:r>
            <a:r>
              <a:rPr lang="en-US" altLang="zh-CN" sz="2800">
                <a:solidFill>
                  <a:srgbClr val="000000"/>
                </a:solidFill>
                <a:latin typeface="Times New Roman" panose="02020603050405020304" pitchFamily="18" charset="0"/>
                <a:ea typeface="+mn-ea"/>
                <a:cs typeface="Times New Roman" panose="02020603050405020304" pitchFamily="18" charset="0"/>
              </a:rPr>
              <a:t>2</a:t>
            </a:r>
            <a:r>
              <a:rPr lang="zh-CN" altLang="en-US" sz="2800">
                <a:solidFill>
                  <a:srgbClr val="000000"/>
                </a:solidFill>
                <a:latin typeface="Times New Roman" panose="02020603050405020304" pitchFamily="18" charset="0"/>
                <a:ea typeface="+mn-ea"/>
                <a:cs typeface="Times New Roman" panose="02020603050405020304" pitchFamily="18" charset="0"/>
              </a:rPr>
              <a:t>级和</a:t>
            </a:r>
            <a:r>
              <a:rPr lang="en-US" altLang="zh-CN" sz="2800">
                <a:solidFill>
                  <a:srgbClr val="000000"/>
                </a:solidFill>
                <a:latin typeface="Times New Roman" panose="02020603050405020304" pitchFamily="18" charset="0"/>
                <a:ea typeface="+mn-ea"/>
                <a:cs typeface="Times New Roman" panose="02020603050405020304" pitchFamily="18" charset="0"/>
              </a:rPr>
              <a:t>3</a:t>
            </a:r>
            <a:r>
              <a:rPr lang="zh-CN" altLang="en-US" sz="2800">
                <a:solidFill>
                  <a:srgbClr val="000000"/>
                </a:solidFill>
                <a:latin typeface="Times New Roman" panose="02020603050405020304" pitchFamily="18" charset="0"/>
                <a:ea typeface="+mn-ea"/>
                <a:cs typeface="Times New Roman" panose="02020603050405020304" pitchFamily="18" charset="0"/>
              </a:rPr>
              <a:t>级台阶。问：一共有多少种走法？例如：</a:t>
            </a:r>
            <a:r>
              <a:rPr lang="en-US" altLang="zh-CN" sz="2800">
                <a:solidFill>
                  <a:srgbClr val="000000"/>
                </a:solidFill>
                <a:latin typeface="Times New Roman" panose="02020603050405020304" pitchFamily="18" charset="0"/>
                <a:ea typeface="+mn-ea"/>
                <a:cs typeface="Times New Roman" panose="02020603050405020304" pitchFamily="18" charset="0"/>
              </a:rPr>
              <a:t>3</a:t>
            </a:r>
            <a:r>
              <a:rPr lang="zh-CN" altLang="en-US" sz="2800">
                <a:solidFill>
                  <a:srgbClr val="000000"/>
                </a:solidFill>
                <a:latin typeface="Times New Roman" panose="02020603050405020304" pitchFamily="18" charset="0"/>
                <a:ea typeface="+mn-ea"/>
                <a:cs typeface="Times New Roman" panose="02020603050405020304" pitchFamily="18" charset="0"/>
              </a:rPr>
              <a:t>级台阶有</a:t>
            </a:r>
            <a:r>
              <a:rPr lang="en-US" altLang="zh-CN" sz="2800">
                <a:solidFill>
                  <a:srgbClr val="000000"/>
                </a:solidFill>
                <a:latin typeface="Times New Roman" panose="02020603050405020304" pitchFamily="18" charset="0"/>
                <a:ea typeface="+mn-ea"/>
                <a:cs typeface="Times New Roman" panose="02020603050405020304" pitchFamily="18" charset="0"/>
              </a:rPr>
              <a:t>4</a:t>
            </a:r>
            <a:r>
              <a:rPr lang="zh-CN" altLang="en-US" sz="2800">
                <a:solidFill>
                  <a:srgbClr val="000000"/>
                </a:solidFill>
                <a:latin typeface="Times New Roman" panose="02020603050405020304" pitchFamily="18" charset="0"/>
                <a:ea typeface="+mn-ea"/>
                <a:cs typeface="Times New Roman" panose="02020603050405020304" pitchFamily="18" charset="0"/>
              </a:rPr>
              <a:t>种走法（</a:t>
            </a:r>
            <a:r>
              <a:rPr lang="en-US" altLang="zh-CN" sz="2800">
                <a:solidFill>
                  <a:srgbClr val="000000"/>
                </a:solidFill>
                <a:latin typeface="Times New Roman" panose="02020603050405020304" pitchFamily="18" charset="0"/>
                <a:ea typeface="+mn-ea"/>
                <a:cs typeface="Times New Roman" panose="02020603050405020304" pitchFamily="18" charset="0"/>
              </a:rPr>
              <a:t>1+1+1</a:t>
            </a:r>
            <a:r>
              <a:rPr lang="zh-CN" altLang="en-US" sz="2800">
                <a:solidFill>
                  <a:srgbClr val="000000"/>
                </a:solidFill>
                <a:latin typeface="Times New Roman" panose="02020603050405020304" pitchFamily="18" charset="0"/>
                <a:ea typeface="+mn-ea"/>
                <a:cs typeface="Times New Roman" panose="02020603050405020304" pitchFamily="18" charset="0"/>
              </a:rPr>
              <a:t>，</a:t>
            </a:r>
            <a:r>
              <a:rPr lang="en-US" altLang="zh-CN" sz="2800">
                <a:solidFill>
                  <a:srgbClr val="000000"/>
                </a:solidFill>
                <a:latin typeface="Times New Roman" panose="02020603050405020304" pitchFamily="18" charset="0"/>
                <a:ea typeface="+mn-ea"/>
                <a:cs typeface="Times New Roman" panose="02020603050405020304" pitchFamily="18" charset="0"/>
              </a:rPr>
              <a:t>1+2</a:t>
            </a:r>
            <a:r>
              <a:rPr lang="zh-CN" altLang="en-US" sz="2800">
                <a:solidFill>
                  <a:srgbClr val="000000"/>
                </a:solidFill>
                <a:latin typeface="Times New Roman" panose="02020603050405020304" pitchFamily="18" charset="0"/>
                <a:ea typeface="+mn-ea"/>
                <a:cs typeface="Times New Roman" panose="02020603050405020304" pitchFamily="18" charset="0"/>
              </a:rPr>
              <a:t>，</a:t>
            </a:r>
            <a:r>
              <a:rPr lang="en-US" altLang="zh-CN" sz="2800">
                <a:solidFill>
                  <a:srgbClr val="000000"/>
                </a:solidFill>
                <a:latin typeface="Times New Roman" panose="02020603050405020304" pitchFamily="18" charset="0"/>
                <a:ea typeface="+mn-ea"/>
                <a:cs typeface="Times New Roman" panose="02020603050405020304" pitchFamily="18" charset="0"/>
              </a:rPr>
              <a:t>2+1</a:t>
            </a:r>
            <a:r>
              <a:rPr lang="zh-CN" altLang="en-US" sz="2800">
                <a:solidFill>
                  <a:srgbClr val="000000"/>
                </a:solidFill>
                <a:latin typeface="Times New Roman" panose="02020603050405020304" pitchFamily="18" charset="0"/>
                <a:ea typeface="+mn-ea"/>
                <a:cs typeface="Times New Roman" panose="02020603050405020304" pitchFamily="18" charset="0"/>
              </a:rPr>
              <a:t>，</a:t>
            </a:r>
            <a:r>
              <a:rPr lang="en-US" altLang="zh-CN" sz="2800">
                <a:solidFill>
                  <a:srgbClr val="000000"/>
                </a:solidFill>
                <a:latin typeface="Times New Roman" panose="02020603050405020304" pitchFamily="18" charset="0"/>
                <a:ea typeface="+mn-ea"/>
                <a:cs typeface="Times New Roman" panose="02020603050405020304" pitchFamily="18" charset="0"/>
              </a:rPr>
              <a:t>3</a:t>
            </a:r>
            <a:r>
              <a:rPr lang="zh-CN" altLang="en-US" sz="2800">
                <a:solidFill>
                  <a:srgbClr val="000000"/>
                </a:solidFill>
                <a:latin typeface="Times New Roman" panose="02020603050405020304" pitchFamily="18" charset="0"/>
                <a:ea typeface="+mn-ea"/>
                <a:cs typeface="Times New Roman" panose="02020603050405020304" pitchFamily="18" charset="0"/>
              </a:rPr>
              <a:t>）。试设计算法求解。</a:t>
            </a:r>
          </a:p>
        </p:txBody>
      </p:sp>
      <p:sp>
        <p:nvSpPr>
          <p:cNvPr id="6" name="Text Box 9"/>
          <p:cNvSpPr txBox="1">
            <a:spLocks noChangeArrowheads="1"/>
          </p:cNvSpPr>
          <p:nvPr/>
        </p:nvSpPr>
        <p:spPr bwMode="auto">
          <a:xfrm>
            <a:off x="-3459" y="2708952"/>
            <a:ext cx="9144000" cy="3130259"/>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eaLnBrk="0" hangingPunct="0">
              <a:lnSpc>
                <a:spcPct val="100000"/>
              </a:lnSpc>
              <a:buFontTx/>
              <a:buNone/>
            </a:pPr>
            <a:r>
              <a:rPr lang="en-US" altLang="zh-CN" sz="2800" dirty="0">
                <a:solidFill>
                  <a:srgbClr val="000000"/>
                </a:solidFill>
                <a:latin typeface="Times New Roman" panose="02020603050405020304" pitchFamily="18" charset="0"/>
              </a:rPr>
              <a:t>def  Step(n) </a:t>
            </a:r>
            <a:r>
              <a:rPr lang="en-US" altLang="zh-CN" sz="2800">
                <a:solidFill>
                  <a:srgbClr val="000000"/>
                </a:solidFill>
                <a:latin typeface="Times New Roman" panose="02020603050405020304" pitchFamily="18" charset="0"/>
              </a:rPr>
              <a:t>:  </a:t>
            </a:r>
            <a:r>
              <a:rPr lang="en-US" altLang="zh-CN" sz="2800" smtClean="0">
                <a:solidFill>
                  <a:srgbClr val="000000"/>
                </a:solidFill>
                <a:latin typeface="Times New Roman" panose="02020603050405020304" pitchFamily="18" charset="0"/>
              </a:rPr>
              <a:t># </a:t>
            </a:r>
            <a:r>
              <a:rPr lang="zh-CN" altLang="en-US" sz="2800" smtClean="0">
                <a:solidFill>
                  <a:srgbClr val="000000"/>
                </a:solidFill>
                <a:latin typeface="+mn-ea"/>
                <a:ea typeface="+mn-ea"/>
              </a:rPr>
              <a:t>递归</a:t>
            </a:r>
            <a:r>
              <a:rPr lang="zh-CN" altLang="en-US" sz="2800" dirty="0">
                <a:solidFill>
                  <a:srgbClr val="000000"/>
                </a:solidFill>
                <a:latin typeface="+mn-ea"/>
                <a:ea typeface="+mn-ea"/>
              </a:rPr>
              <a:t>方式，仅给出不同方式的总数</a:t>
            </a:r>
          </a:p>
          <a:p>
            <a:pPr eaLnBrk="0" hangingPunct="0">
              <a:lnSpc>
                <a:spcPct val="100000"/>
              </a:lnSpc>
              <a:buFontTx/>
              <a:buNone/>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ea typeface="+mn-ea"/>
                <a:cs typeface="Times New Roman" panose="02020603050405020304" pitchFamily="18" charset="0"/>
              </a:rPr>
              <a:t>n</a:t>
            </a:r>
            <a:r>
              <a:rPr lang="zh-CN" altLang="en-US" sz="2800" dirty="0">
                <a:solidFill>
                  <a:srgbClr val="000000"/>
                </a:solidFill>
                <a:latin typeface="Times New Roman" panose="02020603050405020304" pitchFamily="18" charset="0"/>
                <a:ea typeface="+mn-ea"/>
                <a:cs typeface="Times New Roman" panose="02020603050405020304" pitchFamily="18" charset="0"/>
              </a:rPr>
              <a:t>为当前为台阶数</a:t>
            </a:r>
          </a:p>
          <a:p>
            <a:pPr eaLnBrk="0" hangingPunct="0">
              <a:lnSpc>
                <a:spcPct val="100000"/>
              </a:lnSpc>
              <a:buFontTx/>
              <a:buNone/>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if  n &lt; 0 :</a:t>
            </a:r>
          </a:p>
          <a:p>
            <a:pPr eaLnBrk="0" hangingPunct="0">
              <a:lnSpc>
                <a:spcPct val="100000"/>
              </a:lnSpc>
              <a:buFontTx/>
              <a:buNone/>
            </a:pPr>
            <a:r>
              <a:rPr lang="en-US" altLang="zh-CN" sz="2800" dirty="0">
                <a:solidFill>
                  <a:srgbClr val="000000"/>
                </a:solidFill>
                <a:latin typeface="Times New Roman" panose="02020603050405020304" pitchFamily="18" charset="0"/>
              </a:rPr>
              <a:t>        return 0</a:t>
            </a:r>
          </a:p>
          <a:p>
            <a:pPr eaLnBrk="0" hangingPunct="0">
              <a:lnSpc>
                <a:spcPct val="100000"/>
              </a:lnSpc>
              <a:buFontTx/>
              <a:buNone/>
            </a:pPr>
            <a:r>
              <a:rPr lang="en-US" altLang="zh-CN" sz="2800" dirty="0">
                <a:solidFill>
                  <a:srgbClr val="000000"/>
                </a:solidFill>
                <a:latin typeface="Times New Roman" panose="02020603050405020304" pitchFamily="18" charset="0"/>
              </a:rPr>
              <a:t>    </a:t>
            </a:r>
            <a:r>
              <a:rPr lang="en-US" altLang="zh-CN" sz="2800" dirty="0" err="1">
                <a:solidFill>
                  <a:srgbClr val="000000"/>
                </a:solidFill>
                <a:latin typeface="Times New Roman" panose="02020603050405020304" pitchFamily="18" charset="0"/>
              </a:rPr>
              <a:t>elif</a:t>
            </a:r>
            <a:r>
              <a:rPr lang="en-US" altLang="zh-CN" sz="2800" dirty="0">
                <a:solidFill>
                  <a:srgbClr val="000000"/>
                </a:solidFill>
                <a:latin typeface="Times New Roman" panose="02020603050405020304" pitchFamily="18" charset="0"/>
              </a:rPr>
              <a:t>  n == 0 :</a:t>
            </a:r>
          </a:p>
          <a:p>
            <a:pPr eaLnBrk="0" hangingPunct="0">
              <a:lnSpc>
                <a:spcPct val="100000"/>
              </a:lnSpc>
              <a:buFontTx/>
              <a:buNone/>
            </a:pPr>
            <a:r>
              <a:rPr lang="en-US" altLang="zh-CN" sz="2800" dirty="0">
                <a:solidFill>
                  <a:srgbClr val="000000"/>
                </a:solidFill>
                <a:latin typeface="Times New Roman" panose="02020603050405020304" pitchFamily="18" charset="0"/>
              </a:rPr>
              <a:t>        return 1</a:t>
            </a:r>
          </a:p>
          <a:p>
            <a:pPr eaLnBrk="0" hangingPunct="0">
              <a:lnSpc>
                <a:spcPct val="100000"/>
              </a:lnSpc>
              <a:buFontTx/>
              <a:buNone/>
            </a:pPr>
            <a:r>
              <a:rPr lang="en-US" altLang="zh-CN" sz="2800" dirty="0">
                <a:solidFill>
                  <a:srgbClr val="000000"/>
                </a:solidFill>
                <a:latin typeface="Times New Roman" panose="02020603050405020304" pitchFamily="18" charset="0"/>
              </a:rPr>
              <a:t>    else : return Step(n-1) + Step(n-2) + Step(n-3)</a:t>
            </a:r>
          </a:p>
        </p:txBody>
      </p:sp>
    </p:spTree>
    <p:extLst>
      <p:ext uri="{BB962C8B-B14F-4D97-AF65-F5344CB8AC3E}">
        <p14:creationId xmlns:p14="http://schemas.microsoft.com/office/powerpoint/2010/main" val="157437655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0" y="908720"/>
            <a:ext cx="9144000" cy="4053589"/>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eaLnBrk="0" hangingPunct="0">
              <a:lnSpc>
                <a:spcPct val="100000"/>
              </a:lnSpc>
              <a:buFontTx/>
              <a:buNone/>
            </a:pPr>
            <a:r>
              <a:rPr lang="en-US" altLang="zh-CN" sz="3200">
                <a:solidFill>
                  <a:srgbClr val="000000"/>
                </a:solidFill>
                <a:latin typeface="Times New Roman" panose="02020603050405020304" pitchFamily="18" charset="0"/>
              </a:rPr>
              <a:t>def  </a:t>
            </a:r>
            <a:r>
              <a:rPr lang="en-US" altLang="zh-CN" sz="3200" smtClean="0">
                <a:solidFill>
                  <a:srgbClr val="000000"/>
                </a:solidFill>
                <a:latin typeface="Times New Roman" panose="02020603050405020304" pitchFamily="18" charset="0"/>
              </a:rPr>
              <a:t>Step(n</a:t>
            </a:r>
            <a:r>
              <a:rPr lang="en-US" altLang="zh-CN" sz="3200">
                <a:solidFill>
                  <a:srgbClr val="000000"/>
                </a:solidFill>
                <a:latin typeface="Times New Roman" panose="02020603050405020304" pitchFamily="18" charset="0"/>
              </a:rPr>
              <a:t>, s) :  # </a:t>
            </a:r>
            <a:r>
              <a:rPr lang="zh-CN" altLang="en-US" sz="3200">
                <a:solidFill>
                  <a:srgbClr val="000000"/>
                </a:solidFill>
                <a:latin typeface="Times New Roman" panose="02020603050405020304" pitchFamily="18" charset="0"/>
              </a:rPr>
              <a:t>给出不同方式的总数及具体内容</a:t>
            </a:r>
          </a:p>
          <a:p>
            <a:pPr eaLnBrk="0" hangingPunct="0">
              <a:lnSpc>
                <a:spcPct val="100000"/>
              </a:lnSpc>
              <a:buFontTx/>
              <a:buNone/>
            </a:pPr>
            <a:r>
              <a:rPr lang="zh-CN" altLang="en-US" sz="3200">
                <a:solidFill>
                  <a:srgbClr val="000000"/>
                </a:solidFill>
                <a:latin typeface="Times New Roman" panose="02020603050405020304" pitchFamily="18" charset="0"/>
              </a:rPr>
              <a:t>    </a:t>
            </a:r>
            <a:r>
              <a:rPr lang="en-US" altLang="zh-CN" sz="3200">
                <a:solidFill>
                  <a:srgbClr val="000000"/>
                </a:solidFill>
                <a:latin typeface="Times New Roman" panose="02020603050405020304" pitchFamily="18" charset="0"/>
              </a:rPr>
              <a:t>if  n &lt; 0 : return 0</a:t>
            </a:r>
          </a:p>
          <a:p>
            <a:pPr eaLnBrk="0" hangingPunct="0">
              <a:lnSpc>
                <a:spcPct val="100000"/>
              </a:lnSpc>
              <a:buFontTx/>
              <a:buNone/>
            </a:pPr>
            <a:r>
              <a:rPr lang="en-US" altLang="zh-CN" sz="3200">
                <a:solidFill>
                  <a:srgbClr val="000000"/>
                </a:solidFill>
                <a:latin typeface="Times New Roman" panose="02020603050405020304" pitchFamily="18" charset="0"/>
              </a:rPr>
              <a:t>    elif  n == 0 :</a:t>
            </a:r>
          </a:p>
          <a:p>
            <a:pPr eaLnBrk="0" hangingPunct="0">
              <a:lnSpc>
                <a:spcPct val="100000"/>
              </a:lnSpc>
              <a:buFontTx/>
              <a:buNone/>
            </a:pPr>
            <a:r>
              <a:rPr lang="en-US" altLang="zh-CN" sz="3200">
                <a:solidFill>
                  <a:srgbClr val="000000"/>
                </a:solidFill>
                <a:latin typeface="Times New Roman" panose="02020603050405020304" pitchFamily="18" charset="0"/>
              </a:rPr>
              <a:t>        print( s )</a:t>
            </a:r>
          </a:p>
          <a:p>
            <a:pPr eaLnBrk="0" hangingPunct="0">
              <a:lnSpc>
                <a:spcPct val="100000"/>
              </a:lnSpc>
              <a:buFontTx/>
              <a:buNone/>
            </a:pPr>
            <a:r>
              <a:rPr lang="en-US" altLang="zh-CN" sz="3200">
                <a:solidFill>
                  <a:srgbClr val="000000"/>
                </a:solidFill>
                <a:latin typeface="Times New Roman" panose="02020603050405020304" pitchFamily="18" charset="0"/>
              </a:rPr>
              <a:t>        return 1</a:t>
            </a:r>
          </a:p>
          <a:p>
            <a:pPr eaLnBrk="0" hangingPunct="0">
              <a:lnSpc>
                <a:spcPct val="100000"/>
              </a:lnSpc>
              <a:buFontTx/>
              <a:buNone/>
            </a:pPr>
            <a:r>
              <a:rPr lang="en-US" altLang="zh-CN" sz="3200">
                <a:solidFill>
                  <a:srgbClr val="000000"/>
                </a:solidFill>
                <a:latin typeface="Times New Roman" panose="02020603050405020304" pitchFamily="18" charset="0"/>
              </a:rPr>
              <a:t>    else :</a:t>
            </a:r>
          </a:p>
          <a:p>
            <a:pPr eaLnBrk="0" hangingPunct="0">
              <a:lnSpc>
                <a:spcPct val="100000"/>
              </a:lnSpc>
              <a:buFontTx/>
              <a:buNone/>
            </a:pPr>
            <a:r>
              <a:rPr lang="en-US" altLang="zh-CN" sz="3200">
                <a:solidFill>
                  <a:srgbClr val="000000"/>
                </a:solidFill>
                <a:latin typeface="Times New Roman" panose="02020603050405020304" pitchFamily="18" charset="0"/>
              </a:rPr>
              <a:t>        return </a:t>
            </a:r>
            <a:r>
              <a:rPr lang="en-US" altLang="zh-CN" sz="3200" smtClean="0">
                <a:solidFill>
                  <a:srgbClr val="000000"/>
                </a:solidFill>
                <a:latin typeface="Times New Roman" panose="02020603050405020304" pitchFamily="18" charset="0"/>
              </a:rPr>
              <a:t>Step(n-1</a:t>
            </a:r>
            <a:r>
              <a:rPr lang="en-US" altLang="zh-CN" sz="3200">
                <a:solidFill>
                  <a:srgbClr val="000000"/>
                </a:solidFill>
                <a:latin typeface="Times New Roman" panose="02020603050405020304" pitchFamily="18" charset="0"/>
              </a:rPr>
              <a:t>, s</a:t>
            </a:r>
            <a:r>
              <a:rPr lang="en-US" altLang="zh-CN" sz="3200" smtClean="0">
                <a:solidFill>
                  <a:srgbClr val="000000"/>
                </a:solidFill>
                <a:latin typeface="Times New Roman" panose="02020603050405020304" pitchFamily="18" charset="0"/>
              </a:rPr>
              <a:t>+‘+1’) </a:t>
            </a:r>
            <a:r>
              <a:rPr lang="en-US" altLang="zh-CN" sz="3200">
                <a:solidFill>
                  <a:srgbClr val="000000"/>
                </a:solidFill>
                <a:latin typeface="Times New Roman" panose="02020603050405020304" pitchFamily="18" charset="0"/>
              </a:rPr>
              <a:t>+ </a:t>
            </a:r>
            <a:r>
              <a:rPr lang="en-US" altLang="zh-CN" sz="3200" smtClean="0">
                <a:solidFill>
                  <a:srgbClr val="000000"/>
                </a:solidFill>
                <a:latin typeface="Times New Roman" panose="02020603050405020304" pitchFamily="18" charset="0"/>
              </a:rPr>
              <a:t>Step(n-2</a:t>
            </a:r>
            <a:r>
              <a:rPr lang="en-US" altLang="zh-CN" sz="3200">
                <a:solidFill>
                  <a:srgbClr val="000000"/>
                </a:solidFill>
                <a:latin typeface="Times New Roman" panose="02020603050405020304" pitchFamily="18" charset="0"/>
              </a:rPr>
              <a:t>, s</a:t>
            </a:r>
            <a:r>
              <a:rPr lang="en-US" altLang="zh-CN" sz="3200" smtClean="0">
                <a:solidFill>
                  <a:srgbClr val="000000"/>
                </a:solidFill>
                <a:latin typeface="Times New Roman" panose="02020603050405020304" pitchFamily="18" charset="0"/>
              </a:rPr>
              <a:t>+‘+2’) \</a:t>
            </a:r>
          </a:p>
          <a:p>
            <a:pPr eaLnBrk="0" hangingPunct="0">
              <a:lnSpc>
                <a:spcPct val="100000"/>
              </a:lnSpc>
              <a:buFontTx/>
              <a:buNone/>
            </a:pPr>
            <a:r>
              <a:rPr lang="en-US" altLang="zh-CN" sz="3200">
                <a:solidFill>
                  <a:srgbClr val="000000"/>
                </a:solidFill>
                <a:latin typeface="Times New Roman" panose="02020603050405020304" pitchFamily="18" charset="0"/>
              </a:rPr>
              <a:t> </a:t>
            </a:r>
            <a:r>
              <a:rPr lang="en-US" altLang="zh-CN" sz="3200" smtClean="0">
                <a:solidFill>
                  <a:srgbClr val="000000"/>
                </a:solidFill>
                <a:latin typeface="Times New Roman" panose="02020603050405020304" pitchFamily="18" charset="0"/>
              </a:rPr>
              <a:t>                + Step(n-3</a:t>
            </a:r>
            <a:r>
              <a:rPr lang="en-US" altLang="zh-CN" sz="3200">
                <a:solidFill>
                  <a:srgbClr val="000000"/>
                </a:solidFill>
                <a:latin typeface="Times New Roman" panose="02020603050405020304" pitchFamily="18" charset="0"/>
              </a:rPr>
              <a:t>, s+'+3')</a:t>
            </a:r>
          </a:p>
        </p:txBody>
      </p:sp>
    </p:spTree>
    <p:extLst>
      <p:ext uri="{BB962C8B-B14F-4D97-AF65-F5344CB8AC3E}">
        <p14:creationId xmlns:p14="http://schemas.microsoft.com/office/powerpoint/2010/main" val="3918986908"/>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736811" y="548808"/>
            <a:ext cx="5220348" cy="5960734"/>
          </a:xfrm>
          <a:prstGeom prst="rect">
            <a:avLst/>
          </a:prstGeom>
          <a:noFill/>
          <a:ln w="9525">
            <a:noFill/>
            <a:miter lim="800000"/>
            <a:headEnd/>
            <a:tailEnd/>
          </a:ln>
        </p:spPr>
      </p:pic>
    </p:spTree>
    <p:extLst>
      <p:ext uri="{BB962C8B-B14F-4D97-AF65-F5344CB8AC3E}">
        <p14:creationId xmlns:p14="http://schemas.microsoft.com/office/powerpoint/2010/main" val="2033163235"/>
      </p:ext>
    </p:extLst>
  </p:cSld>
  <p:clrMapOvr>
    <a:masterClrMapping/>
  </p:clrMapOvr>
  <p:transition>
    <p:pull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96715" y="612845"/>
            <a:ext cx="8595573" cy="5752344"/>
          </a:xfrm>
          <a:prstGeom prst="rect">
            <a:avLst/>
          </a:prstGeom>
        </p:spPr>
        <p:txBody>
          <a:bodyPr wrap="square">
            <a:spAutoFit/>
          </a:bodyPr>
          <a:lstStyle/>
          <a:p>
            <a:pPr marL="457200" indent="-457200">
              <a:lnSpc>
                <a:spcPct val="90000"/>
              </a:lnSpc>
              <a:spcBef>
                <a:spcPts val="600"/>
              </a:spcBef>
              <a:buSzPct val="80000"/>
              <a:buFont typeface="Wingdings" panose="05000000000000000000" pitchFamily="2" charset="2"/>
              <a:buChar char="Ø"/>
              <a:defRPr/>
            </a:pPr>
            <a:r>
              <a:rPr lang="zh-CN" altLang="en-US" sz="2800" smtClean="0">
                <a:effectLst>
                  <a:outerShdw blurRad="38100" dist="38100" dir="2700000" algn="tl">
                    <a:srgbClr val="C0C0C0"/>
                  </a:outerShdw>
                </a:effectLst>
                <a:ea typeface="黑体" panose="02010609060101010101" pitchFamily="2" charset="-122"/>
              </a:rPr>
              <a:t>数据</a:t>
            </a:r>
            <a:r>
              <a:rPr lang="zh-CN" altLang="en-US" sz="2800">
                <a:effectLst>
                  <a:outerShdw blurRad="38100" dist="38100" dir="2700000" algn="tl">
                    <a:srgbClr val="C0C0C0"/>
                  </a:outerShdw>
                </a:effectLst>
              </a:rPr>
              <a:t>：</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数据是信息的载体，是描述客观事物的数、字符、以及所有能输入到计算机中、被计算机程序识别和处理的符号的集合。例如：数字、字母、汉字、图形、图像、声音</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都被称为</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数据。</a:t>
            </a:r>
            <a:endParaRPr lang="en-US" altLang="zh-CN" sz="2800" b="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effectLst>
                  <a:outerShdw blurRad="38100" dist="38100" dir="2700000" algn="tl">
                    <a:srgbClr val="C0C0C0"/>
                  </a:outerShdw>
                </a:effectLst>
                <a:ea typeface="黑体" panose="02010609060101010101" pitchFamily="2" charset="-122"/>
              </a:rPr>
              <a:t>数据</a:t>
            </a:r>
            <a:r>
              <a:rPr lang="zh-CN" altLang="en-US" sz="2800">
                <a:effectLst>
                  <a:outerShdw blurRad="38100" dist="38100" dir="2700000" algn="tl">
                    <a:srgbClr val="C0C0C0"/>
                  </a:outerShdw>
                </a:effectLst>
                <a:ea typeface="黑体" panose="02010609060101010101" pitchFamily="2" charset="-122"/>
              </a:rPr>
              <a:t>元素</a:t>
            </a:r>
            <a:r>
              <a:rPr lang="zh-CN" altLang="en-US" sz="2800">
                <a:effectLst>
                  <a:outerShdw blurRad="38100" dist="38100" dir="2700000" algn="tl">
                    <a:srgbClr val="C0C0C0"/>
                  </a:outerShdw>
                </a:effectLst>
              </a:rPr>
              <a:t>：</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数据元素是组成数据的基本单位，在计算机中作为一个整体进行考虑和处理。数据元素是一个数据整体中相对独立的单位，但它还可以分割成若干个具有不同属性的项（数据项或字段），故不是组成数据的最小单位。</a:t>
            </a:r>
            <a:endParaRPr lang="en-US" altLang="zh-CN" sz="2800" b="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effectLst>
                  <a:outerShdw blurRad="38100" dist="38100" dir="2700000" algn="tl">
                    <a:srgbClr val="C0C0C0"/>
                  </a:outerShdw>
                </a:effectLst>
                <a:ea typeface="黑体" panose="02010609060101010101" pitchFamily="2" charset="-122"/>
              </a:rPr>
              <a:t>数据项</a:t>
            </a:r>
            <a:r>
              <a:rPr lang="zh-CN" altLang="en-US" sz="2800">
                <a:effectLst>
                  <a:outerShdw blurRad="38100" dist="38100" dir="2700000" algn="tl">
                    <a:srgbClr val="C0C0C0"/>
                  </a:outerShdw>
                </a:effectLst>
              </a:rPr>
              <a:t>：</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具有独立含义的最小标识单位，用于组成数据元素（初等项、组合项）。</a:t>
            </a:r>
            <a:endParaRPr lang="en-US" altLang="zh-CN" sz="2800" b="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effectLst>
                  <a:outerShdw blurRad="38100" dist="38100" dir="2700000" algn="tl">
                    <a:srgbClr val="C0C0C0"/>
                  </a:outerShdw>
                </a:effectLst>
                <a:latin typeface="VW媩$婫`婡p瑙" charset="-122"/>
                <a:ea typeface="黑体" panose="02010609060101010101" pitchFamily="2" charset="-122"/>
              </a:rPr>
              <a:t>关键字</a:t>
            </a:r>
            <a:r>
              <a:rPr lang="zh-CN" altLang="en-US" sz="2800">
                <a:effectLst>
                  <a:outerShdw blurRad="38100" dist="38100" dir="2700000" algn="tl">
                    <a:srgbClr val="C0C0C0"/>
                  </a:outerShdw>
                </a:effectLst>
                <a:latin typeface="VW媩$婫`婡p瑙" charset="-122"/>
              </a:rPr>
              <a:t>：</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指的是能识别一个或多个数据元素的数据项。若能起唯一识别作用，则称之为“主”关键字，否则称之为“次”关键字。</a:t>
            </a:r>
            <a:endParaRPr lang="en-US" altLang="zh-CN" sz="2800" b="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14807782"/>
      </p:ext>
    </p:extLst>
  </p:cSld>
  <p:clrMapOvr>
    <a:masterClrMapping/>
  </p:clrMapOvr>
  <p:transition>
    <p:pull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96715" y="612845"/>
            <a:ext cx="8595573" cy="5752344"/>
          </a:xfrm>
          <a:prstGeom prst="rect">
            <a:avLst/>
          </a:prstGeom>
        </p:spPr>
        <p:txBody>
          <a:bodyPr wrap="square">
            <a:spAutoFit/>
          </a:bodyPr>
          <a:lstStyle/>
          <a:p>
            <a:pPr marL="457200" indent="-457200" eaLnBrk="1" hangingPunct="1">
              <a:lnSpc>
                <a:spcPct val="90000"/>
              </a:lnSpc>
              <a:spcBef>
                <a:spcPts val="600"/>
              </a:spcBef>
              <a:buFont typeface="Wingdings" panose="05000000000000000000" pitchFamily="2" charset="2"/>
              <a:buChar char="Ø"/>
              <a:defRPr/>
            </a:pPr>
            <a:r>
              <a:rPr lang="zh-CN" altLang="en-US" sz="2800" smtClean="0">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数据</a:t>
            </a:r>
            <a:r>
              <a:rPr lang="zh-CN" altLang="en-US" sz="2800">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对象</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具有相同性质的数据成员（数据元素）的集合，是数据的子集。如：整数、实数等。整数数据对象 </a:t>
            </a:r>
            <a:r>
              <a:rPr lang="en-US"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N = { 0, </a:t>
            </a:r>
            <a:r>
              <a:rPr lang="en-US"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1, 2, … }</a:t>
            </a:r>
          </a:p>
          <a:p>
            <a:pPr marL="457200" indent="-457200">
              <a:lnSpc>
                <a:spcPct val="90000"/>
              </a:lnSpc>
              <a:spcBef>
                <a:spcPts val="600"/>
              </a:spcBef>
              <a:buFont typeface="Wingdings" panose="05000000000000000000" pitchFamily="2" charset="2"/>
              <a:buChar char="Ø"/>
              <a:defRPr/>
            </a:pPr>
            <a:r>
              <a:rPr lang="zh-CN" altLang="en-US" sz="2800" smtClean="0">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数据类型</a:t>
            </a:r>
            <a:r>
              <a:rPr lang="zh-CN" altLang="en-US" sz="2800">
                <a:latin typeface="Times New Roman" panose="02020603050405020304" pitchFamily="18" charset="0"/>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具有相同性质的计算机数据集合（值的集合）及在这个集合上的一组操作。例如，高级语言中用到的整数数据类型，是指由－32768到32767中值构成的集合及一组操作（加、减、乘、除、乘方等）的总称。</a:t>
            </a:r>
            <a:endPar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nSpc>
                <a:spcPct val="90000"/>
              </a:lnSpc>
              <a:spcBef>
                <a:spcPts val="600"/>
              </a:spcBef>
              <a:buFont typeface="Wingdings" panose="05000000000000000000" pitchFamily="2" charset="2"/>
              <a:buChar char="Ø"/>
              <a:defRPr/>
            </a:pPr>
            <a:r>
              <a:rPr lang="zh-CN" altLang="en-US" sz="2800" smtClean="0">
                <a:latin typeface="Times New Roman" panose="02020603050405020304" pitchFamily="18" charset="0"/>
                <a:ea typeface="黑体" panose="02010609060101010101" pitchFamily="2" charset="-122"/>
                <a:cs typeface="Times New Roman" panose="02020603050405020304" pitchFamily="18" charset="0"/>
              </a:rPr>
              <a:t>抽象数据类型</a:t>
            </a:r>
            <a:r>
              <a:rPr lang="zh-CN" altLang="en-US" sz="2800">
                <a:latin typeface="Times New Roman" panose="02020603050405020304" pitchFamily="18" charset="0"/>
                <a:ea typeface="黑体" panose="02010609060101010101" pitchFamily="2" charset="-122"/>
                <a:cs typeface="Times New Roman" panose="02020603050405020304" pitchFamily="18" charset="0"/>
              </a:rPr>
              <a:t>（</a:t>
            </a:r>
            <a:r>
              <a:rPr lang="en-US" altLang="zh-CN" sz="2800">
                <a:latin typeface="Times New Roman" panose="02020603050405020304" pitchFamily="18" charset="0"/>
                <a:ea typeface="黑体" panose="02010609060101010101" pitchFamily="2" charset="-122"/>
                <a:cs typeface="Times New Roman" panose="02020603050405020304" pitchFamily="18" charset="0"/>
              </a:rPr>
              <a:t>ADT</a:t>
            </a:r>
            <a:r>
              <a:rPr lang="zh-CN" altLang="en-US" sz="2800">
                <a:latin typeface="Times New Roman" panose="02020603050405020304" pitchFamily="18" charset="0"/>
                <a:ea typeface="黑体" panose="02010609060101010101" pitchFamily="2"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由一组数据结构和在该组数据结构上的一组操作所组成</a:t>
            </a:r>
            <a:r>
              <a:rPr lang="zh-CN" altLang="en-US" sz="2800" b="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ADT</a:t>
            </a:r>
            <a:r>
              <a:rPr lang="zh-CN" altLang="en-US" sz="2800" b="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包括数据对象、数据对象之间的关系和操作三个要素。</a:t>
            </a:r>
            <a:endPar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90000"/>
              </a:lnSpc>
              <a:spcBef>
                <a:spcPts val="600"/>
              </a:spcBef>
              <a:buFont typeface="Wingdings" panose="05000000000000000000" pitchFamily="2" charset="2"/>
              <a:buChar char="Ø"/>
              <a:defRPr/>
            </a:pPr>
            <a:r>
              <a:rPr lang="zh-CN" altLang="en-US" sz="2800" smtClean="0">
                <a:latin typeface="Times New Roman" panose="02020603050405020304" pitchFamily="18" charset="0"/>
                <a:ea typeface="黑体" panose="02010609060101010101" pitchFamily="2" charset="-122"/>
                <a:cs typeface="Times New Roman" panose="02020603050405020304" pitchFamily="18" charset="0"/>
              </a:rPr>
              <a:t>数据结构</a:t>
            </a:r>
            <a:r>
              <a:rPr lang="zh-CN" altLang="en-US" sz="2800">
                <a:latin typeface="Times New Roman" panose="02020603050405020304" pitchFamily="18" charset="0"/>
                <a:ea typeface="黑体" panose="02010609060101010101" pitchFamily="2"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是指相互之间具有</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存在</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一定联系</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关系</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的数据元素的集合。元素之间的相互联系</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关系</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称为逻辑结构</a:t>
            </a:r>
            <a:r>
              <a:rPr lang="zh-CN" altLang="en-US" sz="2800" b="0" smtClea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20395204"/>
      </p:ext>
    </p:extLst>
  </p:cSld>
  <p:clrMapOvr>
    <a:masterClrMapping/>
  </p:clrMapOvr>
  <p:transition>
    <p:pull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96715" y="612845"/>
            <a:ext cx="8595573" cy="5595378"/>
          </a:xfrm>
          <a:prstGeom prst="rect">
            <a:avLst/>
          </a:prstGeom>
        </p:spPr>
        <p:txBody>
          <a:bodyPr wrap="square">
            <a:spAutoFit/>
          </a:bodyPr>
          <a:lstStyle/>
          <a:p>
            <a:pPr marL="457200" indent="-457200" eaLnBrk="1" hangingPunct="1">
              <a:lnSpc>
                <a:spcPct val="90000"/>
              </a:lnSpc>
              <a:spcBef>
                <a:spcPts val="600"/>
              </a:spcBef>
              <a:buFont typeface="Wingdings" panose="05000000000000000000" pitchFamily="2" charset="2"/>
              <a:buChar char="Ø"/>
              <a:defRPr/>
            </a:pPr>
            <a:r>
              <a:rPr lang="zh-CN" altLang="en-US" sz="2800">
                <a:latin typeface="黑体" panose="02010609060101010101" pitchFamily="2" charset="-122"/>
                <a:ea typeface="黑体" panose="02010609060101010101" pitchFamily="2" charset="-122"/>
              </a:rPr>
              <a:t>数据结构包括</a:t>
            </a:r>
            <a:r>
              <a:rPr lang="zh-CN" altLang="en-US" sz="2800" smtClean="0">
                <a:latin typeface="黑体" panose="02010609060101010101" pitchFamily="2" charset="-122"/>
                <a:ea typeface="黑体" panose="02010609060101010101" pitchFamily="2" charset="-122"/>
              </a:rPr>
              <a:t>：</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逻辑结构、存储（物理）结构和操作（运算）。</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若</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操作不同</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，即使逻辑结构相同</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也</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是不同的数据结构。</a:t>
            </a:r>
            <a:endParaRPr lang="en-US" altLang="zh-CN" sz="2800" b="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kumimoji="1" lang="zh-CN" altLang="en-US" sz="2800">
                <a:latin typeface="楷体" panose="02010609060101010101" pitchFamily="49" charset="-122"/>
                <a:ea typeface="楷体" panose="02010609060101010101" pitchFamily="49" charset="-122"/>
              </a:rPr>
              <a:t>不同的</a:t>
            </a:r>
            <a:r>
              <a:rPr kumimoji="1" lang="zh-CN" altLang="en-US" sz="2800" smtClean="0">
                <a:latin typeface="楷体" panose="02010609060101010101" pitchFamily="49" charset="-122"/>
                <a:ea typeface="楷体" panose="02010609060101010101" pitchFamily="49" charset="-122"/>
              </a:rPr>
              <a:t>数据结构的操作</a:t>
            </a:r>
            <a:r>
              <a:rPr kumimoji="1" lang="zh-CN" altLang="en-US" sz="2800">
                <a:latin typeface="楷体" panose="02010609060101010101" pitchFamily="49" charset="-122"/>
                <a:ea typeface="楷体" panose="02010609060101010101" pitchFamily="49" charset="-122"/>
              </a:rPr>
              <a:t>集不同，</a:t>
            </a:r>
            <a:r>
              <a:rPr kumimoji="1" lang="zh-CN" altLang="en-US" sz="2800" smtClean="0">
                <a:latin typeface="楷体" panose="02010609060101010101" pitchFamily="49" charset="-122"/>
                <a:ea typeface="楷体" panose="02010609060101010101" pitchFamily="49" charset="-122"/>
              </a:rPr>
              <a:t>但通常必要的操作包括（生成、销毁、查找、插入、删除和遍历）</a:t>
            </a:r>
            <a:endParaRPr kumimoji="1" lang="en-US" altLang="zh-CN" sz="2800" smtClean="0">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latin typeface="黑体" panose="02010609060101010101" pitchFamily="2" charset="-122"/>
                <a:ea typeface="黑体" panose="02010609060101010101" pitchFamily="2" charset="-122"/>
              </a:rPr>
              <a:t>数据的逻辑结构：</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包括集合、线性结构（表、串、栈、队列）和非线性结构（树、图）</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800" b="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a:latin typeface="黑体" panose="02010609060101010101" pitchFamily="2" charset="-122"/>
                <a:ea typeface="黑体" panose="02010609060101010101" pitchFamily="2" charset="-122"/>
              </a:rPr>
              <a:t>数据的存储</a:t>
            </a:r>
            <a:r>
              <a:rPr lang="zh-CN" altLang="en-US" sz="2800" smtClean="0">
                <a:latin typeface="黑体" panose="02010609060101010101" pitchFamily="2" charset="-122"/>
                <a:ea typeface="黑体" panose="02010609060101010101" pitchFamily="2" charset="-122"/>
              </a:rPr>
              <a:t>结构：</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顺序、链式、索引和散列</a:t>
            </a:r>
            <a:endParaRPr lang="en-US" altLang="zh-CN" sz="2800" b="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latin typeface="黑体" panose="02010609060101010101" pitchFamily="2" charset="-122"/>
                <a:ea typeface="黑体" panose="02010609060101010101" pitchFamily="2" charset="-122"/>
              </a:rPr>
              <a:t>算法：</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是</a:t>
            </a: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一个在有限时间内执行某项任务的分步</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过程。</a:t>
            </a:r>
            <a:endParaRPr lang="en-US" altLang="zh-CN" sz="2800" b="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latin typeface="黑体" panose="02010609060101010101" pitchFamily="2" charset="-122"/>
                <a:ea typeface="黑体" panose="02010609060101010101" pitchFamily="2" charset="-122"/>
              </a:rPr>
              <a:t>算法的研究范畴：</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算法设计和算法分析。</a:t>
            </a:r>
            <a:endParaRPr lang="en-US" altLang="zh-CN" sz="2800" b="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marL="457200" indent="-457200">
              <a:lnSpc>
                <a:spcPct val="90000"/>
              </a:lnSpc>
              <a:spcBef>
                <a:spcPts val="600"/>
              </a:spcBef>
              <a:buFont typeface="Wingdings" panose="05000000000000000000" pitchFamily="2" charset="2"/>
              <a:buChar char="Ø"/>
              <a:defRPr/>
            </a:pPr>
            <a:r>
              <a:rPr lang="zh-CN" altLang="en-US" sz="2800" smtClean="0">
                <a:latin typeface="黑体" panose="02010609060101010101" pitchFamily="2" charset="-122"/>
                <a:ea typeface="黑体" panose="02010609060101010101" pitchFamily="2" charset="-122"/>
              </a:rPr>
              <a:t>算法必须满足的五个特性：</a:t>
            </a:r>
            <a:r>
              <a:rPr lang="zh-CN" altLang="en-US" sz="2800" b="0" smtClean="0">
                <a:effectLst>
                  <a:outerShdw blurRad="38100" dist="38100" dir="2700000" algn="tl">
                    <a:srgbClr val="C0C0C0"/>
                  </a:outerShdw>
                </a:effectLst>
                <a:latin typeface="楷体" panose="02010609060101010101" pitchFamily="49" charset="-122"/>
                <a:ea typeface="楷体" panose="02010609060101010101" pitchFamily="49" charset="-122"/>
              </a:rPr>
              <a:t>输入、输出、确定性、有穷性和有效性。</a:t>
            </a:r>
            <a:endPar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92756927"/>
      </p:ext>
    </p:extLst>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1504" y="503675"/>
            <a:ext cx="8978106" cy="2081213"/>
          </a:xfrm>
          <a:prstGeom prst="rect">
            <a:avLst/>
          </a:prstGeom>
          <a:noFill/>
          <a:ln>
            <a:noFill/>
          </a:ln>
          <a:effectLst/>
          <a:extLst/>
        </p:spPr>
        <p:txBody>
          <a:bodyPr wrap="square" lIns="112947" tIns="56473" rIns="112947" bIns="56473">
            <a:spAutoFit/>
          </a:bodyPr>
          <a:lstStyle/>
          <a:p>
            <a:pPr>
              <a:spcBef>
                <a:spcPct val="50000"/>
              </a:spcBef>
              <a:defRPr/>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电话号码查询问题</a:t>
            </a:r>
          </a:p>
          <a:p>
            <a:pPr>
              <a:spcBef>
                <a:spcPct val="50000"/>
              </a:spcBef>
              <a:defRPr/>
            </a:pPr>
            <a:r>
              <a:rPr lang="zh-CN" altLang="en-US"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方法1：顺序存储，顺序查找</a:t>
            </a:r>
          </a:p>
          <a:p>
            <a:pPr>
              <a:spcBef>
                <a:spcPct val="50000"/>
              </a:spcBef>
              <a:defRPr/>
            </a:pP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0" baseline="-2500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0" dirty="0" err="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baseline="-25000" dirty="0" err="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dirty="0" err="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0" baseline="-25000" dirty="0" err="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590851" name="Group 3"/>
          <p:cNvGraphicFramePr>
            <a:graphicFrameLocks noGrp="1"/>
          </p:cNvGraphicFramePr>
          <p:nvPr>
            <p:extLst>
              <p:ext uri="{D42A27DB-BD31-4B8C-83A1-F6EECF244321}">
                <p14:modId xmlns:p14="http://schemas.microsoft.com/office/powerpoint/2010/main" val="1206739718"/>
              </p:ext>
            </p:extLst>
          </p:nvPr>
        </p:nvGraphicFramePr>
        <p:xfrm>
          <a:off x="1937857" y="2836929"/>
          <a:ext cx="5105400" cy="2393950"/>
        </p:xfrm>
        <a:graphic>
          <a:graphicData uri="http://schemas.openxmlformats.org/drawingml/2006/table">
            <a:tbl>
              <a:tblPr/>
              <a:tblGrid>
                <a:gridCol w="2438400"/>
                <a:gridCol w="2667000"/>
              </a:tblGrid>
              <a:tr h="47879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姓名</a:t>
                      </a:r>
                    </a:p>
                  </a:txBody>
                  <a:tcPr marL="112947" marR="112947" marT="56483" marB="564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电话号码</a:t>
                      </a:r>
                    </a:p>
                  </a:txBody>
                  <a:tcPr marL="112947" marR="112947" marT="56483" marB="564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79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a</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1</a:t>
                      </a:r>
                    </a:p>
                  </a:txBody>
                  <a:tcPr marL="112947" marR="112947" marT="56483" marB="564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b</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1</a:t>
                      </a:r>
                    </a:p>
                  </a:txBody>
                  <a:tcPr marL="112947" marR="112947" marT="56483" marB="564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79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a</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2</a:t>
                      </a: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112947" marR="112947" marT="56483" marB="564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b</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2</a:t>
                      </a: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112947" marR="112947" marT="56483" marB="564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79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a:t>
                      </a:r>
                    </a:p>
                  </a:txBody>
                  <a:tcPr marL="112947" marR="112947" marT="56483" marB="564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112947" marR="112947" marT="56483" marB="564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79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a</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n</a:t>
                      </a: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112947" marR="112947" marT="56483" marB="564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b</a:t>
                      </a:r>
                      <a:r>
                        <a:rPr kumimoji="0" lang="en-US" altLang="zh-CN" sz="2400" b="0" i="0" u="none" strike="noStrike" cap="none" normalizeH="0" baseline="-25000" smtClean="0">
                          <a:ln>
                            <a:noFill/>
                          </a:ln>
                          <a:solidFill>
                            <a:schemeClr val="tx1"/>
                          </a:solidFill>
                          <a:effectLst/>
                          <a:latin typeface="楷体" panose="02010609060101010101" pitchFamily="49" charset="-122"/>
                          <a:ea typeface="楷体" panose="02010609060101010101" pitchFamily="49" charset="-122"/>
                        </a:rPr>
                        <a:t>n</a:t>
                      </a:r>
                      <a:endParaRPr kumimoji="0" lang="zh-CN" altLang="en-US" sz="24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112947" marR="112947" marT="56483" marB="564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0871" name="Rectangle 23"/>
          <p:cNvSpPr>
            <a:spLocks noChangeArrowheads="1"/>
          </p:cNvSpPr>
          <p:nvPr/>
        </p:nvSpPr>
        <p:spPr bwMode="auto">
          <a:xfrm>
            <a:off x="206515" y="5500265"/>
            <a:ext cx="2382536" cy="631114"/>
          </a:xfrm>
          <a:prstGeom prst="rect">
            <a:avLst/>
          </a:prstGeom>
          <a:noFill/>
          <a:ln>
            <a:noFill/>
          </a:ln>
          <a:effectLst/>
          <a:extLst/>
        </p:spPr>
        <p:txBody>
          <a:bodyPr wrap="none" lIns="112947" tIns="56473" rIns="112947" bIns="56473">
            <a:spAutoFit/>
          </a:bodyPr>
          <a:lstStyle/>
          <a:p>
            <a:pPr>
              <a:defRPr/>
            </a:pP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问题：效率低</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87904"/>
      </p:ext>
    </p:extLst>
  </p:cSld>
  <p:clrMapOvr>
    <a:masterClrMapping/>
  </p:clrMapOvr>
  <p:transition>
    <p:pull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542993"/>
      </p:ext>
    </p:extLst>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6035" name="Rectangle 3"/>
          <p:cNvSpPr>
            <a:spLocks noChangeArrowheads="1"/>
          </p:cNvSpPr>
          <p:nvPr/>
        </p:nvSpPr>
        <p:spPr bwMode="auto">
          <a:xfrm>
            <a:off x="323850" y="404813"/>
            <a:ext cx="8640763" cy="1363622"/>
          </a:xfrm>
          <a:prstGeom prst="rect">
            <a:avLst/>
          </a:prstGeom>
          <a:noFill/>
          <a:ln>
            <a:noFill/>
          </a:ln>
          <a:effectLst/>
          <a:extLst/>
        </p:spPr>
        <p:txBody>
          <a:bodyPr lIns="112947" tIns="56473" rIns="112947" bIns="56473">
            <a:spAutoFit/>
          </a:bodyPr>
          <a:lstStyle/>
          <a:p>
            <a:pPr>
              <a:spcBef>
                <a:spcPct val="50000"/>
              </a:spcBef>
              <a:defRPr/>
            </a:pP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方法2：有序顺序存储，二分查找</a:t>
            </a:r>
          </a:p>
          <a:p>
            <a:pPr>
              <a:spcBef>
                <a:spcPct val="50000"/>
              </a:spcBef>
              <a:defRPr/>
            </a:pP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（李</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李</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 (</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王</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王</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baseline="-2500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i+1</a:t>
            </a:r>
            <a:r>
              <a:rPr lang="en-US" altLang="zh-CN"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800" b="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56166" name="Group 134"/>
          <p:cNvGraphicFramePr>
            <a:graphicFrameLocks noGrp="1"/>
          </p:cNvGraphicFramePr>
          <p:nvPr/>
        </p:nvGraphicFramePr>
        <p:xfrm>
          <a:off x="2124075" y="1844675"/>
          <a:ext cx="5105400" cy="4064000"/>
        </p:xfrm>
        <a:graphic>
          <a:graphicData uri="http://schemas.openxmlformats.org/drawingml/2006/table">
            <a:tbl>
              <a:tblPr/>
              <a:tblGrid>
                <a:gridCol w="2438400"/>
                <a:gridCol w="2667000"/>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姓名</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电话号码</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李</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李</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endParaRPr kumimoji="0" lang="zh-CN" altLang="en-US" sz="1800" b="1" i="0" u="none" strike="noStrike" cap="none" normalizeH="0" baseline="-2500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王</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i</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王</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i+1</a:t>
                      </a:r>
                      <a:endParaRPr kumimoji="0" lang="zh-CN" altLang="en-US" sz="1800" b="1" i="0" u="none" strike="noStrike" cap="none" normalizeH="0" baseline="-2500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张</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k</a:t>
                      </a:r>
                      <a:endParaRPr kumimoji="0" lang="zh-CN" altLang="en-US" sz="1800" b="1" i="0" u="none" strike="noStrike" cap="none" normalizeH="0" baseline="-2500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张</a:t>
                      </a:r>
                      <a:r>
                        <a:rPr kumimoji="0" lang="zh-CN" altLang="en-US" sz="2800" b="0"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k+1</a:t>
                      </a:r>
                      <a:endParaRPr kumimoji="0" lang="zh-CN" altLang="en-US" sz="1800" b="1" i="0" u="none" strike="noStrike" cap="none" normalizeH="0" baseline="-2500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6167" name="Rectangle 135"/>
          <p:cNvSpPr>
            <a:spLocks noChangeArrowheads="1"/>
          </p:cNvSpPr>
          <p:nvPr/>
        </p:nvSpPr>
        <p:spPr bwMode="auto">
          <a:xfrm>
            <a:off x="476250" y="5903913"/>
            <a:ext cx="3100681" cy="562441"/>
          </a:xfrm>
          <a:prstGeom prst="rect">
            <a:avLst/>
          </a:prstGeom>
          <a:noFill/>
          <a:ln>
            <a:noFill/>
          </a:ln>
          <a:effectLst/>
          <a:extLst/>
        </p:spPr>
        <p:txBody>
          <a:bodyPr wrap="none" lIns="112947" tIns="56473" rIns="112947" bIns="56473">
            <a:spAutoFit/>
          </a:bodyPr>
          <a:lstStyle/>
          <a:p>
            <a:pPr>
              <a:defRPr/>
            </a:pP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问题：修改不方便</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2"/>
          <p:cNvSpPr>
            <a:spLocks noChangeArrowheads="1"/>
          </p:cNvSpPr>
          <p:nvPr/>
        </p:nvSpPr>
        <p:spPr bwMode="auto">
          <a:xfrm>
            <a:off x="173037" y="593725"/>
            <a:ext cx="6781800" cy="627063"/>
          </a:xfrm>
          <a:prstGeom prst="rect">
            <a:avLst/>
          </a:prstGeom>
          <a:noFill/>
          <a:ln>
            <a:noFill/>
          </a:ln>
          <a:effectLst/>
          <a:extLst/>
        </p:spPr>
        <p:txBody>
          <a:bodyPr lIns="112947" tIns="56473" rIns="112947" bIns="56473">
            <a:spAutoFit/>
          </a:bodyPr>
          <a:lstStyle/>
          <a:p>
            <a:pPr>
              <a:spcBef>
                <a:spcPct val="50000"/>
              </a:spcBef>
              <a:defRPr/>
            </a:pPr>
            <a:r>
              <a:rPr lang="zh-CN" altLang="en-US" sz="2800" b="0">
                <a:effectLst>
                  <a:outerShdw blurRad="38100" dist="38100" dir="2700000" algn="tl">
                    <a:srgbClr val="C0C0C0"/>
                  </a:outerShdw>
                </a:effectLst>
                <a:latin typeface="楷体" panose="02010609060101010101" pitchFamily="49" charset="-122"/>
                <a:ea typeface="楷体" panose="02010609060101010101" pitchFamily="49" charset="-122"/>
              </a:rPr>
              <a:t>方法3：部分有序，建立索引表</a:t>
            </a:r>
            <a:endParaRPr lang="zh-CN" altLang="en-US" sz="2400" b="0">
              <a:latin typeface="楷体" panose="02010609060101010101" pitchFamily="49" charset="-122"/>
              <a:ea typeface="楷体" panose="02010609060101010101" pitchFamily="49" charset="-122"/>
            </a:endParaRPr>
          </a:p>
        </p:txBody>
      </p:sp>
      <p:graphicFrame>
        <p:nvGraphicFramePr>
          <p:cNvPr id="439504" name="Group 208"/>
          <p:cNvGraphicFramePr>
            <a:graphicFrameLocks noGrp="1"/>
          </p:cNvGraphicFramePr>
          <p:nvPr>
            <p:extLst>
              <p:ext uri="{D42A27DB-BD31-4B8C-83A1-F6EECF244321}">
                <p14:modId xmlns:p14="http://schemas.microsoft.com/office/powerpoint/2010/main" val="334348992"/>
              </p:ext>
            </p:extLst>
          </p:nvPr>
        </p:nvGraphicFramePr>
        <p:xfrm>
          <a:off x="4572000" y="1412875"/>
          <a:ext cx="2881313" cy="1295867"/>
        </p:xfrm>
        <a:graphic>
          <a:graphicData uri="http://schemas.openxmlformats.org/drawingml/2006/table">
            <a:tbl>
              <a:tblPr/>
              <a:tblGrid>
                <a:gridCol w="1541463"/>
                <a:gridCol w="1339850"/>
              </a:tblGrid>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李1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李2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2</a:t>
                      </a:r>
                      <a:endParaRPr kumimoji="0" lang="zh-CN" altLang="en-US" sz="2000" b="1" i="0" u="none" strike="noStrike" cap="none" normalizeH="0" baseline="-2500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9512" name="Group 216"/>
          <p:cNvGraphicFramePr>
            <a:graphicFrameLocks noGrp="1"/>
          </p:cNvGraphicFramePr>
          <p:nvPr>
            <p:extLst>
              <p:ext uri="{D42A27DB-BD31-4B8C-83A1-F6EECF244321}">
                <p14:modId xmlns:p14="http://schemas.microsoft.com/office/powerpoint/2010/main" val="362599546"/>
              </p:ext>
            </p:extLst>
          </p:nvPr>
        </p:nvGraphicFramePr>
        <p:xfrm>
          <a:off x="914400" y="2819400"/>
          <a:ext cx="2133600" cy="2393530"/>
        </p:xfrm>
        <a:graphic>
          <a:graphicData uri="http://schemas.openxmlformats.org/drawingml/2006/table">
            <a:tbl>
              <a:tblPr/>
              <a:tblGrid>
                <a:gridCol w="838200"/>
                <a:gridCol w="1295400"/>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姓</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地址</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李</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王</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宋体" pitchFamily="2" charset="-122"/>
                        </a:rPr>
                        <a:t>张</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9351" name="Line 55"/>
          <p:cNvSpPr>
            <a:spLocks noChangeShapeType="1"/>
          </p:cNvSpPr>
          <p:nvPr/>
        </p:nvSpPr>
        <p:spPr bwMode="auto">
          <a:xfrm flipV="1">
            <a:off x="2555875" y="1484313"/>
            <a:ext cx="2016125" cy="2089150"/>
          </a:xfrm>
          <a:prstGeom prst="line">
            <a:avLst/>
          </a:prstGeom>
          <a:noFill/>
          <a:ln w="9525">
            <a:solidFill>
              <a:schemeClr val="tx1"/>
            </a:solidFill>
            <a:round/>
            <a:headEnd type="oval" w="med" len="med"/>
            <a:tailEnd type="triangle" w="med" len="me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9352" name="Line 56"/>
          <p:cNvSpPr>
            <a:spLocks noChangeShapeType="1"/>
          </p:cNvSpPr>
          <p:nvPr/>
        </p:nvSpPr>
        <p:spPr bwMode="auto">
          <a:xfrm flipV="1">
            <a:off x="2555875" y="3068638"/>
            <a:ext cx="2663825" cy="1944687"/>
          </a:xfrm>
          <a:prstGeom prst="line">
            <a:avLst/>
          </a:prstGeom>
          <a:noFill/>
          <a:ln w="9525">
            <a:solidFill>
              <a:schemeClr val="tx1"/>
            </a:solidFill>
            <a:round/>
            <a:headEnd type="oval" w="med" len="med"/>
            <a:tailEnd type="triangle" w="med" len="me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39503" name="Group 207"/>
          <p:cNvGraphicFramePr>
            <a:graphicFrameLocks noGrp="1"/>
          </p:cNvGraphicFramePr>
          <p:nvPr>
            <p:extLst>
              <p:ext uri="{D42A27DB-BD31-4B8C-83A1-F6EECF244321}">
                <p14:modId xmlns:p14="http://schemas.microsoft.com/office/powerpoint/2010/main" val="2580880753"/>
              </p:ext>
            </p:extLst>
          </p:nvPr>
        </p:nvGraphicFramePr>
        <p:xfrm>
          <a:off x="5724525" y="4581525"/>
          <a:ext cx="2808288" cy="1253238"/>
        </p:xfrm>
        <a:graphic>
          <a:graphicData uri="http://schemas.openxmlformats.org/drawingml/2006/table">
            <a:tbl>
              <a:tblPr/>
              <a:tblGrid>
                <a:gridCol w="1501775"/>
                <a:gridCol w="1306513"/>
              </a:tblGrid>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王1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i</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王2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i+1</a:t>
                      </a:r>
                      <a:endParaRPr kumimoji="0" lang="zh-CN" altLang="en-US" sz="2000" b="1" i="0" u="none" strike="noStrike" cap="none" normalizeH="0" baseline="-2500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9502" name="Group 206"/>
          <p:cNvGraphicFramePr>
            <a:graphicFrameLocks noGrp="1"/>
          </p:cNvGraphicFramePr>
          <p:nvPr>
            <p:extLst>
              <p:ext uri="{D42A27DB-BD31-4B8C-83A1-F6EECF244321}">
                <p14:modId xmlns:p14="http://schemas.microsoft.com/office/powerpoint/2010/main" val="913776900"/>
              </p:ext>
            </p:extLst>
          </p:nvPr>
        </p:nvGraphicFramePr>
        <p:xfrm>
          <a:off x="5219700" y="2997200"/>
          <a:ext cx="2879725" cy="1253238"/>
        </p:xfrm>
        <a:graphic>
          <a:graphicData uri="http://schemas.openxmlformats.org/drawingml/2006/table">
            <a:tbl>
              <a:tblPr/>
              <a:tblGrid>
                <a:gridCol w="1539875"/>
                <a:gridCol w="1339850"/>
              </a:tblGrid>
              <a:tr h="4000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张1</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k</a:t>
                      </a:r>
                      <a:endParaRPr kumimoji="0" lang="zh-CN" altLang="en-US" sz="2000" b="1" i="0" u="none" strike="noStrike" cap="none" normalizeH="0" baseline="-2500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张2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a</a:t>
                      </a:r>
                      <a:r>
                        <a:rPr kumimoji="0" lang="en-US" altLang="zh-CN" sz="2000" b="1" i="0" u="none" strike="noStrike" cap="none" normalizeH="0" baseline="-25000" smtClean="0">
                          <a:ln>
                            <a:noFill/>
                          </a:ln>
                          <a:solidFill>
                            <a:schemeClr val="tx1"/>
                          </a:solidFill>
                          <a:effectLst/>
                          <a:latin typeface="VW媩$婫`婡p瑙" charset="0"/>
                          <a:ea typeface="宋体" pitchFamily="2" charset="-122"/>
                        </a:rPr>
                        <a:t>k+1</a:t>
                      </a:r>
                      <a:endParaRPr kumimoji="0" lang="zh-CN" altLang="en-US" sz="2000" b="1" i="0" u="none" strike="noStrike" cap="none" normalizeH="0" baseline="-2500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5" name="Rectangle 209"/>
          <p:cNvSpPr>
            <a:spLocks noChangeArrowheads="1"/>
          </p:cNvSpPr>
          <p:nvPr/>
        </p:nvSpPr>
        <p:spPr bwMode="auto">
          <a:xfrm>
            <a:off x="3563938" y="3284538"/>
            <a:ext cx="846859" cy="557247"/>
          </a:xfrm>
          <a:prstGeom prst="rect">
            <a:avLst/>
          </a:prstGeom>
          <a:noFill/>
          <a:ln w="9525">
            <a:noFill/>
            <a:miter lim="800000"/>
            <a:headEnd/>
            <a:tailEnd/>
          </a:ln>
        </p:spPr>
        <p:txBody>
          <a:bodyPr wrap="none" lIns="112947" tIns="56473" rIns="112947" bIns="56473">
            <a:spAutoFit/>
          </a:bodyPr>
          <a:lstStyle/>
          <a:p>
            <a:r>
              <a:rPr lang="zh-CN" altLang="en-US" sz="240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39513" name="Line 217"/>
          <p:cNvSpPr>
            <a:spLocks noChangeShapeType="1"/>
          </p:cNvSpPr>
          <p:nvPr/>
        </p:nvSpPr>
        <p:spPr bwMode="auto">
          <a:xfrm>
            <a:off x="2555875" y="4510088"/>
            <a:ext cx="3168650" cy="71437"/>
          </a:xfrm>
          <a:prstGeom prst="line">
            <a:avLst/>
          </a:prstGeom>
          <a:noFill/>
          <a:ln w="9525">
            <a:solidFill>
              <a:schemeClr val="tx1"/>
            </a:solidFill>
            <a:round/>
            <a:headEnd type="oval" w="med" len="med"/>
            <a:tailEnd type="triangle" w="med" len="med"/>
          </a:ln>
          <a:effectLs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050"/>
          <p:cNvSpPr>
            <a:spLocks noGrp="1" noChangeArrowheads="1"/>
          </p:cNvSpPr>
          <p:nvPr>
            <p:ph type="title"/>
          </p:nvPr>
        </p:nvSpPr>
        <p:spPr>
          <a:xfrm>
            <a:off x="304800" y="304800"/>
            <a:ext cx="7772400" cy="1143000"/>
          </a:xfrm>
        </p:spPr>
        <p:txBody>
          <a:bodyPr/>
          <a:lstStyle/>
          <a:p>
            <a:pPr eaLnBrk="1" hangingPunct="1">
              <a:defRPr/>
            </a:pP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1"/>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文件系统的组织（</a:t>
            </a:r>
            <a:r>
              <a:rPr lang="en-US" altLang="zh-CN" sz="2800" b="1" dirty="0">
                <a:solidFill>
                  <a:schemeClr val="tx1"/>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UNIX</a:t>
            </a:r>
            <a:r>
              <a:rPr lang="zh-CN" altLang="en-US" sz="2800" b="1" dirty="0">
                <a:solidFill>
                  <a:schemeClr val="tx1"/>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为例）</a:t>
            </a:r>
          </a:p>
        </p:txBody>
      </p:sp>
      <p:pic>
        <p:nvPicPr>
          <p:cNvPr id="28675" name="Picture 2051"/>
          <p:cNvPicPr>
            <a:picLocks noChangeAspect="1" noChangeArrowheads="1"/>
          </p:cNvPicPr>
          <p:nvPr/>
        </p:nvPicPr>
        <p:blipFill>
          <a:blip r:embed="rId2" cstate="print"/>
          <a:srcRect/>
          <a:stretch>
            <a:fillRect/>
          </a:stretch>
        </p:blipFill>
        <p:spPr bwMode="auto">
          <a:xfrm>
            <a:off x="228600" y="1808820"/>
            <a:ext cx="8610600" cy="364900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538ff4228afa0</Template>
  <TotalTime>49607</TotalTime>
  <Words>4441</Words>
  <Application>Microsoft Office PowerPoint</Application>
  <PresentationFormat>全屏显示(4:3)</PresentationFormat>
  <Paragraphs>531</Paragraphs>
  <Slides>61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4" baseType="lpstr">
      <vt:lpstr>楷体_GB2312</vt:lpstr>
      <vt:lpstr>Symbol</vt:lpstr>
      <vt:lpstr>隶书</vt:lpstr>
      <vt:lpstr>VW媩$_x005f_x0010_婫`婡_x005f_x0018_p_x005f_x000C_瑙_x005f_x0003_</vt:lpstr>
      <vt:lpstr>黑体</vt:lpstr>
      <vt:lpstr>Times New Roman</vt:lpstr>
      <vt:lpstr>宋体</vt:lpstr>
      <vt:lpstr>Wingdings</vt:lpstr>
      <vt:lpstr>Monotype Sorts</vt:lpstr>
      <vt:lpstr>楷体</vt:lpstr>
      <vt:lpstr>VW媩$婫`婡p瑙</vt:lpstr>
      <vt:lpstr>专业型模板</vt:lpstr>
      <vt:lpstr>公式</vt:lpstr>
      <vt:lpstr>数据结构与算法分析  Data Structure and  Algorithm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【例】文件系统的组织（UNIX为例）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hp</dc:creator>
  <cp:lastModifiedBy>JiangHao</cp:lastModifiedBy>
  <cp:revision>804</cp:revision>
  <dcterms:created xsi:type="dcterms:W3CDTF">1998-11-11T02:43:28Z</dcterms:created>
  <dcterms:modified xsi:type="dcterms:W3CDTF">2019-09-12T02:48:22Z</dcterms:modified>
</cp:coreProperties>
</file>