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9" r:id="rId1"/>
    <p:sldMasterId id="2147483824" r:id="rId2"/>
  </p:sldMasterIdLst>
  <p:notesMasterIdLst>
    <p:notesMasterId r:id="rId82"/>
  </p:notesMasterIdLst>
  <p:sldIdLst>
    <p:sldId id="256" r:id="rId3"/>
    <p:sldId id="709" r:id="rId4"/>
    <p:sldId id="806" r:id="rId5"/>
    <p:sldId id="754" r:id="rId6"/>
    <p:sldId id="850" r:id="rId7"/>
    <p:sldId id="852" r:id="rId8"/>
    <p:sldId id="851" r:id="rId9"/>
    <p:sldId id="755" r:id="rId10"/>
    <p:sldId id="756" r:id="rId11"/>
    <p:sldId id="757" r:id="rId12"/>
    <p:sldId id="758" r:id="rId13"/>
    <p:sldId id="837" r:id="rId14"/>
    <p:sldId id="759" r:id="rId15"/>
    <p:sldId id="760" r:id="rId16"/>
    <p:sldId id="761" r:id="rId17"/>
    <p:sldId id="762" r:id="rId18"/>
    <p:sldId id="763" r:id="rId19"/>
    <p:sldId id="764" r:id="rId20"/>
    <p:sldId id="811" r:id="rId21"/>
    <p:sldId id="812" r:id="rId22"/>
    <p:sldId id="765" r:id="rId23"/>
    <p:sldId id="766" r:id="rId24"/>
    <p:sldId id="814" r:id="rId25"/>
    <p:sldId id="815" r:id="rId26"/>
    <p:sldId id="816" r:id="rId27"/>
    <p:sldId id="817" r:id="rId28"/>
    <p:sldId id="767" r:id="rId29"/>
    <p:sldId id="768" r:id="rId30"/>
    <p:sldId id="769" r:id="rId31"/>
    <p:sldId id="770" r:id="rId32"/>
    <p:sldId id="771" r:id="rId33"/>
    <p:sldId id="772" r:id="rId34"/>
    <p:sldId id="773" r:id="rId35"/>
    <p:sldId id="774" r:id="rId36"/>
    <p:sldId id="748" r:id="rId37"/>
    <p:sldId id="749" r:id="rId38"/>
    <p:sldId id="750" r:id="rId39"/>
    <p:sldId id="751" r:id="rId40"/>
    <p:sldId id="822" r:id="rId41"/>
    <p:sldId id="823" r:id="rId42"/>
    <p:sldId id="824" r:id="rId43"/>
    <p:sldId id="779" r:id="rId44"/>
    <p:sldId id="780" r:id="rId45"/>
    <p:sldId id="781" r:id="rId46"/>
    <p:sldId id="808" r:id="rId47"/>
    <p:sldId id="809" r:id="rId48"/>
    <p:sldId id="775" r:id="rId49"/>
    <p:sldId id="753" r:id="rId50"/>
    <p:sldId id="776" r:id="rId51"/>
    <p:sldId id="830" r:id="rId52"/>
    <p:sldId id="807" r:id="rId53"/>
    <p:sldId id="821" r:id="rId54"/>
    <p:sldId id="782" r:id="rId55"/>
    <p:sldId id="827" r:id="rId56"/>
    <p:sldId id="828" r:id="rId57"/>
    <p:sldId id="783" r:id="rId58"/>
    <p:sldId id="784" r:id="rId59"/>
    <p:sldId id="785" r:id="rId60"/>
    <p:sldId id="786" r:id="rId61"/>
    <p:sldId id="787" r:id="rId62"/>
    <p:sldId id="788" r:id="rId63"/>
    <p:sldId id="818" r:id="rId64"/>
    <p:sldId id="819" r:id="rId65"/>
    <p:sldId id="826" r:id="rId66"/>
    <p:sldId id="829" r:id="rId67"/>
    <p:sldId id="825" r:id="rId68"/>
    <p:sldId id="790" r:id="rId69"/>
    <p:sldId id="792" r:id="rId70"/>
    <p:sldId id="793" r:id="rId71"/>
    <p:sldId id="846" r:id="rId72"/>
    <p:sldId id="848" r:id="rId73"/>
    <p:sldId id="839" r:id="rId74"/>
    <p:sldId id="840" r:id="rId75"/>
    <p:sldId id="841" r:id="rId76"/>
    <p:sldId id="842" r:id="rId77"/>
    <p:sldId id="843" r:id="rId78"/>
    <p:sldId id="849" r:id="rId79"/>
    <p:sldId id="847" r:id="rId80"/>
    <p:sldId id="838" r:id="rId81"/>
  </p:sldIdLst>
  <p:sldSz cx="9144000" cy="6858000" type="screen4x3"/>
  <p:notesSz cx="6858000" cy="9144000"/>
  <p:embeddedFontLst>
    <p:embeddedFont>
      <p:font typeface="仿宋_GB2312" panose="02010600030101010101" charset="-122"/>
      <p:regular r:id="rId83"/>
    </p:embeddedFont>
    <p:embeddedFont>
      <p:font typeface="隶书" panose="02010509060101010101" pitchFamily="49" charset="-122"/>
      <p:regular r:id="rId84"/>
    </p:embeddedFont>
    <p:embeddedFont>
      <p:font typeface="楷体_GB2312" panose="02010600030101010101" charset="-122"/>
      <p:regular r:id="rId85"/>
    </p:embeddedFont>
    <p:embeddedFont>
      <p:font typeface="楷体" panose="02010609060101010101" pitchFamily="49" charset="-122"/>
      <p:regular r:id="rId86"/>
    </p:embeddedFont>
    <p:embeddedFont>
      <p:font typeface="Cambria Math" panose="02040503050406030204" pitchFamily="18" charset="0"/>
      <p:regular r:id="rId87"/>
    </p:embeddedFont>
    <p:embeddedFont>
      <p:font typeface="黑体" panose="02010609060101010101" pitchFamily="49" charset="-122"/>
      <p:regular r:id="rId88"/>
    </p:embeddedFont>
  </p:embeddedFontLst>
  <p:defaultTextStyle>
    <a:defPPr>
      <a:defRPr lang="en-US"/>
    </a:defPPr>
    <a:lvl1pPr algn="l" rtl="0" eaLnBrk="0" fontAlgn="base" hangingPunct="0">
      <a:lnSpc>
        <a:spcPct val="120000"/>
      </a:lnSpc>
      <a:spcBef>
        <a:spcPct val="0"/>
      </a:spcBef>
      <a:spcAft>
        <a:spcPct val="0"/>
      </a:spcAft>
      <a:defRPr sz="32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32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32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32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32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32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32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32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32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8080"/>
    <a:srgbClr val="FF6600"/>
    <a:srgbClr val="0000FF"/>
    <a:srgbClr val="FF0000"/>
    <a:srgbClr val="FFFF99"/>
    <a:srgbClr val="800080"/>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43" autoAdjust="0"/>
  </p:normalViewPr>
  <p:slideViewPr>
    <p:cSldViewPr>
      <p:cViewPr varScale="1">
        <p:scale>
          <a:sx n="67" d="100"/>
          <a:sy n="67" d="100"/>
        </p:scale>
        <p:origin x="989" y="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Lst>
  </p:outlineViewPr>
  <p:notesTextViewPr>
    <p:cViewPr>
      <p:scale>
        <a:sx n="100" d="100"/>
        <a:sy n="100" d="100"/>
      </p:scale>
      <p:origin x="0" y="0"/>
    </p:cViewPr>
  </p:notesTextViewPr>
  <p:sorterViewPr>
    <p:cViewPr>
      <p:scale>
        <a:sx n="66" d="100"/>
        <a:sy n="66" d="100"/>
      </p:scale>
      <p:origin x="0" y="0"/>
    </p:cViewPr>
  </p:sorter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2.fntdata"/><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font" Target="fonts/font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5.fntdata"/><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s>
</file>

<file path=ppt/_rels/viewProps.xml.rels><?xml version="1.0" encoding="UTF-8" standalone="yes"?>
<Relationships xmlns="http://schemas.openxmlformats.org/package/2006/relationships"><Relationship Id="rId26" Type="http://schemas.openxmlformats.org/officeDocument/2006/relationships/slide" Target="slides/slide26.xml"/><Relationship Id="rId21" Type="http://schemas.openxmlformats.org/officeDocument/2006/relationships/slide" Target="slides/slide21.xml"/><Relationship Id="rId42" Type="http://schemas.openxmlformats.org/officeDocument/2006/relationships/slide" Target="slides/slide42.xml"/><Relationship Id="rId47" Type="http://schemas.openxmlformats.org/officeDocument/2006/relationships/slide" Target="slides/slide47.xml"/><Relationship Id="rId63" Type="http://schemas.openxmlformats.org/officeDocument/2006/relationships/slide" Target="slides/slide63.xml"/><Relationship Id="rId68" Type="http://schemas.openxmlformats.org/officeDocument/2006/relationships/slide" Target="slides/slide68.xml"/><Relationship Id="rId16" Type="http://schemas.openxmlformats.org/officeDocument/2006/relationships/slide" Target="slides/slide1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8" Type="http://schemas.openxmlformats.org/officeDocument/2006/relationships/slide" Target="slides/slide58.xml"/><Relationship Id="rId66" Type="http://schemas.openxmlformats.org/officeDocument/2006/relationships/slide" Target="slides/slide66.xml"/><Relationship Id="rId74" Type="http://schemas.openxmlformats.org/officeDocument/2006/relationships/slide" Target="slides/slide74.xml"/><Relationship Id="rId79" Type="http://schemas.openxmlformats.org/officeDocument/2006/relationships/slide" Target="slides/slide79.xml"/><Relationship Id="rId5" Type="http://schemas.openxmlformats.org/officeDocument/2006/relationships/slide" Target="slides/slide5.xml"/><Relationship Id="rId61" Type="http://schemas.openxmlformats.org/officeDocument/2006/relationships/slide" Target="slides/slide61.xml"/><Relationship Id="rId19" Type="http://schemas.openxmlformats.org/officeDocument/2006/relationships/slide" Target="slides/slide1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64" Type="http://schemas.openxmlformats.org/officeDocument/2006/relationships/slide" Target="slides/slide64.xml"/><Relationship Id="rId69" Type="http://schemas.openxmlformats.org/officeDocument/2006/relationships/slide" Target="slides/slide69.xml"/><Relationship Id="rId77" Type="http://schemas.openxmlformats.org/officeDocument/2006/relationships/slide" Target="slides/slide77.xml"/><Relationship Id="rId8" Type="http://schemas.openxmlformats.org/officeDocument/2006/relationships/slide" Target="slides/slide8.xml"/><Relationship Id="rId51" Type="http://schemas.openxmlformats.org/officeDocument/2006/relationships/slide" Target="slides/slide51.xml"/><Relationship Id="rId72" Type="http://schemas.openxmlformats.org/officeDocument/2006/relationships/slide" Target="slides/slide72.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59" Type="http://schemas.openxmlformats.org/officeDocument/2006/relationships/slide" Target="slides/slide59.xml"/><Relationship Id="rId67" Type="http://schemas.openxmlformats.org/officeDocument/2006/relationships/slide" Target="slides/slide67.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62" Type="http://schemas.openxmlformats.org/officeDocument/2006/relationships/slide" Target="slides/slide62.xml"/><Relationship Id="rId70" Type="http://schemas.openxmlformats.org/officeDocument/2006/relationships/slide" Target="slides/slide70.xml"/><Relationship Id="rId75" Type="http://schemas.openxmlformats.org/officeDocument/2006/relationships/slide" Target="slides/slide75.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 Type="http://schemas.openxmlformats.org/officeDocument/2006/relationships/slide" Target="slides/slide10.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65" Type="http://schemas.openxmlformats.org/officeDocument/2006/relationships/slide" Target="slides/slide65.xml"/><Relationship Id="rId73" Type="http://schemas.openxmlformats.org/officeDocument/2006/relationships/slide" Target="slides/slide73.xml"/><Relationship Id="rId78" Type="http://schemas.openxmlformats.org/officeDocument/2006/relationships/slide" Target="slides/slide78.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18.xml"/><Relationship Id="rId39" Type="http://schemas.openxmlformats.org/officeDocument/2006/relationships/slide" Target="slides/slide39.xml"/><Relationship Id="rId34" Type="http://schemas.openxmlformats.org/officeDocument/2006/relationships/slide" Target="slides/slide34.xml"/><Relationship Id="rId50" Type="http://schemas.openxmlformats.org/officeDocument/2006/relationships/slide" Target="slides/slide50.xml"/><Relationship Id="rId55" Type="http://schemas.openxmlformats.org/officeDocument/2006/relationships/slide" Target="slides/slide55.xml"/><Relationship Id="rId76" Type="http://schemas.openxmlformats.org/officeDocument/2006/relationships/slide" Target="slides/slide76.xml"/><Relationship Id="rId7" Type="http://schemas.openxmlformats.org/officeDocument/2006/relationships/slide" Target="slides/slide7.xml"/><Relationship Id="rId71" Type="http://schemas.openxmlformats.org/officeDocument/2006/relationships/slide" Target="slides/slide71.xml"/><Relationship Id="rId2" Type="http://schemas.openxmlformats.org/officeDocument/2006/relationships/slide" Target="slides/slide2.xml"/><Relationship Id="rId29"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47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200" b="0" smtClean="0">
                <a:latin typeface="VW媩$婫`婡p瑙" charset="0"/>
                <a:ea typeface="隶书" pitchFamily="49" charset="-122"/>
              </a:defRPr>
            </a:lvl1pPr>
          </a:lstStyle>
          <a:p>
            <a:pPr>
              <a:defRPr/>
            </a:pPr>
            <a:endParaRPr lang="zh-CN" altLang="en-US"/>
          </a:p>
        </p:txBody>
      </p:sp>
      <p:sp>
        <p:nvSpPr>
          <p:cNvPr id="5847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b="0" smtClean="0">
                <a:latin typeface="VW媩$婫`婡p瑙" charset="0"/>
                <a:ea typeface="隶书" pitchFamily="49" charset="-122"/>
              </a:defRPr>
            </a:lvl1pPr>
          </a:lstStyle>
          <a:p>
            <a:pPr>
              <a:defRPr/>
            </a:pPr>
            <a:endParaRPr lang="en-US" altLang="zh-CN"/>
          </a:p>
        </p:txBody>
      </p:sp>
      <p:sp>
        <p:nvSpPr>
          <p:cNvPr id="132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847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847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200" b="0" smtClean="0">
                <a:latin typeface="VW媩$婫`婡p瑙" charset="0"/>
                <a:ea typeface="隶书" pitchFamily="49" charset="-122"/>
              </a:defRPr>
            </a:lvl1pPr>
          </a:lstStyle>
          <a:p>
            <a:pPr>
              <a:defRPr/>
            </a:pPr>
            <a:endParaRPr lang="en-US" altLang="zh-CN"/>
          </a:p>
        </p:txBody>
      </p:sp>
      <p:sp>
        <p:nvSpPr>
          <p:cNvPr id="5847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smtClean="0">
                <a:latin typeface="VW媩$婫`婡p瑙" charset="0"/>
                <a:ea typeface="隶书" pitchFamily="49" charset="-122"/>
              </a:defRPr>
            </a:lvl1pPr>
          </a:lstStyle>
          <a:p>
            <a:pPr>
              <a:defRPr/>
            </a:pPr>
            <a:fld id="{E48FFCFB-ECC1-4982-A60F-334A89AAA46B}" type="slidenum">
              <a:rPr lang="zh-CN" altLang="en-US"/>
              <a:pPr>
                <a:defRPr/>
              </a:pPr>
              <a:t>‹#›</a:t>
            </a:fld>
            <a:endParaRPr lang="en-US" altLang="zh-CN"/>
          </a:p>
        </p:txBody>
      </p:sp>
    </p:spTree>
    <p:extLst>
      <p:ext uri="{BB962C8B-B14F-4D97-AF65-F5344CB8AC3E}">
        <p14:creationId xmlns:p14="http://schemas.microsoft.com/office/powerpoint/2010/main" val="28677492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W媩$婫`婡p瑙" charset="0"/>
        <a:ea typeface="隶书" pitchFamily="49" charset="-122"/>
        <a:cs typeface="+mn-cs"/>
      </a:defRPr>
    </a:lvl1pPr>
    <a:lvl2pPr marL="457200" algn="l" rtl="0" eaLnBrk="0" fontAlgn="base" hangingPunct="0">
      <a:spcBef>
        <a:spcPct val="30000"/>
      </a:spcBef>
      <a:spcAft>
        <a:spcPct val="0"/>
      </a:spcAft>
      <a:defRPr sz="1200" kern="1200">
        <a:solidFill>
          <a:schemeClr val="tx1"/>
        </a:solidFill>
        <a:latin typeface="VW媩$婫`婡p瑙" charset="0"/>
        <a:ea typeface="隶书" pitchFamily="49" charset="-122"/>
        <a:cs typeface="+mn-cs"/>
      </a:defRPr>
    </a:lvl2pPr>
    <a:lvl3pPr marL="914400" algn="l" rtl="0" eaLnBrk="0" fontAlgn="base" hangingPunct="0">
      <a:spcBef>
        <a:spcPct val="30000"/>
      </a:spcBef>
      <a:spcAft>
        <a:spcPct val="0"/>
      </a:spcAft>
      <a:defRPr sz="1200" kern="1200">
        <a:solidFill>
          <a:schemeClr val="tx1"/>
        </a:solidFill>
        <a:latin typeface="VW媩$婫`婡p瑙" charset="0"/>
        <a:ea typeface="隶书" pitchFamily="49" charset="-122"/>
        <a:cs typeface="+mn-cs"/>
      </a:defRPr>
    </a:lvl3pPr>
    <a:lvl4pPr marL="1371600" algn="l" rtl="0" eaLnBrk="0" fontAlgn="base" hangingPunct="0">
      <a:spcBef>
        <a:spcPct val="30000"/>
      </a:spcBef>
      <a:spcAft>
        <a:spcPct val="0"/>
      </a:spcAft>
      <a:defRPr sz="1200" kern="1200">
        <a:solidFill>
          <a:schemeClr val="tx1"/>
        </a:solidFill>
        <a:latin typeface="VW媩$婫`婡p瑙" charset="0"/>
        <a:ea typeface="隶书" pitchFamily="49" charset="-122"/>
        <a:cs typeface="+mn-cs"/>
      </a:defRPr>
    </a:lvl4pPr>
    <a:lvl5pPr marL="1828800" algn="l" rtl="0" eaLnBrk="0" fontAlgn="base" hangingPunct="0">
      <a:spcBef>
        <a:spcPct val="30000"/>
      </a:spcBef>
      <a:spcAft>
        <a:spcPct val="0"/>
      </a:spcAft>
      <a:defRPr sz="1200" kern="1200">
        <a:solidFill>
          <a:schemeClr val="tx1"/>
        </a:solidFill>
        <a:latin typeface="VW媩$婫`婡p瑙" charset="0"/>
        <a:ea typeface="隶书"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377825" y="1676400"/>
            <a:ext cx="8389938" cy="4421188"/>
            <a:chOff x="238" y="1056"/>
            <a:chExt cx="5285" cy="2785"/>
          </a:xfrm>
        </p:grpSpPr>
        <p:grpSp>
          <p:nvGrpSpPr>
            <p:cNvPr id="5" name="Group 3"/>
            <p:cNvGrpSpPr>
              <a:grpSpLocks/>
            </p:cNvGrpSpPr>
            <p:nvPr/>
          </p:nvGrpSpPr>
          <p:grpSpPr bwMode="auto">
            <a:xfrm>
              <a:off x="238" y="1056"/>
              <a:ext cx="5285" cy="1393"/>
              <a:chOff x="238" y="1056"/>
              <a:chExt cx="5285" cy="1393"/>
            </a:xfrm>
          </p:grpSpPr>
          <p:sp>
            <p:nvSpPr>
              <p:cNvPr id="14" name="Rectangle 4"/>
              <p:cNvSpPr>
                <a:spLocks noChangeArrowheads="1"/>
              </p:cNvSpPr>
              <p:nvPr/>
            </p:nvSpPr>
            <p:spPr bwMode="auto">
              <a:xfrm>
                <a:off x="243" y="1057"/>
                <a:ext cx="5272" cy="1391"/>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defRPr/>
                </a:pPr>
                <a:endParaRPr kumimoji="1" lang="zh-CN" altLang="en-US" sz="2400" b="0">
                  <a:latin typeface="VW媩$婫`婡p瑙" charset="0"/>
                  <a:ea typeface="隶书" pitchFamily="49" charset="-122"/>
                </a:endParaRPr>
              </a:p>
            </p:txBody>
          </p:sp>
          <p:sp>
            <p:nvSpPr>
              <p:cNvPr id="15" name="Freeform 5"/>
              <p:cNvSpPr>
                <a:spLocks/>
              </p:cNvSpPr>
              <p:nvPr/>
            </p:nvSpPr>
            <p:spPr bwMode="auto">
              <a:xfrm>
                <a:off x="238" y="1056"/>
                <a:ext cx="5273" cy="1393"/>
              </a:xfrm>
              <a:custGeom>
                <a:avLst/>
                <a:gdLst>
                  <a:gd name="T0" fmla="*/ 5272 w 5273"/>
                  <a:gd name="T1" fmla="*/ 0 h 1393"/>
                  <a:gd name="T2" fmla="*/ 0 w 5273"/>
                  <a:gd name="T3" fmla="*/ 0 h 1393"/>
                  <a:gd name="T4" fmla="*/ 0 w 5273"/>
                  <a:gd name="T5" fmla="*/ 1392 h 1393"/>
                </a:gdLst>
                <a:ahLst/>
                <a:cxnLst>
                  <a:cxn ang="0">
                    <a:pos x="T0" y="T1"/>
                  </a:cxn>
                  <a:cxn ang="0">
                    <a:pos x="T2" y="T3"/>
                  </a:cxn>
                  <a:cxn ang="0">
                    <a:pos x="T4" y="T5"/>
                  </a:cxn>
                </a:cxnLst>
                <a:rect l="0" t="0" r="r" b="b"/>
                <a:pathLst>
                  <a:path w="5273" h="1393">
                    <a:moveTo>
                      <a:pt x="5272" y="0"/>
                    </a:moveTo>
                    <a:lnTo>
                      <a:pt x="0" y="0"/>
                    </a:lnTo>
                    <a:lnTo>
                      <a:pt x="0" y="1392"/>
                    </a:lnTo>
                  </a:path>
                </a:pathLst>
              </a:custGeom>
              <a:noFill/>
              <a:ln w="12700" cap="rnd" cmpd="sng">
                <a:solidFill>
                  <a:srgbClr val="B2B2B2"/>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16" name="Freeform 6"/>
              <p:cNvSpPr>
                <a:spLocks/>
              </p:cNvSpPr>
              <p:nvPr/>
            </p:nvSpPr>
            <p:spPr bwMode="auto">
              <a:xfrm>
                <a:off x="250" y="1056"/>
                <a:ext cx="5273" cy="1393"/>
              </a:xfrm>
              <a:custGeom>
                <a:avLst/>
                <a:gdLst>
                  <a:gd name="T0" fmla="*/ 5272 w 5273"/>
                  <a:gd name="T1" fmla="*/ 0 h 1393"/>
                  <a:gd name="T2" fmla="*/ 5272 w 5273"/>
                  <a:gd name="T3" fmla="*/ 1392 h 1393"/>
                  <a:gd name="T4" fmla="*/ 0 w 5273"/>
                  <a:gd name="T5" fmla="*/ 1392 h 1393"/>
                </a:gdLst>
                <a:ahLst/>
                <a:cxnLst>
                  <a:cxn ang="0">
                    <a:pos x="T0" y="T1"/>
                  </a:cxn>
                  <a:cxn ang="0">
                    <a:pos x="T2" y="T3"/>
                  </a:cxn>
                  <a:cxn ang="0">
                    <a:pos x="T4" y="T5"/>
                  </a:cxn>
                </a:cxnLst>
                <a:rect l="0" t="0" r="r" b="b"/>
                <a:pathLst>
                  <a:path w="5273" h="1393">
                    <a:moveTo>
                      <a:pt x="5272" y="0"/>
                    </a:moveTo>
                    <a:lnTo>
                      <a:pt x="5272" y="1392"/>
                    </a:lnTo>
                    <a:lnTo>
                      <a:pt x="0" y="1392"/>
                    </a:lnTo>
                  </a:path>
                </a:pathLst>
              </a:custGeom>
              <a:noFill/>
              <a:ln w="12700" cap="rnd" cmpd="sng">
                <a:solidFill>
                  <a:srgbClr val="FFFFFF"/>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6" name="Group 7"/>
            <p:cNvGrpSpPr>
              <a:grpSpLocks/>
            </p:cNvGrpSpPr>
            <p:nvPr/>
          </p:nvGrpSpPr>
          <p:grpSpPr bwMode="auto">
            <a:xfrm>
              <a:off x="240" y="3744"/>
              <a:ext cx="5281" cy="97"/>
              <a:chOff x="240" y="3744"/>
              <a:chExt cx="5281" cy="97"/>
            </a:xfrm>
          </p:grpSpPr>
          <p:sp>
            <p:nvSpPr>
              <p:cNvPr id="11" name="Rectangle 8"/>
              <p:cNvSpPr>
                <a:spLocks noChangeArrowheads="1"/>
              </p:cNvSpPr>
              <p:nvPr/>
            </p:nvSpPr>
            <p:spPr bwMode="auto">
              <a:xfrm>
                <a:off x="240" y="3744"/>
                <a:ext cx="5280" cy="96"/>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defRPr/>
                </a:pPr>
                <a:endParaRPr kumimoji="1" lang="zh-CN" altLang="en-US" sz="2400" b="0">
                  <a:latin typeface="VW媩$婫`婡p瑙" charset="0"/>
                  <a:ea typeface="隶书" pitchFamily="49" charset="-122"/>
                </a:endParaRPr>
              </a:p>
            </p:txBody>
          </p:sp>
          <p:sp>
            <p:nvSpPr>
              <p:cNvPr id="12" name="Freeform 9"/>
              <p:cNvSpPr>
                <a:spLocks/>
              </p:cNvSpPr>
              <p:nvPr/>
            </p:nvSpPr>
            <p:spPr bwMode="auto">
              <a:xfrm>
                <a:off x="240" y="3744"/>
                <a:ext cx="5281" cy="97"/>
              </a:xfrm>
              <a:custGeom>
                <a:avLst/>
                <a:gdLst>
                  <a:gd name="T0" fmla="*/ 5280 w 5281"/>
                  <a:gd name="T1" fmla="*/ 0 h 97"/>
                  <a:gd name="T2" fmla="*/ 0 w 5281"/>
                  <a:gd name="T3" fmla="*/ 0 h 97"/>
                  <a:gd name="T4" fmla="*/ 0 w 5281"/>
                  <a:gd name="T5" fmla="*/ 96 h 97"/>
                </a:gdLst>
                <a:ahLst/>
                <a:cxnLst>
                  <a:cxn ang="0">
                    <a:pos x="T0" y="T1"/>
                  </a:cxn>
                  <a:cxn ang="0">
                    <a:pos x="T2" y="T3"/>
                  </a:cxn>
                  <a:cxn ang="0">
                    <a:pos x="T4" y="T5"/>
                  </a:cxn>
                </a:cxnLst>
                <a:rect l="0" t="0" r="r" b="b"/>
                <a:pathLst>
                  <a:path w="5281" h="97">
                    <a:moveTo>
                      <a:pt x="5280" y="0"/>
                    </a:moveTo>
                    <a:lnTo>
                      <a:pt x="0" y="0"/>
                    </a:lnTo>
                    <a:lnTo>
                      <a:pt x="0" y="96"/>
                    </a:lnTo>
                  </a:path>
                </a:pathLst>
              </a:custGeom>
              <a:noFill/>
              <a:ln w="12700" cap="rnd" cmpd="sng">
                <a:solidFill>
                  <a:srgbClr val="B2B2B2"/>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13" name="Freeform 10"/>
              <p:cNvSpPr>
                <a:spLocks/>
              </p:cNvSpPr>
              <p:nvPr/>
            </p:nvSpPr>
            <p:spPr bwMode="auto">
              <a:xfrm>
                <a:off x="240" y="3744"/>
                <a:ext cx="5281" cy="97"/>
              </a:xfrm>
              <a:custGeom>
                <a:avLst/>
                <a:gdLst>
                  <a:gd name="T0" fmla="*/ 5280 w 5281"/>
                  <a:gd name="T1" fmla="*/ 0 h 97"/>
                  <a:gd name="T2" fmla="*/ 5280 w 5281"/>
                  <a:gd name="T3" fmla="*/ 96 h 97"/>
                  <a:gd name="T4" fmla="*/ 0 w 5281"/>
                  <a:gd name="T5" fmla="*/ 96 h 97"/>
                </a:gdLst>
                <a:ahLst/>
                <a:cxnLst>
                  <a:cxn ang="0">
                    <a:pos x="T0" y="T1"/>
                  </a:cxn>
                  <a:cxn ang="0">
                    <a:pos x="T2" y="T3"/>
                  </a:cxn>
                  <a:cxn ang="0">
                    <a:pos x="T4" y="T5"/>
                  </a:cxn>
                </a:cxnLst>
                <a:rect l="0" t="0" r="r" b="b"/>
                <a:pathLst>
                  <a:path w="5281" h="97">
                    <a:moveTo>
                      <a:pt x="5280" y="0"/>
                    </a:moveTo>
                    <a:lnTo>
                      <a:pt x="5280" y="96"/>
                    </a:lnTo>
                    <a:lnTo>
                      <a:pt x="0" y="96"/>
                    </a:lnTo>
                  </a:path>
                </a:pathLst>
              </a:custGeom>
              <a:noFill/>
              <a:ln w="12700" cap="rnd" cmpd="sng">
                <a:solidFill>
                  <a:srgbClr val="FFFFFF"/>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7" name="Group 11"/>
            <p:cNvGrpSpPr>
              <a:grpSpLocks/>
            </p:cNvGrpSpPr>
            <p:nvPr/>
          </p:nvGrpSpPr>
          <p:grpSpPr bwMode="auto">
            <a:xfrm>
              <a:off x="338" y="1200"/>
              <a:ext cx="97" cy="1104"/>
              <a:chOff x="338" y="1200"/>
              <a:chExt cx="97" cy="1104"/>
            </a:xfrm>
          </p:grpSpPr>
          <p:sp useBgFill="1">
            <p:nvSpPr>
              <p:cNvPr id="8" name="Rectangle 12"/>
              <p:cNvSpPr>
                <a:spLocks noChangeArrowheads="1"/>
              </p:cNvSpPr>
              <p:nvPr/>
            </p:nvSpPr>
            <p:spPr bwMode="auto">
              <a:xfrm>
                <a:off x="338" y="1201"/>
                <a:ext cx="96" cy="1103"/>
              </a:xfrm>
              <a:prstGeom prst="rect">
                <a:avLst/>
              </a:prstGeom>
              <a:ln w="9525">
                <a:noFill/>
                <a:miter lim="800000"/>
                <a:headEnd/>
                <a:tailEnd/>
              </a:ln>
              <a:effectLst/>
            </p:spPr>
            <p:txBody>
              <a:bodyPr wrap="none" anchor="ctr"/>
              <a:lstStyle/>
              <a:p>
                <a:pPr algn="ctr" eaLnBrk="1" hangingPunct="1">
                  <a:lnSpc>
                    <a:spcPct val="100000"/>
                  </a:lnSpc>
                  <a:defRPr/>
                </a:pPr>
                <a:endParaRPr kumimoji="1" lang="zh-CN" altLang="en-US" sz="2400" b="0">
                  <a:latin typeface="VW媩$婫`婡p瑙" charset="0"/>
                  <a:ea typeface="隶书" pitchFamily="49" charset="-122"/>
                </a:endParaRPr>
              </a:p>
            </p:txBody>
          </p:sp>
          <p:sp>
            <p:nvSpPr>
              <p:cNvPr id="9" name="Freeform 13"/>
              <p:cNvSpPr>
                <a:spLocks/>
              </p:cNvSpPr>
              <p:nvPr/>
            </p:nvSpPr>
            <p:spPr bwMode="auto">
              <a:xfrm>
                <a:off x="338" y="1200"/>
                <a:ext cx="97" cy="1104"/>
              </a:xfrm>
              <a:custGeom>
                <a:avLst/>
                <a:gdLst>
                  <a:gd name="T0" fmla="*/ 0 w 97"/>
                  <a:gd name="T1" fmla="*/ 1103 h 1104"/>
                  <a:gd name="T2" fmla="*/ 96 w 97"/>
                  <a:gd name="T3" fmla="*/ 1103 h 1104"/>
                  <a:gd name="T4" fmla="*/ 96 w 97"/>
                  <a:gd name="T5" fmla="*/ 0 h 1104"/>
                </a:gdLst>
                <a:ahLst/>
                <a:cxnLst>
                  <a:cxn ang="0">
                    <a:pos x="T0" y="T1"/>
                  </a:cxn>
                  <a:cxn ang="0">
                    <a:pos x="T2" y="T3"/>
                  </a:cxn>
                  <a:cxn ang="0">
                    <a:pos x="T4" y="T5"/>
                  </a:cxn>
                </a:cxnLst>
                <a:rect l="0" t="0" r="r" b="b"/>
                <a:pathLst>
                  <a:path w="97" h="1104">
                    <a:moveTo>
                      <a:pt x="0" y="1103"/>
                    </a:moveTo>
                    <a:lnTo>
                      <a:pt x="96" y="1103"/>
                    </a:lnTo>
                    <a:lnTo>
                      <a:pt x="96" y="0"/>
                    </a:lnTo>
                  </a:path>
                </a:pathLst>
              </a:custGeom>
              <a:noFill/>
              <a:ln w="12700" cap="rnd" cmpd="sng">
                <a:solidFill>
                  <a:srgbClr val="B2B2B2"/>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10" name="Freeform 14"/>
              <p:cNvSpPr>
                <a:spLocks/>
              </p:cNvSpPr>
              <p:nvPr/>
            </p:nvSpPr>
            <p:spPr bwMode="auto">
              <a:xfrm>
                <a:off x="338" y="1200"/>
                <a:ext cx="97" cy="1104"/>
              </a:xfrm>
              <a:custGeom>
                <a:avLst/>
                <a:gdLst>
                  <a:gd name="T0" fmla="*/ 0 w 97"/>
                  <a:gd name="T1" fmla="*/ 1103 h 1104"/>
                  <a:gd name="T2" fmla="*/ 0 w 97"/>
                  <a:gd name="T3" fmla="*/ 0 h 1104"/>
                  <a:gd name="T4" fmla="*/ 96 w 97"/>
                  <a:gd name="T5" fmla="*/ 0 h 1104"/>
                </a:gdLst>
                <a:ahLst/>
                <a:cxnLst>
                  <a:cxn ang="0">
                    <a:pos x="T0" y="T1"/>
                  </a:cxn>
                  <a:cxn ang="0">
                    <a:pos x="T2" y="T3"/>
                  </a:cxn>
                  <a:cxn ang="0">
                    <a:pos x="T4" y="T5"/>
                  </a:cxn>
                </a:cxnLst>
                <a:rect l="0" t="0" r="r" b="b"/>
                <a:pathLst>
                  <a:path w="97" h="1104">
                    <a:moveTo>
                      <a:pt x="0" y="1103"/>
                    </a:moveTo>
                    <a:lnTo>
                      <a:pt x="0" y="0"/>
                    </a:lnTo>
                    <a:lnTo>
                      <a:pt x="96" y="0"/>
                    </a:lnTo>
                  </a:path>
                </a:pathLst>
              </a:custGeom>
              <a:noFill/>
              <a:ln w="12700" cap="rnd" cmpd="sng">
                <a:solidFill>
                  <a:srgbClr val="FFFFFF"/>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grpSp>
      </p:grpSp>
      <p:sp>
        <p:nvSpPr>
          <p:cNvPr id="148495" name="Rectangle 15"/>
          <p:cNvSpPr>
            <a:spLocks noGrp="1" noChangeArrowheads="1"/>
          </p:cNvSpPr>
          <p:nvPr>
            <p:ph type="ctrTitle" sz="quarter"/>
          </p:nvPr>
        </p:nvSpPr>
        <p:spPr>
          <a:xfrm>
            <a:off x="836613" y="2133600"/>
            <a:ext cx="7772400" cy="1143000"/>
          </a:xfrm>
        </p:spPr>
        <p:txBody>
          <a:bodyPr/>
          <a:lstStyle>
            <a:lvl1pPr algn="ctr">
              <a:defRPr/>
            </a:lvl1pPr>
          </a:lstStyle>
          <a:p>
            <a:pPr lvl="0"/>
            <a:r>
              <a:rPr lang="zh-CN" altLang="en-US" noProof="0" smtClean="0"/>
              <a:t>单击此处编辑母版标题样式</a:t>
            </a:r>
            <a:endParaRPr lang="zh-CN" altLang="zh-CN" noProof="0" smtClean="0"/>
          </a:p>
        </p:txBody>
      </p:sp>
      <p:sp>
        <p:nvSpPr>
          <p:cNvPr id="148496" name="Rectangle 16"/>
          <p:cNvSpPr>
            <a:spLocks noGrp="1" noChangeArrowheads="1"/>
          </p:cNvSpPr>
          <p:nvPr>
            <p:ph type="subTitle" sz="quarter" idx="1"/>
          </p:nvPr>
        </p:nvSpPr>
        <p:spPr>
          <a:xfrm>
            <a:off x="1371600" y="4038600"/>
            <a:ext cx="6400800" cy="1752600"/>
          </a:xfrm>
        </p:spPr>
        <p:txBody>
          <a:bodyPr anchor="ctr"/>
          <a:lstStyle>
            <a:lvl1pPr marL="0" indent="0" algn="ctr">
              <a:buFont typeface="Monotype Sorts" pitchFamily="2" charset="2"/>
              <a:buNone/>
              <a:defRPr/>
            </a:lvl1pPr>
          </a:lstStyle>
          <a:p>
            <a:pPr lvl="0"/>
            <a:r>
              <a:rPr lang="zh-CN" altLang="en-US" noProof="0" smtClean="0"/>
              <a:t>单击此处编辑母版副标题样式</a:t>
            </a:r>
          </a:p>
        </p:txBody>
      </p:sp>
      <p:sp>
        <p:nvSpPr>
          <p:cNvPr id="17" name="Rectangle 17"/>
          <p:cNvSpPr>
            <a:spLocks noGrp="1" noChangeArrowheads="1"/>
          </p:cNvSpPr>
          <p:nvPr>
            <p:ph type="dt" sz="quarter" idx="10"/>
          </p:nvPr>
        </p:nvSpPr>
        <p:spPr>
          <a:xfrm>
            <a:off x="381000" y="6324600"/>
            <a:ext cx="1905000" cy="457200"/>
          </a:xfrm>
        </p:spPr>
        <p:txBody>
          <a:bodyPr/>
          <a:lstStyle>
            <a:lvl1pPr>
              <a:defRPr/>
            </a:lvl1pPr>
          </a:lstStyle>
          <a:p>
            <a:pPr>
              <a:defRPr/>
            </a:pPr>
            <a:endParaRPr lang="en-US" altLang="zh-CN"/>
          </a:p>
        </p:txBody>
      </p:sp>
      <p:sp>
        <p:nvSpPr>
          <p:cNvPr id="18" name="Rectangle 18"/>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p>
        </p:txBody>
      </p:sp>
      <p:sp>
        <p:nvSpPr>
          <p:cNvPr id="19" name="Rectangle 19"/>
          <p:cNvSpPr>
            <a:spLocks noGrp="1" noChangeArrowheads="1"/>
          </p:cNvSpPr>
          <p:nvPr>
            <p:ph type="sldNum" sz="quarter" idx="12"/>
          </p:nvPr>
        </p:nvSpPr>
        <p:spPr>
          <a:xfrm>
            <a:off x="6858000" y="6324600"/>
            <a:ext cx="1905000" cy="457200"/>
          </a:xfrm>
        </p:spPr>
        <p:txBody>
          <a:bodyPr/>
          <a:lstStyle>
            <a:lvl1pPr>
              <a:defRPr/>
            </a:lvl1pPr>
          </a:lstStyle>
          <a:p>
            <a:pPr>
              <a:defRPr/>
            </a:pPr>
            <a:fld id="{3CD97E15-8B40-4171-ABBC-51DBF856DDE4}" type="slidenum">
              <a:rPr lang="zh-CN" altLang="en-US"/>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6A792A69-4EC7-4C1D-8D63-01EE39B0BEA3}"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342900"/>
            <a:ext cx="1943100" cy="55245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42900"/>
            <a:ext cx="5676900" cy="5524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54D63E21-CB8F-45F2-BD5F-BF3390B1AAF5}"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838200" y="342900"/>
            <a:ext cx="7772400" cy="11049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838200" y="1752600"/>
            <a:ext cx="7772400" cy="4114800"/>
          </a:xfrm>
        </p:spPr>
        <p:txBody>
          <a:bodyPr/>
          <a:lstStyle/>
          <a:p>
            <a:pPr lvl="0"/>
            <a:endParaRPr lang="zh-CN" altLang="en-US" noProof="0" smtClean="0"/>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F9711D2E-5139-4419-A722-8C14EB90D955}"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342900"/>
            <a:ext cx="7772400" cy="11049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752600"/>
            <a:ext cx="7772400" cy="4114800"/>
          </a:xfrm>
        </p:spPr>
        <p:txBody>
          <a:bodyPr/>
          <a:lstStyle/>
          <a:p>
            <a:pPr lvl="0"/>
            <a:endParaRPr lang="zh-CN" altLang="en-US" noProof="0" smtClean="0"/>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AF59DB7E-65FE-4E27-8B7F-8ADD49808DFA}"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42900"/>
            <a:ext cx="7772400" cy="5524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9"/>
          <p:cNvSpPr>
            <a:spLocks noGrp="1" noChangeArrowheads="1"/>
          </p:cNvSpPr>
          <p:nvPr>
            <p:ph type="sldNum" sz="quarter" idx="12"/>
          </p:nvPr>
        </p:nvSpPr>
        <p:spPr>
          <a:ln/>
        </p:spPr>
        <p:txBody>
          <a:bodyPr/>
          <a:lstStyle>
            <a:lvl1pPr>
              <a:defRPr/>
            </a:lvl1pPr>
          </a:lstStyle>
          <a:p>
            <a:pPr>
              <a:defRPr/>
            </a:pPr>
            <a:fld id="{0B16FAD7-C807-41E8-8022-5A1FACABFCF7}"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377825" y="1676400"/>
            <a:ext cx="8389938" cy="4421188"/>
            <a:chOff x="238" y="1056"/>
            <a:chExt cx="5285" cy="2785"/>
          </a:xfrm>
        </p:grpSpPr>
        <p:grpSp>
          <p:nvGrpSpPr>
            <p:cNvPr id="5" name="Group 3"/>
            <p:cNvGrpSpPr>
              <a:grpSpLocks/>
            </p:cNvGrpSpPr>
            <p:nvPr/>
          </p:nvGrpSpPr>
          <p:grpSpPr bwMode="auto">
            <a:xfrm>
              <a:off x="238" y="1056"/>
              <a:ext cx="5285" cy="1393"/>
              <a:chOff x="238" y="1056"/>
              <a:chExt cx="5285" cy="1393"/>
            </a:xfrm>
          </p:grpSpPr>
          <p:sp>
            <p:nvSpPr>
              <p:cNvPr id="14" name="Rectangle 4"/>
              <p:cNvSpPr>
                <a:spLocks noChangeArrowheads="1"/>
              </p:cNvSpPr>
              <p:nvPr/>
            </p:nvSpPr>
            <p:spPr bwMode="auto">
              <a:xfrm>
                <a:off x="243" y="1057"/>
                <a:ext cx="5272" cy="1391"/>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defRPr/>
                </a:pPr>
                <a:endParaRPr kumimoji="1" lang="zh-CN" altLang="en-US" sz="2400" b="0">
                  <a:solidFill>
                    <a:srgbClr val="000000"/>
                  </a:solidFill>
                  <a:latin typeface="VW媩$婫`婡p瑙" charset="0"/>
                  <a:ea typeface="隶书" pitchFamily="49" charset="-122"/>
                </a:endParaRPr>
              </a:p>
            </p:txBody>
          </p:sp>
          <p:sp>
            <p:nvSpPr>
              <p:cNvPr id="15" name="Freeform 5"/>
              <p:cNvSpPr>
                <a:spLocks/>
              </p:cNvSpPr>
              <p:nvPr/>
            </p:nvSpPr>
            <p:spPr bwMode="auto">
              <a:xfrm>
                <a:off x="238" y="1056"/>
                <a:ext cx="5273" cy="1393"/>
              </a:xfrm>
              <a:custGeom>
                <a:avLst/>
                <a:gdLst>
                  <a:gd name="T0" fmla="*/ 5272 w 5273"/>
                  <a:gd name="T1" fmla="*/ 0 h 1393"/>
                  <a:gd name="T2" fmla="*/ 0 w 5273"/>
                  <a:gd name="T3" fmla="*/ 0 h 1393"/>
                  <a:gd name="T4" fmla="*/ 0 w 5273"/>
                  <a:gd name="T5" fmla="*/ 1392 h 1393"/>
                </a:gdLst>
                <a:ahLst/>
                <a:cxnLst>
                  <a:cxn ang="0">
                    <a:pos x="T0" y="T1"/>
                  </a:cxn>
                  <a:cxn ang="0">
                    <a:pos x="T2" y="T3"/>
                  </a:cxn>
                  <a:cxn ang="0">
                    <a:pos x="T4" y="T5"/>
                  </a:cxn>
                </a:cxnLst>
                <a:rect l="0" t="0" r="r" b="b"/>
                <a:pathLst>
                  <a:path w="5273" h="1393">
                    <a:moveTo>
                      <a:pt x="5272" y="0"/>
                    </a:moveTo>
                    <a:lnTo>
                      <a:pt x="0" y="0"/>
                    </a:lnTo>
                    <a:lnTo>
                      <a:pt x="0" y="1392"/>
                    </a:lnTo>
                  </a:path>
                </a:pathLst>
              </a:custGeom>
              <a:noFill/>
              <a:ln w="12700" cap="rnd" cmpd="sng">
                <a:solidFill>
                  <a:srgbClr val="B2B2B2"/>
                </a:solidFill>
                <a:prstDash val="solid"/>
                <a:round/>
                <a:headEnd type="none" w="sm" len="sm"/>
                <a:tailEnd type="none" w="sm" len="sm"/>
              </a:ln>
              <a:effectLst/>
              <a:extLst/>
            </p:spPr>
            <p:txBody>
              <a:bodyPr/>
              <a:lstStyle/>
              <a:p>
                <a:pPr>
                  <a:defRPr/>
                </a:pPr>
                <a:endParaRPr lang="zh-CN" altLang="en-US">
                  <a:solidFill>
                    <a:srgbClr val="000000"/>
                  </a:solidFill>
                  <a:effectLst>
                    <a:outerShdw blurRad="38100" dist="38100" dir="2700000" algn="tl">
                      <a:srgbClr val="000000">
                        <a:alpha val="43137"/>
                      </a:srgbClr>
                    </a:outerShdw>
                  </a:effectLst>
                </a:endParaRPr>
              </a:p>
            </p:txBody>
          </p:sp>
          <p:sp>
            <p:nvSpPr>
              <p:cNvPr id="16" name="Freeform 6"/>
              <p:cNvSpPr>
                <a:spLocks/>
              </p:cNvSpPr>
              <p:nvPr/>
            </p:nvSpPr>
            <p:spPr bwMode="auto">
              <a:xfrm>
                <a:off x="250" y="1056"/>
                <a:ext cx="5273" cy="1393"/>
              </a:xfrm>
              <a:custGeom>
                <a:avLst/>
                <a:gdLst>
                  <a:gd name="T0" fmla="*/ 5272 w 5273"/>
                  <a:gd name="T1" fmla="*/ 0 h 1393"/>
                  <a:gd name="T2" fmla="*/ 5272 w 5273"/>
                  <a:gd name="T3" fmla="*/ 1392 h 1393"/>
                  <a:gd name="T4" fmla="*/ 0 w 5273"/>
                  <a:gd name="T5" fmla="*/ 1392 h 1393"/>
                </a:gdLst>
                <a:ahLst/>
                <a:cxnLst>
                  <a:cxn ang="0">
                    <a:pos x="T0" y="T1"/>
                  </a:cxn>
                  <a:cxn ang="0">
                    <a:pos x="T2" y="T3"/>
                  </a:cxn>
                  <a:cxn ang="0">
                    <a:pos x="T4" y="T5"/>
                  </a:cxn>
                </a:cxnLst>
                <a:rect l="0" t="0" r="r" b="b"/>
                <a:pathLst>
                  <a:path w="5273" h="1393">
                    <a:moveTo>
                      <a:pt x="5272" y="0"/>
                    </a:moveTo>
                    <a:lnTo>
                      <a:pt x="5272" y="1392"/>
                    </a:lnTo>
                    <a:lnTo>
                      <a:pt x="0" y="1392"/>
                    </a:lnTo>
                  </a:path>
                </a:pathLst>
              </a:custGeom>
              <a:noFill/>
              <a:ln w="12700" cap="rnd" cmpd="sng">
                <a:solidFill>
                  <a:srgbClr val="FFFFFF"/>
                </a:solidFill>
                <a:prstDash val="solid"/>
                <a:round/>
                <a:headEnd type="none" w="sm" len="sm"/>
                <a:tailEnd type="none" w="sm" len="sm"/>
              </a:ln>
              <a:effectLst/>
              <a:extLst/>
            </p:spPr>
            <p:txBody>
              <a:bodyPr/>
              <a:lstStyle/>
              <a:p>
                <a:pPr>
                  <a:defRPr/>
                </a:pPr>
                <a:endParaRPr lang="zh-CN" altLang="en-US">
                  <a:solidFill>
                    <a:srgbClr val="000000"/>
                  </a:solidFill>
                  <a:effectLst>
                    <a:outerShdw blurRad="38100" dist="38100" dir="2700000" algn="tl">
                      <a:srgbClr val="000000">
                        <a:alpha val="43137"/>
                      </a:srgbClr>
                    </a:outerShdw>
                  </a:effectLst>
                </a:endParaRPr>
              </a:p>
            </p:txBody>
          </p:sp>
        </p:grpSp>
        <p:grpSp>
          <p:nvGrpSpPr>
            <p:cNvPr id="6" name="Group 7"/>
            <p:cNvGrpSpPr>
              <a:grpSpLocks/>
            </p:cNvGrpSpPr>
            <p:nvPr/>
          </p:nvGrpSpPr>
          <p:grpSpPr bwMode="auto">
            <a:xfrm>
              <a:off x="240" y="3744"/>
              <a:ext cx="5281" cy="97"/>
              <a:chOff x="240" y="3744"/>
              <a:chExt cx="5281" cy="97"/>
            </a:xfrm>
          </p:grpSpPr>
          <p:sp>
            <p:nvSpPr>
              <p:cNvPr id="11" name="Rectangle 8"/>
              <p:cNvSpPr>
                <a:spLocks noChangeArrowheads="1"/>
              </p:cNvSpPr>
              <p:nvPr/>
            </p:nvSpPr>
            <p:spPr bwMode="auto">
              <a:xfrm>
                <a:off x="240" y="3744"/>
                <a:ext cx="5280" cy="96"/>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defRPr/>
                </a:pPr>
                <a:endParaRPr kumimoji="1" lang="zh-CN" altLang="en-US" sz="2400" b="0">
                  <a:solidFill>
                    <a:srgbClr val="000000"/>
                  </a:solidFill>
                  <a:latin typeface="VW媩$婫`婡p瑙" charset="0"/>
                  <a:ea typeface="隶书" pitchFamily="49" charset="-122"/>
                </a:endParaRPr>
              </a:p>
            </p:txBody>
          </p:sp>
          <p:sp>
            <p:nvSpPr>
              <p:cNvPr id="12" name="Freeform 9"/>
              <p:cNvSpPr>
                <a:spLocks/>
              </p:cNvSpPr>
              <p:nvPr/>
            </p:nvSpPr>
            <p:spPr bwMode="auto">
              <a:xfrm>
                <a:off x="240" y="3744"/>
                <a:ext cx="5281" cy="97"/>
              </a:xfrm>
              <a:custGeom>
                <a:avLst/>
                <a:gdLst>
                  <a:gd name="T0" fmla="*/ 5280 w 5281"/>
                  <a:gd name="T1" fmla="*/ 0 h 97"/>
                  <a:gd name="T2" fmla="*/ 0 w 5281"/>
                  <a:gd name="T3" fmla="*/ 0 h 97"/>
                  <a:gd name="T4" fmla="*/ 0 w 5281"/>
                  <a:gd name="T5" fmla="*/ 96 h 97"/>
                </a:gdLst>
                <a:ahLst/>
                <a:cxnLst>
                  <a:cxn ang="0">
                    <a:pos x="T0" y="T1"/>
                  </a:cxn>
                  <a:cxn ang="0">
                    <a:pos x="T2" y="T3"/>
                  </a:cxn>
                  <a:cxn ang="0">
                    <a:pos x="T4" y="T5"/>
                  </a:cxn>
                </a:cxnLst>
                <a:rect l="0" t="0" r="r" b="b"/>
                <a:pathLst>
                  <a:path w="5281" h="97">
                    <a:moveTo>
                      <a:pt x="5280" y="0"/>
                    </a:moveTo>
                    <a:lnTo>
                      <a:pt x="0" y="0"/>
                    </a:lnTo>
                    <a:lnTo>
                      <a:pt x="0" y="96"/>
                    </a:lnTo>
                  </a:path>
                </a:pathLst>
              </a:custGeom>
              <a:noFill/>
              <a:ln w="12700" cap="rnd" cmpd="sng">
                <a:solidFill>
                  <a:srgbClr val="B2B2B2"/>
                </a:solidFill>
                <a:prstDash val="solid"/>
                <a:round/>
                <a:headEnd type="none" w="sm" len="sm"/>
                <a:tailEnd type="none" w="sm" len="sm"/>
              </a:ln>
              <a:effectLst/>
              <a:extLst/>
            </p:spPr>
            <p:txBody>
              <a:bodyPr/>
              <a:lstStyle/>
              <a:p>
                <a:pPr>
                  <a:defRPr/>
                </a:pPr>
                <a:endParaRPr lang="zh-CN" altLang="en-US">
                  <a:solidFill>
                    <a:srgbClr val="000000"/>
                  </a:solidFill>
                  <a:effectLst>
                    <a:outerShdw blurRad="38100" dist="38100" dir="2700000" algn="tl">
                      <a:srgbClr val="000000">
                        <a:alpha val="43137"/>
                      </a:srgbClr>
                    </a:outerShdw>
                  </a:effectLst>
                </a:endParaRPr>
              </a:p>
            </p:txBody>
          </p:sp>
          <p:sp>
            <p:nvSpPr>
              <p:cNvPr id="13" name="Freeform 10"/>
              <p:cNvSpPr>
                <a:spLocks/>
              </p:cNvSpPr>
              <p:nvPr/>
            </p:nvSpPr>
            <p:spPr bwMode="auto">
              <a:xfrm>
                <a:off x="240" y="3744"/>
                <a:ext cx="5281" cy="97"/>
              </a:xfrm>
              <a:custGeom>
                <a:avLst/>
                <a:gdLst>
                  <a:gd name="T0" fmla="*/ 5280 w 5281"/>
                  <a:gd name="T1" fmla="*/ 0 h 97"/>
                  <a:gd name="T2" fmla="*/ 5280 w 5281"/>
                  <a:gd name="T3" fmla="*/ 96 h 97"/>
                  <a:gd name="T4" fmla="*/ 0 w 5281"/>
                  <a:gd name="T5" fmla="*/ 96 h 97"/>
                </a:gdLst>
                <a:ahLst/>
                <a:cxnLst>
                  <a:cxn ang="0">
                    <a:pos x="T0" y="T1"/>
                  </a:cxn>
                  <a:cxn ang="0">
                    <a:pos x="T2" y="T3"/>
                  </a:cxn>
                  <a:cxn ang="0">
                    <a:pos x="T4" y="T5"/>
                  </a:cxn>
                </a:cxnLst>
                <a:rect l="0" t="0" r="r" b="b"/>
                <a:pathLst>
                  <a:path w="5281" h="97">
                    <a:moveTo>
                      <a:pt x="5280" y="0"/>
                    </a:moveTo>
                    <a:lnTo>
                      <a:pt x="5280" y="96"/>
                    </a:lnTo>
                    <a:lnTo>
                      <a:pt x="0" y="96"/>
                    </a:lnTo>
                  </a:path>
                </a:pathLst>
              </a:custGeom>
              <a:noFill/>
              <a:ln w="12700" cap="rnd" cmpd="sng">
                <a:solidFill>
                  <a:srgbClr val="FFFFFF"/>
                </a:solidFill>
                <a:prstDash val="solid"/>
                <a:round/>
                <a:headEnd type="none" w="sm" len="sm"/>
                <a:tailEnd type="none" w="sm" len="sm"/>
              </a:ln>
              <a:effectLst/>
              <a:extLst/>
            </p:spPr>
            <p:txBody>
              <a:bodyPr/>
              <a:lstStyle/>
              <a:p>
                <a:pPr>
                  <a:defRPr/>
                </a:pPr>
                <a:endParaRPr lang="zh-CN" altLang="en-US">
                  <a:solidFill>
                    <a:srgbClr val="000000"/>
                  </a:solidFill>
                  <a:effectLst>
                    <a:outerShdw blurRad="38100" dist="38100" dir="2700000" algn="tl">
                      <a:srgbClr val="000000">
                        <a:alpha val="43137"/>
                      </a:srgbClr>
                    </a:outerShdw>
                  </a:effectLst>
                </a:endParaRPr>
              </a:p>
            </p:txBody>
          </p:sp>
        </p:grpSp>
        <p:grpSp>
          <p:nvGrpSpPr>
            <p:cNvPr id="7" name="Group 11"/>
            <p:cNvGrpSpPr>
              <a:grpSpLocks/>
            </p:cNvGrpSpPr>
            <p:nvPr/>
          </p:nvGrpSpPr>
          <p:grpSpPr bwMode="auto">
            <a:xfrm>
              <a:off x="338" y="1200"/>
              <a:ext cx="97" cy="1104"/>
              <a:chOff x="338" y="1200"/>
              <a:chExt cx="97" cy="1104"/>
            </a:xfrm>
          </p:grpSpPr>
          <p:sp useBgFill="1">
            <p:nvSpPr>
              <p:cNvPr id="8" name="Rectangle 12"/>
              <p:cNvSpPr>
                <a:spLocks noChangeArrowheads="1"/>
              </p:cNvSpPr>
              <p:nvPr/>
            </p:nvSpPr>
            <p:spPr bwMode="auto">
              <a:xfrm>
                <a:off x="338" y="1201"/>
                <a:ext cx="96" cy="1103"/>
              </a:xfrm>
              <a:prstGeom prst="rect">
                <a:avLst/>
              </a:prstGeom>
              <a:ln w="9525">
                <a:noFill/>
                <a:miter lim="800000"/>
                <a:headEnd/>
                <a:tailEnd/>
              </a:ln>
              <a:effectLst/>
            </p:spPr>
            <p:txBody>
              <a:bodyPr wrap="none" anchor="ctr"/>
              <a:lstStyle/>
              <a:p>
                <a:pPr algn="ctr" eaLnBrk="1" hangingPunct="1">
                  <a:lnSpc>
                    <a:spcPct val="100000"/>
                  </a:lnSpc>
                  <a:defRPr/>
                </a:pPr>
                <a:endParaRPr kumimoji="1" lang="zh-CN" altLang="en-US" sz="2400" b="0">
                  <a:solidFill>
                    <a:srgbClr val="000000"/>
                  </a:solidFill>
                  <a:latin typeface="VW媩$婫`婡p瑙" charset="0"/>
                  <a:ea typeface="隶书" pitchFamily="49" charset="-122"/>
                </a:endParaRPr>
              </a:p>
            </p:txBody>
          </p:sp>
          <p:sp>
            <p:nvSpPr>
              <p:cNvPr id="9" name="Freeform 13"/>
              <p:cNvSpPr>
                <a:spLocks/>
              </p:cNvSpPr>
              <p:nvPr/>
            </p:nvSpPr>
            <p:spPr bwMode="auto">
              <a:xfrm>
                <a:off x="338" y="1200"/>
                <a:ext cx="97" cy="1104"/>
              </a:xfrm>
              <a:custGeom>
                <a:avLst/>
                <a:gdLst>
                  <a:gd name="T0" fmla="*/ 0 w 97"/>
                  <a:gd name="T1" fmla="*/ 1103 h 1104"/>
                  <a:gd name="T2" fmla="*/ 96 w 97"/>
                  <a:gd name="T3" fmla="*/ 1103 h 1104"/>
                  <a:gd name="T4" fmla="*/ 96 w 97"/>
                  <a:gd name="T5" fmla="*/ 0 h 1104"/>
                </a:gdLst>
                <a:ahLst/>
                <a:cxnLst>
                  <a:cxn ang="0">
                    <a:pos x="T0" y="T1"/>
                  </a:cxn>
                  <a:cxn ang="0">
                    <a:pos x="T2" y="T3"/>
                  </a:cxn>
                  <a:cxn ang="0">
                    <a:pos x="T4" y="T5"/>
                  </a:cxn>
                </a:cxnLst>
                <a:rect l="0" t="0" r="r" b="b"/>
                <a:pathLst>
                  <a:path w="97" h="1104">
                    <a:moveTo>
                      <a:pt x="0" y="1103"/>
                    </a:moveTo>
                    <a:lnTo>
                      <a:pt x="96" y="1103"/>
                    </a:lnTo>
                    <a:lnTo>
                      <a:pt x="96" y="0"/>
                    </a:lnTo>
                  </a:path>
                </a:pathLst>
              </a:custGeom>
              <a:noFill/>
              <a:ln w="12700" cap="rnd" cmpd="sng">
                <a:solidFill>
                  <a:srgbClr val="B2B2B2"/>
                </a:solidFill>
                <a:prstDash val="solid"/>
                <a:round/>
                <a:headEnd type="none" w="sm" len="sm"/>
                <a:tailEnd type="none" w="sm" len="sm"/>
              </a:ln>
              <a:effectLst/>
              <a:extLst/>
            </p:spPr>
            <p:txBody>
              <a:bodyPr/>
              <a:lstStyle/>
              <a:p>
                <a:pPr>
                  <a:defRPr/>
                </a:pPr>
                <a:endParaRPr lang="zh-CN" altLang="en-US">
                  <a:solidFill>
                    <a:srgbClr val="000000"/>
                  </a:solidFill>
                  <a:effectLst>
                    <a:outerShdw blurRad="38100" dist="38100" dir="2700000" algn="tl">
                      <a:srgbClr val="000000">
                        <a:alpha val="43137"/>
                      </a:srgbClr>
                    </a:outerShdw>
                  </a:effectLst>
                </a:endParaRPr>
              </a:p>
            </p:txBody>
          </p:sp>
          <p:sp>
            <p:nvSpPr>
              <p:cNvPr id="10" name="Freeform 14"/>
              <p:cNvSpPr>
                <a:spLocks/>
              </p:cNvSpPr>
              <p:nvPr/>
            </p:nvSpPr>
            <p:spPr bwMode="auto">
              <a:xfrm>
                <a:off x="338" y="1200"/>
                <a:ext cx="97" cy="1104"/>
              </a:xfrm>
              <a:custGeom>
                <a:avLst/>
                <a:gdLst>
                  <a:gd name="T0" fmla="*/ 0 w 97"/>
                  <a:gd name="T1" fmla="*/ 1103 h 1104"/>
                  <a:gd name="T2" fmla="*/ 0 w 97"/>
                  <a:gd name="T3" fmla="*/ 0 h 1104"/>
                  <a:gd name="T4" fmla="*/ 96 w 97"/>
                  <a:gd name="T5" fmla="*/ 0 h 1104"/>
                </a:gdLst>
                <a:ahLst/>
                <a:cxnLst>
                  <a:cxn ang="0">
                    <a:pos x="T0" y="T1"/>
                  </a:cxn>
                  <a:cxn ang="0">
                    <a:pos x="T2" y="T3"/>
                  </a:cxn>
                  <a:cxn ang="0">
                    <a:pos x="T4" y="T5"/>
                  </a:cxn>
                </a:cxnLst>
                <a:rect l="0" t="0" r="r" b="b"/>
                <a:pathLst>
                  <a:path w="97" h="1104">
                    <a:moveTo>
                      <a:pt x="0" y="1103"/>
                    </a:moveTo>
                    <a:lnTo>
                      <a:pt x="0" y="0"/>
                    </a:lnTo>
                    <a:lnTo>
                      <a:pt x="96" y="0"/>
                    </a:lnTo>
                  </a:path>
                </a:pathLst>
              </a:custGeom>
              <a:noFill/>
              <a:ln w="12700" cap="rnd" cmpd="sng">
                <a:solidFill>
                  <a:srgbClr val="FFFFFF"/>
                </a:solidFill>
                <a:prstDash val="solid"/>
                <a:round/>
                <a:headEnd type="none" w="sm" len="sm"/>
                <a:tailEnd type="none" w="sm" len="sm"/>
              </a:ln>
              <a:effectLst/>
              <a:extLst/>
            </p:spPr>
            <p:txBody>
              <a:bodyPr/>
              <a:lstStyle/>
              <a:p>
                <a:pPr>
                  <a:defRPr/>
                </a:pPr>
                <a:endParaRPr lang="zh-CN" altLang="en-US">
                  <a:solidFill>
                    <a:srgbClr val="000000"/>
                  </a:solidFill>
                  <a:effectLst>
                    <a:outerShdw blurRad="38100" dist="38100" dir="2700000" algn="tl">
                      <a:srgbClr val="000000">
                        <a:alpha val="43137"/>
                      </a:srgbClr>
                    </a:outerShdw>
                  </a:effectLst>
                </a:endParaRPr>
              </a:p>
            </p:txBody>
          </p:sp>
        </p:grpSp>
      </p:grpSp>
      <p:sp>
        <p:nvSpPr>
          <p:cNvPr id="148495" name="Rectangle 15"/>
          <p:cNvSpPr>
            <a:spLocks noGrp="1" noChangeArrowheads="1"/>
          </p:cNvSpPr>
          <p:nvPr>
            <p:ph type="ctrTitle" sz="quarter"/>
          </p:nvPr>
        </p:nvSpPr>
        <p:spPr>
          <a:xfrm>
            <a:off x="836613" y="2133600"/>
            <a:ext cx="7772400" cy="1143000"/>
          </a:xfrm>
        </p:spPr>
        <p:txBody>
          <a:bodyPr/>
          <a:lstStyle>
            <a:lvl1pPr algn="ctr">
              <a:defRPr/>
            </a:lvl1pPr>
          </a:lstStyle>
          <a:p>
            <a:pPr lvl="0"/>
            <a:r>
              <a:rPr lang="zh-CN" altLang="en-US" noProof="0" smtClean="0"/>
              <a:t>单击此处编辑母版标题样式</a:t>
            </a:r>
            <a:endParaRPr lang="zh-CN" altLang="zh-CN" noProof="0" smtClean="0"/>
          </a:p>
        </p:txBody>
      </p:sp>
      <p:sp>
        <p:nvSpPr>
          <p:cNvPr id="148496" name="Rectangle 16"/>
          <p:cNvSpPr>
            <a:spLocks noGrp="1" noChangeArrowheads="1"/>
          </p:cNvSpPr>
          <p:nvPr>
            <p:ph type="subTitle" sz="quarter" idx="1"/>
          </p:nvPr>
        </p:nvSpPr>
        <p:spPr>
          <a:xfrm>
            <a:off x="1371600" y="4038600"/>
            <a:ext cx="6400800" cy="1752600"/>
          </a:xfrm>
        </p:spPr>
        <p:txBody>
          <a:bodyPr anchor="ctr"/>
          <a:lstStyle>
            <a:lvl1pPr marL="0" indent="0" algn="ctr">
              <a:buFont typeface="Monotype Sorts" pitchFamily="2" charset="2"/>
              <a:buNone/>
              <a:defRPr/>
            </a:lvl1pPr>
          </a:lstStyle>
          <a:p>
            <a:pPr lvl="0"/>
            <a:r>
              <a:rPr lang="zh-CN" altLang="en-US" noProof="0" smtClean="0"/>
              <a:t>单击此处编辑母版副标题样式</a:t>
            </a:r>
          </a:p>
        </p:txBody>
      </p:sp>
      <p:sp>
        <p:nvSpPr>
          <p:cNvPr id="17" name="Rectangle 17"/>
          <p:cNvSpPr>
            <a:spLocks noGrp="1" noChangeArrowheads="1"/>
          </p:cNvSpPr>
          <p:nvPr>
            <p:ph type="dt" sz="quarter" idx="10"/>
          </p:nvPr>
        </p:nvSpPr>
        <p:spPr>
          <a:xfrm>
            <a:off x="381000" y="6324600"/>
            <a:ext cx="1905000" cy="457200"/>
          </a:xfrm>
        </p:spPr>
        <p:txBody>
          <a:bodyPr/>
          <a:lstStyle>
            <a:lvl1pPr>
              <a:defRPr/>
            </a:lvl1pPr>
          </a:lstStyle>
          <a:p>
            <a:pPr>
              <a:defRPr/>
            </a:pPr>
            <a:endParaRPr lang="en-US" altLang="zh-CN"/>
          </a:p>
        </p:txBody>
      </p:sp>
      <p:sp>
        <p:nvSpPr>
          <p:cNvPr id="18" name="Rectangle 18"/>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p>
        </p:txBody>
      </p:sp>
      <p:sp>
        <p:nvSpPr>
          <p:cNvPr id="19" name="Rectangle 19"/>
          <p:cNvSpPr>
            <a:spLocks noGrp="1" noChangeArrowheads="1"/>
          </p:cNvSpPr>
          <p:nvPr>
            <p:ph type="sldNum" sz="quarter" idx="12"/>
          </p:nvPr>
        </p:nvSpPr>
        <p:spPr>
          <a:xfrm>
            <a:off x="6858000" y="6324600"/>
            <a:ext cx="1905000" cy="457200"/>
          </a:xfrm>
        </p:spPr>
        <p:txBody>
          <a:bodyPr/>
          <a:lstStyle>
            <a:lvl1pPr>
              <a:defRPr/>
            </a:lvl1pPr>
          </a:lstStyle>
          <a:p>
            <a:pPr>
              <a:defRPr/>
            </a:pPr>
            <a:fld id="{8338F566-DB4A-4143-8CCF-F283A7042364}" type="slidenum">
              <a:rPr lang="zh-CN" altLang="en-US"/>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8C343F5A-2896-430C-9EF9-6FC07D8D2FD1}"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73058F41-1216-4E1B-B369-EB0048BB6E1C}"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A3B471AA-582E-42A9-854A-7410D4B6D10C}"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9"/>
          <p:cNvSpPr>
            <a:spLocks noGrp="1" noChangeArrowheads="1"/>
          </p:cNvSpPr>
          <p:nvPr>
            <p:ph type="sldNum" sz="quarter" idx="12"/>
          </p:nvPr>
        </p:nvSpPr>
        <p:spPr>
          <a:ln/>
        </p:spPr>
        <p:txBody>
          <a:bodyPr/>
          <a:lstStyle>
            <a:lvl1pPr>
              <a:defRPr/>
            </a:lvl1pPr>
          </a:lstStyle>
          <a:p>
            <a:pPr>
              <a:defRPr/>
            </a:pPr>
            <a:fld id="{6739849E-7160-4DA8-A5F5-B8C119AF67CB}"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8462DBD6-1965-443F-9EC2-A9758D28E98B}"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9"/>
          <p:cNvSpPr>
            <a:spLocks noGrp="1" noChangeArrowheads="1"/>
          </p:cNvSpPr>
          <p:nvPr>
            <p:ph type="sldNum" sz="quarter" idx="12"/>
          </p:nvPr>
        </p:nvSpPr>
        <p:spPr>
          <a:ln/>
        </p:spPr>
        <p:txBody>
          <a:bodyPr/>
          <a:lstStyle>
            <a:lvl1pPr>
              <a:defRPr/>
            </a:lvl1pPr>
          </a:lstStyle>
          <a:p>
            <a:pPr>
              <a:defRPr/>
            </a:pPr>
            <a:fld id="{F33E5BD4-B4DD-41CF-8786-8C4ADD27A12D}"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9"/>
          <p:cNvSpPr>
            <a:spLocks noGrp="1" noChangeArrowheads="1"/>
          </p:cNvSpPr>
          <p:nvPr>
            <p:ph type="sldNum" sz="quarter" idx="12"/>
          </p:nvPr>
        </p:nvSpPr>
        <p:spPr>
          <a:ln/>
        </p:spPr>
        <p:txBody>
          <a:bodyPr/>
          <a:lstStyle>
            <a:lvl1pPr>
              <a:defRPr/>
            </a:lvl1pPr>
          </a:lstStyle>
          <a:p>
            <a:pPr>
              <a:defRPr/>
            </a:pPr>
            <a:fld id="{B5F3D2B8-2213-430C-BCE9-BAB55B0568B7}"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3B01F938-0F9B-4624-9FD0-96C25ABDAC12}"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4A483F8B-D625-43F5-B07D-CF510B9E093D}"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7AE4D621-BF96-4C51-BB6C-DADB69F42E59}" type="slidenum">
              <a:rPr lang="zh-CN" altLang="en-US"/>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342900"/>
            <a:ext cx="1943100" cy="55245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42900"/>
            <a:ext cx="5676900" cy="5524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CB4E35B9-2B81-4063-9DB0-2F8620BC3965}" type="slidenum">
              <a:rPr lang="zh-CN" altLang="en-US"/>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838200" y="342900"/>
            <a:ext cx="7772400" cy="11049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838200" y="1752600"/>
            <a:ext cx="7772400" cy="4114800"/>
          </a:xfrm>
        </p:spPr>
        <p:txBody>
          <a:bodyPr/>
          <a:lstStyle/>
          <a:p>
            <a:pPr lvl="0"/>
            <a:endParaRPr lang="zh-CN" altLang="en-US" noProof="0" smtClean="0"/>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224AA92D-BA0D-4F13-9F22-6E7F6B4B4273}" type="slidenum">
              <a:rPr lang="zh-CN" altLang="en-US"/>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342900"/>
            <a:ext cx="7772400" cy="11049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752600"/>
            <a:ext cx="7772400" cy="4114800"/>
          </a:xfrm>
        </p:spPr>
        <p:txBody>
          <a:bodyPr/>
          <a:lstStyle/>
          <a:p>
            <a:pPr lvl="0"/>
            <a:endParaRPr lang="zh-CN" altLang="en-US" noProof="0" smtClean="0"/>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8D1D8F3A-7BB8-465C-A47F-26EA976038E4}" type="slidenum">
              <a:rPr lang="zh-CN" altLang="en-US"/>
              <a:pPr>
                <a:defRPr/>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42900"/>
            <a:ext cx="7772400" cy="5524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9"/>
          <p:cNvSpPr>
            <a:spLocks noGrp="1" noChangeArrowheads="1"/>
          </p:cNvSpPr>
          <p:nvPr>
            <p:ph type="sldNum" sz="quarter" idx="12"/>
          </p:nvPr>
        </p:nvSpPr>
        <p:spPr>
          <a:ln/>
        </p:spPr>
        <p:txBody>
          <a:bodyPr/>
          <a:lstStyle>
            <a:lvl1pPr>
              <a:defRPr/>
            </a:lvl1pPr>
          </a:lstStyle>
          <a:p>
            <a:pPr>
              <a:defRPr/>
            </a:pPr>
            <a:fld id="{B6849BF4-5AFD-4996-9D88-93D6EE3AC1BE}"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242D0FD5-DD96-48D0-839C-4154FBDE080D}"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BD8ACF89-A97A-410A-84FF-E81C6D652642}"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9"/>
          <p:cNvSpPr>
            <a:spLocks noGrp="1" noChangeArrowheads="1"/>
          </p:cNvSpPr>
          <p:nvPr>
            <p:ph type="sldNum" sz="quarter" idx="12"/>
          </p:nvPr>
        </p:nvSpPr>
        <p:spPr>
          <a:ln/>
        </p:spPr>
        <p:txBody>
          <a:bodyPr/>
          <a:lstStyle>
            <a:lvl1pPr>
              <a:defRPr/>
            </a:lvl1pPr>
          </a:lstStyle>
          <a:p>
            <a:pPr>
              <a:defRPr/>
            </a:pPr>
            <a:fld id="{2B7B6892-DDB0-4A2D-8FD7-681FF91DA38C}"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9"/>
          <p:cNvSpPr>
            <a:spLocks noGrp="1" noChangeArrowheads="1"/>
          </p:cNvSpPr>
          <p:nvPr>
            <p:ph type="sldNum" sz="quarter" idx="12"/>
          </p:nvPr>
        </p:nvSpPr>
        <p:spPr>
          <a:ln/>
        </p:spPr>
        <p:txBody>
          <a:bodyPr/>
          <a:lstStyle>
            <a:lvl1pPr>
              <a:defRPr/>
            </a:lvl1pPr>
          </a:lstStyle>
          <a:p>
            <a:pPr>
              <a:defRPr/>
            </a:pPr>
            <a:fld id="{11A82FB5-176A-42F0-AD84-16A593054B07}"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9"/>
          <p:cNvSpPr>
            <a:spLocks noGrp="1" noChangeArrowheads="1"/>
          </p:cNvSpPr>
          <p:nvPr>
            <p:ph type="sldNum" sz="quarter" idx="12"/>
          </p:nvPr>
        </p:nvSpPr>
        <p:spPr>
          <a:ln/>
        </p:spPr>
        <p:txBody>
          <a:bodyPr/>
          <a:lstStyle>
            <a:lvl1pPr>
              <a:defRPr/>
            </a:lvl1pPr>
          </a:lstStyle>
          <a:p>
            <a:pPr>
              <a:defRPr/>
            </a:pPr>
            <a:fld id="{33E69323-9BF8-45B7-99F5-8B69EB336200}"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7CFBA61F-211C-4C4E-B88E-DEA1EE59E419}"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07AA6E52-2ECD-4099-A73C-4A35185FE13D}"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grpSp>
        <p:nvGrpSpPr>
          <p:cNvPr id="14338" name="Group 2"/>
          <p:cNvGrpSpPr>
            <a:grpSpLocks/>
          </p:cNvGrpSpPr>
          <p:nvPr/>
        </p:nvGrpSpPr>
        <p:grpSpPr bwMode="auto">
          <a:xfrm>
            <a:off x="381000" y="304800"/>
            <a:ext cx="8383588" cy="6022975"/>
            <a:chOff x="240" y="192"/>
            <a:chExt cx="5281" cy="3794"/>
          </a:xfrm>
        </p:grpSpPr>
        <p:grpSp>
          <p:nvGrpSpPr>
            <p:cNvPr id="14344" name="Group 3"/>
            <p:cNvGrpSpPr>
              <a:grpSpLocks/>
            </p:cNvGrpSpPr>
            <p:nvPr/>
          </p:nvGrpSpPr>
          <p:grpSpPr bwMode="auto">
            <a:xfrm>
              <a:off x="240" y="1008"/>
              <a:ext cx="5281" cy="2978"/>
              <a:chOff x="240" y="1008"/>
              <a:chExt cx="5281" cy="2978"/>
            </a:xfrm>
          </p:grpSpPr>
          <p:sp>
            <p:nvSpPr>
              <p:cNvPr id="1041" name="Rectangle 4"/>
              <p:cNvSpPr>
                <a:spLocks noChangeArrowheads="1"/>
              </p:cNvSpPr>
              <p:nvPr/>
            </p:nvSpPr>
            <p:spPr bwMode="auto">
              <a:xfrm>
                <a:off x="245" y="1010"/>
                <a:ext cx="5269" cy="2976"/>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defRPr/>
                </a:pPr>
                <a:endParaRPr kumimoji="1" lang="zh-CN" altLang="en-US" sz="2400" b="0">
                  <a:latin typeface="VW媩$婫`婡p瑙" charset="0"/>
                  <a:ea typeface="隶书" pitchFamily="49" charset="-122"/>
                </a:endParaRPr>
              </a:p>
            </p:txBody>
          </p:sp>
          <p:sp>
            <p:nvSpPr>
              <p:cNvPr id="147461" name="Freeform 5"/>
              <p:cNvSpPr>
                <a:spLocks/>
              </p:cNvSpPr>
              <p:nvPr/>
            </p:nvSpPr>
            <p:spPr bwMode="auto">
              <a:xfrm>
                <a:off x="240" y="1008"/>
                <a:ext cx="5269" cy="2977"/>
              </a:xfrm>
              <a:custGeom>
                <a:avLst/>
                <a:gdLst>
                  <a:gd name="T0" fmla="*/ 5268 w 5269"/>
                  <a:gd name="T1" fmla="*/ 0 h 2977"/>
                  <a:gd name="T2" fmla="*/ 0 w 5269"/>
                  <a:gd name="T3" fmla="*/ 0 h 2977"/>
                  <a:gd name="T4" fmla="*/ 0 w 5269"/>
                  <a:gd name="T5" fmla="*/ 2976 h 2977"/>
                </a:gdLst>
                <a:ahLst/>
                <a:cxnLst>
                  <a:cxn ang="0">
                    <a:pos x="T0" y="T1"/>
                  </a:cxn>
                  <a:cxn ang="0">
                    <a:pos x="T2" y="T3"/>
                  </a:cxn>
                  <a:cxn ang="0">
                    <a:pos x="T4" y="T5"/>
                  </a:cxn>
                </a:cxnLst>
                <a:rect l="0" t="0" r="r" b="b"/>
                <a:pathLst>
                  <a:path w="5269" h="2977">
                    <a:moveTo>
                      <a:pt x="5268" y="0"/>
                    </a:moveTo>
                    <a:lnTo>
                      <a:pt x="0" y="0"/>
                    </a:lnTo>
                    <a:lnTo>
                      <a:pt x="0" y="2976"/>
                    </a:lnTo>
                  </a:path>
                </a:pathLst>
              </a:custGeom>
              <a:noFill/>
              <a:ln w="12700" cap="rnd" cmpd="sng">
                <a:solidFill>
                  <a:srgbClr val="B2B2B2"/>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147462" name="Freeform 6"/>
              <p:cNvSpPr>
                <a:spLocks/>
              </p:cNvSpPr>
              <p:nvPr/>
            </p:nvSpPr>
            <p:spPr bwMode="auto">
              <a:xfrm>
                <a:off x="252" y="1008"/>
                <a:ext cx="5269" cy="2977"/>
              </a:xfrm>
              <a:custGeom>
                <a:avLst/>
                <a:gdLst>
                  <a:gd name="T0" fmla="*/ 5268 w 5269"/>
                  <a:gd name="T1" fmla="*/ 0 h 2977"/>
                  <a:gd name="T2" fmla="*/ 5268 w 5269"/>
                  <a:gd name="T3" fmla="*/ 2976 h 2977"/>
                  <a:gd name="T4" fmla="*/ 0 w 5269"/>
                  <a:gd name="T5" fmla="*/ 2976 h 2977"/>
                </a:gdLst>
                <a:ahLst/>
                <a:cxnLst>
                  <a:cxn ang="0">
                    <a:pos x="T0" y="T1"/>
                  </a:cxn>
                  <a:cxn ang="0">
                    <a:pos x="T2" y="T3"/>
                  </a:cxn>
                  <a:cxn ang="0">
                    <a:pos x="T4" y="T5"/>
                  </a:cxn>
                </a:cxnLst>
                <a:rect l="0" t="0" r="r" b="b"/>
                <a:pathLst>
                  <a:path w="5269" h="2977">
                    <a:moveTo>
                      <a:pt x="5268" y="0"/>
                    </a:moveTo>
                    <a:lnTo>
                      <a:pt x="5268" y="2976"/>
                    </a:lnTo>
                    <a:lnTo>
                      <a:pt x="0" y="2976"/>
                    </a:lnTo>
                  </a:path>
                </a:pathLst>
              </a:custGeom>
              <a:noFill/>
              <a:ln w="12700" cap="rnd" cmpd="sng">
                <a:solidFill>
                  <a:srgbClr val="FFFFFF"/>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4345" name="Group 7"/>
            <p:cNvGrpSpPr>
              <a:grpSpLocks/>
            </p:cNvGrpSpPr>
            <p:nvPr/>
          </p:nvGrpSpPr>
          <p:grpSpPr bwMode="auto">
            <a:xfrm>
              <a:off x="336" y="1103"/>
              <a:ext cx="97" cy="2785"/>
              <a:chOff x="336" y="1103"/>
              <a:chExt cx="97" cy="2785"/>
            </a:xfrm>
          </p:grpSpPr>
          <p:sp useBgFill="1">
            <p:nvSpPr>
              <p:cNvPr id="1038" name="Rectangle 8"/>
              <p:cNvSpPr>
                <a:spLocks noChangeArrowheads="1"/>
              </p:cNvSpPr>
              <p:nvPr/>
            </p:nvSpPr>
            <p:spPr bwMode="auto">
              <a:xfrm>
                <a:off x="336" y="1104"/>
                <a:ext cx="96" cy="2784"/>
              </a:xfrm>
              <a:prstGeom prst="rect">
                <a:avLst/>
              </a:prstGeom>
              <a:ln w="9525">
                <a:noFill/>
                <a:miter lim="800000"/>
                <a:headEnd/>
                <a:tailEnd/>
              </a:ln>
              <a:effectLst/>
            </p:spPr>
            <p:txBody>
              <a:bodyPr wrap="none" anchor="ctr"/>
              <a:lstStyle/>
              <a:p>
                <a:pPr algn="ctr" eaLnBrk="1" hangingPunct="1">
                  <a:lnSpc>
                    <a:spcPct val="100000"/>
                  </a:lnSpc>
                  <a:defRPr/>
                </a:pPr>
                <a:endParaRPr kumimoji="1" lang="zh-CN" altLang="en-US" sz="2400" b="0">
                  <a:latin typeface="VW媩$婫`婡p瑙" charset="0"/>
                  <a:ea typeface="隶书" pitchFamily="49" charset="-122"/>
                </a:endParaRPr>
              </a:p>
            </p:txBody>
          </p:sp>
          <p:sp>
            <p:nvSpPr>
              <p:cNvPr id="147465" name="Freeform 9"/>
              <p:cNvSpPr>
                <a:spLocks/>
              </p:cNvSpPr>
              <p:nvPr/>
            </p:nvSpPr>
            <p:spPr bwMode="auto">
              <a:xfrm>
                <a:off x="336" y="1103"/>
                <a:ext cx="97" cy="2785"/>
              </a:xfrm>
              <a:custGeom>
                <a:avLst/>
                <a:gdLst>
                  <a:gd name="T0" fmla="*/ 0 w 97"/>
                  <a:gd name="T1" fmla="*/ 2784 h 2785"/>
                  <a:gd name="T2" fmla="*/ 96 w 97"/>
                  <a:gd name="T3" fmla="*/ 2784 h 2785"/>
                  <a:gd name="T4" fmla="*/ 96 w 97"/>
                  <a:gd name="T5" fmla="*/ 0 h 2785"/>
                </a:gdLst>
                <a:ahLst/>
                <a:cxnLst>
                  <a:cxn ang="0">
                    <a:pos x="T0" y="T1"/>
                  </a:cxn>
                  <a:cxn ang="0">
                    <a:pos x="T2" y="T3"/>
                  </a:cxn>
                  <a:cxn ang="0">
                    <a:pos x="T4" y="T5"/>
                  </a:cxn>
                </a:cxnLst>
                <a:rect l="0" t="0" r="r" b="b"/>
                <a:pathLst>
                  <a:path w="97" h="2785">
                    <a:moveTo>
                      <a:pt x="0" y="2784"/>
                    </a:moveTo>
                    <a:lnTo>
                      <a:pt x="96" y="2784"/>
                    </a:lnTo>
                    <a:lnTo>
                      <a:pt x="96" y="0"/>
                    </a:lnTo>
                  </a:path>
                </a:pathLst>
              </a:custGeom>
              <a:noFill/>
              <a:ln w="12700" cap="rnd" cmpd="sng">
                <a:solidFill>
                  <a:srgbClr val="B2B2B2"/>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147466" name="Freeform 10"/>
              <p:cNvSpPr>
                <a:spLocks/>
              </p:cNvSpPr>
              <p:nvPr/>
            </p:nvSpPr>
            <p:spPr bwMode="auto">
              <a:xfrm>
                <a:off x="336" y="1103"/>
                <a:ext cx="97" cy="2785"/>
              </a:xfrm>
              <a:custGeom>
                <a:avLst/>
                <a:gdLst>
                  <a:gd name="T0" fmla="*/ 0 w 97"/>
                  <a:gd name="T1" fmla="*/ 2784 h 2785"/>
                  <a:gd name="T2" fmla="*/ 0 w 97"/>
                  <a:gd name="T3" fmla="*/ 0 h 2785"/>
                  <a:gd name="T4" fmla="*/ 96 w 97"/>
                  <a:gd name="T5" fmla="*/ 0 h 2785"/>
                </a:gdLst>
                <a:ahLst/>
                <a:cxnLst>
                  <a:cxn ang="0">
                    <a:pos x="T0" y="T1"/>
                  </a:cxn>
                  <a:cxn ang="0">
                    <a:pos x="T2" y="T3"/>
                  </a:cxn>
                  <a:cxn ang="0">
                    <a:pos x="T4" y="T5"/>
                  </a:cxn>
                </a:cxnLst>
                <a:rect l="0" t="0" r="r" b="b"/>
                <a:pathLst>
                  <a:path w="97" h="2785">
                    <a:moveTo>
                      <a:pt x="0" y="2784"/>
                    </a:moveTo>
                    <a:lnTo>
                      <a:pt x="0" y="0"/>
                    </a:lnTo>
                    <a:lnTo>
                      <a:pt x="96" y="0"/>
                    </a:lnTo>
                  </a:path>
                </a:pathLst>
              </a:custGeom>
              <a:noFill/>
              <a:ln w="12700" cap="rnd" cmpd="sng">
                <a:solidFill>
                  <a:srgbClr val="FFFFFF"/>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4346" name="Group 11"/>
            <p:cNvGrpSpPr>
              <a:grpSpLocks/>
            </p:cNvGrpSpPr>
            <p:nvPr/>
          </p:nvGrpSpPr>
          <p:grpSpPr bwMode="auto">
            <a:xfrm>
              <a:off x="240" y="192"/>
              <a:ext cx="193" cy="721"/>
              <a:chOff x="240" y="192"/>
              <a:chExt cx="193" cy="721"/>
            </a:xfrm>
          </p:grpSpPr>
          <p:sp>
            <p:nvSpPr>
              <p:cNvPr id="1035" name="Rectangle 12"/>
              <p:cNvSpPr>
                <a:spLocks noChangeArrowheads="1"/>
              </p:cNvSpPr>
              <p:nvPr/>
            </p:nvSpPr>
            <p:spPr bwMode="auto">
              <a:xfrm>
                <a:off x="240" y="192"/>
                <a:ext cx="192" cy="720"/>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defRPr/>
                </a:pPr>
                <a:endParaRPr kumimoji="1" lang="zh-CN" altLang="en-US" sz="2400" b="0">
                  <a:latin typeface="VW媩$婫`婡p瑙" charset="0"/>
                  <a:ea typeface="隶书" pitchFamily="49" charset="-122"/>
                </a:endParaRPr>
              </a:p>
            </p:txBody>
          </p:sp>
          <p:sp>
            <p:nvSpPr>
              <p:cNvPr id="147469" name="Freeform 13"/>
              <p:cNvSpPr>
                <a:spLocks/>
              </p:cNvSpPr>
              <p:nvPr/>
            </p:nvSpPr>
            <p:spPr bwMode="auto">
              <a:xfrm>
                <a:off x="240" y="192"/>
                <a:ext cx="193" cy="721"/>
              </a:xfrm>
              <a:custGeom>
                <a:avLst/>
                <a:gdLst>
                  <a:gd name="T0" fmla="*/ 192 w 193"/>
                  <a:gd name="T1" fmla="*/ 0 h 721"/>
                  <a:gd name="T2" fmla="*/ 0 w 193"/>
                  <a:gd name="T3" fmla="*/ 0 h 721"/>
                  <a:gd name="T4" fmla="*/ 0 w 193"/>
                  <a:gd name="T5" fmla="*/ 720 h 721"/>
                </a:gdLst>
                <a:ahLst/>
                <a:cxnLst>
                  <a:cxn ang="0">
                    <a:pos x="T0" y="T1"/>
                  </a:cxn>
                  <a:cxn ang="0">
                    <a:pos x="T2" y="T3"/>
                  </a:cxn>
                  <a:cxn ang="0">
                    <a:pos x="T4" y="T5"/>
                  </a:cxn>
                </a:cxnLst>
                <a:rect l="0" t="0" r="r" b="b"/>
                <a:pathLst>
                  <a:path w="193" h="721">
                    <a:moveTo>
                      <a:pt x="192" y="0"/>
                    </a:moveTo>
                    <a:lnTo>
                      <a:pt x="0" y="0"/>
                    </a:lnTo>
                    <a:lnTo>
                      <a:pt x="0" y="720"/>
                    </a:lnTo>
                  </a:path>
                </a:pathLst>
              </a:custGeom>
              <a:noFill/>
              <a:ln w="12700" cap="rnd" cmpd="sng">
                <a:solidFill>
                  <a:srgbClr val="B2B2B2"/>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147470" name="Freeform 14"/>
              <p:cNvSpPr>
                <a:spLocks/>
              </p:cNvSpPr>
              <p:nvPr/>
            </p:nvSpPr>
            <p:spPr bwMode="auto">
              <a:xfrm>
                <a:off x="240" y="192"/>
                <a:ext cx="193" cy="721"/>
              </a:xfrm>
              <a:custGeom>
                <a:avLst/>
                <a:gdLst>
                  <a:gd name="T0" fmla="*/ 192 w 193"/>
                  <a:gd name="T1" fmla="*/ 0 h 721"/>
                  <a:gd name="T2" fmla="*/ 192 w 193"/>
                  <a:gd name="T3" fmla="*/ 720 h 721"/>
                  <a:gd name="T4" fmla="*/ 0 w 193"/>
                  <a:gd name="T5" fmla="*/ 720 h 721"/>
                </a:gdLst>
                <a:ahLst/>
                <a:cxnLst>
                  <a:cxn ang="0">
                    <a:pos x="T0" y="T1"/>
                  </a:cxn>
                  <a:cxn ang="0">
                    <a:pos x="T2" y="T3"/>
                  </a:cxn>
                  <a:cxn ang="0">
                    <a:pos x="T4" y="T5"/>
                  </a:cxn>
                </a:cxnLst>
                <a:rect l="0" t="0" r="r" b="b"/>
                <a:pathLst>
                  <a:path w="193" h="721">
                    <a:moveTo>
                      <a:pt x="192" y="0"/>
                    </a:moveTo>
                    <a:lnTo>
                      <a:pt x="192" y="720"/>
                    </a:lnTo>
                    <a:lnTo>
                      <a:pt x="0" y="720"/>
                    </a:lnTo>
                  </a:path>
                </a:pathLst>
              </a:custGeom>
              <a:noFill/>
              <a:ln w="12700" cap="rnd" cmpd="sng">
                <a:solidFill>
                  <a:srgbClr val="FFFFFF"/>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grpSp>
      </p:grpSp>
      <p:sp>
        <p:nvSpPr>
          <p:cNvPr id="14339" name="Rectangle 15"/>
          <p:cNvSpPr>
            <a:spLocks noGrp="1" noChangeArrowheads="1"/>
          </p:cNvSpPr>
          <p:nvPr>
            <p:ph type="title"/>
          </p:nvPr>
        </p:nvSpPr>
        <p:spPr bwMode="auto">
          <a:xfrm>
            <a:off x="838200" y="342900"/>
            <a:ext cx="7772400" cy="11049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4340" name="Rectangle 16"/>
          <p:cNvSpPr>
            <a:spLocks noGrp="1" noChangeArrowheads="1"/>
          </p:cNvSpPr>
          <p:nvPr>
            <p:ph type="body" idx="1"/>
          </p:nvPr>
        </p:nvSpPr>
        <p:spPr bwMode="auto">
          <a:xfrm>
            <a:off x="838200" y="17526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473" name="Rectangle 17"/>
          <p:cNvSpPr>
            <a:spLocks noGrp="1" noChangeArrowheads="1"/>
          </p:cNvSpPr>
          <p:nvPr>
            <p:ph type="dt" sz="half" idx="2"/>
          </p:nvPr>
        </p:nvSpPr>
        <p:spPr bwMode="auto">
          <a:xfrm>
            <a:off x="381000" y="6323013"/>
            <a:ext cx="1905000" cy="457200"/>
          </a:xfrm>
          <a:prstGeom prst="rect">
            <a:avLst/>
          </a:prstGeom>
          <a:noFill/>
          <a:ln>
            <a:noFill/>
          </a:ln>
          <a:effectLst/>
          <a:extLst/>
        </p:spPr>
        <p:txBody>
          <a:bodyPr vert="horz" wrap="none" lIns="92075" tIns="46038" rIns="92075" bIns="46038" numCol="1" anchor="ctr" anchorCtr="0" compatLnSpc="1">
            <a:prstTxWarp prst="textNoShape">
              <a:avLst/>
            </a:prstTxWarp>
          </a:bodyPr>
          <a:lstStyle>
            <a:lvl1pPr eaLnBrk="1" hangingPunct="1">
              <a:lnSpc>
                <a:spcPct val="100000"/>
              </a:lnSpc>
              <a:defRPr sz="1400" b="0">
                <a:effectLst/>
                <a:latin typeface="+mn-lt"/>
                <a:ea typeface="隶书" pitchFamily="49" charset="-122"/>
              </a:defRPr>
            </a:lvl1pPr>
          </a:lstStyle>
          <a:p>
            <a:pPr>
              <a:defRPr/>
            </a:pPr>
            <a:endParaRPr lang="en-US" altLang="zh-CN"/>
          </a:p>
        </p:txBody>
      </p:sp>
      <p:sp>
        <p:nvSpPr>
          <p:cNvPr id="147474" name="Rectangle 18"/>
          <p:cNvSpPr>
            <a:spLocks noGrp="1" noChangeArrowheads="1"/>
          </p:cNvSpPr>
          <p:nvPr>
            <p:ph type="ftr" sz="quarter" idx="3"/>
          </p:nvPr>
        </p:nvSpPr>
        <p:spPr bwMode="auto">
          <a:xfrm>
            <a:off x="3124200" y="6323013"/>
            <a:ext cx="2895600" cy="457200"/>
          </a:xfrm>
          <a:prstGeom prst="rect">
            <a:avLst/>
          </a:prstGeom>
          <a:noFill/>
          <a:ln>
            <a:noFill/>
          </a:ln>
          <a:effectLst/>
          <a:extLst/>
        </p:spPr>
        <p:txBody>
          <a:bodyPr vert="horz" wrap="none" lIns="92075" tIns="46038" rIns="92075" bIns="46038" numCol="1" anchor="ctr" anchorCtr="0" compatLnSpc="1">
            <a:prstTxWarp prst="textNoShape">
              <a:avLst/>
            </a:prstTxWarp>
          </a:bodyPr>
          <a:lstStyle>
            <a:lvl1pPr algn="ctr" eaLnBrk="1" hangingPunct="1">
              <a:lnSpc>
                <a:spcPct val="100000"/>
              </a:lnSpc>
              <a:defRPr sz="1400" b="0">
                <a:effectLst/>
                <a:latin typeface="+mn-lt"/>
                <a:ea typeface="隶书" pitchFamily="49" charset="-122"/>
              </a:defRPr>
            </a:lvl1pPr>
          </a:lstStyle>
          <a:p>
            <a:pPr>
              <a:defRPr/>
            </a:pPr>
            <a:endParaRPr lang="en-US" altLang="zh-CN"/>
          </a:p>
        </p:txBody>
      </p:sp>
      <p:sp>
        <p:nvSpPr>
          <p:cNvPr id="147475" name="Rectangle 19"/>
          <p:cNvSpPr>
            <a:spLocks noGrp="1" noChangeArrowheads="1"/>
          </p:cNvSpPr>
          <p:nvPr>
            <p:ph type="sldNum" sz="quarter" idx="4"/>
          </p:nvPr>
        </p:nvSpPr>
        <p:spPr bwMode="auto">
          <a:xfrm>
            <a:off x="6858000" y="6323013"/>
            <a:ext cx="1905000" cy="457200"/>
          </a:xfrm>
          <a:prstGeom prst="rect">
            <a:avLst/>
          </a:prstGeom>
          <a:noFill/>
          <a:ln>
            <a:noFill/>
          </a:ln>
          <a:effectLst/>
          <a:extLst/>
        </p:spPr>
        <p:txBody>
          <a:bodyPr vert="horz" wrap="none" lIns="92075" tIns="46038" rIns="92075" bIns="46038" numCol="1" anchor="ctr" anchorCtr="0" compatLnSpc="1">
            <a:prstTxWarp prst="textNoShape">
              <a:avLst/>
            </a:prstTxWarp>
          </a:bodyPr>
          <a:lstStyle>
            <a:lvl1pPr algn="r" eaLnBrk="1" hangingPunct="1">
              <a:lnSpc>
                <a:spcPct val="100000"/>
              </a:lnSpc>
              <a:defRPr sz="1400" b="0">
                <a:effectLst/>
                <a:latin typeface="+mn-lt"/>
                <a:ea typeface="隶书" pitchFamily="49" charset="-122"/>
              </a:defRPr>
            </a:lvl1pPr>
          </a:lstStyle>
          <a:p>
            <a:pPr>
              <a:defRPr/>
            </a:pPr>
            <a:fld id="{82DCB7F5-4892-4AA6-A41E-8E8DF1462AC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557" r:id="rId1"/>
    <p:sldLayoutId id="2147484531" r:id="rId2"/>
    <p:sldLayoutId id="2147484532" r:id="rId3"/>
    <p:sldLayoutId id="2147484533" r:id="rId4"/>
    <p:sldLayoutId id="2147484534" r:id="rId5"/>
    <p:sldLayoutId id="2147484535" r:id="rId6"/>
    <p:sldLayoutId id="2147484536" r:id="rId7"/>
    <p:sldLayoutId id="2147484537" r:id="rId8"/>
    <p:sldLayoutId id="2147484538" r:id="rId9"/>
    <p:sldLayoutId id="2147484539" r:id="rId10"/>
    <p:sldLayoutId id="2147484540" r:id="rId11"/>
    <p:sldLayoutId id="2147484541" r:id="rId12"/>
    <p:sldLayoutId id="2147484542" r:id="rId13"/>
    <p:sldLayoutId id="2147484543" r:id="rId14"/>
  </p:sldLayoutIdLst>
  <p:txStyles>
    <p:titleStyle>
      <a:lvl1pPr algn="l" rtl="0" eaLnBrk="0" fontAlgn="base" hangingPunct="0">
        <a:spcBef>
          <a:spcPct val="0"/>
        </a:spcBef>
        <a:spcAft>
          <a:spcPct val="0"/>
        </a:spcAft>
        <a:defRPr sz="4400">
          <a:solidFill>
            <a:schemeClr val="tx2"/>
          </a:solidFill>
          <a:latin typeface="VW媩$婫`婡p瑙" charset="0"/>
          <a:ea typeface="+mj-ea"/>
          <a:cs typeface="+mj-cs"/>
        </a:defRPr>
      </a:lvl1pPr>
      <a:lvl2pPr algn="l" rtl="0" eaLnBrk="0" fontAlgn="base" hangingPunct="0">
        <a:spcBef>
          <a:spcPct val="0"/>
        </a:spcBef>
        <a:spcAft>
          <a:spcPct val="0"/>
        </a:spcAft>
        <a:defRPr sz="4400">
          <a:solidFill>
            <a:schemeClr val="tx2"/>
          </a:solidFill>
          <a:latin typeface="VW媩$婫`婡p瑙" charset="0"/>
          <a:ea typeface="宋体" pitchFamily="2" charset="-122"/>
        </a:defRPr>
      </a:lvl2pPr>
      <a:lvl3pPr algn="l" rtl="0" eaLnBrk="0" fontAlgn="base" hangingPunct="0">
        <a:spcBef>
          <a:spcPct val="0"/>
        </a:spcBef>
        <a:spcAft>
          <a:spcPct val="0"/>
        </a:spcAft>
        <a:defRPr sz="4400">
          <a:solidFill>
            <a:schemeClr val="tx2"/>
          </a:solidFill>
          <a:latin typeface="VW媩$婫`婡p瑙" charset="0"/>
          <a:ea typeface="宋体" pitchFamily="2" charset="-122"/>
        </a:defRPr>
      </a:lvl3pPr>
      <a:lvl4pPr algn="l" rtl="0" eaLnBrk="0" fontAlgn="base" hangingPunct="0">
        <a:spcBef>
          <a:spcPct val="0"/>
        </a:spcBef>
        <a:spcAft>
          <a:spcPct val="0"/>
        </a:spcAft>
        <a:defRPr sz="4400">
          <a:solidFill>
            <a:schemeClr val="tx2"/>
          </a:solidFill>
          <a:latin typeface="VW媩$婫`婡p瑙" charset="0"/>
          <a:ea typeface="宋体" pitchFamily="2" charset="-122"/>
        </a:defRPr>
      </a:lvl4pPr>
      <a:lvl5pPr algn="l" rtl="0" eaLnBrk="0" fontAlgn="base" hangingPunct="0">
        <a:spcBef>
          <a:spcPct val="0"/>
        </a:spcBef>
        <a:spcAft>
          <a:spcPct val="0"/>
        </a:spcAft>
        <a:defRPr sz="4400">
          <a:solidFill>
            <a:schemeClr val="tx2"/>
          </a:solidFill>
          <a:latin typeface="VW媩$婫`婡p瑙" charset="0"/>
          <a:ea typeface="宋体" pitchFamily="2" charset="-122"/>
        </a:defRPr>
      </a:lvl5pPr>
      <a:lvl6pPr marL="457200" algn="l" rtl="0" eaLnBrk="0" fontAlgn="base" hangingPunct="0">
        <a:spcBef>
          <a:spcPct val="0"/>
        </a:spcBef>
        <a:spcAft>
          <a:spcPct val="0"/>
        </a:spcAft>
        <a:defRPr sz="4400">
          <a:solidFill>
            <a:schemeClr val="tx2"/>
          </a:solidFill>
          <a:latin typeface="VW媩$婫`婡p瑙" charset="0"/>
          <a:ea typeface="宋体" pitchFamily="2" charset="-122"/>
        </a:defRPr>
      </a:lvl6pPr>
      <a:lvl7pPr marL="914400" algn="l" rtl="0" eaLnBrk="0" fontAlgn="base" hangingPunct="0">
        <a:spcBef>
          <a:spcPct val="0"/>
        </a:spcBef>
        <a:spcAft>
          <a:spcPct val="0"/>
        </a:spcAft>
        <a:defRPr sz="4400">
          <a:solidFill>
            <a:schemeClr val="tx2"/>
          </a:solidFill>
          <a:latin typeface="VW媩$婫`婡p瑙" charset="0"/>
          <a:ea typeface="宋体" pitchFamily="2" charset="-122"/>
        </a:defRPr>
      </a:lvl7pPr>
      <a:lvl8pPr marL="1371600" algn="l" rtl="0" eaLnBrk="0" fontAlgn="base" hangingPunct="0">
        <a:spcBef>
          <a:spcPct val="0"/>
        </a:spcBef>
        <a:spcAft>
          <a:spcPct val="0"/>
        </a:spcAft>
        <a:defRPr sz="4400">
          <a:solidFill>
            <a:schemeClr val="tx2"/>
          </a:solidFill>
          <a:latin typeface="VW媩$婫`婡p瑙" charset="0"/>
          <a:ea typeface="宋体" pitchFamily="2" charset="-122"/>
        </a:defRPr>
      </a:lvl8pPr>
      <a:lvl9pPr marL="1828800" algn="l" rtl="0" eaLnBrk="0" fontAlgn="base" hangingPunct="0">
        <a:spcBef>
          <a:spcPct val="0"/>
        </a:spcBef>
        <a:spcAft>
          <a:spcPct val="0"/>
        </a:spcAft>
        <a:defRPr sz="4400">
          <a:solidFill>
            <a:schemeClr val="tx2"/>
          </a:solidFill>
          <a:latin typeface="VW媩$婫`婡p瑙"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a:solidFill>
            <a:schemeClr val="tx1"/>
          </a:solidFill>
          <a:latin typeface="VW媩$婫`婡p瑙" charset="0"/>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VW媩$婫`婡p瑙" charset="0"/>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VW媩$婫`婡p瑙" charset="0"/>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VW媩$婫`婡p瑙" charset="0"/>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VW媩$婫`婡p瑙" charset="0"/>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grpSp>
        <p:nvGrpSpPr>
          <p:cNvPr id="15362" name="Group 2"/>
          <p:cNvGrpSpPr>
            <a:grpSpLocks/>
          </p:cNvGrpSpPr>
          <p:nvPr/>
        </p:nvGrpSpPr>
        <p:grpSpPr bwMode="auto">
          <a:xfrm>
            <a:off x="381000" y="304800"/>
            <a:ext cx="8383588" cy="6022975"/>
            <a:chOff x="240" y="192"/>
            <a:chExt cx="5281" cy="3794"/>
          </a:xfrm>
        </p:grpSpPr>
        <p:grpSp>
          <p:nvGrpSpPr>
            <p:cNvPr id="15368" name="Group 3"/>
            <p:cNvGrpSpPr>
              <a:grpSpLocks/>
            </p:cNvGrpSpPr>
            <p:nvPr/>
          </p:nvGrpSpPr>
          <p:grpSpPr bwMode="auto">
            <a:xfrm>
              <a:off x="240" y="1008"/>
              <a:ext cx="5281" cy="2978"/>
              <a:chOff x="240" y="1008"/>
              <a:chExt cx="5281" cy="2978"/>
            </a:xfrm>
          </p:grpSpPr>
          <p:sp>
            <p:nvSpPr>
              <p:cNvPr id="2065" name="Rectangle 4"/>
              <p:cNvSpPr>
                <a:spLocks noChangeArrowheads="1"/>
              </p:cNvSpPr>
              <p:nvPr/>
            </p:nvSpPr>
            <p:spPr bwMode="auto">
              <a:xfrm>
                <a:off x="245" y="1010"/>
                <a:ext cx="5269" cy="2976"/>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defRPr/>
                </a:pPr>
                <a:endParaRPr kumimoji="1" lang="zh-CN" altLang="en-US" sz="2400" b="0">
                  <a:solidFill>
                    <a:srgbClr val="000000"/>
                  </a:solidFill>
                  <a:latin typeface="VW媩$婫`婡p瑙" charset="0"/>
                  <a:ea typeface="隶书" pitchFamily="49" charset="-122"/>
                </a:endParaRPr>
              </a:p>
            </p:txBody>
          </p:sp>
          <p:sp>
            <p:nvSpPr>
              <p:cNvPr id="147461" name="Freeform 5"/>
              <p:cNvSpPr>
                <a:spLocks/>
              </p:cNvSpPr>
              <p:nvPr/>
            </p:nvSpPr>
            <p:spPr bwMode="auto">
              <a:xfrm>
                <a:off x="240" y="1008"/>
                <a:ext cx="5269" cy="2977"/>
              </a:xfrm>
              <a:custGeom>
                <a:avLst/>
                <a:gdLst>
                  <a:gd name="T0" fmla="*/ 5268 w 5269"/>
                  <a:gd name="T1" fmla="*/ 0 h 2977"/>
                  <a:gd name="T2" fmla="*/ 0 w 5269"/>
                  <a:gd name="T3" fmla="*/ 0 h 2977"/>
                  <a:gd name="T4" fmla="*/ 0 w 5269"/>
                  <a:gd name="T5" fmla="*/ 2976 h 2977"/>
                </a:gdLst>
                <a:ahLst/>
                <a:cxnLst>
                  <a:cxn ang="0">
                    <a:pos x="T0" y="T1"/>
                  </a:cxn>
                  <a:cxn ang="0">
                    <a:pos x="T2" y="T3"/>
                  </a:cxn>
                  <a:cxn ang="0">
                    <a:pos x="T4" y="T5"/>
                  </a:cxn>
                </a:cxnLst>
                <a:rect l="0" t="0" r="r" b="b"/>
                <a:pathLst>
                  <a:path w="5269" h="2977">
                    <a:moveTo>
                      <a:pt x="5268" y="0"/>
                    </a:moveTo>
                    <a:lnTo>
                      <a:pt x="0" y="0"/>
                    </a:lnTo>
                    <a:lnTo>
                      <a:pt x="0" y="2976"/>
                    </a:lnTo>
                  </a:path>
                </a:pathLst>
              </a:custGeom>
              <a:noFill/>
              <a:ln w="12700" cap="rnd" cmpd="sng">
                <a:solidFill>
                  <a:srgbClr val="B2B2B2"/>
                </a:solidFill>
                <a:prstDash val="solid"/>
                <a:round/>
                <a:headEnd type="none" w="sm" len="sm"/>
                <a:tailEnd type="none" w="sm" len="sm"/>
              </a:ln>
              <a:effectLst/>
              <a:extLst/>
            </p:spPr>
            <p:txBody>
              <a:bodyPr/>
              <a:lstStyle/>
              <a:p>
                <a:pPr>
                  <a:defRPr/>
                </a:pPr>
                <a:endParaRPr lang="zh-CN" altLang="en-US">
                  <a:solidFill>
                    <a:srgbClr val="000000"/>
                  </a:solidFill>
                  <a:effectLst>
                    <a:outerShdw blurRad="38100" dist="38100" dir="2700000" algn="tl">
                      <a:srgbClr val="000000">
                        <a:alpha val="43137"/>
                      </a:srgbClr>
                    </a:outerShdw>
                  </a:effectLst>
                </a:endParaRPr>
              </a:p>
            </p:txBody>
          </p:sp>
          <p:sp>
            <p:nvSpPr>
              <p:cNvPr id="147462" name="Freeform 6"/>
              <p:cNvSpPr>
                <a:spLocks/>
              </p:cNvSpPr>
              <p:nvPr/>
            </p:nvSpPr>
            <p:spPr bwMode="auto">
              <a:xfrm>
                <a:off x="252" y="1008"/>
                <a:ext cx="5269" cy="2977"/>
              </a:xfrm>
              <a:custGeom>
                <a:avLst/>
                <a:gdLst>
                  <a:gd name="T0" fmla="*/ 5268 w 5269"/>
                  <a:gd name="T1" fmla="*/ 0 h 2977"/>
                  <a:gd name="T2" fmla="*/ 5268 w 5269"/>
                  <a:gd name="T3" fmla="*/ 2976 h 2977"/>
                  <a:gd name="T4" fmla="*/ 0 w 5269"/>
                  <a:gd name="T5" fmla="*/ 2976 h 2977"/>
                </a:gdLst>
                <a:ahLst/>
                <a:cxnLst>
                  <a:cxn ang="0">
                    <a:pos x="T0" y="T1"/>
                  </a:cxn>
                  <a:cxn ang="0">
                    <a:pos x="T2" y="T3"/>
                  </a:cxn>
                  <a:cxn ang="0">
                    <a:pos x="T4" y="T5"/>
                  </a:cxn>
                </a:cxnLst>
                <a:rect l="0" t="0" r="r" b="b"/>
                <a:pathLst>
                  <a:path w="5269" h="2977">
                    <a:moveTo>
                      <a:pt x="5268" y="0"/>
                    </a:moveTo>
                    <a:lnTo>
                      <a:pt x="5268" y="2976"/>
                    </a:lnTo>
                    <a:lnTo>
                      <a:pt x="0" y="2976"/>
                    </a:lnTo>
                  </a:path>
                </a:pathLst>
              </a:custGeom>
              <a:noFill/>
              <a:ln w="12700" cap="rnd" cmpd="sng">
                <a:solidFill>
                  <a:srgbClr val="FFFFFF"/>
                </a:solidFill>
                <a:prstDash val="solid"/>
                <a:round/>
                <a:headEnd type="none" w="sm" len="sm"/>
                <a:tailEnd type="none" w="sm" len="sm"/>
              </a:ln>
              <a:effectLst/>
              <a:extLst/>
            </p:spPr>
            <p:txBody>
              <a:bodyPr/>
              <a:lstStyle/>
              <a:p>
                <a:pPr>
                  <a:defRPr/>
                </a:pPr>
                <a:endParaRPr lang="zh-CN" altLang="en-US">
                  <a:solidFill>
                    <a:srgbClr val="000000"/>
                  </a:solidFill>
                  <a:effectLst>
                    <a:outerShdw blurRad="38100" dist="38100" dir="2700000" algn="tl">
                      <a:srgbClr val="000000">
                        <a:alpha val="43137"/>
                      </a:srgbClr>
                    </a:outerShdw>
                  </a:effectLst>
                </a:endParaRPr>
              </a:p>
            </p:txBody>
          </p:sp>
        </p:grpSp>
        <p:grpSp>
          <p:nvGrpSpPr>
            <p:cNvPr id="15369" name="Group 7"/>
            <p:cNvGrpSpPr>
              <a:grpSpLocks/>
            </p:cNvGrpSpPr>
            <p:nvPr/>
          </p:nvGrpSpPr>
          <p:grpSpPr bwMode="auto">
            <a:xfrm>
              <a:off x="336" y="1103"/>
              <a:ext cx="97" cy="2785"/>
              <a:chOff x="336" y="1103"/>
              <a:chExt cx="97" cy="2785"/>
            </a:xfrm>
          </p:grpSpPr>
          <p:sp useBgFill="1">
            <p:nvSpPr>
              <p:cNvPr id="2062" name="Rectangle 8"/>
              <p:cNvSpPr>
                <a:spLocks noChangeArrowheads="1"/>
              </p:cNvSpPr>
              <p:nvPr/>
            </p:nvSpPr>
            <p:spPr bwMode="auto">
              <a:xfrm>
                <a:off x="336" y="1104"/>
                <a:ext cx="96" cy="2784"/>
              </a:xfrm>
              <a:prstGeom prst="rect">
                <a:avLst/>
              </a:prstGeom>
              <a:ln w="9525">
                <a:noFill/>
                <a:miter lim="800000"/>
                <a:headEnd/>
                <a:tailEnd/>
              </a:ln>
              <a:effectLst/>
            </p:spPr>
            <p:txBody>
              <a:bodyPr wrap="none" anchor="ctr"/>
              <a:lstStyle/>
              <a:p>
                <a:pPr algn="ctr" eaLnBrk="1" hangingPunct="1">
                  <a:lnSpc>
                    <a:spcPct val="100000"/>
                  </a:lnSpc>
                  <a:defRPr/>
                </a:pPr>
                <a:endParaRPr kumimoji="1" lang="zh-CN" altLang="en-US" sz="2400" b="0">
                  <a:solidFill>
                    <a:srgbClr val="000000"/>
                  </a:solidFill>
                  <a:latin typeface="VW媩$婫`婡p瑙" charset="0"/>
                  <a:ea typeface="隶书" pitchFamily="49" charset="-122"/>
                </a:endParaRPr>
              </a:p>
            </p:txBody>
          </p:sp>
          <p:sp>
            <p:nvSpPr>
              <p:cNvPr id="147465" name="Freeform 9"/>
              <p:cNvSpPr>
                <a:spLocks/>
              </p:cNvSpPr>
              <p:nvPr/>
            </p:nvSpPr>
            <p:spPr bwMode="auto">
              <a:xfrm>
                <a:off x="336" y="1103"/>
                <a:ext cx="97" cy="2785"/>
              </a:xfrm>
              <a:custGeom>
                <a:avLst/>
                <a:gdLst>
                  <a:gd name="T0" fmla="*/ 0 w 97"/>
                  <a:gd name="T1" fmla="*/ 2784 h 2785"/>
                  <a:gd name="T2" fmla="*/ 96 w 97"/>
                  <a:gd name="T3" fmla="*/ 2784 h 2785"/>
                  <a:gd name="T4" fmla="*/ 96 w 97"/>
                  <a:gd name="T5" fmla="*/ 0 h 2785"/>
                </a:gdLst>
                <a:ahLst/>
                <a:cxnLst>
                  <a:cxn ang="0">
                    <a:pos x="T0" y="T1"/>
                  </a:cxn>
                  <a:cxn ang="0">
                    <a:pos x="T2" y="T3"/>
                  </a:cxn>
                  <a:cxn ang="0">
                    <a:pos x="T4" y="T5"/>
                  </a:cxn>
                </a:cxnLst>
                <a:rect l="0" t="0" r="r" b="b"/>
                <a:pathLst>
                  <a:path w="97" h="2785">
                    <a:moveTo>
                      <a:pt x="0" y="2784"/>
                    </a:moveTo>
                    <a:lnTo>
                      <a:pt x="96" y="2784"/>
                    </a:lnTo>
                    <a:lnTo>
                      <a:pt x="96" y="0"/>
                    </a:lnTo>
                  </a:path>
                </a:pathLst>
              </a:custGeom>
              <a:noFill/>
              <a:ln w="12700" cap="rnd" cmpd="sng">
                <a:solidFill>
                  <a:srgbClr val="B2B2B2"/>
                </a:solidFill>
                <a:prstDash val="solid"/>
                <a:round/>
                <a:headEnd type="none" w="sm" len="sm"/>
                <a:tailEnd type="none" w="sm" len="sm"/>
              </a:ln>
              <a:effectLst/>
              <a:extLst/>
            </p:spPr>
            <p:txBody>
              <a:bodyPr/>
              <a:lstStyle/>
              <a:p>
                <a:pPr>
                  <a:defRPr/>
                </a:pPr>
                <a:endParaRPr lang="zh-CN" altLang="en-US">
                  <a:solidFill>
                    <a:srgbClr val="000000"/>
                  </a:solidFill>
                  <a:effectLst>
                    <a:outerShdw blurRad="38100" dist="38100" dir="2700000" algn="tl">
                      <a:srgbClr val="000000">
                        <a:alpha val="43137"/>
                      </a:srgbClr>
                    </a:outerShdw>
                  </a:effectLst>
                </a:endParaRPr>
              </a:p>
            </p:txBody>
          </p:sp>
          <p:sp>
            <p:nvSpPr>
              <p:cNvPr id="147466" name="Freeform 10"/>
              <p:cNvSpPr>
                <a:spLocks/>
              </p:cNvSpPr>
              <p:nvPr/>
            </p:nvSpPr>
            <p:spPr bwMode="auto">
              <a:xfrm>
                <a:off x="336" y="1103"/>
                <a:ext cx="97" cy="2785"/>
              </a:xfrm>
              <a:custGeom>
                <a:avLst/>
                <a:gdLst>
                  <a:gd name="T0" fmla="*/ 0 w 97"/>
                  <a:gd name="T1" fmla="*/ 2784 h 2785"/>
                  <a:gd name="T2" fmla="*/ 0 w 97"/>
                  <a:gd name="T3" fmla="*/ 0 h 2785"/>
                  <a:gd name="T4" fmla="*/ 96 w 97"/>
                  <a:gd name="T5" fmla="*/ 0 h 2785"/>
                </a:gdLst>
                <a:ahLst/>
                <a:cxnLst>
                  <a:cxn ang="0">
                    <a:pos x="T0" y="T1"/>
                  </a:cxn>
                  <a:cxn ang="0">
                    <a:pos x="T2" y="T3"/>
                  </a:cxn>
                  <a:cxn ang="0">
                    <a:pos x="T4" y="T5"/>
                  </a:cxn>
                </a:cxnLst>
                <a:rect l="0" t="0" r="r" b="b"/>
                <a:pathLst>
                  <a:path w="97" h="2785">
                    <a:moveTo>
                      <a:pt x="0" y="2784"/>
                    </a:moveTo>
                    <a:lnTo>
                      <a:pt x="0" y="0"/>
                    </a:lnTo>
                    <a:lnTo>
                      <a:pt x="96" y="0"/>
                    </a:lnTo>
                  </a:path>
                </a:pathLst>
              </a:custGeom>
              <a:noFill/>
              <a:ln w="12700" cap="rnd" cmpd="sng">
                <a:solidFill>
                  <a:srgbClr val="FFFFFF"/>
                </a:solidFill>
                <a:prstDash val="solid"/>
                <a:round/>
                <a:headEnd type="none" w="sm" len="sm"/>
                <a:tailEnd type="none" w="sm" len="sm"/>
              </a:ln>
              <a:effectLst/>
              <a:extLst/>
            </p:spPr>
            <p:txBody>
              <a:bodyPr/>
              <a:lstStyle/>
              <a:p>
                <a:pPr>
                  <a:defRPr/>
                </a:pPr>
                <a:endParaRPr lang="zh-CN" altLang="en-US">
                  <a:solidFill>
                    <a:srgbClr val="000000"/>
                  </a:solidFill>
                  <a:effectLst>
                    <a:outerShdw blurRad="38100" dist="38100" dir="2700000" algn="tl">
                      <a:srgbClr val="000000">
                        <a:alpha val="43137"/>
                      </a:srgbClr>
                    </a:outerShdw>
                  </a:effectLst>
                </a:endParaRPr>
              </a:p>
            </p:txBody>
          </p:sp>
        </p:grpSp>
        <p:grpSp>
          <p:nvGrpSpPr>
            <p:cNvPr id="15370" name="Group 11"/>
            <p:cNvGrpSpPr>
              <a:grpSpLocks/>
            </p:cNvGrpSpPr>
            <p:nvPr/>
          </p:nvGrpSpPr>
          <p:grpSpPr bwMode="auto">
            <a:xfrm>
              <a:off x="240" y="192"/>
              <a:ext cx="193" cy="721"/>
              <a:chOff x="240" y="192"/>
              <a:chExt cx="193" cy="721"/>
            </a:xfrm>
          </p:grpSpPr>
          <p:sp>
            <p:nvSpPr>
              <p:cNvPr id="2059" name="Rectangle 12"/>
              <p:cNvSpPr>
                <a:spLocks noChangeArrowheads="1"/>
              </p:cNvSpPr>
              <p:nvPr/>
            </p:nvSpPr>
            <p:spPr bwMode="auto">
              <a:xfrm>
                <a:off x="240" y="192"/>
                <a:ext cx="192" cy="720"/>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defRPr/>
                </a:pPr>
                <a:endParaRPr kumimoji="1" lang="zh-CN" altLang="en-US" sz="2400" b="0">
                  <a:solidFill>
                    <a:srgbClr val="000000"/>
                  </a:solidFill>
                  <a:latin typeface="VW媩$婫`婡p瑙" charset="0"/>
                  <a:ea typeface="隶书" pitchFamily="49" charset="-122"/>
                </a:endParaRPr>
              </a:p>
            </p:txBody>
          </p:sp>
          <p:sp>
            <p:nvSpPr>
              <p:cNvPr id="147469" name="Freeform 13"/>
              <p:cNvSpPr>
                <a:spLocks/>
              </p:cNvSpPr>
              <p:nvPr/>
            </p:nvSpPr>
            <p:spPr bwMode="auto">
              <a:xfrm>
                <a:off x="240" y="192"/>
                <a:ext cx="193" cy="721"/>
              </a:xfrm>
              <a:custGeom>
                <a:avLst/>
                <a:gdLst>
                  <a:gd name="T0" fmla="*/ 192 w 193"/>
                  <a:gd name="T1" fmla="*/ 0 h 721"/>
                  <a:gd name="T2" fmla="*/ 0 w 193"/>
                  <a:gd name="T3" fmla="*/ 0 h 721"/>
                  <a:gd name="T4" fmla="*/ 0 w 193"/>
                  <a:gd name="T5" fmla="*/ 720 h 721"/>
                </a:gdLst>
                <a:ahLst/>
                <a:cxnLst>
                  <a:cxn ang="0">
                    <a:pos x="T0" y="T1"/>
                  </a:cxn>
                  <a:cxn ang="0">
                    <a:pos x="T2" y="T3"/>
                  </a:cxn>
                  <a:cxn ang="0">
                    <a:pos x="T4" y="T5"/>
                  </a:cxn>
                </a:cxnLst>
                <a:rect l="0" t="0" r="r" b="b"/>
                <a:pathLst>
                  <a:path w="193" h="721">
                    <a:moveTo>
                      <a:pt x="192" y="0"/>
                    </a:moveTo>
                    <a:lnTo>
                      <a:pt x="0" y="0"/>
                    </a:lnTo>
                    <a:lnTo>
                      <a:pt x="0" y="720"/>
                    </a:lnTo>
                  </a:path>
                </a:pathLst>
              </a:custGeom>
              <a:noFill/>
              <a:ln w="12700" cap="rnd" cmpd="sng">
                <a:solidFill>
                  <a:srgbClr val="B2B2B2"/>
                </a:solidFill>
                <a:prstDash val="solid"/>
                <a:round/>
                <a:headEnd type="none" w="sm" len="sm"/>
                <a:tailEnd type="none" w="sm" len="sm"/>
              </a:ln>
              <a:effectLst/>
              <a:extLst/>
            </p:spPr>
            <p:txBody>
              <a:bodyPr/>
              <a:lstStyle/>
              <a:p>
                <a:pPr>
                  <a:defRPr/>
                </a:pPr>
                <a:endParaRPr lang="zh-CN" altLang="en-US">
                  <a:solidFill>
                    <a:srgbClr val="000000"/>
                  </a:solidFill>
                  <a:effectLst>
                    <a:outerShdw blurRad="38100" dist="38100" dir="2700000" algn="tl">
                      <a:srgbClr val="000000">
                        <a:alpha val="43137"/>
                      </a:srgbClr>
                    </a:outerShdw>
                  </a:effectLst>
                </a:endParaRPr>
              </a:p>
            </p:txBody>
          </p:sp>
          <p:sp>
            <p:nvSpPr>
              <p:cNvPr id="147470" name="Freeform 14"/>
              <p:cNvSpPr>
                <a:spLocks/>
              </p:cNvSpPr>
              <p:nvPr/>
            </p:nvSpPr>
            <p:spPr bwMode="auto">
              <a:xfrm>
                <a:off x="240" y="192"/>
                <a:ext cx="193" cy="721"/>
              </a:xfrm>
              <a:custGeom>
                <a:avLst/>
                <a:gdLst>
                  <a:gd name="T0" fmla="*/ 192 w 193"/>
                  <a:gd name="T1" fmla="*/ 0 h 721"/>
                  <a:gd name="T2" fmla="*/ 192 w 193"/>
                  <a:gd name="T3" fmla="*/ 720 h 721"/>
                  <a:gd name="T4" fmla="*/ 0 w 193"/>
                  <a:gd name="T5" fmla="*/ 720 h 721"/>
                </a:gdLst>
                <a:ahLst/>
                <a:cxnLst>
                  <a:cxn ang="0">
                    <a:pos x="T0" y="T1"/>
                  </a:cxn>
                  <a:cxn ang="0">
                    <a:pos x="T2" y="T3"/>
                  </a:cxn>
                  <a:cxn ang="0">
                    <a:pos x="T4" y="T5"/>
                  </a:cxn>
                </a:cxnLst>
                <a:rect l="0" t="0" r="r" b="b"/>
                <a:pathLst>
                  <a:path w="193" h="721">
                    <a:moveTo>
                      <a:pt x="192" y="0"/>
                    </a:moveTo>
                    <a:lnTo>
                      <a:pt x="192" y="720"/>
                    </a:lnTo>
                    <a:lnTo>
                      <a:pt x="0" y="720"/>
                    </a:lnTo>
                  </a:path>
                </a:pathLst>
              </a:custGeom>
              <a:noFill/>
              <a:ln w="12700" cap="rnd" cmpd="sng">
                <a:solidFill>
                  <a:srgbClr val="FFFFFF"/>
                </a:solidFill>
                <a:prstDash val="solid"/>
                <a:round/>
                <a:headEnd type="none" w="sm" len="sm"/>
                <a:tailEnd type="none" w="sm" len="sm"/>
              </a:ln>
              <a:effectLst/>
              <a:extLst/>
            </p:spPr>
            <p:txBody>
              <a:bodyPr/>
              <a:lstStyle/>
              <a:p>
                <a:pPr>
                  <a:defRPr/>
                </a:pPr>
                <a:endParaRPr lang="zh-CN" altLang="en-US">
                  <a:solidFill>
                    <a:srgbClr val="000000"/>
                  </a:solidFill>
                  <a:effectLst>
                    <a:outerShdw blurRad="38100" dist="38100" dir="2700000" algn="tl">
                      <a:srgbClr val="000000">
                        <a:alpha val="43137"/>
                      </a:srgbClr>
                    </a:outerShdw>
                  </a:effectLst>
                </a:endParaRPr>
              </a:p>
            </p:txBody>
          </p:sp>
        </p:grpSp>
      </p:grpSp>
      <p:sp>
        <p:nvSpPr>
          <p:cNvPr id="15363" name="Rectangle 15"/>
          <p:cNvSpPr>
            <a:spLocks noGrp="1" noChangeArrowheads="1"/>
          </p:cNvSpPr>
          <p:nvPr>
            <p:ph type="title"/>
          </p:nvPr>
        </p:nvSpPr>
        <p:spPr bwMode="auto">
          <a:xfrm>
            <a:off x="838200" y="342900"/>
            <a:ext cx="7772400" cy="11049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5364" name="Rectangle 16"/>
          <p:cNvSpPr>
            <a:spLocks noGrp="1" noChangeArrowheads="1"/>
          </p:cNvSpPr>
          <p:nvPr>
            <p:ph type="body" idx="1"/>
          </p:nvPr>
        </p:nvSpPr>
        <p:spPr bwMode="auto">
          <a:xfrm>
            <a:off x="838200" y="17526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473" name="Rectangle 17"/>
          <p:cNvSpPr>
            <a:spLocks noGrp="1" noChangeArrowheads="1"/>
          </p:cNvSpPr>
          <p:nvPr>
            <p:ph type="dt" sz="half" idx="2"/>
          </p:nvPr>
        </p:nvSpPr>
        <p:spPr bwMode="auto">
          <a:xfrm>
            <a:off x="381000" y="6323013"/>
            <a:ext cx="1905000" cy="457200"/>
          </a:xfrm>
          <a:prstGeom prst="rect">
            <a:avLst/>
          </a:prstGeom>
          <a:noFill/>
          <a:ln>
            <a:noFill/>
          </a:ln>
          <a:effectLst/>
          <a:extLst/>
        </p:spPr>
        <p:txBody>
          <a:bodyPr vert="horz" wrap="none" lIns="92075" tIns="46038" rIns="92075" bIns="46038" numCol="1" anchor="ctr" anchorCtr="0" compatLnSpc="1">
            <a:prstTxWarp prst="textNoShape">
              <a:avLst/>
            </a:prstTxWarp>
          </a:bodyPr>
          <a:lstStyle>
            <a:lvl1pPr eaLnBrk="1" hangingPunct="1">
              <a:lnSpc>
                <a:spcPct val="100000"/>
              </a:lnSpc>
              <a:defRPr sz="1400" b="0">
                <a:solidFill>
                  <a:srgbClr val="000000"/>
                </a:solidFill>
                <a:effectLst/>
                <a:latin typeface="+mn-lt"/>
                <a:ea typeface="隶书" pitchFamily="49" charset="-122"/>
              </a:defRPr>
            </a:lvl1pPr>
          </a:lstStyle>
          <a:p>
            <a:pPr>
              <a:defRPr/>
            </a:pPr>
            <a:endParaRPr lang="en-US" altLang="zh-CN"/>
          </a:p>
        </p:txBody>
      </p:sp>
      <p:sp>
        <p:nvSpPr>
          <p:cNvPr id="147474" name="Rectangle 18"/>
          <p:cNvSpPr>
            <a:spLocks noGrp="1" noChangeArrowheads="1"/>
          </p:cNvSpPr>
          <p:nvPr>
            <p:ph type="ftr" sz="quarter" idx="3"/>
          </p:nvPr>
        </p:nvSpPr>
        <p:spPr bwMode="auto">
          <a:xfrm>
            <a:off x="3124200" y="6323013"/>
            <a:ext cx="2895600" cy="457200"/>
          </a:xfrm>
          <a:prstGeom prst="rect">
            <a:avLst/>
          </a:prstGeom>
          <a:noFill/>
          <a:ln>
            <a:noFill/>
          </a:ln>
          <a:effectLst/>
          <a:extLst/>
        </p:spPr>
        <p:txBody>
          <a:bodyPr vert="horz" wrap="none" lIns="92075" tIns="46038" rIns="92075" bIns="46038" numCol="1" anchor="ctr" anchorCtr="0" compatLnSpc="1">
            <a:prstTxWarp prst="textNoShape">
              <a:avLst/>
            </a:prstTxWarp>
          </a:bodyPr>
          <a:lstStyle>
            <a:lvl1pPr algn="ctr" eaLnBrk="1" hangingPunct="1">
              <a:lnSpc>
                <a:spcPct val="100000"/>
              </a:lnSpc>
              <a:defRPr sz="1400" b="0">
                <a:solidFill>
                  <a:srgbClr val="000000"/>
                </a:solidFill>
                <a:effectLst/>
                <a:latin typeface="+mn-lt"/>
                <a:ea typeface="隶书" pitchFamily="49" charset="-122"/>
              </a:defRPr>
            </a:lvl1pPr>
          </a:lstStyle>
          <a:p>
            <a:pPr>
              <a:defRPr/>
            </a:pPr>
            <a:endParaRPr lang="en-US" altLang="zh-CN"/>
          </a:p>
        </p:txBody>
      </p:sp>
      <p:sp>
        <p:nvSpPr>
          <p:cNvPr id="147475" name="Rectangle 19"/>
          <p:cNvSpPr>
            <a:spLocks noGrp="1" noChangeArrowheads="1"/>
          </p:cNvSpPr>
          <p:nvPr>
            <p:ph type="sldNum" sz="quarter" idx="4"/>
          </p:nvPr>
        </p:nvSpPr>
        <p:spPr bwMode="auto">
          <a:xfrm>
            <a:off x="6858000" y="6323013"/>
            <a:ext cx="1905000" cy="457200"/>
          </a:xfrm>
          <a:prstGeom prst="rect">
            <a:avLst/>
          </a:prstGeom>
          <a:noFill/>
          <a:ln>
            <a:noFill/>
          </a:ln>
          <a:effectLst/>
          <a:extLst/>
        </p:spPr>
        <p:txBody>
          <a:bodyPr vert="horz" wrap="none" lIns="92075" tIns="46038" rIns="92075" bIns="46038" numCol="1" anchor="ctr" anchorCtr="0" compatLnSpc="1">
            <a:prstTxWarp prst="textNoShape">
              <a:avLst/>
            </a:prstTxWarp>
          </a:bodyPr>
          <a:lstStyle>
            <a:lvl1pPr algn="r" eaLnBrk="1" hangingPunct="1">
              <a:lnSpc>
                <a:spcPct val="100000"/>
              </a:lnSpc>
              <a:defRPr sz="1400" b="0">
                <a:solidFill>
                  <a:srgbClr val="000000"/>
                </a:solidFill>
                <a:effectLst/>
                <a:latin typeface="+mn-lt"/>
                <a:ea typeface="隶书" pitchFamily="49" charset="-122"/>
              </a:defRPr>
            </a:lvl1pPr>
          </a:lstStyle>
          <a:p>
            <a:pPr>
              <a:defRPr/>
            </a:pPr>
            <a:fld id="{FDF52C50-4D74-4EC1-8A4B-381D2CF85D7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558"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556" r:id="rId14"/>
  </p:sldLayoutIdLst>
  <p:txStyles>
    <p:titleStyle>
      <a:lvl1pPr algn="l" rtl="0" eaLnBrk="0" fontAlgn="base" hangingPunct="0">
        <a:spcBef>
          <a:spcPct val="0"/>
        </a:spcBef>
        <a:spcAft>
          <a:spcPct val="0"/>
        </a:spcAft>
        <a:defRPr sz="4400">
          <a:solidFill>
            <a:schemeClr val="tx2"/>
          </a:solidFill>
          <a:latin typeface="VW媩$婫`婡p瑙" charset="0"/>
          <a:ea typeface="+mj-ea"/>
          <a:cs typeface="+mj-cs"/>
        </a:defRPr>
      </a:lvl1pPr>
      <a:lvl2pPr algn="l" rtl="0" eaLnBrk="0" fontAlgn="base" hangingPunct="0">
        <a:spcBef>
          <a:spcPct val="0"/>
        </a:spcBef>
        <a:spcAft>
          <a:spcPct val="0"/>
        </a:spcAft>
        <a:defRPr sz="4400">
          <a:solidFill>
            <a:schemeClr val="tx2"/>
          </a:solidFill>
          <a:latin typeface="VW媩$婫`婡p瑙" charset="0"/>
          <a:ea typeface="宋体" pitchFamily="2" charset="-122"/>
        </a:defRPr>
      </a:lvl2pPr>
      <a:lvl3pPr algn="l" rtl="0" eaLnBrk="0" fontAlgn="base" hangingPunct="0">
        <a:spcBef>
          <a:spcPct val="0"/>
        </a:spcBef>
        <a:spcAft>
          <a:spcPct val="0"/>
        </a:spcAft>
        <a:defRPr sz="4400">
          <a:solidFill>
            <a:schemeClr val="tx2"/>
          </a:solidFill>
          <a:latin typeface="VW媩$婫`婡p瑙" charset="0"/>
          <a:ea typeface="宋体" pitchFamily="2" charset="-122"/>
        </a:defRPr>
      </a:lvl3pPr>
      <a:lvl4pPr algn="l" rtl="0" eaLnBrk="0" fontAlgn="base" hangingPunct="0">
        <a:spcBef>
          <a:spcPct val="0"/>
        </a:spcBef>
        <a:spcAft>
          <a:spcPct val="0"/>
        </a:spcAft>
        <a:defRPr sz="4400">
          <a:solidFill>
            <a:schemeClr val="tx2"/>
          </a:solidFill>
          <a:latin typeface="VW媩$婫`婡p瑙" charset="0"/>
          <a:ea typeface="宋体" pitchFamily="2" charset="-122"/>
        </a:defRPr>
      </a:lvl4pPr>
      <a:lvl5pPr algn="l" rtl="0" eaLnBrk="0" fontAlgn="base" hangingPunct="0">
        <a:spcBef>
          <a:spcPct val="0"/>
        </a:spcBef>
        <a:spcAft>
          <a:spcPct val="0"/>
        </a:spcAft>
        <a:defRPr sz="4400">
          <a:solidFill>
            <a:schemeClr val="tx2"/>
          </a:solidFill>
          <a:latin typeface="VW媩$婫`婡p瑙" charset="0"/>
          <a:ea typeface="宋体" pitchFamily="2" charset="-122"/>
        </a:defRPr>
      </a:lvl5pPr>
      <a:lvl6pPr marL="457200" algn="l" rtl="0" eaLnBrk="0" fontAlgn="base" hangingPunct="0">
        <a:spcBef>
          <a:spcPct val="0"/>
        </a:spcBef>
        <a:spcAft>
          <a:spcPct val="0"/>
        </a:spcAft>
        <a:defRPr sz="4400">
          <a:solidFill>
            <a:schemeClr val="tx2"/>
          </a:solidFill>
          <a:latin typeface="VW媩$婫`婡p瑙" charset="0"/>
          <a:ea typeface="宋体" pitchFamily="2" charset="-122"/>
        </a:defRPr>
      </a:lvl6pPr>
      <a:lvl7pPr marL="914400" algn="l" rtl="0" eaLnBrk="0" fontAlgn="base" hangingPunct="0">
        <a:spcBef>
          <a:spcPct val="0"/>
        </a:spcBef>
        <a:spcAft>
          <a:spcPct val="0"/>
        </a:spcAft>
        <a:defRPr sz="4400">
          <a:solidFill>
            <a:schemeClr val="tx2"/>
          </a:solidFill>
          <a:latin typeface="VW媩$婫`婡p瑙" charset="0"/>
          <a:ea typeface="宋体" pitchFamily="2" charset="-122"/>
        </a:defRPr>
      </a:lvl7pPr>
      <a:lvl8pPr marL="1371600" algn="l" rtl="0" eaLnBrk="0" fontAlgn="base" hangingPunct="0">
        <a:spcBef>
          <a:spcPct val="0"/>
        </a:spcBef>
        <a:spcAft>
          <a:spcPct val="0"/>
        </a:spcAft>
        <a:defRPr sz="4400">
          <a:solidFill>
            <a:schemeClr val="tx2"/>
          </a:solidFill>
          <a:latin typeface="VW媩$婫`婡p瑙" charset="0"/>
          <a:ea typeface="宋体" pitchFamily="2" charset="-122"/>
        </a:defRPr>
      </a:lvl8pPr>
      <a:lvl9pPr marL="1828800" algn="l" rtl="0" eaLnBrk="0" fontAlgn="base" hangingPunct="0">
        <a:spcBef>
          <a:spcPct val="0"/>
        </a:spcBef>
        <a:spcAft>
          <a:spcPct val="0"/>
        </a:spcAft>
        <a:defRPr sz="4400">
          <a:solidFill>
            <a:schemeClr val="tx2"/>
          </a:solidFill>
          <a:latin typeface="VW媩$婫`婡p瑙"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a:solidFill>
            <a:schemeClr val="tx1"/>
          </a:solidFill>
          <a:latin typeface="VW媩$婫`婡p瑙" charset="0"/>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VW媩$婫`婡p瑙" charset="0"/>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VW媩$婫`婡p瑙" charset="0"/>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VW媩$婫`婡p瑙" charset="0"/>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VW媩$婫`婡p瑙" charset="0"/>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4.bin"/><Relationship Id="rId10" Type="http://schemas.openxmlformats.org/officeDocument/2006/relationships/oleObject" Target="../embeddings/oleObject6.bin"/><Relationship Id="rId4" Type="http://schemas.openxmlformats.org/officeDocument/2006/relationships/image" Target="../media/image8.wmf"/><Relationship Id="rId9" Type="http://schemas.openxmlformats.org/officeDocument/2006/relationships/image" Target="../media/image11.png"/></Relationships>
</file>

<file path=ppt/slides/_rels/slide2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image" Target="../media/image12.wmf"/><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11.bin"/><Relationship Id="rId4" Type="http://schemas.openxmlformats.org/officeDocument/2006/relationships/image" Target="../media/image1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14.bin"/><Relationship Id="rId4" Type="http://schemas.openxmlformats.org/officeDocument/2006/relationships/image" Target="../media/image21.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5.wmf"/><Relationship Id="rId5" Type="http://schemas.openxmlformats.org/officeDocument/2006/relationships/oleObject" Target="../embeddings/oleObject17.bin"/><Relationship Id="rId4" Type="http://schemas.openxmlformats.org/officeDocument/2006/relationships/image" Target="../media/image24.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8.wmf"/><Relationship Id="rId5" Type="http://schemas.openxmlformats.org/officeDocument/2006/relationships/oleObject" Target="../embeddings/oleObject20.bin"/><Relationship Id="rId4" Type="http://schemas.openxmlformats.org/officeDocument/2006/relationships/image" Target="../media/image27.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1.wmf"/><Relationship Id="rId5" Type="http://schemas.openxmlformats.org/officeDocument/2006/relationships/oleObject" Target="../embeddings/oleObject22.bin"/><Relationship Id="rId4" Type="http://schemas.openxmlformats.org/officeDocument/2006/relationships/image" Target="../media/image30.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3.wmf"/><Relationship Id="rId5" Type="http://schemas.openxmlformats.org/officeDocument/2006/relationships/oleObject" Target="../embeddings/oleObject24.bin"/><Relationship Id="rId4" Type="http://schemas.openxmlformats.org/officeDocument/2006/relationships/image" Target="../media/image32.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6.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16013" y="1484313"/>
            <a:ext cx="6724650" cy="1989692"/>
          </a:xfrm>
        </p:spPr>
        <p:txBody>
          <a:bodyPr/>
          <a:lstStyle/>
          <a:p>
            <a:pPr eaLnBrk="1" hangingPunct="1">
              <a:lnSpc>
                <a:spcPct val="90000"/>
              </a:lnSpc>
              <a:defRPr/>
            </a:pPr>
            <a:r>
              <a:rPr lang="zh-CN" altLang="en-US" sz="8000" dirty="0" smtClean="0">
                <a:solidFill>
                  <a:srgbClr val="0000FF"/>
                </a:solidFill>
                <a:effectLst>
                  <a:outerShdw blurRad="38100" dist="38100" dir="2700000" algn="tl">
                    <a:srgbClr val="C0C0C0"/>
                  </a:outerShdw>
                </a:effectLst>
                <a:latin typeface="+mj-lt"/>
                <a:ea typeface="黑体" pitchFamily="49" charset="-122"/>
              </a:rPr>
              <a:t>算法分析原理</a:t>
            </a:r>
            <a:endParaRPr lang="zh-CN" altLang="en-US" i="1" dirty="0" smtClean="0">
              <a:solidFill>
                <a:srgbClr val="CC0000"/>
              </a:solidFill>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0">
                                            <p:txEl>
                                              <p:pRg st="0" end="0"/>
                                            </p:txEl>
                                          </p:spTgt>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REMIND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468313" y="692150"/>
            <a:ext cx="7794625" cy="1139825"/>
          </a:xfrm>
          <a:prstGeom prst="rect">
            <a:avLst/>
          </a:prstGeom>
          <a:noFill/>
          <a:ln w="9525">
            <a:noFill/>
            <a:miter lim="800000"/>
            <a:headEnd/>
            <a:tailEnd/>
          </a:ln>
        </p:spPr>
        <p:txBody>
          <a:bodyPr lIns="112947" tIns="56473" rIns="112947" bIns="56473">
            <a:spAutoFit/>
          </a:bodyPr>
          <a:lstStyle/>
          <a:p>
            <a:pPr marL="1438275" indent="-1438275"/>
            <a:r>
              <a:rPr lang="zh-CN" altLang="en-US" sz="2800"/>
              <a:t>算法二  限定变量的取值范围，并由两个变量决定第三个变量</a:t>
            </a:r>
          </a:p>
        </p:txBody>
      </p:sp>
      <p:sp>
        <p:nvSpPr>
          <p:cNvPr id="4" name="Text Box 5"/>
          <p:cNvSpPr txBox="1">
            <a:spLocks noChangeArrowheads="1"/>
          </p:cNvSpPr>
          <p:nvPr/>
        </p:nvSpPr>
        <p:spPr bwMode="auto">
          <a:xfrm>
            <a:off x="-19050" y="1989138"/>
            <a:ext cx="9163050" cy="4033837"/>
          </a:xfrm>
          <a:prstGeom prst="rect">
            <a:avLst/>
          </a:prstGeom>
          <a:solidFill>
            <a:srgbClr val="00CC99"/>
          </a:solidFill>
          <a:ln>
            <a:noFill/>
          </a:ln>
          <a:effectLst/>
          <a:extLst/>
        </p:spPr>
        <p:txBody>
          <a:bodyPr lIns="90000" tIns="46800" rIns="90000" bIns="46800">
            <a:spAutoFit/>
          </a:bodyPr>
          <a:lstStyle>
            <a:lvl1pPr>
              <a:defRPr sz="3200" b="1">
                <a:solidFill>
                  <a:schemeClr val="tx1"/>
                </a:solidFill>
                <a:latin typeface="楷体_GB2312" pitchFamily="49" charset="-122"/>
                <a:ea typeface="楷体_GB2312" pitchFamily="49" charset="-122"/>
              </a:defRPr>
            </a:lvl1pPr>
            <a:lvl2pPr marL="742950" indent="-285750">
              <a:defRPr sz="3200" b="1">
                <a:solidFill>
                  <a:schemeClr val="tx1"/>
                </a:solidFill>
                <a:latin typeface="楷体_GB2312" pitchFamily="49" charset="-122"/>
                <a:ea typeface="楷体_GB2312" pitchFamily="49" charset="-122"/>
              </a:defRPr>
            </a:lvl2pPr>
            <a:lvl3pPr marL="1143000" indent="-228600">
              <a:defRPr sz="3200" b="1">
                <a:solidFill>
                  <a:schemeClr val="tx1"/>
                </a:solidFill>
                <a:latin typeface="楷体_GB2312" pitchFamily="49" charset="-122"/>
                <a:ea typeface="楷体_GB2312" pitchFamily="49" charset="-122"/>
              </a:defRPr>
            </a:lvl3pPr>
            <a:lvl4pPr marL="1600200" indent="-228600">
              <a:defRPr sz="3200" b="1">
                <a:solidFill>
                  <a:schemeClr val="tx1"/>
                </a:solidFill>
                <a:latin typeface="楷体_GB2312" pitchFamily="49" charset="-122"/>
                <a:ea typeface="楷体_GB2312" pitchFamily="49" charset="-122"/>
              </a:defRPr>
            </a:lvl4pPr>
            <a:lvl5pPr marL="2057400" indent="-228600">
              <a:defRPr sz="32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9pPr>
          </a:lstStyle>
          <a:p>
            <a:pPr eaLnBrk="1" hangingPunct="1">
              <a:lnSpc>
                <a:spcPct val="100000"/>
              </a:lnSpc>
              <a:defRPr/>
            </a:pPr>
            <a:r>
              <a:rPr kumimoji="1" lang="en-US" altLang="zh-CN" dirty="0" err="1" smtClean="0">
                <a:latin typeface="Times New Roman" pitchFamily="18" charset="0"/>
                <a:ea typeface="+mj-ea"/>
                <a:cs typeface="Times New Roman" pitchFamily="18" charset="0"/>
              </a:rPr>
              <a:t>def</a:t>
            </a:r>
            <a:r>
              <a:rPr kumimoji="1" lang="en-US" altLang="zh-CN" dirty="0" smtClean="0">
                <a:latin typeface="Times New Roman" pitchFamily="18" charset="0"/>
                <a:ea typeface="+mj-ea"/>
                <a:cs typeface="Times New Roman" pitchFamily="18" charset="0"/>
              </a:rPr>
              <a:t>  </a:t>
            </a:r>
            <a:r>
              <a:rPr kumimoji="1" lang="en-US" altLang="zh-CN" b="0" i="1" dirty="0" smtClean="0">
                <a:latin typeface="Times New Roman" pitchFamily="18" charset="0"/>
                <a:ea typeface="+mj-ea"/>
                <a:cs typeface="Times New Roman" pitchFamily="18" charset="0"/>
              </a:rPr>
              <a:t>Fun2</a:t>
            </a:r>
            <a:r>
              <a:rPr kumimoji="1" lang="en-US" altLang="zh-CN" dirty="0" smtClean="0">
                <a:latin typeface="Times New Roman" pitchFamily="18" charset="0"/>
                <a:ea typeface="+mj-ea"/>
                <a:cs typeface="Times New Roman" pitchFamily="18" charset="0"/>
              </a:rPr>
              <a:t>(</a:t>
            </a:r>
            <a:r>
              <a:rPr kumimoji="1" lang="en-US" altLang="zh-CN" b="0" i="1" dirty="0">
                <a:latin typeface="Times New Roman" pitchFamily="18" charset="0"/>
                <a:ea typeface="+mj-ea"/>
                <a:cs typeface="Times New Roman" pitchFamily="18" charset="0"/>
              </a:rPr>
              <a:t>n</a:t>
            </a:r>
            <a:r>
              <a:rPr kumimoji="1" lang="en-US" altLang="zh-CN" dirty="0" smtClean="0">
                <a:latin typeface="Times New Roman" pitchFamily="18" charset="0"/>
                <a:ea typeface="+mj-ea"/>
                <a:cs typeface="Times New Roman" pitchFamily="18" charset="0"/>
              </a:rPr>
              <a:t>) :</a:t>
            </a:r>
          </a:p>
          <a:p>
            <a:pPr eaLnBrk="1" hangingPunct="1">
              <a:lnSpc>
                <a:spcPct val="100000"/>
              </a:lnSpc>
              <a:defRPr/>
            </a:pPr>
            <a:r>
              <a:rPr kumimoji="1" lang="en-US" altLang="zh-CN" dirty="0" smtClean="0">
                <a:latin typeface="Times New Roman" pitchFamily="18" charset="0"/>
                <a:ea typeface="+mj-ea"/>
                <a:cs typeface="Times New Roman" pitchFamily="18" charset="0"/>
              </a:rPr>
              <a:t>    </a:t>
            </a:r>
            <a:r>
              <a:rPr kumimoji="1" lang="en-US" altLang="zh-CN" b="0" i="1" dirty="0">
                <a:latin typeface="Times New Roman" pitchFamily="18" charset="0"/>
                <a:ea typeface="+mj-ea"/>
                <a:cs typeface="Times New Roman" pitchFamily="18" charset="0"/>
              </a:rPr>
              <a:t>i</a:t>
            </a:r>
            <a:r>
              <a:rPr kumimoji="1" lang="en-US" altLang="zh-CN" dirty="0" smtClean="0">
                <a:latin typeface="Times New Roman" pitchFamily="18" charset="0"/>
                <a:ea typeface="+mj-ea"/>
                <a:cs typeface="Times New Roman" pitchFamily="18" charset="0"/>
              </a:rPr>
              <a:t>, </a:t>
            </a:r>
            <a:r>
              <a:rPr kumimoji="1" lang="en-US" altLang="zh-CN" b="0" i="1" dirty="0">
                <a:latin typeface="Times New Roman" pitchFamily="18" charset="0"/>
                <a:ea typeface="+mj-ea"/>
                <a:cs typeface="Times New Roman" pitchFamily="18" charset="0"/>
              </a:rPr>
              <a:t>j</a:t>
            </a:r>
            <a:r>
              <a:rPr kumimoji="1" lang="en-US" altLang="zh-CN" dirty="0" smtClean="0">
                <a:latin typeface="Times New Roman" pitchFamily="18" charset="0"/>
                <a:ea typeface="+mj-ea"/>
                <a:cs typeface="Times New Roman" pitchFamily="18" charset="0"/>
              </a:rPr>
              <a:t> = </a:t>
            </a:r>
            <a:r>
              <a:rPr kumimoji="1" lang="en-US" altLang="zh-CN" b="0" i="1" dirty="0">
                <a:latin typeface="Times New Roman" pitchFamily="18" charset="0"/>
                <a:ea typeface="+mj-ea"/>
                <a:cs typeface="Times New Roman" pitchFamily="18" charset="0"/>
              </a:rPr>
              <a:t>n</a:t>
            </a:r>
            <a:r>
              <a:rPr kumimoji="1" lang="en-US" altLang="zh-CN" dirty="0" smtClean="0">
                <a:latin typeface="Times New Roman" pitchFamily="18" charset="0"/>
                <a:ea typeface="+mj-ea"/>
                <a:cs typeface="Times New Roman" pitchFamily="18" charset="0"/>
              </a:rPr>
              <a:t>/5, </a:t>
            </a:r>
            <a:r>
              <a:rPr kumimoji="1" lang="en-US" altLang="zh-CN" b="0" i="1" dirty="0">
                <a:latin typeface="Times New Roman" pitchFamily="18" charset="0"/>
                <a:ea typeface="+mj-ea"/>
                <a:cs typeface="Times New Roman" pitchFamily="18" charset="0"/>
              </a:rPr>
              <a:t>n</a:t>
            </a:r>
            <a:r>
              <a:rPr kumimoji="1" lang="en-US" altLang="zh-CN" dirty="0" smtClean="0">
                <a:latin typeface="Times New Roman" pitchFamily="18" charset="0"/>
                <a:ea typeface="+mj-ea"/>
                <a:cs typeface="Times New Roman" pitchFamily="18" charset="0"/>
              </a:rPr>
              <a:t>/3</a:t>
            </a:r>
          </a:p>
          <a:p>
            <a:pPr eaLnBrk="1" hangingPunct="1">
              <a:lnSpc>
                <a:spcPct val="100000"/>
              </a:lnSpc>
              <a:defRPr/>
            </a:pPr>
            <a:r>
              <a:rPr kumimoji="1" lang="en-US" altLang="zh-CN" dirty="0" smtClean="0">
                <a:latin typeface="Times New Roman" pitchFamily="18" charset="0"/>
                <a:ea typeface="+mj-ea"/>
                <a:cs typeface="Times New Roman" pitchFamily="18" charset="0"/>
              </a:rPr>
              <a:t>    for  </a:t>
            </a:r>
            <a:r>
              <a:rPr kumimoji="1" lang="en-US" altLang="zh-CN" b="0" i="1" dirty="0">
                <a:latin typeface="Times New Roman" pitchFamily="18" charset="0"/>
                <a:ea typeface="+mj-ea"/>
                <a:cs typeface="Times New Roman" pitchFamily="18" charset="0"/>
              </a:rPr>
              <a:t>a</a:t>
            </a:r>
            <a:r>
              <a:rPr kumimoji="1" lang="en-US" altLang="zh-CN" dirty="0" smtClean="0">
                <a:latin typeface="Times New Roman" pitchFamily="18" charset="0"/>
                <a:ea typeface="+mj-ea"/>
                <a:cs typeface="Times New Roman" pitchFamily="18" charset="0"/>
              </a:rPr>
              <a:t> in range(</a:t>
            </a:r>
            <a:r>
              <a:rPr kumimoji="1" lang="en-US" altLang="zh-CN" b="0" i="1" dirty="0">
                <a:latin typeface="Times New Roman" pitchFamily="18" charset="0"/>
                <a:ea typeface="+mj-ea"/>
                <a:cs typeface="Times New Roman" pitchFamily="18" charset="0"/>
              </a:rPr>
              <a:t>i</a:t>
            </a:r>
            <a:r>
              <a:rPr kumimoji="1" lang="en-US" altLang="zh-CN" dirty="0" smtClean="0">
                <a:latin typeface="Times New Roman" pitchFamily="18" charset="0"/>
                <a:ea typeface="+mj-ea"/>
                <a:cs typeface="Times New Roman" pitchFamily="18" charset="0"/>
              </a:rPr>
              <a:t>) : #</a:t>
            </a:r>
            <a:r>
              <a:rPr kumimoji="1" lang="zh-CN" altLang="en-US" dirty="0" smtClean="0">
                <a:latin typeface="Times New Roman" pitchFamily="18" charset="0"/>
                <a:ea typeface="+mj-ea"/>
                <a:cs typeface="Times New Roman" pitchFamily="18" charset="0"/>
              </a:rPr>
              <a:t>公鸡数量不超过</a:t>
            </a:r>
            <a:r>
              <a:rPr kumimoji="1" lang="en-US" altLang="zh-CN" b="0" i="1" dirty="0">
                <a:latin typeface="Times New Roman" pitchFamily="18" charset="0"/>
                <a:ea typeface="+mj-ea"/>
                <a:cs typeface="Times New Roman" pitchFamily="18" charset="0"/>
              </a:rPr>
              <a:t>n</a:t>
            </a:r>
            <a:r>
              <a:rPr kumimoji="1" lang="en-US" altLang="zh-CN" dirty="0" smtClean="0">
                <a:latin typeface="Times New Roman" pitchFamily="18" charset="0"/>
                <a:ea typeface="+mj-ea"/>
                <a:cs typeface="Times New Roman" pitchFamily="18" charset="0"/>
              </a:rPr>
              <a:t>/5</a:t>
            </a:r>
          </a:p>
          <a:p>
            <a:pPr eaLnBrk="1" hangingPunct="1">
              <a:lnSpc>
                <a:spcPct val="100000"/>
              </a:lnSpc>
              <a:defRPr/>
            </a:pPr>
            <a:r>
              <a:rPr kumimoji="1" lang="en-US" altLang="zh-CN" dirty="0" smtClean="0">
                <a:latin typeface="Times New Roman" pitchFamily="18" charset="0"/>
                <a:ea typeface="+mj-ea"/>
                <a:cs typeface="Times New Roman" pitchFamily="18" charset="0"/>
              </a:rPr>
              <a:t>        for  </a:t>
            </a:r>
            <a:r>
              <a:rPr kumimoji="1" lang="en-US" altLang="zh-CN" b="0" i="1" dirty="0">
                <a:latin typeface="Times New Roman" pitchFamily="18" charset="0"/>
                <a:ea typeface="+mj-ea"/>
                <a:cs typeface="Times New Roman" pitchFamily="18" charset="0"/>
              </a:rPr>
              <a:t>b</a:t>
            </a:r>
            <a:r>
              <a:rPr kumimoji="1" lang="en-US" altLang="zh-CN" dirty="0" smtClean="0">
                <a:latin typeface="Times New Roman" pitchFamily="18" charset="0"/>
                <a:ea typeface="+mj-ea"/>
                <a:cs typeface="Times New Roman" pitchFamily="18" charset="0"/>
              </a:rPr>
              <a:t> in range(</a:t>
            </a:r>
            <a:r>
              <a:rPr kumimoji="1" lang="en-US" altLang="zh-CN" b="0" i="1" dirty="0">
                <a:latin typeface="Times New Roman" pitchFamily="18" charset="0"/>
                <a:ea typeface="+mj-ea"/>
                <a:cs typeface="Times New Roman" pitchFamily="18" charset="0"/>
              </a:rPr>
              <a:t>j</a:t>
            </a:r>
            <a:r>
              <a:rPr kumimoji="1" lang="en-US" altLang="zh-CN" dirty="0" smtClean="0">
                <a:latin typeface="Times New Roman" pitchFamily="18" charset="0"/>
                <a:ea typeface="+mj-ea"/>
                <a:cs typeface="Times New Roman" pitchFamily="18" charset="0"/>
              </a:rPr>
              <a:t>) : #</a:t>
            </a:r>
            <a:r>
              <a:rPr kumimoji="1" lang="zh-CN" altLang="en-US" dirty="0" smtClean="0">
                <a:latin typeface="Times New Roman" pitchFamily="18" charset="0"/>
                <a:ea typeface="+mj-ea"/>
                <a:cs typeface="Times New Roman" pitchFamily="18" charset="0"/>
              </a:rPr>
              <a:t>母鸡数量不超过</a:t>
            </a:r>
            <a:r>
              <a:rPr kumimoji="1" lang="en-US" altLang="zh-CN" b="0" i="1" dirty="0">
                <a:latin typeface="Times New Roman" pitchFamily="18" charset="0"/>
                <a:ea typeface="+mj-ea"/>
                <a:cs typeface="Times New Roman" pitchFamily="18" charset="0"/>
              </a:rPr>
              <a:t>n</a:t>
            </a:r>
            <a:r>
              <a:rPr kumimoji="1" lang="en-US" altLang="zh-CN" dirty="0" smtClean="0">
                <a:latin typeface="Times New Roman" pitchFamily="18" charset="0"/>
                <a:ea typeface="+mj-ea"/>
                <a:cs typeface="Times New Roman" pitchFamily="18" charset="0"/>
              </a:rPr>
              <a:t>/3</a:t>
            </a:r>
          </a:p>
          <a:p>
            <a:pPr eaLnBrk="1" hangingPunct="1">
              <a:lnSpc>
                <a:spcPct val="100000"/>
              </a:lnSpc>
              <a:defRPr/>
            </a:pPr>
            <a:r>
              <a:rPr kumimoji="1" lang="en-US" altLang="zh-CN" dirty="0" smtClean="0">
                <a:latin typeface="Times New Roman" pitchFamily="18" charset="0"/>
                <a:ea typeface="+mj-ea"/>
                <a:cs typeface="Times New Roman" pitchFamily="18" charset="0"/>
              </a:rPr>
              <a:t>            </a:t>
            </a:r>
            <a:r>
              <a:rPr kumimoji="1" lang="en-US" altLang="zh-CN" b="0" i="1" dirty="0">
                <a:latin typeface="Times New Roman" pitchFamily="18" charset="0"/>
                <a:ea typeface="+mj-ea"/>
                <a:cs typeface="Times New Roman" pitchFamily="18" charset="0"/>
              </a:rPr>
              <a:t>c</a:t>
            </a:r>
            <a:r>
              <a:rPr kumimoji="1" lang="en-US" altLang="zh-CN" dirty="0" smtClean="0">
                <a:latin typeface="Times New Roman" pitchFamily="18" charset="0"/>
                <a:ea typeface="+mj-ea"/>
                <a:cs typeface="Times New Roman" pitchFamily="18" charset="0"/>
              </a:rPr>
              <a:t> = </a:t>
            </a:r>
            <a:r>
              <a:rPr kumimoji="1" lang="en-US" altLang="zh-CN" b="0" i="1" dirty="0">
                <a:latin typeface="Times New Roman" pitchFamily="18" charset="0"/>
                <a:ea typeface="+mj-ea"/>
                <a:cs typeface="Times New Roman" pitchFamily="18" charset="0"/>
              </a:rPr>
              <a:t>n</a:t>
            </a:r>
            <a:r>
              <a:rPr kumimoji="1" lang="en-US" altLang="zh-CN" dirty="0" smtClean="0">
                <a:latin typeface="Times New Roman" pitchFamily="18" charset="0"/>
                <a:ea typeface="+mj-ea"/>
                <a:cs typeface="Times New Roman" pitchFamily="18" charset="0"/>
              </a:rPr>
              <a:t> - </a:t>
            </a:r>
            <a:r>
              <a:rPr kumimoji="1" lang="en-US" altLang="zh-CN" b="0" i="1" dirty="0">
                <a:latin typeface="Times New Roman" pitchFamily="18" charset="0"/>
                <a:ea typeface="+mj-ea"/>
                <a:cs typeface="Times New Roman" pitchFamily="18" charset="0"/>
              </a:rPr>
              <a:t>a</a:t>
            </a:r>
            <a:r>
              <a:rPr kumimoji="1" lang="en-US" altLang="zh-CN" dirty="0" smtClean="0">
                <a:latin typeface="Times New Roman" pitchFamily="18" charset="0"/>
                <a:ea typeface="+mj-ea"/>
                <a:cs typeface="Times New Roman" pitchFamily="18" charset="0"/>
              </a:rPr>
              <a:t> - </a:t>
            </a:r>
            <a:r>
              <a:rPr kumimoji="1" lang="en-US" altLang="zh-CN" b="0" i="1" dirty="0">
                <a:latin typeface="Times New Roman" pitchFamily="18" charset="0"/>
                <a:ea typeface="+mj-ea"/>
                <a:cs typeface="Times New Roman" pitchFamily="18" charset="0"/>
              </a:rPr>
              <a:t>b</a:t>
            </a:r>
          </a:p>
          <a:p>
            <a:pPr eaLnBrk="1" hangingPunct="1">
              <a:lnSpc>
                <a:spcPct val="100000"/>
              </a:lnSpc>
              <a:defRPr/>
            </a:pPr>
            <a:r>
              <a:rPr kumimoji="1" lang="en-US" altLang="zh-CN" dirty="0" smtClean="0">
                <a:latin typeface="Times New Roman" pitchFamily="18" charset="0"/>
                <a:ea typeface="+mj-ea"/>
                <a:cs typeface="Times New Roman" pitchFamily="18" charset="0"/>
              </a:rPr>
              <a:t>            if  5*</a:t>
            </a:r>
            <a:r>
              <a:rPr kumimoji="1" lang="en-US" altLang="zh-CN" b="0" i="1" dirty="0">
                <a:latin typeface="Times New Roman" pitchFamily="18" charset="0"/>
                <a:ea typeface="+mj-ea"/>
                <a:cs typeface="Times New Roman" pitchFamily="18" charset="0"/>
              </a:rPr>
              <a:t>a</a:t>
            </a:r>
            <a:r>
              <a:rPr kumimoji="1" lang="en-US" altLang="zh-CN" dirty="0" smtClean="0">
                <a:latin typeface="Times New Roman" pitchFamily="18" charset="0"/>
                <a:ea typeface="+mj-ea"/>
                <a:cs typeface="Times New Roman" pitchFamily="18" charset="0"/>
              </a:rPr>
              <a:t>+3*</a:t>
            </a:r>
            <a:r>
              <a:rPr kumimoji="1" lang="en-US" altLang="zh-CN" b="0" i="1" dirty="0" err="1">
                <a:latin typeface="Times New Roman" pitchFamily="18" charset="0"/>
                <a:ea typeface="+mj-ea"/>
                <a:cs typeface="Times New Roman" pitchFamily="18" charset="0"/>
              </a:rPr>
              <a:t>b</a:t>
            </a:r>
            <a:r>
              <a:rPr kumimoji="1" lang="en-US" altLang="zh-CN" dirty="0" err="1" smtClean="0">
                <a:latin typeface="Times New Roman" pitchFamily="18" charset="0"/>
                <a:ea typeface="+mj-ea"/>
                <a:cs typeface="Times New Roman" pitchFamily="18" charset="0"/>
              </a:rPr>
              <a:t>+</a:t>
            </a:r>
            <a:r>
              <a:rPr kumimoji="1" lang="en-US" altLang="zh-CN" b="0" i="1" dirty="0" err="1">
                <a:latin typeface="Times New Roman" pitchFamily="18" charset="0"/>
                <a:ea typeface="+mj-ea"/>
                <a:cs typeface="Times New Roman" pitchFamily="18" charset="0"/>
              </a:rPr>
              <a:t>c</a:t>
            </a:r>
            <a:r>
              <a:rPr kumimoji="1" lang="en-US" altLang="zh-CN" dirty="0" smtClean="0">
                <a:latin typeface="Times New Roman" pitchFamily="18" charset="0"/>
                <a:ea typeface="+mj-ea"/>
                <a:cs typeface="Times New Roman" pitchFamily="18" charset="0"/>
              </a:rPr>
              <a:t>/3 ==</a:t>
            </a:r>
            <a:r>
              <a:rPr kumimoji="1" lang="en-US" altLang="zh-CN" b="0" i="1" dirty="0">
                <a:latin typeface="Times New Roman" pitchFamily="18" charset="0"/>
                <a:ea typeface="+mj-ea"/>
                <a:cs typeface="Times New Roman" pitchFamily="18" charset="0"/>
              </a:rPr>
              <a:t>n</a:t>
            </a:r>
            <a:r>
              <a:rPr kumimoji="1" lang="en-US" altLang="zh-CN" dirty="0" smtClean="0">
                <a:latin typeface="Times New Roman" pitchFamily="18" charset="0"/>
                <a:ea typeface="+mj-ea"/>
                <a:cs typeface="Times New Roman" pitchFamily="18" charset="0"/>
              </a:rPr>
              <a:t> and </a:t>
            </a:r>
            <a:r>
              <a:rPr kumimoji="1" lang="en-US" altLang="zh-CN" b="0" i="1" dirty="0">
                <a:latin typeface="Times New Roman" pitchFamily="18" charset="0"/>
                <a:ea typeface="+mj-ea"/>
                <a:cs typeface="Times New Roman" pitchFamily="18" charset="0"/>
              </a:rPr>
              <a:t>c</a:t>
            </a:r>
            <a:r>
              <a:rPr kumimoji="1" lang="en-US" altLang="zh-CN" dirty="0" smtClean="0">
                <a:latin typeface="Times New Roman" pitchFamily="18" charset="0"/>
                <a:ea typeface="+mj-ea"/>
                <a:cs typeface="Times New Roman" pitchFamily="18" charset="0"/>
              </a:rPr>
              <a:t>%3==0 :</a:t>
            </a:r>
          </a:p>
          <a:p>
            <a:pPr eaLnBrk="1" hangingPunct="1">
              <a:lnSpc>
                <a:spcPct val="100000"/>
              </a:lnSpc>
              <a:defRPr/>
            </a:pPr>
            <a:r>
              <a:rPr kumimoji="1" lang="en-US" altLang="zh-CN" dirty="0" smtClean="0">
                <a:latin typeface="Times New Roman" pitchFamily="18" charset="0"/>
                <a:ea typeface="+mj-ea"/>
                <a:cs typeface="Times New Roman" pitchFamily="18" charset="0"/>
              </a:rPr>
              <a:t>                print </a:t>
            </a:r>
            <a:r>
              <a:rPr kumimoji="1" lang="en-US" altLang="zh-CN" b="0" i="1" dirty="0">
                <a:latin typeface="Times New Roman" pitchFamily="18" charset="0"/>
                <a:ea typeface="+mj-ea"/>
                <a:cs typeface="Times New Roman" pitchFamily="18" charset="0"/>
              </a:rPr>
              <a:t>a</a:t>
            </a:r>
            <a:r>
              <a:rPr kumimoji="1" lang="en-US" altLang="zh-CN" dirty="0" smtClean="0">
                <a:latin typeface="Times New Roman" pitchFamily="18" charset="0"/>
                <a:ea typeface="+mj-ea"/>
                <a:cs typeface="Times New Roman" pitchFamily="18" charset="0"/>
              </a:rPr>
              <a:t>, </a:t>
            </a:r>
            <a:r>
              <a:rPr kumimoji="1" lang="en-US" altLang="zh-CN" b="0" i="1" dirty="0">
                <a:latin typeface="Times New Roman" pitchFamily="18" charset="0"/>
                <a:ea typeface="+mj-ea"/>
                <a:cs typeface="Times New Roman" pitchFamily="18" charset="0"/>
              </a:rPr>
              <a:t>b</a:t>
            </a:r>
            <a:r>
              <a:rPr kumimoji="1" lang="en-US" altLang="zh-CN" dirty="0" smtClean="0">
                <a:latin typeface="Times New Roman" pitchFamily="18" charset="0"/>
                <a:ea typeface="+mj-ea"/>
                <a:cs typeface="Times New Roman" pitchFamily="18" charset="0"/>
              </a:rPr>
              <a:t>, </a:t>
            </a:r>
            <a:r>
              <a:rPr kumimoji="1" lang="en-US" altLang="zh-CN" b="0" i="1" dirty="0" smtClean="0">
                <a:latin typeface="Times New Roman" pitchFamily="18" charset="0"/>
                <a:ea typeface="+mj-ea"/>
                <a:cs typeface="Times New Roman" pitchFamily="18" charset="0"/>
              </a:rPr>
              <a:t>c</a:t>
            </a:r>
          </a:p>
          <a:p>
            <a:pPr eaLnBrk="1" hangingPunct="1">
              <a:lnSpc>
                <a:spcPct val="100000"/>
              </a:lnSpc>
              <a:defRPr/>
            </a:pPr>
            <a:r>
              <a:rPr kumimoji="1" lang="en-US" altLang="zh-CN" dirty="0">
                <a:latin typeface="Times New Roman" pitchFamily="18" charset="0"/>
                <a:ea typeface="+mj-ea"/>
                <a:cs typeface="Times New Roman" pitchFamily="18" charset="0"/>
              </a:rPr>
              <a:t>#</a:t>
            </a:r>
            <a:r>
              <a:rPr kumimoji="1" lang="zh-CN" altLang="en-US" dirty="0">
                <a:latin typeface="Times New Roman" pitchFamily="18" charset="0"/>
                <a:ea typeface="+mj-ea"/>
                <a:cs typeface="Times New Roman" pitchFamily="18" charset="0"/>
              </a:rPr>
              <a:t>算法</a:t>
            </a:r>
            <a:r>
              <a:rPr kumimoji="1" lang="zh-CN" altLang="en-US" dirty="0" smtClean="0">
                <a:latin typeface="Times New Roman" pitchFamily="18" charset="0"/>
                <a:ea typeface="+mj-ea"/>
                <a:cs typeface="Times New Roman" pitchFamily="18" charset="0"/>
              </a:rPr>
              <a:t>结束</a:t>
            </a:r>
            <a:endParaRPr kumimoji="1" lang="zh-CN" altLang="en-US" dirty="0">
              <a:latin typeface="Times New Roman" pitchFamily="18" charset="0"/>
              <a:ea typeface="+mj-ea"/>
              <a:cs typeface="Times New Roman" pitchFamily="18" charset="0"/>
            </a:endParaRPr>
          </a:p>
        </p:txBody>
      </p:sp>
    </p:spTree>
  </p:cSld>
  <p:clrMapOvr>
    <a:masterClrMapping/>
  </p:clrMapOvr>
  <p:transition>
    <p:pull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684213" y="908050"/>
            <a:ext cx="7620000" cy="1822450"/>
          </a:xfrm>
          <a:prstGeom prst="rect">
            <a:avLst/>
          </a:prstGeom>
          <a:noFill/>
          <a:ln w="9525">
            <a:noFill/>
            <a:miter lim="800000"/>
            <a:headEnd/>
            <a:tailEnd/>
          </a:ln>
        </p:spPr>
        <p:txBody>
          <a:bodyPr lIns="112947" tIns="56473" rIns="112947" bIns="56473">
            <a:spAutoFit/>
          </a:bodyPr>
          <a:lstStyle/>
          <a:p>
            <a:pPr algn="just">
              <a:lnSpc>
                <a:spcPct val="100000"/>
              </a:lnSpc>
            </a:pPr>
            <a:r>
              <a:rPr lang="zh-CN" altLang="en-US" sz="2800">
                <a:latin typeface="Times New Roman" pitchFamily="18" charset="0"/>
              </a:rPr>
              <a:t>当</a:t>
            </a:r>
            <a:r>
              <a:rPr lang="en-US" altLang="zh-CN" sz="2800">
                <a:latin typeface="Times New Roman" pitchFamily="18" charset="0"/>
              </a:rPr>
              <a:t>n=100</a:t>
            </a:r>
            <a:r>
              <a:rPr lang="zh-CN" altLang="en-US" sz="2800">
                <a:latin typeface="Times New Roman" pitchFamily="18" charset="0"/>
              </a:rPr>
              <a:t>时，算法一的内循环次数超过</a:t>
            </a:r>
            <a:r>
              <a:rPr lang="en-US" altLang="zh-CN" sz="2800">
                <a:latin typeface="Times New Roman" pitchFamily="18" charset="0"/>
              </a:rPr>
              <a:t>100</a:t>
            </a:r>
            <a:r>
              <a:rPr lang="zh-CN" altLang="en-US" sz="2800">
                <a:latin typeface="Times New Roman" pitchFamily="18" charset="0"/>
              </a:rPr>
              <a:t>万次，而算法二的内循环次数为</a:t>
            </a:r>
            <a:r>
              <a:rPr lang="en-US" altLang="zh-CN" sz="2800">
                <a:latin typeface="Times New Roman" pitchFamily="18" charset="0"/>
              </a:rPr>
              <a:t>21*34=714</a:t>
            </a:r>
            <a:r>
              <a:rPr lang="zh-CN" altLang="en-US" sz="2800">
                <a:latin typeface="Times New Roman" pitchFamily="18" charset="0"/>
              </a:rPr>
              <a:t>，仅为算法一的万分之七，有重大改进。如果假定内部循环一次花费</a:t>
            </a:r>
            <a:r>
              <a:rPr lang="en-US" altLang="zh-CN" sz="2800">
                <a:latin typeface="Times New Roman" pitchFamily="18" charset="0"/>
              </a:rPr>
              <a:t>1μs</a:t>
            </a:r>
            <a:r>
              <a:rPr lang="zh-CN" altLang="en-US" sz="2800">
                <a:latin typeface="Times New Roman" pitchFamily="18" charset="0"/>
              </a:rPr>
              <a:t>的时间，则</a:t>
            </a:r>
            <a:r>
              <a:rPr lang="en-US" altLang="zh-CN" sz="2800">
                <a:latin typeface="Times New Roman" pitchFamily="18" charset="0"/>
              </a:rPr>
              <a:t>:</a:t>
            </a:r>
            <a:endParaRPr lang="zh-CN" altLang="en-US" sz="2800">
              <a:latin typeface="Times New Roman" pitchFamily="18" charset="0"/>
            </a:endParaRPr>
          </a:p>
        </p:txBody>
      </p:sp>
      <p:graphicFrame>
        <p:nvGraphicFramePr>
          <p:cNvPr id="608259" name="Group 3"/>
          <p:cNvGraphicFramePr>
            <a:graphicFrameLocks noGrp="1"/>
          </p:cNvGraphicFramePr>
          <p:nvPr/>
        </p:nvGraphicFramePr>
        <p:xfrm>
          <a:off x="755650" y="3141663"/>
          <a:ext cx="7561263" cy="1618998"/>
        </p:xfrm>
        <a:graphic>
          <a:graphicData uri="http://schemas.openxmlformats.org/drawingml/2006/table">
            <a:tbl>
              <a:tblPr/>
              <a:tblGrid>
                <a:gridCol w="1223963"/>
                <a:gridCol w="2305050"/>
                <a:gridCol w="2016125"/>
                <a:gridCol w="2016125"/>
              </a:tblGrid>
              <a:tr h="2873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楷体_GB2312" pitchFamily="49" charset="-122"/>
                        </a:rPr>
                        <a:t>n</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rPr>
                        <a:t>算法一</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rPr>
                        <a:t>算法二</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rPr>
                        <a:t>结论</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楷体_GB2312" pitchFamily="49" charset="-122"/>
                        </a:rPr>
                        <a:t>100</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VW媩$婫`婡p瑙" charset="0"/>
                          <a:ea typeface="宋体" pitchFamily="2" charset="-122"/>
                        </a:rPr>
                        <a:t>1s</a:t>
                      </a:r>
                      <a:endParaRPr kumimoji="0" lang="zh-CN" altLang="en-US" sz="2800" b="1"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VW媩$婫`婡p瑙" charset="0"/>
                          <a:ea typeface="宋体" pitchFamily="2" charset="-122"/>
                        </a:rPr>
                        <a:t>714μs</a:t>
                      </a:r>
                      <a:endParaRPr kumimoji="0" lang="zh-CN" altLang="en-US" sz="2800" b="1"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rPr>
                        <a:t>相差不大</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楷体_GB2312" pitchFamily="49" charset="-122"/>
                        </a:rPr>
                        <a:t>10000</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VW媩$婫`婡p瑙" charset="0"/>
                          <a:ea typeface="宋体" pitchFamily="2" charset="-122"/>
                        </a:rPr>
                        <a:t>11</a:t>
                      </a:r>
                      <a:r>
                        <a:rPr kumimoji="0" lang="zh-CN" altLang="en-US" sz="2800" b="1" i="0" u="none" strike="noStrike" cap="none" normalizeH="0" baseline="0" smtClean="0">
                          <a:ln>
                            <a:noFill/>
                          </a:ln>
                          <a:solidFill>
                            <a:schemeClr val="tx1"/>
                          </a:solidFill>
                          <a:effectLst/>
                          <a:latin typeface="VW媩$婫`婡p瑙" charset="0"/>
                          <a:ea typeface="宋体" pitchFamily="2" charset="-122"/>
                        </a:rPr>
                        <a:t>天</a:t>
                      </a:r>
                      <a:r>
                        <a:rPr kumimoji="0" lang="en-US" altLang="zh-CN" sz="2800" b="1" i="0" u="none" strike="noStrike" cap="none" normalizeH="0" baseline="0" smtClean="0">
                          <a:ln>
                            <a:noFill/>
                          </a:ln>
                          <a:solidFill>
                            <a:schemeClr val="tx1"/>
                          </a:solidFill>
                          <a:effectLst/>
                          <a:latin typeface="VW媩$婫`婡p瑙" charset="0"/>
                          <a:ea typeface="宋体" pitchFamily="2" charset="-122"/>
                        </a:rPr>
                        <a:t>13</a:t>
                      </a:r>
                      <a:r>
                        <a:rPr kumimoji="0" lang="zh-CN" altLang="en-US" sz="2800" b="1" i="0" u="none" strike="noStrike" cap="none" normalizeH="0" baseline="0" smtClean="0">
                          <a:ln>
                            <a:noFill/>
                          </a:ln>
                          <a:solidFill>
                            <a:schemeClr val="tx1"/>
                          </a:solidFill>
                          <a:effectLst/>
                          <a:latin typeface="VW媩$婫`婡p瑙" charset="0"/>
                          <a:ea typeface="宋体" pitchFamily="2" charset="-122"/>
                        </a:rPr>
                        <a:t>小时</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VW媩$婫`婡p瑙" charset="0"/>
                          <a:ea typeface="宋体" pitchFamily="2" charset="-122"/>
                        </a:rPr>
                        <a:t>6.7s</a:t>
                      </a:r>
                      <a:endParaRPr kumimoji="0" lang="zh-CN" altLang="en-US" sz="2800" b="1"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rPr>
                        <a:t>相差巨大</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ll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06615" y="98630"/>
            <a:ext cx="6615735" cy="6415637"/>
          </a:xfrm>
          <a:prstGeom prst="rect">
            <a:avLst/>
          </a:prstGeom>
        </p:spPr>
      </p:pic>
    </p:spTree>
  </p:cSld>
  <p:clrMapOvr>
    <a:masterClrMapping/>
  </p:clrMapOvr>
  <p:transition>
    <p:pull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539750" y="620713"/>
            <a:ext cx="7993063" cy="2268485"/>
          </a:xfrm>
          <a:prstGeom prst="rect">
            <a:avLst/>
          </a:prstGeom>
          <a:noFill/>
          <a:ln w="9525">
            <a:noFill/>
            <a:miter lim="800000"/>
            <a:headEnd/>
            <a:tailEnd/>
          </a:ln>
        </p:spPr>
        <p:txBody>
          <a:bodyPr lIns="112947" tIns="56473" rIns="112947" bIns="56473">
            <a:spAutoFit/>
          </a:bodyPr>
          <a:lstStyle/>
          <a:p>
            <a:pPr>
              <a:lnSpc>
                <a:spcPct val="100000"/>
              </a:lnSpc>
            </a:pP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例</a:t>
            </a:r>
            <a:r>
              <a:rPr lang="en-US" altLang="zh-CN" sz="2800" dirty="0">
                <a:latin typeface="黑体" pitchFamily="49" charset="-122"/>
                <a:ea typeface="黑体" pitchFamily="49" charset="-122"/>
              </a:rPr>
              <a:t>】</a:t>
            </a:r>
            <a:r>
              <a:rPr lang="zh-CN" altLang="en-US" sz="2800" dirty="0"/>
              <a:t>货郎担</a:t>
            </a:r>
            <a:r>
              <a:rPr lang="zh-CN" altLang="en-US" sz="2800" dirty="0" smtClean="0"/>
              <a:t>问题</a:t>
            </a:r>
            <a:endParaRPr lang="en-US" altLang="zh-CN" sz="2800" dirty="0" smtClean="0"/>
          </a:p>
          <a:p>
            <a:pPr indent="723900">
              <a:lnSpc>
                <a:spcPct val="100000"/>
              </a:lnSpc>
            </a:pPr>
            <a:r>
              <a:rPr lang="zh-CN" altLang="en-US" sz="2800" dirty="0" smtClean="0"/>
              <a:t>某</a:t>
            </a:r>
            <a:r>
              <a:rPr lang="zh-CN" altLang="en-US" sz="2800" dirty="0"/>
              <a:t>售货员要到若干个城市销售货物，已知各城市之间的距离要求售货员选择出发的城市及旅行路线，使每一个城市仅经过一次，最后回到出发城市，而总路程最短。</a:t>
            </a:r>
          </a:p>
        </p:txBody>
      </p:sp>
      <p:sp>
        <p:nvSpPr>
          <p:cNvPr id="82947" name="Rectangle 3"/>
          <p:cNvSpPr>
            <a:spLocks noChangeArrowheads="1"/>
          </p:cNvSpPr>
          <p:nvPr/>
        </p:nvSpPr>
        <p:spPr bwMode="auto">
          <a:xfrm>
            <a:off x="684213" y="3068638"/>
            <a:ext cx="7559675" cy="2249487"/>
          </a:xfrm>
          <a:prstGeom prst="rect">
            <a:avLst/>
          </a:prstGeom>
          <a:noFill/>
          <a:ln w="9525">
            <a:noFill/>
            <a:miter lim="800000"/>
            <a:headEnd/>
            <a:tailEnd/>
          </a:ln>
        </p:spPr>
        <p:txBody>
          <a:bodyPr lIns="112947" tIns="56473" rIns="112947" bIns="56473" anchor="ctr">
            <a:spAutoFit/>
          </a:bodyPr>
          <a:lstStyle/>
          <a:p>
            <a:pPr>
              <a:lnSpc>
                <a:spcPct val="100000"/>
              </a:lnSpc>
            </a:pPr>
            <a:r>
              <a:rPr lang="zh-CN" altLang="en-US" sz="2800">
                <a:latin typeface="Times New Roman" pitchFamily="18" charset="0"/>
              </a:rPr>
              <a:t>思路：如果对任意数目的</a:t>
            </a:r>
            <a:r>
              <a:rPr lang="en-US" altLang="zh-CN" sz="2800">
                <a:latin typeface="Times New Roman" pitchFamily="18" charset="0"/>
              </a:rPr>
              <a:t>n</a:t>
            </a:r>
            <a:r>
              <a:rPr lang="zh-CN" altLang="en-US" sz="2800">
                <a:latin typeface="Times New Roman" pitchFamily="18" charset="0"/>
              </a:rPr>
              <a:t>个城市分别用从</a:t>
            </a:r>
            <a:r>
              <a:rPr lang="en-US" altLang="zh-CN" sz="2800">
                <a:latin typeface="Times New Roman" pitchFamily="18" charset="0"/>
              </a:rPr>
              <a:t>1</a:t>
            </a:r>
            <a:r>
              <a:rPr lang="zh-CN" altLang="en-US" sz="2800">
                <a:latin typeface="Times New Roman" pitchFamily="18" charset="0"/>
              </a:rPr>
              <a:t>到</a:t>
            </a:r>
            <a:r>
              <a:rPr lang="en-US" altLang="zh-CN" sz="2800">
                <a:latin typeface="Times New Roman" pitchFamily="18" charset="0"/>
              </a:rPr>
              <a:t>n</a:t>
            </a:r>
            <a:r>
              <a:rPr lang="zh-CN" altLang="en-US" sz="2800">
                <a:latin typeface="Times New Roman" pitchFamily="18" charset="0"/>
              </a:rPr>
              <a:t>进行编号，则此问题归结为在有向赋权图中寻找一条路径最短的哈密尔顿回路问题。这里，城市间的距离可以用邻接矩阵表示。售货员的每一条线路，对应于城市编号的一个排列。</a:t>
            </a:r>
          </a:p>
        </p:txBody>
      </p:sp>
    </p:spTree>
  </p:cSld>
  <p:clrMapOvr>
    <a:masterClrMapping/>
  </p:clrMapOvr>
  <p:transition>
    <p:pull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0306" name="Rectangle 2"/>
          <p:cNvSpPr>
            <a:spLocks noChangeArrowheads="1"/>
          </p:cNvSpPr>
          <p:nvPr/>
        </p:nvSpPr>
        <p:spPr bwMode="auto">
          <a:xfrm>
            <a:off x="0" y="4421188"/>
            <a:ext cx="9144000" cy="0"/>
          </a:xfrm>
          <a:prstGeom prst="rect">
            <a:avLst/>
          </a:prstGeom>
          <a:noFill/>
          <a:ln>
            <a:noFill/>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10307" name="Rectangle 3"/>
          <p:cNvSpPr>
            <a:spLocks noChangeArrowheads="1"/>
          </p:cNvSpPr>
          <p:nvPr/>
        </p:nvSpPr>
        <p:spPr bwMode="auto">
          <a:xfrm>
            <a:off x="701570" y="1430338"/>
            <a:ext cx="7957132" cy="4054475"/>
          </a:xfrm>
          <a:prstGeom prst="rect">
            <a:avLst/>
          </a:prstGeom>
          <a:noFill/>
          <a:ln>
            <a:noFill/>
          </a:ln>
          <a:effectLst/>
          <a:extLst/>
        </p:spPr>
        <p:txBody>
          <a:bodyPr wrap="square" lIns="112947" tIns="56473" rIns="112947" bIns="56473" anchor="ctr">
            <a:spAutoFit/>
          </a:bodyPr>
          <a:lstStyle/>
          <a:p>
            <a:pPr>
              <a:lnSpc>
                <a:spcPct val="100000"/>
              </a:lnSpc>
              <a:defRPr/>
            </a:pPr>
            <a:r>
              <a:rPr lang="en-US" altLang="zh-CN" dirty="0">
                <a:effectLst>
                  <a:outerShdw blurRad="38100" dist="38100" dir="2700000" algn="tl">
                    <a:srgbClr val="C0C0C0"/>
                  </a:outerShdw>
                </a:effectLst>
                <a:latin typeface="Times New Roman" pitchFamily="18" charset="0"/>
              </a:rPr>
              <a:t>i = 1</a:t>
            </a:r>
          </a:p>
          <a:p>
            <a:pPr>
              <a:lnSpc>
                <a:spcPct val="100000"/>
              </a:lnSpc>
              <a:defRPr/>
            </a:pPr>
            <a:r>
              <a:rPr lang="en-US" altLang="zh-CN" dirty="0">
                <a:effectLst>
                  <a:outerShdw blurRad="38100" dist="38100" dir="2700000" algn="tl">
                    <a:srgbClr val="C0C0C0"/>
                  </a:outerShdw>
                </a:effectLst>
                <a:latin typeface="Times New Roman" pitchFamily="18" charset="0"/>
              </a:rPr>
              <a:t>Min = M AX_FLOAT_NUM</a:t>
            </a:r>
          </a:p>
          <a:p>
            <a:pPr>
              <a:lnSpc>
                <a:spcPct val="100000"/>
              </a:lnSpc>
              <a:defRPr/>
            </a:pPr>
            <a:r>
              <a:rPr lang="en-US" altLang="zh-CN" dirty="0">
                <a:effectLst>
                  <a:outerShdw blurRad="38100" dist="38100" dir="2700000" algn="tl">
                    <a:srgbClr val="C0C0C0"/>
                  </a:outerShdw>
                </a:effectLst>
                <a:latin typeface="Times New Roman" pitchFamily="18" charset="0"/>
              </a:rPr>
              <a:t>while  i &lt; </a:t>
            </a:r>
            <a:r>
              <a:rPr lang="en-US" altLang="zh-CN">
                <a:effectLst>
                  <a:outerShdw blurRad="38100" dist="38100" dir="2700000" algn="tl">
                    <a:srgbClr val="C0C0C0"/>
                  </a:outerShdw>
                </a:effectLst>
                <a:latin typeface="Times New Roman" pitchFamily="18" charset="0"/>
              </a:rPr>
              <a:t>n</a:t>
            </a:r>
            <a:r>
              <a:rPr lang="en-US" altLang="zh-CN" smtClean="0">
                <a:effectLst>
                  <a:outerShdw blurRad="38100" dist="38100" dir="2700000" algn="tl">
                    <a:srgbClr val="C0C0C0"/>
                  </a:outerShdw>
                </a:effectLst>
                <a:latin typeface="Times New Roman" pitchFamily="18" charset="0"/>
              </a:rPr>
              <a:t>! </a:t>
            </a:r>
            <a:r>
              <a:rPr lang="en-US" altLang="zh-CN" smtClean="0">
                <a:effectLst>
                  <a:outerShdw blurRad="38100" dist="38100" dir="2700000" algn="tl">
                    <a:srgbClr val="C0C0C0"/>
                  </a:outerShdw>
                </a:effectLst>
                <a:latin typeface="Times New Roman" pitchFamily="18" charset="0"/>
              </a:rPr>
              <a:t>:</a:t>
            </a:r>
            <a:endParaRPr lang="en-US" altLang="zh-CN" dirty="0">
              <a:effectLst>
                <a:outerShdw blurRad="38100" dist="38100" dir="2700000" algn="tl">
                  <a:srgbClr val="C0C0C0"/>
                </a:outerShdw>
              </a:effectLst>
              <a:latin typeface="Times New Roman" pitchFamily="18" charset="0"/>
            </a:endParaRPr>
          </a:p>
          <a:p>
            <a:pPr>
              <a:lnSpc>
                <a:spcPct val="100000"/>
              </a:lnSpc>
              <a:defRPr/>
            </a:pP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产生</a:t>
            </a:r>
            <a:r>
              <a:rPr lang="en-US" altLang="zh-CN" dirty="0">
                <a:effectLst>
                  <a:outerShdw blurRad="38100" dist="38100" dir="2700000" algn="tl">
                    <a:srgbClr val="C0C0C0"/>
                  </a:outerShdw>
                </a:effectLst>
                <a:latin typeface="Times New Roman" pitchFamily="18" charset="0"/>
              </a:rPr>
              <a:t>n</a:t>
            </a:r>
            <a:r>
              <a:rPr lang="zh-CN" altLang="en-US" dirty="0">
                <a:effectLst>
                  <a:outerShdw blurRad="38100" dist="38100" dir="2700000" algn="tl">
                    <a:srgbClr val="C0C0C0"/>
                  </a:outerShdw>
                </a:effectLst>
              </a:rPr>
              <a:t>个城市的一个排列</a:t>
            </a:r>
            <a:r>
              <a:rPr lang="en-US" altLang="zh-CN" dirty="0">
                <a:effectLst>
                  <a:outerShdw blurRad="38100" dist="38100" dir="2700000" algn="tl">
                    <a:srgbClr val="C0C0C0"/>
                  </a:outerShdw>
                </a:effectLst>
                <a:latin typeface="Times New Roman" pitchFamily="18" charset="0"/>
              </a:rPr>
              <a:t>p</a:t>
            </a:r>
            <a:r>
              <a:rPr lang="zh-CN" altLang="en-US" dirty="0">
                <a:effectLst>
                  <a:outerShdw blurRad="38100" dist="38100" dir="2700000" algn="tl">
                    <a:srgbClr val="C0C0C0"/>
                  </a:outerShdw>
                </a:effectLst>
              </a:rPr>
              <a:t>； </a:t>
            </a:r>
          </a:p>
          <a:p>
            <a:pPr>
              <a:lnSpc>
                <a:spcPct val="100000"/>
              </a:lnSpc>
              <a:defRPr/>
            </a:pPr>
            <a:r>
              <a:rPr lang="en-US" altLang="zh-CN" dirty="0">
                <a:effectLst>
                  <a:outerShdw blurRad="38100" dist="38100" dir="2700000" algn="tl">
                    <a:srgbClr val="C0C0C0"/>
                  </a:outerShdw>
                </a:effectLst>
              </a:rPr>
              <a:t>  </a:t>
            </a:r>
            <a:r>
              <a:rPr lang="en-US" altLang="zh-CN" dirty="0">
                <a:effectLst>
                  <a:outerShdw blurRad="38100" dist="38100" dir="2700000" algn="tl">
                    <a:srgbClr val="C0C0C0"/>
                  </a:outerShdw>
                </a:effectLst>
                <a:latin typeface="Times New Roman" pitchFamily="18" charset="0"/>
              </a:rPr>
              <a:t>cost = </a:t>
            </a:r>
            <a:r>
              <a:rPr lang="zh-CN" altLang="en-US" dirty="0">
                <a:effectLst>
                  <a:outerShdw blurRad="38100" dist="38100" dir="2700000" algn="tl">
                    <a:srgbClr val="C0C0C0"/>
                  </a:outerShdw>
                </a:effectLst>
              </a:rPr>
              <a:t>路线</a:t>
            </a:r>
            <a:r>
              <a:rPr lang="en-US" altLang="zh-CN" dirty="0">
                <a:effectLst>
                  <a:outerShdw blurRad="38100" dist="38100" dir="2700000" algn="tl">
                    <a:srgbClr val="C0C0C0"/>
                  </a:outerShdw>
                </a:effectLst>
                <a:latin typeface="Times New Roman" pitchFamily="18" charset="0"/>
              </a:rPr>
              <a:t>p</a:t>
            </a:r>
            <a:r>
              <a:rPr lang="zh-CN" altLang="en-US" dirty="0">
                <a:effectLst>
                  <a:outerShdw blurRad="38100" dist="38100" dir="2700000" algn="tl">
                    <a:srgbClr val="C0C0C0"/>
                  </a:outerShdw>
                </a:effectLst>
              </a:rPr>
              <a:t>的长度；</a:t>
            </a:r>
          </a:p>
          <a:p>
            <a:pPr>
              <a:lnSpc>
                <a:spcPct val="100000"/>
              </a:lnSpc>
              <a:defRPr/>
            </a:pPr>
            <a:r>
              <a:rPr lang="zh-CN" altLang="en-US" dirty="0">
                <a:effectLst>
                  <a:outerShdw blurRad="38100" dist="38100" dir="2700000" algn="tl">
                    <a:srgbClr val="C0C0C0"/>
                  </a:outerShdw>
                </a:effectLst>
              </a:rPr>
              <a:t>  </a:t>
            </a:r>
            <a:r>
              <a:rPr lang="en-US" altLang="zh-CN" dirty="0">
                <a:effectLst>
                  <a:outerShdw blurRad="38100" dist="38100" dir="2700000" algn="tl">
                    <a:srgbClr val="C0C0C0"/>
                  </a:outerShdw>
                </a:effectLst>
                <a:latin typeface="Times New Roman" pitchFamily="18" charset="0"/>
              </a:rPr>
              <a:t>if  cost &lt; min :</a:t>
            </a:r>
          </a:p>
          <a:p>
            <a:pPr>
              <a:lnSpc>
                <a:spcPct val="100000"/>
              </a:lnSpc>
              <a:defRPr/>
            </a:pPr>
            <a:r>
              <a:rPr lang="en-US" altLang="zh-CN" dirty="0">
                <a:effectLst>
                  <a:outerShdw blurRad="38100" dist="38100" dir="2700000" algn="tl">
                    <a:srgbClr val="C0C0C0"/>
                  </a:outerShdw>
                </a:effectLst>
                <a:latin typeface="Times New Roman" pitchFamily="18" charset="0"/>
              </a:rPr>
              <a:t>        min = cost  # </a:t>
            </a:r>
            <a:r>
              <a:rPr lang="zh-CN" altLang="en-US" dirty="0">
                <a:effectLst>
                  <a:outerShdw blurRad="38100" dist="38100" dir="2700000" algn="tl">
                    <a:srgbClr val="C0C0C0"/>
                  </a:outerShdw>
                </a:effectLst>
                <a:latin typeface="Times New Roman" pitchFamily="18" charset="0"/>
              </a:rPr>
              <a:t>保留数组</a:t>
            </a:r>
            <a:r>
              <a:rPr lang="en-US" altLang="zh-CN" dirty="0">
                <a:effectLst>
                  <a:outerShdw blurRad="38100" dist="38100" dir="2700000" algn="tl">
                    <a:srgbClr val="C0C0C0"/>
                  </a:outerShdw>
                </a:effectLst>
                <a:latin typeface="Times New Roman" pitchFamily="18" charset="0"/>
              </a:rPr>
              <a:t>p</a:t>
            </a:r>
            <a:r>
              <a:rPr lang="zh-CN" altLang="en-US" dirty="0">
                <a:effectLst>
                  <a:outerShdw blurRad="38100" dist="38100" dir="2700000" algn="tl">
                    <a:srgbClr val="C0C0C0"/>
                  </a:outerShdw>
                </a:effectLst>
                <a:latin typeface="Times New Roman" pitchFamily="18" charset="0"/>
              </a:rPr>
              <a:t>的内容；</a:t>
            </a:r>
          </a:p>
          <a:p>
            <a:pPr>
              <a:lnSpc>
                <a:spcPct val="100000"/>
              </a:lnSpc>
              <a:defRPr/>
            </a:pPr>
            <a:r>
              <a:rPr lang="en-US" altLang="zh-CN" dirty="0">
                <a:effectLst>
                  <a:outerShdw blurRad="38100" dist="38100" dir="2700000" algn="tl">
                    <a:srgbClr val="C0C0C0"/>
                  </a:outerShdw>
                </a:effectLst>
                <a:latin typeface="Times New Roman" pitchFamily="18" charset="0"/>
              </a:rPr>
              <a:t>    i += 1</a:t>
            </a:r>
          </a:p>
        </p:txBody>
      </p:sp>
    </p:spTree>
  </p:cSld>
  <p:clrMapOvr>
    <a:masterClrMapping/>
  </p:clrMapOvr>
  <p:transition>
    <p:pull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1330" name="Rectangle 2"/>
          <p:cNvSpPr>
            <a:spLocks noChangeArrowheads="1"/>
          </p:cNvSpPr>
          <p:nvPr/>
        </p:nvSpPr>
        <p:spPr bwMode="auto">
          <a:xfrm>
            <a:off x="323850" y="692150"/>
            <a:ext cx="8497888" cy="1576388"/>
          </a:xfrm>
          <a:prstGeom prst="rect">
            <a:avLst/>
          </a:prstGeom>
          <a:noFill/>
          <a:ln>
            <a:noFill/>
          </a:ln>
          <a:effectLst/>
          <a:extLst/>
        </p:spPr>
        <p:txBody>
          <a:bodyPr lIns="112947" tIns="56473" rIns="112947" bIns="56473" anchor="ctr">
            <a:spAutoFit/>
          </a:bodyPr>
          <a:lstStyle/>
          <a:p>
            <a:pPr>
              <a:lnSpc>
                <a:spcPct val="100000"/>
              </a:lnSpc>
              <a:defRPr/>
            </a:pPr>
            <a:r>
              <a:rPr lang="zh-CN" altLang="en-US">
                <a:effectLst>
                  <a:outerShdw blurRad="38100" dist="38100" dir="2700000" algn="tl">
                    <a:srgbClr val="C0C0C0"/>
                  </a:outerShdw>
                </a:effectLst>
                <a:latin typeface="Times New Roman" pitchFamily="18" charset="0"/>
              </a:rPr>
              <a:t>算法需循环</a:t>
            </a:r>
            <a:r>
              <a:rPr lang="en-US" altLang="zh-CN">
                <a:effectLst>
                  <a:outerShdw blurRad="38100" dist="38100" dir="2700000" algn="tl">
                    <a:srgbClr val="C0C0C0"/>
                  </a:outerShdw>
                </a:effectLst>
                <a:latin typeface="Times New Roman" pitchFamily="18" charset="0"/>
              </a:rPr>
              <a:t>n!</a:t>
            </a:r>
            <a:r>
              <a:rPr lang="zh-CN" altLang="en-US">
                <a:effectLst>
                  <a:outerShdw blurRad="38100" dist="38100" dir="2700000" algn="tl">
                    <a:srgbClr val="C0C0C0"/>
                  </a:outerShdw>
                </a:effectLst>
                <a:latin typeface="Times New Roman" pitchFamily="18" charset="0"/>
              </a:rPr>
              <a:t>次，假设每循环一次，需花费</a:t>
            </a:r>
            <a:r>
              <a:rPr lang="en-US" altLang="zh-CN">
                <a:effectLst>
                  <a:outerShdw blurRad="38100" dist="38100" dir="2700000" algn="tl">
                    <a:srgbClr val="C0C0C0"/>
                  </a:outerShdw>
                </a:effectLst>
                <a:latin typeface="Times New Roman" pitchFamily="18" charset="0"/>
              </a:rPr>
              <a:t>1μs</a:t>
            </a:r>
            <a:r>
              <a:rPr lang="zh-CN" altLang="en-US">
                <a:effectLst>
                  <a:outerShdw blurRad="38100" dist="38100" dir="2700000" algn="tl">
                    <a:srgbClr val="C0C0C0"/>
                  </a:outerShdw>
                </a:effectLst>
                <a:latin typeface="Times New Roman" pitchFamily="18" charset="0"/>
              </a:rPr>
              <a:t>的时间，则算法的执行时间随</a:t>
            </a:r>
            <a:r>
              <a:rPr lang="en-US" altLang="zh-CN">
                <a:effectLst>
                  <a:outerShdw blurRad="38100" dist="38100" dir="2700000" algn="tl">
                    <a:srgbClr val="C0C0C0"/>
                  </a:outerShdw>
                </a:effectLst>
                <a:latin typeface="Times New Roman" pitchFamily="18" charset="0"/>
              </a:rPr>
              <a:t>n</a:t>
            </a:r>
            <a:r>
              <a:rPr lang="zh-CN" altLang="en-US">
                <a:effectLst>
                  <a:outerShdw blurRad="38100" dist="38100" dir="2700000" algn="tl">
                    <a:srgbClr val="C0C0C0"/>
                  </a:outerShdw>
                </a:effectLst>
                <a:latin typeface="Times New Roman" pitchFamily="18" charset="0"/>
              </a:rPr>
              <a:t>增长而增长的情况如下表：</a:t>
            </a:r>
          </a:p>
        </p:txBody>
      </p:sp>
      <p:graphicFrame>
        <p:nvGraphicFramePr>
          <p:cNvPr id="611331" name="Group 3"/>
          <p:cNvGraphicFramePr>
            <a:graphicFrameLocks noGrp="1"/>
          </p:cNvGraphicFramePr>
          <p:nvPr>
            <p:extLst>
              <p:ext uri="{D42A27DB-BD31-4B8C-83A1-F6EECF244321}">
                <p14:modId xmlns:p14="http://schemas.microsoft.com/office/powerpoint/2010/main" val="3567168963"/>
              </p:ext>
            </p:extLst>
          </p:nvPr>
        </p:nvGraphicFramePr>
        <p:xfrm>
          <a:off x="161510" y="2708920"/>
          <a:ext cx="6453395" cy="2952750"/>
        </p:xfrm>
        <a:graphic>
          <a:graphicData uri="http://schemas.openxmlformats.org/drawingml/2006/table">
            <a:tbl>
              <a:tblPr/>
              <a:tblGrid>
                <a:gridCol w="589719"/>
                <a:gridCol w="1318171"/>
                <a:gridCol w="675075"/>
                <a:gridCol w="1350150"/>
                <a:gridCol w="675075"/>
                <a:gridCol w="1845205"/>
              </a:tblGrid>
              <a:tr h="590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n</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n</a:t>
                      </a: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n</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n</a:t>
                      </a: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n</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n</a:t>
                      </a: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5</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120</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仿宋_GB2312" pitchFamily="49" charset="-122"/>
                        </a:rPr>
                        <a:t>μs</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13</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1.72h</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17</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11.27year</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7</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5.04ms</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14</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24h</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18</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203year</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9</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362ms</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15</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15day</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19</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3857year</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11</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39.9s</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16</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242day</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20</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77146year</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 name="图片 1"/>
          <p:cNvPicPr>
            <a:picLocks noChangeAspect="1"/>
          </p:cNvPicPr>
          <p:nvPr/>
        </p:nvPicPr>
        <p:blipFill>
          <a:blip r:embed="rId2"/>
          <a:stretch>
            <a:fillRect/>
          </a:stretch>
        </p:blipFill>
        <p:spPr>
          <a:xfrm>
            <a:off x="6777245" y="2708920"/>
            <a:ext cx="2263392" cy="2952750"/>
          </a:xfrm>
          <a:prstGeom prst="rect">
            <a:avLst/>
          </a:prstGeom>
        </p:spPr>
      </p:pic>
    </p:spTree>
  </p:cSld>
  <p:clrMapOvr>
    <a:masterClrMapping/>
  </p:clrMapOvr>
  <p:transition>
    <p:pull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95288" y="1174750"/>
            <a:ext cx="8424862" cy="4102100"/>
          </a:xfrm>
          <a:prstGeom prst="rect">
            <a:avLst/>
          </a:prstGeom>
          <a:noFill/>
          <a:ln w="9525">
            <a:noFill/>
            <a:miter lim="800000"/>
            <a:headEnd/>
            <a:tailEnd/>
          </a:ln>
        </p:spPr>
        <p:txBody>
          <a:bodyPr lIns="112947" tIns="56473" rIns="112947" bIns="56473" anchor="ctr">
            <a:spAutoFit/>
          </a:bodyPr>
          <a:lstStyle/>
          <a:p>
            <a:pPr indent="627063"/>
            <a:r>
              <a:rPr lang="zh-CN" altLang="en-US" sz="2400"/>
              <a:t>算法的复杂性是算法效率的度量，是评价算法优劣的重要依据。一个算法的复杂性的高低体现在运行该算法所需要的计算资源的多少上面。所需的资源越多，我们就说该算法的复杂性越高；反之，复杂性就越低。 </a:t>
            </a:r>
          </a:p>
          <a:p>
            <a:pPr indent="627063"/>
            <a:r>
              <a:rPr lang="zh-CN" altLang="en-US" sz="2400"/>
              <a:t>计算机中的资源，最重要的是时间（即</a:t>
            </a:r>
            <a:r>
              <a:rPr lang="en-US" altLang="zh-CN" sz="2400">
                <a:latin typeface="Times New Roman" pitchFamily="18" charset="0"/>
              </a:rPr>
              <a:t>CPU</a:t>
            </a:r>
            <a:r>
              <a:rPr lang="zh-CN" altLang="en-US" sz="2400"/>
              <a:t>）和空间（即存储器）资源。因而，算法的复杂性有时间复杂性和空间复杂性之分。 </a:t>
            </a:r>
          </a:p>
          <a:p>
            <a:pPr indent="627063"/>
            <a:r>
              <a:rPr lang="zh-CN" altLang="en-US" sz="2400"/>
              <a:t>不言而喻，对于任意给定的问题，设计出复杂性尽可能低的算法是我们在设计算法时追求的一个重要目标。</a:t>
            </a:r>
            <a:endParaRPr lang="zh-CN" altLang="en-US" sz="2400">
              <a:latin typeface="VW媩$婫`婡p瑙" charset="0"/>
              <a:ea typeface="隶书" pitchFamily="49" charset="-122"/>
            </a:endParaRPr>
          </a:p>
        </p:txBody>
      </p:sp>
      <p:sp>
        <p:nvSpPr>
          <p:cNvPr id="86019" name="Rectangle 3"/>
          <p:cNvSpPr>
            <a:spLocks noChangeArrowheads="1"/>
          </p:cNvSpPr>
          <p:nvPr/>
        </p:nvSpPr>
        <p:spPr bwMode="auto">
          <a:xfrm>
            <a:off x="395288" y="333375"/>
            <a:ext cx="3411537" cy="698500"/>
          </a:xfrm>
          <a:prstGeom prst="rect">
            <a:avLst/>
          </a:prstGeom>
          <a:noFill/>
          <a:ln w="9525">
            <a:noFill/>
            <a:miter lim="800000"/>
            <a:headEnd/>
            <a:tailEnd/>
          </a:ln>
        </p:spPr>
        <p:txBody>
          <a:bodyPr lIns="112947" tIns="56473" rIns="112947" bIns="56473">
            <a:spAutoFit/>
          </a:bodyPr>
          <a:lstStyle/>
          <a:p>
            <a:r>
              <a:rPr lang="zh-CN" altLang="en-US">
                <a:solidFill>
                  <a:srgbClr val="FF0000"/>
                </a:solidFill>
              </a:rPr>
              <a:t>算法的复杂性</a:t>
            </a:r>
          </a:p>
        </p:txBody>
      </p:sp>
    </p:spTree>
  </p:cSld>
  <p:clrMapOvr>
    <a:masterClrMapping/>
  </p:clrMapOvr>
  <p:transition>
    <p:pull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215900" y="620713"/>
            <a:ext cx="8064500" cy="627062"/>
          </a:xfrm>
          <a:prstGeom prst="rect">
            <a:avLst/>
          </a:prstGeom>
          <a:noFill/>
          <a:ln w="9525">
            <a:noFill/>
            <a:miter lim="800000"/>
            <a:headEnd/>
            <a:tailEnd/>
          </a:ln>
        </p:spPr>
        <p:txBody>
          <a:bodyPr lIns="112947" tIns="56473" rIns="112947" bIns="56473" anchor="ctr">
            <a:spAutoFit/>
          </a:bodyPr>
          <a:lstStyle/>
          <a:p>
            <a:r>
              <a:rPr lang="zh-CN" altLang="en-US" sz="2800"/>
              <a:t>关于算法的复杂性，有两个问题要弄清楚： </a:t>
            </a:r>
          </a:p>
        </p:txBody>
      </p:sp>
      <p:sp>
        <p:nvSpPr>
          <p:cNvPr id="87043" name="Rectangle 3"/>
          <p:cNvSpPr>
            <a:spLocks noChangeArrowheads="1"/>
          </p:cNvSpPr>
          <p:nvPr/>
        </p:nvSpPr>
        <p:spPr bwMode="auto">
          <a:xfrm>
            <a:off x="250825" y="1341438"/>
            <a:ext cx="8064500" cy="1652587"/>
          </a:xfrm>
          <a:prstGeom prst="rect">
            <a:avLst/>
          </a:prstGeom>
          <a:noFill/>
          <a:ln w="9525">
            <a:noFill/>
            <a:miter lim="800000"/>
            <a:headEnd/>
            <a:tailEnd/>
          </a:ln>
        </p:spPr>
        <p:txBody>
          <a:bodyPr lIns="112947" tIns="56473" rIns="112947" bIns="56473" anchor="ctr">
            <a:spAutoFit/>
          </a:bodyPr>
          <a:lstStyle/>
          <a:p>
            <a:pPr marL="514350" indent="-514350">
              <a:buClr>
                <a:srgbClr val="0000CC"/>
              </a:buClr>
              <a:buSzPct val="75000"/>
              <a:buFont typeface="Wingdings" panose="05000000000000000000" pitchFamily="2" charset="2"/>
              <a:buChar char="ü"/>
            </a:pPr>
            <a:r>
              <a:rPr lang="zh-CN" altLang="en-US" sz="2800"/>
              <a:t>用怎样的一个量来表达一个算法的复杂性； </a:t>
            </a:r>
          </a:p>
          <a:p>
            <a:pPr marL="514350" indent="-514350">
              <a:buClr>
                <a:srgbClr val="0000CC"/>
              </a:buClr>
              <a:buSzPct val="75000"/>
              <a:buFont typeface="Wingdings" panose="05000000000000000000" pitchFamily="2" charset="2"/>
              <a:buChar char="ü"/>
            </a:pPr>
            <a:r>
              <a:rPr lang="zh-CN" altLang="en-US" sz="2800"/>
              <a:t>对于给定的一个算法，怎样具体计算它的复杂性。 </a:t>
            </a:r>
            <a:endParaRPr lang="zh-CN" altLang="en-US" sz="2800">
              <a:latin typeface="VW媩$婫`婡p瑙" charset="0"/>
              <a:ea typeface="隶书" pitchFamily="49" charset="-122"/>
            </a:endParaRPr>
          </a:p>
        </p:txBody>
      </p:sp>
      <p:sp>
        <p:nvSpPr>
          <p:cNvPr id="623621" name="Text Box 5"/>
          <p:cNvSpPr txBox="1">
            <a:spLocks noChangeArrowheads="1"/>
          </p:cNvSpPr>
          <p:nvPr/>
        </p:nvSpPr>
        <p:spPr bwMode="auto">
          <a:xfrm>
            <a:off x="296863" y="3114675"/>
            <a:ext cx="8153400" cy="968375"/>
          </a:xfrm>
          <a:prstGeom prst="rect">
            <a:avLst/>
          </a:prstGeom>
          <a:noFill/>
          <a:ln>
            <a:noFill/>
          </a:ln>
          <a:effectLst/>
          <a:extLst/>
        </p:spPr>
        <p:txBody>
          <a:bodyPr lIns="112947" tIns="56473" rIns="112947" bIns="56473">
            <a:spAutoFit/>
          </a:bodyPr>
          <a:lstStyle>
            <a:lvl1pPr indent="627063">
              <a:defRPr sz="3200" b="1">
                <a:solidFill>
                  <a:schemeClr val="tx1"/>
                </a:solidFill>
                <a:latin typeface="楷体_GB2312" pitchFamily="49" charset="-122"/>
                <a:ea typeface="楷体_GB2312" pitchFamily="49" charset="-122"/>
              </a:defRPr>
            </a:lvl1pPr>
            <a:lvl2pPr marL="742950" indent="-285750">
              <a:defRPr sz="3200" b="1">
                <a:solidFill>
                  <a:schemeClr val="tx1"/>
                </a:solidFill>
                <a:latin typeface="楷体_GB2312" pitchFamily="49" charset="-122"/>
                <a:ea typeface="楷体_GB2312" pitchFamily="49" charset="-122"/>
              </a:defRPr>
            </a:lvl2pPr>
            <a:lvl3pPr marL="1143000" indent="-228600">
              <a:defRPr sz="3200" b="1">
                <a:solidFill>
                  <a:schemeClr val="tx1"/>
                </a:solidFill>
                <a:latin typeface="楷体_GB2312" pitchFamily="49" charset="-122"/>
                <a:ea typeface="楷体_GB2312" pitchFamily="49" charset="-122"/>
              </a:defRPr>
            </a:lvl3pPr>
            <a:lvl4pPr marL="1600200" indent="-228600">
              <a:defRPr sz="3200" b="1">
                <a:solidFill>
                  <a:schemeClr val="tx1"/>
                </a:solidFill>
                <a:latin typeface="楷体_GB2312" pitchFamily="49" charset="-122"/>
                <a:ea typeface="楷体_GB2312" pitchFamily="49" charset="-122"/>
              </a:defRPr>
            </a:lvl4pPr>
            <a:lvl5pPr marL="2057400" indent="-228600">
              <a:defRPr sz="32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9pPr>
          </a:lstStyle>
          <a:p>
            <a:pPr algn="just">
              <a:lnSpc>
                <a:spcPct val="100000"/>
              </a:lnSpc>
              <a:spcBef>
                <a:spcPct val="20000"/>
              </a:spcBef>
              <a:buFont typeface="Wingdings" pitchFamily="2" charset="2"/>
              <a:buNone/>
              <a:defRPr/>
            </a:pPr>
            <a:r>
              <a:rPr lang="zh-CN" altLang="en-US" sz="2800" smtClean="0">
                <a:solidFill>
                  <a:srgbClr val="FF0000"/>
                </a:solidFill>
                <a:effectLst>
                  <a:outerShdw blurRad="38100" dist="38100" dir="2700000" algn="tl">
                    <a:srgbClr val="C0C0C0"/>
                  </a:outerShdw>
                </a:effectLst>
              </a:rPr>
              <a:t>算法的复杂性是通过算法的资源耗费和算法所要解决问题的规模之间的函数关系来度量的。</a:t>
            </a:r>
            <a:endParaRPr lang="en-US" altLang="zh-CN" sz="2800" smtClean="0">
              <a:solidFill>
                <a:srgbClr val="FF0000"/>
              </a:solidFill>
              <a:effectLst>
                <a:outerShdw blurRad="38100" dist="38100" dir="2700000" algn="tl">
                  <a:srgbClr val="C0C0C0"/>
                </a:outerShdw>
              </a:effectLst>
            </a:endParaRPr>
          </a:p>
        </p:txBody>
      </p:sp>
    </p:spTree>
  </p:cSld>
  <p:clrMapOvr>
    <a:masterClrMapping/>
  </p:clrMapOvr>
  <p:transition>
    <p:pull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2594" name="Text Box 2"/>
          <p:cNvSpPr txBox="1">
            <a:spLocks noChangeArrowheads="1"/>
          </p:cNvSpPr>
          <p:nvPr/>
        </p:nvSpPr>
        <p:spPr bwMode="auto">
          <a:xfrm>
            <a:off x="395288" y="620713"/>
            <a:ext cx="8153400" cy="2305050"/>
          </a:xfrm>
          <a:prstGeom prst="rect">
            <a:avLst/>
          </a:prstGeom>
          <a:noFill/>
          <a:ln>
            <a:noFill/>
          </a:ln>
          <a:effectLst/>
          <a:extLst/>
        </p:spPr>
        <p:txBody>
          <a:bodyPr lIns="112947" tIns="56473" rIns="112947" bIns="56473">
            <a:spAutoFit/>
          </a:bodyPr>
          <a:lstStyle>
            <a:lvl1pPr indent="571500">
              <a:defRPr sz="3200" b="1">
                <a:solidFill>
                  <a:schemeClr val="tx1"/>
                </a:solidFill>
                <a:latin typeface="楷体_GB2312" pitchFamily="49" charset="-122"/>
                <a:ea typeface="楷体_GB2312" pitchFamily="49" charset="-122"/>
              </a:defRPr>
            </a:lvl1pPr>
            <a:lvl2pPr marL="742950" indent="-285750">
              <a:defRPr sz="3200" b="1">
                <a:solidFill>
                  <a:schemeClr val="tx1"/>
                </a:solidFill>
                <a:latin typeface="楷体_GB2312" pitchFamily="49" charset="-122"/>
                <a:ea typeface="楷体_GB2312" pitchFamily="49" charset="-122"/>
              </a:defRPr>
            </a:lvl2pPr>
            <a:lvl3pPr marL="1143000" indent="-228600">
              <a:defRPr sz="3200" b="1">
                <a:solidFill>
                  <a:schemeClr val="tx1"/>
                </a:solidFill>
                <a:latin typeface="楷体_GB2312" pitchFamily="49" charset="-122"/>
                <a:ea typeface="楷体_GB2312" pitchFamily="49" charset="-122"/>
              </a:defRPr>
            </a:lvl3pPr>
            <a:lvl4pPr marL="1600200" indent="-228600">
              <a:defRPr sz="3200" b="1">
                <a:solidFill>
                  <a:schemeClr val="tx1"/>
                </a:solidFill>
                <a:latin typeface="楷体_GB2312" pitchFamily="49" charset="-122"/>
                <a:ea typeface="楷体_GB2312" pitchFamily="49" charset="-122"/>
              </a:defRPr>
            </a:lvl4pPr>
            <a:lvl5pPr marL="2057400" indent="-228600">
              <a:defRPr sz="32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9pPr>
          </a:lstStyle>
          <a:p>
            <a:pPr algn="just">
              <a:defRPr/>
            </a:pPr>
            <a:r>
              <a:rPr lang="zh-CN" altLang="en-US" sz="2400" dirty="0" smtClean="0">
                <a:effectLst>
                  <a:outerShdw blurRad="38100" dist="38100" dir="2700000" algn="tl">
                    <a:srgbClr val="C0C0C0"/>
                  </a:outerShdw>
                </a:effectLst>
              </a:rPr>
              <a:t>我们将算法求解问题的输入量称为问题的规模，用整数来表示。一个给定的输入称为问题的实例。一般地说，一个算法的时间耗费和空间耗费是问题规模的函数</a:t>
            </a:r>
            <a:r>
              <a:rPr lang="en-US" altLang="zh-CN" sz="2400" dirty="0" smtClean="0">
                <a:effectLst>
                  <a:outerShdw blurRad="38100" dist="38100" dir="2700000" algn="tl">
                    <a:srgbClr val="C0C0C0"/>
                  </a:outerShdw>
                </a:effectLst>
              </a:rPr>
              <a:t>。</a:t>
            </a:r>
          </a:p>
          <a:p>
            <a:pPr algn="just">
              <a:defRPr/>
            </a:pPr>
            <a:r>
              <a:rPr lang="zh-CN" altLang="en-US" sz="2400" dirty="0" smtClean="0">
                <a:effectLst>
                  <a:outerShdw blurRad="38100" dist="38100" dir="2700000" algn="tl">
                    <a:srgbClr val="C0C0C0"/>
                  </a:outerShdw>
                </a:effectLst>
              </a:rPr>
              <a:t>在衡量算法的复杂性时，需要对问题实例的大小进行量化。对于不同的问题，量化的方法不一样。</a:t>
            </a:r>
            <a:endParaRPr lang="en-US" altLang="zh-CN" sz="2400" dirty="0" smtClean="0">
              <a:effectLst>
                <a:outerShdw blurRad="38100" dist="38100" dir="2700000" algn="tl">
                  <a:srgbClr val="C0C0C0"/>
                </a:outerShdw>
              </a:effectLst>
            </a:endParaRPr>
          </a:p>
        </p:txBody>
      </p:sp>
      <p:sp>
        <p:nvSpPr>
          <p:cNvPr id="622595" name="Text Box 3"/>
          <p:cNvSpPr txBox="1">
            <a:spLocks noChangeArrowheads="1"/>
          </p:cNvSpPr>
          <p:nvPr/>
        </p:nvSpPr>
        <p:spPr bwMode="auto">
          <a:xfrm>
            <a:off x="395288" y="3068638"/>
            <a:ext cx="8153400" cy="2743200"/>
          </a:xfrm>
          <a:prstGeom prst="rect">
            <a:avLst/>
          </a:prstGeom>
          <a:noFill/>
          <a:ln>
            <a:noFill/>
          </a:ln>
          <a:effectLst/>
          <a:extLst/>
        </p:spPr>
        <p:txBody>
          <a:bodyPr lIns="112947" tIns="56473" rIns="112947" bIns="56473">
            <a:spAutoFit/>
          </a:bodyPr>
          <a:lstStyle>
            <a:lvl1pPr marL="447675" indent="361950">
              <a:defRPr sz="3200" b="1">
                <a:solidFill>
                  <a:schemeClr val="tx1"/>
                </a:solidFill>
                <a:latin typeface="楷体_GB2312" pitchFamily="49" charset="-122"/>
                <a:ea typeface="楷体_GB2312" pitchFamily="49" charset="-122"/>
              </a:defRPr>
            </a:lvl1pPr>
            <a:lvl2pPr marL="742950" indent="-285750">
              <a:defRPr sz="3200" b="1">
                <a:solidFill>
                  <a:schemeClr val="tx1"/>
                </a:solidFill>
                <a:latin typeface="楷体_GB2312" pitchFamily="49" charset="-122"/>
                <a:ea typeface="楷体_GB2312" pitchFamily="49" charset="-122"/>
              </a:defRPr>
            </a:lvl2pPr>
            <a:lvl3pPr marL="1143000" indent="-228600">
              <a:defRPr sz="3200" b="1">
                <a:solidFill>
                  <a:schemeClr val="tx1"/>
                </a:solidFill>
                <a:latin typeface="楷体_GB2312" pitchFamily="49" charset="-122"/>
                <a:ea typeface="楷体_GB2312" pitchFamily="49" charset="-122"/>
              </a:defRPr>
            </a:lvl3pPr>
            <a:lvl4pPr marL="1600200" indent="-228600">
              <a:defRPr sz="3200" b="1">
                <a:solidFill>
                  <a:schemeClr val="tx1"/>
                </a:solidFill>
                <a:latin typeface="楷体_GB2312" pitchFamily="49" charset="-122"/>
                <a:ea typeface="楷体_GB2312" pitchFamily="49" charset="-122"/>
              </a:defRPr>
            </a:lvl4pPr>
            <a:lvl5pPr marL="2057400" indent="-228600">
              <a:defRPr sz="32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9pPr>
          </a:lstStyle>
          <a:p>
            <a:pPr algn="just">
              <a:buClr>
                <a:srgbClr val="0000FF"/>
              </a:buClr>
              <a:buSzPct val="80000"/>
              <a:buFont typeface="Wingdings" pitchFamily="2" charset="2"/>
              <a:buChar char="ü"/>
              <a:defRPr/>
            </a:pPr>
            <a:r>
              <a:rPr lang="zh-CN" altLang="en-US" sz="2400" smtClean="0">
                <a:effectLst>
                  <a:outerShdw blurRad="38100" dist="38100" dir="2700000" algn="tl">
                    <a:srgbClr val="C0C0C0"/>
                  </a:outerShdw>
                </a:effectLst>
              </a:rPr>
              <a:t>排序问题</a:t>
            </a:r>
            <a:r>
              <a:rPr lang="en-US" altLang="zh-CN" sz="2400" smtClean="0">
                <a:effectLst>
                  <a:outerShdw blurRad="38100" dist="38100" dir="2700000" algn="tl">
                    <a:srgbClr val="C0C0C0"/>
                  </a:outerShdw>
                </a:effectLst>
              </a:rPr>
              <a:t>:</a:t>
            </a:r>
            <a:r>
              <a:rPr lang="zh-CN" altLang="en-US" sz="2400" smtClean="0">
                <a:effectLst>
                  <a:outerShdw blurRad="38100" dist="38100" dir="2700000" algn="tl">
                    <a:srgbClr val="C0C0C0"/>
                  </a:outerShdw>
                </a:effectLst>
              </a:rPr>
              <a:t>待排序数据元素的个数</a:t>
            </a:r>
            <a:r>
              <a:rPr lang="en-US" altLang="zh-CN" sz="2400" smtClean="0">
                <a:effectLst>
                  <a:outerShdw blurRad="38100" dist="38100" dir="2700000" algn="tl">
                    <a:srgbClr val="C0C0C0"/>
                  </a:outerShdw>
                </a:effectLst>
              </a:rPr>
              <a:t>;</a:t>
            </a:r>
          </a:p>
          <a:p>
            <a:pPr algn="just">
              <a:buClr>
                <a:srgbClr val="0000FF"/>
              </a:buClr>
              <a:buSzPct val="80000"/>
              <a:buFont typeface="Wingdings" pitchFamily="2" charset="2"/>
              <a:buChar char="ü"/>
              <a:defRPr/>
            </a:pPr>
            <a:r>
              <a:rPr lang="zh-CN" altLang="en-US" sz="2400" smtClean="0">
                <a:effectLst>
                  <a:outerShdw blurRad="38100" dist="38100" dir="2700000" algn="tl">
                    <a:srgbClr val="C0C0C0"/>
                  </a:outerShdw>
                </a:effectLst>
              </a:rPr>
              <a:t>搜索问题</a:t>
            </a:r>
            <a:r>
              <a:rPr lang="en-US" altLang="zh-CN" sz="2400" smtClean="0">
                <a:effectLst>
                  <a:outerShdw blurRad="38100" dist="38100" dir="2700000" algn="tl">
                    <a:srgbClr val="C0C0C0"/>
                  </a:outerShdw>
                </a:effectLst>
              </a:rPr>
              <a:t>:</a:t>
            </a:r>
            <a:r>
              <a:rPr lang="zh-CN" altLang="en-US" sz="2400" smtClean="0">
                <a:effectLst>
                  <a:outerShdw blurRad="38100" dist="38100" dir="2700000" algn="tl">
                    <a:srgbClr val="C0C0C0"/>
                  </a:outerShdw>
                </a:effectLst>
              </a:rPr>
              <a:t>要搜索的表中的元素的个数</a:t>
            </a:r>
            <a:r>
              <a:rPr lang="en-US" altLang="zh-CN" sz="2400" smtClean="0">
                <a:effectLst>
                  <a:outerShdw blurRad="38100" dist="38100" dir="2700000" algn="tl">
                    <a:srgbClr val="C0C0C0"/>
                  </a:outerShdw>
                </a:effectLst>
              </a:rPr>
              <a:t>;</a:t>
            </a:r>
          </a:p>
          <a:p>
            <a:pPr algn="just">
              <a:buClr>
                <a:srgbClr val="0000FF"/>
              </a:buClr>
              <a:buSzPct val="80000"/>
              <a:buFont typeface="Wingdings" pitchFamily="2" charset="2"/>
              <a:buChar char="ü"/>
              <a:defRPr/>
            </a:pPr>
            <a:r>
              <a:rPr lang="zh-CN" altLang="en-US" sz="2400" smtClean="0">
                <a:effectLst>
                  <a:outerShdw blurRad="38100" dist="38100" dir="2700000" algn="tl">
                    <a:srgbClr val="C0C0C0"/>
                  </a:outerShdw>
                </a:effectLst>
              </a:rPr>
              <a:t>线性方程组问题</a:t>
            </a:r>
            <a:r>
              <a:rPr lang="en-US" altLang="zh-CN" sz="2400" smtClean="0">
                <a:effectLst>
                  <a:outerShdw blurRad="38100" dist="38100" dir="2700000" algn="tl">
                    <a:srgbClr val="C0C0C0"/>
                  </a:outerShdw>
                </a:effectLst>
              </a:rPr>
              <a:t>:</a:t>
            </a:r>
            <a:r>
              <a:rPr lang="zh-CN" altLang="en-US" sz="2400" smtClean="0">
                <a:effectLst>
                  <a:outerShdw blurRad="38100" dist="38100" dir="2700000" algn="tl">
                    <a:srgbClr val="C0C0C0"/>
                  </a:outerShdw>
                </a:effectLst>
              </a:rPr>
              <a:t>未知数的个数</a:t>
            </a:r>
            <a:r>
              <a:rPr lang="en-US" altLang="zh-CN" sz="2400" smtClean="0">
                <a:effectLst>
                  <a:outerShdw blurRad="38100" dist="38100" dir="2700000" algn="tl">
                    <a:srgbClr val="C0C0C0"/>
                  </a:outerShdw>
                </a:effectLst>
              </a:rPr>
              <a:t>;</a:t>
            </a:r>
          </a:p>
          <a:p>
            <a:pPr algn="just">
              <a:buClr>
                <a:srgbClr val="0000FF"/>
              </a:buClr>
              <a:buSzPct val="80000"/>
              <a:buFont typeface="Wingdings" pitchFamily="2" charset="2"/>
              <a:buChar char="ü"/>
              <a:defRPr/>
            </a:pPr>
            <a:r>
              <a:rPr lang="zh-CN" altLang="en-US" sz="2400" smtClean="0">
                <a:effectLst>
                  <a:outerShdw blurRad="38100" dist="38100" dir="2700000" algn="tl">
                    <a:srgbClr val="C0C0C0"/>
                  </a:outerShdw>
                </a:effectLst>
              </a:rPr>
              <a:t>矩阵乘法问题</a:t>
            </a:r>
            <a:r>
              <a:rPr lang="en-US" altLang="zh-CN" sz="2400" smtClean="0">
                <a:effectLst>
                  <a:outerShdw blurRad="38100" dist="38100" dir="2700000" algn="tl">
                    <a:srgbClr val="C0C0C0"/>
                  </a:outerShdw>
                </a:effectLst>
              </a:rPr>
              <a:t>:</a:t>
            </a:r>
            <a:r>
              <a:rPr lang="zh-CN" altLang="en-US" sz="2400" smtClean="0">
                <a:effectLst>
                  <a:outerShdw blurRad="38100" dist="38100" dir="2700000" algn="tl">
                    <a:srgbClr val="C0C0C0"/>
                  </a:outerShdw>
                </a:effectLst>
              </a:rPr>
              <a:t>两个矩阵的行数、列数</a:t>
            </a:r>
            <a:r>
              <a:rPr lang="en-US" altLang="zh-CN" sz="2400" smtClean="0">
                <a:effectLst>
                  <a:outerShdw blurRad="38100" dist="38100" dir="2700000" algn="tl">
                    <a:srgbClr val="C0C0C0"/>
                  </a:outerShdw>
                </a:effectLst>
              </a:rPr>
              <a:t>;</a:t>
            </a:r>
          </a:p>
          <a:p>
            <a:pPr algn="just">
              <a:buClr>
                <a:srgbClr val="0000FF"/>
              </a:buClr>
              <a:buSzPct val="80000"/>
              <a:buFont typeface="Wingdings" pitchFamily="2" charset="2"/>
              <a:buChar char="ü"/>
              <a:defRPr/>
            </a:pPr>
            <a:r>
              <a:rPr lang="zh-CN" altLang="en-US" sz="2400" smtClean="0">
                <a:effectLst>
                  <a:outerShdw blurRad="38100" dist="38100" dir="2700000" algn="tl">
                    <a:srgbClr val="C0C0C0"/>
                  </a:outerShdw>
                </a:effectLst>
              </a:rPr>
              <a:t>图问题</a:t>
            </a:r>
            <a:r>
              <a:rPr lang="en-US" altLang="zh-CN" sz="2400" smtClean="0">
                <a:effectLst>
                  <a:outerShdw blurRad="38100" dist="38100" dir="2700000" algn="tl">
                    <a:srgbClr val="C0C0C0"/>
                  </a:outerShdw>
                </a:effectLst>
              </a:rPr>
              <a:t>:</a:t>
            </a:r>
            <a:r>
              <a:rPr lang="zh-CN" altLang="en-US" sz="2400" smtClean="0">
                <a:effectLst>
                  <a:outerShdw blurRad="38100" dist="38100" dir="2700000" algn="tl">
                    <a:srgbClr val="C0C0C0"/>
                  </a:outerShdw>
                </a:effectLst>
              </a:rPr>
              <a:t>图的顶点数和边数</a:t>
            </a:r>
            <a:r>
              <a:rPr lang="en-US" altLang="zh-CN" sz="2400" smtClean="0">
                <a:effectLst>
                  <a:outerShdw blurRad="38100" dist="38100" dir="2700000" algn="tl">
                    <a:srgbClr val="C0C0C0"/>
                  </a:outerShdw>
                </a:effectLst>
              </a:rPr>
              <a:t>;</a:t>
            </a:r>
          </a:p>
          <a:p>
            <a:pPr algn="just">
              <a:buClr>
                <a:srgbClr val="0000FF"/>
              </a:buClr>
              <a:buSzPct val="80000"/>
              <a:buFont typeface="Wingdings" pitchFamily="2" charset="2"/>
              <a:buChar char="ü"/>
              <a:defRPr/>
            </a:pPr>
            <a:r>
              <a:rPr lang="zh-CN" altLang="en-US" sz="2400" smtClean="0">
                <a:effectLst>
                  <a:outerShdw blurRad="38100" dist="38100" dir="2700000" algn="tl">
                    <a:srgbClr val="C0C0C0"/>
                  </a:outerShdw>
                </a:effectLst>
              </a:rPr>
              <a:t>等等。</a:t>
            </a:r>
          </a:p>
        </p:txBody>
      </p:sp>
    </p:spTree>
  </p:cSld>
  <p:clrMapOvr>
    <a:masterClrMapping/>
  </p:clrMapOvr>
  <p:transition>
    <p:pull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4034" name="Text Box 2"/>
          <p:cNvSpPr txBox="1">
            <a:spLocks noChangeArrowheads="1"/>
          </p:cNvSpPr>
          <p:nvPr/>
        </p:nvSpPr>
        <p:spPr bwMode="auto">
          <a:xfrm>
            <a:off x="685800" y="1524000"/>
            <a:ext cx="2895600" cy="1477963"/>
          </a:xfrm>
          <a:prstGeom prst="rect">
            <a:avLst/>
          </a:prstGeom>
          <a:noFill/>
          <a:ln w="9525">
            <a:noFill/>
            <a:miter lim="800000"/>
            <a:headEnd/>
            <a:tailEnd/>
          </a:ln>
          <a:effectLst/>
        </p:spPr>
        <p:txBody>
          <a:bodyPr lIns="112947" tIns="56473" rIns="112947" bIns="56473">
            <a:spAutoFit/>
          </a:bodyPr>
          <a:lstStyle/>
          <a:p>
            <a:pPr>
              <a:lnSpc>
                <a:spcPct val="130000"/>
              </a:lnSpc>
              <a:spcBef>
                <a:spcPct val="20000"/>
              </a:spcBef>
              <a:buFont typeface="Wingdings" pitchFamily="2" charset="2"/>
              <a:buChar char="Ø"/>
              <a:defRPr/>
            </a:pPr>
            <a:r>
              <a:rPr lang="zh-CN" altLang="en-US">
                <a:effectLst>
                  <a:outerShdw blurRad="38100" dist="38100" dir="2700000" algn="tl">
                    <a:srgbClr val="C0C0C0"/>
                  </a:outerShdw>
                </a:effectLst>
                <a:latin typeface="VW媩$婫`婡p瑙" charset="0"/>
              </a:rPr>
              <a:t>空间复杂度</a:t>
            </a:r>
          </a:p>
          <a:p>
            <a:pPr>
              <a:lnSpc>
                <a:spcPct val="130000"/>
              </a:lnSpc>
              <a:spcBef>
                <a:spcPct val="20000"/>
              </a:spcBef>
              <a:buFont typeface="Wingdings" pitchFamily="2" charset="2"/>
              <a:buChar char="Ø"/>
              <a:defRPr/>
            </a:pPr>
            <a:r>
              <a:rPr lang="zh-CN" altLang="en-US">
                <a:effectLst>
                  <a:outerShdw blurRad="38100" dist="38100" dir="2700000" algn="tl">
                    <a:srgbClr val="C0C0C0"/>
                  </a:outerShdw>
                </a:effectLst>
                <a:latin typeface="VW媩$婫`婡p瑙" charset="0"/>
              </a:rPr>
              <a:t>时间复杂度</a:t>
            </a:r>
          </a:p>
        </p:txBody>
      </p:sp>
      <p:sp>
        <p:nvSpPr>
          <p:cNvPr id="684035" name="Text Box 3"/>
          <p:cNvSpPr txBox="1">
            <a:spLocks noChangeArrowheads="1"/>
          </p:cNvSpPr>
          <p:nvPr/>
        </p:nvSpPr>
        <p:spPr bwMode="auto">
          <a:xfrm>
            <a:off x="395288" y="3213100"/>
            <a:ext cx="8153400" cy="1822450"/>
          </a:xfrm>
          <a:prstGeom prst="rect">
            <a:avLst/>
          </a:prstGeom>
          <a:noFill/>
          <a:ln>
            <a:noFill/>
          </a:ln>
          <a:effectLst/>
          <a:extLst/>
        </p:spPr>
        <p:txBody>
          <a:bodyPr lIns="112947" tIns="56473" rIns="112947" bIns="56473">
            <a:spAutoFit/>
          </a:bodyPr>
          <a:lstStyle>
            <a:lvl1pPr indent="714375">
              <a:defRPr sz="3200" b="1">
                <a:solidFill>
                  <a:schemeClr val="tx1"/>
                </a:solidFill>
                <a:latin typeface="楷体_GB2312" pitchFamily="49" charset="-122"/>
                <a:ea typeface="楷体_GB2312" pitchFamily="49" charset="-122"/>
              </a:defRPr>
            </a:lvl1pPr>
            <a:lvl2pPr marL="742950" indent="-285750">
              <a:defRPr sz="3200" b="1">
                <a:solidFill>
                  <a:schemeClr val="tx1"/>
                </a:solidFill>
                <a:latin typeface="楷体_GB2312" pitchFamily="49" charset="-122"/>
                <a:ea typeface="楷体_GB2312" pitchFamily="49" charset="-122"/>
              </a:defRPr>
            </a:lvl2pPr>
            <a:lvl3pPr marL="1143000" indent="-228600">
              <a:defRPr sz="3200" b="1">
                <a:solidFill>
                  <a:schemeClr val="tx1"/>
                </a:solidFill>
                <a:latin typeface="楷体_GB2312" pitchFamily="49" charset="-122"/>
                <a:ea typeface="楷体_GB2312" pitchFamily="49" charset="-122"/>
              </a:defRPr>
            </a:lvl3pPr>
            <a:lvl4pPr marL="1600200" indent="-228600">
              <a:defRPr sz="3200" b="1">
                <a:solidFill>
                  <a:schemeClr val="tx1"/>
                </a:solidFill>
                <a:latin typeface="楷体_GB2312" pitchFamily="49" charset="-122"/>
                <a:ea typeface="楷体_GB2312" pitchFamily="49" charset="-122"/>
              </a:defRPr>
            </a:lvl4pPr>
            <a:lvl5pPr marL="2057400" indent="-228600">
              <a:defRPr sz="32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9pPr>
          </a:lstStyle>
          <a:p>
            <a:pPr algn="just">
              <a:lnSpc>
                <a:spcPct val="100000"/>
              </a:lnSpc>
              <a:spcBef>
                <a:spcPct val="20000"/>
              </a:spcBef>
              <a:buFont typeface="Wingdings" pitchFamily="2" charset="2"/>
              <a:buNone/>
              <a:defRPr/>
            </a:pPr>
            <a:r>
              <a:rPr lang="zh-CN" altLang="en-US" sz="2800" smtClean="0">
                <a:effectLst>
                  <a:outerShdw blurRad="38100" dist="38100" dir="2700000" algn="tl">
                    <a:srgbClr val="C0C0C0"/>
                  </a:outerShdw>
                </a:effectLst>
                <a:latin typeface="Times New Roman" pitchFamily="18" charset="0"/>
              </a:rPr>
              <a:t>因为影响执行资源耗费最大的因素通常是问题的规模（即算法的输入规模），因此，对于一个给定的输入规模</a:t>
            </a:r>
            <a:r>
              <a:rPr lang="en-US" altLang="zh-CN" sz="2800" smtClean="0">
                <a:effectLst>
                  <a:outerShdw blurRad="38100" dist="38100" dir="2700000" algn="tl">
                    <a:srgbClr val="C0C0C0"/>
                  </a:outerShdw>
                </a:effectLst>
                <a:latin typeface="Times New Roman" pitchFamily="18" charset="0"/>
              </a:rPr>
              <a:t>n，</a:t>
            </a:r>
            <a:r>
              <a:rPr lang="zh-CN" altLang="en-US" sz="2800" smtClean="0">
                <a:effectLst>
                  <a:outerShdw blurRad="38100" dist="38100" dir="2700000" algn="tl">
                    <a:srgbClr val="C0C0C0"/>
                  </a:outerShdw>
                </a:effectLst>
                <a:latin typeface="Times New Roman" pitchFamily="18" charset="0"/>
              </a:rPr>
              <a:t>我们一般把算法的资源耗费表示为</a:t>
            </a:r>
            <a:r>
              <a:rPr lang="en-US" altLang="zh-CN" sz="2800" smtClean="0">
                <a:effectLst>
                  <a:outerShdw blurRad="38100" dist="38100" dir="2700000" algn="tl">
                    <a:srgbClr val="C0C0C0"/>
                  </a:outerShdw>
                </a:effectLst>
                <a:latin typeface="Times New Roman" pitchFamily="18" charset="0"/>
              </a:rPr>
              <a:t>n</a:t>
            </a:r>
            <a:r>
              <a:rPr lang="zh-CN" altLang="en-US" sz="2800" smtClean="0">
                <a:effectLst>
                  <a:outerShdw blurRad="38100" dist="38100" dir="2700000" algn="tl">
                    <a:srgbClr val="C0C0C0"/>
                  </a:outerShdw>
                </a:effectLst>
                <a:latin typeface="Times New Roman" pitchFamily="18" charset="0"/>
              </a:rPr>
              <a:t>的函数。</a:t>
            </a:r>
            <a:r>
              <a:rPr lang="en-US" altLang="zh-CN" sz="2800" smtClean="0">
                <a:effectLst>
                  <a:outerShdw blurRad="38100" dist="38100" dir="2700000" algn="tl">
                    <a:srgbClr val="C0C0C0"/>
                  </a:outerShdw>
                </a:effectLst>
                <a:latin typeface="Times New Roman" pitchFamily="18" charset="0"/>
              </a:rPr>
              <a:t> </a:t>
            </a:r>
          </a:p>
        </p:txBody>
      </p:sp>
      <p:sp>
        <p:nvSpPr>
          <p:cNvPr id="684036" name="Rectangle 4"/>
          <p:cNvSpPr>
            <a:spLocks noChangeArrowheads="1"/>
          </p:cNvSpPr>
          <p:nvPr/>
        </p:nvSpPr>
        <p:spPr bwMode="auto">
          <a:xfrm>
            <a:off x="395288" y="692150"/>
            <a:ext cx="3081337" cy="698500"/>
          </a:xfrm>
          <a:prstGeom prst="rect">
            <a:avLst/>
          </a:prstGeom>
          <a:noFill/>
          <a:ln>
            <a:noFill/>
          </a:ln>
          <a:effectLst/>
          <a:extLst/>
        </p:spPr>
        <p:txBody>
          <a:bodyPr wrap="none" lIns="112947" tIns="56473" rIns="112947" bIns="56473">
            <a:spAutoFit/>
          </a:bodyPr>
          <a:lstStyle/>
          <a:p>
            <a:pPr>
              <a:defRPr/>
            </a:pPr>
            <a:r>
              <a:rPr lang="zh-CN" altLang="en-US">
                <a:solidFill>
                  <a:srgbClr val="FF6600"/>
                </a:solidFill>
                <a:effectLst>
                  <a:outerShdw blurRad="38100" dist="38100" dir="2700000" algn="tl">
                    <a:srgbClr val="C0C0C0"/>
                  </a:outerShdw>
                </a:effectLst>
              </a:rPr>
              <a:t>算法复杂性度量</a:t>
            </a:r>
            <a:endParaRPr lang="en-US" altLang="zh-CN">
              <a:solidFill>
                <a:srgbClr val="FF6600"/>
              </a:solidFill>
              <a:effectLst>
                <a:outerShdw blurRad="38100" dist="38100" dir="2700000" algn="tl">
                  <a:srgbClr val="C0C0C0"/>
                </a:outerShdw>
              </a:effectLst>
            </a:endParaRPr>
          </a:p>
        </p:txBody>
      </p:sp>
    </p:spTree>
  </p:cSld>
  <p:clrMapOvr>
    <a:masterClrMapping/>
  </p:clrMapOvr>
  <p:transition>
    <p:pull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29" name="Rectangle 9"/>
          <p:cNvSpPr>
            <a:spLocks noChangeArrowheads="1"/>
          </p:cNvSpPr>
          <p:nvPr/>
        </p:nvSpPr>
        <p:spPr bwMode="auto">
          <a:xfrm>
            <a:off x="296863" y="323850"/>
            <a:ext cx="5715000" cy="1219200"/>
          </a:xfrm>
          <a:prstGeom prst="rect">
            <a:avLst/>
          </a:prstGeom>
          <a:noFill/>
          <a:ln>
            <a:noFill/>
          </a:ln>
          <a:effectLst/>
          <a:extLst/>
        </p:spPr>
        <p:txBody>
          <a:bodyPr lIns="92075" tIns="46038" rIns="92075" bIns="46038" anchor="ctr"/>
          <a:lstStyle/>
          <a:p>
            <a:pPr eaLnBrk="1" hangingPunct="1">
              <a:lnSpc>
                <a:spcPct val="90000"/>
              </a:lnSpc>
              <a:defRPr/>
            </a:pPr>
            <a:r>
              <a:rPr lang="zh-CN" altLang="en-US">
                <a:solidFill>
                  <a:srgbClr val="FF6600"/>
                </a:solidFill>
                <a:effectLst>
                  <a:outerShdw blurRad="38100" dist="38100" dir="2700000" algn="tl">
                    <a:srgbClr val="C0C0C0"/>
                  </a:outerShdw>
                </a:effectLst>
              </a:rPr>
              <a:t>什么是算法之魂？</a:t>
            </a:r>
            <a:endParaRPr lang="en-US" altLang="zh-CN">
              <a:solidFill>
                <a:srgbClr val="FF6600"/>
              </a:solidFill>
              <a:effectLst>
                <a:outerShdw blurRad="38100" dist="38100" dir="2700000" algn="tl">
                  <a:srgbClr val="C0C0C0"/>
                </a:outerShdw>
              </a:effectLst>
            </a:endParaRPr>
          </a:p>
        </p:txBody>
      </p:sp>
      <p:sp>
        <p:nvSpPr>
          <p:cNvPr id="75779" name="Text Box 10"/>
          <p:cNvSpPr txBox="1">
            <a:spLocks noChangeArrowheads="1"/>
          </p:cNvSpPr>
          <p:nvPr/>
        </p:nvSpPr>
        <p:spPr bwMode="auto">
          <a:xfrm>
            <a:off x="206375" y="1268413"/>
            <a:ext cx="8497888" cy="4859337"/>
          </a:xfrm>
          <a:prstGeom prst="rect">
            <a:avLst/>
          </a:prstGeom>
          <a:noFill/>
          <a:ln w="9525">
            <a:noFill/>
            <a:miter lim="800000"/>
            <a:headEnd/>
            <a:tailEnd/>
          </a:ln>
        </p:spPr>
        <p:txBody>
          <a:bodyPr lIns="112947" tIns="56473" rIns="112947" bIns="56473">
            <a:spAutoFit/>
          </a:bodyPr>
          <a:lstStyle/>
          <a:p>
            <a:pPr indent="571500">
              <a:spcBef>
                <a:spcPct val="50000"/>
              </a:spcBef>
            </a:pPr>
            <a:r>
              <a:rPr lang="zh-CN" altLang="en-US" sz="2800"/>
              <a:t>既然算法是解决问题的办法或法则，而解决一个问题又不一定只有一种办法。这样，不同办法之间便有了好坏之分。</a:t>
            </a:r>
          </a:p>
          <a:p>
            <a:pPr indent="571500">
              <a:spcBef>
                <a:spcPct val="50000"/>
              </a:spcBef>
            </a:pPr>
            <a:r>
              <a:rPr lang="zh-CN" altLang="en-US" sz="2800"/>
              <a:t>如何进行比较呢？</a:t>
            </a:r>
          </a:p>
          <a:p>
            <a:pPr indent="571500">
              <a:spcBef>
                <a:spcPct val="50000"/>
              </a:spcBef>
            </a:pPr>
            <a:r>
              <a:rPr lang="zh-CN" altLang="en-US" sz="2800"/>
              <a:t>能够进行比较的东西很多：模块性、正确性、可维护性、功能性、友好性、简易性、可扩展性、可靠性等等。</a:t>
            </a:r>
          </a:p>
          <a:p>
            <a:pPr indent="571500">
              <a:spcBef>
                <a:spcPct val="50000"/>
              </a:spcBef>
            </a:pPr>
            <a:r>
              <a:rPr lang="zh-CN" altLang="en-US" sz="2800"/>
              <a:t>效率（速度）</a:t>
            </a:r>
            <a:r>
              <a:rPr lang="en-US" altLang="zh-CN" sz="2800">
                <a:latin typeface="VW媩$婫`婡p瑙" charset="0"/>
              </a:rPr>
              <a:t>——</a:t>
            </a:r>
            <a:r>
              <a:rPr lang="zh-CN" altLang="en-US" sz="2800"/>
              <a:t>算法之魂</a:t>
            </a:r>
          </a:p>
        </p:txBody>
      </p:sp>
      <p:pic>
        <p:nvPicPr>
          <p:cNvPr id="75780" name="Picture 11"/>
          <p:cNvPicPr>
            <a:picLocks noChangeAspect="1" noChangeArrowheads="1"/>
          </p:cNvPicPr>
          <p:nvPr/>
        </p:nvPicPr>
        <p:blipFill>
          <a:blip r:embed="rId2" cstate="print"/>
          <a:srcRect/>
          <a:stretch>
            <a:fillRect/>
          </a:stretch>
        </p:blipFill>
        <p:spPr bwMode="auto">
          <a:xfrm>
            <a:off x="6218238" y="4953000"/>
            <a:ext cx="2925762" cy="1905000"/>
          </a:xfrm>
          <a:prstGeom prst="rect">
            <a:avLst/>
          </a:prstGeom>
          <a:noFill/>
          <a:ln w="9525">
            <a:noFill/>
            <a:miter lim="800000"/>
            <a:headEnd/>
            <a:tailEnd/>
          </a:ln>
        </p:spPr>
      </p:pic>
    </p:spTree>
  </p:cSld>
  <p:clrMapOvr>
    <a:masterClrMapping/>
  </p:clrMapOvr>
  <p:transition>
    <p:pull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3013" name="Rectangle 1029"/>
          <p:cNvSpPr>
            <a:spLocks noChangeArrowheads="1"/>
          </p:cNvSpPr>
          <p:nvPr/>
        </p:nvSpPr>
        <p:spPr bwMode="auto">
          <a:xfrm>
            <a:off x="0" y="4421188"/>
            <a:ext cx="9144000" cy="0"/>
          </a:xfrm>
          <a:prstGeom prst="rect">
            <a:avLst/>
          </a:prstGeom>
          <a:noFill/>
          <a:ln>
            <a:noFill/>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83014" name="Rectangle 1030"/>
          <p:cNvSpPr>
            <a:spLocks noChangeArrowheads="1"/>
          </p:cNvSpPr>
          <p:nvPr/>
        </p:nvSpPr>
        <p:spPr bwMode="auto">
          <a:xfrm>
            <a:off x="323850" y="1412875"/>
            <a:ext cx="8610600" cy="4641850"/>
          </a:xfrm>
          <a:prstGeom prst="rect">
            <a:avLst/>
          </a:prstGeom>
          <a:noFill/>
          <a:ln>
            <a:noFill/>
          </a:ln>
          <a:effectLst/>
          <a:extLst/>
        </p:spPr>
        <p:txBody>
          <a:bodyPr lIns="113731" tIns="56866" rIns="113731" bIns="56866"/>
          <a:lstStyle/>
          <a:p>
            <a:pPr marL="342900" indent="-342900" eaLnBrk="1" hangingPunct="1">
              <a:lnSpc>
                <a:spcPct val="100000"/>
              </a:lnSpc>
              <a:spcBef>
                <a:spcPct val="20000"/>
              </a:spcBef>
              <a:buClr>
                <a:schemeClr val="accent2"/>
              </a:buClr>
              <a:buSzPct val="75000"/>
              <a:buFont typeface="Monotype Sorts" pitchFamily="2" charset="2"/>
              <a:buChar char="u"/>
              <a:defRPr/>
            </a:pPr>
            <a:r>
              <a:rPr lang="zh-CN" altLang="en-US" sz="2800" dirty="0">
                <a:solidFill>
                  <a:srgbClr val="0000FF"/>
                </a:solidFill>
                <a:effectLst>
                  <a:outerShdw blurRad="38100" dist="38100" dir="2700000" algn="tl">
                    <a:srgbClr val="C0C0C0"/>
                  </a:outerShdw>
                </a:effectLst>
                <a:latin typeface="Times New Roman" pitchFamily="18" charset="0"/>
              </a:rPr>
              <a:t>存储空间的固定部分</a:t>
            </a:r>
            <a:r>
              <a:rPr lang="zh-CN" altLang="en-US" sz="2800" dirty="0">
                <a:effectLst>
                  <a:outerShdw blurRad="38100" dist="38100" dir="2700000" algn="tl">
                    <a:srgbClr val="C0C0C0"/>
                  </a:outerShdw>
                </a:effectLst>
                <a:latin typeface="Times New Roman" pitchFamily="18" charset="0"/>
              </a:rPr>
              <a:t/>
            </a:r>
            <a:br>
              <a:rPr lang="zh-CN" altLang="en-US" sz="2800" dirty="0">
                <a:effectLst>
                  <a:outerShdw blurRad="38100" dist="38100" dir="2700000" algn="tl">
                    <a:srgbClr val="C0C0C0"/>
                  </a:outerShdw>
                </a:effectLst>
                <a:latin typeface="Times New Roman" pitchFamily="18" charset="0"/>
              </a:rPr>
            </a:br>
            <a:r>
              <a:rPr lang="zh-CN" altLang="en-US" sz="2800" dirty="0">
                <a:effectLst>
                  <a:outerShdw blurRad="38100" dist="38100" dir="2700000" algn="tl">
                    <a:srgbClr val="C0C0C0"/>
                  </a:outerShdw>
                </a:effectLst>
                <a:latin typeface="Times New Roman" pitchFamily="18" charset="0"/>
              </a:rPr>
              <a:t>程序指令代码的空间，常数、简单变量、定长成分(如数组元素、结构成分、对象的数据成员等)变量所占的空间</a:t>
            </a:r>
          </a:p>
          <a:p>
            <a:pPr marL="342900" indent="-342900" eaLnBrk="1" hangingPunct="1">
              <a:lnSpc>
                <a:spcPct val="100000"/>
              </a:lnSpc>
              <a:spcBef>
                <a:spcPct val="20000"/>
              </a:spcBef>
              <a:buClr>
                <a:schemeClr val="accent2"/>
              </a:buClr>
              <a:buSzPct val="75000"/>
              <a:buFont typeface="Monotype Sorts" pitchFamily="2" charset="2"/>
              <a:buChar char="u"/>
              <a:defRPr/>
            </a:pPr>
            <a:r>
              <a:rPr lang="zh-CN" altLang="en-US" sz="2800" dirty="0">
                <a:solidFill>
                  <a:srgbClr val="0000FF"/>
                </a:solidFill>
                <a:effectLst>
                  <a:outerShdw blurRad="38100" dist="38100" dir="2700000" algn="tl">
                    <a:srgbClr val="C0C0C0"/>
                  </a:outerShdw>
                </a:effectLst>
                <a:latin typeface="Times New Roman" pitchFamily="18" charset="0"/>
              </a:rPr>
              <a:t>可变部分</a:t>
            </a:r>
            <a:r>
              <a:rPr lang="zh-CN" altLang="en-US" sz="2800" dirty="0">
                <a:effectLst>
                  <a:outerShdw blurRad="38100" dist="38100" dir="2700000" algn="tl">
                    <a:srgbClr val="C0C0C0"/>
                  </a:outerShdw>
                </a:effectLst>
                <a:latin typeface="Times New Roman" pitchFamily="18" charset="0"/>
              </a:rPr>
              <a:t/>
            </a:r>
            <a:br>
              <a:rPr lang="zh-CN" altLang="en-US" sz="2800" dirty="0">
                <a:effectLst>
                  <a:outerShdw blurRad="38100" dist="38100" dir="2700000" algn="tl">
                    <a:srgbClr val="C0C0C0"/>
                  </a:outerShdw>
                </a:effectLst>
                <a:latin typeface="Times New Roman" pitchFamily="18" charset="0"/>
              </a:rPr>
            </a:br>
            <a:r>
              <a:rPr lang="zh-CN" altLang="en-US" sz="2800" dirty="0">
                <a:effectLst>
                  <a:outerShdw blurRad="38100" dist="38100" dir="2700000" algn="tl">
                    <a:srgbClr val="C0C0C0"/>
                  </a:outerShdw>
                </a:effectLst>
                <a:latin typeface="Times New Roman" pitchFamily="18" charset="0"/>
              </a:rPr>
              <a:t>大小与实例特性有关的变量所占空间、引用变量所占空间、递归栈所用的空间、通过</a:t>
            </a:r>
            <a:r>
              <a:rPr lang="en-US" altLang="zh-CN" sz="2800" dirty="0">
                <a:solidFill>
                  <a:srgbClr val="FF0000"/>
                </a:solidFill>
                <a:effectLst>
                  <a:outerShdw blurRad="38100" dist="38100" dir="2700000" algn="tl">
                    <a:srgbClr val="C0C0C0"/>
                  </a:outerShdw>
                </a:effectLst>
                <a:latin typeface="Times New Roman" pitchFamily="18" charset="0"/>
              </a:rPr>
              <a:t>new</a:t>
            </a:r>
            <a:r>
              <a:rPr lang="zh-CN" altLang="en-US" sz="2800" dirty="0">
                <a:effectLst>
                  <a:outerShdw blurRad="38100" dist="38100" dir="2700000" algn="tl">
                    <a:srgbClr val="C0C0C0"/>
                  </a:outerShdw>
                </a:effectLst>
                <a:latin typeface="Times New Roman" pitchFamily="18" charset="0"/>
              </a:rPr>
              <a:t>和</a:t>
            </a:r>
            <a:r>
              <a:rPr lang="en-US" altLang="zh-CN" sz="2800" dirty="0">
                <a:solidFill>
                  <a:srgbClr val="FF0000"/>
                </a:solidFill>
                <a:effectLst>
                  <a:outerShdw blurRad="38100" dist="38100" dir="2700000" algn="tl">
                    <a:srgbClr val="C0C0C0"/>
                  </a:outerShdw>
                </a:effectLst>
                <a:latin typeface="Times New Roman" pitchFamily="18" charset="0"/>
              </a:rPr>
              <a:t>delete</a:t>
            </a:r>
            <a:r>
              <a:rPr lang="zh-CN" altLang="en-US" sz="2800" dirty="0">
                <a:effectLst>
                  <a:outerShdw blurRad="38100" dist="38100" dir="2700000" algn="tl">
                    <a:srgbClr val="C0C0C0"/>
                  </a:outerShdw>
                </a:effectLst>
                <a:latin typeface="Times New Roman" pitchFamily="18" charset="0"/>
              </a:rPr>
              <a:t>命令动态使用的空间</a:t>
            </a:r>
          </a:p>
          <a:p>
            <a:pPr marL="342900" indent="-342900" eaLnBrk="1" hangingPunct="1">
              <a:lnSpc>
                <a:spcPct val="100000"/>
              </a:lnSpc>
              <a:spcBef>
                <a:spcPct val="20000"/>
              </a:spcBef>
              <a:buClr>
                <a:schemeClr val="accent2"/>
              </a:buClr>
              <a:buSzPct val="75000"/>
              <a:buFont typeface="Monotype Sorts" pitchFamily="2" charset="2"/>
              <a:buChar char="u"/>
              <a:defRPr/>
            </a:pPr>
            <a:r>
              <a:rPr lang="zh-CN" altLang="en-US" sz="2800" dirty="0">
                <a:effectLst>
                  <a:outerShdw blurRad="38100" dist="38100" dir="2700000" algn="tl">
                    <a:srgbClr val="C0C0C0"/>
                  </a:outerShdw>
                </a:effectLst>
                <a:latin typeface="Times New Roman" pitchFamily="18" charset="0"/>
              </a:rPr>
              <a:t>空间复杂度</a:t>
            </a:r>
          </a:p>
          <a:p>
            <a:pPr marL="342900" indent="-342900" eaLnBrk="1" hangingPunct="1">
              <a:lnSpc>
                <a:spcPct val="100000"/>
              </a:lnSpc>
              <a:spcBef>
                <a:spcPct val="20000"/>
              </a:spcBef>
              <a:buClr>
                <a:schemeClr val="accent2"/>
              </a:buClr>
              <a:buSzPct val="75000"/>
              <a:buFont typeface="Monotype Sorts" pitchFamily="2" charset="2"/>
              <a:buNone/>
              <a:defRPr/>
            </a:pPr>
            <a:r>
              <a:rPr lang="zh-CN" altLang="en-US" sz="2800" dirty="0">
                <a:effectLst>
                  <a:outerShdw blurRad="38100" dist="38100" dir="2700000" algn="tl">
                    <a:srgbClr val="C0C0C0"/>
                  </a:outerShdw>
                </a:effectLst>
                <a:latin typeface="Times New Roman" pitchFamily="18" charset="0"/>
              </a:rPr>
              <a:t>    一般是指算法工作所需要的</a:t>
            </a:r>
            <a:r>
              <a:rPr lang="zh-CN" altLang="en-US" sz="2800" dirty="0">
                <a:effectLst>
                  <a:outerShdw blurRad="38100" dist="38100" dir="2700000" algn="tl">
                    <a:srgbClr val="C0C0C0"/>
                  </a:outerShdw>
                </a:effectLst>
                <a:latin typeface="Times New Roman" pitchFamily="18" charset="0"/>
                <a:ea typeface="黑体" pitchFamily="49" charset="-122"/>
              </a:rPr>
              <a:t>额外的</a:t>
            </a:r>
            <a:r>
              <a:rPr lang="zh-CN" altLang="en-US" sz="2800" dirty="0">
                <a:effectLst>
                  <a:outerShdw blurRad="38100" dist="38100" dir="2700000" algn="tl">
                    <a:srgbClr val="C0C0C0"/>
                  </a:outerShdw>
                </a:effectLst>
                <a:latin typeface="Times New Roman" pitchFamily="18" charset="0"/>
              </a:rPr>
              <a:t>辅助存储空间</a:t>
            </a:r>
          </a:p>
        </p:txBody>
      </p:sp>
      <p:sp>
        <p:nvSpPr>
          <p:cNvPr id="683015" name="Rectangle 1031"/>
          <p:cNvSpPr>
            <a:spLocks noChangeArrowheads="1"/>
          </p:cNvSpPr>
          <p:nvPr/>
        </p:nvSpPr>
        <p:spPr bwMode="auto">
          <a:xfrm>
            <a:off x="381000" y="533400"/>
            <a:ext cx="3081338" cy="698500"/>
          </a:xfrm>
          <a:prstGeom prst="rect">
            <a:avLst/>
          </a:prstGeom>
          <a:noFill/>
          <a:ln>
            <a:noFill/>
          </a:ln>
          <a:effectLst/>
          <a:extLst/>
        </p:spPr>
        <p:txBody>
          <a:bodyPr wrap="none" lIns="112947" tIns="56473" rIns="112947" bIns="56473">
            <a:spAutoFit/>
          </a:bodyPr>
          <a:lstStyle/>
          <a:p>
            <a:pPr>
              <a:defRPr/>
            </a:pPr>
            <a:r>
              <a:rPr lang="zh-CN" altLang="en-US">
                <a:solidFill>
                  <a:srgbClr val="FF6600"/>
                </a:solidFill>
                <a:effectLst>
                  <a:outerShdw blurRad="38100" dist="38100" dir="2700000" algn="tl">
                    <a:srgbClr val="C0C0C0"/>
                  </a:outerShdw>
                </a:effectLst>
              </a:rPr>
              <a:t>空间复杂度度量</a:t>
            </a:r>
            <a:endParaRPr lang="en-US" altLang="zh-CN">
              <a:solidFill>
                <a:srgbClr val="FF6600"/>
              </a:solidFill>
              <a:effectLst>
                <a:outerShdw blurRad="38100" dist="38100" dir="2700000" algn="tl">
                  <a:srgbClr val="C0C0C0"/>
                </a:outerShdw>
              </a:effectLst>
            </a:endParaRPr>
          </a:p>
        </p:txBody>
      </p:sp>
    </p:spTree>
  </p:cSld>
  <p:clrMapOvr>
    <a:masterClrMapping/>
  </p:clrMapOvr>
  <p:transition>
    <p:pull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1570" name="Rectangle 2"/>
          <p:cNvSpPr>
            <a:spLocks noChangeArrowheads="1"/>
          </p:cNvSpPr>
          <p:nvPr/>
        </p:nvSpPr>
        <p:spPr bwMode="auto">
          <a:xfrm>
            <a:off x="566738" y="549275"/>
            <a:ext cx="3081337" cy="698500"/>
          </a:xfrm>
          <a:prstGeom prst="rect">
            <a:avLst/>
          </a:prstGeom>
          <a:noFill/>
          <a:ln>
            <a:noFill/>
          </a:ln>
          <a:effectLst/>
          <a:extLst/>
        </p:spPr>
        <p:txBody>
          <a:bodyPr wrap="none" lIns="112947" tIns="56473" rIns="112947" bIns="56473">
            <a:spAutoFit/>
          </a:bodyPr>
          <a:lstStyle/>
          <a:p>
            <a:pPr>
              <a:defRPr/>
            </a:pPr>
            <a:r>
              <a:rPr lang="zh-CN" altLang="en-US">
                <a:solidFill>
                  <a:srgbClr val="FF6600"/>
                </a:solidFill>
                <a:effectLst>
                  <a:outerShdw blurRad="38100" dist="38100" dir="2700000" algn="tl">
                    <a:srgbClr val="C0C0C0"/>
                  </a:outerShdw>
                </a:effectLst>
              </a:rPr>
              <a:t>时间复杂度度量</a:t>
            </a:r>
            <a:endParaRPr lang="en-US" altLang="zh-CN">
              <a:solidFill>
                <a:srgbClr val="FF6600"/>
              </a:solidFill>
              <a:effectLst>
                <a:outerShdw blurRad="38100" dist="38100" dir="2700000" algn="tl">
                  <a:srgbClr val="C0C0C0"/>
                </a:outerShdw>
              </a:effectLst>
            </a:endParaRPr>
          </a:p>
        </p:txBody>
      </p:sp>
      <p:sp>
        <p:nvSpPr>
          <p:cNvPr id="621571" name="Text Box 3"/>
          <p:cNvSpPr txBox="1">
            <a:spLocks noChangeArrowheads="1"/>
          </p:cNvSpPr>
          <p:nvPr/>
        </p:nvSpPr>
        <p:spPr bwMode="auto">
          <a:xfrm>
            <a:off x="611188" y="1449388"/>
            <a:ext cx="2895600" cy="1311275"/>
          </a:xfrm>
          <a:prstGeom prst="rect">
            <a:avLst/>
          </a:prstGeom>
          <a:noFill/>
          <a:ln w="9525">
            <a:noFill/>
            <a:miter lim="800000"/>
            <a:headEnd/>
            <a:tailEnd/>
          </a:ln>
          <a:effectLst/>
        </p:spPr>
        <p:txBody>
          <a:bodyPr lIns="112947" tIns="56473" rIns="112947" bIns="56473">
            <a:spAutoFit/>
          </a:bodyPr>
          <a:lstStyle/>
          <a:p>
            <a:pPr>
              <a:lnSpc>
                <a:spcPct val="130000"/>
              </a:lnSpc>
              <a:spcBef>
                <a:spcPct val="20000"/>
              </a:spcBef>
              <a:buFont typeface="Wingdings" pitchFamily="2" charset="2"/>
              <a:buChar char="Ø"/>
              <a:defRPr/>
            </a:pPr>
            <a:r>
              <a:rPr lang="zh-CN" altLang="en-US" sz="2800">
                <a:effectLst>
                  <a:outerShdw blurRad="38100" dist="38100" dir="2700000" algn="tl">
                    <a:srgbClr val="C0C0C0"/>
                  </a:outerShdw>
                </a:effectLst>
                <a:latin typeface="VW媩$婫`婡p瑙" charset="0"/>
              </a:rPr>
              <a:t> </a:t>
            </a:r>
            <a:r>
              <a:rPr lang="zh-CN" altLang="en-US" sz="2800"/>
              <a:t>后期测试</a:t>
            </a:r>
          </a:p>
          <a:p>
            <a:pPr>
              <a:lnSpc>
                <a:spcPct val="130000"/>
              </a:lnSpc>
              <a:spcBef>
                <a:spcPct val="20000"/>
              </a:spcBef>
              <a:buFont typeface="Wingdings" pitchFamily="2" charset="2"/>
              <a:buChar char="Ø"/>
              <a:defRPr/>
            </a:pPr>
            <a:r>
              <a:rPr lang="zh-CN" altLang="en-US" sz="2800"/>
              <a:t> 事前估计</a:t>
            </a:r>
          </a:p>
        </p:txBody>
      </p:sp>
      <p:sp>
        <p:nvSpPr>
          <p:cNvPr id="621572" name="Rectangle 4"/>
          <p:cNvSpPr>
            <a:spLocks noGrp="1" noChangeArrowheads="1"/>
          </p:cNvSpPr>
          <p:nvPr>
            <p:ph type="title"/>
          </p:nvPr>
        </p:nvSpPr>
        <p:spPr>
          <a:xfrm>
            <a:off x="611188" y="3024188"/>
            <a:ext cx="5257800" cy="990600"/>
          </a:xfrm>
        </p:spPr>
        <p:txBody>
          <a:bodyPr lIns="113731" tIns="56866" rIns="113731" bIns="56866"/>
          <a:lstStyle/>
          <a:p>
            <a:pPr eaLnBrk="1" hangingPunct="1">
              <a:defRPr/>
            </a:pPr>
            <a:r>
              <a:rPr lang="zh-CN" altLang="en-US" sz="3200" b="1">
                <a:solidFill>
                  <a:srgbClr val="FF6600"/>
                </a:solidFill>
                <a:effectLst>
                  <a:outerShdw blurRad="38100" dist="38100" dir="2700000" algn="tl">
                    <a:srgbClr val="C0C0C0"/>
                  </a:outerShdw>
                </a:effectLst>
                <a:latin typeface="楷体_GB2312" pitchFamily="49" charset="-122"/>
                <a:ea typeface="楷体_GB2312" pitchFamily="49" charset="-122"/>
              </a:rPr>
              <a:t>后期测试的不足</a:t>
            </a:r>
            <a:endParaRPr lang="en-US" altLang="zh-CN" sz="3200" b="1">
              <a:solidFill>
                <a:srgbClr val="FF6600"/>
              </a:solidFill>
              <a:effectLst>
                <a:outerShdw blurRad="38100" dist="38100" dir="2700000" algn="tl">
                  <a:srgbClr val="C0C0C0"/>
                </a:outerShdw>
              </a:effectLst>
              <a:latin typeface="楷体_GB2312" pitchFamily="49" charset="-122"/>
              <a:ea typeface="楷体_GB2312" pitchFamily="49" charset="-122"/>
            </a:endParaRPr>
          </a:p>
        </p:txBody>
      </p:sp>
      <p:sp>
        <p:nvSpPr>
          <p:cNvPr id="91141" name="Text Box 5"/>
          <p:cNvSpPr txBox="1">
            <a:spLocks noChangeArrowheads="1"/>
          </p:cNvSpPr>
          <p:nvPr/>
        </p:nvSpPr>
        <p:spPr bwMode="auto">
          <a:xfrm>
            <a:off x="476250" y="4059238"/>
            <a:ext cx="7926388" cy="2079625"/>
          </a:xfrm>
          <a:prstGeom prst="rect">
            <a:avLst/>
          </a:prstGeom>
          <a:noFill/>
          <a:ln w="9525">
            <a:noFill/>
            <a:miter lim="800000"/>
            <a:headEnd/>
            <a:tailEnd/>
          </a:ln>
        </p:spPr>
        <p:txBody>
          <a:bodyPr lIns="112947" tIns="56473" rIns="112947" bIns="56473">
            <a:spAutoFit/>
          </a:bodyPr>
          <a:lstStyle/>
          <a:p>
            <a:pPr marL="542925" indent="-542925" algn="just">
              <a:lnSpc>
                <a:spcPct val="100000"/>
              </a:lnSpc>
              <a:spcBef>
                <a:spcPct val="30000"/>
              </a:spcBef>
            </a:pPr>
            <a:r>
              <a:rPr lang="zh-CN" altLang="en-US" sz="2800">
                <a:latin typeface="Times New Roman" pitchFamily="18" charset="0"/>
              </a:rPr>
              <a:t>1、必须执行程序。</a:t>
            </a:r>
          </a:p>
          <a:p>
            <a:pPr marL="542925" indent="-542925" algn="just">
              <a:lnSpc>
                <a:spcPct val="100000"/>
              </a:lnSpc>
              <a:spcBef>
                <a:spcPct val="30000"/>
              </a:spcBef>
            </a:pPr>
            <a:r>
              <a:rPr lang="zh-CN" altLang="en-US" sz="2800">
                <a:latin typeface="Times New Roman" pitchFamily="18" charset="0"/>
              </a:rPr>
              <a:t>2、其它因素掩盖算法本质。</a:t>
            </a:r>
          </a:p>
          <a:p>
            <a:pPr marL="542925" indent="-542925" algn="just">
              <a:lnSpc>
                <a:spcPct val="100000"/>
              </a:lnSpc>
              <a:spcBef>
                <a:spcPct val="30000"/>
              </a:spcBef>
            </a:pPr>
            <a:r>
              <a:rPr lang="zh-CN" altLang="en-US" sz="2800">
                <a:latin typeface="Times New Roman" pitchFamily="18" charset="0"/>
              </a:rPr>
              <a:t>3、找出问题规模和执行时间之间的函数的关系比较困难。</a:t>
            </a:r>
            <a:endParaRPr lang="zh-CN" altLang="en-US" sz="2800">
              <a:solidFill>
                <a:srgbClr val="FF6600"/>
              </a:solidFill>
              <a:latin typeface="Times New Roman" pitchFamily="18" charset="0"/>
            </a:endParaRPr>
          </a:p>
        </p:txBody>
      </p:sp>
    </p:spTree>
  </p:cSld>
  <p:clrMapOvr>
    <a:masterClrMapping/>
  </p:clrMapOvr>
  <p:transition>
    <p:pull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0546" name="Rectangle 2"/>
          <p:cNvSpPr>
            <a:spLocks noChangeArrowheads="1"/>
          </p:cNvSpPr>
          <p:nvPr/>
        </p:nvSpPr>
        <p:spPr bwMode="auto">
          <a:xfrm>
            <a:off x="381000" y="533400"/>
            <a:ext cx="1857375" cy="698500"/>
          </a:xfrm>
          <a:prstGeom prst="rect">
            <a:avLst/>
          </a:prstGeom>
          <a:noFill/>
          <a:ln>
            <a:noFill/>
          </a:ln>
          <a:effectLst/>
          <a:extLst/>
        </p:spPr>
        <p:txBody>
          <a:bodyPr wrap="none" lIns="112947" tIns="56473" rIns="112947" bIns="56473">
            <a:spAutoFit/>
          </a:bodyPr>
          <a:lstStyle/>
          <a:p>
            <a:pPr>
              <a:defRPr/>
            </a:pPr>
            <a:r>
              <a:rPr lang="zh-CN" altLang="en-US">
                <a:solidFill>
                  <a:srgbClr val="FF6600"/>
                </a:solidFill>
                <a:effectLst>
                  <a:outerShdw blurRad="38100" dist="38100" dir="2700000" algn="tl">
                    <a:srgbClr val="C0C0C0"/>
                  </a:outerShdw>
                </a:effectLst>
              </a:rPr>
              <a:t>事前估计</a:t>
            </a:r>
            <a:endParaRPr lang="en-US" altLang="zh-CN">
              <a:solidFill>
                <a:srgbClr val="FF6600"/>
              </a:solidFill>
              <a:effectLst>
                <a:outerShdw blurRad="38100" dist="38100" dir="2700000" algn="tl">
                  <a:srgbClr val="C0C0C0"/>
                </a:outerShdw>
              </a:effectLst>
            </a:endParaRPr>
          </a:p>
        </p:txBody>
      </p:sp>
      <p:sp>
        <p:nvSpPr>
          <p:cNvPr id="620547" name="Text Box 3"/>
          <p:cNvSpPr txBox="1">
            <a:spLocks noChangeArrowheads="1"/>
          </p:cNvSpPr>
          <p:nvPr/>
        </p:nvSpPr>
        <p:spPr bwMode="auto">
          <a:xfrm>
            <a:off x="395288" y="1557338"/>
            <a:ext cx="8350250" cy="1311275"/>
          </a:xfrm>
          <a:prstGeom prst="rect">
            <a:avLst/>
          </a:prstGeom>
          <a:noFill/>
          <a:ln w="9525">
            <a:noFill/>
            <a:miter lim="800000"/>
            <a:headEnd/>
            <a:tailEnd/>
          </a:ln>
          <a:effectLst/>
        </p:spPr>
        <p:txBody>
          <a:bodyPr lIns="112947" tIns="56473" rIns="112947" bIns="56473">
            <a:spAutoFit/>
          </a:bodyPr>
          <a:lstStyle/>
          <a:p>
            <a:pPr>
              <a:lnSpc>
                <a:spcPct val="130000"/>
              </a:lnSpc>
              <a:spcBef>
                <a:spcPct val="20000"/>
              </a:spcBef>
              <a:buFont typeface="Wingdings" pitchFamily="2" charset="2"/>
              <a:buChar char="Ø"/>
              <a:defRPr/>
            </a:pPr>
            <a:r>
              <a:rPr lang="zh-CN" altLang="en-US" sz="2800">
                <a:effectLst>
                  <a:outerShdw blurRad="38100" dist="38100" dir="2700000" algn="tl">
                    <a:srgbClr val="C0C0C0"/>
                  </a:outerShdw>
                </a:effectLst>
                <a:latin typeface="VW媩$婫`婡p瑙" charset="0"/>
              </a:rPr>
              <a:t> 近似估计 </a:t>
            </a:r>
            <a:r>
              <a:rPr lang="en-US" altLang="zh-CN" sz="2800">
                <a:effectLst>
                  <a:outerShdw blurRad="38100" dist="38100" dir="2700000" algn="tl">
                    <a:srgbClr val="C0C0C0"/>
                  </a:outerShdw>
                </a:effectLst>
                <a:latin typeface="VW媩$婫`婡p瑙" charset="0"/>
              </a:rPr>
              <a:t>-- </a:t>
            </a:r>
            <a:r>
              <a:rPr lang="zh-CN" altLang="en-US" sz="2800">
                <a:effectLst>
                  <a:outerShdw blurRad="38100" dist="38100" dir="2700000" algn="tl">
                    <a:srgbClr val="C0C0C0"/>
                  </a:outerShdw>
                </a:effectLst>
                <a:latin typeface="VW媩$婫`婡p瑙" charset="0"/>
              </a:rPr>
              <a:t>仅考虑算法中影响效率的主要因素</a:t>
            </a:r>
          </a:p>
          <a:p>
            <a:pPr>
              <a:lnSpc>
                <a:spcPct val="130000"/>
              </a:lnSpc>
              <a:spcBef>
                <a:spcPct val="20000"/>
              </a:spcBef>
              <a:buFont typeface="Wingdings" pitchFamily="2" charset="2"/>
              <a:buChar char="Ø"/>
              <a:defRPr/>
            </a:pPr>
            <a:r>
              <a:rPr lang="zh-CN" altLang="en-US" sz="2800">
                <a:effectLst>
                  <a:outerShdw blurRad="38100" dist="38100" dir="2700000" algn="tl">
                    <a:srgbClr val="C0C0C0"/>
                  </a:outerShdw>
                </a:effectLst>
                <a:latin typeface="VW媩$婫`婡p瑙" charset="0"/>
              </a:rPr>
              <a:t> 精确估计 </a:t>
            </a:r>
            <a:r>
              <a:rPr lang="en-US" altLang="zh-CN" sz="2800">
                <a:effectLst>
                  <a:outerShdw blurRad="38100" dist="38100" dir="2700000" algn="tl">
                    <a:srgbClr val="C0C0C0"/>
                  </a:outerShdw>
                </a:effectLst>
                <a:latin typeface="VW媩$婫`婡p瑙" charset="0"/>
              </a:rPr>
              <a:t>– </a:t>
            </a:r>
            <a:r>
              <a:rPr lang="zh-CN" altLang="en-US" sz="2800">
                <a:effectLst>
                  <a:outerShdw blurRad="38100" dist="38100" dir="2700000" algn="tl">
                    <a:srgbClr val="C0C0C0"/>
                  </a:outerShdw>
                </a:effectLst>
                <a:latin typeface="VW媩$婫`婡p瑙" charset="0"/>
              </a:rPr>
              <a:t>统计计算算法所需要的总的时间</a:t>
            </a:r>
          </a:p>
        </p:txBody>
      </p:sp>
    </p:spTree>
  </p:cSld>
  <p:clrMapOvr>
    <a:masterClrMapping/>
  </p:clrMapOvr>
  <p:transition>
    <p:pull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8674" name="Rectangle 2"/>
          <p:cNvSpPr>
            <a:spLocks noChangeArrowheads="1"/>
          </p:cNvSpPr>
          <p:nvPr/>
        </p:nvSpPr>
        <p:spPr bwMode="auto">
          <a:xfrm>
            <a:off x="0" y="4421188"/>
            <a:ext cx="9144000" cy="0"/>
          </a:xfrm>
          <a:prstGeom prst="rect">
            <a:avLst/>
          </a:prstGeom>
          <a:noFill/>
          <a:ln>
            <a:noFill/>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187" name="Text Box 3"/>
          <p:cNvSpPr txBox="1">
            <a:spLocks noChangeArrowheads="1"/>
          </p:cNvSpPr>
          <p:nvPr/>
        </p:nvSpPr>
        <p:spPr bwMode="auto">
          <a:xfrm>
            <a:off x="539750" y="1916113"/>
            <a:ext cx="8275638" cy="2698750"/>
          </a:xfrm>
          <a:prstGeom prst="rect">
            <a:avLst/>
          </a:prstGeom>
          <a:solidFill>
            <a:schemeClr val="hlink"/>
          </a:solidFill>
          <a:ln w="9525">
            <a:noFill/>
            <a:miter lim="800000"/>
            <a:headEnd/>
            <a:tailEnd/>
          </a:ln>
        </p:spPr>
        <p:txBody>
          <a:bodyPr lIns="112947" tIns="56473" rIns="112947" bIns="56473">
            <a:spAutoFit/>
          </a:bodyPr>
          <a:lstStyle/>
          <a:p>
            <a:pPr defTabSz="1128713">
              <a:lnSpc>
                <a:spcPct val="100000"/>
              </a:lnSpc>
            </a:pPr>
            <a:r>
              <a:rPr lang="en-US" altLang="zh-CN" sz="2800">
                <a:latin typeface="Times New Roman" pitchFamily="18" charset="0"/>
              </a:rPr>
              <a:t>def  Sum(A) :  #</a:t>
            </a:r>
            <a:r>
              <a:rPr lang="zh-CN" altLang="en-US" sz="2800">
                <a:latin typeface="Times New Roman" pitchFamily="18" charset="0"/>
              </a:rPr>
              <a:t>求</a:t>
            </a:r>
            <a:r>
              <a:rPr lang="en-US" altLang="zh-CN" sz="2800">
                <a:latin typeface="Times New Roman" pitchFamily="18" charset="0"/>
              </a:rPr>
              <a:t>a</a:t>
            </a:r>
            <a:r>
              <a:rPr lang="zh-CN" altLang="en-US" sz="2800">
                <a:latin typeface="Times New Roman" pitchFamily="18" charset="0"/>
              </a:rPr>
              <a:t>中所有元素的和</a:t>
            </a:r>
          </a:p>
          <a:p>
            <a:pPr defTabSz="1128713">
              <a:lnSpc>
                <a:spcPct val="100000"/>
              </a:lnSpc>
            </a:pPr>
            <a:r>
              <a:rPr lang="zh-CN" altLang="en-US" sz="2800">
                <a:latin typeface="Times New Roman" pitchFamily="18" charset="0"/>
              </a:rPr>
              <a:t>    </a:t>
            </a:r>
            <a:r>
              <a:rPr lang="en-US" altLang="zh-CN" sz="2800">
                <a:latin typeface="Times New Roman" pitchFamily="18" charset="0"/>
              </a:rPr>
              <a:t>n = len(A)</a:t>
            </a:r>
          </a:p>
          <a:p>
            <a:pPr defTabSz="1128713">
              <a:lnSpc>
                <a:spcPct val="100000"/>
              </a:lnSpc>
            </a:pPr>
            <a:r>
              <a:rPr lang="en-US" altLang="zh-CN" sz="2800">
                <a:latin typeface="Times New Roman" pitchFamily="18" charset="0"/>
              </a:rPr>
              <a:t>    S = 0</a:t>
            </a:r>
          </a:p>
          <a:p>
            <a:pPr defTabSz="1128713">
              <a:lnSpc>
                <a:spcPct val="100000"/>
              </a:lnSpc>
            </a:pPr>
            <a:r>
              <a:rPr lang="en-US" altLang="zh-CN" sz="2800">
                <a:latin typeface="Times New Roman" pitchFamily="18" charset="0"/>
              </a:rPr>
              <a:t>    for i in range(n) :</a:t>
            </a:r>
          </a:p>
          <a:p>
            <a:pPr defTabSz="1128713">
              <a:lnSpc>
                <a:spcPct val="100000"/>
              </a:lnSpc>
            </a:pPr>
            <a:r>
              <a:rPr lang="en-US" altLang="zh-CN" sz="2800">
                <a:latin typeface="Times New Roman" pitchFamily="18" charset="0"/>
              </a:rPr>
              <a:t>        S += A[i]</a:t>
            </a:r>
          </a:p>
          <a:p>
            <a:pPr defTabSz="1128713">
              <a:lnSpc>
                <a:spcPct val="100000"/>
              </a:lnSpc>
            </a:pPr>
            <a:r>
              <a:rPr lang="en-US" altLang="zh-CN" sz="2800">
                <a:latin typeface="Times New Roman" pitchFamily="18" charset="0"/>
              </a:rPr>
              <a:t>    return S</a:t>
            </a:r>
            <a:r>
              <a:rPr lang="en-US" altLang="zh-CN" sz="2800" b="0">
                <a:latin typeface="Times New Roman" pitchFamily="18" charset="0"/>
              </a:rPr>
              <a:t>						</a:t>
            </a:r>
            <a:endParaRPr lang="zh-CN" altLang="en-US" sz="2800" b="0">
              <a:latin typeface="Times New Roman" pitchFamily="18" charset="0"/>
            </a:endParaRPr>
          </a:p>
        </p:txBody>
      </p:sp>
      <p:sp>
        <p:nvSpPr>
          <p:cNvPr id="668676" name="Rectangle 4"/>
          <p:cNvSpPr>
            <a:spLocks noChangeArrowheads="1"/>
          </p:cNvSpPr>
          <p:nvPr/>
        </p:nvSpPr>
        <p:spPr bwMode="auto">
          <a:xfrm>
            <a:off x="468313" y="404813"/>
            <a:ext cx="8089900" cy="579437"/>
          </a:xfrm>
          <a:prstGeom prst="rect">
            <a:avLst/>
          </a:prstGeom>
          <a:noFill/>
          <a:ln>
            <a:noFill/>
          </a:ln>
          <a:effectLst/>
          <a:extLst/>
        </p:spPr>
        <p:txBody>
          <a:bodyPr wrap="none">
            <a:spAutoFit/>
          </a:bodyPr>
          <a:lstStyle/>
          <a:p>
            <a:pPr>
              <a:lnSpc>
                <a:spcPct val="100000"/>
              </a:lnSpc>
              <a:buClr>
                <a:srgbClr val="FF6600"/>
              </a:buClr>
              <a:buFont typeface="Wingdings" pitchFamily="2" charset="2"/>
              <a:buNone/>
              <a:defRPr/>
            </a:pPr>
            <a:r>
              <a:rPr lang="zh-CN" altLang="en-US">
                <a:solidFill>
                  <a:srgbClr val="FF6600"/>
                </a:solidFill>
                <a:effectLst>
                  <a:outerShdw blurRad="38100" dist="38100" dir="2700000" algn="tl">
                    <a:srgbClr val="C0C0C0"/>
                  </a:outerShdw>
                </a:effectLst>
                <a:latin typeface="Times New Roman" pitchFamily="18" charset="0"/>
              </a:rPr>
              <a:t>统计程序步的方法：插入全局计数变量</a:t>
            </a:r>
            <a:r>
              <a:rPr lang="en-US" altLang="en-US">
                <a:solidFill>
                  <a:srgbClr val="FF6600"/>
                </a:solidFill>
                <a:effectLst>
                  <a:outerShdw blurRad="38100" dist="38100" dir="2700000" algn="tl">
                    <a:srgbClr val="C0C0C0"/>
                  </a:outerShdw>
                </a:effectLst>
                <a:latin typeface="Times New Roman" pitchFamily="18" charset="0"/>
              </a:rPr>
              <a:t>count</a:t>
            </a:r>
            <a:endParaRPr lang="zh-CN" altLang="en-US">
              <a:solidFill>
                <a:srgbClr val="FF6600"/>
              </a:solidFill>
              <a:effectLst>
                <a:outerShdw blurRad="38100" dist="38100" dir="2700000" algn="tl">
                  <a:srgbClr val="C0C0C0"/>
                </a:outerShdw>
              </a:effectLst>
              <a:latin typeface="Times New Roman" pitchFamily="18" charset="0"/>
            </a:endParaRPr>
          </a:p>
        </p:txBody>
      </p:sp>
      <p:sp>
        <p:nvSpPr>
          <p:cNvPr id="93189" name="Rectangle 5"/>
          <p:cNvSpPr>
            <a:spLocks noChangeArrowheads="1"/>
          </p:cNvSpPr>
          <p:nvPr/>
        </p:nvSpPr>
        <p:spPr bwMode="auto">
          <a:xfrm>
            <a:off x="477838" y="1089025"/>
            <a:ext cx="4868862" cy="557213"/>
          </a:xfrm>
          <a:prstGeom prst="rect">
            <a:avLst/>
          </a:prstGeom>
          <a:noFill/>
          <a:ln w="9525">
            <a:noFill/>
            <a:miter lim="800000"/>
            <a:headEnd/>
            <a:tailEnd/>
          </a:ln>
        </p:spPr>
        <p:txBody>
          <a:bodyPr wrap="none" lIns="112947" tIns="56473" rIns="112947" bIns="56473">
            <a:spAutoFit/>
          </a:bodyPr>
          <a:lstStyle/>
          <a:p>
            <a:r>
              <a:rPr lang="en-US" altLang="zh-CN" sz="2400">
                <a:latin typeface="黑体" pitchFamily="49" charset="-122"/>
                <a:ea typeface="黑体" pitchFamily="49" charset="-122"/>
              </a:rPr>
              <a:t>【</a:t>
            </a:r>
            <a:r>
              <a:rPr lang="zh-CN" altLang="en-US" sz="2400">
                <a:latin typeface="黑体" pitchFamily="49" charset="-122"/>
                <a:ea typeface="黑体" pitchFamily="49" charset="-122"/>
              </a:rPr>
              <a:t>例</a:t>
            </a:r>
            <a:r>
              <a:rPr lang="en-US" altLang="zh-CN" sz="2400">
                <a:latin typeface="黑体" pitchFamily="49" charset="-122"/>
                <a:ea typeface="黑体" pitchFamily="49" charset="-122"/>
              </a:rPr>
              <a:t>】</a:t>
            </a:r>
            <a:r>
              <a:rPr lang="zh-CN" altLang="en-US" sz="2400">
                <a:latin typeface="黑体" pitchFamily="49" charset="-122"/>
                <a:ea typeface="黑体" pitchFamily="49" charset="-122"/>
              </a:rPr>
              <a:t>以迭代方式求累加和的函数</a:t>
            </a:r>
          </a:p>
        </p:txBody>
      </p:sp>
    </p:spTree>
  </p:cSld>
  <p:clrMapOvr>
    <a:masterClrMapping/>
  </p:clrMapOvr>
  <p:transition>
    <p:pull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9698" name="Rectangle 2"/>
          <p:cNvSpPr>
            <a:spLocks noChangeArrowheads="1"/>
          </p:cNvSpPr>
          <p:nvPr/>
        </p:nvSpPr>
        <p:spPr bwMode="auto">
          <a:xfrm>
            <a:off x="0" y="4421188"/>
            <a:ext cx="9144000" cy="0"/>
          </a:xfrm>
          <a:prstGeom prst="rect">
            <a:avLst/>
          </a:prstGeom>
          <a:noFill/>
          <a:ln>
            <a:noFill/>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4211" name="Text Box 3"/>
          <p:cNvSpPr txBox="1">
            <a:spLocks noChangeArrowheads="1"/>
          </p:cNvSpPr>
          <p:nvPr/>
        </p:nvSpPr>
        <p:spPr bwMode="auto">
          <a:xfrm>
            <a:off x="431800" y="863600"/>
            <a:ext cx="8153400" cy="4422775"/>
          </a:xfrm>
          <a:prstGeom prst="rect">
            <a:avLst/>
          </a:prstGeom>
          <a:solidFill>
            <a:schemeClr val="hlink"/>
          </a:solidFill>
          <a:ln w="9525">
            <a:noFill/>
            <a:miter lim="800000"/>
            <a:headEnd/>
            <a:tailEnd/>
          </a:ln>
        </p:spPr>
        <p:txBody>
          <a:bodyPr lIns="112947" tIns="56473" rIns="112947" bIns="56473">
            <a:spAutoFit/>
          </a:bodyPr>
          <a:lstStyle/>
          <a:p>
            <a:pPr defTabSz="1128713">
              <a:lnSpc>
                <a:spcPct val="100000"/>
              </a:lnSpc>
            </a:pPr>
            <a:r>
              <a:rPr lang="en-US" altLang="zh-CN" sz="2800">
                <a:latin typeface="Times New Roman" pitchFamily="18" charset="0"/>
              </a:rPr>
              <a:t>def  Sum1(A) :  #</a:t>
            </a:r>
            <a:r>
              <a:rPr lang="zh-CN" altLang="en-US" sz="2800">
                <a:latin typeface="Times New Roman" pitchFamily="18" charset="0"/>
              </a:rPr>
              <a:t>求</a:t>
            </a:r>
            <a:r>
              <a:rPr lang="en-US" altLang="zh-CN" sz="2800">
                <a:latin typeface="Times New Roman" pitchFamily="18" charset="0"/>
              </a:rPr>
              <a:t>a</a:t>
            </a:r>
            <a:r>
              <a:rPr lang="zh-CN" altLang="en-US" sz="2800">
                <a:latin typeface="Times New Roman" pitchFamily="18" charset="0"/>
              </a:rPr>
              <a:t>中所有元素的和</a:t>
            </a:r>
          </a:p>
          <a:p>
            <a:pPr defTabSz="1128713">
              <a:lnSpc>
                <a:spcPct val="100000"/>
              </a:lnSpc>
            </a:pPr>
            <a:r>
              <a:rPr lang="zh-CN" altLang="en-US" sz="2800">
                <a:latin typeface="Times New Roman" pitchFamily="18" charset="0"/>
              </a:rPr>
              <a:t>    </a:t>
            </a:r>
            <a:r>
              <a:rPr lang="en-US" altLang="zh-CN" sz="2800">
                <a:latin typeface="Times New Roman" pitchFamily="18" charset="0"/>
              </a:rPr>
              <a:t>global count</a:t>
            </a:r>
          </a:p>
          <a:p>
            <a:pPr defTabSz="1128713">
              <a:lnSpc>
                <a:spcPct val="100000"/>
              </a:lnSpc>
            </a:pPr>
            <a:r>
              <a:rPr lang="en-US" altLang="zh-CN" sz="2800">
                <a:latin typeface="Times New Roman" pitchFamily="18" charset="0"/>
              </a:rPr>
              <a:t>    n = len(A); count += 1</a:t>
            </a:r>
          </a:p>
          <a:p>
            <a:pPr defTabSz="1128713">
              <a:lnSpc>
                <a:spcPct val="100000"/>
              </a:lnSpc>
            </a:pPr>
            <a:r>
              <a:rPr lang="en-US" altLang="zh-CN" sz="2800">
                <a:latin typeface="Times New Roman" pitchFamily="18" charset="0"/>
              </a:rPr>
              <a:t>    S = 0; count += 1</a:t>
            </a:r>
          </a:p>
          <a:p>
            <a:pPr defTabSz="1128713">
              <a:lnSpc>
                <a:spcPct val="100000"/>
              </a:lnSpc>
            </a:pPr>
            <a:r>
              <a:rPr lang="en-US" altLang="zh-CN" sz="2800">
                <a:latin typeface="Times New Roman" pitchFamily="18" charset="0"/>
              </a:rPr>
              <a:t>    for i in range(n) :</a:t>
            </a:r>
          </a:p>
          <a:p>
            <a:pPr defTabSz="1128713">
              <a:lnSpc>
                <a:spcPct val="100000"/>
              </a:lnSpc>
            </a:pPr>
            <a:r>
              <a:rPr lang="en-US" altLang="zh-CN" sz="2800">
                <a:latin typeface="Times New Roman" pitchFamily="18" charset="0"/>
              </a:rPr>
              <a:t>        count += 1</a:t>
            </a:r>
          </a:p>
          <a:p>
            <a:pPr defTabSz="1128713">
              <a:lnSpc>
                <a:spcPct val="100000"/>
              </a:lnSpc>
            </a:pPr>
            <a:r>
              <a:rPr lang="en-US" altLang="zh-CN" sz="2800">
                <a:latin typeface="Times New Roman" pitchFamily="18" charset="0"/>
              </a:rPr>
              <a:t>        S += A[i]; count += 1</a:t>
            </a:r>
          </a:p>
          <a:p>
            <a:pPr defTabSz="1128713">
              <a:lnSpc>
                <a:spcPct val="100000"/>
              </a:lnSpc>
            </a:pPr>
            <a:r>
              <a:rPr lang="en-US" altLang="zh-CN" sz="2800">
                <a:latin typeface="Times New Roman" pitchFamily="18" charset="0"/>
              </a:rPr>
              <a:t>    count += 1</a:t>
            </a:r>
          </a:p>
          <a:p>
            <a:pPr defTabSz="1128713">
              <a:lnSpc>
                <a:spcPct val="100000"/>
              </a:lnSpc>
            </a:pPr>
            <a:r>
              <a:rPr lang="en-US" altLang="zh-CN" sz="2800">
                <a:latin typeface="Times New Roman" pitchFamily="18" charset="0"/>
              </a:rPr>
              <a:t>    count += 1</a:t>
            </a:r>
          </a:p>
          <a:p>
            <a:pPr defTabSz="1128713">
              <a:lnSpc>
                <a:spcPct val="100000"/>
              </a:lnSpc>
            </a:pPr>
            <a:r>
              <a:rPr lang="en-US" altLang="zh-CN" sz="2800">
                <a:latin typeface="Times New Roman" pitchFamily="18" charset="0"/>
              </a:rPr>
              <a:t>    return S</a:t>
            </a:r>
            <a:endParaRPr lang="zh-CN" altLang="en-US" sz="2800">
              <a:latin typeface="Times New Roman" pitchFamily="18" charset="0"/>
            </a:endParaRPr>
          </a:p>
        </p:txBody>
      </p:sp>
      <p:sp>
        <p:nvSpPr>
          <p:cNvPr id="94212" name="Rectangle 4"/>
          <p:cNvSpPr>
            <a:spLocks noChangeArrowheads="1"/>
          </p:cNvSpPr>
          <p:nvPr/>
        </p:nvSpPr>
        <p:spPr bwMode="auto">
          <a:xfrm>
            <a:off x="533400" y="5715000"/>
            <a:ext cx="7361238" cy="446088"/>
          </a:xfrm>
          <a:prstGeom prst="rect">
            <a:avLst/>
          </a:prstGeom>
          <a:noFill/>
          <a:ln w="9525">
            <a:noFill/>
            <a:miter lim="800000"/>
            <a:headEnd/>
            <a:tailEnd/>
          </a:ln>
        </p:spPr>
        <p:txBody>
          <a:bodyPr wrap="none" lIns="112947" tIns="56473" rIns="112947" bIns="56473">
            <a:spAutoFit/>
          </a:bodyPr>
          <a:lstStyle/>
          <a:p>
            <a:pPr>
              <a:lnSpc>
                <a:spcPct val="90000"/>
              </a:lnSpc>
            </a:pPr>
            <a:r>
              <a:rPr kumimoji="1" lang="zh-CN" altLang="en-US" sz="2400">
                <a:latin typeface="Times New Roman" pitchFamily="18" charset="0"/>
              </a:rPr>
              <a:t>执行结束后得到程序步数计数结果：</a:t>
            </a:r>
            <a:r>
              <a:rPr lang="en-US" altLang="zh-CN" sz="2400">
                <a:latin typeface="Times New Roman" pitchFamily="18" charset="0"/>
              </a:rPr>
              <a:t>count=</a:t>
            </a:r>
            <a:r>
              <a:rPr lang="zh-CN" altLang="en-US" sz="2400">
                <a:latin typeface="Times New Roman" pitchFamily="18" charset="0"/>
              </a:rPr>
              <a:t>2</a:t>
            </a:r>
            <a:r>
              <a:rPr lang="en-US" altLang="zh-CN" sz="2400">
                <a:latin typeface="Times New Roman" pitchFamily="18" charset="0"/>
              </a:rPr>
              <a:t>×n+4。</a:t>
            </a:r>
            <a:endParaRPr lang="zh-CN" altLang="en-US" sz="2400">
              <a:latin typeface="Times New Roman" pitchFamily="18" charset="0"/>
            </a:endParaRPr>
          </a:p>
        </p:txBody>
      </p:sp>
    </p:spTree>
  </p:cSld>
  <p:clrMapOvr>
    <a:masterClrMapping/>
  </p:clrMapOvr>
  <p:transition>
    <p:pull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296863" y="954088"/>
            <a:ext cx="8640762" cy="2554287"/>
          </a:xfrm>
          <a:prstGeom prst="rect">
            <a:avLst/>
          </a:prstGeom>
          <a:solidFill>
            <a:schemeClr val="hlink"/>
          </a:solidFill>
          <a:ln w="9525">
            <a:noFill/>
            <a:miter lim="800000"/>
            <a:headEnd/>
            <a:tailEnd/>
          </a:ln>
        </p:spPr>
        <p:txBody>
          <a:bodyPr>
            <a:spAutoFit/>
          </a:bodyPr>
          <a:lstStyle/>
          <a:p>
            <a:pPr algn="just" eaLnBrk="1" hangingPunct="1">
              <a:lnSpc>
                <a:spcPct val="100000"/>
              </a:lnSpc>
            </a:pPr>
            <a:r>
              <a:rPr kumimoji="1" lang="en-US" altLang="zh-CN">
                <a:latin typeface="Times New Roman" pitchFamily="18" charset="0"/>
                <a:ea typeface="宋体" pitchFamily="2" charset="-122"/>
              </a:rPr>
              <a:t>def  add(a, b, c, m, n) : </a:t>
            </a:r>
          </a:p>
          <a:p>
            <a:pPr algn="just" eaLnBrk="1" hangingPunct="1">
              <a:lnSpc>
                <a:spcPct val="100000"/>
              </a:lnSpc>
            </a:pPr>
            <a:r>
              <a:rPr kumimoji="1" lang="en-US" altLang="zh-CN">
                <a:latin typeface="Times New Roman" pitchFamily="18" charset="0"/>
                <a:ea typeface="宋体" pitchFamily="2" charset="-122"/>
              </a:rPr>
              <a:t>#</a:t>
            </a:r>
            <a:r>
              <a:rPr kumimoji="1" lang="zh-CN" altLang="en-US">
                <a:latin typeface="Times New Roman" pitchFamily="18" charset="0"/>
                <a:ea typeface="宋体" pitchFamily="2" charset="-122"/>
              </a:rPr>
              <a:t>矩阵</a:t>
            </a:r>
            <a:r>
              <a:rPr kumimoji="1" lang="en-US" altLang="zh-CN">
                <a:latin typeface="Times New Roman" pitchFamily="18" charset="0"/>
                <a:ea typeface="宋体" pitchFamily="2" charset="-122"/>
              </a:rPr>
              <a:t>A</a:t>
            </a:r>
            <a:r>
              <a:rPr kumimoji="1" lang="zh-CN" altLang="en-US">
                <a:latin typeface="Times New Roman" pitchFamily="18" charset="0"/>
                <a:ea typeface="宋体" pitchFamily="2" charset="-122"/>
              </a:rPr>
              <a:t>和</a:t>
            </a:r>
            <a:r>
              <a:rPr kumimoji="1" lang="en-US" altLang="zh-CN">
                <a:latin typeface="Times New Roman" pitchFamily="18" charset="0"/>
                <a:ea typeface="宋体" pitchFamily="2" charset="-122"/>
              </a:rPr>
              <a:t>B</a:t>
            </a:r>
            <a:r>
              <a:rPr kumimoji="1" lang="zh-CN" altLang="en-US">
                <a:latin typeface="Times New Roman" pitchFamily="18" charset="0"/>
                <a:ea typeface="宋体" pitchFamily="2" charset="-122"/>
              </a:rPr>
              <a:t>相加，结果为</a:t>
            </a:r>
            <a:r>
              <a:rPr kumimoji="1" lang="en-US" altLang="zh-CN">
                <a:latin typeface="Times New Roman" pitchFamily="18" charset="0"/>
                <a:ea typeface="宋体" pitchFamily="2" charset="-122"/>
              </a:rPr>
              <a:t>C</a:t>
            </a:r>
          </a:p>
          <a:p>
            <a:pPr algn="just" eaLnBrk="1" hangingPunct="1">
              <a:lnSpc>
                <a:spcPct val="100000"/>
              </a:lnSpc>
            </a:pPr>
            <a:r>
              <a:rPr kumimoji="1" lang="en-US" altLang="zh-CN">
                <a:latin typeface="Times New Roman" pitchFamily="18" charset="0"/>
                <a:ea typeface="宋体" pitchFamily="2" charset="-122"/>
              </a:rPr>
              <a:t>    for i in range(m) :</a:t>
            </a:r>
          </a:p>
          <a:p>
            <a:pPr algn="just" eaLnBrk="1" hangingPunct="1">
              <a:lnSpc>
                <a:spcPct val="100000"/>
              </a:lnSpc>
            </a:pPr>
            <a:r>
              <a:rPr kumimoji="1" lang="en-US" altLang="zh-CN">
                <a:latin typeface="Times New Roman" pitchFamily="18" charset="0"/>
                <a:ea typeface="宋体" pitchFamily="2" charset="-122"/>
              </a:rPr>
              <a:t>        for j in range(n):</a:t>
            </a:r>
          </a:p>
          <a:p>
            <a:pPr algn="just" eaLnBrk="1" hangingPunct="1">
              <a:lnSpc>
                <a:spcPct val="100000"/>
              </a:lnSpc>
            </a:pPr>
            <a:r>
              <a:rPr kumimoji="1" lang="en-US" altLang="zh-CN">
                <a:latin typeface="Times New Roman" pitchFamily="18" charset="0"/>
                <a:ea typeface="宋体" pitchFamily="2" charset="-122"/>
              </a:rPr>
              <a:t>            c[i][j] = a[i][j] + b[i][j]</a:t>
            </a:r>
          </a:p>
        </p:txBody>
      </p:sp>
      <p:sp>
        <p:nvSpPr>
          <p:cNvPr id="95235" name="Rectangle 4"/>
          <p:cNvSpPr>
            <a:spLocks noChangeArrowheads="1"/>
          </p:cNvSpPr>
          <p:nvPr/>
        </p:nvSpPr>
        <p:spPr bwMode="auto">
          <a:xfrm>
            <a:off x="228600" y="279400"/>
            <a:ext cx="2752725" cy="631825"/>
          </a:xfrm>
          <a:prstGeom prst="rect">
            <a:avLst/>
          </a:prstGeom>
          <a:noFill/>
          <a:ln w="9525">
            <a:noFill/>
            <a:miter lim="800000"/>
            <a:headEnd/>
            <a:tailEnd/>
          </a:ln>
        </p:spPr>
        <p:txBody>
          <a:bodyPr wrap="none" lIns="112947" tIns="56473" rIns="112947" bIns="56473">
            <a:spAutoFit/>
          </a:bodyPr>
          <a:lstStyle/>
          <a:p>
            <a:r>
              <a:rPr lang="en-US" altLang="zh-CN" sz="2800">
                <a:latin typeface="黑体" pitchFamily="49" charset="-122"/>
                <a:ea typeface="黑体" pitchFamily="49" charset="-122"/>
              </a:rPr>
              <a:t>【</a:t>
            </a:r>
            <a:r>
              <a:rPr lang="zh-CN" altLang="en-US" sz="2800">
                <a:latin typeface="黑体" pitchFamily="49" charset="-122"/>
                <a:ea typeface="黑体" pitchFamily="49" charset="-122"/>
              </a:rPr>
              <a:t>例</a:t>
            </a:r>
            <a:r>
              <a:rPr lang="en-US" altLang="zh-CN" sz="2800">
                <a:latin typeface="黑体" pitchFamily="49" charset="-122"/>
                <a:ea typeface="黑体" pitchFamily="49" charset="-122"/>
              </a:rPr>
              <a:t>】</a:t>
            </a:r>
            <a:r>
              <a:rPr lang="zh-CN" altLang="en-US" sz="2800">
                <a:latin typeface="黑体" pitchFamily="49" charset="-122"/>
                <a:ea typeface="黑体" pitchFamily="49" charset="-122"/>
              </a:rPr>
              <a:t>矩阵相加</a:t>
            </a:r>
          </a:p>
        </p:txBody>
      </p:sp>
    </p:spTree>
  </p:cSld>
  <p:clrMapOvr>
    <a:masterClrMapping/>
  </p:clrMapOvr>
  <p:transition>
    <p:pull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233363"/>
            <a:ext cx="9144000" cy="5016500"/>
          </a:xfrm>
          <a:prstGeom prst="rect">
            <a:avLst/>
          </a:prstGeom>
          <a:solidFill>
            <a:schemeClr val="hlink"/>
          </a:solidFill>
          <a:ln w="9525">
            <a:noFill/>
            <a:miter lim="800000"/>
            <a:headEnd/>
            <a:tailEnd/>
          </a:ln>
        </p:spPr>
        <p:txBody>
          <a:bodyPr>
            <a:spAutoFit/>
          </a:bodyPr>
          <a:lstStyle/>
          <a:p>
            <a:pPr algn="just" eaLnBrk="1" hangingPunct="1">
              <a:lnSpc>
                <a:spcPct val="100000"/>
              </a:lnSpc>
            </a:pPr>
            <a:r>
              <a:rPr kumimoji="1" lang="en-US" altLang="zh-CN">
                <a:latin typeface="Times New Roman" pitchFamily="18" charset="0"/>
                <a:ea typeface="宋体" pitchFamily="2" charset="-122"/>
              </a:rPr>
              <a:t>def  add1(a, b, c, m, n) : #</a:t>
            </a:r>
            <a:r>
              <a:rPr kumimoji="1" lang="zh-CN" altLang="en-US">
                <a:latin typeface="Times New Roman" pitchFamily="18" charset="0"/>
                <a:ea typeface="宋体" pitchFamily="2" charset="-122"/>
              </a:rPr>
              <a:t>矩阵</a:t>
            </a:r>
            <a:r>
              <a:rPr kumimoji="1" lang="en-US" altLang="zh-CN">
                <a:latin typeface="Times New Roman" pitchFamily="18" charset="0"/>
                <a:ea typeface="宋体" pitchFamily="2" charset="-122"/>
              </a:rPr>
              <a:t>A</a:t>
            </a:r>
            <a:r>
              <a:rPr kumimoji="1" lang="zh-CN" altLang="en-US">
                <a:latin typeface="Times New Roman" pitchFamily="18" charset="0"/>
                <a:ea typeface="宋体" pitchFamily="2" charset="-122"/>
              </a:rPr>
              <a:t>和</a:t>
            </a:r>
            <a:r>
              <a:rPr kumimoji="1" lang="en-US" altLang="zh-CN">
                <a:latin typeface="Times New Roman" pitchFamily="18" charset="0"/>
                <a:ea typeface="宋体" pitchFamily="2" charset="-122"/>
              </a:rPr>
              <a:t>B</a:t>
            </a:r>
            <a:r>
              <a:rPr kumimoji="1" lang="zh-CN" altLang="en-US">
                <a:latin typeface="Times New Roman" pitchFamily="18" charset="0"/>
                <a:ea typeface="宋体" pitchFamily="2" charset="-122"/>
              </a:rPr>
              <a:t>相加，结果为</a:t>
            </a:r>
            <a:r>
              <a:rPr kumimoji="1" lang="en-US" altLang="zh-CN">
                <a:latin typeface="Times New Roman" pitchFamily="18" charset="0"/>
                <a:ea typeface="宋体" pitchFamily="2" charset="-122"/>
              </a:rPr>
              <a:t>C</a:t>
            </a:r>
          </a:p>
          <a:p>
            <a:pPr algn="just" eaLnBrk="1" hangingPunct="1">
              <a:lnSpc>
                <a:spcPct val="100000"/>
              </a:lnSpc>
            </a:pPr>
            <a:r>
              <a:rPr kumimoji="1" lang="en-US" altLang="zh-CN">
                <a:latin typeface="Times New Roman" pitchFamily="18" charset="0"/>
                <a:ea typeface="宋体" pitchFamily="2" charset="-122"/>
              </a:rPr>
              <a:t>    global count </a:t>
            </a:r>
          </a:p>
          <a:p>
            <a:pPr algn="just" eaLnBrk="1" hangingPunct="1">
              <a:lnSpc>
                <a:spcPct val="100000"/>
              </a:lnSpc>
            </a:pPr>
            <a:r>
              <a:rPr kumimoji="1" lang="en-US" altLang="zh-CN">
                <a:latin typeface="Times New Roman" pitchFamily="18" charset="0"/>
                <a:ea typeface="宋体" pitchFamily="2" charset="-122"/>
              </a:rPr>
              <a:t>    for i in range(m) :</a:t>
            </a:r>
          </a:p>
          <a:p>
            <a:pPr algn="just" eaLnBrk="1" hangingPunct="1">
              <a:lnSpc>
                <a:spcPct val="100000"/>
              </a:lnSpc>
            </a:pPr>
            <a:r>
              <a:rPr kumimoji="1" lang="en-US" altLang="zh-CN">
                <a:latin typeface="Times New Roman" pitchFamily="18" charset="0"/>
                <a:ea typeface="宋体" pitchFamily="2" charset="-122"/>
              </a:rPr>
              <a:t>        count += 1</a:t>
            </a:r>
          </a:p>
          <a:p>
            <a:pPr algn="just" eaLnBrk="1" hangingPunct="1">
              <a:lnSpc>
                <a:spcPct val="100000"/>
              </a:lnSpc>
            </a:pPr>
            <a:r>
              <a:rPr kumimoji="1" lang="en-US" altLang="zh-CN">
                <a:latin typeface="Times New Roman" pitchFamily="18" charset="0"/>
                <a:ea typeface="宋体" pitchFamily="2" charset="-122"/>
              </a:rPr>
              <a:t>        for j in range(n):</a:t>
            </a:r>
          </a:p>
          <a:p>
            <a:pPr algn="just" eaLnBrk="1" hangingPunct="1">
              <a:lnSpc>
                <a:spcPct val="100000"/>
              </a:lnSpc>
            </a:pPr>
            <a:r>
              <a:rPr kumimoji="1" lang="en-US" altLang="zh-CN">
                <a:latin typeface="Times New Roman" pitchFamily="18" charset="0"/>
                <a:ea typeface="宋体" pitchFamily="2" charset="-122"/>
              </a:rPr>
              <a:t>            count += 1</a:t>
            </a:r>
          </a:p>
          <a:p>
            <a:pPr algn="just" eaLnBrk="1" hangingPunct="1">
              <a:lnSpc>
                <a:spcPct val="100000"/>
              </a:lnSpc>
            </a:pPr>
            <a:r>
              <a:rPr kumimoji="1" lang="en-US" altLang="zh-CN">
                <a:latin typeface="Times New Roman" pitchFamily="18" charset="0"/>
                <a:ea typeface="宋体" pitchFamily="2" charset="-122"/>
              </a:rPr>
              <a:t>            c[i][j] = a[i][j] + b[i][j]</a:t>
            </a:r>
          </a:p>
          <a:p>
            <a:pPr algn="just" eaLnBrk="1" hangingPunct="1">
              <a:lnSpc>
                <a:spcPct val="100000"/>
              </a:lnSpc>
            </a:pPr>
            <a:r>
              <a:rPr kumimoji="1" lang="en-US" altLang="zh-CN">
                <a:latin typeface="Times New Roman" pitchFamily="18" charset="0"/>
                <a:ea typeface="宋体" pitchFamily="2" charset="-122"/>
              </a:rPr>
              <a:t>            count += 1</a:t>
            </a:r>
          </a:p>
          <a:p>
            <a:pPr algn="just" eaLnBrk="1" hangingPunct="1">
              <a:lnSpc>
                <a:spcPct val="100000"/>
              </a:lnSpc>
            </a:pPr>
            <a:r>
              <a:rPr kumimoji="1" lang="en-US" altLang="zh-CN">
                <a:latin typeface="Times New Roman" pitchFamily="18" charset="0"/>
                <a:ea typeface="宋体" pitchFamily="2" charset="-122"/>
              </a:rPr>
              <a:t>        count += 1</a:t>
            </a:r>
          </a:p>
          <a:p>
            <a:pPr algn="just" eaLnBrk="1" hangingPunct="1">
              <a:lnSpc>
                <a:spcPct val="100000"/>
              </a:lnSpc>
            </a:pPr>
            <a:r>
              <a:rPr kumimoji="1" lang="en-US" altLang="zh-CN">
                <a:latin typeface="Times New Roman" pitchFamily="18" charset="0"/>
                <a:ea typeface="宋体" pitchFamily="2" charset="-122"/>
              </a:rPr>
              <a:t>    count += 1</a:t>
            </a:r>
          </a:p>
        </p:txBody>
      </p:sp>
      <p:graphicFrame>
        <p:nvGraphicFramePr>
          <p:cNvPr id="3074" name="Object 5"/>
          <p:cNvGraphicFramePr>
            <a:graphicFrameLocks noGrp="1" noChangeAspect="1"/>
          </p:cNvGraphicFramePr>
          <p:nvPr>
            <p:ph/>
          </p:nvPr>
        </p:nvGraphicFramePr>
        <p:xfrm>
          <a:off x="1736725" y="5634038"/>
          <a:ext cx="4860925" cy="817562"/>
        </p:xfrm>
        <a:graphic>
          <a:graphicData uri="http://schemas.openxmlformats.org/presentationml/2006/ole">
            <mc:AlternateContent xmlns:mc="http://schemas.openxmlformats.org/markup-compatibility/2006">
              <mc:Choice xmlns:v="urn:schemas-microsoft-com:vml" Requires="v">
                <p:oleObj spid="_x0000_s3106" name="Equation" r:id="rId3" imgW="1358900" imgH="228600" progId="Equation.3">
                  <p:embed/>
                </p:oleObj>
              </mc:Choice>
              <mc:Fallback>
                <p:oleObj name="Equation" r:id="rId3" imgW="13589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5" y="5634038"/>
                        <a:ext cx="4860925"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ll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9522" name="Text Box 2"/>
          <p:cNvSpPr txBox="1">
            <a:spLocks noChangeArrowheads="1"/>
          </p:cNvSpPr>
          <p:nvPr/>
        </p:nvSpPr>
        <p:spPr bwMode="auto">
          <a:xfrm>
            <a:off x="468313" y="1457325"/>
            <a:ext cx="8153400" cy="1395413"/>
          </a:xfrm>
          <a:prstGeom prst="rect">
            <a:avLst/>
          </a:prstGeom>
          <a:noFill/>
          <a:ln>
            <a:noFill/>
          </a:ln>
          <a:effectLst/>
          <a:extLst/>
        </p:spPr>
        <p:txBody>
          <a:bodyPr lIns="112947" tIns="56473" rIns="112947" bIns="56473">
            <a:spAutoFit/>
          </a:bodyPr>
          <a:lstStyle>
            <a:lvl1pPr indent="571500">
              <a:defRPr sz="3200" b="1">
                <a:solidFill>
                  <a:schemeClr val="tx1"/>
                </a:solidFill>
                <a:latin typeface="楷体_GB2312" pitchFamily="49" charset="-122"/>
                <a:ea typeface="楷体_GB2312" pitchFamily="49" charset="-122"/>
              </a:defRPr>
            </a:lvl1pPr>
            <a:lvl2pPr marL="742950" indent="-285750">
              <a:defRPr sz="3200" b="1">
                <a:solidFill>
                  <a:schemeClr val="tx1"/>
                </a:solidFill>
                <a:latin typeface="楷体_GB2312" pitchFamily="49" charset="-122"/>
                <a:ea typeface="楷体_GB2312" pitchFamily="49" charset="-122"/>
              </a:defRPr>
            </a:lvl2pPr>
            <a:lvl3pPr marL="1143000" indent="-228600">
              <a:defRPr sz="3200" b="1">
                <a:solidFill>
                  <a:schemeClr val="tx1"/>
                </a:solidFill>
                <a:latin typeface="楷体_GB2312" pitchFamily="49" charset="-122"/>
                <a:ea typeface="楷体_GB2312" pitchFamily="49" charset="-122"/>
              </a:defRPr>
            </a:lvl3pPr>
            <a:lvl4pPr marL="1600200" indent="-228600">
              <a:defRPr sz="3200" b="1">
                <a:solidFill>
                  <a:schemeClr val="tx1"/>
                </a:solidFill>
                <a:latin typeface="楷体_GB2312" pitchFamily="49" charset="-122"/>
                <a:ea typeface="楷体_GB2312" pitchFamily="49" charset="-122"/>
              </a:defRPr>
            </a:lvl4pPr>
            <a:lvl5pPr marL="2057400" indent="-228600">
              <a:defRPr sz="32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9pPr>
          </a:lstStyle>
          <a:p>
            <a:pPr algn="just">
              <a:lnSpc>
                <a:spcPct val="100000"/>
              </a:lnSpc>
              <a:spcBef>
                <a:spcPct val="50000"/>
              </a:spcBef>
              <a:defRPr/>
            </a:pPr>
            <a:r>
              <a:rPr lang="zh-CN" altLang="en-US" sz="28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当问题的规模</a:t>
            </a:r>
            <a:r>
              <a:rPr lang="en-US" altLang="zh-CN" sz="28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n</a:t>
            </a:r>
            <a:r>
              <a:rPr lang="zh-CN" altLang="en-US" sz="28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趋于无穷大时，把时间复杂度函数</a:t>
            </a:r>
            <a:r>
              <a:rPr lang="en-US" altLang="zh-CN" sz="2800" smtClean="0">
                <a:effectLst>
                  <a:outerShdw blurRad="38100" dist="38100" dir="2700000" algn="tl">
                    <a:srgbClr val="C0C0C0"/>
                  </a:outerShdw>
                </a:effectLst>
                <a:latin typeface="Times New Roman" pitchFamily="18" charset="0"/>
                <a:cs typeface="Times New Roman" panose="02020603050405020304" pitchFamily="18" charset="0"/>
              </a:rPr>
              <a:t>f(n)</a:t>
            </a:r>
            <a:r>
              <a:rPr lang="zh-CN" altLang="en-US" sz="28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的数量级（阶）称为算法的渐进时间复杂度（有时简称为时间复杂度）。</a:t>
            </a:r>
          </a:p>
        </p:txBody>
      </p:sp>
      <p:sp>
        <p:nvSpPr>
          <p:cNvPr id="96259" name="Text Box 3"/>
          <p:cNvSpPr txBox="1">
            <a:spLocks noChangeArrowheads="1"/>
          </p:cNvSpPr>
          <p:nvPr/>
        </p:nvSpPr>
        <p:spPr bwMode="auto">
          <a:xfrm>
            <a:off x="323850" y="3051175"/>
            <a:ext cx="8229600" cy="2249488"/>
          </a:xfrm>
          <a:prstGeom prst="rect">
            <a:avLst/>
          </a:prstGeom>
          <a:noFill/>
          <a:ln w="9525">
            <a:noFill/>
            <a:miter lim="800000"/>
            <a:headEnd/>
            <a:tailEnd/>
          </a:ln>
        </p:spPr>
        <p:txBody>
          <a:bodyPr lIns="112947" tIns="56473" rIns="112947" bIns="56473">
            <a:spAutoFit/>
          </a:bodyPr>
          <a:lstStyle/>
          <a:p>
            <a:pPr indent="673100" algn="just">
              <a:lnSpc>
                <a:spcPct val="100000"/>
              </a:lnSpc>
              <a:spcBef>
                <a:spcPct val="30000"/>
              </a:spcBef>
            </a:pPr>
            <a:r>
              <a:rPr lang="zh-CN" altLang="en-US" sz="2800"/>
              <a:t>注意：一个算法的</a:t>
            </a:r>
            <a:r>
              <a:rPr lang="zh-CN" altLang="en-US" sz="2800">
                <a:latin typeface="Times New Roman" pitchFamily="18" charset="0"/>
              </a:rPr>
              <a:t>“计算</a:t>
            </a:r>
            <a:r>
              <a:rPr lang="zh-CN" altLang="en-US" sz="2800"/>
              <a:t>工作量</a:t>
            </a:r>
            <a:r>
              <a:rPr lang="zh-CN" altLang="en-US" sz="2800">
                <a:latin typeface="Times New Roman" pitchFamily="18" charset="0"/>
              </a:rPr>
              <a:t>”</a:t>
            </a:r>
            <a:r>
              <a:rPr lang="zh-CN" altLang="en-US" sz="2800"/>
              <a:t>通常是随问题规模的增长而增长，因此，实际比较不同算法的优劣主要应该以其</a:t>
            </a:r>
            <a:r>
              <a:rPr lang="zh-CN" altLang="en-US" sz="2800">
                <a:latin typeface="Times New Roman" pitchFamily="18" charset="0"/>
              </a:rPr>
              <a:t>“</a:t>
            </a:r>
            <a:r>
              <a:rPr lang="zh-CN" altLang="en-US" sz="2800"/>
              <a:t>增长的快慢</a:t>
            </a:r>
            <a:r>
              <a:rPr lang="zh-CN" altLang="en-US" sz="2800">
                <a:latin typeface="Times New Roman" pitchFamily="18" charset="0"/>
              </a:rPr>
              <a:t>”</a:t>
            </a:r>
            <a:r>
              <a:rPr lang="zh-CN" altLang="en-US" sz="2800"/>
              <a:t>为准则，算法性能评价的结果也是一个反映变化趋势的函数</a:t>
            </a:r>
            <a:r>
              <a:rPr lang="en-US" altLang="zh-CN" sz="2800"/>
              <a:t>(</a:t>
            </a:r>
            <a:r>
              <a:rPr lang="zh-CN" altLang="en-US" sz="2800"/>
              <a:t>在给定规模下比较算法的优劣没有意义</a:t>
            </a:r>
            <a:r>
              <a:rPr lang="en-US" altLang="zh-CN" sz="2800"/>
              <a:t>)</a:t>
            </a:r>
            <a:r>
              <a:rPr lang="zh-CN" altLang="en-US" sz="2800"/>
              <a:t>。</a:t>
            </a:r>
            <a:endParaRPr lang="zh-CN" altLang="en-US" sz="2800">
              <a:solidFill>
                <a:srgbClr val="FF6600"/>
              </a:solidFill>
            </a:endParaRPr>
          </a:p>
        </p:txBody>
      </p:sp>
      <p:sp>
        <p:nvSpPr>
          <p:cNvPr id="619524" name="Rectangle 4"/>
          <p:cNvSpPr>
            <a:spLocks noChangeArrowheads="1"/>
          </p:cNvSpPr>
          <p:nvPr/>
        </p:nvSpPr>
        <p:spPr bwMode="auto">
          <a:xfrm>
            <a:off x="381000" y="381000"/>
            <a:ext cx="4713288" cy="698500"/>
          </a:xfrm>
          <a:prstGeom prst="rect">
            <a:avLst/>
          </a:prstGeom>
          <a:noFill/>
          <a:ln>
            <a:noFill/>
          </a:ln>
          <a:effectLst/>
          <a:extLst/>
        </p:spPr>
        <p:txBody>
          <a:bodyPr wrap="none" lIns="112947" tIns="56473" rIns="112947" bIns="56473">
            <a:spAutoFit/>
          </a:bodyPr>
          <a:lstStyle/>
          <a:p>
            <a:pPr>
              <a:defRPr/>
            </a:pPr>
            <a:r>
              <a:rPr lang="zh-CN" altLang="en-US">
                <a:solidFill>
                  <a:srgbClr val="FF6600"/>
                </a:solidFill>
                <a:effectLst>
                  <a:outerShdw blurRad="38100" dist="38100" dir="2700000" algn="tl">
                    <a:srgbClr val="C0C0C0"/>
                  </a:outerShdw>
                </a:effectLst>
              </a:rPr>
              <a:t>时间复杂度的渐进表示法</a:t>
            </a:r>
            <a:endParaRPr lang="en-US" altLang="zh-CN">
              <a:solidFill>
                <a:srgbClr val="FF6600"/>
              </a:solidFill>
              <a:effectLst>
                <a:outerShdw blurRad="38100" dist="38100" dir="2700000" algn="tl">
                  <a:srgbClr val="C0C0C0"/>
                </a:outerShdw>
              </a:effectLst>
            </a:endParaRPr>
          </a:p>
        </p:txBody>
      </p:sp>
    </p:spTree>
  </p:cSld>
  <p:clrMapOvr>
    <a:masterClrMapping/>
  </p:clrMapOvr>
  <p:transition>
    <p:pull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2133600" y="2325688"/>
          <a:ext cx="838200" cy="487362"/>
        </p:xfrm>
        <a:graphic>
          <a:graphicData uri="http://schemas.openxmlformats.org/presentationml/2006/ole">
            <mc:AlternateContent xmlns:mc="http://schemas.openxmlformats.org/markup-compatibility/2006">
              <mc:Choice xmlns:v="urn:schemas-microsoft-com:vml" Requires="v">
                <p:oleObj spid="_x0000_s4226" name="公式" r:id="rId3" imgW="393529" imgH="228501" progId="Equation.3">
                  <p:embed/>
                </p:oleObj>
              </mc:Choice>
              <mc:Fallback>
                <p:oleObj name="公式" r:id="rId3" imgW="393529" imgH="22850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325688"/>
                        <a:ext cx="8382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8499" name="Text Box 3"/>
          <p:cNvSpPr txBox="1">
            <a:spLocks noChangeArrowheads="1"/>
          </p:cNvSpPr>
          <p:nvPr/>
        </p:nvSpPr>
        <p:spPr bwMode="auto">
          <a:xfrm>
            <a:off x="381000" y="1214438"/>
            <a:ext cx="8153400" cy="990600"/>
          </a:xfrm>
          <a:prstGeom prst="rect">
            <a:avLst/>
          </a:prstGeom>
          <a:noFill/>
          <a:ln>
            <a:noFill/>
          </a:ln>
          <a:effectLst/>
          <a:extLst/>
        </p:spPr>
        <p:txBody>
          <a:bodyPr lIns="112947" tIns="56473" rIns="112947" bIns="56473">
            <a:spAutoFit/>
          </a:bodyPr>
          <a:lstStyle/>
          <a:p>
            <a:pPr algn="just">
              <a:defRPr/>
            </a:pPr>
            <a:r>
              <a:rPr lang="zh-CN" altLang="en-US" sz="2400">
                <a:effectLst>
                  <a:outerShdw blurRad="38100" dist="38100" dir="2700000" algn="tl">
                    <a:srgbClr val="C0C0C0"/>
                  </a:outerShdw>
                </a:effectLst>
              </a:rPr>
              <a:t>   若</a:t>
            </a:r>
            <a:r>
              <a:rPr lang="en-US" altLang="zh-CN" sz="2400" i="1">
                <a:effectLst>
                  <a:outerShdw blurRad="38100" dist="38100" dir="2700000" algn="tl">
                    <a:srgbClr val="C0C0C0"/>
                  </a:outerShdw>
                </a:effectLst>
              </a:rPr>
              <a:t>f(n)</a:t>
            </a:r>
            <a:r>
              <a:rPr lang="zh-CN" altLang="en-US" sz="2400">
                <a:effectLst>
                  <a:outerShdw blurRad="38100" dist="38100" dir="2700000" algn="tl">
                    <a:srgbClr val="C0C0C0"/>
                  </a:outerShdw>
                </a:effectLst>
              </a:rPr>
              <a:t>和</a:t>
            </a:r>
            <a:r>
              <a:rPr lang="en-US" altLang="zh-CN" sz="2400" i="1">
                <a:effectLst>
                  <a:outerShdw blurRad="38100" dist="38100" dir="2700000" algn="tl">
                    <a:srgbClr val="C0C0C0"/>
                  </a:outerShdw>
                </a:effectLst>
              </a:rPr>
              <a:t>g(n)</a:t>
            </a:r>
            <a:r>
              <a:rPr lang="zh-CN" altLang="en-US" sz="2400">
                <a:effectLst>
                  <a:outerShdw blurRad="38100" dist="38100" dir="2700000" algn="tl">
                    <a:srgbClr val="C0C0C0"/>
                  </a:outerShdw>
                </a:effectLst>
              </a:rPr>
              <a:t>是定义在正整数集合上的两个函数，当存在两个正的常数整数</a:t>
            </a:r>
            <a:r>
              <a:rPr lang="en-US" altLang="zh-CN" sz="2400">
                <a:effectLst>
                  <a:outerShdw blurRad="38100" dist="38100" dir="2700000" algn="tl">
                    <a:srgbClr val="C0C0C0"/>
                  </a:outerShdw>
                </a:effectLst>
              </a:rPr>
              <a:t>C</a:t>
            </a:r>
            <a:r>
              <a:rPr lang="zh-CN" altLang="en-US" sz="2400">
                <a:effectLst>
                  <a:outerShdw blurRad="38100" dist="38100" dir="2700000" algn="tl">
                    <a:srgbClr val="C0C0C0"/>
                  </a:outerShdw>
                </a:effectLst>
              </a:rPr>
              <a:t>和</a:t>
            </a:r>
            <a:r>
              <a:rPr lang="en-US" altLang="zh-CN" sz="2400">
                <a:effectLst>
                  <a:outerShdw blurRad="38100" dist="38100" dir="2700000" algn="tl">
                    <a:srgbClr val="C0C0C0"/>
                  </a:outerShdw>
                </a:effectLst>
              </a:rPr>
              <a:t>n</a:t>
            </a:r>
            <a:r>
              <a:rPr lang="en-US" altLang="zh-CN" sz="2400" baseline="-25000">
                <a:effectLst>
                  <a:outerShdw blurRad="38100" dist="38100" dir="2700000" algn="tl">
                    <a:srgbClr val="C0C0C0"/>
                  </a:outerShdw>
                </a:effectLst>
              </a:rPr>
              <a:t>0</a:t>
            </a:r>
            <a:r>
              <a:rPr lang="zh-CN" altLang="en-US" sz="2400">
                <a:effectLst>
                  <a:outerShdw blurRad="38100" dist="38100" dir="2700000" algn="tl">
                    <a:srgbClr val="C0C0C0"/>
                  </a:outerShdw>
                </a:effectLst>
              </a:rPr>
              <a:t>时，使得对所有的</a:t>
            </a:r>
          </a:p>
        </p:txBody>
      </p:sp>
      <p:sp>
        <p:nvSpPr>
          <p:cNvPr id="618500" name="Rectangle 4"/>
          <p:cNvSpPr>
            <a:spLocks noChangeArrowheads="1"/>
          </p:cNvSpPr>
          <p:nvPr/>
        </p:nvSpPr>
        <p:spPr bwMode="auto">
          <a:xfrm>
            <a:off x="468313" y="3516313"/>
            <a:ext cx="1450975" cy="552450"/>
          </a:xfrm>
          <a:prstGeom prst="rect">
            <a:avLst/>
          </a:prstGeom>
          <a:noFill/>
          <a:ln>
            <a:noFill/>
          </a:ln>
          <a:effectLst/>
          <a:extLst/>
        </p:spPr>
        <p:txBody>
          <a:bodyPr wrap="none" lIns="112947" tIns="56473" rIns="112947" bIns="56473">
            <a:spAutoFit/>
          </a:bodyPr>
          <a:lstStyle/>
          <a:p>
            <a:pPr>
              <a:defRPr/>
            </a:pPr>
            <a:r>
              <a:rPr lang="zh-CN" altLang="en-US" sz="2400">
                <a:effectLst>
                  <a:outerShdw blurRad="38100" dist="38100" dir="2700000" algn="tl">
                    <a:srgbClr val="C0C0C0"/>
                  </a:outerShdw>
                </a:effectLst>
              </a:rPr>
              <a:t>成立，则</a:t>
            </a:r>
            <a:endParaRPr lang="zh-CN" altLang="en-US" sz="4000">
              <a:effectLst>
                <a:outerShdw blurRad="38100" dist="38100" dir="2700000" algn="tl">
                  <a:srgbClr val="C0C0C0"/>
                </a:outerShdw>
              </a:effectLst>
            </a:endParaRPr>
          </a:p>
        </p:txBody>
      </p:sp>
      <p:sp>
        <p:nvSpPr>
          <p:cNvPr id="618501" name="Rectangle 5"/>
          <p:cNvSpPr>
            <a:spLocks noChangeArrowheads="1"/>
          </p:cNvSpPr>
          <p:nvPr/>
        </p:nvSpPr>
        <p:spPr bwMode="auto">
          <a:xfrm>
            <a:off x="395288" y="2901950"/>
            <a:ext cx="838200" cy="552450"/>
          </a:xfrm>
          <a:prstGeom prst="rect">
            <a:avLst/>
          </a:prstGeom>
          <a:noFill/>
          <a:ln>
            <a:noFill/>
          </a:ln>
          <a:effectLst/>
          <a:extLst/>
        </p:spPr>
        <p:txBody>
          <a:bodyPr wrap="none" lIns="112947" tIns="56473" rIns="112947" bIns="56473">
            <a:spAutoFit/>
          </a:bodyPr>
          <a:lstStyle/>
          <a:p>
            <a:pPr>
              <a:defRPr/>
            </a:pPr>
            <a:r>
              <a:rPr lang="zh-CN" altLang="en-US" sz="2400">
                <a:effectLst>
                  <a:outerShdw blurRad="38100" dist="38100" dir="2700000" algn="tl">
                    <a:srgbClr val="C0C0C0"/>
                  </a:outerShdw>
                </a:effectLst>
              </a:rPr>
              <a:t>都有</a:t>
            </a:r>
            <a:endParaRPr lang="zh-CN" altLang="en-US" sz="4000">
              <a:effectLst>
                <a:outerShdw blurRad="38100" dist="38100" dir="2700000" algn="tl">
                  <a:srgbClr val="C0C0C0"/>
                </a:outerShdw>
              </a:effectLst>
            </a:endParaRPr>
          </a:p>
        </p:txBody>
      </p:sp>
      <p:sp>
        <p:nvSpPr>
          <p:cNvPr id="618502" name="Rectangle 6"/>
          <p:cNvSpPr>
            <a:spLocks noChangeArrowheads="1"/>
          </p:cNvSpPr>
          <p:nvPr/>
        </p:nvSpPr>
        <p:spPr bwMode="auto">
          <a:xfrm>
            <a:off x="468313" y="4092575"/>
            <a:ext cx="5040312" cy="1428750"/>
          </a:xfrm>
          <a:prstGeom prst="rect">
            <a:avLst/>
          </a:prstGeom>
          <a:noFill/>
          <a:ln>
            <a:noFill/>
          </a:ln>
          <a:effectLst/>
          <a:extLst/>
        </p:spPr>
        <p:txBody>
          <a:bodyPr lIns="112947" tIns="56473" rIns="112947" bIns="56473">
            <a:spAutoFit/>
          </a:bodyPr>
          <a:lstStyle/>
          <a:p>
            <a:pPr>
              <a:defRPr/>
            </a:pPr>
            <a:r>
              <a:rPr lang="zh-CN" altLang="en-US" sz="2400">
                <a:effectLst>
                  <a:outerShdw blurRad="38100" dist="38100" dir="2700000" algn="tl">
                    <a:srgbClr val="C0C0C0"/>
                  </a:outerShdw>
                </a:effectLst>
                <a:latin typeface="Times New Roman" pitchFamily="18" charset="0"/>
              </a:rPr>
              <a:t>这时称</a:t>
            </a:r>
            <a:r>
              <a:rPr lang="en-US" altLang="zh-CN" sz="2400" i="1">
                <a:effectLst>
                  <a:outerShdw blurRad="38100" dist="38100" dir="2700000" algn="tl">
                    <a:srgbClr val="C0C0C0"/>
                  </a:outerShdw>
                </a:effectLst>
                <a:latin typeface="Times New Roman" pitchFamily="18" charset="0"/>
              </a:rPr>
              <a:t>g(n)</a:t>
            </a:r>
            <a:r>
              <a:rPr lang="zh-CN" altLang="en-US" sz="2400">
                <a:effectLst>
                  <a:outerShdw blurRad="38100" dist="38100" dir="2700000" algn="tl">
                    <a:srgbClr val="C0C0C0"/>
                  </a:outerShdw>
                </a:effectLst>
                <a:latin typeface="Times New Roman" pitchFamily="18" charset="0"/>
              </a:rPr>
              <a:t>为</a:t>
            </a:r>
            <a:r>
              <a:rPr lang="en-US" altLang="zh-CN" sz="2400" i="1">
                <a:effectLst>
                  <a:outerShdw blurRad="38100" dist="38100" dir="2700000" algn="tl">
                    <a:srgbClr val="C0C0C0"/>
                  </a:outerShdw>
                </a:effectLst>
                <a:latin typeface="Times New Roman" pitchFamily="18" charset="0"/>
              </a:rPr>
              <a:t>f(n)</a:t>
            </a:r>
            <a:r>
              <a:rPr lang="zh-CN" altLang="en-US" sz="2400">
                <a:effectLst>
                  <a:outerShdw blurRad="38100" dist="38100" dir="2700000" algn="tl">
                    <a:srgbClr val="C0C0C0"/>
                  </a:outerShdw>
                </a:effectLst>
                <a:latin typeface="Times New Roman" pitchFamily="18" charset="0"/>
              </a:rPr>
              <a:t>的渐进上界</a:t>
            </a:r>
          </a:p>
          <a:p>
            <a:pPr>
              <a:defRPr/>
            </a:pPr>
            <a:r>
              <a:rPr lang="en-US" altLang="zh-CN" sz="2400">
                <a:effectLst>
                  <a:outerShdw blurRad="38100" dist="38100" dir="2700000" algn="tl">
                    <a:srgbClr val="C0C0C0"/>
                  </a:outerShdw>
                </a:effectLst>
                <a:latin typeface="Times New Roman" pitchFamily="18" charset="0"/>
              </a:rPr>
              <a:t>(</a:t>
            </a:r>
            <a:r>
              <a:rPr lang="en-US" altLang="zh-CN" sz="2400" i="1">
                <a:effectLst>
                  <a:outerShdw blurRad="38100" dist="38100" dir="2700000" algn="tl">
                    <a:srgbClr val="C0C0C0"/>
                  </a:outerShdw>
                </a:effectLst>
                <a:latin typeface="Times New Roman" pitchFamily="18" charset="0"/>
              </a:rPr>
              <a:t>asymptotic upper bound</a:t>
            </a:r>
            <a:r>
              <a:rPr lang="en-US" altLang="zh-CN" sz="2400">
                <a:effectLst>
                  <a:outerShdw blurRad="38100" dist="38100" dir="2700000" algn="tl">
                    <a:srgbClr val="C0C0C0"/>
                  </a:outerShdw>
                </a:effectLst>
                <a:latin typeface="Times New Roman" pitchFamily="18" charset="0"/>
              </a:rPr>
              <a:t>)</a:t>
            </a:r>
            <a:r>
              <a:rPr lang="zh-CN" altLang="en-US" sz="2400">
                <a:effectLst>
                  <a:outerShdw blurRad="38100" dist="38100" dir="2700000" algn="tl">
                    <a:srgbClr val="C0C0C0"/>
                  </a:outerShdw>
                </a:effectLst>
                <a:latin typeface="Times New Roman" pitchFamily="18" charset="0"/>
              </a:rPr>
              <a:t>，或称算法的渐进时间复杂度为：</a:t>
            </a:r>
            <a:endParaRPr lang="zh-CN" altLang="en-US" sz="4000">
              <a:effectLst>
                <a:outerShdw blurRad="38100" dist="38100" dir="2700000" algn="tl">
                  <a:srgbClr val="C0C0C0"/>
                </a:outerShdw>
              </a:effectLst>
              <a:latin typeface="Times New Roman" pitchFamily="18" charset="0"/>
            </a:endParaRPr>
          </a:p>
        </p:txBody>
      </p:sp>
      <p:graphicFrame>
        <p:nvGraphicFramePr>
          <p:cNvPr id="4099" name="Object 7"/>
          <p:cNvGraphicFramePr>
            <a:graphicFrameLocks noChangeAspect="1"/>
          </p:cNvGraphicFramePr>
          <p:nvPr/>
        </p:nvGraphicFramePr>
        <p:xfrm>
          <a:off x="2062163" y="3046413"/>
          <a:ext cx="1919287" cy="388937"/>
        </p:xfrm>
        <a:graphic>
          <a:graphicData uri="http://schemas.openxmlformats.org/presentationml/2006/ole">
            <mc:AlternateContent xmlns:mc="http://schemas.openxmlformats.org/markup-compatibility/2006">
              <mc:Choice xmlns:v="urn:schemas-microsoft-com:vml" Requires="v">
                <p:oleObj spid="_x0000_s4227" name="公式" r:id="rId5" imgW="1002865" imgH="203112" progId="Equation.3">
                  <p:embed/>
                </p:oleObj>
              </mc:Choice>
              <mc:Fallback>
                <p:oleObj name="公式" r:id="rId5" imgW="1002865" imgH="203112"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2163" y="3046413"/>
                        <a:ext cx="1919287" cy="388937"/>
                      </a:xfrm>
                      <a:prstGeom prst="rect">
                        <a:avLst/>
                      </a:prstGeom>
                      <a:noFill/>
                      <a:effectLst/>
                      <a:extLst>
                        <a:ext uri="{909E8E84-426E-40DD-AFC4-6F175D3DCCD1}">
                          <a14:hiddenFill xmlns:a14="http://schemas.microsoft.com/office/drawing/2010/main">
                            <a:solidFill>
                              <a:srgbClr val="6600FF"/>
                            </a:solidFill>
                          </a14:hiddenFill>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graphicFrame>
        <p:nvGraphicFramePr>
          <p:cNvPr id="4100" name="Object 8"/>
          <p:cNvGraphicFramePr>
            <a:graphicFrameLocks noChangeAspect="1"/>
          </p:cNvGraphicFramePr>
          <p:nvPr/>
        </p:nvGraphicFramePr>
        <p:xfrm>
          <a:off x="2051050" y="3660775"/>
          <a:ext cx="2087563" cy="428625"/>
        </p:xfrm>
        <a:graphic>
          <a:graphicData uri="http://schemas.openxmlformats.org/presentationml/2006/ole">
            <mc:AlternateContent xmlns:mc="http://schemas.openxmlformats.org/markup-compatibility/2006">
              <mc:Choice xmlns:v="urn:schemas-microsoft-com:vml" Requires="v">
                <p:oleObj spid="_x0000_s4228" name="公式" r:id="rId7" imgW="990170" imgH="203112" progId="Equation.3">
                  <p:embed/>
                </p:oleObj>
              </mc:Choice>
              <mc:Fallback>
                <p:oleObj name="公式" r:id="rId7" imgW="990170" imgH="203112"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3660775"/>
                        <a:ext cx="2087563" cy="428625"/>
                      </a:xfrm>
                      <a:prstGeom prst="rect">
                        <a:avLst/>
                      </a:prstGeom>
                      <a:noFill/>
                      <a:effectLst/>
                      <a:extLst>
                        <a:ext uri="{909E8E84-426E-40DD-AFC4-6F175D3DCCD1}">
                          <a14:hiddenFill xmlns:a14="http://schemas.microsoft.com/office/drawing/2010/main">
                            <a:solidFill>
                              <a:srgbClr val="6600FF"/>
                            </a:solidFill>
                          </a14:hiddenFill>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pic>
        <p:nvPicPr>
          <p:cNvPr id="4106" name="Picture 9"/>
          <p:cNvPicPr>
            <a:picLocks noChangeAspect="1" noChangeArrowheads="1"/>
          </p:cNvPicPr>
          <p:nvPr/>
        </p:nvPicPr>
        <p:blipFill>
          <a:blip r:embed="rId9" cstate="print"/>
          <a:srcRect/>
          <a:stretch>
            <a:fillRect/>
          </a:stretch>
        </p:blipFill>
        <p:spPr bwMode="auto">
          <a:xfrm>
            <a:off x="5508625" y="2565400"/>
            <a:ext cx="3240088" cy="3011488"/>
          </a:xfrm>
          <a:prstGeom prst="rect">
            <a:avLst/>
          </a:prstGeom>
          <a:noFill/>
          <a:ln w="9525">
            <a:noFill/>
            <a:miter lim="800000"/>
            <a:headEnd/>
            <a:tailEnd/>
          </a:ln>
        </p:spPr>
      </p:pic>
      <p:sp>
        <p:nvSpPr>
          <p:cNvPr id="618506" name="Rectangle 10"/>
          <p:cNvSpPr>
            <a:spLocks noChangeArrowheads="1"/>
          </p:cNvSpPr>
          <p:nvPr/>
        </p:nvSpPr>
        <p:spPr bwMode="auto">
          <a:xfrm>
            <a:off x="395288" y="300038"/>
            <a:ext cx="1608137" cy="846137"/>
          </a:xfrm>
          <a:prstGeom prst="rect">
            <a:avLst/>
          </a:prstGeom>
          <a:noFill/>
          <a:ln>
            <a:noFill/>
          </a:ln>
          <a:effectLst/>
          <a:extLst/>
        </p:spPr>
        <p:txBody>
          <a:bodyPr wrap="none" lIns="112947" tIns="56473" rIns="112947" bIns="56473">
            <a:spAutoFit/>
          </a:bodyPr>
          <a:lstStyle/>
          <a:p>
            <a:pPr>
              <a:defRPr/>
            </a:pPr>
            <a:r>
              <a:rPr lang="en-US" altLang="zh-CN" sz="4000" b="0">
                <a:solidFill>
                  <a:srgbClr val="FF0000"/>
                </a:solidFill>
                <a:effectLst>
                  <a:outerShdw blurRad="38100" dist="38100" dir="2700000" algn="tl">
                    <a:srgbClr val="C0C0C0"/>
                  </a:outerShdw>
                </a:effectLst>
                <a:latin typeface="Times New Roman" pitchFamily="18" charset="0"/>
              </a:rPr>
              <a:t>O</a:t>
            </a:r>
            <a:r>
              <a:rPr lang="zh-CN" altLang="en-US" sz="4000" b="0">
                <a:solidFill>
                  <a:srgbClr val="FF0000"/>
                </a:solidFill>
                <a:effectLst>
                  <a:outerShdw blurRad="38100" dist="38100" dir="2700000" algn="tl">
                    <a:srgbClr val="C0C0C0"/>
                  </a:outerShdw>
                </a:effectLst>
              </a:rPr>
              <a:t>记法</a:t>
            </a:r>
          </a:p>
        </p:txBody>
      </p:sp>
      <p:graphicFrame>
        <p:nvGraphicFramePr>
          <p:cNvPr id="4101" name="Object 11"/>
          <p:cNvGraphicFramePr>
            <a:graphicFrameLocks noChangeAspect="1"/>
          </p:cNvGraphicFramePr>
          <p:nvPr/>
        </p:nvGraphicFramePr>
        <p:xfrm>
          <a:off x="2124075" y="5589588"/>
          <a:ext cx="2087563" cy="428625"/>
        </p:xfrm>
        <a:graphic>
          <a:graphicData uri="http://schemas.openxmlformats.org/presentationml/2006/ole">
            <mc:AlternateContent xmlns:mc="http://schemas.openxmlformats.org/markup-compatibility/2006">
              <mc:Choice xmlns:v="urn:schemas-microsoft-com:vml" Requires="v">
                <p:oleObj spid="_x0000_s4229" name="公式" r:id="rId10" imgW="990170" imgH="203112" progId="Equation.3">
                  <p:embed/>
                </p:oleObj>
              </mc:Choice>
              <mc:Fallback>
                <p:oleObj name="公式" r:id="rId10" imgW="990170" imgH="203112"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5589588"/>
                        <a:ext cx="2087563" cy="428625"/>
                      </a:xfrm>
                      <a:prstGeom prst="rect">
                        <a:avLst/>
                      </a:prstGeom>
                      <a:noFill/>
                      <a:effectLst/>
                      <a:extLst>
                        <a:ext uri="{909E8E84-426E-40DD-AFC4-6F175D3DCCD1}">
                          <a14:hiddenFill xmlns:a14="http://schemas.microsoft.com/office/drawing/2010/main">
                            <a:solidFill>
                              <a:srgbClr val="6600FF"/>
                            </a:solidFill>
                          </a14:hiddenFill>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spTree>
  </p:cSld>
  <p:clrMapOvr>
    <a:masterClrMapping/>
  </p:clrMapOvr>
  <p:transition>
    <p:pull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7474" name="Rectangle 2"/>
          <p:cNvSpPr>
            <a:spLocks noChangeArrowheads="1"/>
          </p:cNvSpPr>
          <p:nvPr/>
        </p:nvSpPr>
        <p:spPr bwMode="auto">
          <a:xfrm>
            <a:off x="0" y="4924425"/>
            <a:ext cx="9144000" cy="0"/>
          </a:xfrm>
          <a:prstGeom prst="rect">
            <a:avLst/>
          </a:prstGeom>
          <a:noFill/>
          <a:ln>
            <a:noFill/>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122" name="Object 3"/>
          <p:cNvGraphicFramePr>
            <a:graphicFrameLocks noChangeAspect="1"/>
          </p:cNvGraphicFramePr>
          <p:nvPr/>
        </p:nvGraphicFramePr>
        <p:xfrm>
          <a:off x="2133600" y="2325688"/>
          <a:ext cx="998538" cy="581025"/>
        </p:xfrm>
        <a:graphic>
          <a:graphicData uri="http://schemas.openxmlformats.org/presentationml/2006/ole">
            <mc:AlternateContent xmlns:mc="http://schemas.openxmlformats.org/markup-compatibility/2006">
              <mc:Choice xmlns:v="urn:schemas-microsoft-com:vml" Requires="v">
                <p:oleObj spid="_x0000_s5218" name="公式" r:id="rId3" imgW="393529" imgH="228501" progId="Equation.3">
                  <p:embed/>
                </p:oleObj>
              </mc:Choice>
              <mc:Fallback>
                <p:oleObj name="公式" r:id="rId3" imgW="393529" imgH="22850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325688"/>
                        <a:ext cx="9985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7476" name="Text Box 4"/>
          <p:cNvSpPr txBox="1">
            <a:spLocks noChangeArrowheads="1"/>
          </p:cNvSpPr>
          <p:nvPr/>
        </p:nvSpPr>
        <p:spPr bwMode="auto">
          <a:xfrm>
            <a:off x="395288" y="1125538"/>
            <a:ext cx="8153400" cy="990600"/>
          </a:xfrm>
          <a:prstGeom prst="rect">
            <a:avLst/>
          </a:prstGeom>
          <a:noFill/>
          <a:ln>
            <a:noFill/>
          </a:ln>
          <a:effectLst/>
          <a:extLst/>
        </p:spPr>
        <p:txBody>
          <a:bodyPr lIns="112947" tIns="56473" rIns="112947" bIns="56473">
            <a:spAutoFit/>
          </a:bodyPr>
          <a:lstStyle/>
          <a:p>
            <a:pPr algn="just">
              <a:defRPr/>
            </a:pPr>
            <a:r>
              <a:rPr lang="zh-CN" altLang="en-US" sz="2400">
                <a:effectLst>
                  <a:outerShdw blurRad="38100" dist="38100" dir="2700000" algn="tl">
                    <a:srgbClr val="C0C0C0"/>
                  </a:outerShdw>
                </a:effectLst>
              </a:rPr>
              <a:t>   若</a:t>
            </a:r>
            <a:r>
              <a:rPr lang="en-US" altLang="zh-CN" sz="2400" i="1">
                <a:effectLst>
                  <a:outerShdw blurRad="38100" dist="38100" dir="2700000" algn="tl">
                    <a:srgbClr val="C0C0C0"/>
                  </a:outerShdw>
                </a:effectLst>
                <a:latin typeface="Times New Roman" pitchFamily="18" charset="0"/>
              </a:rPr>
              <a:t>f(n)</a:t>
            </a:r>
            <a:r>
              <a:rPr lang="zh-CN" altLang="en-US" sz="2400">
                <a:effectLst>
                  <a:outerShdw blurRad="38100" dist="38100" dir="2700000" algn="tl">
                    <a:srgbClr val="C0C0C0"/>
                  </a:outerShdw>
                </a:effectLst>
              </a:rPr>
              <a:t>和</a:t>
            </a:r>
            <a:r>
              <a:rPr lang="en-US" altLang="zh-CN" sz="2400" i="1">
                <a:effectLst>
                  <a:outerShdw blurRad="38100" dist="38100" dir="2700000" algn="tl">
                    <a:srgbClr val="C0C0C0"/>
                  </a:outerShdw>
                </a:effectLst>
                <a:latin typeface="Times New Roman" pitchFamily="18" charset="0"/>
              </a:rPr>
              <a:t>g(n)</a:t>
            </a:r>
            <a:r>
              <a:rPr lang="zh-CN" altLang="en-US" sz="2400">
                <a:effectLst>
                  <a:outerShdw blurRad="38100" dist="38100" dir="2700000" algn="tl">
                    <a:srgbClr val="C0C0C0"/>
                  </a:outerShdw>
                </a:effectLst>
              </a:rPr>
              <a:t>是定义在正整数集合上的两个函数，当存在两个正的整数</a:t>
            </a:r>
            <a:r>
              <a:rPr lang="en-US" altLang="zh-CN" sz="2400">
                <a:effectLst>
                  <a:outerShdw blurRad="38100" dist="38100" dir="2700000" algn="tl">
                    <a:srgbClr val="C0C0C0"/>
                  </a:outerShdw>
                </a:effectLst>
                <a:latin typeface="Times New Roman" pitchFamily="18" charset="0"/>
              </a:rPr>
              <a:t>C</a:t>
            </a:r>
            <a:r>
              <a:rPr lang="zh-CN" altLang="en-US" sz="2400">
                <a:effectLst>
                  <a:outerShdw blurRad="38100" dist="38100" dir="2700000" algn="tl">
                    <a:srgbClr val="C0C0C0"/>
                  </a:outerShdw>
                </a:effectLst>
              </a:rPr>
              <a:t>和</a:t>
            </a:r>
            <a:r>
              <a:rPr lang="en-US" altLang="zh-CN" sz="2400">
                <a:effectLst>
                  <a:outerShdw blurRad="38100" dist="38100" dir="2700000" algn="tl">
                    <a:srgbClr val="C0C0C0"/>
                  </a:outerShdw>
                </a:effectLst>
                <a:latin typeface="Times New Roman" pitchFamily="18" charset="0"/>
              </a:rPr>
              <a:t>n</a:t>
            </a:r>
            <a:r>
              <a:rPr lang="en-US" altLang="zh-CN" sz="2400" baseline="-25000">
                <a:effectLst>
                  <a:outerShdw blurRad="38100" dist="38100" dir="2700000" algn="tl">
                    <a:srgbClr val="C0C0C0"/>
                  </a:outerShdw>
                </a:effectLst>
                <a:latin typeface="Times New Roman" pitchFamily="18" charset="0"/>
              </a:rPr>
              <a:t>0</a:t>
            </a:r>
            <a:r>
              <a:rPr lang="zh-CN" altLang="en-US" sz="2400">
                <a:effectLst>
                  <a:outerShdw blurRad="38100" dist="38100" dir="2700000" algn="tl">
                    <a:srgbClr val="C0C0C0"/>
                  </a:outerShdw>
                </a:effectLst>
              </a:rPr>
              <a:t>时，使得对所有的</a:t>
            </a:r>
            <a:endParaRPr lang="zh-CN" altLang="en-US" sz="4000">
              <a:effectLst>
                <a:outerShdw blurRad="38100" dist="38100" dir="2700000" algn="tl">
                  <a:srgbClr val="C0C0C0"/>
                </a:outerShdw>
              </a:effectLst>
            </a:endParaRPr>
          </a:p>
        </p:txBody>
      </p:sp>
      <p:sp>
        <p:nvSpPr>
          <p:cNvPr id="617477" name="Rectangle 5"/>
          <p:cNvSpPr>
            <a:spLocks noChangeArrowheads="1"/>
          </p:cNvSpPr>
          <p:nvPr/>
        </p:nvSpPr>
        <p:spPr bwMode="auto">
          <a:xfrm>
            <a:off x="463550" y="3627438"/>
            <a:ext cx="1450975" cy="552450"/>
          </a:xfrm>
          <a:prstGeom prst="rect">
            <a:avLst/>
          </a:prstGeom>
          <a:noFill/>
          <a:ln>
            <a:noFill/>
          </a:ln>
          <a:effectLst/>
          <a:extLst/>
        </p:spPr>
        <p:txBody>
          <a:bodyPr wrap="none" lIns="112947" tIns="56473" rIns="112947" bIns="56473">
            <a:spAutoFit/>
          </a:bodyPr>
          <a:lstStyle/>
          <a:p>
            <a:pPr>
              <a:defRPr/>
            </a:pPr>
            <a:r>
              <a:rPr lang="zh-CN" altLang="en-US" sz="2400">
                <a:effectLst>
                  <a:outerShdw blurRad="38100" dist="38100" dir="2700000" algn="tl">
                    <a:srgbClr val="C0C0C0"/>
                  </a:outerShdw>
                </a:effectLst>
              </a:rPr>
              <a:t>成立，则</a:t>
            </a:r>
            <a:endParaRPr lang="zh-CN" altLang="en-US" sz="4000">
              <a:effectLst>
                <a:outerShdw blurRad="38100" dist="38100" dir="2700000" algn="tl">
                  <a:srgbClr val="C0C0C0"/>
                </a:outerShdw>
              </a:effectLst>
            </a:endParaRPr>
          </a:p>
        </p:txBody>
      </p:sp>
      <p:sp>
        <p:nvSpPr>
          <p:cNvPr id="617478" name="Rectangle 6"/>
          <p:cNvSpPr>
            <a:spLocks noChangeArrowheads="1"/>
          </p:cNvSpPr>
          <p:nvPr/>
        </p:nvSpPr>
        <p:spPr bwMode="auto">
          <a:xfrm>
            <a:off x="395288" y="2995613"/>
            <a:ext cx="838200" cy="552450"/>
          </a:xfrm>
          <a:prstGeom prst="rect">
            <a:avLst/>
          </a:prstGeom>
          <a:noFill/>
          <a:ln>
            <a:noFill/>
          </a:ln>
          <a:effectLst/>
          <a:extLst/>
        </p:spPr>
        <p:txBody>
          <a:bodyPr wrap="none" lIns="112947" tIns="56473" rIns="112947" bIns="56473">
            <a:spAutoFit/>
          </a:bodyPr>
          <a:lstStyle/>
          <a:p>
            <a:pPr>
              <a:defRPr/>
            </a:pPr>
            <a:r>
              <a:rPr lang="zh-CN" altLang="en-US" sz="2400">
                <a:effectLst>
                  <a:outerShdw blurRad="38100" dist="38100" dir="2700000" algn="tl">
                    <a:srgbClr val="C0C0C0"/>
                  </a:outerShdw>
                </a:effectLst>
              </a:rPr>
              <a:t>都有</a:t>
            </a:r>
            <a:endParaRPr lang="zh-CN" altLang="en-US" sz="4000">
              <a:effectLst>
                <a:outerShdw blurRad="38100" dist="38100" dir="2700000" algn="tl">
                  <a:srgbClr val="C0C0C0"/>
                </a:outerShdw>
              </a:effectLst>
            </a:endParaRPr>
          </a:p>
        </p:txBody>
      </p:sp>
      <p:sp>
        <p:nvSpPr>
          <p:cNvPr id="617479" name="Rectangle 7"/>
          <p:cNvSpPr>
            <a:spLocks noChangeArrowheads="1"/>
          </p:cNvSpPr>
          <p:nvPr/>
        </p:nvSpPr>
        <p:spPr bwMode="auto">
          <a:xfrm>
            <a:off x="457200" y="4262438"/>
            <a:ext cx="4289425" cy="552450"/>
          </a:xfrm>
          <a:prstGeom prst="rect">
            <a:avLst/>
          </a:prstGeom>
          <a:noFill/>
          <a:ln>
            <a:noFill/>
          </a:ln>
          <a:effectLst/>
          <a:extLst/>
        </p:spPr>
        <p:txBody>
          <a:bodyPr wrap="none" lIns="112947" tIns="56473" rIns="112947" bIns="56473">
            <a:spAutoFit/>
          </a:bodyPr>
          <a:lstStyle/>
          <a:p>
            <a:pPr>
              <a:defRPr/>
            </a:pPr>
            <a:r>
              <a:rPr lang="zh-CN" altLang="en-US" sz="2400">
                <a:effectLst>
                  <a:outerShdw blurRad="38100" dist="38100" dir="2700000" algn="tl">
                    <a:srgbClr val="C0C0C0"/>
                  </a:outerShdw>
                </a:effectLst>
              </a:rPr>
              <a:t>这时称</a:t>
            </a:r>
            <a:r>
              <a:rPr lang="en-US" altLang="zh-CN" sz="2400" i="1">
                <a:effectLst>
                  <a:outerShdw blurRad="38100" dist="38100" dir="2700000" algn="tl">
                    <a:srgbClr val="C0C0C0"/>
                  </a:outerShdw>
                </a:effectLst>
                <a:latin typeface="Times New Roman" pitchFamily="18" charset="0"/>
              </a:rPr>
              <a:t>g(n)</a:t>
            </a:r>
            <a:r>
              <a:rPr lang="zh-CN" altLang="en-US" sz="2400">
                <a:effectLst>
                  <a:outerShdw blurRad="38100" dist="38100" dir="2700000" algn="tl">
                    <a:srgbClr val="C0C0C0"/>
                  </a:outerShdw>
                </a:effectLst>
              </a:rPr>
              <a:t>为</a:t>
            </a:r>
            <a:r>
              <a:rPr lang="en-US" altLang="zh-CN" sz="2400" i="1">
                <a:effectLst>
                  <a:outerShdw blurRad="38100" dist="38100" dir="2700000" algn="tl">
                    <a:srgbClr val="C0C0C0"/>
                  </a:outerShdw>
                </a:effectLst>
                <a:latin typeface="Times New Roman" pitchFamily="18" charset="0"/>
              </a:rPr>
              <a:t>f(n)</a:t>
            </a:r>
            <a:r>
              <a:rPr lang="zh-CN" altLang="en-US" sz="2400">
                <a:effectLst>
                  <a:outerShdw blurRad="38100" dist="38100" dir="2700000" algn="tl">
                    <a:srgbClr val="C0C0C0"/>
                  </a:outerShdw>
                </a:effectLst>
              </a:rPr>
              <a:t>的渐进下界。</a:t>
            </a:r>
            <a:endParaRPr lang="zh-CN" altLang="en-US" sz="4000">
              <a:effectLst>
                <a:outerShdw blurRad="38100" dist="38100" dir="2700000" algn="tl">
                  <a:srgbClr val="C0C0C0"/>
                </a:outerShdw>
              </a:effectLst>
            </a:endParaRPr>
          </a:p>
        </p:txBody>
      </p:sp>
      <p:graphicFrame>
        <p:nvGraphicFramePr>
          <p:cNvPr id="5123" name="Object 8"/>
          <p:cNvGraphicFramePr>
            <a:graphicFrameLocks noChangeAspect="1"/>
          </p:cNvGraphicFramePr>
          <p:nvPr/>
        </p:nvGraphicFramePr>
        <p:xfrm>
          <a:off x="2051050" y="3081338"/>
          <a:ext cx="2305050" cy="468312"/>
        </p:xfrm>
        <a:graphic>
          <a:graphicData uri="http://schemas.openxmlformats.org/presentationml/2006/ole">
            <mc:AlternateContent xmlns:mc="http://schemas.openxmlformats.org/markup-compatibility/2006">
              <mc:Choice xmlns:v="urn:schemas-microsoft-com:vml" Requires="v">
                <p:oleObj spid="_x0000_s5219" name="公式" r:id="rId5" imgW="1002865" imgH="203112" progId="Equation.3">
                  <p:embed/>
                </p:oleObj>
              </mc:Choice>
              <mc:Fallback>
                <p:oleObj name="公式" r:id="rId5" imgW="1002865" imgH="203112"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3081338"/>
                        <a:ext cx="2305050" cy="468312"/>
                      </a:xfrm>
                      <a:prstGeom prst="rect">
                        <a:avLst/>
                      </a:prstGeom>
                      <a:noFill/>
                      <a:effectLst/>
                      <a:extLst>
                        <a:ext uri="{909E8E84-426E-40DD-AFC4-6F175D3DCCD1}">
                          <a14:hiddenFill xmlns:a14="http://schemas.microsoft.com/office/drawing/2010/main">
                            <a:solidFill>
                              <a:srgbClr val="6600FF"/>
                            </a:solidFill>
                          </a14:hiddenFill>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graphicFrame>
        <p:nvGraphicFramePr>
          <p:cNvPr id="5124" name="Object 9"/>
          <p:cNvGraphicFramePr>
            <a:graphicFrameLocks noChangeAspect="1"/>
          </p:cNvGraphicFramePr>
          <p:nvPr/>
        </p:nvGraphicFramePr>
        <p:xfrm>
          <a:off x="2051050" y="3713163"/>
          <a:ext cx="2449513" cy="503237"/>
        </p:xfrm>
        <a:graphic>
          <a:graphicData uri="http://schemas.openxmlformats.org/presentationml/2006/ole">
            <mc:AlternateContent xmlns:mc="http://schemas.openxmlformats.org/markup-compatibility/2006">
              <mc:Choice xmlns:v="urn:schemas-microsoft-com:vml" Requires="v">
                <p:oleObj spid="_x0000_s5220" name="公式" r:id="rId7" imgW="990170" imgH="203112" progId="Equation.3">
                  <p:embed/>
                </p:oleObj>
              </mc:Choice>
              <mc:Fallback>
                <p:oleObj name="公式" r:id="rId7" imgW="990170" imgH="203112"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3713163"/>
                        <a:ext cx="2449513" cy="503237"/>
                      </a:xfrm>
                      <a:prstGeom prst="rect">
                        <a:avLst/>
                      </a:prstGeom>
                      <a:noFill/>
                      <a:effectLst/>
                      <a:extLst>
                        <a:ext uri="{909E8E84-426E-40DD-AFC4-6F175D3DCCD1}">
                          <a14:hiddenFill xmlns:a14="http://schemas.microsoft.com/office/drawing/2010/main">
                            <a:solidFill>
                              <a:srgbClr val="6600FF"/>
                            </a:solidFill>
                          </a14:hiddenFill>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pic>
        <p:nvPicPr>
          <p:cNvPr id="5130" name="Picture 10"/>
          <p:cNvPicPr>
            <a:picLocks noChangeAspect="1" noChangeArrowheads="1"/>
          </p:cNvPicPr>
          <p:nvPr/>
        </p:nvPicPr>
        <p:blipFill>
          <a:blip r:embed="rId9" cstate="print"/>
          <a:srcRect/>
          <a:stretch>
            <a:fillRect/>
          </a:stretch>
        </p:blipFill>
        <p:spPr bwMode="auto">
          <a:xfrm>
            <a:off x="5148263" y="2276475"/>
            <a:ext cx="3313112" cy="3313113"/>
          </a:xfrm>
          <a:prstGeom prst="rect">
            <a:avLst/>
          </a:prstGeom>
          <a:noFill/>
          <a:ln w="9525">
            <a:noFill/>
            <a:miter lim="800000"/>
            <a:headEnd/>
            <a:tailEnd/>
          </a:ln>
        </p:spPr>
      </p:pic>
      <p:sp>
        <p:nvSpPr>
          <p:cNvPr id="617483" name="Rectangle 11"/>
          <p:cNvSpPr>
            <a:spLocks noChangeArrowheads="1"/>
          </p:cNvSpPr>
          <p:nvPr/>
        </p:nvSpPr>
        <p:spPr bwMode="auto">
          <a:xfrm>
            <a:off x="395288" y="260350"/>
            <a:ext cx="1749425" cy="846138"/>
          </a:xfrm>
          <a:prstGeom prst="rect">
            <a:avLst/>
          </a:prstGeom>
          <a:noFill/>
          <a:ln>
            <a:noFill/>
          </a:ln>
          <a:effectLst/>
          <a:extLst/>
        </p:spPr>
        <p:txBody>
          <a:bodyPr wrap="none" lIns="112947" tIns="56473" rIns="112947" bIns="56473">
            <a:spAutoFit/>
          </a:bodyPr>
          <a:lstStyle/>
          <a:p>
            <a:pPr>
              <a:defRPr/>
            </a:pPr>
            <a:r>
              <a:rPr lang="en-US" altLang="zh-CN" sz="4000" b="0">
                <a:solidFill>
                  <a:srgbClr val="FF0000"/>
                </a:solidFill>
                <a:effectLst>
                  <a:outerShdw blurRad="38100" dist="38100" dir="2700000" algn="tl">
                    <a:srgbClr val="C0C0C0"/>
                  </a:outerShdw>
                </a:effectLst>
              </a:rPr>
              <a:t>Ω</a:t>
            </a:r>
            <a:r>
              <a:rPr lang="zh-CN" altLang="en-US" sz="4000" b="0">
                <a:solidFill>
                  <a:srgbClr val="FF0000"/>
                </a:solidFill>
                <a:effectLst>
                  <a:outerShdw blurRad="38100" dist="38100" dir="2700000" algn="tl">
                    <a:srgbClr val="C0C0C0"/>
                  </a:outerShdw>
                </a:effectLst>
              </a:rPr>
              <a:t>记法</a:t>
            </a:r>
          </a:p>
        </p:txBody>
      </p:sp>
    </p:spTree>
  </p:cSld>
  <p:clrMapOvr>
    <a:masterClrMapping/>
  </p:clrMapOvr>
  <p:transition>
    <p:pull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3554" name="Rectangle 2"/>
          <p:cNvSpPr>
            <a:spLocks noChangeArrowheads="1"/>
          </p:cNvSpPr>
          <p:nvPr/>
        </p:nvSpPr>
        <p:spPr bwMode="auto">
          <a:xfrm>
            <a:off x="827088" y="3716338"/>
            <a:ext cx="6096000" cy="2520950"/>
          </a:xfrm>
          <a:prstGeom prst="rect">
            <a:avLst/>
          </a:prstGeom>
          <a:noFill/>
          <a:ln w="9525">
            <a:noFill/>
            <a:miter lim="800000"/>
            <a:headEnd/>
            <a:tailEnd/>
          </a:ln>
          <a:effectLst/>
        </p:spPr>
        <p:txBody>
          <a:bodyPr lIns="113731" tIns="56866" rIns="113731" bIns="56866"/>
          <a:lstStyle/>
          <a:p>
            <a:pPr marL="342900" indent="-342900" eaLnBrk="1" hangingPunct="1">
              <a:lnSpc>
                <a:spcPct val="100000"/>
              </a:lnSpc>
              <a:spcBef>
                <a:spcPct val="20000"/>
              </a:spcBef>
              <a:buClr>
                <a:schemeClr val="accent2"/>
              </a:buClr>
              <a:buSzPct val="75000"/>
              <a:buFont typeface="Monotype Sorts" pitchFamily="2" charset="2"/>
              <a:buNone/>
              <a:defRPr/>
            </a:pPr>
            <a:r>
              <a:rPr lang="zh-CN" altLang="en-US">
                <a:effectLst>
                  <a:outerShdw blurRad="38100" dist="38100" dir="2700000" algn="tl">
                    <a:srgbClr val="C0C0C0"/>
                  </a:outerShdw>
                </a:effectLst>
                <a:latin typeface="VW媩$婫`婡p瑙" charset="0"/>
              </a:rPr>
              <a:t>内容：</a:t>
            </a:r>
          </a:p>
          <a:p>
            <a:pPr marL="342900" indent="-342900" eaLnBrk="1" hangingPunct="1">
              <a:lnSpc>
                <a:spcPct val="100000"/>
              </a:lnSpc>
              <a:spcBef>
                <a:spcPct val="20000"/>
              </a:spcBef>
              <a:buClr>
                <a:schemeClr val="accent2"/>
              </a:buClr>
              <a:buSzPct val="75000"/>
              <a:buFont typeface="Monotype Sorts" pitchFamily="2" charset="2"/>
              <a:buChar char="u"/>
              <a:defRPr/>
            </a:pPr>
            <a:r>
              <a:rPr lang="zh-CN" altLang="en-US">
                <a:effectLst>
                  <a:outerShdw blurRad="38100" dist="38100" dir="2700000" algn="tl">
                    <a:srgbClr val="C0C0C0"/>
                  </a:outerShdw>
                </a:effectLst>
                <a:latin typeface="VW媩$婫`婡p瑙" charset="0"/>
              </a:rPr>
              <a:t>算法的性能标准</a:t>
            </a:r>
          </a:p>
          <a:p>
            <a:pPr marL="342900" indent="-342900" eaLnBrk="1" hangingPunct="1">
              <a:lnSpc>
                <a:spcPct val="100000"/>
              </a:lnSpc>
              <a:spcBef>
                <a:spcPct val="20000"/>
              </a:spcBef>
              <a:buClr>
                <a:schemeClr val="accent2"/>
              </a:buClr>
              <a:buSzPct val="75000"/>
              <a:buFont typeface="Monotype Sorts" pitchFamily="2" charset="2"/>
              <a:buChar char="u"/>
              <a:defRPr/>
            </a:pPr>
            <a:r>
              <a:rPr lang="zh-CN" altLang="en-US">
                <a:effectLst>
                  <a:outerShdw blurRad="38100" dist="38100" dir="2700000" algn="tl">
                    <a:srgbClr val="C0C0C0"/>
                  </a:outerShdw>
                </a:effectLst>
                <a:latin typeface="VW媩$婫`婡p瑙" charset="0"/>
              </a:rPr>
              <a:t>算法的后期测试</a:t>
            </a:r>
          </a:p>
          <a:p>
            <a:pPr marL="342900" indent="-342900" eaLnBrk="1" hangingPunct="1">
              <a:lnSpc>
                <a:spcPct val="100000"/>
              </a:lnSpc>
              <a:spcBef>
                <a:spcPct val="20000"/>
              </a:spcBef>
              <a:buClr>
                <a:schemeClr val="accent2"/>
              </a:buClr>
              <a:buSzPct val="75000"/>
              <a:buFont typeface="Monotype Sorts" pitchFamily="2" charset="2"/>
              <a:buChar char="u"/>
              <a:defRPr/>
            </a:pPr>
            <a:r>
              <a:rPr lang="zh-CN" altLang="en-US">
                <a:effectLst>
                  <a:outerShdw blurRad="38100" dist="38100" dir="2700000" algn="tl">
                    <a:srgbClr val="C0C0C0"/>
                  </a:outerShdw>
                </a:effectLst>
                <a:latin typeface="VW媩$婫`婡p瑙" charset="0"/>
              </a:rPr>
              <a:t>算法的事前估计</a:t>
            </a:r>
            <a:endParaRPr lang="zh-CN" altLang="en-US" b="0">
              <a:latin typeface="VW媩$婫`婡p瑙" charset="0"/>
            </a:endParaRPr>
          </a:p>
        </p:txBody>
      </p:sp>
      <p:sp>
        <p:nvSpPr>
          <p:cNvPr id="663555" name="Rectangle 3"/>
          <p:cNvSpPr>
            <a:spLocks noChangeArrowheads="1"/>
          </p:cNvSpPr>
          <p:nvPr/>
        </p:nvSpPr>
        <p:spPr bwMode="auto">
          <a:xfrm>
            <a:off x="838200" y="838200"/>
            <a:ext cx="3081338" cy="698500"/>
          </a:xfrm>
          <a:prstGeom prst="rect">
            <a:avLst/>
          </a:prstGeom>
          <a:noFill/>
          <a:ln>
            <a:noFill/>
          </a:ln>
          <a:effectLst/>
          <a:extLst/>
        </p:spPr>
        <p:txBody>
          <a:bodyPr wrap="none" lIns="112947" tIns="56473" rIns="112947" bIns="56473">
            <a:spAutoFit/>
          </a:bodyPr>
          <a:lstStyle/>
          <a:p>
            <a:pPr>
              <a:defRPr/>
            </a:pPr>
            <a:r>
              <a:rPr lang="zh-CN" altLang="en-US">
                <a:solidFill>
                  <a:srgbClr val="FF6600"/>
                </a:solidFill>
                <a:effectLst>
                  <a:outerShdw blurRad="38100" dist="38100" dir="2700000" algn="tl">
                    <a:srgbClr val="C0C0C0"/>
                  </a:outerShdw>
                </a:effectLst>
              </a:rPr>
              <a:t>算法效率的度量</a:t>
            </a:r>
          </a:p>
        </p:txBody>
      </p:sp>
      <p:sp>
        <p:nvSpPr>
          <p:cNvPr id="663556" name="Rectangle 4"/>
          <p:cNvSpPr>
            <a:spLocks noChangeArrowheads="1"/>
          </p:cNvSpPr>
          <p:nvPr/>
        </p:nvSpPr>
        <p:spPr bwMode="auto">
          <a:xfrm>
            <a:off x="827088" y="1700213"/>
            <a:ext cx="6096000" cy="1960562"/>
          </a:xfrm>
          <a:prstGeom prst="rect">
            <a:avLst/>
          </a:prstGeom>
          <a:noFill/>
          <a:ln w="9525">
            <a:noFill/>
            <a:miter lim="800000"/>
            <a:headEnd/>
            <a:tailEnd/>
          </a:ln>
          <a:effectLst/>
        </p:spPr>
        <p:txBody>
          <a:bodyPr lIns="113731" tIns="56866" rIns="113731" bIns="56866"/>
          <a:lstStyle/>
          <a:p>
            <a:pPr marL="342900" indent="-342900" eaLnBrk="1" hangingPunct="1">
              <a:lnSpc>
                <a:spcPct val="100000"/>
              </a:lnSpc>
              <a:spcBef>
                <a:spcPct val="20000"/>
              </a:spcBef>
              <a:buClr>
                <a:schemeClr val="accent2"/>
              </a:buClr>
              <a:buSzPct val="75000"/>
              <a:buFont typeface="Monotype Sorts" pitchFamily="2" charset="2"/>
              <a:buNone/>
              <a:defRPr/>
            </a:pPr>
            <a:r>
              <a:rPr lang="zh-CN" altLang="en-US">
                <a:effectLst>
                  <a:outerShdw blurRad="38100" dist="38100" dir="2700000" algn="tl">
                    <a:srgbClr val="C0C0C0"/>
                  </a:outerShdw>
                </a:effectLst>
                <a:latin typeface="VW媩$婫`婡p瑙" charset="0"/>
              </a:rPr>
              <a:t>目的：</a:t>
            </a:r>
          </a:p>
          <a:p>
            <a:pPr marL="342900" indent="-342900" eaLnBrk="1" hangingPunct="1">
              <a:lnSpc>
                <a:spcPct val="100000"/>
              </a:lnSpc>
              <a:spcBef>
                <a:spcPct val="20000"/>
              </a:spcBef>
              <a:buClr>
                <a:schemeClr val="accent2"/>
              </a:buClr>
              <a:buSzPct val="75000"/>
              <a:buFont typeface="Monotype Sorts" pitchFamily="2" charset="2"/>
              <a:buChar char="u"/>
              <a:defRPr/>
            </a:pPr>
            <a:r>
              <a:rPr lang="zh-CN" altLang="en-US">
                <a:effectLst>
                  <a:outerShdw blurRad="38100" dist="38100" dir="2700000" algn="tl">
                    <a:srgbClr val="C0C0C0"/>
                  </a:outerShdw>
                </a:effectLst>
                <a:latin typeface="VW媩$婫`婡p瑙" charset="0"/>
              </a:rPr>
              <a:t>算法的可用性</a:t>
            </a:r>
          </a:p>
          <a:p>
            <a:pPr marL="342900" indent="-342900" eaLnBrk="1" hangingPunct="1">
              <a:lnSpc>
                <a:spcPct val="100000"/>
              </a:lnSpc>
              <a:spcBef>
                <a:spcPct val="20000"/>
              </a:spcBef>
              <a:buClr>
                <a:schemeClr val="accent2"/>
              </a:buClr>
              <a:buSzPct val="75000"/>
              <a:buFont typeface="Monotype Sorts" pitchFamily="2" charset="2"/>
              <a:buChar char="u"/>
              <a:defRPr/>
            </a:pPr>
            <a:r>
              <a:rPr lang="zh-CN" altLang="en-US">
                <a:effectLst>
                  <a:outerShdw blurRad="38100" dist="38100" dir="2700000" algn="tl">
                    <a:srgbClr val="C0C0C0"/>
                  </a:outerShdw>
                </a:effectLst>
                <a:latin typeface="VW媩$婫`婡p瑙" charset="0"/>
              </a:rPr>
              <a:t>算法的性能比较</a:t>
            </a:r>
            <a:endParaRPr lang="zh-CN" altLang="en-US" b="0">
              <a:latin typeface="VW媩$婫`婡p瑙" charset="0"/>
            </a:endParaRPr>
          </a:p>
        </p:txBody>
      </p:sp>
    </p:spTree>
  </p:cSld>
  <p:clrMapOvr>
    <a:masterClrMapping/>
  </p:clrMapOvr>
  <p:transition>
    <p:pull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250825" y="1052513"/>
            <a:ext cx="8893175" cy="1574800"/>
          </a:xfrm>
          <a:prstGeom prst="rect">
            <a:avLst/>
          </a:prstGeom>
          <a:noFill/>
          <a:ln w="9525">
            <a:noFill/>
            <a:miter lim="800000"/>
            <a:headEnd/>
            <a:tailEnd/>
          </a:ln>
        </p:spPr>
        <p:txBody>
          <a:bodyPr lIns="112947" tIns="56473" rIns="112947" bIns="56473">
            <a:spAutoFit/>
          </a:bodyPr>
          <a:lstStyle/>
          <a:p>
            <a:pPr>
              <a:lnSpc>
                <a:spcPct val="100000"/>
              </a:lnSpc>
            </a:pPr>
            <a:r>
              <a:rPr lang="zh-CN" altLang="en-US" sz="2400"/>
              <a:t>对于一个给定的函数</a:t>
            </a:r>
            <a:r>
              <a:rPr lang="en-US" altLang="zh-CN" sz="2400">
                <a:latin typeface="Times New Roman" pitchFamily="18" charset="0"/>
              </a:rPr>
              <a:t>g(n),</a:t>
            </a:r>
            <a:r>
              <a:rPr lang="en-US" altLang="zh-CN" sz="2400"/>
              <a:t> </a:t>
            </a:r>
            <a:r>
              <a:rPr lang="zh-CN" altLang="en-US" sz="2400"/>
              <a:t>我们记</a:t>
            </a:r>
            <a:r>
              <a:rPr lang="en-US" altLang="zh-CN" sz="2400">
                <a:latin typeface="Times New Roman" pitchFamily="18" charset="0"/>
              </a:rPr>
              <a:t>Θ(g(n))</a:t>
            </a:r>
            <a:r>
              <a:rPr lang="zh-CN" altLang="en-US" sz="2400"/>
              <a:t>为函数的集合：</a:t>
            </a:r>
          </a:p>
          <a:p>
            <a:pPr>
              <a:lnSpc>
                <a:spcPct val="100000"/>
              </a:lnSpc>
            </a:pPr>
            <a:endParaRPr lang="zh-CN" altLang="en-US" sz="2400"/>
          </a:p>
          <a:p>
            <a:pPr>
              <a:lnSpc>
                <a:spcPct val="100000"/>
              </a:lnSpc>
            </a:pPr>
            <a:r>
              <a:rPr lang="en-US" altLang="zh-CN" sz="2400">
                <a:latin typeface="Times New Roman" pitchFamily="18" charset="0"/>
              </a:rPr>
              <a:t>Θ(g(n)) = { f(n):</a:t>
            </a:r>
            <a:r>
              <a:rPr lang="en-US" altLang="zh-CN" sz="2400"/>
              <a:t> </a:t>
            </a:r>
            <a:r>
              <a:rPr lang="zh-CN" altLang="en-US" sz="2400"/>
              <a:t>如果存在正的常数</a:t>
            </a:r>
            <a:r>
              <a:rPr lang="en-US" altLang="zh-CN" sz="2400">
                <a:latin typeface="Times New Roman" pitchFamily="18" charset="0"/>
              </a:rPr>
              <a:t>c</a:t>
            </a:r>
            <a:r>
              <a:rPr lang="en-US" altLang="zh-CN" sz="2400" baseline="-25000">
                <a:latin typeface="Times New Roman" pitchFamily="18" charset="0"/>
              </a:rPr>
              <a:t>1</a:t>
            </a:r>
            <a:r>
              <a:rPr lang="en-US" altLang="zh-CN" sz="2400"/>
              <a:t>,</a:t>
            </a:r>
            <a:r>
              <a:rPr lang="en-US" altLang="zh-CN" sz="2400">
                <a:latin typeface="Times New Roman" pitchFamily="18" charset="0"/>
              </a:rPr>
              <a:t>c</a:t>
            </a:r>
            <a:r>
              <a:rPr lang="en-US" altLang="zh-CN" sz="2400" baseline="-25000">
                <a:latin typeface="Times New Roman" pitchFamily="18" charset="0"/>
              </a:rPr>
              <a:t>2</a:t>
            </a:r>
            <a:r>
              <a:rPr lang="zh-CN" altLang="en-US" sz="2400"/>
              <a:t>和</a:t>
            </a:r>
            <a:r>
              <a:rPr lang="en-US" altLang="zh-CN" sz="2400">
                <a:latin typeface="Times New Roman" pitchFamily="18" charset="0"/>
              </a:rPr>
              <a:t>n</a:t>
            </a:r>
            <a:r>
              <a:rPr lang="en-US" altLang="zh-CN" sz="2400" baseline="-25000">
                <a:latin typeface="Times New Roman" pitchFamily="18" charset="0"/>
              </a:rPr>
              <a:t>0</a:t>
            </a:r>
            <a:r>
              <a:rPr lang="zh-CN" altLang="en-US" sz="2400"/>
              <a:t>，使得当</a:t>
            </a:r>
          </a:p>
          <a:p>
            <a:pPr>
              <a:lnSpc>
                <a:spcPct val="100000"/>
              </a:lnSpc>
            </a:pPr>
            <a:r>
              <a:rPr lang="en-US" altLang="zh-CN" sz="2400"/>
              <a:t>                </a:t>
            </a:r>
            <a:r>
              <a:rPr lang="en-US" altLang="zh-CN" sz="2400">
                <a:latin typeface="Times New Roman" pitchFamily="18" charset="0"/>
              </a:rPr>
              <a:t>n≥n</a:t>
            </a:r>
            <a:r>
              <a:rPr lang="en-US" altLang="zh-CN" sz="2400" baseline="-25000">
                <a:latin typeface="Times New Roman" pitchFamily="18" charset="0"/>
              </a:rPr>
              <a:t>0</a:t>
            </a:r>
            <a:r>
              <a:rPr lang="zh-CN" altLang="en-US" sz="2400"/>
              <a:t>时，有</a:t>
            </a:r>
            <a:r>
              <a:rPr lang="en-US" altLang="zh-CN" sz="2400">
                <a:latin typeface="Times New Roman" pitchFamily="18" charset="0"/>
              </a:rPr>
              <a:t>0≤c</a:t>
            </a:r>
            <a:r>
              <a:rPr lang="en-US" altLang="zh-CN" sz="2400" baseline="-25000">
                <a:latin typeface="Times New Roman" pitchFamily="18" charset="0"/>
              </a:rPr>
              <a:t>1</a:t>
            </a:r>
            <a:r>
              <a:rPr lang="en-US" altLang="zh-CN" sz="2400">
                <a:latin typeface="Times New Roman" pitchFamily="18" charset="0"/>
              </a:rPr>
              <a:t>g(n)≤f(n)≤c</a:t>
            </a:r>
            <a:r>
              <a:rPr lang="en-US" altLang="zh-CN" sz="2400" baseline="-25000">
                <a:latin typeface="Times New Roman" pitchFamily="18" charset="0"/>
              </a:rPr>
              <a:t>2</a:t>
            </a:r>
            <a:r>
              <a:rPr lang="en-US" altLang="zh-CN" sz="2400">
                <a:latin typeface="Times New Roman" pitchFamily="18" charset="0"/>
              </a:rPr>
              <a:t>g(n)</a:t>
            </a:r>
            <a:r>
              <a:rPr lang="en-US" altLang="zh-CN" sz="2400"/>
              <a:t> }</a:t>
            </a:r>
          </a:p>
        </p:txBody>
      </p:sp>
      <p:sp>
        <p:nvSpPr>
          <p:cNvPr id="616451" name="Rectangle 3"/>
          <p:cNvSpPr>
            <a:spLocks noChangeArrowheads="1"/>
          </p:cNvSpPr>
          <p:nvPr/>
        </p:nvSpPr>
        <p:spPr bwMode="auto">
          <a:xfrm>
            <a:off x="250825" y="115888"/>
            <a:ext cx="1749425" cy="846137"/>
          </a:xfrm>
          <a:prstGeom prst="rect">
            <a:avLst/>
          </a:prstGeom>
          <a:noFill/>
          <a:ln>
            <a:noFill/>
          </a:ln>
          <a:effectLst/>
          <a:extLst/>
        </p:spPr>
        <p:txBody>
          <a:bodyPr wrap="none" lIns="112947" tIns="56473" rIns="112947" bIns="56473">
            <a:spAutoFit/>
          </a:bodyPr>
          <a:lstStyle/>
          <a:p>
            <a:pPr algn="ctr">
              <a:defRPr/>
            </a:pPr>
            <a:r>
              <a:rPr lang="en-US" altLang="zh-CN" sz="4000" b="0">
                <a:solidFill>
                  <a:srgbClr val="FF0000"/>
                </a:solidFill>
                <a:effectLst>
                  <a:outerShdw blurRad="38100" dist="38100" dir="2700000" algn="tl">
                    <a:srgbClr val="C0C0C0"/>
                  </a:outerShdw>
                </a:effectLst>
              </a:rPr>
              <a:t>Θ</a:t>
            </a:r>
            <a:r>
              <a:rPr lang="zh-CN" altLang="en-US" sz="4000" b="0">
                <a:solidFill>
                  <a:srgbClr val="FF0000"/>
                </a:solidFill>
                <a:effectLst>
                  <a:outerShdw blurRad="38100" dist="38100" dir="2700000" algn="tl">
                    <a:srgbClr val="C0C0C0"/>
                  </a:outerShdw>
                </a:effectLst>
              </a:rPr>
              <a:t>记法</a:t>
            </a:r>
          </a:p>
        </p:txBody>
      </p:sp>
      <p:pic>
        <p:nvPicPr>
          <p:cNvPr id="97284" name="Picture 4"/>
          <p:cNvPicPr>
            <a:picLocks noChangeAspect="1" noChangeArrowheads="1"/>
          </p:cNvPicPr>
          <p:nvPr/>
        </p:nvPicPr>
        <p:blipFill>
          <a:blip r:embed="rId2" cstate="print"/>
          <a:srcRect/>
          <a:stretch>
            <a:fillRect/>
          </a:stretch>
        </p:blipFill>
        <p:spPr bwMode="auto">
          <a:xfrm>
            <a:off x="5003800" y="2781300"/>
            <a:ext cx="3565525" cy="3671888"/>
          </a:xfrm>
          <a:prstGeom prst="rect">
            <a:avLst/>
          </a:prstGeom>
          <a:noFill/>
          <a:ln w="9525">
            <a:noFill/>
            <a:miter lim="800000"/>
            <a:headEnd/>
            <a:tailEnd/>
          </a:ln>
        </p:spPr>
      </p:pic>
      <p:sp>
        <p:nvSpPr>
          <p:cNvPr id="97285" name="Text Box 5"/>
          <p:cNvSpPr txBox="1">
            <a:spLocks noChangeArrowheads="1"/>
          </p:cNvSpPr>
          <p:nvPr/>
        </p:nvSpPr>
        <p:spPr bwMode="auto">
          <a:xfrm>
            <a:off x="395288" y="3141663"/>
            <a:ext cx="4392612" cy="2487612"/>
          </a:xfrm>
          <a:prstGeom prst="rect">
            <a:avLst/>
          </a:prstGeom>
          <a:noFill/>
          <a:ln w="9525">
            <a:noFill/>
            <a:miter lim="800000"/>
            <a:headEnd/>
            <a:tailEnd/>
          </a:ln>
        </p:spPr>
        <p:txBody>
          <a:bodyPr lIns="112947" tIns="56473" rIns="112947" bIns="56473">
            <a:spAutoFit/>
          </a:bodyPr>
          <a:lstStyle/>
          <a:p>
            <a:pPr>
              <a:lnSpc>
                <a:spcPct val="130000"/>
              </a:lnSpc>
            </a:pPr>
            <a:r>
              <a:rPr lang="zh-CN" altLang="en-US" sz="2400"/>
              <a:t>这可以解释为：如果存在正的常数</a:t>
            </a:r>
            <a:r>
              <a:rPr lang="en-US" altLang="zh-CN" sz="2400">
                <a:latin typeface="Times New Roman" pitchFamily="18" charset="0"/>
              </a:rPr>
              <a:t>c</a:t>
            </a:r>
            <a:r>
              <a:rPr lang="en-US" altLang="zh-CN" sz="2400" baseline="-25000">
                <a:latin typeface="Times New Roman" pitchFamily="18" charset="0"/>
              </a:rPr>
              <a:t>1</a:t>
            </a:r>
            <a:r>
              <a:rPr lang="en-US" altLang="zh-CN" sz="2400">
                <a:latin typeface="Times New Roman" pitchFamily="18" charset="0"/>
              </a:rPr>
              <a:t>,c</a:t>
            </a:r>
            <a:r>
              <a:rPr lang="en-US" altLang="zh-CN" sz="2400" baseline="-25000">
                <a:latin typeface="Times New Roman" pitchFamily="18" charset="0"/>
              </a:rPr>
              <a:t>2</a:t>
            </a:r>
            <a:r>
              <a:rPr lang="zh-CN" altLang="en-US" sz="2400"/>
              <a:t>，使得对于充分大的</a:t>
            </a:r>
            <a:r>
              <a:rPr lang="en-US" altLang="zh-CN" sz="2400">
                <a:latin typeface="Times New Roman" pitchFamily="18" charset="0"/>
              </a:rPr>
              <a:t>n</a:t>
            </a:r>
            <a:r>
              <a:rPr lang="zh-CN" altLang="en-US" sz="2400"/>
              <a:t>，函数</a:t>
            </a:r>
            <a:r>
              <a:rPr lang="en-US" altLang="zh-CN" sz="2400">
                <a:latin typeface="Times New Roman" pitchFamily="18" charset="0"/>
              </a:rPr>
              <a:t>f(n)</a:t>
            </a:r>
            <a:r>
              <a:rPr lang="zh-CN" altLang="en-US" sz="2400"/>
              <a:t>被</a:t>
            </a:r>
            <a:r>
              <a:rPr lang="zh-CN" altLang="en-US" sz="2400">
                <a:latin typeface="VW媩$婫`婡p瑙" charset="0"/>
              </a:rPr>
              <a:t>“</a:t>
            </a:r>
            <a:r>
              <a:rPr lang="zh-CN" altLang="en-US" sz="2400"/>
              <a:t>夹在</a:t>
            </a:r>
            <a:r>
              <a:rPr lang="zh-CN" altLang="en-US" sz="2400">
                <a:latin typeface="VW媩$婫`婡p瑙" charset="0"/>
              </a:rPr>
              <a:t>”</a:t>
            </a:r>
            <a:r>
              <a:rPr lang="en-US" altLang="zh-CN" sz="2400"/>
              <a:t> </a:t>
            </a:r>
            <a:r>
              <a:rPr lang="en-US" altLang="zh-CN" sz="2400">
                <a:latin typeface="Times New Roman" pitchFamily="18" charset="0"/>
              </a:rPr>
              <a:t>c</a:t>
            </a:r>
            <a:r>
              <a:rPr lang="en-US" altLang="zh-CN" sz="2400" baseline="-25000">
                <a:latin typeface="Times New Roman" pitchFamily="18" charset="0"/>
              </a:rPr>
              <a:t>1</a:t>
            </a:r>
            <a:r>
              <a:rPr lang="en-US" altLang="zh-CN" sz="2400">
                <a:latin typeface="Times New Roman" pitchFamily="18" charset="0"/>
              </a:rPr>
              <a:t>g(n)</a:t>
            </a:r>
            <a:r>
              <a:rPr lang="zh-CN" altLang="en-US" sz="2400"/>
              <a:t>和</a:t>
            </a:r>
            <a:r>
              <a:rPr lang="en-US" altLang="zh-CN" sz="2400">
                <a:latin typeface="Times New Roman" pitchFamily="18" charset="0"/>
              </a:rPr>
              <a:t>c</a:t>
            </a:r>
            <a:r>
              <a:rPr lang="en-US" altLang="zh-CN" sz="2400" baseline="-25000">
                <a:latin typeface="Times New Roman" pitchFamily="18" charset="0"/>
              </a:rPr>
              <a:t>2</a:t>
            </a:r>
            <a:r>
              <a:rPr lang="en-US" altLang="zh-CN" sz="2400">
                <a:latin typeface="Times New Roman" pitchFamily="18" charset="0"/>
              </a:rPr>
              <a:t>g(n)</a:t>
            </a:r>
            <a:r>
              <a:rPr lang="zh-CN" altLang="en-US" sz="2400"/>
              <a:t>之间，则函数</a:t>
            </a:r>
            <a:r>
              <a:rPr lang="en-US" altLang="zh-CN" sz="2400">
                <a:latin typeface="Times New Roman" pitchFamily="18" charset="0"/>
              </a:rPr>
              <a:t>f(n)</a:t>
            </a:r>
            <a:r>
              <a:rPr lang="zh-CN" altLang="en-US" sz="2400"/>
              <a:t>属于集合</a:t>
            </a:r>
            <a:r>
              <a:rPr lang="en-US" altLang="zh-CN" sz="2400">
                <a:latin typeface="Times New Roman" pitchFamily="18" charset="0"/>
              </a:rPr>
              <a:t>Θ(g(n))</a:t>
            </a:r>
            <a:r>
              <a:rPr lang="zh-CN" altLang="en-US" sz="2400"/>
              <a:t>。 </a:t>
            </a:r>
          </a:p>
        </p:txBody>
      </p:sp>
    </p:spTree>
  </p:cSld>
  <p:clrMapOvr>
    <a:masterClrMapping/>
  </p:clrMapOvr>
  <p:transition>
    <p:pull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8" name="Text Box 2"/>
          <p:cNvSpPr txBox="1">
            <a:spLocks noChangeArrowheads="1"/>
          </p:cNvSpPr>
          <p:nvPr/>
        </p:nvSpPr>
        <p:spPr bwMode="auto">
          <a:xfrm>
            <a:off x="395288" y="404813"/>
            <a:ext cx="8569325" cy="2487612"/>
          </a:xfrm>
          <a:prstGeom prst="rect">
            <a:avLst/>
          </a:prstGeom>
          <a:noFill/>
          <a:ln w="9525">
            <a:noFill/>
            <a:miter lim="800000"/>
            <a:headEnd/>
            <a:tailEnd/>
          </a:ln>
        </p:spPr>
        <p:txBody>
          <a:bodyPr lIns="112947" tIns="56473" rIns="112947" bIns="56473">
            <a:spAutoFit/>
          </a:bodyPr>
          <a:lstStyle/>
          <a:p>
            <a:pPr>
              <a:lnSpc>
                <a:spcPct val="130000"/>
              </a:lnSpc>
            </a:pPr>
            <a:r>
              <a:rPr lang="zh-CN" altLang="en-US" sz="2400"/>
              <a:t>因为</a:t>
            </a:r>
            <a:r>
              <a:rPr lang="en-US" altLang="zh-CN" sz="2000">
                <a:latin typeface="Times New Roman" pitchFamily="18" charset="0"/>
              </a:rPr>
              <a:t>Θ</a:t>
            </a:r>
            <a:r>
              <a:rPr lang="en-US" altLang="zh-CN" sz="2400">
                <a:latin typeface="Times New Roman" pitchFamily="18" charset="0"/>
              </a:rPr>
              <a:t>(g(n))</a:t>
            </a:r>
            <a:r>
              <a:rPr lang="zh-CN" altLang="en-US" sz="2400"/>
              <a:t>是一个集合，所以，可以记为：</a:t>
            </a:r>
            <a:endParaRPr lang="en-US" altLang="zh-CN" sz="2400"/>
          </a:p>
          <a:p>
            <a:pPr>
              <a:lnSpc>
                <a:spcPct val="130000"/>
              </a:lnSpc>
            </a:pPr>
            <a:r>
              <a:rPr lang="en-US" altLang="zh-CN" sz="2400"/>
              <a:t>       </a:t>
            </a:r>
            <a:r>
              <a:rPr lang="en-US" altLang="zh-CN" sz="2400">
                <a:latin typeface="Times New Roman" pitchFamily="18" charset="0"/>
              </a:rPr>
              <a:t>f(n)∈Θ(g(n))</a:t>
            </a:r>
          </a:p>
          <a:p>
            <a:pPr>
              <a:lnSpc>
                <a:spcPct val="130000"/>
              </a:lnSpc>
            </a:pPr>
            <a:r>
              <a:rPr lang="zh-CN" altLang="en-US" sz="2400"/>
              <a:t>以表示</a:t>
            </a:r>
            <a:r>
              <a:rPr lang="en-US" altLang="zh-CN" sz="2400">
                <a:latin typeface="Times New Roman" pitchFamily="18" charset="0"/>
              </a:rPr>
              <a:t>f(n)</a:t>
            </a:r>
            <a:r>
              <a:rPr lang="zh-CN" altLang="en-US" sz="2400"/>
              <a:t>是</a:t>
            </a:r>
            <a:r>
              <a:rPr lang="en-US" altLang="zh-CN" sz="2400">
                <a:latin typeface="Times New Roman" pitchFamily="18" charset="0"/>
              </a:rPr>
              <a:t>Θ(g(n))</a:t>
            </a:r>
            <a:r>
              <a:rPr lang="zh-CN" altLang="en-US" sz="2400"/>
              <a:t>的成员。实际上，我们通常将此写为：</a:t>
            </a:r>
          </a:p>
          <a:p>
            <a:pPr>
              <a:lnSpc>
                <a:spcPct val="130000"/>
              </a:lnSpc>
            </a:pPr>
            <a:r>
              <a:rPr lang="en-US" altLang="zh-CN" sz="2400"/>
              <a:t>       </a:t>
            </a:r>
            <a:r>
              <a:rPr lang="en-US" altLang="zh-CN" sz="2400">
                <a:latin typeface="Times New Roman" pitchFamily="18" charset="0"/>
              </a:rPr>
              <a:t>f(n) = Θ(g(n))</a:t>
            </a:r>
          </a:p>
          <a:p>
            <a:pPr>
              <a:lnSpc>
                <a:spcPct val="130000"/>
              </a:lnSpc>
            </a:pPr>
            <a:r>
              <a:rPr lang="zh-CN" altLang="en-US" sz="2400"/>
              <a:t>以表示同样的含义。</a:t>
            </a:r>
          </a:p>
        </p:txBody>
      </p:sp>
      <p:sp>
        <p:nvSpPr>
          <p:cNvPr id="615427" name="Text Box 3"/>
          <p:cNvSpPr txBox="1">
            <a:spLocks noChangeArrowheads="1"/>
          </p:cNvSpPr>
          <p:nvPr/>
        </p:nvSpPr>
        <p:spPr bwMode="auto">
          <a:xfrm>
            <a:off x="395288" y="2852738"/>
            <a:ext cx="8153400" cy="1428750"/>
          </a:xfrm>
          <a:prstGeom prst="rect">
            <a:avLst/>
          </a:prstGeom>
          <a:noFill/>
          <a:ln>
            <a:noFill/>
          </a:ln>
          <a:effectLst/>
          <a:extLst/>
        </p:spPr>
        <p:txBody>
          <a:bodyPr lIns="112947" tIns="56473" rIns="112947" bIns="56473">
            <a:spAutoFit/>
          </a:bodyPr>
          <a:lstStyle/>
          <a:p>
            <a:pPr algn="just">
              <a:defRPr/>
            </a:pPr>
            <a:r>
              <a:rPr lang="zh-CN" altLang="en-US" sz="2400">
                <a:effectLst>
                  <a:outerShdw blurRad="38100" dist="38100" dir="2700000" algn="tl">
                    <a:srgbClr val="C0C0C0"/>
                  </a:outerShdw>
                </a:effectLst>
              </a:rPr>
              <a:t>注意：</a:t>
            </a:r>
            <a:r>
              <a:rPr lang="en-US" altLang="zh-CN" sz="2400">
                <a:latin typeface="Times New Roman" pitchFamily="18" charset="0"/>
              </a:rPr>
              <a:t>Θ</a:t>
            </a:r>
            <a:r>
              <a:rPr lang="zh-CN" altLang="en-US" sz="2400">
                <a:latin typeface="Times New Roman" pitchFamily="18" charset="0"/>
              </a:rPr>
              <a:t>、</a:t>
            </a:r>
            <a:r>
              <a:rPr lang="en-US" altLang="zh-CN" sz="2400">
                <a:latin typeface="Times New Roman" pitchFamily="18" charset="0"/>
              </a:rPr>
              <a:t>O</a:t>
            </a:r>
            <a:r>
              <a:rPr lang="zh-CN" altLang="en-US" sz="2400">
                <a:latin typeface="Times New Roman" pitchFamily="18" charset="0"/>
              </a:rPr>
              <a:t>、</a:t>
            </a:r>
            <a:r>
              <a:rPr lang="en-US" altLang="zh-CN" sz="2400">
                <a:latin typeface="Times New Roman" pitchFamily="18" charset="0"/>
              </a:rPr>
              <a:t>Ω</a:t>
            </a:r>
            <a:r>
              <a:rPr lang="zh-CN" altLang="en-US" sz="2400">
                <a:effectLst>
                  <a:outerShdw blurRad="38100" dist="38100" dir="2700000" algn="tl">
                    <a:srgbClr val="C0C0C0"/>
                  </a:outerShdw>
                </a:effectLst>
              </a:rPr>
              <a:t>三种记法之间具有如下关系：</a:t>
            </a:r>
          </a:p>
          <a:p>
            <a:pPr algn="just">
              <a:defRPr/>
            </a:pPr>
            <a:r>
              <a:rPr lang="zh-CN" altLang="en-US" sz="2400">
                <a:effectLst>
                  <a:outerShdw blurRad="38100" dist="38100" dir="2700000" algn="tl">
                    <a:srgbClr val="C0C0C0"/>
                  </a:outerShdw>
                </a:effectLst>
              </a:rPr>
              <a:t>   若</a:t>
            </a:r>
            <a:r>
              <a:rPr lang="en-US" altLang="zh-CN" sz="2400">
                <a:latin typeface="Times New Roman" pitchFamily="18" charset="0"/>
              </a:rPr>
              <a:t>f(n)</a:t>
            </a:r>
            <a:r>
              <a:rPr lang="zh-CN" altLang="en-US" sz="2400">
                <a:effectLst>
                  <a:outerShdw blurRad="38100" dist="38100" dir="2700000" algn="tl">
                    <a:srgbClr val="C0C0C0"/>
                  </a:outerShdw>
                </a:effectLst>
              </a:rPr>
              <a:t>和</a:t>
            </a:r>
            <a:r>
              <a:rPr lang="en-US" altLang="zh-CN" sz="2400">
                <a:latin typeface="Times New Roman" pitchFamily="18" charset="0"/>
              </a:rPr>
              <a:t>g(n)</a:t>
            </a:r>
            <a:r>
              <a:rPr lang="zh-CN" altLang="en-US" sz="2400">
                <a:effectLst>
                  <a:outerShdw blurRad="38100" dist="38100" dir="2700000" algn="tl">
                    <a:srgbClr val="C0C0C0"/>
                  </a:outerShdw>
                </a:effectLst>
              </a:rPr>
              <a:t>是定义在正整数集合上的两个函数，当有</a:t>
            </a:r>
            <a:r>
              <a:rPr lang="en-US" altLang="zh-CN" sz="2400">
                <a:latin typeface="Times New Roman" pitchFamily="18" charset="0"/>
              </a:rPr>
              <a:t>f(n)=O(g(n))</a:t>
            </a:r>
            <a:r>
              <a:rPr lang="zh-CN" altLang="en-US" sz="2400">
                <a:effectLst>
                  <a:outerShdw blurRad="38100" dist="38100" dir="2700000" algn="tl">
                    <a:srgbClr val="C0C0C0"/>
                  </a:outerShdw>
                </a:effectLst>
              </a:rPr>
              <a:t>和</a:t>
            </a:r>
            <a:r>
              <a:rPr lang="en-US" altLang="zh-CN" sz="2400">
                <a:latin typeface="Times New Roman" pitchFamily="18" charset="0"/>
              </a:rPr>
              <a:t>f(n)=Ω(g(n))</a:t>
            </a:r>
            <a:r>
              <a:rPr lang="zh-CN" altLang="en-US" sz="2400">
                <a:effectLst>
                  <a:outerShdw blurRad="38100" dist="38100" dir="2700000" algn="tl">
                    <a:srgbClr val="C0C0C0"/>
                  </a:outerShdw>
                </a:effectLst>
              </a:rPr>
              <a:t>成立</a:t>
            </a:r>
            <a:r>
              <a:rPr lang="en-US" altLang="zh-CN" sz="2400">
                <a:effectLst>
                  <a:outerShdw blurRad="38100" dist="38100" dir="2700000" algn="tl">
                    <a:srgbClr val="C0C0C0"/>
                  </a:outerShdw>
                </a:effectLst>
              </a:rPr>
              <a:t>,</a:t>
            </a:r>
            <a:r>
              <a:rPr lang="zh-CN" altLang="en-US" sz="2400">
                <a:effectLst>
                  <a:outerShdw blurRad="38100" dist="38100" dir="2700000" algn="tl">
                    <a:srgbClr val="C0C0C0"/>
                  </a:outerShdw>
                </a:effectLst>
              </a:rPr>
              <a:t>则</a:t>
            </a:r>
          </a:p>
        </p:txBody>
      </p:sp>
      <p:graphicFrame>
        <p:nvGraphicFramePr>
          <p:cNvPr id="6146" name="Object 4"/>
          <p:cNvGraphicFramePr>
            <a:graphicFrameLocks noChangeAspect="1"/>
          </p:cNvGraphicFramePr>
          <p:nvPr/>
        </p:nvGraphicFramePr>
        <p:xfrm>
          <a:off x="2700338" y="4337050"/>
          <a:ext cx="2376487" cy="487363"/>
        </p:xfrm>
        <a:graphic>
          <a:graphicData uri="http://schemas.openxmlformats.org/presentationml/2006/ole">
            <mc:AlternateContent xmlns:mc="http://schemas.openxmlformats.org/markup-compatibility/2006">
              <mc:Choice xmlns:v="urn:schemas-microsoft-com:vml" Requires="v">
                <p:oleObj spid="_x0000_s6210" name="公式" r:id="rId3" imgW="990170" imgH="203112" progId="Equation.3">
                  <p:embed/>
                </p:oleObj>
              </mc:Choice>
              <mc:Fallback>
                <p:oleObj name="公式" r:id="rId3" imgW="990170"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4337050"/>
                        <a:ext cx="2376487" cy="487363"/>
                      </a:xfrm>
                      <a:prstGeom prst="rect">
                        <a:avLst/>
                      </a:prstGeom>
                      <a:noFill/>
                      <a:effectLst/>
                      <a:extLst>
                        <a:ext uri="{909E8E84-426E-40DD-AFC4-6F175D3DCCD1}">
                          <a14:hiddenFill xmlns:a14="http://schemas.microsoft.com/office/drawing/2010/main">
                            <a:solidFill>
                              <a:srgbClr val="6600FF"/>
                            </a:solidFill>
                          </a14:hiddenFill>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sp>
        <p:nvSpPr>
          <p:cNvPr id="615429" name="Rectangle 5"/>
          <p:cNvSpPr>
            <a:spLocks noChangeArrowheads="1"/>
          </p:cNvSpPr>
          <p:nvPr/>
        </p:nvSpPr>
        <p:spPr bwMode="auto">
          <a:xfrm>
            <a:off x="468313" y="4868863"/>
            <a:ext cx="8135937" cy="990600"/>
          </a:xfrm>
          <a:prstGeom prst="rect">
            <a:avLst/>
          </a:prstGeom>
          <a:noFill/>
          <a:ln>
            <a:noFill/>
          </a:ln>
          <a:effectLst/>
          <a:extLst/>
        </p:spPr>
        <p:txBody>
          <a:bodyPr lIns="112947" tIns="56473" rIns="112947" bIns="56473">
            <a:spAutoFit/>
          </a:bodyPr>
          <a:lstStyle/>
          <a:p>
            <a:pPr>
              <a:defRPr/>
            </a:pPr>
            <a:r>
              <a:rPr lang="en-US" altLang="zh-CN" sz="2400">
                <a:latin typeface="Times New Roman" pitchFamily="18" charset="0"/>
              </a:rPr>
              <a:t>Θ</a:t>
            </a:r>
            <a:r>
              <a:rPr lang="zh-CN" altLang="en-US" sz="2400">
                <a:effectLst>
                  <a:outerShdw blurRad="38100" dist="38100" dir="2700000" algn="tl">
                    <a:srgbClr val="C0C0C0"/>
                  </a:outerShdw>
                </a:effectLst>
              </a:rPr>
              <a:t>表示法比</a:t>
            </a:r>
            <a:r>
              <a:rPr lang="en-US" altLang="zh-CN" sz="2400">
                <a:latin typeface="Times New Roman" pitchFamily="18" charset="0"/>
              </a:rPr>
              <a:t>O</a:t>
            </a:r>
            <a:r>
              <a:rPr lang="zh-CN" altLang="en-US" sz="2400">
                <a:effectLst>
                  <a:outerShdw blurRad="38100" dist="38100" dir="2700000" algn="tl">
                    <a:srgbClr val="C0C0C0"/>
                  </a:outerShdw>
                </a:effectLst>
              </a:rPr>
              <a:t>表示法的限制性更强。因此，按照集合论的观点，有：</a:t>
            </a:r>
          </a:p>
        </p:txBody>
      </p:sp>
      <p:graphicFrame>
        <p:nvGraphicFramePr>
          <p:cNvPr id="6147" name="Object 6"/>
          <p:cNvGraphicFramePr>
            <a:graphicFrameLocks noChangeAspect="1"/>
          </p:cNvGraphicFramePr>
          <p:nvPr/>
        </p:nvGraphicFramePr>
        <p:xfrm>
          <a:off x="2555875" y="5853113"/>
          <a:ext cx="2808288" cy="468312"/>
        </p:xfrm>
        <a:graphic>
          <a:graphicData uri="http://schemas.openxmlformats.org/presentationml/2006/ole">
            <mc:AlternateContent xmlns:mc="http://schemas.openxmlformats.org/markup-compatibility/2006">
              <mc:Choice xmlns:v="urn:schemas-microsoft-com:vml" Requires="v">
                <p:oleObj spid="_x0000_s6211" name="公式" r:id="rId5" imgW="1218671" imgH="203112" progId="Equation.3">
                  <p:embed/>
                </p:oleObj>
              </mc:Choice>
              <mc:Fallback>
                <p:oleObj name="公式" r:id="rId5" imgW="1218671" imgH="20311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5853113"/>
                        <a:ext cx="2808288" cy="468312"/>
                      </a:xfrm>
                      <a:prstGeom prst="rect">
                        <a:avLst/>
                      </a:prstGeom>
                      <a:noFill/>
                      <a:effectLst/>
                      <a:extLst>
                        <a:ext uri="{909E8E84-426E-40DD-AFC4-6F175D3DCCD1}">
                          <a14:hiddenFill xmlns:a14="http://schemas.microsoft.com/office/drawing/2010/main">
                            <a:solidFill>
                              <a:srgbClr val="6600FF"/>
                            </a:solidFill>
                          </a14:hiddenFill>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spTree>
  </p:cSld>
  <p:clrMapOvr>
    <a:masterClrMapping/>
  </p:clrMapOvr>
  <p:transition>
    <p:pull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457200" y="990600"/>
            <a:ext cx="8153400" cy="1793875"/>
          </a:xfrm>
          <a:prstGeom prst="rect">
            <a:avLst/>
          </a:prstGeom>
          <a:noFill/>
          <a:ln w="9525">
            <a:noFill/>
            <a:miter lim="800000"/>
            <a:headEnd/>
            <a:tailEnd/>
          </a:ln>
        </p:spPr>
        <p:txBody>
          <a:bodyPr lIns="112947" tIns="56473" rIns="112947" bIns="56473">
            <a:spAutoFit/>
          </a:bodyPr>
          <a:lstStyle/>
          <a:p>
            <a:pPr marL="457200" indent="-457200" algn="just">
              <a:lnSpc>
                <a:spcPct val="100000"/>
              </a:lnSpc>
              <a:spcBef>
                <a:spcPct val="20000"/>
              </a:spcBef>
            </a:pPr>
            <a:r>
              <a:rPr lang="en-US" altLang="zh-CN" sz="2400">
                <a:latin typeface="Times New Roman" pitchFamily="18" charset="0"/>
              </a:rPr>
              <a:t>1.  </a:t>
            </a:r>
            <a:r>
              <a:rPr lang="zh-CN" altLang="en-US" sz="2400">
                <a:latin typeface="Times New Roman" pitchFamily="18" charset="0"/>
              </a:rPr>
              <a:t>对于 3</a:t>
            </a:r>
            <a:r>
              <a:rPr lang="en-US" altLang="zh-CN" sz="2400">
                <a:latin typeface="Times New Roman" pitchFamily="18" charset="0"/>
              </a:rPr>
              <a:t>n+1</a:t>
            </a:r>
          </a:p>
          <a:p>
            <a:pPr marL="457200" indent="-457200" algn="just">
              <a:lnSpc>
                <a:spcPct val="100000"/>
              </a:lnSpc>
              <a:spcBef>
                <a:spcPct val="20000"/>
              </a:spcBef>
            </a:pPr>
            <a:r>
              <a:rPr lang="en-US" altLang="zh-CN" sz="2400">
                <a:latin typeface="Times New Roman" pitchFamily="18" charset="0"/>
              </a:rPr>
              <a:t>    </a:t>
            </a:r>
            <a:r>
              <a:rPr lang="zh-CN" altLang="en-US" sz="2400">
                <a:latin typeface="Times New Roman" pitchFamily="18" charset="0"/>
              </a:rPr>
              <a:t>取</a:t>
            </a:r>
            <a:r>
              <a:rPr lang="en-US" altLang="zh-CN" sz="2400">
                <a:latin typeface="Times New Roman" pitchFamily="18" charset="0"/>
              </a:rPr>
              <a:t>C=4</a:t>
            </a:r>
            <a:r>
              <a:rPr lang="zh-CN" altLang="en-US" sz="2400">
                <a:latin typeface="Times New Roman" pitchFamily="18" charset="0"/>
              </a:rPr>
              <a:t>，这时假设当</a:t>
            </a:r>
            <a:r>
              <a:rPr lang="en-US" altLang="zh-CN" sz="2400">
                <a:latin typeface="Times New Roman" pitchFamily="18" charset="0"/>
              </a:rPr>
              <a:t>n≥n</a:t>
            </a:r>
            <a:r>
              <a:rPr lang="en-US" altLang="zh-CN" sz="2400" baseline="-25000">
                <a:latin typeface="Times New Roman" pitchFamily="18" charset="0"/>
              </a:rPr>
              <a:t>0</a:t>
            </a:r>
            <a:r>
              <a:rPr lang="zh-CN" altLang="en-US" sz="2400">
                <a:latin typeface="Times New Roman" pitchFamily="18" charset="0"/>
              </a:rPr>
              <a:t>时，有：</a:t>
            </a:r>
            <a:r>
              <a:rPr lang="en-US" altLang="zh-CN" sz="2400">
                <a:latin typeface="Times New Roman" pitchFamily="18" charset="0"/>
              </a:rPr>
              <a:t>3n+1≤4n</a:t>
            </a:r>
            <a:r>
              <a:rPr lang="zh-CN" altLang="en-US" sz="2400">
                <a:latin typeface="Times New Roman" pitchFamily="18" charset="0"/>
              </a:rPr>
              <a:t>，</a:t>
            </a:r>
          </a:p>
          <a:p>
            <a:pPr marL="457200" indent="-457200" algn="just">
              <a:lnSpc>
                <a:spcPct val="100000"/>
              </a:lnSpc>
              <a:spcBef>
                <a:spcPct val="20000"/>
              </a:spcBef>
            </a:pPr>
            <a:r>
              <a:rPr lang="en-US" altLang="zh-CN" sz="2400">
                <a:latin typeface="Times New Roman" pitchFamily="18" charset="0"/>
              </a:rPr>
              <a:t>    </a:t>
            </a:r>
            <a:r>
              <a:rPr lang="zh-CN" altLang="en-US" sz="2400">
                <a:latin typeface="Times New Roman" pitchFamily="18" charset="0"/>
              </a:rPr>
              <a:t>求解</a:t>
            </a:r>
            <a:r>
              <a:rPr lang="en-US" altLang="zh-CN" sz="2400">
                <a:latin typeface="Times New Roman" pitchFamily="18" charset="0"/>
              </a:rPr>
              <a:t>n</a:t>
            </a:r>
            <a:r>
              <a:rPr lang="zh-CN" altLang="en-US" sz="2400">
                <a:latin typeface="Times New Roman" pitchFamily="18" charset="0"/>
              </a:rPr>
              <a:t>，得</a:t>
            </a:r>
            <a:r>
              <a:rPr lang="en-US" altLang="zh-CN" sz="2400">
                <a:latin typeface="Times New Roman" pitchFamily="18" charset="0"/>
              </a:rPr>
              <a:t>n≥1</a:t>
            </a:r>
            <a:r>
              <a:rPr lang="zh-CN" altLang="en-US" sz="2400">
                <a:latin typeface="Times New Roman" pitchFamily="18" charset="0"/>
              </a:rPr>
              <a:t>，取</a:t>
            </a:r>
            <a:r>
              <a:rPr lang="en-US" altLang="zh-CN" sz="2400">
                <a:latin typeface="Times New Roman" pitchFamily="18" charset="0"/>
              </a:rPr>
              <a:t>n</a:t>
            </a:r>
            <a:r>
              <a:rPr lang="en-US" altLang="zh-CN" sz="2400" baseline="-25000">
                <a:latin typeface="Times New Roman" pitchFamily="18" charset="0"/>
              </a:rPr>
              <a:t>0</a:t>
            </a:r>
            <a:r>
              <a:rPr lang="en-US" altLang="zh-CN" sz="2400">
                <a:latin typeface="Times New Roman" pitchFamily="18" charset="0"/>
              </a:rPr>
              <a:t>＝1，</a:t>
            </a:r>
            <a:r>
              <a:rPr lang="zh-CN" altLang="en-US" sz="2400">
                <a:latin typeface="Times New Roman" pitchFamily="18" charset="0"/>
              </a:rPr>
              <a:t>即当</a:t>
            </a:r>
            <a:r>
              <a:rPr lang="en-US" altLang="zh-CN" sz="2400">
                <a:latin typeface="Times New Roman" pitchFamily="18" charset="0"/>
              </a:rPr>
              <a:t> n≥1</a:t>
            </a:r>
            <a:r>
              <a:rPr lang="zh-CN" altLang="en-US" sz="2400">
                <a:latin typeface="Times New Roman" pitchFamily="18" charset="0"/>
              </a:rPr>
              <a:t>时，</a:t>
            </a:r>
            <a:r>
              <a:rPr lang="en-US" altLang="zh-CN" sz="2400">
                <a:latin typeface="Times New Roman" pitchFamily="18" charset="0"/>
              </a:rPr>
              <a:t>3n+1≤4n </a:t>
            </a:r>
            <a:endParaRPr lang="zh-CN" altLang="en-US" sz="2400">
              <a:latin typeface="Times New Roman" pitchFamily="18" charset="0"/>
            </a:endParaRPr>
          </a:p>
          <a:p>
            <a:pPr marL="457200" indent="-457200" algn="just">
              <a:lnSpc>
                <a:spcPct val="100000"/>
              </a:lnSpc>
              <a:spcBef>
                <a:spcPct val="20000"/>
              </a:spcBef>
            </a:pPr>
            <a:r>
              <a:rPr lang="en-US" altLang="zh-CN" sz="2400">
                <a:latin typeface="Times New Roman" pitchFamily="18" charset="0"/>
              </a:rPr>
              <a:t>    </a:t>
            </a:r>
            <a:r>
              <a:rPr lang="zh-CN" altLang="en-US" sz="2400">
                <a:latin typeface="Times New Roman" pitchFamily="18" charset="0"/>
              </a:rPr>
              <a:t>所以，3</a:t>
            </a:r>
            <a:r>
              <a:rPr lang="en-US" altLang="zh-CN" sz="2400">
                <a:latin typeface="Times New Roman" pitchFamily="18" charset="0"/>
              </a:rPr>
              <a:t>n+1=O(n)，</a:t>
            </a:r>
            <a:r>
              <a:rPr lang="zh-CN" altLang="en-US" sz="2400">
                <a:latin typeface="Times New Roman" pitchFamily="18" charset="0"/>
              </a:rPr>
              <a:t>这里</a:t>
            </a:r>
            <a:r>
              <a:rPr lang="en-US" altLang="zh-CN" sz="2400">
                <a:latin typeface="Times New Roman" pitchFamily="18" charset="0"/>
              </a:rPr>
              <a:t>n</a:t>
            </a:r>
            <a:r>
              <a:rPr lang="en-US" altLang="zh-CN" sz="2400" baseline="-25000">
                <a:latin typeface="Times New Roman" pitchFamily="18" charset="0"/>
              </a:rPr>
              <a:t>0</a:t>
            </a:r>
            <a:r>
              <a:rPr lang="en-US" altLang="zh-CN" sz="2400">
                <a:latin typeface="Times New Roman" pitchFamily="18" charset="0"/>
              </a:rPr>
              <a:t>＝1，C＝4。</a:t>
            </a:r>
          </a:p>
        </p:txBody>
      </p:sp>
      <p:sp>
        <p:nvSpPr>
          <p:cNvPr id="98307" name="Rectangle 3"/>
          <p:cNvSpPr>
            <a:spLocks noChangeArrowheads="1"/>
          </p:cNvSpPr>
          <p:nvPr/>
        </p:nvSpPr>
        <p:spPr bwMode="auto">
          <a:xfrm>
            <a:off x="381000" y="319088"/>
            <a:ext cx="1309688" cy="561975"/>
          </a:xfrm>
          <a:prstGeom prst="rect">
            <a:avLst/>
          </a:prstGeom>
          <a:noFill/>
          <a:ln w="9525">
            <a:noFill/>
            <a:miter lim="800000"/>
            <a:headEnd/>
            <a:tailEnd/>
          </a:ln>
        </p:spPr>
        <p:txBody>
          <a:bodyPr wrap="none" lIns="112947" tIns="56473" rIns="112947" bIns="56473">
            <a:spAutoFit/>
          </a:bodyPr>
          <a:lstStyle/>
          <a:p>
            <a:r>
              <a:rPr lang="en-US" altLang="zh-CN" sz="2800">
                <a:latin typeface="黑体" pitchFamily="49" charset="-122"/>
                <a:ea typeface="黑体" pitchFamily="49" charset="-122"/>
              </a:rPr>
              <a:t>【</a:t>
            </a:r>
            <a:r>
              <a:rPr lang="zh-CN" altLang="en-US" sz="2800">
                <a:latin typeface="黑体" pitchFamily="49" charset="-122"/>
                <a:ea typeface="黑体" pitchFamily="49" charset="-122"/>
              </a:rPr>
              <a:t>例</a:t>
            </a:r>
            <a:r>
              <a:rPr lang="en-US" altLang="zh-CN" sz="2800">
                <a:latin typeface="黑体" pitchFamily="49" charset="-122"/>
                <a:ea typeface="黑体" pitchFamily="49" charset="-122"/>
              </a:rPr>
              <a:t>】</a:t>
            </a:r>
          </a:p>
        </p:txBody>
      </p:sp>
      <p:sp>
        <p:nvSpPr>
          <p:cNvPr id="614404" name="Line 4"/>
          <p:cNvSpPr>
            <a:spLocks noChangeShapeType="1"/>
          </p:cNvSpPr>
          <p:nvPr/>
        </p:nvSpPr>
        <p:spPr bwMode="auto">
          <a:xfrm>
            <a:off x="971550" y="5949950"/>
            <a:ext cx="5688013" cy="0"/>
          </a:xfrm>
          <a:prstGeom prst="line">
            <a:avLst/>
          </a:prstGeom>
          <a:noFill/>
          <a:ln w="28575">
            <a:solidFill>
              <a:schemeClr val="tx1"/>
            </a:solidFill>
            <a:round/>
            <a:headEnd/>
            <a:tailEnd type="triangle" w="med" len="me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14405" name="Line 5"/>
          <p:cNvSpPr>
            <a:spLocks noChangeShapeType="1"/>
          </p:cNvSpPr>
          <p:nvPr/>
        </p:nvSpPr>
        <p:spPr bwMode="auto">
          <a:xfrm flipH="1" flipV="1">
            <a:off x="1692275" y="3141663"/>
            <a:ext cx="41275" cy="3417887"/>
          </a:xfrm>
          <a:prstGeom prst="line">
            <a:avLst/>
          </a:prstGeom>
          <a:noFill/>
          <a:ln w="28575">
            <a:solidFill>
              <a:schemeClr val="tx1"/>
            </a:solidFill>
            <a:round/>
            <a:headEnd/>
            <a:tailEnd type="triangle" w="med" len="me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14406" name="Text Box 6"/>
          <p:cNvSpPr txBox="1">
            <a:spLocks noChangeArrowheads="1"/>
          </p:cNvSpPr>
          <p:nvPr/>
        </p:nvSpPr>
        <p:spPr bwMode="auto">
          <a:xfrm>
            <a:off x="6300788" y="5949950"/>
            <a:ext cx="609600" cy="479425"/>
          </a:xfrm>
          <a:prstGeom prst="rect">
            <a:avLst/>
          </a:prstGeom>
          <a:noFill/>
          <a:ln>
            <a:noFill/>
          </a:ln>
          <a:effectLst/>
          <a:extLst/>
        </p:spPr>
        <p:txBody>
          <a:bodyPr lIns="112947" tIns="56473" rIns="112947" bIns="56473">
            <a:spAutoFit/>
          </a:bodyPr>
          <a:lstStyle/>
          <a:p>
            <a:pPr>
              <a:spcBef>
                <a:spcPct val="50000"/>
              </a:spcBef>
              <a:defRPr/>
            </a:pPr>
            <a:r>
              <a:rPr lang="en-US" altLang="zh-CN" sz="2000">
                <a:effectLst>
                  <a:outerShdw blurRad="38100" dist="38100" dir="2700000" algn="tl">
                    <a:srgbClr val="C0C0C0"/>
                  </a:outerShdw>
                </a:effectLst>
                <a:latin typeface="Times New Roman" pitchFamily="18" charset="0"/>
              </a:rPr>
              <a:t>n</a:t>
            </a:r>
          </a:p>
        </p:txBody>
      </p:sp>
      <p:sp>
        <p:nvSpPr>
          <p:cNvPr id="614407" name="Line 7"/>
          <p:cNvSpPr>
            <a:spLocks noChangeShapeType="1"/>
          </p:cNvSpPr>
          <p:nvPr/>
        </p:nvSpPr>
        <p:spPr bwMode="auto">
          <a:xfrm>
            <a:off x="3419475" y="4868863"/>
            <a:ext cx="15875" cy="1060450"/>
          </a:xfrm>
          <a:prstGeom prst="line">
            <a:avLst/>
          </a:prstGeom>
          <a:noFill/>
          <a:ln w="28575">
            <a:solidFill>
              <a:schemeClr val="tx1"/>
            </a:solidFill>
            <a:prstDash val="dash"/>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14408" name="Text Box 8"/>
          <p:cNvSpPr txBox="1">
            <a:spLocks noChangeArrowheads="1"/>
          </p:cNvSpPr>
          <p:nvPr/>
        </p:nvSpPr>
        <p:spPr bwMode="auto">
          <a:xfrm>
            <a:off x="3276600" y="5876925"/>
            <a:ext cx="609600" cy="479425"/>
          </a:xfrm>
          <a:prstGeom prst="rect">
            <a:avLst/>
          </a:prstGeom>
          <a:noFill/>
          <a:ln>
            <a:noFill/>
          </a:ln>
          <a:effectLst/>
          <a:extLst/>
        </p:spPr>
        <p:txBody>
          <a:bodyPr lIns="112947" tIns="56473" rIns="112947" bIns="56473">
            <a:spAutoFit/>
          </a:bodyPr>
          <a:lstStyle/>
          <a:p>
            <a:pPr>
              <a:spcBef>
                <a:spcPct val="50000"/>
              </a:spcBef>
              <a:defRPr/>
            </a:pPr>
            <a:r>
              <a:rPr lang="en-US" altLang="zh-CN" sz="2000">
                <a:effectLst>
                  <a:outerShdw blurRad="38100" dist="38100" dir="2700000" algn="tl">
                    <a:srgbClr val="C0C0C0"/>
                  </a:outerShdw>
                </a:effectLst>
                <a:latin typeface="Times New Roman" pitchFamily="18" charset="0"/>
              </a:rPr>
              <a:t>n</a:t>
            </a:r>
            <a:r>
              <a:rPr lang="en-US" altLang="zh-CN" sz="2000" baseline="-25000">
                <a:effectLst>
                  <a:outerShdw blurRad="38100" dist="38100" dir="2700000" algn="tl">
                    <a:srgbClr val="C0C0C0"/>
                  </a:outerShdw>
                </a:effectLst>
                <a:latin typeface="Times New Roman" pitchFamily="18" charset="0"/>
              </a:rPr>
              <a:t>0</a:t>
            </a:r>
          </a:p>
        </p:txBody>
      </p:sp>
      <p:sp>
        <p:nvSpPr>
          <p:cNvPr id="614409" name="Text Box 9"/>
          <p:cNvSpPr txBox="1">
            <a:spLocks noChangeArrowheads="1"/>
          </p:cNvSpPr>
          <p:nvPr/>
        </p:nvSpPr>
        <p:spPr bwMode="auto">
          <a:xfrm>
            <a:off x="6300788" y="3789363"/>
            <a:ext cx="1584325" cy="479425"/>
          </a:xfrm>
          <a:prstGeom prst="rect">
            <a:avLst/>
          </a:prstGeom>
          <a:noFill/>
          <a:ln>
            <a:noFill/>
          </a:ln>
          <a:effectLst/>
          <a:extLst/>
        </p:spPr>
        <p:txBody>
          <a:bodyPr lIns="112947" tIns="56473" rIns="112947" bIns="56473">
            <a:spAutoFit/>
          </a:bodyPr>
          <a:lstStyle/>
          <a:p>
            <a:pPr>
              <a:spcBef>
                <a:spcPct val="50000"/>
              </a:spcBef>
              <a:defRPr/>
            </a:pPr>
            <a:r>
              <a:rPr lang="en-US" altLang="zh-CN" sz="2000">
                <a:effectLst>
                  <a:outerShdw blurRad="38100" dist="38100" dir="2700000" algn="tl">
                    <a:srgbClr val="C0C0C0"/>
                  </a:outerShdw>
                </a:effectLst>
                <a:latin typeface="Times New Roman" pitchFamily="18" charset="0"/>
              </a:rPr>
              <a:t>f(n)=3n+1</a:t>
            </a:r>
          </a:p>
        </p:txBody>
      </p:sp>
      <p:sp>
        <p:nvSpPr>
          <p:cNvPr id="614410" name="Text Box 10"/>
          <p:cNvSpPr txBox="1">
            <a:spLocks noChangeArrowheads="1"/>
          </p:cNvSpPr>
          <p:nvPr/>
        </p:nvSpPr>
        <p:spPr bwMode="auto">
          <a:xfrm>
            <a:off x="6300788" y="2781300"/>
            <a:ext cx="1657350" cy="479425"/>
          </a:xfrm>
          <a:prstGeom prst="rect">
            <a:avLst/>
          </a:prstGeom>
          <a:noFill/>
          <a:ln>
            <a:noFill/>
          </a:ln>
          <a:effectLst/>
          <a:extLst/>
        </p:spPr>
        <p:txBody>
          <a:bodyPr lIns="112947" tIns="56473" rIns="112947" bIns="56473">
            <a:spAutoFit/>
          </a:bodyPr>
          <a:lstStyle/>
          <a:p>
            <a:pPr>
              <a:spcBef>
                <a:spcPct val="50000"/>
              </a:spcBef>
              <a:defRPr/>
            </a:pPr>
            <a:r>
              <a:rPr lang="en-US" altLang="zh-CN" sz="2000">
                <a:effectLst>
                  <a:outerShdw blurRad="38100" dist="38100" dir="2700000" algn="tl">
                    <a:srgbClr val="C0C0C0"/>
                  </a:outerShdw>
                </a:effectLst>
                <a:latin typeface="Times New Roman" pitchFamily="18" charset="0"/>
              </a:rPr>
              <a:t>4g(n)=4n</a:t>
            </a:r>
          </a:p>
        </p:txBody>
      </p:sp>
      <p:sp>
        <p:nvSpPr>
          <p:cNvPr id="614411" name="Line 11"/>
          <p:cNvSpPr>
            <a:spLocks noChangeShapeType="1"/>
          </p:cNvSpPr>
          <p:nvPr/>
        </p:nvSpPr>
        <p:spPr bwMode="auto">
          <a:xfrm flipV="1">
            <a:off x="1763713" y="3933825"/>
            <a:ext cx="4537075" cy="1366838"/>
          </a:xfrm>
          <a:prstGeom prst="line">
            <a:avLst/>
          </a:prstGeom>
          <a:noFill/>
          <a:ln w="9525">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14412" name="Line 12"/>
          <p:cNvSpPr>
            <a:spLocks noChangeShapeType="1"/>
          </p:cNvSpPr>
          <p:nvPr/>
        </p:nvSpPr>
        <p:spPr bwMode="auto">
          <a:xfrm flipV="1">
            <a:off x="1692275" y="2852738"/>
            <a:ext cx="4679950" cy="3097212"/>
          </a:xfrm>
          <a:prstGeom prst="line">
            <a:avLst/>
          </a:prstGeom>
          <a:noFill/>
          <a:ln w="9525">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pull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468313" y="692150"/>
            <a:ext cx="8424862" cy="5156200"/>
          </a:xfrm>
          <a:prstGeom prst="rect">
            <a:avLst/>
          </a:prstGeom>
          <a:noFill/>
          <a:ln w="9525">
            <a:noFill/>
            <a:miter lim="800000"/>
            <a:headEnd/>
            <a:tailEnd/>
          </a:ln>
        </p:spPr>
        <p:txBody>
          <a:bodyPr lIns="112947" tIns="56473" rIns="112947" bIns="56473">
            <a:spAutoFit/>
          </a:bodyPr>
          <a:lstStyle/>
          <a:p>
            <a:pPr marL="457200" indent="-457200" algn="just">
              <a:lnSpc>
                <a:spcPct val="100000"/>
              </a:lnSpc>
              <a:spcBef>
                <a:spcPct val="20000"/>
              </a:spcBef>
            </a:pPr>
            <a:r>
              <a:rPr lang="zh-CN" altLang="en-US" sz="2800">
                <a:latin typeface="Times New Roman" pitchFamily="18" charset="0"/>
              </a:rPr>
              <a:t>完全类似地有：</a:t>
            </a:r>
          </a:p>
          <a:p>
            <a:pPr marL="457200" indent="-457200" algn="just">
              <a:lnSpc>
                <a:spcPct val="100000"/>
              </a:lnSpc>
              <a:spcBef>
                <a:spcPct val="20000"/>
              </a:spcBef>
            </a:pPr>
            <a:r>
              <a:rPr lang="en-US" altLang="zh-CN" sz="2800">
                <a:latin typeface="Times New Roman" pitchFamily="18" charset="0"/>
              </a:rPr>
              <a:t>2.  </a:t>
            </a:r>
            <a:r>
              <a:rPr lang="zh-CN" altLang="en-US" sz="2800">
                <a:latin typeface="Times New Roman" pitchFamily="18" charset="0"/>
              </a:rPr>
              <a:t>对于 3</a:t>
            </a:r>
            <a:r>
              <a:rPr lang="en-US" altLang="zh-CN" sz="2800">
                <a:latin typeface="Times New Roman" pitchFamily="18" charset="0"/>
              </a:rPr>
              <a:t>n+3</a:t>
            </a:r>
          </a:p>
          <a:p>
            <a:pPr marL="457200" indent="-457200" algn="just">
              <a:lnSpc>
                <a:spcPct val="100000"/>
              </a:lnSpc>
              <a:spcBef>
                <a:spcPct val="20000"/>
              </a:spcBef>
            </a:pPr>
            <a:r>
              <a:rPr lang="zh-CN" altLang="en-US" sz="2800">
                <a:latin typeface="Times New Roman" pitchFamily="18" charset="0"/>
              </a:rPr>
              <a:t>    当 </a:t>
            </a:r>
            <a:r>
              <a:rPr lang="en-US" altLang="zh-CN" sz="2800">
                <a:latin typeface="Times New Roman" pitchFamily="18" charset="0"/>
              </a:rPr>
              <a:t>n≥3 </a:t>
            </a:r>
            <a:r>
              <a:rPr lang="zh-CN" altLang="en-US" sz="2800">
                <a:latin typeface="Times New Roman" pitchFamily="18" charset="0"/>
              </a:rPr>
              <a:t>时， </a:t>
            </a:r>
            <a:r>
              <a:rPr lang="en-US" altLang="zh-CN" sz="2800">
                <a:latin typeface="Times New Roman" pitchFamily="18" charset="0"/>
              </a:rPr>
              <a:t>3n+3≤4n </a:t>
            </a:r>
          </a:p>
          <a:p>
            <a:pPr marL="457200" indent="-457200" algn="just">
              <a:lnSpc>
                <a:spcPct val="100000"/>
              </a:lnSpc>
              <a:spcBef>
                <a:spcPct val="20000"/>
              </a:spcBef>
            </a:pPr>
            <a:r>
              <a:rPr lang="zh-CN" altLang="en-US" sz="2800">
                <a:latin typeface="Times New Roman" pitchFamily="18" charset="0"/>
              </a:rPr>
              <a:t>    所以，</a:t>
            </a:r>
            <a:r>
              <a:rPr lang="en-US" altLang="zh-CN" sz="2800">
                <a:latin typeface="Times New Roman" pitchFamily="18" charset="0"/>
              </a:rPr>
              <a:t>3n+3=O(n)，</a:t>
            </a:r>
            <a:r>
              <a:rPr lang="zh-CN" altLang="en-US" sz="2800">
                <a:latin typeface="Times New Roman" pitchFamily="18" charset="0"/>
              </a:rPr>
              <a:t>这里</a:t>
            </a:r>
            <a:r>
              <a:rPr lang="en-US" altLang="zh-CN" sz="2800">
                <a:latin typeface="Times New Roman" pitchFamily="18" charset="0"/>
              </a:rPr>
              <a:t>n</a:t>
            </a:r>
            <a:r>
              <a:rPr lang="en-US" altLang="zh-CN" sz="2800" baseline="-25000">
                <a:latin typeface="Times New Roman" pitchFamily="18" charset="0"/>
              </a:rPr>
              <a:t>0</a:t>
            </a:r>
            <a:r>
              <a:rPr lang="en-US" altLang="zh-CN" sz="2800">
                <a:latin typeface="Times New Roman" pitchFamily="18" charset="0"/>
              </a:rPr>
              <a:t>＝3，C＝4。</a:t>
            </a:r>
          </a:p>
          <a:p>
            <a:pPr marL="457200" indent="-457200" algn="just">
              <a:lnSpc>
                <a:spcPct val="100000"/>
              </a:lnSpc>
              <a:spcBef>
                <a:spcPct val="20000"/>
              </a:spcBef>
            </a:pPr>
            <a:r>
              <a:rPr lang="en-US" altLang="zh-CN" sz="2800">
                <a:latin typeface="Times New Roman" pitchFamily="18" charset="0"/>
              </a:rPr>
              <a:t>3.  </a:t>
            </a:r>
            <a:r>
              <a:rPr lang="zh-CN" altLang="en-US" sz="2800">
                <a:latin typeface="Times New Roman" pitchFamily="18" charset="0"/>
              </a:rPr>
              <a:t>对于 </a:t>
            </a:r>
            <a:r>
              <a:rPr lang="en-US" altLang="zh-CN" sz="2800">
                <a:latin typeface="Times New Roman" pitchFamily="18" charset="0"/>
              </a:rPr>
              <a:t>100n+6</a:t>
            </a:r>
          </a:p>
          <a:p>
            <a:pPr marL="457200" indent="-457200" algn="just">
              <a:lnSpc>
                <a:spcPct val="100000"/>
              </a:lnSpc>
              <a:spcBef>
                <a:spcPct val="20000"/>
              </a:spcBef>
            </a:pPr>
            <a:r>
              <a:rPr lang="zh-CN" altLang="en-US" sz="2800">
                <a:latin typeface="Times New Roman" pitchFamily="18" charset="0"/>
              </a:rPr>
              <a:t>    当 </a:t>
            </a:r>
            <a:r>
              <a:rPr lang="en-US" altLang="zh-CN" sz="2800">
                <a:latin typeface="Times New Roman" pitchFamily="18" charset="0"/>
              </a:rPr>
              <a:t>n≥10 </a:t>
            </a:r>
            <a:r>
              <a:rPr lang="zh-CN" altLang="en-US" sz="2800">
                <a:latin typeface="Times New Roman" pitchFamily="18" charset="0"/>
              </a:rPr>
              <a:t>时， </a:t>
            </a:r>
            <a:r>
              <a:rPr lang="en-US" altLang="zh-CN" sz="2800">
                <a:latin typeface="Times New Roman" pitchFamily="18" charset="0"/>
              </a:rPr>
              <a:t>100n+6≤101n </a:t>
            </a:r>
          </a:p>
          <a:p>
            <a:pPr marL="457200" indent="-457200" algn="just">
              <a:lnSpc>
                <a:spcPct val="100000"/>
              </a:lnSpc>
              <a:spcBef>
                <a:spcPct val="20000"/>
              </a:spcBef>
            </a:pPr>
            <a:r>
              <a:rPr lang="zh-CN" altLang="en-US" sz="2800">
                <a:latin typeface="Times New Roman" pitchFamily="18" charset="0"/>
              </a:rPr>
              <a:t>    所以，</a:t>
            </a:r>
            <a:r>
              <a:rPr lang="en-US" altLang="zh-CN" sz="2800">
                <a:latin typeface="Times New Roman" pitchFamily="18" charset="0"/>
              </a:rPr>
              <a:t>100n+6=O(n)，</a:t>
            </a:r>
            <a:r>
              <a:rPr lang="zh-CN" altLang="en-US" sz="2800">
                <a:latin typeface="Times New Roman" pitchFamily="18" charset="0"/>
              </a:rPr>
              <a:t>这里</a:t>
            </a:r>
            <a:r>
              <a:rPr lang="en-US" altLang="zh-CN" sz="2800">
                <a:latin typeface="Times New Roman" pitchFamily="18" charset="0"/>
              </a:rPr>
              <a:t>n</a:t>
            </a:r>
            <a:r>
              <a:rPr lang="en-US" altLang="zh-CN" sz="2800" baseline="-25000">
                <a:latin typeface="Times New Roman" pitchFamily="18" charset="0"/>
              </a:rPr>
              <a:t>0</a:t>
            </a:r>
            <a:r>
              <a:rPr lang="en-US" altLang="zh-CN" sz="2800">
                <a:latin typeface="Times New Roman" pitchFamily="18" charset="0"/>
              </a:rPr>
              <a:t>＝10，C＝101。</a:t>
            </a:r>
          </a:p>
          <a:p>
            <a:pPr marL="457200" indent="-457200" algn="just">
              <a:lnSpc>
                <a:spcPct val="100000"/>
              </a:lnSpc>
              <a:spcBef>
                <a:spcPct val="20000"/>
              </a:spcBef>
            </a:pPr>
            <a:r>
              <a:rPr lang="en-US" altLang="zh-CN" sz="2800">
                <a:latin typeface="Times New Roman" pitchFamily="18" charset="0"/>
              </a:rPr>
              <a:t>4.  </a:t>
            </a:r>
            <a:r>
              <a:rPr lang="zh-CN" altLang="en-US" sz="2800">
                <a:latin typeface="Times New Roman" pitchFamily="18" charset="0"/>
              </a:rPr>
              <a:t>对于 </a:t>
            </a:r>
            <a:r>
              <a:rPr lang="en-US" altLang="zh-CN" sz="2800">
                <a:latin typeface="Times New Roman" pitchFamily="18" charset="0"/>
              </a:rPr>
              <a:t>10n</a:t>
            </a:r>
            <a:r>
              <a:rPr lang="en-US" altLang="zh-CN" sz="2800" baseline="30000">
                <a:latin typeface="Times New Roman" pitchFamily="18" charset="0"/>
              </a:rPr>
              <a:t>2</a:t>
            </a:r>
            <a:r>
              <a:rPr lang="en-US" altLang="zh-CN" sz="2800">
                <a:latin typeface="Times New Roman" pitchFamily="18" charset="0"/>
              </a:rPr>
              <a:t>+4n+2</a:t>
            </a:r>
          </a:p>
          <a:p>
            <a:pPr marL="457200" indent="-457200" algn="just">
              <a:lnSpc>
                <a:spcPct val="100000"/>
              </a:lnSpc>
              <a:spcBef>
                <a:spcPct val="20000"/>
              </a:spcBef>
            </a:pPr>
            <a:r>
              <a:rPr lang="zh-CN" altLang="en-US" sz="2800">
                <a:latin typeface="Times New Roman" pitchFamily="18" charset="0"/>
              </a:rPr>
              <a:t>    当 </a:t>
            </a:r>
            <a:r>
              <a:rPr lang="en-US" altLang="zh-CN" sz="2800">
                <a:latin typeface="Times New Roman" pitchFamily="18" charset="0"/>
              </a:rPr>
              <a:t>n≥5 </a:t>
            </a:r>
            <a:r>
              <a:rPr lang="zh-CN" altLang="en-US" sz="2800">
                <a:latin typeface="Times New Roman" pitchFamily="18" charset="0"/>
              </a:rPr>
              <a:t>时，10</a:t>
            </a:r>
            <a:r>
              <a:rPr lang="en-US" altLang="zh-CN" sz="2800">
                <a:latin typeface="Times New Roman" pitchFamily="18" charset="0"/>
              </a:rPr>
              <a:t>n</a:t>
            </a:r>
            <a:r>
              <a:rPr lang="en-US" altLang="zh-CN" sz="2800" baseline="30000">
                <a:latin typeface="Times New Roman" pitchFamily="18" charset="0"/>
              </a:rPr>
              <a:t>2</a:t>
            </a:r>
            <a:r>
              <a:rPr lang="en-US" altLang="zh-CN" sz="2800">
                <a:latin typeface="Times New Roman" pitchFamily="18" charset="0"/>
              </a:rPr>
              <a:t>+4n+2≤11n</a:t>
            </a:r>
            <a:r>
              <a:rPr lang="en-US" altLang="zh-CN" sz="2800" baseline="30000">
                <a:latin typeface="Times New Roman" pitchFamily="18" charset="0"/>
              </a:rPr>
              <a:t>2 </a:t>
            </a:r>
            <a:endParaRPr lang="zh-CN" altLang="en-US" sz="2800">
              <a:latin typeface="Times New Roman" pitchFamily="18" charset="0"/>
            </a:endParaRPr>
          </a:p>
          <a:p>
            <a:pPr marL="457200" indent="-457200" algn="just">
              <a:lnSpc>
                <a:spcPct val="100000"/>
              </a:lnSpc>
              <a:spcBef>
                <a:spcPct val="20000"/>
              </a:spcBef>
            </a:pPr>
            <a:r>
              <a:rPr lang="zh-CN" altLang="en-US" sz="2800">
                <a:latin typeface="Times New Roman" pitchFamily="18" charset="0"/>
              </a:rPr>
              <a:t>    所以，</a:t>
            </a:r>
            <a:r>
              <a:rPr lang="en-US" altLang="zh-CN" sz="2800">
                <a:latin typeface="Times New Roman" pitchFamily="18" charset="0"/>
              </a:rPr>
              <a:t>10n</a:t>
            </a:r>
            <a:r>
              <a:rPr lang="en-US" altLang="zh-CN" sz="2800" baseline="30000">
                <a:latin typeface="Times New Roman" pitchFamily="18" charset="0"/>
              </a:rPr>
              <a:t>2</a:t>
            </a:r>
            <a:r>
              <a:rPr lang="en-US" altLang="zh-CN" sz="2800">
                <a:latin typeface="Times New Roman" pitchFamily="18" charset="0"/>
              </a:rPr>
              <a:t>+4n+2=O(n</a:t>
            </a:r>
            <a:r>
              <a:rPr lang="en-US" altLang="zh-CN" sz="2800" baseline="30000">
                <a:latin typeface="Times New Roman" pitchFamily="18" charset="0"/>
              </a:rPr>
              <a:t>2</a:t>
            </a:r>
            <a:r>
              <a:rPr lang="en-US" altLang="zh-CN" sz="2800">
                <a:latin typeface="Times New Roman" pitchFamily="18" charset="0"/>
              </a:rPr>
              <a:t>)，</a:t>
            </a:r>
            <a:r>
              <a:rPr lang="zh-CN" altLang="en-US" sz="2800">
                <a:latin typeface="Times New Roman" pitchFamily="18" charset="0"/>
              </a:rPr>
              <a:t>这里</a:t>
            </a:r>
            <a:r>
              <a:rPr lang="en-US" altLang="zh-CN" sz="2800">
                <a:latin typeface="Times New Roman" pitchFamily="18" charset="0"/>
              </a:rPr>
              <a:t>n</a:t>
            </a:r>
            <a:r>
              <a:rPr lang="en-US" altLang="zh-CN" sz="2800" baseline="-25000">
                <a:latin typeface="Times New Roman" pitchFamily="18" charset="0"/>
              </a:rPr>
              <a:t>0</a:t>
            </a:r>
            <a:r>
              <a:rPr lang="en-US" altLang="zh-CN" sz="2800">
                <a:latin typeface="Times New Roman" pitchFamily="18" charset="0"/>
              </a:rPr>
              <a:t>＝5，C＝11。</a:t>
            </a:r>
          </a:p>
        </p:txBody>
      </p:sp>
    </p:spTree>
  </p:cSld>
  <p:clrMapOvr>
    <a:masterClrMapping/>
  </p:clrMapOvr>
  <p:transition>
    <p:pull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295274" y="548680"/>
            <a:ext cx="8507413" cy="3561146"/>
          </a:xfrm>
          <a:prstGeom prst="rect">
            <a:avLst/>
          </a:prstGeom>
          <a:noFill/>
          <a:ln w="9525">
            <a:noFill/>
            <a:miter lim="800000"/>
            <a:headEnd/>
            <a:tailEnd/>
          </a:ln>
        </p:spPr>
        <p:txBody>
          <a:bodyPr lIns="112947" tIns="56473" rIns="112947" bIns="56473">
            <a:spAutoFit/>
          </a:bodyPr>
          <a:lstStyle/>
          <a:p>
            <a:pPr marL="457200" indent="-457200" algn="just">
              <a:lnSpc>
                <a:spcPct val="100000"/>
              </a:lnSpc>
              <a:spcBef>
                <a:spcPct val="20000"/>
              </a:spcBef>
            </a:pPr>
            <a:r>
              <a:rPr lang="en-US" altLang="zh-CN" sz="2800">
                <a:latin typeface="Times New Roman" pitchFamily="18" charset="0"/>
              </a:rPr>
              <a:t>5.  </a:t>
            </a:r>
            <a:r>
              <a:rPr lang="zh-CN" altLang="en-US" sz="2800">
                <a:latin typeface="Times New Roman" pitchFamily="18" charset="0"/>
              </a:rPr>
              <a:t>对于1000</a:t>
            </a:r>
            <a:r>
              <a:rPr lang="en-US" altLang="zh-CN" sz="2800">
                <a:latin typeface="Times New Roman" pitchFamily="18" charset="0"/>
              </a:rPr>
              <a:t>n</a:t>
            </a:r>
            <a:r>
              <a:rPr lang="en-US" altLang="zh-CN" sz="2800" baseline="30000">
                <a:latin typeface="Times New Roman" pitchFamily="18" charset="0"/>
              </a:rPr>
              <a:t>2</a:t>
            </a:r>
            <a:r>
              <a:rPr lang="en-US" altLang="zh-CN" sz="2800">
                <a:latin typeface="Times New Roman" pitchFamily="18" charset="0"/>
              </a:rPr>
              <a:t>+100n-6</a:t>
            </a:r>
          </a:p>
          <a:p>
            <a:pPr marL="457200" indent="-457200" algn="just">
              <a:lnSpc>
                <a:spcPct val="100000"/>
              </a:lnSpc>
              <a:spcBef>
                <a:spcPct val="20000"/>
              </a:spcBef>
            </a:pPr>
            <a:r>
              <a:rPr lang="zh-CN" altLang="en-US" sz="2800">
                <a:latin typeface="Times New Roman" pitchFamily="18" charset="0"/>
              </a:rPr>
              <a:t>    当 </a:t>
            </a:r>
            <a:r>
              <a:rPr lang="en-US" altLang="zh-CN" sz="2800">
                <a:latin typeface="Times New Roman" pitchFamily="18" charset="0"/>
              </a:rPr>
              <a:t>n≥100 </a:t>
            </a:r>
            <a:r>
              <a:rPr lang="zh-CN" altLang="en-US" sz="2800">
                <a:latin typeface="Times New Roman" pitchFamily="18" charset="0"/>
              </a:rPr>
              <a:t>时，1000</a:t>
            </a:r>
            <a:r>
              <a:rPr lang="en-US" altLang="zh-CN" sz="2800">
                <a:latin typeface="Times New Roman" pitchFamily="18" charset="0"/>
              </a:rPr>
              <a:t>n</a:t>
            </a:r>
            <a:r>
              <a:rPr lang="en-US" altLang="zh-CN" sz="2800" baseline="30000">
                <a:latin typeface="Times New Roman" pitchFamily="18" charset="0"/>
              </a:rPr>
              <a:t>2</a:t>
            </a:r>
            <a:r>
              <a:rPr lang="en-US" altLang="zh-CN" sz="2800">
                <a:latin typeface="Times New Roman" pitchFamily="18" charset="0"/>
              </a:rPr>
              <a:t>+100n-6 ≤1001n</a:t>
            </a:r>
            <a:r>
              <a:rPr lang="en-US" altLang="zh-CN" sz="2800" baseline="30000">
                <a:latin typeface="Times New Roman" pitchFamily="18" charset="0"/>
              </a:rPr>
              <a:t>2</a:t>
            </a:r>
            <a:r>
              <a:rPr lang="en-US" altLang="zh-CN" sz="2800">
                <a:latin typeface="Times New Roman" pitchFamily="18" charset="0"/>
              </a:rPr>
              <a:t> </a:t>
            </a:r>
            <a:endParaRPr lang="zh-CN" altLang="en-US" sz="2800">
              <a:latin typeface="Times New Roman" pitchFamily="18" charset="0"/>
            </a:endParaRPr>
          </a:p>
          <a:p>
            <a:pPr marL="457200" indent="-457200" algn="just">
              <a:lnSpc>
                <a:spcPct val="100000"/>
              </a:lnSpc>
              <a:spcBef>
                <a:spcPct val="20000"/>
              </a:spcBef>
            </a:pPr>
            <a:r>
              <a:rPr lang="zh-CN" altLang="en-US" sz="2800">
                <a:latin typeface="Times New Roman" pitchFamily="18" charset="0"/>
              </a:rPr>
              <a:t>    所以 </a:t>
            </a:r>
            <a:r>
              <a:rPr lang="en-US" altLang="zh-CN" sz="2800">
                <a:latin typeface="Times New Roman" pitchFamily="18" charset="0"/>
              </a:rPr>
              <a:t>1000n</a:t>
            </a:r>
            <a:r>
              <a:rPr lang="en-US" altLang="zh-CN" sz="2800" baseline="30000">
                <a:latin typeface="Times New Roman" pitchFamily="18" charset="0"/>
              </a:rPr>
              <a:t>2</a:t>
            </a:r>
            <a:r>
              <a:rPr lang="en-US" altLang="zh-CN" sz="2800">
                <a:latin typeface="Times New Roman" pitchFamily="18" charset="0"/>
              </a:rPr>
              <a:t>+100n-6=O(n</a:t>
            </a:r>
            <a:r>
              <a:rPr lang="en-US" altLang="zh-CN" sz="2800" baseline="30000">
                <a:latin typeface="Times New Roman" pitchFamily="18" charset="0"/>
              </a:rPr>
              <a:t>2</a:t>
            </a:r>
            <a:r>
              <a:rPr lang="en-US" altLang="zh-CN" sz="2800">
                <a:latin typeface="Times New Roman" pitchFamily="18" charset="0"/>
              </a:rPr>
              <a:t>) ，</a:t>
            </a:r>
            <a:r>
              <a:rPr lang="zh-CN" altLang="en-US" sz="2800">
                <a:latin typeface="Times New Roman" pitchFamily="18" charset="0"/>
              </a:rPr>
              <a:t>这里</a:t>
            </a:r>
            <a:r>
              <a:rPr lang="en-US" altLang="zh-CN" sz="2800">
                <a:latin typeface="Times New Roman" pitchFamily="18" charset="0"/>
              </a:rPr>
              <a:t>n</a:t>
            </a:r>
            <a:r>
              <a:rPr lang="en-US" altLang="zh-CN" sz="2800" baseline="-25000">
                <a:latin typeface="Times New Roman" pitchFamily="18" charset="0"/>
              </a:rPr>
              <a:t>0</a:t>
            </a:r>
            <a:r>
              <a:rPr lang="en-US" altLang="zh-CN" sz="2800">
                <a:latin typeface="Times New Roman" pitchFamily="18" charset="0"/>
              </a:rPr>
              <a:t>＝100，C＝101。</a:t>
            </a:r>
            <a:endParaRPr lang="zh-CN" altLang="en-US" sz="2800">
              <a:latin typeface="Times New Roman" pitchFamily="18" charset="0"/>
            </a:endParaRPr>
          </a:p>
          <a:p>
            <a:pPr marL="457200" indent="-457200" algn="just">
              <a:lnSpc>
                <a:spcPct val="100000"/>
              </a:lnSpc>
              <a:spcBef>
                <a:spcPct val="20000"/>
              </a:spcBef>
            </a:pPr>
            <a:r>
              <a:rPr lang="en-US" altLang="zh-CN" sz="2800">
                <a:latin typeface="Times New Roman" pitchFamily="18" charset="0"/>
              </a:rPr>
              <a:t>6.  </a:t>
            </a:r>
            <a:r>
              <a:rPr lang="zh-CN" altLang="en-US" sz="2800">
                <a:latin typeface="Times New Roman" pitchFamily="18" charset="0"/>
              </a:rPr>
              <a:t>对于</a:t>
            </a:r>
            <a:r>
              <a:rPr lang="en-US" altLang="zh-CN" sz="2800">
                <a:latin typeface="Times New Roman" pitchFamily="18" charset="0"/>
              </a:rPr>
              <a:t>6×2</a:t>
            </a:r>
            <a:r>
              <a:rPr lang="en-US" altLang="zh-CN" sz="2800" baseline="30000">
                <a:latin typeface="Times New Roman" pitchFamily="18" charset="0"/>
              </a:rPr>
              <a:t>n</a:t>
            </a:r>
            <a:r>
              <a:rPr lang="en-US" altLang="zh-CN" sz="2800">
                <a:latin typeface="Times New Roman" pitchFamily="18" charset="0"/>
              </a:rPr>
              <a:t>+n</a:t>
            </a:r>
            <a:r>
              <a:rPr lang="en-US" altLang="zh-CN" sz="2800" baseline="30000">
                <a:latin typeface="Times New Roman" pitchFamily="18" charset="0"/>
              </a:rPr>
              <a:t>2</a:t>
            </a:r>
            <a:endParaRPr lang="en-US" altLang="zh-CN" sz="2800">
              <a:latin typeface="Times New Roman" pitchFamily="18" charset="0"/>
            </a:endParaRPr>
          </a:p>
          <a:p>
            <a:pPr marL="457200" indent="-457200" algn="just">
              <a:lnSpc>
                <a:spcPct val="100000"/>
              </a:lnSpc>
              <a:spcBef>
                <a:spcPct val="20000"/>
              </a:spcBef>
            </a:pPr>
            <a:r>
              <a:rPr lang="zh-CN" altLang="en-US" sz="2800">
                <a:latin typeface="Times New Roman" pitchFamily="18" charset="0"/>
              </a:rPr>
              <a:t>    当 </a:t>
            </a:r>
            <a:r>
              <a:rPr lang="en-US" altLang="zh-CN" sz="2800">
                <a:latin typeface="Times New Roman" pitchFamily="18" charset="0"/>
              </a:rPr>
              <a:t>n≥4 </a:t>
            </a:r>
            <a:r>
              <a:rPr lang="zh-CN" altLang="en-US" sz="2800">
                <a:latin typeface="Times New Roman" pitchFamily="18" charset="0"/>
              </a:rPr>
              <a:t>时，6×2</a:t>
            </a:r>
            <a:r>
              <a:rPr lang="en-US" altLang="zh-CN" sz="2800" baseline="30000">
                <a:latin typeface="Times New Roman" pitchFamily="18" charset="0"/>
              </a:rPr>
              <a:t>n</a:t>
            </a:r>
            <a:r>
              <a:rPr lang="en-US" altLang="zh-CN" sz="2800">
                <a:latin typeface="Times New Roman" pitchFamily="18" charset="0"/>
              </a:rPr>
              <a:t>+n</a:t>
            </a:r>
            <a:r>
              <a:rPr lang="en-US" altLang="zh-CN" sz="2800" baseline="30000">
                <a:latin typeface="Times New Roman" pitchFamily="18" charset="0"/>
              </a:rPr>
              <a:t>2</a:t>
            </a:r>
            <a:r>
              <a:rPr lang="en-US" altLang="zh-CN" sz="2800">
                <a:latin typeface="Times New Roman" pitchFamily="18" charset="0"/>
              </a:rPr>
              <a:t> ≤7×2</a:t>
            </a:r>
            <a:r>
              <a:rPr lang="en-US" altLang="zh-CN" sz="2800" baseline="30000">
                <a:latin typeface="Times New Roman" pitchFamily="18" charset="0"/>
              </a:rPr>
              <a:t>n</a:t>
            </a:r>
            <a:r>
              <a:rPr lang="en-US" altLang="zh-CN" sz="2800">
                <a:latin typeface="Times New Roman" pitchFamily="18" charset="0"/>
              </a:rPr>
              <a:t> </a:t>
            </a:r>
            <a:endParaRPr lang="zh-CN" altLang="en-US" sz="2800">
              <a:latin typeface="Times New Roman" pitchFamily="18" charset="0"/>
            </a:endParaRPr>
          </a:p>
          <a:p>
            <a:pPr marL="457200" indent="-457200" algn="just">
              <a:lnSpc>
                <a:spcPct val="100000"/>
              </a:lnSpc>
              <a:spcBef>
                <a:spcPct val="20000"/>
              </a:spcBef>
            </a:pPr>
            <a:r>
              <a:rPr lang="zh-CN" altLang="en-US" sz="2800">
                <a:latin typeface="Times New Roman" pitchFamily="18" charset="0"/>
              </a:rPr>
              <a:t>    所以， </a:t>
            </a:r>
            <a:r>
              <a:rPr lang="en-US" altLang="zh-CN" sz="2800">
                <a:latin typeface="Times New Roman" pitchFamily="18" charset="0"/>
              </a:rPr>
              <a:t>6×2</a:t>
            </a:r>
            <a:r>
              <a:rPr lang="en-US" altLang="zh-CN" sz="2800" baseline="30000">
                <a:latin typeface="Times New Roman" pitchFamily="18" charset="0"/>
              </a:rPr>
              <a:t>n</a:t>
            </a:r>
            <a:r>
              <a:rPr lang="en-US" altLang="zh-CN" sz="2800">
                <a:latin typeface="Times New Roman" pitchFamily="18" charset="0"/>
              </a:rPr>
              <a:t>+n</a:t>
            </a:r>
            <a:r>
              <a:rPr lang="en-US" altLang="zh-CN" sz="2800" baseline="30000">
                <a:latin typeface="Times New Roman" pitchFamily="18" charset="0"/>
              </a:rPr>
              <a:t>2</a:t>
            </a:r>
            <a:r>
              <a:rPr lang="en-US" altLang="zh-CN" sz="2800">
                <a:latin typeface="Times New Roman" pitchFamily="18" charset="0"/>
              </a:rPr>
              <a:t>=O(2</a:t>
            </a:r>
            <a:r>
              <a:rPr lang="en-US" altLang="zh-CN" sz="2800" baseline="30000">
                <a:latin typeface="Times New Roman" pitchFamily="18" charset="0"/>
              </a:rPr>
              <a:t>n</a:t>
            </a:r>
            <a:r>
              <a:rPr lang="en-US" altLang="zh-CN" sz="2800">
                <a:latin typeface="Times New Roman" pitchFamily="18" charset="0"/>
              </a:rPr>
              <a:t>) ，</a:t>
            </a:r>
            <a:r>
              <a:rPr lang="zh-CN" altLang="en-US" sz="2800">
                <a:latin typeface="Times New Roman" pitchFamily="18" charset="0"/>
              </a:rPr>
              <a:t>这里</a:t>
            </a:r>
            <a:r>
              <a:rPr lang="en-US" altLang="zh-CN" sz="2800">
                <a:latin typeface="Times New Roman" pitchFamily="18" charset="0"/>
              </a:rPr>
              <a:t>n</a:t>
            </a:r>
            <a:r>
              <a:rPr lang="en-US" altLang="zh-CN" sz="2800" baseline="-25000">
                <a:latin typeface="Times New Roman" pitchFamily="18" charset="0"/>
              </a:rPr>
              <a:t>0</a:t>
            </a:r>
            <a:r>
              <a:rPr lang="en-US" altLang="zh-CN" sz="2800">
                <a:latin typeface="Times New Roman" pitchFamily="18" charset="0"/>
              </a:rPr>
              <a:t>＝4，C＝7。</a:t>
            </a:r>
          </a:p>
        </p:txBody>
      </p:sp>
      <p:sp>
        <p:nvSpPr>
          <p:cNvPr id="100355" name="Rectangle 3"/>
          <p:cNvSpPr>
            <a:spLocks noChangeArrowheads="1"/>
          </p:cNvSpPr>
          <p:nvPr/>
        </p:nvSpPr>
        <p:spPr bwMode="auto">
          <a:xfrm>
            <a:off x="301004" y="4374105"/>
            <a:ext cx="8681486" cy="1443644"/>
          </a:xfrm>
          <a:prstGeom prst="rect">
            <a:avLst/>
          </a:prstGeom>
          <a:noFill/>
          <a:ln w="9525">
            <a:noFill/>
            <a:miter lim="800000"/>
            <a:headEnd/>
            <a:tailEnd/>
          </a:ln>
        </p:spPr>
        <p:txBody>
          <a:bodyPr wrap="square" lIns="112947" tIns="56473" rIns="112947" bIns="56473">
            <a:spAutoFit/>
          </a:bodyPr>
          <a:lstStyle/>
          <a:p>
            <a:pPr marL="857250" indent="-857250"/>
            <a:r>
              <a:rPr lang="zh-CN" altLang="en-US" sz="2400" dirty="0"/>
              <a:t>思路：解决问题要抓主要矛盾，解决主要矛盾着眼于矛盾的主要方面。</a:t>
            </a:r>
          </a:p>
          <a:p>
            <a:pPr marL="857250" indent="-857250"/>
            <a:r>
              <a:rPr lang="zh-CN" altLang="en-US" sz="2400" dirty="0"/>
              <a:t>引入渐进时间复杂</a:t>
            </a:r>
            <a:r>
              <a:rPr lang="zh-CN" altLang="en-US" sz="2400" dirty="0" smtClean="0"/>
              <a:t>度的目的</a:t>
            </a:r>
            <a:r>
              <a:rPr lang="zh-CN" altLang="en-US" sz="2400" dirty="0"/>
              <a:t>是为了简化分析问题的过程。</a:t>
            </a:r>
          </a:p>
        </p:txBody>
      </p:sp>
    </p:spTree>
  </p:cSld>
  <p:clrMapOvr>
    <a:masterClrMapping/>
  </p:clrMapOvr>
  <p:transition>
    <p:pull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0788" name="Rectangle 4"/>
          <p:cNvSpPr>
            <a:spLocks noChangeArrowheads="1"/>
          </p:cNvSpPr>
          <p:nvPr/>
        </p:nvSpPr>
        <p:spPr bwMode="auto">
          <a:xfrm>
            <a:off x="838200" y="381000"/>
            <a:ext cx="6934200" cy="541338"/>
          </a:xfrm>
          <a:prstGeom prst="rect">
            <a:avLst/>
          </a:prstGeom>
          <a:noFill/>
          <a:ln w="9525">
            <a:noFill/>
            <a:miter lim="800000"/>
            <a:headEnd/>
            <a:tailEnd/>
          </a:ln>
          <a:effectLst/>
        </p:spPr>
        <p:txBody>
          <a:bodyPr lIns="112947" tIns="56473" rIns="112947" bIns="56473">
            <a:spAutoFit/>
          </a:bodyPr>
          <a:lstStyle/>
          <a:p>
            <a:pPr>
              <a:lnSpc>
                <a:spcPct val="100000"/>
              </a:lnSpc>
              <a:defRPr/>
            </a:pPr>
            <a:r>
              <a:rPr lang="zh-CN" altLang="en-US" sz="2800">
                <a:solidFill>
                  <a:srgbClr val="FF6600"/>
                </a:solidFill>
                <a:effectLst>
                  <a:outerShdw blurRad="38100" dist="38100" dir="2700000" algn="tl">
                    <a:srgbClr val="C0C0C0"/>
                  </a:outerShdw>
                </a:effectLst>
              </a:rPr>
              <a:t>常见的时间复杂度，按数量级递增排序：</a:t>
            </a:r>
            <a:endParaRPr lang="zh-CN" altLang="en-US" sz="2400" b="0">
              <a:latin typeface="VW媩$婫`婡p瑙" charset="0"/>
              <a:ea typeface="隶书" pitchFamily="49" charset="-122"/>
            </a:endParaRPr>
          </a:p>
        </p:txBody>
      </p:sp>
      <p:pic>
        <p:nvPicPr>
          <p:cNvPr id="101379" name="Picture 12"/>
          <p:cNvPicPr>
            <a:picLocks noChangeAspect="1" noChangeArrowheads="1"/>
          </p:cNvPicPr>
          <p:nvPr/>
        </p:nvPicPr>
        <p:blipFill>
          <a:blip r:embed="rId2" cstate="print"/>
          <a:srcRect/>
          <a:stretch>
            <a:fillRect/>
          </a:stretch>
        </p:blipFill>
        <p:spPr bwMode="auto">
          <a:xfrm>
            <a:off x="11113" y="1179513"/>
            <a:ext cx="9164637" cy="4770437"/>
          </a:xfrm>
          <a:prstGeom prst="rect">
            <a:avLst/>
          </a:prstGeom>
          <a:noFill/>
          <a:ln w="9525">
            <a:noFill/>
            <a:miter lim="800000"/>
            <a:headEnd/>
            <a:tailEnd/>
          </a:ln>
        </p:spPr>
      </p:pic>
    </p:spTree>
  </p:cSld>
  <p:clrMapOvr>
    <a:masterClrMapping/>
  </p:clrMapOvr>
  <p:transition>
    <p:pull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2402" name="Group 2"/>
          <p:cNvGrpSpPr>
            <a:grpSpLocks/>
          </p:cNvGrpSpPr>
          <p:nvPr/>
        </p:nvGrpSpPr>
        <p:grpSpPr bwMode="auto">
          <a:xfrm>
            <a:off x="1157288" y="439738"/>
            <a:ext cx="7696200" cy="5410200"/>
            <a:chOff x="480" y="480"/>
            <a:chExt cx="4848" cy="3408"/>
          </a:xfrm>
        </p:grpSpPr>
        <p:sp>
          <p:nvSpPr>
            <p:cNvPr id="629763" name="Line 3"/>
            <p:cNvSpPr>
              <a:spLocks noChangeShapeType="1"/>
            </p:cNvSpPr>
            <p:nvPr/>
          </p:nvSpPr>
          <p:spPr bwMode="auto">
            <a:xfrm>
              <a:off x="720" y="480"/>
              <a:ext cx="0" cy="3408"/>
            </a:xfrm>
            <a:prstGeom prst="line">
              <a:avLst/>
            </a:prstGeom>
            <a:noFill/>
            <a:ln w="9525">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29764" name="Line 4"/>
            <p:cNvSpPr>
              <a:spLocks noChangeShapeType="1"/>
            </p:cNvSpPr>
            <p:nvPr/>
          </p:nvSpPr>
          <p:spPr bwMode="auto">
            <a:xfrm>
              <a:off x="480" y="3696"/>
              <a:ext cx="4800" cy="0"/>
            </a:xfrm>
            <a:prstGeom prst="line">
              <a:avLst/>
            </a:prstGeom>
            <a:noFill/>
            <a:ln w="9525">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29765" name="Line 5"/>
            <p:cNvSpPr>
              <a:spLocks noChangeShapeType="1"/>
            </p:cNvSpPr>
            <p:nvPr/>
          </p:nvSpPr>
          <p:spPr bwMode="auto">
            <a:xfrm flipV="1">
              <a:off x="720" y="3024"/>
              <a:ext cx="4080" cy="672"/>
            </a:xfrm>
            <a:prstGeom prst="line">
              <a:avLst/>
            </a:prstGeom>
            <a:noFill/>
            <a:ln w="3810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29766" name="Line 6"/>
            <p:cNvSpPr>
              <a:spLocks noChangeShapeType="1"/>
            </p:cNvSpPr>
            <p:nvPr/>
          </p:nvSpPr>
          <p:spPr bwMode="auto">
            <a:xfrm flipV="1">
              <a:off x="720" y="2400"/>
              <a:ext cx="4080" cy="1296"/>
            </a:xfrm>
            <a:prstGeom prst="line">
              <a:avLst/>
            </a:prstGeom>
            <a:noFill/>
            <a:ln w="3810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29767" name="Freeform 7"/>
            <p:cNvSpPr>
              <a:spLocks/>
            </p:cNvSpPr>
            <p:nvPr/>
          </p:nvSpPr>
          <p:spPr bwMode="auto">
            <a:xfrm>
              <a:off x="720" y="1776"/>
              <a:ext cx="4128" cy="1920"/>
            </a:xfrm>
            <a:custGeom>
              <a:avLst/>
              <a:gdLst>
                <a:gd name="T0" fmla="*/ 0 w 4128"/>
                <a:gd name="T1" fmla="*/ 1920 h 1920"/>
                <a:gd name="T2" fmla="*/ 192 w 4128"/>
                <a:gd name="T3" fmla="*/ 1872 h 1920"/>
                <a:gd name="T4" fmla="*/ 480 w 4128"/>
                <a:gd name="T5" fmla="*/ 1776 h 1920"/>
                <a:gd name="T6" fmla="*/ 960 w 4128"/>
                <a:gd name="T7" fmla="*/ 1584 h 1920"/>
                <a:gd name="T8" fmla="*/ 2880 w 4128"/>
                <a:gd name="T9" fmla="*/ 672 h 1920"/>
                <a:gd name="T10" fmla="*/ 4128 w 4128"/>
                <a:gd name="T11" fmla="*/ 0 h 1920"/>
              </a:gdLst>
              <a:ahLst/>
              <a:cxnLst>
                <a:cxn ang="0">
                  <a:pos x="T0" y="T1"/>
                </a:cxn>
                <a:cxn ang="0">
                  <a:pos x="T2" y="T3"/>
                </a:cxn>
                <a:cxn ang="0">
                  <a:pos x="T4" y="T5"/>
                </a:cxn>
                <a:cxn ang="0">
                  <a:pos x="T6" y="T7"/>
                </a:cxn>
                <a:cxn ang="0">
                  <a:pos x="T8" y="T9"/>
                </a:cxn>
                <a:cxn ang="0">
                  <a:pos x="T10" y="T11"/>
                </a:cxn>
              </a:cxnLst>
              <a:rect l="0" t="0" r="r" b="b"/>
              <a:pathLst>
                <a:path w="4128" h="1920">
                  <a:moveTo>
                    <a:pt x="0" y="1920"/>
                  </a:moveTo>
                  <a:cubicBezTo>
                    <a:pt x="56" y="1908"/>
                    <a:pt x="112" y="1896"/>
                    <a:pt x="192" y="1872"/>
                  </a:cubicBezTo>
                  <a:cubicBezTo>
                    <a:pt x="272" y="1848"/>
                    <a:pt x="352" y="1824"/>
                    <a:pt x="480" y="1776"/>
                  </a:cubicBezTo>
                  <a:cubicBezTo>
                    <a:pt x="608" y="1728"/>
                    <a:pt x="560" y="1768"/>
                    <a:pt x="960" y="1584"/>
                  </a:cubicBezTo>
                  <a:cubicBezTo>
                    <a:pt x="1360" y="1400"/>
                    <a:pt x="2352" y="936"/>
                    <a:pt x="2880" y="672"/>
                  </a:cubicBezTo>
                  <a:cubicBezTo>
                    <a:pt x="3408" y="408"/>
                    <a:pt x="3768" y="204"/>
                    <a:pt x="4128" y="0"/>
                  </a:cubicBezTo>
                </a:path>
              </a:pathLst>
            </a:custGeom>
            <a:noFill/>
            <a:ln w="38100" cap="flat" cmpd="sng">
              <a:solidFill>
                <a:schemeClr val="tx1"/>
              </a:solidFill>
              <a:prstDash val="solid"/>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29768" name="Freeform 8"/>
            <p:cNvSpPr>
              <a:spLocks/>
            </p:cNvSpPr>
            <p:nvPr/>
          </p:nvSpPr>
          <p:spPr bwMode="auto">
            <a:xfrm>
              <a:off x="720" y="816"/>
              <a:ext cx="2784" cy="2880"/>
            </a:xfrm>
            <a:custGeom>
              <a:avLst/>
              <a:gdLst>
                <a:gd name="T0" fmla="*/ 0 w 2784"/>
                <a:gd name="T1" fmla="*/ 2880 h 2880"/>
                <a:gd name="T2" fmla="*/ 192 w 2784"/>
                <a:gd name="T3" fmla="*/ 2832 h 2880"/>
                <a:gd name="T4" fmla="*/ 384 w 2784"/>
                <a:gd name="T5" fmla="*/ 2784 h 2880"/>
                <a:gd name="T6" fmla="*/ 720 w 2784"/>
                <a:gd name="T7" fmla="*/ 2640 h 2880"/>
                <a:gd name="T8" fmla="*/ 1248 w 2784"/>
                <a:gd name="T9" fmla="*/ 2256 h 2880"/>
                <a:gd name="T10" fmla="*/ 1584 w 2784"/>
                <a:gd name="T11" fmla="*/ 1968 h 2880"/>
                <a:gd name="T12" fmla="*/ 1968 w 2784"/>
                <a:gd name="T13" fmla="*/ 1584 h 2880"/>
                <a:gd name="T14" fmla="*/ 2304 w 2784"/>
                <a:gd name="T15" fmla="*/ 1104 h 2880"/>
                <a:gd name="T16" fmla="*/ 2592 w 2784"/>
                <a:gd name="T17" fmla="*/ 528 h 2880"/>
                <a:gd name="T18" fmla="*/ 2784 w 2784"/>
                <a:gd name="T19" fmla="*/ 0 h 2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4" h="2880">
                  <a:moveTo>
                    <a:pt x="0" y="2880"/>
                  </a:moveTo>
                  <a:cubicBezTo>
                    <a:pt x="64" y="2864"/>
                    <a:pt x="128" y="2848"/>
                    <a:pt x="192" y="2832"/>
                  </a:cubicBezTo>
                  <a:cubicBezTo>
                    <a:pt x="256" y="2816"/>
                    <a:pt x="296" y="2816"/>
                    <a:pt x="384" y="2784"/>
                  </a:cubicBezTo>
                  <a:cubicBezTo>
                    <a:pt x="472" y="2752"/>
                    <a:pt x="576" y="2728"/>
                    <a:pt x="720" y="2640"/>
                  </a:cubicBezTo>
                  <a:cubicBezTo>
                    <a:pt x="864" y="2552"/>
                    <a:pt x="1104" y="2368"/>
                    <a:pt x="1248" y="2256"/>
                  </a:cubicBezTo>
                  <a:cubicBezTo>
                    <a:pt x="1392" y="2144"/>
                    <a:pt x="1464" y="2080"/>
                    <a:pt x="1584" y="1968"/>
                  </a:cubicBezTo>
                  <a:cubicBezTo>
                    <a:pt x="1704" y="1856"/>
                    <a:pt x="1848" y="1728"/>
                    <a:pt x="1968" y="1584"/>
                  </a:cubicBezTo>
                  <a:cubicBezTo>
                    <a:pt x="2088" y="1440"/>
                    <a:pt x="2200" y="1280"/>
                    <a:pt x="2304" y="1104"/>
                  </a:cubicBezTo>
                  <a:cubicBezTo>
                    <a:pt x="2408" y="928"/>
                    <a:pt x="2512" y="712"/>
                    <a:pt x="2592" y="528"/>
                  </a:cubicBezTo>
                  <a:cubicBezTo>
                    <a:pt x="2672" y="344"/>
                    <a:pt x="2728" y="172"/>
                    <a:pt x="2784" y="0"/>
                  </a:cubicBezTo>
                </a:path>
              </a:pathLst>
            </a:custGeom>
            <a:noFill/>
            <a:ln w="38100" cap="flat" cmpd="sng">
              <a:solidFill>
                <a:schemeClr val="tx1"/>
              </a:solidFill>
              <a:prstDash val="solid"/>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29769" name="Freeform 9"/>
            <p:cNvSpPr>
              <a:spLocks/>
            </p:cNvSpPr>
            <p:nvPr/>
          </p:nvSpPr>
          <p:spPr bwMode="auto">
            <a:xfrm>
              <a:off x="720" y="768"/>
              <a:ext cx="1008" cy="2936"/>
            </a:xfrm>
            <a:custGeom>
              <a:avLst/>
              <a:gdLst>
                <a:gd name="T0" fmla="*/ 0 w 1008"/>
                <a:gd name="T1" fmla="*/ 2832 h 2840"/>
                <a:gd name="T2" fmla="*/ 144 w 1008"/>
                <a:gd name="T3" fmla="*/ 2832 h 2840"/>
                <a:gd name="T4" fmla="*/ 336 w 1008"/>
                <a:gd name="T5" fmla="*/ 2784 h 2840"/>
                <a:gd name="T6" fmla="*/ 528 w 1008"/>
                <a:gd name="T7" fmla="*/ 2640 h 2840"/>
                <a:gd name="T8" fmla="*/ 672 w 1008"/>
                <a:gd name="T9" fmla="*/ 2304 h 2840"/>
                <a:gd name="T10" fmla="*/ 864 w 1008"/>
                <a:gd name="T11" fmla="*/ 1200 h 2840"/>
                <a:gd name="T12" fmla="*/ 1008 w 1008"/>
                <a:gd name="T13" fmla="*/ 0 h 2840"/>
              </a:gdLst>
              <a:ahLst/>
              <a:cxnLst>
                <a:cxn ang="0">
                  <a:pos x="T0" y="T1"/>
                </a:cxn>
                <a:cxn ang="0">
                  <a:pos x="T2" y="T3"/>
                </a:cxn>
                <a:cxn ang="0">
                  <a:pos x="T4" y="T5"/>
                </a:cxn>
                <a:cxn ang="0">
                  <a:pos x="T6" y="T7"/>
                </a:cxn>
                <a:cxn ang="0">
                  <a:pos x="T8" y="T9"/>
                </a:cxn>
                <a:cxn ang="0">
                  <a:pos x="T10" y="T11"/>
                </a:cxn>
                <a:cxn ang="0">
                  <a:pos x="T12" y="T13"/>
                </a:cxn>
              </a:cxnLst>
              <a:rect l="0" t="0" r="r" b="b"/>
              <a:pathLst>
                <a:path w="1008" h="2840">
                  <a:moveTo>
                    <a:pt x="0" y="2832"/>
                  </a:moveTo>
                  <a:cubicBezTo>
                    <a:pt x="44" y="2836"/>
                    <a:pt x="88" y="2840"/>
                    <a:pt x="144" y="2832"/>
                  </a:cubicBezTo>
                  <a:cubicBezTo>
                    <a:pt x="200" y="2824"/>
                    <a:pt x="272" y="2816"/>
                    <a:pt x="336" y="2784"/>
                  </a:cubicBezTo>
                  <a:cubicBezTo>
                    <a:pt x="400" y="2752"/>
                    <a:pt x="472" y="2720"/>
                    <a:pt x="528" y="2640"/>
                  </a:cubicBezTo>
                  <a:cubicBezTo>
                    <a:pt x="584" y="2560"/>
                    <a:pt x="616" y="2544"/>
                    <a:pt x="672" y="2304"/>
                  </a:cubicBezTo>
                  <a:cubicBezTo>
                    <a:pt x="728" y="2064"/>
                    <a:pt x="808" y="1584"/>
                    <a:pt x="864" y="1200"/>
                  </a:cubicBezTo>
                  <a:cubicBezTo>
                    <a:pt x="920" y="816"/>
                    <a:pt x="964" y="408"/>
                    <a:pt x="1008" y="0"/>
                  </a:cubicBezTo>
                </a:path>
              </a:pathLst>
            </a:custGeom>
            <a:noFill/>
            <a:ln w="38100" cap="flat" cmpd="sng">
              <a:solidFill>
                <a:schemeClr val="tx1"/>
              </a:solidFill>
              <a:prstDash val="solid"/>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29770" name="Text Box 10"/>
            <p:cNvSpPr txBox="1">
              <a:spLocks noChangeArrowheads="1"/>
            </p:cNvSpPr>
            <p:nvPr/>
          </p:nvSpPr>
          <p:spPr bwMode="auto">
            <a:xfrm>
              <a:off x="4896" y="2880"/>
              <a:ext cx="432" cy="302"/>
            </a:xfrm>
            <a:prstGeom prst="rect">
              <a:avLst/>
            </a:prstGeom>
            <a:noFill/>
            <a:ln>
              <a:noFill/>
            </a:ln>
            <a:effectLst/>
            <a:extLst/>
          </p:spPr>
          <p:txBody>
            <a:bodyPr lIns="112947" tIns="56473" rIns="112947" bIns="56473">
              <a:spAutoFit/>
            </a:bodyPr>
            <a:lstStyle/>
            <a:p>
              <a:pPr>
                <a:spcBef>
                  <a:spcPct val="50000"/>
                </a:spcBef>
                <a:defRPr/>
              </a:pPr>
              <a:r>
                <a:rPr lang="zh-CN" altLang="en-US" sz="2000">
                  <a:effectLst>
                    <a:outerShdw blurRad="38100" dist="38100" dir="2700000" algn="tl">
                      <a:srgbClr val="C0C0C0"/>
                    </a:outerShdw>
                  </a:effectLst>
                  <a:latin typeface="Times New Roman" pitchFamily="18" charset="0"/>
                </a:rPr>
                <a:t>10</a:t>
              </a:r>
              <a:r>
                <a:rPr lang="en-US" altLang="zh-CN" sz="2000">
                  <a:effectLst>
                    <a:outerShdw blurRad="38100" dist="38100" dir="2700000" algn="tl">
                      <a:srgbClr val="C0C0C0"/>
                    </a:outerShdw>
                  </a:effectLst>
                  <a:latin typeface="Times New Roman" pitchFamily="18" charset="0"/>
                </a:rPr>
                <a:t>n</a:t>
              </a:r>
            </a:p>
          </p:txBody>
        </p:sp>
        <p:sp>
          <p:nvSpPr>
            <p:cNvPr id="629771" name="Text Box 11"/>
            <p:cNvSpPr txBox="1">
              <a:spLocks noChangeArrowheads="1"/>
            </p:cNvSpPr>
            <p:nvPr/>
          </p:nvSpPr>
          <p:spPr bwMode="auto">
            <a:xfrm>
              <a:off x="4896" y="2256"/>
              <a:ext cx="432" cy="302"/>
            </a:xfrm>
            <a:prstGeom prst="rect">
              <a:avLst/>
            </a:prstGeom>
            <a:noFill/>
            <a:ln>
              <a:noFill/>
            </a:ln>
            <a:effectLst/>
            <a:extLst/>
          </p:spPr>
          <p:txBody>
            <a:bodyPr lIns="112947" tIns="56473" rIns="112947" bIns="56473">
              <a:spAutoFit/>
            </a:bodyPr>
            <a:lstStyle/>
            <a:p>
              <a:pPr>
                <a:spcBef>
                  <a:spcPct val="50000"/>
                </a:spcBef>
                <a:defRPr/>
              </a:pPr>
              <a:r>
                <a:rPr lang="zh-CN" altLang="en-US" sz="2000">
                  <a:effectLst>
                    <a:outerShdw blurRad="38100" dist="38100" dir="2700000" algn="tl">
                      <a:srgbClr val="C0C0C0"/>
                    </a:outerShdw>
                  </a:effectLst>
                  <a:latin typeface="Times New Roman" pitchFamily="18" charset="0"/>
                </a:rPr>
                <a:t>20</a:t>
              </a:r>
              <a:r>
                <a:rPr lang="en-US" altLang="zh-CN" sz="2000">
                  <a:effectLst>
                    <a:outerShdw blurRad="38100" dist="38100" dir="2700000" algn="tl">
                      <a:srgbClr val="C0C0C0"/>
                    </a:outerShdw>
                  </a:effectLst>
                  <a:latin typeface="Times New Roman" pitchFamily="18" charset="0"/>
                </a:rPr>
                <a:t>n</a:t>
              </a:r>
            </a:p>
          </p:txBody>
        </p:sp>
        <p:sp>
          <p:nvSpPr>
            <p:cNvPr id="629772" name="Text Box 12"/>
            <p:cNvSpPr txBox="1">
              <a:spLocks noChangeArrowheads="1"/>
            </p:cNvSpPr>
            <p:nvPr/>
          </p:nvSpPr>
          <p:spPr bwMode="auto">
            <a:xfrm>
              <a:off x="4416" y="1440"/>
              <a:ext cx="720" cy="302"/>
            </a:xfrm>
            <a:prstGeom prst="rect">
              <a:avLst/>
            </a:prstGeom>
            <a:noFill/>
            <a:ln>
              <a:noFill/>
            </a:ln>
            <a:effectLst/>
            <a:extLst/>
          </p:spPr>
          <p:txBody>
            <a:bodyPr lIns="112947" tIns="56473" rIns="112947" bIns="56473">
              <a:spAutoFit/>
            </a:bodyPr>
            <a:lstStyle/>
            <a:p>
              <a:pPr>
                <a:spcBef>
                  <a:spcPct val="50000"/>
                </a:spcBef>
                <a:defRPr/>
              </a:pPr>
              <a:r>
                <a:rPr lang="en-US" altLang="zh-CN" sz="2000">
                  <a:effectLst>
                    <a:outerShdw blurRad="38100" dist="38100" dir="2700000" algn="tl">
                      <a:srgbClr val="C0C0C0"/>
                    </a:outerShdw>
                  </a:effectLst>
                  <a:latin typeface="Times New Roman" pitchFamily="18" charset="0"/>
                </a:rPr>
                <a:t>5n log n</a:t>
              </a:r>
            </a:p>
          </p:txBody>
        </p:sp>
        <p:sp>
          <p:nvSpPr>
            <p:cNvPr id="629773" name="Text Box 13"/>
            <p:cNvSpPr txBox="1">
              <a:spLocks noChangeArrowheads="1"/>
            </p:cNvSpPr>
            <p:nvPr/>
          </p:nvSpPr>
          <p:spPr bwMode="auto">
            <a:xfrm>
              <a:off x="3552" y="720"/>
              <a:ext cx="720" cy="302"/>
            </a:xfrm>
            <a:prstGeom prst="rect">
              <a:avLst/>
            </a:prstGeom>
            <a:noFill/>
            <a:ln>
              <a:noFill/>
            </a:ln>
            <a:effectLst/>
            <a:extLst/>
          </p:spPr>
          <p:txBody>
            <a:bodyPr lIns="112947" tIns="56473" rIns="112947" bIns="56473">
              <a:spAutoFit/>
            </a:bodyPr>
            <a:lstStyle/>
            <a:p>
              <a:pPr>
                <a:spcBef>
                  <a:spcPct val="50000"/>
                </a:spcBef>
                <a:defRPr/>
              </a:pPr>
              <a:r>
                <a:rPr lang="en-US" altLang="zh-CN" sz="2000">
                  <a:effectLst>
                    <a:outerShdw blurRad="38100" dist="38100" dir="2700000" algn="tl">
                      <a:srgbClr val="C0C0C0"/>
                    </a:outerShdw>
                  </a:effectLst>
                  <a:latin typeface="Times New Roman" pitchFamily="18" charset="0"/>
                </a:rPr>
                <a:t>2n</a:t>
              </a:r>
              <a:r>
                <a:rPr lang="en-US" altLang="zh-CN" sz="2000" baseline="30000">
                  <a:effectLst>
                    <a:outerShdw blurRad="38100" dist="38100" dir="2700000" algn="tl">
                      <a:srgbClr val="C0C0C0"/>
                    </a:outerShdw>
                  </a:effectLst>
                  <a:latin typeface="Times New Roman" pitchFamily="18" charset="0"/>
                </a:rPr>
                <a:t>2</a:t>
              </a:r>
            </a:p>
          </p:txBody>
        </p:sp>
        <p:sp>
          <p:nvSpPr>
            <p:cNvPr id="629774" name="Text Box 14"/>
            <p:cNvSpPr txBox="1">
              <a:spLocks noChangeArrowheads="1"/>
            </p:cNvSpPr>
            <p:nvPr/>
          </p:nvSpPr>
          <p:spPr bwMode="auto">
            <a:xfrm>
              <a:off x="1776" y="672"/>
              <a:ext cx="336" cy="302"/>
            </a:xfrm>
            <a:prstGeom prst="rect">
              <a:avLst/>
            </a:prstGeom>
            <a:noFill/>
            <a:ln>
              <a:noFill/>
            </a:ln>
            <a:effectLst/>
            <a:extLst/>
          </p:spPr>
          <p:txBody>
            <a:bodyPr lIns="112947" tIns="56473" rIns="112947" bIns="56473">
              <a:spAutoFit/>
            </a:bodyPr>
            <a:lstStyle/>
            <a:p>
              <a:pPr>
                <a:spcBef>
                  <a:spcPct val="50000"/>
                </a:spcBef>
                <a:defRPr/>
              </a:pPr>
              <a:r>
                <a:rPr lang="en-US" altLang="zh-CN" sz="2000">
                  <a:effectLst>
                    <a:outerShdw blurRad="38100" dist="38100" dir="2700000" algn="tl">
                      <a:srgbClr val="C0C0C0"/>
                    </a:outerShdw>
                  </a:effectLst>
                  <a:latin typeface="Times New Roman" pitchFamily="18" charset="0"/>
                </a:rPr>
                <a:t>2</a:t>
              </a:r>
              <a:r>
                <a:rPr lang="en-US" altLang="zh-CN" sz="2000" baseline="30000">
                  <a:effectLst>
                    <a:outerShdw blurRad="38100" dist="38100" dir="2700000" algn="tl">
                      <a:srgbClr val="C0C0C0"/>
                    </a:outerShdw>
                  </a:effectLst>
                  <a:latin typeface="Times New Roman" pitchFamily="18" charset="0"/>
                </a:rPr>
                <a:t>n</a:t>
              </a:r>
            </a:p>
          </p:txBody>
        </p:sp>
      </p:grpSp>
      <p:sp>
        <p:nvSpPr>
          <p:cNvPr id="629775" name="Rectangle 15"/>
          <p:cNvSpPr>
            <a:spLocks noChangeArrowheads="1"/>
          </p:cNvSpPr>
          <p:nvPr/>
        </p:nvSpPr>
        <p:spPr bwMode="auto">
          <a:xfrm>
            <a:off x="700088" y="592138"/>
            <a:ext cx="835025" cy="552450"/>
          </a:xfrm>
          <a:prstGeom prst="rect">
            <a:avLst/>
          </a:prstGeom>
          <a:noFill/>
          <a:ln>
            <a:noFill/>
          </a:ln>
          <a:effectLst/>
          <a:extLst/>
        </p:spPr>
        <p:txBody>
          <a:bodyPr wrap="none" lIns="112947" tIns="56473" rIns="112947" bIns="56473">
            <a:spAutoFit/>
          </a:bodyPr>
          <a:lstStyle/>
          <a:p>
            <a:pPr>
              <a:defRPr/>
            </a:pPr>
            <a:r>
              <a:rPr lang="zh-CN" altLang="en-US" sz="2400" b="0">
                <a:effectLst>
                  <a:outerShdw blurRad="38100" dist="38100" dir="2700000" algn="tl">
                    <a:srgbClr val="C0C0C0"/>
                  </a:outerShdw>
                </a:effectLst>
              </a:rPr>
              <a:t>时间</a:t>
            </a:r>
          </a:p>
        </p:txBody>
      </p:sp>
      <p:sp>
        <p:nvSpPr>
          <p:cNvPr id="629776" name="Rectangle 16"/>
          <p:cNvSpPr>
            <a:spLocks noChangeArrowheads="1"/>
          </p:cNvSpPr>
          <p:nvPr/>
        </p:nvSpPr>
        <p:spPr bwMode="auto">
          <a:xfrm>
            <a:off x="7481888" y="5545138"/>
            <a:ext cx="1444625" cy="552450"/>
          </a:xfrm>
          <a:prstGeom prst="rect">
            <a:avLst/>
          </a:prstGeom>
          <a:noFill/>
          <a:ln>
            <a:noFill/>
          </a:ln>
          <a:effectLst/>
          <a:extLst/>
        </p:spPr>
        <p:txBody>
          <a:bodyPr wrap="none" lIns="112947" tIns="56473" rIns="112947" bIns="56473">
            <a:spAutoFit/>
          </a:bodyPr>
          <a:lstStyle/>
          <a:p>
            <a:pPr>
              <a:defRPr/>
            </a:pPr>
            <a:r>
              <a:rPr lang="zh-CN" altLang="en-US" sz="2400" b="0">
                <a:effectLst>
                  <a:outerShdw blurRad="38100" dist="38100" dir="2700000" algn="tl">
                    <a:srgbClr val="C0C0C0"/>
                  </a:outerShdw>
                </a:effectLst>
              </a:rPr>
              <a:t>问题规模</a:t>
            </a:r>
          </a:p>
        </p:txBody>
      </p:sp>
    </p:spTree>
  </p:cSld>
  <p:clrMapOvr>
    <a:masterClrMapping/>
  </p:clrMapOvr>
  <p:transition>
    <p:pull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28738" name="Group 2"/>
          <p:cNvGraphicFramePr>
            <a:graphicFrameLocks noGrp="1"/>
          </p:cNvGraphicFramePr>
          <p:nvPr>
            <p:extLst>
              <p:ext uri="{D42A27DB-BD31-4B8C-83A1-F6EECF244321}">
                <p14:modId xmlns:p14="http://schemas.microsoft.com/office/powerpoint/2010/main" val="1179764174"/>
              </p:ext>
            </p:extLst>
          </p:nvPr>
        </p:nvGraphicFramePr>
        <p:xfrm>
          <a:off x="341531" y="1718810"/>
          <a:ext cx="8538944" cy="4078289"/>
        </p:xfrm>
        <a:graphic>
          <a:graphicData uri="http://schemas.openxmlformats.org/drawingml/2006/table">
            <a:tbl>
              <a:tblPr/>
              <a:tblGrid>
                <a:gridCol w="861728"/>
                <a:gridCol w="1273008"/>
                <a:gridCol w="1067368"/>
                <a:gridCol w="954756"/>
                <a:gridCol w="1179980"/>
                <a:gridCol w="1067368"/>
                <a:gridCol w="1067368"/>
                <a:gridCol w="1067368"/>
              </a:tblGrid>
              <a:tr h="5810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n</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loglogn</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logn</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n</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nlogn</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n</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rPr>
                        <a:t>2</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n</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rPr>
                        <a:t>3</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rPr>
                        <a:t>n</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16</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4</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4</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5</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8</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12</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16</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256</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3</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8</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8</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11</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16</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24</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256</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531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1024</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3.3</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10</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10</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13</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20</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30</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1024</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64</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K</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4</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16</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16</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20</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32</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48</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64</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rPr>
                        <a:t>K</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1</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4.3</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20</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20</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24</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40</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60</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1</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rPr>
                        <a:t>M</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1</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G</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4.9</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30</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30</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35</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60</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90</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30000" smtClean="0">
                          <a:ln>
                            <a:noFill/>
                          </a:ln>
                          <a:solidFill>
                            <a:schemeClr val="tx1"/>
                          </a:solidFill>
                          <a:effectLst/>
                          <a:latin typeface="Times New Roman" pitchFamily="18" charset="0"/>
                          <a:ea typeface="宋体" pitchFamily="2" charset="-122"/>
                        </a:rPr>
                        <a:t>1</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rPr>
                        <a:t>G</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8812" name="Rectangle 76"/>
          <p:cNvSpPr>
            <a:spLocks noChangeArrowheads="1"/>
          </p:cNvSpPr>
          <p:nvPr/>
        </p:nvSpPr>
        <p:spPr bwMode="auto">
          <a:xfrm>
            <a:off x="341531" y="278650"/>
            <a:ext cx="8538944" cy="1139825"/>
          </a:xfrm>
          <a:prstGeom prst="rect">
            <a:avLst/>
          </a:prstGeom>
          <a:noFill/>
          <a:ln>
            <a:noFill/>
          </a:ln>
          <a:effectLst/>
          <a:extLst/>
        </p:spPr>
        <p:txBody>
          <a:bodyPr wrap="square" lIns="112947" tIns="56473" rIns="112947" bIns="56473">
            <a:spAutoFit/>
          </a:bodyPr>
          <a:lstStyle/>
          <a:p>
            <a:pPr>
              <a:defRPr/>
            </a:pPr>
            <a:r>
              <a:rPr lang="zh-CN" altLang="en-US" sz="2800">
                <a:effectLst>
                  <a:outerShdw blurRad="38100" dist="38100" dir="2700000" algn="tl">
                    <a:srgbClr val="C0C0C0"/>
                  </a:outerShdw>
                </a:effectLst>
                <a:latin typeface="Times New Roman" pitchFamily="18" charset="0"/>
              </a:rPr>
              <a:t>在给定的计算能力下问题的规模与不同算法的执行时间之间的关系</a:t>
            </a:r>
          </a:p>
        </p:txBody>
      </p:sp>
    </p:spTree>
  </p:cSld>
  <p:clrMapOvr>
    <a:masterClrMapping/>
  </p:clrMapOvr>
  <p:transition>
    <p:pull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7714" name="Rectangle 2"/>
          <p:cNvSpPr>
            <a:spLocks noChangeArrowheads="1"/>
          </p:cNvSpPr>
          <p:nvPr/>
        </p:nvSpPr>
        <p:spPr bwMode="auto">
          <a:xfrm>
            <a:off x="0" y="4421188"/>
            <a:ext cx="9144000" cy="0"/>
          </a:xfrm>
          <a:prstGeom prst="rect">
            <a:avLst/>
          </a:prstGeom>
          <a:noFill/>
          <a:ln>
            <a:noFill/>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27715" name="Text Box 3"/>
          <p:cNvSpPr txBox="1">
            <a:spLocks noChangeArrowheads="1"/>
          </p:cNvSpPr>
          <p:nvPr/>
        </p:nvSpPr>
        <p:spPr bwMode="auto">
          <a:xfrm>
            <a:off x="395288" y="1412875"/>
            <a:ext cx="8153400" cy="1428750"/>
          </a:xfrm>
          <a:prstGeom prst="rect">
            <a:avLst/>
          </a:prstGeom>
          <a:noFill/>
          <a:ln>
            <a:noFill/>
          </a:ln>
          <a:effectLst/>
          <a:extLst/>
        </p:spPr>
        <p:txBody>
          <a:bodyPr lIns="112947" tIns="56473" rIns="112947" bIns="56473">
            <a:spAutoFit/>
          </a:bodyPr>
          <a:lstStyle>
            <a:lvl1pPr indent="571500">
              <a:defRPr sz="3200" b="1">
                <a:solidFill>
                  <a:schemeClr val="tx1"/>
                </a:solidFill>
                <a:latin typeface="楷体_GB2312" pitchFamily="49" charset="-122"/>
                <a:ea typeface="楷体_GB2312" pitchFamily="49" charset="-122"/>
              </a:defRPr>
            </a:lvl1pPr>
            <a:lvl2pPr marL="742950" indent="-285750">
              <a:defRPr sz="3200" b="1">
                <a:solidFill>
                  <a:schemeClr val="tx1"/>
                </a:solidFill>
                <a:latin typeface="楷体_GB2312" pitchFamily="49" charset="-122"/>
                <a:ea typeface="楷体_GB2312" pitchFamily="49" charset="-122"/>
              </a:defRPr>
            </a:lvl2pPr>
            <a:lvl3pPr marL="1143000" indent="-228600">
              <a:defRPr sz="3200" b="1">
                <a:solidFill>
                  <a:schemeClr val="tx1"/>
                </a:solidFill>
                <a:latin typeface="楷体_GB2312" pitchFamily="49" charset="-122"/>
                <a:ea typeface="楷体_GB2312" pitchFamily="49" charset="-122"/>
              </a:defRPr>
            </a:lvl3pPr>
            <a:lvl4pPr marL="1600200" indent="-228600">
              <a:defRPr sz="3200" b="1">
                <a:solidFill>
                  <a:schemeClr val="tx1"/>
                </a:solidFill>
                <a:latin typeface="楷体_GB2312" pitchFamily="49" charset="-122"/>
                <a:ea typeface="楷体_GB2312" pitchFamily="49" charset="-122"/>
              </a:defRPr>
            </a:lvl4pPr>
            <a:lvl5pPr marL="2057400" indent="-228600">
              <a:defRPr sz="32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9pPr>
          </a:lstStyle>
          <a:p>
            <a:pPr algn="just">
              <a:spcBef>
                <a:spcPct val="50000"/>
              </a:spcBef>
              <a:defRPr/>
            </a:pPr>
            <a:r>
              <a:rPr lang="zh-CN" altLang="en-US" sz="2400" smtClean="0">
                <a:effectLst>
                  <a:outerShdw blurRad="38100" dist="38100" dir="2700000" algn="tl">
                    <a:srgbClr val="C0C0C0"/>
                  </a:outerShdw>
                </a:effectLst>
              </a:rPr>
              <a:t>设</a:t>
            </a:r>
            <a:r>
              <a:rPr lang="en-US" altLang="zh-CN" sz="2400" smtClean="0">
                <a:effectLst>
                  <a:outerShdw blurRad="38100" dist="38100" dir="2700000" algn="tl">
                    <a:srgbClr val="C0C0C0"/>
                  </a:outerShdw>
                </a:effectLst>
                <a:latin typeface="Times New Roman" pitchFamily="18" charset="0"/>
              </a:rPr>
              <a:t>f(n)</a:t>
            </a:r>
            <a:r>
              <a:rPr lang="zh-CN" altLang="en-US" sz="2400" smtClean="0">
                <a:effectLst>
                  <a:outerShdw blurRad="38100" dist="38100" dir="2700000" algn="tl">
                    <a:srgbClr val="C0C0C0"/>
                  </a:outerShdw>
                </a:effectLst>
              </a:rPr>
              <a:t>关于算法</a:t>
            </a:r>
            <a:r>
              <a:rPr lang="en-US" altLang="zh-CN" sz="2400" smtClean="0">
                <a:effectLst>
                  <a:outerShdw blurRad="38100" dist="38100" dir="2700000" algn="tl">
                    <a:srgbClr val="C0C0C0"/>
                  </a:outerShdw>
                </a:effectLst>
              </a:rPr>
              <a:t>A</a:t>
            </a:r>
            <a:r>
              <a:rPr lang="zh-CN" altLang="en-US" sz="2400" smtClean="0">
                <a:effectLst>
                  <a:outerShdw blurRad="38100" dist="38100" dir="2700000" algn="tl">
                    <a:srgbClr val="C0C0C0"/>
                  </a:outerShdw>
                </a:effectLst>
              </a:rPr>
              <a:t>的时间复杂性函数。一般说来，当</a:t>
            </a:r>
            <a:r>
              <a:rPr lang="en-US" altLang="zh-CN" sz="2400" smtClean="0">
                <a:effectLst>
                  <a:outerShdw blurRad="38100" dist="38100" dir="2700000" algn="tl">
                    <a:srgbClr val="C0C0C0"/>
                  </a:outerShdw>
                </a:effectLst>
                <a:latin typeface="Times New Roman" pitchFamily="18" charset="0"/>
              </a:rPr>
              <a:t>n</a:t>
            </a:r>
            <a:r>
              <a:rPr lang="zh-CN" altLang="en-US" sz="2400" smtClean="0">
                <a:effectLst>
                  <a:outerShdw blurRad="38100" dist="38100" dir="2700000" algn="tl">
                    <a:srgbClr val="C0C0C0"/>
                  </a:outerShdw>
                </a:effectLst>
              </a:rPr>
              <a:t>单调增加且趋于</a:t>
            </a:r>
            <a:r>
              <a:rPr lang="zh-CN" altLang="en-US" sz="2400" smtClean="0">
                <a:effectLst>
                  <a:outerShdw blurRad="38100" dist="38100" dir="2700000" algn="tl">
                    <a:srgbClr val="C0C0C0"/>
                  </a:outerShdw>
                </a:effectLst>
                <a:latin typeface="Times New Roman" pitchFamily="18" charset="0"/>
              </a:rPr>
              <a:t>∞</a:t>
            </a:r>
            <a:r>
              <a:rPr lang="zh-CN" altLang="en-US" sz="2400" smtClean="0">
                <a:effectLst>
                  <a:outerShdw blurRad="38100" dist="38100" dir="2700000" algn="tl">
                    <a:srgbClr val="C0C0C0"/>
                  </a:outerShdw>
                </a:effectLst>
              </a:rPr>
              <a:t>时</a:t>
            </a:r>
            <a:r>
              <a:rPr lang="en-US" altLang="zh-CN" sz="2400" smtClean="0">
                <a:effectLst>
                  <a:outerShdw blurRad="38100" dist="38100" dir="2700000" algn="tl">
                    <a:srgbClr val="C0C0C0"/>
                  </a:outerShdw>
                </a:effectLst>
              </a:rPr>
              <a:t>,</a:t>
            </a:r>
            <a:r>
              <a:rPr lang="en-US" altLang="zh-CN" sz="2400" smtClean="0">
                <a:effectLst>
                  <a:outerShdw blurRad="38100" dist="38100" dir="2700000" algn="tl">
                    <a:srgbClr val="C0C0C0"/>
                  </a:outerShdw>
                </a:effectLst>
                <a:latin typeface="Times New Roman" pitchFamily="18" charset="0"/>
              </a:rPr>
              <a:t>f(n)</a:t>
            </a:r>
            <a:r>
              <a:rPr lang="zh-CN" altLang="en-US" sz="2400" smtClean="0">
                <a:effectLst>
                  <a:outerShdw blurRad="38100" dist="38100" dir="2700000" algn="tl">
                    <a:srgbClr val="C0C0C0"/>
                  </a:outerShdw>
                </a:effectLst>
              </a:rPr>
              <a:t>也将单调增加趋于</a:t>
            </a:r>
            <a:r>
              <a:rPr lang="zh-CN" altLang="en-US" sz="2400" smtClean="0">
                <a:effectLst>
                  <a:outerShdw blurRad="38100" dist="38100" dir="2700000" algn="tl">
                    <a:srgbClr val="C0C0C0"/>
                  </a:outerShdw>
                </a:effectLst>
                <a:latin typeface="Times New Roman" pitchFamily="18" charset="0"/>
              </a:rPr>
              <a:t>∞</a:t>
            </a:r>
            <a:r>
              <a:rPr lang="zh-CN" altLang="en-US" sz="2400" smtClean="0">
                <a:effectLst>
                  <a:outerShdw blurRad="38100" dist="38100" dir="2700000" algn="tl">
                    <a:srgbClr val="C0C0C0"/>
                  </a:outerShdw>
                </a:effectLst>
              </a:rPr>
              <a:t>。对于</a:t>
            </a:r>
            <a:r>
              <a:rPr lang="en-US" altLang="zh-CN" sz="2400" smtClean="0">
                <a:effectLst>
                  <a:outerShdw blurRad="38100" dist="38100" dir="2700000" algn="tl">
                    <a:srgbClr val="C0C0C0"/>
                  </a:outerShdw>
                </a:effectLst>
                <a:latin typeface="Times New Roman" pitchFamily="18" charset="0"/>
              </a:rPr>
              <a:t>f(n)</a:t>
            </a:r>
            <a:r>
              <a:rPr lang="zh-CN" altLang="en-US" sz="2400" smtClean="0">
                <a:effectLst>
                  <a:outerShdw blurRad="38100" dist="38100" dir="2700000" algn="tl">
                    <a:srgbClr val="C0C0C0"/>
                  </a:outerShdw>
                </a:effectLst>
              </a:rPr>
              <a:t>，如果存在</a:t>
            </a:r>
            <a:r>
              <a:rPr lang="en-US" altLang="zh-CN" sz="2400" smtClean="0">
                <a:effectLst>
                  <a:outerShdw blurRad="38100" dist="38100" dir="2700000" algn="tl">
                    <a:srgbClr val="C0C0C0"/>
                  </a:outerShdw>
                </a:effectLst>
                <a:latin typeface="Times New Roman" pitchFamily="18" charset="0"/>
              </a:rPr>
              <a:t>g(n)</a:t>
            </a:r>
            <a:r>
              <a:rPr lang="zh-CN" altLang="en-US" sz="2400" smtClean="0">
                <a:effectLst>
                  <a:outerShdw blurRad="38100" dist="38100" dir="2700000" algn="tl">
                    <a:srgbClr val="C0C0C0"/>
                  </a:outerShdw>
                </a:effectLst>
              </a:rPr>
              <a:t>，使得当</a:t>
            </a:r>
            <a:r>
              <a:rPr lang="en-US" altLang="zh-CN" sz="2400" smtClean="0">
                <a:effectLst>
                  <a:outerShdw blurRad="38100" dist="38100" dir="2700000" algn="tl">
                    <a:srgbClr val="C0C0C0"/>
                  </a:outerShdw>
                </a:effectLst>
                <a:latin typeface="Times New Roman" pitchFamily="18" charset="0"/>
              </a:rPr>
              <a:t>n</a:t>
            </a:r>
            <a:r>
              <a:rPr lang="en-US" altLang="zh-CN" sz="2400" smtClean="0">
                <a:effectLst>
                  <a:outerShdw blurRad="38100" dist="38100" dir="2700000" algn="tl">
                    <a:srgbClr val="C0C0C0"/>
                  </a:outerShdw>
                </a:effectLst>
              </a:rPr>
              <a:t>→∞</a:t>
            </a:r>
            <a:r>
              <a:rPr lang="zh-CN" altLang="en-US" sz="2400" smtClean="0">
                <a:effectLst>
                  <a:outerShdw blurRad="38100" dist="38100" dir="2700000" algn="tl">
                    <a:srgbClr val="C0C0C0"/>
                  </a:outerShdw>
                </a:effectLst>
              </a:rPr>
              <a:t>时有：</a:t>
            </a:r>
          </a:p>
        </p:txBody>
      </p:sp>
      <p:sp>
        <p:nvSpPr>
          <p:cNvPr id="627716" name="Rectangle 4"/>
          <p:cNvSpPr>
            <a:spLocks noChangeArrowheads="1"/>
          </p:cNvSpPr>
          <p:nvPr/>
        </p:nvSpPr>
        <p:spPr bwMode="auto">
          <a:xfrm>
            <a:off x="395288" y="538163"/>
            <a:ext cx="5529262" cy="698500"/>
          </a:xfrm>
          <a:prstGeom prst="rect">
            <a:avLst/>
          </a:prstGeom>
          <a:noFill/>
          <a:ln>
            <a:noFill/>
          </a:ln>
          <a:effectLst/>
          <a:extLst/>
        </p:spPr>
        <p:txBody>
          <a:bodyPr wrap="none" lIns="112947" tIns="56473" rIns="112947" bIns="56473">
            <a:spAutoFit/>
          </a:bodyPr>
          <a:lstStyle/>
          <a:p>
            <a:pPr>
              <a:spcBef>
                <a:spcPct val="50000"/>
              </a:spcBef>
              <a:defRPr/>
            </a:pPr>
            <a:r>
              <a:rPr lang="zh-CN" altLang="en-US">
                <a:solidFill>
                  <a:srgbClr val="FF6600"/>
                </a:solidFill>
                <a:effectLst>
                  <a:outerShdw blurRad="38100" dist="38100" dir="2700000" algn="tl">
                    <a:srgbClr val="C0C0C0"/>
                  </a:outerShdw>
                </a:effectLst>
              </a:rPr>
              <a:t>算法的渐进时间复杂度的解释</a:t>
            </a:r>
          </a:p>
        </p:txBody>
      </p:sp>
      <p:sp>
        <p:nvSpPr>
          <p:cNvPr id="7174" name="Text Box 5"/>
          <p:cNvSpPr txBox="1">
            <a:spLocks noChangeArrowheads="1"/>
          </p:cNvSpPr>
          <p:nvPr/>
        </p:nvSpPr>
        <p:spPr bwMode="auto">
          <a:xfrm>
            <a:off x="323850" y="3800475"/>
            <a:ext cx="8424863" cy="1428750"/>
          </a:xfrm>
          <a:prstGeom prst="rect">
            <a:avLst/>
          </a:prstGeom>
          <a:noFill/>
          <a:ln w="9525">
            <a:noFill/>
            <a:miter lim="800000"/>
            <a:headEnd/>
            <a:tailEnd/>
          </a:ln>
        </p:spPr>
        <p:txBody>
          <a:bodyPr lIns="112947" tIns="56473" rIns="112947" bIns="56473">
            <a:spAutoFit/>
          </a:bodyPr>
          <a:lstStyle/>
          <a:p>
            <a:pPr indent="571500"/>
            <a:r>
              <a:rPr lang="zh-CN" altLang="en-US" sz="2400"/>
              <a:t>那么，我们就说</a:t>
            </a:r>
            <a:r>
              <a:rPr lang="en-US" altLang="zh-CN" sz="2400">
                <a:latin typeface="Times New Roman" pitchFamily="18" charset="0"/>
              </a:rPr>
              <a:t>g(n)</a:t>
            </a:r>
            <a:r>
              <a:rPr lang="zh-CN" altLang="en-US" sz="2400"/>
              <a:t>是</a:t>
            </a:r>
            <a:r>
              <a:rPr lang="en-US" altLang="zh-CN" sz="2400">
                <a:latin typeface="Times New Roman" pitchFamily="18" charset="0"/>
              </a:rPr>
              <a:t>f(n)</a:t>
            </a:r>
            <a:r>
              <a:rPr lang="zh-CN" altLang="en-US" sz="2400"/>
              <a:t>当</a:t>
            </a:r>
            <a:r>
              <a:rPr lang="en-US" altLang="zh-CN" sz="2400">
                <a:latin typeface="Times New Roman" pitchFamily="18" charset="0"/>
              </a:rPr>
              <a:t>n</a:t>
            </a:r>
            <a:r>
              <a:rPr lang="en-US" altLang="zh-CN" sz="2400"/>
              <a:t>→∞</a:t>
            </a:r>
            <a:r>
              <a:rPr lang="zh-CN" altLang="en-US" sz="2400"/>
              <a:t>时的</a:t>
            </a:r>
            <a:r>
              <a:rPr lang="zh-CN" altLang="en-US" sz="2400" i="1"/>
              <a:t>渐近性态</a:t>
            </a:r>
            <a:r>
              <a:rPr lang="zh-CN" altLang="en-US" sz="2400"/>
              <a:t>，或叫</a:t>
            </a:r>
            <a:r>
              <a:rPr lang="en-US" altLang="zh-CN" sz="2400">
                <a:latin typeface="Times New Roman" pitchFamily="18" charset="0"/>
              </a:rPr>
              <a:t>g(n)</a:t>
            </a:r>
            <a:r>
              <a:rPr lang="zh-CN" altLang="en-US" sz="2400"/>
              <a:t>为算法</a:t>
            </a:r>
            <a:r>
              <a:rPr lang="en-US" altLang="zh-CN" sz="2400"/>
              <a:t>A</a:t>
            </a:r>
            <a:r>
              <a:rPr lang="zh-CN" altLang="en-US" sz="2400"/>
              <a:t>当</a:t>
            </a:r>
            <a:r>
              <a:rPr lang="en-US" altLang="zh-CN" sz="2400"/>
              <a:t>n→∞</a:t>
            </a:r>
            <a:r>
              <a:rPr lang="zh-CN" altLang="en-US" sz="2400"/>
              <a:t>的</a:t>
            </a:r>
            <a:r>
              <a:rPr lang="zh-CN" altLang="en-US" sz="2400" i="1"/>
              <a:t>渐近时间复杂度</a:t>
            </a:r>
            <a:r>
              <a:rPr lang="zh-CN" altLang="en-US" sz="2400"/>
              <a:t>而与</a:t>
            </a:r>
            <a:r>
              <a:rPr lang="en-US" altLang="zh-CN" sz="2400">
                <a:latin typeface="Times New Roman" pitchFamily="18" charset="0"/>
              </a:rPr>
              <a:t>f(n)</a:t>
            </a:r>
            <a:r>
              <a:rPr lang="zh-CN" altLang="en-US" sz="2400"/>
              <a:t>相区别，因为在数学上，</a:t>
            </a:r>
            <a:r>
              <a:rPr lang="en-US" altLang="zh-CN" sz="2400">
                <a:latin typeface="Times New Roman" pitchFamily="18" charset="0"/>
              </a:rPr>
              <a:t>g(n)</a:t>
            </a:r>
            <a:r>
              <a:rPr lang="zh-CN" altLang="en-US" sz="2400"/>
              <a:t>是</a:t>
            </a:r>
            <a:r>
              <a:rPr lang="en-US" altLang="zh-CN" sz="2400">
                <a:latin typeface="Times New Roman" pitchFamily="18" charset="0"/>
              </a:rPr>
              <a:t>f(n)</a:t>
            </a:r>
            <a:r>
              <a:rPr lang="zh-CN" altLang="en-US" sz="2400"/>
              <a:t>当</a:t>
            </a:r>
            <a:r>
              <a:rPr lang="en-US" altLang="zh-CN" sz="2400">
                <a:latin typeface="Times New Roman" pitchFamily="18" charset="0"/>
              </a:rPr>
              <a:t>n</a:t>
            </a:r>
            <a:r>
              <a:rPr lang="en-US" altLang="zh-CN" sz="2400"/>
              <a:t>→∞</a:t>
            </a:r>
            <a:r>
              <a:rPr lang="zh-CN" altLang="en-US" sz="2400"/>
              <a:t>时的渐近表达式。</a:t>
            </a:r>
          </a:p>
        </p:txBody>
      </p:sp>
      <p:graphicFrame>
        <p:nvGraphicFramePr>
          <p:cNvPr id="7170" name="Object 6"/>
          <p:cNvGraphicFramePr>
            <a:graphicFrameLocks noChangeAspect="1"/>
          </p:cNvGraphicFramePr>
          <p:nvPr/>
        </p:nvGraphicFramePr>
        <p:xfrm>
          <a:off x="3046413" y="2852738"/>
          <a:ext cx="1423987" cy="903287"/>
        </p:xfrm>
        <a:graphic>
          <a:graphicData uri="http://schemas.openxmlformats.org/presentationml/2006/ole">
            <mc:AlternateContent xmlns:mc="http://schemas.openxmlformats.org/markup-compatibility/2006">
              <mc:Choice xmlns:v="urn:schemas-microsoft-com:vml" Requires="v">
                <p:oleObj spid="_x0000_s7202" name="公式" r:id="rId3" imgW="660400" imgH="419100" progId="Equation.3">
                  <p:embed/>
                </p:oleObj>
              </mc:Choice>
              <mc:Fallback>
                <p:oleObj name="公式" r:id="rId3" imgW="660400" imgH="4191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6413" y="2852738"/>
                        <a:ext cx="1423987" cy="903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5" name="Text Box 7"/>
          <p:cNvSpPr txBox="1">
            <a:spLocks noChangeArrowheads="1"/>
          </p:cNvSpPr>
          <p:nvPr/>
        </p:nvSpPr>
        <p:spPr bwMode="auto">
          <a:xfrm>
            <a:off x="306388" y="5229225"/>
            <a:ext cx="8226425" cy="990600"/>
          </a:xfrm>
          <a:prstGeom prst="rect">
            <a:avLst/>
          </a:prstGeom>
          <a:noFill/>
          <a:ln w="9525">
            <a:noFill/>
            <a:miter lim="800000"/>
            <a:headEnd/>
            <a:tailEnd/>
          </a:ln>
        </p:spPr>
        <p:txBody>
          <a:bodyPr lIns="112947" tIns="56473" rIns="112947" bIns="56473">
            <a:spAutoFit/>
          </a:bodyPr>
          <a:lstStyle/>
          <a:p>
            <a:pPr indent="627063"/>
            <a:r>
              <a:rPr lang="zh-CN" altLang="en-US" sz="2400"/>
              <a:t>直观上，</a:t>
            </a:r>
            <a:r>
              <a:rPr lang="en-US" altLang="zh-CN" sz="2400">
                <a:latin typeface="Times New Roman" pitchFamily="18" charset="0"/>
              </a:rPr>
              <a:t>g(n)</a:t>
            </a:r>
            <a:r>
              <a:rPr lang="zh-CN" altLang="en-US" sz="2400"/>
              <a:t>是</a:t>
            </a:r>
            <a:r>
              <a:rPr lang="en-US" altLang="zh-CN" sz="2400">
                <a:latin typeface="Times New Roman" pitchFamily="18" charset="0"/>
              </a:rPr>
              <a:t>f(n)</a:t>
            </a:r>
            <a:r>
              <a:rPr lang="zh-CN" altLang="en-US" sz="2400"/>
              <a:t>中略去低阶项所留下的主项。所以它无疑比</a:t>
            </a:r>
            <a:r>
              <a:rPr lang="en-US" altLang="zh-CN" sz="2400">
                <a:latin typeface="Times New Roman" pitchFamily="18" charset="0"/>
              </a:rPr>
              <a:t>f(n)</a:t>
            </a:r>
            <a:r>
              <a:rPr lang="zh-CN" altLang="en-US" sz="2400"/>
              <a:t>来得</a:t>
            </a:r>
            <a:r>
              <a:rPr lang="zh-CN" altLang="en-US" sz="2400">
                <a:latin typeface="黑体" pitchFamily="49" charset="-122"/>
                <a:ea typeface="黑体" pitchFamily="49" charset="-122"/>
              </a:rPr>
              <a:t>简单</a:t>
            </a:r>
            <a:r>
              <a:rPr lang="zh-CN" altLang="en-US" sz="2400"/>
              <a:t>。 </a:t>
            </a:r>
          </a:p>
        </p:txBody>
      </p:sp>
    </p:spTree>
  </p:cSld>
  <p:clrMapOvr>
    <a:masterClrMapping/>
  </p:clrMapOvr>
  <p:transition>
    <p:pull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6690" name="Text Box 2"/>
          <p:cNvSpPr txBox="1">
            <a:spLocks noChangeArrowheads="1"/>
          </p:cNvSpPr>
          <p:nvPr/>
        </p:nvSpPr>
        <p:spPr bwMode="auto">
          <a:xfrm>
            <a:off x="296863" y="304800"/>
            <a:ext cx="8550275" cy="1530350"/>
          </a:xfrm>
          <a:prstGeom prst="rect">
            <a:avLst/>
          </a:prstGeom>
          <a:noFill/>
          <a:ln>
            <a:noFill/>
          </a:ln>
          <a:effectLst/>
          <a:extLst/>
        </p:spPr>
        <p:txBody>
          <a:bodyPr lIns="112947" tIns="56473" rIns="112947" bIns="56473">
            <a:spAutoFit/>
          </a:bodyPr>
          <a:lstStyle>
            <a:lvl1pPr marL="457200" indent="-457200">
              <a:defRPr sz="3200" b="1">
                <a:solidFill>
                  <a:schemeClr val="tx1"/>
                </a:solidFill>
                <a:latin typeface="楷体_GB2312" pitchFamily="49" charset="-122"/>
                <a:ea typeface="楷体_GB2312" pitchFamily="49" charset="-122"/>
              </a:defRPr>
            </a:lvl1pPr>
            <a:lvl2pPr marL="742950" indent="-285750">
              <a:defRPr sz="3200" b="1">
                <a:solidFill>
                  <a:schemeClr val="tx1"/>
                </a:solidFill>
                <a:latin typeface="楷体_GB2312" pitchFamily="49" charset="-122"/>
                <a:ea typeface="楷体_GB2312" pitchFamily="49" charset="-122"/>
              </a:defRPr>
            </a:lvl2pPr>
            <a:lvl3pPr marL="1143000" indent="-228600">
              <a:defRPr sz="3200" b="1">
                <a:solidFill>
                  <a:schemeClr val="tx1"/>
                </a:solidFill>
                <a:latin typeface="楷体_GB2312" pitchFamily="49" charset="-122"/>
                <a:ea typeface="楷体_GB2312" pitchFamily="49" charset="-122"/>
              </a:defRPr>
            </a:lvl3pPr>
            <a:lvl4pPr marL="1600200" indent="-228600">
              <a:defRPr sz="3200" b="1">
                <a:solidFill>
                  <a:schemeClr val="tx1"/>
                </a:solidFill>
                <a:latin typeface="楷体_GB2312" pitchFamily="49" charset="-122"/>
                <a:ea typeface="楷体_GB2312" pitchFamily="49" charset="-122"/>
              </a:defRPr>
            </a:lvl4pPr>
            <a:lvl5pPr marL="2057400" indent="-228600">
              <a:defRPr sz="32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9pPr>
          </a:lstStyle>
          <a:p>
            <a:pPr algn="just">
              <a:lnSpc>
                <a:spcPct val="100000"/>
              </a:lnSpc>
              <a:spcBef>
                <a:spcPts val="0"/>
              </a:spcBef>
              <a:defRPr/>
            </a:pPr>
            <a:r>
              <a:rPr lang="zh-CN" altLang="en-US" dirty="0" smtClean="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简化规则</a:t>
            </a:r>
            <a:r>
              <a:rPr lang="en-US" altLang="zh-CN" dirty="0" smtClean="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a:t>
            </a:r>
          </a:p>
          <a:p>
            <a:pPr marL="0" indent="0" algn="just">
              <a:lnSpc>
                <a:spcPct val="100000"/>
              </a:lnSpc>
              <a:spcBef>
                <a:spcPts val="0"/>
              </a:spcBef>
              <a:defRPr/>
            </a:pPr>
            <a:r>
              <a:rPr lang="zh-CN" altLang="en-US" dirty="0" smtClean="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       </a:t>
            </a:r>
            <a:r>
              <a:rPr lang="zh-CN" altLang="en-US" sz="2800" dirty="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令</a:t>
            </a:r>
            <a:r>
              <a:rPr lang="en-US" altLang="zh-CN" sz="2800" dirty="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d(n)</a:t>
            </a:r>
            <a:r>
              <a:rPr lang="zh-CN" altLang="en-US" sz="2800" dirty="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a:t>
            </a:r>
            <a:r>
              <a:rPr lang="en-US" altLang="zh-CN" sz="2800" dirty="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e(n)</a:t>
            </a:r>
            <a:r>
              <a:rPr lang="zh-CN" altLang="en-US" sz="2800" dirty="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a:t>
            </a:r>
            <a:r>
              <a:rPr lang="en-US" altLang="zh-CN" sz="2800" dirty="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f(n)</a:t>
            </a:r>
            <a:r>
              <a:rPr lang="zh-CN" altLang="en-US" sz="2800" dirty="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和</a:t>
            </a:r>
            <a:r>
              <a:rPr lang="en-US" altLang="zh-CN" sz="2800" dirty="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g(n)</a:t>
            </a:r>
            <a:r>
              <a:rPr lang="zh-CN" altLang="en-US" sz="2800" dirty="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均是从非负整数向非负实数映射的函数</a:t>
            </a:r>
            <a:endParaRPr lang="en-US" altLang="zh-CN" sz="2800" dirty="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626691" name="Rectangle 3"/>
          <p:cNvSpPr>
            <a:spLocks noChangeArrowheads="1"/>
          </p:cNvSpPr>
          <p:nvPr/>
        </p:nvSpPr>
        <p:spPr bwMode="auto">
          <a:xfrm>
            <a:off x="179388" y="1989138"/>
            <a:ext cx="8964612" cy="4164012"/>
          </a:xfrm>
          <a:prstGeom prst="rect">
            <a:avLst/>
          </a:prstGeom>
          <a:noFill/>
          <a:ln>
            <a:noFill/>
          </a:ln>
          <a:effectLst/>
          <a:extLst/>
        </p:spPr>
        <p:txBody>
          <a:bodyPr lIns="112947" tIns="56473" rIns="112947" bIns="56473">
            <a:spAutoFit/>
          </a:bodyPr>
          <a:lstStyle/>
          <a:p>
            <a:pPr>
              <a:lnSpc>
                <a:spcPct val="100000"/>
              </a:lnSpc>
              <a:spcBef>
                <a:spcPct val="20000"/>
              </a:spcBef>
              <a:buFont typeface="Wingdings" pitchFamily="2" charset="2"/>
              <a:buNone/>
              <a:defRPr/>
            </a:pPr>
            <a:r>
              <a:rPr lang="en-US" altLang="zh-CN" sz="2800" dirty="0">
                <a:effectLst>
                  <a:outerShdw blurRad="38100" dist="38100" dir="2700000" algn="tl">
                    <a:srgbClr val="C0C0C0"/>
                  </a:outerShdw>
                </a:effectLst>
                <a:latin typeface="Times New Roman" pitchFamily="18" charset="0"/>
              </a:rPr>
              <a:t>1. </a:t>
            </a:r>
            <a:r>
              <a:rPr lang="zh-CN" altLang="en-US" sz="2800" dirty="0">
                <a:effectLst>
                  <a:outerShdw blurRad="38100" dist="38100" dir="2700000" algn="tl">
                    <a:srgbClr val="C0C0C0"/>
                  </a:outerShdw>
                </a:effectLst>
                <a:latin typeface="Times New Roman" pitchFamily="18" charset="0"/>
              </a:rPr>
              <a:t>对于任意</a:t>
            </a:r>
            <a:r>
              <a:rPr lang="en-US" altLang="zh-CN" sz="2800" dirty="0">
                <a:effectLst>
                  <a:outerShdw blurRad="38100" dist="38100" dir="2700000" algn="tl">
                    <a:srgbClr val="C0C0C0"/>
                  </a:outerShdw>
                </a:effectLst>
                <a:latin typeface="Times New Roman" pitchFamily="18" charset="0"/>
              </a:rPr>
              <a:t>a&gt;0</a:t>
            </a:r>
            <a:r>
              <a:rPr lang="zh-CN" altLang="en-US" sz="2800" dirty="0">
                <a:effectLst>
                  <a:outerShdw blurRad="38100" dist="38100" dir="2700000" algn="tl">
                    <a:srgbClr val="C0C0C0"/>
                  </a:outerShdw>
                </a:effectLst>
                <a:latin typeface="Times New Roman" pitchFamily="18" charset="0"/>
              </a:rPr>
              <a:t>，如果</a:t>
            </a:r>
            <a:r>
              <a:rPr lang="en-US" altLang="zh-CN" sz="2800" dirty="0">
                <a:effectLst>
                  <a:outerShdw blurRad="38100" dist="38100" dir="2700000" algn="tl">
                    <a:srgbClr val="C0C0C0"/>
                  </a:outerShdw>
                </a:effectLst>
                <a:latin typeface="Times New Roman" pitchFamily="18" charset="0"/>
              </a:rPr>
              <a:t>d(n)=O(f(n)) , </a:t>
            </a:r>
            <a:r>
              <a:rPr lang="zh-CN" altLang="en-US" sz="2800" dirty="0">
                <a:effectLst>
                  <a:outerShdw blurRad="38100" dist="38100" dir="2700000" algn="tl">
                    <a:srgbClr val="C0C0C0"/>
                  </a:outerShdw>
                </a:effectLst>
                <a:latin typeface="Times New Roman" pitchFamily="18" charset="0"/>
              </a:rPr>
              <a:t>则</a:t>
            </a:r>
            <a:r>
              <a:rPr lang="en-US" altLang="zh-CN" sz="2800" dirty="0">
                <a:effectLst>
                  <a:outerShdw blurRad="38100" dist="38100" dir="2700000" algn="tl">
                    <a:srgbClr val="C0C0C0"/>
                  </a:outerShdw>
                </a:effectLst>
                <a:latin typeface="Times New Roman" pitchFamily="18" charset="0"/>
              </a:rPr>
              <a:t>ad(n)=O(f(n))</a:t>
            </a:r>
          </a:p>
          <a:p>
            <a:pPr>
              <a:lnSpc>
                <a:spcPct val="100000"/>
              </a:lnSpc>
              <a:spcBef>
                <a:spcPct val="20000"/>
              </a:spcBef>
              <a:buFont typeface="Wingdings" pitchFamily="2" charset="2"/>
              <a:buNone/>
              <a:defRPr/>
            </a:pPr>
            <a:r>
              <a:rPr lang="en-US" altLang="zh-CN" sz="2800" dirty="0">
                <a:effectLst>
                  <a:outerShdw blurRad="38100" dist="38100" dir="2700000" algn="tl">
                    <a:srgbClr val="C0C0C0"/>
                  </a:outerShdw>
                </a:effectLst>
                <a:latin typeface="Times New Roman" pitchFamily="18" charset="0"/>
              </a:rPr>
              <a:t>2. </a:t>
            </a:r>
            <a:r>
              <a:rPr lang="zh-CN" altLang="en-US" sz="2800" dirty="0">
                <a:effectLst>
                  <a:outerShdw blurRad="38100" dist="38100" dir="2700000" algn="tl">
                    <a:srgbClr val="C0C0C0"/>
                  </a:outerShdw>
                </a:effectLst>
                <a:latin typeface="Times New Roman" pitchFamily="18" charset="0"/>
              </a:rPr>
              <a:t>如果</a:t>
            </a:r>
            <a:r>
              <a:rPr lang="en-US" altLang="zh-CN" sz="2800" dirty="0">
                <a:effectLst>
                  <a:outerShdw blurRad="38100" dist="38100" dir="2700000" algn="tl">
                    <a:srgbClr val="C0C0C0"/>
                  </a:outerShdw>
                </a:effectLst>
                <a:latin typeface="Times New Roman" pitchFamily="18" charset="0"/>
              </a:rPr>
              <a:t>d(n)=O(f(n))</a:t>
            </a:r>
            <a:r>
              <a:rPr lang="zh-CN" altLang="en-US" sz="2800" dirty="0">
                <a:effectLst>
                  <a:outerShdw blurRad="38100" dist="38100" dir="2700000" algn="tl">
                    <a:srgbClr val="C0C0C0"/>
                  </a:outerShdw>
                </a:effectLst>
                <a:latin typeface="Times New Roman" pitchFamily="18" charset="0"/>
              </a:rPr>
              <a:t>且</a:t>
            </a:r>
            <a:r>
              <a:rPr lang="en-US" altLang="zh-CN" sz="2800" dirty="0">
                <a:effectLst>
                  <a:outerShdw blurRad="38100" dist="38100" dir="2700000" algn="tl">
                    <a:srgbClr val="C0C0C0"/>
                  </a:outerShdw>
                </a:effectLst>
                <a:latin typeface="Times New Roman" pitchFamily="18" charset="0"/>
              </a:rPr>
              <a:t>e(n)=O(g(n)), </a:t>
            </a:r>
            <a:r>
              <a:rPr lang="zh-CN" altLang="en-US" sz="2800" dirty="0">
                <a:effectLst>
                  <a:outerShdw blurRad="38100" dist="38100" dir="2700000" algn="tl">
                    <a:srgbClr val="C0C0C0"/>
                  </a:outerShdw>
                </a:effectLst>
                <a:latin typeface="Times New Roman" pitchFamily="18" charset="0"/>
              </a:rPr>
              <a:t>则</a:t>
            </a:r>
            <a:r>
              <a:rPr lang="en-US" altLang="zh-CN" sz="2800" dirty="0">
                <a:effectLst>
                  <a:outerShdw blurRad="38100" dist="38100" dir="2700000" algn="tl">
                    <a:srgbClr val="C0C0C0"/>
                  </a:outerShdw>
                </a:effectLst>
                <a:latin typeface="Times New Roman" pitchFamily="18" charset="0"/>
              </a:rPr>
              <a:t>d(n)+e(n)=O(f(n) </a:t>
            </a:r>
          </a:p>
          <a:p>
            <a:pPr>
              <a:lnSpc>
                <a:spcPct val="100000"/>
              </a:lnSpc>
              <a:spcBef>
                <a:spcPct val="20000"/>
              </a:spcBef>
              <a:buFont typeface="Wingdings" pitchFamily="2" charset="2"/>
              <a:buNone/>
              <a:defRPr/>
            </a:pPr>
            <a:r>
              <a:rPr lang="en-US" altLang="zh-CN" sz="2800" dirty="0">
                <a:effectLst>
                  <a:outerShdw blurRad="38100" dist="38100" dir="2700000" algn="tl">
                    <a:srgbClr val="C0C0C0"/>
                  </a:outerShdw>
                </a:effectLst>
                <a:latin typeface="Times New Roman" pitchFamily="18" charset="0"/>
              </a:rPr>
              <a:t>    +g(n)) </a:t>
            </a:r>
          </a:p>
          <a:p>
            <a:pPr>
              <a:lnSpc>
                <a:spcPct val="100000"/>
              </a:lnSpc>
              <a:spcBef>
                <a:spcPct val="20000"/>
              </a:spcBef>
              <a:buFont typeface="Wingdings" pitchFamily="2" charset="2"/>
              <a:buNone/>
              <a:defRPr/>
            </a:pPr>
            <a:r>
              <a:rPr lang="en-US" altLang="zh-CN" sz="2800" dirty="0">
                <a:effectLst>
                  <a:outerShdw blurRad="38100" dist="38100" dir="2700000" algn="tl">
                    <a:srgbClr val="C0C0C0"/>
                  </a:outerShdw>
                </a:effectLst>
                <a:latin typeface="Times New Roman" pitchFamily="18" charset="0"/>
              </a:rPr>
              <a:t>3. </a:t>
            </a:r>
            <a:r>
              <a:rPr lang="zh-CN" altLang="en-US" sz="2800" dirty="0">
                <a:effectLst>
                  <a:outerShdw blurRad="38100" dist="38100" dir="2700000" algn="tl">
                    <a:srgbClr val="C0C0C0"/>
                  </a:outerShdw>
                </a:effectLst>
                <a:latin typeface="Times New Roman" pitchFamily="18" charset="0"/>
              </a:rPr>
              <a:t>如果</a:t>
            </a:r>
            <a:r>
              <a:rPr lang="en-US" altLang="zh-CN" sz="2800" dirty="0">
                <a:effectLst>
                  <a:outerShdw blurRad="38100" dist="38100" dir="2700000" algn="tl">
                    <a:srgbClr val="C0C0C0"/>
                  </a:outerShdw>
                </a:effectLst>
                <a:latin typeface="Times New Roman" pitchFamily="18" charset="0"/>
              </a:rPr>
              <a:t>d(n)=O(f(n))</a:t>
            </a:r>
            <a:r>
              <a:rPr lang="zh-CN" altLang="en-US" sz="2800" dirty="0">
                <a:effectLst>
                  <a:outerShdw blurRad="38100" dist="38100" dir="2700000" algn="tl">
                    <a:srgbClr val="C0C0C0"/>
                  </a:outerShdw>
                </a:effectLst>
                <a:latin typeface="Times New Roman" pitchFamily="18" charset="0"/>
              </a:rPr>
              <a:t>且</a:t>
            </a:r>
            <a:r>
              <a:rPr lang="en-US" altLang="zh-CN" sz="2800" dirty="0">
                <a:effectLst>
                  <a:outerShdw blurRad="38100" dist="38100" dir="2700000" algn="tl">
                    <a:srgbClr val="C0C0C0"/>
                  </a:outerShdw>
                </a:effectLst>
                <a:latin typeface="Times New Roman" pitchFamily="18" charset="0"/>
              </a:rPr>
              <a:t>e(n)=O(g(n)), </a:t>
            </a:r>
            <a:r>
              <a:rPr lang="zh-CN" altLang="en-US" sz="2800" dirty="0">
                <a:effectLst>
                  <a:outerShdw blurRad="38100" dist="38100" dir="2700000" algn="tl">
                    <a:srgbClr val="C0C0C0"/>
                  </a:outerShdw>
                </a:effectLst>
                <a:latin typeface="Times New Roman" pitchFamily="18" charset="0"/>
              </a:rPr>
              <a:t>则</a:t>
            </a:r>
            <a:r>
              <a:rPr lang="en-US" altLang="zh-CN" sz="2800" dirty="0">
                <a:effectLst>
                  <a:outerShdw blurRad="38100" dist="38100" dir="2700000" algn="tl">
                    <a:srgbClr val="C0C0C0"/>
                  </a:outerShdw>
                </a:effectLst>
                <a:latin typeface="Times New Roman" pitchFamily="18" charset="0"/>
              </a:rPr>
              <a:t>d(n)e(n)=</a:t>
            </a:r>
          </a:p>
          <a:p>
            <a:pPr>
              <a:lnSpc>
                <a:spcPct val="100000"/>
              </a:lnSpc>
              <a:spcBef>
                <a:spcPct val="20000"/>
              </a:spcBef>
              <a:buFont typeface="Wingdings" pitchFamily="2" charset="2"/>
              <a:buNone/>
              <a:defRPr/>
            </a:pPr>
            <a:r>
              <a:rPr lang="en-US" altLang="zh-CN" sz="2800" dirty="0">
                <a:effectLst>
                  <a:outerShdw blurRad="38100" dist="38100" dir="2700000" algn="tl">
                    <a:srgbClr val="C0C0C0"/>
                  </a:outerShdw>
                </a:effectLst>
                <a:latin typeface="Times New Roman" pitchFamily="18" charset="0"/>
              </a:rPr>
              <a:t>     O(f(n)g(n)) .</a:t>
            </a:r>
          </a:p>
          <a:p>
            <a:pPr>
              <a:lnSpc>
                <a:spcPct val="100000"/>
              </a:lnSpc>
              <a:spcBef>
                <a:spcPct val="20000"/>
              </a:spcBef>
              <a:buFont typeface="Wingdings" pitchFamily="2" charset="2"/>
              <a:buNone/>
              <a:defRPr/>
            </a:pPr>
            <a:r>
              <a:rPr lang="en-US" altLang="zh-CN" sz="2800" dirty="0">
                <a:effectLst>
                  <a:outerShdw blurRad="38100" dist="38100" dir="2700000" algn="tl">
                    <a:srgbClr val="C0C0C0"/>
                  </a:outerShdw>
                </a:effectLst>
                <a:latin typeface="Times New Roman" pitchFamily="18" charset="0"/>
              </a:rPr>
              <a:t>4. </a:t>
            </a:r>
            <a:r>
              <a:rPr lang="zh-CN" altLang="en-US" sz="2800" dirty="0">
                <a:effectLst>
                  <a:outerShdw blurRad="38100" dist="38100" dir="2700000" algn="tl">
                    <a:srgbClr val="C0C0C0"/>
                  </a:outerShdw>
                </a:effectLst>
                <a:latin typeface="Times New Roman" pitchFamily="18" charset="0"/>
              </a:rPr>
              <a:t>如果</a:t>
            </a:r>
            <a:r>
              <a:rPr lang="en-US" altLang="zh-CN" sz="2800" dirty="0">
                <a:effectLst>
                  <a:outerShdw blurRad="38100" dist="38100" dir="2700000" algn="tl">
                    <a:srgbClr val="C0C0C0"/>
                  </a:outerShdw>
                </a:effectLst>
                <a:latin typeface="Times New Roman" pitchFamily="18" charset="0"/>
              </a:rPr>
              <a:t>d(n)=O(f(n))</a:t>
            </a:r>
            <a:r>
              <a:rPr lang="zh-CN" altLang="en-US" sz="2800" dirty="0">
                <a:effectLst>
                  <a:outerShdw blurRad="38100" dist="38100" dir="2700000" algn="tl">
                    <a:srgbClr val="C0C0C0"/>
                  </a:outerShdw>
                </a:effectLst>
                <a:latin typeface="Times New Roman" pitchFamily="18" charset="0"/>
              </a:rPr>
              <a:t>且</a:t>
            </a:r>
            <a:r>
              <a:rPr lang="en-US" altLang="zh-CN" sz="2800" dirty="0">
                <a:effectLst>
                  <a:outerShdw blurRad="38100" dist="38100" dir="2700000" algn="tl">
                    <a:srgbClr val="C0C0C0"/>
                  </a:outerShdw>
                </a:effectLst>
                <a:latin typeface="Times New Roman" pitchFamily="18" charset="0"/>
              </a:rPr>
              <a:t>f(n)=O(g(n)), </a:t>
            </a:r>
            <a:r>
              <a:rPr lang="zh-CN" altLang="en-US" sz="2800" dirty="0">
                <a:effectLst>
                  <a:outerShdw blurRad="38100" dist="38100" dir="2700000" algn="tl">
                    <a:srgbClr val="C0C0C0"/>
                  </a:outerShdw>
                </a:effectLst>
                <a:latin typeface="Times New Roman" pitchFamily="18" charset="0"/>
              </a:rPr>
              <a:t>则</a:t>
            </a:r>
            <a:r>
              <a:rPr lang="en-US" altLang="zh-CN" sz="2800" dirty="0">
                <a:effectLst>
                  <a:outerShdw blurRad="38100" dist="38100" dir="2700000" algn="tl">
                    <a:srgbClr val="C0C0C0"/>
                  </a:outerShdw>
                </a:effectLst>
                <a:latin typeface="Times New Roman" pitchFamily="18" charset="0"/>
              </a:rPr>
              <a:t>d(n)=O(g(n)) .</a:t>
            </a:r>
          </a:p>
          <a:p>
            <a:pPr>
              <a:lnSpc>
                <a:spcPct val="100000"/>
              </a:lnSpc>
              <a:spcBef>
                <a:spcPct val="20000"/>
              </a:spcBef>
              <a:buFont typeface="Wingdings" pitchFamily="2" charset="2"/>
              <a:buNone/>
              <a:defRPr/>
            </a:pPr>
            <a:r>
              <a:rPr lang="en-US" altLang="zh-CN" sz="2800" dirty="0">
                <a:effectLst>
                  <a:outerShdw blurRad="38100" dist="38100" dir="2700000" algn="tl">
                    <a:srgbClr val="C0C0C0"/>
                  </a:outerShdw>
                </a:effectLst>
                <a:latin typeface="Times New Roman" pitchFamily="18" charset="0"/>
              </a:rPr>
              <a:t>5. </a:t>
            </a:r>
            <a:r>
              <a:rPr lang="zh-CN" altLang="en-US" sz="2800" dirty="0">
                <a:effectLst>
                  <a:outerShdw blurRad="38100" dist="38100" dir="2700000" algn="tl">
                    <a:srgbClr val="C0C0C0"/>
                  </a:outerShdw>
                </a:effectLst>
                <a:latin typeface="Times New Roman" pitchFamily="18" charset="0"/>
              </a:rPr>
              <a:t>如果</a:t>
            </a:r>
            <a:r>
              <a:rPr lang="en-US" altLang="zh-CN" sz="2800" dirty="0">
                <a:effectLst>
                  <a:outerShdw blurRad="38100" dist="38100" dir="2700000" algn="tl">
                    <a:srgbClr val="C0C0C0"/>
                  </a:outerShdw>
                </a:effectLst>
                <a:latin typeface="Times New Roman" pitchFamily="18" charset="0"/>
              </a:rPr>
              <a:t>f(n)</a:t>
            </a:r>
            <a:r>
              <a:rPr lang="zh-CN" altLang="en-US" sz="2800" dirty="0">
                <a:effectLst>
                  <a:outerShdw blurRad="38100" dist="38100" dir="2700000" algn="tl">
                    <a:srgbClr val="C0C0C0"/>
                  </a:outerShdw>
                </a:effectLst>
                <a:latin typeface="Times New Roman" pitchFamily="18" charset="0"/>
              </a:rPr>
              <a:t>是</a:t>
            </a:r>
            <a:r>
              <a:rPr lang="en-US" altLang="zh-CN" sz="2800" dirty="0">
                <a:effectLst>
                  <a:outerShdw blurRad="38100" dist="38100" dir="2700000" algn="tl">
                    <a:srgbClr val="C0C0C0"/>
                  </a:outerShdw>
                </a:effectLst>
                <a:latin typeface="Times New Roman" pitchFamily="18" charset="0"/>
              </a:rPr>
              <a:t>d</a:t>
            </a:r>
            <a:r>
              <a:rPr lang="zh-CN" altLang="en-US" sz="2800" dirty="0">
                <a:effectLst>
                  <a:outerShdw blurRad="38100" dist="38100" dir="2700000" algn="tl">
                    <a:srgbClr val="C0C0C0"/>
                  </a:outerShdw>
                </a:effectLst>
                <a:latin typeface="Times New Roman" pitchFamily="18" charset="0"/>
              </a:rPr>
              <a:t>阶多项式</a:t>
            </a:r>
            <a:r>
              <a:rPr lang="en-US" altLang="zh-CN" sz="2800" dirty="0">
                <a:effectLst>
                  <a:outerShdw blurRad="38100" dist="38100" dir="2700000" algn="tl">
                    <a:srgbClr val="C0C0C0"/>
                  </a:outerShdw>
                </a:effectLst>
                <a:latin typeface="Times New Roman" pitchFamily="18" charset="0"/>
              </a:rPr>
              <a:t>(</a:t>
            </a:r>
            <a:r>
              <a:rPr lang="zh-CN" altLang="en-US" sz="2800" dirty="0">
                <a:effectLst>
                  <a:outerShdw blurRad="38100" dist="38100" dir="2700000" algn="tl">
                    <a:srgbClr val="C0C0C0"/>
                  </a:outerShdw>
                </a:effectLst>
                <a:latin typeface="Times New Roman" pitchFamily="18" charset="0"/>
              </a:rPr>
              <a:t>即</a:t>
            </a:r>
            <a:r>
              <a:rPr lang="en-US" altLang="zh-CN" sz="2800" dirty="0">
                <a:effectLst>
                  <a:outerShdw blurRad="38100" dist="38100" dir="2700000" algn="tl">
                    <a:srgbClr val="C0C0C0"/>
                  </a:outerShdw>
                </a:effectLst>
                <a:latin typeface="Times New Roman" pitchFamily="18" charset="0"/>
              </a:rPr>
              <a:t>f(n)=a</a:t>
            </a:r>
            <a:r>
              <a:rPr lang="en-US" altLang="zh-CN" sz="2800" baseline="-25000" dirty="0">
                <a:effectLst>
                  <a:outerShdw blurRad="38100" dist="38100" dir="2700000" algn="tl">
                    <a:srgbClr val="C0C0C0"/>
                  </a:outerShdw>
                </a:effectLst>
                <a:latin typeface="Times New Roman" pitchFamily="18" charset="0"/>
              </a:rPr>
              <a:t>0</a:t>
            </a:r>
            <a:r>
              <a:rPr lang="en-US" altLang="zh-CN" sz="2800" dirty="0">
                <a:effectLst>
                  <a:outerShdw blurRad="38100" dist="38100" dir="2700000" algn="tl">
                    <a:srgbClr val="C0C0C0"/>
                  </a:outerShdw>
                </a:effectLst>
                <a:latin typeface="Times New Roman" pitchFamily="18" charset="0"/>
              </a:rPr>
              <a:t>+a</a:t>
            </a:r>
            <a:r>
              <a:rPr lang="en-US" altLang="zh-CN" sz="2800" baseline="-25000" dirty="0">
                <a:effectLst>
                  <a:outerShdw blurRad="38100" dist="38100" dir="2700000" algn="tl">
                    <a:srgbClr val="C0C0C0"/>
                  </a:outerShdw>
                </a:effectLst>
                <a:latin typeface="Times New Roman" pitchFamily="18" charset="0"/>
              </a:rPr>
              <a:t>1</a:t>
            </a:r>
            <a:r>
              <a:rPr lang="en-US" altLang="zh-CN" sz="2800" dirty="0">
                <a:effectLst>
                  <a:outerShdw blurRad="38100" dist="38100" dir="2700000" algn="tl">
                    <a:srgbClr val="C0C0C0"/>
                  </a:outerShdw>
                </a:effectLst>
                <a:latin typeface="Times New Roman" pitchFamily="18" charset="0"/>
              </a:rPr>
              <a:t>n+···+</a:t>
            </a:r>
            <a:r>
              <a:rPr lang="en-US" altLang="zh-CN" sz="2800" dirty="0" err="1">
                <a:effectLst>
                  <a:outerShdw blurRad="38100" dist="38100" dir="2700000" algn="tl">
                    <a:srgbClr val="C0C0C0"/>
                  </a:outerShdw>
                </a:effectLst>
                <a:latin typeface="Times New Roman" pitchFamily="18" charset="0"/>
              </a:rPr>
              <a:t>a</a:t>
            </a:r>
            <a:r>
              <a:rPr lang="en-US" altLang="zh-CN" sz="2800" baseline="-25000" dirty="0" err="1">
                <a:effectLst>
                  <a:outerShdw blurRad="38100" dist="38100" dir="2700000" algn="tl">
                    <a:srgbClr val="C0C0C0"/>
                  </a:outerShdw>
                </a:effectLst>
                <a:latin typeface="Times New Roman" pitchFamily="18" charset="0"/>
              </a:rPr>
              <a:t>d</a:t>
            </a:r>
            <a:r>
              <a:rPr lang="en-US" altLang="zh-CN" sz="2800" dirty="0" err="1">
                <a:effectLst>
                  <a:outerShdw blurRad="38100" dist="38100" dir="2700000" algn="tl">
                    <a:srgbClr val="C0C0C0"/>
                  </a:outerShdw>
                </a:effectLst>
                <a:latin typeface="Times New Roman" pitchFamily="18" charset="0"/>
              </a:rPr>
              <a:t>n</a:t>
            </a:r>
            <a:r>
              <a:rPr lang="en-US" altLang="zh-CN" baseline="30000" dirty="0" err="1">
                <a:effectLst>
                  <a:outerShdw blurRad="38100" dist="38100" dir="2700000" algn="tl">
                    <a:srgbClr val="C0C0C0"/>
                  </a:outerShdw>
                </a:effectLst>
                <a:latin typeface="Times New Roman" pitchFamily="18" charset="0"/>
              </a:rPr>
              <a:t>d</a:t>
            </a:r>
            <a:r>
              <a:rPr lang="en-US" altLang="zh-CN" sz="2800" dirty="0">
                <a:effectLst>
                  <a:outerShdw blurRad="38100" dist="38100" dir="2700000" algn="tl">
                    <a:srgbClr val="C0C0C0"/>
                  </a:outerShdw>
                </a:effectLst>
                <a:latin typeface="Times New Roman" pitchFamily="18" charset="0"/>
              </a:rPr>
              <a:t> ),</a:t>
            </a:r>
          </a:p>
          <a:p>
            <a:pPr>
              <a:lnSpc>
                <a:spcPct val="100000"/>
              </a:lnSpc>
              <a:spcBef>
                <a:spcPct val="20000"/>
              </a:spcBef>
              <a:buFont typeface="Wingdings" pitchFamily="2" charset="2"/>
              <a:buNone/>
              <a:defRPr/>
            </a:pPr>
            <a:r>
              <a:rPr lang="en-US" altLang="zh-CN" sz="2800" dirty="0">
                <a:effectLst>
                  <a:outerShdw blurRad="38100" dist="38100" dir="2700000" algn="tl">
                    <a:srgbClr val="C0C0C0"/>
                  </a:outerShdw>
                </a:effectLst>
                <a:latin typeface="Times New Roman" pitchFamily="18" charset="0"/>
              </a:rPr>
              <a:t>     </a:t>
            </a:r>
            <a:r>
              <a:rPr lang="zh-CN" altLang="en-US" sz="2800" dirty="0">
                <a:effectLst>
                  <a:outerShdw blurRad="38100" dist="38100" dir="2700000" algn="tl">
                    <a:srgbClr val="C0C0C0"/>
                  </a:outerShdw>
                </a:effectLst>
                <a:latin typeface="Times New Roman" pitchFamily="18" charset="0"/>
              </a:rPr>
              <a:t>则</a:t>
            </a:r>
            <a:r>
              <a:rPr lang="en-US" altLang="zh-CN" sz="2800" dirty="0">
                <a:effectLst>
                  <a:outerShdw blurRad="38100" dist="38100" dir="2700000" algn="tl">
                    <a:srgbClr val="C0C0C0"/>
                  </a:outerShdw>
                </a:effectLst>
                <a:latin typeface="Times New Roman" pitchFamily="18" charset="0"/>
              </a:rPr>
              <a:t>f(n)=O(</a:t>
            </a:r>
            <a:r>
              <a:rPr lang="en-US" altLang="zh-CN" sz="2800" dirty="0" err="1">
                <a:effectLst>
                  <a:outerShdw blurRad="38100" dist="38100" dir="2700000" algn="tl">
                    <a:srgbClr val="C0C0C0"/>
                  </a:outerShdw>
                </a:effectLst>
                <a:latin typeface="Times New Roman" pitchFamily="18" charset="0"/>
              </a:rPr>
              <a:t>n</a:t>
            </a:r>
            <a:r>
              <a:rPr lang="en-US" altLang="zh-CN" baseline="30000" dirty="0" err="1">
                <a:effectLst>
                  <a:outerShdw blurRad="38100" dist="38100" dir="2700000" algn="tl">
                    <a:srgbClr val="C0C0C0"/>
                  </a:outerShdw>
                </a:effectLst>
                <a:latin typeface="Times New Roman" pitchFamily="18" charset="0"/>
              </a:rPr>
              <a:t>d</a:t>
            </a:r>
            <a:r>
              <a:rPr lang="en-US" altLang="zh-CN" sz="2800" dirty="0">
                <a:effectLst>
                  <a:outerShdw blurRad="38100" dist="38100" dir="2700000" algn="tl">
                    <a:srgbClr val="C0C0C0"/>
                  </a:outerShdw>
                </a:effectLst>
                <a:latin typeface="Times New Roman" pitchFamily="18" charset="0"/>
              </a:rPr>
              <a:t>)</a:t>
            </a:r>
          </a:p>
        </p:txBody>
      </p:sp>
    </p:spTree>
  </p:cSld>
  <p:clrMapOvr>
    <a:masterClrMapping/>
  </p:clrMapOvr>
  <p:transition>
    <p:pull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41530" y="559349"/>
            <a:ext cx="8550950" cy="1148178"/>
          </a:xfrm>
          <a:prstGeom prst="rect">
            <a:avLst/>
          </a:prstGeom>
          <a:noFill/>
          <a:ln w="9525">
            <a:noFill/>
            <a:miter lim="800000"/>
            <a:headEnd/>
            <a:tailEnd/>
          </a:ln>
        </p:spPr>
        <p:txBody>
          <a:bodyPr wrap="square" lIns="112947" tIns="56473" rIns="112947" bIns="56473" anchor="ctr">
            <a:spAutoFit/>
          </a:bodyPr>
          <a:lstStyle/>
          <a:p>
            <a:pPr indent="723900"/>
            <a:r>
              <a:rPr lang="zh-CN" altLang="en-US" sz="2800" dirty="0"/>
              <a:t>让我们从比较两个用于查找（</a:t>
            </a:r>
            <a:r>
              <a:rPr lang="en-US" altLang="zh-CN" sz="2800" dirty="0">
                <a:latin typeface="Times New Roman" pitchFamily="18" charset="0"/>
              </a:rPr>
              <a:t>m</a:t>
            </a:r>
            <a:r>
              <a:rPr lang="zh-CN" altLang="en-US" sz="2800" dirty="0"/>
              <a:t>个元素）的具体算法的效率开始：顺序查找和折半查找</a:t>
            </a:r>
            <a:r>
              <a:rPr lang="zh-CN" altLang="en-US" sz="2800" dirty="0" smtClean="0"/>
              <a:t>。</a:t>
            </a:r>
            <a:endParaRPr lang="zh-CN" altLang="en-US" sz="2800" dirty="0"/>
          </a:p>
        </p:txBody>
      </p:sp>
      <p:sp>
        <p:nvSpPr>
          <p:cNvPr id="46" name="Text Box 68"/>
          <p:cNvSpPr txBox="1">
            <a:spLocks noChangeArrowheads="1"/>
          </p:cNvSpPr>
          <p:nvPr/>
        </p:nvSpPr>
        <p:spPr bwMode="auto">
          <a:xfrm>
            <a:off x="944210" y="2893898"/>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13</a:t>
            </a:r>
          </a:p>
        </p:txBody>
      </p:sp>
      <p:sp>
        <p:nvSpPr>
          <p:cNvPr id="47" name="Text Box 69"/>
          <p:cNvSpPr txBox="1">
            <a:spLocks noChangeArrowheads="1"/>
          </p:cNvSpPr>
          <p:nvPr/>
        </p:nvSpPr>
        <p:spPr bwMode="auto">
          <a:xfrm>
            <a:off x="1630010" y="2893898"/>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27</a:t>
            </a:r>
          </a:p>
        </p:txBody>
      </p:sp>
      <p:sp>
        <p:nvSpPr>
          <p:cNvPr id="48" name="Text Box 70"/>
          <p:cNvSpPr txBox="1">
            <a:spLocks noChangeArrowheads="1"/>
          </p:cNvSpPr>
          <p:nvPr/>
        </p:nvSpPr>
        <p:spPr bwMode="auto">
          <a:xfrm>
            <a:off x="2315810" y="2893898"/>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38</a:t>
            </a:r>
          </a:p>
        </p:txBody>
      </p:sp>
      <p:sp>
        <p:nvSpPr>
          <p:cNvPr id="49" name="Text Box 71"/>
          <p:cNvSpPr txBox="1">
            <a:spLocks noChangeArrowheads="1"/>
          </p:cNvSpPr>
          <p:nvPr/>
        </p:nvSpPr>
        <p:spPr bwMode="auto">
          <a:xfrm>
            <a:off x="3001610" y="2893898"/>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49</a:t>
            </a:r>
          </a:p>
        </p:txBody>
      </p:sp>
      <p:sp>
        <p:nvSpPr>
          <p:cNvPr id="50" name="Text Box 72"/>
          <p:cNvSpPr txBox="1">
            <a:spLocks noChangeArrowheads="1"/>
          </p:cNvSpPr>
          <p:nvPr/>
        </p:nvSpPr>
        <p:spPr bwMode="auto">
          <a:xfrm>
            <a:off x="3687410" y="2893898"/>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50</a:t>
            </a:r>
            <a:endParaRPr kumimoji="1" lang="zh-CN" altLang="en-US" sz="2400" dirty="0">
              <a:latin typeface="Times New Roman" pitchFamily="18" charset="0"/>
              <a:ea typeface="隶书" pitchFamily="49" charset="-122"/>
              <a:cs typeface="Times New Roman" pitchFamily="18" charset="0"/>
            </a:endParaRPr>
          </a:p>
        </p:txBody>
      </p:sp>
      <p:sp>
        <p:nvSpPr>
          <p:cNvPr id="51" name="Text Box 73"/>
          <p:cNvSpPr txBox="1">
            <a:spLocks noChangeArrowheads="1"/>
          </p:cNvSpPr>
          <p:nvPr/>
        </p:nvSpPr>
        <p:spPr bwMode="auto">
          <a:xfrm>
            <a:off x="4373210" y="2893898"/>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65</a:t>
            </a:r>
          </a:p>
        </p:txBody>
      </p:sp>
      <p:sp>
        <p:nvSpPr>
          <p:cNvPr id="52" name="Text Box 74"/>
          <p:cNvSpPr txBox="1">
            <a:spLocks noChangeArrowheads="1"/>
          </p:cNvSpPr>
          <p:nvPr/>
        </p:nvSpPr>
        <p:spPr bwMode="auto">
          <a:xfrm>
            <a:off x="5059010" y="2893898"/>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76</a:t>
            </a:r>
          </a:p>
        </p:txBody>
      </p:sp>
      <p:sp>
        <p:nvSpPr>
          <p:cNvPr id="53" name="Text Box 75"/>
          <p:cNvSpPr txBox="1">
            <a:spLocks noChangeArrowheads="1"/>
          </p:cNvSpPr>
          <p:nvPr/>
        </p:nvSpPr>
        <p:spPr bwMode="auto">
          <a:xfrm>
            <a:off x="5744810" y="2893898"/>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7</a:t>
            </a:r>
            <a:r>
              <a:rPr kumimoji="1" lang="zh-CN" altLang="en-US" sz="2400" dirty="0" smtClean="0">
                <a:latin typeface="Times New Roman" pitchFamily="18" charset="0"/>
                <a:ea typeface="隶书" pitchFamily="49" charset="-122"/>
                <a:cs typeface="Times New Roman" pitchFamily="18" charset="0"/>
              </a:rPr>
              <a:t>9</a:t>
            </a:r>
            <a:endParaRPr kumimoji="1" lang="zh-CN" altLang="en-US" sz="2400" dirty="0">
              <a:latin typeface="Times New Roman" pitchFamily="18" charset="0"/>
              <a:ea typeface="隶书" pitchFamily="49" charset="-122"/>
              <a:cs typeface="Times New Roman" pitchFamily="18" charset="0"/>
            </a:endParaRPr>
          </a:p>
        </p:txBody>
      </p:sp>
      <p:sp>
        <p:nvSpPr>
          <p:cNvPr id="54" name="Text Box 74"/>
          <p:cNvSpPr txBox="1">
            <a:spLocks noChangeArrowheads="1"/>
          </p:cNvSpPr>
          <p:nvPr/>
        </p:nvSpPr>
        <p:spPr bwMode="auto">
          <a:xfrm>
            <a:off x="6427165" y="2893898"/>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8</a:t>
            </a:r>
            <a:r>
              <a:rPr kumimoji="1" lang="zh-CN" altLang="en-US" sz="2400" dirty="0" smtClean="0">
                <a:latin typeface="Times New Roman" pitchFamily="18" charset="0"/>
                <a:ea typeface="隶书" pitchFamily="49" charset="-122"/>
                <a:cs typeface="Times New Roman" pitchFamily="18" charset="0"/>
              </a:rPr>
              <a:t>6</a:t>
            </a:r>
            <a:endParaRPr kumimoji="1" lang="zh-CN" altLang="en-US" sz="2400" dirty="0">
              <a:latin typeface="Times New Roman" pitchFamily="18" charset="0"/>
              <a:ea typeface="隶书" pitchFamily="49" charset="-122"/>
              <a:cs typeface="Times New Roman" pitchFamily="18" charset="0"/>
            </a:endParaRPr>
          </a:p>
        </p:txBody>
      </p:sp>
      <p:sp>
        <p:nvSpPr>
          <p:cNvPr id="55" name="Text Box 75"/>
          <p:cNvSpPr txBox="1">
            <a:spLocks noChangeArrowheads="1"/>
          </p:cNvSpPr>
          <p:nvPr/>
        </p:nvSpPr>
        <p:spPr bwMode="auto">
          <a:xfrm>
            <a:off x="7112965" y="2893898"/>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97</a:t>
            </a:r>
          </a:p>
        </p:txBody>
      </p:sp>
      <p:sp>
        <p:nvSpPr>
          <p:cNvPr id="56" name="Text Box 68"/>
          <p:cNvSpPr txBox="1">
            <a:spLocks noChangeArrowheads="1"/>
          </p:cNvSpPr>
          <p:nvPr/>
        </p:nvSpPr>
        <p:spPr bwMode="auto">
          <a:xfrm>
            <a:off x="962345" y="3789040"/>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13</a:t>
            </a:r>
          </a:p>
        </p:txBody>
      </p:sp>
      <p:sp>
        <p:nvSpPr>
          <p:cNvPr id="57" name="Text Box 69"/>
          <p:cNvSpPr txBox="1">
            <a:spLocks noChangeArrowheads="1"/>
          </p:cNvSpPr>
          <p:nvPr/>
        </p:nvSpPr>
        <p:spPr bwMode="auto">
          <a:xfrm>
            <a:off x="1648145" y="3789040"/>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27</a:t>
            </a:r>
          </a:p>
        </p:txBody>
      </p:sp>
      <p:sp>
        <p:nvSpPr>
          <p:cNvPr id="58" name="Text Box 70"/>
          <p:cNvSpPr txBox="1">
            <a:spLocks noChangeArrowheads="1"/>
          </p:cNvSpPr>
          <p:nvPr/>
        </p:nvSpPr>
        <p:spPr bwMode="auto">
          <a:xfrm>
            <a:off x="2333945" y="3789040"/>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38</a:t>
            </a:r>
          </a:p>
        </p:txBody>
      </p:sp>
      <p:sp>
        <p:nvSpPr>
          <p:cNvPr id="59" name="Text Box 71"/>
          <p:cNvSpPr txBox="1">
            <a:spLocks noChangeArrowheads="1"/>
          </p:cNvSpPr>
          <p:nvPr/>
        </p:nvSpPr>
        <p:spPr bwMode="auto">
          <a:xfrm>
            <a:off x="3019745" y="3789040"/>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49</a:t>
            </a:r>
          </a:p>
        </p:txBody>
      </p:sp>
      <p:sp>
        <p:nvSpPr>
          <p:cNvPr id="60" name="Text Box 72"/>
          <p:cNvSpPr txBox="1">
            <a:spLocks noChangeArrowheads="1"/>
          </p:cNvSpPr>
          <p:nvPr/>
        </p:nvSpPr>
        <p:spPr bwMode="auto">
          <a:xfrm>
            <a:off x="3705545" y="3789040"/>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50</a:t>
            </a:r>
            <a:endParaRPr kumimoji="1" lang="zh-CN" altLang="en-US" sz="2400" dirty="0">
              <a:latin typeface="Times New Roman" pitchFamily="18" charset="0"/>
              <a:ea typeface="隶书" pitchFamily="49" charset="-122"/>
              <a:cs typeface="Times New Roman" pitchFamily="18" charset="0"/>
            </a:endParaRPr>
          </a:p>
        </p:txBody>
      </p:sp>
      <p:sp>
        <p:nvSpPr>
          <p:cNvPr id="61" name="Text Box 73"/>
          <p:cNvSpPr txBox="1">
            <a:spLocks noChangeArrowheads="1"/>
          </p:cNvSpPr>
          <p:nvPr/>
        </p:nvSpPr>
        <p:spPr bwMode="auto">
          <a:xfrm>
            <a:off x="4391345" y="37890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65</a:t>
            </a:r>
          </a:p>
        </p:txBody>
      </p:sp>
      <p:sp>
        <p:nvSpPr>
          <p:cNvPr id="62" name="Text Box 74"/>
          <p:cNvSpPr txBox="1">
            <a:spLocks noChangeArrowheads="1"/>
          </p:cNvSpPr>
          <p:nvPr/>
        </p:nvSpPr>
        <p:spPr bwMode="auto">
          <a:xfrm>
            <a:off x="5077145" y="37890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76</a:t>
            </a:r>
          </a:p>
        </p:txBody>
      </p:sp>
      <p:sp>
        <p:nvSpPr>
          <p:cNvPr id="63" name="Text Box 75"/>
          <p:cNvSpPr txBox="1">
            <a:spLocks noChangeArrowheads="1"/>
          </p:cNvSpPr>
          <p:nvPr/>
        </p:nvSpPr>
        <p:spPr bwMode="auto">
          <a:xfrm>
            <a:off x="5762945" y="37890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7</a:t>
            </a:r>
            <a:r>
              <a:rPr kumimoji="1" lang="zh-CN" altLang="en-US" sz="2400" dirty="0" smtClean="0">
                <a:latin typeface="Times New Roman" pitchFamily="18" charset="0"/>
                <a:ea typeface="隶书" pitchFamily="49" charset="-122"/>
                <a:cs typeface="Times New Roman" pitchFamily="18" charset="0"/>
              </a:rPr>
              <a:t>9</a:t>
            </a:r>
            <a:endParaRPr kumimoji="1" lang="zh-CN" altLang="en-US" sz="2400" dirty="0">
              <a:latin typeface="Times New Roman" pitchFamily="18" charset="0"/>
              <a:ea typeface="隶书" pitchFamily="49" charset="-122"/>
              <a:cs typeface="Times New Roman" pitchFamily="18" charset="0"/>
            </a:endParaRPr>
          </a:p>
        </p:txBody>
      </p:sp>
      <p:sp>
        <p:nvSpPr>
          <p:cNvPr id="64" name="Text Box 74"/>
          <p:cNvSpPr txBox="1">
            <a:spLocks noChangeArrowheads="1"/>
          </p:cNvSpPr>
          <p:nvPr/>
        </p:nvSpPr>
        <p:spPr bwMode="auto">
          <a:xfrm>
            <a:off x="6445300" y="37890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8</a:t>
            </a:r>
            <a:r>
              <a:rPr kumimoji="1" lang="zh-CN" altLang="en-US" sz="2400" dirty="0" smtClean="0">
                <a:latin typeface="Times New Roman" pitchFamily="18" charset="0"/>
                <a:ea typeface="隶书" pitchFamily="49" charset="-122"/>
                <a:cs typeface="Times New Roman" pitchFamily="18" charset="0"/>
              </a:rPr>
              <a:t>6</a:t>
            </a:r>
            <a:endParaRPr kumimoji="1" lang="zh-CN" altLang="en-US" sz="2400" dirty="0">
              <a:latin typeface="Times New Roman" pitchFamily="18" charset="0"/>
              <a:ea typeface="隶书" pitchFamily="49" charset="-122"/>
              <a:cs typeface="Times New Roman" pitchFamily="18" charset="0"/>
            </a:endParaRPr>
          </a:p>
        </p:txBody>
      </p:sp>
      <p:sp>
        <p:nvSpPr>
          <p:cNvPr id="65" name="Text Box 75"/>
          <p:cNvSpPr txBox="1">
            <a:spLocks noChangeArrowheads="1"/>
          </p:cNvSpPr>
          <p:nvPr/>
        </p:nvSpPr>
        <p:spPr bwMode="auto">
          <a:xfrm>
            <a:off x="7131100" y="37890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97</a:t>
            </a:r>
          </a:p>
        </p:txBody>
      </p:sp>
      <p:sp>
        <p:nvSpPr>
          <p:cNvPr id="66" name="Text Box 68"/>
          <p:cNvSpPr txBox="1">
            <a:spLocks noChangeArrowheads="1"/>
          </p:cNvSpPr>
          <p:nvPr/>
        </p:nvSpPr>
        <p:spPr bwMode="auto">
          <a:xfrm>
            <a:off x="944210" y="46891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13</a:t>
            </a:r>
          </a:p>
        </p:txBody>
      </p:sp>
      <p:sp>
        <p:nvSpPr>
          <p:cNvPr id="67" name="Text Box 69"/>
          <p:cNvSpPr txBox="1">
            <a:spLocks noChangeArrowheads="1"/>
          </p:cNvSpPr>
          <p:nvPr/>
        </p:nvSpPr>
        <p:spPr bwMode="auto">
          <a:xfrm>
            <a:off x="1630010" y="46891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27</a:t>
            </a:r>
          </a:p>
        </p:txBody>
      </p:sp>
      <p:sp>
        <p:nvSpPr>
          <p:cNvPr id="68" name="Text Box 70"/>
          <p:cNvSpPr txBox="1">
            <a:spLocks noChangeArrowheads="1"/>
          </p:cNvSpPr>
          <p:nvPr/>
        </p:nvSpPr>
        <p:spPr bwMode="auto">
          <a:xfrm>
            <a:off x="2315810" y="46891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38</a:t>
            </a:r>
          </a:p>
        </p:txBody>
      </p:sp>
      <p:sp>
        <p:nvSpPr>
          <p:cNvPr id="69" name="Text Box 71"/>
          <p:cNvSpPr txBox="1">
            <a:spLocks noChangeArrowheads="1"/>
          </p:cNvSpPr>
          <p:nvPr/>
        </p:nvSpPr>
        <p:spPr bwMode="auto">
          <a:xfrm>
            <a:off x="3001610" y="4689140"/>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49</a:t>
            </a:r>
          </a:p>
        </p:txBody>
      </p:sp>
      <p:sp>
        <p:nvSpPr>
          <p:cNvPr id="70" name="Text Box 72"/>
          <p:cNvSpPr txBox="1">
            <a:spLocks noChangeArrowheads="1"/>
          </p:cNvSpPr>
          <p:nvPr/>
        </p:nvSpPr>
        <p:spPr bwMode="auto">
          <a:xfrm>
            <a:off x="3687410" y="4689140"/>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50</a:t>
            </a:r>
            <a:endParaRPr kumimoji="1" lang="zh-CN" altLang="en-US" sz="2400" dirty="0">
              <a:latin typeface="Times New Roman" pitchFamily="18" charset="0"/>
              <a:ea typeface="隶书" pitchFamily="49" charset="-122"/>
              <a:cs typeface="Times New Roman" pitchFamily="18" charset="0"/>
            </a:endParaRPr>
          </a:p>
        </p:txBody>
      </p:sp>
      <p:sp>
        <p:nvSpPr>
          <p:cNvPr id="71" name="Text Box 73"/>
          <p:cNvSpPr txBox="1">
            <a:spLocks noChangeArrowheads="1"/>
          </p:cNvSpPr>
          <p:nvPr/>
        </p:nvSpPr>
        <p:spPr bwMode="auto">
          <a:xfrm>
            <a:off x="4373210" y="46891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65</a:t>
            </a:r>
          </a:p>
        </p:txBody>
      </p:sp>
      <p:sp>
        <p:nvSpPr>
          <p:cNvPr id="72" name="Text Box 74"/>
          <p:cNvSpPr txBox="1">
            <a:spLocks noChangeArrowheads="1"/>
          </p:cNvSpPr>
          <p:nvPr/>
        </p:nvSpPr>
        <p:spPr bwMode="auto">
          <a:xfrm>
            <a:off x="5059010" y="46891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76</a:t>
            </a:r>
          </a:p>
        </p:txBody>
      </p:sp>
      <p:sp>
        <p:nvSpPr>
          <p:cNvPr id="73" name="Text Box 75"/>
          <p:cNvSpPr txBox="1">
            <a:spLocks noChangeArrowheads="1"/>
          </p:cNvSpPr>
          <p:nvPr/>
        </p:nvSpPr>
        <p:spPr bwMode="auto">
          <a:xfrm>
            <a:off x="5744810" y="46891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7</a:t>
            </a:r>
            <a:r>
              <a:rPr kumimoji="1" lang="zh-CN" altLang="en-US" sz="2400" dirty="0" smtClean="0">
                <a:latin typeface="Times New Roman" pitchFamily="18" charset="0"/>
                <a:ea typeface="隶书" pitchFamily="49" charset="-122"/>
                <a:cs typeface="Times New Roman" pitchFamily="18" charset="0"/>
              </a:rPr>
              <a:t>9</a:t>
            </a:r>
            <a:endParaRPr kumimoji="1" lang="zh-CN" altLang="en-US" sz="2400" dirty="0">
              <a:latin typeface="Times New Roman" pitchFamily="18" charset="0"/>
              <a:ea typeface="隶书" pitchFamily="49" charset="-122"/>
              <a:cs typeface="Times New Roman" pitchFamily="18" charset="0"/>
            </a:endParaRPr>
          </a:p>
        </p:txBody>
      </p:sp>
      <p:sp>
        <p:nvSpPr>
          <p:cNvPr id="74" name="Text Box 74"/>
          <p:cNvSpPr txBox="1">
            <a:spLocks noChangeArrowheads="1"/>
          </p:cNvSpPr>
          <p:nvPr/>
        </p:nvSpPr>
        <p:spPr bwMode="auto">
          <a:xfrm>
            <a:off x="6427165" y="46891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8</a:t>
            </a:r>
            <a:r>
              <a:rPr kumimoji="1" lang="zh-CN" altLang="en-US" sz="2400" dirty="0" smtClean="0">
                <a:latin typeface="Times New Roman" pitchFamily="18" charset="0"/>
                <a:ea typeface="隶书" pitchFamily="49" charset="-122"/>
                <a:cs typeface="Times New Roman" pitchFamily="18" charset="0"/>
              </a:rPr>
              <a:t>6</a:t>
            </a:r>
            <a:endParaRPr kumimoji="1" lang="zh-CN" altLang="en-US" sz="2400" dirty="0">
              <a:latin typeface="Times New Roman" pitchFamily="18" charset="0"/>
              <a:ea typeface="隶书" pitchFamily="49" charset="-122"/>
              <a:cs typeface="Times New Roman" pitchFamily="18" charset="0"/>
            </a:endParaRPr>
          </a:p>
        </p:txBody>
      </p:sp>
      <p:sp>
        <p:nvSpPr>
          <p:cNvPr id="75" name="Text Box 75"/>
          <p:cNvSpPr txBox="1">
            <a:spLocks noChangeArrowheads="1"/>
          </p:cNvSpPr>
          <p:nvPr/>
        </p:nvSpPr>
        <p:spPr bwMode="auto">
          <a:xfrm>
            <a:off x="7112965" y="46891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97</a:t>
            </a:r>
          </a:p>
        </p:txBody>
      </p:sp>
      <p:sp>
        <p:nvSpPr>
          <p:cNvPr id="76" name="Text Box 68"/>
          <p:cNvSpPr txBox="1">
            <a:spLocks noChangeArrowheads="1"/>
          </p:cNvSpPr>
          <p:nvPr/>
        </p:nvSpPr>
        <p:spPr bwMode="auto">
          <a:xfrm>
            <a:off x="929275" y="55892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13</a:t>
            </a:r>
          </a:p>
        </p:txBody>
      </p:sp>
      <p:sp>
        <p:nvSpPr>
          <p:cNvPr id="77" name="Text Box 69"/>
          <p:cNvSpPr txBox="1">
            <a:spLocks noChangeArrowheads="1"/>
          </p:cNvSpPr>
          <p:nvPr/>
        </p:nvSpPr>
        <p:spPr bwMode="auto">
          <a:xfrm>
            <a:off x="1615075" y="55892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27</a:t>
            </a:r>
          </a:p>
        </p:txBody>
      </p:sp>
      <p:sp>
        <p:nvSpPr>
          <p:cNvPr id="78" name="Text Box 70"/>
          <p:cNvSpPr txBox="1">
            <a:spLocks noChangeArrowheads="1"/>
          </p:cNvSpPr>
          <p:nvPr/>
        </p:nvSpPr>
        <p:spPr bwMode="auto">
          <a:xfrm>
            <a:off x="2300875" y="55892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38</a:t>
            </a:r>
          </a:p>
        </p:txBody>
      </p:sp>
      <p:sp>
        <p:nvSpPr>
          <p:cNvPr id="79" name="Text Box 71"/>
          <p:cNvSpPr txBox="1">
            <a:spLocks noChangeArrowheads="1"/>
          </p:cNvSpPr>
          <p:nvPr/>
        </p:nvSpPr>
        <p:spPr bwMode="auto">
          <a:xfrm>
            <a:off x="2986675" y="55892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49</a:t>
            </a:r>
          </a:p>
        </p:txBody>
      </p:sp>
      <p:sp>
        <p:nvSpPr>
          <p:cNvPr id="80" name="Text Box 72"/>
          <p:cNvSpPr txBox="1">
            <a:spLocks noChangeArrowheads="1"/>
          </p:cNvSpPr>
          <p:nvPr/>
        </p:nvSpPr>
        <p:spPr bwMode="auto">
          <a:xfrm>
            <a:off x="3672475" y="5589240"/>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50</a:t>
            </a:r>
            <a:endParaRPr kumimoji="1" lang="zh-CN" altLang="en-US" sz="2400" dirty="0">
              <a:latin typeface="Times New Roman" pitchFamily="18" charset="0"/>
              <a:ea typeface="隶书" pitchFamily="49" charset="-122"/>
              <a:cs typeface="Times New Roman" pitchFamily="18" charset="0"/>
            </a:endParaRPr>
          </a:p>
        </p:txBody>
      </p:sp>
      <p:sp>
        <p:nvSpPr>
          <p:cNvPr id="81" name="Text Box 73"/>
          <p:cNvSpPr txBox="1">
            <a:spLocks noChangeArrowheads="1"/>
          </p:cNvSpPr>
          <p:nvPr/>
        </p:nvSpPr>
        <p:spPr bwMode="auto">
          <a:xfrm>
            <a:off x="4358275" y="55892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65</a:t>
            </a:r>
          </a:p>
        </p:txBody>
      </p:sp>
      <p:sp>
        <p:nvSpPr>
          <p:cNvPr id="82" name="Text Box 74"/>
          <p:cNvSpPr txBox="1">
            <a:spLocks noChangeArrowheads="1"/>
          </p:cNvSpPr>
          <p:nvPr/>
        </p:nvSpPr>
        <p:spPr bwMode="auto">
          <a:xfrm>
            <a:off x="5044075" y="55892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76</a:t>
            </a:r>
          </a:p>
        </p:txBody>
      </p:sp>
      <p:sp>
        <p:nvSpPr>
          <p:cNvPr id="83" name="Text Box 75"/>
          <p:cNvSpPr txBox="1">
            <a:spLocks noChangeArrowheads="1"/>
          </p:cNvSpPr>
          <p:nvPr/>
        </p:nvSpPr>
        <p:spPr bwMode="auto">
          <a:xfrm>
            <a:off x="5729875" y="55892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7</a:t>
            </a:r>
            <a:r>
              <a:rPr kumimoji="1" lang="zh-CN" altLang="en-US" sz="2400" dirty="0" smtClean="0">
                <a:latin typeface="Times New Roman" pitchFamily="18" charset="0"/>
                <a:ea typeface="隶书" pitchFamily="49" charset="-122"/>
                <a:cs typeface="Times New Roman" pitchFamily="18" charset="0"/>
              </a:rPr>
              <a:t>9</a:t>
            </a:r>
            <a:endParaRPr kumimoji="1" lang="zh-CN" altLang="en-US" sz="2400" dirty="0">
              <a:latin typeface="Times New Roman" pitchFamily="18" charset="0"/>
              <a:ea typeface="隶书" pitchFamily="49" charset="-122"/>
              <a:cs typeface="Times New Roman" pitchFamily="18" charset="0"/>
            </a:endParaRPr>
          </a:p>
        </p:txBody>
      </p:sp>
      <p:sp>
        <p:nvSpPr>
          <p:cNvPr id="84" name="Text Box 74"/>
          <p:cNvSpPr txBox="1">
            <a:spLocks noChangeArrowheads="1"/>
          </p:cNvSpPr>
          <p:nvPr/>
        </p:nvSpPr>
        <p:spPr bwMode="auto">
          <a:xfrm>
            <a:off x="6412230" y="55892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8</a:t>
            </a:r>
            <a:r>
              <a:rPr kumimoji="1" lang="zh-CN" altLang="en-US" sz="2400" dirty="0" smtClean="0">
                <a:latin typeface="Times New Roman" pitchFamily="18" charset="0"/>
                <a:ea typeface="隶书" pitchFamily="49" charset="-122"/>
                <a:cs typeface="Times New Roman" pitchFamily="18" charset="0"/>
              </a:rPr>
              <a:t>6</a:t>
            </a:r>
            <a:endParaRPr kumimoji="1" lang="zh-CN" altLang="en-US" sz="2400" dirty="0">
              <a:latin typeface="Times New Roman" pitchFamily="18" charset="0"/>
              <a:ea typeface="隶书" pitchFamily="49" charset="-122"/>
              <a:cs typeface="Times New Roman" pitchFamily="18" charset="0"/>
            </a:endParaRPr>
          </a:p>
        </p:txBody>
      </p:sp>
      <p:sp>
        <p:nvSpPr>
          <p:cNvPr id="85" name="Text Box 75"/>
          <p:cNvSpPr txBox="1">
            <a:spLocks noChangeArrowheads="1"/>
          </p:cNvSpPr>
          <p:nvPr/>
        </p:nvSpPr>
        <p:spPr bwMode="auto">
          <a:xfrm>
            <a:off x="7098030" y="558924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97</a:t>
            </a:r>
          </a:p>
        </p:txBody>
      </p:sp>
      <p:sp>
        <p:nvSpPr>
          <p:cNvPr id="86" name="Rectangle 4"/>
          <p:cNvSpPr>
            <a:spLocks noChangeArrowheads="1"/>
          </p:cNvSpPr>
          <p:nvPr/>
        </p:nvSpPr>
        <p:spPr bwMode="auto">
          <a:xfrm>
            <a:off x="921865" y="2393885"/>
            <a:ext cx="7208210" cy="483381"/>
          </a:xfrm>
          <a:prstGeom prst="rect">
            <a:avLst/>
          </a:prstGeom>
          <a:noFill/>
          <a:ln w="9525">
            <a:noFill/>
            <a:miter lim="800000"/>
            <a:headEnd/>
            <a:tailEnd/>
          </a:ln>
          <a:effectLst/>
        </p:spPr>
        <p:txBody>
          <a:bodyPr wrap="square" lIns="112947" tIns="56473" rIns="112947" bIns="56473">
            <a:spAutoFit/>
          </a:bodyPr>
          <a:lstStyle/>
          <a:p>
            <a:r>
              <a:rPr lang="en-US" altLang="zh-CN" sz="2000" dirty="0" smtClean="0">
                <a:latin typeface="Times New Roman" pitchFamily="18" charset="0"/>
                <a:ea typeface="黑体" pitchFamily="2" charset="-122"/>
                <a:cs typeface="Times New Roman" pitchFamily="18" charset="0"/>
              </a:rPr>
              <a:t>   0         1         2        3         4         5         6        7         8         9</a:t>
            </a:r>
            <a:endParaRPr lang="zh-CN" altLang="en-US" sz="2000" dirty="0">
              <a:latin typeface="Times New Roman" pitchFamily="18" charset="0"/>
              <a:ea typeface="黑体" pitchFamily="2" charset="-122"/>
              <a:cs typeface="Times New Roman" pitchFamily="18" charset="0"/>
            </a:endParaRPr>
          </a:p>
        </p:txBody>
      </p:sp>
      <p:sp>
        <p:nvSpPr>
          <p:cNvPr id="87" name="Rectangle 4"/>
          <p:cNvSpPr>
            <a:spLocks noChangeArrowheads="1"/>
          </p:cNvSpPr>
          <p:nvPr/>
        </p:nvSpPr>
        <p:spPr bwMode="auto">
          <a:xfrm>
            <a:off x="921865" y="1888131"/>
            <a:ext cx="7208210" cy="514864"/>
          </a:xfrm>
          <a:prstGeom prst="rect">
            <a:avLst/>
          </a:prstGeom>
          <a:noFill/>
          <a:ln w="9525">
            <a:noFill/>
            <a:miter lim="800000"/>
            <a:headEnd/>
            <a:tailEnd/>
          </a:ln>
          <a:effectLst/>
        </p:spPr>
        <p:txBody>
          <a:bodyPr wrap="square" lIns="112947" tIns="56473" rIns="112947" bIns="56473">
            <a:spAutoFit/>
          </a:bodyPr>
          <a:lstStyle/>
          <a:p>
            <a:pPr algn="ctr"/>
            <a:r>
              <a:rPr lang="en-US" altLang="zh-CN" sz="2400" dirty="0" smtClean="0">
                <a:latin typeface="Times New Roman" pitchFamily="18" charset="0"/>
                <a:ea typeface="黑体" pitchFamily="2" charset="-122"/>
                <a:cs typeface="Times New Roman" pitchFamily="18" charset="0"/>
              </a:rPr>
              <a:t>  </a:t>
            </a:r>
            <a:r>
              <a:rPr lang="zh-CN" altLang="en-US" sz="2400" dirty="0" smtClean="0">
                <a:latin typeface="Times New Roman" pitchFamily="18" charset="0"/>
                <a:ea typeface="黑体" pitchFamily="2" charset="-122"/>
                <a:cs typeface="Times New Roman" pitchFamily="18" charset="0"/>
              </a:rPr>
              <a:t>查找</a:t>
            </a:r>
            <a:r>
              <a:rPr lang="en-US" altLang="zh-CN" sz="2400" dirty="0" smtClean="0">
                <a:latin typeface="Times New Roman" pitchFamily="18" charset="0"/>
                <a:ea typeface="黑体" pitchFamily="2" charset="-122"/>
                <a:cs typeface="Times New Roman" pitchFamily="18" charset="0"/>
              </a:rPr>
              <a:t>50</a:t>
            </a:r>
            <a:r>
              <a:rPr lang="zh-CN" altLang="en-US" sz="2400" dirty="0" smtClean="0">
                <a:latin typeface="Times New Roman" pitchFamily="18" charset="0"/>
                <a:ea typeface="黑体" pitchFamily="2" charset="-122"/>
                <a:cs typeface="Times New Roman" pitchFamily="18" charset="0"/>
              </a:rPr>
              <a:t>的过程</a:t>
            </a:r>
            <a:endParaRPr lang="zh-CN" altLang="en-US" sz="2400" dirty="0">
              <a:latin typeface="Times New Roman" pitchFamily="18" charset="0"/>
              <a:ea typeface="黑体" pitchFamily="2" charset="-122"/>
              <a:cs typeface="Times New Roman" pitchFamily="18" charset="0"/>
            </a:endParaRPr>
          </a:p>
        </p:txBody>
      </p:sp>
    </p:spTree>
  </p:cSld>
  <p:clrMapOvr>
    <a:masterClrMapping/>
  </p:clrMapOvr>
  <p:transition>
    <p:pull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381000" y="685800"/>
            <a:ext cx="8458200" cy="704850"/>
          </a:xfrm>
          <a:prstGeom prst="rect">
            <a:avLst/>
          </a:prstGeom>
          <a:noFill/>
          <a:ln w="9525">
            <a:noFill/>
            <a:miter lim="800000"/>
            <a:headEnd/>
            <a:tailEnd/>
          </a:ln>
        </p:spPr>
        <p:txBody>
          <a:bodyPr lIns="112947" tIns="56473" rIns="112947" bIns="56473">
            <a:spAutoFit/>
          </a:bodyPr>
          <a:lstStyle/>
          <a:p>
            <a:pPr>
              <a:spcBef>
                <a:spcPct val="50000"/>
              </a:spcBef>
            </a:pPr>
            <a:r>
              <a:rPr lang="zh-CN" altLang="en-US">
                <a:solidFill>
                  <a:srgbClr val="000000"/>
                </a:solidFill>
                <a:latin typeface=""/>
              </a:rPr>
              <a:t>问题求解过程中有关算法的问题类型：</a:t>
            </a:r>
          </a:p>
        </p:txBody>
      </p:sp>
      <p:sp>
        <p:nvSpPr>
          <p:cNvPr id="105475" name="Rectangle 3"/>
          <p:cNvSpPr>
            <a:spLocks noChangeArrowheads="1"/>
          </p:cNvSpPr>
          <p:nvPr/>
        </p:nvSpPr>
        <p:spPr bwMode="auto">
          <a:xfrm>
            <a:off x="385763" y="1673225"/>
            <a:ext cx="8458200" cy="3511902"/>
          </a:xfrm>
          <a:prstGeom prst="rect">
            <a:avLst/>
          </a:prstGeom>
          <a:noFill/>
          <a:ln w="9525">
            <a:noFill/>
            <a:miter lim="800000"/>
            <a:headEnd/>
            <a:tailEnd/>
          </a:ln>
        </p:spPr>
        <p:txBody>
          <a:bodyPr lIns="112947" tIns="56473" rIns="112947" bIns="56473">
            <a:spAutoFit/>
          </a:bodyPr>
          <a:lstStyle/>
          <a:p>
            <a:pPr marL="457200" indent="-457200">
              <a:spcBef>
                <a:spcPct val="30000"/>
              </a:spcBef>
              <a:buSzPct val="90000"/>
              <a:buFont typeface="Wingdings" panose="05000000000000000000" pitchFamily="2" charset="2"/>
              <a:buChar char="Ø"/>
            </a:pPr>
            <a:r>
              <a:rPr lang="zh-CN" altLang="en-US">
                <a:solidFill>
                  <a:srgbClr val="000000"/>
                </a:solidFill>
                <a:latin typeface=""/>
              </a:rPr>
              <a:t>给出算法，分析其时间复杂度；</a:t>
            </a:r>
          </a:p>
          <a:p>
            <a:pPr marL="457200" indent="-457200">
              <a:spcBef>
                <a:spcPct val="30000"/>
              </a:spcBef>
              <a:buSzPct val="90000"/>
              <a:buFont typeface="Wingdings" panose="05000000000000000000" pitchFamily="2" charset="2"/>
              <a:buChar char="Ø"/>
            </a:pPr>
            <a:r>
              <a:rPr lang="zh-CN" altLang="en-US">
                <a:solidFill>
                  <a:srgbClr val="000000"/>
                </a:solidFill>
                <a:latin typeface=""/>
              </a:rPr>
              <a:t>设计算法，并分析其时间复杂度；</a:t>
            </a:r>
          </a:p>
          <a:p>
            <a:pPr marL="457200" indent="-457200">
              <a:spcBef>
                <a:spcPct val="30000"/>
              </a:spcBef>
              <a:buSzPct val="90000"/>
              <a:buFont typeface="Wingdings" panose="05000000000000000000" pitchFamily="2" charset="2"/>
              <a:buChar char="Ø"/>
            </a:pPr>
            <a:r>
              <a:rPr lang="zh-CN" altLang="en-US">
                <a:solidFill>
                  <a:srgbClr val="000000"/>
                </a:solidFill>
                <a:latin typeface=""/>
              </a:rPr>
              <a:t>设计效率尽可能高的算法，并分析其时间复杂度；</a:t>
            </a:r>
          </a:p>
          <a:p>
            <a:pPr marL="457200" indent="-457200">
              <a:spcBef>
                <a:spcPct val="30000"/>
              </a:spcBef>
              <a:buSzPct val="90000"/>
              <a:buFont typeface="Wingdings" panose="05000000000000000000" pitchFamily="2" charset="2"/>
              <a:buChar char="Ø"/>
            </a:pPr>
            <a:r>
              <a:rPr lang="zh-CN" altLang="en-US">
                <a:solidFill>
                  <a:srgbClr val="000000"/>
                </a:solidFill>
                <a:latin typeface=""/>
              </a:rPr>
              <a:t>在给定算法复杂度的约束下，设计算法。</a:t>
            </a:r>
          </a:p>
        </p:txBody>
      </p:sp>
    </p:spTree>
  </p:cSld>
  <p:clrMapOvr>
    <a:masterClrMapping/>
  </p:clrMapOvr>
  <p:transition>
    <p:pull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385763" y="4943475"/>
            <a:ext cx="8382000" cy="1408113"/>
          </a:xfrm>
          <a:prstGeom prst="rect">
            <a:avLst/>
          </a:prstGeom>
          <a:noFill/>
          <a:ln w="9525">
            <a:noFill/>
            <a:miter lim="800000"/>
            <a:headEnd/>
            <a:tailEnd/>
          </a:ln>
        </p:spPr>
        <p:txBody>
          <a:bodyPr lIns="112947" tIns="56473" rIns="112947" bIns="56473">
            <a:spAutoFit/>
          </a:bodyPr>
          <a:lstStyle/>
          <a:p>
            <a:pPr indent="714375">
              <a:lnSpc>
                <a:spcPct val="100000"/>
              </a:lnSpc>
              <a:spcBef>
                <a:spcPct val="50000"/>
              </a:spcBef>
            </a:pPr>
            <a:r>
              <a:rPr lang="zh-CN" altLang="en-US" sz="2800">
                <a:latin typeface="Times New Roman" pitchFamily="18" charset="0"/>
              </a:rPr>
              <a:t>分析：外层循环共</a:t>
            </a:r>
            <a:r>
              <a:rPr lang="en-US" altLang="zh-CN" sz="2800">
                <a:latin typeface="Times New Roman" pitchFamily="18" charset="0"/>
              </a:rPr>
              <a:t>n-1</a:t>
            </a:r>
            <a:r>
              <a:rPr lang="zh-CN" altLang="en-US" sz="2800">
                <a:latin typeface="Times New Roman" pitchFamily="18" charset="0"/>
              </a:rPr>
              <a:t>次，内层循环的次数依次为</a:t>
            </a:r>
            <a:r>
              <a:rPr lang="en-US" altLang="zh-CN" sz="2800">
                <a:latin typeface="Times New Roman" pitchFamily="18" charset="0"/>
              </a:rPr>
              <a:t>n</a:t>
            </a:r>
            <a:r>
              <a:rPr lang="zh-CN" altLang="en-US" sz="2800">
                <a:latin typeface="Times New Roman" pitchFamily="18" charset="0"/>
              </a:rPr>
              <a:t>、</a:t>
            </a:r>
            <a:r>
              <a:rPr lang="en-US" altLang="zh-CN" sz="2800">
                <a:latin typeface="Times New Roman" pitchFamily="18" charset="0"/>
              </a:rPr>
              <a:t>n-1</a:t>
            </a:r>
            <a:r>
              <a:rPr lang="zh-CN" altLang="en-US" sz="2800">
                <a:latin typeface="Times New Roman" pitchFamily="18" charset="0"/>
              </a:rPr>
              <a:t>、</a:t>
            </a:r>
            <a:r>
              <a:rPr lang="en-US" altLang="zh-CN" sz="2800">
                <a:latin typeface="Times New Roman" pitchFamily="18" charset="0"/>
              </a:rPr>
              <a:t>…</a:t>
            </a:r>
            <a:r>
              <a:rPr lang="zh-CN" altLang="en-US" sz="2800">
                <a:latin typeface="Times New Roman" pitchFamily="18" charset="0"/>
              </a:rPr>
              <a:t>、</a:t>
            </a:r>
            <a:r>
              <a:rPr lang="en-US" altLang="zh-CN" sz="2800">
                <a:latin typeface="Times New Roman" pitchFamily="18" charset="0"/>
              </a:rPr>
              <a:t>1</a:t>
            </a:r>
            <a:r>
              <a:rPr lang="zh-CN" altLang="en-US" sz="2800">
                <a:latin typeface="Times New Roman" pitchFamily="18" charset="0"/>
              </a:rPr>
              <a:t>，合计为</a:t>
            </a:r>
            <a:r>
              <a:rPr lang="en-US" altLang="zh-CN" sz="2800">
                <a:latin typeface="Times New Roman" pitchFamily="18" charset="0"/>
              </a:rPr>
              <a:t>n(n+1)/2</a:t>
            </a:r>
            <a:r>
              <a:rPr lang="zh-CN" altLang="en-US" sz="2800">
                <a:latin typeface="Times New Roman" pitchFamily="18" charset="0"/>
              </a:rPr>
              <a:t>，时间复杂度为</a:t>
            </a:r>
            <a:r>
              <a:rPr lang="en-US" altLang="zh-CN" sz="2800">
                <a:latin typeface="Times New Roman" pitchFamily="18" charset="0"/>
              </a:rPr>
              <a:t>O(n</a:t>
            </a:r>
            <a:r>
              <a:rPr lang="en-US" altLang="zh-CN" sz="2800" baseline="30000">
                <a:latin typeface="Times New Roman" pitchFamily="18" charset="0"/>
              </a:rPr>
              <a:t>2</a:t>
            </a:r>
            <a:r>
              <a:rPr lang="en-US" altLang="zh-CN" sz="2800">
                <a:latin typeface="Times New Roman" pitchFamily="18" charset="0"/>
              </a:rPr>
              <a:t>)</a:t>
            </a:r>
            <a:r>
              <a:rPr lang="zh-CN" altLang="en-US" sz="2800">
                <a:latin typeface="Times New Roman" pitchFamily="18" charset="0"/>
              </a:rPr>
              <a:t>。</a:t>
            </a:r>
            <a:endParaRPr lang="en-US" altLang="zh-CN" sz="2800">
              <a:latin typeface="Times New Roman" pitchFamily="18" charset="0"/>
            </a:endParaRPr>
          </a:p>
        </p:txBody>
      </p:sp>
      <p:sp>
        <p:nvSpPr>
          <p:cNvPr id="106499" name="Rectangle 41"/>
          <p:cNvSpPr>
            <a:spLocks noChangeArrowheads="1"/>
          </p:cNvSpPr>
          <p:nvPr/>
        </p:nvSpPr>
        <p:spPr bwMode="auto">
          <a:xfrm>
            <a:off x="381000" y="166688"/>
            <a:ext cx="8386763" cy="631825"/>
          </a:xfrm>
          <a:prstGeom prst="rect">
            <a:avLst/>
          </a:prstGeom>
          <a:noFill/>
          <a:ln w="9525">
            <a:noFill/>
            <a:miter lim="800000"/>
            <a:headEnd/>
            <a:tailEnd/>
          </a:ln>
        </p:spPr>
        <p:txBody>
          <a:bodyPr lIns="112947" tIns="56473" rIns="112947" bIns="56473">
            <a:spAutoFit/>
          </a:bodyPr>
          <a:lstStyle/>
          <a:p>
            <a:r>
              <a:rPr lang="en-US" altLang="zh-CN" sz="2800">
                <a:latin typeface="黑体" pitchFamily="49" charset="-122"/>
                <a:ea typeface="黑体" pitchFamily="49" charset="-122"/>
              </a:rPr>
              <a:t>【</a:t>
            </a:r>
            <a:r>
              <a:rPr lang="zh-CN" altLang="en-US" sz="2800">
                <a:latin typeface="黑体" pitchFamily="49" charset="-122"/>
                <a:ea typeface="黑体" pitchFamily="49" charset="-122"/>
              </a:rPr>
              <a:t>例</a:t>
            </a:r>
            <a:r>
              <a:rPr lang="en-US" altLang="zh-CN" sz="2800">
                <a:latin typeface="黑体" pitchFamily="49" charset="-122"/>
                <a:ea typeface="黑体" pitchFamily="49" charset="-122"/>
              </a:rPr>
              <a:t>】</a:t>
            </a:r>
            <a:r>
              <a:rPr lang="zh-CN" altLang="en-US" sz="2800">
                <a:latin typeface="Times New Roman" pitchFamily="18" charset="0"/>
              </a:rPr>
              <a:t>试分析选择排序算法的时间复杂度</a:t>
            </a:r>
          </a:p>
        </p:txBody>
      </p:sp>
      <p:sp>
        <p:nvSpPr>
          <p:cNvPr id="106500" name="Rectangle 4"/>
          <p:cNvSpPr>
            <a:spLocks noChangeArrowheads="1"/>
          </p:cNvSpPr>
          <p:nvPr/>
        </p:nvSpPr>
        <p:spPr bwMode="auto">
          <a:xfrm>
            <a:off x="0" y="1042988"/>
            <a:ext cx="9163050" cy="3540125"/>
          </a:xfrm>
          <a:prstGeom prst="rect">
            <a:avLst/>
          </a:prstGeom>
          <a:solidFill>
            <a:schemeClr val="hlink"/>
          </a:solidFill>
          <a:ln w="9525">
            <a:noFill/>
            <a:miter lim="800000"/>
            <a:headEnd/>
            <a:tailEnd/>
          </a:ln>
        </p:spPr>
        <p:txBody>
          <a:bodyPr>
            <a:spAutoFit/>
          </a:bodyPr>
          <a:lstStyle/>
          <a:p>
            <a:pPr algn="just" eaLnBrk="1" hangingPunct="1">
              <a:lnSpc>
                <a:spcPct val="100000"/>
              </a:lnSpc>
            </a:pPr>
            <a:r>
              <a:rPr kumimoji="1" lang="en-US" altLang="zh-CN" sz="2800">
                <a:latin typeface="Times New Roman" pitchFamily="18" charset="0"/>
                <a:ea typeface="宋体" pitchFamily="2" charset="-122"/>
              </a:rPr>
              <a:t>def </a:t>
            </a:r>
            <a:r>
              <a:rPr kumimoji="1" lang="en-US" altLang="zh-CN" sz="2800" i="1">
                <a:latin typeface="Times New Roman" pitchFamily="18" charset="0"/>
                <a:ea typeface="宋体" pitchFamily="2" charset="-122"/>
              </a:rPr>
              <a:t>SelectSort</a:t>
            </a:r>
            <a:r>
              <a:rPr kumimoji="1" lang="en-US" altLang="zh-CN" sz="2800">
                <a:latin typeface="Times New Roman" pitchFamily="18" charset="0"/>
                <a:ea typeface="宋体" pitchFamily="2" charset="-122"/>
              </a:rPr>
              <a:t>(</a:t>
            </a:r>
            <a:r>
              <a:rPr kumimoji="1" lang="en-US" altLang="zh-CN" sz="2800" i="1">
                <a:latin typeface="Times New Roman" pitchFamily="18" charset="0"/>
                <a:ea typeface="宋体" pitchFamily="2" charset="-122"/>
              </a:rPr>
              <a:t>A</a:t>
            </a:r>
            <a:r>
              <a:rPr kumimoji="1" lang="en-US" altLang="zh-CN" sz="2800">
                <a:latin typeface="Times New Roman" pitchFamily="18" charset="0"/>
                <a:ea typeface="宋体" pitchFamily="2" charset="-122"/>
              </a:rPr>
              <a:t>) :</a:t>
            </a:r>
          </a:p>
          <a:p>
            <a:pPr algn="just" eaLnBrk="1" hangingPunct="1">
              <a:lnSpc>
                <a:spcPct val="100000"/>
              </a:lnSpc>
            </a:pPr>
            <a:r>
              <a:rPr kumimoji="1" lang="en-US" altLang="zh-CN" sz="2800">
                <a:latin typeface="Times New Roman" pitchFamily="18" charset="0"/>
                <a:ea typeface="宋体" pitchFamily="2" charset="-122"/>
              </a:rPr>
              <a:t>    for </a:t>
            </a:r>
            <a:r>
              <a:rPr kumimoji="1" lang="en-US" altLang="zh-CN" sz="2800" i="1">
                <a:latin typeface="Times New Roman" pitchFamily="18" charset="0"/>
                <a:ea typeface="宋体" pitchFamily="2" charset="-122"/>
              </a:rPr>
              <a:t>i</a:t>
            </a:r>
            <a:r>
              <a:rPr kumimoji="1" lang="en-US" altLang="zh-CN" sz="2800">
                <a:latin typeface="Times New Roman" pitchFamily="18" charset="0"/>
                <a:ea typeface="宋体" pitchFamily="2" charset="-122"/>
              </a:rPr>
              <a:t> in range(</a:t>
            </a:r>
            <a:r>
              <a:rPr kumimoji="1" lang="en-US" altLang="zh-CN" sz="2800" i="1">
                <a:latin typeface="Times New Roman" pitchFamily="18" charset="0"/>
                <a:ea typeface="宋体" pitchFamily="2" charset="-122"/>
              </a:rPr>
              <a:t>n</a:t>
            </a:r>
            <a:r>
              <a:rPr kumimoji="1" lang="en-US" altLang="zh-CN" sz="2800">
                <a:latin typeface="Times New Roman" pitchFamily="18" charset="0"/>
                <a:ea typeface="宋体" pitchFamily="2" charset="-122"/>
              </a:rPr>
              <a:t>) :</a:t>
            </a:r>
          </a:p>
          <a:p>
            <a:pPr algn="just" eaLnBrk="1" hangingPunct="1">
              <a:lnSpc>
                <a:spcPct val="100000"/>
              </a:lnSpc>
            </a:pPr>
            <a:r>
              <a:rPr kumimoji="1" lang="en-US" altLang="zh-CN" sz="2800">
                <a:latin typeface="Times New Roman" pitchFamily="18" charset="0"/>
                <a:ea typeface="宋体" pitchFamily="2" charset="-122"/>
              </a:rPr>
              <a:t>        </a:t>
            </a:r>
            <a:r>
              <a:rPr kumimoji="1" lang="en-US" altLang="zh-CN" sz="2800" i="1">
                <a:latin typeface="Times New Roman" pitchFamily="18" charset="0"/>
                <a:ea typeface="宋体" pitchFamily="2" charset="-122"/>
              </a:rPr>
              <a:t>min</a:t>
            </a:r>
            <a:r>
              <a:rPr kumimoji="1" lang="en-US" altLang="zh-CN" sz="2800">
                <a:latin typeface="Times New Roman" pitchFamily="18" charset="0"/>
                <a:ea typeface="宋体" pitchFamily="2" charset="-122"/>
              </a:rPr>
              <a:t> = </a:t>
            </a:r>
            <a:r>
              <a:rPr kumimoji="1" lang="en-US" altLang="zh-CN" sz="2800" i="1">
                <a:latin typeface="Times New Roman" pitchFamily="18" charset="0"/>
                <a:ea typeface="宋体" pitchFamily="2" charset="-122"/>
              </a:rPr>
              <a:t>i</a:t>
            </a:r>
          </a:p>
          <a:p>
            <a:pPr algn="just" eaLnBrk="1" hangingPunct="1">
              <a:lnSpc>
                <a:spcPct val="100000"/>
              </a:lnSpc>
            </a:pPr>
            <a:r>
              <a:rPr kumimoji="1" lang="en-US" altLang="zh-CN" sz="2800">
                <a:latin typeface="Times New Roman" pitchFamily="18" charset="0"/>
                <a:ea typeface="宋体" pitchFamily="2" charset="-122"/>
              </a:rPr>
              <a:t>        for </a:t>
            </a:r>
            <a:r>
              <a:rPr kumimoji="1" lang="en-US" altLang="zh-CN" sz="2800" i="1">
                <a:latin typeface="Times New Roman" pitchFamily="18" charset="0"/>
                <a:ea typeface="宋体" pitchFamily="2" charset="-122"/>
              </a:rPr>
              <a:t>j</a:t>
            </a:r>
            <a:r>
              <a:rPr kumimoji="1" lang="en-US" altLang="zh-CN" sz="2800">
                <a:latin typeface="Times New Roman" pitchFamily="18" charset="0"/>
                <a:ea typeface="宋体" pitchFamily="2" charset="-122"/>
              </a:rPr>
              <a:t> in range(</a:t>
            </a:r>
            <a:r>
              <a:rPr kumimoji="1" lang="en-US" altLang="zh-CN" sz="2800" i="1">
                <a:latin typeface="Times New Roman" pitchFamily="18" charset="0"/>
                <a:ea typeface="宋体" pitchFamily="2" charset="-122"/>
              </a:rPr>
              <a:t>i</a:t>
            </a:r>
            <a:r>
              <a:rPr kumimoji="1" lang="en-US" altLang="zh-CN" sz="2800">
                <a:latin typeface="Times New Roman" pitchFamily="18" charset="0"/>
                <a:ea typeface="宋体" pitchFamily="2" charset="-122"/>
              </a:rPr>
              <a:t>, </a:t>
            </a:r>
            <a:r>
              <a:rPr kumimoji="1" lang="en-US" altLang="zh-CN" sz="2800" i="1">
                <a:latin typeface="Times New Roman" pitchFamily="18" charset="0"/>
                <a:ea typeface="宋体" pitchFamily="2" charset="-122"/>
              </a:rPr>
              <a:t>n</a:t>
            </a:r>
            <a:r>
              <a:rPr kumimoji="1" lang="en-US" altLang="zh-CN" sz="2800">
                <a:latin typeface="Times New Roman" pitchFamily="18" charset="0"/>
                <a:ea typeface="宋体" pitchFamily="2" charset="-122"/>
              </a:rPr>
              <a:t>) :  #</a:t>
            </a:r>
            <a:r>
              <a:rPr kumimoji="1" lang="zh-CN" altLang="en-US" sz="2800">
                <a:latin typeface="Times New Roman" pitchFamily="18" charset="0"/>
                <a:ea typeface="宋体" pitchFamily="2" charset="-122"/>
              </a:rPr>
              <a:t>在 </a:t>
            </a:r>
            <a:r>
              <a:rPr kumimoji="1" lang="en-US" altLang="zh-CN" sz="2800">
                <a:latin typeface="Times New Roman" pitchFamily="18" charset="0"/>
                <a:ea typeface="宋体" pitchFamily="2" charset="-122"/>
              </a:rPr>
              <a:t>a[i]</a:t>
            </a:r>
            <a:r>
              <a:rPr kumimoji="1" lang="zh-CN" altLang="en-US" sz="2800">
                <a:latin typeface="Times New Roman" pitchFamily="18" charset="0"/>
                <a:ea typeface="宋体" pitchFamily="2" charset="-122"/>
              </a:rPr>
              <a:t>和</a:t>
            </a:r>
            <a:r>
              <a:rPr kumimoji="1" lang="en-US" altLang="zh-CN" sz="2800">
                <a:latin typeface="Times New Roman" pitchFamily="18" charset="0"/>
                <a:ea typeface="宋体" pitchFamily="2" charset="-122"/>
              </a:rPr>
              <a:t>a[n-1]</a:t>
            </a:r>
            <a:r>
              <a:rPr kumimoji="1" lang="zh-CN" altLang="en-US" sz="2800">
                <a:latin typeface="Times New Roman" pitchFamily="18" charset="0"/>
                <a:ea typeface="宋体" pitchFamily="2" charset="-122"/>
              </a:rPr>
              <a:t>中找最小元素</a:t>
            </a:r>
            <a:endParaRPr kumimoji="1" lang="en-US" altLang="zh-CN" sz="2800">
              <a:latin typeface="Times New Roman" pitchFamily="18" charset="0"/>
              <a:ea typeface="宋体" pitchFamily="2" charset="-122"/>
            </a:endParaRPr>
          </a:p>
          <a:p>
            <a:pPr algn="just" eaLnBrk="1" hangingPunct="1">
              <a:lnSpc>
                <a:spcPct val="100000"/>
              </a:lnSpc>
            </a:pPr>
            <a:r>
              <a:rPr kumimoji="1" lang="en-US" altLang="zh-CN" sz="2800">
                <a:latin typeface="Times New Roman" pitchFamily="18" charset="0"/>
                <a:ea typeface="宋体" pitchFamily="2" charset="-122"/>
              </a:rPr>
              <a:t>            if </a:t>
            </a:r>
            <a:r>
              <a:rPr kumimoji="1" lang="en-US" altLang="zh-CN" sz="2800" i="1">
                <a:latin typeface="Times New Roman" pitchFamily="18" charset="0"/>
                <a:ea typeface="宋体" pitchFamily="2" charset="-122"/>
              </a:rPr>
              <a:t>A</a:t>
            </a:r>
            <a:r>
              <a:rPr kumimoji="1" lang="en-US" altLang="zh-CN" sz="2800">
                <a:latin typeface="Times New Roman" pitchFamily="18" charset="0"/>
                <a:ea typeface="宋体" pitchFamily="2" charset="-122"/>
              </a:rPr>
              <a:t>[</a:t>
            </a:r>
            <a:r>
              <a:rPr kumimoji="1" lang="en-US" altLang="zh-CN" sz="2800" i="1">
                <a:latin typeface="Times New Roman" pitchFamily="18" charset="0"/>
                <a:ea typeface="宋体" pitchFamily="2" charset="-122"/>
              </a:rPr>
              <a:t>j</a:t>
            </a:r>
            <a:r>
              <a:rPr kumimoji="1" lang="en-US" altLang="zh-CN" sz="2800">
                <a:latin typeface="Times New Roman" pitchFamily="18" charset="0"/>
                <a:ea typeface="宋体" pitchFamily="2" charset="-122"/>
              </a:rPr>
              <a:t>] &lt; </a:t>
            </a:r>
            <a:r>
              <a:rPr kumimoji="1" lang="en-US" altLang="zh-CN" sz="2800" i="1">
                <a:latin typeface="Times New Roman" pitchFamily="18" charset="0"/>
                <a:ea typeface="宋体" pitchFamily="2" charset="-122"/>
              </a:rPr>
              <a:t>A</a:t>
            </a:r>
            <a:r>
              <a:rPr kumimoji="1" lang="en-US" altLang="zh-CN" sz="2800">
                <a:latin typeface="Times New Roman" pitchFamily="18" charset="0"/>
                <a:ea typeface="宋体" pitchFamily="2" charset="-122"/>
              </a:rPr>
              <a:t>[</a:t>
            </a:r>
            <a:r>
              <a:rPr kumimoji="1" lang="en-US" altLang="zh-CN" sz="2800" i="1">
                <a:latin typeface="Times New Roman" pitchFamily="18" charset="0"/>
                <a:ea typeface="宋体" pitchFamily="2" charset="-122"/>
              </a:rPr>
              <a:t>min</a:t>
            </a:r>
            <a:r>
              <a:rPr kumimoji="1" lang="en-US" altLang="zh-CN" sz="2800">
                <a:latin typeface="Times New Roman" pitchFamily="18" charset="0"/>
                <a:ea typeface="宋体" pitchFamily="2" charset="-122"/>
              </a:rPr>
              <a:t>] :</a:t>
            </a:r>
          </a:p>
          <a:p>
            <a:pPr algn="just" eaLnBrk="1" hangingPunct="1">
              <a:lnSpc>
                <a:spcPct val="100000"/>
              </a:lnSpc>
            </a:pPr>
            <a:r>
              <a:rPr kumimoji="1" lang="en-US" altLang="zh-CN" sz="2800">
                <a:latin typeface="Times New Roman" pitchFamily="18" charset="0"/>
                <a:ea typeface="宋体" pitchFamily="2" charset="-122"/>
              </a:rPr>
              <a:t>                </a:t>
            </a:r>
            <a:r>
              <a:rPr kumimoji="1" lang="en-US" altLang="zh-CN" sz="2800" i="1">
                <a:latin typeface="Times New Roman" pitchFamily="18" charset="0"/>
                <a:ea typeface="宋体" pitchFamily="2" charset="-122"/>
              </a:rPr>
              <a:t>min</a:t>
            </a:r>
            <a:r>
              <a:rPr kumimoji="1" lang="en-US" altLang="zh-CN" sz="2800">
                <a:latin typeface="Times New Roman" pitchFamily="18" charset="0"/>
                <a:ea typeface="宋体" pitchFamily="2" charset="-122"/>
              </a:rPr>
              <a:t> = </a:t>
            </a:r>
            <a:r>
              <a:rPr kumimoji="1" lang="en-US" altLang="zh-CN" sz="2800" i="1">
                <a:latin typeface="Times New Roman" pitchFamily="18" charset="0"/>
                <a:ea typeface="宋体" pitchFamily="2" charset="-122"/>
              </a:rPr>
              <a:t>j</a:t>
            </a:r>
            <a:r>
              <a:rPr kumimoji="1" lang="en-US" altLang="zh-CN" sz="2800">
                <a:latin typeface="Times New Roman" pitchFamily="18" charset="0"/>
                <a:ea typeface="宋体" pitchFamily="2" charset="-122"/>
              </a:rPr>
              <a:t>               #</a:t>
            </a:r>
            <a:r>
              <a:rPr kumimoji="1" lang="zh-CN" altLang="en-US" sz="2800">
                <a:latin typeface="Times New Roman" pitchFamily="18" charset="0"/>
                <a:ea typeface="宋体" pitchFamily="2" charset="-122"/>
              </a:rPr>
              <a:t>记住最小元素的位置</a:t>
            </a:r>
            <a:endParaRPr kumimoji="1" lang="en-US" altLang="zh-CN" sz="2800">
              <a:latin typeface="Times New Roman" pitchFamily="18" charset="0"/>
              <a:ea typeface="宋体" pitchFamily="2" charset="-122"/>
            </a:endParaRPr>
          </a:p>
          <a:p>
            <a:pPr algn="just" eaLnBrk="1" hangingPunct="1">
              <a:lnSpc>
                <a:spcPct val="100000"/>
              </a:lnSpc>
            </a:pPr>
            <a:r>
              <a:rPr kumimoji="1" lang="en-US" altLang="zh-CN" sz="2800">
                <a:latin typeface="Times New Roman" pitchFamily="18" charset="0"/>
                <a:ea typeface="宋体" pitchFamily="2" charset="-122"/>
              </a:rPr>
              <a:t>        </a:t>
            </a:r>
            <a:r>
              <a:rPr kumimoji="1" lang="en-US" altLang="zh-CN" sz="2800" i="1">
                <a:latin typeface="Times New Roman" pitchFamily="18" charset="0"/>
                <a:ea typeface="宋体" pitchFamily="2" charset="-122"/>
              </a:rPr>
              <a:t>A</a:t>
            </a:r>
            <a:r>
              <a:rPr kumimoji="1" lang="en-US" altLang="zh-CN" sz="2800">
                <a:latin typeface="Times New Roman" pitchFamily="18" charset="0"/>
                <a:ea typeface="宋体" pitchFamily="2" charset="-122"/>
              </a:rPr>
              <a:t>[</a:t>
            </a:r>
            <a:r>
              <a:rPr kumimoji="1" lang="en-US" altLang="zh-CN" sz="2800" i="1">
                <a:latin typeface="Times New Roman" pitchFamily="18" charset="0"/>
                <a:ea typeface="宋体" pitchFamily="2" charset="-122"/>
              </a:rPr>
              <a:t>i</a:t>
            </a:r>
            <a:r>
              <a:rPr kumimoji="1" lang="en-US" altLang="zh-CN" sz="2800">
                <a:latin typeface="Times New Roman" pitchFamily="18" charset="0"/>
                <a:ea typeface="宋体" pitchFamily="2" charset="-122"/>
              </a:rPr>
              <a:t>], </a:t>
            </a:r>
            <a:r>
              <a:rPr kumimoji="1" lang="en-US" altLang="zh-CN" sz="2800" i="1">
                <a:latin typeface="Times New Roman" pitchFamily="18" charset="0"/>
                <a:ea typeface="宋体" pitchFamily="2" charset="-122"/>
              </a:rPr>
              <a:t>A</a:t>
            </a:r>
            <a:r>
              <a:rPr kumimoji="1" lang="en-US" altLang="zh-CN" sz="2800">
                <a:latin typeface="Times New Roman" pitchFamily="18" charset="0"/>
                <a:ea typeface="宋体" pitchFamily="2" charset="-122"/>
              </a:rPr>
              <a:t>[</a:t>
            </a:r>
            <a:r>
              <a:rPr kumimoji="1" lang="en-US" altLang="zh-CN" sz="2800" i="1">
                <a:latin typeface="Times New Roman" pitchFamily="18" charset="0"/>
                <a:ea typeface="宋体" pitchFamily="2" charset="-122"/>
              </a:rPr>
              <a:t>min</a:t>
            </a:r>
            <a:r>
              <a:rPr kumimoji="1" lang="en-US" altLang="zh-CN" sz="2800">
                <a:latin typeface="Times New Roman" pitchFamily="18" charset="0"/>
                <a:ea typeface="宋体" pitchFamily="2" charset="-122"/>
              </a:rPr>
              <a:t>] = </a:t>
            </a:r>
            <a:r>
              <a:rPr kumimoji="1" lang="en-US" altLang="zh-CN" sz="2800" i="1">
                <a:latin typeface="Times New Roman" pitchFamily="18" charset="0"/>
                <a:ea typeface="宋体" pitchFamily="2" charset="-122"/>
              </a:rPr>
              <a:t>A</a:t>
            </a:r>
            <a:r>
              <a:rPr kumimoji="1" lang="en-US" altLang="zh-CN" sz="2800">
                <a:latin typeface="Times New Roman" pitchFamily="18" charset="0"/>
                <a:ea typeface="宋体" pitchFamily="2" charset="-122"/>
              </a:rPr>
              <a:t>[</a:t>
            </a:r>
            <a:r>
              <a:rPr kumimoji="1" lang="en-US" altLang="zh-CN" sz="2800" i="1">
                <a:latin typeface="Times New Roman" pitchFamily="18" charset="0"/>
                <a:ea typeface="宋体" pitchFamily="2" charset="-122"/>
              </a:rPr>
              <a:t>min</a:t>
            </a:r>
            <a:r>
              <a:rPr kumimoji="1" lang="en-US" altLang="zh-CN" sz="2800">
                <a:latin typeface="Times New Roman" pitchFamily="18" charset="0"/>
                <a:ea typeface="宋体" pitchFamily="2" charset="-122"/>
              </a:rPr>
              <a:t>], </a:t>
            </a:r>
            <a:r>
              <a:rPr kumimoji="1" lang="en-US" altLang="zh-CN" sz="2800" i="1">
                <a:latin typeface="Times New Roman" pitchFamily="18" charset="0"/>
                <a:ea typeface="宋体" pitchFamily="2" charset="-122"/>
              </a:rPr>
              <a:t>A</a:t>
            </a:r>
            <a:r>
              <a:rPr kumimoji="1" lang="en-US" altLang="zh-CN" sz="2800">
                <a:latin typeface="Times New Roman" pitchFamily="18" charset="0"/>
                <a:ea typeface="宋体" pitchFamily="2" charset="-122"/>
              </a:rPr>
              <a:t>[</a:t>
            </a:r>
            <a:r>
              <a:rPr kumimoji="1" lang="en-US" altLang="zh-CN" sz="2800" i="1">
                <a:latin typeface="Times New Roman" pitchFamily="18" charset="0"/>
                <a:ea typeface="宋体" pitchFamily="2" charset="-122"/>
              </a:rPr>
              <a:t>i</a:t>
            </a:r>
            <a:r>
              <a:rPr kumimoji="1" lang="en-US" altLang="zh-CN" sz="2800">
                <a:latin typeface="Times New Roman" pitchFamily="18" charset="0"/>
                <a:ea typeface="宋体" pitchFamily="2" charset="-122"/>
              </a:rPr>
              <a:t>]</a:t>
            </a:r>
            <a:r>
              <a:rPr kumimoji="1" lang="zh-CN" altLang="en-US" sz="2800">
                <a:latin typeface="Times New Roman" pitchFamily="18" charset="0"/>
                <a:ea typeface="宋体" pitchFamily="2" charset="-122"/>
              </a:rPr>
              <a:t>       </a:t>
            </a:r>
            <a:r>
              <a:rPr kumimoji="1" lang="en-US" altLang="zh-CN" sz="2800">
                <a:latin typeface="Times New Roman" pitchFamily="18" charset="0"/>
                <a:ea typeface="宋体" pitchFamily="2" charset="-122"/>
              </a:rPr>
              <a:t>#</a:t>
            </a:r>
            <a:r>
              <a:rPr kumimoji="1" lang="zh-CN" altLang="en-US" sz="2800">
                <a:latin typeface="Times New Roman" pitchFamily="18" charset="0"/>
                <a:ea typeface="宋体" pitchFamily="2" charset="-122"/>
              </a:rPr>
              <a:t>交换</a:t>
            </a:r>
            <a:endParaRPr kumimoji="1" lang="en-US" altLang="zh-CN" sz="2800">
              <a:latin typeface="Times New Roman" pitchFamily="18" charset="0"/>
              <a:ea typeface="宋体" pitchFamily="2" charset="-122"/>
            </a:endParaRPr>
          </a:p>
          <a:p>
            <a:pPr algn="just" eaLnBrk="1" hangingPunct="1">
              <a:lnSpc>
                <a:spcPct val="100000"/>
              </a:lnSpc>
            </a:pPr>
            <a:r>
              <a:rPr kumimoji="1" lang="en-US" altLang="zh-CN" sz="2800">
                <a:latin typeface="Times New Roman" pitchFamily="18" charset="0"/>
                <a:ea typeface="宋体" pitchFamily="2" charset="-122"/>
              </a:rPr>
              <a:t># Program  Selection sort </a:t>
            </a:r>
          </a:p>
        </p:txBody>
      </p:sp>
    </p:spTree>
  </p:cSld>
  <p:clrMapOvr>
    <a:masterClrMapping/>
  </p:clrMapOvr>
  <p:transition>
    <p:pull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5908" name="Rectangle 4"/>
          <p:cNvSpPr>
            <a:spLocks noChangeArrowheads="1"/>
          </p:cNvSpPr>
          <p:nvPr/>
        </p:nvSpPr>
        <p:spPr bwMode="auto">
          <a:xfrm>
            <a:off x="250825" y="233363"/>
            <a:ext cx="6877050" cy="631825"/>
          </a:xfrm>
          <a:prstGeom prst="rect">
            <a:avLst/>
          </a:prstGeom>
          <a:noFill/>
          <a:ln>
            <a:noFill/>
          </a:ln>
          <a:effectLst/>
          <a:extLst/>
        </p:spPr>
        <p:txBody>
          <a:bodyPr wrap="none" lIns="112947" tIns="56473" rIns="112947" bIns="56473">
            <a:spAutoFit/>
          </a:bodyPr>
          <a:lstStyle/>
          <a:p>
            <a:pPr>
              <a:defRPr/>
            </a:pP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例</a:t>
            </a:r>
            <a:r>
              <a:rPr lang="en-US" altLang="zh-CN" sz="2800" dirty="0">
                <a:latin typeface="黑体" pitchFamily="49" charset="-122"/>
                <a:ea typeface="黑体" pitchFamily="49" charset="-122"/>
              </a:rPr>
              <a:t>】</a:t>
            </a:r>
            <a:r>
              <a:rPr lang="zh-CN" altLang="en-US" sz="2800" b="0" dirty="0">
                <a:effectLst>
                  <a:outerShdw blurRad="38100" dist="38100" dir="2700000" algn="tl">
                    <a:srgbClr val="C0C0C0"/>
                  </a:outerShdw>
                </a:effectLst>
              </a:rPr>
              <a:t>考虑二分查找函数的时间复杂度。</a:t>
            </a:r>
            <a:endParaRPr lang="en-US" altLang="zh-CN" sz="2800" dirty="0"/>
          </a:p>
        </p:txBody>
      </p:sp>
      <p:sp>
        <p:nvSpPr>
          <p:cNvPr id="107523" name="Rectangle 2"/>
          <p:cNvSpPr>
            <a:spLocks noChangeArrowheads="1"/>
          </p:cNvSpPr>
          <p:nvPr/>
        </p:nvSpPr>
        <p:spPr bwMode="auto">
          <a:xfrm>
            <a:off x="-14288" y="1133475"/>
            <a:ext cx="9158288" cy="4832350"/>
          </a:xfrm>
          <a:prstGeom prst="rect">
            <a:avLst/>
          </a:prstGeom>
          <a:solidFill>
            <a:schemeClr val="hlink"/>
          </a:solidFill>
          <a:ln w="9525">
            <a:noFill/>
            <a:miter lim="800000"/>
            <a:headEnd/>
            <a:tailEnd/>
          </a:ln>
        </p:spPr>
        <p:txBody>
          <a:bodyPr>
            <a:spAutoFit/>
          </a:bodyPr>
          <a:lstStyle/>
          <a:p>
            <a:pPr algn="just" eaLnBrk="1" hangingPunct="1">
              <a:lnSpc>
                <a:spcPct val="100000"/>
              </a:lnSpc>
            </a:pPr>
            <a:r>
              <a:rPr kumimoji="1" lang="en-US" altLang="zh-CN" sz="2800">
                <a:latin typeface="Times New Roman" pitchFamily="18" charset="0"/>
                <a:ea typeface="宋体" pitchFamily="2" charset="-122"/>
              </a:rPr>
              <a:t>def  </a:t>
            </a:r>
            <a:r>
              <a:rPr kumimoji="1" lang="en-US" altLang="zh-CN" sz="2800" b="0" i="1">
                <a:latin typeface="Times New Roman" pitchFamily="18" charset="0"/>
                <a:ea typeface="宋体" pitchFamily="2" charset="-122"/>
              </a:rPr>
              <a:t>BinarySearch</a:t>
            </a:r>
            <a:r>
              <a:rPr kumimoji="1" lang="en-US" altLang="zh-CN" sz="2800">
                <a:latin typeface="Times New Roman" pitchFamily="18" charset="0"/>
                <a:ea typeface="宋体" pitchFamily="2" charset="-122"/>
              </a:rPr>
              <a:t>(</a:t>
            </a:r>
            <a:r>
              <a:rPr kumimoji="1" lang="en-US" altLang="zh-CN" sz="2800" b="0" i="1">
                <a:latin typeface="Times New Roman" pitchFamily="18" charset="0"/>
                <a:ea typeface="宋体" pitchFamily="2" charset="-122"/>
              </a:rPr>
              <a:t>a</a:t>
            </a: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x</a:t>
            </a:r>
            <a:r>
              <a:rPr kumimoji="1" lang="en-US" altLang="zh-CN" sz="2800">
                <a:latin typeface="Times New Roman" pitchFamily="18" charset="0"/>
                <a:ea typeface="宋体" pitchFamily="2" charset="-122"/>
              </a:rPr>
              <a:t>) :  </a:t>
            </a:r>
          </a:p>
          <a:p>
            <a:pPr algn="just" eaLnBrk="1" hangingPunct="1">
              <a:lnSpc>
                <a:spcPct val="100000"/>
              </a:lnSpc>
            </a:pPr>
            <a:r>
              <a:rPr kumimoji="1" lang="en-US" altLang="zh-CN" sz="2800">
                <a:latin typeface="Times New Roman" pitchFamily="18" charset="0"/>
                <a:ea typeface="宋体" pitchFamily="2" charset="-122"/>
              </a:rPr>
              <a:t># Search the sorted array </a:t>
            </a:r>
            <a:r>
              <a:rPr kumimoji="1" lang="en-US" altLang="zh-CN" sz="2800" b="0" i="1">
                <a:latin typeface="Times New Roman" pitchFamily="18" charset="0"/>
                <a:ea typeface="宋体" pitchFamily="2" charset="-122"/>
              </a:rPr>
              <a:t>a</a:t>
            </a:r>
            <a:r>
              <a:rPr kumimoji="1" lang="en-US" altLang="zh-CN" sz="2800">
                <a:latin typeface="Times New Roman" pitchFamily="18" charset="0"/>
                <a:ea typeface="宋体" pitchFamily="2" charset="-122"/>
              </a:rPr>
              <a:t>[0],…,</a:t>
            </a:r>
            <a:r>
              <a:rPr kumimoji="1" lang="en-US" altLang="zh-CN" sz="2800" b="0" i="1">
                <a:latin typeface="Times New Roman" pitchFamily="18" charset="0"/>
                <a:ea typeface="宋体" pitchFamily="2" charset="-122"/>
              </a:rPr>
              <a:t>a</a:t>
            </a:r>
            <a:r>
              <a:rPr kumimoji="1" lang="en-US" altLang="zh-CN" sz="2800">
                <a:latin typeface="Times New Roman" pitchFamily="18" charset="0"/>
                <a:ea typeface="宋体" pitchFamily="2" charset="-122"/>
              </a:rPr>
              <a:t>[</a:t>
            </a:r>
            <a:r>
              <a:rPr kumimoji="1" lang="en-US" altLang="zh-CN" sz="2800" b="0" i="1">
                <a:latin typeface="Times New Roman" pitchFamily="18" charset="0"/>
                <a:ea typeface="宋体" pitchFamily="2" charset="-122"/>
              </a:rPr>
              <a:t>n</a:t>
            </a:r>
            <a:r>
              <a:rPr kumimoji="1" lang="en-US" altLang="zh-CN" sz="2800">
                <a:latin typeface="Times New Roman" pitchFamily="18" charset="0"/>
                <a:ea typeface="宋体" pitchFamily="2" charset="-122"/>
              </a:rPr>
              <a:t>-1] for </a:t>
            </a:r>
            <a:r>
              <a:rPr kumimoji="1" lang="en-US" altLang="zh-CN" sz="2800" b="0" i="1">
                <a:latin typeface="Times New Roman" pitchFamily="18" charset="0"/>
                <a:ea typeface="宋体" pitchFamily="2" charset="-122"/>
              </a:rPr>
              <a:t>x</a:t>
            </a:r>
          </a:p>
          <a:p>
            <a:pPr algn="just" eaLnBrk="1" hangingPunct="1">
              <a:lnSpc>
                <a:spcPct val="100000"/>
              </a:lnSpc>
            </a:pP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n</a:t>
            </a:r>
            <a:r>
              <a:rPr kumimoji="1" lang="en-US" altLang="zh-CN" sz="2800">
                <a:latin typeface="Times New Roman" pitchFamily="18" charset="0"/>
                <a:ea typeface="宋体" pitchFamily="2" charset="-122"/>
              </a:rPr>
              <a:t> = len(</a:t>
            </a:r>
            <a:r>
              <a:rPr kumimoji="1" lang="en-US" altLang="zh-CN" sz="2800" b="0" i="1">
                <a:latin typeface="Times New Roman" pitchFamily="18" charset="0"/>
                <a:ea typeface="宋体" pitchFamily="2" charset="-122"/>
              </a:rPr>
              <a:t>a</a:t>
            </a:r>
            <a:r>
              <a:rPr kumimoji="1" lang="en-US" altLang="zh-CN" sz="2800">
                <a:latin typeface="Times New Roman" pitchFamily="18" charset="0"/>
                <a:ea typeface="宋体" pitchFamily="2" charset="-122"/>
              </a:rPr>
              <a:t>)</a:t>
            </a:r>
          </a:p>
          <a:p>
            <a:pPr algn="just" eaLnBrk="1" hangingPunct="1">
              <a:lnSpc>
                <a:spcPct val="100000"/>
              </a:lnSpc>
            </a:pP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left</a:t>
            </a: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right</a:t>
            </a:r>
            <a:r>
              <a:rPr kumimoji="1" lang="en-US" altLang="zh-CN" sz="2800">
                <a:latin typeface="Times New Roman" pitchFamily="18" charset="0"/>
                <a:ea typeface="宋体" pitchFamily="2" charset="-122"/>
              </a:rPr>
              <a:t> = 0, </a:t>
            </a:r>
            <a:r>
              <a:rPr kumimoji="1" lang="en-US" altLang="zh-CN" sz="2800" b="0" i="1">
                <a:latin typeface="Times New Roman" pitchFamily="18" charset="0"/>
                <a:ea typeface="宋体" pitchFamily="2" charset="-122"/>
              </a:rPr>
              <a:t>n</a:t>
            </a:r>
            <a:r>
              <a:rPr kumimoji="1" lang="en-US" altLang="zh-CN" sz="2800">
                <a:latin typeface="Times New Roman" pitchFamily="18" charset="0"/>
                <a:ea typeface="宋体" pitchFamily="2" charset="-122"/>
              </a:rPr>
              <a:t> -1</a:t>
            </a:r>
          </a:p>
          <a:p>
            <a:pPr algn="just" eaLnBrk="1" hangingPunct="1">
              <a:lnSpc>
                <a:spcPct val="100000"/>
              </a:lnSpc>
            </a:pPr>
            <a:r>
              <a:rPr kumimoji="1" lang="en-US" altLang="zh-CN" sz="2800">
                <a:latin typeface="Times New Roman" pitchFamily="18" charset="0"/>
                <a:ea typeface="宋体" pitchFamily="2" charset="-122"/>
              </a:rPr>
              <a:t>    while </a:t>
            </a:r>
            <a:r>
              <a:rPr kumimoji="1" lang="en-US" altLang="zh-CN" sz="2800" b="0" i="1">
                <a:latin typeface="Times New Roman" pitchFamily="18" charset="0"/>
                <a:ea typeface="宋体" pitchFamily="2" charset="-122"/>
              </a:rPr>
              <a:t>left</a:t>
            </a:r>
            <a:r>
              <a:rPr kumimoji="1" lang="en-US" altLang="zh-CN" sz="2800">
                <a:latin typeface="Times New Roman" pitchFamily="18" charset="0"/>
                <a:ea typeface="宋体" pitchFamily="2" charset="-122"/>
              </a:rPr>
              <a:t> &lt;= </a:t>
            </a:r>
            <a:r>
              <a:rPr kumimoji="1" lang="en-US" altLang="zh-CN" sz="2800" b="0" i="1">
                <a:latin typeface="Times New Roman" pitchFamily="18" charset="0"/>
                <a:ea typeface="宋体" pitchFamily="2" charset="-122"/>
              </a:rPr>
              <a:t>right</a:t>
            </a:r>
            <a:r>
              <a:rPr kumimoji="1" lang="en-US" altLang="zh-CN" sz="2800">
                <a:latin typeface="Times New Roman" pitchFamily="18" charset="0"/>
                <a:ea typeface="宋体" pitchFamily="2" charset="-122"/>
              </a:rPr>
              <a:t>:   # while more elements</a:t>
            </a:r>
          </a:p>
          <a:p>
            <a:pPr algn="just" eaLnBrk="1" hangingPunct="1">
              <a:lnSpc>
                <a:spcPct val="100000"/>
              </a:lnSpc>
            </a:pP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middle</a:t>
            </a:r>
            <a:r>
              <a:rPr kumimoji="1" lang="en-US" altLang="zh-CN" sz="2800">
                <a:latin typeface="Times New Roman" pitchFamily="18" charset="0"/>
                <a:ea typeface="宋体" pitchFamily="2" charset="-122"/>
              </a:rPr>
              <a:t> = (</a:t>
            </a:r>
            <a:r>
              <a:rPr kumimoji="1" lang="en-US" altLang="zh-CN" sz="2800" b="0" i="1">
                <a:latin typeface="Times New Roman" pitchFamily="18" charset="0"/>
                <a:ea typeface="宋体" pitchFamily="2" charset="-122"/>
              </a:rPr>
              <a:t>left</a:t>
            </a:r>
            <a:r>
              <a:rPr kumimoji="1" lang="en-US" altLang="zh-CN" sz="2800">
                <a:latin typeface="Times New Roman" pitchFamily="18" charset="0"/>
                <a:ea typeface="宋体" pitchFamily="2" charset="-122"/>
              </a:rPr>
              <a:t> + </a:t>
            </a:r>
            <a:r>
              <a:rPr kumimoji="1" lang="en-US" altLang="zh-CN" sz="2800" b="0" i="1">
                <a:latin typeface="Times New Roman" pitchFamily="18" charset="0"/>
                <a:ea typeface="宋体" pitchFamily="2" charset="-122"/>
              </a:rPr>
              <a:t>right</a:t>
            </a:r>
            <a:r>
              <a:rPr kumimoji="1" lang="en-US" altLang="zh-CN" sz="2800">
                <a:latin typeface="Times New Roman" pitchFamily="18" charset="0"/>
                <a:ea typeface="宋体" pitchFamily="2" charset="-122"/>
              </a:rPr>
              <a:t> +1)/2</a:t>
            </a:r>
          </a:p>
          <a:p>
            <a:pPr algn="just" eaLnBrk="1" hangingPunct="1">
              <a:lnSpc>
                <a:spcPct val="100000"/>
              </a:lnSpc>
            </a:pPr>
            <a:r>
              <a:rPr kumimoji="1" lang="en-US" altLang="zh-CN" sz="2800">
                <a:latin typeface="Times New Roman" pitchFamily="18" charset="0"/>
                <a:ea typeface="宋体" pitchFamily="2" charset="-122"/>
              </a:rPr>
              <a:t>        if  </a:t>
            </a:r>
            <a:r>
              <a:rPr kumimoji="1" lang="en-US" altLang="zh-CN" sz="2800" b="0" i="1">
                <a:latin typeface="Times New Roman" pitchFamily="18" charset="0"/>
                <a:ea typeface="宋体" pitchFamily="2" charset="-122"/>
              </a:rPr>
              <a:t>x</a:t>
            </a:r>
            <a:r>
              <a:rPr kumimoji="1" lang="en-US" altLang="zh-CN" sz="2800">
                <a:latin typeface="Times New Roman" pitchFamily="18" charset="0"/>
                <a:ea typeface="宋体" pitchFamily="2" charset="-122"/>
              </a:rPr>
              <a:t> == </a:t>
            </a:r>
            <a:r>
              <a:rPr kumimoji="1" lang="en-US" altLang="zh-CN" sz="2800" b="0" i="1">
                <a:latin typeface="Times New Roman" pitchFamily="18" charset="0"/>
                <a:ea typeface="宋体" pitchFamily="2" charset="-122"/>
              </a:rPr>
              <a:t>a</a:t>
            </a:r>
            <a:r>
              <a:rPr kumimoji="1" lang="en-US" altLang="zh-CN" sz="2800">
                <a:latin typeface="Times New Roman" pitchFamily="18" charset="0"/>
                <a:ea typeface="宋体" pitchFamily="2" charset="-122"/>
              </a:rPr>
              <a:t>[</a:t>
            </a:r>
            <a:r>
              <a:rPr kumimoji="1" lang="en-US" altLang="zh-CN" sz="2800" b="0" i="1">
                <a:latin typeface="Times New Roman" pitchFamily="18" charset="0"/>
                <a:ea typeface="宋体" pitchFamily="2" charset="-122"/>
              </a:rPr>
              <a:t>middle</a:t>
            </a:r>
            <a:r>
              <a:rPr kumimoji="1" lang="en-US" altLang="zh-CN" sz="2800">
                <a:latin typeface="Times New Roman" pitchFamily="18" charset="0"/>
                <a:ea typeface="宋体" pitchFamily="2" charset="-122"/>
              </a:rPr>
              <a:t>] : return </a:t>
            </a:r>
            <a:r>
              <a:rPr kumimoji="1" lang="en-US" altLang="zh-CN" sz="2800" b="0" i="1">
                <a:latin typeface="Times New Roman" pitchFamily="18" charset="0"/>
                <a:ea typeface="宋体" pitchFamily="2" charset="-122"/>
              </a:rPr>
              <a:t>middle</a:t>
            </a:r>
          </a:p>
          <a:p>
            <a:pPr algn="just" eaLnBrk="1" hangingPunct="1">
              <a:lnSpc>
                <a:spcPct val="100000"/>
              </a:lnSpc>
            </a:pPr>
            <a:r>
              <a:rPr kumimoji="1" lang="en-US" altLang="zh-CN" sz="2800">
                <a:latin typeface="Times New Roman" pitchFamily="18" charset="0"/>
                <a:ea typeface="宋体" pitchFamily="2" charset="-122"/>
              </a:rPr>
              <a:t>        elif  </a:t>
            </a:r>
            <a:r>
              <a:rPr kumimoji="1" lang="en-US" altLang="zh-CN" sz="2800" b="0" i="1">
                <a:latin typeface="Times New Roman" pitchFamily="18" charset="0"/>
                <a:ea typeface="宋体" pitchFamily="2" charset="-122"/>
              </a:rPr>
              <a:t>x</a:t>
            </a:r>
            <a:r>
              <a:rPr kumimoji="1" lang="en-US" altLang="zh-CN" sz="2800">
                <a:latin typeface="Times New Roman" pitchFamily="18" charset="0"/>
                <a:ea typeface="宋体" pitchFamily="2" charset="-122"/>
              </a:rPr>
              <a:t> &gt; </a:t>
            </a:r>
            <a:r>
              <a:rPr kumimoji="1" lang="en-US" altLang="zh-CN" sz="2800" b="0" i="1">
                <a:latin typeface="Times New Roman" pitchFamily="18" charset="0"/>
                <a:ea typeface="宋体" pitchFamily="2" charset="-122"/>
              </a:rPr>
              <a:t>a</a:t>
            </a:r>
            <a:r>
              <a:rPr kumimoji="1" lang="en-US" altLang="zh-CN" sz="2800">
                <a:latin typeface="Times New Roman" pitchFamily="18" charset="0"/>
                <a:ea typeface="宋体" pitchFamily="2" charset="-122"/>
              </a:rPr>
              <a:t>[</a:t>
            </a:r>
            <a:r>
              <a:rPr kumimoji="1" lang="en-US" altLang="zh-CN" sz="2800" b="0" i="1">
                <a:latin typeface="Times New Roman" pitchFamily="18" charset="0"/>
                <a:ea typeface="宋体" pitchFamily="2" charset="-122"/>
              </a:rPr>
              <a:t>middle</a:t>
            </a:r>
            <a:r>
              <a:rPr kumimoji="1" lang="en-US" altLang="zh-CN" sz="2800">
                <a:latin typeface="Times New Roman" pitchFamily="18" charset="0"/>
                <a:ea typeface="宋体" pitchFamily="2" charset="-122"/>
              </a:rPr>
              <a:t>] :  </a:t>
            </a:r>
            <a:r>
              <a:rPr kumimoji="1" lang="en-US" altLang="zh-CN" sz="2800" b="0" i="1">
                <a:latin typeface="Times New Roman" pitchFamily="18" charset="0"/>
                <a:ea typeface="宋体" pitchFamily="2" charset="-122"/>
              </a:rPr>
              <a:t>left</a:t>
            </a:r>
            <a:r>
              <a:rPr kumimoji="1" lang="en-US" altLang="zh-CN" sz="2800">
                <a:latin typeface="Times New Roman" pitchFamily="18" charset="0"/>
                <a:ea typeface="宋体" pitchFamily="2" charset="-122"/>
              </a:rPr>
              <a:t> = </a:t>
            </a:r>
            <a:r>
              <a:rPr kumimoji="1" lang="en-US" altLang="zh-CN" sz="2800" b="0" i="1">
                <a:latin typeface="Times New Roman" pitchFamily="18" charset="0"/>
                <a:ea typeface="宋体" pitchFamily="2" charset="-122"/>
              </a:rPr>
              <a:t>middle</a:t>
            </a:r>
            <a:r>
              <a:rPr kumimoji="1" lang="en-US" altLang="zh-CN" sz="2800">
                <a:latin typeface="Times New Roman" pitchFamily="18" charset="0"/>
                <a:ea typeface="宋体" pitchFamily="2" charset="-122"/>
              </a:rPr>
              <a:t> + 1</a:t>
            </a:r>
          </a:p>
          <a:p>
            <a:pPr algn="just" eaLnBrk="1" hangingPunct="1">
              <a:lnSpc>
                <a:spcPct val="100000"/>
              </a:lnSpc>
            </a:pPr>
            <a:r>
              <a:rPr kumimoji="1" lang="en-US" altLang="zh-CN" sz="2800">
                <a:latin typeface="Times New Roman" pitchFamily="18" charset="0"/>
                <a:ea typeface="宋体" pitchFamily="2" charset="-122"/>
              </a:rPr>
              <a:t>        else :  </a:t>
            </a:r>
            <a:r>
              <a:rPr kumimoji="1" lang="en-US" altLang="zh-CN" sz="2800" b="0" i="1">
                <a:latin typeface="Times New Roman" pitchFamily="18" charset="0"/>
                <a:ea typeface="宋体" pitchFamily="2" charset="-122"/>
              </a:rPr>
              <a:t>right</a:t>
            </a:r>
            <a:r>
              <a:rPr kumimoji="1" lang="en-US" altLang="zh-CN" sz="2800">
                <a:latin typeface="Times New Roman" pitchFamily="18" charset="0"/>
                <a:ea typeface="宋体" pitchFamily="2" charset="-122"/>
              </a:rPr>
              <a:t> = </a:t>
            </a:r>
            <a:r>
              <a:rPr kumimoji="1" lang="en-US" altLang="zh-CN" sz="2800" b="0" i="1">
                <a:latin typeface="Times New Roman" pitchFamily="18" charset="0"/>
                <a:ea typeface="宋体" pitchFamily="2" charset="-122"/>
              </a:rPr>
              <a:t>middle</a:t>
            </a:r>
            <a:r>
              <a:rPr kumimoji="1" lang="en-US" altLang="zh-CN" sz="2800">
                <a:latin typeface="Times New Roman" pitchFamily="18" charset="0"/>
                <a:ea typeface="宋体" pitchFamily="2" charset="-122"/>
              </a:rPr>
              <a:t> - 1</a:t>
            </a:r>
          </a:p>
          <a:p>
            <a:pPr algn="just" eaLnBrk="1" hangingPunct="1">
              <a:lnSpc>
                <a:spcPct val="100000"/>
              </a:lnSpc>
            </a:pPr>
            <a:r>
              <a:rPr kumimoji="1" lang="en-US" altLang="zh-CN" sz="2800">
                <a:latin typeface="Times New Roman" pitchFamily="18" charset="0"/>
                <a:ea typeface="宋体" pitchFamily="2" charset="-122"/>
              </a:rPr>
              <a:t>    return -1  # not found</a:t>
            </a:r>
          </a:p>
          <a:p>
            <a:pPr algn="just" eaLnBrk="1" hangingPunct="1">
              <a:lnSpc>
                <a:spcPct val="100000"/>
              </a:lnSpc>
            </a:pPr>
            <a:r>
              <a:rPr kumimoji="1" lang="en-US" altLang="zh-CN" sz="2800">
                <a:latin typeface="Times New Roman" pitchFamily="18" charset="0"/>
                <a:ea typeface="宋体" pitchFamily="2" charset="-122"/>
              </a:rPr>
              <a:t>#Program: function for binary search </a:t>
            </a:r>
          </a:p>
        </p:txBody>
      </p:sp>
    </p:spTree>
  </p:cSld>
  <p:clrMapOvr>
    <a:masterClrMapping/>
  </p:clrMapOvr>
  <p:transition>
    <p:pull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7" name="Rectangle 2"/>
          <p:cNvSpPr>
            <a:spLocks noChangeArrowheads="1"/>
          </p:cNvSpPr>
          <p:nvPr/>
        </p:nvSpPr>
        <p:spPr bwMode="auto">
          <a:xfrm>
            <a:off x="323850" y="476250"/>
            <a:ext cx="8337550" cy="1800225"/>
          </a:xfrm>
          <a:prstGeom prst="rect">
            <a:avLst/>
          </a:prstGeom>
          <a:noFill/>
          <a:ln w="9525">
            <a:noFill/>
            <a:miter lim="800000"/>
            <a:headEnd/>
            <a:tailEnd/>
          </a:ln>
        </p:spPr>
        <p:txBody>
          <a:bodyPr>
            <a:spAutoFit/>
          </a:bodyPr>
          <a:lstStyle/>
          <a:p>
            <a:pPr eaLnBrk="1" hangingPunct="1">
              <a:lnSpc>
                <a:spcPct val="100000"/>
              </a:lnSpc>
            </a:pPr>
            <a:r>
              <a:rPr kumimoji="1" lang="zh-CN" altLang="en-US" sz="2800">
                <a:latin typeface="Times New Roman" pitchFamily="18" charset="0"/>
              </a:rPr>
              <a:t>实例特性是数组</a:t>
            </a:r>
            <a:r>
              <a:rPr kumimoji="1" lang="en-US" altLang="zh-CN" sz="2800">
                <a:latin typeface="Times New Roman" pitchFamily="18" charset="0"/>
              </a:rPr>
              <a:t>a</a:t>
            </a:r>
            <a:r>
              <a:rPr kumimoji="1" lang="zh-CN" altLang="en-US" sz="2800">
                <a:latin typeface="Times New Roman" pitchFamily="18" charset="0"/>
              </a:rPr>
              <a:t>中元素的个数</a:t>
            </a:r>
            <a:r>
              <a:rPr kumimoji="1" lang="en-US" altLang="zh-CN" sz="2800">
                <a:latin typeface="Times New Roman" pitchFamily="18" charset="0"/>
              </a:rPr>
              <a:t>n。</a:t>
            </a:r>
            <a:r>
              <a:rPr kumimoji="1" lang="zh-CN" altLang="en-US" sz="2800">
                <a:latin typeface="Times New Roman" pitchFamily="18" charset="0"/>
              </a:rPr>
              <a:t>循环部分的每次迭代花费的时间为</a:t>
            </a:r>
            <a:r>
              <a:rPr lang="en-US" altLang="zh-CN" sz="2800">
                <a:latin typeface="Times New Roman" pitchFamily="18" charset="0"/>
              </a:rPr>
              <a:t>O(1)。</a:t>
            </a:r>
            <a:r>
              <a:rPr lang="zh-CN" altLang="en-US" sz="2800">
                <a:latin typeface="Times New Roman" pitchFamily="18" charset="0"/>
              </a:rPr>
              <a:t>假定循环一共执行</a:t>
            </a:r>
            <a:r>
              <a:rPr lang="en-US" altLang="zh-CN" sz="2800">
                <a:latin typeface="Times New Roman" pitchFamily="18" charset="0"/>
              </a:rPr>
              <a:t>k</a:t>
            </a:r>
            <a:r>
              <a:rPr lang="zh-CN" altLang="en-US" sz="2800">
                <a:latin typeface="Times New Roman" pitchFamily="18" charset="0"/>
              </a:rPr>
              <a:t>次迭代，在第</a:t>
            </a:r>
            <a:r>
              <a:rPr lang="en-US" altLang="zh-CN" sz="2800">
                <a:latin typeface="Times New Roman" pitchFamily="18" charset="0"/>
              </a:rPr>
              <a:t>i</a:t>
            </a:r>
            <a:r>
              <a:rPr lang="zh-CN" altLang="en-US" sz="2800">
                <a:latin typeface="Times New Roman" pitchFamily="18" charset="0"/>
              </a:rPr>
              <a:t>次迭代中需搜索的元素为</a:t>
            </a:r>
            <a:r>
              <a:rPr lang="en-US" altLang="zh-CN" sz="2800">
                <a:latin typeface="Times New Roman" pitchFamily="18" charset="0"/>
              </a:rPr>
              <a:t> n/2</a:t>
            </a:r>
            <a:r>
              <a:rPr lang="en-US" altLang="zh-CN" sz="2800" baseline="30000">
                <a:latin typeface="Times New Roman" pitchFamily="18" charset="0"/>
              </a:rPr>
              <a:t>i-1</a:t>
            </a:r>
            <a:r>
              <a:rPr lang="en-US" altLang="zh-CN" sz="2800">
                <a:latin typeface="Times New Roman" pitchFamily="18" charset="0"/>
              </a:rPr>
              <a:t>。</a:t>
            </a:r>
            <a:r>
              <a:rPr lang="zh-CN" altLang="en-US" sz="2800">
                <a:latin typeface="Times New Roman" pitchFamily="18" charset="0"/>
              </a:rPr>
              <a:t>所以，每次迭代搜索的元素个数的序列为</a:t>
            </a:r>
            <a:r>
              <a:rPr lang="en-US" altLang="zh-CN" sz="2800">
                <a:latin typeface="Times New Roman" pitchFamily="18" charset="0"/>
              </a:rPr>
              <a:t>：</a:t>
            </a:r>
          </a:p>
        </p:txBody>
      </p:sp>
      <p:graphicFrame>
        <p:nvGraphicFramePr>
          <p:cNvPr id="8194" name="Object 3"/>
          <p:cNvGraphicFramePr>
            <a:graphicFrameLocks noChangeAspect="1"/>
          </p:cNvGraphicFramePr>
          <p:nvPr/>
        </p:nvGraphicFramePr>
        <p:xfrm>
          <a:off x="3733800" y="3625850"/>
          <a:ext cx="992188" cy="358775"/>
        </p:xfrm>
        <a:graphic>
          <a:graphicData uri="http://schemas.openxmlformats.org/presentationml/2006/ole">
            <mc:AlternateContent xmlns:mc="http://schemas.openxmlformats.org/markup-compatibility/2006">
              <mc:Choice xmlns:v="urn:schemas-microsoft-com:vml" Requires="v">
                <p:oleObj spid="_x0000_s8290" name="Equation" r:id="rId3" imgW="596641" imgH="215806" progId="Equation.3">
                  <p:embed/>
                </p:oleObj>
              </mc:Choice>
              <mc:Fallback>
                <p:oleObj name="Equation" r:id="rId3" imgW="596641" imgH="215806"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625850"/>
                        <a:ext cx="99218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4"/>
          <p:cNvGraphicFramePr>
            <a:graphicFrameLocks noChangeAspect="1"/>
          </p:cNvGraphicFramePr>
          <p:nvPr/>
        </p:nvGraphicFramePr>
        <p:xfrm>
          <a:off x="2565400" y="2357438"/>
          <a:ext cx="3302000" cy="1022350"/>
        </p:xfrm>
        <a:graphic>
          <a:graphicData uri="http://schemas.openxmlformats.org/presentationml/2006/ole">
            <mc:AlternateContent xmlns:mc="http://schemas.openxmlformats.org/markup-compatibility/2006">
              <mc:Choice xmlns:v="urn:schemas-microsoft-com:vml" Requires="v">
                <p:oleObj spid="_x0000_s8291" name="Equation" r:id="rId5" imgW="1269449" imgH="393529" progId="Equation.3">
                  <p:embed/>
                </p:oleObj>
              </mc:Choice>
              <mc:Fallback>
                <p:oleObj name="Equation" r:id="rId5" imgW="1269449" imgH="39352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5400" y="2357438"/>
                        <a:ext cx="3302000"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6933" name="AutoShape 5"/>
          <p:cNvSpPr>
            <a:spLocks/>
          </p:cNvSpPr>
          <p:nvPr/>
        </p:nvSpPr>
        <p:spPr bwMode="auto">
          <a:xfrm rot="-5400000">
            <a:off x="4114800" y="2254250"/>
            <a:ext cx="228600" cy="2514600"/>
          </a:xfrm>
          <a:prstGeom prst="leftBrace">
            <a:avLst>
              <a:gd name="adj1" fmla="val 91667"/>
              <a:gd name="adj2" fmla="val 50000"/>
            </a:avLst>
          </a:prstGeom>
          <a:noFill/>
          <a:ln w="9525">
            <a:solidFill>
              <a:schemeClr val="tx1"/>
            </a:solidFill>
            <a:round/>
            <a:headEnd/>
            <a:tailEnd/>
          </a:ln>
          <a:effectLst/>
          <a:extLst/>
        </p:spPr>
        <p:txBody>
          <a:bodyPr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8199" name="Rectangle 6"/>
          <p:cNvSpPr>
            <a:spLocks noChangeArrowheads="1"/>
          </p:cNvSpPr>
          <p:nvPr/>
        </p:nvSpPr>
        <p:spPr bwMode="auto">
          <a:xfrm>
            <a:off x="323850" y="5311775"/>
            <a:ext cx="8424863" cy="1139825"/>
          </a:xfrm>
          <a:prstGeom prst="rect">
            <a:avLst/>
          </a:prstGeom>
          <a:noFill/>
          <a:ln w="9525">
            <a:noFill/>
            <a:miter lim="800000"/>
            <a:headEnd/>
            <a:tailEnd/>
          </a:ln>
        </p:spPr>
        <p:txBody>
          <a:bodyPr lIns="112947" tIns="56473" rIns="112947" bIns="56473">
            <a:spAutoFit/>
          </a:bodyPr>
          <a:lstStyle/>
          <a:p>
            <a:r>
              <a:rPr lang="zh-CN" altLang="en-US" sz="2800"/>
              <a:t>这样，循环迭代的次数一共是：</a:t>
            </a:r>
            <a:r>
              <a:rPr lang="en-US" altLang="zh-CN" sz="2800">
                <a:latin typeface="Times New Roman" pitchFamily="18" charset="0"/>
              </a:rPr>
              <a:t>log</a:t>
            </a:r>
            <a:r>
              <a:rPr lang="en-US" altLang="zh-CN" sz="2800" baseline="-25000">
                <a:latin typeface="Times New Roman" pitchFamily="18" charset="0"/>
              </a:rPr>
              <a:t>2</a:t>
            </a:r>
            <a:r>
              <a:rPr lang="en-US" altLang="zh-CN" sz="2800">
                <a:latin typeface="Times New Roman" pitchFamily="18" charset="0"/>
              </a:rPr>
              <a:t>n+1</a:t>
            </a:r>
            <a:r>
              <a:rPr lang="zh-CN" altLang="en-US" sz="2800"/>
              <a:t>。时间复杂度为</a:t>
            </a:r>
            <a:r>
              <a:rPr lang="en-US" altLang="zh-CN" sz="2800">
                <a:latin typeface="Times New Roman" pitchFamily="18" charset="0"/>
              </a:rPr>
              <a:t>O(log</a:t>
            </a:r>
            <a:r>
              <a:rPr lang="en-US" altLang="zh-CN" sz="2800" baseline="-25000">
                <a:latin typeface="Times New Roman" pitchFamily="18" charset="0"/>
              </a:rPr>
              <a:t>2</a:t>
            </a:r>
            <a:r>
              <a:rPr lang="en-US" altLang="zh-CN" sz="2800">
                <a:latin typeface="Times New Roman" pitchFamily="18" charset="0"/>
              </a:rPr>
              <a:t>n)</a:t>
            </a:r>
            <a:r>
              <a:rPr lang="zh-CN" altLang="en-US" sz="2800"/>
              <a:t>。</a:t>
            </a:r>
          </a:p>
        </p:txBody>
      </p:sp>
      <p:graphicFrame>
        <p:nvGraphicFramePr>
          <p:cNvPr id="8196" name="Object 7"/>
          <p:cNvGraphicFramePr>
            <a:graphicFrameLocks noChangeAspect="1"/>
          </p:cNvGraphicFramePr>
          <p:nvPr/>
        </p:nvGraphicFramePr>
        <p:xfrm>
          <a:off x="2362200" y="4159250"/>
          <a:ext cx="3810000" cy="998538"/>
        </p:xfrm>
        <a:graphic>
          <a:graphicData uri="http://schemas.openxmlformats.org/presentationml/2006/ole">
            <mc:AlternateContent xmlns:mc="http://schemas.openxmlformats.org/markup-compatibility/2006">
              <mc:Choice xmlns:v="urn:schemas-microsoft-com:vml" Requires="v">
                <p:oleObj spid="_x0000_s8292" name="Equation" r:id="rId7" imgW="1497950" imgH="393529" progId="Equation.3">
                  <p:embed/>
                </p:oleObj>
              </mc:Choice>
              <mc:Fallback>
                <p:oleObj name="Equation" r:id="rId7" imgW="1497950" imgH="39352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4159250"/>
                        <a:ext cx="3810000"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ll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5"/>
          <p:cNvSpPr>
            <a:spLocks noChangeArrowheads="1"/>
          </p:cNvSpPr>
          <p:nvPr/>
        </p:nvSpPr>
        <p:spPr bwMode="auto">
          <a:xfrm>
            <a:off x="161925" y="368300"/>
            <a:ext cx="6359587" cy="562441"/>
          </a:xfrm>
          <a:prstGeom prst="rect">
            <a:avLst/>
          </a:prstGeom>
          <a:noFill/>
          <a:ln w="9525">
            <a:noFill/>
            <a:miter lim="800000"/>
            <a:headEnd/>
            <a:tailEnd/>
          </a:ln>
        </p:spPr>
        <p:txBody>
          <a:bodyPr wrap="none" lIns="112947" tIns="56473" rIns="112947" bIns="56473">
            <a:spAutoFit/>
          </a:bodyPr>
          <a:lstStyle/>
          <a:p>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例</a:t>
            </a:r>
            <a:r>
              <a:rPr lang="en-US" altLang="zh-CN" sz="2800" dirty="0">
                <a:latin typeface="黑体" pitchFamily="49" charset="-122"/>
                <a:ea typeface="黑体" pitchFamily="49" charset="-122"/>
              </a:rPr>
              <a:t>】</a:t>
            </a:r>
            <a:r>
              <a:rPr lang="zh-CN" altLang="en-US" sz="2800" dirty="0"/>
              <a:t>考虑全排列生成器的时间复杂度</a:t>
            </a:r>
          </a:p>
        </p:txBody>
      </p:sp>
      <p:sp>
        <p:nvSpPr>
          <p:cNvPr id="4" name="Text Box 5"/>
          <p:cNvSpPr txBox="1">
            <a:spLocks noChangeArrowheads="1"/>
          </p:cNvSpPr>
          <p:nvPr/>
        </p:nvSpPr>
        <p:spPr bwMode="auto">
          <a:xfrm>
            <a:off x="4763" y="1314450"/>
            <a:ext cx="9163050" cy="3695700"/>
          </a:xfrm>
          <a:prstGeom prst="rect">
            <a:avLst/>
          </a:prstGeom>
          <a:solidFill>
            <a:srgbClr val="00CC99"/>
          </a:solidFill>
          <a:ln>
            <a:noFill/>
          </a:ln>
          <a:effectLst/>
          <a:extLst/>
        </p:spPr>
        <p:txBody>
          <a:bodyPr lIns="90000" tIns="46800" rIns="90000" bIns="46800">
            <a:spAutoFit/>
          </a:bodyPr>
          <a:lstStyle>
            <a:lvl1pPr>
              <a:defRPr sz="3200" b="1">
                <a:solidFill>
                  <a:schemeClr val="tx1"/>
                </a:solidFill>
                <a:latin typeface="楷体_GB2312" pitchFamily="49" charset="-122"/>
                <a:ea typeface="楷体_GB2312" pitchFamily="49" charset="-122"/>
              </a:defRPr>
            </a:lvl1pPr>
            <a:lvl2pPr marL="742950" indent="-285750">
              <a:defRPr sz="3200" b="1">
                <a:solidFill>
                  <a:schemeClr val="tx1"/>
                </a:solidFill>
                <a:latin typeface="楷体_GB2312" pitchFamily="49" charset="-122"/>
                <a:ea typeface="楷体_GB2312" pitchFamily="49" charset="-122"/>
              </a:defRPr>
            </a:lvl2pPr>
            <a:lvl3pPr marL="1143000" indent="-228600">
              <a:defRPr sz="3200" b="1">
                <a:solidFill>
                  <a:schemeClr val="tx1"/>
                </a:solidFill>
                <a:latin typeface="楷体_GB2312" pitchFamily="49" charset="-122"/>
                <a:ea typeface="楷体_GB2312" pitchFamily="49" charset="-122"/>
              </a:defRPr>
            </a:lvl3pPr>
            <a:lvl4pPr marL="1600200" indent="-228600">
              <a:defRPr sz="3200" b="1">
                <a:solidFill>
                  <a:schemeClr val="tx1"/>
                </a:solidFill>
                <a:latin typeface="楷体_GB2312" pitchFamily="49" charset="-122"/>
                <a:ea typeface="楷体_GB2312" pitchFamily="49" charset="-122"/>
              </a:defRPr>
            </a:lvl4pPr>
            <a:lvl5pPr marL="2057400" indent="-228600">
              <a:defRPr sz="32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9pPr>
          </a:lstStyle>
          <a:p>
            <a:pPr eaLnBrk="1" hangingPunct="1">
              <a:lnSpc>
                <a:spcPct val="100000"/>
              </a:lnSpc>
              <a:defRPr/>
            </a:pPr>
            <a:r>
              <a:rPr kumimoji="1" lang="en-US" altLang="zh-CN" sz="2600" dirty="0" err="1" smtClean="0">
                <a:latin typeface="Times New Roman" pitchFamily="18" charset="0"/>
                <a:ea typeface="+mj-ea"/>
                <a:cs typeface="Times New Roman" pitchFamily="18" charset="0"/>
              </a:rPr>
              <a:t>def</a:t>
            </a:r>
            <a:r>
              <a:rPr kumimoji="1" lang="en-US" altLang="zh-CN" sz="2600" dirty="0" smtClean="0">
                <a:latin typeface="Times New Roman" pitchFamily="18" charset="0"/>
                <a:ea typeface="+mj-ea"/>
                <a:cs typeface="Times New Roman" pitchFamily="18" charset="0"/>
              </a:rPr>
              <a:t>  </a:t>
            </a:r>
            <a:r>
              <a:rPr kumimoji="1" lang="en-US" altLang="zh-CN" sz="2600" b="0" i="1" dirty="0" smtClean="0">
                <a:latin typeface="Times New Roman" pitchFamily="18" charset="0"/>
                <a:ea typeface="+mj-ea"/>
                <a:cs typeface="Times New Roman" pitchFamily="18" charset="0"/>
              </a:rPr>
              <a:t>Perm</a:t>
            </a:r>
            <a:r>
              <a:rPr kumimoji="1" lang="en-US" altLang="zh-CN"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n</a:t>
            </a:r>
            <a:r>
              <a:rPr kumimoji="1" lang="en-US" altLang="zh-CN" sz="2600" dirty="0" smtClean="0">
                <a:latin typeface="Times New Roman" pitchFamily="18" charset="0"/>
                <a:ea typeface="+mj-ea"/>
                <a:cs typeface="Times New Roman" pitchFamily="18" charset="0"/>
              </a:rPr>
              <a:t>) :                    </a:t>
            </a:r>
          </a:p>
          <a:p>
            <a:pPr eaLnBrk="1" hangingPunct="1">
              <a:lnSpc>
                <a:spcPct val="100000"/>
              </a:lnSpc>
              <a:defRPr/>
            </a:pPr>
            <a:r>
              <a:rPr kumimoji="1" lang="en-US" altLang="zh-CN" sz="2600" dirty="0" smtClean="0">
                <a:latin typeface="Times New Roman" pitchFamily="18" charset="0"/>
                <a:ea typeface="+mj-ea"/>
                <a:cs typeface="Times New Roman" pitchFamily="18" charset="0"/>
              </a:rPr>
              <a:t># </a:t>
            </a:r>
            <a:r>
              <a:rPr kumimoji="1" lang="en-US" altLang="zh-CN" sz="2600" b="0" i="1" dirty="0" smtClean="0">
                <a:latin typeface="Times New Roman" pitchFamily="18" charset="0"/>
                <a:ea typeface="+mj-ea"/>
                <a:cs typeface="Times New Roman" pitchFamily="18" charset="0"/>
              </a:rPr>
              <a:t>n</a:t>
            </a:r>
            <a:r>
              <a:rPr kumimoji="1" lang="en-US" altLang="zh-CN" sz="2600" dirty="0" smtClean="0">
                <a:latin typeface="Times New Roman" pitchFamily="18" charset="0"/>
                <a:ea typeface="+mj-ea"/>
                <a:cs typeface="Times New Roman" pitchFamily="18" charset="0"/>
              </a:rPr>
              <a:t> </a:t>
            </a:r>
            <a:r>
              <a:rPr kumimoji="1" lang="zh-CN" altLang="en-US" sz="2600" dirty="0" smtClean="0">
                <a:latin typeface="Times New Roman" pitchFamily="18" charset="0"/>
                <a:ea typeface="+mj-ea"/>
                <a:cs typeface="Times New Roman" pitchFamily="18" charset="0"/>
              </a:rPr>
              <a:t>是数组</a:t>
            </a:r>
            <a:r>
              <a:rPr kumimoji="1" lang="en-US" altLang="zh-CN" sz="2600" b="0" i="1" dirty="0">
                <a:latin typeface="Times New Roman" pitchFamily="18" charset="0"/>
                <a:ea typeface="+mj-ea"/>
                <a:cs typeface="Times New Roman" pitchFamily="18" charset="0"/>
              </a:rPr>
              <a:t>a</a:t>
            </a:r>
            <a:r>
              <a:rPr kumimoji="1" lang="zh-CN" altLang="en-US" sz="2600" dirty="0" smtClean="0">
                <a:latin typeface="Times New Roman" pitchFamily="18" charset="0"/>
                <a:ea typeface="+mj-ea"/>
                <a:cs typeface="Times New Roman" pitchFamily="18" charset="0"/>
              </a:rPr>
              <a:t>的元素个数，生成</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a</a:t>
            </a:r>
            <a:r>
              <a:rPr kumimoji="1" lang="en-US" altLang="zh-CN" sz="2600" dirty="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n-1</a:t>
            </a:r>
            <a:r>
              <a:rPr kumimoji="1" lang="en-US" altLang="zh-CN" sz="2600" dirty="0" smtClean="0">
                <a:latin typeface="Times New Roman" pitchFamily="18" charset="0"/>
                <a:ea typeface="+mj-ea"/>
                <a:cs typeface="Times New Roman" pitchFamily="18" charset="0"/>
              </a:rPr>
              <a:t>]</a:t>
            </a:r>
            <a:r>
              <a:rPr kumimoji="1" lang="zh-CN" altLang="en-US" sz="2600" dirty="0" smtClean="0">
                <a:latin typeface="Times New Roman" pitchFamily="18" charset="0"/>
                <a:ea typeface="+mj-ea"/>
                <a:cs typeface="Times New Roman" pitchFamily="18" charset="0"/>
              </a:rPr>
              <a:t>的全排列</a:t>
            </a:r>
          </a:p>
          <a:p>
            <a:pPr eaLnBrk="1" hangingPunct="1">
              <a:lnSpc>
                <a:spcPct val="100000"/>
              </a:lnSpc>
              <a:defRPr/>
            </a:pPr>
            <a:r>
              <a:rPr kumimoji="1" lang="zh-CN" altLang="en-US" sz="2600" dirty="0" smtClean="0">
                <a:latin typeface="Times New Roman" pitchFamily="18" charset="0"/>
                <a:ea typeface="+mj-ea"/>
                <a:cs typeface="Times New Roman" pitchFamily="18" charset="0"/>
              </a:rPr>
              <a:t>    </a:t>
            </a:r>
            <a:r>
              <a:rPr kumimoji="1" lang="en-US" altLang="zh-CN" sz="2600" dirty="0" smtClean="0">
                <a:latin typeface="Times New Roman" pitchFamily="18" charset="0"/>
                <a:ea typeface="+mj-ea"/>
                <a:cs typeface="Times New Roman" pitchFamily="18" charset="0"/>
              </a:rPr>
              <a:t>if  </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 == </a:t>
            </a:r>
            <a:r>
              <a:rPr kumimoji="1" lang="en-US" altLang="zh-CN" sz="2600" b="0" i="1" dirty="0">
                <a:latin typeface="Times New Roman" pitchFamily="18" charset="0"/>
                <a:ea typeface="+mj-ea"/>
                <a:cs typeface="Times New Roman" pitchFamily="18" charset="0"/>
              </a:rPr>
              <a:t>n</a:t>
            </a:r>
            <a:r>
              <a:rPr kumimoji="1" lang="en-US" altLang="zh-CN" sz="2600" dirty="0" smtClean="0">
                <a:latin typeface="Times New Roman" pitchFamily="18" charset="0"/>
                <a:ea typeface="+mj-ea"/>
                <a:cs typeface="Times New Roman" pitchFamily="18" charset="0"/>
              </a:rPr>
              <a:t>-1 :          #</a:t>
            </a:r>
            <a:r>
              <a:rPr kumimoji="1" lang="zh-CN" altLang="en-US" sz="2600" dirty="0" smtClean="0">
                <a:latin typeface="Times New Roman" pitchFamily="18" charset="0"/>
                <a:ea typeface="+mj-ea"/>
                <a:cs typeface="Times New Roman" pitchFamily="18" charset="0"/>
              </a:rPr>
              <a:t>终止条件，输出排列</a:t>
            </a:r>
          </a:p>
          <a:p>
            <a:pPr eaLnBrk="1" hangingPunct="1">
              <a:lnSpc>
                <a:spcPct val="100000"/>
              </a:lnSpc>
              <a:defRPr/>
            </a:pPr>
            <a:r>
              <a:rPr kumimoji="1" lang="zh-CN" altLang="en-US" sz="2600" dirty="0" smtClean="0">
                <a:latin typeface="Times New Roman" pitchFamily="18" charset="0"/>
                <a:ea typeface="+mj-ea"/>
                <a:cs typeface="Times New Roman" pitchFamily="18" charset="0"/>
              </a:rPr>
              <a:t>        </a:t>
            </a:r>
            <a:r>
              <a:rPr kumimoji="1" lang="en-US" altLang="zh-CN" sz="2600" dirty="0" smtClean="0">
                <a:latin typeface="Times New Roman" pitchFamily="18" charset="0"/>
                <a:ea typeface="+mj-ea"/>
                <a:cs typeface="Times New Roman" pitchFamily="18" charset="0"/>
              </a:rPr>
              <a:t>print </a:t>
            </a:r>
            <a:r>
              <a:rPr kumimoji="1" lang="en-US" altLang="zh-CN" sz="2600" b="0" i="1" dirty="0" smtClean="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n</a:t>
            </a:r>
            <a:r>
              <a:rPr kumimoji="1" lang="en-US" altLang="zh-CN" sz="2600" dirty="0" smtClean="0">
                <a:latin typeface="Times New Roman" pitchFamily="18" charset="0"/>
                <a:ea typeface="+mj-ea"/>
                <a:cs typeface="Times New Roman" pitchFamily="18" charset="0"/>
              </a:rPr>
              <a:t>]         #</a:t>
            </a:r>
            <a:r>
              <a:rPr kumimoji="1" lang="zh-CN" altLang="en-US" sz="2600" dirty="0" smtClean="0">
                <a:latin typeface="Times New Roman" pitchFamily="18" charset="0"/>
                <a:ea typeface="+mj-ea"/>
                <a:cs typeface="Times New Roman" pitchFamily="18" charset="0"/>
              </a:rPr>
              <a:t>输出包括前缀，以构成整个问题的解</a:t>
            </a:r>
          </a:p>
          <a:p>
            <a:pPr eaLnBrk="1" hangingPunct="1">
              <a:lnSpc>
                <a:spcPct val="100000"/>
              </a:lnSpc>
              <a:defRPr/>
            </a:pPr>
            <a:r>
              <a:rPr kumimoji="1" lang="zh-CN" altLang="en-US" sz="2600" dirty="0" smtClean="0">
                <a:latin typeface="Times New Roman" pitchFamily="18" charset="0"/>
                <a:ea typeface="+mj-ea"/>
                <a:cs typeface="Times New Roman" pitchFamily="18" charset="0"/>
              </a:rPr>
              <a:t>    </a:t>
            </a:r>
            <a:r>
              <a:rPr kumimoji="1" lang="en-US" altLang="zh-CN" sz="2600" dirty="0" smtClean="0">
                <a:latin typeface="Times New Roman" pitchFamily="18" charset="0"/>
                <a:ea typeface="+mj-ea"/>
                <a:cs typeface="Times New Roman" pitchFamily="18" charset="0"/>
              </a:rPr>
              <a:t>else :                       #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n</a:t>
            </a:r>
            <a:r>
              <a:rPr kumimoji="1" lang="en-US" altLang="zh-CN" sz="2600" dirty="0" smtClean="0">
                <a:latin typeface="Times New Roman" pitchFamily="18" charset="0"/>
                <a:ea typeface="+mj-ea"/>
                <a:cs typeface="Times New Roman" pitchFamily="18" charset="0"/>
              </a:rPr>
              <a:t>-1] </a:t>
            </a:r>
            <a:r>
              <a:rPr kumimoji="1" lang="zh-CN" altLang="en-US" sz="2600" dirty="0" smtClean="0">
                <a:latin typeface="Times New Roman" pitchFamily="18" charset="0"/>
                <a:ea typeface="+mj-ea"/>
                <a:cs typeface="Times New Roman" pitchFamily="18" charset="0"/>
              </a:rPr>
              <a:t>的排列大于</a:t>
            </a:r>
            <a:r>
              <a:rPr kumimoji="1" lang="en-US" altLang="zh-CN" sz="2600" dirty="0" smtClean="0">
                <a:latin typeface="Times New Roman" pitchFamily="18" charset="0"/>
                <a:ea typeface="+mj-ea"/>
                <a:cs typeface="Times New Roman" pitchFamily="18" charset="0"/>
              </a:rPr>
              <a:t>1</a:t>
            </a:r>
            <a:r>
              <a:rPr kumimoji="1" lang="zh-CN" altLang="en-US" sz="2600" dirty="0" smtClean="0">
                <a:latin typeface="Times New Roman" pitchFamily="18" charset="0"/>
                <a:ea typeface="+mj-ea"/>
                <a:cs typeface="Times New Roman" pitchFamily="18" charset="0"/>
              </a:rPr>
              <a:t>，递归生成</a:t>
            </a:r>
          </a:p>
          <a:p>
            <a:pPr eaLnBrk="1" hangingPunct="1">
              <a:lnSpc>
                <a:spcPct val="100000"/>
              </a:lnSpc>
              <a:defRPr/>
            </a:pPr>
            <a:r>
              <a:rPr kumimoji="1" lang="zh-CN" altLang="en-US" sz="2600" dirty="0" smtClean="0">
                <a:latin typeface="Times New Roman" pitchFamily="18" charset="0"/>
                <a:ea typeface="+mj-ea"/>
                <a:cs typeface="Times New Roman" pitchFamily="18" charset="0"/>
              </a:rPr>
              <a:t>        </a:t>
            </a:r>
            <a:r>
              <a:rPr kumimoji="1" lang="en-US" altLang="zh-CN" sz="2600" dirty="0" smtClean="0">
                <a:latin typeface="Times New Roman" pitchFamily="18" charset="0"/>
                <a:ea typeface="+mj-ea"/>
                <a:cs typeface="Times New Roman" pitchFamily="18" charset="0"/>
              </a:rPr>
              <a:t>for  </a:t>
            </a:r>
            <a:r>
              <a:rPr kumimoji="1" lang="en-US" altLang="zh-CN" sz="2600" b="0" i="1" dirty="0">
                <a:latin typeface="Times New Roman" pitchFamily="18" charset="0"/>
                <a:ea typeface="+mj-ea"/>
                <a:cs typeface="Times New Roman" pitchFamily="18" charset="0"/>
              </a:rPr>
              <a:t>i</a:t>
            </a:r>
            <a:r>
              <a:rPr kumimoji="1" lang="en-US" altLang="zh-CN" sz="2600" dirty="0" smtClean="0">
                <a:latin typeface="Times New Roman" pitchFamily="18" charset="0"/>
                <a:ea typeface="+mj-ea"/>
                <a:cs typeface="Times New Roman" pitchFamily="18" charset="0"/>
              </a:rPr>
              <a:t>  in range(</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n</a:t>
            </a:r>
            <a:r>
              <a:rPr kumimoji="1" lang="en-US" altLang="zh-CN" sz="2600" dirty="0" smtClean="0">
                <a:latin typeface="Times New Roman" pitchFamily="18" charset="0"/>
                <a:ea typeface="+mj-ea"/>
                <a:cs typeface="Times New Roman" pitchFamily="18" charset="0"/>
              </a:rPr>
              <a:t>) :</a:t>
            </a:r>
          </a:p>
          <a:p>
            <a:pPr eaLnBrk="1" hangingPunct="1">
              <a:lnSpc>
                <a:spcPct val="100000"/>
              </a:lnSpc>
              <a:defRPr/>
            </a:pPr>
            <a:r>
              <a:rPr kumimoji="1" lang="en-US" altLang="zh-CN"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i</a:t>
            </a:r>
            <a:r>
              <a:rPr kumimoji="1" lang="en-US" altLang="zh-CN" sz="2600" dirty="0" smtClean="0">
                <a:latin typeface="Times New Roman" pitchFamily="18" charset="0"/>
                <a:ea typeface="+mj-ea"/>
                <a:cs typeface="Times New Roman" pitchFamily="18" charset="0"/>
              </a:rPr>
              <a:t>] =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i</a:t>
            </a:r>
            <a:r>
              <a:rPr kumimoji="1" lang="en-US" altLang="zh-CN"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   #</a:t>
            </a:r>
            <a:r>
              <a:rPr kumimoji="1" lang="zh-CN" altLang="en-US" sz="2600" dirty="0" smtClean="0">
                <a:latin typeface="Times New Roman" pitchFamily="18" charset="0"/>
                <a:ea typeface="+mj-ea"/>
                <a:cs typeface="Times New Roman" pitchFamily="18" charset="0"/>
              </a:rPr>
              <a:t>交换</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a:t>
            </a:r>
            <a:r>
              <a:rPr kumimoji="1" lang="zh-CN" altLang="en-US" sz="2600" dirty="0" smtClean="0">
                <a:latin typeface="Times New Roman" pitchFamily="18" charset="0"/>
                <a:ea typeface="+mj-ea"/>
                <a:cs typeface="Times New Roman" pitchFamily="18" charset="0"/>
              </a:rPr>
              <a:t>和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i</a:t>
            </a:r>
            <a:r>
              <a:rPr kumimoji="1" lang="en-US" altLang="zh-CN" sz="2600" dirty="0" smtClean="0">
                <a:latin typeface="Times New Roman" pitchFamily="18" charset="0"/>
                <a:ea typeface="+mj-ea"/>
                <a:cs typeface="Times New Roman" pitchFamily="18" charset="0"/>
              </a:rPr>
              <a:t>]</a:t>
            </a:r>
          </a:p>
          <a:p>
            <a:pPr eaLnBrk="1" hangingPunct="1">
              <a:lnSpc>
                <a:spcPct val="100000"/>
              </a:lnSpc>
              <a:defRPr/>
            </a:pPr>
            <a:r>
              <a:rPr kumimoji="1" lang="en-US" altLang="zh-CN"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Perm</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 k</a:t>
            </a:r>
            <a:r>
              <a:rPr kumimoji="1" lang="en-US" altLang="zh-CN" sz="2600" dirty="0" smtClean="0">
                <a:latin typeface="Times New Roman" pitchFamily="18" charset="0"/>
                <a:ea typeface="+mj-ea"/>
                <a:cs typeface="Times New Roman" pitchFamily="18" charset="0"/>
              </a:rPr>
              <a:t>+1, </a:t>
            </a:r>
            <a:r>
              <a:rPr kumimoji="1" lang="en-US" altLang="zh-CN" sz="2600" b="0" i="1" dirty="0">
                <a:latin typeface="Times New Roman" pitchFamily="18" charset="0"/>
                <a:ea typeface="+mj-ea"/>
                <a:cs typeface="Times New Roman" pitchFamily="18" charset="0"/>
              </a:rPr>
              <a:t>n</a:t>
            </a:r>
            <a:r>
              <a:rPr kumimoji="1" lang="en-US" altLang="zh-CN" sz="2600" dirty="0" smtClean="0">
                <a:latin typeface="Times New Roman" pitchFamily="18" charset="0"/>
                <a:ea typeface="+mj-ea"/>
                <a:cs typeface="Times New Roman" pitchFamily="18" charset="0"/>
              </a:rPr>
              <a:t>)          #</a:t>
            </a:r>
            <a:r>
              <a:rPr kumimoji="1" lang="zh-CN" altLang="en-US" sz="2600" dirty="0" smtClean="0">
                <a:latin typeface="Times New Roman" pitchFamily="18" charset="0"/>
                <a:ea typeface="+mj-ea"/>
                <a:cs typeface="Times New Roman" pitchFamily="18" charset="0"/>
              </a:rPr>
              <a:t>生成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+1],…,</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n</a:t>
            </a:r>
            <a:r>
              <a:rPr kumimoji="1" lang="en-US" altLang="zh-CN" sz="2600" dirty="0" smtClean="0">
                <a:latin typeface="Times New Roman" pitchFamily="18" charset="0"/>
                <a:ea typeface="+mj-ea"/>
                <a:cs typeface="Times New Roman" pitchFamily="18" charset="0"/>
              </a:rPr>
              <a:t>-1]</a:t>
            </a:r>
            <a:r>
              <a:rPr kumimoji="1" lang="zh-CN" altLang="en-US" sz="2600" dirty="0" smtClean="0">
                <a:latin typeface="Times New Roman" pitchFamily="18" charset="0"/>
                <a:ea typeface="+mj-ea"/>
                <a:cs typeface="Times New Roman" pitchFamily="18" charset="0"/>
              </a:rPr>
              <a:t>的全排列</a:t>
            </a:r>
          </a:p>
          <a:p>
            <a:pPr eaLnBrk="1" hangingPunct="1">
              <a:lnSpc>
                <a:spcPct val="100000"/>
              </a:lnSpc>
              <a:defRPr/>
            </a:pPr>
            <a:r>
              <a:rPr kumimoji="1" lang="zh-CN" altLang="en-US"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i</a:t>
            </a:r>
            <a:r>
              <a:rPr kumimoji="1" lang="en-US" altLang="zh-CN" sz="2600" dirty="0" smtClean="0">
                <a:latin typeface="Times New Roman" pitchFamily="18" charset="0"/>
                <a:ea typeface="+mj-ea"/>
                <a:cs typeface="Times New Roman" pitchFamily="18" charset="0"/>
              </a:rPr>
              <a:t>] =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i</a:t>
            </a:r>
            <a:r>
              <a:rPr kumimoji="1" lang="en-US" altLang="zh-CN"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   #</a:t>
            </a:r>
            <a:r>
              <a:rPr kumimoji="1" lang="zh-CN" altLang="en-US" sz="2600" dirty="0" smtClean="0">
                <a:latin typeface="Times New Roman" pitchFamily="18" charset="0"/>
                <a:ea typeface="+mj-ea"/>
                <a:cs typeface="Times New Roman" pitchFamily="18" charset="0"/>
              </a:rPr>
              <a:t>再次交换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 </a:t>
            </a:r>
            <a:r>
              <a:rPr kumimoji="1" lang="zh-CN" altLang="en-US" sz="2600" dirty="0" smtClean="0">
                <a:latin typeface="Times New Roman" pitchFamily="18" charset="0"/>
                <a:ea typeface="+mj-ea"/>
                <a:cs typeface="Times New Roman" pitchFamily="18" charset="0"/>
              </a:rPr>
              <a:t>和</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i</a:t>
            </a:r>
            <a:r>
              <a:rPr kumimoji="1" lang="en-US" altLang="zh-CN" sz="2600" dirty="0" smtClean="0">
                <a:latin typeface="Times New Roman" pitchFamily="18" charset="0"/>
                <a:ea typeface="+mj-ea"/>
                <a:cs typeface="Times New Roman" pitchFamily="18" charset="0"/>
              </a:rPr>
              <a:t>] , </a:t>
            </a:r>
            <a:r>
              <a:rPr kumimoji="1" lang="zh-CN" altLang="en-US" sz="2600" dirty="0" smtClean="0">
                <a:latin typeface="Times New Roman" pitchFamily="18" charset="0"/>
                <a:ea typeface="+mj-ea"/>
                <a:cs typeface="Times New Roman" pitchFamily="18" charset="0"/>
              </a:rPr>
              <a:t>恢复原顺序</a:t>
            </a:r>
            <a:endParaRPr kumimoji="1" lang="en-US" altLang="zh-CN" sz="2600" dirty="0" smtClean="0">
              <a:latin typeface="Times New Roman" pitchFamily="18" charset="0"/>
              <a:ea typeface="+mj-ea"/>
              <a:cs typeface="Times New Roman" pitchFamily="18" charset="0"/>
            </a:endParaRPr>
          </a:p>
        </p:txBody>
      </p:sp>
    </p:spTree>
  </p:cSld>
  <p:clrMapOvr>
    <a:masterClrMapping/>
  </p:clrMapOvr>
  <p:transition>
    <p:pull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02" name="Text Box 2"/>
          <p:cNvSpPr txBox="1">
            <a:spLocks noChangeArrowheads="1"/>
          </p:cNvSpPr>
          <p:nvPr/>
        </p:nvSpPr>
        <p:spPr bwMode="auto">
          <a:xfrm>
            <a:off x="468313" y="549275"/>
            <a:ext cx="8153400" cy="1395413"/>
          </a:xfrm>
          <a:prstGeom prst="rect">
            <a:avLst/>
          </a:prstGeom>
          <a:noFill/>
          <a:ln>
            <a:noFill/>
          </a:ln>
          <a:effectLst/>
          <a:extLst/>
        </p:spPr>
        <p:txBody>
          <a:bodyPr lIns="112947" tIns="56473" rIns="112947" bIns="56473">
            <a:spAutoFit/>
          </a:bodyPr>
          <a:lstStyle/>
          <a:p>
            <a:pPr algn="just">
              <a:lnSpc>
                <a:spcPct val="100000"/>
              </a:lnSpc>
              <a:spcBef>
                <a:spcPct val="20000"/>
              </a:spcBef>
              <a:defRPr/>
            </a:pPr>
            <a:r>
              <a:rPr lang="zh-CN" altLang="en-US" sz="2800">
                <a:effectLst>
                  <a:outerShdw blurRad="38100" dist="38100" dir="2700000" algn="tl">
                    <a:srgbClr val="C0C0C0"/>
                  </a:outerShdw>
                </a:effectLst>
                <a:latin typeface="Times New Roman" pitchFamily="18" charset="0"/>
              </a:rPr>
              <a:t>从</a:t>
            </a:r>
            <a:r>
              <a:rPr lang="en-US" altLang="zh-CN" sz="2800">
                <a:effectLst>
                  <a:outerShdw blurRad="38100" dist="38100" dir="2700000" algn="tl">
                    <a:srgbClr val="C0C0C0"/>
                  </a:outerShdw>
                </a:effectLst>
                <a:latin typeface="Times New Roman" pitchFamily="18" charset="0"/>
              </a:rPr>
              <a:t>else</a:t>
            </a:r>
            <a:r>
              <a:rPr lang="zh-CN" altLang="en-US" sz="2800">
                <a:effectLst>
                  <a:outerShdw blurRad="38100" dist="38100" dir="2700000" algn="tl">
                    <a:srgbClr val="C0C0C0"/>
                  </a:outerShdw>
                </a:effectLst>
                <a:latin typeface="Times New Roman" pitchFamily="18" charset="0"/>
              </a:rPr>
              <a:t>后面的</a:t>
            </a:r>
            <a:r>
              <a:rPr lang="en-US" altLang="zh-CN" sz="2800">
                <a:latin typeface="Times New Roman" pitchFamily="18" charset="0"/>
              </a:rPr>
              <a:t>for</a:t>
            </a:r>
            <a:r>
              <a:rPr lang="zh-CN" altLang="en-US" sz="2800">
                <a:latin typeface="Times New Roman" pitchFamily="18" charset="0"/>
              </a:rPr>
              <a:t>循环可以看出，计算</a:t>
            </a:r>
            <a:r>
              <a:rPr lang="en-US" altLang="zh-CN" sz="2800">
                <a:latin typeface="Times New Roman" pitchFamily="18" charset="0"/>
              </a:rPr>
              <a:t>n</a:t>
            </a:r>
            <a:r>
              <a:rPr lang="zh-CN" altLang="en-US" sz="2800">
                <a:latin typeface="Times New Roman" pitchFamily="18" charset="0"/>
              </a:rPr>
              <a:t>个符号的全排列需要做</a:t>
            </a:r>
            <a:r>
              <a:rPr lang="en-US" altLang="zh-CN" sz="2800">
                <a:latin typeface="Times New Roman" pitchFamily="18" charset="0"/>
              </a:rPr>
              <a:t>n</a:t>
            </a:r>
            <a:r>
              <a:rPr lang="zh-CN" altLang="en-US" sz="2800">
                <a:latin typeface="Times New Roman" pitchFamily="18" charset="0"/>
              </a:rPr>
              <a:t>次对</a:t>
            </a:r>
            <a:r>
              <a:rPr lang="en-US" altLang="zh-CN" sz="2800">
                <a:latin typeface="Times New Roman" pitchFamily="18" charset="0"/>
              </a:rPr>
              <a:t>n-1</a:t>
            </a:r>
            <a:r>
              <a:rPr lang="zh-CN" altLang="en-US" sz="2800">
                <a:latin typeface="Times New Roman" pitchFamily="18" charset="0"/>
              </a:rPr>
              <a:t>个符号的递归求解，所以该算法执行时间的递归方程为：</a:t>
            </a:r>
          </a:p>
        </p:txBody>
      </p:sp>
      <p:graphicFrame>
        <p:nvGraphicFramePr>
          <p:cNvPr id="9218" name="Object 3"/>
          <p:cNvGraphicFramePr>
            <a:graphicFrameLocks noChangeAspect="1"/>
          </p:cNvGraphicFramePr>
          <p:nvPr/>
        </p:nvGraphicFramePr>
        <p:xfrm>
          <a:off x="1697038" y="2071688"/>
          <a:ext cx="4227512" cy="1285875"/>
        </p:xfrm>
        <a:graphic>
          <a:graphicData uri="http://schemas.openxmlformats.org/presentationml/2006/ole">
            <mc:AlternateContent xmlns:mc="http://schemas.openxmlformats.org/markup-compatibility/2006">
              <mc:Choice xmlns:v="urn:schemas-microsoft-com:vml" Requires="v">
                <p:oleObj spid="_x0000_s9314" name="公式" r:id="rId3" imgW="1586811" imgH="482391" progId="Equation.3">
                  <p:embed/>
                </p:oleObj>
              </mc:Choice>
              <mc:Fallback>
                <p:oleObj name="公式" r:id="rId3" imgW="1586811" imgH="48239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038" y="2071688"/>
                        <a:ext cx="4227512"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2" name="Rectangle 4"/>
          <p:cNvSpPr>
            <a:spLocks noChangeArrowheads="1"/>
          </p:cNvSpPr>
          <p:nvPr/>
        </p:nvSpPr>
        <p:spPr bwMode="auto">
          <a:xfrm>
            <a:off x="539750" y="3378200"/>
            <a:ext cx="8305800" cy="627063"/>
          </a:xfrm>
          <a:prstGeom prst="rect">
            <a:avLst/>
          </a:prstGeom>
          <a:noFill/>
          <a:ln w="9525">
            <a:noFill/>
            <a:miter lim="800000"/>
            <a:headEnd/>
            <a:tailEnd/>
          </a:ln>
        </p:spPr>
        <p:txBody>
          <a:bodyPr lIns="112947" tIns="56473" rIns="112947" bIns="56473">
            <a:spAutoFit/>
          </a:bodyPr>
          <a:lstStyle/>
          <a:p>
            <a:r>
              <a:rPr lang="zh-CN" altLang="en-US" sz="2800">
                <a:latin typeface="Times New Roman" pitchFamily="18" charset="0"/>
              </a:rPr>
              <a:t>使用替换规则，我们得到：</a:t>
            </a:r>
          </a:p>
        </p:txBody>
      </p:sp>
      <p:graphicFrame>
        <p:nvGraphicFramePr>
          <p:cNvPr id="9219" name="Object 5"/>
          <p:cNvGraphicFramePr>
            <a:graphicFrameLocks noChangeAspect="1"/>
          </p:cNvGraphicFramePr>
          <p:nvPr/>
        </p:nvGraphicFramePr>
        <p:xfrm>
          <a:off x="1801813" y="4149725"/>
          <a:ext cx="2589212" cy="647700"/>
        </p:xfrm>
        <a:graphic>
          <a:graphicData uri="http://schemas.openxmlformats.org/presentationml/2006/ole">
            <mc:AlternateContent xmlns:mc="http://schemas.openxmlformats.org/markup-compatibility/2006">
              <mc:Choice xmlns:v="urn:schemas-microsoft-com:vml" Requires="v">
                <p:oleObj spid="_x0000_s9315" name="公式" r:id="rId5" imgW="965200" imgH="241300" progId="Equation.3">
                  <p:embed/>
                </p:oleObj>
              </mc:Choice>
              <mc:Fallback>
                <p:oleObj name="公式" r:id="rId5" imgW="9652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1813" y="4149725"/>
                        <a:ext cx="2589212"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6"/>
          <p:cNvGraphicFramePr>
            <a:graphicFrameLocks noChangeAspect="1"/>
          </p:cNvGraphicFramePr>
          <p:nvPr/>
        </p:nvGraphicFramePr>
        <p:xfrm>
          <a:off x="6877050" y="2071688"/>
          <a:ext cx="879475" cy="1150937"/>
        </p:xfrm>
        <a:graphic>
          <a:graphicData uri="http://schemas.openxmlformats.org/presentationml/2006/ole">
            <mc:AlternateContent xmlns:mc="http://schemas.openxmlformats.org/markup-compatibility/2006">
              <mc:Choice xmlns:v="urn:schemas-microsoft-com:vml" Requires="v">
                <p:oleObj spid="_x0000_s9316" name="公式" r:id="rId7" imgW="330057" imgH="431613" progId="Equation.3">
                  <p:embed/>
                </p:oleObj>
              </mc:Choice>
              <mc:Fallback>
                <p:oleObj name="公式" r:id="rId7" imgW="330057" imgH="431613"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7050" y="2071688"/>
                        <a:ext cx="879475" cy="1150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ll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1250950" y="555625"/>
          <a:ext cx="6289675" cy="4217988"/>
        </p:xfrm>
        <a:graphic>
          <a:graphicData uri="http://schemas.openxmlformats.org/presentationml/2006/ole">
            <mc:AlternateContent xmlns:mc="http://schemas.openxmlformats.org/markup-compatibility/2006">
              <mc:Choice xmlns:v="urn:schemas-microsoft-com:vml" Requires="v">
                <p:oleObj spid="_x0000_s10306" name="公式" r:id="rId3" imgW="1816100" imgH="1219200" progId="Equation.3">
                  <p:embed/>
                </p:oleObj>
              </mc:Choice>
              <mc:Fallback>
                <p:oleObj name="公式" r:id="rId3" imgW="1816100" imgH="1219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950" y="555625"/>
                        <a:ext cx="6289675" cy="421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4745038" y="4941888"/>
          <a:ext cx="2462212" cy="835025"/>
        </p:xfrm>
        <a:graphic>
          <a:graphicData uri="http://schemas.openxmlformats.org/presentationml/2006/ole">
            <mc:AlternateContent xmlns:mc="http://schemas.openxmlformats.org/markup-compatibility/2006">
              <mc:Choice xmlns:v="urn:schemas-microsoft-com:vml" Requires="v">
                <p:oleObj spid="_x0000_s10307" name="公式" r:id="rId5" imgW="710891" imgH="241195" progId="Equation.3">
                  <p:embed/>
                </p:oleObj>
              </mc:Choice>
              <mc:Fallback>
                <p:oleObj name="公式" r:id="rId5" imgW="710891" imgH="241195"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5038" y="4941888"/>
                        <a:ext cx="2462212"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6628" name="AutoShape 4"/>
          <p:cNvSpPr>
            <a:spLocks noChangeArrowheads="1"/>
          </p:cNvSpPr>
          <p:nvPr/>
        </p:nvSpPr>
        <p:spPr bwMode="auto">
          <a:xfrm>
            <a:off x="5508625" y="4005263"/>
            <a:ext cx="142875" cy="936625"/>
          </a:xfrm>
          <a:prstGeom prst="downArrow">
            <a:avLst>
              <a:gd name="adj1" fmla="val 50000"/>
              <a:gd name="adj2" fmla="val 163889"/>
            </a:avLst>
          </a:prstGeom>
          <a:solidFill>
            <a:schemeClr val="accent1"/>
          </a:solidFill>
          <a:ln w="9525">
            <a:solidFill>
              <a:schemeClr val="tx1"/>
            </a:solidFill>
            <a:miter lim="800000"/>
            <a:headEnd/>
            <a:tailEnd/>
          </a:ln>
          <a:effectLst/>
          <a:extLst/>
        </p:spPr>
        <p:txBody>
          <a:bodyPr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pull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385763" y="1089025"/>
            <a:ext cx="8382000" cy="1822450"/>
          </a:xfrm>
          <a:prstGeom prst="rect">
            <a:avLst/>
          </a:prstGeom>
          <a:noFill/>
          <a:ln w="9525">
            <a:noFill/>
            <a:miter lim="800000"/>
            <a:headEnd/>
            <a:tailEnd/>
          </a:ln>
        </p:spPr>
        <p:txBody>
          <a:bodyPr lIns="112947" tIns="56473" rIns="112947" bIns="56473">
            <a:spAutoFit/>
          </a:bodyPr>
          <a:lstStyle/>
          <a:p>
            <a:pPr indent="714375">
              <a:lnSpc>
                <a:spcPct val="100000"/>
              </a:lnSpc>
              <a:spcBef>
                <a:spcPct val="50000"/>
              </a:spcBef>
            </a:pPr>
            <a:r>
              <a:rPr lang="zh-CN" altLang="en-US" sz="2800">
                <a:latin typeface="Times New Roman" pitchFamily="18" charset="0"/>
              </a:rPr>
              <a:t>魔方是一个从1到</a:t>
            </a:r>
            <a:r>
              <a:rPr lang="en-US" altLang="zh-CN" sz="2800">
                <a:latin typeface="Times New Roman" pitchFamily="18" charset="0"/>
              </a:rPr>
              <a:t>n</a:t>
            </a:r>
            <a:r>
              <a:rPr lang="en-US" altLang="zh-CN" sz="2800" baseline="30000">
                <a:latin typeface="Times New Roman" pitchFamily="18" charset="0"/>
              </a:rPr>
              <a:t>2</a:t>
            </a:r>
            <a:r>
              <a:rPr lang="zh-CN" altLang="en-US" sz="2800">
                <a:latin typeface="Times New Roman" pitchFamily="18" charset="0"/>
              </a:rPr>
              <a:t>个整数的</a:t>
            </a:r>
            <a:r>
              <a:rPr lang="en-US" altLang="zh-CN" sz="2800">
                <a:latin typeface="Times New Roman" pitchFamily="18" charset="0"/>
              </a:rPr>
              <a:t>n×n</a:t>
            </a:r>
            <a:r>
              <a:rPr lang="zh-CN" altLang="en-US" sz="2800">
                <a:latin typeface="Times New Roman" pitchFamily="18" charset="0"/>
              </a:rPr>
              <a:t>矩阵，一个从1到</a:t>
            </a:r>
            <a:r>
              <a:rPr lang="en-US" altLang="zh-CN" sz="2800">
                <a:latin typeface="Times New Roman" pitchFamily="18" charset="0"/>
              </a:rPr>
              <a:t>n</a:t>
            </a:r>
            <a:r>
              <a:rPr lang="en-US" altLang="zh-CN" sz="2800" baseline="30000">
                <a:latin typeface="Times New Roman" pitchFamily="18" charset="0"/>
              </a:rPr>
              <a:t>2</a:t>
            </a:r>
            <a:r>
              <a:rPr lang="zh-CN" altLang="en-US" sz="2800">
                <a:latin typeface="Times New Roman" pitchFamily="18" charset="0"/>
              </a:rPr>
              <a:t>个整数的</a:t>
            </a:r>
            <a:r>
              <a:rPr lang="en-US" altLang="zh-CN" sz="2800">
                <a:latin typeface="Times New Roman" pitchFamily="18" charset="0"/>
              </a:rPr>
              <a:t>n×n</a:t>
            </a:r>
            <a:r>
              <a:rPr lang="zh-CN" altLang="en-US" sz="2800">
                <a:latin typeface="Times New Roman" pitchFamily="18" charset="0"/>
              </a:rPr>
              <a:t>魔方中的每一行、每一列及对角线上的整数的和都是相同的。下面是一个</a:t>
            </a:r>
            <a:r>
              <a:rPr lang="en-US" altLang="zh-CN" sz="2800">
                <a:latin typeface="Times New Roman" pitchFamily="18" charset="0"/>
              </a:rPr>
              <a:t>n=5</a:t>
            </a:r>
            <a:r>
              <a:rPr lang="zh-CN" altLang="en-US" sz="2800">
                <a:latin typeface="Times New Roman" pitchFamily="18" charset="0"/>
              </a:rPr>
              <a:t>的魔方</a:t>
            </a:r>
            <a:r>
              <a:rPr lang="en-US" altLang="zh-CN" sz="2800">
                <a:latin typeface="Times New Roman" pitchFamily="18" charset="0"/>
              </a:rPr>
              <a:t>(</a:t>
            </a:r>
            <a:r>
              <a:rPr lang="zh-CN" altLang="en-US" sz="2800">
                <a:latin typeface="Times New Roman" pitchFamily="18" charset="0"/>
              </a:rPr>
              <a:t>和是</a:t>
            </a:r>
            <a:r>
              <a:rPr lang="en-US" altLang="zh-CN" sz="2800">
                <a:latin typeface="Times New Roman" pitchFamily="18" charset="0"/>
              </a:rPr>
              <a:t>75):</a:t>
            </a:r>
          </a:p>
        </p:txBody>
      </p:sp>
      <p:graphicFrame>
        <p:nvGraphicFramePr>
          <p:cNvPr id="631811" name="Group 3"/>
          <p:cNvGraphicFramePr>
            <a:graphicFrameLocks noGrp="1"/>
          </p:cNvGraphicFramePr>
          <p:nvPr/>
        </p:nvGraphicFramePr>
        <p:xfrm>
          <a:off x="2636838" y="3338513"/>
          <a:ext cx="3048000" cy="2170580"/>
        </p:xfrm>
        <a:graphic>
          <a:graphicData uri="http://schemas.openxmlformats.org/drawingml/2006/table">
            <a:tbl>
              <a:tblPr/>
              <a:tblGrid>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15</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8</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24</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17</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16</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14</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7</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5</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23</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22</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20</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13</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6</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4</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3</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21</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19</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12</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10</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9</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2</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25</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18</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11</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9609" name="Rectangle 41"/>
          <p:cNvSpPr>
            <a:spLocks noChangeArrowheads="1"/>
          </p:cNvSpPr>
          <p:nvPr/>
        </p:nvSpPr>
        <p:spPr bwMode="auto">
          <a:xfrm>
            <a:off x="116505" y="243681"/>
            <a:ext cx="3965575" cy="631825"/>
          </a:xfrm>
          <a:prstGeom prst="rect">
            <a:avLst/>
          </a:prstGeom>
          <a:noFill/>
          <a:ln w="9525">
            <a:noFill/>
            <a:miter lim="800000"/>
            <a:headEnd/>
            <a:tailEnd/>
          </a:ln>
        </p:spPr>
        <p:txBody>
          <a:bodyPr lIns="112947" tIns="56473" rIns="112947" bIns="56473">
            <a:spAutoFit/>
          </a:bodyPr>
          <a:lstStyle/>
          <a:p>
            <a:r>
              <a:rPr lang="en-US" altLang="zh-CN" sz="2800">
                <a:latin typeface="黑体" pitchFamily="49" charset="-122"/>
                <a:ea typeface="黑体" pitchFamily="49" charset="-122"/>
              </a:rPr>
              <a:t>【</a:t>
            </a:r>
            <a:r>
              <a:rPr lang="zh-CN" altLang="en-US" sz="2800">
                <a:latin typeface="黑体" pitchFamily="49" charset="-122"/>
                <a:ea typeface="黑体" pitchFamily="49" charset="-122"/>
              </a:rPr>
              <a:t>例</a:t>
            </a:r>
            <a:r>
              <a:rPr lang="en-US" altLang="zh-CN" sz="2800" smtClean="0">
                <a:latin typeface="黑体" pitchFamily="49" charset="-122"/>
                <a:ea typeface="黑体" pitchFamily="49" charset="-122"/>
              </a:rPr>
              <a:t>】</a:t>
            </a:r>
            <a:r>
              <a:rPr lang="zh-CN" altLang="en-US" sz="2800" smtClean="0"/>
              <a:t>魔方填数</a:t>
            </a:r>
            <a:endParaRPr lang="zh-CN" altLang="en-US" sz="2800"/>
          </a:p>
        </p:txBody>
      </p:sp>
    </p:spTree>
  </p:cSld>
  <p:clrMapOvr>
    <a:masterClrMapping/>
  </p:clrMapOvr>
  <p:transition>
    <p:pull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42"/>
          <p:cNvSpPr>
            <a:spLocks noChangeArrowheads="1"/>
          </p:cNvSpPr>
          <p:nvPr/>
        </p:nvSpPr>
        <p:spPr bwMode="auto">
          <a:xfrm>
            <a:off x="0" y="503238"/>
            <a:ext cx="9144000" cy="3659635"/>
          </a:xfrm>
          <a:prstGeom prst="rect">
            <a:avLst/>
          </a:prstGeom>
          <a:noFill/>
          <a:ln w="9525">
            <a:noFill/>
            <a:miter lim="800000"/>
            <a:headEnd/>
            <a:tailEnd/>
          </a:ln>
        </p:spPr>
        <p:txBody>
          <a:bodyPr lIns="112947" tIns="56473" rIns="112947" bIns="56473">
            <a:spAutoFit/>
          </a:bodyPr>
          <a:lstStyle/>
          <a:p>
            <a:pPr marL="476250" indent="-476250"/>
            <a:r>
              <a:rPr lang="zh-CN" altLang="en-US" sz="2400">
                <a:latin typeface="Times New Roman" pitchFamily="18" charset="0"/>
              </a:rPr>
              <a:t>1、在最上一行的中间位置填入1，然后不断寻找下一个位置，顺次填入2，3，… 。</a:t>
            </a:r>
          </a:p>
          <a:p>
            <a:pPr marL="476250" indent="-476250"/>
            <a:r>
              <a:rPr lang="zh-CN" altLang="en-US" sz="2400">
                <a:latin typeface="Times New Roman" pitchFamily="18" charset="0"/>
              </a:rPr>
              <a:t>2、寻找下一个位置的方向是左上；即如当前位置是</a:t>
            </a:r>
            <a:r>
              <a:rPr lang="en-US" altLang="zh-CN" sz="2400">
                <a:latin typeface="Times New Roman" pitchFamily="18" charset="0"/>
              </a:rPr>
              <a:t>i,j,</a:t>
            </a:r>
            <a:r>
              <a:rPr lang="zh-CN" altLang="en-US" sz="2400">
                <a:latin typeface="Times New Roman" pitchFamily="18" charset="0"/>
              </a:rPr>
              <a:t>则下一个位置就是</a:t>
            </a:r>
            <a:r>
              <a:rPr lang="en-US" altLang="zh-CN" sz="2400">
                <a:latin typeface="Times New Roman" pitchFamily="18" charset="0"/>
              </a:rPr>
              <a:t>i-1,j-1。</a:t>
            </a:r>
          </a:p>
          <a:p>
            <a:pPr marL="476250" indent="-476250"/>
            <a:r>
              <a:rPr lang="en-US" altLang="zh-CN" sz="2400">
                <a:latin typeface="Times New Roman" pitchFamily="18" charset="0"/>
              </a:rPr>
              <a:t>3</a:t>
            </a:r>
            <a:r>
              <a:rPr lang="zh-CN" altLang="en-US" sz="2400" smtClean="0">
                <a:latin typeface="Times New Roman" pitchFamily="18" charset="0"/>
              </a:rPr>
              <a:t>、</a:t>
            </a:r>
            <a:r>
              <a:rPr lang="zh-CN" altLang="en-US" sz="2400">
                <a:latin typeface="Times New Roman" pitchFamily="18" charset="0"/>
              </a:rPr>
              <a:t>把平面看成是环状的封闭体（即第一行的上方是最后一行，第一列的左方是最右一列）；</a:t>
            </a:r>
          </a:p>
          <a:p>
            <a:pPr marL="476250" indent="-476250"/>
            <a:r>
              <a:rPr lang="en-US" altLang="zh-CN" sz="2400" smtClean="0">
                <a:latin typeface="Times New Roman" pitchFamily="18" charset="0"/>
              </a:rPr>
              <a:t>4</a:t>
            </a:r>
            <a:r>
              <a:rPr lang="zh-CN" altLang="en-US" sz="2400" smtClean="0">
                <a:latin typeface="Times New Roman" pitchFamily="18" charset="0"/>
              </a:rPr>
              <a:t>、</a:t>
            </a:r>
            <a:r>
              <a:rPr lang="zh-CN" altLang="en-US" sz="2400">
                <a:latin typeface="Times New Roman" pitchFamily="18" charset="0"/>
              </a:rPr>
              <a:t>当前位置是</a:t>
            </a:r>
            <a:r>
              <a:rPr lang="en-US" altLang="zh-CN" sz="2400">
                <a:latin typeface="Times New Roman" pitchFamily="18" charset="0"/>
              </a:rPr>
              <a:t>i,j，</a:t>
            </a:r>
            <a:r>
              <a:rPr lang="zh-CN" altLang="en-US" sz="2400">
                <a:latin typeface="Times New Roman" pitchFamily="18" charset="0"/>
              </a:rPr>
              <a:t>如下一个预填入的位置不空，则以</a:t>
            </a:r>
            <a:r>
              <a:rPr lang="en-US" altLang="zh-CN" sz="2400">
                <a:latin typeface="Times New Roman" pitchFamily="18" charset="0"/>
              </a:rPr>
              <a:t>i+1,j</a:t>
            </a:r>
            <a:r>
              <a:rPr lang="zh-CN" altLang="en-US" sz="2400">
                <a:latin typeface="Times New Roman" pitchFamily="18" charset="0"/>
              </a:rPr>
              <a:t>作为下一个预填入的位置。</a:t>
            </a:r>
          </a:p>
        </p:txBody>
      </p:sp>
      <p:grpSp>
        <p:nvGrpSpPr>
          <p:cNvPr id="110595" name="组合 1"/>
          <p:cNvGrpSpPr>
            <a:grpSpLocks/>
          </p:cNvGrpSpPr>
          <p:nvPr/>
        </p:nvGrpSpPr>
        <p:grpSpPr bwMode="auto">
          <a:xfrm>
            <a:off x="3132138" y="4148138"/>
            <a:ext cx="2541587" cy="2393950"/>
            <a:chOff x="3021013" y="4291013"/>
            <a:chExt cx="2897187" cy="2566987"/>
          </a:xfrm>
        </p:grpSpPr>
        <p:sp>
          <p:nvSpPr>
            <p:cNvPr id="110597" name="Rectangle 43"/>
            <p:cNvSpPr>
              <a:spLocks noChangeArrowheads="1"/>
            </p:cNvSpPr>
            <p:nvPr/>
          </p:nvSpPr>
          <p:spPr bwMode="auto">
            <a:xfrm>
              <a:off x="4951413" y="6002338"/>
              <a:ext cx="965200" cy="854075"/>
            </a:xfrm>
            <a:prstGeom prst="rect">
              <a:avLst/>
            </a:prstGeom>
            <a:noFill/>
            <a:ln w="9525">
              <a:noFill/>
              <a:miter lim="800000"/>
              <a:headEnd/>
              <a:tailEnd/>
            </a:ln>
          </p:spPr>
          <p:txBody>
            <a:bodyPr lIns="112947" tIns="56473" rIns="112947" bIns="56473"/>
            <a:lstStyle/>
            <a:p>
              <a:pPr algn="ctr" eaLnBrk="1" hangingPunct="1">
                <a:lnSpc>
                  <a:spcPct val="100000"/>
                </a:lnSpc>
                <a:spcBef>
                  <a:spcPct val="20000"/>
                </a:spcBef>
                <a:buClr>
                  <a:schemeClr val="accent2"/>
                </a:buClr>
                <a:buSzPct val="75000"/>
                <a:buFont typeface="Monotype Sorts" pitchFamily="2" charset="2"/>
                <a:buNone/>
              </a:pPr>
              <a:r>
                <a:rPr lang="zh-CN" altLang="en-US" b="0">
                  <a:latin typeface="Times New Roman" pitchFamily="18" charset="0"/>
                  <a:ea typeface="宋体" pitchFamily="2" charset="-122"/>
                </a:rPr>
                <a:t>4</a:t>
              </a:r>
            </a:p>
          </p:txBody>
        </p:sp>
        <p:sp>
          <p:nvSpPr>
            <p:cNvPr id="110598" name="Rectangle 44"/>
            <p:cNvSpPr>
              <a:spLocks noChangeArrowheads="1"/>
            </p:cNvSpPr>
            <p:nvPr/>
          </p:nvSpPr>
          <p:spPr bwMode="auto">
            <a:xfrm>
              <a:off x="3986213" y="6002338"/>
              <a:ext cx="965200" cy="854075"/>
            </a:xfrm>
            <a:prstGeom prst="rect">
              <a:avLst/>
            </a:prstGeom>
            <a:noFill/>
            <a:ln w="9525">
              <a:noFill/>
              <a:miter lim="800000"/>
              <a:headEnd/>
              <a:tailEnd/>
            </a:ln>
          </p:spPr>
          <p:txBody>
            <a:bodyPr lIns="112947" tIns="56473" rIns="112947" bIns="56473"/>
            <a:lstStyle/>
            <a:p>
              <a:pPr algn="ctr" eaLnBrk="1" hangingPunct="1">
                <a:lnSpc>
                  <a:spcPct val="100000"/>
                </a:lnSpc>
                <a:spcBef>
                  <a:spcPct val="20000"/>
                </a:spcBef>
                <a:buClr>
                  <a:schemeClr val="accent2"/>
                </a:buClr>
                <a:buSzPct val="75000"/>
                <a:buFont typeface="Monotype Sorts" pitchFamily="2" charset="2"/>
                <a:buNone/>
              </a:pPr>
              <a:r>
                <a:rPr lang="zh-CN" altLang="en-US" b="0">
                  <a:latin typeface="Times New Roman" pitchFamily="18" charset="0"/>
                  <a:ea typeface="宋体" pitchFamily="2" charset="-122"/>
                </a:rPr>
                <a:t>9</a:t>
              </a:r>
            </a:p>
          </p:txBody>
        </p:sp>
        <p:sp>
          <p:nvSpPr>
            <p:cNvPr id="110599" name="Rectangle 45"/>
            <p:cNvSpPr>
              <a:spLocks noChangeArrowheads="1"/>
            </p:cNvSpPr>
            <p:nvPr/>
          </p:nvSpPr>
          <p:spPr bwMode="auto">
            <a:xfrm>
              <a:off x="3021013" y="6002338"/>
              <a:ext cx="965200" cy="854075"/>
            </a:xfrm>
            <a:prstGeom prst="rect">
              <a:avLst/>
            </a:prstGeom>
            <a:noFill/>
            <a:ln w="9525">
              <a:noFill/>
              <a:miter lim="800000"/>
              <a:headEnd/>
              <a:tailEnd/>
            </a:ln>
          </p:spPr>
          <p:txBody>
            <a:bodyPr lIns="112947" tIns="56473" rIns="112947" bIns="56473"/>
            <a:lstStyle/>
            <a:p>
              <a:pPr algn="ctr" eaLnBrk="1" hangingPunct="1">
                <a:lnSpc>
                  <a:spcPct val="100000"/>
                </a:lnSpc>
                <a:spcBef>
                  <a:spcPct val="20000"/>
                </a:spcBef>
                <a:buClr>
                  <a:schemeClr val="accent2"/>
                </a:buClr>
                <a:buSzPct val="75000"/>
                <a:buFont typeface="Monotype Sorts" pitchFamily="2" charset="2"/>
                <a:buNone/>
              </a:pPr>
              <a:r>
                <a:rPr lang="zh-CN" altLang="en-US" b="0">
                  <a:latin typeface="Times New Roman" pitchFamily="18" charset="0"/>
                  <a:ea typeface="宋体" pitchFamily="2" charset="-122"/>
                </a:rPr>
                <a:t>2</a:t>
              </a:r>
            </a:p>
          </p:txBody>
        </p:sp>
        <p:sp>
          <p:nvSpPr>
            <p:cNvPr id="110600" name="Rectangle 46"/>
            <p:cNvSpPr>
              <a:spLocks noChangeArrowheads="1"/>
            </p:cNvSpPr>
            <p:nvPr/>
          </p:nvSpPr>
          <p:spPr bwMode="auto">
            <a:xfrm>
              <a:off x="4951413" y="5145088"/>
              <a:ext cx="965200" cy="857250"/>
            </a:xfrm>
            <a:prstGeom prst="rect">
              <a:avLst/>
            </a:prstGeom>
            <a:noFill/>
            <a:ln w="9525">
              <a:noFill/>
              <a:miter lim="800000"/>
              <a:headEnd/>
              <a:tailEnd/>
            </a:ln>
          </p:spPr>
          <p:txBody>
            <a:bodyPr lIns="112947" tIns="56473" rIns="112947" bIns="56473"/>
            <a:lstStyle/>
            <a:p>
              <a:pPr algn="ctr" eaLnBrk="1" hangingPunct="1">
                <a:lnSpc>
                  <a:spcPct val="100000"/>
                </a:lnSpc>
                <a:spcBef>
                  <a:spcPct val="20000"/>
                </a:spcBef>
                <a:buClr>
                  <a:schemeClr val="accent2"/>
                </a:buClr>
                <a:buSzPct val="75000"/>
                <a:buFont typeface="Monotype Sorts" pitchFamily="2" charset="2"/>
                <a:buNone/>
              </a:pPr>
              <a:r>
                <a:rPr lang="zh-CN" altLang="en-US" b="0">
                  <a:latin typeface="Times New Roman" pitchFamily="18" charset="0"/>
                  <a:ea typeface="宋体" pitchFamily="2" charset="-122"/>
                </a:rPr>
                <a:t>3</a:t>
              </a:r>
            </a:p>
          </p:txBody>
        </p:sp>
        <p:sp>
          <p:nvSpPr>
            <p:cNvPr id="110601" name="Rectangle 47"/>
            <p:cNvSpPr>
              <a:spLocks noChangeArrowheads="1"/>
            </p:cNvSpPr>
            <p:nvPr/>
          </p:nvSpPr>
          <p:spPr bwMode="auto">
            <a:xfrm>
              <a:off x="3986213" y="5145088"/>
              <a:ext cx="965200" cy="857250"/>
            </a:xfrm>
            <a:prstGeom prst="rect">
              <a:avLst/>
            </a:prstGeom>
            <a:noFill/>
            <a:ln w="9525">
              <a:noFill/>
              <a:miter lim="800000"/>
              <a:headEnd/>
              <a:tailEnd/>
            </a:ln>
          </p:spPr>
          <p:txBody>
            <a:bodyPr lIns="112947" tIns="56473" rIns="112947" bIns="56473"/>
            <a:lstStyle/>
            <a:p>
              <a:pPr algn="ctr" eaLnBrk="1" hangingPunct="1">
                <a:lnSpc>
                  <a:spcPct val="100000"/>
                </a:lnSpc>
                <a:spcBef>
                  <a:spcPct val="20000"/>
                </a:spcBef>
                <a:buClr>
                  <a:schemeClr val="accent2"/>
                </a:buClr>
                <a:buSzPct val="75000"/>
                <a:buFont typeface="Monotype Sorts" pitchFamily="2" charset="2"/>
                <a:buNone/>
              </a:pPr>
              <a:r>
                <a:rPr lang="zh-CN" altLang="en-US" b="0">
                  <a:latin typeface="Times New Roman" pitchFamily="18" charset="0"/>
                  <a:ea typeface="宋体" pitchFamily="2" charset="-122"/>
                </a:rPr>
                <a:t>5</a:t>
              </a:r>
            </a:p>
          </p:txBody>
        </p:sp>
        <p:sp>
          <p:nvSpPr>
            <p:cNvPr id="110602" name="Rectangle 48"/>
            <p:cNvSpPr>
              <a:spLocks noChangeArrowheads="1"/>
            </p:cNvSpPr>
            <p:nvPr/>
          </p:nvSpPr>
          <p:spPr bwMode="auto">
            <a:xfrm>
              <a:off x="3021013" y="5145088"/>
              <a:ext cx="965200" cy="857250"/>
            </a:xfrm>
            <a:prstGeom prst="rect">
              <a:avLst/>
            </a:prstGeom>
            <a:noFill/>
            <a:ln w="9525">
              <a:noFill/>
              <a:miter lim="800000"/>
              <a:headEnd/>
              <a:tailEnd/>
            </a:ln>
          </p:spPr>
          <p:txBody>
            <a:bodyPr lIns="112947" tIns="56473" rIns="112947" bIns="56473"/>
            <a:lstStyle/>
            <a:p>
              <a:pPr algn="ctr" eaLnBrk="1" hangingPunct="1">
                <a:lnSpc>
                  <a:spcPct val="100000"/>
                </a:lnSpc>
                <a:spcBef>
                  <a:spcPct val="20000"/>
                </a:spcBef>
                <a:buClr>
                  <a:schemeClr val="accent2"/>
                </a:buClr>
                <a:buSzPct val="75000"/>
                <a:buFont typeface="Monotype Sorts" pitchFamily="2" charset="2"/>
                <a:buNone/>
              </a:pPr>
              <a:r>
                <a:rPr lang="zh-CN" altLang="en-US" b="0">
                  <a:latin typeface="Times New Roman" pitchFamily="18" charset="0"/>
                  <a:ea typeface="宋体" pitchFamily="2" charset="-122"/>
                </a:rPr>
                <a:t>7</a:t>
              </a:r>
            </a:p>
          </p:txBody>
        </p:sp>
        <p:sp>
          <p:nvSpPr>
            <p:cNvPr id="110603" name="Rectangle 49"/>
            <p:cNvSpPr>
              <a:spLocks noChangeArrowheads="1"/>
            </p:cNvSpPr>
            <p:nvPr/>
          </p:nvSpPr>
          <p:spPr bwMode="auto">
            <a:xfrm>
              <a:off x="4951413" y="4291013"/>
              <a:ext cx="965200" cy="854075"/>
            </a:xfrm>
            <a:prstGeom prst="rect">
              <a:avLst/>
            </a:prstGeom>
            <a:noFill/>
            <a:ln w="9525">
              <a:noFill/>
              <a:miter lim="800000"/>
              <a:headEnd/>
              <a:tailEnd/>
            </a:ln>
          </p:spPr>
          <p:txBody>
            <a:bodyPr lIns="112947" tIns="56473" rIns="112947" bIns="56473"/>
            <a:lstStyle/>
            <a:p>
              <a:pPr algn="ctr" eaLnBrk="1" hangingPunct="1">
                <a:lnSpc>
                  <a:spcPct val="100000"/>
                </a:lnSpc>
                <a:spcBef>
                  <a:spcPct val="20000"/>
                </a:spcBef>
                <a:buClr>
                  <a:schemeClr val="accent2"/>
                </a:buClr>
                <a:buSzPct val="75000"/>
                <a:buFont typeface="Monotype Sorts" pitchFamily="2" charset="2"/>
                <a:buNone/>
              </a:pPr>
              <a:r>
                <a:rPr lang="zh-CN" altLang="en-US" b="0">
                  <a:latin typeface="Times New Roman" pitchFamily="18" charset="0"/>
                  <a:ea typeface="宋体" pitchFamily="2" charset="-122"/>
                </a:rPr>
                <a:t>8</a:t>
              </a:r>
            </a:p>
          </p:txBody>
        </p:sp>
        <p:sp>
          <p:nvSpPr>
            <p:cNvPr id="110604" name="Rectangle 50"/>
            <p:cNvSpPr>
              <a:spLocks noChangeArrowheads="1"/>
            </p:cNvSpPr>
            <p:nvPr/>
          </p:nvSpPr>
          <p:spPr bwMode="auto">
            <a:xfrm>
              <a:off x="3986213" y="4291013"/>
              <a:ext cx="965200" cy="854075"/>
            </a:xfrm>
            <a:prstGeom prst="rect">
              <a:avLst/>
            </a:prstGeom>
            <a:noFill/>
            <a:ln w="9525">
              <a:noFill/>
              <a:miter lim="800000"/>
              <a:headEnd/>
              <a:tailEnd/>
            </a:ln>
          </p:spPr>
          <p:txBody>
            <a:bodyPr lIns="112947" tIns="56473" rIns="112947" bIns="56473"/>
            <a:lstStyle/>
            <a:p>
              <a:pPr algn="ctr" eaLnBrk="1" hangingPunct="1">
                <a:lnSpc>
                  <a:spcPct val="100000"/>
                </a:lnSpc>
                <a:spcBef>
                  <a:spcPct val="20000"/>
                </a:spcBef>
                <a:buClr>
                  <a:schemeClr val="accent2"/>
                </a:buClr>
                <a:buSzPct val="75000"/>
                <a:buFont typeface="Monotype Sorts" pitchFamily="2" charset="2"/>
                <a:buNone/>
              </a:pPr>
              <a:r>
                <a:rPr lang="zh-CN" altLang="en-US" b="0">
                  <a:latin typeface="Times New Roman" pitchFamily="18" charset="0"/>
                  <a:ea typeface="宋体" pitchFamily="2" charset="-122"/>
                </a:rPr>
                <a:t>1</a:t>
              </a:r>
            </a:p>
          </p:txBody>
        </p:sp>
        <p:sp>
          <p:nvSpPr>
            <p:cNvPr id="110605" name="Rectangle 51"/>
            <p:cNvSpPr>
              <a:spLocks noChangeArrowheads="1"/>
            </p:cNvSpPr>
            <p:nvPr/>
          </p:nvSpPr>
          <p:spPr bwMode="auto">
            <a:xfrm>
              <a:off x="3021013" y="4291013"/>
              <a:ext cx="965200" cy="854075"/>
            </a:xfrm>
            <a:prstGeom prst="rect">
              <a:avLst/>
            </a:prstGeom>
            <a:noFill/>
            <a:ln w="9525">
              <a:noFill/>
              <a:miter lim="800000"/>
              <a:headEnd/>
              <a:tailEnd/>
            </a:ln>
          </p:spPr>
          <p:txBody>
            <a:bodyPr lIns="112947" tIns="56473" rIns="112947" bIns="56473"/>
            <a:lstStyle/>
            <a:p>
              <a:pPr algn="ctr" eaLnBrk="1" hangingPunct="1">
                <a:lnSpc>
                  <a:spcPct val="100000"/>
                </a:lnSpc>
                <a:spcBef>
                  <a:spcPct val="20000"/>
                </a:spcBef>
                <a:buClr>
                  <a:schemeClr val="accent2"/>
                </a:buClr>
                <a:buSzPct val="75000"/>
                <a:buFont typeface="Monotype Sorts" pitchFamily="2" charset="2"/>
                <a:buNone/>
              </a:pPr>
              <a:r>
                <a:rPr lang="zh-CN" altLang="en-US" b="0">
                  <a:latin typeface="Times New Roman" pitchFamily="18" charset="0"/>
                  <a:ea typeface="宋体" pitchFamily="2" charset="-122"/>
                </a:rPr>
                <a:t>6</a:t>
              </a:r>
            </a:p>
          </p:txBody>
        </p:sp>
        <p:sp>
          <p:nvSpPr>
            <p:cNvPr id="625716" name="Line 52"/>
            <p:cNvSpPr>
              <a:spLocks noChangeShapeType="1"/>
            </p:cNvSpPr>
            <p:nvPr/>
          </p:nvSpPr>
          <p:spPr bwMode="auto">
            <a:xfrm>
              <a:off x="3021013" y="4291013"/>
              <a:ext cx="2895378" cy="1702"/>
            </a:xfrm>
            <a:prstGeom prst="line">
              <a:avLst/>
            </a:prstGeom>
            <a:noFill/>
            <a:ln w="28575" cap="sq">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25717" name="Line 53"/>
            <p:cNvSpPr>
              <a:spLocks noChangeShapeType="1"/>
            </p:cNvSpPr>
            <p:nvPr/>
          </p:nvSpPr>
          <p:spPr bwMode="auto">
            <a:xfrm>
              <a:off x="3021013" y="5145541"/>
              <a:ext cx="2895378" cy="1702"/>
            </a:xfrm>
            <a:prstGeom prst="line">
              <a:avLst/>
            </a:prstGeom>
            <a:noFill/>
            <a:ln w="1270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25718" name="Line 54"/>
            <p:cNvSpPr>
              <a:spLocks noChangeShapeType="1"/>
            </p:cNvSpPr>
            <p:nvPr/>
          </p:nvSpPr>
          <p:spPr bwMode="auto">
            <a:xfrm>
              <a:off x="3021013" y="6001770"/>
              <a:ext cx="2895378" cy="1703"/>
            </a:xfrm>
            <a:prstGeom prst="line">
              <a:avLst/>
            </a:prstGeom>
            <a:noFill/>
            <a:ln w="1270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25719" name="Line 55"/>
            <p:cNvSpPr>
              <a:spLocks noChangeShapeType="1"/>
            </p:cNvSpPr>
            <p:nvPr/>
          </p:nvSpPr>
          <p:spPr bwMode="auto">
            <a:xfrm>
              <a:off x="3021013" y="6856297"/>
              <a:ext cx="2895378" cy="1703"/>
            </a:xfrm>
            <a:prstGeom prst="line">
              <a:avLst/>
            </a:prstGeom>
            <a:noFill/>
            <a:ln w="28575" cap="sq">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25720" name="Line 56"/>
            <p:cNvSpPr>
              <a:spLocks noChangeShapeType="1"/>
            </p:cNvSpPr>
            <p:nvPr/>
          </p:nvSpPr>
          <p:spPr bwMode="auto">
            <a:xfrm>
              <a:off x="3021013" y="4291013"/>
              <a:ext cx="1809" cy="2565284"/>
            </a:xfrm>
            <a:prstGeom prst="line">
              <a:avLst/>
            </a:prstGeom>
            <a:noFill/>
            <a:ln w="28575" cap="sq">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25721" name="Line 57"/>
            <p:cNvSpPr>
              <a:spLocks noChangeShapeType="1"/>
            </p:cNvSpPr>
            <p:nvPr/>
          </p:nvSpPr>
          <p:spPr bwMode="auto">
            <a:xfrm>
              <a:off x="3985535" y="4291013"/>
              <a:ext cx="1810" cy="2565284"/>
            </a:xfrm>
            <a:prstGeom prst="line">
              <a:avLst/>
            </a:prstGeom>
            <a:noFill/>
            <a:ln w="1270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25722" name="Line 58"/>
            <p:cNvSpPr>
              <a:spLocks noChangeShapeType="1"/>
            </p:cNvSpPr>
            <p:nvPr/>
          </p:nvSpPr>
          <p:spPr bwMode="auto">
            <a:xfrm>
              <a:off x="4951868" y="4291013"/>
              <a:ext cx="1810" cy="2565284"/>
            </a:xfrm>
            <a:prstGeom prst="line">
              <a:avLst/>
            </a:prstGeom>
            <a:noFill/>
            <a:ln w="1270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25723" name="Line 59"/>
            <p:cNvSpPr>
              <a:spLocks noChangeShapeType="1"/>
            </p:cNvSpPr>
            <p:nvPr/>
          </p:nvSpPr>
          <p:spPr bwMode="auto">
            <a:xfrm>
              <a:off x="5916391" y="4291013"/>
              <a:ext cx="1809" cy="2565284"/>
            </a:xfrm>
            <a:prstGeom prst="line">
              <a:avLst/>
            </a:prstGeom>
            <a:noFill/>
            <a:ln w="28575" cap="sq">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grpSp>
      <p:sp>
        <p:nvSpPr>
          <p:cNvPr id="110596" name="Rectangle 60"/>
          <p:cNvSpPr>
            <a:spLocks noChangeArrowheads="1"/>
          </p:cNvSpPr>
          <p:nvPr/>
        </p:nvSpPr>
        <p:spPr bwMode="auto">
          <a:xfrm>
            <a:off x="0" y="111125"/>
            <a:ext cx="8250238" cy="552450"/>
          </a:xfrm>
          <a:prstGeom prst="rect">
            <a:avLst/>
          </a:prstGeom>
          <a:noFill/>
          <a:ln w="9525">
            <a:noFill/>
            <a:miter lim="800000"/>
            <a:headEnd/>
            <a:tailEnd/>
          </a:ln>
        </p:spPr>
        <p:txBody>
          <a:bodyPr wrap="none" lIns="112947" tIns="56473" rIns="112947" bIns="56473">
            <a:spAutoFit/>
          </a:bodyPr>
          <a:lstStyle/>
          <a:p>
            <a:r>
              <a:rPr lang="zh-CN" altLang="en-US" sz="2400">
                <a:latin typeface="Times New Roman" pitchFamily="18" charset="0"/>
              </a:rPr>
              <a:t>当</a:t>
            </a:r>
            <a:r>
              <a:rPr lang="en-US" altLang="zh-CN" sz="2400">
                <a:latin typeface="Times New Roman" pitchFamily="18" charset="0"/>
              </a:rPr>
              <a:t>n</a:t>
            </a:r>
            <a:r>
              <a:rPr lang="zh-CN" altLang="en-US" sz="2400">
                <a:latin typeface="Times New Roman" pitchFamily="18" charset="0"/>
              </a:rPr>
              <a:t>为奇数时，</a:t>
            </a:r>
            <a:r>
              <a:rPr lang="en-US" altLang="zh-CN" sz="2400">
                <a:latin typeface="Times New Roman" pitchFamily="18" charset="0"/>
              </a:rPr>
              <a:t>H. Coxeter</a:t>
            </a:r>
            <a:r>
              <a:rPr lang="zh-CN" altLang="en-US" sz="2400">
                <a:latin typeface="Times New Roman" pitchFamily="18" charset="0"/>
              </a:rPr>
              <a:t>给出了一个生成魔方的简单规则：</a:t>
            </a:r>
          </a:p>
        </p:txBody>
      </p:sp>
    </p:spTree>
  </p:cSld>
  <p:clrMapOvr>
    <a:masterClrMapping/>
  </p:clrMapOvr>
  <p:transition>
    <p:pull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32834" name="Group 2"/>
          <p:cNvGraphicFramePr>
            <a:graphicFrameLocks noGrp="1"/>
          </p:cNvGraphicFramePr>
          <p:nvPr>
            <p:extLst>
              <p:ext uri="{D42A27DB-BD31-4B8C-83A1-F6EECF244321}">
                <p14:modId xmlns:p14="http://schemas.microsoft.com/office/powerpoint/2010/main" val="3380374672"/>
              </p:ext>
            </p:extLst>
          </p:nvPr>
        </p:nvGraphicFramePr>
        <p:xfrm>
          <a:off x="2178050" y="1449389"/>
          <a:ext cx="4824413" cy="3148012"/>
        </p:xfrm>
        <a:graphic>
          <a:graphicData uri="http://schemas.openxmlformats.org/drawingml/2006/table">
            <a:tbl>
              <a:tblPr/>
              <a:tblGrid>
                <a:gridCol w="965200"/>
                <a:gridCol w="965200"/>
                <a:gridCol w="963613"/>
                <a:gridCol w="965200"/>
                <a:gridCol w="965200"/>
              </a:tblGrid>
              <a:tr h="60562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023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4034">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2497">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562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dirty="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2872" name="Rectangle 40"/>
          <p:cNvSpPr>
            <a:spLocks noChangeArrowheads="1"/>
          </p:cNvSpPr>
          <p:nvPr/>
        </p:nvSpPr>
        <p:spPr bwMode="auto">
          <a:xfrm>
            <a:off x="2393950" y="1449388"/>
            <a:ext cx="584200" cy="627062"/>
          </a:xfrm>
          <a:prstGeom prst="rect">
            <a:avLst/>
          </a:prstGeom>
          <a:noFill/>
          <a:ln w="9525">
            <a:noFill/>
            <a:miter lim="800000"/>
            <a:headEnd/>
            <a:tailEnd/>
          </a:ln>
        </p:spPr>
        <p:txBody>
          <a:bodyPr wrap="none" lIns="112947" tIns="56473" rIns="112947" bIns="56473">
            <a:spAutoFit/>
          </a:bodyPr>
          <a:lstStyle/>
          <a:p>
            <a:pPr algn="ctr"/>
            <a:r>
              <a:rPr lang="zh-CN" altLang="en-US" sz="2800">
                <a:latin typeface="Times New Roman" pitchFamily="18" charset="0"/>
                <a:cs typeface="Times New Roman" pitchFamily="18" charset="0"/>
              </a:rPr>
              <a:t>15</a:t>
            </a:r>
          </a:p>
        </p:txBody>
      </p:sp>
      <p:sp>
        <p:nvSpPr>
          <p:cNvPr id="632873" name="Rectangle 41"/>
          <p:cNvSpPr>
            <a:spLocks noChangeArrowheads="1"/>
          </p:cNvSpPr>
          <p:nvPr/>
        </p:nvSpPr>
        <p:spPr bwMode="auto">
          <a:xfrm>
            <a:off x="3473450" y="1449388"/>
            <a:ext cx="404813" cy="627062"/>
          </a:xfrm>
          <a:prstGeom prst="rect">
            <a:avLst/>
          </a:prstGeom>
          <a:noFill/>
          <a:ln w="9525">
            <a:noFill/>
            <a:miter lim="800000"/>
            <a:headEnd/>
            <a:tailEnd/>
          </a:ln>
        </p:spPr>
        <p:txBody>
          <a:bodyPr wrap="none" lIns="112947" tIns="56473" rIns="112947" bIns="56473">
            <a:spAutoFit/>
          </a:bodyPr>
          <a:lstStyle/>
          <a:p>
            <a:pPr algn="ctr"/>
            <a:r>
              <a:rPr lang="en-US" altLang="zh-CN" sz="2800">
                <a:latin typeface="Times New Roman" pitchFamily="18" charset="0"/>
                <a:cs typeface="Times New Roman" pitchFamily="18" charset="0"/>
              </a:rPr>
              <a:t>8</a:t>
            </a:r>
          </a:p>
        </p:txBody>
      </p:sp>
      <p:sp>
        <p:nvSpPr>
          <p:cNvPr id="632874" name="Rectangle 42"/>
          <p:cNvSpPr>
            <a:spLocks noChangeArrowheads="1"/>
          </p:cNvSpPr>
          <p:nvPr/>
        </p:nvSpPr>
        <p:spPr bwMode="auto">
          <a:xfrm>
            <a:off x="4410075" y="2025650"/>
            <a:ext cx="404813" cy="627063"/>
          </a:xfrm>
          <a:prstGeom prst="rect">
            <a:avLst/>
          </a:prstGeom>
          <a:noFill/>
          <a:ln w="9525">
            <a:noFill/>
            <a:miter lim="800000"/>
            <a:headEnd/>
            <a:tailEnd/>
          </a:ln>
        </p:spPr>
        <p:txBody>
          <a:bodyPr wrap="none" lIns="112947" tIns="56473" rIns="112947" bIns="56473">
            <a:spAutoFit/>
          </a:bodyPr>
          <a:lstStyle/>
          <a:p>
            <a:pPr algn="ctr"/>
            <a:r>
              <a:rPr lang="en-US" altLang="zh-CN" sz="2800">
                <a:latin typeface="Times New Roman" pitchFamily="18" charset="0"/>
                <a:cs typeface="Times New Roman" pitchFamily="18" charset="0"/>
              </a:rPr>
              <a:t>7</a:t>
            </a:r>
          </a:p>
        </p:txBody>
      </p:sp>
      <p:sp>
        <p:nvSpPr>
          <p:cNvPr id="632875" name="Rectangle 43"/>
          <p:cNvSpPr>
            <a:spLocks noChangeArrowheads="1"/>
          </p:cNvSpPr>
          <p:nvPr/>
        </p:nvSpPr>
        <p:spPr bwMode="auto">
          <a:xfrm>
            <a:off x="5273675" y="1449388"/>
            <a:ext cx="584200" cy="627062"/>
          </a:xfrm>
          <a:prstGeom prst="rect">
            <a:avLst/>
          </a:prstGeom>
          <a:noFill/>
          <a:ln w="9525">
            <a:noFill/>
            <a:miter lim="800000"/>
            <a:headEnd/>
            <a:tailEnd/>
          </a:ln>
        </p:spPr>
        <p:txBody>
          <a:bodyPr wrap="none" lIns="112947" tIns="56473" rIns="112947" bIns="56473">
            <a:spAutoFit/>
          </a:bodyPr>
          <a:lstStyle/>
          <a:p>
            <a:pPr algn="ctr"/>
            <a:r>
              <a:rPr lang="en-US" altLang="zh-CN" sz="2800">
                <a:latin typeface="Times New Roman" pitchFamily="18" charset="0"/>
                <a:cs typeface="Times New Roman" pitchFamily="18" charset="0"/>
              </a:rPr>
              <a:t>24</a:t>
            </a:r>
          </a:p>
        </p:txBody>
      </p:sp>
      <p:sp>
        <p:nvSpPr>
          <p:cNvPr id="632876" name="Rectangle 44"/>
          <p:cNvSpPr>
            <a:spLocks noChangeArrowheads="1"/>
          </p:cNvSpPr>
          <p:nvPr/>
        </p:nvSpPr>
        <p:spPr bwMode="auto">
          <a:xfrm>
            <a:off x="6210300" y="1449388"/>
            <a:ext cx="584200" cy="627062"/>
          </a:xfrm>
          <a:prstGeom prst="rect">
            <a:avLst/>
          </a:prstGeom>
          <a:noFill/>
          <a:ln w="9525">
            <a:noFill/>
            <a:miter lim="800000"/>
            <a:headEnd/>
            <a:tailEnd/>
          </a:ln>
        </p:spPr>
        <p:txBody>
          <a:bodyPr wrap="none" lIns="112947" tIns="56473" rIns="112947" bIns="56473">
            <a:spAutoFit/>
          </a:bodyPr>
          <a:lstStyle/>
          <a:p>
            <a:pPr algn="ctr"/>
            <a:r>
              <a:rPr lang="en-US" altLang="zh-CN" sz="2800">
                <a:latin typeface="Times New Roman" pitchFamily="18" charset="0"/>
                <a:cs typeface="Times New Roman" pitchFamily="18" charset="0"/>
              </a:rPr>
              <a:t>17</a:t>
            </a:r>
          </a:p>
        </p:txBody>
      </p:sp>
      <p:sp>
        <p:nvSpPr>
          <p:cNvPr id="632877" name="Rectangle 45"/>
          <p:cNvSpPr>
            <a:spLocks noChangeArrowheads="1"/>
          </p:cNvSpPr>
          <p:nvPr/>
        </p:nvSpPr>
        <p:spPr bwMode="auto">
          <a:xfrm>
            <a:off x="2393950" y="2025650"/>
            <a:ext cx="584200" cy="627063"/>
          </a:xfrm>
          <a:prstGeom prst="rect">
            <a:avLst/>
          </a:prstGeom>
          <a:noFill/>
          <a:ln w="9525">
            <a:noFill/>
            <a:miter lim="800000"/>
            <a:headEnd/>
            <a:tailEnd/>
          </a:ln>
        </p:spPr>
        <p:txBody>
          <a:bodyPr wrap="none" lIns="112947" tIns="56473" rIns="112947" bIns="56473">
            <a:spAutoFit/>
          </a:bodyPr>
          <a:lstStyle/>
          <a:p>
            <a:pPr algn="ctr"/>
            <a:r>
              <a:rPr lang="zh-CN" altLang="en-US" sz="2800">
                <a:latin typeface="Times New Roman" pitchFamily="18" charset="0"/>
                <a:cs typeface="Times New Roman" pitchFamily="18" charset="0"/>
              </a:rPr>
              <a:t>1</a:t>
            </a:r>
            <a:r>
              <a:rPr lang="en-US" altLang="zh-CN" sz="2800">
                <a:latin typeface="Times New Roman" pitchFamily="18" charset="0"/>
                <a:cs typeface="Times New Roman" pitchFamily="18" charset="0"/>
              </a:rPr>
              <a:t>6</a:t>
            </a:r>
          </a:p>
        </p:txBody>
      </p:sp>
      <p:sp>
        <p:nvSpPr>
          <p:cNvPr id="632878" name="Rectangle 46"/>
          <p:cNvSpPr>
            <a:spLocks noChangeArrowheads="1"/>
          </p:cNvSpPr>
          <p:nvPr/>
        </p:nvSpPr>
        <p:spPr bwMode="auto">
          <a:xfrm>
            <a:off x="3330575" y="2025650"/>
            <a:ext cx="584200" cy="627063"/>
          </a:xfrm>
          <a:prstGeom prst="rect">
            <a:avLst/>
          </a:prstGeom>
          <a:noFill/>
          <a:ln w="9525">
            <a:noFill/>
            <a:miter lim="800000"/>
            <a:headEnd/>
            <a:tailEnd/>
          </a:ln>
        </p:spPr>
        <p:txBody>
          <a:bodyPr wrap="none" lIns="112947" tIns="56473" rIns="112947" bIns="56473">
            <a:spAutoFit/>
          </a:bodyPr>
          <a:lstStyle/>
          <a:p>
            <a:pPr algn="ctr"/>
            <a:r>
              <a:rPr lang="zh-CN" altLang="en-US" sz="2800">
                <a:latin typeface="Times New Roman" pitchFamily="18" charset="0"/>
                <a:cs typeface="Times New Roman" pitchFamily="18" charset="0"/>
              </a:rPr>
              <a:t>1</a:t>
            </a:r>
            <a:r>
              <a:rPr lang="en-US" altLang="zh-CN" sz="2800">
                <a:latin typeface="Times New Roman" pitchFamily="18" charset="0"/>
                <a:cs typeface="Times New Roman" pitchFamily="18" charset="0"/>
              </a:rPr>
              <a:t>4</a:t>
            </a:r>
          </a:p>
        </p:txBody>
      </p:sp>
      <p:sp>
        <p:nvSpPr>
          <p:cNvPr id="632879" name="Rectangle 47"/>
          <p:cNvSpPr>
            <a:spLocks noChangeArrowheads="1"/>
          </p:cNvSpPr>
          <p:nvPr/>
        </p:nvSpPr>
        <p:spPr bwMode="auto">
          <a:xfrm>
            <a:off x="4410075" y="1449388"/>
            <a:ext cx="404813" cy="627062"/>
          </a:xfrm>
          <a:prstGeom prst="rect">
            <a:avLst/>
          </a:prstGeom>
          <a:noFill/>
          <a:ln w="9525">
            <a:noFill/>
            <a:miter lim="800000"/>
            <a:headEnd/>
            <a:tailEnd/>
          </a:ln>
        </p:spPr>
        <p:txBody>
          <a:bodyPr wrap="none" lIns="112947" tIns="56473" rIns="112947" bIns="56473">
            <a:spAutoFit/>
          </a:bodyPr>
          <a:lstStyle/>
          <a:p>
            <a:pPr algn="ctr"/>
            <a:r>
              <a:rPr lang="en-US" altLang="zh-CN" sz="2800">
                <a:latin typeface="Times New Roman" pitchFamily="18" charset="0"/>
                <a:cs typeface="Times New Roman" pitchFamily="18" charset="0"/>
              </a:rPr>
              <a:t>1</a:t>
            </a:r>
          </a:p>
        </p:txBody>
      </p:sp>
      <p:sp>
        <p:nvSpPr>
          <p:cNvPr id="632880" name="Rectangle 48"/>
          <p:cNvSpPr>
            <a:spLocks noChangeArrowheads="1"/>
          </p:cNvSpPr>
          <p:nvPr/>
        </p:nvSpPr>
        <p:spPr bwMode="auto">
          <a:xfrm>
            <a:off x="5346700" y="2025650"/>
            <a:ext cx="404813" cy="627063"/>
          </a:xfrm>
          <a:prstGeom prst="rect">
            <a:avLst/>
          </a:prstGeom>
          <a:noFill/>
          <a:ln w="9525">
            <a:noFill/>
            <a:miter lim="800000"/>
            <a:headEnd/>
            <a:tailEnd/>
          </a:ln>
        </p:spPr>
        <p:txBody>
          <a:bodyPr wrap="none" lIns="112947" tIns="56473" rIns="112947" bIns="56473">
            <a:spAutoFit/>
          </a:bodyPr>
          <a:lstStyle/>
          <a:p>
            <a:pPr algn="ctr"/>
            <a:r>
              <a:rPr lang="en-US" altLang="zh-CN" sz="2800">
                <a:latin typeface="Times New Roman" pitchFamily="18" charset="0"/>
                <a:cs typeface="Times New Roman" pitchFamily="18" charset="0"/>
              </a:rPr>
              <a:t>5</a:t>
            </a:r>
          </a:p>
        </p:txBody>
      </p:sp>
      <p:sp>
        <p:nvSpPr>
          <p:cNvPr id="632881" name="Rectangle 49"/>
          <p:cNvSpPr>
            <a:spLocks noChangeArrowheads="1"/>
          </p:cNvSpPr>
          <p:nvPr/>
        </p:nvSpPr>
        <p:spPr bwMode="auto">
          <a:xfrm>
            <a:off x="6210300" y="2025650"/>
            <a:ext cx="584200" cy="627063"/>
          </a:xfrm>
          <a:prstGeom prst="rect">
            <a:avLst/>
          </a:prstGeom>
          <a:noFill/>
          <a:ln w="9525">
            <a:noFill/>
            <a:miter lim="800000"/>
            <a:headEnd/>
            <a:tailEnd/>
          </a:ln>
        </p:spPr>
        <p:txBody>
          <a:bodyPr wrap="none" lIns="112947" tIns="56473" rIns="112947" bIns="56473">
            <a:spAutoFit/>
          </a:bodyPr>
          <a:lstStyle/>
          <a:p>
            <a:pPr algn="ctr"/>
            <a:r>
              <a:rPr lang="en-US" altLang="zh-CN" sz="2800">
                <a:latin typeface="Times New Roman" pitchFamily="18" charset="0"/>
                <a:cs typeface="Times New Roman" pitchFamily="18" charset="0"/>
              </a:rPr>
              <a:t>23</a:t>
            </a:r>
          </a:p>
        </p:txBody>
      </p:sp>
      <p:sp>
        <p:nvSpPr>
          <p:cNvPr id="632882" name="Rectangle 50"/>
          <p:cNvSpPr>
            <a:spLocks noChangeArrowheads="1"/>
          </p:cNvSpPr>
          <p:nvPr/>
        </p:nvSpPr>
        <p:spPr bwMode="auto">
          <a:xfrm>
            <a:off x="2393950" y="2673350"/>
            <a:ext cx="584200" cy="627063"/>
          </a:xfrm>
          <a:prstGeom prst="rect">
            <a:avLst/>
          </a:prstGeom>
          <a:noFill/>
          <a:ln w="9525">
            <a:noFill/>
            <a:miter lim="800000"/>
            <a:headEnd/>
            <a:tailEnd/>
          </a:ln>
        </p:spPr>
        <p:txBody>
          <a:bodyPr wrap="none" lIns="112947" tIns="56473" rIns="112947" bIns="56473">
            <a:spAutoFit/>
          </a:bodyPr>
          <a:lstStyle/>
          <a:p>
            <a:pPr algn="ctr"/>
            <a:r>
              <a:rPr lang="en-US" altLang="zh-CN" sz="2800">
                <a:latin typeface="Times New Roman" pitchFamily="18" charset="0"/>
                <a:cs typeface="Times New Roman" pitchFamily="18" charset="0"/>
              </a:rPr>
              <a:t>22</a:t>
            </a:r>
          </a:p>
        </p:txBody>
      </p:sp>
      <p:sp>
        <p:nvSpPr>
          <p:cNvPr id="632883" name="Rectangle 51"/>
          <p:cNvSpPr>
            <a:spLocks noChangeArrowheads="1"/>
          </p:cNvSpPr>
          <p:nvPr/>
        </p:nvSpPr>
        <p:spPr bwMode="auto">
          <a:xfrm>
            <a:off x="3330575" y="2673350"/>
            <a:ext cx="584200" cy="627063"/>
          </a:xfrm>
          <a:prstGeom prst="rect">
            <a:avLst/>
          </a:prstGeom>
          <a:noFill/>
          <a:ln w="9525">
            <a:noFill/>
            <a:miter lim="800000"/>
            <a:headEnd/>
            <a:tailEnd/>
          </a:ln>
        </p:spPr>
        <p:txBody>
          <a:bodyPr wrap="none" lIns="112947" tIns="56473" rIns="112947" bIns="56473">
            <a:spAutoFit/>
          </a:bodyPr>
          <a:lstStyle/>
          <a:p>
            <a:pPr algn="ctr"/>
            <a:r>
              <a:rPr lang="en-US" altLang="zh-CN" sz="2800">
                <a:latin typeface="Times New Roman" pitchFamily="18" charset="0"/>
                <a:cs typeface="Times New Roman" pitchFamily="18" charset="0"/>
              </a:rPr>
              <a:t>20</a:t>
            </a:r>
          </a:p>
        </p:txBody>
      </p:sp>
      <p:sp>
        <p:nvSpPr>
          <p:cNvPr id="632884" name="Rectangle 52"/>
          <p:cNvSpPr>
            <a:spLocks noChangeArrowheads="1"/>
          </p:cNvSpPr>
          <p:nvPr/>
        </p:nvSpPr>
        <p:spPr bwMode="auto">
          <a:xfrm>
            <a:off x="4338638" y="2673350"/>
            <a:ext cx="584200" cy="627063"/>
          </a:xfrm>
          <a:prstGeom prst="rect">
            <a:avLst/>
          </a:prstGeom>
          <a:noFill/>
          <a:ln w="9525">
            <a:noFill/>
            <a:miter lim="800000"/>
            <a:headEnd/>
            <a:tailEnd/>
          </a:ln>
        </p:spPr>
        <p:txBody>
          <a:bodyPr wrap="none" lIns="112947" tIns="56473" rIns="112947" bIns="56473">
            <a:spAutoFit/>
          </a:bodyPr>
          <a:lstStyle/>
          <a:p>
            <a:pPr algn="ctr"/>
            <a:r>
              <a:rPr lang="en-US" altLang="zh-CN" sz="2800">
                <a:latin typeface="Times New Roman" pitchFamily="18" charset="0"/>
                <a:cs typeface="Times New Roman" pitchFamily="18" charset="0"/>
              </a:rPr>
              <a:t>13</a:t>
            </a:r>
          </a:p>
        </p:txBody>
      </p:sp>
      <p:sp>
        <p:nvSpPr>
          <p:cNvPr id="632885" name="Rectangle 53"/>
          <p:cNvSpPr>
            <a:spLocks noChangeArrowheads="1"/>
          </p:cNvSpPr>
          <p:nvPr/>
        </p:nvSpPr>
        <p:spPr bwMode="auto">
          <a:xfrm>
            <a:off x="5346700" y="2673350"/>
            <a:ext cx="404813" cy="627063"/>
          </a:xfrm>
          <a:prstGeom prst="rect">
            <a:avLst/>
          </a:prstGeom>
          <a:noFill/>
          <a:ln w="9525">
            <a:noFill/>
            <a:miter lim="800000"/>
            <a:headEnd/>
            <a:tailEnd/>
          </a:ln>
        </p:spPr>
        <p:txBody>
          <a:bodyPr wrap="none" lIns="112947" tIns="56473" rIns="112947" bIns="56473">
            <a:spAutoFit/>
          </a:bodyPr>
          <a:lstStyle/>
          <a:p>
            <a:pPr algn="ctr"/>
            <a:r>
              <a:rPr lang="en-US" altLang="zh-CN" sz="2800">
                <a:latin typeface="Times New Roman" pitchFamily="18" charset="0"/>
                <a:cs typeface="Times New Roman" pitchFamily="18" charset="0"/>
              </a:rPr>
              <a:t>6</a:t>
            </a:r>
          </a:p>
        </p:txBody>
      </p:sp>
      <p:sp>
        <p:nvSpPr>
          <p:cNvPr id="632886" name="Rectangle 54"/>
          <p:cNvSpPr>
            <a:spLocks noChangeArrowheads="1"/>
          </p:cNvSpPr>
          <p:nvPr/>
        </p:nvSpPr>
        <p:spPr bwMode="auto">
          <a:xfrm>
            <a:off x="6281738" y="2673350"/>
            <a:ext cx="404812" cy="627063"/>
          </a:xfrm>
          <a:prstGeom prst="rect">
            <a:avLst/>
          </a:prstGeom>
          <a:noFill/>
          <a:ln w="9525">
            <a:noFill/>
            <a:miter lim="800000"/>
            <a:headEnd/>
            <a:tailEnd/>
          </a:ln>
        </p:spPr>
        <p:txBody>
          <a:bodyPr wrap="none" lIns="112947" tIns="56473" rIns="112947" bIns="56473">
            <a:spAutoFit/>
          </a:bodyPr>
          <a:lstStyle/>
          <a:p>
            <a:pPr algn="ctr"/>
            <a:r>
              <a:rPr lang="en-US" altLang="zh-CN" sz="2800">
                <a:latin typeface="Times New Roman" pitchFamily="18" charset="0"/>
                <a:cs typeface="Times New Roman" pitchFamily="18" charset="0"/>
              </a:rPr>
              <a:t>4</a:t>
            </a:r>
          </a:p>
        </p:txBody>
      </p:sp>
      <p:sp>
        <p:nvSpPr>
          <p:cNvPr id="632887" name="Rectangle 55"/>
          <p:cNvSpPr>
            <a:spLocks noChangeArrowheads="1"/>
          </p:cNvSpPr>
          <p:nvPr/>
        </p:nvSpPr>
        <p:spPr bwMode="auto">
          <a:xfrm>
            <a:off x="2465388" y="3321050"/>
            <a:ext cx="404812" cy="627063"/>
          </a:xfrm>
          <a:prstGeom prst="rect">
            <a:avLst/>
          </a:prstGeom>
          <a:noFill/>
          <a:ln w="9525">
            <a:noFill/>
            <a:miter lim="800000"/>
            <a:headEnd/>
            <a:tailEnd/>
          </a:ln>
        </p:spPr>
        <p:txBody>
          <a:bodyPr wrap="none" lIns="112947" tIns="56473" rIns="112947" bIns="56473">
            <a:spAutoFit/>
          </a:bodyPr>
          <a:lstStyle/>
          <a:p>
            <a:pPr algn="ctr"/>
            <a:r>
              <a:rPr lang="en-US" altLang="zh-CN" sz="2800">
                <a:latin typeface="Times New Roman" pitchFamily="18" charset="0"/>
                <a:cs typeface="Times New Roman" pitchFamily="18" charset="0"/>
              </a:rPr>
              <a:t>3</a:t>
            </a:r>
          </a:p>
        </p:txBody>
      </p:sp>
      <p:sp>
        <p:nvSpPr>
          <p:cNvPr id="632888" name="Rectangle 56"/>
          <p:cNvSpPr>
            <a:spLocks noChangeArrowheads="1"/>
          </p:cNvSpPr>
          <p:nvPr/>
        </p:nvSpPr>
        <p:spPr bwMode="auto">
          <a:xfrm>
            <a:off x="3330575" y="3321050"/>
            <a:ext cx="584200" cy="627063"/>
          </a:xfrm>
          <a:prstGeom prst="rect">
            <a:avLst/>
          </a:prstGeom>
          <a:noFill/>
          <a:ln w="9525">
            <a:noFill/>
            <a:miter lim="800000"/>
            <a:headEnd/>
            <a:tailEnd/>
          </a:ln>
        </p:spPr>
        <p:txBody>
          <a:bodyPr wrap="none" lIns="112947" tIns="56473" rIns="112947" bIns="56473">
            <a:spAutoFit/>
          </a:bodyPr>
          <a:lstStyle/>
          <a:p>
            <a:pPr algn="ctr"/>
            <a:r>
              <a:rPr lang="en-US" altLang="zh-CN" sz="2800">
                <a:latin typeface="Times New Roman" pitchFamily="18" charset="0"/>
                <a:cs typeface="Times New Roman" pitchFamily="18" charset="0"/>
              </a:rPr>
              <a:t>21</a:t>
            </a:r>
          </a:p>
        </p:txBody>
      </p:sp>
      <p:sp>
        <p:nvSpPr>
          <p:cNvPr id="632889" name="Rectangle 57"/>
          <p:cNvSpPr>
            <a:spLocks noChangeArrowheads="1"/>
          </p:cNvSpPr>
          <p:nvPr/>
        </p:nvSpPr>
        <p:spPr bwMode="auto">
          <a:xfrm>
            <a:off x="4338638" y="3321050"/>
            <a:ext cx="584200" cy="627063"/>
          </a:xfrm>
          <a:prstGeom prst="rect">
            <a:avLst/>
          </a:prstGeom>
          <a:noFill/>
          <a:ln w="9525">
            <a:noFill/>
            <a:miter lim="800000"/>
            <a:headEnd/>
            <a:tailEnd/>
          </a:ln>
        </p:spPr>
        <p:txBody>
          <a:bodyPr wrap="none" lIns="112947" tIns="56473" rIns="112947" bIns="56473">
            <a:spAutoFit/>
          </a:bodyPr>
          <a:lstStyle/>
          <a:p>
            <a:pPr algn="ctr"/>
            <a:r>
              <a:rPr lang="en-US" altLang="zh-CN" sz="2800">
                <a:latin typeface="Times New Roman" pitchFamily="18" charset="0"/>
                <a:cs typeface="Times New Roman" pitchFamily="18" charset="0"/>
              </a:rPr>
              <a:t>19</a:t>
            </a:r>
          </a:p>
        </p:txBody>
      </p:sp>
      <p:sp>
        <p:nvSpPr>
          <p:cNvPr id="632890" name="Rectangle 58"/>
          <p:cNvSpPr>
            <a:spLocks noChangeArrowheads="1"/>
          </p:cNvSpPr>
          <p:nvPr/>
        </p:nvSpPr>
        <p:spPr bwMode="auto">
          <a:xfrm>
            <a:off x="5273675" y="3321050"/>
            <a:ext cx="584200" cy="627063"/>
          </a:xfrm>
          <a:prstGeom prst="rect">
            <a:avLst/>
          </a:prstGeom>
          <a:noFill/>
          <a:ln w="9525">
            <a:noFill/>
            <a:miter lim="800000"/>
            <a:headEnd/>
            <a:tailEnd/>
          </a:ln>
        </p:spPr>
        <p:txBody>
          <a:bodyPr wrap="none" lIns="112947" tIns="56473" rIns="112947" bIns="56473">
            <a:spAutoFit/>
          </a:bodyPr>
          <a:lstStyle/>
          <a:p>
            <a:pPr algn="ctr"/>
            <a:r>
              <a:rPr lang="en-US" altLang="zh-CN" sz="2800">
                <a:latin typeface="Times New Roman" pitchFamily="18" charset="0"/>
                <a:cs typeface="Times New Roman" pitchFamily="18" charset="0"/>
              </a:rPr>
              <a:t>12</a:t>
            </a:r>
          </a:p>
        </p:txBody>
      </p:sp>
      <p:sp>
        <p:nvSpPr>
          <p:cNvPr id="632891" name="Rectangle 59"/>
          <p:cNvSpPr>
            <a:spLocks noChangeArrowheads="1"/>
          </p:cNvSpPr>
          <p:nvPr/>
        </p:nvSpPr>
        <p:spPr bwMode="auto">
          <a:xfrm>
            <a:off x="6210300" y="3321050"/>
            <a:ext cx="584200" cy="627063"/>
          </a:xfrm>
          <a:prstGeom prst="rect">
            <a:avLst/>
          </a:prstGeom>
          <a:noFill/>
          <a:ln w="9525">
            <a:noFill/>
            <a:miter lim="800000"/>
            <a:headEnd/>
            <a:tailEnd/>
          </a:ln>
        </p:spPr>
        <p:txBody>
          <a:bodyPr wrap="none" lIns="112947" tIns="56473" rIns="112947" bIns="56473">
            <a:spAutoFit/>
          </a:bodyPr>
          <a:lstStyle/>
          <a:p>
            <a:pPr algn="ctr"/>
            <a:r>
              <a:rPr lang="en-US" altLang="zh-CN" sz="2800">
                <a:latin typeface="Times New Roman" pitchFamily="18" charset="0"/>
                <a:cs typeface="Times New Roman" pitchFamily="18" charset="0"/>
              </a:rPr>
              <a:t>10</a:t>
            </a:r>
          </a:p>
        </p:txBody>
      </p:sp>
      <p:sp>
        <p:nvSpPr>
          <p:cNvPr id="632892" name="Rectangle 60"/>
          <p:cNvSpPr>
            <a:spLocks noChangeArrowheads="1"/>
          </p:cNvSpPr>
          <p:nvPr/>
        </p:nvSpPr>
        <p:spPr bwMode="auto">
          <a:xfrm>
            <a:off x="6210300" y="3970338"/>
            <a:ext cx="584200" cy="627062"/>
          </a:xfrm>
          <a:prstGeom prst="rect">
            <a:avLst/>
          </a:prstGeom>
          <a:noFill/>
          <a:ln w="9525">
            <a:noFill/>
            <a:miter lim="800000"/>
            <a:headEnd/>
            <a:tailEnd/>
          </a:ln>
        </p:spPr>
        <p:txBody>
          <a:bodyPr wrap="none" lIns="112947" tIns="56473" rIns="112947" bIns="56473">
            <a:spAutoFit/>
          </a:bodyPr>
          <a:lstStyle/>
          <a:p>
            <a:pPr algn="ctr"/>
            <a:r>
              <a:rPr lang="en-US" altLang="zh-CN" sz="2800">
                <a:latin typeface="Times New Roman" pitchFamily="18" charset="0"/>
                <a:cs typeface="Times New Roman" pitchFamily="18" charset="0"/>
              </a:rPr>
              <a:t>11</a:t>
            </a:r>
          </a:p>
        </p:txBody>
      </p:sp>
      <p:sp>
        <p:nvSpPr>
          <p:cNvPr id="632893" name="Rectangle 61"/>
          <p:cNvSpPr>
            <a:spLocks noChangeArrowheads="1"/>
          </p:cNvSpPr>
          <p:nvPr/>
        </p:nvSpPr>
        <p:spPr bwMode="auto">
          <a:xfrm>
            <a:off x="5273675" y="3970338"/>
            <a:ext cx="584200" cy="627062"/>
          </a:xfrm>
          <a:prstGeom prst="rect">
            <a:avLst/>
          </a:prstGeom>
          <a:noFill/>
          <a:ln w="9525">
            <a:noFill/>
            <a:miter lim="800000"/>
            <a:headEnd/>
            <a:tailEnd/>
          </a:ln>
        </p:spPr>
        <p:txBody>
          <a:bodyPr wrap="none" lIns="112947" tIns="56473" rIns="112947" bIns="56473">
            <a:spAutoFit/>
          </a:bodyPr>
          <a:lstStyle/>
          <a:p>
            <a:pPr algn="ctr"/>
            <a:r>
              <a:rPr lang="en-US" altLang="zh-CN" sz="2800">
                <a:latin typeface="Times New Roman" pitchFamily="18" charset="0"/>
                <a:cs typeface="Times New Roman" pitchFamily="18" charset="0"/>
              </a:rPr>
              <a:t>18</a:t>
            </a:r>
          </a:p>
        </p:txBody>
      </p:sp>
      <p:sp>
        <p:nvSpPr>
          <p:cNvPr id="632894" name="Rectangle 62"/>
          <p:cNvSpPr>
            <a:spLocks noChangeArrowheads="1"/>
          </p:cNvSpPr>
          <p:nvPr/>
        </p:nvSpPr>
        <p:spPr bwMode="auto">
          <a:xfrm>
            <a:off x="4338638" y="3970338"/>
            <a:ext cx="584200" cy="627062"/>
          </a:xfrm>
          <a:prstGeom prst="rect">
            <a:avLst/>
          </a:prstGeom>
          <a:noFill/>
          <a:ln w="9525">
            <a:noFill/>
            <a:miter lim="800000"/>
            <a:headEnd/>
            <a:tailEnd/>
          </a:ln>
        </p:spPr>
        <p:txBody>
          <a:bodyPr wrap="none" lIns="112947" tIns="56473" rIns="112947" bIns="56473">
            <a:spAutoFit/>
          </a:bodyPr>
          <a:lstStyle/>
          <a:p>
            <a:pPr algn="ctr"/>
            <a:r>
              <a:rPr lang="en-US" altLang="zh-CN" sz="2800" dirty="0">
                <a:latin typeface="Times New Roman" pitchFamily="18" charset="0"/>
                <a:cs typeface="Times New Roman" pitchFamily="18" charset="0"/>
              </a:rPr>
              <a:t>25</a:t>
            </a:r>
          </a:p>
        </p:txBody>
      </p:sp>
      <p:sp>
        <p:nvSpPr>
          <p:cNvPr id="632895" name="Rectangle 63"/>
          <p:cNvSpPr>
            <a:spLocks noChangeArrowheads="1"/>
          </p:cNvSpPr>
          <p:nvPr/>
        </p:nvSpPr>
        <p:spPr bwMode="auto">
          <a:xfrm>
            <a:off x="3402013" y="3970338"/>
            <a:ext cx="404812" cy="627062"/>
          </a:xfrm>
          <a:prstGeom prst="rect">
            <a:avLst/>
          </a:prstGeom>
          <a:noFill/>
          <a:ln w="9525">
            <a:noFill/>
            <a:miter lim="800000"/>
            <a:headEnd/>
            <a:tailEnd/>
          </a:ln>
        </p:spPr>
        <p:txBody>
          <a:bodyPr wrap="none" lIns="112947" tIns="56473" rIns="112947" bIns="56473">
            <a:spAutoFit/>
          </a:bodyPr>
          <a:lstStyle/>
          <a:p>
            <a:pPr algn="ctr"/>
            <a:r>
              <a:rPr lang="en-US" altLang="zh-CN" sz="2800">
                <a:latin typeface="Times New Roman" pitchFamily="18" charset="0"/>
                <a:cs typeface="Times New Roman" pitchFamily="18" charset="0"/>
              </a:rPr>
              <a:t>2</a:t>
            </a:r>
          </a:p>
        </p:txBody>
      </p:sp>
      <p:sp>
        <p:nvSpPr>
          <p:cNvPr id="632896" name="Rectangle 64"/>
          <p:cNvSpPr>
            <a:spLocks noChangeArrowheads="1"/>
          </p:cNvSpPr>
          <p:nvPr/>
        </p:nvSpPr>
        <p:spPr bwMode="auto">
          <a:xfrm>
            <a:off x="2492375" y="3970338"/>
            <a:ext cx="404813" cy="627062"/>
          </a:xfrm>
          <a:prstGeom prst="rect">
            <a:avLst/>
          </a:prstGeom>
          <a:noFill/>
          <a:ln w="9525">
            <a:noFill/>
            <a:miter lim="800000"/>
            <a:headEnd/>
            <a:tailEnd/>
          </a:ln>
        </p:spPr>
        <p:txBody>
          <a:bodyPr wrap="none" lIns="112947" tIns="56473" rIns="112947" bIns="56473">
            <a:spAutoFit/>
          </a:bodyPr>
          <a:lstStyle/>
          <a:p>
            <a:pPr algn="ctr"/>
            <a:r>
              <a:rPr lang="en-US" altLang="zh-CN" sz="2800">
                <a:latin typeface="Times New Roman" pitchFamily="18" charset="0"/>
                <a:cs typeface="Times New Roman" pitchFamily="18" charset="0"/>
              </a:rPr>
              <a:t>9</a:t>
            </a:r>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2879"/>
                                        </p:tgtEl>
                                        <p:attrNameLst>
                                          <p:attrName>style.visibility</p:attrName>
                                        </p:attrNameLst>
                                      </p:cBhvr>
                                      <p:to>
                                        <p:strVal val="visible"/>
                                      </p:to>
                                    </p:set>
                                    <p:anim calcmode="lin" valueType="num">
                                      <p:cBhvr additive="base">
                                        <p:cTn id="7" dur="500" fill="hold"/>
                                        <p:tgtEl>
                                          <p:spTgt spid="632879"/>
                                        </p:tgtEl>
                                        <p:attrNameLst>
                                          <p:attrName>ppt_x</p:attrName>
                                        </p:attrNameLst>
                                      </p:cBhvr>
                                      <p:tavLst>
                                        <p:tav tm="0">
                                          <p:val>
                                            <p:strVal val="#ppt_x"/>
                                          </p:val>
                                        </p:tav>
                                        <p:tav tm="100000">
                                          <p:val>
                                            <p:strVal val="#ppt_x"/>
                                          </p:val>
                                        </p:tav>
                                      </p:tavLst>
                                    </p:anim>
                                    <p:anim calcmode="lin" valueType="num">
                                      <p:cBhvr additive="base">
                                        <p:cTn id="8" dur="500" fill="hold"/>
                                        <p:tgtEl>
                                          <p:spTgt spid="63287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2895"/>
                                        </p:tgtEl>
                                        <p:attrNameLst>
                                          <p:attrName>style.visibility</p:attrName>
                                        </p:attrNameLst>
                                      </p:cBhvr>
                                      <p:to>
                                        <p:strVal val="visible"/>
                                      </p:to>
                                    </p:set>
                                    <p:anim calcmode="lin" valueType="num">
                                      <p:cBhvr additive="base">
                                        <p:cTn id="13" dur="500" fill="hold"/>
                                        <p:tgtEl>
                                          <p:spTgt spid="632895"/>
                                        </p:tgtEl>
                                        <p:attrNameLst>
                                          <p:attrName>ppt_x</p:attrName>
                                        </p:attrNameLst>
                                      </p:cBhvr>
                                      <p:tavLst>
                                        <p:tav tm="0">
                                          <p:val>
                                            <p:strVal val="#ppt_x"/>
                                          </p:val>
                                        </p:tav>
                                        <p:tav tm="100000">
                                          <p:val>
                                            <p:strVal val="#ppt_x"/>
                                          </p:val>
                                        </p:tav>
                                      </p:tavLst>
                                    </p:anim>
                                    <p:anim calcmode="lin" valueType="num">
                                      <p:cBhvr additive="base">
                                        <p:cTn id="14" dur="500" fill="hold"/>
                                        <p:tgtEl>
                                          <p:spTgt spid="63289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2887"/>
                                        </p:tgtEl>
                                        <p:attrNameLst>
                                          <p:attrName>style.visibility</p:attrName>
                                        </p:attrNameLst>
                                      </p:cBhvr>
                                      <p:to>
                                        <p:strVal val="visible"/>
                                      </p:to>
                                    </p:set>
                                    <p:anim calcmode="lin" valueType="num">
                                      <p:cBhvr additive="base">
                                        <p:cTn id="19" dur="500" fill="hold"/>
                                        <p:tgtEl>
                                          <p:spTgt spid="632887"/>
                                        </p:tgtEl>
                                        <p:attrNameLst>
                                          <p:attrName>ppt_x</p:attrName>
                                        </p:attrNameLst>
                                      </p:cBhvr>
                                      <p:tavLst>
                                        <p:tav tm="0">
                                          <p:val>
                                            <p:strVal val="#ppt_x"/>
                                          </p:val>
                                        </p:tav>
                                        <p:tav tm="100000">
                                          <p:val>
                                            <p:strVal val="#ppt_x"/>
                                          </p:val>
                                        </p:tav>
                                      </p:tavLst>
                                    </p:anim>
                                    <p:anim calcmode="lin" valueType="num">
                                      <p:cBhvr additive="base">
                                        <p:cTn id="20" dur="500" fill="hold"/>
                                        <p:tgtEl>
                                          <p:spTgt spid="63288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32886"/>
                                        </p:tgtEl>
                                        <p:attrNameLst>
                                          <p:attrName>style.visibility</p:attrName>
                                        </p:attrNameLst>
                                      </p:cBhvr>
                                      <p:to>
                                        <p:strVal val="visible"/>
                                      </p:to>
                                    </p:set>
                                    <p:anim calcmode="lin" valueType="num">
                                      <p:cBhvr additive="base">
                                        <p:cTn id="25" dur="500" fill="hold"/>
                                        <p:tgtEl>
                                          <p:spTgt spid="632886"/>
                                        </p:tgtEl>
                                        <p:attrNameLst>
                                          <p:attrName>ppt_x</p:attrName>
                                        </p:attrNameLst>
                                      </p:cBhvr>
                                      <p:tavLst>
                                        <p:tav tm="0">
                                          <p:val>
                                            <p:strVal val="#ppt_x"/>
                                          </p:val>
                                        </p:tav>
                                        <p:tav tm="100000">
                                          <p:val>
                                            <p:strVal val="#ppt_x"/>
                                          </p:val>
                                        </p:tav>
                                      </p:tavLst>
                                    </p:anim>
                                    <p:anim calcmode="lin" valueType="num">
                                      <p:cBhvr additive="base">
                                        <p:cTn id="26" dur="500" fill="hold"/>
                                        <p:tgtEl>
                                          <p:spTgt spid="63288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32880"/>
                                        </p:tgtEl>
                                        <p:attrNameLst>
                                          <p:attrName>style.visibility</p:attrName>
                                        </p:attrNameLst>
                                      </p:cBhvr>
                                      <p:to>
                                        <p:strVal val="visible"/>
                                      </p:to>
                                    </p:set>
                                    <p:anim calcmode="lin" valueType="num">
                                      <p:cBhvr additive="base">
                                        <p:cTn id="31" dur="500" fill="hold"/>
                                        <p:tgtEl>
                                          <p:spTgt spid="632880"/>
                                        </p:tgtEl>
                                        <p:attrNameLst>
                                          <p:attrName>ppt_x</p:attrName>
                                        </p:attrNameLst>
                                      </p:cBhvr>
                                      <p:tavLst>
                                        <p:tav tm="0">
                                          <p:val>
                                            <p:strVal val="#ppt_x"/>
                                          </p:val>
                                        </p:tav>
                                        <p:tav tm="100000">
                                          <p:val>
                                            <p:strVal val="#ppt_x"/>
                                          </p:val>
                                        </p:tav>
                                      </p:tavLst>
                                    </p:anim>
                                    <p:anim calcmode="lin" valueType="num">
                                      <p:cBhvr additive="base">
                                        <p:cTn id="32" dur="500" fill="hold"/>
                                        <p:tgtEl>
                                          <p:spTgt spid="63288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32885"/>
                                        </p:tgtEl>
                                        <p:attrNameLst>
                                          <p:attrName>style.visibility</p:attrName>
                                        </p:attrNameLst>
                                      </p:cBhvr>
                                      <p:to>
                                        <p:strVal val="visible"/>
                                      </p:to>
                                    </p:set>
                                    <p:anim calcmode="lin" valueType="num">
                                      <p:cBhvr additive="base">
                                        <p:cTn id="37" dur="500" fill="hold"/>
                                        <p:tgtEl>
                                          <p:spTgt spid="632885"/>
                                        </p:tgtEl>
                                        <p:attrNameLst>
                                          <p:attrName>ppt_x</p:attrName>
                                        </p:attrNameLst>
                                      </p:cBhvr>
                                      <p:tavLst>
                                        <p:tav tm="0">
                                          <p:val>
                                            <p:strVal val="#ppt_x"/>
                                          </p:val>
                                        </p:tav>
                                        <p:tav tm="100000">
                                          <p:val>
                                            <p:strVal val="#ppt_x"/>
                                          </p:val>
                                        </p:tav>
                                      </p:tavLst>
                                    </p:anim>
                                    <p:anim calcmode="lin" valueType="num">
                                      <p:cBhvr additive="base">
                                        <p:cTn id="38" dur="500" fill="hold"/>
                                        <p:tgtEl>
                                          <p:spTgt spid="63288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32874"/>
                                        </p:tgtEl>
                                        <p:attrNameLst>
                                          <p:attrName>style.visibility</p:attrName>
                                        </p:attrNameLst>
                                      </p:cBhvr>
                                      <p:to>
                                        <p:strVal val="visible"/>
                                      </p:to>
                                    </p:set>
                                    <p:anim calcmode="lin" valueType="num">
                                      <p:cBhvr additive="base">
                                        <p:cTn id="43" dur="500" fill="hold"/>
                                        <p:tgtEl>
                                          <p:spTgt spid="632874"/>
                                        </p:tgtEl>
                                        <p:attrNameLst>
                                          <p:attrName>ppt_x</p:attrName>
                                        </p:attrNameLst>
                                      </p:cBhvr>
                                      <p:tavLst>
                                        <p:tav tm="0">
                                          <p:val>
                                            <p:strVal val="#ppt_x"/>
                                          </p:val>
                                        </p:tav>
                                        <p:tav tm="100000">
                                          <p:val>
                                            <p:strVal val="#ppt_x"/>
                                          </p:val>
                                        </p:tav>
                                      </p:tavLst>
                                    </p:anim>
                                    <p:anim calcmode="lin" valueType="num">
                                      <p:cBhvr additive="base">
                                        <p:cTn id="44" dur="500" fill="hold"/>
                                        <p:tgtEl>
                                          <p:spTgt spid="63287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32873"/>
                                        </p:tgtEl>
                                        <p:attrNameLst>
                                          <p:attrName>style.visibility</p:attrName>
                                        </p:attrNameLst>
                                      </p:cBhvr>
                                      <p:to>
                                        <p:strVal val="visible"/>
                                      </p:to>
                                    </p:set>
                                    <p:anim calcmode="lin" valueType="num">
                                      <p:cBhvr additive="base">
                                        <p:cTn id="49" dur="500" fill="hold"/>
                                        <p:tgtEl>
                                          <p:spTgt spid="632873"/>
                                        </p:tgtEl>
                                        <p:attrNameLst>
                                          <p:attrName>ppt_x</p:attrName>
                                        </p:attrNameLst>
                                      </p:cBhvr>
                                      <p:tavLst>
                                        <p:tav tm="0">
                                          <p:val>
                                            <p:strVal val="#ppt_x"/>
                                          </p:val>
                                        </p:tav>
                                        <p:tav tm="100000">
                                          <p:val>
                                            <p:strVal val="#ppt_x"/>
                                          </p:val>
                                        </p:tav>
                                      </p:tavLst>
                                    </p:anim>
                                    <p:anim calcmode="lin" valueType="num">
                                      <p:cBhvr additive="base">
                                        <p:cTn id="50" dur="500" fill="hold"/>
                                        <p:tgtEl>
                                          <p:spTgt spid="632873"/>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32896"/>
                                        </p:tgtEl>
                                        <p:attrNameLst>
                                          <p:attrName>style.visibility</p:attrName>
                                        </p:attrNameLst>
                                      </p:cBhvr>
                                      <p:to>
                                        <p:strVal val="visible"/>
                                      </p:to>
                                    </p:set>
                                    <p:anim calcmode="lin" valueType="num">
                                      <p:cBhvr additive="base">
                                        <p:cTn id="55" dur="500" fill="hold"/>
                                        <p:tgtEl>
                                          <p:spTgt spid="632896"/>
                                        </p:tgtEl>
                                        <p:attrNameLst>
                                          <p:attrName>ppt_x</p:attrName>
                                        </p:attrNameLst>
                                      </p:cBhvr>
                                      <p:tavLst>
                                        <p:tav tm="0">
                                          <p:val>
                                            <p:strVal val="#ppt_x"/>
                                          </p:val>
                                        </p:tav>
                                        <p:tav tm="100000">
                                          <p:val>
                                            <p:strVal val="#ppt_x"/>
                                          </p:val>
                                        </p:tav>
                                      </p:tavLst>
                                    </p:anim>
                                    <p:anim calcmode="lin" valueType="num">
                                      <p:cBhvr additive="base">
                                        <p:cTn id="56" dur="500" fill="hold"/>
                                        <p:tgtEl>
                                          <p:spTgt spid="632896"/>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32891"/>
                                        </p:tgtEl>
                                        <p:attrNameLst>
                                          <p:attrName>style.visibility</p:attrName>
                                        </p:attrNameLst>
                                      </p:cBhvr>
                                      <p:to>
                                        <p:strVal val="visible"/>
                                      </p:to>
                                    </p:set>
                                    <p:anim calcmode="lin" valueType="num">
                                      <p:cBhvr additive="base">
                                        <p:cTn id="61" dur="500" fill="hold"/>
                                        <p:tgtEl>
                                          <p:spTgt spid="632891"/>
                                        </p:tgtEl>
                                        <p:attrNameLst>
                                          <p:attrName>ppt_x</p:attrName>
                                        </p:attrNameLst>
                                      </p:cBhvr>
                                      <p:tavLst>
                                        <p:tav tm="0">
                                          <p:val>
                                            <p:strVal val="#ppt_x"/>
                                          </p:val>
                                        </p:tav>
                                        <p:tav tm="100000">
                                          <p:val>
                                            <p:strVal val="#ppt_x"/>
                                          </p:val>
                                        </p:tav>
                                      </p:tavLst>
                                    </p:anim>
                                    <p:anim calcmode="lin" valueType="num">
                                      <p:cBhvr additive="base">
                                        <p:cTn id="62" dur="500" fill="hold"/>
                                        <p:tgtEl>
                                          <p:spTgt spid="632891"/>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32892"/>
                                        </p:tgtEl>
                                        <p:attrNameLst>
                                          <p:attrName>style.visibility</p:attrName>
                                        </p:attrNameLst>
                                      </p:cBhvr>
                                      <p:to>
                                        <p:strVal val="visible"/>
                                      </p:to>
                                    </p:set>
                                    <p:anim calcmode="lin" valueType="num">
                                      <p:cBhvr additive="base">
                                        <p:cTn id="67" dur="500" fill="hold"/>
                                        <p:tgtEl>
                                          <p:spTgt spid="632892"/>
                                        </p:tgtEl>
                                        <p:attrNameLst>
                                          <p:attrName>ppt_x</p:attrName>
                                        </p:attrNameLst>
                                      </p:cBhvr>
                                      <p:tavLst>
                                        <p:tav tm="0">
                                          <p:val>
                                            <p:strVal val="#ppt_x"/>
                                          </p:val>
                                        </p:tav>
                                        <p:tav tm="100000">
                                          <p:val>
                                            <p:strVal val="#ppt_x"/>
                                          </p:val>
                                        </p:tav>
                                      </p:tavLst>
                                    </p:anim>
                                    <p:anim calcmode="lin" valueType="num">
                                      <p:cBhvr additive="base">
                                        <p:cTn id="68" dur="500" fill="hold"/>
                                        <p:tgtEl>
                                          <p:spTgt spid="632892"/>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32890"/>
                                        </p:tgtEl>
                                        <p:attrNameLst>
                                          <p:attrName>style.visibility</p:attrName>
                                        </p:attrNameLst>
                                      </p:cBhvr>
                                      <p:to>
                                        <p:strVal val="visible"/>
                                      </p:to>
                                    </p:set>
                                    <p:anim calcmode="lin" valueType="num">
                                      <p:cBhvr additive="base">
                                        <p:cTn id="73" dur="500" fill="hold"/>
                                        <p:tgtEl>
                                          <p:spTgt spid="632890"/>
                                        </p:tgtEl>
                                        <p:attrNameLst>
                                          <p:attrName>ppt_x</p:attrName>
                                        </p:attrNameLst>
                                      </p:cBhvr>
                                      <p:tavLst>
                                        <p:tav tm="0">
                                          <p:val>
                                            <p:strVal val="#ppt_x"/>
                                          </p:val>
                                        </p:tav>
                                        <p:tav tm="100000">
                                          <p:val>
                                            <p:strVal val="#ppt_x"/>
                                          </p:val>
                                        </p:tav>
                                      </p:tavLst>
                                    </p:anim>
                                    <p:anim calcmode="lin" valueType="num">
                                      <p:cBhvr additive="base">
                                        <p:cTn id="74" dur="500" fill="hold"/>
                                        <p:tgtEl>
                                          <p:spTgt spid="632890"/>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32884"/>
                                        </p:tgtEl>
                                        <p:attrNameLst>
                                          <p:attrName>style.visibility</p:attrName>
                                        </p:attrNameLst>
                                      </p:cBhvr>
                                      <p:to>
                                        <p:strVal val="visible"/>
                                      </p:to>
                                    </p:set>
                                    <p:anim calcmode="lin" valueType="num">
                                      <p:cBhvr additive="base">
                                        <p:cTn id="79" dur="500" fill="hold"/>
                                        <p:tgtEl>
                                          <p:spTgt spid="632884"/>
                                        </p:tgtEl>
                                        <p:attrNameLst>
                                          <p:attrName>ppt_x</p:attrName>
                                        </p:attrNameLst>
                                      </p:cBhvr>
                                      <p:tavLst>
                                        <p:tav tm="0">
                                          <p:val>
                                            <p:strVal val="#ppt_x"/>
                                          </p:val>
                                        </p:tav>
                                        <p:tav tm="100000">
                                          <p:val>
                                            <p:strVal val="#ppt_x"/>
                                          </p:val>
                                        </p:tav>
                                      </p:tavLst>
                                    </p:anim>
                                    <p:anim calcmode="lin" valueType="num">
                                      <p:cBhvr additive="base">
                                        <p:cTn id="80" dur="500" fill="hold"/>
                                        <p:tgtEl>
                                          <p:spTgt spid="632884"/>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32878"/>
                                        </p:tgtEl>
                                        <p:attrNameLst>
                                          <p:attrName>style.visibility</p:attrName>
                                        </p:attrNameLst>
                                      </p:cBhvr>
                                      <p:to>
                                        <p:strVal val="visible"/>
                                      </p:to>
                                    </p:set>
                                    <p:anim calcmode="lin" valueType="num">
                                      <p:cBhvr additive="base">
                                        <p:cTn id="85" dur="500" fill="hold"/>
                                        <p:tgtEl>
                                          <p:spTgt spid="632878"/>
                                        </p:tgtEl>
                                        <p:attrNameLst>
                                          <p:attrName>ppt_x</p:attrName>
                                        </p:attrNameLst>
                                      </p:cBhvr>
                                      <p:tavLst>
                                        <p:tav tm="0">
                                          <p:val>
                                            <p:strVal val="#ppt_x"/>
                                          </p:val>
                                        </p:tav>
                                        <p:tav tm="100000">
                                          <p:val>
                                            <p:strVal val="#ppt_x"/>
                                          </p:val>
                                        </p:tav>
                                      </p:tavLst>
                                    </p:anim>
                                    <p:anim calcmode="lin" valueType="num">
                                      <p:cBhvr additive="base">
                                        <p:cTn id="86" dur="500" fill="hold"/>
                                        <p:tgtEl>
                                          <p:spTgt spid="632878"/>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632872"/>
                                        </p:tgtEl>
                                        <p:attrNameLst>
                                          <p:attrName>style.visibility</p:attrName>
                                        </p:attrNameLst>
                                      </p:cBhvr>
                                      <p:to>
                                        <p:strVal val="visible"/>
                                      </p:to>
                                    </p:set>
                                    <p:anim calcmode="lin" valueType="num">
                                      <p:cBhvr additive="base">
                                        <p:cTn id="91" dur="500" fill="hold"/>
                                        <p:tgtEl>
                                          <p:spTgt spid="632872"/>
                                        </p:tgtEl>
                                        <p:attrNameLst>
                                          <p:attrName>ppt_x</p:attrName>
                                        </p:attrNameLst>
                                      </p:cBhvr>
                                      <p:tavLst>
                                        <p:tav tm="0">
                                          <p:val>
                                            <p:strVal val="#ppt_x"/>
                                          </p:val>
                                        </p:tav>
                                        <p:tav tm="100000">
                                          <p:val>
                                            <p:strVal val="#ppt_x"/>
                                          </p:val>
                                        </p:tav>
                                      </p:tavLst>
                                    </p:anim>
                                    <p:anim calcmode="lin" valueType="num">
                                      <p:cBhvr additive="base">
                                        <p:cTn id="92" dur="500" fill="hold"/>
                                        <p:tgtEl>
                                          <p:spTgt spid="632872"/>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632877"/>
                                        </p:tgtEl>
                                        <p:attrNameLst>
                                          <p:attrName>style.visibility</p:attrName>
                                        </p:attrNameLst>
                                      </p:cBhvr>
                                      <p:to>
                                        <p:strVal val="visible"/>
                                      </p:to>
                                    </p:set>
                                    <p:anim calcmode="lin" valueType="num">
                                      <p:cBhvr additive="base">
                                        <p:cTn id="97" dur="500" fill="hold"/>
                                        <p:tgtEl>
                                          <p:spTgt spid="632877"/>
                                        </p:tgtEl>
                                        <p:attrNameLst>
                                          <p:attrName>ppt_x</p:attrName>
                                        </p:attrNameLst>
                                      </p:cBhvr>
                                      <p:tavLst>
                                        <p:tav tm="0">
                                          <p:val>
                                            <p:strVal val="#ppt_x"/>
                                          </p:val>
                                        </p:tav>
                                        <p:tav tm="100000">
                                          <p:val>
                                            <p:strVal val="#ppt_x"/>
                                          </p:val>
                                        </p:tav>
                                      </p:tavLst>
                                    </p:anim>
                                    <p:anim calcmode="lin" valueType="num">
                                      <p:cBhvr additive="base">
                                        <p:cTn id="98" dur="500" fill="hold"/>
                                        <p:tgtEl>
                                          <p:spTgt spid="632877"/>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632876"/>
                                        </p:tgtEl>
                                        <p:attrNameLst>
                                          <p:attrName>style.visibility</p:attrName>
                                        </p:attrNameLst>
                                      </p:cBhvr>
                                      <p:to>
                                        <p:strVal val="visible"/>
                                      </p:to>
                                    </p:set>
                                    <p:anim calcmode="lin" valueType="num">
                                      <p:cBhvr additive="base">
                                        <p:cTn id="103" dur="500" fill="hold"/>
                                        <p:tgtEl>
                                          <p:spTgt spid="632876"/>
                                        </p:tgtEl>
                                        <p:attrNameLst>
                                          <p:attrName>ppt_x</p:attrName>
                                        </p:attrNameLst>
                                      </p:cBhvr>
                                      <p:tavLst>
                                        <p:tav tm="0">
                                          <p:val>
                                            <p:strVal val="#ppt_x"/>
                                          </p:val>
                                        </p:tav>
                                        <p:tav tm="100000">
                                          <p:val>
                                            <p:strVal val="#ppt_x"/>
                                          </p:val>
                                        </p:tav>
                                      </p:tavLst>
                                    </p:anim>
                                    <p:anim calcmode="lin" valueType="num">
                                      <p:cBhvr additive="base">
                                        <p:cTn id="104" dur="500" fill="hold"/>
                                        <p:tgtEl>
                                          <p:spTgt spid="632876"/>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632893"/>
                                        </p:tgtEl>
                                        <p:attrNameLst>
                                          <p:attrName>style.visibility</p:attrName>
                                        </p:attrNameLst>
                                      </p:cBhvr>
                                      <p:to>
                                        <p:strVal val="visible"/>
                                      </p:to>
                                    </p:set>
                                    <p:anim calcmode="lin" valueType="num">
                                      <p:cBhvr additive="base">
                                        <p:cTn id="109" dur="500" fill="hold"/>
                                        <p:tgtEl>
                                          <p:spTgt spid="632893"/>
                                        </p:tgtEl>
                                        <p:attrNameLst>
                                          <p:attrName>ppt_x</p:attrName>
                                        </p:attrNameLst>
                                      </p:cBhvr>
                                      <p:tavLst>
                                        <p:tav tm="0">
                                          <p:val>
                                            <p:strVal val="#ppt_x"/>
                                          </p:val>
                                        </p:tav>
                                        <p:tav tm="100000">
                                          <p:val>
                                            <p:strVal val="#ppt_x"/>
                                          </p:val>
                                        </p:tav>
                                      </p:tavLst>
                                    </p:anim>
                                    <p:anim calcmode="lin" valueType="num">
                                      <p:cBhvr additive="base">
                                        <p:cTn id="110" dur="500" fill="hold"/>
                                        <p:tgtEl>
                                          <p:spTgt spid="632893"/>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632889"/>
                                        </p:tgtEl>
                                        <p:attrNameLst>
                                          <p:attrName>style.visibility</p:attrName>
                                        </p:attrNameLst>
                                      </p:cBhvr>
                                      <p:to>
                                        <p:strVal val="visible"/>
                                      </p:to>
                                    </p:set>
                                    <p:anim calcmode="lin" valueType="num">
                                      <p:cBhvr additive="base">
                                        <p:cTn id="115" dur="500" fill="hold"/>
                                        <p:tgtEl>
                                          <p:spTgt spid="632889"/>
                                        </p:tgtEl>
                                        <p:attrNameLst>
                                          <p:attrName>ppt_x</p:attrName>
                                        </p:attrNameLst>
                                      </p:cBhvr>
                                      <p:tavLst>
                                        <p:tav tm="0">
                                          <p:val>
                                            <p:strVal val="#ppt_x"/>
                                          </p:val>
                                        </p:tav>
                                        <p:tav tm="100000">
                                          <p:val>
                                            <p:strVal val="#ppt_x"/>
                                          </p:val>
                                        </p:tav>
                                      </p:tavLst>
                                    </p:anim>
                                    <p:anim calcmode="lin" valueType="num">
                                      <p:cBhvr additive="base">
                                        <p:cTn id="116" dur="500" fill="hold"/>
                                        <p:tgtEl>
                                          <p:spTgt spid="632889"/>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632883"/>
                                        </p:tgtEl>
                                        <p:attrNameLst>
                                          <p:attrName>style.visibility</p:attrName>
                                        </p:attrNameLst>
                                      </p:cBhvr>
                                      <p:to>
                                        <p:strVal val="visible"/>
                                      </p:to>
                                    </p:set>
                                    <p:anim calcmode="lin" valueType="num">
                                      <p:cBhvr additive="base">
                                        <p:cTn id="121" dur="500" fill="hold"/>
                                        <p:tgtEl>
                                          <p:spTgt spid="632883"/>
                                        </p:tgtEl>
                                        <p:attrNameLst>
                                          <p:attrName>ppt_x</p:attrName>
                                        </p:attrNameLst>
                                      </p:cBhvr>
                                      <p:tavLst>
                                        <p:tav tm="0">
                                          <p:val>
                                            <p:strVal val="#ppt_x"/>
                                          </p:val>
                                        </p:tav>
                                        <p:tav tm="100000">
                                          <p:val>
                                            <p:strVal val="#ppt_x"/>
                                          </p:val>
                                        </p:tav>
                                      </p:tavLst>
                                    </p:anim>
                                    <p:anim calcmode="lin" valueType="num">
                                      <p:cBhvr additive="base">
                                        <p:cTn id="122" dur="500" fill="hold"/>
                                        <p:tgtEl>
                                          <p:spTgt spid="632883"/>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632888"/>
                                        </p:tgtEl>
                                        <p:attrNameLst>
                                          <p:attrName>style.visibility</p:attrName>
                                        </p:attrNameLst>
                                      </p:cBhvr>
                                      <p:to>
                                        <p:strVal val="visible"/>
                                      </p:to>
                                    </p:set>
                                    <p:anim calcmode="lin" valueType="num">
                                      <p:cBhvr additive="base">
                                        <p:cTn id="127" dur="500" fill="hold"/>
                                        <p:tgtEl>
                                          <p:spTgt spid="632888"/>
                                        </p:tgtEl>
                                        <p:attrNameLst>
                                          <p:attrName>ppt_x</p:attrName>
                                        </p:attrNameLst>
                                      </p:cBhvr>
                                      <p:tavLst>
                                        <p:tav tm="0">
                                          <p:val>
                                            <p:strVal val="#ppt_x"/>
                                          </p:val>
                                        </p:tav>
                                        <p:tav tm="100000">
                                          <p:val>
                                            <p:strVal val="#ppt_x"/>
                                          </p:val>
                                        </p:tav>
                                      </p:tavLst>
                                    </p:anim>
                                    <p:anim calcmode="lin" valueType="num">
                                      <p:cBhvr additive="base">
                                        <p:cTn id="128" dur="500" fill="hold"/>
                                        <p:tgtEl>
                                          <p:spTgt spid="632888"/>
                                        </p:tgtEl>
                                        <p:attrNameLst>
                                          <p:attrName>ppt_y</p:attrName>
                                        </p:attrNameLst>
                                      </p:cBhvr>
                                      <p:tavLst>
                                        <p:tav tm="0">
                                          <p:val>
                                            <p:strVal val="1+#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632882"/>
                                        </p:tgtEl>
                                        <p:attrNameLst>
                                          <p:attrName>style.visibility</p:attrName>
                                        </p:attrNameLst>
                                      </p:cBhvr>
                                      <p:to>
                                        <p:strVal val="visible"/>
                                      </p:to>
                                    </p:set>
                                    <p:anim calcmode="lin" valueType="num">
                                      <p:cBhvr additive="base">
                                        <p:cTn id="133" dur="500" fill="hold"/>
                                        <p:tgtEl>
                                          <p:spTgt spid="632882"/>
                                        </p:tgtEl>
                                        <p:attrNameLst>
                                          <p:attrName>ppt_x</p:attrName>
                                        </p:attrNameLst>
                                      </p:cBhvr>
                                      <p:tavLst>
                                        <p:tav tm="0">
                                          <p:val>
                                            <p:strVal val="#ppt_x"/>
                                          </p:val>
                                        </p:tav>
                                        <p:tav tm="100000">
                                          <p:val>
                                            <p:strVal val="#ppt_x"/>
                                          </p:val>
                                        </p:tav>
                                      </p:tavLst>
                                    </p:anim>
                                    <p:anim calcmode="lin" valueType="num">
                                      <p:cBhvr additive="base">
                                        <p:cTn id="134" dur="500" fill="hold"/>
                                        <p:tgtEl>
                                          <p:spTgt spid="632882"/>
                                        </p:tgtEl>
                                        <p:attrNameLst>
                                          <p:attrName>ppt_y</p:attrName>
                                        </p:attrNameLst>
                                      </p:cBhvr>
                                      <p:tavLst>
                                        <p:tav tm="0">
                                          <p:val>
                                            <p:strVal val="1+#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632881"/>
                                        </p:tgtEl>
                                        <p:attrNameLst>
                                          <p:attrName>style.visibility</p:attrName>
                                        </p:attrNameLst>
                                      </p:cBhvr>
                                      <p:to>
                                        <p:strVal val="visible"/>
                                      </p:to>
                                    </p:set>
                                    <p:anim calcmode="lin" valueType="num">
                                      <p:cBhvr additive="base">
                                        <p:cTn id="139" dur="500" fill="hold"/>
                                        <p:tgtEl>
                                          <p:spTgt spid="632881"/>
                                        </p:tgtEl>
                                        <p:attrNameLst>
                                          <p:attrName>ppt_x</p:attrName>
                                        </p:attrNameLst>
                                      </p:cBhvr>
                                      <p:tavLst>
                                        <p:tav tm="0">
                                          <p:val>
                                            <p:strVal val="#ppt_x"/>
                                          </p:val>
                                        </p:tav>
                                        <p:tav tm="100000">
                                          <p:val>
                                            <p:strVal val="#ppt_x"/>
                                          </p:val>
                                        </p:tav>
                                      </p:tavLst>
                                    </p:anim>
                                    <p:anim calcmode="lin" valueType="num">
                                      <p:cBhvr additive="base">
                                        <p:cTn id="140" dur="500" fill="hold"/>
                                        <p:tgtEl>
                                          <p:spTgt spid="632881"/>
                                        </p:tgtEl>
                                        <p:attrNameLst>
                                          <p:attrName>ppt_y</p:attrName>
                                        </p:attrNameLst>
                                      </p:cBhvr>
                                      <p:tavLst>
                                        <p:tav tm="0">
                                          <p:val>
                                            <p:strVal val="1+#ppt_h/2"/>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632875"/>
                                        </p:tgtEl>
                                        <p:attrNameLst>
                                          <p:attrName>style.visibility</p:attrName>
                                        </p:attrNameLst>
                                      </p:cBhvr>
                                      <p:to>
                                        <p:strVal val="visible"/>
                                      </p:to>
                                    </p:set>
                                    <p:anim calcmode="lin" valueType="num">
                                      <p:cBhvr additive="base">
                                        <p:cTn id="145" dur="500" fill="hold"/>
                                        <p:tgtEl>
                                          <p:spTgt spid="632875"/>
                                        </p:tgtEl>
                                        <p:attrNameLst>
                                          <p:attrName>ppt_x</p:attrName>
                                        </p:attrNameLst>
                                      </p:cBhvr>
                                      <p:tavLst>
                                        <p:tav tm="0">
                                          <p:val>
                                            <p:strVal val="#ppt_x"/>
                                          </p:val>
                                        </p:tav>
                                        <p:tav tm="100000">
                                          <p:val>
                                            <p:strVal val="#ppt_x"/>
                                          </p:val>
                                        </p:tav>
                                      </p:tavLst>
                                    </p:anim>
                                    <p:anim calcmode="lin" valueType="num">
                                      <p:cBhvr additive="base">
                                        <p:cTn id="146" dur="500" fill="hold"/>
                                        <p:tgtEl>
                                          <p:spTgt spid="632875"/>
                                        </p:tgtEl>
                                        <p:attrNameLst>
                                          <p:attrName>ppt_y</p:attrName>
                                        </p:attrNameLst>
                                      </p:cBhvr>
                                      <p:tavLst>
                                        <p:tav tm="0">
                                          <p:val>
                                            <p:strVal val="1+#ppt_h/2"/>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632894"/>
                                        </p:tgtEl>
                                        <p:attrNameLst>
                                          <p:attrName>style.visibility</p:attrName>
                                        </p:attrNameLst>
                                      </p:cBhvr>
                                      <p:to>
                                        <p:strVal val="visible"/>
                                      </p:to>
                                    </p:set>
                                    <p:anim calcmode="lin" valueType="num">
                                      <p:cBhvr additive="base">
                                        <p:cTn id="151" dur="500" fill="hold"/>
                                        <p:tgtEl>
                                          <p:spTgt spid="632894"/>
                                        </p:tgtEl>
                                        <p:attrNameLst>
                                          <p:attrName>ppt_x</p:attrName>
                                        </p:attrNameLst>
                                      </p:cBhvr>
                                      <p:tavLst>
                                        <p:tav tm="0">
                                          <p:val>
                                            <p:strVal val="#ppt_x"/>
                                          </p:val>
                                        </p:tav>
                                        <p:tav tm="100000">
                                          <p:val>
                                            <p:strVal val="#ppt_x"/>
                                          </p:val>
                                        </p:tav>
                                      </p:tavLst>
                                    </p:anim>
                                    <p:anim calcmode="lin" valueType="num">
                                      <p:cBhvr additive="base">
                                        <p:cTn id="152" dur="500" fill="hold"/>
                                        <p:tgtEl>
                                          <p:spTgt spid="6328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72" grpId="0"/>
      <p:bldP spid="632873" grpId="0"/>
      <p:bldP spid="632874" grpId="0"/>
      <p:bldP spid="632875" grpId="0"/>
      <p:bldP spid="632876" grpId="0"/>
      <p:bldP spid="632877" grpId="0"/>
      <p:bldP spid="632878" grpId="0"/>
      <p:bldP spid="632879" grpId="0"/>
      <p:bldP spid="632880" grpId="0"/>
      <p:bldP spid="632881" grpId="0"/>
      <p:bldP spid="632882" grpId="0"/>
      <p:bldP spid="632883" grpId="0"/>
      <p:bldP spid="632884" grpId="0"/>
      <p:bldP spid="632885" grpId="0"/>
      <p:bldP spid="632886" grpId="0"/>
      <p:bldP spid="632887" grpId="0"/>
      <p:bldP spid="632888" grpId="0"/>
      <p:bldP spid="632889" grpId="0"/>
      <p:bldP spid="632890" grpId="0"/>
      <p:bldP spid="632891" grpId="0"/>
      <p:bldP spid="632892" grpId="0"/>
      <p:bldP spid="632893" grpId="0"/>
      <p:bldP spid="632894" grpId="0"/>
      <p:bldP spid="632895" grpId="0"/>
      <p:bldP spid="632896"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8"/>
          <p:cNvSpPr txBox="1">
            <a:spLocks noChangeArrowheads="1"/>
          </p:cNvSpPr>
          <p:nvPr/>
        </p:nvSpPr>
        <p:spPr bwMode="auto">
          <a:xfrm>
            <a:off x="896525" y="1902744"/>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13</a:t>
            </a:r>
          </a:p>
        </p:txBody>
      </p:sp>
      <p:sp>
        <p:nvSpPr>
          <p:cNvPr id="5" name="Text Box 69"/>
          <p:cNvSpPr txBox="1">
            <a:spLocks noChangeArrowheads="1"/>
          </p:cNvSpPr>
          <p:nvPr/>
        </p:nvSpPr>
        <p:spPr bwMode="auto">
          <a:xfrm>
            <a:off x="1582325" y="1902744"/>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27</a:t>
            </a:r>
          </a:p>
        </p:txBody>
      </p:sp>
      <p:sp>
        <p:nvSpPr>
          <p:cNvPr id="6" name="Text Box 70"/>
          <p:cNvSpPr txBox="1">
            <a:spLocks noChangeArrowheads="1"/>
          </p:cNvSpPr>
          <p:nvPr/>
        </p:nvSpPr>
        <p:spPr bwMode="auto">
          <a:xfrm>
            <a:off x="2268125" y="1902744"/>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38</a:t>
            </a:r>
          </a:p>
        </p:txBody>
      </p:sp>
      <p:sp>
        <p:nvSpPr>
          <p:cNvPr id="7" name="Text Box 71"/>
          <p:cNvSpPr txBox="1">
            <a:spLocks noChangeArrowheads="1"/>
          </p:cNvSpPr>
          <p:nvPr/>
        </p:nvSpPr>
        <p:spPr bwMode="auto">
          <a:xfrm>
            <a:off x="2953925" y="1902744"/>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49</a:t>
            </a:r>
          </a:p>
        </p:txBody>
      </p:sp>
      <p:sp>
        <p:nvSpPr>
          <p:cNvPr id="8" name="Text Box 72"/>
          <p:cNvSpPr txBox="1">
            <a:spLocks noChangeArrowheads="1"/>
          </p:cNvSpPr>
          <p:nvPr/>
        </p:nvSpPr>
        <p:spPr bwMode="auto">
          <a:xfrm>
            <a:off x="3639725" y="1902744"/>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50</a:t>
            </a:r>
            <a:endParaRPr kumimoji="1" lang="zh-CN" altLang="en-US" sz="2400" dirty="0">
              <a:latin typeface="Times New Roman" pitchFamily="18" charset="0"/>
              <a:ea typeface="隶书" pitchFamily="49" charset="-122"/>
              <a:cs typeface="Times New Roman" pitchFamily="18" charset="0"/>
            </a:endParaRPr>
          </a:p>
        </p:txBody>
      </p:sp>
      <p:sp>
        <p:nvSpPr>
          <p:cNvPr id="9" name="Text Box 73"/>
          <p:cNvSpPr txBox="1">
            <a:spLocks noChangeArrowheads="1"/>
          </p:cNvSpPr>
          <p:nvPr/>
        </p:nvSpPr>
        <p:spPr bwMode="auto">
          <a:xfrm>
            <a:off x="4325525" y="1902744"/>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65</a:t>
            </a:r>
          </a:p>
        </p:txBody>
      </p:sp>
      <p:sp>
        <p:nvSpPr>
          <p:cNvPr id="10" name="Text Box 74"/>
          <p:cNvSpPr txBox="1">
            <a:spLocks noChangeArrowheads="1"/>
          </p:cNvSpPr>
          <p:nvPr/>
        </p:nvSpPr>
        <p:spPr bwMode="auto">
          <a:xfrm>
            <a:off x="5011325" y="1902744"/>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76</a:t>
            </a:r>
          </a:p>
        </p:txBody>
      </p:sp>
      <p:sp>
        <p:nvSpPr>
          <p:cNvPr id="11" name="Text Box 75"/>
          <p:cNvSpPr txBox="1">
            <a:spLocks noChangeArrowheads="1"/>
          </p:cNvSpPr>
          <p:nvPr/>
        </p:nvSpPr>
        <p:spPr bwMode="auto">
          <a:xfrm>
            <a:off x="5697125" y="1902744"/>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7</a:t>
            </a:r>
            <a:r>
              <a:rPr kumimoji="1" lang="zh-CN" altLang="en-US" sz="2400" dirty="0" smtClean="0">
                <a:latin typeface="Times New Roman" pitchFamily="18" charset="0"/>
                <a:ea typeface="隶书" pitchFamily="49" charset="-122"/>
                <a:cs typeface="Times New Roman" pitchFamily="18" charset="0"/>
              </a:rPr>
              <a:t>9</a:t>
            </a:r>
            <a:endParaRPr kumimoji="1" lang="zh-CN" altLang="en-US" sz="2400" dirty="0">
              <a:latin typeface="Times New Roman" pitchFamily="18" charset="0"/>
              <a:ea typeface="隶书" pitchFamily="49" charset="-122"/>
              <a:cs typeface="Times New Roman" pitchFamily="18" charset="0"/>
            </a:endParaRPr>
          </a:p>
        </p:txBody>
      </p:sp>
      <p:sp>
        <p:nvSpPr>
          <p:cNvPr id="12" name="Text Box 74"/>
          <p:cNvSpPr txBox="1">
            <a:spLocks noChangeArrowheads="1"/>
          </p:cNvSpPr>
          <p:nvPr/>
        </p:nvSpPr>
        <p:spPr bwMode="auto">
          <a:xfrm>
            <a:off x="6379480" y="1902744"/>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8</a:t>
            </a:r>
            <a:r>
              <a:rPr kumimoji="1" lang="zh-CN" altLang="en-US" sz="2400" dirty="0" smtClean="0">
                <a:latin typeface="Times New Roman" pitchFamily="18" charset="0"/>
                <a:ea typeface="隶书" pitchFamily="49" charset="-122"/>
                <a:cs typeface="Times New Roman" pitchFamily="18" charset="0"/>
              </a:rPr>
              <a:t>6</a:t>
            </a:r>
            <a:endParaRPr kumimoji="1" lang="zh-CN" altLang="en-US" sz="2400" dirty="0">
              <a:latin typeface="Times New Roman" pitchFamily="18" charset="0"/>
              <a:ea typeface="隶书" pitchFamily="49" charset="-122"/>
              <a:cs typeface="Times New Roman" pitchFamily="18" charset="0"/>
            </a:endParaRPr>
          </a:p>
        </p:txBody>
      </p:sp>
      <p:sp>
        <p:nvSpPr>
          <p:cNvPr id="13" name="Text Box 75"/>
          <p:cNvSpPr txBox="1">
            <a:spLocks noChangeArrowheads="1"/>
          </p:cNvSpPr>
          <p:nvPr/>
        </p:nvSpPr>
        <p:spPr bwMode="auto">
          <a:xfrm>
            <a:off x="7065280" y="1902744"/>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97</a:t>
            </a:r>
          </a:p>
        </p:txBody>
      </p:sp>
      <p:sp>
        <p:nvSpPr>
          <p:cNvPr id="14" name="Text Box 68"/>
          <p:cNvSpPr txBox="1">
            <a:spLocks noChangeArrowheads="1"/>
          </p:cNvSpPr>
          <p:nvPr/>
        </p:nvSpPr>
        <p:spPr bwMode="auto">
          <a:xfrm>
            <a:off x="914660" y="2843935"/>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13</a:t>
            </a:r>
          </a:p>
        </p:txBody>
      </p:sp>
      <p:sp>
        <p:nvSpPr>
          <p:cNvPr id="15" name="Text Box 69"/>
          <p:cNvSpPr txBox="1">
            <a:spLocks noChangeArrowheads="1"/>
          </p:cNvSpPr>
          <p:nvPr/>
        </p:nvSpPr>
        <p:spPr bwMode="auto">
          <a:xfrm>
            <a:off x="1600460" y="2843935"/>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27</a:t>
            </a:r>
          </a:p>
        </p:txBody>
      </p:sp>
      <p:sp>
        <p:nvSpPr>
          <p:cNvPr id="16" name="Text Box 70"/>
          <p:cNvSpPr txBox="1">
            <a:spLocks noChangeArrowheads="1"/>
          </p:cNvSpPr>
          <p:nvPr/>
        </p:nvSpPr>
        <p:spPr bwMode="auto">
          <a:xfrm>
            <a:off x="2286260" y="2843935"/>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38</a:t>
            </a:r>
          </a:p>
        </p:txBody>
      </p:sp>
      <p:sp>
        <p:nvSpPr>
          <p:cNvPr id="17" name="Text Box 71"/>
          <p:cNvSpPr txBox="1">
            <a:spLocks noChangeArrowheads="1"/>
          </p:cNvSpPr>
          <p:nvPr/>
        </p:nvSpPr>
        <p:spPr bwMode="auto">
          <a:xfrm>
            <a:off x="2972060" y="2843935"/>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49</a:t>
            </a:r>
          </a:p>
        </p:txBody>
      </p:sp>
      <p:sp>
        <p:nvSpPr>
          <p:cNvPr id="18" name="Text Box 72"/>
          <p:cNvSpPr txBox="1">
            <a:spLocks noChangeArrowheads="1"/>
          </p:cNvSpPr>
          <p:nvPr/>
        </p:nvSpPr>
        <p:spPr bwMode="auto">
          <a:xfrm>
            <a:off x="3657860" y="2843935"/>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50</a:t>
            </a:r>
            <a:endParaRPr kumimoji="1" lang="zh-CN" altLang="en-US" sz="2400" dirty="0">
              <a:latin typeface="Times New Roman" pitchFamily="18" charset="0"/>
              <a:ea typeface="隶书" pitchFamily="49" charset="-122"/>
              <a:cs typeface="Times New Roman" pitchFamily="18" charset="0"/>
            </a:endParaRPr>
          </a:p>
        </p:txBody>
      </p:sp>
      <p:sp>
        <p:nvSpPr>
          <p:cNvPr id="19" name="Text Box 73"/>
          <p:cNvSpPr txBox="1">
            <a:spLocks noChangeArrowheads="1"/>
          </p:cNvSpPr>
          <p:nvPr/>
        </p:nvSpPr>
        <p:spPr bwMode="auto">
          <a:xfrm>
            <a:off x="4343660" y="2843935"/>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65</a:t>
            </a:r>
          </a:p>
        </p:txBody>
      </p:sp>
      <p:sp>
        <p:nvSpPr>
          <p:cNvPr id="20" name="Text Box 74"/>
          <p:cNvSpPr txBox="1">
            <a:spLocks noChangeArrowheads="1"/>
          </p:cNvSpPr>
          <p:nvPr/>
        </p:nvSpPr>
        <p:spPr bwMode="auto">
          <a:xfrm>
            <a:off x="5029460" y="2843935"/>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76</a:t>
            </a:r>
          </a:p>
        </p:txBody>
      </p:sp>
      <p:sp>
        <p:nvSpPr>
          <p:cNvPr id="21" name="Text Box 75"/>
          <p:cNvSpPr txBox="1">
            <a:spLocks noChangeArrowheads="1"/>
          </p:cNvSpPr>
          <p:nvPr/>
        </p:nvSpPr>
        <p:spPr bwMode="auto">
          <a:xfrm>
            <a:off x="5715260" y="2843935"/>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7</a:t>
            </a:r>
            <a:r>
              <a:rPr kumimoji="1" lang="zh-CN" altLang="en-US" sz="2400" dirty="0" smtClean="0">
                <a:latin typeface="Times New Roman" pitchFamily="18" charset="0"/>
                <a:ea typeface="隶书" pitchFamily="49" charset="-122"/>
                <a:cs typeface="Times New Roman" pitchFamily="18" charset="0"/>
              </a:rPr>
              <a:t>9</a:t>
            </a:r>
            <a:endParaRPr kumimoji="1" lang="zh-CN" altLang="en-US" sz="2400" dirty="0">
              <a:latin typeface="Times New Roman" pitchFamily="18" charset="0"/>
              <a:ea typeface="隶书" pitchFamily="49" charset="-122"/>
              <a:cs typeface="Times New Roman" pitchFamily="18" charset="0"/>
            </a:endParaRPr>
          </a:p>
        </p:txBody>
      </p:sp>
      <p:sp>
        <p:nvSpPr>
          <p:cNvPr id="22" name="Text Box 74"/>
          <p:cNvSpPr txBox="1">
            <a:spLocks noChangeArrowheads="1"/>
          </p:cNvSpPr>
          <p:nvPr/>
        </p:nvSpPr>
        <p:spPr bwMode="auto">
          <a:xfrm>
            <a:off x="6397615" y="2843935"/>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8</a:t>
            </a:r>
            <a:r>
              <a:rPr kumimoji="1" lang="zh-CN" altLang="en-US" sz="2400" dirty="0" smtClean="0">
                <a:latin typeface="Times New Roman" pitchFamily="18" charset="0"/>
                <a:ea typeface="隶书" pitchFamily="49" charset="-122"/>
                <a:cs typeface="Times New Roman" pitchFamily="18" charset="0"/>
              </a:rPr>
              <a:t>6</a:t>
            </a:r>
            <a:endParaRPr kumimoji="1" lang="zh-CN" altLang="en-US" sz="2400" dirty="0">
              <a:latin typeface="Times New Roman" pitchFamily="18" charset="0"/>
              <a:ea typeface="隶书" pitchFamily="49" charset="-122"/>
              <a:cs typeface="Times New Roman" pitchFamily="18" charset="0"/>
            </a:endParaRPr>
          </a:p>
        </p:txBody>
      </p:sp>
      <p:sp>
        <p:nvSpPr>
          <p:cNvPr id="23" name="Text Box 75"/>
          <p:cNvSpPr txBox="1">
            <a:spLocks noChangeArrowheads="1"/>
          </p:cNvSpPr>
          <p:nvPr/>
        </p:nvSpPr>
        <p:spPr bwMode="auto">
          <a:xfrm>
            <a:off x="7083415" y="2843935"/>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97</a:t>
            </a:r>
          </a:p>
        </p:txBody>
      </p:sp>
      <p:sp>
        <p:nvSpPr>
          <p:cNvPr id="24" name="Text Box 68"/>
          <p:cNvSpPr txBox="1">
            <a:spLocks noChangeArrowheads="1"/>
          </p:cNvSpPr>
          <p:nvPr/>
        </p:nvSpPr>
        <p:spPr bwMode="auto">
          <a:xfrm>
            <a:off x="896525" y="382243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13</a:t>
            </a:r>
          </a:p>
        </p:txBody>
      </p:sp>
      <p:sp>
        <p:nvSpPr>
          <p:cNvPr id="25" name="Text Box 69"/>
          <p:cNvSpPr txBox="1">
            <a:spLocks noChangeArrowheads="1"/>
          </p:cNvSpPr>
          <p:nvPr/>
        </p:nvSpPr>
        <p:spPr bwMode="auto">
          <a:xfrm>
            <a:off x="1582325" y="382243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27</a:t>
            </a:r>
          </a:p>
        </p:txBody>
      </p:sp>
      <p:sp>
        <p:nvSpPr>
          <p:cNvPr id="26" name="Text Box 70"/>
          <p:cNvSpPr txBox="1">
            <a:spLocks noChangeArrowheads="1"/>
          </p:cNvSpPr>
          <p:nvPr/>
        </p:nvSpPr>
        <p:spPr bwMode="auto">
          <a:xfrm>
            <a:off x="2268125" y="382243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38</a:t>
            </a:r>
          </a:p>
        </p:txBody>
      </p:sp>
      <p:sp>
        <p:nvSpPr>
          <p:cNvPr id="27" name="Text Box 71"/>
          <p:cNvSpPr txBox="1">
            <a:spLocks noChangeArrowheads="1"/>
          </p:cNvSpPr>
          <p:nvPr/>
        </p:nvSpPr>
        <p:spPr bwMode="auto">
          <a:xfrm>
            <a:off x="2953925" y="382243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49</a:t>
            </a:r>
          </a:p>
        </p:txBody>
      </p:sp>
      <p:sp>
        <p:nvSpPr>
          <p:cNvPr id="28" name="Text Box 72"/>
          <p:cNvSpPr txBox="1">
            <a:spLocks noChangeArrowheads="1"/>
          </p:cNvSpPr>
          <p:nvPr/>
        </p:nvSpPr>
        <p:spPr bwMode="auto">
          <a:xfrm>
            <a:off x="3639725" y="382243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50</a:t>
            </a:r>
            <a:endParaRPr kumimoji="1" lang="zh-CN" altLang="en-US" sz="2400" dirty="0">
              <a:latin typeface="Times New Roman" pitchFamily="18" charset="0"/>
              <a:ea typeface="隶书" pitchFamily="49" charset="-122"/>
              <a:cs typeface="Times New Roman" pitchFamily="18" charset="0"/>
            </a:endParaRPr>
          </a:p>
        </p:txBody>
      </p:sp>
      <p:sp>
        <p:nvSpPr>
          <p:cNvPr id="29" name="Text Box 73"/>
          <p:cNvSpPr txBox="1">
            <a:spLocks noChangeArrowheads="1"/>
          </p:cNvSpPr>
          <p:nvPr/>
        </p:nvSpPr>
        <p:spPr bwMode="auto">
          <a:xfrm>
            <a:off x="4325525" y="382243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65</a:t>
            </a:r>
          </a:p>
        </p:txBody>
      </p:sp>
      <p:sp>
        <p:nvSpPr>
          <p:cNvPr id="30" name="Text Box 74"/>
          <p:cNvSpPr txBox="1">
            <a:spLocks noChangeArrowheads="1"/>
          </p:cNvSpPr>
          <p:nvPr/>
        </p:nvSpPr>
        <p:spPr bwMode="auto">
          <a:xfrm>
            <a:off x="5011325" y="3822430"/>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76</a:t>
            </a:r>
          </a:p>
        </p:txBody>
      </p:sp>
      <p:sp>
        <p:nvSpPr>
          <p:cNvPr id="31" name="Text Box 75"/>
          <p:cNvSpPr txBox="1">
            <a:spLocks noChangeArrowheads="1"/>
          </p:cNvSpPr>
          <p:nvPr/>
        </p:nvSpPr>
        <p:spPr bwMode="auto">
          <a:xfrm>
            <a:off x="5697125" y="3822430"/>
            <a:ext cx="685800" cy="461665"/>
          </a:xfrm>
          <a:prstGeom prst="rect">
            <a:avLst/>
          </a:prstGeom>
          <a:solidFill>
            <a:srgbClr val="FFFF00"/>
          </a:solid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7</a:t>
            </a:r>
            <a:r>
              <a:rPr kumimoji="1" lang="zh-CN" altLang="en-US" sz="2400" dirty="0" smtClean="0">
                <a:latin typeface="Times New Roman" pitchFamily="18" charset="0"/>
                <a:ea typeface="隶书" pitchFamily="49" charset="-122"/>
                <a:cs typeface="Times New Roman" pitchFamily="18" charset="0"/>
              </a:rPr>
              <a:t>9</a:t>
            </a:r>
            <a:endParaRPr kumimoji="1" lang="zh-CN" altLang="en-US" sz="2400" dirty="0">
              <a:latin typeface="Times New Roman" pitchFamily="18" charset="0"/>
              <a:ea typeface="隶书" pitchFamily="49" charset="-122"/>
              <a:cs typeface="Times New Roman" pitchFamily="18" charset="0"/>
            </a:endParaRPr>
          </a:p>
        </p:txBody>
      </p:sp>
      <p:sp>
        <p:nvSpPr>
          <p:cNvPr id="32" name="Text Box 74"/>
          <p:cNvSpPr txBox="1">
            <a:spLocks noChangeArrowheads="1"/>
          </p:cNvSpPr>
          <p:nvPr/>
        </p:nvSpPr>
        <p:spPr bwMode="auto">
          <a:xfrm>
            <a:off x="6379480" y="382243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8</a:t>
            </a:r>
            <a:r>
              <a:rPr kumimoji="1" lang="zh-CN" altLang="en-US" sz="2400" dirty="0" smtClean="0">
                <a:latin typeface="Times New Roman" pitchFamily="18" charset="0"/>
                <a:ea typeface="隶书" pitchFamily="49" charset="-122"/>
                <a:cs typeface="Times New Roman" pitchFamily="18" charset="0"/>
              </a:rPr>
              <a:t>6</a:t>
            </a:r>
            <a:endParaRPr kumimoji="1" lang="zh-CN" altLang="en-US" sz="2400" dirty="0">
              <a:latin typeface="Times New Roman" pitchFamily="18" charset="0"/>
              <a:ea typeface="隶书" pitchFamily="49" charset="-122"/>
              <a:cs typeface="Times New Roman" pitchFamily="18" charset="0"/>
            </a:endParaRPr>
          </a:p>
        </p:txBody>
      </p:sp>
      <p:sp>
        <p:nvSpPr>
          <p:cNvPr id="33" name="Text Box 75"/>
          <p:cNvSpPr txBox="1">
            <a:spLocks noChangeArrowheads="1"/>
          </p:cNvSpPr>
          <p:nvPr/>
        </p:nvSpPr>
        <p:spPr bwMode="auto">
          <a:xfrm>
            <a:off x="7065280" y="382243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97</a:t>
            </a:r>
          </a:p>
        </p:txBody>
      </p:sp>
      <p:sp>
        <p:nvSpPr>
          <p:cNvPr id="34" name="Text Box 68"/>
          <p:cNvSpPr txBox="1">
            <a:spLocks noChangeArrowheads="1"/>
          </p:cNvSpPr>
          <p:nvPr/>
        </p:nvSpPr>
        <p:spPr bwMode="auto">
          <a:xfrm>
            <a:off x="881590" y="477915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13</a:t>
            </a:r>
          </a:p>
        </p:txBody>
      </p:sp>
      <p:sp>
        <p:nvSpPr>
          <p:cNvPr id="35" name="Text Box 69"/>
          <p:cNvSpPr txBox="1">
            <a:spLocks noChangeArrowheads="1"/>
          </p:cNvSpPr>
          <p:nvPr/>
        </p:nvSpPr>
        <p:spPr bwMode="auto">
          <a:xfrm>
            <a:off x="1567390" y="477915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27</a:t>
            </a:r>
          </a:p>
        </p:txBody>
      </p:sp>
      <p:sp>
        <p:nvSpPr>
          <p:cNvPr id="36" name="Text Box 70"/>
          <p:cNvSpPr txBox="1">
            <a:spLocks noChangeArrowheads="1"/>
          </p:cNvSpPr>
          <p:nvPr/>
        </p:nvSpPr>
        <p:spPr bwMode="auto">
          <a:xfrm>
            <a:off x="2253190" y="477915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38</a:t>
            </a:r>
          </a:p>
        </p:txBody>
      </p:sp>
      <p:sp>
        <p:nvSpPr>
          <p:cNvPr id="37" name="Text Box 71"/>
          <p:cNvSpPr txBox="1">
            <a:spLocks noChangeArrowheads="1"/>
          </p:cNvSpPr>
          <p:nvPr/>
        </p:nvSpPr>
        <p:spPr bwMode="auto">
          <a:xfrm>
            <a:off x="2938990" y="477915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49</a:t>
            </a:r>
          </a:p>
        </p:txBody>
      </p:sp>
      <p:sp>
        <p:nvSpPr>
          <p:cNvPr id="38" name="Text Box 72"/>
          <p:cNvSpPr txBox="1">
            <a:spLocks noChangeArrowheads="1"/>
          </p:cNvSpPr>
          <p:nvPr/>
        </p:nvSpPr>
        <p:spPr bwMode="auto">
          <a:xfrm>
            <a:off x="3624790" y="477915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50</a:t>
            </a:r>
            <a:endParaRPr kumimoji="1" lang="zh-CN" altLang="en-US" sz="2400" dirty="0">
              <a:latin typeface="Times New Roman" pitchFamily="18" charset="0"/>
              <a:ea typeface="隶书" pitchFamily="49" charset="-122"/>
              <a:cs typeface="Times New Roman" pitchFamily="18" charset="0"/>
            </a:endParaRPr>
          </a:p>
        </p:txBody>
      </p:sp>
      <p:sp>
        <p:nvSpPr>
          <p:cNvPr id="39" name="Text Box 73"/>
          <p:cNvSpPr txBox="1">
            <a:spLocks noChangeArrowheads="1"/>
          </p:cNvSpPr>
          <p:nvPr/>
        </p:nvSpPr>
        <p:spPr bwMode="auto">
          <a:xfrm>
            <a:off x="4310590" y="477915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65</a:t>
            </a:r>
          </a:p>
        </p:txBody>
      </p:sp>
      <p:sp>
        <p:nvSpPr>
          <p:cNvPr id="40" name="Text Box 74"/>
          <p:cNvSpPr txBox="1">
            <a:spLocks noChangeArrowheads="1"/>
          </p:cNvSpPr>
          <p:nvPr/>
        </p:nvSpPr>
        <p:spPr bwMode="auto">
          <a:xfrm>
            <a:off x="4996390" y="477915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76</a:t>
            </a:r>
          </a:p>
        </p:txBody>
      </p:sp>
      <p:sp>
        <p:nvSpPr>
          <p:cNvPr id="41" name="Text Box 75"/>
          <p:cNvSpPr txBox="1">
            <a:spLocks noChangeArrowheads="1"/>
          </p:cNvSpPr>
          <p:nvPr/>
        </p:nvSpPr>
        <p:spPr bwMode="auto">
          <a:xfrm>
            <a:off x="5682190" y="477915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7</a:t>
            </a:r>
            <a:r>
              <a:rPr kumimoji="1" lang="zh-CN" altLang="en-US" sz="2400" dirty="0" smtClean="0">
                <a:latin typeface="Times New Roman" pitchFamily="18" charset="0"/>
                <a:ea typeface="隶书" pitchFamily="49" charset="-122"/>
                <a:cs typeface="Times New Roman" pitchFamily="18" charset="0"/>
              </a:rPr>
              <a:t>9</a:t>
            </a:r>
            <a:endParaRPr kumimoji="1" lang="zh-CN" altLang="en-US" sz="2400" dirty="0">
              <a:latin typeface="Times New Roman" pitchFamily="18" charset="0"/>
              <a:ea typeface="隶书" pitchFamily="49" charset="-122"/>
              <a:cs typeface="Times New Roman" pitchFamily="18" charset="0"/>
            </a:endParaRPr>
          </a:p>
        </p:txBody>
      </p:sp>
      <p:sp>
        <p:nvSpPr>
          <p:cNvPr id="42" name="Text Box 74"/>
          <p:cNvSpPr txBox="1">
            <a:spLocks noChangeArrowheads="1"/>
          </p:cNvSpPr>
          <p:nvPr/>
        </p:nvSpPr>
        <p:spPr bwMode="auto">
          <a:xfrm>
            <a:off x="6364545" y="477915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en-US" altLang="zh-CN" sz="2400" dirty="0" smtClean="0">
                <a:latin typeface="Times New Roman" pitchFamily="18" charset="0"/>
                <a:ea typeface="隶书" pitchFamily="49" charset="-122"/>
                <a:cs typeface="Times New Roman" pitchFamily="18" charset="0"/>
              </a:rPr>
              <a:t>8</a:t>
            </a:r>
            <a:r>
              <a:rPr kumimoji="1" lang="zh-CN" altLang="en-US" sz="2400" dirty="0" smtClean="0">
                <a:latin typeface="Times New Roman" pitchFamily="18" charset="0"/>
                <a:ea typeface="隶书" pitchFamily="49" charset="-122"/>
                <a:cs typeface="Times New Roman" pitchFamily="18" charset="0"/>
              </a:rPr>
              <a:t>6</a:t>
            </a:r>
            <a:endParaRPr kumimoji="1" lang="zh-CN" altLang="en-US" sz="2400" dirty="0">
              <a:latin typeface="Times New Roman" pitchFamily="18" charset="0"/>
              <a:ea typeface="隶书" pitchFamily="49" charset="-122"/>
              <a:cs typeface="Times New Roman" pitchFamily="18" charset="0"/>
            </a:endParaRPr>
          </a:p>
        </p:txBody>
      </p:sp>
      <p:sp>
        <p:nvSpPr>
          <p:cNvPr id="43" name="Text Box 75"/>
          <p:cNvSpPr txBox="1">
            <a:spLocks noChangeArrowheads="1"/>
          </p:cNvSpPr>
          <p:nvPr/>
        </p:nvSpPr>
        <p:spPr bwMode="auto">
          <a:xfrm>
            <a:off x="7050345" y="4779150"/>
            <a:ext cx="685800" cy="461665"/>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2400" dirty="0">
                <a:latin typeface="Times New Roman" pitchFamily="18" charset="0"/>
                <a:ea typeface="隶书" pitchFamily="49" charset="-122"/>
                <a:cs typeface="Times New Roman" pitchFamily="18" charset="0"/>
              </a:rPr>
              <a:t>97</a:t>
            </a:r>
          </a:p>
        </p:txBody>
      </p:sp>
      <p:sp>
        <p:nvSpPr>
          <p:cNvPr id="44" name="Rectangle 4"/>
          <p:cNvSpPr>
            <a:spLocks noChangeArrowheads="1"/>
          </p:cNvSpPr>
          <p:nvPr/>
        </p:nvSpPr>
        <p:spPr bwMode="auto">
          <a:xfrm>
            <a:off x="932650" y="1415449"/>
            <a:ext cx="6803495" cy="483381"/>
          </a:xfrm>
          <a:prstGeom prst="rect">
            <a:avLst/>
          </a:prstGeom>
          <a:noFill/>
          <a:ln w="9525">
            <a:noFill/>
            <a:miter lim="800000"/>
            <a:headEnd/>
            <a:tailEnd/>
          </a:ln>
          <a:effectLst/>
        </p:spPr>
        <p:txBody>
          <a:bodyPr wrap="square" lIns="112947" tIns="56473" rIns="112947" bIns="56473">
            <a:spAutoFit/>
          </a:bodyPr>
          <a:lstStyle/>
          <a:p>
            <a:r>
              <a:rPr lang="en-US" altLang="zh-CN" sz="2000" dirty="0" smtClean="0">
                <a:latin typeface="Times New Roman" pitchFamily="18" charset="0"/>
                <a:ea typeface="黑体" pitchFamily="2" charset="-122"/>
                <a:cs typeface="Times New Roman" pitchFamily="18" charset="0"/>
              </a:rPr>
              <a:t>  0         1         2        3         4         5         6        7          8        9</a:t>
            </a:r>
            <a:endParaRPr lang="zh-CN" altLang="en-US" sz="2000" dirty="0">
              <a:latin typeface="Times New Roman" pitchFamily="18" charset="0"/>
              <a:ea typeface="黑体" pitchFamily="2" charset="-122"/>
              <a:cs typeface="Times New Roman" pitchFamily="18" charset="0"/>
            </a:endParaRPr>
          </a:p>
        </p:txBody>
      </p:sp>
      <p:sp>
        <p:nvSpPr>
          <p:cNvPr id="45" name="Rectangle 4"/>
          <p:cNvSpPr>
            <a:spLocks noChangeArrowheads="1"/>
          </p:cNvSpPr>
          <p:nvPr/>
        </p:nvSpPr>
        <p:spPr bwMode="auto">
          <a:xfrm>
            <a:off x="730292" y="696724"/>
            <a:ext cx="7208210" cy="557247"/>
          </a:xfrm>
          <a:prstGeom prst="rect">
            <a:avLst/>
          </a:prstGeom>
          <a:noFill/>
          <a:ln w="9525">
            <a:noFill/>
            <a:miter lim="800000"/>
            <a:headEnd/>
            <a:tailEnd/>
          </a:ln>
          <a:effectLst/>
        </p:spPr>
        <p:txBody>
          <a:bodyPr wrap="square" lIns="112947" tIns="56473" rIns="112947" bIns="56473">
            <a:spAutoFit/>
          </a:bodyPr>
          <a:lstStyle/>
          <a:p>
            <a:pPr algn="ctr"/>
            <a:r>
              <a:rPr lang="en-US" altLang="zh-CN" sz="2400" dirty="0" smtClean="0">
                <a:latin typeface="Times New Roman" pitchFamily="18" charset="0"/>
                <a:ea typeface="黑体" pitchFamily="2" charset="-122"/>
                <a:cs typeface="Times New Roman" pitchFamily="18" charset="0"/>
              </a:rPr>
              <a:t>  </a:t>
            </a:r>
            <a:r>
              <a:rPr lang="zh-CN" altLang="en-US" sz="2400" dirty="0" smtClean="0">
                <a:latin typeface="Times New Roman" pitchFamily="18" charset="0"/>
                <a:ea typeface="黑体" pitchFamily="2" charset="-122"/>
                <a:cs typeface="Times New Roman" pitchFamily="18" charset="0"/>
              </a:rPr>
              <a:t>查找</a:t>
            </a:r>
            <a:r>
              <a:rPr lang="en-US" altLang="zh-CN" sz="2400" dirty="0" smtClean="0">
                <a:latin typeface="Times New Roman" pitchFamily="18" charset="0"/>
                <a:ea typeface="黑体" pitchFamily="2" charset="-122"/>
                <a:cs typeface="Times New Roman" pitchFamily="18" charset="0"/>
              </a:rPr>
              <a:t>80</a:t>
            </a:r>
            <a:r>
              <a:rPr lang="zh-CN" altLang="en-US" sz="2400" dirty="0" smtClean="0">
                <a:latin typeface="Times New Roman" pitchFamily="18" charset="0"/>
                <a:ea typeface="黑体" pitchFamily="2" charset="-122"/>
                <a:cs typeface="Times New Roman" pitchFamily="18" charset="0"/>
              </a:rPr>
              <a:t>的过程</a:t>
            </a:r>
            <a:endParaRPr lang="zh-CN" altLang="en-US" sz="2400" dirty="0">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4164326305"/>
      </p:ext>
    </p:extLst>
  </p:cSld>
  <p:clrMapOvr>
    <a:masterClrMapping/>
  </p:clrMapOvr>
  <p:transition>
    <p:pull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0" y="142875"/>
            <a:ext cx="9144000" cy="6124754"/>
          </a:xfrm>
          <a:prstGeom prst="rect">
            <a:avLst/>
          </a:prstGeom>
          <a:solidFill>
            <a:schemeClr val="hlink"/>
          </a:solidFill>
          <a:ln w="9525">
            <a:noFill/>
            <a:miter lim="800000"/>
            <a:headEnd/>
            <a:tailEnd/>
          </a:ln>
        </p:spPr>
        <p:txBody>
          <a:bodyPr>
            <a:spAutoFit/>
          </a:bodyPr>
          <a:lstStyle/>
          <a:p>
            <a:pPr algn="just" eaLnBrk="1" hangingPunct="1">
              <a:lnSpc>
                <a:spcPct val="100000"/>
              </a:lnSpc>
            </a:pPr>
            <a:r>
              <a:rPr kumimoji="1" lang="pt-BR" altLang="zh-CN" sz="2800" dirty="0">
                <a:latin typeface="Times New Roman" pitchFamily="18" charset="0"/>
                <a:ea typeface="宋体" pitchFamily="2" charset="-122"/>
              </a:rPr>
              <a:t>def magic(A):</a:t>
            </a:r>
          </a:p>
          <a:p>
            <a:pPr algn="just" eaLnBrk="1" hangingPunct="1">
              <a:lnSpc>
                <a:spcPct val="100000"/>
              </a:lnSpc>
            </a:pPr>
            <a:r>
              <a:rPr kumimoji="1" lang="pt-BR" altLang="zh-CN" sz="2800" dirty="0">
                <a:latin typeface="Times New Roman" pitchFamily="18" charset="0"/>
                <a:ea typeface="宋体" pitchFamily="2" charset="-122"/>
              </a:rPr>
              <a:t>    n=len(A)</a:t>
            </a:r>
          </a:p>
          <a:p>
            <a:pPr algn="just" eaLnBrk="1" hangingPunct="1">
              <a:lnSpc>
                <a:spcPct val="100000"/>
              </a:lnSpc>
            </a:pPr>
            <a:r>
              <a:rPr kumimoji="1" lang="pt-BR" altLang="zh-CN" sz="2800" dirty="0">
                <a:latin typeface="Times New Roman" pitchFamily="18" charset="0"/>
                <a:ea typeface="宋体" pitchFamily="2" charset="-122"/>
              </a:rPr>
              <a:t>    if  n%2 != 1 : print "Error!…n is even"</a:t>
            </a:r>
          </a:p>
          <a:p>
            <a:pPr algn="just" eaLnBrk="1" hangingPunct="1">
              <a:lnSpc>
                <a:spcPct val="100000"/>
              </a:lnSpc>
            </a:pPr>
            <a:r>
              <a:rPr kumimoji="1" lang="pt-BR" altLang="zh-CN" sz="2800" dirty="0">
                <a:latin typeface="Times New Roman" pitchFamily="18" charset="0"/>
                <a:ea typeface="宋体" pitchFamily="2" charset="-122"/>
              </a:rPr>
              <a:t>    i, j, k = 0, int(n/2), 1</a:t>
            </a:r>
          </a:p>
          <a:p>
            <a:pPr algn="just" eaLnBrk="1" hangingPunct="1">
              <a:lnSpc>
                <a:spcPct val="100000"/>
              </a:lnSpc>
            </a:pPr>
            <a:r>
              <a:rPr kumimoji="1" lang="pt-BR" altLang="zh-CN" sz="2800" dirty="0">
                <a:latin typeface="Times New Roman" pitchFamily="18" charset="0"/>
                <a:ea typeface="宋体" pitchFamily="2" charset="-122"/>
              </a:rPr>
              <a:t>    while k &lt; n*n:</a:t>
            </a:r>
          </a:p>
          <a:p>
            <a:pPr algn="just" eaLnBrk="1" hangingPunct="1">
              <a:lnSpc>
                <a:spcPct val="100000"/>
              </a:lnSpc>
            </a:pPr>
            <a:r>
              <a:rPr kumimoji="1" lang="pt-BR" altLang="zh-CN" sz="2800" dirty="0">
                <a:latin typeface="Times New Roman" pitchFamily="18" charset="0"/>
                <a:ea typeface="宋体" pitchFamily="2" charset="-122"/>
              </a:rPr>
              <a:t>        A[i][j] = k      # </a:t>
            </a:r>
            <a:r>
              <a:rPr kumimoji="1" lang="zh-CN" altLang="en-US" sz="2800" dirty="0">
                <a:latin typeface="Times New Roman" pitchFamily="18" charset="0"/>
                <a:ea typeface="宋体" pitchFamily="2" charset="-122"/>
              </a:rPr>
              <a:t>第一行中间位置填</a:t>
            </a:r>
            <a:r>
              <a:rPr kumimoji="1" lang="en-US" altLang="zh-CN" sz="2800" dirty="0">
                <a:latin typeface="Times New Roman" pitchFamily="18" charset="0"/>
                <a:ea typeface="宋体" pitchFamily="2" charset="-122"/>
              </a:rPr>
              <a:t>1</a:t>
            </a:r>
          </a:p>
          <a:p>
            <a:pPr algn="just" eaLnBrk="1" hangingPunct="1">
              <a:lnSpc>
                <a:spcPct val="100000"/>
              </a:lnSpc>
            </a:pPr>
            <a:r>
              <a:rPr kumimoji="1" lang="en-US" altLang="zh-CN" sz="2800" dirty="0">
                <a:latin typeface="Times New Roman" pitchFamily="18" charset="0"/>
                <a:ea typeface="宋体" pitchFamily="2" charset="-122"/>
              </a:rPr>
              <a:t>        </a:t>
            </a:r>
            <a:r>
              <a:rPr kumimoji="1" lang="pt-BR" altLang="zh-CN" sz="2800" dirty="0">
                <a:latin typeface="Times New Roman" pitchFamily="18" charset="0"/>
                <a:ea typeface="宋体" pitchFamily="2" charset="-122"/>
              </a:rPr>
              <a:t>k += 1</a:t>
            </a:r>
          </a:p>
          <a:p>
            <a:pPr algn="just" eaLnBrk="1" hangingPunct="1">
              <a:lnSpc>
                <a:spcPct val="100000"/>
              </a:lnSpc>
            </a:pPr>
            <a:r>
              <a:rPr kumimoji="1" lang="pt-BR" altLang="zh-CN" sz="2800" dirty="0">
                <a:latin typeface="Times New Roman" pitchFamily="18" charset="0"/>
                <a:ea typeface="宋体" pitchFamily="2" charset="-122"/>
              </a:rPr>
              <a:t>        if  A[(i+n-1)%n][(j+n-1)%n] == 0 :  #</a:t>
            </a:r>
            <a:r>
              <a:rPr kumimoji="1" lang="zh-CN" altLang="en-US" sz="2800" dirty="0">
                <a:latin typeface="Times New Roman" pitchFamily="18" charset="0"/>
                <a:ea typeface="宋体" pitchFamily="2" charset="-122"/>
              </a:rPr>
              <a:t>未填否</a:t>
            </a:r>
          </a:p>
          <a:p>
            <a:pPr algn="just" eaLnBrk="1" hangingPunct="1">
              <a:lnSpc>
                <a:spcPct val="100000"/>
              </a:lnSpc>
            </a:pPr>
            <a:r>
              <a:rPr kumimoji="1" lang="zh-CN" altLang="en-US" sz="2800" dirty="0">
                <a:latin typeface="Times New Roman" pitchFamily="18" charset="0"/>
                <a:ea typeface="宋体" pitchFamily="2" charset="-122"/>
              </a:rPr>
              <a:t>            </a:t>
            </a:r>
            <a:r>
              <a:rPr kumimoji="1" lang="pt-BR" altLang="zh-CN" sz="2800" dirty="0">
                <a:latin typeface="Times New Roman" pitchFamily="18" charset="0"/>
                <a:ea typeface="宋体" pitchFamily="2" charset="-122"/>
              </a:rPr>
              <a:t>A[(i+n-1)%n][(j+n-1)%n] = k</a:t>
            </a:r>
          </a:p>
          <a:p>
            <a:pPr algn="just" eaLnBrk="1" hangingPunct="1">
              <a:lnSpc>
                <a:spcPct val="100000"/>
              </a:lnSpc>
            </a:pPr>
            <a:r>
              <a:rPr kumimoji="1" lang="pt-BR" altLang="zh-CN" sz="2800" dirty="0">
                <a:latin typeface="Times New Roman" pitchFamily="18" charset="0"/>
                <a:ea typeface="宋体" pitchFamily="2" charset="-122"/>
              </a:rPr>
              <a:t>            i, j = (i+n-1)%n, (j+n-1)%n</a:t>
            </a:r>
          </a:p>
          <a:p>
            <a:pPr algn="just" eaLnBrk="1" hangingPunct="1">
              <a:lnSpc>
                <a:spcPct val="100000"/>
              </a:lnSpc>
            </a:pPr>
            <a:r>
              <a:rPr kumimoji="1" lang="pt-BR" altLang="zh-CN" sz="2800" dirty="0">
                <a:latin typeface="Times New Roman" pitchFamily="18" charset="0"/>
                <a:ea typeface="宋体" pitchFamily="2" charset="-122"/>
              </a:rPr>
              <a:t>        else :</a:t>
            </a:r>
          </a:p>
          <a:p>
            <a:pPr algn="just" eaLnBrk="1" hangingPunct="1">
              <a:lnSpc>
                <a:spcPct val="100000"/>
              </a:lnSpc>
            </a:pPr>
            <a:r>
              <a:rPr kumimoji="1" lang="pt-BR" altLang="zh-CN" sz="2800" dirty="0">
                <a:latin typeface="Times New Roman" pitchFamily="18" charset="0"/>
                <a:ea typeface="宋体" pitchFamily="2" charset="-122"/>
              </a:rPr>
              <a:t>            i += 1</a:t>
            </a:r>
          </a:p>
          <a:p>
            <a:pPr algn="just" eaLnBrk="1" hangingPunct="1">
              <a:lnSpc>
                <a:spcPct val="100000"/>
              </a:lnSpc>
            </a:pPr>
            <a:r>
              <a:rPr kumimoji="1" lang="pt-BR" altLang="zh-CN" sz="2800" dirty="0">
                <a:latin typeface="Times New Roman" pitchFamily="18" charset="0"/>
                <a:ea typeface="宋体" pitchFamily="2" charset="-122"/>
              </a:rPr>
              <a:t>            A[i][j] = k</a:t>
            </a:r>
          </a:p>
          <a:p>
            <a:pPr algn="just" eaLnBrk="1" hangingPunct="1">
              <a:lnSpc>
                <a:spcPct val="100000"/>
              </a:lnSpc>
            </a:pPr>
            <a:r>
              <a:rPr kumimoji="1" lang="pt-BR" altLang="zh-CN" sz="2800" dirty="0">
                <a:latin typeface="Times New Roman" pitchFamily="18" charset="0"/>
                <a:ea typeface="宋体" pitchFamily="2" charset="-122"/>
              </a:rPr>
              <a:t>    for x in A : print x</a:t>
            </a:r>
            <a:endParaRPr kumimoji="1" lang="en-US" altLang="zh-CN" sz="2800" dirty="0">
              <a:latin typeface="Times New Roman" pitchFamily="18" charset="0"/>
              <a:ea typeface="宋体" pitchFamily="2" charset="-122"/>
            </a:endParaRPr>
          </a:p>
        </p:txBody>
      </p:sp>
      <p:sp>
        <p:nvSpPr>
          <p:cNvPr id="633859" name="AutoShape 3"/>
          <p:cNvSpPr>
            <a:spLocks noChangeArrowheads="1"/>
          </p:cNvSpPr>
          <p:nvPr/>
        </p:nvSpPr>
        <p:spPr bwMode="auto">
          <a:xfrm>
            <a:off x="3962400" y="1538790"/>
            <a:ext cx="609600" cy="525463"/>
          </a:xfrm>
          <a:prstGeom prst="wedgeRoundRectCallout">
            <a:avLst>
              <a:gd name="adj1" fmla="val -155208"/>
              <a:gd name="adj2" fmla="val 64241"/>
              <a:gd name="adj3" fmla="val 16667"/>
            </a:avLst>
          </a:prstGeom>
          <a:solidFill>
            <a:srgbClr val="CCFFFF"/>
          </a:solidFill>
          <a:ln w="9525">
            <a:solidFill>
              <a:schemeClr val="tx1"/>
            </a:solidFill>
            <a:miter lim="800000"/>
            <a:headEnd/>
            <a:tailEnd/>
          </a:ln>
          <a:effectLst/>
          <a:extLst/>
        </p:spPr>
        <p:txBody>
          <a:bodyPr lIns="112947" tIns="56473" rIns="112947" bIns="56473"/>
          <a:lstStyle/>
          <a:p>
            <a:pPr>
              <a:lnSpc>
                <a:spcPct val="80000"/>
              </a:lnSpc>
              <a:defRPr/>
            </a:pPr>
            <a:r>
              <a:rPr lang="en-US" altLang="zh-CN" sz="2800" dirty="0">
                <a:solidFill>
                  <a:srgbClr val="FF6600"/>
                </a:solidFill>
                <a:effectLst>
                  <a:outerShdw blurRad="38100" dist="38100" dir="2700000" algn="tl">
                    <a:srgbClr val="000000"/>
                  </a:outerShdw>
                </a:effectLst>
                <a:latin typeface="Times New Roman" pitchFamily="18" charset="0"/>
              </a:rPr>
              <a:t>n</a:t>
            </a:r>
            <a:r>
              <a:rPr lang="en-US" altLang="zh-CN" sz="2800" baseline="30000" dirty="0">
                <a:solidFill>
                  <a:srgbClr val="FF6600"/>
                </a:solidFill>
                <a:effectLst>
                  <a:outerShdw blurRad="38100" dist="38100" dir="2700000" algn="tl">
                    <a:srgbClr val="000000"/>
                  </a:outerShdw>
                </a:effectLst>
                <a:latin typeface="Times New Roman" pitchFamily="18" charset="0"/>
              </a:rPr>
              <a:t>2</a:t>
            </a:r>
            <a:endParaRPr lang="en-US" altLang="zh-CN" sz="2800" dirty="0">
              <a:solidFill>
                <a:srgbClr val="FF6600"/>
              </a:solidFill>
              <a:effectLst>
                <a:outerShdw blurRad="38100" dist="38100" dir="2700000" algn="tl">
                  <a:srgbClr val="000000"/>
                </a:outerShdw>
              </a:effectLst>
              <a:latin typeface="Times New Roman" pitchFamily="18" charset="0"/>
            </a:endParaRPr>
          </a:p>
        </p:txBody>
      </p:sp>
      <p:sp>
        <p:nvSpPr>
          <p:cNvPr id="4" name="AutoShape 3"/>
          <p:cNvSpPr>
            <a:spLocks noChangeArrowheads="1"/>
          </p:cNvSpPr>
          <p:nvPr/>
        </p:nvSpPr>
        <p:spPr bwMode="auto">
          <a:xfrm>
            <a:off x="3962400" y="5409220"/>
            <a:ext cx="609600" cy="525463"/>
          </a:xfrm>
          <a:prstGeom prst="wedgeRoundRectCallout">
            <a:avLst>
              <a:gd name="adj1" fmla="val -155208"/>
              <a:gd name="adj2" fmla="val 64241"/>
              <a:gd name="adj3" fmla="val 16667"/>
            </a:avLst>
          </a:prstGeom>
          <a:solidFill>
            <a:srgbClr val="CCFFFF"/>
          </a:solidFill>
          <a:ln w="9525">
            <a:solidFill>
              <a:schemeClr val="tx1"/>
            </a:solidFill>
            <a:miter lim="800000"/>
            <a:headEnd/>
            <a:tailEnd/>
          </a:ln>
          <a:effectLst/>
          <a:extLst/>
        </p:spPr>
        <p:txBody>
          <a:bodyPr lIns="112947" tIns="56473" rIns="112947" bIns="56473"/>
          <a:lstStyle/>
          <a:p>
            <a:pPr>
              <a:lnSpc>
                <a:spcPct val="80000"/>
              </a:lnSpc>
              <a:defRPr/>
            </a:pPr>
            <a:r>
              <a:rPr lang="en-US" altLang="zh-CN" sz="2800" dirty="0">
                <a:solidFill>
                  <a:srgbClr val="FF6600"/>
                </a:solidFill>
                <a:effectLst>
                  <a:outerShdw blurRad="38100" dist="38100" dir="2700000" algn="tl">
                    <a:srgbClr val="000000"/>
                  </a:outerShdw>
                </a:effectLst>
                <a:latin typeface="Times New Roman" pitchFamily="18" charset="0"/>
              </a:rPr>
              <a:t>n</a:t>
            </a:r>
            <a:r>
              <a:rPr lang="en-US" altLang="zh-CN" sz="2800" baseline="30000" dirty="0">
                <a:solidFill>
                  <a:srgbClr val="FF6600"/>
                </a:solidFill>
                <a:effectLst>
                  <a:outerShdw blurRad="38100" dist="38100" dir="2700000" algn="tl">
                    <a:srgbClr val="000000"/>
                  </a:outerShdw>
                </a:effectLst>
                <a:latin typeface="Times New Roman" pitchFamily="18" charset="0"/>
              </a:rPr>
              <a:t>2</a:t>
            </a:r>
            <a:endParaRPr lang="en-US" altLang="zh-CN" sz="2800" dirty="0">
              <a:solidFill>
                <a:srgbClr val="FF6600"/>
              </a:solidFill>
              <a:effectLst>
                <a:outerShdw blurRad="38100" dist="38100" dir="2700000" algn="tl">
                  <a:srgbClr val="000000"/>
                </a:outerShdw>
              </a:effectLst>
              <a:latin typeface="Times New Roman" pitchFamily="18" charset="0"/>
            </a:endParaRPr>
          </a:p>
        </p:txBody>
      </p:sp>
    </p:spTree>
  </p:cSld>
  <p:clrMapOvr>
    <a:masterClrMapping/>
  </p:clrMapOvr>
  <p:transition>
    <p:pull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395288" y="765175"/>
            <a:ext cx="8497887" cy="1395413"/>
          </a:xfrm>
          <a:prstGeom prst="rect">
            <a:avLst/>
          </a:prstGeom>
          <a:noFill/>
          <a:ln w="9525">
            <a:noFill/>
            <a:miter lim="800000"/>
            <a:headEnd/>
            <a:tailEnd/>
          </a:ln>
        </p:spPr>
        <p:txBody>
          <a:bodyPr lIns="112947" tIns="56473" rIns="112947" bIns="56473" anchor="ctr">
            <a:spAutoFit/>
          </a:bodyPr>
          <a:lstStyle/>
          <a:p>
            <a:pPr indent="627063">
              <a:lnSpc>
                <a:spcPct val="100000"/>
              </a:lnSpc>
            </a:pPr>
            <a:r>
              <a:rPr lang="zh-CN" altLang="en-US" sz="2800"/>
              <a:t>通常只考虑三种情况的复杂性，即最坏情况、最好情况和平均情况下的时间复杂性，并分别记为</a:t>
            </a:r>
            <a:r>
              <a:rPr lang="en-US" altLang="zh-CN" sz="2800">
                <a:latin typeface="Times New Roman" pitchFamily="18" charset="0"/>
              </a:rPr>
              <a:t>T</a:t>
            </a:r>
            <a:r>
              <a:rPr lang="en-US" altLang="zh-CN" sz="2800" baseline="-25000">
                <a:latin typeface="Times New Roman" pitchFamily="18" charset="0"/>
              </a:rPr>
              <a:t>max</a:t>
            </a:r>
            <a:r>
              <a:rPr lang="en-US" altLang="zh-CN" sz="2800">
                <a:latin typeface="Times New Roman" pitchFamily="18" charset="0"/>
              </a:rPr>
              <a:t>(N)</a:t>
            </a:r>
            <a:r>
              <a:rPr lang="zh-CN" altLang="en-US" sz="2800"/>
              <a:t>、</a:t>
            </a:r>
            <a:r>
              <a:rPr lang="en-US" altLang="zh-CN" sz="2800">
                <a:latin typeface="Times New Roman" pitchFamily="18" charset="0"/>
              </a:rPr>
              <a:t>T</a:t>
            </a:r>
            <a:r>
              <a:rPr lang="en-US" altLang="zh-CN" sz="2800" baseline="-25000">
                <a:latin typeface="Times New Roman" pitchFamily="18" charset="0"/>
              </a:rPr>
              <a:t>min</a:t>
            </a:r>
            <a:r>
              <a:rPr lang="en-US" altLang="zh-CN" sz="2800">
                <a:latin typeface="Times New Roman" pitchFamily="18" charset="0"/>
              </a:rPr>
              <a:t>(N)</a:t>
            </a:r>
            <a:r>
              <a:rPr lang="zh-CN" altLang="en-US" sz="2800"/>
              <a:t>和</a:t>
            </a:r>
            <a:r>
              <a:rPr lang="en-US" altLang="zh-CN" sz="2800">
                <a:latin typeface="Times New Roman" pitchFamily="18" charset="0"/>
              </a:rPr>
              <a:t>T</a:t>
            </a:r>
            <a:r>
              <a:rPr lang="en-US" altLang="zh-CN" sz="2800" baseline="-25000">
                <a:latin typeface="Times New Roman" pitchFamily="18" charset="0"/>
              </a:rPr>
              <a:t>avg</a:t>
            </a:r>
            <a:r>
              <a:rPr lang="en-US" altLang="zh-CN" sz="2800">
                <a:latin typeface="Times New Roman" pitchFamily="18" charset="0"/>
              </a:rPr>
              <a:t>(N)</a:t>
            </a:r>
            <a:r>
              <a:rPr lang="zh-CN" altLang="en-US" sz="2800"/>
              <a:t>。 </a:t>
            </a:r>
          </a:p>
        </p:txBody>
      </p:sp>
      <p:sp>
        <p:nvSpPr>
          <p:cNvPr id="664579" name="Text Box 3"/>
          <p:cNvSpPr txBox="1">
            <a:spLocks noChangeArrowheads="1"/>
          </p:cNvSpPr>
          <p:nvPr/>
        </p:nvSpPr>
        <p:spPr bwMode="auto">
          <a:xfrm>
            <a:off x="395288" y="2303463"/>
            <a:ext cx="8459787" cy="2165350"/>
          </a:xfrm>
          <a:prstGeom prst="rect">
            <a:avLst/>
          </a:prstGeom>
          <a:noFill/>
          <a:ln>
            <a:noFill/>
          </a:ln>
          <a:effectLst/>
          <a:extLst/>
        </p:spPr>
        <p:txBody>
          <a:bodyPr lIns="112947" tIns="56473" rIns="112947" bIns="56473">
            <a:spAutoFit/>
          </a:bodyPr>
          <a:lstStyle>
            <a:lvl1pPr indent="723900">
              <a:defRPr sz="3200" b="1">
                <a:solidFill>
                  <a:schemeClr val="tx1"/>
                </a:solidFill>
                <a:latin typeface="楷体_GB2312" pitchFamily="49" charset="-122"/>
                <a:ea typeface="楷体_GB2312" pitchFamily="49" charset="-122"/>
              </a:defRPr>
            </a:lvl1pPr>
            <a:lvl2pPr marL="742950" indent="-285750">
              <a:defRPr sz="3200" b="1">
                <a:solidFill>
                  <a:schemeClr val="tx1"/>
                </a:solidFill>
                <a:latin typeface="楷体_GB2312" pitchFamily="49" charset="-122"/>
                <a:ea typeface="楷体_GB2312" pitchFamily="49" charset="-122"/>
              </a:defRPr>
            </a:lvl2pPr>
            <a:lvl3pPr marL="1143000" indent="-228600">
              <a:defRPr sz="3200" b="1">
                <a:solidFill>
                  <a:schemeClr val="tx1"/>
                </a:solidFill>
                <a:latin typeface="楷体_GB2312" pitchFamily="49" charset="-122"/>
                <a:ea typeface="楷体_GB2312" pitchFamily="49" charset="-122"/>
              </a:defRPr>
            </a:lvl3pPr>
            <a:lvl4pPr marL="1600200" indent="-228600">
              <a:defRPr sz="3200" b="1">
                <a:solidFill>
                  <a:schemeClr val="tx1"/>
                </a:solidFill>
                <a:latin typeface="楷体_GB2312" pitchFamily="49" charset="-122"/>
                <a:ea typeface="楷体_GB2312" pitchFamily="49" charset="-122"/>
              </a:defRPr>
            </a:lvl4pPr>
            <a:lvl5pPr marL="2057400" indent="-228600">
              <a:defRPr sz="32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9pPr>
          </a:lstStyle>
          <a:p>
            <a:pPr>
              <a:spcBef>
                <a:spcPct val="50000"/>
              </a:spcBef>
              <a:defRPr/>
            </a:pPr>
            <a:r>
              <a:rPr lang="zh-CN" altLang="en-US" sz="2800" smtClean="0"/>
              <a:t>三种情况下的时间复杂性各从某一个角度来反映算法的效率，各有各的用处，也各有各的局限性。但实践表明可操作性最好的且最有实际价值的是最坏情况下的时间复杂性。</a:t>
            </a:r>
            <a:r>
              <a:rPr lang="zh-CN" altLang="en-US" sz="2800" smtClean="0">
                <a:effectLst>
                  <a:outerShdw blurRad="38100" dist="38100" dir="2700000" algn="tl">
                    <a:srgbClr val="C0C0C0"/>
                  </a:outerShdw>
                </a:effectLst>
              </a:rPr>
              <a:t> </a:t>
            </a:r>
          </a:p>
        </p:txBody>
      </p:sp>
    </p:spTree>
  </p:cSld>
  <p:clrMapOvr>
    <a:masterClrMapping/>
  </p:clrMapOvr>
  <p:transition>
    <p:pull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6738" name="Picture 2"/>
          <p:cNvPicPr>
            <a:picLocks noChangeAspect="1" noChangeArrowheads="1"/>
          </p:cNvPicPr>
          <p:nvPr/>
        </p:nvPicPr>
        <p:blipFill>
          <a:blip r:embed="rId2" cstate="print"/>
          <a:srcRect/>
          <a:stretch>
            <a:fillRect/>
          </a:stretch>
        </p:blipFill>
        <p:spPr bwMode="auto">
          <a:xfrm>
            <a:off x="566554" y="728699"/>
            <a:ext cx="8132491" cy="4725526"/>
          </a:xfrm>
          <a:prstGeom prst="rect">
            <a:avLst/>
          </a:prstGeom>
          <a:noFill/>
          <a:ln w="9525">
            <a:noFill/>
            <a:miter lim="800000"/>
            <a:headEnd/>
            <a:tailEnd/>
          </a:ln>
        </p:spPr>
      </p:pic>
    </p:spTree>
  </p:cSld>
  <p:clrMapOvr>
    <a:masterClrMapping/>
  </p:clrMapOvr>
  <p:transition>
    <p:pull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8978" name="Rectangle 2"/>
          <p:cNvSpPr>
            <a:spLocks noChangeArrowheads="1"/>
          </p:cNvSpPr>
          <p:nvPr/>
        </p:nvSpPr>
        <p:spPr bwMode="auto">
          <a:xfrm>
            <a:off x="323850" y="404813"/>
            <a:ext cx="8458200" cy="2305050"/>
          </a:xfrm>
          <a:prstGeom prst="rect">
            <a:avLst/>
          </a:prstGeom>
          <a:noFill/>
          <a:ln>
            <a:noFill/>
          </a:ln>
          <a:effectLst/>
          <a:extLst/>
        </p:spPr>
        <p:txBody>
          <a:bodyPr lIns="112947" tIns="56473" rIns="112947" bIns="56473">
            <a:spAutoFit/>
          </a:bodyPr>
          <a:lstStyle/>
          <a:p>
            <a:pPr>
              <a:defRPr/>
            </a:pPr>
            <a:r>
              <a:rPr lang="zh-CN" altLang="en-US" sz="2400" dirty="0">
                <a:latin typeface="Times New Roman" pitchFamily="18" charset="0"/>
              </a:rPr>
              <a:t>计算平均时间复杂度，也就是计算大小为</a:t>
            </a:r>
            <a:r>
              <a:rPr lang="en-US" altLang="zh-CN" sz="2400" dirty="0">
                <a:latin typeface="Times New Roman" pitchFamily="18" charset="0"/>
              </a:rPr>
              <a:t>n</a:t>
            </a:r>
            <a:r>
              <a:rPr lang="zh-CN" altLang="en-US" sz="2400" dirty="0">
                <a:latin typeface="Times New Roman" pitchFamily="18" charset="0"/>
              </a:rPr>
              <a:t>的所有问题实例的工作量的平均值。设</a:t>
            </a:r>
            <a:r>
              <a:rPr lang="en-US" altLang="zh-CN" sz="2400" dirty="0" err="1">
                <a:latin typeface="Times New Roman" pitchFamily="18" charset="0"/>
              </a:rPr>
              <a:t>B</a:t>
            </a:r>
            <a:r>
              <a:rPr lang="en-US" altLang="zh-CN" sz="2400" baseline="-25000" dirty="0" err="1">
                <a:latin typeface="Times New Roman" pitchFamily="18" charset="0"/>
              </a:rPr>
              <a:t>n</a:t>
            </a:r>
            <a:r>
              <a:rPr lang="zh-CN" altLang="en-US" sz="2400" dirty="0">
                <a:latin typeface="Times New Roman" pitchFamily="18" charset="0"/>
              </a:rPr>
              <a:t>是大小为</a:t>
            </a:r>
            <a:r>
              <a:rPr lang="en-US" altLang="zh-CN" sz="2400" dirty="0">
                <a:latin typeface="Times New Roman" pitchFamily="18" charset="0"/>
              </a:rPr>
              <a:t>n</a:t>
            </a:r>
            <a:r>
              <a:rPr lang="zh-CN" altLang="en-US" sz="2400" dirty="0">
                <a:latin typeface="Times New Roman" pitchFamily="18" charset="0"/>
              </a:rPr>
              <a:t>的问题实例的集合，</a:t>
            </a:r>
            <a:r>
              <a:rPr lang="en-US" altLang="zh-CN" sz="2400" dirty="0">
                <a:latin typeface="Times New Roman" pitchFamily="18" charset="0"/>
              </a:rPr>
              <a:t>I</a:t>
            </a:r>
            <a:r>
              <a:rPr lang="zh-CN" altLang="en-US" sz="2400" dirty="0">
                <a:latin typeface="Times New Roman" pitchFamily="18" charset="0"/>
              </a:rPr>
              <a:t>是一个实例，且大小为</a:t>
            </a:r>
            <a:r>
              <a:rPr lang="en-US" altLang="zh-CN" sz="2400" dirty="0">
                <a:latin typeface="Times New Roman" pitchFamily="18" charset="0"/>
              </a:rPr>
              <a:t>n</a:t>
            </a:r>
            <a:r>
              <a:rPr lang="zh-CN" altLang="en-US" sz="2400" dirty="0">
                <a:latin typeface="Times New Roman" pitchFamily="18" charset="0"/>
              </a:rPr>
              <a:t>，即</a:t>
            </a:r>
            <a:r>
              <a:rPr lang="en-US" altLang="zh-CN" sz="2400" dirty="0" err="1">
                <a:latin typeface="Times New Roman" pitchFamily="18" charset="0"/>
              </a:rPr>
              <a:t>I∈B</a:t>
            </a:r>
            <a:r>
              <a:rPr lang="en-US" altLang="zh-CN" sz="2400" baseline="-25000" dirty="0" err="1">
                <a:latin typeface="Times New Roman" pitchFamily="18" charset="0"/>
              </a:rPr>
              <a:t>n</a:t>
            </a:r>
            <a:r>
              <a:rPr lang="zh-CN" altLang="en-US" sz="2400" dirty="0">
                <a:latin typeface="Times New Roman" pitchFamily="18" charset="0"/>
              </a:rPr>
              <a:t>，</a:t>
            </a:r>
            <a:r>
              <a:rPr lang="en-US" altLang="zh-CN" sz="2400" dirty="0">
                <a:latin typeface="Times New Roman" pitchFamily="18" charset="0"/>
              </a:rPr>
              <a:t>P(I)</a:t>
            </a:r>
            <a:r>
              <a:rPr lang="zh-CN" altLang="en-US" sz="2400" dirty="0">
                <a:latin typeface="Times New Roman" pitchFamily="18" charset="0"/>
              </a:rPr>
              <a:t>是</a:t>
            </a:r>
            <a:r>
              <a:rPr lang="en-US" altLang="zh-CN" sz="2400" dirty="0">
                <a:latin typeface="Times New Roman" pitchFamily="18" charset="0"/>
              </a:rPr>
              <a:t>I</a:t>
            </a:r>
            <a:r>
              <a:rPr lang="zh-CN" altLang="en-US" sz="2400" dirty="0">
                <a:latin typeface="Times New Roman" pitchFamily="18" charset="0"/>
              </a:rPr>
              <a:t>出现的概率，</a:t>
            </a:r>
            <a:r>
              <a:rPr lang="en-US" altLang="zh-CN" sz="2400" dirty="0">
                <a:latin typeface="Times New Roman" pitchFamily="18" charset="0"/>
              </a:rPr>
              <a:t>t(I)</a:t>
            </a:r>
            <a:r>
              <a:rPr lang="zh-CN" altLang="en-US" sz="2400" dirty="0">
                <a:latin typeface="Times New Roman" pitchFamily="18" charset="0"/>
              </a:rPr>
              <a:t>是算法对实例</a:t>
            </a:r>
            <a:r>
              <a:rPr lang="en-US" altLang="zh-CN" sz="2400" dirty="0">
                <a:latin typeface="Times New Roman" pitchFamily="18" charset="0"/>
              </a:rPr>
              <a:t>I</a:t>
            </a:r>
            <a:r>
              <a:rPr lang="zh-CN" altLang="en-US" sz="2400" dirty="0">
                <a:latin typeface="Times New Roman" pitchFamily="18" charset="0"/>
              </a:rPr>
              <a:t>运行时所需要的基本运算的执行次数，则平均工作量为：</a:t>
            </a:r>
            <a:endParaRPr lang="zh-CN" altLang="en-US" sz="4000" dirty="0">
              <a:effectLst>
                <a:outerShdw blurRad="38100" dist="38100" dir="2700000" algn="tl">
                  <a:srgbClr val="C0C0C0"/>
                </a:outerShdw>
              </a:effectLst>
              <a:latin typeface="Times New Roman" pitchFamily="18" charset="0"/>
            </a:endParaRPr>
          </a:p>
        </p:txBody>
      </p:sp>
      <p:sp>
        <p:nvSpPr>
          <p:cNvPr id="638979" name="Rectangle 3"/>
          <p:cNvSpPr>
            <a:spLocks noChangeArrowheads="1"/>
          </p:cNvSpPr>
          <p:nvPr/>
        </p:nvSpPr>
        <p:spPr bwMode="auto">
          <a:xfrm>
            <a:off x="395288" y="3644900"/>
            <a:ext cx="8458200" cy="990600"/>
          </a:xfrm>
          <a:prstGeom prst="rect">
            <a:avLst/>
          </a:prstGeom>
          <a:noFill/>
          <a:ln>
            <a:noFill/>
          </a:ln>
          <a:effectLst/>
          <a:extLst/>
        </p:spPr>
        <p:txBody>
          <a:bodyPr lIns="112947" tIns="56473" rIns="112947" bIns="56473">
            <a:spAutoFit/>
          </a:bodyPr>
          <a:lstStyle/>
          <a:p>
            <a:pPr>
              <a:defRPr/>
            </a:pPr>
            <a:r>
              <a:rPr lang="zh-CN" altLang="en-US" sz="2400">
                <a:latin typeface="Times New Roman" pitchFamily="18" charset="0"/>
              </a:rPr>
              <a:t>但</a:t>
            </a:r>
            <a:r>
              <a:rPr lang="en-US" altLang="zh-CN" sz="2400">
                <a:latin typeface="Times New Roman" pitchFamily="18" charset="0"/>
              </a:rPr>
              <a:t>P(I)</a:t>
            </a:r>
            <a:r>
              <a:rPr lang="zh-CN" altLang="en-US" sz="2400">
                <a:latin typeface="Times New Roman" pitchFamily="18" charset="0"/>
              </a:rPr>
              <a:t>不是很容易确定的，因此平均工作量不易计算。为简化问题起见，作等概率假设，这样：</a:t>
            </a:r>
            <a:endParaRPr lang="zh-CN" altLang="en-US" sz="4000">
              <a:effectLst>
                <a:outerShdw blurRad="38100" dist="38100" dir="2700000" algn="tl">
                  <a:srgbClr val="C0C0C0"/>
                </a:outerShdw>
              </a:effectLst>
              <a:latin typeface="Times New Roman" pitchFamily="18" charset="0"/>
            </a:endParaRPr>
          </a:p>
        </p:txBody>
      </p:sp>
      <p:graphicFrame>
        <p:nvGraphicFramePr>
          <p:cNvPr id="11266" name="Object 4"/>
          <p:cNvGraphicFramePr>
            <a:graphicFrameLocks noChangeAspect="1"/>
          </p:cNvGraphicFramePr>
          <p:nvPr/>
        </p:nvGraphicFramePr>
        <p:xfrm>
          <a:off x="2555875" y="2708275"/>
          <a:ext cx="3240088" cy="903288"/>
        </p:xfrm>
        <a:graphic>
          <a:graphicData uri="http://schemas.openxmlformats.org/presentationml/2006/ole">
            <mc:AlternateContent xmlns:mc="http://schemas.openxmlformats.org/markup-compatibility/2006">
              <mc:Choice xmlns:v="urn:schemas-microsoft-com:vml" Requires="v">
                <p:oleObj spid="_x0000_s11330" name="公式" r:id="rId3" imgW="1320800" imgH="368300" progId="Equation.3">
                  <p:embed/>
                </p:oleObj>
              </mc:Choice>
              <mc:Fallback>
                <p:oleObj name="公式" r:id="rId3" imgW="1320800" imgH="368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708275"/>
                        <a:ext cx="3240088" cy="903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5"/>
          <p:cNvGraphicFramePr>
            <a:graphicFrameLocks noChangeAspect="1"/>
          </p:cNvGraphicFramePr>
          <p:nvPr/>
        </p:nvGraphicFramePr>
        <p:xfrm>
          <a:off x="2627313" y="4776788"/>
          <a:ext cx="3240087" cy="1089025"/>
        </p:xfrm>
        <a:graphic>
          <a:graphicData uri="http://schemas.openxmlformats.org/presentationml/2006/ole">
            <mc:AlternateContent xmlns:mc="http://schemas.openxmlformats.org/markup-compatibility/2006">
              <mc:Choice xmlns:v="urn:schemas-microsoft-com:vml" Requires="v">
                <p:oleObj spid="_x0000_s11331" name="公式" r:id="rId5" imgW="1320227" imgH="444307" progId="Equation.3">
                  <p:embed/>
                </p:oleObj>
              </mc:Choice>
              <mc:Fallback>
                <p:oleObj name="公式" r:id="rId5" imgW="1320227" imgH="44430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4776788"/>
                        <a:ext cx="3240087" cy="1089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ll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Rectangle 5"/>
          <p:cNvSpPr>
            <a:spLocks noChangeArrowheads="1"/>
          </p:cNvSpPr>
          <p:nvPr/>
        </p:nvSpPr>
        <p:spPr bwMode="auto">
          <a:xfrm>
            <a:off x="312738" y="276225"/>
            <a:ext cx="7642225" cy="631825"/>
          </a:xfrm>
          <a:prstGeom prst="rect">
            <a:avLst/>
          </a:prstGeom>
          <a:noFill/>
          <a:ln w="9525">
            <a:noFill/>
            <a:miter lim="800000"/>
            <a:headEnd/>
            <a:tailEnd/>
          </a:ln>
        </p:spPr>
        <p:txBody>
          <a:bodyPr wrap="none" lIns="112947" tIns="56473" rIns="112947" bIns="56473">
            <a:spAutoFit/>
          </a:bodyPr>
          <a:lstStyle/>
          <a:p>
            <a:r>
              <a:rPr lang="en-US" altLang="zh-CN" sz="2800">
                <a:latin typeface="黑体" pitchFamily="49" charset="-122"/>
                <a:ea typeface="黑体" pitchFamily="49" charset="-122"/>
              </a:rPr>
              <a:t>【</a:t>
            </a:r>
            <a:r>
              <a:rPr lang="zh-CN" altLang="en-US" sz="2800">
                <a:latin typeface="黑体" pitchFamily="49" charset="-122"/>
                <a:ea typeface="黑体" pitchFamily="49" charset="-122"/>
              </a:rPr>
              <a:t>例</a:t>
            </a:r>
            <a:r>
              <a:rPr lang="en-US" altLang="zh-CN" sz="2800">
                <a:latin typeface="黑体" pitchFamily="49" charset="-122"/>
                <a:ea typeface="黑体" pitchFamily="49" charset="-122"/>
              </a:rPr>
              <a:t>】</a:t>
            </a:r>
            <a:r>
              <a:rPr lang="zh-CN" altLang="en-US" sz="2800"/>
              <a:t>考虑在长度为</a:t>
            </a:r>
            <a:r>
              <a:rPr lang="en-US" altLang="zh-CN" sz="2800">
                <a:latin typeface="Times New Roman" pitchFamily="18" charset="0"/>
                <a:cs typeface="Times New Roman" pitchFamily="18" charset="0"/>
              </a:rPr>
              <a:t>n</a:t>
            </a:r>
            <a:r>
              <a:rPr lang="zh-CN" altLang="en-US" sz="2800"/>
              <a:t>的顺序表中进行顺序查找</a:t>
            </a:r>
          </a:p>
        </p:txBody>
      </p:sp>
      <p:sp>
        <p:nvSpPr>
          <p:cNvPr id="117763" name="Text Box 3"/>
          <p:cNvSpPr txBox="1">
            <a:spLocks noChangeArrowheads="1"/>
          </p:cNvSpPr>
          <p:nvPr/>
        </p:nvSpPr>
        <p:spPr bwMode="auto">
          <a:xfrm>
            <a:off x="403225" y="1133475"/>
            <a:ext cx="8280400" cy="1865313"/>
          </a:xfrm>
          <a:prstGeom prst="rect">
            <a:avLst/>
          </a:prstGeom>
          <a:solidFill>
            <a:srgbClr val="00CC99"/>
          </a:solidFill>
          <a:ln w="9525">
            <a:noFill/>
            <a:miter lim="800000"/>
            <a:headEnd/>
            <a:tailEnd/>
          </a:ln>
        </p:spPr>
        <p:txBody>
          <a:bodyPr>
            <a:spAutoFit/>
          </a:bodyPr>
          <a:lstStyle/>
          <a:p>
            <a:r>
              <a:rPr lang="en-US" altLang="zh-CN" sz="2400">
                <a:latin typeface="Times New Roman" pitchFamily="18" charset="0"/>
                <a:ea typeface="宋体" pitchFamily="2" charset="-122"/>
              </a:rPr>
              <a:t>def  </a:t>
            </a:r>
            <a:r>
              <a:rPr lang="en-US" altLang="zh-CN" sz="2400" i="1">
                <a:latin typeface="Times New Roman" pitchFamily="18" charset="0"/>
                <a:ea typeface="宋体" pitchFamily="2" charset="-122"/>
              </a:rPr>
              <a:t>SeqSearch</a:t>
            </a:r>
            <a:r>
              <a:rPr lang="en-US" altLang="zh-CN" sz="2400">
                <a:latin typeface="Times New Roman" pitchFamily="18" charset="0"/>
                <a:ea typeface="宋体" pitchFamily="2" charset="-122"/>
              </a:rPr>
              <a:t>(A, </a:t>
            </a:r>
            <a:r>
              <a:rPr lang="en-US" altLang="zh-CN" sz="2400" i="1">
                <a:latin typeface="Times New Roman" pitchFamily="18" charset="0"/>
                <a:ea typeface="宋体" pitchFamily="2" charset="-122"/>
              </a:rPr>
              <a:t>x</a:t>
            </a:r>
            <a:r>
              <a:rPr lang="en-US" altLang="zh-CN" sz="2400">
                <a:latin typeface="Times New Roman" pitchFamily="18" charset="0"/>
                <a:ea typeface="宋体" pitchFamily="2" charset="-122"/>
              </a:rPr>
              <a:t>, </a:t>
            </a:r>
            <a:r>
              <a:rPr lang="en-US" altLang="zh-CN" sz="2400" i="1">
                <a:latin typeface="Times New Roman" pitchFamily="18" charset="0"/>
                <a:ea typeface="宋体" pitchFamily="2" charset="-122"/>
              </a:rPr>
              <a:t>n</a:t>
            </a:r>
            <a:r>
              <a:rPr lang="en-US" altLang="zh-CN" sz="2400">
                <a:latin typeface="Times New Roman" pitchFamily="18" charset="0"/>
                <a:ea typeface="宋体" pitchFamily="2" charset="-122"/>
              </a:rPr>
              <a:t>) :</a:t>
            </a:r>
          </a:p>
          <a:p>
            <a:r>
              <a:rPr lang="en-US" altLang="zh-CN" sz="2400">
                <a:latin typeface="Times New Roman" pitchFamily="18" charset="0"/>
                <a:ea typeface="宋体" pitchFamily="2" charset="-122"/>
              </a:rPr>
              <a:t>    for i in range(n) :</a:t>
            </a:r>
          </a:p>
          <a:p>
            <a:r>
              <a:rPr lang="en-US" altLang="zh-CN" sz="2400">
                <a:latin typeface="Times New Roman" pitchFamily="18" charset="0"/>
                <a:ea typeface="宋体" pitchFamily="2" charset="-122"/>
              </a:rPr>
              <a:t>        if  A[i]==x  :   return i   #</a:t>
            </a:r>
            <a:r>
              <a:rPr lang="zh-CN" altLang="en-US" sz="2400">
                <a:latin typeface="Times New Roman" pitchFamily="18" charset="0"/>
              </a:rPr>
              <a:t>搜索成功</a:t>
            </a:r>
          </a:p>
          <a:p>
            <a:r>
              <a:rPr lang="en-US" altLang="zh-CN" sz="2400">
                <a:latin typeface="Times New Roman" pitchFamily="18" charset="0"/>
                <a:ea typeface="宋体" pitchFamily="2" charset="-122"/>
              </a:rPr>
              <a:t>    return i                               #</a:t>
            </a:r>
            <a:r>
              <a:rPr lang="zh-CN" altLang="en-US" sz="2400">
                <a:latin typeface="Times New Roman" pitchFamily="18" charset="0"/>
              </a:rPr>
              <a:t>搜索不成功</a:t>
            </a:r>
          </a:p>
        </p:txBody>
      </p:sp>
      <p:sp>
        <p:nvSpPr>
          <p:cNvPr id="8" name="Text Box 41"/>
          <p:cNvSpPr txBox="1">
            <a:spLocks noChangeArrowheads="1"/>
          </p:cNvSpPr>
          <p:nvPr/>
        </p:nvSpPr>
        <p:spPr bwMode="auto">
          <a:xfrm>
            <a:off x="385763" y="3429000"/>
            <a:ext cx="5232400" cy="1127125"/>
          </a:xfrm>
          <a:prstGeom prst="rect">
            <a:avLst/>
          </a:prstGeom>
          <a:noFill/>
          <a:ln>
            <a:noFill/>
          </a:ln>
          <a:effectLst/>
          <a:extLst/>
        </p:spPr>
        <p:txBody>
          <a:bodyPr wrap="none">
            <a:spAutoFit/>
          </a:bodyPr>
          <a:lstStyle/>
          <a:p>
            <a:pPr>
              <a:defRPr/>
            </a:pPr>
            <a:r>
              <a:rPr lang="zh-CN" altLang="en-US" sz="2800" dirty="0">
                <a:effectLst>
                  <a:outerShdw blurRad="38100" dist="38100" dir="2700000" algn="tl">
                    <a:srgbClr val="C0C0C0"/>
                  </a:outerShdw>
                </a:effectLst>
                <a:latin typeface="Times New Roman" pitchFamily="18" charset="0"/>
              </a:rPr>
              <a:t>最好情况下的时间复杂度：</a:t>
            </a:r>
            <a:r>
              <a:rPr lang="en-US" altLang="zh-CN" sz="2800" dirty="0">
                <a:effectLst>
                  <a:outerShdw blurRad="38100" dist="38100" dir="2700000" algn="tl">
                    <a:srgbClr val="C0C0C0"/>
                  </a:outerShdw>
                </a:effectLst>
                <a:latin typeface="Times New Roman" pitchFamily="18" charset="0"/>
              </a:rPr>
              <a:t>O(1)</a:t>
            </a:r>
            <a:endParaRPr lang="en-US" altLang="zh-CN" sz="2800" dirty="0">
              <a:solidFill>
                <a:srgbClr val="FF3300"/>
              </a:solidFill>
              <a:effectLst>
                <a:outerShdw blurRad="38100" dist="38100" dir="2700000" algn="tl">
                  <a:srgbClr val="C0C0C0"/>
                </a:outerShdw>
              </a:effectLst>
              <a:latin typeface="Times New Roman" pitchFamily="18" charset="0"/>
              <a:sym typeface="Symbol" pitchFamily="18" charset="2"/>
            </a:endParaRPr>
          </a:p>
          <a:p>
            <a:pPr>
              <a:defRPr/>
            </a:pPr>
            <a:r>
              <a:rPr lang="zh-CN" altLang="en-US" sz="2800" dirty="0">
                <a:latin typeface="Times New Roman" pitchFamily="18" charset="0"/>
              </a:rPr>
              <a:t>最坏情况下的时间复杂度：</a:t>
            </a:r>
            <a:r>
              <a:rPr lang="en-US" altLang="zh-CN" sz="2800" dirty="0">
                <a:latin typeface="Times New Roman" pitchFamily="18" charset="0"/>
              </a:rPr>
              <a:t>O(n)</a:t>
            </a:r>
          </a:p>
        </p:txBody>
      </p:sp>
    </p:spTree>
  </p:cSld>
  <p:clrMapOvr>
    <a:masterClrMapping/>
  </p:clrMapOvr>
  <p:transition>
    <p:pull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2400" y="182563"/>
            <a:ext cx="4914900" cy="604837"/>
          </a:xfrm>
          <a:prstGeom prst="rect">
            <a:avLst/>
          </a:prstGeom>
          <a:noFill/>
          <a:ln>
            <a:noFill/>
          </a:ln>
          <a:effectLst/>
          <a:extLst/>
        </p:spPr>
        <p:txBody>
          <a:bodyPr>
            <a:spAutoFit/>
          </a:bodyPr>
          <a:lstStyle/>
          <a:p>
            <a:pPr>
              <a:defRPr/>
            </a:pPr>
            <a:r>
              <a:rPr kumimoji="1" lang="zh-CN" altLang="en-US" dirty="0">
                <a:solidFill>
                  <a:srgbClr val="FF3300"/>
                </a:solidFill>
                <a:effectLst>
                  <a:outerShdw blurRad="38100" dist="38100" dir="2700000" algn="tl">
                    <a:srgbClr val="C0C0C0"/>
                  </a:outerShdw>
                </a:effectLst>
              </a:rPr>
              <a:t>平均情况下的时间复杂度</a:t>
            </a:r>
            <a:endParaRPr kumimoji="1" lang="zh-CN" altLang="en-US" dirty="0">
              <a:solidFill>
                <a:srgbClr val="FF3300"/>
              </a:solidFill>
            </a:endParaRPr>
          </a:p>
        </p:txBody>
      </p:sp>
      <p:graphicFrame>
        <p:nvGraphicFramePr>
          <p:cNvPr id="12290" name="Object 3"/>
          <p:cNvGraphicFramePr>
            <a:graphicFrameLocks noChangeAspect="1"/>
          </p:cNvGraphicFramePr>
          <p:nvPr/>
        </p:nvGraphicFramePr>
        <p:xfrm>
          <a:off x="1042988" y="1916113"/>
          <a:ext cx="5113337" cy="944562"/>
        </p:xfrm>
        <a:graphic>
          <a:graphicData uri="http://schemas.openxmlformats.org/presentationml/2006/ole">
            <mc:AlternateContent xmlns:mc="http://schemas.openxmlformats.org/markup-compatibility/2006">
              <mc:Choice xmlns:v="urn:schemas-microsoft-com:vml" Requires="v">
                <p:oleObj spid="_x0000_s12386" name="公式" r:id="rId3" imgW="2120900" imgH="431800" progId="Equation.3">
                  <p:embed/>
                </p:oleObj>
              </mc:Choice>
              <mc:Fallback>
                <p:oleObj name="公式" r:id="rId3" imgW="21209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916113"/>
                        <a:ext cx="5113337"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 name="Object 36"/>
          <p:cNvGraphicFramePr>
            <a:graphicFrameLocks noChangeAspect="1"/>
          </p:cNvGraphicFramePr>
          <p:nvPr/>
        </p:nvGraphicFramePr>
        <p:xfrm>
          <a:off x="1042988" y="3429000"/>
          <a:ext cx="3744912" cy="969963"/>
        </p:xfrm>
        <a:graphic>
          <a:graphicData uri="http://schemas.openxmlformats.org/presentationml/2006/ole">
            <mc:AlternateContent xmlns:mc="http://schemas.openxmlformats.org/markup-compatibility/2006">
              <mc:Choice xmlns:v="urn:schemas-microsoft-com:vml" Requires="v">
                <p:oleObj spid="_x0000_s12387" name="公式" r:id="rId5" imgW="1435100" imgH="431800" progId="Equation.3">
                  <p:embed/>
                </p:oleObj>
              </mc:Choice>
              <mc:Fallback>
                <p:oleObj name="公式" r:id="rId5" imgW="1435100" imgH="43180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429000"/>
                        <a:ext cx="3744912" cy="9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 name="Object 37"/>
          <p:cNvGraphicFramePr>
            <a:graphicFrameLocks noChangeAspect="1"/>
          </p:cNvGraphicFramePr>
          <p:nvPr/>
        </p:nvGraphicFramePr>
        <p:xfrm>
          <a:off x="465138" y="5013325"/>
          <a:ext cx="6918325" cy="971550"/>
        </p:xfrm>
        <a:graphic>
          <a:graphicData uri="http://schemas.openxmlformats.org/presentationml/2006/ole">
            <mc:AlternateContent xmlns:mc="http://schemas.openxmlformats.org/markup-compatibility/2006">
              <mc:Choice xmlns:v="urn:schemas-microsoft-com:vml" Requires="v">
                <p:oleObj spid="_x0000_s12388" name="公式" r:id="rId7" imgW="3124200" imgH="431800" progId="Equation.3">
                  <p:embed/>
                </p:oleObj>
              </mc:Choice>
              <mc:Fallback>
                <p:oleObj name="公式" r:id="rId7" imgW="3124200" imgH="43180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138" y="5013325"/>
                        <a:ext cx="691832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38"/>
          <p:cNvSpPr txBox="1">
            <a:spLocks noChangeArrowheads="1"/>
          </p:cNvSpPr>
          <p:nvPr/>
        </p:nvSpPr>
        <p:spPr bwMode="auto">
          <a:xfrm>
            <a:off x="136525" y="908050"/>
            <a:ext cx="9007475" cy="946150"/>
          </a:xfrm>
          <a:prstGeom prst="rect">
            <a:avLst/>
          </a:prstGeom>
          <a:noFill/>
          <a:ln>
            <a:noFill/>
          </a:ln>
          <a:effectLst/>
          <a:extLst/>
        </p:spPr>
        <p:txBody>
          <a:bodyPr>
            <a:spAutoFit/>
          </a:bodyPr>
          <a:lstStyle/>
          <a:p>
            <a:pPr>
              <a:defRPr/>
            </a:pPr>
            <a:r>
              <a:rPr lang="zh-CN" altLang="en-US" sz="2800">
                <a:effectLst>
                  <a:outerShdw blurRad="38100" dist="38100" dir="2700000" algn="tl">
                    <a:srgbClr val="C0C0C0"/>
                  </a:outerShdw>
                </a:effectLst>
                <a:latin typeface="Times New Roman" pitchFamily="18" charset="0"/>
              </a:rPr>
              <a:t>设搜索</a:t>
            </a:r>
            <a:r>
              <a:rPr lang="zh-CN" altLang="en-US" sz="2800">
                <a:solidFill>
                  <a:srgbClr val="FF3300"/>
                </a:solidFill>
                <a:effectLst>
                  <a:outerShdw blurRad="38100" dist="38100" dir="2700000" algn="tl">
                    <a:srgbClr val="C0C0C0"/>
                  </a:outerShdw>
                </a:effectLst>
                <a:latin typeface="Times New Roman" pitchFamily="18" charset="0"/>
              </a:rPr>
              <a:t>第</a:t>
            </a:r>
            <a:r>
              <a:rPr lang="en-US" altLang="zh-CN" sz="2800">
                <a:solidFill>
                  <a:srgbClr val="FF3300"/>
                </a:solidFill>
                <a:effectLst>
                  <a:outerShdw blurRad="38100" dist="38100" dir="2700000" algn="tl">
                    <a:srgbClr val="C0C0C0"/>
                  </a:outerShdw>
                </a:effectLst>
                <a:latin typeface="Times New Roman" pitchFamily="18" charset="0"/>
              </a:rPr>
              <a:t>i</a:t>
            </a:r>
            <a:r>
              <a:rPr lang="zh-CN" altLang="en-US" sz="2800">
                <a:solidFill>
                  <a:srgbClr val="FF3300"/>
                </a:solidFill>
                <a:effectLst>
                  <a:outerShdw blurRad="38100" dist="38100" dir="2700000" algn="tl">
                    <a:srgbClr val="C0C0C0"/>
                  </a:outerShdw>
                </a:effectLst>
                <a:latin typeface="Times New Roman" pitchFamily="18" charset="0"/>
              </a:rPr>
              <a:t>个</a:t>
            </a:r>
            <a:r>
              <a:rPr lang="zh-CN" altLang="en-US" sz="2800">
                <a:effectLst>
                  <a:outerShdw blurRad="38100" dist="38100" dir="2700000" algn="tl">
                    <a:srgbClr val="C0C0C0"/>
                  </a:outerShdw>
                </a:effectLst>
                <a:latin typeface="Times New Roman" pitchFamily="18" charset="0"/>
              </a:rPr>
              <a:t>元素的概率为</a:t>
            </a:r>
            <a:r>
              <a:rPr lang="en-US" altLang="zh-CN" sz="2800">
                <a:solidFill>
                  <a:srgbClr val="FF3300"/>
                </a:solidFill>
                <a:effectLst>
                  <a:outerShdw blurRad="38100" dist="38100" dir="2700000" algn="tl">
                    <a:srgbClr val="C0C0C0"/>
                  </a:outerShdw>
                </a:effectLst>
                <a:latin typeface="Times New Roman" pitchFamily="18" charset="0"/>
              </a:rPr>
              <a:t>p</a:t>
            </a:r>
            <a:r>
              <a:rPr lang="en-US" altLang="zh-CN" sz="2800" baseline="-25000">
                <a:solidFill>
                  <a:srgbClr val="FF3300"/>
                </a:solidFill>
                <a:effectLst>
                  <a:outerShdw blurRad="38100" dist="38100" dir="2700000" algn="tl">
                    <a:srgbClr val="C0C0C0"/>
                  </a:outerShdw>
                </a:effectLst>
                <a:latin typeface="Times New Roman" pitchFamily="18" charset="0"/>
              </a:rPr>
              <a:t>i</a:t>
            </a:r>
            <a:r>
              <a:rPr lang="zh-CN" altLang="en-US" sz="2800">
                <a:effectLst>
                  <a:outerShdw blurRad="38100" dist="38100" dir="2700000" algn="tl">
                    <a:srgbClr val="C0C0C0"/>
                  </a:outerShdw>
                </a:effectLst>
                <a:latin typeface="Times New Roman" pitchFamily="18" charset="0"/>
              </a:rPr>
              <a:t>，搜索到</a:t>
            </a:r>
            <a:r>
              <a:rPr lang="zh-CN" altLang="en-US" sz="2800">
                <a:solidFill>
                  <a:srgbClr val="FF3300"/>
                </a:solidFill>
                <a:effectLst>
                  <a:outerShdw blurRad="38100" dist="38100" dir="2700000" algn="tl">
                    <a:srgbClr val="C0C0C0"/>
                  </a:outerShdw>
                </a:effectLst>
                <a:latin typeface="Times New Roman" pitchFamily="18" charset="0"/>
              </a:rPr>
              <a:t>第</a:t>
            </a:r>
            <a:r>
              <a:rPr lang="en-US" altLang="zh-CN" sz="2800">
                <a:solidFill>
                  <a:srgbClr val="FF3300"/>
                </a:solidFill>
                <a:effectLst>
                  <a:outerShdw blurRad="38100" dist="38100" dir="2700000" algn="tl">
                    <a:srgbClr val="C0C0C0"/>
                  </a:outerShdw>
                </a:effectLst>
                <a:latin typeface="Times New Roman" pitchFamily="18" charset="0"/>
              </a:rPr>
              <a:t>i</a:t>
            </a:r>
            <a:r>
              <a:rPr lang="zh-CN" altLang="en-US" sz="2800">
                <a:solidFill>
                  <a:srgbClr val="FF3300"/>
                </a:solidFill>
                <a:effectLst>
                  <a:outerShdw blurRad="38100" dist="38100" dir="2700000" algn="tl">
                    <a:srgbClr val="C0C0C0"/>
                  </a:outerShdw>
                </a:effectLst>
                <a:latin typeface="Times New Roman" pitchFamily="18" charset="0"/>
              </a:rPr>
              <a:t>个</a:t>
            </a:r>
            <a:r>
              <a:rPr lang="zh-CN" altLang="en-US" sz="2800">
                <a:effectLst>
                  <a:outerShdw blurRad="38100" dist="38100" dir="2700000" algn="tl">
                    <a:srgbClr val="C0C0C0"/>
                  </a:outerShdw>
                </a:effectLst>
                <a:latin typeface="Times New Roman" pitchFamily="18" charset="0"/>
              </a:rPr>
              <a:t>元素所需</a:t>
            </a:r>
            <a:r>
              <a:rPr lang="zh-CN" altLang="en-US" sz="2800">
                <a:solidFill>
                  <a:srgbClr val="FF3300"/>
                </a:solidFill>
                <a:effectLst>
                  <a:outerShdw blurRad="38100" dist="38100" dir="2700000" algn="tl">
                    <a:srgbClr val="C0C0C0"/>
                  </a:outerShdw>
                </a:effectLst>
                <a:latin typeface="Times New Roman" pitchFamily="18" charset="0"/>
              </a:rPr>
              <a:t>比较次数</a:t>
            </a:r>
            <a:r>
              <a:rPr lang="zh-CN" altLang="en-US" sz="2800">
                <a:effectLst>
                  <a:outerShdw blurRad="38100" dist="38100" dir="2700000" algn="tl">
                    <a:srgbClr val="C0C0C0"/>
                  </a:outerShdw>
                </a:effectLst>
                <a:latin typeface="Times New Roman" pitchFamily="18" charset="0"/>
              </a:rPr>
              <a:t>为</a:t>
            </a:r>
            <a:r>
              <a:rPr lang="en-US" altLang="zh-CN" sz="2800">
                <a:solidFill>
                  <a:srgbClr val="FF3300"/>
                </a:solidFill>
                <a:effectLst>
                  <a:outerShdw blurRad="38100" dist="38100" dir="2700000" algn="tl">
                    <a:srgbClr val="C0C0C0"/>
                  </a:outerShdw>
                </a:effectLst>
                <a:latin typeface="Times New Roman" pitchFamily="18" charset="0"/>
              </a:rPr>
              <a:t>c</a:t>
            </a:r>
            <a:r>
              <a:rPr lang="en-US" altLang="zh-CN" sz="2800" baseline="-25000">
                <a:solidFill>
                  <a:srgbClr val="FF3300"/>
                </a:solidFill>
                <a:effectLst>
                  <a:outerShdw blurRad="38100" dist="38100" dir="2700000" algn="tl">
                    <a:srgbClr val="C0C0C0"/>
                  </a:outerShdw>
                </a:effectLst>
                <a:latin typeface="Times New Roman" pitchFamily="18" charset="0"/>
              </a:rPr>
              <a:t>i</a:t>
            </a:r>
            <a:r>
              <a:rPr lang="zh-CN" altLang="en-US" sz="2800">
                <a:effectLst>
                  <a:outerShdw blurRad="38100" dist="38100" dir="2700000" algn="tl">
                    <a:srgbClr val="C0C0C0"/>
                  </a:outerShdw>
                </a:effectLst>
                <a:latin typeface="Times New Roman" pitchFamily="18" charset="0"/>
              </a:rPr>
              <a:t>，则搜索成功的平均搜索长度</a:t>
            </a:r>
            <a:r>
              <a:rPr lang="en-US" altLang="zh-CN" sz="2800">
                <a:effectLst>
                  <a:outerShdw blurRad="38100" dist="38100" dir="2700000" algn="tl">
                    <a:srgbClr val="C0C0C0"/>
                  </a:outerShdw>
                </a:effectLst>
                <a:latin typeface="Times New Roman" pitchFamily="18" charset="0"/>
              </a:rPr>
              <a:t>:</a:t>
            </a:r>
          </a:p>
        </p:txBody>
      </p:sp>
      <p:sp>
        <p:nvSpPr>
          <p:cNvPr id="7" name="Text Box 39"/>
          <p:cNvSpPr txBox="1">
            <a:spLocks noChangeArrowheads="1"/>
          </p:cNvSpPr>
          <p:nvPr/>
        </p:nvSpPr>
        <p:spPr bwMode="auto">
          <a:xfrm>
            <a:off x="179388" y="2924175"/>
            <a:ext cx="7239000" cy="519113"/>
          </a:xfrm>
          <a:prstGeom prst="rect">
            <a:avLst/>
          </a:prstGeom>
          <a:noFill/>
          <a:ln>
            <a:noFill/>
          </a:ln>
          <a:effectLst/>
          <a:extLst/>
        </p:spPr>
        <p:txBody>
          <a:bodyPr wrap="none">
            <a:spAutoFit/>
          </a:bodyPr>
          <a:lstStyle/>
          <a:p>
            <a:pPr>
              <a:defRPr/>
            </a:pPr>
            <a:r>
              <a:rPr lang="zh-CN" altLang="en-US" sz="2800">
                <a:effectLst>
                  <a:outerShdw blurRad="38100" dist="38100" dir="2700000" algn="tl">
                    <a:srgbClr val="C0C0C0"/>
                  </a:outerShdw>
                </a:effectLst>
                <a:latin typeface="Times New Roman" pitchFamily="18" charset="0"/>
              </a:rPr>
              <a:t>在顺序搜索情形，</a:t>
            </a:r>
            <a:r>
              <a:rPr lang="en-US" altLang="zh-CN" sz="2800">
                <a:solidFill>
                  <a:srgbClr val="FF3300"/>
                </a:solidFill>
                <a:effectLst>
                  <a:outerShdw blurRad="38100" dist="38100" dir="2700000" algn="tl">
                    <a:srgbClr val="C0C0C0"/>
                  </a:outerShdw>
                </a:effectLst>
                <a:latin typeface="Times New Roman" pitchFamily="18" charset="0"/>
              </a:rPr>
              <a:t>c</a:t>
            </a:r>
            <a:r>
              <a:rPr lang="en-US" altLang="zh-CN" sz="2800" baseline="-25000">
                <a:solidFill>
                  <a:srgbClr val="FF3300"/>
                </a:solidFill>
                <a:effectLst>
                  <a:outerShdw blurRad="38100" dist="38100" dir="2700000" algn="tl">
                    <a:srgbClr val="C0C0C0"/>
                  </a:outerShdw>
                </a:effectLst>
                <a:latin typeface="Times New Roman" pitchFamily="18" charset="0"/>
              </a:rPr>
              <a:t>i</a:t>
            </a:r>
            <a:r>
              <a:rPr lang="en-US" altLang="zh-CN" sz="2800">
                <a:solidFill>
                  <a:srgbClr val="FF3300"/>
                </a:solidFill>
                <a:effectLst>
                  <a:outerShdw blurRad="38100" dist="38100" dir="2700000" algn="tl">
                    <a:srgbClr val="C0C0C0"/>
                  </a:outerShdw>
                </a:effectLst>
                <a:latin typeface="Times New Roman" pitchFamily="18" charset="0"/>
              </a:rPr>
              <a:t>=i+1,    i=0,1,</a:t>
            </a:r>
            <a:r>
              <a:rPr lang="en-US" altLang="zh-CN" sz="2800">
                <a:solidFill>
                  <a:srgbClr val="FF3300"/>
                </a:solidFill>
                <a:effectLst>
                  <a:outerShdw blurRad="38100" dist="38100" dir="2700000" algn="tl">
                    <a:srgbClr val="C0C0C0"/>
                  </a:outerShdw>
                </a:effectLst>
                <a:latin typeface="Times New Roman" pitchFamily="18" charset="0"/>
                <a:sym typeface="Symbol" pitchFamily="18" charset="2"/>
              </a:rPr>
              <a:t>,n-1</a:t>
            </a:r>
            <a:r>
              <a:rPr lang="zh-CN" altLang="en-US" sz="2800">
                <a:effectLst>
                  <a:outerShdw blurRad="38100" dist="38100" dir="2700000" algn="tl">
                    <a:srgbClr val="C0C0C0"/>
                  </a:outerShdw>
                </a:effectLst>
                <a:latin typeface="Times New Roman" pitchFamily="18" charset="0"/>
                <a:sym typeface="Symbol" pitchFamily="18" charset="2"/>
              </a:rPr>
              <a:t>，因此</a:t>
            </a:r>
            <a:endParaRPr lang="zh-CN" altLang="en-US" sz="2800">
              <a:latin typeface="Times New Roman" pitchFamily="18" charset="0"/>
            </a:endParaRPr>
          </a:p>
        </p:txBody>
      </p:sp>
      <p:sp>
        <p:nvSpPr>
          <p:cNvPr id="8" name="Text Box 40"/>
          <p:cNvSpPr txBox="1">
            <a:spLocks noChangeArrowheads="1"/>
          </p:cNvSpPr>
          <p:nvPr/>
        </p:nvSpPr>
        <p:spPr bwMode="auto">
          <a:xfrm>
            <a:off x="179388" y="4437063"/>
            <a:ext cx="6026150" cy="519112"/>
          </a:xfrm>
          <a:prstGeom prst="rect">
            <a:avLst/>
          </a:prstGeom>
          <a:noFill/>
          <a:ln>
            <a:noFill/>
          </a:ln>
          <a:effectLst/>
          <a:extLst/>
        </p:spPr>
        <p:txBody>
          <a:bodyPr wrap="none">
            <a:spAutoFit/>
          </a:bodyPr>
          <a:lstStyle/>
          <a:p>
            <a:pPr>
              <a:defRPr/>
            </a:pPr>
            <a:r>
              <a:rPr lang="zh-CN" altLang="en-US" sz="2800">
                <a:effectLst>
                  <a:outerShdw blurRad="38100" dist="38100" dir="2700000" algn="tl">
                    <a:srgbClr val="C0C0C0"/>
                  </a:outerShdw>
                </a:effectLst>
                <a:latin typeface="Times New Roman" pitchFamily="18" charset="0"/>
              </a:rPr>
              <a:t>在等概率情形，</a:t>
            </a:r>
            <a:r>
              <a:rPr lang="en-US" altLang="zh-CN" sz="2800">
                <a:solidFill>
                  <a:srgbClr val="FF3300"/>
                </a:solidFill>
                <a:effectLst>
                  <a:outerShdw blurRad="38100" dist="38100" dir="2700000" algn="tl">
                    <a:srgbClr val="C0C0C0"/>
                  </a:outerShdw>
                </a:effectLst>
                <a:latin typeface="Times New Roman" pitchFamily="18" charset="0"/>
              </a:rPr>
              <a:t>p</a:t>
            </a:r>
            <a:r>
              <a:rPr lang="en-US" altLang="zh-CN" sz="2800" baseline="-25000">
                <a:solidFill>
                  <a:srgbClr val="FF3300"/>
                </a:solidFill>
                <a:effectLst>
                  <a:outerShdw blurRad="38100" dist="38100" dir="2700000" algn="tl">
                    <a:srgbClr val="C0C0C0"/>
                  </a:outerShdw>
                </a:effectLst>
                <a:latin typeface="Times New Roman" pitchFamily="18" charset="0"/>
              </a:rPr>
              <a:t>i</a:t>
            </a:r>
            <a:r>
              <a:rPr lang="en-US" altLang="zh-CN" sz="2800">
                <a:solidFill>
                  <a:srgbClr val="FF3300"/>
                </a:solidFill>
                <a:effectLst>
                  <a:outerShdw blurRad="38100" dist="38100" dir="2700000" algn="tl">
                    <a:srgbClr val="C0C0C0"/>
                  </a:outerShdw>
                </a:effectLst>
                <a:latin typeface="Times New Roman" pitchFamily="18" charset="0"/>
              </a:rPr>
              <a:t>=1/n,</a:t>
            </a:r>
            <a:r>
              <a:rPr lang="en-US" altLang="zh-CN" sz="2800">
                <a:effectLst>
                  <a:outerShdw blurRad="38100" dist="38100" dir="2700000" algn="tl">
                    <a:srgbClr val="C0C0C0"/>
                  </a:outerShdw>
                </a:effectLst>
                <a:latin typeface="Times New Roman" pitchFamily="18" charset="0"/>
              </a:rPr>
              <a:t> </a:t>
            </a:r>
            <a:r>
              <a:rPr lang="en-US" altLang="zh-CN" sz="2800">
                <a:solidFill>
                  <a:srgbClr val="FF3300"/>
                </a:solidFill>
                <a:effectLst>
                  <a:outerShdw blurRad="38100" dist="38100" dir="2700000" algn="tl">
                    <a:srgbClr val="C0C0C0"/>
                  </a:outerShdw>
                </a:effectLst>
                <a:latin typeface="Times New Roman" pitchFamily="18" charset="0"/>
              </a:rPr>
              <a:t>i=0,1,</a:t>
            </a:r>
            <a:r>
              <a:rPr lang="en-US" altLang="zh-CN" sz="2800">
                <a:solidFill>
                  <a:srgbClr val="FF3300"/>
                </a:solidFill>
                <a:effectLst>
                  <a:outerShdw blurRad="38100" dist="38100" dir="2700000" algn="tl">
                    <a:srgbClr val="C0C0C0"/>
                  </a:outerShdw>
                </a:effectLst>
                <a:latin typeface="Times New Roman" pitchFamily="18" charset="0"/>
                <a:sym typeface="Symbol" pitchFamily="18" charset="2"/>
              </a:rPr>
              <a:t>,n-1</a:t>
            </a:r>
            <a:r>
              <a:rPr lang="zh-CN" altLang="en-US" sz="2800">
                <a:effectLst>
                  <a:outerShdw blurRad="38100" dist="38100" dir="2700000" algn="tl">
                    <a:srgbClr val="C0C0C0"/>
                  </a:outerShdw>
                </a:effectLst>
                <a:latin typeface="Times New Roman" pitchFamily="18" charset="0"/>
                <a:sym typeface="Symbol" pitchFamily="18" charset="2"/>
              </a:rPr>
              <a:t>。</a:t>
            </a:r>
            <a:r>
              <a:rPr lang="zh-CN" altLang="en-US" sz="2800">
                <a:effectLst>
                  <a:outerShdw blurRad="38100" dist="38100" dir="2700000" algn="tl">
                    <a:srgbClr val="C0C0C0"/>
                  </a:outerShdw>
                </a:effectLst>
                <a:latin typeface="Times New Roman" pitchFamily="18" charset="0"/>
              </a:rPr>
              <a:t> </a:t>
            </a:r>
          </a:p>
        </p:txBody>
      </p:sp>
    </p:spTree>
  </p:cSld>
  <p:clrMapOvr>
    <a:masterClrMapping/>
  </p:clrMapOvr>
  <p:transition>
    <p:pull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0002" name="Rectangle 2"/>
          <p:cNvSpPr>
            <a:spLocks noChangeArrowheads="1"/>
          </p:cNvSpPr>
          <p:nvPr/>
        </p:nvSpPr>
        <p:spPr bwMode="auto">
          <a:xfrm>
            <a:off x="0" y="1139825"/>
            <a:ext cx="2193925" cy="0"/>
          </a:xfrm>
          <a:prstGeom prst="rect">
            <a:avLst/>
          </a:prstGeom>
          <a:noFill/>
          <a:ln>
            <a:noFill/>
          </a:ln>
          <a:effectLst/>
          <a:extLst/>
        </p:spPr>
        <p:txBody>
          <a:bodyPr wrap="none"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640003" name="Rectangle 3"/>
          <p:cNvSpPr>
            <a:spLocks noChangeArrowheads="1"/>
          </p:cNvSpPr>
          <p:nvPr/>
        </p:nvSpPr>
        <p:spPr bwMode="auto">
          <a:xfrm>
            <a:off x="0" y="1139825"/>
            <a:ext cx="2193925" cy="0"/>
          </a:xfrm>
          <a:prstGeom prst="rect">
            <a:avLst/>
          </a:prstGeom>
          <a:noFill/>
          <a:ln>
            <a:noFill/>
          </a:ln>
          <a:effectLst/>
          <a:extLst/>
        </p:spPr>
        <p:txBody>
          <a:bodyPr wrap="none"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640004" name="Rectangle 4"/>
          <p:cNvSpPr>
            <a:spLocks noChangeArrowheads="1"/>
          </p:cNvSpPr>
          <p:nvPr/>
        </p:nvSpPr>
        <p:spPr bwMode="auto">
          <a:xfrm>
            <a:off x="179388" y="1268413"/>
            <a:ext cx="8713787" cy="3703637"/>
          </a:xfrm>
          <a:prstGeom prst="rect">
            <a:avLst/>
          </a:prstGeom>
          <a:noFill/>
          <a:ln>
            <a:noFill/>
          </a:ln>
          <a:effectLst/>
          <a:extLst/>
        </p:spPr>
        <p:txBody>
          <a:bodyPr lIns="112947" tIns="56473" rIns="112947" bIns="56473" anchor="ctr">
            <a:spAutoFit/>
          </a:bodyPr>
          <a:lstStyle/>
          <a:p>
            <a:pPr indent="627063">
              <a:defRPr/>
            </a:pPr>
            <a:r>
              <a:rPr lang="zh-CN" altLang="en-US" sz="2800">
                <a:latin typeface="Times New Roman" pitchFamily="18" charset="0"/>
              </a:rPr>
              <a:t> 设</a:t>
            </a:r>
            <a:r>
              <a:rPr lang="en-US" altLang="zh-CN" sz="2800">
                <a:latin typeface="Times New Roman" pitchFamily="18" charset="0"/>
              </a:rPr>
              <a:t>A</a:t>
            </a:r>
            <a:r>
              <a:rPr lang="en-US" altLang="zh-CN" sz="2800" baseline="-25000">
                <a:latin typeface="Times New Roman" pitchFamily="18" charset="0"/>
              </a:rPr>
              <a:t>1</a:t>
            </a:r>
            <a:r>
              <a:rPr lang="en-US" altLang="zh-CN" sz="2800">
                <a:latin typeface="Times New Roman" pitchFamily="18" charset="0"/>
              </a:rPr>
              <a:t>,A</a:t>
            </a:r>
            <a:r>
              <a:rPr lang="en-US" altLang="zh-CN" sz="2800" baseline="-25000">
                <a:latin typeface="Times New Roman" pitchFamily="18" charset="0"/>
              </a:rPr>
              <a:t>2</a:t>
            </a:r>
            <a:r>
              <a:rPr lang="en-US" altLang="zh-CN" sz="2800">
                <a:latin typeface="Times New Roman" pitchFamily="18" charset="0"/>
              </a:rPr>
              <a:t>,…</a:t>
            </a:r>
            <a:r>
              <a:rPr lang="zh-CN" altLang="en-US" sz="2800">
                <a:latin typeface="Times New Roman" pitchFamily="18" charset="0"/>
              </a:rPr>
              <a:t>和</a:t>
            </a:r>
            <a:r>
              <a:rPr lang="en-US" altLang="zh-CN" sz="2800">
                <a:latin typeface="Times New Roman" pitchFamily="18" charset="0"/>
              </a:rPr>
              <a:t>A</a:t>
            </a:r>
            <a:r>
              <a:rPr lang="en-US" altLang="zh-CN" sz="2800" baseline="-25000">
                <a:latin typeface="Times New Roman" pitchFamily="18" charset="0"/>
              </a:rPr>
              <a:t>6</a:t>
            </a:r>
            <a:r>
              <a:rPr lang="zh-CN" altLang="en-US" sz="2800">
                <a:latin typeface="Times New Roman" pitchFamily="18" charset="0"/>
              </a:rPr>
              <a:t>是求解同一问题的</a:t>
            </a:r>
            <a:r>
              <a:rPr lang="en-US" altLang="zh-CN" sz="2800">
                <a:latin typeface="Times New Roman" pitchFamily="18" charset="0"/>
              </a:rPr>
              <a:t>6</a:t>
            </a:r>
            <a:r>
              <a:rPr lang="zh-CN" altLang="en-US" sz="2800">
                <a:latin typeface="Times New Roman" pitchFamily="18" charset="0"/>
              </a:rPr>
              <a:t>个不同的算法。让这六种算法各在</a:t>
            </a:r>
            <a:r>
              <a:rPr lang="en-US" altLang="zh-CN" sz="2800">
                <a:latin typeface="Times New Roman" pitchFamily="18" charset="0"/>
              </a:rPr>
              <a:t>C</a:t>
            </a:r>
            <a:r>
              <a:rPr lang="en-US" altLang="zh-CN" sz="2800" baseline="-25000">
                <a:latin typeface="Times New Roman" pitchFamily="18" charset="0"/>
              </a:rPr>
              <a:t>1</a:t>
            </a:r>
            <a:r>
              <a:rPr lang="zh-CN" altLang="en-US" sz="2800">
                <a:latin typeface="Times New Roman" pitchFamily="18" charset="0"/>
              </a:rPr>
              <a:t>和</a:t>
            </a:r>
            <a:r>
              <a:rPr lang="en-US" altLang="zh-CN" sz="2800">
                <a:latin typeface="Times New Roman" pitchFamily="18" charset="0"/>
              </a:rPr>
              <a:t>C</a:t>
            </a:r>
            <a:r>
              <a:rPr lang="en-US" altLang="zh-CN" sz="2800" baseline="-25000">
                <a:latin typeface="Times New Roman" pitchFamily="18" charset="0"/>
              </a:rPr>
              <a:t>2</a:t>
            </a:r>
            <a:r>
              <a:rPr lang="zh-CN" altLang="en-US" sz="2800">
                <a:latin typeface="Times New Roman" pitchFamily="18" charset="0"/>
              </a:rPr>
              <a:t>两台计算机上运行，并设计算机</a:t>
            </a:r>
            <a:r>
              <a:rPr lang="en-US" altLang="zh-CN" sz="2800">
                <a:latin typeface="Times New Roman" pitchFamily="18" charset="0"/>
              </a:rPr>
              <a:t>C</a:t>
            </a:r>
            <a:r>
              <a:rPr lang="en-US" altLang="zh-CN" sz="2800" baseline="-25000">
                <a:latin typeface="Times New Roman" pitchFamily="18" charset="0"/>
              </a:rPr>
              <a:t>2</a:t>
            </a:r>
            <a:r>
              <a:rPr lang="zh-CN" altLang="en-US" sz="2800">
                <a:latin typeface="Times New Roman" pitchFamily="18" charset="0"/>
              </a:rPr>
              <a:t>的计算速度是计算机</a:t>
            </a:r>
            <a:r>
              <a:rPr lang="en-US" altLang="zh-CN" sz="2800">
                <a:latin typeface="Times New Roman" pitchFamily="18" charset="0"/>
              </a:rPr>
              <a:t>C</a:t>
            </a:r>
            <a:r>
              <a:rPr lang="en-US" altLang="zh-CN" sz="2800" baseline="-25000">
                <a:latin typeface="Times New Roman" pitchFamily="18" charset="0"/>
              </a:rPr>
              <a:t>1</a:t>
            </a:r>
            <a:r>
              <a:rPr lang="zh-CN" altLang="en-US" sz="2800">
                <a:latin typeface="Times New Roman" pitchFamily="18" charset="0"/>
              </a:rPr>
              <a:t>的</a:t>
            </a:r>
            <a:r>
              <a:rPr lang="en-US" altLang="zh-CN" sz="2800">
                <a:latin typeface="Times New Roman" pitchFamily="18" charset="0"/>
              </a:rPr>
              <a:t>10</a:t>
            </a:r>
            <a:r>
              <a:rPr lang="zh-CN" altLang="en-US" sz="2800">
                <a:latin typeface="Times New Roman" pitchFamily="18" charset="0"/>
              </a:rPr>
              <a:t>倍。 </a:t>
            </a:r>
          </a:p>
          <a:p>
            <a:pPr indent="627063">
              <a:defRPr/>
            </a:pPr>
            <a:r>
              <a:rPr lang="zh-CN" altLang="en-US" sz="2800">
                <a:latin typeface="Times New Roman" pitchFamily="18" charset="0"/>
              </a:rPr>
              <a:t> 设在</a:t>
            </a:r>
            <a:r>
              <a:rPr lang="en-US" altLang="zh-CN" sz="2800">
                <a:latin typeface="Times New Roman" pitchFamily="18" charset="0"/>
              </a:rPr>
              <a:t>C</a:t>
            </a:r>
            <a:r>
              <a:rPr lang="en-US" altLang="zh-CN" sz="2800" baseline="-25000">
                <a:latin typeface="Times New Roman" pitchFamily="18" charset="0"/>
              </a:rPr>
              <a:t>1</a:t>
            </a:r>
            <a:r>
              <a:rPr lang="zh-CN" altLang="en-US" sz="2800">
                <a:latin typeface="Times New Roman" pitchFamily="18" charset="0"/>
              </a:rPr>
              <a:t>上算法</a:t>
            </a:r>
            <a:r>
              <a:rPr lang="en-US" altLang="zh-CN" sz="2800">
                <a:latin typeface="Times New Roman" pitchFamily="18" charset="0"/>
              </a:rPr>
              <a:t>A</a:t>
            </a:r>
            <a:r>
              <a:rPr lang="en-US" altLang="zh-CN" sz="2800" baseline="-25000">
                <a:latin typeface="Times New Roman" pitchFamily="18" charset="0"/>
              </a:rPr>
              <a:t>i</a:t>
            </a:r>
            <a:r>
              <a:rPr lang="zh-CN" altLang="en-US" sz="2800">
                <a:latin typeface="Times New Roman" pitchFamily="18" charset="0"/>
              </a:rPr>
              <a:t>可能求解的问题的规模为</a:t>
            </a:r>
            <a:r>
              <a:rPr lang="en-US" altLang="zh-CN" sz="2800">
                <a:latin typeface="Times New Roman" pitchFamily="18" charset="0"/>
              </a:rPr>
              <a:t>N</a:t>
            </a:r>
            <a:r>
              <a:rPr lang="en-US" altLang="zh-CN" sz="2800" baseline="-25000">
                <a:latin typeface="Times New Roman" pitchFamily="18" charset="0"/>
              </a:rPr>
              <a:t>1i</a:t>
            </a:r>
            <a:r>
              <a:rPr lang="zh-CN" altLang="en-US" sz="2800">
                <a:latin typeface="Times New Roman" pitchFamily="18" charset="0"/>
              </a:rPr>
              <a:t>，而在</a:t>
            </a:r>
            <a:r>
              <a:rPr lang="en-US" altLang="zh-CN" sz="2800">
                <a:latin typeface="Times New Roman" pitchFamily="18" charset="0"/>
              </a:rPr>
              <a:t>C</a:t>
            </a:r>
            <a:r>
              <a:rPr lang="en-US" altLang="zh-CN" sz="2800" baseline="-25000">
                <a:latin typeface="Times New Roman" pitchFamily="18" charset="0"/>
              </a:rPr>
              <a:t>2</a:t>
            </a:r>
            <a:r>
              <a:rPr lang="zh-CN" altLang="en-US" sz="2800">
                <a:latin typeface="Times New Roman" pitchFamily="18" charset="0"/>
              </a:rPr>
              <a:t>上可能求解的问题的规模为</a:t>
            </a:r>
            <a:r>
              <a:rPr lang="en-US" altLang="zh-CN" sz="2800">
                <a:latin typeface="Times New Roman" pitchFamily="18" charset="0"/>
              </a:rPr>
              <a:t>N</a:t>
            </a:r>
            <a:r>
              <a:rPr lang="en-US" altLang="zh-CN" sz="2800" baseline="-25000">
                <a:latin typeface="Times New Roman" pitchFamily="18" charset="0"/>
              </a:rPr>
              <a:t>2i</a:t>
            </a:r>
            <a:r>
              <a:rPr lang="zh-CN" altLang="en-US" sz="2800">
                <a:latin typeface="Times New Roman" pitchFamily="18" charset="0"/>
              </a:rPr>
              <a:t>。如果</a:t>
            </a:r>
            <a:r>
              <a:rPr lang="en-US" altLang="zh-CN" sz="2800">
                <a:latin typeface="Times New Roman" pitchFamily="18" charset="0"/>
              </a:rPr>
              <a:t>T</a:t>
            </a:r>
            <a:r>
              <a:rPr lang="en-US" altLang="zh-CN" sz="2800" baseline="-25000">
                <a:latin typeface="Times New Roman" pitchFamily="18" charset="0"/>
              </a:rPr>
              <a:t>i</a:t>
            </a:r>
            <a:r>
              <a:rPr lang="en-US" altLang="zh-CN" sz="2800">
                <a:latin typeface="Times New Roman" pitchFamily="18" charset="0"/>
              </a:rPr>
              <a:t>(N)</a:t>
            </a:r>
            <a:r>
              <a:rPr lang="zh-CN" altLang="en-US" sz="2800">
                <a:latin typeface="Times New Roman" pitchFamily="18" charset="0"/>
              </a:rPr>
              <a:t>是算法</a:t>
            </a:r>
            <a:r>
              <a:rPr lang="en-US" altLang="zh-CN" sz="2800">
                <a:latin typeface="Times New Roman" pitchFamily="18" charset="0"/>
              </a:rPr>
              <a:t>A</a:t>
            </a:r>
            <a:r>
              <a:rPr lang="en-US" altLang="zh-CN" sz="2800" baseline="-25000">
                <a:latin typeface="Times New Roman" pitchFamily="18" charset="0"/>
              </a:rPr>
              <a:t>i</a:t>
            </a:r>
            <a:r>
              <a:rPr lang="zh-CN" altLang="en-US" sz="2800">
                <a:latin typeface="Times New Roman" pitchFamily="18" charset="0"/>
              </a:rPr>
              <a:t>渐近的时间复杂性，</a:t>
            </a:r>
            <a:r>
              <a:rPr lang="en-US" altLang="zh-CN" sz="2800">
                <a:latin typeface="Times New Roman" pitchFamily="18" charset="0"/>
              </a:rPr>
              <a:t>i=1,2,…,6</a:t>
            </a:r>
            <a:r>
              <a:rPr lang="zh-CN" altLang="en-US" sz="2800">
                <a:latin typeface="Times New Roman" pitchFamily="18" charset="0"/>
              </a:rPr>
              <a:t>，则在算法执行时间不变的情况下，</a:t>
            </a:r>
            <a:r>
              <a:rPr lang="en-US" altLang="zh-CN" sz="2800">
                <a:latin typeface="Times New Roman" pitchFamily="18" charset="0"/>
              </a:rPr>
              <a:t>N</a:t>
            </a:r>
            <a:r>
              <a:rPr lang="en-US" altLang="zh-CN" sz="2800" baseline="-25000">
                <a:latin typeface="Times New Roman" pitchFamily="18" charset="0"/>
              </a:rPr>
              <a:t>2i</a:t>
            </a:r>
            <a:r>
              <a:rPr lang="zh-CN" altLang="en-US" sz="2800">
                <a:latin typeface="Times New Roman" pitchFamily="18" charset="0"/>
              </a:rPr>
              <a:t>和</a:t>
            </a:r>
            <a:r>
              <a:rPr lang="en-US" altLang="zh-CN" sz="2800">
                <a:latin typeface="Times New Roman" pitchFamily="18" charset="0"/>
              </a:rPr>
              <a:t>N</a:t>
            </a:r>
            <a:r>
              <a:rPr lang="en-US" altLang="zh-CN" sz="2800" baseline="-25000">
                <a:latin typeface="Times New Roman" pitchFamily="18" charset="0"/>
              </a:rPr>
              <a:t>1i</a:t>
            </a:r>
            <a:r>
              <a:rPr lang="zh-CN" altLang="en-US" sz="2800">
                <a:latin typeface="Times New Roman" pitchFamily="18" charset="0"/>
              </a:rPr>
              <a:t>的关系</a:t>
            </a:r>
            <a:r>
              <a:rPr lang="zh-CN" altLang="en-US" sz="2800">
                <a:effectLst>
                  <a:outerShdw blurRad="38100" dist="38100" dir="2700000" algn="tl">
                    <a:srgbClr val="C0C0C0"/>
                  </a:outerShdw>
                </a:effectLst>
                <a:latin typeface="Times New Roman" pitchFamily="18" charset="0"/>
              </a:rPr>
              <a:t>可列成下表：</a:t>
            </a:r>
          </a:p>
        </p:txBody>
      </p:sp>
      <p:sp>
        <p:nvSpPr>
          <p:cNvPr id="640005" name="Rectangle 5"/>
          <p:cNvSpPr>
            <a:spLocks noChangeArrowheads="1"/>
          </p:cNvSpPr>
          <p:nvPr/>
        </p:nvSpPr>
        <p:spPr bwMode="auto">
          <a:xfrm>
            <a:off x="323850" y="549275"/>
            <a:ext cx="3040063" cy="579438"/>
          </a:xfrm>
          <a:prstGeom prst="rect">
            <a:avLst/>
          </a:prstGeom>
          <a:noFill/>
          <a:ln>
            <a:noFill/>
          </a:ln>
          <a:effectLst/>
          <a:extLst/>
        </p:spPr>
        <p:txBody>
          <a:bodyPr wrap="none">
            <a:spAutoFit/>
          </a:bodyPr>
          <a:lstStyle/>
          <a:p>
            <a:pPr>
              <a:lnSpc>
                <a:spcPct val="100000"/>
              </a:lnSpc>
              <a:buClr>
                <a:srgbClr val="FF6600"/>
              </a:buClr>
              <a:buFont typeface="Wingdings" pitchFamily="2" charset="2"/>
              <a:buNone/>
              <a:defRPr/>
            </a:pPr>
            <a:r>
              <a:rPr lang="zh-CN" altLang="en-US">
                <a:solidFill>
                  <a:srgbClr val="FF6600"/>
                </a:solidFill>
                <a:effectLst>
                  <a:outerShdw blurRad="38100" dist="38100" dir="2700000" algn="tl">
                    <a:srgbClr val="C0C0C0"/>
                  </a:outerShdw>
                </a:effectLst>
              </a:rPr>
              <a:t>高效算法的意义</a:t>
            </a:r>
          </a:p>
        </p:txBody>
      </p:sp>
    </p:spTree>
  </p:cSld>
  <p:clrMapOvr>
    <a:masterClrMapping/>
  </p:clrMapOvr>
  <p:transition>
    <p:pull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9810" name="Group 2"/>
          <p:cNvPicPr>
            <a:picLocks noGrp="1" noChangeAspect="1" noChangeArrowheads="1"/>
          </p:cNvPicPr>
          <p:nvPr/>
        </p:nvPicPr>
        <p:blipFill>
          <a:blip r:embed="rId2" cstate="print"/>
          <a:srcRect/>
          <a:stretch>
            <a:fillRect/>
          </a:stretch>
        </p:blipFill>
        <p:spPr bwMode="auto">
          <a:xfrm>
            <a:off x="-19050" y="1285875"/>
            <a:ext cx="9163050" cy="4743450"/>
          </a:xfrm>
          <a:prstGeom prst="rect">
            <a:avLst/>
          </a:prstGeom>
          <a:noFill/>
          <a:ln w="9525">
            <a:noFill/>
            <a:miter lim="800000"/>
            <a:headEnd/>
            <a:tailEnd/>
          </a:ln>
        </p:spPr>
      </p:pic>
      <p:sp>
        <p:nvSpPr>
          <p:cNvPr id="641078" name="Rectangle 54"/>
          <p:cNvSpPr>
            <a:spLocks noChangeArrowheads="1"/>
          </p:cNvSpPr>
          <p:nvPr/>
        </p:nvSpPr>
        <p:spPr bwMode="auto">
          <a:xfrm>
            <a:off x="179388" y="1319213"/>
            <a:ext cx="2193925" cy="0"/>
          </a:xfrm>
          <a:prstGeom prst="rect">
            <a:avLst/>
          </a:prstGeom>
          <a:noFill/>
          <a:ln>
            <a:noFill/>
          </a:ln>
          <a:effectLst/>
          <a:extLst/>
        </p:spPr>
        <p:txBody>
          <a:bodyPr wrap="none"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641079" name="Rectangle 55"/>
          <p:cNvSpPr>
            <a:spLocks noChangeArrowheads="1"/>
          </p:cNvSpPr>
          <p:nvPr/>
        </p:nvSpPr>
        <p:spPr bwMode="auto">
          <a:xfrm>
            <a:off x="179388" y="1319213"/>
            <a:ext cx="2193925" cy="0"/>
          </a:xfrm>
          <a:prstGeom prst="rect">
            <a:avLst/>
          </a:prstGeom>
          <a:noFill/>
          <a:ln>
            <a:noFill/>
          </a:ln>
          <a:effectLst/>
          <a:extLst/>
        </p:spPr>
        <p:txBody>
          <a:bodyPr wrap="none"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119813" name="Rectangle 57"/>
          <p:cNvSpPr>
            <a:spLocks noChangeArrowheads="1"/>
          </p:cNvSpPr>
          <p:nvPr/>
        </p:nvSpPr>
        <p:spPr bwMode="auto">
          <a:xfrm>
            <a:off x="2879725" y="439738"/>
            <a:ext cx="3282950" cy="846137"/>
          </a:xfrm>
          <a:prstGeom prst="rect">
            <a:avLst/>
          </a:prstGeom>
          <a:noFill/>
          <a:ln w="9525">
            <a:noFill/>
            <a:miter lim="800000"/>
            <a:headEnd/>
            <a:tailEnd/>
          </a:ln>
        </p:spPr>
        <p:txBody>
          <a:bodyPr wrap="none" lIns="112947" tIns="56473" rIns="112947" bIns="56473">
            <a:spAutoFit/>
          </a:bodyPr>
          <a:lstStyle/>
          <a:p>
            <a:pPr algn="ctr"/>
            <a:r>
              <a:rPr lang="zh-CN" altLang="en-US" sz="4000"/>
              <a:t>执行时间不变</a:t>
            </a:r>
          </a:p>
        </p:txBody>
      </p:sp>
    </p:spTree>
  </p:cSld>
  <p:clrMapOvr>
    <a:masterClrMapping/>
  </p:clrMapOvr>
  <p:transition>
    <p:pull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431800" y="260350"/>
            <a:ext cx="8172450" cy="2165350"/>
          </a:xfrm>
          <a:prstGeom prst="rect">
            <a:avLst/>
          </a:prstGeom>
          <a:noFill/>
          <a:ln w="9525">
            <a:noFill/>
            <a:miter lim="800000"/>
            <a:headEnd/>
            <a:tailEnd/>
          </a:ln>
        </p:spPr>
        <p:txBody>
          <a:bodyPr lIns="112947" tIns="56473" rIns="112947" bIns="56473">
            <a:spAutoFit/>
          </a:bodyPr>
          <a:lstStyle/>
          <a:p>
            <a:pPr>
              <a:spcBef>
                <a:spcPct val="50000"/>
              </a:spcBef>
            </a:pPr>
            <a:r>
              <a:rPr lang="zh-CN" altLang="en-US" sz="2800">
                <a:latin typeface="Times New Roman" pitchFamily="18" charset="0"/>
              </a:rPr>
              <a:t>以</a:t>
            </a:r>
            <a:r>
              <a:rPr lang="en-US" altLang="zh-CN" sz="2800">
                <a:latin typeface="Times New Roman" pitchFamily="18" charset="0"/>
              </a:rPr>
              <a:t>A</a:t>
            </a:r>
            <a:r>
              <a:rPr lang="en-US" altLang="zh-CN" sz="2800" baseline="-25000">
                <a:latin typeface="Times New Roman" pitchFamily="18" charset="0"/>
              </a:rPr>
              <a:t>5</a:t>
            </a:r>
            <a:r>
              <a:rPr lang="zh-CN" altLang="en-US" sz="2800">
                <a:latin typeface="Times New Roman" pitchFamily="18" charset="0"/>
              </a:rPr>
              <a:t>为例，原来在</a:t>
            </a:r>
            <a:r>
              <a:rPr lang="en-US" altLang="zh-CN" sz="2800">
                <a:latin typeface="Times New Roman" pitchFamily="18" charset="0"/>
              </a:rPr>
              <a:t>C1</a:t>
            </a:r>
            <a:r>
              <a:rPr lang="zh-CN" altLang="en-US" sz="2800">
                <a:latin typeface="Times New Roman" pitchFamily="18" charset="0"/>
              </a:rPr>
              <a:t>上可解问题的规模为</a:t>
            </a:r>
            <a:r>
              <a:rPr lang="en-US" altLang="zh-CN" sz="2800">
                <a:latin typeface="Times New Roman" pitchFamily="18" charset="0"/>
              </a:rPr>
              <a:t>N</a:t>
            </a:r>
            <a:r>
              <a:rPr lang="en-US" altLang="zh-CN" sz="2800" baseline="-25000">
                <a:latin typeface="Times New Roman" pitchFamily="18" charset="0"/>
              </a:rPr>
              <a:t>15</a:t>
            </a:r>
            <a:r>
              <a:rPr lang="zh-CN" altLang="en-US" sz="2800">
                <a:latin typeface="Times New Roman" pitchFamily="18" charset="0"/>
              </a:rPr>
              <a:t>，改用</a:t>
            </a:r>
            <a:r>
              <a:rPr lang="en-US" altLang="zh-CN" sz="2800">
                <a:latin typeface="Times New Roman" pitchFamily="18" charset="0"/>
              </a:rPr>
              <a:t>C</a:t>
            </a:r>
            <a:r>
              <a:rPr lang="en-US" altLang="zh-CN" sz="2800" baseline="-25000">
                <a:latin typeface="Times New Roman" pitchFamily="18" charset="0"/>
              </a:rPr>
              <a:t>2</a:t>
            </a:r>
            <a:r>
              <a:rPr lang="zh-CN" altLang="en-US" sz="2800">
                <a:latin typeface="Times New Roman" pitchFamily="18" charset="0"/>
              </a:rPr>
              <a:t>后，由于计算速度的提高</a:t>
            </a:r>
            <a:r>
              <a:rPr lang="en-US" altLang="zh-CN" sz="2800">
                <a:latin typeface="Times New Roman" pitchFamily="18" charset="0"/>
              </a:rPr>
              <a:t>10</a:t>
            </a:r>
            <a:r>
              <a:rPr lang="zh-CN" altLang="en-US" sz="2800">
                <a:latin typeface="Times New Roman" pitchFamily="18" charset="0"/>
              </a:rPr>
              <a:t>倍，可解问题的规模相应提高为</a:t>
            </a:r>
            <a:r>
              <a:rPr lang="en-US" altLang="zh-CN" sz="2800">
                <a:latin typeface="Times New Roman" pitchFamily="18" charset="0"/>
              </a:rPr>
              <a:t>N</a:t>
            </a:r>
            <a:r>
              <a:rPr lang="en-US" altLang="zh-CN" sz="2800" baseline="-25000">
                <a:latin typeface="Times New Roman" pitchFamily="18" charset="0"/>
              </a:rPr>
              <a:t>25</a:t>
            </a:r>
            <a:r>
              <a:rPr lang="zh-CN" altLang="en-US" sz="2800">
                <a:latin typeface="Times New Roman" pitchFamily="18" charset="0"/>
              </a:rPr>
              <a:t>，这相当于在</a:t>
            </a:r>
            <a:r>
              <a:rPr lang="en-US" altLang="zh-CN" sz="2800">
                <a:latin typeface="Times New Roman" pitchFamily="18" charset="0"/>
              </a:rPr>
              <a:t>C</a:t>
            </a:r>
            <a:r>
              <a:rPr lang="en-US" altLang="zh-CN" sz="2800" baseline="-25000">
                <a:latin typeface="Times New Roman" pitchFamily="18" charset="0"/>
              </a:rPr>
              <a:t>1</a:t>
            </a:r>
            <a:r>
              <a:rPr lang="zh-CN" altLang="en-US" sz="2800">
                <a:latin typeface="Times New Roman" pitchFamily="18" charset="0"/>
              </a:rPr>
              <a:t>上延长</a:t>
            </a:r>
            <a:r>
              <a:rPr lang="en-US" altLang="zh-CN" sz="2800">
                <a:latin typeface="Times New Roman" pitchFamily="18" charset="0"/>
              </a:rPr>
              <a:t>10</a:t>
            </a:r>
            <a:r>
              <a:rPr lang="zh-CN" altLang="en-US" sz="2800">
                <a:latin typeface="Times New Roman" pitchFamily="18" charset="0"/>
              </a:rPr>
              <a:t>倍的计算时间，所以有：</a:t>
            </a:r>
            <a:endParaRPr lang="en-US" altLang="zh-CN" sz="2800">
              <a:latin typeface="Times New Roman" pitchFamily="18" charset="0"/>
            </a:endParaRPr>
          </a:p>
        </p:txBody>
      </p:sp>
      <p:graphicFrame>
        <p:nvGraphicFramePr>
          <p:cNvPr id="13314" name="Object 4"/>
          <p:cNvGraphicFramePr>
            <a:graphicFrameLocks noChangeAspect="1"/>
          </p:cNvGraphicFramePr>
          <p:nvPr/>
        </p:nvGraphicFramePr>
        <p:xfrm>
          <a:off x="576263" y="2462213"/>
          <a:ext cx="2952750" cy="1687512"/>
        </p:xfrm>
        <a:graphic>
          <a:graphicData uri="http://schemas.openxmlformats.org/presentationml/2006/ole">
            <mc:AlternateContent xmlns:mc="http://schemas.openxmlformats.org/markup-compatibility/2006">
              <mc:Choice xmlns:v="urn:schemas-microsoft-com:vml" Requires="v">
                <p:oleObj spid="_x0000_s13346" name="公式" r:id="rId3" imgW="1244600" imgH="711200" progId="Equation.3">
                  <p:embed/>
                </p:oleObj>
              </mc:Choice>
              <mc:Fallback>
                <p:oleObj name="公式" r:id="rId3" imgW="1244600" imgH="71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3" y="2462213"/>
                        <a:ext cx="2952750" cy="168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Text Box 5"/>
          <p:cNvSpPr txBox="1">
            <a:spLocks noChangeArrowheads="1"/>
          </p:cNvSpPr>
          <p:nvPr/>
        </p:nvSpPr>
        <p:spPr bwMode="auto">
          <a:xfrm>
            <a:off x="503238" y="4070350"/>
            <a:ext cx="8316912" cy="1951038"/>
          </a:xfrm>
          <a:prstGeom prst="rect">
            <a:avLst/>
          </a:prstGeom>
          <a:noFill/>
          <a:ln w="9525">
            <a:noFill/>
            <a:miter lim="800000"/>
            <a:headEnd/>
            <a:tailEnd/>
          </a:ln>
        </p:spPr>
        <p:txBody>
          <a:bodyPr lIns="112947" tIns="56473" rIns="112947" bIns="56473">
            <a:spAutoFit/>
          </a:bodyPr>
          <a:lstStyle/>
          <a:p>
            <a:pPr>
              <a:lnSpc>
                <a:spcPct val="100000"/>
              </a:lnSpc>
              <a:spcBef>
                <a:spcPct val="10000"/>
              </a:spcBef>
            </a:pPr>
            <a:r>
              <a:rPr lang="zh-CN" altLang="en-US" sz="2800">
                <a:latin typeface="Times New Roman" pitchFamily="18" charset="0"/>
              </a:rPr>
              <a:t>即，问题求解时间不变的情况下，可以推算出：</a:t>
            </a:r>
          </a:p>
          <a:p>
            <a:pPr>
              <a:lnSpc>
                <a:spcPct val="100000"/>
              </a:lnSpc>
              <a:spcBef>
                <a:spcPct val="10000"/>
              </a:spcBef>
            </a:pPr>
            <a:r>
              <a:rPr lang="zh-CN" altLang="en-US" sz="2800">
                <a:latin typeface="Times New Roman" pitchFamily="18" charset="0"/>
              </a:rPr>
              <a:t>计算速度提高</a:t>
            </a:r>
            <a:r>
              <a:rPr lang="en-US" altLang="zh-CN" sz="2800">
                <a:latin typeface="Times New Roman" pitchFamily="18" charset="0"/>
              </a:rPr>
              <a:t>10</a:t>
            </a:r>
            <a:r>
              <a:rPr lang="zh-CN" altLang="en-US" sz="2800">
                <a:latin typeface="Times New Roman" pitchFamily="18" charset="0"/>
              </a:rPr>
              <a:t>倍，问题的规模扩大不超过</a:t>
            </a:r>
            <a:r>
              <a:rPr lang="en-US" altLang="zh-CN" sz="2800">
                <a:latin typeface="Times New Roman" pitchFamily="18" charset="0"/>
              </a:rPr>
              <a:t>4</a:t>
            </a:r>
            <a:r>
              <a:rPr lang="zh-CN" altLang="en-US" sz="2800">
                <a:latin typeface="Times New Roman" pitchFamily="18" charset="0"/>
              </a:rPr>
              <a:t>；</a:t>
            </a:r>
          </a:p>
          <a:p>
            <a:pPr>
              <a:lnSpc>
                <a:spcPct val="100000"/>
              </a:lnSpc>
              <a:spcBef>
                <a:spcPct val="10000"/>
              </a:spcBef>
            </a:pPr>
            <a:r>
              <a:rPr lang="zh-CN" altLang="en-US" sz="2800">
                <a:latin typeface="Times New Roman" pitchFamily="18" charset="0"/>
              </a:rPr>
              <a:t>计算速度提高</a:t>
            </a:r>
            <a:r>
              <a:rPr lang="en-US" altLang="zh-CN" sz="2800">
                <a:latin typeface="Times New Roman" pitchFamily="18" charset="0"/>
              </a:rPr>
              <a:t>100</a:t>
            </a:r>
            <a:r>
              <a:rPr lang="zh-CN" altLang="en-US" sz="2800">
                <a:latin typeface="Times New Roman" pitchFamily="18" charset="0"/>
              </a:rPr>
              <a:t>倍，问题的规模扩大不超过</a:t>
            </a:r>
            <a:r>
              <a:rPr lang="en-US" altLang="zh-CN" sz="2800">
                <a:latin typeface="Times New Roman" pitchFamily="18" charset="0"/>
              </a:rPr>
              <a:t>7</a:t>
            </a:r>
            <a:r>
              <a:rPr lang="zh-CN" altLang="en-US" sz="2800">
                <a:latin typeface="Times New Roman" pitchFamily="18" charset="0"/>
              </a:rPr>
              <a:t>；</a:t>
            </a:r>
          </a:p>
          <a:p>
            <a:pPr>
              <a:lnSpc>
                <a:spcPct val="100000"/>
              </a:lnSpc>
              <a:spcBef>
                <a:spcPct val="10000"/>
              </a:spcBef>
            </a:pPr>
            <a:r>
              <a:rPr lang="zh-CN" altLang="en-US" sz="2800">
                <a:latin typeface="Times New Roman" pitchFamily="18" charset="0"/>
              </a:rPr>
              <a:t>计算速度提高</a:t>
            </a:r>
            <a:r>
              <a:rPr lang="en-US" altLang="zh-CN" sz="2800">
                <a:latin typeface="Times New Roman" pitchFamily="18" charset="0"/>
              </a:rPr>
              <a:t>1000</a:t>
            </a:r>
            <a:r>
              <a:rPr lang="zh-CN" altLang="en-US" sz="2800">
                <a:latin typeface="Times New Roman" pitchFamily="18" charset="0"/>
              </a:rPr>
              <a:t>倍，问题的规模扩大不超过</a:t>
            </a:r>
            <a:r>
              <a:rPr lang="en-US" altLang="zh-CN" sz="2800">
                <a:latin typeface="Times New Roman" pitchFamily="18" charset="0"/>
              </a:rPr>
              <a:t>10</a:t>
            </a:r>
            <a:r>
              <a:rPr lang="zh-CN" altLang="en-US" sz="2800">
                <a:latin typeface="Times New Roman" pitchFamily="18" charset="0"/>
              </a:rPr>
              <a:t>。</a:t>
            </a:r>
          </a:p>
        </p:txBody>
      </p:sp>
    </p:spTree>
  </p:cSld>
  <p:clrMapOvr>
    <a:masterClrMapping/>
  </p:clrMapOvr>
  <p:transition>
    <p:pull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3074" name="Rectangle 2"/>
          <p:cNvSpPr>
            <a:spLocks noGrp="1" noChangeArrowheads="1"/>
          </p:cNvSpPr>
          <p:nvPr/>
        </p:nvSpPr>
        <p:spPr bwMode="auto">
          <a:xfrm>
            <a:off x="611188" y="5373688"/>
            <a:ext cx="7848600" cy="914400"/>
          </a:xfrm>
          <a:prstGeom prst="rect">
            <a:avLst/>
          </a:prstGeom>
          <a:noFill/>
          <a:ln>
            <a:noFill/>
          </a:ln>
          <a:effectLst/>
          <a:extLst/>
        </p:spPr>
        <p:txBody>
          <a:bodyPr lIns="92075" tIns="46038" rIns="92075" bIns="46038" anchor="ctr"/>
          <a:lstStyle/>
          <a:p>
            <a:pPr algn="ctr">
              <a:lnSpc>
                <a:spcPct val="100000"/>
              </a:lnSpc>
              <a:spcBef>
                <a:spcPct val="50000"/>
              </a:spcBef>
              <a:defRPr/>
            </a:pPr>
            <a:r>
              <a:rPr lang="zh-CN" altLang="en-US" sz="2000" u="sng">
                <a:solidFill>
                  <a:srgbClr val="FF0000"/>
                </a:solidFill>
                <a:effectLst>
                  <a:outerShdw blurRad="38100" dist="38100" dir="2700000" algn="tl">
                    <a:srgbClr val="C0C0C0"/>
                  </a:outerShdw>
                </a:effectLst>
                <a:latin typeface="Times New Roman" pitchFamily="18" charset="0"/>
              </a:rPr>
              <a:t>通过演示程序可以了解算法的不同数量阶在算法执行时间上的差异</a:t>
            </a:r>
          </a:p>
        </p:txBody>
      </p:sp>
      <p:sp>
        <p:nvSpPr>
          <p:cNvPr id="643075" name="Rectangle 3"/>
          <p:cNvSpPr>
            <a:spLocks noChangeArrowheads="1"/>
          </p:cNvSpPr>
          <p:nvPr/>
        </p:nvSpPr>
        <p:spPr bwMode="auto">
          <a:xfrm>
            <a:off x="250825" y="623888"/>
            <a:ext cx="8893175" cy="4811712"/>
          </a:xfrm>
          <a:prstGeom prst="rect">
            <a:avLst/>
          </a:prstGeom>
          <a:noFill/>
          <a:ln>
            <a:noFill/>
          </a:ln>
          <a:effectLst/>
          <a:extLst/>
        </p:spPr>
        <p:txBody>
          <a:bodyPr lIns="112947" tIns="56473" rIns="112947" bIns="56473" anchor="ctr">
            <a:spAutoFit/>
          </a:bodyPr>
          <a:lstStyle/>
          <a:p>
            <a:pPr marL="266700" indent="-266700">
              <a:lnSpc>
                <a:spcPct val="100000"/>
              </a:lnSpc>
              <a:buClr>
                <a:srgbClr val="0000FF"/>
              </a:buClr>
              <a:buSzPct val="75000"/>
              <a:buFont typeface="Wingdings" pitchFamily="2" charset="2"/>
              <a:buChar char="n"/>
              <a:defRPr/>
            </a:pPr>
            <a:r>
              <a:rPr lang="zh-CN" altLang="en-US" sz="2800" dirty="0">
                <a:latin typeface="Times New Roman" pitchFamily="18" charset="0"/>
              </a:rPr>
              <a:t>可见，对于高效的算法（如</a:t>
            </a:r>
            <a:r>
              <a:rPr lang="en-US" altLang="zh-CN" sz="2800" dirty="0">
                <a:latin typeface="Times New Roman" pitchFamily="18" charset="0"/>
              </a:rPr>
              <a:t>A</a:t>
            </a:r>
            <a:r>
              <a:rPr lang="en-US" altLang="zh-CN" sz="2800" baseline="-25000" dirty="0">
                <a:latin typeface="Times New Roman" pitchFamily="18" charset="0"/>
              </a:rPr>
              <a:t>1</a:t>
            </a:r>
            <a:r>
              <a:rPr lang="zh-CN" altLang="en-US" sz="2800" dirty="0">
                <a:latin typeface="Times New Roman" pitchFamily="18" charset="0"/>
              </a:rPr>
              <a:t>、</a:t>
            </a:r>
            <a:r>
              <a:rPr lang="en-US" altLang="zh-CN" sz="2800" dirty="0">
                <a:latin typeface="Times New Roman" pitchFamily="18" charset="0"/>
              </a:rPr>
              <a:t>A</a:t>
            </a:r>
            <a:r>
              <a:rPr lang="en-US" altLang="zh-CN" sz="2800" baseline="-25000" dirty="0">
                <a:latin typeface="Times New Roman" pitchFamily="18" charset="0"/>
              </a:rPr>
              <a:t>2</a:t>
            </a:r>
            <a:r>
              <a:rPr lang="zh-CN" altLang="en-US" sz="2800" dirty="0">
                <a:latin typeface="Times New Roman" pitchFamily="18" charset="0"/>
              </a:rPr>
              <a:t>），计算机的计算速度增长</a:t>
            </a:r>
            <a:r>
              <a:rPr lang="en-US" altLang="zh-CN" sz="2800" dirty="0">
                <a:latin typeface="Times New Roman" pitchFamily="18" charset="0"/>
              </a:rPr>
              <a:t>10</a:t>
            </a:r>
            <a:r>
              <a:rPr lang="zh-CN" altLang="en-US" sz="2800" dirty="0">
                <a:latin typeface="Times New Roman" pitchFamily="18" charset="0"/>
              </a:rPr>
              <a:t>倍，可求解问题的规模同步（或接近同步）增长</a:t>
            </a:r>
          </a:p>
          <a:p>
            <a:pPr marL="266700" indent="-266700">
              <a:lnSpc>
                <a:spcPct val="100000"/>
              </a:lnSpc>
              <a:buClr>
                <a:srgbClr val="0000FF"/>
              </a:buClr>
              <a:buSzPct val="75000"/>
              <a:buFont typeface="Wingdings" pitchFamily="2" charset="2"/>
              <a:buChar char="n"/>
              <a:defRPr/>
            </a:pPr>
            <a:r>
              <a:rPr lang="zh-CN" altLang="en-US" sz="2800" dirty="0">
                <a:latin typeface="Times New Roman" pitchFamily="18" charset="0"/>
              </a:rPr>
              <a:t>但对于低效的算法（如</a:t>
            </a:r>
            <a:r>
              <a:rPr lang="en-US" altLang="zh-CN" sz="2800" dirty="0">
                <a:latin typeface="Times New Roman" pitchFamily="18" charset="0"/>
              </a:rPr>
              <a:t>A</a:t>
            </a:r>
            <a:r>
              <a:rPr lang="en-US" altLang="zh-CN" sz="2800" baseline="-25000" dirty="0">
                <a:latin typeface="Times New Roman" pitchFamily="18" charset="0"/>
              </a:rPr>
              <a:t>5</a:t>
            </a:r>
            <a:r>
              <a:rPr lang="zh-CN" altLang="en-US" sz="2800" dirty="0">
                <a:latin typeface="Times New Roman" pitchFamily="18" charset="0"/>
              </a:rPr>
              <a:t>、</a:t>
            </a:r>
            <a:r>
              <a:rPr lang="en-US" altLang="zh-CN" sz="2800" dirty="0">
                <a:latin typeface="Times New Roman" pitchFamily="18" charset="0"/>
              </a:rPr>
              <a:t>A</a:t>
            </a:r>
            <a:r>
              <a:rPr lang="en-US" altLang="zh-CN" sz="2800" baseline="-25000" dirty="0">
                <a:latin typeface="Times New Roman" pitchFamily="18" charset="0"/>
              </a:rPr>
              <a:t>6</a:t>
            </a:r>
            <a:r>
              <a:rPr lang="zh-CN" altLang="en-US" sz="2800" dirty="0">
                <a:latin typeface="Times New Roman" pitchFamily="18" charset="0"/>
              </a:rPr>
              <a:t>），情况就大不相同，当问题的规模充分大时，计算机的计算速度增长</a:t>
            </a:r>
            <a:r>
              <a:rPr lang="en-US" altLang="zh-CN" sz="2800" dirty="0">
                <a:latin typeface="Times New Roman" pitchFamily="18" charset="0"/>
              </a:rPr>
              <a:t>10</a:t>
            </a:r>
            <a:r>
              <a:rPr lang="zh-CN" altLang="en-US" sz="2800" dirty="0">
                <a:latin typeface="Times New Roman" pitchFamily="18" charset="0"/>
              </a:rPr>
              <a:t>倍所换取的可求解问题的规模的增加是微不足道的。</a:t>
            </a:r>
          </a:p>
          <a:p>
            <a:pPr marL="266700" indent="-266700">
              <a:lnSpc>
                <a:spcPct val="100000"/>
              </a:lnSpc>
              <a:buClr>
                <a:srgbClr val="0000FF"/>
              </a:buClr>
              <a:buSzPct val="75000"/>
              <a:buFont typeface="Wingdings" pitchFamily="2" charset="2"/>
              <a:buChar char="n"/>
              <a:defRPr/>
            </a:pPr>
            <a:r>
              <a:rPr lang="zh-CN" altLang="en-US" sz="2800" dirty="0">
                <a:latin typeface="Times New Roman" pitchFamily="18" charset="0"/>
              </a:rPr>
              <a:t>换句话说，对于低效的算法，计算机的计算速度成倍乃至数</a:t>
            </a:r>
            <a:r>
              <a:rPr lang="en-US" altLang="zh-CN" sz="2800" dirty="0">
                <a:latin typeface="Times New Roman" pitchFamily="18" charset="0"/>
              </a:rPr>
              <a:t>10</a:t>
            </a:r>
            <a:r>
              <a:rPr lang="zh-CN" altLang="en-US" sz="2800" dirty="0">
                <a:latin typeface="Times New Roman" pitchFamily="18" charset="0"/>
              </a:rPr>
              <a:t>倍地增长基本上不带来求解规模的增益。</a:t>
            </a:r>
          </a:p>
          <a:p>
            <a:pPr marL="266700" indent="-266700">
              <a:lnSpc>
                <a:spcPct val="100000"/>
              </a:lnSpc>
              <a:buClr>
                <a:srgbClr val="0000FF"/>
              </a:buClr>
              <a:buSzPct val="75000"/>
              <a:buFont typeface="Wingdings" pitchFamily="2" charset="2"/>
              <a:buChar char="n"/>
              <a:defRPr/>
            </a:pPr>
            <a:r>
              <a:rPr lang="zh-CN" altLang="en-US" sz="2800" dirty="0">
                <a:latin typeface="Times New Roman" pitchFamily="18" charset="0"/>
              </a:rPr>
              <a:t>因此，要扩大解题规模，不能寄希望于移植低效算法到高速的计算机上，而应该把着眼点放在算法的改进上。</a:t>
            </a:r>
            <a:r>
              <a:rPr lang="zh-CN" altLang="en-US" sz="2800" dirty="0">
                <a:effectLst>
                  <a:outerShdw blurRad="38100" dist="38100" dir="2700000" algn="tl">
                    <a:srgbClr val="C0C0C0"/>
                  </a:outerShdw>
                </a:effectLst>
                <a:latin typeface="Times New Roman" pitchFamily="18" charset="0"/>
              </a:rPr>
              <a:t> </a:t>
            </a:r>
          </a:p>
        </p:txBody>
      </p:sp>
    </p:spTree>
  </p:cSld>
  <p:clrMapOvr>
    <a:masterClrMapping/>
  </p:clrMapOvr>
  <p:transition>
    <p:pull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86535" y="953725"/>
            <a:ext cx="8280400" cy="1665243"/>
          </a:xfrm>
          <a:prstGeom prst="rect">
            <a:avLst/>
          </a:prstGeom>
          <a:noFill/>
          <a:ln w="9525">
            <a:noFill/>
            <a:miter lim="800000"/>
            <a:headEnd/>
            <a:tailEnd/>
          </a:ln>
        </p:spPr>
        <p:txBody>
          <a:bodyPr lIns="112947" tIns="56473" rIns="112947" bIns="56473" anchor="ctr">
            <a:spAutoFit/>
          </a:bodyPr>
          <a:lstStyle/>
          <a:p>
            <a:pPr indent="450850"/>
            <a:r>
              <a:rPr lang="zh-CN" altLang="en-US" sz="2800" dirty="0" smtClean="0"/>
              <a:t>最坏</a:t>
            </a:r>
            <a:r>
              <a:rPr lang="zh-CN" altLang="en-US" sz="2800" dirty="0"/>
              <a:t>情况下的</a:t>
            </a:r>
            <a:r>
              <a:rPr lang="zh-CN" altLang="en-US" sz="2800" dirty="0" smtClean="0"/>
              <a:t>效率（什么叫最坏情况？）：</a:t>
            </a:r>
            <a:endParaRPr lang="zh-CN" altLang="en-US" sz="2800" dirty="0"/>
          </a:p>
          <a:p>
            <a:pPr indent="450850">
              <a:buClr>
                <a:srgbClr val="0000FF"/>
              </a:buClr>
              <a:buSzPct val="75000"/>
              <a:buFont typeface="Wingdings" pitchFamily="2" charset="2"/>
              <a:buChar char="n"/>
            </a:pPr>
            <a:r>
              <a:rPr lang="zh-CN" altLang="en-US" sz="2800" dirty="0"/>
              <a:t>顺序查找：要检测所有</a:t>
            </a:r>
            <a:r>
              <a:rPr lang="en-US" altLang="zh-CN" sz="2800" dirty="0">
                <a:latin typeface="Times New Roman" pitchFamily="18" charset="0"/>
              </a:rPr>
              <a:t>m</a:t>
            </a:r>
            <a:r>
              <a:rPr lang="zh-CN" altLang="en-US" sz="2800" dirty="0"/>
              <a:t>个元素；</a:t>
            </a:r>
          </a:p>
          <a:p>
            <a:pPr indent="450850">
              <a:buClr>
                <a:srgbClr val="0000FF"/>
              </a:buClr>
              <a:buSzPct val="75000"/>
              <a:buFont typeface="Wingdings" pitchFamily="2" charset="2"/>
              <a:buChar char="n"/>
            </a:pPr>
            <a:r>
              <a:rPr lang="zh-CN" altLang="en-US" sz="2800" dirty="0"/>
              <a:t>折半查找：最多检测</a:t>
            </a:r>
            <a:r>
              <a:rPr lang="en-US" altLang="zh-CN" sz="2800" dirty="0">
                <a:latin typeface="Times New Roman" pitchFamily="18" charset="0"/>
              </a:rPr>
              <a:t>k+1</a:t>
            </a:r>
            <a:r>
              <a:rPr lang="en-US" altLang="zh-CN" sz="2800" dirty="0"/>
              <a:t>(</a:t>
            </a:r>
            <a:r>
              <a:rPr lang="en-US" altLang="zh-CN" sz="2800" dirty="0">
                <a:latin typeface="Times New Roman" pitchFamily="18" charset="0"/>
              </a:rPr>
              <a:t>k=log</a:t>
            </a:r>
            <a:r>
              <a:rPr lang="en-US" altLang="zh-CN" sz="2800" baseline="-25000" dirty="0">
                <a:latin typeface="Times New Roman" pitchFamily="18" charset="0"/>
              </a:rPr>
              <a:t>2</a:t>
            </a:r>
            <a:r>
              <a:rPr lang="en-US" altLang="zh-CN" sz="2800" dirty="0">
                <a:latin typeface="Times New Roman" pitchFamily="18" charset="0"/>
              </a:rPr>
              <a:t>m</a:t>
            </a:r>
            <a:r>
              <a:rPr lang="en-US" altLang="zh-CN" sz="2800" dirty="0"/>
              <a:t>)</a:t>
            </a:r>
            <a:r>
              <a:rPr lang="zh-CN" altLang="en-US" sz="2800" dirty="0"/>
              <a:t>个元素。</a:t>
            </a:r>
          </a:p>
        </p:txBody>
      </p:sp>
      <p:graphicFrame>
        <p:nvGraphicFramePr>
          <p:cNvPr id="604163" name="Group 3"/>
          <p:cNvGraphicFramePr>
            <a:graphicFrameLocks noGrp="1"/>
          </p:cNvGraphicFramePr>
          <p:nvPr>
            <p:extLst>
              <p:ext uri="{D42A27DB-BD31-4B8C-83A1-F6EECF244321}">
                <p14:modId xmlns:p14="http://schemas.microsoft.com/office/powerpoint/2010/main" val="3944018522"/>
              </p:ext>
            </p:extLst>
          </p:nvPr>
        </p:nvGraphicFramePr>
        <p:xfrm>
          <a:off x="1736685" y="3023955"/>
          <a:ext cx="4906962" cy="1463825"/>
        </p:xfrm>
        <a:graphic>
          <a:graphicData uri="http://schemas.openxmlformats.org/drawingml/2006/table">
            <a:tbl>
              <a:tblPr/>
              <a:tblGrid>
                <a:gridCol w="1512887"/>
                <a:gridCol w="1150938"/>
                <a:gridCol w="1098692"/>
                <a:gridCol w="1144445"/>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楷体_GB2312" pitchFamily="49" charset="-122"/>
                        </a:rPr>
                        <a:t>m</a:t>
                      </a:r>
                      <a:endParaRPr kumimoji="0" lang="zh-CN" altLang="en-US" sz="24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1K</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楷体_GB2312" pitchFamily="49" charset="-122"/>
                        </a:rPr>
                        <a:t>1M</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1G</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VW媩$婫`婡p瑙" charset="0"/>
                          <a:ea typeface="楷体_GB2312" pitchFamily="49" charset="-122"/>
                        </a:rPr>
                        <a:t>顺序查找</a:t>
                      </a:r>
                      <a:endParaRPr kumimoji="0" lang="en-US" altLang="zh-CN" sz="2400" b="1" i="0" u="none" strike="noStrike" cap="none" normalizeH="0" baseline="0" smtClean="0">
                        <a:ln>
                          <a:noFill/>
                        </a:ln>
                        <a:solidFill>
                          <a:schemeClr val="tx1"/>
                        </a:solidFill>
                        <a:effectLst/>
                        <a:latin typeface="VW媩$婫`婡p瑙" charset="0"/>
                        <a:ea typeface="楷体_GB2312" pitchFamily="49"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smtClean="0">
                          <a:ln>
                            <a:noFill/>
                          </a:ln>
                          <a:solidFill>
                            <a:schemeClr val="tx1"/>
                          </a:solidFill>
                          <a:effectLst/>
                          <a:latin typeface="VW媩$婫`婡p瑙" charset="0"/>
                          <a:ea typeface="宋体" pitchFamily="2" charset="-122"/>
                        </a:rPr>
                        <a:t>1024</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smtClean="0">
                          <a:ln>
                            <a:noFill/>
                          </a:ln>
                          <a:solidFill>
                            <a:schemeClr val="tx1"/>
                          </a:solidFill>
                          <a:effectLst/>
                          <a:latin typeface="VW媩$婫`婡p瑙" charset="0"/>
                          <a:ea typeface="宋体" pitchFamily="2" charset="-122"/>
                        </a:rPr>
                        <a:t>1024</a:t>
                      </a:r>
                      <a:r>
                        <a:rPr kumimoji="0" lang="en-US" altLang="zh-CN" sz="2400" b="1" i="0" u="none" strike="noStrike" cap="none" normalizeH="0" baseline="30000" smtClean="0">
                          <a:ln>
                            <a:noFill/>
                          </a:ln>
                          <a:solidFill>
                            <a:schemeClr val="tx1"/>
                          </a:solidFill>
                          <a:effectLst/>
                          <a:latin typeface="VW媩$婫`婡p瑙" charset="0"/>
                          <a:ea typeface="宋体" pitchFamily="2" charset="-122"/>
                        </a:rPr>
                        <a:t>2</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smtClean="0">
                          <a:ln>
                            <a:noFill/>
                          </a:ln>
                          <a:solidFill>
                            <a:schemeClr val="tx1"/>
                          </a:solidFill>
                          <a:effectLst/>
                          <a:latin typeface="VW媩$婫`婡p瑙" charset="0"/>
                          <a:ea typeface="宋体" pitchFamily="2" charset="-122"/>
                        </a:rPr>
                        <a:t>1024</a:t>
                      </a:r>
                      <a:r>
                        <a:rPr kumimoji="0" lang="en-US" altLang="zh-CN" sz="2400" b="1" i="0" u="none" strike="noStrike" cap="none" normalizeH="0" baseline="30000" smtClean="0">
                          <a:ln>
                            <a:noFill/>
                          </a:ln>
                          <a:solidFill>
                            <a:schemeClr val="tx1"/>
                          </a:solidFill>
                          <a:effectLst/>
                          <a:latin typeface="VW媩$婫`婡p瑙" charset="0"/>
                          <a:ea typeface="宋体" pitchFamily="2" charset="-122"/>
                        </a:rPr>
                        <a:t>3</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VW媩$婫`婡p瑙" charset="0"/>
                          <a:ea typeface="楷体_GB2312" pitchFamily="49" charset="-122"/>
                        </a:rPr>
                        <a:t>折半查找</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smtClean="0">
                          <a:ln>
                            <a:noFill/>
                          </a:ln>
                          <a:solidFill>
                            <a:schemeClr val="tx1"/>
                          </a:solidFill>
                          <a:effectLst/>
                          <a:latin typeface="VW媩$婫`婡p瑙" charset="0"/>
                          <a:ea typeface="宋体" pitchFamily="2" charset="-122"/>
                        </a:rPr>
                        <a:t>11</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dirty="0" smtClean="0">
                          <a:ln>
                            <a:noFill/>
                          </a:ln>
                          <a:solidFill>
                            <a:schemeClr val="tx1"/>
                          </a:solidFill>
                          <a:effectLst/>
                          <a:latin typeface="VW媩$婫`婡p瑙" charset="0"/>
                          <a:ea typeface="宋体" pitchFamily="2" charset="-122"/>
                        </a:rPr>
                        <a:t>21</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1" i="0" u="none" strike="noStrike" cap="none" normalizeH="0" baseline="0" dirty="0" smtClean="0">
                          <a:ln>
                            <a:noFill/>
                          </a:ln>
                          <a:solidFill>
                            <a:schemeClr val="tx1"/>
                          </a:solidFill>
                          <a:effectLst/>
                          <a:latin typeface="VW媩$婫`婡p瑙" charset="0"/>
                          <a:ea typeface="宋体" pitchFamily="2" charset="-122"/>
                        </a:rPr>
                        <a:t>31</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99481742"/>
      </p:ext>
    </p:extLst>
  </p:cSld>
  <p:clrMapOvr>
    <a:masterClrMapping/>
  </p:clrMapOvr>
  <p:transition>
    <p:pull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250825" y="233363"/>
            <a:ext cx="8640763" cy="6092825"/>
          </a:xfrm>
          <a:prstGeom prst="rect">
            <a:avLst/>
          </a:prstGeom>
          <a:noFill/>
          <a:ln w="9525">
            <a:noFill/>
            <a:miter lim="800000"/>
            <a:headEnd/>
            <a:tailEnd/>
          </a:ln>
        </p:spPr>
        <p:txBody>
          <a:bodyPr lIns="112947" tIns="56473" rIns="112947" bIns="56473" anchor="ctr">
            <a:spAutoFit/>
          </a:bodyPr>
          <a:lstStyle/>
          <a:p>
            <a:pPr marL="447675" indent="-361950">
              <a:lnSpc>
                <a:spcPct val="100000"/>
              </a:lnSpc>
              <a:buClr>
                <a:srgbClr val="0000FF"/>
              </a:buClr>
              <a:buSzPct val="75000"/>
              <a:buFont typeface="Wingdings" pitchFamily="2" charset="2"/>
              <a:buChar char="n"/>
            </a:pPr>
            <a:r>
              <a:rPr lang="zh-CN" altLang="en-US" sz="2800">
                <a:latin typeface="Times New Roman" pitchFamily="18" charset="0"/>
              </a:rPr>
              <a:t>限制求解问题规模的关键因素是算法渐近复杂性的阶；</a:t>
            </a:r>
          </a:p>
          <a:p>
            <a:pPr marL="447675" indent="-361950">
              <a:lnSpc>
                <a:spcPct val="100000"/>
              </a:lnSpc>
              <a:buClr>
                <a:srgbClr val="0000FF"/>
              </a:buClr>
              <a:buSzPct val="75000"/>
              <a:buFont typeface="Wingdings" pitchFamily="2" charset="2"/>
              <a:buChar char="n"/>
            </a:pPr>
            <a:r>
              <a:rPr lang="zh-CN" altLang="en-US" sz="2800">
                <a:latin typeface="Times New Roman" pitchFamily="18" charset="0"/>
              </a:rPr>
              <a:t>对于前表中的前四种算法，其渐近的时间复杂性与规模</a:t>
            </a:r>
            <a:r>
              <a:rPr lang="en-US" altLang="zh-CN" sz="2800">
                <a:latin typeface="Times New Roman" pitchFamily="18" charset="0"/>
              </a:rPr>
              <a:t>N</a:t>
            </a:r>
            <a:r>
              <a:rPr lang="zh-CN" altLang="en-US" sz="2800">
                <a:latin typeface="Times New Roman" pitchFamily="18" charset="0"/>
              </a:rPr>
              <a:t>的一个确定的幂同阶，相应地，计算机的计算速度的乘法增长带来的是求解问题的规模的乘法增长（只是随着幂次的提高，规模增长的倍数在降低）；</a:t>
            </a:r>
          </a:p>
          <a:p>
            <a:pPr marL="447675" indent="-361950">
              <a:lnSpc>
                <a:spcPct val="100000"/>
              </a:lnSpc>
              <a:buClr>
                <a:srgbClr val="0000FF"/>
              </a:buClr>
              <a:buSzPct val="75000"/>
              <a:buFont typeface="Wingdings" pitchFamily="2" charset="2"/>
              <a:buChar char="n"/>
            </a:pPr>
            <a:r>
              <a:rPr lang="zh-CN" altLang="en-US" sz="2800">
                <a:latin typeface="Times New Roman" pitchFamily="18" charset="0"/>
              </a:rPr>
              <a:t>我们把渐近复杂性与规模</a:t>
            </a:r>
            <a:r>
              <a:rPr lang="en-US" altLang="zh-CN" sz="2800">
                <a:latin typeface="Times New Roman" pitchFamily="18" charset="0"/>
              </a:rPr>
              <a:t>N</a:t>
            </a:r>
            <a:r>
              <a:rPr lang="zh-CN" altLang="en-US" sz="2800">
                <a:latin typeface="Times New Roman" pitchFamily="18" charset="0"/>
              </a:rPr>
              <a:t>的幂同阶的这类算法称为多项式算法。</a:t>
            </a:r>
          </a:p>
          <a:p>
            <a:pPr marL="447675" indent="-361950">
              <a:lnSpc>
                <a:spcPct val="100000"/>
              </a:lnSpc>
              <a:buClr>
                <a:srgbClr val="0000FF"/>
              </a:buClr>
              <a:buSzPct val="75000"/>
              <a:buFont typeface="Wingdings" pitchFamily="2" charset="2"/>
              <a:buChar char="n"/>
            </a:pPr>
            <a:r>
              <a:rPr lang="zh-CN" altLang="en-US" sz="2800">
                <a:latin typeface="Times New Roman" pitchFamily="18" charset="0"/>
              </a:rPr>
              <a:t>对于表中的后两种算法，其渐近的时间复杂性与规模</a:t>
            </a:r>
            <a:r>
              <a:rPr lang="en-US" altLang="zh-CN" sz="2800" i="1">
                <a:latin typeface="Times New Roman" pitchFamily="18" charset="0"/>
              </a:rPr>
              <a:t>N</a:t>
            </a:r>
            <a:r>
              <a:rPr lang="zh-CN" altLang="en-US" sz="2800">
                <a:latin typeface="Times New Roman" pitchFamily="18" charset="0"/>
              </a:rPr>
              <a:t>的一个指数函数同阶，相应地计算机的计算速度的乘法增长只带来求解问题规模的加法增长；</a:t>
            </a:r>
          </a:p>
          <a:p>
            <a:pPr marL="447675" indent="-361950">
              <a:lnSpc>
                <a:spcPct val="100000"/>
              </a:lnSpc>
              <a:buClr>
                <a:srgbClr val="0000FF"/>
              </a:buClr>
              <a:buSzPct val="75000"/>
              <a:buFont typeface="Wingdings" pitchFamily="2" charset="2"/>
              <a:buChar char="n"/>
            </a:pPr>
            <a:r>
              <a:rPr lang="zh-CN" altLang="en-US" sz="2800">
                <a:latin typeface="Times New Roman" pitchFamily="18" charset="0"/>
              </a:rPr>
              <a:t>我们把渐近复杂性与规模</a:t>
            </a:r>
            <a:r>
              <a:rPr lang="en-US" altLang="zh-CN" sz="2800" i="1">
                <a:latin typeface="Times New Roman" pitchFamily="18" charset="0"/>
              </a:rPr>
              <a:t>N</a:t>
            </a:r>
            <a:r>
              <a:rPr lang="zh-CN" altLang="en-US" sz="2800">
                <a:latin typeface="Times New Roman" pitchFamily="18" charset="0"/>
              </a:rPr>
              <a:t>的指数同阶的这类算法称为指数型算法。</a:t>
            </a:r>
          </a:p>
        </p:txBody>
      </p:sp>
    </p:spTree>
  </p:cSld>
  <p:clrMapOvr>
    <a:masterClrMapping/>
  </p:clrMapOvr>
  <p:transition>
    <p:pull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341313" y="684213"/>
            <a:ext cx="8640762" cy="4143375"/>
          </a:xfrm>
          <a:prstGeom prst="rect">
            <a:avLst/>
          </a:prstGeom>
          <a:noFill/>
          <a:ln w="9525">
            <a:noFill/>
            <a:miter lim="800000"/>
            <a:headEnd/>
            <a:tailEnd/>
          </a:ln>
        </p:spPr>
        <p:txBody>
          <a:bodyPr lIns="112947" tIns="56473" rIns="112947" bIns="56473" anchor="ctr">
            <a:spAutoFit/>
          </a:bodyPr>
          <a:lstStyle/>
          <a:p>
            <a:pPr marL="361950" indent="-361950">
              <a:lnSpc>
                <a:spcPct val="105000"/>
              </a:lnSpc>
              <a:buClr>
                <a:srgbClr val="0000FF"/>
              </a:buClr>
              <a:buSzPct val="75000"/>
              <a:buFont typeface="Wingdings" pitchFamily="2" charset="2"/>
              <a:buChar char="n"/>
            </a:pPr>
            <a:r>
              <a:rPr lang="zh-CN" altLang="en-US" sz="2800"/>
              <a:t>多项式算法和指数型算法是在效率上有质的区别的两类算法。这两类算法的区别的内在原因是算法渐近复杂性的阶的区别。</a:t>
            </a:r>
          </a:p>
          <a:p>
            <a:pPr marL="361950" indent="-361950">
              <a:lnSpc>
                <a:spcPct val="105000"/>
              </a:lnSpc>
              <a:buClr>
                <a:srgbClr val="0000FF"/>
              </a:buClr>
              <a:buSzPct val="75000"/>
              <a:buFont typeface="Wingdings" pitchFamily="2" charset="2"/>
              <a:buChar char="n"/>
            </a:pPr>
            <a:r>
              <a:rPr lang="zh-CN" altLang="en-US" sz="2800"/>
              <a:t>可见，算法的渐近复杂性的阶对于算法的效率有着决定性的意义。所以在讨论算法的复杂性时基本上都只关心它的渐近阶。</a:t>
            </a:r>
          </a:p>
          <a:p>
            <a:pPr marL="361950" indent="-361950">
              <a:lnSpc>
                <a:spcPct val="105000"/>
              </a:lnSpc>
              <a:buClr>
                <a:srgbClr val="0000FF"/>
              </a:buClr>
              <a:buSzPct val="75000"/>
              <a:buFont typeface="Wingdings" pitchFamily="2" charset="2"/>
              <a:buChar char="n"/>
            </a:pPr>
            <a:r>
              <a:rPr lang="zh-CN" altLang="en-US" sz="2800"/>
              <a:t>多项式算法是有效的算法。绝大多数的问题都有多项式算法。但也有一些问题还未找到多项式算法，只找到指数型算法。</a:t>
            </a:r>
          </a:p>
        </p:txBody>
      </p:sp>
    </p:spTree>
  </p:cSld>
  <p:clrMapOvr>
    <a:masterClrMapping/>
  </p:clrMapOvr>
  <p:transition>
    <p:pull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341313" y="1314450"/>
            <a:ext cx="8640762" cy="3187700"/>
          </a:xfrm>
          <a:prstGeom prst="rect">
            <a:avLst/>
          </a:prstGeom>
          <a:noFill/>
          <a:ln w="9525">
            <a:noFill/>
            <a:miter lim="800000"/>
            <a:headEnd/>
            <a:tailEnd/>
          </a:ln>
        </p:spPr>
        <p:txBody>
          <a:bodyPr lIns="112947" tIns="56473" rIns="112947" bIns="56473" anchor="ctr">
            <a:spAutoFit/>
          </a:bodyPr>
          <a:lstStyle/>
          <a:p>
            <a:pPr marL="447675" indent="-447675">
              <a:lnSpc>
                <a:spcPct val="105000"/>
              </a:lnSpc>
              <a:buClr>
                <a:srgbClr val="0000FF"/>
              </a:buClr>
              <a:buSzPct val="75000"/>
              <a:buFont typeface="Wingdings" pitchFamily="2" charset="2"/>
              <a:buNone/>
            </a:pPr>
            <a:r>
              <a:rPr lang="en-US" altLang="zh-CN" sz="2400">
                <a:latin typeface="Times New Roman" pitchFamily="18" charset="0"/>
              </a:rPr>
              <a:t>1</a:t>
            </a:r>
            <a:r>
              <a:rPr lang="zh-CN" altLang="en-US" sz="2400">
                <a:latin typeface="Times New Roman" pitchFamily="18" charset="0"/>
              </a:rPr>
              <a:t>、决定用哪个（或那些）参数作为输入规模的度量。</a:t>
            </a:r>
          </a:p>
          <a:p>
            <a:pPr marL="447675" indent="-447675">
              <a:lnSpc>
                <a:spcPct val="105000"/>
              </a:lnSpc>
              <a:buClr>
                <a:srgbClr val="0000FF"/>
              </a:buClr>
              <a:buSzPct val="75000"/>
              <a:buFont typeface="Wingdings" pitchFamily="2" charset="2"/>
              <a:buNone/>
            </a:pPr>
            <a:r>
              <a:rPr lang="en-US" altLang="zh-CN" sz="2400">
                <a:latin typeface="Times New Roman" pitchFamily="18" charset="0"/>
              </a:rPr>
              <a:t>2</a:t>
            </a:r>
            <a:r>
              <a:rPr lang="zh-CN" altLang="en-US" sz="2400">
                <a:latin typeface="Times New Roman" pitchFamily="18" charset="0"/>
              </a:rPr>
              <a:t>、找出算法的基本操作（作为一个规律，它总是位于算法的最内层循环中）。</a:t>
            </a:r>
          </a:p>
          <a:p>
            <a:pPr marL="447675" indent="-447675">
              <a:lnSpc>
                <a:spcPct val="105000"/>
              </a:lnSpc>
              <a:buClr>
                <a:srgbClr val="0000FF"/>
              </a:buClr>
              <a:buSzPct val="75000"/>
              <a:buFont typeface="Wingdings" pitchFamily="2" charset="2"/>
              <a:buNone/>
            </a:pPr>
            <a:r>
              <a:rPr lang="en-US" altLang="zh-CN" sz="2400">
                <a:latin typeface="Times New Roman" pitchFamily="18" charset="0"/>
              </a:rPr>
              <a:t>3</a:t>
            </a:r>
            <a:r>
              <a:rPr lang="zh-CN" altLang="en-US" sz="2400">
                <a:latin typeface="Times New Roman" pitchFamily="18" charset="0"/>
              </a:rPr>
              <a:t>、检查算法的执行次数是否只依赖于输入规模。如果它还依赖于其他的一些特性，则最坏、平均、最好（如有必要）情况下的算法效率需要分别研究。</a:t>
            </a:r>
          </a:p>
          <a:p>
            <a:pPr marL="447675" indent="-447675">
              <a:lnSpc>
                <a:spcPct val="105000"/>
              </a:lnSpc>
              <a:buClr>
                <a:srgbClr val="0000FF"/>
              </a:buClr>
              <a:buSzPct val="75000"/>
              <a:buFont typeface="Wingdings" pitchFamily="2" charset="2"/>
              <a:buNone/>
            </a:pPr>
            <a:r>
              <a:rPr lang="en-US" altLang="zh-CN" sz="2400">
                <a:latin typeface="Times New Roman" pitchFamily="18" charset="0"/>
              </a:rPr>
              <a:t>4</a:t>
            </a:r>
            <a:r>
              <a:rPr lang="zh-CN" altLang="en-US" sz="2400">
                <a:latin typeface="Times New Roman" pitchFamily="18" charset="0"/>
              </a:rPr>
              <a:t>、建立一个算法基本操作执行次数的求和表达式。</a:t>
            </a:r>
          </a:p>
          <a:p>
            <a:pPr marL="447675" indent="-447675">
              <a:lnSpc>
                <a:spcPct val="105000"/>
              </a:lnSpc>
              <a:buClr>
                <a:srgbClr val="0000FF"/>
              </a:buClr>
              <a:buSzPct val="75000"/>
              <a:buFont typeface="Wingdings" pitchFamily="2" charset="2"/>
              <a:buNone/>
            </a:pPr>
            <a:r>
              <a:rPr lang="en-US" altLang="zh-CN" sz="2400">
                <a:latin typeface="Times New Roman" pitchFamily="18" charset="0"/>
              </a:rPr>
              <a:t>5</a:t>
            </a:r>
            <a:r>
              <a:rPr lang="zh-CN" altLang="en-US" sz="2400">
                <a:latin typeface="Times New Roman" pitchFamily="18" charset="0"/>
              </a:rPr>
              <a:t>、简化求和表达式，用渐进表示的形式表达算法的效率。</a:t>
            </a:r>
          </a:p>
        </p:txBody>
      </p:sp>
      <p:sp>
        <p:nvSpPr>
          <p:cNvPr id="123907" name="Rectangle 3"/>
          <p:cNvSpPr>
            <a:spLocks noChangeArrowheads="1"/>
          </p:cNvSpPr>
          <p:nvPr/>
        </p:nvSpPr>
        <p:spPr bwMode="auto">
          <a:xfrm>
            <a:off x="296863" y="458788"/>
            <a:ext cx="5226050" cy="627062"/>
          </a:xfrm>
          <a:prstGeom prst="rect">
            <a:avLst/>
          </a:prstGeom>
          <a:noFill/>
          <a:ln w="9525">
            <a:noFill/>
            <a:miter lim="800000"/>
            <a:headEnd/>
            <a:tailEnd/>
          </a:ln>
        </p:spPr>
        <p:txBody>
          <a:bodyPr wrap="none" lIns="112947" tIns="56473" rIns="112947" bIns="56473">
            <a:spAutoFit/>
          </a:bodyPr>
          <a:lstStyle/>
          <a:p>
            <a:r>
              <a:rPr lang="zh-CN" altLang="en-US" sz="2800"/>
              <a:t>分析非递归算法效率的通用方案</a:t>
            </a:r>
          </a:p>
        </p:txBody>
      </p:sp>
    </p:spTree>
  </p:cSld>
  <p:clrMapOvr>
    <a:masterClrMapping/>
  </p:clrMapOvr>
  <p:transition>
    <p:pull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341313" y="1314450"/>
            <a:ext cx="8640762" cy="3187700"/>
          </a:xfrm>
          <a:prstGeom prst="rect">
            <a:avLst/>
          </a:prstGeom>
          <a:noFill/>
          <a:ln w="9525">
            <a:noFill/>
            <a:miter lim="800000"/>
            <a:headEnd/>
            <a:tailEnd/>
          </a:ln>
        </p:spPr>
        <p:txBody>
          <a:bodyPr lIns="112947" tIns="56473" rIns="112947" bIns="56473" anchor="ctr">
            <a:spAutoFit/>
          </a:bodyPr>
          <a:lstStyle/>
          <a:p>
            <a:pPr marL="447675" indent="-447675">
              <a:lnSpc>
                <a:spcPct val="105000"/>
              </a:lnSpc>
              <a:buClr>
                <a:srgbClr val="0000FF"/>
              </a:buClr>
              <a:buSzPct val="75000"/>
              <a:buFont typeface="Wingdings" pitchFamily="2" charset="2"/>
              <a:buNone/>
            </a:pPr>
            <a:r>
              <a:rPr lang="en-US" altLang="zh-CN" sz="2400" dirty="0">
                <a:latin typeface="Times New Roman" pitchFamily="18" charset="0"/>
              </a:rPr>
              <a:t>1</a:t>
            </a:r>
            <a:r>
              <a:rPr lang="zh-CN" altLang="en-US" sz="2400" dirty="0">
                <a:latin typeface="Times New Roman" pitchFamily="18" charset="0"/>
              </a:rPr>
              <a:t>、决定用哪个（或那些）参数作为输入规模的度量。</a:t>
            </a:r>
          </a:p>
          <a:p>
            <a:pPr marL="447675" indent="-447675">
              <a:lnSpc>
                <a:spcPct val="105000"/>
              </a:lnSpc>
              <a:buClr>
                <a:srgbClr val="0000FF"/>
              </a:buClr>
              <a:buSzPct val="75000"/>
              <a:buFont typeface="Wingdings" pitchFamily="2" charset="2"/>
              <a:buNone/>
            </a:pPr>
            <a:r>
              <a:rPr lang="en-US" altLang="zh-CN" sz="2400" dirty="0">
                <a:latin typeface="Times New Roman" pitchFamily="18" charset="0"/>
              </a:rPr>
              <a:t>2</a:t>
            </a:r>
            <a:r>
              <a:rPr lang="zh-CN" altLang="en-US" sz="2400" dirty="0">
                <a:latin typeface="Times New Roman" pitchFamily="18" charset="0"/>
              </a:rPr>
              <a:t>、找出算法的基本操作。</a:t>
            </a:r>
          </a:p>
          <a:p>
            <a:pPr marL="447675" indent="-447675">
              <a:lnSpc>
                <a:spcPct val="105000"/>
              </a:lnSpc>
              <a:buClr>
                <a:srgbClr val="0000FF"/>
              </a:buClr>
              <a:buSzPct val="75000"/>
              <a:buFont typeface="Wingdings" pitchFamily="2" charset="2"/>
              <a:buNone/>
            </a:pPr>
            <a:r>
              <a:rPr lang="en-US" altLang="zh-CN" sz="2400" dirty="0">
                <a:latin typeface="Times New Roman" pitchFamily="18" charset="0"/>
              </a:rPr>
              <a:t>3</a:t>
            </a:r>
            <a:r>
              <a:rPr lang="zh-CN" altLang="en-US" sz="2400" dirty="0">
                <a:latin typeface="Times New Roman" pitchFamily="18" charset="0"/>
              </a:rPr>
              <a:t>、检查一下，对于相同规模的不同输入，基本操作的执行次数是否相同。如果不同，则必须对最坏、平均、最好（如有必要）情况下的算法效率分别进行研究。</a:t>
            </a:r>
          </a:p>
          <a:p>
            <a:pPr marL="447675" indent="-447675">
              <a:lnSpc>
                <a:spcPct val="105000"/>
              </a:lnSpc>
              <a:buClr>
                <a:srgbClr val="0000FF"/>
              </a:buClr>
              <a:buSzPct val="75000"/>
              <a:buFont typeface="Wingdings" pitchFamily="2" charset="2"/>
              <a:buNone/>
            </a:pPr>
            <a:r>
              <a:rPr lang="en-US" altLang="zh-CN" sz="2400" dirty="0">
                <a:latin typeface="Times New Roman" pitchFamily="18" charset="0"/>
              </a:rPr>
              <a:t>4</a:t>
            </a:r>
            <a:r>
              <a:rPr lang="zh-CN" altLang="en-US" sz="2400" dirty="0">
                <a:latin typeface="Times New Roman" pitchFamily="18" charset="0"/>
              </a:rPr>
              <a:t>、对于算法基本操作的执行次数，建立一个递推关系以及相应的初始条件。</a:t>
            </a:r>
          </a:p>
          <a:p>
            <a:pPr marL="447675" indent="-447675">
              <a:lnSpc>
                <a:spcPct val="105000"/>
              </a:lnSpc>
              <a:buClr>
                <a:srgbClr val="0000FF"/>
              </a:buClr>
              <a:buSzPct val="75000"/>
              <a:buFont typeface="Wingdings" pitchFamily="2" charset="2"/>
              <a:buNone/>
            </a:pPr>
            <a:r>
              <a:rPr lang="en-US" altLang="zh-CN" sz="2400" dirty="0">
                <a:latin typeface="Times New Roman" pitchFamily="18" charset="0"/>
              </a:rPr>
              <a:t>5</a:t>
            </a:r>
            <a:r>
              <a:rPr lang="zh-CN" altLang="en-US" sz="2400" dirty="0">
                <a:latin typeface="Times New Roman" pitchFamily="18" charset="0"/>
              </a:rPr>
              <a:t>、解这个递推式，并用渐进表示的形式表达其结果。</a:t>
            </a:r>
          </a:p>
        </p:txBody>
      </p:sp>
      <p:sp>
        <p:nvSpPr>
          <p:cNvPr id="124931" name="Rectangle 3"/>
          <p:cNvSpPr>
            <a:spLocks noChangeArrowheads="1"/>
          </p:cNvSpPr>
          <p:nvPr/>
        </p:nvSpPr>
        <p:spPr bwMode="auto">
          <a:xfrm>
            <a:off x="296863" y="458788"/>
            <a:ext cx="4868862" cy="627062"/>
          </a:xfrm>
          <a:prstGeom prst="rect">
            <a:avLst/>
          </a:prstGeom>
          <a:noFill/>
          <a:ln w="9525">
            <a:noFill/>
            <a:miter lim="800000"/>
            <a:headEnd/>
            <a:tailEnd/>
          </a:ln>
        </p:spPr>
        <p:txBody>
          <a:bodyPr wrap="none" lIns="112947" tIns="56473" rIns="112947" bIns="56473">
            <a:spAutoFit/>
          </a:bodyPr>
          <a:lstStyle/>
          <a:p>
            <a:r>
              <a:rPr lang="zh-CN" altLang="en-US" sz="2800"/>
              <a:t>分析递归算法效率的通用方案</a:t>
            </a:r>
          </a:p>
        </p:txBody>
      </p:sp>
    </p:spTree>
  </p:cSld>
  <p:clrMapOvr>
    <a:masterClrMapping/>
  </p:clrMapOvr>
  <p:transition>
    <p:pull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5954" name="Picture 2"/>
          <p:cNvPicPr>
            <a:picLocks noChangeAspect="1" noChangeArrowheads="1"/>
          </p:cNvPicPr>
          <p:nvPr/>
        </p:nvPicPr>
        <p:blipFill>
          <a:blip r:embed="rId2" cstate="print"/>
          <a:srcRect/>
          <a:stretch>
            <a:fillRect/>
          </a:stretch>
        </p:blipFill>
        <p:spPr bwMode="auto">
          <a:xfrm>
            <a:off x="0" y="954088"/>
            <a:ext cx="9147175" cy="4268787"/>
          </a:xfrm>
          <a:prstGeom prst="rect">
            <a:avLst/>
          </a:prstGeom>
          <a:noFill/>
          <a:ln w="9525">
            <a:noFill/>
            <a:miter lim="800000"/>
            <a:headEnd/>
            <a:tailEnd/>
          </a:ln>
        </p:spPr>
      </p:pic>
    </p:spTree>
  </p:cSld>
  <p:clrMapOvr>
    <a:masterClrMapping/>
  </p:clrMapOvr>
  <p:transition>
    <p:pull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68313" y="404813"/>
            <a:ext cx="4911725" cy="779462"/>
          </a:xfrm>
          <a:prstGeom prst="rect">
            <a:avLst/>
          </a:prstGeom>
          <a:noFill/>
          <a:ln>
            <a:noFill/>
          </a:ln>
          <a:effectLst/>
          <a:extLst/>
        </p:spPr>
        <p:txBody>
          <a:bodyPr lIns="112947" tIns="56473" rIns="112947" bIns="56473">
            <a:spAutoFit/>
          </a:bodyPr>
          <a:lstStyle/>
          <a:p>
            <a:pPr>
              <a:defRPr/>
            </a:pPr>
            <a:r>
              <a:rPr lang="zh-CN" altLang="en-US" sz="3600" b="0" dirty="0">
                <a:solidFill>
                  <a:srgbClr val="FF0000"/>
                </a:solidFill>
                <a:effectLst>
                  <a:outerShdw blurRad="38100" dist="38100" dir="2700000" algn="tl">
                    <a:srgbClr val="C0C0C0"/>
                  </a:outerShdw>
                </a:effectLst>
              </a:rPr>
              <a:t>需要注意的几点：</a:t>
            </a:r>
          </a:p>
        </p:txBody>
      </p:sp>
      <p:sp>
        <p:nvSpPr>
          <p:cNvPr id="126979" name="Rectangle 3"/>
          <p:cNvSpPr>
            <a:spLocks noChangeArrowheads="1"/>
          </p:cNvSpPr>
          <p:nvPr/>
        </p:nvSpPr>
        <p:spPr bwMode="auto">
          <a:xfrm>
            <a:off x="395288" y="1484313"/>
            <a:ext cx="8351837" cy="4251325"/>
          </a:xfrm>
          <a:prstGeom prst="rect">
            <a:avLst/>
          </a:prstGeom>
          <a:noFill/>
          <a:ln w="9525">
            <a:noFill/>
            <a:miter lim="800000"/>
            <a:headEnd/>
            <a:tailEnd/>
          </a:ln>
        </p:spPr>
        <p:txBody>
          <a:bodyPr lIns="112947" tIns="56473" rIns="112947" bIns="56473">
            <a:spAutoFit/>
          </a:bodyPr>
          <a:lstStyle/>
          <a:p>
            <a:pPr marL="450850" indent="-450850">
              <a:buClr>
                <a:srgbClr val="FF0000"/>
              </a:buClr>
              <a:buSzPct val="70000"/>
              <a:buFont typeface="Wingdings" pitchFamily="2" charset="2"/>
              <a:buChar char="n"/>
            </a:pPr>
            <a:r>
              <a:rPr lang="zh-CN" altLang="en-US" sz="2800" dirty="0">
                <a:latin typeface="Times New Roman" pitchFamily="18" charset="0"/>
              </a:rPr>
              <a:t>“复杂性的渐近阶比较低的算法比复杂性的渐近阶比较高的算法有效”这个结论，只是在问题的求解规模充分大时才成立。</a:t>
            </a:r>
          </a:p>
          <a:p>
            <a:pPr marL="450850" indent="-450850">
              <a:buClr>
                <a:srgbClr val="FF0000"/>
              </a:buClr>
              <a:buSzPct val="70000"/>
              <a:buFont typeface="Wingdings" pitchFamily="2" charset="2"/>
              <a:buChar char="n"/>
            </a:pPr>
            <a:r>
              <a:rPr lang="zh-CN" altLang="en-US" sz="2800" dirty="0">
                <a:latin typeface="Times New Roman" pitchFamily="18" charset="0"/>
              </a:rPr>
              <a:t>当要比较的两个算法的渐近复杂性的阶相同时，必须进一步考察渐近复杂性表达式中常数因子才能判别它们优劣。</a:t>
            </a:r>
            <a:endParaRPr lang="en-US" altLang="zh-CN" sz="2800" dirty="0">
              <a:latin typeface="Times New Roman" pitchFamily="18" charset="0"/>
            </a:endParaRPr>
          </a:p>
          <a:p>
            <a:pPr marL="450850" indent="-450850">
              <a:buClr>
                <a:srgbClr val="FF0000"/>
              </a:buClr>
              <a:buSzPct val="70000"/>
              <a:buFont typeface="Wingdings" pitchFamily="2" charset="2"/>
              <a:buChar char="n"/>
            </a:pPr>
            <a:r>
              <a:rPr lang="zh-CN" altLang="en-US" sz="2800" dirty="0">
                <a:latin typeface="Times New Roman" pitchFamily="18" charset="0"/>
              </a:rPr>
              <a:t>并不是所有算法的效率都能够用渐进时间复杂性来表示。这时，还是要采用后期测试的办法。 </a:t>
            </a:r>
          </a:p>
        </p:txBody>
      </p:sp>
    </p:spTree>
  </p:cSld>
  <p:clrMapOvr>
    <a:masterClrMapping/>
  </p:clrMapOvr>
  <p:transition>
    <p:pull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539750" y="1412875"/>
            <a:ext cx="6121400" cy="3017838"/>
          </a:xfrm>
          <a:prstGeom prst="rect">
            <a:avLst/>
          </a:prstGeom>
          <a:noFill/>
          <a:ln w="38100">
            <a:noFill/>
            <a:miter lim="800000"/>
            <a:headEnd/>
            <a:tailEnd/>
          </a:ln>
        </p:spPr>
        <p:txBody>
          <a:bodyPr lIns="90000" tIns="46800" rIns="90000" bIns="46800">
            <a:spAutoFit/>
          </a:bodyPr>
          <a:lstStyle/>
          <a:p>
            <a:pPr marL="355600" indent="-355600" eaLnBrk="1" hangingPunct="1">
              <a:lnSpc>
                <a:spcPct val="100000"/>
              </a:lnSpc>
              <a:spcBef>
                <a:spcPct val="25000"/>
              </a:spcBef>
              <a:buClr>
                <a:srgbClr val="0000CC"/>
              </a:buClr>
              <a:buSzPct val="75000"/>
              <a:buFont typeface="Wingdings" pitchFamily="2" charset="2"/>
              <a:buChar char="n"/>
            </a:pPr>
            <a:r>
              <a:rPr kumimoji="1" lang="zh-CN" altLang="en-US"/>
              <a:t>时间和空间的权衡；</a:t>
            </a:r>
          </a:p>
          <a:p>
            <a:pPr marL="355600" indent="-355600" eaLnBrk="1" hangingPunct="1">
              <a:lnSpc>
                <a:spcPct val="100000"/>
              </a:lnSpc>
              <a:spcBef>
                <a:spcPct val="25000"/>
              </a:spcBef>
              <a:buClr>
                <a:srgbClr val="0000CC"/>
              </a:buClr>
              <a:buSzPct val="75000"/>
              <a:buFont typeface="Wingdings" pitchFamily="2" charset="2"/>
              <a:buChar char="n"/>
            </a:pPr>
            <a:r>
              <a:rPr kumimoji="1" lang="zh-CN" altLang="en-US"/>
              <a:t>通用性和效率的权衡；</a:t>
            </a:r>
          </a:p>
          <a:p>
            <a:pPr marL="355600" indent="-355600" eaLnBrk="1" hangingPunct="1">
              <a:lnSpc>
                <a:spcPct val="100000"/>
              </a:lnSpc>
              <a:spcBef>
                <a:spcPct val="25000"/>
              </a:spcBef>
              <a:buClr>
                <a:srgbClr val="0000CC"/>
              </a:buClr>
              <a:buSzPct val="75000"/>
              <a:buFont typeface="Wingdings" pitchFamily="2" charset="2"/>
              <a:buChar char="n"/>
            </a:pPr>
            <a:r>
              <a:rPr kumimoji="1" lang="zh-CN" altLang="en-US"/>
              <a:t>开发效率与运行效率的权衡；</a:t>
            </a:r>
          </a:p>
          <a:p>
            <a:pPr marL="355600" indent="-355600" eaLnBrk="1" hangingPunct="1">
              <a:lnSpc>
                <a:spcPct val="100000"/>
              </a:lnSpc>
              <a:spcBef>
                <a:spcPct val="25000"/>
              </a:spcBef>
              <a:buClr>
                <a:srgbClr val="0000CC"/>
              </a:buClr>
              <a:buSzPct val="75000"/>
              <a:buFont typeface="Wingdings" pitchFamily="2" charset="2"/>
              <a:buChar char="n"/>
            </a:pPr>
            <a:r>
              <a:rPr kumimoji="1" lang="zh-CN" altLang="en-US"/>
              <a:t>效率与算法的可读性的权衡；</a:t>
            </a:r>
          </a:p>
          <a:p>
            <a:pPr marL="355600" indent="-355600" eaLnBrk="1" hangingPunct="1">
              <a:lnSpc>
                <a:spcPct val="100000"/>
              </a:lnSpc>
              <a:spcBef>
                <a:spcPct val="25000"/>
              </a:spcBef>
              <a:buClr>
                <a:srgbClr val="0000CC"/>
              </a:buClr>
              <a:buSzPct val="75000"/>
              <a:buFont typeface="Wingdings" pitchFamily="2" charset="2"/>
              <a:buChar char="n"/>
            </a:pPr>
            <a:r>
              <a:rPr kumimoji="1" lang="zh-CN" altLang="en-US"/>
              <a:t>等等。 </a:t>
            </a:r>
          </a:p>
        </p:txBody>
      </p:sp>
      <p:sp>
        <p:nvSpPr>
          <p:cNvPr id="128003" name="Rectangle 3"/>
          <p:cNvSpPr>
            <a:spLocks noChangeArrowheads="1"/>
          </p:cNvSpPr>
          <p:nvPr/>
        </p:nvSpPr>
        <p:spPr bwMode="auto">
          <a:xfrm>
            <a:off x="539750" y="342900"/>
            <a:ext cx="2519363" cy="773113"/>
          </a:xfrm>
          <a:prstGeom prst="rect">
            <a:avLst/>
          </a:prstGeom>
          <a:noFill/>
          <a:ln w="9525">
            <a:noFill/>
            <a:miter lim="800000"/>
            <a:headEnd/>
            <a:tailEnd/>
          </a:ln>
        </p:spPr>
        <p:txBody>
          <a:bodyPr wrap="none" lIns="112947" tIns="56473" rIns="112947" bIns="56473">
            <a:spAutoFit/>
          </a:bodyPr>
          <a:lstStyle/>
          <a:p>
            <a:r>
              <a:rPr lang="zh-CN" altLang="en-US" sz="3600">
                <a:solidFill>
                  <a:srgbClr val="FF0000"/>
                </a:solidFill>
              </a:rPr>
              <a:t>效率与权衡</a:t>
            </a:r>
          </a:p>
        </p:txBody>
      </p:sp>
    </p:spTree>
  </p:cSld>
  <p:clrMapOvr>
    <a:masterClrMapping/>
  </p:clrMapOvr>
  <p:transition>
    <p:pull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539750" y="1412875"/>
            <a:ext cx="6121400" cy="3017838"/>
          </a:xfrm>
          <a:prstGeom prst="rect">
            <a:avLst/>
          </a:prstGeom>
          <a:noFill/>
          <a:ln w="38100">
            <a:noFill/>
            <a:miter lim="800000"/>
            <a:headEnd/>
            <a:tailEnd/>
          </a:ln>
        </p:spPr>
        <p:txBody>
          <a:bodyPr lIns="90000" tIns="46800" rIns="90000" bIns="46800">
            <a:spAutoFit/>
          </a:bodyPr>
          <a:lstStyle/>
          <a:p>
            <a:pPr marL="355600" indent="-355600" eaLnBrk="1" hangingPunct="1">
              <a:lnSpc>
                <a:spcPct val="100000"/>
              </a:lnSpc>
              <a:spcBef>
                <a:spcPct val="25000"/>
              </a:spcBef>
              <a:buClr>
                <a:srgbClr val="0000CC"/>
              </a:buClr>
              <a:buSzPct val="75000"/>
              <a:buFont typeface="Wingdings" pitchFamily="2" charset="2"/>
              <a:buChar char="n"/>
            </a:pPr>
            <a:r>
              <a:rPr kumimoji="1" lang="zh-CN" altLang="en-US"/>
              <a:t>时间和空间的权衡；</a:t>
            </a:r>
          </a:p>
          <a:p>
            <a:pPr marL="355600" indent="-355600" eaLnBrk="1" hangingPunct="1">
              <a:lnSpc>
                <a:spcPct val="100000"/>
              </a:lnSpc>
              <a:spcBef>
                <a:spcPct val="25000"/>
              </a:spcBef>
              <a:buClr>
                <a:srgbClr val="0000CC"/>
              </a:buClr>
              <a:buSzPct val="75000"/>
              <a:buFont typeface="Wingdings" pitchFamily="2" charset="2"/>
              <a:buChar char="n"/>
            </a:pPr>
            <a:r>
              <a:rPr kumimoji="1" lang="zh-CN" altLang="en-US"/>
              <a:t>通用性和效率的权衡；</a:t>
            </a:r>
          </a:p>
          <a:p>
            <a:pPr marL="355600" indent="-355600" eaLnBrk="1" hangingPunct="1">
              <a:lnSpc>
                <a:spcPct val="100000"/>
              </a:lnSpc>
              <a:spcBef>
                <a:spcPct val="25000"/>
              </a:spcBef>
              <a:buClr>
                <a:srgbClr val="0000CC"/>
              </a:buClr>
              <a:buSzPct val="75000"/>
              <a:buFont typeface="Wingdings" pitchFamily="2" charset="2"/>
              <a:buChar char="n"/>
            </a:pPr>
            <a:r>
              <a:rPr kumimoji="1" lang="zh-CN" altLang="en-US"/>
              <a:t>开发效率与运行效率的权衡；</a:t>
            </a:r>
          </a:p>
          <a:p>
            <a:pPr marL="355600" indent="-355600" eaLnBrk="1" hangingPunct="1">
              <a:lnSpc>
                <a:spcPct val="100000"/>
              </a:lnSpc>
              <a:spcBef>
                <a:spcPct val="25000"/>
              </a:spcBef>
              <a:buClr>
                <a:srgbClr val="0000CC"/>
              </a:buClr>
              <a:buSzPct val="75000"/>
              <a:buFont typeface="Wingdings" pitchFamily="2" charset="2"/>
              <a:buChar char="n"/>
            </a:pPr>
            <a:r>
              <a:rPr kumimoji="1" lang="zh-CN" altLang="en-US"/>
              <a:t>效率与算法的可读性的权衡；</a:t>
            </a:r>
          </a:p>
          <a:p>
            <a:pPr marL="355600" indent="-355600" eaLnBrk="1" hangingPunct="1">
              <a:lnSpc>
                <a:spcPct val="100000"/>
              </a:lnSpc>
              <a:spcBef>
                <a:spcPct val="25000"/>
              </a:spcBef>
              <a:buClr>
                <a:srgbClr val="0000CC"/>
              </a:buClr>
              <a:buSzPct val="75000"/>
              <a:buFont typeface="Wingdings" pitchFamily="2" charset="2"/>
              <a:buChar char="n"/>
            </a:pPr>
            <a:r>
              <a:rPr kumimoji="1" lang="zh-CN" altLang="en-US"/>
              <a:t>等等。 </a:t>
            </a:r>
          </a:p>
        </p:txBody>
      </p:sp>
      <p:sp>
        <p:nvSpPr>
          <p:cNvPr id="129027" name="Rectangle 3"/>
          <p:cNvSpPr>
            <a:spLocks noChangeArrowheads="1"/>
          </p:cNvSpPr>
          <p:nvPr/>
        </p:nvSpPr>
        <p:spPr bwMode="auto">
          <a:xfrm>
            <a:off x="539750" y="342900"/>
            <a:ext cx="2519363" cy="773113"/>
          </a:xfrm>
          <a:prstGeom prst="rect">
            <a:avLst/>
          </a:prstGeom>
          <a:noFill/>
          <a:ln w="9525">
            <a:noFill/>
            <a:miter lim="800000"/>
            <a:headEnd/>
            <a:tailEnd/>
          </a:ln>
        </p:spPr>
        <p:txBody>
          <a:bodyPr wrap="none" lIns="112947" tIns="56473" rIns="112947" bIns="56473">
            <a:spAutoFit/>
          </a:bodyPr>
          <a:lstStyle/>
          <a:p>
            <a:r>
              <a:rPr lang="zh-CN" altLang="en-US" sz="3600">
                <a:solidFill>
                  <a:srgbClr val="FF0000"/>
                </a:solidFill>
              </a:rPr>
              <a:t>效率与权衡</a:t>
            </a:r>
          </a:p>
        </p:txBody>
      </p:sp>
    </p:spTree>
  </p:cSld>
  <p:clrMapOvr>
    <a:masterClrMapping/>
  </p:clrMapOvr>
  <p:transition>
    <p:pull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62" name="Rectangle 2"/>
          <p:cNvSpPr>
            <a:spLocks noChangeArrowheads="1"/>
          </p:cNvSpPr>
          <p:nvPr/>
        </p:nvSpPr>
        <p:spPr bwMode="auto">
          <a:xfrm>
            <a:off x="835025" y="3294063"/>
            <a:ext cx="1216025" cy="633412"/>
          </a:xfrm>
          <a:prstGeom prst="rect">
            <a:avLst/>
          </a:prstGeom>
          <a:noFill/>
          <a:ln w="9525">
            <a:noFill/>
            <a:miter lim="800000"/>
            <a:headEnd/>
            <a:tailEnd/>
          </a:ln>
          <a:effectLst/>
        </p:spPr>
        <p:txBody>
          <a:bodyPr lIns="92075" tIns="46038" rIns="92075" bIns="46038" anchor="ctr"/>
          <a:lstStyle/>
          <a:p>
            <a:pPr eaLnBrk="1" hangingPunct="1">
              <a:lnSpc>
                <a:spcPct val="90000"/>
              </a:lnSpc>
              <a:defRPr/>
            </a:pPr>
            <a:r>
              <a:rPr lang="zh-CN" altLang="en-US" sz="3600">
                <a:solidFill>
                  <a:srgbClr val="0000FF"/>
                </a:solidFill>
                <a:effectLst>
                  <a:outerShdw blurRad="38100" dist="38100" dir="2700000" algn="tl">
                    <a:srgbClr val="C0C0C0"/>
                  </a:outerShdw>
                </a:effectLst>
                <a:latin typeface="VW媩$婫`婡p瑙" charset="0"/>
              </a:rPr>
              <a:t>算法</a:t>
            </a:r>
          </a:p>
        </p:txBody>
      </p:sp>
      <p:sp>
        <p:nvSpPr>
          <p:cNvPr id="655363" name="Rectangle 3"/>
          <p:cNvSpPr>
            <a:spLocks noChangeArrowheads="1"/>
          </p:cNvSpPr>
          <p:nvPr/>
        </p:nvSpPr>
        <p:spPr bwMode="auto">
          <a:xfrm>
            <a:off x="2411413" y="1223963"/>
            <a:ext cx="1890712" cy="633412"/>
          </a:xfrm>
          <a:prstGeom prst="rect">
            <a:avLst/>
          </a:prstGeom>
          <a:noFill/>
          <a:ln w="9525">
            <a:noFill/>
            <a:miter lim="800000"/>
            <a:headEnd/>
            <a:tailEnd/>
          </a:ln>
          <a:effectLst/>
        </p:spPr>
        <p:txBody>
          <a:bodyPr lIns="92075" tIns="46038" rIns="92075" bIns="46038" anchor="ctr"/>
          <a:lstStyle/>
          <a:p>
            <a:pPr eaLnBrk="1" hangingPunct="1">
              <a:lnSpc>
                <a:spcPct val="90000"/>
              </a:lnSpc>
              <a:defRPr/>
            </a:pPr>
            <a:r>
              <a:rPr lang="zh-CN" altLang="en-US">
                <a:solidFill>
                  <a:srgbClr val="0000FF"/>
                </a:solidFill>
                <a:effectLst>
                  <a:outerShdw blurRad="38100" dist="38100" dir="2700000" algn="tl">
                    <a:srgbClr val="C0C0C0"/>
                  </a:outerShdw>
                </a:effectLst>
                <a:latin typeface="VW媩$婫`婡p瑙" charset="0"/>
              </a:rPr>
              <a:t>算法特性</a:t>
            </a:r>
          </a:p>
        </p:txBody>
      </p:sp>
      <p:sp>
        <p:nvSpPr>
          <p:cNvPr id="655364" name="Rectangle 4"/>
          <p:cNvSpPr>
            <a:spLocks noChangeArrowheads="1"/>
          </p:cNvSpPr>
          <p:nvPr/>
        </p:nvSpPr>
        <p:spPr bwMode="auto">
          <a:xfrm>
            <a:off x="2411413" y="3786188"/>
            <a:ext cx="1890712" cy="633412"/>
          </a:xfrm>
          <a:prstGeom prst="rect">
            <a:avLst/>
          </a:prstGeom>
          <a:noFill/>
          <a:ln w="9525">
            <a:noFill/>
            <a:miter lim="800000"/>
            <a:headEnd/>
            <a:tailEnd/>
          </a:ln>
          <a:effectLst/>
        </p:spPr>
        <p:txBody>
          <a:bodyPr lIns="92075" tIns="46038" rIns="92075" bIns="46038" anchor="ctr"/>
          <a:lstStyle/>
          <a:p>
            <a:pPr eaLnBrk="1" hangingPunct="1">
              <a:lnSpc>
                <a:spcPct val="90000"/>
              </a:lnSpc>
              <a:defRPr/>
            </a:pPr>
            <a:r>
              <a:rPr lang="zh-CN" altLang="en-US">
                <a:solidFill>
                  <a:srgbClr val="0000FF"/>
                </a:solidFill>
                <a:effectLst>
                  <a:outerShdw blurRad="38100" dist="38100" dir="2700000" algn="tl">
                    <a:srgbClr val="C0C0C0"/>
                  </a:outerShdw>
                </a:effectLst>
                <a:latin typeface="VW媩$婫`婡p瑙" charset="0"/>
              </a:rPr>
              <a:t>算法设计</a:t>
            </a:r>
          </a:p>
        </p:txBody>
      </p:sp>
      <p:sp>
        <p:nvSpPr>
          <p:cNvPr id="655365" name="Rectangle 5"/>
          <p:cNvSpPr>
            <a:spLocks noChangeArrowheads="1"/>
          </p:cNvSpPr>
          <p:nvPr/>
        </p:nvSpPr>
        <p:spPr bwMode="auto">
          <a:xfrm>
            <a:off x="2411413" y="5360988"/>
            <a:ext cx="2251075" cy="633412"/>
          </a:xfrm>
          <a:prstGeom prst="rect">
            <a:avLst/>
          </a:prstGeom>
          <a:noFill/>
          <a:ln w="9525">
            <a:noFill/>
            <a:miter lim="800000"/>
            <a:headEnd/>
            <a:tailEnd/>
          </a:ln>
          <a:effectLst/>
        </p:spPr>
        <p:txBody>
          <a:bodyPr lIns="92075" tIns="46038" rIns="92075" bIns="46038" anchor="ctr"/>
          <a:lstStyle/>
          <a:p>
            <a:pPr eaLnBrk="1" hangingPunct="1">
              <a:lnSpc>
                <a:spcPct val="90000"/>
              </a:lnSpc>
              <a:defRPr/>
            </a:pPr>
            <a:r>
              <a:rPr lang="zh-CN" altLang="en-US">
                <a:solidFill>
                  <a:srgbClr val="0000FF"/>
                </a:solidFill>
                <a:effectLst>
                  <a:outerShdw blurRad="38100" dist="38100" dir="2700000" algn="tl">
                    <a:srgbClr val="C0C0C0"/>
                  </a:outerShdw>
                </a:effectLst>
                <a:latin typeface="VW媩$婫`婡p瑙" charset="0"/>
              </a:rPr>
              <a:t>算法分析</a:t>
            </a:r>
            <a:endParaRPr lang="en-US" altLang="zh-CN">
              <a:solidFill>
                <a:srgbClr val="0000FF"/>
              </a:solidFill>
              <a:effectLst>
                <a:outerShdw blurRad="38100" dist="38100" dir="2700000" algn="tl">
                  <a:srgbClr val="C0C0C0"/>
                </a:outerShdw>
              </a:effectLst>
              <a:latin typeface="VW媩$婫`婡p瑙" charset="0"/>
            </a:endParaRPr>
          </a:p>
        </p:txBody>
      </p:sp>
      <p:sp>
        <p:nvSpPr>
          <p:cNvPr id="655366" name="Rectangle 6"/>
          <p:cNvSpPr>
            <a:spLocks noChangeArrowheads="1"/>
          </p:cNvSpPr>
          <p:nvPr/>
        </p:nvSpPr>
        <p:spPr bwMode="auto">
          <a:xfrm>
            <a:off x="4706938" y="188913"/>
            <a:ext cx="1890712" cy="633412"/>
          </a:xfrm>
          <a:prstGeom prst="rect">
            <a:avLst/>
          </a:prstGeom>
          <a:noFill/>
          <a:ln w="9525">
            <a:noFill/>
            <a:miter lim="800000"/>
            <a:headEnd/>
            <a:tailEnd/>
          </a:ln>
          <a:effectLst/>
        </p:spPr>
        <p:txBody>
          <a:bodyPr lIns="92075" tIns="46038" rIns="92075" bIns="46038" anchor="ctr"/>
          <a:lstStyle/>
          <a:p>
            <a:pPr eaLnBrk="1" hangingPunct="1">
              <a:lnSpc>
                <a:spcPct val="90000"/>
              </a:lnSpc>
              <a:defRPr/>
            </a:pPr>
            <a:r>
              <a:rPr lang="zh-CN" altLang="en-US" sz="2800">
                <a:solidFill>
                  <a:srgbClr val="0000FF"/>
                </a:solidFill>
                <a:effectLst>
                  <a:outerShdw blurRad="38100" dist="38100" dir="2700000" algn="tl">
                    <a:srgbClr val="C0C0C0"/>
                  </a:outerShdw>
                </a:effectLst>
                <a:latin typeface="VW媩$婫`婡p瑙" charset="0"/>
              </a:rPr>
              <a:t>有穷性</a:t>
            </a:r>
          </a:p>
        </p:txBody>
      </p:sp>
      <p:sp>
        <p:nvSpPr>
          <p:cNvPr id="655367" name="Rectangle 7"/>
          <p:cNvSpPr>
            <a:spLocks noChangeArrowheads="1"/>
          </p:cNvSpPr>
          <p:nvPr/>
        </p:nvSpPr>
        <p:spPr bwMode="auto">
          <a:xfrm>
            <a:off x="4706938" y="720725"/>
            <a:ext cx="1709737" cy="633413"/>
          </a:xfrm>
          <a:prstGeom prst="rect">
            <a:avLst/>
          </a:prstGeom>
          <a:noFill/>
          <a:ln w="9525">
            <a:noFill/>
            <a:miter lim="800000"/>
            <a:headEnd/>
            <a:tailEnd/>
          </a:ln>
          <a:effectLst/>
        </p:spPr>
        <p:txBody>
          <a:bodyPr lIns="92075" tIns="46038" rIns="92075" bIns="46038" anchor="ctr"/>
          <a:lstStyle/>
          <a:p>
            <a:pPr eaLnBrk="1" hangingPunct="1">
              <a:lnSpc>
                <a:spcPct val="90000"/>
              </a:lnSpc>
              <a:defRPr/>
            </a:pPr>
            <a:r>
              <a:rPr lang="zh-CN" altLang="en-US" sz="2800">
                <a:solidFill>
                  <a:srgbClr val="0000FF"/>
                </a:solidFill>
                <a:effectLst>
                  <a:outerShdw blurRad="38100" dist="38100" dir="2700000" algn="tl">
                    <a:srgbClr val="C0C0C0"/>
                  </a:outerShdw>
                </a:effectLst>
                <a:latin typeface="VW媩$婫`婡p瑙" charset="0"/>
              </a:rPr>
              <a:t>确定性</a:t>
            </a:r>
          </a:p>
        </p:txBody>
      </p:sp>
      <p:sp>
        <p:nvSpPr>
          <p:cNvPr id="655368" name="Rectangle 8"/>
          <p:cNvSpPr>
            <a:spLocks noChangeArrowheads="1"/>
          </p:cNvSpPr>
          <p:nvPr/>
        </p:nvSpPr>
        <p:spPr bwMode="auto">
          <a:xfrm>
            <a:off x="4706938" y="1250950"/>
            <a:ext cx="2970212" cy="633413"/>
          </a:xfrm>
          <a:prstGeom prst="rect">
            <a:avLst/>
          </a:prstGeom>
          <a:noFill/>
          <a:ln w="9525">
            <a:noFill/>
            <a:miter lim="800000"/>
            <a:headEnd/>
            <a:tailEnd/>
          </a:ln>
          <a:effectLst/>
        </p:spPr>
        <p:txBody>
          <a:bodyPr lIns="92075" tIns="46038" rIns="92075" bIns="46038" anchor="ctr"/>
          <a:lstStyle/>
          <a:p>
            <a:pPr eaLnBrk="1" hangingPunct="1">
              <a:lnSpc>
                <a:spcPct val="90000"/>
              </a:lnSpc>
              <a:defRPr/>
            </a:pPr>
            <a:r>
              <a:rPr lang="zh-CN" altLang="en-US" sz="2800">
                <a:solidFill>
                  <a:srgbClr val="0000FF"/>
                </a:solidFill>
                <a:effectLst>
                  <a:outerShdw blurRad="38100" dist="38100" dir="2700000" algn="tl">
                    <a:srgbClr val="C0C0C0"/>
                  </a:outerShdw>
                </a:effectLst>
                <a:latin typeface="VW媩$婫`婡p瑙" charset="0"/>
              </a:rPr>
              <a:t>有效性</a:t>
            </a:r>
            <a:r>
              <a:rPr lang="en-US" altLang="zh-CN" sz="2800">
                <a:solidFill>
                  <a:srgbClr val="0000FF"/>
                </a:solidFill>
                <a:effectLst>
                  <a:outerShdw blurRad="38100" dist="38100" dir="2700000" algn="tl">
                    <a:srgbClr val="C0C0C0"/>
                  </a:outerShdw>
                </a:effectLst>
                <a:latin typeface="VW媩$婫`婡p瑙" charset="0"/>
              </a:rPr>
              <a:t>(</a:t>
            </a:r>
            <a:r>
              <a:rPr lang="zh-CN" altLang="en-US" sz="2800">
                <a:solidFill>
                  <a:srgbClr val="0000FF"/>
                </a:solidFill>
                <a:effectLst>
                  <a:outerShdw blurRad="38100" dist="38100" dir="2700000" algn="tl">
                    <a:srgbClr val="C0C0C0"/>
                  </a:outerShdw>
                </a:effectLst>
                <a:latin typeface="VW媩$婫`婡p瑙" charset="0"/>
              </a:rPr>
              <a:t>可行性</a:t>
            </a:r>
            <a:r>
              <a:rPr lang="en-US" altLang="zh-CN" sz="2800">
                <a:solidFill>
                  <a:srgbClr val="0000FF"/>
                </a:solidFill>
                <a:effectLst>
                  <a:outerShdw blurRad="38100" dist="38100" dir="2700000" algn="tl">
                    <a:srgbClr val="C0C0C0"/>
                  </a:outerShdw>
                </a:effectLst>
                <a:latin typeface="VW媩$婫`婡p瑙" charset="0"/>
              </a:rPr>
              <a:t>)</a:t>
            </a:r>
          </a:p>
        </p:txBody>
      </p:sp>
      <p:sp>
        <p:nvSpPr>
          <p:cNvPr id="655369" name="Rectangle 9"/>
          <p:cNvSpPr>
            <a:spLocks noChangeArrowheads="1"/>
          </p:cNvSpPr>
          <p:nvPr/>
        </p:nvSpPr>
        <p:spPr bwMode="auto">
          <a:xfrm>
            <a:off x="4706938" y="1782763"/>
            <a:ext cx="1890712" cy="633412"/>
          </a:xfrm>
          <a:prstGeom prst="rect">
            <a:avLst/>
          </a:prstGeom>
          <a:noFill/>
          <a:ln w="9525">
            <a:noFill/>
            <a:miter lim="800000"/>
            <a:headEnd/>
            <a:tailEnd/>
          </a:ln>
          <a:effectLst/>
        </p:spPr>
        <p:txBody>
          <a:bodyPr lIns="92075" tIns="46038" rIns="92075" bIns="46038" anchor="ctr"/>
          <a:lstStyle/>
          <a:p>
            <a:pPr eaLnBrk="1" hangingPunct="1">
              <a:lnSpc>
                <a:spcPct val="90000"/>
              </a:lnSpc>
              <a:defRPr/>
            </a:pPr>
            <a:r>
              <a:rPr lang="zh-CN" altLang="en-US" sz="2800">
                <a:solidFill>
                  <a:srgbClr val="0000FF"/>
                </a:solidFill>
                <a:effectLst>
                  <a:outerShdw blurRad="38100" dist="38100" dir="2700000" algn="tl">
                    <a:srgbClr val="C0C0C0"/>
                  </a:outerShdw>
                </a:effectLst>
                <a:latin typeface="VW媩$婫`婡p瑙" charset="0"/>
              </a:rPr>
              <a:t>输入</a:t>
            </a:r>
          </a:p>
        </p:txBody>
      </p:sp>
      <p:sp>
        <p:nvSpPr>
          <p:cNvPr id="655370" name="Rectangle 10"/>
          <p:cNvSpPr>
            <a:spLocks noChangeArrowheads="1"/>
          </p:cNvSpPr>
          <p:nvPr/>
        </p:nvSpPr>
        <p:spPr bwMode="auto">
          <a:xfrm>
            <a:off x="4706938" y="2312988"/>
            <a:ext cx="1890712" cy="633412"/>
          </a:xfrm>
          <a:prstGeom prst="rect">
            <a:avLst/>
          </a:prstGeom>
          <a:noFill/>
          <a:ln w="9525">
            <a:noFill/>
            <a:miter lim="800000"/>
            <a:headEnd/>
            <a:tailEnd/>
          </a:ln>
          <a:effectLst/>
        </p:spPr>
        <p:txBody>
          <a:bodyPr lIns="92075" tIns="46038" rIns="92075" bIns="46038" anchor="ctr"/>
          <a:lstStyle/>
          <a:p>
            <a:pPr eaLnBrk="1" hangingPunct="1">
              <a:lnSpc>
                <a:spcPct val="90000"/>
              </a:lnSpc>
              <a:defRPr/>
            </a:pPr>
            <a:r>
              <a:rPr lang="zh-CN" altLang="en-US" sz="2800">
                <a:solidFill>
                  <a:srgbClr val="0000FF"/>
                </a:solidFill>
                <a:effectLst>
                  <a:outerShdw blurRad="38100" dist="38100" dir="2700000" algn="tl">
                    <a:srgbClr val="C0C0C0"/>
                  </a:outerShdw>
                </a:effectLst>
                <a:latin typeface="VW媩$婫`婡p瑙" charset="0"/>
              </a:rPr>
              <a:t>输出</a:t>
            </a:r>
          </a:p>
        </p:txBody>
      </p:sp>
      <p:sp>
        <p:nvSpPr>
          <p:cNvPr id="655371" name="Rectangle 11"/>
          <p:cNvSpPr>
            <a:spLocks noChangeArrowheads="1"/>
          </p:cNvSpPr>
          <p:nvPr/>
        </p:nvSpPr>
        <p:spPr bwMode="auto">
          <a:xfrm>
            <a:off x="4706938" y="5145088"/>
            <a:ext cx="2386012" cy="633412"/>
          </a:xfrm>
          <a:prstGeom prst="rect">
            <a:avLst/>
          </a:prstGeom>
          <a:noFill/>
          <a:ln w="9525">
            <a:noFill/>
            <a:miter lim="800000"/>
            <a:headEnd/>
            <a:tailEnd/>
          </a:ln>
          <a:effectLst/>
        </p:spPr>
        <p:txBody>
          <a:bodyPr lIns="92075" tIns="46038" rIns="92075" bIns="46038" anchor="ctr"/>
          <a:lstStyle/>
          <a:p>
            <a:pPr eaLnBrk="1" hangingPunct="1">
              <a:lnSpc>
                <a:spcPct val="90000"/>
              </a:lnSpc>
              <a:defRPr/>
            </a:pPr>
            <a:r>
              <a:rPr lang="zh-CN" altLang="en-US" sz="2800">
                <a:solidFill>
                  <a:srgbClr val="0000FF"/>
                </a:solidFill>
                <a:effectLst>
                  <a:outerShdw blurRad="38100" dist="38100" dir="2700000" algn="tl">
                    <a:srgbClr val="C0C0C0"/>
                  </a:outerShdw>
                </a:effectLst>
                <a:latin typeface="VW媩$婫`婡p瑙" charset="0"/>
              </a:rPr>
              <a:t>时间复杂度</a:t>
            </a:r>
          </a:p>
        </p:txBody>
      </p:sp>
      <p:sp>
        <p:nvSpPr>
          <p:cNvPr id="655372" name="Rectangle 12"/>
          <p:cNvSpPr>
            <a:spLocks noChangeArrowheads="1"/>
          </p:cNvSpPr>
          <p:nvPr/>
        </p:nvSpPr>
        <p:spPr bwMode="auto">
          <a:xfrm>
            <a:off x="4706938" y="5675313"/>
            <a:ext cx="2249487" cy="633412"/>
          </a:xfrm>
          <a:prstGeom prst="rect">
            <a:avLst/>
          </a:prstGeom>
          <a:noFill/>
          <a:ln w="9525">
            <a:noFill/>
            <a:miter lim="800000"/>
            <a:headEnd/>
            <a:tailEnd/>
          </a:ln>
          <a:effectLst/>
        </p:spPr>
        <p:txBody>
          <a:bodyPr lIns="92075" tIns="46038" rIns="92075" bIns="46038" anchor="ctr"/>
          <a:lstStyle/>
          <a:p>
            <a:pPr eaLnBrk="1" hangingPunct="1">
              <a:lnSpc>
                <a:spcPct val="90000"/>
              </a:lnSpc>
              <a:defRPr/>
            </a:pPr>
            <a:r>
              <a:rPr lang="zh-CN" altLang="en-US" sz="2800">
                <a:solidFill>
                  <a:srgbClr val="0000FF"/>
                </a:solidFill>
                <a:effectLst>
                  <a:outerShdw blurRad="38100" dist="38100" dir="2700000" algn="tl">
                    <a:srgbClr val="C0C0C0"/>
                  </a:outerShdw>
                </a:effectLst>
                <a:latin typeface="VW媩$婫`婡p瑙" charset="0"/>
              </a:rPr>
              <a:t>空间复杂度</a:t>
            </a:r>
          </a:p>
        </p:txBody>
      </p:sp>
      <p:sp>
        <p:nvSpPr>
          <p:cNvPr id="655373" name="AutoShape 13"/>
          <p:cNvSpPr>
            <a:spLocks/>
          </p:cNvSpPr>
          <p:nvPr/>
        </p:nvSpPr>
        <p:spPr bwMode="auto">
          <a:xfrm>
            <a:off x="2051050" y="1628775"/>
            <a:ext cx="269875" cy="4005263"/>
          </a:xfrm>
          <a:prstGeom prst="leftBrace">
            <a:avLst>
              <a:gd name="adj1" fmla="val 123676"/>
              <a:gd name="adj2" fmla="val 50000"/>
            </a:avLst>
          </a:prstGeom>
          <a:noFill/>
          <a:ln w="25400">
            <a:solidFill>
              <a:schemeClr val="tx1"/>
            </a:solidFill>
            <a:round/>
            <a:headEnd/>
            <a:tailEnd/>
          </a:ln>
          <a:effectLst/>
          <a:extLst/>
        </p:spPr>
        <p:txBody>
          <a:bodyPr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655374" name="AutoShape 14"/>
          <p:cNvSpPr>
            <a:spLocks/>
          </p:cNvSpPr>
          <p:nvPr/>
        </p:nvSpPr>
        <p:spPr bwMode="auto">
          <a:xfrm>
            <a:off x="4346575" y="593725"/>
            <a:ext cx="269875" cy="2025650"/>
          </a:xfrm>
          <a:prstGeom prst="leftBrace">
            <a:avLst>
              <a:gd name="adj1" fmla="val 62549"/>
              <a:gd name="adj2" fmla="val 50000"/>
            </a:avLst>
          </a:prstGeom>
          <a:noFill/>
          <a:ln w="25400">
            <a:solidFill>
              <a:schemeClr val="tx1"/>
            </a:solidFill>
            <a:round/>
            <a:headEnd/>
            <a:tailEnd/>
          </a:ln>
          <a:effectLst/>
          <a:extLst/>
        </p:spPr>
        <p:txBody>
          <a:bodyPr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655375" name="AutoShape 15"/>
          <p:cNvSpPr>
            <a:spLocks/>
          </p:cNvSpPr>
          <p:nvPr/>
        </p:nvSpPr>
        <p:spPr bwMode="auto">
          <a:xfrm>
            <a:off x="4346575" y="3159125"/>
            <a:ext cx="269875" cy="1935163"/>
          </a:xfrm>
          <a:prstGeom prst="leftBrace">
            <a:avLst>
              <a:gd name="adj1" fmla="val 59755"/>
              <a:gd name="adj2" fmla="val 50000"/>
            </a:avLst>
          </a:prstGeom>
          <a:noFill/>
          <a:ln w="25400">
            <a:solidFill>
              <a:schemeClr val="tx1"/>
            </a:solidFill>
            <a:round/>
            <a:headEnd/>
            <a:tailEnd/>
          </a:ln>
          <a:effectLst/>
          <a:extLst/>
        </p:spPr>
        <p:txBody>
          <a:bodyPr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655376" name="Rectangle 16"/>
          <p:cNvSpPr>
            <a:spLocks noChangeArrowheads="1"/>
          </p:cNvSpPr>
          <p:nvPr/>
        </p:nvSpPr>
        <p:spPr bwMode="auto">
          <a:xfrm>
            <a:off x="4706938" y="2935288"/>
            <a:ext cx="1890712" cy="633412"/>
          </a:xfrm>
          <a:prstGeom prst="rect">
            <a:avLst/>
          </a:prstGeom>
          <a:noFill/>
          <a:ln w="9525">
            <a:noFill/>
            <a:miter lim="800000"/>
            <a:headEnd/>
            <a:tailEnd/>
          </a:ln>
          <a:effectLst/>
        </p:spPr>
        <p:txBody>
          <a:bodyPr lIns="92075" tIns="46038" rIns="92075" bIns="46038" anchor="ctr"/>
          <a:lstStyle/>
          <a:p>
            <a:pPr eaLnBrk="1" hangingPunct="1">
              <a:lnSpc>
                <a:spcPct val="90000"/>
              </a:lnSpc>
              <a:defRPr/>
            </a:pPr>
            <a:r>
              <a:rPr lang="zh-CN" altLang="en-US" sz="2800">
                <a:solidFill>
                  <a:srgbClr val="0000FF"/>
                </a:solidFill>
                <a:effectLst>
                  <a:outerShdw blurRad="38100" dist="38100" dir="2700000" algn="tl">
                    <a:srgbClr val="C0C0C0"/>
                  </a:outerShdw>
                </a:effectLst>
                <a:latin typeface="VW媩$婫`婡p瑙" charset="0"/>
              </a:rPr>
              <a:t>正确性</a:t>
            </a:r>
          </a:p>
        </p:txBody>
      </p:sp>
      <p:sp>
        <p:nvSpPr>
          <p:cNvPr id="655377" name="Rectangle 17"/>
          <p:cNvSpPr>
            <a:spLocks noChangeArrowheads="1"/>
          </p:cNvSpPr>
          <p:nvPr/>
        </p:nvSpPr>
        <p:spPr bwMode="auto">
          <a:xfrm>
            <a:off x="4706938" y="3465513"/>
            <a:ext cx="1709737" cy="633412"/>
          </a:xfrm>
          <a:prstGeom prst="rect">
            <a:avLst/>
          </a:prstGeom>
          <a:noFill/>
          <a:ln w="9525">
            <a:noFill/>
            <a:miter lim="800000"/>
            <a:headEnd/>
            <a:tailEnd/>
          </a:ln>
          <a:effectLst/>
        </p:spPr>
        <p:txBody>
          <a:bodyPr lIns="92075" tIns="46038" rIns="92075" bIns="46038" anchor="ctr"/>
          <a:lstStyle/>
          <a:p>
            <a:pPr eaLnBrk="1" hangingPunct="1">
              <a:lnSpc>
                <a:spcPct val="90000"/>
              </a:lnSpc>
              <a:defRPr/>
            </a:pPr>
            <a:r>
              <a:rPr lang="zh-CN" altLang="en-US" sz="2800">
                <a:solidFill>
                  <a:srgbClr val="0000FF"/>
                </a:solidFill>
                <a:effectLst>
                  <a:outerShdw blurRad="38100" dist="38100" dir="2700000" algn="tl">
                    <a:srgbClr val="C0C0C0"/>
                  </a:outerShdw>
                </a:effectLst>
                <a:latin typeface="VW媩$婫`婡p瑙" charset="0"/>
              </a:rPr>
              <a:t>可读性</a:t>
            </a:r>
          </a:p>
        </p:txBody>
      </p:sp>
      <p:sp>
        <p:nvSpPr>
          <p:cNvPr id="655378" name="Rectangle 18"/>
          <p:cNvSpPr>
            <a:spLocks noChangeArrowheads="1"/>
          </p:cNvSpPr>
          <p:nvPr/>
        </p:nvSpPr>
        <p:spPr bwMode="auto">
          <a:xfrm>
            <a:off x="4706938" y="3997325"/>
            <a:ext cx="1890712" cy="633413"/>
          </a:xfrm>
          <a:prstGeom prst="rect">
            <a:avLst/>
          </a:prstGeom>
          <a:noFill/>
          <a:ln w="9525">
            <a:noFill/>
            <a:miter lim="800000"/>
            <a:headEnd/>
            <a:tailEnd/>
          </a:ln>
          <a:effectLst/>
        </p:spPr>
        <p:txBody>
          <a:bodyPr lIns="92075" tIns="46038" rIns="92075" bIns="46038" anchor="ctr"/>
          <a:lstStyle/>
          <a:p>
            <a:pPr eaLnBrk="1" hangingPunct="1">
              <a:lnSpc>
                <a:spcPct val="90000"/>
              </a:lnSpc>
              <a:defRPr/>
            </a:pPr>
            <a:r>
              <a:rPr lang="zh-CN" altLang="en-US" sz="2800">
                <a:solidFill>
                  <a:srgbClr val="0000FF"/>
                </a:solidFill>
                <a:effectLst>
                  <a:outerShdw blurRad="38100" dist="38100" dir="2700000" algn="tl">
                    <a:srgbClr val="C0C0C0"/>
                  </a:outerShdw>
                </a:effectLst>
                <a:latin typeface="VW媩$婫`婡p瑙" charset="0"/>
              </a:rPr>
              <a:t>健壮性</a:t>
            </a:r>
          </a:p>
        </p:txBody>
      </p:sp>
      <p:sp>
        <p:nvSpPr>
          <p:cNvPr id="655379" name="Rectangle 19"/>
          <p:cNvSpPr>
            <a:spLocks noChangeArrowheads="1"/>
          </p:cNvSpPr>
          <p:nvPr/>
        </p:nvSpPr>
        <p:spPr bwMode="auto">
          <a:xfrm>
            <a:off x="4706938" y="4527550"/>
            <a:ext cx="1890712" cy="633413"/>
          </a:xfrm>
          <a:prstGeom prst="rect">
            <a:avLst/>
          </a:prstGeom>
          <a:noFill/>
          <a:ln w="9525">
            <a:noFill/>
            <a:miter lim="800000"/>
            <a:headEnd/>
            <a:tailEnd/>
          </a:ln>
          <a:effectLst/>
        </p:spPr>
        <p:txBody>
          <a:bodyPr lIns="92075" tIns="46038" rIns="92075" bIns="46038" anchor="ctr"/>
          <a:lstStyle/>
          <a:p>
            <a:pPr eaLnBrk="1" hangingPunct="1">
              <a:lnSpc>
                <a:spcPct val="90000"/>
              </a:lnSpc>
              <a:defRPr/>
            </a:pPr>
            <a:r>
              <a:rPr lang="zh-CN" altLang="en-US" sz="2800">
                <a:solidFill>
                  <a:srgbClr val="0000FF"/>
                </a:solidFill>
                <a:effectLst>
                  <a:outerShdw blurRad="38100" dist="38100" dir="2700000" algn="tl">
                    <a:srgbClr val="C0C0C0"/>
                  </a:outerShdw>
                </a:effectLst>
                <a:latin typeface="VW媩$婫`婡p瑙" charset="0"/>
              </a:rPr>
              <a:t>效率</a:t>
            </a:r>
          </a:p>
        </p:txBody>
      </p:sp>
      <p:sp>
        <p:nvSpPr>
          <p:cNvPr id="655380" name="AutoShape 20"/>
          <p:cNvSpPr>
            <a:spLocks/>
          </p:cNvSpPr>
          <p:nvPr/>
        </p:nvSpPr>
        <p:spPr bwMode="auto">
          <a:xfrm>
            <a:off x="4346575" y="5408613"/>
            <a:ext cx="269875" cy="720725"/>
          </a:xfrm>
          <a:prstGeom prst="leftBrace">
            <a:avLst>
              <a:gd name="adj1" fmla="val 22255"/>
              <a:gd name="adj2" fmla="val 50000"/>
            </a:avLst>
          </a:prstGeom>
          <a:noFill/>
          <a:ln w="25400">
            <a:solidFill>
              <a:schemeClr val="tx1"/>
            </a:solidFill>
            <a:round/>
            <a:headEnd/>
            <a:tailEnd/>
          </a:ln>
          <a:effectLst/>
          <a:extLst/>
        </p:spPr>
        <p:txBody>
          <a:bodyPr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pull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312737" y="471862"/>
            <a:ext cx="4761392" cy="626497"/>
          </a:xfrm>
          <a:prstGeom prst="rect">
            <a:avLst/>
          </a:prstGeom>
          <a:noFill/>
          <a:ln w="9525">
            <a:noFill/>
            <a:miter lim="800000"/>
            <a:headEnd/>
            <a:tailEnd/>
          </a:ln>
        </p:spPr>
        <p:txBody>
          <a:bodyPr wrap="none" lIns="112947" tIns="56473" rIns="112947" bIns="56473">
            <a:spAutoFit/>
          </a:bodyPr>
          <a:lstStyle/>
          <a:p>
            <a:r>
              <a:rPr lang="en-US" altLang="zh-CN" dirty="0">
                <a:latin typeface="黑体" pitchFamily="49" charset="-122"/>
                <a:ea typeface="黑体" pitchFamily="49" charset="-122"/>
              </a:rPr>
              <a:t>【</a:t>
            </a:r>
            <a:r>
              <a:rPr lang="zh-CN" altLang="en-US" dirty="0">
                <a:latin typeface="黑体" pitchFamily="49" charset="-122"/>
                <a:ea typeface="黑体" pitchFamily="49" charset="-122"/>
              </a:rPr>
              <a:t>例</a:t>
            </a:r>
            <a:r>
              <a:rPr lang="en-US" altLang="zh-CN" dirty="0" smtClean="0">
                <a:latin typeface="黑体" pitchFamily="49" charset="-122"/>
                <a:ea typeface="黑体" pitchFamily="49" charset="-122"/>
              </a:rPr>
              <a:t>】</a:t>
            </a:r>
            <a:r>
              <a:rPr lang="en-US" altLang="zh-CN" dirty="0" smtClean="0">
                <a:latin typeface="+mn-ea"/>
                <a:ea typeface="+mn-ea"/>
              </a:rPr>
              <a:t>n </a:t>
            </a:r>
            <a:r>
              <a:rPr lang="zh-CN" altLang="en-US" dirty="0" smtClean="0">
                <a:latin typeface="+mn-ea"/>
                <a:ea typeface="+mn-ea"/>
              </a:rPr>
              <a:t>盏灯的开关问题</a:t>
            </a:r>
            <a:endParaRPr lang="zh-CN" altLang="en-US" dirty="0">
              <a:latin typeface="+mn-ea"/>
              <a:ea typeface="+mn-ea"/>
            </a:endParaRPr>
          </a:p>
        </p:txBody>
      </p:sp>
      <p:sp>
        <p:nvSpPr>
          <p:cNvPr id="5" name="Rectangle 2"/>
          <p:cNvSpPr>
            <a:spLocks noChangeArrowheads="1"/>
          </p:cNvSpPr>
          <p:nvPr/>
        </p:nvSpPr>
        <p:spPr bwMode="auto">
          <a:xfrm>
            <a:off x="312247" y="1358770"/>
            <a:ext cx="8640762" cy="3247727"/>
          </a:xfrm>
          <a:prstGeom prst="rect">
            <a:avLst/>
          </a:prstGeom>
          <a:noFill/>
          <a:ln w="9525">
            <a:noFill/>
            <a:miter lim="800000"/>
            <a:headEnd/>
            <a:tailEnd/>
          </a:ln>
        </p:spPr>
        <p:txBody>
          <a:bodyPr lIns="112947" tIns="56473" rIns="112947" bIns="56473" anchor="ctr">
            <a:spAutoFit/>
          </a:bodyPr>
          <a:lstStyle/>
          <a:p>
            <a:pPr indent="723900" algn="just">
              <a:lnSpc>
                <a:spcPct val="105000"/>
              </a:lnSpc>
              <a:buClr>
                <a:srgbClr val="0000FF"/>
              </a:buClr>
              <a:buSzPct val="75000"/>
              <a:buFont typeface="Wingdings" pitchFamily="2" charset="2"/>
              <a:buNone/>
            </a:pPr>
            <a:r>
              <a:rPr lang="zh-CN" altLang="en-US" sz="2800" dirty="0" smtClean="0">
                <a:latin typeface="Times New Roman" pitchFamily="18" charset="0"/>
                <a:ea typeface="楷体" pitchFamily="49" charset="-122"/>
                <a:cs typeface="Times New Roman" pitchFamily="18" charset="0"/>
              </a:rPr>
              <a:t>有</a:t>
            </a:r>
            <a:r>
              <a:rPr lang="en-US" altLang="zh-CN" sz="2800" dirty="0" smtClean="0">
                <a:latin typeface="Times New Roman" pitchFamily="18" charset="0"/>
                <a:ea typeface="楷体" pitchFamily="49" charset="-122"/>
                <a:cs typeface="Times New Roman" pitchFamily="18" charset="0"/>
              </a:rPr>
              <a:t>n</a:t>
            </a:r>
            <a:r>
              <a:rPr lang="zh-CN" altLang="en-US" sz="2800" dirty="0" smtClean="0">
                <a:latin typeface="Times New Roman" pitchFamily="18" charset="0"/>
                <a:ea typeface="楷体" pitchFamily="49" charset="-122"/>
                <a:cs typeface="Times New Roman" pitchFamily="18" charset="0"/>
              </a:rPr>
              <a:t>盏</a:t>
            </a:r>
            <a:r>
              <a:rPr lang="zh-CN" altLang="en-US" sz="2800" dirty="0">
                <a:latin typeface="Times New Roman" pitchFamily="18" charset="0"/>
                <a:ea typeface="楷体" pitchFamily="49" charset="-122"/>
                <a:cs typeface="Times New Roman" pitchFamily="18" charset="0"/>
              </a:rPr>
              <a:t>灯（用</a:t>
            </a:r>
            <a:r>
              <a:rPr lang="en-US" altLang="zh-CN" sz="2800" dirty="0">
                <a:latin typeface="Times New Roman" pitchFamily="18" charset="0"/>
                <a:ea typeface="楷体" pitchFamily="49" charset="-122"/>
                <a:cs typeface="Times New Roman" pitchFamily="18" charset="0"/>
              </a:rPr>
              <a:t>1</a:t>
            </a:r>
            <a:r>
              <a:rPr lang="zh-CN" altLang="en-US" sz="2800" dirty="0">
                <a:latin typeface="Times New Roman" pitchFamily="18" charset="0"/>
                <a:ea typeface="楷体" pitchFamily="49" charset="-122"/>
                <a:cs typeface="Times New Roman" pitchFamily="18" charset="0"/>
              </a:rPr>
              <a:t>～</a:t>
            </a:r>
            <a:r>
              <a:rPr lang="en-US" altLang="zh-CN" sz="2800" dirty="0">
                <a:latin typeface="Times New Roman" pitchFamily="18" charset="0"/>
                <a:ea typeface="楷体" pitchFamily="49" charset="-122"/>
                <a:cs typeface="Times New Roman" pitchFamily="18" charset="0"/>
              </a:rPr>
              <a:t>n</a:t>
            </a:r>
            <a:r>
              <a:rPr lang="zh-CN" altLang="en-US" sz="2800" dirty="0">
                <a:latin typeface="Times New Roman" pitchFamily="18" charset="0"/>
                <a:ea typeface="楷体" pitchFamily="49" charset="-122"/>
                <a:cs typeface="Times New Roman" pitchFamily="18" charset="0"/>
              </a:rPr>
              <a:t>编号）</a:t>
            </a:r>
            <a:r>
              <a:rPr lang="zh-CN" altLang="en-US" sz="2800" dirty="0" smtClean="0">
                <a:latin typeface="Times New Roman" pitchFamily="18" charset="0"/>
                <a:ea typeface="楷体" pitchFamily="49" charset="-122"/>
                <a:cs typeface="Times New Roman" pitchFamily="18" charset="0"/>
              </a:rPr>
              <a:t>和 </a:t>
            </a:r>
            <a:r>
              <a:rPr lang="en-US" altLang="zh-CN" sz="2800" dirty="0" smtClean="0">
                <a:latin typeface="Times New Roman" pitchFamily="18" charset="0"/>
                <a:ea typeface="楷体" pitchFamily="49" charset="-122"/>
                <a:cs typeface="Times New Roman" pitchFamily="18" charset="0"/>
              </a:rPr>
              <a:t>n</a:t>
            </a:r>
            <a:r>
              <a:rPr lang="zh-CN" altLang="en-US" sz="2800" dirty="0" smtClean="0">
                <a:latin typeface="Times New Roman" pitchFamily="18" charset="0"/>
                <a:ea typeface="楷体" pitchFamily="49" charset="-122"/>
                <a:cs typeface="Times New Roman" pitchFamily="18" charset="0"/>
              </a:rPr>
              <a:t>个</a:t>
            </a:r>
            <a:r>
              <a:rPr lang="zh-CN" altLang="en-US" sz="2800" dirty="0">
                <a:latin typeface="Times New Roman" pitchFamily="18" charset="0"/>
                <a:ea typeface="楷体" pitchFamily="49" charset="-122"/>
                <a:cs typeface="Times New Roman" pitchFamily="18" charset="0"/>
              </a:rPr>
              <a:t>开关，刚开始的时候灯全是灭的，第一个人经过这些灯时，按下所有开关</a:t>
            </a:r>
            <a:r>
              <a:rPr lang="zh-CN" altLang="en-US" sz="2800" dirty="0" smtClean="0">
                <a:latin typeface="Times New Roman" pitchFamily="18" charset="0"/>
                <a:ea typeface="楷体" pitchFamily="49" charset="-122"/>
                <a:cs typeface="Times New Roman" pitchFamily="18" charset="0"/>
              </a:rPr>
              <a:t>（亮的</a:t>
            </a:r>
            <a:r>
              <a:rPr lang="zh-CN" altLang="en-US" sz="2800" dirty="0">
                <a:latin typeface="Times New Roman" pitchFamily="18" charset="0"/>
                <a:ea typeface="楷体" pitchFamily="49" charset="-122"/>
                <a:cs typeface="Times New Roman" pitchFamily="18" charset="0"/>
              </a:rPr>
              <a:t>按一下变灭，灭的按一下</a:t>
            </a:r>
            <a:r>
              <a:rPr lang="zh-CN" altLang="en-US" sz="2800" dirty="0" smtClean="0">
                <a:latin typeface="Times New Roman" pitchFamily="18" charset="0"/>
                <a:ea typeface="楷体" pitchFamily="49" charset="-122"/>
                <a:cs typeface="Times New Roman" pitchFamily="18" charset="0"/>
              </a:rPr>
              <a:t>变亮），</a:t>
            </a:r>
            <a:r>
              <a:rPr lang="zh-CN" altLang="en-US" sz="2800" dirty="0">
                <a:latin typeface="Times New Roman" pitchFamily="18" charset="0"/>
                <a:ea typeface="楷体" pitchFamily="49" charset="-122"/>
                <a:cs typeface="Times New Roman" pitchFamily="18" charset="0"/>
              </a:rPr>
              <a:t>第二个人经过时每隔一盏灯（即编号为偶数）就按一下开关，第三个人经过时每隔两盏灯（即编号能被</a:t>
            </a:r>
            <a:r>
              <a:rPr lang="en-US" altLang="zh-CN" sz="2800" dirty="0">
                <a:latin typeface="Times New Roman" pitchFamily="18" charset="0"/>
                <a:ea typeface="楷体" pitchFamily="49" charset="-122"/>
                <a:cs typeface="Times New Roman" pitchFamily="18" charset="0"/>
              </a:rPr>
              <a:t>3</a:t>
            </a:r>
            <a:r>
              <a:rPr lang="zh-CN" altLang="en-US" sz="2800" dirty="0">
                <a:latin typeface="Times New Roman" pitchFamily="18" charset="0"/>
                <a:ea typeface="楷体" pitchFamily="49" charset="-122"/>
                <a:cs typeface="Times New Roman" pitchFamily="18" charset="0"/>
              </a:rPr>
              <a:t>整除）按一下</a:t>
            </a:r>
            <a:r>
              <a:rPr lang="zh-CN" altLang="en-US" sz="2800" dirty="0" smtClean="0">
                <a:latin typeface="Times New Roman" pitchFamily="18" charset="0"/>
                <a:ea typeface="楷体" pitchFamily="49" charset="-122"/>
                <a:cs typeface="Times New Roman" pitchFamily="18" charset="0"/>
              </a:rPr>
              <a:t>开关，</a:t>
            </a:r>
            <a:r>
              <a:rPr lang="en-US" altLang="zh-CN" sz="2800" dirty="0" smtClean="0">
                <a:latin typeface="Times New Roman" pitchFamily="18" charset="0"/>
                <a:ea typeface="楷体" pitchFamily="49" charset="-122"/>
                <a:cs typeface="Times New Roman" pitchFamily="18" charset="0"/>
              </a:rPr>
              <a:t>……</a:t>
            </a:r>
            <a:r>
              <a:rPr lang="zh-CN" altLang="en-US" sz="2800" dirty="0" smtClean="0">
                <a:latin typeface="Times New Roman" pitchFamily="18" charset="0"/>
                <a:ea typeface="楷体" pitchFamily="49" charset="-122"/>
                <a:cs typeface="Times New Roman" pitchFamily="18" charset="0"/>
              </a:rPr>
              <a:t>。</a:t>
            </a:r>
            <a:r>
              <a:rPr lang="zh-CN" altLang="en-US" sz="2800" dirty="0">
                <a:latin typeface="Times New Roman" pitchFamily="18" charset="0"/>
                <a:ea typeface="楷体" pitchFamily="49" charset="-122"/>
                <a:cs typeface="Times New Roman" pitchFamily="18" charset="0"/>
              </a:rPr>
              <a:t>请问，当第</a:t>
            </a:r>
            <a:r>
              <a:rPr lang="en-US" altLang="zh-CN" sz="2800" dirty="0">
                <a:latin typeface="Times New Roman" pitchFamily="18" charset="0"/>
                <a:ea typeface="楷体" pitchFamily="49" charset="-122"/>
                <a:cs typeface="Times New Roman" pitchFamily="18" charset="0"/>
              </a:rPr>
              <a:t>n</a:t>
            </a:r>
            <a:r>
              <a:rPr lang="zh-CN" altLang="en-US" sz="2800" dirty="0">
                <a:latin typeface="Times New Roman" pitchFamily="18" charset="0"/>
                <a:ea typeface="楷体" pitchFamily="49" charset="-122"/>
                <a:cs typeface="Times New Roman" pitchFamily="18" charset="0"/>
              </a:rPr>
              <a:t>人经过后，所有灯的开关</a:t>
            </a:r>
            <a:r>
              <a:rPr lang="zh-CN" altLang="en-US" sz="2800" dirty="0" smtClean="0">
                <a:latin typeface="Times New Roman" pitchFamily="18" charset="0"/>
                <a:ea typeface="楷体" pitchFamily="49" charset="-122"/>
                <a:cs typeface="Times New Roman" pitchFamily="18" charset="0"/>
              </a:rPr>
              <a:t>情况（或有几盏灯是亮的）。</a:t>
            </a:r>
            <a:endParaRPr lang="zh-CN" altLang="en-US" sz="2800" dirty="0">
              <a:latin typeface="Times New Roman" pitchFamily="18" charset="0"/>
              <a:ea typeface="楷体" pitchFamily="49" charset="-122"/>
              <a:cs typeface="Times New Roman" pitchFamily="18" charset="0"/>
            </a:endParaRPr>
          </a:p>
        </p:txBody>
      </p:sp>
    </p:spTree>
  </p:cSld>
  <p:clrMapOvr>
    <a:masterClrMapping/>
  </p:clrMapOvr>
  <p:transition>
    <p:pull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296525" y="548680"/>
            <a:ext cx="8415935" cy="631114"/>
          </a:xfrm>
          <a:prstGeom prst="rect">
            <a:avLst/>
          </a:prstGeom>
          <a:noFill/>
          <a:ln w="9525">
            <a:noFill/>
            <a:miter lim="800000"/>
            <a:headEnd/>
            <a:tailEnd/>
          </a:ln>
        </p:spPr>
        <p:txBody>
          <a:bodyPr wrap="square" lIns="112947" tIns="56473" rIns="112947" bIns="56473" anchor="ctr">
            <a:spAutoFit/>
          </a:bodyPr>
          <a:lstStyle/>
          <a:p>
            <a:r>
              <a:rPr lang="zh-CN" altLang="en-US" sz="2800" smtClean="0">
                <a:latin typeface="Times New Roman" panose="02020603050405020304" pitchFamily="18" charset="0"/>
                <a:ea typeface="+mn-ea"/>
                <a:cs typeface="Times New Roman" panose="02020603050405020304" pitchFamily="18" charset="0"/>
              </a:rPr>
              <a:t>再看看计算第</a:t>
            </a:r>
            <a:r>
              <a:rPr lang="en-US" altLang="zh-CN" sz="2800" smtClean="0">
                <a:latin typeface="Times New Roman" panose="02020603050405020304" pitchFamily="18" charset="0"/>
                <a:ea typeface="+mn-ea"/>
                <a:cs typeface="Times New Roman" panose="02020603050405020304" pitchFamily="18" charset="0"/>
              </a:rPr>
              <a:t>n</a:t>
            </a:r>
            <a:r>
              <a:rPr lang="zh-CN" altLang="en-US" sz="2800" smtClean="0">
                <a:latin typeface="Times New Roman" panose="02020603050405020304" pitchFamily="18" charset="0"/>
                <a:ea typeface="+mn-ea"/>
                <a:cs typeface="Times New Roman" panose="02020603050405020304" pitchFamily="18" charset="0"/>
              </a:rPr>
              <a:t>个斐波那契数两种方法的效率：</a:t>
            </a:r>
            <a:endParaRPr lang="zh-CN" altLang="en-US" sz="2800" dirty="0">
              <a:latin typeface="Times New Roman" panose="02020603050405020304" pitchFamily="18" charset="0"/>
              <a:ea typeface="+mn-ea"/>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1196625" y="1358770"/>
            <a:ext cx="6420713" cy="4815535"/>
          </a:xfrm>
          <a:prstGeom prst="rect">
            <a:avLst/>
          </a:prstGeom>
        </p:spPr>
      </p:pic>
    </p:spTree>
    <p:extLst>
      <p:ext uri="{BB962C8B-B14F-4D97-AF65-F5344CB8AC3E}">
        <p14:creationId xmlns:p14="http://schemas.microsoft.com/office/powerpoint/2010/main" val="830183170"/>
      </p:ext>
    </p:extLst>
  </p:cSld>
  <p:clrMapOvr>
    <a:masterClrMapping/>
  </p:clrMapOvr>
  <p:transition>
    <p:pull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312737" y="471862"/>
            <a:ext cx="6038986" cy="631114"/>
          </a:xfrm>
          <a:prstGeom prst="rect">
            <a:avLst/>
          </a:prstGeom>
          <a:noFill/>
          <a:ln w="9525">
            <a:noFill/>
            <a:miter lim="800000"/>
            <a:headEnd/>
            <a:tailEnd/>
          </a:ln>
        </p:spPr>
        <p:txBody>
          <a:bodyPr wrap="none" lIns="112947" tIns="56473" rIns="112947" bIns="56473">
            <a:spAutoFit/>
          </a:bodyPr>
          <a:lstStyle/>
          <a:p>
            <a:r>
              <a:rPr lang="zh-CN" altLang="en-US" sz="2800" dirty="0" smtClean="0">
                <a:latin typeface="Times New Roman" pitchFamily="18" charset="0"/>
                <a:ea typeface="楷体" pitchFamily="49" charset="-122"/>
                <a:cs typeface="Times New Roman" pitchFamily="18" charset="0"/>
              </a:rPr>
              <a:t>当 </a:t>
            </a:r>
            <a:r>
              <a:rPr lang="en-US" altLang="zh-CN" sz="2800" dirty="0" smtClean="0">
                <a:latin typeface="Times New Roman" pitchFamily="18" charset="0"/>
                <a:ea typeface="楷体" pitchFamily="49" charset="-122"/>
                <a:cs typeface="Times New Roman" pitchFamily="18" charset="0"/>
              </a:rPr>
              <a:t>n = 10 </a:t>
            </a:r>
            <a:r>
              <a:rPr lang="zh-CN" altLang="en-US" sz="2800" dirty="0" smtClean="0">
                <a:latin typeface="Times New Roman" pitchFamily="18" charset="0"/>
                <a:ea typeface="楷体" pitchFamily="49" charset="-122"/>
                <a:cs typeface="Times New Roman" pitchFamily="18" charset="0"/>
              </a:rPr>
              <a:t>时，</a:t>
            </a:r>
            <a:r>
              <a:rPr lang="en-US" altLang="zh-CN" sz="2800" dirty="0" smtClean="0">
                <a:latin typeface="Times New Roman" pitchFamily="18" charset="0"/>
                <a:ea typeface="楷体" pitchFamily="49" charset="-122"/>
                <a:cs typeface="Times New Roman" pitchFamily="18" charset="0"/>
              </a:rPr>
              <a:t>10</a:t>
            </a:r>
            <a:r>
              <a:rPr lang="zh-CN" altLang="en-US" sz="2800" dirty="0" smtClean="0">
                <a:latin typeface="Times New Roman" pitchFamily="18" charset="0"/>
                <a:ea typeface="楷体" pitchFamily="49" charset="-122"/>
                <a:cs typeface="Times New Roman" pitchFamily="18" charset="0"/>
              </a:rPr>
              <a:t>盏灯的变化情况如下</a:t>
            </a:r>
            <a:endParaRPr lang="zh-CN" altLang="en-US" sz="2800" dirty="0">
              <a:latin typeface="Times New Roman" pitchFamily="18" charset="0"/>
              <a:ea typeface="楷体" pitchFamily="49" charset="-122"/>
              <a:cs typeface="Times New Roman" pitchFamily="18" charset="0"/>
            </a:endParaRPr>
          </a:p>
        </p:txBody>
      </p:sp>
      <p:sp>
        <p:nvSpPr>
          <p:cNvPr id="3" name="Rectangle 2"/>
          <p:cNvSpPr>
            <a:spLocks noChangeArrowheads="1"/>
          </p:cNvSpPr>
          <p:nvPr/>
        </p:nvSpPr>
        <p:spPr bwMode="auto">
          <a:xfrm>
            <a:off x="1049530" y="1056734"/>
            <a:ext cx="6660740" cy="5284695"/>
          </a:xfrm>
          <a:prstGeom prst="rect">
            <a:avLst/>
          </a:prstGeom>
          <a:noFill/>
          <a:ln w="9525">
            <a:noFill/>
            <a:miter lim="800000"/>
            <a:headEnd/>
            <a:tailEnd/>
          </a:ln>
        </p:spPr>
        <p:txBody>
          <a:bodyPr wrap="square" lIns="112947" tIns="56473" rIns="112947" bIns="56473" anchor="ctr">
            <a:spAutoFit/>
          </a:bodyPr>
          <a:lstStyle/>
          <a:p>
            <a:pPr indent="720725">
              <a:lnSpc>
                <a:spcPct val="100000"/>
              </a:lnSpc>
              <a:buClr>
                <a:srgbClr val="0000FF"/>
              </a:buClr>
              <a:buSzPct val="75000"/>
              <a:buFont typeface="Wingdings" pitchFamily="2" charset="2"/>
              <a:buNone/>
            </a:pP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0,  0,  0,  0,  0,  0,  0,  0,  0</a:t>
            </a:r>
            <a:r>
              <a:rPr lang="en-US" altLang="zh-CN" sz="2800" smtClean="0">
                <a:effectLst>
                  <a:outerShdw blurRad="38100" dist="38100" dir="2700000" algn="tl">
                    <a:srgbClr val="000000">
                      <a:alpha val="43137"/>
                    </a:srgbClr>
                  </a:outerShdw>
                </a:effectLst>
                <a:latin typeface="Times New Roman" pitchFamily="18" charset="0"/>
                <a:ea typeface="+mn-ea"/>
                <a:cs typeface="Times New Roman" pitchFamily="18" charset="0"/>
              </a:rPr>
              <a:t>,  0</a:t>
            </a:r>
          </a:p>
          <a:p>
            <a:pPr indent="182563">
              <a:lnSpc>
                <a:spcPct val="100000"/>
              </a:lnSpc>
              <a:buClr>
                <a:srgbClr val="0000FF"/>
              </a:buClr>
              <a:buSzPct val="75000"/>
              <a:buFont typeface="Wingdings" pitchFamily="2" charset="2"/>
              <a:buNone/>
            </a:pPr>
            <a:r>
              <a:rPr lang="en-US" altLang="zh-CN" sz="280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1</a:t>
            </a:r>
            <a:r>
              <a:rPr lang="zh-CN" altLang="en-US" sz="280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a:t>
            </a:r>
            <a:r>
              <a:rPr lang="en-US" altLang="zh-CN" sz="280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1</a:t>
            </a:r>
            <a:endParaRPr lang="en-US" altLang="zh-CN" sz="2800"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a:p>
            <a:pPr indent="182563">
              <a:lnSpc>
                <a:spcPct val="100000"/>
              </a:lnSpc>
              <a:buClr>
                <a:srgbClr val="0000FF"/>
              </a:buClr>
              <a:buSzPct val="75000"/>
              <a:buFont typeface="Wingdings" pitchFamily="2" charset="2"/>
              <a:buNone/>
            </a:pPr>
            <a:r>
              <a:rPr lang="en-US" altLang="zh-CN" sz="2800" smtClean="0">
                <a:effectLst>
                  <a:outerShdw blurRad="38100" dist="38100" dir="2700000" algn="tl">
                    <a:srgbClr val="000000">
                      <a:alpha val="43137"/>
                    </a:srgbClr>
                  </a:outerShdw>
                </a:effectLst>
                <a:latin typeface="Times New Roman" pitchFamily="18" charset="0"/>
                <a:ea typeface="+mn-ea"/>
                <a:cs typeface="Times New Roman" pitchFamily="18" charset="0"/>
              </a:rPr>
              <a:t>2</a:t>
            </a:r>
            <a:r>
              <a:rPr lang="zh-CN" altLang="en-US" sz="2800" smtClean="0">
                <a:effectLst>
                  <a:outerShdw blurRad="38100" dist="38100" dir="2700000" algn="tl">
                    <a:srgbClr val="000000">
                      <a:alpha val="43137"/>
                    </a:srgbClr>
                  </a:outerShdw>
                </a:effectLst>
                <a:latin typeface="Times New Roman" pitchFamily="18" charset="0"/>
                <a:ea typeface="+mn-ea"/>
                <a:cs typeface="Times New Roman" pitchFamily="18" charset="0"/>
              </a:rPr>
              <a:t>：</a:t>
            </a:r>
            <a:r>
              <a:rPr lang="en-US" altLang="zh-CN" sz="2800" smtClean="0">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0</a:t>
            </a:r>
            <a:endParaRPr lang="en-US" altLang="zh-CN" sz="2800"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a:p>
            <a:pPr indent="182563">
              <a:lnSpc>
                <a:spcPct val="100000"/>
              </a:lnSpc>
              <a:buClr>
                <a:srgbClr val="0000FF"/>
              </a:buClr>
              <a:buSzPct val="75000"/>
              <a:buFont typeface="Wingdings" pitchFamily="2" charset="2"/>
              <a:buNone/>
            </a:pPr>
            <a:r>
              <a:rPr lang="en-US" altLang="zh-CN" sz="2800" smtClean="0">
                <a:effectLst>
                  <a:outerShdw blurRad="38100" dist="38100" dir="2700000" algn="tl">
                    <a:srgbClr val="000000">
                      <a:alpha val="43137"/>
                    </a:srgbClr>
                  </a:outerShdw>
                </a:effectLst>
                <a:latin typeface="Times New Roman" pitchFamily="18" charset="0"/>
                <a:ea typeface="+mn-ea"/>
                <a:cs typeface="Times New Roman" pitchFamily="18" charset="0"/>
              </a:rPr>
              <a:t>3</a:t>
            </a:r>
            <a:r>
              <a:rPr lang="zh-CN" altLang="en-US" sz="2800" smtClean="0">
                <a:effectLst>
                  <a:outerShdw blurRad="38100" dist="38100" dir="2700000" algn="tl">
                    <a:srgbClr val="000000">
                      <a:alpha val="43137"/>
                    </a:srgbClr>
                  </a:outerShdw>
                </a:effectLst>
                <a:latin typeface="Times New Roman" pitchFamily="18" charset="0"/>
                <a:ea typeface="+mn-ea"/>
                <a:cs typeface="Times New Roman" pitchFamily="18" charset="0"/>
              </a:rPr>
              <a:t>：</a:t>
            </a:r>
            <a:r>
              <a:rPr lang="en-US" altLang="zh-CN" sz="2800" smtClean="0">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0</a:t>
            </a:r>
            <a:endPar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endParaRPr>
          </a:p>
          <a:p>
            <a:pPr indent="182563">
              <a:lnSpc>
                <a:spcPct val="100000"/>
              </a:lnSpc>
              <a:buClr>
                <a:srgbClr val="0000FF"/>
              </a:buClr>
              <a:buSzPct val="75000"/>
              <a:buFont typeface="Wingdings" pitchFamily="2" charset="2"/>
              <a:buNone/>
            </a:pPr>
            <a:r>
              <a:rPr lang="en-US" altLang="zh-CN" sz="2800" smtClean="0">
                <a:effectLst>
                  <a:outerShdw blurRad="38100" dist="38100" dir="2700000" algn="tl">
                    <a:srgbClr val="000000">
                      <a:alpha val="43137"/>
                    </a:srgbClr>
                  </a:outerShdw>
                </a:effectLst>
                <a:latin typeface="Times New Roman" pitchFamily="18" charset="0"/>
                <a:ea typeface="+mn-ea"/>
                <a:cs typeface="Times New Roman" pitchFamily="18" charset="0"/>
              </a:rPr>
              <a:t>4</a:t>
            </a:r>
            <a:r>
              <a:rPr lang="zh-CN" altLang="en-US" sz="2800" smtClean="0">
                <a:effectLst>
                  <a:outerShdw blurRad="38100" dist="38100" dir="2700000" algn="tl">
                    <a:srgbClr val="000000">
                      <a:alpha val="43137"/>
                    </a:srgbClr>
                  </a:outerShdw>
                </a:effectLst>
                <a:latin typeface="Times New Roman" pitchFamily="18" charset="0"/>
                <a:ea typeface="+mn-ea"/>
                <a:cs typeface="Times New Roman" pitchFamily="18" charset="0"/>
              </a:rPr>
              <a:t>：</a:t>
            </a:r>
            <a:r>
              <a:rPr lang="en-US" altLang="zh-CN" sz="2800" smtClean="0">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0</a:t>
            </a:r>
            <a:endPar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endParaRPr>
          </a:p>
          <a:p>
            <a:pPr indent="182563">
              <a:lnSpc>
                <a:spcPct val="100000"/>
              </a:lnSpc>
              <a:buClr>
                <a:srgbClr val="0000FF"/>
              </a:buClr>
              <a:buSzPct val="75000"/>
              <a:buFont typeface="Wingdings" pitchFamily="2" charset="2"/>
              <a:buNone/>
            </a:pPr>
            <a:r>
              <a:rPr lang="en-US" altLang="zh-CN" sz="2800" smtClean="0">
                <a:effectLst>
                  <a:outerShdw blurRad="38100" dist="38100" dir="2700000" algn="tl">
                    <a:srgbClr val="000000">
                      <a:alpha val="43137"/>
                    </a:srgbClr>
                  </a:outerShdw>
                </a:effectLst>
                <a:latin typeface="Times New Roman" pitchFamily="18" charset="0"/>
                <a:ea typeface="+mn-ea"/>
                <a:cs typeface="Times New Roman" pitchFamily="18" charset="0"/>
              </a:rPr>
              <a:t>5</a:t>
            </a:r>
            <a:r>
              <a:rPr lang="zh-CN" altLang="en-US" sz="2800" smtClean="0">
                <a:effectLst>
                  <a:outerShdw blurRad="38100" dist="38100" dir="2700000" algn="tl">
                    <a:srgbClr val="000000">
                      <a:alpha val="43137"/>
                    </a:srgbClr>
                  </a:outerShdw>
                </a:effectLst>
                <a:latin typeface="Times New Roman" pitchFamily="18" charset="0"/>
                <a:ea typeface="+mn-ea"/>
                <a:cs typeface="Times New Roman" pitchFamily="18" charset="0"/>
              </a:rPr>
              <a:t>：</a:t>
            </a:r>
            <a:r>
              <a:rPr lang="en-US" altLang="zh-CN" sz="2800" smtClean="0">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1</a:t>
            </a:r>
            <a:endParaRPr lang="en-US" altLang="zh-CN" sz="2800"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a:p>
            <a:pPr indent="182563">
              <a:lnSpc>
                <a:spcPct val="100000"/>
              </a:lnSpc>
              <a:buClr>
                <a:srgbClr val="0000FF"/>
              </a:buClr>
              <a:buSzPct val="75000"/>
              <a:buFont typeface="Wingdings" pitchFamily="2" charset="2"/>
              <a:buNone/>
            </a:pPr>
            <a:r>
              <a:rPr lang="en-US" altLang="zh-CN" sz="2800" smtClean="0">
                <a:effectLst>
                  <a:outerShdw blurRad="38100" dist="38100" dir="2700000" algn="tl">
                    <a:srgbClr val="000000">
                      <a:alpha val="43137"/>
                    </a:srgbClr>
                  </a:outerShdw>
                </a:effectLst>
                <a:latin typeface="Times New Roman" pitchFamily="18" charset="0"/>
                <a:ea typeface="+mn-ea"/>
                <a:cs typeface="Times New Roman" pitchFamily="18" charset="0"/>
              </a:rPr>
              <a:t>6</a:t>
            </a:r>
            <a:r>
              <a:rPr lang="zh-CN" altLang="en-US" sz="2800" smtClean="0">
                <a:effectLst>
                  <a:outerShdw blurRad="38100" dist="38100" dir="2700000" algn="tl">
                    <a:srgbClr val="000000">
                      <a:alpha val="43137"/>
                    </a:srgbClr>
                  </a:outerShdw>
                </a:effectLst>
                <a:latin typeface="Times New Roman" pitchFamily="18" charset="0"/>
                <a:ea typeface="+mn-ea"/>
                <a:cs typeface="Times New Roman" pitchFamily="18" charset="0"/>
              </a:rPr>
              <a:t>：</a:t>
            </a:r>
            <a:r>
              <a:rPr lang="en-US" altLang="zh-CN" sz="2800" smtClean="0">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1</a:t>
            </a:r>
            <a:endPar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endParaRPr>
          </a:p>
          <a:p>
            <a:pPr indent="182563">
              <a:lnSpc>
                <a:spcPct val="100000"/>
              </a:lnSpc>
              <a:buClr>
                <a:srgbClr val="0000FF"/>
              </a:buClr>
              <a:buSzPct val="75000"/>
              <a:buFont typeface="Wingdings" pitchFamily="2" charset="2"/>
              <a:buNone/>
            </a:pPr>
            <a:r>
              <a:rPr lang="en-US" altLang="zh-CN" sz="2800" smtClean="0">
                <a:effectLst>
                  <a:outerShdw blurRad="38100" dist="38100" dir="2700000" algn="tl">
                    <a:srgbClr val="000000">
                      <a:alpha val="43137"/>
                    </a:srgbClr>
                  </a:outerShdw>
                </a:effectLst>
                <a:latin typeface="Times New Roman" pitchFamily="18" charset="0"/>
                <a:ea typeface="+mn-ea"/>
                <a:cs typeface="Times New Roman" pitchFamily="18" charset="0"/>
              </a:rPr>
              <a:t>7</a:t>
            </a:r>
            <a:r>
              <a:rPr lang="zh-CN" altLang="en-US" sz="2800" smtClean="0">
                <a:effectLst>
                  <a:outerShdw blurRad="38100" dist="38100" dir="2700000" algn="tl">
                    <a:srgbClr val="000000">
                      <a:alpha val="43137"/>
                    </a:srgbClr>
                  </a:outerShdw>
                </a:effectLst>
                <a:latin typeface="Times New Roman" pitchFamily="18" charset="0"/>
                <a:ea typeface="+mn-ea"/>
                <a:cs typeface="Times New Roman" pitchFamily="18" charset="0"/>
              </a:rPr>
              <a:t>：</a:t>
            </a:r>
            <a:r>
              <a:rPr lang="en-US" altLang="zh-CN" sz="2800" smtClean="0">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1</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0</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1</a:t>
            </a:r>
            <a:endPar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endParaRPr>
          </a:p>
          <a:p>
            <a:pPr indent="182563">
              <a:lnSpc>
                <a:spcPct val="100000"/>
              </a:lnSpc>
              <a:buClr>
                <a:srgbClr val="0000FF"/>
              </a:buClr>
              <a:buSzPct val="75000"/>
              <a:buFont typeface="Wingdings" pitchFamily="2" charset="2"/>
              <a:buNone/>
            </a:pPr>
            <a:r>
              <a:rPr lang="en-US" altLang="zh-CN" sz="2800" smtClean="0">
                <a:effectLst>
                  <a:outerShdw blurRad="38100" dist="38100" dir="2700000" algn="tl">
                    <a:srgbClr val="000000">
                      <a:alpha val="43137"/>
                    </a:srgbClr>
                  </a:outerShdw>
                </a:effectLst>
                <a:latin typeface="Times New Roman" pitchFamily="18" charset="0"/>
                <a:ea typeface="+mn-ea"/>
                <a:cs typeface="Times New Roman" pitchFamily="18" charset="0"/>
              </a:rPr>
              <a:t>8</a:t>
            </a:r>
            <a:r>
              <a:rPr lang="zh-CN" altLang="en-US" sz="2800" smtClean="0">
                <a:effectLst>
                  <a:outerShdw blurRad="38100" dist="38100" dir="2700000" algn="tl">
                    <a:srgbClr val="000000">
                      <a:alpha val="43137"/>
                    </a:srgbClr>
                  </a:outerShdw>
                </a:effectLst>
                <a:latin typeface="Times New Roman" pitchFamily="18" charset="0"/>
                <a:ea typeface="+mn-ea"/>
                <a:cs typeface="Times New Roman" pitchFamily="18" charset="0"/>
              </a:rPr>
              <a:t>：</a:t>
            </a:r>
            <a:r>
              <a:rPr lang="en-US" altLang="zh-CN" sz="2800" smtClean="0">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1</a:t>
            </a:r>
            <a:endPar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endParaRPr>
          </a:p>
          <a:p>
            <a:pPr indent="182563">
              <a:lnSpc>
                <a:spcPct val="100000"/>
              </a:lnSpc>
              <a:buClr>
                <a:srgbClr val="0000FF"/>
              </a:buClr>
              <a:buSzPct val="75000"/>
              <a:buFont typeface="Wingdings" pitchFamily="2" charset="2"/>
              <a:buNone/>
            </a:pPr>
            <a:r>
              <a:rPr lang="en-US" altLang="zh-CN" sz="2800" smtClean="0">
                <a:effectLst>
                  <a:outerShdw blurRad="38100" dist="38100" dir="2700000" algn="tl">
                    <a:srgbClr val="000000">
                      <a:alpha val="43137"/>
                    </a:srgbClr>
                  </a:outerShdw>
                </a:effectLst>
                <a:latin typeface="Times New Roman" pitchFamily="18" charset="0"/>
                <a:ea typeface="+mn-ea"/>
                <a:cs typeface="Times New Roman" pitchFamily="18" charset="0"/>
              </a:rPr>
              <a:t>9</a:t>
            </a:r>
            <a:r>
              <a:rPr lang="zh-CN" altLang="en-US" sz="2800" smtClean="0">
                <a:effectLst>
                  <a:outerShdw blurRad="38100" dist="38100" dir="2700000" algn="tl">
                    <a:srgbClr val="000000">
                      <a:alpha val="43137"/>
                    </a:srgbClr>
                  </a:outerShdw>
                </a:effectLst>
                <a:latin typeface="Times New Roman" pitchFamily="18" charset="0"/>
                <a:ea typeface="+mn-ea"/>
                <a:cs typeface="Times New Roman" pitchFamily="18" charset="0"/>
              </a:rPr>
              <a:t>：</a:t>
            </a:r>
            <a:r>
              <a:rPr lang="en-US" altLang="zh-CN" sz="2800" smtClean="0">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1</a:t>
            </a:r>
            <a:endPar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endParaRPr>
          </a:p>
          <a:p>
            <a:pPr>
              <a:lnSpc>
                <a:spcPct val="100000"/>
              </a:lnSpc>
              <a:buClr>
                <a:srgbClr val="0000FF"/>
              </a:buClr>
              <a:buSzPct val="75000"/>
              <a:buFont typeface="Wingdings" pitchFamily="2" charset="2"/>
              <a:buNone/>
            </a:pPr>
            <a:r>
              <a:rPr lang="en-US" altLang="zh-CN" sz="2800" smtClean="0">
                <a:effectLst>
                  <a:outerShdw blurRad="38100" dist="38100" dir="2700000" algn="tl">
                    <a:srgbClr val="000000">
                      <a:alpha val="43137"/>
                    </a:srgbClr>
                  </a:outerShdw>
                </a:effectLst>
                <a:latin typeface="Times New Roman" pitchFamily="18" charset="0"/>
                <a:ea typeface="+mn-ea"/>
                <a:cs typeface="Times New Roman" pitchFamily="18" charset="0"/>
              </a:rPr>
              <a:t>10</a:t>
            </a:r>
            <a:r>
              <a:rPr lang="zh-CN" altLang="en-US" sz="2800" smtClean="0">
                <a:effectLst>
                  <a:outerShdw blurRad="38100" dist="38100" dir="2700000" algn="tl">
                    <a:srgbClr val="000000">
                      <a:alpha val="43137"/>
                    </a:srgbClr>
                  </a:outerShdw>
                </a:effectLst>
                <a:latin typeface="Times New Roman" pitchFamily="18" charset="0"/>
                <a:ea typeface="+mn-ea"/>
                <a:cs typeface="Times New Roman" pitchFamily="18" charset="0"/>
              </a:rPr>
              <a:t>：</a:t>
            </a:r>
            <a:r>
              <a:rPr lang="en-US" altLang="zh-CN" sz="2800" smtClean="0">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0</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0</a:t>
            </a:r>
            <a:endParaRPr lang="en-US" altLang="zh-CN" sz="2800"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a:p>
            <a:pPr indent="622300">
              <a:lnSpc>
                <a:spcPct val="100000"/>
              </a:lnSpc>
              <a:buClr>
                <a:srgbClr val="0000FF"/>
              </a:buClr>
              <a:buSzPct val="75000"/>
              <a:buFont typeface="Wingdings" pitchFamily="2" charset="2"/>
              <a:buNone/>
            </a:pPr>
            <a:r>
              <a:rPr lang="en-US" altLang="zh-CN" sz="2800" dirty="0" smtClean="0">
                <a:effectLst>
                  <a:outerShdw blurRad="38100" dist="38100" dir="2700000" algn="tl">
                    <a:srgbClr val="000000">
                      <a:alpha val="43137"/>
                    </a:srgbClr>
                  </a:outerShdw>
                </a:effectLst>
                <a:latin typeface="Times New Roman" pitchFamily="18" charset="0"/>
                <a:ea typeface="+mn-ea"/>
                <a:cs typeface="Times New Roman" pitchFamily="18" charset="0"/>
              </a:rPr>
              <a:t>1,  2,  3,  4,  5,  6,  7,  8,  9, 10</a:t>
            </a:r>
            <a:endParaRPr lang="zh-CN" altLang="en-US" sz="2800" dirty="0">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cxnSp>
        <p:nvCxnSpPr>
          <p:cNvPr id="5" name="直接连接符 4"/>
          <p:cNvCxnSpPr/>
          <p:nvPr/>
        </p:nvCxnSpPr>
        <p:spPr bwMode="auto">
          <a:xfrm>
            <a:off x="881590" y="1628800"/>
            <a:ext cx="6828680"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6" name="直接连接符 5"/>
          <p:cNvCxnSpPr/>
          <p:nvPr/>
        </p:nvCxnSpPr>
        <p:spPr bwMode="auto">
          <a:xfrm>
            <a:off x="926595" y="5859270"/>
            <a:ext cx="6828680"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247027672"/>
      </p:ext>
    </p:extLst>
  </p:cSld>
  <p:clrMapOvr>
    <a:masterClrMapping/>
  </p:clrMapOvr>
  <p:transition>
    <p:pull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80536" y="2033903"/>
            <a:ext cx="8620437" cy="3539430"/>
          </a:xfrm>
          <a:prstGeom prst="rect">
            <a:avLst/>
          </a:prstGeom>
          <a:solidFill>
            <a:srgbClr val="00CC99"/>
          </a:solidFill>
          <a:ln w="9525">
            <a:noFill/>
            <a:miter lim="800000"/>
            <a:headEnd/>
            <a:tailEnd/>
          </a:ln>
        </p:spPr>
        <p:txBody>
          <a:bodyPr wrap="square">
            <a:spAutoFit/>
          </a:bodyPr>
          <a:lstStyle/>
          <a:p>
            <a:pPr>
              <a:lnSpc>
                <a:spcPct val="100000"/>
              </a:lnSpc>
            </a:pPr>
            <a:r>
              <a:rPr lang="en-US" altLang="zh-CN" dirty="0" err="1">
                <a:latin typeface="Times New Roman" pitchFamily="18" charset="0"/>
                <a:ea typeface="宋体" pitchFamily="2" charset="-122"/>
              </a:rPr>
              <a:t>def</a:t>
            </a:r>
            <a:r>
              <a:rPr lang="en-US" altLang="zh-CN" dirty="0">
                <a:latin typeface="Times New Roman" pitchFamily="18" charset="0"/>
                <a:ea typeface="宋体" pitchFamily="2" charset="-122"/>
              </a:rPr>
              <a:t>  light1(A) :</a:t>
            </a:r>
          </a:p>
          <a:p>
            <a:pPr>
              <a:lnSpc>
                <a:spcPct val="100000"/>
              </a:lnSpc>
            </a:pPr>
            <a:r>
              <a:rPr lang="en-US" altLang="zh-CN" dirty="0">
                <a:latin typeface="Times New Roman" pitchFamily="18" charset="0"/>
                <a:ea typeface="宋体" pitchFamily="2" charset="-122"/>
              </a:rPr>
              <a:t>    n = </a:t>
            </a:r>
            <a:r>
              <a:rPr lang="en-US" altLang="zh-CN" dirty="0" err="1">
                <a:latin typeface="Times New Roman" pitchFamily="18" charset="0"/>
                <a:ea typeface="宋体" pitchFamily="2" charset="-122"/>
              </a:rPr>
              <a:t>len</a:t>
            </a:r>
            <a:r>
              <a:rPr lang="en-US" altLang="zh-CN" dirty="0">
                <a:latin typeface="Times New Roman" pitchFamily="18" charset="0"/>
                <a:ea typeface="宋体" pitchFamily="2" charset="-122"/>
              </a:rPr>
              <a:t>(A)</a:t>
            </a:r>
          </a:p>
          <a:p>
            <a:pPr>
              <a:lnSpc>
                <a:spcPct val="100000"/>
              </a:lnSpc>
            </a:pPr>
            <a:r>
              <a:rPr lang="en-US" altLang="zh-CN" dirty="0">
                <a:latin typeface="Times New Roman" pitchFamily="18" charset="0"/>
                <a:ea typeface="宋体" pitchFamily="2" charset="-122"/>
              </a:rPr>
              <a:t>    for  i in </a:t>
            </a:r>
            <a:r>
              <a:rPr lang="en-US" altLang="zh-CN" dirty="0" err="1">
                <a:latin typeface="Times New Roman" pitchFamily="18" charset="0"/>
                <a:ea typeface="宋体" pitchFamily="2" charset="-122"/>
              </a:rPr>
              <a:t>xrange</a:t>
            </a:r>
            <a:r>
              <a:rPr lang="en-US" altLang="zh-CN" dirty="0">
                <a:latin typeface="Times New Roman" pitchFamily="18" charset="0"/>
                <a:ea typeface="宋体" pitchFamily="2" charset="-122"/>
              </a:rPr>
              <a:t>(0, n) :  # </a:t>
            </a:r>
            <a:r>
              <a:rPr lang="zh-CN" altLang="en-US" dirty="0">
                <a:latin typeface="Times New Roman" pitchFamily="18" charset="0"/>
                <a:ea typeface="宋体" pitchFamily="2" charset="-122"/>
              </a:rPr>
              <a:t>遍历</a:t>
            </a:r>
            <a:r>
              <a:rPr lang="en-US" altLang="zh-CN" dirty="0">
                <a:latin typeface="Times New Roman" pitchFamily="18" charset="0"/>
                <a:ea typeface="宋体" pitchFamily="2" charset="-122"/>
              </a:rPr>
              <a:t>n</a:t>
            </a:r>
            <a:r>
              <a:rPr lang="zh-CN" altLang="en-US" dirty="0">
                <a:latin typeface="Times New Roman" pitchFamily="18" charset="0"/>
                <a:ea typeface="宋体" pitchFamily="2" charset="-122"/>
              </a:rPr>
              <a:t>趟</a:t>
            </a:r>
          </a:p>
          <a:p>
            <a:pPr>
              <a:lnSpc>
                <a:spcPct val="100000"/>
              </a:lnSpc>
            </a:pPr>
            <a:r>
              <a:rPr lang="zh-CN" altLang="en-US" dirty="0">
                <a:latin typeface="Times New Roman" pitchFamily="18" charset="0"/>
                <a:ea typeface="宋体" pitchFamily="2" charset="-122"/>
              </a:rPr>
              <a:t>        </a:t>
            </a:r>
            <a:r>
              <a:rPr lang="en-US" altLang="zh-CN" dirty="0">
                <a:latin typeface="Times New Roman" pitchFamily="18" charset="0"/>
                <a:ea typeface="宋体" pitchFamily="2" charset="-122"/>
              </a:rPr>
              <a:t>for j in </a:t>
            </a:r>
            <a:r>
              <a:rPr lang="en-US" altLang="zh-CN" dirty="0" err="1">
                <a:latin typeface="Times New Roman" pitchFamily="18" charset="0"/>
                <a:ea typeface="宋体" pitchFamily="2" charset="-122"/>
              </a:rPr>
              <a:t>xrange</a:t>
            </a:r>
            <a:r>
              <a:rPr lang="en-US" altLang="zh-CN" dirty="0">
                <a:latin typeface="Times New Roman" pitchFamily="18" charset="0"/>
                <a:ea typeface="宋体" pitchFamily="2" charset="-122"/>
              </a:rPr>
              <a:t>(1, n) :</a:t>
            </a:r>
          </a:p>
          <a:p>
            <a:pPr>
              <a:lnSpc>
                <a:spcPct val="100000"/>
              </a:lnSpc>
            </a:pPr>
            <a:r>
              <a:rPr lang="en-US" altLang="zh-CN" dirty="0">
                <a:latin typeface="Times New Roman" pitchFamily="18" charset="0"/>
                <a:ea typeface="宋体" pitchFamily="2" charset="-122"/>
              </a:rPr>
              <a:t>            if  j%(i+1) == 0 :  # </a:t>
            </a:r>
            <a:r>
              <a:rPr lang="zh-CN" altLang="en-US" dirty="0">
                <a:latin typeface="Times New Roman" pitchFamily="18" charset="0"/>
                <a:ea typeface="宋体" pitchFamily="2" charset="-122"/>
              </a:rPr>
              <a:t>是否能被整除</a:t>
            </a:r>
          </a:p>
          <a:p>
            <a:pPr>
              <a:lnSpc>
                <a:spcPct val="100000"/>
              </a:lnSpc>
            </a:pPr>
            <a:r>
              <a:rPr lang="zh-CN" altLang="en-US" dirty="0">
                <a:latin typeface="Times New Roman" pitchFamily="18" charset="0"/>
                <a:ea typeface="宋体" pitchFamily="2" charset="-122"/>
              </a:rPr>
              <a:t>                </a:t>
            </a:r>
            <a:r>
              <a:rPr lang="en-US" altLang="zh-CN" dirty="0">
                <a:latin typeface="Times New Roman" pitchFamily="18" charset="0"/>
                <a:ea typeface="宋体" pitchFamily="2" charset="-122"/>
              </a:rPr>
              <a:t>A[j] =  0 if  A[j] == 1 else 1 </a:t>
            </a:r>
          </a:p>
          <a:p>
            <a:pPr>
              <a:lnSpc>
                <a:spcPct val="100000"/>
              </a:lnSpc>
            </a:pPr>
            <a:r>
              <a:rPr lang="en-US" altLang="zh-CN" dirty="0">
                <a:latin typeface="Times New Roman" pitchFamily="18" charset="0"/>
                <a:ea typeface="宋体" pitchFamily="2" charset="-122"/>
              </a:rPr>
              <a:t>    return A</a:t>
            </a:r>
            <a:endParaRPr lang="zh-CN" altLang="en-US" dirty="0">
              <a:latin typeface="Times New Roman" pitchFamily="18" charset="0"/>
            </a:endParaRPr>
          </a:p>
        </p:txBody>
      </p:sp>
      <p:sp>
        <p:nvSpPr>
          <p:cNvPr id="3" name="Rectangle 5"/>
          <p:cNvSpPr>
            <a:spLocks noChangeArrowheads="1"/>
          </p:cNvSpPr>
          <p:nvPr/>
        </p:nvSpPr>
        <p:spPr bwMode="auto">
          <a:xfrm>
            <a:off x="317047" y="368660"/>
            <a:ext cx="8624747" cy="1665243"/>
          </a:xfrm>
          <a:prstGeom prst="rect">
            <a:avLst/>
          </a:prstGeom>
          <a:noFill/>
          <a:ln w="9525">
            <a:noFill/>
            <a:miter lim="800000"/>
            <a:headEnd/>
            <a:tailEnd/>
          </a:ln>
        </p:spPr>
        <p:txBody>
          <a:bodyPr wrap="square" lIns="112947" tIns="56473" rIns="112947" bIns="56473">
            <a:spAutoFit/>
          </a:bodyPr>
          <a:lstStyle/>
          <a:p>
            <a:pPr indent="723900" algn="just"/>
            <a:r>
              <a:rPr lang="zh-CN" altLang="en-US" sz="2800" dirty="0">
                <a:latin typeface="Times New Roman" pitchFamily="18" charset="0"/>
                <a:ea typeface="楷体" pitchFamily="49" charset="-122"/>
                <a:cs typeface="Times New Roman" pitchFamily="18" charset="0"/>
              </a:rPr>
              <a:t>最直接的方法就是暴力解法（方法一），即</a:t>
            </a:r>
            <a:r>
              <a:rPr lang="zh-CN" altLang="en-US" sz="2800" dirty="0" smtClean="0">
                <a:latin typeface="Times New Roman" pitchFamily="18" charset="0"/>
                <a:ea typeface="楷体" pitchFamily="49" charset="-122"/>
                <a:cs typeface="Times New Roman" pitchFamily="18" charset="0"/>
              </a:rPr>
              <a:t>循环</a:t>
            </a:r>
            <a:r>
              <a:rPr lang="en-US" altLang="zh-CN" sz="2800" dirty="0" smtClean="0">
                <a:latin typeface="Times New Roman" pitchFamily="18" charset="0"/>
                <a:ea typeface="楷体" pitchFamily="49" charset="-122"/>
                <a:cs typeface="Times New Roman" pitchFamily="18" charset="0"/>
              </a:rPr>
              <a:t>n</a:t>
            </a:r>
            <a:r>
              <a:rPr lang="zh-CN" altLang="en-US" sz="2800" dirty="0" smtClean="0">
                <a:latin typeface="Times New Roman" pitchFamily="18" charset="0"/>
                <a:ea typeface="楷体" pitchFamily="49" charset="-122"/>
                <a:cs typeface="Times New Roman" pitchFamily="18" charset="0"/>
              </a:rPr>
              <a:t>轮</a:t>
            </a:r>
            <a:r>
              <a:rPr lang="zh-CN" altLang="en-US" sz="2800" dirty="0">
                <a:latin typeface="Times New Roman" pitchFamily="18" charset="0"/>
                <a:ea typeface="楷体" pitchFamily="49" charset="-122"/>
                <a:cs typeface="Times New Roman" pitchFamily="18" charset="0"/>
              </a:rPr>
              <a:t>，在每一轮中，经过每一盏灯时，检查该轮是否需要按下这一盏灯的开关</a:t>
            </a:r>
            <a:r>
              <a:rPr lang="zh-CN" altLang="en-US" sz="2800" dirty="0" smtClean="0">
                <a:latin typeface="Times New Roman" pitchFamily="18" charset="0"/>
                <a:ea typeface="楷体" pitchFamily="49" charset="-122"/>
                <a:cs typeface="Times New Roman" pitchFamily="18" charset="0"/>
              </a:rPr>
              <a:t>。</a:t>
            </a:r>
            <a:endParaRPr lang="zh-CN" altLang="en-US" sz="2800" dirty="0">
              <a:latin typeface="Times New Roman" pitchFamily="18" charset="0"/>
              <a:ea typeface="楷体" pitchFamily="49" charset="-122"/>
              <a:cs typeface="Times New Roman" pitchFamily="18" charset="0"/>
            </a:endParaRPr>
          </a:p>
        </p:txBody>
      </p:sp>
      <p:sp>
        <p:nvSpPr>
          <p:cNvPr id="4" name="Rectangle 5"/>
          <p:cNvSpPr>
            <a:spLocks noChangeArrowheads="1"/>
          </p:cNvSpPr>
          <p:nvPr/>
        </p:nvSpPr>
        <p:spPr bwMode="auto">
          <a:xfrm>
            <a:off x="317047" y="5602193"/>
            <a:ext cx="8624747" cy="631114"/>
          </a:xfrm>
          <a:prstGeom prst="rect">
            <a:avLst/>
          </a:prstGeom>
          <a:noFill/>
          <a:ln w="9525">
            <a:noFill/>
            <a:miter lim="800000"/>
            <a:headEnd/>
            <a:tailEnd/>
          </a:ln>
        </p:spPr>
        <p:txBody>
          <a:bodyPr wrap="square" lIns="112947" tIns="56473" rIns="112947" bIns="56473">
            <a:spAutoFit/>
          </a:bodyPr>
          <a:lstStyle/>
          <a:p>
            <a:pPr indent="723900" algn="just"/>
            <a:r>
              <a:rPr lang="zh-CN" altLang="en-US" sz="2800" dirty="0" smtClean="0">
                <a:latin typeface="Times New Roman" pitchFamily="18" charset="0"/>
                <a:ea typeface="楷体" pitchFamily="49" charset="-122"/>
                <a:cs typeface="Times New Roman" pitchFamily="18" charset="0"/>
              </a:rPr>
              <a:t>显然</a:t>
            </a:r>
            <a:r>
              <a:rPr lang="zh-CN" altLang="en-US" sz="2800" dirty="0">
                <a:latin typeface="Times New Roman" pitchFamily="18" charset="0"/>
                <a:ea typeface="楷体" pitchFamily="49" charset="-122"/>
                <a:cs typeface="Times New Roman" pitchFamily="18" charset="0"/>
              </a:rPr>
              <a:t>，此方法的时间复杂度为</a:t>
            </a:r>
            <a:r>
              <a:rPr lang="en-US" altLang="zh-CN" sz="2800" dirty="0">
                <a:latin typeface="Times New Roman" pitchFamily="18" charset="0"/>
                <a:ea typeface="楷体" pitchFamily="49" charset="-122"/>
                <a:cs typeface="Times New Roman" pitchFamily="18" charset="0"/>
              </a:rPr>
              <a:t>O(n</a:t>
            </a:r>
            <a:r>
              <a:rPr lang="en-US" altLang="zh-CN" sz="2800" baseline="30000" dirty="0">
                <a:latin typeface="Times New Roman" pitchFamily="18" charset="0"/>
                <a:ea typeface="楷体" pitchFamily="49" charset="-122"/>
                <a:cs typeface="Times New Roman" pitchFamily="18" charset="0"/>
              </a:rPr>
              <a:t>2</a:t>
            </a:r>
            <a:r>
              <a:rPr lang="en-US" altLang="zh-CN" sz="2800" dirty="0">
                <a:latin typeface="Times New Roman" pitchFamily="18" charset="0"/>
                <a:ea typeface="楷体" pitchFamily="49" charset="-122"/>
                <a:cs typeface="Times New Roman" pitchFamily="18" charset="0"/>
              </a:rPr>
              <a:t>)</a:t>
            </a:r>
            <a:r>
              <a:rPr lang="zh-CN" altLang="en-US" sz="2800" dirty="0">
                <a:latin typeface="Times New Roman" pitchFamily="18" charset="0"/>
                <a:ea typeface="楷体" pitchFamily="49" charset="-122"/>
                <a:cs typeface="Times New Roman" pitchFamily="18" charset="0"/>
              </a:rPr>
              <a:t>。</a:t>
            </a:r>
          </a:p>
        </p:txBody>
      </p:sp>
    </p:spTree>
    <p:extLst>
      <p:ext uri="{BB962C8B-B14F-4D97-AF65-F5344CB8AC3E}">
        <p14:creationId xmlns:p14="http://schemas.microsoft.com/office/powerpoint/2010/main" val="1831985311"/>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26042" y="1763815"/>
            <a:ext cx="8520082" cy="4031873"/>
          </a:xfrm>
          <a:prstGeom prst="rect">
            <a:avLst/>
          </a:prstGeom>
          <a:solidFill>
            <a:srgbClr val="00CC99"/>
          </a:solidFill>
          <a:ln w="9525">
            <a:noFill/>
            <a:miter lim="800000"/>
            <a:headEnd/>
            <a:tailEnd/>
          </a:ln>
        </p:spPr>
        <p:txBody>
          <a:bodyPr wrap="square">
            <a:spAutoFit/>
          </a:bodyPr>
          <a:lstStyle/>
          <a:p>
            <a:pPr>
              <a:lnSpc>
                <a:spcPct val="100000"/>
              </a:lnSpc>
            </a:pPr>
            <a:r>
              <a:rPr lang="en-US" altLang="zh-CN" dirty="0" err="1">
                <a:latin typeface="Times New Roman" pitchFamily="18" charset="0"/>
                <a:ea typeface="宋体" pitchFamily="2" charset="-122"/>
              </a:rPr>
              <a:t>def</a:t>
            </a:r>
            <a:r>
              <a:rPr lang="en-US" altLang="zh-CN" dirty="0">
                <a:latin typeface="Times New Roman" pitchFamily="18" charset="0"/>
                <a:ea typeface="宋体" pitchFamily="2" charset="-122"/>
              </a:rPr>
              <a:t>  light2(A) :</a:t>
            </a:r>
          </a:p>
          <a:p>
            <a:pPr>
              <a:lnSpc>
                <a:spcPct val="100000"/>
              </a:lnSpc>
            </a:pPr>
            <a:r>
              <a:rPr lang="en-US" altLang="zh-CN" dirty="0">
                <a:latin typeface="Times New Roman" pitchFamily="18" charset="0"/>
                <a:ea typeface="宋体" pitchFamily="2" charset="-122"/>
              </a:rPr>
              <a:t>    n = </a:t>
            </a:r>
            <a:r>
              <a:rPr lang="en-US" altLang="zh-CN" dirty="0" err="1">
                <a:latin typeface="Times New Roman" pitchFamily="18" charset="0"/>
                <a:ea typeface="宋体" pitchFamily="2" charset="-122"/>
              </a:rPr>
              <a:t>len</a:t>
            </a:r>
            <a:r>
              <a:rPr lang="en-US" altLang="zh-CN" dirty="0">
                <a:latin typeface="Times New Roman" pitchFamily="18" charset="0"/>
                <a:ea typeface="宋体" pitchFamily="2" charset="-122"/>
              </a:rPr>
              <a:t>(A)</a:t>
            </a:r>
          </a:p>
          <a:p>
            <a:pPr>
              <a:lnSpc>
                <a:spcPct val="100000"/>
              </a:lnSpc>
            </a:pPr>
            <a:r>
              <a:rPr lang="en-US" altLang="zh-CN" dirty="0">
                <a:latin typeface="Times New Roman" pitchFamily="18" charset="0"/>
                <a:ea typeface="宋体" pitchFamily="2" charset="-122"/>
              </a:rPr>
              <a:t>    for  i in </a:t>
            </a:r>
            <a:r>
              <a:rPr lang="en-US" altLang="zh-CN" dirty="0" err="1">
                <a:latin typeface="Times New Roman" pitchFamily="18" charset="0"/>
                <a:ea typeface="宋体" pitchFamily="2" charset="-122"/>
              </a:rPr>
              <a:t>xrange</a:t>
            </a:r>
            <a:r>
              <a:rPr lang="en-US" altLang="zh-CN" dirty="0">
                <a:latin typeface="Times New Roman" pitchFamily="18" charset="0"/>
                <a:ea typeface="宋体" pitchFamily="2" charset="-122"/>
              </a:rPr>
              <a:t>(1, n) : # </a:t>
            </a:r>
            <a:r>
              <a:rPr lang="zh-CN" altLang="en-US" dirty="0">
                <a:latin typeface="Times New Roman" pitchFamily="18" charset="0"/>
                <a:ea typeface="宋体" pitchFamily="2" charset="-122"/>
              </a:rPr>
              <a:t>遍历</a:t>
            </a:r>
            <a:r>
              <a:rPr lang="en-US" altLang="zh-CN" dirty="0">
                <a:latin typeface="Times New Roman" pitchFamily="18" charset="0"/>
                <a:ea typeface="宋体" pitchFamily="2" charset="-122"/>
              </a:rPr>
              <a:t>n</a:t>
            </a:r>
            <a:r>
              <a:rPr lang="zh-CN" altLang="en-US" dirty="0">
                <a:latin typeface="Times New Roman" pitchFamily="18" charset="0"/>
                <a:ea typeface="宋体" pitchFamily="2" charset="-122"/>
              </a:rPr>
              <a:t>趟</a:t>
            </a:r>
          </a:p>
          <a:p>
            <a:pPr>
              <a:lnSpc>
                <a:spcPct val="100000"/>
              </a:lnSpc>
            </a:pPr>
            <a:r>
              <a:rPr lang="zh-CN" altLang="en-US" dirty="0">
                <a:latin typeface="Times New Roman" pitchFamily="18" charset="0"/>
                <a:ea typeface="宋体" pitchFamily="2" charset="-122"/>
              </a:rPr>
              <a:t>        </a:t>
            </a:r>
            <a:r>
              <a:rPr lang="en-US" altLang="zh-CN" dirty="0">
                <a:latin typeface="Times New Roman" pitchFamily="18" charset="0"/>
                <a:ea typeface="宋体" pitchFamily="2" charset="-122"/>
              </a:rPr>
              <a:t>k = 0</a:t>
            </a:r>
          </a:p>
          <a:p>
            <a:pPr>
              <a:lnSpc>
                <a:spcPct val="100000"/>
              </a:lnSpc>
            </a:pPr>
            <a:r>
              <a:rPr lang="en-US" altLang="zh-CN" dirty="0">
                <a:latin typeface="Times New Roman" pitchFamily="18" charset="0"/>
                <a:ea typeface="宋体" pitchFamily="2" charset="-122"/>
              </a:rPr>
              <a:t>        while </a:t>
            </a:r>
            <a:r>
              <a:rPr lang="en-US" altLang="zh-CN" dirty="0" err="1">
                <a:latin typeface="Times New Roman" pitchFamily="18" charset="0"/>
                <a:ea typeface="宋体" pitchFamily="2" charset="-122"/>
              </a:rPr>
              <a:t>k+i</a:t>
            </a:r>
            <a:r>
              <a:rPr lang="en-US" altLang="zh-CN" dirty="0">
                <a:latin typeface="Times New Roman" pitchFamily="18" charset="0"/>
                <a:ea typeface="宋体" pitchFamily="2" charset="-122"/>
              </a:rPr>
              <a:t> &lt; n :</a:t>
            </a:r>
          </a:p>
          <a:p>
            <a:pPr>
              <a:lnSpc>
                <a:spcPct val="100000"/>
              </a:lnSpc>
            </a:pPr>
            <a:r>
              <a:rPr lang="en-US" altLang="zh-CN" dirty="0">
                <a:latin typeface="Times New Roman" pitchFamily="18" charset="0"/>
                <a:ea typeface="宋体" pitchFamily="2" charset="-122"/>
              </a:rPr>
              <a:t>            A[</a:t>
            </a:r>
            <a:r>
              <a:rPr lang="en-US" altLang="zh-CN" dirty="0" err="1">
                <a:latin typeface="Times New Roman" pitchFamily="18" charset="0"/>
                <a:ea typeface="宋体" pitchFamily="2" charset="-122"/>
              </a:rPr>
              <a:t>k+i</a:t>
            </a:r>
            <a:r>
              <a:rPr lang="en-US" altLang="zh-CN" dirty="0">
                <a:latin typeface="Times New Roman" pitchFamily="18" charset="0"/>
                <a:ea typeface="宋体" pitchFamily="2" charset="-122"/>
              </a:rPr>
              <a:t>] =  0 if  A[</a:t>
            </a:r>
            <a:r>
              <a:rPr lang="en-US" altLang="zh-CN" dirty="0" err="1">
                <a:latin typeface="Times New Roman" pitchFamily="18" charset="0"/>
                <a:ea typeface="宋体" pitchFamily="2" charset="-122"/>
              </a:rPr>
              <a:t>k+i</a:t>
            </a:r>
            <a:r>
              <a:rPr lang="en-US" altLang="zh-CN" dirty="0">
                <a:latin typeface="Times New Roman" pitchFamily="18" charset="0"/>
                <a:ea typeface="宋体" pitchFamily="2" charset="-122"/>
              </a:rPr>
              <a:t>] == 1 else 1</a:t>
            </a:r>
          </a:p>
          <a:p>
            <a:pPr>
              <a:lnSpc>
                <a:spcPct val="100000"/>
              </a:lnSpc>
            </a:pPr>
            <a:r>
              <a:rPr lang="en-US" altLang="zh-CN" dirty="0">
                <a:latin typeface="Times New Roman" pitchFamily="18" charset="0"/>
                <a:ea typeface="宋体" pitchFamily="2" charset="-122"/>
              </a:rPr>
              <a:t>            k += i  # </a:t>
            </a:r>
            <a:r>
              <a:rPr lang="zh-CN" altLang="en-US" dirty="0">
                <a:latin typeface="Times New Roman" pitchFamily="18" charset="0"/>
                <a:ea typeface="宋体" pitchFamily="2" charset="-122"/>
              </a:rPr>
              <a:t>跳</a:t>
            </a:r>
            <a:r>
              <a:rPr lang="en-US" altLang="zh-CN" dirty="0">
                <a:latin typeface="Times New Roman" pitchFamily="18" charset="0"/>
                <a:ea typeface="宋体" pitchFamily="2" charset="-122"/>
              </a:rPr>
              <a:t>i</a:t>
            </a:r>
            <a:r>
              <a:rPr lang="zh-CN" altLang="en-US" dirty="0">
                <a:latin typeface="Times New Roman" pitchFamily="18" charset="0"/>
                <a:ea typeface="宋体" pitchFamily="2" charset="-122"/>
              </a:rPr>
              <a:t>步</a:t>
            </a:r>
          </a:p>
          <a:p>
            <a:pPr>
              <a:lnSpc>
                <a:spcPct val="100000"/>
              </a:lnSpc>
            </a:pPr>
            <a:r>
              <a:rPr lang="zh-CN" altLang="en-US" dirty="0">
                <a:latin typeface="Times New Roman" pitchFamily="18" charset="0"/>
                <a:ea typeface="宋体" pitchFamily="2" charset="-122"/>
              </a:rPr>
              <a:t>    </a:t>
            </a:r>
            <a:r>
              <a:rPr lang="en-US" altLang="zh-CN" dirty="0">
                <a:latin typeface="Times New Roman" pitchFamily="18" charset="0"/>
                <a:ea typeface="宋体" pitchFamily="2" charset="-122"/>
              </a:rPr>
              <a:t>return A</a:t>
            </a:r>
            <a:endParaRPr lang="zh-CN" altLang="en-US" dirty="0">
              <a:latin typeface="Times New Roman" pitchFamily="18" charset="0"/>
            </a:endParaRPr>
          </a:p>
        </p:txBody>
      </p:sp>
      <p:sp>
        <p:nvSpPr>
          <p:cNvPr id="3" name="Rectangle 5"/>
          <p:cNvSpPr>
            <a:spLocks noChangeArrowheads="1"/>
          </p:cNvSpPr>
          <p:nvPr/>
        </p:nvSpPr>
        <p:spPr bwMode="auto">
          <a:xfrm>
            <a:off x="312737" y="471862"/>
            <a:ext cx="8489733" cy="1148178"/>
          </a:xfrm>
          <a:prstGeom prst="rect">
            <a:avLst/>
          </a:prstGeom>
          <a:noFill/>
          <a:ln w="9525">
            <a:noFill/>
            <a:miter lim="800000"/>
            <a:headEnd/>
            <a:tailEnd/>
          </a:ln>
        </p:spPr>
        <p:txBody>
          <a:bodyPr wrap="square" lIns="112947" tIns="56473" rIns="112947" bIns="56473">
            <a:spAutoFit/>
          </a:bodyPr>
          <a:lstStyle/>
          <a:p>
            <a:pPr indent="723900"/>
            <a:r>
              <a:rPr lang="zh-CN" altLang="en-US" sz="2800" dirty="0">
                <a:latin typeface="楷体" pitchFamily="49" charset="-122"/>
                <a:ea typeface="楷体" pitchFamily="49" charset="-122"/>
              </a:rPr>
              <a:t>事实上，我们不需要检查每一盏</a:t>
            </a:r>
            <a:r>
              <a:rPr lang="zh-CN" altLang="en-US" sz="2800" dirty="0" smtClean="0">
                <a:latin typeface="楷体" pitchFamily="49" charset="-122"/>
                <a:ea typeface="楷体" pitchFamily="49" charset="-122"/>
              </a:rPr>
              <a:t>灯。可以</a:t>
            </a:r>
            <a:r>
              <a:rPr lang="zh-CN" altLang="en-US" sz="2800" dirty="0">
                <a:latin typeface="楷体" pitchFamily="49" charset="-122"/>
                <a:ea typeface="楷体" pitchFamily="49" charset="-122"/>
              </a:rPr>
              <a:t>根据间隔跳着去按下灯的开关，这就是方法二</a:t>
            </a:r>
            <a:r>
              <a:rPr lang="zh-CN" altLang="en-US" sz="2800" dirty="0" smtClean="0">
                <a:latin typeface="楷体" pitchFamily="49" charset="-122"/>
                <a:ea typeface="楷体" pitchFamily="49" charset="-122"/>
              </a:rPr>
              <a:t>。</a:t>
            </a: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val="1447313481"/>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312737" y="471862"/>
            <a:ext cx="8489733" cy="631114"/>
          </a:xfrm>
          <a:prstGeom prst="rect">
            <a:avLst/>
          </a:prstGeom>
          <a:noFill/>
          <a:ln w="9525">
            <a:noFill/>
            <a:miter lim="800000"/>
            <a:headEnd/>
            <a:tailEnd/>
          </a:ln>
        </p:spPr>
        <p:txBody>
          <a:bodyPr wrap="square" lIns="112947" tIns="56473" rIns="112947" bIns="56473">
            <a:spAutoFit/>
          </a:bodyPr>
          <a:lstStyle/>
          <a:p>
            <a:r>
              <a:rPr lang="zh-CN" altLang="en-US" sz="2800" dirty="0" smtClean="0">
                <a:latin typeface="楷体" pitchFamily="49" charset="-122"/>
                <a:ea typeface="楷体" pitchFamily="49" charset="-122"/>
              </a:rPr>
              <a:t>方法二的时间</a:t>
            </a:r>
            <a:r>
              <a:rPr lang="zh-CN" altLang="en-US" sz="2800" dirty="0">
                <a:latin typeface="楷体" pitchFamily="49" charset="-122"/>
                <a:ea typeface="楷体" pitchFamily="49" charset="-122"/>
              </a:rPr>
              <a:t>复杂度的分析如下：</a:t>
            </a:r>
          </a:p>
        </p:txBody>
      </p:sp>
      <mc:AlternateContent xmlns:mc="http://schemas.openxmlformats.org/markup-compatibility/2006" xmlns:a14="http://schemas.microsoft.com/office/drawing/2010/main">
        <mc:Choice Requires="a14">
          <p:sp>
            <p:nvSpPr>
              <p:cNvPr id="4" name="TextBox 3"/>
              <p:cNvSpPr txBox="1"/>
              <p:nvPr/>
            </p:nvSpPr>
            <p:spPr>
              <a:xfrm>
                <a:off x="1511660" y="953725"/>
                <a:ext cx="4661469" cy="9249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a:rPr>
                        <m:t>𝑻</m:t>
                      </m:r>
                      <m:r>
                        <a:rPr lang="en-US" altLang="zh-CN" sz="2400" b="1" i="1" smtClean="0">
                          <a:latin typeface="Cambria Math"/>
                        </a:rPr>
                        <m:t>(</m:t>
                      </m:r>
                      <m:r>
                        <a:rPr lang="en-US" altLang="zh-CN" sz="2400" b="1" i="1" smtClean="0">
                          <a:latin typeface="Cambria Math"/>
                        </a:rPr>
                        <m:t>𝒏</m:t>
                      </m:r>
                      <m:r>
                        <a:rPr lang="en-US" altLang="zh-CN" sz="2400" b="1" i="1" smtClean="0">
                          <a:latin typeface="Cambria Math"/>
                        </a:rPr>
                        <m:t>)</m:t>
                      </m:r>
                      <m:r>
                        <a:rPr lang="en-US" altLang="zh-CN" sz="2400" i="1" smtClean="0">
                          <a:latin typeface="Cambria Math"/>
                        </a:rPr>
                        <m:t>=</m:t>
                      </m:r>
                      <m:r>
                        <a:rPr lang="en-US" altLang="zh-CN" sz="2400" b="1" i="1" smtClean="0">
                          <a:latin typeface="Cambria Math"/>
                        </a:rPr>
                        <m:t>𝒏</m:t>
                      </m:r>
                      <m:r>
                        <a:rPr lang="en-US" altLang="zh-CN" sz="2400" b="1" i="1" smtClean="0">
                          <a:latin typeface="Cambria Math"/>
                          <a:ea typeface="Cambria Math"/>
                        </a:rPr>
                        <m:t>×</m:t>
                      </m:r>
                      <m:r>
                        <a:rPr lang="en-US" altLang="zh-CN" sz="2400" b="1" i="1" smtClean="0">
                          <a:latin typeface="Cambria Math"/>
                        </a:rPr>
                        <m:t>(</m:t>
                      </m:r>
                      <m:r>
                        <a:rPr lang="en-US" altLang="zh-CN" sz="2400" b="1" i="1" smtClean="0">
                          <a:latin typeface="Cambria Math"/>
                        </a:rPr>
                        <m:t>𝟏</m:t>
                      </m:r>
                      <m:r>
                        <a:rPr lang="en-US" altLang="zh-CN" sz="2400" b="1" i="1" smtClean="0">
                          <a:latin typeface="Cambria Math"/>
                        </a:rPr>
                        <m:t>+</m:t>
                      </m:r>
                      <m:f>
                        <m:fPr>
                          <m:ctrlPr>
                            <a:rPr lang="en-US" altLang="zh-CN" sz="2400" b="1" i="1" smtClean="0">
                              <a:latin typeface="Cambria Math" panose="02040503050406030204" pitchFamily="18" charset="0"/>
                            </a:rPr>
                          </m:ctrlPr>
                        </m:fPr>
                        <m:num>
                          <m:r>
                            <a:rPr lang="en-US" altLang="zh-CN" sz="2400" b="1" i="1" smtClean="0">
                              <a:latin typeface="Cambria Math"/>
                            </a:rPr>
                            <m:t>𝟏</m:t>
                          </m:r>
                        </m:num>
                        <m:den>
                          <m:r>
                            <a:rPr lang="en-US" altLang="zh-CN" sz="2400" b="1" i="1" smtClean="0">
                              <a:latin typeface="Cambria Math"/>
                            </a:rPr>
                            <m:t>𝟐</m:t>
                          </m:r>
                        </m:den>
                      </m:f>
                      <m:r>
                        <a:rPr lang="en-US" altLang="zh-CN" sz="2400" b="1" i="1" smtClean="0">
                          <a:latin typeface="Cambria Math"/>
                        </a:rPr>
                        <m:t>+</m:t>
                      </m:r>
                      <m:f>
                        <m:fPr>
                          <m:ctrlPr>
                            <a:rPr lang="en-US" altLang="zh-CN" sz="2400" b="1" i="1" smtClean="0">
                              <a:latin typeface="Cambria Math" panose="02040503050406030204" pitchFamily="18" charset="0"/>
                            </a:rPr>
                          </m:ctrlPr>
                        </m:fPr>
                        <m:num>
                          <m:r>
                            <a:rPr lang="en-US" altLang="zh-CN" sz="2400" b="1" i="1" smtClean="0">
                              <a:latin typeface="Cambria Math"/>
                            </a:rPr>
                            <m:t>𝟏</m:t>
                          </m:r>
                        </m:num>
                        <m:den>
                          <m:r>
                            <a:rPr lang="en-US" altLang="zh-CN" sz="2400" b="1" i="1" smtClean="0">
                              <a:latin typeface="Cambria Math"/>
                            </a:rPr>
                            <m:t>𝟑</m:t>
                          </m:r>
                        </m:den>
                      </m:f>
                      <m:r>
                        <a:rPr lang="en-US" altLang="zh-CN" sz="2400" b="1" i="1" smtClean="0">
                          <a:latin typeface="Cambria Math"/>
                        </a:rPr>
                        <m:t>+…+</m:t>
                      </m:r>
                      <m:f>
                        <m:fPr>
                          <m:ctrlPr>
                            <a:rPr lang="en-US" altLang="zh-CN" sz="2400" b="1" i="1" smtClean="0">
                              <a:latin typeface="Cambria Math" panose="02040503050406030204" pitchFamily="18" charset="0"/>
                            </a:rPr>
                          </m:ctrlPr>
                        </m:fPr>
                        <m:num>
                          <m:r>
                            <a:rPr lang="en-US" altLang="zh-CN" sz="2400" b="1" i="1" smtClean="0">
                              <a:latin typeface="Cambria Math"/>
                            </a:rPr>
                            <m:t>𝟏</m:t>
                          </m:r>
                        </m:num>
                        <m:den>
                          <m:r>
                            <a:rPr lang="en-US" altLang="zh-CN" sz="2400" b="1" i="1" smtClean="0">
                              <a:latin typeface="Cambria Math"/>
                            </a:rPr>
                            <m:t>𝒏</m:t>
                          </m:r>
                        </m:den>
                      </m:f>
                      <m:r>
                        <a:rPr lang="en-US" altLang="zh-CN" sz="2400" b="1" i="1" smtClean="0">
                          <a:latin typeface="Cambria Math"/>
                        </a:rPr>
                        <m:t>)</m:t>
                      </m:r>
                    </m:oMath>
                  </m:oMathPara>
                </a14:m>
                <a:endParaRPr lang="zh-CN" alt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511660" y="953725"/>
                <a:ext cx="4661469" cy="924933"/>
              </a:xfrm>
              <a:prstGeom prst="rect">
                <a:avLst/>
              </a:prstGeom>
              <a:blipFill rotWithShape="1">
                <a:blip r:embed="rId2"/>
                <a:stretch>
                  <a:fillRect/>
                </a:stretch>
              </a:blipFill>
            </p:spPr>
            <p:txBody>
              <a:bodyPr/>
              <a:lstStyle/>
              <a:p>
                <a:r>
                  <a:rPr lang="zh-CN" altLang="en-US">
                    <a:noFill/>
                  </a:rPr>
                  <a:t> </a:t>
                </a:r>
              </a:p>
            </p:txBody>
          </p:sp>
        </mc:Fallback>
      </mc:AlternateContent>
      <p:sp>
        <p:nvSpPr>
          <p:cNvPr id="5" name="Rectangle 5"/>
          <p:cNvSpPr>
            <a:spLocks noChangeArrowheads="1"/>
          </p:cNvSpPr>
          <p:nvPr/>
        </p:nvSpPr>
        <p:spPr bwMode="auto">
          <a:xfrm>
            <a:off x="291402" y="1934165"/>
            <a:ext cx="8489733" cy="3216437"/>
          </a:xfrm>
          <a:prstGeom prst="rect">
            <a:avLst/>
          </a:prstGeom>
          <a:noFill/>
          <a:ln w="9525">
            <a:noFill/>
            <a:miter lim="800000"/>
            <a:headEnd/>
            <a:tailEnd/>
          </a:ln>
        </p:spPr>
        <p:txBody>
          <a:bodyPr wrap="square" lIns="112947" tIns="56473" rIns="112947" bIns="56473">
            <a:spAutoFit/>
          </a:bodyPr>
          <a:lstStyle/>
          <a:p>
            <a:pPr algn="just"/>
            <a:r>
              <a:rPr lang="en-US" altLang="zh-CN" sz="2800" dirty="0" smtClean="0">
                <a:latin typeface="Times New Roman" pitchFamily="18" charset="0"/>
                <a:ea typeface="楷体" pitchFamily="49" charset="-122"/>
                <a:cs typeface="Times New Roman" pitchFamily="18" charset="0"/>
              </a:rPr>
              <a:t>1+1/2+1/3+1/4+1/5</a:t>
            </a:r>
            <a:r>
              <a:rPr lang="en-US" altLang="zh-CN" sz="2800" dirty="0">
                <a:latin typeface="Times New Roman" pitchFamily="18" charset="0"/>
                <a:ea typeface="楷体" pitchFamily="49" charset="-122"/>
                <a:cs typeface="Times New Roman" pitchFamily="18" charset="0"/>
              </a:rPr>
              <a:t>+...+</a:t>
            </a:r>
            <a:r>
              <a:rPr lang="en-US" altLang="zh-CN" sz="2800" dirty="0" smtClean="0">
                <a:latin typeface="Times New Roman" pitchFamily="18" charset="0"/>
                <a:ea typeface="楷体" pitchFamily="49" charset="-122"/>
                <a:cs typeface="Times New Roman" pitchFamily="18" charset="0"/>
              </a:rPr>
              <a:t>1/n  </a:t>
            </a:r>
            <a:r>
              <a:rPr lang="zh-CN" altLang="en-US" sz="2800" dirty="0" smtClean="0">
                <a:latin typeface="Times New Roman" pitchFamily="18" charset="0"/>
                <a:ea typeface="楷体" pitchFamily="49" charset="-122"/>
                <a:cs typeface="Times New Roman" pitchFamily="18" charset="0"/>
              </a:rPr>
              <a:t>是</a:t>
            </a:r>
            <a:r>
              <a:rPr lang="zh-CN" altLang="en-US" sz="2800" dirty="0">
                <a:latin typeface="Times New Roman" pitchFamily="18" charset="0"/>
                <a:ea typeface="楷体" pitchFamily="49" charset="-122"/>
                <a:cs typeface="Times New Roman" pitchFamily="18" charset="0"/>
              </a:rPr>
              <a:t>个发散</a:t>
            </a:r>
            <a:r>
              <a:rPr lang="zh-CN" altLang="en-US" sz="2800" dirty="0" smtClean="0">
                <a:latin typeface="Times New Roman" pitchFamily="18" charset="0"/>
                <a:ea typeface="楷体" pitchFamily="49" charset="-122"/>
                <a:cs typeface="Times New Roman" pitchFamily="18" charset="0"/>
              </a:rPr>
              <a:t>级数，当</a:t>
            </a:r>
            <a:r>
              <a:rPr lang="en-US" altLang="zh-CN" sz="2800" dirty="0">
                <a:latin typeface="Times New Roman" pitchFamily="18" charset="0"/>
                <a:ea typeface="楷体" pitchFamily="49" charset="-122"/>
                <a:cs typeface="Times New Roman" pitchFamily="18" charset="0"/>
              </a:rPr>
              <a:t>n</a:t>
            </a:r>
            <a:r>
              <a:rPr lang="zh-CN" altLang="en-US" sz="2800" dirty="0">
                <a:latin typeface="Times New Roman" pitchFamily="18" charset="0"/>
                <a:ea typeface="楷体" pitchFamily="49" charset="-122"/>
                <a:cs typeface="Times New Roman" pitchFamily="18" charset="0"/>
              </a:rPr>
              <a:t>很大时</a:t>
            </a:r>
            <a:r>
              <a:rPr lang="zh-CN" altLang="en-US" sz="2800" dirty="0" smtClean="0">
                <a:latin typeface="Times New Roman" pitchFamily="18" charset="0"/>
                <a:ea typeface="楷体" pitchFamily="49" charset="-122"/>
                <a:cs typeface="Times New Roman" pitchFamily="18" charset="0"/>
              </a:rPr>
              <a:t>，结果近似为：</a:t>
            </a:r>
            <a:endParaRPr lang="en-US" altLang="zh-CN" sz="2800" dirty="0" smtClean="0">
              <a:latin typeface="Times New Roman" pitchFamily="18" charset="0"/>
              <a:ea typeface="楷体" pitchFamily="49" charset="-122"/>
              <a:cs typeface="Times New Roman" pitchFamily="18" charset="0"/>
            </a:endParaRPr>
          </a:p>
          <a:p>
            <a:pPr algn="just"/>
            <a:endParaRPr lang="en-US" altLang="zh-CN" sz="2800" dirty="0" smtClean="0">
              <a:latin typeface="Times New Roman" pitchFamily="18" charset="0"/>
              <a:ea typeface="楷体" pitchFamily="49" charset="-122"/>
              <a:cs typeface="Times New Roman" pitchFamily="18" charset="0"/>
            </a:endParaRPr>
          </a:p>
          <a:p>
            <a:pPr algn="just"/>
            <a:r>
              <a:rPr lang="zh-CN" altLang="en-US" sz="2800" dirty="0" smtClean="0">
                <a:latin typeface="Times New Roman" pitchFamily="18" charset="0"/>
                <a:ea typeface="楷体" pitchFamily="49" charset="-122"/>
                <a:cs typeface="Times New Roman" pitchFamily="18" charset="0"/>
              </a:rPr>
              <a:t>其中，</a:t>
            </a:r>
            <a:r>
              <a:rPr lang="en-US" altLang="zh-CN" sz="2800" dirty="0" smtClean="0">
                <a:latin typeface="Times New Roman" pitchFamily="18" charset="0"/>
                <a:ea typeface="楷体" pitchFamily="49" charset="-122"/>
                <a:cs typeface="Times New Roman" pitchFamily="18" charset="0"/>
              </a:rPr>
              <a:t>γ</a:t>
            </a:r>
            <a:r>
              <a:rPr lang="zh-CN" altLang="en-US" sz="2800" dirty="0">
                <a:latin typeface="Times New Roman" pitchFamily="18" charset="0"/>
                <a:ea typeface="楷体" pitchFamily="49" charset="-122"/>
                <a:cs typeface="Times New Roman" pitchFamily="18" charset="0"/>
              </a:rPr>
              <a:t>是欧拉常数，</a:t>
            </a:r>
            <a:r>
              <a:rPr lang="en-US" altLang="zh-CN" sz="2800" dirty="0" smtClean="0">
                <a:latin typeface="Times New Roman" pitchFamily="18" charset="0"/>
                <a:ea typeface="楷体" pitchFamily="49" charset="-122"/>
                <a:cs typeface="Times New Roman" pitchFamily="18" charset="0"/>
              </a:rPr>
              <a:t>γ = 0.5772...</a:t>
            </a:r>
            <a:r>
              <a:rPr lang="zh-CN" altLang="en-US" sz="2800" dirty="0" smtClean="0">
                <a:latin typeface="Times New Roman" pitchFamily="18" charset="0"/>
                <a:ea typeface="楷体" pitchFamily="49" charset="-122"/>
                <a:cs typeface="Times New Roman" pitchFamily="18" charset="0"/>
              </a:rPr>
              <a:t>，</a:t>
            </a:r>
            <a:r>
              <a:rPr lang="en-US" altLang="zh-CN" sz="2800" dirty="0" err="1" smtClean="0">
                <a:latin typeface="Times New Roman" pitchFamily="18" charset="0"/>
                <a:ea typeface="楷体" pitchFamily="49" charset="-122"/>
                <a:cs typeface="Times New Roman" pitchFamily="18" charset="0"/>
              </a:rPr>
              <a:t>ln</a:t>
            </a:r>
            <a:r>
              <a:rPr lang="en-US" altLang="zh-CN" sz="2800" dirty="0" smtClean="0">
                <a:latin typeface="Times New Roman" pitchFamily="18" charset="0"/>
                <a:ea typeface="楷体" pitchFamily="49" charset="-122"/>
                <a:cs typeface="Times New Roman" pitchFamily="18" charset="0"/>
              </a:rPr>
              <a:t>(n</a:t>
            </a:r>
            <a:r>
              <a:rPr lang="en-US" altLang="zh-CN" sz="2800" dirty="0">
                <a:latin typeface="Times New Roman" pitchFamily="18" charset="0"/>
                <a:ea typeface="楷体" pitchFamily="49" charset="-122"/>
                <a:cs typeface="Times New Roman" pitchFamily="18" charset="0"/>
              </a:rPr>
              <a:t>)</a:t>
            </a:r>
            <a:r>
              <a:rPr lang="zh-CN" altLang="en-US" sz="2800" dirty="0">
                <a:latin typeface="Times New Roman" pitchFamily="18" charset="0"/>
                <a:ea typeface="楷体" pitchFamily="49" charset="-122"/>
                <a:cs typeface="Times New Roman" pitchFamily="18" charset="0"/>
              </a:rPr>
              <a:t>是</a:t>
            </a:r>
            <a:r>
              <a:rPr lang="en-US" altLang="zh-CN" sz="2800" dirty="0">
                <a:latin typeface="Times New Roman" pitchFamily="18" charset="0"/>
                <a:ea typeface="楷体" pitchFamily="49" charset="-122"/>
                <a:cs typeface="Times New Roman" pitchFamily="18" charset="0"/>
              </a:rPr>
              <a:t>n</a:t>
            </a:r>
            <a:r>
              <a:rPr lang="zh-CN" altLang="en-US" sz="2800" dirty="0">
                <a:latin typeface="Times New Roman" pitchFamily="18" charset="0"/>
                <a:ea typeface="楷体" pitchFamily="49" charset="-122"/>
                <a:cs typeface="Times New Roman" pitchFamily="18" charset="0"/>
              </a:rPr>
              <a:t>的自然对数（即以</a:t>
            </a:r>
            <a:r>
              <a:rPr lang="en-US" altLang="zh-CN" sz="2800" dirty="0">
                <a:latin typeface="Times New Roman" pitchFamily="18" charset="0"/>
                <a:ea typeface="楷体" pitchFamily="49" charset="-122"/>
                <a:cs typeface="Times New Roman" pitchFamily="18" charset="0"/>
              </a:rPr>
              <a:t>e</a:t>
            </a:r>
            <a:r>
              <a:rPr lang="zh-CN" altLang="en-US" sz="2800" dirty="0">
                <a:latin typeface="Times New Roman" pitchFamily="18" charset="0"/>
                <a:ea typeface="楷体" pitchFamily="49" charset="-122"/>
                <a:cs typeface="Times New Roman" pitchFamily="18" charset="0"/>
              </a:rPr>
              <a:t>为底的对数，</a:t>
            </a:r>
            <a:r>
              <a:rPr lang="en-US" altLang="zh-CN" sz="2800" dirty="0">
                <a:latin typeface="Times New Roman" pitchFamily="18" charset="0"/>
                <a:ea typeface="楷体" pitchFamily="49" charset="-122"/>
                <a:cs typeface="Times New Roman" pitchFamily="18" charset="0"/>
              </a:rPr>
              <a:t>e=2.71828...</a:t>
            </a:r>
            <a:r>
              <a:rPr lang="zh-CN" altLang="en-US" sz="2800" dirty="0" smtClean="0">
                <a:latin typeface="Times New Roman" pitchFamily="18" charset="0"/>
                <a:ea typeface="楷体" pitchFamily="49" charset="-122"/>
                <a:cs typeface="Times New Roman" pitchFamily="18" charset="0"/>
              </a:rPr>
              <a:t>）。因此，方法二的时间复杂度为</a:t>
            </a:r>
            <a:r>
              <a:rPr lang="en-US" altLang="zh-CN" sz="2800" dirty="0" smtClean="0">
                <a:latin typeface="Times New Roman" pitchFamily="18" charset="0"/>
                <a:ea typeface="楷体" pitchFamily="49" charset="-122"/>
                <a:cs typeface="Times New Roman" pitchFamily="18" charset="0"/>
              </a:rPr>
              <a:t>O(nlog</a:t>
            </a:r>
            <a:r>
              <a:rPr lang="en-US" altLang="zh-CN" sz="2800" baseline="-25000" dirty="0" smtClean="0">
                <a:latin typeface="Times New Roman" pitchFamily="18" charset="0"/>
                <a:ea typeface="楷体" pitchFamily="49" charset="-122"/>
                <a:cs typeface="Times New Roman" pitchFamily="18" charset="0"/>
              </a:rPr>
              <a:t>2</a:t>
            </a:r>
            <a:r>
              <a:rPr lang="en-US" altLang="zh-CN" sz="2800" dirty="0" smtClean="0">
                <a:latin typeface="Times New Roman" pitchFamily="18" charset="0"/>
                <a:ea typeface="楷体" pitchFamily="49" charset="-122"/>
                <a:cs typeface="Times New Roman" pitchFamily="18" charset="0"/>
              </a:rPr>
              <a:t>n)</a:t>
            </a:r>
            <a:r>
              <a:rPr lang="zh-CN" altLang="en-US" sz="2800" dirty="0" smtClean="0">
                <a:latin typeface="Times New Roman" pitchFamily="18" charset="0"/>
                <a:ea typeface="楷体" pitchFamily="49" charset="-122"/>
                <a:cs typeface="Times New Roman" pitchFamily="18" charset="0"/>
              </a:rPr>
              <a:t>。</a:t>
            </a:r>
            <a:endParaRPr lang="zh-CN" altLang="en-US" sz="2800" dirty="0">
              <a:latin typeface="Times New Roman" pitchFamily="18" charset="0"/>
              <a:ea typeface="楷体" pitchFamily="49" charset="-122"/>
              <a:cs typeface="Times New Roman" pitchFamily="18" charset="0"/>
            </a:endParaRPr>
          </a:p>
        </p:txBody>
      </p:sp>
      <p:grpSp>
        <p:nvGrpSpPr>
          <p:cNvPr id="9" name="组合 8"/>
          <p:cNvGrpSpPr/>
          <p:nvPr/>
        </p:nvGrpSpPr>
        <p:grpSpPr>
          <a:xfrm>
            <a:off x="1698674" y="4959170"/>
            <a:ext cx="4298516" cy="1011815"/>
            <a:chOff x="1691680" y="5072480"/>
            <a:chExt cx="4298516" cy="1011815"/>
          </a:xfrm>
        </p:grpSpPr>
        <p:sp>
          <p:nvSpPr>
            <p:cNvPr id="6" name="Rectangle 5"/>
            <p:cNvSpPr>
              <a:spLocks noChangeArrowheads="1"/>
            </p:cNvSpPr>
            <p:nvPr/>
          </p:nvSpPr>
          <p:spPr bwMode="auto">
            <a:xfrm>
              <a:off x="1691680" y="5352444"/>
              <a:ext cx="2520280" cy="631114"/>
            </a:xfrm>
            <a:prstGeom prst="rect">
              <a:avLst/>
            </a:prstGeom>
            <a:noFill/>
            <a:ln w="9525">
              <a:noFill/>
              <a:miter lim="800000"/>
              <a:headEnd/>
              <a:tailEnd/>
            </a:ln>
          </p:spPr>
          <p:txBody>
            <a:bodyPr wrap="square" lIns="112947" tIns="56473" rIns="112947" bIns="56473">
              <a:spAutoFit/>
            </a:bodyPr>
            <a:lstStyle/>
            <a:p>
              <a:r>
                <a:rPr lang="zh-CN" altLang="en-US" sz="2800" dirty="0">
                  <a:latin typeface="楷体" pitchFamily="49" charset="-122"/>
                  <a:ea typeface="楷体" pitchFamily="49" charset="-122"/>
                </a:rPr>
                <a:t>换</a:t>
              </a:r>
              <a:r>
                <a:rPr lang="zh-CN" altLang="en-US" sz="2800" dirty="0" smtClean="0">
                  <a:latin typeface="楷体" pitchFamily="49" charset="-122"/>
                  <a:ea typeface="楷体" pitchFamily="49" charset="-122"/>
                </a:rPr>
                <a:t>底公式：</a:t>
              </a:r>
              <a:endParaRPr lang="zh-CN" altLang="en-US" sz="2800" dirty="0">
                <a:latin typeface="楷体" pitchFamily="49" charset="-122"/>
                <a:ea typeface="楷体" pitchFamily="49" charset="-122"/>
              </a:endParaRPr>
            </a:p>
          </p:txBody>
        </p:sp>
        <mc:AlternateContent xmlns:mc="http://schemas.openxmlformats.org/markup-compatibility/2006" xmlns:a14="http://schemas.microsoft.com/office/drawing/2010/main">
          <mc:Choice Requires="a14">
            <p:sp>
              <p:nvSpPr>
                <p:cNvPr id="7" name="TextBox 6"/>
                <p:cNvSpPr txBox="1"/>
                <p:nvPr/>
              </p:nvSpPr>
              <p:spPr>
                <a:xfrm>
                  <a:off x="3592488" y="5072480"/>
                  <a:ext cx="2397708" cy="10118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a:rPr>
                              <m:t>𝒍𝒐𝒈</m:t>
                            </m:r>
                          </m:e>
                          <m:sub>
                            <m:r>
                              <a:rPr lang="en-US" altLang="zh-CN" sz="2400" b="1" i="1" smtClean="0">
                                <a:latin typeface="Cambria Math"/>
                              </a:rPr>
                              <m:t>𝒂</m:t>
                            </m:r>
                          </m:sub>
                        </m:sSub>
                        <m:r>
                          <a:rPr lang="en-US" altLang="zh-CN" sz="2400" b="1" i="1" smtClean="0">
                            <a:latin typeface="Cambria Math"/>
                          </a:rPr>
                          <m:t>𝒃</m:t>
                        </m:r>
                        <m:r>
                          <a:rPr lang="en-US" altLang="zh-CN" sz="2400" i="1" smtClean="0">
                            <a:latin typeface="Cambria Math"/>
                          </a:rPr>
                          <m:t>=</m:t>
                        </m:r>
                        <m:f>
                          <m:fPr>
                            <m:ctrlPr>
                              <a:rPr lang="en-US" altLang="zh-CN" sz="2400" i="1" smtClean="0">
                                <a:latin typeface="Cambria Math" panose="02040503050406030204" pitchFamily="18" charset="0"/>
                              </a:rPr>
                            </m:ctrlPr>
                          </m:fPr>
                          <m:num>
                            <m:sSub>
                              <m:sSubPr>
                                <m:ctrlPr>
                                  <a:rPr lang="en-US" altLang="zh-CN" sz="2400" i="1" smtClean="0">
                                    <a:latin typeface="Cambria Math" panose="02040503050406030204" pitchFamily="18" charset="0"/>
                                  </a:rPr>
                                </m:ctrlPr>
                              </m:sSubPr>
                              <m:e>
                                <m:r>
                                  <a:rPr lang="en-US" altLang="zh-CN" sz="2400" b="1" i="1" smtClean="0">
                                    <a:latin typeface="Cambria Math"/>
                                  </a:rPr>
                                  <m:t>𝒍𝒐𝒈</m:t>
                                </m:r>
                              </m:e>
                              <m:sub>
                                <m:r>
                                  <a:rPr lang="en-US" altLang="zh-CN" sz="2400" b="1" i="1" smtClean="0">
                                    <a:latin typeface="Cambria Math"/>
                                  </a:rPr>
                                  <m:t>𝒄</m:t>
                                </m:r>
                              </m:sub>
                            </m:sSub>
                            <m:r>
                              <a:rPr lang="en-US" altLang="zh-CN" sz="2400" b="1" i="1" smtClean="0">
                                <a:latin typeface="Cambria Math"/>
                              </a:rPr>
                              <m:t>𝒃</m:t>
                            </m:r>
                          </m:num>
                          <m:den>
                            <m:sSub>
                              <m:sSubPr>
                                <m:ctrlPr>
                                  <a:rPr lang="en-US" altLang="zh-CN" sz="2400" i="1" smtClean="0">
                                    <a:latin typeface="Cambria Math" panose="02040503050406030204" pitchFamily="18" charset="0"/>
                                  </a:rPr>
                                </m:ctrlPr>
                              </m:sSubPr>
                              <m:e>
                                <m:r>
                                  <a:rPr lang="en-US" altLang="zh-CN" sz="2400" b="1" i="1" smtClean="0">
                                    <a:latin typeface="Cambria Math"/>
                                  </a:rPr>
                                  <m:t>𝒍𝒐𝒈</m:t>
                                </m:r>
                              </m:e>
                              <m:sub>
                                <m:r>
                                  <a:rPr lang="en-US" altLang="zh-CN" sz="2400" b="1" i="1" smtClean="0">
                                    <a:latin typeface="Cambria Math"/>
                                  </a:rPr>
                                  <m:t>𝒄</m:t>
                                </m:r>
                              </m:sub>
                            </m:sSub>
                            <m:r>
                              <a:rPr lang="en-US" altLang="zh-CN" sz="2400" b="1" i="1" smtClean="0">
                                <a:latin typeface="Cambria Math"/>
                              </a:rPr>
                              <m:t>𝒂</m:t>
                            </m:r>
                          </m:den>
                        </m:f>
                      </m:oMath>
                    </m:oMathPara>
                  </a14:m>
                  <a:endParaRPr lang="zh-CN" alt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3592488" y="5072480"/>
                  <a:ext cx="2397708" cy="1011815"/>
                </a:xfrm>
                <a:prstGeom prst="rect">
                  <a:avLst/>
                </a:prstGeom>
                <a:blipFill rotWithShape="1">
                  <a:blip r:embed="rId3"/>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TextBox 9"/>
              <p:cNvSpPr txBox="1"/>
              <p:nvPr/>
            </p:nvSpPr>
            <p:spPr>
              <a:xfrm>
                <a:off x="1505620" y="2978950"/>
                <a:ext cx="1680845" cy="5355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l-GR" altLang="zh-CN" sz="2400" i="1">
                          <a:latin typeface="Cambria Math"/>
                        </a:rPr>
                        <m:t>𝜸</m:t>
                      </m:r>
                      <m:r>
                        <a:rPr lang="en-US" altLang="zh-CN" sz="2400" b="1" i="1" smtClean="0">
                          <a:latin typeface="Cambria Math"/>
                        </a:rPr>
                        <m:t>+</m:t>
                      </m:r>
                      <m:r>
                        <a:rPr lang="en-US" altLang="zh-CN" sz="2400" b="1" i="1" smtClean="0">
                          <a:latin typeface="Cambria Math"/>
                        </a:rPr>
                        <m:t>𝑰𝒏</m:t>
                      </m:r>
                      <m:r>
                        <a:rPr lang="en-US" altLang="zh-CN" sz="2400" b="1" i="1" smtClean="0">
                          <a:latin typeface="Cambria Math"/>
                        </a:rPr>
                        <m:t>(</m:t>
                      </m:r>
                      <m:r>
                        <a:rPr lang="en-US" altLang="zh-CN" sz="2400" b="1" i="1" smtClean="0">
                          <a:latin typeface="Cambria Math"/>
                        </a:rPr>
                        <m:t>𝒏</m:t>
                      </m:r>
                      <m:r>
                        <a:rPr lang="en-US" altLang="zh-CN" sz="2400" b="1" i="1" smtClean="0">
                          <a:latin typeface="Cambria Math"/>
                        </a:rPr>
                        <m:t>)</m:t>
                      </m:r>
                    </m:oMath>
                  </m:oMathPara>
                </a14:m>
                <a:endParaRPr lang="zh-CN" alt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1505620" y="2978950"/>
                <a:ext cx="1680845" cy="535531"/>
              </a:xfrm>
              <a:prstGeom prst="rect">
                <a:avLst/>
              </a:prstGeom>
              <a:blipFill rotWithShape="1">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0798485"/>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0" y="395530"/>
            <a:ext cx="9144000" cy="6355758"/>
          </a:xfrm>
          <a:prstGeom prst="rect">
            <a:avLst/>
          </a:prstGeom>
          <a:noFill/>
          <a:ln w="9525">
            <a:noFill/>
            <a:miter lim="800000"/>
            <a:headEnd/>
            <a:tailEnd/>
          </a:ln>
        </p:spPr>
        <p:txBody>
          <a:bodyPr wrap="square" lIns="112947" tIns="56473" rIns="112947" bIns="56473">
            <a:spAutoFit/>
          </a:bodyPr>
          <a:lstStyle/>
          <a:p>
            <a:pPr marL="457200" indent="-457200" algn="just">
              <a:buClr>
                <a:srgbClr val="FF0000"/>
              </a:buClr>
              <a:buSzPct val="75000"/>
              <a:buFont typeface="Wingdings" pitchFamily="2" charset="2"/>
              <a:buChar char="n"/>
            </a:pPr>
            <a:r>
              <a:rPr lang="zh-CN" altLang="en-US" sz="2600" dirty="0">
                <a:latin typeface="Times New Roman" pitchFamily="18" charset="0"/>
                <a:ea typeface="楷体" pitchFamily="49" charset="-122"/>
                <a:cs typeface="Times New Roman" pitchFamily="18" charset="0"/>
              </a:rPr>
              <a:t>如果思路再开阔一些，会发现经过</a:t>
            </a:r>
            <a:r>
              <a:rPr lang="en-US" altLang="zh-CN" sz="2600" dirty="0">
                <a:latin typeface="Times New Roman" pitchFamily="18" charset="0"/>
                <a:ea typeface="楷体" pitchFamily="49" charset="-122"/>
                <a:cs typeface="Times New Roman" pitchFamily="18" charset="0"/>
              </a:rPr>
              <a:t>n</a:t>
            </a:r>
            <a:r>
              <a:rPr lang="zh-CN" altLang="en-US" sz="2600" dirty="0">
                <a:latin typeface="Times New Roman" pitchFamily="18" charset="0"/>
                <a:ea typeface="楷体" pitchFamily="49" charset="-122"/>
                <a:cs typeface="Times New Roman" pitchFamily="18" charset="0"/>
              </a:rPr>
              <a:t>轮之后，一盏灯是否是亮的取决于按下相应开关的次数</a:t>
            </a:r>
            <a:r>
              <a:rPr lang="zh-CN" altLang="en-US" sz="2600" dirty="0" smtClean="0">
                <a:latin typeface="Times New Roman" pitchFamily="18" charset="0"/>
                <a:ea typeface="楷体" pitchFamily="49" charset="-122"/>
                <a:cs typeface="Times New Roman" pitchFamily="18" charset="0"/>
              </a:rPr>
              <a:t>。</a:t>
            </a:r>
            <a:endParaRPr lang="en-US" altLang="zh-CN" sz="2600" dirty="0" smtClean="0">
              <a:latin typeface="Times New Roman" pitchFamily="18" charset="0"/>
              <a:ea typeface="楷体" pitchFamily="49" charset="-122"/>
              <a:cs typeface="Times New Roman" pitchFamily="18" charset="0"/>
            </a:endParaRPr>
          </a:p>
          <a:p>
            <a:pPr marL="457200" indent="-457200" algn="just">
              <a:buClr>
                <a:srgbClr val="FF0000"/>
              </a:buClr>
              <a:buSzPct val="75000"/>
              <a:buFont typeface="Wingdings" pitchFamily="2" charset="2"/>
              <a:buChar char="n"/>
            </a:pPr>
            <a:r>
              <a:rPr lang="zh-CN" altLang="en-US" sz="2600" dirty="0" smtClean="0">
                <a:latin typeface="Times New Roman" pitchFamily="18" charset="0"/>
                <a:ea typeface="楷体" pitchFamily="49" charset="-122"/>
                <a:cs typeface="Times New Roman" pitchFamily="18" charset="0"/>
              </a:rPr>
              <a:t>如果</a:t>
            </a:r>
            <a:r>
              <a:rPr lang="zh-CN" altLang="en-US" sz="2600" dirty="0">
                <a:latin typeface="Times New Roman" pitchFamily="18" charset="0"/>
                <a:ea typeface="楷体" pitchFamily="49" charset="-122"/>
                <a:cs typeface="Times New Roman" pitchFamily="18" charset="0"/>
              </a:rPr>
              <a:t>按下次数是奇数，则最终灯就是亮的（因为初始时灯是灭的），而</a:t>
            </a:r>
            <a:r>
              <a:rPr lang="zh-CN" altLang="en-US" sz="2600" dirty="0" smtClean="0">
                <a:latin typeface="Times New Roman" pitchFamily="18" charset="0"/>
                <a:ea typeface="楷体" pitchFamily="49" charset="-122"/>
                <a:cs typeface="Times New Roman" pitchFamily="18" charset="0"/>
              </a:rPr>
              <a:t>按下次数</a:t>
            </a:r>
            <a:r>
              <a:rPr lang="zh-CN" altLang="en-US" sz="2600" dirty="0">
                <a:latin typeface="Times New Roman" pitchFamily="18" charset="0"/>
                <a:ea typeface="楷体" pitchFamily="49" charset="-122"/>
                <a:cs typeface="Times New Roman" pitchFamily="18" charset="0"/>
              </a:rPr>
              <a:t>是偶数时，最终灯就是灭的。</a:t>
            </a:r>
          </a:p>
          <a:p>
            <a:pPr marL="457200" indent="-457200" algn="just">
              <a:buClr>
                <a:srgbClr val="FF0000"/>
              </a:buClr>
              <a:buSzPct val="75000"/>
              <a:buFont typeface="Wingdings" pitchFamily="2" charset="2"/>
              <a:buChar char="n"/>
            </a:pPr>
            <a:r>
              <a:rPr lang="zh-CN" altLang="en-US" sz="2600" dirty="0">
                <a:latin typeface="Times New Roman" pitchFamily="18" charset="0"/>
                <a:ea typeface="楷体" pitchFamily="49" charset="-122"/>
                <a:cs typeface="Times New Roman" pitchFamily="18" charset="0"/>
              </a:rPr>
              <a:t>那么如何知道一盏灯按下次数到底是奇数还是偶数呢？实际上这与灯的编号有关</a:t>
            </a:r>
            <a:r>
              <a:rPr lang="zh-CN" altLang="en-US" sz="2600" dirty="0" smtClean="0">
                <a:latin typeface="Times New Roman" pitchFamily="18" charset="0"/>
                <a:ea typeface="楷体" pitchFamily="49" charset="-122"/>
                <a:cs typeface="Times New Roman" pitchFamily="18" charset="0"/>
              </a:rPr>
              <a:t>。</a:t>
            </a:r>
            <a:endParaRPr lang="en-US" altLang="zh-CN" sz="2600" dirty="0" smtClean="0">
              <a:latin typeface="Times New Roman" pitchFamily="18" charset="0"/>
              <a:ea typeface="楷体" pitchFamily="49" charset="-122"/>
              <a:cs typeface="Times New Roman" pitchFamily="18" charset="0"/>
            </a:endParaRPr>
          </a:p>
          <a:p>
            <a:pPr marL="457200" indent="-457200" algn="just">
              <a:buClr>
                <a:srgbClr val="FF0000"/>
              </a:buClr>
              <a:buSzPct val="75000"/>
              <a:buFont typeface="Wingdings" pitchFamily="2" charset="2"/>
              <a:buChar char="n"/>
            </a:pPr>
            <a:r>
              <a:rPr lang="zh-CN" altLang="en-US" sz="2600" dirty="0" smtClean="0">
                <a:latin typeface="Times New Roman" pitchFamily="18" charset="0"/>
                <a:ea typeface="楷体" pitchFamily="49" charset="-122"/>
                <a:cs typeface="Times New Roman" pitchFamily="18" charset="0"/>
              </a:rPr>
              <a:t>对于</a:t>
            </a:r>
            <a:r>
              <a:rPr lang="zh-CN" altLang="en-US" sz="2600" dirty="0">
                <a:latin typeface="Times New Roman" pitchFamily="18" charset="0"/>
                <a:ea typeface="楷体" pitchFamily="49" charset="-122"/>
                <a:cs typeface="Times New Roman" pitchFamily="18" charset="0"/>
              </a:rPr>
              <a:t>编号为</a:t>
            </a:r>
            <a:r>
              <a:rPr lang="en-US" altLang="zh-CN" sz="2600" dirty="0">
                <a:latin typeface="Times New Roman" pitchFamily="18" charset="0"/>
                <a:ea typeface="楷体" pitchFamily="49" charset="-122"/>
                <a:cs typeface="Times New Roman" pitchFamily="18" charset="0"/>
              </a:rPr>
              <a:t>X</a:t>
            </a:r>
            <a:r>
              <a:rPr lang="zh-CN" altLang="en-US" sz="2600" dirty="0">
                <a:latin typeface="Times New Roman" pitchFamily="18" charset="0"/>
                <a:ea typeface="楷体" pitchFamily="49" charset="-122"/>
                <a:cs typeface="Times New Roman" pitchFamily="18" charset="0"/>
              </a:rPr>
              <a:t>的灯，在</a:t>
            </a:r>
            <a:r>
              <a:rPr lang="en-US" altLang="zh-CN" sz="2600" dirty="0">
                <a:latin typeface="Times New Roman" pitchFamily="18" charset="0"/>
                <a:ea typeface="楷体" pitchFamily="49" charset="-122"/>
                <a:cs typeface="Times New Roman" pitchFamily="18" charset="0"/>
              </a:rPr>
              <a:t>1</a:t>
            </a:r>
            <a:r>
              <a:rPr lang="zh-CN" altLang="en-US" sz="2600" dirty="0">
                <a:latin typeface="Times New Roman" pitchFamily="18" charset="0"/>
                <a:ea typeface="楷体" pitchFamily="49" charset="-122"/>
                <a:cs typeface="Times New Roman" pitchFamily="18" charset="0"/>
              </a:rPr>
              <a:t>～</a:t>
            </a:r>
            <a:r>
              <a:rPr lang="en-US" altLang="zh-CN" sz="2600" dirty="0">
                <a:latin typeface="Times New Roman" pitchFamily="18" charset="0"/>
                <a:ea typeface="楷体" pitchFamily="49" charset="-122"/>
                <a:cs typeface="Times New Roman" pitchFamily="18" charset="0"/>
              </a:rPr>
              <a:t>X</a:t>
            </a:r>
            <a:r>
              <a:rPr lang="zh-CN" altLang="en-US" sz="2600" dirty="0">
                <a:latin typeface="Times New Roman" pitchFamily="18" charset="0"/>
                <a:ea typeface="楷体" pitchFamily="49" charset="-122"/>
                <a:cs typeface="Times New Roman" pitchFamily="18" charset="0"/>
              </a:rPr>
              <a:t>的范围内，有多少个数是</a:t>
            </a:r>
            <a:r>
              <a:rPr lang="en-US" altLang="zh-CN" sz="2600" dirty="0">
                <a:latin typeface="Times New Roman" pitchFamily="18" charset="0"/>
                <a:ea typeface="楷体" pitchFamily="49" charset="-122"/>
                <a:cs typeface="Times New Roman" pitchFamily="18" charset="0"/>
              </a:rPr>
              <a:t>X</a:t>
            </a:r>
            <a:r>
              <a:rPr lang="zh-CN" altLang="en-US" sz="2600" dirty="0">
                <a:latin typeface="Times New Roman" pitchFamily="18" charset="0"/>
                <a:ea typeface="楷体" pitchFamily="49" charset="-122"/>
                <a:cs typeface="Times New Roman" pitchFamily="18" charset="0"/>
              </a:rPr>
              <a:t>的整数</a:t>
            </a:r>
            <a:r>
              <a:rPr lang="zh-CN" altLang="en-US" sz="2600" dirty="0" smtClean="0">
                <a:latin typeface="Times New Roman" pitchFamily="18" charset="0"/>
                <a:ea typeface="楷体" pitchFamily="49" charset="-122"/>
                <a:cs typeface="Times New Roman" pitchFamily="18" charset="0"/>
              </a:rPr>
              <a:t>因子</a:t>
            </a:r>
            <a:r>
              <a:rPr lang="en-US" altLang="zh-CN" sz="2600" dirty="0" smtClean="0">
                <a:latin typeface="Times New Roman" pitchFamily="18" charset="0"/>
                <a:ea typeface="楷体" pitchFamily="49" charset="-122"/>
                <a:cs typeface="Times New Roman" pitchFamily="18" charset="0"/>
              </a:rPr>
              <a:t>?</a:t>
            </a:r>
            <a:r>
              <a:rPr lang="zh-CN" altLang="en-US" sz="2600" dirty="0" smtClean="0">
                <a:latin typeface="Times New Roman" pitchFamily="18" charset="0"/>
                <a:ea typeface="楷体" pitchFamily="49" charset="-122"/>
                <a:cs typeface="Times New Roman" pitchFamily="18" charset="0"/>
              </a:rPr>
              <a:t>如果</a:t>
            </a:r>
            <a:r>
              <a:rPr lang="en-US" altLang="zh-CN" sz="2600" dirty="0">
                <a:latin typeface="Times New Roman" pitchFamily="18" charset="0"/>
                <a:ea typeface="楷体" pitchFamily="49" charset="-122"/>
                <a:cs typeface="Times New Roman" pitchFamily="18" charset="0"/>
              </a:rPr>
              <a:t>X</a:t>
            </a:r>
            <a:r>
              <a:rPr lang="zh-CN" altLang="en-US" sz="2600" dirty="0">
                <a:latin typeface="Times New Roman" pitchFamily="18" charset="0"/>
                <a:ea typeface="楷体" pitchFamily="49" charset="-122"/>
                <a:cs typeface="Times New Roman" pitchFamily="18" charset="0"/>
              </a:rPr>
              <a:t>的整数因子的个数是奇数，则编号为</a:t>
            </a:r>
            <a:r>
              <a:rPr lang="en-US" altLang="zh-CN" sz="2600" dirty="0">
                <a:latin typeface="Times New Roman" pitchFamily="18" charset="0"/>
                <a:ea typeface="楷体" pitchFamily="49" charset="-122"/>
                <a:cs typeface="Times New Roman" pitchFamily="18" charset="0"/>
              </a:rPr>
              <a:t>X</a:t>
            </a:r>
            <a:r>
              <a:rPr lang="zh-CN" altLang="en-US" sz="2600" dirty="0">
                <a:latin typeface="Times New Roman" pitchFamily="18" charset="0"/>
                <a:ea typeface="楷体" pitchFamily="49" charset="-122"/>
                <a:cs typeface="Times New Roman" pitchFamily="18" charset="0"/>
              </a:rPr>
              <a:t>的灯最终就是亮的，否则是灭的</a:t>
            </a:r>
            <a:r>
              <a:rPr lang="zh-CN" altLang="en-US" sz="2600" dirty="0" smtClean="0">
                <a:latin typeface="Times New Roman" pitchFamily="18" charset="0"/>
                <a:ea typeface="楷体" pitchFamily="49" charset="-122"/>
                <a:cs typeface="Times New Roman" pitchFamily="18" charset="0"/>
              </a:rPr>
              <a:t>。</a:t>
            </a:r>
            <a:endParaRPr lang="en-US" altLang="zh-CN" sz="2600" dirty="0" smtClean="0">
              <a:latin typeface="Times New Roman" pitchFamily="18" charset="0"/>
              <a:ea typeface="楷体" pitchFamily="49" charset="-122"/>
              <a:cs typeface="Times New Roman" pitchFamily="18" charset="0"/>
            </a:endParaRPr>
          </a:p>
          <a:p>
            <a:pPr marL="457200" indent="-457200" algn="just">
              <a:buClr>
                <a:srgbClr val="FF0000"/>
              </a:buClr>
              <a:buSzPct val="75000"/>
              <a:buFont typeface="Wingdings" pitchFamily="2" charset="2"/>
              <a:buChar char="n"/>
            </a:pPr>
            <a:r>
              <a:rPr lang="zh-CN" altLang="en-US" sz="2600" dirty="0" smtClean="0">
                <a:latin typeface="Times New Roman" pitchFamily="18" charset="0"/>
                <a:ea typeface="楷体" pitchFamily="49" charset="-122"/>
                <a:cs typeface="Times New Roman" pitchFamily="18" charset="0"/>
              </a:rPr>
              <a:t>这</a:t>
            </a:r>
            <a:r>
              <a:rPr lang="zh-CN" altLang="en-US" sz="2600" dirty="0">
                <a:latin typeface="Times New Roman" pitchFamily="18" charset="0"/>
                <a:ea typeface="楷体" pitchFamily="49" charset="-122"/>
                <a:cs typeface="Times New Roman" pitchFamily="18" charset="0"/>
              </a:rPr>
              <a:t>就引出了方法三：顺序检查每盏灯的编号的整数</a:t>
            </a:r>
            <a:r>
              <a:rPr lang="zh-CN" altLang="en-US" sz="2600" dirty="0" smtClean="0">
                <a:latin typeface="Times New Roman" pitchFamily="18" charset="0"/>
                <a:ea typeface="楷体" pitchFamily="49" charset="-122"/>
                <a:cs typeface="Times New Roman" pitchFamily="18" charset="0"/>
              </a:rPr>
              <a:t>因子个数</a:t>
            </a:r>
            <a:r>
              <a:rPr lang="zh-CN" altLang="en-US" sz="2600" dirty="0">
                <a:latin typeface="Times New Roman" pitchFamily="18" charset="0"/>
                <a:ea typeface="楷体" pitchFamily="49" charset="-122"/>
                <a:cs typeface="Times New Roman" pitchFamily="18" charset="0"/>
              </a:rPr>
              <a:t>是否是奇数。这一过程的操作次数约为</a:t>
            </a:r>
            <a:r>
              <a:rPr lang="en-US" altLang="zh-CN" sz="2600" dirty="0">
                <a:latin typeface="Times New Roman" pitchFamily="18" charset="0"/>
                <a:ea typeface="楷体" pitchFamily="49" charset="-122"/>
                <a:cs typeface="Times New Roman" pitchFamily="18" charset="0"/>
              </a:rPr>
              <a:t>n</a:t>
            </a:r>
            <a:r>
              <a:rPr lang="en-US" altLang="zh-CN" sz="2600" baseline="30000" dirty="0">
                <a:latin typeface="Times New Roman" pitchFamily="18" charset="0"/>
                <a:ea typeface="楷体" pitchFamily="49" charset="-122"/>
                <a:cs typeface="Times New Roman" pitchFamily="18" charset="0"/>
              </a:rPr>
              <a:t>2</a:t>
            </a:r>
            <a:r>
              <a:rPr lang="en-US" altLang="zh-CN" sz="2600" dirty="0">
                <a:latin typeface="Times New Roman" pitchFamily="18" charset="0"/>
                <a:ea typeface="楷体" pitchFamily="49" charset="-122"/>
                <a:cs typeface="Times New Roman" pitchFamily="18" charset="0"/>
              </a:rPr>
              <a:t>/2</a:t>
            </a:r>
            <a:r>
              <a:rPr lang="zh-CN" altLang="en-US" sz="2600" dirty="0">
                <a:latin typeface="Times New Roman" pitchFamily="18" charset="0"/>
                <a:ea typeface="楷体" pitchFamily="49" charset="-122"/>
                <a:cs typeface="Times New Roman" pitchFamily="18" charset="0"/>
              </a:rPr>
              <a:t>。虽然时间复杂度与方法一相同（不如方法二），但操作次数仅为方法一的一半。</a:t>
            </a:r>
          </a:p>
        </p:txBody>
      </p:sp>
    </p:spTree>
    <p:extLst>
      <p:ext uri="{BB962C8B-B14F-4D97-AF65-F5344CB8AC3E}">
        <p14:creationId xmlns:p14="http://schemas.microsoft.com/office/powerpoint/2010/main" val="612543285"/>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0" y="143635"/>
            <a:ext cx="9144000" cy="6835889"/>
          </a:xfrm>
          <a:prstGeom prst="rect">
            <a:avLst/>
          </a:prstGeom>
          <a:noFill/>
          <a:ln w="9525">
            <a:noFill/>
            <a:miter lim="800000"/>
            <a:headEnd/>
            <a:tailEnd/>
          </a:ln>
        </p:spPr>
        <p:txBody>
          <a:bodyPr wrap="square" lIns="112947" tIns="56473" rIns="112947" bIns="56473">
            <a:spAutoFit/>
          </a:bodyPr>
          <a:lstStyle/>
          <a:p>
            <a:pPr marL="457200" indent="-457200" algn="just">
              <a:buClr>
                <a:srgbClr val="FF0000"/>
              </a:buClr>
              <a:buSzPct val="75000"/>
              <a:buFont typeface="Wingdings" pitchFamily="2" charset="2"/>
              <a:buChar char="n"/>
            </a:pPr>
            <a:r>
              <a:rPr lang="zh-CN" altLang="en-US" sz="2800" dirty="0">
                <a:latin typeface="Times New Roman" pitchFamily="18" charset="0"/>
                <a:ea typeface="楷体" pitchFamily="49" charset="-122"/>
                <a:cs typeface="Times New Roman" pitchFamily="18" charset="0"/>
              </a:rPr>
              <a:t>虽然方法三的效率并不理想，但是按照这个思路，我们可以进一步分析一下什么样的数才具有奇数个整数因子</a:t>
            </a:r>
            <a:r>
              <a:rPr lang="zh-CN" altLang="en-US" sz="2800" dirty="0" smtClean="0">
                <a:latin typeface="Times New Roman" pitchFamily="18" charset="0"/>
                <a:ea typeface="楷体" pitchFamily="49" charset="-122"/>
                <a:cs typeface="Times New Roman" pitchFamily="18" charset="0"/>
              </a:rPr>
              <a:t>。</a:t>
            </a:r>
            <a:endParaRPr lang="en-US" altLang="zh-CN" sz="2800" dirty="0" smtClean="0">
              <a:latin typeface="Times New Roman" pitchFamily="18" charset="0"/>
              <a:ea typeface="楷体" pitchFamily="49" charset="-122"/>
              <a:cs typeface="Times New Roman" pitchFamily="18" charset="0"/>
            </a:endParaRPr>
          </a:p>
          <a:p>
            <a:pPr marL="457200" indent="-457200" algn="just">
              <a:buClr>
                <a:srgbClr val="FF0000"/>
              </a:buClr>
              <a:buSzPct val="75000"/>
              <a:buFont typeface="Wingdings" pitchFamily="2" charset="2"/>
              <a:buChar char="n"/>
            </a:pPr>
            <a:r>
              <a:rPr lang="zh-CN" altLang="en-US" sz="2800" dirty="0" smtClean="0">
                <a:latin typeface="Times New Roman" pitchFamily="18" charset="0"/>
                <a:ea typeface="楷体" pitchFamily="49" charset="-122"/>
                <a:cs typeface="Times New Roman" pitchFamily="18" charset="0"/>
              </a:rPr>
              <a:t>检查</a:t>
            </a:r>
            <a:r>
              <a:rPr lang="en-US" altLang="zh-CN" sz="2800" dirty="0">
                <a:latin typeface="Times New Roman" pitchFamily="18" charset="0"/>
                <a:ea typeface="楷体" pitchFamily="49" charset="-122"/>
                <a:cs typeface="Times New Roman" pitchFamily="18" charset="0"/>
              </a:rPr>
              <a:t>n</a:t>
            </a:r>
            <a:r>
              <a:rPr lang="zh-CN" altLang="en-US" sz="2800" dirty="0">
                <a:latin typeface="Times New Roman" pitchFamily="18" charset="0"/>
                <a:ea typeface="楷体" pitchFamily="49" charset="-122"/>
                <a:cs typeface="Times New Roman" pitchFamily="18" charset="0"/>
              </a:rPr>
              <a:t>等于</a:t>
            </a:r>
            <a:r>
              <a:rPr lang="en-US" altLang="zh-CN" sz="2800" dirty="0">
                <a:latin typeface="Times New Roman" pitchFamily="18" charset="0"/>
                <a:ea typeface="楷体" pitchFamily="49" charset="-122"/>
                <a:cs typeface="Times New Roman" pitchFamily="18" charset="0"/>
              </a:rPr>
              <a:t>10</a:t>
            </a:r>
            <a:r>
              <a:rPr lang="zh-CN" altLang="en-US" sz="2800" dirty="0">
                <a:latin typeface="Times New Roman" pitchFamily="18" charset="0"/>
                <a:ea typeface="楷体" pitchFamily="49" charset="-122"/>
                <a:cs typeface="Times New Roman" pitchFamily="18" charset="0"/>
              </a:rPr>
              <a:t>时的最终结果，可以发现一个有趣的事实：当且仅当编号</a:t>
            </a:r>
            <a:r>
              <a:rPr lang="en-US" altLang="zh-CN" sz="2800" dirty="0">
                <a:latin typeface="Times New Roman" pitchFamily="18" charset="0"/>
                <a:ea typeface="楷体" pitchFamily="49" charset="-122"/>
                <a:cs typeface="Times New Roman" pitchFamily="18" charset="0"/>
              </a:rPr>
              <a:t>X</a:t>
            </a:r>
            <a:r>
              <a:rPr lang="zh-CN" altLang="en-US" sz="2800" dirty="0">
                <a:latin typeface="Times New Roman" pitchFamily="18" charset="0"/>
                <a:ea typeface="楷体" pitchFamily="49" charset="-122"/>
                <a:cs typeface="Times New Roman" pitchFamily="18" charset="0"/>
              </a:rPr>
              <a:t>为某整数的平方时，</a:t>
            </a:r>
            <a:r>
              <a:rPr lang="en-US" altLang="zh-CN" sz="2800" dirty="0">
                <a:latin typeface="Times New Roman" pitchFamily="18" charset="0"/>
                <a:ea typeface="楷体" pitchFamily="49" charset="-122"/>
                <a:cs typeface="Times New Roman" pitchFamily="18" charset="0"/>
              </a:rPr>
              <a:t>X</a:t>
            </a:r>
            <a:r>
              <a:rPr lang="zh-CN" altLang="en-US" sz="2800" dirty="0">
                <a:latin typeface="Times New Roman" pitchFamily="18" charset="0"/>
                <a:ea typeface="楷体" pitchFamily="49" charset="-122"/>
                <a:cs typeface="Times New Roman" pitchFamily="18" charset="0"/>
              </a:rPr>
              <a:t>就会有奇数</a:t>
            </a:r>
            <a:r>
              <a:rPr lang="zh-CN" altLang="en-US" sz="2800" dirty="0" smtClean="0">
                <a:latin typeface="Times New Roman" pitchFamily="18" charset="0"/>
                <a:ea typeface="楷体" pitchFamily="49" charset="-122"/>
                <a:cs typeface="Times New Roman" pitchFamily="18" charset="0"/>
              </a:rPr>
              <a:t>个整数因子。</a:t>
            </a:r>
            <a:endParaRPr lang="en-US" altLang="zh-CN" sz="2800" dirty="0" smtClean="0">
              <a:latin typeface="Times New Roman" pitchFamily="18" charset="0"/>
              <a:ea typeface="楷体" pitchFamily="49" charset="-122"/>
              <a:cs typeface="Times New Roman" pitchFamily="18" charset="0"/>
            </a:endParaRPr>
          </a:p>
          <a:p>
            <a:pPr marL="457200" indent="-457200" algn="just">
              <a:buClr>
                <a:srgbClr val="FF0000"/>
              </a:buClr>
              <a:buSzPct val="75000"/>
              <a:buFont typeface="Wingdings" pitchFamily="2" charset="2"/>
              <a:buChar char="n"/>
            </a:pPr>
            <a:r>
              <a:rPr lang="zh-CN" altLang="en-US" sz="2800" dirty="0" smtClean="0">
                <a:latin typeface="Times New Roman" pitchFamily="18" charset="0"/>
                <a:ea typeface="楷体" pitchFamily="49" charset="-122"/>
                <a:cs typeface="Times New Roman" pitchFamily="18" charset="0"/>
              </a:rPr>
              <a:t>原因</a:t>
            </a:r>
            <a:r>
              <a:rPr lang="zh-CN" altLang="en-US" sz="2800" dirty="0">
                <a:latin typeface="Times New Roman" pitchFamily="18" charset="0"/>
                <a:ea typeface="楷体" pitchFamily="49" charset="-122"/>
                <a:cs typeface="Times New Roman" pitchFamily="18" charset="0"/>
              </a:rPr>
              <a:t>是，若有</a:t>
            </a:r>
            <a:r>
              <a:rPr lang="en-US" altLang="zh-CN" sz="2800" dirty="0">
                <a:latin typeface="Times New Roman" pitchFamily="18" charset="0"/>
                <a:ea typeface="楷体" pitchFamily="49" charset="-122"/>
                <a:cs typeface="Times New Roman" pitchFamily="18" charset="0"/>
              </a:rPr>
              <a:t>a</a:t>
            </a:r>
            <a:r>
              <a:rPr lang="zh-CN" altLang="en-US" sz="2800" dirty="0">
                <a:latin typeface="Times New Roman" pitchFamily="18" charset="0"/>
                <a:ea typeface="楷体" pitchFamily="49" charset="-122"/>
                <a:cs typeface="Times New Roman" pitchFamily="18" charset="0"/>
              </a:rPr>
              <a:t>（</a:t>
            </a:r>
            <a:r>
              <a:rPr lang="en-US" altLang="zh-CN" sz="2800" dirty="0">
                <a:latin typeface="Times New Roman" pitchFamily="18" charset="0"/>
                <a:ea typeface="楷体" pitchFamily="49" charset="-122"/>
                <a:cs typeface="Times New Roman" pitchFamily="18" charset="0"/>
              </a:rPr>
              <a:t>1 &lt; a &lt; X</a:t>
            </a:r>
            <a:r>
              <a:rPr lang="zh-CN" altLang="en-US" sz="2800" dirty="0">
                <a:latin typeface="Times New Roman" pitchFamily="18" charset="0"/>
                <a:ea typeface="楷体" pitchFamily="49" charset="-122"/>
                <a:cs typeface="Times New Roman" pitchFamily="18" charset="0"/>
              </a:rPr>
              <a:t>）是</a:t>
            </a:r>
            <a:r>
              <a:rPr lang="en-US" altLang="zh-CN" sz="2800" dirty="0">
                <a:latin typeface="Times New Roman" pitchFamily="18" charset="0"/>
                <a:ea typeface="楷体" pitchFamily="49" charset="-122"/>
                <a:cs typeface="Times New Roman" pitchFamily="18" charset="0"/>
              </a:rPr>
              <a:t>X</a:t>
            </a:r>
            <a:r>
              <a:rPr lang="zh-CN" altLang="en-US" sz="2800" dirty="0">
                <a:latin typeface="Times New Roman" pitchFamily="18" charset="0"/>
                <a:ea typeface="楷体" pitchFamily="49" charset="-122"/>
                <a:cs typeface="Times New Roman" pitchFamily="18" charset="0"/>
              </a:rPr>
              <a:t>的整数因子，则必存在另一乘积因子</a:t>
            </a:r>
            <a:r>
              <a:rPr lang="en-US" altLang="zh-CN" sz="2800" dirty="0">
                <a:latin typeface="Times New Roman" pitchFamily="18" charset="0"/>
                <a:ea typeface="楷体" pitchFamily="49" charset="-122"/>
                <a:cs typeface="Times New Roman" pitchFamily="18" charset="0"/>
              </a:rPr>
              <a:t>b</a:t>
            </a:r>
            <a:r>
              <a:rPr lang="zh-CN" altLang="en-US" sz="2800" dirty="0">
                <a:latin typeface="Times New Roman" pitchFamily="18" charset="0"/>
                <a:ea typeface="楷体" pitchFamily="49" charset="-122"/>
                <a:cs typeface="Times New Roman" pitchFamily="18" charset="0"/>
              </a:rPr>
              <a:t>（</a:t>
            </a:r>
            <a:r>
              <a:rPr lang="en-US" altLang="zh-CN" sz="2800" dirty="0">
                <a:latin typeface="Times New Roman" pitchFamily="18" charset="0"/>
                <a:ea typeface="楷体" pitchFamily="49" charset="-122"/>
                <a:cs typeface="Times New Roman" pitchFamily="18" charset="0"/>
              </a:rPr>
              <a:t>1 &lt; b &lt; X</a:t>
            </a:r>
            <a:r>
              <a:rPr lang="zh-CN" altLang="en-US" sz="2800" dirty="0">
                <a:latin typeface="Times New Roman" pitchFamily="18" charset="0"/>
                <a:ea typeface="楷体" pitchFamily="49" charset="-122"/>
                <a:cs typeface="Times New Roman" pitchFamily="18" charset="0"/>
              </a:rPr>
              <a:t>）使得</a:t>
            </a:r>
            <a:r>
              <a:rPr lang="en-US" altLang="zh-CN" sz="2800" dirty="0" err="1">
                <a:latin typeface="Times New Roman" pitchFamily="18" charset="0"/>
                <a:ea typeface="楷体" pitchFamily="49" charset="-122"/>
                <a:cs typeface="Times New Roman" pitchFamily="18" charset="0"/>
              </a:rPr>
              <a:t>a×b</a:t>
            </a:r>
            <a:r>
              <a:rPr lang="en-US" altLang="zh-CN" sz="2800" dirty="0">
                <a:latin typeface="Times New Roman" pitchFamily="18" charset="0"/>
                <a:ea typeface="楷体" pitchFamily="49" charset="-122"/>
                <a:cs typeface="Times New Roman" pitchFamily="18" charset="0"/>
              </a:rPr>
              <a:t> = X</a:t>
            </a:r>
            <a:r>
              <a:rPr lang="zh-CN" altLang="en-US" sz="2800" dirty="0">
                <a:latin typeface="Times New Roman" pitchFamily="18" charset="0"/>
                <a:ea typeface="楷体" pitchFamily="49" charset="-122"/>
                <a:cs typeface="Times New Roman" pitchFamily="18" charset="0"/>
              </a:rPr>
              <a:t>。因此，它们是成对出现的。只有在</a:t>
            </a:r>
            <a:r>
              <a:rPr lang="en-US" altLang="zh-CN" sz="2800" dirty="0">
                <a:latin typeface="Times New Roman" pitchFamily="18" charset="0"/>
                <a:ea typeface="楷体" pitchFamily="49" charset="-122"/>
                <a:cs typeface="Times New Roman" pitchFamily="18" charset="0"/>
              </a:rPr>
              <a:t>X</a:t>
            </a:r>
            <a:r>
              <a:rPr lang="zh-CN" altLang="en-US" sz="2800" dirty="0">
                <a:latin typeface="Times New Roman" pitchFamily="18" charset="0"/>
                <a:ea typeface="楷体" pitchFamily="49" charset="-122"/>
                <a:cs typeface="Times New Roman" pitchFamily="18" charset="0"/>
              </a:rPr>
              <a:t>为某整数的平方是，该整数</a:t>
            </a:r>
            <a:r>
              <a:rPr lang="zh-CN" altLang="en-US" sz="2800" dirty="0" smtClean="0">
                <a:latin typeface="Times New Roman" pitchFamily="18" charset="0"/>
                <a:ea typeface="楷体" pitchFamily="49" charset="-122"/>
                <a:cs typeface="Times New Roman" pitchFamily="18" charset="0"/>
              </a:rPr>
              <a:t>只在</a:t>
            </a:r>
            <a:r>
              <a:rPr lang="en-US" altLang="zh-CN" sz="2800" dirty="0" smtClean="0">
                <a:latin typeface="Times New Roman" pitchFamily="18" charset="0"/>
                <a:ea typeface="楷体" pitchFamily="49" charset="-122"/>
                <a:cs typeface="Times New Roman" pitchFamily="18" charset="0"/>
              </a:rPr>
              <a:t>X</a:t>
            </a:r>
            <a:r>
              <a:rPr lang="zh-CN" altLang="en-US" sz="2800" dirty="0">
                <a:latin typeface="Times New Roman" pitchFamily="18" charset="0"/>
                <a:ea typeface="楷体" pitchFamily="49" charset="-122"/>
                <a:cs typeface="Times New Roman" pitchFamily="18" charset="0"/>
              </a:rPr>
              <a:t>整数因子</a:t>
            </a:r>
            <a:r>
              <a:rPr lang="zh-CN" altLang="en-US" sz="2800" dirty="0" smtClean="0">
                <a:latin typeface="Times New Roman" pitchFamily="18" charset="0"/>
                <a:ea typeface="楷体" pitchFamily="49" charset="-122"/>
                <a:cs typeface="Times New Roman" pitchFamily="18" charset="0"/>
              </a:rPr>
              <a:t>中出现一次。</a:t>
            </a:r>
            <a:endParaRPr lang="en-US" altLang="zh-CN" sz="2800" dirty="0" smtClean="0">
              <a:latin typeface="Times New Roman" pitchFamily="18" charset="0"/>
              <a:ea typeface="楷体" pitchFamily="49" charset="-122"/>
              <a:cs typeface="Times New Roman" pitchFamily="18" charset="0"/>
            </a:endParaRPr>
          </a:p>
          <a:p>
            <a:pPr marL="457200" indent="-457200" algn="just">
              <a:buClr>
                <a:srgbClr val="FF0000"/>
              </a:buClr>
              <a:buSzPct val="75000"/>
              <a:buFont typeface="Wingdings" pitchFamily="2" charset="2"/>
              <a:buChar char="n"/>
            </a:pPr>
            <a:r>
              <a:rPr lang="zh-CN" altLang="en-US" sz="2800" dirty="0" smtClean="0">
                <a:latin typeface="Times New Roman" pitchFamily="18" charset="0"/>
                <a:ea typeface="楷体" pitchFamily="49" charset="-122"/>
                <a:cs typeface="Times New Roman" pitchFamily="18" charset="0"/>
              </a:rPr>
              <a:t>即</a:t>
            </a:r>
            <a:r>
              <a:rPr lang="zh-CN" altLang="en-US" sz="2800" dirty="0">
                <a:latin typeface="Times New Roman" pitchFamily="18" charset="0"/>
                <a:ea typeface="楷体" pitchFamily="49" charset="-122"/>
                <a:cs typeface="Times New Roman" pitchFamily="18" charset="0"/>
              </a:rPr>
              <a:t>：若</a:t>
            </a:r>
            <a:r>
              <a:rPr lang="en-US" altLang="zh-CN" sz="2800" dirty="0" err="1">
                <a:latin typeface="Times New Roman" pitchFamily="18" charset="0"/>
                <a:ea typeface="楷体" pitchFamily="49" charset="-122"/>
                <a:cs typeface="Times New Roman" pitchFamily="18" charset="0"/>
              </a:rPr>
              <a:t>c×c</a:t>
            </a:r>
            <a:r>
              <a:rPr lang="en-US" altLang="zh-CN" sz="2800" dirty="0">
                <a:latin typeface="Times New Roman" pitchFamily="18" charset="0"/>
                <a:ea typeface="楷体" pitchFamily="49" charset="-122"/>
                <a:cs typeface="Times New Roman" pitchFamily="18" charset="0"/>
              </a:rPr>
              <a:t> = X</a:t>
            </a:r>
            <a:r>
              <a:rPr lang="zh-CN" altLang="en-US" sz="2800" dirty="0">
                <a:latin typeface="Times New Roman" pitchFamily="18" charset="0"/>
                <a:ea typeface="楷体" pitchFamily="49" charset="-122"/>
                <a:cs typeface="Times New Roman" pitchFamily="18" charset="0"/>
              </a:rPr>
              <a:t>，则</a:t>
            </a:r>
            <a:r>
              <a:rPr lang="en-US" altLang="zh-CN" sz="2800" dirty="0">
                <a:latin typeface="Times New Roman" pitchFamily="18" charset="0"/>
                <a:ea typeface="楷体" pitchFamily="49" charset="-122"/>
                <a:cs typeface="Times New Roman" pitchFamily="18" charset="0"/>
              </a:rPr>
              <a:t>c</a:t>
            </a:r>
            <a:r>
              <a:rPr lang="zh-CN" altLang="en-US" sz="2800" dirty="0">
                <a:latin typeface="Times New Roman" pitchFamily="18" charset="0"/>
                <a:ea typeface="楷体" pitchFamily="49" charset="-122"/>
                <a:cs typeface="Times New Roman" pitchFamily="18" charset="0"/>
              </a:rPr>
              <a:t>是</a:t>
            </a:r>
            <a:r>
              <a:rPr lang="en-US" altLang="zh-CN" sz="2800" dirty="0">
                <a:latin typeface="Times New Roman" pitchFamily="18" charset="0"/>
                <a:ea typeface="楷体" pitchFamily="49" charset="-122"/>
                <a:cs typeface="Times New Roman" pitchFamily="18" charset="0"/>
              </a:rPr>
              <a:t>X</a:t>
            </a:r>
            <a:r>
              <a:rPr lang="zh-CN" altLang="en-US" sz="2800" dirty="0">
                <a:latin typeface="Times New Roman" pitchFamily="18" charset="0"/>
                <a:ea typeface="楷体" pitchFamily="49" charset="-122"/>
                <a:cs typeface="Times New Roman" pitchFamily="18" charset="0"/>
              </a:rPr>
              <a:t>的一个整数因子（奇数），而当</a:t>
            </a:r>
            <a:r>
              <a:rPr lang="en-US" altLang="zh-CN" sz="2800" dirty="0" err="1">
                <a:latin typeface="Times New Roman" pitchFamily="18" charset="0"/>
                <a:ea typeface="楷体" pitchFamily="49" charset="-122"/>
                <a:cs typeface="Times New Roman" pitchFamily="18" charset="0"/>
              </a:rPr>
              <a:t>a×b</a:t>
            </a:r>
            <a:r>
              <a:rPr lang="en-US" altLang="zh-CN" sz="2800" dirty="0">
                <a:latin typeface="Times New Roman" pitchFamily="18" charset="0"/>
                <a:ea typeface="楷体" pitchFamily="49" charset="-122"/>
                <a:cs typeface="Times New Roman" pitchFamily="18" charset="0"/>
              </a:rPr>
              <a:t> = X</a:t>
            </a:r>
            <a:r>
              <a:rPr lang="zh-CN" altLang="en-US" sz="2800" dirty="0">
                <a:latin typeface="Times New Roman" pitchFamily="18" charset="0"/>
                <a:ea typeface="楷体" pitchFamily="49" charset="-122"/>
                <a:cs typeface="Times New Roman" pitchFamily="18" charset="0"/>
              </a:rPr>
              <a:t>且</a:t>
            </a:r>
            <a:r>
              <a:rPr lang="en-US" altLang="zh-CN" sz="2800" dirty="0" err="1">
                <a:latin typeface="Times New Roman" pitchFamily="18" charset="0"/>
                <a:ea typeface="楷体" pitchFamily="49" charset="-122"/>
                <a:cs typeface="Times New Roman" pitchFamily="18" charset="0"/>
              </a:rPr>
              <a:t>a≠b</a:t>
            </a:r>
            <a:r>
              <a:rPr lang="zh-CN" altLang="en-US" sz="2800" dirty="0">
                <a:latin typeface="Times New Roman" pitchFamily="18" charset="0"/>
                <a:ea typeface="楷体" pitchFamily="49" charset="-122"/>
                <a:cs typeface="Times New Roman" pitchFamily="18" charset="0"/>
              </a:rPr>
              <a:t>时，</a:t>
            </a:r>
            <a:r>
              <a:rPr lang="en-US" altLang="zh-CN" sz="2800" dirty="0" smtClean="0">
                <a:latin typeface="Times New Roman" pitchFamily="18" charset="0"/>
                <a:ea typeface="楷体" pitchFamily="49" charset="-122"/>
                <a:cs typeface="Times New Roman" pitchFamily="18" charset="0"/>
              </a:rPr>
              <a:t>a</a:t>
            </a:r>
            <a:r>
              <a:rPr lang="zh-CN" altLang="en-US" sz="2800" dirty="0" smtClean="0">
                <a:latin typeface="Times New Roman" pitchFamily="18" charset="0"/>
                <a:ea typeface="楷体" pitchFamily="49" charset="-122"/>
                <a:cs typeface="Times New Roman" pitchFamily="18" charset="0"/>
              </a:rPr>
              <a:t>、</a:t>
            </a:r>
            <a:r>
              <a:rPr lang="en-US" altLang="zh-CN" sz="2800" dirty="0" smtClean="0">
                <a:latin typeface="Times New Roman" pitchFamily="18" charset="0"/>
                <a:ea typeface="楷体" pitchFamily="49" charset="-122"/>
                <a:cs typeface="Times New Roman" pitchFamily="18" charset="0"/>
              </a:rPr>
              <a:t>b</a:t>
            </a:r>
            <a:r>
              <a:rPr lang="zh-CN" altLang="en-US" sz="2800" dirty="0">
                <a:latin typeface="Times New Roman" pitchFamily="18" charset="0"/>
                <a:ea typeface="楷体" pitchFamily="49" charset="-122"/>
                <a:cs typeface="Times New Roman" pitchFamily="18" charset="0"/>
              </a:rPr>
              <a:t>一定是成对出现（偶数）。</a:t>
            </a:r>
          </a:p>
        </p:txBody>
      </p:sp>
    </p:spTree>
    <p:extLst>
      <p:ext uri="{BB962C8B-B14F-4D97-AF65-F5344CB8AC3E}">
        <p14:creationId xmlns:p14="http://schemas.microsoft.com/office/powerpoint/2010/main" val="419126404"/>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499869" y="1628800"/>
            <a:ext cx="8389261" cy="3539430"/>
          </a:xfrm>
          <a:prstGeom prst="rect">
            <a:avLst/>
          </a:prstGeom>
          <a:solidFill>
            <a:srgbClr val="00CC99"/>
          </a:solidFill>
          <a:ln w="9525">
            <a:noFill/>
            <a:miter lim="800000"/>
            <a:headEnd/>
            <a:tailEnd/>
          </a:ln>
        </p:spPr>
        <p:txBody>
          <a:bodyPr wrap="square">
            <a:spAutoFit/>
          </a:bodyPr>
          <a:lstStyle/>
          <a:p>
            <a:pPr>
              <a:lnSpc>
                <a:spcPct val="100000"/>
              </a:lnSpc>
            </a:pPr>
            <a:r>
              <a:rPr lang="en-US" altLang="zh-CN" dirty="0" err="1">
                <a:latin typeface="Times New Roman" pitchFamily="18" charset="0"/>
                <a:ea typeface="宋体" pitchFamily="2" charset="-122"/>
              </a:rPr>
              <a:t>def</a:t>
            </a:r>
            <a:r>
              <a:rPr lang="en-US" altLang="zh-CN" dirty="0">
                <a:latin typeface="Times New Roman" pitchFamily="18" charset="0"/>
                <a:ea typeface="宋体" pitchFamily="2" charset="-122"/>
              </a:rPr>
              <a:t>  light4(A) :</a:t>
            </a:r>
          </a:p>
          <a:p>
            <a:pPr>
              <a:lnSpc>
                <a:spcPct val="100000"/>
              </a:lnSpc>
            </a:pPr>
            <a:r>
              <a:rPr lang="en-US" altLang="zh-CN" dirty="0">
                <a:latin typeface="Times New Roman" pitchFamily="18" charset="0"/>
                <a:ea typeface="宋体" pitchFamily="2" charset="-122"/>
              </a:rPr>
              <a:t>    n = </a:t>
            </a:r>
            <a:r>
              <a:rPr lang="en-US" altLang="zh-CN" dirty="0" err="1">
                <a:latin typeface="Times New Roman" pitchFamily="18" charset="0"/>
                <a:ea typeface="宋体" pitchFamily="2" charset="-122"/>
              </a:rPr>
              <a:t>len</a:t>
            </a:r>
            <a:r>
              <a:rPr lang="en-US" altLang="zh-CN" dirty="0">
                <a:latin typeface="Times New Roman" pitchFamily="18" charset="0"/>
                <a:ea typeface="宋体" pitchFamily="2" charset="-122"/>
              </a:rPr>
              <a:t>(A)</a:t>
            </a:r>
          </a:p>
          <a:p>
            <a:pPr>
              <a:lnSpc>
                <a:spcPct val="100000"/>
              </a:lnSpc>
            </a:pPr>
            <a:r>
              <a:rPr lang="en-US" altLang="zh-CN" dirty="0">
                <a:latin typeface="Times New Roman" pitchFamily="18" charset="0"/>
                <a:ea typeface="宋体" pitchFamily="2" charset="-122"/>
              </a:rPr>
              <a:t>    for  i in </a:t>
            </a:r>
            <a:r>
              <a:rPr lang="en-US" altLang="zh-CN" dirty="0" err="1">
                <a:latin typeface="Times New Roman" pitchFamily="18" charset="0"/>
                <a:ea typeface="宋体" pitchFamily="2" charset="-122"/>
              </a:rPr>
              <a:t>xrange</a:t>
            </a:r>
            <a:r>
              <a:rPr lang="en-US" altLang="zh-CN" dirty="0">
                <a:latin typeface="Times New Roman" pitchFamily="18" charset="0"/>
                <a:ea typeface="宋体" pitchFamily="2" charset="-122"/>
              </a:rPr>
              <a:t>(1, n) :</a:t>
            </a:r>
          </a:p>
          <a:p>
            <a:pPr>
              <a:lnSpc>
                <a:spcPct val="100000"/>
              </a:lnSpc>
            </a:pPr>
            <a:r>
              <a:rPr lang="en-US" altLang="zh-CN" dirty="0">
                <a:latin typeface="Times New Roman" pitchFamily="18" charset="0"/>
                <a:ea typeface="宋体" pitchFamily="2" charset="-122"/>
              </a:rPr>
              <a:t>        a = i**0.5</a:t>
            </a:r>
          </a:p>
          <a:p>
            <a:pPr>
              <a:lnSpc>
                <a:spcPct val="100000"/>
              </a:lnSpc>
            </a:pPr>
            <a:r>
              <a:rPr lang="en-US" altLang="zh-CN" dirty="0">
                <a:latin typeface="Times New Roman" pitchFamily="18" charset="0"/>
                <a:ea typeface="宋体" pitchFamily="2" charset="-122"/>
              </a:rPr>
              <a:t>        if  a == </a:t>
            </a:r>
            <a:r>
              <a:rPr lang="en-US" altLang="zh-CN" dirty="0" err="1">
                <a:latin typeface="Times New Roman" pitchFamily="18" charset="0"/>
                <a:ea typeface="宋体" pitchFamily="2" charset="-122"/>
              </a:rPr>
              <a:t>int</a:t>
            </a:r>
            <a:r>
              <a:rPr lang="en-US" altLang="zh-CN" dirty="0">
                <a:latin typeface="Times New Roman" pitchFamily="18" charset="0"/>
                <a:ea typeface="宋体" pitchFamily="2" charset="-122"/>
              </a:rPr>
              <a:t>(a) :  #</a:t>
            </a:r>
            <a:r>
              <a:rPr lang="zh-CN" altLang="en-US" dirty="0">
                <a:latin typeface="Times New Roman" pitchFamily="18" charset="0"/>
                <a:ea typeface="宋体" pitchFamily="2" charset="-122"/>
              </a:rPr>
              <a:t>平方根是否为整数</a:t>
            </a:r>
          </a:p>
          <a:p>
            <a:pPr>
              <a:lnSpc>
                <a:spcPct val="100000"/>
              </a:lnSpc>
            </a:pPr>
            <a:r>
              <a:rPr lang="zh-CN" altLang="en-US" dirty="0">
                <a:latin typeface="Times New Roman" pitchFamily="18" charset="0"/>
                <a:ea typeface="宋体" pitchFamily="2" charset="-122"/>
              </a:rPr>
              <a:t>            </a:t>
            </a:r>
            <a:r>
              <a:rPr lang="en-US" altLang="zh-CN" dirty="0">
                <a:latin typeface="Times New Roman" pitchFamily="18" charset="0"/>
                <a:ea typeface="宋体" pitchFamily="2" charset="-122"/>
              </a:rPr>
              <a:t>A[i] = 1</a:t>
            </a:r>
          </a:p>
          <a:p>
            <a:pPr>
              <a:lnSpc>
                <a:spcPct val="100000"/>
              </a:lnSpc>
            </a:pPr>
            <a:r>
              <a:rPr lang="en-US" altLang="zh-CN" dirty="0">
                <a:latin typeface="Times New Roman" pitchFamily="18" charset="0"/>
                <a:ea typeface="宋体" pitchFamily="2" charset="-122"/>
              </a:rPr>
              <a:t>    return A</a:t>
            </a:r>
            <a:endParaRPr lang="zh-CN" altLang="en-US" dirty="0">
              <a:latin typeface="Times New Roman" pitchFamily="18" charset="0"/>
            </a:endParaRPr>
          </a:p>
        </p:txBody>
      </p:sp>
      <p:sp>
        <p:nvSpPr>
          <p:cNvPr id="3" name="Rectangle 5"/>
          <p:cNvSpPr>
            <a:spLocks noChangeArrowheads="1"/>
          </p:cNvSpPr>
          <p:nvPr/>
        </p:nvSpPr>
        <p:spPr bwMode="auto">
          <a:xfrm>
            <a:off x="294732" y="323655"/>
            <a:ext cx="8489733" cy="1148178"/>
          </a:xfrm>
          <a:prstGeom prst="rect">
            <a:avLst/>
          </a:prstGeom>
          <a:noFill/>
          <a:ln w="9525">
            <a:noFill/>
            <a:miter lim="800000"/>
            <a:headEnd/>
            <a:tailEnd/>
          </a:ln>
        </p:spPr>
        <p:txBody>
          <a:bodyPr wrap="square" lIns="112947" tIns="56473" rIns="112947" bIns="56473">
            <a:spAutoFit/>
          </a:bodyPr>
          <a:lstStyle/>
          <a:p>
            <a:pPr indent="723900"/>
            <a:r>
              <a:rPr lang="zh-CN" altLang="en-US" sz="2800" dirty="0">
                <a:latin typeface="Times New Roman" pitchFamily="18" charset="0"/>
                <a:ea typeface="楷体" pitchFamily="49" charset="-122"/>
                <a:cs typeface="Times New Roman" pitchFamily="18" charset="0"/>
              </a:rPr>
              <a:t>这样，我们就有了方法四：检查每一盏灯的编号，若它是某个整数的平方，则这盏灯最终就是亮的</a:t>
            </a:r>
            <a:r>
              <a:rPr lang="zh-CN" altLang="en-US" sz="2800" dirty="0" smtClean="0">
                <a:latin typeface="Times New Roman" pitchFamily="18" charset="0"/>
                <a:ea typeface="楷体" pitchFamily="49" charset="-122"/>
                <a:cs typeface="Times New Roman" pitchFamily="18" charset="0"/>
              </a:rPr>
              <a:t>。</a:t>
            </a:r>
            <a:endParaRPr lang="zh-CN" altLang="en-US" sz="2800" dirty="0">
              <a:latin typeface="Times New Roman" pitchFamily="18" charset="0"/>
              <a:ea typeface="楷体" pitchFamily="49" charset="-122"/>
              <a:cs typeface="Times New Roman" pitchFamily="18" charset="0"/>
            </a:endParaRPr>
          </a:p>
        </p:txBody>
      </p:sp>
      <p:sp>
        <p:nvSpPr>
          <p:cNvPr id="4" name="Rectangle 5"/>
          <p:cNvSpPr>
            <a:spLocks noChangeArrowheads="1"/>
          </p:cNvSpPr>
          <p:nvPr/>
        </p:nvSpPr>
        <p:spPr bwMode="auto">
          <a:xfrm>
            <a:off x="399398" y="5528328"/>
            <a:ext cx="8489733" cy="631114"/>
          </a:xfrm>
          <a:prstGeom prst="rect">
            <a:avLst/>
          </a:prstGeom>
          <a:noFill/>
          <a:ln w="9525">
            <a:noFill/>
            <a:miter lim="800000"/>
            <a:headEnd/>
            <a:tailEnd/>
          </a:ln>
        </p:spPr>
        <p:txBody>
          <a:bodyPr wrap="square" lIns="112947" tIns="56473" rIns="112947" bIns="56473">
            <a:spAutoFit/>
          </a:bodyPr>
          <a:lstStyle/>
          <a:p>
            <a:pPr indent="723900"/>
            <a:r>
              <a:rPr lang="zh-CN" altLang="en-US" sz="2800" dirty="0" smtClean="0">
                <a:latin typeface="Times New Roman" pitchFamily="18" charset="0"/>
                <a:ea typeface="楷体" pitchFamily="49" charset="-122"/>
                <a:cs typeface="Times New Roman" pitchFamily="18" charset="0"/>
              </a:rPr>
              <a:t>方法</a:t>
            </a:r>
            <a:r>
              <a:rPr lang="zh-CN" altLang="en-US" sz="2800" dirty="0">
                <a:latin typeface="Times New Roman" pitchFamily="18" charset="0"/>
                <a:ea typeface="楷体" pitchFamily="49" charset="-122"/>
                <a:cs typeface="Times New Roman" pitchFamily="18" charset="0"/>
              </a:rPr>
              <a:t>四的时间复杂度为</a:t>
            </a:r>
            <a:r>
              <a:rPr lang="en-US" altLang="zh-CN" sz="2800" dirty="0">
                <a:latin typeface="Times New Roman" pitchFamily="18" charset="0"/>
                <a:ea typeface="楷体" pitchFamily="49" charset="-122"/>
                <a:cs typeface="Times New Roman" pitchFamily="18" charset="0"/>
              </a:rPr>
              <a:t>O(n)</a:t>
            </a:r>
            <a:r>
              <a:rPr lang="zh-CN" altLang="en-US" sz="2800" dirty="0">
                <a:latin typeface="Times New Roman" pitchFamily="18" charset="0"/>
                <a:ea typeface="楷体" pitchFamily="49" charset="-122"/>
                <a:cs typeface="Times New Roman" pitchFamily="18" charset="0"/>
              </a:rPr>
              <a:t>。</a:t>
            </a:r>
          </a:p>
        </p:txBody>
      </p:sp>
    </p:spTree>
    <p:extLst>
      <p:ext uri="{BB962C8B-B14F-4D97-AF65-F5344CB8AC3E}">
        <p14:creationId xmlns:p14="http://schemas.microsoft.com/office/powerpoint/2010/main" val="243899795"/>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12737" y="2243329"/>
            <a:ext cx="8489733" cy="4228850"/>
          </a:xfrm>
          <a:prstGeom prst="rect">
            <a:avLst/>
          </a:prstGeom>
          <a:solidFill>
            <a:srgbClr val="00CC99"/>
          </a:solidFill>
          <a:ln w="9525">
            <a:noFill/>
            <a:miter lim="800000"/>
            <a:headEnd/>
            <a:tailEnd/>
          </a:ln>
        </p:spPr>
        <p:txBody>
          <a:bodyPr wrap="square">
            <a:spAutoFit/>
          </a:bodyPr>
          <a:lstStyle/>
          <a:p>
            <a:r>
              <a:rPr lang="en-US" altLang="zh-CN" dirty="0" err="1">
                <a:latin typeface="Times New Roman" pitchFamily="18" charset="0"/>
                <a:ea typeface="宋体" pitchFamily="2" charset="-122"/>
              </a:rPr>
              <a:t>def</a:t>
            </a:r>
            <a:r>
              <a:rPr lang="en-US" altLang="zh-CN" dirty="0">
                <a:latin typeface="Times New Roman" pitchFamily="18" charset="0"/>
                <a:ea typeface="宋体" pitchFamily="2" charset="-122"/>
              </a:rPr>
              <a:t>  light5(A) :</a:t>
            </a:r>
          </a:p>
          <a:p>
            <a:r>
              <a:rPr lang="en-US" altLang="zh-CN" dirty="0">
                <a:latin typeface="Times New Roman" pitchFamily="18" charset="0"/>
                <a:ea typeface="宋体" pitchFamily="2" charset="-122"/>
              </a:rPr>
              <a:t>    n = </a:t>
            </a:r>
            <a:r>
              <a:rPr lang="en-US" altLang="zh-CN" dirty="0" err="1">
                <a:latin typeface="Times New Roman" pitchFamily="18" charset="0"/>
                <a:ea typeface="宋体" pitchFamily="2" charset="-122"/>
              </a:rPr>
              <a:t>len</a:t>
            </a:r>
            <a:r>
              <a:rPr lang="en-US" altLang="zh-CN" dirty="0">
                <a:latin typeface="Times New Roman" pitchFamily="18" charset="0"/>
                <a:ea typeface="宋体" pitchFamily="2" charset="-122"/>
              </a:rPr>
              <a:t>(A)</a:t>
            </a:r>
          </a:p>
          <a:p>
            <a:r>
              <a:rPr lang="en-US" altLang="zh-CN" dirty="0">
                <a:latin typeface="Times New Roman" pitchFamily="18" charset="0"/>
                <a:ea typeface="宋体" pitchFamily="2" charset="-122"/>
              </a:rPr>
              <a:t>    i = 1</a:t>
            </a:r>
          </a:p>
          <a:p>
            <a:r>
              <a:rPr lang="en-US" altLang="zh-CN" dirty="0">
                <a:latin typeface="Times New Roman" pitchFamily="18" charset="0"/>
                <a:ea typeface="宋体" pitchFamily="2" charset="-122"/>
              </a:rPr>
              <a:t>    while i**2 &lt; n :</a:t>
            </a:r>
          </a:p>
          <a:p>
            <a:r>
              <a:rPr lang="en-US" altLang="zh-CN" dirty="0">
                <a:latin typeface="Times New Roman" pitchFamily="18" charset="0"/>
                <a:ea typeface="宋体" pitchFamily="2" charset="-122"/>
              </a:rPr>
              <a:t>        A[i**2] = 1</a:t>
            </a:r>
          </a:p>
          <a:p>
            <a:r>
              <a:rPr lang="en-US" altLang="zh-CN" dirty="0">
                <a:latin typeface="Times New Roman" pitchFamily="18" charset="0"/>
                <a:ea typeface="宋体" pitchFamily="2" charset="-122"/>
              </a:rPr>
              <a:t>        i += 1</a:t>
            </a:r>
          </a:p>
          <a:p>
            <a:r>
              <a:rPr lang="en-US" altLang="zh-CN" dirty="0">
                <a:latin typeface="Times New Roman" pitchFamily="18" charset="0"/>
                <a:ea typeface="宋体" pitchFamily="2" charset="-122"/>
              </a:rPr>
              <a:t>    return A</a:t>
            </a:r>
            <a:endParaRPr lang="zh-CN" altLang="en-US" dirty="0">
              <a:latin typeface="Times New Roman" pitchFamily="18" charset="0"/>
            </a:endParaRPr>
          </a:p>
        </p:txBody>
      </p:sp>
      <p:sp>
        <p:nvSpPr>
          <p:cNvPr id="3" name="Rectangle 5"/>
          <p:cNvSpPr>
            <a:spLocks noChangeArrowheads="1"/>
          </p:cNvSpPr>
          <p:nvPr/>
        </p:nvSpPr>
        <p:spPr bwMode="auto">
          <a:xfrm>
            <a:off x="312737" y="471862"/>
            <a:ext cx="8489733" cy="1665243"/>
          </a:xfrm>
          <a:prstGeom prst="rect">
            <a:avLst/>
          </a:prstGeom>
          <a:noFill/>
          <a:ln w="9525">
            <a:noFill/>
            <a:miter lim="800000"/>
            <a:headEnd/>
            <a:tailEnd/>
          </a:ln>
        </p:spPr>
        <p:txBody>
          <a:bodyPr wrap="square" lIns="112947" tIns="56473" rIns="112947" bIns="56473">
            <a:spAutoFit/>
          </a:bodyPr>
          <a:lstStyle/>
          <a:p>
            <a:pPr indent="723900"/>
            <a:r>
              <a:rPr lang="zh-CN" altLang="en-US" sz="2800" dirty="0">
                <a:latin typeface="Times New Roman" pitchFamily="18" charset="0"/>
                <a:ea typeface="楷体" pitchFamily="49" charset="-122"/>
                <a:cs typeface="Times New Roman" pitchFamily="18" charset="0"/>
              </a:rPr>
              <a:t>进一步地，我们还可以直接设定编号</a:t>
            </a:r>
            <a:r>
              <a:rPr lang="zh-CN" altLang="en-US" sz="2800" dirty="0" smtClean="0">
                <a:latin typeface="Times New Roman" pitchFamily="18" charset="0"/>
                <a:ea typeface="楷体" pitchFamily="49" charset="-122"/>
                <a:cs typeface="Times New Roman" pitchFamily="18" charset="0"/>
              </a:rPr>
              <a:t>为 </a:t>
            </a:r>
            <a:r>
              <a:rPr lang="en-US" altLang="zh-CN" sz="2800" dirty="0" smtClean="0">
                <a:latin typeface="Times New Roman" pitchFamily="18" charset="0"/>
                <a:ea typeface="楷体" pitchFamily="49" charset="-122"/>
                <a:cs typeface="Times New Roman" pitchFamily="18" charset="0"/>
              </a:rPr>
              <a:t>i</a:t>
            </a:r>
            <a:r>
              <a:rPr lang="en-US" altLang="zh-CN" sz="2800" baseline="30000" dirty="0" smtClean="0">
                <a:latin typeface="Times New Roman" pitchFamily="18" charset="0"/>
                <a:ea typeface="楷体" pitchFamily="49" charset="-122"/>
                <a:cs typeface="Times New Roman" pitchFamily="18" charset="0"/>
              </a:rPr>
              <a:t>2</a:t>
            </a:r>
            <a:r>
              <a:rPr lang="zh-CN" altLang="en-US" sz="2800" dirty="0" smtClean="0">
                <a:latin typeface="Times New Roman" pitchFamily="18" charset="0"/>
                <a:ea typeface="楷体" pitchFamily="49" charset="-122"/>
                <a:cs typeface="Times New Roman" pitchFamily="18" charset="0"/>
              </a:rPr>
              <a:t>（</a:t>
            </a:r>
            <a:r>
              <a:rPr lang="en-US" altLang="zh-CN" sz="2800" dirty="0" smtClean="0">
                <a:latin typeface="Times New Roman" pitchFamily="18" charset="0"/>
                <a:ea typeface="楷体" pitchFamily="49" charset="-122"/>
                <a:cs typeface="Times New Roman" pitchFamily="18" charset="0"/>
              </a:rPr>
              <a:t>i = 1, 2, 3</a:t>
            </a:r>
            <a:r>
              <a:rPr lang="zh-CN" altLang="en-US" sz="2800" dirty="0">
                <a:latin typeface="Times New Roman" pitchFamily="18" charset="0"/>
                <a:ea typeface="楷体" pitchFamily="49" charset="-122"/>
                <a:cs typeface="Times New Roman" pitchFamily="18" charset="0"/>
              </a:rPr>
              <a:t>，</a:t>
            </a:r>
            <a:r>
              <a:rPr lang="en-US" altLang="zh-CN" sz="2800" dirty="0">
                <a:latin typeface="Times New Roman" pitchFamily="18" charset="0"/>
                <a:ea typeface="楷体" pitchFamily="49" charset="-122"/>
                <a:cs typeface="Times New Roman" pitchFamily="18" charset="0"/>
              </a:rPr>
              <a:t>……</a:t>
            </a:r>
            <a:r>
              <a:rPr lang="zh-CN" altLang="en-US" sz="2800" dirty="0">
                <a:latin typeface="Times New Roman" pitchFamily="18" charset="0"/>
                <a:ea typeface="楷体" pitchFamily="49" charset="-122"/>
                <a:cs typeface="Times New Roman" pitchFamily="18" charset="0"/>
              </a:rPr>
              <a:t>）的灯为亮的。这就是方法五。时间复杂度为</a:t>
            </a:r>
            <a:r>
              <a:rPr lang="en-US" altLang="zh-CN" sz="2800" dirty="0">
                <a:latin typeface="Times New Roman" pitchFamily="18" charset="0"/>
                <a:ea typeface="楷体" pitchFamily="49" charset="-122"/>
                <a:cs typeface="Times New Roman" pitchFamily="18" charset="0"/>
              </a:rPr>
              <a:t>O(n</a:t>
            </a:r>
            <a:r>
              <a:rPr lang="en-US" altLang="zh-CN" sz="2800" baseline="30000" dirty="0">
                <a:latin typeface="Times New Roman" pitchFamily="18" charset="0"/>
                <a:ea typeface="楷体" pitchFamily="49" charset="-122"/>
                <a:cs typeface="Times New Roman" pitchFamily="18" charset="0"/>
              </a:rPr>
              <a:t>1/2</a:t>
            </a:r>
            <a:r>
              <a:rPr lang="en-US" altLang="zh-CN" sz="2800" dirty="0">
                <a:latin typeface="Times New Roman" pitchFamily="18" charset="0"/>
                <a:ea typeface="楷体" pitchFamily="49" charset="-122"/>
                <a:cs typeface="Times New Roman" pitchFamily="18" charset="0"/>
              </a:rPr>
              <a:t>)</a:t>
            </a:r>
            <a:r>
              <a:rPr lang="zh-CN" altLang="en-US" sz="2800" dirty="0">
                <a:latin typeface="Times New Roman" pitchFamily="18" charset="0"/>
                <a:ea typeface="楷体" pitchFamily="49" charset="-122"/>
                <a:cs typeface="Times New Roman" pitchFamily="18" charset="0"/>
              </a:rPr>
              <a:t>。</a:t>
            </a:r>
          </a:p>
        </p:txBody>
      </p:sp>
    </p:spTree>
    <p:extLst>
      <p:ext uri="{BB962C8B-B14F-4D97-AF65-F5344CB8AC3E}">
        <p14:creationId xmlns:p14="http://schemas.microsoft.com/office/powerpoint/2010/main" val="149361060"/>
      </p:ext>
    </p:extLst>
  </p:cSld>
  <p:clrMapOvr>
    <a:masterClrMapping/>
  </p:clrMapOvr>
  <p:transition>
    <p:pull di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983125"/>
      </p:ext>
    </p:extLst>
  </p:cSld>
  <p:clrMapOvr>
    <a:masterClrMapping/>
  </p:clrMapOvr>
  <p:transition>
    <p:pull di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729504"/>
      </p:ext>
    </p:extLst>
  </p:cSld>
  <p:clrMapOvr>
    <a:masterClrMapping/>
  </p:clrMapOvr>
  <p:transition>
    <p:pull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5186" name="Rectangle 2"/>
          <p:cNvSpPr>
            <a:spLocks noChangeArrowheads="1"/>
          </p:cNvSpPr>
          <p:nvPr/>
        </p:nvSpPr>
        <p:spPr bwMode="auto">
          <a:xfrm>
            <a:off x="0" y="4421188"/>
            <a:ext cx="9144000" cy="0"/>
          </a:xfrm>
          <a:prstGeom prst="rect">
            <a:avLst/>
          </a:prstGeom>
          <a:noFill/>
          <a:ln>
            <a:noFill/>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2052" name="Rectangle 3"/>
          <p:cNvSpPr>
            <a:spLocks noChangeArrowheads="1"/>
          </p:cNvSpPr>
          <p:nvPr/>
        </p:nvSpPr>
        <p:spPr bwMode="auto">
          <a:xfrm>
            <a:off x="539750" y="476250"/>
            <a:ext cx="8353425" cy="1652588"/>
          </a:xfrm>
          <a:prstGeom prst="rect">
            <a:avLst/>
          </a:prstGeom>
          <a:noFill/>
          <a:ln w="9525">
            <a:noFill/>
            <a:miter lim="800000"/>
            <a:headEnd/>
            <a:tailEnd/>
          </a:ln>
        </p:spPr>
        <p:txBody>
          <a:bodyPr lIns="112947" tIns="56473" rIns="112947" bIns="56473">
            <a:spAutoFit/>
          </a:bodyPr>
          <a:lstStyle/>
          <a:p>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例</a:t>
            </a:r>
            <a:r>
              <a:rPr lang="en-US" altLang="zh-CN" sz="2800" dirty="0">
                <a:latin typeface="宋体" pitchFamily="2" charset="-122"/>
                <a:ea typeface="宋体" pitchFamily="2" charset="-122"/>
              </a:rPr>
              <a:t>】</a:t>
            </a:r>
            <a:r>
              <a:rPr lang="zh-CN" altLang="en-US" sz="2800" dirty="0">
                <a:latin typeface="Times New Roman" pitchFamily="18" charset="0"/>
                <a:ea typeface="宋体" pitchFamily="2" charset="-122"/>
              </a:rPr>
              <a:t>百鸡</a:t>
            </a:r>
            <a:r>
              <a:rPr lang="zh-CN" altLang="en-US" sz="2800" dirty="0" smtClean="0">
                <a:latin typeface="Times New Roman" pitchFamily="18" charset="0"/>
                <a:ea typeface="宋体" pitchFamily="2" charset="-122"/>
              </a:rPr>
              <a:t>问题</a:t>
            </a:r>
            <a:endParaRPr lang="en-US" altLang="zh-CN" sz="2800" dirty="0" smtClean="0">
              <a:latin typeface="Times New Roman" pitchFamily="18" charset="0"/>
              <a:ea typeface="宋体" pitchFamily="2" charset="-122"/>
            </a:endParaRPr>
          </a:p>
          <a:p>
            <a:pPr indent="723900"/>
            <a:r>
              <a:rPr lang="zh-CN" altLang="en-US" sz="2800" dirty="0" smtClean="0">
                <a:latin typeface="Times New Roman" pitchFamily="18" charset="0"/>
                <a:ea typeface="宋体" pitchFamily="2" charset="-122"/>
              </a:rPr>
              <a:t>公鸡</a:t>
            </a:r>
            <a:r>
              <a:rPr lang="zh-CN" altLang="en-US" sz="2800" dirty="0">
                <a:latin typeface="Times New Roman" pitchFamily="18" charset="0"/>
                <a:ea typeface="宋体" pitchFamily="2" charset="-122"/>
              </a:rPr>
              <a:t>每只</a:t>
            </a:r>
            <a:r>
              <a:rPr lang="en-US" altLang="zh-CN" sz="2800" dirty="0">
                <a:latin typeface="Times New Roman" pitchFamily="18" charset="0"/>
                <a:ea typeface="宋体" pitchFamily="2" charset="-122"/>
              </a:rPr>
              <a:t>5</a:t>
            </a:r>
            <a:r>
              <a:rPr lang="zh-CN" altLang="en-US" sz="2800" dirty="0">
                <a:latin typeface="Times New Roman" pitchFamily="18" charset="0"/>
                <a:ea typeface="宋体" pitchFamily="2" charset="-122"/>
              </a:rPr>
              <a:t>元，母鸡每只</a:t>
            </a:r>
            <a:r>
              <a:rPr lang="en-US" altLang="zh-CN" sz="2800" dirty="0">
                <a:latin typeface="Times New Roman" pitchFamily="18" charset="0"/>
                <a:ea typeface="宋体" pitchFamily="2" charset="-122"/>
              </a:rPr>
              <a:t>3</a:t>
            </a:r>
            <a:r>
              <a:rPr lang="zh-CN" altLang="en-US" sz="2800" dirty="0">
                <a:latin typeface="Times New Roman" pitchFamily="18" charset="0"/>
                <a:ea typeface="宋体" pitchFamily="2" charset="-122"/>
              </a:rPr>
              <a:t>元小鸡</a:t>
            </a:r>
            <a:r>
              <a:rPr lang="en-US" altLang="zh-CN" sz="2800" dirty="0">
                <a:latin typeface="Times New Roman" pitchFamily="18" charset="0"/>
                <a:ea typeface="宋体" pitchFamily="2" charset="-122"/>
              </a:rPr>
              <a:t>3</a:t>
            </a:r>
            <a:r>
              <a:rPr lang="zh-CN" altLang="en-US" sz="2800" dirty="0">
                <a:latin typeface="Times New Roman" pitchFamily="18" charset="0"/>
                <a:ea typeface="宋体" pitchFamily="2" charset="-122"/>
              </a:rPr>
              <a:t>只</a:t>
            </a:r>
            <a:r>
              <a:rPr lang="en-US" altLang="zh-CN" sz="2800" dirty="0">
                <a:latin typeface="Times New Roman" pitchFamily="18" charset="0"/>
                <a:ea typeface="宋体" pitchFamily="2" charset="-122"/>
              </a:rPr>
              <a:t>1</a:t>
            </a:r>
            <a:r>
              <a:rPr lang="zh-CN" altLang="en-US" sz="2800" dirty="0">
                <a:latin typeface="Times New Roman" pitchFamily="18" charset="0"/>
                <a:ea typeface="宋体" pitchFamily="2" charset="-122"/>
              </a:rPr>
              <a:t>元，用</a:t>
            </a:r>
            <a:r>
              <a:rPr lang="en-US" altLang="zh-CN" sz="2800" dirty="0">
                <a:latin typeface="Times New Roman" pitchFamily="18" charset="0"/>
                <a:ea typeface="宋体" pitchFamily="2" charset="-122"/>
              </a:rPr>
              <a:t>100</a:t>
            </a:r>
            <a:r>
              <a:rPr lang="zh-CN" altLang="en-US" sz="2800" dirty="0">
                <a:latin typeface="Times New Roman" pitchFamily="18" charset="0"/>
                <a:ea typeface="宋体" pitchFamily="2" charset="-122"/>
              </a:rPr>
              <a:t>元钱买</a:t>
            </a:r>
            <a:r>
              <a:rPr lang="en-US" altLang="zh-CN" sz="2800" dirty="0">
                <a:latin typeface="Times New Roman" pitchFamily="18" charset="0"/>
                <a:ea typeface="宋体" pitchFamily="2" charset="-122"/>
              </a:rPr>
              <a:t>100</a:t>
            </a:r>
            <a:r>
              <a:rPr lang="zh-CN" altLang="en-US" sz="2800" dirty="0">
                <a:latin typeface="Times New Roman" pitchFamily="18" charset="0"/>
                <a:ea typeface="宋体" pitchFamily="2" charset="-122"/>
              </a:rPr>
              <a:t>只鸡，求公鸡、母鸡和小鸡的数量。</a:t>
            </a:r>
          </a:p>
        </p:txBody>
      </p:sp>
      <p:sp>
        <p:nvSpPr>
          <p:cNvPr id="605188" name="Rectangle 4"/>
          <p:cNvSpPr>
            <a:spLocks noChangeArrowheads="1"/>
          </p:cNvSpPr>
          <p:nvPr/>
        </p:nvSpPr>
        <p:spPr bwMode="auto">
          <a:xfrm>
            <a:off x="646113" y="2349500"/>
            <a:ext cx="8497887" cy="968375"/>
          </a:xfrm>
          <a:prstGeom prst="rect">
            <a:avLst/>
          </a:prstGeom>
          <a:noFill/>
          <a:ln>
            <a:noFill/>
          </a:ln>
          <a:effectLst/>
          <a:extLst/>
        </p:spPr>
        <p:txBody>
          <a:bodyPr lIns="112947" tIns="56473" rIns="112947" bIns="56473" anchor="ctr">
            <a:spAutoFit/>
          </a:bodyPr>
          <a:lstStyle/>
          <a:p>
            <a:pPr>
              <a:lnSpc>
                <a:spcPct val="100000"/>
              </a:lnSpc>
              <a:defRPr/>
            </a:pPr>
            <a:r>
              <a:rPr lang="zh-CN" altLang="en-US" sz="2800" dirty="0">
                <a:latin typeface="Times New Roman" pitchFamily="18" charset="0"/>
                <a:cs typeface="Times New Roman" pitchFamily="18" charset="0"/>
              </a:rPr>
              <a:t>如果用</a:t>
            </a:r>
            <a:r>
              <a:rPr lang="en-US" altLang="zh-CN" sz="2800" dirty="0">
                <a:latin typeface="Times New Roman" pitchFamily="18" charset="0"/>
                <a:cs typeface="Times New Roman" pitchFamily="18" charset="0"/>
              </a:rPr>
              <a:t>a</a:t>
            </a:r>
            <a:r>
              <a:rPr lang="zh-CN" altLang="en-US" sz="2800" dirty="0">
                <a:latin typeface="Times New Roman" pitchFamily="18" charset="0"/>
                <a:cs typeface="Times New Roman" pitchFamily="18" charset="0"/>
              </a:rPr>
              <a:t>表示公鸡的数量，</a:t>
            </a:r>
            <a:r>
              <a:rPr lang="en-US" altLang="zh-CN" sz="2800" dirty="0">
                <a:latin typeface="Times New Roman" pitchFamily="18" charset="0"/>
                <a:cs typeface="Times New Roman" pitchFamily="18" charset="0"/>
              </a:rPr>
              <a:t>b</a:t>
            </a:r>
            <a:r>
              <a:rPr lang="zh-CN" altLang="en-US" sz="2800" dirty="0">
                <a:latin typeface="Times New Roman" pitchFamily="18" charset="0"/>
                <a:cs typeface="Times New Roman" pitchFamily="18" charset="0"/>
              </a:rPr>
              <a:t>表示母鸡的数量，</a:t>
            </a:r>
            <a:r>
              <a:rPr lang="en-US" altLang="zh-CN" sz="2800" dirty="0">
                <a:latin typeface="Times New Roman" pitchFamily="18" charset="0"/>
                <a:cs typeface="Times New Roman" pitchFamily="18" charset="0"/>
              </a:rPr>
              <a:t>c</a:t>
            </a:r>
            <a:r>
              <a:rPr lang="zh-CN" altLang="en-US" sz="2800" dirty="0">
                <a:latin typeface="Times New Roman" pitchFamily="18" charset="0"/>
                <a:cs typeface="Times New Roman" pitchFamily="18" charset="0"/>
              </a:rPr>
              <a:t>表示小鸡的数量，则有</a:t>
            </a:r>
            <a:r>
              <a:rPr lang="zh-CN" altLang="en-US" sz="2800" dirty="0"/>
              <a:t>：</a:t>
            </a:r>
            <a:endParaRPr lang="en-US" altLang="zh-CN" sz="2800" dirty="0">
              <a:effectLst>
                <a:outerShdw blurRad="38100" dist="38100" dir="2700000" algn="tl">
                  <a:srgbClr val="C0C0C0"/>
                </a:outerShdw>
              </a:effectLst>
            </a:endParaRPr>
          </a:p>
        </p:txBody>
      </p:sp>
      <p:graphicFrame>
        <p:nvGraphicFramePr>
          <p:cNvPr id="2050" name="Object 5"/>
          <p:cNvGraphicFramePr>
            <a:graphicFrameLocks noChangeAspect="1"/>
          </p:cNvGraphicFramePr>
          <p:nvPr/>
        </p:nvGraphicFramePr>
        <p:xfrm>
          <a:off x="2124075" y="3644900"/>
          <a:ext cx="4105275" cy="2274888"/>
        </p:xfrm>
        <a:graphic>
          <a:graphicData uri="http://schemas.openxmlformats.org/presentationml/2006/ole">
            <mc:AlternateContent xmlns:mc="http://schemas.openxmlformats.org/markup-compatibility/2006">
              <mc:Choice xmlns:v="urn:schemas-microsoft-com:vml" Requires="v">
                <p:oleObj spid="_x0000_s2082" name="公式" r:id="rId3" imgW="1282700" imgH="711200" progId="Equation.3">
                  <p:embed/>
                </p:oleObj>
              </mc:Choice>
              <mc:Fallback>
                <p:oleObj name="公式" r:id="rId3" imgW="1282700" imgH="71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644900"/>
                        <a:ext cx="4105275" cy="227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ll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6210" name="Rectangle 2"/>
          <p:cNvSpPr>
            <a:spLocks noChangeArrowheads="1"/>
          </p:cNvSpPr>
          <p:nvPr/>
        </p:nvSpPr>
        <p:spPr bwMode="auto">
          <a:xfrm>
            <a:off x="0" y="4421188"/>
            <a:ext cx="9144000" cy="0"/>
          </a:xfrm>
          <a:prstGeom prst="rect">
            <a:avLst/>
          </a:prstGeom>
          <a:noFill/>
          <a:ln>
            <a:noFill/>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78851" name="Rectangle 5"/>
          <p:cNvSpPr>
            <a:spLocks noChangeArrowheads="1"/>
          </p:cNvSpPr>
          <p:nvPr/>
        </p:nvSpPr>
        <p:spPr bwMode="auto">
          <a:xfrm>
            <a:off x="566738" y="593725"/>
            <a:ext cx="6299200" cy="627063"/>
          </a:xfrm>
          <a:prstGeom prst="rect">
            <a:avLst/>
          </a:prstGeom>
          <a:noFill/>
          <a:ln w="9525">
            <a:noFill/>
            <a:miter lim="800000"/>
            <a:headEnd/>
            <a:tailEnd/>
          </a:ln>
        </p:spPr>
        <p:txBody>
          <a:bodyPr wrap="none" lIns="112947" tIns="56473" rIns="112947" bIns="56473">
            <a:spAutoFit/>
          </a:bodyPr>
          <a:lstStyle/>
          <a:p>
            <a:pPr algn="ctr"/>
            <a:r>
              <a:rPr lang="zh-CN" altLang="en-US" sz="2800"/>
              <a:t>算法一  考虑三个变量所有情况的组合</a:t>
            </a:r>
          </a:p>
        </p:txBody>
      </p:sp>
      <p:sp>
        <p:nvSpPr>
          <p:cNvPr id="5" name="Text Box 5"/>
          <p:cNvSpPr txBox="1">
            <a:spLocks noChangeArrowheads="1"/>
          </p:cNvSpPr>
          <p:nvPr/>
        </p:nvSpPr>
        <p:spPr bwMode="auto">
          <a:xfrm>
            <a:off x="-19050" y="1493838"/>
            <a:ext cx="9163050" cy="4033837"/>
          </a:xfrm>
          <a:prstGeom prst="rect">
            <a:avLst/>
          </a:prstGeom>
          <a:solidFill>
            <a:srgbClr val="00CC99"/>
          </a:solidFill>
          <a:ln>
            <a:noFill/>
          </a:ln>
          <a:effectLst/>
          <a:extLst/>
        </p:spPr>
        <p:txBody>
          <a:bodyPr lIns="90000" tIns="46800" rIns="90000" bIns="46800">
            <a:spAutoFit/>
          </a:bodyPr>
          <a:lstStyle>
            <a:lvl1pPr>
              <a:defRPr sz="3200" b="1">
                <a:solidFill>
                  <a:schemeClr val="tx1"/>
                </a:solidFill>
                <a:latin typeface="楷体_GB2312" pitchFamily="49" charset="-122"/>
                <a:ea typeface="楷体_GB2312" pitchFamily="49" charset="-122"/>
              </a:defRPr>
            </a:lvl1pPr>
            <a:lvl2pPr marL="742950" indent="-285750">
              <a:defRPr sz="3200" b="1">
                <a:solidFill>
                  <a:schemeClr val="tx1"/>
                </a:solidFill>
                <a:latin typeface="楷体_GB2312" pitchFamily="49" charset="-122"/>
                <a:ea typeface="楷体_GB2312" pitchFamily="49" charset="-122"/>
              </a:defRPr>
            </a:lvl2pPr>
            <a:lvl3pPr marL="1143000" indent="-228600">
              <a:defRPr sz="3200" b="1">
                <a:solidFill>
                  <a:schemeClr val="tx1"/>
                </a:solidFill>
                <a:latin typeface="楷体_GB2312" pitchFamily="49" charset="-122"/>
                <a:ea typeface="楷体_GB2312" pitchFamily="49" charset="-122"/>
              </a:defRPr>
            </a:lvl3pPr>
            <a:lvl4pPr marL="1600200" indent="-228600">
              <a:defRPr sz="3200" b="1">
                <a:solidFill>
                  <a:schemeClr val="tx1"/>
                </a:solidFill>
                <a:latin typeface="楷体_GB2312" pitchFamily="49" charset="-122"/>
                <a:ea typeface="楷体_GB2312" pitchFamily="49" charset="-122"/>
              </a:defRPr>
            </a:lvl4pPr>
            <a:lvl5pPr marL="2057400" indent="-228600">
              <a:defRPr sz="32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9pPr>
          </a:lstStyle>
          <a:p>
            <a:pPr eaLnBrk="1" hangingPunct="1">
              <a:lnSpc>
                <a:spcPct val="100000"/>
              </a:lnSpc>
              <a:defRPr/>
            </a:pPr>
            <a:r>
              <a:rPr kumimoji="1" lang="en-US" altLang="zh-CN" dirty="0" err="1" smtClean="0">
                <a:latin typeface="Times New Roman" pitchFamily="18" charset="0"/>
                <a:ea typeface="+mj-ea"/>
                <a:cs typeface="Times New Roman" pitchFamily="18" charset="0"/>
              </a:rPr>
              <a:t>def</a:t>
            </a:r>
            <a:r>
              <a:rPr kumimoji="1" lang="en-US" altLang="zh-CN" dirty="0" smtClean="0">
                <a:latin typeface="Times New Roman" pitchFamily="18" charset="0"/>
                <a:ea typeface="+mj-ea"/>
                <a:cs typeface="Times New Roman" pitchFamily="18" charset="0"/>
              </a:rPr>
              <a:t>  </a:t>
            </a:r>
            <a:r>
              <a:rPr kumimoji="1" lang="en-US" altLang="zh-CN" b="0" i="1" dirty="0" smtClean="0">
                <a:latin typeface="Times New Roman" pitchFamily="18" charset="0"/>
                <a:ea typeface="+mj-ea"/>
                <a:cs typeface="Times New Roman" pitchFamily="18" charset="0"/>
              </a:rPr>
              <a:t>Fun1</a:t>
            </a:r>
            <a:r>
              <a:rPr kumimoji="1" lang="en-US" altLang="zh-CN" dirty="0" smtClean="0">
                <a:latin typeface="Times New Roman" pitchFamily="18" charset="0"/>
                <a:ea typeface="+mj-ea"/>
                <a:cs typeface="Times New Roman" pitchFamily="18" charset="0"/>
              </a:rPr>
              <a:t>(</a:t>
            </a:r>
            <a:r>
              <a:rPr kumimoji="1" lang="en-US" altLang="zh-CN" b="0" i="1" dirty="0">
                <a:latin typeface="Times New Roman" pitchFamily="18" charset="0"/>
                <a:ea typeface="+mj-ea"/>
                <a:cs typeface="Times New Roman" pitchFamily="18" charset="0"/>
              </a:rPr>
              <a:t>n</a:t>
            </a:r>
            <a:r>
              <a:rPr kumimoji="1" lang="en-US" altLang="zh-CN" dirty="0" smtClean="0">
                <a:latin typeface="Times New Roman" pitchFamily="18" charset="0"/>
                <a:ea typeface="+mj-ea"/>
                <a:cs typeface="Times New Roman" pitchFamily="18" charset="0"/>
              </a:rPr>
              <a:t>) :</a:t>
            </a:r>
          </a:p>
          <a:p>
            <a:pPr eaLnBrk="1" hangingPunct="1">
              <a:lnSpc>
                <a:spcPct val="100000"/>
              </a:lnSpc>
              <a:defRPr/>
            </a:pPr>
            <a:r>
              <a:rPr kumimoji="1" lang="en-US" altLang="zh-CN" dirty="0" smtClean="0">
                <a:latin typeface="Times New Roman" pitchFamily="18" charset="0"/>
                <a:ea typeface="+mj-ea"/>
                <a:cs typeface="Times New Roman" pitchFamily="18" charset="0"/>
              </a:rPr>
              <a:t>    for </a:t>
            </a:r>
            <a:r>
              <a:rPr kumimoji="1" lang="en-US" altLang="zh-CN" b="0" i="1" dirty="0">
                <a:latin typeface="Times New Roman" pitchFamily="18" charset="0"/>
                <a:ea typeface="+mj-ea"/>
                <a:cs typeface="Times New Roman" pitchFamily="18" charset="0"/>
              </a:rPr>
              <a:t>a</a:t>
            </a:r>
            <a:r>
              <a:rPr kumimoji="1" lang="en-US" altLang="zh-CN" dirty="0" smtClean="0">
                <a:latin typeface="Times New Roman" pitchFamily="18" charset="0"/>
                <a:ea typeface="+mj-ea"/>
                <a:cs typeface="Times New Roman" pitchFamily="18" charset="0"/>
              </a:rPr>
              <a:t> in range(</a:t>
            </a:r>
            <a:r>
              <a:rPr kumimoji="1" lang="en-US" altLang="zh-CN" b="0" i="1" dirty="0">
                <a:latin typeface="Times New Roman" pitchFamily="18" charset="0"/>
                <a:ea typeface="+mj-ea"/>
                <a:cs typeface="Times New Roman" pitchFamily="18" charset="0"/>
              </a:rPr>
              <a:t>n</a:t>
            </a:r>
            <a:r>
              <a:rPr kumimoji="1" lang="en-US" altLang="zh-CN" dirty="0" smtClean="0">
                <a:latin typeface="Times New Roman" pitchFamily="18" charset="0"/>
                <a:ea typeface="+mj-ea"/>
                <a:cs typeface="Times New Roman" pitchFamily="18" charset="0"/>
              </a:rPr>
              <a:t>) :</a:t>
            </a:r>
          </a:p>
          <a:p>
            <a:pPr eaLnBrk="1" hangingPunct="1">
              <a:lnSpc>
                <a:spcPct val="100000"/>
              </a:lnSpc>
              <a:defRPr/>
            </a:pPr>
            <a:r>
              <a:rPr kumimoji="1" lang="en-US" altLang="zh-CN" dirty="0" smtClean="0">
                <a:latin typeface="Times New Roman" pitchFamily="18" charset="0"/>
                <a:ea typeface="+mj-ea"/>
                <a:cs typeface="Times New Roman" pitchFamily="18" charset="0"/>
              </a:rPr>
              <a:t>        for  </a:t>
            </a:r>
            <a:r>
              <a:rPr kumimoji="1" lang="en-US" altLang="zh-CN" b="0" i="1" dirty="0">
                <a:latin typeface="Times New Roman" pitchFamily="18" charset="0"/>
                <a:ea typeface="+mj-ea"/>
                <a:cs typeface="Times New Roman" pitchFamily="18" charset="0"/>
              </a:rPr>
              <a:t>b</a:t>
            </a:r>
            <a:r>
              <a:rPr kumimoji="1" lang="en-US" altLang="zh-CN" dirty="0" smtClean="0">
                <a:latin typeface="Times New Roman" pitchFamily="18" charset="0"/>
                <a:ea typeface="+mj-ea"/>
                <a:cs typeface="Times New Roman" pitchFamily="18" charset="0"/>
              </a:rPr>
              <a:t> in range(</a:t>
            </a:r>
            <a:r>
              <a:rPr kumimoji="1" lang="en-US" altLang="zh-CN" b="0" i="1" dirty="0">
                <a:latin typeface="Times New Roman" pitchFamily="18" charset="0"/>
                <a:ea typeface="+mj-ea"/>
                <a:cs typeface="Times New Roman" pitchFamily="18" charset="0"/>
              </a:rPr>
              <a:t>n</a:t>
            </a:r>
            <a:r>
              <a:rPr kumimoji="1" lang="en-US" altLang="zh-CN" dirty="0" smtClean="0">
                <a:latin typeface="Times New Roman" pitchFamily="18" charset="0"/>
                <a:ea typeface="+mj-ea"/>
                <a:cs typeface="Times New Roman" pitchFamily="18" charset="0"/>
              </a:rPr>
              <a:t>) :</a:t>
            </a:r>
          </a:p>
          <a:p>
            <a:pPr eaLnBrk="1" hangingPunct="1">
              <a:lnSpc>
                <a:spcPct val="100000"/>
              </a:lnSpc>
              <a:defRPr/>
            </a:pPr>
            <a:r>
              <a:rPr kumimoji="1" lang="en-US" altLang="zh-CN" dirty="0" smtClean="0">
                <a:latin typeface="Times New Roman" pitchFamily="18" charset="0"/>
                <a:ea typeface="+mj-ea"/>
                <a:cs typeface="Times New Roman" pitchFamily="18" charset="0"/>
              </a:rPr>
              <a:t>            for  </a:t>
            </a:r>
            <a:r>
              <a:rPr kumimoji="1" lang="en-US" altLang="zh-CN" b="0" i="1" dirty="0">
                <a:latin typeface="Times New Roman" pitchFamily="18" charset="0"/>
                <a:ea typeface="+mj-ea"/>
                <a:cs typeface="Times New Roman" pitchFamily="18" charset="0"/>
              </a:rPr>
              <a:t>c</a:t>
            </a:r>
            <a:r>
              <a:rPr kumimoji="1" lang="en-US" altLang="zh-CN" dirty="0" smtClean="0">
                <a:latin typeface="Times New Roman" pitchFamily="18" charset="0"/>
                <a:ea typeface="+mj-ea"/>
                <a:cs typeface="Times New Roman" pitchFamily="18" charset="0"/>
              </a:rPr>
              <a:t> in range(</a:t>
            </a:r>
            <a:r>
              <a:rPr kumimoji="1" lang="en-US" altLang="zh-CN" b="0" i="1" dirty="0">
                <a:latin typeface="Times New Roman" pitchFamily="18" charset="0"/>
                <a:ea typeface="+mj-ea"/>
                <a:cs typeface="Times New Roman" pitchFamily="18" charset="0"/>
              </a:rPr>
              <a:t>n</a:t>
            </a:r>
            <a:r>
              <a:rPr kumimoji="1" lang="en-US" altLang="zh-CN" dirty="0" smtClean="0">
                <a:latin typeface="Times New Roman" pitchFamily="18" charset="0"/>
                <a:ea typeface="+mj-ea"/>
                <a:cs typeface="Times New Roman" pitchFamily="18" charset="0"/>
              </a:rPr>
              <a:t>) :</a:t>
            </a:r>
          </a:p>
          <a:p>
            <a:pPr eaLnBrk="1" hangingPunct="1">
              <a:lnSpc>
                <a:spcPct val="100000"/>
              </a:lnSpc>
              <a:defRPr/>
            </a:pPr>
            <a:r>
              <a:rPr kumimoji="1" lang="en-US" altLang="zh-CN" dirty="0" smtClean="0">
                <a:latin typeface="Times New Roman" pitchFamily="18" charset="0"/>
                <a:ea typeface="+mj-ea"/>
                <a:cs typeface="Times New Roman" pitchFamily="18" charset="0"/>
              </a:rPr>
              <a:t>                if  </a:t>
            </a:r>
            <a:r>
              <a:rPr kumimoji="1" lang="en-US" altLang="zh-CN" b="0" i="1" dirty="0" err="1">
                <a:latin typeface="Times New Roman" pitchFamily="18" charset="0"/>
                <a:ea typeface="+mj-ea"/>
                <a:cs typeface="Times New Roman" pitchFamily="18" charset="0"/>
              </a:rPr>
              <a:t>a</a:t>
            </a:r>
            <a:r>
              <a:rPr kumimoji="1" lang="en-US" altLang="zh-CN" dirty="0" err="1" smtClean="0">
                <a:latin typeface="Times New Roman" pitchFamily="18" charset="0"/>
                <a:ea typeface="+mj-ea"/>
                <a:cs typeface="Times New Roman" pitchFamily="18" charset="0"/>
              </a:rPr>
              <a:t>+</a:t>
            </a:r>
            <a:r>
              <a:rPr kumimoji="1" lang="en-US" altLang="zh-CN" b="0" i="1" dirty="0" err="1">
                <a:latin typeface="Times New Roman" pitchFamily="18" charset="0"/>
                <a:ea typeface="+mj-ea"/>
                <a:cs typeface="Times New Roman" pitchFamily="18" charset="0"/>
              </a:rPr>
              <a:t>b</a:t>
            </a:r>
            <a:r>
              <a:rPr kumimoji="1" lang="en-US" altLang="zh-CN" dirty="0" err="1" smtClean="0">
                <a:latin typeface="Times New Roman" pitchFamily="18" charset="0"/>
                <a:ea typeface="+mj-ea"/>
                <a:cs typeface="Times New Roman" pitchFamily="18" charset="0"/>
              </a:rPr>
              <a:t>+</a:t>
            </a:r>
            <a:r>
              <a:rPr kumimoji="1" lang="en-US" altLang="zh-CN" b="0" i="1" dirty="0" err="1">
                <a:latin typeface="Times New Roman" pitchFamily="18" charset="0"/>
                <a:ea typeface="+mj-ea"/>
                <a:cs typeface="Times New Roman" pitchFamily="18" charset="0"/>
              </a:rPr>
              <a:t>c</a:t>
            </a:r>
            <a:r>
              <a:rPr kumimoji="1" lang="en-US" altLang="zh-CN" dirty="0" smtClean="0">
                <a:latin typeface="Times New Roman" pitchFamily="18" charset="0"/>
                <a:ea typeface="+mj-ea"/>
                <a:cs typeface="Times New Roman" pitchFamily="18" charset="0"/>
              </a:rPr>
              <a:t> is </a:t>
            </a:r>
            <a:r>
              <a:rPr kumimoji="1" lang="en-US" altLang="zh-CN" b="0" i="1" dirty="0">
                <a:latin typeface="Times New Roman" pitchFamily="18" charset="0"/>
                <a:ea typeface="+mj-ea"/>
                <a:cs typeface="Times New Roman" pitchFamily="18" charset="0"/>
              </a:rPr>
              <a:t>n</a:t>
            </a:r>
            <a:r>
              <a:rPr kumimoji="1" lang="en-US" altLang="zh-CN" dirty="0" smtClean="0">
                <a:latin typeface="Times New Roman" pitchFamily="18" charset="0"/>
                <a:ea typeface="+mj-ea"/>
                <a:cs typeface="Times New Roman" pitchFamily="18" charset="0"/>
              </a:rPr>
              <a:t> and \</a:t>
            </a:r>
          </a:p>
          <a:p>
            <a:pPr eaLnBrk="1" hangingPunct="1">
              <a:lnSpc>
                <a:spcPct val="100000"/>
              </a:lnSpc>
              <a:defRPr/>
            </a:pPr>
            <a:r>
              <a:rPr kumimoji="1" lang="en-US" altLang="zh-CN" dirty="0" smtClean="0">
                <a:latin typeface="Times New Roman" pitchFamily="18" charset="0"/>
                <a:ea typeface="+mj-ea"/>
                <a:cs typeface="Times New Roman" pitchFamily="18" charset="0"/>
              </a:rPr>
              <a:t>                     5*</a:t>
            </a:r>
            <a:r>
              <a:rPr kumimoji="1" lang="en-US" altLang="zh-CN" b="0" i="1" dirty="0">
                <a:latin typeface="Times New Roman" pitchFamily="18" charset="0"/>
                <a:ea typeface="+mj-ea"/>
                <a:cs typeface="Times New Roman" pitchFamily="18" charset="0"/>
              </a:rPr>
              <a:t>a</a:t>
            </a:r>
            <a:r>
              <a:rPr kumimoji="1" lang="en-US" altLang="zh-CN" dirty="0" smtClean="0">
                <a:latin typeface="Times New Roman" pitchFamily="18" charset="0"/>
                <a:ea typeface="+mj-ea"/>
                <a:cs typeface="Times New Roman" pitchFamily="18" charset="0"/>
              </a:rPr>
              <a:t>+3*</a:t>
            </a:r>
            <a:r>
              <a:rPr kumimoji="1" lang="en-US" altLang="zh-CN" b="0" i="1" dirty="0" err="1">
                <a:latin typeface="Times New Roman" pitchFamily="18" charset="0"/>
                <a:ea typeface="+mj-ea"/>
                <a:cs typeface="Times New Roman" pitchFamily="18" charset="0"/>
              </a:rPr>
              <a:t>b</a:t>
            </a:r>
            <a:r>
              <a:rPr kumimoji="1" lang="en-US" altLang="zh-CN" dirty="0" err="1" smtClean="0">
                <a:latin typeface="Times New Roman" pitchFamily="18" charset="0"/>
                <a:ea typeface="+mj-ea"/>
                <a:cs typeface="Times New Roman" pitchFamily="18" charset="0"/>
              </a:rPr>
              <a:t>+</a:t>
            </a:r>
            <a:r>
              <a:rPr kumimoji="1" lang="en-US" altLang="zh-CN" b="0" i="1" dirty="0" err="1">
                <a:latin typeface="Times New Roman" pitchFamily="18" charset="0"/>
                <a:ea typeface="+mj-ea"/>
                <a:cs typeface="Times New Roman" pitchFamily="18" charset="0"/>
              </a:rPr>
              <a:t>c</a:t>
            </a:r>
            <a:r>
              <a:rPr kumimoji="1" lang="en-US" altLang="zh-CN" dirty="0" smtClean="0">
                <a:latin typeface="Times New Roman" pitchFamily="18" charset="0"/>
                <a:ea typeface="+mj-ea"/>
                <a:cs typeface="Times New Roman" pitchFamily="18" charset="0"/>
              </a:rPr>
              <a:t>/3==</a:t>
            </a:r>
            <a:r>
              <a:rPr kumimoji="1" lang="en-US" altLang="zh-CN" b="0" i="1" dirty="0">
                <a:latin typeface="Times New Roman" pitchFamily="18" charset="0"/>
                <a:ea typeface="+mj-ea"/>
                <a:cs typeface="Times New Roman" pitchFamily="18" charset="0"/>
              </a:rPr>
              <a:t>n</a:t>
            </a:r>
            <a:r>
              <a:rPr kumimoji="1" lang="en-US" altLang="zh-CN" dirty="0" smtClean="0">
                <a:latin typeface="Times New Roman" pitchFamily="18" charset="0"/>
                <a:ea typeface="+mj-ea"/>
                <a:cs typeface="Times New Roman" pitchFamily="18" charset="0"/>
              </a:rPr>
              <a:t> and </a:t>
            </a:r>
            <a:r>
              <a:rPr kumimoji="1" lang="en-US" altLang="zh-CN" b="0" i="1" dirty="0">
                <a:latin typeface="Times New Roman" pitchFamily="18" charset="0"/>
                <a:ea typeface="+mj-ea"/>
                <a:cs typeface="Times New Roman" pitchFamily="18" charset="0"/>
              </a:rPr>
              <a:t>c</a:t>
            </a:r>
            <a:r>
              <a:rPr kumimoji="1" lang="en-US" altLang="zh-CN" dirty="0" smtClean="0">
                <a:latin typeface="Times New Roman" pitchFamily="18" charset="0"/>
                <a:ea typeface="+mj-ea"/>
                <a:cs typeface="Times New Roman" pitchFamily="18" charset="0"/>
              </a:rPr>
              <a:t>%3==0 :</a:t>
            </a:r>
          </a:p>
          <a:p>
            <a:pPr eaLnBrk="1" hangingPunct="1">
              <a:lnSpc>
                <a:spcPct val="100000"/>
              </a:lnSpc>
              <a:defRPr/>
            </a:pPr>
            <a:r>
              <a:rPr kumimoji="1" lang="en-US" altLang="zh-CN" dirty="0" smtClean="0">
                <a:latin typeface="Times New Roman" pitchFamily="18" charset="0"/>
                <a:ea typeface="+mj-ea"/>
                <a:cs typeface="Times New Roman" pitchFamily="18" charset="0"/>
              </a:rPr>
              <a:t>                     print </a:t>
            </a:r>
            <a:r>
              <a:rPr kumimoji="1" lang="en-US" altLang="zh-CN" b="0" i="1" dirty="0">
                <a:latin typeface="Times New Roman" pitchFamily="18" charset="0"/>
                <a:ea typeface="+mj-ea"/>
                <a:cs typeface="Times New Roman" pitchFamily="18" charset="0"/>
              </a:rPr>
              <a:t>a</a:t>
            </a:r>
            <a:r>
              <a:rPr kumimoji="1" lang="en-US" altLang="zh-CN" dirty="0" smtClean="0">
                <a:latin typeface="Times New Roman" pitchFamily="18" charset="0"/>
                <a:ea typeface="+mj-ea"/>
                <a:cs typeface="Times New Roman" pitchFamily="18" charset="0"/>
              </a:rPr>
              <a:t>, </a:t>
            </a:r>
            <a:r>
              <a:rPr kumimoji="1" lang="en-US" altLang="zh-CN" b="0" i="1" dirty="0">
                <a:latin typeface="Times New Roman" pitchFamily="18" charset="0"/>
                <a:ea typeface="+mj-ea"/>
                <a:cs typeface="Times New Roman" pitchFamily="18" charset="0"/>
              </a:rPr>
              <a:t>b</a:t>
            </a:r>
            <a:r>
              <a:rPr kumimoji="1" lang="en-US" altLang="zh-CN" dirty="0" smtClean="0">
                <a:latin typeface="Times New Roman" pitchFamily="18" charset="0"/>
                <a:ea typeface="+mj-ea"/>
                <a:cs typeface="Times New Roman" pitchFamily="18" charset="0"/>
              </a:rPr>
              <a:t>, </a:t>
            </a:r>
            <a:r>
              <a:rPr kumimoji="1" lang="en-US" altLang="zh-CN" b="0" i="1" dirty="0" smtClean="0">
                <a:latin typeface="Times New Roman" pitchFamily="18" charset="0"/>
                <a:ea typeface="+mj-ea"/>
                <a:cs typeface="Times New Roman" pitchFamily="18" charset="0"/>
              </a:rPr>
              <a:t>c</a:t>
            </a:r>
          </a:p>
          <a:p>
            <a:pPr eaLnBrk="1" hangingPunct="1">
              <a:lnSpc>
                <a:spcPct val="100000"/>
              </a:lnSpc>
              <a:defRPr/>
            </a:pPr>
            <a:r>
              <a:rPr kumimoji="1" lang="en-US" altLang="zh-CN" dirty="0" smtClean="0">
                <a:latin typeface="Times New Roman" pitchFamily="18" charset="0"/>
                <a:ea typeface="+mj-ea"/>
                <a:cs typeface="Times New Roman" pitchFamily="18" charset="0"/>
              </a:rPr>
              <a:t>#</a:t>
            </a:r>
            <a:r>
              <a:rPr kumimoji="1" lang="zh-CN" altLang="en-US" dirty="0" smtClean="0">
                <a:latin typeface="Times New Roman" pitchFamily="18" charset="0"/>
                <a:ea typeface="+mj-ea"/>
                <a:cs typeface="Times New Roman" pitchFamily="18" charset="0"/>
              </a:rPr>
              <a:t>算法结束</a:t>
            </a:r>
            <a:endParaRPr kumimoji="1" lang="en-US" altLang="zh-CN" dirty="0">
              <a:latin typeface="Times New Roman" pitchFamily="18" charset="0"/>
              <a:ea typeface="+mj-ea"/>
              <a:cs typeface="Times New Roman" pitchFamily="18" charset="0"/>
            </a:endParaRPr>
          </a:p>
        </p:txBody>
      </p:sp>
    </p:spTree>
  </p:cSld>
  <p:clrMapOvr>
    <a:masterClrMapping/>
  </p:clrMapOvr>
  <p:transition>
    <p:pull dir="u"/>
  </p:transition>
  <p:timing>
    <p:tnLst>
      <p:par>
        <p:cTn id="1" dur="indefinite" restart="never" nodeType="tmRoot"/>
      </p:par>
    </p:tnLst>
  </p:timing>
</p:sld>
</file>

<file path=ppt/theme/theme1.xml><?xml version="1.0" encoding="utf-8"?>
<a:theme xmlns:a="http://schemas.openxmlformats.org/drawingml/2006/main" name="专业型模板">
  <a:themeElements>
    <a:clrScheme name="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fontScheme name="专业型模板">
      <a:majorFont>
        <a:latin typeface="VW媩$婫`婡p瑙"/>
        <a:ea typeface="宋体"/>
        <a:cs typeface=""/>
      </a:majorFont>
      <a:minorFont>
        <a:latin typeface="VW媩$婫`婡p瑙"/>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112947" tIns="56473" rIns="112947" bIns="56473"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112947" tIns="56473" rIns="112947" bIns="56473"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专业型模板 2">
        <a:dk1>
          <a:srgbClr val="000000"/>
        </a:dk1>
        <a:lt1>
          <a:srgbClr val="FFFFFF"/>
        </a:lt1>
        <a:dk2>
          <a:srgbClr val="000000"/>
        </a:dk2>
        <a:lt2>
          <a:srgbClr val="B2B2B2"/>
        </a:lt2>
        <a:accent1>
          <a:srgbClr val="99CCFF"/>
        </a:accent1>
        <a:accent2>
          <a:srgbClr val="CCCCFF"/>
        </a:accent2>
        <a:accent3>
          <a:srgbClr val="FFFFFF"/>
        </a:accent3>
        <a:accent4>
          <a:srgbClr val="000000"/>
        </a:accent4>
        <a:accent5>
          <a:srgbClr val="CAE2FF"/>
        </a:accent5>
        <a:accent6>
          <a:srgbClr val="B9B9E7"/>
        </a:accent6>
        <a:hlink>
          <a:srgbClr val="FF99CC"/>
        </a:hlink>
        <a:folHlink>
          <a:srgbClr val="CBCBCB"/>
        </a:folHlink>
      </a:clrScheme>
      <a:clrMap bg1="lt1" tx1="dk1" bg2="lt2" tx2="dk2" accent1="accent1" accent2="accent2" accent3="accent3" accent4="accent4" accent5="accent5" accent6="accent6" hlink="hlink" folHlink="folHlink"/>
    </a:extraClrScheme>
    <a:extraClrScheme>
      <a:clrScheme name="专业型模板 3">
        <a:dk1>
          <a:srgbClr val="000000"/>
        </a:dk1>
        <a:lt1>
          <a:srgbClr val="FFFFFF"/>
        </a:lt1>
        <a:dk2>
          <a:srgbClr val="000000"/>
        </a:dk2>
        <a:lt2>
          <a:srgbClr val="B2B2B2"/>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
      <a:clrScheme name="专业型模板 4">
        <a:dk1>
          <a:srgbClr val="000000"/>
        </a:dk1>
        <a:lt1>
          <a:srgbClr val="FFFFFF"/>
        </a:lt1>
        <a:dk2>
          <a:srgbClr val="000000"/>
        </a:dk2>
        <a:lt2>
          <a:srgbClr val="B2B2B2"/>
        </a:lt2>
        <a:accent1>
          <a:srgbClr val="FF0033"/>
        </a:accent1>
        <a:accent2>
          <a:srgbClr val="CC6600"/>
        </a:accent2>
        <a:accent3>
          <a:srgbClr val="FFFFFF"/>
        </a:accent3>
        <a:accent4>
          <a:srgbClr val="000000"/>
        </a:accent4>
        <a:accent5>
          <a:srgbClr val="FFAAAD"/>
        </a:accent5>
        <a:accent6>
          <a:srgbClr val="B95C00"/>
        </a:accent6>
        <a:hlink>
          <a:srgbClr val="999933"/>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专业型模板">
  <a:themeElements>
    <a:clrScheme name="1_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fontScheme name="1_专业型模板">
      <a:majorFont>
        <a:latin typeface="VW媩$婫`婡p瑙"/>
        <a:ea typeface="宋体"/>
        <a:cs typeface=""/>
      </a:majorFont>
      <a:minorFont>
        <a:latin typeface="VW媩$婫`婡p瑙"/>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112947" tIns="56473" rIns="112947" bIns="56473"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112947" tIns="56473" rIns="112947" bIns="56473"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1_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专业型模板 2">
        <a:dk1>
          <a:srgbClr val="000000"/>
        </a:dk1>
        <a:lt1>
          <a:srgbClr val="FFFFFF"/>
        </a:lt1>
        <a:dk2>
          <a:srgbClr val="000000"/>
        </a:dk2>
        <a:lt2>
          <a:srgbClr val="B2B2B2"/>
        </a:lt2>
        <a:accent1>
          <a:srgbClr val="99CCFF"/>
        </a:accent1>
        <a:accent2>
          <a:srgbClr val="CCCCFF"/>
        </a:accent2>
        <a:accent3>
          <a:srgbClr val="FFFFFF"/>
        </a:accent3>
        <a:accent4>
          <a:srgbClr val="000000"/>
        </a:accent4>
        <a:accent5>
          <a:srgbClr val="CAE2FF"/>
        </a:accent5>
        <a:accent6>
          <a:srgbClr val="B9B9E7"/>
        </a:accent6>
        <a:hlink>
          <a:srgbClr val="FF99CC"/>
        </a:hlink>
        <a:folHlink>
          <a:srgbClr val="CBCBCB"/>
        </a:folHlink>
      </a:clrScheme>
      <a:clrMap bg1="lt1" tx1="dk1" bg2="lt2" tx2="dk2" accent1="accent1" accent2="accent2" accent3="accent3" accent4="accent4" accent5="accent5" accent6="accent6" hlink="hlink" folHlink="folHlink"/>
    </a:extraClrScheme>
    <a:extraClrScheme>
      <a:clrScheme name="1_专业型模板 3">
        <a:dk1>
          <a:srgbClr val="000000"/>
        </a:dk1>
        <a:lt1>
          <a:srgbClr val="FFFFFF"/>
        </a:lt1>
        <a:dk2>
          <a:srgbClr val="000000"/>
        </a:dk2>
        <a:lt2>
          <a:srgbClr val="B2B2B2"/>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
      <a:clrScheme name="1_专业型模板 4">
        <a:dk1>
          <a:srgbClr val="000000"/>
        </a:dk1>
        <a:lt1>
          <a:srgbClr val="FFFFFF"/>
        </a:lt1>
        <a:dk2>
          <a:srgbClr val="000000"/>
        </a:dk2>
        <a:lt2>
          <a:srgbClr val="B2B2B2"/>
        </a:lt2>
        <a:accent1>
          <a:srgbClr val="FF0033"/>
        </a:accent1>
        <a:accent2>
          <a:srgbClr val="CC6600"/>
        </a:accent2>
        <a:accent3>
          <a:srgbClr val="FFFFFF"/>
        </a:accent3>
        <a:accent4>
          <a:srgbClr val="000000"/>
        </a:accent4>
        <a:accent5>
          <a:srgbClr val="FFAAAD"/>
        </a:accent5>
        <a:accent6>
          <a:srgbClr val="B95C00"/>
        </a:accent6>
        <a:hlink>
          <a:srgbClr val="999933"/>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2_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themeOverride>
</file>

<file path=ppt/theme/themeOverride2.xml><?xml version="1.0" encoding="utf-8"?>
<a:themeOverride xmlns:a="http://schemas.openxmlformats.org/drawingml/2006/main">
  <a:clrScheme name="3_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themeOverride>
</file>

<file path=docProps/app.xml><?xml version="1.0" encoding="utf-8"?>
<Properties xmlns="http://schemas.openxmlformats.org/officeDocument/2006/extended-properties" xmlns:vt="http://schemas.openxmlformats.org/officeDocument/2006/docPropsVTypes">
  <Template>538ff4228afa0</Template>
  <TotalTime>49703</TotalTime>
  <Words>6113</Words>
  <Application>Microsoft Office PowerPoint</Application>
  <PresentationFormat>全屏显示(4:3)</PresentationFormat>
  <Paragraphs>665</Paragraphs>
  <Slides>79</Slides>
  <Notes>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79</vt:i4>
      </vt:variant>
    </vt:vector>
  </HeadingPairs>
  <TitlesOfParts>
    <vt:vector size="95" baseType="lpstr">
      <vt:lpstr>Symbol</vt:lpstr>
      <vt:lpstr>仿宋_GB2312</vt:lpstr>
      <vt:lpstr>隶书</vt:lpstr>
      <vt:lpstr>Monotype Sorts</vt:lpstr>
      <vt:lpstr>楷体_GB2312</vt:lpstr>
      <vt:lpstr>楷体</vt:lpstr>
      <vt:lpstr>VW媩$婫`婡p瑙</vt:lpstr>
      <vt:lpstr>Cambria Math</vt:lpstr>
      <vt:lpstr>黑体</vt:lpstr>
      <vt:lpstr>Times New Roman</vt:lpstr>
      <vt:lpstr>宋体</vt:lpstr>
      <vt:lpstr>Wingdings</vt:lpstr>
      <vt:lpstr>专业型模板</vt:lpstr>
      <vt:lpstr>1_专业型模板</vt:lpstr>
      <vt:lpstr>公式</vt:lpstr>
      <vt:lpstr>Equation</vt:lpstr>
      <vt:lpstr>算法分析原理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后期测试的不足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上海电视大学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数据结构</dc:title>
  <dc:creator>hp</dc:creator>
  <cp:lastModifiedBy>JiangHao</cp:lastModifiedBy>
  <cp:revision>809</cp:revision>
  <dcterms:created xsi:type="dcterms:W3CDTF">1998-11-11T02:43:28Z</dcterms:created>
  <dcterms:modified xsi:type="dcterms:W3CDTF">2019-09-12T07:42:28Z</dcterms:modified>
</cp:coreProperties>
</file>