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50"/>
  </p:notesMasterIdLst>
  <p:sldIdLst>
    <p:sldId id="736" r:id="rId2"/>
    <p:sldId id="733" r:id="rId3"/>
    <p:sldId id="743" r:id="rId4"/>
    <p:sldId id="739" r:id="rId5"/>
    <p:sldId id="741" r:id="rId6"/>
    <p:sldId id="742" r:id="rId7"/>
    <p:sldId id="744" r:id="rId8"/>
    <p:sldId id="745" r:id="rId9"/>
    <p:sldId id="746" r:id="rId10"/>
    <p:sldId id="968" r:id="rId11"/>
    <p:sldId id="969" r:id="rId12"/>
    <p:sldId id="974" r:id="rId13"/>
    <p:sldId id="983" r:id="rId14"/>
    <p:sldId id="950" r:id="rId15"/>
    <p:sldId id="952" r:id="rId16"/>
    <p:sldId id="977" r:id="rId17"/>
    <p:sldId id="756" r:id="rId18"/>
    <p:sldId id="758" r:id="rId19"/>
    <p:sldId id="951" r:id="rId20"/>
    <p:sldId id="978" r:id="rId21"/>
    <p:sldId id="760" r:id="rId22"/>
    <p:sldId id="979" r:id="rId23"/>
    <p:sldId id="980" r:id="rId24"/>
    <p:sldId id="957" r:id="rId25"/>
    <p:sldId id="761" r:id="rId26"/>
    <p:sldId id="762" r:id="rId27"/>
    <p:sldId id="757" r:id="rId28"/>
    <p:sldId id="763" r:id="rId29"/>
    <p:sldId id="764" r:id="rId30"/>
    <p:sldId id="765" r:id="rId31"/>
    <p:sldId id="953" r:id="rId32"/>
    <p:sldId id="954" r:id="rId33"/>
    <p:sldId id="955" r:id="rId34"/>
    <p:sldId id="992" r:id="rId35"/>
    <p:sldId id="766" r:id="rId36"/>
    <p:sldId id="767" r:id="rId37"/>
    <p:sldId id="768" r:id="rId38"/>
    <p:sldId id="769" r:id="rId39"/>
    <p:sldId id="770" r:id="rId40"/>
    <p:sldId id="771" r:id="rId41"/>
    <p:sldId id="772" r:id="rId42"/>
    <p:sldId id="773" r:id="rId43"/>
    <p:sldId id="774" r:id="rId44"/>
    <p:sldId id="779" r:id="rId45"/>
    <p:sldId id="780" r:id="rId46"/>
    <p:sldId id="782" r:id="rId47"/>
    <p:sldId id="783" r:id="rId48"/>
    <p:sldId id="784" r:id="rId49"/>
    <p:sldId id="785" r:id="rId50"/>
    <p:sldId id="981" r:id="rId51"/>
    <p:sldId id="982" r:id="rId52"/>
    <p:sldId id="787" r:id="rId53"/>
    <p:sldId id="993" r:id="rId54"/>
    <p:sldId id="789" r:id="rId55"/>
    <p:sldId id="790" r:id="rId56"/>
    <p:sldId id="791" r:id="rId57"/>
    <p:sldId id="931" r:id="rId58"/>
    <p:sldId id="794" r:id="rId59"/>
    <p:sldId id="796" r:id="rId60"/>
    <p:sldId id="797" r:id="rId61"/>
    <p:sldId id="798" r:id="rId62"/>
    <p:sldId id="799" r:id="rId63"/>
    <p:sldId id="800" r:id="rId64"/>
    <p:sldId id="801" r:id="rId65"/>
    <p:sldId id="734" r:id="rId66"/>
    <p:sldId id="735" r:id="rId67"/>
    <p:sldId id="795" r:id="rId68"/>
    <p:sldId id="985" r:id="rId69"/>
    <p:sldId id="802" r:id="rId70"/>
    <p:sldId id="805" r:id="rId71"/>
    <p:sldId id="806" r:id="rId72"/>
    <p:sldId id="807" r:id="rId73"/>
    <p:sldId id="808" r:id="rId74"/>
    <p:sldId id="809" r:id="rId75"/>
    <p:sldId id="962" r:id="rId76"/>
    <p:sldId id="984" r:id="rId77"/>
    <p:sldId id="810" r:id="rId78"/>
    <p:sldId id="986" r:id="rId79"/>
    <p:sldId id="814" r:id="rId80"/>
    <p:sldId id="815" r:id="rId81"/>
    <p:sldId id="816" r:id="rId82"/>
    <p:sldId id="817" r:id="rId83"/>
    <p:sldId id="818" r:id="rId84"/>
    <p:sldId id="819" r:id="rId85"/>
    <p:sldId id="820" r:id="rId86"/>
    <p:sldId id="821" r:id="rId87"/>
    <p:sldId id="822" r:id="rId88"/>
    <p:sldId id="823" r:id="rId89"/>
    <p:sldId id="948" r:id="rId90"/>
    <p:sldId id="824" r:id="rId91"/>
    <p:sldId id="825" r:id="rId92"/>
    <p:sldId id="826" r:id="rId93"/>
    <p:sldId id="827" r:id="rId94"/>
    <p:sldId id="828" r:id="rId95"/>
    <p:sldId id="829" r:id="rId96"/>
    <p:sldId id="831" r:id="rId97"/>
    <p:sldId id="949" r:id="rId98"/>
    <p:sldId id="987" r:id="rId99"/>
    <p:sldId id="956" r:id="rId100"/>
    <p:sldId id="832" r:id="rId101"/>
    <p:sldId id="834" r:id="rId102"/>
    <p:sldId id="835" r:id="rId103"/>
    <p:sldId id="836" r:id="rId104"/>
    <p:sldId id="837" r:id="rId105"/>
    <p:sldId id="963" r:id="rId106"/>
    <p:sldId id="838" r:id="rId107"/>
    <p:sldId id="839" r:id="rId108"/>
    <p:sldId id="840" r:id="rId109"/>
    <p:sldId id="841" r:id="rId110"/>
    <p:sldId id="843" r:id="rId111"/>
    <p:sldId id="964" r:id="rId112"/>
    <p:sldId id="966" r:id="rId113"/>
    <p:sldId id="842" r:id="rId114"/>
    <p:sldId id="972" r:id="rId115"/>
    <p:sldId id="844" r:id="rId116"/>
    <p:sldId id="971" r:id="rId117"/>
    <p:sldId id="845" r:id="rId118"/>
    <p:sldId id="846" r:id="rId119"/>
    <p:sldId id="847" r:id="rId120"/>
    <p:sldId id="738" r:id="rId121"/>
    <p:sldId id="848" r:id="rId122"/>
    <p:sldId id="849" r:id="rId123"/>
    <p:sldId id="850" r:id="rId124"/>
    <p:sldId id="880" r:id="rId125"/>
    <p:sldId id="852" r:id="rId126"/>
    <p:sldId id="853" r:id="rId127"/>
    <p:sldId id="854" r:id="rId128"/>
    <p:sldId id="855" r:id="rId129"/>
    <p:sldId id="856" r:id="rId130"/>
    <p:sldId id="990" r:id="rId131"/>
    <p:sldId id="973" r:id="rId132"/>
    <p:sldId id="857" r:id="rId133"/>
    <p:sldId id="858" r:id="rId134"/>
    <p:sldId id="859" r:id="rId135"/>
    <p:sldId id="860" r:id="rId136"/>
    <p:sldId id="961" r:id="rId137"/>
    <p:sldId id="991" r:id="rId138"/>
    <p:sldId id="864" r:id="rId139"/>
    <p:sldId id="865" r:id="rId140"/>
    <p:sldId id="867" r:id="rId141"/>
    <p:sldId id="868" r:id="rId142"/>
    <p:sldId id="960" r:id="rId143"/>
    <p:sldId id="926" r:id="rId144"/>
    <p:sldId id="959" r:id="rId145"/>
    <p:sldId id="871" r:id="rId146"/>
    <p:sldId id="947" r:id="rId147"/>
    <p:sldId id="883" r:id="rId148"/>
    <p:sldId id="925" r:id="rId149"/>
  </p:sldIdLst>
  <p:sldSz cx="9144000" cy="6858000" type="screen4x3"/>
  <p:notesSz cx="6858000" cy="9144000"/>
  <p:defaultTex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80"/>
    <a:srgbClr val="FF6600"/>
    <a:srgbClr val="0000FF"/>
    <a:srgbClr val="FF0000"/>
    <a:srgbClr val="FFFF99"/>
    <a:srgbClr val="80008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6" autoAdjust="0"/>
    <p:restoredTop sz="94707" autoAdjust="0"/>
  </p:normalViewPr>
  <p:slideViewPr>
    <p:cSldViewPr>
      <p:cViewPr varScale="1">
        <p:scale>
          <a:sx n="63" d="100"/>
          <a:sy n="63" d="100"/>
        </p:scale>
        <p:origin x="1282"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Lst>
  </p:outlineViewPr>
  <p:notesTextViewPr>
    <p:cViewPr>
      <p:scale>
        <a:sx n="100" d="100"/>
        <a:sy n="100" d="100"/>
      </p:scale>
      <p:origin x="0" y="0"/>
    </p:cViewPr>
  </p:notesTextViewPr>
  <p:sorterViewPr>
    <p:cViewPr>
      <p:scale>
        <a:sx n="140" d="100"/>
        <a:sy n="140" d="100"/>
      </p:scale>
      <p:origin x="0" y="-81792"/>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_rels/viewProps.xml.rels><?xml version="1.0" encoding="UTF-8" standalone="yes"?>
<Relationships xmlns="http://schemas.openxmlformats.org/package/2006/relationships"><Relationship Id="rId117" Type="http://schemas.openxmlformats.org/officeDocument/2006/relationships/slide" Target="slides/slide117.xml"/><Relationship Id="rId21" Type="http://schemas.openxmlformats.org/officeDocument/2006/relationships/slide" Target="slides/slide21.xml"/><Relationship Id="rId42" Type="http://schemas.openxmlformats.org/officeDocument/2006/relationships/slide" Target="slides/slide42.xml"/><Relationship Id="rId63" Type="http://schemas.openxmlformats.org/officeDocument/2006/relationships/slide" Target="slides/slide63.xml"/><Relationship Id="rId84" Type="http://schemas.openxmlformats.org/officeDocument/2006/relationships/slide" Target="slides/slide84.xml"/><Relationship Id="rId138" Type="http://schemas.openxmlformats.org/officeDocument/2006/relationships/slide" Target="slides/slide138.xml"/><Relationship Id="rId107" Type="http://schemas.openxmlformats.org/officeDocument/2006/relationships/slide" Target="slides/slide107.xml"/><Relationship Id="rId11" Type="http://schemas.openxmlformats.org/officeDocument/2006/relationships/slide" Target="slides/slide11.xml"/><Relationship Id="rId32" Type="http://schemas.openxmlformats.org/officeDocument/2006/relationships/slide" Target="slides/slide32.xml"/><Relationship Id="rId53" Type="http://schemas.openxmlformats.org/officeDocument/2006/relationships/slide" Target="slides/slide53.xml"/><Relationship Id="rId74" Type="http://schemas.openxmlformats.org/officeDocument/2006/relationships/slide" Target="slides/slide74.xml"/><Relationship Id="rId128" Type="http://schemas.openxmlformats.org/officeDocument/2006/relationships/slide" Target="slides/slide128.xml"/><Relationship Id="rId5" Type="http://schemas.openxmlformats.org/officeDocument/2006/relationships/slide" Target="slides/slide5.xml"/><Relationship Id="rId90" Type="http://schemas.openxmlformats.org/officeDocument/2006/relationships/slide" Target="slides/slide90.xml"/><Relationship Id="rId95" Type="http://schemas.openxmlformats.org/officeDocument/2006/relationships/slide" Target="slides/slide95.xml"/><Relationship Id="rId22" Type="http://schemas.openxmlformats.org/officeDocument/2006/relationships/slide" Target="slides/slide22.xml"/><Relationship Id="rId27" Type="http://schemas.openxmlformats.org/officeDocument/2006/relationships/slide" Target="slides/slide27.xml"/><Relationship Id="rId43" Type="http://schemas.openxmlformats.org/officeDocument/2006/relationships/slide" Target="slides/slide43.xml"/><Relationship Id="rId48" Type="http://schemas.openxmlformats.org/officeDocument/2006/relationships/slide" Target="slides/slide48.xml"/><Relationship Id="rId64" Type="http://schemas.openxmlformats.org/officeDocument/2006/relationships/slide" Target="slides/slide64.xml"/><Relationship Id="rId69" Type="http://schemas.openxmlformats.org/officeDocument/2006/relationships/slide" Target="slides/slide69.xml"/><Relationship Id="rId113" Type="http://schemas.openxmlformats.org/officeDocument/2006/relationships/slide" Target="slides/slide113.xml"/><Relationship Id="rId118" Type="http://schemas.openxmlformats.org/officeDocument/2006/relationships/slide" Target="slides/slide118.xml"/><Relationship Id="rId134" Type="http://schemas.openxmlformats.org/officeDocument/2006/relationships/slide" Target="slides/slide134.xml"/><Relationship Id="rId139" Type="http://schemas.openxmlformats.org/officeDocument/2006/relationships/slide" Target="slides/slide139.xml"/><Relationship Id="rId80" Type="http://schemas.openxmlformats.org/officeDocument/2006/relationships/slide" Target="slides/slide80.xml"/><Relationship Id="rId85" Type="http://schemas.openxmlformats.org/officeDocument/2006/relationships/slide" Target="slides/slide85.xml"/><Relationship Id="rId12" Type="http://schemas.openxmlformats.org/officeDocument/2006/relationships/slide" Target="slides/slide12.xml"/><Relationship Id="rId17" Type="http://schemas.openxmlformats.org/officeDocument/2006/relationships/slide" Target="slides/slide17.xml"/><Relationship Id="rId33" Type="http://schemas.openxmlformats.org/officeDocument/2006/relationships/slide" Target="slides/slide33.xml"/><Relationship Id="rId38" Type="http://schemas.openxmlformats.org/officeDocument/2006/relationships/slide" Target="slides/slide38.xml"/><Relationship Id="rId59" Type="http://schemas.openxmlformats.org/officeDocument/2006/relationships/slide" Target="slides/slide59.xml"/><Relationship Id="rId103" Type="http://schemas.openxmlformats.org/officeDocument/2006/relationships/slide" Target="slides/slide103.xml"/><Relationship Id="rId108" Type="http://schemas.openxmlformats.org/officeDocument/2006/relationships/slide" Target="slides/slide108.xml"/><Relationship Id="rId124" Type="http://schemas.openxmlformats.org/officeDocument/2006/relationships/slide" Target="slides/slide124.xml"/><Relationship Id="rId129" Type="http://schemas.openxmlformats.org/officeDocument/2006/relationships/slide" Target="slides/slide129.xml"/><Relationship Id="rId54" Type="http://schemas.openxmlformats.org/officeDocument/2006/relationships/slide" Target="slides/slide54.xml"/><Relationship Id="rId70" Type="http://schemas.openxmlformats.org/officeDocument/2006/relationships/slide" Target="slides/slide70.xml"/><Relationship Id="rId75" Type="http://schemas.openxmlformats.org/officeDocument/2006/relationships/slide" Target="slides/slide75.xml"/><Relationship Id="rId91" Type="http://schemas.openxmlformats.org/officeDocument/2006/relationships/slide" Target="slides/slide91.xml"/><Relationship Id="rId96" Type="http://schemas.openxmlformats.org/officeDocument/2006/relationships/slide" Target="slides/slide96.xml"/><Relationship Id="rId140" Type="http://schemas.openxmlformats.org/officeDocument/2006/relationships/slide" Target="slides/slide140.xml"/><Relationship Id="rId145" Type="http://schemas.openxmlformats.org/officeDocument/2006/relationships/slide" Target="slides/slide145.xml"/><Relationship Id="rId1" Type="http://schemas.openxmlformats.org/officeDocument/2006/relationships/slide" Target="slides/slide1.xml"/><Relationship Id="rId6" Type="http://schemas.openxmlformats.org/officeDocument/2006/relationships/slide" Target="slides/slide6.xml"/><Relationship Id="rId23" Type="http://schemas.openxmlformats.org/officeDocument/2006/relationships/slide" Target="slides/slide23.xml"/><Relationship Id="rId28" Type="http://schemas.openxmlformats.org/officeDocument/2006/relationships/slide" Target="slides/slide28.xml"/><Relationship Id="rId49" Type="http://schemas.openxmlformats.org/officeDocument/2006/relationships/slide" Target="slides/slide49.xml"/><Relationship Id="rId114" Type="http://schemas.openxmlformats.org/officeDocument/2006/relationships/slide" Target="slides/slide114.xml"/><Relationship Id="rId119" Type="http://schemas.openxmlformats.org/officeDocument/2006/relationships/slide" Target="slides/slide119.xml"/><Relationship Id="rId44" Type="http://schemas.openxmlformats.org/officeDocument/2006/relationships/slide" Target="slides/slide44.xml"/><Relationship Id="rId60" Type="http://schemas.openxmlformats.org/officeDocument/2006/relationships/slide" Target="slides/slide60.xml"/><Relationship Id="rId65" Type="http://schemas.openxmlformats.org/officeDocument/2006/relationships/slide" Target="slides/slide65.xml"/><Relationship Id="rId81" Type="http://schemas.openxmlformats.org/officeDocument/2006/relationships/slide" Target="slides/slide81.xml"/><Relationship Id="rId86" Type="http://schemas.openxmlformats.org/officeDocument/2006/relationships/slide" Target="slides/slide86.xml"/><Relationship Id="rId130" Type="http://schemas.openxmlformats.org/officeDocument/2006/relationships/slide" Target="slides/slide130.xml"/><Relationship Id="rId135" Type="http://schemas.openxmlformats.org/officeDocument/2006/relationships/slide" Target="slides/slide135.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109" Type="http://schemas.openxmlformats.org/officeDocument/2006/relationships/slide" Target="slides/slide10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 Id="rId76" Type="http://schemas.openxmlformats.org/officeDocument/2006/relationships/slide" Target="slides/slide76.xml"/><Relationship Id="rId97" Type="http://schemas.openxmlformats.org/officeDocument/2006/relationships/slide" Target="slides/slide97.xml"/><Relationship Id="rId104" Type="http://schemas.openxmlformats.org/officeDocument/2006/relationships/slide" Target="slides/slide104.xml"/><Relationship Id="rId120" Type="http://schemas.openxmlformats.org/officeDocument/2006/relationships/slide" Target="slides/slide120.xml"/><Relationship Id="rId125" Type="http://schemas.openxmlformats.org/officeDocument/2006/relationships/slide" Target="slides/slide125.xml"/><Relationship Id="rId141" Type="http://schemas.openxmlformats.org/officeDocument/2006/relationships/slide" Target="slides/slide141.xml"/><Relationship Id="rId146" Type="http://schemas.openxmlformats.org/officeDocument/2006/relationships/slide" Target="slides/slide146.xml"/><Relationship Id="rId7" Type="http://schemas.openxmlformats.org/officeDocument/2006/relationships/slide" Target="slides/slide7.xml"/><Relationship Id="rId71" Type="http://schemas.openxmlformats.org/officeDocument/2006/relationships/slide" Target="slides/slide71.xml"/><Relationship Id="rId92" Type="http://schemas.openxmlformats.org/officeDocument/2006/relationships/slide" Target="slides/slide92.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0.xml"/><Relationship Id="rId45" Type="http://schemas.openxmlformats.org/officeDocument/2006/relationships/slide" Target="slides/slide45.xml"/><Relationship Id="rId66" Type="http://schemas.openxmlformats.org/officeDocument/2006/relationships/slide" Target="slides/slide66.xml"/><Relationship Id="rId87" Type="http://schemas.openxmlformats.org/officeDocument/2006/relationships/slide" Target="slides/slide87.xml"/><Relationship Id="rId110" Type="http://schemas.openxmlformats.org/officeDocument/2006/relationships/slide" Target="slides/slide110.xml"/><Relationship Id="rId115" Type="http://schemas.openxmlformats.org/officeDocument/2006/relationships/slide" Target="slides/slide115.xml"/><Relationship Id="rId131" Type="http://schemas.openxmlformats.org/officeDocument/2006/relationships/slide" Target="slides/slide131.xml"/><Relationship Id="rId136" Type="http://schemas.openxmlformats.org/officeDocument/2006/relationships/slide" Target="slides/slide136.xml"/><Relationship Id="rId61" Type="http://schemas.openxmlformats.org/officeDocument/2006/relationships/slide" Target="slides/slide61.xml"/><Relationship Id="rId82" Type="http://schemas.openxmlformats.org/officeDocument/2006/relationships/slide" Target="slides/slide82.xml"/><Relationship Id="rId19" Type="http://schemas.openxmlformats.org/officeDocument/2006/relationships/slide" Target="slides/slide19.xml"/><Relationship Id="rId14" Type="http://schemas.openxmlformats.org/officeDocument/2006/relationships/slide" Target="slides/slide14.xml"/><Relationship Id="rId30" Type="http://schemas.openxmlformats.org/officeDocument/2006/relationships/slide" Target="slides/slide30.xml"/><Relationship Id="rId35" Type="http://schemas.openxmlformats.org/officeDocument/2006/relationships/slide" Target="slides/slide35.xml"/><Relationship Id="rId56" Type="http://schemas.openxmlformats.org/officeDocument/2006/relationships/slide" Target="slides/slide56.xml"/><Relationship Id="rId77" Type="http://schemas.openxmlformats.org/officeDocument/2006/relationships/slide" Target="slides/slide77.xml"/><Relationship Id="rId100" Type="http://schemas.openxmlformats.org/officeDocument/2006/relationships/slide" Target="slides/slide100.xml"/><Relationship Id="rId105" Type="http://schemas.openxmlformats.org/officeDocument/2006/relationships/slide" Target="slides/slide105.xml"/><Relationship Id="rId126" Type="http://schemas.openxmlformats.org/officeDocument/2006/relationships/slide" Target="slides/slide126.xml"/><Relationship Id="rId147" Type="http://schemas.openxmlformats.org/officeDocument/2006/relationships/slide" Target="slides/slide147.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93" Type="http://schemas.openxmlformats.org/officeDocument/2006/relationships/slide" Target="slides/slide93.xml"/><Relationship Id="rId98" Type="http://schemas.openxmlformats.org/officeDocument/2006/relationships/slide" Target="slides/slide98.xml"/><Relationship Id="rId121" Type="http://schemas.openxmlformats.org/officeDocument/2006/relationships/slide" Target="slides/slide121.xml"/><Relationship Id="rId142" Type="http://schemas.openxmlformats.org/officeDocument/2006/relationships/slide" Target="slides/slide142.xml"/><Relationship Id="rId3" Type="http://schemas.openxmlformats.org/officeDocument/2006/relationships/slide" Target="slides/slide3.xml"/><Relationship Id="rId25" Type="http://schemas.openxmlformats.org/officeDocument/2006/relationships/slide" Target="slides/slide25.xml"/><Relationship Id="rId46" Type="http://schemas.openxmlformats.org/officeDocument/2006/relationships/slide" Target="slides/slide46.xml"/><Relationship Id="rId67" Type="http://schemas.openxmlformats.org/officeDocument/2006/relationships/slide" Target="slides/slide67.xml"/><Relationship Id="rId116" Type="http://schemas.openxmlformats.org/officeDocument/2006/relationships/slide" Target="slides/slide116.xml"/><Relationship Id="rId137" Type="http://schemas.openxmlformats.org/officeDocument/2006/relationships/slide" Target="slides/slide137.xml"/><Relationship Id="rId20" Type="http://schemas.openxmlformats.org/officeDocument/2006/relationships/slide" Target="slides/slide20.xml"/><Relationship Id="rId41" Type="http://schemas.openxmlformats.org/officeDocument/2006/relationships/slide" Target="slides/slide41.xml"/><Relationship Id="rId62" Type="http://schemas.openxmlformats.org/officeDocument/2006/relationships/slide" Target="slides/slide62.xml"/><Relationship Id="rId83" Type="http://schemas.openxmlformats.org/officeDocument/2006/relationships/slide" Target="slides/slide83.xml"/><Relationship Id="rId88" Type="http://schemas.openxmlformats.org/officeDocument/2006/relationships/slide" Target="slides/slide88.xml"/><Relationship Id="rId111" Type="http://schemas.openxmlformats.org/officeDocument/2006/relationships/slide" Target="slides/slide111.xml"/><Relationship Id="rId132" Type="http://schemas.openxmlformats.org/officeDocument/2006/relationships/slide" Target="slides/slide132.xml"/><Relationship Id="rId15" Type="http://schemas.openxmlformats.org/officeDocument/2006/relationships/slide" Target="slides/slide15.xml"/><Relationship Id="rId36" Type="http://schemas.openxmlformats.org/officeDocument/2006/relationships/slide" Target="slides/slide36.xml"/><Relationship Id="rId57" Type="http://schemas.openxmlformats.org/officeDocument/2006/relationships/slide" Target="slides/slide57.xml"/><Relationship Id="rId106" Type="http://schemas.openxmlformats.org/officeDocument/2006/relationships/slide" Target="slides/slide106.xml"/><Relationship Id="rId127" Type="http://schemas.openxmlformats.org/officeDocument/2006/relationships/slide" Target="slides/slide127.xml"/><Relationship Id="rId10" Type="http://schemas.openxmlformats.org/officeDocument/2006/relationships/slide" Target="slides/slide10.xml"/><Relationship Id="rId31" Type="http://schemas.openxmlformats.org/officeDocument/2006/relationships/slide" Target="slides/slide31.xml"/><Relationship Id="rId52" Type="http://schemas.openxmlformats.org/officeDocument/2006/relationships/slide" Target="slides/slide52.xml"/><Relationship Id="rId73" Type="http://schemas.openxmlformats.org/officeDocument/2006/relationships/slide" Target="slides/slide73.xml"/><Relationship Id="rId78" Type="http://schemas.openxmlformats.org/officeDocument/2006/relationships/slide" Target="slides/slide78.xml"/><Relationship Id="rId94" Type="http://schemas.openxmlformats.org/officeDocument/2006/relationships/slide" Target="slides/slide94.xml"/><Relationship Id="rId99" Type="http://schemas.openxmlformats.org/officeDocument/2006/relationships/slide" Target="slides/slide99.xml"/><Relationship Id="rId101" Type="http://schemas.openxmlformats.org/officeDocument/2006/relationships/slide" Target="slides/slide101.xml"/><Relationship Id="rId122" Type="http://schemas.openxmlformats.org/officeDocument/2006/relationships/slide" Target="slides/slide122.xml"/><Relationship Id="rId143" Type="http://schemas.openxmlformats.org/officeDocument/2006/relationships/slide" Target="slides/slide143.xml"/><Relationship Id="rId148" Type="http://schemas.openxmlformats.org/officeDocument/2006/relationships/slide" Target="slides/slide148.xml"/><Relationship Id="rId4" Type="http://schemas.openxmlformats.org/officeDocument/2006/relationships/slide" Target="slides/slide4.xml"/><Relationship Id="rId9" Type="http://schemas.openxmlformats.org/officeDocument/2006/relationships/slide" Target="slides/slide9.xml"/><Relationship Id="rId26" Type="http://schemas.openxmlformats.org/officeDocument/2006/relationships/slide" Target="slides/slide26.xml"/><Relationship Id="rId47" Type="http://schemas.openxmlformats.org/officeDocument/2006/relationships/slide" Target="slides/slide47.xml"/><Relationship Id="rId68" Type="http://schemas.openxmlformats.org/officeDocument/2006/relationships/slide" Target="slides/slide68.xml"/><Relationship Id="rId89" Type="http://schemas.openxmlformats.org/officeDocument/2006/relationships/slide" Target="slides/slide89.xml"/><Relationship Id="rId112" Type="http://schemas.openxmlformats.org/officeDocument/2006/relationships/slide" Target="slides/slide112.xml"/><Relationship Id="rId133" Type="http://schemas.openxmlformats.org/officeDocument/2006/relationships/slide" Target="slides/slide133.xml"/><Relationship Id="rId16" Type="http://schemas.openxmlformats.org/officeDocument/2006/relationships/slide" Target="slides/slide16.xml"/><Relationship Id="rId37" Type="http://schemas.openxmlformats.org/officeDocument/2006/relationships/slide" Target="slides/slide37.xml"/><Relationship Id="rId58" Type="http://schemas.openxmlformats.org/officeDocument/2006/relationships/slide" Target="slides/slide58.xml"/><Relationship Id="rId79" Type="http://schemas.openxmlformats.org/officeDocument/2006/relationships/slide" Target="slides/slide79.xml"/><Relationship Id="rId102" Type="http://schemas.openxmlformats.org/officeDocument/2006/relationships/slide" Target="slides/slide102.xml"/><Relationship Id="rId123" Type="http://schemas.openxmlformats.org/officeDocument/2006/relationships/slide" Target="slides/slide123.xml"/><Relationship Id="rId144" Type="http://schemas.openxmlformats.org/officeDocument/2006/relationships/slide" Target="slides/slide14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4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b="0">
                <a:latin typeface="VW媩$婫`婡p瑙" charset="0"/>
                <a:ea typeface="隶书" pitchFamily="49" charset="-122"/>
              </a:defRPr>
            </a:lvl1pPr>
          </a:lstStyle>
          <a:p>
            <a:endParaRPr lang="zh-CN" altLang="en-US"/>
          </a:p>
        </p:txBody>
      </p:sp>
      <p:sp>
        <p:nvSpPr>
          <p:cNvPr id="584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b="0">
                <a:latin typeface="VW媩$婫`婡p瑙" charset="0"/>
                <a:ea typeface="隶书" pitchFamily="49" charset="-122"/>
              </a:defRPr>
            </a:lvl1pPr>
          </a:lstStyle>
          <a:p>
            <a:endParaRPr lang="en-US" altLang="zh-CN"/>
          </a:p>
        </p:txBody>
      </p:sp>
      <p:sp>
        <p:nvSpPr>
          <p:cNvPr id="174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4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84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b="0">
                <a:latin typeface="VW媩$婫`婡p瑙" charset="0"/>
                <a:ea typeface="隶书" pitchFamily="49" charset="-122"/>
              </a:defRPr>
            </a:lvl1pPr>
          </a:lstStyle>
          <a:p>
            <a:endParaRPr lang="en-US" altLang="zh-CN"/>
          </a:p>
        </p:txBody>
      </p:sp>
      <p:sp>
        <p:nvSpPr>
          <p:cNvPr id="584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VW媩$婫`婡p瑙" charset="0"/>
                <a:ea typeface="隶书" pitchFamily="49" charset="-122"/>
              </a:defRPr>
            </a:lvl1pPr>
          </a:lstStyle>
          <a:p>
            <a:fld id="{569C6034-8C21-4912-986C-903F823F6719}" type="slidenum">
              <a:rPr lang="zh-CN" altLang="en-US"/>
              <a:pPr/>
              <a:t>‹#›</a:t>
            </a:fld>
            <a:endParaRPr lang="en-US" altLang="zh-CN"/>
          </a:p>
        </p:txBody>
      </p:sp>
    </p:spTree>
    <p:extLst>
      <p:ext uri="{BB962C8B-B14F-4D97-AF65-F5344CB8AC3E}">
        <p14:creationId xmlns:p14="http://schemas.microsoft.com/office/powerpoint/2010/main" val="876796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1pPr>
    <a:lvl2pPr marL="457200"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2pPr>
    <a:lvl3pPr marL="914400"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3pPr>
    <a:lvl4pPr marL="1371600"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4pPr>
    <a:lvl5pPr marL="1828800" algn="l" rtl="0" eaLnBrk="0" fontAlgn="base" hangingPunct="0">
      <a:spcBef>
        <a:spcPct val="30000"/>
      </a:spcBef>
      <a:spcAft>
        <a:spcPct val="0"/>
      </a:spcAft>
      <a:defRPr sz="1200" kern="1200">
        <a:solidFill>
          <a:schemeClr val="tx1"/>
        </a:solidFill>
        <a:latin typeface="VW媩$婫`婡p瑙" charset="0"/>
        <a:ea typeface="隶书"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9C6034-8C21-4912-986C-903F823F6719}" type="slidenum">
              <a:rPr lang="zh-CN" altLang="en-US" smtClean="0"/>
              <a:pPr/>
              <a:t>19</a:t>
            </a:fld>
            <a:endParaRPr lang="en-US" altLang="zh-CN"/>
          </a:p>
        </p:txBody>
      </p:sp>
    </p:spTree>
    <p:extLst>
      <p:ext uri="{BB962C8B-B14F-4D97-AF65-F5344CB8AC3E}">
        <p14:creationId xmlns:p14="http://schemas.microsoft.com/office/powerpoint/2010/main" val="2869172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9C6034-8C21-4912-986C-903F823F6719}" type="slidenum">
              <a:rPr lang="zh-CN" altLang="en-US" smtClean="0"/>
              <a:pPr/>
              <a:t>20</a:t>
            </a:fld>
            <a:endParaRPr lang="en-US" altLang="zh-CN"/>
          </a:p>
        </p:txBody>
      </p:sp>
    </p:spTree>
    <p:extLst>
      <p:ext uri="{BB962C8B-B14F-4D97-AF65-F5344CB8AC3E}">
        <p14:creationId xmlns:p14="http://schemas.microsoft.com/office/powerpoint/2010/main" val="2869172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9C6034-8C21-4912-986C-903F823F6719}" type="slidenum">
              <a:rPr lang="zh-CN" altLang="en-US" smtClean="0"/>
              <a:pPr/>
              <a:t>22</a:t>
            </a:fld>
            <a:endParaRPr lang="en-US" altLang="zh-CN"/>
          </a:p>
        </p:txBody>
      </p:sp>
    </p:spTree>
    <p:extLst>
      <p:ext uri="{BB962C8B-B14F-4D97-AF65-F5344CB8AC3E}">
        <p14:creationId xmlns:p14="http://schemas.microsoft.com/office/powerpoint/2010/main" val="2869172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9C6034-8C21-4912-986C-903F823F6719}" type="slidenum">
              <a:rPr lang="zh-CN" altLang="en-US" smtClean="0"/>
              <a:pPr/>
              <a:t>23</a:t>
            </a:fld>
            <a:endParaRPr lang="en-US" altLang="zh-CN"/>
          </a:p>
        </p:txBody>
      </p:sp>
    </p:spTree>
    <p:extLst>
      <p:ext uri="{BB962C8B-B14F-4D97-AF65-F5344CB8AC3E}">
        <p14:creationId xmlns:p14="http://schemas.microsoft.com/office/powerpoint/2010/main" val="2869172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77825" y="1676400"/>
            <a:ext cx="8389938" cy="4421188"/>
            <a:chOff x="238" y="1056"/>
            <a:chExt cx="5285" cy="2785"/>
          </a:xfrm>
        </p:grpSpPr>
        <p:grpSp>
          <p:nvGrpSpPr>
            <p:cNvPr id="5" name="Group 3"/>
            <p:cNvGrpSpPr>
              <a:grpSpLocks/>
            </p:cNvGrpSpPr>
            <p:nvPr/>
          </p:nvGrpSpPr>
          <p:grpSpPr bwMode="auto">
            <a:xfrm>
              <a:off x="238" y="1056"/>
              <a:ext cx="5285" cy="1393"/>
              <a:chOff x="238" y="1056"/>
              <a:chExt cx="5285" cy="1393"/>
            </a:xfrm>
          </p:grpSpPr>
          <p:sp>
            <p:nvSpPr>
              <p:cNvPr id="14" name="Rectangle 4"/>
              <p:cNvSpPr>
                <a:spLocks noChangeArrowheads="1"/>
              </p:cNvSpPr>
              <p:nvPr/>
            </p:nvSpPr>
            <p:spPr bwMode="auto">
              <a:xfrm>
                <a:off x="243" y="1057"/>
                <a:ext cx="5272" cy="1391"/>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0"/>
                  <a:ea typeface="隶书" pitchFamily="49" charset="-122"/>
                </a:endParaRPr>
              </a:p>
            </p:txBody>
          </p:sp>
          <p:sp>
            <p:nvSpPr>
              <p:cNvPr id="15" name="Freeform 5"/>
              <p:cNvSpPr>
                <a:spLocks/>
              </p:cNvSpPr>
              <p:nvPr/>
            </p:nvSpPr>
            <p:spPr bwMode="auto">
              <a:xfrm>
                <a:off x="238" y="1056"/>
                <a:ext cx="5273" cy="1393"/>
              </a:xfrm>
              <a:custGeom>
                <a:avLst/>
                <a:gdLst>
                  <a:gd name="T0" fmla="*/ 5272 w 5273"/>
                  <a:gd name="T1" fmla="*/ 0 h 1393"/>
                  <a:gd name="T2" fmla="*/ 0 w 5273"/>
                  <a:gd name="T3" fmla="*/ 0 h 1393"/>
                  <a:gd name="T4" fmla="*/ 0 w 5273"/>
                  <a:gd name="T5" fmla="*/ 1392 h 1393"/>
                </a:gdLst>
                <a:ahLst/>
                <a:cxnLst>
                  <a:cxn ang="0">
                    <a:pos x="T0" y="T1"/>
                  </a:cxn>
                  <a:cxn ang="0">
                    <a:pos x="T2" y="T3"/>
                  </a:cxn>
                  <a:cxn ang="0">
                    <a:pos x="T4" y="T5"/>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6"/>
              <p:cNvSpPr>
                <a:spLocks/>
              </p:cNvSpPr>
              <p:nvPr/>
            </p:nvSpPr>
            <p:spPr bwMode="auto">
              <a:xfrm>
                <a:off x="250" y="1056"/>
                <a:ext cx="5273" cy="1393"/>
              </a:xfrm>
              <a:custGeom>
                <a:avLst/>
                <a:gdLst>
                  <a:gd name="T0" fmla="*/ 5272 w 5273"/>
                  <a:gd name="T1" fmla="*/ 0 h 1393"/>
                  <a:gd name="T2" fmla="*/ 5272 w 5273"/>
                  <a:gd name="T3" fmla="*/ 1392 h 1393"/>
                  <a:gd name="T4" fmla="*/ 0 w 5273"/>
                  <a:gd name="T5" fmla="*/ 1392 h 1393"/>
                </a:gdLst>
                <a:ahLst/>
                <a:cxnLst>
                  <a:cxn ang="0">
                    <a:pos x="T0" y="T1"/>
                  </a:cxn>
                  <a:cxn ang="0">
                    <a:pos x="T2" y="T3"/>
                  </a:cxn>
                  <a:cxn ang="0">
                    <a:pos x="T4" y="T5"/>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6" name="Group 7"/>
            <p:cNvGrpSpPr>
              <a:grpSpLocks/>
            </p:cNvGrpSpPr>
            <p:nvPr/>
          </p:nvGrpSpPr>
          <p:grpSpPr bwMode="auto">
            <a:xfrm>
              <a:off x="240" y="3744"/>
              <a:ext cx="5281" cy="97"/>
              <a:chOff x="240" y="3744"/>
              <a:chExt cx="5281" cy="97"/>
            </a:xfrm>
          </p:grpSpPr>
          <p:sp>
            <p:nvSpPr>
              <p:cNvPr id="11" name="Rectangle 8"/>
              <p:cNvSpPr>
                <a:spLocks noChangeArrowheads="1"/>
              </p:cNvSpPr>
              <p:nvPr/>
            </p:nvSpPr>
            <p:spPr bwMode="auto">
              <a:xfrm>
                <a:off x="240" y="3744"/>
                <a:ext cx="5280" cy="9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0"/>
                  <a:ea typeface="隶书" pitchFamily="49" charset="-122"/>
                </a:endParaRPr>
              </a:p>
            </p:txBody>
          </p:sp>
          <p:sp>
            <p:nvSpPr>
              <p:cNvPr id="12" name="Freeform 9"/>
              <p:cNvSpPr>
                <a:spLocks/>
              </p:cNvSpPr>
              <p:nvPr/>
            </p:nvSpPr>
            <p:spPr bwMode="auto">
              <a:xfrm>
                <a:off x="240" y="3744"/>
                <a:ext cx="5281" cy="97"/>
              </a:xfrm>
              <a:custGeom>
                <a:avLst/>
                <a:gdLst>
                  <a:gd name="T0" fmla="*/ 5280 w 5281"/>
                  <a:gd name="T1" fmla="*/ 0 h 97"/>
                  <a:gd name="T2" fmla="*/ 0 w 5281"/>
                  <a:gd name="T3" fmla="*/ 0 h 97"/>
                  <a:gd name="T4" fmla="*/ 0 w 5281"/>
                  <a:gd name="T5" fmla="*/ 96 h 97"/>
                </a:gdLst>
                <a:ahLst/>
                <a:cxnLst>
                  <a:cxn ang="0">
                    <a:pos x="T0" y="T1"/>
                  </a:cxn>
                  <a:cxn ang="0">
                    <a:pos x="T2" y="T3"/>
                  </a:cxn>
                  <a:cxn ang="0">
                    <a:pos x="T4" y="T5"/>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10"/>
              <p:cNvSpPr>
                <a:spLocks/>
              </p:cNvSpPr>
              <p:nvPr/>
            </p:nvSpPr>
            <p:spPr bwMode="auto">
              <a:xfrm>
                <a:off x="240" y="3744"/>
                <a:ext cx="5281" cy="97"/>
              </a:xfrm>
              <a:custGeom>
                <a:avLst/>
                <a:gdLst>
                  <a:gd name="T0" fmla="*/ 5280 w 5281"/>
                  <a:gd name="T1" fmla="*/ 0 h 97"/>
                  <a:gd name="T2" fmla="*/ 5280 w 5281"/>
                  <a:gd name="T3" fmla="*/ 96 h 97"/>
                  <a:gd name="T4" fmla="*/ 0 w 5281"/>
                  <a:gd name="T5" fmla="*/ 96 h 97"/>
                </a:gdLst>
                <a:ahLst/>
                <a:cxnLst>
                  <a:cxn ang="0">
                    <a:pos x="T0" y="T1"/>
                  </a:cxn>
                  <a:cxn ang="0">
                    <a:pos x="T2" y="T3"/>
                  </a:cxn>
                  <a:cxn ang="0">
                    <a:pos x="T4" y="T5"/>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7" name="Group 11"/>
            <p:cNvGrpSpPr>
              <a:grpSpLocks/>
            </p:cNvGrpSpPr>
            <p:nvPr/>
          </p:nvGrpSpPr>
          <p:grpSpPr bwMode="auto">
            <a:xfrm>
              <a:off x="338" y="1200"/>
              <a:ext cx="97" cy="1104"/>
              <a:chOff x="338" y="1200"/>
              <a:chExt cx="97" cy="1104"/>
            </a:xfrm>
          </p:grpSpPr>
          <p:sp useBgFill="1">
            <p:nvSpPr>
              <p:cNvPr id="8" name="Rectangle 12"/>
              <p:cNvSpPr>
                <a:spLocks noChangeArrowheads="1"/>
              </p:cNvSpPr>
              <p:nvPr/>
            </p:nvSpPr>
            <p:spPr bwMode="auto">
              <a:xfrm>
                <a:off x="338" y="1201"/>
                <a:ext cx="96" cy="1103"/>
              </a:xfrm>
              <a:prstGeom prst="rect">
                <a:avLst/>
              </a:prstGeom>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0"/>
                  <a:ea typeface="隶书" pitchFamily="49" charset="-122"/>
                </a:endParaRPr>
              </a:p>
            </p:txBody>
          </p:sp>
          <p:sp>
            <p:nvSpPr>
              <p:cNvPr id="9" name="Freeform 13"/>
              <p:cNvSpPr>
                <a:spLocks/>
              </p:cNvSpPr>
              <p:nvPr/>
            </p:nvSpPr>
            <p:spPr bwMode="auto">
              <a:xfrm>
                <a:off x="338" y="1200"/>
                <a:ext cx="97" cy="1104"/>
              </a:xfrm>
              <a:custGeom>
                <a:avLst/>
                <a:gdLst>
                  <a:gd name="T0" fmla="*/ 0 w 97"/>
                  <a:gd name="T1" fmla="*/ 1103 h 1104"/>
                  <a:gd name="T2" fmla="*/ 96 w 97"/>
                  <a:gd name="T3" fmla="*/ 1103 h 1104"/>
                  <a:gd name="T4" fmla="*/ 96 w 97"/>
                  <a:gd name="T5" fmla="*/ 0 h 1104"/>
                </a:gdLst>
                <a:ahLst/>
                <a:cxnLst>
                  <a:cxn ang="0">
                    <a:pos x="T0" y="T1"/>
                  </a:cxn>
                  <a:cxn ang="0">
                    <a:pos x="T2" y="T3"/>
                  </a:cxn>
                  <a:cxn ang="0">
                    <a:pos x="T4" y="T5"/>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14"/>
              <p:cNvSpPr>
                <a:spLocks/>
              </p:cNvSpPr>
              <p:nvPr/>
            </p:nvSpPr>
            <p:spPr bwMode="auto">
              <a:xfrm>
                <a:off x="338" y="1200"/>
                <a:ext cx="97" cy="1104"/>
              </a:xfrm>
              <a:custGeom>
                <a:avLst/>
                <a:gdLst>
                  <a:gd name="T0" fmla="*/ 0 w 97"/>
                  <a:gd name="T1" fmla="*/ 1103 h 1104"/>
                  <a:gd name="T2" fmla="*/ 0 w 97"/>
                  <a:gd name="T3" fmla="*/ 0 h 1104"/>
                  <a:gd name="T4" fmla="*/ 96 w 97"/>
                  <a:gd name="T5" fmla="*/ 0 h 1104"/>
                </a:gdLst>
                <a:ahLst/>
                <a:cxnLst>
                  <a:cxn ang="0">
                    <a:pos x="T0" y="T1"/>
                  </a:cxn>
                  <a:cxn ang="0">
                    <a:pos x="T2" y="T3"/>
                  </a:cxn>
                  <a:cxn ang="0">
                    <a:pos x="T4" y="T5"/>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48495" name="Rectangle 15"/>
          <p:cNvSpPr>
            <a:spLocks noGrp="1" noChangeArrowheads="1"/>
          </p:cNvSpPr>
          <p:nvPr>
            <p:ph type="ctrTitle" sz="quarter"/>
          </p:nvPr>
        </p:nvSpPr>
        <p:spPr>
          <a:xfrm>
            <a:off x="836613" y="2133600"/>
            <a:ext cx="7772400" cy="1143000"/>
          </a:xfrm>
        </p:spPr>
        <p:txBody>
          <a:bodyPr/>
          <a:lstStyle>
            <a:lvl1pPr algn="ctr">
              <a:defRPr/>
            </a:lvl1pPr>
          </a:lstStyle>
          <a:p>
            <a:pPr lvl="0"/>
            <a:r>
              <a:rPr lang="zh-CN" altLang="en-US" noProof="0" smtClean="0"/>
              <a:t>单击此处编辑母版标题样式</a:t>
            </a:r>
            <a:endParaRPr lang="zh-CN" altLang="zh-CN" noProof="0" smtClean="0"/>
          </a:p>
        </p:txBody>
      </p:sp>
      <p:sp>
        <p:nvSpPr>
          <p:cNvPr id="148496"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2" charset="2"/>
              <a:buNone/>
              <a:defRPr/>
            </a:lvl1pPr>
          </a:lstStyle>
          <a:p>
            <a:pPr lvl="0"/>
            <a:r>
              <a:rPr lang="zh-CN" altLang="en-US" noProof="0" smtClean="0"/>
              <a:t>单击此处编辑母版副标题样式</a:t>
            </a:r>
          </a:p>
        </p:txBody>
      </p:sp>
      <p:sp>
        <p:nvSpPr>
          <p:cNvPr id="17" name="Rectangle 17"/>
          <p:cNvSpPr>
            <a:spLocks noGrp="1" noChangeArrowheads="1"/>
          </p:cNvSpPr>
          <p:nvPr>
            <p:ph type="dt" sz="quarter" idx="10"/>
          </p:nvPr>
        </p:nvSpPr>
        <p:spPr>
          <a:xfrm>
            <a:off x="381000" y="63246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18" name="Rectangle 18"/>
          <p:cNvSpPr>
            <a:spLocks noGrp="1" noChangeArrowheads="1"/>
          </p:cNvSpPr>
          <p:nvPr>
            <p:ph type="ftr" sz="quarter" idx="11"/>
          </p:nvPr>
        </p:nvSpPr>
        <p:spPr>
          <a:xfrm>
            <a:off x="3124200" y="6324600"/>
            <a:ext cx="2895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19" name="Rectangle 19"/>
          <p:cNvSpPr>
            <a:spLocks noGrp="1" noChangeArrowheads="1"/>
          </p:cNvSpPr>
          <p:nvPr>
            <p:ph type="sldNum" sz="quarter" idx="12"/>
          </p:nvPr>
        </p:nvSpPr>
        <p:spPr>
          <a:xfrm>
            <a:off x="6858000" y="63246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958568C1-22ED-4B35-A56A-FF2B5D0DF4EC}"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764A844B-1910-4009-A257-723F3DE15D0F}"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342900"/>
            <a:ext cx="1943100" cy="552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42900"/>
            <a:ext cx="5676900" cy="552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4154BE76-2772-4EC2-A44B-375DC31636C6}"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FCA7A951-9D83-473C-A327-48FD3492C5EF}"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628D5140-C0DC-40A5-ABE6-610DAB9C7F85}"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0A5773FF-CA02-4ED2-AE99-34AAEE7C607E}"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9"/>
          <p:cNvSpPr>
            <a:spLocks noGrp="1" noChangeArrowheads="1"/>
          </p:cNvSpPr>
          <p:nvPr>
            <p:ph type="sldNum" sz="quarter" idx="12"/>
          </p:nvPr>
        </p:nvSpPr>
        <p:spPr>
          <a:ln/>
        </p:spPr>
        <p:txBody>
          <a:bodyPr/>
          <a:lstStyle>
            <a:lvl1pPr>
              <a:defRPr/>
            </a:lvl1pPr>
          </a:lstStyle>
          <a:p>
            <a:pPr>
              <a:defRPr/>
            </a:pPr>
            <a:fld id="{61445FE6-3B79-48EF-ADD5-71C92DF40249}"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a:ln/>
        </p:spPr>
        <p:txBody>
          <a:bodyPr/>
          <a:lstStyle>
            <a:lvl1pPr>
              <a:defRPr/>
            </a:lvl1pPr>
          </a:lstStyle>
          <a:p>
            <a:pPr>
              <a:defRPr/>
            </a:pPr>
            <a:fld id="{1C9475D1-4A4C-4DCF-806C-AAC2F95D4132}"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9"/>
          <p:cNvSpPr>
            <a:spLocks noGrp="1" noChangeArrowheads="1"/>
          </p:cNvSpPr>
          <p:nvPr>
            <p:ph type="sldNum" sz="quarter" idx="12"/>
          </p:nvPr>
        </p:nvSpPr>
        <p:spPr>
          <a:ln/>
        </p:spPr>
        <p:txBody>
          <a:bodyPr/>
          <a:lstStyle>
            <a:lvl1pPr>
              <a:defRPr/>
            </a:lvl1pPr>
          </a:lstStyle>
          <a:p>
            <a:pPr>
              <a:defRPr/>
            </a:pPr>
            <a:fld id="{F60E276A-92DF-4EDD-B6B0-B12A111797FB}"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D9B932A9-C489-49D0-ABBC-A6F56B3EA339}"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D380284D-3744-411B-A234-D8F63F3992AF}"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81000" y="304800"/>
            <a:ext cx="8383588" cy="6022975"/>
            <a:chOff x="240" y="192"/>
            <a:chExt cx="5281" cy="3794"/>
          </a:xfrm>
        </p:grpSpPr>
        <p:grpSp>
          <p:nvGrpSpPr>
            <p:cNvPr id="1032" name="Group 3"/>
            <p:cNvGrpSpPr>
              <a:grpSpLocks/>
            </p:cNvGrpSpPr>
            <p:nvPr/>
          </p:nvGrpSpPr>
          <p:grpSpPr bwMode="auto">
            <a:xfrm>
              <a:off x="240" y="1008"/>
              <a:ext cx="5281" cy="2978"/>
              <a:chOff x="240" y="1008"/>
              <a:chExt cx="5281" cy="2978"/>
            </a:xfrm>
          </p:grpSpPr>
          <p:sp>
            <p:nvSpPr>
              <p:cNvPr id="1041" name="Rectangle 4"/>
              <p:cNvSpPr>
                <a:spLocks noChangeArrowheads="1"/>
              </p:cNvSpPr>
              <p:nvPr/>
            </p:nvSpPr>
            <p:spPr bwMode="auto">
              <a:xfrm>
                <a:off x="245" y="1010"/>
                <a:ext cx="5269" cy="297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0"/>
                  <a:ea typeface="隶书" pitchFamily="49" charset="-122"/>
                </a:endParaRPr>
              </a:p>
            </p:txBody>
          </p:sp>
          <p:sp>
            <p:nvSpPr>
              <p:cNvPr id="147461" name="Freeform 5"/>
              <p:cNvSpPr>
                <a:spLocks/>
              </p:cNvSpPr>
              <p:nvPr/>
            </p:nvSpPr>
            <p:spPr bwMode="auto">
              <a:xfrm>
                <a:off x="240" y="1008"/>
                <a:ext cx="5269" cy="2977"/>
              </a:xfrm>
              <a:custGeom>
                <a:avLst/>
                <a:gdLst>
                  <a:gd name="T0" fmla="*/ 5268 w 5269"/>
                  <a:gd name="T1" fmla="*/ 0 h 2977"/>
                  <a:gd name="T2" fmla="*/ 0 w 5269"/>
                  <a:gd name="T3" fmla="*/ 0 h 2977"/>
                  <a:gd name="T4" fmla="*/ 0 w 5269"/>
                  <a:gd name="T5" fmla="*/ 2976 h 2977"/>
                </a:gdLst>
                <a:ahLst/>
                <a:cxnLst>
                  <a:cxn ang="0">
                    <a:pos x="T0" y="T1"/>
                  </a:cxn>
                  <a:cxn ang="0">
                    <a:pos x="T2" y="T3"/>
                  </a:cxn>
                  <a:cxn ang="0">
                    <a:pos x="T4" y="T5"/>
                  </a:cxn>
                </a:cxnLst>
                <a:rect l="0" t="0" r="r" b="b"/>
                <a:pathLst>
                  <a:path w="5269" h="2977">
                    <a:moveTo>
                      <a:pt x="5268" y="0"/>
                    </a:moveTo>
                    <a:lnTo>
                      <a:pt x="0" y="0"/>
                    </a:lnTo>
                    <a:lnTo>
                      <a:pt x="0" y="2976"/>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7462" name="Freeform 6"/>
              <p:cNvSpPr>
                <a:spLocks/>
              </p:cNvSpPr>
              <p:nvPr/>
            </p:nvSpPr>
            <p:spPr bwMode="auto">
              <a:xfrm>
                <a:off x="252" y="1008"/>
                <a:ext cx="5269" cy="2977"/>
              </a:xfrm>
              <a:custGeom>
                <a:avLst/>
                <a:gdLst>
                  <a:gd name="T0" fmla="*/ 5268 w 5269"/>
                  <a:gd name="T1" fmla="*/ 0 h 2977"/>
                  <a:gd name="T2" fmla="*/ 5268 w 5269"/>
                  <a:gd name="T3" fmla="*/ 2976 h 2977"/>
                  <a:gd name="T4" fmla="*/ 0 w 5269"/>
                  <a:gd name="T5" fmla="*/ 2976 h 2977"/>
                </a:gdLst>
                <a:ahLst/>
                <a:cxnLst>
                  <a:cxn ang="0">
                    <a:pos x="T0" y="T1"/>
                  </a:cxn>
                  <a:cxn ang="0">
                    <a:pos x="T2" y="T3"/>
                  </a:cxn>
                  <a:cxn ang="0">
                    <a:pos x="T4" y="T5"/>
                  </a:cxn>
                </a:cxnLst>
                <a:rect l="0" t="0" r="r" b="b"/>
                <a:pathLst>
                  <a:path w="5269" h="2977">
                    <a:moveTo>
                      <a:pt x="5268" y="0"/>
                    </a:moveTo>
                    <a:lnTo>
                      <a:pt x="5268" y="2976"/>
                    </a:lnTo>
                    <a:lnTo>
                      <a:pt x="0" y="297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033" name="Group 7"/>
            <p:cNvGrpSpPr>
              <a:grpSpLocks/>
            </p:cNvGrpSpPr>
            <p:nvPr/>
          </p:nvGrpSpPr>
          <p:grpSpPr bwMode="auto">
            <a:xfrm>
              <a:off x="336" y="1103"/>
              <a:ext cx="97" cy="2785"/>
              <a:chOff x="336" y="1103"/>
              <a:chExt cx="97" cy="2785"/>
            </a:xfrm>
          </p:grpSpPr>
          <p:sp useBgFill="1">
            <p:nvSpPr>
              <p:cNvPr id="1038" name="Rectangle 8"/>
              <p:cNvSpPr>
                <a:spLocks noChangeArrowheads="1"/>
              </p:cNvSpPr>
              <p:nvPr/>
            </p:nvSpPr>
            <p:spPr bwMode="auto">
              <a:xfrm>
                <a:off x="336" y="1104"/>
                <a:ext cx="96" cy="2784"/>
              </a:xfrm>
              <a:prstGeom prst="rect">
                <a:avLst/>
              </a:prstGeom>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0"/>
                  <a:ea typeface="隶书" pitchFamily="49" charset="-122"/>
                </a:endParaRPr>
              </a:p>
            </p:txBody>
          </p:sp>
          <p:sp>
            <p:nvSpPr>
              <p:cNvPr id="147465" name="Freeform 9"/>
              <p:cNvSpPr>
                <a:spLocks/>
              </p:cNvSpPr>
              <p:nvPr/>
            </p:nvSpPr>
            <p:spPr bwMode="auto">
              <a:xfrm>
                <a:off x="336" y="1103"/>
                <a:ext cx="97" cy="2785"/>
              </a:xfrm>
              <a:custGeom>
                <a:avLst/>
                <a:gdLst>
                  <a:gd name="T0" fmla="*/ 0 w 97"/>
                  <a:gd name="T1" fmla="*/ 2784 h 2785"/>
                  <a:gd name="T2" fmla="*/ 96 w 97"/>
                  <a:gd name="T3" fmla="*/ 2784 h 2785"/>
                  <a:gd name="T4" fmla="*/ 96 w 97"/>
                  <a:gd name="T5" fmla="*/ 0 h 2785"/>
                </a:gdLst>
                <a:ahLst/>
                <a:cxnLst>
                  <a:cxn ang="0">
                    <a:pos x="T0" y="T1"/>
                  </a:cxn>
                  <a:cxn ang="0">
                    <a:pos x="T2" y="T3"/>
                  </a:cxn>
                  <a:cxn ang="0">
                    <a:pos x="T4" y="T5"/>
                  </a:cxn>
                </a:cxnLst>
                <a:rect l="0" t="0" r="r" b="b"/>
                <a:pathLst>
                  <a:path w="97" h="2785">
                    <a:moveTo>
                      <a:pt x="0" y="2784"/>
                    </a:moveTo>
                    <a:lnTo>
                      <a:pt x="96" y="2784"/>
                    </a:lnTo>
                    <a:lnTo>
                      <a:pt x="96" y="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7466" name="Freeform 10"/>
              <p:cNvSpPr>
                <a:spLocks/>
              </p:cNvSpPr>
              <p:nvPr/>
            </p:nvSpPr>
            <p:spPr bwMode="auto">
              <a:xfrm>
                <a:off x="336" y="1103"/>
                <a:ext cx="97" cy="2785"/>
              </a:xfrm>
              <a:custGeom>
                <a:avLst/>
                <a:gdLst>
                  <a:gd name="T0" fmla="*/ 0 w 97"/>
                  <a:gd name="T1" fmla="*/ 2784 h 2785"/>
                  <a:gd name="T2" fmla="*/ 0 w 97"/>
                  <a:gd name="T3" fmla="*/ 0 h 2785"/>
                  <a:gd name="T4" fmla="*/ 96 w 97"/>
                  <a:gd name="T5" fmla="*/ 0 h 2785"/>
                </a:gdLst>
                <a:ahLst/>
                <a:cxnLst>
                  <a:cxn ang="0">
                    <a:pos x="T0" y="T1"/>
                  </a:cxn>
                  <a:cxn ang="0">
                    <a:pos x="T2" y="T3"/>
                  </a:cxn>
                  <a:cxn ang="0">
                    <a:pos x="T4" y="T5"/>
                  </a:cxn>
                </a:cxnLst>
                <a:rect l="0" t="0" r="r" b="b"/>
                <a:pathLst>
                  <a:path w="97" h="2785">
                    <a:moveTo>
                      <a:pt x="0" y="2784"/>
                    </a:moveTo>
                    <a:lnTo>
                      <a:pt x="0" y="0"/>
                    </a:lnTo>
                    <a:lnTo>
                      <a:pt x="96"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034" name="Group 11"/>
            <p:cNvGrpSpPr>
              <a:grpSpLocks/>
            </p:cNvGrpSpPr>
            <p:nvPr/>
          </p:nvGrpSpPr>
          <p:grpSpPr bwMode="auto">
            <a:xfrm>
              <a:off x="240" y="192"/>
              <a:ext cx="193" cy="721"/>
              <a:chOff x="240" y="192"/>
              <a:chExt cx="193" cy="721"/>
            </a:xfrm>
          </p:grpSpPr>
          <p:sp>
            <p:nvSpPr>
              <p:cNvPr id="1035" name="Rectangle 12"/>
              <p:cNvSpPr>
                <a:spLocks noChangeArrowheads="1"/>
              </p:cNvSpPr>
              <p:nvPr/>
            </p:nvSpPr>
            <p:spPr bwMode="auto">
              <a:xfrm>
                <a:off x="240" y="192"/>
                <a:ext cx="192" cy="720"/>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0"/>
                  <a:ea typeface="隶书" pitchFamily="49" charset="-122"/>
                </a:endParaRPr>
              </a:p>
            </p:txBody>
          </p:sp>
          <p:sp>
            <p:nvSpPr>
              <p:cNvPr id="147469" name="Freeform 13"/>
              <p:cNvSpPr>
                <a:spLocks/>
              </p:cNvSpPr>
              <p:nvPr/>
            </p:nvSpPr>
            <p:spPr bwMode="auto">
              <a:xfrm>
                <a:off x="240" y="192"/>
                <a:ext cx="193" cy="721"/>
              </a:xfrm>
              <a:custGeom>
                <a:avLst/>
                <a:gdLst>
                  <a:gd name="T0" fmla="*/ 192 w 193"/>
                  <a:gd name="T1" fmla="*/ 0 h 721"/>
                  <a:gd name="T2" fmla="*/ 0 w 193"/>
                  <a:gd name="T3" fmla="*/ 0 h 721"/>
                  <a:gd name="T4" fmla="*/ 0 w 193"/>
                  <a:gd name="T5" fmla="*/ 720 h 721"/>
                </a:gdLst>
                <a:ahLst/>
                <a:cxnLst>
                  <a:cxn ang="0">
                    <a:pos x="T0" y="T1"/>
                  </a:cxn>
                  <a:cxn ang="0">
                    <a:pos x="T2" y="T3"/>
                  </a:cxn>
                  <a:cxn ang="0">
                    <a:pos x="T4" y="T5"/>
                  </a:cxn>
                </a:cxnLst>
                <a:rect l="0" t="0" r="r" b="b"/>
                <a:pathLst>
                  <a:path w="193" h="721">
                    <a:moveTo>
                      <a:pt x="192" y="0"/>
                    </a:moveTo>
                    <a:lnTo>
                      <a:pt x="0" y="0"/>
                    </a:lnTo>
                    <a:lnTo>
                      <a:pt x="0" y="72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7470" name="Freeform 14"/>
              <p:cNvSpPr>
                <a:spLocks/>
              </p:cNvSpPr>
              <p:nvPr/>
            </p:nvSpPr>
            <p:spPr bwMode="auto">
              <a:xfrm>
                <a:off x="240" y="192"/>
                <a:ext cx="193" cy="721"/>
              </a:xfrm>
              <a:custGeom>
                <a:avLst/>
                <a:gdLst>
                  <a:gd name="T0" fmla="*/ 192 w 193"/>
                  <a:gd name="T1" fmla="*/ 0 h 721"/>
                  <a:gd name="T2" fmla="*/ 192 w 193"/>
                  <a:gd name="T3" fmla="*/ 720 h 721"/>
                  <a:gd name="T4" fmla="*/ 0 w 193"/>
                  <a:gd name="T5" fmla="*/ 720 h 721"/>
                </a:gdLst>
                <a:ahLst/>
                <a:cxnLst>
                  <a:cxn ang="0">
                    <a:pos x="T0" y="T1"/>
                  </a:cxn>
                  <a:cxn ang="0">
                    <a:pos x="T2" y="T3"/>
                  </a:cxn>
                  <a:cxn ang="0">
                    <a:pos x="T4" y="T5"/>
                  </a:cxn>
                </a:cxnLst>
                <a:rect l="0" t="0" r="r" b="b"/>
                <a:pathLst>
                  <a:path w="193" h="721">
                    <a:moveTo>
                      <a:pt x="192" y="0"/>
                    </a:moveTo>
                    <a:lnTo>
                      <a:pt x="192" y="720"/>
                    </a:lnTo>
                    <a:lnTo>
                      <a:pt x="0" y="72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027" name="Rectangle 15"/>
          <p:cNvSpPr>
            <a:spLocks noGrp="1" noChangeArrowheads="1"/>
          </p:cNvSpPr>
          <p:nvPr>
            <p:ph type="title"/>
          </p:nvPr>
        </p:nvSpPr>
        <p:spPr bwMode="auto">
          <a:xfrm>
            <a:off x="838200" y="342900"/>
            <a:ext cx="7772400" cy="11049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028" name="Rectangle 16"/>
          <p:cNvSpPr>
            <a:spLocks noGrp="1" noChangeArrowheads="1"/>
          </p:cNvSpPr>
          <p:nvPr>
            <p:ph type="body" idx="1"/>
          </p:nvPr>
        </p:nvSpPr>
        <p:spPr bwMode="auto">
          <a:xfrm>
            <a:off x="838200" y="17526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473" name="Rectangle 17"/>
          <p:cNvSpPr>
            <a:spLocks noGrp="1" noChangeArrowheads="1"/>
          </p:cNvSpPr>
          <p:nvPr>
            <p:ph type="dt" sz="half" idx="2"/>
          </p:nvPr>
        </p:nvSpPr>
        <p:spPr bwMode="auto">
          <a:xfrm>
            <a:off x="381000" y="63230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1" hangingPunct="1">
              <a:lnSpc>
                <a:spcPct val="100000"/>
              </a:lnSpc>
              <a:defRPr sz="1400" b="0">
                <a:effectLst/>
                <a:latin typeface="+mn-lt"/>
                <a:ea typeface="隶书" pitchFamily="49" charset="-122"/>
              </a:defRPr>
            </a:lvl1pPr>
          </a:lstStyle>
          <a:p>
            <a:pPr>
              <a:defRPr/>
            </a:pPr>
            <a:endParaRPr lang="en-US" altLang="zh-CN"/>
          </a:p>
        </p:txBody>
      </p:sp>
      <p:sp>
        <p:nvSpPr>
          <p:cNvPr id="147474" name="Rectangle 18"/>
          <p:cNvSpPr>
            <a:spLocks noGrp="1" noChangeArrowheads="1"/>
          </p:cNvSpPr>
          <p:nvPr>
            <p:ph type="ftr" sz="quarter" idx="3"/>
          </p:nvPr>
        </p:nvSpPr>
        <p:spPr bwMode="auto">
          <a:xfrm>
            <a:off x="3124200" y="63230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1" hangingPunct="1">
              <a:lnSpc>
                <a:spcPct val="100000"/>
              </a:lnSpc>
              <a:defRPr sz="1400" b="0">
                <a:effectLst/>
                <a:latin typeface="+mn-lt"/>
                <a:ea typeface="隶书" pitchFamily="49" charset="-122"/>
              </a:defRPr>
            </a:lvl1pPr>
          </a:lstStyle>
          <a:p>
            <a:pPr>
              <a:defRPr/>
            </a:pPr>
            <a:endParaRPr lang="en-US" altLang="zh-CN"/>
          </a:p>
        </p:txBody>
      </p:sp>
      <p:sp>
        <p:nvSpPr>
          <p:cNvPr id="147475" name="Rectangle 19"/>
          <p:cNvSpPr>
            <a:spLocks noGrp="1" noChangeArrowheads="1"/>
          </p:cNvSpPr>
          <p:nvPr>
            <p:ph type="sldNum" sz="quarter" idx="4"/>
          </p:nvPr>
        </p:nvSpPr>
        <p:spPr bwMode="auto">
          <a:xfrm>
            <a:off x="6858000" y="63230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eaLnBrk="1" hangingPunct="1">
              <a:lnSpc>
                <a:spcPct val="100000"/>
              </a:lnSpc>
              <a:defRPr sz="1400" b="0">
                <a:effectLst/>
                <a:latin typeface="+mn-lt"/>
                <a:ea typeface="隶书" pitchFamily="49" charset="-122"/>
              </a:defRPr>
            </a:lvl1pPr>
          </a:lstStyle>
          <a:p>
            <a:pPr>
              <a:defRPr/>
            </a:pPr>
            <a:fld id="{9F65EE33-7655-4E3A-A895-682264E02E2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94"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W媩$婫`婡p瑙" charset="0"/>
          <a:ea typeface="宋体" pitchFamily="2" charset="-122"/>
        </a:defRPr>
      </a:lvl2pPr>
      <a:lvl3pPr algn="l" rtl="0" eaLnBrk="0" fontAlgn="base" hangingPunct="0">
        <a:spcBef>
          <a:spcPct val="0"/>
        </a:spcBef>
        <a:spcAft>
          <a:spcPct val="0"/>
        </a:spcAft>
        <a:defRPr sz="4400">
          <a:solidFill>
            <a:schemeClr val="tx2"/>
          </a:solidFill>
          <a:latin typeface="VW媩$婫`婡p瑙" charset="0"/>
          <a:ea typeface="宋体" pitchFamily="2" charset="-122"/>
        </a:defRPr>
      </a:lvl3pPr>
      <a:lvl4pPr algn="l" rtl="0" eaLnBrk="0" fontAlgn="base" hangingPunct="0">
        <a:spcBef>
          <a:spcPct val="0"/>
        </a:spcBef>
        <a:spcAft>
          <a:spcPct val="0"/>
        </a:spcAft>
        <a:defRPr sz="4400">
          <a:solidFill>
            <a:schemeClr val="tx2"/>
          </a:solidFill>
          <a:latin typeface="VW媩$婫`婡p瑙" charset="0"/>
          <a:ea typeface="宋体" pitchFamily="2" charset="-122"/>
        </a:defRPr>
      </a:lvl4pPr>
      <a:lvl5pPr algn="l" rtl="0" eaLnBrk="0" fontAlgn="base" hangingPunct="0">
        <a:spcBef>
          <a:spcPct val="0"/>
        </a:spcBef>
        <a:spcAft>
          <a:spcPct val="0"/>
        </a:spcAft>
        <a:defRPr sz="4400">
          <a:solidFill>
            <a:schemeClr val="tx2"/>
          </a:solidFill>
          <a:latin typeface="VW媩$婫`婡p瑙" charset="0"/>
          <a:ea typeface="宋体" pitchFamily="2" charset="-122"/>
        </a:defRPr>
      </a:lvl5pPr>
      <a:lvl6pPr marL="457200" algn="l" rtl="0" eaLnBrk="0" fontAlgn="base" hangingPunct="0">
        <a:spcBef>
          <a:spcPct val="0"/>
        </a:spcBef>
        <a:spcAft>
          <a:spcPct val="0"/>
        </a:spcAft>
        <a:defRPr sz="4400">
          <a:solidFill>
            <a:schemeClr val="tx2"/>
          </a:solidFill>
          <a:latin typeface="VW媩$婫`婡p瑙" charset="0"/>
          <a:ea typeface="宋体" pitchFamily="2" charset="-122"/>
        </a:defRPr>
      </a:lvl6pPr>
      <a:lvl7pPr marL="914400" algn="l" rtl="0" eaLnBrk="0" fontAlgn="base" hangingPunct="0">
        <a:spcBef>
          <a:spcPct val="0"/>
        </a:spcBef>
        <a:spcAft>
          <a:spcPct val="0"/>
        </a:spcAft>
        <a:defRPr sz="4400">
          <a:solidFill>
            <a:schemeClr val="tx2"/>
          </a:solidFill>
          <a:latin typeface="VW媩$婫`婡p瑙" charset="0"/>
          <a:ea typeface="宋体" pitchFamily="2" charset="-122"/>
        </a:defRPr>
      </a:lvl7pPr>
      <a:lvl8pPr marL="1371600" algn="l" rtl="0" eaLnBrk="0" fontAlgn="base" hangingPunct="0">
        <a:spcBef>
          <a:spcPct val="0"/>
        </a:spcBef>
        <a:spcAft>
          <a:spcPct val="0"/>
        </a:spcAft>
        <a:defRPr sz="4400">
          <a:solidFill>
            <a:schemeClr val="tx2"/>
          </a:solidFill>
          <a:latin typeface="VW媩$婫`婡p瑙" charset="0"/>
          <a:ea typeface="宋体" pitchFamily="2" charset="-122"/>
        </a:defRPr>
      </a:lvl8pPr>
      <a:lvl9pPr marL="1828800" algn="l" rtl="0" eaLnBrk="0" fontAlgn="base" hangingPunct="0">
        <a:spcBef>
          <a:spcPct val="0"/>
        </a:spcBef>
        <a:spcAft>
          <a:spcPct val="0"/>
        </a:spcAft>
        <a:defRPr sz="4400">
          <a:solidFill>
            <a:schemeClr val="tx2"/>
          </a:solidFill>
          <a:latin typeface="VW媩$婫`婡p瑙"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30.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image" Target="../media/image8.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http://webinfo.zjtvu.edu.cn/xnxx/cai/kejian/zjdd/sjjg/a_study/bjy_4/ba_image/DATA_401.gif" TargetMode="External"/><Relationship Id="rId2" Type="http://schemas.openxmlformats.org/officeDocument/2006/relationships/image" Target="../media/image45.png"/><Relationship Id="rId1" Type="http://schemas.openxmlformats.org/officeDocument/2006/relationships/slideLayout" Target="../slideLayouts/slideLayout1.xml"/><Relationship Id="rId5" Type="http://schemas.openxmlformats.org/officeDocument/2006/relationships/image" Target="http://webinfo.zjtvu.edu.cn/xnxx/cai/kejian/zjdd/sjjg/a_study/bjy_4/ba_image/DATA_402.gif" TargetMode="External"/><Relationship Id="rId4" Type="http://schemas.openxmlformats.org/officeDocument/2006/relationships/image" Target="../media/image4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WordArt 23" descr="白色大理石"/>
          <p:cNvSpPr>
            <a:spLocks noChangeArrowheads="1" noChangeShapeType="1"/>
          </p:cNvSpPr>
          <p:nvPr/>
        </p:nvSpPr>
        <p:spPr bwMode="auto">
          <a:xfrm>
            <a:off x="1196975" y="2168525"/>
            <a:ext cx="5895305" cy="1584511"/>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zh-CN" altLang="en-US" sz="6000" kern="10">
                <a:ln w="9525">
                  <a:round/>
                  <a:headEnd/>
                  <a:tailEnd/>
                </a:ln>
                <a:blipFill dpi="0" rotWithShape="0">
                  <a:blip r:embed="rId2"/>
                  <a:srcRect/>
                  <a:tile tx="0" ty="0" sx="100000" sy="100000" flip="none" algn="tl"/>
                </a:blipFill>
                <a:latin typeface="隶书"/>
                <a:ea typeface="隶书"/>
              </a:rPr>
              <a:t>一、线性表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03238" y="442913"/>
            <a:ext cx="7848600" cy="647700"/>
          </a:xfrm>
          <a:prstGeom prst="rect">
            <a:avLst/>
          </a:prstGeom>
          <a:noFill/>
          <a:ln w="9525">
            <a:noFill/>
            <a:miter lim="800000"/>
            <a:headEnd/>
            <a:tailEnd/>
          </a:ln>
          <a:effectLst/>
        </p:spPr>
        <p:txBody>
          <a:bodyPr lIns="112947" tIns="56473" rIns="112947" bIns="56473">
            <a:spAutoFit/>
          </a:bodyPr>
          <a:lstStyle/>
          <a:p>
            <a:pPr>
              <a:buClr>
                <a:schemeClr val="accent1"/>
              </a:buClr>
              <a:buSzPct val="75000"/>
            </a:pPr>
            <a:r>
              <a:rPr lang="en-US" altLang="zh-CN" sz="3200">
                <a:solidFill>
                  <a:srgbClr val="FF0000"/>
                </a:solidFill>
                <a:latin typeface="Times New Roman" pitchFamily="18" charset="0"/>
              </a:rPr>
              <a:t>List</a:t>
            </a:r>
            <a:r>
              <a:rPr lang="zh-CN" altLang="en-US" sz="3200">
                <a:solidFill>
                  <a:srgbClr val="FF0000"/>
                </a:solidFill>
                <a:latin typeface="Times New Roman" pitchFamily="18" charset="0"/>
              </a:rPr>
              <a:t>数据类型的常用函数</a:t>
            </a:r>
          </a:p>
        </p:txBody>
      </p:sp>
      <p:sp>
        <p:nvSpPr>
          <p:cNvPr id="13315" name="Rectangle 2"/>
          <p:cNvSpPr>
            <a:spLocks noChangeArrowheads="1"/>
          </p:cNvSpPr>
          <p:nvPr/>
        </p:nvSpPr>
        <p:spPr bwMode="auto">
          <a:xfrm>
            <a:off x="492582" y="1091405"/>
            <a:ext cx="7848600" cy="2700337"/>
          </a:xfrm>
          <a:prstGeom prst="rect">
            <a:avLst/>
          </a:prstGeom>
          <a:noFill/>
          <a:ln w="9525">
            <a:noFill/>
            <a:miter lim="800000"/>
            <a:headEnd/>
            <a:tailEnd/>
          </a:ln>
          <a:effectLst/>
        </p:spPr>
        <p:txBody>
          <a:bodyPr lIns="112947" tIns="56473" rIns="112947" bIns="56473">
            <a:spAutoFit/>
          </a:bodyPr>
          <a:lstStyle/>
          <a:p>
            <a:pPr>
              <a:buClr>
                <a:schemeClr val="accent1"/>
              </a:buClr>
              <a:buSzPct val="75000"/>
            </a:pPr>
            <a:r>
              <a:rPr lang="en-US" altLang="zh-CN" sz="2800">
                <a:latin typeface="Times New Roman" pitchFamily="18" charset="0"/>
              </a:rPr>
              <a:t>1</a:t>
            </a:r>
            <a:r>
              <a:rPr lang="zh-CN" altLang="en-US" sz="2800">
                <a:latin typeface="Times New Roman" pitchFamily="18" charset="0"/>
              </a:rPr>
              <a:t>、</a:t>
            </a:r>
            <a:r>
              <a:rPr lang="en-US" altLang="zh-CN" sz="2800">
                <a:latin typeface="Times New Roman" pitchFamily="18" charset="0"/>
              </a:rPr>
              <a:t>cmp(list1, list2)       </a:t>
            </a:r>
            <a:r>
              <a:rPr lang="zh-CN" altLang="en-US" sz="2800">
                <a:latin typeface="Times New Roman" pitchFamily="18" charset="0"/>
              </a:rPr>
              <a:t>比较两个列表的元素</a:t>
            </a:r>
          </a:p>
          <a:p>
            <a:pPr>
              <a:buClr>
                <a:schemeClr val="accent1"/>
              </a:buClr>
              <a:buSzPct val="75000"/>
            </a:pPr>
            <a:r>
              <a:rPr lang="en-US" altLang="zh-CN" sz="2800">
                <a:latin typeface="Times New Roman" pitchFamily="18" charset="0"/>
              </a:rPr>
              <a:t>2</a:t>
            </a:r>
            <a:r>
              <a:rPr lang="zh-CN" altLang="en-US" sz="2800">
                <a:latin typeface="Times New Roman" pitchFamily="18" charset="0"/>
              </a:rPr>
              <a:t>、</a:t>
            </a:r>
            <a:r>
              <a:rPr lang="en-US" altLang="zh-CN" sz="2800">
                <a:latin typeface="Times New Roman" pitchFamily="18" charset="0"/>
              </a:rPr>
              <a:t>len(list)    </a:t>
            </a:r>
            <a:r>
              <a:rPr lang="zh-CN" altLang="en-US" sz="2800">
                <a:latin typeface="Times New Roman" pitchFamily="18" charset="0"/>
              </a:rPr>
              <a:t>列表元素个数</a:t>
            </a:r>
          </a:p>
          <a:p>
            <a:pPr>
              <a:buClr>
                <a:schemeClr val="accent1"/>
              </a:buClr>
              <a:buSzPct val="75000"/>
            </a:pPr>
            <a:r>
              <a:rPr lang="en-US" altLang="zh-CN" sz="2800">
                <a:latin typeface="Times New Roman" pitchFamily="18" charset="0"/>
              </a:rPr>
              <a:t>3</a:t>
            </a:r>
            <a:r>
              <a:rPr lang="zh-CN" altLang="en-US" sz="2800">
                <a:latin typeface="Times New Roman" pitchFamily="18" charset="0"/>
              </a:rPr>
              <a:t>、</a:t>
            </a:r>
            <a:r>
              <a:rPr lang="en-US" altLang="zh-CN" sz="2800">
                <a:latin typeface="Times New Roman" pitchFamily="18" charset="0"/>
              </a:rPr>
              <a:t>max(list)  </a:t>
            </a:r>
            <a:r>
              <a:rPr lang="zh-CN" altLang="en-US" sz="2800" smtClean="0">
                <a:latin typeface="Times New Roman" pitchFamily="18" charset="0"/>
              </a:rPr>
              <a:t>返回</a:t>
            </a:r>
            <a:r>
              <a:rPr lang="zh-CN" altLang="en-US" sz="2800">
                <a:latin typeface="Times New Roman" pitchFamily="18" charset="0"/>
              </a:rPr>
              <a:t>列表元素最大值</a:t>
            </a:r>
          </a:p>
          <a:p>
            <a:pPr>
              <a:buClr>
                <a:schemeClr val="accent1"/>
              </a:buClr>
              <a:buSzPct val="75000"/>
            </a:pPr>
            <a:r>
              <a:rPr lang="en-US" altLang="zh-CN" sz="2800">
                <a:latin typeface="Times New Roman" pitchFamily="18" charset="0"/>
              </a:rPr>
              <a:t>4</a:t>
            </a:r>
            <a:r>
              <a:rPr lang="zh-CN" altLang="en-US" sz="2800">
                <a:latin typeface="Times New Roman" pitchFamily="18" charset="0"/>
              </a:rPr>
              <a:t>、</a:t>
            </a:r>
            <a:r>
              <a:rPr lang="en-US" altLang="zh-CN" sz="2800">
                <a:latin typeface="Times New Roman" pitchFamily="18" charset="0"/>
              </a:rPr>
              <a:t>min(list)   </a:t>
            </a:r>
            <a:r>
              <a:rPr lang="zh-CN" altLang="en-US" sz="2800" smtClean="0">
                <a:latin typeface="Times New Roman" pitchFamily="18" charset="0"/>
              </a:rPr>
              <a:t>返回</a:t>
            </a:r>
            <a:r>
              <a:rPr lang="zh-CN" altLang="en-US" sz="2800">
                <a:latin typeface="Times New Roman" pitchFamily="18" charset="0"/>
              </a:rPr>
              <a:t>列表元素最小值</a:t>
            </a:r>
          </a:p>
          <a:p>
            <a:pPr>
              <a:buClr>
                <a:schemeClr val="accent1"/>
              </a:buClr>
              <a:buSzPct val="75000"/>
            </a:pPr>
            <a:r>
              <a:rPr lang="en-US" altLang="zh-CN" sz="2800">
                <a:latin typeface="Times New Roman" pitchFamily="18" charset="0"/>
              </a:rPr>
              <a:t>5</a:t>
            </a:r>
            <a:r>
              <a:rPr lang="zh-CN" altLang="en-US" sz="2800">
                <a:latin typeface="Times New Roman" pitchFamily="18" charset="0"/>
              </a:rPr>
              <a:t>、</a:t>
            </a:r>
            <a:r>
              <a:rPr lang="en-US" altLang="zh-CN" sz="2800">
                <a:latin typeface="Times New Roman" pitchFamily="18" charset="0"/>
              </a:rPr>
              <a:t>list(seq)    </a:t>
            </a:r>
            <a:r>
              <a:rPr lang="zh-CN" altLang="en-US" sz="2800" smtClean="0">
                <a:latin typeface="Times New Roman" pitchFamily="18" charset="0"/>
              </a:rPr>
              <a:t>将</a:t>
            </a:r>
            <a:r>
              <a:rPr lang="zh-CN" altLang="en-US" sz="2800">
                <a:latin typeface="Times New Roman" pitchFamily="18" charset="0"/>
              </a:rPr>
              <a:t>元组转换为列表</a:t>
            </a:r>
            <a:endParaRPr lang="en-US" altLang="zh-CN" sz="2800">
              <a:latin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457200" y="304800"/>
            <a:ext cx="7067550" cy="685800"/>
          </a:xfrm>
          <a:prstGeom prst="rect">
            <a:avLst/>
          </a:prstGeom>
          <a:noFill/>
          <a:ln w="9525">
            <a:noFill/>
            <a:miter lim="800000"/>
            <a:headEnd/>
            <a:tailEnd/>
          </a:ln>
          <a:effectLst/>
        </p:spPr>
        <p:txBody>
          <a:bodyPr lIns="92075" tIns="46038" rIns="92075" bIns="46038" anchor="ctr"/>
          <a:lstStyle/>
          <a:p>
            <a:pPr eaLnBrk="1" hangingPunct="1">
              <a:lnSpc>
                <a:spcPct val="100000"/>
              </a:lnSpc>
            </a:pPr>
            <a:r>
              <a:rPr kumimoji="1" lang="zh-CN" altLang="en-US" sz="3200">
                <a:solidFill>
                  <a:srgbClr val="FF0000"/>
                </a:solidFill>
              </a:rPr>
              <a:t>栈的典型应用 </a:t>
            </a:r>
            <a:r>
              <a:rPr kumimoji="1" lang="en-US" altLang="zh-CN" sz="3200">
                <a:solidFill>
                  <a:srgbClr val="FF0000"/>
                </a:solidFill>
              </a:rPr>
              <a:t>--- </a:t>
            </a:r>
            <a:r>
              <a:rPr kumimoji="1" lang="zh-CN" altLang="en-US" sz="3200">
                <a:solidFill>
                  <a:srgbClr val="FF0000"/>
                </a:solidFill>
              </a:rPr>
              <a:t>迷宫问题求解</a:t>
            </a:r>
          </a:p>
        </p:txBody>
      </p:sp>
      <p:sp>
        <p:nvSpPr>
          <p:cNvPr id="119811" name="Rectangle 3"/>
          <p:cNvSpPr>
            <a:spLocks noChangeArrowheads="1"/>
          </p:cNvSpPr>
          <p:nvPr/>
        </p:nvSpPr>
        <p:spPr bwMode="auto">
          <a:xfrm>
            <a:off x="6459538" y="5205413"/>
            <a:ext cx="646112"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12" name="Rectangle 4"/>
          <p:cNvSpPr>
            <a:spLocks noChangeArrowheads="1"/>
          </p:cNvSpPr>
          <p:nvPr/>
        </p:nvSpPr>
        <p:spPr bwMode="auto">
          <a:xfrm>
            <a:off x="5811838" y="5205413"/>
            <a:ext cx="647700"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13" name="Rectangle 5"/>
          <p:cNvSpPr>
            <a:spLocks noChangeArrowheads="1"/>
          </p:cNvSpPr>
          <p:nvPr/>
        </p:nvSpPr>
        <p:spPr bwMode="auto">
          <a:xfrm>
            <a:off x="5164138" y="5205413"/>
            <a:ext cx="647700"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14" name="Rectangle 6"/>
          <p:cNvSpPr>
            <a:spLocks noChangeArrowheads="1"/>
          </p:cNvSpPr>
          <p:nvPr/>
        </p:nvSpPr>
        <p:spPr bwMode="auto">
          <a:xfrm>
            <a:off x="4516438" y="5205413"/>
            <a:ext cx="647700"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15" name="Rectangle 7"/>
          <p:cNvSpPr>
            <a:spLocks noChangeArrowheads="1"/>
          </p:cNvSpPr>
          <p:nvPr/>
        </p:nvSpPr>
        <p:spPr bwMode="auto">
          <a:xfrm>
            <a:off x="3870325" y="5205413"/>
            <a:ext cx="646113"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16" name="Rectangle 8"/>
          <p:cNvSpPr>
            <a:spLocks noChangeArrowheads="1"/>
          </p:cNvSpPr>
          <p:nvPr/>
        </p:nvSpPr>
        <p:spPr bwMode="auto">
          <a:xfrm>
            <a:off x="3222625" y="5205413"/>
            <a:ext cx="647700"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17" name="Rectangle 9"/>
          <p:cNvSpPr>
            <a:spLocks noChangeArrowheads="1"/>
          </p:cNvSpPr>
          <p:nvPr/>
        </p:nvSpPr>
        <p:spPr bwMode="auto">
          <a:xfrm>
            <a:off x="2574925" y="5205413"/>
            <a:ext cx="647700"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18" name="Rectangle 10"/>
          <p:cNvSpPr>
            <a:spLocks noChangeArrowheads="1"/>
          </p:cNvSpPr>
          <p:nvPr/>
        </p:nvSpPr>
        <p:spPr bwMode="auto">
          <a:xfrm>
            <a:off x="1928813" y="5205413"/>
            <a:ext cx="646112"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19" name="Rectangle 11"/>
          <p:cNvSpPr>
            <a:spLocks noChangeArrowheads="1"/>
          </p:cNvSpPr>
          <p:nvPr/>
        </p:nvSpPr>
        <p:spPr bwMode="auto">
          <a:xfrm>
            <a:off x="6459538" y="4706938"/>
            <a:ext cx="646112"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20" name="Rectangle 12"/>
          <p:cNvSpPr>
            <a:spLocks noChangeArrowheads="1"/>
          </p:cNvSpPr>
          <p:nvPr/>
        </p:nvSpPr>
        <p:spPr bwMode="auto">
          <a:xfrm>
            <a:off x="5811838" y="4706938"/>
            <a:ext cx="647700"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21" name="Rectangle 13"/>
          <p:cNvSpPr>
            <a:spLocks noChangeArrowheads="1"/>
          </p:cNvSpPr>
          <p:nvPr/>
        </p:nvSpPr>
        <p:spPr bwMode="auto">
          <a:xfrm>
            <a:off x="5164138" y="4706938"/>
            <a:ext cx="647700"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22" name="Rectangle 14"/>
          <p:cNvSpPr>
            <a:spLocks noChangeArrowheads="1"/>
          </p:cNvSpPr>
          <p:nvPr/>
        </p:nvSpPr>
        <p:spPr bwMode="auto">
          <a:xfrm>
            <a:off x="4516438" y="4706938"/>
            <a:ext cx="647700"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23" name="Rectangle 15"/>
          <p:cNvSpPr>
            <a:spLocks noChangeArrowheads="1"/>
          </p:cNvSpPr>
          <p:nvPr/>
        </p:nvSpPr>
        <p:spPr bwMode="auto">
          <a:xfrm>
            <a:off x="3870325" y="4706938"/>
            <a:ext cx="646113"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24" name="Rectangle 16"/>
          <p:cNvSpPr>
            <a:spLocks noChangeArrowheads="1"/>
          </p:cNvSpPr>
          <p:nvPr/>
        </p:nvSpPr>
        <p:spPr bwMode="auto">
          <a:xfrm>
            <a:off x="3222625" y="4706938"/>
            <a:ext cx="647700"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25" name="Rectangle 17"/>
          <p:cNvSpPr>
            <a:spLocks noChangeArrowheads="1"/>
          </p:cNvSpPr>
          <p:nvPr/>
        </p:nvSpPr>
        <p:spPr bwMode="auto">
          <a:xfrm>
            <a:off x="2574925" y="4706938"/>
            <a:ext cx="647700"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26" name="Rectangle 18"/>
          <p:cNvSpPr>
            <a:spLocks noChangeArrowheads="1"/>
          </p:cNvSpPr>
          <p:nvPr/>
        </p:nvSpPr>
        <p:spPr bwMode="auto">
          <a:xfrm>
            <a:off x="1928813" y="4706938"/>
            <a:ext cx="646112"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27" name="Rectangle 19"/>
          <p:cNvSpPr>
            <a:spLocks noChangeArrowheads="1"/>
          </p:cNvSpPr>
          <p:nvPr/>
        </p:nvSpPr>
        <p:spPr bwMode="auto">
          <a:xfrm>
            <a:off x="6459538" y="4206875"/>
            <a:ext cx="646112"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28" name="Rectangle 20"/>
          <p:cNvSpPr>
            <a:spLocks noChangeArrowheads="1"/>
          </p:cNvSpPr>
          <p:nvPr/>
        </p:nvSpPr>
        <p:spPr bwMode="auto">
          <a:xfrm>
            <a:off x="5811838" y="4206875"/>
            <a:ext cx="647700"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29" name="Rectangle 21"/>
          <p:cNvSpPr>
            <a:spLocks noChangeArrowheads="1"/>
          </p:cNvSpPr>
          <p:nvPr/>
        </p:nvSpPr>
        <p:spPr bwMode="auto">
          <a:xfrm>
            <a:off x="5164138" y="4206875"/>
            <a:ext cx="647700"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30" name="Rectangle 22"/>
          <p:cNvSpPr>
            <a:spLocks noChangeArrowheads="1"/>
          </p:cNvSpPr>
          <p:nvPr/>
        </p:nvSpPr>
        <p:spPr bwMode="auto">
          <a:xfrm>
            <a:off x="4516438" y="4206875"/>
            <a:ext cx="647700"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31" name="Rectangle 23"/>
          <p:cNvSpPr>
            <a:spLocks noChangeArrowheads="1"/>
          </p:cNvSpPr>
          <p:nvPr/>
        </p:nvSpPr>
        <p:spPr bwMode="auto">
          <a:xfrm>
            <a:off x="3870325" y="4206875"/>
            <a:ext cx="646113"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32" name="Rectangle 24"/>
          <p:cNvSpPr>
            <a:spLocks noChangeArrowheads="1"/>
          </p:cNvSpPr>
          <p:nvPr/>
        </p:nvSpPr>
        <p:spPr bwMode="auto">
          <a:xfrm>
            <a:off x="3222625" y="4206875"/>
            <a:ext cx="647700"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33" name="Rectangle 25"/>
          <p:cNvSpPr>
            <a:spLocks noChangeArrowheads="1"/>
          </p:cNvSpPr>
          <p:nvPr/>
        </p:nvSpPr>
        <p:spPr bwMode="auto">
          <a:xfrm>
            <a:off x="2574925" y="4206875"/>
            <a:ext cx="647700"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34" name="Rectangle 26"/>
          <p:cNvSpPr>
            <a:spLocks noChangeArrowheads="1"/>
          </p:cNvSpPr>
          <p:nvPr/>
        </p:nvSpPr>
        <p:spPr bwMode="auto">
          <a:xfrm>
            <a:off x="1928813" y="4206875"/>
            <a:ext cx="646112"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35" name="Rectangle 27"/>
          <p:cNvSpPr>
            <a:spLocks noChangeArrowheads="1"/>
          </p:cNvSpPr>
          <p:nvPr/>
        </p:nvSpPr>
        <p:spPr bwMode="auto">
          <a:xfrm>
            <a:off x="6459538" y="3706813"/>
            <a:ext cx="646112"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36" name="Rectangle 28"/>
          <p:cNvSpPr>
            <a:spLocks noChangeArrowheads="1"/>
          </p:cNvSpPr>
          <p:nvPr/>
        </p:nvSpPr>
        <p:spPr bwMode="auto">
          <a:xfrm>
            <a:off x="5811838" y="3706813"/>
            <a:ext cx="647700"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37" name="Rectangle 29"/>
          <p:cNvSpPr>
            <a:spLocks noChangeArrowheads="1"/>
          </p:cNvSpPr>
          <p:nvPr/>
        </p:nvSpPr>
        <p:spPr bwMode="auto">
          <a:xfrm>
            <a:off x="5164138" y="3706813"/>
            <a:ext cx="647700"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38" name="Rectangle 30"/>
          <p:cNvSpPr>
            <a:spLocks noChangeArrowheads="1"/>
          </p:cNvSpPr>
          <p:nvPr/>
        </p:nvSpPr>
        <p:spPr bwMode="auto">
          <a:xfrm>
            <a:off x="4516438" y="3706813"/>
            <a:ext cx="647700"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39" name="Rectangle 31"/>
          <p:cNvSpPr>
            <a:spLocks noChangeArrowheads="1"/>
          </p:cNvSpPr>
          <p:nvPr/>
        </p:nvSpPr>
        <p:spPr bwMode="auto">
          <a:xfrm>
            <a:off x="3870325" y="3706813"/>
            <a:ext cx="646113"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40" name="Rectangle 32"/>
          <p:cNvSpPr>
            <a:spLocks noChangeArrowheads="1"/>
          </p:cNvSpPr>
          <p:nvPr/>
        </p:nvSpPr>
        <p:spPr bwMode="auto">
          <a:xfrm>
            <a:off x="3222625" y="3706813"/>
            <a:ext cx="647700"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41" name="Rectangle 33"/>
          <p:cNvSpPr>
            <a:spLocks noChangeArrowheads="1"/>
          </p:cNvSpPr>
          <p:nvPr/>
        </p:nvSpPr>
        <p:spPr bwMode="auto">
          <a:xfrm>
            <a:off x="2574925" y="3706813"/>
            <a:ext cx="647700"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42" name="Rectangle 34"/>
          <p:cNvSpPr>
            <a:spLocks noChangeArrowheads="1"/>
          </p:cNvSpPr>
          <p:nvPr/>
        </p:nvSpPr>
        <p:spPr bwMode="auto">
          <a:xfrm>
            <a:off x="1928813" y="3706813"/>
            <a:ext cx="646112" cy="500062"/>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43" name="Rectangle 35"/>
          <p:cNvSpPr>
            <a:spLocks noChangeArrowheads="1"/>
          </p:cNvSpPr>
          <p:nvPr/>
        </p:nvSpPr>
        <p:spPr bwMode="auto">
          <a:xfrm>
            <a:off x="6459538" y="3208338"/>
            <a:ext cx="646112"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44" name="Rectangle 36"/>
          <p:cNvSpPr>
            <a:spLocks noChangeArrowheads="1"/>
          </p:cNvSpPr>
          <p:nvPr/>
        </p:nvSpPr>
        <p:spPr bwMode="auto">
          <a:xfrm>
            <a:off x="5811838" y="3208338"/>
            <a:ext cx="647700"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45" name="Rectangle 37"/>
          <p:cNvSpPr>
            <a:spLocks noChangeArrowheads="1"/>
          </p:cNvSpPr>
          <p:nvPr/>
        </p:nvSpPr>
        <p:spPr bwMode="auto">
          <a:xfrm>
            <a:off x="5164138" y="3208338"/>
            <a:ext cx="647700"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46" name="Rectangle 38"/>
          <p:cNvSpPr>
            <a:spLocks noChangeArrowheads="1"/>
          </p:cNvSpPr>
          <p:nvPr/>
        </p:nvSpPr>
        <p:spPr bwMode="auto">
          <a:xfrm>
            <a:off x="4516438" y="3208338"/>
            <a:ext cx="647700"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47" name="Rectangle 39"/>
          <p:cNvSpPr>
            <a:spLocks noChangeArrowheads="1"/>
          </p:cNvSpPr>
          <p:nvPr/>
        </p:nvSpPr>
        <p:spPr bwMode="auto">
          <a:xfrm>
            <a:off x="3870325" y="3208338"/>
            <a:ext cx="646113"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48" name="Rectangle 40"/>
          <p:cNvSpPr>
            <a:spLocks noChangeArrowheads="1"/>
          </p:cNvSpPr>
          <p:nvPr/>
        </p:nvSpPr>
        <p:spPr bwMode="auto">
          <a:xfrm>
            <a:off x="3222625" y="3208338"/>
            <a:ext cx="647700"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49" name="Rectangle 41"/>
          <p:cNvSpPr>
            <a:spLocks noChangeArrowheads="1"/>
          </p:cNvSpPr>
          <p:nvPr/>
        </p:nvSpPr>
        <p:spPr bwMode="auto">
          <a:xfrm>
            <a:off x="2574925" y="3208338"/>
            <a:ext cx="647700"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50" name="Rectangle 42"/>
          <p:cNvSpPr>
            <a:spLocks noChangeArrowheads="1"/>
          </p:cNvSpPr>
          <p:nvPr/>
        </p:nvSpPr>
        <p:spPr bwMode="auto">
          <a:xfrm>
            <a:off x="1928813" y="3208338"/>
            <a:ext cx="646112" cy="498475"/>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51" name="Rectangle 43"/>
          <p:cNvSpPr>
            <a:spLocks noChangeArrowheads="1"/>
          </p:cNvSpPr>
          <p:nvPr/>
        </p:nvSpPr>
        <p:spPr bwMode="auto">
          <a:xfrm>
            <a:off x="6459538" y="2708275"/>
            <a:ext cx="646112"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52" name="Rectangle 44"/>
          <p:cNvSpPr>
            <a:spLocks noChangeArrowheads="1"/>
          </p:cNvSpPr>
          <p:nvPr/>
        </p:nvSpPr>
        <p:spPr bwMode="auto">
          <a:xfrm>
            <a:off x="5811838" y="2708275"/>
            <a:ext cx="647700"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53" name="Rectangle 45"/>
          <p:cNvSpPr>
            <a:spLocks noChangeArrowheads="1"/>
          </p:cNvSpPr>
          <p:nvPr/>
        </p:nvSpPr>
        <p:spPr bwMode="auto">
          <a:xfrm>
            <a:off x="5164138" y="2708275"/>
            <a:ext cx="647700"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54" name="Rectangle 46"/>
          <p:cNvSpPr>
            <a:spLocks noChangeArrowheads="1"/>
          </p:cNvSpPr>
          <p:nvPr/>
        </p:nvSpPr>
        <p:spPr bwMode="auto">
          <a:xfrm>
            <a:off x="4516438" y="2708275"/>
            <a:ext cx="647700"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119855" name="Rectangle 47"/>
          <p:cNvSpPr>
            <a:spLocks noChangeArrowheads="1"/>
          </p:cNvSpPr>
          <p:nvPr/>
        </p:nvSpPr>
        <p:spPr bwMode="auto">
          <a:xfrm>
            <a:off x="3870325" y="2708275"/>
            <a:ext cx="646113"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56" name="Rectangle 48"/>
          <p:cNvSpPr>
            <a:spLocks noChangeArrowheads="1"/>
          </p:cNvSpPr>
          <p:nvPr/>
        </p:nvSpPr>
        <p:spPr bwMode="auto">
          <a:xfrm>
            <a:off x="3222625" y="2708275"/>
            <a:ext cx="647700"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57" name="Rectangle 49"/>
          <p:cNvSpPr>
            <a:spLocks noChangeArrowheads="1"/>
          </p:cNvSpPr>
          <p:nvPr/>
        </p:nvSpPr>
        <p:spPr bwMode="auto">
          <a:xfrm>
            <a:off x="2574925" y="2708275"/>
            <a:ext cx="647700"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1</a:t>
            </a:r>
          </a:p>
        </p:txBody>
      </p:sp>
      <p:sp>
        <p:nvSpPr>
          <p:cNvPr id="119858" name="Rectangle 50"/>
          <p:cNvSpPr>
            <a:spLocks noChangeArrowheads="1"/>
          </p:cNvSpPr>
          <p:nvPr/>
        </p:nvSpPr>
        <p:spPr bwMode="auto">
          <a:xfrm>
            <a:off x="1928813" y="2708275"/>
            <a:ext cx="646112" cy="500063"/>
          </a:xfrm>
          <a:prstGeom prst="rect">
            <a:avLst/>
          </a:prstGeom>
          <a:noFill/>
          <a:ln w="9525">
            <a:noFill/>
            <a:miter lim="800000"/>
            <a:headEnd/>
            <a:tailEnd/>
          </a:ln>
          <a:effectLst/>
        </p:spPr>
        <p:txBody>
          <a:bodyPr/>
          <a:lstStyle/>
          <a:p>
            <a:pPr algn="ctr" eaLnBrk="1" hangingPunct="1">
              <a:lnSpc>
                <a:spcPct val="100000"/>
              </a:lnSpc>
              <a:spcBef>
                <a:spcPct val="20000"/>
              </a:spcBef>
              <a:buClr>
                <a:schemeClr val="accent2"/>
              </a:buClr>
              <a:buSzPct val="75000"/>
              <a:buFont typeface="Monotype Sorts" pitchFamily="2" charset="2"/>
              <a:buNone/>
            </a:pPr>
            <a:r>
              <a:rPr lang="zh-CN" altLang="en-US" sz="2800" b="0">
                <a:latin typeface="VW媩$婫`婡p瑙" charset="0"/>
                <a:ea typeface="宋体" pitchFamily="2" charset="-122"/>
              </a:rPr>
              <a:t>0</a:t>
            </a:r>
          </a:p>
        </p:txBody>
      </p:sp>
      <p:sp>
        <p:nvSpPr>
          <p:cNvPr id="705587" name="Line 51"/>
          <p:cNvSpPr>
            <a:spLocks noChangeShapeType="1"/>
          </p:cNvSpPr>
          <p:nvPr/>
        </p:nvSpPr>
        <p:spPr bwMode="auto">
          <a:xfrm>
            <a:off x="1928813" y="2708275"/>
            <a:ext cx="517683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588" name="Line 52"/>
          <p:cNvSpPr>
            <a:spLocks noChangeShapeType="1"/>
          </p:cNvSpPr>
          <p:nvPr/>
        </p:nvSpPr>
        <p:spPr bwMode="auto">
          <a:xfrm>
            <a:off x="1928813" y="3208338"/>
            <a:ext cx="5176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589" name="Line 53"/>
          <p:cNvSpPr>
            <a:spLocks noChangeShapeType="1"/>
          </p:cNvSpPr>
          <p:nvPr/>
        </p:nvSpPr>
        <p:spPr bwMode="auto">
          <a:xfrm>
            <a:off x="1928813" y="3706813"/>
            <a:ext cx="5176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590" name="Line 54"/>
          <p:cNvSpPr>
            <a:spLocks noChangeShapeType="1"/>
          </p:cNvSpPr>
          <p:nvPr/>
        </p:nvSpPr>
        <p:spPr bwMode="auto">
          <a:xfrm>
            <a:off x="1928813" y="4206875"/>
            <a:ext cx="5176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591" name="Line 55"/>
          <p:cNvSpPr>
            <a:spLocks noChangeShapeType="1"/>
          </p:cNvSpPr>
          <p:nvPr/>
        </p:nvSpPr>
        <p:spPr bwMode="auto">
          <a:xfrm>
            <a:off x="1928813" y="4706938"/>
            <a:ext cx="5176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592" name="Line 56"/>
          <p:cNvSpPr>
            <a:spLocks noChangeShapeType="1"/>
          </p:cNvSpPr>
          <p:nvPr/>
        </p:nvSpPr>
        <p:spPr bwMode="auto">
          <a:xfrm>
            <a:off x="1928813" y="5205413"/>
            <a:ext cx="51768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593" name="Line 57"/>
          <p:cNvSpPr>
            <a:spLocks noChangeShapeType="1"/>
          </p:cNvSpPr>
          <p:nvPr/>
        </p:nvSpPr>
        <p:spPr bwMode="auto">
          <a:xfrm>
            <a:off x="1928813" y="5705475"/>
            <a:ext cx="517683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594" name="Line 58"/>
          <p:cNvSpPr>
            <a:spLocks noChangeShapeType="1"/>
          </p:cNvSpPr>
          <p:nvPr/>
        </p:nvSpPr>
        <p:spPr bwMode="auto">
          <a:xfrm>
            <a:off x="1928813" y="2708275"/>
            <a:ext cx="0" cy="29972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595" name="Line 59"/>
          <p:cNvSpPr>
            <a:spLocks noChangeShapeType="1"/>
          </p:cNvSpPr>
          <p:nvPr/>
        </p:nvSpPr>
        <p:spPr bwMode="auto">
          <a:xfrm>
            <a:off x="2574925" y="2708275"/>
            <a:ext cx="0" cy="299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596" name="Line 60"/>
          <p:cNvSpPr>
            <a:spLocks noChangeShapeType="1"/>
          </p:cNvSpPr>
          <p:nvPr/>
        </p:nvSpPr>
        <p:spPr bwMode="auto">
          <a:xfrm>
            <a:off x="3222625" y="2708275"/>
            <a:ext cx="0" cy="299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597" name="Line 61"/>
          <p:cNvSpPr>
            <a:spLocks noChangeShapeType="1"/>
          </p:cNvSpPr>
          <p:nvPr/>
        </p:nvSpPr>
        <p:spPr bwMode="auto">
          <a:xfrm>
            <a:off x="3870325" y="2708275"/>
            <a:ext cx="0" cy="299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598" name="Line 62"/>
          <p:cNvSpPr>
            <a:spLocks noChangeShapeType="1"/>
          </p:cNvSpPr>
          <p:nvPr/>
        </p:nvSpPr>
        <p:spPr bwMode="auto">
          <a:xfrm>
            <a:off x="4516438" y="2708275"/>
            <a:ext cx="0" cy="299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599" name="Line 63"/>
          <p:cNvSpPr>
            <a:spLocks noChangeShapeType="1"/>
          </p:cNvSpPr>
          <p:nvPr/>
        </p:nvSpPr>
        <p:spPr bwMode="auto">
          <a:xfrm>
            <a:off x="5164138" y="2708275"/>
            <a:ext cx="0" cy="299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600" name="Line 64"/>
          <p:cNvSpPr>
            <a:spLocks noChangeShapeType="1"/>
          </p:cNvSpPr>
          <p:nvPr/>
        </p:nvSpPr>
        <p:spPr bwMode="auto">
          <a:xfrm>
            <a:off x="5811838" y="2708275"/>
            <a:ext cx="0" cy="299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601" name="Line 65"/>
          <p:cNvSpPr>
            <a:spLocks noChangeShapeType="1"/>
          </p:cNvSpPr>
          <p:nvPr/>
        </p:nvSpPr>
        <p:spPr bwMode="auto">
          <a:xfrm>
            <a:off x="6459538" y="2708275"/>
            <a:ext cx="0" cy="299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602" name="Line 66"/>
          <p:cNvSpPr>
            <a:spLocks noChangeShapeType="1"/>
          </p:cNvSpPr>
          <p:nvPr/>
        </p:nvSpPr>
        <p:spPr bwMode="auto">
          <a:xfrm>
            <a:off x="7105650" y="2708275"/>
            <a:ext cx="0" cy="29972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603" name="Line 67"/>
          <p:cNvSpPr>
            <a:spLocks noChangeShapeType="1"/>
          </p:cNvSpPr>
          <p:nvPr/>
        </p:nvSpPr>
        <p:spPr bwMode="auto">
          <a:xfrm>
            <a:off x="2316163" y="3008313"/>
            <a:ext cx="388937" cy="2809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604" name="Line 68"/>
          <p:cNvSpPr>
            <a:spLocks noChangeShapeType="1"/>
          </p:cNvSpPr>
          <p:nvPr/>
        </p:nvSpPr>
        <p:spPr bwMode="auto">
          <a:xfrm>
            <a:off x="3028950" y="3514725"/>
            <a:ext cx="323850" cy="2809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605" name="Line 69"/>
          <p:cNvSpPr>
            <a:spLocks noChangeShapeType="1"/>
          </p:cNvSpPr>
          <p:nvPr/>
        </p:nvSpPr>
        <p:spPr bwMode="auto">
          <a:xfrm>
            <a:off x="3675063" y="3906838"/>
            <a:ext cx="3238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606" name="Line 70"/>
          <p:cNvSpPr>
            <a:spLocks noChangeShapeType="1"/>
          </p:cNvSpPr>
          <p:nvPr/>
        </p:nvSpPr>
        <p:spPr bwMode="auto">
          <a:xfrm>
            <a:off x="4257675" y="4019550"/>
            <a:ext cx="388938" cy="2809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607" name="Line 71"/>
          <p:cNvSpPr>
            <a:spLocks noChangeShapeType="1"/>
          </p:cNvSpPr>
          <p:nvPr/>
        </p:nvSpPr>
        <p:spPr bwMode="auto">
          <a:xfrm>
            <a:off x="4970463" y="4413250"/>
            <a:ext cx="3238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608" name="Line 72"/>
          <p:cNvSpPr>
            <a:spLocks noChangeShapeType="1"/>
          </p:cNvSpPr>
          <p:nvPr/>
        </p:nvSpPr>
        <p:spPr bwMode="auto">
          <a:xfrm>
            <a:off x="5618163" y="4468813"/>
            <a:ext cx="387350" cy="3381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5609" name="Line 73"/>
          <p:cNvSpPr>
            <a:spLocks noChangeShapeType="1"/>
          </p:cNvSpPr>
          <p:nvPr/>
        </p:nvSpPr>
        <p:spPr bwMode="auto">
          <a:xfrm>
            <a:off x="6264275" y="5030788"/>
            <a:ext cx="323850" cy="2809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9882" name="Rectangle 74"/>
          <p:cNvSpPr>
            <a:spLocks noChangeArrowheads="1"/>
          </p:cNvSpPr>
          <p:nvPr/>
        </p:nvSpPr>
        <p:spPr bwMode="auto">
          <a:xfrm>
            <a:off x="161925" y="1143000"/>
            <a:ext cx="8820150" cy="1187450"/>
          </a:xfrm>
          <a:prstGeom prst="rect">
            <a:avLst/>
          </a:prstGeom>
          <a:noFill/>
          <a:ln w="9525">
            <a:noFill/>
            <a:miter lim="800000"/>
            <a:headEnd/>
            <a:tailEnd/>
          </a:ln>
          <a:effectLst/>
        </p:spPr>
        <p:txBody>
          <a:bodyPr>
            <a:spAutoFit/>
          </a:bodyPr>
          <a:lstStyle/>
          <a:p>
            <a:pPr indent="628650">
              <a:lnSpc>
                <a:spcPct val="100000"/>
              </a:lnSpc>
            </a:pPr>
            <a:r>
              <a:rPr kumimoji="1" lang="zh-CN" altLang="en-US" sz="2400">
                <a:latin typeface="Times New Roman" pitchFamily="18" charset="0"/>
              </a:rPr>
              <a:t>我们将迷宫问题表示为两维数组</a:t>
            </a:r>
            <a:r>
              <a:rPr kumimoji="1" lang="en-US" altLang="zh-CN" sz="2400">
                <a:latin typeface="Times New Roman" pitchFamily="18" charset="0"/>
              </a:rPr>
              <a:t>maze[m][n]，</a:t>
            </a:r>
            <a:r>
              <a:rPr kumimoji="1" lang="zh-CN" altLang="en-US" sz="2400">
                <a:latin typeface="Times New Roman" pitchFamily="18" charset="0"/>
              </a:rPr>
              <a:t>数组中下标为</a:t>
            </a:r>
            <a:r>
              <a:rPr kumimoji="1" lang="en-US" altLang="zh-CN" sz="2400">
                <a:latin typeface="Times New Roman" pitchFamily="18" charset="0"/>
              </a:rPr>
              <a:t>i，j（1≤i≤m，1≤j≤n）</a:t>
            </a:r>
            <a:r>
              <a:rPr kumimoji="1" lang="zh-CN" altLang="en-US" sz="2400">
                <a:latin typeface="Times New Roman" pitchFamily="18" charset="0"/>
              </a:rPr>
              <a:t>的元素为1时表示此路不通，为0时表示有路可走。假定开始点为</a:t>
            </a:r>
            <a:r>
              <a:rPr kumimoji="1" lang="en-US" altLang="zh-CN" sz="2400">
                <a:latin typeface="Times New Roman" pitchFamily="18" charset="0"/>
              </a:rPr>
              <a:t>maze[1][1]，</a:t>
            </a:r>
            <a:r>
              <a:rPr kumimoji="1" lang="zh-CN" altLang="en-US" sz="2400">
                <a:latin typeface="Times New Roman" pitchFamily="18" charset="0"/>
              </a:rPr>
              <a:t>出口为</a:t>
            </a:r>
            <a:r>
              <a:rPr kumimoji="1" lang="en-US" altLang="zh-CN" sz="2400">
                <a:latin typeface="Times New Roman" pitchFamily="18" charset="0"/>
              </a:rPr>
              <a:t>maze[m][n]。</a:t>
            </a:r>
          </a:p>
        </p:txBody>
      </p:sp>
      <p:sp>
        <p:nvSpPr>
          <p:cNvPr id="119883" name="Rectangle 75"/>
          <p:cNvSpPr>
            <a:spLocks noChangeArrowheads="1"/>
          </p:cNvSpPr>
          <p:nvPr/>
        </p:nvSpPr>
        <p:spPr bwMode="auto">
          <a:xfrm>
            <a:off x="1139825" y="2733675"/>
            <a:ext cx="695325" cy="396875"/>
          </a:xfrm>
          <a:prstGeom prst="rect">
            <a:avLst/>
          </a:prstGeom>
          <a:noFill/>
          <a:ln w="9525">
            <a:noFill/>
            <a:miter lim="800000"/>
            <a:headEnd/>
            <a:tailEnd/>
          </a:ln>
          <a:effectLst/>
        </p:spPr>
        <p:txBody>
          <a:bodyPr wrap="none">
            <a:spAutoFit/>
          </a:bodyPr>
          <a:lstStyle/>
          <a:p>
            <a:pPr>
              <a:lnSpc>
                <a:spcPct val="100000"/>
              </a:lnSpc>
            </a:pPr>
            <a:r>
              <a:rPr kumimoji="1" lang="zh-CN" altLang="en-US" sz="2000">
                <a:latin typeface="Times New Roman" pitchFamily="18" charset="0"/>
              </a:rPr>
              <a:t>入口</a:t>
            </a:r>
          </a:p>
        </p:txBody>
      </p:sp>
      <p:sp>
        <p:nvSpPr>
          <p:cNvPr id="119884" name="Rectangle 76"/>
          <p:cNvSpPr>
            <a:spLocks noChangeArrowheads="1"/>
          </p:cNvSpPr>
          <p:nvPr/>
        </p:nvSpPr>
        <p:spPr bwMode="auto">
          <a:xfrm>
            <a:off x="7159625" y="5248275"/>
            <a:ext cx="695325" cy="396875"/>
          </a:xfrm>
          <a:prstGeom prst="rect">
            <a:avLst/>
          </a:prstGeom>
          <a:noFill/>
          <a:ln w="9525">
            <a:noFill/>
            <a:miter lim="800000"/>
            <a:headEnd/>
            <a:tailEnd/>
          </a:ln>
          <a:effectLst/>
        </p:spPr>
        <p:txBody>
          <a:bodyPr wrap="none">
            <a:spAutoFit/>
          </a:bodyPr>
          <a:lstStyle/>
          <a:p>
            <a:pPr>
              <a:lnSpc>
                <a:spcPct val="100000"/>
              </a:lnSpc>
            </a:pPr>
            <a:r>
              <a:rPr kumimoji="1" lang="zh-CN" altLang="en-US" sz="2000">
                <a:latin typeface="Times New Roman" pitchFamily="18" charset="0"/>
              </a:rPr>
              <a:t>出口</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533400" y="296863"/>
            <a:ext cx="8001000" cy="2143125"/>
          </a:xfrm>
          <a:prstGeom prst="rect">
            <a:avLst/>
          </a:prstGeom>
          <a:noFill/>
          <a:ln w="9525">
            <a:noFill/>
            <a:miter lim="800000"/>
            <a:headEnd/>
            <a:tailEnd/>
          </a:ln>
          <a:effectLst/>
        </p:spPr>
        <p:txBody>
          <a:bodyPr>
            <a:spAutoFit/>
          </a:bodyPr>
          <a:lstStyle/>
          <a:p>
            <a:r>
              <a:rPr lang="zh-CN" altLang="en-US" sz="2800">
                <a:latin typeface="Times New Roman" pitchFamily="18" charset="0"/>
              </a:rPr>
              <a:t>需要解决的问题：</a:t>
            </a:r>
          </a:p>
          <a:p>
            <a:r>
              <a:rPr lang="zh-CN" altLang="en-US" sz="2800">
                <a:latin typeface="Times New Roman" pitchFamily="18" charset="0"/>
              </a:rPr>
              <a:t>1、在任意位置如何搜索周围的8个方向？</a:t>
            </a:r>
          </a:p>
          <a:p>
            <a:r>
              <a:rPr lang="zh-CN" altLang="en-US" sz="2800">
                <a:latin typeface="Times New Roman" pitchFamily="18" charset="0"/>
              </a:rPr>
              <a:t>2、如何避免重复走老路？</a:t>
            </a:r>
          </a:p>
          <a:p>
            <a:r>
              <a:rPr lang="zh-CN" altLang="en-US" sz="2800">
                <a:latin typeface="Times New Roman" pitchFamily="18" charset="0"/>
              </a:rPr>
              <a:t>3、如何保存走过的路径以便回朔时利用？</a:t>
            </a:r>
          </a:p>
        </p:txBody>
      </p:sp>
      <p:pic>
        <p:nvPicPr>
          <p:cNvPr id="120835" name="Picture 3"/>
          <p:cNvPicPr>
            <a:picLocks noChangeAspect="1" noChangeArrowheads="1"/>
          </p:cNvPicPr>
          <p:nvPr/>
        </p:nvPicPr>
        <p:blipFill>
          <a:blip r:embed="rId2" cstate="print"/>
          <a:srcRect/>
          <a:stretch>
            <a:fillRect/>
          </a:stretch>
        </p:blipFill>
        <p:spPr bwMode="auto">
          <a:xfrm>
            <a:off x="2447925" y="2452688"/>
            <a:ext cx="4349750" cy="432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609600" y="406400"/>
            <a:ext cx="2325688" cy="519113"/>
          </a:xfrm>
          <a:prstGeom prst="rect">
            <a:avLst/>
          </a:prstGeom>
          <a:noFill/>
          <a:ln w="9525">
            <a:noFill/>
            <a:miter lim="800000"/>
            <a:headEnd/>
            <a:tailEnd/>
          </a:ln>
          <a:effectLst/>
        </p:spPr>
        <p:txBody>
          <a:bodyPr wrap="none">
            <a:spAutoFit/>
          </a:bodyPr>
          <a:lstStyle/>
          <a:p>
            <a:pPr>
              <a:lnSpc>
                <a:spcPct val="100000"/>
              </a:lnSpc>
            </a:pPr>
            <a:r>
              <a:rPr lang="zh-CN" altLang="en-US" sz="2800">
                <a:latin typeface="Times New Roman" pitchFamily="18" charset="0"/>
              </a:rPr>
              <a:t>1、解决问题1</a:t>
            </a:r>
          </a:p>
        </p:txBody>
      </p:sp>
      <p:graphicFrame>
        <p:nvGraphicFramePr>
          <p:cNvPr id="707587" name="Group 3"/>
          <p:cNvGraphicFramePr>
            <a:graphicFrameLocks noGrp="1"/>
          </p:cNvGraphicFramePr>
          <p:nvPr/>
        </p:nvGraphicFramePr>
        <p:xfrm>
          <a:off x="2362200" y="1066800"/>
          <a:ext cx="4343400" cy="2667000"/>
        </p:xfrm>
        <a:graphic>
          <a:graphicData uri="http://schemas.openxmlformats.org/drawingml/2006/table">
            <a:tbl>
              <a:tblPr/>
              <a:tblGrid>
                <a:gridCol w="1447800"/>
                <a:gridCol w="1447800"/>
                <a:gridCol w="1447800"/>
              </a:tblGrid>
              <a:tr h="889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NW</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[i-1][j-1]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[i-1][j]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[i-1][j+1]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9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W</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[i][j+1]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9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SW</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[i+1][j-1]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[i+|1][j]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SE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[i+1][j+1]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1877" name="Oval 21"/>
          <p:cNvSpPr>
            <a:spLocks noChangeArrowheads="1"/>
          </p:cNvSpPr>
          <p:nvPr/>
        </p:nvSpPr>
        <p:spPr bwMode="auto">
          <a:xfrm>
            <a:off x="4257675" y="2170113"/>
            <a:ext cx="533400" cy="457200"/>
          </a:xfrm>
          <a:prstGeom prst="ellipse">
            <a:avLst/>
          </a:prstGeom>
          <a:noFill/>
          <a:ln w="9525">
            <a:solidFill>
              <a:schemeClr val="tx1"/>
            </a:solidFill>
            <a:round/>
            <a:headEnd/>
            <a:tailEnd/>
          </a:ln>
          <a:effectLst/>
        </p:spPr>
        <p:txBody>
          <a:bodyPr wrap="none" anchor="ctr"/>
          <a:lstStyle/>
          <a:p>
            <a:pPr algn="ctr">
              <a:lnSpc>
                <a:spcPct val="100000"/>
              </a:lnSpc>
            </a:pPr>
            <a:r>
              <a:rPr lang="en-US" altLang="zh-CN" sz="2400">
                <a:latin typeface="Times New Roman" pitchFamily="18" charset="0"/>
                <a:ea typeface="宋体" pitchFamily="2" charset="-122"/>
              </a:rPr>
              <a:t>x</a:t>
            </a:r>
          </a:p>
        </p:txBody>
      </p:sp>
      <p:sp>
        <p:nvSpPr>
          <p:cNvPr id="707606" name="Line 22"/>
          <p:cNvSpPr>
            <a:spLocks noChangeShapeType="1"/>
          </p:cNvSpPr>
          <p:nvPr/>
        </p:nvSpPr>
        <p:spPr bwMode="auto">
          <a:xfrm flipV="1">
            <a:off x="4486275" y="1484313"/>
            <a:ext cx="0" cy="68580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7607" name="Line 23"/>
          <p:cNvSpPr>
            <a:spLocks noChangeShapeType="1"/>
          </p:cNvSpPr>
          <p:nvPr/>
        </p:nvSpPr>
        <p:spPr bwMode="auto">
          <a:xfrm>
            <a:off x="4486275" y="2627313"/>
            <a:ext cx="0" cy="60960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7608" name="Line 24"/>
          <p:cNvSpPr>
            <a:spLocks noChangeShapeType="1"/>
          </p:cNvSpPr>
          <p:nvPr/>
        </p:nvSpPr>
        <p:spPr bwMode="auto">
          <a:xfrm>
            <a:off x="4791075" y="2398713"/>
            <a:ext cx="762000" cy="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7609" name="Line 25"/>
          <p:cNvSpPr>
            <a:spLocks noChangeShapeType="1"/>
          </p:cNvSpPr>
          <p:nvPr/>
        </p:nvSpPr>
        <p:spPr bwMode="auto">
          <a:xfrm flipH="1">
            <a:off x="3419475" y="2398713"/>
            <a:ext cx="838200" cy="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7610" name="Line 26"/>
          <p:cNvSpPr>
            <a:spLocks noChangeShapeType="1"/>
          </p:cNvSpPr>
          <p:nvPr/>
        </p:nvSpPr>
        <p:spPr bwMode="auto">
          <a:xfrm flipV="1">
            <a:off x="4714875" y="1636713"/>
            <a:ext cx="762000" cy="60960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7611" name="Line 27"/>
          <p:cNvSpPr>
            <a:spLocks noChangeShapeType="1"/>
          </p:cNvSpPr>
          <p:nvPr/>
        </p:nvSpPr>
        <p:spPr bwMode="auto">
          <a:xfrm>
            <a:off x="4714875" y="2551113"/>
            <a:ext cx="762000" cy="60960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7612" name="Line 28"/>
          <p:cNvSpPr>
            <a:spLocks noChangeShapeType="1"/>
          </p:cNvSpPr>
          <p:nvPr/>
        </p:nvSpPr>
        <p:spPr bwMode="auto">
          <a:xfrm flipH="1" flipV="1">
            <a:off x="3495675" y="1712913"/>
            <a:ext cx="838200" cy="53340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7613" name="Line 29"/>
          <p:cNvSpPr>
            <a:spLocks noChangeShapeType="1"/>
          </p:cNvSpPr>
          <p:nvPr/>
        </p:nvSpPr>
        <p:spPr bwMode="auto">
          <a:xfrm flipH="1">
            <a:off x="3495675" y="2551113"/>
            <a:ext cx="838200" cy="60960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1886" name="Rectangle 30"/>
          <p:cNvSpPr>
            <a:spLocks noGrp="1" noChangeArrowheads="1"/>
          </p:cNvSpPr>
          <p:nvPr/>
        </p:nvSpPr>
        <p:spPr bwMode="auto">
          <a:xfrm>
            <a:off x="609600" y="3886200"/>
            <a:ext cx="8229600" cy="2530475"/>
          </a:xfrm>
          <a:prstGeom prst="rect">
            <a:avLst/>
          </a:prstGeom>
          <a:solidFill>
            <a:schemeClr val="hlink"/>
          </a:solidFill>
          <a:ln w="9525">
            <a:noFill/>
            <a:miter lim="800000"/>
            <a:headEnd/>
            <a:tailEnd/>
          </a:ln>
          <a:effectLst/>
        </p:spPr>
        <p:txBody>
          <a:bodyPr/>
          <a:lstStyle/>
          <a:p>
            <a:pPr>
              <a:lnSpc>
                <a:spcPct val="100000"/>
              </a:lnSpc>
            </a:pPr>
            <a:r>
              <a:rPr lang="en-US" altLang="zh-CN" sz="2600" dirty="0">
                <a:latin typeface="Times New Roman" pitchFamily="18" charset="0"/>
                <a:ea typeface="宋体" pitchFamily="2" charset="-122"/>
              </a:rPr>
              <a:t># </a:t>
            </a:r>
            <a:r>
              <a:rPr lang="zh-CN" altLang="en-US" sz="2600" dirty="0" smtClean="0">
                <a:latin typeface="Times New Roman" pitchFamily="18" charset="0"/>
                <a:ea typeface="宋体" pitchFamily="2" charset="-122"/>
              </a:rPr>
              <a:t>定义增量数组</a:t>
            </a:r>
            <a:endParaRPr lang="en-US" altLang="zh-CN" sz="2600" dirty="0">
              <a:latin typeface="Times New Roman" pitchFamily="18" charset="0"/>
              <a:ea typeface="宋体" pitchFamily="2" charset="-122"/>
            </a:endParaRPr>
          </a:p>
          <a:p>
            <a:pPr>
              <a:lnSpc>
                <a:spcPct val="100000"/>
              </a:lnSpc>
            </a:pPr>
            <a:r>
              <a:rPr lang="en-US" altLang="zh-CN" sz="2600" dirty="0">
                <a:latin typeface="Times New Roman" pitchFamily="18" charset="0"/>
                <a:ea typeface="宋体" pitchFamily="2" charset="-122"/>
              </a:rPr>
              <a:t>move = [(1,1),(1,0),(1,-1),(0,-1),(-1,-1),(-1,0),(-1,1),(0,1)]</a:t>
            </a:r>
          </a:p>
          <a:p>
            <a:pPr>
              <a:lnSpc>
                <a:spcPct val="100000"/>
              </a:lnSpc>
            </a:pPr>
            <a:r>
              <a:rPr lang="en-US" altLang="zh-CN" sz="2600" dirty="0">
                <a:latin typeface="Times New Roman" pitchFamily="18" charset="0"/>
                <a:ea typeface="宋体" pitchFamily="2" charset="-122"/>
              </a:rPr>
              <a:t>…………….</a:t>
            </a:r>
          </a:p>
          <a:p>
            <a:pPr>
              <a:lnSpc>
                <a:spcPct val="100000"/>
              </a:lnSpc>
            </a:pPr>
            <a:r>
              <a:rPr lang="en-US" altLang="zh-CN" sz="2600" dirty="0">
                <a:latin typeface="Times New Roman" pitchFamily="18" charset="0"/>
                <a:ea typeface="宋体" pitchFamily="2" charset="-122"/>
              </a:rPr>
              <a:t>while d &lt; 8 :</a:t>
            </a:r>
          </a:p>
          <a:p>
            <a:pPr>
              <a:lnSpc>
                <a:spcPct val="100000"/>
              </a:lnSpc>
            </a:pPr>
            <a:r>
              <a:rPr lang="en-US" altLang="zh-CN" sz="2600" dirty="0">
                <a:latin typeface="Times New Roman" pitchFamily="18" charset="0"/>
                <a:ea typeface="宋体" pitchFamily="2" charset="-122"/>
              </a:rPr>
              <a:t>     x, y = i + move[d][0], j + move[d][1]</a:t>
            </a:r>
          </a:p>
          <a:p>
            <a:pPr>
              <a:lnSpc>
                <a:spcPct val="100000"/>
              </a:lnSpc>
            </a:pPr>
            <a:r>
              <a:rPr lang="en-US" altLang="zh-CN" sz="2600" dirty="0">
                <a:latin typeface="Times New Roman" pitchFamily="18" charset="0"/>
                <a:ea typeface="宋体" pitchFamily="2" charset="-122"/>
              </a:rPr>
              <a:t>     …………….</a:t>
            </a:r>
          </a:p>
          <a:p>
            <a:pPr>
              <a:lnSpc>
                <a:spcPct val="100000"/>
              </a:lnSpc>
            </a:pPr>
            <a:endParaRPr lang="zh-CN" altLang="en-US" sz="2600" dirty="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08611" name="Group 3"/>
          <p:cNvGraphicFramePr>
            <a:graphicFrameLocks noGrp="1"/>
          </p:cNvGraphicFramePr>
          <p:nvPr/>
        </p:nvGraphicFramePr>
        <p:xfrm>
          <a:off x="1447800" y="3505200"/>
          <a:ext cx="6096000" cy="3012440"/>
        </p:xfrm>
        <a:graphic>
          <a:graphicData uri="http://schemas.openxmlformats.org/drawingml/2006/table">
            <a:tbl>
              <a:tblPr/>
              <a:tblGrid>
                <a:gridCol w="2032000"/>
                <a:gridCol w="2032000"/>
                <a:gridCol w="2032000"/>
              </a:tblGrid>
              <a:tr h="482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move[q].[0]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move[d].[1]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9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NE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SE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SW</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W</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W媩$婫`婡p瑙" charset="0"/>
                          <a:ea typeface="宋体" pitchFamily="2" charset="-122"/>
                        </a:rPr>
                        <a:t>NW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W媩$婫`婡p瑙"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2896" name="Rectangle 30"/>
          <p:cNvSpPr>
            <a:spLocks noGrp="1" noChangeArrowheads="1"/>
          </p:cNvSpPr>
          <p:nvPr/>
        </p:nvSpPr>
        <p:spPr bwMode="auto">
          <a:xfrm>
            <a:off x="468313" y="476250"/>
            <a:ext cx="8229600" cy="2532063"/>
          </a:xfrm>
          <a:prstGeom prst="rect">
            <a:avLst/>
          </a:prstGeom>
          <a:solidFill>
            <a:schemeClr val="hlink"/>
          </a:solidFill>
          <a:ln w="9525">
            <a:noFill/>
            <a:miter lim="800000"/>
            <a:headEnd/>
            <a:tailEnd/>
          </a:ln>
          <a:effectLst/>
        </p:spPr>
        <p:txBody>
          <a:bodyPr/>
          <a:lstStyle/>
          <a:p>
            <a:pPr>
              <a:lnSpc>
                <a:spcPct val="100000"/>
              </a:lnSpc>
            </a:pPr>
            <a:r>
              <a:rPr lang="en-US" altLang="zh-CN" sz="2600" dirty="0">
                <a:latin typeface="Times New Roman" pitchFamily="18" charset="0"/>
                <a:ea typeface="宋体" pitchFamily="2" charset="-122"/>
              </a:rPr>
              <a:t># </a:t>
            </a:r>
            <a:r>
              <a:rPr lang="zh-CN" altLang="en-US" sz="2600" dirty="0" smtClean="0">
                <a:latin typeface="Times New Roman" pitchFamily="18" charset="0"/>
                <a:ea typeface="宋体" pitchFamily="2" charset="-122"/>
              </a:rPr>
              <a:t>定义增量数组</a:t>
            </a:r>
            <a:endParaRPr lang="en-US" altLang="zh-CN" sz="2600" dirty="0">
              <a:latin typeface="Times New Roman" pitchFamily="18" charset="0"/>
              <a:ea typeface="宋体" pitchFamily="2" charset="-122"/>
            </a:endParaRPr>
          </a:p>
          <a:p>
            <a:pPr>
              <a:lnSpc>
                <a:spcPct val="100000"/>
              </a:lnSpc>
            </a:pPr>
            <a:r>
              <a:rPr lang="en-US" altLang="zh-CN" sz="2600" dirty="0">
                <a:latin typeface="Times New Roman" pitchFamily="18" charset="0"/>
                <a:ea typeface="宋体" pitchFamily="2" charset="-122"/>
              </a:rPr>
              <a:t>move = [(1,1),(1,0),(1,-1),(0,-1),(-1,-1),(-1,0),(-1,1),(0,1)]</a:t>
            </a:r>
          </a:p>
          <a:p>
            <a:pPr>
              <a:lnSpc>
                <a:spcPct val="100000"/>
              </a:lnSpc>
            </a:pPr>
            <a:r>
              <a:rPr lang="en-US" altLang="zh-CN" sz="2600" dirty="0">
                <a:latin typeface="Times New Roman" pitchFamily="18" charset="0"/>
                <a:ea typeface="宋体" pitchFamily="2" charset="-122"/>
              </a:rPr>
              <a:t>…………….</a:t>
            </a:r>
          </a:p>
          <a:p>
            <a:pPr>
              <a:lnSpc>
                <a:spcPct val="100000"/>
              </a:lnSpc>
            </a:pPr>
            <a:r>
              <a:rPr lang="en-US" altLang="zh-CN" sz="2600" dirty="0">
                <a:latin typeface="Times New Roman" pitchFamily="18" charset="0"/>
                <a:ea typeface="宋体" pitchFamily="2" charset="-122"/>
              </a:rPr>
              <a:t>while d &lt; 8 :</a:t>
            </a:r>
          </a:p>
          <a:p>
            <a:pPr>
              <a:lnSpc>
                <a:spcPct val="100000"/>
              </a:lnSpc>
            </a:pPr>
            <a:r>
              <a:rPr lang="en-US" altLang="zh-CN" sz="2600" dirty="0">
                <a:latin typeface="Times New Roman" pitchFamily="18" charset="0"/>
                <a:ea typeface="宋体" pitchFamily="2" charset="-122"/>
              </a:rPr>
              <a:t>     x, y = i + move[d][0], j + move[d][1]</a:t>
            </a:r>
          </a:p>
          <a:p>
            <a:pPr>
              <a:lnSpc>
                <a:spcPct val="100000"/>
              </a:lnSpc>
            </a:pPr>
            <a:r>
              <a:rPr lang="en-US" altLang="zh-CN" sz="2600" dirty="0">
                <a:latin typeface="Times New Roman" pitchFamily="18" charset="0"/>
                <a:ea typeface="宋体" pitchFamily="2" charset="-122"/>
              </a:rPr>
              <a:t>     …………….</a:t>
            </a:r>
          </a:p>
          <a:p>
            <a:pPr>
              <a:lnSpc>
                <a:spcPct val="100000"/>
              </a:lnSpc>
            </a:pPr>
            <a:endParaRPr lang="zh-CN" altLang="en-US" sz="2600" dirty="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3906" name="Group 2"/>
          <p:cNvGrpSpPr>
            <a:grpSpLocks/>
          </p:cNvGrpSpPr>
          <p:nvPr/>
        </p:nvGrpSpPr>
        <p:grpSpPr bwMode="auto">
          <a:xfrm>
            <a:off x="1281113" y="1508211"/>
            <a:ext cx="6567487" cy="4127500"/>
            <a:chOff x="864" y="432"/>
            <a:chExt cx="4137" cy="2600"/>
          </a:xfrm>
        </p:grpSpPr>
        <p:sp>
          <p:nvSpPr>
            <p:cNvPr id="123909" name="Rectangle 3"/>
            <p:cNvSpPr>
              <a:spLocks noChangeArrowheads="1"/>
            </p:cNvSpPr>
            <p:nvPr/>
          </p:nvSpPr>
          <p:spPr bwMode="auto">
            <a:xfrm>
              <a:off x="4167" y="2373"/>
              <a:ext cx="407"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10" name="Rectangle 4"/>
            <p:cNvSpPr>
              <a:spLocks noChangeArrowheads="1"/>
            </p:cNvSpPr>
            <p:nvPr/>
          </p:nvSpPr>
          <p:spPr bwMode="auto">
            <a:xfrm>
              <a:off x="3759" y="2373"/>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11" name="Rectangle 5"/>
            <p:cNvSpPr>
              <a:spLocks noChangeArrowheads="1"/>
            </p:cNvSpPr>
            <p:nvPr/>
          </p:nvSpPr>
          <p:spPr bwMode="auto">
            <a:xfrm>
              <a:off x="3351" y="2373"/>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12" name="Rectangle 6"/>
            <p:cNvSpPr>
              <a:spLocks noChangeArrowheads="1"/>
            </p:cNvSpPr>
            <p:nvPr/>
          </p:nvSpPr>
          <p:spPr bwMode="auto">
            <a:xfrm>
              <a:off x="2943" y="2373"/>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13" name="Rectangle 7"/>
            <p:cNvSpPr>
              <a:spLocks noChangeArrowheads="1"/>
            </p:cNvSpPr>
            <p:nvPr/>
          </p:nvSpPr>
          <p:spPr bwMode="auto">
            <a:xfrm>
              <a:off x="2536" y="2373"/>
              <a:ext cx="407"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14" name="Rectangle 8"/>
            <p:cNvSpPr>
              <a:spLocks noChangeArrowheads="1"/>
            </p:cNvSpPr>
            <p:nvPr/>
          </p:nvSpPr>
          <p:spPr bwMode="auto">
            <a:xfrm>
              <a:off x="2128" y="2373"/>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15" name="Rectangle 9"/>
            <p:cNvSpPr>
              <a:spLocks noChangeArrowheads="1"/>
            </p:cNvSpPr>
            <p:nvPr/>
          </p:nvSpPr>
          <p:spPr bwMode="auto">
            <a:xfrm>
              <a:off x="1720" y="2373"/>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16" name="Rectangle 10"/>
            <p:cNvSpPr>
              <a:spLocks noChangeArrowheads="1"/>
            </p:cNvSpPr>
            <p:nvPr/>
          </p:nvSpPr>
          <p:spPr bwMode="auto">
            <a:xfrm>
              <a:off x="1313" y="2373"/>
              <a:ext cx="407"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17" name="Rectangle 11"/>
            <p:cNvSpPr>
              <a:spLocks noChangeArrowheads="1"/>
            </p:cNvSpPr>
            <p:nvPr/>
          </p:nvSpPr>
          <p:spPr bwMode="auto">
            <a:xfrm>
              <a:off x="4167" y="2059"/>
              <a:ext cx="407"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18" name="Rectangle 12"/>
            <p:cNvSpPr>
              <a:spLocks noChangeArrowheads="1"/>
            </p:cNvSpPr>
            <p:nvPr/>
          </p:nvSpPr>
          <p:spPr bwMode="auto">
            <a:xfrm>
              <a:off x="3759" y="2059"/>
              <a:ext cx="408"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19" name="Rectangle 13"/>
            <p:cNvSpPr>
              <a:spLocks noChangeArrowheads="1"/>
            </p:cNvSpPr>
            <p:nvPr/>
          </p:nvSpPr>
          <p:spPr bwMode="auto">
            <a:xfrm>
              <a:off x="3351" y="2059"/>
              <a:ext cx="408"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20" name="Rectangle 14"/>
            <p:cNvSpPr>
              <a:spLocks noChangeArrowheads="1"/>
            </p:cNvSpPr>
            <p:nvPr/>
          </p:nvSpPr>
          <p:spPr bwMode="auto">
            <a:xfrm>
              <a:off x="2943" y="2059"/>
              <a:ext cx="408"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21" name="Rectangle 15"/>
            <p:cNvSpPr>
              <a:spLocks noChangeArrowheads="1"/>
            </p:cNvSpPr>
            <p:nvPr/>
          </p:nvSpPr>
          <p:spPr bwMode="auto">
            <a:xfrm>
              <a:off x="2536" y="2059"/>
              <a:ext cx="407"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22" name="Rectangle 16"/>
            <p:cNvSpPr>
              <a:spLocks noChangeArrowheads="1"/>
            </p:cNvSpPr>
            <p:nvPr/>
          </p:nvSpPr>
          <p:spPr bwMode="auto">
            <a:xfrm>
              <a:off x="2128" y="2059"/>
              <a:ext cx="408"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23" name="Rectangle 17"/>
            <p:cNvSpPr>
              <a:spLocks noChangeArrowheads="1"/>
            </p:cNvSpPr>
            <p:nvPr/>
          </p:nvSpPr>
          <p:spPr bwMode="auto">
            <a:xfrm>
              <a:off x="1720" y="2059"/>
              <a:ext cx="408"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24" name="Rectangle 18"/>
            <p:cNvSpPr>
              <a:spLocks noChangeArrowheads="1"/>
            </p:cNvSpPr>
            <p:nvPr/>
          </p:nvSpPr>
          <p:spPr bwMode="auto">
            <a:xfrm>
              <a:off x="1313" y="2059"/>
              <a:ext cx="407"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25" name="Rectangle 19"/>
            <p:cNvSpPr>
              <a:spLocks noChangeArrowheads="1"/>
            </p:cNvSpPr>
            <p:nvPr/>
          </p:nvSpPr>
          <p:spPr bwMode="auto">
            <a:xfrm>
              <a:off x="4167" y="1744"/>
              <a:ext cx="407"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26" name="Rectangle 20"/>
            <p:cNvSpPr>
              <a:spLocks noChangeArrowheads="1"/>
            </p:cNvSpPr>
            <p:nvPr/>
          </p:nvSpPr>
          <p:spPr bwMode="auto">
            <a:xfrm>
              <a:off x="3759" y="1744"/>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27" name="Rectangle 21"/>
            <p:cNvSpPr>
              <a:spLocks noChangeArrowheads="1"/>
            </p:cNvSpPr>
            <p:nvPr/>
          </p:nvSpPr>
          <p:spPr bwMode="auto">
            <a:xfrm>
              <a:off x="3351" y="1744"/>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28" name="Rectangle 22"/>
            <p:cNvSpPr>
              <a:spLocks noChangeArrowheads="1"/>
            </p:cNvSpPr>
            <p:nvPr/>
          </p:nvSpPr>
          <p:spPr bwMode="auto">
            <a:xfrm>
              <a:off x="2943" y="1744"/>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29" name="Rectangle 23"/>
            <p:cNvSpPr>
              <a:spLocks noChangeArrowheads="1"/>
            </p:cNvSpPr>
            <p:nvPr/>
          </p:nvSpPr>
          <p:spPr bwMode="auto">
            <a:xfrm>
              <a:off x="2536" y="1744"/>
              <a:ext cx="407"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30" name="Rectangle 24"/>
            <p:cNvSpPr>
              <a:spLocks noChangeArrowheads="1"/>
            </p:cNvSpPr>
            <p:nvPr/>
          </p:nvSpPr>
          <p:spPr bwMode="auto">
            <a:xfrm>
              <a:off x="2128" y="1744"/>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31" name="Rectangle 25"/>
            <p:cNvSpPr>
              <a:spLocks noChangeArrowheads="1"/>
            </p:cNvSpPr>
            <p:nvPr/>
          </p:nvSpPr>
          <p:spPr bwMode="auto">
            <a:xfrm>
              <a:off x="1720" y="1744"/>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32" name="Rectangle 26"/>
            <p:cNvSpPr>
              <a:spLocks noChangeArrowheads="1"/>
            </p:cNvSpPr>
            <p:nvPr/>
          </p:nvSpPr>
          <p:spPr bwMode="auto">
            <a:xfrm>
              <a:off x="1313" y="1744"/>
              <a:ext cx="407"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33" name="Rectangle 27"/>
            <p:cNvSpPr>
              <a:spLocks noChangeArrowheads="1"/>
            </p:cNvSpPr>
            <p:nvPr/>
          </p:nvSpPr>
          <p:spPr bwMode="auto">
            <a:xfrm>
              <a:off x="4167" y="1429"/>
              <a:ext cx="407"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34" name="Rectangle 28"/>
            <p:cNvSpPr>
              <a:spLocks noChangeArrowheads="1"/>
            </p:cNvSpPr>
            <p:nvPr/>
          </p:nvSpPr>
          <p:spPr bwMode="auto">
            <a:xfrm>
              <a:off x="3759" y="1429"/>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35" name="Rectangle 29"/>
            <p:cNvSpPr>
              <a:spLocks noChangeArrowheads="1"/>
            </p:cNvSpPr>
            <p:nvPr/>
          </p:nvSpPr>
          <p:spPr bwMode="auto">
            <a:xfrm>
              <a:off x="3351" y="1429"/>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36" name="Rectangle 30"/>
            <p:cNvSpPr>
              <a:spLocks noChangeArrowheads="1"/>
            </p:cNvSpPr>
            <p:nvPr/>
          </p:nvSpPr>
          <p:spPr bwMode="auto">
            <a:xfrm>
              <a:off x="2943" y="1429"/>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37" name="Rectangle 31"/>
            <p:cNvSpPr>
              <a:spLocks noChangeArrowheads="1"/>
            </p:cNvSpPr>
            <p:nvPr/>
          </p:nvSpPr>
          <p:spPr bwMode="auto">
            <a:xfrm>
              <a:off x="2536" y="1429"/>
              <a:ext cx="407"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38" name="Rectangle 32"/>
            <p:cNvSpPr>
              <a:spLocks noChangeArrowheads="1"/>
            </p:cNvSpPr>
            <p:nvPr/>
          </p:nvSpPr>
          <p:spPr bwMode="auto">
            <a:xfrm>
              <a:off x="2128" y="1429"/>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39" name="Rectangle 33"/>
            <p:cNvSpPr>
              <a:spLocks noChangeArrowheads="1"/>
            </p:cNvSpPr>
            <p:nvPr/>
          </p:nvSpPr>
          <p:spPr bwMode="auto">
            <a:xfrm>
              <a:off x="1720" y="1429"/>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40" name="Rectangle 34"/>
            <p:cNvSpPr>
              <a:spLocks noChangeArrowheads="1"/>
            </p:cNvSpPr>
            <p:nvPr/>
          </p:nvSpPr>
          <p:spPr bwMode="auto">
            <a:xfrm>
              <a:off x="1313" y="1429"/>
              <a:ext cx="407"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41" name="Rectangle 35"/>
            <p:cNvSpPr>
              <a:spLocks noChangeArrowheads="1"/>
            </p:cNvSpPr>
            <p:nvPr/>
          </p:nvSpPr>
          <p:spPr bwMode="auto">
            <a:xfrm>
              <a:off x="4167" y="1115"/>
              <a:ext cx="407"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42" name="Rectangle 36"/>
            <p:cNvSpPr>
              <a:spLocks noChangeArrowheads="1"/>
            </p:cNvSpPr>
            <p:nvPr/>
          </p:nvSpPr>
          <p:spPr bwMode="auto">
            <a:xfrm>
              <a:off x="3759" y="1115"/>
              <a:ext cx="408"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43" name="Rectangle 37"/>
            <p:cNvSpPr>
              <a:spLocks noChangeArrowheads="1"/>
            </p:cNvSpPr>
            <p:nvPr/>
          </p:nvSpPr>
          <p:spPr bwMode="auto">
            <a:xfrm>
              <a:off x="3351" y="1115"/>
              <a:ext cx="408"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44" name="Rectangle 38"/>
            <p:cNvSpPr>
              <a:spLocks noChangeArrowheads="1"/>
            </p:cNvSpPr>
            <p:nvPr/>
          </p:nvSpPr>
          <p:spPr bwMode="auto">
            <a:xfrm>
              <a:off x="2943" y="1115"/>
              <a:ext cx="408"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45" name="Rectangle 39"/>
            <p:cNvSpPr>
              <a:spLocks noChangeArrowheads="1"/>
            </p:cNvSpPr>
            <p:nvPr/>
          </p:nvSpPr>
          <p:spPr bwMode="auto">
            <a:xfrm>
              <a:off x="2536" y="1115"/>
              <a:ext cx="407"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46" name="Rectangle 40"/>
            <p:cNvSpPr>
              <a:spLocks noChangeArrowheads="1"/>
            </p:cNvSpPr>
            <p:nvPr/>
          </p:nvSpPr>
          <p:spPr bwMode="auto">
            <a:xfrm>
              <a:off x="2128" y="1115"/>
              <a:ext cx="408"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47" name="Rectangle 41"/>
            <p:cNvSpPr>
              <a:spLocks noChangeArrowheads="1"/>
            </p:cNvSpPr>
            <p:nvPr/>
          </p:nvSpPr>
          <p:spPr bwMode="auto">
            <a:xfrm>
              <a:off x="1720" y="1115"/>
              <a:ext cx="408"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48" name="Rectangle 42"/>
            <p:cNvSpPr>
              <a:spLocks noChangeArrowheads="1"/>
            </p:cNvSpPr>
            <p:nvPr/>
          </p:nvSpPr>
          <p:spPr bwMode="auto">
            <a:xfrm>
              <a:off x="1313" y="1115"/>
              <a:ext cx="407" cy="314"/>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49" name="Rectangle 43"/>
            <p:cNvSpPr>
              <a:spLocks noChangeArrowheads="1"/>
            </p:cNvSpPr>
            <p:nvPr/>
          </p:nvSpPr>
          <p:spPr bwMode="auto">
            <a:xfrm>
              <a:off x="4167" y="800"/>
              <a:ext cx="407"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50" name="Rectangle 44"/>
            <p:cNvSpPr>
              <a:spLocks noChangeArrowheads="1"/>
            </p:cNvSpPr>
            <p:nvPr/>
          </p:nvSpPr>
          <p:spPr bwMode="auto">
            <a:xfrm>
              <a:off x="3759" y="800"/>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51" name="Rectangle 45"/>
            <p:cNvSpPr>
              <a:spLocks noChangeArrowheads="1"/>
            </p:cNvSpPr>
            <p:nvPr/>
          </p:nvSpPr>
          <p:spPr bwMode="auto">
            <a:xfrm>
              <a:off x="3351" y="800"/>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52" name="Rectangle 46"/>
            <p:cNvSpPr>
              <a:spLocks noChangeArrowheads="1"/>
            </p:cNvSpPr>
            <p:nvPr/>
          </p:nvSpPr>
          <p:spPr bwMode="auto">
            <a:xfrm>
              <a:off x="2943" y="800"/>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123953" name="Rectangle 47"/>
            <p:cNvSpPr>
              <a:spLocks noChangeArrowheads="1"/>
            </p:cNvSpPr>
            <p:nvPr/>
          </p:nvSpPr>
          <p:spPr bwMode="auto">
            <a:xfrm>
              <a:off x="2536" y="800"/>
              <a:ext cx="407"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54" name="Rectangle 48"/>
            <p:cNvSpPr>
              <a:spLocks noChangeArrowheads="1"/>
            </p:cNvSpPr>
            <p:nvPr/>
          </p:nvSpPr>
          <p:spPr bwMode="auto">
            <a:xfrm>
              <a:off x="2128" y="800"/>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55" name="Rectangle 49"/>
            <p:cNvSpPr>
              <a:spLocks noChangeArrowheads="1"/>
            </p:cNvSpPr>
            <p:nvPr/>
          </p:nvSpPr>
          <p:spPr bwMode="auto">
            <a:xfrm>
              <a:off x="1720" y="800"/>
              <a:ext cx="408"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1</a:t>
              </a:r>
            </a:p>
          </p:txBody>
        </p:sp>
        <p:sp>
          <p:nvSpPr>
            <p:cNvPr id="123956" name="Rectangle 50"/>
            <p:cNvSpPr>
              <a:spLocks noChangeArrowheads="1"/>
            </p:cNvSpPr>
            <p:nvPr/>
          </p:nvSpPr>
          <p:spPr bwMode="auto">
            <a:xfrm>
              <a:off x="1313" y="800"/>
              <a:ext cx="407" cy="315"/>
            </a:xfrm>
            <a:prstGeom prst="rect">
              <a:avLst/>
            </a:prstGeom>
            <a:noFill/>
            <a:ln w="9525">
              <a:noFill/>
              <a:miter lim="800000"/>
              <a:headEnd/>
              <a:tailEnd/>
            </a:ln>
            <a:effectLst/>
          </p:spPr>
          <p:txBody>
            <a:bodyPr/>
            <a:lstStyle/>
            <a:p>
              <a:pPr algn="ctr">
                <a:lnSpc>
                  <a:spcPct val="100000"/>
                </a:lnSpc>
              </a:pPr>
              <a:r>
                <a:rPr lang="zh-CN" altLang="en-US" sz="2400" b="0">
                  <a:latin typeface="Times New Roman" pitchFamily="18" charset="0"/>
                  <a:ea typeface="宋体" pitchFamily="2" charset="-122"/>
                </a:rPr>
                <a:t>0</a:t>
              </a:r>
            </a:p>
          </p:txBody>
        </p:sp>
        <p:sp>
          <p:nvSpPr>
            <p:cNvPr id="709683" name="Line 51"/>
            <p:cNvSpPr>
              <a:spLocks noChangeShapeType="1"/>
            </p:cNvSpPr>
            <p:nvPr/>
          </p:nvSpPr>
          <p:spPr bwMode="auto">
            <a:xfrm>
              <a:off x="1313" y="800"/>
              <a:ext cx="326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84" name="Line 52"/>
            <p:cNvSpPr>
              <a:spLocks noChangeShapeType="1"/>
            </p:cNvSpPr>
            <p:nvPr/>
          </p:nvSpPr>
          <p:spPr bwMode="auto">
            <a:xfrm>
              <a:off x="1313" y="1115"/>
              <a:ext cx="32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85" name="Line 53"/>
            <p:cNvSpPr>
              <a:spLocks noChangeShapeType="1"/>
            </p:cNvSpPr>
            <p:nvPr/>
          </p:nvSpPr>
          <p:spPr bwMode="auto">
            <a:xfrm>
              <a:off x="1313" y="1429"/>
              <a:ext cx="32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86" name="Line 54"/>
            <p:cNvSpPr>
              <a:spLocks noChangeShapeType="1"/>
            </p:cNvSpPr>
            <p:nvPr/>
          </p:nvSpPr>
          <p:spPr bwMode="auto">
            <a:xfrm>
              <a:off x="1313" y="1744"/>
              <a:ext cx="32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87" name="Line 55"/>
            <p:cNvSpPr>
              <a:spLocks noChangeShapeType="1"/>
            </p:cNvSpPr>
            <p:nvPr/>
          </p:nvSpPr>
          <p:spPr bwMode="auto">
            <a:xfrm>
              <a:off x="1313" y="2059"/>
              <a:ext cx="32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88" name="Line 56"/>
            <p:cNvSpPr>
              <a:spLocks noChangeShapeType="1"/>
            </p:cNvSpPr>
            <p:nvPr/>
          </p:nvSpPr>
          <p:spPr bwMode="auto">
            <a:xfrm>
              <a:off x="1313" y="2373"/>
              <a:ext cx="32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89" name="Line 57"/>
            <p:cNvSpPr>
              <a:spLocks noChangeShapeType="1"/>
            </p:cNvSpPr>
            <p:nvPr/>
          </p:nvSpPr>
          <p:spPr bwMode="auto">
            <a:xfrm>
              <a:off x="1313" y="2688"/>
              <a:ext cx="326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90" name="Line 58"/>
            <p:cNvSpPr>
              <a:spLocks noChangeShapeType="1"/>
            </p:cNvSpPr>
            <p:nvPr/>
          </p:nvSpPr>
          <p:spPr bwMode="auto">
            <a:xfrm>
              <a:off x="1313" y="800"/>
              <a:ext cx="0" cy="18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91" name="Line 59"/>
            <p:cNvSpPr>
              <a:spLocks noChangeShapeType="1"/>
            </p:cNvSpPr>
            <p:nvPr/>
          </p:nvSpPr>
          <p:spPr bwMode="auto">
            <a:xfrm>
              <a:off x="1720" y="800"/>
              <a:ext cx="0" cy="1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92" name="Line 60"/>
            <p:cNvSpPr>
              <a:spLocks noChangeShapeType="1"/>
            </p:cNvSpPr>
            <p:nvPr/>
          </p:nvSpPr>
          <p:spPr bwMode="auto">
            <a:xfrm>
              <a:off x="2128" y="800"/>
              <a:ext cx="0" cy="1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93" name="Line 61"/>
            <p:cNvSpPr>
              <a:spLocks noChangeShapeType="1"/>
            </p:cNvSpPr>
            <p:nvPr/>
          </p:nvSpPr>
          <p:spPr bwMode="auto">
            <a:xfrm>
              <a:off x="2536" y="800"/>
              <a:ext cx="0" cy="1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94" name="Line 62"/>
            <p:cNvSpPr>
              <a:spLocks noChangeShapeType="1"/>
            </p:cNvSpPr>
            <p:nvPr/>
          </p:nvSpPr>
          <p:spPr bwMode="auto">
            <a:xfrm>
              <a:off x="2943" y="800"/>
              <a:ext cx="0" cy="1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95" name="Line 63"/>
            <p:cNvSpPr>
              <a:spLocks noChangeShapeType="1"/>
            </p:cNvSpPr>
            <p:nvPr/>
          </p:nvSpPr>
          <p:spPr bwMode="auto">
            <a:xfrm>
              <a:off x="3351" y="800"/>
              <a:ext cx="0" cy="1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96" name="Line 64"/>
            <p:cNvSpPr>
              <a:spLocks noChangeShapeType="1"/>
            </p:cNvSpPr>
            <p:nvPr/>
          </p:nvSpPr>
          <p:spPr bwMode="auto">
            <a:xfrm>
              <a:off x="3759" y="800"/>
              <a:ext cx="0" cy="1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97" name="Line 65"/>
            <p:cNvSpPr>
              <a:spLocks noChangeShapeType="1"/>
            </p:cNvSpPr>
            <p:nvPr/>
          </p:nvSpPr>
          <p:spPr bwMode="auto">
            <a:xfrm>
              <a:off x="4167" y="800"/>
              <a:ext cx="0" cy="1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98" name="Line 66"/>
            <p:cNvSpPr>
              <a:spLocks noChangeShapeType="1"/>
            </p:cNvSpPr>
            <p:nvPr/>
          </p:nvSpPr>
          <p:spPr bwMode="auto">
            <a:xfrm>
              <a:off x="4574" y="800"/>
              <a:ext cx="0" cy="18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3973" name="Text Box 67"/>
            <p:cNvSpPr txBox="1">
              <a:spLocks noChangeArrowheads="1"/>
            </p:cNvSpPr>
            <p:nvPr/>
          </p:nvSpPr>
          <p:spPr bwMode="auto">
            <a:xfrm>
              <a:off x="1008" y="432"/>
              <a:ext cx="3984" cy="288"/>
            </a:xfrm>
            <a:prstGeom prst="rect">
              <a:avLst/>
            </a:prstGeom>
            <a:noFill/>
            <a:ln w="9525">
              <a:noFill/>
              <a:miter lim="800000"/>
              <a:headEnd/>
              <a:tailEnd/>
            </a:ln>
            <a:effectLst/>
          </p:spPr>
          <p:txBody>
            <a:bodyPr>
              <a:spAutoFit/>
            </a:bodyPr>
            <a:lstStyle/>
            <a:p>
              <a:pPr>
                <a:lnSpc>
                  <a:spcPct val="100000"/>
                </a:lnSpc>
              </a:pPr>
              <a:r>
                <a:rPr lang="zh-CN" altLang="en-US" sz="2400" b="0">
                  <a:latin typeface="VW媩$婫`婡p瑙" charset="0"/>
                  <a:ea typeface="宋体" pitchFamily="2" charset="-122"/>
                </a:rPr>
                <a:t>1     1      1      1     1      1     1      1      1     1 </a:t>
              </a:r>
            </a:p>
          </p:txBody>
        </p:sp>
        <p:sp>
          <p:nvSpPr>
            <p:cNvPr id="123974" name="Text Box 68"/>
            <p:cNvSpPr txBox="1">
              <a:spLocks noChangeArrowheads="1"/>
            </p:cNvSpPr>
            <p:nvPr/>
          </p:nvSpPr>
          <p:spPr bwMode="auto">
            <a:xfrm>
              <a:off x="864" y="720"/>
              <a:ext cx="489" cy="2312"/>
            </a:xfrm>
            <a:prstGeom prst="rect">
              <a:avLst/>
            </a:prstGeom>
            <a:noFill/>
            <a:ln w="9525">
              <a:noFill/>
              <a:miter lim="800000"/>
              <a:headEnd/>
              <a:tailEnd/>
            </a:ln>
            <a:effectLst/>
          </p:spPr>
          <p:txBody>
            <a:bodyPr>
              <a:spAutoFit/>
            </a:bodyPr>
            <a:lstStyle/>
            <a:p>
              <a:pPr algn="ctr">
                <a:lnSpc>
                  <a:spcPct val="140000"/>
                </a:lnSpc>
              </a:pPr>
              <a:r>
                <a:rPr lang="zh-CN" altLang="en-US" sz="2400" b="0">
                  <a:latin typeface="VW媩$婫`婡p瑙" charset="0"/>
                  <a:ea typeface="宋体" pitchFamily="2" charset="-122"/>
                </a:rPr>
                <a:t>1</a:t>
              </a:r>
            </a:p>
            <a:p>
              <a:pPr algn="ctr">
                <a:lnSpc>
                  <a:spcPct val="140000"/>
                </a:lnSpc>
              </a:pPr>
              <a:r>
                <a:rPr lang="zh-CN" altLang="en-US" sz="2400" b="0">
                  <a:latin typeface="VW媩$婫`婡p瑙" charset="0"/>
                  <a:ea typeface="宋体" pitchFamily="2" charset="-122"/>
                </a:rPr>
                <a:t>1</a:t>
              </a:r>
            </a:p>
            <a:p>
              <a:pPr algn="ctr">
                <a:lnSpc>
                  <a:spcPct val="140000"/>
                </a:lnSpc>
              </a:pPr>
              <a:r>
                <a:rPr lang="zh-CN" altLang="en-US" sz="2400" b="0">
                  <a:latin typeface="VW媩$婫`婡p瑙" charset="0"/>
                  <a:ea typeface="宋体" pitchFamily="2" charset="-122"/>
                </a:rPr>
                <a:t>1</a:t>
              </a:r>
            </a:p>
            <a:p>
              <a:pPr algn="ctr">
                <a:lnSpc>
                  <a:spcPct val="140000"/>
                </a:lnSpc>
              </a:pPr>
              <a:r>
                <a:rPr lang="zh-CN" altLang="en-US" sz="2400" b="0">
                  <a:latin typeface="VW媩$婫`婡p瑙" charset="0"/>
                  <a:ea typeface="宋体" pitchFamily="2" charset="-122"/>
                </a:rPr>
                <a:t>1</a:t>
              </a:r>
            </a:p>
            <a:p>
              <a:pPr algn="ctr">
                <a:lnSpc>
                  <a:spcPct val="140000"/>
                </a:lnSpc>
              </a:pPr>
              <a:r>
                <a:rPr lang="zh-CN" altLang="en-US" sz="2400" b="0">
                  <a:latin typeface="VW媩$婫`婡p瑙" charset="0"/>
                  <a:ea typeface="宋体" pitchFamily="2" charset="-122"/>
                </a:rPr>
                <a:t>1</a:t>
              </a:r>
            </a:p>
            <a:p>
              <a:pPr algn="ctr">
                <a:lnSpc>
                  <a:spcPct val="140000"/>
                </a:lnSpc>
              </a:pPr>
              <a:r>
                <a:rPr lang="zh-CN" altLang="en-US" sz="2400" b="0">
                  <a:latin typeface="VW媩$婫`婡p瑙" charset="0"/>
                  <a:ea typeface="宋体" pitchFamily="2" charset="-122"/>
                </a:rPr>
                <a:t>1</a:t>
              </a:r>
            </a:p>
            <a:p>
              <a:pPr algn="ctr">
                <a:lnSpc>
                  <a:spcPct val="140000"/>
                </a:lnSpc>
              </a:pPr>
              <a:r>
                <a:rPr lang="zh-CN" altLang="en-US" sz="2400" b="0">
                  <a:latin typeface="VW媩$婫`婡p瑙" charset="0"/>
                  <a:ea typeface="宋体" pitchFamily="2" charset="-122"/>
                </a:rPr>
                <a:t>1</a:t>
              </a:r>
            </a:p>
          </p:txBody>
        </p:sp>
        <p:sp>
          <p:nvSpPr>
            <p:cNvPr id="123975" name="Text Box 69"/>
            <p:cNvSpPr txBox="1">
              <a:spLocks noChangeArrowheads="1"/>
            </p:cNvSpPr>
            <p:nvPr/>
          </p:nvSpPr>
          <p:spPr bwMode="auto">
            <a:xfrm>
              <a:off x="4512" y="720"/>
              <a:ext cx="489" cy="2312"/>
            </a:xfrm>
            <a:prstGeom prst="rect">
              <a:avLst/>
            </a:prstGeom>
            <a:noFill/>
            <a:ln w="9525">
              <a:noFill/>
              <a:miter lim="800000"/>
              <a:headEnd/>
              <a:tailEnd/>
            </a:ln>
            <a:effectLst/>
          </p:spPr>
          <p:txBody>
            <a:bodyPr>
              <a:spAutoFit/>
            </a:bodyPr>
            <a:lstStyle/>
            <a:p>
              <a:pPr algn="ctr">
                <a:lnSpc>
                  <a:spcPct val="140000"/>
                </a:lnSpc>
              </a:pPr>
              <a:r>
                <a:rPr lang="zh-CN" altLang="en-US" sz="2400" b="0"/>
                <a:t>1</a:t>
              </a:r>
            </a:p>
            <a:p>
              <a:pPr algn="ctr">
                <a:lnSpc>
                  <a:spcPct val="140000"/>
                </a:lnSpc>
              </a:pPr>
              <a:r>
                <a:rPr lang="zh-CN" altLang="en-US" sz="2400" b="0">
                  <a:latin typeface="VW媩$婫`婡p瑙" charset="0"/>
                  <a:ea typeface="宋体" pitchFamily="2" charset="-122"/>
                </a:rPr>
                <a:t>1</a:t>
              </a:r>
            </a:p>
            <a:p>
              <a:pPr algn="ctr">
                <a:lnSpc>
                  <a:spcPct val="140000"/>
                </a:lnSpc>
              </a:pPr>
              <a:r>
                <a:rPr lang="zh-CN" altLang="en-US" sz="2400" b="0">
                  <a:latin typeface="VW媩$婫`婡p瑙" charset="0"/>
                  <a:ea typeface="宋体" pitchFamily="2" charset="-122"/>
                </a:rPr>
                <a:t>1</a:t>
              </a:r>
            </a:p>
            <a:p>
              <a:pPr algn="ctr">
                <a:lnSpc>
                  <a:spcPct val="140000"/>
                </a:lnSpc>
              </a:pPr>
              <a:r>
                <a:rPr lang="zh-CN" altLang="en-US" sz="2400" b="0">
                  <a:latin typeface="VW媩$婫`婡p瑙" charset="0"/>
                  <a:ea typeface="宋体" pitchFamily="2" charset="-122"/>
                </a:rPr>
                <a:t>1</a:t>
              </a:r>
            </a:p>
            <a:p>
              <a:pPr algn="ctr">
                <a:lnSpc>
                  <a:spcPct val="140000"/>
                </a:lnSpc>
              </a:pPr>
              <a:r>
                <a:rPr lang="zh-CN" altLang="en-US" sz="2400" b="0">
                  <a:latin typeface="VW媩$婫`婡p瑙" charset="0"/>
                  <a:ea typeface="宋体" pitchFamily="2" charset="-122"/>
                </a:rPr>
                <a:t>1</a:t>
              </a:r>
            </a:p>
            <a:p>
              <a:pPr algn="ctr">
                <a:lnSpc>
                  <a:spcPct val="140000"/>
                </a:lnSpc>
              </a:pPr>
              <a:r>
                <a:rPr lang="zh-CN" altLang="en-US" sz="2400" b="0">
                  <a:latin typeface="VW媩$婫`婡p瑙" charset="0"/>
                  <a:ea typeface="宋体" pitchFamily="2" charset="-122"/>
                </a:rPr>
                <a:t>1</a:t>
              </a:r>
            </a:p>
            <a:p>
              <a:pPr algn="ctr">
                <a:lnSpc>
                  <a:spcPct val="140000"/>
                </a:lnSpc>
              </a:pPr>
              <a:r>
                <a:rPr lang="zh-CN" altLang="en-US" sz="2400" b="0">
                  <a:latin typeface="VW媩$婫`婡p瑙" charset="0"/>
                  <a:ea typeface="宋体" pitchFamily="2" charset="-122"/>
                </a:rPr>
                <a:t>1</a:t>
              </a:r>
            </a:p>
          </p:txBody>
        </p:sp>
        <p:sp>
          <p:nvSpPr>
            <p:cNvPr id="123976" name="Text Box 70"/>
            <p:cNvSpPr txBox="1">
              <a:spLocks noChangeArrowheads="1"/>
            </p:cNvSpPr>
            <p:nvPr/>
          </p:nvSpPr>
          <p:spPr bwMode="auto">
            <a:xfrm>
              <a:off x="1392" y="2736"/>
              <a:ext cx="3264" cy="288"/>
            </a:xfrm>
            <a:prstGeom prst="rect">
              <a:avLst/>
            </a:prstGeom>
            <a:noFill/>
            <a:ln w="9525">
              <a:noFill/>
              <a:miter lim="800000"/>
              <a:headEnd/>
              <a:tailEnd/>
            </a:ln>
            <a:effectLst/>
          </p:spPr>
          <p:txBody>
            <a:bodyPr>
              <a:spAutoFit/>
            </a:bodyPr>
            <a:lstStyle/>
            <a:p>
              <a:pPr>
                <a:lnSpc>
                  <a:spcPct val="100000"/>
                </a:lnSpc>
              </a:pPr>
              <a:r>
                <a:rPr lang="zh-CN" altLang="en-US" sz="2400" b="0">
                  <a:latin typeface="VW媩$婫`婡p瑙" charset="0"/>
                  <a:ea typeface="宋体" pitchFamily="2" charset="-122"/>
                </a:rPr>
                <a:t>1     1      1      1     1      1      1      1 </a:t>
              </a:r>
            </a:p>
          </p:txBody>
        </p:sp>
      </p:grpSp>
      <p:sp>
        <p:nvSpPr>
          <p:cNvPr id="123907" name="Rectangle 71"/>
          <p:cNvSpPr>
            <a:spLocks noChangeArrowheads="1"/>
          </p:cNvSpPr>
          <p:nvPr/>
        </p:nvSpPr>
        <p:spPr bwMode="auto">
          <a:xfrm>
            <a:off x="525463" y="5888124"/>
            <a:ext cx="5019675" cy="457200"/>
          </a:xfrm>
          <a:prstGeom prst="rect">
            <a:avLst/>
          </a:prstGeom>
          <a:noFill/>
          <a:ln w="9525">
            <a:noFill/>
            <a:miter lim="800000"/>
            <a:headEnd/>
            <a:tailEnd/>
          </a:ln>
          <a:effectLst/>
        </p:spPr>
        <p:txBody>
          <a:bodyPr wrap="none">
            <a:spAutoFit/>
          </a:bodyPr>
          <a:lstStyle/>
          <a:p>
            <a:pPr>
              <a:lnSpc>
                <a:spcPct val="100000"/>
              </a:lnSpc>
            </a:pPr>
            <a:r>
              <a:rPr lang="zh-CN" altLang="en-US" sz="2400">
                <a:latin typeface="Times New Roman" pitchFamily="18" charset="0"/>
              </a:rPr>
              <a:t>两维数组定义为</a:t>
            </a:r>
            <a:r>
              <a:rPr lang="zh-CN" altLang="en-US" sz="2400">
                <a:latin typeface="Times New Roman" pitchFamily="18" charset="0"/>
                <a:ea typeface="宋体" pitchFamily="2" charset="-122"/>
              </a:rPr>
              <a:t>： </a:t>
            </a:r>
            <a:r>
              <a:rPr lang="en-US" altLang="zh-CN" sz="2400">
                <a:latin typeface="Times New Roman" pitchFamily="18" charset="0"/>
                <a:ea typeface="宋体" pitchFamily="2" charset="-122"/>
              </a:rPr>
              <a:t>maze[m+2][n+2]. </a:t>
            </a:r>
          </a:p>
        </p:txBody>
      </p:sp>
      <p:sp>
        <p:nvSpPr>
          <p:cNvPr id="123908" name="Rectangle 71"/>
          <p:cNvSpPr>
            <a:spLocks noChangeArrowheads="1"/>
          </p:cNvSpPr>
          <p:nvPr/>
        </p:nvSpPr>
        <p:spPr bwMode="auto">
          <a:xfrm>
            <a:off x="543335" y="482761"/>
            <a:ext cx="5753498" cy="830997"/>
          </a:xfrm>
          <a:prstGeom prst="rect">
            <a:avLst/>
          </a:prstGeom>
          <a:noFill/>
          <a:ln w="9525">
            <a:noFill/>
            <a:miter lim="800000"/>
            <a:headEnd/>
            <a:tailEnd/>
          </a:ln>
          <a:effectLst/>
        </p:spPr>
        <p:txBody>
          <a:bodyPr wrap="none">
            <a:spAutoFit/>
          </a:bodyPr>
          <a:lstStyle/>
          <a:p>
            <a:pPr>
              <a:lnSpc>
                <a:spcPct val="100000"/>
              </a:lnSpc>
            </a:pPr>
            <a:r>
              <a:rPr lang="zh-CN" altLang="en-US" sz="2400" dirty="0" smtClean="0">
                <a:latin typeface="Times New Roman" pitchFamily="18" charset="0"/>
              </a:rPr>
              <a:t>如何防止搜索越界</a:t>
            </a:r>
            <a:endParaRPr lang="en-US" altLang="zh-CN" sz="2400" dirty="0" smtClean="0">
              <a:latin typeface="Times New Roman" pitchFamily="18" charset="0"/>
            </a:endParaRPr>
          </a:p>
          <a:p>
            <a:pPr>
              <a:lnSpc>
                <a:spcPct val="100000"/>
              </a:lnSpc>
            </a:pPr>
            <a:r>
              <a:rPr lang="zh-CN" altLang="en-US" sz="2400" dirty="0" smtClean="0">
                <a:latin typeface="Times New Roman" pitchFamily="18" charset="0"/>
              </a:rPr>
              <a:t>思路</a:t>
            </a:r>
            <a:r>
              <a:rPr lang="zh-CN" altLang="en-US" sz="2400" dirty="0">
                <a:latin typeface="Times New Roman" pitchFamily="18" charset="0"/>
              </a:rPr>
              <a:t>一：扩大矩阵，可以不检查是否越界</a:t>
            </a:r>
            <a:endParaRPr lang="en-US" altLang="zh-CN" sz="2400" dirty="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71"/>
          <p:cNvSpPr>
            <a:spLocks noChangeArrowheads="1"/>
          </p:cNvSpPr>
          <p:nvPr/>
        </p:nvSpPr>
        <p:spPr bwMode="auto">
          <a:xfrm>
            <a:off x="525463" y="441325"/>
            <a:ext cx="5753100" cy="461963"/>
          </a:xfrm>
          <a:prstGeom prst="rect">
            <a:avLst/>
          </a:prstGeom>
          <a:noFill/>
          <a:ln w="9525">
            <a:noFill/>
            <a:miter lim="800000"/>
            <a:headEnd/>
            <a:tailEnd/>
          </a:ln>
          <a:effectLst/>
        </p:spPr>
        <p:txBody>
          <a:bodyPr wrap="none">
            <a:spAutoFit/>
          </a:bodyPr>
          <a:lstStyle/>
          <a:p>
            <a:pPr>
              <a:lnSpc>
                <a:spcPct val="100000"/>
              </a:lnSpc>
            </a:pPr>
            <a:r>
              <a:rPr lang="zh-CN" altLang="en-US" sz="2400">
                <a:latin typeface="Times New Roman" pitchFamily="18" charset="0"/>
              </a:rPr>
              <a:t>思路二：在移动每一步前，检查是否越界</a:t>
            </a:r>
            <a:endParaRPr lang="en-US" altLang="zh-CN" sz="2400">
              <a:latin typeface="Times New Roman" pitchFamily="18" charset="0"/>
              <a:ea typeface="宋体" pitchFamily="2" charset="-122"/>
            </a:endParaRPr>
          </a:p>
        </p:txBody>
      </p:sp>
      <p:graphicFrame>
        <p:nvGraphicFramePr>
          <p:cNvPr id="73" name="Group 3"/>
          <p:cNvGraphicFramePr>
            <a:graphicFrameLocks noGrp="1"/>
          </p:cNvGraphicFramePr>
          <p:nvPr/>
        </p:nvGraphicFramePr>
        <p:xfrm>
          <a:off x="2195513" y="1125538"/>
          <a:ext cx="4343400" cy="2667000"/>
        </p:xfrm>
        <a:graphic>
          <a:graphicData uri="http://schemas.openxmlformats.org/drawingml/2006/table">
            <a:tbl>
              <a:tblPr/>
              <a:tblGrid>
                <a:gridCol w="1447800"/>
                <a:gridCol w="1447800"/>
                <a:gridCol w="1447800"/>
              </a:tblGrid>
              <a:tr h="889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NW</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[i-1][j-1]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[i-1][j]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[i-1][j+1]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9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W</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[i][j+1]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9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SW</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[i+1][j-1]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[i+|1][j]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SE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[i+1][j+1]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4949" name="Rectangle 30"/>
          <p:cNvSpPr>
            <a:spLocks noGrp="1" noChangeArrowheads="1"/>
          </p:cNvSpPr>
          <p:nvPr/>
        </p:nvSpPr>
        <p:spPr bwMode="auto">
          <a:xfrm>
            <a:off x="525463" y="4076700"/>
            <a:ext cx="8229600" cy="1765300"/>
          </a:xfrm>
          <a:prstGeom prst="rect">
            <a:avLst/>
          </a:prstGeom>
          <a:solidFill>
            <a:schemeClr val="hlink"/>
          </a:solidFill>
          <a:ln w="9525">
            <a:noFill/>
            <a:miter lim="800000"/>
            <a:headEnd/>
            <a:tailEnd/>
          </a:ln>
          <a:effectLst/>
        </p:spPr>
        <p:txBody>
          <a:bodyPr/>
          <a:lstStyle/>
          <a:p>
            <a:pPr>
              <a:lnSpc>
                <a:spcPct val="100000"/>
              </a:lnSpc>
            </a:pPr>
            <a:r>
              <a:rPr lang="en-US" altLang="zh-CN" sz="2800">
                <a:latin typeface="Times New Roman" pitchFamily="18" charset="0"/>
                <a:ea typeface="宋体" pitchFamily="2" charset="-122"/>
              </a:rPr>
              <a:t>if  x&lt;0 or x==n or y&lt;0 or y==n or</a:t>
            </a:r>
          </a:p>
          <a:p>
            <a:pPr>
              <a:lnSpc>
                <a:spcPct val="100000"/>
              </a:lnSpc>
            </a:pPr>
            <a:r>
              <a:rPr lang="en-US" altLang="zh-CN" sz="2800">
                <a:latin typeface="Times New Roman" pitchFamily="18" charset="0"/>
                <a:ea typeface="宋体" pitchFamily="2" charset="-122"/>
              </a:rPr>
              <a:t>     A[x][y] == 1 or A[x][y] == -1 :  # </a:t>
            </a:r>
            <a:r>
              <a:rPr lang="zh-CN" altLang="en-US" sz="2800">
                <a:latin typeface="Times New Roman" pitchFamily="18" charset="0"/>
                <a:ea typeface="宋体" pitchFamily="2" charset="-122"/>
              </a:rPr>
              <a:t>越界</a:t>
            </a:r>
            <a:endParaRPr lang="en-US" altLang="zh-CN" sz="2800">
              <a:latin typeface="Times New Roman" pitchFamily="18" charset="0"/>
              <a:ea typeface="宋体" pitchFamily="2" charset="-122"/>
            </a:endParaRPr>
          </a:p>
          <a:p>
            <a:pPr>
              <a:lnSpc>
                <a:spcPct val="100000"/>
              </a:lnSpc>
            </a:pPr>
            <a:r>
              <a:rPr lang="en-US" altLang="zh-CN" sz="2800">
                <a:latin typeface="Times New Roman" pitchFamily="18" charset="0"/>
                <a:ea typeface="宋体" pitchFamily="2" charset="-122"/>
              </a:rPr>
              <a:t>     d = d+1    # </a:t>
            </a:r>
            <a:r>
              <a:rPr lang="zh-CN" altLang="en-US" sz="2800">
                <a:latin typeface="Times New Roman" pitchFamily="18" charset="0"/>
                <a:ea typeface="宋体" pitchFamily="2" charset="-122"/>
              </a:rPr>
              <a:t>转到下一方向</a:t>
            </a:r>
            <a:endParaRPr lang="en-US" altLang="zh-CN" sz="2800">
              <a:latin typeface="Times New Roman" pitchFamily="18" charset="0"/>
              <a:ea typeface="宋体" pitchFamily="2" charset="-122"/>
            </a:endParaRPr>
          </a:p>
          <a:p>
            <a:pPr>
              <a:lnSpc>
                <a:spcPct val="100000"/>
              </a:lnSpc>
            </a:pPr>
            <a:r>
              <a:rPr lang="en-US" altLang="zh-CN" sz="2800">
                <a:latin typeface="Times New Roman" pitchFamily="18" charset="0"/>
                <a:ea typeface="宋体" pitchFamily="2" charset="-122"/>
              </a:rPr>
              <a:t>     continue</a:t>
            </a:r>
            <a:endParaRPr lang="zh-CN" altLang="en-US" sz="280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533400" y="406400"/>
            <a:ext cx="2325688" cy="519113"/>
          </a:xfrm>
          <a:prstGeom prst="rect">
            <a:avLst/>
          </a:prstGeom>
          <a:noFill/>
          <a:ln w="9525">
            <a:noFill/>
            <a:miter lim="800000"/>
            <a:headEnd/>
            <a:tailEnd/>
          </a:ln>
          <a:effectLst/>
        </p:spPr>
        <p:txBody>
          <a:bodyPr wrap="none">
            <a:spAutoFit/>
          </a:bodyPr>
          <a:lstStyle/>
          <a:p>
            <a:pPr>
              <a:lnSpc>
                <a:spcPct val="100000"/>
              </a:lnSpc>
            </a:pPr>
            <a:r>
              <a:rPr lang="zh-CN" altLang="en-US" sz="2800">
                <a:latin typeface="Times New Roman" pitchFamily="18" charset="0"/>
              </a:rPr>
              <a:t>2、解决问题2</a:t>
            </a:r>
          </a:p>
        </p:txBody>
      </p:sp>
      <p:sp>
        <p:nvSpPr>
          <p:cNvPr id="125955" name="Rectangle 3"/>
          <p:cNvSpPr>
            <a:spLocks noChangeArrowheads="1"/>
          </p:cNvSpPr>
          <p:nvPr/>
        </p:nvSpPr>
        <p:spPr bwMode="auto">
          <a:xfrm>
            <a:off x="533400" y="1143000"/>
            <a:ext cx="8001000" cy="1816100"/>
          </a:xfrm>
          <a:prstGeom prst="rect">
            <a:avLst/>
          </a:prstGeom>
          <a:noFill/>
          <a:ln w="9525">
            <a:noFill/>
            <a:miter lim="800000"/>
            <a:headEnd/>
            <a:tailEnd/>
          </a:ln>
          <a:effectLst/>
        </p:spPr>
        <p:txBody>
          <a:bodyPr>
            <a:spAutoFit/>
          </a:bodyPr>
          <a:lstStyle/>
          <a:p>
            <a:pPr indent="542925">
              <a:lnSpc>
                <a:spcPct val="100000"/>
              </a:lnSpc>
            </a:pPr>
            <a:r>
              <a:rPr lang="zh-CN" altLang="en-US" sz="2800">
                <a:latin typeface="Times New Roman" pitchFamily="18" charset="0"/>
              </a:rPr>
              <a:t>为了防止重复走老路，我们定义一个与</a:t>
            </a:r>
            <a:r>
              <a:rPr lang="en-US" altLang="zh-CN" sz="2800">
                <a:latin typeface="Times New Roman" pitchFamily="18" charset="0"/>
              </a:rPr>
              <a:t>maze</a:t>
            </a:r>
            <a:r>
              <a:rPr lang="zh-CN" altLang="en-US" sz="2800">
                <a:latin typeface="Times New Roman" pitchFamily="18" charset="0"/>
              </a:rPr>
              <a:t>数组同样大小的数组</a:t>
            </a:r>
            <a:r>
              <a:rPr lang="en-US" altLang="zh-CN" sz="2800">
                <a:latin typeface="Times New Roman" pitchFamily="18" charset="0"/>
              </a:rPr>
              <a:t>mark，</a:t>
            </a:r>
            <a:r>
              <a:rPr lang="zh-CN" altLang="en-US" sz="2800">
                <a:latin typeface="Times New Roman" pitchFamily="18" charset="0"/>
              </a:rPr>
              <a:t>当位置</a:t>
            </a:r>
            <a:r>
              <a:rPr lang="en-US" altLang="zh-CN" sz="2800">
                <a:latin typeface="Times New Roman" pitchFamily="18" charset="0"/>
              </a:rPr>
              <a:t>i，j</a:t>
            </a:r>
            <a:r>
              <a:rPr lang="zh-CN" altLang="en-US" sz="2800">
                <a:latin typeface="Times New Roman" pitchFamily="18" charset="0"/>
              </a:rPr>
              <a:t>走过后，置</a:t>
            </a:r>
            <a:r>
              <a:rPr lang="en-US" altLang="zh-CN" sz="2800">
                <a:latin typeface="Times New Roman" pitchFamily="18" charset="0"/>
              </a:rPr>
              <a:t>mark[i][j]</a:t>
            </a:r>
            <a:r>
              <a:rPr lang="zh-CN" altLang="en-US" sz="2800">
                <a:latin typeface="Times New Roman" pitchFamily="18" charset="0"/>
              </a:rPr>
              <a:t>为1。另一个思路是将</a:t>
            </a:r>
            <a:r>
              <a:rPr lang="en-US" altLang="zh-CN" sz="2800">
                <a:latin typeface="Times New Roman" pitchFamily="18" charset="0"/>
              </a:rPr>
              <a:t>maze[i][j]</a:t>
            </a:r>
            <a:r>
              <a:rPr lang="zh-CN" altLang="en-US" sz="2800">
                <a:latin typeface="Times New Roman" pitchFamily="18" charset="0"/>
              </a:rPr>
              <a:t>值为</a:t>
            </a:r>
            <a:r>
              <a:rPr lang="en-US" altLang="zh-CN" sz="2800">
                <a:latin typeface="Times New Roman" pitchFamily="18" charset="0"/>
              </a:rPr>
              <a:t>-1</a:t>
            </a:r>
            <a:r>
              <a:rPr lang="zh-CN" altLang="en-US" sz="2800">
                <a:latin typeface="Times New Roman" pitchFamily="18" charset="0"/>
              </a:rPr>
              <a:t>，只要能与</a:t>
            </a:r>
            <a:r>
              <a:rPr lang="en-US" altLang="zh-CN" sz="2800">
                <a:latin typeface="Times New Roman" pitchFamily="18" charset="0"/>
              </a:rPr>
              <a:t>0</a:t>
            </a:r>
            <a:r>
              <a:rPr lang="zh-CN" altLang="en-US" sz="2800">
                <a:latin typeface="Times New Roman" pitchFamily="18" charset="0"/>
              </a:rPr>
              <a:t>相区别即可</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11682" name="Group 2"/>
          <p:cNvGraphicFramePr>
            <a:graphicFrameLocks noGrp="1"/>
          </p:cNvGraphicFramePr>
          <p:nvPr/>
        </p:nvGraphicFramePr>
        <p:xfrm>
          <a:off x="788988" y="2490788"/>
          <a:ext cx="2667000" cy="2997200"/>
        </p:xfrm>
        <a:graphic>
          <a:graphicData uri="http://schemas.openxmlformats.org/drawingml/2006/table">
            <a:tbl>
              <a:tblPr/>
              <a:tblGrid>
                <a:gridCol w="715962"/>
                <a:gridCol w="649288"/>
                <a:gridCol w="650875"/>
                <a:gridCol w="650875"/>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step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7015" name="Rectangle 39"/>
          <p:cNvSpPr>
            <a:spLocks noChangeArrowheads="1"/>
          </p:cNvSpPr>
          <p:nvPr/>
        </p:nvSpPr>
        <p:spPr bwMode="auto">
          <a:xfrm>
            <a:off x="719138" y="534988"/>
            <a:ext cx="2325687" cy="519112"/>
          </a:xfrm>
          <a:prstGeom prst="rect">
            <a:avLst/>
          </a:prstGeom>
          <a:noFill/>
          <a:ln w="9525">
            <a:noFill/>
            <a:miter lim="800000"/>
            <a:headEnd/>
            <a:tailEnd/>
          </a:ln>
          <a:effectLst/>
        </p:spPr>
        <p:txBody>
          <a:bodyPr wrap="none">
            <a:spAutoFit/>
          </a:bodyPr>
          <a:lstStyle/>
          <a:p>
            <a:pPr>
              <a:lnSpc>
                <a:spcPct val="100000"/>
              </a:lnSpc>
            </a:pPr>
            <a:r>
              <a:rPr lang="zh-CN" altLang="en-US" sz="2800">
                <a:latin typeface="Times New Roman" pitchFamily="18" charset="0"/>
              </a:rPr>
              <a:t>3、解决问题3</a:t>
            </a:r>
          </a:p>
        </p:txBody>
      </p:sp>
      <p:grpSp>
        <p:nvGrpSpPr>
          <p:cNvPr id="127016" name="Group 40"/>
          <p:cNvGrpSpPr>
            <a:grpSpLocks/>
          </p:cNvGrpSpPr>
          <p:nvPr/>
        </p:nvGrpSpPr>
        <p:grpSpPr bwMode="auto">
          <a:xfrm>
            <a:off x="4203700" y="2274888"/>
            <a:ext cx="4724400" cy="3162300"/>
            <a:chOff x="2535" y="1320"/>
            <a:chExt cx="2976" cy="1992"/>
          </a:xfrm>
        </p:grpSpPr>
        <p:sp>
          <p:nvSpPr>
            <p:cNvPr id="127018" name="Rectangle 41"/>
            <p:cNvSpPr>
              <a:spLocks noChangeArrowheads="1"/>
            </p:cNvSpPr>
            <p:nvPr/>
          </p:nvSpPr>
          <p:spPr bwMode="auto">
            <a:xfrm>
              <a:off x="5151" y="301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19" name="Rectangle 42"/>
            <p:cNvSpPr>
              <a:spLocks noChangeArrowheads="1"/>
            </p:cNvSpPr>
            <p:nvPr/>
          </p:nvSpPr>
          <p:spPr bwMode="auto">
            <a:xfrm>
              <a:off x="4826" y="301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20" name="Rectangle 43"/>
            <p:cNvSpPr>
              <a:spLocks noChangeArrowheads="1"/>
            </p:cNvSpPr>
            <p:nvPr/>
          </p:nvSpPr>
          <p:spPr bwMode="auto">
            <a:xfrm>
              <a:off x="4500" y="3019"/>
              <a:ext cx="326"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21" name="Rectangle 44"/>
            <p:cNvSpPr>
              <a:spLocks noChangeArrowheads="1"/>
            </p:cNvSpPr>
            <p:nvPr/>
          </p:nvSpPr>
          <p:spPr bwMode="auto">
            <a:xfrm>
              <a:off x="4175" y="301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22" name="Rectangle 45"/>
            <p:cNvSpPr>
              <a:spLocks noChangeArrowheads="1"/>
            </p:cNvSpPr>
            <p:nvPr/>
          </p:nvSpPr>
          <p:spPr bwMode="auto">
            <a:xfrm>
              <a:off x="3850" y="301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23" name="Rectangle 46"/>
            <p:cNvSpPr>
              <a:spLocks noChangeArrowheads="1"/>
            </p:cNvSpPr>
            <p:nvPr/>
          </p:nvSpPr>
          <p:spPr bwMode="auto">
            <a:xfrm>
              <a:off x="3525" y="301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24" name="Rectangle 47"/>
            <p:cNvSpPr>
              <a:spLocks noChangeArrowheads="1"/>
            </p:cNvSpPr>
            <p:nvPr/>
          </p:nvSpPr>
          <p:spPr bwMode="auto">
            <a:xfrm>
              <a:off x="3200" y="301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25" name="Rectangle 48"/>
            <p:cNvSpPr>
              <a:spLocks noChangeArrowheads="1"/>
            </p:cNvSpPr>
            <p:nvPr/>
          </p:nvSpPr>
          <p:spPr bwMode="auto">
            <a:xfrm>
              <a:off x="2875" y="301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26" name="Rectangle 49"/>
            <p:cNvSpPr>
              <a:spLocks noChangeArrowheads="1"/>
            </p:cNvSpPr>
            <p:nvPr/>
          </p:nvSpPr>
          <p:spPr bwMode="auto">
            <a:xfrm>
              <a:off x="5151" y="272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27" name="Rectangle 50"/>
            <p:cNvSpPr>
              <a:spLocks noChangeArrowheads="1"/>
            </p:cNvSpPr>
            <p:nvPr/>
          </p:nvSpPr>
          <p:spPr bwMode="auto">
            <a:xfrm>
              <a:off x="4826" y="272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28" name="Rectangle 51"/>
            <p:cNvSpPr>
              <a:spLocks noChangeArrowheads="1"/>
            </p:cNvSpPr>
            <p:nvPr/>
          </p:nvSpPr>
          <p:spPr bwMode="auto">
            <a:xfrm>
              <a:off x="4500" y="2726"/>
              <a:ext cx="326"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29" name="Rectangle 52"/>
            <p:cNvSpPr>
              <a:spLocks noChangeArrowheads="1"/>
            </p:cNvSpPr>
            <p:nvPr/>
          </p:nvSpPr>
          <p:spPr bwMode="auto">
            <a:xfrm>
              <a:off x="4175" y="272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30" name="Rectangle 53"/>
            <p:cNvSpPr>
              <a:spLocks noChangeArrowheads="1"/>
            </p:cNvSpPr>
            <p:nvPr/>
          </p:nvSpPr>
          <p:spPr bwMode="auto">
            <a:xfrm>
              <a:off x="3850" y="272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31" name="Rectangle 54"/>
            <p:cNvSpPr>
              <a:spLocks noChangeArrowheads="1"/>
            </p:cNvSpPr>
            <p:nvPr/>
          </p:nvSpPr>
          <p:spPr bwMode="auto">
            <a:xfrm>
              <a:off x="3525" y="272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32" name="Rectangle 55"/>
            <p:cNvSpPr>
              <a:spLocks noChangeArrowheads="1"/>
            </p:cNvSpPr>
            <p:nvPr/>
          </p:nvSpPr>
          <p:spPr bwMode="auto">
            <a:xfrm>
              <a:off x="3200" y="272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33" name="Rectangle 56"/>
            <p:cNvSpPr>
              <a:spLocks noChangeArrowheads="1"/>
            </p:cNvSpPr>
            <p:nvPr/>
          </p:nvSpPr>
          <p:spPr bwMode="auto">
            <a:xfrm>
              <a:off x="2875" y="272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34" name="Rectangle 57"/>
            <p:cNvSpPr>
              <a:spLocks noChangeArrowheads="1"/>
            </p:cNvSpPr>
            <p:nvPr/>
          </p:nvSpPr>
          <p:spPr bwMode="auto">
            <a:xfrm>
              <a:off x="5151" y="2432"/>
              <a:ext cx="325" cy="294"/>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35" name="Rectangle 58"/>
            <p:cNvSpPr>
              <a:spLocks noChangeArrowheads="1"/>
            </p:cNvSpPr>
            <p:nvPr/>
          </p:nvSpPr>
          <p:spPr bwMode="auto">
            <a:xfrm>
              <a:off x="4826" y="2432"/>
              <a:ext cx="325" cy="294"/>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36" name="Rectangle 59"/>
            <p:cNvSpPr>
              <a:spLocks noChangeArrowheads="1"/>
            </p:cNvSpPr>
            <p:nvPr/>
          </p:nvSpPr>
          <p:spPr bwMode="auto">
            <a:xfrm>
              <a:off x="4500" y="2432"/>
              <a:ext cx="326" cy="294"/>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37" name="Rectangle 60"/>
            <p:cNvSpPr>
              <a:spLocks noChangeArrowheads="1"/>
            </p:cNvSpPr>
            <p:nvPr/>
          </p:nvSpPr>
          <p:spPr bwMode="auto">
            <a:xfrm>
              <a:off x="4175" y="2432"/>
              <a:ext cx="325" cy="294"/>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38" name="Rectangle 61"/>
            <p:cNvSpPr>
              <a:spLocks noChangeArrowheads="1"/>
            </p:cNvSpPr>
            <p:nvPr/>
          </p:nvSpPr>
          <p:spPr bwMode="auto">
            <a:xfrm>
              <a:off x="3850" y="2432"/>
              <a:ext cx="325" cy="294"/>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39" name="Rectangle 62"/>
            <p:cNvSpPr>
              <a:spLocks noChangeArrowheads="1"/>
            </p:cNvSpPr>
            <p:nvPr/>
          </p:nvSpPr>
          <p:spPr bwMode="auto">
            <a:xfrm>
              <a:off x="3525" y="2432"/>
              <a:ext cx="325" cy="294"/>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40" name="Rectangle 63"/>
            <p:cNvSpPr>
              <a:spLocks noChangeArrowheads="1"/>
            </p:cNvSpPr>
            <p:nvPr/>
          </p:nvSpPr>
          <p:spPr bwMode="auto">
            <a:xfrm>
              <a:off x="3200" y="2432"/>
              <a:ext cx="325" cy="294"/>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41" name="Rectangle 64"/>
            <p:cNvSpPr>
              <a:spLocks noChangeArrowheads="1"/>
            </p:cNvSpPr>
            <p:nvPr/>
          </p:nvSpPr>
          <p:spPr bwMode="auto">
            <a:xfrm>
              <a:off x="2875" y="2432"/>
              <a:ext cx="325" cy="294"/>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42" name="Rectangle 65"/>
            <p:cNvSpPr>
              <a:spLocks noChangeArrowheads="1"/>
            </p:cNvSpPr>
            <p:nvPr/>
          </p:nvSpPr>
          <p:spPr bwMode="auto">
            <a:xfrm>
              <a:off x="5151" y="213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43" name="Rectangle 66"/>
            <p:cNvSpPr>
              <a:spLocks noChangeArrowheads="1"/>
            </p:cNvSpPr>
            <p:nvPr/>
          </p:nvSpPr>
          <p:spPr bwMode="auto">
            <a:xfrm>
              <a:off x="4826" y="213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44" name="Rectangle 67"/>
            <p:cNvSpPr>
              <a:spLocks noChangeArrowheads="1"/>
            </p:cNvSpPr>
            <p:nvPr/>
          </p:nvSpPr>
          <p:spPr bwMode="auto">
            <a:xfrm>
              <a:off x="4500" y="2139"/>
              <a:ext cx="326"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45" name="Rectangle 68"/>
            <p:cNvSpPr>
              <a:spLocks noChangeArrowheads="1"/>
            </p:cNvSpPr>
            <p:nvPr/>
          </p:nvSpPr>
          <p:spPr bwMode="auto">
            <a:xfrm>
              <a:off x="4175" y="213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46" name="Rectangle 69"/>
            <p:cNvSpPr>
              <a:spLocks noChangeArrowheads="1"/>
            </p:cNvSpPr>
            <p:nvPr/>
          </p:nvSpPr>
          <p:spPr bwMode="auto">
            <a:xfrm>
              <a:off x="3850" y="213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47" name="Rectangle 70"/>
            <p:cNvSpPr>
              <a:spLocks noChangeArrowheads="1"/>
            </p:cNvSpPr>
            <p:nvPr/>
          </p:nvSpPr>
          <p:spPr bwMode="auto">
            <a:xfrm>
              <a:off x="3525" y="213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48" name="Rectangle 71"/>
            <p:cNvSpPr>
              <a:spLocks noChangeArrowheads="1"/>
            </p:cNvSpPr>
            <p:nvPr/>
          </p:nvSpPr>
          <p:spPr bwMode="auto">
            <a:xfrm>
              <a:off x="3200" y="213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49" name="Rectangle 72"/>
            <p:cNvSpPr>
              <a:spLocks noChangeArrowheads="1"/>
            </p:cNvSpPr>
            <p:nvPr/>
          </p:nvSpPr>
          <p:spPr bwMode="auto">
            <a:xfrm>
              <a:off x="2875" y="2139"/>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50" name="Rectangle 73"/>
            <p:cNvSpPr>
              <a:spLocks noChangeArrowheads="1"/>
            </p:cNvSpPr>
            <p:nvPr/>
          </p:nvSpPr>
          <p:spPr bwMode="auto">
            <a:xfrm>
              <a:off x="5151" y="184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51" name="Rectangle 74"/>
            <p:cNvSpPr>
              <a:spLocks noChangeArrowheads="1"/>
            </p:cNvSpPr>
            <p:nvPr/>
          </p:nvSpPr>
          <p:spPr bwMode="auto">
            <a:xfrm>
              <a:off x="4826" y="184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52" name="Rectangle 75"/>
            <p:cNvSpPr>
              <a:spLocks noChangeArrowheads="1"/>
            </p:cNvSpPr>
            <p:nvPr/>
          </p:nvSpPr>
          <p:spPr bwMode="auto">
            <a:xfrm>
              <a:off x="4500" y="1846"/>
              <a:ext cx="326"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53" name="Rectangle 76"/>
            <p:cNvSpPr>
              <a:spLocks noChangeArrowheads="1"/>
            </p:cNvSpPr>
            <p:nvPr/>
          </p:nvSpPr>
          <p:spPr bwMode="auto">
            <a:xfrm>
              <a:off x="4175" y="184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54" name="Rectangle 77"/>
            <p:cNvSpPr>
              <a:spLocks noChangeArrowheads="1"/>
            </p:cNvSpPr>
            <p:nvPr/>
          </p:nvSpPr>
          <p:spPr bwMode="auto">
            <a:xfrm>
              <a:off x="3850" y="184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55" name="Rectangle 78"/>
            <p:cNvSpPr>
              <a:spLocks noChangeArrowheads="1"/>
            </p:cNvSpPr>
            <p:nvPr/>
          </p:nvSpPr>
          <p:spPr bwMode="auto">
            <a:xfrm>
              <a:off x="3525" y="184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56" name="Rectangle 79"/>
            <p:cNvSpPr>
              <a:spLocks noChangeArrowheads="1"/>
            </p:cNvSpPr>
            <p:nvPr/>
          </p:nvSpPr>
          <p:spPr bwMode="auto">
            <a:xfrm>
              <a:off x="3200" y="184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57" name="Rectangle 80"/>
            <p:cNvSpPr>
              <a:spLocks noChangeArrowheads="1"/>
            </p:cNvSpPr>
            <p:nvPr/>
          </p:nvSpPr>
          <p:spPr bwMode="auto">
            <a:xfrm>
              <a:off x="2875" y="1846"/>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58" name="Rectangle 81"/>
            <p:cNvSpPr>
              <a:spLocks noChangeArrowheads="1"/>
            </p:cNvSpPr>
            <p:nvPr/>
          </p:nvSpPr>
          <p:spPr bwMode="auto">
            <a:xfrm>
              <a:off x="5151" y="1553"/>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59" name="Rectangle 82"/>
            <p:cNvSpPr>
              <a:spLocks noChangeArrowheads="1"/>
            </p:cNvSpPr>
            <p:nvPr/>
          </p:nvSpPr>
          <p:spPr bwMode="auto">
            <a:xfrm>
              <a:off x="4826" y="1553"/>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60" name="Rectangle 83"/>
            <p:cNvSpPr>
              <a:spLocks noChangeArrowheads="1"/>
            </p:cNvSpPr>
            <p:nvPr/>
          </p:nvSpPr>
          <p:spPr bwMode="auto">
            <a:xfrm>
              <a:off x="4500" y="1553"/>
              <a:ext cx="326"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61" name="Rectangle 84"/>
            <p:cNvSpPr>
              <a:spLocks noChangeArrowheads="1"/>
            </p:cNvSpPr>
            <p:nvPr/>
          </p:nvSpPr>
          <p:spPr bwMode="auto">
            <a:xfrm>
              <a:off x="4175" y="1553"/>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127062" name="Rectangle 85"/>
            <p:cNvSpPr>
              <a:spLocks noChangeArrowheads="1"/>
            </p:cNvSpPr>
            <p:nvPr/>
          </p:nvSpPr>
          <p:spPr bwMode="auto">
            <a:xfrm>
              <a:off x="3850" y="1553"/>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63" name="Rectangle 86"/>
            <p:cNvSpPr>
              <a:spLocks noChangeArrowheads="1"/>
            </p:cNvSpPr>
            <p:nvPr/>
          </p:nvSpPr>
          <p:spPr bwMode="auto">
            <a:xfrm>
              <a:off x="3525" y="1553"/>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64" name="Rectangle 87"/>
            <p:cNvSpPr>
              <a:spLocks noChangeArrowheads="1"/>
            </p:cNvSpPr>
            <p:nvPr/>
          </p:nvSpPr>
          <p:spPr bwMode="auto">
            <a:xfrm>
              <a:off x="3200" y="1553"/>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1</a:t>
              </a:r>
            </a:p>
          </p:txBody>
        </p:sp>
        <p:sp>
          <p:nvSpPr>
            <p:cNvPr id="127065" name="Rectangle 88"/>
            <p:cNvSpPr>
              <a:spLocks noChangeArrowheads="1"/>
            </p:cNvSpPr>
            <p:nvPr/>
          </p:nvSpPr>
          <p:spPr bwMode="auto">
            <a:xfrm>
              <a:off x="2875" y="1553"/>
              <a:ext cx="325" cy="293"/>
            </a:xfrm>
            <a:prstGeom prst="rect">
              <a:avLst/>
            </a:prstGeom>
            <a:noFill/>
            <a:ln w="9525">
              <a:noFill/>
              <a:miter lim="800000"/>
              <a:headEnd/>
              <a:tailEnd/>
            </a:ln>
            <a:effectLst/>
          </p:spPr>
          <p:txBody>
            <a:bodyPr/>
            <a:lstStyle/>
            <a:p>
              <a:pPr algn="ctr">
                <a:lnSpc>
                  <a:spcPct val="100000"/>
                </a:lnSpc>
              </a:pPr>
              <a:r>
                <a:rPr lang="zh-CN" altLang="en-US" sz="2800" b="0">
                  <a:latin typeface="Times New Roman" pitchFamily="18" charset="0"/>
                  <a:ea typeface="宋体" pitchFamily="2" charset="-122"/>
                </a:rPr>
                <a:t>0</a:t>
              </a:r>
            </a:p>
          </p:txBody>
        </p:sp>
        <p:sp>
          <p:nvSpPr>
            <p:cNvPr id="711769" name="Line 89"/>
            <p:cNvSpPr>
              <a:spLocks noChangeShapeType="1"/>
            </p:cNvSpPr>
            <p:nvPr/>
          </p:nvSpPr>
          <p:spPr bwMode="auto">
            <a:xfrm>
              <a:off x="2875" y="1553"/>
              <a:ext cx="260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70" name="Line 90"/>
            <p:cNvSpPr>
              <a:spLocks noChangeShapeType="1"/>
            </p:cNvSpPr>
            <p:nvPr/>
          </p:nvSpPr>
          <p:spPr bwMode="auto">
            <a:xfrm>
              <a:off x="2875" y="1846"/>
              <a:ext cx="260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71" name="Line 91"/>
            <p:cNvSpPr>
              <a:spLocks noChangeShapeType="1"/>
            </p:cNvSpPr>
            <p:nvPr/>
          </p:nvSpPr>
          <p:spPr bwMode="auto">
            <a:xfrm>
              <a:off x="2875" y="2139"/>
              <a:ext cx="260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72" name="Line 92"/>
            <p:cNvSpPr>
              <a:spLocks noChangeShapeType="1"/>
            </p:cNvSpPr>
            <p:nvPr/>
          </p:nvSpPr>
          <p:spPr bwMode="auto">
            <a:xfrm>
              <a:off x="2875" y="2432"/>
              <a:ext cx="260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73" name="Line 93"/>
            <p:cNvSpPr>
              <a:spLocks noChangeShapeType="1"/>
            </p:cNvSpPr>
            <p:nvPr/>
          </p:nvSpPr>
          <p:spPr bwMode="auto">
            <a:xfrm>
              <a:off x="2875" y="2726"/>
              <a:ext cx="260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74" name="Line 94"/>
            <p:cNvSpPr>
              <a:spLocks noChangeShapeType="1"/>
            </p:cNvSpPr>
            <p:nvPr/>
          </p:nvSpPr>
          <p:spPr bwMode="auto">
            <a:xfrm>
              <a:off x="2875" y="3019"/>
              <a:ext cx="260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75" name="Line 95"/>
            <p:cNvSpPr>
              <a:spLocks noChangeShapeType="1"/>
            </p:cNvSpPr>
            <p:nvPr/>
          </p:nvSpPr>
          <p:spPr bwMode="auto">
            <a:xfrm>
              <a:off x="2875" y="3312"/>
              <a:ext cx="260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76" name="Line 96"/>
            <p:cNvSpPr>
              <a:spLocks noChangeShapeType="1"/>
            </p:cNvSpPr>
            <p:nvPr/>
          </p:nvSpPr>
          <p:spPr bwMode="auto">
            <a:xfrm>
              <a:off x="2875" y="1553"/>
              <a:ext cx="0" cy="175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77" name="Line 97"/>
            <p:cNvSpPr>
              <a:spLocks noChangeShapeType="1"/>
            </p:cNvSpPr>
            <p:nvPr/>
          </p:nvSpPr>
          <p:spPr bwMode="auto">
            <a:xfrm>
              <a:off x="3200" y="1553"/>
              <a:ext cx="0" cy="17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78" name="Line 98"/>
            <p:cNvSpPr>
              <a:spLocks noChangeShapeType="1"/>
            </p:cNvSpPr>
            <p:nvPr/>
          </p:nvSpPr>
          <p:spPr bwMode="auto">
            <a:xfrm>
              <a:off x="3525" y="1553"/>
              <a:ext cx="0" cy="17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79" name="Line 99"/>
            <p:cNvSpPr>
              <a:spLocks noChangeShapeType="1"/>
            </p:cNvSpPr>
            <p:nvPr/>
          </p:nvSpPr>
          <p:spPr bwMode="auto">
            <a:xfrm>
              <a:off x="3850" y="1553"/>
              <a:ext cx="0" cy="17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80" name="Line 100"/>
            <p:cNvSpPr>
              <a:spLocks noChangeShapeType="1"/>
            </p:cNvSpPr>
            <p:nvPr/>
          </p:nvSpPr>
          <p:spPr bwMode="auto">
            <a:xfrm>
              <a:off x="4175" y="1553"/>
              <a:ext cx="0" cy="17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81" name="Line 101"/>
            <p:cNvSpPr>
              <a:spLocks noChangeShapeType="1"/>
            </p:cNvSpPr>
            <p:nvPr/>
          </p:nvSpPr>
          <p:spPr bwMode="auto">
            <a:xfrm>
              <a:off x="4500" y="1553"/>
              <a:ext cx="0" cy="17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82" name="Line 102"/>
            <p:cNvSpPr>
              <a:spLocks noChangeShapeType="1"/>
            </p:cNvSpPr>
            <p:nvPr/>
          </p:nvSpPr>
          <p:spPr bwMode="auto">
            <a:xfrm>
              <a:off x="4826" y="1553"/>
              <a:ext cx="0" cy="17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83" name="Line 103"/>
            <p:cNvSpPr>
              <a:spLocks noChangeShapeType="1"/>
            </p:cNvSpPr>
            <p:nvPr/>
          </p:nvSpPr>
          <p:spPr bwMode="auto">
            <a:xfrm>
              <a:off x="5151" y="1553"/>
              <a:ext cx="0" cy="17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84" name="Line 104"/>
            <p:cNvSpPr>
              <a:spLocks noChangeShapeType="1"/>
            </p:cNvSpPr>
            <p:nvPr/>
          </p:nvSpPr>
          <p:spPr bwMode="auto">
            <a:xfrm>
              <a:off x="5476" y="1553"/>
              <a:ext cx="0" cy="175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7082" name="Text Box 105"/>
            <p:cNvSpPr txBox="1">
              <a:spLocks noChangeArrowheads="1"/>
            </p:cNvSpPr>
            <p:nvPr/>
          </p:nvSpPr>
          <p:spPr bwMode="auto">
            <a:xfrm>
              <a:off x="2942" y="1320"/>
              <a:ext cx="2569" cy="250"/>
            </a:xfrm>
            <a:prstGeom prst="rect">
              <a:avLst/>
            </a:prstGeom>
            <a:noFill/>
            <a:ln w="9525">
              <a:noFill/>
              <a:miter lim="800000"/>
              <a:headEnd/>
              <a:tailEnd/>
            </a:ln>
            <a:effectLst/>
          </p:spPr>
          <p:txBody>
            <a:bodyPr>
              <a:spAutoFit/>
            </a:bodyPr>
            <a:lstStyle/>
            <a:p>
              <a:pPr>
                <a:lnSpc>
                  <a:spcPct val="100000"/>
                </a:lnSpc>
              </a:pPr>
              <a:r>
                <a:rPr lang="en-US" altLang="zh-CN" sz="2000" b="0">
                  <a:latin typeface="Times New Roman" pitchFamily="18" charset="0"/>
                  <a:ea typeface="宋体" pitchFamily="2" charset="-122"/>
                </a:rPr>
                <a:t>1      2      3      4       5      6      7      8    </a:t>
              </a:r>
            </a:p>
          </p:txBody>
        </p:sp>
        <p:sp>
          <p:nvSpPr>
            <p:cNvPr id="127083" name="Text Box 106"/>
            <p:cNvSpPr txBox="1">
              <a:spLocks noChangeArrowheads="1"/>
            </p:cNvSpPr>
            <p:nvPr/>
          </p:nvSpPr>
          <p:spPr bwMode="auto">
            <a:xfrm>
              <a:off x="2535" y="1508"/>
              <a:ext cx="390" cy="1786"/>
            </a:xfrm>
            <a:prstGeom prst="rect">
              <a:avLst/>
            </a:prstGeom>
            <a:noFill/>
            <a:ln w="9525">
              <a:noFill/>
              <a:miter lim="800000"/>
              <a:headEnd/>
              <a:tailEnd/>
            </a:ln>
            <a:effectLst/>
          </p:spPr>
          <p:txBody>
            <a:bodyPr>
              <a:spAutoFit/>
            </a:bodyPr>
            <a:lstStyle/>
            <a:p>
              <a:pPr algn="ctr">
                <a:lnSpc>
                  <a:spcPct val="150000"/>
                </a:lnSpc>
              </a:pPr>
              <a:r>
                <a:rPr lang="en-US" altLang="zh-CN" sz="2000" b="0">
                  <a:latin typeface="Times New Roman" pitchFamily="18" charset="0"/>
                  <a:ea typeface="宋体" pitchFamily="2" charset="-122"/>
                </a:rPr>
                <a:t>1</a:t>
              </a:r>
            </a:p>
            <a:p>
              <a:pPr algn="ctr">
                <a:lnSpc>
                  <a:spcPct val="150000"/>
                </a:lnSpc>
              </a:pPr>
              <a:r>
                <a:rPr lang="zh-CN" altLang="en-US" sz="2000" b="0">
                  <a:latin typeface="Times New Roman" pitchFamily="18" charset="0"/>
                  <a:ea typeface="宋体" pitchFamily="2" charset="-122"/>
                </a:rPr>
                <a:t>2</a:t>
              </a:r>
            </a:p>
            <a:p>
              <a:pPr algn="ctr">
                <a:lnSpc>
                  <a:spcPct val="150000"/>
                </a:lnSpc>
              </a:pPr>
              <a:r>
                <a:rPr lang="zh-CN" altLang="en-US" sz="2000" b="0">
                  <a:latin typeface="Times New Roman" pitchFamily="18" charset="0"/>
                  <a:ea typeface="宋体" pitchFamily="2" charset="-122"/>
                </a:rPr>
                <a:t>3</a:t>
              </a:r>
            </a:p>
            <a:p>
              <a:pPr algn="ctr">
                <a:lnSpc>
                  <a:spcPct val="150000"/>
                </a:lnSpc>
              </a:pPr>
              <a:r>
                <a:rPr lang="zh-CN" altLang="en-US" sz="2000" b="0">
                  <a:latin typeface="Times New Roman" pitchFamily="18" charset="0"/>
                  <a:ea typeface="宋体" pitchFamily="2" charset="-122"/>
                </a:rPr>
                <a:t>4</a:t>
              </a:r>
            </a:p>
            <a:p>
              <a:pPr algn="ctr">
                <a:lnSpc>
                  <a:spcPct val="150000"/>
                </a:lnSpc>
              </a:pPr>
              <a:r>
                <a:rPr lang="zh-CN" altLang="en-US" sz="2000" b="0">
                  <a:latin typeface="Times New Roman" pitchFamily="18" charset="0"/>
                  <a:ea typeface="宋体" pitchFamily="2" charset="-122"/>
                </a:rPr>
                <a:t>5</a:t>
              </a:r>
            </a:p>
            <a:p>
              <a:pPr algn="ctr">
                <a:lnSpc>
                  <a:spcPct val="150000"/>
                </a:lnSpc>
              </a:pPr>
              <a:r>
                <a:rPr lang="en-US" altLang="zh-CN" sz="2000" b="0">
                  <a:latin typeface="Times New Roman" pitchFamily="18" charset="0"/>
                  <a:ea typeface="宋体" pitchFamily="2" charset="-122"/>
                </a:rPr>
                <a:t>6</a:t>
              </a:r>
            </a:p>
          </p:txBody>
        </p:sp>
        <p:sp>
          <p:nvSpPr>
            <p:cNvPr id="711787" name="Line 107"/>
            <p:cNvSpPr>
              <a:spLocks noChangeShapeType="1"/>
            </p:cNvSpPr>
            <p:nvPr/>
          </p:nvSpPr>
          <p:spPr bwMode="auto">
            <a:xfrm>
              <a:off x="3070" y="1729"/>
              <a:ext cx="195" cy="1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88" name="Line 108"/>
            <p:cNvSpPr>
              <a:spLocks noChangeShapeType="1"/>
            </p:cNvSpPr>
            <p:nvPr/>
          </p:nvSpPr>
          <p:spPr bwMode="auto">
            <a:xfrm>
              <a:off x="3427" y="2026"/>
              <a:ext cx="163" cy="1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89" name="Line 109"/>
            <p:cNvSpPr>
              <a:spLocks noChangeShapeType="1"/>
            </p:cNvSpPr>
            <p:nvPr/>
          </p:nvSpPr>
          <p:spPr bwMode="auto">
            <a:xfrm>
              <a:off x="3753" y="2296"/>
              <a:ext cx="1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90" name="Line 110"/>
            <p:cNvSpPr>
              <a:spLocks noChangeShapeType="1"/>
            </p:cNvSpPr>
            <p:nvPr/>
          </p:nvSpPr>
          <p:spPr bwMode="auto">
            <a:xfrm>
              <a:off x="4045" y="2323"/>
              <a:ext cx="195" cy="1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91" name="Line 111"/>
            <p:cNvSpPr>
              <a:spLocks noChangeShapeType="1"/>
            </p:cNvSpPr>
            <p:nvPr/>
          </p:nvSpPr>
          <p:spPr bwMode="auto">
            <a:xfrm>
              <a:off x="4403" y="2614"/>
              <a:ext cx="16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92" name="Line 112"/>
            <p:cNvSpPr>
              <a:spLocks noChangeShapeType="1"/>
            </p:cNvSpPr>
            <p:nvPr/>
          </p:nvSpPr>
          <p:spPr bwMode="auto">
            <a:xfrm>
              <a:off x="4728" y="2597"/>
              <a:ext cx="195" cy="19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1793" name="Line 113"/>
            <p:cNvSpPr>
              <a:spLocks noChangeShapeType="1"/>
            </p:cNvSpPr>
            <p:nvPr/>
          </p:nvSpPr>
          <p:spPr bwMode="auto">
            <a:xfrm>
              <a:off x="5053" y="2916"/>
              <a:ext cx="163" cy="1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127017" name="Rectangle 114"/>
          <p:cNvSpPr>
            <a:spLocks noChangeArrowheads="1"/>
          </p:cNvSpPr>
          <p:nvPr/>
        </p:nvSpPr>
        <p:spPr bwMode="auto">
          <a:xfrm>
            <a:off x="719138" y="1087438"/>
            <a:ext cx="8001000" cy="1200150"/>
          </a:xfrm>
          <a:prstGeom prst="rect">
            <a:avLst/>
          </a:prstGeom>
          <a:noFill/>
          <a:ln w="9525">
            <a:noFill/>
            <a:miter lim="800000"/>
            <a:headEnd/>
            <a:tailEnd/>
          </a:ln>
          <a:effectLst/>
        </p:spPr>
        <p:txBody>
          <a:bodyPr>
            <a:spAutoFit/>
          </a:bodyPr>
          <a:lstStyle/>
          <a:p>
            <a:pPr indent="542925">
              <a:lnSpc>
                <a:spcPct val="100000"/>
              </a:lnSpc>
            </a:pPr>
            <a:r>
              <a:rPr lang="zh-CN" altLang="en-US" sz="2400" dirty="0">
                <a:latin typeface="Times New Roman" pitchFamily="18" charset="0"/>
              </a:rPr>
              <a:t>定义一个栈来保存走过的路径。栈的元素为一个三元组(</a:t>
            </a:r>
            <a:r>
              <a:rPr lang="en-US" altLang="zh-CN" sz="2400" dirty="0">
                <a:latin typeface="Times New Roman" pitchFamily="18" charset="0"/>
              </a:rPr>
              <a:t>i, j, d)。</a:t>
            </a:r>
            <a:r>
              <a:rPr lang="zh-CN" altLang="en-US" sz="2400" dirty="0">
                <a:latin typeface="Times New Roman" pitchFamily="18" charset="0"/>
              </a:rPr>
              <a:t>栈的</a:t>
            </a:r>
            <a:r>
              <a:rPr lang="zh-CN" altLang="en-US" sz="2400" dirty="0" smtClean="0">
                <a:latin typeface="Times New Roman" pitchFamily="18" charset="0"/>
              </a:rPr>
              <a:t>大小最多</a:t>
            </a:r>
            <a:r>
              <a:rPr lang="zh-CN" altLang="en-US" sz="2400" dirty="0">
                <a:latin typeface="Times New Roman" pitchFamily="18" charset="0"/>
              </a:rPr>
              <a:t>为</a:t>
            </a:r>
            <a:r>
              <a:rPr lang="en-US" altLang="zh-CN" sz="2400" dirty="0" err="1" smtClean="0">
                <a:latin typeface="Times New Roman" pitchFamily="18" charset="0"/>
              </a:rPr>
              <a:t>m×n</a:t>
            </a:r>
            <a:r>
              <a:rPr lang="en-US" altLang="zh-CN" sz="2400" dirty="0" smtClean="0">
                <a:latin typeface="Times New Roman" pitchFamily="18" charset="0"/>
              </a:rPr>
              <a:t>，</a:t>
            </a:r>
            <a:r>
              <a:rPr lang="zh-CN" altLang="en-US" sz="2400" dirty="0">
                <a:latin typeface="Times New Roman" pitchFamily="18" charset="0"/>
              </a:rPr>
              <a:t>因为数组</a:t>
            </a:r>
            <a:r>
              <a:rPr lang="en-US" altLang="zh-CN" sz="2400" dirty="0">
                <a:latin typeface="Times New Roman" pitchFamily="18" charset="0"/>
              </a:rPr>
              <a:t>maze</a:t>
            </a:r>
            <a:r>
              <a:rPr lang="zh-CN" altLang="en-US" sz="2400" dirty="0">
                <a:latin typeface="Times New Roman" pitchFamily="18" charset="0"/>
              </a:rPr>
              <a:t>中每个位置至多只走一次。</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323850" y="692150"/>
            <a:ext cx="8569325" cy="3508375"/>
          </a:xfrm>
          <a:prstGeom prst="rect">
            <a:avLst/>
          </a:prstGeom>
          <a:noFill/>
          <a:ln w="9525">
            <a:noFill/>
            <a:miter lim="800000"/>
            <a:headEnd/>
            <a:tailEnd/>
          </a:ln>
          <a:effectLst/>
        </p:spPr>
        <p:txBody>
          <a:bodyPr>
            <a:spAutoFit/>
          </a:bodyPr>
          <a:lstStyle/>
          <a:p>
            <a:pPr indent="622300">
              <a:lnSpc>
                <a:spcPct val="100000"/>
              </a:lnSpc>
            </a:pPr>
            <a:r>
              <a:rPr lang="zh-CN" altLang="en-US" sz="2800">
                <a:latin typeface="Times New Roman" pitchFamily="18" charset="0"/>
              </a:rPr>
              <a:t>利用栈进行回朔时，首先需要判断出栈元素所标示的位置的八个方向是否都被搜索过，即三元组(</a:t>
            </a:r>
            <a:r>
              <a:rPr lang="en-US" altLang="zh-CN" sz="2800">
                <a:latin typeface="Times New Roman" pitchFamily="18" charset="0"/>
              </a:rPr>
              <a:t>i, j, d)</a:t>
            </a:r>
            <a:r>
              <a:rPr lang="zh-CN" altLang="en-US" sz="2800">
                <a:latin typeface="Times New Roman" pitchFamily="18" charset="0"/>
              </a:rPr>
              <a:t>中</a:t>
            </a:r>
            <a:r>
              <a:rPr lang="en-US" altLang="zh-CN" sz="2800">
                <a:latin typeface="Times New Roman" pitchFamily="18" charset="0"/>
              </a:rPr>
              <a:t>d</a:t>
            </a:r>
            <a:r>
              <a:rPr lang="zh-CN" altLang="en-US" sz="2800">
                <a:latin typeface="Times New Roman" pitchFamily="18" charset="0"/>
              </a:rPr>
              <a:t>是否为方向数组下标的最大值。</a:t>
            </a:r>
          </a:p>
          <a:p>
            <a:pPr indent="622300">
              <a:lnSpc>
                <a:spcPct val="100000"/>
              </a:lnSpc>
            </a:pPr>
            <a:r>
              <a:rPr lang="en-US" altLang="zh-CN" sz="2800">
                <a:latin typeface="Times New Roman" pitchFamily="18" charset="0"/>
              </a:rPr>
              <a:t>1</a:t>
            </a:r>
            <a:r>
              <a:rPr lang="zh-CN" altLang="en-US" sz="2800">
                <a:latin typeface="Times New Roman" pitchFamily="18" charset="0"/>
              </a:rPr>
              <a:t>、如果其八个方向未被全部搜索完，</a:t>
            </a:r>
            <a:r>
              <a:rPr lang="en-US" altLang="zh-CN" sz="2800">
                <a:latin typeface="Times New Roman" pitchFamily="18" charset="0"/>
              </a:rPr>
              <a:t>(d</a:t>
            </a:r>
            <a:r>
              <a:rPr lang="zh-CN" altLang="en-US" sz="2800">
                <a:latin typeface="Times New Roman" pitchFamily="18" charset="0"/>
              </a:rPr>
              <a:t>不是方向数组下标的最大值</a:t>
            </a:r>
            <a:r>
              <a:rPr lang="en-US" altLang="zh-CN" sz="2800">
                <a:latin typeface="Times New Roman" pitchFamily="18" charset="0"/>
              </a:rPr>
              <a:t>)</a:t>
            </a:r>
            <a:r>
              <a:rPr lang="zh-CN" altLang="en-US" sz="2800">
                <a:latin typeface="Times New Roman" pitchFamily="18" charset="0"/>
              </a:rPr>
              <a:t>，则调整搜索方向（</a:t>
            </a:r>
            <a:r>
              <a:rPr lang="en-US" altLang="zh-CN" sz="2800">
                <a:latin typeface="Times New Roman" pitchFamily="18" charset="0"/>
              </a:rPr>
              <a:t>d=d+1</a:t>
            </a:r>
            <a:r>
              <a:rPr lang="zh-CN" altLang="en-US" sz="2800">
                <a:latin typeface="Times New Roman" pitchFamily="18" charset="0"/>
              </a:rPr>
              <a:t>），将调整过的三元组(</a:t>
            </a:r>
            <a:r>
              <a:rPr lang="en-US" altLang="zh-CN" sz="2800">
                <a:latin typeface="Times New Roman" pitchFamily="18" charset="0"/>
              </a:rPr>
              <a:t>i,j,d)</a:t>
            </a:r>
            <a:r>
              <a:rPr lang="zh-CN" altLang="en-US" sz="2800">
                <a:latin typeface="Times New Roman" pitchFamily="18" charset="0"/>
              </a:rPr>
              <a:t>入栈，然后按新的方向继续搜索。所以，一个坐标位置最多可能</a:t>
            </a:r>
            <a:r>
              <a:rPr lang="en-US" altLang="zh-CN" sz="2800">
                <a:latin typeface="Times New Roman" pitchFamily="18" charset="0"/>
              </a:rPr>
              <a:t>8</a:t>
            </a:r>
            <a:r>
              <a:rPr lang="zh-CN" altLang="en-US" sz="2800">
                <a:latin typeface="Times New Roman" pitchFamily="18" charset="0"/>
              </a:rPr>
              <a:t>次入栈。</a:t>
            </a:r>
            <a:endParaRPr lang="en-US" altLang="zh-CN" sz="2800">
              <a:latin typeface="Times New Roman" pitchFamily="18" charset="0"/>
            </a:endParaRPr>
          </a:p>
          <a:p>
            <a:pPr indent="622300">
              <a:lnSpc>
                <a:spcPct val="100000"/>
              </a:lnSpc>
            </a:pPr>
            <a:r>
              <a:rPr lang="en-US" altLang="zh-CN" sz="2800">
                <a:latin typeface="Times New Roman" pitchFamily="18" charset="0"/>
              </a:rPr>
              <a:t>2</a:t>
            </a:r>
            <a:r>
              <a:rPr lang="zh-CN" altLang="en-US" sz="2800">
                <a:latin typeface="Times New Roman" pitchFamily="18" charset="0"/>
              </a:rPr>
              <a:t>、否则，下一个栈顶元素出栈，继续进行检查。</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395288" y="844550"/>
            <a:ext cx="8204200" cy="4600575"/>
          </a:xfrm>
          <a:prstGeom prst="rect">
            <a:avLst/>
          </a:prstGeom>
          <a:solidFill>
            <a:schemeClr val="hlink"/>
          </a:solidFill>
          <a:ln w="38100">
            <a:noFill/>
            <a:miter lim="800000"/>
            <a:headEnd/>
            <a:tailEnd/>
          </a:ln>
          <a:effectLst/>
        </p:spPr>
        <p:txBody>
          <a:bodyPr lIns="90000" tIns="46800" rIns="90000" bIns="46800">
            <a:spAutoFit/>
          </a:bodyPr>
          <a:lstStyle/>
          <a:p>
            <a:pPr eaLnBrk="1" hangingPunct="1">
              <a:lnSpc>
                <a:spcPct val="100000"/>
              </a:lnSpc>
              <a:spcBef>
                <a:spcPct val="30000"/>
              </a:spcBef>
            </a:pPr>
            <a:r>
              <a:rPr kumimoji="1" lang="zh-CN" altLang="en-US" sz="2400" b="0" dirty="0">
                <a:latin typeface="Times New Roman" pitchFamily="18" charset="0"/>
              </a:rPr>
              <a:t>初始化栈</a:t>
            </a:r>
            <a:r>
              <a:rPr kumimoji="1" lang="en-US" altLang="zh-CN" sz="2400" b="0" dirty="0">
                <a:latin typeface="Times New Roman" pitchFamily="18" charset="0"/>
              </a:rPr>
              <a:t>S, </a:t>
            </a:r>
            <a:r>
              <a:rPr kumimoji="1" lang="zh-CN" altLang="en-US" sz="2400" b="0" dirty="0">
                <a:latin typeface="Times New Roman" pitchFamily="18" charset="0"/>
              </a:rPr>
              <a:t>将入口坐标和第一个方向（东）加入</a:t>
            </a:r>
            <a:r>
              <a:rPr kumimoji="1" lang="en-US" altLang="zh-CN" sz="2400" b="0" dirty="0">
                <a:latin typeface="Times New Roman" pitchFamily="18" charset="0"/>
              </a:rPr>
              <a:t>S</a:t>
            </a:r>
            <a:r>
              <a:rPr kumimoji="1" lang="en-US" altLang="zh-CN" sz="2400" dirty="0">
                <a:latin typeface="Times New Roman" pitchFamily="18" charset="0"/>
              </a:rPr>
              <a:t>;</a:t>
            </a:r>
          </a:p>
          <a:p>
            <a:pPr eaLnBrk="1" hangingPunct="1">
              <a:lnSpc>
                <a:spcPct val="100000"/>
              </a:lnSpc>
            </a:pPr>
            <a:r>
              <a:rPr kumimoji="1" lang="en-US" altLang="zh-CN" sz="2400" dirty="0">
                <a:latin typeface="Times New Roman" pitchFamily="18" charset="0"/>
              </a:rPr>
              <a:t>while  </a:t>
            </a:r>
            <a:r>
              <a:rPr kumimoji="1" lang="en-US" altLang="zh-CN" sz="2400" b="0" dirty="0">
                <a:latin typeface="Times New Roman" pitchFamily="18" charset="0"/>
              </a:rPr>
              <a:t>stack </a:t>
            </a:r>
            <a:r>
              <a:rPr kumimoji="1" lang="zh-CN" altLang="en-US" sz="2400" b="0" dirty="0">
                <a:latin typeface="Times New Roman" pitchFamily="18" charset="0"/>
              </a:rPr>
              <a:t>不空 </a:t>
            </a:r>
            <a:r>
              <a:rPr kumimoji="1" lang="en-US" altLang="zh-CN" sz="2400" b="0" dirty="0">
                <a:latin typeface="Times New Roman" pitchFamily="18" charset="0"/>
              </a:rPr>
              <a:t>:</a:t>
            </a:r>
            <a:r>
              <a:rPr kumimoji="1" lang="en-US" altLang="zh-CN" sz="2400" dirty="0">
                <a:latin typeface="Times New Roman" pitchFamily="18" charset="0"/>
              </a:rPr>
              <a:t>  	</a:t>
            </a:r>
          </a:p>
          <a:p>
            <a:pPr eaLnBrk="1" hangingPunct="1">
              <a:lnSpc>
                <a:spcPct val="100000"/>
              </a:lnSpc>
            </a:pPr>
            <a:r>
              <a:rPr kumimoji="1" lang="en-US" altLang="zh-CN" sz="2400" dirty="0">
                <a:latin typeface="Times New Roman" pitchFamily="18" charset="0"/>
              </a:rPr>
              <a:t>     </a:t>
            </a:r>
            <a:r>
              <a:rPr kumimoji="1" lang="en-US" altLang="zh-CN" sz="2400" b="0" dirty="0">
                <a:latin typeface="Times New Roman" pitchFamily="18" charset="0"/>
              </a:rPr>
              <a:t>( i, j, </a:t>
            </a:r>
            <a:r>
              <a:rPr kumimoji="1" lang="en-US" altLang="zh-CN" sz="2400" b="0" dirty="0" err="1">
                <a:latin typeface="Times New Roman" pitchFamily="18" charset="0"/>
              </a:rPr>
              <a:t>dir</a:t>
            </a:r>
            <a:r>
              <a:rPr kumimoji="1" lang="en-US" altLang="zh-CN" sz="2400" b="0" dirty="0">
                <a:latin typeface="Times New Roman" pitchFamily="18" charset="0"/>
              </a:rPr>
              <a:t> ) = </a:t>
            </a:r>
            <a:r>
              <a:rPr kumimoji="1" lang="en-US" altLang="zh-CN" sz="2400" b="0" dirty="0" err="1" smtClean="0">
                <a:latin typeface="Times New Roman" pitchFamily="18" charset="0"/>
              </a:rPr>
              <a:t>S.pop</a:t>
            </a:r>
            <a:r>
              <a:rPr kumimoji="1" lang="en-US" altLang="zh-CN" sz="2400" b="0" dirty="0">
                <a:latin typeface="Times New Roman" pitchFamily="18" charset="0"/>
              </a:rPr>
              <a:t>( )  # </a:t>
            </a:r>
            <a:r>
              <a:rPr kumimoji="1" lang="zh-CN" altLang="en-US" sz="2400" b="0" dirty="0">
                <a:latin typeface="Times New Roman" pitchFamily="18" charset="0"/>
              </a:rPr>
              <a:t>出栈元素的下标和方向</a:t>
            </a:r>
            <a:r>
              <a:rPr kumimoji="1" lang="en-US" altLang="zh-CN" sz="2400" dirty="0">
                <a:latin typeface="Times New Roman" pitchFamily="18" charset="0"/>
              </a:rPr>
              <a:t>;</a:t>
            </a:r>
          </a:p>
          <a:p>
            <a:pPr eaLnBrk="1" hangingPunct="1">
              <a:lnSpc>
                <a:spcPct val="100000"/>
              </a:lnSpc>
            </a:pPr>
            <a:r>
              <a:rPr kumimoji="1" lang="en-US" altLang="zh-CN" sz="2400" dirty="0">
                <a:latin typeface="Times New Roman" pitchFamily="18" charset="0"/>
              </a:rPr>
              <a:t>     while  </a:t>
            </a:r>
            <a:r>
              <a:rPr kumimoji="1" lang="zh-CN" altLang="en-US" sz="2400" b="0" dirty="0">
                <a:latin typeface="Times New Roman" pitchFamily="18" charset="0"/>
              </a:rPr>
              <a:t>还有方向可试 </a:t>
            </a:r>
            <a:r>
              <a:rPr kumimoji="1" lang="en-US" altLang="zh-CN" sz="2400" b="0" dirty="0">
                <a:latin typeface="Times New Roman" pitchFamily="18" charset="0"/>
              </a:rPr>
              <a:t>: </a:t>
            </a:r>
            <a:endParaRPr kumimoji="1" lang="en-US" altLang="zh-CN" sz="2400" dirty="0">
              <a:latin typeface="Times New Roman" pitchFamily="18" charset="0"/>
            </a:endParaRPr>
          </a:p>
          <a:p>
            <a:pPr eaLnBrk="1" hangingPunct="1">
              <a:lnSpc>
                <a:spcPct val="100000"/>
              </a:lnSpc>
            </a:pPr>
            <a:r>
              <a:rPr kumimoji="1" lang="en-US" altLang="zh-CN" sz="2400" dirty="0">
                <a:latin typeface="Times New Roman" pitchFamily="18" charset="0"/>
              </a:rPr>
              <a:t>          </a:t>
            </a:r>
            <a:r>
              <a:rPr kumimoji="1" lang="en-US" altLang="zh-CN" sz="2400" b="0" dirty="0">
                <a:latin typeface="Times New Roman" pitchFamily="18" charset="0"/>
              </a:rPr>
              <a:t>( g, h ) = </a:t>
            </a:r>
            <a:r>
              <a:rPr kumimoji="1" lang="zh-CN" altLang="en-US" sz="2400" b="0" dirty="0">
                <a:latin typeface="Times New Roman" pitchFamily="18" charset="0"/>
              </a:rPr>
              <a:t>下一个移动点的坐标</a:t>
            </a:r>
            <a:r>
              <a:rPr kumimoji="1" lang="en-US" altLang="zh-CN" sz="2400" dirty="0">
                <a:latin typeface="Times New Roman" pitchFamily="18" charset="0"/>
              </a:rPr>
              <a:t>;</a:t>
            </a:r>
          </a:p>
          <a:p>
            <a:pPr eaLnBrk="1" hangingPunct="1">
              <a:lnSpc>
                <a:spcPct val="100000"/>
              </a:lnSpc>
            </a:pPr>
            <a:r>
              <a:rPr kumimoji="1" lang="en-US" altLang="zh-CN" sz="2400" dirty="0">
                <a:latin typeface="Times New Roman" pitchFamily="18" charset="0"/>
              </a:rPr>
              <a:t>          if  </a:t>
            </a:r>
            <a:r>
              <a:rPr kumimoji="1" lang="en-US" altLang="zh-CN" sz="2400" b="0" dirty="0">
                <a:latin typeface="Times New Roman" pitchFamily="18" charset="0"/>
              </a:rPr>
              <a:t> g == m and  h == n : # </a:t>
            </a:r>
            <a:r>
              <a:rPr kumimoji="1" lang="zh-CN" altLang="en-US" sz="2400" b="0" dirty="0">
                <a:latin typeface="Times New Roman" pitchFamily="18" charset="0"/>
              </a:rPr>
              <a:t>成功，输出路径</a:t>
            </a:r>
            <a:r>
              <a:rPr kumimoji="1" lang="en-US" altLang="zh-CN" sz="2400" dirty="0">
                <a:latin typeface="Times New Roman" pitchFamily="18" charset="0"/>
              </a:rPr>
              <a:t>;</a:t>
            </a:r>
          </a:p>
          <a:p>
            <a:pPr eaLnBrk="1" hangingPunct="1">
              <a:lnSpc>
                <a:spcPct val="100000"/>
              </a:lnSpc>
            </a:pPr>
            <a:r>
              <a:rPr kumimoji="1" lang="en-US" altLang="zh-CN" sz="2400" dirty="0">
                <a:latin typeface="Times New Roman" pitchFamily="18" charset="0"/>
              </a:rPr>
              <a:t>          if  </a:t>
            </a:r>
            <a:r>
              <a:rPr kumimoji="1" lang="en-US" altLang="zh-CN" sz="2400" b="0" dirty="0">
                <a:latin typeface="Times New Roman" pitchFamily="18" charset="0"/>
              </a:rPr>
              <a:t>!maze[g][h] and !mark[g][h] :  # </a:t>
            </a:r>
            <a:r>
              <a:rPr kumimoji="1" lang="zh-CN" altLang="en-US" sz="2400" b="0" dirty="0">
                <a:latin typeface="Times New Roman" pitchFamily="18" charset="0"/>
              </a:rPr>
              <a:t>合法且未被访问过</a:t>
            </a:r>
          </a:p>
          <a:p>
            <a:pPr eaLnBrk="1" hangingPunct="1">
              <a:lnSpc>
                <a:spcPct val="100000"/>
              </a:lnSpc>
            </a:pPr>
            <a:r>
              <a:rPr kumimoji="1" lang="zh-CN" altLang="en-US" sz="2400" dirty="0">
                <a:latin typeface="Times New Roman" pitchFamily="18" charset="0"/>
              </a:rPr>
              <a:t>               </a:t>
            </a:r>
            <a:r>
              <a:rPr kumimoji="1" lang="en-US" altLang="zh-CN" sz="2400" b="0" dirty="0">
                <a:latin typeface="Times New Roman" pitchFamily="18" charset="0"/>
              </a:rPr>
              <a:t>mark[g][h] = 1  # </a:t>
            </a:r>
            <a:r>
              <a:rPr kumimoji="1" lang="zh-CN" altLang="en-US" sz="2400" b="0" dirty="0">
                <a:latin typeface="Times New Roman" pitchFamily="18" charset="0"/>
              </a:rPr>
              <a:t>或 </a:t>
            </a:r>
            <a:r>
              <a:rPr kumimoji="1" lang="en-US" altLang="zh-CN" sz="2400" b="0" dirty="0">
                <a:latin typeface="Times New Roman" pitchFamily="18" charset="0"/>
              </a:rPr>
              <a:t>maze[g][h] = -1</a:t>
            </a:r>
            <a:endParaRPr kumimoji="1" lang="en-US" altLang="zh-CN" sz="2400" dirty="0">
              <a:latin typeface="Times New Roman" pitchFamily="18" charset="0"/>
            </a:endParaRPr>
          </a:p>
          <a:p>
            <a:pPr eaLnBrk="1" hangingPunct="1">
              <a:lnSpc>
                <a:spcPct val="100000"/>
              </a:lnSpc>
            </a:pPr>
            <a:r>
              <a:rPr kumimoji="1" lang="en-US" altLang="zh-CN" sz="2400" dirty="0">
                <a:latin typeface="Times New Roman" pitchFamily="18" charset="0"/>
              </a:rPr>
              <a:t>               </a:t>
            </a:r>
            <a:r>
              <a:rPr kumimoji="1" lang="en-US" altLang="zh-CN" sz="2400" b="0" dirty="0" err="1">
                <a:latin typeface="Times New Roman" pitchFamily="18" charset="0"/>
              </a:rPr>
              <a:t>dir</a:t>
            </a:r>
            <a:r>
              <a:rPr kumimoji="1" lang="en-US" altLang="zh-CN" sz="2400" b="0" dirty="0">
                <a:latin typeface="Times New Roman" pitchFamily="18" charset="0"/>
              </a:rPr>
              <a:t> = </a:t>
            </a:r>
            <a:r>
              <a:rPr kumimoji="1" lang="zh-CN" altLang="en-US" sz="2400" b="0" dirty="0">
                <a:latin typeface="Times New Roman" pitchFamily="18" charset="0"/>
              </a:rPr>
              <a:t>下一个可试的方向</a:t>
            </a:r>
            <a:r>
              <a:rPr kumimoji="1" lang="en-US" altLang="zh-CN" sz="2400" dirty="0">
                <a:latin typeface="Times New Roman" pitchFamily="18" charset="0"/>
              </a:rPr>
              <a:t>;</a:t>
            </a:r>
          </a:p>
          <a:p>
            <a:pPr eaLnBrk="1" hangingPunct="1">
              <a:lnSpc>
                <a:spcPct val="100000"/>
              </a:lnSpc>
            </a:pPr>
            <a:r>
              <a:rPr kumimoji="1" lang="en-US" altLang="zh-CN" sz="2400" dirty="0">
                <a:latin typeface="Times New Roman" pitchFamily="18" charset="0"/>
              </a:rPr>
              <a:t>               </a:t>
            </a:r>
            <a:r>
              <a:rPr kumimoji="1" lang="zh-CN" altLang="en-US" sz="2400" b="0" dirty="0">
                <a:latin typeface="Times New Roman" pitchFamily="18" charset="0"/>
              </a:rPr>
              <a:t>将</a:t>
            </a:r>
            <a:r>
              <a:rPr kumimoji="1" lang="en-US" altLang="zh-CN" sz="2400" b="0" dirty="0">
                <a:latin typeface="Times New Roman" pitchFamily="18" charset="0"/>
              </a:rPr>
              <a:t>( i, j, </a:t>
            </a:r>
            <a:r>
              <a:rPr kumimoji="1" lang="en-US" altLang="zh-CN" sz="2400" b="0" dirty="0" err="1">
                <a:latin typeface="Times New Roman" pitchFamily="18" charset="0"/>
              </a:rPr>
              <a:t>dir</a:t>
            </a:r>
            <a:r>
              <a:rPr kumimoji="1" lang="en-US" altLang="zh-CN" sz="2400" b="0" dirty="0">
                <a:latin typeface="Times New Roman" pitchFamily="18" charset="0"/>
              </a:rPr>
              <a:t> ) </a:t>
            </a:r>
            <a:r>
              <a:rPr kumimoji="1" lang="zh-CN" altLang="en-US" sz="2400" b="0" dirty="0">
                <a:latin typeface="Times New Roman" pitchFamily="18" charset="0"/>
              </a:rPr>
              <a:t>加入</a:t>
            </a:r>
            <a:r>
              <a:rPr kumimoji="1" lang="en-US" altLang="zh-CN" sz="2400" b="0" dirty="0">
                <a:latin typeface="Times New Roman" pitchFamily="18" charset="0"/>
              </a:rPr>
              <a:t>S</a:t>
            </a:r>
            <a:r>
              <a:rPr kumimoji="1" lang="en-US" altLang="zh-CN" sz="2400" dirty="0">
                <a:latin typeface="Times New Roman" pitchFamily="18" charset="0"/>
              </a:rPr>
              <a:t>;</a:t>
            </a:r>
          </a:p>
          <a:p>
            <a:pPr eaLnBrk="1" hangingPunct="1">
              <a:lnSpc>
                <a:spcPct val="100000"/>
              </a:lnSpc>
            </a:pPr>
            <a:r>
              <a:rPr kumimoji="1" lang="en-US" altLang="zh-CN" sz="2400" dirty="0">
                <a:latin typeface="Times New Roman" pitchFamily="18" charset="0"/>
              </a:rPr>
              <a:t>                </a:t>
            </a:r>
            <a:r>
              <a:rPr kumimoji="1" lang="en-US" altLang="zh-CN" sz="2400" b="0" dirty="0">
                <a:latin typeface="Times New Roman" pitchFamily="18" charset="0"/>
              </a:rPr>
              <a:t>i = g</a:t>
            </a:r>
            <a:r>
              <a:rPr kumimoji="1" lang="en-US" altLang="zh-CN" sz="2400" dirty="0">
                <a:latin typeface="Times New Roman" pitchFamily="18" charset="0"/>
              </a:rPr>
              <a:t>; </a:t>
            </a:r>
            <a:r>
              <a:rPr kumimoji="1" lang="en-US" altLang="zh-CN" sz="2400" b="0" dirty="0">
                <a:latin typeface="Times New Roman" pitchFamily="18" charset="0"/>
              </a:rPr>
              <a:t>j = h</a:t>
            </a:r>
            <a:r>
              <a:rPr kumimoji="1" lang="en-US" altLang="zh-CN" sz="2400" dirty="0">
                <a:latin typeface="Times New Roman" pitchFamily="18" charset="0"/>
              </a:rPr>
              <a:t>; </a:t>
            </a:r>
            <a:r>
              <a:rPr kumimoji="1" lang="en-US" altLang="zh-CN" sz="2400" b="0" dirty="0" err="1">
                <a:latin typeface="Times New Roman" pitchFamily="18" charset="0"/>
              </a:rPr>
              <a:t>dir</a:t>
            </a:r>
            <a:r>
              <a:rPr kumimoji="1" lang="en-US" altLang="zh-CN" sz="2400" b="0" dirty="0">
                <a:latin typeface="Times New Roman" pitchFamily="18" charset="0"/>
              </a:rPr>
              <a:t> = “</a:t>
            </a:r>
            <a:r>
              <a:rPr kumimoji="1" lang="zh-CN" altLang="en-US" sz="2400" b="0" dirty="0">
                <a:latin typeface="Times New Roman" pitchFamily="18" charset="0"/>
              </a:rPr>
              <a:t>北”</a:t>
            </a:r>
            <a:r>
              <a:rPr kumimoji="1" lang="en-US" altLang="zh-CN" sz="2400" dirty="0">
                <a:latin typeface="Times New Roman" pitchFamily="18" charset="0"/>
              </a:rPr>
              <a:t>;</a:t>
            </a:r>
          </a:p>
          <a:p>
            <a:r>
              <a:rPr kumimoji="1" lang="zh-CN" altLang="en-US" sz="2400" dirty="0">
                <a:latin typeface="Times New Roman" pitchFamily="18" charset="0"/>
              </a:rPr>
              <a:t>输出</a:t>
            </a:r>
            <a:r>
              <a:rPr kumimoji="1" lang="en-US" altLang="zh-CN" sz="2400" dirty="0">
                <a:latin typeface="Times New Roman" pitchFamily="18" charset="0"/>
              </a:rPr>
              <a:t> “</a:t>
            </a:r>
            <a:r>
              <a:rPr kumimoji="1" lang="zh-CN" altLang="en-US" sz="2400" dirty="0">
                <a:latin typeface="Times New Roman" pitchFamily="18" charset="0"/>
              </a:rPr>
              <a:t>不存在路径”</a:t>
            </a:r>
            <a:r>
              <a:rPr kumimoji="1" lang="en-US" altLang="zh-CN" sz="2400" dirty="0">
                <a:latin typeface="Times New Roman" pitchFamily="18" charset="0"/>
              </a:rPr>
              <a:t>;</a:t>
            </a:r>
          </a:p>
        </p:txBody>
      </p:sp>
      <p:sp>
        <p:nvSpPr>
          <p:cNvPr id="129027" name="Text Box 3"/>
          <p:cNvSpPr txBox="1">
            <a:spLocks noChangeArrowheads="1"/>
          </p:cNvSpPr>
          <p:nvPr/>
        </p:nvSpPr>
        <p:spPr bwMode="auto">
          <a:xfrm>
            <a:off x="314325" y="260350"/>
            <a:ext cx="8204200" cy="525463"/>
          </a:xfrm>
          <a:prstGeom prst="rect">
            <a:avLst/>
          </a:prstGeom>
          <a:noFill/>
          <a:ln w="38100">
            <a:noFill/>
            <a:miter lim="800000"/>
            <a:headEnd/>
            <a:tailEnd/>
          </a:ln>
          <a:effectLst/>
        </p:spPr>
        <p:txBody>
          <a:bodyPr lIns="90000" tIns="46800" rIns="90000" bIns="46800">
            <a:spAutoFit/>
          </a:bodyPr>
          <a:lstStyle/>
          <a:p>
            <a:pPr eaLnBrk="1" hangingPunct="1">
              <a:lnSpc>
                <a:spcPct val="100000"/>
              </a:lnSpc>
            </a:pPr>
            <a:r>
              <a:rPr kumimoji="1" lang="zh-CN" altLang="en-US" sz="2800"/>
              <a:t>迷宫求解算法框架</a:t>
            </a:r>
          </a:p>
        </p:txBody>
      </p:sp>
      <p:sp>
        <p:nvSpPr>
          <p:cNvPr id="129028" name="Text Box 2"/>
          <p:cNvSpPr txBox="1">
            <a:spLocks noChangeArrowheads="1"/>
          </p:cNvSpPr>
          <p:nvPr/>
        </p:nvSpPr>
        <p:spPr bwMode="auto">
          <a:xfrm>
            <a:off x="382588" y="5481638"/>
            <a:ext cx="8204200" cy="1004887"/>
          </a:xfrm>
          <a:prstGeom prst="rect">
            <a:avLst/>
          </a:prstGeom>
          <a:noFill/>
          <a:ln w="38100">
            <a:noFill/>
            <a:miter lim="800000"/>
            <a:headEnd/>
            <a:tailEnd/>
          </a:ln>
          <a:effectLst/>
        </p:spPr>
        <p:txBody>
          <a:bodyPr lIns="90000" tIns="46800" rIns="90000" bIns="46800">
            <a:spAutoFit/>
          </a:bodyPr>
          <a:lstStyle/>
          <a:p>
            <a:pPr eaLnBrk="1" hangingPunct="1">
              <a:lnSpc>
                <a:spcPct val="100000"/>
              </a:lnSpc>
              <a:spcBef>
                <a:spcPct val="30000"/>
              </a:spcBef>
            </a:pPr>
            <a:r>
              <a:rPr kumimoji="1" lang="zh-CN" altLang="en-US" sz="2800"/>
              <a:t>这里，栈</a:t>
            </a:r>
            <a:r>
              <a:rPr kumimoji="1" lang="en-US" altLang="zh-CN" sz="2800"/>
              <a:t>S</a:t>
            </a:r>
            <a:r>
              <a:rPr kumimoji="1" lang="zh-CN" altLang="en-US" sz="2800"/>
              <a:t>的元素是三元组，可用元组类型定义：</a:t>
            </a:r>
          </a:p>
          <a:p>
            <a:pPr eaLnBrk="1" hangingPunct="1">
              <a:lnSpc>
                <a:spcPct val="100000"/>
              </a:lnSpc>
              <a:spcBef>
                <a:spcPct val="30000"/>
              </a:spcBef>
            </a:pPr>
            <a:r>
              <a:rPr kumimoji="1" lang="en-US" altLang="zh-CN" sz="2400">
                <a:latin typeface="Times New Roman" pitchFamily="18" charset="0"/>
                <a:ea typeface="隶书" pitchFamily="49" charset="-122"/>
              </a:rPr>
              <a:t>                                    ( row, col, dir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95288" y="409575"/>
            <a:ext cx="7848600" cy="648426"/>
          </a:xfrm>
          <a:prstGeom prst="rect">
            <a:avLst/>
          </a:prstGeom>
          <a:noFill/>
          <a:ln w="9525">
            <a:noFill/>
            <a:miter lim="800000"/>
            <a:headEnd/>
            <a:tailEnd/>
          </a:ln>
          <a:effectLst/>
        </p:spPr>
        <p:txBody>
          <a:bodyPr lIns="112947" tIns="56473" rIns="112947" bIns="56473">
            <a:spAutoFit/>
          </a:bodyPr>
          <a:lstStyle/>
          <a:p>
            <a:pPr>
              <a:buClr>
                <a:schemeClr val="accent1"/>
              </a:buClr>
              <a:buSzPct val="75000"/>
            </a:pPr>
            <a:r>
              <a:rPr lang="zh-CN" altLang="en-US" sz="3200" dirty="0">
                <a:solidFill>
                  <a:srgbClr val="FF0000"/>
                </a:solidFill>
                <a:latin typeface="Times New Roman" pitchFamily="18" charset="0"/>
              </a:rPr>
              <a:t>列表的内置方法</a:t>
            </a:r>
          </a:p>
        </p:txBody>
      </p:sp>
      <p:sp>
        <p:nvSpPr>
          <p:cNvPr id="14339" name="Rectangle 2"/>
          <p:cNvSpPr>
            <a:spLocks noChangeArrowheads="1"/>
          </p:cNvSpPr>
          <p:nvPr/>
        </p:nvSpPr>
        <p:spPr bwMode="auto">
          <a:xfrm>
            <a:off x="395288" y="1123950"/>
            <a:ext cx="8461375" cy="5432425"/>
          </a:xfrm>
          <a:prstGeom prst="rect">
            <a:avLst/>
          </a:prstGeom>
          <a:noFill/>
          <a:ln w="9525">
            <a:noFill/>
            <a:miter lim="800000"/>
            <a:headEnd/>
            <a:tailEnd/>
          </a:ln>
          <a:effectLst/>
        </p:spPr>
        <p:txBody>
          <a:bodyPr lIns="112947" tIns="56473" rIns="112947" bIns="56473">
            <a:spAutoFit/>
          </a:bodyPr>
          <a:lstStyle/>
          <a:p>
            <a:pPr marL="447675" indent="-447675">
              <a:buClr>
                <a:schemeClr val="accent1"/>
              </a:buClr>
              <a:buSzPct val="75000"/>
            </a:pPr>
            <a:r>
              <a:rPr lang="en-US" altLang="zh-CN" sz="2400" dirty="0">
                <a:latin typeface="Times New Roman" pitchFamily="18" charset="0"/>
              </a:rPr>
              <a:t>1</a:t>
            </a:r>
            <a:r>
              <a:rPr lang="zh-CN" altLang="en-US" sz="2400" dirty="0">
                <a:latin typeface="Times New Roman" pitchFamily="18" charset="0"/>
              </a:rPr>
              <a:t>、</a:t>
            </a:r>
            <a:r>
              <a:rPr lang="en-US" altLang="zh-CN" sz="2400" dirty="0" err="1">
                <a:latin typeface="Times New Roman" pitchFamily="18" charset="0"/>
              </a:rPr>
              <a:t>list.append</a:t>
            </a:r>
            <a:r>
              <a:rPr lang="en-US" altLang="zh-CN" sz="2400" dirty="0">
                <a:latin typeface="Times New Roman" pitchFamily="18" charset="0"/>
              </a:rPr>
              <a:t>(</a:t>
            </a:r>
            <a:r>
              <a:rPr lang="en-US" altLang="zh-CN" sz="2400" dirty="0" err="1">
                <a:latin typeface="Times New Roman" pitchFamily="18" charset="0"/>
              </a:rPr>
              <a:t>obj</a:t>
            </a:r>
            <a:r>
              <a:rPr lang="en-US" altLang="zh-CN" sz="2400" dirty="0">
                <a:latin typeface="Times New Roman" pitchFamily="18" charset="0"/>
              </a:rPr>
              <a:t>)     </a:t>
            </a:r>
            <a:r>
              <a:rPr lang="zh-CN" altLang="en-US" sz="2400" dirty="0">
                <a:latin typeface="Times New Roman" pitchFamily="18" charset="0"/>
              </a:rPr>
              <a:t>在列表末尾添加新的对象</a:t>
            </a:r>
          </a:p>
          <a:p>
            <a:pPr marL="447675" indent="-447675">
              <a:buClr>
                <a:schemeClr val="accent1"/>
              </a:buClr>
              <a:buSzPct val="75000"/>
            </a:pPr>
            <a:r>
              <a:rPr lang="en-US" altLang="zh-CN" sz="2400" dirty="0">
                <a:latin typeface="Times New Roman" pitchFamily="18" charset="0"/>
              </a:rPr>
              <a:t>2</a:t>
            </a:r>
            <a:r>
              <a:rPr lang="zh-CN" altLang="en-US" sz="2400" dirty="0">
                <a:latin typeface="Times New Roman" pitchFamily="18" charset="0"/>
              </a:rPr>
              <a:t>、</a:t>
            </a:r>
            <a:r>
              <a:rPr lang="en-US" altLang="zh-CN" sz="2400" dirty="0" err="1">
                <a:latin typeface="Times New Roman" pitchFamily="18" charset="0"/>
              </a:rPr>
              <a:t>list.count</a:t>
            </a:r>
            <a:r>
              <a:rPr lang="en-US" altLang="zh-CN" sz="2400" dirty="0">
                <a:latin typeface="Times New Roman" pitchFamily="18" charset="0"/>
              </a:rPr>
              <a:t>(</a:t>
            </a:r>
            <a:r>
              <a:rPr lang="en-US" altLang="zh-CN" sz="2400" dirty="0" err="1">
                <a:latin typeface="Times New Roman" pitchFamily="18" charset="0"/>
              </a:rPr>
              <a:t>obj</a:t>
            </a:r>
            <a:r>
              <a:rPr lang="en-US" altLang="zh-CN" sz="2400" dirty="0">
                <a:latin typeface="Times New Roman" pitchFamily="18" charset="0"/>
              </a:rPr>
              <a:t>)       </a:t>
            </a:r>
            <a:r>
              <a:rPr lang="zh-CN" altLang="en-US" sz="2400" dirty="0">
                <a:latin typeface="Times New Roman" pitchFamily="18" charset="0"/>
              </a:rPr>
              <a:t>统计某个元素在列表中出现的次数</a:t>
            </a:r>
          </a:p>
          <a:p>
            <a:pPr marL="447675" indent="-447675">
              <a:buClr>
                <a:schemeClr val="accent1"/>
              </a:buClr>
              <a:buSzPct val="75000"/>
            </a:pPr>
            <a:r>
              <a:rPr lang="en-US" altLang="zh-CN" sz="2400" dirty="0">
                <a:latin typeface="Times New Roman" pitchFamily="18" charset="0"/>
              </a:rPr>
              <a:t>3</a:t>
            </a:r>
            <a:r>
              <a:rPr lang="zh-CN" altLang="en-US" sz="2400" dirty="0">
                <a:latin typeface="Times New Roman" pitchFamily="18" charset="0"/>
              </a:rPr>
              <a:t>、</a:t>
            </a:r>
            <a:r>
              <a:rPr lang="en-US" altLang="zh-CN" sz="2400" dirty="0" err="1">
                <a:latin typeface="Times New Roman" pitchFamily="18" charset="0"/>
              </a:rPr>
              <a:t>list.extend</a:t>
            </a:r>
            <a:r>
              <a:rPr lang="en-US" altLang="zh-CN" sz="2400" dirty="0">
                <a:latin typeface="Times New Roman" pitchFamily="18" charset="0"/>
              </a:rPr>
              <a:t>(</a:t>
            </a:r>
            <a:r>
              <a:rPr lang="en-US" altLang="zh-CN" sz="2400" dirty="0" err="1">
                <a:latin typeface="Times New Roman" pitchFamily="18" charset="0"/>
              </a:rPr>
              <a:t>seq</a:t>
            </a:r>
            <a:r>
              <a:rPr lang="en-US" altLang="zh-CN" sz="2400" dirty="0">
                <a:latin typeface="Times New Roman" pitchFamily="18" charset="0"/>
              </a:rPr>
              <a:t>)    </a:t>
            </a:r>
            <a:r>
              <a:rPr lang="zh-CN" altLang="en-US" sz="2400" dirty="0">
                <a:latin typeface="Times New Roman" pitchFamily="18" charset="0"/>
              </a:rPr>
              <a:t>在列表末尾一次性追加另一个序列中的多个值（用新列表扩展原来的列表）</a:t>
            </a:r>
          </a:p>
          <a:p>
            <a:pPr marL="447675" indent="-447675">
              <a:buClr>
                <a:schemeClr val="accent1"/>
              </a:buClr>
              <a:buSzPct val="75000"/>
            </a:pPr>
            <a:r>
              <a:rPr lang="en-US" altLang="zh-CN" sz="2400" dirty="0">
                <a:latin typeface="Times New Roman" pitchFamily="18" charset="0"/>
              </a:rPr>
              <a:t>4</a:t>
            </a:r>
            <a:r>
              <a:rPr lang="zh-CN" altLang="en-US" sz="2400" dirty="0">
                <a:latin typeface="Times New Roman" pitchFamily="18" charset="0"/>
              </a:rPr>
              <a:t>、</a:t>
            </a:r>
            <a:r>
              <a:rPr lang="en-US" altLang="zh-CN" sz="2400" dirty="0" err="1">
                <a:latin typeface="Times New Roman" pitchFamily="18" charset="0"/>
              </a:rPr>
              <a:t>list.index</a:t>
            </a:r>
            <a:r>
              <a:rPr lang="en-US" altLang="zh-CN" sz="2400" dirty="0">
                <a:latin typeface="Times New Roman" pitchFamily="18" charset="0"/>
              </a:rPr>
              <a:t>(</a:t>
            </a:r>
            <a:r>
              <a:rPr lang="en-US" altLang="zh-CN" sz="2400" dirty="0" err="1">
                <a:latin typeface="Times New Roman" pitchFamily="18" charset="0"/>
              </a:rPr>
              <a:t>obj</a:t>
            </a:r>
            <a:r>
              <a:rPr lang="en-US" altLang="zh-CN" sz="2400" dirty="0">
                <a:latin typeface="Times New Roman" pitchFamily="18" charset="0"/>
              </a:rPr>
              <a:t>)  </a:t>
            </a:r>
            <a:r>
              <a:rPr lang="zh-CN" altLang="en-US" sz="2400" dirty="0">
                <a:latin typeface="Times New Roman" pitchFamily="18" charset="0"/>
              </a:rPr>
              <a:t>从列表中找出某个值第一个匹配项的索引位置</a:t>
            </a:r>
          </a:p>
          <a:p>
            <a:pPr marL="447675" indent="-447675">
              <a:buClr>
                <a:schemeClr val="accent1"/>
              </a:buClr>
              <a:buSzPct val="75000"/>
            </a:pPr>
            <a:r>
              <a:rPr lang="en-US" altLang="zh-CN" sz="2400" dirty="0">
                <a:latin typeface="Times New Roman" pitchFamily="18" charset="0"/>
              </a:rPr>
              <a:t>5</a:t>
            </a:r>
            <a:r>
              <a:rPr lang="zh-CN" altLang="en-US" sz="2400" dirty="0">
                <a:latin typeface="Times New Roman" pitchFamily="18" charset="0"/>
              </a:rPr>
              <a:t>、</a:t>
            </a:r>
            <a:r>
              <a:rPr lang="en-US" altLang="zh-CN" sz="2400" dirty="0" err="1">
                <a:latin typeface="Times New Roman" pitchFamily="18" charset="0"/>
              </a:rPr>
              <a:t>list.insert</a:t>
            </a:r>
            <a:r>
              <a:rPr lang="en-US" altLang="zh-CN" sz="2400" dirty="0">
                <a:latin typeface="Times New Roman" pitchFamily="18" charset="0"/>
              </a:rPr>
              <a:t>(index, </a:t>
            </a:r>
            <a:r>
              <a:rPr lang="en-US" altLang="zh-CN" sz="2400" dirty="0" err="1">
                <a:latin typeface="Times New Roman" pitchFamily="18" charset="0"/>
              </a:rPr>
              <a:t>obj</a:t>
            </a:r>
            <a:r>
              <a:rPr lang="en-US" altLang="zh-CN" sz="2400" dirty="0">
                <a:latin typeface="Times New Roman" pitchFamily="18" charset="0"/>
              </a:rPr>
              <a:t>)    </a:t>
            </a:r>
            <a:r>
              <a:rPr lang="zh-CN" altLang="en-US" sz="2400" dirty="0">
                <a:latin typeface="Times New Roman" pitchFamily="18" charset="0"/>
              </a:rPr>
              <a:t>将对象插入列表</a:t>
            </a:r>
          </a:p>
          <a:p>
            <a:pPr marL="447675" indent="-447675">
              <a:buClr>
                <a:schemeClr val="accent1"/>
              </a:buClr>
              <a:buSzPct val="75000"/>
            </a:pPr>
            <a:r>
              <a:rPr lang="en-US" altLang="zh-CN" sz="2400" dirty="0">
                <a:latin typeface="Times New Roman" pitchFamily="18" charset="0"/>
              </a:rPr>
              <a:t>6</a:t>
            </a:r>
            <a:r>
              <a:rPr lang="zh-CN" altLang="en-US" sz="2400" dirty="0">
                <a:latin typeface="Times New Roman" pitchFamily="18" charset="0"/>
              </a:rPr>
              <a:t>、</a:t>
            </a:r>
            <a:r>
              <a:rPr lang="en-US" altLang="zh-CN" sz="2400" dirty="0" err="1">
                <a:latin typeface="Times New Roman" pitchFamily="18" charset="0"/>
              </a:rPr>
              <a:t>list.pop</a:t>
            </a:r>
            <a:r>
              <a:rPr lang="en-US" altLang="zh-CN" sz="2400" dirty="0">
                <a:latin typeface="Times New Roman" pitchFamily="18" charset="0"/>
              </a:rPr>
              <a:t>(</a:t>
            </a:r>
            <a:r>
              <a:rPr lang="en-US" altLang="zh-CN" sz="2400" dirty="0" err="1">
                <a:latin typeface="Times New Roman" pitchFamily="18" charset="0"/>
              </a:rPr>
              <a:t>obj</a:t>
            </a:r>
            <a:r>
              <a:rPr lang="en-US" altLang="zh-CN" sz="2400" dirty="0">
                <a:latin typeface="Times New Roman" pitchFamily="18" charset="0"/>
              </a:rPr>
              <a:t>=list[-1])   </a:t>
            </a:r>
            <a:r>
              <a:rPr lang="zh-CN" altLang="en-US" sz="2400" dirty="0">
                <a:latin typeface="Times New Roman" pitchFamily="18" charset="0"/>
              </a:rPr>
              <a:t>移除列表中的一个元素（默认最后一个元素），并且返回该元素的值</a:t>
            </a:r>
          </a:p>
          <a:p>
            <a:pPr marL="447675" indent="-447675">
              <a:buClr>
                <a:schemeClr val="accent1"/>
              </a:buClr>
              <a:buSzPct val="75000"/>
            </a:pPr>
            <a:r>
              <a:rPr lang="en-US" altLang="zh-CN" sz="2400" dirty="0">
                <a:latin typeface="Times New Roman" pitchFamily="18" charset="0"/>
              </a:rPr>
              <a:t>7</a:t>
            </a:r>
            <a:r>
              <a:rPr lang="zh-CN" altLang="en-US" sz="2400" dirty="0">
                <a:latin typeface="Times New Roman" pitchFamily="18" charset="0"/>
              </a:rPr>
              <a:t>、</a:t>
            </a:r>
            <a:r>
              <a:rPr lang="en-US" altLang="zh-CN" sz="2400" dirty="0" err="1">
                <a:latin typeface="Times New Roman" pitchFamily="18" charset="0"/>
              </a:rPr>
              <a:t>list.remove</a:t>
            </a:r>
            <a:r>
              <a:rPr lang="en-US" altLang="zh-CN" sz="2400" dirty="0">
                <a:latin typeface="Times New Roman" pitchFamily="18" charset="0"/>
              </a:rPr>
              <a:t>(</a:t>
            </a:r>
            <a:r>
              <a:rPr lang="en-US" altLang="zh-CN" sz="2400" dirty="0" err="1">
                <a:latin typeface="Times New Roman" pitchFamily="18" charset="0"/>
              </a:rPr>
              <a:t>obj</a:t>
            </a:r>
            <a:r>
              <a:rPr lang="en-US" altLang="zh-CN" sz="2400" dirty="0">
                <a:latin typeface="Times New Roman" pitchFamily="18" charset="0"/>
              </a:rPr>
              <a:t>)    </a:t>
            </a:r>
            <a:r>
              <a:rPr lang="zh-CN" altLang="en-US" sz="2400" dirty="0">
                <a:latin typeface="Times New Roman" pitchFamily="18" charset="0"/>
              </a:rPr>
              <a:t>移除列表中某个值的第一个匹配项</a:t>
            </a:r>
          </a:p>
          <a:p>
            <a:pPr marL="447675" indent="-447675">
              <a:buClr>
                <a:schemeClr val="accent1"/>
              </a:buClr>
              <a:buSzPct val="75000"/>
            </a:pPr>
            <a:r>
              <a:rPr lang="en-US" altLang="zh-CN" sz="2400" dirty="0">
                <a:latin typeface="Times New Roman" pitchFamily="18" charset="0"/>
              </a:rPr>
              <a:t>8</a:t>
            </a:r>
            <a:r>
              <a:rPr lang="zh-CN" altLang="en-US" sz="2400" dirty="0">
                <a:latin typeface="Times New Roman" pitchFamily="18" charset="0"/>
              </a:rPr>
              <a:t>、</a:t>
            </a:r>
            <a:r>
              <a:rPr lang="en-US" altLang="zh-CN" sz="2400" dirty="0" err="1">
                <a:latin typeface="Times New Roman" pitchFamily="18" charset="0"/>
              </a:rPr>
              <a:t>list.reverse</a:t>
            </a:r>
            <a:r>
              <a:rPr lang="en-US" altLang="zh-CN" sz="2400" dirty="0">
                <a:latin typeface="Times New Roman" pitchFamily="18" charset="0"/>
              </a:rPr>
              <a:t>()    </a:t>
            </a:r>
            <a:r>
              <a:rPr lang="zh-CN" altLang="en-US" sz="2400" dirty="0" smtClean="0">
                <a:latin typeface="Times New Roman" pitchFamily="18" charset="0"/>
              </a:rPr>
              <a:t>逆置列表</a:t>
            </a:r>
            <a:r>
              <a:rPr lang="zh-CN" altLang="en-US" sz="2400" dirty="0">
                <a:latin typeface="Times New Roman" pitchFamily="18" charset="0"/>
              </a:rPr>
              <a:t>中元素</a:t>
            </a:r>
          </a:p>
          <a:p>
            <a:pPr marL="447675" indent="-447675">
              <a:buClr>
                <a:schemeClr val="accent1"/>
              </a:buClr>
              <a:buSzPct val="75000"/>
            </a:pPr>
            <a:r>
              <a:rPr lang="en-US" altLang="zh-CN" sz="2400" dirty="0">
                <a:latin typeface="Times New Roman" pitchFamily="18" charset="0"/>
              </a:rPr>
              <a:t>9</a:t>
            </a:r>
            <a:r>
              <a:rPr lang="zh-CN" altLang="en-US" sz="2400" dirty="0">
                <a:latin typeface="Times New Roman" pitchFamily="18" charset="0"/>
              </a:rPr>
              <a:t>、</a:t>
            </a:r>
            <a:r>
              <a:rPr lang="en-US" altLang="zh-CN" sz="2400" err="1">
                <a:latin typeface="Times New Roman" pitchFamily="18" charset="0"/>
              </a:rPr>
              <a:t>list.sort</a:t>
            </a:r>
            <a:r>
              <a:rPr lang="en-US" altLang="zh-CN" sz="2400" smtClean="0">
                <a:latin typeface="Times New Roman" pitchFamily="18" charset="0"/>
              </a:rPr>
              <a:t>( )    </a:t>
            </a:r>
            <a:r>
              <a:rPr lang="zh-CN" altLang="en-US" sz="2400" dirty="0">
                <a:latin typeface="Times New Roman" pitchFamily="18" charset="0"/>
              </a:rPr>
              <a:t>对原列表进行排序</a:t>
            </a:r>
            <a:endParaRPr lang="en-US" altLang="zh-CN" sz="2400" dirty="0">
              <a:latin typeface="Times New Roman" pitchFamily="18"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215900" y="188913"/>
            <a:ext cx="8204200" cy="525462"/>
          </a:xfrm>
          <a:prstGeom prst="rect">
            <a:avLst/>
          </a:prstGeom>
          <a:noFill/>
          <a:ln w="38100">
            <a:noFill/>
            <a:miter lim="800000"/>
            <a:headEnd/>
            <a:tailEnd/>
          </a:ln>
          <a:effectLst/>
        </p:spPr>
        <p:txBody>
          <a:bodyPr lIns="90000" tIns="46800" rIns="90000" bIns="46800">
            <a:spAutoFit/>
          </a:bodyPr>
          <a:lstStyle/>
          <a:p>
            <a:pPr eaLnBrk="1" hangingPunct="1">
              <a:lnSpc>
                <a:spcPct val="100000"/>
              </a:lnSpc>
            </a:pPr>
            <a:r>
              <a:rPr kumimoji="1" lang="zh-CN" altLang="en-US" sz="2800">
                <a:latin typeface="Times New Roman" pitchFamily="18" charset="0"/>
              </a:rPr>
              <a:t>由此可得迷宫路径算法</a:t>
            </a:r>
            <a:r>
              <a:rPr kumimoji="1" lang="en-US" altLang="zh-CN" sz="2800">
                <a:latin typeface="Times New Roman" pitchFamily="18" charset="0"/>
              </a:rPr>
              <a:t>FindP</a:t>
            </a:r>
            <a:r>
              <a:rPr kumimoji="1" lang="en-US" altLang="zh-CN" sz="2800">
                <a:latin typeface="Times New Roman" pitchFamily="18" charset="0"/>
                <a:ea typeface="隶书" pitchFamily="49" charset="-122"/>
              </a:rPr>
              <a:t>ath</a:t>
            </a:r>
            <a:endParaRPr kumimoji="1" lang="zh-CN" altLang="en-US" sz="2800">
              <a:latin typeface="Times New Roman" pitchFamily="18" charset="0"/>
              <a:ea typeface="隶书" pitchFamily="49" charset="-122"/>
            </a:endParaRPr>
          </a:p>
        </p:txBody>
      </p:sp>
      <p:sp>
        <p:nvSpPr>
          <p:cNvPr id="130051" name="Text Box 3"/>
          <p:cNvSpPr txBox="1">
            <a:spLocks noChangeArrowheads="1"/>
          </p:cNvSpPr>
          <p:nvPr/>
        </p:nvSpPr>
        <p:spPr bwMode="auto">
          <a:xfrm>
            <a:off x="0" y="840521"/>
            <a:ext cx="9169400" cy="4834273"/>
          </a:xfrm>
          <a:prstGeom prst="rect">
            <a:avLst/>
          </a:prstGeom>
          <a:solidFill>
            <a:schemeClr val="hlink"/>
          </a:solidFill>
          <a:ln w="38100">
            <a:noFill/>
            <a:miter lim="800000"/>
            <a:headEnd/>
            <a:tailEnd/>
          </a:ln>
          <a:effectLst/>
        </p:spPr>
        <p:txBody>
          <a:bodyPr lIns="90000" tIns="46800" rIns="90000" bIns="46800">
            <a:spAutoFit/>
          </a:bodyPr>
          <a:lstStyle/>
          <a:p>
            <a:pPr eaLnBrk="1" hangingPunct="1">
              <a:lnSpc>
                <a:spcPct val="100000"/>
              </a:lnSpc>
            </a:pPr>
            <a:r>
              <a:rPr kumimoji="1" lang="en-US" altLang="zh-CN" sz="2800" dirty="0" err="1">
                <a:latin typeface="Times New Roman" pitchFamily="18" charset="0"/>
              </a:rPr>
              <a:t>def</a:t>
            </a:r>
            <a:r>
              <a:rPr kumimoji="1" lang="en-US" altLang="zh-CN" sz="2800" dirty="0">
                <a:latin typeface="Times New Roman" pitchFamily="18" charset="0"/>
              </a:rPr>
              <a:t> </a:t>
            </a:r>
            <a:r>
              <a:rPr kumimoji="1" lang="en-US" altLang="zh-CN" sz="2800" dirty="0" err="1">
                <a:latin typeface="Times New Roman" pitchFamily="18" charset="0"/>
              </a:rPr>
              <a:t>findPath</a:t>
            </a:r>
            <a:r>
              <a:rPr kumimoji="1" lang="en-US" altLang="zh-CN" sz="2800" dirty="0">
                <a:latin typeface="Times New Roman" pitchFamily="18" charset="0"/>
              </a:rPr>
              <a:t>( A, move, S ) :</a:t>
            </a:r>
          </a:p>
          <a:p>
            <a:pPr eaLnBrk="1" hangingPunct="1">
              <a:lnSpc>
                <a:spcPct val="100000"/>
              </a:lnSpc>
            </a:pPr>
            <a:r>
              <a:rPr kumimoji="1" lang="en-US" altLang="zh-CN" sz="2800" dirty="0">
                <a:latin typeface="Times New Roman" pitchFamily="18" charset="0"/>
              </a:rPr>
              <a:t>    n = </a:t>
            </a:r>
            <a:r>
              <a:rPr kumimoji="1" lang="en-US" altLang="zh-CN" sz="2800" dirty="0" err="1">
                <a:latin typeface="Times New Roman" pitchFamily="18" charset="0"/>
              </a:rPr>
              <a:t>len</a:t>
            </a:r>
            <a:r>
              <a:rPr kumimoji="1" lang="en-US" altLang="zh-CN" sz="2800" dirty="0">
                <a:latin typeface="Times New Roman" pitchFamily="18" charset="0"/>
              </a:rPr>
              <a:t>(A)</a:t>
            </a:r>
          </a:p>
          <a:p>
            <a:pPr eaLnBrk="1" hangingPunct="1">
              <a:lnSpc>
                <a:spcPct val="100000"/>
              </a:lnSpc>
            </a:pPr>
            <a:r>
              <a:rPr kumimoji="1" lang="en-US" altLang="zh-CN" sz="2800" dirty="0">
                <a:latin typeface="Times New Roman" pitchFamily="18" charset="0"/>
              </a:rPr>
              <a:t>    while not </a:t>
            </a:r>
            <a:r>
              <a:rPr kumimoji="1" lang="en-US" altLang="zh-CN" sz="2800" dirty="0" err="1">
                <a:latin typeface="Times New Roman" pitchFamily="18" charset="0"/>
              </a:rPr>
              <a:t>S.isEmpty</a:t>
            </a:r>
            <a:r>
              <a:rPr kumimoji="1" lang="en-US" altLang="zh-CN" sz="2800" dirty="0">
                <a:latin typeface="Times New Roman" pitchFamily="18" charset="0"/>
              </a:rPr>
              <a:t>( ) :</a:t>
            </a:r>
          </a:p>
          <a:p>
            <a:pPr eaLnBrk="1" hangingPunct="1">
              <a:lnSpc>
                <a:spcPct val="100000"/>
              </a:lnSpc>
            </a:pPr>
            <a:r>
              <a:rPr kumimoji="1" lang="en-US" altLang="zh-CN" sz="2800" dirty="0">
                <a:latin typeface="Times New Roman" pitchFamily="18" charset="0"/>
              </a:rPr>
              <a:t>        </a:t>
            </a:r>
            <a:r>
              <a:rPr kumimoji="1" lang="en-US" altLang="zh-CN" sz="2800" dirty="0" err="1">
                <a:latin typeface="Times New Roman" pitchFamily="18" charset="0"/>
              </a:rPr>
              <a:t>tup</a:t>
            </a:r>
            <a:r>
              <a:rPr kumimoji="1" lang="en-US" altLang="zh-CN" sz="2800" dirty="0">
                <a:latin typeface="Times New Roman" pitchFamily="18" charset="0"/>
              </a:rPr>
              <a:t> = </a:t>
            </a:r>
            <a:r>
              <a:rPr kumimoji="1" lang="en-US" altLang="zh-CN" sz="2800" dirty="0" err="1">
                <a:latin typeface="Times New Roman" pitchFamily="18" charset="0"/>
              </a:rPr>
              <a:t>S.pop</a:t>
            </a:r>
            <a:r>
              <a:rPr kumimoji="1" lang="en-US" altLang="zh-CN" sz="2800" dirty="0">
                <a:latin typeface="Times New Roman" pitchFamily="18" charset="0"/>
              </a:rPr>
              <a:t>( )</a:t>
            </a:r>
          </a:p>
          <a:p>
            <a:pPr eaLnBrk="1" hangingPunct="1">
              <a:lnSpc>
                <a:spcPct val="100000"/>
              </a:lnSpc>
            </a:pPr>
            <a:r>
              <a:rPr kumimoji="1" lang="en-US" altLang="zh-CN" sz="2800" dirty="0">
                <a:latin typeface="Times New Roman" pitchFamily="18" charset="0"/>
              </a:rPr>
              <a:t>        i, j, d = </a:t>
            </a:r>
            <a:r>
              <a:rPr kumimoji="1" lang="en-US" altLang="zh-CN" sz="2800" dirty="0" err="1">
                <a:latin typeface="Times New Roman" pitchFamily="18" charset="0"/>
              </a:rPr>
              <a:t>tup</a:t>
            </a:r>
            <a:r>
              <a:rPr kumimoji="1" lang="en-US" altLang="zh-CN" sz="2800" dirty="0">
                <a:latin typeface="Times New Roman" pitchFamily="18" charset="0"/>
              </a:rPr>
              <a:t>[0], </a:t>
            </a:r>
            <a:r>
              <a:rPr kumimoji="1" lang="en-US" altLang="zh-CN" sz="2800" dirty="0" err="1">
                <a:latin typeface="Times New Roman" pitchFamily="18" charset="0"/>
              </a:rPr>
              <a:t>tup</a:t>
            </a:r>
            <a:r>
              <a:rPr kumimoji="1" lang="en-US" altLang="zh-CN" sz="2800" dirty="0">
                <a:latin typeface="Times New Roman" pitchFamily="18" charset="0"/>
              </a:rPr>
              <a:t>[1], </a:t>
            </a:r>
            <a:r>
              <a:rPr kumimoji="1" lang="en-US" altLang="zh-CN" sz="2800" dirty="0" err="1">
                <a:latin typeface="Times New Roman" pitchFamily="18" charset="0"/>
              </a:rPr>
              <a:t>tup</a:t>
            </a:r>
            <a:r>
              <a:rPr kumimoji="1" lang="en-US" altLang="zh-CN" sz="2800" dirty="0">
                <a:latin typeface="Times New Roman" pitchFamily="18" charset="0"/>
              </a:rPr>
              <a:t>[2]+1</a:t>
            </a:r>
          </a:p>
          <a:p>
            <a:pPr eaLnBrk="1" hangingPunct="1">
              <a:lnSpc>
                <a:spcPct val="100000"/>
              </a:lnSpc>
            </a:pPr>
            <a:r>
              <a:rPr kumimoji="1" lang="en-US" altLang="zh-CN" sz="2800" dirty="0">
                <a:latin typeface="Times New Roman" pitchFamily="18" charset="0"/>
              </a:rPr>
              <a:t>        while d &lt; 8 :</a:t>
            </a:r>
          </a:p>
          <a:p>
            <a:pPr eaLnBrk="1" hangingPunct="1">
              <a:lnSpc>
                <a:spcPct val="100000"/>
              </a:lnSpc>
            </a:pPr>
            <a:r>
              <a:rPr kumimoji="1" lang="en-US" altLang="zh-CN" sz="2800" dirty="0">
                <a:latin typeface="Times New Roman" pitchFamily="18" charset="0"/>
              </a:rPr>
              <a:t>            x, y = i + move[d][0], j + move[d][1]</a:t>
            </a:r>
          </a:p>
          <a:p>
            <a:pPr eaLnBrk="1" hangingPunct="1">
              <a:lnSpc>
                <a:spcPct val="100000"/>
              </a:lnSpc>
            </a:pPr>
            <a:r>
              <a:rPr kumimoji="1" lang="en-US" altLang="zh-CN" sz="2800" dirty="0">
                <a:latin typeface="Times New Roman" pitchFamily="18" charset="0"/>
              </a:rPr>
              <a:t>            if  x&lt;0 or x==n or y&lt;0 or y==n or A[x][y] == 1 or </a:t>
            </a:r>
            <a:r>
              <a:rPr kumimoji="1" lang="en-US" altLang="zh-CN" sz="2800" dirty="0" smtClean="0">
                <a:latin typeface="Times New Roman" pitchFamily="18" charset="0"/>
              </a:rPr>
              <a:t>\</a:t>
            </a:r>
          </a:p>
          <a:p>
            <a:pPr eaLnBrk="1" hangingPunct="1">
              <a:lnSpc>
                <a:spcPct val="100000"/>
              </a:lnSpc>
            </a:pPr>
            <a:r>
              <a:rPr kumimoji="1" lang="en-US" altLang="zh-CN" sz="2800" dirty="0">
                <a:latin typeface="Times New Roman" pitchFamily="18" charset="0"/>
              </a:rPr>
              <a:t> </a:t>
            </a:r>
            <a:r>
              <a:rPr kumimoji="1" lang="en-US" altLang="zh-CN" sz="2800" dirty="0" smtClean="0">
                <a:latin typeface="Times New Roman" pitchFamily="18" charset="0"/>
              </a:rPr>
              <a:t>                       A[x</a:t>
            </a:r>
            <a:r>
              <a:rPr kumimoji="1" lang="en-US" altLang="zh-CN" sz="2800" dirty="0">
                <a:latin typeface="Times New Roman" pitchFamily="18" charset="0"/>
              </a:rPr>
              <a:t>][y] == -1 :</a:t>
            </a:r>
          </a:p>
          <a:p>
            <a:pPr eaLnBrk="1" hangingPunct="1">
              <a:lnSpc>
                <a:spcPct val="100000"/>
              </a:lnSpc>
            </a:pPr>
            <a:r>
              <a:rPr kumimoji="1" lang="en-US" altLang="zh-CN" sz="2800" dirty="0">
                <a:latin typeface="Times New Roman" pitchFamily="18" charset="0"/>
              </a:rPr>
              <a:t>                d = d+1</a:t>
            </a:r>
          </a:p>
          <a:p>
            <a:pPr eaLnBrk="1" hangingPunct="1">
              <a:lnSpc>
                <a:spcPct val="100000"/>
              </a:lnSpc>
            </a:pPr>
            <a:r>
              <a:rPr kumimoji="1" lang="en-US" altLang="zh-CN" sz="2800" dirty="0">
                <a:latin typeface="Times New Roman" pitchFamily="18" charset="0"/>
              </a:rPr>
              <a:t>                </a:t>
            </a:r>
            <a:r>
              <a:rPr kumimoji="1" lang="en-US" altLang="zh-CN" sz="2800" dirty="0" smtClean="0">
                <a:latin typeface="Times New Roman" pitchFamily="18" charset="0"/>
              </a:rPr>
              <a:t>continue</a:t>
            </a:r>
            <a:endParaRPr kumimoji="1" lang="en-US" altLang="zh-CN" sz="2800" dirty="0">
              <a:latin typeface="Times New Roman" pitchFamily="18"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25400" y="656692"/>
            <a:ext cx="9169400" cy="4834273"/>
          </a:xfrm>
          <a:prstGeom prst="rect">
            <a:avLst/>
          </a:prstGeom>
          <a:solidFill>
            <a:schemeClr val="hlink"/>
          </a:solidFill>
          <a:ln w="38100">
            <a:noFill/>
            <a:miter lim="800000"/>
            <a:headEnd/>
            <a:tailEnd/>
          </a:ln>
          <a:effectLst/>
        </p:spPr>
        <p:txBody>
          <a:bodyPr lIns="90000" tIns="46800" rIns="90000" bIns="46800">
            <a:spAutoFit/>
          </a:bodyPr>
          <a:lstStyle/>
          <a:p>
            <a:pPr eaLnBrk="1" hangingPunct="1">
              <a:lnSpc>
                <a:spcPct val="100000"/>
              </a:lnSpc>
            </a:pPr>
            <a:r>
              <a:rPr kumimoji="1" lang="en-US" altLang="zh-CN" sz="2800" dirty="0" smtClean="0">
                <a:latin typeface="Times New Roman" pitchFamily="18" charset="0"/>
              </a:rPr>
              <a:t>            </a:t>
            </a:r>
            <a:r>
              <a:rPr kumimoji="1" lang="en-US" altLang="zh-CN" sz="2800" dirty="0">
                <a:latin typeface="Times New Roman" pitchFamily="18" charset="0"/>
              </a:rPr>
              <a:t>if  A[x][y] == 0 :         # </a:t>
            </a:r>
            <a:r>
              <a:rPr kumimoji="1" lang="zh-CN" altLang="en-US" sz="2800" dirty="0">
                <a:latin typeface="Times New Roman" pitchFamily="18" charset="0"/>
              </a:rPr>
              <a:t>该点可达</a:t>
            </a:r>
          </a:p>
          <a:p>
            <a:pPr eaLnBrk="1" hangingPunct="1">
              <a:lnSpc>
                <a:spcPct val="100000"/>
              </a:lnSpc>
            </a:pPr>
            <a:r>
              <a:rPr kumimoji="1" lang="zh-CN" altLang="en-US" sz="2800" dirty="0">
                <a:latin typeface="Times New Roman" pitchFamily="18" charset="0"/>
              </a:rPr>
              <a:t>                </a:t>
            </a:r>
            <a:r>
              <a:rPr kumimoji="1" lang="en-US" altLang="zh-CN" sz="2800" dirty="0" err="1">
                <a:latin typeface="Times New Roman" pitchFamily="18" charset="0"/>
              </a:rPr>
              <a:t>S.push</a:t>
            </a:r>
            <a:r>
              <a:rPr kumimoji="1" lang="en-US" altLang="zh-CN" sz="2800" dirty="0">
                <a:latin typeface="Times New Roman" pitchFamily="18" charset="0"/>
              </a:rPr>
              <a:t>((i, j, d))       </a:t>
            </a:r>
            <a:r>
              <a:rPr kumimoji="1" lang="en-US" altLang="zh-CN" sz="2800" dirty="0" smtClean="0">
                <a:latin typeface="Times New Roman" pitchFamily="18" charset="0"/>
              </a:rPr>
              <a:t># </a:t>
            </a:r>
            <a:r>
              <a:rPr kumimoji="1" lang="zh-CN" altLang="en-US" sz="2800" dirty="0">
                <a:latin typeface="Times New Roman" pitchFamily="18" charset="0"/>
              </a:rPr>
              <a:t>新点前一点入栈</a:t>
            </a:r>
          </a:p>
          <a:p>
            <a:pPr eaLnBrk="1" hangingPunct="1">
              <a:lnSpc>
                <a:spcPct val="100000"/>
              </a:lnSpc>
            </a:pPr>
            <a:r>
              <a:rPr kumimoji="1" lang="zh-CN" altLang="en-US" sz="2800" dirty="0">
                <a:latin typeface="Times New Roman" pitchFamily="18" charset="0"/>
              </a:rPr>
              <a:t>                </a:t>
            </a:r>
            <a:r>
              <a:rPr kumimoji="1" lang="en-US" altLang="zh-CN" sz="2800" dirty="0">
                <a:latin typeface="Times New Roman" pitchFamily="18" charset="0"/>
              </a:rPr>
              <a:t>i, j = x, y                 </a:t>
            </a:r>
            <a:r>
              <a:rPr kumimoji="1" lang="en-US" altLang="zh-CN" sz="2800" dirty="0" smtClean="0">
                <a:latin typeface="Times New Roman" pitchFamily="18" charset="0"/>
              </a:rPr>
              <a:t> # </a:t>
            </a:r>
            <a:r>
              <a:rPr kumimoji="1" lang="zh-CN" altLang="en-US" sz="2800" dirty="0">
                <a:latin typeface="Times New Roman" pitchFamily="18" charset="0"/>
              </a:rPr>
              <a:t>重置新点</a:t>
            </a:r>
          </a:p>
          <a:p>
            <a:pPr eaLnBrk="1" hangingPunct="1">
              <a:lnSpc>
                <a:spcPct val="100000"/>
              </a:lnSpc>
            </a:pPr>
            <a:r>
              <a:rPr kumimoji="1" lang="zh-CN" altLang="en-US" sz="2800" dirty="0">
                <a:latin typeface="Times New Roman" pitchFamily="18" charset="0"/>
              </a:rPr>
              <a:t>                </a:t>
            </a:r>
            <a:r>
              <a:rPr kumimoji="1" lang="en-US" altLang="zh-CN" sz="2800" dirty="0">
                <a:latin typeface="Times New Roman" pitchFamily="18" charset="0"/>
              </a:rPr>
              <a:t>A[i][j] = -1              # </a:t>
            </a:r>
            <a:r>
              <a:rPr kumimoji="1" lang="zh-CN" altLang="en-US" sz="2800" dirty="0">
                <a:latin typeface="Times New Roman" pitchFamily="18" charset="0"/>
              </a:rPr>
              <a:t>新点前一点标记已经到达</a:t>
            </a:r>
          </a:p>
          <a:p>
            <a:pPr eaLnBrk="1" hangingPunct="1">
              <a:lnSpc>
                <a:spcPct val="100000"/>
              </a:lnSpc>
            </a:pPr>
            <a:r>
              <a:rPr kumimoji="1" lang="zh-CN" altLang="en-US" sz="2800" dirty="0">
                <a:latin typeface="Times New Roman" pitchFamily="18" charset="0"/>
              </a:rPr>
              <a:t>                </a:t>
            </a:r>
            <a:r>
              <a:rPr kumimoji="1" lang="en-US" altLang="zh-CN" sz="2800" dirty="0">
                <a:latin typeface="Times New Roman" pitchFamily="18" charset="0"/>
              </a:rPr>
              <a:t>if  i == n-1 and j == n-1 : # </a:t>
            </a:r>
            <a:r>
              <a:rPr kumimoji="1" lang="zh-CN" altLang="en-US" sz="2800" dirty="0">
                <a:latin typeface="Times New Roman" pitchFamily="18" charset="0"/>
              </a:rPr>
              <a:t>到达出口</a:t>
            </a:r>
          </a:p>
          <a:p>
            <a:pPr eaLnBrk="1" hangingPunct="1">
              <a:lnSpc>
                <a:spcPct val="100000"/>
              </a:lnSpc>
            </a:pPr>
            <a:r>
              <a:rPr kumimoji="1" lang="zh-CN" altLang="en-US" sz="2800" dirty="0">
                <a:latin typeface="Times New Roman" pitchFamily="18" charset="0"/>
              </a:rPr>
              <a:t>                    </a:t>
            </a:r>
            <a:r>
              <a:rPr kumimoji="1" lang="en-US" altLang="zh-CN" sz="2800" dirty="0" err="1">
                <a:latin typeface="Times New Roman" pitchFamily="18" charset="0"/>
              </a:rPr>
              <a:t>S.push</a:t>
            </a:r>
            <a:r>
              <a:rPr kumimoji="1" lang="en-US" altLang="zh-CN" sz="2800" dirty="0">
                <a:latin typeface="Times New Roman" pitchFamily="18" charset="0"/>
              </a:rPr>
              <a:t>((i, j, d))</a:t>
            </a:r>
          </a:p>
          <a:p>
            <a:pPr eaLnBrk="1" hangingPunct="1">
              <a:lnSpc>
                <a:spcPct val="100000"/>
              </a:lnSpc>
            </a:pPr>
            <a:r>
              <a:rPr kumimoji="1" lang="en-US" altLang="zh-CN" sz="2800" dirty="0">
                <a:latin typeface="Times New Roman" pitchFamily="18" charset="0"/>
              </a:rPr>
              <a:t>                    output(</a:t>
            </a:r>
            <a:r>
              <a:rPr kumimoji="1" lang="en-US" altLang="zh-CN" sz="2800" dirty="0" err="1">
                <a:latin typeface="Times New Roman" pitchFamily="18" charset="0"/>
              </a:rPr>
              <a:t>len</a:t>
            </a:r>
            <a:r>
              <a:rPr kumimoji="1" lang="en-US" altLang="zh-CN" sz="2800" dirty="0">
                <a:latin typeface="Times New Roman" pitchFamily="18" charset="0"/>
              </a:rPr>
              <a:t>(A), S)</a:t>
            </a:r>
          </a:p>
          <a:p>
            <a:pPr eaLnBrk="1" hangingPunct="1">
              <a:lnSpc>
                <a:spcPct val="100000"/>
              </a:lnSpc>
            </a:pPr>
            <a:r>
              <a:rPr kumimoji="1" lang="en-US" altLang="zh-CN" sz="2800" dirty="0">
                <a:latin typeface="Times New Roman" pitchFamily="18" charset="0"/>
              </a:rPr>
              <a:t>                    return</a:t>
            </a:r>
          </a:p>
          <a:p>
            <a:pPr eaLnBrk="1" hangingPunct="1">
              <a:lnSpc>
                <a:spcPct val="100000"/>
              </a:lnSpc>
            </a:pPr>
            <a:r>
              <a:rPr kumimoji="1" lang="en-US" altLang="zh-CN" sz="2800" dirty="0">
                <a:latin typeface="Times New Roman" pitchFamily="18" charset="0"/>
              </a:rPr>
              <a:t>                else : d = 0</a:t>
            </a:r>
          </a:p>
          <a:p>
            <a:pPr eaLnBrk="1" hangingPunct="1">
              <a:lnSpc>
                <a:spcPct val="100000"/>
              </a:lnSpc>
            </a:pPr>
            <a:r>
              <a:rPr kumimoji="1" lang="en-US" altLang="zh-CN" sz="2800" dirty="0">
                <a:latin typeface="Times New Roman" pitchFamily="18" charset="0"/>
              </a:rPr>
              <a:t>            else : d += 1  # </a:t>
            </a:r>
            <a:r>
              <a:rPr kumimoji="1" lang="zh-CN" altLang="en-US" sz="2800" dirty="0">
                <a:latin typeface="Times New Roman" pitchFamily="18" charset="0"/>
              </a:rPr>
              <a:t>改变方向</a:t>
            </a:r>
          </a:p>
          <a:p>
            <a:pPr eaLnBrk="1" hangingPunct="1">
              <a:lnSpc>
                <a:spcPct val="100000"/>
              </a:lnSpc>
            </a:pPr>
            <a:r>
              <a:rPr kumimoji="1" lang="zh-CN" altLang="en-US" sz="2800" dirty="0">
                <a:latin typeface="Times New Roman" pitchFamily="18" charset="0"/>
              </a:rPr>
              <a:t>    </a:t>
            </a:r>
            <a:r>
              <a:rPr kumimoji="1" lang="en-US" altLang="zh-CN" sz="2800" dirty="0">
                <a:latin typeface="Times New Roman" pitchFamily="18" charset="0"/>
              </a:rPr>
              <a:t>print 'No </a:t>
            </a:r>
            <a:r>
              <a:rPr kumimoji="1" lang="en-US" altLang="zh-CN" sz="2800" dirty="0" err="1">
                <a:latin typeface="Times New Roman" pitchFamily="18" charset="0"/>
              </a:rPr>
              <a:t>Ptath</a:t>
            </a:r>
            <a:r>
              <a:rPr kumimoji="1" lang="en-US" altLang="zh-CN" sz="2800" dirty="0">
                <a:latin typeface="Times New Roman" pitchFamily="18" charset="0"/>
              </a:rPr>
              <a:t> existed!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215900" y="188913"/>
            <a:ext cx="8204200" cy="525462"/>
          </a:xfrm>
          <a:prstGeom prst="rect">
            <a:avLst/>
          </a:prstGeom>
          <a:noFill/>
          <a:ln w="38100">
            <a:noFill/>
            <a:miter lim="800000"/>
            <a:headEnd/>
            <a:tailEnd/>
          </a:ln>
          <a:effectLst/>
        </p:spPr>
        <p:txBody>
          <a:bodyPr lIns="90000" tIns="46800" rIns="90000" bIns="46800">
            <a:spAutoFit/>
          </a:bodyPr>
          <a:lstStyle/>
          <a:p>
            <a:pPr eaLnBrk="1" hangingPunct="1">
              <a:lnSpc>
                <a:spcPct val="100000"/>
              </a:lnSpc>
            </a:pPr>
            <a:r>
              <a:rPr kumimoji="1" lang="zh-CN" altLang="en-US" sz="2800">
                <a:latin typeface="Times New Roman" pitchFamily="18" charset="0"/>
              </a:rPr>
              <a:t>迷宫路径算法</a:t>
            </a:r>
            <a:r>
              <a:rPr kumimoji="1" lang="en-US" altLang="zh-CN" sz="2800">
                <a:latin typeface="Times New Roman" pitchFamily="18" charset="0"/>
              </a:rPr>
              <a:t>FindP</a:t>
            </a:r>
            <a:r>
              <a:rPr kumimoji="1" lang="en-US" altLang="zh-CN" sz="2800">
                <a:latin typeface="Times New Roman" pitchFamily="18" charset="0"/>
                <a:ea typeface="隶书" pitchFamily="49" charset="-122"/>
              </a:rPr>
              <a:t>ath</a:t>
            </a:r>
            <a:r>
              <a:rPr kumimoji="1" lang="zh-CN" altLang="en-US" sz="2800">
                <a:latin typeface="Times New Roman" pitchFamily="18" charset="0"/>
              </a:rPr>
              <a:t>（递归）</a:t>
            </a:r>
          </a:p>
        </p:txBody>
      </p:sp>
      <p:sp>
        <p:nvSpPr>
          <p:cNvPr id="132099" name="Text Box 3"/>
          <p:cNvSpPr txBox="1">
            <a:spLocks noChangeArrowheads="1"/>
          </p:cNvSpPr>
          <p:nvPr/>
        </p:nvSpPr>
        <p:spPr bwMode="auto">
          <a:xfrm>
            <a:off x="-25400" y="836613"/>
            <a:ext cx="9169400" cy="5695950"/>
          </a:xfrm>
          <a:prstGeom prst="rect">
            <a:avLst/>
          </a:prstGeom>
          <a:solidFill>
            <a:schemeClr val="hlink"/>
          </a:solidFill>
          <a:ln w="38100">
            <a:noFill/>
            <a:miter lim="800000"/>
            <a:headEnd/>
            <a:tailEnd/>
          </a:ln>
          <a:effectLst/>
        </p:spPr>
        <p:txBody>
          <a:bodyPr lIns="90000" tIns="46800" rIns="90000" bIns="46800">
            <a:spAutoFit/>
          </a:bodyPr>
          <a:lstStyle/>
          <a:p>
            <a:pPr eaLnBrk="1" hangingPunct="1">
              <a:lnSpc>
                <a:spcPct val="100000"/>
              </a:lnSpc>
            </a:pPr>
            <a:r>
              <a:rPr kumimoji="1" lang="en-US" altLang="zh-CN" sz="2600" dirty="0" err="1">
                <a:latin typeface="Times New Roman" pitchFamily="18" charset="0"/>
              </a:rPr>
              <a:t>def</a:t>
            </a:r>
            <a:r>
              <a:rPr kumimoji="1" lang="en-US" altLang="zh-CN" sz="2600" dirty="0">
                <a:latin typeface="Times New Roman" pitchFamily="18" charset="0"/>
              </a:rPr>
              <a:t>  </a:t>
            </a:r>
            <a:r>
              <a:rPr kumimoji="1" lang="en-US" altLang="zh-CN" sz="2600" dirty="0" err="1">
                <a:latin typeface="Times New Roman" pitchFamily="18" charset="0"/>
              </a:rPr>
              <a:t>findPathRecursion</a:t>
            </a:r>
            <a:r>
              <a:rPr kumimoji="1" lang="en-US" altLang="zh-CN" sz="2600" dirty="0">
                <a:latin typeface="Times New Roman" pitchFamily="18" charset="0"/>
              </a:rPr>
              <a:t>(A, move, S, x, y) :  #</a:t>
            </a:r>
            <a:r>
              <a:rPr kumimoji="1" lang="zh-CN" altLang="en-US" sz="2600" dirty="0">
                <a:latin typeface="Times New Roman" pitchFamily="18" charset="0"/>
              </a:rPr>
              <a:t>递归方式</a:t>
            </a:r>
          </a:p>
          <a:p>
            <a:pPr eaLnBrk="1" hangingPunct="1">
              <a:lnSpc>
                <a:spcPct val="100000"/>
              </a:lnSpc>
            </a:pPr>
            <a:r>
              <a:rPr kumimoji="1" lang="zh-CN" altLang="en-US" sz="2600" dirty="0">
                <a:latin typeface="Times New Roman" pitchFamily="18" charset="0"/>
              </a:rPr>
              <a:t>    </a:t>
            </a:r>
            <a:r>
              <a:rPr kumimoji="1" lang="en-US" altLang="zh-CN" sz="2600" dirty="0">
                <a:latin typeface="Times New Roman" pitchFamily="18" charset="0"/>
              </a:rPr>
              <a:t>n = </a:t>
            </a:r>
            <a:r>
              <a:rPr kumimoji="1" lang="en-US" altLang="zh-CN" sz="2600" dirty="0" err="1">
                <a:latin typeface="Times New Roman" pitchFamily="18" charset="0"/>
              </a:rPr>
              <a:t>len</a:t>
            </a:r>
            <a:r>
              <a:rPr kumimoji="1" lang="en-US" altLang="zh-CN" sz="2600" dirty="0">
                <a:latin typeface="Times New Roman" pitchFamily="18" charset="0"/>
              </a:rPr>
              <a:t>(A)</a:t>
            </a:r>
          </a:p>
          <a:p>
            <a:pPr eaLnBrk="1" hangingPunct="1">
              <a:lnSpc>
                <a:spcPct val="100000"/>
              </a:lnSpc>
            </a:pPr>
            <a:r>
              <a:rPr kumimoji="1" lang="en-US" altLang="zh-CN" sz="2600" dirty="0">
                <a:latin typeface="Times New Roman" pitchFamily="18" charset="0"/>
              </a:rPr>
              <a:t>    </a:t>
            </a:r>
            <a:r>
              <a:rPr kumimoji="1" lang="en-US" altLang="zh-CN" sz="2600" dirty="0" err="1">
                <a:latin typeface="Times New Roman" pitchFamily="18" charset="0"/>
              </a:rPr>
              <a:t>S.push</a:t>
            </a:r>
            <a:r>
              <a:rPr kumimoji="1" lang="en-US" altLang="zh-CN" sz="2600" dirty="0">
                <a:latin typeface="Times New Roman" pitchFamily="18" charset="0"/>
              </a:rPr>
              <a:t>((x, y, 0))</a:t>
            </a:r>
          </a:p>
          <a:p>
            <a:pPr eaLnBrk="1" hangingPunct="1">
              <a:lnSpc>
                <a:spcPct val="100000"/>
              </a:lnSpc>
            </a:pPr>
            <a:r>
              <a:rPr kumimoji="1" lang="en-US" altLang="zh-CN" sz="2600" dirty="0">
                <a:latin typeface="Times New Roman" pitchFamily="18" charset="0"/>
              </a:rPr>
              <a:t>    if  x == n-1 and y == n-1 : #</a:t>
            </a:r>
            <a:r>
              <a:rPr kumimoji="1" lang="zh-CN" altLang="en-US" sz="2600" dirty="0">
                <a:latin typeface="Times New Roman" pitchFamily="18" charset="0"/>
              </a:rPr>
              <a:t>到达出口</a:t>
            </a:r>
          </a:p>
          <a:p>
            <a:pPr eaLnBrk="1" hangingPunct="1">
              <a:lnSpc>
                <a:spcPct val="100000"/>
              </a:lnSpc>
            </a:pPr>
            <a:r>
              <a:rPr kumimoji="1" lang="zh-CN" altLang="en-US" sz="2600" dirty="0">
                <a:latin typeface="Times New Roman" pitchFamily="18" charset="0"/>
              </a:rPr>
              <a:t>        </a:t>
            </a:r>
            <a:r>
              <a:rPr kumimoji="1" lang="en-US" altLang="zh-CN" sz="2600" dirty="0">
                <a:latin typeface="Times New Roman" pitchFamily="18" charset="0"/>
              </a:rPr>
              <a:t>print 'The Path Is Exist!'</a:t>
            </a:r>
          </a:p>
          <a:p>
            <a:pPr eaLnBrk="1" hangingPunct="1">
              <a:lnSpc>
                <a:spcPct val="100000"/>
              </a:lnSpc>
            </a:pPr>
            <a:r>
              <a:rPr kumimoji="1" lang="en-US" altLang="zh-CN" sz="2600" dirty="0">
                <a:latin typeface="Times New Roman" pitchFamily="18" charset="0"/>
              </a:rPr>
              <a:t>        output(A, S)</a:t>
            </a:r>
          </a:p>
          <a:p>
            <a:pPr eaLnBrk="1" hangingPunct="1">
              <a:lnSpc>
                <a:spcPct val="100000"/>
              </a:lnSpc>
            </a:pPr>
            <a:r>
              <a:rPr kumimoji="1" lang="en-US" altLang="zh-CN" sz="2600" dirty="0">
                <a:latin typeface="Times New Roman" pitchFamily="18" charset="0"/>
              </a:rPr>
              <a:t>        return</a:t>
            </a:r>
          </a:p>
          <a:p>
            <a:pPr eaLnBrk="1" hangingPunct="1">
              <a:lnSpc>
                <a:spcPct val="100000"/>
              </a:lnSpc>
            </a:pPr>
            <a:r>
              <a:rPr kumimoji="1" lang="en-US" altLang="zh-CN" sz="2600" dirty="0">
                <a:latin typeface="Times New Roman" pitchFamily="18" charset="0"/>
              </a:rPr>
              <a:t>    A[x][y] = -1</a:t>
            </a:r>
          </a:p>
          <a:p>
            <a:pPr eaLnBrk="1" hangingPunct="1">
              <a:lnSpc>
                <a:spcPct val="100000"/>
              </a:lnSpc>
            </a:pPr>
            <a:r>
              <a:rPr kumimoji="1" lang="en-US" altLang="zh-CN" sz="2600" dirty="0">
                <a:latin typeface="Times New Roman" pitchFamily="18" charset="0"/>
              </a:rPr>
              <a:t>    for u in move :</a:t>
            </a:r>
          </a:p>
          <a:p>
            <a:pPr eaLnBrk="1" hangingPunct="1">
              <a:lnSpc>
                <a:spcPct val="100000"/>
              </a:lnSpc>
            </a:pPr>
            <a:r>
              <a:rPr kumimoji="1" lang="en-US" altLang="zh-CN" sz="2600" dirty="0">
                <a:latin typeface="Times New Roman" pitchFamily="18" charset="0"/>
              </a:rPr>
              <a:t>        x1, y1 = x + u[0], y + u[1]</a:t>
            </a:r>
          </a:p>
          <a:p>
            <a:pPr eaLnBrk="1" hangingPunct="1">
              <a:lnSpc>
                <a:spcPct val="100000"/>
              </a:lnSpc>
            </a:pPr>
            <a:r>
              <a:rPr kumimoji="1" lang="en-US" altLang="zh-CN" sz="2600" dirty="0">
                <a:latin typeface="Times New Roman" pitchFamily="18" charset="0"/>
              </a:rPr>
              <a:t>        if  x1&gt;= 0 and x1&lt;n and y1&gt;=0 and y1&lt;n :</a:t>
            </a:r>
          </a:p>
          <a:p>
            <a:pPr eaLnBrk="1" hangingPunct="1">
              <a:lnSpc>
                <a:spcPct val="100000"/>
              </a:lnSpc>
            </a:pPr>
            <a:r>
              <a:rPr kumimoji="1" lang="en-US" altLang="zh-CN" sz="2600" dirty="0">
                <a:latin typeface="Times New Roman" pitchFamily="18" charset="0"/>
              </a:rPr>
              <a:t>            if  A[x1][y1] == 0 :</a:t>
            </a:r>
          </a:p>
          <a:p>
            <a:pPr eaLnBrk="1" hangingPunct="1">
              <a:lnSpc>
                <a:spcPct val="100000"/>
              </a:lnSpc>
            </a:pPr>
            <a:r>
              <a:rPr kumimoji="1" lang="en-US" altLang="zh-CN" sz="2600" dirty="0">
                <a:latin typeface="Times New Roman" pitchFamily="18" charset="0"/>
              </a:rPr>
              <a:t>                </a:t>
            </a:r>
            <a:r>
              <a:rPr kumimoji="1" lang="en-US" altLang="zh-CN" sz="2600" dirty="0" err="1">
                <a:latin typeface="Times New Roman" pitchFamily="18" charset="0"/>
              </a:rPr>
              <a:t>findPathRecursion</a:t>
            </a:r>
            <a:r>
              <a:rPr kumimoji="1" lang="en-US" altLang="zh-CN" sz="2600" dirty="0">
                <a:latin typeface="Times New Roman" pitchFamily="18" charset="0"/>
              </a:rPr>
              <a:t>(A, move, S, x1, y1)</a:t>
            </a:r>
          </a:p>
          <a:p>
            <a:pPr eaLnBrk="1" hangingPunct="1">
              <a:lnSpc>
                <a:spcPct val="100000"/>
              </a:lnSpc>
            </a:pPr>
            <a:r>
              <a:rPr kumimoji="1" lang="en-US" altLang="zh-CN" sz="2600" dirty="0">
                <a:latin typeface="Times New Roman" pitchFamily="18" charset="0"/>
              </a:rPr>
              <a:t>                </a:t>
            </a:r>
            <a:r>
              <a:rPr kumimoji="1" lang="en-US" altLang="zh-CN" sz="2600" dirty="0" err="1">
                <a:latin typeface="Times New Roman" pitchFamily="18" charset="0"/>
              </a:rPr>
              <a:t>S.pop</a:t>
            </a:r>
            <a:r>
              <a:rPr kumimoji="1" lang="en-US" altLang="zh-CN" sz="2600" dirty="0">
                <a:latin typeface="Times New Roman" pitchFamily="18" charset="0"/>
              </a:rPr>
              <a:t>(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79387" y="260648"/>
            <a:ext cx="8785225" cy="1387475"/>
          </a:xfrm>
          <a:prstGeom prst="rect">
            <a:avLst/>
          </a:prstGeom>
          <a:noFill/>
          <a:ln w="38100">
            <a:noFill/>
            <a:miter lim="800000"/>
            <a:headEnd/>
            <a:tailEnd/>
          </a:ln>
          <a:effectLst/>
        </p:spPr>
        <p:txBody>
          <a:bodyPr lIns="90000" tIns="46800" rIns="90000" bIns="46800">
            <a:spAutoFit/>
          </a:bodyPr>
          <a:lstStyle/>
          <a:p>
            <a:pPr eaLnBrk="1" hangingPunct="1">
              <a:lnSpc>
                <a:spcPct val="100000"/>
              </a:lnSpc>
              <a:spcBef>
                <a:spcPct val="30000"/>
              </a:spcBef>
            </a:pPr>
            <a:r>
              <a:rPr kumimoji="1" lang="zh-CN" altLang="en-US" sz="2800" dirty="0"/>
              <a:t>    探索成功时，栈</a:t>
            </a:r>
            <a:r>
              <a:rPr kumimoji="1" lang="en-US" altLang="zh-CN" sz="2800" dirty="0">
                <a:latin typeface="Times New Roman" pitchFamily="18" charset="0"/>
                <a:ea typeface="隶书" pitchFamily="49" charset="-122"/>
              </a:rPr>
              <a:t>S</a:t>
            </a:r>
            <a:r>
              <a:rPr kumimoji="1" lang="zh-CN" altLang="en-US" sz="2800" dirty="0"/>
              <a:t>的内容构成了所求路径的主要部分，需要输出。方式一为根据</a:t>
            </a:r>
            <a:r>
              <a:rPr kumimoji="1" lang="en-US" altLang="zh-CN" sz="2800" dirty="0">
                <a:latin typeface="Times New Roman" pitchFamily="18" charset="0"/>
                <a:ea typeface="隶书" pitchFamily="49" charset="-122"/>
              </a:rPr>
              <a:t>S</a:t>
            </a:r>
            <a:r>
              <a:rPr kumimoji="1" lang="zh-CN" altLang="en-US" sz="2800" dirty="0"/>
              <a:t>的内容重构矩阵，然后输出矩阵。方式二为直接输出</a:t>
            </a:r>
            <a:r>
              <a:rPr kumimoji="1" lang="en-US" altLang="zh-CN" sz="2800" dirty="0">
                <a:latin typeface="Times New Roman" pitchFamily="18" charset="0"/>
                <a:ea typeface="隶书" pitchFamily="49" charset="-122"/>
              </a:rPr>
              <a:t>S</a:t>
            </a:r>
            <a:r>
              <a:rPr kumimoji="1" lang="zh-CN" altLang="en-US" sz="2800" dirty="0"/>
              <a:t>中的路径坐标信息。</a:t>
            </a:r>
          </a:p>
        </p:txBody>
      </p:sp>
      <p:sp>
        <p:nvSpPr>
          <p:cNvPr id="133123" name="Text Box 3"/>
          <p:cNvSpPr txBox="1">
            <a:spLocks noChangeArrowheads="1"/>
          </p:cNvSpPr>
          <p:nvPr/>
        </p:nvSpPr>
        <p:spPr bwMode="auto">
          <a:xfrm>
            <a:off x="0" y="1852468"/>
            <a:ext cx="9144000" cy="3110724"/>
          </a:xfrm>
          <a:prstGeom prst="rect">
            <a:avLst/>
          </a:prstGeom>
          <a:solidFill>
            <a:schemeClr val="hlink"/>
          </a:solidFill>
          <a:ln w="38100">
            <a:noFill/>
            <a:miter lim="800000"/>
            <a:headEnd/>
            <a:tailEnd/>
          </a:ln>
          <a:effectLst/>
        </p:spPr>
        <p:txBody>
          <a:bodyPr lIns="90000" tIns="46800" rIns="90000" bIns="46800">
            <a:spAutoFit/>
          </a:bodyPr>
          <a:lstStyle/>
          <a:p>
            <a:pPr eaLnBrk="1" hangingPunct="1">
              <a:lnSpc>
                <a:spcPct val="100000"/>
              </a:lnSpc>
            </a:pPr>
            <a:r>
              <a:rPr kumimoji="1" lang="en-US" altLang="zh-CN" sz="2800" dirty="0" err="1">
                <a:latin typeface="Times New Roman" pitchFamily="18" charset="0"/>
              </a:rPr>
              <a:t>def</a:t>
            </a:r>
            <a:r>
              <a:rPr kumimoji="1" lang="en-US" altLang="zh-CN" sz="2800" dirty="0">
                <a:latin typeface="Times New Roman" pitchFamily="18" charset="0"/>
              </a:rPr>
              <a:t> output(n, s) : # </a:t>
            </a:r>
            <a:r>
              <a:rPr kumimoji="1" lang="zh-CN" altLang="en-US" sz="2800" dirty="0">
                <a:latin typeface="Times New Roman" pitchFamily="18" charset="0"/>
              </a:rPr>
              <a:t>输出形式为矩阵</a:t>
            </a:r>
          </a:p>
          <a:p>
            <a:pPr eaLnBrk="1" hangingPunct="1">
              <a:lnSpc>
                <a:spcPct val="100000"/>
              </a:lnSpc>
            </a:pPr>
            <a:r>
              <a:rPr kumimoji="1" lang="zh-CN" altLang="en-US" sz="2800" dirty="0">
                <a:latin typeface="Times New Roman" pitchFamily="18" charset="0"/>
              </a:rPr>
              <a:t>    </a:t>
            </a:r>
            <a:r>
              <a:rPr kumimoji="1" lang="en-US" altLang="zh-CN" sz="2800" dirty="0">
                <a:latin typeface="Times New Roman" pitchFamily="18" charset="0"/>
              </a:rPr>
              <a:t>B = [[ 0 for i in range(n)] for j in range(n) ]</a:t>
            </a:r>
          </a:p>
          <a:p>
            <a:pPr eaLnBrk="1" hangingPunct="1">
              <a:lnSpc>
                <a:spcPct val="100000"/>
              </a:lnSpc>
            </a:pPr>
            <a:r>
              <a:rPr kumimoji="1" lang="en-US" altLang="zh-CN" sz="2800" dirty="0">
                <a:latin typeface="Times New Roman" pitchFamily="18" charset="0"/>
              </a:rPr>
              <a:t>    while not </a:t>
            </a:r>
            <a:r>
              <a:rPr kumimoji="1" lang="en-US" altLang="zh-CN" sz="2800" dirty="0" err="1">
                <a:latin typeface="Times New Roman" pitchFamily="18" charset="0"/>
              </a:rPr>
              <a:t>s.isEmpty</a:t>
            </a:r>
            <a:r>
              <a:rPr kumimoji="1" lang="en-US" altLang="zh-CN" sz="2800" dirty="0">
                <a:latin typeface="Times New Roman" pitchFamily="18" charset="0"/>
              </a:rPr>
              <a:t>() :</a:t>
            </a:r>
          </a:p>
          <a:p>
            <a:pPr eaLnBrk="1" hangingPunct="1">
              <a:lnSpc>
                <a:spcPct val="100000"/>
              </a:lnSpc>
            </a:pPr>
            <a:r>
              <a:rPr kumimoji="1" lang="en-US" altLang="zh-CN" sz="2800" dirty="0">
                <a:latin typeface="Times New Roman" pitchFamily="18" charset="0"/>
              </a:rPr>
              <a:t>        </a:t>
            </a:r>
            <a:r>
              <a:rPr kumimoji="1" lang="en-US" altLang="zh-CN" sz="2800" dirty="0" err="1">
                <a:latin typeface="Times New Roman" pitchFamily="18" charset="0"/>
              </a:rPr>
              <a:t>tup</a:t>
            </a:r>
            <a:r>
              <a:rPr kumimoji="1" lang="en-US" altLang="zh-CN" sz="2800" dirty="0">
                <a:latin typeface="Times New Roman" pitchFamily="18" charset="0"/>
              </a:rPr>
              <a:t> = </a:t>
            </a:r>
            <a:r>
              <a:rPr kumimoji="1" lang="en-US" altLang="zh-CN" sz="2800" dirty="0" err="1">
                <a:latin typeface="Times New Roman" pitchFamily="18" charset="0"/>
              </a:rPr>
              <a:t>s.pop</a:t>
            </a:r>
            <a:r>
              <a:rPr kumimoji="1" lang="en-US" altLang="zh-CN" sz="2800" dirty="0">
                <a:latin typeface="Times New Roman" pitchFamily="18" charset="0"/>
              </a:rPr>
              <a:t>()</a:t>
            </a:r>
          </a:p>
          <a:p>
            <a:pPr eaLnBrk="1" hangingPunct="1">
              <a:lnSpc>
                <a:spcPct val="100000"/>
              </a:lnSpc>
            </a:pPr>
            <a:r>
              <a:rPr kumimoji="1" lang="en-US" altLang="zh-CN" sz="2800" dirty="0">
                <a:latin typeface="Times New Roman" pitchFamily="18" charset="0"/>
              </a:rPr>
              <a:t>        x, y = </a:t>
            </a:r>
            <a:r>
              <a:rPr kumimoji="1" lang="en-US" altLang="zh-CN" sz="2800" dirty="0" err="1">
                <a:latin typeface="Times New Roman" pitchFamily="18" charset="0"/>
              </a:rPr>
              <a:t>tup</a:t>
            </a:r>
            <a:r>
              <a:rPr kumimoji="1" lang="en-US" altLang="zh-CN" sz="2800" dirty="0">
                <a:latin typeface="Times New Roman" pitchFamily="18" charset="0"/>
              </a:rPr>
              <a:t>[0], </a:t>
            </a:r>
            <a:r>
              <a:rPr kumimoji="1" lang="en-US" altLang="zh-CN" sz="2800" dirty="0" err="1">
                <a:latin typeface="Times New Roman" pitchFamily="18" charset="0"/>
              </a:rPr>
              <a:t>tup</a:t>
            </a:r>
            <a:r>
              <a:rPr kumimoji="1" lang="en-US" altLang="zh-CN" sz="2800" dirty="0">
                <a:latin typeface="Times New Roman" pitchFamily="18" charset="0"/>
              </a:rPr>
              <a:t>[1]</a:t>
            </a:r>
          </a:p>
          <a:p>
            <a:pPr eaLnBrk="1" hangingPunct="1">
              <a:lnSpc>
                <a:spcPct val="100000"/>
              </a:lnSpc>
            </a:pPr>
            <a:r>
              <a:rPr kumimoji="1" lang="en-US" altLang="zh-CN" sz="2800" dirty="0">
                <a:latin typeface="Times New Roman" pitchFamily="18" charset="0"/>
              </a:rPr>
              <a:t>        B[x][y] = 8</a:t>
            </a:r>
          </a:p>
          <a:p>
            <a:pPr eaLnBrk="1" hangingPunct="1">
              <a:lnSpc>
                <a:spcPct val="100000"/>
              </a:lnSpc>
            </a:pPr>
            <a:r>
              <a:rPr kumimoji="1" lang="en-US" altLang="zh-CN" sz="2800" dirty="0">
                <a:latin typeface="Times New Roman" pitchFamily="18" charset="0"/>
              </a:rPr>
              <a:t>    for i in B : print i</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92" y="1520749"/>
            <a:ext cx="3482516" cy="375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61" y="1520749"/>
            <a:ext cx="3495180" cy="375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Text Box 3"/>
          <p:cNvSpPr txBox="1">
            <a:spLocks noChangeArrowheads="1"/>
          </p:cNvSpPr>
          <p:nvPr/>
        </p:nvSpPr>
        <p:spPr bwMode="auto">
          <a:xfrm>
            <a:off x="0" y="765175"/>
            <a:ext cx="9144000" cy="2679700"/>
          </a:xfrm>
          <a:prstGeom prst="rect">
            <a:avLst/>
          </a:prstGeom>
          <a:solidFill>
            <a:schemeClr val="hlink"/>
          </a:solidFill>
          <a:ln w="38100">
            <a:noFill/>
            <a:miter lim="800000"/>
            <a:headEnd/>
            <a:tailEnd/>
          </a:ln>
          <a:effectLst/>
        </p:spPr>
        <p:txBody>
          <a:bodyPr lIns="90000" tIns="46800" rIns="90000" bIns="46800">
            <a:spAutoFit/>
          </a:bodyPr>
          <a:lstStyle/>
          <a:p>
            <a:pPr eaLnBrk="1" hangingPunct="1">
              <a:lnSpc>
                <a:spcPct val="100000"/>
              </a:lnSpc>
            </a:pPr>
            <a:r>
              <a:rPr kumimoji="1" lang="en-US" altLang="zh-CN" sz="2800" dirty="0" err="1">
                <a:latin typeface="Times New Roman" pitchFamily="18" charset="0"/>
              </a:rPr>
              <a:t>def</a:t>
            </a:r>
            <a:r>
              <a:rPr kumimoji="1" lang="en-US" altLang="zh-CN" sz="2800" dirty="0">
                <a:latin typeface="Times New Roman" pitchFamily="18" charset="0"/>
              </a:rPr>
              <a:t> </a:t>
            </a:r>
            <a:r>
              <a:rPr kumimoji="1" lang="en-US" altLang="zh-CN" sz="2800" dirty="0" smtClean="0">
                <a:latin typeface="Times New Roman" pitchFamily="18" charset="0"/>
              </a:rPr>
              <a:t>output(A</a:t>
            </a:r>
            <a:r>
              <a:rPr kumimoji="1" lang="en-US" altLang="zh-CN" sz="2800" dirty="0">
                <a:latin typeface="Times New Roman" pitchFamily="18" charset="0"/>
              </a:rPr>
              <a:t>, s) : # </a:t>
            </a:r>
            <a:r>
              <a:rPr kumimoji="1" lang="zh-CN" altLang="en-US" sz="2800" dirty="0">
                <a:latin typeface="Times New Roman" pitchFamily="18" charset="0"/>
              </a:rPr>
              <a:t>输出形式为路径</a:t>
            </a:r>
          </a:p>
          <a:p>
            <a:pPr eaLnBrk="1" hangingPunct="1">
              <a:lnSpc>
                <a:spcPct val="100000"/>
              </a:lnSpc>
            </a:pPr>
            <a:r>
              <a:rPr kumimoji="1" lang="zh-CN" altLang="en-US" sz="2800" dirty="0">
                <a:latin typeface="Times New Roman" pitchFamily="18" charset="0"/>
              </a:rPr>
              <a:t>    </a:t>
            </a:r>
            <a:r>
              <a:rPr kumimoji="1" lang="en-US" altLang="zh-CN" sz="2800" dirty="0">
                <a:latin typeface="Times New Roman" pitchFamily="18" charset="0"/>
              </a:rPr>
              <a:t>n = </a:t>
            </a:r>
            <a:r>
              <a:rPr kumimoji="1" lang="en-US" altLang="zh-CN" sz="2800" dirty="0" err="1">
                <a:latin typeface="Times New Roman" pitchFamily="18" charset="0"/>
              </a:rPr>
              <a:t>len</a:t>
            </a:r>
            <a:r>
              <a:rPr kumimoji="1" lang="en-US" altLang="zh-CN" sz="2800" dirty="0">
                <a:latin typeface="Times New Roman" pitchFamily="18" charset="0"/>
              </a:rPr>
              <a:t>(A)</a:t>
            </a:r>
          </a:p>
          <a:p>
            <a:pPr eaLnBrk="1" hangingPunct="1">
              <a:lnSpc>
                <a:spcPct val="100000"/>
              </a:lnSpc>
            </a:pPr>
            <a:r>
              <a:rPr kumimoji="1" lang="en-US" altLang="zh-CN" sz="2800" dirty="0">
                <a:latin typeface="Times New Roman" pitchFamily="18" charset="0"/>
              </a:rPr>
              <a:t>    print n-1,n-1</a:t>
            </a:r>
          </a:p>
          <a:p>
            <a:pPr eaLnBrk="1" hangingPunct="1">
              <a:lnSpc>
                <a:spcPct val="100000"/>
              </a:lnSpc>
            </a:pPr>
            <a:r>
              <a:rPr kumimoji="1" lang="en-US" altLang="zh-CN" sz="2800" dirty="0">
                <a:latin typeface="Times New Roman" pitchFamily="18" charset="0"/>
              </a:rPr>
              <a:t>    while not </a:t>
            </a:r>
            <a:r>
              <a:rPr kumimoji="1" lang="en-US" altLang="zh-CN" sz="2800" dirty="0" err="1">
                <a:latin typeface="Times New Roman" pitchFamily="18" charset="0"/>
              </a:rPr>
              <a:t>s.isEmpty</a:t>
            </a:r>
            <a:r>
              <a:rPr kumimoji="1" lang="en-US" altLang="zh-CN" sz="2800" dirty="0">
                <a:latin typeface="Times New Roman" pitchFamily="18" charset="0"/>
              </a:rPr>
              <a:t>() :</a:t>
            </a:r>
          </a:p>
          <a:p>
            <a:pPr eaLnBrk="1" hangingPunct="1">
              <a:lnSpc>
                <a:spcPct val="100000"/>
              </a:lnSpc>
            </a:pPr>
            <a:r>
              <a:rPr kumimoji="1" lang="en-US" altLang="zh-CN" sz="2800" dirty="0">
                <a:latin typeface="Times New Roman" pitchFamily="18" charset="0"/>
              </a:rPr>
              <a:t>        </a:t>
            </a:r>
            <a:r>
              <a:rPr kumimoji="1" lang="en-US" altLang="zh-CN" sz="2800" dirty="0" err="1">
                <a:latin typeface="Times New Roman" pitchFamily="18" charset="0"/>
              </a:rPr>
              <a:t>tup</a:t>
            </a:r>
            <a:r>
              <a:rPr kumimoji="1" lang="en-US" altLang="zh-CN" sz="2800" dirty="0">
                <a:latin typeface="Times New Roman" pitchFamily="18" charset="0"/>
              </a:rPr>
              <a:t> = </a:t>
            </a:r>
            <a:r>
              <a:rPr kumimoji="1" lang="en-US" altLang="zh-CN" sz="2800" dirty="0" err="1">
                <a:latin typeface="Times New Roman" pitchFamily="18" charset="0"/>
              </a:rPr>
              <a:t>s.pop</a:t>
            </a:r>
            <a:r>
              <a:rPr kumimoji="1" lang="en-US" altLang="zh-CN" sz="2800" dirty="0">
                <a:latin typeface="Times New Roman" pitchFamily="18" charset="0"/>
              </a:rPr>
              <a:t>()</a:t>
            </a:r>
          </a:p>
          <a:p>
            <a:pPr eaLnBrk="1" hangingPunct="1">
              <a:lnSpc>
                <a:spcPct val="100000"/>
              </a:lnSpc>
            </a:pPr>
            <a:r>
              <a:rPr kumimoji="1" lang="en-US" altLang="zh-CN" sz="2800" dirty="0">
                <a:latin typeface="Times New Roman" pitchFamily="18" charset="0"/>
              </a:rPr>
              <a:t>        print </a:t>
            </a:r>
            <a:r>
              <a:rPr kumimoji="1" lang="en-US" altLang="zh-CN" sz="2800" dirty="0" err="1">
                <a:latin typeface="Times New Roman" pitchFamily="18" charset="0"/>
              </a:rPr>
              <a:t>tup</a:t>
            </a:r>
            <a:r>
              <a:rPr kumimoji="1" lang="en-US" altLang="zh-CN" sz="2800" dirty="0">
                <a:latin typeface="Times New Roman" pitchFamily="18" charset="0"/>
              </a:rPr>
              <a:t>[0], </a:t>
            </a:r>
            <a:r>
              <a:rPr kumimoji="1" lang="en-US" altLang="zh-CN" sz="2800" dirty="0" err="1">
                <a:latin typeface="Times New Roman" pitchFamily="18" charset="0"/>
              </a:rPr>
              <a:t>tup</a:t>
            </a:r>
            <a:r>
              <a:rPr kumimoji="1" lang="en-US" altLang="zh-CN" sz="2800" dirty="0">
                <a:latin typeface="Times New Roman" pitchFamily="18" charset="0"/>
              </a:rPr>
              <a:t>[1]</a:t>
            </a:r>
          </a:p>
        </p:txBody>
      </p:sp>
      <p:sp>
        <p:nvSpPr>
          <p:cNvPr id="135171" name="Text Box 2"/>
          <p:cNvSpPr txBox="1">
            <a:spLocks noChangeArrowheads="1"/>
          </p:cNvSpPr>
          <p:nvPr/>
        </p:nvSpPr>
        <p:spPr bwMode="auto">
          <a:xfrm>
            <a:off x="215900" y="188913"/>
            <a:ext cx="8204200" cy="525462"/>
          </a:xfrm>
          <a:prstGeom prst="rect">
            <a:avLst/>
          </a:prstGeom>
          <a:noFill/>
          <a:ln w="38100">
            <a:noFill/>
            <a:miter lim="800000"/>
            <a:headEnd/>
            <a:tailEnd/>
          </a:ln>
          <a:effectLst/>
        </p:spPr>
        <p:txBody>
          <a:bodyPr lIns="90000" tIns="46800" rIns="90000" bIns="46800">
            <a:spAutoFit/>
          </a:bodyPr>
          <a:lstStyle/>
          <a:p>
            <a:pPr eaLnBrk="1" hangingPunct="1">
              <a:lnSpc>
                <a:spcPct val="100000"/>
              </a:lnSpc>
            </a:pPr>
            <a:r>
              <a:rPr kumimoji="1" lang="zh-CN" altLang="en-US" sz="2800">
                <a:latin typeface="Times New Roman" pitchFamily="18" charset="0"/>
              </a:rPr>
              <a:t>另外一种输出形式</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6194" name="Picture 2"/>
          <p:cNvPicPr>
            <a:picLocks noChangeAspect="1" noChangeArrowheads="1"/>
          </p:cNvPicPr>
          <p:nvPr/>
        </p:nvPicPr>
        <p:blipFill>
          <a:blip r:embed="rId2" cstate="print"/>
          <a:srcRect/>
          <a:stretch>
            <a:fillRect/>
          </a:stretch>
        </p:blipFill>
        <p:spPr bwMode="auto">
          <a:xfrm>
            <a:off x="1187450" y="1304925"/>
            <a:ext cx="3779838" cy="3967163"/>
          </a:xfrm>
          <a:prstGeom prst="rect">
            <a:avLst/>
          </a:prstGeom>
          <a:noFill/>
          <a:ln w="9525">
            <a:noFill/>
            <a:miter lim="800000"/>
            <a:headEnd/>
            <a:tailEnd/>
          </a:ln>
          <a:effectLst/>
        </p:spPr>
      </p:pic>
      <p:pic>
        <p:nvPicPr>
          <p:cNvPr id="136195" name="Picture 3"/>
          <p:cNvPicPr>
            <a:picLocks noChangeAspect="1" noChangeArrowheads="1"/>
          </p:cNvPicPr>
          <p:nvPr/>
        </p:nvPicPr>
        <p:blipFill>
          <a:blip r:embed="rId3" cstate="print"/>
          <a:srcRect/>
          <a:stretch>
            <a:fillRect/>
          </a:stretch>
        </p:blipFill>
        <p:spPr bwMode="auto">
          <a:xfrm>
            <a:off x="6048375" y="809625"/>
            <a:ext cx="552450" cy="5083175"/>
          </a:xfrm>
          <a:prstGeom prst="rect">
            <a:avLst/>
          </a:prstGeom>
          <a:noFill/>
          <a:ln w="9525">
            <a:noFill/>
            <a:miter lim="800000"/>
            <a:headEnd/>
            <a:tailEnd/>
          </a:ln>
          <a:effectLst/>
        </p:spPr>
      </p:pic>
      <p:sp>
        <p:nvSpPr>
          <p:cNvPr id="136196" name="任意多边形 2"/>
          <p:cNvSpPr>
            <a:spLocks/>
          </p:cNvSpPr>
          <p:nvPr/>
        </p:nvSpPr>
        <p:spPr bwMode="auto">
          <a:xfrm>
            <a:off x="1184275" y="1196975"/>
            <a:ext cx="4162425" cy="3781425"/>
          </a:xfrm>
          <a:custGeom>
            <a:avLst/>
            <a:gdLst>
              <a:gd name="T0" fmla="*/ 0 w 4162425"/>
              <a:gd name="T1" fmla="*/ 0 h 3781425"/>
              <a:gd name="T2" fmla="*/ 790575 w 4162425"/>
              <a:gd name="T3" fmla="*/ 866775 h 3781425"/>
              <a:gd name="T4" fmla="*/ 1238250 w 4162425"/>
              <a:gd name="T5" fmla="*/ 866775 h 3781425"/>
              <a:gd name="T6" fmla="*/ 1676400 w 4162425"/>
              <a:gd name="T7" fmla="*/ 1343025 h 3781425"/>
              <a:gd name="T8" fmla="*/ 3467100 w 4162425"/>
              <a:gd name="T9" fmla="*/ 1352550 h 3781425"/>
              <a:gd name="T10" fmla="*/ 3448050 w 4162425"/>
              <a:gd name="T11" fmla="*/ 3762375 h 3781425"/>
              <a:gd name="T12" fmla="*/ 4162425 w 4162425"/>
              <a:gd name="T13" fmla="*/ 3781425 h 37814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62425" h="3781425">
                <a:moveTo>
                  <a:pt x="0" y="0"/>
                </a:moveTo>
                <a:lnTo>
                  <a:pt x="790575" y="866775"/>
                </a:lnTo>
                <a:lnTo>
                  <a:pt x="1238250" y="866775"/>
                </a:lnTo>
                <a:lnTo>
                  <a:pt x="1676400" y="1343025"/>
                </a:lnTo>
                <a:lnTo>
                  <a:pt x="3467100" y="1352550"/>
                </a:lnTo>
                <a:lnTo>
                  <a:pt x="3448050" y="3762375"/>
                </a:lnTo>
                <a:lnTo>
                  <a:pt x="4162425" y="3781425"/>
                </a:lnTo>
              </a:path>
            </a:pathLst>
          </a:custGeom>
          <a:noFill/>
          <a:ln w="25400">
            <a:solidFill>
              <a:schemeClr val="tx1"/>
            </a:solidFill>
            <a:prstDash val="sysDash"/>
            <a:round/>
            <a:headEnd/>
            <a:tailEnd/>
          </a:ln>
        </p:spPr>
        <p:txBody>
          <a:bodyPr lIns="112947" tIns="56473" rIns="112947" bIns="56473">
            <a:spAutoFit/>
          </a:bodyPr>
          <a:lstStyle/>
          <a:p>
            <a:endParaRPr lang="zh-CN" alt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Text Box 3"/>
          <p:cNvSpPr txBox="1">
            <a:spLocks noChangeArrowheads="1"/>
          </p:cNvSpPr>
          <p:nvPr/>
        </p:nvSpPr>
        <p:spPr bwMode="auto">
          <a:xfrm>
            <a:off x="0" y="765175"/>
            <a:ext cx="9144000" cy="3972499"/>
          </a:xfrm>
          <a:prstGeom prst="rect">
            <a:avLst/>
          </a:prstGeom>
          <a:solidFill>
            <a:schemeClr val="hlink"/>
          </a:solidFill>
          <a:ln w="38100">
            <a:noFill/>
            <a:miter lim="800000"/>
            <a:headEnd/>
            <a:tailEnd/>
          </a:ln>
          <a:effectLst/>
        </p:spPr>
        <p:txBody>
          <a:bodyPr lIns="90000" tIns="46800" rIns="90000" bIns="46800">
            <a:spAutoFit/>
          </a:bodyPr>
          <a:lstStyle/>
          <a:p>
            <a:pPr eaLnBrk="1" hangingPunct="1">
              <a:lnSpc>
                <a:spcPct val="100000"/>
              </a:lnSpc>
            </a:pPr>
            <a:r>
              <a:rPr kumimoji="1" lang="en-US" altLang="zh-CN" sz="2800" dirty="0">
                <a:latin typeface="Times New Roman" pitchFamily="18" charset="0"/>
              </a:rPr>
              <a:t> </a:t>
            </a:r>
            <a:r>
              <a:rPr kumimoji="1" lang="en-US" altLang="zh-CN" sz="2800" dirty="0" smtClean="0">
                <a:latin typeface="Times New Roman" pitchFamily="18" charset="0"/>
              </a:rPr>
              <a:t>   A </a:t>
            </a:r>
            <a:r>
              <a:rPr kumimoji="1" lang="en-US" altLang="zh-CN" sz="2800" dirty="0">
                <a:latin typeface="Times New Roman" pitchFamily="18" charset="0"/>
              </a:rPr>
              <a:t>= [ [</a:t>
            </a:r>
            <a:r>
              <a:rPr kumimoji="1" lang="en-US" altLang="zh-CN" sz="2800" dirty="0" err="1">
                <a:latin typeface="Times New Roman" pitchFamily="18" charset="0"/>
              </a:rPr>
              <a:t>int</a:t>
            </a:r>
            <a:r>
              <a:rPr kumimoji="1" lang="en-US" altLang="zh-CN" sz="2800" dirty="0">
                <a:latin typeface="Times New Roman" pitchFamily="18" charset="0"/>
              </a:rPr>
              <a:t>(uniform(0, 1.6)) for i in range(0, n)] \</a:t>
            </a:r>
          </a:p>
          <a:p>
            <a:pPr eaLnBrk="1" hangingPunct="1">
              <a:lnSpc>
                <a:spcPct val="100000"/>
              </a:lnSpc>
            </a:pPr>
            <a:r>
              <a:rPr kumimoji="1" lang="en-US" altLang="zh-CN" sz="2800" dirty="0">
                <a:latin typeface="Times New Roman" pitchFamily="18" charset="0"/>
              </a:rPr>
              <a:t>                                                        for j in range(0, n)]</a:t>
            </a:r>
          </a:p>
          <a:p>
            <a:pPr eaLnBrk="1" hangingPunct="1">
              <a:lnSpc>
                <a:spcPct val="100000"/>
              </a:lnSpc>
            </a:pPr>
            <a:r>
              <a:rPr kumimoji="1" lang="en-US" altLang="zh-CN" sz="2800" dirty="0">
                <a:latin typeface="Times New Roman" pitchFamily="18" charset="0"/>
              </a:rPr>
              <a:t>    move = [(0,1),(1,1),(1,0),(1,-1),(0,-1),(-1,-1),(-1,0),(-1,1)]</a:t>
            </a:r>
          </a:p>
          <a:p>
            <a:pPr eaLnBrk="1" hangingPunct="1">
              <a:lnSpc>
                <a:spcPct val="100000"/>
              </a:lnSpc>
            </a:pPr>
            <a:r>
              <a:rPr kumimoji="1" lang="en-US" altLang="zh-CN" sz="2800" dirty="0">
                <a:latin typeface="Times New Roman" pitchFamily="18" charset="0"/>
              </a:rPr>
              <a:t>    S = Stack( )</a:t>
            </a:r>
          </a:p>
          <a:p>
            <a:pPr eaLnBrk="1" hangingPunct="1">
              <a:lnSpc>
                <a:spcPct val="100000"/>
              </a:lnSpc>
            </a:pPr>
            <a:r>
              <a:rPr kumimoji="1" lang="en-US" altLang="zh-CN" sz="2800" dirty="0">
                <a:latin typeface="Times New Roman" pitchFamily="18" charset="0"/>
              </a:rPr>
              <a:t>    </a:t>
            </a:r>
            <a:r>
              <a:rPr kumimoji="1" lang="en-US" altLang="zh-CN" sz="2800" dirty="0" err="1">
                <a:latin typeface="Times New Roman" pitchFamily="18" charset="0"/>
              </a:rPr>
              <a:t>S.push</a:t>
            </a:r>
            <a:r>
              <a:rPr kumimoji="1" lang="en-US" altLang="zh-CN" sz="2800" dirty="0">
                <a:latin typeface="Times New Roman" pitchFamily="18" charset="0"/>
              </a:rPr>
              <a:t>((0, 0, -1))  #</a:t>
            </a:r>
            <a:r>
              <a:rPr kumimoji="1" lang="zh-CN" altLang="en-US" sz="2800" dirty="0">
                <a:latin typeface="Times New Roman" pitchFamily="18" charset="0"/>
              </a:rPr>
              <a:t>起点</a:t>
            </a:r>
          </a:p>
          <a:p>
            <a:pPr eaLnBrk="1" hangingPunct="1">
              <a:lnSpc>
                <a:spcPct val="100000"/>
              </a:lnSpc>
            </a:pPr>
            <a:r>
              <a:rPr kumimoji="1" lang="zh-CN" altLang="en-US" sz="2800" dirty="0">
                <a:latin typeface="Times New Roman" pitchFamily="18" charset="0"/>
              </a:rPr>
              <a:t>    </a:t>
            </a:r>
            <a:r>
              <a:rPr kumimoji="1" lang="en-US" altLang="zh-CN" sz="2800" dirty="0">
                <a:latin typeface="Times New Roman" pitchFamily="18" charset="0"/>
              </a:rPr>
              <a:t>A[0][0], A[n-1][n-1] = 0, 0</a:t>
            </a:r>
          </a:p>
          <a:p>
            <a:pPr eaLnBrk="1" hangingPunct="1">
              <a:lnSpc>
                <a:spcPct val="100000"/>
              </a:lnSpc>
            </a:pPr>
            <a:r>
              <a:rPr kumimoji="1" lang="en-US" altLang="zh-CN" sz="2800" dirty="0">
                <a:latin typeface="Times New Roman" pitchFamily="18" charset="0"/>
              </a:rPr>
              <a:t>    for i in A : print i</a:t>
            </a:r>
          </a:p>
          <a:p>
            <a:pPr eaLnBrk="1" hangingPunct="1">
              <a:lnSpc>
                <a:spcPct val="100000"/>
              </a:lnSpc>
            </a:pPr>
            <a:r>
              <a:rPr kumimoji="1" lang="en-US" altLang="zh-CN" sz="2800" dirty="0">
                <a:latin typeface="Times New Roman" pitchFamily="18" charset="0"/>
              </a:rPr>
              <a:t>    print</a:t>
            </a:r>
          </a:p>
          <a:p>
            <a:pPr eaLnBrk="1" hangingPunct="1">
              <a:lnSpc>
                <a:spcPct val="100000"/>
              </a:lnSpc>
            </a:pPr>
            <a:r>
              <a:rPr kumimoji="1" lang="en-US" altLang="zh-CN" sz="2800" dirty="0">
                <a:latin typeface="Times New Roman" pitchFamily="18" charset="0"/>
              </a:rPr>
              <a:t>    </a:t>
            </a:r>
            <a:r>
              <a:rPr kumimoji="1" lang="en-US" altLang="zh-CN" sz="2800" dirty="0" err="1">
                <a:latin typeface="Times New Roman" pitchFamily="18" charset="0"/>
              </a:rPr>
              <a:t>findPath</a:t>
            </a:r>
            <a:r>
              <a:rPr kumimoji="1" lang="en-US" altLang="zh-CN" sz="2800" dirty="0">
                <a:latin typeface="Times New Roman" pitchFamily="18" charset="0"/>
              </a:rPr>
              <a:t>(A, move, S)</a:t>
            </a:r>
          </a:p>
        </p:txBody>
      </p:sp>
      <p:sp>
        <p:nvSpPr>
          <p:cNvPr id="137219" name="Text Box 2"/>
          <p:cNvSpPr txBox="1">
            <a:spLocks noChangeArrowheads="1"/>
          </p:cNvSpPr>
          <p:nvPr/>
        </p:nvSpPr>
        <p:spPr bwMode="auto">
          <a:xfrm>
            <a:off x="215900" y="188913"/>
            <a:ext cx="8204200" cy="525462"/>
          </a:xfrm>
          <a:prstGeom prst="rect">
            <a:avLst/>
          </a:prstGeom>
          <a:noFill/>
          <a:ln w="38100">
            <a:noFill/>
            <a:miter lim="800000"/>
            <a:headEnd/>
            <a:tailEnd/>
          </a:ln>
          <a:effectLst/>
        </p:spPr>
        <p:txBody>
          <a:bodyPr lIns="90000" tIns="46800" rIns="90000" bIns="46800">
            <a:spAutoFit/>
          </a:bodyPr>
          <a:lstStyle/>
          <a:p>
            <a:pPr eaLnBrk="1" hangingPunct="1">
              <a:lnSpc>
                <a:spcPct val="100000"/>
              </a:lnSpc>
            </a:pPr>
            <a:r>
              <a:rPr kumimoji="1" lang="zh-CN" altLang="en-US" sz="2800">
                <a:latin typeface="Times New Roman" pitchFamily="18" charset="0"/>
              </a:rPr>
              <a:t>调用形式</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533400" y="384175"/>
            <a:ext cx="1255713" cy="519113"/>
          </a:xfrm>
          <a:prstGeom prst="rect">
            <a:avLst/>
          </a:prstGeom>
          <a:noFill/>
          <a:ln w="9525">
            <a:noFill/>
            <a:miter lim="800000"/>
            <a:headEnd/>
            <a:tailEnd/>
          </a:ln>
          <a:effectLst/>
        </p:spPr>
        <p:txBody>
          <a:bodyPr wrap="none">
            <a:spAutoFit/>
          </a:bodyPr>
          <a:lstStyle/>
          <a:p>
            <a:pPr>
              <a:lnSpc>
                <a:spcPct val="100000"/>
              </a:lnSpc>
            </a:pPr>
            <a:r>
              <a:rPr lang="zh-CN" altLang="en-US" sz="2800">
                <a:latin typeface="Times New Roman" pitchFamily="18" charset="0"/>
              </a:rPr>
              <a:t>说明：</a:t>
            </a:r>
          </a:p>
        </p:txBody>
      </p:sp>
      <p:sp>
        <p:nvSpPr>
          <p:cNvPr id="139267" name="Rectangle 3"/>
          <p:cNvSpPr>
            <a:spLocks noChangeArrowheads="1"/>
          </p:cNvSpPr>
          <p:nvPr/>
        </p:nvSpPr>
        <p:spPr bwMode="auto">
          <a:xfrm>
            <a:off x="533400" y="1066800"/>
            <a:ext cx="8305800" cy="3935413"/>
          </a:xfrm>
          <a:prstGeom prst="rect">
            <a:avLst/>
          </a:prstGeom>
          <a:noFill/>
          <a:ln w="9525">
            <a:noFill/>
            <a:miter lim="800000"/>
            <a:headEnd/>
            <a:tailEnd/>
          </a:ln>
          <a:effectLst/>
        </p:spPr>
        <p:txBody>
          <a:bodyPr>
            <a:spAutoFit/>
          </a:bodyPr>
          <a:lstStyle/>
          <a:p>
            <a:pPr marL="381000" indent="-381000">
              <a:lnSpc>
                <a:spcPct val="100000"/>
              </a:lnSpc>
              <a:buClr>
                <a:srgbClr val="FF0000"/>
              </a:buClr>
              <a:buSzPct val="70000"/>
              <a:buFont typeface="Wingdings" pitchFamily="2" charset="2"/>
              <a:buChar char="n"/>
            </a:pPr>
            <a:r>
              <a:rPr lang="zh-CN" altLang="en-US" sz="2800">
                <a:latin typeface="Times New Roman" pitchFamily="18" charset="0"/>
              </a:rPr>
              <a:t>栈的大小为</a:t>
            </a:r>
            <a:r>
              <a:rPr lang="en-US" altLang="zh-CN" sz="2800">
                <a:latin typeface="Times New Roman" pitchFamily="18" charset="0"/>
              </a:rPr>
              <a:t>m</a:t>
            </a:r>
            <a:r>
              <a:rPr lang="en-US" altLang="en-US" sz="2800">
                <a:latin typeface="Times New Roman" pitchFamily="18" charset="0"/>
              </a:rPr>
              <a:t>×</a:t>
            </a:r>
            <a:r>
              <a:rPr lang="en-US" altLang="zh-CN" sz="2800">
                <a:latin typeface="Times New Roman" pitchFamily="18" charset="0"/>
              </a:rPr>
              <a:t>n，</a:t>
            </a:r>
            <a:r>
              <a:rPr lang="zh-CN" altLang="en-US" sz="2800">
                <a:latin typeface="Times New Roman" pitchFamily="18" charset="0"/>
              </a:rPr>
              <a:t>栈中每个元素由</a:t>
            </a:r>
            <a:r>
              <a:rPr lang="en-US" altLang="zh-CN" sz="2800">
                <a:latin typeface="Times New Roman" pitchFamily="18" charset="0"/>
              </a:rPr>
              <a:t>x，y</a:t>
            </a:r>
            <a:r>
              <a:rPr lang="zh-CN" altLang="en-US" sz="2800">
                <a:latin typeface="Times New Roman" pitchFamily="18" charset="0"/>
              </a:rPr>
              <a:t>坐标和与下一搜索方向组成。</a:t>
            </a:r>
          </a:p>
          <a:p>
            <a:pPr marL="381000" indent="-381000">
              <a:lnSpc>
                <a:spcPct val="100000"/>
              </a:lnSpc>
              <a:buClr>
                <a:srgbClr val="FF0000"/>
              </a:buClr>
              <a:buSzPct val="70000"/>
              <a:buFont typeface="Wingdings" pitchFamily="2" charset="2"/>
              <a:buChar char="n"/>
            </a:pPr>
            <a:r>
              <a:rPr lang="zh-CN" altLang="en-US" sz="2800">
                <a:latin typeface="Times New Roman" pitchFamily="18" charset="0"/>
              </a:rPr>
              <a:t>任何出栈元素，在改变方向后重新入栈（即栈内存储的是写一次搜索的方向），除非以它为中心的8个方向都已搜索过。</a:t>
            </a:r>
          </a:p>
          <a:p>
            <a:pPr marL="381000" indent="-381000">
              <a:lnSpc>
                <a:spcPct val="100000"/>
              </a:lnSpc>
              <a:buClr>
                <a:srgbClr val="FF0000"/>
              </a:buClr>
              <a:buSzPct val="70000"/>
              <a:buFont typeface="Wingdings" pitchFamily="2" charset="2"/>
              <a:buChar char="n"/>
            </a:pPr>
            <a:r>
              <a:rPr lang="zh-CN" altLang="en-US" sz="2800">
                <a:latin typeface="Times New Roman" pitchFamily="18" charset="0"/>
              </a:rPr>
              <a:t>栈中元素为已经走过的路径的位置（回朔部分不在其中），当前所在位置不在栈中。因此，输出搜索路径时，除了输出栈中元素外，还需输出当前位置和出口位置。</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395288" y="549275"/>
            <a:ext cx="8204200" cy="525401"/>
          </a:xfrm>
          <a:prstGeom prst="rect">
            <a:avLst/>
          </a:prstGeom>
          <a:noFill/>
          <a:ln w="38100">
            <a:noFill/>
            <a:miter lim="800000"/>
            <a:headEnd/>
            <a:tailEnd/>
          </a:ln>
          <a:effectLst/>
        </p:spPr>
        <p:txBody>
          <a:bodyPr lIns="90000" tIns="46800" rIns="90000" bIns="46800">
            <a:spAutoFit/>
          </a:bodyPr>
          <a:lstStyle/>
          <a:p>
            <a:pPr marL="266700" indent="-266700" eaLnBrk="1" hangingPunct="1">
              <a:lnSpc>
                <a:spcPct val="100000"/>
              </a:lnSpc>
            </a:pPr>
            <a:r>
              <a:rPr kumimoji="1" lang="zh-CN" altLang="en-US" sz="2800" dirty="0">
                <a:solidFill>
                  <a:srgbClr val="CC3300"/>
                </a:solidFill>
                <a:latin typeface="Times New Roman" pitchFamily="18" charset="0"/>
              </a:rPr>
              <a:t>算法</a:t>
            </a:r>
            <a:r>
              <a:rPr kumimoji="1" lang="zh-CN" altLang="en-US" sz="2800" dirty="0" smtClean="0">
                <a:solidFill>
                  <a:srgbClr val="CC3300"/>
                </a:solidFill>
                <a:latin typeface="Times New Roman" pitchFamily="18" charset="0"/>
              </a:rPr>
              <a:t>分析</a:t>
            </a:r>
            <a:r>
              <a:rPr kumimoji="1" lang="zh-CN" altLang="en-US" sz="2800" dirty="0">
                <a:solidFill>
                  <a:srgbClr val="CC3300"/>
                </a:solidFill>
                <a:latin typeface="Times New Roman" pitchFamily="18" charset="0"/>
              </a:rPr>
              <a:t>：</a:t>
            </a:r>
          </a:p>
        </p:txBody>
      </p:sp>
      <p:sp>
        <p:nvSpPr>
          <p:cNvPr id="140291" name="Text Box 3"/>
          <p:cNvSpPr txBox="1">
            <a:spLocks noChangeArrowheads="1"/>
          </p:cNvSpPr>
          <p:nvPr/>
        </p:nvSpPr>
        <p:spPr bwMode="auto">
          <a:xfrm>
            <a:off x="395288" y="1268413"/>
            <a:ext cx="8204200" cy="4324350"/>
          </a:xfrm>
          <a:prstGeom prst="rect">
            <a:avLst/>
          </a:prstGeom>
          <a:noFill/>
          <a:ln w="38100">
            <a:noFill/>
            <a:miter lim="800000"/>
            <a:headEnd/>
            <a:tailEnd/>
          </a:ln>
          <a:effectLst/>
        </p:spPr>
        <p:txBody>
          <a:bodyPr lIns="90000" tIns="46800" rIns="90000" bIns="46800">
            <a:spAutoFit/>
          </a:bodyPr>
          <a:lstStyle/>
          <a:p>
            <a:pPr marL="355600" indent="-355600" eaLnBrk="1" hangingPunct="1">
              <a:lnSpc>
                <a:spcPct val="100000"/>
              </a:lnSpc>
              <a:buClr>
                <a:srgbClr val="FF0000"/>
              </a:buClr>
              <a:buSzPct val="70000"/>
              <a:buFont typeface="Wingdings" pitchFamily="2" charset="2"/>
              <a:buChar char="n"/>
            </a:pPr>
            <a:r>
              <a:rPr kumimoji="1" lang="en-US" altLang="zh-CN" sz="2800" dirty="0">
                <a:latin typeface="Times New Roman" pitchFamily="18" charset="0"/>
                <a:ea typeface="隶书" pitchFamily="49" charset="-122"/>
              </a:rPr>
              <a:t>path</a:t>
            </a:r>
            <a:r>
              <a:rPr kumimoji="1" lang="zh-CN" altLang="en-US" sz="2800" dirty="0">
                <a:latin typeface="Times New Roman" pitchFamily="18" charset="0"/>
              </a:rPr>
              <a:t>的计算时间依赖于给定迷宫</a:t>
            </a:r>
            <a:r>
              <a:rPr kumimoji="1" lang="zh-CN" altLang="en-US" sz="2800" dirty="0" smtClean="0">
                <a:latin typeface="Times New Roman" pitchFamily="18" charset="0"/>
              </a:rPr>
              <a:t>的大小和内容</a:t>
            </a:r>
            <a:r>
              <a:rPr kumimoji="1" lang="zh-CN" altLang="en-US" sz="2800" dirty="0">
                <a:latin typeface="Times New Roman" pitchFamily="18" charset="0"/>
              </a:rPr>
              <a:t>。</a:t>
            </a:r>
          </a:p>
          <a:p>
            <a:pPr marL="355600" indent="-355600" algn="just" eaLnBrk="1" hangingPunct="1">
              <a:lnSpc>
                <a:spcPct val="100000"/>
              </a:lnSpc>
              <a:spcBef>
                <a:spcPct val="20000"/>
              </a:spcBef>
              <a:buClr>
                <a:srgbClr val="FF0000"/>
              </a:buClr>
              <a:buSzPct val="70000"/>
              <a:buFont typeface="Wingdings" pitchFamily="2" charset="2"/>
              <a:buChar char="n"/>
            </a:pPr>
            <a:r>
              <a:rPr kumimoji="1" lang="zh-CN" altLang="en-US" sz="2800" dirty="0">
                <a:latin typeface="Times New Roman" pitchFamily="18" charset="0"/>
              </a:rPr>
              <a:t>主</a:t>
            </a:r>
            <a:r>
              <a:rPr kumimoji="1" lang="en-US" altLang="zh-CN" sz="2800" dirty="0">
                <a:latin typeface="Times New Roman" pitchFamily="18" charset="0"/>
                <a:ea typeface="隶书" pitchFamily="49" charset="-122"/>
              </a:rPr>
              <a:t>while</a:t>
            </a:r>
            <a:r>
              <a:rPr kumimoji="1" lang="zh-CN" altLang="en-US" sz="2800" dirty="0">
                <a:latin typeface="Times New Roman" pitchFamily="18" charset="0"/>
              </a:rPr>
              <a:t>循环的迭代次数由入栈元素个数决定。每个新点</a:t>
            </a:r>
            <a:r>
              <a:rPr kumimoji="1" lang="en-US" altLang="zh-CN" sz="2800" dirty="0">
                <a:latin typeface="Times New Roman" pitchFamily="18" charset="0"/>
                <a:ea typeface="隶书" pitchFamily="49" charset="-122"/>
              </a:rPr>
              <a:t>[i][j]</a:t>
            </a:r>
            <a:r>
              <a:rPr kumimoji="1" lang="zh-CN" altLang="en-US" sz="2800" dirty="0">
                <a:latin typeface="Times New Roman" pitchFamily="18" charset="0"/>
              </a:rPr>
              <a:t>被访问后即被标记，且一个点不可能被标记两次，未被标记的点不可能入栈。设</a:t>
            </a:r>
            <a:r>
              <a:rPr kumimoji="1" lang="en-US" altLang="zh-CN" sz="2800" dirty="0">
                <a:latin typeface="Times New Roman" pitchFamily="18" charset="0"/>
              </a:rPr>
              <a:t>z</a:t>
            </a:r>
            <a:r>
              <a:rPr kumimoji="1" lang="zh-CN" altLang="en-US" sz="2800" dirty="0">
                <a:latin typeface="Times New Roman" pitchFamily="18" charset="0"/>
              </a:rPr>
              <a:t>是迷宫中可通行点数，则最多有</a:t>
            </a:r>
            <a:r>
              <a:rPr kumimoji="1" lang="en-US" altLang="zh-CN" sz="2800" dirty="0">
                <a:latin typeface="Times New Roman" pitchFamily="18" charset="0"/>
              </a:rPr>
              <a:t>z</a:t>
            </a:r>
            <a:r>
              <a:rPr kumimoji="1" lang="zh-CN" altLang="en-US" sz="2800" dirty="0">
                <a:latin typeface="Times New Roman" pitchFamily="18" charset="0"/>
              </a:rPr>
              <a:t>个点被标记，被标记的点入栈常数次。由于</a:t>
            </a:r>
            <a:r>
              <a:rPr kumimoji="1" lang="en-US" altLang="zh-CN" sz="2800" dirty="0" err="1">
                <a:latin typeface="Times New Roman" pitchFamily="18" charset="0"/>
                <a:ea typeface="隶书" pitchFamily="49" charset="-122"/>
              </a:rPr>
              <a:t>z≤m</a:t>
            </a:r>
            <a:r>
              <a:rPr kumimoji="1" lang="en-US" altLang="zh-CN" sz="2800" dirty="0" err="1">
                <a:latin typeface="Times New Roman" pitchFamily="18" charset="0"/>
                <a:ea typeface="隶书" pitchFamily="49" charset="-122"/>
                <a:sym typeface="Symbol" pitchFamily="18" charset="2"/>
              </a:rPr>
              <a:t></a:t>
            </a:r>
            <a:r>
              <a:rPr kumimoji="1" lang="en-US" altLang="zh-CN" sz="2800" dirty="0" err="1">
                <a:latin typeface="Times New Roman" pitchFamily="18" charset="0"/>
                <a:ea typeface="隶书" pitchFamily="49" charset="-122"/>
              </a:rPr>
              <a:t>n</a:t>
            </a:r>
            <a:r>
              <a:rPr kumimoji="1" lang="zh-CN" altLang="en-US" sz="2800" dirty="0">
                <a:latin typeface="Times New Roman" pitchFamily="18" charset="0"/>
                <a:ea typeface="隶书" pitchFamily="49" charset="-122"/>
              </a:rPr>
              <a:t>，</a:t>
            </a:r>
            <a:r>
              <a:rPr kumimoji="1" lang="zh-CN" altLang="en-US" sz="2800" dirty="0">
                <a:latin typeface="Times New Roman" pitchFamily="18" charset="0"/>
              </a:rPr>
              <a:t>所以入栈元素的数量最多是</a:t>
            </a:r>
            <a:r>
              <a:rPr kumimoji="1" lang="en-US" altLang="zh-CN" sz="2800" dirty="0">
                <a:latin typeface="Times New Roman" pitchFamily="18" charset="0"/>
                <a:ea typeface="隶书" pitchFamily="49" charset="-122"/>
              </a:rPr>
              <a:t>O(</a:t>
            </a:r>
            <a:r>
              <a:rPr kumimoji="1" lang="en-US" altLang="zh-CN" sz="2800" dirty="0" err="1">
                <a:latin typeface="Times New Roman" pitchFamily="18" charset="0"/>
                <a:ea typeface="隶书" pitchFamily="49" charset="-122"/>
              </a:rPr>
              <a:t>m</a:t>
            </a:r>
            <a:r>
              <a:rPr kumimoji="1" lang="en-US" altLang="zh-CN" sz="3200" dirty="0" err="1">
                <a:latin typeface="Times New Roman" pitchFamily="18" charset="0"/>
                <a:sym typeface="Symbol" pitchFamily="18" charset="2"/>
              </a:rPr>
              <a:t></a:t>
            </a:r>
            <a:r>
              <a:rPr kumimoji="1" lang="en-US" altLang="zh-CN" sz="2800" dirty="0" err="1">
                <a:latin typeface="Times New Roman" pitchFamily="18" charset="0"/>
                <a:ea typeface="隶书" pitchFamily="49" charset="-122"/>
              </a:rPr>
              <a:t>n</a:t>
            </a:r>
            <a:r>
              <a:rPr kumimoji="1" lang="en-US" altLang="zh-CN" sz="2800" dirty="0">
                <a:latin typeface="Times New Roman" pitchFamily="18" charset="0"/>
                <a:ea typeface="隶书" pitchFamily="49" charset="-122"/>
              </a:rPr>
              <a:t>)</a:t>
            </a:r>
            <a:r>
              <a:rPr kumimoji="1" lang="zh-CN" altLang="en-US" sz="2800" dirty="0">
                <a:latin typeface="Times New Roman" pitchFamily="18" charset="0"/>
                <a:ea typeface="隶书" pitchFamily="49" charset="-122"/>
              </a:rPr>
              <a:t>。</a:t>
            </a:r>
          </a:p>
          <a:p>
            <a:pPr marL="355600" indent="-355600" eaLnBrk="1" hangingPunct="1">
              <a:lnSpc>
                <a:spcPct val="100000"/>
              </a:lnSpc>
              <a:spcBef>
                <a:spcPct val="20000"/>
              </a:spcBef>
              <a:buClr>
                <a:srgbClr val="FF0000"/>
              </a:buClr>
              <a:buSzPct val="70000"/>
              <a:buFont typeface="Wingdings" pitchFamily="2" charset="2"/>
              <a:buChar char="n"/>
            </a:pPr>
            <a:r>
              <a:rPr kumimoji="1" lang="zh-CN" altLang="en-US" sz="2800" dirty="0">
                <a:latin typeface="Times New Roman" pitchFamily="18" charset="0"/>
              </a:rPr>
              <a:t>内</a:t>
            </a:r>
            <a:r>
              <a:rPr kumimoji="1" lang="en-US" altLang="zh-CN" sz="2800" dirty="0">
                <a:latin typeface="Times New Roman" pitchFamily="18" charset="0"/>
                <a:ea typeface="隶书" pitchFamily="49" charset="-122"/>
              </a:rPr>
              <a:t>while</a:t>
            </a:r>
            <a:r>
              <a:rPr kumimoji="1" lang="zh-CN" altLang="en-US" sz="2800" dirty="0">
                <a:latin typeface="Times New Roman" pitchFamily="18" charset="0"/>
              </a:rPr>
              <a:t>循环最多迭代</a:t>
            </a:r>
            <a:r>
              <a:rPr kumimoji="1" lang="en-US" altLang="zh-CN" sz="2800" dirty="0">
                <a:latin typeface="Times New Roman" pitchFamily="18" charset="0"/>
                <a:ea typeface="隶书" pitchFamily="49" charset="-122"/>
              </a:rPr>
              <a:t>8</a:t>
            </a:r>
            <a:r>
              <a:rPr kumimoji="1" lang="zh-CN" altLang="en-US" sz="2800" dirty="0">
                <a:latin typeface="Times New Roman" pitchFamily="18" charset="0"/>
              </a:rPr>
              <a:t>次</a:t>
            </a:r>
            <a:r>
              <a:rPr kumimoji="1" lang="zh-CN" altLang="en-US" sz="2800" dirty="0">
                <a:latin typeface="Times New Roman" pitchFamily="18" charset="0"/>
                <a:ea typeface="隶书" pitchFamily="49" charset="-122"/>
              </a:rPr>
              <a:t>，</a:t>
            </a:r>
            <a:r>
              <a:rPr kumimoji="1" lang="zh-CN" altLang="en-US" sz="2800" dirty="0">
                <a:latin typeface="Times New Roman" pitchFamily="18" charset="0"/>
              </a:rPr>
              <a:t>其时间为</a:t>
            </a:r>
            <a:r>
              <a:rPr kumimoji="1" lang="en-US" altLang="zh-CN" sz="2800" dirty="0">
                <a:latin typeface="Times New Roman" pitchFamily="18" charset="0"/>
                <a:ea typeface="隶书" pitchFamily="49" charset="-122"/>
              </a:rPr>
              <a:t>O(1)</a:t>
            </a:r>
            <a:r>
              <a:rPr kumimoji="1" lang="zh-CN" altLang="en-US" sz="2800" dirty="0">
                <a:latin typeface="Times New Roman" pitchFamily="18" charset="0"/>
                <a:ea typeface="隶书" pitchFamily="49" charset="-122"/>
              </a:rPr>
              <a:t>。</a:t>
            </a:r>
          </a:p>
          <a:p>
            <a:pPr marL="355600" indent="-355600" eaLnBrk="1" hangingPunct="1">
              <a:lnSpc>
                <a:spcPct val="100000"/>
              </a:lnSpc>
              <a:spcBef>
                <a:spcPct val="20000"/>
              </a:spcBef>
              <a:buClr>
                <a:srgbClr val="FF0000"/>
              </a:buClr>
              <a:buSzPct val="70000"/>
              <a:buFont typeface="Wingdings" pitchFamily="2" charset="2"/>
              <a:buChar char="n"/>
            </a:pPr>
            <a:r>
              <a:rPr kumimoji="1" lang="zh-CN" altLang="en-US" sz="2800" dirty="0">
                <a:latin typeface="Times New Roman" pitchFamily="18" charset="0"/>
              </a:rPr>
              <a:t>整个算法的最坏时间复杂性是</a:t>
            </a:r>
            <a:r>
              <a:rPr kumimoji="1" lang="en-US" altLang="zh-CN" sz="2800" dirty="0">
                <a:latin typeface="Times New Roman" pitchFamily="18" charset="0"/>
                <a:ea typeface="隶书" pitchFamily="49" charset="-122"/>
              </a:rPr>
              <a:t>O(</a:t>
            </a:r>
            <a:r>
              <a:rPr kumimoji="1" lang="en-US" altLang="zh-CN" sz="2800" dirty="0" err="1">
                <a:latin typeface="Times New Roman" pitchFamily="18" charset="0"/>
                <a:ea typeface="隶书" pitchFamily="49" charset="-122"/>
              </a:rPr>
              <a:t>m</a:t>
            </a:r>
            <a:r>
              <a:rPr kumimoji="1" lang="en-US" altLang="zh-CN" sz="3200" dirty="0" err="1">
                <a:latin typeface="Times New Roman" pitchFamily="18" charset="0"/>
                <a:sym typeface="Symbol" pitchFamily="18" charset="2"/>
              </a:rPr>
              <a:t></a:t>
            </a:r>
            <a:r>
              <a:rPr kumimoji="1" lang="en-US" altLang="zh-CN" sz="2800" dirty="0" err="1">
                <a:latin typeface="Times New Roman" pitchFamily="18" charset="0"/>
                <a:ea typeface="隶书" pitchFamily="49" charset="-122"/>
              </a:rPr>
              <a:t>n</a:t>
            </a:r>
            <a:r>
              <a:rPr kumimoji="1" lang="en-US" altLang="zh-CN" sz="2800" dirty="0">
                <a:latin typeface="Times New Roman" pitchFamily="18" charset="0"/>
                <a:ea typeface="隶书" pitchFamily="49" charset="-122"/>
              </a:rPr>
              <a:t>)</a:t>
            </a:r>
            <a:r>
              <a:rPr kumimoji="1" lang="zh-CN" altLang="en-US" sz="2800" dirty="0">
                <a:latin typeface="Times New Roman" pitchFamily="18" charset="0"/>
                <a:ea typeface="隶书" pitchFamily="49" charset="-122"/>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12776"/>
            <a:ext cx="5792786" cy="4770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ChangeArrowheads="1"/>
          </p:cNvSpPr>
          <p:nvPr/>
        </p:nvSpPr>
        <p:spPr bwMode="auto">
          <a:xfrm>
            <a:off x="2047614" y="512676"/>
            <a:ext cx="5508860" cy="704980"/>
          </a:xfrm>
          <a:prstGeom prst="rect">
            <a:avLst/>
          </a:prstGeom>
          <a:noFill/>
          <a:ln w="9525">
            <a:noFill/>
            <a:miter lim="800000"/>
            <a:headEnd/>
            <a:tailEnd/>
          </a:ln>
          <a:effectLst/>
        </p:spPr>
        <p:txBody>
          <a:bodyPr wrap="square" lIns="112947" tIns="56473" rIns="112947" bIns="56473">
            <a:spAutoFit/>
          </a:bodyPr>
          <a:lstStyle/>
          <a:p>
            <a:pPr>
              <a:buClr>
                <a:schemeClr val="accent1"/>
              </a:buClr>
              <a:buSzPct val="75000"/>
            </a:pPr>
            <a:r>
              <a:rPr lang="zh-CN" altLang="en-US" sz="3200" dirty="0" smtClean="0">
                <a:solidFill>
                  <a:srgbClr val="FF0000"/>
                </a:solidFill>
                <a:latin typeface="Times New Roman" pitchFamily="18" charset="0"/>
              </a:rPr>
              <a:t>列表常见操作的时间复杂度</a:t>
            </a:r>
            <a:endParaRPr lang="zh-CN" altLang="en-US" sz="3200" dirty="0">
              <a:solidFill>
                <a:srgbClr val="FF0000"/>
              </a:solidFill>
              <a:latin typeface="Times New Roman" pitchFamily="18" charset="0"/>
            </a:endParaRPr>
          </a:p>
        </p:txBody>
      </p:sp>
    </p:spTree>
    <p:extLst>
      <p:ext uri="{BB962C8B-B14F-4D97-AF65-F5344CB8AC3E}">
        <p14:creationId xmlns:p14="http://schemas.microsoft.com/office/powerpoint/2010/main" val="315485681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0448" name="Rectangle 32"/>
          <p:cNvSpPr>
            <a:spLocks noGrp="1" noChangeArrowheads="1"/>
          </p:cNvSpPr>
          <p:nvPr/>
        </p:nvSpPr>
        <p:spPr bwMode="auto">
          <a:xfrm>
            <a:off x="206375" y="549275"/>
            <a:ext cx="403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600">
                <a:solidFill>
                  <a:srgbClr val="CC3300"/>
                </a:solidFill>
                <a:effectLst>
                  <a:outerShdw blurRad="38100" dist="38100" dir="2700000" algn="tl">
                    <a:srgbClr val="C0C0C0"/>
                  </a:outerShdw>
                </a:effectLst>
              </a:rPr>
              <a:t>队列 </a:t>
            </a:r>
            <a:r>
              <a:rPr lang="zh-CN" altLang="en-US" sz="3600">
                <a:solidFill>
                  <a:srgbClr val="CC3300"/>
                </a:solidFill>
                <a:effectLst>
                  <a:outerShdw blurRad="38100" dist="38100" dir="2700000" algn="tl">
                    <a:srgbClr val="C0C0C0"/>
                  </a:outerShdw>
                </a:effectLst>
                <a:latin typeface="Times New Roman" pitchFamily="18" charset="0"/>
              </a:rPr>
              <a:t>(</a:t>
            </a:r>
            <a:r>
              <a:rPr lang="zh-CN" altLang="en-US" sz="3600" i="1">
                <a:solidFill>
                  <a:srgbClr val="CC3300"/>
                </a:solidFill>
                <a:effectLst>
                  <a:outerShdw blurRad="38100" dist="38100" dir="2700000" algn="tl">
                    <a:srgbClr val="C0C0C0"/>
                  </a:outerShdw>
                </a:effectLst>
                <a:latin typeface="Times New Roman" pitchFamily="18" charset="0"/>
              </a:rPr>
              <a:t> </a:t>
            </a:r>
            <a:r>
              <a:rPr lang="en-US" altLang="zh-CN" sz="3600">
                <a:solidFill>
                  <a:srgbClr val="CC3300"/>
                </a:solidFill>
                <a:effectLst>
                  <a:outerShdw blurRad="38100" dist="38100" dir="2700000" algn="tl">
                    <a:srgbClr val="C0C0C0"/>
                  </a:outerShdw>
                </a:effectLst>
                <a:latin typeface="Times New Roman" pitchFamily="18" charset="0"/>
              </a:rPr>
              <a:t>Queue )</a:t>
            </a:r>
            <a:endParaRPr lang="en-US" altLang="zh-CN" sz="3600">
              <a:solidFill>
                <a:schemeClr val="tx2"/>
              </a:solidFill>
              <a:latin typeface="Arial Narrow" pitchFamily="34" charset="0"/>
              <a:ea typeface="宋体" pitchFamily="2" charset="-122"/>
            </a:endParaRPr>
          </a:p>
        </p:txBody>
      </p:sp>
      <p:sp>
        <p:nvSpPr>
          <p:cNvPr id="141315" name="Rectangle 33"/>
          <p:cNvSpPr>
            <a:spLocks noChangeArrowheads="1"/>
          </p:cNvSpPr>
          <p:nvPr/>
        </p:nvSpPr>
        <p:spPr bwMode="auto">
          <a:xfrm>
            <a:off x="0" y="1449388"/>
            <a:ext cx="9144000" cy="2820987"/>
          </a:xfrm>
          <a:prstGeom prst="rect">
            <a:avLst/>
          </a:prstGeom>
          <a:noFill/>
          <a:ln w="9525">
            <a:noFill/>
            <a:miter lim="800000"/>
            <a:headEnd/>
            <a:tailEnd/>
          </a:ln>
          <a:effectLst/>
        </p:spPr>
        <p:txBody>
          <a:bodyPr>
            <a:spAutoFit/>
          </a:bodyPr>
          <a:lstStyle/>
          <a:p>
            <a:pPr marL="361950" indent="-361950" algn="just" eaLnBrk="1" hangingPunct="1">
              <a:lnSpc>
                <a:spcPct val="100000"/>
              </a:lnSpc>
              <a:spcBef>
                <a:spcPct val="30000"/>
              </a:spcBef>
              <a:buClr>
                <a:srgbClr val="FF0000"/>
              </a:buClr>
              <a:buSzPct val="70000"/>
              <a:buFont typeface="Wingdings" pitchFamily="2" charset="2"/>
              <a:buChar char="n"/>
            </a:pPr>
            <a:r>
              <a:rPr kumimoji="1" lang="zh-CN" altLang="en-US" sz="3200">
                <a:latin typeface="Times New Roman" pitchFamily="18" charset="0"/>
              </a:rPr>
              <a:t>日常生活中体现“先来先服务”原则的实例很多；</a:t>
            </a:r>
          </a:p>
          <a:p>
            <a:pPr marL="361950" indent="-361950" algn="just" eaLnBrk="1" hangingPunct="1">
              <a:lnSpc>
                <a:spcPct val="100000"/>
              </a:lnSpc>
              <a:spcBef>
                <a:spcPct val="30000"/>
              </a:spcBef>
              <a:buClr>
                <a:srgbClr val="FF0000"/>
              </a:buClr>
              <a:buSzPct val="70000"/>
              <a:buFont typeface="Wingdings" pitchFamily="2" charset="2"/>
              <a:buChar char="n"/>
            </a:pPr>
            <a:r>
              <a:rPr kumimoji="1" lang="zh-CN" altLang="en-US" sz="3200">
                <a:latin typeface="Times New Roman" pitchFamily="18" charset="0"/>
              </a:rPr>
              <a:t>操作系统中的作业排队（体现先来先服务），必要时形成多个队列；</a:t>
            </a:r>
            <a:endParaRPr kumimoji="1" lang="en-US" altLang="zh-CN" sz="3200">
              <a:latin typeface="Times New Roman" pitchFamily="18" charset="0"/>
            </a:endParaRPr>
          </a:p>
          <a:p>
            <a:pPr marL="361950" indent="-361950" algn="just" eaLnBrk="1" hangingPunct="1">
              <a:lnSpc>
                <a:spcPct val="100000"/>
              </a:lnSpc>
              <a:spcBef>
                <a:spcPct val="30000"/>
              </a:spcBef>
              <a:buClr>
                <a:srgbClr val="FF0000"/>
              </a:buClr>
              <a:buSzPct val="70000"/>
              <a:buFont typeface="Wingdings" pitchFamily="2" charset="2"/>
              <a:buChar char="n"/>
            </a:pPr>
            <a:r>
              <a:rPr kumimoji="1" lang="zh-CN" altLang="en-US" sz="3200">
                <a:latin typeface="Times New Roman" pitchFamily="18" charset="0"/>
              </a:rPr>
              <a:t>计算机系统中输入输出缓冲区的结构也是队列，用以解决速度不匹配的矛盾。</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1618" name="Rectangle 2"/>
          <p:cNvSpPr>
            <a:spLocks noChangeArrowheads="1"/>
          </p:cNvSpPr>
          <p:nvPr/>
        </p:nvSpPr>
        <p:spPr bwMode="auto">
          <a:xfrm>
            <a:off x="1143000" y="1752600"/>
            <a:ext cx="68722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pic>
        <p:nvPicPr>
          <p:cNvPr id="142339" name="Picture 3"/>
          <p:cNvPicPr>
            <a:picLocks noChangeAspect="1" noChangeArrowheads="1"/>
          </p:cNvPicPr>
          <p:nvPr/>
        </p:nvPicPr>
        <p:blipFill>
          <a:blip r:embed="rId2" cstate="print"/>
          <a:srcRect/>
          <a:stretch>
            <a:fillRect/>
          </a:stretch>
        </p:blipFill>
        <p:spPr bwMode="auto">
          <a:xfrm>
            <a:off x="609600" y="1295400"/>
            <a:ext cx="8077200" cy="1219200"/>
          </a:xfrm>
          <a:prstGeom prst="rect">
            <a:avLst/>
          </a:prstGeom>
          <a:noFill/>
          <a:ln w="9525">
            <a:noFill/>
            <a:miter lim="800000"/>
            <a:headEnd/>
            <a:tailEnd/>
          </a:ln>
        </p:spPr>
      </p:pic>
      <p:sp>
        <p:nvSpPr>
          <p:cNvPr id="751620" name="Rectangle 4"/>
          <p:cNvSpPr>
            <a:spLocks noGrp="1" noChangeArrowheads="1"/>
          </p:cNvSpPr>
          <p:nvPr/>
        </p:nvSpPr>
        <p:spPr bwMode="auto">
          <a:xfrm>
            <a:off x="533400" y="2743200"/>
            <a:ext cx="8153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zh-CN" altLang="en-US" sz="2800">
                <a:solidFill>
                  <a:srgbClr val="FF3300"/>
                </a:solidFill>
                <a:effectLst>
                  <a:outerShdw blurRad="38100" dist="38100" dir="2700000" algn="tl">
                    <a:srgbClr val="C0C0C0"/>
                  </a:outerShdw>
                </a:effectLst>
                <a:latin typeface="Arial" pitchFamily="34" charset="0"/>
              </a:rPr>
              <a:t>定义   </a:t>
            </a:r>
            <a:r>
              <a:rPr lang="zh-CN" altLang="en-US" sz="2800">
                <a:effectLst>
                  <a:outerShdw blurRad="38100" dist="38100" dir="2700000" algn="tl">
                    <a:srgbClr val="C0C0C0"/>
                  </a:outerShdw>
                </a:effectLst>
                <a:latin typeface="Times New Roman" pitchFamily="18" charset="0"/>
              </a:rPr>
              <a:t>队列是只允许在一端删除，在另一端插入的顺序表。允许删除的一端叫做队头(</a:t>
            </a:r>
            <a:r>
              <a:rPr lang="en-US" altLang="zh-CN" sz="2800">
                <a:effectLst>
                  <a:outerShdw blurRad="38100" dist="38100" dir="2700000" algn="tl">
                    <a:srgbClr val="C0C0C0"/>
                  </a:outerShdw>
                </a:effectLst>
                <a:latin typeface="Times New Roman" pitchFamily="18" charset="0"/>
              </a:rPr>
              <a:t>front)，</a:t>
            </a:r>
            <a:r>
              <a:rPr lang="zh-CN" altLang="en-US" sz="2800">
                <a:effectLst>
                  <a:outerShdw blurRad="38100" dist="38100" dir="2700000" algn="tl">
                    <a:srgbClr val="C0C0C0"/>
                  </a:outerShdw>
                </a:effectLst>
                <a:latin typeface="Times New Roman" pitchFamily="18" charset="0"/>
              </a:rPr>
              <a:t>允许插入的一端叫做队尾(</a:t>
            </a:r>
            <a:r>
              <a:rPr lang="en-US" altLang="zh-CN" sz="2800">
                <a:effectLst>
                  <a:outerShdw blurRad="38100" dist="38100" dir="2700000" algn="tl">
                    <a:srgbClr val="C0C0C0"/>
                  </a:outerShdw>
                </a:effectLst>
                <a:latin typeface="Times New Roman" pitchFamily="18" charset="0"/>
              </a:rPr>
              <a:t>rear)</a:t>
            </a:r>
            <a:r>
              <a:rPr lang="en-US" altLang="zh-CN" sz="2800">
                <a:solidFill>
                  <a:srgbClr val="0000FF"/>
                </a:solidFill>
                <a:effectLst>
                  <a:outerShdw blurRad="38100" dist="38100" dir="2700000" algn="tl">
                    <a:srgbClr val="C0C0C0"/>
                  </a:outerShdw>
                </a:effectLst>
                <a:latin typeface="Times New Roman" pitchFamily="18" charset="0"/>
              </a:rPr>
              <a:t>。</a:t>
            </a:r>
            <a:endParaRPr lang="en-US" altLang="zh-CN" sz="2800">
              <a:effectLst>
                <a:outerShdw blurRad="38100" dist="38100" dir="2700000" algn="tl">
                  <a:srgbClr val="C0C0C0"/>
                </a:outerShdw>
              </a:effectLst>
              <a:latin typeface="Times New Roman" pitchFamily="18" charset="0"/>
              <a:ea typeface="宋体" pitchFamily="2" charset="-122"/>
            </a:endParaRPr>
          </a:p>
          <a:p>
            <a:pPr>
              <a:lnSpc>
                <a:spcPct val="100000"/>
              </a:lnSpc>
              <a:buClr>
                <a:schemeClr val="hlink"/>
              </a:buClr>
              <a:buSzPts val="1800"/>
              <a:buFont typeface="Monotype Sorts" pitchFamily="2" charset="2"/>
              <a:buNone/>
              <a:defRPr/>
            </a:pPr>
            <a:endParaRPr lang="zh-CN" altLang="en-US" sz="2800">
              <a:solidFill>
                <a:srgbClr val="FF3300"/>
              </a:solidFill>
              <a:effectLst>
                <a:outerShdw blurRad="38100" dist="38100" dir="2700000" algn="tl">
                  <a:srgbClr val="C0C0C0"/>
                </a:outerShdw>
              </a:effectLst>
              <a:latin typeface="Times New Roman" pitchFamily="18" charset="0"/>
            </a:endParaRPr>
          </a:p>
          <a:p>
            <a:pPr>
              <a:lnSpc>
                <a:spcPct val="100000"/>
              </a:lnSpc>
              <a:buClr>
                <a:schemeClr val="hlink"/>
              </a:buClr>
              <a:buSzPts val="1800"/>
              <a:buFont typeface="Monotype Sorts" pitchFamily="2" charset="2"/>
              <a:buNone/>
              <a:defRPr/>
            </a:pPr>
            <a:r>
              <a:rPr lang="zh-CN" altLang="en-US" sz="2800">
                <a:solidFill>
                  <a:srgbClr val="FF3300"/>
                </a:solidFill>
                <a:effectLst>
                  <a:outerShdw blurRad="38100" dist="38100" dir="2700000" algn="tl">
                    <a:srgbClr val="C0C0C0"/>
                  </a:outerShdw>
                </a:effectLst>
                <a:latin typeface="Times New Roman" pitchFamily="18" charset="0"/>
              </a:rPr>
              <a:t>特性</a:t>
            </a:r>
            <a:endParaRPr lang="zh-CN" altLang="en-US" sz="2800">
              <a:effectLst>
                <a:outerShdw blurRad="38100" dist="38100" dir="2700000" algn="tl">
                  <a:srgbClr val="C0C0C0"/>
                </a:outerShdw>
              </a:effectLst>
              <a:latin typeface="Times New Roman" pitchFamily="18" charset="0"/>
              <a:ea typeface="宋体" pitchFamily="2" charset="-122"/>
            </a:endParaRPr>
          </a:p>
          <a:p>
            <a:pPr>
              <a:lnSpc>
                <a:spcPct val="100000"/>
              </a:lnSpc>
              <a:buClr>
                <a:schemeClr val="tx2"/>
              </a:buClr>
              <a:buSzPts val="2700"/>
              <a:buFont typeface="Monotype Sorts" pitchFamily="2" charset="2"/>
              <a:buNone/>
              <a:defRPr/>
            </a:pPr>
            <a:r>
              <a:rPr lang="zh-CN" altLang="en-US" sz="2800">
                <a:effectLst>
                  <a:outerShdw blurRad="38100" dist="38100" dir="2700000" algn="tl">
                    <a:srgbClr val="C0C0C0"/>
                  </a:outerShdw>
                </a:effectLst>
                <a:latin typeface="Times New Roman" pitchFamily="18" charset="0"/>
              </a:rPr>
              <a:t>先进先出(</a:t>
            </a:r>
            <a:r>
              <a:rPr lang="en-US" altLang="zh-CN" sz="2800">
                <a:effectLst>
                  <a:outerShdw blurRad="38100" dist="38100" dir="2700000" algn="tl">
                    <a:srgbClr val="C0C0C0"/>
                  </a:outerShdw>
                </a:effectLst>
                <a:latin typeface="Times New Roman" pitchFamily="18" charset="0"/>
              </a:rPr>
              <a:t>FIFO, First In First Out)</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62" name="Picture 1026"/>
          <p:cNvPicPr>
            <a:picLocks noChangeAspect="1" noChangeArrowheads="1"/>
          </p:cNvPicPr>
          <p:nvPr/>
        </p:nvPicPr>
        <p:blipFill>
          <a:blip r:embed="rId2" cstate="print"/>
          <a:srcRect/>
          <a:stretch>
            <a:fillRect/>
          </a:stretch>
        </p:blipFill>
        <p:spPr bwMode="auto">
          <a:xfrm>
            <a:off x="0" y="1898650"/>
            <a:ext cx="8839200" cy="2209800"/>
          </a:xfrm>
          <a:prstGeom prst="rect">
            <a:avLst/>
          </a:prstGeom>
          <a:noFill/>
          <a:ln w="9525">
            <a:noFill/>
            <a:miter lim="800000"/>
            <a:headEnd/>
            <a:tailEnd/>
          </a:ln>
        </p:spPr>
      </p:pic>
      <p:sp>
        <p:nvSpPr>
          <p:cNvPr id="750595" name="Text Box 1027"/>
          <p:cNvSpPr txBox="1">
            <a:spLocks noChangeArrowheads="1"/>
          </p:cNvSpPr>
          <p:nvPr/>
        </p:nvSpPr>
        <p:spPr bwMode="auto">
          <a:xfrm>
            <a:off x="2276475" y="908050"/>
            <a:ext cx="3702050" cy="641350"/>
          </a:xfrm>
          <a:prstGeom prst="rect">
            <a:avLst/>
          </a:prstGeom>
          <a:noFill/>
          <a:ln w="9525">
            <a:noFill/>
            <a:miter lim="800000"/>
            <a:headEnd/>
            <a:tailEnd/>
          </a:ln>
          <a:effectLst/>
        </p:spPr>
        <p:txBody>
          <a:bodyPr wrap="none">
            <a:spAutoFit/>
          </a:bodyPr>
          <a:lstStyle/>
          <a:p>
            <a:pPr eaLnBrk="1" hangingPunct="1">
              <a:lnSpc>
                <a:spcPct val="100000"/>
              </a:lnSpc>
            </a:pPr>
            <a:r>
              <a:rPr kumimoji="1" lang="zh-CN" altLang="en-US" sz="3200">
                <a:effectLst>
                  <a:outerShdw blurRad="38100" dist="38100" dir="2700000" algn="tl">
                    <a:srgbClr val="C0C0C0"/>
                  </a:outerShdw>
                </a:effectLst>
                <a:latin typeface="VW媩$婫`婡p瑙" charset="0"/>
              </a:rPr>
              <a:t>队列的进队和出队</a:t>
            </a:r>
            <a:r>
              <a:rPr kumimoji="1" lang="zh-CN" altLang="en-US" sz="3600">
                <a:effectLst>
                  <a:outerShdw blurRad="38100" dist="38100" dir="2700000" algn="tl">
                    <a:srgbClr val="C0C0C0"/>
                  </a:outerShdw>
                </a:effectLst>
                <a:latin typeface="VW媩$婫`婡p瑙" charset="0"/>
              </a:rPr>
              <a:t>  </a:t>
            </a:r>
            <a:endParaRPr kumimoji="1" lang="zh-CN" altLang="en-US" sz="2400" b="0">
              <a:latin typeface="VW媩$婫`婡p瑙" charset="0"/>
              <a:ea typeface="宋体" pitchFamily="2" charset="-122"/>
            </a:endParaRPr>
          </a:p>
        </p:txBody>
      </p:sp>
      <p:sp>
        <p:nvSpPr>
          <p:cNvPr id="143364" name="Rectangle 1029"/>
          <p:cNvSpPr>
            <a:spLocks noChangeArrowheads="1"/>
          </p:cNvSpPr>
          <p:nvPr/>
        </p:nvSpPr>
        <p:spPr bwMode="auto">
          <a:xfrm>
            <a:off x="341313" y="4733925"/>
            <a:ext cx="8305800" cy="946150"/>
          </a:xfrm>
          <a:prstGeom prst="rect">
            <a:avLst/>
          </a:prstGeom>
          <a:noFill/>
          <a:ln w="9525">
            <a:noFill/>
            <a:miter lim="800000"/>
            <a:headEnd/>
            <a:tailEnd/>
          </a:ln>
          <a:effectLst/>
        </p:spPr>
        <p:txBody>
          <a:bodyPr>
            <a:spAutoFit/>
          </a:bodyPr>
          <a:lstStyle/>
          <a:p>
            <a:pPr>
              <a:lnSpc>
                <a:spcPct val="100000"/>
              </a:lnSpc>
            </a:pPr>
            <a:r>
              <a:rPr kumimoji="1" lang="zh-CN" altLang="en-US" sz="2800"/>
              <a:t>队列是一种特殊的线性表，因此队列可采用顺序存储结构存储，也可以使用链式存储结构存储。</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385763" y="1469205"/>
            <a:ext cx="8458200" cy="3067490"/>
          </a:xfrm>
          <a:prstGeom prst="rect">
            <a:avLst/>
          </a:prstGeom>
          <a:noFill/>
          <a:ln w="9525">
            <a:noFill/>
            <a:miter lim="800000"/>
            <a:headEnd/>
            <a:tailEnd/>
          </a:ln>
          <a:effectLst/>
        </p:spPr>
        <p:txBody>
          <a:bodyPr tIns="25392" bIns="25392">
            <a:spAutoFit/>
          </a:bodyPr>
          <a:lstStyle/>
          <a:p>
            <a:pPr marL="457200" indent="-457200" algn="just">
              <a:lnSpc>
                <a:spcPct val="100000"/>
              </a:lnSpc>
              <a:spcBef>
                <a:spcPct val="20000"/>
              </a:spcBef>
              <a:buClr>
                <a:srgbClr val="FF0000"/>
              </a:buClr>
              <a:buSzPct val="70000"/>
              <a:buFont typeface="Wingdings" pitchFamily="2" charset="2"/>
              <a:buChar char="ü"/>
            </a:pPr>
            <a:r>
              <a:rPr kumimoji="1" lang="zh-CN" altLang="en-US" sz="2800" dirty="0" smtClean="0">
                <a:latin typeface="Times New Roman" pitchFamily="18" charset="0"/>
              </a:rPr>
              <a:t>初始化（构造新队列）</a:t>
            </a:r>
            <a:endParaRPr kumimoji="1" lang="en-US" altLang="zh-CN" sz="2800" dirty="0" smtClean="0">
              <a:latin typeface="Times New Roman" pitchFamily="18" charset="0"/>
            </a:endParaRPr>
          </a:p>
          <a:p>
            <a:pPr marL="457200" indent="-457200" algn="just">
              <a:lnSpc>
                <a:spcPct val="100000"/>
              </a:lnSpc>
              <a:spcBef>
                <a:spcPct val="20000"/>
              </a:spcBef>
              <a:buClr>
                <a:srgbClr val="FF0000"/>
              </a:buClr>
              <a:buSzPct val="70000"/>
              <a:buFont typeface="Wingdings" pitchFamily="2" charset="2"/>
              <a:buChar char="ü"/>
            </a:pPr>
            <a:r>
              <a:rPr kumimoji="1" lang="zh-CN" altLang="en-US" sz="2800" dirty="0">
                <a:latin typeface="Times New Roman" pitchFamily="18" charset="0"/>
              </a:rPr>
              <a:t>判断</a:t>
            </a:r>
            <a:r>
              <a:rPr kumimoji="1" lang="zh-CN" altLang="en-US" sz="2800" dirty="0" smtClean="0">
                <a:latin typeface="Times New Roman" pitchFamily="18" charset="0"/>
              </a:rPr>
              <a:t>队列是否为空（</a:t>
            </a:r>
            <a:r>
              <a:rPr kumimoji="1" lang="en-US" altLang="zh-CN" sz="2800" dirty="0" err="1" smtClean="0">
                <a:latin typeface="Times New Roman" pitchFamily="18" charset="0"/>
              </a:rPr>
              <a:t>isEmpty</a:t>
            </a:r>
            <a:r>
              <a:rPr kumimoji="1" lang="zh-CN" altLang="en-US" sz="2800" dirty="0" smtClean="0">
                <a:latin typeface="Times New Roman" pitchFamily="18" charset="0"/>
              </a:rPr>
              <a:t>）</a:t>
            </a:r>
            <a:endParaRPr kumimoji="1" lang="en-US" altLang="zh-CN" sz="2800" dirty="0">
              <a:latin typeface="Times New Roman" pitchFamily="18" charset="0"/>
            </a:endParaRPr>
          </a:p>
          <a:p>
            <a:pPr marL="457200" indent="-457200" algn="just">
              <a:lnSpc>
                <a:spcPct val="100000"/>
              </a:lnSpc>
              <a:spcBef>
                <a:spcPct val="20000"/>
              </a:spcBef>
              <a:buClr>
                <a:srgbClr val="FF0000"/>
              </a:buClr>
              <a:buSzPct val="70000"/>
              <a:buFont typeface="Wingdings" pitchFamily="2" charset="2"/>
              <a:buChar char="ü"/>
            </a:pPr>
            <a:r>
              <a:rPr kumimoji="1" lang="zh-CN" altLang="en-US" sz="2800" dirty="0" smtClean="0">
                <a:latin typeface="Times New Roman" pitchFamily="18" charset="0"/>
              </a:rPr>
              <a:t>元素插入队列（</a:t>
            </a:r>
            <a:r>
              <a:rPr kumimoji="1" lang="en-US" altLang="zh-CN" sz="2800" dirty="0" err="1" smtClean="0">
                <a:latin typeface="Times New Roman" pitchFamily="18" charset="0"/>
              </a:rPr>
              <a:t>enqueue</a:t>
            </a:r>
            <a:r>
              <a:rPr kumimoji="1" lang="zh-CN" altLang="en-US" sz="2800" dirty="0" smtClean="0">
                <a:latin typeface="Times New Roman" pitchFamily="18" charset="0"/>
              </a:rPr>
              <a:t>）</a:t>
            </a:r>
            <a:endParaRPr kumimoji="1" lang="zh-CN" altLang="en-US" sz="2800" dirty="0">
              <a:latin typeface="Times New Roman" pitchFamily="18" charset="0"/>
            </a:endParaRPr>
          </a:p>
          <a:p>
            <a:pPr marL="457200" indent="-457200" algn="just">
              <a:lnSpc>
                <a:spcPct val="100000"/>
              </a:lnSpc>
              <a:spcBef>
                <a:spcPct val="20000"/>
              </a:spcBef>
              <a:buClr>
                <a:srgbClr val="FF0000"/>
              </a:buClr>
              <a:buSzPct val="70000"/>
              <a:buFont typeface="Wingdings" pitchFamily="2" charset="2"/>
              <a:buChar char="ü"/>
            </a:pPr>
            <a:r>
              <a:rPr kumimoji="1" lang="zh-CN" altLang="en-US" sz="2800" dirty="0" smtClean="0">
                <a:latin typeface="Times New Roman" pitchFamily="18" charset="0"/>
              </a:rPr>
              <a:t>从队列删除元素（</a:t>
            </a:r>
            <a:r>
              <a:rPr kumimoji="1" lang="en-US" altLang="zh-CN" sz="2800" dirty="0" err="1" smtClean="0">
                <a:latin typeface="Times New Roman" pitchFamily="18" charset="0"/>
              </a:rPr>
              <a:t>dequeue</a:t>
            </a:r>
            <a:r>
              <a:rPr kumimoji="1" lang="zh-CN" altLang="en-US" sz="2800" dirty="0" smtClean="0">
                <a:latin typeface="Times New Roman" pitchFamily="18" charset="0"/>
              </a:rPr>
              <a:t>）</a:t>
            </a:r>
            <a:endParaRPr kumimoji="1" lang="en-US" altLang="zh-CN" sz="2800" dirty="0">
              <a:latin typeface="Times New Roman" pitchFamily="18" charset="0"/>
            </a:endParaRPr>
          </a:p>
          <a:p>
            <a:pPr marL="457200" indent="-457200" algn="just">
              <a:lnSpc>
                <a:spcPct val="100000"/>
              </a:lnSpc>
              <a:spcBef>
                <a:spcPct val="20000"/>
              </a:spcBef>
              <a:buClr>
                <a:srgbClr val="FF0000"/>
              </a:buClr>
              <a:buSzPct val="70000"/>
              <a:buFont typeface="Wingdings" pitchFamily="2" charset="2"/>
              <a:buChar char="ü"/>
            </a:pPr>
            <a:r>
              <a:rPr kumimoji="1" lang="zh-CN" altLang="en-US" sz="2800" dirty="0">
                <a:latin typeface="Times New Roman" pitchFamily="18" charset="0"/>
              </a:rPr>
              <a:t>取队头</a:t>
            </a:r>
            <a:r>
              <a:rPr kumimoji="1" lang="zh-CN" altLang="en-US" sz="2800" dirty="0" smtClean="0">
                <a:latin typeface="Times New Roman" pitchFamily="18" charset="0"/>
              </a:rPr>
              <a:t>元素（</a:t>
            </a:r>
            <a:r>
              <a:rPr kumimoji="1" lang="en-US" altLang="zh-CN" sz="2800" dirty="0" err="1" smtClean="0">
                <a:latin typeface="Times New Roman" pitchFamily="18" charset="0"/>
              </a:rPr>
              <a:t>getFront</a:t>
            </a:r>
            <a:r>
              <a:rPr kumimoji="1" lang="zh-CN" altLang="en-US" sz="2800" dirty="0" smtClean="0">
                <a:latin typeface="Times New Roman" pitchFamily="18" charset="0"/>
              </a:rPr>
              <a:t>）</a:t>
            </a:r>
            <a:endParaRPr kumimoji="1" lang="en-US" altLang="zh-CN" sz="2800" dirty="0">
              <a:latin typeface="Times New Roman" pitchFamily="18" charset="0"/>
            </a:endParaRPr>
          </a:p>
          <a:p>
            <a:pPr marL="457200" indent="-457200" algn="just">
              <a:lnSpc>
                <a:spcPct val="100000"/>
              </a:lnSpc>
              <a:spcBef>
                <a:spcPct val="20000"/>
              </a:spcBef>
              <a:buClr>
                <a:srgbClr val="FF0000"/>
              </a:buClr>
              <a:buSzPct val="70000"/>
              <a:buFont typeface="Wingdings" pitchFamily="2" charset="2"/>
              <a:buChar char="ü"/>
            </a:pPr>
            <a:r>
              <a:rPr kumimoji="1" lang="zh-CN" altLang="en-US" sz="2800" dirty="0" smtClean="0">
                <a:latin typeface="Times New Roman" pitchFamily="18" charset="0"/>
              </a:rPr>
              <a:t>计算队列长度  （</a:t>
            </a:r>
            <a:r>
              <a:rPr kumimoji="1" lang="en-US" altLang="zh-CN" sz="2800" dirty="0" smtClean="0">
                <a:latin typeface="Times New Roman" pitchFamily="18" charset="0"/>
              </a:rPr>
              <a:t>length</a:t>
            </a:r>
            <a:r>
              <a:rPr kumimoji="1" lang="zh-CN" altLang="en-US" sz="2800" dirty="0" smtClean="0">
                <a:latin typeface="Times New Roman" pitchFamily="18" charset="0"/>
              </a:rPr>
              <a:t>）</a:t>
            </a:r>
            <a:endParaRPr kumimoji="1" lang="zh-CN" altLang="en-US" sz="2800" dirty="0">
              <a:latin typeface="Times New Roman" pitchFamily="18" charset="0"/>
            </a:endParaRPr>
          </a:p>
        </p:txBody>
      </p:sp>
      <p:sp>
        <p:nvSpPr>
          <p:cNvPr id="145411" name="Rectangle 3"/>
          <p:cNvSpPr>
            <a:spLocks noChangeArrowheads="1"/>
          </p:cNvSpPr>
          <p:nvPr/>
        </p:nvSpPr>
        <p:spPr bwMode="auto">
          <a:xfrm>
            <a:off x="379115" y="741460"/>
            <a:ext cx="3068469" cy="584775"/>
          </a:xfrm>
          <a:prstGeom prst="rect">
            <a:avLst/>
          </a:prstGeom>
          <a:noFill/>
          <a:ln w="9525">
            <a:noFill/>
            <a:miter lim="800000"/>
            <a:headEnd/>
            <a:tailEnd/>
          </a:ln>
          <a:effectLst/>
        </p:spPr>
        <p:txBody>
          <a:bodyPr wrap="none">
            <a:spAutoFit/>
          </a:bodyPr>
          <a:lstStyle/>
          <a:p>
            <a:pPr eaLnBrk="1" hangingPunct="1">
              <a:lnSpc>
                <a:spcPct val="100000"/>
              </a:lnSpc>
            </a:pPr>
            <a:r>
              <a:rPr kumimoji="1" lang="zh-CN" altLang="en-US" sz="3200" dirty="0">
                <a:latin typeface="Times New Roman" pitchFamily="18" charset="0"/>
              </a:rPr>
              <a:t>队列</a:t>
            </a:r>
            <a:r>
              <a:rPr kumimoji="1" lang="zh-CN" altLang="en-US" sz="3200" dirty="0" smtClean="0">
                <a:latin typeface="Times New Roman" pitchFamily="18" charset="0"/>
              </a:rPr>
              <a:t>的主要操作</a:t>
            </a:r>
            <a:endParaRPr kumimoji="1" lang="zh-CN" altLang="en-US" sz="3200" dirty="0">
              <a:latin typeface="Times New Roman" pitchFamily="18"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4692" name="Text Box 4"/>
          <p:cNvSpPr txBox="1">
            <a:spLocks noChangeArrowheads="1"/>
          </p:cNvSpPr>
          <p:nvPr/>
        </p:nvSpPr>
        <p:spPr bwMode="auto">
          <a:xfrm>
            <a:off x="0" y="1488480"/>
            <a:ext cx="9029700"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eaLnBrk="1" hangingPunct="1">
              <a:lnSpc>
                <a:spcPct val="100000"/>
              </a:lnSpc>
              <a:buClr>
                <a:srgbClr val="FF0000"/>
              </a:buClr>
              <a:buSzPct val="75000"/>
              <a:buFont typeface="Wingdings" pitchFamily="2" charset="2"/>
              <a:buChar char="n"/>
              <a:defRPr/>
            </a:pPr>
            <a:r>
              <a:rPr kumimoji="1" lang="zh-CN" altLang="en-US" sz="2800" dirty="0" smtClean="0">
                <a:effectLst>
                  <a:outerShdw blurRad="38100" dist="38100" dir="2700000" algn="tl">
                    <a:srgbClr val="C0C0C0"/>
                  </a:outerShdw>
                </a:effectLst>
                <a:latin typeface="Times New Roman" pitchFamily="18" charset="0"/>
              </a:rPr>
              <a:t>进队时队尾指针先进一 ，</a:t>
            </a:r>
            <a:r>
              <a:rPr kumimoji="1" lang="en-US" altLang="zh-CN" sz="2800" dirty="0" smtClean="0">
                <a:effectLst>
                  <a:outerShdw blurRad="38100" dist="38100" dir="2700000" algn="tl">
                    <a:srgbClr val="C0C0C0"/>
                  </a:outerShdw>
                </a:effectLst>
                <a:latin typeface="Times New Roman" pitchFamily="18" charset="0"/>
              </a:rPr>
              <a:t>rear = rear + 1，</a:t>
            </a:r>
            <a:r>
              <a:rPr kumimoji="1" lang="zh-CN" altLang="en-US" sz="2800" dirty="0" smtClean="0">
                <a:effectLst>
                  <a:outerShdw blurRad="38100" dist="38100" dir="2700000" algn="tl">
                    <a:srgbClr val="C0C0C0"/>
                  </a:outerShdw>
                </a:effectLst>
                <a:latin typeface="Times New Roman" pitchFamily="18" charset="0"/>
              </a:rPr>
              <a:t>再将新元素按 </a:t>
            </a:r>
            <a:r>
              <a:rPr kumimoji="1" lang="en-US" altLang="zh-CN" sz="2800" dirty="0" smtClean="0">
                <a:effectLst>
                  <a:outerShdw blurRad="38100" dist="38100" dir="2700000" algn="tl">
                    <a:srgbClr val="C0C0C0"/>
                  </a:outerShdw>
                </a:effectLst>
                <a:latin typeface="Times New Roman" pitchFamily="18" charset="0"/>
              </a:rPr>
              <a:t>rear </a:t>
            </a:r>
            <a:r>
              <a:rPr kumimoji="1" lang="zh-CN" altLang="en-US" sz="2800" dirty="0" smtClean="0">
                <a:effectLst>
                  <a:outerShdw blurRad="38100" dist="38100" dir="2700000" algn="tl">
                    <a:srgbClr val="C0C0C0"/>
                  </a:outerShdw>
                </a:effectLst>
                <a:latin typeface="Times New Roman" pitchFamily="18" charset="0"/>
              </a:rPr>
              <a:t>指示位置加入(队列不空时，队尾指针指向最后一个元素</a:t>
            </a:r>
            <a:r>
              <a:rPr kumimoji="1" lang="en-US" altLang="zh-CN" sz="2800" dirty="0" smtClean="0">
                <a:effectLst>
                  <a:outerShdw blurRad="38100" dist="38100" dir="2700000" algn="tl">
                    <a:srgbClr val="C0C0C0"/>
                  </a:outerShdw>
                </a:effectLst>
                <a:latin typeface="Times New Roman" pitchFamily="18" charset="0"/>
              </a:rPr>
              <a:t>)。</a:t>
            </a:r>
          </a:p>
          <a:p>
            <a:pPr eaLnBrk="1" hangingPunct="1">
              <a:lnSpc>
                <a:spcPct val="100000"/>
              </a:lnSpc>
              <a:buClr>
                <a:srgbClr val="FF0000"/>
              </a:buClr>
              <a:buSzPct val="75000"/>
              <a:buFont typeface="Wingdings" pitchFamily="2" charset="2"/>
              <a:buChar char="n"/>
              <a:defRPr/>
            </a:pPr>
            <a:r>
              <a:rPr kumimoji="1" lang="zh-CN" altLang="en-US" sz="2800" dirty="0" smtClean="0">
                <a:effectLst>
                  <a:outerShdw blurRad="38100" dist="38100" dir="2700000" algn="tl">
                    <a:srgbClr val="C0C0C0"/>
                  </a:outerShdw>
                </a:effectLst>
                <a:latin typeface="Times New Roman" pitchFamily="18" charset="0"/>
              </a:rPr>
              <a:t>出队时队头指针先进一，</a:t>
            </a:r>
            <a:r>
              <a:rPr kumimoji="1" lang="en-US" altLang="zh-CN" sz="2800" dirty="0" smtClean="0">
                <a:effectLst>
                  <a:outerShdw blurRad="38100" dist="38100" dir="2700000" algn="tl">
                    <a:srgbClr val="C0C0C0"/>
                  </a:outerShdw>
                </a:effectLst>
                <a:latin typeface="Times New Roman" pitchFamily="18" charset="0"/>
              </a:rPr>
              <a:t>front = front + 1，</a:t>
            </a:r>
            <a:r>
              <a:rPr kumimoji="1" lang="zh-CN" altLang="en-US" sz="2800" dirty="0" smtClean="0">
                <a:effectLst>
                  <a:outerShdw blurRad="38100" dist="38100" dir="2700000" algn="tl">
                    <a:srgbClr val="C0C0C0"/>
                  </a:outerShdw>
                </a:effectLst>
                <a:latin typeface="Times New Roman" pitchFamily="18" charset="0"/>
              </a:rPr>
              <a:t>再将下标为 </a:t>
            </a:r>
            <a:r>
              <a:rPr kumimoji="1" lang="en-US" altLang="zh-CN" sz="2800" dirty="0" smtClean="0">
                <a:effectLst>
                  <a:outerShdw blurRad="38100" dist="38100" dir="2700000" algn="tl">
                    <a:srgbClr val="C0C0C0"/>
                  </a:outerShdw>
                </a:effectLst>
                <a:latin typeface="Times New Roman" pitchFamily="18" charset="0"/>
              </a:rPr>
              <a:t>front </a:t>
            </a:r>
            <a:r>
              <a:rPr kumimoji="1" lang="zh-CN" altLang="en-US" sz="2800" dirty="0" smtClean="0">
                <a:effectLst>
                  <a:outerShdw blurRad="38100" dist="38100" dir="2700000" algn="tl">
                    <a:srgbClr val="C0C0C0"/>
                  </a:outerShdw>
                </a:effectLst>
                <a:latin typeface="Times New Roman" pitchFamily="18" charset="0"/>
              </a:rPr>
              <a:t>的元素取出。 (队列不空时，队头指针指向第一个元素的前面</a:t>
            </a:r>
            <a:r>
              <a:rPr kumimoji="1" lang="en-US" altLang="zh-CN" sz="2800" dirty="0" smtClean="0">
                <a:effectLst>
                  <a:outerShdw blurRad="38100" dist="38100" dir="2700000" algn="tl">
                    <a:srgbClr val="C0C0C0"/>
                  </a:outerShdw>
                </a:effectLst>
                <a:latin typeface="Times New Roman" pitchFamily="18" charset="0"/>
              </a:rPr>
              <a:t>)</a:t>
            </a:r>
            <a:endParaRPr kumimoji="1" lang="zh-CN" altLang="en-US" sz="2800" dirty="0" smtClean="0">
              <a:effectLst>
                <a:outerShdw blurRad="38100" dist="38100" dir="2700000" algn="tl">
                  <a:srgbClr val="C0C0C0"/>
                </a:outerShdw>
              </a:effectLst>
              <a:latin typeface="Times New Roman" pitchFamily="18" charset="0"/>
            </a:endParaRPr>
          </a:p>
          <a:p>
            <a:pPr eaLnBrk="1" hangingPunct="1">
              <a:lnSpc>
                <a:spcPct val="100000"/>
              </a:lnSpc>
              <a:buClr>
                <a:srgbClr val="FF0000"/>
              </a:buClr>
              <a:buSzPct val="75000"/>
              <a:buFont typeface="Wingdings" pitchFamily="2" charset="2"/>
              <a:buChar char="n"/>
              <a:defRPr/>
            </a:pPr>
            <a:r>
              <a:rPr kumimoji="1" lang="zh-CN" altLang="en-US" sz="2800" dirty="0" smtClean="0">
                <a:effectLst>
                  <a:outerShdw blurRad="38100" dist="38100" dir="2700000" algn="tl">
                    <a:srgbClr val="C0C0C0"/>
                  </a:outerShdw>
                </a:effectLst>
                <a:latin typeface="Times New Roman" pitchFamily="18" charset="0"/>
              </a:rPr>
              <a:t>队满时再进队将溢出出错；队空时再出队将做队空处理。</a:t>
            </a:r>
          </a:p>
          <a:p>
            <a:pPr eaLnBrk="1" hangingPunct="1">
              <a:lnSpc>
                <a:spcPct val="100000"/>
              </a:lnSpc>
              <a:buClr>
                <a:srgbClr val="FF0000"/>
              </a:buClr>
              <a:buSzPct val="75000"/>
              <a:buFont typeface="Wingdings" pitchFamily="2" charset="2"/>
              <a:buChar char="n"/>
              <a:defRPr/>
            </a:pPr>
            <a:r>
              <a:rPr kumimoji="1" lang="zh-CN" altLang="en-US" sz="2800" dirty="0" smtClean="0">
                <a:effectLst>
                  <a:outerShdw blurRad="38100" dist="38100" dir="2700000" algn="tl">
                    <a:srgbClr val="C0C0C0"/>
                  </a:outerShdw>
                </a:effectLst>
                <a:latin typeface="Times New Roman" pitchFamily="18" charset="0"/>
              </a:rPr>
              <a:t>队列为空时，队尾指针＝对头指针。</a:t>
            </a:r>
          </a:p>
        </p:txBody>
      </p:sp>
      <p:sp>
        <p:nvSpPr>
          <p:cNvPr id="3" name="Rectangle 3"/>
          <p:cNvSpPr>
            <a:spLocks noChangeArrowheads="1"/>
          </p:cNvSpPr>
          <p:nvPr/>
        </p:nvSpPr>
        <p:spPr bwMode="auto">
          <a:xfrm>
            <a:off x="179511" y="418293"/>
            <a:ext cx="3427541" cy="646331"/>
          </a:xfrm>
          <a:prstGeom prst="rect">
            <a:avLst/>
          </a:prstGeom>
          <a:noFill/>
          <a:ln w="9525">
            <a:noFill/>
            <a:miter lim="800000"/>
            <a:headEnd/>
            <a:tailEnd/>
          </a:ln>
          <a:effectLst/>
        </p:spPr>
        <p:txBody>
          <a:bodyPr wrap="none">
            <a:spAutoFit/>
          </a:bodyPr>
          <a:lstStyle/>
          <a:p>
            <a:pPr eaLnBrk="1" hangingPunct="1">
              <a:lnSpc>
                <a:spcPct val="100000"/>
              </a:lnSpc>
            </a:pPr>
            <a:r>
              <a:rPr lang="zh-CN" altLang="en-US" sz="3600" dirty="0" smtClean="0">
                <a:solidFill>
                  <a:srgbClr val="3333CC"/>
                </a:solidFill>
              </a:rPr>
              <a:t>用数组实现</a:t>
            </a:r>
            <a:r>
              <a:rPr lang="zh-CN" altLang="en-US" sz="3600" dirty="0">
                <a:solidFill>
                  <a:srgbClr val="3333CC"/>
                </a:solidFill>
              </a:rPr>
              <a:t>队列</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22" name="Rectangle 2"/>
          <p:cNvSpPr>
            <a:spLocks noGrp="1" noChangeArrowheads="1"/>
          </p:cNvSpPr>
          <p:nvPr/>
        </p:nvSpPr>
        <p:spPr bwMode="auto">
          <a:xfrm>
            <a:off x="304800" y="228600"/>
            <a:ext cx="6096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a:solidFill>
                  <a:srgbClr val="CC3300"/>
                </a:solidFill>
                <a:effectLst>
                  <a:outerShdw blurRad="38100" dist="38100" dir="2700000" algn="tl">
                    <a:srgbClr val="C0C0C0"/>
                  </a:outerShdw>
                </a:effectLst>
                <a:latin typeface="Arial Narrow" pitchFamily="34" charset="0"/>
              </a:rPr>
              <a:t>循环队列 </a:t>
            </a:r>
            <a:r>
              <a:rPr lang="zh-CN" altLang="en-US" sz="3200">
                <a:solidFill>
                  <a:srgbClr val="CC3300"/>
                </a:solidFill>
                <a:effectLst>
                  <a:outerShdw blurRad="38100" dist="38100" dir="2700000" algn="tl">
                    <a:srgbClr val="C0C0C0"/>
                  </a:outerShdw>
                </a:effectLst>
                <a:latin typeface="Times New Roman" pitchFamily="18" charset="0"/>
              </a:rPr>
              <a:t>(</a:t>
            </a:r>
            <a:r>
              <a:rPr lang="en-US" altLang="zh-CN" sz="3200">
                <a:solidFill>
                  <a:srgbClr val="CC3300"/>
                </a:solidFill>
                <a:effectLst>
                  <a:outerShdw blurRad="38100" dist="38100" dir="2700000" algn="tl">
                    <a:srgbClr val="C0C0C0"/>
                  </a:outerShdw>
                </a:effectLst>
                <a:latin typeface="Times New Roman" pitchFamily="18" charset="0"/>
              </a:rPr>
              <a:t>Circular Queue)</a:t>
            </a:r>
            <a:endParaRPr lang="en-US" altLang="zh-CN" sz="3200">
              <a:solidFill>
                <a:schemeClr val="tx2"/>
              </a:solidFill>
              <a:latin typeface="Arial Narrow" pitchFamily="34" charset="0"/>
              <a:ea typeface="宋体" pitchFamily="2" charset="-122"/>
            </a:endParaRPr>
          </a:p>
        </p:txBody>
      </p:sp>
      <p:sp>
        <p:nvSpPr>
          <p:cNvPr id="146435" name="Rectangle 3"/>
          <p:cNvSpPr>
            <a:spLocks noChangeArrowheads="1"/>
          </p:cNvSpPr>
          <p:nvPr/>
        </p:nvSpPr>
        <p:spPr bwMode="auto">
          <a:xfrm>
            <a:off x="395288" y="1052513"/>
            <a:ext cx="8382000" cy="2227262"/>
          </a:xfrm>
          <a:prstGeom prst="rect">
            <a:avLst/>
          </a:prstGeom>
          <a:noFill/>
          <a:ln w="9525">
            <a:noFill/>
            <a:miter lim="800000"/>
            <a:headEnd/>
            <a:tailEnd/>
          </a:ln>
          <a:effectLst/>
        </p:spPr>
        <p:txBody>
          <a:bodyPr>
            <a:spAutoFit/>
          </a:bodyPr>
          <a:lstStyle/>
          <a:p>
            <a:pPr indent="571500" algn="just" eaLnBrk="1" hangingPunct="1">
              <a:lnSpc>
                <a:spcPct val="100000"/>
              </a:lnSpc>
            </a:pPr>
            <a:r>
              <a:rPr kumimoji="1" lang="zh-CN" altLang="en-US" sz="2800"/>
              <a:t>在顺序队列中，当队尾指针已经指向了队列的最后一个位置时，此时若有元素入列，就会发生</a:t>
            </a:r>
            <a:r>
              <a:rPr kumimoji="1" lang="zh-CN" altLang="en-US" sz="2800">
                <a:latin typeface="Times New Roman" pitchFamily="18" charset="0"/>
              </a:rPr>
              <a:t>“</a:t>
            </a:r>
            <a:r>
              <a:rPr kumimoji="1" lang="zh-CN" altLang="en-US" sz="2800"/>
              <a:t>溢出</a:t>
            </a:r>
            <a:r>
              <a:rPr kumimoji="1" lang="zh-CN" altLang="en-US" sz="2800">
                <a:latin typeface="Times New Roman" pitchFamily="18" charset="0"/>
              </a:rPr>
              <a:t>”</a:t>
            </a:r>
            <a:r>
              <a:rPr kumimoji="1" lang="zh-CN" altLang="en-US" sz="2800"/>
              <a:t>。也就是说，队列的存储空间并没有满，但队列却发生了溢出，我们称这种现象为假溢出。解决这个问题有两种可行的方法：</a:t>
            </a:r>
          </a:p>
        </p:txBody>
      </p:sp>
      <p:pic>
        <p:nvPicPr>
          <p:cNvPr id="146436" name="Picture 4"/>
          <p:cNvPicPr>
            <a:picLocks noChangeAspect="1" noChangeArrowheads="1"/>
          </p:cNvPicPr>
          <p:nvPr/>
        </p:nvPicPr>
        <p:blipFill>
          <a:blip r:embed="rId2" cstate="print"/>
          <a:srcRect/>
          <a:stretch>
            <a:fillRect/>
          </a:stretch>
        </p:blipFill>
        <p:spPr bwMode="auto">
          <a:xfrm>
            <a:off x="0" y="3429000"/>
            <a:ext cx="9144000" cy="289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250825" y="692150"/>
            <a:ext cx="8534400" cy="5645150"/>
          </a:xfrm>
          <a:prstGeom prst="rect">
            <a:avLst/>
          </a:prstGeom>
          <a:noFill/>
          <a:ln w="9525">
            <a:noFill/>
            <a:miter lim="800000"/>
            <a:headEnd/>
            <a:tailEnd/>
          </a:ln>
          <a:effectLst/>
        </p:spPr>
        <p:txBody>
          <a:bodyPr>
            <a:spAutoFit/>
          </a:bodyPr>
          <a:lstStyle/>
          <a:p>
            <a:pPr indent="622300" eaLnBrk="1" hangingPunct="1">
              <a:lnSpc>
                <a:spcPct val="100000"/>
              </a:lnSpc>
              <a:spcBef>
                <a:spcPct val="50000"/>
              </a:spcBef>
            </a:pPr>
            <a:r>
              <a:rPr kumimoji="1" lang="zh-CN" altLang="en-US" sz="2800">
                <a:latin typeface="Times New Roman" pitchFamily="18" charset="0"/>
              </a:rPr>
              <a:t>（1）采用平移元素的方法，当发生假溢出时，就把整个队列的元素平移到存储区的首部，然后再插入新元素。这种方法需移动大量的元素，因而效率是很低的。</a:t>
            </a:r>
          </a:p>
          <a:p>
            <a:pPr indent="622300">
              <a:lnSpc>
                <a:spcPct val="100000"/>
              </a:lnSpc>
              <a:spcBef>
                <a:spcPct val="50000"/>
              </a:spcBef>
            </a:pPr>
            <a:r>
              <a:rPr kumimoji="1" lang="zh-CN" altLang="en-US" sz="2800">
                <a:latin typeface="Times New Roman" pitchFamily="18" charset="0"/>
              </a:rPr>
              <a:t>（2）将顺序队列的存储区假想为一个环状的空间。我们可假想</a:t>
            </a:r>
            <a:r>
              <a:rPr kumimoji="1" lang="en-US" altLang="zh-CN" sz="2800">
                <a:latin typeface="Times New Roman" pitchFamily="18" charset="0"/>
              </a:rPr>
              <a:t>q-&gt;queue[0]</a:t>
            </a:r>
            <a:r>
              <a:rPr kumimoji="1" lang="zh-CN" altLang="en-US" sz="2800">
                <a:latin typeface="Times New Roman" pitchFamily="18" charset="0"/>
              </a:rPr>
              <a:t>接在</a:t>
            </a:r>
            <a:r>
              <a:rPr kumimoji="1" lang="en-US" altLang="zh-CN" sz="2800">
                <a:latin typeface="Times New Roman" pitchFamily="18" charset="0"/>
              </a:rPr>
              <a:t>q-&gt;queue[MAXNUM-1]</a:t>
            </a:r>
            <a:r>
              <a:rPr kumimoji="1" lang="zh-CN" altLang="en-US" sz="2800">
                <a:latin typeface="Times New Roman" pitchFamily="18" charset="0"/>
              </a:rPr>
              <a:t>的后面。当发生假溢出时，将新元素插入到第一个位置上，这样做，虽然物理上队尾在队首之前，但逻辑上队首仍然在前。入队和出队仍按“先进先出”的原则进行，这就是循环队列。</a:t>
            </a:r>
          </a:p>
          <a:p>
            <a:pPr indent="622300">
              <a:lnSpc>
                <a:spcPct val="100000"/>
              </a:lnSpc>
              <a:spcBef>
                <a:spcPct val="50000"/>
              </a:spcBef>
            </a:pPr>
            <a:r>
              <a:rPr kumimoji="1" lang="zh-CN" altLang="en-US" sz="2800">
                <a:latin typeface="Times New Roman" pitchFamily="18" charset="0"/>
              </a:rPr>
              <a:t>很显然，方法二中不需要移动元素，操作效率高，空间的利用率也很高。</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5474" name="Rectangle 2"/>
          <p:cNvSpPr>
            <a:spLocks noGrp="1" noChangeArrowheads="1"/>
          </p:cNvSpPr>
          <p:nvPr/>
        </p:nvSpPr>
        <p:spPr bwMode="auto">
          <a:xfrm>
            <a:off x="304800" y="609600"/>
            <a:ext cx="86106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zh-CN" altLang="en-US" sz="2800" dirty="0">
                <a:effectLst>
                  <a:outerShdw blurRad="38100" dist="38100" dir="2700000" algn="tl">
                    <a:srgbClr val="C0C0C0"/>
                  </a:outerShdw>
                </a:effectLst>
                <a:latin typeface="Times New Roman" pitchFamily="18" charset="0"/>
              </a:rPr>
              <a:t>存储队列的数组被当作首尾相接的表处理。</a:t>
            </a:r>
          </a:p>
          <a:p>
            <a:pPr>
              <a:lnSpc>
                <a:spcPct val="100000"/>
              </a:lnSpc>
              <a:buClr>
                <a:schemeClr val="hlink"/>
              </a:buClr>
              <a:buSzPts val="1800"/>
              <a:buFont typeface="Monotype Sorts" pitchFamily="2" charset="2"/>
              <a:buNone/>
              <a:defRPr/>
            </a:pPr>
            <a:endParaRPr lang="zh-CN" altLang="en-US" sz="2800" dirty="0">
              <a:effectLst>
                <a:outerShdw blurRad="38100" dist="38100" dir="2700000" algn="tl">
                  <a:srgbClr val="C0C0C0"/>
                </a:outerShdw>
              </a:effectLst>
              <a:latin typeface="Times New Roman" pitchFamily="18" charset="0"/>
            </a:endParaRPr>
          </a:p>
          <a:p>
            <a:pPr>
              <a:lnSpc>
                <a:spcPct val="100000"/>
              </a:lnSpc>
              <a:buClr>
                <a:schemeClr val="hlink"/>
              </a:buClr>
              <a:buSzPts val="1800"/>
              <a:buFont typeface="Monotype Sorts" pitchFamily="2" charset="2"/>
              <a:buNone/>
              <a:defRPr/>
            </a:pPr>
            <a:r>
              <a:rPr lang="zh-CN" altLang="en-US" sz="2800" dirty="0">
                <a:effectLst>
                  <a:outerShdw blurRad="38100" dist="38100" dir="2700000" algn="tl">
                    <a:srgbClr val="C0C0C0"/>
                  </a:outerShdw>
                </a:effectLst>
                <a:latin typeface="Times New Roman" pitchFamily="18" charset="0"/>
              </a:rPr>
              <a:t>队头、队尾指针加1时从</a:t>
            </a:r>
            <a:r>
              <a:rPr lang="en-US" altLang="zh-CN" sz="2800" i="1" dirty="0" err="1">
                <a:effectLst>
                  <a:outerShdw blurRad="38100" dist="38100" dir="2700000" algn="tl">
                    <a:srgbClr val="C0C0C0"/>
                  </a:outerShdw>
                </a:effectLst>
                <a:latin typeface="Times New Roman" pitchFamily="18" charset="0"/>
              </a:rPr>
              <a:t>maxSize</a:t>
            </a:r>
            <a:r>
              <a:rPr lang="en-US" altLang="zh-CN" sz="2800" i="1" dirty="0">
                <a:effectLst>
                  <a:outerShdw blurRad="38100" dist="38100" dir="2700000" algn="tl">
                    <a:srgbClr val="C0C0C0"/>
                  </a:outerShdw>
                </a:effectLst>
                <a:latin typeface="Times New Roman" pitchFamily="18" charset="0"/>
              </a:rPr>
              <a:t> </a:t>
            </a:r>
            <a:r>
              <a:rPr lang="en-US" altLang="zh-CN" sz="2800" dirty="0">
                <a:effectLst>
                  <a:outerShdw blurRad="38100" dist="38100" dir="2700000" algn="tl">
                    <a:srgbClr val="C0C0C0"/>
                  </a:outerShdw>
                </a:effectLst>
              </a:rPr>
              <a:t>-</a:t>
            </a:r>
            <a:r>
              <a:rPr lang="en-US" altLang="zh-CN" sz="2800" dirty="0">
                <a:effectLst>
                  <a:outerShdw blurRad="38100" dist="38100" dir="2700000" algn="tl">
                    <a:srgbClr val="C0C0C0"/>
                  </a:outerShdw>
                </a:effectLst>
                <a:latin typeface="Times New Roman" pitchFamily="18" charset="0"/>
              </a:rPr>
              <a:t>1</a:t>
            </a:r>
            <a:r>
              <a:rPr lang="zh-CN" altLang="en-US" sz="2800" dirty="0">
                <a:effectLst>
                  <a:outerShdw blurRad="38100" dist="38100" dir="2700000" algn="tl">
                    <a:srgbClr val="C0C0C0"/>
                  </a:outerShdw>
                </a:effectLst>
                <a:latin typeface="Times New Roman" pitchFamily="18" charset="0"/>
              </a:rPr>
              <a:t>直接进到0，可用语言的取模(余数)运算实现。</a:t>
            </a:r>
          </a:p>
          <a:p>
            <a:pPr>
              <a:lnSpc>
                <a:spcPct val="100000"/>
              </a:lnSpc>
              <a:buClr>
                <a:schemeClr val="hlink"/>
              </a:buClr>
              <a:buSzPts val="1800"/>
              <a:buFont typeface="Monotype Sorts" pitchFamily="2" charset="2"/>
              <a:buNone/>
              <a:defRPr/>
            </a:pPr>
            <a:endParaRPr lang="zh-CN" altLang="en-US" sz="2800" dirty="0">
              <a:effectLst>
                <a:outerShdw blurRad="38100" dist="38100" dir="2700000" algn="tl">
                  <a:srgbClr val="C0C0C0"/>
                </a:outerShdw>
              </a:effectLst>
              <a:latin typeface="Times New Roman" pitchFamily="18" charset="0"/>
            </a:endParaRPr>
          </a:p>
          <a:p>
            <a:pPr>
              <a:lnSpc>
                <a:spcPct val="100000"/>
              </a:lnSpc>
              <a:buClr>
                <a:schemeClr val="hlink"/>
              </a:buClr>
              <a:buSzPts val="1800"/>
              <a:buFont typeface="Monotype Sorts" pitchFamily="2" charset="2"/>
              <a:buNone/>
              <a:defRPr/>
            </a:pPr>
            <a:r>
              <a:rPr lang="zh-CN" altLang="en-US" sz="2800" dirty="0">
                <a:effectLst>
                  <a:outerShdw blurRad="38100" dist="38100" dir="2700000" algn="tl">
                    <a:srgbClr val="C0C0C0"/>
                  </a:outerShdw>
                </a:effectLst>
                <a:latin typeface="Times New Roman" pitchFamily="18" charset="0"/>
              </a:rPr>
              <a:t>队头指针进1</a:t>
            </a:r>
            <a:r>
              <a:rPr lang="zh-CN" altLang="en-US" sz="2800" dirty="0">
                <a:effectLst>
                  <a:outerShdw blurRad="38100" dist="38100" dir="2700000" algn="tl">
                    <a:srgbClr val="C0C0C0"/>
                  </a:outerShdw>
                </a:effectLst>
                <a:latin typeface="Arial" pitchFamily="34" charset="0"/>
                <a:ea typeface="宋体" pitchFamily="2" charset="-122"/>
              </a:rPr>
              <a:t>:</a:t>
            </a:r>
            <a:r>
              <a:rPr lang="zh-CN" altLang="en-US" sz="2800" b="0" dirty="0">
                <a:effectLst>
                  <a:outerShdw blurRad="38100" dist="38100" dir="2700000" algn="tl">
                    <a:srgbClr val="C0C0C0"/>
                  </a:outerShdw>
                </a:effectLst>
                <a:latin typeface="Arial" pitchFamily="34" charset="0"/>
                <a:ea typeface="宋体" pitchFamily="2" charset="-122"/>
              </a:rPr>
              <a:t>  </a:t>
            </a:r>
            <a:r>
              <a:rPr lang="en-US" altLang="zh-CN" sz="2800" b="0" i="1" dirty="0">
                <a:effectLst>
                  <a:outerShdw blurRad="38100" dist="38100" dir="2700000" algn="tl">
                    <a:srgbClr val="C0C0C0"/>
                  </a:outerShdw>
                </a:effectLst>
                <a:latin typeface="Times New Roman" pitchFamily="18" charset="0"/>
                <a:ea typeface="宋体" pitchFamily="2" charset="-122"/>
              </a:rPr>
              <a:t>front</a:t>
            </a:r>
            <a:r>
              <a:rPr lang="en-US" altLang="zh-CN" sz="2800" b="0" dirty="0">
                <a:effectLst>
                  <a:outerShdw blurRad="38100" dist="38100" dir="2700000" algn="tl">
                    <a:srgbClr val="C0C0C0"/>
                  </a:outerShdw>
                </a:effectLst>
                <a:latin typeface="Times New Roman" pitchFamily="18" charset="0"/>
                <a:ea typeface="宋体" pitchFamily="2" charset="-122"/>
              </a:rPr>
              <a:t> = (</a:t>
            </a:r>
            <a:r>
              <a:rPr lang="en-US" altLang="zh-CN" sz="2800" b="0" i="1" dirty="0">
                <a:effectLst>
                  <a:outerShdw blurRad="38100" dist="38100" dir="2700000" algn="tl">
                    <a:srgbClr val="C0C0C0"/>
                  </a:outerShdw>
                </a:effectLst>
                <a:latin typeface="Times New Roman" pitchFamily="18" charset="0"/>
                <a:ea typeface="宋体" pitchFamily="2" charset="-122"/>
              </a:rPr>
              <a:t>front</a:t>
            </a:r>
            <a:r>
              <a:rPr lang="en-US" altLang="zh-CN" sz="2800" b="0" dirty="0">
                <a:effectLst>
                  <a:outerShdw blurRad="38100" dist="38100" dir="2700000" algn="tl">
                    <a:srgbClr val="C0C0C0"/>
                  </a:outerShdw>
                </a:effectLst>
                <a:latin typeface="Times New Roman" pitchFamily="18" charset="0"/>
                <a:ea typeface="宋体" pitchFamily="2" charset="-122"/>
              </a:rPr>
              <a:t> + 1) % </a:t>
            </a:r>
            <a:r>
              <a:rPr lang="en-US" altLang="zh-CN" sz="2800" b="0" i="1" dirty="0" err="1">
                <a:effectLst>
                  <a:outerShdw blurRad="38100" dist="38100" dir="2700000" algn="tl">
                    <a:srgbClr val="C0C0C0"/>
                  </a:outerShdw>
                </a:effectLst>
                <a:latin typeface="Times New Roman" pitchFamily="18" charset="0"/>
                <a:ea typeface="宋体" pitchFamily="2" charset="-122"/>
              </a:rPr>
              <a:t>maxSize</a:t>
            </a:r>
            <a:r>
              <a:rPr lang="en-US" altLang="zh-CN" sz="2800" b="0" dirty="0">
                <a:effectLst>
                  <a:outerShdw blurRad="38100" dist="38100" dir="2700000" algn="tl">
                    <a:srgbClr val="C0C0C0"/>
                  </a:outerShdw>
                </a:effectLst>
                <a:latin typeface="Times New Roman" pitchFamily="18" charset="0"/>
                <a:ea typeface="宋体" pitchFamily="2" charset="-122"/>
              </a:rPr>
              <a:t>;</a:t>
            </a:r>
            <a:endParaRPr lang="en-US" altLang="zh-CN" sz="2800" dirty="0">
              <a:latin typeface="Times New Roman" pitchFamily="18" charset="0"/>
              <a:ea typeface="宋体" pitchFamily="2" charset="-122"/>
            </a:endParaRPr>
          </a:p>
          <a:p>
            <a:pPr>
              <a:lnSpc>
                <a:spcPct val="100000"/>
              </a:lnSpc>
              <a:defRPr/>
            </a:pPr>
            <a:r>
              <a:rPr lang="zh-CN" altLang="en-US" sz="2800" dirty="0">
                <a:effectLst>
                  <a:outerShdw blurRad="38100" dist="38100" dir="2700000" algn="tl">
                    <a:srgbClr val="C0C0C0"/>
                  </a:outerShdw>
                </a:effectLst>
                <a:latin typeface="Times New Roman" pitchFamily="18" charset="0"/>
              </a:rPr>
              <a:t>队尾指针进1:  </a:t>
            </a:r>
            <a:r>
              <a:rPr lang="en-US" altLang="zh-CN" sz="2800" b="0" i="1" dirty="0">
                <a:effectLst>
                  <a:outerShdw blurRad="38100" dist="38100" dir="2700000" algn="tl">
                    <a:srgbClr val="C0C0C0"/>
                  </a:outerShdw>
                </a:effectLst>
                <a:latin typeface="Times New Roman" pitchFamily="18" charset="0"/>
              </a:rPr>
              <a:t>rear</a:t>
            </a:r>
            <a:r>
              <a:rPr lang="en-US" altLang="zh-CN" sz="2800" b="0" dirty="0">
                <a:effectLst>
                  <a:outerShdw blurRad="38100" dist="38100" dir="2700000" algn="tl">
                    <a:srgbClr val="C0C0C0"/>
                  </a:outerShdw>
                </a:effectLst>
                <a:latin typeface="Times New Roman" pitchFamily="18" charset="0"/>
              </a:rPr>
              <a:t> = (</a:t>
            </a:r>
            <a:r>
              <a:rPr lang="en-US" altLang="zh-CN" sz="2800" b="0" i="1" dirty="0">
                <a:effectLst>
                  <a:outerShdw blurRad="38100" dist="38100" dir="2700000" algn="tl">
                    <a:srgbClr val="C0C0C0"/>
                  </a:outerShdw>
                </a:effectLst>
                <a:latin typeface="Times New Roman" pitchFamily="18" charset="0"/>
              </a:rPr>
              <a:t>rear </a:t>
            </a:r>
            <a:r>
              <a:rPr lang="en-US" altLang="zh-CN" sz="2800" b="0" dirty="0">
                <a:effectLst>
                  <a:outerShdw blurRad="38100" dist="38100" dir="2700000" algn="tl">
                    <a:srgbClr val="C0C0C0"/>
                  </a:outerShdw>
                </a:effectLst>
                <a:latin typeface="Times New Roman" pitchFamily="18" charset="0"/>
              </a:rPr>
              <a:t>+ 1) % </a:t>
            </a:r>
            <a:r>
              <a:rPr lang="en-US" altLang="zh-CN" sz="2800" b="0" i="1" dirty="0" err="1">
                <a:effectLst>
                  <a:outerShdw blurRad="38100" dist="38100" dir="2700000" algn="tl">
                    <a:srgbClr val="C0C0C0"/>
                  </a:outerShdw>
                </a:effectLst>
                <a:latin typeface="Times New Roman" pitchFamily="18" charset="0"/>
              </a:rPr>
              <a:t>maxSize</a:t>
            </a:r>
            <a:r>
              <a:rPr lang="en-US" altLang="zh-CN" sz="2800" dirty="0">
                <a:effectLst>
                  <a:outerShdw blurRad="38100" dist="38100" dir="2700000" algn="tl">
                    <a:srgbClr val="C0C0C0"/>
                  </a:outerShdw>
                </a:effectLst>
                <a:latin typeface="Times New Roman" pitchFamily="18" charset="0"/>
              </a:rPr>
              <a:t>;</a:t>
            </a:r>
          </a:p>
          <a:p>
            <a:pPr>
              <a:lnSpc>
                <a:spcPct val="100000"/>
              </a:lnSpc>
              <a:buClr>
                <a:schemeClr val="hlink"/>
              </a:buClr>
              <a:buSzPts val="1800"/>
              <a:buFont typeface="Monotype Sorts" pitchFamily="2" charset="2"/>
              <a:buNone/>
              <a:defRPr/>
            </a:pPr>
            <a:endParaRPr lang="zh-CN" altLang="en-US" sz="2800" dirty="0">
              <a:effectLst>
                <a:outerShdw blurRad="38100" dist="38100" dir="2700000" algn="tl">
                  <a:srgbClr val="C0C0C0"/>
                </a:outerShdw>
              </a:effectLst>
              <a:latin typeface="Times New Roman" pitchFamily="18" charset="0"/>
            </a:endParaRPr>
          </a:p>
          <a:p>
            <a:pPr>
              <a:lnSpc>
                <a:spcPct val="100000"/>
              </a:lnSpc>
              <a:buClr>
                <a:schemeClr val="hlink"/>
              </a:buClr>
              <a:buSzPts val="1800"/>
              <a:buFont typeface="Monotype Sorts" pitchFamily="2" charset="2"/>
              <a:buNone/>
              <a:defRPr/>
            </a:pPr>
            <a:r>
              <a:rPr lang="zh-CN" altLang="en-US" sz="2800" dirty="0">
                <a:effectLst>
                  <a:outerShdw blurRad="38100" dist="38100" dir="2700000" algn="tl">
                    <a:srgbClr val="C0C0C0"/>
                  </a:outerShdw>
                </a:effectLst>
                <a:latin typeface="Times New Roman" pitchFamily="18" charset="0"/>
              </a:rPr>
              <a:t>队列初始化：</a:t>
            </a:r>
            <a:r>
              <a:rPr lang="en-US" altLang="zh-CN" sz="2800" b="0" i="1" dirty="0">
                <a:effectLst>
                  <a:outerShdw blurRad="38100" dist="38100" dir="2700000" algn="tl">
                    <a:srgbClr val="C0C0C0"/>
                  </a:outerShdw>
                </a:effectLst>
                <a:latin typeface="Times New Roman" pitchFamily="18" charset="0"/>
              </a:rPr>
              <a:t>front</a:t>
            </a:r>
            <a:r>
              <a:rPr lang="en-US" altLang="zh-CN" sz="2800" dirty="0">
                <a:effectLst>
                  <a:outerShdw blurRad="38100" dist="38100" dir="2700000" algn="tl">
                    <a:srgbClr val="C0C0C0"/>
                  </a:outerShdw>
                </a:effectLst>
                <a:latin typeface="Times New Roman" pitchFamily="18" charset="0"/>
              </a:rPr>
              <a:t> = </a:t>
            </a:r>
            <a:r>
              <a:rPr lang="en-US" altLang="zh-CN" sz="2800" b="0" i="1" dirty="0">
                <a:effectLst>
                  <a:outerShdw blurRad="38100" dist="38100" dir="2700000" algn="tl">
                    <a:srgbClr val="C0C0C0"/>
                  </a:outerShdw>
                </a:effectLst>
                <a:latin typeface="Times New Roman" pitchFamily="18" charset="0"/>
              </a:rPr>
              <a:t>rear</a:t>
            </a:r>
            <a:r>
              <a:rPr lang="en-US" altLang="zh-CN" sz="2800" dirty="0">
                <a:effectLst>
                  <a:outerShdw blurRad="38100" dist="38100" dir="2700000" algn="tl">
                    <a:srgbClr val="C0C0C0"/>
                  </a:outerShdw>
                </a:effectLst>
                <a:latin typeface="Times New Roman" pitchFamily="18" charset="0"/>
              </a:rPr>
              <a:t> = 0;</a:t>
            </a:r>
          </a:p>
          <a:p>
            <a:pPr>
              <a:lnSpc>
                <a:spcPct val="100000"/>
              </a:lnSpc>
              <a:buClr>
                <a:schemeClr val="hlink"/>
              </a:buClr>
              <a:buSzPts val="1800"/>
              <a:buFont typeface="Monotype Sorts" pitchFamily="2" charset="2"/>
              <a:buNone/>
              <a:defRPr/>
            </a:pPr>
            <a:endParaRPr lang="zh-CN" altLang="en-US" sz="2800" dirty="0">
              <a:effectLst>
                <a:outerShdw blurRad="38100" dist="38100" dir="2700000" algn="tl">
                  <a:srgbClr val="C0C0C0"/>
                </a:outerShdw>
              </a:effectLst>
              <a:latin typeface="Times New Roman" pitchFamily="18" charset="0"/>
            </a:endParaRPr>
          </a:p>
          <a:p>
            <a:pPr>
              <a:lnSpc>
                <a:spcPct val="100000"/>
              </a:lnSpc>
              <a:buClr>
                <a:schemeClr val="hlink"/>
              </a:buClr>
              <a:buSzPts val="1800"/>
              <a:buFont typeface="Monotype Sorts" pitchFamily="2" charset="2"/>
              <a:buNone/>
              <a:defRPr/>
            </a:pPr>
            <a:r>
              <a:rPr lang="zh-CN" altLang="en-US" sz="2800" dirty="0">
                <a:effectLst>
                  <a:outerShdw blurRad="38100" dist="38100" dir="2700000" algn="tl">
                    <a:srgbClr val="C0C0C0"/>
                  </a:outerShdw>
                </a:effectLst>
                <a:latin typeface="Times New Roman" pitchFamily="18" charset="0"/>
              </a:rPr>
              <a:t>队空条件：</a:t>
            </a:r>
            <a:r>
              <a:rPr lang="en-US" altLang="zh-CN" sz="2800" b="0" i="1" dirty="0">
                <a:effectLst>
                  <a:outerShdw blurRad="38100" dist="38100" dir="2700000" algn="tl">
                    <a:srgbClr val="C0C0C0"/>
                  </a:outerShdw>
                </a:effectLst>
                <a:latin typeface="Times New Roman" pitchFamily="18" charset="0"/>
              </a:rPr>
              <a:t>front</a:t>
            </a:r>
            <a:r>
              <a:rPr lang="en-US" altLang="zh-CN" sz="2800" dirty="0">
                <a:effectLst>
                  <a:outerShdw blurRad="38100" dist="38100" dir="2700000" algn="tl">
                    <a:srgbClr val="C0C0C0"/>
                  </a:outerShdw>
                </a:effectLst>
                <a:latin typeface="Times New Roman" pitchFamily="18" charset="0"/>
              </a:rPr>
              <a:t> == </a:t>
            </a:r>
            <a:r>
              <a:rPr lang="en-US" altLang="zh-CN" sz="2800" b="0" i="1" dirty="0">
                <a:effectLst>
                  <a:outerShdw blurRad="38100" dist="38100" dir="2700000" algn="tl">
                    <a:srgbClr val="C0C0C0"/>
                  </a:outerShdw>
                </a:effectLst>
                <a:latin typeface="Times New Roman" pitchFamily="18" charset="0"/>
              </a:rPr>
              <a:t>rear</a:t>
            </a:r>
            <a:r>
              <a:rPr lang="en-US" altLang="zh-CN" sz="2800" dirty="0">
                <a:effectLst>
                  <a:outerShdw blurRad="38100" dist="38100" dir="2700000" algn="tl">
                    <a:srgbClr val="C0C0C0"/>
                  </a:outerShdw>
                </a:effectLst>
                <a:latin typeface="Times New Roman" pitchFamily="18" charset="0"/>
              </a:rPr>
              <a:t>;</a:t>
            </a:r>
          </a:p>
          <a:p>
            <a:pPr>
              <a:lnSpc>
                <a:spcPct val="100000"/>
              </a:lnSpc>
              <a:buClr>
                <a:schemeClr val="hlink"/>
              </a:buClr>
              <a:buSzPts val="1800"/>
              <a:buFont typeface="Monotype Sorts" pitchFamily="2" charset="2"/>
              <a:buNone/>
              <a:defRPr/>
            </a:pPr>
            <a:endParaRPr lang="zh-CN" altLang="en-US" sz="2800" dirty="0">
              <a:effectLst>
                <a:outerShdw blurRad="38100" dist="38100" dir="2700000" algn="tl">
                  <a:srgbClr val="C0C0C0"/>
                </a:outerShdw>
              </a:effectLst>
              <a:latin typeface="Times New Roman" pitchFamily="18" charset="0"/>
            </a:endParaRPr>
          </a:p>
          <a:p>
            <a:pPr>
              <a:lnSpc>
                <a:spcPct val="100000"/>
              </a:lnSpc>
              <a:buClr>
                <a:schemeClr val="hlink"/>
              </a:buClr>
              <a:buSzPts val="1800"/>
              <a:buFont typeface="Monotype Sorts" pitchFamily="2" charset="2"/>
              <a:buNone/>
              <a:defRPr/>
            </a:pPr>
            <a:r>
              <a:rPr lang="zh-CN" altLang="en-US" sz="2800" dirty="0">
                <a:effectLst>
                  <a:outerShdw blurRad="38100" dist="38100" dir="2700000" algn="tl">
                    <a:srgbClr val="C0C0C0"/>
                  </a:outerShdw>
                </a:effectLst>
                <a:latin typeface="Times New Roman" pitchFamily="18" charset="0"/>
              </a:rPr>
              <a:t>队满条件：</a:t>
            </a:r>
            <a:r>
              <a:rPr lang="zh-CN" altLang="en-US" sz="2800" b="0" dirty="0">
                <a:effectLst>
                  <a:outerShdw blurRad="38100" dist="38100" dir="2700000" algn="tl">
                    <a:srgbClr val="C0C0C0"/>
                  </a:outerShdw>
                </a:effectLst>
                <a:latin typeface="Times New Roman" pitchFamily="18" charset="0"/>
                <a:ea typeface="宋体" pitchFamily="2" charset="-122"/>
              </a:rPr>
              <a:t>(</a:t>
            </a:r>
            <a:r>
              <a:rPr lang="en-US" altLang="zh-CN" sz="2800" b="0" i="1" dirty="0">
                <a:effectLst>
                  <a:outerShdw blurRad="38100" dist="38100" dir="2700000" algn="tl">
                    <a:srgbClr val="C0C0C0"/>
                  </a:outerShdw>
                </a:effectLst>
                <a:latin typeface="Times New Roman" pitchFamily="18" charset="0"/>
                <a:ea typeface="宋体" pitchFamily="2" charset="-122"/>
              </a:rPr>
              <a:t>rear</a:t>
            </a:r>
            <a:r>
              <a:rPr lang="en-US" altLang="zh-CN" sz="2800" b="0" dirty="0">
                <a:effectLst>
                  <a:outerShdw blurRad="38100" dist="38100" dir="2700000" algn="tl">
                    <a:srgbClr val="C0C0C0"/>
                  </a:outerShdw>
                </a:effectLst>
                <a:latin typeface="Times New Roman" pitchFamily="18" charset="0"/>
                <a:ea typeface="宋体" pitchFamily="2" charset="-122"/>
              </a:rPr>
              <a:t> + 1) % </a:t>
            </a:r>
            <a:r>
              <a:rPr lang="en-US" altLang="zh-CN" sz="2800" b="0" i="1" dirty="0" err="1">
                <a:effectLst>
                  <a:outerShdw blurRad="38100" dist="38100" dir="2700000" algn="tl">
                    <a:srgbClr val="C0C0C0"/>
                  </a:outerShdw>
                </a:effectLst>
                <a:latin typeface="Times New Roman" pitchFamily="18" charset="0"/>
                <a:ea typeface="宋体" pitchFamily="2" charset="-122"/>
              </a:rPr>
              <a:t>maxSize</a:t>
            </a:r>
            <a:r>
              <a:rPr lang="en-US" altLang="zh-CN" sz="2800" b="0" i="1" dirty="0">
                <a:effectLst>
                  <a:outerShdw blurRad="38100" dist="38100" dir="2700000" algn="tl">
                    <a:srgbClr val="C0C0C0"/>
                  </a:outerShdw>
                </a:effectLst>
                <a:latin typeface="Times New Roman" pitchFamily="18" charset="0"/>
                <a:ea typeface="宋体" pitchFamily="2" charset="-122"/>
              </a:rPr>
              <a:t> ==</a:t>
            </a:r>
            <a:r>
              <a:rPr lang="en-US" altLang="zh-CN" sz="2800" b="0" i="1" dirty="0">
                <a:effectLst>
                  <a:outerShdw blurRad="38100" dist="38100" dir="2700000" algn="tl">
                    <a:srgbClr val="C0C0C0"/>
                  </a:outerShdw>
                </a:effectLst>
                <a:latin typeface="Times New Roman" pitchFamily="18" charset="0"/>
              </a:rPr>
              <a:t> front</a:t>
            </a:r>
            <a:r>
              <a:rPr lang="en-US" altLang="zh-CN" sz="2800" dirty="0">
                <a:effectLst>
                  <a:outerShdw blurRad="38100" dist="38100" dir="2700000" algn="tl">
                    <a:srgbClr val="C0C0C0"/>
                  </a:outerShdw>
                </a:effectLst>
                <a:latin typeface="Times New Roman" pitchFamily="18" charset="0"/>
              </a:rPr>
              <a:t> </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4450" name="Text Box 2"/>
          <p:cNvSpPr txBox="1">
            <a:spLocks noChangeArrowheads="1"/>
          </p:cNvSpPr>
          <p:nvPr/>
        </p:nvSpPr>
        <p:spPr bwMode="auto">
          <a:xfrm>
            <a:off x="1447800" y="863600"/>
            <a:ext cx="6096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lnSpc>
                <a:spcPct val="100000"/>
              </a:lnSpc>
              <a:defRPr/>
            </a:pPr>
            <a:r>
              <a:rPr lang="zh-CN" altLang="en-US" sz="2800">
                <a:effectLst>
                  <a:outerShdw blurRad="38100" dist="38100" dir="2700000" algn="tl">
                    <a:srgbClr val="C0C0C0"/>
                  </a:outerShdw>
                </a:effectLst>
                <a:latin typeface="Times New Roman" pitchFamily="18" charset="0"/>
              </a:rPr>
              <a:t>循环队列的进队和出队</a:t>
            </a:r>
            <a:endParaRPr lang="zh-CN" altLang="en-US" sz="2800">
              <a:latin typeface="Arial Narrow" pitchFamily="34" charset="0"/>
            </a:endParaRPr>
          </a:p>
        </p:txBody>
      </p:sp>
      <p:pic>
        <p:nvPicPr>
          <p:cNvPr id="149507" name="Picture 3"/>
          <p:cNvPicPr>
            <a:picLocks noChangeAspect="1" noChangeArrowheads="1"/>
          </p:cNvPicPr>
          <p:nvPr/>
        </p:nvPicPr>
        <p:blipFill>
          <a:blip r:embed="rId2" cstate="print"/>
          <a:srcRect/>
          <a:stretch>
            <a:fillRect/>
          </a:stretch>
        </p:blipFill>
        <p:spPr bwMode="auto">
          <a:xfrm>
            <a:off x="0" y="1930400"/>
            <a:ext cx="9144000" cy="210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400050" y="908050"/>
            <a:ext cx="8420100" cy="519113"/>
          </a:xfrm>
          <a:prstGeom prst="rect">
            <a:avLst/>
          </a:prstGeom>
          <a:noFill/>
          <a:ln w="38100">
            <a:noFill/>
            <a:miter lim="800000"/>
            <a:headEnd/>
            <a:tailEnd/>
          </a:ln>
          <a:effectLst/>
        </p:spPr>
        <p:txBody>
          <a:bodyPr lIns="90000" tIns="46800" rIns="90000" bIns="46800">
            <a:spAutoFit/>
          </a:bodyPr>
          <a:lstStyle/>
          <a:p>
            <a:pPr eaLnBrk="1" hangingPunct="1">
              <a:lnSpc>
                <a:spcPct val="100000"/>
              </a:lnSpc>
            </a:pPr>
            <a:r>
              <a:rPr kumimoji="1" lang="zh-CN" altLang="en-US" sz="2800"/>
              <a:t>链式队列：</a:t>
            </a:r>
          </a:p>
        </p:txBody>
      </p:sp>
      <p:pic>
        <p:nvPicPr>
          <p:cNvPr id="150531" name="Picture 3" descr="未命名"/>
          <p:cNvPicPr>
            <a:picLocks noChangeAspect="1" noChangeArrowheads="1"/>
          </p:cNvPicPr>
          <p:nvPr/>
        </p:nvPicPr>
        <p:blipFill>
          <a:blip r:embed="rId2" cstate="print"/>
          <a:srcRect/>
          <a:stretch>
            <a:fillRect/>
          </a:stretch>
        </p:blipFill>
        <p:spPr bwMode="auto">
          <a:xfrm>
            <a:off x="611188" y="1700213"/>
            <a:ext cx="7921625" cy="1627187"/>
          </a:xfrm>
          <a:prstGeom prst="rect">
            <a:avLst/>
          </a:prstGeom>
          <a:noFill/>
          <a:ln w="9525">
            <a:noFill/>
            <a:miter lim="800000"/>
            <a:headEnd/>
            <a:tailEnd/>
          </a:ln>
        </p:spPr>
      </p:pic>
      <p:sp>
        <p:nvSpPr>
          <p:cNvPr id="150532" name="Text Box 4"/>
          <p:cNvSpPr txBox="1">
            <a:spLocks noChangeArrowheads="1"/>
          </p:cNvSpPr>
          <p:nvPr/>
        </p:nvSpPr>
        <p:spPr bwMode="auto">
          <a:xfrm>
            <a:off x="400050" y="3922713"/>
            <a:ext cx="8420100" cy="519112"/>
          </a:xfrm>
          <a:prstGeom prst="rect">
            <a:avLst/>
          </a:prstGeom>
          <a:noFill/>
          <a:ln w="38100">
            <a:noFill/>
            <a:miter lim="800000"/>
            <a:headEnd/>
            <a:tailEnd/>
          </a:ln>
          <a:effectLst/>
        </p:spPr>
        <p:txBody>
          <a:bodyPr lIns="90000" tIns="46800" rIns="90000" bIns="46800">
            <a:spAutoFit/>
          </a:bodyPr>
          <a:lstStyle/>
          <a:p>
            <a:pPr indent="714375" eaLnBrk="1" hangingPunct="1">
              <a:lnSpc>
                <a:spcPct val="100000"/>
              </a:lnSpc>
            </a:pPr>
            <a:r>
              <a:rPr kumimoji="1" lang="zh-CN" altLang="en-US" sz="2800"/>
              <a:t>链式队列的存储结构定义类似于链式栈。</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082" name="Rectangle 2"/>
          <p:cNvSpPr>
            <a:spLocks noChangeArrowheads="1"/>
          </p:cNvSpPr>
          <p:nvPr/>
        </p:nvSpPr>
        <p:spPr bwMode="auto">
          <a:xfrm>
            <a:off x="1748" y="319629"/>
            <a:ext cx="8153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spcBef>
                <a:spcPct val="50000"/>
              </a:spcBef>
              <a:defRPr/>
            </a:pPr>
            <a:r>
              <a:rPr lang="en-US" altLang="zh-CN" sz="2800" dirty="0">
                <a:effectLst>
                  <a:outerShdw blurRad="38100" dist="38100" dir="2700000" algn="tl">
                    <a:srgbClr val="C0C0C0"/>
                  </a:outerShdw>
                </a:effectLst>
                <a:latin typeface="黑体" pitchFamily="49" charset="-122"/>
                <a:ea typeface="黑体" pitchFamily="49" charset="-122"/>
              </a:rPr>
              <a:t>【</a:t>
            </a:r>
            <a:r>
              <a:rPr lang="zh-CN" altLang="en-US" sz="2800" dirty="0">
                <a:effectLst>
                  <a:outerShdw blurRad="38100" dist="38100" dir="2700000" algn="tl">
                    <a:srgbClr val="C0C0C0"/>
                  </a:outerShdw>
                </a:effectLst>
                <a:latin typeface="黑体" pitchFamily="49" charset="-122"/>
                <a:ea typeface="黑体" pitchFamily="49" charset="-122"/>
              </a:rPr>
              <a:t>例</a:t>
            </a:r>
            <a:r>
              <a:rPr lang="en-US" altLang="zh-CN" sz="2800" dirty="0">
                <a:effectLst>
                  <a:outerShdw blurRad="38100" dist="38100" dir="2700000" algn="tl">
                    <a:srgbClr val="C0C0C0"/>
                  </a:outerShdw>
                </a:effectLst>
                <a:latin typeface="黑体" pitchFamily="49" charset="-122"/>
                <a:ea typeface="黑体" pitchFamily="49" charset="-122"/>
              </a:rPr>
              <a:t>】</a:t>
            </a:r>
            <a:r>
              <a:rPr lang="zh-CN" altLang="en-US" sz="2800" dirty="0">
                <a:effectLst>
                  <a:outerShdw blurRad="38100" dist="38100" dir="2700000" algn="tl">
                    <a:srgbClr val="C0C0C0"/>
                  </a:outerShdw>
                </a:effectLst>
                <a:latin typeface="Times New Roman" pitchFamily="18" charset="0"/>
              </a:rPr>
              <a:t>多项式(</a:t>
            </a:r>
            <a:r>
              <a:rPr lang="en-US" altLang="zh-CN" sz="2800" dirty="0">
                <a:effectLst>
                  <a:outerShdw blurRad="38100" dist="38100" dir="2700000" algn="tl">
                    <a:srgbClr val="C0C0C0"/>
                  </a:outerShdw>
                </a:effectLst>
                <a:latin typeface="Times New Roman" pitchFamily="18" charset="0"/>
              </a:rPr>
              <a:t>Polynomial)</a:t>
            </a:r>
            <a:r>
              <a:rPr lang="zh-CN" altLang="en-US" sz="2800" dirty="0">
                <a:effectLst>
                  <a:outerShdw blurRad="38100" dist="38100" dir="2700000" algn="tl">
                    <a:srgbClr val="C0C0C0"/>
                  </a:outerShdw>
                </a:effectLst>
                <a:latin typeface="Times New Roman" pitchFamily="18" charset="0"/>
              </a:rPr>
              <a:t>的表示及其计算</a:t>
            </a:r>
          </a:p>
        </p:txBody>
      </p:sp>
      <p:sp>
        <p:nvSpPr>
          <p:cNvPr id="686083" name="Rectangle 3"/>
          <p:cNvSpPr>
            <a:spLocks noChangeArrowheads="1"/>
          </p:cNvSpPr>
          <p:nvPr/>
        </p:nvSpPr>
        <p:spPr bwMode="auto">
          <a:xfrm>
            <a:off x="251520" y="1072898"/>
            <a:ext cx="882098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indent="719138">
              <a:spcBef>
                <a:spcPct val="50000"/>
              </a:spcBef>
              <a:defRPr/>
            </a:pPr>
            <a:r>
              <a:rPr lang="zh-CN" altLang="en-US" sz="2800" dirty="0">
                <a:effectLst>
                  <a:outerShdw blurRad="38100" dist="38100" dir="2700000" algn="tl">
                    <a:srgbClr val="C0C0C0"/>
                  </a:outerShdw>
                </a:effectLst>
              </a:rPr>
              <a:t>线性表可以用来表示和操作符号多项式。比如：两个多项式可以表示为：</a:t>
            </a:r>
          </a:p>
          <a:p>
            <a:pPr indent="476250">
              <a:spcBef>
                <a:spcPct val="50000"/>
              </a:spcBef>
              <a:defRPr/>
            </a:pPr>
            <a:r>
              <a:rPr lang="en-US" altLang="zh-CN" sz="2800" dirty="0">
                <a:effectLst>
                  <a:outerShdw blurRad="38100" dist="38100" dir="2700000" algn="tl">
                    <a:srgbClr val="C0C0C0"/>
                  </a:outerShdw>
                </a:effectLst>
              </a:rPr>
              <a:t>    </a:t>
            </a:r>
            <a:r>
              <a:rPr lang="en-US" altLang="zh-CN" sz="2800" dirty="0">
                <a:effectLst>
                  <a:outerShdw blurRad="38100" dist="38100" dir="2700000" algn="tl">
                    <a:srgbClr val="C0C0C0"/>
                  </a:outerShdw>
                </a:effectLst>
                <a:latin typeface="Times New Roman" pitchFamily="18" charset="0"/>
              </a:rPr>
              <a:t>A(x</a:t>
            </a:r>
            <a:r>
              <a:rPr lang="en-US" altLang="zh-CN" sz="2800" dirty="0" smtClean="0">
                <a:effectLst>
                  <a:outerShdw blurRad="38100" dist="38100" dir="2700000" algn="tl">
                    <a:srgbClr val="C0C0C0"/>
                  </a:outerShdw>
                </a:effectLst>
                <a:latin typeface="Times New Roman" pitchFamily="18" charset="0"/>
              </a:rPr>
              <a:t>) = 3x</a:t>
            </a:r>
            <a:r>
              <a:rPr lang="en-US" altLang="zh-CN" sz="2800" baseline="30000" dirty="0" smtClean="0">
                <a:effectLst>
                  <a:outerShdw blurRad="38100" dist="38100" dir="2700000" algn="tl">
                    <a:srgbClr val="C0C0C0"/>
                  </a:outerShdw>
                </a:effectLst>
                <a:latin typeface="Times New Roman" pitchFamily="18" charset="0"/>
              </a:rPr>
              <a:t>2</a:t>
            </a:r>
            <a:r>
              <a:rPr lang="en-US" altLang="zh-CN" sz="2800" dirty="0" smtClean="0">
                <a:effectLst>
                  <a:outerShdw blurRad="38100" dist="38100" dir="2700000" algn="tl">
                    <a:srgbClr val="C0C0C0"/>
                  </a:outerShdw>
                </a:effectLst>
                <a:latin typeface="Times New Roman" pitchFamily="18" charset="0"/>
              </a:rPr>
              <a:t>-2x+4     </a:t>
            </a:r>
            <a:r>
              <a:rPr lang="en-US" altLang="zh-CN" sz="2800" dirty="0">
                <a:effectLst>
                  <a:outerShdw blurRad="38100" dist="38100" dir="2700000" algn="tl">
                    <a:srgbClr val="C0C0C0"/>
                  </a:outerShdw>
                </a:effectLst>
                <a:latin typeface="Times New Roman" pitchFamily="18" charset="0"/>
              </a:rPr>
              <a:t>B(x</a:t>
            </a:r>
            <a:r>
              <a:rPr lang="en-US" altLang="zh-CN" sz="2800" dirty="0" smtClean="0">
                <a:effectLst>
                  <a:outerShdw blurRad="38100" dist="38100" dir="2700000" algn="tl">
                    <a:srgbClr val="C0C0C0"/>
                  </a:outerShdw>
                </a:effectLst>
                <a:latin typeface="Times New Roman" pitchFamily="18" charset="0"/>
              </a:rPr>
              <a:t>) = x</a:t>
            </a:r>
            <a:r>
              <a:rPr lang="en-US" altLang="zh-CN" sz="2800" baseline="30000" dirty="0" smtClean="0">
                <a:effectLst>
                  <a:outerShdw blurRad="38100" dist="38100" dir="2700000" algn="tl">
                    <a:srgbClr val="C0C0C0"/>
                  </a:outerShdw>
                </a:effectLst>
                <a:latin typeface="Times New Roman" pitchFamily="18" charset="0"/>
              </a:rPr>
              <a:t>4</a:t>
            </a:r>
            <a:r>
              <a:rPr lang="en-US" altLang="zh-CN" sz="2800" dirty="0" smtClean="0">
                <a:effectLst>
                  <a:outerShdw blurRad="38100" dist="38100" dir="2700000" algn="tl">
                    <a:srgbClr val="C0C0C0"/>
                  </a:outerShdw>
                </a:effectLst>
                <a:latin typeface="Times New Roman" pitchFamily="18" charset="0"/>
              </a:rPr>
              <a:t>+10x</a:t>
            </a:r>
            <a:r>
              <a:rPr lang="en-US" altLang="zh-CN" sz="2800" baseline="30000" dirty="0" smtClean="0">
                <a:effectLst>
                  <a:outerShdw blurRad="38100" dist="38100" dir="2700000" algn="tl">
                    <a:srgbClr val="C0C0C0"/>
                  </a:outerShdw>
                </a:effectLst>
                <a:latin typeface="Times New Roman" pitchFamily="18" charset="0"/>
              </a:rPr>
              <a:t>3</a:t>
            </a:r>
            <a:r>
              <a:rPr lang="en-US" altLang="zh-CN" sz="2800" dirty="0" smtClean="0">
                <a:effectLst>
                  <a:outerShdw blurRad="38100" dist="38100" dir="2700000" algn="tl">
                    <a:srgbClr val="C0C0C0"/>
                  </a:outerShdw>
                </a:effectLst>
                <a:latin typeface="Times New Roman" pitchFamily="18" charset="0"/>
              </a:rPr>
              <a:t>-3x</a:t>
            </a:r>
            <a:r>
              <a:rPr lang="en-US" altLang="zh-CN" sz="2800" baseline="30000" dirty="0" smtClean="0">
                <a:effectLst>
                  <a:outerShdw blurRad="38100" dist="38100" dir="2700000" algn="tl">
                    <a:srgbClr val="C0C0C0"/>
                  </a:outerShdw>
                </a:effectLst>
                <a:latin typeface="Times New Roman" pitchFamily="18" charset="0"/>
              </a:rPr>
              <a:t>2</a:t>
            </a:r>
            <a:r>
              <a:rPr lang="en-US" altLang="zh-CN" sz="2800" dirty="0" smtClean="0">
                <a:effectLst>
                  <a:outerShdw blurRad="38100" dist="38100" dir="2700000" algn="tl">
                    <a:srgbClr val="C0C0C0"/>
                  </a:outerShdw>
                </a:effectLst>
                <a:latin typeface="Times New Roman" pitchFamily="18" charset="0"/>
              </a:rPr>
              <a:t>-1</a:t>
            </a:r>
            <a:r>
              <a:rPr lang="en-US" altLang="zh-CN" sz="2800" dirty="0" smtClean="0">
                <a:effectLst>
                  <a:outerShdw blurRad="38100" dist="38100" dir="2700000" algn="tl">
                    <a:srgbClr val="C0C0C0"/>
                  </a:outerShdw>
                </a:effectLst>
              </a:rPr>
              <a:t> </a:t>
            </a:r>
            <a:endParaRPr lang="en-US" altLang="zh-CN" sz="2800" dirty="0">
              <a:effectLst>
                <a:outerShdw blurRad="38100" dist="38100" dir="2700000" algn="tl">
                  <a:srgbClr val="C0C0C0"/>
                </a:outerShdw>
              </a:effectLst>
            </a:endParaRPr>
          </a:p>
        </p:txBody>
      </p:sp>
      <p:sp>
        <p:nvSpPr>
          <p:cNvPr id="686084" name="Rectangle 4"/>
          <p:cNvSpPr>
            <a:spLocks noChangeArrowheads="1"/>
          </p:cNvSpPr>
          <p:nvPr/>
        </p:nvSpPr>
        <p:spPr bwMode="auto">
          <a:xfrm>
            <a:off x="256128" y="3061242"/>
            <a:ext cx="2514600"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spcBef>
                <a:spcPct val="50000"/>
              </a:spcBef>
              <a:defRPr/>
            </a:pPr>
            <a:r>
              <a:rPr lang="zh-CN" altLang="en-US" sz="2800">
                <a:effectLst>
                  <a:outerShdw blurRad="38100" dist="38100" dir="2700000" algn="tl">
                    <a:srgbClr val="C0C0C0"/>
                  </a:outerShdw>
                </a:effectLst>
              </a:rPr>
              <a:t>一般形式为：</a:t>
            </a:r>
          </a:p>
        </p:txBody>
      </p:sp>
      <p:graphicFrame>
        <p:nvGraphicFramePr>
          <p:cNvPr id="18437" name="Object 5"/>
          <p:cNvGraphicFramePr>
            <a:graphicFrameLocks noChangeAspect="1"/>
          </p:cNvGraphicFramePr>
          <p:nvPr>
            <p:extLst>
              <p:ext uri="{D42A27DB-BD31-4B8C-83A1-F6EECF244321}">
                <p14:modId xmlns:p14="http://schemas.microsoft.com/office/powerpoint/2010/main" val="1992201015"/>
              </p:ext>
            </p:extLst>
          </p:nvPr>
        </p:nvGraphicFramePr>
        <p:xfrm>
          <a:off x="1535162" y="3695700"/>
          <a:ext cx="6253695" cy="1538181"/>
        </p:xfrm>
        <a:graphic>
          <a:graphicData uri="http://schemas.openxmlformats.org/presentationml/2006/ole">
            <mc:AlternateContent xmlns:mc="http://schemas.openxmlformats.org/markup-compatibility/2006">
              <mc:Choice xmlns:v="urn:schemas-microsoft-com:vml" Requires="v">
                <p:oleObj spid="_x0000_s168996" name="公式" r:id="rId3" imgW="2260440" imgH="685800" progId="Equation.3">
                  <p:embed/>
                </p:oleObj>
              </mc:Choice>
              <mc:Fallback>
                <p:oleObj name="公式" r:id="rId3" imgW="2260440" imgH="685800" progId="Equation.3">
                  <p:embed/>
                  <p:pic>
                    <p:nvPicPr>
                      <p:cNvPr id="0" name=""/>
                      <p:cNvPicPr>
                        <a:picLocks noChangeAspect="1" noChangeArrowheads="1"/>
                      </p:cNvPicPr>
                      <p:nvPr/>
                    </p:nvPicPr>
                    <p:blipFill>
                      <a:blip r:embed="rId4"/>
                      <a:srcRect/>
                      <a:stretch>
                        <a:fillRect/>
                      </a:stretch>
                    </p:blipFill>
                    <p:spPr bwMode="auto">
                      <a:xfrm>
                        <a:off x="1535162" y="3695700"/>
                        <a:ext cx="6253695" cy="1538181"/>
                      </a:xfrm>
                      <a:prstGeom prst="rect">
                        <a:avLst/>
                      </a:prstGeom>
                      <a:noFill/>
                      <a:ln>
                        <a:noFill/>
                      </a:ln>
                      <a:extLst/>
                    </p:spPr>
                  </p:pic>
                </p:oleObj>
              </mc:Fallback>
            </mc:AlternateContent>
          </a:graphicData>
        </a:graphic>
      </p:graphicFrame>
      <p:sp>
        <p:nvSpPr>
          <p:cNvPr id="18438" name="Rectangle 6"/>
          <p:cNvSpPr>
            <a:spLocks noChangeArrowheads="1"/>
          </p:cNvSpPr>
          <p:nvPr/>
        </p:nvSpPr>
        <p:spPr bwMode="auto">
          <a:xfrm>
            <a:off x="251520" y="5322050"/>
            <a:ext cx="6654800" cy="541337"/>
          </a:xfrm>
          <a:prstGeom prst="rect">
            <a:avLst/>
          </a:prstGeom>
          <a:noFill/>
          <a:ln w="9525">
            <a:noFill/>
            <a:miter lim="800000"/>
            <a:headEnd/>
            <a:tailEnd/>
          </a:ln>
          <a:effectLst/>
        </p:spPr>
        <p:txBody>
          <a:bodyPr wrap="none" lIns="112947" tIns="56473" rIns="112947" bIns="56473">
            <a:spAutoFit/>
          </a:bodyPr>
          <a:lstStyle/>
          <a:p>
            <a:pPr eaLnBrk="1" hangingPunct="1">
              <a:lnSpc>
                <a:spcPct val="100000"/>
              </a:lnSpc>
              <a:spcBef>
                <a:spcPct val="50000"/>
              </a:spcBef>
            </a:pPr>
            <a:r>
              <a:rPr kumimoji="1" lang="zh-CN" altLang="en-US" sz="2800"/>
              <a:t>其中非零项的最大指数称为多项式的</a:t>
            </a:r>
            <a:r>
              <a:rPr kumimoji="1" lang="zh-CN" altLang="en-US" sz="2800">
                <a:solidFill>
                  <a:srgbClr val="CC3300"/>
                </a:solidFill>
              </a:rPr>
              <a:t>阶</a:t>
            </a:r>
            <a:r>
              <a:rPr kumimoji="1" lang="zh-CN" altLang="en-US" sz="2800"/>
              <a:t>。</a:t>
            </a:r>
          </a:p>
        </p:txBody>
      </p:sp>
    </p:spTree>
    <p:extLst>
      <p:ext uri="{BB962C8B-B14F-4D97-AF65-F5344CB8AC3E}">
        <p14:creationId xmlns:p14="http://schemas.microsoft.com/office/powerpoint/2010/main" val="229296875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258062" y="487363"/>
            <a:ext cx="8627876" cy="685800"/>
          </a:xfrm>
          <a:prstGeom prst="rect">
            <a:avLst/>
          </a:prstGeom>
          <a:noFill/>
          <a:ln w="9525">
            <a:noFill/>
            <a:miter lim="800000"/>
            <a:headEnd/>
            <a:tailEnd/>
          </a:ln>
          <a:effectLst/>
        </p:spPr>
        <p:txBody>
          <a:bodyPr lIns="92075" tIns="46038" rIns="92075" bIns="46038" anchor="ctr"/>
          <a:lstStyle/>
          <a:p>
            <a:pPr>
              <a:lnSpc>
                <a:spcPct val="100000"/>
              </a:lnSpc>
            </a:pPr>
            <a:r>
              <a:rPr lang="zh-CN" altLang="en-US" sz="3600" dirty="0" smtClean="0">
                <a:solidFill>
                  <a:srgbClr val="3333CC"/>
                </a:solidFill>
              </a:rPr>
              <a:t>用列表实现队列</a:t>
            </a:r>
            <a:endParaRPr lang="zh-CN" altLang="en-US" sz="3600" dirty="0">
              <a:solidFill>
                <a:srgbClr val="3333CC"/>
              </a:solidFill>
            </a:endParaRPr>
          </a:p>
        </p:txBody>
      </p:sp>
      <p:sp>
        <p:nvSpPr>
          <p:cNvPr id="6" name="Rectangle 3"/>
          <p:cNvSpPr>
            <a:spLocks noChangeArrowheads="1"/>
          </p:cNvSpPr>
          <p:nvPr/>
        </p:nvSpPr>
        <p:spPr bwMode="auto">
          <a:xfrm>
            <a:off x="15776" y="1340768"/>
            <a:ext cx="9144000" cy="3005935"/>
          </a:xfrm>
          <a:prstGeom prst="rect">
            <a:avLst/>
          </a:prstGeom>
          <a:noFill/>
          <a:ln w="9525">
            <a:noFill/>
            <a:miter lim="800000"/>
            <a:headEnd/>
            <a:tailEnd/>
          </a:ln>
          <a:effectLst/>
        </p:spPr>
        <p:txBody>
          <a:bodyPr tIns="25392" bIns="25392">
            <a:spAutoFit/>
          </a:bodyPr>
          <a:lstStyle/>
          <a:p>
            <a:pPr marL="361950" indent="-361950" algn="just">
              <a:lnSpc>
                <a:spcPct val="100000"/>
              </a:lnSpc>
              <a:buClr>
                <a:srgbClr val="FF0000"/>
              </a:buClr>
              <a:buSzPct val="70000"/>
              <a:buFont typeface="Wingdings" pitchFamily="2" charset="2"/>
              <a:buChar char="n"/>
            </a:pPr>
            <a:r>
              <a:rPr kumimoji="1" lang="zh-CN" altLang="en-US" sz="3200" dirty="0" smtClean="0">
                <a:latin typeface="Times New Roman" pitchFamily="18" charset="0"/>
                <a:cs typeface="Times New Roman" pitchFamily="18" charset="0"/>
              </a:rPr>
              <a:t>利用</a:t>
            </a:r>
            <a:r>
              <a:rPr kumimoji="1" lang="zh-CN" altLang="en-US" sz="3200" dirty="0">
                <a:latin typeface="Times New Roman" pitchFamily="18" charset="0"/>
                <a:cs typeface="Times New Roman" pitchFamily="18" charset="0"/>
              </a:rPr>
              <a:t>一组地址</a:t>
            </a:r>
            <a:r>
              <a:rPr kumimoji="1" lang="zh-CN" altLang="en-US" sz="3200" dirty="0" smtClean="0">
                <a:latin typeface="Times New Roman" pitchFamily="18" charset="0"/>
                <a:cs typeface="Times New Roman" pitchFamily="18" charset="0"/>
              </a:rPr>
              <a:t>连续的单元</a:t>
            </a:r>
            <a:r>
              <a:rPr kumimoji="1" lang="zh-CN" altLang="en-US" sz="3200" dirty="0">
                <a:latin typeface="Times New Roman" pitchFamily="18" charset="0"/>
                <a:cs typeface="Times New Roman" pitchFamily="18" charset="0"/>
              </a:rPr>
              <a:t>依次</a:t>
            </a:r>
            <a:r>
              <a:rPr kumimoji="1" lang="zh-CN" altLang="en-US" sz="3200" dirty="0" smtClean="0">
                <a:latin typeface="Times New Roman" pitchFamily="18" charset="0"/>
                <a:cs typeface="Times New Roman" pitchFamily="18" charset="0"/>
              </a:rPr>
              <a:t>存放队列位置；</a:t>
            </a:r>
            <a:endParaRPr kumimoji="1" lang="zh-CN" altLang="en-US" sz="3200" dirty="0">
              <a:latin typeface="Times New Roman" pitchFamily="18" charset="0"/>
              <a:cs typeface="Times New Roman" pitchFamily="18" charset="0"/>
            </a:endParaRPr>
          </a:p>
          <a:p>
            <a:pPr marL="361950" indent="-361950" algn="just">
              <a:lnSpc>
                <a:spcPct val="100000"/>
              </a:lnSpc>
              <a:buClr>
                <a:srgbClr val="FF0000"/>
              </a:buClr>
              <a:buSzPct val="70000"/>
              <a:buFont typeface="Wingdings" pitchFamily="2" charset="2"/>
              <a:buChar char="n"/>
            </a:pPr>
            <a:r>
              <a:rPr kumimoji="1" lang="zh-CN" altLang="en-US" sz="3200" dirty="0" smtClean="0">
                <a:latin typeface="Times New Roman" pitchFamily="18" charset="0"/>
                <a:cs typeface="Times New Roman" pitchFamily="18" charset="0"/>
              </a:rPr>
              <a:t>以小</a:t>
            </a:r>
            <a:r>
              <a:rPr kumimoji="1" lang="zh-CN" altLang="en-US" sz="3200" dirty="0">
                <a:latin typeface="Times New Roman" pitchFamily="18" charset="0"/>
                <a:cs typeface="Times New Roman" pitchFamily="18" charset="0"/>
              </a:rPr>
              <a:t>下标的一端</a:t>
            </a:r>
            <a:r>
              <a:rPr kumimoji="1" lang="zh-CN" altLang="en-US" sz="3200" dirty="0" smtClean="0">
                <a:latin typeface="Times New Roman" pitchFamily="18" charset="0"/>
                <a:cs typeface="Times New Roman" pitchFamily="18" charset="0"/>
              </a:rPr>
              <a:t>作为队头，用</a:t>
            </a:r>
            <a:r>
              <a:rPr kumimoji="1" lang="en-US" altLang="zh-CN" sz="3200" dirty="0" smtClean="0">
                <a:latin typeface="Times New Roman" pitchFamily="18" charset="0"/>
                <a:cs typeface="Times New Roman" pitchFamily="18" charset="0"/>
              </a:rPr>
              <a:t>append</a:t>
            </a:r>
            <a:r>
              <a:rPr kumimoji="1" lang="zh-CN" altLang="en-US" sz="3200" dirty="0" smtClean="0">
                <a:latin typeface="Times New Roman" pitchFamily="18" charset="0"/>
                <a:cs typeface="Times New Roman" pitchFamily="18" charset="0"/>
              </a:rPr>
              <a:t>内置函数实现元素的插入（入队），用</a:t>
            </a:r>
            <a:r>
              <a:rPr kumimoji="1" lang="en-US" altLang="zh-CN" sz="3200" dirty="0" smtClean="0">
                <a:latin typeface="Times New Roman" pitchFamily="18" charset="0"/>
                <a:cs typeface="Times New Roman" pitchFamily="18" charset="0"/>
              </a:rPr>
              <a:t>pop</a:t>
            </a:r>
            <a:r>
              <a:rPr kumimoji="1" lang="zh-CN" altLang="en-US" sz="3200" dirty="0" smtClean="0">
                <a:latin typeface="Times New Roman" pitchFamily="18" charset="0"/>
                <a:cs typeface="Times New Roman" pitchFamily="18" charset="0"/>
              </a:rPr>
              <a:t>内置函数实现元素的删除（出队）；</a:t>
            </a:r>
            <a:endParaRPr kumimoji="1" lang="zh-CN" altLang="en-US" sz="3200" dirty="0">
              <a:latin typeface="Times New Roman" pitchFamily="18" charset="0"/>
              <a:cs typeface="Times New Roman" pitchFamily="18" charset="0"/>
            </a:endParaRPr>
          </a:p>
          <a:p>
            <a:pPr marL="361950" indent="-361950" algn="just">
              <a:lnSpc>
                <a:spcPct val="100000"/>
              </a:lnSpc>
              <a:buClr>
                <a:srgbClr val="FF0000"/>
              </a:buClr>
              <a:buSzPct val="70000"/>
              <a:buFont typeface="Wingdings" pitchFamily="2" charset="2"/>
              <a:buChar char="n"/>
            </a:pPr>
            <a:r>
              <a:rPr kumimoji="1" lang="zh-CN" altLang="en-US" sz="3200" dirty="0" smtClean="0">
                <a:latin typeface="Times New Roman" pitchFamily="18" charset="0"/>
                <a:cs typeface="Times New Roman" pitchFamily="18" charset="0"/>
              </a:rPr>
              <a:t>队列的各种操作中不涉及到位置指针的加减；</a:t>
            </a:r>
            <a:endParaRPr kumimoji="1" lang="zh-CN" altLang="en-US" sz="3200" dirty="0">
              <a:latin typeface="Times New Roman" pitchFamily="18" charset="0"/>
              <a:cs typeface="Times New Roman" pitchFamily="18" charset="0"/>
            </a:endParaRPr>
          </a:p>
          <a:p>
            <a:pPr marL="361950" indent="-361950" algn="just">
              <a:lnSpc>
                <a:spcPct val="100000"/>
              </a:lnSpc>
              <a:buClr>
                <a:srgbClr val="FF0000"/>
              </a:buClr>
              <a:buSzPct val="70000"/>
              <a:buFont typeface="Wingdings" pitchFamily="2" charset="2"/>
              <a:buChar char="n"/>
            </a:pPr>
            <a:r>
              <a:rPr kumimoji="1" lang="zh-CN" altLang="en-US" sz="3200" dirty="0" smtClean="0">
                <a:latin typeface="Times New Roman" pitchFamily="18" charset="0"/>
                <a:cs typeface="Times New Roman" pitchFamily="18" charset="0"/>
              </a:rPr>
              <a:t>不会出现数组实现方式中的队满这种情况。</a:t>
            </a:r>
            <a:endParaRPr kumimoji="1" lang="zh-CN" alt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42758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Text Box 3"/>
          <p:cNvSpPr txBox="1">
            <a:spLocks noChangeArrowheads="1"/>
          </p:cNvSpPr>
          <p:nvPr/>
        </p:nvSpPr>
        <p:spPr bwMode="auto">
          <a:xfrm>
            <a:off x="0" y="765175"/>
            <a:ext cx="9144000" cy="6057685"/>
          </a:xfrm>
          <a:prstGeom prst="rect">
            <a:avLst/>
          </a:prstGeom>
          <a:solidFill>
            <a:schemeClr val="hlink"/>
          </a:solidFill>
          <a:ln w="38100">
            <a:noFill/>
            <a:miter lim="800000"/>
            <a:headEnd/>
            <a:tailEnd/>
          </a:ln>
          <a:effectLst/>
        </p:spPr>
        <p:txBody>
          <a:bodyPr lIns="90000" tIns="46800" rIns="90000" bIns="46800">
            <a:spAutoFit/>
          </a:bodyPr>
          <a:lstStyle/>
          <a:p>
            <a:pPr eaLnBrk="1" hangingPunct="1">
              <a:lnSpc>
                <a:spcPts val="3100"/>
              </a:lnSpc>
            </a:pPr>
            <a:r>
              <a:rPr kumimoji="1" lang="en-US" altLang="zh-CN" sz="2800">
                <a:latin typeface="Times New Roman" pitchFamily="18" charset="0"/>
              </a:rPr>
              <a:t>class Queue:</a:t>
            </a:r>
          </a:p>
          <a:p>
            <a:pPr eaLnBrk="1" hangingPunct="1">
              <a:lnSpc>
                <a:spcPts val="3100"/>
              </a:lnSpc>
            </a:pPr>
            <a:r>
              <a:rPr kumimoji="1" lang="en-US" altLang="zh-CN" sz="2800" smtClean="0">
                <a:latin typeface="Times New Roman" pitchFamily="18" charset="0"/>
              </a:rPr>
              <a:t>    </a:t>
            </a:r>
            <a:r>
              <a:rPr kumimoji="1" lang="en-US" altLang="zh-CN" sz="2800">
                <a:latin typeface="Times New Roman" pitchFamily="18" charset="0"/>
              </a:rPr>
              <a:t>def __init__(self</a:t>
            </a:r>
            <a:r>
              <a:rPr kumimoji="1" lang="en-US" altLang="zh-CN" sz="2800">
                <a:latin typeface="Times New Roman" pitchFamily="18" charset="0"/>
              </a:rPr>
              <a:t>):   </a:t>
            </a:r>
            <a:r>
              <a:rPr kumimoji="1" lang="en-US" altLang="zh-CN" sz="2800" smtClean="0">
                <a:latin typeface="Times New Roman" pitchFamily="18" charset="0"/>
              </a:rPr>
              <a:t>   </a:t>
            </a:r>
            <a:r>
              <a:rPr kumimoji="1" lang="en-US" altLang="zh-CN" sz="2800">
                <a:latin typeface="Times New Roman" pitchFamily="18" charset="0"/>
              </a:rPr>
              <a:t># </a:t>
            </a:r>
            <a:r>
              <a:rPr kumimoji="1" lang="zh-CN" altLang="en-US" sz="2800">
                <a:latin typeface="Times New Roman" pitchFamily="18" charset="0"/>
              </a:rPr>
              <a:t>构造</a:t>
            </a:r>
          </a:p>
          <a:p>
            <a:pPr eaLnBrk="1" hangingPunct="1">
              <a:lnSpc>
                <a:spcPts val="3100"/>
              </a:lnSpc>
            </a:pPr>
            <a:r>
              <a:rPr kumimoji="1" lang="zh-CN" altLang="en-US" sz="2800">
                <a:latin typeface="Times New Roman" pitchFamily="18" charset="0"/>
              </a:rPr>
              <a:t>        </a:t>
            </a:r>
            <a:r>
              <a:rPr kumimoji="1" lang="en-US" altLang="zh-CN" sz="2800">
                <a:latin typeface="Times New Roman" pitchFamily="18" charset="0"/>
              </a:rPr>
              <a:t>self.list=[]</a:t>
            </a:r>
          </a:p>
          <a:p>
            <a:pPr eaLnBrk="1" hangingPunct="1">
              <a:lnSpc>
                <a:spcPts val="3100"/>
              </a:lnSpc>
            </a:pPr>
            <a:r>
              <a:rPr kumimoji="1" lang="en-US" altLang="zh-CN" sz="2800">
                <a:latin typeface="Times New Roman" pitchFamily="18" charset="0"/>
              </a:rPr>
              <a:t>    def enqueue(self, x):  # </a:t>
            </a:r>
            <a:r>
              <a:rPr kumimoji="1" lang="zh-CN" altLang="en-US" sz="2800">
                <a:latin typeface="Times New Roman" pitchFamily="18" charset="0"/>
              </a:rPr>
              <a:t>入队</a:t>
            </a:r>
          </a:p>
          <a:p>
            <a:pPr eaLnBrk="1" hangingPunct="1">
              <a:lnSpc>
                <a:spcPts val="3100"/>
              </a:lnSpc>
            </a:pPr>
            <a:r>
              <a:rPr kumimoji="1" lang="en-US" altLang="zh-CN" sz="2800" smtClean="0">
                <a:latin typeface="Times New Roman" pitchFamily="18" charset="0"/>
              </a:rPr>
              <a:t>        </a:t>
            </a:r>
            <a:r>
              <a:rPr kumimoji="1" lang="en-US" altLang="zh-CN" sz="2800">
                <a:latin typeface="Times New Roman" pitchFamily="18" charset="0"/>
              </a:rPr>
              <a:t>self.list.append(x)</a:t>
            </a:r>
          </a:p>
          <a:p>
            <a:pPr eaLnBrk="1" hangingPunct="1">
              <a:lnSpc>
                <a:spcPts val="3100"/>
              </a:lnSpc>
            </a:pPr>
            <a:r>
              <a:rPr kumimoji="1" lang="en-US" altLang="zh-CN" sz="2800">
                <a:latin typeface="Times New Roman" pitchFamily="18" charset="0"/>
              </a:rPr>
              <a:t>    def dequeue(self):      # </a:t>
            </a:r>
            <a:r>
              <a:rPr kumimoji="1" lang="zh-CN" altLang="en-US" sz="2800">
                <a:latin typeface="Times New Roman" pitchFamily="18" charset="0"/>
              </a:rPr>
              <a:t>出队</a:t>
            </a:r>
          </a:p>
          <a:p>
            <a:pPr eaLnBrk="1" hangingPunct="1">
              <a:lnSpc>
                <a:spcPts val="3100"/>
              </a:lnSpc>
            </a:pPr>
            <a:r>
              <a:rPr kumimoji="1" lang="en-US" altLang="zh-CN" sz="2800" smtClean="0">
                <a:latin typeface="Times New Roman" pitchFamily="18" charset="0"/>
              </a:rPr>
              <a:t>        </a:t>
            </a:r>
            <a:r>
              <a:rPr kumimoji="1" lang="en-US" altLang="zh-CN" sz="2800">
                <a:latin typeface="Times New Roman" pitchFamily="18" charset="0"/>
              </a:rPr>
              <a:t>if len(self.list)&gt;0: return self.list.pop(0)</a:t>
            </a:r>
          </a:p>
          <a:p>
            <a:pPr eaLnBrk="1" hangingPunct="1">
              <a:lnSpc>
                <a:spcPts val="3100"/>
              </a:lnSpc>
            </a:pPr>
            <a:r>
              <a:rPr kumimoji="1" lang="en-US" altLang="zh-CN" sz="2800">
                <a:latin typeface="Times New Roman" pitchFamily="18" charset="0"/>
              </a:rPr>
              <a:t>    def first(self</a:t>
            </a:r>
            <a:r>
              <a:rPr kumimoji="1" lang="en-US" altLang="zh-CN" sz="2800">
                <a:latin typeface="Times New Roman" pitchFamily="18" charset="0"/>
              </a:rPr>
              <a:t>):            </a:t>
            </a:r>
            <a:r>
              <a:rPr kumimoji="1" lang="en-US" altLang="zh-CN" sz="2800" smtClean="0">
                <a:latin typeface="Times New Roman" pitchFamily="18" charset="0"/>
              </a:rPr>
              <a:t>  </a:t>
            </a:r>
            <a:r>
              <a:rPr kumimoji="1" lang="en-US" altLang="zh-CN" sz="2800">
                <a:latin typeface="Times New Roman" pitchFamily="18" charset="0"/>
              </a:rPr>
              <a:t># </a:t>
            </a:r>
            <a:r>
              <a:rPr kumimoji="1" lang="zh-CN" altLang="en-US" sz="2800">
                <a:latin typeface="Times New Roman" pitchFamily="18" charset="0"/>
              </a:rPr>
              <a:t>取队头</a:t>
            </a:r>
          </a:p>
          <a:p>
            <a:pPr eaLnBrk="1" hangingPunct="1">
              <a:lnSpc>
                <a:spcPts val="3100"/>
              </a:lnSpc>
            </a:pPr>
            <a:r>
              <a:rPr kumimoji="1" lang="en-US" altLang="zh-CN" sz="2800" smtClean="0">
                <a:latin typeface="Times New Roman" pitchFamily="18" charset="0"/>
              </a:rPr>
              <a:t>        if len(self.list)&gt;0: return self.list[0]</a:t>
            </a:r>
          </a:p>
          <a:p>
            <a:pPr eaLnBrk="1" hangingPunct="1">
              <a:lnSpc>
                <a:spcPts val="3100"/>
              </a:lnSpc>
            </a:pPr>
            <a:r>
              <a:rPr kumimoji="1" lang="en-US" altLang="zh-CN" sz="2800" smtClean="0">
                <a:latin typeface="Times New Roman" pitchFamily="18" charset="0"/>
              </a:rPr>
              <a:t>    </a:t>
            </a:r>
            <a:r>
              <a:rPr kumimoji="1" lang="en-US" altLang="zh-CN" sz="2800">
                <a:latin typeface="Times New Roman" pitchFamily="18" charset="0"/>
              </a:rPr>
              <a:t>def isEmpty(self):       # </a:t>
            </a:r>
            <a:r>
              <a:rPr kumimoji="1" lang="zh-CN" altLang="en-US" sz="2800">
                <a:latin typeface="Times New Roman" pitchFamily="18" charset="0"/>
              </a:rPr>
              <a:t>判队空</a:t>
            </a:r>
          </a:p>
          <a:p>
            <a:pPr eaLnBrk="1" hangingPunct="1">
              <a:lnSpc>
                <a:spcPts val="3100"/>
              </a:lnSpc>
            </a:pPr>
            <a:r>
              <a:rPr kumimoji="1" lang="en-US" altLang="zh-CN" sz="2800" smtClean="0">
                <a:latin typeface="Times New Roman" pitchFamily="18" charset="0"/>
              </a:rPr>
              <a:t>        </a:t>
            </a:r>
            <a:r>
              <a:rPr kumimoji="1" lang="en-US" altLang="zh-CN" sz="2800">
                <a:latin typeface="Times New Roman" pitchFamily="18" charset="0"/>
              </a:rPr>
              <a:t>return True if  len(self.list)==0 else False</a:t>
            </a:r>
          </a:p>
          <a:p>
            <a:pPr eaLnBrk="1" hangingPunct="1">
              <a:lnSpc>
                <a:spcPts val="3100"/>
              </a:lnSpc>
            </a:pPr>
            <a:r>
              <a:rPr kumimoji="1" lang="en-US" altLang="zh-CN" sz="2800">
                <a:latin typeface="Times New Roman" pitchFamily="18" charset="0"/>
              </a:rPr>
              <a:t>    def  length(self</a:t>
            </a:r>
            <a:r>
              <a:rPr kumimoji="1" lang="en-US" altLang="zh-CN" sz="2800">
                <a:latin typeface="Times New Roman" pitchFamily="18" charset="0"/>
              </a:rPr>
              <a:t>) </a:t>
            </a:r>
            <a:r>
              <a:rPr kumimoji="1" lang="en-US" altLang="zh-CN" sz="2800" smtClean="0">
                <a:latin typeface="Times New Roman" pitchFamily="18" charset="0"/>
              </a:rPr>
              <a:t>:         # </a:t>
            </a:r>
            <a:r>
              <a:rPr kumimoji="1" lang="zh-CN" altLang="en-US" sz="2800" smtClean="0">
                <a:latin typeface="Times New Roman" pitchFamily="18" charset="0"/>
              </a:rPr>
              <a:t>队列长度</a:t>
            </a:r>
            <a:endParaRPr kumimoji="1" lang="en-US" altLang="zh-CN" sz="2800">
              <a:latin typeface="Times New Roman" pitchFamily="18" charset="0"/>
            </a:endParaRPr>
          </a:p>
          <a:p>
            <a:pPr eaLnBrk="1" hangingPunct="1">
              <a:lnSpc>
                <a:spcPts val="3100"/>
              </a:lnSpc>
            </a:pPr>
            <a:r>
              <a:rPr kumimoji="1" lang="en-US" altLang="zh-CN" sz="2800" smtClean="0">
                <a:latin typeface="Times New Roman" pitchFamily="18" charset="0"/>
              </a:rPr>
              <a:t>        </a:t>
            </a:r>
            <a:r>
              <a:rPr kumimoji="1" lang="en-US" altLang="zh-CN" sz="2800">
                <a:latin typeface="Times New Roman" pitchFamily="18" charset="0"/>
              </a:rPr>
              <a:t>return len(self.list)</a:t>
            </a:r>
          </a:p>
          <a:p>
            <a:pPr eaLnBrk="1" hangingPunct="1">
              <a:lnSpc>
                <a:spcPts val="3100"/>
              </a:lnSpc>
            </a:pPr>
            <a:r>
              <a:rPr kumimoji="1" lang="en-US" altLang="zh-CN" sz="2800">
                <a:latin typeface="Times New Roman" pitchFamily="18" charset="0"/>
              </a:rPr>
              <a:t>    def printQueue(self</a:t>
            </a:r>
            <a:r>
              <a:rPr kumimoji="1" lang="en-US" altLang="zh-CN" sz="2800">
                <a:latin typeface="Times New Roman" pitchFamily="18" charset="0"/>
              </a:rPr>
              <a:t>) </a:t>
            </a:r>
            <a:r>
              <a:rPr kumimoji="1" lang="en-US" altLang="zh-CN" sz="2800" smtClean="0">
                <a:latin typeface="Times New Roman" pitchFamily="18" charset="0"/>
              </a:rPr>
              <a:t>: # </a:t>
            </a:r>
            <a:r>
              <a:rPr kumimoji="1" lang="zh-CN" altLang="en-US" sz="2800" smtClean="0">
                <a:latin typeface="Times New Roman" pitchFamily="18" charset="0"/>
              </a:rPr>
              <a:t>输出队列内容</a:t>
            </a:r>
            <a:endParaRPr kumimoji="1" lang="en-US" altLang="zh-CN" sz="2800">
              <a:latin typeface="Times New Roman" pitchFamily="18" charset="0"/>
            </a:endParaRPr>
          </a:p>
          <a:p>
            <a:pPr eaLnBrk="1" hangingPunct="1">
              <a:lnSpc>
                <a:spcPts val="3100"/>
              </a:lnSpc>
            </a:pPr>
            <a:r>
              <a:rPr kumimoji="1" lang="en-US" altLang="zh-CN" sz="2800" smtClean="0">
                <a:latin typeface="Times New Roman" pitchFamily="18" charset="0"/>
              </a:rPr>
              <a:t>        </a:t>
            </a:r>
            <a:r>
              <a:rPr kumimoji="1" lang="en-US" altLang="zh-CN" sz="2800">
                <a:latin typeface="Times New Roman" pitchFamily="18" charset="0"/>
              </a:rPr>
              <a:t>print ("Head -&gt;:", self.list)</a:t>
            </a:r>
            <a:endParaRPr kumimoji="1" lang="en-US" altLang="zh-CN" sz="2800" dirty="0">
              <a:latin typeface="Times New Roman" pitchFamily="18" charset="0"/>
            </a:endParaRPr>
          </a:p>
        </p:txBody>
      </p:sp>
      <p:sp>
        <p:nvSpPr>
          <p:cNvPr id="151555" name="Text Box 2"/>
          <p:cNvSpPr txBox="1">
            <a:spLocks noChangeArrowheads="1"/>
          </p:cNvSpPr>
          <p:nvPr/>
        </p:nvSpPr>
        <p:spPr bwMode="auto">
          <a:xfrm>
            <a:off x="4756" y="152636"/>
            <a:ext cx="8204200" cy="525462"/>
          </a:xfrm>
          <a:prstGeom prst="rect">
            <a:avLst/>
          </a:prstGeom>
          <a:noFill/>
          <a:ln w="38100">
            <a:noFill/>
            <a:miter lim="800000"/>
            <a:headEnd/>
            <a:tailEnd/>
          </a:ln>
          <a:effectLst/>
        </p:spPr>
        <p:txBody>
          <a:bodyPr lIns="90000" tIns="46800" rIns="90000" bIns="46800">
            <a:spAutoFit/>
          </a:bodyPr>
          <a:lstStyle/>
          <a:p>
            <a:pPr eaLnBrk="1" hangingPunct="1">
              <a:lnSpc>
                <a:spcPct val="100000"/>
              </a:lnSpc>
            </a:pPr>
            <a:r>
              <a:rPr kumimoji="1" lang="zh-CN" altLang="en-US" sz="2800" dirty="0">
                <a:latin typeface="Times New Roman" pitchFamily="18" charset="0"/>
              </a:rPr>
              <a:t>队列的类定义（用列表实现）</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2402" name="Rectangle 2"/>
          <p:cNvSpPr>
            <a:spLocks noChangeArrowheads="1"/>
          </p:cNvSpPr>
          <p:nvPr/>
        </p:nvSpPr>
        <p:spPr bwMode="auto">
          <a:xfrm>
            <a:off x="533400" y="304800"/>
            <a:ext cx="803504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defRPr/>
            </a:pPr>
            <a:r>
              <a:rPr lang="zh-CN" altLang="en-US" sz="2800" dirty="0">
                <a:effectLst>
                  <a:outerShdw blurRad="38100" dist="38100" dir="2700000" algn="tl">
                    <a:srgbClr val="C0C0C0"/>
                  </a:outerShdw>
                </a:effectLst>
              </a:rPr>
              <a:t>队列的应用举例</a:t>
            </a:r>
            <a:r>
              <a:rPr lang="zh-CN" altLang="en-US" sz="2800" dirty="0"/>
              <a:t> </a:t>
            </a:r>
          </a:p>
          <a:p>
            <a:pPr>
              <a:lnSpc>
                <a:spcPct val="100000"/>
              </a:lnSpc>
              <a:defRPr/>
            </a:pPr>
            <a:r>
              <a:rPr lang="zh-CN" altLang="en-US" sz="2800" dirty="0" smtClean="0">
                <a:latin typeface="Times New Roman"/>
              </a:rPr>
              <a:t>—</a:t>
            </a:r>
            <a:r>
              <a:rPr lang="en-US" altLang="zh-CN" sz="2800" dirty="0" smtClean="0">
                <a:latin typeface="Times New Roman"/>
              </a:rPr>
              <a:t>——</a:t>
            </a:r>
            <a:r>
              <a:rPr lang="zh-CN" altLang="en-US" sz="2800" dirty="0" smtClean="0">
                <a:latin typeface="Times New Roman" pitchFamily="18" charset="0"/>
              </a:rPr>
              <a:t> </a:t>
            </a:r>
            <a:r>
              <a:rPr lang="zh-CN" altLang="en-US" sz="2800" dirty="0">
                <a:effectLst>
                  <a:outerShdw blurRad="38100" dist="38100" dir="2700000" algn="tl">
                    <a:srgbClr val="C0C0C0"/>
                  </a:outerShdw>
                </a:effectLst>
                <a:latin typeface="Times New Roman" pitchFamily="18" charset="0"/>
              </a:rPr>
              <a:t>逐行打印</a:t>
            </a:r>
            <a:r>
              <a:rPr lang="zh-CN" altLang="en-US" sz="2800" dirty="0" smtClean="0">
                <a:effectLst>
                  <a:outerShdw blurRad="38100" dist="38100" dir="2700000" algn="tl">
                    <a:srgbClr val="C0C0C0"/>
                  </a:outerShdw>
                </a:effectLst>
                <a:latin typeface="Times New Roman" pitchFamily="18" charset="0"/>
              </a:rPr>
              <a:t>二项式 </a:t>
            </a:r>
            <a:r>
              <a:rPr lang="zh-CN" altLang="en-US" sz="2800" dirty="0">
                <a:effectLst>
                  <a:outerShdw blurRad="38100" dist="38100" dir="2700000" algn="tl">
                    <a:srgbClr val="C0C0C0"/>
                  </a:outerShdw>
                </a:effectLst>
                <a:latin typeface="Times New Roman" pitchFamily="18" charset="0"/>
              </a:rPr>
              <a:t>(</a:t>
            </a:r>
            <a:r>
              <a:rPr lang="en-US" altLang="zh-CN" sz="2800" i="1" dirty="0">
                <a:effectLst>
                  <a:outerShdw blurRad="38100" dist="38100" dir="2700000" algn="tl">
                    <a:srgbClr val="C0C0C0"/>
                  </a:outerShdw>
                </a:effectLst>
                <a:latin typeface="Times New Roman" pitchFamily="18" charset="0"/>
              </a:rPr>
              <a:t>a</a:t>
            </a:r>
            <a:r>
              <a:rPr lang="en-US" altLang="zh-CN" sz="2800" dirty="0">
                <a:effectLst>
                  <a:outerShdw blurRad="38100" dist="38100" dir="2700000" algn="tl">
                    <a:srgbClr val="C0C0C0"/>
                  </a:outerShdw>
                </a:effectLst>
                <a:latin typeface="Times New Roman" pitchFamily="18" charset="0"/>
              </a:rPr>
              <a:t> + </a:t>
            </a:r>
            <a:r>
              <a:rPr lang="en-US" altLang="zh-CN" sz="2800" i="1" dirty="0" smtClean="0">
                <a:effectLst>
                  <a:outerShdw blurRad="38100" dist="38100" dir="2700000" algn="tl">
                    <a:srgbClr val="C0C0C0"/>
                  </a:outerShdw>
                </a:effectLst>
                <a:latin typeface="Times New Roman" pitchFamily="18" charset="0"/>
              </a:rPr>
              <a:t>b</a:t>
            </a:r>
            <a:r>
              <a:rPr lang="en-US" altLang="zh-CN" sz="2800" dirty="0" smtClean="0">
                <a:effectLst>
                  <a:outerShdw blurRad="38100" dist="38100" dir="2700000" algn="tl">
                    <a:srgbClr val="C0C0C0"/>
                  </a:outerShdw>
                </a:effectLst>
                <a:latin typeface="Times New Roman" pitchFamily="18" charset="0"/>
              </a:rPr>
              <a:t>)</a:t>
            </a:r>
            <a:r>
              <a:rPr lang="en-US" altLang="zh-CN" sz="2800" i="1" baseline="30000" dirty="0" smtClean="0">
                <a:effectLst>
                  <a:outerShdw blurRad="38100" dist="38100" dir="2700000" algn="tl">
                    <a:srgbClr val="C0C0C0"/>
                  </a:outerShdw>
                </a:effectLst>
                <a:latin typeface="Times New Roman" pitchFamily="18" charset="0"/>
              </a:rPr>
              <a:t>i</a:t>
            </a:r>
            <a:r>
              <a:rPr lang="zh-CN" altLang="en-US" sz="2800" dirty="0" smtClean="0">
                <a:effectLst>
                  <a:outerShdw blurRad="38100" dist="38100" dir="2700000" algn="tl">
                    <a:srgbClr val="C0C0C0"/>
                  </a:outerShdw>
                </a:effectLst>
                <a:latin typeface="Times New Roman" pitchFamily="18" charset="0"/>
              </a:rPr>
              <a:t>展开后的</a:t>
            </a:r>
            <a:r>
              <a:rPr lang="zh-CN" altLang="en-US" sz="2800" dirty="0">
                <a:effectLst>
                  <a:outerShdw blurRad="38100" dist="38100" dir="2700000" algn="tl">
                    <a:srgbClr val="C0C0C0"/>
                  </a:outerShdw>
                </a:effectLst>
                <a:latin typeface="Times New Roman" pitchFamily="18" charset="0"/>
              </a:rPr>
              <a:t>系数</a:t>
            </a:r>
            <a:endParaRPr lang="zh-CN" altLang="en-US" sz="2800" b="0" dirty="0">
              <a:latin typeface="Times New Roman" pitchFamily="18" charset="0"/>
              <a:ea typeface="宋体" pitchFamily="2" charset="-122"/>
            </a:endParaRPr>
          </a:p>
        </p:txBody>
      </p:sp>
      <p:sp>
        <p:nvSpPr>
          <p:cNvPr id="742403" name="Rectangle 3"/>
          <p:cNvSpPr>
            <a:spLocks noChangeArrowheads="1"/>
          </p:cNvSpPr>
          <p:nvPr/>
        </p:nvSpPr>
        <p:spPr bwMode="auto">
          <a:xfrm>
            <a:off x="1524000" y="1600200"/>
            <a:ext cx="5553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zh-CN" altLang="en-US" sz="3200" dirty="0">
                <a:solidFill>
                  <a:srgbClr val="336600"/>
                </a:solidFill>
                <a:effectLst>
                  <a:outerShdw blurRad="38100" dist="38100" dir="2700000" algn="tl">
                    <a:srgbClr val="C0C0C0"/>
                  </a:outerShdw>
                </a:effectLst>
                <a:latin typeface="Times New Roman" pitchFamily="18" charset="0"/>
                <a:ea typeface="宋体" pitchFamily="2" charset="-122"/>
              </a:rPr>
              <a:t>杨辉三角形  (</a:t>
            </a:r>
            <a:r>
              <a:rPr lang="en-US" altLang="zh-CN" sz="3200" dirty="0">
                <a:solidFill>
                  <a:srgbClr val="336600"/>
                </a:solidFill>
                <a:effectLst>
                  <a:outerShdw blurRad="38100" dist="38100" dir="2700000" algn="tl">
                    <a:srgbClr val="C0C0C0"/>
                  </a:outerShdw>
                </a:effectLst>
                <a:latin typeface="Times New Roman" pitchFamily="18" charset="0"/>
                <a:ea typeface="宋体" pitchFamily="2" charset="-122"/>
              </a:rPr>
              <a:t>Pascal’s triangle)</a:t>
            </a:r>
            <a:endParaRPr lang="en-US" altLang="zh-CN" sz="2400" b="0" dirty="0">
              <a:latin typeface="Times New Roman" pitchFamily="18" charset="0"/>
              <a:ea typeface="宋体" pitchFamily="2" charset="-122"/>
            </a:endParaRPr>
          </a:p>
        </p:txBody>
      </p:sp>
      <p:sp>
        <p:nvSpPr>
          <p:cNvPr id="742404" name="Text Box 4"/>
          <p:cNvSpPr txBox="1">
            <a:spLocks noChangeArrowheads="1"/>
          </p:cNvSpPr>
          <p:nvPr/>
        </p:nvSpPr>
        <p:spPr bwMode="auto">
          <a:xfrm>
            <a:off x="1178099" y="2636912"/>
            <a:ext cx="7123113" cy="306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nSpc>
                <a:spcPct val="100000"/>
              </a:lnSpc>
              <a:defRPr/>
            </a:pPr>
            <a:r>
              <a:rPr lang="zh-CN" altLang="en-US" sz="3200" dirty="0">
                <a:effectLst>
                  <a:outerShdw blurRad="38100" dist="38100" dir="2700000" algn="tl">
                    <a:srgbClr val="C0C0C0"/>
                  </a:outerShdw>
                </a:effectLst>
                <a:latin typeface="Times New Roman" pitchFamily="18" charset="0"/>
              </a:rPr>
              <a:t>              1    1                          </a:t>
            </a:r>
            <a:r>
              <a:rPr lang="en-US" altLang="zh-CN" sz="3200" dirty="0">
                <a:effectLst>
                  <a:outerShdw blurRad="38100" dist="38100" dir="2700000" algn="tl">
                    <a:srgbClr val="C0C0C0"/>
                  </a:outerShdw>
                </a:effectLst>
                <a:latin typeface="Times New Roman" pitchFamily="18" charset="0"/>
              </a:rPr>
              <a:t>i = 1 </a:t>
            </a:r>
          </a:p>
          <a:p>
            <a:pPr>
              <a:lnSpc>
                <a:spcPct val="100000"/>
              </a:lnSpc>
              <a:defRPr/>
            </a:pPr>
            <a:r>
              <a:rPr lang="zh-CN" altLang="en-US" sz="3200" dirty="0">
                <a:effectLst>
                  <a:outerShdw blurRad="38100" dist="38100" dir="2700000" algn="tl">
                    <a:srgbClr val="C0C0C0"/>
                  </a:outerShdw>
                </a:effectLst>
                <a:latin typeface="Times New Roman" pitchFamily="18" charset="0"/>
              </a:rPr>
              <a:t>           1    2    1                            2 </a:t>
            </a:r>
          </a:p>
          <a:p>
            <a:pPr>
              <a:lnSpc>
                <a:spcPct val="100000"/>
              </a:lnSpc>
              <a:defRPr/>
            </a:pPr>
            <a:r>
              <a:rPr lang="zh-CN" altLang="en-US" sz="3200" dirty="0">
                <a:effectLst>
                  <a:outerShdw blurRad="38100" dist="38100" dir="2700000" algn="tl">
                    <a:srgbClr val="C0C0C0"/>
                  </a:outerShdw>
                </a:effectLst>
                <a:latin typeface="Times New Roman" pitchFamily="18" charset="0"/>
              </a:rPr>
              <a:t>        1    3    3    1                         3</a:t>
            </a:r>
          </a:p>
          <a:p>
            <a:pPr>
              <a:lnSpc>
                <a:spcPct val="100000"/>
              </a:lnSpc>
              <a:defRPr/>
            </a:pPr>
            <a:r>
              <a:rPr lang="zh-CN" altLang="en-US" sz="3200" dirty="0">
                <a:effectLst>
                  <a:outerShdw blurRad="38100" dist="38100" dir="2700000" algn="tl">
                    <a:srgbClr val="C0C0C0"/>
                  </a:outerShdw>
                </a:effectLst>
                <a:latin typeface="Times New Roman" pitchFamily="18" charset="0"/>
              </a:rPr>
              <a:t>     1    4    6    4    1                      4</a:t>
            </a:r>
          </a:p>
          <a:p>
            <a:pPr>
              <a:lnSpc>
                <a:spcPct val="100000"/>
              </a:lnSpc>
              <a:defRPr/>
            </a:pPr>
            <a:r>
              <a:rPr lang="zh-CN" altLang="en-US" sz="3200" dirty="0">
                <a:effectLst>
                  <a:outerShdw blurRad="38100" dist="38100" dir="2700000" algn="tl">
                    <a:srgbClr val="C0C0C0"/>
                  </a:outerShdw>
                </a:effectLst>
                <a:latin typeface="Times New Roman" pitchFamily="18" charset="0"/>
              </a:rPr>
              <a:t>   1   5   10   10   5   1                   5 </a:t>
            </a:r>
          </a:p>
          <a:p>
            <a:pPr>
              <a:lnSpc>
                <a:spcPct val="100000"/>
              </a:lnSpc>
              <a:defRPr/>
            </a:pPr>
            <a:r>
              <a:rPr lang="zh-CN" altLang="en-US" sz="3200" dirty="0">
                <a:effectLst>
                  <a:outerShdw blurRad="38100" dist="38100" dir="2700000" algn="tl">
                    <a:srgbClr val="C0C0C0"/>
                  </a:outerShdw>
                </a:effectLst>
                <a:latin typeface="Times New Roman" pitchFamily="18" charset="0"/>
              </a:rPr>
              <a:t>1   6   15   20  </a:t>
            </a:r>
            <a:r>
              <a:rPr lang="zh-CN" altLang="en-US" sz="3200" dirty="0" smtClean="0">
                <a:effectLst>
                  <a:outerShdw blurRad="38100" dist="38100" dir="2700000" algn="tl">
                    <a:srgbClr val="C0C0C0"/>
                  </a:outerShdw>
                </a:effectLst>
                <a:latin typeface="Times New Roman" pitchFamily="18" charset="0"/>
              </a:rPr>
              <a:t>15   </a:t>
            </a:r>
            <a:r>
              <a:rPr lang="zh-CN" altLang="en-US" sz="3200" dirty="0">
                <a:effectLst>
                  <a:outerShdw blurRad="38100" dist="38100" dir="2700000" algn="tl">
                    <a:srgbClr val="C0C0C0"/>
                  </a:outerShdw>
                </a:effectLst>
                <a:latin typeface="Times New Roman" pitchFamily="18" charset="0"/>
              </a:rPr>
              <a:t>6   1 </a:t>
            </a:r>
            <a:r>
              <a:rPr lang="zh-CN" altLang="en-US" sz="3200" dirty="0" smtClean="0">
                <a:effectLst>
                  <a:outerShdw blurRad="38100" dist="38100" dir="2700000" algn="tl">
                    <a:srgbClr val="C0C0C0"/>
                  </a:outerShdw>
                </a:effectLst>
                <a:latin typeface="Times New Roman" pitchFamily="18" charset="0"/>
              </a:rPr>
              <a:t>               </a:t>
            </a:r>
            <a:r>
              <a:rPr lang="zh-CN" altLang="en-US" sz="3200" dirty="0">
                <a:effectLst>
                  <a:outerShdw blurRad="38100" dist="38100" dir="2700000" algn="tl">
                    <a:srgbClr val="C0C0C0"/>
                  </a:outerShdw>
                </a:effectLst>
                <a:latin typeface="Times New Roman" pitchFamily="18" charset="0"/>
              </a:rPr>
              <a:t>6</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02" name="Picture 2"/>
          <p:cNvPicPr>
            <a:picLocks noChangeAspect="1" noChangeArrowheads="1"/>
          </p:cNvPicPr>
          <p:nvPr/>
        </p:nvPicPr>
        <p:blipFill>
          <a:blip r:embed="rId2" cstate="print"/>
          <a:srcRect/>
          <a:stretch>
            <a:fillRect/>
          </a:stretch>
        </p:blipFill>
        <p:spPr bwMode="auto">
          <a:xfrm>
            <a:off x="0" y="1143000"/>
            <a:ext cx="9144000" cy="4038600"/>
          </a:xfrm>
          <a:prstGeom prst="rect">
            <a:avLst/>
          </a:prstGeom>
          <a:noFill/>
          <a:ln w="9525">
            <a:noFill/>
            <a:miter lim="800000"/>
            <a:headEnd/>
            <a:tailEnd/>
          </a:ln>
        </p:spPr>
      </p:pic>
      <p:sp>
        <p:nvSpPr>
          <p:cNvPr id="741379" name="Text Box 3"/>
          <p:cNvSpPr txBox="1">
            <a:spLocks noChangeArrowheads="1"/>
          </p:cNvSpPr>
          <p:nvPr/>
        </p:nvSpPr>
        <p:spPr bwMode="auto">
          <a:xfrm>
            <a:off x="1219200" y="457200"/>
            <a:ext cx="6029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zh-CN" altLang="en-US" sz="2800">
                <a:effectLst>
                  <a:outerShdw blurRad="38100" dist="38100" dir="2700000" algn="tl">
                    <a:srgbClr val="C0C0C0"/>
                  </a:outerShdw>
                </a:effectLst>
                <a:latin typeface="Times New Roman" pitchFamily="18" charset="0"/>
              </a:rPr>
              <a:t>分析第</a:t>
            </a:r>
            <a:r>
              <a:rPr lang="zh-CN" altLang="en-US" sz="2800" i="1">
                <a:effectLst>
                  <a:outerShdw blurRad="38100" dist="38100" dir="2700000" algn="tl">
                    <a:srgbClr val="C0C0C0"/>
                  </a:outerShdw>
                </a:effectLst>
                <a:latin typeface="Times New Roman" pitchFamily="18" charset="0"/>
              </a:rPr>
              <a:t> </a:t>
            </a:r>
            <a:r>
              <a:rPr lang="en-US" altLang="zh-CN" sz="2800" i="1">
                <a:effectLst>
                  <a:outerShdw blurRad="38100" dist="38100" dir="2700000" algn="tl">
                    <a:srgbClr val="C0C0C0"/>
                  </a:outerShdw>
                </a:effectLst>
                <a:latin typeface="Times New Roman" pitchFamily="18" charset="0"/>
              </a:rPr>
              <a:t>i </a:t>
            </a:r>
            <a:r>
              <a:rPr lang="zh-CN" altLang="en-US" sz="2800">
                <a:effectLst>
                  <a:outerShdw blurRad="38100" dist="38100" dir="2700000" algn="tl">
                    <a:srgbClr val="C0C0C0"/>
                  </a:outerShdw>
                </a:effectLst>
                <a:latin typeface="Times New Roman" pitchFamily="18" charset="0"/>
              </a:rPr>
              <a:t>行元素与第 </a:t>
            </a:r>
            <a:r>
              <a:rPr lang="en-US" altLang="zh-CN" sz="2800" i="1">
                <a:effectLst>
                  <a:outerShdw blurRad="38100" dist="38100" dir="2700000" algn="tl">
                    <a:srgbClr val="C0C0C0"/>
                  </a:outerShdw>
                </a:effectLst>
                <a:latin typeface="Times New Roman" pitchFamily="18" charset="0"/>
              </a:rPr>
              <a:t>i</a:t>
            </a:r>
            <a:r>
              <a:rPr lang="en-US" altLang="zh-CN" sz="2800">
                <a:effectLst>
                  <a:outerShdw blurRad="38100" dist="38100" dir="2700000" algn="tl">
                    <a:srgbClr val="C0C0C0"/>
                  </a:outerShdw>
                </a:effectLst>
                <a:latin typeface="Times New Roman" pitchFamily="18" charset="0"/>
              </a:rPr>
              <a:t>+1</a:t>
            </a:r>
            <a:r>
              <a:rPr lang="zh-CN" altLang="en-US" sz="2800">
                <a:effectLst>
                  <a:outerShdw blurRad="38100" dist="38100" dir="2700000" algn="tl">
                    <a:srgbClr val="C0C0C0"/>
                  </a:outerShdw>
                </a:effectLst>
                <a:latin typeface="Times New Roman" pitchFamily="18" charset="0"/>
              </a:rPr>
              <a:t>行元素的关系</a:t>
            </a:r>
            <a:endParaRPr lang="zh-CN" altLang="en-US" sz="2800" b="0">
              <a:latin typeface="Times New Roman" pitchFamily="18" charset="0"/>
              <a:ea typeface="宋体" pitchFamily="2" charset="-122"/>
            </a:endParaRPr>
          </a:p>
        </p:txBody>
      </p:sp>
      <p:sp>
        <p:nvSpPr>
          <p:cNvPr id="741380" name="Text Box 4"/>
          <p:cNvSpPr txBox="1">
            <a:spLocks noChangeArrowheads="1"/>
          </p:cNvSpPr>
          <p:nvPr/>
        </p:nvSpPr>
        <p:spPr bwMode="auto">
          <a:xfrm>
            <a:off x="533400" y="533400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dirty="0">
                <a:effectLst>
                  <a:outerShdw blurRad="38100" dist="38100" dir="2700000" algn="tl">
                    <a:srgbClr val="C0C0C0"/>
                  </a:outerShdw>
                </a:effectLst>
                <a:latin typeface="Times New Roman" pitchFamily="18" charset="0"/>
              </a:rPr>
              <a:t>目的是从前一行的</a:t>
            </a:r>
            <a:r>
              <a:rPr lang="zh-CN" altLang="en-US" sz="2800" dirty="0" smtClean="0">
                <a:effectLst>
                  <a:outerShdw blurRad="38100" dist="38100" dir="2700000" algn="tl">
                    <a:srgbClr val="C0C0C0"/>
                  </a:outerShdw>
                </a:effectLst>
                <a:latin typeface="Times New Roman" pitchFamily="18" charset="0"/>
              </a:rPr>
              <a:t>数据计算出下</a:t>
            </a:r>
            <a:r>
              <a:rPr lang="zh-CN" altLang="en-US" sz="2800" dirty="0">
                <a:effectLst>
                  <a:outerShdw blurRad="38100" dist="38100" dir="2700000" algn="tl">
                    <a:srgbClr val="C0C0C0"/>
                  </a:outerShdw>
                </a:effectLst>
                <a:latin typeface="Times New Roman" pitchFamily="18" charset="0"/>
              </a:rPr>
              <a:t>一行的数据</a:t>
            </a:r>
            <a:endParaRPr lang="zh-CN" altLang="en-US" sz="2800" b="0" dirty="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4626" name="Picture 2"/>
          <p:cNvPicPr>
            <a:picLocks noChangeAspect="1" noChangeArrowheads="1"/>
          </p:cNvPicPr>
          <p:nvPr/>
        </p:nvPicPr>
        <p:blipFill>
          <a:blip r:embed="rId2" cstate="print"/>
          <a:srcRect/>
          <a:stretch>
            <a:fillRect/>
          </a:stretch>
        </p:blipFill>
        <p:spPr bwMode="auto">
          <a:xfrm>
            <a:off x="0" y="1428750"/>
            <a:ext cx="9144000" cy="4743450"/>
          </a:xfrm>
          <a:prstGeom prst="rect">
            <a:avLst/>
          </a:prstGeom>
          <a:noFill/>
          <a:ln w="9525">
            <a:noFill/>
            <a:miter lim="800000"/>
            <a:headEnd/>
            <a:tailEnd/>
          </a:ln>
        </p:spPr>
      </p:pic>
      <p:sp>
        <p:nvSpPr>
          <p:cNvPr id="740355" name="Text Box 3"/>
          <p:cNvSpPr txBox="1">
            <a:spLocks noChangeArrowheads="1"/>
          </p:cNvSpPr>
          <p:nvPr/>
        </p:nvSpPr>
        <p:spPr bwMode="auto">
          <a:xfrm>
            <a:off x="1371600" y="762000"/>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effectLst>
                  <a:outerShdw blurRad="38100" dist="38100" dir="2700000" algn="tl">
                    <a:srgbClr val="C0C0C0"/>
                  </a:outerShdw>
                </a:effectLst>
                <a:latin typeface="Times New Roman" pitchFamily="18" charset="0"/>
              </a:rPr>
              <a:t>从第 </a:t>
            </a:r>
            <a:r>
              <a:rPr lang="en-US" altLang="zh-CN" sz="2800" i="1">
                <a:effectLst>
                  <a:outerShdw blurRad="38100" dist="38100" dir="2700000" algn="tl">
                    <a:srgbClr val="C0C0C0"/>
                  </a:outerShdw>
                </a:effectLst>
                <a:latin typeface="Times New Roman" pitchFamily="18" charset="0"/>
              </a:rPr>
              <a:t>i</a:t>
            </a:r>
            <a:r>
              <a:rPr lang="en-US" altLang="zh-CN" sz="2800">
                <a:effectLst>
                  <a:outerShdw blurRad="38100" dist="38100" dir="2700000" algn="tl">
                    <a:srgbClr val="C0C0C0"/>
                  </a:outerShdw>
                </a:effectLst>
                <a:latin typeface="Times New Roman" pitchFamily="18" charset="0"/>
              </a:rPr>
              <a:t> </a:t>
            </a:r>
            <a:r>
              <a:rPr lang="zh-CN" altLang="en-US" sz="2800">
                <a:effectLst>
                  <a:outerShdw blurRad="38100" dist="38100" dir="2700000" algn="tl">
                    <a:srgbClr val="C0C0C0"/>
                  </a:outerShdw>
                </a:effectLst>
                <a:latin typeface="Times New Roman" pitchFamily="18" charset="0"/>
              </a:rPr>
              <a:t>行数据计算并存放第 </a:t>
            </a:r>
            <a:r>
              <a:rPr lang="en-US" altLang="zh-CN" sz="2800" i="1">
                <a:effectLst>
                  <a:outerShdw blurRad="38100" dist="38100" dir="2700000" algn="tl">
                    <a:srgbClr val="C0C0C0"/>
                  </a:outerShdw>
                </a:effectLst>
                <a:latin typeface="Times New Roman" pitchFamily="18" charset="0"/>
              </a:rPr>
              <a:t>i</a:t>
            </a:r>
            <a:r>
              <a:rPr lang="en-US" altLang="zh-CN" sz="2800">
                <a:effectLst>
                  <a:outerShdw blurRad="38100" dist="38100" dir="2700000" algn="tl">
                    <a:srgbClr val="C0C0C0"/>
                  </a:outerShdw>
                </a:effectLst>
                <a:latin typeface="Times New Roman" pitchFamily="18" charset="0"/>
              </a:rPr>
              <a:t>+1 </a:t>
            </a:r>
            <a:r>
              <a:rPr lang="zh-CN" altLang="en-US" sz="2800">
                <a:effectLst>
                  <a:outerShdw blurRad="38100" dist="38100" dir="2700000" algn="tl">
                    <a:srgbClr val="C0C0C0"/>
                  </a:outerShdw>
                </a:effectLst>
                <a:latin typeface="Times New Roman" pitchFamily="18" charset="0"/>
              </a:rPr>
              <a:t>行数据</a:t>
            </a:r>
            <a:endParaRPr lang="zh-CN" altLang="en-US" sz="2800" b="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0" y="440668"/>
            <a:ext cx="9144000" cy="6001643"/>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dirty="0" err="1">
                <a:latin typeface="Times New Roman" pitchFamily="18" charset="0"/>
                <a:ea typeface="宋体" pitchFamily="2" charset="-122"/>
              </a:rPr>
              <a:t>def</a:t>
            </a:r>
            <a:r>
              <a:rPr lang="en-US" altLang="zh-CN" sz="3200" dirty="0">
                <a:latin typeface="Times New Roman" pitchFamily="18" charset="0"/>
                <a:ea typeface="宋体" pitchFamily="2" charset="-122"/>
              </a:rPr>
              <a:t>  </a:t>
            </a:r>
            <a:r>
              <a:rPr lang="en-US" altLang="zh-CN" sz="3200" dirty="0" err="1">
                <a:latin typeface="Times New Roman" pitchFamily="18" charset="0"/>
                <a:ea typeface="宋体" pitchFamily="2" charset="-122"/>
              </a:rPr>
              <a:t>Yanghui</a:t>
            </a:r>
            <a:r>
              <a:rPr lang="en-US" altLang="zh-CN" sz="3200" dirty="0">
                <a:latin typeface="Times New Roman" pitchFamily="18" charset="0"/>
                <a:ea typeface="宋体" pitchFamily="2" charset="-122"/>
              </a:rPr>
              <a:t>( n ) :</a:t>
            </a:r>
          </a:p>
          <a:p>
            <a:pPr>
              <a:lnSpc>
                <a:spcPct val="100000"/>
              </a:lnSpc>
            </a:pPr>
            <a:r>
              <a:rPr lang="en-US" altLang="zh-CN" sz="3200" dirty="0">
                <a:latin typeface="Times New Roman" pitchFamily="18" charset="0"/>
                <a:ea typeface="宋体" pitchFamily="2" charset="-122"/>
              </a:rPr>
              <a:t>    Q= Queue()                                </a:t>
            </a:r>
            <a:r>
              <a:rPr lang="en-US" altLang="zh-CN" sz="3200" dirty="0" smtClean="0">
                <a:latin typeface="Times New Roman" pitchFamily="18" charset="0"/>
                <a:ea typeface="宋体" pitchFamily="2" charset="-122"/>
              </a:rPr>
              <a:t>  # </a:t>
            </a:r>
            <a:r>
              <a:rPr lang="zh-CN" altLang="en-US" sz="3200" dirty="0">
                <a:latin typeface="Times New Roman" pitchFamily="18" charset="0"/>
                <a:ea typeface="宋体" pitchFamily="2" charset="-122"/>
              </a:rPr>
              <a:t>队列初始化</a:t>
            </a:r>
          </a:p>
          <a:p>
            <a:pPr>
              <a:lnSpc>
                <a:spcPct val="100000"/>
              </a:lnSpc>
            </a:pPr>
            <a:r>
              <a:rPr lang="zh-CN" altLang="en-US" sz="3200" dirty="0">
                <a:latin typeface="Times New Roman" pitchFamily="18" charset="0"/>
                <a:ea typeface="宋体" pitchFamily="2" charset="-122"/>
              </a:rPr>
              <a:t>    </a:t>
            </a:r>
            <a:r>
              <a:rPr lang="en-US" altLang="zh-CN" sz="3200" dirty="0" err="1">
                <a:latin typeface="Times New Roman" pitchFamily="18" charset="0"/>
                <a:ea typeface="宋体" pitchFamily="2" charset="-122"/>
              </a:rPr>
              <a:t>Q.enqueue</a:t>
            </a:r>
            <a:r>
              <a:rPr lang="en-US" altLang="zh-CN" sz="3200" dirty="0">
                <a:latin typeface="Times New Roman" pitchFamily="18" charset="0"/>
                <a:ea typeface="宋体" pitchFamily="2" charset="-122"/>
              </a:rPr>
              <a:t> (1);  </a:t>
            </a:r>
            <a:r>
              <a:rPr lang="en-US" altLang="zh-CN" sz="3200" dirty="0" err="1">
                <a:latin typeface="Times New Roman" pitchFamily="18" charset="0"/>
                <a:ea typeface="宋体" pitchFamily="2" charset="-122"/>
              </a:rPr>
              <a:t>Q.enqueue</a:t>
            </a:r>
            <a:r>
              <a:rPr lang="en-US" altLang="zh-CN" sz="3200" dirty="0">
                <a:latin typeface="Times New Roman" pitchFamily="18" charset="0"/>
                <a:ea typeface="宋体" pitchFamily="2" charset="-122"/>
              </a:rPr>
              <a:t> (1)</a:t>
            </a:r>
          </a:p>
          <a:p>
            <a:pPr>
              <a:lnSpc>
                <a:spcPct val="100000"/>
              </a:lnSpc>
            </a:pPr>
            <a:r>
              <a:rPr lang="en-US" altLang="zh-CN" sz="3200" dirty="0">
                <a:latin typeface="Times New Roman" pitchFamily="18" charset="0"/>
                <a:ea typeface="宋体" pitchFamily="2" charset="-122"/>
              </a:rPr>
              <a:t>    s = 0</a:t>
            </a:r>
          </a:p>
          <a:p>
            <a:pPr>
              <a:lnSpc>
                <a:spcPct val="100000"/>
              </a:lnSpc>
            </a:pPr>
            <a:r>
              <a:rPr lang="en-US" altLang="zh-CN" sz="3200" dirty="0">
                <a:latin typeface="Times New Roman" pitchFamily="18" charset="0"/>
                <a:ea typeface="宋体" pitchFamily="2" charset="-122"/>
              </a:rPr>
              <a:t>    for i in range(1, n+1):                  # </a:t>
            </a:r>
            <a:r>
              <a:rPr lang="zh-CN" altLang="en-US" sz="3200" dirty="0">
                <a:latin typeface="Times New Roman" pitchFamily="18" charset="0"/>
                <a:ea typeface="宋体" pitchFamily="2" charset="-122"/>
              </a:rPr>
              <a:t>逐行处理</a:t>
            </a:r>
          </a:p>
          <a:p>
            <a:pPr>
              <a:lnSpc>
                <a:spcPct val="100000"/>
              </a:lnSpc>
            </a:pPr>
            <a:r>
              <a:rPr lang="zh-CN" altLang="en-US" sz="3200" dirty="0">
                <a:latin typeface="Times New Roman" pitchFamily="18" charset="0"/>
                <a:ea typeface="宋体" pitchFamily="2" charset="-122"/>
              </a:rPr>
              <a:t>        </a:t>
            </a:r>
            <a:r>
              <a:rPr lang="en-US" altLang="zh-CN" sz="3200" dirty="0">
                <a:latin typeface="Times New Roman" pitchFamily="18" charset="0"/>
                <a:ea typeface="宋体" pitchFamily="2" charset="-122"/>
              </a:rPr>
              <a:t>print</a:t>
            </a:r>
          </a:p>
          <a:p>
            <a:pPr>
              <a:lnSpc>
                <a:spcPct val="100000"/>
              </a:lnSpc>
            </a:pPr>
            <a:r>
              <a:rPr lang="en-US" altLang="zh-CN" sz="3200" dirty="0">
                <a:latin typeface="Times New Roman" pitchFamily="18" charset="0"/>
                <a:ea typeface="宋体" pitchFamily="2" charset="-122"/>
              </a:rPr>
              <a:t>        </a:t>
            </a:r>
            <a:r>
              <a:rPr lang="en-US" altLang="zh-CN" sz="3200" dirty="0" err="1">
                <a:latin typeface="Times New Roman" pitchFamily="18" charset="0"/>
                <a:ea typeface="宋体" pitchFamily="2" charset="-122"/>
              </a:rPr>
              <a:t>Q.enqueue</a:t>
            </a:r>
            <a:r>
              <a:rPr lang="en-US" altLang="zh-CN" sz="3200" dirty="0">
                <a:latin typeface="Times New Roman" pitchFamily="18" charset="0"/>
                <a:ea typeface="宋体" pitchFamily="2" charset="-122"/>
              </a:rPr>
              <a:t> (0)</a:t>
            </a:r>
          </a:p>
          <a:p>
            <a:pPr>
              <a:lnSpc>
                <a:spcPct val="100000"/>
              </a:lnSpc>
            </a:pPr>
            <a:r>
              <a:rPr lang="en-US" altLang="zh-CN" sz="3200" dirty="0">
                <a:latin typeface="Times New Roman" pitchFamily="18" charset="0"/>
                <a:ea typeface="宋体" pitchFamily="2" charset="-122"/>
              </a:rPr>
              <a:t>        for  j in range(1, i+3) :             # </a:t>
            </a:r>
            <a:r>
              <a:rPr lang="zh-CN" altLang="en-US" sz="3200" dirty="0">
                <a:latin typeface="Times New Roman" pitchFamily="18" charset="0"/>
                <a:ea typeface="宋体" pitchFamily="2" charset="-122"/>
              </a:rPr>
              <a:t>处理第</a:t>
            </a:r>
            <a:r>
              <a:rPr lang="en-US" altLang="zh-CN" sz="3200" dirty="0">
                <a:latin typeface="Times New Roman" pitchFamily="18" charset="0"/>
                <a:ea typeface="宋体" pitchFamily="2" charset="-122"/>
              </a:rPr>
              <a:t>i</a:t>
            </a:r>
            <a:r>
              <a:rPr lang="zh-CN" altLang="en-US" sz="3200" dirty="0">
                <a:latin typeface="Times New Roman" pitchFamily="18" charset="0"/>
                <a:ea typeface="宋体" pitchFamily="2" charset="-122"/>
              </a:rPr>
              <a:t>行</a:t>
            </a:r>
          </a:p>
          <a:p>
            <a:pPr>
              <a:lnSpc>
                <a:spcPct val="100000"/>
              </a:lnSpc>
            </a:pPr>
            <a:r>
              <a:rPr lang="zh-CN" altLang="en-US" sz="3200" dirty="0">
                <a:latin typeface="Times New Roman" pitchFamily="18" charset="0"/>
                <a:ea typeface="宋体" pitchFamily="2" charset="-122"/>
              </a:rPr>
              <a:t>            </a:t>
            </a:r>
            <a:r>
              <a:rPr lang="en-US" altLang="zh-CN" sz="3200" dirty="0">
                <a:latin typeface="Times New Roman" pitchFamily="18" charset="0"/>
                <a:ea typeface="宋体" pitchFamily="2" charset="-122"/>
              </a:rPr>
              <a:t>t = </a:t>
            </a:r>
            <a:r>
              <a:rPr lang="en-US" altLang="zh-CN" sz="3200" dirty="0" err="1">
                <a:latin typeface="Times New Roman" pitchFamily="18" charset="0"/>
                <a:ea typeface="宋体" pitchFamily="2" charset="-122"/>
              </a:rPr>
              <a:t>Q.dequeue</a:t>
            </a:r>
            <a:r>
              <a:rPr lang="en-US" altLang="zh-CN" sz="3200" dirty="0">
                <a:latin typeface="Times New Roman" pitchFamily="18" charset="0"/>
                <a:ea typeface="宋体" pitchFamily="2" charset="-122"/>
              </a:rPr>
              <a:t>( )</a:t>
            </a:r>
          </a:p>
          <a:p>
            <a:pPr>
              <a:lnSpc>
                <a:spcPct val="100000"/>
              </a:lnSpc>
            </a:pPr>
            <a:r>
              <a:rPr lang="en-US" altLang="zh-CN" sz="3200" dirty="0">
                <a:latin typeface="Times New Roman" pitchFamily="18" charset="0"/>
                <a:ea typeface="宋体" pitchFamily="2" charset="-122"/>
              </a:rPr>
              <a:t>            </a:t>
            </a:r>
            <a:r>
              <a:rPr lang="en-US" altLang="zh-CN" sz="3200" dirty="0" err="1">
                <a:latin typeface="Times New Roman" pitchFamily="18" charset="0"/>
                <a:ea typeface="宋体" pitchFamily="2" charset="-122"/>
              </a:rPr>
              <a:t>Q.enqueue</a:t>
            </a:r>
            <a:r>
              <a:rPr lang="en-US" altLang="zh-CN" sz="3200" dirty="0">
                <a:latin typeface="Times New Roman" pitchFamily="18" charset="0"/>
                <a:ea typeface="宋体" pitchFamily="2" charset="-122"/>
              </a:rPr>
              <a:t>( s + t )</a:t>
            </a:r>
          </a:p>
          <a:p>
            <a:pPr>
              <a:lnSpc>
                <a:spcPct val="100000"/>
              </a:lnSpc>
            </a:pPr>
            <a:r>
              <a:rPr lang="en-US" altLang="zh-CN" sz="3200" dirty="0">
                <a:latin typeface="Times New Roman" pitchFamily="18" charset="0"/>
                <a:ea typeface="宋体" pitchFamily="2" charset="-122"/>
              </a:rPr>
              <a:t>            s = t</a:t>
            </a:r>
          </a:p>
          <a:p>
            <a:pPr>
              <a:lnSpc>
                <a:spcPct val="100000"/>
              </a:lnSpc>
            </a:pPr>
            <a:r>
              <a:rPr lang="en-US" altLang="zh-CN" sz="3200" dirty="0">
                <a:latin typeface="Times New Roman" pitchFamily="18" charset="0"/>
                <a:ea typeface="宋体" pitchFamily="2" charset="-122"/>
              </a:rPr>
              <a:t>            if  s != 0 : print s,</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251520" y="333374"/>
            <a:ext cx="820420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6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eaLnBrk="1" hangingPunct="1">
              <a:lnSpc>
                <a:spcPct val="100000"/>
              </a:lnSpc>
              <a:defRPr/>
            </a:pPr>
            <a:r>
              <a:rPr kumimoji="1" lang="zh-CN" altLang="en-US" sz="2800" dirty="0" smtClean="0">
                <a:latin typeface="Times New Roman" pitchFamily="18" charset="0"/>
                <a:ea typeface="+mj-ea"/>
                <a:cs typeface="Times New Roman" pitchFamily="18" charset="0"/>
              </a:rPr>
              <a:t>参数</a:t>
            </a:r>
            <a:r>
              <a:rPr kumimoji="1" lang="en-US" altLang="zh-CN" sz="2800" dirty="0" smtClean="0">
                <a:latin typeface="Times New Roman" pitchFamily="18" charset="0"/>
                <a:ea typeface="+mj-ea"/>
                <a:cs typeface="Times New Roman" pitchFamily="18" charset="0"/>
              </a:rPr>
              <a:t>n=10</a:t>
            </a:r>
            <a:r>
              <a:rPr kumimoji="1" lang="zh-CN" altLang="en-US" sz="2800" dirty="0" smtClean="0">
                <a:latin typeface="Times New Roman" pitchFamily="18" charset="0"/>
                <a:ea typeface="+mj-ea"/>
                <a:cs typeface="Times New Roman" pitchFamily="18" charset="0"/>
              </a:rPr>
              <a:t>时的输出</a:t>
            </a:r>
          </a:p>
        </p:txBody>
      </p:sp>
      <p:sp>
        <p:nvSpPr>
          <p:cNvPr id="156675" name="Text Box 3"/>
          <p:cNvSpPr txBox="1">
            <a:spLocks noChangeArrowheads="1"/>
          </p:cNvSpPr>
          <p:nvPr/>
        </p:nvSpPr>
        <p:spPr bwMode="auto">
          <a:xfrm>
            <a:off x="355600" y="890588"/>
            <a:ext cx="8501063" cy="5634037"/>
          </a:xfrm>
          <a:prstGeom prst="rect">
            <a:avLst/>
          </a:prstGeom>
          <a:solidFill>
            <a:schemeClr val="hlink"/>
          </a:solidFill>
          <a:ln w="38100">
            <a:noFill/>
            <a:miter lim="800000"/>
            <a:headEnd/>
            <a:tailEnd/>
          </a:ln>
          <a:effectLst/>
        </p:spPr>
        <p:txBody>
          <a:bodyPr lIns="90000" tIns="46800" rIns="90000" bIns="46800">
            <a:spAutoFit/>
          </a:bodyPr>
          <a:lstStyle/>
          <a:p>
            <a:pPr eaLnBrk="1" hangingPunct="1">
              <a:lnSpc>
                <a:spcPct val="100000"/>
              </a:lnSpc>
            </a:pPr>
            <a:r>
              <a:rPr kumimoji="1" lang="en-US" altLang="zh-CN" sz="3600">
                <a:latin typeface="Times New Roman" pitchFamily="18" charset="0"/>
              </a:rPr>
              <a:t>1 1</a:t>
            </a:r>
          </a:p>
          <a:p>
            <a:pPr eaLnBrk="1" hangingPunct="1">
              <a:lnSpc>
                <a:spcPct val="100000"/>
              </a:lnSpc>
            </a:pPr>
            <a:r>
              <a:rPr kumimoji="1" lang="en-US" altLang="zh-CN" sz="3600">
                <a:latin typeface="Times New Roman" pitchFamily="18" charset="0"/>
              </a:rPr>
              <a:t>1 2 1</a:t>
            </a:r>
          </a:p>
          <a:p>
            <a:pPr eaLnBrk="1" hangingPunct="1">
              <a:lnSpc>
                <a:spcPct val="100000"/>
              </a:lnSpc>
            </a:pPr>
            <a:r>
              <a:rPr kumimoji="1" lang="en-US" altLang="zh-CN" sz="3600">
                <a:latin typeface="Times New Roman" pitchFamily="18" charset="0"/>
              </a:rPr>
              <a:t>1 3 3 1</a:t>
            </a:r>
          </a:p>
          <a:p>
            <a:pPr eaLnBrk="1" hangingPunct="1">
              <a:lnSpc>
                <a:spcPct val="100000"/>
              </a:lnSpc>
            </a:pPr>
            <a:r>
              <a:rPr kumimoji="1" lang="en-US" altLang="zh-CN" sz="3600">
                <a:latin typeface="Times New Roman" pitchFamily="18" charset="0"/>
              </a:rPr>
              <a:t>1 4 6 4 1</a:t>
            </a:r>
          </a:p>
          <a:p>
            <a:pPr eaLnBrk="1" hangingPunct="1">
              <a:lnSpc>
                <a:spcPct val="100000"/>
              </a:lnSpc>
            </a:pPr>
            <a:r>
              <a:rPr kumimoji="1" lang="en-US" altLang="zh-CN" sz="3600">
                <a:latin typeface="Times New Roman" pitchFamily="18" charset="0"/>
              </a:rPr>
              <a:t>1 5 10 10 5 1</a:t>
            </a:r>
          </a:p>
          <a:p>
            <a:pPr eaLnBrk="1" hangingPunct="1">
              <a:lnSpc>
                <a:spcPct val="100000"/>
              </a:lnSpc>
            </a:pPr>
            <a:r>
              <a:rPr kumimoji="1" lang="en-US" altLang="zh-CN" sz="3600">
                <a:latin typeface="Times New Roman" pitchFamily="18" charset="0"/>
              </a:rPr>
              <a:t>1 6 15 20 15 6 1</a:t>
            </a:r>
          </a:p>
          <a:p>
            <a:pPr eaLnBrk="1" hangingPunct="1">
              <a:lnSpc>
                <a:spcPct val="100000"/>
              </a:lnSpc>
            </a:pPr>
            <a:r>
              <a:rPr kumimoji="1" lang="en-US" altLang="zh-CN" sz="3600">
                <a:latin typeface="Times New Roman" pitchFamily="18" charset="0"/>
              </a:rPr>
              <a:t>1 7 21 35 35 21 7 1</a:t>
            </a:r>
          </a:p>
          <a:p>
            <a:pPr eaLnBrk="1" hangingPunct="1">
              <a:lnSpc>
                <a:spcPct val="100000"/>
              </a:lnSpc>
            </a:pPr>
            <a:r>
              <a:rPr kumimoji="1" lang="en-US" altLang="zh-CN" sz="3600">
                <a:latin typeface="Times New Roman" pitchFamily="18" charset="0"/>
              </a:rPr>
              <a:t>1 8 28 56 70 56 28 8 1</a:t>
            </a:r>
          </a:p>
          <a:p>
            <a:pPr eaLnBrk="1" hangingPunct="1">
              <a:lnSpc>
                <a:spcPct val="100000"/>
              </a:lnSpc>
            </a:pPr>
            <a:r>
              <a:rPr kumimoji="1" lang="en-US" altLang="zh-CN" sz="3600">
                <a:latin typeface="Times New Roman" pitchFamily="18" charset="0"/>
              </a:rPr>
              <a:t>1 9 36 84 126 126 84 36 9 1</a:t>
            </a:r>
          </a:p>
          <a:p>
            <a:pPr eaLnBrk="1" hangingPunct="1">
              <a:lnSpc>
                <a:spcPct val="100000"/>
              </a:lnSpc>
            </a:pPr>
            <a:r>
              <a:rPr kumimoji="1" lang="en-US" altLang="zh-CN" sz="3600">
                <a:latin typeface="Times New Roman" pitchFamily="18" charset="0"/>
              </a:rPr>
              <a:t>1 10 45 120 210 252 210 120 45 10 1</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5234" name="Rectangle 2"/>
          <p:cNvSpPr>
            <a:spLocks noChangeArrowheads="1"/>
          </p:cNvSpPr>
          <p:nvPr/>
        </p:nvSpPr>
        <p:spPr bwMode="auto">
          <a:xfrm>
            <a:off x="468313" y="620713"/>
            <a:ext cx="701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3200" dirty="0">
                <a:effectLst>
                  <a:outerShdw blurRad="38100" dist="38100" dir="2700000" algn="tl">
                    <a:srgbClr val="C0C0C0"/>
                  </a:outerShdw>
                </a:effectLst>
              </a:rPr>
              <a:t>队列的应用举例 </a:t>
            </a:r>
            <a:r>
              <a:rPr lang="zh-CN" altLang="en-US" sz="3200" dirty="0">
                <a:latin typeface="Times New Roman"/>
              </a:rPr>
              <a:t>—</a:t>
            </a:r>
            <a:r>
              <a:rPr lang="zh-CN" altLang="en-US" sz="3200" dirty="0">
                <a:latin typeface="Times New Roman" pitchFamily="18" charset="0"/>
              </a:rPr>
              <a:t>  电路布线</a:t>
            </a:r>
            <a:endParaRPr lang="zh-CN" altLang="en-US" sz="3200" b="0" dirty="0">
              <a:latin typeface="Times New Roman" pitchFamily="18" charset="0"/>
              <a:ea typeface="宋体" pitchFamily="2" charset="-122"/>
            </a:endParaRPr>
          </a:p>
        </p:txBody>
      </p:sp>
      <p:grpSp>
        <p:nvGrpSpPr>
          <p:cNvPr id="2" name="组合 1"/>
          <p:cNvGrpSpPr/>
          <p:nvPr/>
        </p:nvGrpSpPr>
        <p:grpSpPr>
          <a:xfrm>
            <a:off x="2123728" y="1567509"/>
            <a:ext cx="4463504" cy="3779304"/>
            <a:chOff x="2844800" y="1485900"/>
            <a:chExt cx="3022600" cy="2773363"/>
          </a:xfrm>
        </p:grpSpPr>
        <p:sp>
          <p:nvSpPr>
            <p:cNvPr id="735235" name="Rectangle 3"/>
            <p:cNvSpPr>
              <a:spLocks noChangeArrowheads="1"/>
            </p:cNvSpPr>
            <p:nvPr/>
          </p:nvSpPr>
          <p:spPr bwMode="auto">
            <a:xfrm>
              <a:off x="2844800" y="14859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3</a:t>
              </a:r>
            </a:p>
          </p:txBody>
        </p:sp>
        <p:sp>
          <p:nvSpPr>
            <p:cNvPr id="735236" name="Rectangle 4"/>
            <p:cNvSpPr>
              <a:spLocks noChangeArrowheads="1"/>
            </p:cNvSpPr>
            <p:nvPr/>
          </p:nvSpPr>
          <p:spPr bwMode="auto">
            <a:xfrm>
              <a:off x="3276600" y="14859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2</a:t>
              </a:r>
            </a:p>
          </p:txBody>
        </p:sp>
        <p:sp>
          <p:nvSpPr>
            <p:cNvPr id="735237" name="Rectangle 5"/>
            <p:cNvSpPr>
              <a:spLocks noChangeArrowheads="1"/>
            </p:cNvSpPr>
            <p:nvPr/>
          </p:nvSpPr>
          <p:spPr bwMode="auto">
            <a:xfrm>
              <a:off x="3708400" y="1485900"/>
              <a:ext cx="431800" cy="3984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38" name="Rectangle 6"/>
            <p:cNvSpPr>
              <a:spLocks noChangeArrowheads="1"/>
            </p:cNvSpPr>
            <p:nvPr/>
          </p:nvSpPr>
          <p:spPr bwMode="auto">
            <a:xfrm>
              <a:off x="4140200" y="14859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C0C0C0"/>
                  </a:outerShdw>
                </a:effectLst>
              </a:endParaRPr>
            </a:p>
          </p:txBody>
        </p:sp>
        <p:sp>
          <p:nvSpPr>
            <p:cNvPr id="735239" name="Rectangle 7"/>
            <p:cNvSpPr>
              <a:spLocks noChangeArrowheads="1"/>
            </p:cNvSpPr>
            <p:nvPr/>
          </p:nvSpPr>
          <p:spPr bwMode="auto">
            <a:xfrm>
              <a:off x="4572000" y="14859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C0C0C0"/>
                  </a:outerShdw>
                </a:effectLst>
              </a:endParaRPr>
            </a:p>
          </p:txBody>
        </p:sp>
        <p:sp>
          <p:nvSpPr>
            <p:cNvPr id="735240" name="Rectangle 8"/>
            <p:cNvSpPr>
              <a:spLocks noChangeArrowheads="1"/>
            </p:cNvSpPr>
            <p:nvPr/>
          </p:nvSpPr>
          <p:spPr bwMode="auto">
            <a:xfrm>
              <a:off x="5003800" y="14859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C0C0C0"/>
                  </a:outerShdw>
                </a:effectLst>
              </a:endParaRPr>
            </a:p>
          </p:txBody>
        </p:sp>
        <p:sp>
          <p:nvSpPr>
            <p:cNvPr id="735241" name="Rectangle 9"/>
            <p:cNvSpPr>
              <a:spLocks noChangeArrowheads="1"/>
            </p:cNvSpPr>
            <p:nvPr/>
          </p:nvSpPr>
          <p:spPr bwMode="auto">
            <a:xfrm>
              <a:off x="5435600" y="14859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C0C0C0"/>
                  </a:outerShdw>
                </a:effectLst>
              </a:endParaRPr>
            </a:p>
          </p:txBody>
        </p:sp>
        <p:sp>
          <p:nvSpPr>
            <p:cNvPr id="735242" name="Rectangle 10"/>
            <p:cNvSpPr>
              <a:spLocks noChangeArrowheads="1"/>
            </p:cNvSpPr>
            <p:nvPr/>
          </p:nvSpPr>
          <p:spPr bwMode="auto">
            <a:xfrm>
              <a:off x="2844800" y="1884363"/>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2</a:t>
              </a:r>
            </a:p>
          </p:txBody>
        </p:sp>
        <p:sp>
          <p:nvSpPr>
            <p:cNvPr id="735243" name="Rectangle 11"/>
            <p:cNvSpPr>
              <a:spLocks noChangeArrowheads="1"/>
            </p:cNvSpPr>
            <p:nvPr/>
          </p:nvSpPr>
          <p:spPr bwMode="auto">
            <a:xfrm>
              <a:off x="3276600" y="1884363"/>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1</a:t>
              </a:r>
            </a:p>
          </p:txBody>
        </p:sp>
        <p:sp>
          <p:nvSpPr>
            <p:cNvPr id="735244" name="Rectangle 12"/>
            <p:cNvSpPr>
              <a:spLocks noChangeArrowheads="1"/>
            </p:cNvSpPr>
            <p:nvPr/>
          </p:nvSpPr>
          <p:spPr bwMode="auto">
            <a:xfrm>
              <a:off x="3708400" y="1884363"/>
              <a:ext cx="431800" cy="39846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45" name="Rectangle 13"/>
            <p:cNvSpPr>
              <a:spLocks noChangeArrowheads="1"/>
            </p:cNvSpPr>
            <p:nvPr/>
          </p:nvSpPr>
          <p:spPr bwMode="auto">
            <a:xfrm>
              <a:off x="4140200" y="1884363"/>
              <a:ext cx="431800" cy="39846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46" name="Rectangle 14"/>
            <p:cNvSpPr>
              <a:spLocks noChangeArrowheads="1"/>
            </p:cNvSpPr>
            <p:nvPr/>
          </p:nvSpPr>
          <p:spPr bwMode="auto">
            <a:xfrm>
              <a:off x="4572000" y="1884363"/>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C0C0C0"/>
                  </a:outerShdw>
                </a:effectLst>
              </a:endParaRPr>
            </a:p>
          </p:txBody>
        </p:sp>
        <p:sp>
          <p:nvSpPr>
            <p:cNvPr id="735247" name="Rectangle 15"/>
            <p:cNvSpPr>
              <a:spLocks noChangeArrowheads="1"/>
            </p:cNvSpPr>
            <p:nvPr/>
          </p:nvSpPr>
          <p:spPr bwMode="auto">
            <a:xfrm>
              <a:off x="5003800" y="1884363"/>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C0C0C0"/>
                  </a:outerShdw>
                </a:effectLst>
              </a:endParaRPr>
            </a:p>
          </p:txBody>
        </p:sp>
        <p:sp>
          <p:nvSpPr>
            <p:cNvPr id="735248" name="Rectangle 16"/>
            <p:cNvSpPr>
              <a:spLocks noChangeArrowheads="1"/>
            </p:cNvSpPr>
            <p:nvPr/>
          </p:nvSpPr>
          <p:spPr bwMode="auto">
            <a:xfrm>
              <a:off x="5435600" y="1884363"/>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C0C0C0"/>
                  </a:outerShdw>
                </a:effectLst>
              </a:endParaRPr>
            </a:p>
          </p:txBody>
        </p:sp>
        <p:sp>
          <p:nvSpPr>
            <p:cNvPr id="735249" name="Rectangle 17"/>
            <p:cNvSpPr>
              <a:spLocks noChangeArrowheads="1"/>
            </p:cNvSpPr>
            <p:nvPr/>
          </p:nvSpPr>
          <p:spPr bwMode="auto">
            <a:xfrm>
              <a:off x="2844800" y="2276475"/>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1</a:t>
              </a:r>
            </a:p>
          </p:txBody>
        </p:sp>
        <p:sp>
          <p:nvSpPr>
            <p:cNvPr id="735250" name="Rectangle 18"/>
            <p:cNvSpPr>
              <a:spLocks noChangeArrowheads="1"/>
            </p:cNvSpPr>
            <p:nvPr/>
          </p:nvSpPr>
          <p:spPr bwMode="auto">
            <a:xfrm>
              <a:off x="3276600" y="2276475"/>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a</a:t>
              </a:r>
            </a:p>
          </p:txBody>
        </p:sp>
        <p:sp>
          <p:nvSpPr>
            <p:cNvPr id="735251" name="Rectangle 19"/>
            <p:cNvSpPr>
              <a:spLocks noChangeArrowheads="1"/>
            </p:cNvSpPr>
            <p:nvPr/>
          </p:nvSpPr>
          <p:spPr bwMode="auto">
            <a:xfrm>
              <a:off x="3708400" y="2276475"/>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1</a:t>
              </a:r>
            </a:p>
          </p:txBody>
        </p:sp>
        <p:sp>
          <p:nvSpPr>
            <p:cNvPr id="735252" name="Rectangle 20"/>
            <p:cNvSpPr>
              <a:spLocks noChangeArrowheads="1"/>
            </p:cNvSpPr>
            <p:nvPr/>
          </p:nvSpPr>
          <p:spPr bwMode="auto">
            <a:xfrm>
              <a:off x="4140200" y="2276475"/>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2</a:t>
              </a:r>
            </a:p>
          </p:txBody>
        </p:sp>
        <p:sp>
          <p:nvSpPr>
            <p:cNvPr id="735253" name="Rectangle 21"/>
            <p:cNvSpPr>
              <a:spLocks noChangeArrowheads="1"/>
            </p:cNvSpPr>
            <p:nvPr/>
          </p:nvSpPr>
          <p:spPr bwMode="auto">
            <a:xfrm>
              <a:off x="4572000" y="2276475"/>
              <a:ext cx="431800" cy="3984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54" name="Rectangle 22"/>
            <p:cNvSpPr>
              <a:spLocks noChangeArrowheads="1"/>
            </p:cNvSpPr>
            <p:nvPr/>
          </p:nvSpPr>
          <p:spPr bwMode="auto">
            <a:xfrm>
              <a:off x="5003800" y="2276475"/>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C0C0C0"/>
                  </a:outerShdw>
                </a:effectLst>
              </a:endParaRPr>
            </a:p>
          </p:txBody>
        </p:sp>
        <p:sp>
          <p:nvSpPr>
            <p:cNvPr id="735255" name="Rectangle 23"/>
            <p:cNvSpPr>
              <a:spLocks noChangeArrowheads="1"/>
            </p:cNvSpPr>
            <p:nvPr/>
          </p:nvSpPr>
          <p:spPr bwMode="auto">
            <a:xfrm>
              <a:off x="5435600" y="2276475"/>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C0C0C0"/>
                  </a:outerShdw>
                </a:effectLst>
              </a:endParaRPr>
            </a:p>
          </p:txBody>
        </p:sp>
        <p:sp>
          <p:nvSpPr>
            <p:cNvPr id="735256" name="Rectangle 24"/>
            <p:cNvSpPr>
              <a:spLocks noChangeArrowheads="1"/>
            </p:cNvSpPr>
            <p:nvPr/>
          </p:nvSpPr>
          <p:spPr bwMode="auto">
            <a:xfrm>
              <a:off x="2844800" y="2674938"/>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2</a:t>
              </a:r>
            </a:p>
          </p:txBody>
        </p:sp>
        <p:sp>
          <p:nvSpPr>
            <p:cNvPr id="735257" name="Rectangle 25"/>
            <p:cNvSpPr>
              <a:spLocks noChangeArrowheads="1"/>
            </p:cNvSpPr>
            <p:nvPr/>
          </p:nvSpPr>
          <p:spPr bwMode="auto">
            <a:xfrm>
              <a:off x="3276600" y="2674938"/>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1</a:t>
              </a:r>
            </a:p>
          </p:txBody>
        </p:sp>
        <p:sp>
          <p:nvSpPr>
            <p:cNvPr id="735258" name="Rectangle 26"/>
            <p:cNvSpPr>
              <a:spLocks noChangeArrowheads="1"/>
            </p:cNvSpPr>
            <p:nvPr/>
          </p:nvSpPr>
          <p:spPr bwMode="auto">
            <a:xfrm>
              <a:off x="3708400" y="2674938"/>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2</a:t>
              </a:r>
            </a:p>
          </p:txBody>
        </p:sp>
        <p:sp>
          <p:nvSpPr>
            <p:cNvPr id="735259" name="Rectangle 27"/>
            <p:cNvSpPr>
              <a:spLocks noChangeArrowheads="1"/>
            </p:cNvSpPr>
            <p:nvPr/>
          </p:nvSpPr>
          <p:spPr bwMode="auto">
            <a:xfrm>
              <a:off x="4140200" y="2674938"/>
              <a:ext cx="431800" cy="39846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60" name="Rectangle 28"/>
            <p:cNvSpPr>
              <a:spLocks noChangeArrowheads="1"/>
            </p:cNvSpPr>
            <p:nvPr/>
          </p:nvSpPr>
          <p:spPr bwMode="auto">
            <a:xfrm>
              <a:off x="4572000" y="2674938"/>
              <a:ext cx="431800" cy="39846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61" name="Rectangle 29"/>
            <p:cNvSpPr>
              <a:spLocks noChangeArrowheads="1"/>
            </p:cNvSpPr>
            <p:nvPr/>
          </p:nvSpPr>
          <p:spPr bwMode="auto">
            <a:xfrm>
              <a:off x="5003800" y="2674938"/>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b</a:t>
              </a:r>
            </a:p>
          </p:txBody>
        </p:sp>
        <p:sp>
          <p:nvSpPr>
            <p:cNvPr id="735262" name="Rectangle 30"/>
            <p:cNvSpPr>
              <a:spLocks noChangeArrowheads="1"/>
            </p:cNvSpPr>
            <p:nvPr/>
          </p:nvSpPr>
          <p:spPr bwMode="auto">
            <a:xfrm>
              <a:off x="5435600" y="2674938"/>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zh-CN" altLang="en-US" sz="2000">
                <a:effectLst>
                  <a:outerShdw blurRad="38100" dist="38100" dir="2700000" algn="tl">
                    <a:srgbClr val="C0C0C0"/>
                  </a:outerShdw>
                </a:effectLst>
              </a:endParaRPr>
            </a:p>
          </p:txBody>
        </p:sp>
        <p:sp>
          <p:nvSpPr>
            <p:cNvPr id="735263" name="Rectangle 31"/>
            <p:cNvSpPr>
              <a:spLocks noChangeArrowheads="1"/>
            </p:cNvSpPr>
            <p:nvPr/>
          </p:nvSpPr>
          <p:spPr bwMode="auto">
            <a:xfrm>
              <a:off x="2844800" y="3068638"/>
              <a:ext cx="431800" cy="39846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64" name="Rectangle 32"/>
            <p:cNvSpPr>
              <a:spLocks noChangeArrowheads="1"/>
            </p:cNvSpPr>
            <p:nvPr/>
          </p:nvSpPr>
          <p:spPr bwMode="auto">
            <a:xfrm>
              <a:off x="3276600" y="3068638"/>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2</a:t>
              </a:r>
            </a:p>
          </p:txBody>
        </p:sp>
        <p:sp>
          <p:nvSpPr>
            <p:cNvPr id="735265" name="Rectangle 33"/>
            <p:cNvSpPr>
              <a:spLocks noChangeArrowheads="1"/>
            </p:cNvSpPr>
            <p:nvPr/>
          </p:nvSpPr>
          <p:spPr bwMode="auto">
            <a:xfrm>
              <a:off x="3708400" y="3068638"/>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3</a:t>
              </a:r>
            </a:p>
          </p:txBody>
        </p:sp>
        <p:sp>
          <p:nvSpPr>
            <p:cNvPr id="735266" name="Rectangle 34"/>
            <p:cNvSpPr>
              <a:spLocks noChangeArrowheads="1"/>
            </p:cNvSpPr>
            <p:nvPr/>
          </p:nvSpPr>
          <p:spPr bwMode="auto">
            <a:xfrm>
              <a:off x="4140200" y="3068638"/>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4</a:t>
              </a:r>
            </a:p>
          </p:txBody>
        </p:sp>
        <p:sp>
          <p:nvSpPr>
            <p:cNvPr id="735267" name="Rectangle 35"/>
            <p:cNvSpPr>
              <a:spLocks noChangeArrowheads="1"/>
            </p:cNvSpPr>
            <p:nvPr/>
          </p:nvSpPr>
          <p:spPr bwMode="auto">
            <a:xfrm>
              <a:off x="4572000" y="3068638"/>
              <a:ext cx="431800" cy="39846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68" name="Rectangle 36"/>
            <p:cNvSpPr>
              <a:spLocks noChangeArrowheads="1"/>
            </p:cNvSpPr>
            <p:nvPr/>
          </p:nvSpPr>
          <p:spPr bwMode="auto">
            <a:xfrm>
              <a:off x="5003800" y="3068638"/>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8</a:t>
              </a:r>
            </a:p>
          </p:txBody>
        </p:sp>
        <p:sp>
          <p:nvSpPr>
            <p:cNvPr id="735269" name="Rectangle 37"/>
            <p:cNvSpPr>
              <a:spLocks noChangeArrowheads="1"/>
            </p:cNvSpPr>
            <p:nvPr/>
          </p:nvSpPr>
          <p:spPr bwMode="auto">
            <a:xfrm>
              <a:off x="5435600" y="3068638"/>
              <a:ext cx="431800" cy="3984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9</a:t>
              </a:r>
            </a:p>
          </p:txBody>
        </p:sp>
        <p:sp>
          <p:nvSpPr>
            <p:cNvPr id="735270" name="Rectangle 38"/>
            <p:cNvSpPr>
              <a:spLocks noChangeArrowheads="1"/>
            </p:cNvSpPr>
            <p:nvPr/>
          </p:nvSpPr>
          <p:spPr bwMode="auto">
            <a:xfrm>
              <a:off x="2844800" y="3467100"/>
              <a:ext cx="431800" cy="3984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71" name="Rectangle 39"/>
            <p:cNvSpPr>
              <a:spLocks noChangeArrowheads="1"/>
            </p:cNvSpPr>
            <p:nvPr/>
          </p:nvSpPr>
          <p:spPr bwMode="auto">
            <a:xfrm>
              <a:off x="3276600" y="3467100"/>
              <a:ext cx="431800" cy="3984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72" name="Rectangle 40"/>
            <p:cNvSpPr>
              <a:spLocks noChangeArrowheads="1"/>
            </p:cNvSpPr>
            <p:nvPr/>
          </p:nvSpPr>
          <p:spPr bwMode="auto">
            <a:xfrm>
              <a:off x="3708400" y="3467100"/>
              <a:ext cx="431800" cy="3984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73" name="Rectangle 41"/>
            <p:cNvSpPr>
              <a:spLocks noChangeArrowheads="1"/>
            </p:cNvSpPr>
            <p:nvPr/>
          </p:nvSpPr>
          <p:spPr bwMode="auto">
            <a:xfrm>
              <a:off x="4140200" y="34671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5</a:t>
              </a:r>
            </a:p>
          </p:txBody>
        </p:sp>
        <p:sp>
          <p:nvSpPr>
            <p:cNvPr id="735274" name="Rectangle 42"/>
            <p:cNvSpPr>
              <a:spLocks noChangeArrowheads="1"/>
            </p:cNvSpPr>
            <p:nvPr/>
          </p:nvSpPr>
          <p:spPr bwMode="auto">
            <a:xfrm>
              <a:off x="4572000" y="34671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6</a:t>
              </a:r>
            </a:p>
          </p:txBody>
        </p:sp>
        <p:sp>
          <p:nvSpPr>
            <p:cNvPr id="735275" name="Rectangle 43"/>
            <p:cNvSpPr>
              <a:spLocks noChangeArrowheads="1"/>
            </p:cNvSpPr>
            <p:nvPr/>
          </p:nvSpPr>
          <p:spPr bwMode="auto">
            <a:xfrm>
              <a:off x="5003800" y="34671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7</a:t>
              </a:r>
            </a:p>
          </p:txBody>
        </p:sp>
        <p:sp>
          <p:nvSpPr>
            <p:cNvPr id="735276" name="Rectangle 44"/>
            <p:cNvSpPr>
              <a:spLocks noChangeArrowheads="1"/>
            </p:cNvSpPr>
            <p:nvPr/>
          </p:nvSpPr>
          <p:spPr bwMode="auto">
            <a:xfrm>
              <a:off x="5435600" y="34671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8</a:t>
              </a:r>
            </a:p>
          </p:txBody>
        </p:sp>
        <p:sp>
          <p:nvSpPr>
            <p:cNvPr id="735277" name="Rectangle 45"/>
            <p:cNvSpPr>
              <a:spLocks noChangeArrowheads="1"/>
            </p:cNvSpPr>
            <p:nvPr/>
          </p:nvSpPr>
          <p:spPr bwMode="auto">
            <a:xfrm>
              <a:off x="2844800" y="3860800"/>
              <a:ext cx="431800" cy="3984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78" name="Rectangle 46"/>
            <p:cNvSpPr>
              <a:spLocks noChangeArrowheads="1"/>
            </p:cNvSpPr>
            <p:nvPr/>
          </p:nvSpPr>
          <p:spPr bwMode="auto">
            <a:xfrm>
              <a:off x="3276600" y="3860800"/>
              <a:ext cx="431800" cy="3984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79" name="Rectangle 47"/>
            <p:cNvSpPr>
              <a:spLocks noChangeArrowheads="1"/>
            </p:cNvSpPr>
            <p:nvPr/>
          </p:nvSpPr>
          <p:spPr bwMode="auto">
            <a:xfrm>
              <a:off x="3708400" y="3860800"/>
              <a:ext cx="431800" cy="3984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defRPr/>
              </a:pPr>
              <a:endParaRPr lang="en-US" altLang="zh-CN" sz="2000">
                <a:effectLst>
                  <a:outerShdw blurRad="38100" dist="38100" dir="2700000" algn="tl">
                    <a:srgbClr val="FFFFFF"/>
                  </a:outerShdw>
                </a:effectLst>
              </a:endParaRPr>
            </a:p>
          </p:txBody>
        </p:sp>
        <p:sp>
          <p:nvSpPr>
            <p:cNvPr id="735280" name="Rectangle 48"/>
            <p:cNvSpPr>
              <a:spLocks noChangeArrowheads="1"/>
            </p:cNvSpPr>
            <p:nvPr/>
          </p:nvSpPr>
          <p:spPr bwMode="auto">
            <a:xfrm>
              <a:off x="4140200" y="38608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6</a:t>
              </a:r>
            </a:p>
          </p:txBody>
        </p:sp>
        <p:sp>
          <p:nvSpPr>
            <p:cNvPr id="735281" name="Rectangle 49"/>
            <p:cNvSpPr>
              <a:spLocks noChangeArrowheads="1"/>
            </p:cNvSpPr>
            <p:nvPr/>
          </p:nvSpPr>
          <p:spPr bwMode="auto">
            <a:xfrm>
              <a:off x="4572000" y="38608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7</a:t>
              </a:r>
            </a:p>
          </p:txBody>
        </p:sp>
        <p:sp>
          <p:nvSpPr>
            <p:cNvPr id="735282" name="Rectangle 50"/>
            <p:cNvSpPr>
              <a:spLocks noChangeArrowheads="1"/>
            </p:cNvSpPr>
            <p:nvPr/>
          </p:nvSpPr>
          <p:spPr bwMode="auto">
            <a:xfrm>
              <a:off x="5003800" y="38608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a:effectLst>
                    <a:outerShdw blurRad="38100" dist="38100" dir="2700000" algn="tl">
                      <a:srgbClr val="C0C0C0"/>
                    </a:outerShdw>
                  </a:effectLst>
                </a:rPr>
                <a:t>8</a:t>
              </a:r>
            </a:p>
          </p:txBody>
        </p:sp>
        <p:sp>
          <p:nvSpPr>
            <p:cNvPr id="735283" name="Rectangle 51"/>
            <p:cNvSpPr>
              <a:spLocks noChangeArrowheads="1"/>
            </p:cNvSpPr>
            <p:nvPr/>
          </p:nvSpPr>
          <p:spPr bwMode="auto">
            <a:xfrm>
              <a:off x="5435600" y="3860800"/>
              <a:ext cx="431800" cy="3984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90000"/>
                </a:lnSpc>
              </a:pPr>
              <a:r>
                <a:rPr lang="en-US" altLang="zh-CN" sz="2000" dirty="0">
                  <a:effectLst>
                    <a:outerShdw blurRad="38100" dist="38100" dir="2700000" algn="tl">
                      <a:srgbClr val="C0C0C0"/>
                    </a:outerShdw>
                  </a:effectLst>
                </a:rPr>
                <a:t>9</a:t>
              </a:r>
            </a:p>
          </p:txBody>
        </p:sp>
        <p:sp>
          <p:nvSpPr>
            <p:cNvPr id="735284" name="Freeform 52"/>
            <p:cNvSpPr>
              <a:spLocks/>
            </p:cNvSpPr>
            <p:nvPr/>
          </p:nvSpPr>
          <p:spPr bwMode="auto">
            <a:xfrm>
              <a:off x="3492500" y="2603500"/>
              <a:ext cx="1728788" cy="1081088"/>
            </a:xfrm>
            <a:custGeom>
              <a:avLst/>
              <a:gdLst>
                <a:gd name="T0" fmla="*/ 0 w 1089"/>
                <a:gd name="T1" fmla="*/ 0 h 681"/>
                <a:gd name="T2" fmla="*/ 0 w 1089"/>
                <a:gd name="T3" fmla="*/ 408 h 681"/>
                <a:gd name="T4" fmla="*/ 545 w 1089"/>
                <a:gd name="T5" fmla="*/ 408 h 681"/>
                <a:gd name="T6" fmla="*/ 545 w 1089"/>
                <a:gd name="T7" fmla="*/ 681 h 681"/>
                <a:gd name="T8" fmla="*/ 1089 w 1089"/>
                <a:gd name="T9" fmla="*/ 681 h 681"/>
                <a:gd name="T10" fmla="*/ 1089 w 1089"/>
                <a:gd name="T11" fmla="*/ 272 h 681"/>
              </a:gdLst>
              <a:ahLst/>
              <a:cxnLst>
                <a:cxn ang="0">
                  <a:pos x="T0" y="T1"/>
                </a:cxn>
                <a:cxn ang="0">
                  <a:pos x="T2" y="T3"/>
                </a:cxn>
                <a:cxn ang="0">
                  <a:pos x="T4" y="T5"/>
                </a:cxn>
                <a:cxn ang="0">
                  <a:pos x="T6" y="T7"/>
                </a:cxn>
                <a:cxn ang="0">
                  <a:pos x="T8" y="T9"/>
                </a:cxn>
                <a:cxn ang="0">
                  <a:pos x="T10" y="T11"/>
                </a:cxn>
              </a:cxnLst>
              <a:rect l="0" t="0" r="r" b="b"/>
              <a:pathLst>
                <a:path w="1089" h="681">
                  <a:moveTo>
                    <a:pt x="0" y="0"/>
                  </a:moveTo>
                  <a:lnTo>
                    <a:pt x="0" y="408"/>
                  </a:lnTo>
                  <a:lnTo>
                    <a:pt x="545" y="408"/>
                  </a:lnTo>
                  <a:lnTo>
                    <a:pt x="545" y="681"/>
                  </a:lnTo>
                  <a:lnTo>
                    <a:pt x="1089" y="681"/>
                  </a:lnTo>
                  <a:lnTo>
                    <a:pt x="1089" y="272"/>
                  </a:lnTo>
                </a:path>
              </a:pathLst>
            </a:custGeom>
            <a:noFill/>
            <a:ln w="9525"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735285" name="Text Box 53"/>
            <p:cNvSpPr txBox="1">
              <a:spLocks noChangeArrowheads="1"/>
            </p:cNvSpPr>
            <p:nvPr/>
          </p:nvSpPr>
          <p:spPr bwMode="auto">
            <a:xfrm>
              <a:off x="5364163" y="2636838"/>
              <a:ext cx="503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spcBef>
                  <a:spcPct val="50000"/>
                </a:spcBef>
                <a:defRPr/>
              </a:pPr>
              <a:r>
                <a:rPr lang="en-US" altLang="zh-CN" sz="2000">
                  <a:effectLst>
                    <a:outerShdw blurRad="38100" dist="38100" dir="2700000" algn="tl">
                      <a:srgbClr val="C0C0C0"/>
                    </a:outerShdw>
                  </a:effectLst>
                </a:rPr>
                <a:t>10</a:t>
              </a:r>
            </a:p>
          </p:txBody>
        </p:sp>
        <p:sp>
          <p:nvSpPr>
            <p:cNvPr id="735286" name="Text Box 54"/>
            <p:cNvSpPr txBox="1">
              <a:spLocks noChangeArrowheads="1"/>
            </p:cNvSpPr>
            <p:nvPr/>
          </p:nvSpPr>
          <p:spPr bwMode="auto">
            <a:xfrm>
              <a:off x="5003800" y="2205038"/>
              <a:ext cx="503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spcBef>
                  <a:spcPct val="50000"/>
                </a:spcBef>
                <a:defRPr/>
              </a:pPr>
              <a:r>
                <a:rPr lang="en-US" altLang="zh-CN" sz="2000">
                  <a:effectLst>
                    <a:outerShdw blurRad="38100" dist="38100" dir="2700000" algn="tl">
                      <a:srgbClr val="C0C0C0"/>
                    </a:outerShdw>
                  </a:effectLst>
                </a:rPr>
                <a:t>10</a:t>
              </a:r>
            </a:p>
          </p:txBody>
        </p:sp>
      </p:grpSp>
    </p:spTree>
    <p:extLst>
      <p:ext uri="{BB962C8B-B14F-4D97-AF65-F5344CB8AC3E}">
        <p14:creationId xmlns:p14="http://schemas.microsoft.com/office/powerpoint/2010/main" val="221895147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5234" name="Rectangle 2"/>
          <p:cNvSpPr>
            <a:spLocks noChangeArrowheads="1"/>
          </p:cNvSpPr>
          <p:nvPr/>
        </p:nvSpPr>
        <p:spPr bwMode="auto">
          <a:xfrm>
            <a:off x="431540" y="512676"/>
            <a:ext cx="701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3200" dirty="0" smtClean="0">
                <a:latin typeface="Times New Roman" pitchFamily="18" charset="0"/>
                <a:ea typeface="宋体" pitchFamily="2" charset="-122"/>
              </a:rPr>
              <a:t>设计要点</a:t>
            </a:r>
            <a:endParaRPr lang="zh-CN" altLang="en-US" sz="3200" dirty="0">
              <a:latin typeface="Times New Roman" pitchFamily="18" charset="0"/>
              <a:ea typeface="宋体" pitchFamily="2" charset="-122"/>
            </a:endParaRPr>
          </a:p>
        </p:txBody>
      </p:sp>
      <p:sp>
        <p:nvSpPr>
          <p:cNvPr id="735287" name="Rectangle 55"/>
          <p:cNvSpPr>
            <a:spLocks noChangeArrowheads="1"/>
          </p:cNvSpPr>
          <p:nvPr/>
        </p:nvSpPr>
        <p:spPr bwMode="auto">
          <a:xfrm>
            <a:off x="484336" y="1304764"/>
            <a:ext cx="826412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524000" indent="-1524000">
              <a:lnSpc>
                <a:spcPct val="100000"/>
              </a:lnSpc>
              <a:defRPr/>
            </a:pPr>
            <a:r>
              <a:rPr lang="en-US" altLang="zh-CN" sz="2800" dirty="0" smtClean="0">
                <a:effectLst>
                  <a:outerShdw blurRad="38100" dist="38100" dir="2700000" algn="tl">
                    <a:srgbClr val="C0C0C0"/>
                  </a:outerShdw>
                </a:effectLst>
                <a:latin typeface="Times New Roman" pitchFamily="18" charset="0"/>
              </a:rPr>
              <a:t>1</a:t>
            </a:r>
            <a:r>
              <a:rPr lang="zh-CN" altLang="en-US" sz="2800" dirty="0" smtClean="0">
                <a:effectLst>
                  <a:outerShdw blurRad="38100" dist="38100" dir="2700000" algn="tl">
                    <a:srgbClr val="C0C0C0"/>
                  </a:outerShdw>
                </a:effectLst>
                <a:latin typeface="Times New Roman" pitchFamily="18" charset="0"/>
              </a:rPr>
              <a:t>、通过在网格中填入数字来表示搜索的过程。</a:t>
            </a:r>
            <a:endParaRPr lang="en-US" altLang="zh-CN" sz="2800" dirty="0" smtClean="0">
              <a:effectLst>
                <a:outerShdw blurRad="38100" dist="38100" dir="2700000" algn="tl">
                  <a:srgbClr val="C0C0C0"/>
                </a:outerShdw>
              </a:effectLst>
              <a:latin typeface="Times New Roman" pitchFamily="18" charset="0"/>
            </a:endParaRPr>
          </a:p>
          <a:p>
            <a:pPr marL="533400" indent="-533400">
              <a:lnSpc>
                <a:spcPct val="100000"/>
              </a:lnSpc>
              <a:defRPr/>
            </a:pPr>
            <a:r>
              <a:rPr lang="en-US" altLang="zh-CN" sz="2800" dirty="0" smtClean="0">
                <a:effectLst>
                  <a:outerShdw blurRad="38100" dist="38100" dir="2700000" algn="tl">
                    <a:srgbClr val="C0C0C0"/>
                  </a:outerShdw>
                </a:effectLst>
                <a:latin typeface="Times New Roman" pitchFamily="18" charset="0"/>
              </a:rPr>
              <a:t>2</a:t>
            </a:r>
            <a:r>
              <a:rPr lang="zh-CN" altLang="en-US" sz="2800" dirty="0">
                <a:effectLst>
                  <a:outerShdw blurRad="38100" dist="38100" dir="2700000" algn="tl">
                    <a:srgbClr val="C0C0C0"/>
                  </a:outerShdw>
                </a:effectLst>
                <a:latin typeface="Times New Roman" pitchFamily="18" charset="0"/>
              </a:rPr>
              <a:t>、因为</a:t>
            </a:r>
            <a:r>
              <a:rPr lang="en-US" altLang="zh-CN" sz="2800" dirty="0">
                <a:effectLst>
                  <a:outerShdw blurRad="38100" dist="38100" dir="2700000" algn="tl">
                    <a:srgbClr val="C0C0C0"/>
                  </a:outerShdw>
                </a:effectLst>
                <a:latin typeface="Times New Roman" pitchFamily="18" charset="0"/>
              </a:rPr>
              <a:t>0</a:t>
            </a:r>
            <a:r>
              <a:rPr lang="zh-CN" altLang="en-US" sz="2800" dirty="0">
                <a:effectLst>
                  <a:outerShdw blurRad="38100" dist="38100" dir="2700000" algn="tl">
                    <a:srgbClr val="C0C0C0"/>
                  </a:outerShdw>
                </a:effectLst>
                <a:latin typeface="Times New Roman" pitchFamily="18" charset="0"/>
              </a:rPr>
              <a:t>表示可走，</a:t>
            </a:r>
            <a:r>
              <a:rPr lang="en-US" altLang="zh-CN" sz="2800" dirty="0">
                <a:effectLst>
                  <a:outerShdw blurRad="38100" dist="38100" dir="2700000" algn="tl">
                    <a:srgbClr val="C0C0C0"/>
                  </a:outerShdw>
                </a:effectLst>
                <a:latin typeface="Times New Roman" pitchFamily="18" charset="0"/>
              </a:rPr>
              <a:t>1</a:t>
            </a:r>
            <a:r>
              <a:rPr lang="zh-CN" altLang="en-US" sz="2800" dirty="0">
                <a:effectLst>
                  <a:outerShdw blurRad="38100" dist="38100" dir="2700000" algn="tl">
                    <a:srgbClr val="C0C0C0"/>
                  </a:outerShdw>
                </a:effectLst>
                <a:latin typeface="Times New Roman" pitchFamily="18" charset="0"/>
              </a:rPr>
              <a:t>表示不可走。为方便区别，起点以</a:t>
            </a:r>
            <a:r>
              <a:rPr lang="en-US" altLang="zh-CN" sz="2800" dirty="0">
                <a:effectLst>
                  <a:outerShdw blurRad="38100" dist="38100" dir="2700000" algn="tl">
                    <a:srgbClr val="C0C0C0"/>
                  </a:outerShdw>
                </a:effectLst>
                <a:latin typeface="Times New Roman" pitchFamily="18" charset="0"/>
              </a:rPr>
              <a:t>2</a:t>
            </a:r>
            <a:r>
              <a:rPr lang="zh-CN" altLang="en-US" sz="2800" dirty="0">
                <a:effectLst>
                  <a:outerShdw blurRad="38100" dist="38100" dir="2700000" algn="tl">
                    <a:srgbClr val="C0C0C0"/>
                  </a:outerShdw>
                </a:effectLst>
                <a:latin typeface="Times New Roman" pitchFamily="18" charset="0"/>
              </a:rPr>
              <a:t>表示。因此，路径的长度为终点</a:t>
            </a:r>
            <a:r>
              <a:rPr lang="zh-CN" altLang="en-US" sz="2800" dirty="0" smtClean="0">
                <a:effectLst>
                  <a:outerShdw blurRad="38100" dist="38100" dir="2700000" algn="tl">
                    <a:srgbClr val="C0C0C0"/>
                  </a:outerShdw>
                </a:effectLst>
                <a:latin typeface="Times New Roman" pitchFamily="18" charset="0"/>
              </a:rPr>
              <a:t>数字减</a:t>
            </a:r>
            <a:r>
              <a:rPr lang="en-US" altLang="zh-CN" sz="2800" dirty="0" smtClean="0">
                <a:effectLst>
                  <a:outerShdw blurRad="38100" dist="38100" dir="2700000" algn="tl">
                    <a:srgbClr val="C0C0C0"/>
                  </a:outerShdw>
                </a:effectLst>
                <a:latin typeface="Times New Roman" pitchFamily="18" charset="0"/>
              </a:rPr>
              <a:t>2</a:t>
            </a:r>
            <a:r>
              <a:rPr lang="zh-CN" altLang="en-US" sz="2800" dirty="0">
                <a:effectLst>
                  <a:outerShdw blurRad="38100" dist="38100" dir="2700000" algn="tl">
                    <a:srgbClr val="C0C0C0"/>
                  </a:outerShdw>
                </a:effectLst>
                <a:latin typeface="Times New Roman" pitchFamily="18" charset="0"/>
              </a:rPr>
              <a:t>。</a:t>
            </a:r>
          </a:p>
          <a:p>
            <a:pPr marL="1524000" indent="-1524000">
              <a:lnSpc>
                <a:spcPct val="100000"/>
              </a:lnSpc>
              <a:defRPr/>
            </a:pPr>
            <a:r>
              <a:rPr lang="en-US" altLang="zh-CN" sz="2800" dirty="0" smtClean="0">
                <a:effectLst>
                  <a:outerShdw blurRad="38100" dist="38100" dir="2700000" algn="tl">
                    <a:srgbClr val="C0C0C0"/>
                  </a:outerShdw>
                </a:effectLst>
                <a:latin typeface="Times New Roman" pitchFamily="18" charset="0"/>
              </a:rPr>
              <a:t>3</a:t>
            </a:r>
            <a:r>
              <a:rPr lang="zh-CN" altLang="en-US" sz="2800" dirty="0" smtClean="0">
                <a:effectLst>
                  <a:outerShdw blurRad="38100" dist="38100" dir="2700000" algn="tl">
                    <a:srgbClr val="C0C0C0"/>
                  </a:outerShdw>
                </a:effectLst>
                <a:latin typeface="Times New Roman" pitchFamily="18" charset="0"/>
              </a:rPr>
              <a:t>、搜索的增量数组设为：</a:t>
            </a:r>
            <a:endParaRPr lang="en-US" altLang="zh-CN" sz="2800" dirty="0" smtClean="0">
              <a:effectLst>
                <a:outerShdw blurRad="38100" dist="38100" dir="2700000" algn="tl">
                  <a:srgbClr val="C0C0C0"/>
                </a:outerShdw>
              </a:effectLst>
              <a:latin typeface="Times New Roman" pitchFamily="18" charset="0"/>
            </a:endParaRPr>
          </a:p>
          <a:p>
            <a:pPr marL="1524000" indent="-1524000">
              <a:lnSpc>
                <a:spcPct val="100000"/>
              </a:lnSpc>
              <a:defRPr/>
            </a:pPr>
            <a:r>
              <a:rPr lang="en-US" altLang="zh-CN" sz="2800" dirty="0">
                <a:effectLst>
                  <a:outerShdw blurRad="38100" dist="38100" dir="2700000" algn="tl">
                    <a:srgbClr val="C0C0C0"/>
                  </a:outerShdw>
                </a:effectLst>
                <a:latin typeface="Times New Roman" pitchFamily="18" charset="0"/>
              </a:rPr>
              <a:t> </a:t>
            </a:r>
            <a:r>
              <a:rPr lang="en-US" altLang="zh-CN" sz="2800" dirty="0" smtClean="0">
                <a:effectLst>
                  <a:outerShdw blurRad="38100" dist="38100" dir="2700000" algn="tl">
                    <a:srgbClr val="C0C0C0"/>
                  </a:outerShdw>
                </a:effectLst>
                <a:latin typeface="Times New Roman" pitchFamily="18" charset="0"/>
              </a:rPr>
              <a:t>           move </a:t>
            </a:r>
            <a:r>
              <a:rPr lang="en-US" altLang="zh-CN" sz="2800" dirty="0">
                <a:effectLst>
                  <a:outerShdw blurRad="38100" dist="38100" dir="2700000" algn="tl">
                    <a:srgbClr val="C0C0C0"/>
                  </a:outerShdw>
                </a:effectLst>
                <a:latin typeface="Times New Roman" pitchFamily="18" charset="0"/>
              </a:rPr>
              <a:t>= [(0,1),(1,0),(0,-1),(-1,0)]</a:t>
            </a:r>
          </a:p>
          <a:p>
            <a:pPr marL="1524000" indent="-1524000">
              <a:lnSpc>
                <a:spcPct val="100000"/>
              </a:lnSpc>
              <a:defRPr/>
            </a:pPr>
            <a:r>
              <a:rPr lang="en-US" altLang="zh-CN" sz="2800" dirty="0" smtClean="0">
                <a:effectLst>
                  <a:outerShdw blurRad="38100" dist="38100" dir="2700000" algn="tl">
                    <a:srgbClr val="C0C0C0"/>
                  </a:outerShdw>
                </a:effectLst>
                <a:latin typeface="Times New Roman" pitchFamily="18" charset="0"/>
              </a:rPr>
              <a:t>4</a:t>
            </a:r>
            <a:r>
              <a:rPr lang="zh-CN" altLang="en-US" sz="2800" dirty="0" smtClean="0">
                <a:effectLst>
                  <a:outerShdw blurRad="38100" dist="38100" dir="2700000" algn="tl">
                    <a:srgbClr val="C0C0C0"/>
                  </a:outerShdw>
                </a:effectLst>
                <a:latin typeface="Times New Roman" pitchFamily="18" charset="0"/>
              </a:rPr>
              <a:t>、遍历过的位置放入队列中。</a:t>
            </a:r>
            <a:endParaRPr lang="en-US" altLang="zh-CN" sz="2800" dirty="0" smtClean="0">
              <a:effectLst>
                <a:outerShdw blurRad="38100" dist="38100" dir="2700000" algn="tl">
                  <a:srgbClr val="C0C0C0"/>
                </a:outerShdw>
              </a:effectLst>
              <a:latin typeface="Times New Roman" pitchFamily="18" charset="0"/>
            </a:endParaRPr>
          </a:p>
          <a:p>
            <a:pPr marL="1524000" indent="-1524000">
              <a:lnSpc>
                <a:spcPct val="100000"/>
              </a:lnSpc>
              <a:defRPr/>
            </a:pPr>
            <a:r>
              <a:rPr lang="en-US" altLang="zh-CN" sz="2800" dirty="0" smtClean="0">
                <a:effectLst>
                  <a:outerShdw blurRad="38100" dist="38100" dir="2700000" algn="tl">
                    <a:srgbClr val="C0C0C0"/>
                  </a:outerShdw>
                </a:effectLst>
                <a:latin typeface="Times New Roman" pitchFamily="18" charset="0"/>
              </a:rPr>
              <a:t>5</a:t>
            </a:r>
            <a:r>
              <a:rPr lang="zh-CN" altLang="en-US" sz="2800" dirty="0" smtClean="0">
                <a:effectLst>
                  <a:outerShdw blurRad="38100" dist="38100" dir="2700000" algn="tl">
                    <a:srgbClr val="C0C0C0"/>
                  </a:outerShdw>
                </a:effectLst>
                <a:latin typeface="Times New Roman" pitchFamily="18" charset="0"/>
              </a:rPr>
              <a:t>、出队元素为当前检查位置。</a:t>
            </a:r>
            <a:endParaRPr lang="en-US" altLang="zh-CN" sz="2800" dirty="0" smtClean="0">
              <a:effectLst>
                <a:outerShdw blurRad="38100" dist="38100" dir="2700000" algn="tl">
                  <a:srgbClr val="C0C0C0"/>
                </a:outerShdw>
              </a:effectLst>
              <a:latin typeface="Times New Roman" pitchFamily="18" charset="0"/>
            </a:endParaRPr>
          </a:p>
          <a:p>
            <a:pPr marL="533400" indent="-533400">
              <a:lnSpc>
                <a:spcPct val="100000"/>
              </a:lnSpc>
              <a:defRPr/>
            </a:pPr>
            <a:r>
              <a:rPr lang="en-US" altLang="zh-CN" sz="2800" dirty="0" smtClean="0">
                <a:effectLst>
                  <a:outerShdw blurRad="38100" dist="38100" dir="2700000" algn="tl">
                    <a:srgbClr val="C0C0C0"/>
                  </a:outerShdw>
                </a:effectLst>
                <a:latin typeface="Times New Roman" pitchFamily="18" charset="0"/>
              </a:rPr>
              <a:t>6</a:t>
            </a:r>
            <a:r>
              <a:rPr lang="zh-CN" altLang="en-US" sz="2800" dirty="0" smtClean="0">
                <a:effectLst>
                  <a:outerShdw blurRad="38100" dist="38100" dir="2700000" algn="tl">
                    <a:srgbClr val="C0C0C0"/>
                  </a:outerShdw>
                </a:effectLst>
                <a:latin typeface="Times New Roman" pitchFamily="18" charset="0"/>
              </a:rPr>
              <a:t>、构造</a:t>
            </a:r>
            <a:r>
              <a:rPr lang="zh-CN" altLang="en-US" sz="2800" dirty="0">
                <a:effectLst>
                  <a:outerShdw blurRad="38100" dist="38100" dir="2700000" algn="tl">
                    <a:srgbClr val="C0C0C0"/>
                  </a:outerShdw>
                </a:effectLst>
                <a:latin typeface="Times New Roman" pitchFamily="18" charset="0"/>
              </a:rPr>
              <a:t>路径：从终点作为开始的检查点，搜索周围网格，检查其值是否比检查点的值小</a:t>
            </a:r>
            <a:r>
              <a:rPr lang="en-US" altLang="zh-CN" sz="2800" dirty="0">
                <a:effectLst>
                  <a:outerShdw blurRad="38100" dist="38100" dir="2700000" algn="tl">
                    <a:srgbClr val="C0C0C0"/>
                  </a:outerShdw>
                </a:effectLst>
                <a:latin typeface="Times New Roman" pitchFamily="18" charset="0"/>
              </a:rPr>
              <a:t>1</a:t>
            </a:r>
            <a:r>
              <a:rPr lang="zh-CN" altLang="en-US" sz="2800" dirty="0">
                <a:effectLst>
                  <a:outerShdw blurRad="38100" dist="38100" dir="2700000" algn="tl">
                    <a:srgbClr val="C0C0C0"/>
                  </a:outerShdw>
                </a:effectLst>
                <a:latin typeface="Times New Roman" pitchFamily="18" charset="0"/>
              </a:rPr>
              <a:t>，如是，则以此网格作为新的检查点，继续</a:t>
            </a:r>
            <a:r>
              <a:rPr lang="zh-CN" altLang="en-US" sz="2800" dirty="0" smtClean="0">
                <a:effectLst>
                  <a:outerShdw blurRad="38100" dist="38100" dir="2700000" algn="tl">
                    <a:srgbClr val="C0C0C0"/>
                  </a:outerShdw>
                </a:effectLst>
                <a:latin typeface="Times New Roman" pitchFamily="18" charset="0"/>
              </a:rPr>
              <a:t>查找，直到遇到其值为</a:t>
            </a:r>
            <a:r>
              <a:rPr lang="en-US" altLang="zh-CN" sz="2800" dirty="0" smtClean="0">
                <a:effectLst>
                  <a:outerShdw blurRad="38100" dist="38100" dir="2700000" algn="tl">
                    <a:srgbClr val="C0C0C0"/>
                  </a:outerShdw>
                </a:effectLst>
                <a:latin typeface="Times New Roman" pitchFamily="18" charset="0"/>
              </a:rPr>
              <a:t>2</a:t>
            </a:r>
            <a:r>
              <a:rPr lang="zh-CN" altLang="en-US" sz="2800" dirty="0" smtClean="0">
                <a:effectLst>
                  <a:outerShdw blurRad="38100" dist="38100" dir="2700000" algn="tl">
                    <a:srgbClr val="C0C0C0"/>
                  </a:outerShdw>
                </a:effectLst>
                <a:latin typeface="Times New Roman" pitchFamily="18" charset="0"/>
              </a:rPr>
              <a:t>的网格为止。</a:t>
            </a:r>
            <a:endParaRPr lang="zh-CN" altLang="en-US" sz="2800" dirty="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0" y="8620"/>
            <a:ext cx="9144000" cy="6740525"/>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2400" dirty="0" err="1">
                <a:latin typeface="Times New Roman" pitchFamily="18" charset="0"/>
              </a:rPr>
              <a:t>def</a:t>
            </a:r>
            <a:r>
              <a:rPr lang="en-US" altLang="zh-CN" sz="2400" dirty="0">
                <a:latin typeface="Times New Roman" pitchFamily="18" charset="0"/>
              </a:rPr>
              <a:t> </a:t>
            </a:r>
            <a:r>
              <a:rPr lang="en-US" altLang="zh-CN" sz="2400" dirty="0" err="1">
                <a:latin typeface="Times New Roman" pitchFamily="18" charset="0"/>
              </a:rPr>
              <a:t>FindPath</a:t>
            </a:r>
            <a:r>
              <a:rPr lang="en-US" altLang="zh-CN" sz="2400" dirty="0">
                <a:latin typeface="Times New Roman" pitchFamily="18" charset="0"/>
              </a:rPr>
              <a:t>( A, a, b, move ) :  # </a:t>
            </a:r>
            <a:r>
              <a:rPr lang="zh-CN" altLang="en-US" sz="2400" dirty="0">
                <a:latin typeface="Times New Roman" pitchFamily="18" charset="0"/>
              </a:rPr>
              <a:t>使用队列，做广度优先搜索</a:t>
            </a:r>
          </a:p>
          <a:p>
            <a:pPr>
              <a:lnSpc>
                <a:spcPct val="100000"/>
              </a:lnSpc>
            </a:pPr>
            <a:r>
              <a:rPr lang="zh-CN" altLang="en-US" sz="2400" dirty="0">
                <a:latin typeface="Times New Roman" pitchFamily="18" charset="0"/>
              </a:rPr>
              <a:t>    </a:t>
            </a:r>
            <a:r>
              <a:rPr lang="en-US" altLang="zh-CN" sz="2400" dirty="0">
                <a:latin typeface="Times New Roman" pitchFamily="18" charset="0"/>
              </a:rPr>
              <a:t>n = </a:t>
            </a:r>
            <a:r>
              <a:rPr lang="en-US" altLang="zh-CN" sz="2400" dirty="0" err="1">
                <a:latin typeface="Times New Roman" pitchFamily="18" charset="0"/>
              </a:rPr>
              <a:t>len</a:t>
            </a:r>
            <a:r>
              <a:rPr lang="en-US" altLang="zh-CN" sz="2400" dirty="0">
                <a:latin typeface="Times New Roman" pitchFamily="18" charset="0"/>
              </a:rPr>
              <a:t>(A)</a:t>
            </a:r>
          </a:p>
          <a:p>
            <a:pPr>
              <a:lnSpc>
                <a:spcPct val="100000"/>
              </a:lnSpc>
            </a:pPr>
            <a:r>
              <a:rPr lang="en-US" altLang="zh-CN" sz="2400" dirty="0">
                <a:latin typeface="Times New Roman" pitchFamily="18" charset="0"/>
              </a:rPr>
              <a:t>    A[a[0]][a[1]] = 2 #</a:t>
            </a:r>
            <a:r>
              <a:rPr lang="zh-CN" altLang="en-US" sz="2400" dirty="0">
                <a:latin typeface="Times New Roman" pitchFamily="18" charset="0"/>
              </a:rPr>
              <a:t>设置开始位置</a:t>
            </a:r>
          </a:p>
          <a:p>
            <a:pPr>
              <a:lnSpc>
                <a:spcPct val="100000"/>
              </a:lnSpc>
            </a:pPr>
            <a:r>
              <a:rPr lang="zh-CN" altLang="en-US" sz="2400" dirty="0">
                <a:latin typeface="Times New Roman" pitchFamily="18" charset="0"/>
              </a:rPr>
              <a:t>    </a:t>
            </a:r>
            <a:r>
              <a:rPr lang="en-US" altLang="zh-CN" sz="2400" dirty="0">
                <a:latin typeface="Times New Roman" pitchFamily="18" charset="0"/>
              </a:rPr>
              <a:t>Q = Queue( )</a:t>
            </a:r>
          </a:p>
          <a:p>
            <a:pPr>
              <a:lnSpc>
                <a:spcPct val="100000"/>
              </a:lnSpc>
            </a:pPr>
            <a:r>
              <a:rPr lang="en-US" altLang="zh-CN" sz="2400" dirty="0">
                <a:latin typeface="Times New Roman" pitchFamily="18" charset="0"/>
              </a:rPr>
              <a:t>    </a:t>
            </a:r>
            <a:r>
              <a:rPr lang="en-US" altLang="zh-CN" sz="2400" dirty="0" err="1">
                <a:latin typeface="Times New Roman" pitchFamily="18" charset="0"/>
              </a:rPr>
              <a:t>Q.enqueue</a:t>
            </a:r>
            <a:r>
              <a:rPr lang="en-US" altLang="zh-CN" sz="2400" dirty="0">
                <a:latin typeface="Times New Roman" pitchFamily="18" charset="0"/>
              </a:rPr>
              <a:t>((a[0], a[1]))</a:t>
            </a:r>
          </a:p>
          <a:p>
            <a:pPr>
              <a:lnSpc>
                <a:spcPct val="100000"/>
              </a:lnSpc>
            </a:pPr>
            <a:r>
              <a:rPr lang="en-US" altLang="zh-CN" sz="2400" dirty="0">
                <a:latin typeface="Times New Roman" pitchFamily="18" charset="0"/>
              </a:rPr>
              <a:t>    while not </a:t>
            </a:r>
            <a:r>
              <a:rPr lang="en-US" altLang="zh-CN" sz="2400" dirty="0" err="1">
                <a:latin typeface="Times New Roman" pitchFamily="18" charset="0"/>
              </a:rPr>
              <a:t>Q.isEmpty</a:t>
            </a:r>
            <a:r>
              <a:rPr lang="en-US" altLang="zh-CN" sz="2400" dirty="0">
                <a:latin typeface="Times New Roman" pitchFamily="18" charset="0"/>
              </a:rPr>
              <a:t>() :</a:t>
            </a:r>
          </a:p>
          <a:p>
            <a:pPr>
              <a:lnSpc>
                <a:spcPct val="100000"/>
              </a:lnSpc>
            </a:pPr>
            <a:r>
              <a:rPr lang="en-US" altLang="zh-CN" sz="2400" dirty="0">
                <a:latin typeface="Times New Roman" pitchFamily="18" charset="0"/>
              </a:rPr>
              <a:t>        i, j = </a:t>
            </a:r>
            <a:r>
              <a:rPr lang="en-US" altLang="zh-CN" sz="2400" dirty="0" err="1">
                <a:latin typeface="Times New Roman" pitchFamily="18" charset="0"/>
              </a:rPr>
              <a:t>Q.dequeue</a:t>
            </a:r>
            <a:r>
              <a:rPr lang="en-US" altLang="zh-CN" sz="2400" dirty="0">
                <a:latin typeface="Times New Roman" pitchFamily="18" charset="0"/>
              </a:rPr>
              <a:t>()</a:t>
            </a:r>
          </a:p>
          <a:p>
            <a:pPr>
              <a:lnSpc>
                <a:spcPct val="100000"/>
              </a:lnSpc>
            </a:pPr>
            <a:r>
              <a:rPr lang="en-US" altLang="zh-CN" sz="2400" dirty="0">
                <a:latin typeface="Times New Roman" pitchFamily="18" charset="0"/>
              </a:rPr>
              <a:t>        c = A[i][j]</a:t>
            </a:r>
          </a:p>
          <a:p>
            <a:pPr>
              <a:lnSpc>
                <a:spcPct val="100000"/>
              </a:lnSpc>
            </a:pPr>
            <a:r>
              <a:rPr lang="en-US" altLang="zh-CN" sz="2400" dirty="0">
                <a:latin typeface="Times New Roman" pitchFamily="18" charset="0"/>
              </a:rPr>
              <a:t>        for  k in move :</a:t>
            </a:r>
          </a:p>
          <a:p>
            <a:pPr>
              <a:lnSpc>
                <a:spcPct val="100000"/>
              </a:lnSpc>
            </a:pPr>
            <a:r>
              <a:rPr lang="en-US" altLang="zh-CN" sz="2400" dirty="0">
                <a:latin typeface="Times New Roman" pitchFamily="18" charset="0"/>
              </a:rPr>
              <a:t>            x, y = i + k[0], j + k[1]</a:t>
            </a:r>
          </a:p>
          <a:p>
            <a:pPr>
              <a:lnSpc>
                <a:spcPct val="100000"/>
              </a:lnSpc>
            </a:pPr>
            <a:r>
              <a:rPr lang="en-US" altLang="zh-CN" sz="2400" dirty="0">
                <a:latin typeface="Times New Roman" pitchFamily="18" charset="0"/>
              </a:rPr>
              <a:t>            if  x&lt;0 or x==n or y&lt;0 or y==n or A[x][y] == 1 : continue</a:t>
            </a:r>
          </a:p>
          <a:p>
            <a:pPr>
              <a:lnSpc>
                <a:spcPct val="100000"/>
              </a:lnSpc>
            </a:pPr>
            <a:r>
              <a:rPr lang="en-US" altLang="zh-CN" sz="2400" dirty="0">
                <a:latin typeface="Times New Roman" pitchFamily="18" charset="0"/>
              </a:rPr>
              <a:t>            if  [x, y] == b : # </a:t>
            </a:r>
            <a:r>
              <a:rPr lang="zh-CN" altLang="en-US" sz="2400" dirty="0">
                <a:latin typeface="Times New Roman" pitchFamily="18" charset="0"/>
              </a:rPr>
              <a:t>检查是否到达结束位置</a:t>
            </a:r>
          </a:p>
          <a:p>
            <a:pPr>
              <a:lnSpc>
                <a:spcPct val="100000"/>
              </a:lnSpc>
            </a:pPr>
            <a:r>
              <a:rPr lang="zh-CN" altLang="en-US" sz="2400" dirty="0">
                <a:latin typeface="Times New Roman" pitchFamily="18" charset="0"/>
              </a:rPr>
              <a:t>                </a:t>
            </a:r>
            <a:r>
              <a:rPr lang="en-US" altLang="zh-CN" sz="2400" dirty="0">
                <a:latin typeface="Times New Roman" pitchFamily="18" charset="0"/>
              </a:rPr>
              <a:t>A[x][y] = c+1</a:t>
            </a:r>
          </a:p>
          <a:p>
            <a:pPr>
              <a:lnSpc>
                <a:spcPct val="100000"/>
              </a:lnSpc>
            </a:pPr>
            <a:r>
              <a:rPr lang="en-US" altLang="zh-CN" sz="2400" dirty="0">
                <a:latin typeface="Times New Roman" pitchFamily="18" charset="0"/>
              </a:rPr>
              <a:t>                return True</a:t>
            </a:r>
          </a:p>
          <a:p>
            <a:pPr>
              <a:lnSpc>
                <a:spcPct val="100000"/>
              </a:lnSpc>
            </a:pPr>
            <a:r>
              <a:rPr lang="en-US" altLang="zh-CN" sz="2400" dirty="0">
                <a:latin typeface="Times New Roman" pitchFamily="18" charset="0"/>
              </a:rPr>
              <a:t>            if  A[x][y] == 0 :</a:t>
            </a:r>
          </a:p>
          <a:p>
            <a:pPr>
              <a:lnSpc>
                <a:spcPct val="100000"/>
              </a:lnSpc>
            </a:pPr>
            <a:r>
              <a:rPr lang="en-US" altLang="zh-CN" sz="2400" dirty="0">
                <a:latin typeface="Times New Roman" pitchFamily="18" charset="0"/>
              </a:rPr>
              <a:t>                A[x][y] = c+1</a:t>
            </a:r>
          </a:p>
          <a:p>
            <a:pPr>
              <a:lnSpc>
                <a:spcPct val="100000"/>
              </a:lnSpc>
            </a:pPr>
            <a:r>
              <a:rPr lang="en-US" altLang="zh-CN" sz="2400" dirty="0">
                <a:latin typeface="Times New Roman" pitchFamily="18" charset="0"/>
              </a:rPr>
              <a:t>                </a:t>
            </a:r>
            <a:r>
              <a:rPr lang="en-US" altLang="zh-CN" sz="2400" dirty="0" err="1">
                <a:latin typeface="Times New Roman" pitchFamily="18" charset="0"/>
              </a:rPr>
              <a:t>Q.enqueue</a:t>
            </a:r>
            <a:r>
              <a:rPr lang="en-US" altLang="zh-CN" sz="2400" dirty="0">
                <a:latin typeface="Times New Roman" pitchFamily="18" charset="0"/>
              </a:rPr>
              <a:t>((x, y))</a:t>
            </a:r>
          </a:p>
          <a:p>
            <a:pPr>
              <a:lnSpc>
                <a:spcPct val="100000"/>
              </a:lnSpc>
            </a:pPr>
            <a:r>
              <a:rPr lang="en-US" altLang="zh-CN" sz="2400" dirty="0">
                <a:latin typeface="Times New Roman" pitchFamily="18" charset="0"/>
              </a:rPr>
              <a:t>    return False</a:t>
            </a:r>
            <a:endParaRPr lang="zh-CN" alt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1191353"/>
            <a:ext cx="9144000" cy="1771650"/>
          </a:xfrm>
          <a:prstGeom prst="rect">
            <a:avLst/>
          </a:prstGeom>
          <a:solidFill>
            <a:schemeClr val="hlink"/>
          </a:solidFill>
          <a:ln w="9525">
            <a:noFill/>
            <a:miter lim="800000"/>
            <a:headEnd/>
            <a:tailEnd/>
          </a:ln>
          <a:effectLst/>
        </p:spPr>
        <p:txBody>
          <a:bodyPr lIns="92075" tIns="46038" rIns="92075" bIns="46038"/>
          <a:lstStyle/>
          <a:p>
            <a:pPr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class Term :</a:t>
            </a:r>
          </a:p>
          <a:p>
            <a:pPr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def</a:t>
            </a:r>
            <a:r>
              <a:rPr lang="en-US" altLang="zh-CN" sz="2800" dirty="0">
                <a:latin typeface="Times New Roman" pitchFamily="18" charset="0"/>
                <a:ea typeface="宋体" pitchFamily="2" charset="-122"/>
              </a:rPr>
              <a:t> __</a:t>
            </a:r>
            <a:r>
              <a:rPr lang="en-US" altLang="zh-CN" sz="2800" dirty="0" err="1">
                <a:latin typeface="Times New Roman" pitchFamily="18" charset="0"/>
                <a:ea typeface="宋体" pitchFamily="2" charset="-122"/>
              </a:rPr>
              <a:t>init</a:t>
            </a:r>
            <a:r>
              <a:rPr lang="en-US" altLang="zh-CN" sz="2800" dirty="0">
                <a:latin typeface="Times New Roman" pitchFamily="18" charset="0"/>
                <a:ea typeface="宋体" pitchFamily="2" charset="-122"/>
              </a:rPr>
              <a:t>__(self, c, e): # c</a:t>
            </a:r>
            <a:r>
              <a:rPr lang="zh-CN" altLang="en-US" sz="2800" dirty="0">
                <a:latin typeface="Times New Roman" pitchFamily="18" charset="0"/>
                <a:ea typeface="宋体" pitchFamily="2" charset="-122"/>
              </a:rPr>
              <a:t>是系数项</a:t>
            </a:r>
            <a:r>
              <a:rPr lang="en-US" altLang="zh-CN" sz="2800" dirty="0">
                <a:latin typeface="Times New Roman" pitchFamily="18" charset="0"/>
                <a:ea typeface="宋体" pitchFamily="2" charset="-122"/>
              </a:rPr>
              <a:t>, e</a:t>
            </a:r>
            <a:r>
              <a:rPr lang="zh-CN" altLang="en-US" sz="2800" dirty="0">
                <a:latin typeface="Times New Roman" pitchFamily="18" charset="0"/>
                <a:ea typeface="宋体" pitchFamily="2" charset="-122"/>
              </a:rPr>
              <a:t>是指数项</a:t>
            </a:r>
          </a:p>
          <a:p>
            <a:pPr indent="-342900" eaLnBrk="1" hangingPunct="1">
              <a:lnSpc>
                <a:spcPct val="100000"/>
              </a:lnSpc>
              <a:buClr>
                <a:schemeClr val="accent2"/>
              </a:buClr>
              <a:buSzPct val="75000"/>
              <a:buFont typeface="Monotype Sorts" pitchFamily="2" charset="2"/>
              <a:buNone/>
            </a:pPr>
            <a:r>
              <a:rPr lang="zh-CN" altLang="en-US" sz="2800" dirty="0">
                <a:latin typeface="Times New Roman" pitchFamily="18" charset="0"/>
                <a:ea typeface="宋体" pitchFamily="2" charset="-122"/>
              </a:rPr>
              <a:t>        </a:t>
            </a:r>
            <a:r>
              <a:rPr lang="en-US" altLang="zh-CN" sz="2800" dirty="0" err="1">
                <a:latin typeface="Times New Roman" pitchFamily="18" charset="0"/>
                <a:ea typeface="宋体" pitchFamily="2" charset="-122"/>
              </a:rPr>
              <a:t>self.coef</a:t>
            </a:r>
            <a:r>
              <a:rPr lang="en-US" altLang="zh-CN" sz="2800" dirty="0">
                <a:latin typeface="Times New Roman" pitchFamily="18" charset="0"/>
                <a:ea typeface="宋体" pitchFamily="2" charset="-122"/>
              </a:rPr>
              <a:t> = c</a:t>
            </a:r>
          </a:p>
          <a:p>
            <a:pPr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self.exp</a:t>
            </a:r>
            <a:r>
              <a:rPr lang="en-US" altLang="zh-CN" sz="2800" dirty="0">
                <a:latin typeface="Times New Roman" pitchFamily="18" charset="0"/>
                <a:ea typeface="宋体" pitchFamily="2" charset="-122"/>
              </a:rPr>
              <a:t>= e</a:t>
            </a:r>
          </a:p>
        </p:txBody>
      </p:sp>
      <p:sp>
        <p:nvSpPr>
          <p:cNvPr id="5" name="Text Box 49"/>
          <p:cNvSpPr txBox="1">
            <a:spLocks noChangeArrowheads="1"/>
          </p:cNvSpPr>
          <p:nvPr/>
        </p:nvSpPr>
        <p:spPr bwMode="auto">
          <a:xfrm>
            <a:off x="250825" y="347756"/>
            <a:ext cx="8153400" cy="70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just">
              <a:spcBef>
                <a:spcPct val="50000"/>
              </a:spcBef>
              <a:defRPr/>
            </a:pPr>
            <a:r>
              <a:rPr lang="zh-CN" altLang="en-US" sz="3200" dirty="0" smtClean="0">
                <a:effectLst>
                  <a:outerShdw blurRad="38100" dist="38100" dir="2700000" algn="tl">
                    <a:srgbClr val="C0C0C0"/>
                  </a:outerShdw>
                </a:effectLst>
              </a:rPr>
              <a:t>多项式中项</a:t>
            </a:r>
            <a:r>
              <a:rPr lang="zh-CN" altLang="en-US" sz="3200" dirty="0">
                <a:effectLst>
                  <a:outerShdw blurRad="38100" dist="38100" dir="2700000" algn="tl">
                    <a:srgbClr val="C0C0C0"/>
                  </a:outerShdw>
                </a:effectLst>
              </a:rPr>
              <a:t>的类定义</a:t>
            </a:r>
            <a:r>
              <a:rPr lang="en-US" altLang="zh-CN" sz="3200" dirty="0">
                <a:effectLst>
                  <a:outerShdw blurRad="38100" dist="38100" dir="2700000" algn="tl">
                    <a:srgbClr val="C0C0C0"/>
                  </a:outerShdw>
                </a:effectLst>
              </a:rPr>
              <a:t>  </a:t>
            </a:r>
          </a:p>
        </p:txBody>
      </p:sp>
      <p:sp>
        <p:nvSpPr>
          <p:cNvPr id="4" name="Rectangle 2"/>
          <p:cNvSpPr>
            <a:spLocks noChangeArrowheads="1"/>
          </p:cNvSpPr>
          <p:nvPr/>
        </p:nvSpPr>
        <p:spPr bwMode="auto">
          <a:xfrm>
            <a:off x="0" y="3863898"/>
            <a:ext cx="9144000" cy="936104"/>
          </a:xfrm>
          <a:prstGeom prst="rect">
            <a:avLst/>
          </a:prstGeom>
          <a:solidFill>
            <a:schemeClr val="hlink"/>
          </a:solidFill>
          <a:ln w="9525">
            <a:noFill/>
            <a:miter lim="800000"/>
            <a:headEnd/>
            <a:tailEnd/>
          </a:ln>
          <a:effectLst/>
        </p:spPr>
        <p:txBody>
          <a:bodyPr lIns="92075" tIns="46038" rIns="92075" bIns="46038"/>
          <a:lstStyle/>
          <a:p>
            <a:pPr indent="-342900" eaLnBrk="1" hangingPunct="1">
              <a:lnSpc>
                <a:spcPct val="100000"/>
              </a:lnSpc>
              <a:buClr>
                <a:schemeClr val="accent2"/>
              </a:buClr>
              <a:buSzPct val="75000"/>
              <a:buFont typeface="Monotype Sorts" pitchFamily="2" charset="2"/>
              <a:buNone/>
            </a:pPr>
            <a:r>
              <a:rPr lang="en-US" altLang="zh-CN" sz="2800" dirty="0" smtClean="0">
                <a:latin typeface="Times New Roman" pitchFamily="18" charset="0"/>
                <a:ea typeface="宋体" pitchFamily="2" charset="-122"/>
              </a:rPr>
              <a:t>a = Term(2, 3)</a:t>
            </a:r>
          </a:p>
          <a:p>
            <a:pPr indent="-342900" eaLnBrk="1" hangingPunct="1">
              <a:lnSpc>
                <a:spcPct val="100000"/>
              </a:lnSpc>
              <a:buClr>
                <a:schemeClr val="accent2"/>
              </a:buClr>
              <a:buSzPct val="75000"/>
              <a:buFont typeface="Monotype Sorts" pitchFamily="2" charset="2"/>
              <a:buNone/>
            </a:pPr>
            <a:r>
              <a:rPr lang="en-US" altLang="zh-CN" sz="2800" dirty="0" smtClean="0">
                <a:latin typeface="Times New Roman" pitchFamily="18" charset="0"/>
                <a:ea typeface="宋体" pitchFamily="2" charset="-122"/>
              </a:rPr>
              <a:t>b = Term(-1, 4)</a:t>
            </a:r>
            <a:endParaRPr lang="en-US" altLang="zh-CN" sz="2800" dirty="0">
              <a:latin typeface="Times New Roman" pitchFamily="18" charset="0"/>
              <a:ea typeface="宋体" pitchFamily="2" charset="-122"/>
            </a:endParaRPr>
          </a:p>
        </p:txBody>
      </p:sp>
      <p:sp>
        <p:nvSpPr>
          <p:cNvPr id="6" name="Text Box 49"/>
          <p:cNvSpPr txBox="1">
            <a:spLocks noChangeArrowheads="1"/>
          </p:cNvSpPr>
          <p:nvPr/>
        </p:nvSpPr>
        <p:spPr bwMode="auto">
          <a:xfrm>
            <a:off x="250825" y="3086306"/>
            <a:ext cx="8153400" cy="62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just">
              <a:spcBef>
                <a:spcPct val="50000"/>
              </a:spcBef>
              <a:defRPr/>
            </a:pPr>
            <a:r>
              <a:rPr lang="zh-CN" altLang="en-US" sz="3200" dirty="0">
                <a:effectLst>
                  <a:outerShdw blurRad="38100" dist="38100" dir="2700000" algn="tl">
                    <a:srgbClr val="C0C0C0"/>
                  </a:outerShdw>
                </a:effectLst>
              </a:rPr>
              <a:t>创建</a:t>
            </a:r>
            <a:r>
              <a:rPr lang="zh-CN" altLang="en-US" sz="3200" dirty="0" smtClean="0">
                <a:effectLst>
                  <a:outerShdw blurRad="38100" dist="38100" dir="2700000" algn="tl">
                    <a:srgbClr val="C0C0C0"/>
                  </a:outerShdw>
                </a:effectLst>
              </a:rPr>
              <a:t>多项式的项的实例</a:t>
            </a:r>
            <a:endParaRPr lang="en-US" altLang="zh-CN" sz="3200"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0" y="404813"/>
            <a:ext cx="9144000" cy="6093976"/>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2600" dirty="0" err="1">
                <a:latin typeface="Times New Roman" pitchFamily="18" charset="0"/>
              </a:rPr>
              <a:t>def</a:t>
            </a:r>
            <a:r>
              <a:rPr lang="en-US" altLang="zh-CN" sz="2600" dirty="0">
                <a:latin typeface="Times New Roman" pitchFamily="18" charset="0"/>
              </a:rPr>
              <a:t> draw(B, end, move) :</a:t>
            </a:r>
          </a:p>
          <a:p>
            <a:pPr>
              <a:lnSpc>
                <a:spcPct val="100000"/>
              </a:lnSpc>
            </a:pPr>
            <a:r>
              <a:rPr lang="en-US" altLang="zh-CN" sz="2600" dirty="0">
                <a:latin typeface="Times New Roman" pitchFamily="18" charset="0"/>
              </a:rPr>
              <a:t>    n = </a:t>
            </a:r>
            <a:r>
              <a:rPr lang="en-US" altLang="zh-CN" sz="2600" dirty="0" err="1">
                <a:latin typeface="Times New Roman" pitchFamily="18" charset="0"/>
              </a:rPr>
              <a:t>len</a:t>
            </a:r>
            <a:r>
              <a:rPr lang="en-US" altLang="zh-CN" sz="2600" dirty="0">
                <a:latin typeface="Times New Roman" pitchFamily="18" charset="0"/>
              </a:rPr>
              <a:t>(B)</a:t>
            </a:r>
          </a:p>
          <a:p>
            <a:pPr>
              <a:lnSpc>
                <a:spcPct val="100000"/>
              </a:lnSpc>
            </a:pPr>
            <a:r>
              <a:rPr lang="en-US" altLang="zh-CN" sz="2600" dirty="0">
                <a:latin typeface="Times New Roman" pitchFamily="18" charset="0"/>
              </a:rPr>
              <a:t>    C = [[0 for i in range(n)] for j in range(n)]</a:t>
            </a:r>
          </a:p>
          <a:p>
            <a:pPr>
              <a:lnSpc>
                <a:spcPct val="100000"/>
              </a:lnSpc>
            </a:pPr>
            <a:r>
              <a:rPr lang="en-US" altLang="zh-CN" sz="2600" dirty="0">
                <a:latin typeface="Times New Roman" pitchFamily="18" charset="0"/>
              </a:rPr>
              <a:t>    path = [(end[0],end[1])]  # </a:t>
            </a:r>
            <a:r>
              <a:rPr lang="zh-CN" altLang="en-US" sz="2600" dirty="0">
                <a:latin typeface="Times New Roman" pitchFamily="18" charset="0"/>
              </a:rPr>
              <a:t>记录终点</a:t>
            </a:r>
          </a:p>
          <a:p>
            <a:pPr>
              <a:lnSpc>
                <a:spcPct val="100000"/>
              </a:lnSpc>
            </a:pPr>
            <a:r>
              <a:rPr lang="zh-CN" altLang="en-US" sz="2600" dirty="0">
                <a:latin typeface="Times New Roman" pitchFamily="18" charset="0"/>
              </a:rPr>
              <a:t>    </a:t>
            </a:r>
            <a:r>
              <a:rPr lang="en-US" altLang="zh-CN" sz="2600" dirty="0">
                <a:latin typeface="Times New Roman" pitchFamily="18" charset="0"/>
              </a:rPr>
              <a:t>i, j = end[0], end[1]</a:t>
            </a:r>
          </a:p>
          <a:p>
            <a:pPr>
              <a:lnSpc>
                <a:spcPct val="100000"/>
              </a:lnSpc>
            </a:pPr>
            <a:r>
              <a:rPr lang="en-US" altLang="zh-CN" sz="2600" dirty="0">
                <a:latin typeface="Times New Roman" pitchFamily="18" charset="0"/>
              </a:rPr>
              <a:t>    while B[i][j] &gt; 2 :</a:t>
            </a:r>
          </a:p>
          <a:p>
            <a:pPr>
              <a:lnSpc>
                <a:spcPct val="100000"/>
              </a:lnSpc>
            </a:pPr>
            <a:r>
              <a:rPr lang="en-US" altLang="zh-CN" sz="2600" dirty="0">
                <a:latin typeface="Times New Roman" pitchFamily="18" charset="0"/>
              </a:rPr>
              <a:t>        for  k in move :           # </a:t>
            </a:r>
            <a:r>
              <a:rPr lang="zh-CN" altLang="en-US" sz="2600" dirty="0">
                <a:latin typeface="Times New Roman" pitchFamily="18" charset="0"/>
              </a:rPr>
              <a:t>检查周围</a:t>
            </a:r>
          </a:p>
          <a:p>
            <a:pPr>
              <a:lnSpc>
                <a:spcPct val="100000"/>
              </a:lnSpc>
            </a:pPr>
            <a:r>
              <a:rPr lang="zh-CN" altLang="en-US" sz="2600" dirty="0">
                <a:latin typeface="Times New Roman" pitchFamily="18" charset="0"/>
              </a:rPr>
              <a:t>            </a:t>
            </a:r>
            <a:r>
              <a:rPr lang="en-US" altLang="zh-CN" sz="2600" dirty="0">
                <a:latin typeface="Times New Roman" pitchFamily="18" charset="0"/>
              </a:rPr>
              <a:t>x, y = i + k[0], j + k[1]</a:t>
            </a:r>
          </a:p>
          <a:p>
            <a:pPr>
              <a:lnSpc>
                <a:spcPct val="100000"/>
              </a:lnSpc>
            </a:pPr>
            <a:r>
              <a:rPr lang="en-US" altLang="zh-CN" sz="2600" dirty="0">
                <a:latin typeface="Times New Roman" pitchFamily="18" charset="0"/>
              </a:rPr>
              <a:t>            if  x&lt;0 or x==n or y&lt;0 or y==n : continue  #</a:t>
            </a:r>
            <a:r>
              <a:rPr lang="zh-CN" altLang="en-US" sz="2600" dirty="0">
                <a:latin typeface="Times New Roman" pitchFamily="18" charset="0"/>
              </a:rPr>
              <a:t>越界</a:t>
            </a:r>
          </a:p>
          <a:p>
            <a:pPr>
              <a:lnSpc>
                <a:spcPct val="100000"/>
              </a:lnSpc>
            </a:pPr>
            <a:r>
              <a:rPr lang="zh-CN" altLang="en-US" sz="2600" dirty="0">
                <a:latin typeface="Times New Roman" pitchFamily="18" charset="0"/>
              </a:rPr>
              <a:t>            </a:t>
            </a:r>
            <a:r>
              <a:rPr lang="en-US" altLang="zh-CN" sz="2600" dirty="0">
                <a:latin typeface="Times New Roman" pitchFamily="18" charset="0"/>
              </a:rPr>
              <a:t>if  B[x][y] == B[i][j] - 1 :</a:t>
            </a:r>
          </a:p>
          <a:p>
            <a:pPr>
              <a:lnSpc>
                <a:spcPct val="100000"/>
              </a:lnSpc>
            </a:pPr>
            <a:r>
              <a:rPr lang="en-US" altLang="zh-CN" sz="2600" dirty="0">
                <a:latin typeface="Times New Roman" pitchFamily="18" charset="0"/>
              </a:rPr>
              <a:t>                </a:t>
            </a:r>
            <a:r>
              <a:rPr lang="en-US" altLang="zh-CN" sz="2600" dirty="0" err="1">
                <a:latin typeface="Times New Roman" pitchFamily="18" charset="0"/>
              </a:rPr>
              <a:t>path.append</a:t>
            </a:r>
            <a:r>
              <a:rPr lang="en-US" altLang="zh-CN" sz="2600" dirty="0">
                <a:latin typeface="Times New Roman" pitchFamily="18" charset="0"/>
              </a:rPr>
              <a:t>((x, y))   # </a:t>
            </a:r>
            <a:r>
              <a:rPr lang="zh-CN" altLang="en-US" sz="2600" dirty="0">
                <a:latin typeface="Times New Roman" pitchFamily="18" charset="0"/>
              </a:rPr>
              <a:t>记录当前位置</a:t>
            </a:r>
          </a:p>
          <a:p>
            <a:pPr>
              <a:lnSpc>
                <a:spcPct val="100000"/>
              </a:lnSpc>
            </a:pPr>
            <a:r>
              <a:rPr lang="zh-CN" altLang="en-US" sz="2600" dirty="0">
                <a:latin typeface="Times New Roman" pitchFamily="18" charset="0"/>
              </a:rPr>
              <a:t>                </a:t>
            </a:r>
            <a:r>
              <a:rPr lang="en-US" altLang="zh-CN" sz="2600" dirty="0">
                <a:latin typeface="Times New Roman" pitchFamily="18" charset="0"/>
              </a:rPr>
              <a:t>i, j = x, y</a:t>
            </a:r>
          </a:p>
          <a:p>
            <a:pPr>
              <a:lnSpc>
                <a:spcPct val="100000"/>
              </a:lnSpc>
            </a:pPr>
            <a:r>
              <a:rPr lang="en-US" altLang="zh-CN" sz="2600" dirty="0">
                <a:latin typeface="Times New Roman" pitchFamily="18" charset="0"/>
              </a:rPr>
              <a:t>                break</a:t>
            </a:r>
          </a:p>
          <a:p>
            <a:pPr>
              <a:lnSpc>
                <a:spcPct val="100000"/>
              </a:lnSpc>
            </a:pPr>
            <a:r>
              <a:rPr lang="en-US" altLang="zh-CN" sz="2600" dirty="0">
                <a:latin typeface="Times New Roman" pitchFamily="18" charset="0"/>
              </a:rPr>
              <a:t>    for p in path : C[p[0]][p[1]] </a:t>
            </a:r>
            <a:r>
              <a:rPr lang="en-US" altLang="zh-CN" sz="2600">
                <a:latin typeface="Times New Roman" pitchFamily="18" charset="0"/>
              </a:rPr>
              <a:t>= </a:t>
            </a:r>
            <a:r>
              <a:rPr lang="en-US" altLang="zh-CN" sz="2600" smtClean="0">
                <a:latin typeface="Times New Roman" pitchFamily="18" charset="0"/>
              </a:rPr>
              <a:t>8         # </a:t>
            </a:r>
            <a:r>
              <a:rPr lang="zh-CN" altLang="en-US" sz="2600" smtClean="0">
                <a:latin typeface="Times New Roman" pitchFamily="18" charset="0"/>
              </a:rPr>
              <a:t>用</a:t>
            </a:r>
            <a:r>
              <a:rPr lang="en-US" altLang="zh-CN" sz="2600" dirty="0">
                <a:latin typeface="Times New Roman" pitchFamily="18" charset="0"/>
              </a:rPr>
              <a:t>8</a:t>
            </a:r>
            <a:r>
              <a:rPr lang="zh-CN" altLang="en-US" sz="2600" smtClean="0">
                <a:latin typeface="Times New Roman" pitchFamily="18" charset="0"/>
              </a:rPr>
              <a:t>表示</a:t>
            </a:r>
            <a:r>
              <a:rPr lang="zh-CN" altLang="en-US" sz="2600" dirty="0">
                <a:latin typeface="Times New Roman" pitchFamily="18" charset="0"/>
              </a:rPr>
              <a:t>经过的路</a:t>
            </a:r>
          </a:p>
          <a:p>
            <a:pPr>
              <a:lnSpc>
                <a:spcPct val="100000"/>
              </a:lnSpc>
            </a:pPr>
            <a:r>
              <a:rPr lang="zh-CN" altLang="en-US" sz="2600" dirty="0">
                <a:latin typeface="Times New Roman" pitchFamily="18" charset="0"/>
              </a:rPr>
              <a:t>    </a:t>
            </a:r>
            <a:r>
              <a:rPr lang="en-US" altLang="zh-CN" sz="2600" dirty="0">
                <a:latin typeface="Times New Roman" pitchFamily="18" charset="0"/>
              </a:rPr>
              <a:t>return </a:t>
            </a:r>
            <a:r>
              <a:rPr lang="en-US" altLang="zh-CN" sz="2600">
                <a:latin typeface="Times New Roman" pitchFamily="18" charset="0"/>
              </a:rPr>
              <a:t>C                        </a:t>
            </a:r>
            <a:r>
              <a:rPr lang="en-US" altLang="zh-CN" sz="2600" smtClean="0">
                <a:latin typeface="Times New Roman" pitchFamily="18" charset="0"/>
              </a:rPr>
              <a:t>                       </a:t>
            </a:r>
            <a:r>
              <a:rPr lang="en-US" altLang="zh-CN" sz="2600" dirty="0">
                <a:latin typeface="Times New Roman" pitchFamily="18" charset="0"/>
              </a:rPr>
              <a:t>#  </a:t>
            </a:r>
            <a:r>
              <a:rPr lang="zh-CN" altLang="en-US" sz="2600" dirty="0">
                <a:latin typeface="Times New Roman" pitchFamily="18" charset="0"/>
              </a:rPr>
              <a:t>输出</a:t>
            </a:r>
            <a:endParaRPr lang="en-US" altLang="zh-CN" sz="2600" dirty="0">
              <a:latin typeface="Times New Roman" pitchFamily="18"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1139" name="Rectangle 3"/>
          <p:cNvSpPr>
            <a:spLocks noChangeArrowheads="1"/>
          </p:cNvSpPr>
          <p:nvPr/>
        </p:nvSpPr>
        <p:spPr bwMode="auto">
          <a:xfrm>
            <a:off x="611188" y="476250"/>
            <a:ext cx="3008312"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3600" dirty="0">
                <a:effectLst>
                  <a:outerShdw blurRad="38100" dist="38100" dir="2700000" algn="tl">
                    <a:srgbClr val="C0C0C0"/>
                  </a:outerShdw>
                </a:effectLst>
              </a:rPr>
              <a:t>没有路的情况</a:t>
            </a:r>
          </a:p>
        </p:txBody>
      </p:sp>
      <p:pic>
        <p:nvPicPr>
          <p:cNvPr id="163843" name="Picture 4"/>
          <p:cNvPicPr>
            <a:picLocks noChangeAspect="1" noChangeArrowheads="1"/>
          </p:cNvPicPr>
          <p:nvPr/>
        </p:nvPicPr>
        <p:blipFill>
          <a:blip r:embed="rId2" cstate="print"/>
          <a:srcRect/>
          <a:stretch>
            <a:fillRect/>
          </a:stretch>
        </p:blipFill>
        <p:spPr bwMode="auto">
          <a:xfrm>
            <a:off x="4941888" y="1617663"/>
            <a:ext cx="3916362" cy="4194175"/>
          </a:xfrm>
          <a:prstGeom prst="rect">
            <a:avLst/>
          </a:prstGeom>
          <a:noFill/>
          <a:ln w="9525">
            <a:noFill/>
            <a:miter lim="800000"/>
            <a:headEnd/>
            <a:tailEnd/>
          </a:ln>
          <a:effectLst/>
        </p:spPr>
      </p:pic>
      <p:sp>
        <p:nvSpPr>
          <p:cNvPr id="163844" name="任意多边形 3"/>
          <p:cNvSpPr>
            <a:spLocks/>
          </p:cNvSpPr>
          <p:nvPr/>
        </p:nvSpPr>
        <p:spPr bwMode="auto">
          <a:xfrm>
            <a:off x="6867525" y="1436688"/>
            <a:ext cx="1133475" cy="4533900"/>
          </a:xfrm>
          <a:custGeom>
            <a:avLst/>
            <a:gdLst>
              <a:gd name="T0" fmla="*/ 771525 w 1133475"/>
              <a:gd name="T1" fmla="*/ 0 h 4533900"/>
              <a:gd name="T2" fmla="*/ 762000 w 1133475"/>
              <a:gd name="T3" fmla="*/ 1257300 h 4533900"/>
              <a:gd name="T4" fmla="*/ 9525 w 1133475"/>
              <a:gd name="T5" fmla="*/ 2028825 h 4533900"/>
              <a:gd name="T6" fmla="*/ 419100 w 1133475"/>
              <a:gd name="T7" fmla="*/ 2438400 h 4533900"/>
              <a:gd name="T8" fmla="*/ 19050 w 1133475"/>
              <a:gd name="T9" fmla="*/ 2847975 h 4533900"/>
              <a:gd name="T10" fmla="*/ 0 w 1133475"/>
              <a:gd name="T11" fmla="*/ 3248025 h 4533900"/>
              <a:gd name="T12" fmla="*/ 781050 w 1133475"/>
              <a:gd name="T13" fmla="*/ 3248025 h 4533900"/>
              <a:gd name="T14" fmla="*/ 1133475 w 1133475"/>
              <a:gd name="T15" fmla="*/ 3648075 h 4533900"/>
              <a:gd name="T16" fmla="*/ 1114425 w 1133475"/>
              <a:gd name="T17" fmla="*/ 4533900 h 45339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33475" h="4533900">
                <a:moveTo>
                  <a:pt x="771525" y="0"/>
                </a:moveTo>
                <a:lnTo>
                  <a:pt x="762000" y="1257300"/>
                </a:lnTo>
                <a:lnTo>
                  <a:pt x="9525" y="2028825"/>
                </a:lnTo>
                <a:lnTo>
                  <a:pt x="419100" y="2438400"/>
                </a:lnTo>
                <a:lnTo>
                  <a:pt x="19050" y="2847975"/>
                </a:lnTo>
                <a:lnTo>
                  <a:pt x="0" y="3248025"/>
                </a:lnTo>
                <a:lnTo>
                  <a:pt x="781050" y="3248025"/>
                </a:lnTo>
                <a:lnTo>
                  <a:pt x="1133475" y="3648075"/>
                </a:lnTo>
                <a:lnTo>
                  <a:pt x="1114425" y="4533900"/>
                </a:lnTo>
              </a:path>
            </a:pathLst>
          </a:custGeom>
          <a:noFill/>
          <a:ln w="25400">
            <a:solidFill>
              <a:schemeClr val="tx1"/>
            </a:solidFill>
            <a:prstDash val="sysDash"/>
            <a:round/>
            <a:headEnd/>
            <a:tailEnd/>
          </a:ln>
        </p:spPr>
        <p:txBody>
          <a:bodyPr lIns="112947" tIns="56473" rIns="112947" bIns="56473">
            <a:spAutoFit/>
          </a:bodyPr>
          <a:lstStyle/>
          <a:p>
            <a:endParaRPr lang="zh-CN" altLang="en-US"/>
          </a:p>
        </p:txBody>
      </p:sp>
      <p:pic>
        <p:nvPicPr>
          <p:cNvPr id="163845" name="Picture 4"/>
          <p:cNvPicPr>
            <a:picLocks noChangeAspect="1" noChangeArrowheads="1"/>
          </p:cNvPicPr>
          <p:nvPr/>
        </p:nvPicPr>
        <p:blipFill>
          <a:blip r:embed="rId2" cstate="print"/>
          <a:srcRect/>
          <a:stretch>
            <a:fillRect/>
          </a:stretch>
        </p:blipFill>
        <p:spPr bwMode="auto">
          <a:xfrm>
            <a:off x="395288" y="1608138"/>
            <a:ext cx="3916362" cy="4192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1139" name="Rectangle 3"/>
          <p:cNvSpPr>
            <a:spLocks noChangeArrowheads="1"/>
          </p:cNvSpPr>
          <p:nvPr/>
        </p:nvSpPr>
        <p:spPr bwMode="auto">
          <a:xfrm>
            <a:off x="611188" y="476250"/>
            <a:ext cx="2544762"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3600" dirty="0">
                <a:effectLst>
                  <a:outerShdw blurRad="38100" dist="38100" dir="2700000" algn="tl">
                    <a:srgbClr val="C0C0C0"/>
                  </a:outerShdw>
                </a:effectLst>
              </a:rPr>
              <a:t>找到了路径</a:t>
            </a:r>
          </a:p>
        </p:txBody>
      </p:sp>
      <p:pic>
        <p:nvPicPr>
          <p:cNvPr id="164867" name="Picture 2"/>
          <p:cNvPicPr>
            <a:picLocks noChangeAspect="1" noChangeArrowheads="1"/>
          </p:cNvPicPr>
          <p:nvPr/>
        </p:nvPicPr>
        <p:blipFill>
          <a:blip r:embed="rId2" cstate="print"/>
          <a:srcRect/>
          <a:stretch>
            <a:fillRect/>
          </a:stretch>
        </p:blipFill>
        <p:spPr bwMode="auto">
          <a:xfrm>
            <a:off x="792163" y="1952625"/>
            <a:ext cx="2976562" cy="3113088"/>
          </a:xfrm>
          <a:prstGeom prst="rect">
            <a:avLst/>
          </a:prstGeom>
          <a:noFill/>
          <a:ln w="9525">
            <a:noFill/>
            <a:miter lim="800000"/>
            <a:headEnd/>
            <a:tailEnd/>
          </a:ln>
          <a:effectLst/>
        </p:spPr>
      </p:pic>
      <p:pic>
        <p:nvPicPr>
          <p:cNvPr id="164868" name="Picture 3"/>
          <p:cNvPicPr>
            <a:picLocks noChangeAspect="1" noChangeArrowheads="1"/>
          </p:cNvPicPr>
          <p:nvPr/>
        </p:nvPicPr>
        <p:blipFill>
          <a:blip r:embed="rId3" cstate="print"/>
          <a:srcRect/>
          <a:stretch>
            <a:fillRect/>
          </a:stretch>
        </p:blipFill>
        <p:spPr bwMode="auto">
          <a:xfrm>
            <a:off x="4762500" y="3608388"/>
            <a:ext cx="2976563" cy="3149600"/>
          </a:xfrm>
          <a:prstGeom prst="rect">
            <a:avLst/>
          </a:prstGeom>
          <a:noFill/>
          <a:ln w="9525">
            <a:noFill/>
            <a:miter lim="800000"/>
            <a:headEnd/>
            <a:tailEnd/>
          </a:ln>
          <a:effectLst/>
        </p:spPr>
      </p:pic>
      <p:pic>
        <p:nvPicPr>
          <p:cNvPr id="164869" name="Picture 2"/>
          <p:cNvPicPr>
            <a:picLocks noChangeAspect="1" noChangeArrowheads="1"/>
          </p:cNvPicPr>
          <p:nvPr/>
        </p:nvPicPr>
        <p:blipFill>
          <a:blip r:embed="rId2" cstate="print"/>
          <a:srcRect/>
          <a:stretch>
            <a:fillRect/>
          </a:stretch>
        </p:blipFill>
        <p:spPr bwMode="auto">
          <a:xfrm>
            <a:off x="4762500" y="379413"/>
            <a:ext cx="2976563" cy="3113087"/>
          </a:xfrm>
          <a:prstGeom prst="rect">
            <a:avLst/>
          </a:prstGeom>
          <a:noFill/>
          <a:ln w="9525">
            <a:noFill/>
            <a:miter lim="800000"/>
            <a:headEnd/>
            <a:tailEnd/>
          </a:ln>
          <a:effectLst/>
        </p:spPr>
      </p:pic>
      <p:sp>
        <p:nvSpPr>
          <p:cNvPr id="164870" name="任意多边形 3"/>
          <p:cNvSpPr>
            <a:spLocks/>
          </p:cNvSpPr>
          <p:nvPr/>
        </p:nvSpPr>
        <p:spPr bwMode="auto">
          <a:xfrm>
            <a:off x="4643438" y="692150"/>
            <a:ext cx="3244850" cy="2803525"/>
          </a:xfrm>
          <a:custGeom>
            <a:avLst/>
            <a:gdLst>
              <a:gd name="T0" fmla="*/ 0 w 3244516"/>
              <a:gd name="T1" fmla="*/ 24075 h 2803358"/>
              <a:gd name="T2" fmla="*/ 477841 w 3244516"/>
              <a:gd name="T3" fmla="*/ 0 h 2803358"/>
              <a:gd name="T4" fmla="*/ 477841 w 3244516"/>
              <a:gd name="T5" fmla="*/ 333114 h 2803358"/>
              <a:gd name="T6" fmla="*/ 1313062 w 3244516"/>
              <a:gd name="T7" fmla="*/ 325081 h 2803358"/>
              <a:gd name="T8" fmla="*/ 1329128 w 3244516"/>
              <a:gd name="T9" fmla="*/ 963210 h 2803358"/>
              <a:gd name="T10" fmla="*/ 1610213 w 3244516"/>
              <a:gd name="T11" fmla="*/ 947156 h 2803358"/>
              <a:gd name="T12" fmla="*/ 1610213 w 3244516"/>
              <a:gd name="T13" fmla="*/ 1890314 h 2803358"/>
              <a:gd name="T14" fmla="*/ 1895309 w 3244516"/>
              <a:gd name="T15" fmla="*/ 1886291 h 2803358"/>
              <a:gd name="T16" fmla="*/ 1887275 w 3244516"/>
              <a:gd name="T17" fmla="*/ 2199341 h 2803358"/>
              <a:gd name="T18" fmla="*/ 2196470 w 3244516"/>
              <a:gd name="T19" fmla="*/ 2183286 h 2803358"/>
              <a:gd name="T20" fmla="*/ 2180404 w 3244516"/>
              <a:gd name="T21" fmla="*/ 2508367 h 2803358"/>
              <a:gd name="T22" fmla="*/ 2457478 w 3244516"/>
              <a:gd name="T23" fmla="*/ 2504357 h 2803358"/>
              <a:gd name="T24" fmla="*/ 2449445 w 3244516"/>
              <a:gd name="T25" fmla="*/ 2805362 h 2803358"/>
              <a:gd name="T26" fmla="*/ 3248524 w 3244516"/>
              <a:gd name="T27" fmla="*/ 2805362 h 28033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244516" h="2803358">
                <a:moveTo>
                  <a:pt x="0" y="24063"/>
                </a:moveTo>
                <a:lnTo>
                  <a:pt x="477253" y="0"/>
                </a:lnTo>
                <a:lnTo>
                  <a:pt x="477253" y="332874"/>
                </a:lnTo>
                <a:lnTo>
                  <a:pt x="1311442" y="324853"/>
                </a:lnTo>
                <a:lnTo>
                  <a:pt x="1327484" y="962526"/>
                </a:lnTo>
                <a:lnTo>
                  <a:pt x="1608221" y="946484"/>
                </a:lnTo>
                <a:lnTo>
                  <a:pt x="1608221" y="1888958"/>
                </a:lnTo>
                <a:lnTo>
                  <a:pt x="1892969" y="1884947"/>
                </a:lnTo>
                <a:lnTo>
                  <a:pt x="1884947" y="2197769"/>
                </a:lnTo>
                <a:lnTo>
                  <a:pt x="2193758" y="2181726"/>
                </a:lnTo>
                <a:lnTo>
                  <a:pt x="2177716" y="2506579"/>
                </a:lnTo>
                <a:lnTo>
                  <a:pt x="2454442" y="2502569"/>
                </a:lnTo>
                <a:lnTo>
                  <a:pt x="2446421" y="2803358"/>
                </a:lnTo>
                <a:lnTo>
                  <a:pt x="3244516" y="2803358"/>
                </a:lnTo>
              </a:path>
            </a:pathLst>
          </a:custGeom>
          <a:noFill/>
          <a:ln w="25400">
            <a:solidFill>
              <a:schemeClr val="tx1"/>
            </a:solidFill>
            <a:round/>
            <a:headEnd/>
            <a:tailEnd type="triangle" w="lg" len="med"/>
          </a:ln>
        </p:spPr>
        <p:txBody>
          <a:bodyPr lIns="112947" tIns="56473" rIns="112947" bIns="56473">
            <a:spAutoFit/>
          </a:bodyPr>
          <a:lstStyle/>
          <a:p>
            <a:endParaRPr lang="zh-CN" alt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0" y="850092"/>
            <a:ext cx="9144000" cy="5395495"/>
          </a:xfrm>
          <a:prstGeom prst="rect">
            <a:avLst/>
          </a:prstGeom>
          <a:solidFill>
            <a:srgbClr val="00CC99"/>
          </a:solidFill>
          <a:ln w="9525">
            <a:noFill/>
            <a:miter lim="800000"/>
            <a:headEnd/>
            <a:tailEnd/>
          </a:ln>
          <a:effectLst/>
        </p:spPr>
        <p:txBody>
          <a:bodyPr wrap="square" lIns="112947" tIns="56473" rIns="112947" bIns="56473" anchor="ctr">
            <a:spAutoFit/>
          </a:bodyPr>
          <a:lstStyle/>
          <a:p>
            <a:pPr>
              <a:lnSpc>
                <a:spcPct val="110000"/>
              </a:lnSpc>
            </a:pPr>
            <a:r>
              <a:rPr lang="en-US" altLang="zh-CN" sz="2600" dirty="0">
                <a:latin typeface="Times New Roman" pitchFamily="18" charset="0"/>
              </a:rPr>
              <a:t> </a:t>
            </a:r>
            <a:r>
              <a:rPr lang="en-US" altLang="zh-CN" sz="2600" dirty="0" smtClean="0">
                <a:latin typeface="Times New Roman" pitchFamily="18" charset="0"/>
              </a:rPr>
              <a:t>   n </a:t>
            </a:r>
            <a:r>
              <a:rPr lang="en-US" altLang="zh-CN" sz="2600" dirty="0">
                <a:latin typeface="Times New Roman" pitchFamily="18" charset="0"/>
              </a:rPr>
              <a:t>= 8</a:t>
            </a:r>
          </a:p>
          <a:p>
            <a:pPr>
              <a:lnSpc>
                <a:spcPct val="110000"/>
              </a:lnSpc>
            </a:pPr>
            <a:r>
              <a:rPr lang="en-US" altLang="zh-CN" sz="2600" dirty="0">
                <a:latin typeface="Times New Roman" pitchFamily="18" charset="0"/>
              </a:rPr>
              <a:t>    move = [(0,1),(1,0),(0,-1),(-1,0)]</a:t>
            </a:r>
          </a:p>
          <a:p>
            <a:pPr>
              <a:lnSpc>
                <a:spcPct val="110000"/>
              </a:lnSpc>
            </a:pPr>
            <a:r>
              <a:rPr lang="en-US" altLang="zh-CN" sz="2600" dirty="0">
                <a:latin typeface="Times New Roman" pitchFamily="18" charset="0"/>
              </a:rPr>
              <a:t>    A = [[</a:t>
            </a:r>
            <a:r>
              <a:rPr lang="en-US" altLang="zh-CN" sz="2600" dirty="0" err="1">
                <a:latin typeface="Times New Roman" pitchFamily="18" charset="0"/>
              </a:rPr>
              <a:t>int</a:t>
            </a:r>
            <a:r>
              <a:rPr lang="en-US" altLang="zh-CN" sz="2600" dirty="0">
                <a:latin typeface="Times New Roman" pitchFamily="18" charset="0"/>
              </a:rPr>
              <a:t>(uniform(0, 1.4)) for i in range(n)] for j in range(n)]</a:t>
            </a:r>
          </a:p>
          <a:p>
            <a:pPr>
              <a:lnSpc>
                <a:spcPct val="110000"/>
              </a:lnSpc>
            </a:pPr>
            <a:r>
              <a:rPr lang="en-US" altLang="zh-CN" sz="2600" dirty="0">
                <a:latin typeface="Times New Roman" pitchFamily="18" charset="0"/>
              </a:rPr>
              <a:t>    begin, end = [0, 0], [n-1, n-1]   # </a:t>
            </a:r>
            <a:r>
              <a:rPr lang="zh-CN" altLang="en-US" sz="2600" dirty="0">
                <a:latin typeface="Times New Roman" pitchFamily="18" charset="0"/>
              </a:rPr>
              <a:t>确定起点和终点</a:t>
            </a:r>
          </a:p>
          <a:p>
            <a:pPr>
              <a:lnSpc>
                <a:spcPct val="110000"/>
              </a:lnSpc>
            </a:pPr>
            <a:r>
              <a:rPr lang="zh-CN" altLang="en-US" sz="2600" dirty="0">
                <a:latin typeface="Times New Roman" pitchFamily="18" charset="0"/>
              </a:rPr>
              <a:t>    </a:t>
            </a:r>
            <a:r>
              <a:rPr lang="en-US" altLang="zh-CN" sz="2600" dirty="0">
                <a:latin typeface="Times New Roman" pitchFamily="18" charset="0"/>
              </a:rPr>
              <a:t>A[begin[0]][begin[1]], A[end[0]][end[1]] = 0, 0</a:t>
            </a:r>
          </a:p>
          <a:p>
            <a:pPr>
              <a:lnSpc>
                <a:spcPct val="110000"/>
              </a:lnSpc>
            </a:pPr>
            <a:r>
              <a:rPr lang="en-US" altLang="zh-CN" sz="2600" dirty="0">
                <a:latin typeface="Times New Roman" pitchFamily="18" charset="0"/>
              </a:rPr>
              <a:t>    for i in A : print i</a:t>
            </a:r>
          </a:p>
          <a:p>
            <a:pPr>
              <a:lnSpc>
                <a:spcPct val="110000"/>
              </a:lnSpc>
            </a:pPr>
            <a:r>
              <a:rPr lang="en-US" altLang="zh-CN" sz="2600" dirty="0">
                <a:latin typeface="Times New Roman" pitchFamily="18" charset="0"/>
              </a:rPr>
              <a:t>    print</a:t>
            </a:r>
          </a:p>
          <a:p>
            <a:pPr>
              <a:lnSpc>
                <a:spcPct val="110000"/>
              </a:lnSpc>
            </a:pPr>
            <a:r>
              <a:rPr lang="en-US" altLang="zh-CN" sz="2600" dirty="0">
                <a:latin typeface="Times New Roman" pitchFamily="18" charset="0"/>
              </a:rPr>
              <a:t>    if  </a:t>
            </a:r>
            <a:r>
              <a:rPr lang="en-US" altLang="zh-CN" sz="2600" dirty="0" err="1">
                <a:latin typeface="Times New Roman" pitchFamily="18" charset="0"/>
              </a:rPr>
              <a:t>FindPath</a:t>
            </a:r>
            <a:r>
              <a:rPr lang="en-US" altLang="zh-CN" sz="2600" dirty="0">
                <a:latin typeface="Times New Roman" pitchFamily="18" charset="0"/>
              </a:rPr>
              <a:t>(A, begin, end, move) == True :   # </a:t>
            </a:r>
            <a:r>
              <a:rPr lang="zh-CN" altLang="en-US" sz="2600" dirty="0">
                <a:latin typeface="Times New Roman" pitchFamily="18" charset="0"/>
              </a:rPr>
              <a:t>查找路径</a:t>
            </a:r>
          </a:p>
          <a:p>
            <a:pPr>
              <a:lnSpc>
                <a:spcPct val="110000"/>
              </a:lnSpc>
            </a:pPr>
            <a:r>
              <a:rPr lang="zh-CN" altLang="en-US" sz="2600" dirty="0">
                <a:latin typeface="Times New Roman" pitchFamily="18" charset="0"/>
              </a:rPr>
              <a:t>         </a:t>
            </a:r>
            <a:r>
              <a:rPr lang="en-US" altLang="zh-CN" sz="2600" dirty="0">
                <a:latin typeface="Times New Roman" pitchFamily="18" charset="0"/>
              </a:rPr>
              <a:t>B = draw(A, end, move)  # </a:t>
            </a:r>
            <a:r>
              <a:rPr lang="zh-CN" altLang="en-US" sz="2600" dirty="0" smtClean="0">
                <a:latin typeface="Times New Roman" pitchFamily="18" charset="0"/>
              </a:rPr>
              <a:t>得到路径</a:t>
            </a:r>
            <a:endParaRPr lang="zh-CN" altLang="en-US" sz="2600" dirty="0">
              <a:latin typeface="Times New Roman" pitchFamily="18" charset="0"/>
            </a:endParaRPr>
          </a:p>
          <a:p>
            <a:pPr>
              <a:lnSpc>
                <a:spcPct val="110000"/>
              </a:lnSpc>
            </a:pPr>
            <a:r>
              <a:rPr lang="zh-CN" altLang="en-US" sz="2600" dirty="0">
                <a:latin typeface="Times New Roman" pitchFamily="18" charset="0"/>
              </a:rPr>
              <a:t>         </a:t>
            </a:r>
            <a:r>
              <a:rPr lang="en-US" altLang="zh-CN" sz="2600" dirty="0">
                <a:latin typeface="Times New Roman" pitchFamily="18" charset="0"/>
              </a:rPr>
              <a:t>for i in B : print </a:t>
            </a:r>
            <a:r>
              <a:rPr lang="en-US" altLang="zh-CN" sz="2600" dirty="0" smtClean="0">
                <a:latin typeface="Times New Roman" pitchFamily="18" charset="0"/>
              </a:rPr>
              <a:t>I             </a:t>
            </a:r>
            <a:r>
              <a:rPr lang="en-US" altLang="zh-CN" sz="2600" dirty="0">
                <a:latin typeface="Times New Roman" pitchFamily="18" charset="0"/>
              </a:rPr>
              <a:t># </a:t>
            </a:r>
            <a:r>
              <a:rPr lang="zh-CN" altLang="en-US" sz="2600" dirty="0">
                <a:latin typeface="Times New Roman" pitchFamily="18" charset="0"/>
              </a:rPr>
              <a:t>输出</a:t>
            </a:r>
            <a:r>
              <a:rPr lang="zh-CN" altLang="en-US" sz="2600" dirty="0" smtClean="0">
                <a:latin typeface="Times New Roman" pitchFamily="18" charset="0"/>
              </a:rPr>
              <a:t>路径</a:t>
            </a:r>
            <a:endParaRPr lang="en-US" altLang="zh-CN" sz="2600" dirty="0">
              <a:latin typeface="Times New Roman" pitchFamily="18" charset="0"/>
            </a:endParaRPr>
          </a:p>
          <a:p>
            <a:pPr>
              <a:lnSpc>
                <a:spcPct val="110000"/>
              </a:lnSpc>
            </a:pPr>
            <a:r>
              <a:rPr lang="en-US" altLang="zh-CN" sz="2600" dirty="0">
                <a:latin typeface="Times New Roman" pitchFamily="18" charset="0"/>
              </a:rPr>
              <a:t>    else :</a:t>
            </a:r>
          </a:p>
          <a:p>
            <a:pPr>
              <a:lnSpc>
                <a:spcPct val="110000"/>
              </a:lnSpc>
            </a:pPr>
            <a:r>
              <a:rPr lang="en-US" altLang="zh-CN" sz="2600" dirty="0">
                <a:latin typeface="Times New Roman" pitchFamily="18" charset="0"/>
              </a:rPr>
              <a:t>        print 'No </a:t>
            </a:r>
            <a:r>
              <a:rPr lang="en-US" altLang="zh-CN" sz="2600" dirty="0" err="1">
                <a:latin typeface="Times New Roman" pitchFamily="18" charset="0"/>
              </a:rPr>
              <a:t>Ptath</a:t>
            </a:r>
            <a:r>
              <a:rPr lang="en-US" altLang="zh-CN" sz="2600" dirty="0">
                <a:latin typeface="Times New Roman" pitchFamily="18" charset="0"/>
              </a:rPr>
              <a:t> existed! '</a:t>
            </a:r>
          </a:p>
        </p:txBody>
      </p:sp>
      <p:sp>
        <p:nvSpPr>
          <p:cNvPr id="165891" name="Rectangle 3"/>
          <p:cNvSpPr>
            <a:spLocks noChangeArrowheads="1"/>
          </p:cNvSpPr>
          <p:nvPr/>
        </p:nvSpPr>
        <p:spPr bwMode="auto">
          <a:xfrm>
            <a:off x="179388" y="198438"/>
            <a:ext cx="3113087" cy="631825"/>
          </a:xfrm>
          <a:prstGeom prst="rect">
            <a:avLst/>
          </a:prstGeom>
          <a:noFill/>
          <a:ln w="9525">
            <a:noFill/>
            <a:miter lim="800000"/>
            <a:headEnd/>
            <a:tailEnd/>
          </a:ln>
          <a:effectLst/>
        </p:spPr>
        <p:txBody>
          <a:bodyPr wrap="none" lIns="112947" tIns="56473" rIns="112947" bIns="56473">
            <a:spAutoFit/>
          </a:bodyPr>
          <a:lstStyle/>
          <a:p>
            <a:r>
              <a:rPr lang="zh-CN" altLang="en-US" sz="2800"/>
              <a:t>初始化及函数调用</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1138" name="Rectangle 2"/>
          <p:cNvSpPr>
            <a:spLocks noChangeArrowheads="1"/>
          </p:cNvSpPr>
          <p:nvPr/>
        </p:nvSpPr>
        <p:spPr bwMode="auto">
          <a:xfrm>
            <a:off x="431540" y="1484784"/>
            <a:ext cx="8316924"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33400" indent="-533400">
              <a:lnSpc>
                <a:spcPct val="100000"/>
              </a:lnSpc>
              <a:defRPr/>
            </a:pPr>
            <a:r>
              <a:rPr lang="en-US" altLang="zh-CN" sz="2800">
                <a:effectLst>
                  <a:outerShdw blurRad="38100" dist="38100" dir="2700000" algn="tl">
                    <a:srgbClr val="C0C0C0"/>
                  </a:outerShdw>
                </a:effectLst>
              </a:rPr>
              <a:t>1</a:t>
            </a:r>
            <a:r>
              <a:rPr lang="zh-CN" altLang="en-US" sz="2800">
                <a:effectLst>
                  <a:outerShdw blurRad="38100" dist="38100" dir="2700000" algn="tl">
                    <a:srgbClr val="C0C0C0"/>
                  </a:outerShdw>
                </a:effectLst>
              </a:rPr>
              <a:t>、搜索过程（完成网格编号的过程）的时间开销为</a:t>
            </a:r>
            <a:r>
              <a:rPr lang="en-US" altLang="zh-CN" sz="2800">
                <a:effectLst>
                  <a:outerShdw blurRad="38100" dist="38100" dir="2700000" algn="tl">
                    <a:srgbClr val="C0C0C0"/>
                  </a:outerShdw>
                </a:effectLst>
                <a:latin typeface="Times New Roman" pitchFamily="18" charset="0"/>
              </a:rPr>
              <a:t>O(m</a:t>
            </a:r>
            <a:r>
              <a:rPr lang="en-US" altLang="zh-CN" sz="2800" baseline="30000">
                <a:effectLst>
                  <a:outerShdw blurRad="38100" dist="38100" dir="2700000" algn="tl">
                    <a:srgbClr val="C0C0C0"/>
                  </a:outerShdw>
                </a:effectLst>
                <a:latin typeface="Times New Roman" pitchFamily="18" charset="0"/>
              </a:rPr>
              <a:t>2</a:t>
            </a:r>
            <a:r>
              <a:rPr lang="en-US" altLang="zh-CN" sz="2800">
                <a:effectLst>
                  <a:outerShdw blurRad="38100" dist="38100" dir="2700000" algn="tl">
                    <a:srgbClr val="C0C0C0"/>
                  </a:outerShdw>
                </a:effectLst>
                <a:latin typeface="Times New Roman" pitchFamily="18" charset="0"/>
              </a:rPr>
              <a:t>)</a:t>
            </a:r>
            <a:r>
              <a:rPr lang="zh-CN" altLang="en-US" sz="2800">
                <a:effectLst>
                  <a:outerShdw blurRad="38100" dist="38100" dir="2700000" algn="tl">
                    <a:srgbClr val="C0C0C0"/>
                  </a:outerShdw>
                </a:effectLst>
              </a:rPr>
              <a:t>（或</a:t>
            </a:r>
            <a:r>
              <a:rPr lang="en-US" altLang="zh-CN" sz="2800">
                <a:effectLst>
                  <a:outerShdw blurRad="38100" dist="38100" dir="2700000" algn="tl">
                    <a:srgbClr val="C0C0C0"/>
                  </a:outerShdw>
                </a:effectLst>
                <a:latin typeface="Times New Roman" pitchFamily="18" charset="0"/>
              </a:rPr>
              <a:t>O(m×n)</a:t>
            </a:r>
            <a:r>
              <a:rPr lang="zh-CN" altLang="en-US" sz="2800">
                <a:effectLst>
                  <a:outerShdw blurRad="38100" dist="38100" dir="2700000" algn="tl">
                    <a:srgbClr val="C0C0C0"/>
                  </a:outerShdw>
                </a:effectLst>
              </a:rPr>
              <a:t>）</a:t>
            </a:r>
            <a:r>
              <a:rPr lang="en-US" altLang="zh-CN" sz="2800">
                <a:effectLst>
                  <a:outerShdw blurRad="38100" dist="38100" dir="2700000" algn="tl">
                    <a:srgbClr val="C0C0C0"/>
                  </a:outerShdw>
                </a:effectLst>
              </a:rPr>
              <a:t>;</a:t>
            </a:r>
          </a:p>
          <a:p>
            <a:pPr marL="533400" indent="-533400">
              <a:lnSpc>
                <a:spcPct val="100000"/>
              </a:lnSpc>
              <a:defRPr/>
            </a:pPr>
            <a:r>
              <a:rPr lang="en-US" altLang="zh-CN" sz="2800">
                <a:effectLst>
                  <a:outerShdw blurRad="38100" dist="38100" dir="2700000" algn="tl">
                    <a:srgbClr val="C0C0C0"/>
                  </a:outerShdw>
                </a:effectLst>
              </a:rPr>
              <a:t>2</a:t>
            </a:r>
            <a:r>
              <a:rPr lang="zh-CN" altLang="en-US" sz="2800">
                <a:effectLst>
                  <a:outerShdw blurRad="38100" dist="38100" dir="2700000" algn="tl">
                    <a:srgbClr val="C0C0C0"/>
                  </a:outerShdw>
                </a:effectLst>
              </a:rPr>
              <a:t>、重构路径过程的时间开销为</a:t>
            </a:r>
            <a:r>
              <a:rPr lang="en-US" altLang="zh-CN" sz="2800">
                <a:effectLst>
                  <a:outerShdw blurRad="38100" dist="38100" dir="2700000" algn="tl">
                    <a:srgbClr val="C0C0C0"/>
                  </a:outerShdw>
                </a:effectLst>
                <a:latin typeface="Times New Roman" pitchFamily="18" charset="0"/>
              </a:rPr>
              <a:t>O(PathLen)</a:t>
            </a:r>
            <a:r>
              <a:rPr lang="zh-CN" altLang="en-US" sz="2800">
                <a:effectLst>
                  <a:outerShdw blurRad="38100" dist="38100" dir="2700000" algn="tl">
                    <a:srgbClr val="C0C0C0"/>
                  </a:outerShdw>
                </a:effectLst>
              </a:rPr>
              <a:t>，最坏情况下为</a:t>
            </a:r>
            <a:r>
              <a:rPr lang="en-US" altLang="zh-CN" sz="2800">
                <a:effectLst>
                  <a:outerShdw blurRad="38100" dist="38100" dir="2700000" algn="tl">
                    <a:srgbClr val="C0C0C0"/>
                  </a:outerShdw>
                </a:effectLst>
                <a:latin typeface="Times New Roman" pitchFamily="18" charset="0"/>
              </a:rPr>
              <a:t>O(m)</a:t>
            </a:r>
            <a:r>
              <a:rPr lang="zh-CN" altLang="en-US" sz="2800">
                <a:effectLst>
                  <a:outerShdw blurRad="38100" dist="38100" dir="2700000" algn="tl">
                    <a:srgbClr val="C0C0C0"/>
                  </a:outerShdw>
                </a:effectLst>
              </a:rPr>
              <a:t>（或</a:t>
            </a:r>
            <a:r>
              <a:rPr lang="en-US" altLang="zh-CN" sz="2800">
                <a:effectLst>
                  <a:outerShdw blurRad="38100" dist="38100" dir="2700000" algn="tl">
                    <a:srgbClr val="C0C0C0"/>
                  </a:outerShdw>
                </a:effectLst>
                <a:latin typeface="Times New Roman" pitchFamily="18" charset="0"/>
              </a:rPr>
              <a:t>O(m+n)</a:t>
            </a:r>
            <a:r>
              <a:rPr lang="zh-CN" altLang="en-US" sz="2800">
                <a:effectLst>
                  <a:outerShdw blurRad="38100" dist="38100" dir="2700000" algn="tl">
                    <a:srgbClr val="C0C0C0"/>
                  </a:outerShdw>
                </a:effectLst>
              </a:rPr>
              <a:t>）</a:t>
            </a:r>
            <a:r>
              <a:rPr lang="en-US" altLang="zh-CN" sz="2800">
                <a:effectLst>
                  <a:outerShdw blurRad="38100" dist="38100" dir="2700000" algn="tl">
                    <a:srgbClr val="C0C0C0"/>
                  </a:outerShdw>
                </a:effectLst>
              </a:rPr>
              <a:t>;</a:t>
            </a:r>
            <a:endParaRPr lang="zh-CN" altLang="en-US" sz="2800">
              <a:effectLst>
                <a:outerShdw blurRad="38100" dist="38100" dir="2700000" algn="tl">
                  <a:srgbClr val="C0C0C0"/>
                </a:outerShdw>
              </a:effectLst>
            </a:endParaRPr>
          </a:p>
          <a:p>
            <a:pPr marL="533400" indent="-533400">
              <a:lnSpc>
                <a:spcPct val="100000"/>
              </a:lnSpc>
              <a:defRPr/>
            </a:pPr>
            <a:r>
              <a:rPr lang="en-US" altLang="zh-CN" sz="2800">
                <a:effectLst>
                  <a:outerShdw blurRad="38100" dist="38100" dir="2700000" algn="tl">
                    <a:srgbClr val="C0C0C0"/>
                  </a:outerShdw>
                </a:effectLst>
              </a:rPr>
              <a:t>2</a:t>
            </a:r>
            <a:r>
              <a:rPr lang="zh-CN" altLang="en-US" sz="2800">
                <a:effectLst>
                  <a:outerShdw blurRad="38100" dist="38100" dir="2700000" algn="tl">
                    <a:srgbClr val="C0C0C0"/>
                  </a:outerShdw>
                </a:effectLst>
              </a:rPr>
              <a:t>、所以，算法的总的时间复杂度为</a:t>
            </a:r>
            <a:r>
              <a:rPr lang="en-US" altLang="zh-CN" sz="2800">
                <a:effectLst>
                  <a:outerShdw blurRad="38100" dist="38100" dir="2700000" algn="tl">
                    <a:srgbClr val="C0C0C0"/>
                  </a:outerShdw>
                </a:effectLst>
                <a:latin typeface="Times New Roman" pitchFamily="18" charset="0"/>
              </a:rPr>
              <a:t>O(m</a:t>
            </a:r>
            <a:r>
              <a:rPr lang="en-US" altLang="zh-CN" sz="2800" baseline="30000">
                <a:effectLst>
                  <a:outerShdw blurRad="38100" dist="38100" dir="2700000" algn="tl">
                    <a:srgbClr val="C0C0C0"/>
                  </a:outerShdw>
                </a:effectLst>
                <a:latin typeface="Times New Roman" pitchFamily="18" charset="0"/>
              </a:rPr>
              <a:t>2</a:t>
            </a:r>
            <a:r>
              <a:rPr lang="en-US" altLang="zh-CN" sz="2800">
                <a:effectLst>
                  <a:outerShdw blurRad="38100" dist="38100" dir="2700000" algn="tl">
                    <a:srgbClr val="C0C0C0"/>
                  </a:outerShdw>
                </a:effectLst>
                <a:latin typeface="Times New Roman" pitchFamily="18" charset="0"/>
              </a:rPr>
              <a:t>)</a:t>
            </a:r>
            <a:r>
              <a:rPr lang="zh-CN" altLang="en-US" sz="2800">
                <a:effectLst>
                  <a:outerShdw blurRad="38100" dist="38100" dir="2700000" algn="tl">
                    <a:srgbClr val="C0C0C0"/>
                  </a:outerShdw>
                </a:effectLst>
              </a:rPr>
              <a:t>（或</a:t>
            </a:r>
            <a:r>
              <a:rPr lang="en-US" altLang="zh-CN" sz="2800" smtClean="0">
                <a:effectLst>
                  <a:outerShdw blurRad="38100" dist="38100" dir="2700000" algn="tl">
                    <a:srgbClr val="C0C0C0"/>
                  </a:outerShdw>
                </a:effectLst>
                <a:latin typeface="Times New Roman" pitchFamily="18" charset="0"/>
              </a:rPr>
              <a:t>O(m ×</a:t>
            </a:r>
            <a:r>
              <a:rPr lang="en-US" altLang="zh-CN" sz="2800">
                <a:effectLst>
                  <a:outerShdw blurRad="38100" dist="38100" dir="2700000" algn="tl">
                    <a:srgbClr val="C0C0C0"/>
                  </a:outerShdw>
                </a:effectLst>
                <a:latin typeface="Times New Roman" pitchFamily="18" charset="0"/>
              </a:rPr>
              <a:t>n)</a:t>
            </a:r>
            <a:r>
              <a:rPr lang="zh-CN" altLang="en-US" sz="2800">
                <a:effectLst>
                  <a:outerShdw blurRad="38100" dist="38100" dir="2700000" algn="tl">
                    <a:srgbClr val="C0C0C0"/>
                  </a:outerShdw>
                </a:effectLst>
              </a:rPr>
              <a:t>）</a:t>
            </a:r>
            <a:r>
              <a:rPr lang="en-US" altLang="zh-CN" sz="2800">
                <a:effectLst>
                  <a:outerShdw blurRad="38100" dist="38100" dir="2700000" algn="tl">
                    <a:srgbClr val="C0C0C0"/>
                  </a:outerShdw>
                </a:effectLst>
              </a:rPr>
              <a:t> </a:t>
            </a:r>
            <a:r>
              <a:rPr lang="zh-CN" altLang="en-US" sz="2800">
                <a:effectLst>
                  <a:outerShdw blurRad="38100" dist="38100" dir="2700000" algn="tl">
                    <a:srgbClr val="C0C0C0"/>
                  </a:outerShdw>
                </a:effectLst>
              </a:rPr>
              <a:t>。</a:t>
            </a:r>
          </a:p>
        </p:txBody>
      </p:sp>
      <p:sp>
        <p:nvSpPr>
          <p:cNvPr id="731139" name="Rectangle 3"/>
          <p:cNvSpPr>
            <a:spLocks noChangeArrowheads="1"/>
          </p:cNvSpPr>
          <p:nvPr/>
        </p:nvSpPr>
        <p:spPr bwMode="auto">
          <a:xfrm>
            <a:off x="446444" y="368660"/>
            <a:ext cx="1754187"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a:effectLst>
                  <a:outerShdw blurRad="38100" dist="38100" dir="2700000" algn="tl">
                    <a:srgbClr val="C0C0C0"/>
                  </a:outerShdw>
                </a:effectLst>
              </a:rPr>
              <a:t>分析：</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8066" name="Rectangle 2"/>
          <p:cNvSpPr>
            <a:spLocks noGrp="1" noChangeArrowheads="1"/>
          </p:cNvSpPr>
          <p:nvPr/>
        </p:nvSpPr>
        <p:spPr bwMode="auto">
          <a:xfrm>
            <a:off x="341313" y="593725"/>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600">
                <a:solidFill>
                  <a:srgbClr val="FF0000"/>
                </a:solidFill>
                <a:effectLst>
                  <a:outerShdw blurRad="38100" dist="38100" dir="2700000" algn="tl">
                    <a:srgbClr val="C0C0C0"/>
                  </a:outerShdw>
                </a:effectLst>
                <a:latin typeface="Times New Roman" pitchFamily="18" charset="0"/>
              </a:rPr>
              <a:t>双端队列(</a:t>
            </a:r>
            <a:r>
              <a:rPr lang="en-US" altLang="zh-CN" sz="3600">
                <a:solidFill>
                  <a:srgbClr val="FF0000"/>
                </a:solidFill>
                <a:effectLst>
                  <a:outerShdw blurRad="38100" dist="38100" dir="2700000" algn="tl">
                    <a:srgbClr val="C0C0C0"/>
                  </a:outerShdw>
                </a:effectLst>
                <a:latin typeface="Times New Roman" pitchFamily="18" charset="0"/>
              </a:rPr>
              <a:t>Double-ended Queue)</a:t>
            </a:r>
            <a:endParaRPr lang="en-US" altLang="zh-CN" sz="3600">
              <a:solidFill>
                <a:srgbClr val="FF0000"/>
              </a:solidFill>
              <a:latin typeface="Arial Narrow" pitchFamily="34" charset="0"/>
              <a:ea typeface="宋体" pitchFamily="2" charset="-122"/>
            </a:endParaRPr>
          </a:p>
        </p:txBody>
      </p:sp>
      <p:sp>
        <p:nvSpPr>
          <p:cNvPr id="728067" name="Rectangle 3"/>
          <p:cNvSpPr>
            <a:spLocks noChangeArrowheads="1"/>
          </p:cNvSpPr>
          <p:nvPr/>
        </p:nvSpPr>
        <p:spPr bwMode="auto">
          <a:xfrm>
            <a:off x="395288" y="1484313"/>
            <a:ext cx="8497887"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1950" indent="-361950">
              <a:buClr>
                <a:srgbClr val="FF0000"/>
              </a:buClr>
              <a:buSzPct val="70000"/>
              <a:buFont typeface="Wingdings" pitchFamily="2" charset="2"/>
              <a:buChar char="n"/>
              <a:defRPr/>
            </a:pPr>
            <a:r>
              <a:rPr lang="zh-CN" altLang="en-US" sz="3200">
                <a:effectLst>
                  <a:outerShdw blurRad="38100" dist="38100" dir="2700000" algn="tl">
                    <a:srgbClr val="C0C0C0"/>
                  </a:outerShdw>
                </a:effectLst>
              </a:rPr>
              <a:t>队列的两端各提供</a:t>
            </a:r>
            <a:r>
              <a:rPr lang="en-US" altLang="zh-CN" sz="3200">
                <a:effectLst>
                  <a:outerShdw blurRad="38100" dist="38100" dir="2700000" algn="tl">
                    <a:srgbClr val="C0C0C0"/>
                  </a:outerShdw>
                </a:effectLst>
              </a:rPr>
              <a:t>3</a:t>
            </a:r>
            <a:r>
              <a:rPr lang="zh-CN" altLang="en-US" sz="3200">
                <a:effectLst>
                  <a:outerShdw blurRad="38100" dist="38100" dir="2700000" algn="tl">
                    <a:srgbClr val="C0C0C0"/>
                  </a:outerShdw>
                </a:effectLst>
              </a:rPr>
              <a:t>个存取函数：读、插入、删除</a:t>
            </a:r>
          </a:p>
          <a:p>
            <a:pPr marL="361950" indent="-361950">
              <a:buClr>
                <a:srgbClr val="FF0000"/>
              </a:buClr>
              <a:buSzPct val="70000"/>
              <a:buFont typeface="Wingdings" pitchFamily="2" charset="2"/>
              <a:buChar char="n"/>
              <a:defRPr/>
            </a:pPr>
            <a:r>
              <a:rPr lang="zh-CN" altLang="en-US" sz="3200">
                <a:effectLst>
                  <a:outerShdw blurRad="38100" dist="38100" dir="2700000" algn="tl">
                    <a:srgbClr val="C0C0C0"/>
                  </a:outerShdw>
                </a:effectLst>
              </a:rPr>
              <a:t>两种实现方式：顺序、链接</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49"/>
          <p:cNvSpPr txBox="1">
            <a:spLocks noChangeArrowheads="1"/>
          </p:cNvSpPr>
          <p:nvPr/>
        </p:nvSpPr>
        <p:spPr bwMode="auto">
          <a:xfrm>
            <a:off x="7468" y="512676"/>
            <a:ext cx="9026412" cy="498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marL="342900" indent="-342900" eaLnBrk="1" hangingPunct="1">
              <a:lnSpc>
                <a:spcPct val="95000"/>
              </a:lnSpc>
              <a:spcBef>
                <a:spcPct val="20000"/>
              </a:spcBef>
              <a:buClr>
                <a:schemeClr val="accent2"/>
              </a:buClr>
              <a:buSzPct val="75000"/>
              <a:defRPr/>
            </a:pPr>
            <a:r>
              <a:rPr lang="zh-CN" altLang="en-US" sz="2800" dirty="0">
                <a:latin typeface="Times New Roman" pitchFamily="18" charset="0"/>
                <a:ea typeface="宋体" pitchFamily="2" charset="-122"/>
              </a:rPr>
              <a:t>多项式类需要的主要操作</a:t>
            </a:r>
            <a:endParaRPr lang="en-US" altLang="zh-CN" sz="2800" dirty="0">
              <a:latin typeface="Times New Roman" pitchFamily="18" charset="0"/>
              <a:ea typeface="宋体" pitchFamily="2" charset="-122"/>
            </a:endParaRPr>
          </a:p>
          <a:p>
            <a:pPr marL="342900" indent="-342900" eaLnBrk="1" hangingPunct="1">
              <a:lnSpc>
                <a:spcPct val="95000"/>
              </a:lnSpc>
              <a:spcBef>
                <a:spcPct val="20000"/>
              </a:spcBef>
              <a:buClr>
                <a:schemeClr val="accent2"/>
              </a:buClr>
              <a:buSzPct val="75000"/>
              <a:defRPr/>
            </a:pPr>
            <a:r>
              <a:rPr lang="en-US" altLang="zh-CN" sz="2800" dirty="0">
                <a:latin typeface="Times New Roman" pitchFamily="18" charset="0"/>
                <a:ea typeface="宋体" pitchFamily="2" charset="-122"/>
              </a:rPr>
              <a:t> 	</a:t>
            </a:r>
            <a:r>
              <a:rPr lang="zh-CN" altLang="en-US" sz="2800" dirty="0">
                <a:latin typeface="Times New Roman" pitchFamily="18" charset="0"/>
                <a:ea typeface="宋体" pitchFamily="2" charset="-122"/>
              </a:rPr>
              <a:t>构造：</a:t>
            </a:r>
            <a:r>
              <a:rPr lang="en-US" altLang="zh-CN" sz="2800" dirty="0">
                <a:latin typeface="Times New Roman" pitchFamily="18" charset="0"/>
                <a:ea typeface="宋体" pitchFamily="2" charset="-122"/>
              </a:rPr>
              <a:t>Poly( )</a:t>
            </a:r>
          </a:p>
          <a:p>
            <a:pPr marL="342900" indent="-342900" eaLnBrk="1" hangingPunct="1">
              <a:lnSpc>
                <a:spcPct val="95000"/>
              </a:lnSpc>
              <a:spcBef>
                <a:spcPct val="20000"/>
              </a:spcBef>
              <a:buClr>
                <a:schemeClr val="accent2"/>
              </a:buClr>
              <a:buSzPct val="75000"/>
              <a:defRPr/>
            </a:pPr>
            <a:r>
              <a:rPr lang="en-US" altLang="zh-CN" sz="2800" dirty="0">
                <a:latin typeface="Times New Roman" pitchFamily="18" charset="0"/>
                <a:ea typeface="宋体" pitchFamily="2" charset="-122"/>
              </a:rPr>
              <a:t>	</a:t>
            </a:r>
            <a:r>
              <a:rPr lang="zh-CN" altLang="en-US" sz="2800" dirty="0">
                <a:latin typeface="Times New Roman" pitchFamily="18" charset="0"/>
                <a:ea typeface="宋体" pitchFamily="2" charset="-122"/>
              </a:rPr>
              <a:t>判定是否空：</a:t>
            </a:r>
            <a:r>
              <a:rPr lang="en-US" altLang="zh-CN" sz="2800" dirty="0" err="1">
                <a:latin typeface="Times New Roman" pitchFamily="18" charset="0"/>
                <a:ea typeface="宋体" pitchFamily="2" charset="-122"/>
              </a:rPr>
              <a:t>def</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isEmpty</a:t>
            </a:r>
            <a:r>
              <a:rPr lang="en-US" altLang="zh-CN" sz="2800" dirty="0">
                <a:latin typeface="Times New Roman" pitchFamily="18" charset="0"/>
                <a:ea typeface="宋体" pitchFamily="2" charset="-122"/>
              </a:rPr>
              <a:t>( self ) :     # </a:t>
            </a:r>
            <a:r>
              <a:rPr lang="zh-CN" altLang="en-US" sz="2800" dirty="0">
                <a:latin typeface="Times New Roman" pitchFamily="18" charset="0"/>
                <a:ea typeface="宋体" pitchFamily="2" charset="-122"/>
              </a:rPr>
              <a:t>是否为空表达式</a:t>
            </a:r>
          </a:p>
          <a:p>
            <a:pPr marL="342900" indent="-342900" eaLnBrk="1" hangingPunct="1">
              <a:lnSpc>
                <a:spcPct val="95000"/>
              </a:lnSpc>
              <a:spcBef>
                <a:spcPct val="20000"/>
              </a:spcBef>
              <a:buClr>
                <a:schemeClr val="accent2"/>
              </a:buClr>
              <a:buSzPct val="75000"/>
              <a:defRPr/>
            </a:pPr>
            <a:r>
              <a:rPr lang="en-US" altLang="zh-CN" sz="2800" dirty="0">
                <a:latin typeface="Times New Roman" pitchFamily="18" charset="0"/>
                <a:ea typeface="宋体" pitchFamily="2" charset="-122"/>
              </a:rPr>
              <a:t>	</a:t>
            </a:r>
            <a:r>
              <a:rPr lang="zh-CN" altLang="en-US" sz="2800" dirty="0">
                <a:latin typeface="Times New Roman" pitchFamily="18" charset="0"/>
                <a:ea typeface="宋体" pitchFamily="2" charset="-122"/>
              </a:rPr>
              <a:t>返回指数为</a:t>
            </a:r>
            <a:r>
              <a:rPr lang="en-US" altLang="zh-CN" sz="2800" dirty="0">
                <a:latin typeface="Times New Roman" pitchFamily="18" charset="0"/>
                <a:ea typeface="宋体" pitchFamily="2" charset="-122"/>
              </a:rPr>
              <a:t>e </a:t>
            </a:r>
            <a:r>
              <a:rPr lang="zh-CN" altLang="en-US" sz="2800" dirty="0">
                <a:latin typeface="Times New Roman" pitchFamily="18" charset="0"/>
                <a:ea typeface="宋体" pitchFamily="2" charset="-122"/>
              </a:rPr>
              <a:t>的项的系数：</a:t>
            </a:r>
            <a:r>
              <a:rPr lang="en-US" altLang="zh-CN" sz="2800" dirty="0" err="1">
                <a:latin typeface="Times New Roman" pitchFamily="18" charset="0"/>
                <a:ea typeface="宋体" pitchFamily="2" charset="-122"/>
              </a:rPr>
              <a:t>coef</a:t>
            </a:r>
            <a:r>
              <a:rPr lang="en-US" altLang="zh-CN" sz="2800" dirty="0">
                <a:latin typeface="Times New Roman" pitchFamily="18" charset="0"/>
                <a:ea typeface="宋体" pitchFamily="2" charset="-122"/>
              </a:rPr>
              <a:t> (self, e) :</a:t>
            </a:r>
            <a:endParaRPr lang="zh-CN" altLang="en-US" sz="2800" dirty="0">
              <a:latin typeface="Times New Roman" pitchFamily="18" charset="0"/>
              <a:ea typeface="宋体" pitchFamily="2" charset="-122"/>
            </a:endParaRPr>
          </a:p>
          <a:p>
            <a:pPr marL="342900" indent="-342900" eaLnBrk="1" hangingPunct="1">
              <a:lnSpc>
                <a:spcPct val="95000"/>
              </a:lnSpc>
              <a:spcBef>
                <a:spcPct val="20000"/>
              </a:spcBef>
              <a:buClr>
                <a:schemeClr val="accent2"/>
              </a:buClr>
              <a:buSzPct val="75000"/>
              <a:defRPr/>
            </a:pPr>
            <a:r>
              <a:rPr lang="en-US" altLang="zh-CN" sz="2800" dirty="0">
                <a:latin typeface="Times New Roman" pitchFamily="18" charset="0"/>
                <a:ea typeface="宋体" pitchFamily="2" charset="-122"/>
              </a:rPr>
              <a:t>	</a:t>
            </a:r>
            <a:r>
              <a:rPr lang="zh-CN" altLang="en-US" sz="2800" dirty="0">
                <a:latin typeface="Times New Roman" pitchFamily="18" charset="0"/>
                <a:ea typeface="宋体" pitchFamily="2" charset="-122"/>
              </a:rPr>
              <a:t>返回多项式中最大指数：</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leadExp</a:t>
            </a:r>
            <a:r>
              <a:rPr lang="en-US" altLang="zh-CN" sz="2800" dirty="0">
                <a:latin typeface="Times New Roman" pitchFamily="18" charset="0"/>
                <a:ea typeface="宋体" pitchFamily="2" charset="-122"/>
              </a:rPr>
              <a:t> ( self )</a:t>
            </a:r>
            <a:endParaRPr lang="zh-CN" altLang="en-US" sz="2800" dirty="0">
              <a:latin typeface="Times New Roman" pitchFamily="18" charset="0"/>
              <a:ea typeface="宋体" pitchFamily="2" charset="-122"/>
            </a:endParaRPr>
          </a:p>
          <a:p>
            <a:pPr marL="342900" indent="-342900" eaLnBrk="1" hangingPunct="1">
              <a:lnSpc>
                <a:spcPct val="95000"/>
              </a:lnSpc>
              <a:spcBef>
                <a:spcPct val="20000"/>
              </a:spcBef>
              <a:buClr>
                <a:schemeClr val="accent2"/>
              </a:buClr>
              <a:buSzPct val="75000"/>
              <a:defRPr/>
            </a:pPr>
            <a:r>
              <a:rPr lang="en-US" altLang="zh-CN" sz="2800" dirty="0">
                <a:latin typeface="Times New Roman" pitchFamily="18" charset="0"/>
                <a:ea typeface="宋体" pitchFamily="2" charset="-122"/>
              </a:rPr>
              <a:t>	</a:t>
            </a:r>
            <a:r>
              <a:rPr lang="zh-CN" altLang="en-US" sz="2800" dirty="0">
                <a:latin typeface="Times New Roman" pitchFamily="18" charset="0"/>
                <a:ea typeface="宋体" pitchFamily="2" charset="-122"/>
              </a:rPr>
              <a:t>添加一个新的项：</a:t>
            </a:r>
            <a:r>
              <a:rPr lang="en-US" altLang="zh-CN" sz="2800" dirty="0" err="1">
                <a:latin typeface="Times New Roman" pitchFamily="18" charset="0"/>
                <a:ea typeface="宋体" pitchFamily="2" charset="-122"/>
              </a:rPr>
              <a:t>addTerm</a:t>
            </a:r>
            <a:r>
              <a:rPr lang="en-US" altLang="zh-CN" sz="2800" dirty="0">
                <a:latin typeface="Times New Roman" pitchFamily="18" charset="0"/>
                <a:ea typeface="宋体" pitchFamily="2" charset="-122"/>
              </a:rPr>
              <a:t> (self, c, e) </a:t>
            </a:r>
          </a:p>
          <a:p>
            <a:pPr marL="342900" indent="-342900" eaLnBrk="1" hangingPunct="1">
              <a:lnSpc>
                <a:spcPct val="95000"/>
              </a:lnSpc>
              <a:spcBef>
                <a:spcPct val="20000"/>
              </a:spcBef>
              <a:buClr>
                <a:schemeClr val="accent2"/>
              </a:buClr>
              <a:buSzPct val="75000"/>
              <a:defRPr/>
            </a:pPr>
            <a:r>
              <a:rPr lang="en-US" altLang="zh-CN" sz="2800" dirty="0" smtClean="0">
                <a:latin typeface="Times New Roman" pitchFamily="18" charset="0"/>
                <a:ea typeface="宋体" pitchFamily="2" charset="-122"/>
              </a:rPr>
              <a:t>	</a:t>
            </a:r>
            <a:r>
              <a:rPr lang="zh-CN" altLang="en-US" sz="2800" dirty="0" smtClean="0">
                <a:latin typeface="Times New Roman" pitchFamily="18" charset="0"/>
                <a:ea typeface="宋体" pitchFamily="2" charset="-122"/>
              </a:rPr>
              <a:t>相加：</a:t>
            </a:r>
            <a:r>
              <a:rPr lang="en-US" altLang="zh-CN" sz="2800" dirty="0" err="1" smtClean="0">
                <a:latin typeface="Times New Roman" pitchFamily="18" charset="0"/>
                <a:ea typeface="宋体" pitchFamily="2" charset="-122"/>
              </a:rPr>
              <a:t>addPoly</a:t>
            </a:r>
            <a:r>
              <a:rPr lang="en-US" altLang="zh-CN" sz="2800" dirty="0" smtClean="0">
                <a:latin typeface="Times New Roman" pitchFamily="18" charset="0"/>
                <a:ea typeface="宋体" pitchFamily="2" charset="-122"/>
              </a:rPr>
              <a:t>( )</a:t>
            </a:r>
          </a:p>
          <a:p>
            <a:pPr marL="342900" indent="-342900" eaLnBrk="1" hangingPunct="1">
              <a:lnSpc>
                <a:spcPct val="95000"/>
              </a:lnSpc>
              <a:spcBef>
                <a:spcPct val="20000"/>
              </a:spcBef>
              <a:buClr>
                <a:schemeClr val="accent2"/>
              </a:buClr>
              <a:buSzPct val="75000"/>
              <a:defRPr/>
            </a:pPr>
            <a:r>
              <a:rPr lang="en-US" altLang="zh-CN" sz="2800" dirty="0" smtClean="0">
                <a:latin typeface="Times New Roman" pitchFamily="18" charset="0"/>
                <a:ea typeface="宋体" pitchFamily="2" charset="-122"/>
              </a:rPr>
              <a:t>	</a:t>
            </a:r>
            <a:r>
              <a:rPr lang="zh-CN" altLang="en-US" sz="2800" dirty="0" smtClean="0">
                <a:latin typeface="Times New Roman" pitchFamily="18" charset="0"/>
                <a:ea typeface="宋体" pitchFamily="2" charset="-122"/>
              </a:rPr>
              <a:t>相乘：</a:t>
            </a:r>
            <a:r>
              <a:rPr lang="en-US" altLang="zh-CN" sz="2800" dirty="0" err="1" smtClean="0">
                <a:latin typeface="Times New Roman" pitchFamily="18" charset="0"/>
                <a:ea typeface="宋体" pitchFamily="2" charset="-122"/>
              </a:rPr>
              <a:t>multPoly</a:t>
            </a:r>
            <a:r>
              <a:rPr lang="en-US" altLang="zh-CN" sz="2800" dirty="0" smtClean="0">
                <a:latin typeface="Times New Roman" pitchFamily="18" charset="0"/>
                <a:ea typeface="宋体" pitchFamily="2" charset="-122"/>
              </a:rPr>
              <a:t>( )</a:t>
            </a:r>
          </a:p>
          <a:p>
            <a:pPr marL="342900" indent="-342900" eaLnBrk="1" hangingPunct="1">
              <a:lnSpc>
                <a:spcPct val="95000"/>
              </a:lnSpc>
              <a:spcBef>
                <a:spcPct val="20000"/>
              </a:spcBef>
              <a:buClr>
                <a:schemeClr val="accent2"/>
              </a:buClr>
              <a:buSzPct val="75000"/>
              <a:defRPr/>
            </a:pPr>
            <a:r>
              <a:rPr lang="en-US" altLang="zh-CN" sz="2800" dirty="0">
                <a:latin typeface="Times New Roman" pitchFamily="18" charset="0"/>
                <a:ea typeface="宋体" pitchFamily="2" charset="-122"/>
              </a:rPr>
              <a:t>	</a:t>
            </a:r>
            <a:r>
              <a:rPr lang="zh-CN" altLang="en-US" sz="2800" dirty="0" smtClean="0">
                <a:latin typeface="Times New Roman" pitchFamily="18" charset="0"/>
                <a:ea typeface="宋体" pitchFamily="2" charset="-122"/>
              </a:rPr>
              <a:t>计算多项式的值：</a:t>
            </a:r>
            <a:r>
              <a:rPr lang="en-US" altLang="zh-CN" sz="2800" dirty="0" err="1" smtClean="0">
                <a:latin typeface="Times New Roman" pitchFamily="18" charset="0"/>
                <a:ea typeface="宋体" pitchFamily="2" charset="-122"/>
              </a:rPr>
              <a:t>evalPoly</a:t>
            </a:r>
            <a:r>
              <a:rPr lang="en-US" altLang="zh-CN" sz="2800" dirty="0" smtClean="0">
                <a:latin typeface="Times New Roman" pitchFamily="18" charset="0"/>
                <a:ea typeface="宋体" pitchFamily="2" charset="-122"/>
              </a:rPr>
              <a:t>( )</a:t>
            </a:r>
          </a:p>
          <a:p>
            <a:pPr marL="342900" indent="-342900" eaLnBrk="1" hangingPunct="1">
              <a:lnSpc>
                <a:spcPct val="95000"/>
              </a:lnSpc>
              <a:spcBef>
                <a:spcPct val="20000"/>
              </a:spcBef>
              <a:buClr>
                <a:schemeClr val="accent2"/>
              </a:buClr>
              <a:buSzPct val="75000"/>
              <a:defRPr/>
            </a:pPr>
            <a:r>
              <a:rPr lang="en-US" altLang="zh-CN" sz="2800" dirty="0">
                <a:latin typeface="Times New Roman" pitchFamily="18" charset="0"/>
                <a:ea typeface="宋体" pitchFamily="2" charset="-122"/>
              </a:rPr>
              <a:t>	</a:t>
            </a:r>
            <a:r>
              <a:rPr lang="zh-CN" altLang="en-US" sz="2800" dirty="0" smtClean="0">
                <a:latin typeface="Times New Roman" pitchFamily="18" charset="0"/>
                <a:ea typeface="宋体" pitchFamily="2" charset="-122"/>
              </a:rPr>
              <a:t>打印输出：</a:t>
            </a:r>
            <a:r>
              <a:rPr lang="en-US" altLang="zh-CN" sz="2800" dirty="0" err="1" smtClean="0">
                <a:latin typeface="Times New Roman" pitchFamily="18" charset="0"/>
                <a:ea typeface="宋体" pitchFamily="2" charset="-122"/>
              </a:rPr>
              <a:t>printPoly</a:t>
            </a:r>
            <a:r>
              <a:rPr lang="en-US" altLang="zh-CN" sz="2800" dirty="0" smtClean="0">
                <a:latin typeface="Times New Roman" pitchFamily="18" charset="0"/>
                <a:ea typeface="宋体" pitchFamily="2" charset="-122"/>
              </a:rPr>
              <a:t>( )</a:t>
            </a:r>
            <a:endParaRPr lang="zh-CN" altLang="en-US" sz="2800" dirty="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572" y="0"/>
            <a:ext cx="9144000" cy="6858000"/>
          </a:xfrm>
          <a:prstGeom prst="rect">
            <a:avLst/>
          </a:prstGeom>
          <a:solidFill>
            <a:schemeClr val="hlink"/>
          </a:solidFill>
          <a:ln w="9525">
            <a:noFill/>
            <a:miter lim="800000"/>
            <a:headEnd/>
            <a:tailEnd/>
          </a:ln>
          <a:effectLst/>
        </p:spPr>
        <p:txBody>
          <a:bodyPr lIns="92075" tIns="46038" rIns="92075" bIns="46038"/>
          <a:lstStyle/>
          <a:p>
            <a:pPr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class Poly :  # </a:t>
            </a:r>
            <a:r>
              <a:rPr lang="zh-CN" altLang="en-US" sz="2700" dirty="0">
                <a:latin typeface="Times New Roman" pitchFamily="18" charset="0"/>
                <a:ea typeface="宋体" pitchFamily="2" charset="-122"/>
              </a:rPr>
              <a:t>多项式的定义</a:t>
            </a:r>
          </a:p>
          <a:p>
            <a:pPr indent="-342900" eaLnBrk="1" hangingPunct="1">
              <a:lnSpc>
                <a:spcPct val="100000"/>
              </a:lnSpc>
              <a:buClr>
                <a:schemeClr val="accent2"/>
              </a:buClr>
              <a:buSzPct val="75000"/>
              <a:buFont typeface="Monotype Sorts" pitchFamily="2" charset="2"/>
              <a:buNone/>
            </a:pPr>
            <a:r>
              <a:rPr lang="zh-CN" altLang="en-US" sz="2700" dirty="0">
                <a:latin typeface="Times New Roman" pitchFamily="18" charset="0"/>
                <a:ea typeface="宋体" pitchFamily="2" charset="-122"/>
              </a:rPr>
              <a:t>    </a:t>
            </a:r>
            <a:r>
              <a:rPr lang="en-US" altLang="zh-CN" sz="2700" dirty="0" err="1">
                <a:latin typeface="Times New Roman" pitchFamily="18" charset="0"/>
                <a:ea typeface="宋体" pitchFamily="2" charset="-122"/>
              </a:rPr>
              <a:t>def</a:t>
            </a:r>
            <a:r>
              <a:rPr lang="en-US" altLang="zh-CN" sz="2700" dirty="0">
                <a:latin typeface="Times New Roman" pitchFamily="18" charset="0"/>
                <a:ea typeface="宋体" pitchFamily="2" charset="-122"/>
              </a:rPr>
              <a:t> __</a:t>
            </a:r>
            <a:r>
              <a:rPr lang="en-US" altLang="zh-CN" sz="2700" dirty="0" err="1">
                <a:latin typeface="Times New Roman" pitchFamily="18" charset="0"/>
                <a:ea typeface="宋体" pitchFamily="2" charset="-122"/>
              </a:rPr>
              <a:t>init</a:t>
            </a:r>
            <a:r>
              <a:rPr lang="en-US" altLang="zh-CN" sz="2700" dirty="0">
                <a:latin typeface="Times New Roman" pitchFamily="18" charset="0"/>
                <a:ea typeface="宋体" pitchFamily="2" charset="-122"/>
              </a:rPr>
              <a:t>__(self, </a:t>
            </a:r>
            <a:r>
              <a:rPr lang="en-US" altLang="zh-CN" sz="2700" dirty="0" err="1">
                <a:latin typeface="Times New Roman" pitchFamily="18" charset="0"/>
                <a:ea typeface="宋体" pitchFamily="2" charset="-122"/>
              </a:rPr>
              <a:t>exp</a:t>
            </a:r>
            <a:r>
              <a:rPr lang="en-US" altLang="zh-CN" sz="2700" dirty="0">
                <a:latin typeface="Times New Roman" pitchFamily="18" charset="0"/>
                <a:ea typeface="宋体" pitchFamily="2" charset="-122"/>
              </a:rPr>
              <a:t> = [] ):  # </a:t>
            </a:r>
            <a:r>
              <a:rPr lang="en-US" altLang="zh-CN" sz="2700" err="1">
                <a:latin typeface="Times New Roman" pitchFamily="18" charset="0"/>
                <a:ea typeface="宋体" pitchFamily="2" charset="-122"/>
              </a:rPr>
              <a:t>exp</a:t>
            </a:r>
            <a:r>
              <a:rPr lang="zh-CN" altLang="en-US" sz="2700" smtClean="0">
                <a:latin typeface="Times New Roman" pitchFamily="18" charset="0"/>
                <a:ea typeface="宋体" pitchFamily="2" charset="-122"/>
              </a:rPr>
              <a:t>是一个列表</a:t>
            </a:r>
            <a:endParaRPr lang="zh-CN" altLang="en-US" sz="2700" dirty="0">
              <a:latin typeface="Times New Roman" pitchFamily="18" charset="0"/>
              <a:ea typeface="宋体" pitchFamily="2" charset="-122"/>
            </a:endParaRPr>
          </a:p>
          <a:p>
            <a:pPr indent="-342900" eaLnBrk="1" hangingPunct="1">
              <a:lnSpc>
                <a:spcPct val="100000"/>
              </a:lnSpc>
              <a:buClr>
                <a:schemeClr val="accent2"/>
              </a:buClr>
              <a:buSzPct val="75000"/>
              <a:buFont typeface="Monotype Sorts" pitchFamily="2" charset="2"/>
              <a:buNone/>
            </a:pPr>
            <a:r>
              <a:rPr lang="zh-CN" altLang="en-US" sz="2700" dirty="0">
                <a:latin typeface="Times New Roman" pitchFamily="18" charset="0"/>
                <a:ea typeface="宋体" pitchFamily="2" charset="-122"/>
              </a:rPr>
              <a:t>        </a:t>
            </a:r>
            <a:r>
              <a:rPr lang="en-US" altLang="zh-CN" sz="2700" dirty="0" err="1">
                <a:latin typeface="Times New Roman" pitchFamily="18" charset="0"/>
                <a:ea typeface="宋体" pitchFamily="2" charset="-122"/>
              </a:rPr>
              <a:t>self.list</a:t>
            </a:r>
            <a:r>
              <a:rPr lang="en-US" altLang="zh-CN" sz="2700" dirty="0">
                <a:latin typeface="Times New Roman" pitchFamily="18" charset="0"/>
                <a:ea typeface="宋体" pitchFamily="2" charset="-122"/>
              </a:rPr>
              <a:t> = []</a:t>
            </a:r>
          </a:p>
          <a:p>
            <a:pPr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for  x in </a:t>
            </a:r>
            <a:r>
              <a:rPr lang="en-US" altLang="zh-CN" sz="2700" dirty="0" err="1">
                <a:latin typeface="Times New Roman" pitchFamily="18" charset="0"/>
                <a:ea typeface="宋体" pitchFamily="2" charset="-122"/>
              </a:rPr>
              <a:t>exp</a:t>
            </a:r>
            <a:r>
              <a:rPr lang="en-US" altLang="zh-CN" sz="2700" dirty="0">
                <a:latin typeface="Times New Roman" pitchFamily="18" charset="0"/>
                <a:ea typeface="宋体" pitchFamily="2" charset="-122"/>
              </a:rPr>
              <a:t> :</a:t>
            </a:r>
          </a:p>
          <a:p>
            <a:pPr indent="-342900" eaLnBrk="1" hangingPunct="1">
              <a:lnSpc>
                <a:spcPct val="100000"/>
              </a:lnSpc>
              <a:buClr>
                <a:schemeClr val="accent2"/>
              </a:buClr>
              <a:buSzPct val="75000"/>
              <a:buFont typeface="Monotype Sorts" pitchFamily="2" charset="2"/>
              <a:buNone/>
            </a:pPr>
            <a:r>
              <a:rPr lang="en-US" altLang="zh-CN" sz="2700">
                <a:latin typeface="Times New Roman" pitchFamily="18" charset="0"/>
                <a:ea typeface="宋体" pitchFamily="2" charset="-122"/>
              </a:rPr>
              <a:t>            self.addTerm(x[0], x[1</a:t>
            </a:r>
            <a:r>
              <a:rPr lang="en-US" altLang="zh-CN" sz="2700" smtClean="0">
                <a:latin typeface="Times New Roman" pitchFamily="18" charset="0"/>
                <a:ea typeface="宋体" pitchFamily="2" charset="-122"/>
              </a:rPr>
              <a:t>])</a:t>
            </a:r>
          </a:p>
          <a:p>
            <a:pPr indent="-342900" eaLnBrk="1" hangingPunct="1">
              <a:lnSpc>
                <a:spcPct val="100000"/>
              </a:lnSpc>
              <a:buClr>
                <a:schemeClr val="accent2"/>
              </a:buClr>
              <a:buSzPct val="75000"/>
              <a:buFont typeface="Monotype Sorts" pitchFamily="2" charset="2"/>
              <a:buNone/>
            </a:pPr>
            <a:r>
              <a:rPr lang="en-US" altLang="zh-CN" sz="2700" smtClean="0">
                <a:latin typeface="Times New Roman" pitchFamily="18" charset="0"/>
                <a:ea typeface="宋体" pitchFamily="2" charset="-122"/>
              </a:rPr>
              <a:t>    </a:t>
            </a:r>
            <a:r>
              <a:rPr lang="en-US" altLang="zh-CN" sz="2700" dirty="0" err="1">
                <a:latin typeface="Times New Roman" pitchFamily="18" charset="0"/>
                <a:ea typeface="宋体" pitchFamily="2" charset="-122"/>
              </a:rPr>
              <a:t>def</a:t>
            </a: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isEmpty</a:t>
            </a:r>
            <a:r>
              <a:rPr lang="en-US" altLang="zh-CN" sz="2700" dirty="0">
                <a:latin typeface="Times New Roman" pitchFamily="18" charset="0"/>
                <a:ea typeface="宋体" pitchFamily="2" charset="-122"/>
              </a:rPr>
              <a:t>( self ) :     # </a:t>
            </a:r>
            <a:r>
              <a:rPr lang="zh-CN" altLang="en-US" sz="2700" dirty="0">
                <a:latin typeface="Times New Roman" pitchFamily="18" charset="0"/>
                <a:ea typeface="宋体" pitchFamily="2" charset="-122"/>
              </a:rPr>
              <a:t>是否为空表达式</a:t>
            </a:r>
          </a:p>
          <a:p>
            <a:pPr indent="-342900" eaLnBrk="1" hangingPunct="1">
              <a:lnSpc>
                <a:spcPct val="100000"/>
              </a:lnSpc>
              <a:buClr>
                <a:schemeClr val="accent2"/>
              </a:buClr>
              <a:buSzPct val="75000"/>
              <a:buFont typeface="Monotype Sorts" pitchFamily="2" charset="2"/>
              <a:buNone/>
            </a:pPr>
            <a:r>
              <a:rPr lang="zh-CN" altLang="en-US" sz="2700" dirty="0">
                <a:latin typeface="Times New Roman" pitchFamily="18" charset="0"/>
                <a:ea typeface="宋体" pitchFamily="2" charset="-122"/>
              </a:rPr>
              <a:t>        </a:t>
            </a:r>
            <a:r>
              <a:rPr lang="en-US" altLang="zh-CN" sz="2700" dirty="0">
                <a:latin typeface="Times New Roman" pitchFamily="18" charset="0"/>
                <a:ea typeface="宋体" pitchFamily="2" charset="-122"/>
              </a:rPr>
              <a:t>return True if  </a:t>
            </a:r>
            <a:r>
              <a:rPr lang="en-US" altLang="zh-CN" sz="2700" dirty="0" err="1">
                <a:latin typeface="Times New Roman" pitchFamily="18" charset="0"/>
                <a:ea typeface="宋体" pitchFamily="2" charset="-122"/>
              </a:rPr>
              <a:t>len</a:t>
            </a:r>
            <a:r>
              <a:rPr lang="en-US" altLang="zh-CN" sz="2700" dirty="0">
                <a:latin typeface="Times New Roman" pitchFamily="18" charset="0"/>
                <a:ea typeface="宋体" pitchFamily="2" charset="-122"/>
              </a:rPr>
              <a:t>(</a:t>
            </a:r>
            <a:r>
              <a:rPr lang="en-US" altLang="zh-CN" sz="2700" dirty="0" err="1">
                <a:latin typeface="Times New Roman" pitchFamily="18" charset="0"/>
                <a:ea typeface="宋体" pitchFamily="2" charset="-122"/>
              </a:rPr>
              <a:t>self.list</a:t>
            </a:r>
            <a:r>
              <a:rPr lang="en-US" altLang="zh-CN" sz="2700" dirty="0">
                <a:latin typeface="Times New Roman" pitchFamily="18" charset="0"/>
                <a:ea typeface="宋体" pitchFamily="2" charset="-122"/>
              </a:rPr>
              <a:t>) == 0 else False</a:t>
            </a:r>
          </a:p>
          <a:p>
            <a:pPr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def</a:t>
            </a: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coef</a:t>
            </a:r>
            <a:r>
              <a:rPr lang="en-US" altLang="zh-CN" sz="2700" dirty="0">
                <a:latin typeface="Times New Roman" pitchFamily="18" charset="0"/>
                <a:ea typeface="宋体" pitchFamily="2" charset="-122"/>
              </a:rPr>
              <a:t> (self, e) :	# </a:t>
            </a:r>
            <a:r>
              <a:rPr lang="zh-CN" altLang="en-US" sz="2700" dirty="0">
                <a:latin typeface="Times New Roman" pitchFamily="18" charset="0"/>
                <a:ea typeface="宋体" pitchFamily="2" charset="-122"/>
              </a:rPr>
              <a:t>返回指数为</a:t>
            </a:r>
            <a:r>
              <a:rPr lang="en-US" altLang="zh-CN" sz="2700" dirty="0">
                <a:latin typeface="Times New Roman" pitchFamily="18" charset="0"/>
                <a:ea typeface="宋体" pitchFamily="2" charset="-122"/>
              </a:rPr>
              <a:t>e </a:t>
            </a:r>
            <a:r>
              <a:rPr lang="zh-CN" altLang="en-US" sz="2700" dirty="0">
                <a:latin typeface="Times New Roman" pitchFamily="18" charset="0"/>
                <a:ea typeface="宋体" pitchFamily="2" charset="-122"/>
              </a:rPr>
              <a:t>的项的系数</a:t>
            </a:r>
          </a:p>
          <a:p>
            <a:pPr indent="-342900" eaLnBrk="1" hangingPunct="1">
              <a:lnSpc>
                <a:spcPct val="100000"/>
              </a:lnSpc>
              <a:buClr>
                <a:schemeClr val="accent2"/>
              </a:buClr>
              <a:buSzPct val="75000"/>
              <a:buFont typeface="Monotype Sorts" pitchFamily="2" charset="2"/>
              <a:buNone/>
            </a:pPr>
            <a:r>
              <a:rPr lang="zh-CN" altLang="en-US" sz="2700" dirty="0">
                <a:latin typeface="Times New Roman" pitchFamily="18" charset="0"/>
                <a:ea typeface="宋体" pitchFamily="2" charset="-122"/>
              </a:rPr>
              <a:t>        </a:t>
            </a:r>
            <a:r>
              <a:rPr lang="en-US" altLang="zh-CN" sz="2700" dirty="0">
                <a:latin typeface="Times New Roman" pitchFamily="18" charset="0"/>
                <a:ea typeface="宋体" pitchFamily="2" charset="-122"/>
              </a:rPr>
              <a:t>for  x in </a:t>
            </a:r>
            <a:r>
              <a:rPr lang="en-US" altLang="zh-CN" sz="2700" dirty="0" err="1">
                <a:latin typeface="Times New Roman" pitchFamily="18" charset="0"/>
                <a:ea typeface="宋体" pitchFamily="2" charset="-122"/>
              </a:rPr>
              <a:t>self.list</a:t>
            </a:r>
            <a:r>
              <a:rPr lang="en-US" altLang="zh-CN" sz="2700" dirty="0">
                <a:latin typeface="Times New Roman" pitchFamily="18" charset="0"/>
                <a:ea typeface="宋体" pitchFamily="2" charset="-122"/>
              </a:rPr>
              <a:t> :</a:t>
            </a:r>
          </a:p>
          <a:p>
            <a:pPr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if  </a:t>
            </a:r>
            <a:r>
              <a:rPr lang="en-US" altLang="zh-CN" sz="2700" dirty="0" err="1">
                <a:latin typeface="Times New Roman" pitchFamily="18" charset="0"/>
                <a:ea typeface="宋体" pitchFamily="2" charset="-122"/>
              </a:rPr>
              <a:t>x.exp</a:t>
            </a:r>
            <a:r>
              <a:rPr lang="en-US" altLang="zh-CN" sz="2700" dirty="0">
                <a:latin typeface="Times New Roman" pitchFamily="18" charset="0"/>
                <a:ea typeface="宋体" pitchFamily="2" charset="-122"/>
              </a:rPr>
              <a:t> == e :</a:t>
            </a:r>
          </a:p>
          <a:p>
            <a:pPr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return </a:t>
            </a:r>
            <a:r>
              <a:rPr lang="en-US" altLang="zh-CN" sz="2700" dirty="0" err="1">
                <a:latin typeface="Times New Roman" pitchFamily="18" charset="0"/>
                <a:ea typeface="宋体" pitchFamily="2" charset="-122"/>
              </a:rPr>
              <a:t>x.coef</a:t>
            </a:r>
            <a:endParaRPr lang="en-US" altLang="zh-CN" sz="2700" dirty="0">
              <a:latin typeface="Times New Roman" pitchFamily="18" charset="0"/>
              <a:ea typeface="宋体" pitchFamily="2" charset="-122"/>
            </a:endParaRPr>
          </a:p>
          <a:p>
            <a:pPr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def</a:t>
            </a: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leadExp</a:t>
            </a:r>
            <a:r>
              <a:rPr lang="en-US" altLang="zh-CN" sz="2700" dirty="0">
                <a:latin typeface="Times New Roman" pitchFamily="18" charset="0"/>
                <a:ea typeface="宋体" pitchFamily="2" charset="-122"/>
              </a:rPr>
              <a:t> ( self ) :  	# </a:t>
            </a:r>
            <a:r>
              <a:rPr lang="zh-CN" altLang="en-US" sz="2700" dirty="0">
                <a:latin typeface="Times New Roman" pitchFamily="18" charset="0"/>
                <a:ea typeface="宋体" pitchFamily="2" charset="-122"/>
              </a:rPr>
              <a:t>返回中最大指数</a:t>
            </a:r>
          </a:p>
          <a:p>
            <a:pPr indent="-342900" eaLnBrk="1" hangingPunct="1">
              <a:lnSpc>
                <a:spcPct val="100000"/>
              </a:lnSpc>
              <a:buClr>
                <a:schemeClr val="accent2"/>
              </a:buClr>
              <a:buSzPct val="75000"/>
              <a:buFont typeface="Monotype Sorts" pitchFamily="2" charset="2"/>
              <a:buNone/>
            </a:pPr>
            <a:r>
              <a:rPr lang="zh-CN" altLang="en-US" sz="2700" dirty="0">
                <a:latin typeface="Times New Roman" pitchFamily="18" charset="0"/>
                <a:ea typeface="宋体" pitchFamily="2" charset="-122"/>
              </a:rPr>
              <a:t>        </a:t>
            </a:r>
            <a:r>
              <a:rPr lang="en-US" altLang="zh-CN" sz="2700" dirty="0" err="1">
                <a:latin typeface="Times New Roman" pitchFamily="18" charset="0"/>
                <a:ea typeface="宋体" pitchFamily="2" charset="-122"/>
              </a:rPr>
              <a:t>maxTerm</a:t>
            </a:r>
            <a:r>
              <a:rPr lang="en-US" altLang="zh-CN" sz="2700" dirty="0">
                <a:latin typeface="Times New Roman" pitchFamily="18" charset="0"/>
                <a:ea typeface="宋体" pitchFamily="2" charset="-122"/>
              </a:rPr>
              <a:t> = max(</a:t>
            </a:r>
            <a:r>
              <a:rPr lang="en-US" altLang="zh-CN" sz="2700" dirty="0" err="1">
                <a:latin typeface="Times New Roman" pitchFamily="18" charset="0"/>
                <a:ea typeface="宋体" pitchFamily="2" charset="-122"/>
              </a:rPr>
              <a:t>self.list</a:t>
            </a:r>
            <a:r>
              <a:rPr lang="en-US" altLang="zh-CN" sz="2700" dirty="0">
                <a:latin typeface="Times New Roman" pitchFamily="18" charset="0"/>
                <a:ea typeface="宋体" pitchFamily="2" charset="-122"/>
              </a:rPr>
              <a:t>, key = lambda x : </a:t>
            </a:r>
            <a:r>
              <a:rPr lang="en-US" altLang="zh-CN" sz="2700" dirty="0" err="1">
                <a:latin typeface="Times New Roman" pitchFamily="18" charset="0"/>
                <a:ea typeface="宋体" pitchFamily="2" charset="-122"/>
              </a:rPr>
              <a:t>x.exp</a:t>
            </a:r>
            <a:r>
              <a:rPr lang="en-US" altLang="zh-CN" sz="2700" dirty="0">
                <a:latin typeface="Times New Roman" pitchFamily="18" charset="0"/>
                <a:ea typeface="宋体" pitchFamily="2" charset="-122"/>
              </a:rPr>
              <a:t>)</a:t>
            </a:r>
          </a:p>
          <a:p>
            <a:pPr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return </a:t>
            </a:r>
            <a:r>
              <a:rPr lang="en-US" altLang="zh-CN" sz="2700" dirty="0" err="1">
                <a:latin typeface="Times New Roman" pitchFamily="18" charset="0"/>
                <a:ea typeface="宋体" pitchFamily="2" charset="-122"/>
              </a:rPr>
              <a:t>maxTerm.exp</a:t>
            </a:r>
            <a:endParaRPr lang="en-US" altLang="zh-CN" sz="2700" dirty="0">
              <a:latin typeface="Times New Roman" pitchFamily="18" charset="0"/>
              <a:ea typeface="宋体" pitchFamily="2" charset="-122"/>
            </a:endParaRPr>
          </a:p>
          <a:p>
            <a:pPr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def</a:t>
            </a: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addTerm</a:t>
            </a:r>
            <a:r>
              <a:rPr lang="en-US" altLang="zh-CN" sz="2700" dirty="0">
                <a:latin typeface="Times New Roman" pitchFamily="18" charset="0"/>
                <a:ea typeface="宋体" pitchFamily="2" charset="-122"/>
              </a:rPr>
              <a:t> (self, c, e) :	# </a:t>
            </a:r>
            <a:r>
              <a:rPr lang="zh-CN" altLang="en-US" sz="2700" dirty="0">
                <a:latin typeface="Times New Roman" pitchFamily="18" charset="0"/>
                <a:ea typeface="宋体" pitchFamily="2" charset="-122"/>
              </a:rPr>
              <a:t>将</a:t>
            </a:r>
            <a:r>
              <a:rPr lang="en-US" altLang="zh-CN" sz="2700" dirty="0">
                <a:latin typeface="Times New Roman" pitchFamily="18" charset="0"/>
                <a:ea typeface="宋体" pitchFamily="2" charset="-122"/>
              </a:rPr>
              <a:t>(c, e)</a:t>
            </a:r>
            <a:r>
              <a:rPr lang="zh-CN" altLang="en-US" sz="2700" dirty="0">
                <a:latin typeface="Times New Roman" pitchFamily="18" charset="0"/>
                <a:ea typeface="宋体" pitchFamily="2" charset="-122"/>
              </a:rPr>
              <a:t>加入加入表达式</a:t>
            </a:r>
          </a:p>
          <a:p>
            <a:pPr indent="-342900" eaLnBrk="1" hangingPunct="1">
              <a:lnSpc>
                <a:spcPct val="100000"/>
              </a:lnSpc>
              <a:buClr>
                <a:schemeClr val="accent2"/>
              </a:buClr>
              <a:buSzPct val="75000"/>
              <a:buFont typeface="Monotype Sorts" pitchFamily="2" charset="2"/>
              <a:buNone/>
            </a:pPr>
            <a:r>
              <a:rPr lang="zh-CN" altLang="en-US" sz="2700" dirty="0">
                <a:latin typeface="Times New Roman" pitchFamily="18" charset="0"/>
                <a:ea typeface="宋体" pitchFamily="2" charset="-122"/>
              </a:rPr>
              <a:t>        </a:t>
            </a:r>
            <a:r>
              <a:rPr lang="en-US" altLang="zh-CN" sz="2700" dirty="0" err="1">
                <a:latin typeface="Times New Roman" pitchFamily="18" charset="0"/>
                <a:ea typeface="宋体" pitchFamily="2" charset="-122"/>
              </a:rPr>
              <a:t>self.list.append</a:t>
            </a:r>
            <a:r>
              <a:rPr lang="en-US" altLang="zh-CN" sz="2700" dirty="0">
                <a:latin typeface="Times New Roman" pitchFamily="18" charset="0"/>
                <a:ea typeface="宋体" pitchFamily="2" charset="-122"/>
              </a:rPr>
              <a:t>(Term(c, e))</a:t>
            </a:r>
          </a:p>
        </p:txBody>
      </p:sp>
    </p:spTree>
    <p:extLst>
      <p:ext uri="{BB962C8B-B14F-4D97-AF65-F5344CB8AC3E}">
        <p14:creationId xmlns:p14="http://schemas.microsoft.com/office/powerpoint/2010/main" val="1357233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79512" y="440668"/>
            <a:ext cx="6019800" cy="627063"/>
          </a:xfrm>
          <a:prstGeom prst="rect">
            <a:avLst/>
          </a:prstGeom>
          <a:noFill/>
          <a:ln w="9525">
            <a:noFill/>
            <a:miter lim="800000"/>
            <a:headEnd/>
            <a:tailEnd/>
          </a:ln>
          <a:effectLst/>
        </p:spPr>
        <p:txBody>
          <a:bodyPr lIns="112947" tIns="56473" rIns="112947" bIns="56473">
            <a:spAutoFit/>
          </a:bodyPr>
          <a:lstStyle/>
          <a:p>
            <a:pPr>
              <a:spcBef>
                <a:spcPct val="50000"/>
              </a:spcBef>
            </a:pPr>
            <a:r>
              <a:rPr lang="zh-CN" altLang="en-US" sz="2800">
                <a:solidFill>
                  <a:srgbClr val="FF0000"/>
                </a:solidFill>
              </a:rPr>
              <a:t>多项式的相加</a:t>
            </a:r>
            <a:endParaRPr lang="en-US" altLang="zh-CN" sz="2800">
              <a:solidFill>
                <a:srgbClr val="FF0000"/>
              </a:solidFill>
            </a:endParaRPr>
          </a:p>
        </p:txBody>
      </p:sp>
      <p:sp>
        <p:nvSpPr>
          <p:cNvPr id="681987" name="Rectangle 3"/>
          <p:cNvSpPr>
            <a:spLocks noChangeArrowheads="1"/>
          </p:cNvSpPr>
          <p:nvPr/>
        </p:nvSpPr>
        <p:spPr bwMode="auto">
          <a:xfrm>
            <a:off x="179512" y="1232756"/>
            <a:ext cx="8712968"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90000"/>
              </a:lnSpc>
              <a:spcBef>
                <a:spcPct val="20000"/>
              </a:spcBef>
              <a:buClr>
                <a:schemeClr val="accent2"/>
              </a:buClr>
              <a:buSzPct val="75000"/>
              <a:buFont typeface="Monotype Sorts" pitchFamily="2" charset="2"/>
              <a:buNone/>
              <a:defRPr/>
            </a:pPr>
            <a:r>
              <a:rPr lang="zh-CN" altLang="en-US" sz="2800">
                <a:effectLst>
                  <a:outerShdw blurRad="38100" dist="38100" dir="2700000" algn="tl">
                    <a:srgbClr val="C0C0C0"/>
                  </a:outerShdw>
                </a:effectLst>
                <a:latin typeface="Times New Roman" pitchFamily="18" charset="0"/>
              </a:rPr>
              <a:t>结果多项式另存</a:t>
            </a:r>
          </a:p>
          <a:p>
            <a:pPr eaLnBrk="1" hangingPunct="1">
              <a:lnSpc>
                <a:spcPct val="90000"/>
              </a:lnSpc>
              <a:spcBef>
                <a:spcPct val="20000"/>
              </a:spcBef>
              <a:buClr>
                <a:schemeClr val="accent2"/>
              </a:buClr>
              <a:buSzPct val="75000"/>
              <a:buFont typeface="Monotype Sorts" pitchFamily="2" charset="2"/>
              <a:buNone/>
              <a:defRPr/>
            </a:pPr>
            <a:r>
              <a:rPr lang="zh-CN" altLang="en-US" sz="2800">
                <a:effectLst>
                  <a:outerShdw blurRad="38100" dist="38100" dir="2700000" algn="tl">
                    <a:srgbClr val="C0C0C0"/>
                  </a:outerShdw>
                </a:effectLst>
                <a:latin typeface="Times New Roman" pitchFamily="18" charset="0"/>
              </a:rPr>
              <a:t>扫描两个相加多项式，若都未检测完：</a:t>
            </a:r>
          </a:p>
          <a:p>
            <a:pPr lvl="1" eaLnBrk="1" hangingPunct="1">
              <a:lnSpc>
                <a:spcPct val="90000"/>
              </a:lnSpc>
              <a:spcBef>
                <a:spcPct val="20000"/>
              </a:spcBef>
              <a:buClr>
                <a:schemeClr val="tx1"/>
              </a:buClr>
              <a:buSzPct val="75000"/>
              <a:defRPr/>
            </a:pPr>
            <a:r>
              <a:rPr lang="zh-CN" altLang="en-US" sz="2800">
                <a:solidFill>
                  <a:srgbClr val="0000FF"/>
                </a:solidFill>
                <a:effectLst>
                  <a:outerShdw blurRad="38100" dist="38100" dir="2700000" algn="tl">
                    <a:srgbClr val="C0C0C0"/>
                  </a:outerShdw>
                </a:effectLst>
                <a:latin typeface="Times New Roman" pitchFamily="18" charset="0"/>
              </a:rPr>
              <a:t>若当前被检测项指数相等，系数相加。若未变成0，则将结果加到结果多项式。</a:t>
            </a:r>
          </a:p>
          <a:p>
            <a:pPr lvl="1" eaLnBrk="1" hangingPunct="1">
              <a:lnSpc>
                <a:spcPct val="90000"/>
              </a:lnSpc>
              <a:spcBef>
                <a:spcPct val="20000"/>
              </a:spcBef>
              <a:buClr>
                <a:schemeClr val="tx1"/>
              </a:buClr>
              <a:buSzPct val="75000"/>
              <a:defRPr/>
            </a:pPr>
            <a:r>
              <a:rPr lang="zh-CN" altLang="en-US" sz="2800">
                <a:solidFill>
                  <a:srgbClr val="0000FF"/>
                </a:solidFill>
                <a:effectLst>
                  <a:outerShdw blurRad="38100" dist="38100" dir="2700000" algn="tl">
                    <a:srgbClr val="C0C0C0"/>
                  </a:outerShdw>
                </a:effectLst>
                <a:latin typeface="Times New Roman" pitchFamily="18" charset="0"/>
              </a:rPr>
              <a:t>若当前被检测项指数不等，将指数大者加到结果多项式。</a:t>
            </a:r>
            <a:endParaRPr lang="zh-CN" altLang="en-US" sz="2800">
              <a:effectLst>
                <a:outerShdw blurRad="38100" dist="38100" dir="2700000" algn="tl">
                  <a:srgbClr val="C0C0C0"/>
                </a:outerShdw>
              </a:effectLst>
              <a:latin typeface="Times New Roman" pitchFamily="18" charset="0"/>
            </a:endParaRPr>
          </a:p>
          <a:p>
            <a:pPr eaLnBrk="1" hangingPunct="1">
              <a:lnSpc>
                <a:spcPct val="90000"/>
              </a:lnSpc>
              <a:spcBef>
                <a:spcPct val="20000"/>
              </a:spcBef>
              <a:buClr>
                <a:schemeClr val="accent2"/>
              </a:buClr>
              <a:buSzPct val="75000"/>
              <a:buFont typeface="Monotype Sorts" pitchFamily="2" charset="2"/>
              <a:buNone/>
              <a:defRPr/>
            </a:pPr>
            <a:r>
              <a:rPr lang="zh-CN" altLang="en-US" sz="2800">
                <a:effectLst>
                  <a:outerShdw blurRad="38100" dist="38100" dir="2700000" algn="tl">
                    <a:srgbClr val="C0C0C0"/>
                  </a:outerShdw>
                </a:effectLst>
                <a:latin typeface="Times New Roman" pitchFamily="18" charset="0"/>
              </a:rPr>
              <a:t>若有一个多项式已检测完，将另一个多项式剩余部分复制到结果多项式。</a:t>
            </a:r>
            <a:endParaRPr lang="zh-CN" altLang="en-US" sz="2800" b="0">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549275"/>
            <a:ext cx="9144000" cy="5953125"/>
          </a:xfrm>
          <a:prstGeom prst="rect">
            <a:avLst/>
          </a:prstGeom>
          <a:noFill/>
          <a:ln w="9525">
            <a:noFill/>
            <a:miter lim="800000"/>
            <a:headEnd/>
            <a:tailEnd/>
          </a:ln>
          <a:effectLst/>
        </p:spPr>
        <p:txBody>
          <a:bodyPr>
            <a:spAutoFit/>
          </a:bodyPr>
          <a:lstStyle/>
          <a:p>
            <a:pPr>
              <a:lnSpc>
                <a:spcPct val="100000"/>
              </a:lnSpc>
              <a:spcBef>
                <a:spcPct val="50000"/>
              </a:spcBef>
            </a:pPr>
            <a:r>
              <a:rPr kumimoji="1" lang="zh-CN" altLang="en-US" sz="2000"/>
              <a:t>初始化；</a:t>
            </a:r>
          </a:p>
          <a:p>
            <a:pPr>
              <a:lnSpc>
                <a:spcPct val="80000"/>
              </a:lnSpc>
              <a:spcBef>
                <a:spcPct val="50000"/>
              </a:spcBef>
            </a:pPr>
            <a:r>
              <a:rPr kumimoji="1" lang="en-US" altLang="zh-CN" sz="2000">
                <a:latin typeface="Times New Roman" pitchFamily="18" charset="0"/>
              </a:rPr>
              <a:t>While</a:t>
            </a:r>
            <a:r>
              <a:rPr kumimoji="1" lang="en-US" altLang="zh-CN" sz="2000"/>
              <a:t> (</a:t>
            </a:r>
            <a:r>
              <a:rPr kumimoji="1" lang="en-US" altLang="zh-CN" sz="2000">
                <a:latin typeface="Times New Roman" pitchFamily="18" charset="0"/>
              </a:rPr>
              <a:t>A</a:t>
            </a:r>
            <a:r>
              <a:rPr kumimoji="1" lang="zh-CN" altLang="en-US" sz="2000">
                <a:latin typeface="Times New Roman" pitchFamily="18" charset="0"/>
              </a:rPr>
              <a:t>、</a:t>
            </a:r>
            <a:r>
              <a:rPr kumimoji="1" lang="en-US" altLang="zh-CN" sz="2000">
                <a:latin typeface="Times New Roman" pitchFamily="18" charset="0"/>
              </a:rPr>
              <a:t>B</a:t>
            </a:r>
            <a:r>
              <a:rPr kumimoji="1" lang="zh-CN" altLang="en-US" sz="2000"/>
              <a:t>两个多项式都没处理完</a:t>
            </a:r>
            <a:r>
              <a:rPr kumimoji="1" lang="en-US" altLang="zh-CN" sz="2000"/>
              <a:t>)</a:t>
            </a:r>
          </a:p>
          <a:p>
            <a:pPr>
              <a:lnSpc>
                <a:spcPct val="80000"/>
              </a:lnSpc>
              <a:spcBef>
                <a:spcPct val="50000"/>
              </a:spcBef>
            </a:pPr>
            <a:r>
              <a:rPr kumimoji="1" lang="en-US" altLang="zh-CN" sz="2000"/>
              <a:t>    { </a:t>
            </a:r>
            <a:r>
              <a:rPr kumimoji="1" lang="zh-CN" altLang="en-US" sz="2000"/>
              <a:t>对</a:t>
            </a:r>
            <a:r>
              <a:rPr kumimoji="1" lang="en-US" altLang="zh-CN" sz="2000">
                <a:latin typeface="Times New Roman" pitchFamily="18" charset="0"/>
              </a:rPr>
              <a:t>A</a:t>
            </a:r>
            <a:r>
              <a:rPr kumimoji="1" lang="zh-CN" altLang="en-US" sz="2000">
                <a:latin typeface="Times New Roman" pitchFamily="18" charset="0"/>
              </a:rPr>
              <a:t>、</a:t>
            </a:r>
            <a:r>
              <a:rPr kumimoji="1" lang="en-US" altLang="zh-CN" sz="2000">
                <a:latin typeface="Times New Roman" pitchFamily="18" charset="0"/>
              </a:rPr>
              <a:t>B</a:t>
            </a:r>
            <a:r>
              <a:rPr kumimoji="1" lang="zh-CN" altLang="en-US" sz="2000"/>
              <a:t>两个多项式的当前项的指数部分进行比较</a:t>
            </a:r>
            <a:endParaRPr kumimoji="1" lang="en-US" altLang="zh-CN" sz="2000"/>
          </a:p>
          <a:p>
            <a:pPr>
              <a:lnSpc>
                <a:spcPct val="80000"/>
              </a:lnSpc>
              <a:spcBef>
                <a:spcPct val="50000"/>
              </a:spcBef>
            </a:pPr>
            <a:r>
              <a:rPr kumimoji="1" lang="en-US" altLang="zh-CN" sz="2000"/>
              <a:t>      </a:t>
            </a:r>
            <a:r>
              <a:rPr kumimoji="1" lang="en-US" altLang="zh-CN" sz="2000">
                <a:latin typeface="Times New Roman" pitchFamily="18" charset="0"/>
              </a:rPr>
              <a:t>if</a:t>
            </a:r>
            <a:r>
              <a:rPr kumimoji="1" lang="en-US" altLang="zh-CN" sz="2000"/>
              <a:t> </a:t>
            </a:r>
            <a:r>
              <a:rPr kumimoji="1" lang="zh-CN" altLang="en-US" sz="2000"/>
              <a:t>指数部分相同</a:t>
            </a:r>
          </a:p>
          <a:p>
            <a:pPr>
              <a:lnSpc>
                <a:spcPct val="80000"/>
              </a:lnSpc>
              <a:spcBef>
                <a:spcPct val="50000"/>
              </a:spcBef>
            </a:pPr>
            <a:r>
              <a:rPr kumimoji="1" lang="zh-CN" altLang="en-US" sz="2000"/>
              <a:t>         </a:t>
            </a:r>
            <a:r>
              <a:rPr kumimoji="1" lang="en-US" altLang="zh-CN" sz="2000"/>
              <a:t>{ </a:t>
            </a:r>
            <a:r>
              <a:rPr kumimoji="1" lang="en-US" altLang="zh-CN" sz="2000">
                <a:latin typeface="Times New Roman" pitchFamily="18" charset="0"/>
              </a:rPr>
              <a:t>if</a:t>
            </a:r>
            <a:r>
              <a:rPr kumimoji="1" lang="en-US" altLang="zh-CN" sz="2000"/>
              <a:t> </a:t>
            </a:r>
            <a:r>
              <a:rPr kumimoji="1" lang="zh-CN" altLang="en-US" sz="2000"/>
              <a:t>系数相加的结果不为零</a:t>
            </a:r>
          </a:p>
          <a:p>
            <a:pPr>
              <a:lnSpc>
                <a:spcPct val="80000"/>
              </a:lnSpc>
              <a:spcBef>
                <a:spcPct val="50000"/>
              </a:spcBef>
            </a:pPr>
            <a:r>
              <a:rPr kumimoji="1" lang="zh-CN" altLang="en-US" sz="2000"/>
              <a:t>              在</a:t>
            </a:r>
            <a:r>
              <a:rPr kumimoji="1" lang="en-US" altLang="zh-CN" sz="2000">
                <a:latin typeface="Times New Roman" pitchFamily="18" charset="0"/>
              </a:rPr>
              <a:t>C</a:t>
            </a:r>
            <a:r>
              <a:rPr kumimoji="1" lang="zh-CN" altLang="en-US" sz="2000"/>
              <a:t>多项式中增加新的项，其指数部分与</a:t>
            </a:r>
            <a:r>
              <a:rPr kumimoji="1" lang="en-US" altLang="zh-CN" sz="2000">
                <a:latin typeface="Times New Roman" pitchFamily="18" charset="0"/>
              </a:rPr>
              <a:t>A</a:t>
            </a:r>
            <a:r>
              <a:rPr kumimoji="1" lang="zh-CN" altLang="en-US" sz="2000"/>
              <a:t>多项式的当前项指数</a:t>
            </a:r>
          </a:p>
          <a:p>
            <a:pPr>
              <a:lnSpc>
                <a:spcPct val="80000"/>
              </a:lnSpc>
              <a:spcBef>
                <a:spcPct val="50000"/>
              </a:spcBef>
            </a:pPr>
            <a:r>
              <a:rPr kumimoji="1" lang="zh-CN" altLang="en-US" sz="2000"/>
              <a:t>              部分相同，系数为两多项式当前项系数相加的结果。</a:t>
            </a:r>
          </a:p>
          <a:p>
            <a:pPr>
              <a:lnSpc>
                <a:spcPct val="80000"/>
              </a:lnSpc>
              <a:spcBef>
                <a:spcPct val="50000"/>
              </a:spcBef>
            </a:pPr>
            <a:r>
              <a:rPr kumimoji="1" lang="en-US" altLang="zh-CN" sz="2000"/>
              <a:t>          }</a:t>
            </a:r>
          </a:p>
          <a:p>
            <a:pPr>
              <a:lnSpc>
                <a:spcPct val="80000"/>
              </a:lnSpc>
              <a:spcBef>
                <a:spcPct val="50000"/>
              </a:spcBef>
            </a:pPr>
            <a:r>
              <a:rPr kumimoji="1" lang="en-US" altLang="zh-CN" sz="2000"/>
              <a:t>       </a:t>
            </a:r>
            <a:r>
              <a:rPr kumimoji="1" lang="en-US" altLang="zh-CN" sz="2000">
                <a:latin typeface="Times New Roman" pitchFamily="18" charset="0"/>
              </a:rPr>
              <a:t>if</a:t>
            </a:r>
            <a:r>
              <a:rPr kumimoji="1" lang="en-US" altLang="zh-CN" sz="2000"/>
              <a:t>  </a:t>
            </a:r>
            <a:r>
              <a:rPr kumimoji="1" lang="en-US" altLang="zh-CN" sz="2000">
                <a:latin typeface="Times New Roman" pitchFamily="18" charset="0"/>
              </a:rPr>
              <a:t>A</a:t>
            </a:r>
            <a:r>
              <a:rPr kumimoji="1" lang="zh-CN" altLang="en-US" sz="2000"/>
              <a:t>多项式当前项的指数大于</a:t>
            </a:r>
            <a:r>
              <a:rPr kumimoji="1" lang="en-US" altLang="zh-CN" sz="2000">
                <a:latin typeface="Times New Roman" pitchFamily="18" charset="0"/>
              </a:rPr>
              <a:t>B</a:t>
            </a:r>
            <a:r>
              <a:rPr kumimoji="1" lang="zh-CN" altLang="en-US" sz="2000"/>
              <a:t>多项式当前项的指数</a:t>
            </a:r>
          </a:p>
          <a:p>
            <a:pPr>
              <a:lnSpc>
                <a:spcPct val="80000"/>
              </a:lnSpc>
              <a:spcBef>
                <a:spcPct val="50000"/>
              </a:spcBef>
            </a:pPr>
            <a:r>
              <a:rPr kumimoji="1" lang="en-US" altLang="zh-CN" sz="2000"/>
              <a:t>          </a:t>
            </a:r>
            <a:r>
              <a:rPr kumimoji="1" lang="zh-CN" altLang="en-US" sz="2000"/>
              <a:t>复制</a:t>
            </a:r>
            <a:r>
              <a:rPr kumimoji="1" lang="en-US" altLang="zh-CN" sz="2000">
                <a:latin typeface="Times New Roman" pitchFamily="18" charset="0"/>
              </a:rPr>
              <a:t>A</a:t>
            </a:r>
            <a:r>
              <a:rPr kumimoji="1" lang="zh-CN" altLang="en-US" sz="2000"/>
              <a:t>多项式的当前项到</a:t>
            </a:r>
            <a:r>
              <a:rPr kumimoji="1" lang="en-US" altLang="zh-CN" sz="2000">
                <a:latin typeface="Times New Roman" pitchFamily="18" charset="0"/>
              </a:rPr>
              <a:t>C</a:t>
            </a:r>
            <a:r>
              <a:rPr kumimoji="1" lang="zh-CN" altLang="en-US" sz="2000"/>
              <a:t>多项式中作为一个新的项，改变</a:t>
            </a:r>
            <a:r>
              <a:rPr kumimoji="1" lang="en-US" altLang="zh-CN" sz="2000">
                <a:latin typeface="Times New Roman" pitchFamily="18" charset="0"/>
              </a:rPr>
              <a:t>A</a:t>
            </a:r>
            <a:r>
              <a:rPr kumimoji="1" lang="zh-CN" altLang="en-US" sz="2000"/>
              <a:t>当前项</a:t>
            </a:r>
          </a:p>
          <a:p>
            <a:pPr>
              <a:lnSpc>
                <a:spcPct val="80000"/>
              </a:lnSpc>
              <a:spcBef>
                <a:spcPct val="50000"/>
              </a:spcBef>
            </a:pPr>
            <a:r>
              <a:rPr kumimoji="1" lang="zh-CN" altLang="en-US" sz="2000"/>
              <a:t>       </a:t>
            </a:r>
            <a:r>
              <a:rPr kumimoji="1" lang="en-US" altLang="zh-CN" sz="2000">
                <a:latin typeface="Times New Roman" pitchFamily="18" charset="0"/>
              </a:rPr>
              <a:t>if</a:t>
            </a:r>
            <a:r>
              <a:rPr kumimoji="1" lang="en-US" altLang="zh-CN" sz="2000"/>
              <a:t>  </a:t>
            </a:r>
            <a:r>
              <a:rPr kumimoji="1" lang="en-US" altLang="zh-CN" sz="2000">
                <a:latin typeface="Times New Roman" pitchFamily="18" charset="0"/>
              </a:rPr>
              <a:t>B</a:t>
            </a:r>
            <a:r>
              <a:rPr kumimoji="1" lang="zh-CN" altLang="en-US" sz="2000"/>
              <a:t>多项式当前项的指数大于</a:t>
            </a:r>
            <a:r>
              <a:rPr kumimoji="1" lang="en-US" altLang="zh-CN" sz="2000">
                <a:latin typeface="Times New Roman" pitchFamily="18" charset="0"/>
              </a:rPr>
              <a:t>A</a:t>
            </a:r>
            <a:r>
              <a:rPr kumimoji="1" lang="zh-CN" altLang="en-US" sz="2000"/>
              <a:t>多项式当前项的指数</a:t>
            </a:r>
          </a:p>
          <a:p>
            <a:pPr>
              <a:lnSpc>
                <a:spcPct val="80000"/>
              </a:lnSpc>
              <a:spcBef>
                <a:spcPct val="50000"/>
              </a:spcBef>
            </a:pPr>
            <a:r>
              <a:rPr kumimoji="1" lang="zh-CN" altLang="en-US" sz="2000"/>
              <a:t>          复制</a:t>
            </a:r>
            <a:r>
              <a:rPr kumimoji="1" lang="en-US" altLang="zh-CN" sz="2000">
                <a:latin typeface="Times New Roman" pitchFamily="18" charset="0"/>
              </a:rPr>
              <a:t>B</a:t>
            </a:r>
            <a:r>
              <a:rPr kumimoji="1" lang="zh-CN" altLang="en-US" sz="2000"/>
              <a:t>多项式的当前项到</a:t>
            </a:r>
            <a:r>
              <a:rPr kumimoji="1" lang="en-US" altLang="zh-CN" sz="2000">
                <a:latin typeface="Times New Roman" pitchFamily="18" charset="0"/>
              </a:rPr>
              <a:t>C</a:t>
            </a:r>
            <a:r>
              <a:rPr kumimoji="1" lang="zh-CN" altLang="en-US" sz="2000"/>
              <a:t>多项式中作为一个新的项，改变</a:t>
            </a:r>
            <a:r>
              <a:rPr kumimoji="1" lang="en-US" altLang="zh-CN" sz="2000">
                <a:latin typeface="Times New Roman" pitchFamily="18" charset="0"/>
              </a:rPr>
              <a:t>B</a:t>
            </a:r>
            <a:r>
              <a:rPr kumimoji="1" lang="zh-CN" altLang="en-US" sz="2000"/>
              <a:t>当前项</a:t>
            </a:r>
          </a:p>
          <a:p>
            <a:pPr>
              <a:lnSpc>
                <a:spcPct val="80000"/>
              </a:lnSpc>
              <a:spcBef>
                <a:spcPct val="50000"/>
              </a:spcBef>
            </a:pPr>
            <a:r>
              <a:rPr kumimoji="1" lang="zh-CN" altLang="en-US" sz="2000"/>
              <a:t>    </a:t>
            </a:r>
            <a:r>
              <a:rPr kumimoji="1" lang="en-US" altLang="zh-CN" sz="2000"/>
              <a:t>}</a:t>
            </a:r>
          </a:p>
          <a:p>
            <a:pPr>
              <a:lnSpc>
                <a:spcPct val="80000"/>
              </a:lnSpc>
              <a:spcBef>
                <a:spcPct val="50000"/>
              </a:spcBef>
            </a:pPr>
            <a:r>
              <a:rPr kumimoji="1" lang="en-US" altLang="zh-CN" sz="2000">
                <a:latin typeface="Times New Roman" pitchFamily="18" charset="0"/>
              </a:rPr>
              <a:t>While</a:t>
            </a:r>
            <a:r>
              <a:rPr kumimoji="1" lang="en-US" altLang="zh-CN" sz="2000"/>
              <a:t>( </a:t>
            </a:r>
            <a:r>
              <a:rPr kumimoji="1" lang="en-US" altLang="zh-CN" sz="2000">
                <a:latin typeface="Times New Roman" pitchFamily="18" charset="0"/>
              </a:rPr>
              <a:t>A</a:t>
            </a:r>
            <a:r>
              <a:rPr kumimoji="1" lang="zh-CN" altLang="en-US" sz="2000"/>
              <a:t>多项式未处理完</a:t>
            </a:r>
            <a:r>
              <a:rPr kumimoji="1" lang="en-US" altLang="zh-CN" sz="2000"/>
              <a:t>) { </a:t>
            </a:r>
            <a:r>
              <a:rPr kumimoji="1" lang="zh-CN" altLang="en-US" sz="2000"/>
              <a:t>顺序将</a:t>
            </a:r>
            <a:r>
              <a:rPr kumimoji="1" lang="en-US" altLang="zh-CN" sz="2000">
                <a:latin typeface="Times New Roman" pitchFamily="18" charset="0"/>
              </a:rPr>
              <a:t>A</a:t>
            </a:r>
            <a:r>
              <a:rPr kumimoji="1" lang="zh-CN" altLang="en-US" sz="2000"/>
              <a:t>多项式的剩余项复制到</a:t>
            </a:r>
            <a:r>
              <a:rPr kumimoji="1" lang="en-US" altLang="zh-CN" sz="2000">
                <a:latin typeface="Times New Roman" pitchFamily="18" charset="0"/>
              </a:rPr>
              <a:t>C</a:t>
            </a:r>
            <a:r>
              <a:rPr kumimoji="1" lang="zh-CN" altLang="en-US" sz="2000"/>
              <a:t>多项式中</a:t>
            </a:r>
            <a:r>
              <a:rPr kumimoji="1" lang="en-US" altLang="zh-CN" sz="2000"/>
              <a:t>}</a:t>
            </a:r>
          </a:p>
          <a:p>
            <a:pPr>
              <a:lnSpc>
                <a:spcPct val="80000"/>
              </a:lnSpc>
              <a:spcBef>
                <a:spcPct val="50000"/>
              </a:spcBef>
            </a:pPr>
            <a:r>
              <a:rPr kumimoji="1" lang="en-US" altLang="zh-CN" sz="2000">
                <a:latin typeface="Times New Roman" pitchFamily="18" charset="0"/>
              </a:rPr>
              <a:t>While</a:t>
            </a:r>
            <a:r>
              <a:rPr kumimoji="1" lang="en-US" altLang="zh-CN" sz="2000"/>
              <a:t>( </a:t>
            </a:r>
            <a:r>
              <a:rPr kumimoji="1" lang="en-US" altLang="zh-CN" sz="2000">
                <a:latin typeface="Times New Roman" pitchFamily="18" charset="0"/>
              </a:rPr>
              <a:t>B</a:t>
            </a:r>
            <a:r>
              <a:rPr kumimoji="1" lang="zh-CN" altLang="en-US" sz="2000"/>
              <a:t>多项式未处理完</a:t>
            </a:r>
            <a:r>
              <a:rPr kumimoji="1" lang="en-US" altLang="zh-CN" sz="2000"/>
              <a:t>) { </a:t>
            </a:r>
            <a:r>
              <a:rPr kumimoji="1" lang="zh-CN" altLang="en-US" sz="2000"/>
              <a:t>顺序将</a:t>
            </a:r>
            <a:r>
              <a:rPr kumimoji="1" lang="en-US" altLang="zh-CN" sz="2000">
                <a:latin typeface="Times New Roman" pitchFamily="18" charset="0"/>
              </a:rPr>
              <a:t>B</a:t>
            </a:r>
            <a:r>
              <a:rPr kumimoji="1" lang="zh-CN" altLang="en-US" sz="2000"/>
              <a:t>多项式的剩余项复制到</a:t>
            </a:r>
            <a:r>
              <a:rPr kumimoji="1" lang="en-US" altLang="zh-CN" sz="2000">
                <a:latin typeface="Times New Roman" pitchFamily="18" charset="0"/>
              </a:rPr>
              <a:t>C</a:t>
            </a:r>
            <a:r>
              <a:rPr kumimoji="1" lang="zh-CN" altLang="en-US" sz="2000"/>
              <a:t>多项式中</a:t>
            </a:r>
            <a:r>
              <a:rPr kumimoji="1" lang="en-US" altLang="zh-CN" sz="2000"/>
              <a:t>}</a:t>
            </a:r>
          </a:p>
        </p:txBody>
      </p:sp>
      <p:sp>
        <p:nvSpPr>
          <p:cNvPr id="23555" name="Rectangle 3"/>
          <p:cNvSpPr>
            <a:spLocks noChangeArrowheads="1"/>
          </p:cNvSpPr>
          <p:nvPr/>
        </p:nvSpPr>
        <p:spPr bwMode="auto">
          <a:xfrm>
            <a:off x="0" y="0"/>
            <a:ext cx="1978025" cy="519113"/>
          </a:xfrm>
          <a:prstGeom prst="rect">
            <a:avLst/>
          </a:prstGeom>
          <a:noFill/>
          <a:ln w="9525">
            <a:noFill/>
            <a:miter lim="800000"/>
            <a:headEnd/>
            <a:tailEnd/>
          </a:ln>
          <a:effectLst/>
        </p:spPr>
        <p:txBody>
          <a:bodyPr>
            <a:spAutoFit/>
          </a:bodyPr>
          <a:lstStyle/>
          <a:p>
            <a:pPr>
              <a:lnSpc>
                <a:spcPct val="100000"/>
              </a:lnSpc>
            </a:pPr>
            <a:r>
              <a:rPr kumimoji="1" lang="zh-CN" altLang="en-US" sz="2800">
                <a:latin typeface="Times New Roman" pitchFamily="18" charset="0"/>
              </a:rPr>
              <a:t>算法思想</a:t>
            </a:r>
            <a:r>
              <a:rPr kumimoji="1" lang="zh-CN" altLang="en-US" sz="2800">
                <a:latin typeface="Times New Roman" pitchFamily="18" charset="0"/>
                <a:ea typeface="黑体" pitchFamily="49" charset="-12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08" y="764704"/>
            <a:ext cx="9144000" cy="5940660"/>
          </a:xfrm>
          <a:prstGeom prst="rect">
            <a:avLst/>
          </a:prstGeom>
          <a:solidFill>
            <a:schemeClr val="hlink"/>
          </a:solidFill>
          <a:ln w="9525">
            <a:noFill/>
            <a:miter lim="800000"/>
            <a:headEnd/>
            <a:tailEnd/>
          </a:ln>
          <a:effectLst/>
        </p:spPr>
        <p:txBody>
          <a:bodyPr lIns="92075" tIns="46038" rIns="92075" bIns="46038"/>
          <a:lstStyle/>
          <a:p>
            <a:pPr marL="342900" indent="-342900" eaLnBrk="1" hangingPunct="1">
              <a:lnSpc>
                <a:spcPct val="100000"/>
              </a:lnSpc>
              <a:buClr>
                <a:schemeClr val="accent2"/>
              </a:buClr>
              <a:buSzPct val="75000"/>
              <a:buFont typeface="Monotype Sorts" pitchFamily="2" charset="2"/>
              <a:buNone/>
            </a:pPr>
            <a:r>
              <a:rPr lang="en-US" altLang="zh-CN" sz="2700" dirty="0" err="1">
                <a:latin typeface="Times New Roman" pitchFamily="18" charset="0"/>
                <a:ea typeface="宋体" pitchFamily="2" charset="-122"/>
              </a:rPr>
              <a:t>def</a:t>
            </a:r>
            <a:r>
              <a:rPr lang="en-US" altLang="zh-CN" sz="2700" dirty="0">
                <a:latin typeface="Times New Roman" pitchFamily="18" charset="0"/>
                <a:ea typeface="宋体" pitchFamily="2" charset="-122"/>
              </a:rPr>
              <a:t>   __add__(self, B</a:t>
            </a:r>
            <a:r>
              <a:rPr lang="en-US" altLang="zh-CN" sz="2700" dirty="0" smtClean="0">
                <a:latin typeface="Times New Roman" pitchFamily="18" charset="0"/>
                <a:ea typeface="宋体" pitchFamily="2" charset="-122"/>
              </a:rPr>
              <a:t>):  # </a:t>
            </a:r>
            <a:r>
              <a:rPr lang="zh-CN" altLang="en-US" sz="2700" dirty="0">
                <a:latin typeface="Times New Roman" pitchFamily="18" charset="0"/>
                <a:ea typeface="宋体" pitchFamily="2" charset="-122"/>
              </a:rPr>
              <a:t>返回表达式加运算的结果</a:t>
            </a:r>
          </a:p>
          <a:p>
            <a:pPr marL="342900" indent="-342900" eaLnBrk="1" hangingPunct="1">
              <a:lnSpc>
                <a:spcPct val="100000"/>
              </a:lnSpc>
              <a:buClr>
                <a:schemeClr val="accent2"/>
              </a:buClr>
              <a:buSzPct val="75000"/>
              <a:buFont typeface="Monotype Sorts" pitchFamily="2" charset="2"/>
              <a:buNone/>
            </a:pPr>
            <a:r>
              <a:rPr lang="zh-CN" altLang="en-US" sz="2700" dirty="0">
                <a:latin typeface="Times New Roman" pitchFamily="18" charset="0"/>
                <a:ea typeface="宋体" pitchFamily="2" charset="-122"/>
              </a:rPr>
              <a:t>    </a:t>
            </a:r>
            <a:r>
              <a:rPr lang="en-US" altLang="zh-CN" sz="2700" dirty="0">
                <a:latin typeface="Times New Roman" pitchFamily="18" charset="0"/>
                <a:ea typeface="宋体" pitchFamily="2" charset="-122"/>
              </a:rPr>
              <a:t>C = Poly()</a:t>
            </a:r>
          </a:p>
          <a:p>
            <a:pPr marL="342900"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self.list.sort</a:t>
            </a:r>
            <a:r>
              <a:rPr lang="en-US" altLang="zh-CN" sz="2700" dirty="0">
                <a:latin typeface="Times New Roman" pitchFamily="18" charset="0"/>
                <a:ea typeface="宋体" pitchFamily="2" charset="-122"/>
              </a:rPr>
              <a:t>(key = lambda x : </a:t>
            </a:r>
            <a:r>
              <a:rPr lang="en-US" altLang="zh-CN" sz="2700" dirty="0" err="1">
                <a:latin typeface="Times New Roman" pitchFamily="18" charset="0"/>
                <a:ea typeface="宋体" pitchFamily="2" charset="-122"/>
              </a:rPr>
              <a:t>x.exp</a:t>
            </a:r>
            <a:r>
              <a:rPr lang="en-US" altLang="zh-CN" sz="2700" dirty="0">
                <a:latin typeface="Times New Roman" pitchFamily="18" charset="0"/>
                <a:ea typeface="宋体" pitchFamily="2" charset="-122"/>
              </a:rPr>
              <a:t>, reverse = True)</a:t>
            </a:r>
          </a:p>
          <a:p>
            <a:pPr marL="342900"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B.list.sort</a:t>
            </a:r>
            <a:r>
              <a:rPr lang="en-US" altLang="zh-CN" sz="2700" dirty="0">
                <a:latin typeface="Times New Roman" pitchFamily="18" charset="0"/>
                <a:ea typeface="宋体" pitchFamily="2" charset="-122"/>
              </a:rPr>
              <a:t>(key = lambda x : </a:t>
            </a:r>
            <a:r>
              <a:rPr lang="en-US" altLang="zh-CN" sz="2700" dirty="0" err="1">
                <a:latin typeface="Times New Roman" pitchFamily="18" charset="0"/>
                <a:ea typeface="宋体" pitchFamily="2" charset="-122"/>
              </a:rPr>
              <a:t>x.exp</a:t>
            </a:r>
            <a:r>
              <a:rPr lang="en-US" altLang="zh-CN" sz="2700" dirty="0">
                <a:latin typeface="Times New Roman" pitchFamily="18" charset="0"/>
                <a:ea typeface="宋体" pitchFamily="2" charset="-122"/>
              </a:rPr>
              <a:t>, reverse = True)</a:t>
            </a:r>
          </a:p>
          <a:p>
            <a:pPr marL="342900"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pa, </a:t>
            </a:r>
            <a:r>
              <a:rPr lang="en-US" altLang="zh-CN" sz="2700" dirty="0" err="1">
                <a:latin typeface="Times New Roman" pitchFamily="18" charset="0"/>
                <a:ea typeface="宋体" pitchFamily="2" charset="-122"/>
              </a:rPr>
              <a:t>pb</a:t>
            </a:r>
            <a:r>
              <a:rPr lang="en-US" altLang="zh-CN" sz="2700" dirty="0">
                <a:latin typeface="Times New Roman" pitchFamily="18" charset="0"/>
                <a:ea typeface="宋体" pitchFamily="2" charset="-122"/>
              </a:rPr>
              <a:t> = 0, 0</a:t>
            </a:r>
          </a:p>
          <a:p>
            <a:pPr marL="342900"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while  pa &lt; </a:t>
            </a:r>
            <a:r>
              <a:rPr lang="en-US" altLang="zh-CN" sz="2700" dirty="0" err="1">
                <a:latin typeface="Times New Roman" pitchFamily="18" charset="0"/>
                <a:ea typeface="宋体" pitchFamily="2" charset="-122"/>
              </a:rPr>
              <a:t>len</a:t>
            </a:r>
            <a:r>
              <a:rPr lang="en-US" altLang="zh-CN" sz="2700" dirty="0">
                <a:latin typeface="Times New Roman" pitchFamily="18" charset="0"/>
                <a:ea typeface="宋体" pitchFamily="2" charset="-122"/>
              </a:rPr>
              <a:t>(</a:t>
            </a:r>
            <a:r>
              <a:rPr lang="en-US" altLang="zh-CN" sz="2700" dirty="0" err="1">
                <a:latin typeface="Times New Roman" pitchFamily="18" charset="0"/>
                <a:ea typeface="宋体" pitchFamily="2" charset="-122"/>
              </a:rPr>
              <a:t>self.list</a:t>
            </a:r>
            <a:r>
              <a:rPr lang="en-US" altLang="zh-CN" sz="2700" dirty="0">
                <a:latin typeface="Times New Roman" pitchFamily="18" charset="0"/>
                <a:ea typeface="宋体" pitchFamily="2" charset="-122"/>
              </a:rPr>
              <a:t>) and </a:t>
            </a:r>
            <a:r>
              <a:rPr lang="en-US" altLang="zh-CN" sz="2700" dirty="0" err="1">
                <a:latin typeface="Times New Roman" pitchFamily="18" charset="0"/>
                <a:ea typeface="宋体" pitchFamily="2" charset="-122"/>
              </a:rPr>
              <a:t>pb</a:t>
            </a:r>
            <a:r>
              <a:rPr lang="en-US" altLang="zh-CN" sz="2700" dirty="0">
                <a:latin typeface="Times New Roman" pitchFamily="18" charset="0"/>
                <a:ea typeface="宋体" pitchFamily="2" charset="-122"/>
              </a:rPr>
              <a:t> &lt; </a:t>
            </a:r>
            <a:r>
              <a:rPr lang="en-US" altLang="zh-CN" sz="2700" dirty="0" err="1">
                <a:latin typeface="Times New Roman" pitchFamily="18" charset="0"/>
                <a:ea typeface="宋体" pitchFamily="2" charset="-122"/>
              </a:rPr>
              <a:t>len</a:t>
            </a:r>
            <a:r>
              <a:rPr lang="en-US" altLang="zh-CN" sz="2700" dirty="0">
                <a:latin typeface="Times New Roman" pitchFamily="18" charset="0"/>
                <a:ea typeface="宋体" pitchFamily="2" charset="-122"/>
              </a:rPr>
              <a:t>(</a:t>
            </a:r>
            <a:r>
              <a:rPr lang="en-US" altLang="zh-CN" sz="2700" dirty="0" err="1">
                <a:latin typeface="Times New Roman" pitchFamily="18" charset="0"/>
                <a:ea typeface="宋体" pitchFamily="2" charset="-122"/>
              </a:rPr>
              <a:t>B.list</a:t>
            </a:r>
            <a:r>
              <a:rPr lang="en-US" altLang="zh-CN" sz="2700" dirty="0">
                <a:latin typeface="Times New Roman" pitchFamily="18" charset="0"/>
                <a:ea typeface="宋体" pitchFamily="2" charset="-122"/>
              </a:rPr>
              <a:t>) :</a:t>
            </a:r>
          </a:p>
          <a:p>
            <a:pPr marL="342900"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 A,B</a:t>
            </a:r>
            <a:r>
              <a:rPr lang="zh-CN" altLang="en-US" sz="2700" dirty="0">
                <a:latin typeface="Times New Roman" pitchFamily="18" charset="0"/>
                <a:ea typeface="宋体" pitchFamily="2" charset="-122"/>
              </a:rPr>
              <a:t>均未检测完时</a:t>
            </a:r>
          </a:p>
          <a:p>
            <a:pPr marL="342900" indent="-342900" eaLnBrk="1" hangingPunct="1">
              <a:lnSpc>
                <a:spcPct val="100000"/>
              </a:lnSpc>
              <a:buClr>
                <a:schemeClr val="accent2"/>
              </a:buClr>
              <a:buSzPct val="75000"/>
              <a:buFont typeface="Monotype Sorts" pitchFamily="2" charset="2"/>
              <a:buNone/>
            </a:pPr>
            <a:r>
              <a:rPr lang="zh-CN" altLang="en-US" sz="2700" dirty="0">
                <a:latin typeface="Times New Roman" pitchFamily="18" charset="0"/>
                <a:ea typeface="宋体" pitchFamily="2" charset="-122"/>
              </a:rPr>
              <a:t>        </a:t>
            </a:r>
            <a:r>
              <a:rPr lang="en-US" altLang="zh-CN" sz="2700" dirty="0" err="1">
                <a:latin typeface="Times New Roman" pitchFamily="18" charset="0"/>
                <a:ea typeface="宋体" pitchFamily="2" charset="-122"/>
              </a:rPr>
              <a:t>aCoef</a:t>
            </a: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aExp</a:t>
            </a: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bCoef</a:t>
            </a: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bExp</a:t>
            </a:r>
            <a:r>
              <a:rPr lang="en-US" altLang="zh-CN" sz="2700" dirty="0">
                <a:latin typeface="Times New Roman" pitchFamily="18" charset="0"/>
                <a:ea typeface="宋体" pitchFamily="2" charset="-122"/>
              </a:rPr>
              <a:t> = </a:t>
            </a:r>
            <a:r>
              <a:rPr lang="en-US" altLang="zh-CN" sz="2700" dirty="0" err="1">
                <a:latin typeface="Times New Roman" pitchFamily="18" charset="0"/>
                <a:ea typeface="宋体" pitchFamily="2" charset="-122"/>
              </a:rPr>
              <a:t>self.list</a:t>
            </a:r>
            <a:r>
              <a:rPr lang="en-US" altLang="zh-CN" sz="2700" dirty="0">
                <a:latin typeface="Times New Roman" pitchFamily="18" charset="0"/>
                <a:ea typeface="宋体" pitchFamily="2" charset="-122"/>
              </a:rPr>
              <a:t>[pa].</a:t>
            </a:r>
            <a:r>
              <a:rPr lang="en-US" altLang="zh-CN" sz="2700" dirty="0" err="1">
                <a:latin typeface="Times New Roman" pitchFamily="18" charset="0"/>
                <a:ea typeface="宋体" pitchFamily="2" charset="-122"/>
              </a:rPr>
              <a:t>coef</a:t>
            </a:r>
            <a:r>
              <a:rPr lang="en-US" altLang="zh-CN" sz="2700" dirty="0">
                <a:latin typeface="Times New Roman" pitchFamily="18" charset="0"/>
                <a:ea typeface="宋体" pitchFamily="2" charset="-122"/>
              </a:rPr>
              <a:t>, \</a:t>
            </a:r>
          </a:p>
          <a:p>
            <a:pPr marL="342900"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self.list</a:t>
            </a:r>
            <a:r>
              <a:rPr lang="en-US" altLang="zh-CN" sz="2700" dirty="0">
                <a:latin typeface="Times New Roman" pitchFamily="18" charset="0"/>
                <a:ea typeface="宋体" pitchFamily="2" charset="-122"/>
              </a:rPr>
              <a:t>[pa].</a:t>
            </a:r>
            <a:r>
              <a:rPr lang="en-US" altLang="zh-CN" sz="2700" dirty="0" err="1">
                <a:latin typeface="Times New Roman" pitchFamily="18" charset="0"/>
                <a:ea typeface="宋体" pitchFamily="2" charset="-122"/>
              </a:rPr>
              <a:t>exp</a:t>
            </a: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B.list</a:t>
            </a:r>
            <a:r>
              <a:rPr lang="en-US" altLang="zh-CN" sz="2700" dirty="0">
                <a:latin typeface="Times New Roman" pitchFamily="18" charset="0"/>
                <a:ea typeface="宋体" pitchFamily="2" charset="-122"/>
              </a:rPr>
              <a:t>[</a:t>
            </a:r>
            <a:r>
              <a:rPr lang="en-US" altLang="zh-CN" sz="2700" dirty="0" err="1">
                <a:latin typeface="Times New Roman" pitchFamily="18" charset="0"/>
                <a:ea typeface="宋体" pitchFamily="2" charset="-122"/>
              </a:rPr>
              <a:t>pb</a:t>
            </a:r>
            <a:r>
              <a:rPr lang="en-US" altLang="zh-CN" sz="2700" dirty="0">
                <a:latin typeface="Times New Roman" pitchFamily="18" charset="0"/>
                <a:ea typeface="宋体" pitchFamily="2" charset="-122"/>
              </a:rPr>
              <a:t>].</a:t>
            </a:r>
            <a:r>
              <a:rPr lang="en-US" altLang="zh-CN" sz="2700" dirty="0" err="1">
                <a:latin typeface="Times New Roman" pitchFamily="18" charset="0"/>
                <a:ea typeface="宋体" pitchFamily="2" charset="-122"/>
              </a:rPr>
              <a:t>coef</a:t>
            </a: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B.list</a:t>
            </a:r>
            <a:r>
              <a:rPr lang="en-US" altLang="zh-CN" sz="2700" dirty="0">
                <a:latin typeface="Times New Roman" pitchFamily="18" charset="0"/>
                <a:ea typeface="宋体" pitchFamily="2" charset="-122"/>
              </a:rPr>
              <a:t>[</a:t>
            </a:r>
            <a:r>
              <a:rPr lang="en-US" altLang="zh-CN" sz="2700" dirty="0" err="1">
                <a:latin typeface="Times New Roman" pitchFamily="18" charset="0"/>
                <a:ea typeface="宋体" pitchFamily="2" charset="-122"/>
              </a:rPr>
              <a:t>pb</a:t>
            </a:r>
            <a:r>
              <a:rPr lang="en-US" altLang="zh-CN" sz="2700" dirty="0">
                <a:latin typeface="Times New Roman" pitchFamily="18" charset="0"/>
                <a:ea typeface="宋体" pitchFamily="2" charset="-122"/>
              </a:rPr>
              <a:t>].</a:t>
            </a:r>
            <a:r>
              <a:rPr lang="en-US" altLang="zh-CN" sz="2700" dirty="0" err="1">
                <a:latin typeface="Times New Roman" pitchFamily="18" charset="0"/>
                <a:ea typeface="宋体" pitchFamily="2" charset="-122"/>
              </a:rPr>
              <a:t>exp</a:t>
            </a:r>
            <a:endParaRPr lang="en-US" altLang="zh-CN" sz="2700" dirty="0">
              <a:latin typeface="Times New Roman" pitchFamily="18" charset="0"/>
              <a:ea typeface="宋体" pitchFamily="2" charset="-122"/>
            </a:endParaRPr>
          </a:p>
          <a:p>
            <a:pPr marL="342900"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if  </a:t>
            </a:r>
            <a:r>
              <a:rPr lang="en-US" altLang="zh-CN" sz="2700" dirty="0" err="1">
                <a:latin typeface="Times New Roman" pitchFamily="18" charset="0"/>
                <a:ea typeface="宋体" pitchFamily="2" charset="-122"/>
              </a:rPr>
              <a:t>aExp</a:t>
            </a:r>
            <a:r>
              <a:rPr lang="en-US" altLang="zh-CN" sz="2700" dirty="0">
                <a:latin typeface="Times New Roman" pitchFamily="18" charset="0"/>
                <a:ea typeface="宋体" pitchFamily="2" charset="-122"/>
              </a:rPr>
              <a:t> == </a:t>
            </a:r>
            <a:r>
              <a:rPr lang="en-US" altLang="zh-CN" sz="2700" dirty="0" err="1">
                <a:latin typeface="Times New Roman" pitchFamily="18" charset="0"/>
                <a:ea typeface="宋体" pitchFamily="2" charset="-122"/>
              </a:rPr>
              <a:t>bExp</a:t>
            </a:r>
            <a:r>
              <a:rPr lang="en-US" altLang="zh-CN" sz="2700" dirty="0">
                <a:latin typeface="Times New Roman" pitchFamily="18" charset="0"/>
                <a:ea typeface="宋体" pitchFamily="2" charset="-122"/>
              </a:rPr>
              <a:t> :  #</a:t>
            </a:r>
            <a:r>
              <a:rPr lang="zh-CN" altLang="en-US" sz="2700" dirty="0">
                <a:latin typeface="Times New Roman" pitchFamily="18" charset="0"/>
                <a:ea typeface="宋体" pitchFamily="2" charset="-122"/>
              </a:rPr>
              <a:t>指数相等</a:t>
            </a:r>
          </a:p>
          <a:p>
            <a:pPr marL="342900" indent="-342900" eaLnBrk="1" hangingPunct="1">
              <a:lnSpc>
                <a:spcPct val="100000"/>
              </a:lnSpc>
              <a:buClr>
                <a:schemeClr val="accent2"/>
              </a:buClr>
              <a:buSzPct val="75000"/>
              <a:buFont typeface="Monotype Sorts" pitchFamily="2" charset="2"/>
              <a:buNone/>
            </a:pPr>
            <a:r>
              <a:rPr lang="zh-CN" altLang="en-US" sz="2700" dirty="0">
                <a:latin typeface="Times New Roman" pitchFamily="18" charset="0"/>
                <a:ea typeface="宋体" pitchFamily="2" charset="-122"/>
              </a:rPr>
              <a:t>            </a:t>
            </a:r>
            <a:r>
              <a:rPr lang="en-US" altLang="zh-CN" sz="2700" dirty="0">
                <a:latin typeface="Times New Roman" pitchFamily="18" charset="0"/>
                <a:ea typeface="宋体" pitchFamily="2" charset="-122"/>
              </a:rPr>
              <a:t>c = </a:t>
            </a:r>
            <a:r>
              <a:rPr lang="en-US" altLang="zh-CN" sz="2700" dirty="0" err="1">
                <a:latin typeface="Times New Roman" pitchFamily="18" charset="0"/>
                <a:ea typeface="宋体" pitchFamily="2" charset="-122"/>
              </a:rPr>
              <a:t>aCoef</a:t>
            </a:r>
            <a:r>
              <a:rPr lang="en-US" altLang="zh-CN" sz="2700" dirty="0">
                <a:latin typeface="Times New Roman" pitchFamily="18" charset="0"/>
                <a:ea typeface="宋体" pitchFamily="2" charset="-122"/>
              </a:rPr>
              <a:t> + </a:t>
            </a:r>
            <a:r>
              <a:rPr lang="en-US" altLang="zh-CN" sz="2700" dirty="0" err="1">
                <a:latin typeface="Times New Roman" pitchFamily="18" charset="0"/>
                <a:ea typeface="宋体" pitchFamily="2" charset="-122"/>
              </a:rPr>
              <a:t>bCoef</a:t>
            </a:r>
            <a:endParaRPr lang="en-US" altLang="zh-CN" sz="2700" dirty="0">
              <a:latin typeface="Times New Roman" pitchFamily="18" charset="0"/>
              <a:ea typeface="宋体" pitchFamily="2" charset="-122"/>
            </a:endParaRPr>
          </a:p>
          <a:p>
            <a:pPr marL="342900"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if  c is not 0 :      # </a:t>
            </a:r>
            <a:r>
              <a:rPr lang="zh-CN" altLang="en-US" sz="2700" dirty="0">
                <a:latin typeface="Times New Roman" pitchFamily="18" charset="0"/>
                <a:ea typeface="宋体" pitchFamily="2" charset="-122"/>
              </a:rPr>
              <a:t>系数之和不为</a:t>
            </a:r>
            <a:r>
              <a:rPr lang="en-US" altLang="zh-CN" sz="2700" dirty="0">
                <a:latin typeface="Times New Roman" pitchFamily="18" charset="0"/>
                <a:ea typeface="宋体" pitchFamily="2" charset="-122"/>
              </a:rPr>
              <a:t>0</a:t>
            </a:r>
          </a:p>
          <a:p>
            <a:pPr marL="342900"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a:t>
            </a:r>
            <a:r>
              <a:rPr lang="en-US" altLang="zh-CN" sz="2700" dirty="0" err="1">
                <a:latin typeface="Times New Roman" pitchFamily="18" charset="0"/>
                <a:ea typeface="宋体" pitchFamily="2" charset="-122"/>
              </a:rPr>
              <a:t>C.addTerm</a:t>
            </a:r>
            <a:r>
              <a:rPr lang="en-US" altLang="zh-CN" sz="2700" dirty="0">
                <a:latin typeface="Times New Roman" pitchFamily="18" charset="0"/>
                <a:ea typeface="宋体" pitchFamily="2" charset="-122"/>
              </a:rPr>
              <a:t>(c, </a:t>
            </a:r>
            <a:r>
              <a:rPr lang="en-US" altLang="zh-CN" sz="2700" dirty="0" err="1">
                <a:latin typeface="Times New Roman" pitchFamily="18" charset="0"/>
                <a:ea typeface="宋体" pitchFamily="2" charset="-122"/>
              </a:rPr>
              <a:t>aExp</a:t>
            </a:r>
            <a:r>
              <a:rPr lang="en-US" altLang="zh-CN" sz="2700" dirty="0">
                <a:latin typeface="Times New Roman" pitchFamily="18" charset="0"/>
                <a:ea typeface="宋体" pitchFamily="2" charset="-122"/>
              </a:rPr>
              <a:t>)</a:t>
            </a:r>
          </a:p>
          <a:p>
            <a:pPr marL="342900" indent="-342900" eaLnBrk="1" hangingPunct="1">
              <a:lnSpc>
                <a:spcPct val="100000"/>
              </a:lnSpc>
              <a:buClr>
                <a:schemeClr val="accent2"/>
              </a:buClr>
              <a:buSzPct val="75000"/>
              <a:buFont typeface="Monotype Sorts" pitchFamily="2" charset="2"/>
              <a:buNone/>
            </a:pPr>
            <a:r>
              <a:rPr lang="en-US" altLang="zh-CN" sz="2700" dirty="0">
                <a:latin typeface="Times New Roman" pitchFamily="18" charset="0"/>
                <a:ea typeface="宋体" pitchFamily="2" charset="-122"/>
              </a:rPr>
              <a:t>            pa, </a:t>
            </a:r>
            <a:r>
              <a:rPr lang="en-US" altLang="zh-CN" sz="2700" dirty="0" err="1">
                <a:latin typeface="Times New Roman" pitchFamily="18" charset="0"/>
                <a:ea typeface="宋体" pitchFamily="2" charset="-122"/>
              </a:rPr>
              <a:t>pb</a:t>
            </a:r>
            <a:r>
              <a:rPr lang="en-US" altLang="zh-CN" sz="2700" dirty="0">
                <a:latin typeface="Times New Roman" pitchFamily="18" charset="0"/>
                <a:ea typeface="宋体" pitchFamily="2" charset="-122"/>
              </a:rPr>
              <a:t> = pa+1, pb+1</a:t>
            </a:r>
          </a:p>
        </p:txBody>
      </p:sp>
      <p:sp>
        <p:nvSpPr>
          <p:cNvPr id="3" name="Text Box 49"/>
          <p:cNvSpPr txBox="1">
            <a:spLocks noChangeArrowheads="1"/>
          </p:cNvSpPr>
          <p:nvPr/>
        </p:nvSpPr>
        <p:spPr bwMode="auto">
          <a:xfrm>
            <a:off x="6412" y="116632"/>
            <a:ext cx="8153400" cy="62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just">
              <a:spcBef>
                <a:spcPct val="50000"/>
              </a:spcBef>
              <a:defRPr/>
            </a:pPr>
            <a:r>
              <a:rPr lang="zh-CN" altLang="en-US" sz="3200" dirty="0" smtClean="0">
                <a:effectLst>
                  <a:outerShdw blurRad="38100" dist="38100" dir="2700000" algn="tl">
                    <a:srgbClr val="C0C0C0"/>
                  </a:outerShdw>
                </a:effectLst>
              </a:rPr>
              <a:t>多项式相加</a:t>
            </a:r>
            <a:endParaRPr lang="en-US" altLang="zh-CN" sz="3200"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2141538" y="452438"/>
            <a:ext cx="4708525" cy="784225"/>
          </a:xfrm>
          <a:prstGeom prst="rect">
            <a:avLst/>
          </a:prstGeom>
          <a:noFill/>
          <a:ln w="9525">
            <a:noFill/>
            <a:miter lim="800000"/>
            <a:headEnd/>
            <a:tailEnd/>
          </a:ln>
          <a:effectLst/>
        </p:spPr>
        <p:txBody>
          <a:bodyPr wrap="none" lIns="112947" tIns="56473" rIns="112947" bIns="56473">
            <a:spAutoFit/>
          </a:bodyPr>
          <a:lstStyle/>
          <a:p>
            <a:pPr>
              <a:lnSpc>
                <a:spcPct val="100000"/>
              </a:lnSpc>
            </a:pPr>
            <a:r>
              <a:rPr lang="zh-CN" altLang="en-US" sz="4400"/>
              <a:t>线性表的逻辑结构</a:t>
            </a:r>
          </a:p>
        </p:txBody>
      </p:sp>
      <p:sp>
        <p:nvSpPr>
          <p:cNvPr id="573450" name="Text Box 10"/>
          <p:cNvSpPr txBox="1">
            <a:spLocks noChangeArrowheads="1"/>
          </p:cNvSpPr>
          <p:nvPr/>
        </p:nvSpPr>
        <p:spPr bwMode="auto">
          <a:xfrm>
            <a:off x="60641" y="1556792"/>
            <a:ext cx="8870317" cy="1387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6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eaLnBrk="1" hangingPunct="1">
              <a:lnSpc>
                <a:spcPct val="100000"/>
              </a:lnSpc>
              <a:defRPr/>
            </a:pPr>
            <a:r>
              <a:rPr kumimoji="1" lang="zh-CN" altLang="en-US" sz="2800">
                <a:solidFill>
                  <a:srgbClr val="FF0000"/>
                </a:solidFill>
              </a:rPr>
              <a:t>线性表</a:t>
            </a:r>
            <a:r>
              <a:rPr kumimoji="1" lang="en-US" altLang="zh-CN" sz="2800">
                <a:latin typeface="Times New Roman" pitchFamily="18" charset="0"/>
              </a:rPr>
              <a:t>L</a:t>
            </a:r>
            <a:r>
              <a:rPr kumimoji="1" lang="zh-CN" altLang="en-US" sz="2800"/>
              <a:t>定义为：</a:t>
            </a:r>
          </a:p>
          <a:p>
            <a:pPr eaLnBrk="1" hangingPunct="1">
              <a:lnSpc>
                <a:spcPct val="100000"/>
              </a:lnSpc>
              <a:defRPr/>
            </a:pPr>
            <a:r>
              <a:rPr kumimoji="1" lang="zh-CN" altLang="en-US" sz="2800" smtClean="0"/>
              <a:t>        </a:t>
            </a:r>
            <a:r>
              <a:rPr kumimoji="1" lang="en-US" altLang="zh-CN" sz="2800">
                <a:latin typeface="Times New Roman" panose="02020603050405020304" pitchFamily="18" charset="0"/>
                <a:ea typeface="+mn-ea"/>
                <a:cs typeface="Times New Roman" panose="02020603050405020304" pitchFamily="18" charset="0"/>
              </a:rPr>
              <a:t>L = ( a</a:t>
            </a:r>
            <a:r>
              <a:rPr kumimoji="1" lang="en-US" altLang="zh-CN" sz="2800" baseline="-25000">
                <a:latin typeface="Times New Roman" panose="02020603050405020304" pitchFamily="18" charset="0"/>
                <a:ea typeface="+mn-ea"/>
                <a:cs typeface="Times New Roman" panose="02020603050405020304" pitchFamily="18" charset="0"/>
              </a:rPr>
              <a:t>0</a:t>
            </a:r>
            <a:r>
              <a:rPr kumimoji="1" lang="en-US" altLang="zh-CN" sz="2800">
                <a:latin typeface="Times New Roman" panose="02020603050405020304" pitchFamily="18" charset="0"/>
                <a:ea typeface="+mn-ea"/>
                <a:cs typeface="Times New Roman" panose="02020603050405020304" pitchFamily="18" charset="0"/>
              </a:rPr>
              <a:t>,  a</a:t>
            </a:r>
            <a:r>
              <a:rPr kumimoji="1" lang="en-US" altLang="zh-CN" sz="2800" baseline="-25000">
                <a:latin typeface="Times New Roman" panose="02020603050405020304" pitchFamily="18" charset="0"/>
                <a:ea typeface="+mn-ea"/>
                <a:cs typeface="Times New Roman" panose="02020603050405020304" pitchFamily="18" charset="0"/>
              </a:rPr>
              <a:t>1</a:t>
            </a:r>
            <a:r>
              <a:rPr kumimoji="1" lang="en-US" altLang="zh-CN" sz="2800">
                <a:latin typeface="Times New Roman" panose="02020603050405020304" pitchFamily="18" charset="0"/>
                <a:ea typeface="+mn-ea"/>
                <a:cs typeface="Times New Roman" panose="02020603050405020304" pitchFamily="18" charset="0"/>
              </a:rPr>
              <a:t>,  …,  a</a:t>
            </a:r>
            <a:r>
              <a:rPr kumimoji="1" lang="en-US" altLang="zh-CN" sz="2800" baseline="-25000">
                <a:latin typeface="Times New Roman" panose="02020603050405020304" pitchFamily="18" charset="0"/>
                <a:ea typeface="+mn-ea"/>
                <a:cs typeface="Times New Roman" panose="02020603050405020304" pitchFamily="18" charset="0"/>
              </a:rPr>
              <a:t>n-1 </a:t>
            </a:r>
            <a:r>
              <a:rPr kumimoji="1" lang="en-US" altLang="zh-CN" sz="2800">
                <a:latin typeface="Times New Roman" panose="02020603050405020304" pitchFamily="18" charset="0"/>
                <a:ea typeface="+mn-ea"/>
                <a:cs typeface="Times New Roman" panose="02020603050405020304" pitchFamily="18" charset="0"/>
              </a:rPr>
              <a:t>)</a:t>
            </a:r>
            <a:r>
              <a:rPr kumimoji="1" lang="zh-CN" altLang="en-US" sz="2800">
                <a:latin typeface="Times New Roman" panose="02020603050405020304" pitchFamily="18" charset="0"/>
                <a:ea typeface="+mn-ea"/>
                <a:cs typeface="Times New Roman" panose="02020603050405020304" pitchFamily="18" charset="0"/>
              </a:rPr>
              <a:t>，</a:t>
            </a:r>
            <a:r>
              <a:rPr kumimoji="1" lang="en-US" altLang="zh-CN" sz="2800">
                <a:latin typeface="Times New Roman" panose="02020603050405020304" pitchFamily="18" charset="0"/>
                <a:ea typeface="+mn-ea"/>
                <a:cs typeface="Times New Roman" panose="02020603050405020304" pitchFamily="18" charset="0"/>
              </a:rPr>
              <a:t>n≥1</a:t>
            </a:r>
          </a:p>
          <a:p>
            <a:pPr eaLnBrk="1" hangingPunct="1">
              <a:lnSpc>
                <a:spcPct val="100000"/>
              </a:lnSpc>
              <a:defRPr/>
            </a:pPr>
            <a:r>
              <a:rPr lang="zh-CN" altLang="en-US" sz="2800" smtClean="0">
                <a:effectLst>
                  <a:outerShdw blurRad="38100" dist="38100" dir="2700000" algn="tl">
                    <a:srgbClr val="C0C0C0"/>
                  </a:outerShdw>
                </a:effectLst>
              </a:rPr>
              <a:t>其中</a:t>
            </a:r>
            <a:r>
              <a:rPr lang="zh-CN" altLang="en-US" sz="2800">
                <a:effectLst>
                  <a:outerShdw blurRad="38100" dist="38100" dir="2700000" algn="tl">
                    <a:srgbClr val="C0C0C0"/>
                  </a:outerShdw>
                </a:effectLst>
              </a:rPr>
              <a:t>，</a:t>
            </a:r>
            <a:r>
              <a:rPr lang="en-US" altLang="zh-CN" sz="2800">
                <a:effectLst>
                  <a:outerShdw blurRad="38100" dist="38100" dir="2700000" algn="tl">
                    <a:srgbClr val="C0C0C0"/>
                  </a:outerShdw>
                </a:effectLst>
                <a:latin typeface="Times New Roman" pitchFamily="18" charset="0"/>
              </a:rPr>
              <a:t>a</a:t>
            </a:r>
            <a:r>
              <a:rPr lang="en-US" altLang="zh-CN" sz="2800" baseline="-25000">
                <a:effectLst>
                  <a:outerShdw blurRad="38100" dist="38100" dir="2700000" algn="tl">
                    <a:srgbClr val="C0C0C0"/>
                  </a:outerShdw>
                </a:effectLst>
                <a:latin typeface="Times New Roman" pitchFamily="18" charset="0"/>
              </a:rPr>
              <a:t>i </a:t>
            </a:r>
            <a:r>
              <a:rPr lang="zh-CN" altLang="zh-CN" sz="2800">
                <a:effectLst>
                  <a:outerShdw blurRad="38100" dist="38100" dir="2700000" algn="tl">
                    <a:srgbClr val="C0C0C0"/>
                  </a:outerShdw>
                </a:effectLst>
              </a:rPr>
              <a:t>是表项</a:t>
            </a:r>
            <a:r>
              <a:rPr lang="zh-CN" altLang="en-US" sz="2800">
                <a:effectLst>
                  <a:outerShdw blurRad="38100" dist="38100" dir="2700000" algn="tl">
                    <a:srgbClr val="C0C0C0"/>
                  </a:outerShdw>
                </a:effectLst>
              </a:rPr>
              <a:t>（或表中元素）</a:t>
            </a:r>
            <a:r>
              <a:rPr lang="zh-CN" altLang="zh-CN" sz="2800">
                <a:effectLst>
                  <a:outerShdw blurRad="38100" dist="38100" dir="2700000" algn="tl">
                    <a:srgbClr val="C0C0C0"/>
                  </a:outerShdw>
                </a:effectLst>
              </a:rPr>
              <a:t>，</a:t>
            </a:r>
            <a:r>
              <a:rPr lang="en-US" altLang="zh-CN" sz="2800">
                <a:effectLst>
                  <a:outerShdw blurRad="38100" dist="38100" dir="2700000" algn="tl">
                    <a:srgbClr val="C0C0C0"/>
                  </a:outerShdw>
                </a:effectLst>
                <a:latin typeface="Times New Roman" pitchFamily="18" charset="0"/>
              </a:rPr>
              <a:t>n</a:t>
            </a:r>
            <a:r>
              <a:rPr lang="zh-CN" altLang="zh-CN" sz="2800">
                <a:effectLst>
                  <a:outerShdw blurRad="38100" dist="38100" dir="2700000" algn="tl">
                    <a:srgbClr val="C0C0C0"/>
                  </a:outerShdw>
                </a:effectLst>
              </a:rPr>
              <a:t>是表的长度</a:t>
            </a:r>
            <a:r>
              <a:rPr lang="zh-CN" altLang="en-US" sz="2800">
                <a:effectLst>
                  <a:outerShdw blurRad="38100" dist="38100" dir="2700000" algn="tl">
                    <a:srgbClr val="C0C0C0"/>
                  </a:outerShdw>
                </a:effectLst>
              </a:rPr>
              <a:t>。</a:t>
            </a:r>
            <a:endParaRPr kumimoji="1" lang="en-US" altLang="zh-CN" sz="2800"/>
          </a:p>
        </p:txBody>
      </p:sp>
      <p:sp>
        <p:nvSpPr>
          <p:cNvPr id="5" name="Text Box 3"/>
          <p:cNvSpPr txBox="1">
            <a:spLocks noChangeArrowheads="1"/>
          </p:cNvSpPr>
          <p:nvPr/>
        </p:nvSpPr>
        <p:spPr bwMode="auto">
          <a:xfrm>
            <a:off x="0" y="3465004"/>
            <a:ext cx="9144000" cy="2535182"/>
          </a:xfrm>
          <a:prstGeom prst="rect">
            <a:avLst/>
          </a:prstGeom>
          <a:noFill/>
          <a:ln w="38100">
            <a:noFill/>
            <a:miter lim="800000"/>
            <a:headEnd/>
            <a:tailEnd/>
          </a:ln>
          <a:effectLst/>
        </p:spPr>
        <p:txBody>
          <a:bodyPr wrap="square" lIns="90000" tIns="46800" rIns="90000" bIns="46800">
            <a:spAutoFit/>
          </a:bodyPr>
          <a:lstStyle/>
          <a:p>
            <a:pPr marL="571500" indent="-571500" eaLnBrk="1" hangingPunct="1">
              <a:lnSpc>
                <a:spcPts val="3000"/>
              </a:lnSpc>
              <a:spcBef>
                <a:spcPct val="20000"/>
              </a:spcBef>
              <a:spcAft>
                <a:spcPct val="20000"/>
              </a:spcAft>
              <a:buSzPct val="91000"/>
              <a:buFont typeface="Wingdings" panose="05000000000000000000" pitchFamily="2" charset="2"/>
              <a:buChar char="Ø"/>
            </a:pPr>
            <a:r>
              <a:rPr kumimoji="1" lang="zh-CN" altLang="en-US" sz="2800">
                <a:latin typeface="Times New Roman" pitchFamily="18" charset="0"/>
              </a:rPr>
              <a:t>线性表由</a:t>
            </a:r>
            <a:r>
              <a:rPr kumimoji="1" lang="en-US" altLang="zh-CN" sz="2800">
                <a:latin typeface="Times New Roman" pitchFamily="18" charset="0"/>
              </a:rPr>
              <a:t>n</a:t>
            </a:r>
            <a:r>
              <a:rPr kumimoji="1" lang="zh-CN" altLang="en-US" sz="2800">
                <a:latin typeface="Times New Roman" pitchFamily="18" charset="0"/>
              </a:rPr>
              <a:t>个元素构成</a:t>
            </a:r>
          </a:p>
          <a:p>
            <a:pPr marL="571500" indent="-571500" eaLnBrk="1" hangingPunct="1">
              <a:lnSpc>
                <a:spcPts val="3000"/>
              </a:lnSpc>
              <a:spcBef>
                <a:spcPct val="20000"/>
              </a:spcBef>
              <a:spcAft>
                <a:spcPct val="20000"/>
              </a:spcAft>
              <a:buSzPct val="91000"/>
              <a:buFont typeface="Wingdings" panose="05000000000000000000" pitchFamily="2" charset="2"/>
              <a:buChar char="Ø"/>
            </a:pPr>
            <a:r>
              <a:rPr kumimoji="1" lang="zh-CN" altLang="en-US" sz="2800">
                <a:latin typeface="Times New Roman" pitchFamily="18" charset="0"/>
              </a:rPr>
              <a:t>当</a:t>
            </a:r>
            <a:r>
              <a:rPr kumimoji="1" lang="en-US" altLang="zh-CN" sz="2800">
                <a:latin typeface="Times New Roman" pitchFamily="18" charset="0"/>
              </a:rPr>
              <a:t>n=0</a:t>
            </a:r>
            <a:r>
              <a:rPr kumimoji="1" lang="zh-CN" altLang="en-US" sz="2800">
                <a:latin typeface="Times New Roman" pitchFamily="18" charset="0"/>
              </a:rPr>
              <a:t>时，</a:t>
            </a:r>
            <a:r>
              <a:rPr kumimoji="1" lang="en-US" altLang="zh-CN" sz="2800">
                <a:latin typeface="Times New Roman" pitchFamily="18" charset="0"/>
              </a:rPr>
              <a:t>L=( )</a:t>
            </a:r>
            <a:r>
              <a:rPr kumimoji="1" lang="zh-CN" altLang="en-US" sz="2800">
                <a:latin typeface="Times New Roman" pitchFamily="18" charset="0"/>
              </a:rPr>
              <a:t>表示空线性表</a:t>
            </a:r>
          </a:p>
          <a:p>
            <a:pPr marL="571500" indent="-571500" eaLnBrk="1" hangingPunct="1">
              <a:lnSpc>
                <a:spcPts val="3000"/>
              </a:lnSpc>
              <a:spcBef>
                <a:spcPct val="20000"/>
              </a:spcBef>
              <a:spcAft>
                <a:spcPct val="20000"/>
              </a:spcAft>
              <a:buSzPct val="91000"/>
              <a:buFont typeface="Wingdings" panose="05000000000000000000" pitchFamily="2" charset="2"/>
              <a:buChar char="Ø"/>
            </a:pPr>
            <a:r>
              <a:rPr kumimoji="1" lang="zh-CN" altLang="en-US" sz="2800">
                <a:latin typeface="Times New Roman" pitchFamily="18" charset="0"/>
              </a:rPr>
              <a:t>当</a:t>
            </a:r>
            <a:r>
              <a:rPr kumimoji="1" lang="en-US" altLang="zh-CN" sz="2800">
                <a:latin typeface="Times New Roman" pitchFamily="18" charset="0"/>
              </a:rPr>
              <a:t>n&gt;1</a:t>
            </a:r>
            <a:r>
              <a:rPr kumimoji="1" lang="zh-CN" altLang="en-US" sz="2800">
                <a:latin typeface="Times New Roman" pitchFamily="18" charset="0"/>
              </a:rPr>
              <a:t>时，表中第一个元素有唯一的后继，最后一个元素有唯一的前驱</a:t>
            </a:r>
          </a:p>
          <a:p>
            <a:pPr marL="571500" indent="-571500" eaLnBrk="1" hangingPunct="1">
              <a:lnSpc>
                <a:spcPts val="3000"/>
              </a:lnSpc>
              <a:spcBef>
                <a:spcPct val="20000"/>
              </a:spcBef>
              <a:spcAft>
                <a:spcPct val="20000"/>
              </a:spcAft>
              <a:buSzPct val="91000"/>
              <a:buFont typeface="Wingdings" panose="05000000000000000000" pitchFamily="2" charset="2"/>
              <a:buChar char="Ø"/>
            </a:pPr>
            <a:r>
              <a:rPr kumimoji="1" lang="zh-CN" altLang="en-US" sz="2800">
                <a:latin typeface="Times New Roman" pitchFamily="18" charset="0"/>
              </a:rPr>
              <a:t>其余元素有唯一的后继和前驱，因而呈现</a:t>
            </a:r>
            <a:r>
              <a:rPr kumimoji="1" lang="zh-CN" altLang="en-US" sz="2800">
                <a:solidFill>
                  <a:srgbClr val="CC3300"/>
                </a:solidFill>
                <a:latin typeface="Times New Roman" pitchFamily="18" charset="0"/>
              </a:rPr>
              <a:t>线性关系</a:t>
            </a:r>
            <a:endParaRPr kumimoji="1" lang="zh-CN" altLang="en-US" sz="280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175" y="450050"/>
            <a:ext cx="9144000" cy="4788532"/>
          </a:xfrm>
          <a:prstGeom prst="rect">
            <a:avLst/>
          </a:prstGeom>
          <a:solidFill>
            <a:schemeClr val="hlink"/>
          </a:solidFill>
          <a:ln w="9525">
            <a:noFill/>
            <a:miter lim="800000"/>
            <a:headEnd/>
            <a:tailEnd/>
          </a:ln>
          <a:effectLst/>
        </p:spPr>
        <p:txBody>
          <a:bodyPr lIns="92075" tIns="46038" rIns="92075" bIns="46038"/>
          <a:lstStyle/>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a:t>
            </a:r>
            <a:r>
              <a:rPr lang="en-US" altLang="zh-CN" sz="2800" dirty="0" smtClean="0">
                <a:latin typeface="Times New Roman" pitchFamily="18" charset="0"/>
                <a:ea typeface="宋体" pitchFamily="2" charset="-122"/>
              </a:rPr>
              <a:t>       </a:t>
            </a:r>
            <a:r>
              <a:rPr lang="en-US" altLang="zh-CN" sz="2800" dirty="0" err="1" smtClean="0">
                <a:latin typeface="Times New Roman" pitchFamily="18" charset="0"/>
                <a:ea typeface="宋体" pitchFamily="2" charset="-122"/>
              </a:rPr>
              <a:t>elif</a:t>
            </a:r>
            <a:r>
              <a:rPr lang="en-US" altLang="zh-CN" sz="2800" dirty="0" smtClean="0">
                <a:latin typeface="Times New Roman" pitchFamily="18" charset="0"/>
                <a:ea typeface="宋体" pitchFamily="2" charset="-122"/>
              </a:rPr>
              <a:t>  </a:t>
            </a:r>
            <a:r>
              <a:rPr lang="en-US" altLang="zh-CN" sz="2800" dirty="0" err="1">
                <a:latin typeface="Times New Roman" pitchFamily="18" charset="0"/>
                <a:ea typeface="宋体" pitchFamily="2" charset="-122"/>
              </a:rPr>
              <a:t>aExp</a:t>
            </a:r>
            <a:r>
              <a:rPr lang="en-US" altLang="zh-CN" sz="2800" dirty="0">
                <a:latin typeface="Times New Roman" pitchFamily="18" charset="0"/>
                <a:ea typeface="宋体" pitchFamily="2" charset="-122"/>
              </a:rPr>
              <a:t> &gt; </a:t>
            </a:r>
            <a:r>
              <a:rPr lang="en-US" altLang="zh-CN" sz="2800" dirty="0" err="1">
                <a:latin typeface="Times New Roman" pitchFamily="18" charset="0"/>
                <a:ea typeface="宋体" pitchFamily="2" charset="-122"/>
              </a:rPr>
              <a:t>bExp</a:t>
            </a:r>
            <a:r>
              <a:rPr lang="en-US" altLang="zh-CN" sz="2800" dirty="0">
                <a:latin typeface="Times New Roman" pitchFamily="18" charset="0"/>
                <a:ea typeface="宋体" pitchFamily="2" charset="-122"/>
              </a:rPr>
              <a:t> :</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C.addTerm</a:t>
            </a:r>
            <a:r>
              <a:rPr lang="en-US" altLang="zh-CN" sz="2800" dirty="0">
                <a:latin typeface="Times New Roman" pitchFamily="18" charset="0"/>
                <a:ea typeface="宋体" pitchFamily="2" charset="-122"/>
              </a:rPr>
              <a:t>(</a:t>
            </a:r>
            <a:r>
              <a:rPr lang="en-US" altLang="zh-CN" sz="2800" dirty="0" err="1">
                <a:latin typeface="Times New Roman" pitchFamily="18" charset="0"/>
                <a:ea typeface="宋体" pitchFamily="2" charset="-122"/>
              </a:rPr>
              <a:t>aCoef</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aExp</a:t>
            </a:r>
            <a:r>
              <a:rPr lang="en-US" altLang="zh-CN" sz="2800" dirty="0">
                <a:latin typeface="Times New Roman" pitchFamily="18" charset="0"/>
                <a:ea typeface="宋体" pitchFamily="2" charset="-122"/>
              </a:rPr>
              <a:t>);  pa += 1 </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else :</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C.addTerm</a:t>
            </a:r>
            <a:r>
              <a:rPr lang="en-US" altLang="zh-CN" sz="2800" dirty="0">
                <a:latin typeface="Times New Roman" pitchFamily="18" charset="0"/>
                <a:ea typeface="宋体" pitchFamily="2" charset="-122"/>
              </a:rPr>
              <a:t>(</a:t>
            </a:r>
            <a:r>
              <a:rPr lang="en-US" altLang="zh-CN" sz="2800" dirty="0" err="1">
                <a:latin typeface="Times New Roman" pitchFamily="18" charset="0"/>
                <a:ea typeface="宋体" pitchFamily="2" charset="-122"/>
              </a:rPr>
              <a:t>bCoef</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bExp</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pb</a:t>
            </a:r>
            <a:r>
              <a:rPr lang="en-US" altLang="zh-CN" sz="2800" dirty="0">
                <a:latin typeface="Times New Roman" pitchFamily="18" charset="0"/>
                <a:ea typeface="宋体" pitchFamily="2" charset="-122"/>
              </a:rPr>
              <a:t> += 1</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while  pa &lt; </a:t>
            </a:r>
            <a:r>
              <a:rPr lang="en-US" altLang="zh-CN" sz="2800" dirty="0" err="1">
                <a:latin typeface="Times New Roman" pitchFamily="18" charset="0"/>
                <a:ea typeface="宋体" pitchFamily="2" charset="-122"/>
              </a:rPr>
              <a:t>len</a:t>
            </a:r>
            <a:r>
              <a:rPr lang="en-US" altLang="zh-CN" sz="2800" dirty="0">
                <a:latin typeface="Times New Roman" pitchFamily="18" charset="0"/>
                <a:ea typeface="宋体" pitchFamily="2" charset="-122"/>
              </a:rPr>
              <a:t>(</a:t>
            </a:r>
            <a:r>
              <a:rPr lang="en-US" altLang="zh-CN" sz="2800" dirty="0" err="1">
                <a:latin typeface="Times New Roman" pitchFamily="18" charset="0"/>
                <a:ea typeface="宋体" pitchFamily="2" charset="-122"/>
              </a:rPr>
              <a:t>self.list</a:t>
            </a:r>
            <a:r>
              <a:rPr lang="en-US" altLang="zh-CN" sz="2800" dirty="0">
                <a:latin typeface="Times New Roman" pitchFamily="18" charset="0"/>
                <a:ea typeface="宋体" pitchFamily="2" charset="-122"/>
              </a:rPr>
              <a:t>):                 # A</a:t>
            </a:r>
            <a:r>
              <a:rPr lang="zh-CN" altLang="en-US" sz="2800" dirty="0">
                <a:latin typeface="Times New Roman" pitchFamily="18" charset="0"/>
                <a:ea typeface="宋体" pitchFamily="2" charset="-122"/>
              </a:rPr>
              <a:t>未检测完时</a:t>
            </a:r>
          </a:p>
          <a:p>
            <a:pPr marL="342900" indent="-342900" eaLnBrk="1" hangingPunct="1">
              <a:lnSpc>
                <a:spcPct val="100000"/>
              </a:lnSpc>
              <a:buClr>
                <a:schemeClr val="accent2"/>
              </a:buClr>
              <a:buSzPct val="75000"/>
              <a:buFont typeface="Monotype Sorts" pitchFamily="2" charset="2"/>
              <a:buNone/>
            </a:pPr>
            <a:r>
              <a:rPr lang="zh-CN" altLang="en-US" sz="2800" dirty="0">
                <a:latin typeface="Times New Roman" pitchFamily="18" charset="0"/>
                <a:ea typeface="宋体" pitchFamily="2" charset="-122"/>
              </a:rPr>
              <a:t>        </a:t>
            </a:r>
            <a:r>
              <a:rPr lang="en-US" altLang="zh-CN" sz="2800" dirty="0" err="1">
                <a:latin typeface="Times New Roman" pitchFamily="18" charset="0"/>
                <a:ea typeface="宋体" pitchFamily="2" charset="-122"/>
              </a:rPr>
              <a:t>aCoef</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aExp</a:t>
            </a:r>
            <a:r>
              <a:rPr lang="en-US" altLang="zh-CN" sz="2800" dirty="0">
                <a:latin typeface="Times New Roman" pitchFamily="18" charset="0"/>
                <a:ea typeface="宋体" pitchFamily="2" charset="-122"/>
              </a:rPr>
              <a:t> = </a:t>
            </a:r>
            <a:r>
              <a:rPr lang="en-US" altLang="zh-CN" sz="2800" dirty="0" err="1">
                <a:latin typeface="Times New Roman" pitchFamily="18" charset="0"/>
                <a:ea typeface="宋体" pitchFamily="2" charset="-122"/>
              </a:rPr>
              <a:t>self.list</a:t>
            </a:r>
            <a:r>
              <a:rPr lang="en-US" altLang="zh-CN" sz="2800" dirty="0">
                <a:latin typeface="Times New Roman" pitchFamily="18" charset="0"/>
                <a:ea typeface="宋体" pitchFamily="2" charset="-122"/>
              </a:rPr>
              <a:t>[pa].</a:t>
            </a:r>
            <a:r>
              <a:rPr lang="en-US" altLang="zh-CN" sz="2800" dirty="0" err="1">
                <a:latin typeface="Times New Roman" pitchFamily="18" charset="0"/>
                <a:ea typeface="宋体" pitchFamily="2" charset="-122"/>
              </a:rPr>
              <a:t>coef</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self.list</a:t>
            </a:r>
            <a:r>
              <a:rPr lang="en-US" altLang="zh-CN" sz="2800" dirty="0">
                <a:latin typeface="Times New Roman" pitchFamily="18" charset="0"/>
                <a:ea typeface="宋体" pitchFamily="2" charset="-122"/>
              </a:rPr>
              <a:t>[pa].</a:t>
            </a:r>
            <a:r>
              <a:rPr lang="en-US" altLang="zh-CN" sz="2800" dirty="0" err="1">
                <a:latin typeface="Times New Roman" pitchFamily="18" charset="0"/>
                <a:ea typeface="宋体" pitchFamily="2" charset="-122"/>
              </a:rPr>
              <a:t>exp</a:t>
            </a:r>
            <a:endParaRPr lang="en-US" altLang="zh-CN" sz="2800" dirty="0">
              <a:latin typeface="Times New Roman" pitchFamily="18" charset="0"/>
              <a:ea typeface="宋体" pitchFamily="2" charset="-122"/>
            </a:endParaRP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C.addTerm</a:t>
            </a:r>
            <a:r>
              <a:rPr lang="en-US" altLang="zh-CN" sz="2800" dirty="0">
                <a:latin typeface="Times New Roman" pitchFamily="18" charset="0"/>
                <a:ea typeface="宋体" pitchFamily="2" charset="-122"/>
              </a:rPr>
              <a:t>(</a:t>
            </a:r>
            <a:r>
              <a:rPr lang="en-US" altLang="zh-CN" sz="2800" dirty="0" err="1">
                <a:latin typeface="Times New Roman" pitchFamily="18" charset="0"/>
                <a:ea typeface="宋体" pitchFamily="2" charset="-122"/>
              </a:rPr>
              <a:t>aCoef</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aExp</a:t>
            </a:r>
            <a:r>
              <a:rPr lang="en-US" altLang="zh-CN" sz="2800" dirty="0">
                <a:latin typeface="Times New Roman" pitchFamily="18" charset="0"/>
                <a:ea typeface="宋体" pitchFamily="2" charset="-122"/>
              </a:rPr>
              <a:t>);  pa += 1</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while  </a:t>
            </a:r>
            <a:r>
              <a:rPr lang="en-US" altLang="zh-CN" sz="2800" dirty="0" err="1">
                <a:latin typeface="Times New Roman" pitchFamily="18" charset="0"/>
                <a:ea typeface="宋体" pitchFamily="2" charset="-122"/>
              </a:rPr>
              <a:t>pb</a:t>
            </a:r>
            <a:r>
              <a:rPr lang="en-US" altLang="zh-CN" sz="2800" dirty="0">
                <a:latin typeface="Times New Roman" pitchFamily="18" charset="0"/>
                <a:ea typeface="宋体" pitchFamily="2" charset="-122"/>
              </a:rPr>
              <a:t> &lt; </a:t>
            </a:r>
            <a:r>
              <a:rPr lang="en-US" altLang="zh-CN" sz="2800" dirty="0" err="1">
                <a:latin typeface="Times New Roman" pitchFamily="18" charset="0"/>
                <a:ea typeface="宋体" pitchFamily="2" charset="-122"/>
              </a:rPr>
              <a:t>len</a:t>
            </a:r>
            <a:r>
              <a:rPr lang="en-US" altLang="zh-CN" sz="2800" dirty="0">
                <a:latin typeface="Times New Roman" pitchFamily="18" charset="0"/>
                <a:ea typeface="宋体" pitchFamily="2" charset="-122"/>
              </a:rPr>
              <a:t>(</a:t>
            </a:r>
            <a:r>
              <a:rPr lang="en-US" altLang="zh-CN" sz="2800" dirty="0" err="1">
                <a:latin typeface="Times New Roman" pitchFamily="18" charset="0"/>
                <a:ea typeface="宋体" pitchFamily="2" charset="-122"/>
              </a:rPr>
              <a:t>B.list</a:t>
            </a:r>
            <a:r>
              <a:rPr lang="en-US" altLang="zh-CN" sz="2800" dirty="0">
                <a:latin typeface="Times New Roman" pitchFamily="18" charset="0"/>
                <a:ea typeface="宋体" pitchFamily="2" charset="-122"/>
              </a:rPr>
              <a:t>):                 # B</a:t>
            </a:r>
            <a:r>
              <a:rPr lang="zh-CN" altLang="en-US" sz="2800" dirty="0">
                <a:latin typeface="Times New Roman" pitchFamily="18" charset="0"/>
                <a:ea typeface="宋体" pitchFamily="2" charset="-122"/>
              </a:rPr>
              <a:t>未检测完时</a:t>
            </a:r>
          </a:p>
          <a:p>
            <a:pPr marL="342900" indent="-342900" eaLnBrk="1" hangingPunct="1">
              <a:lnSpc>
                <a:spcPct val="100000"/>
              </a:lnSpc>
              <a:buClr>
                <a:schemeClr val="accent2"/>
              </a:buClr>
              <a:buSzPct val="75000"/>
              <a:buFont typeface="Monotype Sorts" pitchFamily="2" charset="2"/>
              <a:buNone/>
            </a:pPr>
            <a:r>
              <a:rPr lang="zh-CN" altLang="en-US" sz="2800" dirty="0">
                <a:latin typeface="Times New Roman" pitchFamily="18" charset="0"/>
                <a:ea typeface="宋体" pitchFamily="2" charset="-122"/>
              </a:rPr>
              <a:t>        </a:t>
            </a:r>
            <a:r>
              <a:rPr lang="en-US" altLang="zh-CN" sz="2800" dirty="0" err="1">
                <a:latin typeface="Times New Roman" pitchFamily="18" charset="0"/>
                <a:ea typeface="宋体" pitchFamily="2" charset="-122"/>
              </a:rPr>
              <a:t>bCoef</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bExp</a:t>
            </a:r>
            <a:r>
              <a:rPr lang="en-US" altLang="zh-CN" sz="2800" dirty="0">
                <a:latin typeface="Times New Roman" pitchFamily="18" charset="0"/>
                <a:ea typeface="宋体" pitchFamily="2" charset="-122"/>
              </a:rPr>
              <a:t> = </a:t>
            </a:r>
            <a:r>
              <a:rPr lang="en-US" altLang="zh-CN" sz="2800" dirty="0" err="1">
                <a:latin typeface="Times New Roman" pitchFamily="18" charset="0"/>
                <a:ea typeface="宋体" pitchFamily="2" charset="-122"/>
              </a:rPr>
              <a:t>B.list</a:t>
            </a:r>
            <a:r>
              <a:rPr lang="en-US" altLang="zh-CN" sz="2800" dirty="0">
                <a:latin typeface="Times New Roman" pitchFamily="18" charset="0"/>
                <a:ea typeface="宋体" pitchFamily="2" charset="-122"/>
              </a:rPr>
              <a:t>[</a:t>
            </a:r>
            <a:r>
              <a:rPr lang="en-US" altLang="zh-CN" sz="2800" dirty="0" err="1">
                <a:latin typeface="Times New Roman" pitchFamily="18" charset="0"/>
                <a:ea typeface="宋体" pitchFamily="2" charset="-122"/>
              </a:rPr>
              <a:t>pb</a:t>
            </a:r>
            <a:r>
              <a:rPr lang="en-US" altLang="zh-CN" sz="2800" dirty="0">
                <a:latin typeface="Times New Roman" pitchFamily="18" charset="0"/>
                <a:ea typeface="宋体" pitchFamily="2" charset="-122"/>
              </a:rPr>
              <a:t>].</a:t>
            </a:r>
            <a:r>
              <a:rPr lang="en-US" altLang="zh-CN" sz="2800" dirty="0" err="1">
                <a:latin typeface="Times New Roman" pitchFamily="18" charset="0"/>
                <a:ea typeface="宋体" pitchFamily="2" charset="-122"/>
              </a:rPr>
              <a:t>coef</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B.list</a:t>
            </a:r>
            <a:r>
              <a:rPr lang="en-US" altLang="zh-CN" sz="2800" dirty="0">
                <a:latin typeface="Times New Roman" pitchFamily="18" charset="0"/>
                <a:ea typeface="宋体" pitchFamily="2" charset="-122"/>
              </a:rPr>
              <a:t>[</a:t>
            </a:r>
            <a:r>
              <a:rPr lang="en-US" altLang="zh-CN" sz="2800" dirty="0" err="1">
                <a:latin typeface="Times New Roman" pitchFamily="18" charset="0"/>
                <a:ea typeface="宋体" pitchFamily="2" charset="-122"/>
              </a:rPr>
              <a:t>pb</a:t>
            </a:r>
            <a:r>
              <a:rPr lang="en-US" altLang="zh-CN" sz="2800" dirty="0">
                <a:latin typeface="Times New Roman" pitchFamily="18" charset="0"/>
                <a:ea typeface="宋体" pitchFamily="2" charset="-122"/>
              </a:rPr>
              <a:t>].</a:t>
            </a:r>
            <a:r>
              <a:rPr lang="en-US" altLang="zh-CN" sz="2800" dirty="0" err="1">
                <a:latin typeface="Times New Roman" pitchFamily="18" charset="0"/>
                <a:ea typeface="宋体" pitchFamily="2" charset="-122"/>
              </a:rPr>
              <a:t>exp</a:t>
            </a:r>
            <a:endParaRPr lang="en-US" altLang="zh-CN" sz="2800" dirty="0">
              <a:latin typeface="Times New Roman" pitchFamily="18" charset="0"/>
              <a:ea typeface="宋体" pitchFamily="2" charset="-122"/>
            </a:endParaRP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C.addTerm</a:t>
            </a:r>
            <a:r>
              <a:rPr lang="en-US" altLang="zh-CN" sz="2800" dirty="0">
                <a:latin typeface="Times New Roman" pitchFamily="18" charset="0"/>
                <a:ea typeface="宋体" pitchFamily="2" charset="-122"/>
              </a:rPr>
              <a:t>(</a:t>
            </a:r>
            <a:r>
              <a:rPr lang="en-US" altLang="zh-CN" sz="2800" dirty="0" err="1">
                <a:latin typeface="Times New Roman" pitchFamily="18" charset="0"/>
                <a:ea typeface="宋体" pitchFamily="2" charset="-122"/>
              </a:rPr>
              <a:t>bCoef</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bExp</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pb</a:t>
            </a:r>
            <a:r>
              <a:rPr lang="en-US" altLang="zh-CN" sz="2800" dirty="0">
                <a:latin typeface="Times New Roman" pitchFamily="18" charset="0"/>
                <a:ea typeface="宋体" pitchFamily="2" charset="-122"/>
              </a:rPr>
              <a:t> += 1</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return C</a:t>
            </a:r>
          </a:p>
        </p:txBody>
      </p:sp>
      <p:sp>
        <p:nvSpPr>
          <p:cNvPr id="3" name="Rectangle 2"/>
          <p:cNvSpPr>
            <a:spLocks noChangeArrowheads="1"/>
          </p:cNvSpPr>
          <p:nvPr/>
        </p:nvSpPr>
        <p:spPr bwMode="auto">
          <a:xfrm>
            <a:off x="-3175" y="5679250"/>
            <a:ext cx="9144000" cy="666074"/>
          </a:xfrm>
          <a:prstGeom prst="rect">
            <a:avLst/>
          </a:prstGeom>
          <a:solidFill>
            <a:schemeClr val="hlink"/>
          </a:solidFill>
          <a:ln w="9525">
            <a:noFill/>
            <a:miter lim="800000"/>
            <a:headEnd/>
            <a:tailEnd/>
          </a:ln>
          <a:effectLst/>
        </p:spPr>
        <p:txBody>
          <a:bodyPr lIns="92075" tIns="46038" rIns="92075" bIns="46038"/>
          <a:lstStyle/>
          <a:p>
            <a:pPr marL="342900" indent="-342900" eaLnBrk="1" hangingPunct="1">
              <a:lnSpc>
                <a:spcPct val="100000"/>
              </a:lnSpc>
              <a:buClr>
                <a:schemeClr val="accent2"/>
              </a:buClr>
              <a:buSzPct val="75000"/>
              <a:buFont typeface="Monotype Sorts" pitchFamily="2" charset="2"/>
              <a:buNone/>
            </a:pPr>
            <a:r>
              <a:rPr lang="en-US" altLang="zh-CN" sz="2800" dirty="0" err="1">
                <a:latin typeface="Times New Roman" pitchFamily="18" charset="0"/>
                <a:ea typeface="宋体" pitchFamily="2" charset="-122"/>
              </a:rPr>
              <a:t>Poly.__add</a:t>
            </a:r>
            <a:r>
              <a:rPr lang="en-US" altLang="zh-CN" sz="2800" dirty="0">
                <a:latin typeface="Times New Roman" pitchFamily="18" charset="0"/>
                <a:ea typeface="宋体" pitchFamily="2" charset="-122"/>
              </a:rPr>
              <a:t>__ = __add__</a:t>
            </a:r>
          </a:p>
        </p:txBody>
      </p:sp>
    </p:spTree>
    <p:extLst>
      <p:ext uri="{BB962C8B-B14F-4D97-AF65-F5344CB8AC3E}">
        <p14:creationId xmlns:p14="http://schemas.microsoft.com/office/powerpoint/2010/main" val="1711687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7890" name="Rectangle 2"/>
          <p:cNvSpPr>
            <a:spLocks noChangeArrowheads="1"/>
          </p:cNvSpPr>
          <p:nvPr/>
        </p:nvSpPr>
        <p:spPr bwMode="auto">
          <a:xfrm>
            <a:off x="143508" y="656692"/>
            <a:ext cx="8820980"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algn="just">
              <a:lnSpc>
                <a:spcPct val="100000"/>
              </a:lnSpc>
              <a:defRPr/>
            </a:pPr>
            <a:r>
              <a:rPr lang="zh-CN" altLang="en-US" sz="2800">
                <a:effectLst>
                  <a:outerShdw blurRad="38100" dist="38100" dir="2700000" algn="tl">
                    <a:srgbClr val="C0C0C0"/>
                  </a:outerShdw>
                </a:effectLst>
              </a:rPr>
              <a:t>分析：</a:t>
            </a:r>
          </a:p>
          <a:p>
            <a:pPr algn="just">
              <a:lnSpc>
                <a:spcPct val="100000"/>
              </a:lnSpc>
              <a:defRPr/>
            </a:pPr>
            <a:r>
              <a:rPr lang="zh-CN" altLang="en-US" sz="2800">
                <a:effectLst>
                  <a:outerShdw blurRad="38100" dist="38100" dir="2700000" algn="tl">
                    <a:srgbClr val="C0C0C0"/>
                  </a:outerShdw>
                </a:effectLst>
              </a:rPr>
              <a:t>在最坏情况下，</a:t>
            </a:r>
            <a:r>
              <a:rPr lang="en-US" altLang="zh-CN" sz="2800">
                <a:effectLst>
                  <a:outerShdw blurRad="38100" dist="38100" dir="2700000" algn="tl">
                    <a:srgbClr val="C0C0C0"/>
                  </a:outerShdw>
                </a:effectLst>
                <a:latin typeface="Times New Roman" pitchFamily="18" charset="0"/>
              </a:rPr>
              <a:t>A</a:t>
            </a:r>
            <a:r>
              <a:rPr lang="zh-CN" altLang="en-US" sz="2800">
                <a:effectLst>
                  <a:outerShdw blurRad="38100" dist="38100" dir="2700000" algn="tl">
                    <a:srgbClr val="C0C0C0"/>
                  </a:outerShdw>
                </a:effectLst>
              </a:rPr>
              <a:t>和</a:t>
            </a:r>
            <a:r>
              <a:rPr lang="en-US" altLang="zh-CN" sz="2800">
                <a:effectLst>
                  <a:outerShdw blurRad="38100" dist="38100" dir="2700000" algn="tl">
                    <a:srgbClr val="C0C0C0"/>
                  </a:outerShdw>
                </a:effectLst>
                <a:latin typeface="Times New Roman" pitchFamily="18" charset="0"/>
              </a:rPr>
              <a:t>B</a:t>
            </a:r>
            <a:r>
              <a:rPr lang="zh-CN" altLang="en-US" sz="2800">
                <a:effectLst>
                  <a:outerShdw blurRad="38100" dist="38100" dir="2700000" algn="tl">
                    <a:srgbClr val="C0C0C0"/>
                  </a:outerShdw>
                </a:effectLst>
              </a:rPr>
              <a:t>中的各个指数部分均不相同，每次循环中</a:t>
            </a:r>
            <a:r>
              <a:rPr lang="zh-CN" altLang="en-US" sz="2800">
                <a:effectLst>
                  <a:outerShdw blurRad="38100" dist="38100" dir="2700000" algn="tl">
                    <a:srgbClr val="C0C0C0"/>
                  </a:outerShdw>
                </a:effectLst>
                <a:latin typeface="Times New Roman" pitchFamily="18" charset="0"/>
              </a:rPr>
              <a:t>仅改变一个多项式的当前项</a:t>
            </a:r>
            <a:r>
              <a:rPr lang="zh-CN" altLang="en-US" sz="2800">
                <a:effectLst>
                  <a:outerShdw blurRad="38100" dist="38100" dir="2700000" algn="tl">
                    <a:srgbClr val="C0C0C0"/>
                  </a:outerShdw>
                </a:effectLst>
              </a:rPr>
              <a:t>，循环的次数为最多，所以，循环的最坏情况时间复杂度为</a:t>
            </a:r>
            <a:r>
              <a:rPr lang="en-US" altLang="zh-CN" sz="2800">
                <a:effectLst>
                  <a:outerShdw blurRad="38100" dist="38100" dir="2700000" algn="tl">
                    <a:srgbClr val="C0C0C0"/>
                  </a:outerShdw>
                </a:effectLst>
                <a:latin typeface="Times New Roman" pitchFamily="18" charset="0"/>
              </a:rPr>
              <a:t>O(n+m)，</a:t>
            </a:r>
            <a:r>
              <a:rPr lang="zh-CN" altLang="en-US" sz="2800">
                <a:effectLst>
                  <a:outerShdw blurRad="38100" dist="38100" dir="2700000" algn="tl">
                    <a:srgbClr val="C0C0C0"/>
                  </a:outerShdw>
                </a:effectLst>
              </a:rPr>
              <a:t>其中</a:t>
            </a:r>
            <a:r>
              <a:rPr lang="en-US" altLang="zh-CN" sz="2800">
                <a:effectLst>
                  <a:outerShdw blurRad="38100" dist="38100" dir="2700000" algn="tl">
                    <a:srgbClr val="C0C0C0"/>
                  </a:outerShdw>
                </a:effectLst>
                <a:latin typeface="Times New Roman" pitchFamily="18" charset="0"/>
              </a:rPr>
              <a:t>n</a:t>
            </a:r>
            <a:r>
              <a:rPr lang="zh-CN" altLang="en-US" sz="2800">
                <a:effectLst>
                  <a:outerShdw blurRad="38100" dist="38100" dir="2700000" algn="tl">
                    <a:srgbClr val="C0C0C0"/>
                  </a:outerShdw>
                </a:effectLst>
              </a:rPr>
              <a:t>和</a:t>
            </a:r>
            <a:r>
              <a:rPr lang="en-US" altLang="zh-CN" sz="2800">
                <a:effectLst>
                  <a:outerShdw blurRad="38100" dist="38100" dir="2700000" algn="tl">
                    <a:srgbClr val="C0C0C0"/>
                  </a:outerShdw>
                </a:effectLst>
                <a:latin typeface="Times New Roman" pitchFamily="18" charset="0"/>
              </a:rPr>
              <a:t>m</a:t>
            </a:r>
            <a:r>
              <a:rPr lang="zh-CN" altLang="en-US" sz="2800">
                <a:effectLst>
                  <a:outerShdw blurRad="38100" dist="38100" dir="2700000" algn="tl">
                    <a:srgbClr val="C0C0C0"/>
                  </a:outerShdw>
                </a:effectLst>
              </a:rPr>
              <a:t>分别为</a:t>
            </a:r>
            <a:r>
              <a:rPr lang="en-US" altLang="zh-CN" sz="2800">
                <a:effectLst>
                  <a:outerShdw blurRad="38100" dist="38100" dir="2700000" algn="tl">
                    <a:srgbClr val="C0C0C0"/>
                  </a:outerShdw>
                </a:effectLst>
                <a:latin typeface="Times New Roman" pitchFamily="18" charset="0"/>
              </a:rPr>
              <a:t>A</a:t>
            </a:r>
            <a:r>
              <a:rPr lang="zh-CN" altLang="en-US" sz="2800">
                <a:effectLst>
                  <a:outerShdw blurRad="38100" dist="38100" dir="2700000" algn="tl">
                    <a:srgbClr val="C0C0C0"/>
                  </a:outerShdw>
                </a:effectLst>
              </a:rPr>
              <a:t>和</a:t>
            </a:r>
            <a:r>
              <a:rPr lang="en-US" altLang="zh-CN" sz="2800">
                <a:effectLst>
                  <a:outerShdw blurRad="38100" dist="38100" dir="2700000" algn="tl">
                    <a:srgbClr val="C0C0C0"/>
                  </a:outerShdw>
                </a:effectLst>
                <a:latin typeface="Times New Roman" pitchFamily="18" charset="0"/>
              </a:rPr>
              <a:t>B</a:t>
            </a:r>
            <a:r>
              <a:rPr lang="zh-CN" altLang="en-US" sz="2800">
                <a:effectLst>
                  <a:outerShdw blurRad="38100" dist="38100" dir="2700000" algn="tl">
                    <a:srgbClr val="C0C0C0"/>
                  </a:outerShdw>
                </a:effectLst>
              </a:rPr>
              <a:t>中非</a:t>
            </a:r>
            <a:r>
              <a:rPr lang="zh-CN" altLang="en-US" sz="2800">
                <a:effectLst>
                  <a:outerShdw blurRad="38100" dist="38100" dir="2700000" algn="tl">
                    <a:srgbClr val="C0C0C0"/>
                  </a:outerShdw>
                </a:effectLst>
                <a:latin typeface="Times New Roman" pitchFamily="18" charset="0"/>
              </a:rPr>
              <a:t>0</a:t>
            </a:r>
            <a:r>
              <a:rPr lang="zh-CN" altLang="en-US" sz="2800">
                <a:effectLst>
                  <a:outerShdw blurRad="38100" dist="38100" dir="2700000" algn="tl">
                    <a:srgbClr val="C0C0C0"/>
                  </a:outerShdw>
                </a:effectLst>
              </a:rPr>
              <a:t>项的个数。</a:t>
            </a:r>
          </a:p>
        </p:txBody>
      </p:sp>
      <p:sp>
        <p:nvSpPr>
          <p:cNvPr id="677891" name="Rectangle 3"/>
          <p:cNvSpPr>
            <a:spLocks noChangeArrowheads="1"/>
          </p:cNvSpPr>
          <p:nvPr/>
        </p:nvSpPr>
        <p:spPr bwMode="auto">
          <a:xfrm>
            <a:off x="154948" y="3284984"/>
            <a:ext cx="4868862"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2800">
                <a:solidFill>
                  <a:srgbClr val="FF0000"/>
                </a:solidFill>
                <a:effectLst>
                  <a:outerShdw blurRad="38100" dist="38100" dir="2700000" algn="tl">
                    <a:srgbClr val="C0C0C0"/>
                  </a:outerShdw>
                </a:effectLst>
              </a:rPr>
              <a:t>两个多项式的相乘如何实现？</a:t>
            </a:r>
          </a:p>
        </p:txBody>
      </p:sp>
      <p:sp>
        <p:nvSpPr>
          <p:cNvPr id="677892" name="Rectangle 4"/>
          <p:cNvSpPr>
            <a:spLocks noChangeArrowheads="1"/>
          </p:cNvSpPr>
          <p:nvPr/>
        </p:nvSpPr>
        <p:spPr bwMode="auto">
          <a:xfrm>
            <a:off x="143508" y="3912046"/>
            <a:ext cx="6970712"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2800">
                <a:effectLst>
                  <a:outerShdw blurRad="38100" dist="38100" dir="2700000" algn="tl">
                    <a:srgbClr val="C0C0C0"/>
                  </a:outerShdw>
                </a:effectLst>
                <a:latin typeface="Times New Roman" pitchFamily="18" charset="0"/>
              </a:rPr>
              <a:t>1</a:t>
            </a:r>
            <a:r>
              <a:rPr lang="zh-CN" altLang="en-US" sz="2800">
                <a:effectLst>
                  <a:outerShdw blurRad="38100" dist="38100" dir="2700000" algn="tl">
                    <a:srgbClr val="C0C0C0"/>
                  </a:outerShdw>
                </a:effectLst>
                <a:latin typeface="Times New Roman" pitchFamily="18" charset="0"/>
              </a:rPr>
              <a:t>、将</a:t>
            </a:r>
            <a:r>
              <a:rPr lang="en-US" altLang="zh-CN" sz="2800">
                <a:effectLst>
                  <a:outerShdw blurRad="38100" dist="38100" dir="2700000" algn="tl">
                    <a:srgbClr val="C0C0C0"/>
                  </a:outerShdw>
                </a:effectLst>
                <a:latin typeface="Times New Roman" pitchFamily="18" charset="0"/>
              </a:rPr>
              <a:t>A</a:t>
            </a:r>
            <a:r>
              <a:rPr lang="zh-CN" altLang="en-US" sz="2800">
                <a:effectLst>
                  <a:outerShdw blurRad="38100" dist="38100" dir="2700000" algn="tl">
                    <a:srgbClr val="C0C0C0"/>
                  </a:outerShdw>
                </a:effectLst>
                <a:latin typeface="Times New Roman" pitchFamily="18" charset="0"/>
              </a:rPr>
              <a:t>多项式与</a:t>
            </a:r>
            <a:r>
              <a:rPr lang="en-US" altLang="zh-CN" sz="2800">
                <a:effectLst>
                  <a:outerShdw blurRad="38100" dist="38100" dir="2700000" algn="tl">
                    <a:srgbClr val="C0C0C0"/>
                  </a:outerShdw>
                </a:effectLst>
                <a:latin typeface="Times New Roman" pitchFamily="18" charset="0"/>
              </a:rPr>
              <a:t>B</a:t>
            </a:r>
            <a:r>
              <a:rPr lang="zh-CN" altLang="en-US" sz="2800">
                <a:effectLst>
                  <a:outerShdw blurRad="38100" dist="38100" dir="2700000" algn="tl">
                    <a:srgbClr val="C0C0C0"/>
                  </a:outerShdw>
                </a:effectLst>
                <a:latin typeface="Times New Roman" pitchFamily="18" charset="0"/>
              </a:rPr>
              <a:t>多项式中的每一项相乘；</a:t>
            </a:r>
          </a:p>
          <a:p>
            <a:pPr>
              <a:defRPr/>
            </a:pPr>
            <a:r>
              <a:rPr lang="en-US" altLang="zh-CN" sz="2800">
                <a:effectLst>
                  <a:outerShdw blurRad="38100" dist="38100" dir="2700000" algn="tl">
                    <a:srgbClr val="C0C0C0"/>
                  </a:outerShdw>
                </a:effectLst>
                <a:latin typeface="Times New Roman" pitchFamily="18" charset="0"/>
              </a:rPr>
              <a:t>2</a:t>
            </a:r>
            <a:r>
              <a:rPr lang="zh-CN" altLang="en-US" sz="2800">
                <a:effectLst>
                  <a:outerShdw blurRad="38100" dist="38100" dir="2700000" algn="tl">
                    <a:srgbClr val="C0C0C0"/>
                  </a:outerShdw>
                </a:effectLst>
                <a:latin typeface="Times New Roman" pitchFamily="18" charset="0"/>
              </a:rPr>
              <a:t>、将步骤</a:t>
            </a:r>
            <a:r>
              <a:rPr lang="en-US" altLang="zh-CN" sz="2800">
                <a:effectLst>
                  <a:outerShdw blurRad="38100" dist="38100" dir="2700000" algn="tl">
                    <a:srgbClr val="C0C0C0"/>
                  </a:outerShdw>
                </a:effectLst>
                <a:latin typeface="Times New Roman" pitchFamily="18" charset="0"/>
              </a:rPr>
              <a:t>1</a:t>
            </a:r>
            <a:r>
              <a:rPr lang="zh-CN" altLang="en-US" sz="2800">
                <a:effectLst>
                  <a:outerShdw blurRad="38100" dist="38100" dir="2700000" algn="tl">
                    <a:srgbClr val="C0C0C0"/>
                  </a:outerShdw>
                </a:effectLst>
                <a:latin typeface="Times New Roman" pitchFamily="18" charset="0"/>
              </a:rPr>
              <a:t>中的结果逐个相加。</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1807" y="1016732"/>
            <a:ext cx="9144000" cy="2592288"/>
          </a:xfrm>
          <a:prstGeom prst="rect">
            <a:avLst/>
          </a:prstGeom>
          <a:solidFill>
            <a:schemeClr val="hlink"/>
          </a:solidFill>
          <a:ln w="9525">
            <a:noFill/>
            <a:miter lim="800000"/>
            <a:headEnd/>
            <a:tailEnd/>
          </a:ln>
          <a:effectLst/>
        </p:spPr>
        <p:txBody>
          <a:bodyPr lIns="92075" tIns="46038" rIns="92075" bIns="46038"/>
          <a:lstStyle/>
          <a:p>
            <a:pPr marL="342900" indent="-342900" eaLnBrk="1" hangingPunct="1">
              <a:lnSpc>
                <a:spcPct val="100000"/>
              </a:lnSpc>
              <a:buClr>
                <a:schemeClr val="accent2"/>
              </a:buClr>
              <a:buSzPct val="75000"/>
              <a:buFont typeface="Monotype Sorts" pitchFamily="2" charset="2"/>
              <a:buNone/>
            </a:pPr>
            <a:r>
              <a:rPr lang="en-US" altLang="zh-CN" sz="3200" dirty="0" err="1">
                <a:latin typeface="Times New Roman" pitchFamily="18" charset="0"/>
                <a:ea typeface="宋体" pitchFamily="2" charset="-122"/>
              </a:rPr>
              <a:t>def</a:t>
            </a:r>
            <a:r>
              <a:rPr lang="en-US" altLang="zh-CN" sz="3200" dirty="0">
                <a:latin typeface="Times New Roman" pitchFamily="18" charset="0"/>
                <a:ea typeface="宋体" pitchFamily="2" charset="-122"/>
              </a:rPr>
              <a:t>  </a:t>
            </a:r>
            <a:r>
              <a:rPr lang="en-US" altLang="zh-CN" sz="3200" dirty="0" err="1">
                <a:latin typeface="Times New Roman" pitchFamily="18" charset="0"/>
                <a:ea typeface="宋体" pitchFamily="2" charset="-122"/>
              </a:rPr>
              <a:t>evalPoly</a:t>
            </a:r>
            <a:r>
              <a:rPr lang="en-US" altLang="zh-CN" sz="3200" dirty="0">
                <a:latin typeface="Times New Roman" pitchFamily="18" charset="0"/>
                <a:ea typeface="宋体" pitchFamily="2" charset="-122"/>
              </a:rPr>
              <a:t>( self, x ) :   #</a:t>
            </a:r>
            <a:r>
              <a:rPr lang="zh-CN" altLang="en-US" sz="3200" dirty="0">
                <a:latin typeface="Times New Roman" pitchFamily="18" charset="0"/>
                <a:ea typeface="宋体" pitchFamily="2" charset="-122"/>
              </a:rPr>
              <a:t>计算表达式</a:t>
            </a:r>
          </a:p>
          <a:p>
            <a:pPr marL="342900" indent="-342900" eaLnBrk="1" hangingPunct="1">
              <a:lnSpc>
                <a:spcPct val="100000"/>
              </a:lnSpc>
              <a:buClr>
                <a:schemeClr val="accent2"/>
              </a:buClr>
              <a:buSzPct val="75000"/>
              <a:buFont typeface="Monotype Sorts" pitchFamily="2" charset="2"/>
              <a:buNone/>
            </a:pPr>
            <a:r>
              <a:rPr lang="zh-CN" altLang="en-US" sz="3200" dirty="0">
                <a:latin typeface="Times New Roman" pitchFamily="18" charset="0"/>
                <a:ea typeface="宋体" pitchFamily="2" charset="-122"/>
              </a:rPr>
              <a:t>    </a:t>
            </a:r>
            <a:r>
              <a:rPr lang="en-US" altLang="zh-CN" sz="3200" dirty="0">
                <a:latin typeface="Times New Roman" pitchFamily="18" charset="0"/>
                <a:ea typeface="宋体" pitchFamily="2" charset="-122"/>
              </a:rPr>
              <a:t>sum = 0</a:t>
            </a:r>
          </a:p>
          <a:p>
            <a:pPr marL="342900" indent="-342900" eaLnBrk="1" hangingPunct="1">
              <a:lnSpc>
                <a:spcPct val="100000"/>
              </a:lnSpc>
              <a:buClr>
                <a:schemeClr val="accent2"/>
              </a:buClr>
              <a:buSzPct val="75000"/>
              <a:buFont typeface="Monotype Sorts" pitchFamily="2" charset="2"/>
              <a:buNone/>
            </a:pPr>
            <a:r>
              <a:rPr lang="en-US" altLang="zh-CN" sz="3200" dirty="0">
                <a:latin typeface="Times New Roman" pitchFamily="18" charset="0"/>
                <a:ea typeface="宋体" pitchFamily="2" charset="-122"/>
              </a:rPr>
              <a:t>    for a in </a:t>
            </a:r>
            <a:r>
              <a:rPr lang="en-US" altLang="zh-CN" sz="3200" dirty="0" err="1">
                <a:latin typeface="Times New Roman" pitchFamily="18" charset="0"/>
                <a:ea typeface="宋体" pitchFamily="2" charset="-122"/>
              </a:rPr>
              <a:t>self.list</a:t>
            </a:r>
            <a:r>
              <a:rPr lang="en-US" altLang="zh-CN" sz="3200" dirty="0">
                <a:latin typeface="Times New Roman" pitchFamily="18" charset="0"/>
                <a:ea typeface="宋体" pitchFamily="2" charset="-122"/>
              </a:rPr>
              <a:t>:</a:t>
            </a:r>
          </a:p>
          <a:p>
            <a:pPr marL="342900" indent="-342900" eaLnBrk="1" hangingPunct="1">
              <a:lnSpc>
                <a:spcPct val="100000"/>
              </a:lnSpc>
              <a:buClr>
                <a:schemeClr val="accent2"/>
              </a:buClr>
              <a:buSzPct val="75000"/>
              <a:buFont typeface="Monotype Sorts" pitchFamily="2" charset="2"/>
              <a:buNone/>
            </a:pPr>
            <a:r>
              <a:rPr lang="en-US" altLang="zh-CN" sz="3200" dirty="0">
                <a:latin typeface="Times New Roman" pitchFamily="18" charset="0"/>
                <a:ea typeface="宋体" pitchFamily="2" charset="-122"/>
              </a:rPr>
              <a:t>        sum += </a:t>
            </a:r>
            <a:r>
              <a:rPr lang="en-US" altLang="zh-CN" sz="3200" dirty="0" err="1">
                <a:latin typeface="Times New Roman" pitchFamily="18" charset="0"/>
                <a:ea typeface="宋体" pitchFamily="2" charset="-122"/>
              </a:rPr>
              <a:t>a.coef</a:t>
            </a:r>
            <a:r>
              <a:rPr lang="en-US" altLang="zh-CN" sz="3200" dirty="0">
                <a:latin typeface="Times New Roman" pitchFamily="18" charset="0"/>
                <a:ea typeface="宋体" pitchFamily="2" charset="-122"/>
              </a:rPr>
              <a:t> * x**</a:t>
            </a:r>
            <a:r>
              <a:rPr lang="en-US" altLang="zh-CN" sz="3200" dirty="0" err="1">
                <a:latin typeface="Times New Roman" pitchFamily="18" charset="0"/>
                <a:ea typeface="宋体" pitchFamily="2" charset="-122"/>
              </a:rPr>
              <a:t>a.exp</a:t>
            </a:r>
            <a:endParaRPr lang="en-US" altLang="zh-CN" sz="3200" dirty="0">
              <a:latin typeface="Times New Roman" pitchFamily="18" charset="0"/>
              <a:ea typeface="宋体" pitchFamily="2" charset="-122"/>
            </a:endParaRPr>
          </a:p>
          <a:p>
            <a:pPr marL="342900" indent="-342900" eaLnBrk="1" hangingPunct="1">
              <a:lnSpc>
                <a:spcPct val="100000"/>
              </a:lnSpc>
              <a:buClr>
                <a:schemeClr val="accent2"/>
              </a:buClr>
              <a:buSzPct val="75000"/>
              <a:buFont typeface="Monotype Sorts" pitchFamily="2" charset="2"/>
              <a:buNone/>
            </a:pPr>
            <a:r>
              <a:rPr lang="en-US" altLang="zh-CN" sz="3200" dirty="0">
                <a:latin typeface="Times New Roman" pitchFamily="18" charset="0"/>
                <a:ea typeface="宋体" pitchFamily="2" charset="-122"/>
              </a:rPr>
              <a:t>    return sum</a:t>
            </a:r>
          </a:p>
        </p:txBody>
      </p:sp>
      <p:sp>
        <p:nvSpPr>
          <p:cNvPr id="3" name="Rectangle 2"/>
          <p:cNvSpPr>
            <a:spLocks noChangeArrowheads="1"/>
          </p:cNvSpPr>
          <p:nvPr/>
        </p:nvSpPr>
        <p:spPr bwMode="auto">
          <a:xfrm>
            <a:off x="-11807" y="3988420"/>
            <a:ext cx="9144000" cy="692696"/>
          </a:xfrm>
          <a:prstGeom prst="rect">
            <a:avLst/>
          </a:prstGeom>
          <a:solidFill>
            <a:schemeClr val="hlink"/>
          </a:solidFill>
          <a:ln w="9525">
            <a:noFill/>
            <a:miter lim="800000"/>
            <a:headEnd/>
            <a:tailEnd/>
          </a:ln>
          <a:effectLst/>
        </p:spPr>
        <p:txBody>
          <a:bodyPr lIns="92075" tIns="46038" rIns="92075" bIns="46038"/>
          <a:lstStyle/>
          <a:p>
            <a:pPr marL="342900" indent="-342900" eaLnBrk="1" hangingPunct="1">
              <a:lnSpc>
                <a:spcPct val="100000"/>
              </a:lnSpc>
              <a:buClr>
                <a:schemeClr val="accent2"/>
              </a:buClr>
              <a:buSzPct val="75000"/>
              <a:buFont typeface="Monotype Sorts" pitchFamily="2" charset="2"/>
              <a:buNone/>
            </a:pPr>
            <a:r>
              <a:rPr lang="en-US" altLang="zh-CN" sz="3200" dirty="0" err="1" smtClean="0">
                <a:latin typeface="Times New Roman" pitchFamily="18" charset="0"/>
                <a:ea typeface="宋体" pitchFamily="2" charset="-122"/>
              </a:rPr>
              <a:t>Poly.evalPoly</a:t>
            </a:r>
            <a:r>
              <a:rPr lang="en-US" altLang="zh-CN" sz="3200" dirty="0" smtClean="0">
                <a:latin typeface="Times New Roman" pitchFamily="18" charset="0"/>
                <a:ea typeface="宋体" pitchFamily="2" charset="-122"/>
              </a:rPr>
              <a:t> </a:t>
            </a:r>
            <a:r>
              <a:rPr lang="en-US" altLang="zh-CN" sz="3200" dirty="0">
                <a:latin typeface="Times New Roman" pitchFamily="18" charset="0"/>
                <a:ea typeface="宋体" pitchFamily="2" charset="-122"/>
              </a:rPr>
              <a:t>= </a:t>
            </a:r>
            <a:r>
              <a:rPr lang="en-US" altLang="zh-CN" sz="3200" dirty="0" err="1">
                <a:latin typeface="Times New Roman" pitchFamily="18" charset="0"/>
                <a:ea typeface="宋体" pitchFamily="2" charset="-122"/>
              </a:rPr>
              <a:t>evalPoly</a:t>
            </a:r>
            <a:endParaRPr lang="en-US" altLang="zh-CN" sz="3200" dirty="0">
              <a:latin typeface="Times New Roman" pitchFamily="18" charset="0"/>
              <a:ea typeface="宋体" pitchFamily="2" charset="-122"/>
            </a:endParaRPr>
          </a:p>
        </p:txBody>
      </p:sp>
      <p:sp>
        <p:nvSpPr>
          <p:cNvPr id="4" name="Text Box 49"/>
          <p:cNvSpPr txBox="1">
            <a:spLocks noChangeArrowheads="1"/>
          </p:cNvSpPr>
          <p:nvPr/>
        </p:nvSpPr>
        <p:spPr bwMode="auto">
          <a:xfrm>
            <a:off x="6412" y="224644"/>
            <a:ext cx="8153400" cy="62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just">
              <a:spcBef>
                <a:spcPct val="50000"/>
              </a:spcBef>
              <a:defRPr/>
            </a:pPr>
            <a:r>
              <a:rPr lang="zh-CN" altLang="en-US" sz="3200" dirty="0" smtClean="0">
                <a:effectLst>
                  <a:outerShdw blurRad="38100" dist="38100" dir="2700000" algn="tl">
                    <a:srgbClr val="C0C0C0"/>
                  </a:outerShdw>
                </a:effectLst>
              </a:rPr>
              <a:t>计算多项式的值</a:t>
            </a:r>
            <a:endParaRPr lang="en-US" altLang="zh-CN" sz="3200" dirty="0">
              <a:effectLst>
                <a:outerShdw blurRad="38100" dist="38100" dir="2700000" algn="tl">
                  <a:srgbClr val="C0C0C0"/>
                </a:outerShdw>
              </a:effectLst>
            </a:endParaRPr>
          </a:p>
        </p:txBody>
      </p:sp>
    </p:spTree>
    <p:extLst>
      <p:ext uri="{BB962C8B-B14F-4D97-AF65-F5344CB8AC3E}">
        <p14:creationId xmlns:p14="http://schemas.microsoft.com/office/powerpoint/2010/main" val="2344722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08" y="980728"/>
            <a:ext cx="9144000" cy="4860540"/>
          </a:xfrm>
          <a:prstGeom prst="rect">
            <a:avLst/>
          </a:prstGeom>
          <a:solidFill>
            <a:schemeClr val="hlink"/>
          </a:solidFill>
          <a:ln w="9525">
            <a:noFill/>
            <a:miter lim="800000"/>
            <a:headEnd/>
            <a:tailEnd/>
          </a:ln>
          <a:effectLst/>
        </p:spPr>
        <p:txBody>
          <a:bodyPr lIns="92075" tIns="46038" rIns="92075" bIns="46038"/>
          <a:lstStyle/>
          <a:p>
            <a:pPr marL="342900" indent="-342900" eaLnBrk="1" hangingPunct="1">
              <a:lnSpc>
                <a:spcPct val="100000"/>
              </a:lnSpc>
              <a:buClr>
                <a:schemeClr val="accent2"/>
              </a:buClr>
              <a:buSzPct val="75000"/>
              <a:buFont typeface="Monotype Sorts" pitchFamily="2" charset="2"/>
              <a:buNone/>
            </a:pPr>
            <a:r>
              <a:rPr lang="en-US" altLang="zh-CN" sz="2800" dirty="0" err="1">
                <a:latin typeface="Times New Roman" pitchFamily="18" charset="0"/>
                <a:ea typeface="宋体" pitchFamily="2" charset="-122"/>
              </a:rPr>
              <a:t>def</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printPoly</a:t>
            </a:r>
            <a:r>
              <a:rPr lang="en-US" altLang="zh-CN" sz="2800" dirty="0">
                <a:latin typeface="Times New Roman" pitchFamily="18" charset="0"/>
                <a:ea typeface="宋体" pitchFamily="2" charset="-122"/>
              </a:rPr>
              <a:t>(self) :</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self.list.sort</a:t>
            </a:r>
            <a:r>
              <a:rPr lang="en-US" altLang="zh-CN" sz="2800" dirty="0">
                <a:latin typeface="Times New Roman" pitchFamily="18" charset="0"/>
                <a:ea typeface="宋体" pitchFamily="2" charset="-122"/>
              </a:rPr>
              <a:t>(key = lambda x : </a:t>
            </a:r>
            <a:r>
              <a:rPr lang="en-US" altLang="zh-CN" sz="2800" dirty="0" err="1">
                <a:latin typeface="Times New Roman" pitchFamily="18" charset="0"/>
                <a:ea typeface="宋体" pitchFamily="2" charset="-122"/>
              </a:rPr>
              <a:t>x.exp</a:t>
            </a:r>
            <a:r>
              <a:rPr lang="en-US" altLang="zh-CN" sz="2800" dirty="0">
                <a:latin typeface="Times New Roman" pitchFamily="18" charset="0"/>
                <a:ea typeface="宋体" pitchFamily="2" charset="-122"/>
              </a:rPr>
              <a:t>, reverse = True)</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s = ''</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for  p in </a:t>
            </a:r>
            <a:r>
              <a:rPr lang="en-US" altLang="zh-CN" sz="2800" dirty="0" err="1">
                <a:latin typeface="Times New Roman" pitchFamily="18" charset="0"/>
                <a:ea typeface="宋体" pitchFamily="2" charset="-122"/>
              </a:rPr>
              <a:t>self.list</a:t>
            </a:r>
            <a:r>
              <a:rPr lang="en-US" altLang="zh-CN" sz="2800" dirty="0">
                <a:latin typeface="Times New Roman" pitchFamily="18" charset="0"/>
                <a:ea typeface="宋体" pitchFamily="2" charset="-122"/>
              </a:rPr>
              <a:t>:</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s += ' </a:t>
            </a:r>
            <a:r>
              <a:rPr lang="en-US" altLang="zh-CN" sz="2800" dirty="0" smtClean="0">
                <a:latin typeface="Times New Roman" pitchFamily="18" charset="0"/>
                <a:ea typeface="宋体" pitchFamily="2" charset="-122"/>
              </a:rPr>
              <a:t>+ '  </a:t>
            </a:r>
            <a:r>
              <a:rPr lang="en-US" altLang="zh-CN" sz="2800" dirty="0">
                <a:latin typeface="Times New Roman" pitchFamily="18" charset="0"/>
                <a:ea typeface="宋体" pitchFamily="2" charset="-122"/>
              </a:rPr>
              <a:t>if  </a:t>
            </a:r>
            <a:r>
              <a:rPr lang="en-US" altLang="zh-CN" sz="2800" dirty="0" err="1">
                <a:latin typeface="Times New Roman" pitchFamily="18" charset="0"/>
                <a:ea typeface="宋体" pitchFamily="2" charset="-122"/>
              </a:rPr>
              <a:t>p.coef</a:t>
            </a:r>
            <a:r>
              <a:rPr lang="en-US" altLang="zh-CN" sz="2800" dirty="0">
                <a:latin typeface="Times New Roman" pitchFamily="18" charset="0"/>
                <a:ea typeface="宋体" pitchFamily="2" charset="-122"/>
              </a:rPr>
              <a:t> &gt;= 0 else </a:t>
            </a:r>
            <a:r>
              <a:rPr lang="en-US" altLang="zh-CN" sz="2800" dirty="0" smtClean="0">
                <a:latin typeface="Times New Roman" pitchFamily="18" charset="0"/>
                <a:ea typeface="宋体" pitchFamily="2" charset="-122"/>
              </a:rPr>
              <a:t>' - '</a:t>
            </a:r>
            <a:endParaRPr lang="en-US" altLang="zh-CN" sz="2800" dirty="0">
              <a:latin typeface="Times New Roman" pitchFamily="18" charset="0"/>
              <a:ea typeface="宋体" pitchFamily="2" charset="-122"/>
            </a:endParaRP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if  </a:t>
            </a:r>
            <a:r>
              <a:rPr lang="en-US" altLang="zh-CN" sz="2800" dirty="0" err="1">
                <a:latin typeface="Times New Roman" pitchFamily="18" charset="0"/>
                <a:ea typeface="宋体" pitchFamily="2" charset="-122"/>
              </a:rPr>
              <a:t>p.exp</a:t>
            </a:r>
            <a:r>
              <a:rPr lang="en-US" altLang="zh-CN" sz="2800" dirty="0">
                <a:latin typeface="Times New Roman" pitchFamily="18" charset="0"/>
                <a:ea typeface="宋体" pitchFamily="2" charset="-122"/>
              </a:rPr>
              <a:t> == 0 :  s += </a:t>
            </a:r>
            <a:r>
              <a:rPr lang="en-US" altLang="zh-CN" sz="2800" dirty="0" err="1">
                <a:latin typeface="Times New Roman" pitchFamily="18" charset="0"/>
                <a:ea typeface="宋体" pitchFamily="2" charset="-122"/>
              </a:rPr>
              <a:t>str</a:t>
            </a:r>
            <a:r>
              <a:rPr lang="en-US" altLang="zh-CN" sz="2800" dirty="0">
                <a:latin typeface="Times New Roman" pitchFamily="18" charset="0"/>
                <a:ea typeface="宋体" pitchFamily="2" charset="-122"/>
              </a:rPr>
              <a:t>(abs(</a:t>
            </a:r>
            <a:r>
              <a:rPr lang="en-US" altLang="zh-CN" sz="2800" dirty="0" err="1">
                <a:latin typeface="Times New Roman" pitchFamily="18" charset="0"/>
                <a:ea typeface="宋体" pitchFamily="2" charset="-122"/>
              </a:rPr>
              <a:t>p.coef</a:t>
            </a:r>
            <a:r>
              <a:rPr lang="en-US" altLang="zh-CN" sz="2800" dirty="0">
                <a:latin typeface="Times New Roman" pitchFamily="18" charset="0"/>
                <a:ea typeface="宋体" pitchFamily="2" charset="-122"/>
              </a:rPr>
              <a:t>))</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else :</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if  abs(</a:t>
            </a:r>
            <a:r>
              <a:rPr lang="en-US" altLang="zh-CN" sz="2800" dirty="0" err="1">
                <a:latin typeface="Times New Roman" pitchFamily="18" charset="0"/>
                <a:ea typeface="宋体" pitchFamily="2" charset="-122"/>
              </a:rPr>
              <a:t>p.coef</a:t>
            </a:r>
            <a:r>
              <a:rPr lang="en-US" altLang="zh-CN" sz="2800" dirty="0">
                <a:latin typeface="Times New Roman" pitchFamily="18" charset="0"/>
                <a:ea typeface="宋体" pitchFamily="2" charset="-122"/>
              </a:rPr>
              <a:t>) != 1 :  s += </a:t>
            </a:r>
            <a:r>
              <a:rPr lang="en-US" altLang="zh-CN" sz="2800" dirty="0" err="1">
                <a:latin typeface="Times New Roman" pitchFamily="18" charset="0"/>
                <a:ea typeface="宋体" pitchFamily="2" charset="-122"/>
              </a:rPr>
              <a:t>str</a:t>
            </a:r>
            <a:r>
              <a:rPr lang="en-US" altLang="zh-CN" sz="2800" dirty="0">
                <a:latin typeface="Times New Roman" pitchFamily="18" charset="0"/>
                <a:ea typeface="宋体" pitchFamily="2" charset="-122"/>
              </a:rPr>
              <a:t>(abs(</a:t>
            </a:r>
            <a:r>
              <a:rPr lang="en-US" altLang="zh-CN" sz="2800" dirty="0" err="1">
                <a:latin typeface="Times New Roman" pitchFamily="18" charset="0"/>
                <a:ea typeface="宋体" pitchFamily="2" charset="-122"/>
              </a:rPr>
              <a:t>p.coef</a:t>
            </a:r>
            <a:r>
              <a:rPr lang="en-US" altLang="zh-CN" sz="2800" dirty="0">
                <a:latin typeface="Times New Roman" pitchFamily="18" charset="0"/>
                <a:ea typeface="宋体" pitchFamily="2" charset="-122"/>
              </a:rPr>
              <a:t>))</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s += 'x'</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if  </a:t>
            </a:r>
            <a:r>
              <a:rPr lang="en-US" altLang="zh-CN" sz="2800" dirty="0" err="1">
                <a:latin typeface="Times New Roman" pitchFamily="18" charset="0"/>
                <a:ea typeface="宋体" pitchFamily="2" charset="-122"/>
              </a:rPr>
              <a:t>p.exp</a:t>
            </a:r>
            <a:r>
              <a:rPr lang="en-US" altLang="zh-CN" sz="2800" dirty="0">
                <a:latin typeface="Times New Roman" pitchFamily="18" charset="0"/>
                <a:ea typeface="宋体" pitchFamily="2" charset="-122"/>
              </a:rPr>
              <a:t> &gt; 1:  s += '^' + </a:t>
            </a:r>
            <a:r>
              <a:rPr lang="en-US" altLang="zh-CN" sz="2800" dirty="0" err="1">
                <a:latin typeface="Times New Roman" pitchFamily="18" charset="0"/>
                <a:ea typeface="宋体" pitchFamily="2" charset="-122"/>
              </a:rPr>
              <a:t>str</a:t>
            </a:r>
            <a:r>
              <a:rPr lang="en-US" altLang="zh-CN" sz="2800" dirty="0">
                <a:latin typeface="Times New Roman" pitchFamily="18" charset="0"/>
                <a:ea typeface="宋体" pitchFamily="2" charset="-122"/>
              </a:rPr>
              <a:t>(</a:t>
            </a:r>
            <a:r>
              <a:rPr lang="en-US" altLang="zh-CN" sz="2800" dirty="0" err="1">
                <a:latin typeface="Times New Roman" pitchFamily="18" charset="0"/>
                <a:ea typeface="宋体" pitchFamily="2" charset="-122"/>
              </a:rPr>
              <a:t>p.exp</a:t>
            </a:r>
            <a:r>
              <a:rPr lang="en-US" altLang="zh-CN" sz="2800" dirty="0">
                <a:latin typeface="Times New Roman" pitchFamily="18" charset="0"/>
                <a:ea typeface="宋体" pitchFamily="2" charset="-122"/>
              </a:rPr>
              <a:t>)</a:t>
            </a:r>
          </a:p>
          <a:p>
            <a:pPr marL="342900" indent="-342900" eaLnBrk="1" hangingPunct="1">
              <a:lnSpc>
                <a:spcPct val="100000"/>
              </a:lnSpc>
              <a:buClr>
                <a:schemeClr val="accent2"/>
              </a:buClr>
              <a:buSzPct val="75000"/>
              <a:buFont typeface="Monotype Sorts" pitchFamily="2" charset="2"/>
              <a:buNone/>
            </a:pPr>
            <a:r>
              <a:rPr lang="en-US" altLang="zh-CN" sz="2800" dirty="0">
                <a:latin typeface="Times New Roman" pitchFamily="18" charset="0"/>
                <a:ea typeface="宋体" pitchFamily="2" charset="-122"/>
              </a:rPr>
              <a:t>    print s</a:t>
            </a:r>
          </a:p>
        </p:txBody>
      </p:sp>
      <p:sp>
        <p:nvSpPr>
          <p:cNvPr id="3" name="Rectangle 2"/>
          <p:cNvSpPr>
            <a:spLocks noChangeArrowheads="1"/>
          </p:cNvSpPr>
          <p:nvPr/>
        </p:nvSpPr>
        <p:spPr bwMode="auto">
          <a:xfrm>
            <a:off x="11584" y="6090114"/>
            <a:ext cx="9144000" cy="666074"/>
          </a:xfrm>
          <a:prstGeom prst="rect">
            <a:avLst/>
          </a:prstGeom>
          <a:solidFill>
            <a:schemeClr val="hlink"/>
          </a:solidFill>
          <a:ln w="9525">
            <a:noFill/>
            <a:miter lim="800000"/>
            <a:headEnd/>
            <a:tailEnd/>
          </a:ln>
          <a:effectLst/>
        </p:spPr>
        <p:txBody>
          <a:bodyPr lIns="92075" tIns="46038" rIns="92075" bIns="46038"/>
          <a:lstStyle/>
          <a:p>
            <a:pPr marL="342900" indent="-342900" eaLnBrk="1" hangingPunct="1">
              <a:lnSpc>
                <a:spcPct val="100000"/>
              </a:lnSpc>
              <a:buClr>
                <a:schemeClr val="accent2"/>
              </a:buClr>
              <a:buSzPct val="75000"/>
              <a:buFont typeface="Monotype Sorts" pitchFamily="2" charset="2"/>
              <a:buNone/>
            </a:pPr>
            <a:r>
              <a:rPr lang="en-US" altLang="zh-CN" sz="2800" dirty="0" err="1">
                <a:latin typeface="Times New Roman" pitchFamily="18" charset="0"/>
                <a:ea typeface="宋体" pitchFamily="2" charset="-122"/>
              </a:rPr>
              <a:t>Poly.printPoly</a:t>
            </a:r>
            <a:r>
              <a:rPr lang="en-US" altLang="zh-CN" sz="2800" dirty="0">
                <a:latin typeface="Times New Roman" pitchFamily="18" charset="0"/>
                <a:ea typeface="宋体" pitchFamily="2" charset="-122"/>
              </a:rPr>
              <a:t> = </a:t>
            </a:r>
            <a:r>
              <a:rPr lang="en-US" altLang="zh-CN" sz="2800" dirty="0" err="1" smtClean="0">
                <a:latin typeface="Times New Roman" pitchFamily="18" charset="0"/>
                <a:ea typeface="宋体" pitchFamily="2" charset="-122"/>
              </a:rPr>
              <a:t>printPoly</a:t>
            </a:r>
            <a:endParaRPr lang="en-US" altLang="zh-CN" sz="2800" dirty="0">
              <a:latin typeface="Times New Roman" pitchFamily="18" charset="0"/>
              <a:ea typeface="宋体" pitchFamily="2" charset="-122"/>
            </a:endParaRPr>
          </a:p>
        </p:txBody>
      </p:sp>
      <p:sp>
        <p:nvSpPr>
          <p:cNvPr id="4" name="Text Box 49"/>
          <p:cNvSpPr txBox="1">
            <a:spLocks noChangeArrowheads="1"/>
          </p:cNvSpPr>
          <p:nvPr/>
        </p:nvSpPr>
        <p:spPr bwMode="auto">
          <a:xfrm>
            <a:off x="6412" y="224644"/>
            <a:ext cx="8153400" cy="62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just">
              <a:spcBef>
                <a:spcPct val="50000"/>
              </a:spcBef>
              <a:defRPr/>
            </a:pPr>
            <a:r>
              <a:rPr lang="zh-CN" altLang="en-US" sz="3200" dirty="0" smtClean="0">
                <a:effectLst>
                  <a:outerShdw blurRad="38100" dist="38100" dir="2700000" algn="tl">
                    <a:srgbClr val="C0C0C0"/>
                  </a:outerShdw>
                </a:effectLst>
              </a:rPr>
              <a:t>多项式打印输出</a:t>
            </a:r>
            <a:endParaRPr lang="en-US" altLang="zh-CN" sz="3200" dirty="0">
              <a:effectLst>
                <a:outerShdw blurRad="38100" dist="38100" dir="2700000" algn="tl">
                  <a:srgbClr val="C0C0C0"/>
                </a:outerShdw>
              </a:effectLst>
            </a:endParaRPr>
          </a:p>
        </p:txBody>
      </p:sp>
    </p:spTree>
    <p:extLst>
      <p:ext uri="{BB962C8B-B14F-4D97-AF65-F5344CB8AC3E}">
        <p14:creationId xmlns:p14="http://schemas.microsoft.com/office/powerpoint/2010/main" val="46729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49"/>
          <p:cNvSpPr txBox="1">
            <a:spLocks noChangeArrowheads="1"/>
          </p:cNvSpPr>
          <p:nvPr/>
        </p:nvSpPr>
        <p:spPr bwMode="auto">
          <a:xfrm>
            <a:off x="442504" y="476672"/>
            <a:ext cx="8153400" cy="939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just">
              <a:lnSpc>
                <a:spcPts val="2500"/>
              </a:lnSpc>
              <a:spcBef>
                <a:spcPct val="50000"/>
              </a:spcBef>
              <a:defRPr/>
            </a:pPr>
            <a:r>
              <a:rPr lang="zh-CN" altLang="en-US" sz="2400" dirty="0" smtClean="0">
                <a:effectLst>
                  <a:outerShdw blurRad="38100" dist="38100" dir="2700000" algn="tl">
                    <a:srgbClr val="C0C0C0"/>
                  </a:outerShdw>
                </a:effectLst>
                <a:latin typeface="Times New Roman" pitchFamily="18" charset="0"/>
                <a:cs typeface="Times New Roman" pitchFamily="18" charset="0"/>
              </a:rPr>
              <a:t>多项式</a:t>
            </a:r>
            <a:r>
              <a:rPr lang="en-US" altLang="zh-CN" sz="2400" dirty="0" smtClean="0">
                <a:effectLst>
                  <a:outerShdw blurRad="38100" dist="38100" dir="2700000" algn="tl">
                    <a:srgbClr val="C0C0C0"/>
                  </a:outerShdw>
                </a:effectLst>
                <a:latin typeface="Times New Roman" pitchFamily="18" charset="0"/>
                <a:cs typeface="Times New Roman" pitchFamily="18" charset="0"/>
              </a:rPr>
              <a:t>A</a:t>
            </a:r>
            <a:r>
              <a:rPr lang="zh-CN" altLang="en-US" sz="2400" dirty="0" smtClean="0">
                <a:effectLst>
                  <a:outerShdw blurRad="38100" dist="38100" dir="2700000" algn="tl">
                    <a:srgbClr val="C0C0C0"/>
                  </a:outerShdw>
                </a:effectLst>
                <a:latin typeface="Times New Roman" pitchFamily="18" charset="0"/>
                <a:cs typeface="Times New Roman" pitchFamily="18" charset="0"/>
              </a:rPr>
              <a:t>：</a:t>
            </a:r>
            <a:r>
              <a:rPr lang="en-US" altLang="zh-CN" sz="2400" dirty="0" smtClean="0">
                <a:effectLst>
                  <a:outerShdw blurRad="38100" dist="38100" dir="2700000" algn="tl">
                    <a:srgbClr val="C0C0C0"/>
                  </a:outerShdw>
                </a:effectLst>
                <a:latin typeface="Times New Roman" pitchFamily="18" charset="0"/>
                <a:cs typeface="Times New Roman" pitchFamily="18" charset="0"/>
              </a:rPr>
              <a:t>3x</a:t>
            </a:r>
            <a:r>
              <a:rPr lang="en-US" altLang="zh-CN" sz="2400" baseline="30000" dirty="0" smtClean="0">
                <a:effectLst>
                  <a:outerShdw blurRad="38100" dist="38100" dir="2700000" algn="tl">
                    <a:srgbClr val="C0C0C0"/>
                  </a:outerShdw>
                </a:effectLst>
                <a:latin typeface="Times New Roman" pitchFamily="18" charset="0"/>
                <a:cs typeface="Times New Roman" pitchFamily="18" charset="0"/>
              </a:rPr>
              <a:t>2</a:t>
            </a:r>
            <a:r>
              <a:rPr lang="en-US" altLang="zh-CN" sz="2400" dirty="0" smtClean="0">
                <a:effectLst>
                  <a:outerShdw blurRad="38100" dist="38100" dir="2700000" algn="tl">
                    <a:srgbClr val="C0C0C0"/>
                  </a:outerShdw>
                </a:effectLst>
                <a:latin typeface="Times New Roman" pitchFamily="18" charset="0"/>
                <a:cs typeface="Times New Roman" pitchFamily="18" charset="0"/>
              </a:rPr>
              <a:t> - 2x + 4</a:t>
            </a:r>
          </a:p>
          <a:p>
            <a:pPr algn="just">
              <a:lnSpc>
                <a:spcPts val="2500"/>
              </a:lnSpc>
              <a:spcBef>
                <a:spcPct val="50000"/>
              </a:spcBef>
              <a:defRPr/>
            </a:pPr>
            <a:r>
              <a:rPr lang="zh-CN" altLang="en-US" sz="2400" dirty="0" smtClean="0">
                <a:effectLst>
                  <a:outerShdw blurRad="38100" dist="38100" dir="2700000" algn="tl">
                    <a:srgbClr val="C0C0C0"/>
                  </a:outerShdw>
                </a:effectLst>
                <a:latin typeface="Times New Roman" pitchFamily="18" charset="0"/>
                <a:cs typeface="Times New Roman" pitchFamily="18" charset="0"/>
              </a:rPr>
              <a:t>输出：      </a:t>
            </a:r>
            <a:r>
              <a:rPr lang="en-US" altLang="zh-CN" sz="2400" dirty="0" smtClean="0">
                <a:effectLst>
                  <a:outerShdw blurRad="38100" dist="38100" dir="2700000" algn="tl">
                    <a:srgbClr val="C0C0C0"/>
                  </a:outerShdw>
                </a:effectLst>
                <a:latin typeface="Times New Roman" pitchFamily="18" charset="0"/>
                <a:cs typeface="Times New Roman" pitchFamily="18" charset="0"/>
              </a:rPr>
              <a:t> </a:t>
            </a:r>
            <a:r>
              <a:rPr lang="en-US" altLang="zh-CN" sz="2400" dirty="0">
                <a:effectLst>
                  <a:outerShdw blurRad="38100" dist="38100" dir="2700000" algn="tl">
                    <a:srgbClr val="C0C0C0"/>
                  </a:outerShdw>
                </a:effectLst>
                <a:latin typeface="Times New Roman" pitchFamily="18" charset="0"/>
                <a:cs typeface="Times New Roman" pitchFamily="18" charset="0"/>
              </a:rPr>
              <a:t>+ 3x^2 - 2x + 4</a:t>
            </a:r>
          </a:p>
        </p:txBody>
      </p:sp>
      <p:sp>
        <p:nvSpPr>
          <p:cNvPr id="3" name="Text Box 49"/>
          <p:cNvSpPr txBox="1">
            <a:spLocks noChangeArrowheads="1"/>
          </p:cNvSpPr>
          <p:nvPr/>
        </p:nvSpPr>
        <p:spPr bwMode="auto">
          <a:xfrm>
            <a:off x="438920" y="1448780"/>
            <a:ext cx="8153400" cy="939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just">
              <a:lnSpc>
                <a:spcPts val="2500"/>
              </a:lnSpc>
              <a:spcBef>
                <a:spcPct val="50000"/>
              </a:spcBef>
              <a:defRPr/>
            </a:pPr>
            <a:r>
              <a:rPr lang="zh-CN" altLang="en-US" sz="2400" dirty="0" smtClean="0">
                <a:effectLst>
                  <a:outerShdw blurRad="38100" dist="38100" dir="2700000" algn="tl">
                    <a:srgbClr val="C0C0C0"/>
                  </a:outerShdw>
                </a:effectLst>
                <a:latin typeface="Times New Roman" pitchFamily="18" charset="0"/>
                <a:cs typeface="Times New Roman" pitchFamily="18" charset="0"/>
              </a:rPr>
              <a:t>多项式</a:t>
            </a:r>
            <a:r>
              <a:rPr lang="en-US" altLang="zh-CN" sz="2400" dirty="0" smtClean="0">
                <a:effectLst>
                  <a:outerShdw blurRad="38100" dist="38100" dir="2700000" algn="tl">
                    <a:srgbClr val="C0C0C0"/>
                  </a:outerShdw>
                </a:effectLst>
                <a:latin typeface="Times New Roman" pitchFamily="18" charset="0"/>
                <a:cs typeface="Times New Roman" pitchFamily="18" charset="0"/>
              </a:rPr>
              <a:t>B</a:t>
            </a:r>
            <a:r>
              <a:rPr lang="zh-CN" altLang="en-US" sz="2400" dirty="0" smtClean="0">
                <a:effectLst>
                  <a:outerShdw blurRad="38100" dist="38100" dir="2700000" algn="tl">
                    <a:srgbClr val="C0C0C0"/>
                  </a:outerShdw>
                </a:effectLst>
                <a:latin typeface="Times New Roman" pitchFamily="18" charset="0"/>
                <a:cs typeface="Times New Roman" pitchFamily="18" charset="0"/>
              </a:rPr>
              <a:t>：</a:t>
            </a:r>
            <a:r>
              <a:rPr lang="en-US" altLang="zh-CN" sz="2400" dirty="0" smtClean="0">
                <a:effectLst>
                  <a:outerShdw blurRad="38100" dist="38100" dir="2700000" algn="tl">
                    <a:srgbClr val="C0C0C0"/>
                  </a:outerShdw>
                </a:effectLst>
                <a:latin typeface="Times New Roman" pitchFamily="18" charset="0"/>
                <a:cs typeface="Times New Roman" pitchFamily="18" charset="0"/>
              </a:rPr>
              <a:t> </a:t>
            </a:r>
            <a:r>
              <a:rPr lang="en-US" altLang="zh-CN" sz="2400" dirty="0">
                <a:effectLst>
                  <a:outerShdw blurRad="38100" dist="38100" dir="2700000" algn="tl">
                    <a:srgbClr val="C0C0C0"/>
                  </a:outerShdw>
                </a:effectLst>
                <a:latin typeface="Times New Roman" pitchFamily="18" charset="0"/>
                <a:cs typeface="Times New Roman" pitchFamily="18" charset="0"/>
              </a:rPr>
              <a:t>x</a:t>
            </a:r>
            <a:r>
              <a:rPr lang="en-US" altLang="zh-CN" sz="2400" baseline="30000" dirty="0">
                <a:effectLst>
                  <a:outerShdw blurRad="38100" dist="38100" dir="2700000" algn="tl">
                    <a:srgbClr val="C0C0C0"/>
                  </a:outerShdw>
                </a:effectLst>
                <a:latin typeface="Times New Roman" pitchFamily="18" charset="0"/>
                <a:cs typeface="Times New Roman" pitchFamily="18" charset="0"/>
              </a:rPr>
              <a:t>4</a:t>
            </a:r>
            <a:r>
              <a:rPr lang="en-US" altLang="zh-CN" sz="2400" dirty="0">
                <a:effectLst>
                  <a:outerShdw blurRad="38100" dist="38100" dir="2700000" algn="tl">
                    <a:srgbClr val="C0C0C0"/>
                  </a:outerShdw>
                </a:effectLst>
                <a:latin typeface="Times New Roman" pitchFamily="18" charset="0"/>
                <a:cs typeface="Times New Roman" pitchFamily="18" charset="0"/>
              </a:rPr>
              <a:t> + 10x</a:t>
            </a:r>
            <a:r>
              <a:rPr lang="en-US" altLang="zh-CN" sz="2400" baseline="30000" dirty="0">
                <a:effectLst>
                  <a:outerShdw blurRad="38100" dist="38100" dir="2700000" algn="tl">
                    <a:srgbClr val="C0C0C0"/>
                  </a:outerShdw>
                </a:effectLst>
                <a:latin typeface="Times New Roman" pitchFamily="18" charset="0"/>
                <a:cs typeface="Times New Roman" pitchFamily="18" charset="0"/>
              </a:rPr>
              <a:t>3</a:t>
            </a:r>
            <a:r>
              <a:rPr lang="en-US" altLang="zh-CN" sz="2400" dirty="0">
                <a:effectLst>
                  <a:outerShdw blurRad="38100" dist="38100" dir="2700000" algn="tl">
                    <a:srgbClr val="C0C0C0"/>
                  </a:outerShdw>
                </a:effectLst>
                <a:latin typeface="Times New Roman" pitchFamily="18" charset="0"/>
                <a:cs typeface="Times New Roman" pitchFamily="18" charset="0"/>
              </a:rPr>
              <a:t> - 3x^2 - 1 </a:t>
            </a:r>
            <a:endParaRPr lang="en-US" altLang="zh-CN" sz="2400" dirty="0" smtClean="0">
              <a:effectLst>
                <a:outerShdw blurRad="38100" dist="38100" dir="2700000" algn="tl">
                  <a:srgbClr val="C0C0C0"/>
                </a:outerShdw>
              </a:effectLst>
              <a:latin typeface="Times New Roman" pitchFamily="18" charset="0"/>
              <a:cs typeface="Times New Roman" pitchFamily="18" charset="0"/>
            </a:endParaRPr>
          </a:p>
          <a:p>
            <a:pPr algn="just">
              <a:lnSpc>
                <a:spcPts val="2500"/>
              </a:lnSpc>
              <a:spcBef>
                <a:spcPct val="50000"/>
              </a:spcBef>
              <a:defRPr/>
            </a:pPr>
            <a:r>
              <a:rPr lang="zh-CN" altLang="en-US" sz="2400" dirty="0" smtClean="0">
                <a:effectLst>
                  <a:outerShdw blurRad="38100" dist="38100" dir="2700000" algn="tl">
                    <a:srgbClr val="C0C0C0"/>
                  </a:outerShdw>
                </a:effectLst>
                <a:latin typeface="Times New Roman" pitchFamily="18" charset="0"/>
                <a:cs typeface="Times New Roman" pitchFamily="18" charset="0"/>
              </a:rPr>
              <a:t>输出：       </a:t>
            </a:r>
            <a:r>
              <a:rPr lang="en-US" altLang="zh-CN" sz="2400" dirty="0" smtClean="0">
                <a:effectLst>
                  <a:outerShdw blurRad="38100" dist="38100" dir="2700000" algn="tl">
                    <a:srgbClr val="C0C0C0"/>
                  </a:outerShdw>
                </a:effectLst>
                <a:latin typeface="Times New Roman" pitchFamily="18" charset="0"/>
                <a:cs typeface="Times New Roman" pitchFamily="18" charset="0"/>
              </a:rPr>
              <a:t> </a:t>
            </a:r>
            <a:r>
              <a:rPr lang="en-US" altLang="zh-CN" sz="2400" dirty="0">
                <a:effectLst>
                  <a:outerShdw blurRad="38100" dist="38100" dir="2700000" algn="tl">
                    <a:srgbClr val="C0C0C0"/>
                  </a:outerShdw>
                </a:effectLst>
                <a:latin typeface="Times New Roman" pitchFamily="18" charset="0"/>
                <a:cs typeface="Times New Roman" pitchFamily="18" charset="0"/>
              </a:rPr>
              <a:t>+ x^4 + 10x^3 - 3x^2 - 1</a:t>
            </a:r>
          </a:p>
        </p:txBody>
      </p:sp>
      <p:sp>
        <p:nvSpPr>
          <p:cNvPr id="4" name="Text Box 49"/>
          <p:cNvSpPr txBox="1">
            <a:spLocks noChangeArrowheads="1"/>
          </p:cNvSpPr>
          <p:nvPr/>
        </p:nvSpPr>
        <p:spPr bwMode="auto">
          <a:xfrm>
            <a:off x="451496" y="2420888"/>
            <a:ext cx="8153400" cy="939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just">
              <a:lnSpc>
                <a:spcPts val="2500"/>
              </a:lnSpc>
              <a:spcBef>
                <a:spcPct val="50000"/>
              </a:spcBef>
              <a:defRPr/>
            </a:pPr>
            <a:r>
              <a:rPr lang="en-US" altLang="zh-CN" sz="2400" dirty="0" smtClean="0">
                <a:effectLst>
                  <a:outerShdw blurRad="38100" dist="38100" dir="2700000" algn="tl">
                    <a:srgbClr val="C0C0C0"/>
                  </a:outerShdw>
                </a:effectLst>
                <a:latin typeface="Times New Roman" pitchFamily="18" charset="0"/>
                <a:cs typeface="Times New Roman" pitchFamily="18" charset="0"/>
              </a:rPr>
              <a:t>A+B</a:t>
            </a:r>
            <a:r>
              <a:rPr lang="zh-CN" altLang="en-US" sz="2400" dirty="0" smtClean="0">
                <a:effectLst>
                  <a:outerShdw blurRad="38100" dist="38100" dir="2700000" algn="tl">
                    <a:srgbClr val="C0C0C0"/>
                  </a:outerShdw>
                </a:effectLst>
                <a:latin typeface="Times New Roman" pitchFamily="18" charset="0"/>
                <a:cs typeface="Times New Roman" pitchFamily="18" charset="0"/>
              </a:rPr>
              <a:t>：        </a:t>
            </a:r>
            <a:r>
              <a:rPr lang="en-US" altLang="zh-CN" sz="2400" dirty="0" smtClean="0">
                <a:effectLst>
                  <a:outerShdw blurRad="38100" dist="38100" dir="2700000" algn="tl">
                    <a:srgbClr val="C0C0C0"/>
                  </a:outerShdw>
                </a:effectLst>
                <a:latin typeface="Times New Roman" pitchFamily="18" charset="0"/>
                <a:cs typeface="Times New Roman" pitchFamily="18" charset="0"/>
              </a:rPr>
              <a:t>x</a:t>
            </a:r>
            <a:r>
              <a:rPr lang="en-US" altLang="zh-CN" sz="2400" baseline="30000" dirty="0" smtClean="0">
                <a:effectLst>
                  <a:outerShdw blurRad="38100" dist="38100" dir="2700000" algn="tl">
                    <a:srgbClr val="C0C0C0"/>
                  </a:outerShdw>
                </a:effectLst>
                <a:latin typeface="Times New Roman" pitchFamily="18" charset="0"/>
                <a:cs typeface="Times New Roman" pitchFamily="18" charset="0"/>
              </a:rPr>
              <a:t>4</a:t>
            </a:r>
            <a:r>
              <a:rPr lang="en-US" altLang="zh-CN" sz="2400" dirty="0" smtClean="0">
                <a:effectLst>
                  <a:outerShdw blurRad="38100" dist="38100" dir="2700000" algn="tl">
                    <a:srgbClr val="C0C0C0"/>
                  </a:outerShdw>
                </a:effectLst>
                <a:latin typeface="Times New Roman" pitchFamily="18" charset="0"/>
                <a:cs typeface="Times New Roman" pitchFamily="18" charset="0"/>
              </a:rPr>
              <a:t> + 10x</a:t>
            </a:r>
            <a:r>
              <a:rPr lang="en-US" altLang="zh-CN" sz="2400" baseline="30000" dirty="0" smtClean="0">
                <a:effectLst>
                  <a:outerShdw blurRad="38100" dist="38100" dir="2700000" algn="tl">
                    <a:srgbClr val="C0C0C0"/>
                  </a:outerShdw>
                </a:effectLst>
                <a:latin typeface="Times New Roman" pitchFamily="18" charset="0"/>
                <a:cs typeface="Times New Roman" pitchFamily="18" charset="0"/>
              </a:rPr>
              <a:t>3</a:t>
            </a:r>
            <a:r>
              <a:rPr lang="en-US" altLang="zh-CN" sz="2400" dirty="0" smtClean="0">
                <a:effectLst>
                  <a:outerShdw blurRad="38100" dist="38100" dir="2700000" algn="tl">
                    <a:srgbClr val="C0C0C0"/>
                  </a:outerShdw>
                </a:effectLst>
                <a:latin typeface="Times New Roman" pitchFamily="18" charset="0"/>
                <a:cs typeface="Times New Roman" pitchFamily="18" charset="0"/>
              </a:rPr>
              <a:t> - 2x - 3</a:t>
            </a:r>
          </a:p>
          <a:p>
            <a:pPr algn="just">
              <a:lnSpc>
                <a:spcPts val="2500"/>
              </a:lnSpc>
              <a:spcBef>
                <a:spcPct val="50000"/>
              </a:spcBef>
              <a:defRPr/>
            </a:pPr>
            <a:r>
              <a:rPr lang="zh-CN" altLang="en-US" sz="2400" dirty="0" smtClean="0">
                <a:effectLst>
                  <a:outerShdw blurRad="38100" dist="38100" dir="2700000" algn="tl">
                    <a:srgbClr val="C0C0C0"/>
                  </a:outerShdw>
                </a:effectLst>
                <a:latin typeface="Times New Roman" pitchFamily="18" charset="0"/>
                <a:cs typeface="Times New Roman" pitchFamily="18" charset="0"/>
              </a:rPr>
              <a:t>输出：    </a:t>
            </a:r>
            <a:r>
              <a:rPr lang="en-US" altLang="zh-CN" sz="2400" dirty="0">
                <a:effectLst>
                  <a:outerShdw blurRad="38100" dist="38100" dir="2700000" algn="tl">
                    <a:srgbClr val="C0C0C0"/>
                  </a:outerShdw>
                </a:effectLst>
                <a:latin typeface="Times New Roman" pitchFamily="18" charset="0"/>
                <a:cs typeface="Times New Roman" pitchFamily="18" charset="0"/>
              </a:rPr>
              <a:t> </a:t>
            </a:r>
            <a:r>
              <a:rPr lang="en-US" altLang="zh-CN" sz="2400" dirty="0" smtClean="0">
                <a:effectLst>
                  <a:outerShdw blurRad="38100" dist="38100" dir="2700000" algn="tl">
                    <a:srgbClr val="C0C0C0"/>
                  </a:outerShdw>
                </a:effectLst>
                <a:latin typeface="Times New Roman" pitchFamily="18" charset="0"/>
                <a:cs typeface="Times New Roman" pitchFamily="18" charset="0"/>
              </a:rPr>
              <a:t>   + </a:t>
            </a:r>
            <a:r>
              <a:rPr lang="en-US" altLang="zh-CN" sz="2400" dirty="0">
                <a:effectLst>
                  <a:outerShdw blurRad="38100" dist="38100" dir="2700000" algn="tl">
                    <a:srgbClr val="C0C0C0"/>
                  </a:outerShdw>
                </a:effectLst>
                <a:latin typeface="Times New Roman" pitchFamily="18" charset="0"/>
                <a:cs typeface="Times New Roman" pitchFamily="18" charset="0"/>
              </a:rPr>
              <a:t>x^4 + 10x^3 - 2x + 3</a:t>
            </a:r>
          </a:p>
        </p:txBody>
      </p:sp>
      <p:pic>
        <p:nvPicPr>
          <p:cNvPr id="169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302" y="3326102"/>
            <a:ext cx="31527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99" y="3326102"/>
            <a:ext cx="5476303" cy="338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6866" name="Text Box 2"/>
          <p:cNvSpPr txBox="1">
            <a:spLocks noChangeArrowheads="1"/>
          </p:cNvSpPr>
          <p:nvPr/>
        </p:nvSpPr>
        <p:spPr bwMode="auto">
          <a:xfrm>
            <a:off x="381000" y="457200"/>
            <a:ext cx="8153400"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just">
              <a:spcBef>
                <a:spcPct val="50000"/>
              </a:spcBef>
              <a:defRPr/>
            </a:pPr>
            <a:r>
              <a:rPr lang="zh-CN" altLang="en-US" sz="2800">
                <a:effectLst>
                  <a:outerShdw blurRad="38100" dist="38100" dir="2700000" algn="tl">
                    <a:srgbClr val="C0C0C0"/>
                  </a:outerShdw>
                </a:effectLst>
              </a:rPr>
              <a:t>用数组表示多项式的缺点  </a:t>
            </a:r>
          </a:p>
        </p:txBody>
      </p:sp>
      <p:sp>
        <p:nvSpPr>
          <p:cNvPr id="676867" name="Rectangle 3"/>
          <p:cNvSpPr>
            <a:spLocks noChangeArrowheads="1"/>
          </p:cNvSpPr>
          <p:nvPr/>
        </p:nvSpPr>
        <p:spPr bwMode="auto">
          <a:xfrm>
            <a:off x="381000" y="1219200"/>
            <a:ext cx="8458200" cy="395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indent="577850" algn="just">
              <a:lnSpc>
                <a:spcPct val="100000"/>
              </a:lnSpc>
              <a:defRPr/>
            </a:pPr>
            <a:r>
              <a:rPr lang="zh-CN" altLang="en-US" sz="2800" dirty="0">
                <a:effectLst>
                  <a:outerShdw blurRad="38100" dist="38100" dir="2700000" algn="tl">
                    <a:srgbClr val="C0C0C0"/>
                  </a:outerShdw>
                </a:effectLst>
              </a:rPr>
              <a:t>当我们创建一个新的多项式的时候，</a:t>
            </a:r>
            <a:r>
              <a:rPr lang="en-US" altLang="zh-CN" sz="2800" dirty="0">
                <a:effectLst>
                  <a:outerShdw blurRad="38100" dist="38100" dir="2700000" algn="tl">
                    <a:srgbClr val="C0C0C0"/>
                  </a:outerShdw>
                </a:effectLst>
                <a:latin typeface="Times New Roman" pitchFamily="18" charset="0"/>
              </a:rPr>
              <a:t>free</a:t>
            </a:r>
            <a:r>
              <a:rPr lang="zh-CN" altLang="en-US" sz="2800" dirty="0">
                <a:effectLst>
                  <a:outerShdw blurRad="38100" dist="38100" dir="2700000" algn="tl">
                    <a:srgbClr val="C0C0C0"/>
                  </a:outerShdw>
                </a:effectLst>
              </a:rPr>
              <a:t>指针在没有达到</a:t>
            </a:r>
            <a:r>
              <a:rPr lang="en-US" altLang="zh-CN" sz="2800" dirty="0" err="1">
                <a:effectLst>
                  <a:outerShdw blurRad="38100" dist="38100" dir="2700000" algn="tl">
                    <a:srgbClr val="C0C0C0"/>
                  </a:outerShdw>
                </a:effectLst>
                <a:latin typeface="Times New Roman" pitchFamily="18" charset="0"/>
              </a:rPr>
              <a:t>MaxTerm</a:t>
            </a:r>
            <a:r>
              <a:rPr lang="zh-CN" altLang="en-US" sz="2800" dirty="0">
                <a:effectLst>
                  <a:outerShdw blurRad="38100" dist="38100" dir="2700000" algn="tl">
                    <a:srgbClr val="C0C0C0"/>
                  </a:outerShdw>
                </a:effectLst>
              </a:rPr>
              <a:t>时是连续增加的。如果</a:t>
            </a:r>
            <a:r>
              <a:rPr lang="en-US" altLang="zh-CN" sz="2800" dirty="0">
                <a:effectLst>
                  <a:outerShdw blurRad="38100" dist="38100" dir="2700000" algn="tl">
                    <a:srgbClr val="C0C0C0"/>
                  </a:outerShdw>
                </a:effectLst>
                <a:latin typeface="Times New Roman" pitchFamily="18" charset="0"/>
              </a:rPr>
              <a:t>free</a:t>
            </a:r>
            <a:r>
              <a:rPr lang="zh-CN" altLang="en-US" sz="2800" dirty="0">
                <a:effectLst>
                  <a:outerShdw blurRad="38100" dist="38100" dir="2700000" algn="tl">
                    <a:srgbClr val="C0C0C0"/>
                  </a:outerShdw>
                </a:effectLst>
              </a:rPr>
              <a:t>达到</a:t>
            </a:r>
            <a:r>
              <a:rPr lang="en-US" altLang="zh-CN" sz="2800" dirty="0" err="1">
                <a:effectLst>
                  <a:outerShdw blurRad="38100" dist="38100" dir="2700000" algn="tl">
                    <a:srgbClr val="C0C0C0"/>
                  </a:outerShdw>
                </a:effectLst>
                <a:latin typeface="Times New Roman" pitchFamily="18" charset="0"/>
              </a:rPr>
              <a:t>MaxTerm</a:t>
            </a:r>
            <a:r>
              <a:rPr lang="zh-CN" altLang="en-US" sz="2800" dirty="0">
                <a:effectLst>
                  <a:outerShdw blurRad="38100" dist="38100" dir="2700000" algn="tl">
                    <a:srgbClr val="C0C0C0"/>
                  </a:outerShdw>
                </a:effectLst>
              </a:rPr>
              <a:t>怎么办？或者是宣布创建失败，或者是检查数组中有无其它不再使用的多项式，将其删除以释放出一片连续的空间。在这个过程中，可能还需要对某些多项式进行移动。这些工作，都需要耗费额外的系统资源。</a:t>
            </a:r>
          </a:p>
          <a:p>
            <a:pPr indent="577850" algn="just">
              <a:lnSpc>
                <a:spcPct val="100000"/>
              </a:lnSpc>
              <a:defRPr/>
            </a:pPr>
            <a:r>
              <a:rPr lang="zh-CN" altLang="en-US" sz="2800" dirty="0">
                <a:effectLst>
                  <a:outerShdw blurRad="38100" dist="38100" dir="2700000" algn="tl">
                    <a:srgbClr val="C0C0C0"/>
                  </a:outerShdw>
                </a:effectLst>
              </a:rPr>
              <a:t>要从根本上解决这样的问题</a:t>
            </a:r>
            <a:r>
              <a:rPr lang="zh-CN" altLang="en-US" sz="2800" dirty="0" smtClean="0">
                <a:effectLst>
                  <a:outerShdw blurRad="38100" dist="38100" dir="2700000" algn="tl">
                    <a:srgbClr val="C0C0C0"/>
                  </a:outerShdw>
                </a:effectLst>
              </a:rPr>
              <a:t>，需要可动态增减的线性结构。</a:t>
            </a:r>
            <a:endParaRPr lang="zh-CN" altLang="en-US" sz="2800"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42" name="Text Box 2"/>
          <p:cNvSpPr txBox="1">
            <a:spLocks noChangeArrowheads="1"/>
          </p:cNvSpPr>
          <p:nvPr/>
        </p:nvSpPr>
        <p:spPr bwMode="auto">
          <a:xfrm>
            <a:off x="262910" y="872815"/>
            <a:ext cx="8676964" cy="5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112947" tIns="56473" rIns="112947" bIns="56473">
            <a:spAutoFit/>
          </a:bodyPr>
          <a:lstStyle/>
          <a:p>
            <a:pPr>
              <a:lnSpc>
                <a:spcPct val="100000"/>
              </a:lnSpc>
              <a:defRPr/>
            </a:pPr>
            <a:r>
              <a:rPr lang="zh-CN" altLang="en-US" sz="2800">
                <a:effectLst>
                  <a:outerShdw blurRad="38100" dist="38100" dir="2700000" algn="tl">
                    <a:srgbClr val="C0C0C0"/>
                  </a:outerShdw>
                </a:effectLst>
                <a:latin typeface="Times New Roman" pitchFamily="18" charset="0"/>
              </a:rPr>
              <a:t>顺序存储结构的特点：</a:t>
            </a:r>
          </a:p>
        </p:txBody>
      </p:sp>
      <p:sp>
        <p:nvSpPr>
          <p:cNvPr id="675843" name="Text Box 3"/>
          <p:cNvSpPr txBox="1">
            <a:spLocks noChangeArrowheads="1"/>
          </p:cNvSpPr>
          <p:nvPr/>
        </p:nvSpPr>
        <p:spPr bwMode="auto">
          <a:xfrm>
            <a:off x="251520" y="1520788"/>
            <a:ext cx="8568952"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112947" tIns="56473" rIns="112947" bIns="56473">
            <a:spAutoFit/>
          </a:bodyPr>
          <a:lstStyle>
            <a:lvl1pPr marL="355600" indent="-35560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marL="457200" indent="-457200">
              <a:lnSpc>
                <a:spcPct val="100000"/>
              </a:lnSpc>
              <a:buClr>
                <a:srgbClr val="0000CC"/>
              </a:buClr>
              <a:buFont typeface="Wingdings" panose="05000000000000000000" pitchFamily="2" charset="2"/>
              <a:buChar char="ü"/>
              <a:defRPr/>
            </a:pPr>
            <a:r>
              <a:rPr lang="zh-CN" altLang="en-US" sz="2800" dirty="0" smtClean="0">
                <a:effectLst>
                  <a:outerShdw blurRad="38100" dist="38100" dir="2700000" algn="tl">
                    <a:srgbClr val="C0C0C0"/>
                  </a:outerShdw>
                </a:effectLst>
                <a:latin typeface="Times New Roman" pitchFamily="18" charset="0"/>
              </a:rPr>
              <a:t>优点：结构简单、易于实现、随机存取、存储密度高。</a:t>
            </a:r>
          </a:p>
          <a:p>
            <a:pPr marL="457200" indent="-457200">
              <a:lnSpc>
                <a:spcPct val="100000"/>
              </a:lnSpc>
              <a:buClr>
                <a:srgbClr val="0000CC"/>
              </a:buClr>
              <a:buFont typeface="Wingdings" panose="05000000000000000000" pitchFamily="2" charset="2"/>
              <a:buChar char="ü"/>
              <a:defRPr/>
            </a:pPr>
            <a:r>
              <a:rPr lang="zh-CN" altLang="en-US" sz="2800" dirty="0" smtClean="0">
                <a:effectLst>
                  <a:outerShdw blurRad="38100" dist="38100" dir="2700000" algn="tl">
                    <a:srgbClr val="C0C0C0"/>
                  </a:outerShdw>
                </a:effectLst>
                <a:latin typeface="Times New Roman" pitchFamily="18" charset="0"/>
              </a:rPr>
              <a:t>缺点：插入、删除元素代价大，需要事先确定存储空间（或改变存储空间的大小代价大）。</a:t>
            </a:r>
          </a:p>
          <a:p>
            <a:pPr marL="457200" indent="-457200">
              <a:lnSpc>
                <a:spcPct val="100000"/>
              </a:lnSpc>
              <a:buClr>
                <a:srgbClr val="0000CC"/>
              </a:buClr>
              <a:buFont typeface="Wingdings" panose="05000000000000000000" pitchFamily="2" charset="2"/>
              <a:buChar char="ü"/>
              <a:defRPr/>
            </a:pPr>
            <a:r>
              <a:rPr lang="zh-CN" altLang="en-US" sz="2800" dirty="0" smtClean="0">
                <a:effectLst>
                  <a:outerShdw blurRad="38100" dist="38100" dir="2700000" algn="tl">
                    <a:srgbClr val="C0C0C0"/>
                  </a:outerShdw>
                </a:effectLst>
                <a:latin typeface="Times New Roman" pitchFamily="18" charset="0"/>
              </a:rPr>
              <a:t>适用场合：插入、删除操作少，数据元素数量相对固定。</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52128" y="764704"/>
            <a:ext cx="6848475" cy="723900"/>
          </a:xfrm>
          <a:prstGeom prst="rect">
            <a:avLst/>
          </a:prstGeom>
          <a:noFill/>
          <a:ln w="9525">
            <a:noFill/>
            <a:miter lim="800000"/>
            <a:headEnd/>
            <a:tailEnd/>
          </a:ln>
          <a:effectLst/>
        </p:spPr>
        <p:txBody>
          <a:bodyPr wrap="none" lIns="112947" tIns="56473" rIns="112947" bIns="56473">
            <a:spAutoFit/>
          </a:bodyPr>
          <a:lstStyle/>
          <a:p>
            <a:pPr>
              <a:lnSpc>
                <a:spcPct val="100000"/>
              </a:lnSpc>
            </a:pPr>
            <a:r>
              <a:rPr lang="zh-CN" altLang="en-US"/>
              <a:t>线性表的存储结构</a:t>
            </a:r>
            <a:r>
              <a:rPr lang="en-US" altLang="zh-CN">
                <a:latin typeface="Arial" pitchFamily="34" charset="0"/>
              </a:rPr>
              <a:t>—</a:t>
            </a:r>
            <a:r>
              <a:rPr kumimoji="1" lang="zh-CN" altLang="en-US">
                <a:solidFill>
                  <a:srgbClr val="FF0000"/>
                </a:solidFill>
                <a:latin typeface="Times New Roman" pitchFamily="18" charset="0"/>
              </a:rPr>
              <a:t>链接存储</a:t>
            </a:r>
          </a:p>
        </p:txBody>
      </p:sp>
      <p:sp>
        <p:nvSpPr>
          <p:cNvPr id="680963" name="Rectangle 3"/>
          <p:cNvSpPr>
            <a:spLocks noChangeArrowheads="1"/>
          </p:cNvSpPr>
          <p:nvPr/>
        </p:nvSpPr>
        <p:spPr bwMode="auto">
          <a:xfrm>
            <a:off x="359532" y="1808820"/>
            <a:ext cx="8217730" cy="370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a:buFont typeface="Wingdings" pitchFamily="2" charset="2"/>
              <a:buChar char="q"/>
              <a:defRPr/>
            </a:pPr>
            <a:r>
              <a:rPr lang="zh-CN" altLang="en-US" sz="2800">
                <a:effectLst>
                  <a:outerShdw blurRad="38100" dist="38100" dir="2700000" algn="tl">
                    <a:srgbClr val="C0C0C0"/>
                  </a:outerShdw>
                </a:effectLst>
              </a:rPr>
              <a:t>动态链表</a:t>
            </a:r>
          </a:p>
          <a:p>
            <a:pPr>
              <a:buFont typeface="Wingdings" pitchFamily="2" charset="2"/>
              <a:buChar char="q"/>
              <a:defRPr/>
            </a:pPr>
            <a:r>
              <a:rPr lang="zh-CN" altLang="en-US" sz="2800">
                <a:effectLst>
                  <a:outerShdw blurRad="38100" dist="38100" dir="2700000" algn="tl">
                    <a:srgbClr val="C0C0C0"/>
                  </a:outerShdw>
                </a:effectLst>
              </a:rPr>
              <a:t>静态链表。</a:t>
            </a:r>
          </a:p>
          <a:p>
            <a:pPr>
              <a:defRPr/>
            </a:pPr>
            <a:r>
              <a:rPr lang="zh-CN" altLang="en-US" sz="2800">
                <a:effectLst>
                  <a:outerShdw blurRad="38100" dist="38100" dir="2700000" algn="tl">
                    <a:srgbClr val="C0C0C0"/>
                  </a:outerShdw>
                </a:effectLst>
              </a:rPr>
              <a:t>特点：使用一组任意存储单元存储数据元素，逻辑顺序和物理顺序可以相同，也可以不同。</a:t>
            </a:r>
          </a:p>
          <a:p>
            <a:pPr>
              <a:defRPr/>
            </a:pPr>
            <a:r>
              <a:rPr lang="zh-CN" altLang="en-US" sz="2800">
                <a:effectLst>
                  <a:outerShdw blurRad="38100" dist="38100" dir="2700000" algn="tl">
                    <a:srgbClr val="C0C0C0"/>
                  </a:outerShdw>
                </a:effectLst>
              </a:rPr>
              <a:t>优点：</a:t>
            </a:r>
          </a:p>
          <a:p>
            <a:pPr>
              <a:buFont typeface="Wingdings" pitchFamily="2" charset="2"/>
              <a:buChar char="q"/>
              <a:defRPr/>
            </a:pPr>
            <a:r>
              <a:rPr lang="zh-CN" altLang="en-US" sz="2800">
                <a:effectLst>
                  <a:outerShdw blurRad="38100" dist="38100" dir="2700000" algn="tl">
                    <a:srgbClr val="C0C0C0"/>
                  </a:outerShdw>
                </a:effectLst>
              </a:rPr>
              <a:t>插入、删除方便，</a:t>
            </a:r>
          </a:p>
          <a:p>
            <a:pPr>
              <a:buFont typeface="Wingdings" pitchFamily="2" charset="2"/>
              <a:buChar char="q"/>
              <a:defRPr/>
            </a:pPr>
            <a:r>
              <a:rPr lang="zh-CN" altLang="en-US" sz="2800">
                <a:effectLst>
                  <a:outerShdw blurRad="38100" dist="38100" dir="2700000" algn="tl">
                    <a:srgbClr val="C0C0C0"/>
                  </a:outerShdw>
                </a:effectLst>
              </a:rPr>
              <a:t>共享空间好。</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4818" name="Rectangle 2"/>
          <p:cNvSpPr>
            <a:spLocks noChangeArrowheads="1"/>
          </p:cNvSpPr>
          <p:nvPr/>
        </p:nvSpPr>
        <p:spPr bwMode="auto">
          <a:xfrm>
            <a:off x="431800" y="593725"/>
            <a:ext cx="4454525"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2800">
                <a:effectLst>
                  <a:outerShdw blurRad="38100" dist="38100" dir="2700000" algn="tl">
                    <a:srgbClr val="C0C0C0"/>
                  </a:outerShdw>
                </a:effectLst>
              </a:rPr>
              <a:t>例如：线性表(</a:t>
            </a:r>
            <a:r>
              <a:rPr lang="en-US" altLang="zh-CN" sz="2800">
                <a:effectLst>
                  <a:outerShdw blurRad="38100" dist="38100" dir="2700000" algn="tl">
                    <a:srgbClr val="C0C0C0"/>
                  </a:outerShdw>
                </a:effectLst>
                <a:latin typeface="Times New Roman" pitchFamily="18" charset="0"/>
              </a:rPr>
              <a:t>a</a:t>
            </a:r>
            <a:r>
              <a:rPr lang="en-US" altLang="zh-CN" sz="2800" baseline="-25000">
                <a:latin typeface="Times New Roman" pitchFamily="18" charset="0"/>
              </a:rPr>
              <a:t>1</a:t>
            </a:r>
            <a:r>
              <a:rPr lang="en-US" altLang="zh-CN" sz="2800">
                <a:effectLst>
                  <a:outerShdw blurRad="38100" dist="38100" dir="2700000" algn="tl">
                    <a:srgbClr val="C0C0C0"/>
                  </a:outerShdw>
                </a:effectLst>
                <a:latin typeface="Times New Roman" pitchFamily="18" charset="0"/>
              </a:rPr>
              <a:t>, a</a:t>
            </a:r>
            <a:r>
              <a:rPr lang="en-US" altLang="zh-CN" sz="2800" baseline="-25000">
                <a:latin typeface="Times New Roman" pitchFamily="18" charset="0"/>
              </a:rPr>
              <a:t>2</a:t>
            </a:r>
            <a:r>
              <a:rPr lang="en-US" altLang="zh-CN" sz="2800">
                <a:effectLst>
                  <a:outerShdw blurRad="38100" dist="38100" dir="2700000" algn="tl">
                    <a:srgbClr val="C0C0C0"/>
                  </a:outerShdw>
                </a:effectLst>
                <a:latin typeface="Times New Roman" pitchFamily="18" charset="0"/>
              </a:rPr>
              <a:t>, a</a:t>
            </a:r>
            <a:r>
              <a:rPr lang="en-US" altLang="zh-CN" sz="2800" baseline="-25000">
                <a:latin typeface="Times New Roman" pitchFamily="18" charset="0"/>
              </a:rPr>
              <a:t>3</a:t>
            </a:r>
            <a:r>
              <a:rPr lang="en-US" altLang="zh-CN" sz="2800">
                <a:effectLst>
                  <a:outerShdw blurRad="38100" dist="38100" dir="2700000" algn="tl">
                    <a:srgbClr val="C0C0C0"/>
                  </a:outerShdw>
                </a:effectLst>
                <a:latin typeface="Times New Roman" pitchFamily="18" charset="0"/>
              </a:rPr>
              <a:t>, a</a:t>
            </a:r>
            <a:r>
              <a:rPr lang="en-US" altLang="zh-CN" sz="2800" baseline="-25000">
                <a:latin typeface="Times New Roman" pitchFamily="18" charset="0"/>
              </a:rPr>
              <a:t>4</a:t>
            </a:r>
            <a:r>
              <a:rPr lang="en-US" altLang="zh-CN" sz="2800">
                <a:effectLst>
                  <a:outerShdw blurRad="38100" dist="38100" dir="2700000" algn="tl">
                    <a:srgbClr val="C0C0C0"/>
                  </a:outerShdw>
                </a:effectLst>
              </a:rPr>
              <a:t>)</a:t>
            </a:r>
          </a:p>
        </p:txBody>
      </p:sp>
      <p:graphicFrame>
        <p:nvGraphicFramePr>
          <p:cNvPr id="674819" name="Group 3"/>
          <p:cNvGraphicFramePr>
            <a:graphicFrameLocks noGrp="1"/>
          </p:cNvGraphicFramePr>
          <p:nvPr/>
        </p:nvGraphicFramePr>
        <p:xfrm>
          <a:off x="1871663" y="1808163"/>
          <a:ext cx="1295400" cy="2209800"/>
        </p:xfrm>
        <a:graphic>
          <a:graphicData uri="http://schemas.openxmlformats.org/drawingml/2006/table">
            <a:tbl>
              <a:tblPr/>
              <a:tblGrid>
                <a:gridCol w="1295400"/>
              </a:tblGrid>
              <a:tr h="5524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800" b="1" i="0" u="none" strike="noStrike" cap="none" normalizeH="0" baseline="-25000" smtClean="0">
                          <a:ln>
                            <a:noFill/>
                          </a:ln>
                          <a:solidFill>
                            <a:schemeClr val="tx1"/>
                          </a:solidFill>
                          <a:effectLst/>
                          <a:latin typeface="Times New Roman" pitchFamily="18" charset="0"/>
                          <a:ea typeface="楷体_GB2312" pitchFamily="49" charset="-122"/>
                        </a:rPr>
                        <a:t>1</a:t>
                      </a:r>
                    </a:p>
                  </a:txBody>
                  <a:tcPr marL="112947" marR="112947" marT="56473" marB="5647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800" b="1" i="0" u="none" strike="noStrike" cap="none" normalizeH="0" baseline="-25000" smtClean="0">
                          <a:ln>
                            <a:noFill/>
                          </a:ln>
                          <a:solidFill>
                            <a:schemeClr val="tx1"/>
                          </a:solidFill>
                          <a:effectLst/>
                          <a:latin typeface="Times New Roman" pitchFamily="18" charset="0"/>
                          <a:ea typeface="楷体_GB2312" pitchFamily="49" charset="-122"/>
                        </a:rPr>
                        <a:t>2</a:t>
                      </a:r>
                    </a:p>
                  </a:txBody>
                  <a:tcPr marL="112947" marR="112947" marT="56473" marB="5647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800" b="1" i="0" u="none" strike="noStrike" cap="none" normalizeH="0" baseline="-25000" smtClean="0">
                          <a:ln>
                            <a:noFill/>
                          </a:ln>
                          <a:solidFill>
                            <a:schemeClr val="tx1"/>
                          </a:solidFill>
                          <a:effectLst/>
                          <a:latin typeface="Times New Roman" pitchFamily="18" charset="0"/>
                          <a:ea typeface="楷体_GB2312" pitchFamily="49" charset="-122"/>
                        </a:rPr>
                        <a:t>3</a:t>
                      </a:r>
                    </a:p>
                  </a:txBody>
                  <a:tcPr marL="112947" marR="112947" marT="56473" marB="5647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800" b="1" i="0" u="none" strike="noStrike" cap="none" normalizeH="0" baseline="-25000" smtClean="0">
                          <a:ln>
                            <a:noFill/>
                          </a:ln>
                          <a:solidFill>
                            <a:schemeClr val="tx1"/>
                          </a:solidFill>
                          <a:effectLst/>
                          <a:latin typeface="Times New Roman" pitchFamily="18" charset="0"/>
                          <a:ea typeface="楷体_GB2312" pitchFamily="49" charset="-122"/>
                        </a:rPr>
                        <a:t>4</a:t>
                      </a:r>
                    </a:p>
                  </a:txBody>
                  <a:tcPr marL="112947" marR="112947" marT="56473" marB="5647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4831" name="Group 15"/>
          <p:cNvGraphicFramePr>
            <a:graphicFrameLocks noGrp="1"/>
          </p:cNvGraphicFramePr>
          <p:nvPr/>
        </p:nvGraphicFramePr>
        <p:xfrm>
          <a:off x="4841875" y="1449388"/>
          <a:ext cx="1600200" cy="508000"/>
        </p:xfrm>
        <a:graphic>
          <a:graphicData uri="http://schemas.openxmlformats.org/drawingml/2006/table">
            <a:tbl>
              <a:tblPr/>
              <a:tblGrid>
                <a:gridCol w="800100"/>
                <a:gridCol w="8001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800" b="1" i="0" u="none" strike="noStrike" cap="none" normalizeH="0" baseline="-25000" smtClean="0">
                          <a:ln>
                            <a:noFill/>
                          </a:ln>
                          <a:solidFill>
                            <a:schemeClr val="tx1"/>
                          </a:solidFill>
                          <a:effectLst/>
                          <a:latin typeface="Times New Roman" pitchFamily="18" charset="0"/>
                          <a:ea typeface="楷体_GB2312" pitchFamily="49" charset="-122"/>
                        </a:rPr>
                        <a:t>1</a:t>
                      </a:r>
                      <a:endParaRPr kumimoji="0" lang="zh-CN" altLang="en-US" sz="2800" b="1" i="0" u="none" strike="noStrike" cap="none" normalizeH="0" baseline="-25000" smtClean="0">
                        <a:ln>
                          <a:noFill/>
                        </a:ln>
                        <a:solidFill>
                          <a:schemeClr val="tx1"/>
                        </a:solidFill>
                        <a:effectLst/>
                        <a:latin typeface="Times New Roman" pitchFamily="18" charset="0"/>
                        <a:ea typeface="楷体_GB2312" pitchFamily="49"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楷体_GB2312" pitchFamily="49" charset="-122"/>
                        </a:rPr>
                        <a:t>002</a:t>
                      </a: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楷体_GB2312" pitchFamily="49"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4839" name="Group 23"/>
          <p:cNvGraphicFramePr>
            <a:graphicFrameLocks noGrp="1"/>
          </p:cNvGraphicFramePr>
          <p:nvPr/>
        </p:nvGraphicFramePr>
        <p:xfrm>
          <a:off x="4841875" y="2211388"/>
          <a:ext cx="1600200" cy="508000"/>
        </p:xfrm>
        <a:graphic>
          <a:graphicData uri="http://schemas.openxmlformats.org/drawingml/2006/table">
            <a:tbl>
              <a:tblPr/>
              <a:tblGrid>
                <a:gridCol w="800100"/>
                <a:gridCol w="8001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800" b="1" i="0" u="none" strike="noStrike" cap="none" normalizeH="0" baseline="-25000" smtClean="0">
                          <a:ln>
                            <a:noFill/>
                          </a:ln>
                          <a:solidFill>
                            <a:schemeClr val="tx1"/>
                          </a:solidFill>
                          <a:effectLst/>
                          <a:latin typeface="Times New Roman" pitchFamily="18" charset="0"/>
                          <a:ea typeface="楷体_GB2312" pitchFamily="49" charset="-122"/>
                        </a:rPr>
                        <a:t>2</a:t>
                      </a:r>
                      <a:endParaRPr kumimoji="0" lang="zh-CN" altLang="en-US" sz="2800" b="1" i="0" u="none" strike="noStrike" cap="none" normalizeH="0" baseline="-25000" smtClean="0">
                        <a:ln>
                          <a:noFill/>
                        </a:ln>
                        <a:solidFill>
                          <a:schemeClr val="tx1"/>
                        </a:solidFill>
                        <a:effectLst/>
                        <a:latin typeface="Times New Roman" pitchFamily="18" charset="0"/>
                        <a:ea typeface="楷体_GB2312" pitchFamily="49"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楷体_GB2312" pitchFamily="49" charset="-122"/>
                        </a:rPr>
                        <a:t>500</a:t>
                      </a: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楷体_GB2312" pitchFamily="49"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4847" name="Group 31"/>
          <p:cNvGraphicFramePr>
            <a:graphicFrameLocks noGrp="1"/>
          </p:cNvGraphicFramePr>
          <p:nvPr/>
        </p:nvGraphicFramePr>
        <p:xfrm>
          <a:off x="4841875" y="2973388"/>
          <a:ext cx="1600200" cy="508000"/>
        </p:xfrm>
        <a:graphic>
          <a:graphicData uri="http://schemas.openxmlformats.org/drawingml/2006/table">
            <a:tbl>
              <a:tblPr/>
              <a:tblGrid>
                <a:gridCol w="800100"/>
                <a:gridCol w="8001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800" b="1" i="0" u="none" strike="noStrike" cap="none" normalizeH="0" baseline="-25000" smtClean="0">
                          <a:ln>
                            <a:noFill/>
                          </a:ln>
                          <a:solidFill>
                            <a:schemeClr val="tx1"/>
                          </a:solidFill>
                          <a:effectLst/>
                          <a:latin typeface="Times New Roman" pitchFamily="18" charset="0"/>
                          <a:ea typeface="楷体_GB2312" pitchFamily="49" charset="-122"/>
                        </a:rPr>
                        <a:t>3</a:t>
                      </a:r>
                      <a:endParaRPr kumimoji="0" lang="zh-CN" altLang="en-US" sz="2800" b="1" i="0" u="none" strike="noStrike" cap="none" normalizeH="0" baseline="-25000" smtClean="0">
                        <a:ln>
                          <a:noFill/>
                        </a:ln>
                        <a:solidFill>
                          <a:schemeClr val="tx1"/>
                        </a:solidFill>
                        <a:effectLst/>
                        <a:latin typeface="Times New Roman" pitchFamily="18" charset="0"/>
                        <a:ea typeface="楷体_GB2312" pitchFamily="49"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楷体_GB2312" pitchFamily="49" charset="-122"/>
                        </a:rPr>
                        <a:t>250</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4855" name="Group 39"/>
          <p:cNvGraphicFramePr>
            <a:graphicFrameLocks noGrp="1"/>
          </p:cNvGraphicFramePr>
          <p:nvPr/>
        </p:nvGraphicFramePr>
        <p:xfrm>
          <a:off x="4841875" y="3735388"/>
          <a:ext cx="1600200" cy="508000"/>
        </p:xfrm>
        <a:graphic>
          <a:graphicData uri="http://schemas.openxmlformats.org/drawingml/2006/table">
            <a:tbl>
              <a:tblPr/>
              <a:tblGrid>
                <a:gridCol w="800100"/>
                <a:gridCol w="8001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800" b="1" i="0" u="none" strike="noStrike" cap="none" normalizeH="0" baseline="-25000" smtClean="0">
                          <a:ln>
                            <a:noFill/>
                          </a:ln>
                          <a:solidFill>
                            <a:schemeClr val="tx1"/>
                          </a:solidFill>
                          <a:effectLst/>
                          <a:latin typeface="Times New Roman" pitchFamily="18" charset="0"/>
                          <a:ea typeface="楷体_GB2312" pitchFamily="49" charset="-122"/>
                        </a:rPr>
                        <a:t>4</a:t>
                      </a:r>
                      <a:endParaRPr kumimoji="0" lang="zh-CN" altLang="en-US" sz="2800" b="1" i="0" u="none" strike="noStrike" cap="none" normalizeH="0" baseline="-25000" smtClean="0">
                        <a:ln>
                          <a:noFill/>
                        </a:ln>
                        <a:solidFill>
                          <a:schemeClr val="tx1"/>
                        </a:solidFill>
                        <a:effectLst/>
                        <a:latin typeface="Times New Roman" pitchFamily="18" charset="0"/>
                        <a:ea typeface="楷体_GB2312" pitchFamily="49"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4863" name="Rectangle 47"/>
          <p:cNvSpPr>
            <a:spLocks noChangeArrowheads="1"/>
          </p:cNvSpPr>
          <p:nvPr/>
        </p:nvSpPr>
        <p:spPr bwMode="auto">
          <a:xfrm>
            <a:off x="1285875" y="4845050"/>
            <a:ext cx="6064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2000">
                <a:effectLst>
                  <a:outerShdw blurRad="38100" dist="38100" dir="2700000" algn="tl">
                    <a:srgbClr val="C0C0C0"/>
                  </a:outerShdw>
                </a:effectLst>
                <a:latin typeface="Times New Roman" pitchFamily="18" charset="0"/>
              </a:rPr>
              <a:t>100</a:t>
            </a:r>
            <a:endParaRPr lang="zh-CN" altLang="en-US" sz="2000">
              <a:effectLst>
                <a:outerShdw blurRad="38100" dist="38100" dir="2700000" algn="tl">
                  <a:srgbClr val="C0C0C0"/>
                </a:outerShdw>
              </a:effectLst>
              <a:latin typeface="Times New Roman" pitchFamily="18" charset="0"/>
            </a:endParaRPr>
          </a:p>
        </p:txBody>
      </p:sp>
      <p:sp>
        <p:nvSpPr>
          <p:cNvPr id="674864" name="Rectangle 48"/>
          <p:cNvSpPr>
            <a:spLocks noChangeArrowheads="1"/>
          </p:cNvSpPr>
          <p:nvPr/>
        </p:nvSpPr>
        <p:spPr bwMode="auto">
          <a:xfrm>
            <a:off x="4308475" y="2232025"/>
            <a:ext cx="6064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2000">
                <a:effectLst>
                  <a:outerShdw blurRad="38100" dist="38100" dir="2700000" algn="tl">
                    <a:srgbClr val="C0C0C0"/>
                  </a:outerShdw>
                </a:effectLst>
                <a:latin typeface="Times New Roman" pitchFamily="18" charset="0"/>
              </a:rPr>
              <a:t>002</a:t>
            </a:r>
            <a:endParaRPr lang="zh-CN" altLang="en-US" sz="2000">
              <a:effectLst>
                <a:outerShdw blurRad="38100" dist="38100" dir="2700000" algn="tl">
                  <a:srgbClr val="C0C0C0"/>
                </a:outerShdw>
              </a:effectLst>
              <a:latin typeface="Times New Roman" pitchFamily="18" charset="0"/>
            </a:endParaRPr>
          </a:p>
        </p:txBody>
      </p:sp>
      <p:sp>
        <p:nvSpPr>
          <p:cNvPr id="674865" name="Rectangle 49"/>
          <p:cNvSpPr>
            <a:spLocks noChangeArrowheads="1"/>
          </p:cNvSpPr>
          <p:nvPr/>
        </p:nvSpPr>
        <p:spPr bwMode="auto">
          <a:xfrm>
            <a:off x="4308475" y="2994025"/>
            <a:ext cx="6064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2000">
                <a:effectLst>
                  <a:outerShdw blurRad="38100" dist="38100" dir="2700000" algn="tl">
                    <a:srgbClr val="C0C0C0"/>
                  </a:outerShdw>
                </a:effectLst>
                <a:latin typeface="Times New Roman" pitchFamily="18" charset="0"/>
              </a:rPr>
              <a:t>500</a:t>
            </a:r>
            <a:endParaRPr lang="zh-CN" altLang="en-US" sz="2000">
              <a:effectLst>
                <a:outerShdw blurRad="38100" dist="38100" dir="2700000" algn="tl">
                  <a:srgbClr val="C0C0C0"/>
                </a:outerShdw>
              </a:effectLst>
              <a:latin typeface="Times New Roman" pitchFamily="18" charset="0"/>
            </a:endParaRPr>
          </a:p>
        </p:txBody>
      </p:sp>
      <p:sp>
        <p:nvSpPr>
          <p:cNvPr id="674866" name="Rectangle 50"/>
          <p:cNvSpPr>
            <a:spLocks noChangeArrowheads="1"/>
          </p:cNvSpPr>
          <p:nvPr/>
        </p:nvSpPr>
        <p:spPr bwMode="auto">
          <a:xfrm>
            <a:off x="4308475" y="3756025"/>
            <a:ext cx="6064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2000">
                <a:effectLst>
                  <a:outerShdw blurRad="38100" dist="38100" dir="2700000" algn="tl">
                    <a:srgbClr val="C0C0C0"/>
                  </a:outerShdw>
                </a:effectLst>
                <a:latin typeface="Times New Roman" pitchFamily="18" charset="0"/>
              </a:rPr>
              <a:t>250</a:t>
            </a:r>
            <a:endParaRPr lang="zh-CN" altLang="en-US" sz="2000">
              <a:effectLst>
                <a:outerShdw blurRad="38100" dist="38100" dir="2700000" algn="tl">
                  <a:srgbClr val="C0C0C0"/>
                </a:outerShdw>
              </a:effectLst>
              <a:latin typeface="Times New Roman" pitchFamily="18" charset="0"/>
            </a:endParaRPr>
          </a:p>
        </p:txBody>
      </p:sp>
      <p:graphicFrame>
        <p:nvGraphicFramePr>
          <p:cNvPr id="674877" name="Group 61"/>
          <p:cNvGraphicFramePr>
            <a:graphicFrameLocks noGrp="1"/>
          </p:cNvGraphicFramePr>
          <p:nvPr/>
        </p:nvGraphicFramePr>
        <p:xfrm>
          <a:off x="1285875" y="5319713"/>
          <a:ext cx="1350963" cy="508000"/>
        </p:xfrm>
        <a:graphic>
          <a:graphicData uri="http://schemas.openxmlformats.org/drawingml/2006/table">
            <a:tbl>
              <a:tblPr/>
              <a:tblGrid>
                <a:gridCol w="676275"/>
                <a:gridCol w="674688"/>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800" b="1" i="0" u="none" strike="noStrike" cap="none" normalizeH="0" baseline="-25000" smtClean="0">
                          <a:ln>
                            <a:noFill/>
                          </a:ln>
                          <a:solidFill>
                            <a:schemeClr val="tx1"/>
                          </a:solidFill>
                          <a:effectLst/>
                          <a:latin typeface="Times New Roman" pitchFamily="18" charset="0"/>
                          <a:ea typeface="楷体_GB2312" pitchFamily="49" charset="-122"/>
                        </a:rPr>
                        <a:t>1</a:t>
                      </a:r>
                      <a:endParaRPr kumimoji="0" lang="zh-CN" altLang="en-US" sz="2800" b="1" i="0" u="none" strike="noStrike" cap="none" normalizeH="0" baseline="-25000" smtClean="0">
                        <a:ln>
                          <a:noFill/>
                        </a:ln>
                        <a:solidFill>
                          <a:schemeClr val="tx1"/>
                        </a:solidFill>
                        <a:effectLst/>
                        <a:latin typeface="Times New Roman" pitchFamily="18" charset="0"/>
                        <a:ea typeface="楷体_GB2312" pitchFamily="49"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楷体_GB2312" pitchFamily="49"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4878" name="Rectangle 62"/>
          <p:cNvSpPr>
            <a:spLocks noChangeArrowheads="1"/>
          </p:cNvSpPr>
          <p:nvPr/>
        </p:nvSpPr>
        <p:spPr bwMode="auto">
          <a:xfrm>
            <a:off x="3132138" y="4845050"/>
            <a:ext cx="6064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2000">
                <a:effectLst>
                  <a:outerShdw blurRad="38100" dist="38100" dir="2700000" algn="tl">
                    <a:srgbClr val="C0C0C0"/>
                  </a:outerShdw>
                </a:effectLst>
                <a:latin typeface="Times New Roman" pitchFamily="18" charset="0"/>
              </a:rPr>
              <a:t>002</a:t>
            </a:r>
            <a:endParaRPr lang="zh-CN" altLang="en-US" sz="2000">
              <a:effectLst>
                <a:outerShdw blurRad="38100" dist="38100" dir="2700000" algn="tl">
                  <a:srgbClr val="C0C0C0"/>
                </a:outerShdw>
              </a:effectLst>
              <a:latin typeface="Times New Roman" pitchFamily="18" charset="0"/>
            </a:endParaRPr>
          </a:p>
        </p:txBody>
      </p:sp>
      <p:graphicFrame>
        <p:nvGraphicFramePr>
          <p:cNvPr id="674879" name="Group 63"/>
          <p:cNvGraphicFramePr>
            <a:graphicFrameLocks noGrp="1"/>
          </p:cNvGraphicFramePr>
          <p:nvPr/>
        </p:nvGraphicFramePr>
        <p:xfrm>
          <a:off x="3132138" y="5319713"/>
          <a:ext cx="1350962" cy="508000"/>
        </p:xfrm>
        <a:graphic>
          <a:graphicData uri="http://schemas.openxmlformats.org/drawingml/2006/table">
            <a:tbl>
              <a:tblPr/>
              <a:tblGrid>
                <a:gridCol w="676275"/>
                <a:gridCol w="674687"/>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800" b="1" i="0" u="none" strike="noStrike" cap="none" normalizeH="0" baseline="-25000" smtClean="0">
                          <a:ln>
                            <a:noFill/>
                          </a:ln>
                          <a:solidFill>
                            <a:schemeClr val="tx1"/>
                          </a:solidFill>
                          <a:effectLst/>
                          <a:latin typeface="Times New Roman" pitchFamily="18" charset="0"/>
                          <a:ea typeface="楷体_GB2312" pitchFamily="49" charset="-122"/>
                        </a:rPr>
                        <a:t>2</a:t>
                      </a:r>
                      <a:endParaRPr kumimoji="0" lang="zh-CN" altLang="en-US" sz="2800" b="1" i="0" u="none" strike="noStrike" cap="none" normalizeH="0" baseline="-25000" smtClean="0">
                        <a:ln>
                          <a:noFill/>
                        </a:ln>
                        <a:solidFill>
                          <a:schemeClr val="tx1"/>
                        </a:solidFill>
                        <a:effectLst/>
                        <a:latin typeface="Times New Roman" pitchFamily="18" charset="0"/>
                        <a:ea typeface="楷体_GB2312" pitchFamily="49"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楷体_GB2312" pitchFamily="49"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4887" name="Rectangle 71"/>
          <p:cNvSpPr>
            <a:spLocks noChangeArrowheads="1"/>
          </p:cNvSpPr>
          <p:nvPr/>
        </p:nvSpPr>
        <p:spPr bwMode="auto">
          <a:xfrm>
            <a:off x="4930775" y="4845050"/>
            <a:ext cx="6064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2000">
                <a:effectLst>
                  <a:outerShdw blurRad="38100" dist="38100" dir="2700000" algn="tl">
                    <a:srgbClr val="C0C0C0"/>
                  </a:outerShdw>
                </a:effectLst>
                <a:latin typeface="Times New Roman" pitchFamily="18" charset="0"/>
              </a:rPr>
              <a:t>300</a:t>
            </a:r>
            <a:endParaRPr lang="zh-CN" altLang="en-US" sz="2000">
              <a:effectLst>
                <a:outerShdw blurRad="38100" dist="38100" dir="2700000" algn="tl">
                  <a:srgbClr val="C0C0C0"/>
                </a:outerShdw>
              </a:effectLst>
              <a:latin typeface="Times New Roman" pitchFamily="18" charset="0"/>
            </a:endParaRPr>
          </a:p>
        </p:txBody>
      </p:sp>
      <p:graphicFrame>
        <p:nvGraphicFramePr>
          <p:cNvPr id="674888" name="Group 72"/>
          <p:cNvGraphicFramePr>
            <a:graphicFrameLocks noGrp="1"/>
          </p:cNvGraphicFramePr>
          <p:nvPr/>
        </p:nvGraphicFramePr>
        <p:xfrm>
          <a:off x="4930775" y="5319713"/>
          <a:ext cx="1350963" cy="508000"/>
        </p:xfrm>
        <a:graphic>
          <a:graphicData uri="http://schemas.openxmlformats.org/drawingml/2006/table">
            <a:tbl>
              <a:tblPr/>
              <a:tblGrid>
                <a:gridCol w="676275"/>
                <a:gridCol w="674688"/>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800" b="1" i="0" u="none" strike="noStrike" cap="none" normalizeH="0" baseline="-25000" smtClean="0">
                          <a:ln>
                            <a:noFill/>
                          </a:ln>
                          <a:solidFill>
                            <a:schemeClr val="tx1"/>
                          </a:solidFill>
                          <a:effectLst/>
                          <a:latin typeface="Times New Roman" pitchFamily="18" charset="0"/>
                          <a:ea typeface="楷体_GB2312" pitchFamily="49" charset="-122"/>
                        </a:rPr>
                        <a:t>3</a:t>
                      </a:r>
                      <a:endParaRPr kumimoji="0" lang="zh-CN" altLang="en-US" sz="2800" b="1" i="0" u="none" strike="noStrike" cap="none" normalizeH="0" baseline="-25000" smtClean="0">
                        <a:ln>
                          <a:noFill/>
                        </a:ln>
                        <a:solidFill>
                          <a:schemeClr val="tx1"/>
                        </a:solidFill>
                        <a:effectLst/>
                        <a:latin typeface="Times New Roman" pitchFamily="18" charset="0"/>
                        <a:ea typeface="楷体_GB2312" pitchFamily="49"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楷体_GB2312" pitchFamily="49"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4896" name="Rectangle 80"/>
          <p:cNvSpPr>
            <a:spLocks noChangeArrowheads="1"/>
          </p:cNvSpPr>
          <p:nvPr/>
        </p:nvSpPr>
        <p:spPr bwMode="auto">
          <a:xfrm>
            <a:off x="6732588" y="4845050"/>
            <a:ext cx="6064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2000">
                <a:effectLst>
                  <a:outerShdw blurRad="38100" dist="38100" dir="2700000" algn="tl">
                    <a:srgbClr val="C0C0C0"/>
                  </a:outerShdw>
                </a:effectLst>
                <a:latin typeface="Times New Roman" pitchFamily="18" charset="0"/>
              </a:rPr>
              <a:t>250</a:t>
            </a:r>
            <a:endParaRPr lang="zh-CN" altLang="en-US" sz="2000">
              <a:effectLst>
                <a:outerShdw blurRad="38100" dist="38100" dir="2700000" algn="tl">
                  <a:srgbClr val="C0C0C0"/>
                </a:outerShdw>
              </a:effectLst>
              <a:latin typeface="Times New Roman" pitchFamily="18" charset="0"/>
            </a:endParaRPr>
          </a:p>
        </p:txBody>
      </p:sp>
      <p:graphicFrame>
        <p:nvGraphicFramePr>
          <p:cNvPr id="674897" name="Group 81"/>
          <p:cNvGraphicFramePr>
            <a:graphicFrameLocks noGrp="1"/>
          </p:cNvGraphicFramePr>
          <p:nvPr/>
        </p:nvGraphicFramePr>
        <p:xfrm>
          <a:off x="6732588" y="5319713"/>
          <a:ext cx="1350962" cy="508000"/>
        </p:xfrm>
        <a:graphic>
          <a:graphicData uri="http://schemas.openxmlformats.org/drawingml/2006/table">
            <a:tbl>
              <a:tblPr/>
              <a:tblGrid>
                <a:gridCol w="676275"/>
                <a:gridCol w="674687"/>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2800" b="1" i="0" u="none" strike="noStrike" cap="none" normalizeH="0" baseline="-25000" smtClean="0">
                          <a:ln>
                            <a:noFill/>
                          </a:ln>
                          <a:solidFill>
                            <a:schemeClr val="tx1"/>
                          </a:solidFill>
                          <a:effectLst/>
                          <a:latin typeface="Times New Roman" pitchFamily="18" charset="0"/>
                          <a:ea typeface="楷体_GB2312" pitchFamily="49" charset="-122"/>
                        </a:rPr>
                        <a:t>4</a:t>
                      </a:r>
                      <a:endParaRPr kumimoji="0" lang="zh-CN" altLang="en-US" sz="2800" b="1" i="0" u="none" strike="noStrike" cap="none" normalizeH="0" baseline="-25000" smtClean="0">
                        <a:ln>
                          <a:noFill/>
                        </a:ln>
                        <a:solidFill>
                          <a:schemeClr val="tx1"/>
                        </a:solidFill>
                        <a:effectLst/>
                        <a:latin typeface="Times New Roman" pitchFamily="18" charset="0"/>
                        <a:ea typeface="楷体_GB2312" pitchFamily="49"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4905" name="Rectangle 89"/>
          <p:cNvSpPr>
            <a:spLocks noChangeArrowheads="1"/>
          </p:cNvSpPr>
          <p:nvPr/>
        </p:nvSpPr>
        <p:spPr bwMode="auto">
          <a:xfrm>
            <a:off x="4302125" y="1514475"/>
            <a:ext cx="6064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2000">
                <a:effectLst>
                  <a:outerShdw blurRad="38100" dist="38100" dir="2700000" algn="tl">
                    <a:srgbClr val="C0C0C0"/>
                  </a:outerShdw>
                </a:effectLst>
                <a:latin typeface="Times New Roman" pitchFamily="18" charset="0"/>
              </a:rPr>
              <a:t>100</a:t>
            </a:r>
            <a:endParaRPr lang="zh-CN" altLang="en-US" sz="2000">
              <a:effectLst>
                <a:outerShdw blurRad="38100" dist="38100" dir="2700000" algn="tl">
                  <a:srgbClr val="C0C0C0"/>
                </a:outerShdw>
              </a:effectLst>
              <a:latin typeface="Times New Roman" pitchFamily="18" charset="0"/>
            </a:endParaRPr>
          </a:p>
        </p:txBody>
      </p:sp>
      <p:sp>
        <p:nvSpPr>
          <p:cNvPr id="674906" name="Line 90"/>
          <p:cNvSpPr>
            <a:spLocks noChangeShapeType="1"/>
          </p:cNvSpPr>
          <p:nvPr/>
        </p:nvSpPr>
        <p:spPr bwMode="auto">
          <a:xfrm>
            <a:off x="2411413" y="5589588"/>
            <a:ext cx="720725"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74907" name="Line 91"/>
          <p:cNvSpPr>
            <a:spLocks noChangeShapeType="1"/>
          </p:cNvSpPr>
          <p:nvPr/>
        </p:nvSpPr>
        <p:spPr bwMode="auto">
          <a:xfrm>
            <a:off x="4211638" y="5589588"/>
            <a:ext cx="720725"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74908" name="Line 92"/>
          <p:cNvSpPr>
            <a:spLocks noChangeShapeType="1"/>
          </p:cNvSpPr>
          <p:nvPr/>
        </p:nvSpPr>
        <p:spPr bwMode="auto">
          <a:xfrm>
            <a:off x="6011863" y="5589588"/>
            <a:ext cx="720725"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nvSpPr>
        <p:spPr bwMode="auto">
          <a:xfrm>
            <a:off x="228600" y="533400"/>
            <a:ext cx="8915400" cy="5775325"/>
          </a:xfrm>
          <a:prstGeom prst="rect">
            <a:avLst/>
          </a:prstGeom>
          <a:noFill/>
          <a:ln w="9525">
            <a:noFill/>
            <a:miter lim="800000"/>
            <a:headEnd/>
            <a:tailEnd/>
          </a:ln>
          <a:effectLst/>
        </p:spPr>
        <p:txBody>
          <a:bodyPr lIns="92075" tIns="46038" rIns="92075" bIns="46038"/>
          <a:lstStyle/>
          <a:p>
            <a:pPr>
              <a:lnSpc>
                <a:spcPct val="100000"/>
              </a:lnSpc>
              <a:buClr>
                <a:schemeClr val="hlink"/>
              </a:buClr>
              <a:buSzPts val="1800"/>
              <a:buFont typeface="Monotype Sorts" pitchFamily="2" charset="2"/>
              <a:buNone/>
            </a:pPr>
            <a:r>
              <a:rPr lang="zh-CN" altLang="en-US" sz="2800"/>
              <a:t>单链表：每个结点只含有</a:t>
            </a:r>
            <a:r>
              <a:rPr lang="zh-CN" altLang="en-US" sz="2800">
                <a:solidFill>
                  <a:srgbClr val="FF0000"/>
                </a:solidFill>
              </a:rPr>
              <a:t>一个</a:t>
            </a:r>
            <a:r>
              <a:rPr lang="zh-CN" altLang="en-US" sz="2800"/>
              <a:t>链接域。</a:t>
            </a:r>
          </a:p>
          <a:p>
            <a:pPr>
              <a:lnSpc>
                <a:spcPct val="100000"/>
              </a:lnSpc>
              <a:buClr>
                <a:schemeClr val="hlink"/>
              </a:buClr>
              <a:buSzPts val="1800"/>
              <a:buFont typeface="Monotype Sorts" pitchFamily="2" charset="2"/>
              <a:buNone/>
            </a:pPr>
            <a:r>
              <a:rPr lang="zh-CN" altLang="en-US" sz="2800"/>
              <a:t>特点：每个元素(表项)由结点(</a:t>
            </a:r>
            <a:r>
              <a:rPr lang="en-US" altLang="zh-CN" sz="2800" i="1">
                <a:latin typeface="Times New Roman" pitchFamily="18" charset="0"/>
              </a:rPr>
              <a:t>Node</a:t>
            </a:r>
            <a:r>
              <a:rPr lang="en-US" altLang="zh-CN" sz="2800"/>
              <a:t>)</a:t>
            </a:r>
            <a:r>
              <a:rPr lang="zh-CN" altLang="en-US" sz="2800"/>
              <a:t>构成（数据域、链接域）。</a:t>
            </a:r>
          </a:p>
          <a:p>
            <a:pPr>
              <a:lnSpc>
                <a:spcPct val="100000"/>
              </a:lnSpc>
            </a:pPr>
            <a:endParaRPr lang="zh-CN" altLang="en-US" sz="2800" b="0"/>
          </a:p>
          <a:p>
            <a:pPr>
              <a:lnSpc>
                <a:spcPct val="100000"/>
              </a:lnSpc>
            </a:pPr>
            <a:endParaRPr lang="zh-CN" altLang="en-US" sz="2800" b="0"/>
          </a:p>
          <a:p>
            <a:pPr>
              <a:lnSpc>
                <a:spcPct val="100000"/>
              </a:lnSpc>
              <a:buClr>
                <a:schemeClr val="tx2"/>
              </a:buClr>
              <a:buSzPts val="2700"/>
              <a:buFont typeface="Monotype Sorts" pitchFamily="2" charset="2"/>
              <a:buNone/>
            </a:pPr>
            <a:r>
              <a:rPr lang="zh-CN" altLang="en-US" sz="2800"/>
              <a:t>通过链接域反映数据元素之间的逻辑关系。</a:t>
            </a:r>
          </a:p>
          <a:p>
            <a:pPr>
              <a:lnSpc>
                <a:spcPct val="100000"/>
              </a:lnSpc>
              <a:buClr>
                <a:schemeClr val="tx2"/>
              </a:buClr>
              <a:buSzPts val="2700"/>
              <a:buFont typeface="Monotype Sorts" pitchFamily="2" charset="2"/>
              <a:buNone/>
            </a:pPr>
            <a:r>
              <a:rPr lang="zh-CN" altLang="en-US" sz="2800"/>
              <a:t>线性结构:</a:t>
            </a:r>
            <a:r>
              <a:rPr lang="zh-CN" altLang="en-US" sz="2800" b="0"/>
              <a:t/>
            </a:r>
            <a:br>
              <a:rPr lang="zh-CN" altLang="en-US" sz="2800" b="0"/>
            </a:br>
            <a:r>
              <a:rPr lang="zh-CN" altLang="en-US" sz="2800" b="0"/>
              <a:t/>
            </a:r>
            <a:br>
              <a:rPr lang="zh-CN" altLang="en-US" sz="2800" b="0"/>
            </a:br>
            <a:endParaRPr lang="zh-CN" altLang="en-US" sz="2800" b="0"/>
          </a:p>
          <a:p>
            <a:pPr>
              <a:lnSpc>
                <a:spcPct val="100000"/>
              </a:lnSpc>
            </a:pPr>
            <a:endParaRPr lang="zh-CN" altLang="en-US" sz="2800"/>
          </a:p>
          <a:p>
            <a:pPr>
              <a:lnSpc>
                <a:spcPct val="100000"/>
              </a:lnSpc>
            </a:pPr>
            <a:endParaRPr lang="zh-CN" altLang="en-US" sz="2800"/>
          </a:p>
          <a:p>
            <a:pPr>
              <a:lnSpc>
                <a:spcPct val="100000"/>
              </a:lnSpc>
            </a:pPr>
            <a:r>
              <a:rPr lang="zh-CN" altLang="en-US" sz="2800"/>
              <a:t>结点可以非顺序存储，数据元素顺序存取。</a:t>
            </a:r>
          </a:p>
          <a:p>
            <a:pPr>
              <a:lnSpc>
                <a:spcPct val="100000"/>
              </a:lnSpc>
              <a:buClr>
                <a:schemeClr val="tx2"/>
              </a:buClr>
              <a:buSzPts val="2700"/>
              <a:buFont typeface="Monotype Sorts" pitchFamily="2" charset="2"/>
              <a:buNone/>
            </a:pPr>
            <a:r>
              <a:rPr lang="zh-CN" altLang="en-US" sz="2800"/>
              <a:t>使用头指针和尾指针，表可扩充</a:t>
            </a:r>
          </a:p>
        </p:txBody>
      </p:sp>
      <p:pic>
        <p:nvPicPr>
          <p:cNvPr id="34819" name="Picture 3"/>
          <p:cNvPicPr>
            <a:picLocks noChangeAspect="1" noChangeArrowheads="1"/>
          </p:cNvPicPr>
          <p:nvPr/>
        </p:nvPicPr>
        <p:blipFill>
          <a:blip r:embed="rId2" cstate="print"/>
          <a:srcRect/>
          <a:stretch>
            <a:fillRect/>
          </a:stretch>
        </p:blipFill>
        <p:spPr bwMode="auto">
          <a:xfrm>
            <a:off x="2514600" y="1828800"/>
            <a:ext cx="4260850" cy="738188"/>
          </a:xfrm>
          <a:prstGeom prst="rect">
            <a:avLst/>
          </a:prstGeom>
          <a:noFill/>
          <a:ln w="9525">
            <a:noFill/>
            <a:miter lim="800000"/>
            <a:headEnd/>
            <a:tailEnd/>
          </a:ln>
        </p:spPr>
      </p:pic>
      <p:pic>
        <p:nvPicPr>
          <p:cNvPr id="34820" name="Picture 4"/>
          <p:cNvPicPr>
            <a:picLocks noChangeAspect="1" noChangeArrowheads="1"/>
          </p:cNvPicPr>
          <p:nvPr/>
        </p:nvPicPr>
        <p:blipFill>
          <a:blip r:embed="rId3" cstate="print"/>
          <a:srcRect/>
          <a:stretch>
            <a:fillRect/>
          </a:stretch>
        </p:blipFill>
        <p:spPr bwMode="auto">
          <a:xfrm>
            <a:off x="0" y="3962400"/>
            <a:ext cx="91440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0900" y="1376772"/>
            <a:ext cx="8939384" cy="3541612"/>
          </a:xfrm>
          <a:prstGeom prst="rect">
            <a:avLst/>
          </a:prstGeom>
          <a:noFill/>
          <a:ln w="38100">
            <a:noFill/>
            <a:miter lim="800000"/>
            <a:headEnd/>
            <a:tailEnd/>
          </a:ln>
          <a:effectLst/>
        </p:spPr>
        <p:txBody>
          <a:bodyPr wrap="square" lIns="90000" tIns="46800" rIns="90000" bIns="46800">
            <a:spAutoFit/>
          </a:bodyPr>
          <a:lstStyle/>
          <a:p>
            <a:pPr marL="990600" indent="-990600" eaLnBrk="1" hangingPunct="1">
              <a:lnSpc>
                <a:spcPct val="100000"/>
              </a:lnSpc>
            </a:pPr>
            <a:r>
              <a:rPr kumimoji="1" lang="zh-CN" altLang="en-US" sz="3200">
                <a:latin typeface="Times New Roman" pitchFamily="18" charset="0"/>
              </a:rPr>
              <a:t>（</a:t>
            </a:r>
            <a:r>
              <a:rPr kumimoji="1" lang="en-US" altLang="zh-CN" sz="3200">
                <a:latin typeface="Times New Roman" pitchFamily="18" charset="0"/>
              </a:rPr>
              <a:t>1</a:t>
            </a:r>
            <a:r>
              <a:rPr kumimoji="1" lang="zh-CN" altLang="en-US" sz="3200">
                <a:latin typeface="Times New Roman" pitchFamily="18" charset="0"/>
              </a:rPr>
              <a:t>）计算表的</a:t>
            </a:r>
            <a:r>
              <a:rPr kumimoji="1" lang="zh-CN" altLang="en-US" sz="3200" smtClean="0">
                <a:latin typeface="Times New Roman" pitchFamily="18" charset="0"/>
              </a:rPr>
              <a:t>长度 </a:t>
            </a:r>
            <a:r>
              <a:rPr kumimoji="1" lang="en-US" altLang="zh-CN" sz="3200" smtClean="0">
                <a:latin typeface="Times New Roman" pitchFamily="18" charset="0"/>
              </a:rPr>
              <a:t>n</a:t>
            </a:r>
            <a:endParaRPr kumimoji="1" lang="zh-CN" altLang="en-US" sz="3200">
              <a:latin typeface="Times New Roman" pitchFamily="18" charset="0"/>
            </a:endParaRPr>
          </a:p>
          <a:p>
            <a:pPr marL="990600" indent="-990600" eaLnBrk="1" hangingPunct="1">
              <a:lnSpc>
                <a:spcPct val="100000"/>
              </a:lnSpc>
            </a:pPr>
            <a:r>
              <a:rPr kumimoji="1" lang="zh-CN" altLang="en-US" sz="3200">
                <a:latin typeface="Times New Roman" pitchFamily="18" charset="0"/>
              </a:rPr>
              <a:t>（</a:t>
            </a:r>
            <a:r>
              <a:rPr kumimoji="1" lang="en-US" altLang="zh-CN" sz="3200">
                <a:latin typeface="Times New Roman" pitchFamily="18" charset="0"/>
              </a:rPr>
              <a:t>2</a:t>
            </a:r>
            <a:r>
              <a:rPr kumimoji="1" lang="zh-CN" altLang="en-US" sz="3200">
                <a:latin typeface="Times New Roman" pitchFamily="18" charset="0"/>
              </a:rPr>
              <a:t>）从左到右（或从右到左）遍历表的元素</a:t>
            </a:r>
          </a:p>
          <a:p>
            <a:pPr marL="990600" indent="-990600" eaLnBrk="1" hangingPunct="1">
              <a:lnSpc>
                <a:spcPct val="100000"/>
              </a:lnSpc>
            </a:pPr>
            <a:r>
              <a:rPr kumimoji="1" lang="zh-CN" altLang="en-US" sz="3200">
                <a:latin typeface="Times New Roman" pitchFamily="18" charset="0"/>
              </a:rPr>
              <a:t>（</a:t>
            </a:r>
            <a:r>
              <a:rPr kumimoji="1" lang="en-US" altLang="zh-CN" sz="3200">
                <a:latin typeface="Times New Roman" pitchFamily="18" charset="0"/>
              </a:rPr>
              <a:t>3</a:t>
            </a:r>
            <a:r>
              <a:rPr kumimoji="1" lang="zh-CN" altLang="en-US" sz="3200">
                <a:latin typeface="Times New Roman" pitchFamily="18" charset="0"/>
              </a:rPr>
              <a:t>）访问指定位置（</a:t>
            </a:r>
            <a:r>
              <a:rPr kumimoji="1" lang="zh-CN" altLang="en-US" sz="3200" smtClean="0">
                <a:latin typeface="Times New Roman" pitchFamily="18" charset="0"/>
              </a:rPr>
              <a:t>第 </a:t>
            </a:r>
            <a:r>
              <a:rPr kumimoji="1" lang="en-US" altLang="zh-CN" sz="3200" smtClean="0">
                <a:latin typeface="Times New Roman" pitchFamily="18" charset="0"/>
              </a:rPr>
              <a:t>i </a:t>
            </a:r>
            <a:r>
              <a:rPr kumimoji="1" lang="zh-CN" altLang="en-US" sz="3200">
                <a:latin typeface="Times New Roman" pitchFamily="18" charset="0"/>
              </a:rPr>
              <a:t>个）元素</a:t>
            </a:r>
          </a:p>
          <a:p>
            <a:pPr marL="990600" indent="-990600" eaLnBrk="1" hangingPunct="1">
              <a:lnSpc>
                <a:spcPct val="100000"/>
              </a:lnSpc>
            </a:pPr>
            <a:r>
              <a:rPr kumimoji="1" lang="zh-CN" altLang="en-US" sz="3200">
                <a:latin typeface="Times New Roman" pitchFamily="18" charset="0"/>
              </a:rPr>
              <a:t>（</a:t>
            </a:r>
            <a:r>
              <a:rPr kumimoji="1" lang="en-US" altLang="zh-CN" sz="3200">
                <a:latin typeface="Times New Roman" pitchFamily="18" charset="0"/>
              </a:rPr>
              <a:t>4</a:t>
            </a:r>
            <a:r>
              <a:rPr kumimoji="1" lang="zh-CN" altLang="en-US" sz="3200">
                <a:latin typeface="Times New Roman" pitchFamily="18" charset="0"/>
              </a:rPr>
              <a:t>）将新值赋予指定位置（第</a:t>
            </a:r>
            <a:r>
              <a:rPr kumimoji="1" lang="en-US" altLang="zh-CN" sz="3200">
                <a:latin typeface="Times New Roman" pitchFamily="18" charset="0"/>
              </a:rPr>
              <a:t>i </a:t>
            </a:r>
            <a:r>
              <a:rPr kumimoji="1" lang="zh-CN" altLang="en-US" sz="3200">
                <a:latin typeface="Times New Roman" pitchFamily="18" charset="0"/>
              </a:rPr>
              <a:t>个）元素</a:t>
            </a:r>
          </a:p>
          <a:p>
            <a:pPr marL="990600" indent="-990600" eaLnBrk="1" hangingPunct="1">
              <a:lnSpc>
                <a:spcPct val="100000"/>
              </a:lnSpc>
            </a:pPr>
            <a:r>
              <a:rPr kumimoji="1" lang="zh-CN" altLang="en-US" sz="3200">
                <a:latin typeface="Times New Roman" pitchFamily="18" charset="0"/>
              </a:rPr>
              <a:t>（</a:t>
            </a:r>
            <a:r>
              <a:rPr kumimoji="1" lang="en-US" altLang="zh-CN" sz="3200">
                <a:latin typeface="Times New Roman" pitchFamily="18" charset="0"/>
              </a:rPr>
              <a:t>5</a:t>
            </a:r>
            <a:r>
              <a:rPr kumimoji="1" lang="zh-CN" altLang="en-US" sz="3200">
                <a:latin typeface="Times New Roman" pitchFamily="18" charset="0"/>
              </a:rPr>
              <a:t>）在指定位置（</a:t>
            </a:r>
            <a:r>
              <a:rPr kumimoji="1" lang="zh-CN" altLang="en-US" sz="3200" smtClean="0">
                <a:latin typeface="Times New Roman" pitchFamily="18" charset="0"/>
              </a:rPr>
              <a:t>第 </a:t>
            </a:r>
            <a:r>
              <a:rPr kumimoji="1" lang="en-US" altLang="zh-CN" sz="3200" smtClean="0">
                <a:latin typeface="Times New Roman" pitchFamily="18" charset="0"/>
              </a:rPr>
              <a:t>i </a:t>
            </a:r>
            <a:r>
              <a:rPr kumimoji="1" lang="zh-CN" altLang="en-US" sz="3200">
                <a:latin typeface="Times New Roman" pitchFamily="18" charset="0"/>
              </a:rPr>
              <a:t>个）元素之前（或之后）插入新元素</a:t>
            </a:r>
          </a:p>
          <a:p>
            <a:pPr marL="990600" indent="-990600" eaLnBrk="1" hangingPunct="1">
              <a:lnSpc>
                <a:spcPct val="100000"/>
              </a:lnSpc>
            </a:pPr>
            <a:r>
              <a:rPr kumimoji="1" lang="zh-CN" altLang="en-US" sz="3200">
                <a:latin typeface="Times New Roman" pitchFamily="18" charset="0"/>
              </a:rPr>
              <a:t>（</a:t>
            </a:r>
            <a:r>
              <a:rPr kumimoji="1" lang="en-US" altLang="zh-CN" sz="3200">
                <a:latin typeface="Times New Roman" pitchFamily="18" charset="0"/>
              </a:rPr>
              <a:t>6</a:t>
            </a:r>
            <a:r>
              <a:rPr kumimoji="1" lang="zh-CN" altLang="en-US" sz="3200">
                <a:latin typeface="Times New Roman" pitchFamily="18" charset="0"/>
              </a:rPr>
              <a:t>）删除指定位置（</a:t>
            </a:r>
            <a:r>
              <a:rPr kumimoji="1" lang="zh-CN" altLang="en-US" sz="3200" smtClean="0">
                <a:latin typeface="Times New Roman" pitchFamily="18" charset="0"/>
              </a:rPr>
              <a:t>第 </a:t>
            </a:r>
            <a:r>
              <a:rPr kumimoji="1" lang="en-US" altLang="zh-CN" sz="3200" smtClean="0">
                <a:latin typeface="Times New Roman" pitchFamily="18" charset="0"/>
              </a:rPr>
              <a:t>i </a:t>
            </a:r>
            <a:r>
              <a:rPr kumimoji="1" lang="zh-CN" altLang="en-US" sz="3200">
                <a:latin typeface="Times New Roman" pitchFamily="18" charset="0"/>
              </a:rPr>
              <a:t>个）元素</a:t>
            </a:r>
          </a:p>
        </p:txBody>
      </p:sp>
      <p:sp>
        <p:nvSpPr>
          <p:cNvPr id="6147" name="Rectangle 3"/>
          <p:cNvSpPr>
            <a:spLocks noChangeArrowheads="1"/>
          </p:cNvSpPr>
          <p:nvPr/>
        </p:nvSpPr>
        <p:spPr bwMode="auto">
          <a:xfrm>
            <a:off x="214525" y="521109"/>
            <a:ext cx="5830887" cy="723900"/>
          </a:xfrm>
          <a:prstGeom prst="rect">
            <a:avLst/>
          </a:prstGeom>
          <a:noFill/>
          <a:ln w="9525">
            <a:noFill/>
            <a:miter lim="800000"/>
            <a:headEnd/>
            <a:tailEnd/>
          </a:ln>
          <a:effectLst/>
        </p:spPr>
        <p:txBody>
          <a:bodyPr wrap="none" lIns="112947" tIns="56473" rIns="112947" bIns="56473">
            <a:spAutoFit/>
          </a:bodyPr>
          <a:lstStyle/>
          <a:p>
            <a:pPr eaLnBrk="1" hangingPunct="1">
              <a:lnSpc>
                <a:spcPct val="100000"/>
              </a:lnSpc>
              <a:spcAft>
                <a:spcPct val="30000"/>
              </a:spcAft>
            </a:pPr>
            <a:r>
              <a:rPr kumimoji="1" lang="zh-CN" altLang="en-US"/>
              <a:t>线性表常见的操作包括：</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0" y="1524000"/>
            <a:ext cx="9167813" cy="4038600"/>
          </a:xfrm>
          <a:prstGeom prst="rect">
            <a:avLst/>
          </a:prstGeom>
          <a:noFill/>
          <a:ln w="9525">
            <a:noFill/>
            <a:miter lim="800000"/>
            <a:headEnd/>
            <a:tailEnd/>
          </a:ln>
        </p:spPr>
      </p:pic>
      <p:sp>
        <p:nvSpPr>
          <p:cNvPr id="672771" name="Text Box 3"/>
          <p:cNvSpPr txBox="1">
            <a:spLocks noChangeArrowheads="1"/>
          </p:cNvSpPr>
          <p:nvPr/>
        </p:nvSpPr>
        <p:spPr bwMode="auto">
          <a:xfrm>
            <a:off x="304800" y="457200"/>
            <a:ext cx="3082925" cy="5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p>
            <a:pPr>
              <a:lnSpc>
                <a:spcPct val="100000"/>
              </a:lnSpc>
              <a:defRPr/>
            </a:pPr>
            <a:r>
              <a:rPr lang="zh-CN" altLang="en-US" sz="2800">
                <a:effectLst>
                  <a:outerShdw blurRad="38100" dist="38100" dir="2700000" algn="tl">
                    <a:srgbClr val="C0C0C0"/>
                  </a:outerShdw>
                </a:effectLst>
                <a:latin typeface="Times New Roman" pitchFamily="18" charset="0"/>
              </a:rPr>
              <a:t>单链表的存储映像</a:t>
            </a:r>
            <a:endParaRPr lang="zh-CN" altLang="en-US" sz="2800" b="0">
              <a:latin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1124744"/>
            <a:ext cx="9144000" cy="1835150"/>
          </a:xfrm>
          <a:prstGeom prst="rect">
            <a:avLst/>
          </a:prstGeom>
          <a:solidFill>
            <a:schemeClr val="hlink"/>
          </a:solidFill>
          <a:ln w="9525">
            <a:noFill/>
            <a:miter lim="800000"/>
            <a:headEnd/>
            <a:tailEnd/>
          </a:ln>
          <a:effectLst/>
        </p:spPr>
        <p:txBody>
          <a:bodyPr lIns="92075" tIns="46038" rIns="92075" bIns="46038"/>
          <a:lstStyle/>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class Node:</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def __init__(self, data):</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self.data = data</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self.link = None</a:t>
            </a:r>
          </a:p>
          <a:p>
            <a:pPr indent="-342900" eaLnBrk="1" hangingPunct="1">
              <a:lnSpc>
                <a:spcPct val="100000"/>
              </a:lnSpc>
              <a:buClr>
                <a:schemeClr val="accent2"/>
              </a:buClr>
              <a:buSzPct val="75000"/>
              <a:buFont typeface="Monotype Sorts" pitchFamily="2" charset="2"/>
              <a:buNone/>
            </a:pPr>
            <a:endParaRPr lang="en-US" altLang="zh-CN" sz="2800">
              <a:latin typeface="Times New Roman" pitchFamily="18" charset="0"/>
              <a:ea typeface="宋体" pitchFamily="2" charset="-122"/>
            </a:endParaRPr>
          </a:p>
        </p:txBody>
      </p:sp>
      <p:sp>
        <p:nvSpPr>
          <p:cNvPr id="5" name="Text Box 49"/>
          <p:cNvSpPr txBox="1">
            <a:spLocks noChangeArrowheads="1"/>
          </p:cNvSpPr>
          <p:nvPr/>
        </p:nvSpPr>
        <p:spPr bwMode="auto">
          <a:xfrm>
            <a:off x="11460" y="296652"/>
            <a:ext cx="81534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just">
              <a:spcBef>
                <a:spcPct val="50000"/>
              </a:spcBef>
              <a:defRPr/>
            </a:pPr>
            <a:r>
              <a:rPr lang="zh-CN" altLang="en-US" sz="3200" dirty="0">
                <a:effectLst>
                  <a:outerShdw blurRad="38100" dist="38100" dir="2700000" algn="tl">
                    <a:srgbClr val="C0C0C0"/>
                  </a:outerShdw>
                </a:effectLst>
              </a:rPr>
              <a:t>单链表结点的类定义</a:t>
            </a:r>
            <a:r>
              <a:rPr lang="en-US" altLang="zh-CN" sz="3200" dirty="0">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1341438"/>
            <a:ext cx="9144000" cy="3600450"/>
          </a:xfrm>
          <a:prstGeom prst="rect">
            <a:avLst/>
          </a:prstGeom>
          <a:solidFill>
            <a:schemeClr val="hlink"/>
          </a:solidFill>
          <a:ln w="9525">
            <a:noFill/>
            <a:miter lim="800000"/>
            <a:headEnd/>
            <a:tailEnd/>
          </a:ln>
          <a:effectLst/>
        </p:spPr>
        <p:txBody>
          <a:bodyPr lIns="92075" tIns="46038" rIns="92075" bIns="46038"/>
          <a:lstStyle/>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def  createLinkedList(A):</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n = len(A)</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first = None</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for i in range(n-1, -1, -1 ) :</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t = Node(A[i])</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t.link = first</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first = t</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return first</a:t>
            </a:r>
            <a:endParaRPr lang="en-US" altLang="zh-CN" sz="2800" dirty="0">
              <a:latin typeface="Times New Roman" pitchFamily="18" charset="0"/>
              <a:ea typeface="宋体" pitchFamily="2" charset="-122"/>
            </a:endParaRPr>
          </a:p>
        </p:txBody>
      </p:sp>
      <p:sp>
        <p:nvSpPr>
          <p:cNvPr id="5" name="Text Box 49"/>
          <p:cNvSpPr txBox="1">
            <a:spLocks noChangeArrowheads="1"/>
          </p:cNvSpPr>
          <p:nvPr/>
        </p:nvSpPr>
        <p:spPr bwMode="auto">
          <a:xfrm>
            <a:off x="-72516" y="512676"/>
            <a:ext cx="81534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just">
              <a:spcBef>
                <a:spcPct val="50000"/>
              </a:spcBef>
              <a:defRPr/>
            </a:pPr>
            <a:r>
              <a:rPr lang="zh-CN" altLang="en-US" sz="3200" dirty="0">
                <a:effectLst>
                  <a:outerShdw blurRad="38100" dist="38100" dir="2700000" algn="tl">
                    <a:srgbClr val="C0C0C0"/>
                  </a:outerShdw>
                </a:effectLst>
              </a:rPr>
              <a:t>单链表的创建（在链表头部插入新结点）</a:t>
            </a:r>
            <a:endParaRPr lang="en-US" altLang="zh-CN" sz="3200"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1001502"/>
            <a:ext cx="9144000" cy="4911774"/>
          </a:xfrm>
          <a:prstGeom prst="rect">
            <a:avLst/>
          </a:prstGeom>
          <a:solidFill>
            <a:schemeClr val="hlink"/>
          </a:solidFill>
          <a:ln w="9525">
            <a:noFill/>
            <a:miter lim="800000"/>
            <a:headEnd/>
            <a:tailEnd/>
          </a:ln>
          <a:effectLst/>
        </p:spPr>
        <p:txBody>
          <a:bodyPr lIns="92075" tIns="46038" rIns="92075" bIns="46038"/>
          <a:lstStyle/>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def  printLinkedList(L) :</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if  L == None :</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return</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p = L</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s = 'head'</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while not p == None :</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if  type(p.data) == type(0) :</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s += ' -&gt; ' + str(p.data)</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else : s += ' -&gt; ' + p.data</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p = p.link</a:t>
            </a:r>
          </a:p>
          <a:p>
            <a:pPr indent="-342900" eaLnBrk="1" hangingPunct="1">
              <a:lnSpc>
                <a:spcPct val="100000"/>
              </a:lnSpc>
              <a:buClr>
                <a:schemeClr val="accent2"/>
              </a:buClr>
              <a:buSzPct val="75000"/>
              <a:buFont typeface="Monotype Sorts" pitchFamily="2" charset="2"/>
              <a:buNone/>
            </a:pPr>
            <a:r>
              <a:rPr lang="en-US" altLang="zh-CN" sz="2800">
                <a:latin typeface="Times New Roman" pitchFamily="18" charset="0"/>
                <a:ea typeface="宋体" pitchFamily="2" charset="-122"/>
              </a:rPr>
              <a:t>    print( s </a:t>
            </a:r>
            <a:r>
              <a:rPr lang="en-US" altLang="zh-CN" sz="2800" smtClean="0">
                <a:latin typeface="Times New Roman" pitchFamily="18" charset="0"/>
                <a:ea typeface="宋体" pitchFamily="2" charset="-122"/>
              </a:rPr>
              <a:t>)</a:t>
            </a:r>
            <a:endParaRPr lang="en-US" altLang="zh-CN" sz="2800">
              <a:latin typeface="Times New Roman" pitchFamily="18" charset="0"/>
              <a:ea typeface="宋体" pitchFamily="2" charset="-122"/>
            </a:endParaRPr>
          </a:p>
        </p:txBody>
      </p:sp>
      <p:sp>
        <p:nvSpPr>
          <p:cNvPr id="5" name="Text Box 49"/>
          <p:cNvSpPr txBox="1">
            <a:spLocks noChangeArrowheads="1"/>
          </p:cNvSpPr>
          <p:nvPr/>
        </p:nvSpPr>
        <p:spPr bwMode="auto">
          <a:xfrm>
            <a:off x="0" y="296652"/>
            <a:ext cx="81534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just">
              <a:spcBef>
                <a:spcPct val="50000"/>
              </a:spcBef>
              <a:defRPr/>
            </a:pPr>
            <a:r>
              <a:rPr lang="zh-CN" altLang="en-US" sz="3200" dirty="0">
                <a:effectLst>
                  <a:outerShdw blurRad="38100" dist="38100" dir="2700000" algn="tl">
                    <a:srgbClr val="C0C0C0"/>
                  </a:outerShdw>
                </a:effectLst>
              </a:rPr>
              <a:t>单链表的输出</a:t>
            </a:r>
            <a:endParaRPr lang="en-US" altLang="zh-CN" sz="3200"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692696"/>
            <a:ext cx="9144000" cy="2823542"/>
          </a:xfrm>
          <a:prstGeom prst="rect">
            <a:avLst/>
          </a:prstGeom>
          <a:solidFill>
            <a:schemeClr val="hlink"/>
          </a:solidFill>
          <a:ln w="9525">
            <a:noFill/>
            <a:miter lim="800000"/>
            <a:headEnd/>
            <a:tailEnd/>
          </a:ln>
          <a:effectLst/>
        </p:spPr>
        <p:txBody>
          <a:bodyPr lIns="92075" tIns="46038" rIns="92075" bIns="46038"/>
          <a:lstStyle/>
          <a:p>
            <a:pPr indent="-342900" eaLnBrk="1" hangingPunct="1">
              <a:lnSpc>
                <a:spcPct val="100000"/>
              </a:lnSpc>
              <a:buClr>
                <a:schemeClr val="accent2"/>
              </a:buClr>
              <a:buSzPct val="75000"/>
              <a:buFont typeface="Monotype Sorts" pitchFamily="2" charset="2"/>
              <a:buNone/>
            </a:pPr>
            <a:r>
              <a:rPr lang="en-US" altLang="zh-CN" sz="2800" smtClean="0">
                <a:latin typeface="Times New Roman" pitchFamily="18" charset="0"/>
                <a:ea typeface="宋体" pitchFamily="2" charset="-122"/>
              </a:rPr>
              <a:t>A </a:t>
            </a:r>
            <a:r>
              <a:rPr lang="en-US" altLang="zh-CN" sz="2800">
                <a:latin typeface="Times New Roman" pitchFamily="18" charset="0"/>
                <a:ea typeface="宋体" pitchFamily="2" charset="-122"/>
              </a:rPr>
              <a:t>= [1, 2, 3, 4, 5, 6, 7, 8, 9]</a:t>
            </a:r>
          </a:p>
          <a:p>
            <a:pPr indent="-342900" eaLnBrk="1" hangingPunct="1">
              <a:lnSpc>
                <a:spcPct val="100000"/>
              </a:lnSpc>
              <a:buClr>
                <a:schemeClr val="accent2"/>
              </a:buClr>
              <a:buSzPct val="75000"/>
              <a:buFont typeface="Monotype Sorts" pitchFamily="2" charset="2"/>
              <a:buNone/>
            </a:pPr>
            <a:r>
              <a:rPr lang="en-US" altLang="zh-CN" sz="2800" smtClean="0">
                <a:latin typeface="Times New Roman" pitchFamily="18" charset="0"/>
                <a:ea typeface="宋体" pitchFamily="2" charset="-122"/>
              </a:rPr>
              <a:t>B </a:t>
            </a:r>
            <a:r>
              <a:rPr lang="en-US" altLang="zh-CN" sz="2800">
                <a:latin typeface="Times New Roman" pitchFamily="18" charset="0"/>
                <a:ea typeface="宋体" pitchFamily="2" charset="-122"/>
              </a:rPr>
              <a:t>= ['a', 'b', 'c', 'd', 'e', 'f', 'g']</a:t>
            </a:r>
          </a:p>
          <a:p>
            <a:pPr indent="-342900" eaLnBrk="1" hangingPunct="1">
              <a:lnSpc>
                <a:spcPct val="100000"/>
              </a:lnSpc>
              <a:buClr>
                <a:schemeClr val="accent2"/>
              </a:buClr>
              <a:buSzPct val="75000"/>
              <a:buFont typeface="Monotype Sorts" pitchFamily="2" charset="2"/>
              <a:buNone/>
            </a:pPr>
            <a:r>
              <a:rPr lang="en-US" altLang="zh-CN" sz="2800" smtClean="0">
                <a:latin typeface="Times New Roman" pitchFamily="18" charset="0"/>
                <a:ea typeface="宋体" pitchFamily="2" charset="-122"/>
              </a:rPr>
              <a:t>L1 </a:t>
            </a:r>
            <a:r>
              <a:rPr lang="en-US" altLang="zh-CN" sz="2800">
                <a:latin typeface="Times New Roman" pitchFamily="18" charset="0"/>
                <a:ea typeface="宋体" pitchFamily="2" charset="-122"/>
              </a:rPr>
              <a:t>= createLinkedList(A)</a:t>
            </a:r>
          </a:p>
          <a:p>
            <a:pPr indent="-342900" eaLnBrk="1" hangingPunct="1">
              <a:lnSpc>
                <a:spcPct val="100000"/>
              </a:lnSpc>
              <a:buClr>
                <a:schemeClr val="accent2"/>
              </a:buClr>
              <a:buSzPct val="75000"/>
              <a:buFont typeface="Monotype Sorts" pitchFamily="2" charset="2"/>
              <a:buNone/>
            </a:pPr>
            <a:r>
              <a:rPr lang="en-US" altLang="zh-CN" sz="2800" smtClean="0">
                <a:latin typeface="Times New Roman" pitchFamily="18" charset="0"/>
                <a:ea typeface="宋体" pitchFamily="2" charset="-122"/>
              </a:rPr>
              <a:t>printLinkedList(L1</a:t>
            </a:r>
            <a:r>
              <a:rPr lang="en-US" altLang="zh-CN" sz="2800">
                <a:latin typeface="Times New Roman" pitchFamily="18" charset="0"/>
                <a:ea typeface="宋体" pitchFamily="2" charset="-122"/>
              </a:rPr>
              <a:t>)</a:t>
            </a:r>
          </a:p>
          <a:p>
            <a:pPr indent="-342900" eaLnBrk="1" hangingPunct="1">
              <a:lnSpc>
                <a:spcPct val="100000"/>
              </a:lnSpc>
              <a:buClr>
                <a:schemeClr val="accent2"/>
              </a:buClr>
              <a:buSzPct val="75000"/>
              <a:buFont typeface="Monotype Sorts" pitchFamily="2" charset="2"/>
              <a:buNone/>
            </a:pPr>
            <a:r>
              <a:rPr lang="en-US" altLang="zh-CN" sz="2800" smtClean="0">
                <a:latin typeface="Times New Roman" pitchFamily="18" charset="0"/>
                <a:ea typeface="宋体" pitchFamily="2" charset="-122"/>
              </a:rPr>
              <a:t>L2 </a:t>
            </a:r>
            <a:r>
              <a:rPr lang="en-US" altLang="zh-CN" sz="2800">
                <a:latin typeface="Times New Roman" pitchFamily="18" charset="0"/>
                <a:ea typeface="宋体" pitchFamily="2" charset="-122"/>
              </a:rPr>
              <a:t>= createLinkedList(B)</a:t>
            </a:r>
          </a:p>
          <a:p>
            <a:pPr indent="-342900" eaLnBrk="1" hangingPunct="1">
              <a:lnSpc>
                <a:spcPct val="100000"/>
              </a:lnSpc>
              <a:buClr>
                <a:schemeClr val="accent2"/>
              </a:buClr>
              <a:buSzPct val="75000"/>
              <a:buFont typeface="Monotype Sorts" pitchFamily="2" charset="2"/>
              <a:buNone/>
            </a:pPr>
            <a:r>
              <a:rPr lang="en-US" altLang="zh-CN" sz="2800" smtClean="0">
                <a:latin typeface="Times New Roman" pitchFamily="18" charset="0"/>
                <a:ea typeface="宋体" pitchFamily="2" charset="-122"/>
              </a:rPr>
              <a:t>printLinkedList(L2</a:t>
            </a:r>
            <a:r>
              <a:rPr lang="en-US" altLang="zh-CN" sz="2800">
                <a:latin typeface="Times New Roman" pitchFamily="18" charset="0"/>
                <a:ea typeface="宋体" pitchFamily="2" charset="-122"/>
              </a:rPr>
              <a:t>)</a:t>
            </a:r>
            <a:endParaRPr lang="en-US" altLang="zh-CN" sz="2800" dirty="0">
              <a:latin typeface="Times New Roman" pitchFamily="18" charset="0"/>
              <a:ea typeface="宋体" pitchFamily="2" charset="-122"/>
            </a:endParaRPr>
          </a:p>
        </p:txBody>
      </p:sp>
      <p:pic>
        <p:nvPicPr>
          <p:cNvPr id="2" name="图片 1"/>
          <p:cNvPicPr>
            <a:picLocks noChangeAspect="1"/>
          </p:cNvPicPr>
          <p:nvPr/>
        </p:nvPicPr>
        <p:blipFill>
          <a:blip r:embed="rId2"/>
          <a:stretch>
            <a:fillRect/>
          </a:stretch>
        </p:blipFill>
        <p:spPr>
          <a:xfrm>
            <a:off x="1190625" y="3933056"/>
            <a:ext cx="6762750" cy="1314450"/>
          </a:xfrm>
          <a:prstGeom prst="rect">
            <a:avLst/>
          </a:prstGeom>
        </p:spPr>
      </p:pic>
    </p:spTree>
    <p:extLst>
      <p:ext uri="{BB962C8B-B14F-4D97-AF65-F5344CB8AC3E}">
        <p14:creationId xmlns:p14="http://schemas.microsoft.com/office/powerpoint/2010/main" val="1862085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1746" name="Rectangle 2"/>
          <p:cNvSpPr>
            <a:spLocks noGrp="1" noChangeArrowheads="1"/>
          </p:cNvSpPr>
          <p:nvPr/>
        </p:nvSpPr>
        <p:spPr bwMode="auto">
          <a:xfrm>
            <a:off x="385763" y="368300"/>
            <a:ext cx="533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a:solidFill>
                  <a:srgbClr val="FF0000"/>
                </a:solidFill>
                <a:effectLst>
                  <a:outerShdw blurRad="38100" dist="38100" dir="2700000" algn="tl">
                    <a:srgbClr val="C0C0C0"/>
                  </a:outerShdw>
                </a:effectLst>
                <a:latin typeface="Arial Narrow" pitchFamily="34" charset="0"/>
              </a:rPr>
              <a:t>单链表中的插入</a:t>
            </a:r>
          </a:p>
        </p:txBody>
      </p:sp>
      <p:sp>
        <p:nvSpPr>
          <p:cNvPr id="671747" name="Rectangle 3"/>
          <p:cNvSpPr>
            <a:spLocks noGrp="1" noChangeArrowheads="1"/>
          </p:cNvSpPr>
          <p:nvPr/>
        </p:nvSpPr>
        <p:spPr bwMode="auto">
          <a:xfrm>
            <a:off x="381000" y="1066800"/>
            <a:ext cx="8382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zh-CN" altLang="en-US" sz="2800" dirty="0">
                <a:effectLst>
                  <a:outerShdw blurRad="38100" dist="38100" dir="2700000" algn="tl">
                    <a:srgbClr val="C0C0C0"/>
                  </a:outerShdw>
                </a:effectLst>
                <a:latin typeface="Arial" pitchFamily="34" charset="0"/>
              </a:rPr>
              <a:t>第一种情况：在第一个结点前插入</a:t>
            </a:r>
          </a:p>
          <a:p>
            <a:pPr>
              <a:lnSpc>
                <a:spcPct val="100000"/>
              </a:lnSpc>
              <a:defRPr/>
            </a:pPr>
            <a:r>
              <a:rPr lang="zh-CN" altLang="en-US" sz="2800" b="0" i="1" dirty="0">
                <a:latin typeface="Times New Roman" pitchFamily="18" charset="0"/>
                <a:ea typeface="宋体" pitchFamily="2" charset="-122"/>
              </a:rPr>
              <a:t>                   </a:t>
            </a:r>
            <a:r>
              <a:rPr lang="en-US" altLang="zh-CN" sz="2800" i="1" dirty="0" err="1">
                <a:latin typeface="Times New Roman" pitchFamily="18" charset="0"/>
                <a:ea typeface="宋体" pitchFamily="2" charset="-122"/>
              </a:rPr>
              <a:t>newnode</a:t>
            </a:r>
            <a:r>
              <a:rPr lang="en-US" altLang="zh-CN" sz="2800" dirty="0" err="1">
                <a:latin typeface="Times New Roman" pitchFamily="18" charset="0"/>
                <a:ea typeface="宋体" pitchFamily="2" charset="-122"/>
              </a:rPr>
              <a:t>.</a:t>
            </a:r>
            <a:r>
              <a:rPr lang="en-US" altLang="zh-CN" sz="2800" i="1" dirty="0" err="1">
                <a:latin typeface="Times New Roman" pitchFamily="18" charset="0"/>
                <a:ea typeface="宋体" pitchFamily="2" charset="-122"/>
              </a:rPr>
              <a:t>link</a:t>
            </a:r>
            <a:r>
              <a:rPr lang="en-US" altLang="zh-CN" sz="2800" dirty="0">
                <a:latin typeface="Times New Roman" pitchFamily="18" charset="0"/>
                <a:ea typeface="宋体" pitchFamily="2" charset="-122"/>
              </a:rPr>
              <a:t> = </a:t>
            </a:r>
            <a:r>
              <a:rPr lang="en-US" altLang="zh-CN" sz="2800" i="1" dirty="0">
                <a:latin typeface="Times New Roman" pitchFamily="18" charset="0"/>
                <a:ea typeface="宋体" pitchFamily="2" charset="-122"/>
              </a:rPr>
              <a:t>first</a:t>
            </a:r>
            <a:r>
              <a:rPr lang="en-US" altLang="zh-CN" sz="2800" dirty="0">
                <a:latin typeface="Times New Roman" pitchFamily="18" charset="0"/>
                <a:ea typeface="宋体" pitchFamily="2" charset="-122"/>
              </a:rPr>
              <a:t> ;    </a:t>
            </a:r>
          </a:p>
          <a:p>
            <a:pPr>
              <a:lnSpc>
                <a:spcPct val="100000"/>
              </a:lnSpc>
              <a:defRPr/>
            </a:pPr>
            <a:r>
              <a:rPr lang="en-US" altLang="zh-CN" sz="2800" i="1" dirty="0">
                <a:latin typeface="Times New Roman" pitchFamily="18" charset="0"/>
                <a:ea typeface="宋体" pitchFamily="2" charset="-122"/>
              </a:rPr>
              <a:t>                   first</a:t>
            </a:r>
            <a:r>
              <a:rPr lang="en-US" altLang="zh-CN" sz="2800" dirty="0">
                <a:latin typeface="Times New Roman" pitchFamily="18" charset="0"/>
                <a:ea typeface="宋体" pitchFamily="2" charset="-122"/>
              </a:rPr>
              <a:t> = </a:t>
            </a:r>
            <a:r>
              <a:rPr lang="en-US" altLang="zh-CN" sz="2800" i="1" dirty="0" err="1">
                <a:latin typeface="Times New Roman" pitchFamily="18" charset="0"/>
                <a:ea typeface="宋体" pitchFamily="2" charset="-122"/>
              </a:rPr>
              <a:t>newnode</a:t>
            </a:r>
            <a:r>
              <a:rPr lang="en-US" altLang="zh-CN" sz="2800" dirty="0">
                <a:latin typeface="Times New Roman" pitchFamily="18" charset="0"/>
                <a:ea typeface="宋体" pitchFamily="2" charset="-122"/>
              </a:rPr>
              <a:t>；</a:t>
            </a:r>
            <a:endParaRPr lang="en-US" altLang="zh-CN" sz="2800" b="0" dirty="0">
              <a:latin typeface="Times New Roman" pitchFamily="18" charset="0"/>
              <a:ea typeface="宋体" pitchFamily="2" charset="-122"/>
            </a:endParaRPr>
          </a:p>
        </p:txBody>
      </p:sp>
      <p:sp>
        <p:nvSpPr>
          <p:cNvPr id="671748" name="Rectangle 4"/>
          <p:cNvSpPr>
            <a:spLocks noChangeArrowheads="1"/>
          </p:cNvSpPr>
          <p:nvPr/>
        </p:nvSpPr>
        <p:spPr bwMode="auto">
          <a:xfrm>
            <a:off x="1219200" y="4953000"/>
            <a:ext cx="66262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nSpc>
                <a:spcPct val="100000"/>
              </a:lnSpc>
              <a:defRPr/>
            </a:pPr>
            <a:r>
              <a:rPr lang="zh-CN" altLang="en-US" sz="2800">
                <a:effectLst>
                  <a:outerShdw blurRad="38100" dist="38100" dir="2700000" algn="tl">
                    <a:srgbClr val="C0C0C0"/>
                  </a:outerShdw>
                </a:effectLst>
              </a:rPr>
              <a:t>（插入前）                （插入后）</a:t>
            </a:r>
            <a:endParaRPr lang="zh-CN" altLang="en-US" sz="2800" b="0"/>
          </a:p>
        </p:txBody>
      </p:sp>
      <p:sp>
        <p:nvSpPr>
          <p:cNvPr id="671749" name="Rectangle 5"/>
          <p:cNvSpPr>
            <a:spLocks noGrp="1" noChangeArrowheads="1"/>
          </p:cNvSpPr>
          <p:nvPr/>
        </p:nvSpPr>
        <p:spPr bwMode="auto">
          <a:xfrm>
            <a:off x="304800" y="5562600"/>
            <a:ext cx="6096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2800" dirty="0">
                <a:effectLst>
                  <a:outerShdw blurRad="38100" dist="38100" dir="2700000" algn="tl">
                    <a:srgbClr val="C0C0C0"/>
                  </a:outerShdw>
                </a:effectLst>
                <a:latin typeface="Arial Narrow" pitchFamily="34" charset="0"/>
              </a:rPr>
              <a:t>空表的条件：</a:t>
            </a:r>
            <a:r>
              <a:rPr lang="en-US" altLang="zh-CN" sz="2800" dirty="0">
                <a:effectLst>
                  <a:outerShdw blurRad="38100" dist="38100" dir="2700000" algn="tl">
                    <a:srgbClr val="C0C0C0"/>
                  </a:outerShdw>
                </a:effectLst>
                <a:latin typeface="Times New Roman" pitchFamily="18" charset="0"/>
              </a:rPr>
              <a:t>first==None</a:t>
            </a:r>
          </a:p>
          <a:p>
            <a:pPr>
              <a:lnSpc>
                <a:spcPct val="100000"/>
              </a:lnSpc>
              <a:defRPr/>
            </a:pPr>
            <a:r>
              <a:rPr lang="zh-CN" altLang="en-US" sz="2800" dirty="0">
                <a:effectLst>
                  <a:outerShdw blurRad="38100" dist="38100" dir="2700000" algn="tl">
                    <a:srgbClr val="C0C0C0"/>
                  </a:outerShdw>
                </a:effectLst>
                <a:latin typeface="Arial Narrow" pitchFamily="34" charset="0"/>
              </a:rPr>
              <a:t>判断表尾的条件：</a:t>
            </a:r>
            <a:r>
              <a:rPr lang="en-US" altLang="zh-CN" sz="2800" dirty="0" err="1">
                <a:effectLst>
                  <a:outerShdw blurRad="38100" dist="38100" dir="2700000" algn="tl">
                    <a:srgbClr val="C0C0C0"/>
                  </a:outerShdw>
                </a:effectLst>
                <a:latin typeface="Times New Roman" pitchFamily="18" charset="0"/>
              </a:rPr>
              <a:t>P.link</a:t>
            </a:r>
            <a:r>
              <a:rPr lang="en-US" altLang="zh-CN" sz="2800" dirty="0">
                <a:effectLst>
                  <a:outerShdw blurRad="38100" dist="38100" dir="2700000" algn="tl">
                    <a:srgbClr val="C0C0C0"/>
                  </a:outerShdw>
                </a:effectLst>
                <a:latin typeface="Times New Roman" pitchFamily="18" charset="0"/>
              </a:rPr>
              <a:t>==None</a:t>
            </a:r>
            <a:endParaRPr lang="en-US" altLang="zh-CN" sz="2800" dirty="0">
              <a:latin typeface="Times New Roman" pitchFamily="18" charset="0"/>
              <a:ea typeface="宋体" pitchFamily="2" charset="-122"/>
            </a:endParaRPr>
          </a:p>
        </p:txBody>
      </p:sp>
      <p:graphicFrame>
        <p:nvGraphicFramePr>
          <p:cNvPr id="671750" name="Group 6"/>
          <p:cNvGraphicFramePr>
            <a:graphicFrameLocks noGrp="1"/>
          </p:cNvGraphicFramePr>
          <p:nvPr/>
        </p:nvGraphicFramePr>
        <p:xfrm>
          <a:off x="1981200" y="3352800"/>
          <a:ext cx="762000" cy="417746"/>
        </p:xfrm>
        <a:graphic>
          <a:graphicData uri="http://schemas.openxmlformats.org/drawingml/2006/table">
            <a:tbl>
              <a:tblPr/>
              <a:tblGrid>
                <a:gridCol w="508000"/>
                <a:gridCol w="254000"/>
              </a:tblGrid>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0" i="0" u="none" strike="noStrike" cap="none" normalizeH="0" baseline="0" smtClean="0">
                          <a:ln>
                            <a:noFill/>
                          </a:ln>
                          <a:solidFill>
                            <a:schemeClr val="tx1"/>
                          </a:solidFill>
                          <a:effectLst/>
                          <a:latin typeface="VW媩$婫`婡p瑙" charset="0"/>
                          <a:ea typeface="宋体" pitchFamily="2" charset="-122"/>
                        </a:rPr>
                        <a:t>x</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1758" name="Group 14"/>
          <p:cNvGraphicFramePr>
            <a:graphicFrameLocks noGrp="1"/>
          </p:cNvGraphicFramePr>
          <p:nvPr/>
        </p:nvGraphicFramePr>
        <p:xfrm>
          <a:off x="1295400" y="4267200"/>
          <a:ext cx="762000" cy="417746"/>
        </p:xfrm>
        <a:graphic>
          <a:graphicData uri="http://schemas.openxmlformats.org/drawingml/2006/table">
            <a:tbl>
              <a:tblPr/>
              <a:tblGrid>
                <a:gridCol w="508000"/>
                <a:gridCol w="254000"/>
              </a:tblGrid>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20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1766" name="Group 22"/>
          <p:cNvGraphicFramePr>
            <a:graphicFrameLocks noGrp="1"/>
          </p:cNvGraphicFramePr>
          <p:nvPr/>
        </p:nvGraphicFramePr>
        <p:xfrm>
          <a:off x="2590800" y="4267200"/>
          <a:ext cx="762000" cy="417746"/>
        </p:xfrm>
        <a:graphic>
          <a:graphicData uri="http://schemas.openxmlformats.org/drawingml/2006/table">
            <a:tbl>
              <a:tblPr/>
              <a:tblGrid>
                <a:gridCol w="508000"/>
                <a:gridCol w="254000"/>
              </a:tblGrid>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20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66" name="Rectangle 30"/>
          <p:cNvSpPr>
            <a:spLocks noChangeArrowheads="1"/>
          </p:cNvSpPr>
          <p:nvPr/>
        </p:nvSpPr>
        <p:spPr bwMode="auto">
          <a:xfrm>
            <a:off x="228600" y="4191000"/>
            <a:ext cx="646113" cy="479425"/>
          </a:xfrm>
          <a:prstGeom prst="rect">
            <a:avLst/>
          </a:prstGeom>
          <a:noFill/>
          <a:ln w="9525">
            <a:noFill/>
            <a:miter lim="800000"/>
            <a:headEnd/>
            <a:tailEnd/>
          </a:ln>
          <a:effectLst/>
        </p:spPr>
        <p:txBody>
          <a:bodyPr wrap="none" lIns="112947" tIns="56473" rIns="112947" bIns="56473">
            <a:spAutoFit/>
          </a:bodyPr>
          <a:lstStyle/>
          <a:p>
            <a:r>
              <a:rPr lang="en-US" altLang="zh-CN" sz="2000" i="1">
                <a:latin typeface="Times New Roman" pitchFamily="18" charset="0"/>
                <a:ea typeface="宋体" pitchFamily="2" charset="-122"/>
              </a:rPr>
              <a:t>first</a:t>
            </a:r>
            <a:endParaRPr lang="zh-CN" altLang="en-US" sz="2000" i="1">
              <a:latin typeface="Times New Roman" pitchFamily="18" charset="0"/>
              <a:ea typeface="宋体" pitchFamily="2" charset="-122"/>
            </a:endParaRPr>
          </a:p>
        </p:txBody>
      </p:sp>
      <p:sp>
        <p:nvSpPr>
          <p:cNvPr id="39967" name="Rectangle 31"/>
          <p:cNvSpPr>
            <a:spLocks noChangeArrowheads="1"/>
          </p:cNvSpPr>
          <p:nvPr/>
        </p:nvSpPr>
        <p:spPr bwMode="auto">
          <a:xfrm>
            <a:off x="838200" y="2971800"/>
            <a:ext cx="1157288" cy="479425"/>
          </a:xfrm>
          <a:prstGeom prst="rect">
            <a:avLst/>
          </a:prstGeom>
          <a:noFill/>
          <a:ln w="9525">
            <a:noFill/>
            <a:miter lim="800000"/>
            <a:headEnd/>
            <a:tailEnd/>
          </a:ln>
          <a:effectLst/>
        </p:spPr>
        <p:txBody>
          <a:bodyPr wrap="none" lIns="112947" tIns="56473" rIns="112947" bIns="56473">
            <a:spAutoFit/>
          </a:bodyPr>
          <a:lstStyle/>
          <a:p>
            <a:r>
              <a:rPr lang="en-US" altLang="zh-CN" sz="2000" i="1">
                <a:latin typeface="Times New Roman" pitchFamily="18" charset="0"/>
                <a:ea typeface="宋体" pitchFamily="2" charset="-122"/>
              </a:rPr>
              <a:t>newnode</a:t>
            </a:r>
            <a:endParaRPr lang="zh-CN" altLang="en-US" sz="2000" i="1">
              <a:latin typeface="Times New Roman" pitchFamily="18" charset="0"/>
              <a:ea typeface="宋体" pitchFamily="2" charset="-122"/>
            </a:endParaRPr>
          </a:p>
        </p:txBody>
      </p:sp>
      <p:graphicFrame>
        <p:nvGraphicFramePr>
          <p:cNvPr id="671776" name="Group 32"/>
          <p:cNvGraphicFramePr>
            <a:graphicFrameLocks noGrp="1"/>
          </p:cNvGraphicFramePr>
          <p:nvPr/>
        </p:nvGraphicFramePr>
        <p:xfrm>
          <a:off x="6477000" y="3352800"/>
          <a:ext cx="762000" cy="417746"/>
        </p:xfrm>
        <a:graphic>
          <a:graphicData uri="http://schemas.openxmlformats.org/drawingml/2006/table">
            <a:tbl>
              <a:tblPr/>
              <a:tblGrid>
                <a:gridCol w="508000"/>
                <a:gridCol w="254000"/>
              </a:tblGrid>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0" i="0" u="none" strike="noStrike" cap="none" normalizeH="0" baseline="0" smtClean="0">
                          <a:ln>
                            <a:noFill/>
                          </a:ln>
                          <a:solidFill>
                            <a:schemeClr val="tx1"/>
                          </a:solidFill>
                          <a:effectLst/>
                          <a:latin typeface="VW媩$婫`婡p瑙" charset="0"/>
                          <a:ea typeface="宋体" pitchFamily="2" charset="-122"/>
                        </a:rPr>
                        <a:t>x</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1784" name="Group 40"/>
          <p:cNvGraphicFramePr>
            <a:graphicFrameLocks noGrp="1"/>
          </p:cNvGraphicFramePr>
          <p:nvPr/>
        </p:nvGraphicFramePr>
        <p:xfrm>
          <a:off x="5791200" y="4267200"/>
          <a:ext cx="762000" cy="417746"/>
        </p:xfrm>
        <a:graphic>
          <a:graphicData uri="http://schemas.openxmlformats.org/drawingml/2006/table">
            <a:tbl>
              <a:tblPr/>
              <a:tblGrid>
                <a:gridCol w="508000"/>
                <a:gridCol w="254000"/>
              </a:tblGrid>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20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1792" name="Group 48"/>
          <p:cNvGraphicFramePr>
            <a:graphicFrameLocks noGrp="1"/>
          </p:cNvGraphicFramePr>
          <p:nvPr/>
        </p:nvGraphicFramePr>
        <p:xfrm>
          <a:off x="7086600" y="4267200"/>
          <a:ext cx="762000" cy="417746"/>
        </p:xfrm>
        <a:graphic>
          <a:graphicData uri="http://schemas.openxmlformats.org/drawingml/2006/table">
            <a:tbl>
              <a:tblPr/>
              <a:tblGrid>
                <a:gridCol w="508000"/>
                <a:gridCol w="254000"/>
              </a:tblGrid>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20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92" name="Rectangle 56"/>
          <p:cNvSpPr>
            <a:spLocks noChangeArrowheads="1"/>
          </p:cNvSpPr>
          <p:nvPr/>
        </p:nvSpPr>
        <p:spPr bwMode="auto">
          <a:xfrm>
            <a:off x="4724400" y="4191000"/>
            <a:ext cx="646113" cy="479425"/>
          </a:xfrm>
          <a:prstGeom prst="rect">
            <a:avLst/>
          </a:prstGeom>
          <a:noFill/>
          <a:ln w="9525">
            <a:noFill/>
            <a:miter lim="800000"/>
            <a:headEnd/>
            <a:tailEnd/>
          </a:ln>
          <a:effectLst/>
        </p:spPr>
        <p:txBody>
          <a:bodyPr wrap="none" lIns="112947" tIns="56473" rIns="112947" bIns="56473">
            <a:spAutoFit/>
          </a:bodyPr>
          <a:lstStyle/>
          <a:p>
            <a:r>
              <a:rPr lang="en-US" altLang="zh-CN" sz="2000" i="1">
                <a:latin typeface="Times New Roman" pitchFamily="18" charset="0"/>
                <a:ea typeface="宋体" pitchFamily="2" charset="-122"/>
              </a:rPr>
              <a:t>first</a:t>
            </a:r>
            <a:endParaRPr lang="zh-CN" altLang="en-US" sz="2000" i="1">
              <a:latin typeface="Times New Roman" pitchFamily="18" charset="0"/>
              <a:ea typeface="宋体" pitchFamily="2" charset="-122"/>
            </a:endParaRPr>
          </a:p>
        </p:txBody>
      </p:sp>
      <p:sp>
        <p:nvSpPr>
          <p:cNvPr id="39993" name="Rectangle 57"/>
          <p:cNvSpPr>
            <a:spLocks noChangeArrowheads="1"/>
          </p:cNvSpPr>
          <p:nvPr/>
        </p:nvSpPr>
        <p:spPr bwMode="auto">
          <a:xfrm>
            <a:off x="5334000" y="2971800"/>
            <a:ext cx="1157288" cy="479425"/>
          </a:xfrm>
          <a:prstGeom prst="rect">
            <a:avLst/>
          </a:prstGeom>
          <a:noFill/>
          <a:ln w="9525">
            <a:noFill/>
            <a:miter lim="800000"/>
            <a:headEnd/>
            <a:tailEnd/>
          </a:ln>
          <a:effectLst/>
        </p:spPr>
        <p:txBody>
          <a:bodyPr wrap="none" lIns="112947" tIns="56473" rIns="112947" bIns="56473">
            <a:spAutoFit/>
          </a:bodyPr>
          <a:lstStyle/>
          <a:p>
            <a:r>
              <a:rPr lang="en-US" altLang="zh-CN" sz="2000" i="1">
                <a:latin typeface="Times New Roman" pitchFamily="18" charset="0"/>
                <a:ea typeface="宋体" pitchFamily="2" charset="-122"/>
              </a:rPr>
              <a:t>newnode</a:t>
            </a:r>
            <a:endParaRPr lang="zh-CN" altLang="en-US" sz="2000" i="1">
              <a:latin typeface="Times New Roman" pitchFamily="18" charset="0"/>
              <a:ea typeface="宋体" pitchFamily="2" charset="-122"/>
            </a:endParaRPr>
          </a:p>
        </p:txBody>
      </p:sp>
      <p:sp>
        <p:nvSpPr>
          <p:cNvPr id="671802" name="Line 58"/>
          <p:cNvSpPr>
            <a:spLocks noChangeShapeType="1"/>
          </p:cNvSpPr>
          <p:nvPr/>
        </p:nvSpPr>
        <p:spPr bwMode="auto">
          <a:xfrm>
            <a:off x="914400" y="4495800"/>
            <a:ext cx="3810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71803" name="Line 59"/>
          <p:cNvSpPr>
            <a:spLocks noChangeShapeType="1"/>
          </p:cNvSpPr>
          <p:nvPr/>
        </p:nvSpPr>
        <p:spPr bwMode="auto">
          <a:xfrm>
            <a:off x="1905000" y="4495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71804" name="Line 60"/>
          <p:cNvSpPr>
            <a:spLocks noChangeShapeType="1"/>
          </p:cNvSpPr>
          <p:nvPr/>
        </p:nvSpPr>
        <p:spPr bwMode="auto">
          <a:xfrm>
            <a:off x="3200400" y="4495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71805" name="Line 61"/>
          <p:cNvSpPr>
            <a:spLocks noChangeShapeType="1"/>
          </p:cNvSpPr>
          <p:nvPr/>
        </p:nvSpPr>
        <p:spPr bwMode="auto">
          <a:xfrm>
            <a:off x="1371600" y="3352800"/>
            <a:ext cx="609600" cy="2286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71806" name="Line 62"/>
          <p:cNvSpPr>
            <a:spLocks noChangeShapeType="1"/>
          </p:cNvSpPr>
          <p:nvPr/>
        </p:nvSpPr>
        <p:spPr bwMode="auto">
          <a:xfrm>
            <a:off x="5867400" y="3352800"/>
            <a:ext cx="609600" cy="2286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71807" name="Line 63"/>
          <p:cNvSpPr>
            <a:spLocks noChangeShapeType="1"/>
          </p:cNvSpPr>
          <p:nvPr/>
        </p:nvSpPr>
        <p:spPr bwMode="auto">
          <a:xfrm flipV="1">
            <a:off x="5410200" y="3657600"/>
            <a:ext cx="1066800" cy="8382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71808" name="Line 64"/>
          <p:cNvSpPr>
            <a:spLocks noChangeShapeType="1"/>
          </p:cNvSpPr>
          <p:nvPr/>
        </p:nvSpPr>
        <p:spPr bwMode="auto">
          <a:xfrm>
            <a:off x="6400800" y="4495800"/>
            <a:ext cx="6858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71809" name="Line 65"/>
          <p:cNvSpPr>
            <a:spLocks noChangeShapeType="1"/>
          </p:cNvSpPr>
          <p:nvPr/>
        </p:nvSpPr>
        <p:spPr bwMode="auto">
          <a:xfrm>
            <a:off x="7696200" y="4495800"/>
            <a:ext cx="457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71810" name="Freeform 66"/>
          <p:cNvSpPr>
            <a:spLocks/>
          </p:cNvSpPr>
          <p:nvPr/>
        </p:nvSpPr>
        <p:spPr bwMode="auto">
          <a:xfrm>
            <a:off x="6172200" y="3581400"/>
            <a:ext cx="1371600" cy="685800"/>
          </a:xfrm>
          <a:custGeom>
            <a:avLst/>
            <a:gdLst>
              <a:gd name="T0" fmla="*/ 576 w 864"/>
              <a:gd name="T1" fmla="*/ 0 h 432"/>
              <a:gd name="T2" fmla="*/ 864 w 864"/>
              <a:gd name="T3" fmla="*/ 0 h 432"/>
              <a:gd name="T4" fmla="*/ 864 w 864"/>
              <a:gd name="T5" fmla="*/ 240 h 432"/>
              <a:gd name="T6" fmla="*/ 0 w 864"/>
              <a:gd name="T7" fmla="*/ 432 h 432"/>
            </a:gdLst>
            <a:ahLst/>
            <a:cxnLst>
              <a:cxn ang="0">
                <a:pos x="T0" y="T1"/>
              </a:cxn>
              <a:cxn ang="0">
                <a:pos x="T2" y="T3"/>
              </a:cxn>
              <a:cxn ang="0">
                <a:pos x="T4" y="T5"/>
              </a:cxn>
              <a:cxn ang="0">
                <a:pos x="T6" y="T7"/>
              </a:cxn>
            </a:cxnLst>
            <a:rect l="0" t="0" r="r" b="b"/>
            <a:pathLst>
              <a:path w="864" h="432">
                <a:moveTo>
                  <a:pt x="576" y="0"/>
                </a:moveTo>
                <a:lnTo>
                  <a:pt x="864" y="0"/>
                </a:lnTo>
                <a:lnTo>
                  <a:pt x="864" y="240"/>
                </a:lnTo>
                <a:lnTo>
                  <a:pt x="0" y="432"/>
                </a:lnTo>
              </a:path>
            </a:pathLst>
          </a:custGeom>
          <a:noFill/>
          <a:ln w="22225"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322263"/>
            <a:ext cx="225425" cy="571500"/>
          </a:xfrm>
          <a:prstGeom prst="rect">
            <a:avLst/>
          </a:prstGeom>
          <a:noFill/>
          <a:ln w="9525">
            <a:noFill/>
            <a:miter lim="800000"/>
            <a:headEnd/>
            <a:tailEnd/>
          </a:ln>
        </p:spPr>
        <p:txBody>
          <a:bodyPr wrap="none" lIns="112947" tIns="56473" rIns="112947" bIns="56473">
            <a:spAutoFit/>
          </a:bodyPr>
          <a:lstStyle/>
          <a:p>
            <a:pPr>
              <a:lnSpc>
                <a:spcPct val="100000"/>
              </a:lnSpc>
            </a:pPr>
            <a:endParaRPr lang="zh-CN" altLang="en-US" sz="3000" b="0">
              <a:latin typeface="Times New Roman" pitchFamily="18" charset="0"/>
              <a:ea typeface="宋体" pitchFamily="2" charset="-122"/>
            </a:endParaRPr>
          </a:p>
        </p:txBody>
      </p:sp>
      <p:sp>
        <p:nvSpPr>
          <p:cNvPr id="670723" name="Text Box 3"/>
          <p:cNvSpPr txBox="1">
            <a:spLocks noChangeArrowheads="1"/>
          </p:cNvSpPr>
          <p:nvPr/>
        </p:nvSpPr>
        <p:spPr bwMode="auto">
          <a:xfrm>
            <a:off x="1447800" y="5029200"/>
            <a:ext cx="5867400" cy="5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p>
            <a:pPr>
              <a:lnSpc>
                <a:spcPct val="100000"/>
              </a:lnSpc>
              <a:defRPr/>
            </a:pPr>
            <a:r>
              <a:rPr lang="zh-CN" altLang="en-US" sz="2800" dirty="0">
                <a:effectLst>
                  <a:outerShdw blurRad="38100" dist="38100" dir="2700000" algn="tl">
                    <a:srgbClr val="C0C0C0"/>
                  </a:outerShdw>
                </a:effectLst>
                <a:latin typeface="Times New Roman" pitchFamily="18" charset="0"/>
                <a:ea typeface="宋体" pitchFamily="2" charset="-122"/>
              </a:rPr>
              <a:t>(</a:t>
            </a:r>
            <a:r>
              <a:rPr lang="zh-CN" altLang="en-US" sz="2800" dirty="0">
                <a:effectLst>
                  <a:outerShdw blurRad="38100" dist="38100" dir="2700000" algn="tl">
                    <a:srgbClr val="C0C0C0"/>
                  </a:outerShdw>
                </a:effectLst>
                <a:latin typeface="Times New Roman" pitchFamily="18" charset="0"/>
              </a:rPr>
              <a:t>插入前)                                  (插入后)</a:t>
            </a:r>
            <a:endParaRPr lang="zh-CN" altLang="en-US" sz="2800" dirty="0">
              <a:latin typeface="Times New Roman" pitchFamily="18" charset="0"/>
            </a:endParaRPr>
          </a:p>
        </p:txBody>
      </p:sp>
      <p:pic>
        <p:nvPicPr>
          <p:cNvPr id="40964" name="Picture 4"/>
          <p:cNvPicPr>
            <a:picLocks noChangeAspect="1" noChangeArrowheads="1"/>
          </p:cNvPicPr>
          <p:nvPr/>
        </p:nvPicPr>
        <p:blipFill>
          <a:blip r:embed="rId2" cstate="print"/>
          <a:srcRect/>
          <a:stretch>
            <a:fillRect/>
          </a:stretch>
        </p:blipFill>
        <p:spPr bwMode="auto">
          <a:xfrm>
            <a:off x="0" y="2617788"/>
            <a:ext cx="9144000" cy="1828800"/>
          </a:xfrm>
          <a:prstGeom prst="rect">
            <a:avLst/>
          </a:prstGeom>
          <a:noFill/>
          <a:ln w="9525">
            <a:noFill/>
            <a:miter lim="800000"/>
            <a:headEnd/>
            <a:tailEnd/>
          </a:ln>
        </p:spPr>
      </p:pic>
      <p:sp>
        <p:nvSpPr>
          <p:cNvPr id="670725" name="Rectangle 5"/>
          <p:cNvSpPr>
            <a:spLocks noGrp="1" noChangeArrowheads="1"/>
          </p:cNvSpPr>
          <p:nvPr/>
        </p:nvSpPr>
        <p:spPr bwMode="auto">
          <a:xfrm>
            <a:off x="304800" y="457200"/>
            <a:ext cx="8610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tx2"/>
              </a:buClr>
              <a:buSzPts val="2600"/>
              <a:buFont typeface="Monotype Sorts" pitchFamily="2" charset="2"/>
              <a:buNone/>
              <a:defRPr/>
            </a:pPr>
            <a:r>
              <a:rPr lang="zh-CN" altLang="en-US" sz="2800" dirty="0">
                <a:effectLst>
                  <a:outerShdw blurRad="38100" dist="38100" dir="2700000" algn="tl">
                    <a:srgbClr val="C0C0C0"/>
                  </a:outerShdw>
                </a:effectLst>
              </a:rPr>
              <a:t>第二种情况：在链表中间插入</a:t>
            </a:r>
            <a:endParaRPr lang="en-US" altLang="zh-CN" sz="2800" dirty="0">
              <a:effectLst>
                <a:outerShdw blurRad="38100" dist="38100" dir="2700000" algn="tl">
                  <a:srgbClr val="C0C0C0"/>
                </a:outerShdw>
              </a:effectLst>
            </a:endParaRPr>
          </a:p>
          <a:p>
            <a:pPr>
              <a:lnSpc>
                <a:spcPct val="100000"/>
              </a:lnSpc>
              <a:defRPr/>
            </a:pPr>
            <a:r>
              <a:rPr lang="zh-CN" altLang="en-US" sz="2800" i="1" dirty="0"/>
              <a:t>         </a:t>
            </a:r>
            <a:r>
              <a:rPr lang="en-US" altLang="zh-CN" sz="2800" i="1" dirty="0" err="1">
                <a:latin typeface="Times New Roman" pitchFamily="18" charset="0"/>
              </a:rPr>
              <a:t>newnode.link</a:t>
            </a:r>
            <a:r>
              <a:rPr lang="en-US" altLang="zh-CN" sz="2800" dirty="0">
                <a:latin typeface="Times New Roman" pitchFamily="18" charset="0"/>
              </a:rPr>
              <a:t> = </a:t>
            </a:r>
            <a:r>
              <a:rPr lang="en-US" altLang="zh-CN" sz="2800" i="1" dirty="0" err="1">
                <a:latin typeface="Times New Roman" pitchFamily="18" charset="0"/>
              </a:rPr>
              <a:t>p.link</a:t>
            </a:r>
            <a:r>
              <a:rPr lang="en-US" altLang="zh-CN" sz="2800" dirty="0">
                <a:latin typeface="Times New Roman" pitchFamily="18" charset="0"/>
              </a:rPr>
              <a:t>;</a:t>
            </a:r>
          </a:p>
          <a:p>
            <a:pPr>
              <a:lnSpc>
                <a:spcPct val="100000"/>
              </a:lnSpc>
              <a:defRPr/>
            </a:pPr>
            <a:r>
              <a:rPr lang="en-US" altLang="zh-CN" sz="2800" dirty="0">
                <a:latin typeface="Times New Roman" pitchFamily="18" charset="0"/>
              </a:rPr>
              <a:t>                  </a:t>
            </a:r>
            <a:r>
              <a:rPr lang="en-US" altLang="zh-CN" sz="2800" i="1" dirty="0" err="1">
                <a:latin typeface="Times New Roman" pitchFamily="18" charset="0"/>
              </a:rPr>
              <a:t>p.link</a:t>
            </a:r>
            <a:r>
              <a:rPr lang="en-US" altLang="zh-CN" sz="2800" dirty="0">
                <a:latin typeface="Times New Roman" pitchFamily="18" charset="0"/>
              </a:rPr>
              <a:t> = </a:t>
            </a:r>
            <a:r>
              <a:rPr lang="en-US" altLang="zh-CN" sz="2800" i="1" dirty="0" err="1">
                <a:latin typeface="Times New Roman" pitchFamily="18" charset="0"/>
              </a:rPr>
              <a:t>newnode</a:t>
            </a:r>
            <a:r>
              <a:rPr lang="en-US" altLang="zh-CN" sz="2800" dirty="0">
                <a:latin typeface="Times New Roman" pitchFamily="18" charset="0"/>
              </a:rPr>
              <a:t>；</a:t>
            </a:r>
            <a:endParaRPr lang="en-US" altLang="zh-CN" sz="2800" b="0" dirty="0">
              <a:latin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9698" name="Rectangle 2"/>
          <p:cNvSpPr>
            <a:spLocks noGrp="1" noChangeArrowheads="1"/>
          </p:cNvSpPr>
          <p:nvPr/>
        </p:nvSpPr>
        <p:spPr bwMode="auto">
          <a:xfrm>
            <a:off x="457200" y="6096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tx2"/>
              </a:buClr>
              <a:buSzPts val="2400"/>
              <a:buFont typeface="Monotype Sorts" pitchFamily="2" charset="2"/>
              <a:buNone/>
              <a:defRPr/>
            </a:pPr>
            <a:r>
              <a:rPr lang="zh-CN" altLang="en-US" sz="2800" dirty="0">
                <a:effectLst>
                  <a:outerShdw blurRad="38100" dist="38100" dir="2700000" algn="tl">
                    <a:srgbClr val="C0C0C0"/>
                  </a:outerShdw>
                </a:effectLst>
              </a:rPr>
              <a:t>第三种情况：在链表末尾插入</a:t>
            </a:r>
          </a:p>
          <a:p>
            <a:pPr>
              <a:lnSpc>
                <a:spcPct val="100000"/>
              </a:lnSpc>
              <a:defRPr/>
            </a:pPr>
            <a:r>
              <a:rPr lang="zh-CN" altLang="en-US" sz="2800" b="0" dirty="0"/>
              <a:t>     </a:t>
            </a:r>
            <a:r>
              <a:rPr lang="en-US" altLang="zh-CN" sz="2800" i="1" dirty="0" err="1">
                <a:latin typeface="Times New Roman" pitchFamily="18" charset="0"/>
              </a:rPr>
              <a:t>newnode.link</a:t>
            </a:r>
            <a:r>
              <a:rPr lang="en-US" altLang="zh-CN" sz="2800" dirty="0">
                <a:latin typeface="Times New Roman" pitchFamily="18" charset="0"/>
              </a:rPr>
              <a:t> = </a:t>
            </a:r>
            <a:r>
              <a:rPr lang="en-US" altLang="zh-CN" sz="2800" i="1" dirty="0" err="1">
                <a:latin typeface="Times New Roman" pitchFamily="18" charset="0"/>
              </a:rPr>
              <a:t>p.link</a:t>
            </a:r>
            <a:r>
              <a:rPr lang="en-US" altLang="zh-CN" sz="2800" dirty="0">
                <a:latin typeface="Times New Roman" pitchFamily="18" charset="0"/>
              </a:rPr>
              <a:t>;</a:t>
            </a:r>
          </a:p>
          <a:p>
            <a:pPr>
              <a:lnSpc>
                <a:spcPct val="100000"/>
              </a:lnSpc>
              <a:defRPr/>
            </a:pPr>
            <a:r>
              <a:rPr lang="en-US" altLang="zh-CN" sz="2800" dirty="0"/>
              <a:t>     </a:t>
            </a:r>
            <a:r>
              <a:rPr lang="en-US" altLang="zh-CN" sz="2800" i="1" dirty="0" err="1">
                <a:latin typeface="Times New Roman" pitchFamily="18" charset="0"/>
              </a:rPr>
              <a:t>p.link</a:t>
            </a:r>
            <a:r>
              <a:rPr lang="en-US" altLang="zh-CN" sz="2800" dirty="0">
                <a:latin typeface="Times New Roman" pitchFamily="18" charset="0"/>
              </a:rPr>
              <a:t> = </a:t>
            </a:r>
            <a:r>
              <a:rPr lang="en-US" altLang="zh-CN" sz="2800" i="1" dirty="0">
                <a:latin typeface="Times New Roman" pitchFamily="18" charset="0"/>
              </a:rPr>
              <a:t>last</a:t>
            </a:r>
            <a:r>
              <a:rPr lang="en-US" altLang="zh-CN" sz="2800" dirty="0">
                <a:latin typeface="Times New Roman" pitchFamily="18" charset="0"/>
              </a:rPr>
              <a:t> = </a:t>
            </a:r>
            <a:r>
              <a:rPr lang="en-US" altLang="zh-CN" sz="2800" i="1" dirty="0" err="1">
                <a:latin typeface="Times New Roman" pitchFamily="18" charset="0"/>
              </a:rPr>
              <a:t>newnode</a:t>
            </a:r>
            <a:r>
              <a:rPr lang="en-US" altLang="zh-CN" sz="2800" dirty="0"/>
              <a:t>；</a:t>
            </a:r>
            <a:endParaRPr lang="en-US" altLang="zh-CN" sz="2800" b="0" dirty="0"/>
          </a:p>
          <a:p>
            <a:pPr>
              <a:lnSpc>
                <a:spcPct val="100000"/>
              </a:lnSpc>
              <a:defRPr/>
            </a:pPr>
            <a:endParaRPr lang="en-US" altLang="zh-CN" sz="2800" b="0" dirty="0"/>
          </a:p>
        </p:txBody>
      </p:sp>
      <p:pic>
        <p:nvPicPr>
          <p:cNvPr id="41987" name="Picture 3"/>
          <p:cNvPicPr>
            <a:picLocks noChangeAspect="1" noChangeArrowheads="1"/>
          </p:cNvPicPr>
          <p:nvPr/>
        </p:nvPicPr>
        <p:blipFill>
          <a:blip r:embed="rId2" cstate="print"/>
          <a:srcRect/>
          <a:stretch>
            <a:fillRect/>
          </a:stretch>
        </p:blipFill>
        <p:spPr bwMode="auto">
          <a:xfrm>
            <a:off x="0" y="2514600"/>
            <a:ext cx="9144000" cy="1524000"/>
          </a:xfrm>
          <a:prstGeom prst="rect">
            <a:avLst/>
          </a:prstGeom>
          <a:noFill/>
          <a:ln w="9525">
            <a:noFill/>
            <a:miter lim="800000"/>
            <a:headEnd/>
            <a:tailEnd/>
          </a:ln>
        </p:spPr>
      </p:pic>
      <p:sp>
        <p:nvSpPr>
          <p:cNvPr id="669700" name="Rectangle 4"/>
          <p:cNvSpPr>
            <a:spLocks noChangeArrowheads="1"/>
          </p:cNvSpPr>
          <p:nvPr/>
        </p:nvSpPr>
        <p:spPr bwMode="auto">
          <a:xfrm>
            <a:off x="1676400" y="4343400"/>
            <a:ext cx="60944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nSpc>
                <a:spcPct val="100000"/>
              </a:lnSpc>
              <a:defRPr/>
            </a:pPr>
            <a:r>
              <a:rPr lang="zh-CN" altLang="en-US" sz="2800">
                <a:effectLst>
                  <a:outerShdw blurRad="38100" dist="38100" dir="2700000" algn="tl">
                    <a:srgbClr val="C0C0C0"/>
                  </a:outerShdw>
                </a:effectLst>
              </a:rPr>
              <a:t>(插入前)                 (插入后)</a:t>
            </a:r>
            <a:endParaRPr lang="zh-CN" altLang="en-US" sz="2800" b="0"/>
          </a:p>
        </p:txBody>
      </p:sp>
      <p:sp>
        <p:nvSpPr>
          <p:cNvPr id="669701" name="Rectangle 5"/>
          <p:cNvSpPr>
            <a:spLocks noChangeArrowheads="1"/>
          </p:cNvSpPr>
          <p:nvPr/>
        </p:nvSpPr>
        <p:spPr bwMode="auto">
          <a:xfrm>
            <a:off x="457200" y="5280025"/>
            <a:ext cx="321945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nSpc>
                <a:spcPct val="100000"/>
              </a:lnSpc>
              <a:defRPr/>
            </a:pPr>
            <a:r>
              <a:rPr lang="zh-CN" altLang="en-US" sz="2800">
                <a:effectLst>
                  <a:outerShdw blurRad="38100" dist="38100" dir="2700000" algn="tl">
                    <a:srgbClr val="C0C0C0"/>
                  </a:outerShdw>
                </a:effectLst>
                <a:latin typeface="Times New Roman" pitchFamily="18" charset="0"/>
              </a:rPr>
              <a:t>插入成功，返回1；</a:t>
            </a:r>
          </a:p>
          <a:p>
            <a:pPr>
              <a:lnSpc>
                <a:spcPct val="100000"/>
              </a:lnSpc>
              <a:defRPr/>
            </a:pPr>
            <a:r>
              <a:rPr lang="zh-CN" altLang="en-US" sz="2800">
                <a:effectLst>
                  <a:outerShdw blurRad="38100" dist="38100" dir="2700000" algn="tl">
                    <a:srgbClr val="C0C0C0"/>
                  </a:outerShdw>
                </a:effectLst>
                <a:latin typeface="Times New Roman" pitchFamily="18" charset="0"/>
              </a:rPr>
              <a:t>插入失败，返回0。</a:t>
            </a:r>
            <a:endParaRPr lang="zh-CN" altLang="en-US" sz="2800" b="0">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8674" name="Rectangle 2"/>
          <p:cNvSpPr>
            <a:spLocks noChangeArrowheads="1"/>
          </p:cNvSpPr>
          <p:nvPr/>
        </p:nvSpPr>
        <p:spPr bwMode="auto">
          <a:xfrm>
            <a:off x="1016000" y="414338"/>
            <a:ext cx="6477000"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2800">
                <a:effectLst>
                  <a:outerShdw blurRad="38100" dist="38100" dir="2700000" algn="tl">
                    <a:srgbClr val="C0C0C0"/>
                  </a:outerShdw>
                </a:effectLst>
              </a:rPr>
              <a:t>问题：如何在</a:t>
            </a:r>
            <a:r>
              <a:rPr lang="en-US" altLang="zh-CN" sz="2800">
                <a:effectLst>
                  <a:outerShdw blurRad="38100" dist="38100" dir="2700000" algn="tl">
                    <a:srgbClr val="C0C0C0"/>
                  </a:outerShdw>
                </a:effectLst>
              </a:rPr>
              <a:t>p</a:t>
            </a:r>
            <a:r>
              <a:rPr lang="zh-CN" altLang="en-US" sz="2800">
                <a:effectLst>
                  <a:outerShdw blurRad="38100" dist="38100" dir="2700000" algn="tl">
                    <a:srgbClr val="C0C0C0"/>
                  </a:outerShdw>
                </a:effectLst>
              </a:rPr>
              <a:t>指向的结点前插入结点？</a:t>
            </a:r>
          </a:p>
        </p:txBody>
      </p:sp>
      <p:sp>
        <p:nvSpPr>
          <p:cNvPr id="668675" name="Rectangle 3"/>
          <p:cNvSpPr>
            <a:spLocks noChangeArrowheads="1"/>
          </p:cNvSpPr>
          <p:nvPr/>
        </p:nvSpPr>
        <p:spPr bwMode="auto">
          <a:xfrm>
            <a:off x="490538" y="3186748"/>
            <a:ext cx="8229600" cy="2968625"/>
          </a:xfrm>
          <a:prstGeom prst="rect">
            <a:avLst/>
          </a:prstGeom>
          <a:solidFill>
            <a:schemeClr val="hlink"/>
          </a:solidFill>
          <a:ln w="9525">
            <a:noFill/>
            <a:miter lim="800000"/>
            <a:headEnd/>
            <a:tailEnd/>
          </a:ln>
          <a:effectLst/>
        </p:spPr>
        <p:txBody>
          <a:bodyPr lIns="92075" tIns="46038" rIns="92075" bIns="46038"/>
          <a:lstStyle/>
          <a:p>
            <a:pPr eaLnBrk="1" hangingPunct="1">
              <a:lnSpc>
                <a:spcPct val="100000"/>
              </a:lnSpc>
              <a:spcBef>
                <a:spcPct val="20000"/>
              </a:spcBef>
              <a:buClr>
                <a:schemeClr val="accent2"/>
              </a:buClr>
              <a:buSzPct val="75000"/>
              <a:buFont typeface="Monotype Sorts" pitchFamily="2" charset="2"/>
              <a:buNone/>
            </a:pPr>
            <a:r>
              <a:rPr lang="en-US" altLang="zh-CN" sz="3200">
                <a:latin typeface="Times New Roman" pitchFamily="18" charset="0"/>
                <a:ea typeface="宋体" pitchFamily="2" charset="-122"/>
              </a:rPr>
              <a:t>temp = t.data  </a:t>
            </a:r>
          </a:p>
          <a:p>
            <a:pPr eaLnBrk="1" hangingPunct="1">
              <a:lnSpc>
                <a:spcPct val="100000"/>
              </a:lnSpc>
              <a:spcBef>
                <a:spcPct val="20000"/>
              </a:spcBef>
              <a:buClr>
                <a:schemeClr val="accent2"/>
              </a:buClr>
              <a:buSzPct val="75000"/>
              <a:buFont typeface="Monotype Sorts" pitchFamily="2" charset="2"/>
              <a:buNone/>
            </a:pPr>
            <a:r>
              <a:rPr lang="en-US" altLang="zh-CN" sz="3200">
                <a:latin typeface="Times New Roman" pitchFamily="18" charset="0"/>
                <a:ea typeface="宋体" pitchFamily="2" charset="-122"/>
              </a:rPr>
              <a:t>t.data = x.data  </a:t>
            </a:r>
          </a:p>
          <a:p>
            <a:pPr eaLnBrk="1" hangingPunct="1">
              <a:lnSpc>
                <a:spcPct val="100000"/>
              </a:lnSpc>
              <a:spcBef>
                <a:spcPct val="20000"/>
              </a:spcBef>
              <a:buClr>
                <a:schemeClr val="accent2"/>
              </a:buClr>
              <a:buSzPct val="75000"/>
              <a:buFont typeface="Monotype Sorts" pitchFamily="2" charset="2"/>
              <a:buNone/>
            </a:pPr>
            <a:r>
              <a:rPr lang="en-US" altLang="zh-CN" sz="3200">
                <a:latin typeface="Times New Roman" pitchFamily="18" charset="0"/>
                <a:ea typeface="宋体" pitchFamily="2" charset="-122"/>
              </a:rPr>
              <a:t>x.data = temp</a:t>
            </a:r>
          </a:p>
          <a:p>
            <a:pPr eaLnBrk="1" hangingPunct="1">
              <a:lnSpc>
                <a:spcPct val="100000"/>
              </a:lnSpc>
              <a:spcBef>
                <a:spcPct val="20000"/>
              </a:spcBef>
              <a:buClr>
                <a:schemeClr val="accent2"/>
              </a:buClr>
              <a:buSzPct val="75000"/>
              <a:buFont typeface="Monotype Sorts" pitchFamily="2" charset="2"/>
              <a:buNone/>
            </a:pPr>
            <a:r>
              <a:rPr lang="en-US" altLang="zh-CN" sz="3200">
                <a:latin typeface="Times New Roman" pitchFamily="18" charset="0"/>
                <a:ea typeface="宋体" pitchFamily="2" charset="-122"/>
              </a:rPr>
              <a:t>t.link = x.link  </a:t>
            </a:r>
          </a:p>
          <a:p>
            <a:pPr eaLnBrk="1" hangingPunct="1">
              <a:lnSpc>
                <a:spcPct val="100000"/>
              </a:lnSpc>
              <a:spcBef>
                <a:spcPct val="20000"/>
              </a:spcBef>
              <a:buClr>
                <a:schemeClr val="accent2"/>
              </a:buClr>
              <a:buSzPct val="75000"/>
              <a:buFont typeface="Monotype Sorts" pitchFamily="2" charset="2"/>
              <a:buNone/>
            </a:pPr>
            <a:r>
              <a:rPr lang="en-US" altLang="zh-CN" sz="3200">
                <a:latin typeface="Times New Roman" pitchFamily="18" charset="0"/>
                <a:ea typeface="宋体" pitchFamily="2" charset="-122"/>
              </a:rPr>
              <a:t>x.link = t</a:t>
            </a:r>
          </a:p>
        </p:txBody>
      </p:sp>
      <p:graphicFrame>
        <p:nvGraphicFramePr>
          <p:cNvPr id="668676" name="Group 4"/>
          <p:cNvGraphicFramePr>
            <a:graphicFrameLocks noGrp="1"/>
          </p:cNvGraphicFramePr>
          <p:nvPr/>
        </p:nvGraphicFramePr>
        <p:xfrm>
          <a:off x="2395538" y="1854200"/>
          <a:ext cx="838200" cy="381000"/>
        </p:xfrm>
        <a:graphic>
          <a:graphicData uri="http://schemas.openxmlformats.org/drawingml/2006/table">
            <a:tbl>
              <a:tblPr/>
              <a:tblGrid>
                <a:gridCol w="533400"/>
                <a:gridCol w="304800"/>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8684" name="Rectangle 12"/>
          <p:cNvSpPr>
            <a:spLocks noChangeArrowheads="1"/>
          </p:cNvSpPr>
          <p:nvPr/>
        </p:nvSpPr>
        <p:spPr bwMode="auto">
          <a:xfrm>
            <a:off x="1328738" y="1778000"/>
            <a:ext cx="6746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2000">
                <a:effectLst>
                  <a:outerShdw blurRad="38100" dist="38100" dir="2700000" algn="tl">
                    <a:srgbClr val="C0C0C0"/>
                  </a:outerShdw>
                </a:effectLst>
                <a:latin typeface="Times New Roman" pitchFamily="18" charset="0"/>
              </a:rPr>
              <a:t>first</a:t>
            </a:r>
            <a:endParaRPr lang="zh-CN" altLang="en-US" sz="2000">
              <a:effectLst>
                <a:outerShdw blurRad="38100" dist="38100" dir="2700000" algn="tl">
                  <a:srgbClr val="C0C0C0"/>
                </a:outerShdw>
              </a:effectLst>
              <a:latin typeface="Times New Roman" pitchFamily="18" charset="0"/>
            </a:endParaRPr>
          </a:p>
        </p:txBody>
      </p:sp>
      <p:sp>
        <p:nvSpPr>
          <p:cNvPr id="668685" name="Line 13"/>
          <p:cNvSpPr>
            <a:spLocks noChangeShapeType="1"/>
          </p:cNvSpPr>
          <p:nvPr/>
        </p:nvSpPr>
        <p:spPr bwMode="auto">
          <a:xfrm>
            <a:off x="2014538" y="2006600"/>
            <a:ext cx="381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68686" name="Rectangle 14"/>
          <p:cNvSpPr>
            <a:spLocks noChangeArrowheads="1"/>
          </p:cNvSpPr>
          <p:nvPr/>
        </p:nvSpPr>
        <p:spPr bwMode="auto">
          <a:xfrm>
            <a:off x="3995738" y="2517775"/>
            <a:ext cx="309562"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2000">
                <a:effectLst>
                  <a:outerShdw blurRad="38100" dist="38100" dir="2700000" algn="tl">
                    <a:srgbClr val="C0C0C0"/>
                  </a:outerShdw>
                </a:effectLst>
                <a:latin typeface="Times New Roman" pitchFamily="18" charset="0"/>
              </a:rPr>
              <a:t>t</a:t>
            </a:r>
            <a:endParaRPr lang="zh-CN" altLang="en-US" sz="2000">
              <a:effectLst>
                <a:outerShdw blurRad="38100" dist="38100" dir="2700000" algn="tl">
                  <a:srgbClr val="C0C0C0"/>
                </a:outerShdw>
              </a:effectLst>
              <a:latin typeface="Times New Roman" pitchFamily="18" charset="0"/>
            </a:endParaRPr>
          </a:p>
        </p:txBody>
      </p:sp>
      <p:graphicFrame>
        <p:nvGraphicFramePr>
          <p:cNvPr id="668687" name="Group 15"/>
          <p:cNvGraphicFramePr>
            <a:graphicFrameLocks noGrp="1"/>
          </p:cNvGraphicFramePr>
          <p:nvPr/>
        </p:nvGraphicFramePr>
        <p:xfrm>
          <a:off x="3690938" y="1854200"/>
          <a:ext cx="838200" cy="381000"/>
        </p:xfrm>
        <a:graphic>
          <a:graphicData uri="http://schemas.openxmlformats.org/drawingml/2006/table">
            <a:tbl>
              <a:tblPr/>
              <a:tblGrid>
                <a:gridCol w="533400"/>
                <a:gridCol w="304800"/>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8695" name="Group 23"/>
          <p:cNvGraphicFramePr>
            <a:graphicFrameLocks noGrp="1"/>
          </p:cNvGraphicFramePr>
          <p:nvPr/>
        </p:nvGraphicFramePr>
        <p:xfrm>
          <a:off x="4910138" y="1854200"/>
          <a:ext cx="838200" cy="381000"/>
        </p:xfrm>
        <a:graphic>
          <a:graphicData uri="http://schemas.openxmlformats.org/drawingml/2006/table">
            <a:tbl>
              <a:tblPr/>
              <a:tblGrid>
                <a:gridCol w="533400"/>
                <a:gridCol w="304800"/>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8703" name="Group 31"/>
          <p:cNvGraphicFramePr>
            <a:graphicFrameLocks noGrp="1"/>
          </p:cNvGraphicFramePr>
          <p:nvPr/>
        </p:nvGraphicFramePr>
        <p:xfrm>
          <a:off x="6281738" y="1854200"/>
          <a:ext cx="838200" cy="381000"/>
        </p:xfrm>
        <a:graphic>
          <a:graphicData uri="http://schemas.openxmlformats.org/drawingml/2006/table">
            <a:tbl>
              <a:tblPr/>
              <a:tblGrid>
                <a:gridCol w="533400"/>
                <a:gridCol w="304800"/>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0</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8711" name="Line 39"/>
          <p:cNvSpPr>
            <a:spLocks noChangeShapeType="1"/>
          </p:cNvSpPr>
          <p:nvPr/>
        </p:nvSpPr>
        <p:spPr bwMode="auto">
          <a:xfrm>
            <a:off x="3157538" y="2006600"/>
            <a:ext cx="228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68712" name="Line 40"/>
          <p:cNvSpPr>
            <a:spLocks noChangeShapeType="1"/>
          </p:cNvSpPr>
          <p:nvPr/>
        </p:nvSpPr>
        <p:spPr bwMode="auto">
          <a:xfrm>
            <a:off x="3462338" y="2006600"/>
            <a:ext cx="2286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68713" name="Line 41"/>
          <p:cNvSpPr>
            <a:spLocks noChangeShapeType="1"/>
          </p:cNvSpPr>
          <p:nvPr/>
        </p:nvSpPr>
        <p:spPr bwMode="auto">
          <a:xfrm>
            <a:off x="4452938" y="2006600"/>
            <a:ext cx="457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68714" name="Line 42"/>
          <p:cNvSpPr>
            <a:spLocks noChangeShapeType="1"/>
          </p:cNvSpPr>
          <p:nvPr/>
        </p:nvSpPr>
        <p:spPr bwMode="auto">
          <a:xfrm>
            <a:off x="5672138" y="2006600"/>
            <a:ext cx="2286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668715" name="Line 43"/>
          <p:cNvSpPr>
            <a:spLocks noChangeShapeType="1"/>
          </p:cNvSpPr>
          <p:nvPr/>
        </p:nvSpPr>
        <p:spPr bwMode="auto">
          <a:xfrm>
            <a:off x="5976938" y="2006600"/>
            <a:ext cx="2286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68716" name="Group 44"/>
          <p:cNvGraphicFramePr>
            <a:graphicFrameLocks noGrp="1"/>
          </p:cNvGraphicFramePr>
          <p:nvPr/>
        </p:nvGraphicFramePr>
        <p:xfrm>
          <a:off x="4300538" y="2593975"/>
          <a:ext cx="838200" cy="381000"/>
        </p:xfrm>
        <a:graphic>
          <a:graphicData uri="http://schemas.openxmlformats.org/drawingml/2006/table">
            <a:tbl>
              <a:tblPr/>
              <a:tblGrid>
                <a:gridCol w="533400"/>
                <a:gridCol w="304800"/>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50</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8725" name="AutoShape 53"/>
          <p:cNvSpPr>
            <a:spLocks noChangeArrowheads="1"/>
          </p:cNvSpPr>
          <p:nvPr/>
        </p:nvSpPr>
        <p:spPr bwMode="auto">
          <a:xfrm>
            <a:off x="4605338" y="2235200"/>
            <a:ext cx="228600" cy="2286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defRPr/>
            </a:pPr>
            <a:endParaRPr lang="zh-CN" altLang="en-US">
              <a:effectLst>
                <a:outerShdw blurRad="38100" dist="38100" dir="2700000" algn="tl">
                  <a:srgbClr val="000000">
                    <a:alpha val="43137"/>
                  </a:srgbClr>
                </a:outerShdw>
              </a:effectLst>
            </a:endParaRPr>
          </a:p>
        </p:txBody>
      </p:sp>
      <p:sp>
        <p:nvSpPr>
          <p:cNvPr id="668726" name="Rectangle 54"/>
          <p:cNvSpPr>
            <a:spLocks noChangeArrowheads="1"/>
          </p:cNvSpPr>
          <p:nvPr/>
        </p:nvSpPr>
        <p:spPr bwMode="auto">
          <a:xfrm>
            <a:off x="5381625" y="1042988"/>
            <a:ext cx="3524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2000">
                <a:effectLst>
                  <a:outerShdw blurRad="38100" dist="38100" dir="2700000" algn="tl">
                    <a:srgbClr val="C0C0C0"/>
                  </a:outerShdw>
                </a:effectLst>
                <a:latin typeface="Times New Roman" pitchFamily="18" charset="0"/>
              </a:rPr>
              <a:t>x</a:t>
            </a:r>
            <a:endParaRPr lang="zh-CN" altLang="en-US" sz="2000">
              <a:effectLst>
                <a:outerShdw blurRad="38100" dist="38100" dir="2700000" algn="tl">
                  <a:srgbClr val="C0C0C0"/>
                </a:outerShdw>
              </a:effectLst>
              <a:latin typeface="Times New Roman" pitchFamily="18" charset="0"/>
            </a:endParaRPr>
          </a:p>
        </p:txBody>
      </p:sp>
      <p:sp>
        <p:nvSpPr>
          <p:cNvPr id="668727" name="Line 55"/>
          <p:cNvSpPr>
            <a:spLocks noChangeShapeType="1"/>
          </p:cNvSpPr>
          <p:nvPr/>
        </p:nvSpPr>
        <p:spPr bwMode="auto">
          <a:xfrm flipH="1">
            <a:off x="5157788" y="1449388"/>
            <a:ext cx="269875" cy="4048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8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5"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7650" name="Rectangle 2"/>
          <p:cNvSpPr>
            <a:spLocks noGrp="1" noChangeArrowheads="1"/>
          </p:cNvSpPr>
          <p:nvPr/>
        </p:nvSpPr>
        <p:spPr bwMode="auto">
          <a:xfrm>
            <a:off x="476250" y="998538"/>
            <a:ext cx="8153400"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tx2"/>
              </a:buClr>
              <a:buSzPts val="2600"/>
              <a:buFont typeface="Monotype Sorts" pitchFamily="2" charset="2"/>
              <a:buNone/>
              <a:defRPr/>
            </a:pPr>
            <a:r>
              <a:rPr lang="zh-CN" altLang="en-US" sz="2800" dirty="0">
                <a:effectLst>
                  <a:outerShdw blurRad="38100" dist="38100" dir="2700000" algn="tl">
                    <a:srgbClr val="C0C0C0"/>
                  </a:outerShdw>
                </a:effectLst>
              </a:rPr>
              <a:t>第一种情况: 删除表中第一个元素</a:t>
            </a:r>
          </a:p>
          <a:p>
            <a:pPr>
              <a:defRPr/>
            </a:pPr>
            <a:r>
              <a:rPr lang="en-US" altLang="zh-CN" sz="2800" i="1" dirty="0">
                <a:latin typeface="Times New Roman" pitchFamily="18" charset="0"/>
              </a:rPr>
              <a:t>          q = first</a:t>
            </a:r>
            <a:r>
              <a:rPr lang="en-US" altLang="zh-CN" sz="2800" dirty="0">
                <a:latin typeface="Times New Roman" pitchFamily="18" charset="0"/>
              </a:rPr>
              <a:t>;</a:t>
            </a:r>
            <a:r>
              <a:rPr lang="en-US" altLang="zh-CN" sz="2800" i="1" dirty="0">
                <a:latin typeface="Times New Roman" pitchFamily="18" charset="0"/>
              </a:rPr>
              <a:t>  first = </a:t>
            </a:r>
            <a:r>
              <a:rPr lang="en-US" altLang="zh-CN" sz="2800" i="1" dirty="0" err="1">
                <a:latin typeface="Times New Roman" pitchFamily="18" charset="0"/>
              </a:rPr>
              <a:t>first.link</a:t>
            </a:r>
            <a:endParaRPr lang="zh-CN" altLang="en-US" sz="2800" dirty="0">
              <a:effectLst>
                <a:outerShdw blurRad="38100" dist="38100" dir="2700000" algn="tl">
                  <a:srgbClr val="C0C0C0"/>
                </a:outerShdw>
              </a:effectLst>
              <a:latin typeface="Times New Roman" pitchFamily="18" charset="0"/>
            </a:endParaRPr>
          </a:p>
          <a:p>
            <a:pPr>
              <a:lnSpc>
                <a:spcPct val="100000"/>
              </a:lnSpc>
              <a:buClr>
                <a:schemeClr val="tx2"/>
              </a:buClr>
              <a:buSzPts val="2600"/>
              <a:buFont typeface="Monotype Sorts" pitchFamily="2" charset="2"/>
              <a:buNone/>
              <a:defRPr/>
            </a:pPr>
            <a:endParaRPr lang="zh-CN" altLang="en-US" sz="2800" dirty="0">
              <a:effectLst>
                <a:outerShdw blurRad="38100" dist="38100" dir="2700000" algn="tl">
                  <a:srgbClr val="C0C0C0"/>
                </a:outerShdw>
              </a:effectLst>
            </a:endParaRPr>
          </a:p>
          <a:p>
            <a:pPr>
              <a:lnSpc>
                <a:spcPct val="100000"/>
              </a:lnSpc>
              <a:buClr>
                <a:schemeClr val="tx2"/>
              </a:buClr>
              <a:buSzPts val="2600"/>
              <a:buFont typeface="Monotype Sorts" pitchFamily="2" charset="2"/>
              <a:buNone/>
              <a:defRPr/>
            </a:pPr>
            <a:r>
              <a:rPr lang="zh-CN" altLang="en-US" sz="2800" dirty="0">
                <a:effectLst>
                  <a:outerShdw blurRad="38100" dist="38100" dir="2700000" algn="tl">
                    <a:srgbClr val="C0C0C0"/>
                  </a:outerShdw>
                </a:effectLst>
              </a:rPr>
              <a:t>第二种情况: 删除表中或表尾元素</a:t>
            </a:r>
          </a:p>
          <a:p>
            <a:pPr>
              <a:defRPr/>
            </a:pPr>
            <a:r>
              <a:rPr lang="en-US" altLang="zh-CN" sz="2800" i="1" dirty="0">
                <a:latin typeface="Times New Roman" pitchFamily="18" charset="0"/>
              </a:rPr>
              <a:t>          q = </a:t>
            </a:r>
            <a:r>
              <a:rPr lang="en-US" altLang="zh-CN" sz="2800" i="1" dirty="0" err="1">
                <a:latin typeface="Times New Roman" pitchFamily="18" charset="0"/>
              </a:rPr>
              <a:t>p.link</a:t>
            </a:r>
            <a:r>
              <a:rPr lang="en-US" altLang="zh-CN" sz="2800" i="1" dirty="0">
                <a:latin typeface="Times New Roman" pitchFamily="18" charset="0"/>
              </a:rPr>
              <a:t>;  </a:t>
            </a:r>
            <a:r>
              <a:rPr lang="en-US" altLang="zh-CN" sz="2800" i="1" dirty="0" err="1">
                <a:latin typeface="Times New Roman" pitchFamily="18" charset="0"/>
              </a:rPr>
              <a:t>p.link</a:t>
            </a:r>
            <a:r>
              <a:rPr lang="en-US" altLang="zh-CN" sz="2800" i="1" dirty="0">
                <a:latin typeface="Times New Roman" pitchFamily="18" charset="0"/>
              </a:rPr>
              <a:t> = </a:t>
            </a:r>
            <a:r>
              <a:rPr lang="en-US" altLang="zh-CN" sz="2800" i="1" dirty="0" err="1">
                <a:latin typeface="Times New Roman" pitchFamily="18" charset="0"/>
              </a:rPr>
              <a:t>q.link</a:t>
            </a:r>
            <a:r>
              <a:rPr lang="en-US" altLang="zh-CN" sz="2800" i="1" dirty="0">
                <a:latin typeface="Times New Roman" pitchFamily="18" charset="0"/>
              </a:rPr>
              <a:t>; </a:t>
            </a:r>
            <a:endParaRPr lang="zh-CN" altLang="en-US" sz="2800" i="1" dirty="0">
              <a:latin typeface="Times New Roman" pitchFamily="18" charset="0"/>
            </a:endParaRPr>
          </a:p>
        </p:txBody>
      </p:sp>
      <p:pic>
        <p:nvPicPr>
          <p:cNvPr id="44035" name="Picture 3"/>
          <p:cNvPicPr>
            <a:picLocks noChangeAspect="1" noChangeArrowheads="1"/>
          </p:cNvPicPr>
          <p:nvPr/>
        </p:nvPicPr>
        <p:blipFill>
          <a:blip r:embed="rId2" cstate="print"/>
          <a:srcRect/>
          <a:stretch>
            <a:fillRect/>
          </a:stretch>
        </p:blipFill>
        <p:spPr bwMode="auto">
          <a:xfrm>
            <a:off x="0" y="3429000"/>
            <a:ext cx="9144000" cy="2362200"/>
          </a:xfrm>
          <a:prstGeom prst="rect">
            <a:avLst/>
          </a:prstGeom>
          <a:noFill/>
          <a:ln w="9525">
            <a:noFill/>
            <a:miter lim="800000"/>
            <a:headEnd/>
            <a:tailEnd/>
          </a:ln>
        </p:spPr>
      </p:pic>
      <p:sp>
        <p:nvSpPr>
          <p:cNvPr id="667652" name="Text Box 4"/>
          <p:cNvSpPr txBox="1">
            <a:spLocks noChangeArrowheads="1"/>
          </p:cNvSpPr>
          <p:nvPr/>
        </p:nvSpPr>
        <p:spPr bwMode="auto">
          <a:xfrm>
            <a:off x="1692275" y="5876925"/>
            <a:ext cx="5791200" cy="5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p>
            <a:pPr>
              <a:lnSpc>
                <a:spcPct val="100000"/>
              </a:lnSpc>
              <a:defRPr/>
            </a:pPr>
            <a:r>
              <a:rPr lang="zh-CN" altLang="en-US" sz="2800">
                <a:effectLst>
                  <a:outerShdw blurRad="38100" dist="38100" dir="2700000" algn="tl">
                    <a:srgbClr val="C0C0C0"/>
                  </a:outerShdw>
                </a:effectLst>
              </a:rPr>
              <a:t>在单链表中删除含</a:t>
            </a:r>
            <a:r>
              <a:rPr lang="en-US" altLang="zh-CN" sz="2800" i="1">
                <a:effectLst>
                  <a:outerShdw blurRad="38100" dist="38100" dir="2700000" algn="tl">
                    <a:srgbClr val="C0C0C0"/>
                  </a:outerShdw>
                </a:effectLst>
              </a:rPr>
              <a:t>a</a:t>
            </a:r>
            <a:r>
              <a:rPr lang="en-US" altLang="zh-CN" sz="2800" i="1" baseline="-25000">
                <a:effectLst>
                  <a:outerShdw blurRad="38100" dist="38100" dir="2700000" algn="tl">
                    <a:srgbClr val="C0C0C0"/>
                  </a:outerShdw>
                </a:effectLst>
              </a:rPr>
              <a:t>i</a:t>
            </a:r>
            <a:r>
              <a:rPr lang="zh-CN" altLang="en-US" sz="2800">
                <a:effectLst>
                  <a:outerShdw blurRad="38100" dist="38100" dir="2700000" algn="tl">
                    <a:srgbClr val="C0C0C0"/>
                  </a:outerShdw>
                </a:effectLst>
              </a:rPr>
              <a:t>的结点</a:t>
            </a:r>
            <a:endParaRPr lang="zh-CN" altLang="en-US" sz="2800" b="0"/>
          </a:p>
        </p:txBody>
      </p:sp>
      <p:sp>
        <p:nvSpPr>
          <p:cNvPr id="667653" name="Rectangle 5"/>
          <p:cNvSpPr>
            <a:spLocks noGrp="1" noChangeArrowheads="1"/>
          </p:cNvSpPr>
          <p:nvPr/>
        </p:nvSpPr>
        <p:spPr bwMode="auto">
          <a:xfrm>
            <a:off x="385763" y="368300"/>
            <a:ext cx="533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a:solidFill>
                  <a:srgbClr val="FF0000"/>
                </a:solidFill>
                <a:effectLst>
                  <a:outerShdw blurRad="38100" dist="38100" dir="2700000" algn="tl">
                    <a:srgbClr val="C0C0C0"/>
                  </a:outerShdw>
                </a:effectLst>
                <a:latin typeface="Arial Narrow" pitchFamily="34" charset="0"/>
              </a:rPr>
              <a:t>单链表中的删除</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15516" y="330861"/>
            <a:ext cx="6851650" cy="723900"/>
          </a:xfrm>
          <a:prstGeom prst="rect">
            <a:avLst/>
          </a:prstGeom>
          <a:noFill/>
          <a:ln w="9525">
            <a:noFill/>
            <a:miter lim="800000"/>
            <a:headEnd/>
            <a:tailEnd/>
          </a:ln>
          <a:effectLst/>
        </p:spPr>
        <p:txBody>
          <a:bodyPr wrap="none" lIns="112947" tIns="56473" rIns="112947" bIns="56473">
            <a:spAutoFit/>
          </a:bodyPr>
          <a:lstStyle/>
          <a:p>
            <a:pPr>
              <a:lnSpc>
                <a:spcPct val="100000"/>
              </a:lnSpc>
            </a:pPr>
            <a:r>
              <a:rPr lang="zh-CN" altLang="en-US"/>
              <a:t>线性表的存储结构</a:t>
            </a:r>
            <a:r>
              <a:rPr lang="en-US" altLang="zh-CN"/>
              <a:t>--</a:t>
            </a:r>
            <a:r>
              <a:rPr kumimoji="1" lang="zh-CN" altLang="en-US">
                <a:solidFill>
                  <a:srgbClr val="FF0000"/>
                </a:solidFill>
                <a:latin typeface="Times New Roman" pitchFamily="18" charset="0"/>
              </a:rPr>
              <a:t>顺序存储</a:t>
            </a:r>
          </a:p>
        </p:txBody>
      </p:sp>
      <p:sp>
        <p:nvSpPr>
          <p:cNvPr id="7171" name="Text Box 4"/>
          <p:cNvSpPr txBox="1">
            <a:spLocks noChangeArrowheads="1"/>
          </p:cNvSpPr>
          <p:nvPr/>
        </p:nvSpPr>
        <p:spPr bwMode="auto">
          <a:xfrm>
            <a:off x="173121" y="1358900"/>
            <a:ext cx="8863375" cy="2261261"/>
          </a:xfrm>
          <a:prstGeom prst="rect">
            <a:avLst/>
          </a:prstGeom>
          <a:noFill/>
          <a:ln w="38100">
            <a:noFill/>
            <a:miter lim="800000"/>
            <a:headEnd/>
            <a:tailEnd/>
          </a:ln>
          <a:effectLst/>
        </p:spPr>
        <p:txBody>
          <a:bodyPr wrap="square" lIns="90000" tIns="46800" rIns="90000" bIns="46800">
            <a:spAutoFit/>
          </a:bodyPr>
          <a:lstStyle/>
          <a:p>
            <a:pPr marL="536575" indent="-536575" eaLnBrk="1" hangingPunct="1">
              <a:lnSpc>
                <a:spcPct val="110000"/>
              </a:lnSpc>
              <a:buClr>
                <a:schemeClr val="tx1"/>
              </a:buClr>
              <a:buSzPct val="90000"/>
              <a:buFont typeface="Wingdings" panose="05000000000000000000" pitchFamily="2" charset="2"/>
              <a:buChar char="Ø"/>
            </a:pPr>
            <a:r>
              <a:rPr kumimoji="1" lang="zh-CN" altLang="en-US" sz="3200" dirty="0" smtClean="0"/>
              <a:t>用列表（或数组）存放</a:t>
            </a:r>
            <a:r>
              <a:rPr kumimoji="1" lang="zh-CN" altLang="en-US" sz="3200" dirty="0"/>
              <a:t>线性表。</a:t>
            </a:r>
          </a:p>
          <a:p>
            <a:pPr marL="536575" indent="-536575" eaLnBrk="1" hangingPunct="1">
              <a:lnSpc>
                <a:spcPct val="110000"/>
              </a:lnSpc>
              <a:buClr>
                <a:schemeClr val="tx1"/>
              </a:buClr>
              <a:buSzPct val="90000"/>
              <a:buFont typeface="Wingdings" panose="05000000000000000000" pitchFamily="2" charset="2"/>
              <a:buChar char="Ø"/>
            </a:pPr>
            <a:r>
              <a:rPr kumimoji="1" lang="zh-CN" altLang="en-US" sz="3200" dirty="0" smtClean="0"/>
              <a:t>列表（或数组）第</a:t>
            </a:r>
            <a:r>
              <a:rPr kumimoji="1" lang="en-US" altLang="zh-CN" sz="3200" dirty="0">
                <a:latin typeface="Times New Roman" pitchFamily="18" charset="0"/>
              </a:rPr>
              <a:t>i </a:t>
            </a:r>
            <a:r>
              <a:rPr kumimoji="1" lang="zh-CN" altLang="en-US" sz="3200" dirty="0"/>
              <a:t>个单元与第</a:t>
            </a:r>
            <a:r>
              <a:rPr kumimoji="1" lang="en-US" altLang="zh-CN" sz="3200" dirty="0">
                <a:latin typeface="Times New Roman" pitchFamily="18" charset="0"/>
              </a:rPr>
              <a:t>i+1</a:t>
            </a:r>
            <a:r>
              <a:rPr kumimoji="1" lang="zh-CN" altLang="en-US" sz="3200" dirty="0"/>
              <a:t>个单元在物理上是连续存放的，因此被称为</a:t>
            </a:r>
            <a:r>
              <a:rPr kumimoji="1" lang="zh-CN" altLang="en-US" sz="3200" dirty="0">
                <a:solidFill>
                  <a:srgbClr val="CC3300"/>
                </a:solidFill>
              </a:rPr>
              <a:t>顺序映射</a:t>
            </a:r>
            <a:r>
              <a:rPr kumimoji="1" lang="zh-CN" altLang="en-US" sz="3200" dirty="0"/>
              <a:t>（</a:t>
            </a:r>
            <a:r>
              <a:rPr kumimoji="1" lang="en-US" altLang="zh-CN" sz="3200" dirty="0">
                <a:latin typeface="Times New Roman" pitchFamily="18" charset="0"/>
              </a:rPr>
              <a:t>sequential mapping</a:t>
            </a:r>
            <a:r>
              <a:rPr kumimoji="1" lang="zh-CN" altLang="en-US" sz="3200" dirty="0"/>
              <a:t>）。</a:t>
            </a:r>
          </a:p>
        </p:txBody>
      </p:sp>
      <p:sp>
        <p:nvSpPr>
          <p:cNvPr id="7172" name="Text Box 5"/>
          <p:cNvSpPr txBox="1">
            <a:spLocks noChangeArrowheads="1"/>
          </p:cNvSpPr>
          <p:nvPr/>
        </p:nvSpPr>
        <p:spPr bwMode="auto">
          <a:xfrm>
            <a:off x="170473" y="3620161"/>
            <a:ext cx="8204200" cy="628650"/>
          </a:xfrm>
          <a:prstGeom prst="rect">
            <a:avLst/>
          </a:prstGeom>
          <a:noFill/>
          <a:ln w="38100">
            <a:noFill/>
            <a:miter lim="800000"/>
            <a:headEnd/>
            <a:tailEnd/>
          </a:ln>
          <a:effectLst/>
        </p:spPr>
        <p:txBody>
          <a:bodyPr lIns="90000" tIns="46800" rIns="90000" bIns="46800">
            <a:spAutoFit/>
          </a:bodyPr>
          <a:lstStyle/>
          <a:p>
            <a:pPr eaLnBrk="1" hangingPunct="1">
              <a:lnSpc>
                <a:spcPct val="110000"/>
              </a:lnSpc>
            </a:pPr>
            <a:r>
              <a:rPr kumimoji="1" lang="zh-CN" altLang="en-US" sz="3200"/>
              <a:t>顺序表的特点：</a:t>
            </a:r>
          </a:p>
        </p:txBody>
      </p:sp>
      <p:sp>
        <p:nvSpPr>
          <p:cNvPr id="7173" name="Text Box 6"/>
          <p:cNvSpPr txBox="1">
            <a:spLocks noChangeArrowheads="1"/>
          </p:cNvSpPr>
          <p:nvPr/>
        </p:nvSpPr>
        <p:spPr bwMode="auto">
          <a:xfrm>
            <a:off x="213048" y="4256795"/>
            <a:ext cx="8715436" cy="1719574"/>
          </a:xfrm>
          <a:prstGeom prst="rect">
            <a:avLst/>
          </a:prstGeom>
          <a:noFill/>
          <a:ln w="38100">
            <a:noFill/>
            <a:miter lim="800000"/>
            <a:headEnd/>
            <a:tailEnd/>
          </a:ln>
          <a:effectLst/>
        </p:spPr>
        <p:txBody>
          <a:bodyPr wrap="square" lIns="90000" tIns="46800" rIns="90000" bIns="46800">
            <a:spAutoFit/>
          </a:bodyPr>
          <a:lstStyle/>
          <a:p>
            <a:pPr marL="457200" indent="-457200" eaLnBrk="1" hangingPunct="1">
              <a:lnSpc>
                <a:spcPct val="110000"/>
              </a:lnSpc>
              <a:buSzPct val="90000"/>
              <a:buFont typeface="Wingdings" panose="05000000000000000000" pitchFamily="2" charset="2"/>
              <a:buChar char="Ø"/>
              <a:tabLst>
                <a:tab pos="623888" algn="l"/>
              </a:tabLst>
            </a:pPr>
            <a:r>
              <a:rPr kumimoji="1" lang="zh-CN" altLang="en-US" sz="3200"/>
              <a:t>各个表项的逻辑顺序和物理顺序一致；</a:t>
            </a:r>
          </a:p>
          <a:p>
            <a:pPr marL="457200" indent="-457200" eaLnBrk="1" hangingPunct="1">
              <a:lnSpc>
                <a:spcPct val="110000"/>
              </a:lnSpc>
              <a:buSzPct val="90000"/>
              <a:buFont typeface="Wingdings" panose="05000000000000000000" pitchFamily="2" charset="2"/>
              <a:buChar char="Ø"/>
              <a:tabLst>
                <a:tab pos="623888" algn="l"/>
              </a:tabLst>
            </a:pPr>
            <a:r>
              <a:rPr kumimoji="1" lang="zh-CN" altLang="en-US" sz="3200"/>
              <a:t>对各个表项既可以顺序访问，也可以进行随机访问。</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6626" name="Rectangle 2"/>
          <p:cNvSpPr>
            <a:spLocks noGrp="1" noChangeArrowheads="1"/>
          </p:cNvSpPr>
          <p:nvPr/>
        </p:nvSpPr>
        <p:spPr bwMode="auto">
          <a:xfrm>
            <a:off x="381000" y="30480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a:effectLst>
                  <a:outerShdw blurRad="38100" dist="38100" dir="2700000" algn="tl">
                    <a:srgbClr val="C0C0C0"/>
                  </a:outerShdw>
                </a:effectLst>
              </a:rPr>
              <a:t>带附加头结点的单链表</a:t>
            </a:r>
            <a:endParaRPr lang="zh-CN" altLang="en-US" sz="3200">
              <a:latin typeface="Arial Narrow" pitchFamily="34" charset="0"/>
            </a:endParaRPr>
          </a:p>
        </p:txBody>
      </p:sp>
      <p:sp>
        <p:nvSpPr>
          <p:cNvPr id="666627" name="Rectangle 3"/>
          <p:cNvSpPr>
            <a:spLocks noGrp="1" noChangeArrowheads="1"/>
          </p:cNvSpPr>
          <p:nvPr/>
        </p:nvSpPr>
        <p:spPr bwMode="auto">
          <a:xfrm>
            <a:off x="381000" y="990600"/>
            <a:ext cx="8382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indent="673100">
              <a:lnSpc>
                <a:spcPct val="100000"/>
              </a:lnSpc>
              <a:buClr>
                <a:schemeClr val="hlink"/>
              </a:buClr>
              <a:buSzPts val="1800"/>
              <a:buFont typeface="Monotype Sorts" pitchFamily="2" charset="2"/>
              <a:buNone/>
              <a:defRPr/>
            </a:pPr>
            <a:r>
              <a:rPr lang="zh-CN" altLang="en-US" sz="2800">
                <a:effectLst>
                  <a:outerShdw blurRad="38100" dist="38100" dir="2700000" algn="tl">
                    <a:srgbClr val="C0C0C0"/>
                  </a:outerShdw>
                </a:effectLst>
                <a:latin typeface="Arial" pitchFamily="34" charset="0"/>
              </a:rPr>
              <a:t>表头结点位于表的最前端，本身不带数据，仅标志表头。设置表头结点的目的是统一空表与非空表的操作，简化链表操作的实现。</a:t>
            </a:r>
            <a:endParaRPr lang="zh-CN" altLang="en-US" sz="2800" b="0">
              <a:latin typeface="Arial" pitchFamily="34" charset="0"/>
            </a:endParaRPr>
          </a:p>
        </p:txBody>
      </p:sp>
      <p:pic>
        <p:nvPicPr>
          <p:cNvPr id="45060" name="Picture 4"/>
          <p:cNvPicPr>
            <a:picLocks noChangeAspect="1" noChangeArrowheads="1"/>
          </p:cNvPicPr>
          <p:nvPr/>
        </p:nvPicPr>
        <p:blipFill>
          <a:blip r:embed="rId2" cstate="print"/>
          <a:srcRect/>
          <a:stretch>
            <a:fillRect/>
          </a:stretch>
        </p:blipFill>
        <p:spPr bwMode="auto">
          <a:xfrm>
            <a:off x="0" y="2667000"/>
            <a:ext cx="9144000" cy="1524000"/>
          </a:xfrm>
          <a:prstGeom prst="rect">
            <a:avLst/>
          </a:prstGeom>
          <a:noFill/>
          <a:ln w="9525">
            <a:noFill/>
            <a:miter lim="800000"/>
            <a:headEnd/>
            <a:tailEnd/>
          </a:ln>
        </p:spPr>
      </p:pic>
      <p:sp>
        <p:nvSpPr>
          <p:cNvPr id="666629" name="Text Box 5"/>
          <p:cNvSpPr txBox="1">
            <a:spLocks noChangeArrowheads="1"/>
          </p:cNvSpPr>
          <p:nvPr/>
        </p:nvSpPr>
        <p:spPr bwMode="auto">
          <a:xfrm>
            <a:off x="2514600" y="4267200"/>
            <a:ext cx="5778500" cy="5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p>
            <a:pPr>
              <a:lnSpc>
                <a:spcPct val="100000"/>
              </a:lnSpc>
              <a:defRPr/>
            </a:pPr>
            <a:r>
              <a:rPr lang="zh-CN" altLang="en-US" sz="2800">
                <a:effectLst>
                  <a:outerShdw blurRad="38100" dist="38100" dir="2700000" algn="tl">
                    <a:srgbClr val="C0C0C0"/>
                  </a:outerShdw>
                </a:effectLst>
              </a:rPr>
              <a:t>非空表                     空表</a:t>
            </a:r>
            <a:endParaRPr lang="zh-CN" altLang="en-US" sz="2800" b="0"/>
          </a:p>
        </p:txBody>
      </p:sp>
      <p:sp>
        <p:nvSpPr>
          <p:cNvPr id="666630" name="Rectangle 6"/>
          <p:cNvSpPr>
            <a:spLocks noGrp="1" noChangeArrowheads="1"/>
          </p:cNvSpPr>
          <p:nvPr/>
        </p:nvSpPr>
        <p:spPr bwMode="auto">
          <a:xfrm>
            <a:off x="304800" y="5181600"/>
            <a:ext cx="6096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2800" dirty="0">
                <a:effectLst>
                  <a:outerShdw blurRad="38100" dist="38100" dir="2700000" algn="tl">
                    <a:srgbClr val="C0C0C0"/>
                  </a:outerShdw>
                </a:effectLst>
                <a:latin typeface="Arial Narrow" pitchFamily="34" charset="0"/>
              </a:rPr>
              <a:t>空表的条件：</a:t>
            </a:r>
            <a:r>
              <a:rPr lang="en-US" altLang="zh-CN" sz="2800" dirty="0" err="1">
                <a:effectLst>
                  <a:outerShdw blurRad="38100" dist="38100" dir="2700000" algn="tl">
                    <a:srgbClr val="C0C0C0"/>
                  </a:outerShdw>
                </a:effectLst>
                <a:latin typeface="Times New Roman" pitchFamily="18" charset="0"/>
              </a:rPr>
              <a:t>first.link</a:t>
            </a:r>
            <a:r>
              <a:rPr lang="en-US" altLang="zh-CN" sz="2800" dirty="0">
                <a:effectLst>
                  <a:outerShdw blurRad="38100" dist="38100" dir="2700000" algn="tl">
                    <a:srgbClr val="C0C0C0"/>
                  </a:outerShdw>
                </a:effectLst>
                <a:latin typeface="Times New Roman" pitchFamily="18" charset="0"/>
              </a:rPr>
              <a:t>==None</a:t>
            </a:r>
          </a:p>
          <a:p>
            <a:pPr>
              <a:lnSpc>
                <a:spcPct val="100000"/>
              </a:lnSpc>
              <a:defRPr/>
            </a:pPr>
            <a:r>
              <a:rPr lang="zh-CN" altLang="en-US" sz="2800" dirty="0">
                <a:effectLst>
                  <a:outerShdw blurRad="38100" dist="38100" dir="2700000" algn="tl">
                    <a:srgbClr val="C0C0C0"/>
                  </a:outerShdw>
                </a:effectLst>
                <a:latin typeface="Arial Narrow" pitchFamily="34" charset="0"/>
              </a:rPr>
              <a:t>判断表尾的条件：</a:t>
            </a:r>
            <a:r>
              <a:rPr lang="en-US" altLang="zh-CN" sz="2800" dirty="0" err="1">
                <a:effectLst>
                  <a:outerShdw blurRad="38100" dist="38100" dir="2700000" algn="tl">
                    <a:srgbClr val="C0C0C0"/>
                  </a:outerShdw>
                </a:effectLst>
                <a:latin typeface="Times New Roman" pitchFamily="18" charset="0"/>
              </a:rPr>
              <a:t>P.link</a:t>
            </a:r>
            <a:r>
              <a:rPr lang="en-US" altLang="zh-CN" sz="2800" dirty="0">
                <a:effectLst>
                  <a:outerShdw blurRad="38100" dist="38100" dir="2700000" algn="tl">
                    <a:srgbClr val="C0C0C0"/>
                  </a:outerShdw>
                </a:effectLst>
                <a:latin typeface="Times New Roman" pitchFamily="18" charset="0"/>
              </a:rPr>
              <a:t>==None</a:t>
            </a:r>
            <a:endParaRPr lang="en-US" altLang="zh-CN" sz="2800" dirty="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srcRect/>
          <a:stretch>
            <a:fillRect/>
          </a:stretch>
        </p:blipFill>
        <p:spPr bwMode="auto">
          <a:xfrm>
            <a:off x="0" y="1074738"/>
            <a:ext cx="9144000" cy="3962400"/>
          </a:xfrm>
          <a:prstGeom prst="rect">
            <a:avLst/>
          </a:prstGeom>
          <a:noFill/>
          <a:ln w="9525">
            <a:noFill/>
            <a:miter lim="800000"/>
            <a:headEnd/>
            <a:tailEnd/>
          </a:ln>
        </p:spPr>
      </p:pic>
      <p:sp>
        <p:nvSpPr>
          <p:cNvPr id="665603" name="Text Box 3"/>
          <p:cNvSpPr txBox="1">
            <a:spLocks noChangeArrowheads="1"/>
          </p:cNvSpPr>
          <p:nvPr/>
        </p:nvSpPr>
        <p:spPr bwMode="auto">
          <a:xfrm>
            <a:off x="381000" y="7938"/>
            <a:ext cx="7910513" cy="9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p>
            <a:pPr>
              <a:lnSpc>
                <a:spcPct val="100000"/>
              </a:lnSpc>
              <a:defRPr/>
            </a:pPr>
            <a:r>
              <a:rPr lang="zh-CN" altLang="en-US" sz="2800" dirty="0">
                <a:effectLst>
                  <a:outerShdw blurRad="38100" dist="38100" dir="2700000" algn="tl">
                    <a:srgbClr val="C0C0C0"/>
                  </a:outerShdw>
                </a:effectLst>
              </a:rPr>
              <a:t>在带表头结点的单链表中</a:t>
            </a:r>
            <a:endParaRPr lang="en-US" altLang="zh-CN" sz="2800" dirty="0">
              <a:effectLst>
                <a:outerShdw blurRad="38100" dist="38100" dir="2700000" algn="tl">
                  <a:srgbClr val="C0C0C0"/>
                </a:outerShdw>
              </a:effectLst>
            </a:endParaRPr>
          </a:p>
          <a:p>
            <a:pPr>
              <a:lnSpc>
                <a:spcPct val="100000"/>
              </a:lnSpc>
              <a:defRPr/>
            </a:pPr>
            <a:r>
              <a:rPr lang="zh-CN" altLang="en-US" sz="2800" dirty="0">
                <a:effectLst>
                  <a:outerShdw blurRad="38100" dist="38100" dir="2700000" algn="tl">
                    <a:srgbClr val="C0C0C0"/>
                  </a:outerShdw>
                </a:effectLst>
              </a:rPr>
              <a:t>    第一个结点前插入新结点</a:t>
            </a:r>
            <a:endParaRPr lang="zh-CN" altLang="en-US" sz="2800" b="0" dirty="0"/>
          </a:p>
        </p:txBody>
      </p:sp>
      <p:sp>
        <p:nvSpPr>
          <p:cNvPr id="46084" name="Text Box 4"/>
          <p:cNvSpPr txBox="1">
            <a:spLocks noChangeArrowheads="1"/>
          </p:cNvSpPr>
          <p:nvPr/>
        </p:nvSpPr>
        <p:spPr bwMode="auto">
          <a:xfrm>
            <a:off x="381000" y="5084763"/>
            <a:ext cx="8382000" cy="1406525"/>
          </a:xfrm>
          <a:prstGeom prst="rect">
            <a:avLst/>
          </a:prstGeom>
          <a:noFill/>
          <a:ln w="9525">
            <a:noFill/>
            <a:miter lim="800000"/>
            <a:headEnd/>
            <a:tailEnd/>
          </a:ln>
        </p:spPr>
        <p:txBody>
          <a:bodyPr lIns="112947" tIns="56473" rIns="112947" bIns="56473">
            <a:spAutoFit/>
          </a:bodyPr>
          <a:lstStyle/>
          <a:p>
            <a:pPr>
              <a:lnSpc>
                <a:spcPct val="100000"/>
              </a:lnSpc>
            </a:pPr>
            <a:r>
              <a:rPr lang="zh-CN" altLang="en-US" sz="2800" b="0" i="1">
                <a:latin typeface="Times New Roman" pitchFamily="18" charset="0"/>
                <a:ea typeface="宋体" pitchFamily="2" charset="-122"/>
              </a:rPr>
              <a:t>  </a:t>
            </a:r>
            <a:r>
              <a:rPr lang="en-US" altLang="zh-CN" sz="2800" i="1">
                <a:latin typeface="Times New Roman" pitchFamily="18" charset="0"/>
                <a:ea typeface="宋体" pitchFamily="2" charset="-122"/>
              </a:rPr>
              <a:t>newnode.link = p.link</a:t>
            </a:r>
            <a:r>
              <a:rPr lang="en-US" altLang="zh-CN" sz="2800">
                <a:latin typeface="Times New Roman" pitchFamily="18" charset="0"/>
                <a:ea typeface="宋体" pitchFamily="2" charset="-122"/>
              </a:rPr>
              <a:t>;</a:t>
            </a:r>
          </a:p>
          <a:p>
            <a:pPr>
              <a:lnSpc>
                <a:spcPct val="100000"/>
              </a:lnSpc>
            </a:pPr>
            <a:r>
              <a:rPr lang="en-US" altLang="zh-CN" sz="2800">
                <a:latin typeface="Times New Roman" pitchFamily="18" charset="0"/>
                <a:ea typeface="宋体" pitchFamily="2" charset="-122"/>
              </a:rPr>
              <a:t>  if ( </a:t>
            </a:r>
            <a:r>
              <a:rPr lang="en-US" altLang="zh-CN" sz="2800" i="1">
                <a:latin typeface="Times New Roman" pitchFamily="18" charset="0"/>
                <a:ea typeface="宋体" pitchFamily="2" charset="-122"/>
              </a:rPr>
              <a:t>p.link ==None</a:t>
            </a:r>
            <a:r>
              <a:rPr lang="en-US" altLang="zh-CN" sz="2800">
                <a:latin typeface="Times New Roman" pitchFamily="18" charset="0"/>
                <a:ea typeface="宋体" pitchFamily="2" charset="-122"/>
              </a:rPr>
              <a:t> ) :  </a:t>
            </a:r>
            <a:r>
              <a:rPr lang="en-US" altLang="zh-CN" sz="2800" i="1">
                <a:latin typeface="Times New Roman" pitchFamily="18" charset="0"/>
                <a:ea typeface="宋体" pitchFamily="2" charset="-122"/>
              </a:rPr>
              <a:t>last</a:t>
            </a:r>
            <a:r>
              <a:rPr lang="en-US" altLang="zh-CN" sz="2800">
                <a:latin typeface="Times New Roman" pitchFamily="18" charset="0"/>
                <a:ea typeface="宋体" pitchFamily="2" charset="-122"/>
              </a:rPr>
              <a:t> = </a:t>
            </a:r>
            <a:r>
              <a:rPr lang="en-US" altLang="zh-CN" sz="2800" i="1">
                <a:latin typeface="Times New Roman" pitchFamily="18" charset="0"/>
                <a:ea typeface="宋体" pitchFamily="2" charset="-122"/>
              </a:rPr>
              <a:t>newnode</a:t>
            </a:r>
            <a:r>
              <a:rPr lang="en-US" altLang="zh-CN" sz="2800">
                <a:latin typeface="Times New Roman" pitchFamily="18" charset="0"/>
                <a:ea typeface="宋体" pitchFamily="2" charset="-122"/>
              </a:rPr>
              <a:t>;</a:t>
            </a:r>
          </a:p>
          <a:p>
            <a:pPr>
              <a:lnSpc>
                <a:spcPct val="100000"/>
              </a:lnSpc>
            </a:pPr>
            <a:r>
              <a:rPr lang="en-US" altLang="zh-CN" sz="2800" i="1">
                <a:latin typeface="Times New Roman" pitchFamily="18" charset="0"/>
                <a:ea typeface="宋体" pitchFamily="2" charset="-122"/>
              </a:rPr>
              <a:t>  p.link = newnode</a:t>
            </a:r>
            <a:r>
              <a:rPr lang="en-US" altLang="zh-CN" sz="2800">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762000" y="4648200"/>
            <a:ext cx="4856163" cy="1406525"/>
          </a:xfrm>
          <a:prstGeom prst="rect">
            <a:avLst/>
          </a:prstGeom>
          <a:noFill/>
          <a:ln w="9525">
            <a:noFill/>
            <a:miter lim="800000"/>
            <a:headEnd/>
            <a:tailEnd/>
          </a:ln>
        </p:spPr>
        <p:txBody>
          <a:bodyPr wrap="none" lIns="112947" tIns="56473" rIns="112947" bIns="56473">
            <a:spAutoFit/>
          </a:bodyPr>
          <a:lstStyle/>
          <a:p>
            <a:pPr>
              <a:lnSpc>
                <a:spcPct val="100000"/>
              </a:lnSpc>
            </a:pPr>
            <a:r>
              <a:rPr lang="zh-CN" altLang="en-US" sz="2800" i="1">
                <a:latin typeface="Times New Roman" pitchFamily="18" charset="0"/>
                <a:ea typeface="宋体" pitchFamily="2" charset="-122"/>
              </a:rPr>
              <a:t> </a:t>
            </a:r>
            <a:r>
              <a:rPr lang="en-US" altLang="zh-CN" sz="2800" i="1">
                <a:latin typeface="Times New Roman" pitchFamily="18" charset="0"/>
                <a:ea typeface="宋体" pitchFamily="2" charset="-122"/>
              </a:rPr>
              <a:t>q</a:t>
            </a:r>
            <a:r>
              <a:rPr lang="en-US" altLang="zh-CN" sz="2800">
                <a:latin typeface="Times New Roman" pitchFamily="18" charset="0"/>
                <a:ea typeface="宋体" pitchFamily="2" charset="-122"/>
              </a:rPr>
              <a:t> = </a:t>
            </a:r>
            <a:r>
              <a:rPr lang="en-US" altLang="zh-CN" sz="2800" i="1">
                <a:latin typeface="Times New Roman" pitchFamily="18" charset="0"/>
                <a:ea typeface="宋体" pitchFamily="2" charset="-122"/>
              </a:rPr>
              <a:t>p.link</a:t>
            </a:r>
            <a:r>
              <a:rPr lang="en-US" altLang="zh-CN" sz="2800">
                <a:latin typeface="Times New Roman" pitchFamily="18" charset="0"/>
                <a:ea typeface="宋体" pitchFamily="2" charset="-122"/>
              </a:rPr>
              <a:t>;</a:t>
            </a:r>
          </a:p>
          <a:p>
            <a:pPr>
              <a:lnSpc>
                <a:spcPct val="100000"/>
              </a:lnSpc>
            </a:pPr>
            <a:r>
              <a:rPr lang="en-US" altLang="zh-CN" sz="2800" i="1">
                <a:latin typeface="Times New Roman" pitchFamily="18" charset="0"/>
                <a:ea typeface="宋体" pitchFamily="2" charset="-122"/>
              </a:rPr>
              <a:t> p.link = q.link</a:t>
            </a:r>
            <a:r>
              <a:rPr lang="en-US" altLang="zh-CN" sz="2800">
                <a:latin typeface="Times New Roman" pitchFamily="18" charset="0"/>
                <a:ea typeface="宋体" pitchFamily="2" charset="-122"/>
              </a:rPr>
              <a:t>;</a:t>
            </a:r>
          </a:p>
          <a:p>
            <a:pPr>
              <a:lnSpc>
                <a:spcPct val="100000"/>
              </a:lnSpc>
            </a:pPr>
            <a:r>
              <a:rPr lang="en-US" altLang="zh-CN" sz="2800">
                <a:latin typeface="Times New Roman" pitchFamily="18" charset="0"/>
                <a:ea typeface="宋体" pitchFamily="2" charset="-122"/>
              </a:rPr>
              <a:t>if ( </a:t>
            </a:r>
            <a:r>
              <a:rPr lang="en-US" altLang="zh-CN" sz="2800" i="1">
                <a:latin typeface="Times New Roman" pitchFamily="18" charset="0"/>
                <a:ea typeface="宋体" pitchFamily="2" charset="-122"/>
              </a:rPr>
              <a:t>p.link == NULL</a:t>
            </a:r>
            <a:r>
              <a:rPr lang="en-US" altLang="zh-CN" sz="2800">
                <a:latin typeface="Times New Roman" pitchFamily="18" charset="0"/>
                <a:ea typeface="宋体" pitchFamily="2" charset="-122"/>
              </a:rPr>
              <a:t> )</a:t>
            </a:r>
            <a:r>
              <a:rPr lang="en-US" altLang="zh-CN" sz="2800" i="1">
                <a:latin typeface="Times New Roman" pitchFamily="18" charset="0"/>
                <a:ea typeface="宋体" pitchFamily="2" charset="-122"/>
              </a:rPr>
              <a:t> : last = p</a:t>
            </a:r>
            <a:r>
              <a:rPr lang="en-US" altLang="zh-CN" sz="2800">
                <a:latin typeface="Times New Roman" pitchFamily="18" charset="0"/>
                <a:ea typeface="宋体" pitchFamily="2" charset="-122"/>
              </a:rPr>
              <a:t>;</a:t>
            </a:r>
          </a:p>
        </p:txBody>
      </p:sp>
      <p:pic>
        <p:nvPicPr>
          <p:cNvPr id="47107" name="Picture 3"/>
          <p:cNvPicPr>
            <a:picLocks noChangeAspect="1" noChangeArrowheads="1"/>
          </p:cNvPicPr>
          <p:nvPr/>
        </p:nvPicPr>
        <p:blipFill>
          <a:blip r:embed="rId2" cstate="print"/>
          <a:srcRect/>
          <a:stretch>
            <a:fillRect/>
          </a:stretch>
        </p:blipFill>
        <p:spPr bwMode="auto">
          <a:xfrm>
            <a:off x="0" y="1219200"/>
            <a:ext cx="9144000" cy="2971800"/>
          </a:xfrm>
          <a:prstGeom prst="rect">
            <a:avLst/>
          </a:prstGeom>
          <a:noFill/>
          <a:ln w="9525">
            <a:noFill/>
            <a:miter lim="800000"/>
            <a:headEnd/>
            <a:tailEnd/>
          </a:ln>
        </p:spPr>
      </p:pic>
      <p:sp>
        <p:nvSpPr>
          <p:cNvPr id="664580" name="Text Box 4"/>
          <p:cNvSpPr txBox="1">
            <a:spLocks noChangeArrowheads="1"/>
          </p:cNvSpPr>
          <p:nvPr/>
        </p:nvSpPr>
        <p:spPr bwMode="auto">
          <a:xfrm>
            <a:off x="228600" y="381000"/>
            <a:ext cx="8686800" cy="5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p>
            <a:pPr>
              <a:lnSpc>
                <a:spcPct val="100000"/>
              </a:lnSpc>
              <a:defRPr/>
            </a:pPr>
            <a:r>
              <a:rPr lang="zh-CN" altLang="en-US" sz="2800">
                <a:effectLst>
                  <a:outerShdw blurRad="38100" dist="38100" dir="2700000" algn="tl">
                    <a:srgbClr val="C0C0C0"/>
                  </a:outerShdw>
                </a:effectLst>
                <a:latin typeface="Times New Roman" pitchFamily="18" charset="0"/>
              </a:rPr>
              <a:t>从带表头结点的单链表中删除第一个结点</a:t>
            </a:r>
            <a:endParaRPr lang="zh-CN" altLang="en-US" sz="2800" b="0">
              <a:latin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3554" name="Rectangle 2"/>
          <p:cNvSpPr>
            <a:spLocks noChangeArrowheads="1"/>
          </p:cNvSpPr>
          <p:nvPr/>
        </p:nvSpPr>
        <p:spPr bwMode="auto">
          <a:xfrm>
            <a:off x="539750" y="549275"/>
            <a:ext cx="308133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3200">
                <a:effectLst>
                  <a:outerShdw blurRad="38100" dist="38100" dir="2700000" algn="tl">
                    <a:srgbClr val="C0C0C0"/>
                  </a:outerShdw>
                </a:effectLst>
                <a:latin typeface="Times New Roman" pitchFamily="18" charset="0"/>
              </a:rPr>
              <a:t>建立一个单链表</a:t>
            </a:r>
          </a:p>
        </p:txBody>
      </p:sp>
      <p:sp>
        <p:nvSpPr>
          <p:cNvPr id="663555" name="Rectangle 3"/>
          <p:cNvSpPr>
            <a:spLocks noChangeArrowheads="1"/>
          </p:cNvSpPr>
          <p:nvPr/>
        </p:nvSpPr>
        <p:spPr bwMode="auto">
          <a:xfrm>
            <a:off x="572741" y="1246659"/>
            <a:ext cx="6096694" cy="247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marL="457200" indent="-457200">
              <a:buClr>
                <a:srgbClr val="0000FF"/>
              </a:buClr>
              <a:buFont typeface="Wingdings" panose="05000000000000000000" pitchFamily="2" charset="2"/>
              <a:buChar char="ü"/>
              <a:defRPr/>
            </a:pPr>
            <a:r>
              <a:rPr lang="zh-CN" altLang="en-US" sz="3200" dirty="0" smtClean="0">
                <a:effectLst>
                  <a:outerShdw blurRad="38100" dist="38100" dir="2700000" algn="tl">
                    <a:srgbClr val="C0C0C0"/>
                  </a:outerShdw>
                </a:effectLst>
                <a:latin typeface="Times New Roman" pitchFamily="18" charset="0"/>
              </a:rPr>
              <a:t>从链头插入新结点</a:t>
            </a:r>
            <a:endParaRPr lang="en-US" altLang="zh-CN" sz="3200" dirty="0" smtClean="0">
              <a:effectLst>
                <a:outerShdw blurRad="38100" dist="38100" dir="2700000" algn="tl">
                  <a:srgbClr val="C0C0C0"/>
                </a:outerShdw>
              </a:effectLst>
              <a:latin typeface="Times New Roman" pitchFamily="18" charset="0"/>
            </a:endParaRPr>
          </a:p>
          <a:p>
            <a:pPr>
              <a:buClr>
                <a:srgbClr val="0000FF"/>
              </a:buClr>
              <a:defRPr/>
            </a:pPr>
            <a:r>
              <a:rPr lang="en-US" altLang="zh-CN" sz="3200" dirty="0">
                <a:effectLst>
                  <a:outerShdw blurRad="38100" dist="38100" dir="2700000" algn="tl">
                    <a:srgbClr val="C0C0C0"/>
                  </a:outerShdw>
                </a:effectLst>
                <a:latin typeface="Times New Roman" pitchFamily="18" charset="0"/>
              </a:rPr>
              <a:t> </a:t>
            </a:r>
            <a:r>
              <a:rPr lang="en-US" altLang="zh-CN" sz="3200" dirty="0" smtClean="0">
                <a:effectLst>
                  <a:outerShdw blurRad="38100" dist="38100" dir="2700000" algn="tl">
                    <a:srgbClr val="C0C0C0"/>
                  </a:outerShdw>
                </a:effectLst>
                <a:latin typeface="Times New Roman" pitchFamily="18" charset="0"/>
              </a:rPr>
              <a:t>    </a:t>
            </a:r>
            <a:r>
              <a:rPr lang="zh-CN" altLang="en-US" sz="3200" dirty="0" smtClean="0">
                <a:effectLst>
                  <a:outerShdw blurRad="38100" dist="38100" dir="2700000" algn="tl">
                    <a:srgbClr val="C0C0C0"/>
                  </a:outerShdw>
                </a:effectLst>
                <a:latin typeface="Times New Roman" pitchFamily="18" charset="0"/>
              </a:rPr>
              <a:t>链表顺序与插入结点顺序相反</a:t>
            </a:r>
            <a:endParaRPr lang="en-US" altLang="zh-CN" sz="3200" dirty="0" smtClean="0">
              <a:effectLst>
                <a:outerShdw blurRad="38100" dist="38100" dir="2700000" algn="tl">
                  <a:srgbClr val="C0C0C0"/>
                </a:outerShdw>
              </a:effectLst>
              <a:latin typeface="Times New Roman" pitchFamily="18" charset="0"/>
            </a:endParaRPr>
          </a:p>
          <a:p>
            <a:pPr marL="457200" indent="-457200">
              <a:buClr>
                <a:srgbClr val="0000FF"/>
              </a:buClr>
              <a:buFont typeface="Wingdings" panose="05000000000000000000" pitchFamily="2" charset="2"/>
              <a:buChar char="ü"/>
              <a:defRPr/>
            </a:pPr>
            <a:r>
              <a:rPr lang="zh-CN" altLang="en-US" sz="3200" dirty="0" smtClean="0">
                <a:effectLst>
                  <a:outerShdw blurRad="38100" dist="38100" dir="2700000" algn="tl">
                    <a:srgbClr val="C0C0C0"/>
                  </a:outerShdw>
                </a:effectLst>
                <a:latin typeface="Times New Roman" pitchFamily="18" charset="0"/>
              </a:rPr>
              <a:t>从链尾插入新结点</a:t>
            </a:r>
            <a:endParaRPr lang="en-US" altLang="zh-CN" sz="3200" dirty="0" smtClean="0">
              <a:effectLst>
                <a:outerShdw blurRad="38100" dist="38100" dir="2700000" algn="tl">
                  <a:srgbClr val="C0C0C0"/>
                </a:outerShdw>
              </a:effectLst>
              <a:latin typeface="Times New Roman" pitchFamily="18" charset="0"/>
            </a:endParaRPr>
          </a:p>
          <a:p>
            <a:pPr>
              <a:buClr>
                <a:srgbClr val="0000FF"/>
              </a:buClr>
              <a:defRPr/>
            </a:pPr>
            <a:r>
              <a:rPr lang="en-US" altLang="zh-CN" sz="3200" dirty="0">
                <a:effectLst>
                  <a:outerShdw blurRad="38100" dist="38100" dir="2700000" algn="tl">
                    <a:srgbClr val="C0C0C0"/>
                  </a:outerShdw>
                </a:effectLst>
                <a:latin typeface="Times New Roman" pitchFamily="18" charset="0"/>
              </a:rPr>
              <a:t> </a:t>
            </a:r>
            <a:r>
              <a:rPr lang="en-US" altLang="zh-CN" sz="3200" dirty="0" smtClean="0">
                <a:effectLst>
                  <a:outerShdw blurRad="38100" dist="38100" dir="2700000" algn="tl">
                    <a:srgbClr val="C0C0C0"/>
                  </a:outerShdw>
                </a:effectLst>
                <a:latin typeface="Times New Roman" pitchFamily="18" charset="0"/>
              </a:rPr>
              <a:t>    </a:t>
            </a:r>
            <a:r>
              <a:rPr lang="zh-CN" altLang="en-US" sz="3200" dirty="0" smtClean="0">
                <a:effectLst>
                  <a:outerShdw blurRad="38100" dist="38100" dir="2700000" algn="tl">
                    <a:srgbClr val="C0C0C0"/>
                  </a:outerShdw>
                </a:effectLst>
                <a:latin typeface="Times New Roman" pitchFamily="18" charset="0"/>
              </a:rPr>
              <a:t>链表顺序与插入结点顺序相同</a:t>
            </a:r>
            <a:endParaRPr lang="zh-CN" altLang="en-US" sz="3200" dirty="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87152" y="2250789"/>
            <a:ext cx="8743950" cy="3972499"/>
          </a:xfrm>
          <a:prstGeom prst="rect">
            <a:avLst/>
          </a:prstGeom>
          <a:solidFill>
            <a:schemeClr val="hlink"/>
          </a:solidFill>
          <a:ln w="38100">
            <a:noFill/>
            <a:miter lim="800000"/>
            <a:headEnd/>
            <a:tailEnd/>
          </a:ln>
          <a:effectLst/>
        </p:spPr>
        <p:txBody>
          <a:bodyPr lIns="90000" tIns="46800" rIns="90000" bIns="46800">
            <a:spAutoFit/>
          </a:bodyPr>
          <a:lstStyle/>
          <a:p>
            <a:pPr eaLnBrk="1" hangingPunct="1">
              <a:lnSpc>
                <a:spcPct val="100000"/>
              </a:lnSpc>
            </a:pPr>
            <a:r>
              <a:rPr kumimoji="1" lang="en-US" altLang="zh-CN" sz="2800" dirty="0" err="1">
                <a:latin typeface="Times New Roman" pitchFamily="18" charset="0"/>
                <a:ea typeface="隶书" pitchFamily="49" charset="-122"/>
              </a:rPr>
              <a:t>def</a:t>
            </a:r>
            <a:r>
              <a:rPr kumimoji="1" lang="en-US" altLang="zh-CN" sz="2800" dirty="0">
                <a:latin typeface="Times New Roman" pitchFamily="18" charset="0"/>
                <a:ea typeface="隶书" pitchFamily="49" charset="-122"/>
              </a:rPr>
              <a:t>  concatenate(a, b) :  </a:t>
            </a:r>
            <a:endParaRPr kumimoji="1" lang="en-US" altLang="zh-CN" sz="2800" dirty="0" smtClean="0">
              <a:latin typeface="Times New Roman" pitchFamily="18" charset="0"/>
              <a:ea typeface="隶书" pitchFamily="49" charset="-122"/>
            </a:endParaRPr>
          </a:p>
          <a:p>
            <a:pPr eaLnBrk="1" hangingPunct="1">
              <a:lnSpc>
                <a:spcPct val="100000"/>
              </a:lnSpc>
            </a:pPr>
            <a:r>
              <a:rPr kumimoji="1" lang="en-US" altLang="zh-CN" sz="2800" dirty="0" smtClean="0">
                <a:latin typeface="Times New Roman" pitchFamily="18" charset="0"/>
                <a:ea typeface="隶书" pitchFamily="49" charset="-122"/>
              </a:rPr>
              <a:t># </a:t>
            </a:r>
            <a:r>
              <a:rPr kumimoji="1" lang="zh-CN" altLang="en-US" sz="2800" dirty="0">
                <a:latin typeface="Times New Roman" pitchFamily="18" charset="0"/>
                <a:ea typeface="隶书" pitchFamily="49" charset="-122"/>
              </a:rPr>
              <a:t>两个单链表头尾相连，合并为一个链表</a:t>
            </a:r>
          </a:p>
          <a:p>
            <a:pPr eaLnBrk="1" hangingPunct="1">
              <a:lnSpc>
                <a:spcPct val="100000"/>
              </a:lnSpc>
            </a:pPr>
            <a:r>
              <a:rPr kumimoji="1" lang="zh-CN" altLang="en-US" sz="2800" dirty="0">
                <a:latin typeface="Times New Roman" pitchFamily="18" charset="0"/>
                <a:ea typeface="隶书" pitchFamily="49" charset="-122"/>
              </a:rPr>
              <a:t>    </a:t>
            </a:r>
            <a:r>
              <a:rPr kumimoji="1" lang="en-US" altLang="zh-CN" sz="2800" dirty="0">
                <a:latin typeface="Times New Roman" pitchFamily="18" charset="0"/>
                <a:ea typeface="隶书" pitchFamily="49" charset="-122"/>
              </a:rPr>
              <a:t>if  a == None :</a:t>
            </a:r>
          </a:p>
          <a:p>
            <a:pPr eaLnBrk="1" hangingPunct="1">
              <a:lnSpc>
                <a:spcPct val="100000"/>
              </a:lnSpc>
            </a:pPr>
            <a:r>
              <a:rPr kumimoji="1" lang="en-US" altLang="zh-CN" sz="2800" dirty="0">
                <a:latin typeface="Times New Roman" pitchFamily="18" charset="0"/>
                <a:ea typeface="隶书" pitchFamily="49" charset="-122"/>
              </a:rPr>
              <a:t>        a = b </a:t>
            </a:r>
          </a:p>
          <a:p>
            <a:pPr eaLnBrk="1" hangingPunct="1">
              <a:lnSpc>
                <a:spcPct val="100000"/>
              </a:lnSpc>
            </a:pPr>
            <a:r>
              <a:rPr kumimoji="1" lang="en-US" altLang="zh-CN" sz="2800" dirty="0">
                <a:latin typeface="Times New Roman" pitchFamily="18" charset="0"/>
                <a:ea typeface="隶书" pitchFamily="49" charset="-122"/>
              </a:rPr>
              <a:t>    else :</a:t>
            </a:r>
          </a:p>
          <a:p>
            <a:pPr eaLnBrk="1" hangingPunct="1">
              <a:lnSpc>
                <a:spcPct val="100000"/>
              </a:lnSpc>
            </a:pPr>
            <a:r>
              <a:rPr kumimoji="1" lang="en-US" altLang="zh-CN" sz="2800" dirty="0">
                <a:latin typeface="Times New Roman" pitchFamily="18" charset="0"/>
                <a:ea typeface="隶书" pitchFamily="49" charset="-122"/>
              </a:rPr>
              <a:t>        p = a</a:t>
            </a:r>
          </a:p>
          <a:p>
            <a:pPr eaLnBrk="1" hangingPunct="1">
              <a:lnSpc>
                <a:spcPct val="100000"/>
              </a:lnSpc>
            </a:pPr>
            <a:r>
              <a:rPr kumimoji="1" lang="en-US" altLang="zh-CN" sz="2800" dirty="0">
                <a:latin typeface="Times New Roman" pitchFamily="18" charset="0"/>
                <a:ea typeface="隶书" pitchFamily="49" charset="-122"/>
              </a:rPr>
              <a:t>        while </a:t>
            </a:r>
            <a:r>
              <a:rPr kumimoji="1" lang="en-US" altLang="zh-CN" sz="2800" dirty="0" err="1">
                <a:latin typeface="Times New Roman" pitchFamily="18" charset="0"/>
                <a:ea typeface="隶书" pitchFamily="49" charset="-122"/>
              </a:rPr>
              <a:t>p.link</a:t>
            </a:r>
            <a:r>
              <a:rPr kumimoji="1" lang="en-US" altLang="zh-CN" sz="2800" dirty="0">
                <a:latin typeface="Times New Roman" pitchFamily="18" charset="0"/>
                <a:ea typeface="隶书" pitchFamily="49" charset="-122"/>
              </a:rPr>
              <a:t> != None :</a:t>
            </a:r>
          </a:p>
          <a:p>
            <a:pPr eaLnBrk="1" hangingPunct="1">
              <a:lnSpc>
                <a:spcPct val="100000"/>
              </a:lnSpc>
            </a:pPr>
            <a:r>
              <a:rPr kumimoji="1" lang="en-US" altLang="zh-CN" sz="2800" dirty="0">
                <a:latin typeface="Times New Roman" pitchFamily="18" charset="0"/>
                <a:ea typeface="隶书" pitchFamily="49" charset="-122"/>
              </a:rPr>
              <a:t>            p = </a:t>
            </a:r>
            <a:r>
              <a:rPr kumimoji="1" lang="en-US" altLang="zh-CN" sz="2800" dirty="0" err="1">
                <a:latin typeface="Times New Roman" pitchFamily="18" charset="0"/>
                <a:ea typeface="隶书" pitchFamily="49" charset="-122"/>
              </a:rPr>
              <a:t>p.link</a:t>
            </a:r>
            <a:endParaRPr kumimoji="1" lang="en-US" altLang="zh-CN" sz="2800" dirty="0">
              <a:latin typeface="Times New Roman" pitchFamily="18" charset="0"/>
              <a:ea typeface="隶书" pitchFamily="49" charset="-122"/>
            </a:endParaRPr>
          </a:p>
          <a:p>
            <a:pPr eaLnBrk="1" hangingPunct="1">
              <a:lnSpc>
                <a:spcPct val="100000"/>
              </a:lnSpc>
            </a:pPr>
            <a:r>
              <a:rPr kumimoji="1" lang="en-US" altLang="zh-CN" sz="2800" dirty="0">
                <a:latin typeface="Times New Roman" pitchFamily="18" charset="0"/>
                <a:ea typeface="隶书" pitchFamily="49" charset="-122"/>
              </a:rPr>
              <a:t>        </a:t>
            </a:r>
            <a:r>
              <a:rPr kumimoji="1" lang="en-US" altLang="zh-CN" sz="2800" dirty="0" err="1">
                <a:latin typeface="Times New Roman" pitchFamily="18" charset="0"/>
                <a:ea typeface="隶书" pitchFamily="49" charset="-122"/>
              </a:rPr>
              <a:t>p.link</a:t>
            </a:r>
            <a:r>
              <a:rPr kumimoji="1" lang="en-US" altLang="zh-CN" sz="2800" dirty="0">
                <a:latin typeface="Times New Roman" pitchFamily="18" charset="0"/>
                <a:ea typeface="隶书" pitchFamily="49" charset="-122"/>
              </a:rPr>
              <a:t> = b</a:t>
            </a:r>
          </a:p>
        </p:txBody>
      </p:sp>
      <p:sp>
        <p:nvSpPr>
          <p:cNvPr id="51203" name="Text Box 3"/>
          <p:cNvSpPr txBox="1">
            <a:spLocks noChangeArrowheads="1"/>
          </p:cNvSpPr>
          <p:nvPr/>
        </p:nvSpPr>
        <p:spPr bwMode="auto">
          <a:xfrm>
            <a:off x="0" y="260350"/>
            <a:ext cx="7924800" cy="519113"/>
          </a:xfrm>
          <a:prstGeom prst="rect">
            <a:avLst/>
          </a:prstGeom>
          <a:noFill/>
          <a:ln w="9525">
            <a:noFill/>
            <a:miter lim="800000"/>
            <a:headEnd/>
            <a:tailEnd/>
          </a:ln>
          <a:effectLst/>
        </p:spPr>
        <p:txBody>
          <a:bodyPr>
            <a:spAutoFit/>
          </a:bodyPr>
          <a:lstStyle/>
          <a:p>
            <a:pPr>
              <a:lnSpc>
                <a:spcPct val="100000"/>
              </a:lnSpc>
            </a:pPr>
            <a:r>
              <a:rPr lang="en-US" altLang="zh-CN" sz="2800">
                <a:latin typeface="黑体" pitchFamily="49" charset="-122"/>
                <a:ea typeface="黑体" pitchFamily="49" charset="-122"/>
              </a:rPr>
              <a:t>【</a:t>
            </a:r>
            <a:r>
              <a:rPr lang="zh-CN" altLang="en-US" sz="2800">
                <a:latin typeface="黑体" pitchFamily="49" charset="-122"/>
                <a:ea typeface="黑体" pitchFamily="49" charset="-122"/>
              </a:rPr>
              <a:t>例</a:t>
            </a:r>
            <a:r>
              <a:rPr lang="en-US" altLang="zh-CN" sz="2800">
                <a:latin typeface="黑体" pitchFamily="49" charset="-122"/>
                <a:ea typeface="黑体" pitchFamily="49" charset="-122"/>
              </a:rPr>
              <a:t>】</a:t>
            </a:r>
            <a:r>
              <a:rPr lang="zh-CN" altLang="en-US" sz="2800"/>
              <a:t>两个单链表的连接</a:t>
            </a:r>
          </a:p>
        </p:txBody>
      </p:sp>
      <p:sp>
        <p:nvSpPr>
          <p:cNvPr id="51204" name="Text Box 4"/>
          <p:cNvSpPr txBox="1">
            <a:spLocks noChangeArrowheads="1"/>
          </p:cNvSpPr>
          <p:nvPr/>
        </p:nvSpPr>
        <p:spPr bwMode="auto">
          <a:xfrm>
            <a:off x="0" y="836613"/>
            <a:ext cx="8743950" cy="1387176"/>
          </a:xfrm>
          <a:prstGeom prst="rect">
            <a:avLst/>
          </a:prstGeom>
          <a:noFill/>
          <a:ln w="38100">
            <a:noFill/>
            <a:miter lim="800000"/>
            <a:headEnd/>
            <a:tailEnd/>
          </a:ln>
          <a:effectLst/>
        </p:spPr>
        <p:txBody>
          <a:bodyPr lIns="90000" tIns="46800" rIns="90000" bIns="46800">
            <a:spAutoFit/>
          </a:bodyPr>
          <a:lstStyle/>
          <a:p>
            <a:pPr indent="723900" eaLnBrk="1" hangingPunct="1">
              <a:lnSpc>
                <a:spcPct val="100000"/>
              </a:lnSpc>
            </a:pPr>
            <a:r>
              <a:rPr kumimoji="1" lang="zh-CN" altLang="en-US" sz="2800" dirty="0"/>
              <a:t>假设不存在数据成员</a:t>
            </a:r>
            <a:r>
              <a:rPr kumimoji="1" lang="en-US" altLang="zh-CN" sz="2800" dirty="0">
                <a:latin typeface="Times New Roman" pitchFamily="18" charset="0"/>
              </a:rPr>
              <a:t>last</a:t>
            </a:r>
            <a:r>
              <a:rPr kumimoji="1" lang="zh-CN" altLang="en-US" sz="2800" dirty="0"/>
              <a:t>，</a:t>
            </a:r>
            <a:r>
              <a:rPr kumimoji="1" lang="en-US" altLang="zh-CN" sz="2800" dirty="0" err="1">
                <a:latin typeface="Times New Roman" pitchFamily="18" charset="0"/>
              </a:rPr>
              <a:t>Cancatenate</a:t>
            </a:r>
            <a:r>
              <a:rPr kumimoji="1" lang="zh-CN" altLang="en-US" sz="2800" dirty="0"/>
              <a:t>将两个链表连接为一个，其计算时间与第一个链表的长度成线性关系</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7410" name="Rectangle 2"/>
          <p:cNvSpPr>
            <a:spLocks noChangeArrowheads="1"/>
          </p:cNvSpPr>
          <p:nvPr/>
        </p:nvSpPr>
        <p:spPr bwMode="auto">
          <a:xfrm>
            <a:off x="235285" y="368660"/>
            <a:ext cx="86772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marL="1076325" indent="-1076325">
              <a:lnSpc>
                <a:spcPct val="100000"/>
              </a:lnSpc>
              <a:defRPr/>
            </a:pP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例</a:t>
            </a:r>
            <a:r>
              <a:rPr lang="en-US" altLang="zh-CN" sz="2800" dirty="0">
                <a:latin typeface="黑体" pitchFamily="49" charset="-122"/>
                <a:ea typeface="黑体" pitchFamily="49" charset="-122"/>
              </a:rPr>
              <a:t>】</a:t>
            </a:r>
            <a:r>
              <a:rPr lang="zh-CN" altLang="en-US" sz="2800" dirty="0"/>
              <a:t>试编写在带头结点的单链表中删除（一个）最小值结点的算法。</a:t>
            </a:r>
            <a:endParaRPr lang="zh-CN" altLang="en-US" sz="2800" dirty="0">
              <a:effectLst>
                <a:outerShdw blurRad="38100" dist="38100" dir="2700000" algn="tl">
                  <a:srgbClr val="C0C0C0"/>
                </a:outerShdw>
              </a:effectLst>
            </a:endParaRPr>
          </a:p>
        </p:txBody>
      </p:sp>
      <p:sp>
        <p:nvSpPr>
          <p:cNvPr id="3" name="Rectangle 149"/>
          <p:cNvSpPr>
            <a:spLocks noChangeArrowheads="1"/>
          </p:cNvSpPr>
          <p:nvPr/>
        </p:nvSpPr>
        <p:spPr bwMode="auto">
          <a:xfrm>
            <a:off x="-9736" y="1359223"/>
            <a:ext cx="9144000" cy="5126896"/>
          </a:xfrm>
          <a:prstGeom prst="rect">
            <a:avLst/>
          </a:prstGeom>
          <a:solidFill>
            <a:schemeClr val="hlink"/>
          </a:solidFill>
          <a:ln w="9525">
            <a:noFill/>
            <a:miter lim="800000"/>
            <a:headEnd/>
            <a:tailEnd/>
          </a:ln>
          <a:effectLst/>
        </p:spPr>
        <p:txBody>
          <a:bodyPr lIns="112947" tIns="56473" rIns="112947" bIns="56473" anchor="ctr">
            <a:spAutoFit/>
          </a:bodyPr>
          <a:lstStyle/>
          <a:p>
            <a:pPr>
              <a:lnSpc>
                <a:spcPct val="105000"/>
              </a:lnSpc>
            </a:pPr>
            <a:r>
              <a:rPr lang="en-US" altLang="zh-CN" sz="2400" dirty="0" err="1" smtClean="0">
                <a:latin typeface="Times New Roman" pitchFamily="18" charset="0"/>
              </a:rPr>
              <a:t>def</a:t>
            </a:r>
            <a:r>
              <a:rPr lang="en-US" altLang="zh-CN" sz="2400" dirty="0" smtClean="0">
                <a:latin typeface="Times New Roman" pitchFamily="18" charset="0"/>
              </a:rPr>
              <a:t>  delete(L</a:t>
            </a:r>
            <a:r>
              <a:rPr lang="en-US" altLang="zh-CN" sz="2400" dirty="0">
                <a:latin typeface="Times New Roman" pitchFamily="18" charset="0"/>
              </a:rPr>
              <a:t>) :  # </a:t>
            </a:r>
            <a:r>
              <a:rPr lang="zh-CN" altLang="en-US" sz="2400" dirty="0">
                <a:latin typeface="Times New Roman" pitchFamily="18" charset="0"/>
              </a:rPr>
              <a:t>单链表中删除最小值结点</a:t>
            </a:r>
          </a:p>
          <a:p>
            <a:pPr>
              <a:lnSpc>
                <a:spcPct val="105000"/>
              </a:lnSpc>
            </a:pPr>
            <a:r>
              <a:rPr lang="zh-CN" altLang="en-US" sz="2400" dirty="0">
                <a:latin typeface="Times New Roman" pitchFamily="18" charset="0"/>
              </a:rPr>
              <a:t>    </a:t>
            </a:r>
            <a:r>
              <a:rPr lang="en-US" altLang="zh-CN" sz="2400" dirty="0">
                <a:latin typeface="Times New Roman" pitchFamily="18" charset="0"/>
              </a:rPr>
              <a:t>p = L   # p</a:t>
            </a:r>
            <a:r>
              <a:rPr lang="zh-CN" altLang="en-US" sz="2400" dirty="0">
                <a:latin typeface="Times New Roman" pitchFamily="18" charset="0"/>
              </a:rPr>
              <a:t>为工作指针</a:t>
            </a:r>
            <a:r>
              <a:rPr lang="en-US" altLang="zh-CN" sz="2400" dirty="0">
                <a:latin typeface="Times New Roman" pitchFamily="18" charset="0"/>
              </a:rPr>
              <a:t>,</a:t>
            </a:r>
            <a:r>
              <a:rPr lang="zh-CN" altLang="en-US" sz="2400" dirty="0">
                <a:latin typeface="Times New Roman" pitchFamily="18" charset="0"/>
              </a:rPr>
              <a:t>指向待处理的结点。</a:t>
            </a:r>
          </a:p>
          <a:p>
            <a:pPr>
              <a:lnSpc>
                <a:spcPct val="105000"/>
              </a:lnSpc>
            </a:pPr>
            <a:r>
              <a:rPr lang="zh-CN" altLang="en-US" sz="2400" dirty="0">
                <a:latin typeface="Times New Roman" pitchFamily="18" charset="0"/>
              </a:rPr>
              <a:t>    </a:t>
            </a:r>
            <a:r>
              <a:rPr lang="en-US" altLang="zh-CN" sz="2400" dirty="0">
                <a:latin typeface="Times New Roman" pitchFamily="18" charset="0"/>
              </a:rPr>
              <a:t>q = p   # q </a:t>
            </a:r>
            <a:r>
              <a:rPr lang="zh-CN" altLang="en-US" sz="2400" dirty="0">
                <a:latin typeface="Times New Roman" pitchFamily="18" charset="0"/>
              </a:rPr>
              <a:t>指向最小值结点，初始为第一个结点。</a:t>
            </a:r>
          </a:p>
          <a:p>
            <a:pPr>
              <a:lnSpc>
                <a:spcPct val="105000"/>
              </a:lnSpc>
            </a:pPr>
            <a:r>
              <a:rPr lang="zh-CN" altLang="en-US" sz="2400" dirty="0">
                <a:latin typeface="Times New Roman" pitchFamily="18" charset="0"/>
              </a:rPr>
              <a:t>    </a:t>
            </a:r>
            <a:r>
              <a:rPr lang="en-US" altLang="zh-CN" sz="2400" dirty="0">
                <a:latin typeface="Times New Roman" pitchFamily="18" charset="0"/>
              </a:rPr>
              <a:t>while  p != None :</a:t>
            </a:r>
          </a:p>
          <a:p>
            <a:pPr>
              <a:lnSpc>
                <a:spcPct val="105000"/>
              </a:lnSpc>
            </a:pPr>
            <a:r>
              <a:rPr lang="en-US" altLang="zh-CN" sz="2400" dirty="0">
                <a:latin typeface="Times New Roman" pitchFamily="18" charset="0"/>
              </a:rPr>
              <a:t>        if  </a:t>
            </a:r>
            <a:r>
              <a:rPr lang="en-US" altLang="zh-CN" sz="2400" dirty="0" err="1">
                <a:latin typeface="Times New Roman" pitchFamily="18" charset="0"/>
              </a:rPr>
              <a:t>p.data</a:t>
            </a:r>
            <a:r>
              <a:rPr lang="en-US" altLang="zh-CN" sz="2400" dirty="0">
                <a:latin typeface="Times New Roman" pitchFamily="18" charset="0"/>
              </a:rPr>
              <a:t> &lt; </a:t>
            </a:r>
            <a:r>
              <a:rPr lang="en-US" altLang="zh-CN" sz="2400" dirty="0" err="1">
                <a:latin typeface="Times New Roman" pitchFamily="18" charset="0"/>
              </a:rPr>
              <a:t>q.data</a:t>
            </a:r>
            <a:r>
              <a:rPr lang="en-US" altLang="zh-CN" sz="2400" dirty="0">
                <a:latin typeface="Times New Roman" pitchFamily="18" charset="0"/>
              </a:rPr>
              <a:t>  :  q = p  # </a:t>
            </a:r>
            <a:r>
              <a:rPr lang="zh-CN" altLang="en-US" sz="2400" dirty="0">
                <a:latin typeface="Times New Roman" pitchFamily="18" charset="0"/>
              </a:rPr>
              <a:t>记录最小值结点</a:t>
            </a:r>
          </a:p>
          <a:p>
            <a:pPr>
              <a:lnSpc>
                <a:spcPct val="105000"/>
              </a:lnSpc>
            </a:pPr>
            <a:r>
              <a:rPr lang="zh-CN" altLang="en-US" sz="2400" dirty="0">
                <a:latin typeface="Times New Roman" pitchFamily="18" charset="0"/>
              </a:rPr>
              <a:t>        </a:t>
            </a:r>
            <a:r>
              <a:rPr lang="en-US" altLang="zh-CN" sz="2400" dirty="0">
                <a:latin typeface="Times New Roman" pitchFamily="18" charset="0"/>
              </a:rPr>
              <a:t>p = </a:t>
            </a:r>
            <a:r>
              <a:rPr lang="en-US" altLang="zh-CN" sz="2400" dirty="0" err="1">
                <a:latin typeface="Times New Roman" pitchFamily="18" charset="0"/>
              </a:rPr>
              <a:t>p.link</a:t>
            </a:r>
            <a:r>
              <a:rPr lang="en-US" altLang="zh-CN" sz="2400" dirty="0">
                <a:latin typeface="Times New Roman" pitchFamily="18" charset="0"/>
              </a:rPr>
              <a:t>     # </a:t>
            </a:r>
            <a:r>
              <a:rPr lang="zh-CN" altLang="en-US" sz="2400" dirty="0">
                <a:latin typeface="Times New Roman" pitchFamily="18" charset="0"/>
              </a:rPr>
              <a:t>指针后移。</a:t>
            </a:r>
          </a:p>
          <a:p>
            <a:pPr>
              <a:lnSpc>
                <a:spcPct val="105000"/>
              </a:lnSpc>
            </a:pPr>
            <a:r>
              <a:rPr lang="zh-CN" altLang="en-US" sz="2400" dirty="0">
                <a:latin typeface="Times New Roman" pitchFamily="18" charset="0"/>
              </a:rPr>
              <a:t>    </a:t>
            </a:r>
            <a:r>
              <a:rPr lang="en-US" altLang="zh-CN" sz="2400" dirty="0">
                <a:latin typeface="Times New Roman" pitchFamily="18" charset="0"/>
              </a:rPr>
              <a:t>if  L== q : return </a:t>
            </a:r>
            <a:r>
              <a:rPr lang="en-US" altLang="zh-CN" sz="2400" dirty="0" err="1">
                <a:latin typeface="Times New Roman" pitchFamily="18" charset="0"/>
              </a:rPr>
              <a:t>L.link</a:t>
            </a:r>
            <a:r>
              <a:rPr lang="en-US" altLang="zh-CN" sz="2400" dirty="0">
                <a:latin typeface="Times New Roman" pitchFamily="18" charset="0"/>
              </a:rPr>
              <a:t>   # </a:t>
            </a:r>
            <a:r>
              <a:rPr lang="zh-CN" altLang="en-US" sz="2400" dirty="0">
                <a:latin typeface="Times New Roman" pitchFamily="18" charset="0"/>
              </a:rPr>
              <a:t>第一个结点是最小值结点</a:t>
            </a:r>
          </a:p>
          <a:p>
            <a:pPr>
              <a:lnSpc>
                <a:spcPct val="105000"/>
              </a:lnSpc>
            </a:pPr>
            <a:r>
              <a:rPr lang="zh-CN" altLang="en-US" sz="2400" dirty="0">
                <a:latin typeface="Times New Roman" pitchFamily="18" charset="0"/>
              </a:rPr>
              <a:t>    </a:t>
            </a:r>
            <a:r>
              <a:rPr lang="en-US" altLang="zh-CN" sz="2400" dirty="0">
                <a:latin typeface="Times New Roman" pitchFamily="18" charset="0"/>
              </a:rPr>
              <a:t>else :</a:t>
            </a:r>
          </a:p>
          <a:p>
            <a:pPr>
              <a:lnSpc>
                <a:spcPct val="105000"/>
              </a:lnSpc>
            </a:pPr>
            <a:r>
              <a:rPr lang="en-US" altLang="zh-CN" sz="2400" dirty="0">
                <a:latin typeface="Times New Roman" pitchFamily="18" charset="0"/>
              </a:rPr>
              <a:t>        p, r = L, None</a:t>
            </a:r>
          </a:p>
          <a:p>
            <a:pPr>
              <a:lnSpc>
                <a:spcPct val="105000"/>
              </a:lnSpc>
            </a:pPr>
            <a:r>
              <a:rPr lang="en-US" altLang="zh-CN" sz="2400" dirty="0">
                <a:latin typeface="Times New Roman" pitchFamily="18" charset="0"/>
              </a:rPr>
              <a:t>        while  p != q :</a:t>
            </a:r>
          </a:p>
          <a:p>
            <a:pPr>
              <a:lnSpc>
                <a:spcPct val="105000"/>
              </a:lnSpc>
            </a:pPr>
            <a:r>
              <a:rPr lang="en-US" altLang="zh-CN" sz="2400" dirty="0">
                <a:latin typeface="Times New Roman" pitchFamily="18" charset="0"/>
              </a:rPr>
              <a:t>            r = p; p = </a:t>
            </a:r>
            <a:r>
              <a:rPr lang="en-US" altLang="zh-CN" sz="2400" dirty="0" err="1">
                <a:latin typeface="Times New Roman" pitchFamily="18" charset="0"/>
              </a:rPr>
              <a:t>p.link</a:t>
            </a:r>
            <a:endParaRPr lang="en-US" altLang="zh-CN" sz="2400" dirty="0">
              <a:latin typeface="Times New Roman" pitchFamily="18" charset="0"/>
            </a:endParaRPr>
          </a:p>
          <a:p>
            <a:pPr>
              <a:lnSpc>
                <a:spcPct val="105000"/>
              </a:lnSpc>
            </a:pPr>
            <a:r>
              <a:rPr lang="en-US" altLang="zh-CN" sz="2400" dirty="0">
                <a:latin typeface="Times New Roman" pitchFamily="18" charset="0"/>
              </a:rPr>
              <a:t>        </a:t>
            </a:r>
            <a:r>
              <a:rPr lang="en-US" altLang="zh-CN" sz="2400" dirty="0" err="1">
                <a:latin typeface="Times New Roman" pitchFamily="18" charset="0"/>
              </a:rPr>
              <a:t>r.link</a:t>
            </a:r>
            <a:r>
              <a:rPr lang="en-US" altLang="zh-CN" sz="2400" dirty="0">
                <a:latin typeface="Times New Roman" pitchFamily="18" charset="0"/>
              </a:rPr>
              <a:t> = </a:t>
            </a:r>
            <a:r>
              <a:rPr lang="en-US" altLang="zh-CN" sz="2400" dirty="0" err="1">
                <a:latin typeface="Times New Roman" pitchFamily="18" charset="0"/>
              </a:rPr>
              <a:t>q.link</a:t>
            </a:r>
            <a:r>
              <a:rPr lang="en-US" altLang="zh-CN" sz="2400" dirty="0">
                <a:latin typeface="Times New Roman" pitchFamily="18" charset="0"/>
              </a:rPr>
              <a:t>    # </a:t>
            </a:r>
            <a:r>
              <a:rPr lang="zh-CN" altLang="en-US" sz="2400" dirty="0">
                <a:latin typeface="Times New Roman" pitchFamily="18" charset="0"/>
              </a:rPr>
              <a:t>从链表上删除最小值结点</a:t>
            </a:r>
          </a:p>
          <a:p>
            <a:pPr>
              <a:lnSpc>
                <a:spcPct val="105000"/>
              </a:lnSpc>
            </a:pPr>
            <a:r>
              <a:rPr lang="zh-CN" altLang="en-US" sz="2400" dirty="0">
                <a:latin typeface="Times New Roman" pitchFamily="18" charset="0"/>
              </a:rPr>
              <a:t>    </a:t>
            </a:r>
            <a:r>
              <a:rPr lang="en-US" altLang="zh-CN" sz="2400" dirty="0">
                <a:latin typeface="Times New Roman" pitchFamily="18" charset="0"/>
              </a:rPr>
              <a:t>return L</a:t>
            </a:r>
            <a:endParaRPr lang="zh-CN" alt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62" name="Rectangle 2"/>
          <p:cNvSpPr>
            <a:spLocks noGrp="1" noChangeArrowheads="1"/>
          </p:cNvSpPr>
          <p:nvPr/>
        </p:nvSpPr>
        <p:spPr bwMode="auto">
          <a:xfrm>
            <a:off x="395288" y="1341438"/>
            <a:ext cx="6781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a:effectLst>
                  <a:outerShdw blurRad="38100" dist="38100" dir="2700000" algn="tl">
                    <a:srgbClr val="C0C0C0"/>
                  </a:outerShdw>
                </a:effectLst>
              </a:rPr>
              <a:t>循环链表 (</a:t>
            </a:r>
            <a:r>
              <a:rPr lang="en-US" altLang="zh-CN" sz="3200" i="1">
                <a:effectLst>
                  <a:outerShdw blurRad="38100" dist="38100" dir="2700000" algn="tl">
                    <a:srgbClr val="C0C0C0"/>
                  </a:outerShdw>
                </a:effectLst>
                <a:latin typeface="Times New Roman" pitchFamily="18" charset="0"/>
              </a:rPr>
              <a:t>Circular List</a:t>
            </a:r>
            <a:r>
              <a:rPr lang="en-US" altLang="zh-CN" sz="3200">
                <a:effectLst>
                  <a:outerShdw blurRad="38100" dist="38100" dir="2700000" algn="tl">
                    <a:srgbClr val="C0C0C0"/>
                  </a:outerShdw>
                </a:effectLst>
              </a:rPr>
              <a:t>)</a:t>
            </a:r>
          </a:p>
        </p:txBody>
      </p:sp>
      <p:sp>
        <p:nvSpPr>
          <p:cNvPr id="655363" name="Text Box 3"/>
          <p:cNvSpPr txBox="1">
            <a:spLocks noChangeArrowheads="1"/>
          </p:cNvSpPr>
          <p:nvPr/>
        </p:nvSpPr>
        <p:spPr bwMode="auto">
          <a:xfrm>
            <a:off x="395288" y="2276475"/>
            <a:ext cx="83058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482600" indent="-48260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spcBef>
                <a:spcPct val="50000"/>
              </a:spcBef>
              <a:buFont typeface="Wingdings" pitchFamily="2" charset="2"/>
              <a:buChar char="q"/>
              <a:defRPr/>
            </a:pPr>
            <a:r>
              <a:rPr lang="zh-CN" altLang="en-US" sz="2800" smtClean="0">
                <a:effectLst>
                  <a:outerShdw blurRad="38100" dist="38100" dir="2700000" algn="tl">
                    <a:srgbClr val="C0C0C0"/>
                  </a:outerShdw>
                </a:effectLst>
              </a:rPr>
              <a:t>循环链表是单链表的变形。</a:t>
            </a:r>
          </a:p>
          <a:p>
            <a:pPr>
              <a:spcBef>
                <a:spcPct val="50000"/>
              </a:spcBef>
              <a:buFont typeface="Wingdings" pitchFamily="2" charset="2"/>
              <a:buChar char="q"/>
              <a:defRPr/>
            </a:pPr>
            <a:r>
              <a:rPr lang="zh-CN" altLang="en-US" sz="2800" smtClean="0">
                <a:effectLst>
                  <a:outerShdw blurRad="38100" dist="38100" dir="2700000" algn="tl">
                    <a:srgbClr val="C0C0C0"/>
                  </a:outerShdw>
                </a:effectLst>
              </a:rPr>
              <a:t>循环链表最后一个结点的</a:t>
            </a:r>
            <a:r>
              <a:rPr lang="en-US" altLang="zh-CN" sz="3200" i="1" smtClean="0">
                <a:effectLst>
                  <a:outerShdw blurRad="38100" dist="38100" dir="2700000" algn="tl">
                    <a:srgbClr val="C0C0C0"/>
                  </a:outerShdw>
                </a:effectLst>
                <a:latin typeface="Times New Roman" pitchFamily="18" charset="0"/>
              </a:rPr>
              <a:t>link</a:t>
            </a:r>
            <a:r>
              <a:rPr lang="zh-CN" altLang="en-US" sz="2800" smtClean="0">
                <a:effectLst>
                  <a:outerShdw blurRad="38100" dist="38100" dir="2700000" algn="tl">
                    <a:srgbClr val="C0C0C0"/>
                  </a:outerShdw>
                </a:effectLst>
              </a:rPr>
              <a:t>指针不为(</a:t>
            </a:r>
            <a:r>
              <a:rPr lang="en-US" altLang="zh-CN" sz="3200" i="1" smtClean="0">
                <a:effectLst>
                  <a:outerShdw blurRad="38100" dist="38100" dir="2700000" algn="tl">
                    <a:srgbClr val="C0C0C0"/>
                  </a:outerShdw>
                </a:effectLst>
                <a:latin typeface="Times New Roman" pitchFamily="18" charset="0"/>
              </a:rPr>
              <a:t>NULL</a:t>
            </a:r>
            <a:r>
              <a:rPr lang="en-US" altLang="zh-CN" sz="2800" smtClean="0">
                <a:effectLst>
                  <a:outerShdw blurRad="38100" dist="38100" dir="2700000" algn="tl">
                    <a:srgbClr val="C0C0C0"/>
                  </a:outerShdw>
                </a:effectLst>
              </a:rPr>
              <a:t>)，</a:t>
            </a:r>
            <a:r>
              <a:rPr lang="zh-CN" altLang="en-US" sz="2800" smtClean="0">
                <a:effectLst>
                  <a:outerShdw blurRad="38100" dist="38100" dir="2700000" algn="tl">
                    <a:srgbClr val="C0C0C0"/>
                  </a:outerShdw>
                </a:effectLst>
              </a:rPr>
              <a:t>而是指向了表的前端。</a:t>
            </a:r>
          </a:p>
          <a:p>
            <a:pPr>
              <a:spcBef>
                <a:spcPct val="50000"/>
              </a:spcBef>
              <a:buFont typeface="Wingdings" pitchFamily="2" charset="2"/>
              <a:buChar char="q"/>
              <a:defRPr/>
            </a:pPr>
            <a:r>
              <a:rPr lang="zh-CN" altLang="en-US" sz="2800" smtClean="0">
                <a:effectLst>
                  <a:outerShdw blurRad="38100" dist="38100" dir="2700000" algn="tl">
                    <a:srgbClr val="C0C0C0"/>
                  </a:outerShdw>
                </a:effectLst>
              </a:rPr>
              <a:t>为简化操作，在循环链表中往往加入表头结点。</a:t>
            </a:r>
          </a:p>
          <a:p>
            <a:pPr>
              <a:spcBef>
                <a:spcPct val="50000"/>
              </a:spcBef>
              <a:buFont typeface="Wingdings" pitchFamily="2" charset="2"/>
              <a:buChar char="q"/>
              <a:defRPr/>
            </a:pPr>
            <a:r>
              <a:rPr lang="zh-CN" altLang="en-US" sz="2800" smtClean="0">
                <a:effectLst>
                  <a:outerShdw blurRad="38100" dist="38100" dir="2700000" algn="tl">
                    <a:srgbClr val="C0C0C0"/>
                  </a:outerShdw>
                </a:effectLst>
              </a:rPr>
              <a:t>循环链表的特点是：只要知道表中某一结点的地址，就可搜寻到所有其他结点</a:t>
            </a:r>
          </a:p>
        </p:txBody>
      </p:sp>
      <p:sp>
        <p:nvSpPr>
          <p:cNvPr id="655364" name="Rectangle 4"/>
          <p:cNvSpPr>
            <a:spLocks noGrp="1" noChangeArrowheads="1"/>
          </p:cNvSpPr>
          <p:nvPr/>
        </p:nvSpPr>
        <p:spPr bwMode="auto">
          <a:xfrm>
            <a:off x="395288" y="333375"/>
            <a:ext cx="6781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dirty="0">
                <a:solidFill>
                  <a:srgbClr val="FF0000"/>
                </a:solidFill>
                <a:effectLst>
                  <a:outerShdw blurRad="38100" dist="38100" dir="2700000" algn="tl">
                    <a:srgbClr val="C0C0C0"/>
                  </a:outerShdw>
                </a:effectLst>
              </a:rPr>
              <a:t>链表的其他变形</a:t>
            </a:r>
            <a:endParaRPr lang="en-US" altLang="zh-CN" sz="3200" dirty="0">
              <a:solidFill>
                <a:srgbClr val="FF000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4338" name="Rectangle 2"/>
          <p:cNvSpPr>
            <a:spLocks noChangeArrowheads="1"/>
          </p:cNvSpPr>
          <p:nvPr/>
        </p:nvSpPr>
        <p:spPr bwMode="auto">
          <a:xfrm>
            <a:off x="685800" y="381000"/>
            <a:ext cx="7772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zh-CN" altLang="en-US" sz="3600">
                <a:solidFill>
                  <a:srgbClr val="0000FF"/>
                </a:solidFill>
                <a:effectLst>
                  <a:outerShdw blurRad="38100" dist="38100" dir="2700000" algn="tl">
                    <a:srgbClr val="C0C0C0"/>
                  </a:outerShdw>
                </a:effectLst>
                <a:latin typeface="Arial" pitchFamily="34" charset="0"/>
              </a:rPr>
              <a:t>循环链表的示例</a:t>
            </a:r>
          </a:p>
          <a:p>
            <a:pPr>
              <a:lnSpc>
                <a:spcPct val="100000"/>
              </a:lnSpc>
              <a:defRPr/>
            </a:pPr>
            <a:endParaRPr lang="zh-CN" altLang="en-US" sz="3600">
              <a:solidFill>
                <a:srgbClr val="0000FF"/>
              </a:solidFill>
              <a:effectLst>
                <a:outerShdw blurRad="38100" dist="38100" dir="2700000" algn="tl">
                  <a:srgbClr val="C0C0C0"/>
                </a:outerShdw>
              </a:effectLst>
              <a:latin typeface="Arial" pitchFamily="34" charset="0"/>
            </a:endParaRPr>
          </a:p>
          <a:p>
            <a:pPr>
              <a:lnSpc>
                <a:spcPct val="100000"/>
              </a:lnSpc>
              <a:defRPr/>
            </a:pPr>
            <a:endParaRPr lang="zh-CN" altLang="en-US" sz="3600">
              <a:solidFill>
                <a:srgbClr val="0000FF"/>
              </a:solidFill>
              <a:effectLst>
                <a:outerShdw blurRad="38100" dist="38100" dir="2700000" algn="tl">
                  <a:srgbClr val="C0C0C0"/>
                </a:outerShdw>
              </a:effectLst>
              <a:latin typeface="Arial" pitchFamily="34" charset="0"/>
            </a:endParaRPr>
          </a:p>
          <a:p>
            <a:pPr>
              <a:lnSpc>
                <a:spcPct val="100000"/>
              </a:lnSpc>
              <a:defRPr/>
            </a:pPr>
            <a:endParaRPr lang="zh-CN" altLang="en-US" sz="3600">
              <a:solidFill>
                <a:srgbClr val="0000FF"/>
              </a:solidFill>
              <a:effectLst>
                <a:outerShdw blurRad="38100" dist="38100" dir="2700000" algn="tl">
                  <a:srgbClr val="C0C0C0"/>
                </a:outerShdw>
              </a:effectLst>
              <a:latin typeface="Arial" pitchFamily="34" charset="0"/>
            </a:endParaRPr>
          </a:p>
          <a:p>
            <a:pPr>
              <a:lnSpc>
                <a:spcPct val="100000"/>
              </a:lnSpc>
              <a:buClr>
                <a:schemeClr val="hlink"/>
              </a:buClr>
              <a:buSzPts val="1800"/>
              <a:buFont typeface="Monotype Sorts" pitchFamily="2" charset="2"/>
              <a:buNone/>
              <a:defRPr/>
            </a:pPr>
            <a:r>
              <a:rPr lang="zh-CN" altLang="en-US" sz="3600">
                <a:solidFill>
                  <a:srgbClr val="0000FF"/>
                </a:solidFill>
                <a:effectLst>
                  <a:outerShdw blurRad="38100" dist="38100" dir="2700000" algn="tl">
                    <a:srgbClr val="C0C0C0"/>
                  </a:outerShdw>
                </a:effectLst>
                <a:latin typeface="Arial" pitchFamily="34" charset="0"/>
              </a:rPr>
              <a:t>带表头结点的循环链表</a:t>
            </a:r>
            <a:r>
              <a:rPr lang="zh-CN" altLang="en-US" sz="2800" b="0">
                <a:latin typeface="Arial" pitchFamily="34" charset="0"/>
                <a:ea typeface="黑体" pitchFamily="49" charset="-122"/>
              </a:rPr>
              <a:t> </a:t>
            </a:r>
          </a:p>
        </p:txBody>
      </p:sp>
      <p:pic>
        <p:nvPicPr>
          <p:cNvPr id="56323" name="Picture 3"/>
          <p:cNvPicPr>
            <a:picLocks noChangeAspect="1" noChangeArrowheads="1"/>
          </p:cNvPicPr>
          <p:nvPr/>
        </p:nvPicPr>
        <p:blipFill>
          <a:blip r:embed="rId2" cstate="print"/>
          <a:srcRect/>
          <a:stretch>
            <a:fillRect/>
          </a:stretch>
        </p:blipFill>
        <p:spPr bwMode="auto">
          <a:xfrm>
            <a:off x="0" y="1143000"/>
            <a:ext cx="9144000" cy="1143000"/>
          </a:xfrm>
          <a:prstGeom prst="rect">
            <a:avLst/>
          </a:prstGeom>
          <a:noFill/>
          <a:ln w="9525">
            <a:noFill/>
            <a:miter lim="800000"/>
            <a:headEnd/>
            <a:tailEnd/>
          </a:ln>
        </p:spPr>
      </p:pic>
      <p:pic>
        <p:nvPicPr>
          <p:cNvPr id="56324" name="Picture 4"/>
          <p:cNvPicPr>
            <a:picLocks noChangeAspect="1" noChangeArrowheads="1"/>
          </p:cNvPicPr>
          <p:nvPr/>
        </p:nvPicPr>
        <p:blipFill>
          <a:blip r:embed="rId3" cstate="print"/>
          <a:srcRect/>
          <a:stretch>
            <a:fillRect/>
          </a:stretch>
        </p:blipFill>
        <p:spPr bwMode="auto">
          <a:xfrm>
            <a:off x="0" y="3352800"/>
            <a:ext cx="9144000" cy="1295400"/>
          </a:xfrm>
          <a:prstGeom prst="rect">
            <a:avLst/>
          </a:prstGeom>
          <a:noFill/>
          <a:ln w="9525">
            <a:noFill/>
            <a:miter lim="800000"/>
            <a:headEnd/>
            <a:tailEnd/>
          </a:ln>
        </p:spPr>
      </p:pic>
      <p:sp>
        <p:nvSpPr>
          <p:cNvPr id="654341" name="Rectangle 5"/>
          <p:cNvSpPr>
            <a:spLocks noGrp="1" noChangeArrowheads="1"/>
          </p:cNvSpPr>
          <p:nvPr/>
        </p:nvSpPr>
        <p:spPr bwMode="auto">
          <a:xfrm>
            <a:off x="304800" y="51816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2800" dirty="0">
                <a:effectLst>
                  <a:outerShdw blurRad="38100" dist="38100" dir="2700000" algn="tl">
                    <a:srgbClr val="C0C0C0"/>
                  </a:outerShdw>
                </a:effectLst>
                <a:latin typeface="Arial Narrow" pitchFamily="34" charset="0"/>
              </a:rPr>
              <a:t>空表的条件：</a:t>
            </a:r>
            <a:r>
              <a:rPr lang="en-US" altLang="zh-CN" sz="2800" dirty="0" err="1">
                <a:effectLst>
                  <a:outerShdw blurRad="38100" dist="38100" dir="2700000" algn="tl">
                    <a:srgbClr val="C0C0C0"/>
                  </a:outerShdw>
                </a:effectLst>
                <a:latin typeface="Times New Roman" pitchFamily="18" charset="0"/>
              </a:rPr>
              <a:t>first.link</a:t>
            </a:r>
            <a:r>
              <a:rPr lang="en-US" altLang="zh-CN" sz="2800" dirty="0">
                <a:effectLst>
                  <a:outerShdw blurRad="38100" dist="38100" dir="2700000" algn="tl">
                    <a:srgbClr val="C0C0C0"/>
                  </a:outerShdw>
                </a:effectLst>
                <a:latin typeface="Times New Roman" pitchFamily="18" charset="0"/>
              </a:rPr>
              <a:t>==first</a:t>
            </a:r>
          </a:p>
          <a:p>
            <a:pPr>
              <a:lnSpc>
                <a:spcPct val="100000"/>
              </a:lnSpc>
              <a:defRPr/>
            </a:pPr>
            <a:r>
              <a:rPr lang="zh-CN" altLang="en-US" sz="2800" dirty="0">
                <a:effectLst>
                  <a:outerShdw blurRad="38100" dist="38100" dir="2700000" algn="tl">
                    <a:srgbClr val="C0C0C0"/>
                  </a:outerShdw>
                </a:effectLst>
                <a:latin typeface="Arial Narrow" pitchFamily="34" charset="0"/>
              </a:rPr>
              <a:t>判断表尾的条件：</a:t>
            </a:r>
            <a:r>
              <a:rPr lang="en-US" altLang="zh-CN" sz="2800" dirty="0" err="1">
                <a:effectLst>
                  <a:outerShdw blurRad="38100" dist="38100" dir="2700000" algn="tl">
                    <a:srgbClr val="C0C0C0"/>
                  </a:outerShdw>
                </a:effectLst>
                <a:latin typeface="Times New Roman" pitchFamily="18" charset="0"/>
              </a:rPr>
              <a:t>current.link</a:t>
            </a:r>
            <a:r>
              <a:rPr lang="en-US" altLang="zh-CN" sz="2800" dirty="0">
                <a:effectLst>
                  <a:outerShdw blurRad="38100" dist="38100" dir="2700000" algn="tl">
                    <a:srgbClr val="C0C0C0"/>
                  </a:outerShdw>
                </a:effectLst>
                <a:latin typeface="Times New Roman" pitchFamily="18" charset="0"/>
              </a:rPr>
              <a:t>==first</a:t>
            </a:r>
            <a:endParaRPr lang="en-US" altLang="zh-CN" sz="2800" dirty="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cstate="print"/>
          <a:srcRect/>
          <a:stretch>
            <a:fillRect/>
          </a:stretch>
        </p:blipFill>
        <p:spPr bwMode="auto">
          <a:xfrm>
            <a:off x="0" y="2114550"/>
            <a:ext cx="9144000" cy="1828800"/>
          </a:xfrm>
          <a:prstGeom prst="rect">
            <a:avLst/>
          </a:prstGeom>
          <a:noFill/>
          <a:ln w="9525">
            <a:noFill/>
            <a:miter lim="800000"/>
            <a:headEnd/>
            <a:tailEnd/>
          </a:ln>
        </p:spPr>
      </p:pic>
      <p:sp>
        <p:nvSpPr>
          <p:cNvPr id="57347" name="Rectangle 3"/>
          <p:cNvSpPr>
            <a:spLocks noChangeArrowheads="1"/>
          </p:cNvSpPr>
          <p:nvPr/>
        </p:nvSpPr>
        <p:spPr bwMode="auto">
          <a:xfrm>
            <a:off x="2743200" y="1447800"/>
            <a:ext cx="3429000" cy="519113"/>
          </a:xfrm>
          <a:prstGeom prst="rect">
            <a:avLst/>
          </a:prstGeom>
          <a:noFill/>
          <a:ln w="9525">
            <a:noFill/>
            <a:miter lim="800000"/>
            <a:headEnd/>
            <a:tailEnd/>
          </a:ln>
        </p:spPr>
        <p:txBody>
          <a:bodyPr>
            <a:spAutoFit/>
          </a:bodyPr>
          <a:lstStyle/>
          <a:p>
            <a:pPr>
              <a:lnSpc>
                <a:spcPct val="100000"/>
              </a:lnSpc>
            </a:pPr>
            <a:r>
              <a:rPr lang="zh-CN" altLang="en-US" sz="2800">
                <a:solidFill>
                  <a:srgbClr val="0000CC"/>
                </a:solidFill>
                <a:latin typeface="Times New Roman" pitchFamily="18" charset="0"/>
              </a:rPr>
              <a:t>在表尾插入新结点</a:t>
            </a:r>
          </a:p>
        </p:txBody>
      </p:sp>
      <p:sp>
        <p:nvSpPr>
          <p:cNvPr id="653316" name="Rectangle 4"/>
          <p:cNvSpPr>
            <a:spLocks noGrp="1" noChangeArrowheads="1"/>
          </p:cNvSpPr>
          <p:nvPr/>
        </p:nvSpPr>
        <p:spPr bwMode="auto">
          <a:xfrm>
            <a:off x="304800" y="4724400"/>
            <a:ext cx="7315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en-US" altLang="zh-CN" sz="2800" dirty="0" err="1">
                <a:effectLst>
                  <a:outerShdw blurRad="38100" dist="38100" dir="2700000" algn="tl">
                    <a:srgbClr val="C0C0C0"/>
                  </a:outerShdw>
                </a:effectLst>
                <a:latin typeface="Arial Narrow" pitchFamily="34" charset="0"/>
              </a:rPr>
              <a:t>Newnode.</a:t>
            </a:r>
            <a:r>
              <a:rPr lang="en-US" altLang="zh-CN" sz="2800" dirty="0" err="1">
                <a:effectLst>
                  <a:outerShdw blurRad="38100" dist="38100" dir="2700000" algn="tl">
                    <a:srgbClr val="C0C0C0"/>
                  </a:outerShdw>
                </a:effectLst>
                <a:latin typeface="Times New Roman" pitchFamily="18" charset="0"/>
              </a:rPr>
              <a:t>link</a:t>
            </a:r>
            <a:r>
              <a:rPr lang="en-US" altLang="zh-CN" sz="2800" dirty="0">
                <a:effectLst>
                  <a:outerShdw blurRad="38100" dist="38100" dir="2700000" algn="tl">
                    <a:srgbClr val="C0C0C0"/>
                  </a:outerShdw>
                </a:effectLst>
                <a:latin typeface="Times New Roman" pitchFamily="18" charset="0"/>
              </a:rPr>
              <a:t> = </a:t>
            </a:r>
            <a:r>
              <a:rPr lang="en-US" altLang="zh-CN" sz="2800" dirty="0" err="1">
                <a:effectLst>
                  <a:outerShdw blurRad="38100" dist="38100" dir="2700000" algn="tl">
                    <a:srgbClr val="C0C0C0"/>
                  </a:outerShdw>
                </a:effectLst>
                <a:latin typeface="Times New Roman" pitchFamily="18" charset="0"/>
              </a:rPr>
              <a:t>last.link</a:t>
            </a:r>
            <a:endParaRPr lang="en-US" altLang="zh-CN" sz="2800" dirty="0">
              <a:effectLst>
                <a:outerShdw blurRad="38100" dist="38100" dir="2700000" algn="tl">
                  <a:srgbClr val="C0C0C0"/>
                </a:outerShdw>
              </a:effectLst>
              <a:latin typeface="Times New Roman" pitchFamily="18" charset="0"/>
            </a:endParaRPr>
          </a:p>
          <a:p>
            <a:pPr>
              <a:lnSpc>
                <a:spcPct val="100000"/>
              </a:lnSpc>
              <a:defRPr/>
            </a:pPr>
            <a:r>
              <a:rPr lang="en-US" altLang="zh-CN" sz="2800" dirty="0" err="1">
                <a:effectLst>
                  <a:outerShdw blurRad="38100" dist="38100" dir="2700000" algn="tl">
                    <a:srgbClr val="C0C0C0"/>
                  </a:outerShdw>
                </a:effectLst>
                <a:latin typeface="Times New Roman" pitchFamily="18" charset="0"/>
              </a:rPr>
              <a:t>Last.link</a:t>
            </a:r>
            <a:r>
              <a:rPr lang="en-US" altLang="zh-CN" sz="2800" dirty="0">
                <a:effectLst>
                  <a:outerShdw blurRad="38100" dist="38100" dir="2700000" algn="tl">
                    <a:srgbClr val="C0C0C0"/>
                  </a:outerShdw>
                </a:effectLst>
                <a:latin typeface="Times New Roman" pitchFamily="18" charset="0"/>
              </a:rPr>
              <a:t> = </a:t>
            </a:r>
            <a:r>
              <a:rPr lang="en-US" altLang="zh-CN" sz="2800" dirty="0" err="1">
                <a:effectLst>
                  <a:outerShdw blurRad="38100" dist="38100" dir="2700000" algn="tl">
                    <a:srgbClr val="C0C0C0"/>
                  </a:outerShdw>
                </a:effectLst>
                <a:latin typeface="Times New Roman" pitchFamily="18" charset="0"/>
              </a:rPr>
              <a:t>newnode</a:t>
            </a:r>
            <a:endParaRPr lang="en-US" altLang="zh-CN" sz="2800" dirty="0">
              <a:effectLst>
                <a:outerShdw blurRad="38100" dist="38100" dir="2700000" algn="tl">
                  <a:srgbClr val="C0C0C0"/>
                </a:outerShdw>
              </a:effectLst>
              <a:latin typeface="Times New Roman" pitchFamily="18" charset="0"/>
            </a:endParaRPr>
          </a:p>
          <a:p>
            <a:pPr>
              <a:lnSpc>
                <a:spcPct val="100000"/>
              </a:lnSpc>
              <a:defRPr/>
            </a:pPr>
            <a:r>
              <a:rPr lang="en-US" altLang="zh-CN" sz="2800" dirty="0">
                <a:effectLst>
                  <a:outerShdw blurRad="38100" dist="38100" dir="2700000" algn="tl">
                    <a:srgbClr val="C0C0C0"/>
                  </a:outerShdw>
                </a:effectLst>
                <a:latin typeface="Times New Roman" pitchFamily="18" charset="0"/>
              </a:rPr>
              <a:t>last = </a:t>
            </a:r>
            <a:r>
              <a:rPr lang="en-US" altLang="zh-CN" sz="2800" dirty="0" err="1">
                <a:effectLst>
                  <a:outerShdw blurRad="38100" dist="38100" dir="2700000" algn="tl">
                    <a:srgbClr val="C0C0C0"/>
                  </a:outerShdw>
                </a:effectLst>
                <a:latin typeface="Times New Roman" pitchFamily="18" charset="0"/>
              </a:rPr>
              <a:t>newnode</a:t>
            </a:r>
            <a:endParaRPr lang="en-US" altLang="zh-CN" sz="2800" dirty="0">
              <a:effectLst>
                <a:outerShdw blurRad="38100" dist="38100" dir="2700000" algn="tl">
                  <a:srgbClr val="C0C0C0"/>
                </a:outerShdw>
              </a:effectLst>
              <a:latin typeface="Times New Roman" pitchFamily="18" charset="0"/>
            </a:endParaRPr>
          </a:p>
        </p:txBody>
      </p:sp>
      <p:sp>
        <p:nvSpPr>
          <p:cNvPr id="57349" name="Rectangle 5"/>
          <p:cNvSpPr>
            <a:spLocks noChangeArrowheads="1"/>
          </p:cNvSpPr>
          <p:nvPr/>
        </p:nvSpPr>
        <p:spPr bwMode="auto">
          <a:xfrm>
            <a:off x="228600" y="381000"/>
            <a:ext cx="5715000" cy="519113"/>
          </a:xfrm>
          <a:prstGeom prst="rect">
            <a:avLst/>
          </a:prstGeom>
          <a:noFill/>
          <a:ln w="9525">
            <a:noFill/>
            <a:miter lim="800000"/>
            <a:headEnd/>
            <a:tailEnd/>
          </a:ln>
        </p:spPr>
        <p:txBody>
          <a:bodyPr>
            <a:spAutoFit/>
          </a:bodyPr>
          <a:lstStyle/>
          <a:p>
            <a:pPr>
              <a:lnSpc>
                <a:spcPct val="100000"/>
              </a:lnSpc>
            </a:pPr>
            <a:r>
              <a:rPr lang="zh-CN" altLang="en-US" sz="2800">
                <a:latin typeface="Times New Roman" pitchFamily="18" charset="0"/>
              </a:rPr>
              <a:t>在表头和表尾插入新结点非常方便</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2290" name="Rectangle 2"/>
          <p:cNvSpPr>
            <a:spLocks noGrp="1" noChangeArrowheads="1"/>
          </p:cNvSpPr>
          <p:nvPr/>
        </p:nvSpPr>
        <p:spPr bwMode="auto">
          <a:xfrm>
            <a:off x="381000" y="457200"/>
            <a:ext cx="6858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en-US" altLang="zh-CN" sz="2800" dirty="0">
                <a:effectLst>
                  <a:outerShdw blurRad="38100" dist="38100" dir="2700000" algn="tl">
                    <a:srgbClr val="C0C0C0"/>
                  </a:outerShdw>
                </a:effectLst>
                <a:latin typeface="Arial Narrow" pitchFamily="34" charset="0"/>
              </a:rPr>
              <a:t>【</a:t>
            </a:r>
            <a:r>
              <a:rPr lang="zh-CN" altLang="en-US" sz="2800" dirty="0">
                <a:effectLst>
                  <a:outerShdw blurRad="38100" dist="38100" dir="2700000" algn="tl">
                    <a:srgbClr val="C0C0C0"/>
                  </a:outerShdw>
                </a:effectLst>
                <a:latin typeface="Arial Narrow" pitchFamily="34" charset="0"/>
              </a:rPr>
              <a:t>例</a:t>
            </a:r>
            <a:r>
              <a:rPr lang="en-US" altLang="zh-CN" sz="2800" dirty="0">
                <a:effectLst>
                  <a:outerShdw blurRad="38100" dist="38100" dir="2700000" algn="tl">
                    <a:srgbClr val="C0C0C0"/>
                  </a:outerShdw>
                </a:effectLst>
                <a:latin typeface="Arial Narrow" pitchFamily="34" charset="0"/>
              </a:rPr>
              <a:t>】</a:t>
            </a:r>
            <a:r>
              <a:rPr lang="zh-CN" altLang="en-US" sz="2800" dirty="0">
                <a:effectLst>
                  <a:outerShdw blurRad="38100" dist="38100" dir="2700000" algn="tl">
                    <a:srgbClr val="C0C0C0"/>
                  </a:outerShdw>
                </a:effectLst>
                <a:latin typeface="Arial Narrow" pitchFamily="34" charset="0"/>
              </a:rPr>
              <a:t>用循环链表求解约瑟夫问题</a:t>
            </a:r>
            <a:endParaRPr lang="zh-CN" altLang="en-US" sz="2800" dirty="0">
              <a:latin typeface="Arial Narrow" pitchFamily="34" charset="0"/>
            </a:endParaRPr>
          </a:p>
        </p:txBody>
      </p:sp>
      <p:sp>
        <p:nvSpPr>
          <p:cNvPr id="652291" name="Rectangle 3"/>
          <p:cNvSpPr>
            <a:spLocks noGrp="1" noChangeArrowheads="1"/>
          </p:cNvSpPr>
          <p:nvPr/>
        </p:nvSpPr>
        <p:spPr bwMode="auto">
          <a:xfrm>
            <a:off x="381000" y="1143000"/>
            <a:ext cx="8305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zh-CN" altLang="en-US" sz="2800">
                <a:effectLst>
                  <a:outerShdw blurRad="38100" dist="38100" dir="2700000" algn="tl">
                    <a:srgbClr val="C0C0C0"/>
                  </a:outerShdw>
                </a:effectLst>
              </a:rPr>
              <a:t>约瑟夫问题的提法</a:t>
            </a:r>
            <a:endParaRPr lang="zh-CN" altLang="en-US" sz="2800" b="0"/>
          </a:p>
          <a:p>
            <a:pPr>
              <a:lnSpc>
                <a:spcPct val="100000"/>
              </a:lnSpc>
              <a:defRPr/>
            </a:pPr>
            <a:r>
              <a:rPr lang="zh-CN" altLang="en-US" sz="2800" b="0"/>
              <a:t>   </a:t>
            </a:r>
            <a:r>
              <a:rPr lang="en-US" altLang="zh-CN" sz="2800">
                <a:effectLst>
                  <a:outerShdw blurRad="38100" dist="38100" dir="2700000" algn="tl">
                    <a:srgbClr val="C0C0C0"/>
                  </a:outerShdw>
                </a:effectLst>
              </a:rPr>
              <a:t>n</a:t>
            </a:r>
            <a:r>
              <a:rPr lang="zh-CN" altLang="en-US" sz="2800">
                <a:effectLst>
                  <a:outerShdw blurRad="38100" dist="38100" dir="2700000" algn="tl">
                    <a:srgbClr val="C0C0C0"/>
                  </a:outerShdw>
                </a:effectLst>
              </a:rPr>
              <a:t>个人围成一个圆圈，首先第1个人从1开始一个人一个人顺时针报数,  报到第</a:t>
            </a:r>
            <a:r>
              <a:rPr lang="en-US" altLang="zh-CN" sz="2800">
                <a:effectLst>
                  <a:outerShdw blurRad="38100" dist="38100" dir="2700000" algn="tl">
                    <a:srgbClr val="C0C0C0"/>
                  </a:outerShdw>
                </a:effectLst>
              </a:rPr>
              <a:t>m</a:t>
            </a:r>
            <a:r>
              <a:rPr lang="zh-CN" altLang="en-US" sz="2800">
                <a:effectLst>
                  <a:outerShdw blurRad="38100" dist="38100" dir="2700000" algn="tl">
                    <a:srgbClr val="C0C0C0"/>
                  </a:outerShdw>
                </a:effectLst>
              </a:rPr>
              <a:t>个人，令其出列。然后再从下一个人开始，从1顺时针报数，报到第</a:t>
            </a:r>
            <a:r>
              <a:rPr lang="en-US" altLang="zh-CN" sz="2800">
                <a:effectLst>
                  <a:outerShdw blurRad="38100" dist="38100" dir="2700000" algn="tl">
                    <a:srgbClr val="C0C0C0"/>
                  </a:outerShdw>
                </a:effectLst>
              </a:rPr>
              <a:t>m</a:t>
            </a:r>
            <a:r>
              <a:rPr lang="zh-CN" altLang="en-US" sz="2800">
                <a:effectLst>
                  <a:outerShdw blurRad="38100" dist="38100" dir="2700000" algn="tl">
                    <a:srgbClr val="C0C0C0"/>
                  </a:outerShdw>
                </a:effectLst>
              </a:rPr>
              <a:t>个人，再令其出列，</a:t>
            </a:r>
            <a:r>
              <a:rPr lang="zh-CN" altLang="en-US" sz="2800">
                <a:effectLst>
                  <a:outerShdw blurRad="38100" dist="38100" dir="2700000" algn="tl">
                    <a:srgbClr val="C0C0C0"/>
                  </a:outerShdw>
                </a:effectLst>
                <a:latin typeface="Times New Roman"/>
              </a:rPr>
              <a:t>…</a:t>
            </a:r>
            <a:r>
              <a:rPr lang="zh-CN" altLang="en-US" sz="2800">
                <a:effectLst>
                  <a:outerShdw blurRad="38100" dist="38100" dir="2700000" algn="tl">
                    <a:srgbClr val="C0C0C0"/>
                  </a:outerShdw>
                </a:effectLst>
              </a:rPr>
              <a:t>，如此下去, 直到圆圈中只剩一个人为止。此人即为优胜者。</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11188" y="279400"/>
            <a:ext cx="7467600" cy="762000"/>
          </a:xfrm>
          <a:prstGeom prst="rect">
            <a:avLst/>
          </a:prstGeom>
          <a:noFill/>
          <a:ln w="9525">
            <a:noFill/>
            <a:miter lim="800000"/>
            <a:headEnd/>
            <a:tailEnd/>
          </a:ln>
          <a:effectLst/>
        </p:spPr>
        <p:txBody>
          <a:bodyPr lIns="92075" tIns="46038" rIns="92075" bIns="46038" anchor="ctr"/>
          <a:lstStyle/>
          <a:p>
            <a:pPr algn="ctr" eaLnBrk="1" hangingPunct="1">
              <a:lnSpc>
                <a:spcPct val="100000"/>
              </a:lnSpc>
            </a:pPr>
            <a:r>
              <a:rPr lang="zh-CN" altLang="en-US" sz="3200">
                <a:solidFill>
                  <a:srgbClr val="FF0000"/>
                </a:solidFill>
                <a:latin typeface="Times New Roman" pitchFamily="18" charset="0"/>
              </a:rPr>
              <a:t>顺序表部分操作的实现与性能分析</a:t>
            </a:r>
          </a:p>
        </p:txBody>
      </p:sp>
      <p:sp>
        <p:nvSpPr>
          <p:cNvPr id="8195" name="Rectangle 3"/>
          <p:cNvSpPr>
            <a:spLocks noGrp="1" noChangeArrowheads="1"/>
          </p:cNvSpPr>
          <p:nvPr/>
        </p:nvSpPr>
        <p:spPr bwMode="auto">
          <a:xfrm>
            <a:off x="2276475" y="863600"/>
            <a:ext cx="4267200" cy="762000"/>
          </a:xfrm>
          <a:prstGeom prst="rect">
            <a:avLst/>
          </a:prstGeom>
          <a:noFill/>
          <a:ln w="9525">
            <a:noFill/>
            <a:miter lim="800000"/>
            <a:headEnd/>
            <a:tailEnd/>
          </a:ln>
          <a:effectLst/>
        </p:spPr>
        <p:txBody>
          <a:bodyPr lIns="92075" tIns="46038" rIns="92075" bIns="46038" anchor="ctr"/>
          <a:lstStyle/>
          <a:p>
            <a:pPr algn="ctr">
              <a:lnSpc>
                <a:spcPct val="100000"/>
              </a:lnSpc>
            </a:pPr>
            <a:r>
              <a:rPr lang="zh-CN" altLang="en-US" sz="3200">
                <a:latin typeface="Arial Narrow" pitchFamily="34" charset="0"/>
              </a:rPr>
              <a:t>顺序查找图示</a:t>
            </a:r>
          </a:p>
        </p:txBody>
      </p:sp>
      <p:pic>
        <p:nvPicPr>
          <p:cNvPr id="8196" name="Picture 4"/>
          <p:cNvPicPr>
            <a:picLocks noChangeAspect="1" noChangeArrowheads="1"/>
          </p:cNvPicPr>
          <p:nvPr/>
        </p:nvPicPr>
        <p:blipFill>
          <a:blip r:embed="rId2" cstate="print"/>
          <a:srcRect/>
          <a:stretch>
            <a:fillRect/>
          </a:stretch>
        </p:blipFill>
        <p:spPr bwMode="auto">
          <a:xfrm>
            <a:off x="1016000" y="1584325"/>
            <a:ext cx="6864350" cy="4403725"/>
          </a:xfrm>
          <a:prstGeom prst="rect">
            <a:avLst/>
          </a:prstGeom>
          <a:noFill/>
          <a:ln w="9525">
            <a:noFill/>
            <a:miter lim="800000"/>
            <a:headEnd/>
            <a:tailEnd/>
          </a:ln>
        </p:spPr>
      </p:pic>
      <p:sp>
        <p:nvSpPr>
          <p:cNvPr id="8197" name="Text Box 5"/>
          <p:cNvSpPr txBox="1">
            <a:spLocks noChangeArrowheads="1"/>
          </p:cNvSpPr>
          <p:nvPr/>
        </p:nvSpPr>
        <p:spPr bwMode="auto">
          <a:xfrm>
            <a:off x="1196975" y="5949950"/>
            <a:ext cx="6248400" cy="519113"/>
          </a:xfrm>
          <a:prstGeom prst="rect">
            <a:avLst/>
          </a:prstGeom>
          <a:noFill/>
          <a:ln w="9525">
            <a:noFill/>
            <a:miter lim="800000"/>
            <a:headEnd/>
            <a:tailEnd/>
          </a:ln>
        </p:spPr>
        <p:txBody>
          <a:bodyPr>
            <a:spAutoFit/>
          </a:bodyPr>
          <a:lstStyle/>
          <a:p>
            <a:pPr>
              <a:lnSpc>
                <a:spcPct val="100000"/>
              </a:lnSpc>
            </a:pPr>
            <a:r>
              <a:rPr lang="zh-CN" altLang="en-US" sz="2800" i="1">
                <a:solidFill>
                  <a:srgbClr val="CC0066"/>
                </a:solidFill>
                <a:latin typeface="Times New Roman" pitchFamily="18" charset="0"/>
                <a:ea typeface="宋体" pitchFamily="2" charset="-122"/>
              </a:rPr>
              <a:t>    </a:t>
            </a:r>
            <a:r>
              <a:rPr lang="en-US" altLang="zh-CN" sz="2800" i="1">
                <a:solidFill>
                  <a:srgbClr val="CC0066"/>
                </a:solidFill>
                <a:latin typeface="Times New Roman" pitchFamily="18" charset="0"/>
                <a:ea typeface="宋体" pitchFamily="2" charset="-122"/>
              </a:rPr>
              <a:t>x </a:t>
            </a:r>
            <a:r>
              <a:rPr lang="en-US" altLang="zh-CN" sz="2800">
                <a:solidFill>
                  <a:srgbClr val="CC0066"/>
                </a:solidFill>
                <a:latin typeface="Times New Roman" pitchFamily="18" charset="0"/>
                <a:ea typeface="宋体" pitchFamily="2" charset="-122"/>
              </a:rPr>
              <a:t>= 48                                           </a:t>
            </a:r>
            <a:r>
              <a:rPr lang="en-US" altLang="zh-CN" sz="2800" i="1">
                <a:solidFill>
                  <a:srgbClr val="CC0066"/>
                </a:solidFill>
                <a:latin typeface="Times New Roman" pitchFamily="18" charset="0"/>
                <a:ea typeface="宋体" pitchFamily="2" charset="-122"/>
              </a:rPr>
              <a:t>x </a:t>
            </a:r>
            <a:r>
              <a:rPr lang="en-US" altLang="zh-CN" sz="2800">
                <a:solidFill>
                  <a:srgbClr val="CC0066"/>
                </a:solidFill>
                <a:latin typeface="Times New Roman" pitchFamily="18" charset="0"/>
                <a:ea typeface="宋体" pitchFamily="2" charset="-122"/>
              </a:rPr>
              <a:t>= 50</a:t>
            </a:r>
            <a:endParaRPr lang="en-US" altLang="zh-CN" sz="2800" b="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1266" name="Rectangle 2"/>
          <p:cNvSpPr>
            <a:spLocks noGrp="1" noChangeArrowheads="1"/>
          </p:cNvSpPr>
          <p:nvPr/>
        </p:nvSpPr>
        <p:spPr bwMode="auto">
          <a:xfrm>
            <a:off x="304800" y="381000"/>
            <a:ext cx="6096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zh-CN" altLang="en-US" sz="3600" dirty="0">
                <a:effectLst>
                  <a:outerShdw blurRad="38100" dist="38100" dir="2700000" algn="tl">
                    <a:srgbClr val="C0C0C0"/>
                  </a:outerShdw>
                </a:effectLst>
              </a:rPr>
              <a:t>例如  </a:t>
            </a:r>
            <a:r>
              <a:rPr lang="en-US" altLang="zh-CN" sz="3600" dirty="0">
                <a:solidFill>
                  <a:srgbClr val="0000CC"/>
                </a:solidFill>
                <a:effectLst>
                  <a:outerShdw blurRad="38100" dist="38100" dir="2700000" algn="tl">
                    <a:srgbClr val="C0C0C0"/>
                  </a:outerShdw>
                </a:effectLst>
                <a:latin typeface="Times New Roman" pitchFamily="18" charset="0"/>
                <a:cs typeface="Times New Roman" pitchFamily="18" charset="0"/>
              </a:rPr>
              <a:t>n = 8   m = 3</a:t>
            </a:r>
          </a:p>
        </p:txBody>
      </p:sp>
      <p:grpSp>
        <p:nvGrpSpPr>
          <p:cNvPr id="4" name="组合 3"/>
          <p:cNvGrpSpPr/>
          <p:nvPr/>
        </p:nvGrpSpPr>
        <p:grpSpPr>
          <a:xfrm>
            <a:off x="403881" y="1340768"/>
            <a:ext cx="2050737" cy="1977179"/>
            <a:chOff x="827584" y="1322766"/>
            <a:chExt cx="2628292" cy="2466274"/>
          </a:xfrm>
        </p:grpSpPr>
        <p:sp>
          <p:nvSpPr>
            <p:cNvPr id="3" name="椭圆 2"/>
            <p:cNvSpPr/>
            <p:nvPr/>
          </p:nvSpPr>
          <p:spPr bwMode="auto">
            <a:xfrm>
              <a:off x="1115616" y="1574794"/>
              <a:ext cx="2052228" cy="1980220"/>
            </a:xfrm>
            <a:prstGeom prst="ellipse">
              <a:avLst/>
            </a:prstGeom>
            <a:noFill/>
            <a:ln w="1905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2" name="椭圆 1"/>
            <p:cNvSpPr/>
            <p:nvPr/>
          </p:nvSpPr>
          <p:spPr bwMode="auto">
            <a:xfrm>
              <a:off x="1115616"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椭圆 5"/>
            <p:cNvSpPr/>
            <p:nvPr/>
          </p:nvSpPr>
          <p:spPr bwMode="auto">
            <a:xfrm>
              <a:off x="1871700" y="1322766"/>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 name="椭圆 6"/>
            <p:cNvSpPr/>
            <p:nvPr/>
          </p:nvSpPr>
          <p:spPr bwMode="auto">
            <a:xfrm>
              <a:off x="2627784"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 name="椭圆 7"/>
            <p:cNvSpPr/>
            <p:nvPr/>
          </p:nvSpPr>
          <p:spPr bwMode="auto">
            <a:xfrm>
              <a:off x="2915816" y="2348880"/>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 name="椭圆 8"/>
            <p:cNvSpPr/>
            <p:nvPr/>
          </p:nvSpPr>
          <p:spPr bwMode="auto">
            <a:xfrm>
              <a:off x="2573079" y="3032956"/>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 name="椭圆 9"/>
            <p:cNvSpPr/>
            <p:nvPr/>
          </p:nvSpPr>
          <p:spPr bwMode="auto">
            <a:xfrm>
              <a:off x="1835696" y="328498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 name="椭圆 10"/>
            <p:cNvSpPr/>
            <p:nvPr/>
          </p:nvSpPr>
          <p:spPr bwMode="auto">
            <a:xfrm>
              <a:off x="1115616" y="2996952"/>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2" name="椭圆 11"/>
            <p:cNvSpPr/>
            <p:nvPr/>
          </p:nvSpPr>
          <p:spPr bwMode="auto">
            <a:xfrm>
              <a:off x="827584" y="2312876"/>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grpSp>
        <p:nvGrpSpPr>
          <p:cNvPr id="65" name="组合 64"/>
          <p:cNvGrpSpPr/>
          <p:nvPr/>
        </p:nvGrpSpPr>
        <p:grpSpPr>
          <a:xfrm>
            <a:off x="3241343" y="1379888"/>
            <a:ext cx="2050737" cy="1977179"/>
            <a:chOff x="827584" y="1322766"/>
            <a:chExt cx="2628292" cy="2466274"/>
          </a:xfrm>
        </p:grpSpPr>
        <p:sp>
          <p:nvSpPr>
            <p:cNvPr id="66" name="椭圆 65"/>
            <p:cNvSpPr/>
            <p:nvPr/>
          </p:nvSpPr>
          <p:spPr bwMode="auto">
            <a:xfrm>
              <a:off x="1115616" y="1574794"/>
              <a:ext cx="2052228" cy="1980220"/>
            </a:xfrm>
            <a:prstGeom prst="ellipse">
              <a:avLst/>
            </a:prstGeom>
            <a:noFill/>
            <a:ln w="1905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67" name="椭圆 66"/>
            <p:cNvSpPr/>
            <p:nvPr/>
          </p:nvSpPr>
          <p:spPr bwMode="auto">
            <a:xfrm>
              <a:off x="1115616"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8" name="椭圆 67"/>
            <p:cNvSpPr/>
            <p:nvPr/>
          </p:nvSpPr>
          <p:spPr bwMode="auto">
            <a:xfrm>
              <a:off x="1871700" y="1322766"/>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9" name="椭圆 68"/>
            <p:cNvSpPr/>
            <p:nvPr/>
          </p:nvSpPr>
          <p:spPr bwMode="auto">
            <a:xfrm>
              <a:off x="2627784"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0" name="椭圆 69"/>
            <p:cNvSpPr/>
            <p:nvPr/>
          </p:nvSpPr>
          <p:spPr bwMode="auto">
            <a:xfrm>
              <a:off x="2915816" y="2348880"/>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1" name="椭圆 70"/>
            <p:cNvSpPr/>
            <p:nvPr/>
          </p:nvSpPr>
          <p:spPr bwMode="auto">
            <a:xfrm>
              <a:off x="2573079" y="3032956"/>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2" name="椭圆 71"/>
            <p:cNvSpPr/>
            <p:nvPr/>
          </p:nvSpPr>
          <p:spPr bwMode="auto">
            <a:xfrm>
              <a:off x="1835696" y="328498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3" name="椭圆 72"/>
            <p:cNvSpPr/>
            <p:nvPr/>
          </p:nvSpPr>
          <p:spPr bwMode="auto">
            <a:xfrm>
              <a:off x="1115616" y="2996952"/>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4" name="椭圆 73"/>
            <p:cNvSpPr/>
            <p:nvPr/>
          </p:nvSpPr>
          <p:spPr bwMode="auto">
            <a:xfrm>
              <a:off x="827584" y="2312876"/>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grpSp>
        <p:nvGrpSpPr>
          <p:cNvPr id="75" name="组合 74"/>
          <p:cNvGrpSpPr/>
          <p:nvPr/>
        </p:nvGrpSpPr>
        <p:grpSpPr>
          <a:xfrm>
            <a:off x="6157667" y="1415742"/>
            <a:ext cx="2050737" cy="1977179"/>
            <a:chOff x="827584" y="1322766"/>
            <a:chExt cx="2628292" cy="2466274"/>
          </a:xfrm>
        </p:grpSpPr>
        <p:sp>
          <p:nvSpPr>
            <p:cNvPr id="76" name="椭圆 75"/>
            <p:cNvSpPr/>
            <p:nvPr/>
          </p:nvSpPr>
          <p:spPr bwMode="auto">
            <a:xfrm>
              <a:off x="1115616" y="1574794"/>
              <a:ext cx="2052228" cy="1980220"/>
            </a:xfrm>
            <a:prstGeom prst="ellipse">
              <a:avLst/>
            </a:prstGeom>
            <a:noFill/>
            <a:ln w="1905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77" name="椭圆 76"/>
            <p:cNvSpPr/>
            <p:nvPr/>
          </p:nvSpPr>
          <p:spPr bwMode="auto">
            <a:xfrm>
              <a:off x="1115616"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8" name="椭圆 77"/>
            <p:cNvSpPr/>
            <p:nvPr/>
          </p:nvSpPr>
          <p:spPr bwMode="auto">
            <a:xfrm>
              <a:off x="1871700" y="1322766"/>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9" name="椭圆 78"/>
            <p:cNvSpPr/>
            <p:nvPr/>
          </p:nvSpPr>
          <p:spPr bwMode="auto">
            <a:xfrm>
              <a:off x="2627784"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0" name="椭圆 79"/>
            <p:cNvSpPr/>
            <p:nvPr/>
          </p:nvSpPr>
          <p:spPr bwMode="auto">
            <a:xfrm>
              <a:off x="2915816" y="2348880"/>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1" name="椭圆 80"/>
            <p:cNvSpPr/>
            <p:nvPr/>
          </p:nvSpPr>
          <p:spPr bwMode="auto">
            <a:xfrm>
              <a:off x="2573079" y="303295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2" name="椭圆 81"/>
            <p:cNvSpPr/>
            <p:nvPr/>
          </p:nvSpPr>
          <p:spPr bwMode="auto">
            <a:xfrm>
              <a:off x="1835696" y="328498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3" name="椭圆 82"/>
            <p:cNvSpPr/>
            <p:nvPr/>
          </p:nvSpPr>
          <p:spPr bwMode="auto">
            <a:xfrm>
              <a:off x="1115616" y="2996952"/>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4" name="椭圆 83"/>
            <p:cNvSpPr/>
            <p:nvPr/>
          </p:nvSpPr>
          <p:spPr bwMode="auto">
            <a:xfrm>
              <a:off x="827584" y="2312876"/>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grpSp>
        <p:nvGrpSpPr>
          <p:cNvPr id="85" name="组合 84"/>
          <p:cNvGrpSpPr/>
          <p:nvPr/>
        </p:nvGrpSpPr>
        <p:grpSpPr>
          <a:xfrm>
            <a:off x="306271" y="3970709"/>
            <a:ext cx="2050737" cy="1977179"/>
            <a:chOff x="827584" y="1322766"/>
            <a:chExt cx="2628292" cy="2466274"/>
          </a:xfrm>
        </p:grpSpPr>
        <p:sp>
          <p:nvSpPr>
            <p:cNvPr id="86" name="椭圆 85"/>
            <p:cNvSpPr/>
            <p:nvPr/>
          </p:nvSpPr>
          <p:spPr bwMode="auto">
            <a:xfrm>
              <a:off x="1115616" y="1574794"/>
              <a:ext cx="2052228" cy="1980220"/>
            </a:xfrm>
            <a:prstGeom prst="ellipse">
              <a:avLst/>
            </a:prstGeom>
            <a:noFill/>
            <a:ln w="1905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87" name="椭圆 86"/>
            <p:cNvSpPr/>
            <p:nvPr/>
          </p:nvSpPr>
          <p:spPr bwMode="auto">
            <a:xfrm>
              <a:off x="1115616"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8" name="椭圆 87"/>
            <p:cNvSpPr/>
            <p:nvPr/>
          </p:nvSpPr>
          <p:spPr bwMode="auto">
            <a:xfrm>
              <a:off x="1871700" y="1322766"/>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9" name="椭圆 88"/>
            <p:cNvSpPr/>
            <p:nvPr/>
          </p:nvSpPr>
          <p:spPr bwMode="auto">
            <a:xfrm>
              <a:off x="2627784"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0" name="椭圆 89"/>
            <p:cNvSpPr/>
            <p:nvPr/>
          </p:nvSpPr>
          <p:spPr bwMode="auto">
            <a:xfrm>
              <a:off x="2915816" y="2348880"/>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1" name="椭圆 90"/>
            <p:cNvSpPr/>
            <p:nvPr/>
          </p:nvSpPr>
          <p:spPr bwMode="auto">
            <a:xfrm>
              <a:off x="2573079" y="303295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2" name="椭圆 91"/>
            <p:cNvSpPr/>
            <p:nvPr/>
          </p:nvSpPr>
          <p:spPr bwMode="auto">
            <a:xfrm>
              <a:off x="1835696" y="328498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3" name="椭圆 92"/>
            <p:cNvSpPr/>
            <p:nvPr/>
          </p:nvSpPr>
          <p:spPr bwMode="auto">
            <a:xfrm>
              <a:off x="1115616" y="2996952"/>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4" name="椭圆 93"/>
            <p:cNvSpPr/>
            <p:nvPr/>
          </p:nvSpPr>
          <p:spPr bwMode="auto">
            <a:xfrm>
              <a:off x="827584" y="231287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
        <p:nvSpPr>
          <p:cNvPr id="5" name="下箭头 4"/>
          <p:cNvSpPr/>
          <p:nvPr/>
        </p:nvSpPr>
        <p:spPr bwMode="auto">
          <a:xfrm rot="10800000">
            <a:off x="1256053" y="1805779"/>
            <a:ext cx="335960" cy="25506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grpSp>
        <p:nvGrpSpPr>
          <p:cNvPr id="96" name="组合 95"/>
          <p:cNvGrpSpPr/>
          <p:nvPr/>
        </p:nvGrpSpPr>
        <p:grpSpPr>
          <a:xfrm>
            <a:off x="3169335" y="4041218"/>
            <a:ext cx="2050737" cy="1977179"/>
            <a:chOff x="827584" y="1322766"/>
            <a:chExt cx="2628292" cy="2466274"/>
          </a:xfrm>
        </p:grpSpPr>
        <p:sp>
          <p:nvSpPr>
            <p:cNvPr id="97" name="椭圆 96"/>
            <p:cNvSpPr/>
            <p:nvPr/>
          </p:nvSpPr>
          <p:spPr bwMode="auto">
            <a:xfrm>
              <a:off x="1115616" y="1574794"/>
              <a:ext cx="2052228" cy="1980220"/>
            </a:xfrm>
            <a:prstGeom prst="ellipse">
              <a:avLst/>
            </a:prstGeom>
            <a:noFill/>
            <a:ln w="1905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98" name="椭圆 97"/>
            <p:cNvSpPr/>
            <p:nvPr/>
          </p:nvSpPr>
          <p:spPr bwMode="auto">
            <a:xfrm>
              <a:off x="1115616"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9" name="椭圆 98"/>
            <p:cNvSpPr/>
            <p:nvPr/>
          </p:nvSpPr>
          <p:spPr bwMode="auto">
            <a:xfrm>
              <a:off x="1871700" y="1322766"/>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0" name="椭圆 99"/>
            <p:cNvSpPr/>
            <p:nvPr/>
          </p:nvSpPr>
          <p:spPr bwMode="auto">
            <a:xfrm>
              <a:off x="2627784" y="1664804"/>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1" name="椭圆 100"/>
            <p:cNvSpPr/>
            <p:nvPr/>
          </p:nvSpPr>
          <p:spPr bwMode="auto">
            <a:xfrm>
              <a:off x="2915816" y="2348880"/>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 name="椭圆 101"/>
            <p:cNvSpPr/>
            <p:nvPr/>
          </p:nvSpPr>
          <p:spPr bwMode="auto">
            <a:xfrm>
              <a:off x="2573079" y="303295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3" name="椭圆 102"/>
            <p:cNvSpPr/>
            <p:nvPr/>
          </p:nvSpPr>
          <p:spPr bwMode="auto">
            <a:xfrm>
              <a:off x="1835696" y="328498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4" name="椭圆 103"/>
            <p:cNvSpPr/>
            <p:nvPr/>
          </p:nvSpPr>
          <p:spPr bwMode="auto">
            <a:xfrm>
              <a:off x="1115616" y="2996952"/>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5" name="椭圆 104"/>
            <p:cNvSpPr/>
            <p:nvPr/>
          </p:nvSpPr>
          <p:spPr bwMode="auto">
            <a:xfrm>
              <a:off x="827584" y="231287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grpSp>
        <p:nvGrpSpPr>
          <p:cNvPr id="106" name="组合 105"/>
          <p:cNvGrpSpPr/>
          <p:nvPr/>
        </p:nvGrpSpPr>
        <p:grpSpPr>
          <a:xfrm>
            <a:off x="6120172" y="4077222"/>
            <a:ext cx="2050737" cy="1977179"/>
            <a:chOff x="827584" y="1322766"/>
            <a:chExt cx="2628292" cy="2466274"/>
          </a:xfrm>
        </p:grpSpPr>
        <p:sp>
          <p:nvSpPr>
            <p:cNvPr id="107" name="椭圆 106"/>
            <p:cNvSpPr/>
            <p:nvPr/>
          </p:nvSpPr>
          <p:spPr bwMode="auto">
            <a:xfrm>
              <a:off x="1115616" y="1574794"/>
              <a:ext cx="2052228" cy="1980220"/>
            </a:xfrm>
            <a:prstGeom prst="ellipse">
              <a:avLst/>
            </a:prstGeom>
            <a:noFill/>
            <a:ln w="1905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08" name="椭圆 107"/>
            <p:cNvSpPr/>
            <p:nvPr/>
          </p:nvSpPr>
          <p:spPr bwMode="auto">
            <a:xfrm>
              <a:off x="1115616"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9" name="椭圆 108"/>
            <p:cNvSpPr/>
            <p:nvPr/>
          </p:nvSpPr>
          <p:spPr bwMode="auto">
            <a:xfrm>
              <a:off x="1871700" y="1322766"/>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0" name="椭圆 109"/>
            <p:cNvSpPr/>
            <p:nvPr/>
          </p:nvSpPr>
          <p:spPr bwMode="auto">
            <a:xfrm>
              <a:off x="2627784" y="1664804"/>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1" name="椭圆 110"/>
            <p:cNvSpPr/>
            <p:nvPr/>
          </p:nvSpPr>
          <p:spPr bwMode="auto">
            <a:xfrm>
              <a:off x="2915816" y="2348880"/>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2" name="椭圆 111"/>
            <p:cNvSpPr/>
            <p:nvPr/>
          </p:nvSpPr>
          <p:spPr bwMode="auto">
            <a:xfrm>
              <a:off x="2573079" y="303295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3" name="椭圆 112"/>
            <p:cNvSpPr/>
            <p:nvPr/>
          </p:nvSpPr>
          <p:spPr bwMode="auto">
            <a:xfrm>
              <a:off x="1835696" y="328498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4" name="椭圆 113"/>
            <p:cNvSpPr/>
            <p:nvPr/>
          </p:nvSpPr>
          <p:spPr bwMode="auto">
            <a:xfrm>
              <a:off x="1115616" y="2996952"/>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5" name="椭圆 114"/>
            <p:cNvSpPr/>
            <p:nvPr/>
          </p:nvSpPr>
          <p:spPr bwMode="auto">
            <a:xfrm>
              <a:off x="827584" y="231287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
        <p:nvSpPr>
          <p:cNvPr id="136" name="下箭头 135"/>
          <p:cNvSpPr/>
          <p:nvPr/>
        </p:nvSpPr>
        <p:spPr bwMode="auto">
          <a:xfrm rot="19985691">
            <a:off x="4435294" y="2502846"/>
            <a:ext cx="335960" cy="25506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37" name="下箭头 136"/>
          <p:cNvSpPr/>
          <p:nvPr/>
        </p:nvSpPr>
        <p:spPr bwMode="auto">
          <a:xfrm rot="5400000">
            <a:off x="6582232" y="2281314"/>
            <a:ext cx="335960" cy="25506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38" name="下箭头 137"/>
          <p:cNvSpPr/>
          <p:nvPr/>
        </p:nvSpPr>
        <p:spPr bwMode="auto">
          <a:xfrm rot="13847012">
            <a:off x="1466285" y="4568041"/>
            <a:ext cx="335960" cy="25506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39" name="下箭头 138"/>
          <p:cNvSpPr/>
          <p:nvPr/>
        </p:nvSpPr>
        <p:spPr bwMode="auto">
          <a:xfrm rot="2325886">
            <a:off x="3658433" y="5152036"/>
            <a:ext cx="335960" cy="25506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40" name="下箭头 139"/>
          <p:cNvSpPr/>
          <p:nvPr/>
        </p:nvSpPr>
        <p:spPr bwMode="auto">
          <a:xfrm rot="16200000">
            <a:off x="7394098" y="4999323"/>
            <a:ext cx="335960" cy="25506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43" name="Rectangle 2"/>
          <p:cNvSpPr>
            <a:spLocks noGrp="1" noChangeArrowheads="1"/>
          </p:cNvSpPr>
          <p:nvPr/>
        </p:nvSpPr>
        <p:spPr bwMode="auto">
          <a:xfrm>
            <a:off x="4011258" y="3284909"/>
            <a:ext cx="45422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en-US" altLang="zh-CN" sz="3200" dirty="0" smtClean="0">
                <a:solidFill>
                  <a:schemeClr val="tx2"/>
                </a:solidFill>
                <a:effectLst>
                  <a:outerShdw blurRad="38100" dist="38100" dir="2700000" algn="tl">
                    <a:srgbClr val="C0C0C0"/>
                  </a:outerShdw>
                </a:effectLst>
                <a:latin typeface="Times New Roman" pitchFamily="18" charset="0"/>
                <a:cs typeface="Times New Roman" pitchFamily="18" charset="0"/>
              </a:rPr>
              <a:t>4</a:t>
            </a:r>
            <a:endParaRPr lang="en-US" altLang="zh-CN" sz="3200" dirty="0">
              <a:solidFill>
                <a:schemeClr val="tx2"/>
              </a:solidFill>
              <a:effectLst>
                <a:outerShdw blurRad="38100" dist="38100" dir="2700000" algn="tl">
                  <a:srgbClr val="C0C0C0"/>
                </a:outerShdw>
              </a:effectLst>
              <a:latin typeface="Times New Roman" pitchFamily="18" charset="0"/>
              <a:cs typeface="Times New Roman" pitchFamily="18" charset="0"/>
            </a:endParaRPr>
          </a:p>
        </p:txBody>
      </p:sp>
      <p:sp>
        <p:nvSpPr>
          <p:cNvPr id="144" name="Rectangle 2"/>
          <p:cNvSpPr>
            <a:spLocks noGrp="1" noChangeArrowheads="1"/>
          </p:cNvSpPr>
          <p:nvPr/>
        </p:nvSpPr>
        <p:spPr bwMode="auto">
          <a:xfrm>
            <a:off x="6939506" y="3320838"/>
            <a:ext cx="45422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en-US" altLang="zh-CN" sz="3200" dirty="0" smtClean="0">
                <a:solidFill>
                  <a:schemeClr val="tx2"/>
                </a:solidFill>
                <a:effectLst>
                  <a:outerShdw blurRad="38100" dist="38100" dir="2700000" algn="tl">
                    <a:srgbClr val="C0C0C0"/>
                  </a:outerShdw>
                </a:effectLst>
                <a:latin typeface="Times New Roman" pitchFamily="18" charset="0"/>
                <a:cs typeface="Times New Roman" pitchFamily="18" charset="0"/>
              </a:rPr>
              <a:t>7</a:t>
            </a:r>
            <a:endParaRPr lang="en-US" altLang="zh-CN" sz="3200" dirty="0">
              <a:solidFill>
                <a:schemeClr val="tx2"/>
              </a:solidFill>
              <a:effectLst>
                <a:outerShdw blurRad="38100" dist="38100" dir="2700000" algn="tl">
                  <a:srgbClr val="C0C0C0"/>
                </a:outerShdw>
              </a:effectLst>
              <a:latin typeface="Times New Roman" pitchFamily="18" charset="0"/>
              <a:cs typeface="Times New Roman" pitchFamily="18" charset="0"/>
            </a:endParaRPr>
          </a:p>
        </p:txBody>
      </p:sp>
      <p:sp>
        <p:nvSpPr>
          <p:cNvPr id="145" name="Rectangle 2"/>
          <p:cNvSpPr>
            <a:spLocks noGrp="1" noChangeArrowheads="1"/>
          </p:cNvSpPr>
          <p:nvPr/>
        </p:nvSpPr>
        <p:spPr bwMode="auto">
          <a:xfrm>
            <a:off x="1061816" y="5877197"/>
            <a:ext cx="45422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en-US" altLang="zh-CN" sz="3200" dirty="0" smtClean="0">
                <a:solidFill>
                  <a:schemeClr val="tx2"/>
                </a:solidFill>
                <a:effectLst>
                  <a:outerShdw blurRad="38100" dist="38100" dir="2700000" algn="tl">
                    <a:srgbClr val="C0C0C0"/>
                  </a:outerShdw>
                </a:effectLst>
                <a:latin typeface="Times New Roman" pitchFamily="18" charset="0"/>
                <a:cs typeface="Times New Roman" pitchFamily="18" charset="0"/>
              </a:rPr>
              <a:t>2</a:t>
            </a:r>
            <a:endParaRPr lang="en-US" altLang="zh-CN" sz="3200" dirty="0">
              <a:solidFill>
                <a:schemeClr val="tx2"/>
              </a:solidFill>
              <a:effectLst>
                <a:outerShdw blurRad="38100" dist="38100" dir="2700000" algn="tl">
                  <a:srgbClr val="C0C0C0"/>
                </a:outerShdw>
              </a:effectLst>
              <a:latin typeface="Times New Roman" pitchFamily="18" charset="0"/>
              <a:cs typeface="Times New Roman" pitchFamily="18" charset="0"/>
            </a:endParaRPr>
          </a:p>
        </p:txBody>
      </p:sp>
      <p:sp>
        <p:nvSpPr>
          <p:cNvPr id="146" name="Rectangle 2"/>
          <p:cNvSpPr>
            <a:spLocks noGrp="1" noChangeArrowheads="1"/>
          </p:cNvSpPr>
          <p:nvPr/>
        </p:nvSpPr>
        <p:spPr bwMode="auto">
          <a:xfrm>
            <a:off x="3939500" y="5947556"/>
            <a:ext cx="45422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en-US" altLang="zh-CN" sz="3200" dirty="0" smtClean="0">
                <a:solidFill>
                  <a:schemeClr val="tx2"/>
                </a:solidFill>
                <a:effectLst>
                  <a:outerShdw blurRad="38100" dist="38100" dir="2700000" algn="tl">
                    <a:srgbClr val="C0C0C0"/>
                  </a:outerShdw>
                </a:effectLst>
                <a:latin typeface="Times New Roman" pitchFamily="18" charset="0"/>
                <a:cs typeface="Times New Roman" pitchFamily="18" charset="0"/>
              </a:rPr>
              <a:t>6</a:t>
            </a:r>
            <a:endParaRPr lang="en-US" altLang="zh-CN" sz="3200" dirty="0">
              <a:solidFill>
                <a:schemeClr val="tx2"/>
              </a:solidFill>
              <a:effectLst>
                <a:outerShdw blurRad="38100" dist="38100" dir="2700000" algn="tl">
                  <a:srgbClr val="C0C0C0"/>
                </a:outerShdw>
              </a:effectLst>
              <a:latin typeface="Times New Roman" pitchFamily="18" charset="0"/>
              <a:cs typeface="Times New Roman" pitchFamily="18" charset="0"/>
            </a:endParaRPr>
          </a:p>
        </p:txBody>
      </p:sp>
      <p:sp>
        <p:nvSpPr>
          <p:cNvPr id="147" name="Rectangle 2"/>
          <p:cNvSpPr>
            <a:spLocks noGrp="1" noChangeArrowheads="1"/>
          </p:cNvSpPr>
          <p:nvPr/>
        </p:nvSpPr>
        <p:spPr bwMode="auto">
          <a:xfrm>
            <a:off x="6895165" y="5983560"/>
            <a:ext cx="45422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en-US" altLang="zh-CN" sz="3200" dirty="0" smtClean="0">
                <a:solidFill>
                  <a:schemeClr val="tx2"/>
                </a:solidFill>
                <a:effectLst>
                  <a:outerShdw blurRad="38100" dist="38100" dir="2700000" algn="tl">
                    <a:srgbClr val="C0C0C0"/>
                  </a:outerShdw>
                </a:effectLst>
                <a:latin typeface="Times New Roman" pitchFamily="18" charset="0"/>
                <a:cs typeface="Times New Roman" pitchFamily="18" charset="0"/>
              </a:rPr>
              <a:t>3</a:t>
            </a:r>
            <a:endParaRPr lang="en-US" altLang="zh-CN" sz="3200" dirty="0">
              <a:solidFill>
                <a:schemeClr val="tx2"/>
              </a:solidFill>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1623044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1266" name="Rectangle 2"/>
          <p:cNvSpPr>
            <a:spLocks noGrp="1" noChangeArrowheads="1"/>
          </p:cNvSpPr>
          <p:nvPr/>
        </p:nvSpPr>
        <p:spPr bwMode="auto">
          <a:xfrm>
            <a:off x="304800" y="381000"/>
            <a:ext cx="6096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zh-CN" altLang="en-US" sz="3600" dirty="0">
                <a:effectLst>
                  <a:outerShdw blurRad="38100" dist="38100" dir="2700000" algn="tl">
                    <a:srgbClr val="C0C0C0"/>
                  </a:outerShdw>
                </a:effectLst>
              </a:rPr>
              <a:t>例如  </a:t>
            </a:r>
            <a:r>
              <a:rPr lang="en-US" altLang="zh-CN" sz="3600" dirty="0">
                <a:solidFill>
                  <a:srgbClr val="0000CC"/>
                </a:solidFill>
                <a:effectLst>
                  <a:outerShdw blurRad="38100" dist="38100" dir="2700000" algn="tl">
                    <a:srgbClr val="C0C0C0"/>
                  </a:outerShdw>
                </a:effectLst>
                <a:latin typeface="Times New Roman" pitchFamily="18" charset="0"/>
                <a:cs typeface="Times New Roman" pitchFamily="18" charset="0"/>
              </a:rPr>
              <a:t>n = 8   m = 3</a:t>
            </a:r>
          </a:p>
        </p:txBody>
      </p:sp>
      <p:grpSp>
        <p:nvGrpSpPr>
          <p:cNvPr id="116" name="组合 115"/>
          <p:cNvGrpSpPr/>
          <p:nvPr/>
        </p:nvGrpSpPr>
        <p:grpSpPr>
          <a:xfrm>
            <a:off x="503548" y="4077072"/>
            <a:ext cx="2050737" cy="1977179"/>
            <a:chOff x="827584" y="1322766"/>
            <a:chExt cx="2628292" cy="2466274"/>
          </a:xfrm>
        </p:grpSpPr>
        <p:sp>
          <p:nvSpPr>
            <p:cNvPr id="117" name="椭圆 116"/>
            <p:cNvSpPr/>
            <p:nvPr/>
          </p:nvSpPr>
          <p:spPr bwMode="auto">
            <a:xfrm>
              <a:off x="1115616" y="1574794"/>
              <a:ext cx="2052228" cy="1980220"/>
            </a:xfrm>
            <a:prstGeom prst="ellipse">
              <a:avLst/>
            </a:prstGeom>
            <a:noFill/>
            <a:ln w="1905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18" name="椭圆 117"/>
            <p:cNvSpPr/>
            <p:nvPr/>
          </p:nvSpPr>
          <p:spPr bwMode="auto">
            <a:xfrm>
              <a:off x="1115616"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9" name="椭圆 118"/>
            <p:cNvSpPr/>
            <p:nvPr/>
          </p:nvSpPr>
          <p:spPr bwMode="auto">
            <a:xfrm>
              <a:off x="1871700" y="132276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20" name="椭圆 119"/>
            <p:cNvSpPr/>
            <p:nvPr/>
          </p:nvSpPr>
          <p:spPr bwMode="auto">
            <a:xfrm>
              <a:off x="2627784" y="1664804"/>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21" name="椭圆 120"/>
            <p:cNvSpPr/>
            <p:nvPr/>
          </p:nvSpPr>
          <p:spPr bwMode="auto">
            <a:xfrm>
              <a:off x="2915816" y="2348880"/>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22" name="椭圆 121"/>
            <p:cNvSpPr/>
            <p:nvPr/>
          </p:nvSpPr>
          <p:spPr bwMode="auto">
            <a:xfrm>
              <a:off x="2573079" y="303295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23" name="椭圆 122"/>
            <p:cNvSpPr/>
            <p:nvPr/>
          </p:nvSpPr>
          <p:spPr bwMode="auto">
            <a:xfrm>
              <a:off x="1835696" y="3284984"/>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24" name="椭圆 123"/>
            <p:cNvSpPr/>
            <p:nvPr/>
          </p:nvSpPr>
          <p:spPr bwMode="auto">
            <a:xfrm>
              <a:off x="1115616" y="2996952"/>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25" name="椭圆 124"/>
            <p:cNvSpPr/>
            <p:nvPr/>
          </p:nvSpPr>
          <p:spPr bwMode="auto">
            <a:xfrm>
              <a:off x="827584" y="231287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
        <p:nvSpPr>
          <p:cNvPr id="141" name="下箭头 140"/>
          <p:cNvSpPr/>
          <p:nvPr/>
        </p:nvSpPr>
        <p:spPr bwMode="auto">
          <a:xfrm rot="8589829">
            <a:off x="1015682" y="4713173"/>
            <a:ext cx="335960" cy="25506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54" name="Rectangle 2"/>
          <p:cNvSpPr>
            <a:spLocks noGrp="1" noChangeArrowheads="1"/>
          </p:cNvSpPr>
          <p:nvPr/>
        </p:nvSpPr>
        <p:spPr bwMode="auto">
          <a:xfrm>
            <a:off x="1307976" y="6010633"/>
            <a:ext cx="45422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en-US" altLang="zh-CN" sz="3200" dirty="0" smtClean="0">
                <a:solidFill>
                  <a:schemeClr val="tx2"/>
                </a:solidFill>
                <a:effectLst>
                  <a:outerShdw blurRad="38100" dist="38100" dir="2700000" algn="tl">
                    <a:srgbClr val="C0C0C0"/>
                  </a:outerShdw>
                </a:effectLst>
                <a:latin typeface="Times New Roman" pitchFamily="18" charset="0"/>
                <a:cs typeface="Times New Roman" pitchFamily="18" charset="0"/>
              </a:rPr>
              <a:t>8</a:t>
            </a:r>
            <a:endParaRPr lang="en-US" altLang="zh-CN" sz="3200" dirty="0">
              <a:solidFill>
                <a:schemeClr val="tx2"/>
              </a:solidFill>
              <a:effectLst>
                <a:outerShdw blurRad="38100" dist="38100" dir="2700000" algn="tl">
                  <a:srgbClr val="C0C0C0"/>
                </a:outerShdw>
              </a:effectLst>
              <a:latin typeface="Times New Roman" pitchFamily="18" charset="0"/>
              <a:cs typeface="Times New Roman" pitchFamily="18" charset="0"/>
            </a:endParaRPr>
          </a:p>
        </p:txBody>
      </p:sp>
      <p:grpSp>
        <p:nvGrpSpPr>
          <p:cNvPr id="155" name="组合 154"/>
          <p:cNvGrpSpPr/>
          <p:nvPr/>
        </p:nvGrpSpPr>
        <p:grpSpPr>
          <a:xfrm>
            <a:off x="3458397" y="1498895"/>
            <a:ext cx="2050737" cy="1977179"/>
            <a:chOff x="827584" y="1322766"/>
            <a:chExt cx="2628292" cy="2466274"/>
          </a:xfrm>
        </p:grpSpPr>
        <p:sp>
          <p:nvSpPr>
            <p:cNvPr id="156" name="椭圆 155"/>
            <p:cNvSpPr/>
            <p:nvPr/>
          </p:nvSpPr>
          <p:spPr bwMode="auto">
            <a:xfrm>
              <a:off x="1115616" y="1574794"/>
              <a:ext cx="2052228" cy="1980220"/>
            </a:xfrm>
            <a:prstGeom prst="ellipse">
              <a:avLst/>
            </a:prstGeom>
            <a:noFill/>
            <a:ln w="1905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57" name="椭圆 156"/>
            <p:cNvSpPr/>
            <p:nvPr/>
          </p:nvSpPr>
          <p:spPr bwMode="auto">
            <a:xfrm>
              <a:off x="1115616"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58" name="椭圆 157"/>
            <p:cNvSpPr/>
            <p:nvPr/>
          </p:nvSpPr>
          <p:spPr bwMode="auto">
            <a:xfrm>
              <a:off x="1871700" y="1322766"/>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59" name="椭圆 158"/>
            <p:cNvSpPr/>
            <p:nvPr/>
          </p:nvSpPr>
          <p:spPr bwMode="auto">
            <a:xfrm>
              <a:off x="2627784" y="1664804"/>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60" name="椭圆 159"/>
            <p:cNvSpPr/>
            <p:nvPr/>
          </p:nvSpPr>
          <p:spPr bwMode="auto">
            <a:xfrm>
              <a:off x="2915816" y="2348880"/>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61" name="椭圆 160"/>
            <p:cNvSpPr/>
            <p:nvPr/>
          </p:nvSpPr>
          <p:spPr bwMode="auto">
            <a:xfrm>
              <a:off x="2573079" y="303295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62" name="椭圆 161"/>
            <p:cNvSpPr/>
            <p:nvPr/>
          </p:nvSpPr>
          <p:spPr bwMode="auto">
            <a:xfrm>
              <a:off x="1835696" y="328498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63" name="椭圆 162"/>
            <p:cNvSpPr/>
            <p:nvPr/>
          </p:nvSpPr>
          <p:spPr bwMode="auto">
            <a:xfrm>
              <a:off x="1115616" y="2996952"/>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64" name="椭圆 163"/>
            <p:cNvSpPr/>
            <p:nvPr/>
          </p:nvSpPr>
          <p:spPr bwMode="auto">
            <a:xfrm>
              <a:off x="827584" y="231287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grpSp>
        <p:nvGrpSpPr>
          <p:cNvPr id="165" name="组合 164"/>
          <p:cNvGrpSpPr/>
          <p:nvPr/>
        </p:nvGrpSpPr>
        <p:grpSpPr>
          <a:xfrm>
            <a:off x="6400800" y="1532772"/>
            <a:ext cx="2050737" cy="1977179"/>
            <a:chOff x="827584" y="1322766"/>
            <a:chExt cx="2628292" cy="2466274"/>
          </a:xfrm>
        </p:grpSpPr>
        <p:sp>
          <p:nvSpPr>
            <p:cNvPr id="166" name="椭圆 165"/>
            <p:cNvSpPr/>
            <p:nvPr/>
          </p:nvSpPr>
          <p:spPr bwMode="auto">
            <a:xfrm>
              <a:off x="1115616" y="1574794"/>
              <a:ext cx="2052228" cy="1980220"/>
            </a:xfrm>
            <a:prstGeom prst="ellipse">
              <a:avLst/>
            </a:prstGeom>
            <a:noFill/>
            <a:ln w="1905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67" name="椭圆 166"/>
            <p:cNvSpPr/>
            <p:nvPr/>
          </p:nvSpPr>
          <p:spPr bwMode="auto">
            <a:xfrm>
              <a:off x="1115616"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68" name="椭圆 167"/>
            <p:cNvSpPr/>
            <p:nvPr/>
          </p:nvSpPr>
          <p:spPr bwMode="auto">
            <a:xfrm>
              <a:off x="1871700" y="132276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69" name="椭圆 168"/>
            <p:cNvSpPr/>
            <p:nvPr/>
          </p:nvSpPr>
          <p:spPr bwMode="auto">
            <a:xfrm>
              <a:off x="2627784" y="1664804"/>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70" name="椭圆 169"/>
            <p:cNvSpPr/>
            <p:nvPr/>
          </p:nvSpPr>
          <p:spPr bwMode="auto">
            <a:xfrm>
              <a:off x="2915816" y="2348880"/>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71" name="椭圆 170"/>
            <p:cNvSpPr/>
            <p:nvPr/>
          </p:nvSpPr>
          <p:spPr bwMode="auto">
            <a:xfrm>
              <a:off x="2573079" y="303295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72" name="椭圆 171"/>
            <p:cNvSpPr/>
            <p:nvPr/>
          </p:nvSpPr>
          <p:spPr bwMode="auto">
            <a:xfrm>
              <a:off x="1835696" y="328498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73" name="椭圆 172"/>
            <p:cNvSpPr/>
            <p:nvPr/>
          </p:nvSpPr>
          <p:spPr bwMode="auto">
            <a:xfrm>
              <a:off x="1115616" y="2996952"/>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74" name="椭圆 173"/>
            <p:cNvSpPr/>
            <p:nvPr/>
          </p:nvSpPr>
          <p:spPr bwMode="auto">
            <a:xfrm>
              <a:off x="827584" y="231287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
        <p:nvSpPr>
          <p:cNvPr id="175" name="下箭头 174"/>
          <p:cNvSpPr/>
          <p:nvPr/>
        </p:nvSpPr>
        <p:spPr bwMode="auto">
          <a:xfrm rot="10800000">
            <a:off x="4315785" y="1939295"/>
            <a:ext cx="335960" cy="25506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76" name="下箭头 175"/>
          <p:cNvSpPr/>
          <p:nvPr/>
        </p:nvSpPr>
        <p:spPr bwMode="auto">
          <a:xfrm>
            <a:off x="7215476" y="2822797"/>
            <a:ext cx="335960" cy="25506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77" name="Rectangle 2"/>
          <p:cNvSpPr>
            <a:spLocks noGrp="1" noChangeArrowheads="1"/>
          </p:cNvSpPr>
          <p:nvPr/>
        </p:nvSpPr>
        <p:spPr bwMode="auto">
          <a:xfrm>
            <a:off x="4264316" y="3369379"/>
            <a:ext cx="45422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en-US" altLang="zh-CN" sz="3200" dirty="0" smtClean="0">
                <a:solidFill>
                  <a:schemeClr val="tx2"/>
                </a:solidFill>
                <a:effectLst>
                  <a:outerShdw blurRad="38100" dist="38100" dir="2700000" algn="tl">
                    <a:srgbClr val="C0C0C0"/>
                  </a:outerShdw>
                </a:effectLst>
                <a:latin typeface="Times New Roman" pitchFamily="18" charset="0"/>
                <a:cs typeface="Times New Roman" pitchFamily="18" charset="0"/>
              </a:rPr>
              <a:t>1</a:t>
            </a:r>
            <a:endParaRPr lang="en-US" altLang="zh-CN" sz="3200" dirty="0">
              <a:solidFill>
                <a:schemeClr val="tx2"/>
              </a:solidFill>
              <a:effectLst>
                <a:outerShdw blurRad="38100" dist="38100" dir="2700000" algn="tl">
                  <a:srgbClr val="C0C0C0"/>
                </a:outerShdw>
              </a:effectLst>
              <a:latin typeface="Times New Roman" pitchFamily="18" charset="0"/>
              <a:cs typeface="Times New Roman" pitchFamily="18" charset="0"/>
            </a:endParaRPr>
          </a:p>
        </p:txBody>
      </p:sp>
      <p:sp>
        <p:nvSpPr>
          <p:cNvPr id="178" name="Rectangle 2"/>
          <p:cNvSpPr>
            <a:spLocks noGrp="1" noChangeArrowheads="1"/>
          </p:cNvSpPr>
          <p:nvPr/>
        </p:nvSpPr>
        <p:spPr bwMode="auto">
          <a:xfrm>
            <a:off x="7205228" y="3441059"/>
            <a:ext cx="45422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en-US" altLang="zh-CN" sz="3200" dirty="0" smtClean="0">
                <a:solidFill>
                  <a:schemeClr val="tx2"/>
                </a:solidFill>
                <a:effectLst>
                  <a:outerShdw blurRad="38100" dist="38100" dir="2700000" algn="tl">
                    <a:srgbClr val="C0C0C0"/>
                  </a:outerShdw>
                </a:effectLst>
                <a:latin typeface="Times New Roman" pitchFamily="18" charset="0"/>
                <a:cs typeface="Times New Roman" pitchFamily="18" charset="0"/>
              </a:rPr>
              <a:t>5</a:t>
            </a:r>
            <a:endParaRPr lang="en-US" altLang="zh-CN" sz="3200" dirty="0">
              <a:solidFill>
                <a:schemeClr val="tx2"/>
              </a:solidFill>
              <a:effectLst>
                <a:outerShdw blurRad="38100" dist="38100" dir="2700000" algn="tl">
                  <a:srgbClr val="C0C0C0"/>
                </a:outerShdw>
              </a:effectLst>
              <a:latin typeface="Times New Roman" pitchFamily="18" charset="0"/>
              <a:cs typeface="Times New Roman" pitchFamily="18" charset="0"/>
            </a:endParaRPr>
          </a:p>
        </p:txBody>
      </p:sp>
      <p:grpSp>
        <p:nvGrpSpPr>
          <p:cNvPr id="179" name="组合 178"/>
          <p:cNvGrpSpPr/>
          <p:nvPr/>
        </p:nvGrpSpPr>
        <p:grpSpPr>
          <a:xfrm>
            <a:off x="559173" y="1498895"/>
            <a:ext cx="2050737" cy="1977179"/>
            <a:chOff x="827584" y="1322766"/>
            <a:chExt cx="2628292" cy="2466274"/>
          </a:xfrm>
        </p:grpSpPr>
        <p:sp>
          <p:nvSpPr>
            <p:cNvPr id="180" name="椭圆 179"/>
            <p:cNvSpPr/>
            <p:nvPr/>
          </p:nvSpPr>
          <p:spPr bwMode="auto">
            <a:xfrm>
              <a:off x="1115616" y="1574794"/>
              <a:ext cx="2052228" cy="1980220"/>
            </a:xfrm>
            <a:prstGeom prst="ellipse">
              <a:avLst/>
            </a:prstGeom>
            <a:noFill/>
            <a:ln w="1905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81" name="椭圆 180"/>
            <p:cNvSpPr/>
            <p:nvPr/>
          </p:nvSpPr>
          <p:spPr bwMode="auto">
            <a:xfrm>
              <a:off x="1115616" y="166480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2" name="椭圆 181"/>
            <p:cNvSpPr/>
            <p:nvPr/>
          </p:nvSpPr>
          <p:spPr bwMode="auto">
            <a:xfrm>
              <a:off x="1871700" y="1322766"/>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3" name="椭圆 182"/>
            <p:cNvSpPr/>
            <p:nvPr/>
          </p:nvSpPr>
          <p:spPr bwMode="auto">
            <a:xfrm>
              <a:off x="2627784" y="1664804"/>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4" name="椭圆 183"/>
            <p:cNvSpPr/>
            <p:nvPr/>
          </p:nvSpPr>
          <p:spPr bwMode="auto">
            <a:xfrm>
              <a:off x="2915816" y="2348880"/>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5" name="椭圆 184"/>
            <p:cNvSpPr/>
            <p:nvPr/>
          </p:nvSpPr>
          <p:spPr bwMode="auto">
            <a:xfrm>
              <a:off x="2573079" y="303295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6" name="椭圆 185"/>
            <p:cNvSpPr/>
            <p:nvPr/>
          </p:nvSpPr>
          <p:spPr bwMode="auto">
            <a:xfrm>
              <a:off x="1835696" y="3284984"/>
              <a:ext cx="540060" cy="504056"/>
            </a:xfrm>
            <a:prstGeom prst="ellipse">
              <a:avLst/>
            </a:prstGeom>
            <a:solidFill>
              <a:schemeClr val="bg2">
                <a:lumMod val="20000"/>
                <a:lumOff val="80000"/>
              </a:schemeClr>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7" name="椭圆 186"/>
            <p:cNvSpPr/>
            <p:nvPr/>
          </p:nvSpPr>
          <p:spPr bwMode="auto">
            <a:xfrm>
              <a:off x="1115616" y="2996952"/>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88" name="椭圆 187"/>
            <p:cNvSpPr/>
            <p:nvPr/>
          </p:nvSpPr>
          <p:spPr bwMode="auto">
            <a:xfrm>
              <a:off x="827584" y="2312876"/>
              <a:ext cx="540060" cy="504056"/>
            </a:xfrm>
            <a:prstGeom prst="ellipse">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noAutofit/>
            </a:bodyPr>
            <a:lstStyle/>
            <a:p>
              <a:pPr marL="0" marR="0" indent="0" algn="ctr" defTabSz="914400" rtl="0" eaLnBrk="0" fontAlgn="base" latinLnBrk="0" hangingPunct="0">
                <a:lnSpc>
                  <a:spcPts val="2500"/>
                </a:lnSpc>
                <a:spcBef>
                  <a:spcPct val="0"/>
                </a:spcBef>
                <a:spcAft>
                  <a:spcPct val="0"/>
                </a:spcAft>
                <a:buClrTx/>
                <a:buSzTx/>
                <a:buFontTx/>
                <a:buNone/>
                <a:tabLst/>
              </a:pPr>
              <a:r>
                <a:rPr kumimoji="0" lang="en-US" altLang="zh-CN" sz="3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zh-CN" altLang="en-US" sz="3200" b="1" i="0" u="none" strike="noStrike" cap="none" normalizeH="0" baseline="0" dirty="0" smtClean="0">
                <a:ln>
                  <a:noFill/>
                </a:ln>
                <a:solidFill>
                  <a:schemeClr val="tx1"/>
                </a:solidFill>
                <a:effectLst/>
                <a:latin typeface="Times New Roman" pitchFamily="18" charset="0"/>
                <a:cs typeface="Times New Roman" pitchFamily="18" charset="0"/>
              </a:endParaRPr>
            </a:p>
          </p:txBody>
        </p:sp>
      </p:grpSp>
      <p:sp>
        <p:nvSpPr>
          <p:cNvPr id="189" name="下箭头 188"/>
          <p:cNvSpPr/>
          <p:nvPr/>
        </p:nvSpPr>
        <p:spPr bwMode="auto">
          <a:xfrm rot="16200000">
            <a:off x="1833099" y="2420996"/>
            <a:ext cx="335960" cy="25506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12947" tIns="56473" rIns="112947" bIns="56473" numCol="1" rtlCol="0" anchor="t" anchorCtr="0" compatLnSpc="1">
            <a:prstTxWarp prst="textNoShape">
              <a:avLst/>
            </a:prstTxWarp>
            <a:spAutoFit/>
          </a:bodyPr>
          <a:lstStyle/>
          <a:p>
            <a:pPr marL="0" marR="0" indent="0" algn="l" defTabSz="914400" rtl="0" eaLnBrk="0" fontAlgn="base" latinLnBrk="0" hangingPunct="0">
              <a:lnSpc>
                <a:spcPct val="120000"/>
              </a:lnSpc>
              <a:spcBef>
                <a:spcPct val="0"/>
              </a:spcBef>
              <a:spcAft>
                <a:spcPct val="0"/>
              </a:spcAft>
              <a:buClrTx/>
              <a:buSzTx/>
              <a:buFontTx/>
              <a:buNone/>
              <a:tabLst/>
            </a:pP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190" name="Rectangle 2"/>
          <p:cNvSpPr>
            <a:spLocks noGrp="1" noChangeArrowheads="1"/>
          </p:cNvSpPr>
          <p:nvPr/>
        </p:nvSpPr>
        <p:spPr bwMode="auto">
          <a:xfrm>
            <a:off x="1334166" y="3405233"/>
            <a:ext cx="45422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en-US" altLang="zh-CN" sz="3200" dirty="0" smtClean="0">
                <a:solidFill>
                  <a:schemeClr val="tx2"/>
                </a:solidFill>
                <a:effectLst>
                  <a:outerShdw blurRad="38100" dist="38100" dir="2700000" algn="tl">
                    <a:srgbClr val="C0C0C0"/>
                  </a:outerShdw>
                </a:effectLst>
                <a:latin typeface="Times New Roman" pitchFamily="18" charset="0"/>
                <a:cs typeface="Times New Roman" pitchFamily="18" charset="0"/>
              </a:rPr>
              <a:t>3</a:t>
            </a:r>
            <a:endParaRPr lang="en-US" altLang="zh-CN" sz="3200" dirty="0">
              <a:solidFill>
                <a:schemeClr val="tx2"/>
              </a:solidFill>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897067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0" y="976912"/>
            <a:ext cx="9144000" cy="4546031"/>
          </a:xfrm>
          <a:prstGeom prst="rect">
            <a:avLst/>
          </a:prstGeom>
          <a:solidFill>
            <a:schemeClr val="hlink"/>
          </a:solidFill>
          <a:ln w="9525">
            <a:noFill/>
            <a:miter lim="800000"/>
            <a:headEnd/>
            <a:tailEnd/>
          </a:ln>
        </p:spPr>
        <p:txBody>
          <a:bodyPr wrap="square" lIns="112947" tIns="56473" rIns="112947" bIns="56473">
            <a:spAutoFit/>
          </a:bodyPr>
          <a:lstStyle/>
          <a:p>
            <a:pPr>
              <a:lnSpc>
                <a:spcPct val="100000"/>
              </a:lnSpc>
            </a:pPr>
            <a:r>
              <a:rPr lang="en-US" altLang="zh-CN" sz="3200" dirty="0" err="1">
                <a:latin typeface="Times New Roman" pitchFamily="18" charset="0"/>
                <a:ea typeface="宋体" pitchFamily="2" charset="-122"/>
              </a:rPr>
              <a:t>def</a:t>
            </a:r>
            <a:r>
              <a:rPr lang="en-US" altLang="zh-CN" sz="3200" dirty="0">
                <a:latin typeface="Times New Roman" pitchFamily="18" charset="0"/>
                <a:ea typeface="宋体" pitchFamily="2" charset="-122"/>
              </a:rPr>
              <a:t>  Josephus (</a:t>
            </a:r>
            <a:r>
              <a:rPr lang="en-US" altLang="zh-CN" sz="3200" dirty="0" err="1">
                <a:latin typeface="Times New Roman" pitchFamily="18" charset="0"/>
                <a:ea typeface="宋体" pitchFamily="2" charset="-122"/>
              </a:rPr>
              <a:t>CircList</a:t>
            </a:r>
            <a:r>
              <a:rPr lang="en-US" altLang="zh-CN" sz="3200" dirty="0">
                <a:latin typeface="Times New Roman" pitchFamily="18" charset="0"/>
                <a:ea typeface="宋体" pitchFamily="2" charset="-122"/>
              </a:rPr>
              <a:t>, n, m) :</a:t>
            </a:r>
          </a:p>
          <a:p>
            <a:pPr>
              <a:lnSpc>
                <a:spcPct val="100000"/>
              </a:lnSpc>
            </a:pPr>
            <a:r>
              <a:rPr lang="en-US" altLang="zh-CN" sz="3200" dirty="0">
                <a:latin typeface="Times New Roman" pitchFamily="18" charset="0"/>
                <a:ea typeface="宋体" pitchFamily="2" charset="-122"/>
              </a:rPr>
              <a:t>    p, pre = </a:t>
            </a:r>
            <a:r>
              <a:rPr lang="en-US" altLang="zh-CN" sz="3200" dirty="0" err="1">
                <a:latin typeface="Times New Roman" pitchFamily="18" charset="0"/>
                <a:ea typeface="宋体" pitchFamily="2" charset="-122"/>
              </a:rPr>
              <a:t>CircList</a:t>
            </a:r>
            <a:r>
              <a:rPr lang="en-US" altLang="zh-CN" sz="3200" dirty="0">
                <a:latin typeface="Times New Roman" pitchFamily="18" charset="0"/>
                <a:ea typeface="宋体" pitchFamily="2" charset="-122"/>
              </a:rPr>
              <a:t>, None</a:t>
            </a:r>
          </a:p>
          <a:p>
            <a:pPr>
              <a:lnSpc>
                <a:spcPct val="100000"/>
              </a:lnSpc>
            </a:pPr>
            <a:r>
              <a:rPr lang="en-US" altLang="zh-CN" sz="3200" dirty="0">
                <a:latin typeface="Times New Roman" pitchFamily="18" charset="0"/>
                <a:ea typeface="宋体" pitchFamily="2" charset="-122"/>
              </a:rPr>
              <a:t>    for i in range(n-1) : #</a:t>
            </a:r>
            <a:r>
              <a:rPr lang="zh-CN" altLang="en-US" sz="3200" dirty="0">
                <a:latin typeface="Times New Roman" pitchFamily="18" charset="0"/>
                <a:ea typeface="宋体" pitchFamily="2" charset="-122"/>
              </a:rPr>
              <a:t>执行</a:t>
            </a:r>
            <a:r>
              <a:rPr lang="en-US" altLang="zh-CN" sz="3200" dirty="0">
                <a:latin typeface="Times New Roman" pitchFamily="18" charset="0"/>
                <a:ea typeface="宋体" pitchFamily="2" charset="-122"/>
              </a:rPr>
              <a:t>n-1</a:t>
            </a:r>
            <a:r>
              <a:rPr lang="zh-CN" altLang="en-US" sz="3200" dirty="0">
                <a:latin typeface="Times New Roman" pitchFamily="18" charset="0"/>
                <a:ea typeface="宋体" pitchFamily="2" charset="-122"/>
              </a:rPr>
              <a:t>次</a:t>
            </a:r>
          </a:p>
          <a:p>
            <a:pPr>
              <a:lnSpc>
                <a:spcPct val="100000"/>
              </a:lnSpc>
            </a:pPr>
            <a:r>
              <a:rPr lang="zh-CN" altLang="en-US" sz="3200" dirty="0">
                <a:latin typeface="Times New Roman" pitchFamily="18" charset="0"/>
                <a:ea typeface="宋体" pitchFamily="2" charset="-122"/>
              </a:rPr>
              <a:t>        </a:t>
            </a:r>
            <a:r>
              <a:rPr lang="en-US" altLang="zh-CN" sz="3200" dirty="0">
                <a:latin typeface="Times New Roman" pitchFamily="18" charset="0"/>
                <a:ea typeface="宋体" pitchFamily="2" charset="-122"/>
              </a:rPr>
              <a:t>for j in range(m) :</a:t>
            </a:r>
          </a:p>
          <a:p>
            <a:pPr>
              <a:lnSpc>
                <a:spcPct val="100000"/>
              </a:lnSpc>
            </a:pPr>
            <a:r>
              <a:rPr lang="en-US" altLang="zh-CN" sz="3200" dirty="0">
                <a:latin typeface="Times New Roman" pitchFamily="18" charset="0"/>
                <a:ea typeface="宋体" pitchFamily="2" charset="-122"/>
              </a:rPr>
              <a:t>            pre = p</a:t>
            </a:r>
          </a:p>
          <a:p>
            <a:pPr>
              <a:lnSpc>
                <a:spcPct val="100000"/>
              </a:lnSpc>
            </a:pPr>
            <a:r>
              <a:rPr lang="en-US" altLang="zh-CN" sz="3200" dirty="0">
                <a:latin typeface="Times New Roman" pitchFamily="18" charset="0"/>
                <a:ea typeface="宋体" pitchFamily="2" charset="-122"/>
              </a:rPr>
              <a:t>            p = </a:t>
            </a:r>
            <a:r>
              <a:rPr lang="en-US" altLang="zh-CN" sz="3200" dirty="0" err="1">
                <a:latin typeface="Times New Roman" pitchFamily="18" charset="0"/>
                <a:ea typeface="宋体" pitchFamily="2" charset="-122"/>
              </a:rPr>
              <a:t>p.link</a:t>
            </a:r>
            <a:endParaRPr lang="en-US" altLang="zh-CN" sz="3200" dirty="0">
              <a:latin typeface="Times New Roman" pitchFamily="18" charset="0"/>
              <a:ea typeface="宋体" pitchFamily="2" charset="-122"/>
            </a:endParaRPr>
          </a:p>
          <a:p>
            <a:pPr>
              <a:lnSpc>
                <a:spcPct val="100000"/>
              </a:lnSpc>
            </a:pPr>
            <a:r>
              <a:rPr lang="en-US" altLang="zh-CN" sz="3200" dirty="0">
                <a:latin typeface="Times New Roman" pitchFamily="18" charset="0"/>
                <a:ea typeface="宋体" pitchFamily="2" charset="-122"/>
              </a:rPr>
              <a:t>        print "Delete ", </a:t>
            </a:r>
            <a:r>
              <a:rPr lang="en-US" altLang="zh-CN" sz="3200" dirty="0" err="1">
                <a:latin typeface="Times New Roman" pitchFamily="18" charset="0"/>
                <a:ea typeface="宋体" pitchFamily="2" charset="-122"/>
              </a:rPr>
              <a:t>p.data</a:t>
            </a:r>
            <a:endParaRPr lang="en-US" altLang="zh-CN" sz="3200" dirty="0">
              <a:latin typeface="Times New Roman" pitchFamily="18" charset="0"/>
              <a:ea typeface="宋体" pitchFamily="2" charset="-122"/>
            </a:endParaRPr>
          </a:p>
          <a:p>
            <a:pPr>
              <a:lnSpc>
                <a:spcPct val="100000"/>
              </a:lnSpc>
            </a:pPr>
            <a:r>
              <a:rPr lang="en-US" altLang="zh-CN" sz="3200" dirty="0">
                <a:latin typeface="Times New Roman" pitchFamily="18" charset="0"/>
                <a:ea typeface="宋体" pitchFamily="2" charset="-122"/>
              </a:rPr>
              <a:t>        </a:t>
            </a:r>
            <a:r>
              <a:rPr lang="en-US" altLang="zh-CN" sz="3200" dirty="0" err="1">
                <a:latin typeface="Times New Roman" pitchFamily="18" charset="0"/>
                <a:ea typeface="宋体" pitchFamily="2" charset="-122"/>
              </a:rPr>
              <a:t>pre.link</a:t>
            </a:r>
            <a:r>
              <a:rPr lang="en-US" altLang="zh-CN" sz="3200" dirty="0">
                <a:latin typeface="Times New Roman" pitchFamily="18" charset="0"/>
                <a:ea typeface="宋体" pitchFamily="2" charset="-122"/>
              </a:rPr>
              <a:t> = </a:t>
            </a:r>
            <a:r>
              <a:rPr lang="en-US" altLang="zh-CN" sz="3200" dirty="0" err="1">
                <a:latin typeface="Times New Roman" pitchFamily="18" charset="0"/>
                <a:ea typeface="宋体" pitchFamily="2" charset="-122"/>
              </a:rPr>
              <a:t>p.link</a:t>
            </a:r>
            <a:endParaRPr lang="en-US" altLang="zh-CN" sz="3200" dirty="0">
              <a:latin typeface="Times New Roman" pitchFamily="18" charset="0"/>
              <a:ea typeface="宋体" pitchFamily="2" charset="-122"/>
            </a:endParaRPr>
          </a:p>
          <a:p>
            <a:pPr>
              <a:lnSpc>
                <a:spcPct val="100000"/>
              </a:lnSpc>
            </a:pPr>
            <a:r>
              <a:rPr lang="en-US" altLang="zh-CN" sz="3200" dirty="0">
                <a:latin typeface="Times New Roman" pitchFamily="18" charset="0"/>
                <a:ea typeface="宋体" pitchFamily="2" charset="-122"/>
              </a:rPr>
              <a:t>    print "The Last Node is : ", </a:t>
            </a:r>
            <a:r>
              <a:rPr lang="en-US" altLang="zh-CN" sz="3200" dirty="0" err="1">
                <a:latin typeface="Times New Roman" pitchFamily="18" charset="0"/>
                <a:ea typeface="宋体" pitchFamily="2" charset="-122"/>
              </a:rPr>
              <a:t>pre.data</a:t>
            </a:r>
            <a:endParaRPr lang="zh-CN" altLang="en-US" sz="3200" dirty="0">
              <a:latin typeface="Times New Roman" pitchFamily="18" charset="0"/>
              <a:ea typeface="宋体" pitchFamily="2" charset="-122"/>
            </a:endParaRPr>
          </a:p>
        </p:txBody>
      </p:sp>
      <p:sp>
        <p:nvSpPr>
          <p:cNvPr id="650243" name="Rectangle 3"/>
          <p:cNvSpPr>
            <a:spLocks noChangeArrowheads="1"/>
          </p:cNvSpPr>
          <p:nvPr/>
        </p:nvSpPr>
        <p:spPr bwMode="auto">
          <a:xfrm>
            <a:off x="143508" y="260648"/>
            <a:ext cx="3082925"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2800">
                <a:effectLst>
                  <a:outerShdw blurRad="38100" dist="38100" dir="2700000" algn="tl">
                    <a:srgbClr val="C0C0C0"/>
                  </a:outerShdw>
                </a:effectLst>
              </a:rPr>
              <a:t>约瑟夫问题的解法</a:t>
            </a:r>
          </a:p>
        </p:txBody>
      </p:sp>
      <p:pic>
        <p:nvPicPr>
          <p:cNvPr id="2" name="图片 1"/>
          <p:cNvPicPr>
            <a:picLocks noChangeAspect="1"/>
          </p:cNvPicPr>
          <p:nvPr/>
        </p:nvPicPr>
        <p:blipFill>
          <a:blip r:embed="rId2"/>
          <a:stretch>
            <a:fillRect/>
          </a:stretch>
        </p:blipFill>
        <p:spPr>
          <a:xfrm>
            <a:off x="6336196" y="977312"/>
            <a:ext cx="2834782" cy="2775724"/>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2330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cstate="print"/>
          <a:srcRect/>
          <a:stretch>
            <a:fillRect/>
          </a:stretch>
        </p:blipFill>
        <p:spPr bwMode="auto">
          <a:xfrm>
            <a:off x="0" y="2514600"/>
            <a:ext cx="9144000" cy="1050925"/>
          </a:xfrm>
          <a:prstGeom prst="rect">
            <a:avLst/>
          </a:prstGeom>
          <a:noFill/>
          <a:ln w="9525">
            <a:noFill/>
            <a:miter lim="800000"/>
            <a:headEnd/>
            <a:tailEnd/>
          </a:ln>
        </p:spPr>
      </p:pic>
      <p:sp>
        <p:nvSpPr>
          <p:cNvPr id="648195" name="Rectangle 3"/>
          <p:cNvSpPr>
            <a:spLocks noGrp="1" noChangeArrowheads="1"/>
          </p:cNvSpPr>
          <p:nvPr/>
        </p:nvSpPr>
        <p:spPr bwMode="auto">
          <a:xfrm>
            <a:off x="304800" y="304800"/>
            <a:ext cx="3886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a:solidFill>
                  <a:srgbClr val="FF0000"/>
                </a:solidFill>
                <a:effectLst>
                  <a:outerShdw blurRad="38100" dist="38100" dir="2700000" algn="tl">
                    <a:srgbClr val="C0C0C0"/>
                  </a:outerShdw>
                </a:effectLst>
                <a:latin typeface="Arial Narrow" pitchFamily="34" charset="0"/>
              </a:rPr>
              <a:t>多项式及其相加</a:t>
            </a:r>
          </a:p>
        </p:txBody>
      </p:sp>
      <p:sp>
        <p:nvSpPr>
          <p:cNvPr id="648196" name="Rectangle 4"/>
          <p:cNvSpPr>
            <a:spLocks noGrp="1" noChangeArrowheads="1"/>
          </p:cNvSpPr>
          <p:nvPr/>
        </p:nvSpPr>
        <p:spPr bwMode="auto">
          <a:xfrm>
            <a:off x="304800" y="1143000"/>
            <a:ext cx="8534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rPr>
              <a:t>在多项式的链表表示中每个结点增加了一个数据成员</a:t>
            </a:r>
            <a:r>
              <a:rPr lang="en-US" altLang="zh-CN" sz="2800" i="1">
                <a:effectLst>
                  <a:outerShdw blurRad="38100" dist="38100" dir="2700000" algn="tl">
                    <a:srgbClr val="C0C0C0"/>
                  </a:outerShdw>
                </a:effectLst>
                <a:latin typeface="Times New Roman" panose="02020603050405020304" pitchFamily="18" charset="0"/>
                <a:cs typeface="Times New Roman" panose="02020603050405020304" pitchFamily="18" charset="0"/>
              </a:rPr>
              <a:t>link</a:t>
            </a:r>
            <a:r>
              <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rPr>
              <a:t>作为链接指针。</a:t>
            </a:r>
          </a:p>
        </p:txBody>
      </p:sp>
      <p:sp>
        <p:nvSpPr>
          <p:cNvPr id="648197" name="Text Box 5"/>
          <p:cNvSpPr txBox="1">
            <a:spLocks noChangeArrowheads="1"/>
          </p:cNvSpPr>
          <p:nvPr/>
        </p:nvSpPr>
        <p:spPr bwMode="auto">
          <a:xfrm>
            <a:off x="381000" y="4572000"/>
            <a:ext cx="8458200" cy="148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482600" indent="-48260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20000"/>
              </a:spcBef>
              <a:buFont typeface="Wingdings" pitchFamily="2" charset="2"/>
              <a:buChar char="q"/>
              <a:defRPr/>
            </a:pPr>
            <a:r>
              <a:rPr lang="zh-CN" altLang="en-US" sz="2800" smtClean="0">
                <a:effectLst>
                  <a:outerShdw blurRad="38100" dist="38100" dir="2700000" algn="tl">
                    <a:srgbClr val="C0C0C0"/>
                  </a:outerShdw>
                </a:effectLst>
              </a:rPr>
              <a:t>多项式的项数可以动态地增长，不存在存储溢出问题。</a:t>
            </a:r>
          </a:p>
          <a:p>
            <a:pPr>
              <a:lnSpc>
                <a:spcPct val="100000"/>
              </a:lnSpc>
              <a:spcBef>
                <a:spcPct val="20000"/>
              </a:spcBef>
              <a:buFont typeface="Wingdings" pitchFamily="2" charset="2"/>
              <a:buChar char="q"/>
              <a:defRPr/>
            </a:pPr>
            <a:r>
              <a:rPr lang="zh-CN" altLang="en-US" sz="2800" smtClean="0">
                <a:effectLst>
                  <a:outerShdw blurRad="38100" dist="38100" dir="2700000" algn="tl">
                    <a:srgbClr val="C0C0C0"/>
                  </a:outerShdw>
                </a:effectLst>
              </a:rPr>
              <a:t>插入、删除方便，不移动元素。</a:t>
            </a:r>
          </a:p>
        </p:txBody>
      </p:sp>
      <p:sp>
        <p:nvSpPr>
          <p:cNvPr id="648198" name="Rectangle 6"/>
          <p:cNvSpPr>
            <a:spLocks noChangeArrowheads="1"/>
          </p:cNvSpPr>
          <p:nvPr/>
        </p:nvSpPr>
        <p:spPr bwMode="auto">
          <a:xfrm>
            <a:off x="304800" y="3886200"/>
            <a:ext cx="1296988"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2800">
                <a:effectLst>
                  <a:outerShdw blurRad="38100" dist="38100" dir="2700000" algn="tl">
                    <a:srgbClr val="C0C0C0"/>
                  </a:outerShdw>
                </a:effectLst>
              </a:rPr>
              <a:t>优点：</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cstate="print"/>
          <a:srcRect/>
          <a:stretch>
            <a:fillRect/>
          </a:stretch>
        </p:blipFill>
        <p:spPr bwMode="auto">
          <a:xfrm>
            <a:off x="0" y="3200400"/>
            <a:ext cx="9144000" cy="3657600"/>
          </a:xfrm>
          <a:prstGeom prst="rect">
            <a:avLst/>
          </a:prstGeom>
          <a:noFill/>
          <a:ln w="9525">
            <a:noFill/>
            <a:miter lim="800000"/>
            <a:headEnd/>
            <a:tailEnd/>
          </a:ln>
        </p:spPr>
      </p:pic>
      <p:sp>
        <p:nvSpPr>
          <p:cNvPr id="647171" name="Text Box 3"/>
          <p:cNvSpPr txBox="1">
            <a:spLocks noChangeArrowheads="1"/>
          </p:cNvSpPr>
          <p:nvPr/>
        </p:nvSpPr>
        <p:spPr bwMode="auto">
          <a:xfrm>
            <a:off x="457200" y="457200"/>
            <a:ext cx="3082925" cy="5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p>
            <a:pPr>
              <a:lnSpc>
                <a:spcPct val="100000"/>
              </a:lnSpc>
              <a:defRPr/>
            </a:pPr>
            <a:r>
              <a:rPr lang="zh-CN" altLang="en-US" sz="2800">
                <a:effectLst>
                  <a:outerShdw blurRad="38100" dist="38100" dir="2700000" algn="tl">
                    <a:srgbClr val="C0C0C0"/>
                  </a:outerShdw>
                </a:effectLst>
                <a:latin typeface="Times New Roman" pitchFamily="18" charset="0"/>
              </a:rPr>
              <a:t>多项式链表的相加</a:t>
            </a:r>
            <a:endParaRPr lang="zh-CN" altLang="en-US" sz="2800" b="0">
              <a:latin typeface="Times New Roman" pitchFamily="18" charset="0"/>
            </a:endParaRPr>
          </a:p>
        </p:txBody>
      </p:sp>
      <p:sp>
        <p:nvSpPr>
          <p:cNvPr id="62468" name="Text Box 4"/>
          <p:cNvSpPr txBox="1">
            <a:spLocks noChangeArrowheads="1"/>
          </p:cNvSpPr>
          <p:nvPr/>
        </p:nvSpPr>
        <p:spPr bwMode="auto">
          <a:xfrm>
            <a:off x="533400" y="1219200"/>
            <a:ext cx="7543800" cy="1089025"/>
          </a:xfrm>
          <a:prstGeom prst="rect">
            <a:avLst/>
          </a:prstGeom>
          <a:noFill/>
          <a:ln w="9525">
            <a:noFill/>
            <a:miter lim="800000"/>
            <a:headEnd/>
            <a:tailEnd/>
          </a:ln>
        </p:spPr>
        <p:txBody>
          <a:bodyPr lIns="112947" tIns="56473" rIns="112947" bIns="56473">
            <a:spAutoFit/>
          </a:bodyPr>
          <a:lstStyle/>
          <a:p>
            <a:pPr>
              <a:lnSpc>
                <a:spcPct val="100000"/>
              </a:lnSpc>
            </a:pPr>
            <a:r>
              <a:rPr lang="en-US" altLang="zh-CN" sz="3200" i="1">
                <a:solidFill>
                  <a:srgbClr val="0000CC"/>
                </a:solidFill>
                <a:latin typeface="Times New Roman" pitchFamily="18" charset="0"/>
                <a:ea typeface="宋体" pitchFamily="2" charset="-122"/>
              </a:rPr>
              <a:t>AH</a:t>
            </a:r>
            <a:r>
              <a:rPr lang="en-US" altLang="zh-CN" sz="3200">
                <a:solidFill>
                  <a:srgbClr val="0000CC"/>
                </a:solidFill>
                <a:latin typeface="Times New Roman" pitchFamily="18" charset="0"/>
                <a:ea typeface="宋体" pitchFamily="2" charset="-122"/>
              </a:rPr>
              <a:t> = 1 - 10</a:t>
            </a:r>
            <a:r>
              <a:rPr lang="en-US" altLang="zh-CN" sz="3200" i="1">
                <a:solidFill>
                  <a:srgbClr val="0000CC"/>
                </a:solidFill>
                <a:latin typeface="Times New Roman" pitchFamily="18" charset="0"/>
                <a:ea typeface="宋体" pitchFamily="2" charset="-122"/>
              </a:rPr>
              <a:t>x</a:t>
            </a:r>
            <a:r>
              <a:rPr lang="en-US" altLang="zh-CN" sz="3200" baseline="30000">
                <a:solidFill>
                  <a:srgbClr val="0000CC"/>
                </a:solidFill>
                <a:latin typeface="Times New Roman" pitchFamily="18" charset="0"/>
                <a:ea typeface="宋体" pitchFamily="2" charset="-122"/>
              </a:rPr>
              <a:t>6</a:t>
            </a:r>
            <a:r>
              <a:rPr lang="en-US" altLang="zh-CN" sz="3200">
                <a:solidFill>
                  <a:srgbClr val="0000CC"/>
                </a:solidFill>
                <a:latin typeface="Times New Roman" pitchFamily="18" charset="0"/>
                <a:ea typeface="宋体" pitchFamily="2" charset="-122"/>
              </a:rPr>
              <a:t> + 2</a:t>
            </a:r>
            <a:r>
              <a:rPr lang="en-US" altLang="zh-CN" sz="3200" i="1">
                <a:solidFill>
                  <a:srgbClr val="0000CC"/>
                </a:solidFill>
                <a:latin typeface="Times New Roman" pitchFamily="18" charset="0"/>
                <a:ea typeface="宋体" pitchFamily="2" charset="-122"/>
              </a:rPr>
              <a:t>x</a:t>
            </a:r>
            <a:r>
              <a:rPr lang="en-US" altLang="zh-CN" sz="3200" baseline="30000">
                <a:solidFill>
                  <a:srgbClr val="0000CC"/>
                </a:solidFill>
                <a:latin typeface="Times New Roman" pitchFamily="18" charset="0"/>
                <a:ea typeface="宋体" pitchFamily="2" charset="-122"/>
              </a:rPr>
              <a:t>8</a:t>
            </a:r>
            <a:r>
              <a:rPr lang="en-US" altLang="zh-CN" sz="3200">
                <a:solidFill>
                  <a:srgbClr val="0000CC"/>
                </a:solidFill>
                <a:latin typeface="Times New Roman" pitchFamily="18" charset="0"/>
                <a:ea typeface="宋体" pitchFamily="2" charset="-122"/>
              </a:rPr>
              <a:t> +7</a:t>
            </a:r>
            <a:r>
              <a:rPr lang="en-US" altLang="zh-CN" sz="3200" i="1">
                <a:solidFill>
                  <a:srgbClr val="0000CC"/>
                </a:solidFill>
                <a:latin typeface="Times New Roman" pitchFamily="18" charset="0"/>
                <a:ea typeface="宋体" pitchFamily="2" charset="-122"/>
              </a:rPr>
              <a:t>x</a:t>
            </a:r>
            <a:r>
              <a:rPr lang="en-US" altLang="zh-CN" sz="3200" baseline="30000">
                <a:solidFill>
                  <a:srgbClr val="0000CC"/>
                </a:solidFill>
                <a:latin typeface="Times New Roman" pitchFamily="18" charset="0"/>
                <a:ea typeface="宋体" pitchFamily="2" charset="-122"/>
              </a:rPr>
              <a:t>14</a:t>
            </a:r>
            <a:endParaRPr lang="en-US" altLang="zh-CN" sz="3200" i="1">
              <a:solidFill>
                <a:srgbClr val="0000CC"/>
              </a:solidFill>
              <a:latin typeface="Times New Roman" pitchFamily="18" charset="0"/>
              <a:ea typeface="宋体" pitchFamily="2" charset="-122"/>
            </a:endParaRPr>
          </a:p>
          <a:p>
            <a:pPr>
              <a:lnSpc>
                <a:spcPct val="100000"/>
              </a:lnSpc>
            </a:pPr>
            <a:r>
              <a:rPr lang="en-US" altLang="zh-CN" sz="3200" i="1">
                <a:solidFill>
                  <a:srgbClr val="0000CC"/>
                </a:solidFill>
                <a:latin typeface="Times New Roman" pitchFamily="18" charset="0"/>
                <a:ea typeface="宋体" pitchFamily="2" charset="-122"/>
              </a:rPr>
              <a:t>BH</a:t>
            </a:r>
            <a:r>
              <a:rPr lang="en-US" altLang="zh-CN" sz="3200">
                <a:solidFill>
                  <a:srgbClr val="0000CC"/>
                </a:solidFill>
                <a:latin typeface="Times New Roman" pitchFamily="18" charset="0"/>
                <a:ea typeface="宋体" pitchFamily="2" charset="-122"/>
              </a:rPr>
              <a:t> = - </a:t>
            </a:r>
            <a:r>
              <a:rPr lang="en-US" altLang="zh-CN" sz="3200" i="1">
                <a:solidFill>
                  <a:srgbClr val="0000CC"/>
                </a:solidFill>
                <a:latin typeface="Times New Roman" pitchFamily="18" charset="0"/>
                <a:ea typeface="宋体" pitchFamily="2" charset="-122"/>
              </a:rPr>
              <a:t>x</a:t>
            </a:r>
            <a:r>
              <a:rPr lang="en-US" altLang="zh-CN" sz="3200" baseline="30000">
                <a:solidFill>
                  <a:srgbClr val="0000CC"/>
                </a:solidFill>
                <a:latin typeface="Times New Roman" pitchFamily="18" charset="0"/>
                <a:ea typeface="宋体" pitchFamily="2" charset="-122"/>
              </a:rPr>
              <a:t>4</a:t>
            </a:r>
            <a:r>
              <a:rPr lang="en-US" altLang="zh-CN" sz="3200">
                <a:solidFill>
                  <a:srgbClr val="0000CC"/>
                </a:solidFill>
                <a:latin typeface="Times New Roman" pitchFamily="18" charset="0"/>
                <a:ea typeface="宋体" pitchFamily="2" charset="-122"/>
              </a:rPr>
              <a:t> + 10</a:t>
            </a:r>
            <a:r>
              <a:rPr lang="en-US" altLang="zh-CN" sz="3200" i="1">
                <a:solidFill>
                  <a:srgbClr val="0000CC"/>
                </a:solidFill>
                <a:latin typeface="Times New Roman" pitchFamily="18" charset="0"/>
                <a:ea typeface="宋体" pitchFamily="2" charset="-122"/>
              </a:rPr>
              <a:t>x</a:t>
            </a:r>
            <a:r>
              <a:rPr lang="en-US" altLang="zh-CN" sz="3200" baseline="30000">
                <a:solidFill>
                  <a:srgbClr val="0000CC"/>
                </a:solidFill>
                <a:latin typeface="Times New Roman" pitchFamily="18" charset="0"/>
                <a:ea typeface="宋体" pitchFamily="2" charset="-122"/>
              </a:rPr>
              <a:t>6</a:t>
            </a:r>
            <a:r>
              <a:rPr lang="en-US" altLang="zh-CN" sz="3200">
                <a:solidFill>
                  <a:srgbClr val="0000CC"/>
                </a:solidFill>
                <a:latin typeface="Times New Roman" pitchFamily="18" charset="0"/>
                <a:ea typeface="宋体" pitchFamily="2" charset="-122"/>
              </a:rPr>
              <a:t> - 3</a:t>
            </a:r>
            <a:r>
              <a:rPr lang="en-US" altLang="zh-CN" sz="3200" i="1">
                <a:solidFill>
                  <a:srgbClr val="0000CC"/>
                </a:solidFill>
                <a:latin typeface="Times New Roman" pitchFamily="18" charset="0"/>
                <a:ea typeface="宋体" pitchFamily="2" charset="-122"/>
              </a:rPr>
              <a:t>x</a:t>
            </a:r>
            <a:r>
              <a:rPr lang="en-US" altLang="zh-CN" sz="3200" baseline="30000">
                <a:solidFill>
                  <a:srgbClr val="0000CC"/>
                </a:solidFill>
                <a:latin typeface="Times New Roman" pitchFamily="18" charset="0"/>
                <a:ea typeface="宋体" pitchFamily="2" charset="-122"/>
              </a:rPr>
              <a:t>10</a:t>
            </a:r>
            <a:r>
              <a:rPr lang="en-US" altLang="zh-CN" sz="3200">
                <a:solidFill>
                  <a:srgbClr val="0000CC"/>
                </a:solidFill>
                <a:latin typeface="Times New Roman" pitchFamily="18" charset="0"/>
                <a:ea typeface="宋体" pitchFamily="2" charset="-122"/>
              </a:rPr>
              <a:t> + 8</a:t>
            </a:r>
            <a:r>
              <a:rPr lang="en-US" altLang="zh-CN" sz="3200" i="1">
                <a:solidFill>
                  <a:srgbClr val="0000CC"/>
                </a:solidFill>
                <a:latin typeface="Times New Roman" pitchFamily="18" charset="0"/>
                <a:ea typeface="宋体" pitchFamily="2" charset="-122"/>
              </a:rPr>
              <a:t>x</a:t>
            </a:r>
            <a:r>
              <a:rPr lang="en-US" altLang="zh-CN" sz="3200" baseline="30000">
                <a:solidFill>
                  <a:srgbClr val="0000CC"/>
                </a:solidFill>
                <a:latin typeface="Times New Roman" pitchFamily="18" charset="0"/>
                <a:ea typeface="宋体" pitchFamily="2" charset="-122"/>
              </a:rPr>
              <a:t>14</a:t>
            </a:r>
            <a:r>
              <a:rPr lang="en-US" altLang="zh-CN" sz="3200">
                <a:solidFill>
                  <a:srgbClr val="0000CC"/>
                </a:solidFill>
                <a:latin typeface="Times New Roman" pitchFamily="18" charset="0"/>
                <a:ea typeface="宋体" pitchFamily="2" charset="-122"/>
              </a:rPr>
              <a:t> +4</a:t>
            </a:r>
            <a:r>
              <a:rPr lang="en-US" altLang="zh-CN" sz="3200" i="1">
                <a:solidFill>
                  <a:srgbClr val="0000CC"/>
                </a:solidFill>
                <a:latin typeface="Times New Roman" pitchFamily="18" charset="0"/>
                <a:ea typeface="宋体" pitchFamily="2" charset="-122"/>
              </a:rPr>
              <a:t>x</a:t>
            </a:r>
            <a:r>
              <a:rPr lang="en-US" altLang="zh-CN" sz="3200" baseline="30000">
                <a:solidFill>
                  <a:srgbClr val="0000CC"/>
                </a:solidFill>
                <a:latin typeface="Times New Roman" pitchFamily="18" charset="0"/>
                <a:ea typeface="宋体" pitchFamily="2" charset="-122"/>
              </a:rPr>
              <a:t>18</a:t>
            </a:r>
            <a:endParaRPr lang="en-US" altLang="zh-CN" sz="3200" b="0" baseline="3000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84764" y="824943"/>
            <a:ext cx="8743720" cy="5693866"/>
          </a:xfrm>
          <a:prstGeom prst="rect">
            <a:avLst/>
          </a:prstGeom>
          <a:noFill/>
          <a:ln w="9525">
            <a:noFill/>
            <a:miter lim="800000"/>
            <a:headEnd/>
            <a:tailEnd/>
          </a:ln>
          <a:effectLst/>
        </p:spPr>
        <p:txBody>
          <a:bodyPr wrap="square">
            <a:spAutoFit/>
          </a:bodyPr>
          <a:lstStyle/>
          <a:p>
            <a:pPr>
              <a:lnSpc>
                <a:spcPct val="100000"/>
              </a:lnSpc>
            </a:pPr>
            <a:r>
              <a:rPr kumimoji="1" lang="zh-CN" altLang="en-US" sz="2800" smtClean="0">
                <a:latin typeface="Times New Roman" panose="02020603050405020304" pitchFamily="18" charset="0"/>
                <a:ea typeface="+mn-ea"/>
                <a:cs typeface="Times New Roman" panose="02020603050405020304" pitchFamily="18" charset="0"/>
              </a:rPr>
              <a:t>初始化</a:t>
            </a:r>
            <a:endParaRPr kumimoji="1" lang="zh-CN" altLang="en-US" sz="2800">
              <a:latin typeface="Times New Roman" panose="02020603050405020304" pitchFamily="18" charset="0"/>
              <a:ea typeface="+mn-ea"/>
              <a:cs typeface="Times New Roman" panose="02020603050405020304" pitchFamily="18" charset="0"/>
            </a:endParaRPr>
          </a:p>
          <a:p>
            <a:pPr>
              <a:lnSpc>
                <a:spcPct val="100000"/>
              </a:lnSpc>
            </a:pPr>
            <a:r>
              <a:rPr kumimoji="1" lang="en-US" altLang="zh-CN" sz="2800">
                <a:latin typeface="Times New Roman" panose="02020603050405020304" pitchFamily="18" charset="0"/>
                <a:ea typeface="+mn-ea"/>
                <a:cs typeface="Times New Roman" panose="02020603050405020304" pitchFamily="18" charset="0"/>
              </a:rPr>
              <a:t>While </a:t>
            </a:r>
            <a:r>
              <a:rPr kumimoji="1" lang="zh-CN" altLang="en-US" sz="2800" smtClean="0">
                <a:latin typeface="Times New Roman" panose="02020603050405020304" pitchFamily="18" charset="0"/>
                <a:ea typeface="+mn-ea"/>
                <a:cs typeface="Times New Roman" panose="02020603050405020304" pitchFamily="18" charset="0"/>
              </a:rPr>
              <a:t>两</a:t>
            </a:r>
            <a:r>
              <a:rPr kumimoji="1" lang="zh-CN" altLang="en-US" sz="2800">
                <a:latin typeface="Times New Roman" panose="02020603050405020304" pitchFamily="18" charset="0"/>
                <a:ea typeface="+mn-ea"/>
                <a:cs typeface="Times New Roman" panose="02020603050405020304" pitchFamily="18" charset="0"/>
              </a:rPr>
              <a:t>个链都没处理</a:t>
            </a:r>
            <a:r>
              <a:rPr kumimoji="1" lang="zh-CN" altLang="en-US" sz="2800" smtClean="0">
                <a:latin typeface="Times New Roman" panose="02020603050405020304" pitchFamily="18" charset="0"/>
                <a:ea typeface="+mn-ea"/>
                <a:cs typeface="Times New Roman" panose="02020603050405020304" pitchFamily="18" charset="0"/>
              </a:rPr>
              <a:t>完</a:t>
            </a:r>
            <a:r>
              <a:rPr kumimoji="1" lang="en-US" altLang="zh-CN" sz="2800">
                <a:latin typeface="Times New Roman" panose="02020603050405020304" pitchFamily="18" charset="0"/>
                <a:ea typeface="+mn-ea"/>
                <a:cs typeface="Times New Roman" panose="02020603050405020304" pitchFamily="18" charset="0"/>
              </a:rPr>
              <a:t>:</a:t>
            </a:r>
          </a:p>
          <a:p>
            <a:pPr>
              <a:lnSpc>
                <a:spcPct val="100000"/>
              </a:lnSpc>
            </a:pPr>
            <a:r>
              <a:rPr kumimoji="1" lang="en-US" altLang="zh-CN" sz="2800">
                <a:latin typeface="Times New Roman" panose="02020603050405020304" pitchFamily="18" charset="0"/>
                <a:ea typeface="+mn-ea"/>
                <a:cs typeface="Times New Roman" panose="02020603050405020304" pitchFamily="18" charset="0"/>
              </a:rPr>
              <a:t>    </a:t>
            </a:r>
            <a:r>
              <a:rPr kumimoji="1" lang="en-US" altLang="zh-CN" sz="2800" smtClean="0">
                <a:latin typeface="Times New Roman" panose="02020603050405020304" pitchFamily="18" charset="0"/>
                <a:ea typeface="+mn-ea"/>
                <a:cs typeface="Times New Roman" panose="02020603050405020304" pitchFamily="18" charset="0"/>
              </a:rPr>
              <a:t>if  </a:t>
            </a:r>
            <a:r>
              <a:rPr kumimoji="1" lang="zh-CN" altLang="en-US" sz="2800" smtClean="0">
                <a:latin typeface="Times New Roman" panose="02020603050405020304" pitchFamily="18" charset="0"/>
                <a:ea typeface="+mn-ea"/>
                <a:cs typeface="Times New Roman" panose="02020603050405020304" pitchFamily="18" charset="0"/>
              </a:rPr>
              <a:t>指针</a:t>
            </a:r>
            <a:r>
              <a:rPr kumimoji="1" lang="zh-CN" altLang="en-US" sz="2800">
                <a:latin typeface="Times New Roman" panose="02020603050405020304" pitchFamily="18" charset="0"/>
                <a:ea typeface="+mn-ea"/>
                <a:cs typeface="Times New Roman" panose="02020603050405020304" pitchFamily="18" charset="0"/>
              </a:rPr>
              <a:t>指向当前节点的指数项</a:t>
            </a:r>
            <a:r>
              <a:rPr kumimoji="1" lang="zh-CN" altLang="en-US" sz="2800" smtClean="0">
                <a:latin typeface="Times New Roman" panose="02020603050405020304" pitchFamily="18" charset="0"/>
                <a:ea typeface="+mn-ea"/>
                <a:cs typeface="Times New Roman" panose="02020603050405020304" pitchFamily="18" charset="0"/>
              </a:rPr>
              <a:t>相同</a:t>
            </a:r>
            <a:r>
              <a:rPr kumimoji="1" lang="en-US" altLang="zh-CN" sz="2800" smtClean="0">
                <a:latin typeface="Times New Roman" panose="02020603050405020304" pitchFamily="18" charset="0"/>
                <a:ea typeface="+mn-ea"/>
                <a:cs typeface="Times New Roman" panose="02020603050405020304" pitchFamily="18" charset="0"/>
              </a:rPr>
              <a:t>:</a:t>
            </a:r>
          </a:p>
          <a:p>
            <a:pPr>
              <a:lnSpc>
                <a:spcPct val="100000"/>
              </a:lnSpc>
            </a:pPr>
            <a:r>
              <a:rPr kumimoji="1" lang="zh-CN" altLang="en-US" sz="2800">
                <a:latin typeface="Times New Roman" panose="02020603050405020304" pitchFamily="18" charset="0"/>
                <a:ea typeface="+mn-ea"/>
                <a:cs typeface="Times New Roman" panose="02020603050405020304" pitchFamily="18" charset="0"/>
              </a:rPr>
              <a:t>       </a:t>
            </a:r>
            <a:r>
              <a:rPr kumimoji="1" lang="en-US" altLang="zh-CN" sz="2800" smtClean="0">
                <a:latin typeface="Times New Roman" panose="02020603050405020304" pitchFamily="18" charset="0"/>
                <a:ea typeface="+mn-ea"/>
                <a:cs typeface="Times New Roman" panose="02020603050405020304" pitchFamily="18" charset="0"/>
              </a:rPr>
              <a:t>c </a:t>
            </a:r>
            <a:r>
              <a:rPr kumimoji="1" lang="zh-CN" altLang="en-US" sz="2800" smtClean="0">
                <a:latin typeface="Times New Roman" panose="02020603050405020304" pitchFamily="18" charset="0"/>
                <a:ea typeface="+mn-ea"/>
                <a:cs typeface="Times New Roman" panose="02020603050405020304" pitchFamily="18" charset="0"/>
              </a:rPr>
              <a:t>← 系数相加</a:t>
            </a:r>
            <a:endParaRPr kumimoji="1" lang="en-US" altLang="zh-CN" sz="2800" smtClean="0">
              <a:latin typeface="Times New Roman" panose="02020603050405020304" pitchFamily="18" charset="0"/>
              <a:ea typeface="+mn-ea"/>
              <a:cs typeface="Times New Roman" panose="02020603050405020304" pitchFamily="18" charset="0"/>
            </a:endParaRPr>
          </a:p>
          <a:p>
            <a:pPr>
              <a:lnSpc>
                <a:spcPct val="100000"/>
              </a:lnSpc>
            </a:pPr>
            <a:r>
              <a:rPr kumimoji="1" lang="en-US" altLang="zh-CN" sz="2800">
                <a:latin typeface="Times New Roman" panose="02020603050405020304" pitchFamily="18" charset="0"/>
                <a:ea typeface="+mn-ea"/>
                <a:cs typeface="Times New Roman" panose="02020603050405020304" pitchFamily="18" charset="0"/>
              </a:rPr>
              <a:t> </a:t>
            </a:r>
            <a:r>
              <a:rPr kumimoji="1" lang="en-US" altLang="zh-CN" sz="2800" smtClean="0">
                <a:latin typeface="Times New Roman" panose="02020603050405020304" pitchFamily="18" charset="0"/>
                <a:ea typeface="+mn-ea"/>
                <a:cs typeface="Times New Roman" panose="02020603050405020304" pitchFamily="18" charset="0"/>
              </a:rPr>
              <a:t>      if  c</a:t>
            </a:r>
            <a:r>
              <a:rPr kumimoji="1" lang="zh-CN" altLang="en-US" sz="2800" smtClean="0">
                <a:latin typeface="Times New Roman" panose="02020603050405020304" pitchFamily="18" charset="0"/>
                <a:ea typeface="+mn-ea"/>
                <a:cs typeface="Times New Roman" panose="02020603050405020304" pitchFamily="18" charset="0"/>
              </a:rPr>
              <a:t>不为零</a:t>
            </a:r>
            <a:r>
              <a:rPr kumimoji="1" lang="en-US" altLang="zh-CN" sz="2800" smtClean="0">
                <a:latin typeface="Times New Roman" panose="02020603050405020304" pitchFamily="18" charset="0"/>
                <a:ea typeface="+mn-ea"/>
                <a:cs typeface="Times New Roman" panose="02020603050405020304" pitchFamily="18" charset="0"/>
              </a:rPr>
              <a:t>:</a:t>
            </a:r>
          </a:p>
          <a:p>
            <a:pPr>
              <a:lnSpc>
                <a:spcPct val="100000"/>
              </a:lnSpc>
            </a:pPr>
            <a:r>
              <a:rPr kumimoji="1" lang="en-US" altLang="zh-CN" sz="2800">
                <a:latin typeface="Times New Roman" panose="02020603050405020304" pitchFamily="18" charset="0"/>
                <a:ea typeface="+mn-ea"/>
                <a:cs typeface="Times New Roman" panose="02020603050405020304" pitchFamily="18" charset="0"/>
              </a:rPr>
              <a:t> </a:t>
            </a:r>
            <a:r>
              <a:rPr kumimoji="1" lang="en-US" altLang="zh-CN" sz="2800" smtClean="0">
                <a:latin typeface="Times New Roman" panose="02020603050405020304" pitchFamily="18" charset="0"/>
                <a:ea typeface="+mn-ea"/>
                <a:cs typeface="Times New Roman" panose="02020603050405020304" pitchFamily="18" charset="0"/>
              </a:rPr>
              <a:t>          </a:t>
            </a:r>
            <a:r>
              <a:rPr kumimoji="1" lang="zh-CN" altLang="en-US" sz="2800" smtClean="0">
                <a:latin typeface="Times New Roman" panose="02020603050405020304" pitchFamily="18" charset="0"/>
                <a:ea typeface="+mn-ea"/>
                <a:cs typeface="Times New Roman" panose="02020603050405020304" pitchFamily="18" charset="0"/>
              </a:rPr>
              <a:t>在</a:t>
            </a:r>
            <a:r>
              <a:rPr kumimoji="1" lang="en-US" altLang="zh-CN" sz="2800">
                <a:latin typeface="Times New Roman" panose="02020603050405020304" pitchFamily="18" charset="0"/>
                <a:ea typeface="+mn-ea"/>
                <a:cs typeface="Times New Roman" panose="02020603050405020304" pitchFamily="18" charset="0"/>
              </a:rPr>
              <a:t>C</a:t>
            </a:r>
            <a:r>
              <a:rPr kumimoji="1" lang="zh-CN" altLang="en-US" sz="2800">
                <a:latin typeface="Times New Roman" panose="02020603050405020304" pitchFamily="18" charset="0"/>
                <a:ea typeface="+mn-ea"/>
                <a:cs typeface="Times New Roman" panose="02020603050405020304" pitchFamily="18" charset="0"/>
              </a:rPr>
              <a:t>链中添加新</a:t>
            </a:r>
            <a:r>
              <a:rPr kumimoji="1" lang="zh-CN" altLang="en-US" sz="2800" smtClean="0">
                <a:latin typeface="Times New Roman" panose="02020603050405020304" pitchFamily="18" charset="0"/>
                <a:ea typeface="+mn-ea"/>
                <a:cs typeface="Times New Roman" panose="02020603050405020304" pitchFamily="18" charset="0"/>
              </a:rPr>
              <a:t>的结点</a:t>
            </a:r>
            <a:endParaRPr kumimoji="1" lang="en-US" altLang="zh-CN" sz="2800" smtClean="0">
              <a:latin typeface="Times New Roman" panose="02020603050405020304" pitchFamily="18" charset="0"/>
              <a:ea typeface="+mn-ea"/>
              <a:cs typeface="Times New Roman" panose="02020603050405020304" pitchFamily="18" charset="0"/>
            </a:endParaRPr>
          </a:p>
          <a:p>
            <a:pPr>
              <a:lnSpc>
                <a:spcPct val="100000"/>
              </a:lnSpc>
            </a:pPr>
            <a:r>
              <a:rPr kumimoji="1" lang="zh-CN" altLang="en-US" sz="2800" smtClean="0">
                <a:latin typeface="Times New Roman" panose="02020603050405020304" pitchFamily="18" charset="0"/>
                <a:ea typeface="+mn-ea"/>
                <a:cs typeface="Times New Roman" panose="02020603050405020304" pitchFamily="18" charset="0"/>
              </a:rPr>
              <a:t>       </a:t>
            </a:r>
            <a:r>
              <a:rPr kumimoji="1" lang="en-US" altLang="zh-CN" sz="2800">
                <a:latin typeface="Times New Roman" panose="02020603050405020304" pitchFamily="18" charset="0"/>
                <a:ea typeface="+mn-ea"/>
                <a:cs typeface="Times New Roman" panose="02020603050405020304" pitchFamily="18" charset="0"/>
              </a:rPr>
              <a:t>A</a:t>
            </a:r>
            <a:r>
              <a:rPr kumimoji="1" lang="zh-CN" altLang="en-US" sz="2800">
                <a:latin typeface="Times New Roman" panose="02020603050405020304" pitchFamily="18" charset="0"/>
                <a:ea typeface="+mn-ea"/>
                <a:cs typeface="Times New Roman" panose="02020603050405020304" pitchFamily="18" charset="0"/>
              </a:rPr>
              <a:t>、</a:t>
            </a:r>
            <a:r>
              <a:rPr kumimoji="1" lang="en-US" altLang="zh-CN" sz="2800">
                <a:latin typeface="Times New Roman" panose="02020603050405020304" pitchFamily="18" charset="0"/>
                <a:ea typeface="+mn-ea"/>
                <a:cs typeface="Times New Roman" panose="02020603050405020304" pitchFamily="18" charset="0"/>
              </a:rPr>
              <a:t>B</a:t>
            </a:r>
            <a:r>
              <a:rPr kumimoji="1" lang="zh-CN" altLang="en-US" sz="2800">
                <a:latin typeface="Times New Roman" panose="02020603050405020304" pitchFamily="18" charset="0"/>
                <a:ea typeface="+mn-ea"/>
                <a:cs typeface="Times New Roman" panose="02020603050405020304" pitchFamily="18" charset="0"/>
              </a:rPr>
              <a:t>链的指针均前</a:t>
            </a:r>
            <a:r>
              <a:rPr kumimoji="1" lang="zh-CN" altLang="en-US" sz="2800" smtClean="0">
                <a:latin typeface="Times New Roman" panose="02020603050405020304" pitchFamily="18" charset="0"/>
                <a:ea typeface="+mn-ea"/>
                <a:cs typeface="Times New Roman" panose="02020603050405020304" pitchFamily="18" charset="0"/>
              </a:rPr>
              <a:t>移</a:t>
            </a:r>
            <a:endParaRPr kumimoji="1" lang="en-US" altLang="zh-CN" sz="2800">
              <a:latin typeface="Times New Roman" panose="02020603050405020304" pitchFamily="18" charset="0"/>
              <a:ea typeface="+mn-ea"/>
              <a:cs typeface="Times New Roman" panose="02020603050405020304" pitchFamily="18" charset="0"/>
            </a:endParaRPr>
          </a:p>
          <a:p>
            <a:pPr>
              <a:lnSpc>
                <a:spcPct val="100000"/>
              </a:lnSpc>
            </a:pPr>
            <a:r>
              <a:rPr kumimoji="1" lang="en-US" altLang="zh-CN" sz="2800">
                <a:latin typeface="Times New Roman" panose="02020603050405020304" pitchFamily="18" charset="0"/>
                <a:ea typeface="+mn-ea"/>
                <a:cs typeface="Times New Roman" panose="02020603050405020304" pitchFamily="18" charset="0"/>
              </a:rPr>
              <a:t>    </a:t>
            </a:r>
            <a:r>
              <a:rPr kumimoji="1" lang="en-US" altLang="zh-CN" sz="2800" smtClean="0">
                <a:latin typeface="Times New Roman" panose="02020603050405020304" pitchFamily="18" charset="0"/>
                <a:ea typeface="+mn-ea"/>
                <a:cs typeface="Times New Roman" panose="02020603050405020304" pitchFamily="18" charset="0"/>
              </a:rPr>
              <a:t>else </a:t>
            </a:r>
            <a:endParaRPr kumimoji="1" lang="en-US" altLang="zh-CN" sz="2800">
              <a:latin typeface="Times New Roman" panose="02020603050405020304" pitchFamily="18" charset="0"/>
              <a:ea typeface="+mn-ea"/>
              <a:cs typeface="Times New Roman" panose="02020603050405020304" pitchFamily="18" charset="0"/>
            </a:endParaRPr>
          </a:p>
          <a:p>
            <a:pPr>
              <a:lnSpc>
                <a:spcPct val="100000"/>
              </a:lnSpc>
            </a:pPr>
            <a:r>
              <a:rPr kumimoji="1" lang="zh-CN" altLang="en-US" sz="2800" smtClean="0">
                <a:latin typeface="Times New Roman" panose="02020603050405020304" pitchFamily="18" charset="0"/>
                <a:ea typeface="+mn-ea"/>
                <a:cs typeface="Times New Roman" panose="02020603050405020304" pitchFamily="18" charset="0"/>
              </a:rPr>
              <a:t>       以</a:t>
            </a:r>
            <a:r>
              <a:rPr kumimoji="1" lang="zh-CN" altLang="en-US" sz="2800">
                <a:latin typeface="Times New Roman" panose="02020603050405020304" pitchFamily="18" charset="0"/>
                <a:ea typeface="+mn-ea"/>
                <a:cs typeface="Times New Roman" panose="02020603050405020304" pitchFamily="18" charset="0"/>
              </a:rPr>
              <a:t>指数小的项的系数添入</a:t>
            </a:r>
            <a:r>
              <a:rPr kumimoji="1" lang="en-US" altLang="zh-CN" sz="2800">
                <a:latin typeface="Times New Roman" panose="02020603050405020304" pitchFamily="18" charset="0"/>
                <a:ea typeface="+mn-ea"/>
                <a:cs typeface="Times New Roman" panose="02020603050405020304" pitchFamily="18" charset="0"/>
              </a:rPr>
              <a:t>C</a:t>
            </a:r>
            <a:r>
              <a:rPr kumimoji="1" lang="zh-CN" altLang="en-US" sz="2800">
                <a:latin typeface="Times New Roman" panose="02020603050405020304" pitchFamily="18" charset="0"/>
                <a:ea typeface="+mn-ea"/>
                <a:cs typeface="Times New Roman" panose="02020603050405020304" pitchFamily="18" charset="0"/>
              </a:rPr>
              <a:t>链中的</a:t>
            </a:r>
            <a:r>
              <a:rPr kumimoji="1" lang="zh-CN" altLang="en-US" sz="2800" smtClean="0">
                <a:latin typeface="Times New Roman" panose="02020603050405020304" pitchFamily="18" charset="0"/>
                <a:ea typeface="+mn-ea"/>
                <a:cs typeface="Times New Roman" panose="02020603050405020304" pitchFamily="18" charset="0"/>
              </a:rPr>
              <a:t>新结点</a:t>
            </a:r>
            <a:endParaRPr kumimoji="1" lang="en-US" altLang="zh-CN" sz="2800" smtClean="0">
              <a:latin typeface="Times New Roman" panose="02020603050405020304" pitchFamily="18" charset="0"/>
              <a:ea typeface="+mn-ea"/>
              <a:cs typeface="Times New Roman" panose="02020603050405020304" pitchFamily="18" charset="0"/>
            </a:endParaRPr>
          </a:p>
          <a:p>
            <a:pPr>
              <a:lnSpc>
                <a:spcPct val="100000"/>
              </a:lnSpc>
            </a:pPr>
            <a:r>
              <a:rPr kumimoji="1" lang="en-US" altLang="zh-CN" sz="2800">
                <a:latin typeface="Times New Roman" panose="02020603050405020304" pitchFamily="18" charset="0"/>
                <a:ea typeface="+mn-ea"/>
                <a:cs typeface="Times New Roman" panose="02020603050405020304" pitchFamily="18" charset="0"/>
              </a:rPr>
              <a:t> </a:t>
            </a:r>
            <a:r>
              <a:rPr kumimoji="1" lang="en-US" altLang="zh-CN" sz="2800" smtClean="0">
                <a:latin typeface="Times New Roman" panose="02020603050405020304" pitchFamily="18" charset="0"/>
                <a:ea typeface="+mn-ea"/>
                <a:cs typeface="Times New Roman" panose="02020603050405020304" pitchFamily="18" charset="0"/>
              </a:rPr>
              <a:t>      </a:t>
            </a:r>
            <a:r>
              <a:rPr kumimoji="1" lang="zh-CN" altLang="en-US" sz="2800" smtClean="0">
                <a:latin typeface="Times New Roman" panose="02020603050405020304" pitchFamily="18" charset="0"/>
                <a:ea typeface="+mn-ea"/>
                <a:cs typeface="Times New Roman" panose="02020603050405020304" pitchFamily="18" charset="0"/>
              </a:rPr>
              <a:t>指数</a:t>
            </a:r>
            <a:r>
              <a:rPr kumimoji="1" lang="zh-CN" altLang="en-US" sz="2800">
                <a:latin typeface="Times New Roman" panose="02020603050405020304" pitchFamily="18" charset="0"/>
                <a:ea typeface="+mn-ea"/>
                <a:cs typeface="Times New Roman" panose="02020603050405020304" pitchFamily="18" charset="0"/>
              </a:rPr>
              <a:t>小的相应链指针前</a:t>
            </a:r>
            <a:r>
              <a:rPr kumimoji="1" lang="zh-CN" altLang="en-US" sz="2800" smtClean="0">
                <a:latin typeface="Times New Roman" panose="02020603050405020304" pitchFamily="18" charset="0"/>
                <a:ea typeface="+mn-ea"/>
                <a:cs typeface="Times New Roman" panose="02020603050405020304" pitchFamily="18" charset="0"/>
              </a:rPr>
              <a:t>移</a:t>
            </a:r>
            <a:endParaRPr kumimoji="1" lang="en-US" altLang="zh-CN" sz="2800">
              <a:latin typeface="Times New Roman" panose="02020603050405020304" pitchFamily="18" charset="0"/>
              <a:ea typeface="+mn-ea"/>
              <a:cs typeface="Times New Roman" panose="02020603050405020304" pitchFamily="18" charset="0"/>
            </a:endParaRPr>
          </a:p>
          <a:p>
            <a:pPr>
              <a:lnSpc>
                <a:spcPct val="100000"/>
              </a:lnSpc>
            </a:pPr>
            <a:r>
              <a:rPr kumimoji="1" lang="en-US" altLang="zh-CN" sz="2800" smtClean="0">
                <a:latin typeface="Times New Roman" panose="02020603050405020304" pitchFamily="18" charset="0"/>
                <a:ea typeface="+mn-ea"/>
                <a:cs typeface="Times New Roman" panose="02020603050405020304" pitchFamily="18" charset="0"/>
              </a:rPr>
              <a:t>While  A</a:t>
            </a:r>
            <a:r>
              <a:rPr kumimoji="1" lang="zh-CN" altLang="en-US" sz="2800">
                <a:latin typeface="Times New Roman" panose="02020603050405020304" pitchFamily="18" charset="0"/>
                <a:ea typeface="+mn-ea"/>
                <a:cs typeface="Times New Roman" panose="02020603050405020304" pitchFamily="18" charset="0"/>
              </a:rPr>
              <a:t>链处理</a:t>
            </a:r>
            <a:r>
              <a:rPr kumimoji="1" lang="zh-CN" altLang="en-US" sz="2800" smtClean="0">
                <a:latin typeface="Times New Roman" panose="02020603050405020304" pitchFamily="18" charset="0"/>
                <a:ea typeface="+mn-ea"/>
                <a:cs typeface="Times New Roman" panose="02020603050405020304" pitchFamily="18" charset="0"/>
              </a:rPr>
              <a:t>完</a:t>
            </a:r>
            <a:r>
              <a:rPr kumimoji="1" lang="en-US" altLang="zh-CN" sz="2800" smtClean="0">
                <a:latin typeface="Times New Roman" panose="02020603050405020304" pitchFamily="18" charset="0"/>
                <a:ea typeface="+mn-ea"/>
                <a:cs typeface="Times New Roman" panose="02020603050405020304" pitchFamily="18" charset="0"/>
              </a:rPr>
              <a:t>:  </a:t>
            </a:r>
            <a:r>
              <a:rPr kumimoji="1" lang="zh-CN" altLang="en-US" sz="2800" smtClean="0">
                <a:latin typeface="Times New Roman" panose="02020603050405020304" pitchFamily="18" charset="0"/>
                <a:ea typeface="+mn-ea"/>
                <a:cs typeface="Times New Roman" panose="02020603050405020304" pitchFamily="18" charset="0"/>
              </a:rPr>
              <a:t>剩余的</a:t>
            </a:r>
            <a:r>
              <a:rPr kumimoji="1" lang="en-US" altLang="zh-CN" sz="2800" smtClean="0">
                <a:latin typeface="Times New Roman" panose="02020603050405020304" pitchFamily="18" charset="0"/>
                <a:ea typeface="+mn-ea"/>
                <a:cs typeface="Times New Roman" panose="02020603050405020304" pitchFamily="18" charset="0"/>
              </a:rPr>
              <a:t>B</a:t>
            </a:r>
            <a:r>
              <a:rPr kumimoji="1" lang="zh-CN" altLang="en-US" sz="2800" smtClean="0">
                <a:latin typeface="Times New Roman" panose="02020603050405020304" pitchFamily="18" charset="0"/>
                <a:ea typeface="+mn-ea"/>
                <a:cs typeface="Times New Roman" panose="02020603050405020304" pitchFamily="18" charset="0"/>
              </a:rPr>
              <a:t>链接入</a:t>
            </a:r>
            <a:r>
              <a:rPr kumimoji="1" lang="en-US" altLang="zh-CN" sz="2800" smtClean="0">
                <a:latin typeface="Times New Roman" panose="02020603050405020304" pitchFamily="18" charset="0"/>
                <a:ea typeface="+mn-ea"/>
                <a:cs typeface="Times New Roman" panose="02020603050405020304" pitchFamily="18" charset="0"/>
              </a:rPr>
              <a:t>C</a:t>
            </a:r>
            <a:r>
              <a:rPr kumimoji="1" lang="zh-CN" altLang="en-US" sz="2800" smtClean="0">
                <a:latin typeface="Times New Roman" panose="02020603050405020304" pitchFamily="18" charset="0"/>
                <a:ea typeface="+mn-ea"/>
                <a:cs typeface="Times New Roman" panose="02020603050405020304" pitchFamily="18" charset="0"/>
              </a:rPr>
              <a:t>链</a:t>
            </a:r>
            <a:endParaRPr kumimoji="1" lang="en-US" altLang="zh-CN" sz="2800">
              <a:latin typeface="Times New Roman" panose="02020603050405020304" pitchFamily="18" charset="0"/>
              <a:ea typeface="+mn-ea"/>
              <a:cs typeface="Times New Roman" panose="02020603050405020304" pitchFamily="18" charset="0"/>
            </a:endParaRPr>
          </a:p>
          <a:p>
            <a:pPr>
              <a:lnSpc>
                <a:spcPct val="100000"/>
              </a:lnSpc>
            </a:pPr>
            <a:r>
              <a:rPr kumimoji="1" lang="en-US" altLang="zh-CN" sz="2800" smtClean="0">
                <a:latin typeface="Times New Roman" panose="02020603050405020304" pitchFamily="18" charset="0"/>
                <a:ea typeface="+mn-ea"/>
                <a:cs typeface="Times New Roman" panose="02020603050405020304" pitchFamily="18" charset="0"/>
              </a:rPr>
              <a:t>While  B</a:t>
            </a:r>
            <a:r>
              <a:rPr kumimoji="1" lang="zh-CN" altLang="en-US" sz="2800">
                <a:latin typeface="Times New Roman" panose="02020603050405020304" pitchFamily="18" charset="0"/>
                <a:ea typeface="+mn-ea"/>
                <a:cs typeface="Times New Roman" panose="02020603050405020304" pitchFamily="18" charset="0"/>
              </a:rPr>
              <a:t>链处理</a:t>
            </a:r>
            <a:r>
              <a:rPr kumimoji="1" lang="zh-CN" altLang="en-US" sz="2800" smtClean="0">
                <a:latin typeface="Times New Roman" panose="02020603050405020304" pitchFamily="18" charset="0"/>
                <a:ea typeface="+mn-ea"/>
                <a:cs typeface="Times New Roman" panose="02020603050405020304" pitchFamily="18" charset="0"/>
              </a:rPr>
              <a:t>完</a:t>
            </a:r>
            <a:r>
              <a:rPr kumimoji="1" lang="en-US" altLang="zh-CN" sz="2800" smtClean="0">
                <a:latin typeface="Times New Roman" panose="02020603050405020304" pitchFamily="18" charset="0"/>
                <a:ea typeface="+mn-ea"/>
                <a:cs typeface="Times New Roman" panose="02020603050405020304" pitchFamily="18" charset="0"/>
              </a:rPr>
              <a:t>:  </a:t>
            </a:r>
            <a:r>
              <a:rPr kumimoji="1" lang="zh-CN" altLang="en-US" sz="2800" smtClean="0">
                <a:latin typeface="Times New Roman" panose="02020603050405020304" pitchFamily="18" charset="0"/>
                <a:ea typeface="+mn-ea"/>
                <a:cs typeface="Times New Roman" panose="02020603050405020304" pitchFamily="18" charset="0"/>
              </a:rPr>
              <a:t>剩余的</a:t>
            </a:r>
            <a:r>
              <a:rPr kumimoji="1" lang="en-US" altLang="zh-CN" sz="2800" smtClean="0">
                <a:latin typeface="Times New Roman" panose="02020603050405020304" pitchFamily="18" charset="0"/>
                <a:ea typeface="+mn-ea"/>
                <a:cs typeface="Times New Roman" panose="02020603050405020304" pitchFamily="18" charset="0"/>
              </a:rPr>
              <a:t>A</a:t>
            </a:r>
            <a:r>
              <a:rPr kumimoji="1" lang="zh-CN" altLang="en-US" sz="2800" smtClean="0">
                <a:latin typeface="Times New Roman" panose="02020603050405020304" pitchFamily="18" charset="0"/>
                <a:ea typeface="+mn-ea"/>
                <a:cs typeface="Times New Roman" panose="02020603050405020304" pitchFamily="18" charset="0"/>
              </a:rPr>
              <a:t>链接入</a:t>
            </a:r>
            <a:r>
              <a:rPr kumimoji="1" lang="en-US" altLang="zh-CN" sz="2800" smtClean="0">
                <a:latin typeface="Times New Roman" panose="02020603050405020304" pitchFamily="18" charset="0"/>
                <a:ea typeface="+mn-ea"/>
                <a:cs typeface="Times New Roman" panose="02020603050405020304" pitchFamily="18" charset="0"/>
              </a:rPr>
              <a:t>C</a:t>
            </a:r>
            <a:r>
              <a:rPr kumimoji="1" lang="zh-CN" altLang="en-US" sz="2800" smtClean="0">
                <a:latin typeface="Times New Roman" panose="02020603050405020304" pitchFamily="18" charset="0"/>
                <a:ea typeface="+mn-ea"/>
                <a:cs typeface="Times New Roman" panose="02020603050405020304" pitchFamily="18" charset="0"/>
              </a:rPr>
              <a:t>链</a:t>
            </a:r>
            <a:endParaRPr kumimoji="1" lang="en-US" altLang="zh-CN" sz="2800" smtClean="0">
              <a:latin typeface="Times New Roman" panose="02020603050405020304" pitchFamily="18" charset="0"/>
              <a:ea typeface="+mn-ea"/>
              <a:cs typeface="Times New Roman" panose="02020603050405020304" pitchFamily="18" charset="0"/>
            </a:endParaRPr>
          </a:p>
          <a:p>
            <a:pPr>
              <a:lnSpc>
                <a:spcPct val="100000"/>
              </a:lnSpc>
            </a:pPr>
            <a:r>
              <a:rPr kumimoji="1" lang="zh-CN" altLang="en-US" sz="2800" smtClean="0">
                <a:latin typeface="Times New Roman" panose="02020603050405020304" pitchFamily="18" charset="0"/>
                <a:ea typeface="+mn-ea"/>
                <a:cs typeface="Times New Roman" panose="02020603050405020304" pitchFamily="18" charset="0"/>
              </a:rPr>
              <a:t>返回</a:t>
            </a:r>
            <a:r>
              <a:rPr kumimoji="1" lang="en-US" altLang="zh-CN" sz="2800" smtClean="0">
                <a:latin typeface="Times New Roman" panose="02020603050405020304" pitchFamily="18" charset="0"/>
                <a:ea typeface="+mn-ea"/>
                <a:cs typeface="Times New Roman" panose="02020603050405020304" pitchFamily="18" charset="0"/>
              </a:rPr>
              <a:t>C</a:t>
            </a:r>
            <a:r>
              <a:rPr kumimoji="1" lang="zh-CN" altLang="en-US" sz="2800" smtClean="0">
                <a:latin typeface="Times New Roman" panose="02020603050405020304" pitchFamily="18" charset="0"/>
                <a:ea typeface="+mn-ea"/>
                <a:cs typeface="Times New Roman" panose="02020603050405020304" pitchFamily="18" charset="0"/>
              </a:rPr>
              <a:t>链</a:t>
            </a:r>
            <a:endParaRPr kumimoji="1" lang="en-US" altLang="zh-CN" sz="2800" smtClean="0">
              <a:latin typeface="Times New Roman" panose="02020603050405020304" pitchFamily="18" charset="0"/>
              <a:ea typeface="+mn-ea"/>
              <a:cs typeface="Times New Roman" panose="02020603050405020304" pitchFamily="18" charset="0"/>
            </a:endParaRPr>
          </a:p>
        </p:txBody>
      </p:sp>
      <p:sp>
        <p:nvSpPr>
          <p:cNvPr id="63491" name="Rectangle 3"/>
          <p:cNvSpPr>
            <a:spLocks noChangeArrowheads="1"/>
          </p:cNvSpPr>
          <p:nvPr/>
        </p:nvSpPr>
        <p:spPr bwMode="auto">
          <a:xfrm>
            <a:off x="173294" y="296652"/>
            <a:ext cx="6478588" cy="584775"/>
          </a:xfrm>
          <a:prstGeom prst="rect">
            <a:avLst/>
          </a:prstGeom>
          <a:noFill/>
          <a:ln w="9525">
            <a:noFill/>
            <a:miter lim="800000"/>
            <a:headEnd/>
            <a:tailEnd/>
          </a:ln>
          <a:effectLst/>
        </p:spPr>
        <p:txBody>
          <a:bodyPr>
            <a:spAutoFit/>
          </a:bodyPr>
          <a:lstStyle/>
          <a:p>
            <a:pPr>
              <a:lnSpc>
                <a:spcPct val="100000"/>
              </a:lnSpc>
            </a:pPr>
            <a:r>
              <a:rPr kumimoji="1" lang="zh-CN" altLang="en-US" sz="3200" smtClean="0">
                <a:latin typeface="Times New Roman" pitchFamily="18" charset="0"/>
              </a:rPr>
              <a:t>算法描述</a:t>
            </a:r>
            <a:endParaRPr kumimoji="1" lang="zh-CN" altLang="en-US" sz="3200">
              <a:latin typeface="Times New Roman" pitchFamily="18" charset="0"/>
              <a:ea typeface="黑体"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400050" y="908050"/>
            <a:ext cx="8348663" cy="2782888"/>
          </a:xfrm>
          <a:prstGeom prst="rect">
            <a:avLst/>
          </a:prstGeom>
          <a:noFill/>
          <a:ln w="38100">
            <a:noFill/>
            <a:miter lim="800000"/>
            <a:headEnd/>
            <a:tailEnd/>
          </a:ln>
          <a:effectLst/>
        </p:spPr>
        <p:txBody>
          <a:bodyPr lIns="90000" tIns="46800" rIns="90000" bIns="46800">
            <a:spAutoFit/>
          </a:bodyPr>
          <a:lstStyle/>
          <a:p>
            <a:pPr eaLnBrk="1" hangingPunct="1">
              <a:lnSpc>
                <a:spcPct val="100000"/>
              </a:lnSpc>
            </a:pPr>
            <a:r>
              <a:rPr kumimoji="1" lang="zh-CN" altLang="en-US" sz="2800">
                <a:solidFill>
                  <a:srgbClr val="CC3300"/>
                </a:solidFill>
                <a:latin typeface="Times New Roman" pitchFamily="18" charset="0"/>
              </a:rPr>
              <a:t>分析：</a:t>
            </a:r>
          </a:p>
          <a:p>
            <a:pPr eaLnBrk="1" hangingPunct="1">
              <a:lnSpc>
                <a:spcPct val="100000"/>
              </a:lnSpc>
              <a:spcBef>
                <a:spcPct val="30000"/>
              </a:spcBef>
            </a:pPr>
            <a:r>
              <a:rPr kumimoji="1" lang="zh-CN" altLang="en-US" sz="2800">
                <a:latin typeface="Times New Roman" pitchFamily="18" charset="0"/>
                <a:ea typeface="隶书" pitchFamily="49" charset="-122"/>
              </a:rPr>
              <a:t>    </a:t>
            </a:r>
            <a:r>
              <a:rPr kumimoji="1" lang="zh-CN" altLang="en-US" sz="2800">
                <a:latin typeface="Times New Roman" pitchFamily="18" charset="0"/>
              </a:rPr>
              <a:t>设</a:t>
            </a:r>
            <a:r>
              <a:rPr kumimoji="1" lang="en-US" altLang="zh-CN" sz="2800">
                <a:latin typeface="Times New Roman" pitchFamily="18" charset="0"/>
                <a:ea typeface="隶书" pitchFamily="49" charset="-122"/>
              </a:rPr>
              <a:t>A</a:t>
            </a:r>
            <a:r>
              <a:rPr kumimoji="1" lang="zh-CN" altLang="en-US" sz="2800">
                <a:latin typeface="Times New Roman" pitchFamily="18" charset="0"/>
              </a:rPr>
              <a:t>有</a:t>
            </a:r>
            <a:r>
              <a:rPr kumimoji="1" lang="en-US" altLang="zh-CN" sz="2800">
                <a:latin typeface="Times New Roman" pitchFamily="18" charset="0"/>
                <a:ea typeface="隶书" pitchFamily="49" charset="-122"/>
              </a:rPr>
              <a:t>m</a:t>
            </a:r>
            <a:r>
              <a:rPr kumimoji="1" lang="zh-CN" altLang="en-US" sz="2800">
                <a:latin typeface="Times New Roman" pitchFamily="18" charset="0"/>
              </a:rPr>
              <a:t>项</a:t>
            </a: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B</a:t>
            </a:r>
            <a:r>
              <a:rPr kumimoji="1" lang="zh-CN" altLang="en-US" sz="2800">
                <a:latin typeface="Times New Roman" pitchFamily="18" charset="0"/>
              </a:rPr>
              <a:t>有</a:t>
            </a:r>
            <a:r>
              <a:rPr kumimoji="1" lang="en-US" altLang="zh-CN" sz="2800">
                <a:latin typeface="Times New Roman" pitchFamily="18" charset="0"/>
                <a:ea typeface="隶书" pitchFamily="49" charset="-122"/>
              </a:rPr>
              <a:t>n</a:t>
            </a:r>
            <a:r>
              <a:rPr kumimoji="1" lang="zh-CN" altLang="en-US" sz="2800">
                <a:latin typeface="Times New Roman" pitchFamily="18" charset="0"/>
              </a:rPr>
              <a:t>项</a:t>
            </a:r>
            <a:r>
              <a:rPr kumimoji="1" lang="zh-CN" altLang="en-US" sz="2800">
                <a:latin typeface="Times New Roman" pitchFamily="18" charset="0"/>
                <a:ea typeface="隶书" pitchFamily="49" charset="-122"/>
              </a:rPr>
              <a:t>。</a:t>
            </a:r>
            <a:r>
              <a:rPr kumimoji="1" lang="zh-CN" altLang="en-US" sz="2800">
                <a:latin typeface="Times New Roman" pitchFamily="18" charset="0"/>
              </a:rPr>
              <a:t>第一个</a:t>
            </a:r>
            <a:r>
              <a:rPr kumimoji="1" lang="en-US" altLang="zh-CN" sz="2800">
                <a:latin typeface="Times New Roman" pitchFamily="18" charset="0"/>
              </a:rPr>
              <a:t>while</a:t>
            </a:r>
            <a:r>
              <a:rPr kumimoji="1" lang="zh-CN" altLang="en-US" sz="2800">
                <a:latin typeface="Times New Roman" pitchFamily="18" charset="0"/>
              </a:rPr>
              <a:t>循环中中，游标</a:t>
            </a:r>
            <a:r>
              <a:rPr kumimoji="1" lang="en-US" altLang="zh-CN" sz="2800">
                <a:latin typeface="Times New Roman" pitchFamily="18" charset="0"/>
                <a:ea typeface="隶书" pitchFamily="49" charset="-122"/>
              </a:rPr>
              <a:t>Aiter</a:t>
            </a:r>
            <a:r>
              <a:rPr kumimoji="1" lang="zh-CN" altLang="en-US" sz="2800">
                <a:latin typeface="Times New Roman" pitchFamily="18" charset="0"/>
              </a:rPr>
              <a:t>或</a:t>
            </a:r>
            <a:r>
              <a:rPr kumimoji="1" lang="en-US" altLang="zh-CN" sz="2800">
                <a:latin typeface="Times New Roman" pitchFamily="18" charset="0"/>
                <a:ea typeface="隶书" pitchFamily="49" charset="-122"/>
              </a:rPr>
              <a:t>Biter</a:t>
            </a:r>
            <a:r>
              <a:rPr kumimoji="1" lang="zh-CN" altLang="en-US" sz="2800">
                <a:latin typeface="Times New Roman" pitchFamily="18" charset="0"/>
              </a:rPr>
              <a:t>的当前结点指针至少有一个沿链表移动到下一个结点，此循环迭代次数最多是</a:t>
            </a:r>
            <a:r>
              <a:rPr kumimoji="1" lang="en-US" altLang="zh-CN" sz="2800">
                <a:latin typeface="Times New Roman" pitchFamily="18" charset="0"/>
                <a:ea typeface="隶书" pitchFamily="49" charset="-122"/>
              </a:rPr>
              <a:t>m + n – 1</a:t>
            </a:r>
            <a:r>
              <a:rPr kumimoji="1" lang="zh-CN" altLang="en-US" sz="2800">
                <a:latin typeface="Times New Roman" pitchFamily="18" charset="0"/>
                <a:ea typeface="隶书" pitchFamily="49" charset="-122"/>
              </a:rPr>
              <a:t>。</a:t>
            </a:r>
            <a:r>
              <a:rPr kumimoji="1" lang="zh-CN" altLang="en-US" sz="2800">
                <a:latin typeface="Times New Roman" pitchFamily="18" charset="0"/>
              </a:rPr>
              <a:t>第二和第三个</a:t>
            </a:r>
            <a:r>
              <a:rPr kumimoji="1" lang="en-US" altLang="zh-CN" sz="2800">
                <a:latin typeface="Times New Roman" pitchFamily="18" charset="0"/>
              </a:rPr>
              <a:t>while</a:t>
            </a:r>
            <a:r>
              <a:rPr kumimoji="1" lang="zh-CN" altLang="en-US" sz="2800">
                <a:latin typeface="Times New Roman" pitchFamily="18" charset="0"/>
              </a:rPr>
              <a:t>循环的总次数不超过</a:t>
            </a:r>
            <a:r>
              <a:rPr kumimoji="1" lang="en-US" altLang="zh-CN" sz="2800">
                <a:latin typeface="Times New Roman" pitchFamily="18" charset="0"/>
                <a:ea typeface="隶书" pitchFamily="49" charset="-122"/>
              </a:rPr>
              <a:t>m + n</a:t>
            </a:r>
            <a:r>
              <a:rPr kumimoji="1" lang="zh-CN" altLang="en-US" sz="2800">
                <a:latin typeface="Times New Roman" pitchFamily="18" charset="0"/>
                <a:ea typeface="隶书" pitchFamily="49" charset="-122"/>
              </a:rPr>
              <a:t>。</a:t>
            </a:r>
            <a:r>
              <a:rPr kumimoji="1" lang="zh-CN" altLang="en-US" sz="2800">
                <a:latin typeface="Times New Roman" pitchFamily="18" charset="0"/>
              </a:rPr>
              <a:t>整个算法的时间复杂性是</a:t>
            </a:r>
            <a:r>
              <a:rPr kumimoji="1" lang="en-US" altLang="zh-CN" sz="2800">
                <a:latin typeface="Times New Roman" pitchFamily="18" charset="0"/>
                <a:ea typeface="隶书" pitchFamily="49" charset="-122"/>
              </a:rPr>
              <a:t>O(m + n)</a:t>
            </a:r>
            <a:r>
              <a:rPr kumimoji="1" lang="zh-CN" altLang="en-US" sz="2800">
                <a:latin typeface="Times New Roman" pitchFamily="18" charset="0"/>
                <a:ea typeface="隶书" pitchFamily="49" charset="-122"/>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1026" name="Rectangle 2"/>
          <p:cNvSpPr>
            <a:spLocks noGrp="1" noChangeArrowheads="1"/>
          </p:cNvSpPr>
          <p:nvPr/>
        </p:nvSpPr>
        <p:spPr bwMode="auto">
          <a:xfrm>
            <a:off x="457200" y="381000"/>
            <a:ext cx="6934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a:effectLst>
                  <a:outerShdw blurRad="38100" dist="38100" dir="2700000" algn="tl">
                    <a:srgbClr val="C0C0C0"/>
                  </a:outerShdw>
                </a:effectLst>
                <a:latin typeface="Times New Roman" pitchFamily="18" charset="0"/>
              </a:rPr>
              <a:t>双向链表 (</a:t>
            </a:r>
            <a:r>
              <a:rPr lang="en-US" altLang="zh-CN" sz="3200" i="1">
                <a:effectLst>
                  <a:outerShdw blurRad="38100" dist="38100" dir="2700000" algn="tl">
                    <a:srgbClr val="C0C0C0"/>
                  </a:outerShdw>
                </a:effectLst>
                <a:latin typeface="Times New Roman" pitchFamily="18" charset="0"/>
              </a:rPr>
              <a:t>Doubly Linked List</a:t>
            </a:r>
            <a:r>
              <a:rPr lang="en-US" altLang="zh-CN" sz="3200">
                <a:effectLst>
                  <a:outerShdw blurRad="38100" dist="38100" dir="2700000" algn="tl">
                    <a:srgbClr val="C0C0C0"/>
                  </a:outerShdw>
                </a:effectLst>
                <a:latin typeface="Times New Roman" pitchFamily="18" charset="0"/>
              </a:rPr>
              <a:t>)</a:t>
            </a:r>
          </a:p>
        </p:txBody>
      </p:sp>
      <p:graphicFrame>
        <p:nvGraphicFramePr>
          <p:cNvPr id="75779" name="Object 3"/>
          <p:cNvGraphicFramePr>
            <a:graphicFrameLocks noChangeAspect="1"/>
          </p:cNvGraphicFramePr>
          <p:nvPr/>
        </p:nvGraphicFramePr>
        <p:xfrm>
          <a:off x="914400" y="3186113"/>
          <a:ext cx="6553200" cy="1484312"/>
        </p:xfrm>
        <a:graphic>
          <a:graphicData uri="http://schemas.openxmlformats.org/presentationml/2006/ole">
            <mc:AlternateContent xmlns:mc="http://schemas.openxmlformats.org/markup-compatibility/2006">
              <mc:Choice xmlns:v="urn:schemas-microsoft-com:vml" Requires="v">
                <p:oleObj spid="_x0000_s75829" name="Document" r:id="rId3" imgW="4076700" imgH="923925" progId="Word.Document.8">
                  <p:embed/>
                </p:oleObj>
              </mc:Choice>
              <mc:Fallback>
                <p:oleObj name="Document" r:id="rId3" imgW="4076700" imgH="923925"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186113"/>
                        <a:ext cx="6553200" cy="1484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41028" name="Text Box 4"/>
          <p:cNvSpPr txBox="1">
            <a:spLocks noChangeArrowheads="1"/>
          </p:cNvSpPr>
          <p:nvPr/>
        </p:nvSpPr>
        <p:spPr bwMode="auto">
          <a:xfrm>
            <a:off x="457200" y="1433513"/>
            <a:ext cx="7696200"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482600" indent="-48260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nSpc>
                <a:spcPct val="100000"/>
              </a:lnSpc>
              <a:spcBef>
                <a:spcPct val="20000"/>
              </a:spcBef>
              <a:buFont typeface="Wingdings" panose="05000000000000000000" pitchFamily="2" charset="2"/>
              <a:buChar char="Ø"/>
              <a:defRPr/>
            </a:pPr>
            <a:r>
              <a:rPr lang="zh-CN" altLang="en-US" sz="2800" smtClean="0">
                <a:effectLst>
                  <a:outerShdw blurRad="38100" dist="38100" dir="2700000" algn="tl">
                    <a:srgbClr val="C0C0C0"/>
                  </a:outerShdw>
                </a:effectLst>
              </a:rPr>
              <a:t>双向链表是指在前驱和后继方向都能游历(遍历)的线性链表。</a:t>
            </a:r>
          </a:p>
          <a:p>
            <a:pPr>
              <a:lnSpc>
                <a:spcPct val="100000"/>
              </a:lnSpc>
              <a:spcBef>
                <a:spcPct val="20000"/>
              </a:spcBef>
              <a:buFont typeface="Wingdings" panose="05000000000000000000" pitchFamily="2" charset="2"/>
              <a:buChar char="Ø"/>
              <a:defRPr/>
            </a:pPr>
            <a:r>
              <a:rPr lang="zh-CN" altLang="en-US" sz="2800" smtClean="0">
                <a:effectLst>
                  <a:outerShdw blurRad="38100" dist="38100" dir="2700000" algn="tl">
                    <a:srgbClr val="C0C0C0"/>
                  </a:outerShdw>
                </a:effectLst>
              </a:rPr>
              <a:t>双向链表每个结点结构</a:t>
            </a:r>
          </a:p>
        </p:txBody>
      </p:sp>
      <p:sp>
        <p:nvSpPr>
          <p:cNvPr id="641029" name="Text Box 5"/>
          <p:cNvSpPr txBox="1">
            <a:spLocks noChangeArrowheads="1"/>
          </p:cNvSpPr>
          <p:nvPr/>
        </p:nvSpPr>
        <p:spPr bwMode="auto">
          <a:xfrm>
            <a:off x="533400" y="4481513"/>
            <a:ext cx="8229600" cy="126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482600" indent="-482600">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spcBef>
                <a:spcPct val="50000"/>
              </a:spcBef>
              <a:defRPr/>
            </a:pPr>
            <a:r>
              <a:rPr lang="zh-CN" altLang="en-US" sz="2800" smtClean="0">
                <a:effectLst>
                  <a:outerShdw blurRad="38100" dist="38100" dir="2700000" algn="tl">
                    <a:srgbClr val="C0C0C0"/>
                  </a:outerShdw>
                </a:effectLst>
              </a:rPr>
              <a:t>    前驱方向 </a:t>
            </a:r>
            <a:r>
              <a:rPr lang="zh-CN" altLang="en-US" sz="2800" smtClean="0">
                <a:effectLst>
                  <a:outerShdw blurRad="38100" dist="38100" dir="2700000" algn="tl">
                    <a:srgbClr val="C0C0C0"/>
                  </a:outerShdw>
                </a:effectLst>
                <a:sym typeface="Wingdings" pitchFamily="2" charset="2"/>
              </a:rPr>
              <a:t></a:t>
            </a:r>
            <a:r>
              <a:rPr lang="zh-CN" altLang="en-US" sz="2800" smtClean="0">
                <a:effectLst>
                  <a:outerShdw blurRad="38100" dist="38100" dir="2700000" algn="tl">
                    <a:srgbClr val="C0C0C0"/>
                  </a:outerShdw>
                </a:effectLst>
              </a:rPr>
              <a:t>          </a:t>
            </a:r>
            <a:r>
              <a:rPr lang="zh-CN" altLang="en-US" sz="2800" smtClean="0">
                <a:effectLst>
                  <a:outerShdw blurRad="38100" dist="38100" dir="2700000" algn="tl">
                    <a:srgbClr val="C0C0C0"/>
                  </a:outerShdw>
                </a:effectLst>
                <a:sym typeface="Wingdings" pitchFamily="2" charset="2"/>
              </a:rPr>
              <a:t></a:t>
            </a:r>
            <a:r>
              <a:rPr lang="zh-CN" altLang="en-US" sz="2800" smtClean="0">
                <a:effectLst>
                  <a:outerShdw blurRad="38100" dist="38100" dir="2700000" algn="tl">
                    <a:srgbClr val="C0C0C0"/>
                  </a:outerShdw>
                </a:effectLst>
              </a:rPr>
              <a:t> 后继方向</a:t>
            </a:r>
          </a:p>
          <a:p>
            <a:pPr>
              <a:lnSpc>
                <a:spcPct val="100000"/>
              </a:lnSpc>
              <a:spcBef>
                <a:spcPct val="50000"/>
              </a:spcBef>
              <a:buFont typeface="Wingdings" panose="05000000000000000000" pitchFamily="2" charset="2"/>
              <a:buChar char="Ø"/>
              <a:defRPr/>
            </a:pPr>
            <a:r>
              <a:rPr lang="zh-CN" altLang="en-US" sz="2800" smtClean="0">
                <a:effectLst>
                  <a:outerShdw blurRad="38100" dist="38100" dir="2700000" algn="tl">
                    <a:srgbClr val="C0C0C0"/>
                  </a:outerShdw>
                </a:effectLst>
              </a:rPr>
              <a:t>双向链表通常采用带表头结点的循环链表形式。</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22" name="Rectangle 2"/>
          <p:cNvSpPr>
            <a:spLocks noChangeArrowheads="1"/>
          </p:cNvSpPr>
          <p:nvPr/>
        </p:nvSpPr>
        <p:spPr bwMode="auto">
          <a:xfrm>
            <a:off x="304800" y="5638800"/>
            <a:ext cx="4621213"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2800">
                <a:effectLst>
                  <a:outerShdw blurRad="38100" dist="38100" dir="2700000" algn="tl">
                    <a:srgbClr val="C0C0C0"/>
                  </a:outerShdw>
                </a:effectLst>
              </a:rPr>
              <a:t>搜索不成功，数据比较</a:t>
            </a:r>
            <a:r>
              <a:rPr lang="zh-CN" altLang="en-US" sz="2800">
                <a:effectLst>
                  <a:outerShdw blurRad="38100" dist="38100" dir="2700000" algn="tl">
                    <a:srgbClr val="C0C0C0"/>
                  </a:outerShdw>
                </a:effectLst>
                <a:latin typeface="Times New Roman" pitchFamily="18" charset="0"/>
              </a:rPr>
              <a:t> </a:t>
            </a:r>
            <a:r>
              <a:rPr lang="en-US" altLang="zh-CN" sz="2800">
                <a:effectLst>
                  <a:outerShdw blurRad="38100" dist="38100" dir="2700000" algn="tl">
                    <a:srgbClr val="C0C0C0"/>
                  </a:outerShdw>
                </a:effectLst>
                <a:latin typeface="Times New Roman" pitchFamily="18" charset="0"/>
              </a:rPr>
              <a:t>n</a:t>
            </a:r>
            <a:r>
              <a:rPr lang="en-US" altLang="zh-CN" sz="2800">
                <a:effectLst>
                  <a:outerShdw blurRad="38100" dist="38100" dir="2700000" algn="tl">
                    <a:srgbClr val="C0C0C0"/>
                  </a:outerShdw>
                </a:effectLst>
              </a:rPr>
              <a:t> </a:t>
            </a:r>
            <a:r>
              <a:rPr lang="zh-CN" altLang="en-US" sz="2800">
                <a:effectLst>
                  <a:outerShdw blurRad="38100" dist="38100" dir="2700000" algn="tl">
                    <a:srgbClr val="C0C0C0"/>
                  </a:outerShdw>
                </a:effectLst>
              </a:rPr>
              <a:t>次</a:t>
            </a:r>
          </a:p>
        </p:txBody>
      </p:sp>
      <p:graphicFrame>
        <p:nvGraphicFramePr>
          <p:cNvPr id="9219" name="Object 3"/>
          <p:cNvGraphicFramePr>
            <a:graphicFrameLocks noChangeAspect="1"/>
          </p:cNvGraphicFramePr>
          <p:nvPr/>
        </p:nvGraphicFramePr>
        <p:xfrm>
          <a:off x="1763713" y="1052513"/>
          <a:ext cx="3313112" cy="1123950"/>
        </p:xfrm>
        <a:graphic>
          <a:graphicData uri="http://schemas.openxmlformats.org/presentationml/2006/ole">
            <mc:AlternateContent xmlns:mc="http://schemas.openxmlformats.org/markup-compatibility/2006">
              <mc:Choice xmlns:v="urn:schemas-microsoft-com:vml" Requires="v">
                <p:oleObj spid="_x0000_s9319" name="Equation" r:id="rId3" imgW="1079032" imgH="431613" progId="Equation.3">
                  <p:embed/>
                </p:oleObj>
              </mc:Choice>
              <mc:Fallback>
                <p:oleObj name="Equation" r:id="rId3" imgW="1079032"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052513"/>
                        <a:ext cx="3313112"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220" name="Object 4"/>
          <p:cNvGraphicFramePr>
            <a:graphicFrameLocks noChangeAspect="1"/>
          </p:cNvGraphicFramePr>
          <p:nvPr/>
        </p:nvGraphicFramePr>
        <p:xfrm>
          <a:off x="1604963" y="3429000"/>
          <a:ext cx="5335587" cy="1966913"/>
        </p:xfrm>
        <a:graphic>
          <a:graphicData uri="http://schemas.openxmlformats.org/presentationml/2006/ole">
            <mc:AlternateContent xmlns:mc="http://schemas.openxmlformats.org/markup-compatibility/2006">
              <mc:Choice xmlns:v="urn:schemas-microsoft-com:vml" Requires="v">
                <p:oleObj spid="_x0000_s9320" name="公式" r:id="rId5" imgW="2387600" imgH="838200" progId="Equation.3">
                  <p:embed/>
                </p:oleObj>
              </mc:Choice>
              <mc:Fallback>
                <p:oleObj name="公式" r:id="rId5" imgW="2387600" imgH="838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4963" y="3429000"/>
                        <a:ext cx="5335587" cy="196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96325" name="Rectangle 5"/>
          <p:cNvSpPr>
            <a:spLocks noChangeArrowheads="1"/>
          </p:cNvSpPr>
          <p:nvPr/>
        </p:nvSpPr>
        <p:spPr bwMode="auto">
          <a:xfrm>
            <a:off x="381000" y="381000"/>
            <a:ext cx="2752830" cy="58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2800">
                <a:effectLst>
                  <a:outerShdw blurRad="38100" dist="38100" dir="2700000" algn="tl">
                    <a:srgbClr val="C0C0C0"/>
                  </a:outerShdw>
                </a:effectLst>
                <a:latin typeface="Times New Roman" pitchFamily="18" charset="0"/>
              </a:rPr>
              <a:t>平均比较次数：</a:t>
            </a:r>
          </a:p>
        </p:txBody>
      </p:sp>
      <p:sp>
        <p:nvSpPr>
          <p:cNvPr id="696326" name="Rectangle 6"/>
          <p:cNvSpPr>
            <a:spLocks noChangeArrowheads="1"/>
          </p:cNvSpPr>
          <p:nvPr/>
        </p:nvSpPr>
        <p:spPr bwMode="auto">
          <a:xfrm>
            <a:off x="304800" y="2209800"/>
            <a:ext cx="851535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r>
              <a:rPr lang="en-US" altLang="zh-CN" sz="2800">
                <a:effectLst>
                  <a:outerShdw blurRad="38100" dist="38100" dir="2700000" algn="tl">
                    <a:srgbClr val="C0C0C0"/>
                  </a:outerShdw>
                </a:effectLst>
                <a:latin typeface="Times New Roman" pitchFamily="18" charset="0"/>
                <a:cs typeface="Times New Roman" panose="02020603050405020304" pitchFamily="18" charset="0"/>
              </a:rPr>
              <a:t>c</a:t>
            </a:r>
            <a:r>
              <a:rPr lang="en-US" altLang="zh-CN" sz="2800" baseline="-25000">
                <a:effectLst>
                  <a:outerShdw blurRad="38100" dist="38100" dir="2700000" algn="tl">
                    <a:srgbClr val="C0C0C0"/>
                  </a:outerShdw>
                </a:effectLst>
                <a:latin typeface="Times New Roman" pitchFamily="18" charset="0"/>
                <a:cs typeface="Times New Roman" panose="02020603050405020304" pitchFamily="18" charset="0"/>
              </a:rPr>
              <a:t>i</a:t>
            </a:r>
            <a:r>
              <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rPr>
              <a:t>为查找的是第</a:t>
            </a:r>
            <a:r>
              <a:rPr lang="en-US" altLang="zh-CN" sz="2800">
                <a:effectLst>
                  <a:outerShdw blurRad="38100" dist="38100" dir="2700000" algn="tl">
                    <a:srgbClr val="C0C0C0"/>
                  </a:outerShdw>
                </a:effectLst>
                <a:latin typeface="Times New Roman" pitchFamily="18" charset="0"/>
                <a:cs typeface="Times New Roman" panose="02020603050405020304" pitchFamily="18" charset="0"/>
              </a:rPr>
              <a:t>i</a:t>
            </a:r>
            <a:r>
              <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rPr>
              <a:t>个元素时的比较次数，</a:t>
            </a:r>
            <a:r>
              <a:rPr lang="en-US" altLang="zh-CN" sz="2800">
                <a:effectLst>
                  <a:outerShdw blurRad="38100" dist="38100" dir="2700000" algn="tl">
                    <a:srgbClr val="C0C0C0"/>
                  </a:outerShdw>
                </a:effectLst>
                <a:latin typeface="Times New Roman" pitchFamily="18" charset="0"/>
                <a:cs typeface="Times New Roman" panose="02020603050405020304" pitchFamily="18" charset="0"/>
              </a:rPr>
              <a:t>c</a:t>
            </a:r>
            <a:r>
              <a:rPr lang="en-US" altLang="zh-CN" sz="2800" baseline="-25000">
                <a:effectLst>
                  <a:outerShdw blurRad="38100" dist="38100" dir="2700000" algn="tl">
                    <a:srgbClr val="C0C0C0"/>
                  </a:outerShdw>
                </a:effectLst>
                <a:latin typeface="Times New Roman" pitchFamily="18" charset="0"/>
                <a:cs typeface="Times New Roman" panose="02020603050405020304" pitchFamily="18" charset="0"/>
              </a:rPr>
              <a:t>i</a:t>
            </a:r>
            <a:r>
              <a:rPr lang="en-US" altLang="zh-CN" sz="2800">
                <a:effectLst>
                  <a:outerShdw blurRad="38100" dist="38100" dir="2700000" algn="tl">
                    <a:srgbClr val="C0C0C0"/>
                  </a:outerShdw>
                </a:effectLst>
                <a:latin typeface="Times New Roman" pitchFamily="18" charset="0"/>
                <a:cs typeface="Times New Roman" panose="02020603050405020304" pitchFamily="18" charset="0"/>
              </a:rPr>
              <a:t>=</a:t>
            </a:r>
            <a:r>
              <a:rPr lang="zh-CN" altLang="en-US" sz="2800">
                <a:effectLst>
                  <a:outerShdw blurRad="38100" dist="38100" dir="2700000" algn="tl">
                    <a:srgbClr val="C0C0C0"/>
                  </a:outerShdw>
                </a:effectLst>
                <a:latin typeface="Times New Roman" pitchFamily="18" charset="0"/>
                <a:cs typeface="Times New Roman" panose="02020603050405020304" pitchFamily="18" charset="0"/>
              </a:rPr>
              <a:t> </a:t>
            </a:r>
            <a:r>
              <a:rPr lang="en-US" altLang="zh-CN" sz="2800">
                <a:effectLst>
                  <a:outerShdw blurRad="38100" dist="38100" dir="2700000" algn="tl">
                    <a:srgbClr val="C0C0C0"/>
                  </a:outerShdw>
                </a:effectLst>
                <a:latin typeface="Times New Roman" pitchFamily="18" charset="0"/>
                <a:cs typeface="Times New Roman" panose="02020603050405020304" pitchFamily="18" charset="0"/>
              </a:rPr>
              <a:t>i+1</a:t>
            </a:r>
            <a:r>
              <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rPr>
              <a:t>。若搜索概率相等，即：</a:t>
            </a:r>
            <a:r>
              <a:rPr kumimoji="1" lang="en-US" altLang="zh-CN" sz="2800">
                <a:latin typeface="Times New Roman" pitchFamily="18" charset="0"/>
                <a:cs typeface="Times New Roman" panose="02020603050405020304" pitchFamily="18" charset="0"/>
              </a:rPr>
              <a:t>p</a:t>
            </a:r>
            <a:r>
              <a:rPr kumimoji="1" lang="en-US" altLang="zh-CN" sz="2800" baseline="-25000">
                <a:latin typeface="Times New Roman" pitchFamily="18" charset="0"/>
                <a:cs typeface="Times New Roman" panose="02020603050405020304" pitchFamily="18" charset="0"/>
              </a:rPr>
              <a:t>0</a:t>
            </a:r>
            <a:r>
              <a:rPr kumimoji="1" lang="en-US" altLang="zh-CN" sz="2800">
                <a:latin typeface="Times New Roman" pitchFamily="18" charset="0"/>
                <a:cs typeface="Times New Roman" panose="02020603050405020304" pitchFamily="18" charset="0"/>
              </a:rPr>
              <a:t>=p</a:t>
            </a:r>
            <a:r>
              <a:rPr kumimoji="1" lang="en-US" altLang="zh-CN" sz="2800" baseline="-25000">
                <a:latin typeface="Times New Roman" pitchFamily="18" charset="0"/>
                <a:cs typeface="Times New Roman" panose="02020603050405020304" pitchFamily="18" charset="0"/>
              </a:rPr>
              <a:t>1</a:t>
            </a:r>
            <a:r>
              <a:rPr kumimoji="1" lang="en-US" altLang="zh-CN" sz="2800">
                <a:latin typeface="Times New Roman" pitchFamily="18" charset="0"/>
                <a:cs typeface="Times New Roman" panose="02020603050405020304" pitchFamily="18" charset="0"/>
              </a:rPr>
              <a:t>=...=p</a:t>
            </a:r>
            <a:r>
              <a:rPr kumimoji="1" lang="en-US" altLang="zh-CN" sz="2800" baseline="-25000">
                <a:latin typeface="Times New Roman" pitchFamily="18" charset="0"/>
                <a:cs typeface="Times New Roman" panose="02020603050405020304" pitchFamily="18" charset="0"/>
              </a:rPr>
              <a:t>n-1</a:t>
            </a:r>
            <a:r>
              <a:rPr kumimoji="1" lang="en-US" altLang="zh-CN" sz="2800">
                <a:latin typeface="Times New Roman" pitchFamily="18" charset="0"/>
                <a:cs typeface="Times New Roman" panose="02020603050405020304" pitchFamily="18" charset="0"/>
              </a:rPr>
              <a:t>=1/n，</a:t>
            </a:r>
            <a:r>
              <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rPr>
              <a:t>则：</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0002" name="Rectangle 2"/>
          <p:cNvSpPr>
            <a:spLocks noGrp="1" noChangeArrowheads="1"/>
          </p:cNvSpPr>
          <p:nvPr/>
        </p:nvSpPr>
        <p:spPr bwMode="auto">
          <a:xfrm>
            <a:off x="304800" y="251460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zh-CN" altLang="en-US" sz="2800">
                <a:effectLst>
                  <a:outerShdw blurRad="38100" dist="38100" dir="2700000" algn="tl">
                    <a:srgbClr val="C0C0C0"/>
                  </a:outerShdw>
                </a:effectLst>
              </a:rPr>
              <a:t>结点指向</a:t>
            </a:r>
            <a:br>
              <a:rPr lang="zh-CN" altLang="en-US" sz="2800">
                <a:effectLst>
                  <a:outerShdw blurRad="38100" dist="38100" dir="2700000" algn="tl">
                    <a:srgbClr val="C0C0C0"/>
                  </a:outerShdw>
                </a:effectLst>
              </a:rPr>
            </a:br>
            <a:r>
              <a:rPr lang="en-US" altLang="zh-CN" sz="2800" i="1">
                <a:effectLst>
                  <a:outerShdw blurRad="38100" dist="38100" dir="2700000" algn="tl">
                    <a:srgbClr val="C0C0C0"/>
                  </a:outerShdw>
                </a:effectLst>
              </a:rPr>
              <a:t>p ==</a:t>
            </a:r>
            <a:r>
              <a:rPr lang="en-US" altLang="zh-CN" sz="2800">
                <a:effectLst>
                  <a:outerShdw blurRad="38100" dist="38100" dir="2700000" algn="tl">
                    <a:srgbClr val="C0C0C0"/>
                  </a:outerShdw>
                </a:effectLst>
              </a:rPr>
              <a:t> </a:t>
            </a:r>
            <a:r>
              <a:rPr lang="en-US" altLang="zh-CN" sz="2800" i="1">
                <a:effectLst>
                  <a:outerShdw blurRad="38100" dist="38100" dir="2700000" algn="tl">
                    <a:srgbClr val="C0C0C0"/>
                  </a:outerShdw>
                </a:effectLst>
              </a:rPr>
              <a:t>p</a:t>
            </a:r>
            <a:r>
              <a:rPr lang="en-US" altLang="zh-CN" sz="2800">
                <a:effectLst>
                  <a:outerShdw blurRad="38100" dist="38100" dir="2700000" algn="tl">
                    <a:srgbClr val="C0C0C0"/>
                  </a:outerShdw>
                </a:effectLst>
              </a:rPr>
              <a:t>→</a:t>
            </a:r>
            <a:r>
              <a:rPr lang="en-US" altLang="zh-CN" sz="2800" i="1">
                <a:effectLst>
                  <a:outerShdw blurRad="38100" dist="38100" dir="2700000" algn="tl">
                    <a:srgbClr val="C0C0C0"/>
                  </a:outerShdw>
                </a:effectLst>
              </a:rPr>
              <a:t>lLink</a:t>
            </a:r>
            <a:r>
              <a:rPr lang="en-US" altLang="zh-CN" sz="2800">
                <a:effectLst>
                  <a:outerShdw blurRad="38100" dist="38100" dir="2700000" algn="tl">
                    <a:srgbClr val="C0C0C0"/>
                  </a:outerShdw>
                </a:effectLst>
              </a:rPr>
              <a:t>→</a:t>
            </a:r>
            <a:r>
              <a:rPr lang="en-US" altLang="zh-CN" sz="2800" i="1">
                <a:effectLst>
                  <a:outerShdw blurRad="38100" dist="38100" dir="2700000" algn="tl">
                    <a:srgbClr val="C0C0C0"/>
                  </a:outerShdw>
                </a:effectLst>
              </a:rPr>
              <a:t>rLink == p</a:t>
            </a:r>
            <a:r>
              <a:rPr lang="en-US" altLang="zh-CN" sz="2800">
                <a:effectLst>
                  <a:outerShdw blurRad="38100" dist="38100" dir="2700000" algn="tl">
                    <a:srgbClr val="C0C0C0"/>
                  </a:outerShdw>
                </a:effectLst>
              </a:rPr>
              <a:t>→</a:t>
            </a:r>
            <a:r>
              <a:rPr lang="en-US" altLang="zh-CN" sz="2800" i="1">
                <a:effectLst>
                  <a:outerShdw blurRad="38100" dist="38100" dir="2700000" algn="tl">
                    <a:srgbClr val="C0C0C0"/>
                  </a:outerShdw>
                </a:effectLst>
              </a:rPr>
              <a:t>rLink</a:t>
            </a:r>
            <a:r>
              <a:rPr lang="en-US" altLang="zh-CN" sz="2800">
                <a:effectLst>
                  <a:outerShdw blurRad="38100" dist="38100" dir="2700000" algn="tl">
                    <a:srgbClr val="C0C0C0"/>
                  </a:outerShdw>
                </a:effectLst>
              </a:rPr>
              <a:t>→</a:t>
            </a:r>
            <a:r>
              <a:rPr lang="en-US" altLang="zh-CN" sz="2800" i="1">
                <a:effectLst>
                  <a:outerShdw blurRad="38100" dist="38100" dir="2700000" algn="tl">
                    <a:srgbClr val="C0C0C0"/>
                  </a:outerShdw>
                </a:effectLst>
              </a:rPr>
              <a:t>lLink</a:t>
            </a:r>
            <a:r>
              <a:rPr lang="en-US" altLang="zh-CN" sz="2800" b="0"/>
              <a:t> </a:t>
            </a:r>
          </a:p>
        </p:txBody>
      </p:sp>
      <p:pic>
        <p:nvPicPr>
          <p:cNvPr id="76803" name="Picture 3"/>
          <p:cNvPicPr>
            <a:picLocks noChangeAspect="1" noChangeArrowheads="1"/>
          </p:cNvPicPr>
          <p:nvPr/>
        </p:nvPicPr>
        <p:blipFill>
          <a:blip r:embed="rId2" cstate="print"/>
          <a:srcRect/>
          <a:stretch>
            <a:fillRect/>
          </a:stretch>
        </p:blipFill>
        <p:spPr bwMode="auto">
          <a:xfrm>
            <a:off x="457200" y="561975"/>
            <a:ext cx="8686800" cy="1106488"/>
          </a:xfrm>
          <a:prstGeom prst="rect">
            <a:avLst/>
          </a:prstGeom>
          <a:noFill/>
          <a:ln w="9525">
            <a:noFill/>
            <a:miter lim="800000"/>
            <a:headEnd/>
            <a:tailEnd/>
          </a:ln>
        </p:spPr>
      </p:pic>
      <p:sp>
        <p:nvSpPr>
          <p:cNvPr id="640004" name="Text Box 4"/>
          <p:cNvSpPr txBox="1">
            <a:spLocks noChangeArrowheads="1"/>
          </p:cNvSpPr>
          <p:nvPr/>
        </p:nvSpPr>
        <p:spPr bwMode="auto">
          <a:xfrm>
            <a:off x="2667000" y="1828800"/>
            <a:ext cx="5778500" cy="541338"/>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p>
            <a:pPr>
              <a:lnSpc>
                <a:spcPct val="100000"/>
              </a:lnSpc>
              <a:defRPr/>
            </a:pPr>
            <a:r>
              <a:rPr lang="zh-CN" altLang="en-US" sz="2800">
                <a:effectLst>
                  <a:outerShdw blurRad="38100" dist="38100" dir="2700000" algn="tl">
                    <a:srgbClr val="C0C0C0"/>
                  </a:outerShdw>
                </a:effectLst>
              </a:rPr>
              <a:t>非空表                     空表</a:t>
            </a:r>
          </a:p>
        </p:txBody>
      </p:sp>
      <p:pic>
        <p:nvPicPr>
          <p:cNvPr id="76805" name="Picture 5"/>
          <p:cNvPicPr>
            <a:picLocks noChangeAspect="1" noChangeArrowheads="1"/>
          </p:cNvPicPr>
          <p:nvPr/>
        </p:nvPicPr>
        <p:blipFill>
          <a:blip r:embed="rId3" cstate="print"/>
          <a:srcRect/>
          <a:stretch>
            <a:fillRect/>
          </a:stretch>
        </p:blipFill>
        <p:spPr bwMode="auto">
          <a:xfrm>
            <a:off x="0" y="4038600"/>
            <a:ext cx="9144000" cy="1958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srcRect/>
          <a:stretch>
            <a:fillRect/>
          </a:stretch>
        </p:blipFill>
        <p:spPr bwMode="auto">
          <a:xfrm>
            <a:off x="0" y="1219200"/>
            <a:ext cx="9144000" cy="1733550"/>
          </a:xfrm>
          <a:prstGeom prst="rect">
            <a:avLst/>
          </a:prstGeom>
          <a:noFill/>
          <a:ln w="9525">
            <a:noFill/>
            <a:miter lim="800000"/>
            <a:headEnd/>
            <a:tailEnd/>
          </a:ln>
        </p:spPr>
      </p:pic>
      <p:sp>
        <p:nvSpPr>
          <p:cNvPr id="638979" name="Text Box 3"/>
          <p:cNvSpPr txBox="1">
            <a:spLocks noChangeArrowheads="1"/>
          </p:cNvSpPr>
          <p:nvPr/>
        </p:nvSpPr>
        <p:spPr bwMode="auto">
          <a:xfrm>
            <a:off x="3657600" y="3200400"/>
            <a:ext cx="1654175" cy="5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p>
            <a:pPr>
              <a:lnSpc>
                <a:spcPct val="100000"/>
              </a:lnSpc>
              <a:defRPr/>
            </a:pPr>
            <a:r>
              <a:rPr lang="zh-CN" altLang="en-US" sz="2800">
                <a:effectLst>
                  <a:outerShdw blurRad="38100" dist="38100" dir="2700000" algn="tl">
                    <a:srgbClr val="C0C0C0"/>
                  </a:outerShdw>
                </a:effectLst>
                <a:latin typeface="Times New Roman" pitchFamily="18" charset="0"/>
              </a:rPr>
              <a:t>搜索成功</a:t>
            </a:r>
          </a:p>
        </p:txBody>
      </p:sp>
      <p:sp>
        <p:nvSpPr>
          <p:cNvPr id="638980" name="Text Box 4"/>
          <p:cNvSpPr txBox="1">
            <a:spLocks noChangeArrowheads="1"/>
          </p:cNvSpPr>
          <p:nvPr/>
        </p:nvSpPr>
        <p:spPr bwMode="auto">
          <a:xfrm>
            <a:off x="3505200" y="5638800"/>
            <a:ext cx="2011363" cy="5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p>
            <a:pPr>
              <a:lnSpc>
                <a:spcPct val="100000"/>
              </a:lnSpc>
              <a:defRPr/>
            </a:pPr>
            <a:r>
              <a:rPr lang="zh-CN" altLang="en-US" sz="2800">
                <a:effectLst>
                  <a:outerShdw blurRad="38100" dist="38100" dir="2700000" algn="tl">
                    <a:srgbClr val="C0C0C0"/>
                  </a:outerShdw>
                </a:effectLst>
                <a:latin typeface="Times New Roman" pitchFamily="18" charset="0"/>
              </a:rPr>
              <a:t>搜索不成功</a:t>
            </a:r>
          </a:p>
        </p:txBody>
      </p:sp>
      <p:pic>
        <p:nvPicPr>
          <p:cNvPr id="77829" name="Picture 5"/>
          <p:cNvPicPr>
            <a:picLocks noChangeAspect="1" noChangeArrowheads="1"/>
          </p:cNvPicPr>
          <p:nvPr/>
        </p:nvPicPr>
        <p:blipFill>
          <a:blip r:embed="rId3" cstate="print"/>
          <a:srcRect/>
          <a:stretch>
            <a:fillRect/>
          </a:stretch>
        </p:blipFill>
        <p:spPr bwMode="auto">
          <a:xfrm>
            <a:off x="0" y="3848100"/>
            <a:ext cx="9144000" cy="1552575"/>
          </a:xfrm>
          <a:prstGeom prst="rect">
            <a:avLst/>
          </a:prstGeom>
          <a:noFill/>
          <a:ln w="9525">
            <a:noFill/>
            <a:miter lim="800000"/>
            <a:headEnd/>
            <a:tailEnd/>
          </a:ln>
        </p:spPr>
      </p:pic>
      <p:sp>
        <p:nvSpPr>
          <p:cNvPr id="638982" name="Text Box 6"/>
          <p:cNvSpPr txBox="1">
            <a:spLocks noChangeArrowheads="1"/>
          </p:cNvSpPr>
          <p:nvPr/>
        </p:nvSpPr>
        <p:spPr bwMode="auto">
          <a:xfrm>
            <a:off x="381000" y="304800"/>
            <a:ext cx="5961063" cy="5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p>
            <a:pPr>
              <a:lnSpc>
                <a:spcPct val="100000"/>
              </a:lnSpc>
              <a:defRPr/>
            </a:pPr>
            <a:r>
              <a:rPr lang="zh-CN" altLang="en-US" sz="2800">
                <a:effectLst>
                  <a:outerShdw blurRad="38100" dist="38100" dir="2700000" algn="tl">
                    <a:srgbClr val="C0C0C0"/>
                  </a:outerShdw>
                </a:effectLst>
                <a:latin typeface="Times New Roman" pitchFamily="18" charset="0"/>
              </a:rPr>
              <a:t>双向循环链表的搜索</a:t>
            </a:r>
            <a:endParaRPr lang="zh-CN" altLang="en-US" sz="2800" b="0">
              <a:latin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2" cstate="print"/>
          <a:srcRect/>
          <a:stretch>
            <a:fillRect/>
          </a:stretch>
        </p:blipFill>
        <p:spPr bwMode="auto">
          <a:xfrm>
            <a:off x="0" y="4191000"/>
            <a:ext cx="9144000" cy="1219200"/>
          </a:xfrm>
          <a:prstGeom prst="rect">
            <a:avLst/>
          </a:prstGeom>
          <a:noFill/>
          <a:ln w="9525">
            <a:noFill/>
            <a:miter lim="800000"/>
            <a:headEnd/>
            <a:tailEnd/>
          </a:ln>
        </p:spPr>
      </p:pic>
      <p:sp>
        <p:nvSpPr>
          <p:cNvPr id="78851" name="Text Box 3"/>
          <p:cNvSpPr txBox="1">
            <a:spLocks noChangeArrowheads="1"/>
          </p:cNvSpPr>
          <p:nvPr/>
        </p:nvSpPr>
        <p:spPr bwMode="auto">
          <a:xfrm>
            <a:off x="533400" y="990600"/>
            <a:ext cx="8305800" cy="2249488"/>
          </a:xfrm>
          <a:prstGeom prst="rect">
            <a:avLst/>
          </a:prstGeom>
          <a:solidFill>
            <a:schemeClr val="hlink"/>
          </a:solidFill>
          <a:ln w="9525">
            <a:noFill/>
            <a:miter lim="800000"/>
            <a:headEnd/>
            <a:tailEnd/>
          </a:ln>
        </p:spPr>
        <p:txBody>
          <a:bodyPr lIns="112947" tIns="56473" rIns="112947" bIns="56473">
            <a:spAutoFit/>
          </a:bodyPr>
          <a:lstStyle/>
          <a:p>
            <a:pPr>
              <a:lnSpc>
                <a:spcPct val="100000"/>
              </a:lnSpc>
            </a:pPr>
            <a:r>
              <a:rPr lang="en-US" altLang="zh-CN" sz="2800" i="1">
                <a:latin typeface="Times New Roman" pitchFamily="18" charset="0"/>
                <a:ea typeface="宋体" pitchFamily="2" charset="-122"/>
              </a:rPr>
              <a:t>p.lLink = current</a:t>
            </a:r>
            <a:endParaRPr lang="en-US" altLang="zh-CN" sz="2800">
              <a:latin typeface="Times New Roman" pitchFamily="18" charset="0"/>
              <a:ea typeface="宋体" pitchFamily="2" charset="-122"/>
            </a:endParaRPr>
          </a:p>
          <a:p>
            <a:pPr>
              <a:lnSpc>
                <a:spcPct val="100000"/>
              </a:lnSpc>
            </a:pPr>
            <a:r>
              <a:rPr lang="en-US" altLang="zh-CN" sz="2800" i="1">
                <a:latin typeface="Times New Roman" pitchFamily="18" charset="0"/>
                <a:ea typeface="宋体" pitchFamily="2" charset="-122"/>
              </a:rPr>
              <a:t>p.rLink =current</a:t>
            </a:r>
            <a:r>
              <a:rPr lang="en-US" altLang="zh-CN" sz="2800">
                <a:latin typeface="Times New Roman" pitchFamily="18" charset="0"/>
                <a:ea typeface="宋体" pitchFamily="2" charset="-122"/>
              </a:rPr>
              <a:t>→</a:t>
            </a:r>
            <a:r>
              <a:rPr lang="en-US" altLang="zh-CN" sz="2800" i="1">
                <a:latin typeface="Times New Roman" pitchFamily="18" charset="0"/>
                <a:ea typeface="宋体" pitchFamily="2" charset="-122"/>
              </a:rPr>
              <a:t>rLink</a:t>
            </a:r>
            <a:endParaRPr lang="en-US" altLang="zh-CN" sz="2800">
              <a:latin typeface="Times New Roman" pitchFamily="18" charset="0"/>
              <a:ea typeface="宋体" pitchFamily="2" charset="-122"/>
            </a:endParaRPr>
          </a:p>
          <a:p>
            <a:pPr>
              <a:lnSpc>
                <a:spcPct val="100000"/>
              </a:lnSpc>
            </a:pPr>
            <a:r>
              <a:rPr lang="en-US" altLang="zh-CN" sz="2800" i="1">
                <a:latin typeface="Times New Roman" pitchFamily="18" charset="0"/>
                <a:ea typeface="宋体" pitchFamily="2" charset="-122"/>
              </a:rPr>
              <a:t>Current.rLink = p</a:t>
            </a:r>
            <a:endParaRPr lang="en-US" altLang="zh-CN" sz="2800">
              <a:latin typeface="Times New Roman" pitchFamily="18" charset="0"/>
              <a:ea typeface="宋体" pitchFamily="2" charset="-122"/>
            </a:endParaRPr>
          </a:p>
          <a:p>
            <a:pPr>
              <a:lnSpc>
                <a:spcPct val="100000"/>
              </a:lnSpc>
            </a:pPr>
            <a:r>
              <a:rPr lang="en-US" altLang="zh-CN" sz="2800" i="1">
                <a:latin typeface="Times New Roman" pitchFamily="18" charset="0"/>
                <a:ea typeface="宋体" pitchFamily="2" charset="-122"/>
              </a:rPr>
              <a:t>current = current.rLink</a:t>
            </a:r>
            <a:endParaRPr lang="en-US" altLang="zh-CN" sz="2800">
              <a:latin typeface="Times New Roman" pitchFamily="18" charset="0"/>
              <a:ea typeface="宋体" pitchFamily="2" charset="-122"/>
            </a:endParaRPr>
          </a:p>
          <a:p>
            <a:pPr>
              <a:lnSpc>
                <a:spcPct val="100000"/>
              </a:lnSpc>
            </a:pPr>
            <a:r>
              <a:rPr lang="en-US" altLang="zh-CN" sz="2800" i="1">
                <a:latin typeface="Times New Roman" pitchFamily="18" charset="0"/>
                <a:ea typeface="宋体" pitchFamily="2" charset="-122"/>
              </a:rPr>
              <a:t>Current.rLink.lLink = current</a:t>
            </a:r>
            <a:endParaRPr lang="en-US" altLang="zh-CN" sz="2800" b="0">
              <a:latin typeface="Times New Roman" pitchFamily="18" charset="0"/>
              <a:ea typeface="宋体" pitchFamily="2" charset="-122"/>
            </a:endParaRPr>
          </a:p>
        </p:txBody>
      </p:sp>
      <p:pic>
        <p:nvPicPr>
          <p:cNvPr id="78852" name="Picture 4"/>
          <p:cNvPicPr>
            <a:picLocks noChangeAspect="1" noChangeArrowheads="1"/>
          </p:cNvPicPr>
          <p:nvPr/>
        </p:nvPicPr>
        <p:blipFill>
          <a:blip r:embed="rId3" cstate="print"/>
          <a:srcRect/>
          <a:stretch>
            <a:fillRect/>
          </a:stretch>
        </p:blipFill>
        <p:spPr bwMode="auto">
          <a:xfrm>
            <a:off x="0" y="5410200"/>
            <a:ext cx="9144000" cy="1295400"/>
          </a:xfrm>
          <a:prstGeom prst="rect">
            <a:avLst/>
          </a:prstGeom>
          <a:noFill/>
          <a:ln w="9525">
            <a:noFill/>
            <a:miter lim="800000"/>
            <a:headEnd/>
            <a:tailEnd/>
          </a:ln>
        </p:spPr>
      </p:pic>
      <p:sp>
        <p:nvSpPr>
          <p:cNvPr id="637957" name="Text Box 5"/>
          <p:cNvSpPr txBox="1">
            <a:spLocks noChangeArrowheads="1"/>
          </p:cNvSpPr>
          <p:nvPr/>
        </p:nvSpPr>
        <p:spPr bwMode="auto">
          <a:xfrm>
            <a:off x="381000" y="407988"/>
            <a:ext cx="6376988" cy="54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p>
            <a:pPr>
              <a:lnSpc>
                <a:spcPct val="100000"/>
              </a:lnSpc>
              <a:defRPr/>
            </a:pPr>
            <a:r>
              <a:rPr lang="zh-CN" altLang="en-US" sz="2800">
                <a:effectLst>
                  <a:outerShdw blurRad="38100" dist="38100" dir="2700000" algn="tl">
                    <a:srgbClr val="C0C0C0"/>
                  </a:outerShdw>
                </a:effectLst>
                <a:latin typeface="Times New Roman" pitchFamily="18" charset="0"/>
              </a:rPr>
              <a:t>双向循环链表的插入算法(</a:t>
            </a:r>
            <a:r>
              <a:rPr lang="en-US" altLang="zh-CN" sz="2800">
                <a:effectLst>
                  <a:outerShdw blurRad="38100" dist="38100" dir="2700000" algn="tl">
                    <a:srgbClr val="C0C0C0"/>
                  </a:outerShdw>
                </a:effectLst>
                <a:latin typeface="Times New Roman" pitchFamily="18" charset="0"/>
              </a:rPr>
              <a:t>p</a:t>
            </a:r>
            <a:r>
              <a:rPr lang="zh-CN" altLang="en-US" sz="2800">
                <a:effectLst>
                  <a:outerShdw blurRad="38100" dist="38100" dir="2700000" algn="tl">
                    <a:srgbClr val="C0C0C0"/>
                  </a:outerShdw>
                </a:effectLst>
                <a:latin typeface="Times New Roman" pitchFamily="18" charset="0"/>
              </a:rPr>
              <a:t>指向新结点)</a:t>
            </a:r>
            <a:endParaRPr lang="zh-CN" altLang="en-US" sz="2800" b="0">
              <a:latin typeface="Times New Roman" pitchFamily="18" charset="0"/>
              <a:ea typeface="宋体" pitchFamily="2" charset="-122"/>
            </a:endParaRPr>
          </a:p>
        </p:txBody>
      </p:sp>
      <p:sp>
        <p:nvSpPr>
          <p:cNvPr id="637958" name="Text Box 6"/>
          <p:cNvSpPr txBox="1">
            <a:spLocks noChangeArrowheads="1"/>
          </p:cNvSpPr>
          <p:nvPr/>
        </p:nvSpPr>
        <p:spPr bwMode="auto">
          <a:xfrm>
            <a:off x="533400" y="3352800"/>
            <a:ext cx="4048125" cy="5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p>
            <a:pPr>
              <a:lnSpc>
                <a:spcPct val="100000"/>
              </a:lnSpc>
              <a:defRPr/>
            </a:pPr>
            <a:r>
              <a:rPr lang="zh-CN" altLang="en-US" sz="2800">
                <a:effectLst>
                  <a:outerShdw blurRad="38100" dist="38100" dir="2700000" algn="tl">
                    <a:srgbClr val="C0C0C0"/>
                  </a:outerShdw>
                </a:effectLst>
                <a:latin typeface="Times New Roman" pitchFamily="18" charset="0"/>
              </a:rPr>
              <a:t>结果, </a:t>
            </a:r>
            <a:r>
              <a:rPr lang="en-US" altLang="zh-CN" sz="2800">
                <a:effectLst>
                  <a:outerShdw blurRad="38100" dist="38100" dir="2700000" algn="tl">
                    <a:srgbClr val="C0C0C0"/>
                  </a:outerShdw>
                </a:effectLst>
                <a:latin typeface="Times New Roman" pitchFamily="18" charset="0"/>
              </a:rPr>
              <a:t>current</a:t>
            </a:r>
            <a:r>
              <a:rPr lang="zh-CN" altLang="en-US" sz="2800">
                <a:effectLst>
                  <a:outerShdw blurRad="38100" dist="38100" dir="2700000" algn="tl">
                    <a:srgbClr val="C0C0C0"/>
                  </a:outerShdw>
                </a:effectLst>
                <a:latin typeface="Times New Roman" pitchFamily="18" charset="0"/>
              </a:rPr>
              <a:t>指向新结点</a:t>
            </a:r>
            <a:endParaRPr lang="zh-CN" altLang="en-US" sz="2800" b="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6930" name="Text Box 2"/>
          <p:cNvSpPr txBox="1">
            <a:spLocks noChangeArrowheads="1"/>
          </p:cNvSpPr>
          <p:nvPr/>
        </p:nvSpPr>
        <p:spPr bwMode="auto">
          <a:xfrm>
            <a:off x="381000" y="1143000"/>
            <a:ext cx="7924800" cy="9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p>
            <a:pPr>
              <a:lnSpc>
                <a:spcPct val="100000"/>
              </a:lnSpc>
              <a:defRPr/>
            </a:pPr>
            <a:r>
              <a:rPr lang="en-US" altLang="zh-CN" sz="2800" i="1" dirty="0" err="1">
                <a:effectLst>
                  <a:outerShdw blurRad="38100" dist="38100" dir="2700000" algn="tl">
                    <a:srgbClr val="C0C0C0"/>
                  </a:outerShdw>
                </a:effectLst>
                <a:latin typeface="Times New Roman" pitchFamily="18" charset="0"/>
                <a:ea typeface="宋体" pitchFamily="2" charset="-122"/>
              </a:rPr>
              <a:t>Current.rLink.lLink</a:t>
            </a:r>
            <a:r>
              <a:rPr lang="en-US" altLang="zh-CN" sz="2800" i="1" dirty="0">
                <a:effectLst>
                  <a:outerShdw blurRad="38100" dist="38100" dir="2700000" algn="tl">
                    <a:srgbClr val="C0C0C0"/>
                  </a:outerShdw>
                </a:effectLst>
                <a:latin typeface="Times New Roman" pitchFamily="18" charset="0"/>
                <a:ea typeface="宋体" pitchFamily="2" charset="-122"/>
              </a:rPr>
              <a:t> = </a:t>
            </a:r>
            <a:r>
              <a:rPr lang="en-US" altLang="zh-CN" sz="2800" i="1" dirty="0" err="1">
                <a:effectLst>
                  <a:outerShdw blurRad="38100" dist="38100" dir="2700000" algn="tl">
                    <a:srgbClr val="C0C0C0"/>
                  </a:outerShdw>
                </a:effectLst>
                <a:latin typeface="Times New Roman" pitchFamily="18" charset="0"/>
                <a:ea typeface="宋体" pitchFamily="2" charset="-122"/>
              </a:rPr>
              <a:t>current.lLink</a:t>
            </a:r>
            <a:r>
              <a:rPr lang="en-US" altLang="zh-CN" sz="2800" dirty="0">
                <a:effectLst>
                  <a:outerShdw blurRad="38100" dist="38100" dir="2700000" algn="tl">
                    <a:srgbClr val="C0C0C0"/>
                  </a:outerShdw>
                </a:effectLst>
                <a:latin typeface="Times New Roman" pitchFamily="18" charset="0"/>
                <a:ea typeface="宋体" pitchFamily="2" charset="-122"/>
              </a:rPr>
              <a:t>        </a:t>
            </a:r>
            <a:r>
              <a:rPr lang="en-US" altLang="zh-CN" sz="2800" i="1" dirty="0" err="1">
                <a:effectLst>
                  <a:outerShdw blurRad="38100" dist="38100" dir="2700000" algn="tl">
                    <a:srgbClr val="C0C0C0"/>
                  </a:outerShdw>
                </a:effectLst>
                <a:latin typeface="Times New Roman" pitchFamily="18" charset="0"/>
                <a:ea typeface="宋体" pitchFamily="2" charset="-122"/>
              </a:rPr>
              <a:t>current.lLink.rLink</a:t>
            </a:r>
            <a:r>
              <a:rPr lang="en-US" altLang="zh-CN" sz="2800" i="1" dirty="0">
                <a:effectLst>
                  <a:outerShdw blurRad="38100" dist="38100" dir="2700000" algn="tl">
                    <a:srgbClr val="C0C0C0"/>
                  </a:outerShdw>
                </a:effectLst>
                <a:latin typeface="Times New Roman" pitchFamily="18" charset="0"/>
                <a:ea typeface="宋体" pitchFamily="2" charset="-122"/>
              </a:rPr>
              <a:t> = </a:t>
            </a:r>
            <a:r>
              <a:rPr lang="en-US" altLang="zh-CN" sz="2800" i="1" dirty="0" err="1">
                <a:effectLst>
                  <a:outerShdw blurRad="38100" dist="38100" dir="2700000" algn="tl">
                    <a:srgbClr val="C0C0C0"/>
                  </a:outerShdw>
                </a:effectLst>
                <a:latin typeface="Times New Roman" pitchFamily="18" charset="0"/>
                <a:ea typeface="宋体" pitchFamily="2" charset="-122"/>
              </a:rPr>
              <a:t>current.rLink</a:t>
            </a:r>
            <a:endParaRPr lang="en-US" altLang="zh-CN" sz="2800" b="0" dirty="0">
              <a:latin typeface="Times New Roman" pitchFamily="18" charset="0"/>
              <a:ea typeface="宋体" pitchFamily="2" charset="-122"/>
            </a:endParaRPr>
          </a:p>
        </p:txBody>
      </p:sp>
      <p:pic>
        <p:nvPicPr>
          <p:cNvPr id="79875" name="Picture 3"/>
          <p:cNvPicPr>
            <a:picLocks noChangeAspect="1" noChangeArrowheads="1"/>
          </p:cNvPicPr>
          <p:nvPr/>
        </p:nvPicPr>
        <p:blipFill>
          <a:blip r:embed="rId2" cstate="print"/>
          <a:srcRect/>
          <a:stretch>
            <a:fillRect/>
          </a:stretch>
        </p:blipFill>
        <p:spPr bwMode="auto">
          <a:xfrm>
            <a:off x="0" y="2605088"/>
            <a:ext cx="9144000" cy="3643312"/>
          </a:xfrm>
          <a:prstGeom prst="rect">
            <a:avLst/>
          </a:prstGeom>
          <a:noFill/>
          <a:ln w="9525">
            <a:noFill/>
            <a:miter lim="800000"/>
            <a:headEnd/>
            <a:tailEnd/>
          </a:ln>
        </p:spPr>
      </p:pic>
      <p:sp>
        <p:nvSpPr>
          <p:cNvPr id="636932" name="Text Box 4"/>
          <p:cNvSpPr txBox="1">
            <a:spLocks noChangeArrowheads="1"/>
          </p:cNvSpPr>
          <p:nvPr/>
        </p:nvSpPr>
        <p:spPr bwMode="auto">
          <a:xfrm>
            <a:off x="457200" y="461963"/>
            <a:ext cx="4154488" cy="54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12947" tIns="56473" rIns="112947" bIns="56473">
            <a:spAutoFit/>
          </a:bodyPr>
          <a:lstStyle/>
          <a:p>
            <a:pPr>
              <a:lnSpc>
                <a:spcPct val="100000"/>
              </a:lnSpc>
              <a:defRPr/>
            </a:pPr>
            <a:r>
              <a:rPr lang="zh-CN" altLang="en-US" sz="2800">
                <a:effectLst>
                  <a:outerShdw blurRad="38100" dist="38100" dir="2700000" algn="tl">
                    <a:srgbClr val="C0C0C0"/>
                  </a:outerShdw>
                </a:effectLst>
                <a:latin typeface="Times New Roman" pitchFamily="18" charset="0"/>
              </a:rPr>
              <a:t>双向循环链表的结点删除</a:t>
            </a:r>
            <a:endParaRPr lang="zh-CN" altLang="en-US" sz="2800" b="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cstate="print"/>
          <a:srcRect/>
          <a:stretch>
            <a:fillRect/>
          </a:stretch>
        </p:blipFill>
        <p:spPr bwMode="auto">
          <a:xfrm>
            <a:off x="0" y="1600200"/>
            <a:ext cx="9144000" cy="3733800"/>
          </a:xfrm>
          <a:prstGeom prst="rect">
            <a:avLst/>
          </a:prstGeom>
          <a:noFill/>
          <a:ln w="9525">
            <a:noFill/>
            <a:miter lim="800000"/>
            <a:headEnd/>
            <a:tailEnd/>
          </a:ln>
        </p:spPr>
      </p:pic>
      <p:sp>
        <p:nvSpPr>
          <p:cNvPr id="635907" name="Text Box 3"/>
          <p:cNvSpPr txBox="1">
            <a:spLocks noChangeArrowheads="1"/>
          </p:cNvSpPr>
          <p:nvPr/>
        </p:nvSpPr>
        <p:spPr bwMode="auto">
          <a:xfrm>
            <a:off x="381000" y="352425"/>
            <a:ext cx="8001000"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p>
            <a:pPr>
              <a:lnSpc>
                <a:spcPct val="100000"/>
              </a:lnSpc>
              <a:defRPr/>
            </a:pPr>
            <a:r>
              <a:rPr lang="zh-CN" altLang="en-US" sz="3200">
                <a:effectLst>
                  <a:outerShdw blurRad="38100" dist="38100" dir="2700000" algn="tl">
                    <a:srgbClr val="C0C0C0"/>
                  </a:outerShdw>
                </a:effectLst>
              </a:rPr>
              <a:t>静态链表结构</a:t>
            </a:r>
            <a:endParaRPr lang="zh-CN" altLang="en-US" sz="3200" b="0"/>
          </a:p>
        </p:txBody>
      </p:sp>
      <p:sp>
        <p:nvSpPr>
          <p:cNvPr id="635908" name="Text Box 4"/>
          <p:cNvSpPr txBox="1">
            <a:spLocks noChangeArrowheads="1"/>
          </p:cNvSpPr>
          <p:nvPr/>
        </p:nvSpPr>
        <p:spPr bwMode="auto">
          <a:xfrm>
            <a:off x="457200" y="5410200"/>
            <a:ext cx="7797800" cy="9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12947" tIns="56473" rIns="112947" bIns="56473">
            <a:spAutoFit/>
          </a:bodyPr>
          <a:lstStyle/>
          <a:p>
            <a:pPr>
              <a:lnSpc>
                <a:spcPct val="100000"/>
              </a:lnSpc>
              <a:defRPr/>
            </a:pPr>
            <a:r>
              <a:rPr lang="zh-CN" altLang="en-US" sz="2800">
                <a:effectLst>
                  <a:outerShdw blurRad="38100" dist="38100" dir="2700000" algn="tl">
                    <a:srgbClr val="C0C0C0"/>
                  </a:outerShdw>
                </a:effectLst>
              </a:rPr>
              <a:t>分配节点：</a:t>
            </a:r>
            <a:r>
              <a:rPr lang="zh-CN" altLang="en-US" sz="2800"/>
              <a:t> </a:t>
            </a:r>
            <a:r>
              <a:rPr lang="en-US" altLang="zh-CN" sz="2800" i="1">
                <a:latin typeface="Times New Roman" pitchFamily="18" charset="0"/>
              </a:rPr>
              <a:t>j</a:t>
            </a:r>
            <a:r>
              <a:rPr lang="en-US" altLang="zh-CN" sz="2800">
                <a:latin typeface="Times New Roman" pitchFamily="18" charset="0"/>
              </a:rPr>
              <a:t> = </a:t>
            </a:r>
            <a:r>
              <a:rPr lang="en-US" altLang="zh-CN" sz="2800" i="1">
                <a:latin typeface="Times New Roman" pitchFamily="18" charset="0"/>
              </a:rPr>
              <a:t>avil</a:t>
            </a:r>
            <a:r>
              <a:rPr lang="en-US" altLang="zh-CN" sz="2800">
                <a:latin typeface="Times New Roman" pitchFamily="18" charset="0"/>
              </a:rPr>
              <a:t>;  </a:t>
            </a:r>
            <a:r>
              <a:rPr lang="en-US" altLang="zh-CN" sz="2800" i="1">
                <a:latin typeface="Times New Roman" pitchFamily="18" charset="0"/>
              </a:rPr>
              <a:t>avil </a:t>
            </a:r>
            <a:r>
              <a:rPr lang="en-US" altLang="zh-CN" sz="2800">
                <a:latin typeface="Times New Roman" pitchFamily="18" charset="0"/>
              </a:rPr>
              <a:t>= </a:t>
            </a:r>
            <a:r>
              <a:rPr lang="en-US" altLang="zh-CN" sz="2800" i="1">
                <a:latin typeface="Times New Roman" pitchFamily="18" charset="0"/>
              </a:rPr>
              <a:t>A</a:t>
            </a:r>
            <a:r>
              <a:rPr lang="en-US" altLang="zh-CN" sz="2800">
                <a:latin typeface="Times New Roman" pitchFamily="18" charset="0"/>
              </a:rPr>
              <a:t>[</a:t>
            </a:r>
            <a:r>
              <a:rPr lang="en-US" altLang="zh-CN" sz="2800" i="1">
                <a:latin typeface="Times New Roman" pitchFamily="18" charset="0"/>
              </a:rPr>
              <a:t>avil</a:t>
            </a:r>
            <a:r>
              <a:rPr lang="en-US" altLang="zh-CN" sz="2800">
                <a:latin typeface="Times New Roman" pitchFamily="18" charset="0"/>
              </a:rPr>
              <a:t>].</a:t>
            </a:r>
            <a:r>
              <a:rPr lang="en-US" altLang="zh-CN" sz="2800" i="1">
                <a:latin typeface="Times New Roman" pitchFamily="18" charset="0"/>
              </a:rPr>
              <a:t>link</a:t>
            </a:r>
            <a:r>
              <a:rPr lang="en-US" altLang="zh-CN" sz="2800">
                <a:latin typeface="Times New Roman" pitchFamily="18" charset="0"/>
              </a:rPr>
              <a:t>;</a:t>
            </a:r>
          </a:p>
          <a:p>
            <a:pPr>
              <a:lnSpc>
                <a:spcPct val="100000"/>
              </a:lnSpc>
              <a:defRPr/>
            </a:pPr>
            <a:r>
              <a:rPr lang="zh-CN" altLang="en-US" sz="2800">
                <a:effectLst>
                  <a:outerShdw blurRad="38100" dist="38100" dir="2700000" algn="tl">
                    <a:srgbClr val="C0C0C0"/>
                  </a:outerShdw>
                </a:effectLst>
              </a:rPr>
              <a:t>释放节点： </a:t>
            </a:r>
            <a:r>
              <a:rPr lang="en-US" altLang="zh-CN" sz="2800" i="1">
                <a:latin typeface="Times New Roman" pitchFamily="18" charset="0"/>
              </a:rPr>
              <a:t>A</a:t>
            </a:r>
            <a:r>
              <a:rPr lang="en-US" altLang="zh-CN" sz="2800">
                <a:latin typeface="Times New Roman" pitchFamily="18" charset="0"/>
              </a:rPr>
              <a:t>[</a:t>
            </a:r>
            <a:r>
              <a:rPr lang="en-US" altLang="zh-CN" sz="2800" i="1">
                <a:latin typeface="Times New Roman" pitchFamily="18" charset="0"/>
              </a:rPr>
              <a:t>i</a:t>
            </a:r>
            <a:r>
              <a:rPr lang="en-US" altLang="zh-CN" sz="2800">
                <a:latin typeface="Times New Roman" pitchFamily="18" charset="0"/>
              </a:rPr>
              <a:t>].</a:t>
            </a:r>
            <a:r>
              <a:rPr lang="en-US" altLang="zh-CN" sz="2800" i="1">
                <a:latin typeface="Times New Roman" pitchFamily="18" charset="0"/>
              </a:rPr>
              <a:t>link</a:t>
            </a:r>
            <a:r>
              <a:rPr lang="en-US" altLang="zh-CN" sz="2800">
                <a:latin typeface="Times New Roman" pitchFamily="18" charset="0"/>
              </a:rPr>
              <a:t> = </a:t>
            </a:r>
            <a:r>
              <a:rPr lang="en-US" altLang="zh-CN" sz="2800" i="1">
                <a:latin typeface="Times New Roman" pitchFamily="18" charset="0"/>
              </a:rPr>
              <a:t>avil</a:t>
            </a:r>
            <a:r>
              <a:rPr lang="en-US" altLang="zh-CN" sz="2800">
                <a:latin typeface="Times New Roman" pitchFamily="18" charset="0"/>
              </a:rPr>
              <a:t>;  </a:t>
            </a:r>
            <a:r>
              <a:rPr lang="en-US" altLang="zh-CN" sz="2800" i="1">
                <a:latin typeface="Times New Roman" pitchFamily="18" charset="0"/>
              </a:rPr>
              <a:t>avil</a:t>
            </a:r>
            <a:r>
              <a:rPr lang="en-US" altLang="zh-CN" sz="2800">
                <a:latin typeface="Times New Roman" pitchFamily="18" charset="0"/>
              </a:rPr>
              <a:t> = </a:t>
            </a:r>
            <a:r>
              <a:rPr lang="en-US" altLang="zh-CN" sz="2800" i="1">
                <a:latin typeface="Times New Roman" pitchFamily="18" charset="0"/>
              </a:rPr>
              <a:t>i</a:t>
            </a:r>
            <a:r>
              <a:rPr lang="en-US" altLang="zh-CN" sz="2800">
                <a:latin typeface="Times New Roman" pitchFamily="18" charset="0"/>
              </a:rPr>
              <a:t>;</a:t>
            </a:r>
          </a:p>
        </p:txBody>
      </p:sp>
      <p:sp>
        <p:nvSpPr>
          <p:cNvPr id="635909" name="Rectangle 5"/>
          <p:cNvSpPr>
            <a:spLocks noChangeArrowheads="1"/>
          </p:cNvSpPr>
          <p:nvPr/>
        </p:nvSpPr>
        <p:spPr bwMode="auto">
          <a:xfrm>
            <a:off x="381000" y="990600"/>
            <a:ext cx="82296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nSpc>
                <a:spcPct val="100000"/>
              </a:lnSpc>
              <a:spcBef>
                <a:spcPct val="50000"/>
              </a:spcBef>
              <a:defRPr/>
            </a:pPr>
            <a:r>
              <a:rPr lang="zh-CN" altLang="en-US" sz="2800">
                <a:effectLst>
                  <a:outerShdw blurRad="38100" dist="38100" dir="2700000" algn="tl">
                    <a:srgbClr val="C0C0C0"/>
                  </a:outerShdw>
                </a:effectLst>
              </a:rPr>
              <a:t>利用数组定义，运算过程中存储空间大小不变</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WordArt 16" descr="白色大理石"/>
          <p:cNvSpPr>
            <a:spLocks noChangeArrowheads="1" noChangeShapeType="1"/>
          </p:cNvSpPr>
          <p:nvPr/>
        </p:nvSpPr>
        <p:spPr bwMode="auto">
          <a:xfrm>
            <a:off x="746125" y="2079625"/>
            <a:ext cx="7021513" cy="1341438"/>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zh-CN" altLang="en-US" sz="6000" kern="10">
                <a:ln w="9525">
                  <a:round/>
                  <a:headEnd/>
                  <a:tailEnd/>
                </a:ln>
                <a:blipFill dpi="0" rotWithShape="0">
                  <a:blip r:embed="rId2"/>
                  <a:srcRect/>
                  <a:tile tx="0" ty="0" sx="100000" sy="100000" flip="none" algn="tl"/>
                </a:blipFill>
                <a:latin typeface="隶书"/>
                <a:ea typeface="隶书"/>
              </a:rPr>
              <a:t>二、栈和队列</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971550" y="1223963"/>
            <a:ext cx="7435850" cy="3041650"/>
          </a:xfrm>
          <a:prstGeom prst="rect">
            <a:avLst/>
          </a:prstGeom>
          <a:noFill/>
          <a:ln w="9525">
            <a:noFill/>
            <a:miter lim="800000"/>
            <a:headEnd/>
            <a:tailEnd/>
          </a:ln>
          <a:effectLst/>
        </p:spPr>
        <p:txBody>
          <a:bodyPr lIns="112947" tIns="56473" rIns="112947" bIns="56473">
            <a:spAutoFit/>
          </a:bodyPr>
          <a:lstStyle/>
          <a:p>
            <a:pPr marL="449263" indent="-449263">
              <a:buClr>
                <a:srgbClr val="FF0000"/>
              </a:buClr>
              <a:buSzPct val="70000"/>
              <a:buFont typeface="Wingdings" pitchFamily="2" charset="2"/>
              <a:buChar char="n"/>
            </a:pPr>
            <a:r>
              <a:rPr lang="zh-CN" altLang="en-US"/>
              <a:t>栈的表示和实现</a:t>
            </a:r>
          </a:p>
          <a:p>
            <a:pPr marL="449263" indent="-449263">
              <a:buClr>
                <a:srgbClr val="FF0000"/>
              </a:buClr>
              <a:buSzPct val="70000"/>
              <a:buFont typeface="Wingdings" pitchFamily="2" charset="2"/>
              <a:buChar char="n"/>
            </a:pPr>
            <a:r>
              <a:rPr lang="zh-CN" altLang="en-US"/>
              <a:t>应用实例</a:t>
            </a:r>
          </a:p>
          <a:p>
            <a:pPr marL="449263" indent="-449263">
              <a:buClr>
                <a:srgbClr val="FF0000"/>
              </a:buClr>
              <a:buSzPct val="70000"/>
              <a:buFont typeface="Wingdings" pitchFamily="2" charset="2"/>
              <a:buChar char="n"/>
            </a:pPr>
            <a:r>
              <a:rPr lang="zh-CN" altLang="en-US"/>
              <a:t>队列的表示和实现</a:t>
            </a:r>
          </a:p>
          <a:p>
            <a:pPr marL="449263" indent="-449263">
              <a:buClr>
                <a:srgbClr val="FF0000"/>
              </a:buClr>
              <a:buSzPct val="70000"/>
              <a:buFont typeface="Wingdings" pitchFamily="2" charset="2"/>
              <a:buChar char="n"/>
            </a:pPr>
            <a:r>
              <a:rPr lang="zh-CN" altLang="en-US"/>
              <a:t>应用实例</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2050" name="Rectangle 2"/>
          <p:cNvSpPr>
            <a:spLocks noGrp="1" noChangeArrowheads="1"/>
          </p:cNvSpPr>
          <p:nvPr/>
        </p:nvSpPr>
        <p:spPr bwMode="auto">
          <a:xfrm>
            <a:off x="304800" y="228600"/>
            <a:ext cx="3657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lnSpc>
                <a:spcPct val="100000"/>
              </a:lnSpc>
              <a:defRPr/>
            </a:pPr>
            <a:r>
              <a:rPr lang="zh-CN" altLang="en-US" sz="3200">
                <a:solidFill>
                  <a:srgbClr val="CC3300"/>
                </a:solidFill>
                <a:effectLst>
                  <a:outerShdw blurRad="38100" dist="38100" dir="2700000" algn="tl">
                    <a:srgbClr val="C0C0C0"/>
                  </a:outerShdw>
                </a:effectLst>
              </a:rPr>
              <a:t>栈 ( </a:t>
            </a:r>
            <a:r>
              <a:rPr lang="en-US" altLang="zh-CN" sz="3200">
                <a:solidFill>
                  <a:srgbClr val="CC3300"/>
                </a:solidFill>
                <a:effectLst>
                  <a:outerShdw blurRad="38100" dist="38100" dir="2700000" algn="tl">
                    <a:srgbClr val="C0C0C0"/>
                  </a:outerShdw>
                </a:effectLst>
                <a:latin typeface="Times New Roman" pitchFamily="18" charset="0"/>
              </a:rPr>
              <a:t>Stack</a:t>
            </a:r>
            <a:r>
              <a:rPr lang="en-US" altLang="zh-CN" sz="3200">
                <a:solidFill>
                  <a:srgbClr val="CC3300"/>
                </a:solidFill>
                <a:effectLst>
                  <a:outerShdw blurRad="38100" dist="38100" dir="2700000" algn="tl">
                    <a:srgbClr val="C0C0C0"/>
                  </a:outerShdw>
                </a:effectLst>
              </a:rPr>
              <a:t> )</a:t>
            </a:r>
            <a:endParaRPr lang="en-US" altLang="zh-CN" sz="3200">
              <a:solidFill>
                <a:schemeClr val="tx2"/>
              </a:solidFill>
            </a:endParaRPr>
          </a:p>
        </p:txBody>
      </p:sp>
      <p:sp>
        <p:nvSpPr>
          <p:cNvPr id="642051" name="Rectangle 3"/>
          <p:cNvSpPr>
            <a:spLocks noGrp="1" noChangeArrowheads="1"/>
          </p:cNvSpPr>
          <p:nvPr/>
        </p:nvSpPr>
        <p:spPr bwMode="auto">
          <a:xfrm>
            <a:off x="457200" y="1371600"/>
            <a:ext cx="419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00000"/>
              </a:lnSpc>
              <a:buClr>
                <a:schemeClr val="hlink"/>
              </a:buClr>
              <a:buSzPts val="1800"/>
              <a:buFont typeface="Monotype Sorts" pitchFamily="2" charset="2"/>
              <a:buNone/>
              <a:defRPr/>
            </a:pPr>
            <a:r>
              <a:rPr lang="zh-CN" altLang="en-US" sz="2800">
                <a:solidFill>
                  <a:srgbClr val="0000FF"/>
                </a:solidFill>
                <a:effectLst>
                  <a:outerShdw blurRad="38100" dist="38100" dir="2700000" algn="tl">
                    <a:srgbClr val="C0C0C0"/>
                  </a:outerShdw>
                </a:effectLst>
              </a:rPr>
              <a:t>只允许在一端插入和删除的线性表。</a:t>
            </a:r>
            <a:r>
              <a:rPr lang="zh-CN" altLang="en-US" sz="2800">
                <a:solidFill>
                  <a:srgbClr val="0000FF"/>
                </a:solidFill>
                <a:effectLst>
                  <a:outerShdw blurRad="38100" dist="38100" dir="2700000" algn="tl">
                    <a:srgbClr val="C0C0C0"/>
                  </a:outerShdw>
                </a:effectLst>
                <a:latin typeface="Times New Roman" pitchFamily="18" charset="0"/>
              </a:rPr>
              <a:t>允许插入和删除的一端称为</a:t>
            </a:r>
            <a:r>
              <a:rPr lang="zh-CN" altLang="en-US" sz="2800">
                <a:solidFill>
                  <a:srgbClr val="FF3300"/>
                </a:solidFill>
                <a:effectLst>
                  <a:outerShdw blurRad="38100" dist="38100" dir="2700000" algn="tl">
                    <a:srgbClr val="C0C0C0"/>
                  </a:outerShdw>
                </a:effectLst>
                <a:latin typeface="Times New Roman" pitchFamily="18" charset="0"/>
              </a:rPr>
              <a:t>栈顶</a:t>
            </a:r>
            <a:r>
              <a:rPr lang="zh-CN" altLang="en-US" sz="2800">
                <a:solidFill>
                  <a:srgbClr val="0000FF"/>
                </a:solidFill>
                <a:effectLst>
                  <a:outerShdw blurRad="38100" dist="38100" dir="2700000" algn="tl">
                    <a:srgbClr val="C0C0C0"/>
                  </a:outerShdw>
                </a:effectLst>
                <a:latin typeface="Times New Roman" pitchFamily="18" charset="0"/>
              </a:rPr>
              <a:t>(</a:t>
            </a:r>
            <a:r>
              <a:rPr lang="en-US" altLang="zh-CN" sz="2800" i="1">
                <a:solidFill>
                  <a:srgbClr val="FF3300"/>
                </a:solidFill>
                <a:effectLst>
                  <a:outerShdw blurRad="38100" dist="38100" dir="2700000" algn="tl">
                    <a:srgbClr val="C0C0C0"/>
                  </a:outerShdw>
                </a:effectLst>
                <a:latin typeface="Times New Roman" pitchFamily="18" charset="0"/>
              </a:rPr>
              <a:t>top</a:t>
            </a:r>
            <a:r>
              <a:rPr lang="en-US" altLang="zh-CN" sz="2800">
                <a:solidFill>
                  <a:srgbClr val="0000FF"/>
                </a:solidFill>
                <a:effectLst>
                  <a:outerShdw blurRad="38100" dist="38100" dir="2700000" algn="tl">
                    <a:srgbClr val="C0C0C0"/>
                  </a:outerShdw>
                </a:effectLst>
                <a:latin typeface="Times New Roman" pitchFamily="18" charset="0"/>
              </a:rPr>
              <a:t>)，</a:t>
            </a:r>
            <a:r>
              <a:rPr lang="zh-CN" altLang="en-US" sz="2800">
                <a:solidFill>
                  <a:srgbClr val="0000FF"/>
                </a:solidFill>
                <a:effectLst>
                  <a:outerShdw blurRad="38100" dist="38100" dir="2700000" algn="tl">
                    <a:srgbClr val="C0C0C0"/>
                  </a:outerShdw>
                </a:effectLst>
                <a:latin typeface="Times New Roman" pitchFamily="18" charset="0"/>
              </a:rPr>
              <a:t>另一端称为</a:t>
            </a:r>
            <a:r>
              <a:rPr lang="zh-CN" altLang="en-US" sz="2800">
                <a:solidFill>
                  <a:srgbClr val="FF3300"/>
                </a:solidFill>
                <a:effectLst>
                  <a:outerShdw blurRad="38100" dist="38100" dir="2700000" algn="tl">
                    <a:srgbClr val="C0C0C0"/>
                  </a:outerShdw>
                </a:effectLst>
                <a:latin typeface="Times New Roman" pitchFamily="18" charset="0"/>
              </a:rPr>
              <a:t>栈底</a:t>
            </a:r>
            <a:r>
              <a:rPr lang="zh-CN" altLang="en-US" sz="2800">
                <a:solidFill>
                  <a:srgbClr val="0000FF"/>
                </a:solidFill>
                <a:effectLst>
                  <a:outerShdw blurRad="38100" dist="38100" dir="2700000" algn="tl">
                    <a:srgbClr val="C0C0C0"/>
                  </a:outerShdw>
                </a:effectLst>
                <a:latin typeface="Times New Roman" pitchFamily="18" charset="0"/>
              </a:rPr>
              <a:t>(</a:t>
            </a:r>
            <a:r>
              <a:rPr lang="en-US" altLang="zh-CN" sz="2800" i="1">
                <a:solidFill>
                  <a:srgbClr val="FF3300"/>
                </a:solidFill>
                <a:effectLst>
                  <a:outerShdw blurRad="38100" dist="38100" dir="2700000" algn="tl">
                    <a:srgbClr val="C0C0C0"/>
                  </a:outerShdw>
                </a:effectLst>
                <a:latin typeface="Times New Roman" pitchFamily="18" charset="0"/>
              </a:rPr>
              <a:t>bottom</a:t>
            </a:r>
            <a:r>
              <a:rPr lang="en-US" altLang="zh-CN" sz="2800">
                <a:solidFill>
                  <a:srgbClr val="0000FF"/>
                </a:solidFill>
                <a:effectLst>
                  <a:outerShdw blurRad="38100" dist="38100" dir="2700000" algn="tl">
                    <a:srgbClr val="C0C0C0"/>
                  </a:outerShdw>
                </a:effectLst>
                <a:latin typeface="Times New Roman" pitchFamily="18" charset="0"/>
              </a:rPr>
              <a:t>)</a:t>
            </a:r>
          </a:p>
          <a:p>
            <a:pPr>
              <a:lnSpc>
                <a:spcPct val="100000"/>
              </a:lnSpc>
              <a:buClr>
                <a:schemeClr val="hlink"/>
              </a:buClr>
              <a:buSzPts val="1800"/>
              <a:buFont typeface="Monotype Sorts" pitchFamily="2" charset="2"/>
              <a:buNone/>
              <a:defRPr/>
            </a:pPr>
            <a:endParaRPr lang="zh-CN" altLang="en-US" sz="2800">
              <a:solidFill>
                <a:srgbClr val="0000FF"/>
              </a:solidFill>
              <a:effectLst>
                <a:outerShdw blurRad="38100" dist="38100" dir="2700000" algn="tl">
                  <a:srgbClr val="C0C0C0"/>
                </a:outerShdw>
              </a:effectLst>
            </a:endParaRPr>
          </a:p>
          <a:p>
            <a:pPr>
              <a:lnSpc>
                <a:spcPct val="100000"/>
              </a:lnSpc>
              <a:buClr>
                <a:schemeClr val="hlink"/>
              </a:buClr>
              <a:buSzPts val="1800"/>
              <a:buFont typeface="Monotype Sorts" pitchFamily="2" charset="2"/>
              <a:buNone/>
              <a:defRPr/>
            </a:pPr>
            <a:r>
              <a:rPr lang="zh-CN" altLang="en-US" sz="2800">
                <a:solidFill>
                  <a:srgbClr val="0000FF"/>
                </a:solidFill>
                <a:effectLst>
                  <a:outerShdw blurRad="38100" dist="38100" dir="2700000" algn="tl">
                    <a:srgbClr val="C0C0C0"/>
                  </a:outerShdw>
                </a:effectLst>
              </a:rPr>
              <a:t>后进先出 </a:t>
            </a:r>
            <a:r>
              <a:rPr lang="zh-CN" altLang="en-US" sz="2800">
                <a:effectLst>
                  <a:outerShdw blurRad="38100" dist="38100" dir="2700000" algn="tl">
                    <a:srgbClr val="C0C0C0"/>
                  </a:outerShdw>
                </a:effectLst>
                <a:latin typeface="Times New Roman" pitchFamily="18" charset="0"/>
              </a:rPr>
              <a:t>(</a:t>
            </a:r>
            <a:r>
              <a:rPr lang="en-US" altLang="zh-CN" sz="2800" i="1">
                <a:solidFill>
                  <a:srgbClr val="FF6600"/>
                </a:solidFill>
                <a:effectLst>
                  <a:outerShdw blurRad="38100" dist="38100" dir="2700000" algn="tl">
                    <a:srgbClr val="C0C0C0"/>
                  </a:outerShdw>
                </a:effectLst>
                <a:latin typeface="Times New Roman" pitchFamily="18" charset="0"/>
              </a:rPr>
              <a:t>LIFO</a:t>
            </a:r>
            <a:r>
              <a:rPr lang="en-US" altLang="zh-CN" sz="2800">
                <a:effectLst>
                  <a:outerShdw blurRad="38100" dist="38100" dir="2700000" algn="tl">
                    <a:srgbClr val="C0C0C0"/>
                  </a:outerShdw>
                </a:effectLst>
                <a:latin typeface="Times New Roman" pitchFamily="18" charset="0"/>
              </a:rPr>
              <a:t>)</a:t>
            </a:r>
            <a:endParaRPr lang="en-US" altLang="zh-CN" sz="2800" b="0">
              <a:latin typeface="Times New Roman" pitchFamily="18" charset="0"/>
            </a:endParaRPr>
          </a:p>
        </p:txBody>
      </p:sp>
      <p:pic>
        <p:nvPicPr>
          <p:cNvPr id="83972" name="Picture 4"/>
          <p:cNvPicPr>
            <a:picLocks noChangeAspect="1" noChangeArrowheads="1"/>
          </p:cNvPicPr>
          <p:nvPr/>
        </p:nvPicPr>
        <p:blipFill>
          <a:blip r:embed="rId2" cstate="print"/>
          <a:srcRect/>
          <a:stretch>
            <a:fillRect/>
          </a:stretch>
        </p:blipFill>
        <p:spPr bwMode="auto">
          <a:xfrm>
            <a:off x="5194300" y="0"/>
            <a:ext cx="3949700" cy="4149725"/>
          </a:xfrm>
          <a:prstGeom prst="rect">
            <a:avLst/>
          </a:prstGeom>
          <a:noFill/>
          <a:ln w="9525">
            <a:noFill/>
            <a:miter lim="800000"/>
            <a:headEnd/>
            <a:tailEnd/>
          </a:ln>
        </p:spPr>
      </p:pic>
      <p:pic>
        <p:nvPicPr>
          <p:cNvPr id="83973" name="Picture 5" descr="未命名"/>
          <p:cNvPicPr>
            <a:picLocks noChangeAspect="1" noChangeArrowheads="1"/>
          </p:cNvPicPr>
          <p:nvPr/>
        </p:nvPicPr>
        <p:blipFill>
          <a:blip r:embed="rId3" cstate="print"/>
          <a:srcRect/>
          <a:stretch>
            <a:fillRect/>
          </a:stretch>
        </p:blipFill>
        <p:spPr bwMode="auto">
          <a:xfrm>
            <a:off x="0" y="4154488"/>
            <a:ext cx="9144000" cy="280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575556" y="471722"/>
            <a:ext cx="4500500" cy="926579"/>
          </a:xfrm>
          <a:prstGeom prst="rect">
            <a:avLst/>
          </a:prstGeom>
          <a:noFill/>
          <a:ln w="9525">
            <a:noFill/>
            <a:miter lim="800000"/>
            <a:headEnd/>
            <a:tailEnd/>
          </a:ln>
          <a:effectLst/>
        </p:spPr>
        <p:txBody>
          <a:bodyPr wrap="square" lIns="112947" tIns="56473" rIns="112947" bIns="56473">
            <a:spAutoFit/>
          </a:bodyPr>
          <a:lstStyle/>
          <a:p>
            <a:pPr>
              <a:buClr>
                <a:srgbClr val="FF0000"/>
              </a:buClr>
              <a:buSzPct val="70000"/>
            </a:pPr>
            <a:r>
              <a:rPr lang="zh-CN" altLang="en-US" sz="4400" dirty="0"/>
              <a:t>栈</a:t>
            </a:r>
            <a:r>
              <a:rPr lang="zh-CN" altLang="en-US" sz="4400" dirty="0" smtClean="0"/>
              <a:t>的主要操作</a:t>
            </a:r>
            <a:endParaRPr lang="zh-CN" altLang="en-US" sz="4400" dirty="0"/>
          </a:p>
        </p:txBody>
      </p:sp>
      <p:sp>
        <p:nvSpPr>
          <p:cNvPr id="3" name="Rectangle 2"/>
          <p:cNvSpPr>
            <a:spLocks noChangeArrowheads="1"/>
          </p:cNvSpPr>
          <p:nvPr/>
        </p:nvSpPr>
        <p:spPr bwMode="auto">
          <a:xfrm>
            <a:off x="588616" y="1700807"/>
            <a:ext cx="7380820" cy="3216437"/>
          </a:xfrm>
          <a:prstGeom prst="rect">
            <a:avLst/>
          </a:prstGeom>
          <a:noFill/>
          <a:ln w="9525">
            <a:noFill/>
            <a:miter lim="800000"/>
            <a:headEnd/>
            <a:tailEnd/>
          </a:ln>
          <a:effectLst/>
        </p:spPr>
        <p:txBody>
          <a:bodyPr wrap="square" lIns="112947" tIns="56473" rIns="112947" bIns="56473">
            <a:spAutoFit/>
          </a:bodyPr>
          <a:lstStyle/>
          <a:p>
            <a:pPr marL="457200" indent="-457200">
              <a:buClr>
                <a:srgbClr val="FF0000"/>
              </a:buClr>
              <a:buSzPct val="75000"/>
              <a:buFont typeface="Wingdings" pitchFamily="2" charset="2"/>
              <a:buChar char="ü"/>
            </a:pPr>
            <a:r>
              <a:rPr lang="zh-CN" altLang="en-US" sz="2800" dirty="0" smtClean="0">
                <a:latin typeface="Times New Roman" pitchFamily="18" charset="0"/>
                <a:ea typeface="+mj-ea"/>
                <a:cs typeface="Times New Roman" pitchFamily="18" charset="0"/>
              </a:rPr>
              <a:t>栈的初始化（构造）</a:t>
            </a:r>
            <a:endParaRPr lang="en-US" altLang="zh-CN" sz="2800" dirty="0">
              <a:latin typeface="Times New Roman" pitchFamily="18" charset="0"/>
              <a:ea typeface="+mj-ea"/>
              <a:cs typeface="Times New Roman" pitchFamily="18" charset="0"/>
            </a:endParaRPr>
          </a:p>
          <a:p>
            <a:pPr marL="457200" indent="-457200">
              <a:buClr>
                <a:srgbClr val="FF0000"/>
              </a:buClr>
              <a:buSzPct val="75000"/>
              <a:buFont typeface="Wingdings" pitchFamily="2" charset="2"/>
              <a:buChar char="ü"/>
            </a:pPr>
            <a:r>
              <a:rPr lang="zh-CN" altLang="en-US" sz="2800" dirty="0" smtClean="0">
                <a:latin typeface="Times New Roman" pitchFamily="18" charset="0"/>
                <a:ea typeface="+mj-ea"/>
                <a:cs typeface="Times New Roman" pitchFamily="18" charset="0"/>
              </a:rPr>
              <a:t>判断栈是否为空（</a:t>
            </a:r>
            <a:r>
              <a:rPr lang="en-US" altLang="zh-CN" sz="2800" dirty="0" err="1" smtClean="0">
                <a:latin typeface="Times New Roman" pitchFamily="18" charset="0"/>
                <a:ea typeface="+mj-ea"/>
                <a:cs typeface="Times New Roman" pitchFamily="18" charset="0"/>
              </a:rPr>
              <a:t>isEmpty</a:t>
            </a:r>
            <a:r>
              <a:rPr lang="zh-CN" altLang="en-US" sz="2800" dirty="0" smtClean="0">
                <a:latin typeface="Times New Roman" pitchFamily="18" charset="0"/>
                <a:ea typeface="+mj-ea"/>
                <a:cs typeface="Times New Roman" pitchFamily="18" charset="0"/>
              </a:rPr>
              <a:t>）</a:t>
            </a:r>
            <a:endParaRPr lang="en-US" altLang="zh-CN" sz="2800" dirty="0" smtClean="0">
              <a:latin typeface="Times New Roman" pitchFamily="18" charset="0"/>
              <a:ea typeface="+mj-ea"/>
              <a:cs typeface="Times New Roman" pitchFamily="18" charset="0"/>
            </a:endParaRPr>
          </a:p>
          <a:p>
            <a:pPr marL="457200" indent="-457200">
              <a:buClr>
                <a:srgbClr val="FF0000"/>
              </a:buClr>
              <a:buSzPct val="75000"/>
              <a:buFont typeface="Wingdings" pitchFamily="2" charset="2"/>
              <a:buChar char="ü"/>
            </a:pPr>
            <a:r>
              <a:rPr lang="zh-CN" altLang="en-US" sz="2800" dirty="0" smtClean="0">
                <a:latin typeface="Times New Roman" pitchFamily="18" charset="0"/>
                <a:ea typeface="+mj-ea"/>
                <a:cs typeface="Times New Roman" pitchFamily="18" charset="0"/>
              </a:rPr>
              <a:t>向栈中插入元素（</a:t>
            </a:r>
            <a:r>
              <a:rPr lang="en-US" altLang="zh-CN" sz="2800" dirty="0" smtClean="0">
                <a:latin typeface="Times New Roman" pitchFamily="18" charset="0"/>
                <a:ea typeface="+mj-ea"/>
                <a:cs typeface="Times New Roman" pitchFamily="18" charset="0"/>
              </a:rPr>
              <a:t>push</a:t>
            </a:r>
            <a:r>
              <a:rPr lang="zh-CN" altLang="en-US" sz="2800" dirty="0" smtClean="0">
                <a:latin typeface="Times New Roman" pitchFamily="18" charset="0"/>
                <a:ea typeface="+mj-ea"/>
                <a:cs typeface="Times New Roman" pitchFamily="18" charset="0"/>
              </a:rPr>
              <a:t>）</a:t>
            </a:r>
            <a:endParaRPr lang="en-US" altLang="zh-CN" sz="2800" dirty="0">
              <a:latin typeface="Times New Roman" pitchFamily="18" charset="0"/>
              <a:ea typeface="+mj-ea"/>
              <a:cs typeface="Times New Roman" pitchFamily="18" charset="0"/>
            </a:endParaRPr>
          </a:p>
          <a:p>
            <a:pPr marL="457200" indent="-457200">
              <a:buClr>
                <a:srgbClr val="FF0000"/>
              </a:buClr>
              <a:buSzPct val="75000"/>
              <a:buFont typeface="Wingdings" pitchFamily="2" charset="2"/>
              <a:buChar char="ü"/>
            </a:pPr>
            <a:r>
              <a:rPr lang="zh-CN" altLang="en-US" sz="2800" dirty="0" smtClean="0">
                <a:latin typeface="Times New Roman" pitchFamily="18" charset="0"/>
                <a:ea typeface="+mj-ea"/>
                <a:cs typeface="Times New Roman" pitchFamily="18" charset="0"/>
              </a:rPr>
              <a:t>从栈中删除元素（</a:t>
            </a:r>
            <a:r>
              <a:rPr lang="en-US" altLang="zh-CN" sz="2800" dirty="0" smtClean="0">
                <a:latin typeface="Times New Roman" pitchFamily="18" charset="0"/>
                <a:ea typeface="+mj-ea"/>
                <a:cs typeface="Times New Roman" pitchFamily="18" charset="0"/>
              </a:rPr>
              <a:t>pop</a:t>
            </a:r>
            <a:r>
              <a:rPr lang="zh-CN" altLang="en-US" sz="2800" dirty="0" smtClean="0">
                <a:latin typeface="Times New Roman" pitchFamily="18" charset="0"/>
                <a:ea typeface="+mj-ea"/>
                <a:cs typeface="Times New Roman" pitchFamily="18" charset="0"/>
              </a:rPr>
              <a:t>）</a:t>
            </a:r>
            <a:endParaRPr lang="en-US" altLang="zh-CN" sz="2800" dirty="0" smtClean="0">
              <a:latin typeface="Times New Roman" pitchFamily="18" charset="0"/>
              <a:ea typeface="+mj-ea"/>
              <a:cs typeface="Times New Roman" pitchFamily="18" charset="0"/>
            </a:endParaRPr>
          </a:p>
          <a:p>
            <a:pPr marL="457200" indent="-457200">
              <a:buClr>
                <a:srgbClr val="FF0000"/>
              </a:buClr>
              <a:buSzPct val="75000"/>
              <a:buFont typeface="Wingdings" pitchFamily="2" charset="2"/>
              <a:buChar char="ü"/>
            </a:pPr>
            <a:r>
              <a:rPr lang="zh-CN" altLang="en-US" sz="2800" dirty="0" smtClean="0">
                <a:latin typeface="Times New Roman" pitchFamily="18" charset="0"/>
                <a:ea typeface="+mj-ea"/>
                <a:cs typeface="Times New Roman" pitchFamily="18" charset="0"/>
              </a:rPr>
              <a:t>取栈顶元素（</a:t>
            </a:r>
            <a:r>
              <a:rPr lang="en-US" altLang="zh-CN" sz="2800" dirty="0" smtClean="0">
                <a:latin typeface="Times New Roman" pitchFamily="18" charset="0"/>
                <a:ea typeface="+mj-ea"/>
                <a:cs typeface="Times New Roman" pitchFamily="18" charset="0"/>
              </a:rPr>
              <a:t>top</a:t>
            </a:r>
            <a:r>
              <a:rPr lang="zh-CN" altLang="en-US" sz="2800" dirty="0" smtClean="0">
                <a:latin typeface="Times New Roman" pitchFamily="18" charset="0"/>
                <a:ea typeface="+mj-ea"/>
                <a:cs typeface="Times New Roman" pitchFamily="18" charset="0"/>
              </a:rPr>
              <a:t>）</a:t>
            </a:r>
            <a:endParaRPr lang="en-US" altLang="zh-CN" sz="2800" dirty="0">
              <a:latin typeface="Times New Roman" pitchFamily="18" charset="0"/>
              <a:ea typeface="+mj-ea"/>
              <a:cs typeface="Times New Roman" pitchFamily="18" charset="0"/>
            </a:endParaRPr>
          </a:p>
          <a:p>
            <a:pPr marL="457200" indent="-457200">
              <a:buClr>
                <a:srgbClr val="FF0000"/>
              </a:buClr>
              <a:buSzPct val="75000"/>
              <a:buFont typeface="Wingdings" pitchFamily="2" charset="2"/>
              <a:buChar char="ü"/>
            </a:pPr>
            <a:r>
              <a:rPr lang="zh-CN" altLang="en-US" sz="2800" dirty="0" smtClean="0">
                <a:latin typeface="Times New Roman" pitchFamily="18" charset="0"/>
                <a:ea typeface="+mj-ea"/>
                <a:cs typeface="Times New Roman" pitchFamily="18" charset="0"/>
              </a:rPr>
              <a:t>输出栈的内容（</a:t>
            </a:r>
            <a:r>
              <a:rPr lang="en-US" altLang="zh-CN" sz="2800" dirty="0" err="1" smtClean="0">
                <a:latin typeface="Times New Roman" pitchFamily="18" charset="0"/>
                <a:ea typeface="+mj-ea"/>
                <a:cs typeface="Times New Roman" pitchFamily="18" charset="0"/>
              </a:rPr>
              <a:t>printStack</a:t>
            </a:r>
            <a:r>
              <a:rPr lang="en-US" altLang="zh-CN" sz="2800" dirty="0" smtClean="0">
                <a:latin typeface="Times New Roman" pitchFamily="18" charset="0"/>
                <a:ea typeface="+mj-ea"/>
                <a:cs typeface="Times New Roman" pitchFamily="18" charset="0"/>
              </a:rPr>
              <a:t>)</a:t>
            </a:r>
            <a:endParaRPr lang="en-US" altLang="zh-CN" sz="2800" dirty="0">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6388465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nvSpPr>
        <p:spPr bwMode="auto">
          <a:xfrm>
            <a:off x="228600" y="304800"/>
            <a:ext cx="8627876" cy="685800"/>
          </a:xfrm>
          <a:prstGeom prst="rect">
            <a:avLst/>
          </a:prstGeom>
          <a:noFill/>
          <a:ln w="9525">
            <a:noFill/>
            <a:miter lim="800000"/>
            <a:headEnd/>
            <a:tailEnd/>
          </a:ln>
          <a:effectLst/>
        </p:spPr>
        <p:txBody>
          <a:bodyPr lIns="92075" tIns="46038" rIns="92075" bIns="46038" anchor="ctr"/>
          <a:lstStyle/>
          <a:p>
            <a:pPr>
              <a:lnSpc>
                <a:spcPct val="100000"/>
              </a:lnSpc>
            </a:pPr>
            <a:r>
              <a:rPr lang="zh-CN" altLang="en-US" sz="3600" dirty="0">
                <a:solidFill>
                  <a:srgbClr val="3333CC"/>
                </a:solidFill>
              </a:rPr>
              <a:t>顺序栈 </a:t>
            </a:r>
            <a:r>
              <a:rPr lang="zh-CN" altLang="en-US" sz="3600" dirty="0">
                <a:solidFill>
                  <a:srgbClr val="3333CC"/>
                </a:solidFill>
                <a:latin typeface="Arial Narrow" pitchFamily="34" charset="0"/>
              </a:rPr>
              <a:t>—</a:t>
            </a:r>
            <a:r>
              <a:rPr lang="zh-CN" altLang="en-US" sz="3600" dirty="0">
                <a:solidFill>
                  <a:srgbClr val="3333CC"/>
                </a:solidFill>
              </a:rPr>
              <a:t> </a:t>
            </a:r>
            <a:r>
              <a:rPr lang="zh-CN" altLang="en-US" sz="3600" dirty="0" smtClean="0">
                <a:solidFill>
                  <a:srgbClr val="3333CC"/>
                </a:solidFill>
              </a:rPr>
              <a:t>用列表表示</a:t>
            </a:r>
            <a:r>
              <a:rPr lang="zh-CN" altLang="en-US" sz="3600" dirty="0">
                <a:solidFill>
                  <a:srgbClr val="3333CC"/>
                </a:solidFill>
              </a:rPr>
              <a:t>的栈</a:t>
            </a:r>
          </a:p>
        </p:txBody>
      </p:sp>
      <p:sp>
        <p:nvSpPr>
          <p:cNvPr id="634883" name="Rectangle 3"/>
          <p:cNvSpPr>
            <a:spLocks noChangeArrowheads="1"/>
          </p:cNvSpPr>
          <p:nvPr/>
        </p:nvSpPr>
        <p:spPr bwMode="auto">
          <a:xfrm>
            <a:off x="0" y="1223963"/>
            <a:ext cx="9144000" cy="4975705"/>
          </a:xfrm>
          <a:prstGeom prst="rect">
            <a:avLst/>
          </a:prstGeom>
          <a:noFill/>
          <a:ln w="9525">
            <a:noFill/>
            <a:miter lim="800000"/>
            <a:headEnd/>
            <a:tailEnd/>
          </a:ln>
          <a:effectLst/>
        </p:spPr>
        <p:txBody>
          <a:bodyPr tIns="25392" bIns="25392">
            <a:spAutoFit/>
          </a:bodyPr>
          <a:lstStyle/>
          <a:p>
            <a:pPr marL="457200" indent="-457200" algn="just">
              <a:lnSpc>
                <a:spcPct val="100000"/>
              </a:lnSpc>
              <a:buSzPct val="90000"/>
              <a:buFont typeface="Wingdings" panose="05000000000000000000" pitchFamily="2" charset="2"/>
              <a:buChar char="Ø"/>
            </a:pPr>
            <a:r>
              <a:rPr kumimoji="1" lang="zh-CN" altLang="en-US" sz="3200" dirty="0"/>
              <a:t>与顺序存储结构的线性表一样，利用一组地址连续的存储单元依次存放自栈底到栈顶的数据元素</a:t>
            </a:r>
            <a:r>
              <a:rPr kumimoji="1" lang="en-US" altLang="zh-CN" sz="3200" dirty="0"/>
              <a:t>(</a:t>
            </a:r>
            <a:r>
              <a:rPr kumimoji="1" lang="zh-CN" altLang="en-US" sz="3200" dirty="0"/>
              <a:t>称为顺序栈</a:t>
            </a:r>
            <a:r>
              <a:rPr kumimoji="1" lang="en-US" altLang="zh-CN" sz="3200" dirty="0"/>
              <a:t>)</a:t>
            </a:r>
            <a:r>
              <a:rPr kumimoji="1" lang="zh-CN" altLang="en-US" sz="3200" dirty="0"/>
              <a:t>；</a:t>
            </a:r>
          </a:p>
          <a:p>
            <a:pPr marL="457200" indent="-457200" algn="just">
              <a:lnSpc>
                <a:spcPct val="100000"/>
              </a:lnSpc>
              <a:buSzPct val="90000"/>
              <a:buFont typeface="Wingdings" panose="05000000000000000000" pitchFamily="2" charset="2"/>
              <a:buChar char="Ø"/>
            </a:pPr>
            <a:r>
              <a:rPr kumimoji="1" lang="zh-CN" altLang="en-US" sz="3200" dirty="0"/>
              <a:t>可以</a:t>
            </a:r>
            <a:r>
              <a:rPr kumimoji="1" lang="zh-CN" altLang="en-US" sz="3200" dirty="0" smtClean="0"/>
              <a:t>使用列表来作</a:t>
            </a:r>
            <a:r>
              <a:rPr kumimoji="1" lang="zh-CN" altLang="en-US" sz="3200" dirty="0"/>
              <a:t>为栈的顺序存储空间；</a:t>
            </a:r>
          </a:p>
          <a:p>
            <a:pPr marL="457200" indent="-457200" algn="just">
              <a:lnSpc>
                <a:spcPct val="100000"/>
              </a:lnSpc>
              <a:buSzPct val="90000"/>
              <a:buFont typeface="Wingdings" panose="05000000000000000000" pitchFamily="2" charset="2"/>
              <a:buChar char="Ø"/>
            </a:pPr>
            <a:r>
              <a:rPr kumimoji="1" lang="zh-CN" altLang="en-US" sz="3200" dirty="0" smtClean="0"/>
              <a:t>以大下标的一端（列表尾部）作为栈顶，小</a:t>
            </a:r>
            <a:r>
              <a:rPr kumimoji="1" lang="zh-CN" altLang="en-US" sz="3200" dirty="0"/>
              <a:t>下标的一端作为栈</a:t>
            </a:r>
            <a:r>
              <a:rPr kumimoji="1" lang="zh-CN" altLang="en-US" sz="3200" dirty="0" smtClean="0"/>
              <a:t>底；</a:t>
            </a:r>
            <a:endParaRPr kumimoji="1" lang="zh-CN" altLang="en-US" sz="3200" dirty="0"/>
          </a:p>
          <a:p>
            <a:pPr marL="457200" indent="-457200" algn="just">
              <a:lnSpc>
                <a:spcPct val="100000"/>
              </a:lnSpc>
              <a:buSzPct val="90000"/>
              <a:buFont typeface="Wingdings" panose="05000000000000000000" pitchFamily="2" charset="2"/>
              <a:buChar char="Ø"/>
            </a:pPr>
            <a:r>
              <a:rPr kumimoji="1" lang="zh-CN" altLang="en-US" sz="3200" dirty="0" smtClean="0">
                <a:latin typeface="Times New Roman" pitchFamily="18" charset="0"/>
              </a:rPr>
              <a:t>用列表函数</a:t>
            </a:r>
            <a:r>
              <a:rPr kumimoji="1" lang="en-US" altLang="zh-CN" sz="3200" dirty="0" smtClean="0">
                <a:latin typeface="Times New Roman" pitchFamily="18" charset="0"/>
              </a:rPr>
              <a:t>append</a:t>
            </a:r>
            <a:r>
              <a:rPr kumimoji="1" lang="zh-CN" altLang="en-US" sz="3200" dirty="0" smtClean="0">
                <a:latin typeface="Times New Roman" pitchFamily="18" charset="0"/>
              </a:rPr>
              <a:t>和</a:t>
            </a:r>
            <a:r>
              <a:rPr kumimoji="1" lang="en-US" altLang="zh-CN" sz="3200" dirty="0" smtClean="0">
                <a:latin typeface="Times New Roman" pitchFamily="18" charset="0"/>
              </a:rPr>
              <a:t>pop</a:t>
            </a:r>
            <a:r>
              <a:rPr kumimoji="1" lang="zh-CN" altLang="en-US" sz="3200" dirty="0" smtClean="0">
                <a:latin typeface="Times New Roman" pitchFamily="18" charset="0"/>
              </a:rPr>
              <a:t>可以很方便的实现入栈和出栈操作；</a:t>
            </a:r>
            <a:endParaRPr kumimoji="1" lang="zh-CN" altLang="en-US" sz="3200" dirty="0">
              <a:latin typeface="Times New Roman" pitchFamily="18" charset="0"/>
            </a:endParaRPr>
          </a:p>
          <a:p>
            <a:pPr marL="457200" indent="-457200" algn="just">
              <a:lnSpc>
                <a:spcPct val="100000"/>
              </a:lnSpc>
              <a:buSzPct val="90000"/>
              <a:buFont typeface="Wingdings" panose="05000000000000000000" pitchFamily="2" charset="2"/>
              <a:buChar char="Ø"/>
            </a:pPr>
            <a:r>
              <a:rPr kumimoji="1" lang="zh-CN" altLang="en-US" sz="3200" dirty="0" smtClean="0"/>
              <a:t>不同于数组的实现方式，不会发生栈</a:t>
            </a:r>
            <a:r>
              <a:rPr kumimoji="1" lang="zh-CN" altLang="en-US" sz="3200" dirty="0"/>
              <a:t>满</a:t>
            </a:r>
            <a:r>
              <a:rPr kumimoji="1" lang="en-US" altLang="zh-CN" sz="3200" dirty="0"/>
              <a:t>(</a:t>
            </a:r>
            <a:r>
              <a:rPr kumimoji="1" lang="zh-CN" altLang="en-US" sz="3200" dirty="0"/>
              <a:t>上溢</a:t>
            </a:r>
            <a:r>
              <a:rPr kumimoji="1" lang="en-US" altLang="zh-CN" sz="3200" dirty="0" smtClean="0"/>
              <a:t>)</a:t>
            </a:r>
            <a:r>
              <a:rPr kumimoji="1" lang="zh-CN" altLang="en-US" sz="3200" dirty="0" smtClean="0"/>
              <a:t>的情况 。</a:t>
            </a:r>
            <a:endParaRPr kumimoji="1"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883"/>
                                        </p:tgtEl>
                                        <p:attrNameLst>
                                          <p:attrName>style.visibility</p:attrName>
                                        </p:attrNameLst>
                                      </p:cBhvr>
                                      <p:to>
                                        <p:strVal val="visible"/>
                                      </p:to>
                                    </p:set>
                                    <p:anim calcmode="lin" valueType="num">
                                      <p:cBhvr additive="base">
                                        <p:cTn id="7" dur="500" fill="hold"/>
                                        <p:tgtEl>
                                          <p:spTgt spid="634883"/>
                                        </p:tgtEl>
                                        <p:attrNameLst>
                                          <p:attrName>ppt_x</p:attrName>
                                        </p:attrNameLst>
                                      </p:cBhvr>
                                      <p:tavLst>
                                        <p:tav tm="0">
                                          <p:val>
                                            <p:strVal val="0-#ppt_w/2"/>
                                          </p:val>
                                        </p:tav>
                                        <p:tav tm="100000">
                                          <p:val>
                                            <p:strVal val="#ppt_x"/>
                                          </p:val>
                                        </p:tav>
                                      </p:tavLst>
                                    </p:anim>
                                    <p:anim calcmode="lin" valueType="num">
                                      <p:cBhvr additive="base">
                                        <p:cTn id="8" dur="500" fill="hold"/>
                                        <p:tgtEl>
                                          <p:spTgt spid="6348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42" name="Object 3"/>
          <p:cNvGraphicFramePr>
            <a:graphicFrameLocks noChangeAspect="1"/>
          </p:cNvGraphicFramePr>
          <p:nvPr/>
        </p:nvGraphicFramePr>
        <p:xfrm>
          <a:off x="822325" y="4800600"/>
          <a:ext cx="7042150" cy="1857375"/>
        </p:xfrm>
        <a:graphic>
          <a:graphicData uri="http://schemas.openxmlformats.org/presentationml/2006/ole">
            <mc:AlternateContent xmlns:mc="http://schemas.openxmlformats.org/markup-compatibility/2006">
              <mc:Choice xmlns:v="urn:schemas-microsoft-com:vml" Requires="v">
                <p:oleObj spid="_x0000_s10292" name="公式" r:id="rId3" imgW="2806700" imgH="863600" progId="Equation.3">
                  <p:embed/>
                </p:oleObj>
              </mc:Choice>
              <mc:Fallback>
                <p:oleObj name="公式" r:id="rId3" imgW="2806700" imgH="863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25" y="4800600"/>
                        <a:ext cx="704215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43" name="Rectangle 4"/>
          <p:cNvSpPr>
            <a:spLocks noChangeArrowheads="1"/>
          </p:cNvSpPr>
          <p:nvPr/>
        </p:nvSpPr>
        <p:spPr bwMode="auto">
          <a:xfrm>
            <a:off x="2590800" y="0"/>
            <a:ext cx="3001963" cy="762000"/>
          </a:xfrm>
          <a:prstGeom prst="rect">
            <a:avLst/>
          </a:prstGeom>
          <a:noFill/>
          <a:ln w="9525">
            <a:noFill/>
            <a:miter lim="800000"/>
            <a:headEnd/>
            <a:tailEnd/>
          </a:ln>
          <a:effectLst/>
        </p:spPr>
        <p:txBody>
          <a:bodyPr lIns="92075" tIns="46038" rIns="92075" bIns="46038" anchor="ctr"/>
          <a:lstStyle/>
          <a:p>
            <a:pPr algn="ctr">
              <a:lnSpc>
                <a:spcPct val="100000"/>
              </a:lnSpc>
            </a:pPr>
            <a:r>
              <a:rPr lang="zh-CN" altLang="en-US" sz="3200">
                <a:latin typeface="Arial Narrow" pitchFamily="34" charset="0"/>
              </a:rPr>
              <a:t>表项的插入</a:t>
            </a:r>
          </a:p>
        </p:txBody>
      </p:sp>
      <p:sp>
        <p:nvSpPr>
          <p:cNvPr id="694278" name="Rectangle 6"/>
          <p:cNvSpPr>
            <a:spLocks noChangeArrowheads="1"/>
          </p:cNvSpPr>
          <p:nvPr/>
        </p:nvSpPr>
        <p:spPr bwMode="auto">
          <a:xfrm>
            <a:off x="457200" y="4267200"/>
            <a:ext cx="2725738"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2800">
                <a:effectLst>
                  <a:outerShdw blurRad="38100" dist="38100" dir="2700000" algn="tl">
                    <a:srgbClr val="C0C0C0"/>
                  </a:outerShdw>
                </a:effectLst>
                <a:latin typeface="Times New Roman" pitchFamily="18" charset="0"/>
              </a:rPr>
              <a:t>平均移动次数：</a:t>
            </a:r>
          </a:p>
        </p:txBody>
      </p:sp>
      <p:pic>
        <p:nvPicPr>
          <p:cNvPr id="10245" name="Picture 7"/>
          <p:cNvPicPr>
            <a:picLocks noChangeAspect="1" noChangeArrowheads="1"/>
          </p:cNvPicPr>
          <p:nvPr/>
        </p:nvPicPr>
        <p:blipFill>
          <a:blip r:embed="rId5" cstate="print"/>
          <a:srcRect/>
          <a:stretch>
            <a:fillRect/>
          </a:stretch>
        </p:blipFill>
        <p:spPr bwMode="auto">
          <a:xfrm>
            <a:off x="990600" y="685800"/>
            <a:ext cx="6477000" cy="3389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cstate="print"/>
          <a:srcRect/>
          <a:stretch>
            <a:fillRect/>
          </a:stretch>
        </p:blipFill>
        <p:spPr bwMode="auto">
          <a:xfrm>
            <a:off x="0" y="1066800"/>
            <a:ext cx="9144000" cy="1219200"/>
          </a:xfrm>
          <a:prstGeom prst="rect">
            <a:avLst/>
          </a:prstGeom>
          <a:noFill/>
          <a:ln w="9525">
            <a:noFill/>
            <a:miter lim="800000"/>
            <a:headEnd/>
            <a:tailEnd/>
          </a:ln>
        </p:spPr>
      </p:pic>
      <p:sp>
        <p:nvSpPr>
          <p:cNvPr id="631811" name="Rectangle 3"/>
          <p:cNvSpPr>
            <a:spLocks noGrp="1" noChangeArrowheads="1"/>
          </p:cNvSpPr>
          <p:nvPr/>
        </p:nvSpPr>
        <p:spPr bwMode="auto">
          <a:xfrm>
            <a:off x="228600" y="152636"/>
            <a:ext cx="6172200" cy="762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a:lnSpc>
                <a:spcPct val="100000"/>
              </a:lnSpc>
            </a:pPr>
            <a:r>
              <a:rPr lang="zh-CN" altLang="en-US" sz="3600" dirty="0">
                <a:solidFill>
                  <a:srgbClr val="3333CC"/>
                </a:solidFill>
              </a:rPr>
              <a:t>栈的链接表示 — 链式栈</a:t>
            </a:r>
          </a:p>
        </p:txBody>
      </p:sp>
      <p:sp>
        <p:nvSpPr>
          <p:cNvPr id="88068" name="Rectangle 4"/>
          <p:cNvSpPr>
            <a:spLocks noChangeArrowheads="1"/>
          </p:cNvSpPr>
          <p:nvPr/>
        </p:nvSpPr>
        <p:spPr bwMode="auto">
          <a:xfrm>
            <a:off x="228600" y="2514600"/>
            <a:ext cx="8915400" cy="1978025"/>
          </a:xfrm>
          <a:prstGeom prst="rect">
            <a:avLst/>
          </a:prstGeom>
          <a:noFill/>
          <a:ln w="9525">
            <a:noFill/>
            <a:miter lim="800000"/>
            <a:headEnd/>
            <a:tailEnd/>
          </a:ln>
          <a:effectLst/>
        </p:spPr>
        <p:txBody>
          <a:bodyPr tIns="76176" bIns="76176">
            <a:spAutoFit/>
          </a:bodyPr>
          <a:lstStyle/>
          <a:p>
            <a:pPr algn="just">
              <a:lnSpc>
                <a:spcPct val="100000"/>
              </a:lnSpc>
            </a:pPr>
            <a:r>
              <a:rPr kumimoji="1" lang="zh-CN" altLang="en-US" sz="2400">
                <a:latin typeface="Times New Roman" pitchFamily="18" charset="0"/>
              </a:rPr>
              <a:t>栈也可以采用链式存储结构表示，这种结构的栈简称为链栈。在一个链栈中，栈底就是链表的最后一个结点，而栈顶总是链表的第一个结点。因此，新入栈的元素即为链表新的第一个结点，只要系统还有存储空间，就不会有栈满的情况发生。一个链栈可由栈顶指针</a:t>
            </a:r>
            <a:r>
              <a:rPr kumimoji="1" lang="en-US" altLang="zh-CN" sz="2400">
                <a:latin typeface="Times New Roman" pitchFamily="18" charset="0"/>
              </a:rPr>
              <a:t>top</a:t>
            </a:r>
            <a:r>
              <a:rPr kumimoji="1" lang="zh-CN" altLang="en-US" sz="2400">
                <a:latin typeface="Times New Roman" pitchFamily="18" charset="0"/>
              </a:rPr>
              <a:t>唯一确定，当</a:t>
            </a:r>
            <a:r>
              <a:rPr kumimoji="1" lang="en-US" altLang="zh-CN" sz="2400">
                <a:latin typeface="Times New Roman" pitchFamily="18" charset="0"/>
              </a:rPr>
              <a:t>top</a:t>
            </a:r>
            <a:r>
              <a:rPr kumimoji="1" lang="zh-CN" altLang="en-US" sz="2400">
                <a:latin typeface="Times New Roman" pitchFamily="18" charset="0"/>
              </a:rPr>
              <a:t>为</a:t>
            </a:r>
            <a:r>
              <a:rPr kumimoji="1" lang="en-US" altLang="zh-CN" sz="2400">
                <a:latin typeface="Times New Roman" pitchFamily="18" charset="0"/>
              </a:rPr>
              <a:t>NULL</a:t>
            </a:r>
            <a:r>
              <a:rPr kumimoji="1" lang="zh-CN" altLang="en-US" sz="2400">
                <a:latin typeface="Times New Roman" pitchFamily="18" charset="0"/>
              </a:rPr>
              <a:t>时，是一个空栈。</a:t>
            </a:r>
          </a:p>
        </p:txBody>
      </p:sp>
      <p:sp>
        <p:nvSpPr>
          <p:cNvPr id="631813" name="Text Box 5"/>
          <p:cNvSpPr txBox="1">
            <a:spLocks noChangeArrowheads="1"/>
          </p:cNvSpPr>
          <p:nvPr/>
        </p:nvSpPr>
        <p:spPr bwMode="auto">
          <a:xfrm>
            <a:off x="228600" y="4724400"/>
            <a:ext cx="7848600"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marL="457200" indent="-457200">
              <a:lnSpc>
                <a:spcPct val="100000"/>
              </a:lnSpc>
              <a:buFont typeface="Wingdings" panose="05000000000000000000" pitchFamily="2" charset="2"/>
              <a:buChar char="ü"/>
              <a:defRPr/>
            </a:pPr>
            <a:r>
              <a:rPr lang="zh-CN" altLang="en-US" sz="2800">
                <a:solidFill>
                  <a:srgbClr val="0000FF"/>
                </a:solidFill>
                <a:effectLst>
                  <a:outerShdw blurRad="38100" dist="38100" dir="2700000" algn="tl">
                    <a:srgbClr val="C0C0C0"/>
                  </a:outerShdw>
                </a:effectLst>
                <a:latin typeface="Arial" pitchFamily="34" charset="0"/>
              </a:rPr>
              <a:t>链式栈基本无栈满问题，空间可扩充</a:t>
            </a:r>
          </a:p>
          <a:p>
            <a:pPr marL="457200" indent="-457200">
              <a:lnSpc>
                <a:spcPct val="100000"/>
              </a:lnSpc>
              <a:buFont typeface="Wingdings" panose="05000000000000000000" pitchFamily="2" charset="2"/>
              <a:buChar char="ü"/>
              <a:defRPr/>
            </a:pPr>
            <a:r>
              <a:rPr lang="zh-CN" altLang="en-US" sz="2800">
                <a:solidFill>
                  <a:srgbClr val="0000FF"/>
                </a:solidFill>
                <a:effectLst>
                  <a:outerShdw blurRad="38100" dist="38100" dir="2700000" algn="tl">
                    <a:srgbClr val="C0C0C0"/>
                  </a:outerShdw>
                </a:effectLst>
                <a:latin typeface="Arial" pitchFamily="34" charset="0"/>
              </a:rPr>
              <a:t>插入与删除仅在栈顶处执行</a:t>
            </a:r>
          </a:p>
          <a:p>
            <a:pPr marL="457200" indent="-457200">
              <a:lnSpc>
                <a:spcPct val="100000"/>
              </a:lnSpc>
              <a:buFont typeface="Wingdings" panose="05000000000000000000" pitchFamily="2" charset="2"/>
              <a:buChar char="ü"/>
              <a:defRPr/>
            </a:pPr>
            <a:r>
              <a:rPr lang="zh-CN" altLang="en-US" sz="2800">
                <a:solidFill>
                  <a:srgbClr val="0000FF"/>
                </a:solidFill>
                <a:effectLst>
                  <a:outerShdw blurRad="38100" dist="38100" dir="2700000" algn="tl">
                    <a:srgbClr val="C0C0C0"/>
                  </a:outerShdw>
                </a:effectLst>
                <a:latin typeface="Arial" pitchFamily="34" charset="0"/>
              </a:rPr>
              <a:t>链式栈的栈顶在链头</a:t>
            </a:r>
          </a:p>
          <a:p>
            <a:pPr marL="457200" indent="-457200">
              <a:lnSpc>
                <a:spcPct val="100000"/>
              </a:lnSpc>
              <a:buFont typeface="Wingdings" panose="05000000000000000000" pitchFamily="2" charset="2"/>
              <a:buChar char="ü"/>
              <a:defRPr/>
            </a:pPr>
            <a:r>
              <a:rPr lang="zh-CN" altLang="en-US" sz="2800">
                <a:solidFill>
                  <a:srgbClr val="0000FF"/>
                </a:solidFill>
                <a:effectLst>
                  <a:outerShdw blurRad="38100" dist="38100" dir="2700000" algn="tl">
                    <a:srgbClr val="C0C0C0"/>
                  </a:outerShdw>
                </a:effectLst>
                <a:latin typeface="Arial" pitchFamily="34" charset="0"/>
              </a:rPr>
              <a:t>适合于多栈操作</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0786" name="Text Box 2"/>
          <p:cNvSpPr txBox="1">
            <a:spLocks noChangeArrowheads="1"/>
          </p:cNvSpPr>
          <p:nvPr/>
        </p:nvSpPr>
        <p:spPr bwMode="auto">
          <a:xfrm>
            <a:off x="107950" y="458788"/>
            <a:ext cx="9036050" cy="954087"/>
          </a:xfrm>
          <a:prstGeom prst="rect">
            <a:avLst/>
          </a:prstGeom>
          <a:noFill/>
          <a:ln w="9525">
            <a:noFill/>
            <a:miter lim="800000"/>
            <a:headEnd/>
            <a:tailEnd/>
          </a:ln>
          <a:effectLst/>
        </p:spPr>
        <p:txBody>
          <a:bodyPr>
            <a:spAutoFit/>
          </a:bodyPr>
          <a:lstStyle/>
          <a:p>
            <a:pPr marL="1076325" indent="-1076325">
              <a:lnSpc>
                <a:spcPct val="100000"/>
              </a:lnSpc>
            </a:pPr>
            <a:r>
              <a:rPr lang="en-US" altLang="zh-CN" sz="2800"/>
              <a:t>【</a:t>
            </a:r>
            <a:r>
              <a:rPr lang="zh-CN" altLang="en-US" sz="2800"/>
              <a:t>例</a:t>
            </a:r>
            <a:r>
              <a:rPr lang="en-US" altLang="zh-CN" sz="2800"/>
              <a:t>】</a:t>
            </a:r>
            <a:r>
              <a:rPr lang="zh-CN" altLang="en-US" sz="2800"/>
              <a:t>对于一个栈，给出输入项</a:t>
            </a:r>
            <a:r>
              <a:rPr lang="en-US" altLang="zh-CN" sz="2800">
                <a:latin typeface="Times New Roman" pitchFamily="18" charset="0"/>
              </a:rPr>
              <a:t>A、B、C，</a:t>
            </a:r>
            <a:r>
              <a:rPr lang="zh-CN" altLang="en-US" sz="2800"/>
              <a:t>如果输入项序列是</a:t>
            </a:r>
            <a:r>
              <a:rPr lang="en-US" altLang="zh-CN" sz="2800">
                <a:latin typeface="Times New Roman" pitchFamily="18" charset="0"/>
              </a:rPr>
              <a:t>ABC</a:t>
            </a:r>
            <a:r>
              <a:rPr lang="zh-CN" altLang="en-US" sz="2800"/>
              <a:t>，试给出所有可能的输出序列。</a:t>
            </a:r>
            <a:endParaRPr lang="zh-CN" altLang="en-US" sz="2800">
              <a:latin typeface="Times New Roman" pitchFamily="18" charset="0"/>
              <a:ea typeface="黑体" pitchFamily="49" charset="-122"/>
            </a:endParaRPr>
          </a:p>
        </p:txBody>
      </p:sp>
      <p:sp>
        <p:nvSpPr>
          <p:cNvPr id="630787" name="Rectangle 3"/>
          <p:cNvSpPr>
            <a:spLocks noChangeArrowheads="1"/>
          </p:cNvSpPr>
          <p:nvPr/>
        </p:nvSpPr>
        <p:spPr bwMode="auto">
          <a:xfrm>
            <a:off x="323528" y="1952836"/>
            <a:ext cx="7391400" cy="2227262"/>
          </a:xfrm>
          <a:prstGeom prst="rect">
            <a:avLst/>
          </a:prstGeom>
          <a:noFill/>
          <a:ln w="9525">
            <a:noFill/>
            <a:miter lim="800000"/>
            <a:headEnd/>
            <a:tailEnd/>
          </a:ln>
          <a:effectLst/>
        </p:spPr>
        <p:txBody>
          <a:bodyPr>
            <a:spAutoFit/>
          </a:bodyPr>
          <a:lstStyle/>
          <a:p>
            <a:pPr>
              <a:lnSpc>
                <a:spcPct val="100000"/>
              </a:lnSpc>
            </a:pPr>
            <a:r>
              <a:rPr lang="en-US" altLang="zh-CN" sz="2800">
                <a:latin typeface="Times New Roman" pitchFamily="18" charset="0"/>
              </a:rPr>
              <a:t>A</a:t>
            </a:r>
            <a:r>
              <a:rPr lang="zh-CN" altLang="en-US" sz="2800"/>
              <a:t>进 </a:t>
            </a:r>
            <a:r>
              <a:rPr lang="en-US" altLang="zh-CN" sz="2800">
                <a:latin typeface="Times New Roman" pitchFamily="18" charset="0"/>
              </a:rPr>
              <a:t>A</a:t>
            </a:r>
            <a:r>
              <a:rPr lang="zh-CN" altLang="en-US" sz="2800"/>
              <a:t>出 </a:t>
            </a:r>
            <a:r>
              <a:rPr lang="en-US" altLang="zh-CN" sz="2800">
                <a:latin typeface="Times New Roman" pitchFamily="18" charset="0"/>
              </a:rPr>
              <a:t>B</a:t>
            </a:r>
            <a:r>
              <a:rPr lang="zh-CN" altLang="en-US" sz="2800"/>
              <a:t>进 </a:t>
            </a:r>
            <a:r>
              <a:rPr lang="en-US" altLang="zh-CN" sz="2800">
                <a:latin typeface="Times New Roman" pitchFamily="18" charset="0"/>
              </a:rPr>
              <a:t>B</a:t>
            </a:r>
            <a:r>
              <a:rPr lang="zh-CN" altLang="en-US" sz="2800"/>
              <a:t>出 </a:t>
            </a:r>
            <a:r>
              <a:rPr lang="en-US" altLang="zh-CN" sz="2800">
                <a:latin typeface="Times New Roman" pitchFamily="18" charset="0"/>
              </a:rPr>
              <a:t>C</a:t>
            </a:r>
            <a:r>
              <a:rPr lang="zh-CN" altLang="en-US" sz="2800"/>
              <a:t>进 </a:t>
            </a:r>
            <a:r>
              <a:rPr lang="en-US" altLang="zh-CN" sz="2800">
                <a:latin typeface="Times New Roman" pitchFamily="18" charset="0"/>
              </a:rPr>
              <a:t>C</a:t>
            </a:r>
            <a:r>
              <a:rPr lang="zh-CN" altLang="en-US" sz="2800"/>
              <a:t>出         </a:t>
            </a:r>
            <a:r>
              <a:rPr lang="en-US" altLang="zh-CN" sz="2800">
                <a:latin typeface="Times New Roman" pitchFamily="18" charset="0"/>
              </a:rPr>
              <a:t>ABC</a:t>
            </a:r>
          </a:p>
          <a:p>
            <a:pPr>
              <a:lnSpc>
                <a:spcPct val="100000"/>
              </a:lnSpc>
            </a:pPr>
            <a:r>
              <a:rPr lang="en-US" altLang="zh-CN" sz="2800">
                <a:latin typeface="Times New Roman" pitchFamily="18" charset="0"/>
              </a:rPr>
              <a:t>A</a:t>
            </a:r>
            <a:r>
              <a:rPr lang="zh-CN" altLang="en-US" sz="2800"/>
              <a:t>进 </a:t>
            </a:r>
            <a:r>
              <a:rPr lang="en-US" altLang="zh-CN" sz="2800">
                <a:latin typeface="Times New Roman" pitchFamily="18" charset="0"/>
              </a:rPr>
              <a:t>A</a:t>
            </a:r>
            <a:r>
              <a:rPr lang="zh-CN" altLang="en-US" sz="2800"/>
              <a:t>出 </a:t>
            </a:r>
            <a:r>
              <a:rPr lang="en-US" altLang="zh-CN" sz="2800">
                <a:latin typeface="Times New Roman" pitchFamily="18" charset="0"/>
              </a:rPr>
              <a:t>B</a:t>
            </a:r>
            <a:r>
              <a:rPr lang="zh-CN" altLang="en-US" sz="2800"/>
              <a:t>进 </a:t>
            </a:r>
            <a:r>
              <a:rPr lang="en-US" altLang="zh-CN" sz="2800">
                <a:latin typeface="Times New Roman" pitchFamily="18" charset="0"/>
              </a:rPr>
              <a:t>C</a:t>
            </a:r>
            <a:r>
              <a:rPr lang="zh-CN" altLang="en-US" sz="2800"/>
              <a:t>进 </a:t>
            </a:r>
            <a:r>
              <a:rPr lang="en-US" altLang="zh-CN" sz="2800">
                <a:latin typeface="Times New Roman" pitchFamily="18" charset="0"/>
              </a:rPr>
              <a:t>C</a:t>
            </a:r>
            <a:r>
              <a:rPr lang="zh-CN" altLang="en-US" sz="2800"/>
              <a:t>出 </a:t>
            </a:r>
            <a:r>
              <a:rPr lang="en-US" altLang="zh-CN" sz="2800">
                <a:latin typeface="Times New Roman" pitchFamily="18" charset="0"/>
              </a:rPr>
              <a:t>B</a:t>
            </a:r>
            <a:r>
              <a:rPr lang="zh-CN" altLang="en-US" sz="2800"/>
              <a:t>出         </a:t>
            </a:r>
            <a:r>
              <a:rPr lang="en-US" altLang="zh-CN" sz="2800">
                <a:latin typeface="Times New Roman" pitchFamily="18" charset="0"/>
              </a:rPr>
              <a:t>ACB</a:t>
            </a:r>
          </a:p>
          <a:p>
            <a:pPr>
              <a:lnSpc>
                <a:spcPct val="100000"/>
              </a:lnSpc>
            </a:pPr>
            <a:r>
              <a:rPr lang="en-US" altLang="zh-CN" sz="2800">
                <a:latin typeface="Times New Roman" pitchFamily="18" charset="0"/>
              </a:rPr>
              <a:t>A</a:t>
            </a:r>
            <a:r>
              <a:rPr lang="zh-CN" altLang="en-US" sz="2800"/>
              <a:t>进 </a:t>
            </a:r>
            <a:r>
              <a:rPr lang="en-US" altLang="zh-CN" sz="2800">
                <a:latin typeface="Times New Roman" pitchFamily="18" charset="0"/>
              </a:rPr>
              <a:t>B</a:t>
            </a:r>
            <a:r>
              <a:rPr lang="zh-CN" altLang="en-US" sz="2800"/>
              <a:t>进 </a:t>
            </a:r>
            <a:r>
              <a:rPr lang="en-US" altLang="zh-CN" sz="2800">
                <a:latin typeface="Times New Roman" pitchFamily="18" charset="0"/>
              </a:rPr>
              <a:t>B</a:t>
            </a:r>
            <a:r>
              <a:rPr lang="zh-CN" altLang="en-US" sz="2800"/>
              <a:t>出 </a:t>
            </a:r>
            <a:r>
              <a:rPr lang="en-US" altLang="zh-CN" sz="2800">
                <a:latin typeface="Times New Roman" pitchFamily="18" charset="0"/>
              </a:rPr>
              <a:t>A</a:t>
            </a:r>
            <a:r>
              <a:rPr lang="zh-CN" altLang="en-US" sz="2800"/>
              <a:t>出 </a:t>
            </a:r>
            <a:r>
              <a:rPr lang="en-US" altLang="zh-CN" sz="2800">
                <a:latin typeface="Times New Roman" pitchFamily="18" charset="0"/>
              </a:rPr>
              <a:t>C</a:t>
            </a:r>
            <a:r>
              <a:rPr lang="zh-CN" altLang="en-US" sz="2800"/>
              <a:t>进 </a:t>
            </a:r>
            <a:r>
              <a:rPr lang="en-US" altLang="zh-CN" sz="2800">
                <a:latin typeface="Times New Roman" pitchFamily="18" charset="0"/>
              </a:rPr>
              <a:t>C</a:t>
            </a:r>
            <a:r>
              <a:rPr lang="zh-CN" altLang="en-US" sz="2800"/>
              <a:t>出         </a:t>
            </a:r>
            <a:r>
              <a:rPr lang="en-US" altLang="zh-CN" sz="2800">
                <a:latin typeface="Times New Roman" pitchFamily="18" charset="0"/>
              </a:rPr>
              <a:t>BAC</a:t>
            </a:r>
          </a:p>
          <a:p>
            <a:pPr>
              <a:lnSpc>
                <a:spcPct val="100000"/>
              </a:lnSpc>
            </a:pPr>
            <a:r>
              <a:rPr lang="en-US" altLang="zh-CN" sz="2800">
                <a:latin typeface="Times New Roman" pitchFamily="18" charset="0"/>
              </a:rPr>
              <a:t>A</a:t>
            </a:r>
            <a:r>
              <a:rPr lang="zh-CN" altLang="en-US" sz="2800"/>
              <a:t>进 </a:t>
            </a:r>
            <a:r>
              <a:rPr lang="en-US" altLang="zh-CN" sz="2800">
                <a:latin typeface="Times New Roman" pitchFamily="18" charset="0"/>
              </a:rPr>
              <a:t>B</a:t>
            </a:r>
            <a:r>
              <a:rPr lang="zh-CN" altLang="en-US" sz="2800"/>
              <a:t>进 </a:t>
            </a:r>
            <a:r>
              <a:rPr lang="en-US" altLang="zh-CN" sz="2800">
                <a:latin typeface="Times New Roman" pitchFamily="18" charset="0"/>
              </a:rPr>
              <a:t>B</a:t>
            </a:r>
            <a:r>
              <a:rPr lang="zh-CN" altLang="en-US" sz="2800"/>
              <a:t>出 </a:t>
            </a:r>
            <a:r>
              <a:rPr lang="en-US" altLang="zh-CN" sz="2800">
                <a:latin typeface="Times New Roman" pitchFamily="18" charset="0"/>
              </a:rPr>
              <a:t>C</a:t>
            </a:r>
            <a:r>
              <a:rPr lang="zh-CN" altLang="en-US" sz="2800"/>
              <a:t>进 </a:t>
            </a:r>
            <a:r>
              <a:rPr lang="en-US" altLang="zh-CN" sz="2800">
                <a:latin typeface="Times New Roman" pitchFamily="18" charset="0"/>
              </a:rPr>
              <a:t>C</a:t>
            </a:r>
            <a:r>
              <a:rPr lang="zh-CN" altLang="en-US" sz="2800"/>
              <a:t>出 </a:t>
            </a:r>
            <a:r>
              <a:rPr lang="en-US" altLang="zh-CN" sz="2800">
                <a:latin typeface="Times New Roman" pitchFamily="18" charset="0"/>
              </a:rPr>
              <a:t>A</a:t>
            </a:r>
            <a:r>
              <a:rPr lang="zh-CN" altLang="en-US" sz="2800"/>
              <a:t>出         </a:t>
            </a:r>
            <a:r>
              <a:rPr lang="en-US" altLang="zh-CN" sz="2800">
                <a:latin typeface="Times New Roman" pitchFamily="18" charset="0"/>
              </a:rPr>
              <a:t>BCA</a:t>
            </a:r>
          </a:p>
          <a:p>
            <a:pPr>
              <a:lnSpc>
                <a:spcPct val="100000"/>
              </a:lnSpc>
            </a:pPr>
            <a:r>
              <a:rPr lang="en-US" altLang="zh-CN" sz="2800">
                <a:latin typeface="Times New Roman" pitchFamily="18" charset="0"/>
              </a:rPr>
              <a:t>A</a:t>
            </a:r>
            <a:r>
              <a:rPr lang="zh-CN" altLang="en-US" sz="2800"/>
              <a:t>进 </a:t>
            </a:r>
            <a:r>
              <a:rPr lang="en-US" altLang="zh-CN" sz="2800">
                <a:latin typeface="Times New Roman" pitchFamily="18" charset="0"/>
              </a:rPr>
              <a:t>B</a:t>
            </a:r>
            <a:r>
              <a:rPr lang="zh-CN" altLang="en-US" sz="2800"/>
              <a:t>进 </a:t>
            </a:r>
            <a:r>
              <a:rPr lang="en-US" altLang="zh-CN" sz="2800">
                <a:latin typeface="Times New Roman" pitchFamily="18" charset="0"/>
              </a:rPr>
              <a:t>C</a:t>
            </a:r>
            <a:r>
              <a:rPr lang="zh-CN" altLang="en-US" sz="2800"/>
              <a:t>进 </a:t>
            </a:r>
            <a:r>
              <a:rPr lang="en-US" altLang="zh-CN" sz="2800">
                <a:latin typeface="Times New Roman" pitchFamily="18" charset="0"/>
              </a:rPr>
              <a:t>C</a:t>
            </a:r>
            <a:r>
              <a:rPr lang="zh-CN" altLang="en-US" sz="2800"/>
              <a:t>出 </a:t>
            </a:r>
            <a:r>
              <a:rPr lang="en-US" altLang="zh-CN" sz="2800">
                <a:latin typeface="Times New Roman" pitchFamily="18" charset="0"/>
              </a:rPr>
              <a:t>B</a:t>
            </a:r>
            <a:r>
              <a:rPr lang="zh-CN" altLang="en-US" sz="2800"/>
              <a:t>出 </a:t>
            </a:r>
            <a:r>
              <a:rPr lang="en-US" altLang="zh-CN" sz="2800">
                <a:latin typeface="Times New Roman" pitchFamily="18" charset="0"/>
              </a:rPr>
              <a:t>A</a:t>
            </a:r>
            <a:r>
              <a:rPr lang="zh-CN" altLang="en-US" sz="2800"/>
              <a:t>出         </a:t>
            </a:r>
            <a:r>
              <a:rPr lang="en-US" altLang="zh-CN" sz="2800">
                <a:latin typeface="Times New Roman" pitchFamily="18" charset="0"/>
              </a:rPr>
              <a:t>CBA</a:t>
            </a:r>
          </a:p>
        </p:txBody>
      </p:sp>
      <p:sp>
        <p:nvSpPr>
          <p:cNvPr id="630788" name="Rectangle 4"/>
          <p:cNvSpPr>
            <a:spLocks noChangeArrowheads="1"/>
          </p:cNvSpPr>
          <p:nvPr/>
        </p:nvSpPr>
        <p:spPr bwMode="auto">
          <a:xfrm>
            <a:off x="468313" y="5106988"/>
            <a:ext cx="4191000" cy="541337"/>
          </a:xfrm>
          <a:prstGeom prst="rect">
            <a:avLst/>
          </a:prstGeom>
          <a:noFill/>
          <a:ln w="9525">
            <a:noFill/>
            <a:miter lim="800000"/>
            <a:headEnd/>
            <a:tailEnd/>
          </a:ln>
          <a:effectLst/>
        </p:spPr>
        <p:txBody>
          <a:bodyPr wrap="none" lIns="112947" tIns="56473" rIns="112947" bIns="56473">
            <a:spAutoFit/>
          </a:bodyPr>
          <a:lstStyle/>
          <a:p>
            <a:pPr>
              <a:lnSpc>
                <a:spcPct val="100000"/>
              </a:lnSpc>
            </a:pPr>
            <a:r>
              <a:rPr lang="zh-CN" altLang="en-US" sz="2800"/>
              <a:t>不可能产生输出序列</a:t>
            </a:r>
            <a:r>
              <a:rPr lang="en-US" altLang="zh-CN" sz="2800">
                <a:latin typeface="Times New Roman" pitchFamily="18" charset="0"/>
              </a:rPr>
              <a:t>CAB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0786"/>
                                        </p:tgtEl>
                                        <p:attrNameLst>
                                          <p:attrName>style.visibility</p:attrName>
                                        </p:attrNameLst>
                                      </p:cBhvr>
                                      <p:to>
                                        <p:strVal val="visible"/>
                                      </p:to>
                                    </p:set>
                                    <p:anim calcmode="lin" valueType="num">
                                      <p:cBhvr additive="base">
                                        <p:cTn id="7" dur="500" fill="hold"/>
                                        <p:tgtEl>
                                          <p:spTgt spid="630786"/>
                                        </p:tgtEl>
                                        <p:attrNameLst>
                                          <p:attrName>ppt_x</p:attrName>
                                        </p:attrNameLst>
                                      </p:cBhvr>
                                      <p:tavLst>
                                        <p:tav tm="0">
                                          <p:val>
                                            <p:strVal val="0-#ppt_w/2"/>
                                          </p:val>
                                        </p:tav>
                                        <p:tav tm="100000">
                                          <p:val>
                                            <p:strVal val="#ppt_x"/>
                                          </p:val>
                                        </p:tav>
                                      </p:tavLst>
                                    </p:anim>
                                    <p:anim calcmode="lin" valueType="num">
                                      <p:cBhvr additive="base">
                                        <p:cTn id="8" dur="500" fill="hold"/>
                                        <p:tgtEl>
                                          <p:spTgt spid="6307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0787"/>
                                        </p:tgtEl>
                                        <p:attrNameLst>
                                          <p:attrName>style.visibility</p:attrName>
                                        </p:attrNameLst>
                                      </p:cBhvr>
                                      <p:to>
                                        <p:strVal val="visible"/>
                                      </p:to>
                                    </p:set>
                                    <p:anim calcmode="lin" valueType="num">
                                      <p:cBhvr additive="base">
                                        <p:cTn id="13" dur="500" fill="hold"/>
                                        <p:tgtEl>
                                          <p:spTgt spid="630787"/>
                                        </p:tgtEl>
                                        <p:attrNameLst>
                                          <p:attrName>ppt_x</p:attrName>
                                        </p:attrNameLst>
                                      </p:cBhvr>
                                      <p:tavLst>
                                        <p:tav tm="0">
                                          <p:val>
                                            <p:strVal val="0-#ppt_w/2"/>
                                          </p:val>
                                        </p:tav>
                                        <p:tav tm="100000">
                                          <p:val>
                                            <p:strVal val="#ppt_x"/>
                                          </p:val>
                                        </p:tav>
                                      </p:tavLst>
                                    </p:anim>
                                    <p:anim calcmode="lin" valueType="num">
                                      <p:cBhvr additive="base">
                                        <p:cTn id="14" dur="500" fill="hold"/>
                                        <p:tgtEl>
                                          <p:spTgt spid="6307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0788"/>
                                        </p:tgtEl>
                                        <p:attrNameLst>
                                          <p:attrName>style.visibility</p:attrName>
                                        </p:attrNameLst>
                                      </p:cBhvr>
                                      <p:to>
                                        <p:strVal val="visible"/>
                                      </p:to>
                                    </p:set>
                                    <p:anim calcmode="lin" valueType="num">
                                      <p:cBhvr additive="base">
                                        <p:cTn id="19" dur="500" fill="hold"/>
                                        <p:tgtEl>
                                          <p:spTgt spid="630788"/>
                                        </p:tgtEl>
                                        <p:attrNameLst>
                                          <p:attrName>ppt_x</p:attrName>
                                        </p:attrNameLst>
                                      </p:cBhvr>
                                      <p:tavLst>
                                        <p:tav tm="0">
                                          <p:val>
                                            <p:strVal val="#ppt_x"/>
                                          </p:val>
                                        </p:tav>
                                        <p:tav tm="100000">
                                          <p:val>
                                            <p:strVal val="#ppt_x"/>
                                          </p:val>
                                        </p:tav>
                                      </p:tavLst>
                                    </p:anim>
                                    <p:anim calcmode="lin" valueType="num">
                                      <p:cBhvr additive="base">
                                        <p:cTn id="20" dur="500" fill="hold"/>
                                        <p:tgtEl>
                                          <p:spTgt spid="630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6" grpId="0" autoUpdateAnimBg="0"/>
      <p:bldP spid="630787" grpId="0" autoUpdateAnimBg="0"/>
      <p:bldP spid="630788"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107950" y="685800"/>
            <a:ext cx="8928100" cy="1373188"/>
          </a:xfrm>
          <a:prstGeom prst="rect">
            <a:avLst/>
          </a:prstGeom>
          <a:noFill/>
          <a:ln w="9525">
            <a:noFill/>
            <a:miter lim="800000"/>
            <a:headEnd/>
            <a:tailEnd/>
          </a:ln>
          <a:effectLst/>
        </p:spPr>
        <p:txBody>
          <a:bodyPr>
            <a:spAutoFit/>
          </a:bodyPr>
          <a:lstStyle/>
          <a:p>
            <a:pPr marL="1076325" indent="-1076325">
              <a:lnSpc>
                <a:spcPct val="100000"/>
              </a:lnSpc>
            </a:pPr>
            <a:r>
              <a:rPr lang="en-US" altLang="zh-CN" sz="2800"/>
              <a:t>【</a:t>
            </a:r>
            <a:r>
              <a:rPr lang="zh-CN" altLang="en-US" sz="2800"/>
              <a:t>例</a:t>
            </a:r>
            <a:r>
              <a:rPr lang="en-US" altLang="zh-CN" sz="2800"/>
              <a:t>】</a:t>
            </a:r>
            <a:r>
              <a:rPr lang="zh-CN" altLang="en-US" sz="2800"/>
              <a:t>用</a:t>
            </a:r>
            <a:r>
              <a:rPr lang="en-US" altLang="zh-CN" sz="2800">
                <a:latin typeface="Times New Roman" pitchFamily="18" charset="0"/>
              </a:rPr>
              <a:t>S</a:t>
            </a:r>
            <a:r>
              <a:rPr lang="zh-CN" altLang="en-US" sz="2800"/>
              <a:t>表示入栈操作，</a:t>
            </a:r>
            <a:r>
              <a:rPr lang="en-US" altLang="zh-CN" sz="2800">
                <a:latin typeface="Times New Roman" pitchFamily="18" charset="0"/>
              </a:rPr>
              <a:t>X</a:t>
            </a:r>
            <a:r>
              <a:rPr lang="zh-CN" altLang="en-US" sz="2800"/>
              <a:t>表示出栈操作，若元素入栈顺序为</a:t>
            </a:r>
            <a:r>
              <a:rPr lang="zh-CN" altLang="en-US" sz="2800">
                <a:latin typeface="Times New Roman" pitchFamily="18" charset="0"/>
              </a:rPr>
              <a:t>1234</a:t>
            </a:r>
            <a:r>
              <a:rPr lang="zh-CN" altLang="en-US" sz="2800"/>
              <a:t>，为了得到</a:t>
            </a:r>
            <a:r>
              <a:rPr lang="zh-CN" altLang="en-US" sz="2800">
                <a:latin typeface="Times New Roman" pitchFamily="18" charset="0"/>
              </a:rPr>
              <a:t>1342</a:t>
            </a:r>
            <a:r>
              <a:rPr lang="zh-CN" altLang="en-US" sz="2800"/>
              <a:t>出栈顺序，相应的</a:t>
            </a:r>
            <a:r>
              <a:rPr lang="en-US" altLang="zh-CN" sz="2800">
                <a:latin typeface="Times New Roman" pitchFamily="18" charset="0"/>
              </a:rPr>
              <a:t>S</a:t>
            </a:r>
            <a:r>
              <a:rPr lang="zh-CN" altLang="en-US" sz="2800"/>
              <a:t>和</a:t>
            </a:r>
            <a:r>
              <a:rPr lang="en-US" altLang="zh-CN" sz="2800">
                <a:latin typeface="Times New Roman" pitchFamily="18" charset="0"/>
              </a:rPr>
              <a:t>X</a:t>
            </a:r>
            <a:r>
              <a:rPr lang="zh-CN" altLang="en-US" sz="2800"/>
              <a:t>操作顺序为：</a:t>
            </a:r>
          </a:p>
        </p:txBody>
      </p:sp>
      <p:sp>
        <p:nvSpPr>
          <p:cNvPr id="629763" name="Rectangle 3"/>
          <p:cNvSpPr>
            <a:spLocks noChangeArrowheads="1"/>
          </p:cNvSpPr>
          <p:nvPr/>
        </p:nvSpPr>
        <p:spPr bwMode="auto">
          <a:xfrm>
            <a:off x="762000" y="3048000"/>
            <a:ext cx="2628900" cy="519113"/>
          </a:xfrm>
          <a:prstGeom prst="rect">
            <a:avLst/>
          </a:prstGeom>
          <a:noFill/>
          <a:ln w="9525">
            <a:noFill/>
            <a:miter lim="800000"/>
            <a:headEnd/>
            <a:tailEnd/>
          </a:ln>
          <a:effectLst/>
        </p:spPr>
        <p:txBody>
          <a:bodyPr wrap="none">
            <a:spAutoFit/>
          </a:bodyPr>
          <a:lstStyle/>
          <a:p>
            <a:pPr>
              <a:lnSpc>
                <a:spcPct val="100000"/>
              </a:lnSpc>
            </a:pPr>
            <a:r>
              <a:rPr lang="en-US" altLang="zh-CN" sz="2800">
                <a:latin typeface="Times New Roman" pitchFamily="18" charset="0"/>
                <a:ea typeface="黑体" pitchFamily="49" charset="-122"/>
              </a:rPr>
              <a:t>S X S S X S X X</a:t>
            </a:r>
          </a:p>
        </p:txBody>
      </p:sp>
      <p:sp>
        <p:nvSpPr>
          <p:cNvPr id="629764" name="Rectangle 4"/>
          <p:cNvSpPr>
            <a:spLocks noChangeArrowheads="1"/>
          </p:cNvSpPr>
          <p:nvPr/>
        </p:nvSpPr>
        <p:spPr bwMode="auto">
          <a:xfrm>
            <a:off x="684213" y="4941888"/>
            <a:ext cx="7920037" cy="946150"/>
          </a:xfrm>
          <a:prstGeom prst="rect">
            <a:avLst/>
          </a:prstGeom>
          <a:noFill/>
          <a:ln w="9525">
            <a:noFill/>
            <a:miter lim="800000"/>
            <a:headEnd/>
            <a:tailEnd/>
          </a:ln>
          <a:effectLst/>
        </p:spPr>
        <p:txBody>
          <a:bodyPr>
            <a:spAutoFit/>
          </a:bodyPr>
          <a:lstStyle/>
          <a:p>
            <a:pPr>
              <a:lnSpc>
                <a:spcPct val="100000"/>
              </a:lnSpc>
            </a:pPr>
            <a:r>
              <a:rPr lang="zh-CN" altLang="en-US" sz="2800">
                <a:latin typeface="Times New Roman" pitchFamily="18" charset="0"/>
              </a:rPr>
              <a:t>问题：如何判断一个入栈和出栈的操作序列是否合法？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9762"/>
                                        </p:tgtEl>
                                        <p:attrNameLst>
                                          <p:attrName>style.visibility</p:attrName>
                                        </p:attrNameLst>
                                      </p:cBhvr>
                                      <p:to>
                                        <p:strVal val="visible"/>
                                      </p:to>
                                    </p:set>
                                    <p:anim calcmode="lin" valueType="num">
                                      <p:cBhvr additive="base">
                                        <p:cTn id="7" dur="500" fill="hold"/>
                                        <p:tgtEl>
                                          <p:spTgt spid="629762"/>
                                        </p:tgtEl>
                                        <p:attrNameLst>
                                          <p:attrName>ppt_x</p:attrName>
                                        </p:attrNameLst>
                                      </p:cBhvr>
                                      <p:tavLst>
                                        <p:tav tm="0">
                                          <p:val>
                                            <p:strVal val="0-#ppt_w/2"/>
                                          </p:val>
                                        </p:tav>
                                        <p:tav tm="100000">
                                          <p:val>
                                            <p:strVal val="#ppt_x"/>
                                          </p:val>
                                        </p:tav>
                                      </p:tavLst>
                                    </p:anim>
                                    <p:anim calcmode="lin" valueType="num">
                                      <p:cBhvr additive="base">
                                        <p:cTn id="8" dur="500" fill="hold"/>
                                        <p:tgtEl>
                                          <p:spTgt spid="6297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9763"/>
                                        </p:tgtEl>
                                        <p:attrNameLst>
                                          <p:attrName>style.visibility</p:attrName>
                                        </p:attrNameLst>
                                      </p:cBhvr>
                                      <p:to>
                                        <p:strVal val="visible"/>
                                      </p:to>
                                    </p:set>
                                    <p:anim calcmode="lin" valueType="num">
                                      <p:cBhvr additive="base">
                                        <p:cTn id="13" dur="500" fill="hold"/>
                                        <p:tgtEl>
                                          <p:spTgt spid="629763"/>
                                        </p:tgtEl>
                                        <p:attrNameLst>
                                          <p:attrName>ppt_x</p:attrName>
                                        </p:attrNameLst>
                                      </p:cBhvr>
                                      <p:tavLst>
                                        <p:tav tm="0">
                                          <p:val>
                                            <p:strVal val="0-#ppt_w/2"/>
                                          </p:val>
                                        </p:tav>
                                        <p:tav tm="100000">
                                          <p:val>
                                            <p:strVal val="#ppt_x"/>
                                          </p:val>
                                        </p:tav>
                                      </p:tavLst>
                                    </p:anim>
                                    <p:anim calcmode="lin" valueType="num">
                                      <p:cBhvr additive="base">
                                        <p:cTn id="14" dur="500" fill="hold"/>
                                        <p:tgtEl>
                                          <p:spTgt spid="6297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9764"/>
                                        </p:tgtEl>
                                        <p:attrNameLst>
                                          <p:attrName>style.visibility</p:attrName>
                                        </p:attrNameLst>
                                      </p:cBhvr>
                                      <p:to>
                                        <p:strVal val="visible"/>
                                      </p:to>
                                    </p:set>
                                    <p:anim calcmode="lin" valueType="num">
                                      <p:cBhvr additive="base">
                                        <p:cTn id="19" dur="500" fill="hold"/>
                                        <p:tgtEl>
                                          <p:spTgt spid="629764"/>
                                        </p:tgtEl>
                                        <p:attrNameLst>
                                          <p:attrName>ppt_x</p:attrName>
                                        </p:attrNameLst>
                                      </p:cBhvr>
                                      <p:tavLst>
                                        <p:tav tm="0">
                                          <p:val>
                                            <p:strVal val="0-#ppt_w/2"/>
                                          </p:val>
                                        </p:tav>
                                        <p:tav tm="100000">
                                          <p:val>
                                            <p:strVal val="#ppt_x"/>
                                          </p:val>
                                        </p:tav>
                                      </p:tavLst>
                                    </p:anim>
                                    <p:anim calcmode="lin" valueType="num">
                                      <p:cBhvr additive="base">
                                        <p:cTn id="20" dur="500" fill="hold"/>
                                        <p:tgtEl>
                                          <p:spTgt spid="629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2" grpId="0" autoUpdateAnimBg="0"/>
      <p:bldP spid="629763" grpId="0" autoUpdateAnimBg="0"/>
      <p:bldP spid="629764"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31800" y="819150"/>
            <a:ext cx="814546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076325" indent="-1076325" eaLnBrk="1" hangingPunct="1">
              <a:lnSpc>
                <a:spcPct val="100000"/>
              </a:lnSpc>
              <a:tabLst>
                <a:tab pos="1076325" algn="l"/>
              </a:tabLst>
              <a:defRPr/>
            </a:pPr>
            <a:r>
              <a:rPr lang="en-US" altLang="zh-CN" sz="2800" dirty="0"/>
              <a:t>【</a:t>
            </a:r>
            <a:r>
              <a:rPr lang="zh-CN" altLang="en-US" sz="2800" dirty="0"/>
              <a:t>例</a:t>
            </a:r>
            <a:r>
              <a:rPr lang="en-US" altLang="zh-CN" sz="2800" dirty="0"/>
              <a:t>】</a:t>
            </a:r>
            <a:r>
              <a:rPr lang="zh-CN" altLang="en-US" sz="2800" dirty="0"/>
              <a:t>若让元素</a:t>
            </a:r>
            <a:r>
              <a:rPr lang="en-US" altLang="zh-CN" sz="2800" dirty="0">
                <a:latin typeface="Times New Roman" pitchFamily="18" charset="0"/>
              </a:rPr>
              <a:t>1</a:t>
            </a:r>
            <a:r>
              <a:rPr lang="zh-CN" altLang="en-US" sz="2800" dirty="0">
                <a:latin typeface="Times New Roman" pitchFamily="18" charset="0"/>
              </a:rPr>
              <a:t>，</a:t>
            </a:r>
            <a:r>
              <a:rPr lang="en-US" altLang="zh-CN" sz="2800" dirty="0">
                <a:latin typeface="Times New Roman" pitchFamily="18" charset="0"/>
              </a:rPr>
              <a:t>2</a:t>
            </a:r>
            <a:r>
              <a:rPr lang="zh-CN" altLang="en-US" sz="2800" dirty="0">
                <a:latin typeface="Times New Roman" pitchFamily="18" charset="0"/>
              </a:rPr>
              <a:t>，</a:t>
            </a:r>
            <a:r>
              <a:rPr lang="en-US" altLang="zh-CN" sz="2800" dirty="0">
                <a:latin typeface="Times New Roman" pitchFamily="18" charset="0"/>
              </a:rPr>
              <a:t>3</a:t>
            </a:r>
            <a:r>
              <a:rPr lang="zh-CN" altLang="en-US" sz="2800" dirty="0"/>
              <a:t>依次进栈，则出栈次序不可能出现</a:t>
            </a:r>
            <a:r>
              <a:rPr lang="zh-CN" altLang="en-US" sz="2800" u="sng" dirty="0"/>
              <a:t>    </a:t>
            </a:r>
            <a:r>
              <a:rPr lang="zh-CN" altLang="en-US" sz="2800" dirty="0"/>
              <a:t>的情况。</a:t>
            </a:r>
          </a:p>
          <a:p>
            <a:pPr eaLnBrk="1" hangingPunct="1">
              <a:lnSpc>
                <a:spcPct val="100000"/>
              </a:lnSpc>
              <a:defRPr/>
            </a:pPr>
            <a:r>
              <a:rPr lang="zh-CN" altLang="en-US" sz="2800" dirty="0">
                <a:latin typeface="Times New Roman" pitchFamily="18" charset="0"/>
              </a:rPr>
              <a:t>（</a:t>
            </a:r>
            <a:r>
              <a:rPr lang="en-US" altLang="zh-CN" sz="2800" dirty="0">
                <a:latin typeface="Times New Roman" pitchFamily="18" charset="0"/>
              </a:rPr>
              <a:t>A</a:t>
            </a:r>
            <a:r>
              <a:rPr lang="zh-CN" altLang="en-US" sz="2800" dirty="0">
                <a:latin typeface="Times New Roman" pitchFamily="18" charset="0"/>
              </a:rPr>
              <a:t>） </a:t>
            </a:r>
            <a:r>
              <a:rPr lang="en-US" altLang="zh-CN" sz="2800" dirty="0">
                <a:latin typeface="Times New Roman" pitchFamily="18" charset="0"/>
              </a:rPr>
              <a:t>3</a:t>
            </a:r>
            <a:r>
              <a:rPr lang="zh-CN" altLang="en-US" sz="2800" dirty="0">
                <a:latin typeface="Times New Roman" pitchFamily="18" charset="0"/>
              </a:rPr>
              <a:t>，</a:t>
            </a:r>
            <a:r>
              <a:rPr lang="en-US" altLang="zh-CN" sz="2800" dirty="0">
                <a:latin typeface="Times New Roman" pitchFamily="18" charset="0"/>
              </a:rPr>
              <a:t>2</a:t>
            </a:r>
            <a:r>
              <a:rPr lang="zh-CN" altLang="en-US" sz="2800" dirty="0">
                <a:latin typeface="Times New Roman" pitchFamily="18" charset="0"/>
              </a:rPr>
              <a:t>，</a:t>
            </a:r>
            <a:r>
              <a:rPr lang="en-US" altLang="zh-CN" sz="2800" dirty="0">
                <a:latin typeface="Times New Roman" pitchFamily="18" charset="0"/>
              </a:rPr>
              <a:t>1    </a:t>
            </a:r>
          </a:p>
          <a:p>
            <a:pPr eaLnBrk="1" hangingPunct="1">
              <a:lnSpc>
                <a:spcPct val="100000"/>
              </a:lnSpc>
              <a:defRPr/>
            </a:pPr>
            <a:r>
              <a:rPr lang="zh-CN" altLang="en-US" sz="2800" dirty="0">
                <a:latin typeface="Times New Roman" pitchFamily="18" charset="0"/>
              </a:rPr>
              <a:t>（</a:t>
            </a:r>
            <a:r>
              <a:rPr lang="en-US" altLang="zh-CN" sz="2800" dirty="0">
                <a:latin typeface="Times New Roman" pitchFamily="18" charset="0"/>
              </a:rPr>
              <a:t>B</a:t>
            </a:r>
            <a:r>
              <a:rPr lang="zh-CN" altLang="en-US" sz="2800" dirty="0">
                <a:latin typeface="Times New Roman" pitchFamily="18" charset="0"/>
              </a:rPr>
              <a:t>） </a:t>
            </a:r>
            <a:r>
              <a:rPr lang="en-US" altLang="zh-CN" sz="2800" dirty="0">
                <a:latin typeface="Times New Roman" pitchFamily="18" charset="0"/>
              </a:rPr>
              <a:t>2</a:t>
            </a:r>
            <a:r>
              <a:rPr lang="zh-CN" altLang="en-US" sz="2800" dirty="0">
                <a:latin typeface="Times New Roman" pitchFamily="18" charset="0"/>
              </a:rPr>
              <a:t>，</a:t>
            </a:r>
            <a:r>
              <a:rPr lang="en-US" altLang="zh-CN" sz="2800" dirty="0">
                <a:latin typeface="Times New Roman" pitchFamily="18" charset="0"/>
              </a:rPr>
              <a:t>1</a:t>
            </a:r>
            <a:r>
              <a:rPr lang="zh-CN" altLang="en-US" sz="2800" dirty="0">
                <a:latin typeface="Times New Roman" pitchFamily="18" charset="0"/>
              </a:rPr>
              <a:t>，</a:t>
            </a:r>
            <a:r>
              <a:rPr lang="en-US" altLang="zh-CN" sz="2800" dirty="0">
                <a:latin typeface="Times New Roman" pitchFamily="18" charset="0"/>
              </a:rPr>
              <a:t>3 </a:t>
            </a:r>
          </a:p>
          <a:p>
            <a:pPr eaLnBrk="1" hangingPunct="1">
              <a:lnSpc>
                <a:spcPct val="100000"/>
              </a:lnSpc>
              <a:defRPr/>
            </a:pPr>
            <a:r>
              <a:rPr lang="zh-CN" altLang="en-US" sz="2800" dirty="0">
                <a:latin typeface="Times New Roman" pitchFamily="18" charset="0"/>
              </a:rPr>
              <a:t>（</a:t>
            </a:r>
            <a:r>
              <a:rPr lang="en-US" altLang="zh-CN" sz="2800" dirty="0">
                <a:latin typeface="Times New Roman" pitchFamily="18" charset="0"/>
              </a:rPr>
              <a:t>C</a:t>
            </a:r>
            <a:r>
              <a:rPr lang="zh-CN" altLang="en-US" sz="2800" dirty="0">
                <a:latin typeface="Times New Roman" pitchFamily="18" charset="0"/>
              </a:rPr>
              <a:t>） </a:t>
            </a:r>
            <a:r>
              <a:rPr lang="en-US" altLang="zh-CN" sz="2800" dirty="0">
                <a:latin typeface="Times New Roman" pitchFamily="18" charset="0"/>
              </a:rPr>
              <a:t>3</a:t>
            </a:r>
            <a:r>
              <a:rPr lang="zh-CN" altLang="en-US" sz="2800" dirty="0">
                <a:latin typeface="Times New Roman" pitchFamily="18" charset="0"/>
              </a:rPr>
              <a:t>，</a:t>
            </a:r>
            <a:r>
              <a:rPr lang="en-US" altLang="zh-CN" sz="2800" dirty="0">
                <a:latin typeface="Times New Roman" pitchFamily="18" charset="0"/>
              </a:rPr>
              <a:t>1</a:t>
            </a:r>
            <a:r>
              <a:rPr lang="zh-CN" altLang="en-US" sz="2800" dirty="0">
                <a:latin typeface="Times New Roman" pitchFamily="18" charset="0"/>
              </a:rPr>
              <a:t>，</a:t>
            </a:r>
            <a:r>
              <a:rPr lang="en-US" altLang="zh-CN" sz="2800" dirty="0">
                <a:latin typeface="Times New Roman" pitchFamily="18" charset="0"/>
              </a:rPr>
              <a:t>2  </a:t>
            </a:r>
          </a:p>
          <a:p>
            <a:pPr eaLnBrk="1" hangingPunct="1">
              <a:lnSpc>
                <a:spcPct val="100000"/>
              </a:lnSpc>
              <a:defRPr/>
            </a:pPr>
            <a:r>
              <a:rPr lang="zh-CN" altLang="en-US" sz="2800" dirty="0">
                <a:latin typeface="Times New Roman" pitchFamily="18" charset="0"/>
              </a:rPr>
              <a:t>（</a:t>
            </a:r>
            <a:r>
              <a:rPr lang="en-US" altLang="zh-CN" sz="2800" dirty="0">
                <a:latin typeface="Times New Roman" pitchFamily="18" charset="0"/>
              </a:rPr>
              <a:t>D</a:t>
            </a:r>
            <a:r>
              <a:rPr lang="zh-CN" altLang="en-US" sz="2800" dirty="0">
                <a:latin typeface="Times New Roman" pitchFamily="18" charset="0"/>
              </a:rPr>
              <a:t>） </a:t>
            </a:r>
            <a:r>
              <a:rPr lang="en-US" altLang="zh-CN" sz="2800" dirty="0">
                <a:latin typeface="Times New Roman" pitchFamily="18" charset="0"/>
              </a:rPr>
              <a:t>1</a:t>
            </a:r>
            <a:r>
              <a:rPr lang="zh-CN" altLang="en-US" sz="2800" dirty="0">
                <a:latin typeface="Times New Roman" pitchFamily="18" charset="0"/>
              </a:rPr>
              <a:t>，</a:t>
            </a:r>
            <a:r>
              <a:rPr lang="en-US" altLang="zh-CN" sz="2800" dirty="0">
                <a:latin typeface="Times New Roman" pitchFamily="18" charset="0"/>
              </a:rPr>
              <a:t>3</a:t>
            </a:r>
            <a:r>
              <a:rPr lang="zh-CN" altLang="en-US" sz="2800" dirty="0">
                <a:latin typeface="Times New Roman" pitchFamily="18" charset="0"/>
              </a:rPr>
              <a:t>，</a:t>
            </a:r>
            <a:r>
              <a:rPr lang="en-US" altLang="zh-CN" sz="2800" dirty="0">
                <a:latin typeface="Times New Roman" pitchFamily="18" charset="0"/>
              </a:rPr>
              <a:t>2 </a:t>
            </a:r>
          </a:p>
        </p:txBody>
      </p:sp>
      <p:sp>
        <p:nvSpPr>
          <p:cNvPr id="628739" name="Text Box 3"/>
          <p:cNvSpPr txBox="1">
            <a:spLocks noChangeArrowheads="1"/>
          </p:cNvSpPr>
          <p:nvPr/>
        </p:nvSpPr>
        <p:spPr bwMode="auto">
          <a:xfrm>
            <a:off x="161925" y="2528888"/>
            <a:ext cx="811213" cy="519112"/>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
                <a:schemeClr val="accent2"/>
              </a:buClr>
              <a:buSzPct val="75000"/>
              <a:buFont typeface="Monotype Sorts" pitchFamily="2" charset="2"/>
              <a:buNone/>
            </a:pPr>
            <a:r>
              <a:rPr lang="zh-CN" altLang="en-US"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8739"/>
                                        </p:tgtEl>
                                        <p:attrNameLst>
                                          <p:attrName>style.visibility</p:attrName>
                                        </p:attrNameLst>
                                      </p:cBhvr>
                                      <p:to>
                                        <p:strVal val="visible"/>
                                      </p:to>
                                    </p:set>
                                    <p:anim calcmode="lin" valueType="num">
                                      <p:cBhvr additive="base">
                                        <p:cTn id="7" dur="500" fill="hold"/>
                                        <p:tgtEl>
                                          <p:spTgt spid="628739"/>
                                        </p:tgtEl>
                                        <p:attrNameLst>
                                          <p:attrName>ppt_x</p:attrName>
                                        </p:attrNameLst>
                                      </p:cBhvr>
                                      <p:tavLst>
                                        <p:tav tm="0">
                                          <p:val>
                                            <p:strVal val="#ppt_x"/>
                                          </p:val>
                                        </p:tav>
                                        <p:tav tm="100000">
                                          <p:val>
                                            <p:strVal val="#ppt_x"/>
                                          </p:val>
                                        </p:tav>
                                      </p:tavLst>
                                    </p:anim>
                                    <p:anim calcmode="lin" valueType="num">
                                      <p:cBhvr additive="base">
                                        <p:cTn id="8" dur="500" fill="hold"/>
                                        <p:tgtEl>
                                          <p:spTgt spid="6287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533400" y="304800"/>
            <a:ext cx="7924800" cy="1187450"/>
          </a:xfrm>
          <a:prstGeom prst="rect">
            <a:avLst/>
          </a:prstGeom>
          <a:noFill/>
          <a:ln w="9525">
            <a:noFill/>
            <a:miter lim="800000"/>
            <a:headEnd/>
            <a:tailEnd/>
          </a:ln>
          <a:effectLst/>
        </p:spPr>
        <p:txBody>
          <a:bodyPr>
            <a:spAutoFit/>
          </a:bodyPr>
          <a:lstStyle/>
          <a:p>
            <a:pPr>
              <a:lnSpc>
                <a:spcPct val="100000"/>
              </a:lnSpc>
            </a:pPr>
            <a:r>
              <a:rPr lang="zh-CN" altLang="en-US" sz="2400"/>
              <a:t>栈的数学性质：当多个编号元素依某种顺序压入，且可任意时刻弹出时，所获得的编号元素排列的数目，恰好满足卡塔南数列的计算，即：</a:t>
            </a:r>
          </a:p>
        </p:txBody>
      </p:sp>
      <p:sp>
        <p:nvSpPr>
          <p:cNvPr id="92163" name="Rectangle 3"/>
          <p:cNvSpPr>
            <a:spLocks noChangeArrowheads="1"/>
          </p:cNvSpPr>
          <p:nvPr/>
        </p:nvSpPr>
        <p:spPr bwMode="auto">
          <a:xfrm>
            <a:off x="533400" y="4419600"/>
            <a:ext cx="8153400" cy="822325"/>
          </a:xfrm>
          <a:prstGeom prst="rect">
            <a:avLst/>
          </a:prstGeom>
          <a:noFill/>
          <a:ln w="9525">
            <a:noFill/>
            <a:miter lim="800000"/>
            <a:headEnd/>
            <a:tailEnd/>
          </a:ln>
          <a:effectLst/>
        </p:spPr>
        <p:txBody>
          <a:bodyPr>
            <a:spAutoFit/>
          </a:bodyPr>
          <a:lstStyle/>
          <a:p>
            <a:pPr>
              <a:lnSpc>
                <a:spcPct val="100000"/>
              </a:lnSpc>
            </a:pPr>
            <a:r>
              <a:rPr lang="zh-CN" altLang="en-US" sz="2400"/>
              <a:t>其中，</a:t>
            </a:r>
            <a:r>
              <a:rPr lang="en-US" altLang="zh-CN" sz="2400">
                <a:latin typeface="Times New Roman" pitchFamily="18" charset="0"/>
              </a:rPr>
              <a:t>n</a:t>
            </a:r>
            <a:r>
              <a:rPr lang="zh-CN" altLang="en-US" sz="2400"/>
              <a:t>为编号元素的个数，</a:t>
            </a:r>
            <a:r>
              <a:rPr lang="en-US" altLang="zh-CN" sz="2400">
                <a:latin typeface="Times New Roman" pitchFamily="18" charset="0"/>
              </a:rPr>
              <a:t>C</a:t>
            </a:r>
            <a:r>
              <a:rPr lang="en-US" altLang="zh-CN" sz="2400" baseline="-25000">
                <a:latin typeface="Times New Roman" pitchFamily="18" charset="0"/>
              </a:rPr>
              <a:t>n</a:t>
            </a:r>
            <a:r>
              <a:rPr lang="zh-CN" altLang="en-US" sz="2400"/>
              <a:t>是可能的排列数目。例如，</a:t>
            </a:r>
            <a:r>
              <a:rPr lang="en-US" altLang="zh-CN" sz="2400">
                <a:latin typeface="Times New Roman" pitchFamily="18" charset="0"/>
              </a:rPr>
              <a:t>n＝3</a:t>
            </a:r>
            <a:r>
              <a:rPr lang="zh-CN" altLang="en-US" sz="2400"/>
              <a:t>时，有：</a:t>
            </a:r>
          </a:p>
        </p:txBody>
      </p:sp>
      <p:pic>
        <p:nvPicPr>
          <p:cNvPr id="92164" name="Picture 4"/>
          <p:cNvPicPr>
            <a:picLocks noChangeAspect="1" noChangeArrowheads="1"/>
          </p:cNvPicPr>
          <p:nvPr/>
        </p:nvPicPr>
        <p:blipFill>
          <a:blip r:embed="rId2" cstate="print"/>
          <a:srcRect/>
          <a:stretch>
            <a:fillRect/>
          </a:stretch>
        </p:blipFill>
        <p:spPr bwMode="auto">
          <a:xfrm>
            <a:off x="1219200" y="1600200"/>
            <a:ext cx="2532063" cy="2605088"/>
          </a:xfrm>
          <a:prstGeom prst="rect">
            <a:avLst/>
          </a:prstGeom>
          <a:noFill/>
          <a:ln w="9525">
            <a:noFill/>
            <a:miter lim="800000"/>
            <a:headEnd/>
            <a:tailEnd/>
          </a:ln>
          <a:effectLst/>
        </p:spPr>
      </p:pic>
      <p:pic>
        <p:nvPicPr>
          <p:cNvPr id="92165" name="Picture 5"/>
          <p:cNvPicPr>
            <a:picLocks noChangeAspect="1" noChangeArrowheads="1"/>
          </p:cNvPicPr>
          <p:nvPr/>
        </p:nvPicPr>
        <p:blipFill>
          <a:blip r:embed="rId3" cstate="print"/>
          <a:srcRect/>
          <a:stretch>
            <a:fillRect/>
          </a:stretch>
        </p:blipFill>
        <p:spPr bwMode="auto">
          <a:xfrm>
            <a:off x="1219200" y="5410200"/>
            <a:ext cx="5665788" cy="901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0" y="224644"/>
            <a:ext cx="8596313" cy="584775"/>
          </a:xfrm>
          <a:prstGeom prst="rect">
            <a:avLst/>
          </a:prstGeom>
          <a:noFill/>
          <a:ln w="9525" algn="ctr">
            <a:noFill/>
            <a:miter lim="800000"/>
            <a:headEnd/>
            <a:tailEnd/>
          </a:ln>
          <a:effectLst/>
        </p:spPr>
        <p:txBody>
          <a:bodyPr>
            <a:spAutoFit/>
          </a:bodyPr>
          <a:lstStyle/>
          <a:p>
            <a:pPr eaLnBrk="1" hangingPunct="1">
              <a:lnSpc>
                <a:spcPct val="100000"/>
              </a:lnSpc>
              <a:spcBef>
                <a:spcPct val="20000"/>
              </a:spcBef>
              <a:buClr>
                <a:schemeClr val="accent2"/>
              </a:buClr>
              <a:buSzPct val="75000"/>
              <a:buFont typeface="Monotype Sorts" pitchFamily="2" charset="2"/>
              <a:buNone/>
            </a:pPr>
            <a:r>
              <a:rPr lang="zh-CN" altLang="en-US" sz="3200" dirty="0"/>
              <a:t>用列表实现栈</a:t>
            </a:r>
          </a:p>
        </p:txBody>
      </p:sp>
      <p:sp>
        <p:nvSpPr>
          <p:cNvPr id="93187" name="Text Box 3"/>
          <p:cNvSpPr txBox="1">
            <a:spLocks noChangeArrowheads="1"/>
          </p:cNvSpPr>
          <p:nvPr/>
        </p:nvSpPr>
        <p:spPr bwMode="auto">
          <a:xfrm>
            <a:off x="-508" y="1045536"/>
            <a:ext cx="9144000" cy="1591376"/>
          </a:xfrm>
          <a:prstGeom prst="rect">
            <a:avLst/>
          </a:prstGeom>
          <a:solidFill>
            <a:schemeClr val="hlink"/>
          </a:solidFill>
          <a:ln w="9525">
            <a:noFill/>
            <a:miter lim="800000"/>
            <a:headEnd/>
            <a:tailEnd/>
          </a:ln>
        </p:spPr>
        <p:txBody>
          <a:bodyPr lIns="112947" tIns="56473" rIns="112947" bIns="56473">
            <a:spAutoFit/>
          </a:bodyPr>
          <a:lstStyle/>
          <a:p>
            <a:pPr>
              <a:lnSpc>
                <a:spcPct val="100000"/>
              </a:lnSpc>
            </a:pPr>
            <a:r>
              <a:rPr lang="en-US" altLang="zh-CN" sz="3200" dirty="0">
                <a:latin typeface="Times New Roman" pitchFamily="18" charset="0"/>
                <a:ea typeface="宋体" pitchFamily="2" charset="-122"/>
              </a:rPr>
              <a:t>class Stack:</a:t>
            </a:r>
          </a:p>
          <a:p>
            <a:pPr>
              <a:lnSpc>
                <a:spcPct val="100000"/>
              </a:lnSpc>
            </a:pPr>
            <a:r>
              <a:rPr lang="en-US" altLang="zh-CN" sz="3200" dirty="0">
                <a:latin typeface="Times New Roman" pitchFamily="18" charset="0"/>
                <a:ea typeface="宋体" pitchFamily="2" charset="-122"/>
              </a:rPr>
              <a:t>    </a:t>
            </a:r>
            <a:r>
              <a:rPr lang="en-US" altLang="zh-CN" sz="3200" dirty="0" err="1">
                <a:latin typeface="Times New Roman" pitchFamily="18" charset="0"/>
                <a:ea typeface="宋体" pitchFamily="2" charset="-122"/>
              </a:rPr>
              <a:t>def</a:t>
            </a:r>
            <a:r>
              <a:rPr lang="en-US" altLang="zh-CN" sz="3200" dirty="0">
                <a:latin typeface="Times New Roman" pitchFamily="18" charset="0"/>
                <a:ea typeface="宋体" pitchFamily="2" charset="-122"/>
              </a:rPr>
              <a:t> __</a:t>
            </a:r>
            <a:r>
              <a:rPr lang="en-US" altLang="zh-CN" sz="3200" dirty="0" err="1">
                <a:latin typeface="Times New Roman" pitchFamily="18" charset="0"/>
                <a:ea typeface="宋体" pitchFamily="2" charset="-122"/>
              </a:rPr>
              <a:t>init</a:t>
            </a:r>
            <a:r>
              <a:rPr lang="en-US" altLang="zh-CN" sz="3200" dirty="0">
                <a:latin typeface="Times New Roman" pitchFamily="18" charset="0"/>
                <a:ea typeface="宋体" pitchFamily="2" charset="-122"/>
              </a:rPr>
              <a:t>__(self):</a:t>
            </a:r>
          </a:p>
          <a:p>
            <a:pPr>
              <a:lnSpc>
                <a:spcPct val="100000"/>
              </a:lnSpc>
            </a:pPr>
            <a:r>
              <a:rPr lang="en-US" altLang="zh-CN" sz="3200" dirty="0">
                <a:latin typeface="Times New Roman" pitchFamily="18" charset="0"/>
                <a:ea typeface="宋体" pitchFamily="2" charset="-122"/>
              </a:rPr>
              <a:t>        </a:t>
            </a:r>
            <a:r>
              <a:rPr lang="en-US" altLang="zh-CN" sz="3200" dirty="0" err="1">
                <a:latin typeface="Times New Roman" pitchFamily="18" charset="0"/>
                <a:ea typeface="宋体" pitchFamily="2" charset="-122"/>
              </a:rPr>
              <a:t>self.list</a:t>
            </a:r>
            <a:r>
              <a:rPr lang="en-US" altLang="zh-CN" sz="3200" dirty="0" smtClean="0">
                <a:latin typeface="Times New Roman" pitchFamily="18" charset="0"/>
                <a:ea typeface="宋体" pitchFamily="2" charset="-122"/>
              </a:rPr>
              <a:t>=[]</a:t>
            </a:r>
            <a:endParaRPr lang="en-US" altLang="zh-CN" sz="3200" dirty="0">
              <a:latin typeface="Times New Roman" pitchFamily="18" charset="0"/>
              <a:ea typeface="宋体" pitchFamily="2" charset="-122"/>
            </a:endParaRPr>
          </a:p>
        </p:txBody>
      </p:sp>
      <p:sp>
        <p:nvSpPr>
          <p:cNvPr id="4" name="Text Box 3"/>
          <p:cNvSpPr txBox="1">
            <a:spLocks noChangeArrowheads="1"/>
          </p:cNvSpPr>
          <p:nvPr/>
        </p:nvSpPr>
        <p:spPr bwMode="auto">
          <a:xfrm>
            <a:off x="-508" y="2917744"/>
            <a:ext cx="9144000" cy="1591376"/>
          </a:xfrm>
          <a:prstGeom prst="rect">
            <a:avLst/>
          </a:prstGeom>
          <a:solidFill>
            <a:schemeClr val="hlink"/>
          </a:solidFill>
          <a:ln w="9525">
            <a:noFill/>
            <a:miter lim="800000"/>
            <a:headEnd/>
            <a:tailEnd/>
          </a:ln>
        </p:spPr>
        <p:txBody>
          <a:bodyPr lIns="112947" tIns="56473" rIns="112947" bIns="56473">
            <a:spAutoFit/>
          </a:bodyPr>
          <a:lstStyle/>
          <a:p>
            <a:pPr>
              <a:lnSpc>
                <a:spcPct val="100000"/>
              </a:lnSpc>
            </a:pPr>
            <a:r>
              <a:rPr lang="en-US" altLang="zh-CN" sz="3200" dirty="0" err="1" smtClean="0">
                <a:latin typeface="Times New Roman" pitchFamily="18" charset="0"/>
                <a:ea typeface="宋体" pitchFamily="2" charset="-122"/>
              </a:rPr>
              <a:t>def</a:t>
            </a:r>
            <a:r>
              <a:rPr lang="en-US" altLang="zh-CN" sz="3200" dirty="0" smtClean="0">
                <a:latin typeface="Times New Roman" pitchFamily="18" charset="0"/>
                <a:ea typeface="宋体" pitchFamily="2" charset="-122"/>
              </a:rPr>
              <a:t> </a:t>
            </a:r>
            <a:r>
              <a:rPr lang="en-US" altLang="zh-CN" sz="3200" dirty="0" err="1">
                <a:latin typeface="Times New Roman" pitchFamily="18" charset="0"/>
                <a:ea typeface="宋体" pitchFamily="2" charset="-122"/>
              </a:rPr>
              <a:t>isEmpty</a:t>
            </a:r>
            <a:r>
              <a:rPr lang="en-US" altLang="zh-CN" sz="3200" dirty="0">
                <a:latin typeface="Times New Roman" pitchFamily="18" charset="0"/>
                <a:ea typeface="宋体" pitchFamily="2" charset="-122"/>
              </a:rPr>
              <a:t>(self):</a:t>
            </a:r>
          </a:p>
          <a:p>
            <a:pPr>
              <a:lnSpc>
                <a:spcPct val="100000"/>
              </a:lnSpc>
            </a:pPr>
            <a:r>
              <a:rPr lang="en-US" altLang="zh-CN" sz="3200" dirty="0">
                <a:latin typeface="Times New Roman" pitchFamily="18" charset="0"/>
                <a:ea typeface="宋体" pitchFamily="2" charset="-122"/>
              </a:rPr>
              <a:t>    </a:t>
            </a:r>
            <a:r>
              <a:rPr lang="en-US" altLang="zh-CN" sz="3200" dirty="0" err="1">
                <a:latin typeface="Times New Roman" pitchFamily="18" charset="0"/>
                <a:ea typeface="宋体" pitchFamily="2" charset="-122"/>
              </a:rPr>
              <a:t>returnValue</a:t>
            </a:r>
            <a:r>
              <a:rPr lang="en-US" altLang="zh-CN" sz="3200" dirty="0">
                <a:latin typeface="Times New Roman" pitchFamily="18" charset="0"/>
                <a:ea typeface="宋体" pitchFamily="2" charset="-122"/>
              </a:rPr>
              <a:t> = True if </a:t>
            </a:r>
            <a:r>
              <a:rPr lang="en-US" altLang="zh-CN" sz="3200" dirty="0" err="1">
                <a:latin typeface="Times New Roman" pitchFamily="18" charset="0"/>
                <a:ea typeface="宋体" pitchFamily="2" charset="-122"/>
              </a:rPr>
              <a:t>len</a:t>
            </a:r>
            <a:r>
              <a:rPr lang="en-US" altLang="zh-CN" sz="3200" dirty="0">
                <a:latin typeface="Times New Roman" pitchFamily="18" charset="0"/>
                <a:ea typeface="宋体" pitchFamily="2" charset="-122"/>
              </a:rPr>
              <a:t>(</a:t>
            </a:r>
            <a:r>
              <a:rPr lang="en-US" altLang="zh-CN" sz="3200" dirty="0" err="1">
                <a:latin typeface="Times New Roman" pitchFamily="18" charset="0"/>
                <a:ea typeface="宋体" pitchFamily="2" charset="-122"/>
              </a:rPr>
              <a:t>self.list</a:t>
            </a:r>
            <a:r>
              <a:rPr lang="en-US" altLang="zh-CN" sz="3200" dirty="0">
                <a:latin typeface="Times New Roman" pitchFamily="18" charset="0"/>
                <a:ea typeface="宋体" pitchFamily="2" charset="-122"/>
              </a:rPr>
              <a:t>) == 0 else False</a:t>
            </a:r>
          </a:p>
          <a:p>
            <a:pPr>
              <a:lnSpc>
                <a:spcPct val="100000"/>
              </a:lnSpc>
            </a:pPr>
            <a:r>
              <a:rPr lang="en-US" altLang="zh-CN" sz="3200" dirty="0">
                <a:latin typeface="Times New Roman" pitchFamily="18" charset="0"/>
                <a:ea typeface="宋体" pitchFamily="2" charset="-122"/>
              </a:rPr>
              <a:t>    return </a:t>
            </a:r>
            <a:r>
              <a:rPr lang="en-US" altLang="zh-CN" sz="3200" dirty="0" err="1" smtClean="0">
                <a:latin typeface="Times New Roman" pitchFamily="18" charset="0"/>
                <a:ea typeface="宋体" pitchFamily="2" charset="-122"/>
              </a:rPr>
              <a:t>returnValue</a:t>
            </a:r>
            <a:endParaRPr lang="en-US" altLang="zh-CN" sz="3200" dirty="0">
              <a:latin typeface="Times New Roman" pitchFamily="18" charset="0"/>
              <a:ea typeface="宋体" pitchFamily="2" charset="-122"/>
            </a:endParaRPr>
          </a:p>
        </p:txBody>
      </p:sp>
      <p:sp>
        <p:nvSpPr>
          <p:cNvPr id="5" name="Text Box 3"/>
          <p:cNvSpPr txBox="1">
            <a:spLocks noChangeArrowheads="1"/>
          </p:cNvSpPr>
          <p:nvPr/>
        </p:nvSpPr>
        <p:spPr bwMode="auto">
          <a:xfrm>
            <a:off x="508" y="4778338"/>
            <a:ext cx="9144000" cy="1098934"/>
          </a:xfrm>
          <a:prstGeom prst="rect">
            <a:avLst/>
          </a:prstGeom>
          <a:solidFill>
            <a:schemeClr val="hlink"/>
          </a:solidFill>
          <a:ln w="9525">
            <a:noFill/>
            <a:miter lim="800000"/>
            <a:headEnd/>
            <a:tailEnd/>
          </a:ln>
        </p:spPr>
        <p:txBody>
          <a:bodyPr lIns="112947" tIns="56473" rIns="112947" bIns="56473">
            <a:spAutoFit/>
          </a:bodyPr>
          <a:lstStyle/>
          <a:p>
            <a:pPr>
              <a:lnSpc>
                <a:spcPct val="100000"/>
              </a:lnSpc>
            </a:pPr>
            <a:r>
              <a:rPr lang="en-US" altLang="zh-CN" sz="3200" dirty="0" err="1" smtClean="0">
                <a:latin typeface="Times New Roman" pitchFamily="18" charset="0"/>
                <a:ea typeface="宋体" pitchFamily="2" charset="-122"/>
              </a:rPr>
              <a:t>def</a:t>
            </a:r>
            <a:r>
              <a:rPr lang="en-US" altLang="zh-CN" sz="3200" dirty="0" smtClean="0">
                <a:latin typeface="Times New Roman" pitchFamily="18" charset="0"/>
                <a:ea typeface="宋体" pitchFamily="2" charset="-122"/>
              </a:rPr>
              <a:t> </a:t>
            </a:r>
            <a:r>
              <a:rPr lang="en-US" altLang="zh-CN" sz="3200" dirty="0">
                <a:latin typeface="Times New Roman" pitchFamily="18" charset="0"/>
                <a:ea typeface="宋体" pitchFamily="2" charset="-122"/>
              </a:rPr>
              <a:t>push(self, x):</a:t>
            </a:r>
          </a:p>
          <a:p>
            <a:pPr>
              <a:lnSpc>
                <a:spcPct val="100000"/>
              </a:lnSpc>
            </a:pPr>
            <a:r>
              <a:rPr lang="en-US" altLang="zh-CN" sz="3200" dirty="0">
                <a:latin typeface="Times New Roman" pitchFamily="18" charset="0"/>
                <a:ea typeface="宋体" pitchFamily="2" charset="-122"/>
              </a:rPr>
              <a:t>    </a:t>
            </a:r>
            <a:r>
              <a:rPr lang="en-US" altLang="zh-CN" sz="3200" dirty="0" err="1">
                <a:latin typeface="Times New Roman" pitchFamily="18" charset="0"/>
                <a:ea typeface="宋体" pitchFamily="2" charset="-122"/>
              </a:rPr>
              <a:t>self.list.append</a:t>
            </a:r>
            <a:r>
              <a:rPr lang="en-US" altLang="zh-CN" sz="3200" dirty="0">
                <a:latin typeface="Times New Roman" pitchFamily="18" charset="0"/>
                <a:ea typeface="宋体" pitchFamily="2" charset="-122"/>
              </a:rPr>
              <a:t>(x</a:t>
            </a:r>
            <a:r>
              <a:rPr lang="en-US" altLang="zh-CN" sz="3200" dirty="0" smtClean="0">
                <a:latin typeface="Times New Roman" pitchFamily="18" charset="0"/>
                <a:ea typeface="宋体" pitchFamily="2" charset="-122"/>
              </a:rPr>
              <a:t>)</a:t>
            </a:r>
            <a:endParaRPr lang="en-US" altLang="zh-CN" sz="3200" dirty="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956" y="116632"/>
            <a:ext cx="8596313" cy="523875"/>
          </a:xfrm>
          <a:prstGeom prst="rect">
            <a:avLst/>
          </a:prstGeom>
          <a:noFill/>
          <a:ln w="9525" algn="ctr">
            <a:noFill/>
            <a:miter lim="800000"/>
            <a:headEnd/>
            <a:tailEnd/>
          </a:ln>
          <a:effectLst/>
        </p:spPr>
        <p:txBody>
          <a:bodyPr>
            <a:spAutoFit/>
          </a:bodyPr>
          <a:lstStyle/>
          <a:p>
            <a:pPr eaLnBrk="1" hangingPunct="1">
              <a:lnSpc>
                <a:spcPct val="100000"/>
              </a:lnSpc>
              <a:spcBef>
                <a:spcPct val="20000"/>
              </a:spcBef>
              <a:buClr>
                <a:schemeClr val="accent2"/>
              </a:buClr>
              <a:buSzPct val="75000"/>
              <a:buFont typeface="Monotype Sorts" pitchFamily="2" charset="2"/>
              <a:buNone/>
            </a:pPr>
            <a:r>
              <a:rPr lang="zh-CN" altLang="en-US" sz="2800" dirty="0"/>
              <a:t>用列表实现</a:t>
            </a:r>
            <a:r>
              <a:rPr lang="zh-CN" altLang="en-US" sz="2800" dirty="0" smtClean="0"/>
              <a:t>栈（续）</a:t>
            </a:r>
            <a:endParaRPr lang="zh-CN" altLang="en-US" sz="2800" dirty="0"/>
          </a:p>
        </p:txBody>
      </p:sp>
      <p:sp>
        <p:nvSpPr>
          <p:cNvPr id="93187" name="Text Box 3"/>
          <p:cNvSpPr txBox="1">
            <a:spLocks noChangeArrowheads="1"/>
          </p:cNvSpPr>
          <p:nvPr/>
        </p:nvSpPr>
        <p:spPr bwMode="auto">
          <a:xfrm>
            <a:off x="3175" y="789794"/>
            <a:ext cx="9144000" cy="1837598"/>
          </a:xfrm>
          <a:prstGeom prst="rect">
            <a:avLst/>
          </a:prstGeom>
          <a:solidFill>
            <a:schemeClr val="hlink"/>
          </a:solidFill>
          <a:ln w="9525">
            <a:noFill/>
            <a:miter lim="800000"/>
            <a:headEnd/>
            <a:tailEnd/>
          </a:ln>
        </p:spPr>
        <p:txBody>
          <a:bodyPr lIns="112947" tIns="56473" rIns="112947" bIns="56473">
            <a:spAutoFit/>
          </a:bodyPr>
          <a:lstStyle/>
          <a:p>
            <a:pPr>
              <a:lnSpc>
                <a:spcPct val="100000"/>
              </a:lnSpc>
            </a:pPr>
            <a:r>
              <a:rPr lang="en-US" altLang="zh-CN" sz="2800" dirty="0" err="1" smtClean="0">
                <a:latin typeface="Times New Roman" pitchFamily="18" charset="0"/>
                <a:ea typeface="宋体" pitchFamily="2" charset="-122"/>
              </a:rPr>
              <a:t>def</a:t>
            </a:r>
            <a:r>
              <a:rPr lang="en-US" altLang="zh-CN" sz="2800" dirty="0" smtClean="0">
                <a:latin typeface="Times New Roman" pitchFamily="18" charset="0"/>
                <a:ea typeface="宋体" pitchFamily="2" charset="-122"/>
              </a:rPr>
              <a:t> </a:t>
            </a:r>
            <a:r>
              <a:rPr lang="en-US" altLang="zh-CN" sz="2800" dirty="0">
                <a:latin typeface="Times New Roman" pitchFamily="18" charset="0"/>
                <a:ea typeface="宋体" pitchFamily="2" charset="-122"/>
              </a:rPr>
              <a:t>pop(self):</a:t>
            </a:r>
          </a:p>
          <a:p>
            <a:pPr>
              <a:lnSpc>
                <a:spcPct val="100000"/>
              </a:lnSpc>
            </a:pPr>
            <a:r>
              <a:rPr lang="en-US" altLang="zh-CN" sz="2800" dirty="0">
                <a:latin typeface="Times New Roman" pitchFamily="18" charset="0"/>
                <a:ea typeface="宋体" pitchFamily="2" charset="-122"/>
              </a:rPr>
              <a:t>    if not </a:t>
            </a:r>
            <a:r>
              <a:rPr lang="en-US" altLang="zh-CN" sz="2800" dirty="0" err="1">
                <a:latin typeface="Times New Roman" pitchFamily="18" charset="0"/>
                <a:ea typeface="宋体" pitchFamily="2" charset="-122"/>
              </a:rPr>
              <a:t>self.isEmpty</a:t>
            </a:r>
            <a:r>
              <a:rPr lang="en-US" altLang="zh-CN" sz="2800" dirty="0">
                <a:latin typeface="Times New Roman" pitchFamily="18" charset="0"/>
                <a:ea typeface="宋体" pitchFamily="2" charset="-122"/>
              </a:rPr>
              <a:t>( ) :</a:t>
            </a:r>
          </a:p>
          <a:p>
            <a:pPr>
              <a:lnSpc>
                <a:spcPct val="100000"/>
              </a:lnSpc>
            </a:pPr>
            <a:r>
              <a:rPr lang="en-US" altLang="zh-CN" sz="2800" dirty="0">
                <a:latin typeface="Times New Roman" pitchFamily="18" charset="0"/>
                <a:ea typeface="宋体" pitchFamily="2" charset="-122"/>
              </a:rPr>
              <a:t>        return </a:t>
            </a:r>
            <a:r>
              <a:rPr lang="en-US" altLang="zh-CN" sz="2800" dirty="0" err="1">
                <a:latin typeface="Times New Roman" pitchFamily="18" charset="0"/>
                <a:ea typeface="宋体" pitchFamily="2" charset="-122"/>
              </a:rPr>
              <a:t>self.list.pop</a:t>
            </a:r>
            <a:r>
              <a:rPr lang="en-US" altLang="zh-CN" sz="2800" dirty="0">
                <a:latin typeface="Times New Roman" pitchFamily="18" charset="0"/>
                <a:ea typeface="宋体" pitchFamily="2" charset="-122"/>
              </a:rPr>
              <a:t>( )</a:t>
            </a:r>
          </a:p>
          <a:p>
            <a:pPr>
              <a:lnSpc>
                <a:spcPct val="100000"/>
              </a:lnSpc>
            </a:pPr>
            <a:r>
              <a:rPr lang="en-US" altLang="zh-CN" sz="2800" dirty="0">
                <a:latin typeface="Times New Roman" pitchFamily="18" charset="0"/>
                <a:ea typeface="宋体" pitchFamily="2" charset="-122"/>
              </a:rPr>
              <a:t>    else : return </a:t>
            </a:r>
            <a:r>
              <a:rPr lang="en-US" altLang="zh-CN" sz="2800" dirty="0" smtClean="0">
                <a:latin typeface="Times New Roman" pitchFamily="18" charset="0"/>
                <a:ea typeface="宋体" pitchFamily="2" charset="-122"/>
              </a:rPr>
              <a:t>None</a:t>
            </a:r>
            <a:endParaRPr lang="en-US" altLang="zh-CN" sz="2800" dirty="0">
              <a:latin typeface="Times New Roman" pitchFamily="18" charset="0"/>
              <a:ea typeface="宋体" pitchFamily="2" charset="-122"/>
            </a:endParaRPr>
          </a:p>
        </p:txBody>
      </p:sp>
      <p:sp>
        <p:nvSpPr>
          <p:cNvPr id="4" name="Text Box 3"/>
          <p:cNvSpPr txBox="1">
            <a:spLocks noChangeArrowheads="1"/>
          </p:cNvSpPr>
          <p:nvPr/>
        </p:nvSpPr>
        <p:spPr bwMode="auto">
          <a:xfrm>
            <a:off x="0" y="2708920"/>
            <a:ext cx="9144000" cy="1837598"/>
          </a:xfrm>
          <a:prstGeom prst="rect">
            <a:avLst/>
          </a:prstGeom>
          <a:solidFill>
            <a:schemeClr val="hlink"/>
          </a:solidFill>
          <a:ln w="9525">
            <a:noFill/>
            <a:miter lim="800000"/>
            <a:headEnd/>
            <a:tailEnd/>
          </a:ln>
        </p:spPr>
        <p:txBody>
          <a:bodyPr lIns="112947" tIns="56473" rIns="112947" bIns="56473">
            <a:spAutoFit/>
          </a:bodyPr>
          <a:lstStyle/>
          <a:p>
            <a:pPr>
              <a:lnSpc>
                <a:spcPct val="100000"/>
              </a:lnSpc>
            </a:pPr>
            <a:r>
              <a:rPr lang="en-US" altLang="zh-CN" sz="2800" dirty="0" err="1" smtClean="0">
                <a:latin typeface="Times New Roman" pitchFamily="18" charset="0"/>
                <a:ea typeface="宋体" pitchFamily="2" charset="-122"/>
              </a:rPr>
              <a:t>def</a:t>
            </a:r>
            <a:r>
              <a:rPr lang="en-US" altLang="zh-CN" sz="2800" dirty="0" smtClean="0">
                <a:latin typeface="Times New Roman" pitchFamily="18" charset="0"/>
                <a:ea typeface="宋体" pitchFamily="2" charset="-122"/>
              </a:rPr>
              <a:t> </a:t>
            </a:r>
            <a:r>
              <a:rPr lang="en-US" altLang="zh-CN" sz="2800" dirty="0">
                <a:latin typeface="Times New Roman" pitchFamily="18" charset="0"/>
                <a:ea typeface="宋体" pitchFamily="2" charset="-122"/>
              </a:rPr>
              <a:t>top(self): </a:t>
            </a:r>
          </a:p>
          <a:p>
            <a:pPr>
              <a:lnSpc>
                <a:spcPct val="100000"/>
              </a:lnSpc>
            </a:pPr>
            <a:r>
              <a:rPr lang="en-US" altLang="zh-CN" sz="2800" dirty="0">
                <a:latin typeface="Times New Roman" pitchFamily="18" charset="0"/>
                <a:ea typeface="宋体" pitchFamily="2" charset="-122"/>
              </a:rPr>
              <a:t>    if not </a:t>
            </a:r>
            <a:r>
              <a:rPr lang="en-US" altLang="zh-CN" sz="2800" dirty="0" err="1">
                <a:latin typeface="Times New Roman" pitchFamily="18" charset="0"/>
                <a:ea typeface="宋体" pitchFamily="2" charset="-122"/>
              </a:rPr>
              <a:t>self.isEmpty</a:t>
            </a:r>
            <a:r>
              <a:rPr lang="en-US" altLang="zh-CN" sz="2800" dirty="0">
                <a:latin typeface="Times New Roman" pitchFamily="18" charset="0"/>
                <a:ea typeface="宋体" pitchFamily="2" charset="-122"/>
              </a:rPr>
              <a:t>( ) :</a:t>
            </a:r>
          </a:p>
          <a:p>
            <a:pPr>
              <a:lnSpc>
                <a:spcPct val="100000"/>
              </a:lnSpc>
            </a:pPr>
            <a:r>
              <a:rPr lang="en-US" altLang="zh-CN" sz="2800" dirty="0">
                <a:latin typeface="Times New Roman" pitchFamily="18" charset="0"/>
                <a:ea typeface="宋体" pitchFamily="2" charset="-122"/>
              </a:rPr>
              <a:t>        return </a:t>
            </a:r>
            <a:r>
              <a:rPr lang="en-US" altLang="zh-CN" sz="2800" dirty="0" err="1">
                <a:latin typeface="Times New Roman" pitchFamily="18" charset="0"/>
                <a:ea typeface="宋体" pitchFamily="2" charset="-122"/>
              </a:rPr>
              <a:t>self.list</a:t>
            </a:r>
            <a:r>
              <a:rPr lang="en-US" altLang="zh-CN" sz="2800" dirty="0">
                <a:latin typeface="Times New Roman" pitchFamily="18" charset="0"/>
                <a:ea typeface="宋体" pitchFamily="2" charset="-122"/>
              </a:rPr>
              <a:t>[-1]</a:t>
            </a:r>
          </a:p>
          <a:p>
            <a:pPr>
              <a:lnSpc>
                <a:spcPct val="100000"/>
              </a:lnSpc>
            </a:pPr>
            <a:r>
              <a:rPr lang="en-US" altLang="zh-CN" sz="2800" dirty="0">
                <a:latin typeface="Times New Roman" pitchFamily="18" charset="0"/>
                <a:ea typeface="宋体" pitchFamily="2" charset="-122"/>
              </a:rPr>
              <a:t>    else : return </a:t>
            </a:r>
            <a:r>
              <a:rPr lang="en-US" altLang="zh-CN" sz="2800" dirty="0" smtClean="0">
                <a:latin typeface="Times New Roman" pitchFamily="18" charset="0"/>
                <a:ea typeface="宋体" pitchFamily="2" charset="-122"/>
              </a:rPr>
              <a:t>None</a:t>
            </a:r>
            <a:endParaRPr lang="en-US" altLang="zh-CN" sz="2800" dirty="0">
              <a:latin typeface="Times New Roman" pitchFamily="18" charset="0"/>
              <a:ea typeface="宋体" pitchFamily="2" charset="-122"/>
            </a:endParaRPr>
          </a:p>
        </p:txBody>
      </p:sp>
      <p:sp>
        <p:nvSpPr>
          <p:cNvPr id="5" name="Text Box 3"/>
          <p:cNvSpPr txBox="1">
            <a:spLocks noChangeArrowheads="1"/>
          </p:cNvSpPr>
          <p:nvPr/>
        </p:nvSpPr>
        <p:spPr bwMode="auto">
          <a:xfrm>
            <a:off x="-248" y="4616899"/>
            <a:ext cx="9144000" cy="2268485"/>
          </a:xfrm>
          <a:prstGeom prst="rect">
            <a:avLst/>
          </a:prstGeom>
          <a:solidFill>
            <a:schemeClr val="hlink"/>
          </a:solidFill>
          <a:ln w="9525">
            <a:noFill/>
            <a:miter lim="800000"/>
            <a:headEnd/>
            <a:tailEnd/>
          </a:ln>
        </p:spPr>
        <p:txBody>
          <a:bodyPr lIns="112947" tIns="56473" rIns="112947" bIns="56473">
            <a:spAutoFit/>
          </a:bodyPr>
          <a:lstStyle/>
          <a:p>
            <a:pPr>
              <a:lnSpc>
                <a:spcPct val="100000"/>
              </a:lnSpc>
            </a:pPr>
            <a:r>
              <a:rPr lang="en-US" altLang="zh-CN" sz="2800" dirty="0" err="1" smtClean="0">
                <a:latin typeface="Times New Roman" pitchFamily="18" charset="0"/>
                <a:ea typeface="宋体" pitchFamily="2" charset="-122"/>
              </a:rPr>
              <a:t>def</a:t>
            </a:r>
            <a:r>
              <a:rPr lang="en-US" altLang="zh-CN" sz="2800" dirty="0" smtClean="0">
                <a:latin typeface="Times New Roman" pitchFamily="18" charset="0"/>
                <a:ea typeface="宋体" pitchFamily="2" charset="-122"/>
              </a:rPr>
              <a:t> </a:t>
            </a:r>
            <a:r>
              <a:rPr lang="en-US" altLang="zh-CN" sz="2800" dirty="0" err="1">
                <a:latin typeface="Times New Roman" pitchFamily="18" charset="0"/>
                <a:ea typeface="宋体" pitchFamily="2" charset="-122"/>
              </a:rPr>
              <a:t>printStack</a:t>
            </a:r>
            <a:r>
              <a:rPr lang="en-US" altLang="zh-CN" sz="2800" dirty="0">
                <a:latin typeface="Times New Roman" pitchFamily="18" charset="0"/>
                <a:ea typeface="宋体" pitchFamily="2" charset="-122"/>
              </a:rPr>
              <a:t>(self) :</a:t>
            </a:r>
          </a:p>
          <a:p>
            <a:pPr>
              <a:lnSpc>
                <a:spcPct val="100000"/>
              </a:lnSpc>
            </a:pPr>
            <a:r>
              <a:rPr lang="en-US" altLang="zh-CN" sz="2800" dirty="0">
                <a:latin typeface="Times New Roman" pitchFamily="18" charset="0"/>
                <a:ea typeface="宋体" pitchFamily="2" charset="-122"/>
              </a:rPr>
              <a:t>    print "Top -&gt;:",</a:t>
            </a:r>
          </a:p>
          <a:p>
            <a:pPr>
              <a:lnSpc>
                <a:spcPct val="100000"/>
              </a:lnSpc>
            </a:pPr>
            <a:r>
              <a:rPr lang="en-US" altLang="zh-CN" sz="2800" dirty="0">
                <a:latin typeface="Times New Roman" pitchFamily="18" charset="0"/>
                <a:ea typeface="宋体" pitchFamily="2" charset="-122"/>
              </a:rPr>
              <a:t>    for i in range(</a:t>
            </a:r>
            <a:r>
              <a:rPr lang="en-US" altLang="zh-CN" sz="2800" dirty="0" err="1">
                <a:latin typeface="Times New Roman" pitchFamily="18" charset="0"/>
                <a:ea typeface="宋体" pitchFamily="2" charset="-122"/>
              </a:rPr>
              <a:t>len</a:t>
            </a:r>
            <a:r>
              <a:rPr lang="en-US" altLang="zh-CN" sz="2800" dirty="0">
                <a:latin typeface="Times New Roman" pitchFamily="18" charset="0"/>
                <a:ea typeface="宋体" pitchFamily="2" charset="-122"/>
              </a:rPr>
              <a:t>(</a:t>
            </a:r>
            <a:r>
              <a:rPr lang="en-US" altLang="zh-CN" sz="2800" dirty="0" err="1">
                <a:latin typeface="Times New Roman" pitchFamily="18" charset="0"/>
                <a:ea typeface="宋体" pitchFamily="2" charset="-122"/>
              </a:rPr>
              <a:t>self.list</a:t>
            </a:r>
            <a:r>
              <a:rPr lang="en-US" altLang="zh-CN" sz="2800" dirty="0">
                <a:latin typeface="Times New Roman" pitchFamily="18" charset="0"/>
                <a:ea typeface="宋体" pitchFamily="2" charset="-122"/>
              </a:rPr>
              <a:t>)-1, -1, -1) :</a:t>
            </a:r>
          </a:p>
          <a:p>
            <a:pPr>
              <a:lnSpc>
                <a:spcPct val="100000"/>
              </a:lnSpc>
            </a:pPr>
            <a:r>
              <a:rPr lang="en-US" altLang="zh-CN" sz="2800" dirty="0">
                <a:latin typeface="Times New Roman" pitchFamily="18" charset="0"/>
                <a:ea typeface="宋体" pitchFamily="2" charset="-122"/>
              </a:rPr>
              <a:t>        print </a:t>
            </a:r>
            <a:r>
              <a:rPr lang="en-US" altLang="zh-CN" sz="2800" dirty="0" err="1">
                <a:latin typeface="Times New Roman" pitchFamily="18" charset="0"/>
                <a:ea typeface="宋体" pitchFamily="2" charset="-122"/>
              </a:rPr>
              <a:t>self.list</a:t>
            </a:r>
            <a:r>
              <a:rPr lang="en-US" altLang="zh-CN" sz="2800" dirty="0">
                <a:latin typeface="Times New Roman" pitchFamily="18" charset="0"/>
                <a:ea typeface="宋体" pitchFamily="2" charset="-122"/>
              </a:rPr>
              <a:t>[i],</a:t>
            </a:r>
          </a:p>
          <a:p>
            <a:pPr>
              <a:lnSpc>
                <a:spcPct val="100000"/>
              </a:lnSpc>
            </a:pPr>
            <a:r>
              <a:rPr lang="en-US" altLang="zh-CN" sz="2800" dirty="0">
                <a:latin typeface="Times New Roman" pitchFamily="18" charset="0"/>
                <a:ea typeface="宋体" pitchFamily="2" charset="-122"/>
              </a:rPr>
              <a:t>    print</a:t>
            </a:r>
          </a:p>
        </p:txBody>
      </p:sp>
    </p:spTree>
    <p:extLst>
      <p:ext uri="{BB962C8B-B14F-4D97-AF65-F5344CB8AC3E}">
        <p14:creationId xmlns:p14="http://schemas.microsoft.com/office/powerpoint/2010/main" val="11531448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6690" name="Rectangle 2"/>
          <p:cNvSpPr>
            <a:spLocks noChangeArrowheads="1"/>
          </p:cNvSpPr>
          <p:nvPr/>
        </p:nvSpPr>
        <p:spPr bwMode="auto">
          <a:xfrm>
            <a:off x="16800" y="332656"/>
            <a:ext cx="9055700" cy="1373188"/>
          </a:xfrm>
          <a:prstGeom prst="rect">
            <a:avLst/>
          </a:prstGeom>
          <a:noFill/>
          <a:ln w="9525">
            <a:noFill/>
            <a:miter lim="800000"/>
            <a:headEnd/>
            <a:tailEnd/>
          </a:ln>
          <a:effectLst/>
        </p:spPr>
        <p:txBody>
          <a:bodyPr wrap="square">
            <a:spAutoFit/>
          </a:bodyPr>
          <a:lstStyle/>
          <a:p>
            <a:pPr marL="1076325" indent="-1076325">
              <a:lnSpc>
                <a:spcPct val="100000"/>
              </a:lnSpc>
            </a:pPr>
            <a:r>
              <a:rPr lang="en-US" altLang="zh-CN" sz="2800" dirty="0"/>
              <a:t>【</a:t>
            </a:r>
            <a:r>
              <a:rPr lang="zh-CN" altLang="en-US" sz="2800" dirty="0"/>
              <a:t>例</a:t>
            </a:r>
            <a:r>
              <a:rPr lang="en-US" altLang="zh-CN" sz="2800" dirty="0"/>
              <a:t>】</a:t>
            </a:r>
            <a:r>
              <a:rPr lang="zh-CN" altLang="en-US" sz="2800" dirty="0"/>
              <a:t>假设一个算术表达式中包含圆括号、方括号和花括号，编写一个判断表达式中括号是否匹配的程序。</a:t>
            </a:r>
          </a:p>
        </p:txBody>
      </p:sp>
      <p:sp>
        <p:nvSpPr>
          <p:cNvPr id="626691" name="Rectangle 3"/>
          <p:cNvSpPr>
            <a:spLocks noChangeArrowheads="1"/>
          </p:cNvSpPr>
          <p:nvPr/>
        </p:nvSpPr>
        <p:spPr bwMode="auto">
          <a:xfrm>
            <a:off x="143508" y="2096852"/>
            <a:ext cx="8676964" cy="3081338"/>
          </a:xfrm>
          <a:prstGeom prst="rect">
            <a:avLst/>
          </a:prstGeom>
          <a:noFill/>
          <a:ln w="9525">
            <a:noFill/>
            <a:miter lim="800000"/>
            <a:headEnd/>
            <a:tailEnd/>
          </a:ln>
          <a:effectLst/>
        </p:spPr>
        <p:txBody>
          <a:bodyPr wrap="square">
            <a:spAutoFit/>
          </a:bodyPr>
          <a:lstStyle/>
          <a:p>
            <a:pPr algn="just">
              <a:lnSpc>
                <a:spcPct val="100000"/>
              </a:lnSpc>
            </a:pPr>
            <a:r>
              <a:rPr lang="en-US" altLang="zh-CN" sz="2800" smtClean="0"/>
              <a:t>【</a:t>
            </a:r>
            <a:r>
              <a:rPr lang="zh-CN" altLang="en-US" sz="2800" smtClean="0"/>
              <a:t>算法思想</a:t>
            </a:r>
            <a:r>
              <a:rPr lang="en-US" altLang="zh-CN" sz="2800" smtClean="0"/>
              <a:t>】</a:t>
            </a:r>
            <a:endParaRPr lang="zh-CN" altLang="en-US" sz="2800"/>
          </a:p>
          <a:p>
            <a:pPr indent="901700" algn="just">
              <a:lnSpc>
                <a:spcPct val="100000"/>
              </a:lnSpc>
            </a:pPr>
            <a:r>
              <a:rPr lang="zh-CN" altLang="en-US" sz="2800"/>
              <a:t>建立一个栈。顺序对表达式进行扫描，如遇到</a:t>
            </a:r>
            <a:r>
              <a:rPr lang="zh-CN" altLang="en-US" sz="2800">
                <a:latin typeface="VW媩$婫`婡p瑙" charset="0"/>
              </a:rPr>
              <a:t>“</a:t>
            </a:r>
            <a:r>
              <a:rPr lang="zh-CN" altLang="en-US" sz="2800"/>
              <a:t>(</a:t>
            </a:r>
            <a:r>
              <a:rPr lang="zh-CN" altLang="en-US" sz="2800">
                <a:latin typeface="VW媩$婫`婡p瑙" charset="0"/>
              </a:rPr>
              <a:t>”</a:t>
            </a:r>
            <a:r>
              <a:rPr lang="zh-CN" altLang="en-US" sz="2800"/>
              <a:t>、</a:t>
            </a:r>
            <a:r>
              <a:rPr lang="zh-CN" altLang="en-US" sz="2800">
                <a:latin typeface="VW媩$婫`婡p瑙" charset="0"/>
              </a:rPr>
              <a:t>“</a:t>
            </a:r>
            <a:r>
              <a:rPr lang="zh-CN" altLang="en-US" sz="2800"/>
              <a:t>[</a:t>
            </a:r>
            <a:r>
              <a:rPr lang="zh-CN" altLang="en-US" sz="2800">
                <a:latin typeface="VW媩$婫`婡p瑙" charset="0"/>
              </a:rPr>
              <a:t>”</a:t>
            </a:r>
            <a:r>
              <a:rPr lang="zh-CN" altLang="en-US" sz="2800"/>
              <a:t>、</a:t>
            </a:r>
            <a:r>
              <a:rPr lang="zh-CN" altLang="en-US" sz="2800">
                <a:latin typeface="VW媩$婫`婡p瑙" charset="0"/>
              </a:rPr>
              <a:t>“</a:t>
            </a:r>
            <a:r>
              <a:rPr lang="zh-CN" altLang="en-US" sz="2800"/>
              <a:t>｛</a:t>
            </a:r>
            <a:r>
              <a:rPr lang="zh-CN" altLang="en-US" sz="2800">
                <a:latin typeface="VW媩$婫`婡p瑙" charset="0"/>
              </a:rPr>
              <a:t>”</a:t>
            </a:r>
            <a:r>
              <a:rPr lang="zh-CN" altLang="en-US" sz="2800"/>
              <a:t>，将其入栈，当遇到</a:t>
            </a:r>
            <a:r>
              <a:rPr lang="zh-CN" altLang="en-US" sz="2800">
                <a:latin typeface="VW媩$婫`婡p瑙" charset="0"/>
              </a:rPr>
              <a:t>“</a:t>
            </a:r>
            <a:r>
              <a:rPr lang="zh-CN" altLang="en-US" sz="2800"/>
              <a:t>)</a:t>
            </a:r>
            <a:r>
              <a:rPr lang="zh-CN" altLang="en-US" sz="2800">
                <a:latin typeface="VW媩$婫`婡p瑙" charset="0"/>
              </a:rPr>
              <a:t>”</a:t>
            </a:r>
            <a:r>
              <a:rPr lang="zh-CN" altLang="en-US" sz="2800"/>
              <a:t>、</a:t>
            </a:r>
            <a:r>
              <a:rPr lang="zh-CN" altLang="en-US" sz="2800">
                <a:latin typeface="VW媩$婫`婡p瑙" charset="0"/>
              </a:rPr>
              <a:t>“</a:t>
            </a:r>
            <a:r>
              <a:rPr lang="zh-CN" altLang="en-US" sz="2800"/>
              <a:t>]</a:t>
            </a:r>
            <a:r>
              <a:rPr lang="zh-CN" altLang="en-US" sz="2800">
                <a:latin typeface="VW媩$婫`婡p瑙" charset="0"/>
              </a:rPr>
              <a:t>”</a:t>
            </a:r>
            <a:r>
              <a:rPr lang="zh-CN" altLang="en-US" sz="2800"/>
              <a:t>、</a:t>
            </a:r>
            <a:r>
              <a:rPr lang="zh-CN" altLang="en-US" sz="2800">
                <a:latin typeface="VW媩$婫`婡p瑙" charset="0"/>
              </a:rPr>
              <a:t>“</a:t>
            </a:r>
            <a:r>
              <a:rPr lang="zh-CN" altLang="en-US" sz="2800"/>
              <a:t>}</a:t>
            </a:r>
            <a:r>
              <a:rPr lang="zh-CN" altLang="en-US" sz="2800">
                <a:latin typeface="VW媩$婫`婡p瑙" charset="0"/>
              </a:rPr>
              <a:t>”</a:t>
            </a:r>
            <a:r>
              <a:rPr lang="zh-CN" altLang="en-US" sz="2800"/>
              <a:t>时，检查当前栈顶元素是否为对应的</a:t>
            </a:r>
            <a:r>
              <a:rPr lang="zh-CN" altLang="en-US" sz="2800">
                <a:latin typeface="VW媩$婫`婡p瑙" charset="0"/>
              </a:rPr>
              <a:t>“</a:t>
            </a:r>
            <a:r>
              <a:rPr lang="zh-CN" altLang="en-US" sz="2800"/>
              <a:t>(</a:t>
            </a:r>
            <a:r>
              <a:rPr lang="zh-CN" altLang="en-US" sz="2800">
                <a:latin typeface="VW媩$婫`婡p瑙" charset="0"/>
              </a:rPr>
              <a:t>”</a:t>
            </a:r>
            <a:r>
              <a:rPr lang="zh-CN" altLang="en-US" sz="2800"/>
              <a:t>、</a:t>
            </a:r>
            <a:r>
              <a:rPr lang="zh-CN" altLang="en-US" sz="2800">
                <a:latin typeface="VW媩$婫`婡p瑙" charset="0"/>
              </a:rPr>
              <a:t>“</a:t>
            </a:r>
            <a:r>
              <a:rPr lang="zh-CN" altLang="en-US" sz="2800"/>
              <a:t>[</a:t>
            </a:r>
            <a:r>
              <a:rPr lang="zh-CN" altLang="en-US" sz="2800">
                <a:latin typeface="VW媩$婫`婡p瑙" charset="0"/>
              </a:rPr>
              <a:t>”</a:t>
            </a:r>
            <a:r>
              <a:rPr lang="zh-CN" altLang="en-US" sz="2800"/>
              <a:t>、</a:t>
            </a:r>
            <a:r>
              <a:rPr lang="zh-CN" altLang="en-US" sz="2800">
                <a:latin typeface="VW媩$婫`婡p瑙" charset="0"/>
              </a:rPr>
              <a:t>“</a:t>
            </a:r>
            <a:r>
              <a:rPr lang="zh-CN" altLang="en-US" sz="2800"/>
              <a:t>｛</a:t>
            </a:r>
            <a:r>
              <a:rPr lang="zh-CN" altLang="en-US" sz="2800">
                <a:latin typeface="VW媩$婫`婡p瑙" charset="0"/>
              </a:rPr>
              <a:t>”</a:t>
            </a:r>
            <a:r>
              <a:rPr lang="zh-CN" altLang="en-US" sz="2800"/>
              <a:t>，若是则退栈，否则表示不配对。整个算术表达式检查完毕时栈为空，表示括号正确配对，否则不配对。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6690"/>
                                        </p:tgtEl>
                                        <p:attrNameLst>
                                          <p:attrName>style.visibility</p:attrName>
                                        </p:attrNameLst>
                                      </p:cBhvr>
                                      <p:to>
                                        <p:strVal val="visible"/>
                                      </p:to>
                                    </p:set>
                                    <p:anim calcmode="lin" valueType="num">
                                      <p:cBhvr additive="base">
                                        <p:cTn id="7" dur="500" fill="hold"/>
                                        <p:tgtEl>
                                          <p:spTgt spid="626690"/>
                                        </p:tgtEl>
                                        <p:attrNameLst>
                                          <p:attrName>ppt_x</p:attrName>
                                        </p:attrNameLst>
                                      </p:cBhvr>
                                      <p:tavLst>
                                        <p:tav tm="0">
                                          <p:val>
                                            <p:strVal val="0-#ppt_w/2"/>
                                          </p:val>
                                        </p:tav>
                                        <p:tav tm="100000">
                                          <p:val>
                                            <p:strVal val="#ppt_x"/>
                                          </p:val>
                                        </p:tav>
                                      </p:tavLst>
                                    </p:anim>
                                    <p:anim calcmode="lin" valueType="num">
                                      <p:cBhvr additive="base">
                                        <p:cTn id="8" dur="500" fill="hold"/>
                                        <p:tgtEl>
                                          <p:spTgt spid="6266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6691"/>
                                        </p:tgtEl>
                                        <p:attrNameLst>
                                          <p:attrName>style.visibility</p:attrName>
                                        </p:attrNameLst>
                                      </p:cBhvr>
                                      <p:to>
                                        <p:strVal val="visible"/>
                                      </p:to>
                                    </p:set>
                                    <p:anim calcmode="lin" valueType="num">
                                      <p:cBhvr additive="base">
                                        <p:cTn id="13" dur="500" fill="hold"/>
                                        <p:tgtEl>
                                          <p:spTgt spid="626691"/>
                                        </p:tgtEl>
                                        <p:attrNameLst>
                                          <p:attrName>ppt_x</p:attrName>
                                        </p:attrNameLst>
                                      </p:cBhvr>
                                      <p:tavLst>
                                        <p:tav tm="0">
                                          <p:val>
                                            <p:strVal val="0-#ppt_w/2"/>
                                          </p:val>
                                        </p:tav>
                                        <p:tav tm="100000">
                                          <p:val>
                                            <p:strVal val="#ppt_x"/>
                                          </p:val>
                                        </p:tav>
                                      </p:tavLst>
                                    </p:anim>
                                    <p:anim calcmode="lin" valueType="num">
                                      <p:cBhvr additive="base">
                                        <p:cTn id="14" dur="500" fill="hold"/>
                                        <p:tgtEl>
                                          <p:spTgt spid="6266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0" grpId="0" autoUpdateAnimBg="0"/>
      <p:bldP spid="626691"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9" name="Text Box 3"/>
          <p:cNvSpPr txBox="1">
            <a:spLocks noChangeArrowheads="1"/>
          </p:cNvSpPr>
          <p:nvPr/>
        </p:nvSpPr>
        <p:spPr bwMode="auto">
          <a:xfrm>
            <a:off x="0" y="164011"/>
            <a:ext cx="9144000" cy="6577357"/>
          </a:xfrm>
          <a:prstGeom prst="rect">
            <a:avLst/>
          </a:prstGeom>
          <a:solidFill>
            <a:schemeClr val="hlink"/>
          </a:solidFill>
          <a:ln w="9525">
            <a:noFill/>
            <a:miter lim="800000"/>
            <a:headEnd/>
            <a:tailEnd/>
          </a:ln>
        </p:spPr>
        <p:txBody>
          <a:bodyPr lIns="112947" tIns="56473" rIns="112947" bIns="56473">
            <a:spAutoFit/>
          </a:bodyPr>
          <a:lstStyle/>
          <a:p>
            <a:pPr>
              <a:lnSpc>
                <a:spcPct val="100000"/>
              </a:lnSpc>
            </a:pPr>
            <a:r>
              <a:rPr lang="en-US" altLang="zh-CN" sz="2800" dirty="0" err="1">
                <a:latin typeface="Times New Roman" pitchFamily="18" charset="0"/>
                <a:ea typeface="宋体" pitchFamily="2" charset="-122"/>
              </a:rPr>
              <a:t>def</a:t>
            </a: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isMatch</a:t>
            </a:r>
            <a:r>
              <a:rPr lang="en-US" altLang="zh-CN" sz="2800" dirty="0">
                <a:latin typeface="Times New Roman" pitchFamily="18" charset="0"/>
                <a:ea typeface="宋体" pitchFamily="2" charset="-122"/>
              </a:rPr>
              <a:t>(A)  :</a:t>
            </a:r>
          </a:p>
          <a:p>
            <a:pPr>
              <a:lnSpc>
                <a:spcPct val="100000"/>
              </a:lnSpc>
            </a:pPr>
            <a:r>
              <a:rPr lang="en-US" altLang="zh-CN" sz="2800" dirty="0">
                <a:latin typeface="Times New Roman" pitchFamily="18" charset="0"/>
                <a:ea typeface="宋体" pitchFamily="2" charset="-122"/>
              </a:rPr>
              <a:t>    S = Stack()</a:t>
            </a:r>
          </a:p>
          <a:p>
            <a:pPr>
              <a:lnSpc>
                <a:spcPct val="100000"/>
              </a:lnSpc>
            </a:pPr>
            <a:r>
              <a:rPr lang="en-US" altLang="zh-CN" sz="2800" dirty="0">
                <a:latin typeface="Times New Roman" pitchFamily="18" charset="0"/>
                <a:ea typeface="宋体" pitchFamily="2" charset="-122"/>
              </a:rPr>
              <a:t>    for a in A:</a:t>
            </a:r>
          </a:p>
          <a:p>
            <a:pPr>
              <a:lnSpc>
                <a:spcPct val="100000"/>
              </a:lnSpc>
            </a:pPr>
            <a:r>
              <a:rPr lang="en-US" altLang="zh-CN" sz="2800" dirty="0">
                <a:latin typeface="Times New Roman" pitchFamily="18" charset="0"/>
                <a:ea typeface="宋体" pitchFamily="2" charset="-122"/>
              </a:rPr>
              <a:t>        if  a == '(' or a == '[' or a == '{' :</a:t>
            </a:r>
          </a:p>
          <a:p>
            <a:pPr>
              <a:lnSpc>
                <a:spcPct val="100000"/>
              </a:lnSpc>
            </a:pP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S.push</a:t>
            </a:r>
            <a:r>
              <a:rPr lang="en-US" altLang="zh-CN" sz="2800" dirty="0">
                <a:latin typeface="Times New Roman" pitchFamily="18" charset="0"/>
                <a:ea typeface="宋体" pitchFamily="2" charset="-122"/>
              </a:rPr>
              <a:t>(a)</a:t>
            </a:r>
          </a:p>
          <a:p>
            <a:pPr>
              <a:lnSpc>
                <a:spcPct val="100000"/>
              </a:lnSpc>
            </a:pP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elif</a:t>
            </a:r>
            <a:r>
              <a:rPr lang="en-US" altLang="zh-CN" sz="2800" dirty="0">
                <a:latin typeface="Times New Roman" pitchFamily="18" charset="0"/>
                <a:ea typeface="宋体" pitchFamily="2" charset="-122"/>
              </a:rPr>
              <a:t>  a == ')' or a == ']' or a == '}' :</a:t>
            </a:r>
          </a:p>
          <a:p>
            <a:pPr>
              <a:lnSpc>
                <a:spcPct val="100000"/>
              </a:lnSpc>
            </a:pPr>
            <a:r>
              <a:rPr lang="en-US" altLang="zh-CN" sz="2800" dirty="0">
                <a:latin typeface="Times New Roman" pitchFamily="18" charset="0"/>
                <a:ea typeface="宋体" pitchFamily="2" charset="-122"/>
              </a:rPr>
              <a:t>            if  </a:t>
            </a:r>
            <a:r>
              <a:rPr lang="en-US" altLang="zh-CN" sz="2800" dirty="0" err="1">
                <a:latin typeface="Times New Roman" pitchFamily="18" charset="0"/>
                <a:ea typeface="宋体" pitchFamily="2" charset="-122"/>
              </a:rPr>
              <a:t>S.isEmpty</a:t>
            </a:r>
            <a:r>
              <a:rPr lang="en-US" altLang="zh-CN" sz="2800" dirty="0">
                <a:latin typeface="Times New Roman" pitchFamily="18" charset="0"/>
                <a:ea typeface="宋体" pitchFamily="2" charset="-122"/>
              </a:rPr>
              <a:t>() : return False</a:t>
            </a:r>
          </a:p>
          <a:p>
            <a:pPr>
              <a:lnSpc>
                <a:spcPct val="100000"/>
              </a:lnSpc>
            </a:pPr>
            <a:r>
              <a:rPr lang="en-US" altLang="zh-CN" sz="2800" dirty="0">
                <a:latin typeface="Times New Roman" pitchFamily="18" charset="0"/>
                <a:ea typeface="宋体" pitchFamily="2" charset="-122"/>
              </a:rPr>
              <a:t>            b = </a:t>
            </a:r>
            <a:r>
              <a:rPr lang="en-US" altLang="zh-CN" sz="2800" dirty="0" err="1">
                <a:latin typeface="Times New Roman" pitchFamily="18" charset="0"/>
                <a:ea typeface="宋体" pitchFamily="2" charset="-122"/>
              </a:rPr>
              <a:t>S.top</a:t>
            </a:r>
            <a:r>
              <a:rPr lang="en-US" altLang="zh-CN" sz="2800" dirty="0">
                <a:latin typeface="Times New Roman" pitchFamily="18" charset="0"/>
                <a:ea typeface="宋体" pitchFamily="2" charset="-122"/>
              </a:rPr>
              <a:t>()</a:t>
            </a:r>
          </a:p>
          <a:p>
            <a:pPr>
              <a:lnSpc>
                <a:spcPct val="100000"/>
              </a:lnSpc>
            </a:pPr>
            <a:r>
              <a:rPr lang="en-US" altLang="zh-CN" sz="2800" dirty="0">
                <a:latin typeface="Times New Roman" pitchFamily="18" charset="0"/>
                <a:ea typeface="宋体" pitchFamily="2" charset="-122"/>
              </a:rPr>
              <a:t>            if  b == '(' and a == ')' or b == '[' and a == ']' </a:t>
            </a:r>
            <a:r>
              <a:rPr lang="en-US" altLang="zh-CN" sz="2800" dirty="0" smtClean="0">
                <a:latin typeface="Times New Roman" pitchFamily="18" charset="0"/>
                <a:ea typeface="宋体" pitchFamily="2" charset="-122"/>
              </a:rPr>
              <a:t>or \</a:t>
            </a:r>
          </a:p>
          <a:p>
            <a:pPr>
              <a:lnSpc>
                <a:spcPct val="100000"/>
              </a:lnSpc>
            </a:pPr>
            <a:r>
              <a:rPr lang="en-US" altLang="zh-CN" sz="2800" dirty="0">
                <a:latin typeface="Times New Roman" pitchFamily="18" charset="0"/>
                <a:ea typeface="宋体" pitchFamily="2" charset="-122"/>
              </a:rPr>
              <a:t> </a:t>
            </a:r>
            <a:r>
              <a:rPr lang="en-US" altLang="zh-CN" sz="2800" dirty="0" smtClean="0">
                <a:latin typeface="Times New Roman" pitchFamily="18" charset="0"/>
                <a:ea typeface="宋体" pitchFamily="2" charset="-122"/>
              </a:rPr>
              <a:t>                </a:t>
            </a:r>
            <a:r>
              <a:rPr lang="en-US" altLang="zh-CN" sz="2800" dirty="0">
                <a:latin typeface="Times New Roman" pitchFamily="18" charset="0"/>
                <a:ea typeface="宋体" pitchFamily="2" charset="-122"/>
              </a:rPr>
              <a:t>b == '{' and a == '}' :</a:t>
            </a:r>
          </a:p>
          <a:p>
            <a:pPr>
              <a:lnSpc>
                <a:spcPct val="100000"/>
              </a:lnSpc>
            </a:pPr>
            <a:r>
              <a:rPr lang="en-US" altLang="zh-CN" sz="2800" dirty="0">
                <a:latin typeface="Times New Roman" pitchFamily="18" charset="0"/>
                <a:ea typeface="宋体" pitchFamily="2" charset="-122"/>
              </a:rPr>
              <a:t>                </a:t>
            </a:r>
            <a:r>
              <a:rPr lang="en-US" altLang="zh-CN" sz="2800" dirty="0" err="1">
                <a:latin typeface="Times New Roman" pitchFamily="18" charset="0"/>
                <a:ea typeface="宋体" pitchFamily="2" charset="-122"/>
              </a:rPr>
              <a:t>S.pop</a:t>
            </a:r>
            <a:r>
              <a:rPr lang="en-US" altLang="zh-CN" sz="2800" dirty="0">
                <a:latin typeface="Times New Roman" pitchFamily="18" charset="0"/>
                <a:ea typeface="宋体" pitchFamily="2" charset="-122"/>
              </a:rPr>
              <a:t>()</a:t>
            </a:r>
          </a:p>
          <a:p>
            <a:pPr>
              <a:lnSpc>
                <a:spcPct val="100000"/>
              </a:lnSpc>
            </a:pPr>
            <a:r>
              <a:rPr lang="en-US" altLang="zh-CN" sz="2800" dirty="0">
                <a:latin typeface="Times New Roman" pitchFamily="18" charset="0"/>
                <a:ea typeface="宋体" pitchFamily="2" charset="-122"/>
              </a:rPr>
              <a:t>            else : return False</a:t>
            </a:r>
          </a:p>
          <a:p>
            <a:pPr>
              <a:lnSpc>
                <a:spcPct val="100000"/>
              </a:lnSpc>
            </a:pPr>
            <a:r>
              <a:rPr lang="en-US" altLang="zh-CN" sz="2800" dirty="0">
                <a:latin typeface="Times New Roman" pitchFamily="18" charset="0"/>
                <a:ea typeface="宋体" pitchFamily="2" charset="-122"/>
              </a:rPr>
              <a:t>    if  not </a:t>
            </a:r>
            <a:r>
              <a:rPr lang="en-US" altLang="zh-CN" sz="2800" dirty="0" err="1">
                <a:latin typeface="Times New Roman" pitchFamily="18" charset="0"/>
                <a:ea typeface="宋体" pitchFamily="2" charset="-122"/>
              </a:rPr>
              <a:t>S.isEmpty</a:t>
            </a:r>
            <a:r>
              <a:rPr lang="en-US" altLang="zh-CN" sz="2800" dirty="0">
                <a:latin typeface="Times New Roman" pitchFamily="18" charset="0"/>
                <a:ea typeface="宋体" pitchFamily="2" charset="-122"/>
              </a:rPr>
              <a:t>() :</a:t>
            </a:r>
          </a:p>
          <a:p>
            <a:pPr>
              <a:lnSpc>
                <a:spcPct val="100000"/>
              </a:lnSpc>
            </a:pPr>
            <a:r>
              <a:rPr lang="en-US" altLang="zh-CN" sz="2800" dirty="0">
                <a:latin typeface="Times New Roman" pitchFamily="18" charset="0"/>
                <a:ea typeface="宋体" pitchFamily="2" charset="-122"/>
              </a:rPr>
              <a:t>        return False</a:t>
            </a:r>
          </a:p>
          <a:p>
            <a:pPr>
              <a:lnSpc>
                <a:spcPct val="100000"/>
              </a:lnSpc>
            </a:pPr>
            <a:r>
              <a:rPr lang="en-US" altLang="zh-CN" sz="2800" dirty="0">
                <a:latin typeface="Times New Roman" pitchFamily="18" charset="0"/>
                <a:ea typeface="宋体" pitchFamily="2" charset="-122"/>
              </a:rPr>
              <a:t>    else: return True</a:t>
            </a:r>
          </a:p>
        </p:txBody>
      </p:sp>
    </p:spTree>
    <p:extLst>
      <p:ext uri="{BB962C8B-B14F-4D97-AF65-F5344CB8AC3E}">
        <p14:creationId xmlns:p14="http://schemas.microsoft.com/office/powerpoint/2010/main" val="150075600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228600" y="381000"/>
            <a:ext cx="5280025" cy="579438"/>
          </a:xfrm>
          <a:prstGeom prst="rect">
            <a:avLst/>
          </a:prstGeom>
          <a:noFill/>
          <a:ln w="9525">
            <a:noFill/>
            <a:miter lim="800000"/>
            <a:headEnd/>
            <a:tailEnd/>
          </a:ln>
          <a:effectLst/>
        </p:spPr>
        <p:txBody>
          <a:bodyPr wrap="none">
            <a:spAutoFit/>
          </a:bodyPr>
          <a:lstStyle/>
          <a:p>
            <a:pPr>
              <a:lnSpc>
                <a:spcPct val="100000"/>
              </a:lnSpc>
            </a:pPr>
            <a:r>
              <a:rPr lang="zh-CN" altLang="en-US" sz="3200">
                <a:solidFill>
                  <a:srgbClr val="FF0000"/>
                </a:solidFill>
                <a:latin typeface="Times New Roman" pitchFamily="18" charset="0"/>
              </a:rPr>
              <a:t>栈的典型应用 </a:t>
            </a:r>
            <a:r>
              <a:rPr lang="en-US" altLang="zh-CN" sz="3200">
                <a:solidFill>
                  <a:srgbClr val="FF0000"/>
                </a:solidFill>
                <a:latin typeface="Times New Roman" pitchFamily="18" charset="0"/>
              </a:rPr>
              <a:t>--- </a:t>
            </a:r>
            <a:r>
              <a:rPr lang="zh-CN" altLang="en-US" sz="3200">
                <a:solidFill>
                  <a:srgbClr val="FF0000"/>
                </a:solidFill>
                <a:latin typeface="Times New Roman" pitchFamily="18" charset="0"/>
              </a:rPr>
              <a:t>表达式计算</a:t>
            </a:r>
          </a:p>
        </p:txBody>
      </p:sp>
      <p:sp>
        <p:nvSpPr>
          <p:cNvPr id="98307" name="Rectangle 3"/>
          <p:cNvSpPr>
            <a:spLocks noChangeArrowheads="1"/>
          </p:cNvSpPr>
          <p:nvPr/>
        </p:nvSpPr>
        <p:spPr bwMode="auto">
          <a:xfrm>
            <a:off x="152400" y="1143000"/>
            <a:ext cx="8839200" cy="4362450"/>
          </a:xfrm>
          <a:prstGeom prst="rect">
            <a:avLst/>
          </a:prstGeom>
          <a:noFill/>
          <a:ln w="9525">
            <a:noFill/>
            <a:miter lim="800000"/>
            <a:headEnd/>
            <a:tailEnd/>
          </a:ln>
          <a:effectLst/>
        </p:spPr>
        <p:txBody>
          <a:bodyPr>
            <a:spAutoFit/>
          </a:bodyPr>
          <a:lstStyle/>
          <a:p>
            <a:pPr indent="571500">
              <a:lnSpc>
                <a:spcPct val="100000"/>
              </a:lnSpc>
            </a:pPr>
            <a:r>
              <a:rPr lang="zh-CN" altLang="en-US" sz="2800"/>
              <a:t>表达式求值是程序设计语言编译中的一个最基本问题之一。它的实现方法是栈的一个典型的应用实例。</a:t>
            </a:r>
          </a:p>
          <a:p>
            <a:pPr indent="571500">
              <a:lnSpc>
                <a:spcPct val="100000"/>
              </a:lnSpc>
            </a:pPr>
            <a:r>
              <a:rPr lang="zh-CN" altLang="en-US" sz="2800"/>
              <a:t>在计算机中，任何一个表达式都是由操作数（</a:t>
            </a:r>
            <a:r>
              <a:rPr lang="en-US" altLang="zh-CN" sz="2800">
                <a:latin typeface="Times New Roman" pitchFamily="18" charset="0"/>
              </a:rPr>
              <a:t>operand</a:t>
            </a:r>
            <a:r>
              <a:rPr lang="en-US" altLang="zh-CN" sz="2800"/>
              <a:t>）、</a:t>
            </a:r>
            <a:r>
              <a:rPr lang="zh-CN" altLang="en-US" sz="2800"/>
              <a:t>操作符（</a:t>
            </a:r>
            <a:r>
              <a:rPr lang="en-US" altLang="zh-CN" sz="2800">
                <a:latin typeface="Times New Roman" pitchFamily="18" charset="0"/>
              </a:rPr>
              <a:t>operator</a:t>
            </a:r>
            <a:r>
              <a:rPr lang="en-US" altLang="zh-CN" sz="2800"/>
              <a:t>）</a:t>
            </a:r>
            <a:r>
              <a:rPr lang="zh-CN" altLang="en-US" sz="2800"/>
              <a:t>和分隔符（</a:t>
            </a:r>
            <a:r>
              <a:rPr lang="en-US" altLang="zh-CN" sz="2800">
                <a:latin typeface="Times New Roman" pitchFamily="18" charset="0"/>
              </a:rPr>
              <a:t>delimiter</a:t>
            </a:r>
            <a:r>
              <a:rPr lang="en-US" altLang="zh-CN" sz="2800"/>
              <a:t>）</a:t>
            </a:r>
            <a:r>
              <a:rPr lang="zh-CN" altLang="en-US" sz="2800"/>
              <a:t>组成的。其中操作数可以是常数，也可以是变量或常量的标识符；操作符可以是算术运算符、关系运算符和逻辑运算符；分隔符为左右括号和标识表达式结束的结束符。在本节中，仅讨论简单算术表达式的求值问题。在这种表达式中只含加、减、乘、除四则运算，所有的运算对象均为单变量。表达式的结束符为</a:t>
            </a:r>
            <a:r>
              <a:rPr lang="zh-CN" altLang="en-US" sz="2800">
                <a:latin typeface="Times New Roman" pitchFamily="18" charset="0"/>
              </a:rPr>
              <a:t>“</a:t>
            </a:r>
            <a:r>
              <a:rPr lang="zh-CN" altLang="en-US" sz="2800"/>
              <a:t>#</a:t>
            </a:r>
            <a:r>
              <a:rPr lang="zh-CN" altLang="en-US" sz="2800">
                <a:latin typeface="Times New Roman" pitchFamily="18" charset="0"/>
              </a:rPr>
              <a:t>”</a:t>
            </a:r>
            <a:r>
              <a:rPr lang="zh-CN" altLang="en-US" sz="280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2590800" y="0"/>
            <a:ext cx="3001963" cy="762000"/>
          </a:xfrm>
          <a:prstGeom prst="rect">
            <a:avLst/>
          </a:prstGeom>
          <a:noFill/>
          <a:ln w="9525">
            <a:noFill/>
            <a:miter lim="800000"/>
            <a:headEnd/>
            <a:tailEnd/>
          </a:ln>
          <a:effectLst/>
        </p:spPr>
        <p:txBody>
          <a:bodyPr lIns="92075" tIns="46038" rIns="92075" bIns="46038" anchor="ctr"/>
          <a:lstStyle/>
          <a:p>
            <a:pPr algn="ctr">
              <a:lnSpc>
                <a:spcPct val="100000"/>
              </a:lnSpc>
            </a:pPr>
            <a:r>
              <a:rPr lang="zh-CN" altLang="en-US" sz="3200">
                <a:latin typeface="Arial Narrow" pitchFamily="34" charset="0"/>
              </a:rPr>
              <a:t>表项的删除</a:t>
            </a:r>
          </a:p>
        </p:txBody>
      </p:sp>
      <p:graphicFrame>
        <p:nvGraphicFramePr>
          <p:cNvPr id="11267" name="Object 5"/>
          <p:cNvGraphicFramePr>
            <a:graphicFrameLocks noChangeAspect="1"/>
          </p:cNvGraphicFramePr>
          <p:nvPr/>
        </p:nvGraphicFramePr>
        <p:xfrm>
          <a:off x="914400" y="5181600"/>
          <a:ext cx="6858000" cy="1031875"/>
        </p:xfrm>
        <a:graphic>
          <a:graphicData uri="http://schemas.openxmlformats.org/presentationml/2006/ole">
            <mc:AlternateContent xmlns:mc="http://schemas.openxmlformats.org/markup-compatibility/2006">
              <mc:Choice xmlns:v="urn:schemas-microsoft-com:vml" Requires="v">
                <p:oleObj spid="_x0000_s11317" name="公式" r:id="rId3" imgW="2717800" imgH="431800" progId="Equation.3">
                  <p:embed/>
                </p:oleObj>
              </mc:Choice>
              <mc:Fallback>
                <p:oleObj name="公式" r:id="rId3" imgW="27178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181600"/>
                        <a:ext cx="6858000" cy="103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93254" name="Rectangle 6"/>
          <p:cNvSpPr>
            <a:spLocks noChangeArrowheads="1"/>
          </p:cNvSpPr>
          <p:nvPr/>
        </p:nvSpPr>
        <p:spPr bwMode="auto">
          <a:xfrm>
            <a:off x="762000" y="4419600"/>
            <a:ext cx="2725738"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2800">
                <a:effectLst>
                  <a:outerShdw blurRad="38100" dist="38100" dir="2700000" algn="tl">
                    <a:srgbClr val="C0C0C0"/>
                  </a:outerShdw>
                </a:effectLst>
                <a:latin typeface="Times New Roman" pitchFamily="18" charset="0"/>
              </a:rPr>
              <a:t>平均移动次数：</a:t>
            </a:r>
          </a:p>
        </p:txBody>
      </p:sp>
      <p:pic>
        <p:nvPicPr>
          <p:cNvPr id="11269" name="Picture 7"/>
          <p:cNvPicPr>
            <a:picLocks noChangeAspect="1" noChangeArrowheads="1"/>
          </p:cNvPicPr>
          <p:nvPr/>
        </p:nvPicPr>
        <p:blipFill>
          <a:blip r:embed="rId5" cstate="print"/>
          <a:srcRect/>
          <a:stretch>
            <a:fillRect/>
          </a:stretch>
        </p:blipFill>
        <p:spPr bwMode="auto">
          <a:xfrm>
            <a:off x="1295400" y="762000"/>
            <a:ext cx="6019800" cy="3362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304800" y="476250"/>
            <a:ext cx="8839200" cy="1800225"/>
          </a:xfrm>
          <a:prstGeom prst="rect">
            <a:avLst/>
          </a:prstGeom>
          <a:noFill/>
          <a:ln w="9525">
            <a:noFill/>
            <a:miter lim="800000"/>
            <a:headEnd/>
            <a:tailEnd/>
          </a:ln>
          <a:effectLst/>
        </p:spPr>
        <p:txBody>
          <a:bodyPr>
            <a:spAutoFit/>
          </a:bodyPr>
          <a:lstStyle/>
          <a:p>
            <a:pPr>
              <a:lnSpc>
                <a:spcPct val="100000"/>
              </a:lnSpc>
            </a:pPr>
            <a:r>
              <a:rPr lang="zh-CN" altLang="en-US" sz="2800"/>
              <a:t>算术四则运算的规则为：</a:t>
            </a:r>
          </a:p>
          <a:p>
            <a:pPr>
              <a:lnSpc>
                <a:spcPct val="100000"/>
              </a:lnSpc>
            </a:pPr>
            <a:r>
              <a:rPr lang="zh-CN" altLang="en-US" sz="2800"/>
              <a:t>（1）先乘除、后加减；</a:t>
            </a:r>
          </a:p>
          <a:p>
            <a:pPr>
              <a:lnSpc>
                <a:spcPct val="100000"/>
              </a:lnSpc>
            </a:pPr>
            <a:r>
              <a:rPr lang="zh-CN" altLang="en-US" sz="2800"/>
              <a:t>（2）同级运算时先左后右；</a:t>
            </a:r>
          </a:p>
          <a:p>
            <a:pPr>
              <a:lnSpc>
                <a:spcPct val="100000"/>
              </a:lnSpc>
            </a:pPr>
            <a:r>
              <a:rPr lang="zh-CN" altLang="en-US" sz="2800"/>
              <a:t>（3）先括号内，后括号外。</a:t>
            </a:r>
          </a:p>
        </p:txBody>
      </p:sp>
      <p:grpSp>
        <p:nvGrpSpPr>
          <p:cNvPr id="99331" name="Group 3"/>
          <p:cNvGrpSpPr>
            <a:grpSpLocks/>
          </p:cNvGrpSpPr>
          <p:nvPr/>
        </p:nvGrpSpPr>
        <p:grpSpPr bwMode="auto">
          <a:xfrm>
            <a:off x="2124075" y="2708275"/>
            <a:ext cx="4038600" cy="2073275"/>
            <a:chOff x="1392" y="240"/>
            <a:chExt cx="2544" cy="1306"/>
          </a:xfrm>
        </p:grpSpPr>
        <p:sp>
          <p:nvSpPr>
            <p:cNvPr id="99332" name="Rectangle 4"/>
            <p:cNvSpPr>
              <a:spLocks noChangeArrowheads="1"/>
            </p:cNvSpPr>
            <p:nvPr/>
          </p:nvSpPr>
          <p:spPr bwMode="auto">
            <a:xfrm>
              <a:off x="1392" y="240"/>
              <a:ext cx="2544" cy="288"/>
            </a:xfrm>
            <a:prstGeom prst="rect">
              <a:avLst/>
            </a:prstGeom>
            <a:noFill/>
            <a:ln w="9525">
              <a:noFill/>
              <a:miter lim="800000"/>
              <a:headEnd/>
              <a:tailEnd/>
            </a:ln>
            <a:effectLst/>
          </p:spPr>
          <p:txBody>
            <a:bodyPr>
              <a:spAutoFit/>
            </a:bodyPr>
            <a:lstStyle/>
            <a:p>
              <a:pPr>
                <a:lnSpc>
                  <a:spcPct val="100000"/>
                </a:lnSpc>
              </a:pPr>
              <a:r>
                <a:rPr lang="en-US" altLang="zh-CN" sz="2400">
                  <a:latin typeface="Times New Roman" pitchFamily="18" charset="0"/>
                  <a:ea typeface="宋体" pitchFamily="2" charset="-122"/>
                </a:rPr>
                <a:t>A + B × ( C － D ) + E / F</a:t>
              </a:r>
            </a:p>
          </p:txBody>
        </p:sp>
        <p:sp>
          <p:nvSpPr>
            <p:cNvPr id="621573" name="AutoShape 5"/>
            <p:cNvSpPr>
              <a:spLocks/>
            </p:cNvSpPr>
            <p:nvPr/>
          </p:nvSpPr>
          <p:spPr bwMode="auto">
            <a:xfrm rot="-5400000">
              <a:off x="2544" y="288"/>
              <a:ext cx="96" cy="576"/>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1574" name="AutoShape 6"/>
            <p:cNvSpPr>
              <a:spLocks/>
            </p:cNvSpPr>
            <p:nvPr/>
          </p:nvSpPr>
          <p:spPr bwMode="auto">
            <a:xfrm rot="-5400000">
              <a:off x="2184" y="456"/>
              <a:ext cx="96" cy="720"/>
            </a:xfrm>
            <a:prstGeom prst="leftBrace">
              <a:avLst>
                <a:gd name="adj1" fmla="val 62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1575" name="AutoShape 7"/>
            <p:cNvSpPr>
              <a:spLocks/>
            </p:cNvSpPr>
            <p:nvPr/>
          </p:nvSpPr>
          <p:spPr bwMode="auto">
            <a:xfrm rot="-5400000">
              <a:off x="3312" y="432"/>
              <a:ext cx="96" cy="288"/>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1576" name="AutoShape 8"/>
            <p:cNvSpPr>
              <a:spLocks/>
            </p:cNvSpPr>
            <p:nvPr/>
          </p:nvSpPr>
          <p:spPr bwMode="auto">
            <a:xfrm rot="-5400000">
              <a:off x="1992" y="504"/>
              <a:ext cx="96" cy="1104"/>
            </a:xfrm>
            <a:prstGeom prst="leftBrace">
              <a:avLst>
                <a:gd name="adj1" fmla="val 9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21577" name="AutoShape 9"/>
            <p:cNvSpPr>
              <a:spLocks/>
            </p:cNvSpPr>
            <p:nvPr/>
          </p:nvSpPr>
          <p:spPr bwMode="auto">
            <a:xfrm rot="-5400000">
              <a:off x="2616" y="648"/>
              <a:ext cx="96" cy="1296"/>
            </a:xfrm>
            <a:prstGeom prst="leftBrace">
              <a:avLst>
                <a:gd name="adj1" fmla="val 112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9338" name="Rectangle 10"/>
            <p:cNvSpPr>
              <a:spLocks noChangeArrowheads="1"/>
            </p:cNvSpPr>
            <p:nvPr/>
          </p:nvSpPr>
          <p:spPr bwMode="auto">
            <a:xfrm>
              <a:off x="2448" y="576"/>
              <a:ext cx="277" cy="250"/>
            </a:xfrm>
            <a:prstGeom prst="rect">
              <a:avLst/>
            </a:prstGeom>
            <a:noFill/>
            <a:ln w="9525">
              <a:noFill/>
              <a:miter lim="800000"/>
              <a:headEnd/>
              <a:tailEnd/>
            </a:ln>
            <a:effectLst/>
          </p:spPr>
          <p:txBody>
            <a:bodyPr wrap="none">
              <a:spAutoFit/>
            </a:bodyPr>
            <a:lstStyle/>
            <a:p>
              <a:pPr>
                <a:lnSpc>
                  <a:spcPct val="100000"/>
                </a:lnSpc>
              </a:pPr>
              <a:r>
                <a:rPr lang="zh-CN" altLang="en-US" sz="2000">
                  <a:latin typeface="Times New Roman" pitchFamily="18" charset="0"/>
                  <a:ea typeface="宋体" pitchFamily="2" charset="-122"/>
                </a:rPr>
                <a:t>①</a:t>
              </a:r>
            </a:p>
          </p:txBody>
        </p:sp>
        <p:sp>
          <p:nvSpPr>
            <p:cNvPr id="99339" name="Rectangle 11"/>
            <p:cNvSpPr>
              <a:spLocks noChangeArrowheads="1"/>
            </p:cNvSpPr>
            <p:nvPr/>
          </p:nvSpPr>
          <p:spPr bwMode="auto">
            <a:xfrm>
              <a:off x="2112" y="816"/>
              <a:ext cx="277" cy="250"/>
            </a:xfrm>
            <a:prstGeom prst="rect">
              <a:avLst/>
            </a:prstGeom>
            <a:noFill/>
            <a:ln w="9525">
              <a:noFill/>
              <a:miter lim="800000"/>
              <a:headEnd/>
              <a:tailEnd/>
            </a:ln>
            <a:effectLst/>
          </p:spPr>
          <p:txBody>
            <a:bodyPr wrap="none">
              <a:spAutoFit/>
            </a:bodyPr>
            <a:lstStyle/>
            <a:p>
              <a:pPr>
                <a:lnSpc>
                  <a:spcPct val="100000"/>
                </a:lnSpc>
              </a:pPr>
              <a:r>
                <a:rPr lang="zh-CN" altLang="en-US" sz="2000">
                  <a:latin typeface="Times New Roman" pitchFamily="18" charset="0"/>
                  <a:ea typeface="宋体" pitchFamily="2" charset="-122"/>
                </a:rPr>
                <a:t>②</a:t>
              </a:r>
            </a:p>
          </p:txBody>
        </p:sp>
        <p:sp>
          <p:nvSpPr>
            <p:cNvPr id="99340" name="Rectangle 12"/>
            <p:cNvSpPr>
              <a:spLocks noChangeArrowheads="1"/>
            </p:cNvSpPr>
            <p:nvPr/>
          </p:nvSpPr>
          <p:spPr bwMode="auto">
            <a:xfrm>
              <a:off x="1920" y="1056"/>
              <a:ext cx="277" cy="250"/>
            </a:xfrm>
            <a:prstGeom prst="rect">
              <a:avLst/>
            </a:prstGeom>
            <a:noFill/>
            <a:ln w="9525">
              <a:noFill/>
              <a:miter lim="800000"/>
              <a:headEnd/>
              <a:tailEnd/>
            </a:ln>
            <a:effectLst/>
          </p:spPr>
          <p:txBody>
            <a:bodyPr wrap="none">
              <a:spAutoFit/>
            </a:bodyPr>
            <a:lstStyle/>
            <a:p>
              <a:pPr>
                <a:lnSpc>
                  <a:spcPct val="100000"/>
                </a:lnSpc>
              </a:pPr>
              <a:r>
                <a:rPr lang="zh-CN" altLang="en-US" sz="2000">
                  <a:latin typeface="Times New Roman" pitchFamily="18" charset="0"/>
                  <a:ea typeface="宋体" pitchFamily="2" charset="-122"/>
                </a:rPr>
                <a:t>③</a:t>
              </a:r>
            </a:p>
          </p:txBody>
        </p:sp>
        <p:sp>
          <p:nvSpPr>
            <p:cNvPr id="99341" name="Rectangle 13"/>
            <p:cNvSpPr>
              <a:spLocks noChangeArrowheads="1"/>
            </p:cNvSpPr>
            <p:nvPr/>
          </p:nvSpPr>
          <p:spPr bwMode="auto">
            <a:xfrm>
              <a:off x="3216" y="576"/>
              <a:ext cx="277" cy="250"/>
            </a:xfrm>
            <a:prstGeom prst="rect">
              <a:avLst/>
            </a:prstGeom>
            <a:noFill/>
            <a:ln w="9525">
              <a:noFill/>
              <a:miter lim="800000"/>
              <a:headEnd/>
              <a:tailEnd/>
            </a:ln>
            <a:effectLst/>
          </p:spPr>
          <p:txBody>
            <a:bodyPr wrap="none">
              <a:spAutoFit/>
            </a:bodyPr>
            <a:lstStyle/>
            <a:p>
              <a:pPr>
                <a:lnSpc>
                  <a:spcPct val="100000"/>
                </a:lnSpc>
              </a:pPr>
              <a:r>
                <a:rPr lang="zh-CN" altLang="en-US" sz="2000">
                  <a:latin typeface="Times New Roman" pitchFamily="18" charset="0"/>
                  <a:ea typeface="宋体" pitchFamily="2" charset="-122"/>
                </a:rPr>
                <a:t>④</a:t>
              </a:r>
            </a:p>
          </p:txBody>
        </p:sp>
        <p:sp>
          <p:nvSpPr>
            <p:cNvPr id="99342" name="Rectangle 14"/>
            <p:cNvSpPr>
              <a:spLocks noChangeArrowheads="1"/>
            </p:cNvSpPr>
            <p:nvPr/>
          </p:nvSpPr>
          <p:spPr bwMode="auto">
            <a:xfrm>
              <a:off x="2555" y="1296"/>
              <a:ext cx="277" cy="250"/>
            </a:xfrm>
            <a:prstGeom prst="rect">
              <a:avLst/>
            </a:prstGeom>
            <a:noFill/>
            <a:ln w="9525">
              <a:noFill/>
              <a:miter lim="800000"/>
              <a:headEnd/>
              <a:tailEnd/>
            </a:ln>
            <a:effectLst/>
          </p:spPr>
          <p:txBody>
            <a:bodyPr wrap="none">
              <a:spAutoFit/>
            </a:bodyPr>
            <a:lstStyle/>
            <a:p>
              <a:pPr>
                <a:lnSpc>
                  <a:spcPct val="100000"/>
                </a:lnSpc>
              </a:pPr>
              <a:r>
                <a:rPr lang="zh-CN" altLang="en-US" sz="2000">
                  <a:latin typeface="Times New Roman" pitchFamily="18" charset="0"/>
                  <a:ea typeface="宋体" pitchFamily="2" charset="-122"/>
                </a:rPr>
                <a:t>⑤</a:t>
              </a:r>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468313" y="476250"/>
            <a:ext cx="8204200" cy="1373188"/>
          </a:xfrm>
          <a:prstGeom prst="rect">
            <a:avLst/>
          </a:prstGeom>
          <a:noFill/>
          <a:ln w="38100">
            <a:noFill/>
            <a:miter lim="800000"/>
            <a:headEnd/>
            <a:tailEnd/>
          </a:ln>
          <a:effectLst/>
        </p:spPr>
        <p:txBody>
          <a:bodyPr lIns="90000" tIns="46800" rIns="90000" bIns="46800">
            <a:spAutoFit/>
          </a:bodyPr>
          <a:lstStyle/>
          <a:p>
            <a:pPr eaLnBrk="1" hangingPunct="1">
              <a:lnSpc>
                <a:spcPct val="100000"/>
              </a:lnSpc>
            </a:pPr>
            <a:r>
              <a:rPr kumimoji="1" lang="zh-CN" altLang="en-US" sz="2800"/>
              <a:t>计算表达式时是如何确定计算顺序的呢？是通过操作符及其分隔符所决定的运算优先级。下面是</a:t>
            </a:r>
            <a:r>
              <a:rPr kumimoji="1" lang="en-US" altLang="zh-CN" sz="2800"/>
              <a:t>C++</a:t>
            </a:r>
            <a:r>
              <a:rPr kumimoji="1" lang="zh-CN" altLang="en-US" sz="2800"/>
              <a:t>操作符的优先级，其中</a:t>
            </a:r>
            <a:r>
              <a:rPr kumimoji="1" lang="en-US" altLang="zh-CN" sz="2800"/>
              <a:t>1</a:t>
            </a:r>
            <a:r>
              <a:rPr kumimoji="1" lang="zh-CN" altLang="en-US" sz="2800"/>
              <a:t>级最高：</a:t>
            </a:r>
          </a:p>
        </p:txBody>
      </p:sp>
      <p:pic>
        <p:nvPicPr>
          <p:cNvPr id="100355" name="Picture 3" descr="未命名"/>
          <p:cNvPicPr>
            <a:picLocks noChangeAspect="1" noChangeArrowheads="1"/>
          </p:cNvPicPr>
          <p:nvPr/>
        </p:nvPicPr>
        <p:blipFill>
          <a:blip r:embed="rId2" cstate="print"/>
          <a:srcRect/>
          <a:stretch>
            <a:fillRect/>
          </a:stretch>
        </p:blipFill>
        <p:spPr bwMode="auto">
          <a:xfrm>
            <a:off x="2051050" y="2060575"/>
            <a:ext cx="4537075" cy="4484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95288" y="549275"/>
            <a:ext cx="8382000" cy="2654300"/>
          </a:xfrm>
          <a:prstGeom prst="rect">
            <a:avLst/>
          </a:prstGeom>
          <a:noFill/>
          <a:ln w="9525">
            <a:noFill/>
            <a:miter lim="800000"/>
            <a:headEnd/>
            <a:tailEnd/>
          </a:ln>
          <a:effectLst/>
        </p:spPr>
        <p:txBody>
          <a:bodyPr>
            <a:spAutoFit/>
          </a:bodyPr>
          <a:lstStyle/>
          <a:p>
            <a:pPr indent="723900">
              <a:lnSpc>
                <a:spcPct val="100000"/>
              </a:lnSpc>
            </a:pPr>
            <a:r>
              <a:rPr lang="zh-CN" altLang="en-US" sz="2800"/>
              <a:t>计算机是如何接收一个表达式并生成正确的可执行指令呢？回答是计算机将输入的表达式重写为一个称之为后缀形式的表达式。对于由操作符和操作数组成的表达式，我们通常的写法称作中缀形式，这是因为操作符在操作数中间。类似的理由，如果把操作符放在操作数后边则被称作后缀形式。</a:t>
            </a:r>
          </a:p>
        </p:txBody>
      </p:sp>
      <p:sp>
        <p:nvSpPr>
          <p:cNvPr id="101379" name="Text Box 3"/>
          <p:cNvSpPr txBox="1">
            <a:spLocks noChangeArrowheads="1"/>
          </p:cNvSpPr>
          <p:nvPr/>
        </p:nvSpPr>
        <p:spPr bwMode="auto">
          <a:xfrm>
            <a:off x="395288" y="3716338"/>
            <a:ext cx="8204200" cy="1716087"/>
          </a:xfrm>
          <a:prstGeom prst="rect">
            <a:avLst/>
          </a:prstGeom>
          <a:noFill/>
          <a:ln w="38100">
            <a:noFill/>
            <a:miter lim="800000"/>
            <a:headEnd/>
            <a:tailEnd/>
          </a:ln>
          <a:effectLst/>
        </p:spPr>
        <p:txBody>
          <a:bodyPr lIns="90000" tIns="46800" rIns="90000" bIns="46800">
            <a:spAutoFit/>
          </a:bodyPr>
          <a:lstStyle/>
          <a:p>
            <a:pPr eaLnBrk="1" hangingPunct="1">
              <a:lnSpc>
                <a:spcPct val="100000"/>
              </a:lnSpc>
              <a:spcBef>
                <a:spcPct val="40000"/>
              </a:spcBef>
            </a:pPr>
            <a:r>
              <a:rPr kumimoji="1" lang="zh-CN" altLang="en-US" sz="2800">
                <a:solidFill>
                  <a:srgbClr val="CC3300"/>
                </a:solidFill>
                <a:latin typeface="Times New Roman" pitchFamily="18" charset="0"/>
              </a:rPr>
              <a:t>一种解决表达式计算的有效方法可分为两步：</a:t>
            </a:r>
          </a:p>
          <a:p>
            <a:pPr eaLnBrk="1" hangingPunct="1">
              <a:lnSpc>
                <a:spcPct val="100000"/>
              </a:lnSpc>
              <a:spcBef>
                <a:spcPct val="40000"/>
              </a:spcBef>
            </a:pPr>
            <a:r>
              <a:rPr lang="zh-CN" altLang="en-US" sz="2800">
                <a:latin typeface="Times New Roman" pitchFamily="18" charset="0"/>
              </a:rPr>
              <a:t>（</a:t>
            </a:r>
            <a:r>
              <a:rPr lang="en-US" altLang="zh-CN" sz="2800">
                <a:latin typeface="Times New Roman" pitchFamily="18" charset="0"/>
              </a:rPr>
              <a:t>1</a:t>
            </a:r>
            <a:r>
              <a:rPr kumimoji="1" lang="zh-CN" altLang="en-US" sz="2800">
                <a:latin typeface="Times New Roman" pitchFamily="18" charset="0"/>
              </a:rPr>
              <a:t>）将中缀转化为后缀；</a:t>
            </a:r>
          </a:p>
          <a:p>
            <a:pPr eaLnBrk="1" hangingPunct="1">
              <a:lnSpc>
                <a:spcPct val="100000"/>
              </a:lnSpc>
              <a:spcBef>
                <a:spcPct val="40000"/>
              </a:spcBef>
            </a:pPr>
            <a:r>
              <a:rPr kumimoji="1" lang="zh-CN" altLang="en-US" sz="2800">
                <a:latin typeface="Times New Roman" pitchFamily="18" charset="0"/>
              </a:rPr>
              <a:t>（</a:t>
            </a:r>
            <a:r>
              <a:rPr kumimoji="1" lang="en-US" altLang="zh-CN" sz="2800">
                <a:latin typeface="Times New Roman" pitchFamily="18" charset="0"/>
              </a:rPr>
              <a:t>2</a:t>
            </a:r>
            <a:r>
              <a:rPr kumimoji="1" lang="zh-CN" altLang="en-US" sz="2800">
                <a:latin typeface="Times New Roman" pitchFamily="18" charset="0"/>
              </a:rPr>
              <a:t>）计算后缀。</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95288" y="476250"/>
            <a:ext cx="8305800" cy="5643563"/>
          </a:xfrm>
          <a:prstGeom prst="rect">
            <a:avLst/>
          </a:prstGeom>
          <a:noFill/>
          <a:ln w="9525">
            <a:noFill/>
            <a:miter lim="800000"/>
            <a:headEnd/>
            <a:tailEnd/>
          </a:ln>
          <a:effectLst/>
        </p:spPr>
        <p:txBody>
          <a:bodyPr>
            <a:spAutoFit/>
          </a:bodyPr>
          <a:lstStyle/>
          <a:p>
            <a:pPr indent="571500" algn="just">
              <a:lnSpc>
                <a:spcPct val="100000"/>
              </a:lnSpc>
            </a:pPr>
            <a:r>
              <a:rPr lang="zh-CN" altLang="en-US" sz="2800"/>
              <a:t>我们书写的表达式一般都是运算符在两个操作数中间（除单目运算符外），这种表达式被称为中缀表达式。中缀表达式有时必须借助括号才能将运算顺序表达清楚，处理起来比较复杂。在编译系统中，对表达式的处理采用的是另外一种方法，即将中缀表达式转变为后缀表达式，然后对后缀式表达式进行处理，后缀表达式也称为逆波兰式。</a:t>
            </a:r>
          </a:p>
          <a:p>
            <a:pPr indent="571500" algn="just">
              <a:lnSpc>
                <a:spcPct val="100000"/>
              </a:lnSpc>
            </a:pPr>
            <a:r>
              <a:rPr lang="zh-CN" altLang="en-US" sz="2800"/>
              <a:t>波兰表示法（也称为前缀表达式）是由波兰逻辑学家（</a:t>
            </a:r>
            <a:r>
              <a:rPr lang="en-US" altLang="zh-CN" sz="2800">
                <a:latin typeface="Times New Roman" pitchFamily="18" charset="0"/>
              </a:rPr>
              <a:t>Lukasiewicz</a:t>
            </a:r>
            <a:r>
              <a:rPr lang="en-US" altLang="zh-CN" sz="2800"/>
              <a:t>）</a:t>
            </a:r>
            <a:r>
              <a:rPr lang="zh-CN" altLang="en-US" sz="2800"/>
              <a:t>提出的，其特点是将运算符置于运算对象的前面，如</a:t>
            </a:r>
            <a:r>
              <a:rPr lang="en-US" altLang="zh-CN" sz="2800">
                <a:latin typeface="Times New Roman" pitchFamily="18" charset="0"/>
              </a:rPr>
              <a:t>a+b</a:t>
            </a:r>
            <a:r>
              <a:rPr lang="zh-CN" altLang="en-US" sz="2800"/>
              <a:t>表示为</a:t>
            </a:r>
            <a:r>
              <a:rPr lang="zh-CN" altLang="en-US" sz="2800">
                <a:latin typeface="Times New Roman" pitchFamily="18" charset="0"/>
              </a:rPr>
              <a:t>+</a:t>
            </a:r>
            <a:r>
              <a:rPr lang="en-US" altLang="zh-CN" sz="2800">
                <a:latin typeface="Times New Roman" pitchFamily="18" charset="0"/>
              </a:rPr>
              <a:t>ab</a:t>
            </a:r>
            <a:r>
              <a:rPr lang="en-US" altLang="zh-CN" sz="2800"/>
              <a:t>；</a:t>
            </a:r>
            <a:r>
              <a:rPr lang="zh-CN" altLang="en-US" sz="2800"/>
              <a:t>逆波兰式则是将运算符置于运算对象的后面，如</a:t>
            </a:r>
            <a:r>
              <a:rPr lang="en-US" altLang="zh-CN" sz="2800">
                <a:latin typeface="Times New Roman" pitchFamily="18" charset="0"/>
              </a:rPr>
              <a:t>a+b</a:t>
            </a:r>
            <a:r>
              <a:rPr lang="zh-CN" altLang="en-US" sz="2800"/>
              <a:t>表示为</a:t>
            </a:r>
            <a:r>
              <a:rPr lang="en-US" altLang="zh-CN" sz="2800">
                <a:latin typeface="Times New Roman" pitchFamily="18" charset="0"/>
              </a:rPr>
              <a:t>ab+。</a:t>
            </a:r>
            <a:r>
              <a:rPr lang="zh-CN" altLang="en-US" sz="2800"/>
              <a:t>后缀表达式运算时按从左到右的顺序进行，不需要括号。</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539750" y="1622425"/>
            <a:ext cx="4033838" cy="1374775"/>
          </a:xfrm>
          <a:prstGeom prst="rect">
            <a:avLst/>
          </a:prstGeom>
          <a:noFill/>
          <a:ln w="9525">
            <a:noFill/>
            <a:miter lim="800000"/>
            <a:headEnd/>
            <a:tailEnd/>
          </a:ln>
          <a:effectLst/>
        </p:spPr>
        <p:txBody>
          <a:bodyPr wrap="none">
            <a:spAutoFit/>
          </a:bodyPr>
          <a:lstStyle/>
          <a:p>
            <a:pPr>
              <a:lnSpc>
                <a:spcPct val="150000"/>
              </a:lnSpc>
            </a:pPr>
            <a:r>
              <a:rPr lang="zh-CN" altLang="en-US" sz="2800"/>
              <a:t>中缀:   </a:t>
            </a:r>
            <a:r>
              <a:rPr lang="en-US" altLang="zh-CN" sz="2800">
                <a:latin typeface="Times New Roman" pitchFamily="18" charset="0"/>
              </a:rPr>
              <a:t>A+B*(C-D)-E/F</a:t>
            </a:r>
          </a:p>
          <a:p>
            <a:pPr>
              <a:lnSpc>
                <a:spcPct val="150000"/>
              </a:lnSpc>
            </a:pPr>
            <a:r>
              <a:rPr lang="zh-CN" altLang="en-US" sz="2800"/>
              <a:t>后缀:   </a:t>
            </a:r>
            <a:r>
              <a:rPr lang="en-US" altLang="zh-CN" sz="2800">
                <a:latin typeface="Times New Roman" pitchFamily="18" charset="0"/>
              </a:rPr>
              <a:t>ABCD-*+EF/-</a:t>
            </a:r>
          </a:p>
        </p:txBody>
      </p:sp>
      <p:sp>
        <p:nvSpPr>
          <p:cNvPr id="103427" name="Rectangle 3"/>
          <p:cNvSpPr>
            <a:spLocks noChangeArrowheads="1"/>
          </p:cNvSpPr>
          <p:nvPr/>
        </p:nvSpPr>
        <p:spPr bwMode="auto">
          <a:xfrm>
            <a:off x="1979613" y="3213100"/>
            <a:ext cx="4953000" cy="519113"/>
          </a:xfrm>
          <a:prstGeom prst="rect">
            <a:avLst/>
          </a:prstGeom>
          <a:noFill/>
          <a:ln w="9525">
            <a:noFill/>
            <a:miter lim="800000"/>
            <a:headEnd/>
            <a:tailEnd/>
          </a:ln>
          <a:effectLst/>
        </p:spPr>
        <p:txBody>
          <a:bodyPr>
            <a:spAutoFit/>
          </a:bodyPr>
          <a:lstStyle/>
          <a:p>
            <a:pPr>
              <a:lnSpc>
                <a:spcPct val="100000"/>
              </a:lnSpc>
            </a:pPr>
            <a:r>
              <a:rPr lang="en-US" altLang="zh-CN" sz="2800" b="0">
                <a:latin typeface="Times New Roman" pitchFamily="18" charset="0"/>
                <a:ea typeface="宋体" pitchFamily="2" charset="-122"/>
              </a:rPr>
              <a:t>A B C D － × + E  F  /  －</a:t>
            </a:r>
          </a:p>
        </p:txBody>
      </p:sp>
      <p:sp>
        <p:nvSpPr>
          <p:cNvPr id="617476" name="AutoShape 4"/>
          <p:cNvSpPr>
            <a:spLocks/>
          </p:cNvSpPr>
          <p:nvPr/>
        </p:nvSpPr>
        <p:spPr bwMode="auto">
          <a:xfrm rot="-5400000">
            <a:off x="3084513" y="3343275"/>
            <a:ext cx="152400" cy="838200"/>
          </a:xfrm>
          <a:prstGeom prst="leftBrace">
            <a:avLst>
              <a:gd name="adj1" fmla="val 4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17477" name="AutoShape 5"/>
          <p:cNvSpPr>
            <a:spLocks/>
          </p:cNvSpPr>
          <p:nvPr/>
        </p:nvSpPr>
        <p:spPr bwMode="auto">
          <a:xfrm rot="-5400000">
            <a:off x="3198813" y="3533775"/>
            <a:ext cx="152400" cy="1524000"/>
          </a:xfrm>
          <a:prstGeom prst="lef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17478" name="AutoShape 6"/>
          <p:cNvSpPr>
            <a:spLocks/>
          </p:cNvSpPr>
          <p:nvPr/>
        </p:nvSpPr>
        <p:spPr bwMode="auto">
          <a:xfrm rot="-5400000">
            <a:off x="4951413" y="3381375"/>
            <a:ext cx="152400" cy="762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17479" name="AutoShape 7"/>
          <p:cNvSpPr>
            <a:spLocks/>
          </p:cNvSpPr>
          <p:nvPr/>
        </p:nvSpPr>
        <p:spPr bwMode="auto">
          <a:xfrm rot="-5400000">
            <a:off x="3160713" y="3800475"/>
            <a:ext cx="152400" cy="2209800"/>
          </a:xfrm>
          <a:prstGeom prst="leftBrace">
            <a:avLst>
              <a:gd name="adj1" fmla="val 120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17480" name="AutoShape 8"/>
          <p:cNvSpPr>
            <a:spLocks/>
          </p:cNvSpPr>
          <p:nvPr/>
        </p:nvSpPr>
        <p:spPr bwMode="auto">
          <a:xfrm rot="-5400000">
            <a:off x="3922713" y="3571875"/>
            <a:ext cx="152400" cy="3733800"/>
          </a:xfrm>
          <a:prstGeom prst="leftBrace">
            <a:avLst>
              <a:gd name="adj1" fmla="val 204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3433" name="Rectangle 9"/>
          <p:cNvSpPr>
            <a:spLocks noChangeArrowheads="1"/>
          </p:cNvSpPr>
          <p:nvPr/>
        </p:nvSpPr>
        <p:spPr bwMode="auto">
          <a:xfrm>
            <a:off x="2936875" y="3762375"/>
            <a:ext cx="490538" cy="457200"/>
          </a:xfrm>
          <a:prstGeom prst="rect">
            <a:avLst/>
          </a:prstGeom>
          <a:noFill/>
          <a:ln w="9525">
            <a:noFill/>
            <a:miter lim="800000"/>
            <a:headEnd/>
            <a:tailEnd/>
          </a:ln>
          <a:effectLst/>
        </p:spPr>
        <p:txBody>
          <a:bodyPr wrap="none">
            <a:spAutoFit/>
          </a:bodyPr>
          <a:lstStyle/>
          <a:p>
            <a:pPr>
              <a:lnSpc>
                <a:spcPct val="100000"/>
              </a:lnSpc>
            </a:pPr>
            <a:r>
              <a:rPr lang="zh-CN" altLang="en-US" sz="2400">
                <a:latin typeface="Times New Roman" pitchFamily="18" charset="0"/>
                <a:ea typeface="宋体" pitchFamily="2" charset="-122"/>
              </a:rPr>
              <a:t>①</a:t>
            </a:r>
          </a:p>
        </p:txBody>
      </p:sp>
      <p:sp>
        <p:nvSpPr>
          <p:cNvPr id="103434" name="Rectangle 10"/>
          <p:cNvSpPr>
            <a:spLocks noChangeArrowheads="1"/>
          </p:cNvSpPr>
          <p:nvPr/>
        </p:nvSpPr>
        <p:spPr bwMode="auto">
          <a:xfrm>
            <a:off x="3013075" y="4371975"/>
            <a:ext cx="490538" cy="457200"/>
          </a:xfrm>
          <a:prstGeom prst="rect">
            <a:avLst/>
          </a:prstGeom>
          <a:noFill/>
          <a:ln w="9525">
            <a:noFill/>
            <a:miter lim="800000"/>
            <a:headEnd/>
            <a:tailEnd/>
          </a:ln>
          <a:effectLst/>
        </p:spPr>
        <p:txBody>
          <a:bodyPr wrap="none">
            <a:spAutoFit/>
          </a:bodyPr>
          <a:lstStyle/>
          <a:p>
            <a:pPr>
              <a:lnSpc>
                <a:spcPct val="100000"/>
              </a:lnSpc>
            </a:pPr>
            <a:r>
              <a:rPr lang="zh-CN" altLang="en-US" sz="2400">
                <a:latin typeface="Times New Roman" pitchFamily="18" charset="0"/>
                <a:ea typeface="宋体" pitchFamily="2" charset="-122"/>
              </a:rPr>
              <a:t>②</a:t>
            </a:r>
          </a:p>
        </p:txBody>
      </p:sp>
      <p:sp>
        <p:nvSpPr>
          <p:cNvPr id="103435" name="Rectangle 11"/>
          <p:cNvSpPr>
            <a:spLocks noChangeArrowheads="1"/>
          </p:cNvSpPr>
          <p:nvPr/>
        </p:nvSpPr>
        <p:spPr bwMode="auto">
          <a:xfrm>
            <a:off x="2970213" y="4905375"/>
            <a:ext cx="490537" cy="457200"/>
          </a:xfrm>
          <a:prstGeom prst="rect">
            <a:avLst/>
          </a:prstGeom>
          <a:noFill/>
          <a:ln w="9525">
            <a:noFill/>
            <a:miter lim="800000"/>
            <a:headEnd/>
            <a:tailEnd/>
          </a:ln>
          <a:effectLst/>
        </p:spPr>
        <p:txBody>
          <a:bodyPr wrap="none">
            <a:spAutoFit/>
          </a:bodyPr>
          <a:lstStyle/>
          <a:p>
            <a:pPr>
              <a:lnSpc>
                <a:spcPct val="100000"/>
              </a:lnSpc>
            </a:pPr>
            <a:r>
              <a:rPr lang="zh-CN" altLang="en-US" sz="2400">
                <a:latin typeface="Times New Roman" pitchFamily="18" charset="0"/>
                <a:ea typeface="宋体" pitchFamily="2" charset="-122"/>
              </a:rPr>
              <a:t>③</a:t>
            </a:r>
          </a:p>
        </p:txBody>
      </p:sp>
      <p:sp>
        <p:nvSpPr>
          <p:cNvPr id="103436" name="Rectangle 12"/>
          <p:cNvSpPr>
            <a:spLocks noChangeArrowheads="1"/>
          </p:cNvSpPr>
          <p:nvPr/>
        </p:nvSpPr>
        <p:spPr bwMode="auto">
          <a:xfrm>
            <a:off x="4799013" y="3762375"/>
            <a:ext cx="490537" cy="457200"/>
          </a:xfrm>
          <a:prstGeom prst="rect">
            <a:avLst/>
          </a:prstGeom>
          <a:noFill/>
          <a:ln w="9525">
            <a:noFill/>
            <a:miter lim="800000"/>
            <a:headEnd/>
            <a:tailEnd/>
          </a:ln>
          <a:effectLst/>
        </p:spPr>
        <p:txBody>
          <a:bodyPr wrap="none">
            <a:spAutoFit/>
          </a:bodyPr>
          <a:lstStyle/>
          <a:p>
            <a:pPr>
              <a:lnSpc>
                <a:spcPct val="100000"/>
              </a:lnSpc>
            </a:pPr>
            <a:r>
              <a:rPr lang="zh-CN" altLang="en-US" sz="2400">
                <a:latin typeface="Times New Roman" pitchFamily="18" charset="0"/>
                <a:ea typeface="宋体" pitchFamily="2" charset="-122"/>
              </a:rPr>
              <a:t>④</a:t>
            </a:r>
          </a:p>
        </p:txBody>
      </p:sp>
      <p:sp>
        <p:nvSpPr>
          <p:cNvPr id="103437" name="Rectangle 13"/>
          <p:cNvSpPr>
            <a:spLocks noChangeArrowheads="1"/>
          </p:cNvSpPr>
          <p:nvPr/>
        </p:nvSpPr>
        <p:spPr bwMode="auto">
          <a:xfrm>
            <a:off x="3732213" y="5438775"/>
            <a:ext cx="490537" cy="457200"/>
          </a:xfrm>
          <a:prstGeom prst="rect">
            <a:avLst/>
          </a:prstGeom>
          <a:noFill/>
          <a:ln w="9525">
            <a:noFill/>
            <a:miter lim="800000"/>
            <a:headEnd/>
            <a:tailEnd/>
          </a:ln>
          <a:effectLst/>
        </p:spPr>
        <p:txBody>
          <a:bodyPr wrap="none">
            <a:spAutoFit/>
          </a:bodyPr>
          <a:lstStyle/>
          <a:p>
            <a:pPr>
              <a:lnSpc>
                <a:spcPct val="100000"/>
              </a:lnSpc>
            </a:pPr>
            <a:r>
              <a:rPr lang="zh-CN" altLang="en-US" sz="2400">
                <a:latin typeface="Times New Roman" pitchFamily="18" charset="0"/>
                <a:ea typeface="宋体" pitchFamily="2" charset="-122"/>
              </a:rPr>
              <a:t>⑤</a:t>
            </a:r>
          </a:p>
        </p:txBody>
      </p:sp>
      <p:sp>
        <p:nvSpPr>
          <p:cNvPr id="103438" name="Rectangle 14"/>
          <p:cNvSpPr>
            <a:spLocks noChangeArrowheads="1"/>
          </p:cNvSpPr>
          <p:nvPr/>
        </p:nvSpPr>
        <p:spPr bwMode="auto">
          <a:xfrm>
            <a:off x="539750" y="404813"/>
            <a:ext cx="5940425" cy="1139825"/>
          </a:xfrm>
          <a:prstGeom prst="rect">
            <a:avLst/>
          </a:prstGeom>
          <a:noFill/>
          <a:ln w="9525">
            <a:noFill/>
            <a:miter lim="800000"/>
            <a:headEnd/>
            <a:tailEnd/>
          </a:ln>
          <a:effectLst/>
        </p:spPr>
        <p:txBody>
          <a:bodyPr wrap="none" lIns="112947" tIns="56473" rIns="112947" bIns="56473">
            <a:spAutoFit/>
          </a:bodyPr>
          <a:lstStyle/>
          <a:p>
            <a:r>
              <a:rPr lang="zh-CN" altLang="en-US" sz="2800"/>
              <a:t>后缀表达式的计算规则：</a:t>
            </a:r>
          </a:p>
          <a:p>
            <a:r>
              <a:rPr lang="zh-CN" altLang="en-US" sz="2800"/>
              <a:t>从左向右，先找操作符，再找操作数</a:t>
            </a:r>
            <a:endParaRPr lang="en-US" altLang="zh-CN" sz="2800"/>
          </a:p>
        </p:txBody>
      </p:sp>
      <p:sp>
        <p:nvSpPr>
          <p:cNvPr id="617487" name="Rectangle 15"/>
          <p:cNvSpPr>
            <a:spLocks noChangeArrowheads="1"/>
          </p:cNvSpPr>
          <p:nvPr/>
        </p:nvSpPr>
        <p:spPr bwMode="auto">
          <a:xfrm>
            <a:off x="250825" y="6092825"/>
            <a:ext cx="32893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lnSpc>
                <a:spcPct val="100000"/>
              </a:lnSpc>
              <a:defRPr/>
            </a:pPr>
            <a:r>
              <a:rPr lang="zh-CN" altLang="en-US" sz="2400">
                <a:solidFill>
                  <a:srgbClr val="FF0000"/>
                </a:solidFill>
                <a:effectLst>
                  <a:outerShdw blurRad="38100" dist="38100" dir="2700000" algn="tl">
                    <a:srgbClr val="C0C0C0"/>
                  </a:outerShdw>
                </a:effectLst>
              </a:rPr>
              <a:t>通过演示观察处理过程</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914400" y="3810000"/>
            <a:ext cx="7239000" cy="1800225"/>
          </a:xfrm>
          <a:prstGeom prst="rect">
            <a:avLst/>
          </a:prstGeom>
          <a:noFill/>
          <a:ln w="9525">
            <a:noFill/>
            <a:miter lim="800000"/>
            <a:headEnd/>
            <a:tailEnd/>
          </a:ln>
          <a:effectLst/>
        </p:spPr>
        <p:txBody>
          <a:bodyPr>
            <a:spAutoFit/>
          </a:bodyPr>
          <a:lstStyle/>
          <a:p>
            <a:pPr>
              <a:lnSpc>
                <a:spcPct val="100000"/>
              </a:lnSpc>
            </a:pPr>
            <a:r>
              <a:rPr lang="zh-CN" altLang="en-US" sz="2800">
                <a:latin typeface="Times New Roman" pitchFamily="18" charset="0"/>
              </a:rPr>
              <a:t>后缀表达式特点</a:t>
            </a:r>
          </a:p>
          <a:p>
            <a:pPr>
              <a:lnSpc>
                <a:spcPct val="100000"/>
              </a:lnSpc>
            </a:pPr>
            <a:r>
              <a:rPr lang="zh-CN" altLang="en-US" sz="2800">
                <a:latin typeface="Times New Roman" pitchFamily="18" charset="0"/>
              </a:rPr>
              <a:t>1、与相应的中缀表达式中的操作数次序相同</a:t>
            </a:r>
          </a:p>
          <a:p>
            <a:pPr>
              <a:lnSpc>
                <a:spcPct val="100000"/>
              </a:lnSpc>
            </a:pPr>
            <a:r>
              <a:rPr lang="zh-CN" altLang="en-US" sz="2800">
                <a:latin typeface="Times New Roman" pitchFamily="18" charset="0"/>
              </a:rPr>
              <a:t>2、没有括号</a:t>
            </a:r>
          </a:p>
          <a:p>
            <a:pPr>
              <a:lnSpc>
                <a:spcPct val="100000"/>
              </a:lnSpc>
            </a:pPr>
            <a:r>
              <a:rPr lang="en-US" altLang="zh-CN" sz="2800">
                <a:latin typeface="Times New Roman" pitchFamily="18" charset="0"/>
              </a:rPr>
              <a:t>3</a:t>
            </a:r>
            <a:r>
              <a:rPr lang="zh-CN" altLang="en-US" sz="2800">
                <a:latin typeface="Times New Roman" pitchFamily="18" charset="0"/>
              </a:rPr>
              <a:t>、操作符的次序决定了表达式的计算顺序</a:t>
            </a:r>
          </a:p>
        </p:txBody>
      </p:sp>
      <p:pic>
        <p:nvPicPr>
          <p:cNvPr id="104451" name="Picture 3" descr="http://webinfo.zjtvu.edu.cn/xnxx/cai/kejian/zjdd/sjjg/a_study/bjy_4/ba_image/DATA_401.gif"/>
          <p:cNvPicPr>
            <a:picLocks noChangeAspect="1" noChangeArrowheads="1"/>
          </p:cNvPicPr>
          <p:nvPr/>
        </p:nvPicPr>
        <p:blipFill>
          <a:blip r:embed="rId2" r:link="rId3" cstate="print"/>
          <a:srcRect/>
          <a:stretch>
            <a:fillRect/>
          </a:stretch>
        </p:blipFill>
        <p:spPr bwMode="auto">
          <a:xfrm>
            <a:off x="838200" y="1447800"/>
            <a:ext cx="3124200" cy="1666875"/>
          </a:xfrm>
          <a:prstGeom prst="rect">
            <a:avLst/>
          </a:prstGeom>
          <a:noFill/>
          <a:ln w="9525">
            <a:noFill/>
            <a:miter lim="800000"/>
            <a:headEnd/>
            <a:tailEnd/>
          </a:ln>
        </p:spPr>
      </p:pic>
      <p:pic>
        <p:nvPicPr>
          <p:cNvPr id="104452" name="Picture 4" descr="http://webinfo.zjtvu.edu.cn/xnxx/cai/kejian/zjdd/sjjg/a_study/bjy_4/ba_image/DATA_402.gif"/>
          <p:cNvPicPr>
            <a:picLocks noChangeAspect="1" noChangeArrowheads="1"/>
          </p:cNvPicPr>
          <p:nvPr/>
        </p:nvPicPr>
        <p:blipFill>
          <a:blip r:embed="rId4" r:link="rId5" cstate="print"/>
          <a:srcRect/>
          <a:stretch>
            <a:fillRect/>
          </a:stretch>
        </p:blipFill>
        <p:spPr bwMode="auto">
          <a:xfrm>
            <a:off x="4495800" y="1447800"/>
            <a:ext cx="3124200" cy="166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685800" y="457200"/>
            <a:ext cx="3448050" cy="579438"/>
          </a:xfrm>
          <a:prstGeom prst="rect">
            <a:avLst/>
          </a:prstGeom>
          <a:noFill/>
          <a:ln w="9525">
            <a:noFill/>
            <a:miter lim="800000"/>
            <a:headEnd/>
            <a:tailEnd/>
          </a:ln>
          <a:effectLst/>
        </p:spPr>
        <p:txBody>
          <a:bodyPr wrap="none">
            <a:spAutoFit/>
          </a:bodyPr>
          <a:lstStyle/>
          <a:p>
            <a:pPr>
              <a:lnSpc>
                <a:spcPct val="100000"/>
              </a:lnSpc>
            </a:pPr>
            <a:r>
              <a:rPr lang="zh-CN" altLang="en-US" sz="3200">
                <a:latin typeface="Times New Roman" pitchFamily="18" charset="0"/>
              </a:rPr>
              <a:t>后缀表达式的计算</a:t>
            </a:r>
          </a:p>
        </p:txBody>
      </p:sp>
      <p:sp>
        <p:nvSpPr>
          <p:cNvPr id="105475" name="Rectangle 3"/>
          <p:cNvSpPr>
            <a:spLocks noChangeArrowheads="1"/>
          </p:cNvSpPr>
          <p:nvPr/>
        </p:nvSpPr>
        <p:spPr bwMode="auto">
          <a:xfrm>
            <a:off x="684213" y="4508500"/>
            <a:ext cx="7772400" cy="1373188"/>
          </a:xfrm>
          <a:prstGeom prst="rect">
            <a:avLst/>
          </a:prstGeom>
          <a:noFill/>
          <a:ln w="9525">
            <a:noFill/>
            <a:miter lim="800000"/>
            <a:headEnd/>
            <a:tailEnd/>
          </a:ln>
          <a:effectLst/>
        </p:spPr>
        <p:txBody>
          <a:bodyPr>
            <a:spAutoFit/>
          </a:bodyPr>
          <a:lstStyle/>
          <a:p>
            <a:pPr marL="1968500" indent="-1968500">
              <a:lnSpc>
                <a:spcPct val="100000"/>
              </a:lnSpc>
            </a:pPr>
            <a:r>
              <a:rPr lang="zh-CN" altLang="en-US" sz="2800"/>
              <a:t>处理规则1：扫描到操作数时，操作数入栈；</a:t>
            </a:r>
          </a:p>
          <a:p>
            <a:pPr marL="1968500" indent="-1968500">
              <a:lnSpc>
                <a:spcPct val="100000"/>
              </a:lnSpc>
            </a:pPr>
            <a:r>
              <a:rPr lang="zh-CN" altLang="en-US" sz="2800"/>
              <a:t>处理规则2：扫描到操作符时，从栈顶相应操作数，操作结果入栈。</a:t>
            </a:r>
          </a:p>
        </p:txBody>
      </p:sp>
      <p:sp>
        <p:nvSpPr>
          <p:cNvPr id="105476" name="Rectangle 4"/>
          <p:cNvSpPr>
            <a:spLocks noChangeArrowheads="1"/>
          </p:cNvSpPr>
          <p:nvPr/>
        </p:nvSpPr>
        <p:spPr bwMode="auto">
          <a:xfrm>
            <a:off x="684213" y="1484313"/>
            <a:ext cx="7924800" cy="2654300"/>
          </a:xfrm>
          <a:prstGeom prst="rect">
            <a:avLst/>
          </a:prstGeom>
          <a:noFill/>
          <a:ln w="9525">
            <a:noFill/>
            <a:miter lim="800000"/>
            <a:headEnd/>
            <a:tailEnd/>
          </a:ln>
          <a:effectLst/>
        </p:spPr>
        <p:txBody>
          <a:bodyPr>
            <a:spAutoFit/>
          </a:bodyPr>
          <a:lstStyle/>
          <a:p>
            <a:pPr indent="571500">
              <a:lnSpc>
                <a:spcPct val="100000"/>
              </a:lnSpc>
            </a:pPr>
            <a:r>
              <a:rPr lang="zh-CN" altLang="en-US" sz="2800"/>
              <a:t>算法实现：得到后缀表达式后，我们在计算表达式时，可以设置一个栈，从左到右扫描后缀表达式，每读到一个操作数就将其压入栈中；每读到一个操作符时，则从栈顶取出两个操作数进行运算，并将结果压入栈中，一直到后缀表达式读完。最后栈顶就是计算结果。</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2133600" y="381000"/>
            <a:ext cx="4953000" cy="519113"/>
          </a:xfrm>
          <a:prstGeom prst="rect">
            <a:avLst/>
          </a:prstGeom>
          <a:noFill/>
          <a:ln w="9525">
            <a:noFill/>
            <a:miter lim="800000"/>
            <a:headEnd/>
            <a:tailEnd/>
          </a:ln>
          <a:effectLst/>
        </p:spPr>
        <p:txBody>
          <a:bodyPr>
            <a:spAutoFit/>
          </a:bodyPr>
          <a:lstStyle/>
          <a:p>
            <a:pPr>
              <a:lnSpc>
                <a:spcPct val="100000"/>
              </a:lnSpc>
            </a:pPr>
            <a:r>
              <a:rPr lang="en-US" altLang="zh-CN" sz="2800" b="0">
                <a:latin typeface="Times New Roman" pitchFamily="18" charset="0"/>
                <a:ea typeface="宋体" pitchFamily="2" charset="-122"/>
              </a:rPr>
              <a:t>A B C D － × + E  F  /  －</a:t>
            </a:r>
          </a:p>
        </p:txBody>
      </p:sp>
      <p:graphicFrame>
        <p:nvGraphicFramePr>
          <p:cNvPr id="614403" name="Group 3"/>
          <p:cNvGraphicFramePr>
            <a:graphicFrameLocks noGrp="1"/>
          </p:cNvGraphicFramePr>
          <p:nvPr/>
        </p:nvGraphicFramePr>
        <p:xfrm>
          <a:off x="1447800" y="1219200"/>
          <a:ext cx="6096000" cy="4754880"/>
        </p:xfrm>
        <a:graphic>
          <a:graphicData uri="http://schemas.openxmlformats.org/drawingml/2006/table">
            <a:tbl>
              <a:tblPr/>
              <a:tblGrid>
                <a:gridCol w="762000"/>
                <a:gridCol w="1066800"/>
                <a:gridCol w="1676400"/>
                <a:gridCol w="2590800"/>
              </a:tblGrid>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楷体_GB2312" pitchFamily="49" charset="-122"/>
                        </a:rPr>
                        <a:t>扫描项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楷体_GB2312" pitchFamily="49" charset="-122"/>
                        </a:rPr>
                        <a:t>栈中内容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楷体_GB2312" pitchFamily="49"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置空栈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ABCD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ABR</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R</a:t>
                      </a:r>
                      <a:r>
                        <a:rPr kumimoji="0" lang="en-US" altLang="zh-CN" sz="1800" b="1" i="0" u="none" strike="noStrike" cap="none" normalizeH="0" baseline="-25000" smtClean="0">
                          <a:ln>
                            <a:noFill/>
                          </a:ln>
                          <a:solidFill>
                            <a:schemeClr val="tx1"/>
                          </a:solidFill>
                          <a:effectLst/>
                          <a:latin typeface="VW媩$婫`婡p瑙" charset="0"/>
                          <a:ea typeface="宋体" pitchFamily="2" charset="-122"/>
                        </a:rPr>
                        <a:t>1</a:t>
                      </a:r>
                      <a:r>
                        <a:rPr kumimoji="0" lang="en-US" altLang="zh-CN" sz="1800" b="1" i="0" u="none" strike="noStrike" cap="none" normalizeH="0" baseline="0" smtClean="0">
                          <a:ln>
                            <a:noFill/>
                          </a:ln>
                          <a:solidFill>
                            <a:schemeClr val="tx1"/>
                          </a:solidFill>
                          <a:effectLst/>
                          <a:latin typeface="VW媩$婫`婡p瑙" charset="0"/>
                          <a:ea typeface="宋体" pitchFamily="2" charset="-122"/>
                        </a:rPr>
                        <a:t> = 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AR</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R</a:t>
                      </a:r>
                      <a:r>
                        <a:rPr kumimoji="0" lang="en-US" altLang="zh-CN" sz="1800" b="1" i="0" u="none" strike="noStrike" cap="none" normalizeH="0" baseline="-25000" smtClean="0">
                          <a:ln>
                            <a:noFill/>
                          </a:ln>
                          <a:solidFill>
                            <a:schemeClr val="tx1"/>
                          </a:solidFill>
                          <a:effectLst/>
                          <a:latin typeface="VW媩$婫`婡p瑙" charset="0"/>
                          <a:ea typeface="宋体" pitchFamily="2" charset="-122"/>
                        </a:rPr>
                        <a:t>2</a:t>
                      </a:r>
                      <a:r>
                        <a:rPr kumimoji="0" lang="en-US" altLang="zh-CN" sz="1800" b="1" i="0" u="none" strike="noStrike" cap="none" normalizeH="0" baseline="0" smtClean="0">
                          <a:ln>
                            <a:noFill/>
                          </a:ln>
                          <a:solidFill>
                            <a:schemeClr val="tx1"/>
                          </a:solidFill>
                          <a:effectLst/>
                          <a:latin typeface="VW媩$婫`婡p瑙" charset="0"/>
                          <a:ea typeface="宋体" pitchFamily="2" charset="-122"/>
                        </a:rPr>
                        <a:t> = B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 R</a:t>
                      </a:r>
                      <a:r>
                        <a:rPr kumimoji="0" lang="en-US" altLang="zh-CN" sz="1800" b="1" i="0" u="none" strike="noStrike" cap="none" normalizeH="0" baseline="-25000" smtClean="0">
                          <a:ln>
                            <a:noFill/>
                          </a:ln>
                          <a:solidFill>
                            <a:schemeClr val="tx1"/>
                          </a:solidFill>
                          <a:effectLst/>
                          <a:latin typeface="VW媩$婫`婡p瑙"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R</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R</a:t>
                      </a:r>
                      <a:r>
                        <a:rPr kumimoji="0" lang="en-US" altLang="zh-CN" sz="1800" b="1" i="0" u="none" strike="noStrike" cap="none" normalizeH="0" baseline="-25000" smtClean="0">
                          <a:ln>
                            <a:noFill/>
                          </a:ln>
                          <a:solidFill>
                            <a:schemeClr val="tx1"/>
                          </a:solidFill>
                          <a:effectLst/>
                          <a:latin typeface="VW媩$婫`婡p瑙" charset="0"/>
                          <a:ea typeface="宋体" pitchFamily="2" charset="-122"/>
                        </a:rPr>
                        <a:t>3</a:t>
                      </a:r>
                      <a:r>
                        <a:rPr kumimoji="0" lang="en-US" altLang="zh-CN" sz="1800" b="1" i="0" u="none" strike="noStrike" cap="none" normalizeH="0" baseline="0" smtClean="0">
                          <a:ln>
                            <a:noFill/>
                          </a:ln>
                          <a:solidFill>
                            <a:schemeClr val="tx1"/>
                          </a:solidFill>
                          <a:effectLst/>
                          <a:latin typeface="VW媩$婫`婡p瑙" charset="0"/>
                          <a:ea typeface="宋体" pitchFamily="2" charset="-122"/>
                        </a:rPr>
                        <a:t> = A + R</a:t>
                      </a:r>
                      <a:r>
                        <a:rPr kumimoji="0" lang="en-US" altLang="zh-CN" sz="1800" b="1" i="0" u="none" strike="noStrike" cap="none" normalizeH="0" baseline="-25000" smtClean="0">
                          <a:ln>
                            <a:noFill/>
                          </a:ln>
                          <a:solidFill>
                            <a:schemeClr val="tx1"/>
                          </a:solidFill>
                          <a:effectLst/>
                          <a:latin typeface="VW媩$婫`婡p瑙"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R</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1800" b="1" i="0" u="none" strike="noStrike" cap="none" normalizeH="0" baseline="0" smtClean="0">
                          <a:ln>
                            <a:noFill/>
                          </a:ln>
                          <a:solidFill>
                            <a:schemeClr val="tx1"/>
                          </a:solidFill>
                          <a:effectLst/>
                          <a:latin typeface="VW媩$婫`婡p瑙"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R</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1800" b="1" i="0" u="none" strike="noStrike" cap="none" normalizeH="0" baseline="0" smtClean="0">
                          <a:ln>
                            <a:noFill/>
                          </a:ln>
                          <a:solidFill>
                            <a:schemeClr val="tx1"/>
                          </a:solidFill>
                          <a:effectLst/>
                          <a:latin typeface="VW媩$婫`婡p瑙" charset="0"/>
                          <a:ea typeface="宋体" pitchFamily="2" charset="-122"/>
                        </a:rPr>
                        <a:t>EF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R</a:t>
                      </a:r>
                      <a:r>
                        <a:rPr kumimoji="0" lang="en-US" altLang="zh-CN" sz="1800" b="1" i="0" u="none" strike="noStrike" cap="none" normalizeH="0" baseline="-25000" smtClean="0">
                          <a:ln>
                            <a:noFill/>
                          </a:ln>
                          <a:solidFill>
                            <a:schemeClr val="tx1"/>
                          </a:solidFill>
                          <a:effectLst/>
                          <a:latin typeface="VW媩$婫`婡p瑙" charset="0"/>
                          <a:ea typeface="宋体" pitchFamily="2" charset="-122"/>
                        </a:rPr>
                        <a:t>3</a:t>
                      </a:r>
                      <a:r>
                        <a:rPr kumimoji="0" lang="en-US" altLang="zh-CN" sz="1800" b="1" i="0" u="none" strike="noStrike" cap="none" normalizeH="0" baseline="0" smtClean="0">
                          <a:ln>
                            <a:noFill/>
                          </a:ln>
                          <a:solidFill>
                            <a:schemeClr val="tx1"/>
                          </a:solidFill>
                          <a:effectLst/>
                          <a:latin typeface="VW媩$婫`婡p瑙" charset="0"/>
                          <a:ea typeface="宋体" pitchFamily="2" charset="-122"/>
                        </a:rPr>
                        <a:t>R</a:t>
                      </a:r>
                      <a:r>
                        <a:rPr kumimoji="0" lang="en-US" altLang="zh-CN" sz="1800" b="1" i="0" u="none" strike="noStrike" cap="none" normalizeH="0" baseline="-25000" smtClean="0">
                          <a:ln>
                            <a:noFill/>
                          </a:ln>
                          <a:solidFill>
                            <a:schemeClr val="tx1"/>
                          </a:solidFill>
                          <a:effectLst/>
                          <a:latin typeface="VW媩$婫`婡p瑙"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R</a:t>
                      </a:r>
                      <a:r>
                        <a:rPr kumimoji="0" lang="en-US" altLang="zh-CN" sz="1800" b="1" i="0" u="none" strike="noStrike" cap="none" normalizeH="0" baseline="-25000" smtClean="0">
                          <a:ln>
                            <a:noFill/>
                          </a:ln>
                          <a:solidFill>
                            <a:schemeClr val="tx1"/>
                          </a:solidFill>
                          <a:effectLst/>
                          <a:latin typeface="VW媩$婫`婡p瑙" charset="0"/>
                          <a:ea typeface="宋体" pitchFamily="2" charset="-122"/>
                        </a:rPr>
                        <a:t>4</a:t>
                      </a:r>
                      <a:r>
                        <a:rPr kumimoji="0" lang="en-US" altLang="zh-CN" sz="1800" b="1" i="0" u="none" strike="noStrike" cap="none" normalizeH="0" baseline="0" smtClean="0">
                          <a:ln>
                            <a:noFill/>
                          </a:ln>
                          <a:solidFill>
                            <a:schemeClr val="tx1"/>
                          </a:solidFill>
                          <a:effectLst/>
                          <a:latin typeface="VW媩$婫`婡p瑙" charset="0"/>
                          <a:ea typeface="宋体" pitchFamily="2" charset="-122"/>
                        </a:rPr>
                        <a:t> = E / 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VW媩$婫`婡p瑙"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R</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W媩$婫`婡p瑙" charset="0"/>
                          <a:ea typeface="宋体" pitchFamily="2" charset="-122"/>
                        </a:rPr>
                        <a:t>R</a:t>
                      </a:r>
                      <a:r>
                        <a:rPr kumimoji="0" lang="en-US" altLang="zh-CN" sz="1800" b="1" i="0" u="none" strike="noStrike" cap="none" normalizeH="0" baseline="-25000" smtClean="0">
                          <a:ln>
                            <a:noFill/>
                          </a:ln>
                          <a:solidFill>
                            <a:schemeClr val="tx1"/>
                          </a:solidFill>
                          <a:effectLst/>
                          <a:latin typeface="VW媩$婫`婡p瑙" charset="0"/>
                          <a:ea typeface="宋体" pitchFamily="2" charset="-122"/>
                        </a:rPr>
                        <a:t>5</a:t>
                      </a:r>
                      <a:r>
                        <a:rPr kumimoji="0" lang="en-US" altLang="zh-CN" sz="1800" b="1" i="0" u="none" strike="noStrike" cap="none" normalizeH="0" baseline="0" smtClean="0">
                          <a:ln>
                            <a:noFill/>
                          </a:ln>
                          <a:solidFill>
                            <a:schemeClr val="tx1"/>
                          </a:solidFill>
                          <a:effectLst/>
                          <a:latin typeface="VW媩$婫`婡p瑙" charset="0"/>
                          <a:ea typeface="宋体" pitchFamily="2" charset="-122"/>
                        </a:rPr>
                        <a:t> = R</a:t>
                      </a:r>
                      <a:r>
                        <a:rPr kumimoji="0" lang="en-US" altLang="zh-CN" sz="1800" b="1" i="0" u="none" strike="noStrike" cap="none" normalizeH="0" baseline="-25000" smtClean="0">
                          <a:ln>
                            <a:noFill/>
                          </a:ln>
                          <a:solidFill>
                            <a:schemeClr val="tx1"/>
                          </a:solidFill>
                          <a:effectLst/>
                          <a:latin typeface="VW媩$婫`婡p瑙" charset="0"/>
                          <a:ea typeface="宋体" pitchFamily="2" charset="-122"/>
                        </a:rPr>
                        <a:t>3</a:t>
                      </a:r>
                      <a:r>
                        <a:rPr kumimoji="0" lang="en-US" altLang="zh-CN" sz="1800" b="1" i="0" u="none" strike="noStrike" cap="none" normalizeH="0" baseline="0" smtClean="0">
                          <a:ln>
                            <a:noFill/>
                          </a:ln>
                          <a:solidFill>
                            <a:schemeClr val="tx1"/>
                          </a:solidFill>
                          <a:effectLst/>
                          <a:latin typeface="VW媩$婫`婡p瑙" charset="0"/>
                          <a:ea typeface="宋体" pitchFamily="2" charset="-122"/>
                        </a:rPr>
                        <a:t> －R</a:t>
                      </a:r>
                      <a:r>
                        <a:rPr kumimoji="0" lang="en-US" altLang="zh-CN" sz="1800" b="1" i="0" u="none" strike="noStrike" cap="none" normalizeH="0" baseline="-25000" smtClean="0">
                          <a:ln>
                            <a:noFill/>
                          </a:ln>
                          <a:solidFill>
                            <a:schemeClr val="tx1"/>
                          </a:solidFill>
                          <a:effectLst/>
                          <a:latin typeface="VW媩$婫`婡p瑙"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4475" name="Rectangle 75"/>
          <p:cNvSpPr>
            <a:spLocks noChangeArrowheads="1"/>
          </p:cNvSpPr>
          <p:nvPr/>
        </p:nvSpPr>
        <p:spPr bwMode="auto">
          <a:xfrm>
            <a:off x="395288" y="6165850"/>
            <a:ext cx="32893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lnSpc>
                <a:spcPct val="100000"/>
              </a:lnSpc>
              <a:defRPr/>
            </a:pPr>
            <a:r>
              <a:rPr lang="zh-CN" altLang="en-US" sz="2400">
                <a:solidFill>
                  <a:srgbClr val="FF0000"/>
                </a:solidFill>
                <a:effectLst>
                  <a:outerShdw blurRad="38100" dist="38100" dir="2700000" algn="tl">
                    <a:srgbClr val="C0C0C0"/>
                  </a:outerShdw>
                </a:effectLst>
              </a:rPr>
              <a:t>通过演示观察计算过程</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472345" y="1340768"/>
            <a:ext cx="8229600" cy="4051920"/>
          </a:xfrm>
          <a:prstGeom prst="rect">
            <a:avLst/>
          </a:prstGeom>
          <a:solidFill>
            <a:schemeClr val="hlink"/>
          </a:solidFill>
          <a:ln w="9525">
            <a:noFill/>
            <a:miter lim="800000"/>
            <a:headEnd/>
            <a:tailEnd/>
          </a:ln>
          <a:effectLst/>
        </p:spPr>
        <p:txBody>
          <a:bodyPr/>
          <a:lstStyle/>
          <a:p>
            <a:pPr>
              <a:lnSpc>
                <a:spcPct val="100000"/>
              </a:lnSpc>
            </a:pPr>
            <a:r>
              <a:rPr lang="en-US" altLang="zh-CN" sz="2800" dirty="0" err="1">
                <a:latin typeface="Times New Roman" pitchFamily="18" charset="0"/>
                <a:ea typeface="宋体" pitchFamily="2" charset="-122"/>
              </a:rPr>
              <a:t>def</a:t>
            </a:r>
            <a:r>
              <a:rPr lang="en-US" altLang="zh-CN" sz="2800" dirty="0">
                <a:latin typeface="Times New Roman" pitchFamily="18" charset="0"/>
                <a:ea typeface="宋体" pitchFamily="2" charset="-122"/>
              </a:rPr>
              <a:t>  calculate (e)  # e</a:t>
            </a:r>
            <a:r>
              <a:rPr lang="zh-CN" altLang="en-US" sz="2800" dirty="0">
                <a:latin typeface="Times New Roman" pitchFamily="18" charset="0"/>
                <a:ea typeface="宋体" pitchFamily="2" charset="-122"/>
              </a:rPr>
              <a:t>是表达式</a:t>
            </a:r>
            <a:endParaRPr lang="en-US" altLang="zh-CN" sz="2800" dirty="0">
              <a:latin typeface="Times New Roman" pitchFamily="18" charset="0"/>
              <a:ea typeface="宋体" pitchFamily="2" charset="-122"/>
            </a:endParaRPr>
          </a:p>
          <a:p>
            <a:pPr>
              <a:lnSpc>
                <a:spcPct val="100000"/>
              </a:lnSpc>
            </a:pPr>
            <a:r>
              <a:rPr lang="en-US" altLang="zh-CN" sz="2800" dirty="0">
                <a:latin typeface="Times New Roman" pitchFamily="18" charset="0"/>
                <a:ea typeface="宋体" pitchFamily="2" charset="-122"/>
              </a:rPr>
              <a:t>    S = Stack();  //initialize stack</a:t>
            </a:r>
          </a:p>
          <a:p>
            <a:pPr>
              <a:lnSpc>
                <a:spcPct val="100000"/>
              </a:lnSpc>
            </a:pPr>
            <a:r>
              <a:rPr lang="zh-CN" altLang="en-US" sz="2800" dirty="0">
                <a:latin typeface="Times New Roman" pitchFamily="18" charset="0"/>
              </a:rPr>
              <a:t>    </a:t>
            </a:r>
            <a:r>
              <a:rPr lang="en-US" altLang="zh-CN" sz="2800" dirty="0" smtClean="0">
                <a:latin typeface="Times New Roman" pitchFamily="18" charset="0"/>
              </a:rPr>
              <a:t>for  </a:t>
            </a:r>
            <a:r>
              <a:rPr lang="zh-CN" altLang="en-US" sz="2800" dirty="0" smtClean="0">
                <a:latin typeface="Times New Roman" pitchFamily="18" charset="0"/>
              </a:rPr>
              <a:t>表达式</a:t>
            </a:r>
            <a:r>
              <a:rPr lang="en-US" altLang="zh-CN" sz="2800" dirty="0">
                <a:latin typeface="Times New Roman" pitchFamily="18" charset="0"/>
              </a:rPr>
              <a:t>e</a:t>
            </a:r>
            <a:r>
              <a:rPr lang="zh-CN" altLang="en-US" sz="2800" dirty="0" smtClean="0">
                <a:latin typeface="Times New Roman" pitchFamily="18" charset="0"/>
              </a:rPr>
              <a:t>中的每一个符号</a:t>
            </a:r>
            <a:r>
              <a:rPr lang="en-US" altLang="zh-CN" sz="2800" dirty="0" smtClean="0">
                <a:latin typeface="Times New Roman" pitchFamily="18" charset="0"/>
                <a:ea typeface="宋体" pitchFamily="2" charset="-122"/>
              </a:rPr>
              <a:t>x</a:t>
            </a:r>
            <a:r>
              <a:rPr lang="zh-CN" altLang="en-US" sz="2800" dirty="0" smtClean="0">
                <a:latin typeface="Times New Roman" pitchFamily="18" charset="0"/>
                <a:ea typeface="宋体" pitchFamily="2" charset="-122"/>
              </a:rPr>
              <a:t>：</a:t>
            </a:r>
            <a:endParaRPr lang="en-US" altLang="zh-CN" sz="2800" dirty="0" smtClean="0">
              <a:latin typeface="Times New Roman" pitchFamily="18" charset="0"/>
              <a:ea typeface="宋体" pitchFamily="2" charset="-122"/>
            </a:endParaRPr>
          </a:p>
          <a:p>
            <a:pPr>
              <a:lnSpc>
                <a:spcPct val="100000"/>
              </a:lnSpc>
            </a:pPr>
            <a:r>
              <a:rPr lang="en-US" altLang="zh-CN" sz="2800" dirty="0">
                <a:latin typeface="Times New Roman" pitchFamily="18" charset="0"/>
                <a:ea typeface="宋体" pitchFamily="2" charset="-122"/>
              </a:rPr>
              <a:t> </a:t>
            </a:r>
            <a:r>
              <a:rPr lang="en-US" altLang="zh-CN" sz="2800" dirty="0" smtClean="0">
                <a:latin typeface="Times New Roman" pitchFamily="18" charset="0"/>
                <a:ea typeface="宋体" pitchFamily="2" charset="-122"/>
              </a:rPr>
              <a:t>        if  x</a:t>
            </a:r>
            <a:r>
              <a:rPr lang="zh-CN" altLang="en-US" sz="2800" dirty="0" smtClean="0">
                <a:latin typeface="Times New Roman" pitchFamily="18" charset="0"/>
                <a:ea typeface="宋体" pitchFamily="2" charset="-122"/>
              </a:rPr>
              <a:t>是</a:t>
            </a:r>
            <a:r>
              <a:rPr lang="en-US" altLang="zh-CN" sz="2800" dirty="0" smtClean="0">
                <a:latin typeface="Times New Roman" pitchFamily="18" charset="0"/>
                <a:ea typeface="宋体" pitchFamily="2" charset="-122"/>
              </a:rPr>
              <a:t># </a:t>
            </a:r>
            <a:r>
              <a:rPr lang="en-US" altLang="zh-CN" sz="2800" dirty="0">
                <a:latin typeface="Times New Roman" pitchFamily="18" charset="0"/>
                <a:ea typeface="宋体" pitchFamily="2" charset="-122"/>
              </a:rPr>
              <a:t>: return </a:t>
            </a:r>
            <a:r>
              <a:rPr lang="en-US" altLang="zh-CN" sz="2800" dirty="0" err="1" smtClean="0">
                <a:latin typeface="Times New Roman" pitchFamily="18" charset="0"/>
                <a:ea typeface="宋体" pitchFamily="2" charset="-122"/>
              </a:rPr>
              <a:t>S.pop</a:t>
            </a:r>
            <a:r>
              <a:rPr lang="en-US" altLang="zh-CN" sz="2800" dirty="0">
                <a:latin typeface="Times New Roman" pitchFamily="18" charset="0"/>
                <a:ea typeface="宋体" pitchFamily="2" charset="-122"/>
              </a:rPr>
              <a:t>( )</a:t>
            </a:r>
          </a:p>
          <a:p>
            <a:pPr>
              <a:lnSpc>
                <a:spcPct val="100000"/>
              </a:lnSpc>
            </a:pPr>
            <a:r>
              <a:rPr lang="en-US" altLang="zh-CN" sz="2800" dirty="0" smtClean="0">
                <a:latin typeface="Times New Roman" pitchFamily="18" charset="0"/>
                <a:ea typeface="宋体" pitchFamily="2" charset="-122"/>
              </a:rPr>
              <a:t>         if  </a:t>
            </a:r>
            <a:r>
              <a:rPr lang="en-US" altLang="zh-CN" sz="2800" dirty="0">
                <a:latin typeface="Times New Roman" pitchFamily="18" charset="0"/>
                <a:ea typeface="宋体" pitchFamily="2" charset="-122"/>
              </a:rPr>
              <a:t>x</a:t>
            </a:r>
            <a:r>
              <a:rPr lang="zh-CN" altLang="en-US" sz="2800" dirty="0">
                <a:latin typeface="Times New Roman" pitchFamily="18" charset="0"/>
              </a:rPr>
              <a:t>是操作数 </a:t>
            </a:r>
            <a:r>
              <a:rPr lang="en-US" altLang="zh-CN" sz="2800" dirty="0">
                <a:latin typeface="Times New Roman" pitchFamily="18" charset="0"/>
              </a:rPr>
              <a:t>: </a:t>
            </a:r>
            <a:r>
              <a:rPr lang="en-US" altLang="zh-CN" sz="2800" dirty="0" err="1" smtClean="0">
                <a:latin typeface="Times New Roman" pitchFamily="18" charset="0"/>
                <a:ea typeface="宋体" pitchFamily="2" charset="-122"/>
              </a:rPr>
              <a:t>S.push</a:t>
            </a:r>
            <a:r>
              <a:rPr lang="en-US" altLang="zh-CN" sz="2800" dirty="0" smtClean="0">
                <a:latin typeface="Times New Roman" pitchFamily="18" charset="0"/>
                <a:ea typeface="宋体" pitchFamily="2" charset="-122"/>
              </a:rPr>
              <a:t>(x</a:t>
            </a:r>
            <a:r>
              <a:rPr lang="en-US" altLang="zh-CN" sz="2800" dirty="0">
                <a:latin typeface="Times New Roman" pitchFamily="18" charset="0"/>
                <a:ea typeface="宋体" pitchFamily="2" charset="-122"/>
              </a:rPr>
              <a:t>)</a:t>
            </a:r>
          </a:p>
          <a:p>
            <a:pPr>
              <a:lnSpc>
                <a:spcPct val="100000"/>
              </a:lnSpc>
            </a:pPr>
            <a:r>
              <a:rPr lang="en-US" altLang="zh-CN" sz="2800" dirty="0">
                <a:latin typeface="Times New Roman" pitchFamily="18" charset="0"/>
                <a:ea typeface="宋体" pitchFamily="2" charset="-122"/>
              </a:rPr>
              <a:t>         else :</a:t>
            </a:r>
          </a:p>
          <a:p>
            <a:pPr>
              <a:lnSpc>
                <a:spcPct val="100000"/>
              </a:lnSpc>
            </a:pPr>
            <a:r>
              <a:rPr lang="zh-CN" altLang="en-US" sz="2800" dirty="0">
                <a:latin typeface="Times New Roman" pitchFamily="18" charset="0"/>
              </a:rPr>
              <a:t>              从栈中托出与</a:t>
            </a:r>
            <a:r>
              <a:rPr lang="en-US" altLang="zh-CN" sz="2800" dirty="0">
                <a:latin typeface="Times New Roman" pitchFamily="18" charset="0"/>
              </a:rPr>
              <a:t>x</a:t>
            </a:r>
            <a:r>
              <a:rPr lang="zh-CN" altLang="en-US" sz="2800" dirty="0">
                <a:latin typeface="Times New Roman" pitchFamily="18" charset="0"/>
              </a:rPr>
              <a:t>操作相对应的操作数</a:t>
            </a:r>
            <a:endParaRPr lang="zh-CN" altLang="en-US" sz="2800" dirty="0">
              <a:latin typeface="Times New Roman" pitchFamily="18" charset="0"/>
              <a:ea typeface="宋体" pitchFamily="2" charset="-122"/>
            </a:endParaRPr>
          </a:p>
          <a:p>
            <a:pPr>
              <a:lnSpc>
                <a:spcPct val="100000"/>
              </a:lnSpc>
            </a:pPr>
            <a:r>
              <a:rPr lang="zh-CN" altLang="en-US" sz="2800" dirty="0">
                <a:latin typeface="Times New Roman" pitchFamily="18" charset="0"/>
                <a:ea typeface="宋体" pitchFamily="2" charset="-122"/>
              </a:rPr>
              <a:t>              </a:t>
            </a:r>
            <a:r>
              <a:rPr lang="zh-CN" altLang="en-US" sz="2800" dirty="0">
                <a:latin typeface="Times New Roman" pitchFamily="18" charset="0"/>
              </a:rPr>
              <a:t>完成</a:t>
            </a:r>
            <a:r>
              <a:rPr lang="en-US" altLang="zh-CN" sz="2800" dirty="0">
                <a:latin typeface="Times New Roman" pitchFamily="18" charset="0"/>
                <a:ea typeface="宋体" pitchFamily="2" charset="-122"/>
              </a:rPr>
              <a:t>x</a:t>
            </a:r>
            <a:r>
              <a:rPr lang="zh-CN" altLang="en-US" sz="2800" dirty="0">
                <a:latin typeface="Times New Roman" pitchFamily="18" charset="0"/>
                <a:ea typeface="宋体" pitchFamily="2" charset="-122"/>
              </a:rPr>
              <a:t>指定的</a:t>
            </a:r>
            <a:r>
              <a:rPr lang="zh-CN" altLang="en-US" sz="2800" dirty="0">
                <a:latin typeface="Times New Roman" pitchFamily="18" charset="0"/>
              </a:rPr>
              <a:t>操作</a:t>
            </a:r>
            <a:r>
              <a:rPr lang="zh-CN" altLang="en-US" sz="2800" dirty="0">
                <a:latin typeface="Times New Roman" pitchFamily="18" charset="0"/>
                <a:ea typeface="宋体" pitchFamily="2" charset="-122"/>
              </a:rPr>
              <a:t>，</a:t>
            </a:r>
            <a:r>
              <a:rPr lang="zh-CN" altLang="en-US" sz="2800" dirty="0">
                <a:latin typeface="Times New Roman" pitchFamily="18" charset="0"/>
              </a:rPr>
              <a:t>结果存入</a:t>
            </a:r>
            <a:r>
              <a:rPr lang="en-US" altLang="zh-CN" sz="2800" dirty="0">
                <a:latin typeface="Times New Roman" pitchFamily="18" charset="0"/>
                <a:ea typeface="宋体" pitchFamily="2" charset="-122"/>
              </a:rPr>
              <a:t>y</a:t>
            </a:r>
          </a:p>
          <a:p>
            <a:pPr>
              <a:lnSpc>
                <a:spcPct val="100000"/>
              </a:lnSpc>
            </a:pPr>
            <a:r>
              <a:rPr lang="en-US" altLang="zh-CN" sz="2800" dirty="0">
                <a:latin typeface="Times New Roman" pitchFamily="18" charset="0"/>
                <a:ea typeface="宋体" pitchFamily="2" charset="-122"/>
              </a:rPr>
              <a:t>               </a:t>
            </a:r>
            <a:r>
              <a:rPr lang="en-US" altLang="zh-CN" sz="2800" dirty="0" err="1" smtClean="0">
                <a:latin typeface="Times New Roman" pitchFamily="18" charset="0"/>
                <a:ea typeface="宋体" pitchFamily="2" charset="-122"/>
              </a:rPr>
              <a:t>S.push</a:t>
            </a:r>
            <a:r>
              <a:rPr lang="en-US" altLang="zh-CN" sz="2800" dirty="0" smtClean="0">
                <a:latin typeface="Times New Roman" pitchFamily="18" charset="0"/>
                <a:ea typeface="宋体" pitchFamily="2" charset="-122"/>
              </a:rPr>
              <a:t>(y</a:t>
            </a:r>
            <a:r>
              <a:rPr lang="en-US" altLang="zh-CN" sz="2800" dirty="0">
                <a:latin typeface="Times New Roman" pitchFamily="18" charset="0"/>
                <a:ea typeface="宋体" pitchFamily="2" charset="-122"/>
              </a:rPr>
              <a:t>)</a:t>
            </a:r>
          </a:p>
          <a:p>
            <a:pPr>
              <a:lnSpc>
                <a:spcPct val="100000"/>
              </a:lnSpc>
            </a:pPr>
            <a:r>
              <a:rPr lang="en-US" altLang="zh-CN" sz="2800" dirty="0" smtClean="0">
                <a:latin typeface="Times New Roman" pitchFamily="18" charset="0"/>
                <a:ea typeface="宋体" pitchFamily="2" charset="-122"/>
              </a:rPr>
              <a:t>    </a:t>
            </a:r>
            <a:endParaRPr lang="en-US" altLang="zh-CN" sz="2800" dirty="0">
              <a:latin typeface="Times New Roman" pitchFamily="18" charset="0"/>
              <a:ea typeface="宋体" pitchFamily="2" charset="-122"/>
            </a:endParaRPr>
          </a:p>
        </p:txBody>
      </p:sp>
      <p:sp>
        <p:nvSpPr>
          <p:cNvPr id="3" name="Rectangle 2"/>
          <p:cNvSpPr>
            <a:spLocks noChangeArrowheads="1"/>
          </p:cNvSpPr>
          <p:nvPr/>
        </p:nvSpPr>
        <p:spPr bwMode="auto">
          <a:xfrm>
            <a:off x="472197" y="512676"/>
            <a:ext cx="3448050" cy="579438"/>
          </a:xfrm>
          <a:prstGeom prst="rect">
            <a:avLst/>
          </a:prstGeom>
          <a:noFill/>
          <a:ln w="9525">
            <a:noFill/>
            <a:miter lim="800000"/>
            <a:headEnd/>
            <a:tailEnd/>
          </a:ln>
          <a:effectLst/>
        </p:spPr>
        <p:txBody>
          <a:bodyPr wrap="none">
            <a:spAutoFit/>
          </a:bodyPr>
          <a:lstStyle/>
          <a:p>
            <a:pPr>
              <a:lnSpc>
                <a:spcPct val="100000"/>
              </a:lnSpc>
            </a:pPr>
            <a:r>
              <a:rPr lang="zh-CN" altLang="en-US" sz="3200">
                <a:latin typeface="Times New Roman" pitchFamily="18" charset="0"/>
              </a:rPr>
              <a:t>后缀表达式的计算</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692696"/>
            <a:ext cx="9144000" cy="5079082"/>
          </a:xfrm>
          <a:prstGeom prst="rect">
            <a:avLst/>
          </a:prstGeom>
          <a:solidFill>
            <a:schemeClr val="hlink"/>
          </a:solidFill>
          <a:ln w="9525">
            <a:noFill/>
            <a:miter lim="800000"/>
            <a:headEnd/>
            <a:tailEnd/>
          </a:ln>
          <a:effectLst/>
        </p:spPr>
        <p:txBody>
          <a:bodyPr/>
          <a:lstStyle/>
          <a:p>
            <a:pPr>
              <a:lnSpc>
                <a:spcPct val="100000"/>
              </a:lnSpc>
            </a:pPr>
            <a:r>
              <a:rPr lang="en-US" altLang="zh-CN" sz="3200">
                <a:latin typeface="Times New Roman" pitchFamily="18" charset="0"/>
                <a:ea typeface="宋体" pitchFamily="2" charset="-122"/>
              </a:rPr>
              <a:t>def  calculate(E) : # </a:t>
            </a:r>
            <a:r>
              <a:rPr lang="zh-CN" altLang="en-US" sz="3200">
                <a:latin typeface="Times New Roman" pitchFamily="18" charset="0"/>
                <a:ea typeface="宋体" pitchFamily="2" charset="-122"/>
              </a:rPr>
              <a:t>每个符号只有一位</a:t>
            </a:r>
          </a:p>
          <a:p>
            <a:pPr>
              <a:lnSpc>
                <a:spcPct val="100000"/>
              </a:lnSpc>
            </a:pPr>
            <a:r>
              <a:rPr lang="zh-CN" altLang="en-US" sz="3200">
                <a:latin typeface="Times New Roman" pitchFamily="18" charset="0"/>
                <a:ea typeface="宋体" pitchFamily="2" charset="-122"/>
              </a:rPr>
              <a:t>    </a:t>
            </a:r>
            <a:r>
              <a:rPr lang="en-US" altLang="zh-CN" sz="3200">
                <a:latin typeface="Times New Roman" pitchFamily="18" charset="0"/>
                <a:ea typeface="宋体" pitchFamily="2" charset="-122"/>
              </a:rPr>
              <a:t>S = Stack( )</a:t>
            </a:r>
          </a:p>
          <a:p>
            <a:pPr>
              <a:lnSpc>
                <a:spcPct val="100000"/>
              </a:lnSpc>
            </a:pPr>
            <a:r>
              <a:rPr lang="en-US" altLang="zh-CN" sz="3200">
                <a:latin typeface="Times New Roman" pitchFamily="18" charset="0"/>
                <a:ea typeface="宋体" pitchFamily="2" charset="-122"/>
              </a:rPr>
              <a:t>    for a in E :    # E</a:t>
            </a:r>
            <a:r>
              <a:rPr lang="zh-CN" altLang="en-US" sz="3200">
                <a:latin typeface="Times New Roman" pitchFamily="18" charset="0"/>
                <a:ea typeface="宋体" pitchFamily="2" charset="-122"/>
              </a:rPr>
              <a:t>是符号列表</a:t>
            </a:r>
          </a:p>
          <a:p>
            <a:pPr>
              <a:lnSpc>
                <a:spcPct val="100000"/>
              </a:lnSpc>
            </a:pPr>
            <a:r>
              <a:rPr lang="zh-CN" altLang="en-US" sz="3200">
                <a:latin typeface="Times New Roman" pitchFamily="18" charset="0"/>
                <a:ea typeface="宋体" pitchFamily="2" charset="-122"/>
              </a:rPr>
              <a:t>        </a:t>
            </a:r>
            <a:r>
              <a:rPr lang="en-US" altLang="zh-CN" sz="3200">
                <a:latin typeface="Times New Roman" pitchFamily="18" charset="0"/>
                <a:ea typeface="宋体" pitchFamily="2" charset="-122"/>
              </a:rPr>
              <a:t>if  a == '#' : return S.pop( )</a:t>
            </a:r>
          </a:p>
          <a:p>
            <a:pPr>
              <a:lnSpc>
                <a:spcPct val="100000"/>
              </a:lnSpc>
            </a:pPr>
            <a:r>
              <a:rPr lang="en-US" altLang="zh-CN" sz="3200">
                <a:latin typeface="Times New Roman" pitchFamily="18" charset="0"/>
                <a:ea typeface="宋体" pitchFamily="2" charset="-122"/>
              </a:rPr>
              <a:t>        elif  a[0] &gt;= '0' and a[0] &lt;= '9' : # </a:t>
            </a:r>
            <a:r>
              <a:rPr lang="zh-CN" altLang="en-US" sz="3200">
                <a:latin typeface="Times New Roman" pitchFamily="18" charset="0"/>
                <a:ea typeface="宋体" pitchFamily="2" charset="-122"/>
              </a:rPr>
              <a:t>数字</a:t>
            </a:r>
          </a:p>
          <a:p>
            <a:pPr>
              <a:lnSpc>
                <a:spcPct val="100000"/>
              </a:lnSpc>
            </a:pPr>
            <a:r>
              <a:rPr lang="zh-CN" altLang="en-US" sz="3200">
                <a:latin typeface="Times New Roman" pitchFamily="18" charset="0"/>
                <a:ea typeface="宋体" pitchFamily="2" charset="-122"/>
              </a:rPr>
              <a:t>            </a:t>
            </a:r>
            <a:r>
              <a:rPr lang="en-US" altLang="zh-CN" sz="3200">
                <a:latin typeface="Times New Roman" pitchFamily="18" charset="0"/>
                <a:ea typeface="宋体" pitchFamily="2" charset="-122"/>
              </a:rPr>
              <a:t>S.push(int(a))</a:t>
            </a:r>
          </a:p>
          <a:p>
            <a:pPr>
              <a:lnSpc>
                <a:spcPct val="100000"/>
              </a:lnSpc>
            </a:pPr>
            <a:r>
              <a:rPr lang="en-US" altLang="zh-CN" sz="3200">
                <a:latin typeface="Times New Roman" pitchFamily="18" charset="0"/>
                <a:ea typeface="宋体" pitchFamily="2" charset="-122"/>
              </a:rPr>
              <a:t>        else :</a:t>
            </a:r>
          </a:p>
          <a:p>
            <a:pPr>
              <a:lnSpc>
                <a:spcPct val="100000"/>
              </a:lnSpc>
            </a:pPr>
            <a:r>
              <a:rPr lang="en-US" altLang="zh-CN" sz="3200">
                <a:latin typeface="Times New Roman" pitchFamily="18" charset="0"/>
                <a:ea typeface="宋体" pitchFamily="2" charset="-122"/>
              </a:rPr>
              <a:t>            x = S.pop( );  y = S.pop( )</a:t>
            </a:r>
          </a:p>
          <a:p>
            <a:pPr>
              <a:lnSpc>
                <a:spcPct val="100000"/>
              </a:lnSpc>
            </a:pPr>
            <a:r>
              <a:rPr lang="en-US" altLang="zh-CN" sz="3200">
                <a:latin typeface="Times New Roman" pitchFamily="18" charset="0"/>
                <a:ea typeface="宋体" pitchFamily="2" charset="-122"/>
              </a:rPr>
              <a:t>            r = eval(str(y) + a + str(x))</a:t>
            </a:r>
          </a:p>
          <a:p>
            <a:pPr>
              <a:lnSpc>
                <a:spcPct val="100000"/>
              </a:lnSpc>
            </a:pPr>
            <a:r>
              <a:rPr lang="en-US" altLang="zh-CN" sz="3200">
                <a:latin typeface="Times New Roman" pitchFamily="18" charset="0"/>
                <a:ea typeface="宋体" pitchFamily="2" charset="-122"/>
              </a:rPr>
              <a:t>            S.push(r)</a:t>
            </a:r>
            <a:endParaRPr lang="en-US" altLang="zh-CN" sz="3200" dirty="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15516" y="512676"/>
            <a:ext cx="8784976" cy="4216400"/>
          </a:xfrm>
          <a:prstGeom prst="rect">
            <a:avLst/>
          </a:prstGeom>
          <a:noFill/>
          <a:ln w="9525">
            <a:noFill/>
            <a:miter lim="800000"/>
            <a:headEnd/>
            <a:tailEnd/>
          </a:ln>
          <a:effectLst/>
        </p:spPr>
        <p:txBody>
          <a:bodyPr wrap="square" lIns="112947" tIns="56473" rIns="112947" bIns="56473">
            <a:spAutoFit/>
          </a:bodyPr>
          <a:lstStyle/>
          <a:p>
            <a:pPr marL="457200" indent="-457200">
              <a:buSzPct val="90000"/>
              <a:buFont typeface="Wingdings" panose="05000000000000000000" pitchFamily="2" charset="2"/>
              <a:buChar char="Ø"/>
            </a:pPr>
            <a:r>
              <a:rPr lang="zh-CN" altLang="en-US" sz="2800">
                <a:latin typeface="Times New Roman" pitchFamily="18" charset="0"/>
              </a:rPr>
              <a:t>对顺序存储的线性表做查找、插入和删除操作，其时间复杂度均为</a:t>
            </a:r>
            <a:r>
              <a:rPr lang="en-US" altLang="zh-CN" sz="2800">
                <a:latin typeface="Times New Roman" pitchFamily="18" charset="0"/>
              </a:rPr>
              <a:t>O(n)</a:t>
            </a:r>
            <a:r>
              <a:rPr lang="zh-CN" altLang="en-US" sz="2800">
                <a:latin typeface="Times New Roman" pitchFamily="18" charset="0"/>
              </a:rPr>
              <a:t>。</a:t>
            </a:r>
          </a:p>
          <a:p>
            <a:pPr marL="457200" indent="-457200">
              <a:buSzPct val="90000"/>
              <a:buFont typeface="Wingdings" panose="05000000000000000000" pitchFamily="2" charset="2"/>
              <a:buChar char="Ø"/>
            </a:pPr>
            <a:r>
              <a:rPr lang="zh-CN" altLang="en-US" sz="2800">
                <a:latin typeface="Times New Roman" pitchFamily="18" charset="0"/>
              </a:rPr>
              <a:t>若对在做插入或删除操作时对表中原有元素排列顺序没有要求，则不必保持原来的顺序。</a:t>
            </a:r>
          </a:p>
          <a:p>
            <a:pPr marL="457200" indent="-457200">
              <a:buSzPct val="90000"/>
              <a:buFont typeface="Wingdings" panose="05000000000000000000" pitchFamily="2" charset="2"/>
              <a:buChar char="Ø"/>
            </a:pPr>
            <a:r>
              <a:rPr lang="zh-CN" altLang="en-US" sz="2800">
                <a:latin typeface="Times New Roman" pitchFamily="18" charset="0"/>
              </a:rPr>
              <a:t>在插入时，把新的表项追加在表的尾部，再把表的长度加1；删除时，把表的最后一个表项填入被删除表项的位置，再把表的长度减1。</a:t>
            </a:r>
          </a:p>
          <a:p>
            <a:pPr marL="457200" indent="-457200">
              <a:buSzPct val="90000"/>
              <a:buFont typeface="Wingdings" panose="05000000000000000000" pitchFamily="2" charset="2"/>
              <a:buChar char="Ø"/>
            </a:pPr>
            <a:r>
              <a:rPr lang="zh-CN" altLang="en-US" sz="2800">
                <a:latin typeface="Times New Roman" pitchFamily="18" charset="0"/>
              </a:rPr>
              <a:t>这样，插入、删除操作的时间复杂度为</a:t>
            </a:r>
            <a:r>
              <a:rPr lang="en-US" altLang="zh-CN" sz="2800">
                <a:latin typeface="Times New Roman" pitchFamily="18" charset="0"/>
              </a:rPr>
              <a:t>O(1)</a:t>
            </a:r>
            <a:r>
              <a:rPr lang="zh-CN" altLang="en-US" sz="2800">
                <a:latin typeface="Times New Roman" pitchFamily="18" charset="0"/>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73596" y="1213042"/>
            <a:ext cx="895350" cy="519113"/>
          </a:xfrm>
          <a:prstGeom prst="rect">
            <a:avLst/>
          </a:prstGeom>
          <a:noFill/>
          <a:ln w="9525">
            <a:noFill/>
            <a:miter lim="800000"/>
            <a:headEnd/>
            <a:tailEnd/>
          </a:ln>
          <a:effectLst/>
        </p:spPr>
        <p:txBody>
          <a:bodyPr wrap="none">
            <a:spAutoFit/>
          </a:bodyPr>
          <a:lstStyle/>
          <a:p>
            <a:pPr>
              <a:lnSpc>
                <a:spcPct val="100000"/>
              </a:lnSpc>
            </a:pPr>
            <a:r>
              <a:rPr lang="zh-CN" altLang="en-US" sz="2800" b="0">
                <a:latin typeface="Times New Roman" pitchFamily="18" charset="0"/>
              </a:rPr>
              <a:t>例子</a:t>
            </a:r>
          </a:p>
        </p:txBody>
      </p:sp>
      <p:sp>
        <p:nvSpPr>
          <p:cNvPr id="110595" name="Rectangle 3"/>
          <p:cNvSpPr>
            <a:spLocks noChangeArrowheads="1"/>
          </p:cNvSpPr>
          <p:nvPr/>
        </p:nvSpPr>
        <p:spPr bwMode="auto">
          <a:xfrm>
            <a:off x="3701774" y="1213743"/>
            <a:ext cx="3810000" cy="822325"/>
          </a:xfrm>
          <a:prstGeom prst="rect">
            <a:avLst/>
          </a:prstGeom>
          <a:noFill/>
          <a:ln w="9525">
            <a:noFill/>
            <a:miter lim="800000"/>
            <a:headEnd/>
            <a:tailEnd/>
          </a:ln>
          <a:effectLst/>
        </p:spPr>
        <p:txBody>
          <a:bodyPr>
            <a:spAutoFit/>
          </a:bodyPr>
          <a:lstStyle/>
          <a:p>
            <a:pPr>
              <a:lnSpc>
                <a:spcPct val="100000"/>
              </a:lnSpc>
            </a:pPr>
            <a:r>
              <a:rPr lang="zh-CN" altLang="en-US" sz="2400" b="0">
                <a:latin typeface="Times New Roman" pitchFamily="18" charset="0"/>
              </a:rPr>
              <a:t>中缀</a:t>
            </a:r>
            <a:r>
              <a:rPr lang="zh-CN" altLang="en-US" sz="2400" b="0">
                <a:latin typeface="Times New Roman" pitchFamily="18" charset="0"/>
                <a:ea typeface="宋体" pitchFamily="2" charset="-122"/>
              </a:rPr>
              <a:t>:     </a:t>
            </a:r>
            <a:r>
              <a:rPr lang="en-US" altLang="zh-CN" sz="2400" b="0">
                <a:latin typeface="Times New Roman" pitchFamily="18" charset="0"/>
                <a:ea typeface="宋体" pitchFamily="2" charset="-122"/>
              </a:rPr>
              <a:t>A + B * C</a:t>
            </a:r>
          </a:p>
          <a:p>
            <a:pPr>
              <a:lnSpc>
                <a:spcPct val="100000"/>
              </a:lnSpc>
            </a:pPr>
            <a:r>
              <a:rPr lang="zh-CN" altLang="en-US" sz="2400" b="0">
                <a:latin typeface="Times New Roman" pitchFamily="18" charset="0"/>
              </a:rPr>
              <a:t>后缀</a:t>
            </a:r>
            <a:r>
              <a:rPr lang="zh-CN" altLang="en-US" sz="2400" b="0">
                <a:latin typeface="Times New Roman" pitchFamily="18" charset="0"/>
                <a:ea typeface="宋体" pitchFamily="2" charset="-122"/>
              </a:rPr>
              <a:t>:     </a:t>
            </a:r>
            <a:r>
              <a:rPr lang="en-US" altLang="zh-CN" sz="2400" b="0">
                <a:latin typeface="Times New Roman" pitchFamily="18" charset="0"/>
                <a:ea typeface="宋体" pitchFamily="2" charset="-122"/>
              </a:rPr>
              <a:t>A B C * +</a:t>
            </a:r>
          </a:p>
        </p:txBody>
      </p:sp>
      <p:sp>
        <p:nvSpPr>
          <p:cNvPr id="110596" name="Rectangle 4"/>
          <p:cNvSpPr>
            <a:spLocks noChangeArrowheads="1"/>
          </p:cNvSpPr>
          <p:nvPr/>
        </p:nvSpPr>
        <p:spPr bwMode="auto">
          <a:xfrm>
            <a:off x="368024" y="3140968"/>
            <a:ext cx="8534400" cy="2647950"/>
          </a:xfrm>
          <a:prstGeom prst="rect">
            <a:avLst/>
          </a:prstGeom>
          <a:noFill/>
          <a:ln w="9525">
            <a:noFill/>
            <a:miter lim="800000"/>
            <a:headEnd/>
            <a:tailEnd/>
          </a:ln>
          <a:effectLst/>
        </p:spPr>
        <p:txBody>
          <a:bodyPr>
            <a:spAutoFit/>
          </a:bodyPr>
          <a:lstStyle/>
          <a:p>
            <a:pPr marL="1625600" indent="-1625600">
              <a:lnSpc>
                <a:spcPct val="100000"/>
              </a:lnSpc>
            </a:pPr>
            <a:r>
              <a:rPr lang="zh-CN" altLang="en-US" sz="2400">
                <a:latin typeface="Times New Roman" pitchFamily="18" charset="0"/>
              </a:rPr>
              <a:t>处理规则1：</a:t>
            </a:r>
            <a:r>
              <a:rPr lang="en-US" altLang="zh-CN" sz="2400">
                <a:latin typeface="Times New Roman" pitchFamily="18" charset="0"/>
              </a:rPr>
              <a:t>x</a:t>
            </a:r>
            <a:r>
              <a:rPr lang="zh-CN" altLang="en-US" sz="2400">
                <a:latin typeface="Times New Roman" pitchFamily="18" charset="0"/>
              </a:rPr>
              <a:t>为操作数时，直接输出。</a:t>
            </a:r>
          </a:p>
          <a:p>
            <a:pPr marL="1625600" indent="-1625600">
              <a:lnSpc>
                <a:spcPct val="100000"/>
              </a:lnSpc>
            </a:pPr>
            <a:r>
              <a:rPr lang="zh-CN" altLang="en-US" sz="2400">
                <a:latin typeface="Times New Roman" pitchFamily="18" charset="0"/>
              </a:rPr>
              <a:t>处理规则2：</a:t>
            </a:r>
            <a:r>
              <a:rPr lang="en-US" altLang="zh-CN" sz="2400">
                <a:latin typeface="Times New Roman" pitchFamily="18" charset="0"/>
              </a:rPr>
              <a:t>x</a:t>
            </a:r>
            <a:r>
              <a:rPr lang="zh-CN" altLang="en-US" sz="2400">
                <a:latin typeface="Times New Roman" pitchFamily="18" charset="0"/>
              </a:rPr>
              <a:t>为操作符时，如栈为空，</a:t>
            </a:r>
            <a:r>
              <a:rPr lang="en-US" altLang="zh-CN" sz="2400">
                <a:latin typeface="Times New Roman" pitchFamily="18" charset="0"/>
              </a:rPr>
              <a:t>x</a:t>
            </a:r>
            <a:r>
              <a:rPr lang="zh-CN" altLang="en-US" sz="2400">
                <a:latin typeface="Times New Roman" pitchFamily="18" charset="0"/>
              </a:rPr>
              <a:t>入栈；如栈不为空，从栈顶取出操作符</a:t>
            </a:r>
            <a:r>
              <a:rPr lang="en-US" altLang="zh-CN" sz="2400">
                <a:latin typeface="Times New Roman" pitchFamily="18" charset="0"/>
              </a:rPr>
              <a:t>y，</a:t>
            </a:r>
            <a:r>
              <a:rPr lang="zh-CN" altLang="en-US" sz="2400">
                <a:latin typeface="Times New Roman" pitchFamily="18" charset="0"/>
              </a:rPr>
              <a:t>将其优先级与</a:t>
            </a:r>
            <a:r>
              <a:rPr lang="en-US" altLang="zh-CN" sz="2400">
                <a:latin typeface="Times New Roman" pitchFamily="18" charset="0"/>
              </a:rPr>
              <a:t>x</a:t>
            </a:r>
            <a:r>
              <a:rPr lang="zh-CN" altLang="en-US" sz="2400">
                <a:latin typeface="Times New Roman" pitchFamily="18" charset="0"/>
              </a:rPr>
              <a:t>的优先级进行比较，如果</a:t>
            </a:r>
            <a:r>
              <a:rPr lang="en-US" altLang="zh-CN" sz="2400">
                <a:latin typeface="Times New Roman" pitchFamily="18" charset="0"/>
              </a:rPr>
              <a:t>x</a:t>
            </a:r>
            <a:r>
              <a:rPr lang="zh-CN" altLang="en-US" sz="2400">
                <a:latin typeface="Times New Roman" pitchFamily="18" charset="0"/>
              </a:rPr>
              <a:t>的优先级大于</a:t>
            </a:r>
            <a:r>
              <a:rPr lang="en-US" altLang="zh-CN" sz="2400">
                <a:latin typeface="Times New Roman" pitchFamily="18" charset="0"/>
              </a:rPr>
              <a:t>y</a:t>
            </a:r>
            <a:r>
              <a:rPr lang="zh-CN" altLang="en-US" sz="2400">
                <a:latin typeface="Times New Roman" pitchFamily="18" charset="0"/>
              </a:rPr>
              <a:t>的优先级，</a:t>
            </a:r>
            <a:r>
              <a:rPr lang="en-US" altLang="zh-CN" sz="2400">
                <a:latin typeface="Times New Roman" pitchFamily="18" charset="0"/>
              </a:rPr>
              <a:t>x</a:t>
            </a:r>
            <a:r>
              <a:rPr lang="zh-CN" altLang="en-US" sz="2400">
                <a:latin typeface="Times New Roman" pitchFamily="18" charset="0"/>
              </a:rPr>
              <a:t>入栈，否则，</a:t>
            </a:r>
            <a:r>
              <a:rPr lang="en-US" altLang="zh-CN" sz="2400">
                <a:latin typeface="Times New Roman" pitchFamily="18" charset="0"/>
              </a:rPr>
              <a:t>y</a:t>
            </a:r>
            <a:r>
              <a:rPr lang="zh-CN" altLang="en-US" sz="2400">
                <a:latin typeface="Times New Roman" pitchFamily="18" charset="0"/>
              </a:rPr>
              <a:t>输出，</a:t>
            </a:r>
            <a:r>
              <a:rPr lang="en-US" altLang="zh-CN" sz="2400">
                <a:latin typeface="Times New Roman" pitchFamily="18" charset="0"/>
              </a:rPr>
              <a:t>x</a:t>
            </a:r>
            <a:r>
              <a:rPr lang="zh-CN" altLang="en-US" sz="2400">
                <a:latin typeface="Times New Roman" pitchFamily="18" charset="0"/>
              </a:rPr>
              <a:t>继续与栈顶元素比较。</a:t>
            </a:r>
          </a:p>
          <a:p>
            <a:pPr marL="1625600" indent="-1625600">
              <a:lnSpc>
                <a:spcPct val="100000"/>
              </a:lnSpc>
            </a:pPr>
            <a:r>
              <a:rPr lang="zh-CN" altLang="en-US" sz="2400">
                <a:latin typeface="Times New Roman" pitchFamily="18" charset="0"/>
              </a:rPr>
              <a:t>处理规则3：扫描完毕，如栈不为空，重复退栈并输出，直到栈为空。</a:t>
            </a:r>
          </a:p>
        </p:txBody>
      </p:sp>
      <p:sp>
        <p:nvSpPr>
          <p:cNvPr id="110597" name="Rectangle 5"/>
          <p:cNvSpPr>
            <a:spLocks noChangeArrowheads="1"/>
          </p:cNvSpPr>
          <p:nvPr/>
        </p:nvSpPr>
        <p:spPr bwMode="auto">
          <a:xfrm>
            <a:off x="368024" y="2421831"/>
            <a:ext cx="8305800" cy="457200"/>
          </a:xfrm>
          <a:prstGeom prst="rect">
            <a:avLst/>
          </a:prstGeom>
          <a:noFill/>
          <a:ln w="9525">
            <a:noFill/>
            <a:miter lim="800000"/>
            <a:headEnd/>
            <a:tailEnd/>
          </a:ln>
          <a:effectLst/>
        </p:spPr>
        <p:txBody>
          <a:bodyPr>
            <a:spAutoFit/>
          </a:bodyPr>
          <a:lstStyle/>
          <a:p>
            <a:pPr>
              <a:lnSpc>
                <a:spcPct val="100000"/>
              </a:lnSpc>
            </a:pPr>
            <a:r>
              <a:rPr lang="zh-CN" altLang="en-US" sz="2400">
                <a:latin typeface="Times New Roman" pitchFamily="18" charset="0"/>
              </a:rPr>
              <a:t>实际的算法设计中，为方便起见，仍然利用栈。</a:t>
            </a:r>
          </a:p>
        </p:txBody>
      </p:sp>
      <p:sp>
        <p:nvSpPr>
          <p:cNvPr id="6" name="Rectangle 2"/>
          <p:cNvSpPr>
            <a:spLocks noChangeArrowheads="1"/>
          </p:cNvSpPr>
          <p:nvPr/>
        </p:nvSpPr>
        <p:spPr bwMode="auto">
          <a:xfrm>
            <a:off x="381000" y="461963"/>
            <a:ext cx="2327275" cy="519112"/>
          </a:xfrm>
          <a:prstGeom prst="rect">
            <a:avLst/>
          </a:prstGeom>
          <a:noFill/>
          <a:ln w="9525">
            <a:noFill/>
            <a:miter lim="800000"/>
            <a:headEnd/>
            <a:tailEnd/>
          </a:ln>
          <a:effectLst/>
        </p:spPr>
        <p:txBody>
          <a:bodyPr wrap="none">
            <a:spAutoFit/>
          </a:bodyPr>
          <a:lstStyle/>
          <a:p>
            <a:pPr>
              <a:lnSpc>
                <a:spcPct val="100000"/>
              </a:lnSpc>
            </a:pPr>
            <a:r>
              <a:rPr lang="zh-CN" altLang="en-US" sz="2800">
                <a:latin typeface="Times New Roman" pitchFamily="18" charset="0"/>
              </a:rPr>
              <a:t>中缀化为后缀</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6324600" y="1371600"/>
            <a:ext cx="2819400" cy="2835275"/>
          </a:xfrm>
          <a:prstGeom prst="rect">
            <a:avLst/>
          </a:prstGeom>
          <a:noFill/>
          <a:ln w="9525">
            <a:noFill/>
            <a:miter lim="800000"/>
            <a:headEnd/>
            <a:tailEnd/>
          </a:ln>
          <a:effectLst/>
        </p:spPr>
        <p:txBody>
          <a:bodyPr>
            <a:spAutoFit/>
          </a:bodyPr>
          <a:lstStyle/>
          <a:p>
            <a:pPr>
              <a:lnSpc>
                <a:spcPct val="100000"/>
              </a:lnSpc>
            </a:pPr>
            <a:r>
              <a:rPr lang="zh-CN" altLang="en-US" sz="2000"/>
              <a:t>操作符       优先数</a:t>
            </a:r>
          </a:p>
          <a:p>
            <a:pPr>
              <a:lnSpc>
                <a:spcPct val="100000"/>
              </a:lnSpc>
            </a:pPr>
            <a:r>
              <a:rPr lang="en-US" altLang="zh-CN" sz="2000"/>
              <a:t>unary minus,!    1 </a:t>
            </a:r>
          </a:p>
          <a:p>
            <a:pPr>
              <a:lnSpc>
                <a:spcPct val="100000"/>
              </a:lnSpc>
            </a:pPr>
            <a:r>
              <a:rPr lang="en-US" altLang="zh-CN" sz="2000"/>
              <a:t>*, /, %          2 </a:t>
            </a:r>
          </a:p>
          <a:p>
            <a:pPr>
              <a:lnSpc>
                <a:spcPct val="100000"/>
              </a:lnSpc>
            </a:pPr>
            <a:r>
              <a:rPr lang="en-US" altLang="zh-CN" sz="2000"/>
              <a:t>+, -             3 </a:t>
            </a:r>
          </a:p>
          <a:p>
            <a:pPr>
              <a:lnSpc>
                <a:spcPct val="100000"/>
              </a:lnSpc>
            </a:pPr>
            <a:r>
              <a:rPr lang="en-US" altLang="zh-CN" sz="2000"/>
              <a:t>&lt;, &lt;=, &gt;=, &gt;     4  </a:t>
            </a:r>
          </a:p>
          <a:p>
            <a:pPr>
              <a:lnSpc>
                <a:spcPct val="100000"/>
              </a:lnSpc>
            </a:pPr>
            <a:r>
              <a:rPr lang="en-US" altLang="zh-CN" sz="2000"/>
              <a:t>==, !=           5 </a:t>
            </a:r>
          </a:p>
          <a:p>
            <a:pPr>
              <a:lnSpc>
                <a:spcPct val="100000"/>
              </a:lnSpc>
            </a:pPr>
            <a:r>
              <a:rPr lang="en-US" altLang="zh-CN" sz="2000"/>
              <a:t>&amp;&amp;               6  </a:t>
            </a:r>
          </a:p>
          <a:p>
            <a:pPr>
              <a:lnSpc>
                <a:spcPct val="100000"/>
              </a:lnSpc>
            </a:pPr>
            <a:r>
              <a:rPr lang="en-US" altLang="zh-CN" sz="2000"/>
              <a:t>||               7 </a:t>
            </a:r>
          </a:p>
          <a:p>
            <a:pPr>
              <a:lnSpc>
                <a:spcPct val="100000"/>
              </a:lnSpc>
            </a:pPr>
            <a:r>
              <a:rPr lang="en-US" altLang="zh-CN" sz="2000"/>
              <a:t>#                8</a:t>
            </a:r>
          </a:p>
        </p:txBody>
      </p:sp>
      <p:graphicFrame>
        <p:nvGraphicFramePr>
          <p:cNvPr id="610307" name="Group 3"/>
          <p:cNvGraphicFramePr>
            <a:graphicFrameLocks noGrp="1"/>
          </p:cNvGraphicFramePr>
          <p:nvPr/>
        </p:nvGraphicFramePr>
        <p:xfrm>
          <a:off x="762000" y="1295400"/>
          <a:ext cx="4876800" cy="4856994"/>
        </p:xfrm>
        <a:graphic>
          <a:graphicData uri="http://schemas.openxmlformats.org/drawingml/2006/table">
            <a:tbl>
              <a:tblPr/>
              <a:tblGrid>
                <a:gridCol w="1758950"/>
                <a:gridCol w="1760538"/>
                <a:gridCol w="1357312"/>
              </a:tblGrid>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rPr>
                        <a:t>扫描字符 </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rPr>
                        <a:t>栈的内容 </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楷体_GB2312" pitchFamily="49" charset="-122"/>
                          <a:ea typeface="楷体_GB2312" pitchFamily="49" charset="-122"/>
                        </a:rPr>
                        <a:t>输出</a:t>
                      </a: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none</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empty</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none</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A</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empty</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A</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A</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B</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AB</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 </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AB</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C</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 </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ABC</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ABC*</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8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1" i="0" u="none" strike="noStrike" cap="none" normalizeH="0" baseline="0" smtClean="0">
                          <a:ln>
                            <a:noFill/>
                          </a:ln>
                          <a:solidFill>
                            <a:schemeClr val="tx1"/>
                          </a:solidFill>
                          <a:effectLst/>
                          <a:latin typeface="宋体" pitchFamily="2" charset="-122"/>
                          <a:ea typeface="宋体" pitchFamily="2" charset="-122"/>
                        </a:rPr>
                        <a:t>ABC*+</a:t>
                      </a:r>
                      <a:endParaRPr kumimoji="0"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661" name="Rectangle 45"/>
          <p:cNvSpPr>
            <a:spLocks noChangeArrowheads="1"/>
          </p:cNvSpPr>
          <p:nvPr/>
        </p:nvSpPr>
        <p:spPr bwMode="auto">
          <a:xfrm>
            <a:off x="762000" y="473075"/>
            <a:ext cx="1712913" cy="627063"/>
          </a:xfrm>
          <a:prstGeom prst="rect">
            <a:avLst/>
          </a:prstGeom>
          <a:noFill/>
          <a:ln w="9525">
            <a:noFill/>
            <a:miter lim="800000"/>
            <a:headEnd/>
            <a:tailEnd/>
          </a:ln>
          <a:effectLst/>
        </p:spPr>
        <p:txBody>
          <a:bodyPr wrap="none" lIns="112947" tIns="56473" rIns="112947" bIns="56473">
            <a:spAutoFit/>
          </a:bodyPr>
          <a:lstStyle/>
          <a:p>
            <a:r>
              <a:rPr lang="en-US" altLang="zh-CN" sz="2800">
                <a:latin typeface="Times New Roman" pitchFamily="18" charset="0"/>
                <a:ea typeface="宋体" pitchFamily="2" charset="-122"/>
              </a:rPr>
              <a:t>A + B * C</a:t>
            </a:r>
            <a:endParaRPr lang="zh-CN" altLang="en-US" sz="280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304800" y="609600"/>
            <a:ext cx="895350" cy="519113"/>
          </a:xfrm>
          <a:prstGeom prst="rect">
            <a:avLst/>
          </a:prstGeom>
          <a:noFill/>
          <a:ln w="9525">
            <a:noFill/>
            <a:miter lim="800000"/>
            <a:headEnd/>
            <a:tailEnd/>
          </a:ln>
          <a:effectLst/>
        </p:spPr>
        <p:txBody>
          <a:bodyPr wrap="none">
            <a:spAutoFit/>
          </a:bodyPr>
          <a:lstStyle/>
          <a:p>
            <a:pPr>
              <a:lnSpc>
                <a:spcPct val="100000"/>
              </a:lnSpc>
            </a:pPr>
            <a:r>
              <a:rPr lang="zh-CN" altLang="en-US" sz="2800" b="0">
                <a:latin typeface="Times New Roman" pitchFamily="18" charset="0"/>
              </a:rPr>
              <a:t>例子</a:t>
            </a:r>
          </a:p>
        </p:txBody>
      </p:sp>
      <p:sp>
        <p:nvSpPr>
          <p:cNvPr id="112643" name="Rectangle 3"/>
          <p:cNvSpPr>
            <a:spLocks noChangeArrowheads="1"/>
          </p:cNvSpPr>
          <p:nvPr/>
        </p:nvSpPr>
        <p:spPr bwMode="auto">
          <a:xfrm>
            <a:off x="304800" y="1371600"/>
            <a:ext cx="3471863" cy="822325"/>
          </a:xfrm>
          <a:prstGeom prst="rect">
            <a:avLst/>
          </a:prstGeom>
          <a:noFill/>
          <a:ln w="9525">
            <a:noFill/>
            <a:miter lim="800000"/>
            <a:headEnd/>
            <a:tailEnd/>
          </a:ln>
          <a:effectLst/>
        </p:spPr>
        <p:txBody>
          <a:bodyPr wrap="none">
            <a:spAutoFit/>
          </a:bodyPr>
          <a:lstStyle/>
          <a:p>
            <a:pPr>
              <a:lnSpc>
                <a:spcPct val="100000"/>
              </a:lnSpc>
            </a:pPr>
            <a:r>
              <a:rPr lang="zh-CN" altLang="en-US" sz="2400" b="0"/>
              <a:t>中缀:</a:t>
            </a:r>
            <a:r>
              <a:rPr lang="zh-CN" altLang="en-US" sz="2400" b="0">
                <a:latin typeface="Times New Roman" pitchFamily="18" charset="0"/>
                <a:ea typeface="宋体" pitchFamily="2" charset="-122"/>
              </a:rPr>
              <a:t>    </a:t>
            </a:r>
            <a:r>
              <a:rPr lang="en-US" altLang="zh-CN" sz="2400" b="0">
                <a:latin typeface="Times New Roman" pitchFamily="18" charset="0"/>
                <a:ea typeface="宋体" pitchFamily="2" charset="-122"/>
              </a:rPr>
              <a:t>A/B-C+D*E-A*C</a:t>
            </a:r>
          </a:p>
          <a:p>
            <a:pPr>
              <a:lnSpc>
                <a:spcPct val="100000"/>
              </a:lnSpc>
            </a:pPr>
            <a:r>
              <a:rPr lang="zh-CN" altLang="en-US" sz="2400" b="0"/>
              <a:t>后缀:</a:t>
            </a:r>
            <a:r>
              <a:rPr lang="zh-CN" altLang="en-US" sz="2400" b="0">
                <a:latin typeface="Times New Roman" pitchFamily="18" charset="0"/>
                <a:ea typeface="宋体" pitchFamily="2" charset="-122"/>
              </a:rPr>
              <a:t>    </a:t>
            </a:r>
            <a:r>
              <a:rPr lang="en-US" altLang="zh-CN" sz="2400" b="0">
                <a:latin typeface="Times New Roman" pitchFamily="18" charset="0"/>
                <a:ea typeface="宋体" pitchFamily="2" charset="-122"/>
              </a:rPr>
              <a:t>AB/C-DE*+AC*-</a:t>
            </a:r>
          </a:p>
        </p:txBody>
      </p:sp>
      <p:graphicFrame>
        <p:nvGraphicFramePr>
          <p:cNvPr id="609284" name="Group 4"/>
          <p:cNvGraphicFramePr>
            <a:graphicFrameLocks noGrp="1"/>
          </p:cNvGraphicFramePr>
          <p:nvPr/>
        </p:nvGraphicFramePr>
        <p:xfrm>
          <a:off x="4038600" y="0"/>
          <a:ext cx="4876800" cy="6683936"/>
        </p:xfrm>
        <a:graphic>
          <a:graphicData uri="http://schemas.openxmlformats.org/drawingml/2006/table">
            <a:tbl>
              <a:tblPr/>
              <a:tblGrid>
                <a:gridCol w="1371600"/>
                <a:gridCol w="1447800"/>
                <a:gridCol w="2057400"/>
              </a:tblGrid>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扫描字符 </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栈的内容 </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输出</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none</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empty</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none</a:t>
                      </a:r>
                      <a:endParaRPr kumimoji="0" lang="zh-CN" altLang="en-US" sz="2000" b="1"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empty</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B</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AB</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AB/</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C</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AB/C</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AB/C-</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D</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AB/C-D</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AB/C-D</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E</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AB/C-DE</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AB/C-DE*+</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AB/C-DE*+A</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AB/C-DE*+A</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C</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AB/C-DE*+AC</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AB/C-DE*+AC*-    </a:t>
                      </a:r>
                      <a:endParaRPr kumimoji="0" lang="zh-CN" altLang="en-US" sz="2000" b="1" i="0" u="none" strike="noStrike" cap="none" normalizeH="0" baseline="0" smtClean="0">
                        <a:ln>
                          <a:noFill/>
                        </a:ln>
                        <a:solidFill>
                          <a:schemeClr val="tx1"/>
                        </a:solidFill>
                        <a:effectLst/>
                        <a:latin typeface="宋体" pitchFamily="2" charset="-122"/>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228600" y="152400"/>
            <a:ext cx="8534400" cy="822325"/>
          </a:xfrm>
          <a:prstGeom prst="rect">
            <a:avLst/>
          </a:prstGeom>
          <a:noFill/>
          <a:ln w="9525">
            <a:noFill/>
            <a:miter lim="800000"/>
            <a:headEnd/>
            <a:tailEnd/>
          </a:ln>
          <a:effectLst/>
        </p:spPr>
        <p:txBody>
          <a:bodyPr>
            <a:spAutoFit/>
          </a:bodyPr>
          <a:lstStyle/>
          <a:p>
            <a:pPr>
              <a:lnSpc>
                <a:spcPct val="100000"/>
              </a:lnSpc>
            </a:pPr>
            <a:r>
              <a:rPr lang="zh-CN" altLang="en-US" sz="2400">
                <a:latin typeface="Times New Roman" pitchFamily="18" charset="0"/>
              </a:rPr>
              <a:t>表达式中的括号使得表达式的处理稍微复杂一些，需要对操作符赋予两个优先数：栈内优先数和栈外优先数。</a:t>
            </a:r>
          </a:p>
        </p:txBody>
      </p:sp>
      <p:sp>
        <p:nvSpPr>
          <p:cNvPr id="113667" name="Rectangle 3"/>
          <p:cNvSpPr>
            <a:spLocks noChangeArrowheads="1"/>
          </p:cNvSpPr>
          <p:nvPr/>
        </p:nvSpPr>
        <p:spPr bwMode="auto">
          <a:xfrm>
            <a:off x="228600" y="4419600"/>
            <a:ext cx="8686800" cy="2282825"/>
          </a:xfrm>
          <a:prstGeom prst="rect">
            <a:avLst/>
          </a:prstGeom>
          <a:noFill/>
          <a:ln w="9525">
            <a:noFill/>
            <a:miter lim="800000"/>
            <a:headEnd/>
            <a:tailEnd/>
          </a:ln>
          <a:effectLst/>
        </p:spPr>
        <p:txBody>
          <a:bodyPr>
            <a:spAutoFit/>
          </a:bodyPr>
          <a:lstStyle/>
          <a:p>
            <a:pPr marL="1714500" indent="-1714500">
              <a:lnSpc>
                <a:spcPct val="100000"/>
              </a:lnSpc>
            </a:pPr>
            <a:r>
              <a:rPr lang="zh-CN" altLang="en-US" sz="2400">
                <a:latin typeface="Times New Roman" pitchFamily="18" charset="0"/>
              </a:rPr>
              <a:t>处理规则4：当栈顶操作符的栈内优先数小于或等于当前扫描的操作符的栈外优先数时（注意：这里优先数越小，优先级越高），栈顶元素出栈。</a:t>
            </a:r>
          </a:p>
          <a:p>
            <a:pPr marL="1714500" indent="-1714500">
              <a:lnSpc>
                <a:spcPct val="100000"/>
              </a:lnSpc>
            </a:pPr>
            <a:r>
              <a:rPr lang="zh-CN" altLang="en-US" sz="2400"/>
              <a:t>处理规则5：</a:t>
            </a:r>
            <a:r>
              <a:rPr lang="en-US" altLang="zh-CN" sz="2400"/>
              <a:t>x</a:t>
            </a:r>
            <a:r>
              <a:rPr lang="zh-CN" altLang="en-US" sz="2400"/>
              <a:t>为</a:t>
            </a:r>
            <a:r>
              <a:rPr lang="zh-CN" altLang="en-US" sz="2400">
                <a:latin typeface="Times New Roman" pitchFamily="18" charset="0"/>
              </a:rPr>
              <a:t>‘</a:t>
            </a:r>
            <a:r>
              <a:rPr lang="zh-CN" altLang="en-US" sz="2400"/>
              <a:t>)</a:t>
            </a:r>
            <a:r>
              <a:rPr lang="zh-CN" altLang="en-US" sz="2400">
                <a:latin typeface="Times New Roman" pitchFamily="18" charset="0"/>
              </a:rPr>
              <a:t>’</a:t>
            </a:r>
            <a:r>
              <a:rPr lang="zh-CN" altLang="en-US" sz="2400"/>
              <a:t>时，逐次输出栈中操作符，直到栈中操作符为</a:t>
            </a:r>
            <a:r>
              <a:rPr lang="zh-CN" altLang="en-US" sz="2400">
                <a:latin typeface="Times New Roman" pitchFamily="18" charset="0"/>
              </a:rPr>
              <a:t>‘</a:t>
            </a:r>
            <a:r>
              <a:rPr lang="zh-CN" altLang="en-US" sz="2400"/>
              <a:t>(</a:t>
            </a:r>
            <a:r>
              <a:rPr lang="zh-CN" altLang="en-US" sz="2400">
                <a:latin typeface="Times New Roman" pitchFamily="18" charset="0"/>
              </a:rPr>
              <a:t>’</a:t>
            </a:r>
            <a:r>
              <a:rPr lang="zh-CN" altLang="en-US" sz="2400"/>
              <a:t>为止。最后再做一次退栈操作(取掉栈顶元素</a:t>
            </a:r>
            <a:r>
              <a:rPr lang="zh-CN" altLang="en-US" sz="2400">
                <a:latin typeface="Times New Roman" pitchFamily="18" charset="0"/>
              </a:rPr>
              <a:t>‘</a:t>
            </a:r>
            <a:r>
              <a:rPr lang="zh-CN" altLang="en-US" sz="2400"/>
              <a:t>(</a:t>
            </a:r>
            <a:r>
              <a:rPr lang="zh-CN" altLang="en-US" sz="2400">
                <a:latin typeface="Times New Roman" pitchFamily="18" charset="0"/>
              </a:rPr>
              <a:t>’</a:t>
            </a:r>
            <a:r>
              <a:rPr lang="zh-CN" altLang="en-US" sz="2400"/>
              <a:t>)。</a:t>
            </a:r>
          </a:p>
        </p:txBody>
      </p:sp>
      <p:sp>
        <p:nvSpPr>
          <p:cNvPr id="113668" name="Rectangle 4"/>
          <p:cNvSpPr>
            <a:spLocks noChangeArrowheads="1"/>
          </p:cNvSpPr>
          <p:nvPr/>
        </p:nvSpPr>
        <p:spPr bwMode="auto">
          <a:xfrm>
            <a:off x="2057400" y="1143000"/>
            <a:ext cx="5105400" cy="3140075"/>
          </a:xfrm>
          <a:prstGeom prst="rect">
            <a:avLst/>
          </a:prstGeom>
          <a:noFill/>
          <a:ln w="9525">
            <a:noFill/>
            <a:miter lim="800000"/>
            <a:headEnd/>
            <a:tailEnd/>
          </a:ln>
          <a:effectLst/>
        </p:spPr>
        <p:txBody>
          <a:bodyPr>
            <a:spAutoFit/>
          </a:bodyPr>
          <a:lstStyle/>
          <a:p>
            <a:pPr>
              <a:lnSpc>
                <a:spcPct val="100000"/>
              </a:lnSpc>
            </a:pPr>
            <a:r>
              <a:rPr lang="zh-CN" altLang="en-US" sz="2000"/>
              <a:t>操作符       栈内优先数 栈外优先数</a:t>
            </a:r>
          </a:p>
          <a:p>
            <a:pPr>
              <a:lnSpc>
                <a:spcPct val="100000"/>
              </a:lnSpc>
            </a:pPr>
            <a:r>
              <a:rPr lang="en-US" altLang="zh-CN" sz="2000"/>
              <a:t>unary minus,!    1          1</a:t>
            </a:r>
          </a:p>
          <a:p>
            <a:pPr>
              <a:lnSpc>
                <a:spcPct val="100000"/>
              </a:lnSpc>
            </a:pPr>
            <a:r>
              <a:rPr lang="en-US" altLang="zh-CN" sz="2000"/>
              <a:t>*, /, %          2          2 </a:t>
            </a:r>
          </a:p>
          <a:p>
            <a:pPr>
              <a:lnSpc>
                <a:spcPct val="100000"/>
              </a:lnSpc>
            </a:pPr>
            <a:r>
              <a:rPr lang="en-US" altLang="zh-CN" sz="2000"/>
              <a:t>+, -             3          3</a:t>
            </a:r>
          </a:p>
          <a:p>
            <a:pPr>
              <a:lnSpc>
                <a:spcPct val="100000"/>
              </a:lnSpc>
            </a:pPr>
            <a:r>
              <a:rPr lang="en-US" altLang="zh-CN" sz="2000"/>
              <a:t>&lt;, &lt;=, &gt;=, &gt;     4          4 </a:t>
            </a:r>
          </a:p>
          <a:p>
            <a:pPr>
              <a:lnSpc>
                <a:spcPct val="100000"/>
              </a:lnSpc>
            </a:pPr>
            <a:r>
              <a:rPr lang="en-US" altLang="zh-CN" sz="2000"/>
              <a:t>==, !=           5          5</a:t>
            </a:r>
          </a:p>
          <a:p>
            <a:pPr>
              <a:lnSpc>
                <a:spcPct val="100000"/>
              </a:lnSpc>
            </a:pPr>
            <a:r>
              <a:rPr lang="en-US" altLang="zh-CN" sz="2000"/>
              <a:t>&amp;&amp;               6          6  </a:t>
            </a:r>
          </a:p>
          <a:p>
            <a:pPr>
              <a:lnSpc>
                <a:spcPct val="100000"/>
              </a:lnSpc>
            </a:pPr>
            <a:r>
              <a:rPr lang="en-US" altLang="zh-CN" sz="2000"/>
              <a:t>||               7          7</a:t>
            </a:r>
          </a:p>
          <a:p>
            <a:pPr>
              <a:lnSpc>
                <a:spcPct val="100000"/>
              </a:lnSpc>
            </a:pPr>
            <a:r>
              <a:rPr lang="en-US" altLang="zh-CN" sz="2000"/>
              <a:t>(                8          0</a:t>
            </a:r>
          </a:p>
          <a:p>
            <a:pPr>
              <a:lnSpc>
                <a:spcPct val="100000"/>
              </a:lnSpc>
            </a:pPr>
            <a:r>
              <a:rPr lang="en-US" altLang="zh-CN" sz="2000"/>
              <a:t>#                8</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04800" y="282575"/>
            <a:ext cx="895350" cy="519113"/>
          </a:xfrm>
          <a:prstGeom prst="rect">
            <a:avLst/>
          </a:prstGeom>
          <a:noFill/>
          <a:ln w="9525">
            <a:noFill/>
            <a:miter lim="800000"/>
            <a:headEnd/>
            <a:tailEnd/>
          </a:ln>
          <a:effectLst/>
        </p:spPr>
        <p:txBody>
          <a:bodyPr wrap="none">
            <a:spAutoFit/>
          </a:bodyPr>
          <a:lstStyle/>
          <a:p>
            <a:pPr>
              <a:lnSpc>
                <a:spcPct val="100000"/>
              </a:lnSpc>
            </a:pPr>
            <a:r>
              <a:rPr lang="zh-CN" altLang="en-US" sz="2800" b="0">
                <a:latin typeface="Times New Roman" pitchFamily="18" charset="0"/>
              </a:rPr>
              <a:t>例子</a:t>
            </a:r>
          </a:p>
        </p:txBody>
      </p:sp>
      <p:sp>
        <p:nvSpPr>
          <p:cNvPr id="114691" name="Rectangle 3"/>
          <p:cNvSpPr>
            <a:spLocks noChangeArrowheads="1"/>
          </p:cNvSpPr>
          <p:nvPr/>
        </p:nvSpPr>
        <p:spPr bwMode="auto">
          <a:xfrm>
            <a:off x="304800" y="914400"/>
            <a:ext cx="4419600" cy="701675"/>
          </a:xfrm>
          <a:prstGeom prst="rect">
            <a:avLst/>
          </a:prstGeom>
          <a:noFill/>
          <a:ln w="9525">
            <a:noFill/>
            <a:miter lim="800000"/>
            <a:headEnd/>
            <a:tailEnd/>
          </a:ln>
          <a:effectLst/>
        </p:spPr>
        <p:txBody>
          <a:bodyPr>
            <a:spAutoFit/>
          </a:bodyPr>
          <a:lstStyle/>
          <a:p>
            <a:pPr>
              <a:lnSpc>
                <a:spcPct val="100000"/>
              </a:lnSpc>
            </a:pPr>
            <a:r>
              <a:rPr lang="zh-CN" altLang="en-US" sz="2000">
                <a:latin typeface="Times New Roman" pitchFamily="18" charset="0"/>
              </a:rPr>
              <a:t>中缀</a:t>
            </a:r>
            <a:r>
              <a:rPr lang="zh-CN" altLang="en-US" sz="2000">
                <a:latin typeface="Times New Roman" pitchFamily="18" charset="0"/>
                <a:ea typeface="宋体" pitchFamily="2" charset="-122"/>
              </a:rPr>
              <a:t>:     </a:t>
            </a:r>
            <a:r>
              <a:rPr lang="en-US" altLang="zh-CN" sz="2000">
                <a:latin typeface="Times New Roman" pitchFamily="18" charset="0"/>
                <a:ea typeface="宋体" pitchFamily="2" charset="-122"/>
              </a:rPr>
              <a:t>A * ( B + C ) * D</a:t>
            </a:r>
          </a:p>
          <a:p>
            <a:pPr>
              <a:lnSpc>
                <a:spcPct val="100000"/>
              </a:lnSpc>
            </a:pPr>
            <a:r>
              <a:rPr lang="zh-CN" altLang="en-US" sz="2000">
                <a:latin typeface="Times New Roman" pitchFamily="18" charset="0"/>
              </a:rPr>
              <a:t>后缀</a:t>
            </a:r>
            <a:r>
              <a:rPr lang="zh-CN" altLang="en-US" sz="2000">
                <a:latin typeface="Times New Roman" pitchFamily="18" charset="0"/>
                <a:ea typeface="宋体" pitchFamily="2" charset="-122"/>
              </a:rPr>
              <a:t>:     </a:t>
            </a:r>
            <a:r>
              <a:rPr lang="en-US" altLang="zh-CN" sz="2000">
                <a:latin typeface="Times New Roman" pitchFamily="18" charset="0"/>
                <a:ea typeface="宋体" pitchFamily="2" charset="-122"/>
              </a:rPr>
              <a:t>A B C + * D *</a:t>
            </a:r>
          </a:p>
        </p:txBody>
      </p:sp>
      <p:sp>
        <p:nvSpPr>
          <p:cNvPr id="114692" name="Rectangle 4"/>
          <p:cNvSpPr>
            <a:spLocks noChangeArrowheads="1"/>
          </p:cNvSpPr>
          <p:nvPr/>
        </p:nvSpPr>
        <p:spPr bwMode="auto">
          <a:xfrm>
            <a:off x="304800" y="1752600"/>
            <a:ext cx="4953000" cy="3749675"/>
          </a:xfrm>
          <a:prstGeom prst="rect">
            <a:avLst/>
          </a:prstGeom>
          <a:noFill/>
          <a:ln w="9525">
            <a:noFill/>
            <a:miter lim="800000"/>
            <a:headEnd/>
            <a:tailEnd/>
          </a:ln>
          <a:effectLst/>
        </p:spPr>
        <p:txBody>
          <a:bodyPr>
            <a:spAutoFit/>
          </a:bodyPr>
          <a:lstStyle/>
          <a:p>
            <a:pPr>
              <a:lnSpc>
                <a:spcPct val="100000"/>
              </a:lnSpc>
            </a:pPr>
            <a:r>
              <a:rPr lang="zh-CN" altLang="en-US" sz="2000"/>
              <a:t>当前字符    栈的内容        输出</a:t>
            </a:r>
          </a:p>
          <a:p>
            <a:pPr>
              <a:lnSpc>
                <a:spcPct val="100000"/>
              </a:lnSpc>
            </a:pPr>
            <a:r>
              <a:rPr lang="zh-CN" altLang="en-US" sz="2000">
                <a:latin typeface="宋体" pitchFamily="2" charset="-122"/>
                <a:ea typeface="宋体" pitchFamily="2" charset="-122"/>
              </a:rPr>
              <a:t>  </a:t>
            </a:r>
            <a:r>
              <a:rPr lang="en-US" altLang="zh-CN" sz="2000">
                <a:latin typeface="宋体" pitchFamily="2" charset="-122"/>
                <a:ea typeface="宋体" pitchFamily="2" charset="-122"/>
              </a:rPr>
              <a:t>none         #            none</a:t>
            </a:r>
          </a:p>
          <a:p>
            <a:pPr>
              <a:lnSpc>
                <a:spcPct val="100000"/>
              </a:lnSpc>
            </a:pPr>
            <a:r>
              <a:rPr lang="en-US" altLang="zh-CN" sz="2000">
                <a:latin typeface="宋体" pitchFamily="2" charset="-122"/>
                <a:ea typeface="宋体" pitchFamily="2" charset="-122"/>
              </a:rPr>
              <a:t>   A           #             A</a:t>
            </a:r>
          </a:p>
          <a:p>
            <a:pPr>
              <a:lnSpc>
                <a:spcPct val="100000"/>
              </a:lnSpc>
            </a:pPr>
            <a:r>
              <a:rPr lang="en-US" altLang="zh-CN" sz="2000">
                <a:latin typeface="宋体" pitchFamily="2" charset="-122"/>
                <a:ea typeface="宋体" pitchFamily="2" charset="-122"/>
              </a:rPr>
              <a:t>   *           #*            A</a:t>
            </a:r>
          </a:p>
          <a:p>
            <a:pPr>
              <a:lnSpc>
                <a:spcPct val="100000"/>
              </a:lnSpc>
            </a:pPr>
            <a:r>
              <a:rPr lang="en-US" altLang="zh-CN" sz="2000">
                <a:latin typeface="宋体" pitchFamily="2" charset="-122"/>
                <a:ea typeface="宋体" pitchFamily="2" charset="-122"/>
              </a:rPr>
              <a:t>   (           #*(           A</a:t>
            </a:r>
          </a:p>
          <a:p>
            <a:pPr>
              <a:lnSpc>
                <a:spcPct val="100000"/>
              </a:lnSpc>
            </a:pPr>
            <a:r>
              <a:rPr lang="en-US" altLang="zh-CN" sz="2000">
                <a:latin typeface="宋体" pitchFamily="2" charset="-122"/>
                <a:ea typeface="宋体" pitchFamily="2" charset="-122"/>
              </a:rPr>
              <a:t>   B           #*(           AB</a:t>
            </a:r>
          </a:p>
          <a:p>
            <a:pPr>
              <a:lnSpc>
                <a:spcPct val="100000"/>
              </a:lnSpc>
            </a:pPr>
            <a:r>
              <a:rPr lang="en-US" altLang="zh-CN" sz="2000">
                <a:latin typeface="宋体" pitchFamily="2" charset="-122"/>
                <a:ea typeface="宋体" pitchFamily="2" charset="-122"/>
              </a:rPr>
              <a:t>   +           #*(+          AB</a:t>
            </a:r>
          </a:p>
          <a:p>
            <a:pPr>
              <a:lnSpc>
                <a:spcPct val="100000"/>
              </a:lnSpc>
            </a:pPr>
            <a:r>
              <a:rPr lang="en-US" altLang="zh-CN" sz="2000">
                <a:latin typeface="宋体" pitchFamily="2" charset="-122"/>
                <a:ea typeface="宋体" pitchFamily="2" charset="-122"/>
              </a:rPr>
              <a:t>   C           #*(+          ABC</a:t>
            </a:r>
          </a:p>
          <a:p>
            <a:pPr>
              <a:lnSpc>
                <a:spcPct val="100000"/>
              </a:lnSpc>
            </a:pPr>
            <a:r>
              <a:rPr lang="en-US" altLang="zh-CN" sz="2000">
                <a:latin typeface="宋体" pitchFamily="2" charset="-122"/>
                <a:ea typeface="宋体" pitchFamily="2" charset="-122"/>
              </a:rPr>
              <a:t>   )           #*            ABC+</a:t>
            </a:r>
          </a:p>
          <a:p>
            <a:pPr>
              <a:lnSpc>
                <a:spcPct val="100000"/>
              </a:lnSpc>
            </a:pPr>
            <a:r>
              <a:rPr lang="en-US" altLang="zh-CN" sz="2000">
                <a:latin typeface="宋体" pitchFamily="2" charset="-122"/>
                <a:ea typeface="宋体" pitchFamily="2" charset="-122"/>
              </a:rPr>
              <a:t>   *           #*            ABC+*</a:t>
            </a:r>
          </a:p>
          <a:p>
            <a:pPr>
              <a:lnSpc>
                <a:spcPct val="100000"/>
              </a:lnSpc>
            </a:pPr>
            <a:r>
              <a:rPr lang="en-US" altLang="zh-CN" sz="2000">
                <a:latin typeface="宋体" pitchFamily="2" charset="-122"/>
                <a:ea typeface="宋体" pitchFamily="2" charset="-122"/>
              </a:rPr>
              <a:t>   D           #*            ABC+*D</a:t>
            </a:r>
          </a:p>
          <a:p>
            <a:pPr>
              <a:lnSpc>
                <a:spcPct val="100000"/>
              </a:lnSpc>
            </a:pPr>
            <a:r>
              <a:rPr lang="en-US" altLang="zh-CN" sz="2000">
                <a:latin typeface="宋体" pitchFamily="2" charset="-122"/>
                <a:ea typeface="宋体" pitchFamily="2" charset="-122"/>
              </a:rPr>
              <a:t>  none         #             ABC+*D* </a:t>
            </a:r>
          </a:p>
        </p:txBody>
      </p:sp>
      <p:sp>
        <p:nvSpPr>
          <p:cNvPr id="114693" name="Rectangle 5"/>
          <p:cNvSpPr>
            <a:spLocks noChangeArrowheads="1"/>
          </p:cNvSpPr>
          <p:nvPr/>
        </p:nvSpPr>
        <p:spPr bwMode="auto">
          <a:xfrm>
            <a:off x="5334000" y="304800"/>
            <a:ext cx="3505200" cy="3140075"/>
          </a:xfrm>
          <a:prstGeom prst="rect">
            <a:avLst/>
          </a:prstGeom>
          <a:noFill/>
          <a:ln w="9525">
            <a:noFill/>
            <a:miter lim="800000"/>
            <a:headEnd/>
            <a:tailEnd/>
          </a:ln>
          <a:effectLst/>
        </p:spPr>
        <p:txBody>
          <a:bodyPr>
            <a:spAutoFit/>
          </a:bodyPr>
          <a:lstStyle/>
          <a:p>
            <a:pPr>
              <a:lnSpc>
                <a:spcPct val="100000"/>
              </a:lnSpc>
            </a:pPr>
            <a:r>
              <a:rPr lang="zh-CN" altLang="en-US" sz="2000"/>
              <a:t>操作符         栈内  栈外</a:t>
            </a:r>
          </a:p>
          <a:p>
            <a:pPr>
              <a:lnSpc>
                <a:spcPct val="100000"/>
              </a:lnSpc>
            </a:pPr>
            <a:r>
              <a:rPr lang="en-US" altLang="zh-CN" sz="2000"/>
              <a:t>unary minus,!    1    1</a:t>
            </a:r>
          </a:p>
          <a:p>
            <a:pPr>
              <a:lnSpc>
                <a:spcPct val="100000"/>
              </a:lnSpc>
            </a:pPr>
            <a:r>
              <a:rPr lang="en-US" altLang="zh-CN" sz="2000"/>
              <a:t>*, /, %          2    2 </a:t>
            </a:r>
          </a:p>
          <a:p>
            <a:pPr>
              <a:lnSpc>
                <a:spcPct val="100000"/>
              </a:lnSpc>
            </a:pPr>
            <a:r>
              <a:rPr lang="en-US" altLang="zh-CN" sz="2000"/>
              <a:t>+, -             3    3</a:t>
            </a:r>
          </a:p>
          <a:p>
            <a:pPr>
              <a:lnSpc>
                <a:spcPct val="100000"/>
              </a:lnSpc>
            </a:pPr>
            <a:r>
              <a:rPr lang="en-US" altLang="zh-CN" sz="2000"/>
              <a:t>&lt;, &lt;=, &gt;=, &gt;     4    4 </a:t>
            </a:r>
          </a:p>
          <a:p>
            <a:pPr>
              <a:lnSpc>
                <a:spcPct val="100000"/>
              </a:lnSpc>
            </a:pPr>
            <a:r>
              <a:rPr lang="en-US" altLang="zh-CN" sz="2000"/>
              <a:t>==, !=           5    5</a:t>
            </a:r>
          </a:p>
          <a:p>
            <a:pPr>
              <a:lnSpc>
                <a:spcPct val="100000"/>
              </a:lnSpc>
            </a:pPr>
            <a:r>
              <a:rPr lang="en-US" altLang="zh-CN" sz="2000"/>
              <a:t>&amp;&amp;               6    6 </a:t>
            </a:r>
          </a:p>
          <a:p>
            <a:pPr>
              <a:lnSpc>
                <a:spcPct val="100000"/>
              </a:lnSpc>
            </a:pPr>
            <a:r>
              <a:rPr lang="en-US" altLang="zh-CN" sz="2000"/>
              <a:t>||               7    7</a:t>
            </a:r>
          </a:p>
          <a:p>
            <a:pPr>
              <a:lnSpc>
                <a:spcPct val="100000"/>
              </a:lnSpc>
            </a:pPr>
            <a:r>
              <a:rPr lang="en-US" altLang="zh-CN" sz="2000"/>
              <a:t>(                8    0</a:t>
            </a:r>
          </a:p>
          <a:p>
            <a:pPr>
              <a:lnSpc>
                <a:spcPct val="100000"/>
              </a:lnSpc>
            </a:pPr>
            <a:r>
              <a:rPr lang="en-US" altLang="zh-CN" sz="2000"/>
              <a:t>#                8</a:t>
            </a:r>
          </a:p>
        </p:txBody>
      </p:sp>
      <p:sp>
        <p:nvSpPr>
          <p:cNvPr id="607238" name="Rectangle 6"/>
          <p:cNvSpPr>
            <a:spLocks noChangeArrowheads="1"/>
          </p:cNvSpPr>
          <p:nvPr/>
        </p:nvSpPr>
        <p:spPr bwMode="auto">
          <a:xfrm>
            <a:off x="381000" y="5943600"/>
            <a:ext cx="4208463"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lnSpc>
                <a:spcPct val="100000"/>
              </a:lnSpc>
              <a:defRPr/>
            </a:pPr>
            <a:r>
              <a:rPr lang="zh-CN" altLang="en-US" sz="2400">
                <a:solidFill>
                  <a:srgbClr val="FF0000"/>
                </a:solidFill>
                <a:effectLst>
                  <a:outerShdw blurRad="38100" dist="38100" dir="2700000" algn="tl">
                    <a:srgbClr val="C0C0C0"/>
                  </a:outerShdw>
                </a:effectLst>
              </a:rPr>
              <a:t>通过演示观察算法执行的过程</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7"/>
          <p:cNvSpPr>
            <a:spLocks noChangeArrowheads="1"/>
          </p:cNvSpPr>
          <p:nvPr/>
        </p:nvSpPr>
        <p:spPr bwMode="auto">
          <a:xfrm>
            <a:off x="0" y="0"/>
            <a:ext cx="9144000" cy="6858000"/>
          </a:xfrm>
          <a:prstGeom prst="rect">
            <a:avLst/>
          </a:prstGeom>
          <a:solidFill>
            <a:schemeClr val="hlink"/>
          </a:solidFill>
          <a:ln w="9525">
            <a:noFill/>
            <a:miter lim="800000"/>
            <a:headEnd/>
            <a:tailEnd/>
          </a:ln>
          <a:effectLst/>
        </p:spPr>
        <p:txBody>
          <a:bodyPr/>
          <a:lstStyle/>
          <a:p>
            <a:pPr>
              <a:lnSpc>
                <a:spcPct val="100000"/>
              </a:lnSpc>
            </a:pPr>
            <a:r>
              <a:rPr lang="en-US" altLang="zh-CN" sz="2200">
                <a:latin typeface="Times New Roman" pitchFamily="18" charset="0"/>
                <a:ea typeface="宋体" pitchFamily="2" charset="-122"/>
              </a:rPr>
              <a:t>def  postfix(e)</a:t>
            </a:r>
          </a:p>
          <a:p>
            <a:pPr>
              <a:lnSpc>
                <a:spcPct val="100000"/>
              </a:lnSpc>
            </a:pPr>
            <a:r>
              <a:rPr lang="en-US" altLang="zh-CN" sz="2200">
                <a:latin typeface="Times New Roman" pitchFamily="18" charset="0"/>
                <a:ea typeface="宋体" pitchFamily="2" charset="-122"/>
              </a:rPr>
              <a:t># </a:t>
            </a:r>
            <a:r>
              <a:rPr lang="zh-CN" altLang="en-US" sz="2200">
                <a:latin typeface="Times New Roman" pitchFamily="18" charset="0"/>
                <a:ea typeface="宋体" pitchFamily="2" charset="-122"/>
              </a:rPr>
              <a:t>假定表达式的最后一个符号及栈底均为</a:t>
            </a:r>
            <a:r>
              <a:rPr lang="en-US" altLang="zh-CN" sz="2200">
                <a:latin typeface="Times New Roman" pitchFamily="18" charset="0"/>
                <a:ea typeface="宋体" pitchFamily="2" charset="-122"/>
              </a:rPr>
              <a:t> ‘#’ </a:t>
            </a:r>
          </a:p>
          <a:p>
            <a:pPr>
              <a:lnSpc>
                <a:spcPct val="100000"/>
              </a:lnSpc>
            </a:pPr>
            <a:r>
              <a:rPr lang="en-US" altLang="zh-CN" sz="2200">
                <a:latin typeface="Times New Roman" pitchFamily="18" charset="0"/>
                <a:ea typeface="宋体" pitchFamily="2" charset="-122"/>
              </a:rPr>
              <a:t>   S=Stack( ) </a:t>
            </a:r>
          </a:p>
          <a:p>
            <a:pPr>
              <a:lnSpc>
                <a:spcPct val="100000"/>
              </a:lnSpc>
            </a:pPr>
            <a:r>
              <a:rPr lang="en-US" altLang="zh-CN" sz="2200">
                <a:latin typeface="Times New Roman" pitchFamily="18" charset="0"/>
                <a:ea typeface="宋体" pitchFamily="2" charset="-122"/>
              </a:rPr>
              <a:t>   S.Push(‘#’)</a:t>
            </a:r>
          </a:p>
          <a:p>
            <a:pPr>
              <a:lnSpc>
                <a:spcPct val="100000"/>
              </a:lnSpc>
            </a:pPr>
            <a:r>
              <a:rPr lang="en-US" altLang="zh-CN" sz="2200">
                <a:latin typeface="Times New Roman" pitchFamily="18" charset="0"/>
                <a:ea typeface="宋体" pitchFamily="2" charset="-122"/>
              </a:rPr>
              <a:t>   for  e</a:t>
            </a:r>
            <a:r>
              <a:rPr lang="zh-CN" altLang="en-US" sz="2200">
                <a:latin typeface="Times New Roman" pitchFamily="18" charset="0"/>
                <a:ea typeface="宋体" pitchFamily="2" charset="-122"/>
              </a:rPr>
              <a:t>的每一个符号</a:t>
            </a:r>
            <a:r>
              <a:rPr lang="en-US" altLang="zh-CN" sz="2200">
                <a:latin typeface="Times New Roman" pitchFamily="18" charset="0"/>
                <a:ea typeface="宋体" pitchFamily="2" charset="-122"/>
              </a:rPr>
              <a:t> x, x!=‘#’</a:t>
            </a:r>
          </a:p>
          <a:p>
            <a:pPr>
              <a:lnSpc>
                <a:spcPct val="100000"/>
              </a:lnSpc>
            </a:pPr>
            <a:r>
              <a:rPr lang="en-US" altLang="zh-CN" sz="2200">
                <a:latin typeface="Times New Roman" pitchFamily="18" charset="0"/>
                <a:ea typeface="宋体" pitchFamily="2" charset="-122"/>
              </a:rPr>
              <a:t>        if   x</a:t>
            </a:r>
            <a:r>
              <a:rPr lang="zh-CN" altLang="en-US" sz="2200">
                <a:latin typeface="Times New Roman" pitchFamily="18" charset="0"/>
                <a:ea typeface="宋体" pitchFamily="2" charset="-122"/>
              </a:rPr>
              <a:t>是操作数  </a:t>
            </a:r>
            <a:r>
              <a:rPr lang="en-US" altLang="zh-CN" sz="2200">
                <a:latin typeface="Times New Roman" pitchFamily="18" charset="0"/>
                <a:ea typeface="宋体" pitchFamily="2" charset="-122"/>
              </a:rPr>
              <a:t>:  </a:t>
            </a:r>
            <a:r>
              <a:rPr lang="zh-CN" altLang="en-US" sz="2200">
                <a:latin typeface="Times New Roman" pitchFamily="18" charset="0"/>
                <a:ea typeface="宋体" pitchFamily="2" charset="-122"/>
              </a:rPr>
              <a:t>输出</a:t>
            </a:r>
            <a:r>
              <a:rPr lang="en-US" altLang="zh-CN" sz="2200">
                <a:latin typeface="Times New Roman" pitchFamily="18" charset="0"/>
                <a:ea typeface="宋体" pitchFamily="2" charset="-122"/>
              </a:rPr>
              <a:t> x</a:t>
            </a:r>
          </a:p>
          <a:p>
            <a:pPr>
              <a:lnSpc>
                <a:spcPct val="100000"/>
              </a:lnSpc>
            </a:pPr>
            <a:r>
              <a:rPr lang="en-US" altLang="zh-CN" sz="2200">
                <a:latin typeface="Times New Roman" pitchFamily="18" charset="0"/>
                <a:ea typeface="宋体" pitchFamily="2" charset="-122"/>
              </a:rPr>
              <a:t>        elif  x</a:t>
            </a:r>
            <a:r>
              <a:rPr lang="zh-CN" altLang="en-US" sz="2200">
                <a:latin typeface="Times New Roman" pitchFamily="18" charset="0"/>
                <a:ea typeface="宋体" pitchFamily="2" charset="-122"/>
              </a:rPr>
              <a:t>是</a:t>
            </a:r>
            <a:r>
              <a:rPr lang="en-US" altLang="zh-CN" sz="2200">
                <a:latin typeface="Times New Roman" pitchFamily="18" charset="0"/>
                <a:ea typeface="宋体" pitchFamily="2" charset="-122"/>
              </a:rPr>
              <a:t> ‘)’  :</a:t>
            </a:r>
          </a:p>
          <a:p>
            <a:pPr>
              <a:lnSpc>
                <a:spcPct val="100000"/>
              </a:lnSpc>
            </a:pPr>
            <a:r>
              <a:rPr lang="en-US" altLang="zh-CN" sz="2200">
                <a:latin typeface="Times New Roman" pitchFamily="18" charset="0"/>
                <a:ea typeface="宋体" pitchFamily="2" charset="-122"/>
              </a:rPr>
              <a:t>              y=S.Pop()  #</a:t>
            </a:r>
            <a:r>
              <a:rPr lang="zh-CN" altLang="en-US" sz="2200">
                <a:latin typeface="Times New Roman" pitchFamily="18" charset="0"/>
                <a:ea typeface="宋体" pitchFamily="2" charset="-122"/>
              </a:rPr>
              <a:t>栈中符号出栈</a:t>
            </a:r>
            <a:endParaRPr lang="en-US" altLang="zh-CN" sz="2200">
              <a:latin typeface="Times New Roman" pitchFamily="18" charset="0"/>
              <a:ea typeface="宋体" pitchFamily="2" charset="-122"/>
            </a:endParaRPr>
          </a:p>
          <a:p>
            <a:pPr>
              <a:lnSpc>
                <a:spcPct val="100000"/>
              </a:lnSpc>
            </a:pPr>
            <a:r>
              <a:rPr lang="en-US" altLang="zh-CN" sz="2200">
                <a:latin typeface="Times New Roman" pitchFamily="18" charset="0"/>
                <a:ea typeface="宋体" pitchFamily="2" charset="-122"/>
              </a:rPr>
              <a:t>              while  y is not ‘(‘ :  # </a:t>
            </a:r>
            <a:r>
              <a:rPr lang="zh-CN" altLang="en-US" sz="2200">
                <a:latin typeface="Times New Roman" pitchFamily="18" charset="0"/>
                <a:ea typeface="宋体" pitchFamily="2" charset="-122"/>
              </a:rPr>
              <a:t>直到出栈符号是</a:t>
            </a:r>
            <a:r>
              <a:rPr lang="en-US" altLang="zh-CN" sz="2200">
                <a:latin typeface="Times New Roman" pitchFamily="18" charset="0"/>
                <a:ea typeface="宋体" pitchFamily="2" charset="-122"/>
              </a:rPr>
              <a:t> ‘(‘</a:t>
            </a:r>
            <a:r>
              <a:rPr lang="zh-CN" altLang="en-US" sz="2200">
                <a:latin typeface="Times New Roman" pitchFamily="18" charset="0"/>
                <a:ea typeface="宋体" pitchFamily="2" charset="-122"/>
              </a:rPr>
              <a:t> 为止</a:t>
            </a:r>
            <a:endParaRPr lang="en-US" altLang="zh-CN" sz="2200">
              <a:latin typeface="Times New Roman" pitchFamily="18" charset="0"/>
              <a:ea typeface="宋体" pitchFamily="2" charset="-122"/>
            </a:endParaRPr>
          </a:p>
          <a:p>
            <a:pPr>
              <a:lnSpc>
                <a:spcPct val="100000"/>
              </a:lnSpc>
            </a:pPr>
            <a:r>
              <a:rPr lang="en-US" altLang="zh-CN" sz="2200">
                <a:latin typeface="Times New Roman" pitchFamily="18" charset="0"/>
                <a:ea typeface="宋体" pitchFamily="2" charset="-122"/>
              </a:rPr>
              <a:t>                    </a:t>
            </a:r>
            <a:r>
              <a:rPr lang="zh-CN" altLang="en-US" sz="2200">
                <a:latin typeface="Times New Roman" pitchFamily="18" charset="0"/>
                <a:ea typeface="宋体" pitchFamily="2" charset="-122"/>
              </a:rPr>
              <a:t>输出</a:t>
            </a:r>
            <a:r>
              <a:rPr lang="en-US" altLang="zh-CN" sz="2200">
                <a:latin typeface="Times New Roman" pitchFamily="18" charset="0"/>
                <a:ea typeface="宋体" pitchFamily="2" charset="-122"/>
              </a:rPr>
              <a:t>y</a:t>
            </a:r>
          </a:p>
          <a:p>
            <a:pPr>
              <a:lnSpc>
                <a:spcPct val="100000"/>
              </a:lnSpc>
            </a:pPr>
            <a:r>
              <a:rPr lang="en-US" altLang="zh-CN" sz="2200">
                <a:latin typeface="Times New Roman" pitchFamily="18" charset="0"/>
                <a:ea typeface="宋体" pitchFamily="2" charset="-122"/>
              </a:rPr>
              <a:t>                    y=S.Pop()  #</a:t>
            </a:r>
            <a:r>
              <a:rPr lang="zh-CN" altLang="en-US" sz="2200">
                <a:latin typeface="Times New Roman" pitchFamily="18" charset="0"/>
                <a:ea typeface="宋体" pitchFamily="2" charset="-122"/>
              </a:rPr>
              <a:t>继续取栈中符号</a:t>
            </a:r>
          </a:p>
          <a:p>
            <a:pPr>
              <a:lnSpc>
                <a:spcPct val="100000"/>
              </a:lnSpc>
            </a:pPr>
            <a:r>
              <a:rPr lang="en-US" altLang="zh-CN" sz="2200">
                <a:latin typeface="Times New Roman" pitchFamily="18" charset="0"/>
                <a:ea typeface="宋体" pitchFamily="2" charset="-122"/>
              </a:rPr>
              <a:t>        else  :  # x</a:t>
            </a:r>
            <a:r>
              <a:rPr lang="zh-CN" altLang="en-US" sz="2200">
                <a:latin typeface="Times New Roman" pitchFamily="18" charset="0"/>
                <a:ea typeface="宋体" pitchFamily="2" charset="-122"/>
              </a:rPr>
              <a:t>是操作符</a:t>
            </a:r>
            <a:endParaRPr lang="en-US" altLang="zh-CN" sz="2200">
              <a:latin typeface="Times New Roman" pitchFamily="18" charset="0"/>
              <a:ea typeface="宋体" pitchFamily="2" charset="-122"/>
            </a:endParaRPr>
          </a:p>
          <a:p>
            <a:pPr>
              <a:lnSpc>
                <a:spcPct val="100000"/>
              </a:lnSpc>
            </a:pPr>
            <a:r>
              <a:rPr lang="en-US" altLang="zh-CN" sz="2200">
                <a:latin typeface="Times New Roman" pitchFamily="18" charset="0"/>
                <a:ea typeface="宋体" pitchFamily="2" charset="-122"/>
              </a:rPr>
              <a:t>              y=S.Pop()</a:t>
            </a:r>
          </a:p>
          <a:p>
            <a:pPr>
              <a:lnSpc>
                <a:spcPct val="100000"/>
              </a:lnSpc>
            </a:pPr>
            <a:r>
              <a:rPr lang="en-US" altLang="zh-CN" sz="2200">
                <a:latin typeface="Times New Roman" pitchFamily="18" charset="0"/>
                <a:ea typeface="宋体" pitchFamily="2" charset="-122"/>
              </a:rPr>
              <a:t>              while  isp(y)&lt;=osp(x) :   #</a:t>
            </a:r>
            <a:r>
              <a:rPr lang="zh-CN" altLang="en-US" sz="2200">
                <a:latin typeface="Times New Roman" pitchFamily="18" charset="0"/>
                <a:ea typeface="宋体" pitchFamily="2" charset="-122"/>
              </a:rPr>
              <a:t>比较</a:t>
            </a:r>
            <a:r>
              <a:rPr lang="en-US" altLang="zh-CN" sz="2200">
                <a:latin typeface="Times New Roman" pitchFamily="18" charset="0"/>
                <a:ea typeface="宋体" pitchFamily="2" charset="-122"/>
              </a:rPr>
              <a:t>y</a:t>
            </a:r>
            <a:r>
              <a:rPr lang="zh-CN" altLang="en-US" sz="2200">
                <a:latin typeface="Times New Roman" pitchFamily="18" charset="0"/>
                <a:ea typeface="宋体" pitchFamily="2" charset="-122"/>
              </a:rPr>
              <a:t>的栈内优先数和</a:t>
            </a:r>
            <a:r>
              <a:rPr lang="en-US" altLang="zh-CN" sz="2200">
                <a:latin typeface="Times New Roman" pitchFamily="18" charset="0"/>
                <a:ea typeface="宋体" pitchFamily="2" charset="-122"/>
              </a:rPr>
              <a:t>x</a:t>
            </a:r>
            <a:r>
              <a:rPr lang="zh-CN" altLang="en-US" sz="2200">
                <a:latin typeface="Times New Roman" pitchFamily="18" charset="0"/>
                <a:ea typeface="宋体" pitchFamily="2" charset="-122"/>
              </a:rPr>
              <a:t>的栈外优先数</a:t>
            </a:r>
            <a:endParaRPr lang="en-US" altLang="zh-CN" sz="2200">
              <a:latin typeface="Times New Roman" pitchFamily="18" charset="0"/>
              <a:ea typeface="宋体" pitchFamily="2" charset="-122"/>
            </a:endParaRPr>
          </a:p>
          <a:p>
            <a:pPr>
              <a:lnSpc>
                <a:spcPct val="100000"/>
              </a:lnSpc>
            </a:pPr>
            <a:r>
              <a:rPr lang="en-US" altLang="zh-CN" sz="2200">
                <a:latin typeface="Times New Roman" pitchFamily="18" charset="0"/>
                <a:ea typeface="宋体" pitchFamily="2" charset="-122"/>
              </a:rPr>
              <a:t>                    </a:t>
            </a:r>
            <a:r>
              <a:rPr lang="zh-CN" altLang="en-US" sz="2200">
                <a:latin typeface="Times New Roman" pitchFamily="18" charset="0"/>
                <a:ea typeface="宋体" pitchFamily="2" charset="-122"/>
              </a:rPr>
              <a:t>输出</a:t>
            </a:r>
            <a:r>
              <a:rPr lang="en-US" altLang="zh-CN" sz="2200">
                <a:latin typeface="Times New Roman" pitchFamily="18" charset="0"/>
                <a:ea typeface="宋体" pitchFamily="2" charset="-122"/>
              </a:rPr>
              <a:t>y</a:t>
            </a:r>
          </a:p>
          <a:p>
            <a:pPr>
              <a:lnSpc>
                <a:spcPct val="100000"/>
              </a:lnSpc>
            </a:pPr>
            <a:r>
              <a:rPr lang="en-US" altLang="zh-CN" sz="2200">
                <a:latin typeface="Times New Roman" pitchFamily="18" charset="0"/>
                <a:ea typeface="宋体" pitchFamily="2" charset="-122"/>
              </a:rPr>
              <a:t>                    y=S.Pop()</a:t>
            </a:r>
          </a:p>
          <a:p>
            <a:pPr>
              <a:lnSpc>
                <a:spcPct val="100000"/>
              </a:lnSpc>
            </a:pPr>
            <a:r>
              <a:rPr lang="en-US" altLang="zh-CN" sz="2200">
                <a:latin typeface="Times New Roman" pitchFamily="18" charset="0"/>
                <a:ea typeface="宋体" pitchFamily="2" charset="-122"/>
              </a:rPr>
              <a:t>              S.Push(y),  S.Push(x)</a:t>
            </a:r>
          </a:p>
          <a:p>
            <a:pPr>
              <a:lnSpc>
                <a:spcPct val="100000"/>
              </a:lnSpc>
            </a:pPr>
            <a:r>
              <a:rPr lang="en-US" altLang="zh-CN" sz="2200">
                <a:latin typeface="Times New Roman" pitchFamily="18" charset="0"/>
                <a:ea typeface="宋体" pitchFamily="2" charset="-122"/>
              </a:rPr>
              <a:t>   while  not S.IsEmpty( ) :  </a:t>
            </a:r>
            <a:r>
              <a:rPr lang="zh-CN" altLang="en-US" sz="2200">
                <a:latin typeface="Times New Roman" pitchFamily="18" charset="0"/>
                <a:ea typeface="宋体" pitchFamily="2" charset="-122"/>
              </a:rPr>
              <a:t>表达式处理完后栈依然不空</a:t>
            </a:r>
            <a:endParaRPr lang="en-US" altLang="zh-CN" sz="2200">
              <a:latin typeface="Times New Roman" pitchFamily="18" charset="0"/>
              <a:ea typeface="宋体" pitchFamily="2" charset="-122"/>
            </a:endParaRPr>
          </a:p>
          <a:p>
            <a:pPr>
              <a:lnSpc>
                <a:spcPct val="100000"/>
              </a:lnSpc>
            </a:pPr>
            <a:r>
              <a:rPr lang="en-US" altLang="zh-CN" sz="2200">
                <a:latin typeface="Times New Roman" pitchFamily="18" charset="0"/>
                <a:ea typeface="宋体" pitchFamily="2" charset="-122"/>
              </a:rPr>
              <a:t>        </a:t>
            </a:r>
            <a:r>
              <a:rPr lang="zh-CN" altLang="en-US" sz="2200">
                <a:latin typeface="Times New Roman" pitchFamily="18" charset="0"/>
                <a:ea typeface="宋体" pitchFamily="2" charset="-122"/>
              </a:rPr>
              <a:t>输出</a:t>
            </a:r>
            <a:r>
              <a:rPr lang="en-US" altLang="zh-CN" sz="2200">
                <a:latin typeface="Times New Roman" pitchFamily="18" charset="0"/>
                <a:ea typeface="宋体" pitchFamily="2" charset="-122"/>
              </a:rPr>
              <a:t>S.Pop()</a:t>
            </a:r>
          </a:p>
          <a:p>
            <a:pPr>
              <a:lnSpc>
                <a:spcPct val="100000"/>
              </a:lnSpc>
            </a:pPr>
            <a:r>
              <a:rPr lang="en-US" altLang="zh-CN" sz="2200">
                <a:latin typeface="Times New Roman" pitchFamily="18" charset="0"/>
                <a:ea typeface="宋体" pitchFamily="2" charset="-122"/>
              </a:rPr>
              <a:t>#Converting from infix to postfix form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7"/>
          <p:cNvSpPr>
            <a:spLocks noChangeArrowheads="1"/>
          </p:cNvSpPr>
          <p:nvPr/>
        </p:nvSpPr>
        <p:spPr bwMode="auto">
          <a:xfrm>
            <a:off x="0" y="0"/>
            <a:ext cx="9144000" cy="6858000"/>
          </a:xfrm>
          <a:prstGeom prst="rect">
            <a:avLst/>
          </a:prstGeom>
          <a:solidFill>
            <a:schemeClr val="hlink"/>
          </a:solidFill>
          <a:ln w="9525">
            <a:noFill/>
            <a:miter lim="800000"/>
            <a:headEnd/>
            <a:tailEnd/>
          </a:ln>
          <a:effectLst/>
        </p:spPr>
        <p:txBody>
          <a:bodyPr/>
          <a:lstStyle/>
          <a:p>
            <a:pPr>
              <a:lnSpc>
                <a:spcPct val="100000"/>
              </a:lnSpc>
            </a:pPr>
            <a:r>
              <a:rPr lang="en-US" altLang="zh-CN" sz="2100" dirty="0" err="1">
                <a:latin typeface="Times New Roman" pitchFamily="18" charset="0"/>
                <a:ea typeface="宋体" pitchFamily="2" charset="-122"/>
              </a:rPr>
              <a:t>def</a:t>
            </a:r>
            <a:r>
              <a:rPr lang="en-US" altLang="zh-CN" sz="2100" dirty="0">
                <a:latin typeface="Times New Roman" pitchFamily="18" charset="0"/>
                <a:ea typeface="宋体" pitchFamily="2" charset="-122"/>
              </a:rPr>
              <a:t>  postfix(E) : #</a:t>
            </a:r>
            <a:r>
              <a:rPr lang="zh-CN" altLang="en-US" sz="2100" dirty="0">
                <a:latin typeface="Times New Roman" pitchFamily="18" charset="0"/>
                <a:ea typeface="宋体" pitchFamily="2" charset="-122"/>
              </a:rPr>
              <a:t>中缀转化为后缀</a:t>
            </a:r>
          </a:p>
          <a:p>
            <a:pPr>
              <a:lnSpc>
                <a:spcPct val="100000"/>
              </a:lnSpc>
            </a:pPr>
            <a:r>
              <a:rPr lang="zh-CN" altLang="en-US" sz="2100" dirty="0">
                <a:latin typeface="Times New Roman" pitchFamily="18" charset="0"/>
                <a:ea typeface="宋体" pitchFamily="2" charset="-122"/>
              </a:rPr>
              <a:t>    </a:t>
            </a:r>
            <a:r>
              <a:rPr lang="en-US" altLang="zh-CN" sz="2100" dirty="0">
                <a:latin typeface="Times New Roman" pitchFamily="18" charset="0"/>
                <a:ea typeface="宋体" pitchFamily="2" charset="-122"/>
              </a:rPr>
              <a:t>R = [ ]</a:t>
            </a:r>
          </a:p>
          <a:p>
            <a:pPr>
              <a:lnSpc>
                <a:spcPct val="100000"/>
              </a:lnSpc>
            </a:pPr>
            <a:r>
              <a:rPr lang="en-US" altLang="zh-CN" sz="2100" dirty="0">
                <a:latin typeface="Times New Roman" pitchFamily="18" charset="0"/>
                <a:ea typeface="宋体" pitchFamily="2" charset="-122"/>
              </a:rPr>
              <a:t>    </a:t>
            </a:r>
            <a:r>
              <a:rPr lang="en-US" altLang="zh-CN" sz="2100" dirty="0" err="1">
                <a:latin typeface="Times New Roman" pitchFamily="18" charset="0"/>
                <a:ea typeface="宋体" pitchFamily="2" charset="-122"/>
              </a:rPr>
              <a:t>isp</a:t>
            </a:r>
            <a:r>
              <a:rPr lang="en-US" altLang="zh-CN" sz="2100" dirty="0">
                <a:latin typeface="Times New Roman" pitchFamily="18" charset="0"/>
                <a:ea typeface="宋体" pitchFamily="2" charset="-122"/>
              </a:rPr>
              <a:t> = {'*':2, '/':2, '+':3, '-':3, '(': 8, '#':8}</a:t>
            </a:r>
          </a:p>
          <a:p>
            <a:pPr>
              <a:lnSpc>
                <a:spcPct val="100000"/>
              </a:lnSpc>
            </a:pPr>
            <a:r>
              <a:rPr lang="en-US" altLang="zh-CN" sz="2100" dirty="0">
                <a:latin typeface="Times New Roman" pitchFamily="18" charset="0"/>
                <a:ea typeface="宋体" pitchFamily="2" charset="-122"/>
              </a:rPr>
              <a:t>    </a:t>
            </a:r>
            <a:r>
              <a:rPr lang="en-US" altLang="zh-CN" sz="2100" dirty="0" err="1">
                <a:latin typeface="Times New Roman" pitchFamily="18" charset="0"/>
                <a:ea typeface="宋体" pitchFamily="2" charset="-122"/>
              </a:rPr>
              <a:t>osp</a:t>
            </a:r>
            <a:r>
              <a:rPr lang="en-US" altLang="zh-CN" sz="2100" dirty="0">
                <a:latin typeface="Times New Roman" pitchFamily="18" charset="0"/>
                <a:ea typeface="宋体" pitchFamily="2" charset="-122"/>
              </a:rPr>
              <a:t> = {'*':2, '/':2, '+':3, '-':3, '(': 0}</a:t>
            </a:r>
          </a:p>
          <a:p>
            <a:pPr>
              <a:lnSpc>
                <a:spcPct val="100000"/>
              </a:lnSpc>
            </a:pPr>
            <a:r>
              <a:rPr lang="en-US" altLang="zh-CN" sz="2100" dirty="0">
                <a:latin typeface="Times New Roman" pitchFamily="18" charset="0"/>
                <a:ea typeface="宋体" pitchFamily="2" charset="-122"/>
              </a:rPr>
              <a:t>    S = Stack()  # initialize stack</a:t>
            </a:r>
          </a:p>
          <a:p>
            <a:pPr>
              <a:lnSpc>
                <a:spcPct val="100000"/>
              </a:lnSpc>
            </a:pPr>
            <a:r>
              <a:rPr lang="en-US" altLang="zh-CN" sz="2100" dirty="0">
                <a:latin typeface="Times New Roman" pitchFamily="18" charset="0"/>
                <a:ea typeface="宋体" pitchFamily="2" charset="-122"/>
              </a:rPr>
              <a:t>    </a:t>
            </a:r>
            <a:r>
              <a:rPr lang="en-US" altLang="zh-CN" sz="2100" dirty="0" err="1">
                <a:latin typeface="Times New Roman" pitchFamily="18" charset="0"/>
                <a:ea typeface="宋体" pitchFamily="2" charset="-122"/>
              </a:rPr>
              <a:t>S.push</a:t>
            </a:r>
            <a:r>
              <a:rPr lang="en-US" altLang="zh-CN" sz="2100" dirty="0">
                <a:latin typeface="Times New Roman" pitchFamily="18" charset="0"/>
                <a:ea typeface="宋体" pitchFamily="2" charset="-122"/>
              </a:rPr>
              <a:t>('#')</a:t>
            </a:r>
          </a:p>
          <a:p>
            <a:pPr>
              <a:lnSpc>
                <a:spcPct val="100000"/>
              </a:lnSpc>
            </a:pPr>
            <a:r>
              <a:rPr lang="en-US" altLang="zh-CN" sz="2100" dirty="0">
                <a:latin typeface="Times New Roman" pitchFamily="18" charset="0"/>
                <a:ea typeface="宋体" pitchFamily="2" charset="-122"/>
              </a:rPr>
              <a:t>    for  x in E :</a:t>
            </a:r>
          </a:p>
          <a:p>
            <a:pPr>
              <a:lnSpc>
                <a:spcPct val="100000"/>
              </a:lnSpc>
            </a:pPr>
            <a:r>
              <a:rPr lang="en-US" altLang="zh-CN" sz="2100" dirty="0">
                <a:latin typeface="Times New Roman" pitchFamily="18" charset="0"/>
                <a:ea typeface="宋体" pitchFamily="2" charset="-122"/>
              </a:rPr>
              <a:t>        if  x[0] &gt;='0' and x[0] &lt;='9' : # x is an operand  # </a:t>
            </a:r>
            <a:r>
              <a:rPr lang="zh-CN" altLang="en-US" sz="2100" dirty="0">
                <a:latin typeface="Times New Roman" pitchFamily="18" charset="0"/>
                <a:ea typeface="宋体" pitchFamily="2" charset="-122"/>
              </a:rPr>
              <a:t>操作数</a:t>
            </a:r>
          </a:p>
          <a:p>
            <a:pPr>
              <a:lnSpc>
                <a:spcPct val="100000"/>
              </a:lnSpc>
            </a:pPr>
            <a:r>
              <a:rPr lang="zh-CN" altLang="en-US" sz="2100" dirty="0">
                <a:latin typeface="Times New Roman" pitchFamily="18" charset="0"/>
                <a:ea typeface="宋体" pitchFamily="2" charset="-122"/>
              </a:rPr>
              <a:t>            </a:t>
            </a:r>
            <a:r>
              <a:rPr lang="en-US" altLang="zh-CN" sz="2100" dirty="0" err="1">
                <a:latin typeface="Times New Roman" pitchFamily="18" charset="0"/>
                <a:ea typeface="宋体" pitchFamily="2" charset="-122"/>
              </a:rPr>
              <a:t>R.append</a:t>
            </a:r>
            <a:r>
              <a:rPr lang="en-US" altLang="zh-CN" sz="2100" dirty="0">
                <a:latin typeface="Times New Roman" pitchFamily="18" charset="0"/>
                <a:ea typeface="宋体" pitchFamily="2" charset="-122"/>
              </a:rPr>
              <a:t>(x)</a:t>
            </a:r>
          </a:p>
          <a:p>
            <a:pPr>
              <a:lnSpc>
                <a:spcPct val="100000"/>
              </a:lnSpc>
            </a:pPr>
            <a:r>
              <a:rPr lang="en-US" altLang="zh-CN" sz="2100" dirty="0">
                <a:latin typeface="Times New Roman" pitchFamily="18" charset="0"/>
                <a:ea typeface="宋体" pitchFamily="2" charset="-122"/>
              </a:rPr>
              <a:t>        </a:t>
            </a:r>
            <a:r>
              <a:rPr lang="en-US" altLang="zh-CN" sz="2100" dirty="0" err="1">
                <a:latin typeface="Times New Roman" pitchFamily="18" charset="0"/>
                <a:ea typeface="宋体" pitchFamily="2" charset="-122"/>
              </a:rPr>
              <a:t>elif</a:t>
            </a:r>
            <a:r>
              <a:rPr lang="en-US" altLang="zh-CN" sz="2100" dirty="0">
                <a:latin typeface="Times New Roman" pitchFamily="18" charset="0"/>
                <a:ea typeface="宋体" pitchFamily="2" charset="-122"/>
              </a:rPr>
              <a:t>  x == ')' :                    # </a:t>
            </a:r>
            <a:r>
              <a:rPr lang="zh-CN" altLang="en-US" sz="2100" dirty="0">
                <a:latin typeface="Times New Roman" pitchFamily="18" charset="0"/>
                <a:ea typeface="宋体" pitchFamily="2" charset="-122"/>
              </a:rPr>
              <a:t>右括号</a:t>
            </a:r>
          </a:p>
          <a:p>
            <a:pPr>
              <a:lnSpc>
                <a:spcPct val="100000"/>
              </a:lnSpc>
            </a:pPr>
            <a:r>
              <a:rPr lang="zh-CN" altLang="en-US" sz="2100" dirty="0">
                <a:latin typeface="Times New Roman" pitchFamily="18" charset="0"/>
                <a:ea typeface="宋体" pitchFamily="2" charset="-122"/>
              </a:rPr>
              <a:t>            </a:t>
            </a:r>
            <a:r>
              <a:rPr lang="en-US" altLang="zh-CN" sz="2100" dirty="0">
                <a:latin typeface="Times New Roman" pitchFamily="18" charset="0"/>
                <a:ea typeface="宋体" pitchFamily="2" charset="-122"/>
              </a:rPr>
              <a:t>y = </a:t>
            </a:r>
            <a:r>
              <a:rPr lang="en-US" altLang="zh-CN" sz="2100" dirty="0" err="1">
                <a:latin typeface="Times New Roman" pitchFamily="18" charset="0"/>
                <a:ea typeface="宋体" pitchFamily="2" charset="-122"/>
              </a:rPr>
              <a:t>S.pop</a:t>
            </a:r>
            <a:r>
              <a:rPr lang="en-US" altLang="zh-CN" sz="2100" dirty="0">
                <a:latin typeface="Times New Roman" pitchFamily="18" charset="0"/>
                <a:ea typeface="宋体" pitchFamily="2" charset="-122"/>
              </a:rPr>
              <a:t>( ) </a:t>
            </a:r>
          </a:p>
          <a:p>
            <a:pPr>
              <a:lnSpc>
                <a:spcPct val="100000"/>
              </a:lnSpc>
            </a:pPr>
            <a:r>
              <a:rPr lang="en-US" altLang="zh-CN" sz="2100" dirty="0">
                <a:latin typeface="Times New Roman" pitchFamily="18" charset="0"/>
                <a:ea typeface="宋体" pitchFamily="2" charset="-122"/>
              </a:rPr>
              <a:t>            while  y != '(' :              # </a:t>
            </a:r>
            <a:r>
              <a:rPr lang="zh-CN" altLang="en-US" sz="2100" dirty="0">
                <a:latin typeface="Times New Roman" pitchFamily="18" charset="0"/>
                <a:ea typeface="宋体" pitchFamily="2" charset="-122"/>
              </a:rPr>
              <a:t>操作符出栈，直到遇到左括号</a:t>
            </a:r>
          </a:p>
          <a:p>
            <a:pPr>
              <a:lnSpc>
                <a:spcPct val="100000"/>
              </a:lnSpc>
            </a:pPr>
            <a:r>
              <a:rPr lang="zh-CN" altLang="en-US" sz="2100" dirty="0">
                <a:latin typeface="Times New Roman" pitchFamily="18" charset="0"/>
                <a:ea typeface="宋体" pitchFamily="2" charset="-122"/>
              </a:rPr>
              <a:t>                </a:t>
            </a:r>
            <a:r>
              <a:rPr lang="en-US" altLang="zh-CN" sz="2100" dirty="0" err="1">
                <a:latin typeface="Times New Roman" pitchFamily="18" charset="0"/>
                <a:ea typeface="宋体" pitchFamily="2" charset="-122"/>
              </a:rPr>
              <a:t>R.append</a:t>
            </a:r>
            <a:r>
              <a:rPr lang="en-US" altLang="zh-CN" sz="2100" dirty="0">
                <a:latin typeface="Times New Roman" pitchFamily="18" charset="0"/>
                <a:ea typeface="宋体" pitchFamily="2" charset="-122"/>
              </a:rPr>
              <a:t>(y);  y = </a:t>
            </a:r>
            <a:r>
              <a:rPr lang="en-US" altLang="zh-CN" sz="2100" dirty="0" err="1">
                <a:latin typeface="Times New Roman" pitchFamily="18" charset="0"/>
                <a:ea typeface="宋体" pitchFamily="2" charset="-122"/>
              </a:rPr>
              <a:t>S.pop</a:t>
            </a:r>
            <a:r>
              <a:rPr lang="en-US" altLang="zh-CN" sz="2100" dirty="0">
                <a:latin typeface="Times New Roman" pitchFamily="18" charset="0"/>
                <a:ea typeface="宋体" pitchFamily="2" charset="-122"/>
              </a:rPr>
              <a:t>( )</a:t>
            </a:r>
          </a:p>
          <a:p>
            <a:pPr>
              <a:lnSpc>
                <a:spcPct val="100000"/>
              </a:lnSpc>
            </a:pPr>
            <a:r>
              <a:rPr lang="en-US" altLang="zh-CN" sz="2100" dirty="0">
                <a:latin typeface="Times New Roman" pitchFamily="18" charset="0"/>
                <a:ea typeface="宋体" pitchFamily="2" charset="-122"/>
              </a:rPr>
              <a:t>        else :</a:t>
            </a:r>
          </a:p>
          <a:p>
            <a:pPr>
              <a:lnSpc>
                <a:spcPct val="100000"/>
              </a:lnSpc>
            </a:pPr>
            <a:r>
              <a:rPr lang="en-US" altLang="zh-CN" sz="2100" dirty="0">
                <a:latin typeface="Times New Roman" pitchFamily="18" charset="0"/>
                <a:ea typeface="宋体" pitchFamily="2" charset="-122"/>
              </a:rPr>
              <a:t>            y = </a:t>
            </a:r>
            <a:r>
              <a:rPr lang="en-US" altLang="zh-CN" sz="2100" dirty="0" err="1">
                <a:latin typeface="Times New Roman" pitchFamily="18" charset="0"/>
                <a:ea typeface="宋体" pitchFamily="2" charset="-122"/>
              </a:rPr>
              <a:t>S.pop</a:t>
            </a:r>
            <a:r>
              <a:rPr lang="en-US" altLang="zh-CN" sz="2100" dirty="0">
                <a:latin typeface="Times New Roman" pitchFamily="18" charset="0"/>
                <a:ea typeface="宋体" pitchFamily="2" charset="-122"/>
              </a:rPr>
              <a:t>( )</a:t>
            </a:r>
          </a:p>
          <a:p>
            <a:pPr>
              <a:lnSpc>
                <a:spcPct val="100000"/>
              </a:lnSpc>
            </a:pPr>
            <a:r>
              <a:rPr lang="en-US" altLang="zh-CN" sz="2100" dirty="0">
                <a:latin typeface="Times New Roman" pitchFamily="18" charset="0"/>
                <a:ea typeface="宋体" pitchFamily="2" charset="-122"/>
              </a:rPr>
              <a:t>            while  </a:t>
            </a:r>
            <a:r>
              <a:rPr lang="en-US" altLang="zh-CN" sz="2100" dirty="0" err="1">
                <a:latin typeface="Times New Roman" pitchFamily="18" charset="0"/>
                <a:ea typeface="宋体" pitchFamily="2" charset="-122"/>
              </a:rPr>
              <a:t>isp</a:t>
            </a:r>
            <a:r>
              <a:rPr lang="en-US" altLang="zh-CN" sz="2100" dirty="0">
                <a:latin typeface="Times New Roman" pitchFamily="18" charset="0"/>
                <a:ea typeface="宋体" pitchFamily="2" charset="-122"/>
              </a:rPr>
              <a:t>[y] &lt;= </a:t>
            </a:r>
            <a:r>
              <a:rPr lang="en-US" altLang="zh-CN" sz="2100" dirty="0" err="1">
                <a:latin typeface="Times New Roman" pitchFamily="18" charset="0"/>
                <a:ea typeface="宋体" pitchFamily="2" charset="-122"/>
              </a:rPr>
              <a:t>osp</a:t>
            </a:r>
            <a:r>
              <a:rPr lang="en-US" altLang="zh-CN" sz="2100" dirty="0">
                <a:latin typeface="Times New Roman" pitchFamily="18" charset="0"/>
                <a:ea typeface="宋体" pitchFamily="2" charset="-122"/>
              </a:rPr>
              <a:t>[x] :   # </a:t>
            </a:r>
            <a:r>
              <a:rPr lang="zh-CN" altLang="en-US" sz="2100" dirty="0">
                <a:latin typeface="Times New Roman" pitchFamily="18" charset="0"/>
                <a:ea typeface="宋体" pitchFamily="2" charset="-122"/>
              </a:rPr>
              <a:t>比较操作符的运算优先级</a:t>
            </a:r>
          </a:p>
          <a:p>
            <a:pPr>
              <a:lnSpc>
                <a:spcPct val="100000"/>
              </a:lnSpc>
            </a:pPr>
            <a:r>
              <a:rPr lang="zh-CN" altLang="en-US" sz="2100" dirty="0">
                <a:latin typeface="Times New Roman" pitchFamily="18" charset="0"/>
                <a:ea typeface="宋体" pitchFamily="2" charset="-122"/>
              </a:rPr>
              <a:t>                </a:t>
            </a:r>
            <a:r>
              <a:rPr lang="en-US" altLang="zh-CN" sz="2100" dirty="0" err="1">
                <a:latin typeface="Times New Roman" pitchFamily="18" charset="0"/>
                <a:ea typeface="宋体" pitchFamily="2" charset="-122"/>
              </a:rPr>
              <a:t>R.append</a:t>
            </a:r>
            <a:r>
              <a:rPr lang="en-US" altLang="zh-CN" sz="2100" dirty="0">
                <a:latin typeface="Times New Roman" pitchFamily="18" charset="0"/>
                <a:ea typeface="宋体" pitchFamily="2" charset="-122"/>
              </a:rPr>
              <a:t>(y);  y = </a:t>
            </a:r>
            <a:r>
              <a:rPr lang="en-US" altLang="zh-CN" sz="2100" dirty="0" err="1">
                <a:latin typeface="Times New Roman" pitchFamily="18" charset="0"/>
                <a:ea typeface="宋体" pitchFamily="2" charset="-122"/>
              </a:rPr>
              <a:t>S.pop</a:t>
            </a:r>
            <a:r>
              <a:rPr lang="en-US" altLang="zh-CN" sz="2100" dirty="0">
                <a:latin typeface="Times New Roman" pitchFamily="18" charset="0"/>
                <a:ea typeface="宋体" pitchFamily="2" charset="-122"/>
              </a:rPr>
              <a:t>( )</a:t>
            </a:r>
          </a:p>
          <a:p>
            <a:pPr>
              <a:lnSpc>
                <a:spcPct val="100000"/>
              </a:lnSpc>
            </a:pPr>
            <a:r>
              <a:rPr lang="en-US" altLang="zh-CN" sz="2100" dirty="0">
                <a:latin typeface="Times New Roman" pitchFamily="18" charset="0"/>
                <a:ea typeface="宋体" pitchFamily="2" charset="-122"/>
              </a:rPr>
              <a:t>            </a:t>
            </a:r>
            <a:r>
              <a:rPr lang="en-US" altLang="zh-CN" sz="2100" dirty="0" err="1">
                <a:latin typeface="Times New Roman" pitchFamily="18" charset="0"/>
                <a:ea typeface="宋体" pitchFamily="2" charset="-122"/>
              </a:rPr>
              <a:t>S.push</a:t>
            </a:r>
            <a:r>
              <a:rPr lang="en-US" altLang="zh-CN" sz="2100" dirty="0">
                <a:latin typeface="Times New Roman" pitchFamily="18" charset="0"/>
                <a:ea typeface="宋体" pitchFamily="2" charset="-122"/>
              </a:rPr>
              <a:t>(y); </a:t>
            </a:r>
            <a:r>
              <a:rPr lang="en-US" altLang="zh-CN" sz="2100" dirty="0" err="1">
                <a:latin typeface="Times New Roman" pitchFamily="18" charset="0"/>
                <a:ea typeface="宋体" pitchFamily="2" charset="-122"/>
              </a:rPr>
              <a:t>S.push</a:t>
            </a:r>
            <a:r>
              <a:rPr lang="en-US" altLang="zh-CN" sz="2100" dirty="0">
                <a:latin typeface="Times New Roman" pitchFamily="18" charset="0"/>
                <a:ea typeface="宋体" pitchFamily="2" charset="-122"/>
              </a:rPr>
              <a:t>(x)</a:t>
            </a:r>
          </a:p>
          <a:p>
            <a:pPr>
              <a:lnSpc>
                <a:spcPct val="100000"/>
              </a:lnSpc>
            </a:pPr>
            <a:r>
              <a:rPr lang="en-US" altLang="zh-CN" sz="2100" dirty="0">
                <a:latin typeface="Times New Roman" pitchFamily="18" charset="0"/>
                <a:ea typeface="宋体" pitchFamily="2" charset="-122"/>
              </a:rPr>
              <a:t>    while  not </a:t>
            </a:r>
            <a:r>
              <a:rPr lang="en-US" altLang="zh-CN" sz="2100" dirty="0" err="1">
                <a:latin typeface="Times New Roman" pitchFamily="18" charset="0"/>
                <a:ea typeface="宋体" pitchFamily="2" charset="-122"/>
              </a:rPr>
              <a:t>S.isEmpty</a:t>
            </a:r>
            <a:r>
              <a:rPr lang="en-US" altLang="zh-CN" sz="2100" dirty="0">
                <a:latin typeface="Times New Roman" pitchFamily="18" charset="0"/>
                <a:ea typeface="宋体" pitchFamily="2" charset="-122"/>
              </a:rPr>
              <a:t>( ) :          # </a:t>
            </a:r>
            <a:r>
              <a:rPr lang="zh-CN" altLang="en-US" sz="2100" dirty="0">
                <a:latin typeface="Times New Roman" pitchFamily="18" charset="0"/>
                <a:ea typeface="宋体" pitchFamily="2" charset="-122"/>
              </a:rPr>
              <a:t>若栈不空，所有元素出栈</a:t>
            </a:r>
          </a:p>
          <a:p>
            <a:pPr>
              <a:lnSpc>
                <a:spcPct val="100000"/>
              </a:lnSpc>
            </a:pPr>
            <a:r>
              <a:rPr lang="zh-CN" altLang="en-US" sz="2100" dirty="0">
                <a:latin typeface="Times New Roman" pitchFamily="18" charset="0"/>
                <a:ea typeface="宋体" pitchFamily="2" charset="-122"/>
              </a:rPr>
              <a:t>        </a:t>
            </a:r>
            <a:r>
              <a:rPr lang="en-US" altLang="zh-CN" sz="2100" dirty="0" err="1">
                <a:latin typeface="Times New Roman" pitchFamily="18" charset="0"/>
                <a:ea typeface="宋体" pitchFamily="2" charset="-122"/>
              </a:rPr>
              <a:t>R.append</a:t>
            </a:r>
            <a:r>
              <a:rPr lang="en-US" altLang="zh-CN" sz="2100" dirty="0">
                <a:latin typeface="Times New Roman" pitchFamily="18" charset="0"/>
                <a:ea typeface="宋体" pitchFamily="2" charset="-122"/>
              </a:rPr>
              <a:t>(</a:t>
            </a:r>
            <a:r>
              <a:rPr lang="en-US" altLang="zh-CN" sz="2100" dirty="0" err="1">
                <a:latin typeface="Times New Roman" pitchFamily="18" charset="0"/>
                <a:ea typeface="宋体" pitchFamily="2" charset="-122"/>
              </a:rPr>
              <a:t>S.pop</a:t>
            </a:r>
            <a:r>
              <a:rPr lang="en-US" altLang="zh-CN" sz="2100" dirty="0">
                <a:latin typeface="Times New Roman" pitchFamily="18" charset="0"/>
                <a:ea typeface="宋体" pitchFamily="2" charset="-122"/>
              </a:rPr>
              <a:t>( ))</a:t>
            </a:r>
          </a:p>
          <a:p>
            <a:pPr>
              <a:lnSpc>
                <a:spcPct val="100000"/>
              </a:lnSpc>
            </a:pPr>
            <a:r>
              <a:rPr lang="en-US" altLang="zh-CN" sz="2100" dirty="0">
                <a:latin typeface="Times New Roman" pitchFamily="18" charset="0"/>
                <a:ea typeface="宋体" pitchFamily="2" charset="-122"/>
              </a:rPr>
              <a:t>    return R</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532420" y="434975"/>
            <a:ext cx="906017" cy="523220"/>
          </a:xfrm>
          <a:prstGeom prst="rect">
            <a:avLst/>
          </a:prstGeom>
          <a:noFill/>
          <a:ln w="9525">
            <a:noFill/>
            <a:miter lim="800000"/>
            <a:headEnd/>
            <a:tailEnd/>
          </a:ln>
          <a:effectLst/>
        </p:spPr>
        <p:txBody>
          <a:bodyPr wrap="none">
            <a:spAutoFit/>
          </a:bodyPr>
          <a:lstStyle/>
          <a:p>
            <a:pPr>
              <a:lnSpc>
                <a:spcPct val="100000"/>
              </a:lnSpc>
            </a:pPr>
            <a:r>
              <a:rPr lang="zh-CN" altLang="en-US" sz="2800" dirty="0" smtClean="0">
                <a:latin typeface="Times New Roman" pitchFamily="18" charset="0"/>
              </a:rPr>
              <a:t>说明</a:t>
            </a:r>
            <a:endParaRPr lang="zh-CN" altLang="en-US" sz="2800" dirty="0">
              <a:latin typeface="Times New Roman" pitchFamily="18" charset="0"/>
            </a:endParaRPr>
          </a:p>
        </p:txBody>
      </p:sp>
      <p:sp>
        <p:nvSpPr>
          <p:cNvPr id="117763" name="Rectangle 3"/>
          <p:cNvSpPr>
            <a:spLocks noChangeArrowheads="1"/>
          </p:cNvSpPr>
          <p:nvPr/>
        </p:nvSpPr>
        <p:spPr bwMode="auto">
          <a:xfrm>
            <a:off x="518616" y="960703"/>
            <a:ext cx="8001000" cy="1569660"/>
          </a:xfrm>
          <a:prstGeom prst="rect">
            <a:avLst/>
          </a:prstGeom>
          <a:noFill/>
          <a:ln w="9525">
            <a:noFill/>
            <a:miter lim="800000"/>
            <a:headEnd/>
            <a:tailEnd/>
          </a:ln>
          <a:effectLst/>
        </p:spPr>
        <p:txBody>
          <a:bodyPr>
            <a:spAutoFit/>
          </a:bodyPr>
          <a:lstStyle/>
          <a:p>
            <a:pPr indent="628650" algn="just">
              <a:lnSpc>
                <a:spcPct val="100000"/>
              </a:lnSpc>
            </a:pPr>
            <a:r>
              <a:rPr lang="zh-CN" altLang="en-US" sz="2400" dirty="0" smtClean="0"/>
              <a:t>这里的处理过程做了简化：表达式中所有操作数均是</a:t>
            </a:r>
            <a:r>
              <a:rPr lang="en-US" altLang="zh-CN" sz="2400" dirty="0" smtClean="0"/>
              <a:t>1</a:t>
            </a:r>
            <a:r>
              <a:rPr lang="zh-CN" altLang="en-US" sz="2400" dirty="0" smtClean="0"/>
              <a:t>位数，这样就可以很方便的直接通过列表生成函数将表达式字符串转化为列表。若操作数的长度多于</a:t>
            </a:r>
            <a:r>
              <a:rPr lang="en-US" altLang="zh-CN" sz="2400" dirty="0" smtClean="0"/>
              <a:t>1</a:t>
            </a:r>
            <a:r>
              <a:rPr lang="zh-CN" altLang="en-US" sz="2400" dirty="0" smtClean="0"/>
              <a:t>位，则需要设计专门的算法解析表达式字符串。</a:t>
            </a:r>
            <a:endParaRPr lang="zh-CN" altLang="en-US" sz="2400" dirty="0"/>
          </a:p>
        </p:txBody>
      </p:sp>
      <p:sp>
        <p:nvSpPr>
          <p:cNvPr id="4" name="Rectangle 2"/>
          <p:cNvSpPr>
            <a:spLocks noChangeArrowheads="1"/>
          </p:cNvSpPr>
          <p:nvPr/>
        </p:nvSpPr>
        <p:spPr bwMode="auto">
          <a:xfrm>
            <a:off x="518616" y="3333043"/>
            <a:ext cx="1612900" cy="519113"/>
          </a:xfrm>
          <a:prstGeom prst="rect">
            <a:avLst/>
          </a:prstGeom>
          <a:noFill/>
          <a:ln w="9525">
            <a:noFill/>
            <a:miter lim="800000"/>
            <a:headEnd/>
            <a:tailEnd/>
          </a:ln>
          <a:effectLst/>
        </p:spPr>
        <p:txBody>
          <a:bodyPr wrap="none">
            <a:spAutoFit/>
          </a:bodyPr>
          <a:lstStyle/>
          <a:p>
            <a:pPr>
              <a:lnSpc>
                <a:spcPct val="100000"/>
              </a:lnSpc>
            </a:pPr>
            <a:r>
              <a:rPr lang="zh-CN" altLang="en-US" sz="2800" dirty="0">
                <a:latin typeface="Times New Roman" pitchFamily="18" charset="0"/>
              </a:rPr>
              <a:t>算法分析</a:t>
            </a:r>
          </a:p>
        </p:txBody>
      </p:sp>
      <p:sp>
        <p:nvSpPr>
          <p:cNvPr id="5" name="Rectangle 3"/>
          <p:cNvSpPr>
            <a:spLocks noChangeArrowheads="1"/>
          </p:cNvSpPr>
          <p:nvPr/>
        </p:nvSpPr>
        <p:spPr bwMode="auto">
          <a:xfrm>
            <a:off x="518616" y="3869817"/>
            <a:ext cx="8001000" cy="1570038"/>
          </a:xfrm>
          <a:prstGeom prst="rect">
            <a:avLst/>
          </a:prstGeom>
          <a:noFill/>
          <a:ln w="9525">
            <a:noFill/>
            <a:miter lim="800000"/>
            <a:headEnd/>
            <a:tailEnd/>
          </a:ln>
          <a:effectLst/>
        </p:spPr>
        <p:txBody>
          <a:bodyPr>
            <a:spAutoFit/>
          </a:bodyPr>
          <a:lstStyle/>
          <a:p>
            <a:pPr indent="628650">
              <a:lnSpc>
                <a:spcPct val="100000"/>
              </a:lnSpc>
            </a:pPr>
            <a:r>
              <a:rPr lang="zh-CN" altLang="en-US" sz="2400"/>
              <a:t>算法对表达式从左到右扫描一遍，对每个操作数处理的时间为</a:t>
            </a:r>
            <a:r>
              <a:rPr lang="en-US" altLang="zh-CN" sz="2400">
                <a:latin typeface="Times New Roman" pitchFamily="18" charset="0"/>
              </a:rPr>
              <a:t>O(1)；</a:t>
            </a:r>
            <a:r>
              <a:rPr lang="zh-CN" altLang="en-US" sz="2400"/>
              <a:t>每个操作符最多各入栈和出栈一次，因此每个操作符处理的时间也是</a:t>
            </a:r>
            <a:r>
              <a:rPr lang="en-US" altLang="zh-CN" sz="2400">
                <a:latin typeface="Times New Roman" pitchFamily="18" charset="0"/>
              </a:rPr>
              <a:t>O(1)，</a:t>
            </a:r>
            <a:r>
              <a:rPr lang="zh-CN" altLang="en-US" sz="2400"/>
              <a:t>所以，总的时间复杂度为</a:t>
            </a:r>
            <a:r>
              <a:rPr lang="en-US" altLang="zh-CN" sz="2400">
                <a:latin typeface="Times New Roman" pitchFamily="18" charset="0"/>
              </a:rPr>
              <a:t>O(n)。</a:t>
            </a:r>
            <a:r>
              <a:rPr lang="zh-CN" altLang="en-US" sz="2400"/>
              <a:t>这里，</a:t>
            </a:r>
            <a:r>
              <a:rPr lang="en-US" altLang="zh-CN" sz="2400">
                <a:latin typeface="Times New Roman" pitchFamily="18" charset="0"/>
              </a:rPr>
              <a:t>n</a:t>
            </a:r>
            <a:r>
              <a:rPr lang="zh-CN" altLang="en-US" sz="2400"/>
              <a:t>为表达式中的符号数。</a:t>
            </a:r>
          </a:p>
        </p:txBody>
      </p:sp>
    </p:spTree>
    <p:extLst>
      <p:ext uri="{BB962C8B-B14F-4D97-AF65-F5344CB8AC3E}">
        <p14:creationId xmlns:p14="http://schemas.microsoft.com/office/powerpoint/2010/main" val="41011176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0" y="296863"/>
            <a:ext cx="3790950" cy="522287"/>
          </a:xfrm>
          <a:prstGeom prst="rect">
            <a:avLst/>
          </a:prstGeom>
          <a:noFill/>
          <a:ln w="9525">
            <a:noFill/>
            <a:miter lim="800000"/>
            <a:headEnd/>
            <a:tailEnd/>
          </a:ln>
          <a:effectLst/>
        </p:spPr>
        <p:txBody>
          <a:bodyPr wrap="none">
            <a:spAutoFit/>
          </a:bodyPr>
          <a:lstStyle/>
          <a:p>
            <a:pPr>
              <a:lnSpc>
                <a:spcPct val="100000"/>
              </a:lnSpc>
            </a:pPr>
            <a:r>
              <a:rPr lang="zh-CN" altLang="en-US" sz="2800">
                <a:latin typeface="Times New Roman" pitchFamily="18" charset="0"/>
              </a:rPr>
              <a:t>将字符串解析为表达式</a:t>
            </a:r>
          </a:p>
        </p:txBody>
      </p:sp>
      <p:sp>
        <p:nvSpPr>
          <p:cNvPr id="118787" name="Rectangle 30"/>
          <p:cNvSpPr>
            <a:spLocks noGrp="1" noChangeArrowheads="1"/>
          </p:cNvSpPr>
          <p:nvPr/>
        </p:nvSpPr>
        <p:spPr bwMode="auto">
          <a:xfrm>
            <a:off x="0" y="819150"/>
            <a:ext cx="9144000" cy="5761038"/>
          </a:xfrm>
          <a:prstGeom prst="rect">
            <a:avLst/>
          </a:prstGeom>
          <a:solidFill>
            <a:schemeClr val="hlink"/>
          </a:solidFill>
          <a:ln w="9525">
            <a:noFill/>
            <a:miter lim="800000"/>
            <a:headEnd/>
            <a:tailEnd/>
          </a:ln>
          <a:effectLst/>
        </p:spPr>
        <p:txBody>
          <a:bodyPr/>
          <a:lstStyle/>
          <a:p>
            <a:pPr>
              <a:lnSpc>
                <a:spcPct val="100000"/>
              </a:lnSpc>
            </a:pPr>
            <a:r>
              <a:rPr lang="en-US" altLang="zh-CN" sz="2600">
                <a:latin typeface="Times New Roman" pitchFamily="18" charset="0"/>
                <a:ea typeface="宋体" pitchFamily="2" charset="-122"/>
              </a:rPr>
              <a:t>def resolve( Str ) : # </a:t>
            </a:r>
            <a:r>
              <a:rPr lang="zh-CN" altLang="en-US" sz="2600">
                <a:latin typeface="Times New Roman" pitchFamily="18" charset="0"/>
                <a:ea typeface="宋体" pitchFamily="2" charset="-122"/>
              </a:rPr>
              <a:t>解析表达式字符串，返回结果列表</a:t>
            </a:r>
          </a:p>
          <a:p>
            <a:pPr>
              <a:lnSpc>
                <a:spcPct val="100000"/>
              </a:lnSpc>
            </a:pPr>
            <a:r>
              <a:rPr lang="zh-CN" altLang="en-US" sz="2600">
                <a:latin typeface="Times New Roman" pitchFamily="18" charset="0"/>
                <a:ea typeface="宋体" pitchFamily="2" charset="-122"/>
              </a:rPr>
              <a:t>    </a:t>
            </a:r>
            <a:r>
              <a:rPr lang="en-US" altLang="zh-CN" sz="2600">
                <a:latin typeface="Times New Roman" pitchFamily="18" charset="0"/>
                <a:ea typeface="宋体" pitchFamily="2" charset="-122"/>
              </a:rPr>
              <a:t>R = [] # </a:t>
            </a:r>
            <a:r>
              <a:rPr lang="zh-CN" altLang="en-US" sz="2600">
                <a:latin typeface="Times New Roman" pitchFamily="18" charset="0"/>
                <a:ea typeface="宋体" pitchFamily="2" charset="-122"/>
              </a:rPr>
              <a:t>存放解析结果</a:t>
            </a:r>
          </a:p>
          <a:p>
            <a:pPr>
              <a:lnSpc>
                <a:spcPct val="100000"/>
              </a:lnSpc>
            </a:pPr>
            <a:r>
              <a:rPr lang="zh-CN" altLang="en-US" sz="2600">
                <a:latin typeface="Times New Roman" pitchFamily="18" charset="0"/>
                <a:ea typeface="宋体" pitchFamily="2" charset="-122"/>
              </a:rPr>
              <a:t>    </a:t>
            </a:r>
            <a:r>
              <a:rPr lang="en-US" altLang="zh-CN" sz="2600">
                <a:latin typeface="Times New Roman" pitchFamily="18" charset="0"/>
                <a:ea typeface="宋体" pitchFamily="2" charset="-122"/>
              </a:rPr>
              <a:t>tmp = ''</a:t>
            </a:r>
          </a:p>
          <a:p>
            <a:pPr>
              <a:lnSpc>
                <a:spcPct val="100000"/>
              </a:lnSpc>
            </a:pPr>
            <a:r>
              <a:rPr lang="en-US" altLang="zh-CN" sz="2600">
                <a:latin typeface="Times New Roman" pitchFamily="18" charset="0"/>
                <a:ea typeface="宋体" pitchFamily="2" charset="-122"/>
              </a:rPr>
              <a:t>    for s in Str:</a:t>
            </a:r>
          </a:p>
          <a:p>
            <a:pPr>
              <a:lnSpc>
                <a:spcPct val="100000"/>
              </a:lnSpc>
            </a:pPr>
            <a:r>
              <a:rPr lang="en-US" altLang="zh-CN" sz="2600">
                <a:latin typeface="Times New Roman" pitchFamily="18" charset="0"/>
                <a:ea typeface="宋体" pitchFamily="2" charset="-122"/>
              </a:rPr>
              <a:t>        if  s &lt; '0' and s != '.' : # </a:t>
            </a:r>
            <a:r>
              <a:rPr lang="zh-CN" altLang="en-US" sz="2600">
                <a:latin typeface="Times New Roman" pitchFamily="18" charset="0"/>
                <a:ea typeface="宋体" pitchFamily="2" charset="-122"/>
              </a:rPr>
              <a:t>运算符或分隔符</a:t>
            </a:r>
          </a:p>
          <a:p>
            <a:pPr>
              <a:lnSpc>
                <a:spcPct val="100000"/>
              </a:lnSpc>
            </a:pPr>
            <a:r>
              <a:rPr lang="zh-CN" altLang="en-US" sz="2600">
                <a:latin typeface="Times New Roman" pitchFamily="18" charset="0"/>
                <a:ea typeface="宋体" pitchFamily="2" charset="-122"/>
              </a:rPr>
              <a:t>            </a:t>
            </a:r>
            <a:r>
              <a:rPr lang="en-US" altLang="zh-CN" sz="2600">
                <a:latin typeface="Times New Roman" pitchFamily="18" charset="0"/>
                <a:ea typeface="宋体" pitchFamily="2" charset="-122"/>
              </a:rPr>
              <a:t>if  len(tmp) &gt; 0 :</a:t>
            </a:r>
          </a:p>
          <a:p>
            <a:pPr>
              <a:lnSpc>
                <a:spcPct val="100000"/>
              </a:lnSpc>
            </a:pPr>
            <a:r>
              <a:rPr lang="en-US" altLang="zh-CN" sz="2600">
                <a:latin typeface="Times New Roman" pitchFamily="18" charset="0"/>
                <a:ea typeface="宋体" pitchFamily="2" charset="-122"/>
              </a:rPr>
              <a:t>                R.append(tmp)</a:t>
            </a:r>
          </a:p>
          <a:p>
            <a:pPr>
              <a:lnSpc>
                <a:spcPct val="100000"/>
              </a:lnSpc>
            </a:pPr>
            <a:r>
              <a:rPr lang="en-US" altLang="zh-CN" sz="2600">
                <a:latin typeface="Times New Roman" pitchFamily="18" charset="0"/>
                <a:ea typeface="宋体" pitchFamily="2" charset="-122"/>
              </a:rPr>
              <a:t>                tmp = ''</a:t>
            </a:r>
          </a:p>
          <a:p>
            <a:pPr>
              <a:lnSpc>
                <a:spcPct val="100000"/>
              </a:lnSpc>
            </a:pPr>
            <a:r>
              <a:rPr lang="en-US" altLang="zh-CN" sz="2600">
                <a:latin typeface="Times New Roman" pitchFamily="18" charset="0"/>
                <a:ea typeface="宋体" pitchFamily="2" charset="-122"/>
              </a:rPr>
              <a:t>            R.append(s)</a:t>
            </a:r>
          </a:p>
          <a:p>
            <a:pPr>
              <a:lnSpc>
                <a:spcPct val="100000"/>
              </a:lnSpc>
            </a:pPr>
            <a:r>
              <a:rPr lang="en-US" altLang="zh-CN" sz="2600">
                <a:latin typeface="Times New Roman" pitchFamily="18" charset="0"/>
                <a:ea typeface="宋体" pitchFamily="2" charset="-122"/>
              </a:rPr>
              <a:t>        else :  # </a:t>
            </a:r>
            <a:r>
              <a:rPr lang="zh-CN" altLang="en-US" sz="2600">
                <a:latin typeface="Times New Roman" pitchFamily="18" charset="0"/>
                <a:ea typeface="宋体" pitchFamily="2" charset="-122"/>
              </a:rPr>
              <a:t>数字</a:t>
            </a:r>
          </a:p>
          <a:p>
            <a:pPr>
              <a:lnSpc>
                <a:spcPct val="100000"/>
              </a:lnSpc>
            </a:pPr>
            <a:r>
              <a:rPr lang="zh-CN" altLang="en-US" sz="2600">
                <a:latin typeface="Times New Roman" pitchFamily="18" charset="0"/>
                <a:ea typeface="宋体" pitchFamily="2" charset="-122"/>
              </a:rPr>
              <a:t>            </a:t>
            </a:r>
            <a:r>
              <a:rPr lang="en-US" altLang="zh-CN" sz="2600">
                <a:latin typeface="Times New Roman" pitchFamily="18" charset="0"/>
                <a:ea typeface="宋体" pitchFamily="2" charset="-122"/>
              </a:rPr>
              <a:t>tmp += s</a:t>
            </a:r>
          </a:p>
          <a:p>
            <a:pPr>
              <a:lnSpc>
                <a:spcPct val="100000"/>
              </a:lnSpc>
            </a:pPr>
            <a:r>
              <a:rPr lang="en-US" altLang="zh-CN" sz="2600">
                <a:latin typeface="Times New Roman" pitchFamily="18" charset="0"/>
                <a:ea typeface="宋体" pitchFamily="2" charset="-122"/>
              </a:rPr>
              <a:t>    if len(tmp) &gt; 0 :</a:t>
            </a:r>
          </a:p>
          <a:p>
            <a:pPr>
              <a:lnSpc>
                <a:spcPct val="100000"/>
              </a:lnSpc>
            </a:pPr>
            <a:r>
              <a:rPr lang="en-US" altLang="zh-CN" sz="2600">
                <a:latin typeface="Times New Roman" pitchFamily="18" charset="0"/>
                <a:ea typeface="宋体" pitchFamily="2" charset="-122"/>
              </a:rPr>
              <a:t>        R.append(tmp)</a:t>
            </a:r>
          </a:p>
          <a:p>
            <a:pPr>
              <a:lnSpc>
                <a:spcPct val="100000"/>
              </a:lnSpc>
            </a:pPr>
            <a:r>
              <a:rPr lang="en-US" altLang="zh-CN" sz="2600">
                <a:latin typeface="Times New Roman" pitchFamily="18" charset="0"/>
                <a:ea typeface="宋体" pitchFamily="2" charset="-122"/>
              </a:rPr>
              <a:t>    return R</a:t>
            </a:r>
            <a:endParaRPr lang="zh-CN" altLang="en-US" sz="260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专业型模板">
  <a:themeElements>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专业型模板">
      <a:majorFont>
        <a:latin typeface="VW媩$婫`婡p瑙"/>
        <a:ea typeface="宋体"/>
        <a:cs typeface=""/>
      </a:majorFont>
      <a:minorFont>
        <a:latin typeface="VW媩$婫`婡p瑙"/>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专业型模板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专业型模板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专业型模板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themeOverride>
</file>

<file path=docProps/app.xml><?xml version="1.0" encoding="utf-8"?>
<Properties xmlns="http://schemas.openxmlformats.org/officeDocument/2006/extended-properties" xmlns:vt="http://schemas.openxmlformats.org/officeDocument/2006/docPropsVTypes">
  <Template>D:\Microsoft Office\Templates\演示文稿设计\专业型模板.pot</Template>
  <TotalTime>50761</TotalTime>
  <Words>10156</Words>
  <Application>Microsoft Office PowerPoint</Application>
  <PresentationFormat>全屏显示(4:3)</PresentationFormat>
  <Paragraphs>1449</Paragraphs>
  <Slides>148</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148</vt:i4>
      </vt:variant>
    </vt:vector>
  </HeadingPairs>
  <TitlesOfParts>
    <vt:vector size="163" baseType="lpstr">
      <vt:lpstr>Monotype Sorts</vt:lpstr>
      <vt:lpstr>VW媩$婫`婡p瑙</vt:lpstr>
      <vt:lpstr>黑体</vt:lpstr>
      <vt:lpstr>楷体_GB2312</vt:lpstr>
      <vt:lpstr>隶书</vt:lpstr>
      <vt:lpstr>宋体</vt:lpstr>
      <vt:lpstr>Arial</vt:lpstr>
      <vt:lpstr>Arial Narrow</vt:lpstr>
      <vt:lpstr>Symbol</vt:lpstr>
      <vt:lpstr>Times New Roman</vt:lpstr>
      <vt:lpstr>Wingdings</vt:lpstr>
      <vt:lpstr>专业型模板</vt:lpstr>
      <vt:lpstr>Equation</vt:lpstr>
      <vt:lpstr>公式</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上海电视大学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数据结构</dc:title>
  <dc:creator>JiangHao</dc:creator>
  <cp:lastModifiedBy>JiangHao</cp:lastModifiedBy>
  <cp:revision>847</cp:revision>
  <dcterms:created xsi:type="dcterms:W3CDTF">1998-11-11T02:43:28Z</dcterms:created>
  <dcterms:modified xsi:type="dcterms:W3CDTF">2019-09-24T12:50:44Z</dcterms:modified>
</cp:coreProperties>
</file>