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sldIdLst>
    <p:sldId id="330" r:id="rId2"/>
    <p:sldId id="389" r:id="rId3"/>
    <p:sldId id="850" r:id="rId4"/>
    <p:sldId id="843" r:id="rId5"/>
    <p:sldId id="854" r:id="rId6"/>
    <p:sldId id="599" r:id="rId7"/>
    <p:sldId id="793" r:id="rId8"/>
    <p:sldId id="851" r:id="rId9"/>
    <p:sldId id="794" r:id="rId10"/>
    <p:sldId id="716" r:id="rId11"/>
    <p:sldId id="846" r:id="rId12"/>
    <p:sldId id="847" r:id="rId13"/>
    <p:sldId id="845" r:id="rId14"/>
    <p:sldId id="717" r:id="rId15"/>
    <p:sldId id="718" r:id="rId16"/>
    <p:sldId id="720" r:id="rId17"/>
    <p:sldId id="1085" r:id="rId18"/>
    <p:sldId id="841" r:id="rId19"/>
    <p:sldId id="827" r:id="rId20"/>
    <p:sldId id="826" r:id="rId21"/>
    <p:sldId id="848" r:id="rId22"/>
    <p:sldId id="798" r:id="rId23"/>
    <p:sldId id="799" r:id="rId24"/>
    <p:sldId id="800" r:id="rId25"/>
    <p:sldId id="801" r:id="rId26"/>
    <p:sldId id="715" r:id="rId27"/>
    <p:sldId id="803" r:id="rId28"/>
    <p:sldId id="804" r:id="rId29"/>
    <p:sldId id="805" r:id="rId30"/>
    <p:sldId id="806" r:id="rId31"/>
    <p:sldId id="807" r:id="rId32"/>
    <p:sldId id="1078" r:id="rId33"/>
    <p:sldId id="1080" r:id="rId34"/>
    <p:sldId id="1081" r:id="rId35"/>
    <p:sldId id="1082" r:id="rId36"/>
    <p:sldId id="1079" r:id="rId37"/>
    <p:sldId id="776" r:id="rId38"/>
    <p:sldId id="1083" r:id="rId39"/>
    <p:sldId id="781" r:id="rId40"/>
    <p:sldId id="782" r:id="rId41"/>
    <p:sldId id="783" r:id="rId42"/>
    <p:sldId id="785" r:id="rId43"/>
    <p:sldId id="786" r:id="rId44"/>
    <p:sldId id="787" r:id="rId45"/>
    <p:sldId id="788" r:id="rId46"/>
    <p:sldId id="789" r:id="rId47"/>
    <p:sldId id="832" r:id="rId48"/>
    <p:sldId id="833" r:id="rId49"/>
    <p:sldId id="855" r:id="rId50"/>
    <p:sldId id="777" r:id="rId51"/>
    <p:sldId id="834" r:id="rId52"/>
    <p:sldId id="859" r:id="rId53"/>
    <p:sldId id="817" r:id="rId54"/>
    <p:sldId id="819" r:id="rId55"/>
    <p:sldId id="818" r:id="rId56"/>
    <p:sldId id="860" r:id="rId57"/>
    <p:sldId id="820" r:id="rId58"/>
    <p:sldId id="823" r:id="rId59"/>
    <p:sldId id="824" r:id="rId60"/>
    <p:sldId id="825" r:id="rId61"/>
    <p:sldId id="808" r:id="rId62"/>
    <p:sldId id="809" r:id="rId63"/>
    <p:sldId id="1023" r:id="rId64"/>
    <p:sldId id="811" r:id="rId65"/>
    <p:sldId id="812" r:id="rId66"/>
    <p:sldId id="835" r:id="rId67"/>
    <p:sldId id="836" r:id="rId68"/>
    <p:sldId id="790" r:id="rId69"/>
    <p:sldId id="756" r:id="rId70"/>
    <p:sldId id="853" r:id="rId71"/>
    <p:sldId id="858" r:id="rId72"/>
    <p:sldId id="856" r:id="rId73"/>
    <p:sldId id="840" r:id="rId74"/>
    <p:sldId id="857" r:id="rId75"/>
    <p:sldId id="852" r:id="rId76"/>
    <p:sldId id="842" r:id="rId77"/>
    <p:sldId id="837" r:id="rId78"/>
    <p:sldId id="792" r:id="rId79"/>
    <p:sldId id="755" r:id="rId80"/>
    <p:sldId id="757" r:id="rId81"/>
    <p:sldId id="726" r:id="rId82"/>
    <p:sldId id="727" r:id="rId83"/>
    <p:sldId id="728" r:id="rId84"/>
    <p:sldId id="729" r:id="rId85"/>
    <p:sldId id="861" r:id="rId86"/>
    <p:sldId id="1089" r:id="rId87"/>
    <p:sldId id="844" r:id="rId88"/>
    <p:sldId id="862" r:id="rId89"/>
    <p:sldId id="774" r:id="rId90"/>
    <p:sldId id="721" r:id="rId91"/>
    <p:sldId id="863" r:id="rId92"/>
    <p:sldId id="864" r:id="rId93"/>
    <p:sldId id="865" r:id="rId94"/>
    <p:sldId id="866" r:id="rId95"/>
    <p:sldId id="867" r:id="rId96"/>
    <p:sldId id="868" r:id="rId97"/>
    <p:sldId id="1021" r:id="rId98"/>
    <p:sldId id="869" r:id="rId99"/>
    <p:sldId id="870" r:id="rId100"/>
    <p:sldId id="871" r:id="rId101"/>
    <p:sldId id="872" r:id="rId102"/>
    <p:sldId id="873" r:id="rId103"/>
    <p:sldId id="874" r:id="rId104"/>
    <p:sldId id="875" r:id="rId105"/>
    <p:sldId id="876" r:id="rId106"/>
    <p:sldId id="877" r:id="rId107"/>
    <p:sldId id="878" r:id="rId108"/>
    <p:sldId id="879" r:id="rId109"/>
    <p:sldId id="1092" r:id="rId110"/>
    <p:sldId id="1091" r:id="rId111"/>
    <p:sldId id="1090" r:id="rId112"/>
    <p:sldId id="880" r:id="rId113"/>
    <p:sldId id="881" r:id="rId114"/>
    <p:sldId id="883" r:id="rId115"/>
    <p:sldId id="884" r:id="rId116"/>
    <p:sldId id="885" r:id="rId117"/>
    <p:sldId id="886" r:id="rId118"/>
    <p:sldId id="887" r:id="rId119"/>
    <p:sldId id="888" r:id="rId120"/>
    <p:sldId id="889" r:id="rId121"/>
    <p:sldId id="890" r:id="rId122"/>
    <p:sldId id="891" r:id="rId123"/>
    <p:sldId id="892" r:id="rId124"/>
    <p:sldId id="893" r:id="rId125"/>
    <p:sldId id="1056" r:id="rId126"/>
    <p:sldId id="894" r:id="rId127"/>
    <p:sldId id="962" r:id="rId128"/>
    <p:sldId id="948" r:id="rId129"/>
    <p:sldId id="1067" r:id="rId130"/>
    <p:sldId id="1062" r:id="rId131"/>
    <p:sldId id="1063" r:id="rId132"/>
    <p:sldId id="1068" r:id="rId133"/>
    <p:sldId id="1069" r:id="rId134"/>
    <p:sldId id="1070" r:id="rId135"/>
    <p:sldId id="1071" r:id="rId136"/>
    <p:sldId id="1060" r:id="rId137"/>
    <p:sldId id="1072" r:id="rId138"/>
    <p:sldId id="1073" r:id="rId139"/>
    <p:sldId id="1064" r:id="rId140"/>
    <p:sldId id="1061" r:id="rId141"/>
    <p:sldId id="1074" r:id="rId142"/>
    <p:sldId id="939" r:id="rId143"/>
    <p:sldId id="940" r:id="rId144"/>
    <p:sldId id="941" r:id="rId145"/>
    <p:sldId id="942" r:id="rId146"/>
    <p:sldId id="943" r:id="rId147"/>
    <p:sldId id="944" r:id="rId148"/>
    <p:sldId id="945" r:id="rId149"/>
    <p:sldId id="946" r:id="rId150"/>
    <p:sldId id="947" r:id="rId151"/>
    <p:sldId id="1058" r:id="rId152"/>
    <p:sldId id="1057" r:id="rId153"/>
    <p:sldId id="949" r:id="rId154"/>
    <p:sldId id="1065" r:id="rId155"/>
    <p:sldId id="1066" r:id="rId156"/>
    <p:sldId id="1075" r:id="rId157"/>
    <p:sldId id="1076" r:id="rId158"/>
    <p:sldId id="1077" r:id="rId159"/>
    <p:sldId id="1030" r:id="rId160"/>
    <p:sldId id="1088" r:id="rId161"/>
    <p:sldId id="950" r:id="rId162"/>
    <p:sldId id="951" r:id="rId163"/>
    <p:sldId id="952" r:id="rId164"/>
    <p:sldId id="953" r:id="rId165"/>
    <p:sldId id="954" r:id="rId166"/>
    <p:sldId id="955" r:id="rId167"/>
    <p:sldId id="956" r:id="rId168"/>
    <p:sldId id="957" r:id="rId169"/>
    <p:sldId id="958" r:id="rId170"/>
    <p:sldId id="959" r:id="rId171"/>
    <p:sldId id="960" r:id="rId172"/>
    <p:sldId id="961" r:id="rId173"/>
    <p:sldId id="1059" r:id="rId174"/>
    <p:sldId id="963" r:id="rId175"/>
    <p:sldId id="1024" r:id="rId176"/>
    <p:sldId id="1025" r:id="rId177"/>
    <p:sldId id="1026" r:id="rId178"/>
    <p:sldId id="1027" r:id="rId179"/>
    <p:sldId id="1096" r:id="rId180"/>
    <p:sldId id="1054" r:id="rId181"/>
    <p:sldId id="1095" r:id="rId182"/>
    <p:sldId id="1097" r:id="rId183"/>
    <p:sldId id="1098" r:id="rId184"/>
    <p:sldId id="1093" r:id="rId185"/>
    <p:sldId id="1094" r:id="rId186"/>
    <p:sldId id="1039" r:id="rId187"/>
    <p:sldId id="1040" r:id="rId188"/>
    <p:sldId id="1042" r:id="rId189"/>
    <p:sldId id="1043" r:id="rId190"/>
    <p:sldId id="1044" r:id="rId191"/>
    <p:sldId id="1045" r:id="rId192"/>
    <p:sldId id="1041" r:id="rId193"/>
    <p:sldId id="1046" r:id="rId194"/>
    <p:sldId id="1086" r:id="rId195"/>
    <p:sldId id="1049" r:id="rId196"/>
    <p:sldId id="1053" r:id="rId197"/>
    <p:sldId id="1050" r:id="rId198"/>
    <p:sldId id="1051" r:id="rId199"/>
    <p:sldId id="1052" r:id="rId200"/>
    <p:sldId id="1035" r:id="rId201"/>
  </p:sldIdLst>
  <p:sldSz cx="9144000" cy="6858000" type="screen4x3"/>
  <p:notesSz cx="6858000" cy="9144000"/>
  <p:defaultTextStyle>
    <a:defPPr>
      <a:defRPr lang="en-US"/>
    </a:defPPr>
    <a:lvl1pPr algn="l" rtl="0" eaLnBrk="0" fontAlgn="base" hangingPunct="0">
      <a:lnSpc>
        <a:spcPct val="120000"/>
      </a:lnSpc>
      <a:spcBef>
        <a:spcPct val="0"/>
      </a:spcBef>
      <a:spcAft>
        <a:spcPct val="0"/>
      </a:spcAft>
      <a:defRPr sz="4000" b="1" kern="1200">
        <a:solidFill>
          <a:srgbClr val="FF6600"/>
        </a:solidFill>
        <a:latin typeface="楷体_GB2312" pitchFamily="49" charset="-122"/>
        <a:ea typeface="楷体_GB2312" pitchFamily="49" charset="-122"/>
        <a:cs typeface="+mn-cs"/>
      </a:defRPr>
    </a:lvl1pPr>
    <a:lvl2pPr marL="457200" algn="l" rtl="0" eaLnBrk="0" fontAlgn="base" hangingPunct="0">
      <a:lnSpc>
        <a:spcPct val="120000"/>
      </a:lnSpc>
      <a:spcBef>
        <a:spcPct val="0"/>
      </a:spcBef>
      <a:spcAft>
        <a:spcPct val="0"/>
      </a:spcAft>
      <a:defRPr sz="4000" b="1" kern="1200">
        <a:solidFill>
          <a:srgbClr val="FF6600"/>
        </a:solidFill>
        <a:latin typeface="楷体_GB2312" pitchFamily="49" charset="-122"/>
        <a:ea typeface="楷体_GB2312" pitchFamily="49" charset="-122"/>
        <a:cs typeface="+mn-cs"/>
      </a:defRPr>
    </a:lvl2pPr>
    <a:lvl3pPr marL="914400" algn="l" rtl="0" eaLnBrk="0" fontAlgn="base" hangingPunct="0">
      <a:lnSpc>
        <a:spcPct val="120000"/>
      </a:lnSpc>
      <a:spcBef>
        <a:spcPct val="0"/>
      </a:spcBef>
      <a:spcAft>
        <a:spcPct val="0"/>
      </a:spcAft>
      <a:defRPr sz="4000" b="1" kern="1200">
        <a:solidFill>
          <a:srgbClr val="FF6600"/>
        </a:solidFill>
        <a:latin typeface="楷体_GB2312" pitchFamily="49" charset="-122"/>
        <a:ea typeface="楷体_GB2312" pitchFamily="49" charset="-122"/>
        <a:cs typeface="+mn-cs"/>
      </a:defRPr>
    </a:lvl3pPr>
    <a:lvl4pPr marL="1371600" algn="l" rtl="0" eaLnBrk="0" fontAlgn="base" hangingPunct="0">
      <a:lnSpc>
        <a:spcPct val="120000"/>
      </a:lnSpc>
      <a:spcBef>
        <a:spcPct val="0"/>
      </a:spcBef>
      <a:spcAft>
        <a:spcPct val="0"/>
      </a:spcAft>
      <a:defRPr sz="4000" b="1" kern="1200">
        <a:solidFill>
          <a:srgbClr val="FF6600"/>
        </a:solidFill>
        <a:latin typeface="楷体_GB2312" pitchFamily="49" charset="-122"/>
        <a:ea typeface="楷体_GB2312" pitchFamily="49" charset="-122"/>
        <a:cs typeface="+mn-cs"/>
      </a:defRPr>
    </a:lvl4pPr>
    <a:lvl5pPr marL="1828800" algn="l" rtl="0" eaLnBrk="0" fontAlgn="base" hangingPunct="0">
      <a:lnSpc>
        <a:spcPct val="120000"/>
      </a:lnSpc>
      <a:spcBef>
        <a:spcPct val="0"/>
      </a:spcBef>
      <a:spcAft>
        <a:spcPct val="0"/>
      </a:spcAft>
      <a:defRPr sz="4000" b="1" kern="1200">
        <a:solidFill>
          <a:srgbClr val="FF6600"/>
        </a:solidFill>
        <a:latin typeface="楷体_GB2312" pitchFamily="49" charset="-122"/>
        <a:ea typeface="楷体_GB2312" pitchFamily="49" charset="-122"/>
        <a:cs typeface="+mn-cs"/>
      </a:defRPr>
    </a:lvl5pPr>
    <a:lvl6pPr marL="2286000" algn="l" defTabSz="914400" rtl="0" eaLnBrk="1" latinLnBrk="0" hangingPunct="1">
      <a:defRPr sz="4000" b="1" kern="1200">
        <a:solidFill>
          <a:srgbClr val="FF6600"/>
        </a:solidFill>
        <a:latin typeface="楷体_GB2312" pitchFamily="49" charset="-122"/>
        <a:ea typeface="楷体_GB2312" pitchFamily="49" charset="-122"/>
        <a:cs typeface="+mn-cs"/>
      </a:defRPr>
    </a:lvl6pPr>
    <a:lvl7pPr marL="2743200" algn="l" defTabSz="914400" rtl="0" eaLnBrk="1" latinLnBrk="0" hangingPunct="1">
      <a:defRPr sz="4000" b="1" kern="1200">
        <a:solidFill>
          <a:srgbClr val="FF6600"/>
        </a:solidFill>
        <a:latin typeface="楷体_GB2312" pitchFamily="49" charset="-122"/>
        <a:ea typeface="楷体_GB2312" pitchFamily="49" charset="-122"/>
        <a:cs typeface="+mn-cs"/>
      </a:defRPr>
    </a:lvl7pPr>
    <a:lvl8pPr marL="3200400" algn="l" defTabSz="914400" rtl="0" eaLnBrk="1" latinLnBrk="0" hangingPunct="1">
      <a:defRPr sz="4000" b="1" kern="1200">
        <a:solidFill>
          <a:srgbClr val="FF6600"/>
        </a:solidFill>
        <a:latin typeface="楷体_GB2312" pitchFamily="49" charset="-122"/>
        <a:ea typeface="楷体_GB2312" pitchFamily="49" charset="-122"/>
        <a:cs typeface="+mn-cs"/>
      </a:defRPr>
    </a:lvl8pPr>
    <a:lvl9pPr marL="3657600" algn="l" defTabSz="914400" rtl="0" eaLnBrk="1" latinLnBrk="0" hangingPunct="1">
      <a:defRPr sz="4000" b="1" kern="1200">
        <a:solidFill>
          <a:srgbClr val="FF6600"/>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80"/>
    <a:srgbClr val="FF6600"/>
    <a:srgbClr val="0000FF"/>
    <a:srgbClr val="FF0000"/>
    <a:srgbClr val="FFFF99"/>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9880" autoAdjust="0"/>
  </p:normalViewPr>
  <p:slideViewPr>
    <p:cSldViewPr>
      <p:cViewPr varScale="1">
        <p:scale>
          <a:sx n="71" d="100"/>
          <a:sy n="71" d="100"/>
        </p:scale>
        <p:origin x="869"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 r:id="rId176" collapse="1"/>
      <p:sld r:id="rId177" collapse="1"/>
      <p:sld r:id="rId178" collapse="1"/>
      <p:sld r:id="rId179" collapse="1"/>
      <p:sld r:id="rId180" collapse="1"/>
      <p:sld r:id="rId181" collapse="1"/>
      <p:sld r:id="rId182" collapse="1"/>
      <p:sld r:id="rId183" collapse="1"/>
      <p:sld r:id="rId184" collapse="1"/>
      <p:sld r:id="rId185" collapse="1"/>
      <p:sld r:id="rId186" collapse="1"/>
      <p:sld r:id="rId187" collapse="1"/>
      <p:sld r:id="rId188" collapse="1"/>
      <p:sld r:id="rId189" collapse="1"/>
      <p:sld r:id="rId190" collapse="1"/>
      <p:sld r:id="rId191" collapse="1"/>
      <p:sld r:id="rId192" collapse="1"/>
      <p:sld r:id="rId193" collapse="1"/>
      <p:sld r:id="rId194" collapse="1"/>
      <p:sld r:id="rId195" collapse="1"/>
      <p:sld r:id="rId196" collapse="1"/>
      <p:sld r:id="rId197" collapse="1"/>
      <p:sld r:id="rId198" collapse="1"/>
      <p:sld r:id="rId199" collapse="1"/>
      <p:sld r:id="rId200" collapse="1"/>
    </p:sldLst>
  </p:outlineViewPr>
  <p:notesTextViewPr>
    <p:cViewPr>
      <p:scale>
        <a:sx n="100" d="100"/>
        <a:sy n="100" d="100"/>
      </p:scale>
      <p:origin x="0" y="0"/>
    </p:cViewPr>
  </p:notesTextViewPr>
  <p:sorterViewPr>
    <p:cViewPr varScale="1">
      <p:scale>
        <a:sx n="1" d="1"/>
        <a:sy n="1" d="1"/>
      </p:scale>
      <p:origin x="0" y="-4851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17" Type="http://schemas.openxmlformats.org/officeDocument/2006/relationships/slide" Target="slides/slide117.xml"/><Relationship Id="rId21" Type="http://schemas.openxmlformats.org/officeDocument/2006/relationships/slide" Target="slides/slide21.xml"/><Relationship Id="rId42" Type="http://schemas.openxmlformats.org/officeDocument/2006/relationships/slide" Target="slides/slide42.xml"/><Relationship Id="rId63" Type="http://schemas.openxmlformats.org/officeDocument/2006/relationships/slide" Target="slides/slide63.xml"/><Relationship Id="rId84" Type="http://schemas.openxmlformats.org/officeDocument/2006/relationships/slide" Target="slides/slide84.xml"/><Relationship Id="rId138" Type="http://schemas.openxmlformats.org/officeDocument/2006/relationships/slide" Target="slides/slide138.xml"/><Relationship Id="rId159" Type="http://schemas.openxmlformats.org/officeDocument/2006/relationships/slide" Target="slides/slide159.xml"/><Relationship Id="rId170" Type="http://schemas.openxmlformats.org/officeDocument/2006/relationships/slide" Target="slides/slide170.xml"/><Relationship Id="rId191" Type="http://schemas.openxmlformats.org/officeDocument/2006/relationships/slide" Target="slides/slide191.xml"/><Relationship Id="rId107" Type="http://schemas.openxmlformats.org/officeDocument/2006/relationships/slide" Target="slides/slide107.xml"/><Relationship Id="rId11" Type="http://schemas.openxmlformats.org/officeDocument/2006/relationships/slide" Target="slides/slide11.xml"/><Relationship Id="rId32" Type="http://schemas.openxmlformats.org/officeDocument/2006/relationships/slide" Target="slides/slide32.xml"/><Relationship Id="rId53" Type="http://schemas.openxmlformats.org/officeDocument/2006/relationships/slide" Target="slides/slide53.xml"/><Relationship Id="rId74" Type="http://schemas.openxmlformats.org/officeDocument/2006/relationships/slide" Target="slides/slide74.xml"/><Relationship Id="rId128" Type="http://schemas.openxmlformats.org/officeDocument/2006/relationships/slide" Target="slides/slide128.xml"/><Relationship Id="rId149" Type="http://schemas.openxmlformats.org/officeDocument/2006/relationships/slide" Target="slides/slide149.xml"/><Relationship Id="rId5" Type="http://schemas.openxmlformats.org/officeDocument/2006/relationships/slide" Target="slides/slide5.xml"/><Relationship Id="rId95" Type="http://schemas.openxmlformats.org/officeDocument/2006/relationships/slide" Target="slides/slide95.xml"/><Relationship Id="rId160" Type="http://schemas.openxmlformats.org/officeDocument/2006/relationships/slide" Target="slides/slide160.xml"/><Relationship Id="rId181" Type="http://schemas.openxmlformats.org/officeDocument/2006/relationships/slide" Target="slides/slide181.xml"/><Relationship Id="rId22" Type="http://schemas.openxmlformats.org/officeDocument/2006/relationships/slide" Target="slides/slide22.xml"/><Relationship Id="rId43" Type="http://schemas.openxmlformats.org/officeDocument/2006/relationships/slide" Target="slides/slide43.xml"/><Relationship Id="rId64" Type="http://schemas.openxmlformats.org/officeDocument/2006/relationships/slide" Target="slides/slide64.xml"/><Relationship Id="rId118" Type="http://schemas.openxmlformats.org/officeDocument/2006/relationships/slide" Target="slides/slide118.xml"/><Relationship Id="rId139" Type="http://schemas.openxmlformats.org/officeDocument/2006/relationships/slide" Target="slides/slide139.xml"/><Relationship Id="rId85" Type="http://schemas.openxmlformats.org/officeDocument/2006/relationships/slide" Target="slides/slide85.xml"/><Relationship Id="rId150" Type="http://schemas.openxmlformats.org/officeDocument/2006/relationships/slide" Target="slides/slide150.xml"/><Relationship Id="rId171" Type="http://schemas.openxmlformats.org/officeDocument/2006/relationships/slide" Target="slides/slide171.xml"/><Relationship Id="rId192" Type="http://schemas.openxmlformats.org/officeDocument/2006/relationships/slide" Target="slides/slide192.xml"/><Relationship Id="rId12" Type="http://schemas.openxmlformats.org/officeDocument/2006/relationships/slide" Target="slides/slide12.xml"/><Relationship Id="rId33" Type="http://schemas.openxmlformats.org/officeDocument/2006/relationships/slide" Target="slides/slide33.xml"/><Relationship Id="rId108" Type="http://schemas.openxmlformats.org/officeDocument/2006/relationships/slide" Target="slides/slide108.xml"/><Relationship Id="rId129" Type="http://schemas.openxmlformats.org/officeDocument/2006/relationships/slide" Target="slides/slide129.xml"/><Relationship Id="rId54" Type="http://schemas.openxmlformats.org/officeDocument/2006/relationships/slide" Target="slides/slide54.xml"/><Relationship Id="rId75" Type="http://schemas.openxmlformats.org/officeDocument/2006/relationships/slide" Target="slides/slide75.xml"/><Relationship Id="rId96" Type="http://schemas.openxmlformats.org/officeDocument/2006/relationships/slide" Target="slides/slide96.xml"/><Relationship Id="rId140" Type="http://schemas.openxmlformats.org/officeDocument/2006/relationships/slide" Target="slides/slide140.xml"/><Relationship Id="rId161" Type="http://schemas.openxmlformats.org/officeDocument/2006/relationships/slide" Target="slides/slide161.xml"/><Relationship Id="rId182" Type="http://schemas.openxmlformats.org/officeDocument/2006/relationships/slide" Target="slides/slide182.xml"/><Relationship Id="rId6" Type="http://schemas.openxmlformats.org/officeDocument/2006/relationships/slide" Target="slides/slide6.xml"/><Relationship Id="rId23" Type="http://schemas.openxmlformats.org/officeDocument/2006/relationships/slide" Target="slides/slide23.xml"/><Relationship Id="rId119" Type="http://schemas.openxmlformats.org/officeDocument/2006/relationships/slide" Target="slides/slide119.xml"/><Relationship Id="rId44" Type="http://schemas.openxmlformats.org/officeDocument/2006/relationships/slide" Target="slides/slide44.xml"/><Relationship Id="rId65" Type="http://schemas.openxmlformats.org/officeDocument/2006/relationships/slide" Target="slides/slide65.xml"/><Relationship Id="rId86" Type="http://schemas.openxmlformats.org/officeDocument/2006/relationships/slide" Target="slides/slide86.xml"/><Relationship Id="rId130" Type="http://schemas.openxmlformats.org/officeDocument/2006/relationships/slide" Target="slides/slide130.xml"/><Relationship Id="rId151" Type="http://schemas.openxmlformats.org/officeDocument/2006/relationships/slide" Target="slides/slide151.xml"/><Relationship Id="rId172" Type="http://schemas.openxmlformats.org/officeDocument/2006/relationships/slide" Target="slides/slide172.xml"/><Relationship Id="rId193" Type="http://schemas.openxmlformats.org/officeDocument/2006/relationships/slide" Target="slides/slide193.xml"/><Relationship Id="rId13" Type="http://schemas.openxmlformats.org/officeDocument/2006/relationships/slide" Target="slides/slide13.xml"/><Relationship Id="rId109" Type="http://schemas.openxmlformats.org/officeDocument/2006/relationships/slide" Target="slides/slide109.xml"/><Relationship Id="rId34" Type="http://schemas.openxmlformats.org/officeDocument/2006/relationships/slide" Target="slides/slide34.xml"/><Relationship Id="rId55" Type="http://schemas.openxmlformats.org/officeDocument/2006/relationships/slide" Target="slides/slide55.xml"/><Relationship Id="rId76" Type="http://schemas.openxmlformats.org/officeDocument/2006/relationships/slide" Target="slides/slide76.xml"/><Relationship Id="rId97" Type="http://schemas.openxmlformats.org/officeDocument/2006/relationships/slide" Target="slides/slide97.xml"/><Relationship Id="rId120" Type="http://schemas.openxmlformats.org/officeDocument/2006/relationships/slide" Target="slides/slide120.xml"/><Relationship Id="rId141" Type="http://schemas.openxmlformats.org/officeDocument/2006/relationships/slide" Target="slides/slide141.xml"/><Relationship Id="rId7" Type="http://schemas.openxmlformats.org/officeDocument/2006/relationships/slide" Target="slides/slide7.xml"/><Relationship Id="rId71" Type="http://schemas.openxmlformats.org/officeDocument/2006/relationships/slide" Target="slides/slide71.xml"/><Relationship Id="rId92" Type="http://schemas.openxmlformats.org/officeDocument/2006/relationships/slide" Target="slides/slide92.xml"/><Relationship Id="rId162" Type="http://schemas.openxmlformats.org/officeDocument/2006/relationships/slide" Target="slides/slide162.xml"/><Relationship Id="rId183" Type="http://schemas.openxmlformats.org/officeDocument/2006/relationships/slide" Target="slides/slide183.xml"/><Relationship Id="rId2" Type="http://schemas.openxmlformats.org/officeDocument/2006/relationships/slide" Target="slides/slide2.xml"/><Relationship Id="rId29" Type="http://schemas.openxmlformats.org/officeDocument/2006/relationships/slide" Target="slides/slide29.xml"/><Relationship Id="rId24" Type="http://schemas.openxmlformats.org/officeDocument/2006/relationships/slide" Target="slides/slide24.xml"/><Relationship Id="rId40" Type="http://schemas.openxmlformats.org/officeDocument/2006/relationships/slide" Target="slides/slide40.xml"/><Relationship Id="rId45" Type="http://schemas.openxmlformats.org/officeDocument/2006/relationships/slide" Target="slides/slide45.xml"/><Relationship Id="rId66" Type="http://schemas.openxmlformats.org/officeDocument/2006/relationships/slide" Target="slides/slide66.xml"/><Relationship Id="rId87" Type="http://schemas.openxmlformats.org/officeDocument/2006/relationships/slide" Target="slides/slide87.xml"/><Relationship Id="rId110" Type="http://schemas.openxmlformats.org/officeDocument/2006/relationships/slide" Target="slides/slide110.xml"/><Relationship Id="rId115" Type="http://schemas.openxmlformats.org/officeDocument/2006/relationships/slide" Target="slides/slide115.xml"/><Relationship Id="rId131" Type="http://schemas.openxmlformats.org/officeDocument/2006/relationships/slide" Target="slides/slide131.xml"/><Relationship Id="rId136" Type="http://schemas.openxmlformats.org/officeDocument/2006/relationships/slide" Target="slides/slide136.xml"/><Relationship Id="rId157" Type="http://schemas.openxmlformats.org/officeDocument/2006/relationships/slide" Target="slides/slide157.xml"/><Relationship Id="rId178" Type="http://schemas.openxmlformats.org/officeDocument/2006/relationships/slide" Target="slides/slide178.xml"/><Relationship Id="rId61" Type="http://schemas.openxmlformats.org/officeDocument/2006/relationships/slide" Target="slides/slide61.xml"/><Relationship Id="rId82" Type="http://schemas.openxmlformats.org/officeDocument/2006/relationships/slide" Target="slides/slide82.xml"/><Relationship Id="rId152" Type="http://schemas.openxmlformats.org/officeDocument/2006/relationships/slide" Target="slides/slide152.xml"/><Relationship Id="rId173" Type="http://schemas.openxmlformats.org/officeDocument/2006/relationships/slide" Target="slides/slide173.xml"/><Relationship Id="rId194" Type="http://schemas.openxmlformats.org/officeDocument/2006/relationships/slide" Target="slides/slide194.xml"/><Relationship Id="rId199" Type="http://schemas.openxmlformats.org/officeDocument/2006/relationships/slide" Target="slides/slide199.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30.xml"/><Relationship Id="rId35" Type="http://schemas.openxmlformats.org/officeDocument/2006/relationships/slide" Target="slides/slide35.xml"/><Relationship Id="rId56" Type="http://schemas.openxmlformats.org/officeDocument/2006/relationships/slide" Target="slides/slide56.xml"/><Relationship Id="rId77" Type="http://schemas.openxmlformats.org/officeDocument/2006/relationships/slide" Target="slides/slide77.xml"/><Relationship Id="rId100" Type="http://schemas.openxmlformats.org/officeDocument/2006/relationships/slide" Target="slides/slide100.xml"/><Relationship Id="rId105" Type="http://schemas.openxmlformats.org/officeDocument/2006/relationships/slide" Target="slides/slide105.xml"/><Relationship Id="rId126" Type="http://schemas.openxmlformats.org/officeDocument/2006/relationships/slide" Target="slides/slide126.xml"/><Relationship Id="rId147" Type="http://schemas.openxmlformats.org/officeDocument/2006/relationships/slide" Target="slides/slide147.xml"/><Relationship Id="rId168" Type="http://schemas.openxmlformats.org/officeDocument/2006/relationships/slide" Target="slides/slide168.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93" Type="http://schemas.openxmlformats.org/officeDocument/2006/relationships/slide" Target="slides/slide93.xml"/><Relationship Id="rId98" Type="http://schemas.openxmlformats.org/officeDocument/2006/relationships/slide" Target="slides/slide98.xml"/><Relationship Id="rId121" Type="http://schemas.openxmlformats.org/officeDocument/2006/relationships/slide" Target="slides/slide121.xml"/><Relationship Id="rId142" Type="http://schemas.openxmlformats.org/officeDocument/2006/relationships/slide" Target="slides/slide142.xml"/><Relationship Id="rId163" Type="http://schemas.openxmlformats.org/officeDocument/2006/relationships/slide" Target="slides/slide163.xml"/><Relationship Id="rId184" Type="http://schemas.openxmlformats.org/officeDocument/2006/relationships/slide" Target="slides/slide184.xml"/><Relationship Id="rId189" Type="http://schemas.openxmlformats.org/officeDocument/2006/relationships/slide" Target="slides/slide189.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46.xml"/><Relationship Id="rId67" Type="http://schemas.openxmlformats.org/officeDocument/2006/relationships/slide" Target="slides/slide67.xml"/><Relationship Id="rId116" Type="http://schemas.openxmlformats.org/officeDocument/2006/relationships/slide" Target="slides/slide116.xml"/><Relationship Id="rId137" Type="http://schemas.openxmlformats.org/officeDocument/2006/relationships/slide" Target="slides/slide137.xml"/><Relationship Id="rId158" Type="http://schemas.openxmlformats.org/officeDocument/2006/relationships/slide" Target="slides/slide158.xml"/><Relationship Id="rId20" Type="http://schemas.openxmlformats.org/officeDocument/2006/relationships/slide" Target="slides/slide20.xml"/><Relationship Id="rId41" Type="http://schemas.openxmlformats.org/officeDocument/2006/relationships/slide" Target="slides/slide41.xml"/><Relationship Id="rId62" Type="http://schemas.openxmlformats.org/officeDocument/2006/relationships/slide" Target="slides/slide62.xml"/><Relationship Id="rId83" Type="http://schemas.openxmlformats.org/officeDocument/2006/relationships/slide" Target="slides/slide83.xml"/><Relationship Id="rId88" Type="http://schemas.openxmlformats.org/officeDocument/2006/relationships/slide" Target="slides/slide88.xml"/><Relationship Id="rId111" Type="http://schemas.openxmlformats.org/officeDocument/2006/relationships/slide" Target="slides/slide111.xml"/><Relationship Id="rId132" Type="http://schemas.openxmlformats.org/officeDocument/2006/relationships/slide" Target="slides/slide132.xml"/><Relationship Id="rId153" Type="http://schemas.openxmlformats.org/officeDocument/2006/relationships/slide" Target="slides/slide153.xml"/><Relationship Id="rId174" Type="http://schemas.openxmlformats.org/officeDocument/2006/relationships/slide" Target="slides/slide174.xml"/><Relationship Id="rId179" Type="http://schemas.openxmlformats.org/officeDocument/2006/relationships/slide" Target="slides/slide179.xml"/><Relationship Id="rId195" Type="http://schemas.openxmlformats.org/officeDocument/2006/relationships/slide" Target="slides/slide195.xml"/><Relationship Id="rId190" Type="http://schemas.openxmlformats.org/officeDocument/2006/relationships/slide" Target="slides/slide190.xml"/><Relationship Id="rId15" Type="http://schemas.openxmlformats.org/officeDocument/2006/relationships/slide" Target="slides/slide15.xml"/><Relationship Id="rId36" Type="http://schemas.openxmlformats.org/officeDocument/2006/relationships/slide" Target="slides/slide36.xml"/><Relationship Id="rId57" Type="http://schemas.openxmlformats.org/officeDocument/2006/relationships/slide" Target="slides/slide57.xml"/><Relationship Id="rId106" Type="http://schemas.openxmlformats.org/officeDocument/2006/relationships/slide" Target="slides/slide106.xml"/><Relationship Id="rId127" Type="http://schemas.openxmlformats.org/officeDocument/2006/relationships/slide" Target="slides/slide127.xml"/><Relationship Id="rId10" Type="http://schemas.openxmlformats.org/officeDocument/2006/relationships/slide" Target="slides/slide10.xml"/><Relationship Id="rId31" Type="http://schemas.openxmlformats.org/officeDocument/2006/relationships/slide" Target="slides/slide31.xml"/><Relationship Id="rId52" Type="http://schemas.openxmlformats.org/officeDocument/2006/relationships/slide" Target="slides/slide52.xml"/><Relationship Id="rId73" Type="http://schemas.openxmlformats.org/officeDocument/2006/relationships/slide" Target="slides/slide73.xml"/><Relationship Id="rId78" Type="http://schemas.openxmlformats.org/officeDocument/2006/relationships/slide" Target="slides/slide78.xml"/><Relationship Id="rId94" Type="http://schemas.openxmlformats.org/officeDocument/2006/relationships/slide" Target="slides/slide94.xml"/><Relationship Id="rId99" Type="http://schemas.openxmlformats.org/officeDocument/2006/relationships/slide" Target="slides/slide99.xml"/><Relationship Id="rId101" Type="http://schemas.openxmlformats.org/officeDocument/2006/relationships/slide" Target="slides/slide101.xml"/><Relationship Id="rId122" Type="http://schemas.openxmlformats.org/officeDocument/2006/relationships/slide" Target="slides/slide122.xml"/><Relationship Id="rId143" Type="http://schemas.openxmlformats.org/officeDocument/2006/relationships/slide" Target="slides/slide143.xml"/><Relationship Id="rId148" Type="http://schemas.openxmlformats.org/officeDocument/2006/relationships/slide" Target="slides/slide148.xml"/><Relationship Id="rId164" Type="http://schemas.openxmlformats.org/officeDocument/2006/relationships/slide" Target="slides/slide164.xml"/><Relationship Id="rId169" Type="http://schemas.openxmlformats.org/officeDocument/2006/relationships/slide" Target="slides/slide169.xml"/><Relationship Id="rId185" Type="http://schemas.openxmlformats.org/officeDocument/2006/relationships/slide" Target="slides/slide185.xml"/><Relationship Id="rId4" Type="http://schemas.openxmlformats.org/officeDocument/2006/relationships/slide" Target="slides/slide4.xml"/><Relationship Id="rId9" Type="http://schemas.openxmlformats.org/officeDocument/2006/relationships/slide" Target="slides/slide9.xml"/><Relationship Id="rId180" Type="http://schemas.openxmlformats.org/officeDocument/2006/relationships/slide" Target="slides/slide180.xml"/><Relationship Id="rId26" Type="http://schemas.openxmlformats.org/officeDocument/2006/relationships/slide" Target="slides/slide26.xml"/><Relationship Id="rId47" Type="http://schemas.openxmlformats.org/officeDocument/2006/relationships/slide" Target="slides/slide47.xml"/><Relationship Id="rId68" Type="http://schemas.openxmlformats.org/officeDocument/2006/relationships/slide" Target="slides/slide68.xml"/><Relationship Id="rId89" Type="http://schemas.openxmlformats.org/officeDocument/2006/relationships/slide" Target="slides/slide89.xml"/><Relationship Id="rId112" Type="http://schemas.openxmlformats.org/officeDocument/2006/relationships/slide" Target="slides/slide112.xml"/><Relationship Id="rId133" Type="http://schemas.openxmlformats.org/officeDocument/2006/relationships/slide" Target="slides/slide133.xml"/><Relationship Id="rId154" Type="http://schemas.openxmlformats.org/officeDocument/2006/relationships/slide" Target="slides/slide154.xml"/><Relationship Id="rId175" Type="http://schemas.openxmlformats.org/officeDocument/2006/relationships/slide" Target="slides/slide175.xml"/><Relationship Id="rId196" Type="http://schemas.openxmlformats.org/officeDocument/2006/relationships/slide" Target="slides/slide196.xml"/><Relationship Id="rId200" Type="http://schemas.openxmlformats.org/officeDocument/2006/relationships/slide" Target="slides/slide200.xml"/><Relationship Id="rId16" Type="http://schemas.openxmlformats.org/officeDocument/2006/relationships/slide" Target="slides/slide16.xml"/><Relationship Id="rId37" Type="http://schemas.openxmlformats.org/officeDocument/2006/relationships/slide" Target="slides/slide37.xml"/><Relationship Id="rId58" Type="http://schemas.openxmlformats.org/officeDocument/2006/relationships/slide" Target="slides/slide58.xml"/><Relationship Id="rId79" Type="http://schemas.openxmlformats.org/officeDocument/2006/relationships/slide" Target="slides/slide79.xml"/><Relationship Id="rId102" Type="http://schemas.openxmlformats.org/officeDocument/2006/relationships/slide" Target="slides/slide102.xml"/><Relationship Id="rId123" Type="http://schemas.openxmlformats.org/officeDocument/2006/relationships/slide" Target="slides/slide123.xml"/><Relationship Id="rId144" Type="http://schemas.openxmlformats.org/officeDocument/2006/relationships/slide" Target="slides/slide144.xml"/><Relationship Id="rId90" Type="http://schemas.openxmlformats.org/officeDocument/2006/relationships/slide" Target="slides/slide90.xml"/><Relationship Id="rId165" Type="http://schemas.openxmlformats.org/officeDocument/2006/relationships/slide" Target="slides/slide165.xml"/><Relationship Id="rId186" Type="http://schemas.openxmlformats.org/officeDocument/2006/relationships/slide" Target="slides/slide186.xml"/><Relationship Id="rId27" Type="http://schemas.openxmlformats.org/officeDocument/2006/relationships/slide" Target="slides/slide27.xml"/><Relationship Id="rId48" Type="http://schemas.openxmlformats.org/officeDocument/2006/relationships/slide" Target="slides/slide48.xml"/><Relationship Id="rId69" Type="http://schemas.openxmlformats.org/officeDocument/2006/relationships/slide" Target="slides/slide69.xml"/><Relationship Id="rId113" Type="http://schemas.openxmlformats.org/officeDocument/2006/relationships/slide" Target="slides/slide113.xml"/><Relationship Id="rId134" Type="http://schemas.openxmlformats.org/officeDocument/2006/relationships/slide" Target="slides/slide134.xml"/><Relationship Id="rId80" Type="http://schemas.openxmlformats.org/officeDocument/2006/relationships/slide" Target="slides/slide80.xml"/><Relationship Id="rId155" Type="http://schemas.openxmlformats.org/officeDocument/2006/relationships/slide" Target="slides/slide155.xml"/><Relationship Id="rId176" Type="http://schemas.openxmlformats.org/officeDocument/2006/relationships/slide" Target="slides/slide176.xml"/><Relationship Id="rId197" Type="http://schemas.openxmlformats.org/officeDocument/2006/relationships/slide" Target="slides/slide197.xml"/><Relationship Id="rId17" Type="http://schemas.openxmlformats.org/officeDocument/2006/relationships/slide" Target="slides/slide17.xml"/><Relationship Id="rId38" Type="http://schemas.openxmlformats.org/officeDocument/2006/relationships/slide" Target="slides/slide38.xml"/><Relationship Id="rId59" Type="http://schemas.openxmlformats.org/officeDocument/2006/relationships/slide" Target="slides/slide59.xml"/><Relationship Id="rId103" Type="http://schemas.openxmlformats.org/officeDocument/2006/relationships/slide" Target="slides/slide103.xml"/><Relationship Id="rId124" Type="http://schemas.openxmlformats.org/officeDocument/2006/relationships/slide" Target="slides/slide124.xml"/><Relationship Id="rId70" Type="http://schemas.openxmlformats.org/officeDocument/2006/relationships/slide" Target="slides/slide70.xml"/><Relationship Id="rId91" Type="http://schemas.openxmlformats.org/officeDocument/2006/relationships/slide" Target="slides/slide91.xml"/><Relationship Id="rId145" Type="http://schemas.openxmlformats.org/officeDocument/2006/relationships/slide" Target="slides/slide145.xml"/><Relationship Id="rId166" Type="http://schemas.openxmlformats.org/officeDocument/2006/relationships/slide" Target="slides/slide166.xml"/><Relationship Id="rId187" Type="http://schemas.openxmlformats.org/officeDocument/2006/relationships/slide" Target="slides/slide187.xml"/><Relationship Id="rId1" Type="http://schemas.openxmlformats.org/officeDocument/2006/relationships/slide" Target="slides/slide1.xml"/><Relationship Id="rId28" Type="http://schemas.openxmlformats.org/officeDocument/2006/relationships/slide" Target="slides/slide28.xml"/><Relationship Id="rId49" Type="http://schemas.openxmlformats.org/officeDocument/2006/relationships/slide" Target="slides/slide49.xml"/><Relationship Id="rId114" Type="http://schemas.openxmlformats.org/officeDocument/2006/relationships/slide" Target="slides/slide114.xml"/><Relationship Id="rId60" Type="http://schemas.openxmlformats.org/officeDocument/2006/relationships/slide" Target="slides/slide60.xml"/><Relationship Id="rId81" Type="http://schemas.openxmlformats.org/officeDocument/2006/relationships/slide" Target="slides/slide81.xml"/><Relationship Id="rId135" Type="http://schemas.openxmlformats.org/officeDocument/2006/relationships/slide" Target="slides/slide135.xml"/><Relationship Id="rId156" Type="http://schemas.openxmlformats.org/officeDocument/2006/relationships/slide" Target="slides/slide156.xml"/><Relationship Id="rId177" Type="http://schemas.openxmlformats.org/officeDocument/2006/relationships/slide" Target="slides/slide177.xml"/><Relationship Id="rId198" Type="http://schemas.openxmlformats.org/officeDocument/2006/relationships/slide" Target="slides/slide198.xml"/><Relationship Id="rId18" Type="http://schemas.openxmlformats.org/officeDocument/2006/relationships/slide" Target="slides/slide18.xml"/><Relationship Id="rId39" Type="http://schemas.openxmlformats.org/officeDocument/2006/relationships/slide" Target="slides/slide39.xml"/><Relationship Id="rId50" Type="http://schemas.openxmlformats.org/officeDocument/2006/relationships/slide" Target="slides/slide50.xml"/><Relationship Id="rId104" Type="http://schemas.openxmlformats.org/officeDocument/2006/relationships/slide" Target="slides/slide104.xml"/><Relationship Id="rId125" Type="http://schemas.openxmlformats.org/officeDocument/2006/relationships/slide" Target="slides/slide125.xml"/><Relationship Id="rId146" Type="http://schemas.openxmlformats.org/officeDocument/2006/relationships/slide" Target="slides/slide146.xml"/><Relationship Id="rId167" Type="http://schemas.openxmlformats.org/officeDocument/2006/relationships/slide" Target="slides/slide167.xml"/><Relationship Id="rId188" Type="http://schemas.openxmlformats.org/officeDocument/2006/relationships/slide" Target="slides/slide18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77825" y="1676400"/>
            <a:ext cx="8389938" cy="4421188"/>
            <a:chOff x="238" y="1056"/>
            <a:chExt cx="5285" cy="2785"/>
          </a:xfrm>
        </p:grpSpPr>
        <p:grpSp>
          <p:nvGrpSpPr>
            <p:cNvPr id="5" name="Group 3"/>
            <p:cNvGrpSpPr>
              <a:grpSpLocks/>
            </p:cNvGrpSpPr>
            <p:nvPr/>
          </p:nvGrpSpPr>
          <p:grpSpPr bwMode="auto">
            <a:xfrm>
              <a:off x="238" y="1056"/>
              <a:ext cx="5285" cy="1393"/>
              <a:chOff x="238" y="1056"/>
              <a:chExt cx="5285" cy="1393"/>
            </a:xfrm>
          </p:grpSpPr>
          <p:sp>
            <p:nvSpPr>
              <p:cNvPr id="14" name="Rectangle 4"/>
              <p:cNvSpPr>
                <a:spLocks noChangeArrowheads="1"/>
              </p:cNvSpPr>
              <p:nvPr/>
            </p:nvSpPr>
            <p:spPr bwMode="auto">
              <a:xfrm>
                <a:off x="243" y="1057"/>
                <a:ext cx="5272" cy="1391"/>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solidFill>
                    <a:schemeClr val="tx1"/>
                  </a:solidFill>
                  <a:latin typeface="VW媩$婫`婡p瑙" charset="0"/>
                  <a:ea typeface="隶书" pitchFamily="49" charset="-122"/>
                </a:endParaRPr>
              </a:p>
            </p:txBody>
          </p:sp>
          <p:sp>
            <p:nvSpPr>
              <p:cNvPr id="15" name="Freeform 5"/>
              <p:cNvSpPr>
                <a:spLocks/>
              </p:cNvSpPr>
              <p:nvPr/>
            </p:nvSpPr>
            <p:spPr bwMode="auto">
              <a:xfrm>
                <a:off x="238" y="1056"/>
                <a:ext cx="5273" cy="1393"/>
              </a:xfrm>
              <a:custGeom>
                <a:avLst/>
                <a:gdLst>
                  <a:gd name="T0" fmla="*/ 5272 w 5273"/>
                  <a:gd name="T1" fmla="*/ 0 h 1393"/>
                  <a:gd name="T2" fmla="*/ 0 w 5273"/>
                  <a:gd name="T3" fmla="*/ 0 h 1393"/>
                  <a:gd name="T4" fmla="*/ 0 w 5273"/>
                  <a:gd name="T5" fmla="*/ 1392 h 1393"/>
                </a:gdLst>
                <a:ahLst/>
                <a:cxnLst>
                  <a:cxn ang="0">
                    <a:pos x="T0" y="T1"/>
                  </a:cxn>
                  <a:cxn ang="0">
                    <a:pos x="T2" y="T3"/>
                  </a:cxn>
                  <a:cxn ang="0">
                    <a:pos x="T4" y="T5"/>
                  </a:cxn>
                </a:cxnLst>
                <a:rect l="0" t="0" r="r" b="b"/>
                <a:pathLst>
                  <a:path w="5273" h="1393">
                    <a:moveTo>
                      <a:pt x="5272" y="0"/>
                    </a:moveTo>
                    <a:lnTo>
                      <a:pt x="0" y="0"/>
                    </a:lnTo>
                    <a:lnTo>
                      <a:pt x="0" y="1392"/>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6"/>
              <p:cNvSpPr>
                <a:spLocks/>
              </p:cNvSpPr>
              <p:nvPr/>
            </p:nvSpPr>
            <p:spPr bwMode="auto">
              <a:xfrm>
                <a:off x="250" y="1056"/>
                <a:ext cx="5273" cy="1393"/>
              </a:xfrm>
              <a:custGeom>
                <a:avLst/>
                <a:gdLst>
                  <a:gd name="T0" fmla="*/ 5272 w 5273"/>
                  <a:gd name="T1" fmla="*/ 0 h 1393"/>
                  <a:gd name="T2" fmla="*/ 5272 w 5273"/>
                  <a:gd name="T3" fmla="*/ 1392 h 1393"/>
                  <a:gd name="T4" fmla="*/ 0 w 5273"/>
                  <a:gd name="T5" fmla="*/ 1392 h 1393"/>
                </a:gdLst>
                <a:ahLst/>
                <a:cxnLst>
                  <a:cxn ang="0">
                    <a:pos x="T0" y="T1"/>
                  </a:cxn>
                  <a:cxn ang="0">
                    <a:pos x="T2" y="T3"/>
                  </a:cxn>
                  <a:cxn ang="0">
                    <a:pos x="T4" y="T5"/>
                  </a:cxn>
                </a:cxnLst>
                <a:rect l="0" t="0" r="r" b="b"/>
                <a:pathLst>
                  <a:path w="5273" h="1393">
                    <a:moveTo>
                      <a:pt x="5272" y="0"/>
                    </a:moveTo>
                    <a:lnTo>
                      <a:pt x="5272" y="1392"/>
                    </a:lnTo>
                    <a:lnTo>
                      <a:pt x="0" y="1392"/>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6" name="Group 7"/>
            <p:cNvGrpSpPr>
              <a:grpSpLocks/>
            </p:cNvGrpSpPr>
            <p:nvPr/>
          </p:nvGrpSpPr>
          <p:grpSpPr bwMode="auto">
            <a:xfrm>
              <a:off x="240" y="3744"/>
              <a:ext cx="5281" cy="97"/>
              <a:chOff x="240" y="3744"/>
              <a:chExt cx="5281" cy="97"/>
            </a:xfrm>
          </p:grpSpPr>
          <p:sp>
            <p:nvSpPr>
              <p:cNvPr id="11" name="Rectangle 8"/>
              <p:cNvSpPr>
                <a:spLocks noChangeArrowheads="1"/>
              </p:cNvSpPr>
              <p:nvPr/>
            </p:nvSpPr>
            <p:spPr bwMode="auto">
              <a:xfrm>
                <a:off x="240" y="3744"/>
                <a:ext cx="5280" cy="9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solidFill>
                    <a:schemeClr val="tx1"/>
                  </a:solidFill>
                  <a:latin typeface="VW媩$婫`婡p瑙" charset="0"/>
                  <a:ea typeface="隶书" pitchFamily="49" charset="-122"/>
                </a:endParaRPr>
              </a:p>
            </p:txBody>
          </p:sp>
          <p:sp>
            <p:nvSpPr>
              <p:cNvPr id="12" name="Freeform 9"/>
              <p:cNvSpPr>
                <a:spLocks/>
              </p:cNvSpPr>
              <p:nvPr/>
            </p:nvSpPr>
            <p:spPr bwMode="auto">
              <a:xfrm>
                <a:off x="240" y="3744"/>
                <a:ext cx="5281" cy="97"/>
              </a:xfrm>
              <a:custGeom>
                <a:avLst/>
                <a:gdLst>
                  <a:gd name="T0" fmla="*/ 5280 w 5281"/>
                  <a:gd name="T1" fmla="*/ 0 h 97"/>
                  <a:gd name="T2" fmla="*/ 0 w 5281"/>
                  <a:gd name="T3" fmla="*/ 0 h 97"/>
                  <a:gd name="T4" fmla="*/ 0 w 5281"/>
                  <a:gd name="T5" fmla="*/ 96 h 97"/>
                </a:gdLst>
                <a:ahLst/>
                <a:cxnLst>
                  <a:cxn ang="0">
                    <a:pos x="T0" y="T1"/>
                  </a:cxn>
                  <a:cxn ang="0">
                    <a:pos x="T2" y="T3"/>
                  </a:cxn>
                  <a:cxn ang="0">
                    <a:pos x="T4" y="T5"/>
                  </a:cxn>
                </a:cxnLst>
                <a:rect l="0" t="0" r="r" b="b"/>
                <a:pathLst>
                  <a:path w="5281" h="97">
                    <a:moveTo>
                      <a:pt x="5280" y="0"/>
                    </a:moveTo>
                    <a:lnTo>
                      <a:pt x="0" y="0"/>
                    </a:lnTo>
                    <a:lnTo>
                      <a:pt x="0" y="9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0"/>
              <p:cNvSpPr>
                <a:spLocks/>
              </p:cNvSpPr>
              <p:nvPr/>
            </p:nvSpPr>
            <p:spPr bwMode="auto">
              <a:xfrm>
                <a:off x="240" y="3744"/>
                <a:ext cx="5281" cy="97"/>
              </a:xfrm>
              <a:custGeom>
                <a:avLst/>
                <a:gdLst>
                  <a:gd name="T0" fmla="*/ 5280 w 5281"/>
                  <a:gd name="T1" fmla="*/ 0 h 97"/>
                  <a:gd name="T2" fmla="*/ 5280 w 5281"/>
                  <a:gd name="T3" fmla="*/ 96 h 97"/>
                  <a:gd name="T4" fmla="*/ 0 w 5281"/>
                  <a:gd name="T5" fmla="*/ 96 h 97"/>
                </a:gdLst>
                <a:ahLst/>
                <a:cxnLst>
                  <a:cxn ang="0">
                    <a:pos x="T0" y="T1"/>
                  </a:cxn>
                  <a:cxn ang="0">
                    <a:pos x="T2" y="T3"/>
                  </a:cxn>
                  <a:cxn ang="0">
                    <a:pos x="T4" y="T5"/>
                  </a:cxn>
                </a:cxnLst>
                <a:rect l="0" t="0" r="r" b="b"/>
                <a:pathLst>
                  <a:path w="5281" h="97">
                    <a:moveTo>
                      <a:pt x="5280" y="0"/>
                    </a:moveTo>
                    <a:lnTo>
                      <a:pt x="5280" y="96"/>
                    </a:lnTo>
                    <a:lnTo>
                      <a:pt x="0" y="9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7" name="Group 11"/>
            <p:cNvGrpSpPr>
              <a:grpSpLocks/>
            </p:cNvGrpSpPr>
            <p:nvPr/>
          </p:nvGrpSpPr>
          <p:grpSpPr bwMode="auto">
            <a:xfrm>
              <a:off x="338" y="1200"/>
              <a:ext cx="97" cy="1104"/>
              <a:chOff x="338" y="1200"/>
              <a:chExt cx="97" cy="1104"/>
            </a:xfrm>
          </p:grpSpPr>
          <p:sp useBgFill="1">
            <p:nvSpPr>
              <p:cNvPr id="8" name="Rectangle 12"/>
              <p:cNvSpPr>
                <a:spLocks noChangeArrowheads="1"/>
              </p:cNvSpPr>
              <p:nvPr/>
            </p:nvSpPr>
            <p:spPr bwMode="auto">
              <a:xfrm>
                <a:off x="338" y="1201"/>
                <a:ext cx="96" cy="1103"/>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solidFill>
                    <a:schemeClr val="tx1"/>
                  </a:solidFill>
                  <a:latin typeface="VW媩$婫`婡p瑙" charset="0"/>
                  <a:ea typeface="隶书" pitchFamily="49" charset="-122"/>
                </a:endParaRPr>
              </a:p>
            </p:txBody>
          </p:sp>
          <p:sp>
            <p:nvSpPr>
              <p:cNvPr id="9" name="Freeform 13"/>
              <p:cNvSpPr>
                <a:spLocks/>
              </p:cNvSpPr>
              <p:nvPr/>
            </p:nvSpPr>
            <p:spPr bwMode="auto">
              <a:xfrm>
                <a:off x="338" y="1200"/>
                <a:ext cx="97" cy="1104"/>
              </a:xfrm>
              <a:custGeom>
                <a:avLst/>
                <a:gdLst>
                  <a:gd name="T0" fmla="*/ 0 w 97"/>
                  <a:gd name="T1" fmla="*/ 1103 h 1104"/>
                  <a:gd name="T2" fmla="*/ 96 w 97"/>
                  <a:gd name="T3" fmla="*/ 1103 h 1104"/>
                  <a:gd name="T4" fmla="*/ 96 w 97"/>
                  <a:gd name="T5" fmla="*/ 0 h 1104"/>
                </a:gdLst>
                <a:ahLst/>
                <a:cxnLst>
                  <a:cxn ang="0">
                    <a:pos x="T0" y="T1"/>
                  </a:cxn>
                  <a:cxn ang="0">
                    <a:pos x="T2" y="T3"/>
                  </a:cxn>
                  <a:cxn ang="0">
                    <a:pos x="T4" y="T5"/>
                  </a:cxn>
                </a:cxnLst>
                <a:rect l="0" t="0" r="r" b="b"/>
                <a:pathLst>
                  <a:path w="97" h="1104">
                    <a:moveTo>
                      <a:pt x="0" y="1103"/>
                    </a:moveTo>
                    <a:lnTo>
                      <a:pt x="96" y="1103"/>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14"/>
              <p:cNvSpPr>
                <a:spLocks/>
              </p:cNvSpPr>
              <p:nvPr/>
            </p:nvSpPr>
            <p:spPr bwMode="auto">
              <a:xfrm>
                <a:off x="338" y="1200"/>
                <a:ext cx="97" cy="1104"/>
              </a:xfrm>
              <a:custGeom>
                <a:avLst/>
                <a:gdLst>
                  <a:gd name="T0" fmla="*/ 0 w 97"/>
                  <a:gd name="T1" fmla="*/ 1103 h 1104"/>
                  <a:gd name="T2" fmla="*/ 0 w 97"/>
                  <a:gd name="T3" fmla="*/ 0 h 1104"/>
                  <a:gd name="T4" fmla="*/ 96 w 97"/>
                  <a:gd name="T5" fmla="*/ 0 h 1104"/>
                </a:gdLst>
                <a:ahLst/>
                <a:cxnLst>
                  <a:cxn ang="0">
                    <a:pos x="T0" y="T1"/>
                  </a:cxn>
                  <a:cxn ang="0">
                    <a:pos x="T2" y="T3"/>
                  </a:cxn>
                  <a:cxn ang="0">
                    <a:pos x="T4" y="T5"/>
                  </a:cxn>
                </a:cxnLst>
                <a:rect l="0" t="0" r="r" b="b"/>
                <a:pathLst>
                  <a:path w="97" h="1104">
                    <a:moveTo>
                      <a:pt x="0" y="1103"/>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48495" name="Rectangle 15"/>
          <p:cNvSpPr>
            <a:spLocks noGrp="1" noChangeArrowheads="1"/>
          </p:cNvSpPr>
          <p:nvPr>
            <p:ph type="ctrTitle" sz="quarter"/>
          </p:nvPr>
        </p:nvSpPr>
        <p:spPr>
          <a:xfrm>
            <a:off x="836613" y="2133600"/>
            <a:ext cx="7772400" cy="1143000"/>
          </a:xfrm>
        </p:spPr>
        <p:txBody>
          <a:bodyPr/>
          <a:lstStyle>
            <a:lvl1pPr algn="ctr">
              <a:defRPr/>
            </a:lvl1pPr>
          </a:lstStyle>
          <a:p>
            <a:pPr lvl="0"/>
            <a:r>
              <a:rPr lang="zh-CN" altLang="en-US" noProof="0" smtClean="0"/>
              <a:t>单击此处编辑母版标题样式</a:t>
            </a:r>
            <a:endParaRPr lang="zh-CN" altLang="zh-CN" noProof="0" smtClean="0"/>
          </a:p>
        </p:txBody>
      </p:sp>
      <p:sp>
        <p:nvSpPr>
          <p:cNvPr id="148496" name="Rectangle 16"/>
          <p:cNvSpPr>
            <a:spLocks noGrp="1" noChangeArrowheads="1"/>
          </p:cNvSpPr>
          <p:nvPr>
            <p:ph type="subTitle" sz="quarter" idx="1"/>
          </p:nvPr>
        </p:nvSpPr>
        <p:spPr>
          <a:xfrm>
            <a:off x="1371600" y="4038600"/>
            <a:ext cx="6400800" cy="1752600"/>
          </a:xfrm>
        </p:spPr>
        <p:txBody>
          <a:bodyPr anchor="ctr"/>
          <a:lstStyle>
            <a:lvl1pPr marL="0" indent="0" algn="ctr">
              <a:buFont typeface="Monotype Sorts" pitchFamily="2" charset="2"/>
              <a:buNone/>
              <a:defRPr/>
            </a:lvl1pPr>
          </a:lstStyle>
          <a:p>
            <a:pPr lvl="0"/>
            <a:r>
              <a:rPr lang="zh-CN" altLang="en-US" noProof="0" smtClean="0"/>
              <a:t>单击此处编辑母版副标题样式</a:t>
            </a:r>
          </a:p>
        </p:txBody>
      </p:sp>
      <p:sp>
        <p:nvSpPr>
          <p:cNvPr id="17" name="Rectangle 17"/>
          <p:cNvSpPr>
            <a:spLocks noGrp="1" noChangeArrowheads="1"/>
          </p:cNvSpPr>
          <p:nvPr>
            <p:ph type="dt" sz="quarter" idx="10"/>
          </p:nvPr>
        </p:nvSpPr>
        <p:spPr>
          <a:xfrm>
            <a:off x="381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8" name="Rectangle 18"/>
          <p:cNvSpPr>
            <a:spLocks noGrp="1" noChangeArrowheads="1"/>
          </p:cNvSpPr>
          <p:nvPr>
            <p:ph type="ftr" sz="quarter" idx="11"/>
          </p:nvPr>
        </p:nvSpPr>
        <p:spPr>
          <a:xfrm>
            <a:off x="3124200" y="63246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19" name="Rectangle 19"/>
          <p:cNvSpPr>
            <a:spLocks noGrp="1" noChangeArrowheads="1"/>
          </p:cNvSpPr>
          <p:nvPr>
            <p:ph type="sldNum" sz="quarter" idx="12"/>
          </p:nvPr>
        </p:nvSpPr>
        <p:spPr>
          <a:xfrm>
            <a:off x="6858000" y="63246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lvl1pPr>
          </a:lstStyle>
          <a:p>
            <a:pPr>
              <a:defRPr/>
            </a:pPr>
            <a:fld id="{0C8C1080-4C2D-4D05-8DAF-AC6F3A7AF0D9}"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05BFC2EB-E217-4D00-B484-AD4F1E80E55B}"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42900"/>
            <a:ext cx="1943100" cy="5524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42900"/>
            <a:ext cx="5676900" cy="5524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C6E90E61-9E80-4DC7-9C59-3B2F57544B7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A73C6846-E847-4FA9-83CF-7CA8D065C81F}"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9"/>
          <p:cNvSpPr>
            <a:spLocks noGrp="1" noChangeArrowheads="1"/>
          </p:cNvSpPr>
          <p:nvPr>
            <p:ph type="sldNum" sz="quarter" idx="12"/>
          </p:nvPr>
        </p:nvSpPr>
        <p:spPr>
          <a:ln/>
        </p:spPr>
        <p:txBody>
          <a:bodyPr/>
          <a:lstStyle>
            <a:lvl1pPr>
              <a:defRPr/>
            </a:lvl1pPr>
          </a:lstStyle>
          <a:p>
            <a:pPr>
              <a:defRPr/>
            </a:pPr>
            <a:fld id="{459DB4DA-BA92-4E16-BCE5-682F96553EB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12FA5A86-6578-4576-8A49-ABF710BEC74C}"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9"/>
          <p:cNvSpPr>
            <a:spLocks noGrp="1" noChangeArrowheads="1"/>
          </p:cNvSpPr>
          <p:nvPr>
            <p:ph type="sldNum" sz="quarter" idx="12"/>
          </p:nvPr>
        </p:nvSpPr>
        <p:spPr>
          <a:ln/>
        </p:spPr>
        <p:txBody>
          <a:bodyPr/>
          <a:lstStyle>
            <a:lvl1pPr>
              <a:defRPr/>
            </a:lvl1pPr>
          </a:lstStyle>
          <a:p>
            <a:pPr>
              <a:defRPr/>
            </a:pPr>
            <a:fld id="{C797AA35-4490-4F54-B999-4B7AD0E8EDE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9"/>
          <p:cNvSpPr>
            <a:spLocks noGrp="1" noChangeArrowheads="1"/>
          </p:cNvSpPr>
          <p:nvPr>
            <p:ph type="sldNum" sz="quarter" idx="12"/>
          </p:nvPr>
        </p:nvSpPr>
        <p:spPr>
          <a:ln/>
        </p:spPr>
        <p:txBody>
          <a:bodyPr/>
          <a:lstStyle>
            <a:lvl1pPr>
              <a:defRPr/>
            </a:lvl1pPr>
          </a:lstStyle>
          <a:p>
            <a:pPr>
              <a:defRPr/>
            </a:pPr>
            <a:fld id="{45C4D8B1-E524-431B-AAF3-3BB132580E1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9"/>
          <p:cNvSpPr>
            <a:spLocks noGrp="1" noChangeArrowheads="1"/>
          </p:cNvSpPr>
          <p:nvPr>
            <p:ph type="sldNum" sz="quarter" idx="12"/>
          </p:nvPr>
        </p:nvSpPr>
        <p:spPr>
          <a:ln/>
        </p:spPr>
        <p:txBody>
          <a:bodyPr/>
          <a:lstStyle>
            <a:lvl1pPr>
              <a:defRPr/>
            </a:lvl1pPr>
          </a:lstStyle>
          <a:p>
            <a:pPr>
              <a:defRPr/>
            </a:pPr>
            <a:fld id="{3F87F7C8-F0DE-4506-91AF-C18D7B22DDD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A323E2AC-0FC4-488B-9B10-DF64DD7EF9CF}"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3897EF65-6A0A-46A1-85C9-DD1913343050}"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1000" y="304800"/>
            <a:ext cx="8383588" cy="6022975"/>
            <a:chOff x="240" y="192"/>
            <a:chExt cx="5281" cy="3794"/>
          </a:xfrm>
        </p:grpSpPr>
        <p:grpSp>
          <p:nvGrpSpPr>
            <p:cNvPr id="1032" name="Group 3"/>
            <p:cNvGrpSpPr>
              <a:grpSpLocks/>
            </p:cNvGrpSpPr>
            <p:nvPr/>
          </p:nvGrpSpPr>
          <p:grpSpPr bwMode="auto">
            <a:xfrm>
              <a:off x="240" y="1008"/>
              <a:ext cx="5281" cy="2978"/>
              <a:chOff x="240" y="1008"/>
              <a:chExt cx="5281" cy="2978"/>
            </a:xfrm>
          </p:grpSpPr>
          <p:sp>
            <p:nvSpPr>
              <p:cNvPr id="1041" name="Rectangle 4"/>
              <p:cNvSpPr>
                <a:spLocks noChangeArrowheads="1"/>
              </p:cNvSpPr>
              <p:nvPr/>
            </p:nvSpPr>
            <p:spPr bwMode="auto">
              <a:xfrm>
                <a:off x="245" y="1010"/>
                <a:ext cx="5269" cy="2976"/>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solidFill>
                    <a:schemeClr val="tx1"/>
                  </a:solidFill>
                  <a:latin typeface="VW媩$婫`婡p瑙" charset="0"/>
                  <a:ea typeface="隶书" pitchFamily="49" charset="-122"/>
                </a:endParaRPr>
              </a:p>
            </p:txBody>
          </p:sp>
          <p:sp>
            <p:nvSpPr>
              <p:cNvPr id="147461" name="Freeform 5"/>
              <p:cNvSpPr>
                <a:spLocks/>
              </p:cNvSpPr>
              <p:nvPr/>
            </p:nvSpPr>
            <p:spPr bwMode="auto">
              <a:xfrm>
                <a:off x="240" y="1008"/>
                <a:ext cx="5269" cy="2977"/>
              </a:xfrm>
              <a:custGeom>
                <a:avLst/>
                <a:gdLst>
                  <a:gd name="T0" fmla="*/ 5268 w 5269"/>
                  <a:gd name="T1" fmla="*/ 0 h 2977"/>
                  <a:gd name="T2" fmla="*/ 0 w 5269"/>
                  <a:gd name="T3" fmla="*/ 0 h 2977"/>
                  <a:gd name="T4" fmla="*/ 0 w 5269"/>
                  <a:gd name="T5" fmla="*/ 2976 h 2977"/>
                </a:gdLst>
                <a:ahLst/>
                <a:cxnLst>
                  <a:cxn ang="0">
                    <a:pos x="T0" y="T1"/>
                  </a:cxn>
                  <a:cxn ang="0">
                    <a:pos x="T2" y="T3"/>
                  </a:cxn>
                  <a:cxn ang="0">
                    <a:pos x="T4" y="T5"/>
                  </a:cxn>
                </a:cxnLst>
                <a:rect l="0" t="0" r="r" b="b"/>
                <a:pathLst>
                  <a:path w="5269" h="2977">
                    <a:moveTo>
                      <a:pt x="5268" y="0"/>
                    </a:moveTo>
                    <a:lnTo>
                      <a:pt x="0" y="0"/>
                    </a:lnTo>
                    <a:lnTo>
                      <a:pt x="0" y="2976"/>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2" name="Freeform 6"/>
              <p:cNvSpPr>
                <a:spLocks/>
              </p:cNvSpPr>
              <p:nvPr/>
            </p:nvSpPr>
            <p:spPr bwMode="auto">
              <a:xfrm>
                <a:off x="252" y="1008"/>
                <a:ext cx="5269" cy="2977"/>
              </a:xfrm>
              <a:custGeom>
                <a:avLst/>
                <a:gdLst>
                  <a:gd name="T0" fmla="*/ 5268 w 5269"/>
                  <a:gd name="T1" fmla="*/ 0 h 2977"/>
                  <a:gd name="T2" fmla="*/ 5268 w 5269"/>
                  <a:gd name="T3" fmla="*/ 2976 h 2977"/>
                  <a:gd name="T4" fmla="*/ 0 w 5269"/>
                  <a:gd name="T5" fmla="*/ 2976 h 2977"/>
                </a:gdLst>
                <a:ahLst/>
                <a:cxnLst>
                  <a:cxn ang="0">
                    <a:pos x="T0" y="T1"/>
                  </a:cxn>
                  <a:cxn ang="0">
                    <a:pos x="T2" y="T3"/>
                  </a:cxn>
                  <a:cxn ang="0">
                    <a:pos x="T4" y="T5"/>
                  </a:cxn>
                </a:cxnLst>
                <a:rect l="0" t="0" r="r" b="b"/>
                <a:pathLst>
                  <a:path w="5269" h="2977">
                    <a:moveTo>
                      <a:pt x="5268" y="0"/>
                    </a:moveTo>
                    <a:lnTo>
                      <a:pt x="5268" y="2976"/>
                    </a:lnTo>
                    <a:lnTo>
                      <a:pt x="0" y="2976"/>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3" name="Group 7"/>
            <p:cNvGrpSpPr>
              <a:grpSpLocks/>
            </p:cNvGrpSpPr>
            <p:nvPr/>
          </p:nvGrpSpPr>
          <p:grpSpPr bwMode="auto">
            <a:xfrm>
              <a:off x="336" y="1103"/>
              <a:ext cx="97" cy="2785"/>
              <a:chOff x="336" y="1103"/>
              <a:chExt cx="97" cy="2785"/>
            </a:xfrm>
          </p:grpSpPr>
          <p:sp useBgFill="1">
            <p:nvSpPr>
              <p:cNvPr id="1038" name="Rectangle 8"/>
              <p:cNvSpPr>
                <a:spLocks noChangeArrowheads="1"/>
              </p:cNvSpPr>
              <p:nvPr/>
            </p:nvSpPr>
            <p:spPr bwMode="auto">
              <a:xfrm>
                <a:off x="336" y="1104"/>
                <a:ext cx="96" cy="2784"/>
              </a:xfrm>
              <a:prstGeom prst="rect">
                <a:avLst/>
              </a:prstGeom>
              <a:ln w="9525">
                <a:noFill/>
                <a:miter lim="800000"/>
                <a:headEnd/>
                <a:tailEnd/>
              </a:ln>
              <a:effectLst/>
            </p:spPr>
            <p:txBody>
              <a:bodyPr wrap="none" anchor="ctr"/>
              <a:lstStyle/>
              <a:p>
                <a:pPr algn="ctr" eaLnBrk="1" hangingPunct="1">
                  <a:lnSpc>
                    <a:spcPct val="100000"/>
                  </a:lnSpc>
                </a:pPr>
                <a:endParaRPr kumimoji="1" lang="zh-CN" altLang="en-US" sz="2400" b="0">
                  <a:solidFill>
                    <a:schemeClr val="tx1"/>
                  </a:solidFill>
                  <a:latin typeface="VW媩$婫`婡p瑙" charset="0"/>
                  <a:ea typeface="隶书" pitchFamily="49" charset="-122"/>
                </a:endParaRPr>
              </a:p>
            </p:txBody>
          </p:sp>
          <p:sp>
            <p:nvSpPr>
              <p:cNvPr id="147465" name="Freeform 9"/>
              <p:cNvSpPr>
                <a:spLocks/>
              </p:cNvSpPr>
              <p:nvPr/>
            </p:nvSpPr>
            <p:spPr bwMode="auto">
              <a:xfrm>
                <a:off x="336" y="1103"/>
                <a:ext cx="97" cy="2785"/>
              </a:xfrm>
              <a:custGeom>
                <a:avLst/>
                <a:gdLst>
                  <a:gd name="T0" fmla="*/ 0 w 97"/>
                  <a:gd name="T1" fmla="*/ 2784 h 2785"/>
                  <a:gd name="T2" fmla="*/ 96 w 97"/>
                  <a:gd name="T3" fmla="*/ 2784 h 2785"/>
                  <a:gd name="T4" fmla="*/ 96 w 97"/>
                  <a:gd name="T5" fmla="*/ 0 h 2785"/>
                </a:gdLst>
                <a:ahLst/>
                <a:cxnLst>
                  <a:cxn ang="0">
                    <a:pos x="T0" y="T1"/>
                  </a:cxn>
                  <a:cxn ang="0">
                    <a:pos x="T2" y="T3"/>
                  </a:cxn>
                  <a:cxn ang="0">
                    <a:pos x="T4" y="T5"/>
                  </a:cxn>
                </a:cxnLst>
                <a:rect l="0" t="0" r="r" b="b"/>
                <a:pathLst>
                  <a:path w="97" h="2785">
                    <a:moveTo>
                      <a:pt x="0" y="2784"/>
                    </a:moveTo>
                    <a:lnTo>
                      <a:pt x="96" y="2784"/>
                    </a:lnTo>
                    <a:lnTo>
                      <a:pt x="96" y="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66" name="Freeform 10"/>
              <p:cNvSpPr>
                <a:spLocks/>
              </p:cNvSpPr>
              <p:nvPr/>
            </p:nvSpPr>
            <p:spPr bwMode="auto">
              <a:xfrm>
                <a:off x="336" y="1103"/>
                <a:ext cx="97" cy="2785"/>
              </a:xfrm>
              <a:custGeom>
                <a:avLst/>
                <a:gdLst>
                  <a:gd name="T0" fmla="*/ 0 w 97"/>
                  <a:gd name="T1" fmla="*/ 2784 h 2785"/>
                  <a:gd name="T2" fmla="*/ 0 w 97"/>
                  <a:gd name="T3" fmla="*/ 0 h 2785"/>
                  <a:gd name="T4" fmla="*/ 96 w 97"/>
                  <a:gd name="T5" fmla="*/ 0 h 2785"/>
                </a:gdLst>
                <a:ahLst/>
                <a:cxnLst>
                  <a:cxn ang="0">
                    <a:pos x="T0" y="T1"/>
                  </a:cxn>
                  <a:cxn ang="0">
                    <a:pos x="T2" y="T3"/>
                  </a:cxn>
                  <a:cxn ang="0">
                    <a:pos x="T4" y="T5"/>
                  </a:cxn>
                </a:cxnLst>
                <a:rect l="0" t="0" r="r" b="b"/>
                <a:pathLst>
                  <a:path w="97" h="2785">
                    <a:moveTo>
                      <a:pt x="0" y="2784"/>
                    </a:moveTo>
                    <a:lnTo>
                      <a:pt x="0" y="0"/>
                    </a:lnTo>
                    <a:lnTo>
                      <a:pt x="96" y="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034" name="Group 11"/>
            <p:cNvGrpSpPr>
              <a:grpSpLocks/>
            </p:cNvGrpSpPr>
            <p:nvPr/>
          </p:nvGrpSpPr>
          <p:grpSpPr bwMode="auto">
            <a:xfrm>
              <a:off x="240" y="192"/>
              <a:ext cx="193" cy="721"/>
              <a:chOff x="240" y="192"/>
              <a:chExt cx="193" cy="721"/>
            </a:xfrm>
          </p:grpSpPr>
          <p:sp>
            <p:nvSpPr>
              <p:cNvPr id="1035" name="Rectangle 12"/>
              <p:cNvSpPr>
                <a:spLocks noChangeArrowheads="1"/>
              </p:cNvSpPr>
              <p:nvPr/>
            </p:nvSpPr>
            <p:spPr bwMode="auto">
              <a:xfrm>
                <a:off x="240" y="192"/>
                <a:ext cx="192" cy="720"/>
              </a:xfrm>
              <a:prstGeom prst="rect">
                <a:avLst/>
              </a:prstGeom>
              <a:solidFill>
                <a:srgbClr val="EAEAEA">
                  <a:alpha val="50195"/>
                </a:srgbClr>
              </a:solidFill>
              <a:ln w="9525">
                <a:noFill/>
                <a:miter lim="800000"/>
                <a:headEnd/>
                <a:tailEnd/>
              </a:ln>
              <a:effectLst/>
            </p:spPr>
            <p:txBody>
              <a:bodyPr wrap="none" anchor="ctr"/>
              <a:lstStyle/>
              <a:p>
                <a:pPr algn="ctr" eaLnBrk="1" hangingPunct="1">
                  <a:lnSpc>
                    <a:spcPct val="100000"/>
                  </a:lnSpc>
                </a:pPr>
                <a:endParaRPr kumimoji="1" lang="zh-CN" altLang="en-US" sz="2400" b="0">
                  <a:solidFill>
                    <a:schemeClr val="tx1"/>
                  </a:solidFill>
                  <a:latin typeface="VW媩$婫`婡p瑙" charset="0"/>
                  <a:ea typeface="隶书" pitchFamily="49" charset="-122"/>
                </a:endParaRPr>
              </a:p>
            </p:txBody>
          </p:sp>
          <p:sp>
            <p:nvSpPr>
              <p:cNvPr id="147469" name="Freeform 13"/>
              <p:cNvSpPr>
                <a:spLocks/>
              </p:cNvSpPr>
              <p:nvPr/>
            </p:nvSpPr>
            <p:spPr bwMode="auto">
              <a:xfrm>
                <a:off x="240" y="192"/>
                <a:ext cx="193" cy="721"/>
              </a:xfrm>
              <a:custGeom>
                <a:avLst/>
                <a:gdLst>
                  <a:gd name="T0" fmla="*/ 192 w 193"/>
                  <a:gd name="T1" fmla="*/ 0 h 721"/>
                  <a:gd name="T2" fmla="*/ 0 w 193"/>
                  <a:gd name="T3" fmla="*/ 0 h 721"/>
                  <a:gd name="T4" fmla="*/ 0 w 193"/>
                  <a:gd name="T5" fmla="*/ 720 h 721"/>
                </a:gdLst>
                <a:ahLst/>
                <a:cxnLst>
                  <a:cxn ang="0">
                    <a:pos x="T0" y="T1"/>
                  </a:cxn>
                  <a:cxn ang="0">
                    <a:pos x="T2" y="T3"/>
                  </a:cxn>
                  <a:cxn ang="0">
                    <a:pos x="T4" y="T5"/>
                  </a:cxn>
                </a:cxnLst>
                <a:rect l="0" t="0" r="r" b="b"/>
                <a:pathLst>
                  <a:path w="193" h="721">
                    <a:moveTo>
                      <a:pt x="192" y="0"/>
                    </a:moveTo>
                    <a:lnTo>
                      <a:pt x="0" y="0"/>
                    </a:lnTo>
                    <a:lnTo>
                      <a:pt x="0" y="720"/>
                    </a:lnTo>
                  </a:path>
                </a:pathLst>
              </a:custGeom>
              <a:noFill/>
              <a:ln w="12700" cap="rnd" cmpd="sng">
                <a:solidFill>
                  <a:srgbClr val="B2B2B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7470" name="Freeform 14"/>
              <p:cNvSpPr>
                <a:spLocks/>
              </p:cNvSpPr>
              <p:nvPr/>
            </p:nvSpPr>
            <p:spPr bwMode="auto">
              <a:xfrm>
                <a:off x="240" y="192"/>
                <a:ext cx="193" cy="721"/>
              </a:xfrm>
              <a:custGeom>
                <a:avLst/>
                <a:gdLst>
                  <a:gd name="T0" fmla="*/ 192 w 193"/>
                  <a:gd name="T1" fmla="*/ 0 h 721"/>
                  <a:gd name="T2" fmla="*/ 192 w 193"/>
                  <a:gd name="T3" fmla="*/ 720 h 721"/>
                  <a:gd name="T4" fmla="*/ 0 w 193"/>
                  <a:gd name="T5" fmla="*/ 720 h 721"/>
                </a:gdLst>
                <a:ahLst/>
                <a:cxnLst>
                  <a:cxn ang="0">
                    <a:pos x="T0" y="T1"/>
                  </a:cxn>
                  <a:cxn ang="0">
                    <a:pos x="T2" y="T3"/>
                  </a:cxn>
                  <a:cxn ang="0">
                    <a:pos x="T4" y="T5"/>
                  </a:cxn>
                </a:cxnLst>
                <a:rect l="0" t="0" r="r" b="b"/>
                <a:pathLst>
                  <a:path w="193" h="721">
                    <a:moveTo>
                      <a:pt x="192" y="0"/>
                    </a:moveTo>
                    <a:lnTo>
                      <a:pt x="192" y="720"/>
                    </a:lnTo>
                    <a:lnTo>
                      <a:pt x="0" y="720"/>
                    </a:lnTo>
                  </a:path>
                </a:pathLst>
              </a:custGeom>
              <a:noFill/>
              <a:ln w="127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sp>
        <p:nvSpPr>
          <p:cNvPr id="1027" name="Rectangle 15"/>
          <p:cNvSpPr>
            <a:spLocks noGrp="1" noChangeArrowheads="1"/>
          </p:cNvSpPr>
          <p:nvPr>
            <p:ph type="title"/>
          </p:nvPr>
        </p:nvSpPr>
        <p:spPr bwMode="auto">
          <a:xfrm>
            <a:off x="838200" y="342900"/>
            <a:ext cx="7772400" cy="1104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028" name="Rectangle 16"/>
          <p:cNvSpPr>
            <a:spLocks noGrp="1" noChangeArrowheads="1"/>
          </p:cNvSpPr>
          <p:nvPr>
            <p:ph type="body" idx="1"/>
          </p:nvPr>
        </p:nvSpPr>
        <p:spPr bwMode="auto">
          <a:xfrm>
            <a:off x="838200" y="17526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473" name="Rectangle 17"/>
          <p:cNvSpPr>
            <a:spLocks noGrp="1" noChangeArrowheads="1"/>
          </p:cNvSpPr>
          <p:nvPr>
            <p:ph type="dt" sz="half" idx="2"/>
          </p:nvPr>
        </p:nvSpPr>
        <p:spPr bwMode="auto">
          <a:xfrm>
            <a:off x="381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1" hangingPunct="1">
              <a:lnSpc>
                <a:spcPct val="100000"/>
              </a:lnSpc>
              <a:defRPr sz="1400" b="0">
                <a:solidFill>
                  <a:schemeClr val="tx1"/>
                </a:solidFill>
                <a:effectLst/>
                <a:latin typeface="+mn-lt"/>
                <a:ea typeface="隶书" pitchFamily="49" charset="-122"/>
              </a:defRPr>
            </a:lvl1pPr>
          </a:lstStyle>
          <a:p>
            <a:pPr>
              <a:defRPr/>
            </a:pPr>
            <a:endParaRPr lang="en-US" altLang="zh-CN"/>
          </a:p>
        </p:txBody>
      </p:sp>
      <p:sp>
        <p:nvSpPr>
          <p:cNvPr id="147474" name="Rectangle 18"/>
          <p:cNvSpPr>
            <a:spLocks noGrp="1" noChangeArrowheads="1"/>
          </p:cNvSpPr>
          <p:nvPr>
            <p:ph type="ftr" sz="quarter" idx="3"/>
          </p:nvPr>
        </p:nvSpPr>
        <p:spPr bwMode="auto">
          <a:xfrm>
            <a:off x="3124200" y="63230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lnSpc>
                <a:spcPct val="100000"/>
              </a:lnSpc>
              <a:defRPr sz="1400" b="0">
                <a:solidFill>
                  <a:schemeClr val="tx1"/>
                </a:solidFill>
                <a:effectLst/>
                <a:latin typeface="+mn-lt"/>
                <a:ea typeface="隶书" pitchFamily="49" charset="-122"/>
              </a:defRPr>
            </a:lvl1pPr>
          </a:lstStyle>
          <a:p>
            <a:pPr>
              <a:defRPr/>
            </a:pPr>
            <a:endParaRPr lang="en-US" altLang="zh-CN"/>
          </a:p>
        </p:txBody>
      </p:sp>
      <p:sp>
        <p:nvSpPr>
          <p:cNvPr id="147475" name="Rectangle 19"/>
          <p:cNvSpPr>
            <a:spLocks noGrp="1" noChangeArrowheads="1"/>
          </p:cNvSpPr>
          <p:nvPr>
            <p:ph type="sldNum" sz="quarter" idx="4"/>
          </p:nvPr>
        </p:nvSpPr>
        <p:spPr bwMode="auto">
          <a:xfrm>
            <a:off x="6858000" y="6323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1" hangingPunct="1">
              <a:lnSpc>
                <a:spcPct val="100000"/>
              </a:lnSpc>
              <a:defRPr sz="1400" b="0">
                <a:solidFill>
                  <a:schemeClr val="tx1"/>
                </a:solidFill>
                <a:effectLst/>
                <a:latin typeface="+mn-lt"/>
                <a:ea typeface="隶书" pitchFamily="49" charset="-122"/>
              </a:defRPr>
            </a:lvl1pPr>
          </a:lstStyle>
          <a:p>
            <a:pPr>
              <a:defRPr/>
            </a:pPr>
            <a:fld id="{AE881CF9-2974-47A0-B615-F251EAFF408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42"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W媩$婫`婡p瑙" charset="0"/>
          <a:ea typeface="宋体" pitchFamily="2" charset="-122"/>
        </a:defRPr>
      </a:lvl2pPr>
      <a:lvl3pPr algn="l" rtl="0" eaLnBrk="0" fontAlgn="base" hangingPunct="0">
        <a:spcBef>
          <a:spcPct val="0"/>
        </a:spcBef>
        <a:spcAft>
          <a:spcPct val="0"/>
        </a:spcAft>
        <a:defRPr sz="4400">
          <a:solidFill>
            <a:schemeClr val="tx2"/>
          </a:solidFill>
          <a:latin typeface="VW媩$婫`婡p瑙" charset="0"/>
          <a:ea typeface="宋体" pitchFamily="2" charset="-122"/>
        </a:defRPr>
      </a:lvl3pPr>
      <a:lvl4pPr algn="l" rtl="0" eaLnBrk="0" fontAlgn="base" hangingPunct="0">
        <a:spcBef>
          <a:spcPct val="0"/>
        </a:spcBef>
        <a:spcAft>
          <a:spcPct val="0"/>
        </a:spcAft>
        <a:defRPr sz="4400">
          <a:solidFill>
            <a:schemeClr val="tx2"/>
          </a:solidFill>
          <a:latin typeface="VW媩$婫`婡p瑙" charset="0"/>
          <a:ea typeface="宋体" pitchFamily="2" charset="-122"/>
        </a:defRPr>
      </a:lvl4pPr>
      <a:lvl5pPr algn="l" rtl="0" eaLnBrk="0" fontAlgn="base" hangingPunct="0">
        <a:spcBef>
          <a:spcPct val="0"/>
        </a:spcBef>
        <a:spcAft>
          <a:spcPct val="0"/>
        </a:spcAft>
        <a:defRPr sz="4400">
          <a:solidFill>
            <a:schemeClr val="tx2"/>
          </a:solidFill>
          <a:latin typeface="VW媩$婫`婡p瑙" charset="0"/>
          <a:ea typeface="宋体" pitchFamily="2" charset="-122"/>
        </a:defRPr>
      </a:lvl5pPr>
      <a:lvl6pPr marL="457200" algn="l" rtl="0" eaLnBrk="0" fontAlgn="base" hangingPunct="0">
        <a:spcBef>
          <a:spcPct val="0"/>
        </a:spcBef>
        <a:spcAft>
          <a:spcPct val="0"/>
        </a:spcAft>
        <a:defRPr sz="4400">
          <a:solidFill>
            <a:schemeClr val="tx2"/>
          </a:solidFill>
          <a:latin typeface="VW媩$婫`婡p瑙" charset="0"/>
          <a:ea typeface="宋体" pitchFamily="2" charset="-122"/>
        </a:defRPr>
      </a:lvl6pPr>
      <a:lvl7pPr marL="914400" algn="l" rtl="0" eaLnBrk="0" fontAlgn="base" hangingPunct="0">
        <a:spcBef>
          <a:spcPct val="0"/>
        </a:spcBef>
        <a:spcAft>
          <a:spcPct val="0"/>
        </a:spcAft>
        <a:defRPr sz="4400">
          <a:solidFill>
            <a:schemeClr val="tx2"/>
          </a:solidFill>
          <a:latin typeface="VW媩$婫`婡p瑙" charset="0"/>
          <a:ea typeface="宋体" pitchFamily="2" charset="-122"/>
        </a:defRPr>
      </a:lvl7pPr>
      <a:lvl8pPr marL="1371600" algn="l" rtl="0" eaLnBrk="0" fontAlgn="base" hangingPunct="0">
        <a:spcBef>
          <a:spcPct val="0"/>
        </a:spcBef>
        <a:spcAft>
          <a:spcPct val="0"/>
        </a:spcAft>
        <a:defRPr sz="4400">
          <a:solidFill>
            <a:schemeClr val="tx2"/>
          </a:solidFill>
          <a:latin typeface="VW媩$婫`婡p瑙" charset="0"/>
          <a:ea typeface="宋体" pitchFamily="2" charset="-122"/>
        </a:defRPr>
      </a:lvl8pPr>
      <a:lvl9pPr marL="1828800" algn="l" rtl="0" eaLnBrk="0" fontAlgn="base" hangingPunct="0">
        <a:spcBef>
          <a:spcPct val="0"/>
        </a:spcBef>
        <a:spcAft>
          <a:spcPct val="0"/>
        </a:spcAft>
        <a:defRPr sz="4400">
          <a:solidFill>
            <a:schemeClr val="tx2"/>
          </a:solidFill>
          <a:latin typeface="VW媩$婫`婡p瑙"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1.wmf"/><Relationship Id="rId5" Type="http://schemas.openxmlformats.org/officeDocument/2006/relationships/oleObject" Target="../embeddings/oleObject8.bin"/><Relationship Id="rId4" Type="http://schemas.openxmlformats.org/officeDocument/2006/relationships/image" Target="../media/image40.wmf"/></Relationships>
</file>

<file path=ppt/slides/_rels/slide1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4.wmf"/><Relationship Id="rId5" Type="http://schemas.openxmlformats.org/officeDocument/2006/relationships/oleObject" Target="../embeddings/oleObject10.bin"/><Relationship Id="rId4" Type="http://schemas.openxmlformats.org/officeDocument/2006/relationships/image" Target="../media/image43.w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image" Target="../media/image51.wmf"/><Relationship Id="rId5" Type="http://schemas.openxmlformats.org/officeDocument/2006/relationships/oleObject" Target="../embeddings/oleObject13.bin"/><Relationship Id="rId10" Type="http://schemas.openxmlformats.org/officeDocument/2006/relationships/oleObject" Target="../embeddings/oleObject17.bin"/><Relationship Id="rId4" Type="http://schemas.openxmlformats.org/officeDocument/2006/relationships/image" Target="../media/image49.wmf"/><Relationship Id="rId9" Type="http://schemas.openxmlformats.org/officeDocument/2006/relationships/oleObject" Target="../embeddings/oleObject16.bin"/></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2.wmf"/></Relationships>
</file>

<file path=ppt/slides/_rels/slide1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8.wmf"/><Relationship Id="rId4" Type="http://schemas.openxmlformats.org/officeDocument/2006/relationships/oleObject" Target="../embeddings/oleObject19.bin"/></Relationships>
</file>

<file path=ppt/slides/_rels/slide1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22" descr="白色大理石"/>
          <p:cNvSpPr>
            <a:spLocks noChangeArrowheads="1" noChangeShapeType="1"/>
          </p:cNvSpPr>
          <p:nvPr/>
        </p:nvSpPr>
        <p:spPr bwMode="auto">
          <a:xfrm>
            <a:off x="2771775" y="1700213"/>
            <a:ext cx="3097213" cy="2160587"/>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zh-CN" altLang="en-US" sz="6000" kern="10">
                <a:ln w="9525">
                  <a:round/>
                  <a:headEnd/>
                  <a:tailEnd/>
                </a:ln>
                <a:blipFill dpi="0" rotWithShape="0">
                  <a:blip r:embed="rId2"/>
                  <a:srcRect/>
                  <a:tile tx="0" ty="0" sx="100000" sy="100000" flip="none" algn="tl"/>
                </a:blipFill>
                <a:latin typeface="隶书"/>
                <a:ea typeface="隶书"/>
              </a:rPr>
              <a:t>树</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12"/>
          <p:cNvSpPr txBox="1">
            <a:spLocks noChangeArrowheads="1"/>
          </p:cNvSpPr>
          <p:nvPr/>
        </p:nvSpPr>
        <p:spPr bwMode="auto">
          <a:xfrm>
            <a:off x="323528" y="548680"/>
            <a:ext cx="8568952" cy="5135894"/>
          </a:xfrm>
          <a:prstGeom prst="rect">
            <a:avLst/>
          </a:prstGeom>
          <a:noFill/>
          <a:ln w="38100">
            <a:noFill/>
            <a:miter lim="800000"/>
            <a:headEnd/>
            <a:tailEnd/>
          </a:ln>
          <a:effectLst/>
        </p:spPr>
        <p:txBody>
          <a:bodyPr wrap="square" lIns="90000" tIns="46800" rIns="90000" bIns="46800">
            <a:spAutoFit/>
          </a:bodyPr>
          <a:lstStyle/>
          <a:p>
            <a:pPr indent="714375" eaLnBrk="1" hangingPunct="1">
              <a:lnSpc>
                <a:spcPct val="100000"/>
              </a:lnSpc>
            </a:pPr>
            <a:r>
              <a:rPr kumimoji="1" lang="zh-CN" altLang="en-US" sz="2800">
                <a:solidFill>
                  <a:schemeClr val="tx1"/>
                </a:solidFill>
                <a:latin typeface="Times New Roman" panose="02020603050405020304" pitchFamily="18" charset="0"/>
                <a:ea typeface="+mn-ea"/>
                <a:cs typeface="Times New Roman" panose="02020603050405020304" pitchFamily="18" charset="0"/>
              </a:rPr>
              <a:t>度为</a:t>
            </a:r>
            <a:r>
              <a:rPr kumimoji="1" lang="en-US" altLang="zh-CN" sz="2800">
                <a:solidFill>
                  <a:schemeClr val="tx1"/>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的树称为</a:t>
            </a:r>
            <a:r>
              <a:rPr kumimoji="1" lang="en-US" altLang="zh-CN" sz="2800">
                <a:solidFill>
                  <a:srgbClr val="003399"/>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叉树。可以直接用含</a:t>
            </a:r>
            <a:r>
              <a:rPr kumimoji="1" lang="en-US" altLang="zh-CN" sz="2800">
                <a:solidFill>
                  <a:schemeClr val="tx1"/>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个子女指针的结点结构表示</a:t>
            </a:r>
            <a:r>
              <a:rPr kumimoji="1" lang="en-US" altLang="zh-CN" sz="2800">
                <a:solidFill>
                  <a:schemeClr val="tx1"/>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叉树的结点，每个子女指针指向相应的子女结点，但这会造成存储资源的很大浪费。</a:t>
            </a:r>
          </a:p>
          <a:p>
            <a:pPr indent="714375" eaLnBrk="1" hangingPunct="1">
              <a:lnSpc>
                <a:spcPct val="100000"/>
              </a:lnSpc>
              <a:spcBef>
                <a:spcPct val="35000"/>
              </a:spcBef>
            </a:pPr>
            <a:r>
              <a:rPr kumimoji="1" lang="zh-CN" altLang="en-US" sz="2800">
                <a:solidFill>
                  <a:schemeClr val="tx1"/>
                </a:solidFill>
                <a:latin typeface="Times New Roman" panose="02020603050405020304" pitchFamily="18" charset="0"/>
                <a:ea typeface="+mn-ea"/>
                <a:cs typeface="Times New Roman" panose="02020603050405020304" pitchFamily="18" charset="0"/>
              </a:rPr>
              <a:t>定理：如果用含</a:t>
            </a:r>
            <a:r>
              <a:rPr kumimoji="1" lang="en-US" altLang="zh-CN" sz="2800">
                <a:solidFill>
                  <a:schemeClr val="tx1"/>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个子女指针的结点表示一棵具有</a:t>
            </a:r>
            <a:r>
              <a:rPr kumimoji="1" lang="en-US" altLang="zh-CN" sz="2800">
                <a:solidFill>
                  <a:schemeClr val="tx1"/>
                </a:solidFill>
                <a:latin typeface="Times New Roman" panose="02020603050405020304" pitchFamily="18" charset="0"/>
                <a:ea typeface="+mn-ea"/>
                <a:cs typeface="Times New Roman" panose="02020603050405020304" pitchFamily="18" charset="0"/>
              </a:rPr>
              <a:t>n</a:t>
            </a:r>
            <a:r>
              <a:rPr kumimoji="1" lang="zh-CN" altLang="en-US" sz="2800">
                <a:solidFill>
                  <a:schemeClr val="tx1"/>
                </a:solidFill>
                <a:latin typeface="Times New Roman" panose="02020603050405020304" pitchFamily="18" charset="0"/>
                <a:ea typeface="+mn-ea"/>
                <a:cs typeface="Times New Roman" panose="02020603050405020304" pitchFamily="18" charset="0"/>
              </a:rPr>
              <a:t>（</a:t>
            </a:r>
            <a:r>
              <a:rPr kumimoji="1" lang="en-US" altLang="zh-CN" sz="2800">
                <a:solidFill>
                  <a:schemeClr val="tx1"/>
                </a:solidFill>
                <a:latin typeface="Times New Roman" panose="02020603050405020304" pitchFamily="18" charset="0"/>
                <a:ea typeface="+mn-ea"/>
                <a:cs typeface="Times New Roman" panose="02020603050405020304" pitchFamily="18" charset="0"/>
              </a:rPr>
              <a:t>n≥1</a:t>
            </a:r>
            <a:r>
              <a:rPr kumimoji="1" lang="zh-CN" altLang="en-US" sz="2800">
                <a:solidFill>
                  <a:schemeClr val="tx1"/>
                </a:solidFill>
                <a:latin typeface="Times New Roman" panose="02020603050405020304" pitchFamily="18" charset="0"/>
                <a:ea typeface="+mn-ea"/>
                <a:cs typeface="Times New Roman" panose="02020603050405020304" pitchFamily="18" charset="0"/>
              </a:rPr>
              <a:t>）个结点的</a:t>
            </a:r>
            <a:r>
              <a:rPr kumimoji="1" lang="en-US" altLang="zh-CN" sz="2800">
                <a:solidFill>
                  <a:schemeClr val="tx1"/>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叉树，则</a:t>
            </a:r>
            <a:r>
              <a:rPr kumimoji="1" lang="en-US" altLang="zh-CN" sz="2800">
                <a:solidFill>
                  <a:schemeClr val="tx1"/>
                </a:solidFill>
                <a:latin typeface="Times New Roman" panose="02020603050405020304" pitchFamily="18" charset="0"/>
                <a:ea typeface="+mn-ea"/>
                <a:cs typeface="Times New Roman" panose="02020603050405020304" pitchFamily="18" charset="0"/>
              </a:rPr>
              <a:t>n(k – 1) + 1</a:t>
            </a:r>
            <a:r>
              <a:rPr kumimoji="1" lang="zh-CN" altLang="en-US" sz="2800">
                <a:solidFill>
                  <a:schemeClr val="tx1"/>
                </a:solidFill>
                <a:latin typeface="Times New Roman" panose="02020603050405020304" pitchFamily="18" charset="0"/>
                <a:ea typeface="+mn-ea"/>
                <a:cs typeface="Times New Roman" panose="02020603050405020304" pitchFamily="18" charset="0"/>
              </a:rPr>
              <a:t>个子女指针的值是空值。</a:t>
            </a:r>
          </a:p>
          <a:p>
            <a:pPr indent="714375" eaLnBrk="1" hangingPunct="1">
              <a:lnSpc>
                <a:spcPct val="100000"/>
              </a:lnSpc>
              <a:spcBef>
                <a:spcPct val="35000"/>
              </a:spcBef>
            </a:pPr>
            <a:r>
              <a:rPr kumimoji="1" lang="zh-CN" altLang="en-US" sz="2800">
                <a:solidFill>
                  <a:schemeClr val="tx1"/>
                </a:solidFill>
                <a:latin typeface="Times New Roman" panose="02020603050405020304" pitchFamily="18" charset="0"/>
                <a:ea typeface="+mn-ea"/>
                <a:cs typeface="Times New Roman" panose="02020603050405020304" pitchFamily="18" charset="0"/>
              </a:rPr>
              <a:t>证明：由于每个非空值子女指针指向一个结点，且除了根结点以外，每个结点正好与一个指针对应，所以具有</a:t>
            </a:r>
            <a:r>
              <a:rPr kumimoji="1" lang="en-US" altLang="zh-CN" sz="2800">
                <a:solidFill>
                  <a:schemeClr val="tx1"/>
                </a:solidFill>
                <a:latin typeface="Times New Roman" panose="02020603050405020304" pitchFamily="18" charset="0"/>
                <a:ea typeface="+mn-ea"/>
                <a:cs typeface="Times New Roman" panose="02020603050405020304" pitchFamily="18" charset="0"/>
              </a:rPr>
              <a:t>n</a:t>
            </a:r>
            <a:r>
              <a:rPr kumimoji="1" lang="zh-CN" altLang="en-US" sz="2800">
                <a:solidFill>
                  <a:schemeClr val="tx1"/>
                </a:solidFill>
                <a:latin typeface="Times New Roman" panose="02020603050405020304" pitchFamily="18" charset="0"/>
                <a:ea typeface="+mn-ea"/>
                <a:cs typeface="Times New Roman" panose="02020603050405020304" pitchFamily="18" charset="0"/>
              </a:rPr>
              <a:t>个结点的树中非空值子女指针数是</a:t>
            </a:r>
            <a:r>
              <a:rPr kumimoji="1" lang="en-US" altLang="zh-CN" sz="2800">
                <a:solidFill>
                  <a:schemeClr val="tx1"/>
                </a:solidFill>
                <a:latin typeface="Times New Roman" panose="02020603050405020304" pitchFamily="18" charset="0"/>
                <a:ea typeface="+mn-ea"/>
                <a:cs typeface="Times New Roman" panose="02020603050405020304" pitchFamily="18" charset="0"/>
              </a:rPr>
              <a:t>n – 1</a:t>
            </a:r>
            <a:r>
              <a:rPr kumimoji="1" lang="zh-CN" altLang="en-US" sz="2800">
                <a:solidFill>
                  <a:schemeClr val="tx1"/>
                </a:solidFill>
                <a:latin typeface="Times New Roman" panose="02020603050405020304" pitchFamily="18" charset="0"/>
                <a:ea typeface="+mn-ea"/>
                <a:cs typeface="Times New Roman" panose="02020603050405020304" pitchFamily="18" charset="0"/>
              </a:rPr>
              <a:t>。具有</a:t>
            </a:r>
            <a:r>
              <a:rPr kumimoji="1" lang="en-US" altLang="zh-CN" sz="2800">
                <a:solidFill>
                  <a:schemeClr val="tx1"/>
                </a:solidFill>
                <a:latin typeface="Times New Roman" panose="02020603050405020304" pitchFamily="18" charset="0"/>
                <a:ea typeface="+mn-ea"/>
                <a:cs typeface="Times New Roman" panose="02020603050405020304" pitchFamily="18" charset="0"/>
              </a:rPr>
              <a:t>n</a:t>
            </a:r>
            <a:r>
              <a:rPr kumimoji="1" lang="zh-CN" altLang="en-US" sz="2800">
                <a:solidFill>
                  <a:schemeClr val="tx1"/>
                </a:solidFill>
                <a:latin typeface="Times New Roman" panose="02020603050405020304" pitchFamily="18" charset="0"/>
                <a:ea typeface="+mn-ea"/>
                <a:cs typeface="Times New Roman" panose="02020603050405020304" pitchFamily="18" charset="0"/>
              </a:rPr>
              <a:t>个结点的</a:t>
            </a:r>
            <a:r>
              <a:rPr kumimoji="1" lang="en-US" altLang="zh-CN" sz="2800">
                <a:solidFill>
                  <a:schemeClr val="tx1"/>
                </a:solidFill>
                <a:latin typeface="Times New Roman" panose="02020603050405020304" pitchFamily="18" charset="0"/>
                <a:ea typeface="+mn-ea"/>
                <a:cs typeface="Times New Roman" panose="02020603050405020304" pitchFamily="18" charset="0"/>
              </a:rPr>
              <a:t>k</a:t>
            </a:r>
            <a:r>
              <a:rPr kumimoji="1" lang="zh-CN" altLang="en-US" sz="2800">
                <a:solidFill>
                  <a:schemeClr val="tx1"/>
                </a:solidFill>
                <a:latin typeface="Times New Roman" panose="02020603050405020304" pitchFamily="18" charset="0"/>
                <a:ea typeface="+mn-ea"/>
                <a:cs typeface="Times New Roman" panose="02020603050405020304" pitchFamily="18" charset="0"/>
              </a:rPr>
              <a:t>叉树共有</a:t>
            </a:r>
            <a:r>
              <a:rPr kumimoji="1" lang="en-US" altLang="zh-CN" sz="2800">
                <a:solidFill>
                  <a:schemeClr val="tx1"/>
                </a:solidFill>
                <a:latin typeface="Times New Roman" panose="02020603050405020304" pitchFamily="18" charset="0"/>
                <a:ea typeface="+mn-ea"/>
                <a:cs typeface="Times New Roman" panose="02020603050405020304" pitchFamily="18" charset="0"/>
              </a:rPr>
              <a:t>nk</a:t>
            </a:r>
            <a:r>
              <a:rPr kumimoji="1" lang="zh-CN" altLang="en-US" sz="2800">
                <a:solidFill>
                  <a:schemeClr val="tx1"/>
                </a:solidFill>
                <a:latin typeface="Times New Roman" panose="02020603050405020304" pitchFamily="18" charset="0"/>
                <a:ea typeface="+mn-ea"/>
                <a:cs typeface="Times New Roman" panose="02020603050405020304" pitchFamily="18" charset="0"/>
              </a:rPr>
              <a:t>个子女指针，因此，空值子女指针数为</a:t>
            </a:r>
            <a:r>
              <a:rPr kumimoji="1" lang="en-US" altLang="zh-CN" sz="2800">
                <a:solidFill>
                  <a:schemeClr val="tx1"/>
                </a:solidFill>
                <a:latin typeface="Times New Roman" panose="02020603050405020304" pitchFamily="18" charset="0"/>
                <a:ea typeface="+mn-ea"/>
                <a:cs typeface="Times New Roman" panose="02020603050405020304" pitchFamily="18" charset="0"/>
              </a:rPr>
              <a:t>nk – (n – 1) = n(k – 1) + 1</a:t>
            </a:r>
            <a:r>
              <a:rPr kumimoji="1" lang="zh-CN" altLang="en-US" sz="2800">
                <a:solidFill>
                  <a:schemeClr val="tx1"/>
                </a:solidFill>
                <a:latin typeface="Times New Roman" panose="02020603050405020304" pitchFamily="18" charset="0"/>
                <a:ea typeface="+mn-ea"/>
                <a:cs typeface="Times New Roman" panose="02020603050405020304" pitchFamily="18" charset="0"/>
              </a:rPr>
              <a:t>。</a:t>
            </a:r>
            <a:r>
              <a:rPr kumimoji="1" lang="zh-CN" altLang="en-US" sz="2800">
                <a:solidFill>
                  <a:schemeClr val="tx1"/>
                </a:solidFill>
                <a:latin typeface="Times New Roman" panose="02020603050405020304" pitchFamily="18" charset="0"/>
                <a:ea typeface="+mn-ea"/>
                <a:cs typeface="Times New Roman" panose="02020603050405020304" pitchFamily="18" charset="0"/>
                <a:sym typeface="Symbol" pitchFamily="18" charset="2"/>
              </a:rPr>
              <a:t></a:t>
            </a:r>
          </a:p>
        </p:txBody>
      </p:sp>
    </p:spTree>
  </p:cSld>
  <p:clrMapOvr>
    <a:masterClrMapping/>
  </p:clrMapOvr>
  <p:transition>
    <p:pull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2098" name="Rectangle 2"/>
          <p:cNvSpPr>
            <a:spLocks noChangeArrowheads="1"/>
          </p:cNvSpPr>
          <p:nvPr/>
        </p:nvSpPr>
        <p:spPr bwMode="auto">
          <a:xfrm>
            <a:off x="0" y="620713"/>
            <a:ext cx="9144000" cy="36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381000" indent="-381000">
              <a:buClr>
                <a:srgbClr val="FF0000"/>
              </a:buClr>
              <a:buSzPct val="70000"/>
              <a:buFont typeface="Wingdings" pitchFamily="2" charset="2"/>
              <a:buChar char="n"/>
              <a:defRPr/>
            </a:pPr>
            <a:r>
              <a:rPr lang="zh-CN" altLang="en-US" sz="2800" u="sng" dirty="0">
                <a:solidFill>
                  <a:schemeClr val="tx1"/>
                </a:solidFill>
                <a:effectLst>
                  <a:outerShdw blurRad="38100" dist="38100" dir="2700000" algn="tl">
                    <a:srgbClr val="C0C0C0"/>
                  </a:outerShdw>
                </a:effectLst>
              </a:rPr>
              <a:t>删除叶结点</a:t>
            </a:r>
            <a:r>
              <a:rPr lang="zh-CN" altLang="en-US" sz="2800" dirty="0">
                <a:solidFill>
                  <a:schemeClr val="tx1"/>
                </a:solidFill>
                <a:effectLst>
                  <a:outerShdw blurRad="38100" dist="38100" dir="2700000" algn="tl">
                    <a:srgbClr val="C0C0C0"/>
                  </a:outerShdw>
                </a:effectLst>
              </a:rPr>
              <a:t>，只需将其双亲结点指向它的指针清零，再释放它即可。</a:t>
            </a:r>
          </a:p>
          <a:p>
            <a:pPr marL="381000" indent="-381000">
              <a:buClr>
                <a:srgbClr val="FF0000"/>
              </a:buClr>
              <a:buSzPct val="70000"/>
              <a:buFont typeface="Wingdings" pitchFamily="2" charset="2"/>
              <a:buChar char="n"/>
              <a:defRPr/>
            </a:pPr>
            <a:r>
              <a:rPr lang="zh-CN" altLang="en-US" sz="2800" u="sng" dirty="0">
                <a:solidFill>
                  <a:schemeClr val="tx1"/>
                </a:solidFill>
                <a:effectLst>
                  <a:outerShdw blurRad="38100" dist="38100" dir="2700000" algn="tl">
                    <a:srgbClr val="C0C0C0"/>
                  </a:outerShdw>
                </a:effectLst>
              </a:rPr>
              <a:t>被删结点只有单棵子树</a:t>
            </a:r>
            <a:r>
              <a:rPr lang="zh-CN" altLang="en-US" sz="2800" dirty="0">
                <a:solidFill>
                  <a:schemeClr val="tx1"/>
                </a:solidFill>
                <a:effectLst>
                  <a:outerShdw blurRad="38100" dist="38100" dir="2700000" algn="tl">
                    <a:srgbClr val="C0C0C0"/>
                  </a:outerShdw>
                </a:effectLst>
              </a:rPr>
              <a:t>，可以拿它的子树的根结点顶替它的位置，再释放它。</a:t>
            </a:r>
          </a:p>
          <a:p>
            <a:pPr marL="381000" indent="-381000">
              <a:buClr>
                <a:srgbClr val="FF0000"/>
              </a:buClr>
              <a:buSzPct val="70000"/>
              <a:buFont typeface="Wingdings" pitchFamily="2" charset="2"/>
              <a:buChar char="n"/>
              <a:defRPr/>
            </a:pPr>
            <a:r>
              <a:rPr kumimoji="1" lang="zh-CN" altLang="en-US" sz="2800" u="sng" dirty="0">
                <a:solidFill>
                  <a:schemeClr val="tx1"/>
                </a:solidFill>
                <a:effectLst>
                  <a:outerShdw blurRad="38100" dist="38100" dir="2700000" algn="tl">
                    <a:srgbClr val="C0C0C0"/>
                  </a:outerShdw>
                </a:effectLst>
              </a:rPr>
              <a:t>被删结点左、右子树都存在</a:t>
            </a:r>
            <a:r>
              <a:rPr kumimoji="1" lang="zh-CN" altLang="en-US" sz="2800" dirty="0">
                <a:solidFill>
                  <a:schemeClr val="tx1"/>
                </a:solidFill>
                <a:effectLst>
                  <a:outerShdw blurRad="38100" dist="38100" dir="2700000" algn="tl">
                    <a:srgbClr val="C0C0C0"/>
                  </a:outerShdw>
                </a:effectLst>
              </a:rPr>
              <a:t>，可以在它的左子树中寻找中序下的最后一个结点(关键码最大),用它的值填补到被删结点中，再来处理这个结点的删除问题。</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57200" y="355600"/>
            <a:ext cx="7086600" cy="1373188"/>
          </a:xfrm>
          <a:prstGeom prst="rect">
            <a:avLst/>
          </a:prstGeom>
          <a:noFill/>
          <a:ln w="9525">
            <a:noFill/>
            <a:miter lim="800000"/>
            <a:headEnd/>
            <a:tailEnd/>
          </a:ln>
          <a:effectLst/>
        </p:spPr>
        <p:txBody>
          <a:bodyPr>
            <a:spAutoFit/>
          </a:bodyPr>
          <a:lstStyle/>
          <a:p>
            <a:pPr>
              <a:lnSpc>
                <a:spcPct val="100000"/>
              </a:lnSpc>
            </a:pPr>
            <a:r>
              <a:rPr lang="zh-CN" altLang="en-US" sz="2800">
                <a:solidFill>
                  <a:srgbClr val="FF0000"/>
                </a:solidFill>
              </a:rPr>
              <a:t>二叉搜索树的结点删除</a:t>
            </a:r>
          </a:p>
          <a:p>
            <a:pPr>
              <a:lnSpc>
                <a:spcPct val="100000"/>
              </a:lnSpc>
            </a:pPr>
            <a:r>
              <a:rPr lang="zh-CN" altLang="en-US" sz="2800">
                <a:solidFill>
                  <a:schemeClr val="tx1"/>
                </a:solidFill>
              </a:rPr>
              <a:t>情况</a:t>
            </a:r>
            <a:r>
              <a:rPr lang="zh-CN" altLang="en-US" sz="2800">
                <a:solidFill>
                  <a:schemeClr val="tx1"/>
                </a:solidFill>
                <a:latin typeface="Times New Roman" pitchFamily="18" charset="0"/>
              </a:rPr>
              <a:t>1</a:t>
            </a:r>
            <a:r>
              <a:rPr lang="zh-CN" altLang="en-US" sz="2800">
                <a:solidFill>
                  <a:schemeClr val="tx1"/>
                </a:solidFill>
              </a:rPr>
              <a:t>：被删除结点为叶结点。</a:t>
            </a:r>
          </a:p>
          <a:p>
            <a:pPr>
              <a:lnSpc>
                <a:spcPct val="100000"/>
              </a:lnSpc>
            </a:pPr>
            <a:r>
              <a:rPr lang="zh-CN" altLang="en-US" sz="2800">
                <a:solidFill>
                  <a:schemeClr val="tx1"/>
                </a:solidFill>
              </a:rPr>
              <a:t>处理：直接修改其父结点的指针域。</a:t>
            </a:r>
          </a:p>
        </p:txBody>
      </p:sp>
      <p:grpSp>
        <p:nvGrpSpPr>
          <p:cNvPr id="107523" name="Group 3"/>
          <p:cNvGrpSpPr>
            <a:grpSpLocks/>
          </p:cNvGrpSpPr>
          <p:nvPr/>
        </p:nvGrpSpPr>
        <p:grpSpPr bwMode="auto">
          <a:xfrm>
            <a:off x="1042988" y="2565400"/>
            <a:ext cx="6865937" cy="3095625"/>
            <a:chOff x="657" y="1616"/>
            <a:chExt cx="4325" cy="1950"/>
          </a:xfrm>
        </p:grpSpPr>
        <p:sp>
          <p:nvSpPr>
            <p:cNvPr id="107524" name="Oval 4"/>
            <p:cNvSpPr>
              <a:spLocks noChangeArrowheads="1"/>
            </p:cNvSpPr>
            <p:nvPr/>
          </p:nvSpPr>
          <p:spPr bwMode="auto">
            <a:xfrm>
              <a:off x="1200" y="1616"/>
              <a:ext cx="410" cy="4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07525" name="Oval 5"/>
            <p:cNvSpPr>
              <a:spLocks noChangeArrowheads="1"/>
            </p:cNvSpPr>
            <p:nvPr/>
          </p:nvSpPr>
          <p:spPr bwMode="auto">
            <a:xfrm>
              <a:off x="1440" y="2592"/>
              <a:ext cx="384"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30</a:t>
              </a:r>
            </a:p>
          </p:txBody>
        </p:sp>
        <p:sp>
          <p:nvSpPr>
            <p:cNvPr id="107526" name="Oval 6"/>
            <p:cNvSpPr>
              <a:spLocks noChangeArrowheads="1"/>
            </p:cNvSpPr>
            <p:nvPr/>
          </p:nvSpPr>
          <p:spPr bwMode="auto">
            <a:xfrm>
              <a:off x="1920" y="2592"/>
              <a:ext cx="384"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45</a:t>
              </a:r>
            </a:p>
          </p:txBody>
        </p:sp>
        <p:sp>
          <p:nvSpPr>
            <p:cNvPr id="107527" name="Oval 7"/>
            <p:cNvSpPr>
              <a:spLocks noChangeArrowheads="1"/>
            </p:cNvSpPr>
            <p:nvPr/>
          </p:nvSpPr>
          <p:spPr bwMode="auto">
            <a:xfrm>
              <a:off x="768" y="3072"/>
              <a:ext cx="384" cy="35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17</a:t>
              </a:r>
            </a:p>
          </p:txBody>
        </p:sp>
        <p:sp>
          <p:nvSpPr>
            <p:cNvPr id="826376" name="Line 8"/>
            <p:cNvSpPr>
              <a:spLocks noChangeShapeType="1"/>
            </p:cNvSpPr>
            <p:nvPr/>
          </p:nvSpPr>
          <p:spPr bwMode="auto">
            <a:xfrm flipH="1">
              <a:off x="1056" y="196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77" name="Line 9"/>
            <p:cNvSpPr>
              <a:spLocks noChangeShapeType="1"/>
            </p:cNvSpPr>
            <p:nvPr/>
          </p:nvSpPr>
          <p:spPr bwMode="auto">
            <a:xfrm>
              <a:off x="1536" y="1968"/>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78" name="Line 10"/>
            <p:cNvSpPr>
              <a:spLocks noChangeShapeType="1"/>
            </p:cNvSpPr>
            <p:nvPr/>
          </p:nvSpPr>
          <p:spPr bwMode="auto">
            <a:xfrm flipH="1">
              <a:off x="1680" y="2432"/>
              <a:ext cx="157"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79" name="Line 11"/>
            <p:cNvSpPr>
              <a:spLocks noChangeShapeType="1"/>
            </p:cNvSpPr>
            <p:nvPr/>
          </p:nvSpPr>
          <p:spPr bwMode="auto">
            <a:xfrm>
              <a:off x="1927" y="2432"/>
              <a:ext cx="137"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80" name="Line 12"/>
            <p:cNvSpPr>
              <a:spLocks noChangeShapeType="1"/>
            </p:cNvSpPr>
            <p:nvPr/>
          </p:nvSpPr>
          <p:spPr bwMode="auto">
            <a:xfrm>
              <a:off x="1008" y="2448"/>
              <a:ext cx="148" cy="1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81" name="Line 13"/>
            <p:cNvSpPr>
              <a:spLocks noChangeShapeType="1"/>
            </p:cNvSpPr>
            <p:nvPr/>
          </p:nvSpPr>
          <p:spPr bwMode="auto">
            <a:xfrm flipH="1">
              <a:off x="1008" y="2928"/>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82" name="Oval 14"/>
            <p:cNvSpPr>
              <a:spLocks noChangeArrowheads="1"/>
            </p:cNvSpPr>
            <p:nvPr/>
          </p:nvSpPr>
          <p:spPr bwMode="auto">
            <a:xfrm>
              <a:off x="657" y="2976"/>
              <a:ext cx="620" cy="590"/>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7535" name="Oval 15"/>
            <p:cNvSpPr>
              <a:spLocks noChangeArrowheads="1"/>
            </p:cNvSpPr>
            <p:nvPr/>
          </p:nvSpPr>
          <p:spPr bwMode="auto">
            <a:xfrm>
              <a:off x="3878" y="1661"/>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07536" name="Oval 16"/>
            <p:cNvSpPr>
              <a:spLocks noChangeArrowheads="1"/>
            </p:cNvSpPr>
            <p:nvPr/>
          </p:nvSpPr>
          <p:spPr bwMode="auto">
            <a:xfrm>
              <a:off x="4358" y="2115"/>
              <a:ext cx="384" cy="35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40</a:t>
              </a:r>
            </a:p>
          </p:txBody>
        </p:sp>
        <p:sp>
          <p:nvSpPr>
            <p:cNvPr id="107537" name="Oval 17"/>
            <p:cNvSpPr>
              <a:spLocks noChangeArrowheads="1"/>
            </p:cNvSpPr>
            <p:nvPr/>
          </p:nvSpPr>
          <p:spPr bwMode="auto">
            <a:xfrm>
              <a:off x="4118" y="2618"/>
              <a:ext cx="384" cy="35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30</a:t>
              </a:r>
            </a:p>
          </p:txBody>
        </p:sp>
        <p:sp>
          <p:nvSpPr>
            <p:cNvPr id="107538" name="Oval 18"/>
            <p:cNvSpPr>
              <a:spLocks noChangeArrowheads="1"/>
            </p:cNvSpPr>
            <p:nvPr/>
          </p:nvSpPr>
          <p:spPr bwMode="auto">
            <a:xfrm>
              <a:off x="4598" y="2618"/>
              <a:ext cx="384" cy="35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45</a:t>
              </a:r>
            </a:p>
          </p:txBody>
        </p:sp>
        <p:sp>
          <p:nvSpPr>
            <p:cNvPr id="107539" name="Oval 19"/>
            <p:cNvSpPr>
              <a:spLocks noChangeArrowheads="1"/>
            </p:cNvSpPr>
            <p:nvPr/>
          </p:nvSpPr>
          <p:spPr bwMode="auto">
            <a:xfrm>
              <a:off x="3638" y="2618"/>
              <a:ext cx="384" cy="35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826388" name="Line 20"/>
            <p:cNvSpPr>
              <a:spLocks noChangeShapeType="1"/>
            </p:cNvSpPr>
            <p:nvPr/>
          </p:nvSpPr>
          <p:spPr bwMode="auto">
            <a:xfrm flipH="1">
              <a:off x="3734" y="1994"/>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89" name="Line 21"/>
            <p:cNvSpPr>
              <a:spLocks noChangeShapeType="1"/>
            </p:cNvSpPr>
            <p:nvPr/>
          </p:nvSpPr>
          <p:spPr bwMode="auto">
            <a:xfrm>
              <a:off x="4214" y="1994"/>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90" name="Line 22"/>
            <p:cNvSpPr>
              <a:spLocks noChangeShapeType="1"/>
            </p:cNvSpPr>
            <p:nvPr/>
          </p:nvSpPr>
          <p:spPr bwMode="auto">
            <a:xfrm flipH="1">
              <a:off x="4358" y="2478"/>
              <a:ext cx="155"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91" name="Line 23"/>
            <p:cNvSpPr>
              <a:spLocks noChangeShapeType="1"/>
            </p:cNvSpPr>
            <p:nvPr/>
          </p:nvSpPr>
          <p:spPr bwMode="auto">
            <a:xfrm>
              <a:off x="4604" y="2478"/>
              <a:ext cx="138"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6392" name="Line 24"/>
            <p:cNvSpPr>
              <a:spLocks noChangeShapeType="1"/>
            </p:cNvSpPr>
            <p:nvPr/>
          </p:nvSpPr>
          <p:spPr bwMode="auto">
            <a:xfrm>
              <a:off x="3686" y="2474"/>
              <a:ext cx="147"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7545" name="Oval 25"/>
            <p:cNvSpPr>
              <a:spLocks noChangeArrowheads="1"/>
            </p:cNvSpPr>
            <p:nvPr/>
          </p:nvSpPr>
          <p:spPr bwMode="auto">
            <a:xfrm>
              <a:off x="768" y="2069"/>
              <a:ext cx="384" cy="37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15</a:t>
              </a:r>
            </a:p>
          </p:txBody>
        </p:sp>
        <p:sp>
          <p:nvSpPr>
            <p:cNvPr id="107546" name="Oval 26"/>
            <p:cNvSpPr>
              <a:spLocks noChangeArrowheads="1"/>
            </p:cNvSpPr>
            <p:nvPr/>
          </p:nvSpPr>
          <p:spPr bwMode="auto">
            <a:xfrm>
              <a:off x="1680" y="2069"/>
              <a:ext cx="384" cy="37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40</a:t>
              </a:r>
            </a:p>
          </p:txBody>
        </p:sp>
        <p:sp>
          <p:nvSpPr>
            <p:cNvPr id="107547" name="Oval 27"/>
            <p:cNvSpPr>
              <a:spLocks noChangeArrowheads="1"/>
            </p:cNvSpPr>
            <p:nvPr/>
          </p:nvSpPr>
          <p:spPr bwMode="auto">
            <a:xfrm>
              <a:off x="975" y="2568"/>
              <a:ext cx="384" cy="38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107548" name="Oval 28"/>
            <p:cNvSpPr>
              <a:spLocks noChangeArrowheads="1"/>
            </p:cNvSpPr>
            <p:nvPr/>
          </p:nvSpPr>
          <p:spPr bwMode="auto">
            <a:xfrm>
              <a:off x="3470" y="2115"/>
              <a:ext cx="384" cy="35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黑体" pitchFamily="49" charset="-122"/>
                  <a:ea typeface="黑体" pitchFamily="49" charset="-122"/>
                </a:rPr>
                <a:t>15</a:t>
              </a:r>
            </a:p>
          </p:txBody>
        </p:sp>
      </p:gr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57200" y="355600"/>
            <a:ext cx="80772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solidFill>
                  <a:srgbClr val="FF0000"/>
                </a:solidFill>
              </a:rPr>
              <a:t>二叉搜索树的结点删除</a:t>
            </a:r>
          </a:p>
          <a:p>
            <a:pPr>
              <a:lnSpc>
                <a:spcPct val="100000"/>
              </a:lnSpc>
              <a:defRPr/>
            </a:pPr>
            <a:r>
              <a:rPr lang="zh-CN" altLang="en-US" sz="2800" dirty="0">
                <a:solidFill>
                  <a:schemeClr val="tx1"/>
                </a:solidFill>
              </a:rPr>
              <a:t>情况</a:t>
            </a:r>
            <a:r>
              <a:rPr lang="zh-CN" altLang="en-US" sz="2800" dirty="0">
                <a:solidFill>
                  <a:schemeClr val="tx1"/>
                </a:solidFill>
                <a:latin typeface="Times New Roman" pitchFamily="18" charset="0"/>
              </a:rPr>
              <a:t>2</a:t>
            </a:r>
            <a:r>
              <a:rPr lang="zh-CN" altLang="en-US" sz="2800" dirty="0">
                <a:solidFill>
                  <a:schemeClr val="tx1"/>
                </a:solidFill>
              </a:rPr>
              <a:t>：被删除结点只有左孩子或者有右孩子。</a:t>
            </a:r>
          </a:p>
          <a:p>
            <a:pPr marL="1076325" indent="-1076325">
              <a:lnSpc>
                <a:spcPct val="100000"/>
              </a:lnSpc>
              <a:defRPr/>
            </a:pPr>
            <a:r>
              <a:rPr lang="zh-CN" altLang="en-US" sz="2800" dirty="0">
                <a:solidFill>
                  <a:schemeClr val="tx1"/>
                </a:solidFill>
              </a:rPr>
              <a:t>处理：将被删除结点的左子树（或者右子树）连接到其父结点指向被删除结点的指针上。</a:t>
            </a:r>
          </a:p>
        </p:txBody>
      </p:sp>
      <p:grpSp>
        <p:nvGrpSpPr>
          <p:cNvPr id="108547" name="Group 3"/>
          <p:cNvGrpSpPr>
            <a:grpSpLocks/>
          </p:cNvGrpSpPr>
          <p:nvPr/>
        </p:nvGrpSpPr>
        <p:grpSpPr bwMode="auto">
          <a:xfrm>
            <a:off x="1187450" y="2924175"/>
            <a:ext cx="6661150" cy="2881313"/>
            <a:chOff x="748" y="1842"/>
            <a:chExt cx="4196" cy="1815"/>
          </a:xfrm>
        </p:grpSpPr>
        <p:sp>
          <p:nvSpPr>
            <p:cNvPr id="108548" name="Oval 4"/>
            <p:cNvSpPr>
              <a:spLocks noChangeArrowheads="1"/>
            </p:cNvSpPr>
            <p:nvPr/>
          </p:nvSpPr>
          <p:spPr bwMode="auto">
            <a:xfrm>
              <a:off x="1200" y="1842"/>
              <a:ext cx="384" cy="36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08549" name="Oval 5"/>
            <p:cNvSpPr>
              <a:spLocks noChangeArrowheads="1"/>
            </p:cNvSpPr>
            <p:nvPr/>
          </p:nvSpPr>
          <p:spPr bwMode="auto">
            <a:xfrm>
              <a:off x="768" y="2251"/>
              <a:ext cx="384" cy="38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15</a:t>
              </a:r>
            </a:p>
          </p:txBody>
        </p:sp>
        <p:sp>
          <p:nvSpPr>
            <p:cNvPr id="108550" name="Oval 6"/>
            <p:cNvSpPr>
              <a:spLocks noChangeArrowheads="1"/>
            </p:cNvSpPr>
            <p:nvPr/>
          </p:nvSpPr>
          <p:spPr bwMode="auto">
            <a:xfrm>
              <a:off x="1440" y="2784"/>
              <a:ext cx="384" cy="37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30</a:t>
              </a:r>
            </a:p>
          </p:txBody>
        </p:sp>
        <p:sp>
          <p:nvSpPr>
            <p:cNvPr id="108551" name="Oval 7"/>
            <p:cNvSpPr>
              <a:spLocks noChangeArrowheads="1"/>
            </p:cNvSpPr>
            <p:nvPr/>
          </p:nvSpPr>
          <p:spPr bwMode="auto">
            <a:xfrm>
              <a:off x="1920" y="2784"/>
              <a:ext cx="384" cy="37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45</a:t>
              </a:r>
            </a:p>
          </p:txBody>
        </p:sp>
        <p:sp>
          <p:nvSpPr>
            <p:cNvPr id="108552" name="Oval 8"/>
            <p:cNvSpPr>
              <a:spLocks noChangeArrowheads="1"/>
            </p:cNvSpPr>
            <p:nvPr/>
          </p:nvSpPr>
          <p:spPr bwMode="auto">
            <a:xfrm>
              <a:off x="960" y="2784"/>
              <a:ext cx="384" cy="37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108553" name="Oval 9"/>
            <p:cNvSpPr>
              <a:spLocks noChangeArrowheads="1"/>
            </p:cNvSpPr>
            <p:nvPr/>
          </p:nvSpPr>
          <p:spPr bwMode="auto">
            <a:xfrm>
              <a:off x="748" y="3294"/>
              <a:ext cx="384" cy="363"/>
            </a:xfrm>
            <a:prstGeom prst="ellipse">
              <a:avLst/>
            </a:prstGeom>
            <a:solidFill>
              <a:srgbClr val="FF33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17</a:t>
              </a:r>
            </a:p>
          </p:txBody>
        </p:sp>
        <p:sp>
          <p:nvSpPr>
            <p:cNvPr id="825354" name="Line 10"/>
            <p:cNvSpPr>
              <a:spLocks noChangeShapeType="1"/>
            </p:cNvSpPr>
            <p:nvPr/>
          </p:nvSpPr>
          <p:spPr bwMode="auto">
            <a:xfrm flipH="1">
              <a:off x="1066" y="2160"/>
              <a:ext cx="182" cy="1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55" name="Line 11"/>
            <p:cNvSpPr>
              <a:spLocks noChangeShapeType="1"/>
            </p:cNvSpPr>
            <p:nvPr/>
          </p:nvSpPr>
          <p:spPr bwMode="auto">
            <a:xfrm>
              <a:off x="1536" y="2160"/>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56" name="Line 12"/>
            <p:cNvSpPr>
              <a:spLocks noChangeShapeType="1"/>
            </p:cNvSpPr>
            <p:nvPr/>
          </p:nvSpPr>
          <p:spPr bwMode="auto">
            <a:xfrm flipH="1">
              <a:off x="1680" y="2640"/>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57" name="Line 13"/>
            <p:cNvSpPr>
              <a:spLocks noChangeShapeType="1"/>
            </p:cNvSpPr>
            <p:nvPr/>
          </p:nvSpPr>
          <p:spPr bwMode="auto">
            <a:xfrm>
              <a:off x="1968" y="2592"/>
              <a:ext cx="9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58" name="Line 14"/>
            <p:cNvSpPr>
              <a:spLocks noChangeShapeType="1"/>
            </p:cNvSpPr>
            <p:nvPr/>
          </p:nvSpPr>
          <p:spPr bwMode="auto">
            <a:xfrm>
              <a:off x="1008" y="2640"/>
              <a:ext cx="103" cy="15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59" name="Line 15"/>
            <p:cNvSpPr>
              <a:spLocks noChangeShapeType="1"/>
            </p:cNvSpPr>
            <p:nvPr/>
          </p:nvSpPr>
          <p:spPr bwMode="auto">
            <a:xfrm flipH="1">
              <a:off x="1020" y="3158"/>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60" name="Oval 16"/>
            <p:cNvSpPr>
              <a:spLocks noChangeArrowheads="1"/>
            </p:cNvSpPr>
            <p:nvPr/>
          </p:nvSpPr>
          <p:spPr bwMode="auto">
            <a:xfrm>
              <a:off x="864" y="2688"/>
              <a:ext cx="576" cy="52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8561" name="Oval 17"/>
            <p:cNvSpPr>
              <a:spLocks noChangeArrowheads="1"/>
            </p:cNvSpPr>
            <p:nvPr/>
          </p:nvSpPr>
          <p:spPr bwMode="auto">
            <a:xfrm>
              <a:off x="3840" y="1888"/>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08562" name="Oval 18"/>
            <p:cNvSpPr>
              <a:spLocks noChangeArrowheads="1"/>
            </p:cNvSpPr>
            <p:nvPr/>
          </p:nvSpPr>
          <p:spPr bwMode="auto">
            <a:xfrm>
              <a:off x="3408" y="2296"/>
              <a:ext cx="384" cy="39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15</a:t>
              </a:r>
            </a:p>
          </p:txBody>
        </p:sp>
        <p:sp>
          <p:nvSpPr>
            <p:cNvPr id="108563" name="Oval 19"/>
            <p:cNvSpPr>
              <a:spLocks noChangeArrowheads="1"/>
            </p:cNvSpPr>
            <p:nvPr/>
          </p:nvSpPr>
          <p:spPr bwMode="auto">
            <a:xfrm>
              <a:off x="4320" y="2296"/>
              <a:ext cx="384" cy="39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40</a:t>
              </a:r>
            </a:p>
          </p:txBody>
        </p:sp>
        <p:sp>
          <p:nvSpPr>
            <p:cNvPr id="108564" name="Oval 20"/>
            <p:cNvSpPr>
              <a:spLocks noChangeArrowheads="1"/>
            </p:cNvSpPr>
            <p:nvPr/>
          </p:nvSpPr>
          <p:spPr bwMode="auto">
            <a:xfrm>
              <a:off x="4059" y="2840"/>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30</a:t>
              </a:r>
            </a:p>
          </p:txBody>
        </p:sp>
        <p:sp>
          <p:nvSpPr>
            <p:cNvPr id="108565" name="Oval 21"/>
            <p:cNvSpPr>
              <a:spLocks noChangeArrowheads="1"/>
            </p:cNvSpPr>
            <p:nvPr/>
          </p:nvSpPr>
          <p:spPr bwMode="auto">
            <a:xfrm>
              <a:off x="4560" y="2832"/>
              <a:ext cx="384" cy="37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45</a:t>
              </a:r>
            </a:p>
          </p:txBody>
        </p:sp>
        <p:sp>
          <p:nvSpPr>
            <p:cNvPr id="108566" name="Oval 22"/>
            <p:cNvSpPr>
              <a:spLocks noChangeArrowheads="1"/>
            </p:cNvSpPr>
            <p:nvPr/>
          </p:nvSpPr>
          <p:spPr bwMode="auto">
            <a:xfrm>
              <a:off x="3600" y="2832"/>
              <a:ext cx="384" cy="371"/>
            </a:xfrm>
            <a:prstGeom prst="ellipse">
              <a:avLst/>
            </a:prstGeom>
            <a:solidFill>
              <a:srgbClr val="FF33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17</a:t>
              </a:r>
            </a:p>
          </p:txBody>
        </p:sp>
        <p:sp>
          <p:nvSpPr>
            <p:cNvPr id="825367" name="Line 23"/>
            <p:cNvSpPr>
              <a:spLocks noChangeShapeType="1"/>
            </p:cNvSpPr>
            <p:nvPr/>
          </p:nvSpPr>
          <p:spPr bwMode="auto">
            <a:xfrm flipH="1">
              <a:off x="3696" y="2205"/>
              <a:ext cx="192" cy="1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68" name="Line 24"/>
            <p:cNvSpPr>
              <a:spLocks noChangeShapeType="1"/>
            </p:cNvSpPr>
            <p:nvPr/>
          </p:nvSpPr>
          <p:spPr bwMode="auto">
            <a:xfrm>
              <a:off x="4176" y="2208"/>
              <a:ext cx="201" cy="1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69" name="Line 25"/>
            <p:cNvSpPr>
              <a:spLocks noChangeShapeType="1"/>
            </p:cNvSpPr>
            <p:nvPr/>
          </p:nvSpPr>
          <p:spPr bwMode="auto">
            <a:xfrm flipH="1">
              <a:off x="4286" y="2659"/>
              <a:ext cx="142"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70" name="Line 26"/>
            <p:cNvSpPr>
              <a:spLocks noChangeShapeType="1"/>
            </p:cNvSpPr>
            <p:nvPr/>
          </p:nvSpPr>
          <p:spPr bwMode="auto">
            <a:xfrm>
              <a:off x="4604" y="2659"/>
              <a:ext cx="136"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5371" name="Line 27"/>
            <p:cNvSpPr>
              <a:spLocks noChangeShapeType="1"/>
            </p:cNvSpPr>
            <p:nvPr/>
          </p:nvSpPr>
          <p:spPr bwMode="auto">
            <a:xfrm>
              <a:off x="3648" y="2688"/>
              <a:ext cx="139" cy="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8572" name="Oval 28"/>
            <p:cNvSpPr>
              <a:spLocks noChangeArrowheads="1"/>
            </p:cNvSpPr>
            <p:nvPr/>
          </p:nvSpPr>
          <p:spPr bwMode="auto">
            <a:xfrm>
              <a:off x="1655" y="2251"/>
              <a:ext cx="384" cy="38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黑体" pitchFamily="49" charset="-122"/>
                  <a:ea typeface="黑体" pitchFamily="49" charset="-122"/>
                </a:rPr>
                <a:t>40</a:t>
              </a:r>
            </a:p>
          </p:txBody>
        </p:sp>
      </p:gr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496888" y="828675"/>
            <a:ext cx="8077200" cy="954088"/>
          </a:xfrm>
          <a:prstGeom prst="rect">
            <a:avLst/>
          </a:prstGeom>
          <a:noFill/>
          <a:ln w="9525">
            <a:noFill/>
            <a:miter lim="800000"/>
            <a:headEnd/>
            <a:tailEnd/>
          </a:ln>
          <a:effectLst/>
        </p:spPr>
        <p:txBody>
          <a:bodyPr>
            <a:spAutoFit/>
          </a:bodyPr>
          <a:lstStyle/>
          <a:p>
            <a:pPr marL="1076325" indent="-1076325">
              <a:lnSpc>
                <a:spcPct val="100000"/>
              </a:lnSpc>
            </a:pPr>
            <a:r>
              <a:rPr lang="zh-CN" altLang="en-US" sz="2800">
                <a:solidFill>
                  <a:schemeClr val="tx1"/>
                </a:solidFill>
              </a:rPr>
              <a:t>处理：将被删除结点的左子树（或者右子树）连接到其父结点指向被删除结点的指针上。</a:t>
            </a:r>
          </a:p>
        </p:txBody>
      </p:sp>
      <p:grpSp>
        <p:nvGrpSpPr>
          <p:cNvPr id="109571" name="Group 3"/>
          <p:cNvGrpSpPr>
            <a:grpSpLocks/>
          </p:cNvGrpSpPr>
          <p:nvPr/>
        </p:nvGrpSpPr>
        <p:grpSpPr bwMode="auto">
          <a:xfrm>
            <a:off x="1331913" y="2519363"/>
            <a:ext cx="6764337" cy="2879725"/>
            <a:chOff x="672" y="1888"/>
            <a:chExt cx="4261" cy="1814"/>
          </a:xfrm>
        </p:grpSpPr>
        <p:sp>
          <p:nvSpPr>
            <p:cNvPr id="109572" name="Oval 4"/>
            <p:cNvSpPr>
              <a:spLocks noChangeArrowheads="1"/>
            </p:cNvSpPr>
            <p:nvPr/>
          </p:nvSpPr>
          <p:spPr bwMode="auto">
            <a:xfrm>
              <a:off x="1200" y="1888"/>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09573" name="Oval 5"/>
            <p:cNvSpPr>
              <a:spLocks noChangeArrowheads="1"/>
            </p:cNvSpPr>
            <p:nvPr/>
          </p:nvSpPr>
          <p:spPr bwMode="auto">
            <a:xfrm>
              <a:off x="768" y="2296"/>
              <a:ext cx="384" cy="39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15</a:t>
              </a:r>
            </a:p>
          </p:txBody>
        </p:sp>
        <p:sp>
          <p:nvSpPr>
            <p:cNvPr id="109574" name="Oval 6"/>
            <p:cNvSpPr>
              <a:spLocks noChangeArrowheads="1"/>
            </p:cNvSpPr>
            <p:nvPr/>
          </p:nvSpPr>
          <p:spPr bwMode="auto">
            <a:xfrm>
              <a:off x="1440" y="2832"/>
              <a:ext cx="384" cy="37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30</a:t>
              </a:r>
            </a:p>
          </p:txBody>
        </p:sp>
        <p:sp>
          <p:nvSpPr>
            <p:cNvPr id="109575" name="Oval 7"/>
            <p:cNvSpPr>
              <a:spLocks noChangeArrowheads="1"/>
            </p:cNvSpPr>
            <p:nvPr/>
          </p:nvSpPr>
          <p:spPr bwMode="auto">
            <a:xfrm>
              <a:off x="1920" y="2832"/>
              <a:ext cx="384" cy="37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45</a:t>
              </a:r>
            </a:p>
          </p:txBody>
        </p:sp>
        <p:sp>
          <p:nvSpPr>
            <p:cNvPr id="109576" name="Oval 8"/>
            <p:cNvSpPr>
              <a:spLocks noChangeArrowheads="1"/>
            </p:cNvSpPr>
            <p:nvPr/>
          </p:nvSpPr>
          <p:spPr bwMode="auto">
            <a:xfrm>
              <a:off x="960" y="2832"/>
              <a:ext cx="384" cy="371"/>
            </a:xfrm>
            <a:prstGeom prst="ellipse">
              <a:avLst/>
            </a:prstGeom>
            <a:solidFill>
              <a:srgbClr val="FF33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109577" name="Oval 9"/>
            <p:cNvSpPr>
              <a:spLocks noChangeArrowheads="1"/>
            </p:cNvSpPr>
            <p:nvPr/>
          </p:nvSpPr>
          <p:spPr bwMode="auto">
            <a:xfrm>
              <a:off x="748" y="3339"/>
              <a:ext cx="384" cy="363"/>
            </a:xfrm>
            <a:prstGeom prst="ellipse">
              <a:avLst/>
            </a:prstGeom>
            <a:solidFill>
              <a:srgbClr val="FF33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17</a:t>
              </a:r>
            </a:p>
          </p:txBody>
        </p:sp>
        <p:sp>
          <p:nvSpPr>
            <p:cNvPr id="824330" name="Line 10"/>
            <p:cNvSpPr>
              <a:spLocks noChangeShapeType="1"/>
            </p:cNvSpPr>
            <p:nvPr/>
          </p:nvSpPr>
          <p:spPr bwMode="auto">
            <a:xfrm flipH="1">
              <a:off x="1020" y="2208"/>
              <a:ext cx="228" cy="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31" name="Line 11"/>
            <p:cNvSpPr>
              <a:spLocks noChangeShapeType="1"/>
            </p:cNvSpPr>
            <p:nvPr/>
          </p:nvSpPr>
          <p:spPr bwMode="auto">
            <a:xfrm>
              <a:off x="1536" y="2208"/>
              <a:ext cx="255" cy="1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32" name="Line 12"/>
            <p:cNvSpPr>
              <a:spLocks noChangeShapeType="1"/>
            </p:cNvSpPr>
            <p:nvPr/>
          </p:nvSpPr>
          <p:spPr bwMode="auto">
            <a:xfrm flipH="1">
              <a:off x="1680" y="2688"/>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33" name="Line 13"/>
            <p:cNvSpPr>
              <a:spLocks noChangeShapeType="1"/>
            </p:cNvSpPr>
            <p:nvPr/>
          </p:nvSpPr>
          <p:spPr bwMode="auto">
            <a:xfrm>
              <a:off x="1882" y="2659"/>
              <a:ext cx="182" cy="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34" name="Line 14"/>
            <p:cNvSpPr>
              <a:spLocks noChangeShapeType="1"/>
            </p:cNvSpPr>
            <p:nvPr/>
          </p:nvSpPr>
          <p:spPr bwMode="auto">
            <a:xfrm>
              <a:off x="1008" y="2688"/>
              <a:ext cx="148" cy="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35" name="Line 15"/>
            <p:cNvSpPr>
              <a:spLocks noChangeShapeType="1"/>
            </p:cNvSpPr>
            <p:nvPr/>
          </p:nvSpPr>
          <p:spPr bwMode="auto">
            <a:xfrm flipH="1">
              <a:off x="1020" y="3203"/>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36" name="Oval 16"/>
            <p:cNvSpPr>
              <a:spLocks noChangeArrowheads="1"/>
            </p:cNvSpPr>
            <p:nvPr/>
          </p:nvSpPr>
          <p:spPr bwMode="auto">
            <a:xfrm>
              <a:off x="672" y="2205"/>
              <a:ext cx="576" cy="579"/>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9585" name="Oval 17"/>
            <p:cNvSpPr>
              <a:spLocks noChangeArrowheads="1"/>
            </p:cNvSpPr>
            <p:nvPr/>
          </p:nvSpPr>
          <p:spPr bwMode="auto">
            <a:xfrm>
              <a:off x="3829" y="1933"/>
              <a:ext cx="384" cy="38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09586" name="Oval 18"/>
            <p:cNvSpPr>
              <a:spLocks noChangeArrowheads="1"/>
            </p:cNvSpPr>
            <p:nvPr/>
          </p:nvSpPr>
          <p:spPr bwMode="auto">
            <a:xfrm>
              <a:off x="3397" y="2387"/>
              <a:ext cx="384" cy="360"/>
            </a:xfrm>
            <a:prstGeom prst="ellipse">
              <a:avLst/>
            </a:prstGeom>
            <a:solidFill>
              <a:srgbClr val="FF33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109587" name="Oval 19"/>
            <p:cNvSpPr>
              <a:spLocks noChangeArrowheads="1"/>
            </p:cNvSpPr>
            <p:nvPr/>
          </p:nvSpPr>
          <p:spPr bwMode="auto">
            <a:xfrm>
              <a:off x="4309" y="2387"/>
              <a:ext cx="384" cy="36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40</a:t>
              </a:r>
            </a:p>
          </p:txBody>
        </p:sp>
        <p:sp>
          <p:nvSpPr>
            <p:cNvPr id="109588" name="Oval 20"/>
            <p:cNvSpPr>
              <a:spLocks noChangeArrowheads="1"/>
            </p:cNvSpPr>
            <p:nvPr/>
          </p:nvSpPr>
          <p:spPr bwMode="auto">
            <a:xfrm>
              <a:off x="4069" y="2891"/>
              <a:ext cx="384" cy="35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30</a:t>
              </a:r>
            </a:p>
          </p:txBody>
        </p:sp>
        <p:sp>
          <p:nvSpPr>
            <p:cNvPr id="109589" name="Oval 21"/>
            <p:cNvSpPr>
              <a:spLocks noChangeArrowheads="1"/>
            </p:cNvSpPr>
            <p:nvPr/>
          </p:nvSpPr>
          <p:spPr bwMode="auto">
            <a:xfrm>
              <a:off x="4549" y="2891"/>
              <a:ext cx="384" cy="35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45</a:t>
              </a:r>
            </a:p>
          </p:txBody>
        </p:sp>
        <p:sp>
          <p:nvSpPr>
            <p:cNvPr id="109590" name="Oval 22"/>
            <p:cNvSpPr>
              <a:spLocks noChangeArrowheads="1"/>
            </p:cNvSpPr>
            <p:nvPr/>
          </p:nvSpPr>
          <p:spPr bwMode="auto">
            <a:xfrm>
              <a:off x="3061" y="2891"/>
              <a:ext cx="384" cy="358"/>
            </a:xfrm>
            <a:prstGeom prst="ellipse">
              <a:avLst/>
            </a:prstGeom>
            <a:solidFill>
              <a:srgbClr val="FF33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17</a:t>
              </a:r>
            </a:p>
          </p:txBody>
        </p:sp>
        <p:sp>
          <p:nvSpPr>
            <p:cNvPr id="824343" name="Line 23"/>
            <p:cNvSpPr>
              <a:spLocks noChangeShapeType="1"/>
            </p:cNvSpPr>
            <p:nvPr/>
          </p:nvSpPr>
          <p:spPr bwMode="auto">
            <a:xfrm flipH="1">
              <a:off x="3651" y="2251"/>
              <a:ext cx="237" cy="1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44" name="Line 24"/>
            <p:cNvSpPr>
              <a:spLocks noChangeShapeType="1"/>
            </p:cNvSpPr>
            <p:nvPr/>
          </p:nvSpPr>
          <p:spPr bwMode="auto">
            <a:xfrm>
              <a:off x="4165" y="2267"/>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45" name="Line 25"/>
            <p:cNvSpPr>
              <a:spLocks noChangeShapeType="1"/>
            </p:cNvSpPr>
            <p:nvPr/>
          </p:nvSpPr>
          <p:spPr bwMode="auto">
            <a:xfrm flipH="1">
              <a:off x="4309" y="2750"/>
              <a:ext cx="113" cy="1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46" name="Line 26"/>
            <p:cNvSpPr>
              <a:spLocks noChangeShapeType="1"/>
            </p:cNvSpPr>
            <p:nvPr/>
          </p:nvSpPr>
          <p:spPr bwMode="auto">
            <a:xfrm>
              <a:off x="4558" y="2750"/>
              <a:ext cx="135" cy="1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4347" name="Line 27"/>
            <p:cNvSpPr>
              <a:spLocks noChangeShapeType="1"/>
            </p:cNvSpPr>
            <p:nvPr/>
          </p:nvSpPr>
          <p:spPr bwMode="auto">
            <a:xfrm flipH="1">
              <a:off x="3334" y="2704"/>
              <a:ext cx="144"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9596" name="Oval 28"/>
            <p:cNvSpPr>
              <a:spLocks noChangeArrowheads="1"/>
            </p:cNvSpPr>
            <p:nvPr/>
          </p:nvSpPr>
          <p:spPr bwMode="auto">
            <a:xfrm>
              <a:off x="1655" y="2341"/>
              <a:ext cx="384" cy="35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40</a:t>
              </a:r>
            </a:p>
          </p:txBody>
        </p:sp>
      </p:gr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95288" y="404813"/>
            <a:ext cx="8280400" cy="954087"/>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二叉搜索树的结点删除</a:t>
            </a:r>
          </a:p>
          <a:p>
            <a:pPr>
              <a:lnSpc>
                <a:spcPct val="100000"/>
              </a:lnSpc>
            </a:pPr>
            <a:r>
              <a:rPr lang="zh-CN" altLang="en-US" sz="2800">
                <a:solidFill>
                  <a:schemeClr val="tx1"/>
                </a:solidFill>
                <a:latin typeface="Times New Roman" pitchFamily="18" charset="0"/>
                <a:cs typeface="Times New Roman" pitchFamily="18" charset="0"/>
              </a:rPr>
              <a:t>情况</a:t>
            </a:r>
            <a:r>
              <a:rPr lang="en-US" altLang="zh-CN" sz="2800">
                <a:solidFill>
                  <a:schemeClr val="tx1"/>
                </a:solidFill>
                <a:latin typeface="Times New Roman" pitchFamily="18" charset="0"/>
                <a:cs typeface="Times New Roman" pitchFamily="18" charset="0"/>
              </a:rPr>
              <a:t>3</a:t>
            </a:r>
            <a:r>
              <a:rPr lang="zh-CN" altLang="en-US" sz="2800">
                <a:solidFill>
                  <a:schemeClr val="tx1"/>
                </a:solidFill>
                <a:latin typeface="Times New Roman" pitchFamily="18" charset="0"/>
                <a:cs typeface="Times New Roman" pitchFamily="18" charset="0"/>
              </a:rPr>
              <a:t>：被删除结点既有左孩子，也有右孩子。</a:t>
            </a:r>
          </a:p>
        </p:txBody>
      </p:sp>
      <p:sp>
        <p:nvSpPr>
          <p:cNvPr id="110595" name="Rectangle 3"/>
          <p:cNvSpPr>
            <a:spLocks noChangeArrowheads="1"/>
          </p:cNvSpPr>
          <p:nvPr/>
        </p:nvSpPr>
        <p:spPr bwMode="auto">
          <a:xfrm>
            <a:off x="381000" y="1557338"/>
            <a:ext cx="8748713" cy="1384300"/>
          </a:xfrm>
          <a:prstGeom prst="rect">
            <a:avLst/>
          </a:prstGeom>
          <a:noFill/>
          <a:ln w="9525">
            <a:noFill/>
            <a:miter lim="800000"/>
            <a:headEnd/>
            <a:tailEnd/>
          </a:ln>
          <a:effectLst/>
        </p:spPr>
        <p:txBody>
          <a:bodyPr>
            <a:spAutoFit/>
          </a:bodyPr>
          <a:lstStyle/>
          <a:p>
            <a:pPr marL="1076325" indent="-1076325">
              <a:lnSpc>
                <a:spcPct val="100000"/>
              </a:lnSpc>
              <a:buClr>
                <a:srgbClr val="FF0000"/>
              </a:buClr>
              <a:buSzPct val="70000"/>
            </a:pPr>
            <a:r>
              <a:rPr lang="zh-CN" altLang="en-US" sz="2800">
                <a:solidFill>
                  <a:schemeClr val="tx1"/>
                </a:solidFill>
                <a:latin typeface="Times New Roman" pitchFamily="18" charset="0"/>
                <a:cs typeface="Times New Roman" pitchFamily="18" charset="0"/>
              </a:rPr>
              <a:t>处理：将左子树的最右下结点</a:t>
            </a:r>
            <a:r>
              <a:rPr lang="en-US" altLang="zh-CN" sz="2800">
                <a:solidFill>
                  <a:schemeClr val="tx1"/>
                </a:solidFill>
                <a:latin typeface="Times New Roman" pitchFamily="18" charset="0"/>
                <a:cs typeface="Times New Roman" pitchFamily="18" charset="0"/>
              </a:rPr>
              <a:t>R</a:t>
            </a:r>
            <a:r>
              <a:rPr lang="zh-CN" altLang="en-US" sz="2800">
                <a:solidFill>
                  <a:schemeClr val="tx1"/>
                </a:solidFill>
                <a:latin typeface="Times New Roman" pitchFamily="18" charset="0"/>
                <a:cs typeface="Times New Roman" pitchFamily="18" charset="0"/>
              </a:rPr>
              <a:t>（左子树中关键码最大结点）的内容复制到被删除结点，然后再继续删除结点</a:t>
            </a:r>
            <a:r>
              <a:rPr lang="en-US" altLang="zh-CN" sz="2800">
                <a:solidFill>
                  <a:schemeClr val="tx1"/>
                </a:solidFill>
                <a:latin typeface="Times New Roman" pitchFamily="18" charset="0"/>
                <a:cs typeface="Times New Roman" pitchFamily="18" charset="0"/>
              </a:rPr>
              <a:t>R</a:t>
            </a:r>
            <a:r>
              <a:rPr lang="zh-CN" altLang="en-US" sz="2800">
                <a:solidFill>
                  <a:schemeClr val="tx1"/>
                </a:solidFill>
                <a:latin typeface="Times New Roman" pitchFamily="18" charset="0"/>
                <a:cs typeface="Times New Roman" pitchFamily="18" charset="0"/>
              </a:rPr>
              <a:t>。</a:t>
            </a:r>
            <a:endParaRPr lang="en-US" altLang="zh-CN" sz="2800">
              <a:solidFill>
                <a:schemeClr val="tx1"/>
              </a:solidFill>
              <a:latin typeface="Times New Roman" pitchFamily="18" charset="0"/>
              <a:cs typeface="Times New Roman" pitchFamily="18" charset="0"/>
            </a:endParaRPr>
          </a:p>
        </p:txBody>
      </p:sp>
      <p:sp>
        <p:nvSpPr>
          <p:cNvPr id="110596" name="Rectangle 4"/>
          <p:cNvSpPr>
            <a:spLocks noChangeArrowheads="1"/>
          </p:cNvSpPr>
          <p:nvPr/>
        </p:nvSpPr>
        <p:spPr bwMode="auto">
          <a:xfrm>
            <a:off x="381000" y="3097213"/>
            <a:ext cx="8748713" cy="952500"/>
          </a:xfrm>
          <a:prstGeom prst="rect">
            <a:avLst/>
          </a:prstGeom>
          <a:noFill/>
          <a:ln w="9525">
            <a:noFill/>
            <a:miter lim="800000"/>
            <a:headEnd/>
            <a:tailEnd/>
          </a:ln>
          <a:effectLst/>
        </p:spPr>
        <p:txBody>
          <a:bodyPr>
            <a:spAutoFit/>
          </a:bodyPr>
          <a:lstStyle/>
          <a:p>
            <a:pPr>
              <a:lnSpc>
                <a:spcPct val="100000"/>
              </a:lnSpc>
              <a:buFont typeface="Wingdings" pitchFamily="2" charset="2"/>
              <a:buNone/>
            </a:pPr>
            <a:r>
              <a:rPr lang="zh-CN" altLang="en-US" sz="2800">
                <a:solidFill>
                  <a:schemeClr val="tx1"/>
                </a:solidFill>
              </a:rPr>
              <a:t>（完全对称的，也可以考虑用类似的方法处理右子树，原则上是删除结点后尽可能的降低树的高度）</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1618" name="Group 2"/>
          <p:cNvGrpSpPr>
            <a:grpSpLocks/>
          </p:cNvGrpSpPr>
          <p:nvPr/>
        </p:nvGrpSpPr>
        <p:grpSpPr bwMode="auto">
          <a:xfrm>
            <a:off x="882650" y="311150"/>
            <a:ext cx="7754938" cy="4824413"/>
            <a:chOff x="420" y="300"/>
            <a:chExt cx="4885" cy="3039"/>
          </a:xfrm>
        </p:grpSpPr>
        <p:sp>
          <p:nvSpPr>
            <p:cNvPr id="111620" name="Oval 3"/>
            <p:cNvSpPr>
              <a:spLocks noChangeArrowheads="1"/>
            </p:cNvSpPr>
            <p:nvPr/>
          </p:nvSpPr>
          <p:spPr bwMode="auto">
            <a:xfrm>
              <a:off x="4404" y="300"/>
              <a:ext cx="384" cy="36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40</a:t>
              </a:r>
            </a:p>
          </p:txBody>
        </p:sp>
        <p:sp>
          <p:nvSpPr>
            <p:cNvPr id="111621" name="Oval 4"/>
            <p:cNvSpPr>
              <a:spLocks noChangeArrowheads="1"/>
            </p:cNvSpPr>
            <p:nvPr/>
          </p:nvSpPr>
          <p:spPr bwMode="auto">
            <a:xfrm>
              <a:off x="3833" y="754"/>
              <a:ext cx="384" cy="35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28</a:t>
              </a:r>
            </a:p>
          </p:txBody>
        </p:sp>
        <p:sp>
          <p:nvSpPr>
            <p:cNvPr id="111622" name="Oval 5"/>
            <p:cNvSpPr>
              <a:spLocks noChangeArrowheads="1"/>
            </p:cNvSpPr>
            <p:nvPr/>
          </p:nvSpPr>
          <p:spPr bwMode="auto">
            <a:xfrm>
              <a:off x="4921" y="799"/>
              <a:ext cx="384" cy="35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65</a:t>
              </a:r>
            </a:p>
          </p:txBody>
        </p:sp>
        <p:sp>
          <p:nvSpPr>
            <p:cNvPr id="111623" name="Oval 6"/>
            <p:cNvSpPr>
              <a:spLocks noChangeArrowheads="1"/>
            </p:cNvSpPr>
            <p:nvPr/>
          </p:nvSpPr>
          <p:spPr bwMode="auto">
            <a:xfrm>
              <a:off x="4740" y="1344"/>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50</a:t>
              </a:r>
            </a:p>
          </p:txBody>
        </p:sp>
        <p:sp>
          <p:nvSpPr>
            <p:cNvPr id="111624" name="Oval 7"/>
            <p:cNvSpPr>
              <a:spLocks noChangeArrowheads="1"/>
            </p:cNvSpPr>
            <p:nvPr/>
          </p:nvSpPr>
          <p:spPr bwMode="auto">
            <a:xfrm>
              <a:off x="4260" y="1344"/>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35</a:t>
              </a:r>
            </a:p>
          </p:txBody>
        </p:sp>
        <p:sp>
          <p:nvSpPr>
            <p:cNvPr id="111625" name="Oval 8"/>
            <p:cNvSpPr>
              <a:spLocks noChangeArrowheads="1"/>
            </p:cNvSpPr>
            <p:nvPr/>
          </p:nvSpPr>
          <p:spPr bwMode="auto">
            <a:xfrm>
              <a:off x="3492" y="1344"/>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25</a:t>
              </a:r>
            </a:p>
          </p:txBody>
        </p:sp>
        <p:sp>
          <p:nvSpPr>
            <p:cNvPr id="111626" name="Oval 9"/>
            <p:cNvSpPr>
              <a:spLocks noChangeArrowheads="1"/>
            </p:cNvSpPr>
            <p:nvPr/>
          </p:nvSpPr>
          <p:spPr bwMode="auto">
            <a:xfrm>
              <a:off x="4164" y="1933"/>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33</a:t>
              </a:r>
            </a:p>
          </p:txBody>
        </p:sp>
        <p:sp>
          <p:nvSpPr>
            <p:cNvPr id="111627" name="Oval 10"/>
            <p:cNvSpPr>
              <a:spLocks noChangeArrowheads="1"/>
            </p:cNvSpPr>
            <p:nvPr/>
          </p:nvSpPr>
          <p:spPr bwMode="auto">
            <a:xfrm>
              <a:off x="3636" y="1933"/>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26</a:t>
              </a:r>
            </a:p>
          </p:txBody>
        </p:sp>
        <p:sp>
          <p:nvSpPr>
            <p:cNvPr id="111628" name="Oval 11"/>
            <p:cNvSpPr>
              <a:spLocks noChangeArrowheads="1"/>
            </p:cNvSpPr>
            <p:nvPr/>
          </p:nvSpPr>
          <p:spPr bwMode="auto">
            <a:xfrm>
              <a:off x="3108" y="1933"/>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10</a:t>
              </a:r>
            </a:p>
          </p:txBody>
        </p:sp>
        <p:sp>
          <p:nvSpPr>
            <p:cNvPr id="822284" name="Line 12"/>
            <p:cNvSpPr>
              <a:spLocks noChangeShapeType="1"/>
            </p:cNvSpPr>
            <p:nvPr/>
          </p:nvSpPr>
          <p:spPr bwMode="auto">
            <a:xfrm flipH="1">
              <a:off x="4150" y="621"/>
              <a:ext cx="302" cy="1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85" name="Line 13"/>
            <p:cNvSpPr>
              <a:spLocks noChangeShapeType="1"/>
            </p:cNvSpPr>
            <p:nvPr/>
          </p:nvSpPr>
          <p:spPr bwMode="auto">
            <a:xfrm>
              <a:off x="4740" y="621"/>
              <a:ext cx="317" cy="1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86" name="Line 14"/>
            <p:cNvSpPr>
              <a:spLocks noChangeShapeType="1"/>
            </p:cNvSpPr>
            <p:nvPr/>
          </p:nvSpPr>
          <p:spPr bwMode="auto">
            <a:xfrm flipH="1">
              <a:off x="3696" y="1117"/>
              <a:ext cx="286"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87" name="Line 15"/>
            <p:cNvSpPr>
              <a:spLocks noChangeShapeType="1"/>
            </p:cNvSpPr>
            <p:nvPr/>
          </p:nvSpPr>
          <p:spPr bwMode="auto">
            <a:xfrm>
              <a:off x="4059" y="1117"/>
              <a:ext cx="318"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88" name="Line 16"/>
            <p:cNvSpPr>
              <a:spLocks noChangeShapeType="1"/>
            </p:cNvSpPr>
            <p:nvPr/>
          </p:nvSpPr>
          <p:spPr bwMode="auto">
            <a:xfrm flipH="1">
              <a:off x="4967" y="1162"/>
              <a:ext cx="96" cy="1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89" name="Line 17"/>
            <p:cNvSpPr>
              <a:spLocks noChangeShapeType="1"/>
            </p:cNvSpPr>
            <p:nvPr/>
          </p:nvSpPr>
          <p:spPr bwMode="auto">
            <a:xfrm flipH="1">
              <a:off x="4332" y="1725"/>
              <a:ext cx="120" cy="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90" name="Line 18"/>
            <p:cNvSpPr>
              <a:spLocks noChangeShapeType="1"/>
            </p:cNvSpPr>
            <p:nvPr/>
          </p:nvSpPr>
          <p:spPr bwMode="auto">
            <a:xfrm>
              <a:off x="3732" y="1725"/>
              <a:ext cx="101" cy="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91" name="Line 19"/>
            <p:cNvSpPr>
              <a:spLocks noChangeShapeType="1"/>
            </p:cNvSpPr>
            <p:nvPr/>
          </p:nvSpPr>
          <p:spPr bwMode="auto">
            <a:xfrm flipH="1">
              <a:off x="3379" y="1706"/>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292" name="Oval 20"/>
            <p:cNvSpPr>
              <a:spLocks noChangeArrowheads="1"/>
            </p:cNvSpPr>
            <p:nvPr/>
          </p:nvSpPr>
          <p:spPr bwMode="auto">
            <a:xfrm>
              <a:off x="3780" y="669"/>
              <a:ext cx="576" cy="52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1638" name="Oval 21"/>
            <p:cNvSpPr>
              <a:spLocks noChangeArrowheads="1"/>
            </p:cNvSpPr>
            <p:nvPr/>
          </p:nvSpPr>
          <p:spPr bwMode="auto">
            <a:xfrm>
              <a:off x="3878" y="2478"/>
              <a:ext cx="384" cy="36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27</a:t>
              </a:r>
            </a:p>
          </p:txBody>
        </p:sp>
        <p:sp>
          <p:nvSpPr>
            <p:cNvPr id="822294" name="Line 22"/>
            <p:cNvSpPr>
              <a:spLocks noChangeShapeType="1"/>
            </p:cNvSpPr>
            <p:nvPr/>
          </p:nvSpPr>
          <p:spPr bwMode="auto">
            <a:xfrm>
              <a:off x="3878" y="2296"/>
              <a:ext cx="142" cy="19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11640" name="Group 23"/>
            <p:cNvGrpSpPr>
              <a:grpSpLocks/>
            </p:cNvGrpSpPr>
            <p:nvPr/>
          </p:nvGrpSpPr>
          <p:grpSpPr bwMode="auto">
            <a:xfrm>
              <a:off x="1860" y="3021"/>
              <a:ext cx="1104" cy="288"/>
              <a:chOff x="1728" y="3312"/>
              <a:chExt cx="1104" cy="288"/>
            </a:xfrm>
          </p:grpSpPr>
          <p:sp>
            <p:nvSpPr>
              <p:cNvPr id="111663" name="Text Box 24"/>
              <p:cNvSpPr txBox="1">
                <a:spLocks noChangeArrowheads="1"/>
              </p:cNvSpPr>
              <p:nvPr/>
            </p:nvSpPr>
            <p:spPr bwMode="auto">
              <a:xfrm>
                <a:off x="2496" y="3312"/>
                <a:ext cx="336" cy="288"/>
              </a:xfrm>
              <a:prstGeom prst="rect">
                <a:avLst/>
              </a:prstGeom>
              <a:noFill/>
              <a:ln w="19050">
                <a:noFill/>
                <a:miter lim="800000"/>
                <a:headEnd/>
                <a:tailEnd/>
              </a:ln>
              <a:effectLst/>
            </p:spPr>
            <p:txBody>
              <a:bodyPr>
                <a:spAutoFit/>
              </a:bodyPr>
              <a:lstStyle/>
              <a:p>
                <a:pPr>
                  <a:lnSpc>
                    <a:spcPct val="100000"/>
                  </a:lnSpc>
                </a:pPr>
                <a:r>
                  <a:rPr lang="en-US" altLang="zh-CN" sz="2400">
                    <a:solidFill>
                      <a:schemeClr val="tx1"/>
                    </a:solidFill>
                    <a:latin typeface="黑体" pitchFamily="49" charset="-122"/>
                    <a:ea typeface="黑体" pitchFamily="49" charset="-122"/>
                  </a:rPr>
                  <a:t>R</a:t>
                </a:r>
              </a:p>
            </p:txBody>
          </p:sp>
          <p:sp>
            <p:nvSpPr>
              <p:cNvPr id="822297" name="Line 25"/>
              <p:cNvSpPr>
                <a:spLocks noChangeShapeType="1"/>
              </p:cNvSpPr>
              <p:nvPr/>
            </p:nvSpPr>
            <p:spPr bwMode="auto">
              <a:xfrm flipH="1" flipV="1">
                <a:off x="1728" y="3456"/>
                <a:ext cx="768"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11641" name="Oval 26"/>
            <p:cNvSpPr>
              <a:spLocks noChangeArrowheads="1"/>
            </p:cNvSpPr>
            <p:nvPr/>
          </p:nvSpPr>
          <p:spPr bwMode="auto">
            <a:xfrm>
              <a:off x="1701" y="300"/>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40</a:t>
              </a:r>
            </a:p>
          </p:txBody>
        </p:sp>
        <p:sp>
          <p:nvSpPr>
            <p:cNvPr id="111642" name="Oval 27"/>
            <p:cNvSpPr>
              <a:spLocks noChangeArrowheads="1"/>
            </p:cNvSpPr>
            <p:nvPr/>
          </p:nvSpPr>
          <p:spPr bwMode="auto">
            <a:xfrm>
              <a:off x="1188" y="754"/>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30</a:t>
              </a:r>
            </a:p>
          </p:txBody>
        </p:sp>
        <p:sp>
          <p:nvSpPr>
            <p:cNvPr id="111643" name="Oval 28"/>
            <p:cNvSpPr>
              <a:spLocks noChangeArrowheads="1"/>
            </p:cNvSpPr>
            <p:nvPr/>
          </p:nvSpPr>
          <p:spPr bwMode="auto">
            <a:xfrm>
              <a:off x="2244" y="765"/>
              <a:ext cx="384" cy="397"/>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65</a:t>
              </a:r>
            </a:p>
          </p:txBody>
        </p:sp>
        <p:sp>
          <p:nvSpPr>
            <p:cNvPr id="111644" name="Oval 29"/>
            <p:cNvSpPr>
              <a:spLocks noChangeArrowheads="1"/>
            </p:cNvSpPr>
            <p:nvPr/>
          </p:nvSpPr>
          <p:spPr bwMode="auto">
            <a:xfrm>
              <a:off x="2052" y="1344"/>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50</a:t>
              </a:r>
            </a:p>
          </p:txBody>
        </p:sp>
        <p:sp>
          <p:nvSpPr>
            <p:cNvPr id="111645" name="Oval 30"/>
            <p:cNvSpPr>
              <a:spLocks noChangeArrowheads="1"/>
            </p:cNvSpPr>
            <p:nvPr/>
          </p:nvSpPr>
          <p:spPr bwMode="auto">
            <a:xfrm>
              <a:off x="1565" y="1389"/>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35</a:t>
              </a:r>
            </a:p>
          </p:txBody>
        </p:sp>
        <p:sp>
          <p:nvSpPr>
            <p:cNvPr id="111646" name="Oval 31"/>
            <p:cNvSpPr>
              <a:spLocks noChangeArrowheads="1"/>
            </p:cNvSpPr>
            <p:nvPr/>
          </p:nvSpPr>
          <p:spPr bwMode="auto">
            <a:xfrm>
              <a:off x="804" y="1344"/>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25</a:t>
              </a:r>
            </a:p>
          </p:txBody>
        </p:sp>
        <p:sp>
          <p:nvSpPr>
            <p:cNvPr id="111647" name="Oval 32"/>
            <p:cNvSpPr>
              <a:spLocks noChangeArrowheads="1"/>
            </p:cNvSpPr>
            <p:nvPr/>
          </p:nvSpPr>
          <p:spPr bwMode="auto">
            <a:xfrm>
              <a:off x="1474" y="1933"/>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33</a:t>
              </a:r>
            </a:p>
          </p:txBody>
        </p:sp>
        <p:sp>
          <p:nvSpPr>
            <p:cNvPr id="111648" name="Oval 33"/>
            <p:cNvSpPr>
              <a:spLocks noChangeArrowheads="1"/>
            </p:cNvSpPr>
            <p:nvPr/>
          </p:nvSpPr>
          <p:spPr bwMode="auto">
            <a:xfrm>
              <a:off x="948" y="1933"/>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26</a:t>
              </a:r>
            </a:p>
          </p:txBody>
        </p:sp>
        <p:sp>
          <p:nvSpPr>
            <p:cNvPr id="111649" name="Oval 34"/>
            <p:cNvSpPr>
              <a:spLocks noChangeArrowheads="1"/>
            </p:cNvSpPr>
            <p:nvPr/>
          </p:nvSpPr>
          <p:spPr bwMode="auto">
            <a:xfrm>
              <a:off x="420" y="1933"/>
              <a:ext cx="384" cy="36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10</a:t>
              </a:r>
            </a:p>
          </p:txBody>
        </p:sp>
        <p:sp>
          <p:nvSpPr>
            <p:cNvPr id="822307" name="Line 35"/>
            <p:cNvSpPr>
              <a:spLocks noChangeShapeType="1"/>
            </p:cNvSpPr>
            <p:nvPr/>
          </p:nvSpPr>
          <p:spPr bwMode="auto">
            <a:xfrm flipH="1">
              <a:off x="1476" y="621"/>
              <a:ext cx="28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08" name="Line 36"/>
            <p:cNvSpPr>
              <a:spLocks noChangeShapeType="1"/>
            </p:cNvSpPr>
            <p:nvPr/>
          </p:nvSpPr>
          <p:spPr bwMode="auto">
            <a:xfrm>
              <a:off x="2018" y="618"/>
              <a:ext cx="28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09" name="Line 37"/>
            <p:cNvSpPr>
              <a:spLocks noChangeShapeType="1"/>
            </p:cNvSpPr>
            <p:nvPr/>
          </p:nvSpPr>
          <p:spPr bwMode="auto">
            <a:xfrm flipH="1">
              <a:off x="1020" y="1101"/>
              <a:ext cx="264" cy="2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10" name="Line 38"/>
            <p:cNvSpPr>
              <a:spLocks noChangeShapeType="1"/>
            </p:cNvSpPr>
            <p:nvPr/>
          </p:nvSpPr>
          <p:spPr bwMode="auto">
            <a:xfrm>
              <a:off x="1476" y="1101"/>
              <a:ext cx="24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11" name="Line 39"/>
            <p:cNvSpPr>
              <a:spLocks noChangeShapeType="1"/>
            </p:cNvSpPr>
            <p:nvPr/>
          </p:nvSpPr>
          <p:spPr bwMode="auto">
            <a:xfrm flipH="1">
              <a:off x="2290" y="1162"/>
              <a:ext cx="136" cy="1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12" name="Line 40"/>
            <p:cNvSpPr>
              <a:spLocks noChangeShapeType="1"/>
            </p:cNvSpPr>
            <p:nvPr/>
          </p:nvSpPr>
          <p:spPr bwMode="auto">
            <a:xfrm flipH="1">
              <a:off x="1655" y="1752"/>
              <a:ext cx="46"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13" name="Line 41"/>
            <p:cNvSpPr>
              <a:spLocks noChangeShapeType="1"/>
            </p:cNvSpPr>
            <p:nvPr/>
          </p:nvSpPr>
          <p:spPr bwMode="auto">
            <a:xfrm>
              <a:off x="1044" y="1725"/>
              <a:ext cx="67" cy="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14" name="Line 42"/>
            <p:cNvSpPr>
              <a:spLocks noChangeShapeType="1"/>
            </p:cNvSpPr>
            <p:nvPr/>
          </p:nvSpPr>
          <p:spPr bwMode="auto">
            <a:xfrm flipH="1">
              <a:off x="657" y="1706"/>
              <a:ext cx="273"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2315" name="Oval 43"/>
            <p:cNvSpPr>
              <a:spLocks noChangeArrowheads="1"/>
            </p:cNvSpPr>
            <p:nvPr/>
          </p:nvSpPr>
          <p:spPr bwMode="auto">
            <a:xfrm>
              <a:off x="1092" y="669"/>
              <a:ext cx="576" cy="52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1659" name="Oval 44"/>
            <p:cNvSpPr>
              <a:spLocks noChangeArrowheads="1"/>
            </p:cNvSpPr>
            <p:nvPr/>
          </p:nvSpPr>
          <p:spPr bwMode="auto">
            <a:xfrm>
              <a:off x="1476" y="2973"/>
              <a:ext cx="384" cy="36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28</a:t>
              </a:r>
            </a:p>
          </p:txBody>
        </p:sp>
        <p:sp>
          <p:nvSpPr>
            <p:cNvPr id="822317" name="Line 45"/>
            <p:cNvSpPr>
              <a:spLocks noChangeShapeType="1"/>
            </p:cNvSpPr>
            <p:nvPr/>
          </p:nvSpPr>
          <p:spPr bwMode="auto">
            <a:xfrm>
              <a:off x="1476" y="2781"/>
              <a:ext cx="134" cy="1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1661" name="Oval 46"/>
            <p:cNvSpPr>
              <a:spLocks noChangeArrowheads="1"/>
            </p:cNvSpPr>
            <p:nvPr/>
          </p:nvSpPr>
          <p:spPr bwMode="auto">
            <a:xfrm>
              <a:off x="1188" y="2493"/>
              <a:ext cx="384" cy="39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27</a:t>
              </a:r>
            </a:p>
          </p:txBody>
        </p:sp>
        <p:sp>
          <p:nvSpPr>
            <p:cNvPr id="822319" name="Line 47"/>
            <p:cNvSpPr>
              <a:spLocks noChangeShapeType="1"/>
            </p:cNvSpPr>
            <p:nvPr/>
          </p:nvSpPr>
          <p:spPr bwMode="auto">
            <a:xfrm>
              <a:off x="1202" y="2296"/>
              <a:ext cx="130" cy="19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11619" name="Rectangle 48"/>
          <p:cNvSpPr>
            <a:spLocks noChangeArrowheads="1"/>
          </p:cNvSpPr>
          <p:nvPr/>
        </p:nvSpPr>
        <p:spPr bwMode="auto">
          <a:xfrm>
            <a:off x="406400" y="5351463"/>
            <a:ext cx="8496300" cy="830262"/>
          </a:xfrm>
          <a:prstGeom prst="rect">
            <a:avLst/>
          </a:prstGeom>
          <a:noFill/>
          <a:ln w="9525">
            <a:noFill/>
            <a:miter lim="800000"/>
            <a:headEnd/>
            <a:tailEnd/>
          </a:ln>
          <a:effectLst/>
        </p:spPr>
        <p:txBody>
          <a:bodyPr>
            <a:spAutoFit/>
          </a:bodyPr>
          <a:lstStyle/>
          <a:p>
            <a:pPr indent="628650">
              <a:lnSpc>
                <a:spcPct val="100000"/>
              </a:lnSpc>
            </a:pPr>
            <a:r>
              <a:rPr lang="zh-CN" altLang="en-US" sz="2400">
                <a:solidFill>
                  <a:schemeClr val="tx1"/>
                </a:solidFill>
              </a:rPr>
              <a:t>被删除结点左孩子最右下的结点为</a:t>
            </a:r>
            <a:r>
              <a:rPr lang="en-US" altLang="zh-CN" sz="2400">
                <a:solidFill>
                  <a:schemeClr val="tx1"/>
                </a:solidFill>
                <a:latin typeface="Times New Roman" pitchFamily="18" charset="0"/>
              </a:rPr>
              <a:t>R，</a:t>
            </a:r>
            <a:r>
              <a:rPr lang="zh-CN" altLang="en-US" sz="2400">
                <a:solidFill>
                  <a:schemeClr val="tx1"/>
                </a:solidFill>
                <a:latin typeface="Times New Roman" pitchFamily="18" charset="0"/>
              </a:rPr>
              <a:t>复制</a:t>
            </a:r>
            <a:r>
              <a:rPr lang="en-US" altLang="zh-CN" sz="2400">
                <a:solidFill>
                  <a:schemeClr val="tx1"/>
                </a:solidFill>
                <a:latin typeface="Times New Roman" pitchFamily="18" charset="0"/>
              </a:rPr>
              <a:t>R</a:t>
            </a:r>
            <a:r>
              <a:rPr lang="zh-CN" altLang="en-US" sz="2400">
                <a:solidFill>
                  <a:schemeClr val="tx1"/>
                </a:solidFill>
              </a:rPr>
              <a:t>的内容到被删除结点，在进一步地删除</a:t>
            </a:r>
            <a:r>
              <a:rPr lang="en-US" altLang="zh-CN" sz="2400">
                <a:solidFill>
                  <a:schemeClr val="tx1"/>
                </a:solidFill>
                <a:latin typeface="Times New Roman" pitchFamily="18" charset="0"/>
              </a:rPr>
              <a:t>R</a:t>
            </a:r>
            <a:r>
              <a:rPr lang="zh-CN" altLang="en-US" sz="2400">
                <a:solidFill>
                  <a:schemeClr val="tx1"/>
                </a:solidFill>
                <a:latin typeface="Times New Roman" pitchFamily="18" charset="0"/>
              </a:rPr>
              <a:t>（参考情况</a:t>
            </a:r>
            <a:r>
              <a:rPr lang="en-US" altLang="zh-CN" sz="2400">
                <a:solidFill>
                  <a:schemeClr val="tx1"/>
                </a:solidFill>
                <a:latin typeface="Times New Roman" pitchFamily="18" charset="0"/>
              </a:rPr>
              <a:t>1</a:t>
            </a:r>
            <a:r>
              <a:rPr lang="zh-CN" altLang="en-US" sz="2400">
                <a:solidFill>
                  <a:schemeClr val="tx1"/>
                </a:solidFill>
                <a:latin typeface="Times New Roman" pitchFamily="18" charset="0"/>
              </a:rPr>
              <a:t>）</a:t>
            </a:r>
            <a:endParaRPr lang="zh-CN" altLang="en-US" sz="2400">
              <a:solidFill>
                <a:schemeClr val="tx1"/>
              </a:solidFill>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2642" name="Group 2"/>
          <p:cNvGrpSpPr>
            <a:grpSpLocks/>
          </p:cNvGrpSpPr>
          <p:nvPr/>
        </p:nvGrpSpPr>
        <p:grpSpPr bwMode="auto">
          <a:xfrm>
            <a:off x="673100" y="373063"/>
            <a:ext cx="7748588" cy="4176712"/>
            <a:chOff x="424" y="255"/>
            <a:chExt cx="4881" cy="2631"/>
          </a:xfrm>
        </p:grpSpPr>
        <p:sp>
          <p:nvSpPr>
            <p:cNvPr id="112647" name="Oval 3"/>
            <p:cNvSpPr>
              <a:spLocks noChangeArrowheads="1"/>
            </p:cNvSpPr>
            <p:nvPr/>
          </p:nvSpPr>
          <p:spPr bwMode="auto">
            <a:xfrm>
              <a:off x="4408" y="255"/>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40</a:t>
              </a:r>
            </a:p>
          </p:txBody>
        </p:sp>
        <p:sp>
          <p:nvSpPr>
            <p:cNvPr id="112648" name="Oval 4"/>
            <p:cNvSpPr>
              <a:spLocks noChangeArrowheads="1"/>
            </p:cNvSpPr>
            <p:nvPr/>
          </p:nvSpPr>
          <p:spPr bwMode="auto">
            <a:xfrm>
              <a:off x="3880" y="709"/>
              <a:ext cx="384" cy="35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28</a:t>
              </a:r>
            </a:p>
          </p:txBody>
        </p:sp>
        <p:sp>
          <p:nvSpPr>
            <p:cNvPr id="112649" name="Oval 5"/>
            <p:cNvSpPr>
              <a:spLocks noChangeArrowheads="1"/>
            </p:cNvSpPr>
            <p:nvPr/>
          </p:nvSpPr>
          <p:spPr bwMode="auto">
            <a:xfrm>
              <a:off x="4921" y="754"/>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65</a:t>
              </a:r>
            </a:p>
          </p:txBody>
        </p:sp>
        <p:sp>
          <p:nvSpPr>
            <p:cNvPr id="112650" name="Oval 6"/>
            <p:cNvSpPr>
              <a:spLocks noChangeArrowheads="1"/>
            </p:cNvSpPr>
            <p:nvPr/>
          </p:nvSpPr>
          <p:spPr bwMode="auto">
            <a:xfrm>
              <a:off x="4744" y="1344"/>
              <a:ext cx="384" cy="36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50</a:t>
              </a:r>
            </a:p>
          </p:txBody>
        </p:sp>
        <p:sp>
          <p:nvSpPr>
            <p:cNvPr id="112651" name="Oval 7"/>
            <p:cNvSpPr>
              <a:spLocks noChangeArrowheads="1"/>
            </p:cNvSpPr>
            <p:nvPr/>
          </p:nvSpPr>
          <p:spPr bwMode="auto">
            <a:xfrm>
              <a:off x="4264" y="1344"/>
              <a:ext cx="384" cy="36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35</a:t>
              </a:r>
            </a:p>
          </p:txBody>
        </p:sp>
        <p:sp>
          <p:nvSpPr>
            <p:cNvPr id="112652" name="Oval 8"/>
            <p:cNvSpPr>
              <a:spLocks noChangeArrowheads="1"/>
            </p:cNvSpPr>
            <p:nvPr/>
          </p:nvSpPr>
          <p:spPr bwMode="auto">
            <a:xfrm>
              <a:off x="3496" y="1344"/>
              <a:ext cx="384" cy="36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25</a:t>
              </a:r>
            </a:p>
          </p:txBody>
        </p:sp>
        <p:sp>
          <p:nvSpPr>
            <p:cNvPr id="112653" name="Oval 9"/>
            <p:cNvSpPr>
              <a:spLocks noChangeArrowheads="1"/>
            </p:cNvSpPr>
            <p:nvPr/>
          </p:nvSpPr>
          <p:spPr bwMode="auto">
            <a:xfrm>
              <a:off x="4150" y="1888"/>
              <a:ext cx="384" cy="38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33</a:t>
              </a:r>
            </a:p>
          </p:txBody>
        </p:sp>
        <p:sp>
          <p:nvSpPr>
            <p:cNvPr id="112654" name="Oval 10"/>
            <p:cNvSpPr>
              <a:spLocks noChangeArrowheads="1"/>
            </p:cNvSpPr>
            <p:nvPr/>
          </p:nvSpPr>
          <p:spPr bwMode="auto">
            <a:xfrm>
              <a:off x="3640" y="1888"/>
              <a:ext cx="384" cy="38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26</a:t>
              </a:r>
            </a:p>
          </p:txBody>
        </p:sp>
        <p:sp>
          <p:nvSpPr>
            <p:cNvPr id="112655" name="Oval 11"/>
            <p:cNvSpPr>
              <a:spLocks noChangeArrowheads="1"/>
            </p:cNvSpPr>
            <p:nvPr/>
          </p:nvSpPr>
          <p:spPr bwMode="auto">
            <a:xfrm>
              <a:off x="3112" y="1888"/>
              <a:ext cx="384" cy="38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10</a:t>
              </a:r>
            </a:p>
          </p:txBody>
        </p:sp>
        <p:sp>
          <p:nvSpPr>
            <p:cNvPr id="821260" name="Line 12"/>
            <p:cNvSpPr>
              <a:spLocks noChangeShapeType="1"/>
            </p:cNvSpPr>
            <p:nvPr/>
          </p:nvSpPr>
          <p:spPr bwMode="auto">
            <a:xfrm flipH="1">
              <a:off x="4150" y="588"/>
              <a:ext cx="306" cy="1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1" name="Line 13"/>
            <p:cNvSpPr>
              <a:spLocks noChangeShapeType="1"/>
            </p:cNvSpPr>
            <p:nvPr/>
          </p:nvSpPr>
          <p:spPr bwMode="auto">
            <a:xfrm>
              <a:off x="4744" y="588"/>
              <a:ext cx="313" cy="1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2" name="Line 14"/>
            <p:cNvSpPr>
              <a:spLocks noChangeShapeType="1"/>
            </p:cNvSpPr>
            <p:nvPr/>
          </p:nvSpPr>
          <p:spPr bwMode="auto">
            <a:xfrm flipH="1">
              <a:off x="3742" y="1071"/>
              <a:ext cx="285" cy="2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3" name="Line 15"/>
            <p:cNvSpPr>
              <a:spLocks noChangeShapeType="1"/>
            </p:cNvSpPr>
            <p:nvPr/>
          </p:nvSpPr>
          <p:spPr bwMode="auto">
            <a:xfrm>
              <a:off x="4105" y="1071"/>
              <a:ext cx="24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4" name="Line 16"/>
            <p:cNvSpPr>
              <a:spLocks noChangeShapeType="1"/>
            </p:cNvSpPr>
            <p:nvPr/>
          </p:nvSpPr>
          <p:spPr bwMode="auto">
            <a:xfrm flipH="1">
              <a:off x="4984" y="1117"/>
              <a:ext cx="119" cy="2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5" name="Line 17"/>
            <p:cNvSpPr>
              <a:spLocks noChangeShapeType="1"/>
            </p:cNvSpPr>
            <p:nvPr/>
          </p:nvSpPr>
          <p:spPr bwMode="auto">
            <a:xfrm flipH="1">
              <a:off x="4332" y="1706"/>
              <a:ext cx="141" cy="1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6" name="Line 18"/>
            <p:cNvSpPr>
              <a:spLocks noChangeShapeType="1"/>
            </p:cNvSpPr>
            <p:nvPr/>
          </p:nvSpPr>
          <p:spPr bwMode="auto">
            <a:xfrm>
              <a:off x="3736" y="1692"/>
              <a:ext cx="97" cy="1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7" name="Line 19"/>
            <p:cNvSpPr>
              <a:spLocks noChangeShapeType="1"/>
            </p:cNvSpPr>
            <p:nvPr/>
          </p:nvSpPr>
          <p:spPr bwMode="auto">
            <a:xfrm flipH="1">
              <a:off x="3424" y="1692"/>
              <a:ext cx="168" cy="2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68" name="Oval 20"/>
            <p:cNvSpPr>
              <a:spLocks noChangeArrowheads="1"/>
            </p:cNvSpPr>
            <p:nvPr/>
          </p:nvSpPr>
          <p:spPr bwMode="auto">
            <a:xfrm>
              <a:off x="3784" y="618"/>
              <a:ext cx="576" cy="54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2665" name="Oval 21"/>
            <p:cNvSpPr>
              <a:spLocks noChangeArrowheads="1"/>
            </p:cNvSpPr>
            <p:nvPr/>
          </p:nvSpPr>
          <p:spPr bwMode="auto">
            <a:xfrm>
              <a:off x="1720" y="255"/>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40</a:t>
              </a:r>
            </a:p>
          </p:txBody>
        </p:sp>
        <p:sp>
          <p:nvSpPr>
            <p:cNvPr id="112666" name="Oval 22"/>
            <p:cNvSpPr>
              <a:spLocks noChangeArrowheads="1"/>
            </p:cNvSpPr>
            <p:nvPr/>
          </p:nvSpPr>
          <p:spPr bwMode="auto">
            <a:xfrm>
              <a:off x="1192" y="709"/>
              <a:ext cx="384" cy="359"/>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30</a:t>
              </a:r>
            </a:p>
          </p:txBody>
        </p:sp>
        <p:sp>
          <p:nvSpPr>
            <p:cNvPr id="112667" name="Oval 23"/>
            <p:cNvSpPr>
              <a:spLocks noChangeArrowheads="1"/>
            </p:cNvSpPr>
            <p:nvPr/>
          </p:nvSpPr>
          <p:spPr bwMode="auto">
            <a:xfrm>
              <a:off x="2245" y="709"/>
              <a:ext cx="384" cy="38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65</a:t>
              </a:r>
            </a:p>
          </p:txBody>
        </p:sp>
        <p:sp>
          <p:nvSpPr>
            <p:cNvPr id="112668" name="Oval 24"/>
            <p:cNvSpPr>
              <a:spLocks noChangeArrowheads="1"/>
            </p:cNvSpPr>
            <p:nvPr/>
          </p:nvSpPr>
          <p:spPr bwMode="auto">
            <a:xfrm>
              <a:off x="2056" y="1298"/>
              <a:ext cx="384" cy="39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50</a:t>
              </a:r>
            </a:p>
          </p:txBody>
        </p:sp>
        <p:sp>
          <p:nvSpPr>
            <p:cNvPr id="112669" name="Oval 25"/>
            <p:cNvSpPr>
              <a:spLocks noChangeArrowheads="1"/>
            </p:cNvSpPr>
            <p:nvPr/>
          </p:nvSpPr>
          <p:spPr bwMode="auto">
            <a:xfrm>
              <a:off x="1576" y="1298"/>
              <a:ext cx="384" cy="39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35</a:t>
              </a:r>
            </a:p>
          </p:txBody>
        </p:sp>
        <p:sp>
          <p:nvSpPr>
            <p:cNvPr id="112670" name="Oval 26"/>
            <p:cNvSpPr>
              <a:spLocks noChangeArrowheads="1"/>
            </p:cNvSpPr>
            <p:nvPr/>
          </p:nvSpPr>
          <p:spPr bwMode="auto">
            <a:xfrm>
              <a:off x="808" y="1298"/>
              <a:ext cx="384" cy="39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25</a:t>
              </a:r>
            </a:p>
          </p:txBody>
        </p:sp>
        <p:sp>
          <p:nvSpPr>
            <p:cNvPr id="112671" name="Oval 27"/>
            <p:cNvSpPr>
              <a:spLocks noChangeArrowheads="1"/>
            </p:cNvSpPr>
            <p:nvPr/>
          </p:nvSpPr>
          <p:spPr bwMode="auto">
            <a:xfrm>
              <a:off x="1480" y="1888"/>
              <a:ext cx="384" cy="38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33</a:t>
              </a:r>
            </a:p>
          </p:txBody>
        </p:sp>
        <p:sp>
          <p:nvSpPr>
            <p:cNvPr id="112672" name="Oval 28"/>
            <p:cNvSpPr>
              <a:spLocks noChangeArrowheads="1"/>
            </p:cNvSpPr>
            <p:nvPr/>
          </p:nvSpPr>
          <p:spPr bwMode="auto">
            <a:xfrm>
              <a:off x="952" y="1888"/>
              <a:ext cx="384" cy="38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28</a:t>
              </a:r>
            </a:p>
          </p:txBody>
        </p:sp>
        <p:sp>
          <p:nvSpPr>
            <p:cNvPr id="112673" name="Oval 29"/>
            <p:cNvSpPr>
              <a:spLocks noChangeArrowheads="1"/>
            </p:cNvSpPr>
            <p:nvPr/>
          </p:nvSpPr>
          <p:spPr bwMode="auto">
            <a:xfrm>
              <a:off x="424" y="1888"/>
              <a:ext cx="384" cy="38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10</a:t>
              </a:r>
            </a:p>
          </p:txBody>
        </p:sp>
        <p:sp>
          <p:nvSpPr>
            <p:cNvPr id="112674" name="Oval 30"/>
            <p:cNvSpPr>
              <a:spLocks noChangeArrowheads="1"/>
            </p:cNvSpPr>
            <p:nvPr/>
          </p:nvSpPr>
          <p:spPr bwMode="auto">
            <a:xfrm>
              <a:off x="808" y="2508"/>
              <a:ext cx="384" cy="378"/>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26</a:t>
              </a:r>
            </a:p>
          </p:txBody>
        </p:sp>
        <p:sp>
          <p:nvSpPr>
            <p:cNvPr id="821279" name="Line 31"/>
            <p:cNvSpPr>
              <a:spLocks noChangeShapeType="1"/>
            </p:cNvSpPr>
            <p:nvPr/>
          </p:nvSpPr>
          <p:spPr bwMode="auto">
            <a:xfrm flipH="1">
              <a:off x="1429" y="588"/>
              <a:ext cx="339" cy="1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0" name="Line 32"/>
            <p:cNvSpPr>
              <a:spLocks noChangeShapeType="1"/>
            </p:cNvSpPr>
            <p:nvPr/>
          </p:nvSpPr>
          <p:spPr bwMode="auto">
            <a:xfrm>
              <a:off x="2056" y="588"/>
              <a:ext cx="325" cy="1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1" name="Line 33"/>
            <p:cNvSpPr>
              <a:spLocks noChangeShapeType="1"/>
            </p:cNvSpPr>
            <p:nvPr/>
          </p:nvSpPr>
          <p:spPr bwMode="auto">
            <a:xfrm flipH="1">
              <a:off x="1020" y="1071"/>
              <a:ext cx="331"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2" name="Line 34"/>
            <p:cNvSpPr>
              <a:spLocks noChangeShapeType="1"/>
            </p:cNvSpPr>
            <p:nvPr/>
          </p:nvSpPr>
          <p:spPr bwMode="auto">
            <a:xfrm>
              <a:off x="1429" y="1071"/>
              <a:ext cx="317"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3" name="Line 35"/>
            <p:cNvSpPr>
              <a:spLocks noChangeShapeType="1"/>
            </p:cNvSpPr>
            <p:nvPr/>
          </p:nvSpPr>
          <p:spPr bwMode="auto">
            <a:xfrm flipH="1">
              <a:off x="2290" y="1068"/>
              <a:ext cx="102"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4" name="Line 36"/>
            <p:cNvSpPr>
              <a:spLocks noChangeShapeType="1"/>
            </p:cNvSpPr>
            <p:nvPr/>
          </p:nvSpPr>
          <p:spPr bwMode="auto">
            <a:xfrm flipH="1">
              <a:off x="1701" y="1692"/>
              <a:ext cx="67" cy="1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5" name="Line 37"/>
            <p:cNvSpPr>
              <a:spLocks noChangeShapeType="1"/>
            </p:cNvSpPr>
            <p:nvPr/>
          </p:nvSpPr>
          <p:spPr bwMode="auto">
            <a:xfrm>
              <a:off x="1048" y="1692"/>
              <a:ext cx="108" cy="1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6" name="Line 38"/>
            <p:cNvSpPr>
              <a:spLocks noChangeShapeType="1"/>
            </p:cNvSpPr>
            <p:nvPr/>
          </p:nvSpPr>
          <p:spPr bwMode="auto">
            <a:xfrm flipH="1">
              <a:off x="657" y="1661"/>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7" name="Line 39"/>
            <p:cNvSpPr>
              <a:spLocks noChangeShapeType="1"/>
            </p:cNvSpPr>
            <p:nvPr/>
          </p:nvSpPr>
          <p:spPr bwMode="auto">
            <a:xfrm flipH="1">
              <a:off x="1048" y="2268"/>
              <a:ext cx="96"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1288" name="Oval 40"/>
            <p:cNvSpPr>
              <a:spLocks noChangeArrowheads="1"/>
            </p:cNvSpPr>
            <p:nvPr/>
          </p:nvSpPr>
          <p:spPr bwMode="auto">
            <a:xfrm>
              <a:off x="1096" y="636"/>
              <a:ext cx="576" cy="52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12643" name="Group 41"/>
          <p:cNvGrpSpPr>
            <a:grpSpLocks/>
          </p:cNvGrpSpPr>
          <p:nvPr/>
        </p:nvGrpSpPr>
        <p:grpSpPr bwMode="auto">
          <a:xfrm>
            <a:off x="1968500" y="3492500"/>
            <a:ext cx="1295400" cy="1371600"/>
            <a:chOff x="1104" y="2880"/>
            <a:chExt cx="816" cy="864"/>
          </a:xfrm>
        </p:grpSpPr>
        <p:sp>
          <p:nvSpPr>
            <p:cNvPr id="112645" name="Text Box 42"/>
            <p:cNvSpPr txBox="1">
              <a:spLocks noChangeArrowheads="1"/>
            </p:cNvSpPr>
            <p:nvPr/>
          </p:nvSpPr>
          <p:spPr bwMode="auto">
            <a:xfrm>
              <a:off x="1584" y="3456"/>
              <a:ext cx="336" cy="288"/>
            </a:xfrm>
            <a:prstGeom prst="rect">
              <a:avLst/>
            </a:prstGeom>
            <a:noFill/>
            <a:ln w="19050">
              <a:noFill/>
              <a:miter lim="800000"/>
              <a:headEnd/>
              <a:tailEnd/>
            </a:ln>
            <a:effectLst/>
          </p:spPr>
          <p:txBody>
            <a:bodyPr>
              <a:spAutoFit/>
            </a:bodyPr>
            <a:lstStyle/>
            <a:p>
              <a:pPr>
                <a:lnSpc>
                  <a:spcPct val="100000"/>
                </a:lnSpc>
              </a:pPr>
              <a:r>
                <a:rPr lang="en-US" altLang="zh-CN" sz="2400">
                  <a:solidFill>
                    <a:schemeClr val="tx1"/>
                  </a:solidFill>
                  <a:latin typeface="VW媩$婫`婡p瑙" charset="0"/>
                  <a:ea typeface="宋体" pitchFamily="2" charset="-122"/>
                </a:rPr>
                <a:t>R</a:t>
              </a:r>
            </a:p>
          </p:txBody>
        </p:sp>
        <p:sp>
          <p:nvSpPr>
            <p:cNvPr id="821291" name="Line 43"/>
            <p:cNvSpPr>
              <a:spLocks noChangeShapeType="1"/>
            </p:cNvSpPr>
            <p:nvPr/>
          </p:nvSpPr>
          <p:spPr bwMode="auto">
            <a:xfrm flipH="1" flipV="1">
              <a:off x="1104" y="2880"/>
              <a:ext cx="576" cy="624"/>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12644" name="Rectangle 48"/>
          <p:cNvSpPr>
            <a:spLocks noChangeArrowheads="1"/>
          </p:cNvSpPr>
          <p:nvPr/>
        </p:nvSpPr>
        <p:spPr bwMode="auto">
          <a:xfrm>
            <a:off x="406400" y="5351463"/>
            <a:ext cx="8496300" cy="830262"/>
          </a:xfrm>
          <a:prstGeom prst="rect">
            <a:avLst/>
          </a:prstGeom>
          <a:noFill/>
          <a:ln w="9525">
            <a:noFill/>
            <a:miter lim="800000"/>
            <a:headEnd/>
            <a:tailEnd/>
          </a:ln>
          <a:effectLst/>
        </p:spPr>
        <p:txBody>
          <a:bodyPr>
            <a:spAutoFit/>
          </a:bodyPr>
          <a:lstStyle/>
          <a:p>
            <a:pPr indent="628650">
              <a:lnSpc>
                <a:spcPct val="100000"/>
              </a:lnSpc>
            </a:pPr>
            <a:r>
              <a:rPr lang="zh-CN" altLang="en-US" sz="2400">
                <a:solidFill>
                  <a:schemeClr val="tx1"/>
                </a:solidFill>
              </a:rPr>
              <a:t>被删除结点左孩子最右下的结点为</a:t>
            </a:r>
            <a:r>
              <a:rPr lang="en-US" altLang="zh-CN" sz="2400">
                <a:solidFill>
                  <a:schemeClr val="tx1"/>
                </a:solidFill>
                <a:latin typeface="Times New Roman" pitchFamily="18" charset="0"/>
              </a:rPr>
              <a:t>R，</a:t>
            </a:r>
            <a:r>
              <a:rPr lang="zh-CN" altLang="en-US" sz="2400">
                <a:solidFill>
                  <a:schemeClr val="tx1"/>
                </a:solidFill>
                <a:latin typeface="Times New Roman" pitchFamily="18" charset="0"/>
              </a:rPr>
              <a:t>复制</a:t>
            </a:r>
            <a:r>
              <a:rPr lang="en-US" altLang="zh-CN" sz="2400">
                <a:solidFill>
                  <a:schemeClr val="tx1"/>
                </a:solidFill>
                <a:latin typeface="Times New Roman" pitchFamily="18" charset="0"/>
              </a:rPr>
              <a:t>R</a:t>
            </a:r>
            <a:r>
              <a:rPr lang="zh-CN" altLang="en-US" sz="2400">
                <a:solidFill>
                  <a:schemeClr val="tx1"/>
                </a:solidFill>
              </a:rPr>
              <a:t>的内容到被删除结点，在进一步地删除</a:t>
            </a:r>
            <a:r>
              <a:rPr lang="en-US" altLang="zh-CN" sz="2400">
                <a:solidFill>
                  <a:schemeClr val="tx1"/>
                </a:solidFill>
                <a:latin typeface="Times New Roman" pitchFamily="18" charset="0"/>
              </a:rPr>
              <a:t>R</a:t>
            </a:r>
            <a:r>
              <a:rPr lang="zh-CN" altLang="en-US" sz="2400">
                <a:solidFill>
                  <a:schemeClr val="tx1"/>
                </a:solidFill>
                <a:latin typeface="Times New Roman" pitchFamily="18" charset="0"/>
              </a:rPr>
              <a:t>（参考情况</a:t>
            </a:r>
            <a:r>
              <a:rPr lang="en-US" altLang="zh-CN" sz="2400">
                <a:solidFill>
                  <a:schemeClr val="tx1"/>
                </a:solidFill>
                <a:latin typeface="Times New Roman" pitchFamily="18" charset="0"/>
              </a:rPr>
              <a:t>2</a:t>
            </a:r>
            <a:r>
              <a:rPr lang="zh-CN" altLang="en-US" sz="2400">
                <a:solidFill>
                  <a:schemeClr val="tx1"/>
                </a:solidFill>
                <a:latin typeface="Times New Roman" pitchFamily="18" charset="0"/>
              </a:rPr>
              <a:t>）</a:t>
            </a:r>
            <a:endParaRPr lang="zh-CN" altLang="en-US" sz="2400">
              <a:solidFill>
                <a:schemeClr val="tx1"/>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3666" name="Group 3"/>
          <p:cNvGrpSpPr>
            <a:grpSpLocks/>
          </p:cNvGrpSpPr>
          <p:nvPr/>
        </p:nvGrpSpPr>
        <p:grpSpPr bwMode="auto">
          <a:xfrm>
            <a:off x="355600" y="852488"/>
            <a:ext cx="7696200" cy="4089400"/>
            <a:chOff x="224" y="537"/>
            <a:chExt cx="4848" cy="2576"/>
          </a:xfrm>
        </p:grpSpPr>
        <p:sp>
          <p:nvSpPr>
            <p:cNvPr id="113671" name="Oval 4"/>
            <p:cNvSpPr>
              <a:spLocks noChangeArrowheads="1"/>
            </p:cNvSpPr>
            <p:nvPr/>
          </p:nvSpPr>
          <p:spPr bwMode="auto">
            <a:xfrm>
              <a:off x="1808" y="618"/>
              <a:ext cx="384" cy="357"/>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40</a:t>
              </a:r>
            </a:p>
          </p:txBody>
        </p:sp>
        <p:sp>
          <p:nvSpPr>
            <p:cNvPr id="113672" name="Oval 5"/>
            <p:cNvSpPr>
              <a:spLocks noChangeArrowheads="1"/>
            </p:cNvSpPr>
            <p:nvPr/>
          </p:nvSpPr>
          <p:spPr bwMode="auto">
            <a:xfrm>
              <a:off x="1280" y="1071"/>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30</a:t>
              </a:r>
            </a:p>
          </p:txBody>
        </p:sp>
        <p:sp>
          <p:nvSpPr>
            <p:cNvPr id="113673" name="Oval 6"/>
            <p:cNvSpPr>
              <a:spLocks noChangeArrowheads="1"/>
            </p:cNvSpPr>
            <p:nvPr/>
          </p:nvSpPr>
          <p:spPr bwMode="auto">
            <a:xfrm>
              <a:off x="2336" y="1071"/>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65</a:t>
              </a:r>
            </a:p>
          </p:txBody>
        </p:sp>
        <p:sp>
          <p:nvSpPr>
            <p:cNvPr id="113674" name="Oval 7"/>
            <p:cNvSpPr>
              <a:spLocks noChangeArrowheads="1"/>
            </p:cNvSpPr>
            <p:nvPr/>
          </p:nvSpPr>
          <p:spPr bwMode="auto">
            <a:xfrm>
              <a:off x="2144" y="1661"/>
              <a:ext cx="384" cy="37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50</a:t>
              </a:r>
            </a:p>
          </p:txBody>
        </p:sp>
        <p:sp>
          <p:nvSpPr>
            <p:cNvPr id="113675" name="Oval 8"/>
            <p:cNvSpPr>
              <a:spLocks noChangeArrowheads="1"/>
            </p:cNvSpPr>
            <p:nvPr/>
          </p:nvSpPr>
          <p:spPr bwMode="auto">
            <a:xfrm>
              <a:off x="896" y="1661"/>
              <a:ext cx="384" cy="37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28</a:t>
              </a:r>
            </a:p>
          </p:txBody>
        </p:sp>
        <p:sp>
          <p:nvSpPr>
            <p:cNvPr id="113676" name="Oval 9"/>
            <p:cNvSpPr>
              <a:spLocks noChangeArrowheads="1"/>
            </p:cNvSpPr>
            <p:nvPr/>
          </p:nvSpPr>
          <p:spPr bwMode="auto">
            <a:xfrm>
              <a:off x="224" y="2751"/>
              <a:ext cx="384" cy="36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15</a:t>
              </a:r>
            </a:p>
          </p:txBody>
        </p:sp>
        <p:sp>
          <p:nvSpPr>
            <p:cNvPr id="113677" name="Oval 10"/>
            <p:cNvSpPr>
              <a:spLocks noChangeArrowheads="1"/>
            </p:cNvSpPr>
            <p:nvPr/>
          </p:nvSpPr>
          <p:spPr bwMode="auto">
            <a:xfrm>
              <a:off x="560" y="2251"/>
              <a:ext cx="384" cy="35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20</a:t>
              </a:r>
            </a:p>
          </p:txBody>
        </p:sp>
        <p:sp>
          <p:nvSpPr>
            <p:cNvPr id="820235" name="Line 11"/>
            <p:cNvSpPr>
              <a:spLocks noChangeShapeType="1"/>
            </p:cNvSpPr>
            <p:nvPr/>
          </p:nvSpPr>
          <p:spPr bwMode="auto">
            <a:xfrm flipH="1">
              <a:off x="1610" y="935"/>
              <a:ext cx="28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36" name="Line 12"/>
            <p:cNvSpPr>
              <a:spLocks noChangeShapeType="1"/>
            </p:cNvSpPr>
            <p:nvPr/>
          </p:nvSpPr>
          <p:spPr bwMode="auto">
            <a:xfrm>
              <a:off x="2144" y="927"/>
              <a:ext cx="28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37" name="Line 13"/>
            <p:cNvSpPr>
              <a:spLocks noChangeShapeType="1"/>
            </p:cNvSpPr>
            <p:nvPr/>
          </p:nvSpPr>
          <p:spPr bwMode="auto">
            <a:xfrm flipH="1">
              <a:off x="1156" y="1407"/>
              <a:ext cx="220" cy="2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38" name="Line 14"/>
            <p:cNvSpPr>
              <a:spLocks noChangeShapeType="1"/>
            </p:cNvSpPr>
            <p:nvPr/>
          </p:nvSpPr>
          <p:spPr bwMode="auto">
            <a:xfrm flipH="1">
              <a:off x="2336" y="1434"/>
              <a:ext cx="141"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39" name="Line 15"/>
            <p:cNvSpPr>
              <a:spLocks noChangeShapeType="1"/>
            </p:cNvSpPr>
            <p:nvPr/>
          </p:nvSpPr>
          <p:spPr bwMode="auto">
            <a:xfrm flipH="1">
              <a:off x="848" y="2024"/>
              <a:ext cx="172"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3683" name="Oval 16"/>
            <p:cNvSpPr>
              <a:spLocks noChangeArrowheads="1"/>
            </p:cNvSpPr>
            <p:nvPr/>
          </p:nvSpPr>
          <p:spPr bwMode="auto">
            <a:xfrm>
              <a:off x="848" y="2751"/>
              <a:ext cx="384" cy="362"/>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25</a:t>
              </a:r>
            </a:p>
          </p:txBody>
        </p:sp>
        <p:sp>
          <p:nvSpPr>
            <p:cNvPr id="820241" name="Line 17"/>
            <p:cNvSpPr>
              <a:spLocks noChangeShapeType="1"/>
            </p:cNvSpPr>
            <p:nvPr/>
          </p:nvSpPr>
          <p:spPr bwMode="auto">
            <a:xfrm>
              <a:off x="839" y="2568"/>
              <a:ext cx="227"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42" name="Oval 18"/>
            <p:cNvSpPr>
              <a:spLocks noChangeArrowheads="1"/>
            </p:cNvSpPr>
            <p:nvPr/>
          </p:nvSpPr>
          <p:spPr bwMode="auto">
            <a:xfrm>
              <a:off x="1730" y="537"/>
              <a:ext cx="576" cy="52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20243" name="Line 19"/>
            <p:cNvSpPr>
              <a:spLocks noChangeShapeType="1"/>
            </p:cNvSpPr>
            <p:nvPr/>
          </p:nvSpPr>
          <p:spPr bwMode="auto">
            <a:xfrm flipH="1">
              <a:off x="476" y="2568"/>
              <a:ext cx="181" cy="1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3687" name="Oval 20"/>
            <p:cNvSpPr>
              <a:spLocks noChangeArrowheads="1"/>
            </p:cNvSpPr>
            <p:nvPr/>
          </p:nvSpPr>
          <p:spPr bwMode="auto">
            <a:xfrm>
              <a:off x="4160" y="618"/>
              <a:ext cx="384" cy="357"/>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黑体" pitchFamily="49" charset="-122"/>
                  <a:ea typeface="黑体" pitchFamily="49" charset="-122"/>
                </a:rPr>
                <a:t>30</a:t>
              </a:r>
            </a:p>
          </p:txBody>
        </p:sp>
        <p:sp>
          <p:nvSpPr>
            <p:cNvPr id="113688" name="Oval 21"/>
            <p:cNvSpPr>
              <a:spLocks noChangeArrowheads="1"/>
            </p:cNvSpPr>
            <p:nvPr/>
          </p:nvSpPr>
          <p:spPr bwMode="auto">
            <a:xfrm>
              <a:off x="4688" y="1117"/>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65</a:t>
              </a:r>
            </a:p>
          </p:txBody>
        </p:sp>
        <p:sp>
          <p:nvSpPr>
            <p:cNvPr id="113689" name="Oval 22"/>
            <p:cNvSpPr>
              <a:spLocks noChangeArrowheads="1"/>
            </p:cNvSpPr>
            <p:nvPr/>
          </p:nvSpPr>
          <p:spPr bwMode="auto">
            <a:xfrm>
              <a:off x="4496" y="1695"/>
              <a:ext cx="384" cy="37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50</a:t>
              </a:r>
            </a:p>
          </p:txBody>
        </p:sp>
        <p:sp>
          <p:nvSpPr>
            <p:cNvPr id="113690" name="Oval 23"/>
            <p:cNvSpPr>
              <a:spLocks noChangeArrowheads="1"/>
            </p:cNvSpPr>
            <p:nvPr/>
          </p:nvSpPr>
          <p:spPr bwMode="auto">
            <a:xfrm>
              <a:off x="3632" y="1071"/>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28</a:t>
              </a:r>
            </a:p>
          </p:txBody>
        </p:sp>
        <p:sp>
          <p:nvSpPr>
            <p:cNvPr id="113691" name="Oval 24"/>
            <p:cNvSpPr>
              <a:spLocks noChangeArrowheads="1"/>
            </p:cNvSpPr>
            <p:nvPr/>
          </p:nvSpPr>
          <p:spPr bwMode="auto">
            <a:xfrm>
              <a:off x="2960" y="2115"/>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15</a:t>
              </a:r>
            </a:p>
          </p:txBody>
        </p:sp>
        <p:sp>
          <p:nvSpPr>
            <p:cNvPr id="113692" name="Oval 25"/>
            <p:cNvSpPr>
              <a:spLocks noChangeArrowheads="1"/>
            </p:cNvSpPr>
            <p:nvPr/>
          </p:nvSpPr>
          <p:spPr bwMode="auto">
            <a:xfrm>
              <a:off x="3296" y="1616"/>
              <a:ext cx="384" cy="367"/>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20</a:t>
              </a:r>
            </a:p>
          </p:txBody>
        </p:sp>
        <p:sp>
          <p:nvSpPr>
            <p:cNvPr id="820250" name="Line 26"/>
            <p:cNvSpPr>
              <a:spLocks noChangeShapeType="1"/>
            </p:cNvSpPr>
            <p:nvPr/>
          </p:nvSpPr>
          <p:spPr bwMode="auto">
            <a:xfrm>
              <a:off x="4496" y="927"/>
              <a:ext cx="334" cy="1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51" name="Line 27"/>
            <p:cNvSpPr>
              <a:spLocks noChangeShapeType="1"/>
            </p:cNvSpPr>
            <p:nvPr/>
          </p:nvSpPr>
          <p:spPr bwMode="auto">
            <a:xfrm flipH="1">
              <a:off x="3923" y="927"/>
              <a:ext cx="285" cy="1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52" name="Line 28"/>
            <p:cNvSpPr>
              <a:spLocks noChangeShapeType="1"/>
            </p:cNvSpPr>
            <p:nvPr/>
          </p:nvSpPr>
          <p:spPr bwMode="auto">
            <a:xfrm flipH="1">
              <a:off x="4736" y="1480"/>
              <a:ext cx="140" cy="2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53" name="Line 29"/>
            <p:cNvSpPr>
              <a:spLocks noChangeShapeType="1"/>
            </p:cNvSpPr>
            <p:nvPr/>
          </p:nvSpPr>
          <p:spPr bwMode="auto">
            <a:xfrm flipH="1">
              <a:off x="3584" y="1407"/>
              <a:ext cx="144"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3697" name="Oval 30"/>
            <p:cNvSpPr>
              <a:spLocks noChangeArrowheads="1"/>
            </p:cNvSpPr>
            <p:nvPr/>
          </p:nvSpPr>
          <p:spPr bwMode="auto">
            <a:xfrm>
              <a:off x="3606" y="2115"/>
              <a:ext cx="384" cy="363"/>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000">
                  <a:solidFill>
                    <a:schemeClr val="tx1"/>
                  </a:solidFill>
                  <a:latin typeface="黑体" pitchFamily="49" charset="-122"/>
                  <a:ea typeface="黑体" pitchFamily="49" charset="-122"/>
                </a:rPr>
                <a:t>25</a:t>
              </a:r>
            </a:p>
          </p:txBody>
        </p:sp>
        <p:sp>
          <p:nvSpPr>
            <p:cNvPr id="820255" name="Line 31"/>
            <p:cNvSpPr>
              <a:spLocks noChangeShapeType="1"/>
            </p:cNvSpPr>
            <p:nvPr/>
          </p:nvSpPr>
          <p:spPr bwMode="auto">
            <a:xfrm>
              <a:off x="3515" y="1979"/>
              <a:ext cx="136"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0256" name="Oval 32"/>
            <p:cNvSpPr>
              <a:spLocks noChangeArrowheads="1"/>
            </p:cNvSpPr>
            <p:nvPr/>
          </p:nvSpPr>
          <p:spPr bwMode="auto">
            <a:xfrm>
              <a:off x="4057" y="537"/>
              <a:ext cx="576" cy="52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20257" name="Line 33"/>
            <p:cNvSpPr>
              <a:spLocks noChangeShapeType="1"/>
            </p:cNvSpPr>
            <p:nvPr/>
          </p:nvSpPr>
          <p:spPr bwMode="auto">
            <a:xfrm flipH="1">
              <a:off x="3288" y="1979"/>
              <a:ext cx="144"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13667" name="Rectangle 48"/>
          <p:cNvSpPr>
            <a:spLocks noChangeArrowheads="1"/>
          </p:cNvSpPr>
          <p:nvPr/>
        </p:nvSpPr>
        <p:spPr bwMode="auto">
          <a:xfrm>
            <a:off x="406400" y="5351463"/>
            <a:ext cx="8496300" cy="830262"/>
          </a:xfrm>
          <a:prstGeom prst="rect">
            <a:avLst/>
          </a:prstGeom>
          <a:noFill/>
          <a:ln w="9525">
            <a:noFill/>
            <a:miter lim="800000"/>
            <a:headEnd/>
            <a:tailEnd/>
          </a:ln>
          <a:effectLst/>
        </p:spPr>
        <p:txBody>
          <a:bodyPr>
            <a:spAutoFit/>
          </a:bodyPr>
          <a:lstStyle/>
          <a:p>
            <a:pPr indent="628650">
              <a:lnSpc>
                <a:spcPct val="100000"/>
              </a:lnSpc>
            </a:pPr>
            <a:r>
              <a:rPr lang="zh-CN" altLang="en-US" sz="2400">
                <a:solidFill>
                  <a:schemeClr val="tx1"/>
                </a:solidFill>
              </a:rPr>
              <a:t>可视被删除结点左孩子为最右下的结点</a:t>
            </a:r>
            <a:r>
              <a:rPr lang="en-US" altLang="zh-CN" sz="2400">
                <a:solidFill>
                  <a:schemeClr val="tx1"/>
                </a:solidFill>
                <a:latin typeface="Times New Roman" pitchFamily="18" charset="0"/>
              </a:rPr>
              <a:t>R，</a:t>
            </a:r>
            <a:r>
              <a:rPr lang="zh-CN" altLang="en-US" sz="2400">
                <a:solidFill>
                  <a:schemeClr val="tx1"/>
                </a:solidFill>
                <a:latin typeface="Times New Roman" pitchFamily="18" charset="0"/>
              </a:rPr>
              <a:t>复制</a:t>
            </a:r>
            <a:r>
              <a:rPr lang="en-US" altLang="zh-CN" sz="2400">
                <a:solidFill>
                  <a:schemeClr val="tx1"/>
                </a:solidFill>
                <a:latin typeface="Times New Roman" pitchFamily="18" charset="0"/>
              </a:rPr>
              <a:t>R</a:t>
            </a:r>
            <a:r>
              <a:rPr lang="zh-CN" altLang="en-US" sz="2400">
                <a:solidFill>
                  <a:schemeClr val="tx1"/>
                </a:solidFill>
              </a:rPr>
              <a:t>的内容到被删除结点，在进一步地删除</a:t>
            </a:r>
            <a:r>
              <a:rPr lang="en-US" altLang="zh-CN" sz="2400">
                <a:solidFill>
                  <a:schemeClr val="tx1"/>
                </a:solidFill>
                <a:latin typeface="Times New Roman" pitchFamily="18" charset="0"/>
              </a:rPr>
              <a:t>R</a:t>
            </a:r>
            <a:r>
              <a:rPr lang="zh-CN" altLang="en-US" sz="2400">
                <a:solidFill>
                  <a:schemeClr val="tx1"/>
                </a:solidFill>
                <a:latin typeface="Times New Roman" pitchFamily="18" charset="0"/>
              </a:rPr>
              <a:t>（参考情况</a:t>
            </a:r>
            <a:r>
              <a:rPr lang="en-US" altLang="zh-CN" sz="2400">
                <a:solidFill>
                  <a:schemeClr val="tx1"/>
                </a:solidFill>
                <a:latin typeface="Times New Roman" pitchFamily="18" charset="0"/>
              </a:rPr>
              <a:t>2</a:t>
            </a:r>
            <a:r>
              <a:rPr lang="zh-CN" altLang="en-US" sz="2400">
                <a:solidFill>
                  <a:schemeClr val="tx1"/>
                </a:solidFill>
                <a:latin typeface="Times New Roman" pitchFamily="18" charset="0"/>
              </a:rPr>
              <a:t>）</a:t>
            </a:r>
            <a:endParaRPr lang="zh-CN" altLang="en-US" sz="2400">
              <a:solidFill>
                <a:schemeClr val="tx1"/>
              </a:solidFill>
            </a:endParaRPr>
          </a:p>
        </p:txBody>
      </p:sp>
      <p:grpSp>
        <p:nvGrpSpPr>
          <p:cNvPr id="113668" name="Group 41"/>
          <p:cNvGrpSpPr>
            <a:grpSpLocks/>
          </p:cNvGrpSpPr>
          <p:nvPr/>
        </p:nvGrpSpPr>
        <p:grpSpPr bwMode="auto">
          <a:xfrm>
            <a:off x="2444750" y="2301875"/>
            <a:ext cx="1295400" cy="1371600"/>
            <a:chOff x="1104" y="2880"/>
            <a:chExt cx="816" cy="864"/>
          </a:xfrm>
        </p:grpSpPr>
        <p:sp>
          <p:nvSpPr>
            <p:cNvPr id="113669" name="Text Box 42"/>
            <p:cNvSpPr txBox="1">
              <a:spLocks noChangeArrowheads="1"/>
            </p:cNvSpPr>
            <p:nvPr/>
          </p:nvSpPr>
          <p:spPr bwMode="auto">
            <a:xfrm>
              <a:off x="1584" y="3456"/>
              <a:ext cx="336" cy="288"/>
            </a:xfrm>
            <a:prstGeom prst="rect">
              <a:avLst/>
            </a:prstGeom>
            <a:noFill/>
            <a:ln w="19050">
              <a:noFill/>
              <a:miter lim="800000"/>
              <a:headEnd/>
              <a:tailEnd/>
            </a:ln>
            <a:effectLst/>
          </p:spPr>
          <p:txBody>
            <a:bodyPr>
              <a:spAutoFit/>
            </a:bodyPr>
            <a:lstStyle/>
            <a:p>
              <a:pPr>
                <a:lnSpc>
                  <a:spcPct val="100000"/>
                </a:lnSpc>
              </a:pPr>
              <a:r>
                <a:rPr lang="en-US" altLang="zh-CN" sz="2400">
                  <a:solidFill>
                    <a:schemeClr val="tx1"/>
                  </a:solidFill>
                  <a:latin typeface="VW媩$婫`婡p瑙" charset="0"/>
                  <a:ea typeface="宋体" pitchFamily="2" charset="-122"/>
                </a:rPr>
                <a:t>R</a:t>
              </a:r>
            </a:p>
          </p:txBody>
        </p:sp>
        <p:sp>
          <p:nvSpPr>
            <p:cNvPr id="37" name="Line 43"/>
            <p:cNvSpPr>
              <a:spLocks noChangeShapeType="1"/>
            </p:cNvSpPr>
            <p:nvPr/>
          </p:nvSpPr>
          <p:spPr bwMode="auto">
            <a:xfrm flipH="1" flipV="1">
              <a:off x="1104" y="2880"/>
              <a:ext cx="576" cy="624"/>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cstate="print"/>
          <a:srcRect/>
          <a:stretch>
            <a:fillRect/>
          </a:stretch>
        </p:blipFill>
        <p:spPr bwMode="auto">
          <a:xfrm>
            <a:off x="0" y="609600"/>
            <a:ext cx="9144000" cy="3124200"/>
          </a:xfrm>
          <a:prstGeom prst="rect">
            <a:avLst/>
          </a:prstGeom>
          <a:noFill/>
          <a:ln w="9525">
            <a:noFill/>
            <a:miter lim="800000"/>
            <a:headEnd/>
            <a:tailEnd/>
          </a:ln>
        </p:spPr>
      </p:pic>
      <p:pic>
        <p:nvPicPr>
          <p:cNvPr id="114691" name="Picture 3"/>
          <p:cNvPicPr>
            <a:picLocks noChangeAspect="1" noChangeArrowheads="1"/>
          </p:cNvPicPr>
          <p:nvPr/>
        </p:nvPicPr>
        <p:blipFill>
          <a:blip r:embed="rId3" cstate="print"/>
          <a:srcRect/>
          <a:stretch>
            <a:fillRect/>
          </a:stretch>
        </p:blipFill>
        <p:spPr bwMode="auto">
          <a:xfrm>
            <a:off x="0" y="3733800"/>
            <a:ext cx="9144000" cy="2438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2276872"/>
            <a:ext cx="9144000" cy="440120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err="1">
                <a:solidFill>
                  <a:schemeClr val="tx1"/>
                </a:solidFill>
                <a:latin typeface="Times New Roman" pitchFamily="18" charset="0"/>
                <a:ea typeface="仿宋_GB2312" pitchFamily="49" charset="-122"/>
              </a:rPr>
              <a:t>def</a:t>
            </a:r>
            <a:r>
              <a:rPr lang="en-US" altLang="zh-CN" sz="2800" dirty="0">
                <a:solidFill>
                  <a:schemeClr val="tx1"/>
                </a:solidFill>
                <a:latin typeface="Times New Roman" pitchFamily="18" charset="0"/>
                <a:ea typeface="仿宋_GB2312" pitchFamily="49" charset="-122"/>
              </a:rPr>
              <a:t>  delete( tree, t, p, x) :  # </a:t>
            </a:r>
            <a:r>
              <a:rPr lang="zh-CN" altLang="en-US" sz="2800" dirty="0">
                <a:solidFill>
                  <a:schemeClr val="tx1"/>
                </a:solidFill>
                <a:latin typeface="Times New Roman" pitchFamily="18" charset="0"/>
                <a:ea typeface="仿宋_GB2312" pitchFamily="49" charset="-122"/>
              </a:rPr>
              <a:t>二叉搜索树删除算法</a:t>
            </a:r>
          </a:p>
          <a:p>
            <a:pPr>
              <a:lnSpc>
                <a:spcPct val="100000"/>
              </a:lnSpc>
            </a:pPr>
            <a:r>
              <a:rPr lang="zh-CN" altLang="en-US" sz="2800" dirty="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if  t != None :</a:t>
            </a:r>
          </a:p>
          <a:p>
            <a:pPr>
              <a:lnSpc>
                <a:spcPct val="100000"/>
              </a:lnSpc>
            </a:pPr>
            <a:r>
              <a:rPr lang="en-US" altLang="zh-CN" sz="2800" dirty="0">
                <a:solidFill>
                  <a:schemeClr val="tx1"/>
                </a:solidFill>
                <a:latin typeface="Times New Roman" pitchFamily="18" charset="0"/>
                <a:ea typeface="仿宋_GB2312" pitchFamily="49" charset="-122"/>
              </a:rPr>
              <a:t>        if  x &lt; </a:t>
            </a:r>
            <a:r>
              <a:rPr lang="en-US" altLang="zh-CN" sz="2800" dirty="0" err="1">
                <a:solidFill>
                  <a:schemeClr val="tx1"/>
                </a:solidFill>
                <a:latin typeface="Times New Roman" pitchFamily="18" charset="0"/>
                <a:ea typeface="仿宋_GB2312" pitchFamily="49" charset="-122"/>
              </a:rPr>
              <a:t>t.data</a:t>
            </a:r>
            <a:r>
              <a:rPr lang="en-US" altLang="zh-CN" sz="2800" dirty="0">
                <a:solidFill>
                  <a:schemeClr val="tx1"/>
                </a:solidFill>
                <a:latin typeface="Times New Roman" pitchFamily="18" charset="0"/>
                <a:ea typeface="仿宋_GB2312" pitchFamily="49" charset="-122"/>
              </a:rPr>
              <a:t> :</a:t>
            </a:r>
          </a:p>
          <a:p>
            <a:pPr>
              <a:lnSpc>
                <a:spcPct val="100000"/>
              </a:lnSpc>
            </a:pPr>
            <a:r>
              <a:rPr lang="en-US" altLang="zh-CN" sz="2800" dirty="0">
                <a:solidFill>
                  <a:schemeClr val="tx1"/>
                </a:solidFill>
                <a:latin typeface="Times New Roman" pitchFamily="18" charset="0"/>
                <a:ea typeface="仿宋_GB2312" pitchFamily="49" charset="-122"/>
              </a:rPr>
              <a:t>            delete( tree, </a:t>
            </a:r>
            <a:r>
              <a:rPr lang="en-US" altLang="zh-CN" sz="2800" dirty="0" err="1">
                <a:solidFill>
                  <a:schemeClr val="tx1"/>
                </a:solidFill>
                <a:latin typeface="Times New Roman" pitchFamily="18" charset="0"/>
                <a:ea typeface="仿宋_GB2312" pitchFamily="49" charset="-122"/>
              </a:rPr>
              <a:t>t.Lchild</a:t>
            </a:r>
            <a:r>
              <a:rPr lang="en-US" altLang="zh-CN" sz="2800" dirty="0">
                <a:solidFill>
                  <a:schemeClr val="tx1"/>
                </a:solidFill>
                <a:latin typeface="Times New Roman" pitchFamily="18" charset="0"/>
                <a:ea typeface="仿宋_GB2312" pitchFamily="49" charset="-122"/>
              </a:rPr>
              <a:t>, t, x )     #</a:t>
            </a:r>
            <a:r>
              <a:rPr lang="zh-CN" altLang="en-US" sz="2800" dirty="0">
                <a:solidFill>
                  <a:schemeClr val="tx1"/>
                </a:solidFill>
                <a:latin typeface="Times New Roman" pitchFamily="18" charset="0"/>
                <a:ea typeface="仿宋_GB2312" pitchFamily="49" charset="-122"/>
              </a:rPr>
              <a:t>在左子树中删除</a:t>
            </a:r>
          </a:p>
          <a:p>
            <a:pPr>
              <a:lnSpc>
                <a:spcPct val="100000"/>
              </a:lnSpc>
            </a:pPr>
            <a:r>
              <a:rPr lang="zh-CN" altLang="en-US"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elif</a:t>
            </a:r>
            <a:r>
              <a:rPr lang="en-US" altLang="zh-CN" sz="2800" dirty="0">
                <a:solidFill>
                  <a:schemeClr val="tx1"/>
                </a:solidFill>
                <a:latin typeface="Times New Roman" pitchFamily="18" charset="0"/>
                <a:ea typeface="仿宋_GB2312" pitchFamily="49" charset="-122"/>
              </a:rPr>
              <a:t>  x &gt; </a:t>
            </a:r>
            <a:r>
              <a:rPr lang="en-US" altLang="zh-CN" sz="2800" dirty="0" err="1">
                <a:solidFill>
                  <a:schemeClr val="tx1"/>
                </a:solidFill>
                <a:latin typeface="Times New Roman" pitchFamily="18" charset="0"/>
                <a:ea typeface="仿宋_GB2312" pitchFamily="49" charset="-122"/>
              </a:rPr>
              <a:t>t.data</a:t>
            </a:r>
            <a:r>
              <a:rPr lang="en-US" altLang="zh-CN" sz="2800" dirty="0">
                <a:solidFill>
                  <a:schemeClr val="tx1"/>
                </a:solidFill>
                <a:latin typeface="Times New Roman" pitchFamily="18" charset="0"/>
                <a:ea typeface="仿宋_GB2312" pitchFamily="49" charset="-122"/>
              </a:rPr>
              <a:t> </a:t>
            </a:r>
            <a:r>
              <a:rPr lang="en-US" altLang="zh-CN" sz="2800" dirty="0" smtClean="0">
                <a:solidFill>
                  <a:schemeClr val="tx1"/>
                </a:solidFill>
                <a:latin typeface="Times New Roman" pitchFamily="18" charset="0"/>
                <a:ea typeface="仿宋_GB2312" pitchFamily="49" charset="-122"/>
              </a:rPr>
              <a:t>:</a:t>
            </a:r>
          </a:p>
          <a:p>
            <a:pPr>
              <a:lnSpc>
                <a:spcPct val="100000"/>
              </a:lnSpc>
            </a:pPr>
            <a:r>
              <a:rPr lang="en-US" altLang="zh-CN" sz="2800" dirty="0">
                <a:solidFill>
                  <a:schemeClr val="tx1"/>
                </a:solidFill>
                <a:latin typeface="Times New Roman" pitchFamily="18" charset="0"/>
                <a:ea typeface="仿宋_GB2312" pitchFamily="49" charset="-122"/>
              </a:rPr>
              <a:t> </a:t>
            </a:r>
            <a:r>
              <a:rPr lang="en-US" altLang="zh-CN" sz="2800" dirty="0" smtClean="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delete( tree, </a:t>
            </a:r>
            <a:r>
              <a:rPr lang="en-US" altLang="zh-CN" sz="2800" dirty="0" err="1">
                <a:solidFill>
                  <a:schemeClr val="tx1"/>
                </a:solidFill>
                <a:latin typeface="Times New Roman" pitchFamily="18" charset="0"/>
                <a:ea typeface="仿宋_GB2312" pitchFamily="49" charset="-122"/>
              </a:rPr>
              <a:t>t.Rchild</a:t>
            </a:r>
            <a:r>
              <a:rPr lang="en-US" altLang="zh-CN" sz="2800" dirty="0">
                <a:solidFill>
                  <a:schemeClr val="tx1"/>
                </a:solidFill>
                <a:latin typeface="Times New Roman" pitchFamily="18" charset="0"/>
                <a:ea typeface="仿宋_GB2312" pitchFamily="49" charset="-122"/>
              </a:rPr>
              <a:t>, t, x </a:t>
            </a:r>
            <a:r>
              <a:rPr lang="en-US" altLang="zh-CN" sz="2800">
                <a:solidFill>
                  <a:schemeClr val="tx1"/>
                </a:solidFill>
                <a:latin typeface="Times New Roman" pitchFamily="18" charset="0"/>
                <a:ea typeface="仿宋_GB2312" pitchFamily="49" charset="-122"/>
              </a:rPr>
              <a:t>)   </a:t>
            </a:r>
            <a:r>
              <a:rPr lang="en-US" altLang="zh-CN" sz="2800" smtClean="0">
                <a:solidFill>
                  <a:schemeClr val="tx1"/>
                </a:solidFill>
                <a:latin typeface="Times New Roman" pitchFamily="18" charset="0"/>
                <a:ea typeface="仿宋_GB2312" pitchFamily="49" charset="-122"/>
              </a:rPr>
              <a:t>  #</a:t>
            </a:r>
            <a:r>
              <a:rPr lang="zh-CN" altLang="en-US" sz="2800" dirty="0">
                <a:solidFill>
                  <a:schemeClr val="tx1"/>
                </a:solidFill>
                <a:latin typeface="Times New Roman" pitchFamily="18" charset="0"/>
                <a:ea typeface="仿宋_GB2312" pitchFamily="49" charset="-122"/>
              </a:rPr>
              <a:t>在右子树中删除</a:t>
            </a:r>
          </a:p>
          <a:p>
            <a:pPr>
              <a:lnSpc>
                <a:spcPct val="100000"/>
              </a:lnSpc>
            </a:pPr>
            <a:r>
              <a:rPr lang="zh-CN" altLang="en-US"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elif</a:t>
            </a: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t.Lchild</a:t>
            </a:r>
            <a:r>
              <a:rPr lang="en-US" altLang="zh-CN" sz="2800" dirty="0">
                <a:solidFill>
                  <a:schemeClr val="tx1"/>
                </a:solidFill>
                <a:latin typeface="Times New Roman" pitchFamily="18" charset="0"/>
                <a:ea typeface="仿宋_GB2312" pitchFamily="49" charset="-122"/>
              </a:rPr>
              <a:t> != None and </a:t>
            </a:r>
            <a:r>
              <a:rPr lang="en-US" altLang="zh-CN" sz="2800" dirty="0" err="1">
                <a:solidFill>
                  <a:schemeClr val="tx1"/>
                </a:solidFill>
                <a:latin typeface="Times New Roman" pitchFamily="18" charset="0"/>
                <a:ea typeface="仿宋_GB2312" pitchFamily="49" charset="-122"/>
              </a:rPr>
              <a:t>t.Rchild</a:t>
            </a:r>
            <a:r>
              <a:rPr lang="en-US" altLang="zh-CN" sz="2800" dirty="0">
                <a:solidFill>
                  <a:schemeClr val="tx1"/>
                </a:solidFill>
                <a:latin typeface="Times New Roman" pitchFamily="18" charset="0"/>
                <a:ea typeface="仿宋_GB2312" pitchFamily="49" charset="-122"/>
              </a:rPr>
              <a:t> != None :  </a:t>
            </a:r>
            <a:endParaRPr lang="en-US" altLang="zh-CN" sz="2800" dirty="0" smtClean="0">
              <a:solidFill>
                <a:schemeClr val="tx1"/>
              </a:solidFill>
              <a:latin typeface="Times New Roman" pitchFamily="18" charset="0"/>
              <a:ea typeface="仿宋_GB2312" pitchFamily="49" charset="-122"/>
            </a:endParaRPr>
          </a:p>
          <a:p>
            <a:pPr>
              <a:lnSpc>
                <a:spcPct val="100000"/>
              </a:lnSpc>
            </a:pPr>
            <a:r>
              <a:rPr lang="en-US" altLang="zh-CN" sz="2800" dirty="0">
                <a:solidFill>
                  <a:schemeClr val="tx1"/>
                </a:solidFill>
                <a:latin typeface="Times New Roman" pitchFamily="18" charset="0"/>
                <a:ea typeface="仿宋_GB2312" pitchFamily="49" charset="-122"/>
              </a:rPr>
              <a:t> </a:t>
            </a:r>
            <a:r>
              <a:rPr lang="en-US" altLang="zh-CN" sz="2800" dirty="0" smtClean="0">
                <a:solidFill>
                  <a:schemeClr val="tx1"/>
                </a:solidFill>
                <a:latin typeface="Times New Roman" pitchFamily="18" charset="0"/>
                <a:ea typeface="仿宋_GB2312" pitchFamily="49" charset="-122"/>
              </a:rPr>
              <a:t>           #</a:t>
            </a:r>
            <a:r>
              <a:rPr lang="zh-CN" altLang="en-US" sz="2800" dirty="0">
                <a:solidFill>
                  <a:schemeClr val="tx1"/>
                </a:solidFill>
                <a:latin typeface="Times New Roman" pitchFamily="18" charset="0"/>
                <a:ea typeface="仿宋_GB2312" pitchFamily="49" charset="-122"/>
              </a:rPr>
              <a:t>找到且左子树和右子树都存在</a:t>
            </a:r>
          </a:p>
          <a:p>
            <a:pPr>
              <a:lnSpc>
                <a:spcPct val="100000"/>
              </a:lnSpc>
            </a:pPr>
            <a:r>
              <a:rPr lang="zh-CN" altLang="en-US" sz="2800" dirty="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f = t</a:t>
            </a:r>
          </a:p>
          <a:p>
            <a:pPr>
              <a:lnSpc>
                <a:spcPct val="100000"/>
              </a:lnSpc>
            </a:pP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tmp</a:t>
            </a:r>
            <a:r>
              <a:rPr lang="en-US" altLang="zh-CN" sz="2800" dirty="0">
                <a:solidFill>
                  <a:schemeClr val="tx1"/>
                </a:solidFill>
                <a:latin typeface="Times New Roman" pitchFamily="18" charset="0"/>
                <a:ea typeface="仿宋_GB2312" pitchFamily="49" charset="-122"/>
              </a:rPr>
              <a:t> = </a:t>
            </a:r>
            <a:r>
              <a:rPr lang="en-US" altLang="zh-CN" sz="2800" dirty="0" err="1">
                <a:solidFill>
                  <a:schemeClr val="tx1"/>
                </a:solidFill>
                <a:latin typeface="Times New Roman" pitchFamily="18" charset="0"/>
                <a:ea typeface="仿宋_GB2312" pitchFamily="49" charset="-122"/>
              </a:rPr>
              <a:t>t.Lchild</a:t>
            </a:r>
            <a:r>
              <a:rPr lang="en-US" altLang="zh-CN" sz="2800" dirty="0">
                <a:solidFill>
                  <a:schemeClr val="tx1"/>
                </a:solidFill>
                <a:latin typeface="Times New Roman" pitchFamily="18" charset="0"/>
                <a:ea typeface="仿宋_GB2312" pitchFamily="49" charset="-122"/>
              </a:rPr>
              <a:t>     #</a:t>
            </a:r>
            <a:r>
              <a:rPr lang="zh-CN" altLang="en-US" sz="2800" dirty="0">
                <a:solidFill>
                  <a:schemeClr val="tx1"/>
                </a:solidFill>
                <a:latin typeface="Times New Roman" pitchFamily="18" charset="0"/>
                <a:ea typeface="仿宋_GB2312" pitchFamily="49" charset="-122"/>
              </a:rPr>
              <a:t>寻找左子树的最大</a:t>
            </a:r>
            <a:r>
              <a:rPr lang="zh-CN" altLang="en-US" sz="2800" dirty="0" smtClean="0">
                <a:solidFill>
                  <a:schemeClr val="tx1"/>
                </a:solidFill>
                <a:latin typeface="Times New Roman" pitchFamily="18" charset="0"/>
                <a:ea typeface="仿宋_GB2312" pitchFamily="49" charset="-122"/>
              </a:rPr>
              <a:t>结点</a:t>
            </a:r>
            <a:endParaRPr lang="zh-CN" altLang="en-US" sz="2800" dirty="0">
              <a:solidFill>
                <a:schemeClr val="tx1"/>
              </a:solidFill>
              <a:latin typeface="Times New Roman" pitchFamily="18" charset="0"/>
              <a:ea typeface="仿宋_GB2312" pitchFamily="49" charset="-122"/>
            </a:endParaRPr>
          </a:p>
        </p:txBody>
      </p:sp>
      <p:sp>
        <p:nvSpPr>
          <p:cNvPr id="4" name="Rectangle 2"/>
          <p:cNvSpPr>
            <a:spLocks noGrp="1" noChangeArrowheads="1"/>
          </p:cNvSpPr>
          <p:nvPr/>
        </p:nvSpPr>
        <p:spPr bwMode="auto">
          <a:xfrm>
            <a:off x="179512" y="227112"/>
            <a:ext cx="4551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二叉搜索树的</a:t>
            </a:r>
            <a:r>
              <a:rPr lang="zh-CN" altLang="en-US" sz="3200" dirty="0" smtClean="0">
                <a:solidFill>
                  <a:schemeClr val="tx1"/>
                </a:solidFill>
                <a:effectLst>
                  <a:outerShdw blurRad="38100" dist="38100" dir="2700000" algn="tl">
                    <a:srgbClr val="C0C0C0"/>
                  </a:outerShdw>
                </a:effectLst>
                <a:latin typeface="Times New Roman" pitchFamily="18" charset="0"/>
              </a:rPr>
              <a:t>结点删除</a:t>
            </a:r>
            <a:endParaRPr lang="zh-CN" altLang="en-US" sz="3200" dirty="0">
              <a:solidFill>
                <a:schemeClr val="tx1"/>
              </a:solidFill>
              <a:latin typeface="Times New Roman" pitchFamily="18" charset="0"/>
            </a:endParaRPr>
          </a:p>
        </p:txBody>
      </p:sp>
      <p:sp>
        <p:nvSpPr>
          <p:cNvPr id="6" name="Text Box 3"/>
          <p:cNvSpPr txBox="1">
            <a:spLocks noChangeArrowheads="1"/>
          </p:cNvSpPr>
          <p:nvPr/>
        </p:nvSpPr>
        <p:spPr bwMode="auto">
          <a:xfrm>
            <a:off x="0" y="980728"/>
            <a:ext cx="9144000" cy="1077218"/>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remove(self, x) :</a:t>
            </a:r>
          </a:p>
          <a:p>
            <a:pPr>
              <a:lnSpc>
                <a:spcPct val="100000"/>
              </a:lnSpc>
            </a:pPr>
            <a:r>
              <a:rPr lang="en-US" altLang="zh-CN" sz="3200" dirty="0">
                <a:solidFill>
                  <a:schemeClr val="tx1"/>
                </a:solidFill>
                <a:latin typeface="Times New Roman" pitchFamily="18" charset="0"/>
                <a:ea typeface="宋体" pitchFamily="2" charset="-122"/>
              </a:rPr>
              <a:t>    delete(self, </a:t>
            </a:r>
            <a:r>
              <a:rPr lang="en-US" altLang="zh-CN" sz="3200" dirty="0" err="1">
                <a:solidFill>
                  <a:schemeClr val="tx1"/>
                </a:solidFill>
                <a:latin typeface="Times New Roman" pitchFamily="18" charset="0"/>
                <a:ea typeface="宋体" pitchFamily="2" charset="-122"/>
              </a:rPr>
              <a:t>self.root</a:t>
            </a:r>
            <a:r>
              <a:rPr lang="en-US" altLang="zh-CN" sz="3200" dirty="0">
                <a:solidFill>
                  <a:schemeClr val="tx1"/>
                </a:solidFill>
                <a:latin typeface="Times New Roman" pitchFamily="18" charset="0"/>
                <a:ea typeface="宋体" pitchFamily="2" charset="-122"/>
              </a:rPr>
              <a:t>, None, x)</a:t>
            </a:r>
            <a:endParaRPr lang="zh-CN" altLang="en-US" sz="3200"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35698623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95288" y="549275"/>
            <a:ext cx="8348662" cy="5303838"/>
          </a:xfrm>
          <a:prstGeom prst="rect">
            <a:avLst/>
          </a:prstGeom>
          <a:noFill/>
          <a:ln w="38100">
            <a:noFill/>
            <a:miter lim="800000"/>
            <a:headEnd/>
            <a:tailEnd/>
          </a:ln>
          <a:effectLst/>
        </p:spPr>
        <p:txBody>
          <a:bodyPr lIns="90000" tIns="46800" rIns="90000" bIns="46800">
            <a:spAutoFit/>
          </a:bodyPr>
          <a:lstStyle/>
          <a:p>
            <a:pPr indent="714375" eaLnBrk="1" hangingPunct="1">
              <a:lnSpc>
                <a:spcPct val="100000"/>
              </a:lnSpc>
            </a:pPr>
            <a:r>
              <a:rPr kumimoji="1" lang="zh-CN" altLang="en-US" sz="2800">
                <a:solidFill>
                  <a:schemeClr val="tx1"/>
                </a:solidFill>
                <a:sym typeface="Symbol" pitchFamily="18" charset="2"/>
              </a:rPr>
              <a:t>将</a:t>
            </a:r>
            <a:r>
              <a:rPr kumimoji="1" lang="en-US" altLang="zh-CN" sz="2800">
                <a:solidFill>
                  <a:schemeClr val="tx1"/>
                </a:solidFill>
                <a:latin typeface="Times New Roman" pitchFamily="18" charset="0"/>
                <a:ea typeface="隶书" pitchFamily="49" charset="-122"/>
                <a:sym typeface="Symbol" pitchFamily="18" charset="2"/>
              </a:rPr>
              <a:t>k</a:t>
            </a:r>
            <a:r>
              <a:rPr kumimoji="1" lang="zh-CN" altLang="en-US" sz="2800">
                <a:solidFill>
                  <a:schemeClr val="tx1"/>
                </a:solidFill>
                <a:sym typeface="Symbol" pitchFamily="18" charset="2"/>
              </a:rPr>
              <a:t>限定为</a:t>
            </a:r>
            <a:r>
              <a:rPr kumimoji="1" lang="en-US" altLang="zh-CN" sz="2800">
                <a:solidFill>
                  <a:schemeClr val="tx1"/>
                </a:solidFill>
                <a:latin typeface="Times New Roman" pitchFamily="18" charset="0"/>
                <a:ea typeface="隶书" pitchFamily="49" charset="-122"/>
                <a:sym typeface="Symbol" pitchFamily="18" charset="2"/>
              </a:rPr>
              <a:t>2</a:t>
            </a:r>
            <a:r>
              <a:rPr kumimoji="1" lang="zh-CN" altLang="en-US" sz="2800">
                <a:solidFill>
                  <a:schemeClr val="tx1"/>
                </a:solidFill>
                <a:latin typeface="Times New Roman" pitchFamily="18" charset="0"/>
                <a:ea typeface="隶书" pitchFamily="49" charset="-122"/>
                <a:sym typeface="Symbol" pitchFamily="18" charset="2"/>
              </a:rPr>
              <a:t>，</a:t>
            </a:r>
            <a:r>
              <a:rPr kumimoji="1" lang="zh-CN" altLang="en-US" sz="2800">
                <a:solidFill>
                  <a:schemeClr val="tx1"/>
                </a:solidFill>
                <a:sym typeface="Symbol" pitchFamily="18" charset="2"/>
              </a:rPr>
              <a:t>则得到二叉树。这时，结点的空间代价较小，且有利于深入研究其特性和设计有效算法。</a:t>
            </a:r>
          </a:p>
          <a:p>
            <a:pPr indent="714375" eaLnBrk="1" hangingPunct="1">
              <a:lnSpc>
                <a:spcPct val="100000"/>
              </a:lnSpc>
              <a:spcBef>
                <a:spcPct val="30000"/>
              </a:spcBef>
            </a:pPr>
            <a:r>
              <a:rPr kumimoji="1" lang="zh-CN" altLang="en-US" sz="2800">
                <a:solidFill>
                  <a:schemeClr val="tx1"/>
                </a:solidFill>
                <a:sym typeface="Symbol" pitchFamily="18" charset="2"/>
              </a:rPr>
              <a:t>二叉树结点的两个子女指针：</a:t>
            </a:r>
          </a:p>
          <a:p>
            <a:pPr indent="714375" eaLnBrk="1" hangingPunct="1">
              <a:lnSpc>
                <a:spcPct val="100000"/>
              </a:lnSpc>
              <a:spcBef>
                <a:spcPct val="30000"/>
              </a:spcBef>
            </a:pPr>
            <a:r>
              <a:rPr kumimoji="1" lang="zh-CN" altLang="en-US" sz="2800">
                <a:solidFill>
                  <a:schemeClr val="tx1"/>
                </a:solidFill>
                <a:latin typeface="Times New Roman" pitchFamily="18" charset="0"/>
                <a:ea typeface="隶书" pitchFamily="49" charset="-122"/>
                <a:sym typeface="Symbol" pitchFamily="18" charset="2"/>
              </a:rPr>
              <a:t>     </a:t>
            </a:r>
            <a:r>
              <a:rPr kumimoji="1" lang="en-US" altLang="zh-CN" sz="2800">
                <a:solidFill>
                  <a:schemeClr val="tx1"/>
                </a:solidFill>
                <a:latin typeface="Times New Roman" pitchFamily="18" charset="0"/>
                <a:ea typeface="隶书" pitchFamily="49" charset="-122"/>
                <a:sym typeface="Symbol" pitchFamily="18" charset="2"/>
              </a:rPr>
              <a:t>LeftChild</a:t>
            </a:r>
          </a:p>
          <a:p>
            <a:pPr indent="714375" eaLnBrk="1" hangingPunct="1">
              <a:lnSpc>
                <a:spcPct val="100000"/>
              </a:lnSpc>
              <a:spcBef>
                <a:spcPct val="30000"/>
              </a:spcBef>
            </a:pPr>
            <a:r>
              <a:rPr kumimoji="1" lang="en-US" altLang="zh-CN" sz="2800">
                <a:solidFill>
                  <a:schemeClr val="tx1"/>
                </a:solidFill>
                <a:latin typeface="Times New Roman" pitchFamily="18" charset="0"/>
                <a:ea typeface="隶书" pitchFamily="49" charset="-122"/>
                <a:sym typeface="Symbol" pitchFamily="18" charset="2"/>
              </a:rPr>
              <a:t>     RightChild</a:t>
            </a:r>
          </a:p>
          <a:p>
            <a:pPr indent="714375" eaLnBrk="1" hangingPunct="1">
              <a:lnSpc>
                <a:spcPct val="100000"/>
              </a:lnSpc>
              <a:spcBef>
                <a:spcPct val="30000"/>
              </a:spcBef>
            </a:pPr>
            <a:r>
              <a:rPr kumimoji="1" lang="zh-CN" altLang="en-US" sz="2800">
                <a:solidFill>
                  <a:schemeClr val="tx1"/>
                </a:solidFill>
                <a:sym typeface="Symbol" pitchFamily="18" charset="2"/>
              </a:rPr>
              <a:t>由于</a:t>
            </a:r>
            <a:r>
              <a:rPr kumimoji="1" lang="en-US" altLang="zh-CN" sz="2800">
                <a:solidFill>
                  <a:schemeClr val="tx1"/>
                </a:solidFill>
                <a:latin typeface="Times New Roman" pitchFamily="18" charset="0"/>
                <a:ea typeface="隶书" pitchFamily="49" charset="-122"/>
                <a:sym typeface="Symbol" pitchFamily="18" charset="2"/>
              </a:rPr>
              <a:t>k</a:t>
            </a:r>
            <a:r>
              <a:rPr kumimoji="1" lang="zh-CN" altLang="en-US" sz="2800">
                <a:solidFill>
                  <a:schemeClr val="tx1"/>
                </a:solidFill>
                <a:sym typeface="Symbol" pitchFamily="18" charset="2"/>
              </a:rPr>
              <a:t>叉树的每个结点最多只有一个最左子女，且该结点最多只有一个紧邻右兄弟，因此，可以用</a:t>
            </a:r>
            <a:r>
              <a:rPr kumimoji="1" lang="en-US" altLang="zh-CN" sz="2800">
                <a:solidFill>
                  <a:schemeClr val="tx1"/>
                </a:solidFill>
                <a:latin typeface="Times New Roman" pitchFamily="18" charset="0"/>
                <a:ea typeface="隶书" pitchFamily="49" charset="-122"/>
                <a:sym typeface="Symbol" pitchFamily="18" charset="2"/>
              </a:rPr>
              <a:t>LeftChild</a:t>
            </a:r>
            <a:r>
              <a:rPr kumimoji="1" lang="zh-CN" altLang="en-US" sz="2800">
                <a:solidFill>
                  <a:schemeClr val="tx1"/>
                </a:solidFill>
                <a:sym typeface="Symbol" pitchFamily="18" charset="2"/>
              </a:rPr>
              <a:t>指向结点的最左子女，用</a:t>
            </a:r>
            <a:r>
              <a:rPr kumimoji="1" lang="en-US" altLang="zh-CN" sz="2800">
                <a:solidFill>
                  <a:schemeClr val="tx1"/>
                </a:solidFill>
                <a:latin typeface="Times New Roman" pitchFamily="18" charset="0"/>
                <a:ea typeface="隶书" pitchFamily="49" charset="-122"/>
                <a:sym typeface="Symbol" pitchFamily="18" charset="2"/>
              </a:rPr>
              <a:t>RightChild</a:t>
            </a:r>
            <a:r>
              <a:rPr kumimoji="1" lang="zh-CN" altLang="en-US" sz="2800">
                <a:solidFill>
                  <a:schemeClr val="tx1"/>
                </a:solidFill>
                <a:sym typeface="Symbol" pitchFamily="18" charset="2"/>
              </a:rPr>
              <a:t>指向该结点的紧邻右兄弟，从而可以用二叉树结点表示一般的</a:t>
            </a:r>
            <a:r>
              <a:rPr kumimoji="1" lang="en-US" altLang="zh-CN" sz="2800">
                <a:solidFill>
                  <a:schemeClr val="tx1"/>
                </a:solidFill>
                <a:latin typeface="Times New Roman" pitchFamily="18" charset="0"/>
                <a:ea typeface="隶书" pitchFamily="49" charset="-122"/>
                <a:sym typeface="Symbol" pitchFamily="18" charset="2"/>
              </a:rPr>
              <a:t>k</a:t>
            </a:r>
            <a:r>
              <a:rPr kumimoji="1" lang="zh-CN" altLang="en-US" sz="2800">
                <a:solidFill>
                  <a:schemeClr val="tx1"/>
                </a:solidFill>
                <a:sym typeface="Symbol" pitchFamily="18" charset="2"/>
              </a:rPr>
              <a:t>叉树。</a:t>
            </a:r>
          </a:p>
        </p:txBody>
      </p:sp>
    </p:spTree>
  </p:cSld>
  <p:clrMapOvr>
    <a:masterClrMapping/>
  </p:clrMapOvr>
  <p:transition>
    <p:pull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260648"/>
            <a:ext cx="9144000" cy="6494085"/>
          </a:xfrm>
          <a:prstGeom prst="rect">
            <a:avLst/>
          </a:prstGeom>
          <a:solidFill>
            <a:schemeClr val="hlink"/>
          </a:solidFill>
          <a:ln w="9525">
            <a:noFill/>
            <a:miter lim="800000"/>
            <a:headEnd/>
            <a:tailEnd/>
          </a:ln>
          <a:effectLst/>
        </p:spPr>
        <p:txBody>
          <a:bodyPr>
            <a:spAutoFit/>
          </a:bodyPr>
          <a:lstStyle/>
          <a:p>
            <a:pPr>
              <a:lnSpc>
                <a:spcPct val="100000"/>
              </a:lnSpc>
            </a:pPr>
            <a:r>
              <a:rPr lang="zh-CN" altLang="en-US" sz="2600" dirty="0" smtClean="0">
                <a:solidFill>
                  <a:schemeClr val="tx1"/>
                </a:solidFill>
                <a:latin typeface="Times New Roman" pitchFamily="18" charset="0"/>
                <a:ea typeface="仿宋_GB2312" pitchFamily="49" charset="-122"/>
              </a:rPr>
              <a:t>            </a:t>
            </a:r>
            <a:r>
              <a:rPr lang="en-US" altLang="zh-CN" sz="2600" dirty="0">
                <a:solidFill>
                  <a:schemeClr val="tx1"/>
                </a:solidFill>
                <a:latin typeface="Times New Roman" pitchFamily="18" charset="0"/>
                <a:ea typeface="仿宋_GB2312" pitchFamily="49" charset="-122"/>
              </a:rPr>
              <a:t>while </a:t>
            </a:r>
            <a:r>
              <a:rPr lang="en-US" altLang="zh-CN" sz="2600" dirty="0" err="1">
                <a:solidFill>
                  <a:schemeClr val="tx1"/>
                </a:solidFill>
                <a:latin typeface="Times New Roman" pitchFamily="18" charset="0"/>
                <a:ea typeface="仿宋_GB2312" pitchFamily="49" charset="-122"/>
              </a:rPr>
              <a:t>tmp.Rchild</a:t>
            </a:r>
            <a:r>
              <a:rPr lang="en-US" altLang="zh-CN" sz="2600" dirty="0">
                <a:solidFill>
                  <a:schemeClr val="tx1"/>
                </a:solidFill>
                <a:latin typeface="Times New Roman" pitchFamily="18" charset="0"/>
                <a:ea typeface="仿宋_GB2312" pitchFamily="49" charset="-122"/>
              </a:rPr>
              <a:t> != None :</a:t>
            </a:r>
          </a:p>
          <a:p>
            <a:pPr>
              <a:lnSpc>
                <a:spcPct val="100000"/>
              </a:lnSpc>
            </a:pPr>
            <a:r>
              <a:rPr lang="en-US" altLang="zh-CN" sz="2600" dirty="0">
                <a:solidFill>
                  <a:schemeClr val="tx1"/>
                </a:solidFill>
                <a:latin typeface="Times New Roman" pitchFamily="18" charset="0"/>
                <a:ea typeface="仿宋_GB2312" pitchFamily="49" charset="-122"/>
              </a:rPr>
              <a:t>                f = </a:t>
            </a:r>
            <a:r>
              <a:rPr lang="en-US" altLang="zh-CN" sz="2600" dirty="0" err="1">
                <a:solidFill>
                  <a:schemeClr val="tx1"/>
                </a:solidFill>
                <a:latin typeface="Times New Roman" pitchFamily="18" charset="0"/>
                <a:ea typeface="仿宋_GB2312" pitchFamily="49" charset="-122"/>
              </a:rPr>
              <a:t>tmp</a:t>
            </a:r>
            <a:endParaRPr lang="en-US" altLang="zh-CN" sz="2600" dirty="0">
              <a:solidFill>
                <a:schemeClr val="tx1"/>
              </a:solidFill>
              <a:latin typeface="Times New Roman" pitchFamily="18" charset="0"/>
              <a:ea typeface="仿宋_GB2312" pitchFamily="49" charset="-122"/>
            </a:endParaRPr>
          </a:p>
          <a:p>
            <a:pPr>
              <a:lnSpc>
                <a:spcPct val="100000"/>
              </a:lnSpc>
            </a:pPr>
            <a:r>
              <a:rPr lang="en-US" altLang="zh-CN" sz="2600" dirty="0">
                <a:solidFill>
                  <a:schemeClr val="tx1"/>
                </a:solidFill>
                <a:latin typeface="Times New Roman" pitchFamily="18" charset="0"/>
                <a:ea typeface="仿宋_GB2312" pitchFamily="49" charset="-122"/>
              </a:rPr>
              <a:t>                </a:t>
            </a:r>
            <a:r>
              <a:rPr lang="en-US" altLang="zh-CN" sz="2600" dirty="0" err="1">
                <a:solidFill>
                  <a:schemeClr val="tx1"/>
                </a:solidFill>
                <a:latin typeface="Times New Roman" pitchFamily="18" charset="0"/>
                <a:ea typeface="仿宋_GB2312" pitchFamily="49" charset="-122"/>
              </a:rPr>
              <a:t>tmp</a:t>
            </a:r>
            <a:r>
              <a:rPr lang="en-US" altLang="zh-CN" sz="2600" dirty="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tmp.Rchild</a:t>
            </a:r>
            <a:endParaRPr lang="en-US" altLang="zh-CN" sz="2600" dirty="0">
              <a:solidFill>
                <a:schemeClr val="tx1"/>
              </a:solidFill>
              <a:latin typeface="Times New Roman" pitchFamily="18" charset="0"/>
              <a:ea typeface="仿宋_GB2312" pitchFamily="49" charset="-122"/>
            </a:endParaRPr>
          </a:p>
          <a:p>
            <a:pPr>
              <a:lnSpc>
                <a:spcPct val="100000"/>
              </a:lnSpc>
            </a:pPr>
            <a:r>
              <a:rPr lang="en-US" altLang="zh-CN" sz="2600" dirty="0">
                <a:solidFill>
                  <a:schemeClr val="tx1"/>
                </a:solidFill>
                <a:latin typeface="Times New Roman" pitchFamily="18" charset="0"/>
                <a:ea typeface="仿宋_GB2312" pitchFamily="49" charset="-122"/>
              </a:rPr>
              <a:t>            </a:t>
            </a:r>
            <a:r>
              <a:rPr lang="en-US" altLang="zh-CN" sz="2600" dirty="0" err="1">
                <a:solidFill>
                  <a:schemeClr val="tx1"/>
                </a:solidFill>
                <a:latin typeface="Times New Roman" pitchFamily="18" charset="0"/>
                <a:ea typeface="仿宋_GB2312" pitchFamily="49" charset="-122"/>
              </a:rPr>
              <a:t>t.data</a:t>
            </a:r>
            <a:r>
              <a:rPr lang="en-US" altLang="zh-CN" sz="2600" dirty="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tmp.data</a:t>
            </a:r>
            <a:r>
              <a:rPr lang="en-US" altLang="zh-CN" sz="2600" dirty="0">
                <a:solidFill>
                  <a:schemeClr val="tx1"/>
                </a:solidFill>
                <a:latin typeface="Times New Roman" pitchFamily="18" charset="0"/>
                <a:ea typeface="仿宋_GB2312" pitchFamily="49" charset="-122"/>
              </a:rPr>
              <a:t> # </a:t>
            </a:r>
            <a:r>
              <a:rPr lang="zh-CN" altLang="en-US" sz="2600" dirty="0">
                <a:solidFill>
                  <a:schemeClr val="tx1"/>
                </a:solidFill>
                <a:latin typeface="Times New Roman" pitchFamily="18" charset="0"/>
                <a:ea typeface="仿宋_GB2312" pitchFamily="49" charset="-122"/>
              </a:rPr>
              <a:t>用该结点数据代替根结点数据</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a:solidFill>
                  <a:schemeClr val="tx1"/>
                </a:solidFill>
                <a:latin typeface="Times New Roman" pitchFamily="18" charset="0"/>
                <a:ea typeface="仿宋_GB2312" pitchFamily="49" charset="-122"/>
              </a:rPr>
              <a:t>delete( tree, </a:t>
            </a:r>
            <a:r>
              <a:rPr lang="en-US" altLang="zh-CN" sz="2600" dirty="0" err="1">
                <a:solidFill>
                  <a:schemeClr val="tx1"/>
                </a:solidFill>
                <a:latin typeface="Times New Roman" pitchFamily="18" charset="0"/>
                <a:ea typeface="仿宋_GB2312" pitchFamily="49" charset="-122"/>
              </a:rPr>
              <a:t>tmp</a:t>
            </a:r>
            <a:r>
              <a:rPr lang="en-US" altLang="zh-CN" sz="2600" dirty="0">
                <a:solidFill>
                  <a:schemeClr val="tx1"/>
                </a:solidFill>
                <a:latin typeface="Times New Roman" pitchFamily="18" charset="0"/>
                <a:ea typeface="仿宋_GB2312" pitchFamily="49" charset="-122"/>
              </a:rPr>
              <a:t>, f, </a:t>
            </a:r>
            <a:r>
              <a:rPr lang="en-US" altLang="zh-CN" sz="2600" dirty="0" err="1">
                <a:solidFill>
                  <a:schemeClr val="tx1"/>
                </a:solidFill>
                <a:latin typeface="Times New Roman" pitchFamily="18" charset="0"/>
                <a:ea typeface="仿宋_GB2312" pitchFamily="49" charset="-122"/>
              </a:rPr>
              <a:t>t.data</a:t>
            </a:r>
            <a:r>
              <a:rPr lang="en-US" altLang="zh-CN" sz="2600" dirty="0">
                <a:solidFill>
                  <a:schemeClr val="tx1"/>
                </a:solidFill>
                <a:latin typeface="Times New Roman" pitchFamily="18" charset="0"/>
                <a:ea typeface="仿宋_GB2312" pitchFamily="49" charset="-122"/>
              </a:rPr>
              <a:t> ) # </a:t>
            </a:r>
            <a:r>
              <a:rPr lang="zh-CN" altLang="en-US" sz="2600" dirty="0">
                <a:solidFill>
                  <a:schemeClr val="tx1"/>
                </a:solidFill>
                <a:latin typeface="Times New Roman" pitchFamily="18" charset="0"/>
                <a:ea typeface="仿宋_GB2312" pitchFamily="49" charset="-122"/>
              </a:rPr>
              <a:t>继续删除</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a:solidFill>
                  <a:schemeClr val="tx1"/>
                </a:solidFill>
                <a:latin typeface="Times New Roman" pitchFamily="18" charset="0"/>
                <a:ea typeface="仿宋_GB2312" pitchFamily="49" charset="-122"/>
              </a:rPr>
              <a:t>else :     # p</a:t>
            </a:r>
            <a:r>
              <a:rPr lang="zh-CN" altLang="en-US" sz="2600" dirty="0">
                <a:solidFill>
                  <a:schemeClr val="tx1"/>
                </a:solidFill>
                <a:latin typeface="Times New Roman" pitchFamily="18" charset="0"/>
                <a:ea typeface="仿宋_GB2312" pitchFamily="49" charset="-122"/>
              </a:rPr>
              <a:t>所指向结点只有一个或零个子女</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err="1">
                <a:solidFill>
                  <a:schemeClr val="tx1"/>
                </a:solidFill>
                <a:latin typeface="Times New Roman" pitchFamily="18" charset="0"/>
                <a:ea typeface="仿宋_GB2312" pitchFamily="49" charset="-122"/>
              </a:rPr>
              <a:t>tmp</a:t>
            </a:r>
            <a:r>
              <a:rPr lang="en-US" altLang="zh-CN" sz="2600" dirty="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t.Lchild</a:t>
            </a:r>
            <a:r>
              <a:rPr lang="en-US" altLang="zh-CN" sz="2600" dirty="0">
                <a:solidFill>
                  <a:schemeClr val="tx1"/>
                </a:solidFill>
                <a:latin typeface="Times New Roman" pitchFamily="18" charset="0"/>
                <a:ea typeface="仿宋_GB2312" pitchFamily="49" charset="-122"/>
              </a:rPr>
              <a:t> if </a:t>
            </a:r>
            <a:r>
              <a:rPr lang="en-US" altLang="zh-CN" sz="2600" dirty="0" err="1">
                <a:solidFill>
                  <a:schemeClr val="tx1"/>
                </a:solidFill>
                <a:latin typeface="Times New Roman" pitchFamily="18" charset="0"/>
                <a:ea typeface="仿宋_GB2312" pitchFamily="49" charset="-122"/>
              </a:rPr>
              <a:t>t.Lchild</a:t>
            </a:r>
            <a:r>
              <a:rPr lang="en-US" altLang="zh-CN" sz="2600" dirty="0">
                <a:solidFill>
                  <a:schemeClr val="tx1"/>
                </a:solidFill>
                <a:latin typeface="Times New Roman" pitchFamily="18" charset="0"/>
                <a:ea typeface="仿宋_GB2312" pitchFamily="49" charset="-122"/>
              </a:rPr>
              <a:t> != None else </a:t>
            </a:r>
            <a:r>
              <a:rPr lang="en-US" altLang="zh-CN" sz="2600" dirty="0" err="1">
                <a:solidFill>
                  <a:schemeClr val="tx1"/>
                </a:solidFill>
                <a:latin typeface="Times New Roman" pitchFamily="18" charset="0"/>
                <a:ea typeface="仿宋_GB2312" pitchFamily="49" charset="-122"/>
              </a:rPr>
              <a:t>t.Rchild</a:t>
            </a:r>
            <a:r>
              <a:rPr lang="en-US" altLang="zh-CN" sz="2600" dirty="0">
                <a:solidFill>
                  <a:schemeClr val="tx1"/>
                </a:solidFill>
                <a:latin typeface="Times New Roman" pitchFamily="18" charset="0"/>
                <a:ea typeface="仿宋_GB2312" pitchFamily="49" charset="-122"/>
              </a:rPr>
              <a:t> </a:t>
            </a:r>
            <a:endParaRPr lang="en-US" altLang="zh-CN" sz="2600" dirty="0" smtClean="0">
              <a:solidFill>
                <a:schemeClr val="tx1"/>
              </a:solidFill>
              <a:latin typeface="Times New Roman" pitchFamily="18" charset="0"/>
              <a:ea typeface="仿宋_GB2312" pitchFamily="49" charset="-122"/>
            </a:endParaRPr>
          </a:p>
          <a:p>
            <a:pPr>
              <a:lnSpc>
                <a:spcPct val="100000"/>
              </a:lnSpc>
            </a:pPr>
            <a:r>
              <a:rPr lang="en-US" altLang="zh-CN" sz="2600" dirty="0">
                <a:solidFill>
                  <a:schemeClr val="tx1"/>
                </a:solidFill>
                <a:latin typeface="Times New Roman" pitchFamily="18" charset="0"/>
                <a:ea typeface="仿宋_GB2312" pitchFamily="49" charset="-122"/>
              </a:rPr>
              <a:t> </a:t>
            </a:r>
            <a:r>
              <a:rPr lang="en-US" altLang="zh-CN" sz="2600" dirty="0" smtClean="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tmp</a:t>
            </a:r>
            <a:r>
              <a:rPr lang="zh-CN" altLang="en-US" sz="2600" dirty="0">
                <a:solidFill>
                  <a:schemeClr val="tx1"/>
                </a:solidFill>
                <a:latin typeface="Times New Roman" pitchFamily="18" charset="0"/>
                <a:ea typeface="仿宋_GB2312" pitchFamily="49" charset="-122"/>
              </a:rPr>
              <a:t>指向</a:t>
            </a:r>
            <a:r>
              <a:rPr lang="en-US" altLang="zh-CN" sz="2600" dirty="0">
                <a:solidFill>
                  <a:schemeClr val="tx1"/>
                </a:solidFill>
                <a:latin typeface="Times New Roman" pitchFamily="18" charset="0"/>
                <a:ea typeface="仿宋_GB2312" pitchFamily="49" charset="-122"/>
              </a:rPr>
              <a:t>t</a:t>
            </a:r>
            <a:r>
              <a:rPr lang="zh-CN" altLang="en-US" sz="2600" dirty="0">
                <a:solidFill>
                  <a:schemeClr val="tx1"/>
                </a:solidFill>
                <a:latin typeface="Times New Roman" pitchFamily="18" charset="0"/>
                <a:ea typeface="仿宋_GB2312" pitchFamily="49" charset="-122"/>
              </a:rPr>
              <a:t>的非空子结点</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a:solidFill>
                  <a:schemeClr val="tx1"/>
                </a:solidFill>
                <a:latin typeface="Times New Roman" pitchFamily="18" charset="0"/>
                <a:ea typeface="仿宋_GB2312" pitchFamily="49" charset="-122"/>
              </a:rPr>
              <a:t>if  t == </a:t>
            </a:r>
            <a:r>
              <a:rPr lang="en-US" altLang="zh-CN" sz="2600" dirty="0" err="1">
                <a:solidFill>
                  <a:schemeClr val="tx1"/>
                </a:solidFill>
                <a:latin typeface="Times New Roman" pitchFamily="18" charset="0"/>
                <a:ea typeface="仿宋_GB2312" pitchFamily="49" charset="-122"/>
              </a:rPr>
              <a:t>tree.root</a:t>
            </a:r>
            <a:r>
              <a:rPr lang="en-US" altLang="zh-CN" sz="2600" dirty="0">
                <a:solidFill>
                  <a:schemeClr val="tx1"/>
                </a:solidFill>
                <a:latin typeface="Times New Roman" pitchFamily="18" charset="0"/>
                <a:ea typeface="仿宋_GB2312" pitchFamily="49" charset="-122"/>
              </a:rPr>
              <a:t>:   # </a:t>
            </a:r>
            <a:r>
              <a:rPr lang="zh-CN" altLang="en-US" sz="2600" dirty="0">
                <a:solidFill>
                  <a:schemeClr val="tx1"/>
                </a:solidFill>
                <a:latin typeface="Times New Roman" pitchFamily="18" charset="0"/>
                <a:ea typeface="仿宋_GB2312" pitchFamily="49" charset="-122"/>
              </a:rPr>
              <a:t>被删除的结点是根结点</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err="1">
                <a:solidFill>
                  <a:schemeClr val="tx1"/>
                </a:solidFill>
                <a:latin typeface="Times New Roman" pitchFamily="18" charset="0"/>
                <a:ea typeface="仿宋_GB2312" pitchFamily="49" charset="-122"/>
              </a:rPr>
              <a:t>tree.root</a:t>
            </a:r>
            <a:r>
              <a:rPr lang="en-US" altLang="zh-CN" sz="2600" dirty="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tmp</a:t>
            </a:r>
            <a:endParaRPr lang="en-US" altLang="zh-CN" sz="2600" dirty="0">
              <a:solidFill>
                <a:schemeClr val="tx1"/>
              </a:solidFill>
              <a:latin typeface="Times New Roman" pitchFamily="18" charset="0"/>
              <a:ea typeface="仿宋_GB2312" pitchFamily="49" charset="-122"/>
            </a:endParaRPr>
          </a:p>
          <a:p>
            <a:pPr>
              <a:lnSpc>
                <a:spcPct val="100000"/>
              </a:lnSpc>
            </a:pPr>
            <a:r>
              <a:rPr lang="en-US" altLang="zh-CN" sz="2600" dirty="0">
                <a:solidFill>
                  <a:schemeClr val="tx1"/>
                </a:solidFill>
                <a:latin typeface="Times New Roman" pitchFamily="18" charset="0"/>
                <a:ea typeface="仿宋_GB2312" pitchFamily="49" charset="-122"/>
              </a:rPr>
              <a:t>            else :</a:t>
            </a:r>
          </a:p>
          <a:p>
            <a:pPr>
              <a:lnSpc>
                <a:spcPct val="100000"/>
              </a:lnSpc>
            </a:pPr>
            <a:r>
              <a:rPr lang="en-US" altLang="zh-CN" sz="2600" dirty="0">
                <a:solidFill>
                  <a:schemeClr val="tx1"/>
                </a:solidFill>
                <a:latin typeface="Times New Roman" pitchFamily="18" charset="0"/>
                <a:ea typeface="仿宋_GB2312" pitchFamily="49" charset="-122"/>
              </a:rPr>
              <a:t>                if  </a:t>
            </a:r>
            <a:r>
              <a:rPr lang="en-US" altLang="zh-CN" sz="2600" dirty="0" err="1">
                <a:solidFill>
                  <a:schemeClr val="tx1"/>
                </a:solidFill>
                <a:latin typeface="Times New Roman" pitchFamily="18" charset="0"/>
                <a:ea typeface="仿宋_GB2312" pitchFamily="49" charset="-122"/>
              </a:rPr>
              <a:t>p.Lchild</a:t>
            </a:r>
            <a:r>
              <a:rPr lang="en-US" altLang="zh-CN" sz="2600" dirty="0">
                <a:solidFill>
                  <a:schemeClr val="tx1"/>
                </a:solidFill>
                <a:latin typeface="Times New Roman" pitchFamily="18" charset="0"/>
                <a:ea typeface="仿宋_GB2312" pitchFamily="49" charset="-122"/>
              </a:rPr>
              <a:t> == t : # </a:t>
            </a:r>
            <a:r>
              <a:rPr lang="zh-CN" altLang="en-US" sz="2600" dirty="0">
                <a:solidFill>
                  <a:schemeClr val="tx1"/>
                </a:solidFill>
                <a:latin typeface="Times New Roman" pitchFamily="18" charset="0"/>
                <a:ea typeface="仿宋_GB2312" pitchFamily="49" charset="-122"/>
              </a:rPr>
              <a:t>被</a:t>
            </a:r>
            <a:r>
              <a:rPr lang="zh-CN" altLang="en-US" sz="2600" dirty="0" smtClean="0">
                <a:solidFill>
                  <a:schemeClr val="tx1"/>
                </a:solidFill>
                <a:latin typeface="Times New Roman" pitchFamily="18" charset="0"/>
                <a:ea typeface="仿宋_GB2312" pitchFamily="49" charset="-122"/>
              </a:rPr>
              <a:t>删结点</a:t>
            </a:r>
            <a:r>
              <a:rPr lang="zh-CN" altLang="en-US" sz="2600" dirty="0">
                <a:solidFill>
                  <a:schemeClr val="tx1"/>
                </a:solidFill>
                <a:latin typeface="Times New Roman" pitchFamily="18" charset="0"/>
                <a:ea typeface="仿宋_GB2312" pitchFamily="49" charset="-122"/>
              </a:rPr>
              <a:t>是其父结点的左子女</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err="1">
                <a:solidFill>
                  <a:schemeClr val="tx1"/>
                </a:solidFill>
                <a:latin typeface="Times New Roman" pitchFamily="18" charset="0"/>
                <a:ea typeface="仿宋_GB2312" pitchFamily="49" charset="-122"/>
              </a:rPr>
              <a:t>p.Lchild</a:t>
            </a:r>
            <a:r>
              <a:rPr lang="en-US" altLang="zh-CN" sz="2600" dirty="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tmp</a:t>
            </a:r>
            <a:endParaRPr lang="en-US" altLang="zh-CN" sz="2600" dirty="0">
              <a:solidFill>
                <a:schemeClr val="tx1"/>
              </a:solidFill>
              <a:latin typeface="Times New Roman" pitchFamily="18" charset="0"/>
              <a:ea typeface="仿宋_GB2312" pitchFamily="49" charset="-122"/>
            </a:endParaRPr>
          </a:p>
          <a:p>
            <a:pPr>
              <a:lnSpc>
                <a:spcPct val="100000"/>
              </a:lnSpc>
            </a:pPr>
            <a:r>
              <a:rPr lang="en-US" altLang="zh-CN" sz="2600" dirty="0">
                <a:solidFill>
                  <a:schemeClr val="tx1"/>
                </a:solidFill>
                <a:latin typeface="Times New Roman" pitchFamily="18" charset="0"/>
                <a:ea typeface="仿宋_GB2312" pitchFamily="49" charset="-122"/>
              </a:rPr>
              <a:t>                else :  # </a:t>
            </a:r>
            <a:r>
              <a:rPr lang="zh-CN" altLang="en-US" sz="2600" dirty="0">
                <a:solidFill>
                  <a:schemeClr val="tx1"/>
                </a:solidFill>
                <a:latin typeface="Times New Roman" pitchFamily="18" charset="0"/>
                <a:ea typeface="仿宋_GB2312" pitchFamily="49" charset="-122"/>
              </a:rPr>
              <a:t>被</a:t>
            </a:r>
            <a:r>
              <a:rPr lang="zh-CN" altLang="en-US" sz="2600" dirty="0" smtClean="0">
                <a:solidFill>
                  <a:schemeClr val="tx1"/>
                </a:solidFill>
                <a:latin typeface="Times New Roman" pitchFamily="18" charset="0"/>
                <a:ea typeface="仿宋_GB2312" pitchFamily="49" charset="-122"/>
              </a:rPr>
              <a:t>删结点</a:t>
            </a:r>
            <a:r>
              <a:rPr lang="zh-CN" altLang="en-US" sz="2600" dirty="0">
                <a:solidFill>
                  <a:schemeClr val="tx1"/>
                </a:solidFill>
                <a:latin typeface="Times New Roman" pitchFamily="18" charset="0"/>
                <a:ea typeface="仿宋_GB2312" pitchFamily="49" charset="-122"/>
              </a:rPr>
              <a:t>是其父结点的右子女</a:t>
            </a:r>
          </a:p>
          <a:p>
            <a:pPr>
              <a:lnSpc>
                <a:spcPct val="100000"/>
              </a:lnSpc>
            </a:pPr>
            <a:r>
              <a:rPr lang="zh-CN" altLang="en-US" sz="2600" dirty="0">
                <a:solidFill>
                  <a:schemeClr val="tx1"/>
                </a:solidFill>
                <a:latin typeface="Times New Roman" pitchFamily="18" charset="0"/>
                <a:ea typeface="仿宋_GB2312" pitchFamily="49" charset="-122"/>
              </a:rPr>
              <a:t>                    </a:t>
            </a:r>
            <a:r>
              <a:rPr lang="en-US" altLang="zh-CN" sz="2600" dirty="0" err="1">
                <a:solidFill>
                  <a:schemeClr val="tx1"/>
                </a:solidFill>
                <a:latin typeface="Times New Roman" pitchFamily="18" charset="0"/>
                <a:ea typeface="仿宋_GB2312" pitchFamily="49" charset="-122"/>
              </a:rPr>
              <a:t>p.Rchild</a:t>
            </a:r>
            <a:r>
              <a:rPr lang="en-US" altLang="zh-CN" sz="2600" dirty="0">
                <a:solidFill>
                  <a:schemeClr val="tx1"/>
                </a:solidFill>
                <a:latin typeface="Times New Roman" pitchFamily="18" charset="0"/>
                <a:ea typeface="仿宋_GB2312" pitchFamily="49" charset="-122"/>
              </a:rPr>
              <a:t> = </a:t>
            </a:r>
            <a:r>
              <a:rPr lang="en-US" altLang="zh-CN" sz="2600" dirty="0" err="1">
                <a:solidFill>
                  <a:schemeClr val="tx1"/>
                </a:solidFill>
                <a:latin typeface="Times New Roman" pitchFamily="18" charset="0"/>
                <a:ea typeface="仿宋_GB2312" pitchFamily="49" charset="-122"/>
              </a:rPr>
              <a:t>tmp</a:t>
            </a:r>
            <a:endParaRPr lang="en-US" altLang="zh-CN" sz="2600" dirty="0">
              <a:solidFill>
                <a:schemeClr val="tx1"/>
              </a:solidFill>
              <a:latin typeface="Times New Roman" pitchFamily="18" charset="0"/>
              <a:ea typeface="仿宋_GB2312" pitchFamily="49" charset="-122"/>
            </a:endParaRPr>
          </a:p>
          <a:p>
            <a:pPr>
              <a:lnSpc>
                <a:spcPct val="100000"/>
              </a:lnSpc>
            </a:pPr>
            <a:r>
              <a:rPr lang="en-US" altLang="zh-CN" sz="2600" dirty="0">
                <a:solidFill>
                  <a:schemeClr val="tx1"/>
                </a:solidFill>
                <a:latin typeface="Times New Roman" pitchFamily="18" charset="0"/>
                <a:ea typeface="仿宋_GB2312" pitchFamily="49" charset="-122"/>
              </a:rPr>
              <a:t>    return True</a:t>
            </a:r>
            <a:endParaRPr lang="en-US" altLang="zh-CN" sz="2600" b="0"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58258740"/>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072" y="548680"/>
            <a:ext cx="9144000" cy="584775"/>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a:solidFill>
                  <a:schemeClr val="tx1"/>
                </a:solidFill>
                <a:latin typeface="Times New Roman" pitchFamily="18" charset="0"/>
                <a:ea typeface="宋体" pitchFamily="2" charset="-122"/>
              </a:rPr>
              <a:t>SearchBinTree.remove = remove</a:t>
            </a:r>
            <a:endParaRPr lang="zh-CN" altLang="en-US" sz="3200" dirty="0">
              <a:solidFill>
                <a:schemeClr val="tx1"/>
              </a:solidFill>
              <a:latin typeface="Times New Roman" pitchFamily="18" charset="0"/>
              <a:ea typeface="宋体"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648" y="1628800"/>
            <a:ext cx="3096344" cy="375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072" y="1628800"/>
            <a:ext cx="3908813" cy="45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991250"/>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95288" y="908050"/>
            <a:ext cx="8748712" cy="3681413"/>
          </a:xfrm>
          <a:prstGeom prst="rect">
            <a:avLst/>
          </a:prstGeom>
          <a:noFill/>
          <a:ln w="9525">
            <a:noFill/>
            <a:miter lim="800000"/>
            <a:headEnd/>
            <a:tailEnd/>
          </a:ln>
          <a:effectLst/>
        </p:spPr>
        <p:txBody>
          <a:bodyPr>
            <a:spAutoFit/>
          </a:bodyPr>
          <a:lstStyle/>
          <a:p>
            <a:pPr marL="361950" indent="-361950">
              <a:buFont typeface="Wingdings" pitchFamily="2" charset="2"/>
              <a:buNone/>
            </a:pPr>
            <a:r>
              <a:rPr lang="zh-CN" altLang="en-US" sz="2800">
                <a:solidFill>
                  <a:schemeClr val="tx1"/>
                </a:solidFill>
                <a:latin typeface="Times New Roman" pitchFamily="18" charset="0"/>
              </a:rPr>
              <a:t>结点插入：</a:t>
            </a:r>
          </a:p>
          <a:p>
            <a:pPr marL="361950" indent="-361950">
              <a:buFont typeface="Wingdings" pitchFamily="2" charset="2"/>
              <a:buNone/>
            </a:pPr>
            <a:r>
              <a:rPr lang="zh-CN" altLang="en-US" sz="2800">
                <a:solidFill>
                  <a:schemeClr val="tx1"/>
                </a:solidFill>
                <a:latin typeface="Times New Roman" pitchFamily="18" charset="0"/>
              </a:rPr>
              <a:t>         </a:t>
            </a:r>
            <a:r>
              <a:rPr lang="en-US" altLang="zh-CN" sz="2800">
                <a:solidFill>
                  <a:schemeClr val="tx1"/>
                </a:solidFill>
                <a:latin typeface="Times New Roman" pitchFamily="18" charset="0"/>
              </a:rPr>
              <a:t>O(</a:t>
            </a:r>
            <a:r>
              <a:rPr lang="zh-CN" altLang="en-US" sz="2800">
                <a:solidFill>
                  <a:schemeClr val="tx1"/>
                </a:solidFill>
                <a:latin typeface="Times New Roman" pitchFamily="18" charset="0"/>
              </a:rPr>
              <a:t>树的高度</a:t>
            </a:r>
            <a:r>
              <a:rPr lang="en-US" altLang="zh-CN" sz="2800">
                <a:solidFill>
                  <a:schemeClr val="tx1"/>
                </a:solidFill>
                <a:latin typeface="Times New Roman" pitchFamily="18" charset="0"/>
              </a:rPr>
              <a:t>)</a:t>
            </a:r>
            <a:endParaRPr lang="zh-CN" altLang="en-US" sz="2800">
              <a:solidFill>
                <a:schemeClr val="tx1"/>
              </a:solidFill>
              <a:latin typeface="Times New Roman" pitchFamily="18" charset="0"/>
            </a:endParaRPr>
          </a:p>
          <a:p>
            <a:pPr marL="361950" indent="-361950">
              <a:buFont typeface="Wingdings" pitchFamily="2" charset="2"/>
              <a:buNone/>
            </a:pPr>
            <a:r>
              <a:rPr lang="zh-CN" altLang="en-US" sz="2800">
                <a:solidFill>
                  <a:schemeClr val="tx1"/>
                </a:solidFill>
                <a:latin typeface="Times New Roman" pitchFamily="18" charset="0"/>
              </a:rPr>
              <a:t>结点删除：</a:t>
            </a:r>
          </a:p>
          <a:p>
            <a:pPr marL="361950" indent="-361950">
              <a:buClr>
                <a:srgbClr val="FF0000"/>
              </a:buClr>
              <a:buSzPct val="70000"/>
              <a:buFont typeface="Wingdings" pitchFamily="2" charset="2"/>
              <a:buChar char="n"/>
            </a:pPr>
            <a:r>
              <a:rPr lang="zh-CN" altLang="en-US" sz="2800">
                <a:solidFill>
                  <a:schemeClr val="tx1"/>
                </a:solidFill>
                <a:latin typeface="Times New Roman" pitchFamily="18" charset="0"/>
              </a:rPr>
              <a:t>情况1：被删除结点为叶结点：</a:t>
            </a:r>
            <a:r>
              <a:rPr lang="en-US" altLang="zh-CN" sz="2800">
                <a:solidFill>
                  <a:schemeClr val="tx1"/>
                </a:solidFill>
                <a:latin typeface="Times New Roman" pitchFamily="18" charset="0"/>
              </a:rPr>
              <a:t>O(1)</a:t>
            </a:r>
            <a:r>
              <a:rPr lang="zh-CN" altLang="en-US" sz="2800">
                <a:solidFill>
                  <a:schemeClr val="tx1"/>
                </a:solidFill>
                <a:latin typeface="Times New Roman" pitchFamily="18" charset="0"/>
              </a:rPr>
              <a:t>。</a:t>
            </a:r>
          </a:p>
          <a:p>
            <a:pPr marL="361950" indent="-361950">
              <a:buClr>
                <a:srgbClr val="FF0000"/>
              </a:buClr>
              <a:buSzPct val="70000"/>
              <a:buFont typeface="Wingdings" pitchFamily="2" charset="2"/>
              <a:buChar char="n"/>
            </a:pPr>
            <a:r>
              <a:rPr lang="zh-CN" altLang="en-US" sz="2800">
                <a:solidFill>
                  <a:schemeClr val="tx1"/>
                </a:solidFill>
                <a:latin typeface="Times New Roman" pitchFamily="18" charset="0"/>
              </a:rPr>
              <a:t>情况2：被删除结点有左孩子但没有右孩子：</a:t>
            </a:r>
            <a:r>
              <a:rPr lang="en-US" altLang="zh-CN" sz="2800">
                <a:solidFill>
                  <a:schemeClr val="tx1"/>
                </a:solidFill>
                <a:latin typeface="Times New Roman" pitchFamily="18" charset="0"/>
              </a:rPr>
              <a:t>O(1)</a:t>
            </a:r>
            <a:r>
              <a:rPr lang="zh-CN" altLang="en-US" sz="2800">
                <a:solidFill>
                  <a:schemeClr val="tx1"/>
                </a:solidFill>
                <a:latin typeface="Times New Roman" pitchFamily="18" charset="0"/>
              </a:rPr>
              <a:t>。</a:t>
            </a:r>
          </a:p>
          <a:p>
            <a:pPr marL="361950" indent="-361950">
              <a:buClr>
                <a:srgbClr val="FF0000"/>
              </a:buClr>
              <a:buSzPct val="70000"/>
              <a:buFont typeface="Wingdings" pitchFamily="2" charset="2"/>
              <a:buChar char="n"/>
            </a:pPr>
            <a:r>
              <a:rPr lang="zh-CN" altLang="en-US" sz="2800">
                <a:solidFill>
                  <a:schemeClr val="tx1"/>
                </a:solidFill>
                <a:latin typeface="Times New Roman" pitchFamily="18" charset="0"/>
              </a:rPr>
              <a:t>情况3：被删除结点有右孩子但没有左孩子：</a:t>
            </a:r>
            <a:r>
              <a:rPr lang="en-US" altLang="zh-CN" sz="2800">
                <a:solidFill>
                  <a:schemeClr val="tx1"/>
                </a:solidFill>
                <a:latin typeface="Times New Roman" pitchFamily="18" charset="0"/>
              </a:rPr>
              <a:t>O(1)</a:t>
            </a:r>
            <a:r>
              <a:rPr lang="zh-CN" altLang="en-US" sz="2800">
                <a:solidFill>
                  <a:schemeClr val="tx1"/>
                </a:solidFill>
                <a:latin typeface="Times New Roman" pitchFamily="18" charset="0"/>
              </a:rPr>
              <a:t>。</a:t>
            </a:r>
          </a:p>
          <a:p>
            <a:pPr marL="361950" indent="-361950">
              <a:buClr>
                <a:srgbClr val="FF0000"/>
              </a:buClr>
              <a:buSzPct val="70000"/>
              <a:buFont typeface="Wingdings" pitchFamily="2" charset="2"/>
              <a:buChar char="n"/>
            </a:pPr>
            <a:r>
              <a:rPr lang="zh-CN" altLang="en-US" sz="2800">
                <a:solidFill>
                  <a:schemeClr val="tx1"/>
                </a:solidFill>
                <a:latin typeface="Times New Roman" pitchFamily="18" charset="0"/>
              </a:rPr>
              <a:t>情况4：被删除结点既有左孩子，也有右孩子。</a:t>
            </a:r>
          </a:p>
        </p:txBody>
      </p:sp>
      <p:sp>
        <p:nvSpPr>
          <p:cNvPr id="115715" name="Rectangle 3"/>
          <p:cNvSpPr>
            <a:spLocks noChangeArrowheads="1"/>
          </p:cNvSpPr>
          <p:nvPr/>
        </p:nvSpPr>
        <p:spPr bwMode="auto">
          <a:xfrm>
            <a:off x="323850" y="196850"/>
            <a:ext cx="7977188" cy="698500"/>
          </a:xfrm>
          <a:prstGeom prst="rect">
            <a:avLst/>
          </a:prstGeom>
          <a:noFill/>
          <a:ln w="9525">
            <a:noFill/>
            <a:miter lim="800000"/>
            <a:headEnd/>
            <a:tailEnd/>
          </a:ln>
          <a:effectLst/>
        </p:spPr>
        <p:txBody>
          <a:bodyPr wrap="none" lIns="112947" tIns="56473" rIns="112947" bIns="56473">
            <a:spAutoFit/>
          </a:bodyPr>
          <a:lstStyle/>
          <a:p>
            <a:r>
              <a:rPr lang="zh-CN" altLang="en-US" sz="3200">
                <a:solidFill>
                  <a:srgbClr val="FF0000"/>
                </a:solidFill>
              </a:rPr>
              <a:t>二叉搜索树结点插入和删除的时间复杂性：</a:t>
            </a:r>
          </a:p>
        </p:txBody>
      </p:sp>
      <p:sp>
        <p:nvSpPr>
          <p:cNvPr id="115716" name="Rectangle 4"/>
          <p:cNvSpPr>
            <a:spLocks noChangeArrowheads="1"/>
          </p:cNvSpPr>
          <p:nvPr/>
        </p:nvSpPr>
        <p:spPr bwMode="auto">
          <a:xfrm>
            <a:off x="755650" y="4581525"/>
            <a:ext cx="7848600" cy="1139825"/>
          </a:xfrm>
          <a:prstGeom prst="rect">
            <a:avLst/>
          </a:prstGeom>
          <a:noFill/>
          <a:ln w="9525">
            <a:noFill/>
            <a:miter lim="800000"/>
            <a:headEnd/>
            <a:tailEnd/>
          </a:ln>
          <a:effectLst/>
        </p:spPr>
        <p:txBody>
          <a:bodyPr lIns="112947" tIns="56473" rIns="112947" bIns="56473">
            <a:spAutoFit/>
          </a:bodyPr>
          <a:lstStyle/>
          <a:p>
            <a:pPr>
              <a:buFont typeface="Wingdings" pitchFamily="2" charset="2"/>
              <a:buChar char="Ø"/>
            </a:pPr>
            <a:r>
              <a:rPr lang="zh-CN" altLang="en-US" sz="2800">
                <a:solidFill>
                  <a:schemeClr val="tx1"/>
                </a:solidFill>
                <a:latin typeface="Times New Roman" pitchFamily="18" charset="0"/>
              </a:rPr>
              <a:t>被删除结点的左孩子有右子树：</a:t>
            </a:r>
            <a:r>
              <a:rPr lang="en-US" altLang="zh-CN" sz="2800">
                <a:solidFill>
                  <a:schemeClr val="tx1"/>
                </a:solidFill>
                <a:latin typeface="Times New Roman" pitchFamily="18" charset="0"/>
              </a:rPr>
              <a:t>O(</a:t>
            </a:r>
            <a:r>
              <a:rPr lang="zh-CN" altLang="en-US" sz="2800">
                <a:solidFill>
                  <a:schemeClr val="tx1"/>
                </a:solidFill>
                <a:latin typeface="Times New Roman" pitchFamily="18" charset="0"/>
              </a:rPr>
              <a:t>树的高度</a:t>
            </a:r>
            <a:r>
              <a:rPr lang="en-US" altLang="zh-CN" sz="2800">
                <a:solidFill>
                  <a:schemeClr val="tx1"/>
                </a:solidFill>
                <a:latin typeface="Times New Roman" pitchFamily="18" charset="0"/>
              </a:rPr>
              <a:t>)</a:t>
            </a:r>
          </a:p>
          <a:p>
            <a:pPr>
              <a:buFont typeface="Wingdings" pitchFamily="2" charset="2"/>
              <a:buChar char="Ø"/>
            </a:pPr>
            <a:r>
              <a:rPr lang="zh-CN" altLang="en-US" sz="2800">
                <a:solidFill>
                  <a:schemeClr val="tx1"/>
                </a:solidFill>
                <a:latin typeface="Times New Roman" pitchFamily="18" charset="0"/>
              </a:rPr>
              <a:t>被删除结点的左孩子没有右子树：</a:t>
            </a:r>
            <a:r>
              <a:rPr lang="en-US" altLang="zh-CN" sz="2800">
                <a:solidFill>
                  <a:schemeClr val="tx1"/>
                </a:solidFill>
                <a:latin typeface="Times New Roman" pitchFamily="18" charset="0"/>
              </a:rPr>
              <a:t>O(1)</a:t>
            </a:r>
            <a:endParaRPr lang="zh-CN" altLang="en-US" sz="280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250825" y="476250"/>
            <a:ext cx="8640763" cy="1866900"/>
          </a:xfrm>
          <a:prstGeom prst="rect">
            <a:avLst/>
          </a:prstGeom>
          <a:noFill/>
          <a:ln w="9525">
            <a:noFill/>
            <a:miter lim="800000"/>
            <a:headEnd/>
            <a:tailEnd/>
          </a:ln>
          <a:effectLst/>
        </p:spPr>
        <p:txBody>
          <a:bodyPr lIns="112947" tIns="56473" rIns="112947" bIns="56473">
            <a:spAutoFit/>
          </a:bodyPr>
          <a:lstStyle/>
          <a:p>
            <a:r>
              <a:rPr lang="zh-CN" altLang="en-US" sz="3200">
                <a:solidFill>
                  <a:schemeClr val="tx1"/>
                </a:solidFill>
              </a:rPr>
              <a:t>结论：当二叉排序树的形态接近于完全二叉树时，结点的插入和删除，在最坏情况下接近于</a:t>
            </a:r>
            <a:r>
              <a:rPr lang="en-US" altLang="zh-CN" sz="3200">
                <a:solidFill>
                  <a:schemeClr val="tx1"/>
                </a:solidFill>
                <a:latin typeface="Times New Roman" pitchFamily="18" charset="0"/>
              </a:rPr>
              <a:t>O(log</a:t>
            </a:r>
            <a:r>
              <a:rPr lang="en-US" altLang="zh-CN" sz="3200" baseline="-25000">
                <a:solidFill>
                  <a:schemeClr val="tx1"/>
                </a:solidFill>
                <a:latin typeface="Times New Roman" pitchFamily="18" charset="0"/>
              </a:rPr>
              <a:t>2</a:t>
            </a:r>
            <a:r>
              <a:rPr lang="en-US" altLang="zh-CN" sz="3200">
                <a:solidFill>
                  <a:schemeClr val="tx1"/>
                </a:solidFill>
                <a:latin typeface="Times New Roman" pitchFamily="18" charset="0"/>
              </a:rPr>
              <a:t>n)</a:t>
            </a:r>
            <a:r>
              <a:rPr lang="zh-CN" altLang="en-US" sz="3200">
                <a:solidFill>
                  <a:schemeClr val="tx1"/>
                </a:solidFill>
              </a:rPr>
              <a:t>。其中，</a:t>
            </a:r>
            <a:r>
              <a:rPr lang="en-US" altLang="zh-CN" sz="3200">
                <a:solidFill>
                  <a:schemeClr val="tx1"/>
                </a:solidFill>
                <a:latin typeface="Times New Roman" pitchFamily="18" charset="0"/>
              </a:rPr>
              <a:t>n</a:t>
            </a:r>
            <a:r>
              <a:rPr lang="zh-CN" altLang="en-US" sz="3200">
                <a:solidFill>
                  <a:schemeClr val="tx1"/>
                </a:solidFill>
              </a:rPr>
              <a:t>为树中结点的个数。</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79388" y="762000"/>
            <a:ext cx="8964612"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6325" indent="-1076325">
              <a:lnSpc>
                <a:spcPct val="100000"/>
              </a:lnSpc>
              <a:defRPr/>
            </a:pPr>
            <a:r>
              <a:rPr lang="en-US" altLang="zh-CN" sz="2800" dirty="0">
                <a:solidFill>
                  <a:schemeClr val="tx1"/>
                </a:solidFill>
                <a:latin typeface="黑体" pitchFamily="49" charset="-122"/>
                <a:ea typeface="黑体" pitchFamily="49" charset="-122"/>
              </a:rPr>
              <a:t>【</a:t>
            </a:r>
            <a:r>
              <a:rPr lang="zh-CN" altLang="en-US" sz="2800" dirty="0">
                <a:solidFill>
                  <a:schemeClr val="tx1"/>
                </a:solidFill>
                <a:latin typeface="黑体" pitchFamily="49" charset="-122"/>
                <a:ea typeface="黑体" pitchFamily="49" charset="-122"/>
              </a:rPr>
              <a:t>例</a:t>
            </a:r>
            <a:r>
              <a:rPr lang="en-US" altLang="zh-CN" sz="2800" dirty="0">
                <a:solidFill>
                  <a:schemeClr val="tx1"/>
                </a:solidFill>
                <a:latin typeface="黑体" pitchFamily="49" charset="-122"/>
                <a:ea typeface="黑体" pitchFamily="49" charset="-122"/>
              </a:rPr>
              <a:t>】</a:t>
            </a:r>
            <a:r>
              <a:rPr lang="zh-CN" altLang="en-US" sz="2800" dirty="0">
                <a:solidFill>
                  <a:schemeClr val="tx1"/>
                </a:solidFill>
              </a:rPr>
              <a:t>已知序列</a:t>
            </a:r>
            <a:r>
              <a:rPr lang="zh-CN" altLang="en-US" sz="2800" dirty="0">
                <a:solidFill>
                  <a:schemeClr val="tx1"/>
                </a:solidFill>
                <a:latin typeface="Times New Roman" pitchFamily="18" charset="0"/>
              </a:rPr>
              <a:t>17，31，13，11，20，35，25，8，4，24，40，27，</a:t>
            </a:r>
            <a:r>
              <a:rPr lang="zh-CN" altLang="en-US" sz="2800" dirty="0">
                <a:solidFill>
                  <a:schemeClr val="tx1"/>
                </a:solidFill>
              </a:rPr>
              <a:t>试画出按该序列输入生成的二叉搜索树，并分别给出下列操作后的二叉树：</a:t>
            </a:r>
          </a:p>
          <a:p>
            <a:pPr>
              <a:lnSpc>
                <a:spcPct val="100000"/>
              </a:lnSpc>
              <a:defRPr/>
            </a:pPr>
            <a:endParaRPr lang="zh-CN" altLang="en-US" sz="2800" dirty="0">
              <a:solidFill>
                <a:schemeClr val="tx1"/>
              </a:solidFill>
            </a:endParaRPr>
          </a:p>
          <a:p>
            <a:pPr>
              <a:lnSpc>
                <a:spcPct val="100000"/>
              </a:lnSpc>
              <a:defRPr/>
            </a:pPr>
            <a:r>
              <a:rPr lang="zh-CN" altLang="en-US" sz="2800" dirty="0">
                <a:solidFill>
                  <a:schemeClr val="tx1"/>
                </a:solidFill>
              </a:rPr>
              <a:t>（1）插入结点</a:t>
            </a:r>
            <a:r>
              <a:rPr lang="zh-CN" altLang="en-US" sz="2800" dirty="0">
                <a:solidFill>
                  <a:schemeClr val="tx1"/>
                </a:solidFill>
                <a:latin typeface="Times New Roman" pitchFamily="18" charset="0"/>
              </a:rPr>
              <a:t>9</a:t>
            </a:r>
          </a:p>
          <a:p>
            <a:pPr>
              <a:lnSpc>
                <a:spcPct val="100000"/>
              </a:lnSpc>
              <a:defRPr/>
            </a:pPr>
            <a:r>
              <a:rPr lang="zh-CN" altLang="en-US" sz="2800" dirty="0">
                <a:solidFill>
                  <a:schemeClr val="tx1"/>
                </a:solidFill>
              </a:rPr>
              <a:t>（2）删除结点</a:t>
            </a:r>
            <a:r>
              <a:rPr lang="zh-CN" altLang="en-US" sz="2800" dirty="0">
                <a:solidFill>
                  <a:schemeClr val="tx1"/>
                </a:solidFill>
                <a:latin typeface="Times New Roman" pitchFamily="18" charset="0"/>
              </a:rPr>
              <a:t>17</a:t>
            </a:r>
          </a:p>
          <a:p>
            <a:pPr>
              <a:lnSpc>
                <a:spcPct val="100000"/>
              </a:lnSpc>
              <a:defRPr/>
            </a:pPr>
            <a:r>
              <a:rPr lang="zh-CN" altLang="en-US" sz="2800" dirty="0">
                <a:solidFill>
                  <a:schemeClr val="tx1"/>
                </a:solidFill>
              </a:rPr>
              <a:t>（3）再删除结点</a:t>
            </a:r>
            <a:r>
              <a:rPr lang="zh-CN" altLang="en-US" sz="2800" dirty="0">
                <a:solidFill>
                  <a:schemeClr val="tx1"/>
                </a:solidFill>
                <a:latin typeface="Times New Roman" pitchFamily="18" charset="0"/>
              </a:rPr>
              <a:t>20</a:t>
            </a:r>
          </a:p>
          <a:p>
            <a:pPr>
              <a:lnSpc>
                <a:spcPct val="100000"/>
              </a:lnSpc>
              <a:defRPr/>
            </a:pPr>
            <a:r>
              <a:rPr lang="zh-CN" altLang="en-US" sz="2800" dirty="0">
                <a:solidFill>
                  <a:schemeClr val="tx1"/>
                </a:solidFill>
              </a:rPr>
              <a:t>（4）再删除结点</a:t>
            </a:r>
            <a:r>
              <a:rPr lang="zh-CN" altLang="en-US" sz="2800" dirty="0">
                <a:solidFill>
                  <a:schemeClr val="tx1"/>
                </a:solidFill>
                <a:latin typeface="Times New Roman" pitchFamily="18" charset="0"/>
              </a:rPr>
              <a:t>31</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685800" y="533400"/>
            <a:ext cx="7848600" cy="1373188"/>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解答：</a:t>
            </a:r>
          </a:p>
          <a:p>
            <a:pPr>
              <a:lnSpc>
                <a:spcPct val="100000"/>
              </a:lnSpc>
            </a:pPr>
            <a:r>
              <a:rPr lang="zh-CN" altLang="en-US" sz="2800">
                <a:solidFill>
                  <a:schemeClr val="tx1"/>
                </a:solidFill>
              </a:rPr>
              <a:t>输入序列为：</a:t>
            </a:r>
            <a:r>
              <a:rPr lang="zh-CN" altLang="en-US" sz="2800">
                <a:solidFill>
                  <a:schemeClr val="tx1"/>
                </a:solidFill>
                <a:latin typeface="Times New Roman" pitchFamily="18" charset="0"/>
              </a:rPr>
              <a:t>17，31，13，11，20，35，25，8，4，24，40，27</a:t>
            </a:r>
            <a:r>
              <a:rPr lang="zh-CN" altLang="en-US" sz="2800">
                <a:solidFill>
                  <a:schemeClr val="tx1"/>
                </a:solidFill>
              </a:rPr>
              <a:t> 的二叉搜索树为：</a:t>
            </a:r>
          </a:p>
        </p:txBody>
      </p:sp>
      <p:grpSp>
        <p:nvGrpSpPr>
          <p:cNvPr id="120835" name="Group 3"/>
          <p:cNvGrpSpPr>
            <a:grpSpLocks/>
          </p:cNvGrpSpPr>
          <p:nvPr/>
        </p:nvGrpSpPr>
        <p:grpSpPr bwMode="auto">
          <a:xfrm>
            <a:off x="1371600" y="2362200"/>
            <a:ext cx="5638800" cy="3657600"/>
            <a:chOff x="864" y="1488"/>
            <a:chExt cx="3552" cy="2304"/>
          </a:xfrm>
        </p:grpSpPr>
        <p:sp>
          <p:nvSpPr>
            <p:cNvPr id="120836" name="Oval 4"/>
            <p:cNvSpPr>
              <a:spLocks noChangeArrowheads="1"/>
            </p:cNvSpPr>
            <p:nvPr/>
          </p:nvSpPr>
          <p:spPr bwMode="auto">
            <a:xfrm>
              <a:off x="2496" y="1488"/>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17</a:t>
              </a:r>
            </a:p>
          </p:txBody>
        </p:sp>
        <p:sp>
          <p:nvSpPr>
            <p:cNvPr id="120837" name="Oval 5"/>
            <p:cNvSpPr>
              <a:spLocks noChangeArrowheads="1"/>
            </p:cNvSpPr>
            <p:nvPr/>
          </p:nvSpPr>
          <p:spPr bwMode="auto">
            <a:xfrm>
              <a:off x="1872" y="1968"/>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13</a:t>
              </a:r>
            </a:p>
          </p:txBody>
        </p:sp>
        <p:sp>
          <p:nvSpPr>
            <p:cNvPr id="120838" name="Oval 6"/>
            <p:cNvSpPr>
              <a:spLocks noChangeArrowheads="1"/>
            </p:cNvSpPr>
            <p:nvPr/>
          </p:nvSpPr>
          <p:spPr bwMode="auto">
            <a:xfrm>
              <a:off x="3216" y="1968"/>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31</a:t>
              </a:r>
            </a:p>
          </p:txBody>
        </p:sp>
        <p:sp>
          <p:nvSpPr>
            <p:cNvPr id="120839" name="Oval 7"/>
            <p:cNvSpPr>
              <a:spLocks noChangeArrowheads="1"/>
            </p:cNvSpPr>
            <p:nvPr/>
          </p:nvSpPr>
          <p:spPr bwMode="auto">
            <a:xfrm>
              <a:off x="2784" y="249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120840" name="Oval 8"/>
            <p:cNvSpPr>
              <a:spLocks noChangeArrowheads="1"/>
            </p:cNvSpPr>
            <p:nvPr/>
          </p:nvSpPr>
          <p:spPr bwMode="auto">
            <a:xfrm>
              <a:off x="3648" y="249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35</a:t>
              </a:r>
            </a:p>
          </p:txBody>
        </p:sp>
        <p:sp>
          <p:nvSpPr>
            <p:cNvPr id="120841" name="Oval 9"/>
            <p:cNvSpPr>
              <a:spLocks noChangeArrowheads="1"/>
            </p:cNvSpPr>
            <p:nvPr/>
          </p:nvSpPr>
          <p:spPr bwMode="auto">
            <a:xfrm>
              <a:off x="4032" y="297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40</a:t>
              </a:r>
            </a:p>
          </p:txBody>
        </p:sp>
        <p:sp>
          <p:nvSpPr>
            <p:cNvPr id="120842" name="Oval 10"/>
            <p:cNvSpPr>
              <a:spLocks noChangeArrowheads="1"/>
            </p:cNvSpPr>
            <p:nvPr/>
          </p:nvSpPr>
          <p:spPr bwMode="auto">
            <a:xfrm>
              <a:off x="3072" y="297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25</a:t>
              </a:r>
            </a:p>
          </p:txBody>
        </p:sp>
        <p:sp>
          <p:nvSpPr>
            <p:cNvPr id="120843" name="Oval 11"/>
            <p:cNvSpPr>
              <a:spLocks noChangeArrowheads="1"/>
            </p:cNvSpPr>
            <p:nvPr/>
          </p:nvSpPr>
          <p:spPr bwMode="auto">
            <a:xfrm>
              <a:off x="2688" y="345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24</a:t>
              </a:r>
            </a:p>
          </p:txBody>
        </p:sp>
        <p:sp>
          <p:nvSpPr>
            <p:cNvPr id="120844" name="Oval 12"/>
            <p:cNvSpPr>
              <a:spLocks noChangeArrowheads="1"/>
            </p:cNvSpPr>
            <p:nvPr/>
          </p:nvSpPr>
          <p:spPr bwMode="auto">
            <a:xfrm>
              <a:off x="3408" y="345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27</a:t>
              </a:r>
            </a:p>
          </p:txBody>
        </p:sp>
        <p:sp>
          <p:nvSpPr>
            <p:cNvPr id="120845" name="Oval 13"/>
            <p:cNvSpPr>
              <a:spLocks noChangeArrowheads="1"/>
            </p:cNvSpPr>
            <p:nvPr/>
          </p:nvSpPr>
          <p:spPr bwMode="auto">
            <a:xfrm>
              <a:off x="1488" y="249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11</a:t>
              </a:r>
            </a:p>
          </p:txBody>
        </p:sp>
        <p:sp>
          <p:nvSpPr>
            <p:cNvPr id="120846" name="Oval 14"/>
            <p:cNvSpPr>
              <a:spLocks noChangeArrowheads="1"/>
            </p:cNvSpPr>
            <p:nvPr/>
          </p:nvSpPr>
          <p:spPr bwMode="auto">
            <a:xfrm>
              <a:off x="1200" y="297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8</a:t>
              </a:r>
            </a:p>
          </p:txBody>
        </p:sp>
        <p:sp>
          <p:nvSpPr>
            <p:cNvPr id="120847" name="Oval 15"/>
            <p:cNvSpPr>
              <a:spLocks noChangeArrowheads="1"/>
            </p:cNvSpPr>
            <p:nvPr/>
          </p:nvSpPr>
          <p:spPr bwMode="auto">
            <a:xfrm>
              <a:off x="864" y="3408"/>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a:t>
              </a:r>
            </a:p>
          </p:txBody>
        </p:sp>
        <p:sp>
          <p:nvSpPr>
            <p:cNvPr id="814096" name="Line 16"/>
            <p:cNvSpPr>
              <a:spLocks noChangeShapeType="1"/>
            </p:cNvSpPr>
            <p:nvPr/>
          </p:nvSpPr>
          <p:spPr bwMode="auto">
            <a:xfrm flipH="1">
              <a:off x="2208" y="1776"/>
              <a:ext cx="336"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097" name="Line 17"/>
            <p:cNvSpPr>
              <a:spLocks noChangeShapeType="1"/>
            </p:cNvSpPr>
            <p:nvPr/>
          </p:nvSpPr>
          <p:spPr bwMode="auto">
            <a:xfrm>
              <a:off x="2832" y="1776"/>
              <a:ext cx="48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098" name="Line 18"/>
            <p:cNvSpPr>
              <a:spLocks noChangeShapeType="1"/>
            </p:cNvSpPr>
            <p:nvPr/>
          </p:nvSpPr>
          <p:spPr bwMode="auto">
            <a:xfrm flipH="1">
              <a:off x="1728" y="2256"/>
              <a:ext cx="192"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099" name="Line 19"/>
            <p:cNvSpPr>
              <a:spLocks noChangeShapeType="1"/>
            </p:cNvSpPr>
            <p:nvPr/>
          </p:nvSpPr>
          <p:spPr bwMode="auto">
            <a:xfrm flipH="1">
              <a:off x="1429" y="2795"/>
              <a:ext cx="141"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0" name="Line 20"/>
            <p:cNvSpPr>
              <a:spLocks noChangeShapeType="1"/>
            </p:cNvSpPr>
            <p:nvPr/>
          </p:nvSpPr>
          <p:spPr bwMode="auto">
            <a:xfrm flipH="1">
              <a:off x="1156" y="3294"/>
              <a:ext cx="144" cy="1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1" name="Line 21"/>
            <p:cNvSpPr>
              <a:spLocks noChangeShapeType="1"/>
            </p:cNvSpPr>
            <p:nvPr/>
          </p:nvSpPr>
          <p:spPr bwMode="auto">
            <a:xfrm flipH="1">
              <a:off x="3061" y="2296"/>
              <a:ext cx="273" cy="19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2" name="Line 22"/>
            <p:cNvSpPr>
              <a:spLocks noChangeShapeType="1"/>
            </p:cNvSpPr>
            <p:nvPr/>
          </p:nvSpPr>
          <p:spPr bwMode="auto">
            <a:xfrm>
              <a:off x="3470" y="2296"/>
              <a:ext cx="322" cy="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3" name="Line 23"/>
            <p:cNvSpPr>
              <a:spLocks noChangeShapeType="1"/>
            </p:cNvSpPr>
            <p:nvPr/>
          </p:nvSpPr>
          <p:spPr bwMode="auto">
            <a:xfrm>
              <a:off x="3024" y="2832"/>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4" name="Line 24"/>
            <p:cNvSpPr>
              <a:spLocks noChangeShapeType="1"/>
            </p:cNvSpPr>
            <p:nvPr/>
          </p:nvSpPr>
          <p:spPr bwMode="auto">
            <a:xfrm flipH="1">
              <a:off x="2928" y="3294"/>
              <a:ext cx="270" cy="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5" name="Line 25"/>
            <p:cNvSpPr>
              <a:spLocks noChangeShapeType="1"/>
            </p:cNvSpPr>
            <p:nvPr/>
          </p:nvSpPr>
          <p:spPr bwMode="auto">
            <a:xfrm>
              <a:off x="3379" y="3294"/>
              <a:ext cx="221" cy="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4106" name="Line 26"/>
            <p:cNvSpPr>
              <a:spLocks noChangeShapeType="1"/>
            </p:cNvSpPr>
            <p:nvPr/>
          </p:nvSpPr>
          <p:spPr bwMode="auto">
            <a:xfrm>
              <a:off x="3984" y="2784"/>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762000" y="806450"/>
            <a:ext cx="78486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（1）插入结点9后的搜索树为：</a:t>
            </a:r>
          </a:p>
        </p:txBody>
      </p:sp>
      <p:grpSp>
        <p:nvGrpSpPr>
          <p:cNvPr id="121859" name="Group 3"/>
          <p:cNvGrpSpPr>
            <a:grpSpLocks/>
          </p:cNvGrpSpPr>
          <p:nvPr/>
        </p:nvGrpSpPr>
        <p:grpSpPr bwMode="auto">
          <a:xfrm>
            <a:off x="755650" y="2349500"/>
            <a:ext cx="7696200" cy="2667000"/>
            <a:chOff x="231" y="1495"/>
            <a:chExt cx="4848" cy="1680"/>
          </a:xfrm>
        </p:grpSpPr>
        <p:sp>
          <p:nvSpPr>
            <p:cNvPr id="121860" name="Oval 4"/>
            <p:cNvSpPr>
              <a:spLocks noChangeArrowheads="1"/>
            </p:cNvSpPr>
            <p:nvPr/>
          </p:nvSpPr>
          <p:spPr bwMode="auto">
            <a:xfrm>
              <a:off x="3834" y="1591"/>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17</a:t>
              </a:r>
            </a:p>
          </p:txBody>
        </p:sp>
        <p:sp>
          <p:nvSpPr>
            <p:cNvPr id="121861" name="Oval 5"/>
            <p:cNvSpPr>
              <a:spLocks noChangeArrowheads="1"/>
            </p:cNvSpPr>
            <p:nvPr/>
          </p:nvSpPr>
          <p:spPr bwMode="auto">
            <a:xfrm>
              <a:off x="3429" y="1921"/>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13</a:t>
              </a:r>
            </a:p>
          </p:txBody>
        </p:sp>
        <p:sp>
          <p:nvSpPr>
            <p:cNvPr id="121862" name="Oval 6"/>
            <p:cNvSpPr>
              <a:spLocks noChangeArrowheads="1"/>
            </p:cNvSpPr>
            <p:nvPr/>
          </p:nvSpPr>
          <p:spPr bwMode="auto">
            <a:xfrm>
              <a:off x="4301" y="1921"/>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31</a:t>
              </a:r>
            </a:p>
          </p:txBody>
        </p:sp>
        <p:sp>
          <p:nvSpPr>
            <p:cNvPr id="121863" name="Oval 7"/>
            <p:cNvSpPr>
              <a:spLocks noChangeArrowheads="1"/>
            </p:cNvSpPr>
            <p:nvPr/>
          </p:nvSpPr>
          <p:spPr bwMode="auto">
            <a:xfrm>
              <a:off x="4020" y="228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20</a:t>
              </a:r>
            </a:p>
          </p:txBody>
        </p:sp>
        <p:sp>
          <p:nvSpPr>
            <p:cNvPr id="121864" name="Oval 8"/>
            <p:cNvSpPr>
              <a:spLocks noChangeArrowheads="1"/>
            </p:cNvSpPr>
            <p:nvPr/>
          </p:nvSpPr>
          <p:spPr bwMode="auto">
            <a:xfrm>
              <a:off x="4581" y="228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35</a:t>
              </a:r>
            </a:p>
          </p:txBody>
        </p:sp>
        <p:sp>
          <p:nvSpPr>
            <p:cNvPr id="121865" name="Oval 9"/>
            <p:cNvSpPr>
              <a:spLocks noChangeArrowheads="1"/>
            </p:cNvSpPr>
            <p:nvPr/>
          </p:nvSpPr>
          <p:spPr bwMode="auto">
            <a:xfrm>
              <a:off x="4830" y="261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40</a:t>
              </a:r>
            </a:p>
          </p:txBody>
        </p:sp>
        <p:sp>
          <p:nvSpPr>
            <p:cNvPr id="121866" name="Oval 10"/>
            <p:cNvSpPr>
              <a:spLocks noChangeArrowheads="1"/>
            </p:cNvSpPr>
            <p:nvPr/>
          </p:nvSpPr>
          <p:spPr bwMode="auto">
            <a:xfrm>
              <a:off x="4207" y="261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25</a:t>
              </a:r>
            </a:p>
          </p:txBody>
        </p:sp>
        <p:sp>
          <p:nvSpPr>
            <p:cNvPr id="121867" name="Oval 11"/>
            <p:cNvSpPr>
              <a:spLocks noChangeArrowheads="1"/>
            </p:cNvSpPr>
            <p:nvPr/>
          </p:nvSpPr>
          <p:spPr bwMode="auto">
            <a:xfrm>
              <a:off x="3958" y="294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24</a:t>
              </a:r>
            </a:p>
          </p:txBody>
        </p:sp>
        <p:sp>
          <p:nvSpPr>
            <p:cNvPr id="121868" name="Oval 12"/>
            <p:cNvSpPr>
              <a:spLocks noChangeArrowheads="1"/>
            </p:cNvSpPr>
            <p:nvPr/>
          </p:nvSpPr>
          <p:spPr bwMode="auto">
            <a:xfrm>
              <a:off x="4425" y="294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27</a:t>
              </a:r>
            </a:p>
          </p:txBody>
        </p:sp>
        <p:sp>
          <p:nvSpPr>
            <p:cNvPr id="121869" name="Oval 13"/>
            <p:cNvSpPr>
              <a:spLocks noChangeArrowheads="1"/>
            </p:cNvSpPr>
            <p:nvPr/>
          </p:nvSpPr>
          <p:spPr bwMode="auto">
            <a:xfrm>
              <a:off x="3180" y="228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11</a:t>
              </a:r>
            </a:p>
          </p:txBody>
        </p:sp>
        <p:sp>
          <p:nvSpPr>
            <p:cNvPr id="121870" name="Oval 14"/>
            <p:cNvSpPr>
              <a:spLocks noChangeArrowheads="1"/>
            </p:cNvSpPr>
            <p:nvPr/>
          </p:nvSpPr>
          <p:spPr bwMode="auto">
            <a:xfrm>
              <a:off x="2993" y="261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8</a:t>
              </a:r>
            </a:p>
          </p:txBody>
        </p:sp>
        <p:sp>
          <p:nvSpPr>
            <p:cNvPr id="121871" name="Oval 15"/>
            <p:cNvSpPr>
              <a:spLocks noChangeArrowheads="1"/>
            </p:cNvSpPr>
            <p:nvPr/>
          </p:nvSpPr>
          <p:spPr bwMode="auto">
            <a:xfrm>
              <a:off x="2775" y="2944"/>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4</a:t>
              </a:r>
            </a:p>
          </p:txBody>
        </p:sp>
        <p:sp>
          <p:nvSpPr>
            <p:cNvPr id="813072" name="Line 16"/>
            <p:cNvSpPr>
              <a:spLocks noChangeShapeType="1"/>
            </p:cNvSpPr>
            <p:nvPr/>
          </p:nvSpPr>
          <p:spPr bwMode="auto">
            <a:xfrm flipH="1">
              <a:off x="3647" y="1789"/>
              <a:ext cx="2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3" name="Line 17"/>
            <p:cNvSpPr>
              <a:spLocks noChangeShapeType="1"/>
            </p:cNvSpPr>
            <p:nvPr/>
          </p:nvSpPr>
          <p:spPr bwMode="auto">
            <a:xfrm>
              <a:off x="4052" y="1789"/>
              <a:ext cx="311"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4" name="Line 18"/>
            <p:cNvSpPr>
              <a:spLocks noChangeShapeType="1"/>
            </p:cNvSpPr>
            <p:nvPr/>
          </p:nvSpPr>
          <p:spPr bwMode="auto">
            <a:xfrm flipH="1">
              <a:off x="3335" y="2119"/>
              <a:ext cx="125"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5" name="Line 19"/>
            <p:cNvSpPr>
              <a:spLocks noChangeShapeType="1"/>
            </p:cNvSpPr>
            <p:nvPr/>
          </p:nvSpPr>
          <p:spPr bwMode="auto">
            <a:xfrm flipH="1">
              <a:off x="3180" y="2515"/>
              <a:ext cx="62"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6" name="Line 20"/>
            <p:cNvSpPr>
              <a:spLocks noChangeShapeType="1"/>
            </p:cNvSpPr>
            <p:nvPr/>
          </p:nvSpPr>
          <p:spPr bwMode="auto">
            <a:xfrm flipH="1">
              <a:off x="2962" y="2845"/>
              <a:ext cx="93"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7" name="Line 21"/>
            <p:cNvSpPr>
              <a:spLocks noChangeShapeType="1"/>
            </p:cNvSpPr>
            <p:nvPr/>
          </p:nvSpPr>
          <p:spPr bwMode="auto">
            <a:xfrm flipH="1">
              <a:off x="4207" y="2119"/>
              <a:ext cx="15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8" name="Line 22"/>
            <p:cNvSpPr>
              <a:spLocks noChangeShapeType="1"/>
            </p:cNvSpPr>
            <p:nvPr/>
          </p:nvSpPr>
          <p:spPr bwMode="auto">
            <a:xfrm>
              <a:off x="4487" y="2119"/>
              <a:ext cx="187"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79" name="Line 23"/>
            <p:cNvSpPr>
              <a:spLocks noChangeShapeType="1"/>
            </p:cNvSpPr>
            <p:nvPr/>
          </p:nvSpPr>
          <p:spPr bwMode="auto">
            <a:xfrm>
              <a:off x="4176" y="2515"/>
              <a:ext cx="93"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80" name="Line 24"/>
            <p:cNvSpPr>
              <a:spLocks noChangeShapeType="1"/>
            </p:cNvSpPr>
            <p:nvPr/>
          </p:nvSpPr>
          <p:spPr bwMode="auto">
            <a:xfrm flipH="1">
              <a:off x="4114" y="2812"/>
              <a:ext cx="155"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81" name="Line 25"/>
            <p:cNvSpPr>
              <a:spLocks noChangeShapeType="1"/>
            </p:cNvSpPr>
            <p:nvPr/>
          </p:nvSpPr>
          <p:spPr bwMode="auto">
            <a:xfrm>
              <a:off x="4394" y="2812"/>
              <a:ext cx="156"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82" name="Line 26"/>
            <p:cNvSpPr>
              <a:spLocks noChangeShapeType="1"/>
            </p:cNvSpPr>
            <p:nvPr/>
          </p:nvSpPr>
          <p:spPr bwMode="auto">
            <a:xfrm>
              <a:off x="4799" y="2482"/>
              <a:ext cx="124"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1883" name="Oval 27"/>
            <p:cNvSpPr>
              <a:spLocks noChangeArrowheads="1"/>
            </p:cNvSpPr>
            <p:nvPr/>
          </p:nvSpPr>
          <p:spPr bwMode="auto">
            <a:xfrm>
              <a:off x="3211" y="2944"/>
              <a:ext cx="249" cy="231"/>
            </a:xfrm>
            <a:prstGeom prst="ellipse">
              <a:avLst/>
            </a:prstGeom>
            <a:solidFill>
              <a:srgbClr val="FF66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黑体" pitchFamily="49" charset="-122"/>
                  <a:ea typeface="黑体" pitchFamily="49" charset="-122"/>
                </a:rPr>
                <a:t>9</a:t>
              </a:r>
            </a:p>
          </p:txBody>
        </p:sp>
        <p:sp>
          <p:nvSpPr>
            <p:cNvPr id="813084" name="Line 28"/>
            <p:cNvSpPr>
              <a:spLocks noChangeShapeType="1"/>
            </p:cNvSpPr>
            <p:nvPr/>
          </p:nvSpPr>
          <p:spPr bwMode="auto">
            <a:xfrm>
              <a:off x="3180" y="2845"/>
              <a:ext cx="93"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1885" name="Oval 29"/>
            <p:cNvSpPr>
              <a:spLocks noChangeArrowheads="1"/>
            </p:cNvSpPr>
            <p:nvPr/>
          </p:nvSpPr>
          <p:spPr bwMode="auto">
            <a:xfrm>
              <a:off x="1268" y="1495"/>
              <a:ext cx="243"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17</a:t>
              </a:r>
            </a:p>
          </p:txBody>
        </p:sp>
        <p:sp>
          <p:nvSpPr>
            <p:cNvPr id="121886" name="Oval 30"/>
            <p:cNvSpPr>
              <a:spLocks noChangeArrowheads="1"/>
            </p:cNvSpPr>
            <p:nvPr/>
          </p:nvSpPr>
          <p:spPr bwMode="auto">
            <a:xfrm>
              <a:off x="871" y="1845"/>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13</a:t>
              </a:r>
            </a:p>
          </p:txBody>
        </p:sp>
        <p:sp>
          <p:nvSpPr>
            <p:cNvPr id="121887" name="Oval 31"/>
            <p:cNvSpPr>
              <a:spLocks noChangeArrowheads="1"/>
            </p:cNvSpPr>
            <p:nvPr/>
          </p:nvSpPr>
          <p:spPr bwMode="auto">
            <a:xfrm>
              <a:off x="1725" y="1845"/>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31</a:t>
              </a:r>
            </a:p>
          </p:txBody>
        </p:sp>
        <p:sp>
          <p:nvSpPr>
            <p:cNvPr id="121888" name="Oval 32"/>
            <p:cNvSpPr>
              <a:spLocks noChangeArrowheads="1"/>
            </p:cNvSpPr>
            <p:nvPr/>
          </p:nvSpPr>
          <p:spPr bwMode="auto">
            <a:xfrm>
              <a:off x="1450" y="223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20</a:t>
              </a:r>
            </a:p>
          </p:txBody>
        </p:sp>
        <p:sp>
          <p:nvSpPr>
            <p:cNvPr id="121889" name="Oval 33"/>
            <p:cNvSpPr>
              <a:spLocks noChangeArrowheads="1"/>
            </p:cNvSpPr>
            <p:nvPr/>
          </p:nvSpPr>
          <p:spPr bwMode="auto">
            <a:xfrm>
              <a:off x="1999" y="223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35</a:t>
              </a:r>
            </a:p>
          </p:txBody>
        </p:sp>
        <p:sp>
          <p:nvSpPr>
            <p:cNvPr id="121890" name="Oval 34"/>
            <p:cNvSpPr>
              <a:spLocks noChangeArrowheads="1"/>
            </p:cNvSpPr>
            <p:nvPr/>
          </p:nvSpPr>
          <p:spPr bwMode="auto">
            <a:xfrm>
              <a:off x="2243" y="258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40</a:t>
              </a:r>
            </a:p>
          </p:txBody>
        </p:sp>
        <p:sp>
          <p:nvSpPr>
            <p:cNvPr id="121891" name="Oval 35"/>
            <p:cNvSpPr>
              <a:spLocks noChangeArrowheads="1"/>
            </p:cNvSpPr>
            <p:nvPr/>
          </p:nvSpPr>
          <p:spPr bwMode="auto">
            <a:xfrm>
              <a:off x="1633" y="258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25</a:t>
              </a:r>
            </a:p>
          </p:txBody>
        </p:sp>
        <p:sp>
          <p:nvSpPr>
            <p:cNvPr id="121892" name="Oval 36"/>
            <p:cNvSpPr>
              <a:spLocks noChangeArrowheads="1"/>
            </p:cNvSpPr>
            <p:nvPr/>
          </p:nvSpPr>
          <p:spPr bwMode="auto">
            <a:xfrm>
              <a:off x="1389" y="293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24</a:t>
              </a:r>
            </a:p>
          </p:txBody>
        </p:sp>
        <p:sp>
          <p:nvSpPr>
            <p:cNvPr id="121893" name="Oval 37"/>
            <p:cNvSpPr>
              <a:spLocks noChangeArrowheads="1"/>
            </p:cNvSpPr>
            <p:nvPr/>
          </p:nvSpPr>
          <p:spPr bwMode="auto">
            <a:xfrm>
              <a:off x="1847" y="293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27</a:t>
              </a:r>
            </a:p>
          </p:txBody>
        </p:sp>
        <p:sp>
          <p:nvSpPr>
            <p:cNvPr id="121894" name="Oval 38"/>
            <p:cNvSpPr>
              <a:spLocks noChangeArrowheads="1"/>
            </p:cNvSpPr>
            <p:nvPr/>
          </p:nvSpPr>
          <p:spPr bwMode="auto">
            <a:xfrm>
              <a:off x="627" y="223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11</a:t>
              </a:r>
            </a:p>
          </p:txBody>
        </p:sp>
        <p:sp>
          <p:nvSpPr>
            <p:cNvPr id="121895" name="Oval 39"/>
            <p:cNvSpPr>
              <a:spLocks noChangeArrowheads="1"/>
            </p:cNvSpPr>
            <p:nvPr/>
          </p:nvSpPr>
          <p:spPr bwMode="auto">
            <a:xfrm>
              <a:off x="444" y="2580"/>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8</a:t>
              </a:r>
            </a:p>
          </p:txBody>
        </p:sp>
        <p:sp>
          <p:nvSpPr>
            <p:cNvPr id="121896" name="Oval 40"/>
            <p:cNvSpPr>
              <a:spLocks noChangeArrowheads="1"/>
            </p:cNvSpPr>
            <p:nvPr/>
          </p:nvSpPr>
          <p:spPr bwMode="auto">
            <a:xfrm>
              <a:off x="231" y="2895"/>
              <a:ext cx="244" cy="245"/>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600">
                  <a:solidFill>
                    <a:schemeClr val="tx1"/>
                  </a:solidFill>
                  <a:latin typeface="黑体" pitchFamily="49" charset="-122"/>
                  <a:ea typeface="黑体" pitchFamily="49" charset="-122"/>
                </a:rPr>
                <a:t>4</a:t>
              </a:r>
            </a:p>
          </p:txBody>
        </p:sp>
        <p:sp>
          <p:nvSpPr>
            <p:cNvPr id="813097" name="Line 41"/>
            <p:cNvSpPr>
              <a:spLocks noChangeShapeType="1"/>
            </p:cNvSpPr>
            <p:nvPr/>
          </p:nvSpPr>
          <p:spPr bwMode="auto">
            <a:xfrm flipH="1">
              <a:off x="1085" y="1705"/>
              <a:ext cx="213" cy="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98" name="Line 42"/>
            <p:cNvSpPr>
              <a:spLocks noChangeShapeType="1"/>
            </p:cNvSpPr>
            <p:nvPr/>
          </p:nvSpPr>
          <p:spPr bwMode="auto">
            <a:xfrm>
              <a:off x="1481" y="1705"/>
              <a:ext cx="305" cy="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099" name="Line 43"/>
            <p:cNvSpPr>
              <a:spLocks noChangeShapeType="1"/>
            </p:cNvSpPr>
            <p:nvPr/>
          </p:nvSpPr>
          <p:spPr bwMode="auto">
            <a:xfrm flipH="1">
              <a:off x="780" y="2055"/>
              <a:ext cx="122" cy="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0" name="Line 44"/>
            <p:cNvSpPr>
              <a:spLocks noChangeShapeType="1"/>
            </p:cNvSpPr>
            <p:nvPr/>
          </p:nvSpPr>
          <p:spPr bwMode="auto">
            <a:xfrm flipH="1">
              <a:off x="627" y="2475"/>
              <a:ext cx="61" cy="10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1" name="Line 45"/>
            <p:cNvSpPr>
              <a:spLocks noChangeShapeType="1"/>
            </p:cNvSpPr>
            <p:nvPr/>
          </p:nvSpPr>
          <p:spPr bwMode="auto">
            <a:xfrm flipH="1">
              <a:off x="414" y="2790"/>
              <a:ext cx="91"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2" name="Line 46"/>
            <p:cNvSpPr>
              <a:spLocks noChangeShapeType="1"/>
            </p:cNvSpPr>
            <p:nvPr/>
          </p:nvSpPr>
          <p:spPr bwMode="auto">
            <a:xfrm flipH="1">
              <a:off x="1633" y="2055"/>
              <a:ext cx="153" cy="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3" name="Line 47"/>
            <p:cNvSpPr>
              <a:spLocks noChangeShapeType="1"/>
            </p:cNvSpPr>
            <p:nvPr/>
          </p:nvSpPr>
          <p:spPr bwMode="auto">
            <a:xfrm>
              <a:off x="1908" y="2055"/>
              <a:ext cx="183" cy="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4" name="Line 48"/>
            <p:cNvSpPr>
              <a:spLocks noChangeShapeType="1"/>
            </p:cNvSpPr>
            <p:nvPr/>
          </p:nvSpPr>
          <p:spPr bwMode="auto">
            <a:xfrm>
              <a:off x="1603" y="2475"/>
              <a:ext cx="91" cy="10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5" name="Line 49"/>
            <p:cNvSpPr>
              <a:spLocks noChangeShapeType="1"/>
            </p:cNvSpPr>
            <p:nvPr/>
          </p:nvSpPr>
          <p:spPr bwMode="auto">
            <a:xfrm flipH="1">
              <a:off x="1542" y="2790"/>
              <a:ext cx="152"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6" name="Line 50"/>
            <p:cNvSpPr>
              <a:spLocks noChangeShapeType="1"/>
            </p:cNvSpPr>
            <p:nvPr/>
          </p:nvSpPr>
          <p:spPr bwMode="auto">
            <a:xfrm>
              <a:off x="1816" y="2790"/>
              <a:ext cx="153"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3107" name="Line 51"/>
            <p:cNvSpPr>
              <a:spLocks noChangeShapeType="1"/>
            </p:cNvSpPr>
            <p:nvPr/>
          </p:nvSpPr>
          <p:spPr bwMode="auto">
            <a:xfrm>
              <a:off x="2213" y="2440"/>
              <a:ext cx="122" cy="1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806450"/>
            <a:ext cx="78486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（2）删除结点17后的搜索树为：</a:t>
            </a:r>
          </a:p>
        </p:txBody>
      </p:sp>
      <p:grpSp>
        <p:nvGrpSpPr>
          <p:cNvPr id="122883" name="Group 3"/>
          <p:cNvGrpSpPr>
            <a:grpSpLocks/>
          </p:cNvGrpSpPr>
          <p:nvPr/>
        </p:nvGrpSpPr>
        <p:grpSpPr bwMode="auto">
          <a:xfrm>
            <a:off x="685800" y="1676400"/>
            <a:ext cx="7696200" cy="2590800"/>
            <a:chOff x="432" y="1056"/>
            <a:chExt cx="4848" cy="1632"/>
          </a:xfrm>
        </p:grpSpPr>
        <p:sp>
          <p:nvSpPr>
            <p:cNvPr id="122885" name="Oval 4"/>
            <p:cNvSpPr>
              <a:spLocks noChangeArrowheads="1"/>
            </p:cNvSpPr>
            <p:nvPr/>
          </p:nvSpPr>
          <p:spPr bwMode="auto">
            <a:xfrm>
              <a:off x="4094" y="110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13</a:t>
              </a:r>
            </a:p>
          </p:txBody>
        </p:sp>
        <p:sp>
          <p:nvSpPr>
            <p:cNvPr id="122886" name="Oval 5"/>
            <p:cNvSpPr>
              <a:spLocks noChangeArrowheads="1"/>
            </p:cNvSpPr>
            <p:nvPr/>
          </p:nvSpPr>
          <p:spPr bwMode="auto">
            <a:xfrm>
              <a:off x="3709" y="143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11</a:t>
              </a:r>
            </a:p>
          </p:txBody>
        </p:sp>
        <p:sp>
          <p:nvSpPr>
            <p:cNvPr id="122887" name="Oval 6"/>
            <p:cNvSpPr>
              <a:spLocks noChangeArrowheads="1"/>
            </p:cNvSpPr>
            <p:nvPr/>
          </p:nvSpPr>
          <p:spPr bwMode="auto">
            <a:xfrm>
              <a:off x="4539" y="143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31</a:t>
              </a:r>
            </a:p>
          </p:txBody>
        </p:sp>
        <p:sp>
          <p:nvSpPr>
            <p:cNvPr id="122888" name="Oval 7"/>
            <p:cNvSpPr>
              <a:spLocks noChangeArrowheads="1"/>
            </p:cNvSpPr>
            <p:nvPr/>
          </p:nvSpPr>
          <p:spPr bwMode="auto">
            <a:xfrm>
              <a:off x="4272"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20</a:t>
              </a:r>
            </a:p>
          </p:txBody>
        </p:sp>
        <p:sp>
          <p:nvSpPr>
            <p:cNvPr id="122889" name="Oval 8"/>
            <p:cNvSpPr>
              <a:spLocks noChangeArrowheads="1"/>
            </p:cNvSpPr>
            <p:nvPr/>
          </p:nvSpPr>
          <p:spPr bwMode="auto">
            <a:xfrm>
              <a:off x="4806"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35</a:t>
              </a:r>
            </a:p>
          </p:txBody>
        </p:sp>
        <p:sp>
          <p:nvSpPr>
            <p:cNvPr id="122890" name="Oval 9"/>
            <p:cNvSpPr>
              <a:spLocks noChangeArrowheads="1"/>
            </p:cNvSpPr>
            <p:nvPr/>
          </p:nvSpPr>
          <p:spPr bwMode="auto">
            <a:xfrm>
              <a:off x="5043"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40</a:t>
              </a:r>
            </a:p>
          </p:txBody>
        </p:sp>
        <p:sp>
          <p:nvSpPr>
            <p:cNvPr id="122891" name="Oval 10"/>
            <p:cNvSpPr>
              <a:spLocks noChangeArrowheads="1"/>
            </p:cNvSpPr>
            <p:nvPr/>
          </p:nvSpPr>
          <p:spPr bwMode="auto">
            <a:xfrm>
              <a:off x="4450"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25</a:t>
              </a:r>
            </a:p>
          </p:txBody>
        </p:sp>
        <p:sp>
          <p:nvSpPr>
            <p:cNvPr id="122892" name="Oval 11"/>
            <p:cNvSpPr>
              <a:spLocks noChangeArrowheads="1"/>
            </p:cNvSpPr>
            <p:nvPr/>
          </p:nvSpPr>
          <p:spPr bwMode="auto">
            <a:xfrm>
              <a:off x="4213" y="245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24</a:t>
              </a:r>
            </a:p>
          </p:txBody>
        </p:sp>
        <p:sp>
          <p:nvSpPr>
            <p:cNvPr id="122893" name="Oval 12"/>
            <p:cNvSpPr>
              <a:spLocks noChangeArrowheads="1"/>
            </p:cNvSpPr>
            <p:nvPr/>
          </p:nvSpPr>
          <p:spPr bwMode="auto">
            <a:xfrm>
              <a:off x="4657" y="2457"/>
              <a:ext cx="238"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27</a:t>
              </a:r>
            </a:p>
          </p:txBody>
        </p:sp>
        <p:sp>
          <p:nvSpPr>
            <p:cNvPr id="122894" name="Oval 13"/>
            <p:cNvSpPr>
              <a:spLocks noChangeArrowheads="1"/>
            </p:cNvSpPr>
            <p:nvPr/>
          </p:nvSpPr>
          <p:spPr bwMode="auto">
            <a:xfrm>
              <a:off x="3472"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8</a:t>
              </a:r>
            </a:p>
          </p:txBody>
        </p:sp>
        <p:sp>
          <p:nvSpPr>
            <p:cNvPr id="122895" name="Oval 14"/>
            <p:cNvSpPr>
              <a:spLocks noChangeArrowheads="1"/>
            </p:cNvSpPr>
            <p:nvPr/>
          </p:nvSpPr>
          <p:spPr bwMode="auto">
            <a:xfrm>
              <a:off x="3264"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a:t>
              </a:r>
            </a:p>
          </p:txBody>
        </p:sp>
        <p:sp>
          <p:nvSpPr>
            <p:cNvPr id="812047" name="Line 15"/>
            <p:cNvSpPr>
              <a:spLocks noChangeShapeType="1"/>
            </p:cNvSpPr>
            <p:nvPr/>
          </p:nvSpPr>
          <p:spPr bwMode="auto">
            <a:xfrm flipH="1">
              <a:off x="3916" y="1302"/>
              <a:ext cx="20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48" name="Line 16"/>
            <p:cNvSpPr>
              <a:spLocks noChangeShapeType="1"/>
            </p:cNvSpPr>
            <p:nvPr/>
          </p:nvSpPr>
          <p:spPr bwMode="auto">
            <a:xfrm>
              <a:off x="4302" y="1302"/>
              <a:ext cx="29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49" name="Line 17"/>
            <p:cNvSpPr>
              <a:spLocks noChangeShapeType="1"/>
            </p:cNvSpPr>
            <p:nvPr/>
          </p:nvSpPr>
          <p:spPr bwMode="auto">
            <a:xfrm flipH="1">
              <a:off x="3620" y="1632"/>
              <a:ext cx="1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0" name="Line 18"/>
            <p:cNvSpPr>
              <a:spLocks noChangeShapeType="1"/>
            </p:cNvSpPr>
            <p:nvPr/>
          </p:nvSpPr>
          <p:spPr bwMode="auto">
            <a:xfrm flipH="1">
              <a:off x="3442" y="2028"/>
              <a:ext cx="8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1" name="Line 19"/>
            <p:cNvSpPr>
              <a:spLocks noChangeShapeType="1"/>
            </p:cNvSpPr>
            <p:nvPr/>
          </p:nvSpPr>
          <p:spPr bwMode="auto">
            <a:xfrm flipH="1">
              <a:off x="4450" y="1632"/>
              <a:ext cx="14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2" name="Line 20"/>
            <p:cNvSpPr>
              <a:spLocks noChangeShapeType="1"/>
            </p:cNvSpPr>
            <p:nvPr/>
          </p:nvSpPr>
          <p:spPr bwMode="auto">
            <a:xfrm>
              <a:off x="4717" y="1632"/>
              <a:ext cx="17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3" name="Line 21"/>
            <p:cNvSpPr>
              <a:spLocks noChangeShapeType="1"/>
            </p:cNvSpPr>
            <p:nvPr/>
          </p:nvSpPr>
          <p:spPr bwMode="auto">
            <a:xfrm>
              <a:off x="4420" y="2028"/>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4" name="Line 22"/>
            <p:cNvSpPr>
              <a:spLocks noChangeShapeType="1"/>
            </p:cNvSpPr>
            <p:nvPr/>
          </p:nvSpPr>
          <p:spPr bwMode="auto">
            <a:xfrm flipH="1">
              <a:off x="4361" y="2325"/>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5" name="Line 23"/>
            <p:cNvSpPr>
              <a:spLocks noChangeShapeType="1"/>
            </p:cNvSpPr>
            <p:nvPr/>
          </p:nvSpPr>
          <p:spPr bwMode="auto">
            <a:xfrm>
              <a:off x="4628" y="2325"/>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56" name="Line 24"/>
            <p:cNvSpPr>
              <a:spLocks noChangeShapeType="1"/>
            </p:cNvSpPr>
            <p:nvPr/>
          </p:nvSpPr>
          <p:spPr bwMode="auto">
            <a:xfrm>
              <a:off x="5013" y="1995"/>
              <a:ext cx="11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2906" name="Oval 25"/>
            <p:cNvSpPr>
              <a:spLocks noChangeArrowheads="1"/>
            </p:cNvSpPr>
            <p:nvPr/>
          </p:nvSpPr>
          <p:spPr bwMode="auto">
            <a:xfrm>
              <a:off x="3679"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9</a:t>
              </a:r>
            </a:p>
          </p:txBody>
        </p:sp>
        <p:sp>
          <p:nvSpPr>
            <p:cNvPr id="812058" name="Line 26"/>
            <p:cNvSpPr>
              <a:spLocks noChangeShapeType="1"/>
            </p:cNvSpPr>
            <p:nvPr/>
          </p:nvSpPr>
          <p:spPr bwMode="auto">
            <a:xfrm>
              <a:off x="3649" y="2028"/>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2908" name="Oval 27"/>
            <p:cNvSpPr>
              <a:spLocks noChangeArrowheads="1"/>
            </p:cNvSpPr>
            <p:nvPr/>
          </p:nvSpPr>
          <p:spPr bwMode="auto">
            <a:xfrm>
              <a:off x="1491" y="1056"/>
              <a:ext cx="249" cy="231"/>
            </a:xfrm>
            <a:prstGeom prst="ellipse">
              <a:avLst/>
            </a:prstGeom>
            <a:solidFill>
              <a:srgbClr val="FF66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17</a:t>
              </a:r>
            </a:p>
          </p:txBody>
        </p:sp>
        <p:sp>
          <p:nvSpPr>
            <p:cNvPr id="122909" name="Oval 28"/>
            <p:cNvSpPr>
              <a:spLocks noChangeArrowheads="1"/>
            </p:cNvSpPr>
            <p:nvPr/>
          </p:nvSpPr>
          <p:spPr bwMode="auto">
            <a:xfrm>
              <a:off x="1086" y="1386"/>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13</a:t>
              </a:r>
            </a:p>
          </p:txBody>
        </p:sp>
        <p:sp>
          <p:nvSpPr>
            <p:cNvPr id="122910" name="Oval 29"/>
            <p:cNvSpPr>
              <a:spLocks noChangeArrowheads="1"/>
            </p:cNvSpPr>
            <p:nvPr/>
          </p:nvSpPr>
          <p:spPr bwMode="auto">
            <a:xfrm>
              <a:off x="1958" y="1386"/>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31</a:t>
              </a:r>
            </a:p>
          </p:txBody>
        </p:sp>
        <p:sp>
          <p:nvSpPr>
            <p:cNvPr id="122911" name="Oval 30"/>
            <p:cNvSpPr>
              <a:spLocks noChangeArrowheads="1"/>
            </p:cNvSpPr>
            <p:nvPr/>
          </p:nvSpPr>
          <p:spPr bwMode="auto">
            <a:xfrm>
              <a:off x="1677" y="174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20</a:t>
              </a:r>
            </a:p>
          </p:txBody>
        </p:sp>
        <p:sp>
          <p:nvSpPr>
            <p:cNvPr id="122912" name="Oval 31"/>
            <p:cNvSpPr>
              <a:spLocks noChangeArrowheads="1"/>
            </p:cNvSpPr>
            <p:nvPr/>
          </p:nvSpPr>
          <p:spPr bwMode="auto">
            <a:xfrm>
              <a:off x="2238" y="174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35</a:t>
              </a:r>
            </a:p>
          </p:txBody>
        </p:sp>
        <p:sp>
          <p:nvSpPr>
            <p:cNvPr id="122913" name="Oval 32"/>
            <p:cNvSpPr>
              <a:spLocks noChangeArrowheads="1"/>
            </p:cNvSpPr>
            <p:nvPr/>
          </p:nvSpPr>
          <p:spPr bwMode="auto">
            <a:xfrm>
              <a:off x="2487" y="207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40</a:t>
              </a:r>
            </a:p>
          </p:txBody>
        </p:sp>
        <p:sp>
          <p:nvSpPr>
            <p:cNvPr id="122914" name="Oval 33"/>
            <p:cNvSpPr>
              <a:spLocks noChangeArrowheads="1"/>
            </p:cNvSpPr>
            <p:nvPr/>
          </p:nvSpPr>
          <p:spPr bwMode="auto">
            <a:xfrm>
              <a:off x="1864" y="207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25</a:t>
              </a:r>
            </a:p>
          </p:txBody>
        </p:sp>
        <p:sp>
          <p:nvSpPr>
            <p:cNvPr id="122915" name="Oval 34"/>
            <p:cNvSpPr>
              <a:spLocks noChangeArrowheads="1"/>
            </p:cNvSpPr>
            <p:nvPr/>
          </p:nvSpPr>
          <p:spPr bwMode="auto">
            <a:xfrm>
              <a:off x="1615" y="240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24</a:t>
              </a:r>
            </a:p>
          </p:txBody>
        </p:sp>
        <p:sp>
          <p:nvSpPr>
            <p:cNvPr id="122916" name="Oval 35"/>
            <p:cNvSpPr>
              <a:spLocks noChangeArrowheads="1"/>
            </p:cNvSpPr>
            <p:nvPr/>
          </p:nvSpPr>
          <p:spPr bwMode="auto">
            <a:xfrm>
              <a:off x="2082" y="240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27</a:t>
              </a:r>
            </a:p>
          </p:txBody>
        </p:sp>
        <p:sp>
          <p:nvSpPr>
            <p:cNvPr id="122917" name="Oval 36"/>
            <p:cNvSpPr>
              <a:spLocks noChangeArrowheads="1"/>
            </p:cNvSpPr>
            <p:nvPr/>
          </p:nvSpPr>
          <p:spPr bwMode="auto">
            <a:xfrm>
              <a:off x="837" y="174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11</a:t>
              </a:r>
            </a:p>
          </p:txBody>
        </p:sp>
        <p:sp>
          <p:nvSpPr>
            <p:cNvPr id="122918" name="Oval 37"/>
            <p:cNvSpPr>
              <a:spLocks noChangeArrowheads="1"/>
            </p:cNvSpPr>
            <p:nvPr/>
          </p:nvSpPr>
          <p:spPr bwMode="auto">
            <a:xfrm>
              <a:off x="650" y="207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8</a:t>
              </a:r>
            </a:p>
          </p:txBody>
        </p:sp>
        <p:sp>
          <p:nvSpPr>
            <p:cNvPr id="122919" name="Oval 38"/>
            <p:cNvSpPr>
              <a:spLocks noChangeArrowheads="1"/>
            </p:cNvSpPr>
            <p:nvPr/>
          </p:nvSpPr>
          <p:spPr bwMode="auto">
            <a:xfrm>
              <a:off x="432" y="240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a:t>
              </a:r>
            </a:p>
          </p:txBody>
        </p:sp>
        <p:sp>
          <p:nvSpPr>
            <p:cNvPr id="812071" name="Line 39"/>
            <p:cNvSpPr>
              <a:spLocks noChangeShapeType="1"/>
            </p:cNvSpPr>
            <p:nvPr/>
          </p:nvSpPr>
          <p:spPr bwMode="auto">
            <a:xfrm flipH="1">
              <a:off x="1304" y="1254"/>
              <a:ext cx="2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2" name="Line 40"/>
            <p:cNvSpPr>
              <a:spLocks noChangeShapeType="1"/>
            </p:cNvSpPr>
            <p:nvPr/>
          </p:nvSpPr>
          <p:spPr bwMode="auto">
            <a:xfrm>
              <a:off x="1709" y="1254"/>
              <a:ext cx="311"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3" name="Line 41"/>
            <p:cNvSpPr>
              <a:spLocks noChangeShapeType="1"/>
            </p:cNvSpPr>
            <p:nvPr/>
          </p:nvSpPr>
          <p:spPr bwMode="auto">
            <a:xfrm flipH="1">
              <a:off x="992" y="1584"/>
              <a:ext cx="125"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4" name="Line 42"/>
            <p:cNvSpPr>
              <a:spLocks noChangeShapeType="1"/>
            </p:cNvSpPr>
            <p:nvPr/>
          </p:nvSpPr>
          <p:spPr bwMode="auto">
            <a:xfrm flipH="1">
              <a:off x="837" y="1980"/>
              <a:ext cx="62"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5" name="Line 43"/>
            <p:cNvSpPr>
              <a:spLocks noChangeShapeType="1"/>
            </p:cNvSpPr>
            <p:nvPr/>
          </p:nvSpPr>
          <p:spPr bwMode="auto">
            <a:xfrm flipH="1">
              <a:off x="619" y="2310"/>
              <a:ext cx="93"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6" name="Line 44"/>
            <p:cNvSpPr>
              <a:spLocks noChangeShapeType="1"/>
            </p:cNvSpPr>
            <p:nvPr/>
          </p:nvSpPr>
          <p:spPr bwMode="auto">
            <a:xfrm flipH="1">
              <a:off x="1864" y="1584"/>
              <a:ext cx="15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7" name="Line 45"/>
            <p:cNvSpPr>
              <a:spLocks noChangeShapeType="1"/>
            </p:cNvSpPr>
            <p:nvPr/>
          </p:nvSpPr>
          <p:spPr bwMode="auto">
            <a:xfrm>
              <a:off x="2144" y="1584"/>
              <a:ext cx="187"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8" name="Line 46"/>
            <p:cNvSpPr>
              <a:spLocks noChangeShapeType="1"/>
            </p:cNvSpPr>
            <p:nvPr/>
          </p:nvSpPr>
          <p:spPr bwMode="auto">
            <a:xfrm>
              <a:off x="1833" y="1980"/>
              <a:ext cx="93"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79" name="Line 47"/>
            <p:cNvSpPr>
              <a:spLocks noChangeShapeType="1"/>
            </p:cNvSpPr>
            <p:nvPr/>
          </p:nvSpPr>
          <p:spPr bwMode="auto">
            <a:xfrm flipH="1">
              <a:off x="1771" y="2277"/>
              <a:ext cx="155"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80" name="Line 48"/>
            <p:cNvSpPr>
              <a:spLocks noChangeShapeType="1"/>
            </p:cNvSpPr>
            <p:nvPr/>
          </p:nvSpPr>
          <p:spPr bwMode="auto">
            <a:xfrm>
              <a:off x="2051" y="2277"/>
              <a:ext cx="156"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2081" name="Line 49"/>
            <p:cNvSpPr>
              <a:spLocks noChangeShapeType="1"/>
            </p:cNvSpPr>
            <p:nvPr/>
          </p:nvSpPr>
          <p:spPr bwMode="auto">
            <a:xfrm>
              <a:off x="2456" y="1947"/>
              <a:ext cx="124"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2931" name="Oval 50"/>
            <p:cNvSpPr>
              <a:spLocks noChangeArrowheads="1"/>
            </p:cNvSpPr>
            <p:nvPr/>
          </p:nvSpPr>
          <p:spPr bwMode="auto">
            <a:xfrm>
              <a:off x="868" y="2409"/>
              <a:ext cx="249"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9</a:t>
              </a:r>
            </a:p>
          </p:txBody>
        </p:sp>
        <p:sp>
          <p:nvSpPr>
            <p:cNvPr id="812083" name="Line 51"/>
            <p:cNvSpPr>
              <a:spLocks noChangeShapeType="1"/>
            </p:cNvSpPr>
            <p:nvPr/>
          </p:nvSpPr>
          <p:spPr bwMode="auto">
            <a:xfrm>
              <a:off x="837" y="2310"/>
              <a:ext cx="93"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22884" name="Rectangle 52"/>
          <p:cNvSpPr>
            <a:spLocks noChangeArrowheads="1"/>
          </p:cNvSpPr>
          <p:nvPr/>
        </p:nvSpPr>
        <p:spPr bwMode="auto">
          <a:xfrm>
            <a:off x="611188" y="5013325"/>
            <a:ext cx="8064500" cy="946150"/>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被删除结点的左孩子没有右子树，直接用被删除结点的左孩子替换被删除结点（情况</a:t>
            </a:r>
            <a:r>
              <a:rPr lang="en-US" altLang="zh-CN" sz="2800">
                <a:solidFill>
                  <a:schemeClr val="tx1"/>
                </a:solidFill>
                <a:latin typeface="Times New Roman" pitchFamily="18" charset="0"/>
                <a:cs typeface="Times New Roman" pitchFamily="18" charset="0"/>
              </a:rPr>
              <a:t>3</a:t>
            </a:r>
            <a:r>
              <a:rPr lang="zh-CN" altLang="en-US" sz="2800">
                <a:solidFill>
                  <a:schemeClr val="tx1"/>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762000" y="806450"/>
            <a:ext cx="78486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（3）再删除结点20后的搜索树为：</a:t>
            </a:r>
          </a:p>
        </p:txBody>
      </p:sp>
      <p:grpSp>
        <p:nvGrpSpPr>
          <p:cNvPr id="123907" name="Group 3"/>
          <p:cNvGrpSpPr>
            <a:grpSpLocks/>
          </p:cNvGrpSpPr>
          <p:nvPr/>
        </p:nvGrpSpPr>
        <p:grpSpPr bwMode="auto">
          <a:xfrm>
            <a:off x="838200" y="1752600"/>
            <a:ext cx="7315200" cy="2514600"/>
            <a:chOff x="528" y="1104"/>
            <a:chExt cx="4608" cy="1584"/>
          </a:xfrm>
        </p:grpSpPr>
        <p:sp>
          <p:nvSpPr>
            <p:cNvPr id="123909" name="Oval 4"/>
            <p:cNvSpPr>
              <a:spLocks noChangeArrowheads="1"/>
            </p:cNvSpPr>
            <p:nvPr/>
          </p:nvSpPr>
          <p:spPr bwMode="auto">
            <a:xfrm>
              <a:off x="1358" y="110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13</a:t>
              </a:r>
            </a:p>
          </p:txBody>
        </p:sp>
        <p:sp>
          <p:nvSpPr>
            <p:cNvPr id="123910" name="Oval 5"/>
            <p:cNvSpPr>
              <a:spLocks noChangeArrowheads="1"/>
            </p:cNvSpPr>
            <p:nvPr/>
          </p:nvSpPr>
          <p:spPr bwMode="auto">
            <a:xfrm>
              <a:off x="973" y="143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11</a:t>
              </a:r>
            </a:p>
          </p:txBody>
        </p:sp>
        <p:sp>
          <p:nvSpPr>
            <p:cNvPr id="123911" name="Oval 6"/>
            <p:cNvSpPr>
              <a:spLocks noChangeArrowheads="1"/>
            </p:cNvSpPr>
            <p:nvPr/>
          </p:nvSpPr>
          <p:spPr bwMode="auto">
            <a:xfrm>
              <a:off x="1803" y="143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31</a:t>
              </a:r>
            </a:p>
          </p:txBody>
        </p:sp>
        <p:sp>
          <p:nvSpPr>
            <p:cNvPr id="123912" name="Oval 7"/>
            <p:cNvSpPr>
              <a:spLocks noChangeArrowheads="1"/>
            </p:cNvSpPr>
            <p:nvPr/>
          </p:nvSpPr>
          <p:spPr bwMode="auto">
            <a:xfrm>
              <a:off x="1536" y="1797"/>
              <a:ext cx="237" cy="231"/>
            </a:xfrm>
            <a:prstGeom prst="ellipse">
              <a:avLst/>
            </a:prstGeom>
            <a:solidFill>
              <a:srgbClr val="FF66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20</a:t>
              </a:r>
            </a:p>
          </p:txBody>
        </p:sp>
        <p:sp>
          <p:nvSpPr>
            <p:cNvPr id="123913" name="Oval 8"/>
            <p:cNvSpPr>
              <a:spLocks noChangeArrowheads="1"/>
            </p:cNvSpPr>
            <p:nvPr/>
          </p:nvSpPr>
          <p:spPr bwMode="auto">
            <a:xfrm>
              <a:off x="2070"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35</a:t>
              </a:r>
            </a:p>
          </p:txBody>
        </p:sp>
        <p:sp>
          <p:nvSpPr>
            <p:cNvPr id="123914" name="Oval 9"/>
            <p:cNvSpPr>
              <a:spLocks noChangeArrowheads="1"/>
            </p:cNvSpPr>
            <p:nvPr/>
          </p:nvSpPr>
          <p:spPr bwMode="auto">
            <a:xfrm>
              <a:off x="2307"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40</a:t>
              </a:r>
            </a:p>
          </p:txBody>
        </p:sp>
        <p:sp>
          <p:nvSpPr>
            <p:cNvPr id="123915" name="Oval 10"/>
            <p:cNvSpPr>
              <a:spLocks noChangeArrowheads="1"/>
            </p:cNvSpPr>
            <p:nvPr/>
          </p:nvSpPr>
          <p:spPr bwMode="auto">
            <a:xfrm>
              <a:off x="1714"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25</a:t>
              </a:r>
            </a:p>
          </p:txBody>
        </p:sp>
        <p:sp>
          <p:nvSpPr>
            <p:cNvPr id="123916" name="Oval 11"/>
            <p:cNvSpPr>
              <a:spLocks noChangeArrowheads="1"/>
            </p:cNvSpPr>
            <p:nvPr/>
          </p:nvSpPr>
          <p:spPr bwMode="auto">
            <a:xfrm>
              <a:off x="1477" y="245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24</a:t>
              </a:r>
            </a:p>
          </p:txBody>
        </p:sp>
        <p:sp>
          <p:nvSpPr>
            <p:cNvPr id="123917" name="Oval 12"/>
            <p:cNvSpPr>
              <a:spLocks noChangeArrowheads="1"/>
            </p:cNvSpPr>
            <p:nvPr/>
          </p:nvSpPr>
          <p:spPr bwMode="auto">
            <a:xfrm>
              <a:off x="1921" y="2457"/>
              <a:ext cx="238"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27</a:t>
              </a:r>
            </a:p>
          </p:txBody>
        </p:sp>
        <p:sp>
          <p:nvSpPr>
            <p:cNvPr id="123918" name="Oval 13"/>
            <p:cNvSpPr>
              <a:spLocks noChangeArrowheads="1"/>
            </p:cNvSpPr>
            <p:nvPr/>
          </p:nvSpPr>
          <p:spPr bwMode="auto">
            <a:xfrm>
              <a:off x="736"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8</a:t>
              </a:r>
            </a:p>
          </p:txBody>
        </p:sp>
        <p:sp>
          <p:nvSpPr>
            <p:cNvPr id="123919" name="Oval 14"/>
            <p:cNvSpPr>
              <a:spLocks noChangeArrowheads="1"/>
            </p:cNvSpPr>
            <p:nvPr/>
          </p:nvSpPr>
          <p:spPr bwMode="auto">
            <a:xfrm>
              <a:off x="528"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a:t>
              </a:r>
            </a:p>
          </p:txBody>
        </p:sp>
        <p:sp>
          <p:nvSpPr>
            <p:cNvPr id="811023" name="Line 15"/>
            <p:cNvSpPr>
              <a:spLocks noChangeShapeType="1"/>
            </p:cNvSpPr>
            <p:nvPr/>
          </p:nvSpPr>
          <p:spPr bwMode="auto">
            <a:xfrm flipH="1">
              <a:off x="1180" y="1302"/>
              <a:ext cx="20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24" name="Line 16"/>
            <p:cNvSpPr>
              <a:spLocks noChangeShapeType="1"/>
            </p:cNvSpPr>
            <p:nvPr/>
          </p:nvSpPr>
          <p:spPr bwMode="auto">
            <a:xfrm>
              <a:off x="1566" y="1302"/>
              <a:ext cx="29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25" name="Line 17"/>
            <p:cNvSpPr>
              <a:spLocks noChangeShapeType="1"/>
            </p:cNvSpPr>
            <p:nvPr/>
          </p:nvSpPr>
          <p:spPr bwMode="auto">
            <a:xfrm flipH="1">
              <a:off x="884" y="1632"/>
              <a:ext cx="1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26" name="Line 18"/>
            <p:cNvSpPr>
              <a:spLocks noChangeShapeType="1"/>
            </p:cNvSpPr>
            <p:nvPr/>
          </p:nvSpPr>
          <p:spPr bwMode="auto">
            <a:xfrm flipH="1">
              <a:off x="706" y="2028"/>
              <a:ext cx="8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27" name="Line 19"/>
            <p:cNvSpPr>
              <a:spLocks noChangeShapeType="1"/>
            </p:cNvSpPr>
            <p:nvPr/>
          </p:nvSpPr>
          <p:spPr bwMode="auto">
            <a:xfrm flipH="1">
              <a:off x="1714" y="1632"/>
              <a:ext cx="14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28" name="Line 20"/>
            <p:cNvSpPr>
              <a:spLocks noChangeShapeType="1"/>
            </p:cNvSpPr>
            <p:nvPr/>
          </p:nvSpPr>
          <p:spPr bwMode="auto">
            <a:xfrm>
              <a:off x="1981" y="1632"/>
              <a:ext cx="17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29" name="Line 21"/>
            <p:cNvSpPr>
              <a:spLocks noChangeShapeType="1"/>
            </p:cNvSpPr>
            <p:nvPr/>
          </p:nvSpPr>
          <p:spPr bwMode="auto">
            <a:xfrm>
              <a:off x="1684" y="2028"/>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30" name="Line 22"/>
            <p:cNvSpPr>
              <a:spLocks noChangeShapeType="1"/>
            </p:cNvSpPr>
            <p:nvPr/>
          </p:nvSpPr>
          <p:spPr bwMode="auto">
            <a:xfrm flipH="1">
              <a:off x="1625" y="2325"/>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31" name="Line 23"/>
            <p:cNvSpPr>
              <a:spLocks noChangeShapeType="1"/>
            </p:cNvSpPr>
            <p:nvPr/>
          </p:nvSpPr>
          <p:spPr bwMode="auto">
            <a:xfrm>
              <a:off x="1892" y="2325"/>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32" name="Line 24"/>
            <p:cNvSpPr>
              <a:spLocks noChangeShapeType="1"/>
            </p:cNvSpPr>
            <p:nvPr/>
          </p:nvSpPr>
          <p:spPr bwMode="auto">
            <a:xfrm>
              <a:off x="2277" y="1995"/>
              <a:ext cx="11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3930" name="Oval 25"/>
            <p:cNvSpPr>
              <a:spLocks noChangeArrowheads="1"/>
            </p:cNvSpPr>
            <p:nvPr/>
          </p:nvSpPr>
          <p:spPr bwMode="auto">
            <a:xfrm>
              <a:off x="943"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9</a:t>
              </a:r>
            </a:p>
          </p:txBody>
        </p:sp>
        <p:sp>
          <p:nvSpPr>
            <p:cNvPr id="811034" name="Line 26"/>
            <p:cNvSpPr>
              <a:spLocks noChangeShapeType="1"/>
            </p:cNvSpPr>
            <p:nvPr/>
          </p:nvSpPr>
          <p:spPr bwMode="auto">
            <a:xfrm>
              <a:off x="913" y="2028"/>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3932" name="Oval 27"/>
            <p:cNvSpPr>
              <a:spLocks noChangeArrowheads="1"/>
            </p:cNvSpPr>
            <p:nvPr/>
          </p:nvSpPr>
          <p:spPr bwMode="auto">
            <a:xfrm>
              <a:off x="3950" y="110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13</a:t>
              </a:r>
            </a:p>
          </p:txBody>
        </p:sp>
        <p:sp>
          <p:nvSpPr>
            <p:cNvPr id="123933" name="Oval 28"/>
            <p:cNvSpPr>
              <a:spLocks noChangeArrowheads="1"/>
            </p:cNvSpPr>
            <p:nvPr/>
          </p:nvSpPr>
          <p:spPr bwMode="auto">
            <a:xfrm>
              <a:off x="3565" y="143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11</a:t>
              </a:r>
            </a:p>
          </p:txBody>
        </p:sp>
        <p:sp>
          <p:nvSpPr>
            <p:cNvPr id="123934" name="Oval 29"/>
            <p:cNvSpPr>
              <a:spLocks noChangeArrowheads="1"/>
            </p:cNvSpPr>
            <p:nvPr/>
          </p:nvSpPr>
          <p:spPr bwMode="auto">
            <a:xfrm>
              <a:off x="4395" y="143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31</a:t>
              </a:r>
            </a:p>
          </p:txBody>
        </p:sp>
        <p:sp>
          <p:nvSpPr>
            <p:cNvPr id="123935" name="Oval 30"/>
            <p:cNvSpPr>
              <a:spLocks noChangeArrowheads="1"/>
            </p:cNvSpPr>
            <p:nvPr/>
          </p:nvSpPr>
          <p:spPr bwMode="auto">
            <a:xfrm>
              <a:off x="4662"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35</a:t>
              </a:r>
            </a:p>
          </p:txBody>
        </p:sp>
        <p:sp>
          <p:nvSpPr>
            <p:cNvPr id="123936" name="Oval 31"/>
            <p:cNvSpPr>
              <a:spLocks noChangeArrowheads="1"/>
            </p:cNvSpPr>
            <p:nvPr/>
          </p:nvSpPr>
          <p:spPr bwMode="auto">
            <a:xfrm>
              <a:off x="4899"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40</a:t>
              </a:r>
            </a:p>
          </p:txBody>
        </p:sp>
        <p:sp>
          <p:nvSpPr>
            <p:cNvPr id="123937" name="Oval 32"/>
            <p:cNvSpPr>
              <a:spLocks noChangeArrowheads="1"/>
            </p:cNvSpPr>
            <p:nvPr/>
          </p:nvSpPr>
          <p:spPr bwMode="auto">
            <a:xfrm>
              <a:off x="4161" y="1782"/>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25</a:t>
              </a:r>
            </a:p>
          </p:txBody>
        </p:sp>
        <p:sp>
          <p:nvSpPr>
            <p:cNvPr id="123938" name="Oval 33"/>
            <p:cNvSpPr>
              <a:spLocks noChangeArrowheads="1"/>
            </p:cNvSpPr>
            <p:nvPr/>
          </p:nvSpPr>
          <p:spPr bwMode="auto">
            <a:xfrm>
              <a:off x="3924" y="2112"/>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24</a:t>
              </a:r>
            </a:p>
          </p:txBody>
        </p:sp>
        <p:sp>
          <p:nvSpPr>
            <p:cNvPr id="123939" name="Oval 34"/>
            <p:cNvSpPr>
              <a:spLocks noChangeArrowheads="1"/>
            </p:cNvSpPr>
            <p:nvPr/>
          </p:nvSpPr>
          <p:spPr bwMode="auto">
            <a:xfrm>
              <a:off x="4368" y="2112"/>
              <a:ext cx="238"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27</a:t>
              </a:r>
            </a:p>
          </p:txBody>
        </p:sp>
        <p:sp>
          <p:nvSpPr>
            <p:cNvPr id="123940" name="Oval 35"/>
            <p:cNvSpPr>
              <a:spLocks noChangeArrowheads="1"/>
            </p:cNvSpPr>
            <p:nvPr/>
          </p:nvSpPr>
          <p:spPr bwMode="auto">
            <a:xfrm>
              <a:off x="3328" y="179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8</a:t>
              </a:r>
            </a:p>
          </p:txBody>
        </p:sp>
        <p:sp>
          <p:nvSpPr>
            <p:cNvPr id="123941" name="Oval 36"/>
            <p:cNvSpPr>
              <a:spLocks noChangeArrowheads="1"/>
            </p:cNvSpPr>
            <p:nvPr/>
          </p:nvSpPr>
          <p:spPr bwMode="auto">
            <a:xfrm>
              <a:off x="3120"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a:t>
              </a:r>
            </a:p>
          </p:txBody>
        </p:sp>
        <p:sp>
          <p:nvSpPr>
            <p:cNvPr id="811045" name="Line 37"/>
            <p:cNvSpPr>
              <a:spLocks noChangeShapeType="1"/>
            </p:cNvSpPr>
            <p:nvPr/>
          </p:nvSpPr>
          <p:spPr bwMode="auto">
            <a:xfrm flipH="1">
              <a:off x="3772" y="1302"/>
              <a:ext cx="20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46" name="Line 38"/>
            <p:cNvSpPr>
              <a:spLocks noChangeShapeType="1"/>
            </p:cNvSpPr>
            <p:nvPr/>
          </p:nvSpPr>
          <p:spPr bwMode="auto">
            <a:xfrm>
              <a:off x="4158" y="1302"/>
              <a:ext cx="29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47" name="Line 39"/>
            <p:cNvSpPr>
              <a:spLocks noChangeShapeType="1"/>
            </p:cNvSpPr>
            <p:nvPr/>
          </p:nvSpPr>
          <p:spPr bwMode="auto">
            <a:xfrm flipH="1">
              <a:off x="3476" y="1632"/>
              <a:ext cx="1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48" name="Line 40"/>
            <p:cNvSpPr>
              <a:spLocks noChangeShapeType="1"/>
            </p:cNvSpPr>
            <p:nvPr/>
          </p:nvSpPr>
          <p:spPr bwMode="auto">
            <a:xfrm flipH="1">
              <a:off x="3298" y="2028"/>
              <a:ext cx="8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49" name="Line 41"/>
            <p:cNvSpPr>
              <a:spLocks noChangeShapeType="1"/>
            </p:cNvSpPr>
            <p:nvPr/>
          </p:nvSpPr>
          <p:spPr bwMode="auto">
            <a:xfrm flipH="1">
              <a:off x="4306" y="1632"/>
              <a:ext cx="14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50" name="Line 42"/>
            <p:cNvSpPr>
              <a:spLocks noChangeShapeType="1"/>
            </p:cNvSpPr>
            <p:nvPr/>
          </p:nvSpPr>
          <p:spPr bwMode="auto">
            <a:xfrm>
              <a:off x="4573" y="1632"/>
              <a:ext cx="17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51" name="Line 43"/>
            <p:cNvSpPr>
              <a:spLocks noChangeShapeType="1"/>
            </p:cNvSpPr>
            <p:nvPr/>
          </p:nvSpPr>
          <p:spPr bwMode="auto">
            <a:xfrm flipH="1">
              <a:off x="4072" y="1980"/>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52" name="Line 44"/>
            <p:cNvSpPr>
              <a:spLocks noChangeShapeType="1"/>
            </p:cNvSpPr>
            <p:nvPr/>
          </p:nvSpPr>
          <p:spPr bwMode="auto">
            <a:xfrm>
              <a:off x="4339" y="1980"/>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1053" name="Line 45"/>
            <p:cNvSpPr>
              <a:spLocks noChangeShapeType="1"/>
            </p:cNvSpPr>
            <p:nvPr/>
          </p:nvSpPr>
          <p:spPr bwMode="auto">
            <a:xfrm>
              <a:off x="4869" y="1995"/>
              <a:ext cx="11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3951" name="Oval 46"/>
            <p:cNvSpPr>
              <a:spLocks noChangeArrowheads="1"/>
            </p:cNvSpPr>
            <p:nvPr/>
          </p:nvSpPr>
          <p:spPr bwMode="auto">
            <a:xfrm>
              <a:off x="3535" y="2127"/>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9</a:t>
              </a:r>
            </a:p>
          </p:txBody>
        </p:sp>
        <p:sp>
          <p:nvSpPr>
            <p:cNvPr id="811055" name="Line 47"/>
            <p:cNvSpPr>
              <a:spLocks noChangeShapeType="1"/>
            </p:cNvSpPr>
            <p:nvPr/>
          </p:nvSpPr>
          <p:spPr bwMode="auto">
            <a:xfrm>
              <a:off x="3505" y="2028"/>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23908" name="Rectangle 48"/>
          <p:cNvSpPr>
            <a:spLocks noChangeArrowheads="1"/>
          </p:cNvSpPr>
          <p:nvPr/>
        </p:nvSpPr>
        <p:spPr bwMode="auto">
          <a:xfrm>
            <a:off x="457200" y="5105400"/>
            <a:ext cx="8507413" cy="946150"/>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被删除结点有右孩子但没有左孩子，将被删除结点的右子树连接到其父结点的左孩子位置上（情况</a:t>
            </a:r>
            <a:r>
              <a:rPr lang="en-US" altLang="zh-CN" sz="2800">
                <a:solidFill>
                  <a:schemeClr val="tx1"/>
                </a:solidFill>
                <a:latin typeface="Times New Roman" pitchFamily="18" charset="0"/>
                <a:cs typeface="Times New Roman" pitchFamily="18" charset="0"/>
              </a:rPr>
              <a:t>2</a:t>
            </a:r>
            <a:r>
              <a:rPr lang="zh-CN" altLang="en-US" sz="2800">
                <a:solidFill>
                  <a:schemeClr val="tx1"/>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806450"/>
            <a:ext cx="78486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（4）再删除结点31后的搜索树为：</a:t>
            </a:r>
          </a:p>
        </p:txBody>
      </p:sp>
      <p:sp>
        <p:nvSpPr>
          <p:cNvPr id="124931" name="Rectangle 3"/>
          <p:cNvSpPr>
            <a:spLocks noChangeArrowheads="1"/>
          </p:cNvSpPr>
          <p:nvPr/>
        </p:nvSpPr>
        <p:spPr bwMode="auto">
          <a:xfrm>
            <a:off x="468313" y="4581525"/>
            <a:ext cx="8424862" cy="1373188"/>
          </a:xfrm>
          <a:prstGeom prst="rect">
            <a:avLst/>
          </a:prstGeom>
          <a:noFill/>
          <a:ln w="9525" algn="ctr">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cs typeface="Times New Roman" pitchFamily="18" charset="0"/>
              </a:rPr>
              <a:t>被删除结点既有左孩子，也有右孩子。被删除结点的左孩子有右子树，将左孩子右子树中最右边的结点</a:t>
            </a:r>
            <a:r>
              <a:rPr lang="en-US" altLang="zh-CN" sz="2800">
                <a:solidFill>
                  <a:schemeClr val="tx1"/>
                </a:solidFill>
                <a:latin typeface="Times New Roman" pitchFamily="18" charset="0"/>
                <a:cs typeface="Times New Roman" pitchFamily="18" charset="0"/>
              </a:rPr>
              <a:t>R（</a:t>
            </a:r>
            <a:r>
              <a:rPr lang="zh-CN" altLang="en-US" sz="2800">
                <a:solidFill>
                  <a:schemeClr val="tx1"/>
                </a:solidFill>
                <a:latin typeface="Times New Roman" pitchFamily="18" charset="0"/>
                <a:cs typeface="Times New Roman" pitchFamily="18" charset="0"/>
              </a:rPr>
              <a:t>内容为最大的结点）作为替换结点（情况</a:t>
            </a:r>
            <a:r>
              <a:rPr lang="en-US" altLang="zh-CN" sz="2800">
                <a:solidFill>
                  <a:schemeClr val="tx1"/>
                </a:solidFill>
                <a:latin typeface="Times New Roman" pitchFamily="18" charset="0"/>
                <a:cs typeface="Times New Roman" pitchFamily="18" charset="0"/>
              </a:rPr>
              <a:t>3</a:t>
            </a:r>
            <a:r>
              <a:rPr lang="zh-CN" altLang="en-US" sz="2800">
                <a:solidFill>
                  <a:schemeClr val="tx1"/>
                </a:solidFill>
                <a:latin typeface="Times New Roman" pitchFamily="18" charset="0"/>
                <a:cs typeface="Times New Roman" pitchFamily="18" charset="0"/>
              </a:rPr>
              <a:t>）。</a:t>
            </a:r>
          </a:p>
        </p:txBody>
      </p:sp>
      <p:grpSp>
        <p:nvGrpSpPr>
          <p:cNvPr id="124932" name="Group 4"/>
          <p:cNvGrpSpPr>
            <a:grpSpLocks/>
          </p:cNvGrpSpPr>
          <p:nvPr/>
        </p:nvGrpSpPr>
        <p:grpSpPr bwMode="auto">
          <a:xfrm>
            <a:off x="914400" y="2057400"/>
            <a:ext cx="7467600" cy="1990725"/>
            <a:chOff x="576" y="1296"/>
            <a:chExt cx="4704" cy="1254"/>
          </a:xfrm>
        </p:grpSpPr>
        <p:sp>
          <p:nvSpPr>
            <p:cNvPr id="124933" name="Oval 5"/>
            <p:cNvSpPr>
              <a:spLocks noChangeArrowheads="1"/>
            </p:cNvSpPr>
            <p:nvPr/>
          </p:nvSpPr>
          <p:spPr bwMode="auto">
            <a:xfrm>
              <a:off x="1406" y="1296"/>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13</a:t>
              </a:r>
            </a:p>
          </p:txBody>
        </p:sp>
        <p:sp>
          <p:nvSpPr>
            <p:cNvPr id="124934" name="Oval 6"/>
            <p:cNvSpPr>
              <a:spLocks noChangeArrowheads="1"/>
            </p:cNvSpPr>
            <p:nvPr/>
          </p:nvSpPr>
          <p:spPr bwMode="auto">
            <a:xfrm>
              <a:off x="1021" y="1626"/>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11</a:t>
              </a:r>
            </a:p>
          </p:txBody>
        </p:sp>
        <p:sp>
          <p:nvSpPr>
            <p:cNvPr id="124935" name="Oval 7"/>
            <p:cNvSpPr>
              <a:spLocks noChangeArrowheads="1"/>
            </p:cNvSpPr>
            <p:nvPr/>
          </p:nvSpPr>
          <p:spPr bwMode="auto">
            <a:xfrm>
              <a:off x="1851" y="1626"/>
              <a:ext cx="237" cy="231"/>
            </a:xfrm>
            <a:prstGeom prst="ellipse">
              <a:avLst/>
            </a:prstGeom>
            <a:solidFill>
              <a:srgbClr val="FF66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31</a:t>
              </a:r>
            </a:p>
          </p:txBody>
        </p:sp>
        <p:sp>
          <p:nvSpPr>
            <p:cNvPr id="124936" name="Oval 8"/>
            <p:cNvSpPr>
              <a:spLocks noChangeArrowheads="1"/>
            </p:cNvSpPr>
            <p:nvPr/>
          </p:nvSpPr>
          <p:spPr bwMode="auto">
            <a:xfrm>
              <a:off x="2118" y="198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35</a:t>
              </a:r>
            </a:p>
          </p:txBody>
        </p:sp>
        <p:sp>
          <p:nvSpPr>
            <p:cNvPr id="124937" name="Oval 9"/>
            <p:cNvSpPr>
              <a:spLocks noChangeArrowheads="1"/>
            </p:cNvSpPr>
            <p:nvPr/>
          </p:nvSpPr>
          <p:spPr bwMode="auto">
            <a:xfrm>
              <a:off x="2355" y="231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40</a:t>
              </a:r>
            </a:p>
          </p:txBody>
        </p:sp>
        <p:sp>
          <p:nvSpPr>
            <p:cNvPr id="124938" name="Oval 10"/>
            <p:cNvSpPr>
              <a:spLocks noChangeArrowheads="1"/>
            </p:cNvSpPr>
            <p:nvPr/>
          </p:nvSpPr>
          <p:spPr bwMode="auto">
            <a:xfrm>
              <a:off x="1617" y="197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25</a:t>
              </a:r>
            </a:p>
          </p:txBody>
        </p:sp>
        <p:sp>
          <p:nvSpPr>
            <p:cNvPr id="124939" name="Oval 11"/>
            <p:cNvSpPr>
              <a:spLocks noChangeArrowheads="1"/>
            </p:cNvSpPr>
            <p:nvPr/>
          </p:nvSpPr>
          <p:spPr bwMode="auto">
            <a:xfrm>
              <a:off x="1380" y="230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24</a:t>
              </a:r>
            </a:p>
          </p:txBody>
        </p:sp>
        <p:sp>
          <p:nvSpPr>
            <p:cNvPr id="124940" name="Oval 12"/>
            <p:cNvSpPr>
              <a:spLocks noChangeArrowheads="1"/>
            </p:cNvSpPr>
            <p:nvPr/>
          </p:nvSpPr>
          <p:spPr bwMode="auto">
            <a:xfrm>
              <a:off x="1824" y="2304"/>
              <a:ext cx="238"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27</a:t>
              </a:r>
            </a:p>
          </p:txBody>
        </p:sp>
        <p:sp>
          <p:nvSpPr>
            <p:cNvPr id="124941" name="Oval 13"/>
            <p:cNvSpPr>
              <a:spLocks noChangeArrowheads="1"/>
            </p:cNvSpPr>
            <p:nvPr/>
          </p:nvSpPr>
          <p:spPr bwMode="auto">
            <a:xfrm>
              <a:off x="784" y="198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8</a:t>
              </a:r>
            </a:p>
          </p:txBody>
        </p:sp>
        <p:sp>
          <p:nvSpPr>
            <p:cNvPr id="124942" name="Oval 14"/>
            <p:cNvSpPr>
              <a:spLocks noChangeArrowheads="1"/>
            </p:cNvSpPr>
            <p:nvPr/>
          </p:nvSpPr>
          <p:spPr bwMode="auto">
            <a:xfrm>
              <a:off x="576" y="231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a:t>
              </a:r>
            </a:p>
          </p:txBody>
        </p:sp>
        <p:sp>
          <p:nvSpPr>
            <p:cNvPr id="809999" name="Line 15"/>
            <p:cNvSpPr>
              <a:spLocks noChangeShapeType="1"/>
            </p:cNvSpPr>
            <p:nvPr/>
          </p:nvSpPr>
          <p:spPr bwMode="auto">
            <a:xfrm flipH="1">
              <a:off x="1228" y="1494"/>
              <a:ext cx="20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0" name="Line 16"/>
            <p:cNvSpPr>
              <a:spLocks noChangeShapeType="1"/>
            </p:cNvSpPr>
            <p:nvPr/>
          </p:nvSpPr>
          <p:spPr bwMode="auto">
            <a:xfrm>
              <a:off x="1614" y="1494"/>
              <a:ext cx="29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1" name="Line 17"/>
            <p:cNvSpPr>
              <a:spLocks noChangeShapeType="1"/>
            </p:cNvSpPr>
            <p:nvPr/>
          </p:nvSpPr>
          <p:spPr bwMode="auto">
            <a:xfrm flipH="1">
              <a:off x="932" y="1824"/>
              <a:ext cx="1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2" name="Line 18"/>
            <p:cNvSpPr>
              <a:spLocks noChangeShapeType="1"/>
            </p:cNvSpPr>
            <p:nvPr/>
          </p:nvSpPr>
          <p:spPr bwMode="auto">
            <a:xfrm flipH="1">
              <a:off x="754" y="2220"/>
              <a:ext cx="8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3" name="Line 19"/>
            <p:cNvSpPr>
              <a:spLocks noChangeShapeType="1"/>
            </p:cNvSpPr>
            <p:nvPr/>
          </p:nvSpPr>
          <p:spPr bwMode="auto">
            <a:xfrm flipH="1">
              <a:off x="1762" y="1824"/>
              <a:ext cx="14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4" name="Line 20"/>
            <p:cNvSpPr>
              <a:spLocks noChangeShapeType="1"/>
            </p:cNvSpPr>
            <p:nvPr/>
          </p:nvSpPr>
          <p:spPr bwMode="auto">
            <a:xfrm>
              <a:off x="2029" y="1824"/>
              <a:ext cx="17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5" name="Line 21"/>
            <p:cNvSpPr>
              <a:spLocks noChangeShapeType="1"/>
            </p:cNvSpPr>
            <p:nvPr/>
          </p:nvSpPr>
          <p:spPr bwMode="auto">
            <a:xfrm flipH="1">
              <a:off x="1528" y="2172"/>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6" name="Line 22"/>
            <p:cNvSpPr>
              <a:spLocks noChangeShapeType="1"/>
            </p:cNvSpPr>
            <p:nvPr/>
          </p:nvSpPr>
          <p:spPr bwMode="auto">
            <a:xfrm>
              <a:off x="1795" y="2172"/>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07" name="Line 23"/>
            <p:cNvSpPr>
              <a:spLocks noChangeShapeType="1"/>
            </p:cNvSpPr>
            <p:nvPr/>
          </p:nvSpPr>
          <p:spPr bwMode="auto">
            <a:xfrm>
              <a:off x="2325" y="2187"/>
              <a:ext cx="11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4952" name="Oval 24"/>
            <p:cNvSpPr>
              <a:spLocks noChangeArrowheads="1"/>
            </p:cNvSpPr>
            <p:nvPr/>
          </p:nvSpPr>
          <p:spPr bwMode="auto">
            <a:xfrm>
              <a:off x="991" y="231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9</a:t>
              </a:r>
            </a:p>
          </p:txBody>
        </p:sp>
        <p:sp>
          <p:nvSpPr>
            <p:cNvPr id="810009" name="Line 25"/>
            <p:cNvSpPr>
              <a:spLocks noChangeShapeType="1"/>
            </p:cNvSpPr>
            <p:nvPr/>
          </p:nvSpPr>
          <p:spPr bwMode="auto">
            <a:xfrm>
              <a:off x="961" y="2220"/>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4954" name="Oval 26"/>
            <p:cNvSpPr>
              <a:spLocks noChangeArrowheads="1"/>
            </p:cNvSpPr>
            <p:nvPr/>
          </p:nvSpPr>
          <p:spPr bwMode="auto">
            <a:xfrm>
              <a:off x="4046" y="1296"/>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13</a:t>
              </a:r>
            </a:p>
          </p:txBody>
        </p:sp>
        <p:sp>
          <p:nvSpPr>
            <p:cNvPr id="124955" name="Oval 27"/>
            <p:cNvSpPr>
              <a:spLocks noChangeArrowheads="1"/>
            </p:cNvSpPr>
            <p:nvPr/>
          </p:nvSpPr>
          <p:spPr bwMode="auto">
            <a:xfrm>
              <a:off x="3661" y="1626"/>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11</a:t>
              </a:r>
            </a:p>
          </p:txBody>
        </p:sp>
        <p:sp>
          <p:nvSpPr>
            <p:cNvPr id="124956" name="Oval 28"/>
            <p:cNvSpPr>
              <a:spLocks noChangeArrowheads="1"/>
            </p:cNvSpPr>
            <p:nvPr/>
          </p:nvSpPr>
          <p:spPr bwMode="auto">
            <a:xfrm>
              <a:off x="4806" y="198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35</a:t>
              </a:r>
            </a:p>
          </p:txBody>
        </p:sp>
        <p:sp>
          <p:nvSpPr>
            <p:cNvPr id="124957" name="Oval 29"/>
            <p:cNvSpPr>
              <a:spLocks noChangeArrowheads="1"/>
            </p:cNvSpPr>
            <p:nvPr/>
          </p:nvSpPr>
          <p:spPr bwMode="auto">
            <a:xfrm>
              <a:off x="5043" y="231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40</a:t>
              </a:r>
            </a:p>
          </p:txBody>
        </p:sp>
        <p:sp>
          <p:nvSpPr>
            <p:cNvPr id="124958" name="Oval 30"/>
            <p:cNvSpPr>
              <a:spLocks noChangeArrowheads="1"/>
            </p:cNvSpPr>
            <p:nvPr/>
          </p:nvSpPr>
          <p:spPr bwMode="auto">
            <a:xfrm>
              <a:off x="4257" y="197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25</a:t>
              </a:r>
            </a:p>
          </p:txBody>
        </p:sp>
        <p:sp>
          <p:nvSpPr>
            <p:cNvPr id="124959" name="Oval 31"/>
            <p:cNvSpPr>
              <a:spLocks noChangeArrowheads="1"/>
            </p:cNvSpPr>
            <p:nvPr/>
          </p:nvSpPr>
          <p:spPr bwMode="auto">
            <a:xfrm>
              <a:off x="4020" y="2304"/>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24</a:t>
              </a:r>
            </a:p>
          </p:txBody>
        </p:sp>
        <p:sp>
          <p:nvSpPr>
            <p:cNvPr id="124960" name="Oval 32"/>
            <p:cNvSpPr>
              <a:spLocks noChangeArrowheads="1"/>
            </p:cNvSpPr>
            <p:nvPr/>
          </p:nvSpPr>
          <p:spPr bwMode="auto">
            <a:xfrm>
              <a:off x="4512" y="1632"/>
              <a:ext cx="238"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27</a:t>
              </a:r>
            </a:p>
          </p:txBody>
        </p:sp>
        <p:sp>
          <p:nvSpPr>
            <p:cNvPr id="124961" name="Oval 33"/>
            <p:cNvSpPr>
              <a:spLocks noChangeArrowheads="1"/>
            </p:cNvSpPr>
            <p:nvPr/>
          </p:nvSpPr>
          <p:spPr bwMode="auto">
            <a:xfrm>
              <a:off x="3424" y="198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8</a:t>
              </a:r>
            </a:p>
          </p:txBody>
        </p:sp>
        <p:sp>
          <p:nvSpPr>
            <p:cNvPr id="124962" name="Oval 34"/>
            <p:cNvSpPr>
              <a:spLocks noChangeArrowheads="1"/>
            </p:cNvSpPr>
            <p:nvPr/>
          </p:nvSpPr>
          <p:spPr bwMode="auto">
            <a:xfrm>
              <a:off x="3216" y="231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4</a:t>
              </a:r>
            </a:p>
          </p:txBody>
        </p:sp>
        <p:sp>
          <p:nvSpPr>
            <p:cNvPr id="810019" name="Line 35"/>
            <p:cNvSpPr>
              <a:spLocks noChangeShapeType="1"/>
            </p:cNvSpPr>
            <p:nvPr/>
          </p:nvSpPr>
          <p:spPr bwMode="auto">
            <a:xfrm flipH="1">
              <a:off x="3868" y="1494"/>
              <a:ext cx="20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0" name="Line 36"/>
            <p:cNvSpPr>
              <a:spLocks noChangeShapeType="1"/>
            </p:cNvSpPr>
            <p:nvPr/>
          </p:nvSpPr>
          <p:spPr bwMode="auto">
            <a:xfrm>
              <a:off x="4254" y="1494"/>
              <a:ext cx="296"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1" name="Line 37"/>
            <p:cNvSpPr>
              <a:spLocks noChangeShapeType="1"/>
            </p:cNvSpPr>
            <p:nvPr/>
          </p:nvSpPr>
          <p:spPr bwMode="auto">
            <a:xfrm flipH="1">
              <a:off x="3572" y="1824"/>
              <a:ext cx="11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2" name="Line 38"/>
            <p:cNvSpPr>
              <a:spLocks noChangeShapeType="1"/>
            </p:cNvSpPr>
            <p:nvPr/>
          </p:nvSpPr>
          <p:spPr bwMode="auto">
            <a:xfrm flipH="1">
              <a:off x="3394" y="2220"/>
              <a:ext cx="8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3" name="Line 39"/>
            <p:cNvSpPr>
              <a:spLocks noChangeShapeType="1"/>
            </p:cNvSpPr>
            <p:nvPr/>
          </p:nvSpPr>
          <p:spPr bwMode="auto">
            <a:xfrm flipH="1">
              <a:off x="4402" y="1824"/>
              <a:ext cx="14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4" name="Line 40"/>
            <p:cNvSpPr>
              <a:spLocks noChangeShapeType="1"/>
            </p:cNvSpPr>
            <p:nvPr/>
          </p:nvSpPr>
          <p:spPr bwMode="auto">
            <a:xfrm>
              <a:off x="4717" y="1824"/>
              <a:ext cx="178" cy="1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5" name="Line 41"/>
            <p:cNvSpPr>
              <a:spLocks noChangeShapeType="1"/>
            </p:cNvSpPr>
            <p:nvPr/>
          </p:nvSpPr>
          <p:spPr bwMode="auto">
            <a:xfrm flipH="1">
              <a:off x="4168" y="2172"/>
              <a:ext cx="148"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0026" name="Line 42"/>
            <p:cNvSpPr>
              <a:spLocks noChangeShapeType="1"/>
            </p:cNvSpPr>
            <p:nvPr/>
          </p:nvSpPr>
          <p:spPr bwMode="auto">
            <a:xfrm>
              <a:off x="5013" y="2187"/>
              <a:ext cx="119" cy="1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4971" name="Oval 43"/>
            <p:cNvSpPr>
              <a:spLocks noChangeArrowheads="1"/>
            </p:cNvSpPr>
            <p:nvPr/>
          </p:nvSpPr>
          <p:spPr bwMode="auto">
            <a:xfrm>
              <a:off x="3631" y="2319"/>
              <a:ext cx="237" cy="231"/>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9</a:t>
              </a:r>
            </a:p>
          </p:txBody>
        </p:sp>
        <p:sp>
          <p:nvSpPr>
            <p:cNvPr id="810028" name="Line 44"/>
            <p:cNvSpPr>
              <a:spLocks noChangeShapeType="1"/>
            </p:cNvSpPr>
            <p:nvPr/>
          </p:nvSpPr>
          <p:spPr bwMode="auto">
            <a:xfrm>
              <a:off x="3601" y="2220"/>
              <a:ext cx="89" cy="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5536" y="404664"/>
            <a:ext cx="8424936" cy="1719574"/>
          </a:xfrm>
          <a:prstGeom prst="rect">
            <a:avLst/>
          </a:prstGeom>
          <a:noFill/>
          <a:ln w="38100">
            <a:noFill/>
            <a:miter lim="800000"/>
            <a:headEnd/>
            <a:tailEnd/>
          </a:ln>
          <a:effectLst/>
        </p:spPr>
        <p:txBody>
          <a:bodyPr wrap="square" lIns="90000" tIns="46800" rIns="90000" bIns="46800">
            <a:spAutoFit/>
          </a:bodyPr>
          <a:lstStyle/>
          <a:p>
            <a:pPr indent="714375" eaLnBrk="1" hangingPunct="1">
              <a:lnSpc>
                <a:spcPct val="100000"/>
              </a:lnSpc>
            </a:pPr>
            <a:r>
              <a:rPr kumimoji="1" lang="zh-CN" altLang="en-US" sz="3200">
                <a:solidFill>
                  <a:schemeClr val="tx1"/>
                </a:solidFill>
                <a:sym typeface="Symbol" pitchFamily="18" charset="2"/>
              </a:rPr>
              <a:t>例如，下图中的树可用二叉树结点表示为右边的形式</a:t>
            </a:r>
            <a:r>
              <a:rPr kumimoji="1" lang="en-US" altLang="zh-CN" sz="3200">
                <a:solidFill>
                  <a:schemeClr val="tx1"/>
                </a:solidFill>
                <a:sym typeface="Symbol" pitchFamily="18" charset="2"/>
              </a:rPr>
              <a:t>.</a:t>
            </a:r>
          </a:p>
          <a:p>
            <a:pPr indent="714375" eaLnBrk="1" hangingPunct="1">
              <a:lnSpc>
                <a:spcPct val="100000"/>
              </a:lnSpc>
              <a:spcBef>
                <a:spcPct val="30000"/>
              </a:spcBef>
            </a:pPr>
            <a:r>
              <a:rPr kumimoji="1" lang="zh-CN" altLang="en-US" sz="3200">
                <a:solidFill>
                  <a:schemeClr val="tx1"/>
                </a:solidFill>
                <a:sym typeface="Symbol" pitchFamily="18" charset="2"/>
              </a:rPr>
              <a:t>我们将重点研究二叉树。 </a:t>
            </a:r>
          </a:p>
        </p:txBody>
      </p:sp>
      <p:pic>
        <p:nvPicPr>
          <p:cNvPr id="15363" name="Picture 3" descr="未命名"/>
          <p:cNvPicPr>
            <a:picLocks noChangeAspect="1" noChangeArrowheads="1"/>
          </p:cNvPicPr>
          <p:nvPr/>
        </p:nvPicPr>
        <p:blipFill>
          <a:blip r:embed="rId2" cstate="print"/>
          <a:srcRect/>
          <a:stretch>
            <a:fillRect/>
          </a:stretch>
        </p:blipFill>
        <p:spPr bwMode="auto">
          <a:xfrm>
            <a:off x="4787900" y="2205038"/>
            <a:ext cx="3841750" cy="4392612"/>
          </a:xfrm>
          <a:prstGeom prst="rect">
            <a:avLst/>
          </a:prstGeom>
          <a:noFill/>
          <a:ln w="9525">
            <a:noFill/>
            <a:miter lim="800000"/>
            <a:headEnd/>
            <a:tailEnd/>
          </a:ln>
        </p:spPr>
      </p:pic>
      <p:pic>
        <p:nvPicPr>
          <p:cNvPr id="15364" name="Picture 5"/>
          <p:cNvPicPr>
            <a:picLocks noChangeAspect="1" noChangeArrowheads="1"/>
          </p:cNvPicPr>
          <p:nvPr/>
        </p:nvPicPr>
        <p:blipFill>
          <a:blip r:embed="rId3" cstate="print"/>
          <a:srcRect/>
          <a:stretch>
            <a:fillRect/>
          </a:stretch>
        </p:blipFill>
        <p:spPr bwMode="auto">
          <a:xfrm>
            <a:off x="0" y="3500438"/>
            <a:ext cx="4838700" cy="3124200"/>
          </a:xfrm>
          <a:prstGeom prst="rect">
            <a:avLst/>
          </a:prstGeom>
          <a:noFill/>
          <a:ln w="9525">
            <a:noFill/>
            <a:miter lim="800000"/>
            <a:headEnd/>
            <a:tailEnd/>
          </a:ln>
        </p:spPr>
      </p:pic>
    </p:spTree>
  </p:cSld>
  <p:clrMapOvr>
    <a:masterClrMapping/>
  </p:clrMapOvr>
  <p:transition>
    <p:pull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50825" y="333375"/>
            <a:ext cx="8893175" cy="1384300"/>
          </a:xfrm>
          <a:prstGeom prst="rect">
            <a:avLst/>
          </a:prstGeom>
          <a:noFill/>
          <a:ln w="9525">
            <a:noFill/>
            <a:miter lim="800000"/>
            <a:headEnd/>
            <a:tailEnd/>
          </a:ln>
          <a:effectLst/>
        </p:spPr>
        <p:txBody>
          <a:bodyPr>
            <a:spAutoFit/>
          </a:bodyPr>
          <a:lstStyle/>
          <a:p>
            <a:pPr marL="1076325" indent="-1076325">
              <a:lnSpc>
                <a:spcPct val="100000"/>
              </a:lnSpc>
            </a:pPr>
            <a:r>
              <a:rPr lang="en-US" altLang="zh-CN" sz="2800">
                <a:solidFill>
                  <a:schemeClr val="tx1"/>
                </a:solidFill>
                <a:latin typeface="黑体" pitchFamily="49" charset="-122"/>
                <a:ea typeface="黑体" pitchFamily="49" charset="-122"/>
              </a:rPr>
              <a:t>【</a:t>
            </a:r>
            <a:r>
              <a:rPr lang="zh-CN" altLang="en-US" sz="2800">
                <a:solidFill>
                  <a:schemeClr val="tx1"/>
                </a:solidFill>
                <a:latin typeface="黑体" pitchFamily="49" charset="-122"/>
                <a:ea typeface="黑体" pitchFamily="49" charset="-122"/>
              </a:rPr>
              <a:t>例</a:t>
            </a:r>
            <a:r>
              <a:rPr lang="en-US" altLang="zh-CN" sz="2800">
                <a:solidFill>
                  <a:schemeClr val="tx1"/>
                </a:solidFill>
                <a:latin typeface="黑体" pitchFamily="49" charset="-122"/>
                <a:ea typeface="黑体" pitchFamily="49" charset="-122"/>
              </a:rPr>
              <a:t>】</a:t>
            </a:r>
            <a:r>
              <a:rPr lang="zh-CN" altLang="en-US" sz="2800">
                <a:solidFill>
                  <a:schemeClr val="tx1"/>
                </a:solidFill>
                <a:latin typeface="Times New Roman" pitchFamily="18" charset="0"/>
              </a:rPr>
              <a:t>已知二叉搜索树如图所示，</a:t>
            </a:r>
            <a:r>
              <a:rPr lang="en-US" altLang="zh-CN" sz="2800">
                <a:solidFill>
                  <a:schemeClr val="tx1"/>
                </a:solidFill>
                <a:latin typeface="Times New Roman" pitchFamily="18" charset="0"/>
              </a:rPr>
              <a:t>p</a:t>
            </a:r>
            <a:r>
              <a:rPr lang="zh-CN" altLang="en-US" sz="2800">
                <a:solidFill>
                  <a:schemeClr val="tx1"/>
                </a:solidFill>
                <a:latin typeface="Times New Roman" pitchFamily="18" charset="0"/>
              </a:rPr>
              <a:t>指向待删除结点。试给出删除该结点但仍满足二叉树搜索树性质的方法。</a:t>
            </a:r>
          </a:p>
        </p:txBody>
      </p:sp>
      <p:grpSp>
        <p:nvGrpSpPr>
          <p:cNvPr id="125955" name="Group 3"/>
          <p:cNvGrpSpPr>
            <a:grpSpLocks/>
          </p:cNvGrpSpPr>
          <p:nvPr/>
        </p:nvGrpSpPr>
        <p:grpSpPr bwMode="auto">
          <a:xfrm>
            <a:off x="2590800" y="2057400"/>
            <a:ext cx="3429000" cy="3810000"/>
            <a:chOff x="1632" y="1296"/>
            <a:chExt cx="2160" cy="2400"/>
          </a:xfrm>
        </p:grpSpPr>
        <p:sp>
          <p:nvSpPr>
            <p:cNvPr id="125956" name="Oval 4"/>
            <p:cNvSpPr>
              <a:spLocks noChangeArrowheads="1"/>
            </p:cNvSpPr>
            <p:nvPr/>
          </p:nvSpPr>
          <p:spPr bwMode="auto">
            <a:xfrm>
              <a:off x="2256" y="129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74</a:t>
              </a:r>
            </a:p>
          </p:txBody>
        </p:sp>
        <p:sp>
          <p:nvSpPr>
            <p:cNvPr id="125957" name="Oval 5"/>
            <p:cNvSpPr>
              <a:spLocks noChangeArrowheads="1"/>
            </p:cNvSpPr>
            <p:nvPr/>
          </p:nvSpPr>
          <p:spPr bwMode="auto">
            <a:xfrm>
              <a:off x="1632" y="177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50</a:t>
              </a:r>
            </a:p>
          </p:txBody>
        </p:sp>
        <p:sp>
          <p:nvSpPr>
            <p:cNvPr id="125958" name="Oval 6"/>
            <p:cNvSpPr>
              <a:spLocks noChangeArrowheads="1"/>
            </p:cNvSpPr>
            <p:nvPr/>
          </p:nvSpPr>
          <p:spPr bwMode="auto">
            <a:xfrm>
              <a:off x="2976" y="1776"/>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93</a:t>
              </a:r>
            </a:p>
          </p:txBody>
        </p:sp>
        <p:sp>
          <p:nvSpPr>
            <p:cNvPr id="125959" name="Oval 7"/>
            <p:cNvSpPr>
              <a:spLocks noChangeArrowheads="1"/>
            </p:cNvSpPr>
            <p:nvPr/>
          </p:nvSpPr>
          <p:spPr bwMode="auto">
            <a:xfrm>
              <a:off x="2544" y="2304"/>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85</a:t>
              </a:r>
            </a:p>
          </p:txBody>
        </p:sp>
        <p:sp>
          <p:nvSpPr>
            <p:cNvPr id="125960" name="Oval 8"/>
            <p:cNvSpPr>
              <a:spLocks noChangeArrowheads="1"/>
            </p:cNvSpPr>
            <p:nvPr/>
          </p:nvSpPr>
          <p:spPr bwMode="auto">
            <a:xfrm>
              <a:off x="2880" y="2832"/>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90</a:t>
              </a:r>
            </a:p>
          </p:txBody>
        </p:sp>
        <p:sp>
          <p:nvSpPr>
            <p:cNvPr id="125961" name="Oval 9"/>
            <p:cNvSpPr>
              <a:spLocks noChangeArrowheads="1"/>
            </p:cNvSpPr>
            <p:nvPr/>
          </p:nvSpPr>
          <p:spPr bwMode="auto">
            <a:xfrm>
              <a:off x="2208" y="2832"/>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76</a:t>
              </a:r>
            </a:p>
          </p:txBody>
        </p:sp>
        <p:sp>
          <p:nvSpPr>
            <p:cNvPr id="125962" name="Oval 10"/>
            <p:cNvSpPr>
              <a:spLocks noChangeArrowheads="1"/>
            </p:cNvSpPr>
            <p:nvPr/>
          </p:nvSpPr>
          <p:spPr bwMode="auto">
            <a:xfrm>
              <a:off x="2544" y="3360"/>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79</a:t>
              </a:r>
            </a:p>
          </p:txBody>
        </p:sp>
        <p:sp>
          <p:nvSpPr>
            <p:cNvPr id="808971" name="Line 11"/>
            <p:cNvSpPr>
              <a:spLocks noChangeShapeType="1"/>
            </p:cNvSpPr>
            <p:nvPr/>
          </p:nvSpPr>
          <p:spPr bwMode="auto">
            <a:xfrm flipH="1">
              <a:off x="1968" y="1584"/>
              <a:ext cx="336"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8972" name="Line 12"/>
            <p:cNvSpPr>
              <a:spLocks noChangeShapeType="1"/>
            </p:cNvSpPr>
            <p:nvPr/>
          </p:nvSpPr>
          <p:spPr bwMode="auto">
            <a:xfrm>
              <a:off x="2592" y="1584"/>
              <a:ext cx="48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8973" name="Line 13"/>
            <p:cNvSpPr>
              <a:spLocks noChangeShapeType="1"/>
            </p:cNvSpPr>
            <p:nvPr/>
          </p:nvSpPr>
          <p:spPr bwMode="auto">
            <a:xfrm flipH="1">
              <a:off x="2835" y="2101"/>
              <a:ext cx="24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8974" name="Line 14"/>
            <p:cNvSpPr>
              <a:spLocks noChangeShapeType="1"/>
            </p:cNvSpPr>
            <p:nvPr/>
          </p:nvSpPr>
          <p:spPr bwMode="auto">
            <a:xfrm>
              <a:off x="2784" y="2640"/>
              <a:ext cx="28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8975" name="Line 15"/>
            <p:cNvSpPr>
              <a:spLocks noChangeShapeType="1"/>
            </p:cNvSpPr>
            <p:nvPr/>
          </p:nvSpPr>
          <p:spPr bwMode="auto">
            <a:xfrm flipH="1">
              <a:off x="2413" y="2640"/>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8976" name="Line 16"/>
            <p:cNvSpPr>
              <a:spLocks noChangeShapeType="1"/>
            </p:cNvSpPr>
            <p:nvPr/>
          </p:nvSpPr>
          <p:spPr bwMode="auto">
            <a:xfrm>
              <a:off x="2448" y="3168"/>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5969" name="Oval 17"/>
            <p:cNvSpPr>
              <a:spLocks noChangeArrowheads="1"/>
            </p:cNvSpPr>
            <p:nvPr/>
          </p:nvSpPr>
          <p:spPr bwMode="auto">
            <a:xfrm>
              <a:off x="1968" y="2304"/>
              <a:ext cx="384" cy="336"/>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62</a:t>
              </a:r>
            </a:p>
          </p:txBody>
        </p:sp>
        <p:sp>
          <p:nvSpPr>
            <p:cNvPr id="808978" name="Line 18"/>
            <p:cNvSpPr>
              <a:spLocks noChangeShapeType="1"/>
            </p:cNvSpPr>
            <p:nvPr/>
          </p:nvSpPr>
          <p:spPr bwMode="auto">
            <a:xfrm>
              <a:off x="1882" y="211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5971" name="Text Box 19"/>
            <p:cNvSpPr txBox="1">
              <a:spLocks noChangeArrowheads="1"/>
            </p:cNvSpPr>
            <p:nvPr/>
          </p:nvSpPr>
          <p:spPr bwMode="auto">
            <a:xfrm>
              <a:off x="3408" y="2304"/>
              <a:ext cx="384" cy="327"/>
            </a:xfrm>
            <a:prstGeom prst="rect">
              <a:avLst/>
            </a:prstGeom>
            <a:noFill/>
            <a:ln w="19050">
              <a:noFill/>
              <a:miter lim="800000"/>
              <a:headEnd/>
              <a:tailEnd/>
            </a:ln>
            <a:effectLst/>
          </p:spPr>
          <p:txBody>
            <a:bodyPr>
              <a:spAutoFit/>
            </a:bodyPr>
            <a:lstStyle/>
            <a:p>
              <a:pPr>
                <a:lnSpc>
                  <a:spcPct val="100000"/>
                </a:lnSpc>
              </a:pPr>
              <a:r>
                <a:rPr lang="en-US" altLang="zh-CN" sz="2800">
                  <a:solidFill>
                    <a:schemeClr val="tx1"/>
                  </a:solidFill>
                  <a:latin typeface="黑体" pitchFamily="49" charset="-122"/>
                  <a:ea typeface="黑体" pitchFamily="49" charset="-122"/>
                </a:rPr>
                <a:t>p</a:t>
              </a:r>
            </a:p>
          </p:txBody>
        </p:sp>
        <p:sp>
          <p:nvSpPr>
            <p:cNvPr id="808980" name="Line 20"/>
            <p:cNvSpPr>
              <a:spLocks noChangeShapeType="1"/>
            </p:cNvSpPr>
            <p:nvPr/>
          </p:nvSpPr>
          <p:spPr bwMode="auto">
            <a:xfrm flipH="1">
              <a:off x="2928" y="2496"/>
              <a:ext cx="43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3505200" y="4495800"/>
            <a:ext cx="609600" cy="519113"/>
          </a:xfrm>
          <a:prstGeom prst="rect">
            <a:avLst/>
          </a:prstGeom>
          <a:noFill/>
          <a:ln w="25400">
            <a:noFill/>
            <a:miter lim="800000"/>
            <a:headEnd/>
            <a:tailEnd/>
          </a:ln>
          <a:effectLst/>
        </p:spPr>
        <p:txBody>
          <a:bodyPr>
            <a:spAutoFit/>
          </a:bodyPr>
          <a:lstStyle/>
          <a:p>
            <a:pPr>
              <a:lnSpc>
                <a:spcPct val="100000"/>
              </a:lnSpc>
            </a:pPr>
            <a:r>
              <a:rPr lang="en-US" altLang="zh-CN" sz="2800">
                <a:solidFill>
                  <a:schemeClr val="tx1"/>
                </a:solidFill>
                <a:latin typeface="黑体" pitchFamily="49" charset="-122"/>
                <a:ea typeface="黑体" pitchFamily="49" charset="-122"/>
              </a:rPr>
              <a:t>s</a:t>
            </a:r>
          </a:p>
        </p:txBody>
      </p:sp>
      <p:sp>
        <p:nvSpPr>
          <p:cNvPr id="807939" name="Line 3"/>
          <p:cNvSpPr>
            <a:spLocks noChangeShapeType="1"/>
          </p:cNvSpPr>
          <p:nvPr/>
        </p:nvSpPr>
        <p:spPr bwMode="auto">
          <a:xfrm flipH="1">
            <a:off x="2743200" y="480060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6980" name="Oval 4"/>
          <p:cNvSpPr>
            <a:spLocks noChangeArrowheads="1"/>
          </p:cNvSpPr>
          <p:nvPr/>
        </p:nvSpPr>
        <p:spPr bwMode="auto">
          <a:xfrm>
            <a:off x="1676400" y="12954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74</a:t>
            </a:r>
          </a:p>
        </p:txBody>
      </p:sp>
      <p:sp>
        <p:nvSpPr>
          <p:cNvPr id="126981" name="Oval 5"/>
          <p:cNvSpPr>
            <a:spLocks noChangeArrowheads="1"/>
          </p:cNvSpPr>
          <p:nvPr/>
        </p:nvSpPr>
        <p:spPr bwMode="auto">
          <a:xfrm>
            <a:off x="685800" y="20574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50</a:t>
            </a:r>
          </a:p>
        </p:txBody>
      </p:sp>
      <p:sp>
        <p:nvSpPr>
          <p:cNvPr id="126982" name="Oval 6"/>
          <p:cNvSpPr>
            <a:spLocks noChangeArrowheads="1"/>
          </p:cNvSpPr>
          <p:nvPr/>
        </p:nvSpPr>
        <p:spPr bwMode="auto">
          <a:xfrm>
            <a:off x="2843213" y="1989138"/>
            <a:ext cx="609600" cy="604837"/>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93</a:t>
            </a:r>
          </a:p>
        </p:txBody>
      </p:sp>
      <p:sp>
        <p:nvSpPr>
          <p:cNvPr id="126983" name="Oval 7"/>
          <p:cNvSpPr>
            <a:spLocks noChangeArrowheads="1"/>
          </p:cNvSpPr>
          <p:nvPr/>
        </p:nvSpPr>
        <p:spPr bwMode="auto">
          <a:xfrm>
            <a:off x="2133600" y="28956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85</a:t>
            </a:r>
          </a:p>
        </p:txBody>
      </p:sp>
      <p:sp>
        <p:nvSpPr>
          <p:cNvPr id="126984" name="Oval 8"/>
          <p:cNvSpPr>
            <a:spLocks noChangeArrowheads="1"/>
          </p:cNvSpPr>
          <p:nvPr/>
        </p:nvSpPr>
        <p:spPr bwMode="auto">
          <a:xfrm>
            <a:off x="2667000" y="37338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90</a:t>
            </a:r>
          </a:p>
        </p:txBody>
      </p:sp>
      <p:sp>
        <p:nvSpPr>
          <p:cNvPr id="126985" name="Oval 9"/>
          <p:cNvSpPr>
            <a:spLocks noChangeArrowheads="1"/>
          </p:cNvSpPr>
          <p:nvPr/>
        </p:nvSpPr>
        <p:spPr bwMode="auto">
          <a:xfrm>
            <a:off x="1600200" y="37338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76</a:t>
            </a:r>
          </a:p>
        </p:txBody>
      </p:sp>
      <p:sp>
        <p:nvSpPr>
          <p:cNvPr id="126986" name="Oval 10"/>
          <p:cNvSpPr>
            <a:spLocks noChangeArrowheads="1"/>
          </p:cNvSpPr>
          <p:nvPr/>
        </p:nvSpPr>
        <p:spPr bwMode="auto">
          <a:xfrm>
            <a:off x="2133600" y="45720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79</a:t>
            </a:r>
          </a:p>
        </p:txBody>
      </p:sp>
      <p:sp>
        <p:nvSpPr>
          <p:cNvPr id="807947" name="Line 11"/>
          <p:cNvSpPr>
            <a:spLocks noChangeShapeType="1"/>
          </p:cNvSpPr>
          <p:nvPr/>
        </p:nvSpPr>
        <p:spPr bwMode="auto">
          <a:xfrm flipH="1">
            <a:off x="1219200" y="1752600"/>
            <a:ext cx="5334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48" name="Line 12"/>
          <p:cNvSpPr>
            <a:spLocks noChangeShapeType="1"/>
          </p:cNvSpPr>
          <p:nvPr/>
        </p:nvSpPr>
        <p:spPr bwMode="auto">
          <a:xfrm>
            <a:off x="2209800" y="1752600"/>
            <a:ext cx="706438" cy="307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49" name="Line 13"/>
          <p:cNvSpPr>
            <a:spLocks noChangeShapeType="1"/>
          </p:cNvSpPr>
          <p:nvPr/>
        </p:nvSpPr>
        <p:spPr bwMode="auto">
          <a:xfrm flipH="1">
            <a:off x="2590800" y="2514600"/>
            <a:ext cx="3810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50" name="Line 14"/>
          <p:cNvSpPr>
            <a:spLocks noChangeShapeType="1"/>
          </p:cNvSpPr>
          <p:nvPr/>
        </p:nvSpPr>
        <p:spPr bwMode="auto">
          <a:xfrm>
            <a:off x="2514600" y="3429000"/>
            <a:ext cx="4572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51" name="Line 15"/>
          <p:cNvSpPr>
            <a:spLocks noChangeShapeType="1"/>
          </p:cNvSpPr>
          <p:nvPr/>
        </p:nvSpPr>
        <p:spPr bwMode="auto">
          <a:xfrm flipH="1">
            <a:off x="1905000" y="3429000"/>
            <a:ext cx="381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52" name="Line 16"/>
          <p:cNvSpPr>
            <a:spLocks noChangeShapeType="1"/>
          </p:cNvSpPr>
          <p:nvPr/>
        </p:nvSpPr>
        <p:spPr bwMode="auto">
          <a:xfrm>
            <a:off x="1981200" y="4267200"/>
            <a:ext cx="381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6993" name="Oval 17"/>
          <p:cNvSpPr>
            <a:spLocks noChangeArrowheads="1"/>
          </p:cNvSpPr>
          <p:nvPr/>
        </p:nvSpPr>
        <p:spPr bwMode="auto">
          <a:xfrm>
            <a:off x="1219200" y="28956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62</a:t>
            </a:r>
          </a:p>
        </p:txBody>
      </p:sp>
      <p:sp>
        <p:nvSpPr>
          <p:cNvPr id="807954" name="Line 18"/>
          <p:cNvSpPr>
            <a:spLocks noChangeShapeType="1"/>
          </p:cNvSpPr>
          <p:nvPr/>
        </p:nvSpPr>
        <p:spPr bwMode="auto">
          <a:xfrm>
            <a:off x="1143000" y="2590800"/>
            <a:ext cx="304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6995" name="Text Box 19"/>
          <p:cNvSpPr txBox="1">
            <a:spLocks noChangeArrowheads="1"/>
          </p:cNvSpPr>
          <p:nvPr/>
        </p:nvSpPr>
        <p:spPr bwMode="auto">
          <a:xfrm>
            <a:off x="3505200" y="2895600"/>
            <a:ext cx="609600" cy="519113"/>
          </a:xfrm>
          <a:prstGeom prst="rect">
            <a:avLst/>
          </a:prstGeom>
          <a:noFill/>
          <a:ln w="25400">
            <a:noFill/>
            <a:miter lim="800000"/>
            <a:headEnd/>
            <a:tailEnd/>
          </a:ln>
          <a:effectLst/>
        </p:spPr>
        <p:txBody>
          <a:bodyPr>
            <a:spAutoFit/>
          </a:bodyPr>
          <a:lstStyle/>
          <a:p>
            <a:pPr>
              <a:lnSpc>
                <a:spcPct val="100000"/>
              </a:lnSpc>
            </a:pPr>
            <a:r>
              <a:rPr lang="en-US" altLang="zh-CN" sz="2800">
                <a:solidFill>
                  <a:schemeClr val="tx1"/>
                </a:solidFill>
                <a:latin typeface="黑体" pitchFamily="49" charset="-122"/>
                <a:ea typeface="黑体" pitchFamily="49" charset="-122"/>
              </a:rPr>
              <a:t>p</a:t>
            </a:r>
          </a:p>
        </p:txBody>
      </p:sp>
      <p:sp>
        <p:nvSpPr>
          <p:cNvPr id="807956" name="Line 20"/>
          <p:cNvSpPr>
            <a:spLocks noChangeShapeType="1"/>
          </p:cNvSpPr>
          <p:nvPr/>
        </p:nvSpPr>
        <p:spPr bwMode="auto">
          <a:xfrm flipH="1">
            <a:off x="2743200" y="320040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26997" name="Group 21"/>
          <p:cNvGrpSpPr>
            <a:grpSpLocks/>
          </p:cNvGrpSpPr>
          <p:nvPr/>
        </p:nvGrpSpPr>
        <p:grpSpPr bwMode="auto">
          <a:xfrm>
            <a:off x="5181600" y="1295400"/>
            <a:ext cx="2743200" cy="2971800"/>
            <a:chOff x="3264" y="816"/>
            <a:chExt cx="1728" cy="1872"/>
          </a:xfrm>
        </p:grpSpPr>
        <p:sp>
          <p:nvSpPr>
            <p:cNvPr id="126998" name="Oval 22"/>
            <p:cNvSpPr>
              <a:spLocks noChangeArrowheads="1"/>
            </p:cNvSpPr>
            <p:nvPr/>
          </p:nvSpPr>
          <p:spPr bwMode="auto">
            <a:xfrm>
              <a:off x="3888" y="816"/>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74</a:t>
              </a:r>
            </a:p>
          </p:txBody>
        </p:sp>
        <p:sp>
          <p:nvSpPr>
            <p:cNvPr id="126999" name="Oval 23"/>
            <p:cNvSpPr>
              <a:spLocks noChangeArrowheads="1"/>
            </p:cNvSpPr>
            <p:nvPr/>
          </p:nvSpPr>
          <p:spPr bwMode="auto">
            <a:xfrm>
              <a:off x="3264" y="1296"/>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50</a:t>
              </a:r>
            </a:p>
          </p:txBody>
        </p:sp>
        <p:sp>
          <p:nvSpPr>
            <p:cNvPr id="127000" name="Oval 24"/>
            <p:cNvSpPr>
              <a:spLocks noChangeArrowheads="1"/>
            </p:cNvSpPr>
            <p:nvPr/>
          </p:nvSpPr>
          <p:spPr bwMode="auto">
            <a:xfrm>
              <a:off x="4608" y="1296"/>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93</a:t>
              </a:r>
            </a:p>
          </p:txBody>
        </p:sp>
        <p:sp>
          <p:nvSpPr>
            <p:cNvPr id="127001" name="Oval 25"/>
            <p:cNvSpPr>
              <a:spLocks noChangeArrowheads="1"/>
            </p:cNvSpPr>
            <p:nvPr/>
          </p:nvSpPr>
          <p:spPr bwMode="auto">
            <a:xfrm>
              <a:off x="4176" y="1824"/>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79</a:t>
              </a:r>
            </a:p>
          </p:txBody>
        </p:sp>
        <p:sp>
          <p:nvSpPr>
            <p:cNvPr id="127002" name="Oval 26"/>
            <p:cNvSpPr>
              <a:spLocks noChangeArrowheads="1"/>
            </p:cNvSpPr>
            <p:nvPr/>
          </p:nvSpPr>
          <p:spPr bwMode="auto">
            <a:xfrm>
              <a:off x="4512" y="2352"/>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90</a:t>
              </a:r>
            </a:p>
          </p:txBody>
        </p:sp>
        <p:sp>
          <p:nvSpPr>
            <p:cNvPr id="127003" name="Oval 27"/>
            <p:cNvSpPr>
              <a:spLocks noChangeArrowheads="1"/>
            </p:cNvSpPr>
            <p:nvPr/>
          </p:nvSpPr>
          <p:spPr bwMode="auto">
            <a:xfrm>
              <a:off x="3840" y="2352"/>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76</a:t>
              </a:r>
            </a:p>
          </p:txBody>
        </p:sp>
        <p:sp>
          <p:nvSpPr>
            <p:cNvPr id="807964" name="Line 28"/>
            <p:cNvSpPr>
              <a:spLocks noChangeShapeType="1"/>
            </p:cNvSpPr>
            <p:nvPr/>
          </p:nvSpPr>
          <p:spPr bwMode="auto">
            <a:xfrm flipH="1">
              <a:off x="3600" y="1104"/>
              <a:ext cx="336"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65" name="Line 29"/>
            <p:cNvSpPr>
              <a:spLocks noChangeShapeType="1"/>
            </p:cNvSpPr>
            <p:nvPr/>
          </p:nvSpPr>
          <p:spPr bwMode="auto">
            <a:xfrm>
              <a:off x="4224" y="1104"/>
              <a:ext cx="48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66" name="Line 30"/>
            <p:cNvSpPr>
              <a:spLocks noChangeShapeType="1"/>
            </p:cNvSpPr>
            <p:nvPr/>
          </p:nvSpPr>
          <p:spPr bwMode="auto">
            <a:xfrm flipH="1">
              <a:off x="4464" y="1584"/>
              <a:ext cx="240"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67" name="Line 31"/>
            <p:cNvSpPr>
              <a:spLocks noChangeShapeType="1"/>
            </p:cNvSpPr>
            <p:nvPr/>
          </p:nvSpPr>
          <p:spPr bwMode="auto">
            <a:xfrm>
              <a:off x="4416" y="2160"/>
              <a:ext cx="28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7968" name="Line 32"/>
            <p:cNvSpPr>
              <a:spLocks noChangeShapeType="1"/>
            </p:cNvSpPr>
            <p:nvPr/>
          </p:nvSpPr>
          <p:spPr bwMode="auto">
            <a:xfrm flipH="1">
              <a:off x="4032" y="2160"/>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7009" name="Oval 33"/>
            <p:cNvSpPr>
              <a:spLocks noChangeArrowheads="1"/>
            </p:cNvSpPr>
            <p:nvPr/>
          </p:nvSpPr>
          <p:spPr bwMode="auto">
            <a:xfrm>
              <a:off x="3600" y="1824"/>
              <a:ext cx="384" cy="336"/>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62</a:t>
              </a:r>
            </a:p>
          </p:txBody>
        </p:sp>
        <p:sp>
          <p:nvSpPr>
            <p:cNvPr id="807970" name="Line 34"/>
            <p:cNvSpPr>
              <a:spLocks noChangeShapeType="1"/>
            </p:cNvSpPr>
            <p:nvPr/>
          </p:nvSpPr>
          <p:spPr bwMode="auto">
            <a:xfrm>
              <a:off x="3552" y="1632"/>
              <a:ext cx="192"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Oval 2"/>
          <p:cNvSpPr>
            <a:spLocks noChangeArrowheads="1"/>
          </p:cNvSpPr>
          <p:nvPr/>
        </p:nvSpPr>
        <p:spPr bwMode="auto">
          <a:xfrm>
            <a:off x="5945188" y="4762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74</a:t>
            </a:r>
          </a:p>
        </p:txBody>
      </p:sp>
      <p:sp>
        <p:nvSpPr>
          <p:cNvPr id="128003" name="Oval 3"/>
          <p:cNvSpPr>
            <a:spLocks noChangeArrowheads="1"/>
          </p:cNvSpPr>
          <p:nvPr/>
        </p:nvSpPr>
        <p:spPr bwMode="auto">
          <a:xfrm>
            <a:off x="4954588" y="12382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50</a:t>
            </a:r>
          </a:p>
        </p:txBody>
      </p:sp>
      <p:sp>
        <p:nvSpPr>
          <p:cNvPr id="128004" name="Oval 4"/>
          <p:cNvSpPr>
            <a:spLocks noChangeArrowheads="1"/>
          </p:cNvSpPr>
          <p:nvPr/>
        </p:nvSpPr>
        <p:spPr bwMode="auto">
          <a:xfrm>
            <a:off x="7088188" y="12382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93</a:t>
            </a:r>
          </a:p>
        </p:txBody>
      </p:sp>
      <p:sp>
        <p:nvSpPr>
          <p:cNvPr id="128005" name="Oval 5"/>
          <p:cNvSpPr>
            <a:spLocks noChangeArrowheads="1"/>
          </p:cNvSpPr>
          <p:nvPr/>
        </p:nvSpPr>
        <p:spPr bwMode="auto">
          <a:xfrm>
            <a:off x="6402388" y="21526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黑体" pitchFamily="49" charset="-122"/>
                <a:ea typeface="黑体" pitchFamily="49" charset="-122"/>
              </a:rPr>
              <a:t>90</a:t>
            </a:r>
          </a:p>
        </p:txBody>
      </p:sp>
      <p:sp>
        <p:nvSpPr>
          <p:cNvPr id="128006" name="Oval 6"/>
          <p:cNvSpPr>
            <a:spLocks noChangeArrowheads="1"/>
          </p:cNvSpPr>
          <p:nvPr/>
        </p:nvSpPr>
        <p:spPr bwMode="auto">
          <a:xfrm>
            <a:off x="5940425" y="311150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a:t>
            </a:r>
            <a:r>
              <a:rPr lang="en-US" altLang="zh-CN" sz="2400">
                <a:solidFill>
                  <a:schemeClr val="tx1"/>
                </a:solidFill>
                <a:latin typeface="黑体" pitchFamily="49" charset="-122"/>
                <a:ea typeface="黑体" pitchFamily="49" charset="-122"/>
              </a:rPr>
              <a:t>6</a:t>
            </a:r>
          </a:p>
        </p:txBody>
      </p:sp>
      <p:sp>
        <p:nvSpPr>
          <p:cNvPr id="128007" name="Oval 7"/>
          <p:cNvSpPr>
            <a:spLocks noChangeArrowheads="1"/>
          </p:cNvSpPr>
          <p:nvPr/>
        </p:nvSpPr>
        <p:spPr bwMode="auto">
          <a:xfrm>
            <a:off x="6372225" y="3903663"/>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黑体" pitchFamily="49" charset="-122"/>
                <a:ea typeface="黑体" pitchFamily="49" charset="-122"/>
              </a:rPr>
              <a:t>79</a:t>
            </a:r>
          </a:p>
        </p:txBody>
      </p:sp>
      <p:sp>
        <p:nvSpPr>
          <p:cNvPr id="806920" name="Line 8"/>
          <p:cNvSpPr>
            <a:spLocks noChangeShapeType="1"/>
          </p:cNvSpPr>
          <p:nvPr/>
        </p:nvSpPr>
        <p:spPr bwMode="auto">
          <a:xfrm flipH="1">
            <a:off x="5487988" y="933450"/>
            <a:ext cx="5334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21" name="Line 9"/>
          <p:cNvSpPr>
            <a:spLocks noChangeShapeType="1"/>
          </p:cNvSpPr>
          <p:nvPr/>
        </p:nvSpPr>
        <p:spPr bwMode="auto">
          <a:xfrm>
            <a:off x="6478588" y="933450"/>
            <a:ext cx="7620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22" name="Line 10"/>
          <p:cNvSpPr>
            <a:spLocks noChangeShapeType="1"/>
          </p:cNvSpPr>
          <p:nvPr/>
        </p:nvSpPr>
        <p:spPr bwMode="auto">
          <a:xfrm flipH="1">
            <a:off x="6859588" y="1771650"/>
            <a:ext cx="3810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23" name="Line 11"/>
          <p:cNvSpPr>
            <a:spLocks noChangeShapeType="1"/>
          </p:cNvSpPr>
          <p:nvPr/>
        </p:nvSpPr>
        <p:spPr bwMode="auto">
          <a:xfrm flipH="1">
            <a:off x="6299200" y="2708275"/>
            <a:ext cx="360363" cy="4333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24" name="Line 12"/>
          <p:cNvSpPr>
            <a:spLocks noChangeShapeType="1"/>
          </p:cNvSpPr>
          <p:nvPr/>
        </p:nvSpPr>
        <p:spPr bwMode="auto">
          <a:xfrm>
            <a:off x="6300788" y="3616325"/>
            <a:ext cx="304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8013" name="Oval 13"/>
          <p:cNvSpPr>
            <a:spLocks noChangeArrowheads="1"/>
          </p:cNvSpPr>
          <p:nvPr/>
        </p:nvSpPr>
        <p:spPr bwMode="auto">
          <a:xfrm>
            <a:off x="5487988" y="20764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62</a:t>
            </a:r>
          </a:p>
        </p:txBody>
      </p:sp>
      <p:sp>
        <p:nvSpPr>
          <p:cNvPr id="806926" name="Line 14"/>
          <p:cNvSpPr>
            <a:spLocks noChangeShapeType="1"/>
          </p:cNvSpPr>
          <p:nvPr/>
        </p:nvSpPr>
        <p:spPr bwMode="auto">
          <a:xfrm>
            <a:off x="5411788" y="1771650"/>
            <a:ext cx="304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8015" name="Text Box 15"/>
          <p:cNvSpPr txBox="1">
            <a:spLocks noChangeArrowheads="1"/>
          </p:cNvSpPr>
          <p:nvPr/>
        </p:nvSpPr>
        <p:spPr bwMode="auto">
          <a:xfrm>
            <a:off x="4211638" y="2997200"/>
            <a:ext cx="609600" cy="519113"/>
          </a:xfrm>
          <a:prstGeom prst="rect">
            <a:avLst/>
          </a:prstGeom>
          <a:noFill/>
          <a:ln w="25400">
            <a:noFill/>
            <a:miter lim="800000"/>
            <a:headEnd/>
            <a:tailEnd/>
          </a:ln>
          <a:effectLst/>
        </p:spPr>
        <p:txBody>
          <a:bodyPr>
            <a:spAutoFit/>
          </a:bodyPr>
          <a:lstStyle/>
          <a:p>
            <a:pPr>
              <a:lnSpc>
                <a:spcPct val="100000"/>
              </a:lnSpc>
            </a:pPr>
            <a:r>
              <a:rPr lang="en-US" altLang="zh-CN" sz="2800">
                <a:solidFill>
                  <a:schemeClr val="tx1"/>
                </a:solidFill>
                <a:latin typeface="黑体" pitchFamily="49" charset="-122"/>
                <a:ea typeface="黑体" pitchFamily="49" charset="-122"/>
              </a:rPr>
              <a:t>s</a:t>
            </a:r>
          </a:p>
        </p:txBody>
      </p:sp>
      <p:sp>
        <p:nvSpPr>
          <p:cNvPr id="806928" name="Line 16"/>
          <p:cNvSpPr>
            <a:spLocks noChangeShapeType="1"/>
          </p:cNvSpPr>
          <p:nvPr/>
        </p:nvSpPr>
        <p:spPr bwMode="auto">
          <a:xfrm flipH="1" flipV="1">
            <a:off x="3348038" y="3284538"/>
            <a:ext cx="7540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8017" name="Oval 17"/>
          <p:cNvSpPr>
            <a:spLocks noChangeArrowheads="1"/>
          </p:cNvSpPr>
          <p:nvPr/>
        </p:nvSpPr>
        <p:spPr bwMode="auto">
          <a:xfrm>
            <a:off x="1677988" y="5524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74</a:t>
            </a:r>
          </a:p>
        </p:txBody>
      </p:sp>
      <p:sp>
        <p:nvSpPr>
          <p:cNvPr id="128018" name="Oval 18"/>
          <p:cNvSpPr>
            <a:spLocks noChangeArrowheads="1"/>
          </p:cNvSpPr>
          <p:nvPr/>
        </p:nvSpPr>
        <p:spPr bwMode="auto">
          <a:xfrm>
            <a:off x="687388" y="13144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50</a:t>
            </a:r>
          </a:p>
        </p:txBody>
      </p:sp>
      <p:sp>
        <p:nvSpPr>
          <p:cNvPr id="128019" name="Oval 19"/>
          <p:cNvSpPr>
            <a:spLocks noChangeArrowheads="1"/>
          </p:cNvSpPr>
          <p:nvPr/>
        </p:nvSpPr>
        <p:spPr bwMode="auto">
          <a:xfrm>
            <a:off x="2820988" y="13144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93</a:t>
            </a:r>
          </a:p>
        </p:txBody>
      </p:sp>
      <p:sp>
        <p:nvSpPr>
          <p:cNvPr id="128020" name="Oval 20"/>
          <p:cNvSpPr>
            <a:spLocks noChangeArrowheads="1"/>
          </p:cNvSpPr>
          <p:nvPr/>
        </p:nvSpPr>
        <p:spPr bwMode="auto">
          <a:xfrm>
            <a:off x="2135188" y="21526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85</a:t>
            </a:r>
          </a:p>
        </p:txBody>
      </p:sp>
      <p:sp>
        <p:nvSpPr>
          <p:cNvPr id="128021" name="Oval 21"/>
          <p:cNvSpPr>
            <a:spLocks noChangeArrowheads="1"/>
          </p:cNvSpPr>
          <p:nvPr/>
        </p:nvSpPr>
        <p:spPr bwMode="auto">
          <a:xfrm>
            <a:off x="2668588" y="29908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90</a:t>
            </a:r>
          </a:p>
        </p:txBody>
      </p:sp>
      <p:sp>
        <p:nvSpPr>
          <p:cNvPr id="128022" name="Oval 22"/>
          <p:cNvSpPr>
            <a:spLocks noChangeArrowheads="1"/>
          </p:cNvSpPr>
          <p:nvPr/>
        </p:nvSpPr>
        <p:spPr bwMode="auto">
          <a:xfrm>
            <a:off x="1601788" y="29908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76</a:t>
            </a:r>
          </a:p>
        </p:txBody>
      </p:sp>
      <p:sp>
        <p:nvSpPr>
          <p:cNvPr id="128023" name="Oval 23"/>
          <p:cNvSpPr>
            <a:spLocks noChangeArrowheads="1"/>
          </p:cNvSpPr>
          <p:nvPr/>
        </p:nvSpPr>
        <p:spPr bwMode="auto">
          <a:xfrm>
            <a:off x="2135188" y="38290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79</a:t>
            </a:r>
          </a:p>
        </p:txBody>
      </p:sp>
      <p:sp>
        <p:nvSpPr>
          <p:cNvPr id="806936" name="Line 24"/>
          <p:cNvSpPr>
            <a:spLocks noChangeShapeType="1"/>
          </p:cNvSpPr>
          <p:nvPr/>
        </p:nvSpPr>
        <p:spPr bwMode="auto">
          <a:xfrm flipH="1">
            <a:off x="1220788" y="1009650"/>
            <a:ext cx="5334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37" name="Line 25"/>
          <p:cNvSpPr>
            <a:spLocks noChangeShapeType="1"/>
          </p:cNvSpPr>
          <p:nvPr/>
        </p:nvSpPr>
        <p:spPr bwMode="auto">
          <a:xfrm>
            <a:off x="2211388" y="1009650"/>
            <a:ext cx="7620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38" name="Line 26"/>
          <p:cNvSpPr>
            <a:spLocks noChangeShapeType="1"/>
          </p:cNvSpPr>
          <p:nvPr/>
        </p:nvSpPr>
        <p:spPr bwMode="auto">
          <a:xfrm flipH="1">
            <a:off x="2592388" y="1771650"/>
            <a:ext cx="3810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39" name="Line 27"/>
          <p:cNvSpPr>
            <a:spLocks noChangeShapeType="1"/>
          </p:cNvSpPr>
          <p:nvPr/>
        </p:nvSpPr>
        <p:spPr bwMode="auto">
          <a:xfrm>
            <a:off x="2516188" y="2686050"/>
            <a:ext cx="4572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40" name="Line 28"/>
          <p:cNvSpPr>
            <a:spLocks noChangeShapeType="1"/>
          </p:cNvSpPr>
          <p:nvPr/>
        </p:nvSpPr>
        <p:spPr bwMode="auto">
          <a:xfrm flipH="1">
            <a:off x="1906588" y="2686050"/>
            <a:ext cx="381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6941" name="Line 29"/>
          <p:cNvSpPr>
            <a:spLocks noChangeShapeType="1"/>
          </p:cNvSpPr>
          <p:nvPr/>
        </p:nvSpPr>
        <p:spPr bwMode="auto">
          <a:xfrm>
            <a:off x="1982788" y="3524250"/>
            <a:ext cx="381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8030" name="Oval 30"/>
          <p:cNvSpPr>
            <a:spLocks noChangeArrowheads="1"/>
          </p:cNvSpPr>
          <p:nvPr/>
        </p:nvSpPr>
        <p:spPr bwMode="auto">
          <a:xfrm>
            <a:off x="1220788" y="2152650"/>
            <a:ext cx="6096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62</a:t>
            </a:r>
          </a:p>
        </p:txBody>
      </p:sp>
      <p:sp>
        <p:nvSpPr>
          <p:cNvPr id="806943" name="Line 31"/>
          <p:cNvSpPr>
            <a:spLocks noChangeShapeType="1"/>
          </p:cNvSpPr>
          <p:nvPr/>
        </p:nvSpPr>
        <p:spPr bwMode="auto">
          <a:xfrm>
            <a:off x="1144588" y="1847850"/>
            <a:ext cx="304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8032" name="Text Box 32"/>
          <p:cNvSpPr txBox="1">
            <a:spLocks noChangeArrowheads="1"/>
          </p:cNvSpPr>
          <p:nvPr/>
        </p:nvSpPr>
        <p:spPr bwMode="auto">
          <a:xfrm>
            <a:off x="3506788" y="2152650"/>
            <a:ext cx="609600" cy="519113"/>
          </a:xfrm>
          <a:prstGeom prst="rect">
            <a:avLst/>
          </a:prstGeom>
          <a:noFill/>
          <a:ln w="25400">
            <a:noFill/>
            <a:miter lim="800000"/>
            <a:headEnd/>
            <a:tailEnd/>
          </a:ln>
          <a:effectLst/>
        </p:spPr>
        <p:txBody>
          <a:bodyPr>
            <a:spAutoFit/>
          </a:bodyPr>
          <a:lstStyle/>
          <a:p>
            <a:pPr>
              <a:lnSpc>
                <a:spcPct val="100000"/>
              </a:lnSpc>
            </a:pPr>
            <a:r>
              <a:rPr lang="en-US" altLang="zh-CN" sz="2800">
                <a:solidFill>
                  <a:schemeClr val="tx1"/>
                </a:solidFill>
                <a:latin typeface="黑体" pitchFamily="49" charset="-122"/>
                <a:ea typeface="黑体" pitchFamily="49" charset="-122"/>
              </a:rPr>
              <a:t>p</a:t>
            </a:r>
          </a:p>
        </p:txBody>
      </p:sp>
      <p:sp>
        <p:nvSpPr>
          <p:cNvPr id="806945" name="Line 33"/>
          <p:cNvSpPr>
            <a:spLocks noChangeShapeType="1"/>
          </p:cNvSpPr>
          <p:nvPr/>
        </p:nvSpPr>
        <p:spPr bwMode="auto">
          <a:xfrm flipH="1">
            <a:off x="2744788" y="245745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8034" name="Rectangle 34"/>
          <p:cNvSpPr>
            <a:spLocks noChangeArrowheads="1"/>
          </p:cNvSpPr>
          <p:nvPr/>
        </p:nvSpPr>
        <p:spPr bwMode="auto">
          <a:xfrm>
            <a:off x="395288" y="5229225"/>
            <a:ext cx="8280400" cy="1373188"/>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讨论：第一种方法降低了树的高度，第二种方法并没有降低树的高度。所以，第一种方法好于第二种方法。</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609600" y="533400"/>
            <a:ext cx="7924800" cy="1373188"/>
          </a:xfrm>
          <a:prstGeom prst="rect">
            <a:avLst/>
          </a:prstGeom>
          <a:noFill/>
          <a:ln w="9525">
            <a:noFill/>
            <a:miter lim="800000"/>
            <a:headEnd/>
            <a:tailEnd/>
          </a:ln>
          <a:effectLst/>
        </p:spPr>
        <p:txBody>
          <a:bodyPr>
            <a:spAutoFit/>
          </a:bodyPr>
          <a:lstStyle/>
          <a:p>
            <a:pPr marL="1076325" indent="-1076325">
              <a:lnSpc>
                <a:spcPct val="100000"/>
              </a:lnSpc>
            </a:pPr>
            <a:r>
              <a:rPr lang="en-US" altLang="zh-CN" sz="2800">
                <a:solidFill>
                  <a:schemeClr val="tx1"/>
                </a:solidFill>
                <a:latin typeface="黑体" pitchFamily="49" charset="-122"/>
                <a:ea typeface="黑体" pitchFamily="49" charset="-122"/>
              </a:rPr>
              <a:t>【</a:t>
            </a:r>
            <a:r>
              <a:rPr lang="zh-CN" altLang="en-US" sz="2800">
                <a:solidFill>
                  <a:schemeClr val="tx1"/>
                </a:solidFill>
                <a:latin typeface="黑体" pitchFamily="49" charset="-122"/>
                <a:ea typeface="黑体" pitchFamily="49" charset="-122"/>
              </a:rPr>
              <a:t>例</a:t>
            </a:r>
            <a:r>
              <a:rPr lang="en-US" altLang="zh-CN" sz="2800">
                <a:solidFill>
                  <a:schemeClr val="tx1"/>
                </a:solidFill>
                <a:latin typeface="黑体" pitchFamily="49" charset="-122"/>
                <a:ea typeface="黑体" pitchFamily="49" charset="-122"/>
              </a:rPr>
              <a:t>】</a:t>
            </a:r>
            <a:r>
              <a:rPr lang="zh-CN" altLang="en-US" sz="2800">
                <a:solidFill>
                  <a:schemeClr val="tx1"/>
                </a:solidFill>
              </a:rPr>
              <a:t>试写一个判定所给定的二叉树是否为二叉搜索树的的算法。此二叉树采用二叉链表存储结构，树中结点的关键字均不同。</a:t>
            </a:r>
          </a:p>
        </p:txBody>
      </p:sp>
      <p:grpSp>
        <p:nvGrpSpPr>
          <p:cNvPr id="129027" name="Group 3"/>
          <p:cNvGrpSpPr>
            <a:grpSpLocks/>
          </p:cNvGrpSpPr>
          <p:nvPr/>
        </p:nvGrpSpPr>
        <p:grpSpPr bwMode="auto">
          <a:xfrm>
            <a:off x="2209800" y="2743200"/>
            <a:ext cx="4343400" cy="2667000"/>
            <a:chOff x="1392" y="1728"/>
            <a:chExt cx="2736" cy="1680"/>
          </a:xfrm>
        </p:grpSpPr>
        <p:sp>
          <p:nvSpPr>
            <p:cNvPr id="129028" name="Oval 4"/>
            <p:cNvSpPr>
              <a:spLocks noChangeArrowheads="1"/>
            </p:cNvSpPr>
            <p:nvPr/>
          </p:nvSpPr>
          <p:spPr bwMode="auto">
            <a:xfrm>
              <a:off x="2544" y="1728"/>
              <a:ext cx="432"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3600" b="0">
                  <a:solidFill>
                    <a:schemeClr val="tx1"/>
                  </a:solidFill>
                  <a:latin typeface="黑体" pitchFamily="49" charset="-122"/>
                  <a:ea typeface="黑体" pitchFamily="49" charset="-122"/>
                </a:rPr>
                <a:t>45</a:t>
              </a:r>
            </a:p>
          </p:txBody>
        </p:sp>
        <p:sp>
          <p:nvSpPr>
            <p:cNvPr id="129029" name="Oval 5"/>
            <p:cNvSpPr>
              <a:spLocks noChangeArrowheads="1"/>
            </p:cNvSpPr>
            <p:nvPr/>
          </p:nvSpPr>
          <p:spPr bwMode="auto">
            <a:xfrm>
              <a:off x="1968" y="2400"/>
              <a:ext cx="432"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3600" b="0">
                  <a:solidFill>
                    <a:schemeClr val="tx1"/>
                  </a:solidFill>
                  <a:latin typeface="黑体" pitchFamily="49" charset="-122"/>
                  <a:ea typeface="黑体" pitchFamily="49" charset="-122"/>
                </a:rPr>
                <a:t>24</a:t>
              </a:r>
            </a:p>
          </p:txBody>
        </p:sp>
        <p:sp>
          <p:nvSpPr>
            <p:cNvPr id="129030" name="Oval 6"/>
            <p:cNvSpPr>
              <a:spLocks noChangeArrowheads="1"/>
            </p:cNvSpPr>
            <p:nvPr/>
          </p:nvSpPr>
          <p:spPr bwMode="auto">
            <a:xfrm>
              <a:off x="3120" y="2411"/>
              <a:ext cx="432"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3600" b="0">
                  <a:solidFill>
                    <a:schemeClr val="tx1"/>
                  </a:solidFill>
                  <a:latin typeface="黑体" pitchFamily="49" charset="-122"/>
                  <a:ea typeface="黑体" pitchFamily="49" charset="-122"/>
                </a:rPr>
                <a:t>53</a:t>
              </a:r>
            </a:p>
          </p:txBody>
        </p:sp>
        <p:sp>
          <p:nvSpPr>
            <p:cNvPr id="805895" name="Line 7"/>
            <p:cNvSpPr>
              <a:spLocks noChangeShapeType="1"/>
            </p:cNvSpPr>
            <p:nvPr/>
          </p:nvSpPr>
          <p:spPr bwMode="auto">
            <a:xfrm flipH="1">
              <a:off x="2304" y="2096"/>
              <a:ext cx="336"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5896" name="Line 8"/>
            <p:cNvSpPr>
              <a:spLocks noChangeShapeType="1"/>
            </p:cNvSpPr>
            <p:nvPr/>
          </p:nvSpPr>
          <p:spPr bwMode="auto">
            <a:xfrm>
              <a:off x="2880" y="2096"/>
              <a:ext cx="384"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9033" name="Oval 9"/>
            <p:cNvSpPr>
              <a:spLocks noChangeArrowheads="1"/>
            </p:cNvSpPr>
            <p:nvPr/>
          </p:nvSpPr>
          <p:spPr bwMode="auto">
            <a:xfrm>
              <a:off x="1392" y="2976"/>
              <a:ext cx="432"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3600" b="0">
                  <a:solidFill>
                    <a:schemeClr val="tx1"/>
                  </a:solidFill>
                  <a:latin typeface="黑体" pitchFamily="49" charset="-122"/>
                  <a:ea typeface="黑体" pitchFamily="49" charset="-122"/>
                </a:rPr>
                <a:t>12</a:t>
              </a:r>
            </a:p>
          </p:txBody>
        </p:sp>
        <p:sp>
          <p:nvSpPr>
            <p:cNvPr id="805898" name="Line 10"/>
            <p:cNvSpPr>
              <a:spLocks noChangeShapeType="1"/>
            </p:cNvSpPr>
            <p:nvPr/>
          </p:nvSpPr>
          <p:spPr bwMode="auto">
            <a:xfrm flipH="1">
              <a:off x="1728" y="2736"/>
              <a:ext cx="288"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9035" name="Oval 11"/>
            <p:cNvSpPr>
              <a:spLocks noChangeArrowheads="1"/>
            </p:cNvSpPr>
            <p:nvPr/>
          </p:nvSpPr>
          <p:spPr bwMode="auto">
            <a:xfrm>
              <a:off x="2448" y="3024"/>
              <a:ext cx="432"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3600" b="0">
                  <a:solidFill>
                    <a:schemeClr val="tx1"/>
                  </a:solidFill>
                  <a:latin typeface="黑体" pitchFamily="49" charset="-122"/>
                  <a:ea typeface="黑体" pitchFamily="49" charset="-122"/>
                </a:rPr>
                <a:t>28</a:t>
              </a:r>
            </a:p>
          </p:txBody>
        </p:sp>
        <p:sp>
          <p:nvSpPr>
            <p:cNvPr id="805900" name="Line 12"/>
            <p:cNvSpPr>
              <a:spLocks noChangeShapeType="1"/>
            </p:cNvSpPr>
            <p:nvPr/>
          </p:nvSpPr>
          <p:spPr bwMode="auto">
            <a:xfrm>
              <a:off x="2352" y="2736"/>
              <a:ext cx="288"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9037" name="Oval 13"/>
            <p:cNvSpPr>
              <a:spLocks noChangeArrowheads="1"/>
            </p:cNvSpPr>
            <p:nvPr/>
          </p:nvSpPr>
          <p:spPr bwMode="auto">
            <a:xfrm>
              <a:off x="3696" y="3024"/>
              <a:ext cx="432" cy="384"/>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3600" b="0">
                  <a:solidFill>
                    <a:schemeClr val="tx1"/>
                  </a:solidFill>
                  <a:latin typeface="黑体" pitchFamily="49" charset="-122"/>
                  <a:ea typeface="黑体" pitchFamily="49" charset="-122"/>
                </a:rPr>
                <a:t>90</a:t>
              </a:r>
            </a:p>
          </p:txBody>
        </p:sp>
        <p:sp>
          <p:nvSpPr>
            <p:cNvPr id="805902" name="Line 14"/>
            <p:cNvSpPr>
              <a:spLocks noChangeShapeType="1"/>
            </p:cNvSpPr>
            <p:nvPr/>
          </p:nvSpPr>
          <p:spPr bwMode="auto">
            <a:xfrm>
              <a:off x="3504" y="2736"/>
              <a:ext cx="33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2700" y="404813"/>
            <a:ext cx="9144000" cy="452431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a:t>
            </a:r>
            <a:r>
              <a:rPr lang="en-US" altLang="zh-CN" sz="3200" dirty="0" err="1" smtClean="0">
                <a:solidFill>
                  <a:schemeClr val="tx1"/>
                </a:solidFill>
                <a:latin typeface="Times New Roman" pitchFamily="18" charset="0"/>
                <a:ea typeface="宋体" pitchFamily="2" charset="-122"/>
              </a:rPr>
              <a:t>isSearchTree</a:t>
            </a:r>
            <a:r>
              <a:rPr lang="en-US" altLang="zh-CN" sz="3200" dirty="0" smtClean="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p ) :  </a:t>
            </a:r>
            <a:r>
              <a:rPr lang="en-US" altLang="zh-CN" sz="3200" dirty="0" smtClean="0">
                <a:solidFill>
                  <a:schemeClr val="tx1"/>
                </a:solidFill>
                <a:latin typeface="Times New Roman" pitchFamily="18" charset="0"/>
                <a:ea typeface="宋体" pitchFamily="2" charset="-122"/>
              </a:rPr>
              <a:t># </a:t>
            </a:r>
            <a:r>
              <a:rPr lang="zh-CN" altLang="en-US" sz="3200" dirty="0" smtClean="0">
                <a:solidFill>
                  <a:schemeClr val="tx1"/>
                </a:solidFill>
                <a:latin typeface="Times New Roman" pitchFamily="18" charset="0"/>
                <a:ea typeface="宋体" pitchFamily="2" charset="-122"/>
              </a:rPr>
              <a:t>中</a:t>
            </a:r>
            <a:r>
              <a:rPr lang="zh-CN" altLang="en-US" sz="3200" dirty="0">
                <a:solidFill>
                  <a:schemeClr val="tx1"/>
                </a:solidFill>
                <a:latin typeface="Times New Roman" pitchFamily="18" charset="0"/>
                <a:ea typeface="宋体" pitchFamily="2" charset="-122"/>
              </a:rPr>
              <a:t>序遍历</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global  pre, flag</a:t>
            </a:r>
          </a:p>
          <a:p>
            <a:pPr>
              <a:lnSpc>
                <a:spcPct val="100000"/>
              </a:lnSpc>
            </a:pPr>
            <a:r>
              <a:rPr lang="en-US" altLang="zh-CN" sz="3200" dirty="0">
                <a:solidFill>
                  <a:schemeClr val="tx1"/>
                </a:solidFill>
                <a:latin typeface="Times New Roman" pitchFamily="18" charset="0"/>
                <a:ea typeface="宋体" pitchFamily="2" charset="-122"/>
              </a:rPr>
              <a:t>    if  p != None :</a:t>
            </a:r>
          </a:p>
          <a:p>
            <a:pPr>
              <a:lnSpc>
                <a:spcPct val="100000"/>
              </a:lnSpc>
            </a:pPr>
            <a:r>
              <a:rPr lang="en-US" altLang="zh-CN" sz="3200" dirty="0">
                <a:solidFill>
                  <a:schemeClr val="tx1"/>
                </a:solidFill>
                <a:latin typeface="Times New Roman" pitchFamily="18" charset="0"/>
                <a:ea typeface="宋体" pitchFamily="2" charset="-122"/>
              </a:rPr>
              <a:t>        isSearchTree1( </a:t>
            </a:r>
            <a:r>
              <a:rPr lang="en-US" altLang="zh-CN" sz="3200" dirty="0" err="1">
                <a:solidFill>
                  <a:schemeClr val="tx1"/>
                </a:solidFill>
                <a:latin typeface="Times New Roman" pitchFamily="18" charset="0"/>
                <a:ea typeface="宋体" pitchFamily="2" charset="-122"/>
              </a:rPr>
              <a:t>p.Lchild</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if  pre == None : pre = p</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elif</a:t>
            </a: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p.data</a:t>
            </a:r>
            <a:r>
              <a:rPr lang="en-US" altLang="zh-CN" sz="3200" dirty="0">
                <a:solidFill>
                  <a:schemeClr val="tx1"/>
                </a:solidFill>
                <a:latin typeface="Times New Roman" pitchFamily="18" charset="0"/>
                <a:ea typeface="宋体" pitchFamily="2" charset="-122"/>
              </a:rPr>
              <a:t> &lt; </a:t>
            </a:r>
            <a:r>
              <a:rPr lang="en-US" altLang="zh-CN" sz="3200" dirty="0" err="1">
                <a:solidFill>
                  <a:schemeClr val="tx1"/>
                </a:solidFill>
                <a:latin typeface="Times New Roman" pitchFamily="18" charset="0"/>
                <a:ea typeface="宋体" pitchFamily="2" charset="-122"/>
              </a:rPr>
              <a:t>pre.data</a:t>
            </a:r>
            <a:r>
              <a:rPr lang="en-US" altLang="zh-CN" sz="3200" dirty="0">
                <a:solidFill>
                  <a:schemeClr val="tx1"/>
                </a:solidFill>
                <a:latin typeface="Times New Roman" pitchFamily="18" charset="0"/>
                <a:ea typeface="宋体" pitchFamily="2" charset="-122"/>
              </a:rPr>
              <a:t> :  flag = False</a:t>
            </a:r>
          </a:p>
          <a:p>
            <a:pPr>
              <a:lnSpc>
                <a:spcPct val="100000"/>
              </a:lnSpc>
            </a:pPr>
            <a:r>
              <a:rPr lang="en-US" altLang="zh-CN" sz="3200" dirty="0">
                <a:solidFill>
                  <a:schemeClr val="tx1"/>
                </a:solidFill>
                <a:latin typeface="Times New Roman" pitchFamily="18" charset="0"/>
                <a:ea typeface="宋体" pitchFamily="2" charset="-122"/>
              </a:rPr>
              <a:t>        pre = p</a:t>
            </a:r>
          </a:p>
          <a:p>
            <a:pPr>
              <a:lnSpc>
                <a:spcPct val="100000"/>
              </a:lnSpc>
            </a:pPr>
            <a:r>
              <a:rPr lang="en-US" altLang="zh-CN" sz="3200" dirty="0">
                <a:solidFill>
                  <a:schemeClr val="tx1"/>
                </a:solidFill>
                <a:latin typeface="Times New Roman" pitchFamily="18" charset="0"/>
                <a:ea typeface="宋体" pitchFamily="2" charset="-122"/>
              </a:rPr>
              <a:t>        isSearchTree1( </a:t>
            </a:r>
            <a:r>
              <a:rPr lang="en-US" altLang="zh-CN" sz="3200" dirty="0" err="1">
                <a:solidFill>
                  <a:schemeClr val="tx1"/>
                </a:solidFill>
                <a:latin typeface="Times New Roman" pitchFamily="18" charset="0"/>
                <a:ea typeface="宋体" pitchFamily="2" charset="-122"/>
              </a:rPr>
              <a:t>p.Rchild</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return flag</a:t>
            </a:r>
          </a:p>
        </p:txBody>
      </p:sp>
      <p:sp>
        <p:nvSpPr>
          <p:cNvPr id="130051" name="Rectangle 3"/>
          <p:cNvSpPr>
            <a:spLocks noChangeArrowheads="1"/>
          </p:cNvSpPr>
          <p:nvPr/>
        </p:nvSpPr>
        <p:spPr bwMode="auto">
          <a:xfrm>
            <a:off x="179388" y="5373688"/>
            <a:ext cx="8856662" cy="1373187"/>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实际上，这是一个中序遍历过程，在遍历中，始终保存两个指针</a:t>
            </a:r>
            <a:r>
              <a:rPr lang="en-US" altLang="zh-CN" sz="2800">
                <a:solidFill>
                  <a:schemeClr val="tx1"/>
                </a:solidFill>
                <a:latin typeface="Times New Roman" pitchFamily="18" charset="0"/>
              </a:rPr>
              <a:t>pre</a:t>
            </a:r>
            <a:r>
              <a:rPr lang="zh-CN" altLang="en-US" sz="2800">
                <a:solidFill>
                  <a:schemeClr val="tx1"/>
                </a:solidFill>
              </a:rPr>
              <a:t>和</a:t>
            </a:r>
            <a:r>
              <a:rPr lang="en-US" altLang="zh-CN" sz="2800">
                <a:solidFill>
                  <a:schemeClr val="tx1"/>
                </a:solidFill>
                <a:latin typeface="Times New Roman" pitchFamily="18" charset="0"/>
              </a:rPr>
              <a:t>p</a:t>
            </a:r>
            <a:r>
              <a:rPr lang="en-US" altLang="zh-CN" sz="2800">
                <a:solidFill>
                  <a:schemeClr val="tx1"/>
                </a:solidFill>
              </a:rPr>
              <a:t>，</a:t>
            </a:r>
            <a:r>
              <a:rPr lang="zh-CN" altLang="en-US" sz="2800">
                <a:solidFill>
                  <a:schemeClr val="tx1"/>
                </a:solidFill>
              </a:rPr>
              <a:t>指向先后遍历到的两个结点，随时比较其大小。</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0" y="939800"/>
            <a:ext cx="9144000" cy="4832092"/>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a:solidFill>
                  <a:schemeClr val="tx1"/>
                </a:solidFill>
                <a:latin typeface="Times New Roman" pitchFamily="18" charset="0"/>
                <a:ea typeface="宋体" pitchFamily="2" charset="-122"/>
              </a:rPr>
              <a:t>def  isSearchTree(T) :  # </a:t>
            </a:r>
            <a:r>
              <a:rPr lang="zh-CN" altLang="en-US" sz="2800" smtClean="0">
                <a:solidFill>
                  <a:schemeClr val="tx1"/>
                </a:solidFill>
                <a:latin typeface="Times New Roman" pitchFamily="18" charset="0"/>
                <a:ea typeface="宋体" pitchFamily="2" charset="-122"/>
              </a:rPr>
              <a:t>中序</a:t>
            </a:r>
            <a:r>
              <a:rPr lang="zh-CN" altLang="en-US" sz="2800">
                <a:solidFill>
                  <a:schemeClr val="tx1"/>
                </a:solidFill>
                <a:latin typeface="Times New Roman" pitchFamily="18" charset="0"/>
                <a:ea typeface="宋体" pitchFamily="2" charset="-122"/>
              </a:rPr>
              <a:t>遍历</a:t>
            </a:r>
          </a:p>
          <a:p>
            <a:pPr>
              <a:lnSpc>
                <a:spcPct val="100000"/>
              </a:lnSpc>
            </a:pPr>
            <a:r>
              <a:rPr lang="zh-CN" altLang="en-US" sz="2800">
                <a:solidFill>
                  <a:schemeClr val="tx1"/>
                </a:solidFill>
                <a:latin typeface="Times New Roman" pitchFamily="18" charset="0"/>
                <a:ea typeface="宋体" pitchFamily="2" charset="-122"/>
              </a:rPr>
              <a:t>    </a:t>
            </a:r>
            <a:r>
              <a:rPr lang="en-US" altLang="zh-CN" sz="2800">
                <a:solidFill>
                  <a:schemeClr val="tx1"/>
                </a:solidFill>
                <a:latin typeface="Times New Roman" pitchFamily="18" charset="0"/>
                <a:ea typeface="宋体" pitchFamily="2" charset="-122"/>
              </a:rPr>
              <a:t>if  T is None : return True, -1000, 1000</a:t>
            </a:r>
          </a:p>
          <a:p>
            <a:pPr>
              <a:lnSpc>
                <a:spcPct val="100000"/>
              </a:lnSpc>
            </a:pPr>
            <a:r>
              <a:rPr lang="en-US" altLang="zh-CN" sz="2800">
                <a:solidFill>
                  <a:schemeClr val="tx1"/>
                </a:solidFill>
                <a:latin typeface="Times New Roman" pitchFamily="18" charset="0"/>
                <a:ea typeface="宋体" pitchFamily="2" charset="-122"/>
              </a:rPr>
              <a:t>    if  T.isLeaf() :</a:t>
            </a:r>
          </a:p>
          <a:p>
            <a:pPr>
              <a:lnSpc>
                <a:spcPct val="100000"/>
              </a:lnSpc>
            </a:pPr>
            <a:r>
              <a:rPr lang="en-US" altLang="zh-CN" sz="2800">
                <a:solidFill>
                  <a:schemeClr val="tx1"/>
                </a:solidFill>
                <a:latin typeface="Times New Roman" pitchFamily="18" charset="0"/>
                <a:ea typeface="宋体" pitchFamily="2" charset="-122"/>
              </a:rPr>
              <a:t>        return True, T.data, T.data</a:t>
            </a:r>
          </a:p>
          <a:p>
            <a:pPr>
              <a:lnSpc>
                <a:spcPct val="100000"/>
              </a:lnSpc>
            </a:pPr>
            <a:r>
              <a:rPr lang="en-US" altLang="zh-CN" sz="2800">
                <a:solidFill>
                  <a:schemeClr val="tx1"/>
                </a:solidFill>
                <a:latin typeface="Times New Roman" pitchFamily="18" charset="0"/>
                <a:ea typeface="宋体" pitchFamily="2" charset="-122"/>
              </a:rPr>
              <a:t>    else :</a:t>
            </a:r>
          </a:p>
          <a:p>
            <a:pPr>
              <a:lnSpc>
                <a:spcPct val="100000"/>
              </a:lnSpc>
            </a:pPr>
            <a:r>
              <a:rPr lang="en-US" altLang="zh-CN" sz="2800">
                <a:solidFill>
                  <a:schemeClr val="tx1"/>
                </a:solidFill>
                <a:latin typeface="Times New Roman" pitchFamily="18" charset="0"/>
                <a:ea typeface="宋体" pitchFamily="2" charset="-122"/>
              </a:rPr>
              <a:t>        x, a1, b1 = isSearchTree(T.Lchild)</a:t>
            </a:r>
          </a:p>
          <a:p>
            <a:pPr>
              <a:lnSpc>
                <a:spcPct val="100000"/>
              </a:lnSpc>
            </a:pPr>
            <a:r>
              <a:rPr lang="en-US" altLang="zh-CN" sz="2800">
                <a:solidFill>
                  <a:schemeClr val="tx1"/>
                </a:solidFill>
                <a:latin typeface="Times New Roman" pitchFamily="18" charset="0"/>
                <a:ea typeface="宋体" pitchFamily="2" charset="-122"/>
              </a:rPr>
              <a:t>        y, a2, b2 = isSearchTree(T.Rchild)</a:t>
            </a:r>
          </a:p>
          <a:p>
            <a:pPr>
              <a:lnSpc>
                <a:spcPct val="100000"/>
              </a:lnSpc>
            </a:pPr>
            <a:r>
              <a:rPr lang="en-US" altLang="zh-CN" sz="2800">
                <a:solidFill>
                  <a:schemeClr val="tx1"/>
                </a:solidFill>
                <a:latin typeface="Times New Roman" pitchFamily="18" charset="0"/>
                <a:ea typeface="宋体" pitchFamily="2" charset="-122"/>
              </a:rPr>
              <a:t>        if  x and y and T.data &gt; a1 and T.data &lt; b2 :</a:t>
            </a:r>
          </a:p>
          <a:p>
            <a:pPr>
              <a:lnSpc>
                <a:spcPct val="100000"/>
              </a:lnSpc>
            </a:pPr>
            <a:r>
              <a:rPr lang="en-US" altLang="zh-CN" sz="2800">
                <a:solidFill>
                  <a:schemeClr val="tx1"/>
                </a:solidFill>
                <a:latin typeface="Times New Roman" pitchFamily="18" charset="0"/>
                <a:ea typeface="宋体" pitchFamily="2" charset="-122"/>
              </a:rPr>
              <a:t>            Max, Min = max(a1, a2, T.data), min(b1, b2, T.data)</a:t>
            </a:r>
          </a:p>
          <a:p>
            <a:pPr>
              <a:lnSpc>
                <a:spcPct val="100000"/>
              </a:lnSpc>
            </a:pPr>
            <a:r>
              <a:rPr lang="en-US" altLang="zh-CN" sz="2800">
                <a:solidFill>
                  <a:schemeClr val="tx1"/>
                </a:solidFill>
                <a:latin typeface="Times New Roman" pitchFamily="18" charset="0"/>
                <a:ea typeface="宋体" pitchFamily="2" charset="-122"/>
              </a:rPr>
              <a:t>            return True, Max, Min</a:t>
            </a:r>
          </a:p>
          <a:p>
            <a:pPr>
              <a:lnSpc>
                <a:spcPct val="100000"/>
              </a:lnSpc>
            </a:pPr>
            <a:r>
              <a:rPr lang="en-US" altLang="zh-CN" sz="2800">
                <a:solidFill>
                  <a:schemeClr val="tx1"/>
                </a:solidFill>
                <a:latin typeface="Times New Roman" pitchFamily="18" charset="0"/>
                <a:ea typeface="宋体" pitchFamily="2" charset="-122"/>
              </a:rPr>
              <a:t>        else : return False, 0, 0</a:t>
            </a:r>
            <a:endParaRPr lang="en-US" altLang="zh-CN" sz="2800" dirty="0">
              <a:solidFill>
                <a:schemeClr val="tx1"/>
              </a:solidFill>
              <a:latin typeface="Times New Roman" pitchFamily="18" charset="0"/>
              <a:ea typeface="宋体" pitchFamily="2" charset="-122"/>
            </a:endParaRPr>
          </a:p>
        </p:txBody>
      </p:sp>
      <p:sp>
        <p:nvSpPr>
          <p:cNvPr id="131075" name="Rectangle 3"/>
          <p:cNvSpPr>
            <a:spLocks noChangeArrowheads="1"/>
          </p:cNvSpPr>
          <p:nvPr/>
        </p:nvSpPr>
        <p:spPr bwMode="auto">
          <a:xfrm>
            <a:off x="107950" y="188913"/>
            <a:ext cx="8928100" cy="522287"/>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另一种方法：</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52400" y="960438"/>
            <a:ext cx="8523288" cy="604837"/>
          </a:xfrm>
          <a:prstGeom prst="rect">
            <a:avLst/>
          </a:prstGeom>
          <a:noFill/>
          <a:ln w="9525">
            <a:noFill/>
            <a:miter lim="800000"/>
            <a:headEnd/>
            <a:tailEnd/>
          </a:ln>
          <a:effectLst/>
        </p:spPr>
        <p:txBody>
          <a:bodyPr>
            <a:spAutoFit/>
          </a:bodyPr>
          <a:lstStyle/>
          <a:p>
            <a:pPr>
              <a:spcBef>
                <a:spcPct val="50000"/>
              </a:spcBef>
            </a:pPr>
            <a:r>
              <a:rPr kumimoji="1" lang="en-US" altLang="zh-CN" sz="2800">
                <a:solidFill>
                  <a:schemeClr val="tx1"/>
                </a:solidFill>
                <a:latin typeface="Times New Roman" pitchFamily="18" charset="0"/>
              </a:rPr>
              <a:t>1</a:t>
            </a:r>
            <a:r>
              <a:rPr kumimoji="1" lang="zh-CN" altLang="en-US" sz="2800">
                <a:solidFill>
                  <a:schemeClr val="tx1"/>
                </a:solidFill>
                <a:latin typeface="Times New Roman" pitchFamily="18" charset="0"/>
              </a:rPr>
              <a:t>、二叉搜索树的查找与顺序结构二分查找的比较；</a:t>
            </a:r>
          </a:p>
        </p:txBody>
      </p:sp>
      <p:sp>
        <p:nvSpPr>
          <p:cNvPr id="132099" name="Text Box 3"/>
          <p:cNvSpPr txBox="1">
            <a:spLocks noChangeArrowheads="1"/>
          </p:cNvSpPr>
          <p:nvPr/>
        </p:nvSpPr>
        <p:spPr bwMode="auto">
          <a:xfrm>
            <a:off x="188913" y="1916113"/>
            <a:ext cx="8343900" cy="1117600"/>
          </a:xfrm>
          <a:prstGeom prst="rect">
            <a:avLst/>
          </a:prstGeom>
          <a:noFill/>
          <a:ln w="9525">
            <a:noFill/>
            <a:miter lim="800000"/>
            <a:headEnd/>
            <a:tailEnd/>
          </a:ln>
          <a:effectLst/>
        </p:spPr>
        <p:txBody>
          <a:bodyPr>
            <a:spAutoFit/>
          </a:bodyPr>
          <a:lstStyle/>
          <a:p>
            <a:pPr marL="533400" indent="-533400">
              <a:spcBef>
                <a:spcPct val="50000"/>
              </a:spcBef>
            </a:pPr>
            <a:r>
              <a:rPr kumimoji="1" lang="en-US" altLang="zh-CN" sz="2800">
                <a:solidFill>
                  <a:schemeClr val="tx1"/>
                </a:solidFill>
                <a:latin typeface="Times New Roman" pitchFamily="18" charset="0"/>
              </a:rPr>
              <a:t>2</a:t>
            </a:r>
            <a:r>
              <a:rPr kumimoji="1" lang="zh-CN" altLang="en-US" sz="2800">
                <a:solidFill>
                  <a:schemeClr val="tx1"/>
                </a:solidFill>
                <a:latin typeface="Times New Roman" pitchFamily="18" charset="0"/>
              </a:rPr>
              <a:t>、二叉搜索树的结点插入与删除与顺序结构元素插入与删除的比较；</a:t>
            </a:r>
          </a:p>
        </p:txBody>
      </p:sp>
      <p:sp>
        <p:nvSpPr>
          <p:cNvPr id="132100" name="Text Box 4"/>
          <p:cNvSpPr txBox="1">
            <a:spLocks noChangeArrowheads="1"/>
          </p:cNvSpPr>
          <p:nvPr/>
        </p:nvSpPr>
        <p:spPr bwMode="auto">
          <a:xfrm>
            <a:off x="188913" y="3213100"/>
            <a:ext cx="8486775" cy="604838"/>
          </a:xfrm>
          <a:prstGeom prst="rect">
            <a:avLst/>
          </a:prstGeom>
          <a:noFill/>
          <a:ln w="9525">
            <a:noFill/>
            <a:miter lim="800000"/>
            <a:headEnd/>
            <a:tailEnd/>
          </a:ln>
          <a:effectLst/>
        </p:spPr>
        <p:txBody>
          <a:bodyPr>
            <a:spAutoFit/>
          </a:bodyPr>
          <a:lstStyle/>
          <a:p>
            <a:pPr>
              <a:spcBef>
                <a:spcPct val="50000"/>
              </a:spcBef>
            </a:pPr>
            <a:r>
              <a:rPr kumimoji="1" lang="en-US" altLang="zh-CN" sz="2800">
                <a:solidFill>
                  <a:schemeClr val="tx1"/>
                </a:solidFill>
                <a:latin typeface="Times New Roman" pitchFamily="18" charset="0"/>
              </a:rPr>
              <a:t>3</a:t>
            </a:r>
            <a:r>
              <a:rPr kumimoji="1" lang="zh-CN" altLang="en-US" sz="2800">
                <a:solidFill>
                  <a:schemeClr val="tx1"/>
                </a:solidFill>
                <a:latin typeface="Times New Roman" pitchFamily="18" charset="0"/>
              </a:rPr>
              <a:t>、树结构搜索效率的进一步提高</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295275" y="404813"/>
            <a:ext cx="8713788" cy="685800"/>
          </a:xfrm>
        </p:spPr>
        <p:txBody>
          <a:bodyPr/>
          <a:lstStyle/>
          <a:p>
            <a:pPr>
              <a:defRPr/>
            </a:pPr>
            <a:r>
              <a:rPr lang="zh-CN" altLang="en-US" sz="3600" b="1"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七、</a:t>
            </a:r>
            <a:r>
              <a:rPr lang="zh-CN" altLang="en-US" sz="3600" b="1" dirty="0">
                <a:solidFill>
                  <a:srgbClr val="FF3300"/>
                </a:solidFill>
                <a:effectLst>
                  <a:outerShdw blurRad="38100" dist="38100" dir="2700000" algn="tl">
                    <a:srgbClr val="C0C0C0"/>
                  </a:outerShdw>
                </a:effectLst>
                <a:latin typeface="Times New Roman" pitchFamily="18" charset="0"/>
                <a:ea typeface="楷体_GB2312" pitchFamily="49" charset="-122"/>
                <a:cs typeface="+mj-cs"/>
              </a:rPr>
              <a:t>堆</a:t>
            </a:r>
            <a:endParaRPr lang="en-US" altLang="zh-CN" sz="2400" b="1" dirty="0">
              <a:solidFill>
                <a:srgbClr val="FF3300"/>
              </a:solidFill>
              <a:effectLst>
                <a:outerShdw blurRad="38100" dist="38100" dir="2700000" algn="tl">
                  <a:srgbClr val="C0C0C0"/>
                </a:outerShdw>
              </a:effectLst>
              <a:latin typeface="Times New Roman" pitchFamily="18" charset="0"/>
              <a:ea typeface="楷体_GB2312" pitchFamily="49" charset="-122"/>
              <a:cs typeface="+mj-cs"/>
            </a:endParaRPr>
          </a:p>
        </p:txBody>
      </p:sp>
      <p:sp>
        <p:nvSpPr>
          <p:cNvPr id="4" name="Rectangle 1030"/>
          <p:cNvSpPr txBox="1">
            <a:spLocks noChangeArrowheads="1"/>
          </p:cNvSpPr>
          <p:nvPr/>
        </p:nvSpPr>
        <p:spPr bwMode="auto">
          <a:xfrm>
            <a:off x="323850" y="1196975"/>
            <a:ext cx="701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2800" dirty="0" smtClean="0">
                <a:solidFill>
                  <a:srgbClr val="FF3300"/>
                </a:solidFill>
                <a:effectLst>
                  <a:outerShdw blurRad="38100" dist="38100" dir="2700000" algn="tl">
                    <a:srgbClr val="C0C0C0"/>
                  </a:outerShdw>
                </a:effectLst>
                <a:ea typeface="楷体_GB2312" pitchFamily="49" charset="-122"/>
              </a:rPr>
              <a:t>堆的定义</a:t>
            </a:r>
          </a:p>
        </p:txBody>
      </p:sp>
      <p:sp>
        <p:nvSpPr>
          <p:cNvPr id="202756" name="Text Box 1031"/>
          <p:cNvSpPr txBox="1">
            <a:spLocks noChangeArrowheads="1"/>
          </p:cNvSpPr>
          <p:nvPr/>
        </p:nvSpPr>
        <p:spPr bwMode="auto">
          <a:xfrm>
            <a:off x="323850" y="2111375"/>
            <a:ext cx="8785225" cy="1127125"/>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800">
                <a:solidFill>
                  <a:schemeClr val="tx1"/>
                </a:solidFill>
              </a:rPr>
              <a:t>    </a:t>
            </a:r>
            <a:r>
              <a:rPr kumimoji="1" lang="en-US" altLang="zh-CN" sz="2800">
                <a:solidFill>
                  <a:schemeClr val="tx1"/>
                </a:solidFill>
                <a:latin typeface="Times New Roman" pitchFamily="18" charset="0"/>
              </a:rPr>
              <a:t>n</a:t>
            </a:r>
            <a:r>
              <a:rPr kumimoji="1" lang="zh-CN" altLang="en-US" sz="2800">
                <a:solidFill>
                  <a:schemeClr val="tx1"/>
                </a:solidFill>
              </a:rPr>
              <a:t>个关键字序列</a:t>
            </a:r>
            <a:r>
              <a:rPr kumimoji="1" lang="en-US" altLang="zh-CN" sz="2800">
                <a:solidFill>
                  <a:schemeClr val="tx1"/>
                </a:solidFill>
                <a:latin typeface="Times New Roman" pitchFamily="18" charset="0"/>
              </a:rPr>
              <a:t>k</a:t>
            </a:r>
            <a:r>
              <a:rPr kumimoji="1" lang="en-US" altLang="zh-CN" sz="2800" baseline="-25000">
                <a:solidFill>
                  <a:schemeClr val="tx1"/>
                </a:solidFill>
                <a:latin typeface="Times New Roman" pitchFamily="18" charset="0"/>
              </a:rPr>
              <a:t>1</a:t>
            </a:r>
            <a:r>
              <a:rPr kumimoji="1" lang="en-US" altLang="zh-CN" sz="2800">
                <a:solidFill>
                  <a:schemeClr val="tx1"/>
                </a:solidFill>
                <a:latin typeface="Times New Roman" pitchFamily="18" charset="0"/>
              </a:rPr>
              <a:t>, k</a:t>
            </a:r>
            <a:r>
              <a:rPr kumimoji="1" lang="en-US" altLang="zh-CN" sz="2800" baseline="-25000">
                <a:solidFill>
                  <a:schemeClr val="tx1"/>
                </a:solidFill>
                <a:latin typeface="Times New Roman" pitchFamily="18" charset="0"/>
              </a:rPr>
              <a:t>2</a:t>
            </a:r>
            <a:r>
              <a:rPr kumimoji="1" lang="en-US" altLang="zh-CN" sz="2800">
                <a:solidFill>
                  <a:schemeClr val="tx1"/>
                </a:solidFill>
                <a:latin typeface="Times New Roman" pitchFamily="18" charset="0"/>
              </a:rPr>
              <a:t>, ... ,k</a:t>
            </a:r>
            <a:r>
              <a:rPr kumimoji="1" lang="en-US" altLang="zh-CN" sz="2800" baseline="-25000">
                <a:solidFill>
                  <a:schemeClr val="tx1"/>
                </a:solidFill>
                <a:latin typeface="Times New Roman" pitchFamily="18" charset="0"/>
              </a:rPr>
              <a:t>n</a:t>
            </a:r>
            <a:r>
              <a:rPr kumimoji="1" lang="zh-CN" altLang="en-US" sz="2800">
                <a:solidFill>
                  <a:schemeClr val="tx1"/>
                </a:solidFill>
              </a:rPr>
              <a:t>称为堆，当且仅当该序列满足特性：</a:t>
            </a:r>
          </a:p>
        </p:txBody>
      </p:sp>
      <p:graphicFrame>
        <p:nvGraphicFramePr>
          <p:cNvPr id="202757" name="Object 1032"/>
          <p:cNvGraphicFramePr>
            <a:graphicFrameLocks noChangeAspect="1"/>
          </p:cNvGraphicFramePr>
          <p:nvPr/>
        </p:nvGraphicFramePr>
        <p:xfrm>
          <a:off x="1387475" y="3308350"/>
          <a:ext cx="3009900" cy="531813"/>
        </p:xfrm>
        <a:graphic>
          <a:graphicData uri="http://schemas.openxmlformats.org/presentationml/2006/ole">
            <mc:AlternateContent xmlns:mc="http://schemas.openxmlformats.org/markup-compatibility/2006">
              <mc:Choice xmlns:v="urn:schemas-microsoft-com:vml" Requires="v">
                <p:oleObj spid="_x0000_s202837" name="Equation" r:id="rId3" imgW="1295400" imgH="228600" progId="Equation.3">
                  <p:embed/>
                </p:oleObj>
              </mc:Choice>
              <mc:Fallback>
                <p:oleObj name="Equation" r:id="rId3" imgW="1295400" imgH="228600" progId="Equation.3">
                  <p:embed/>
                  <p:pic>
                    <p:nvPicPr>
                      <p:cNvPr id="0" name="Object 1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475" y="3308350"/>
                        <a:ext cx="30099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58" name="Object 1033"/>
          <p:cNvGraphicFramePr>
            <a:graphicFrameLocks noChangeAspect="1"/>
          </p:cNvGraphicFramePr>
          <p:nvPr/>
        </p:nvGraphicFramePr>
        <p:xfrm>
          <a:off x="5076825" y="3357563"/>
          <a:ext cx="2647950" cy="485775"/>
        </p:xfrm>
        <a:graphic>
          <a:graphicData uri="http://schemas.openxmlformats.org/presentationml/2006/ole">
            <mc:AlternateContent xmlns:mc="http://schemas.openxmlformats.org/markup-compatibility/2006">
              <mc:Choice xmlns:v="urn:schemas-microsoft-com:vml" Requires="v">
                <p:oleObj spid="_x0000_s202838" name="Equation" r:id="rId5" imgW="1104900" imgH="203200" progId="Equation.3">
                  <p:embed/>
                </p:oleObj>
              </mc:Choice>
              <mc:Fallback>
                <p:oleObj name="Equation" r:id="rId5" imgW="1104900" imgH="203200" progId="Equation.3">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357563"/>
                        <a:ext cx="26479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59" name="Text Box 1034"/>
          <p:cNvSpPr txBox="1">
            <a:spLocks noChangeArrowheads="1"/>
          </p:cNvSpPr>
          <p:nvPr/>
        </p:nvSpPr>
        <p:spPr bwMode="auto">
          <a:xfrm>
            <a:off x="412750" y="4149725"/>
            <a:ext cx="8480425" cy="164306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800">
                <a:solidFill>
                  <a:schemeClr val="tx1"/>
                </a:solidFill>
              </a:rPr>
              <a:t>    </a:t>
            </a:r>
            <a:r>
              <a:rPr kumimoji="1" lang="zh-CN" altLang="en-US" sz="2800">
                <a:solidFill>
                  <a:schemeClr val="tx1"/>
                </a:solidFill>
              </a:rPr>
              <a:t>从堆的定义可以看出，堆实质上是满足如下性质的完全二叉树：树中任一非叶子结点的关键字均小于或等于它的孩子结点的关键字。</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3778" name="Picture 4"/>
          <p:cNvPicPr>
            <a:picLocks noChangeAspect="1" noChangeArrowheads="1"/>
          </p:cNvPicPr>
          <p:nvPr/>
        </p:nvPicPr>
        <p:blipFill>
          <a:blip r:embed="rId2" cstate="print"/>
          <a:srcRect/>
          <a:stretch>
            <a:fillRect/>
          </a:stretch>
        </p:blipFill>
        <p:spPr bwMode="auto">
          <a:xfrm>
            <a:off x="0" y="1125538"/>
            <a:ext cx="9144000" cy="37163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Text Box 7"/>
          <p:cNvSpPr txBox="1">
            <a:spLocks noChangeArrowheads="1"/>
          </p:cNvSpPr>
          <p:nvPr/>
        </p:nvSpPr>
        <p:spPr bwMode="auto">
          <a:xfrm>
            <a:off x="2222500" y="3860800"/>
            <a:ext cx="685800" cy="588963"/>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3200">
                <a:solidFill>
                  <a:srgbClr val="FF3300"/>
                </a:solidFill>
                <a:ea typeface="隶书" pitchFamily="49" charset="-122"/>
              </a:rPr>
              <a:t>10</a:t>
            </a:r>
          </a:p>
        </p:txBody>
      </p:sp>
      <p:sp>
        <p:nvSpPr>
          <p:cNvPr id="204803" name="Text Box 8"/>
          <p:cNvSpPr txBox="1">
            <a:spLocks noChangeArrowheads="1"/>
          </p:cNvSpPr>
          <p:nvPr/>
        </p:nvSpPr>
        <p:spPr bwMode="auto">
          <a:xfrm>
            <a:off x="2908300" y="3860800"/>
            <a:ext cx="685800" cy="588963"/>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3200">
                <a:solidFill>
                  <a:srgbClr val="FF3300"/>
                </a:solidFill>
                <a:ea typeface="隶书" pitchFamily="49" charset="-122"/>
              </a:rPr>
              <a:t>15</a:t>
            </a:r>
          </a:p>
        </p:txBody>
      </p:sp>
      <p:sp>
        <p:nvSpPr>
          <p:cNvPr id="204804" name="Text Box 9"/>
          <p:cNvSpPr txBox="1">
            <a:spLocks noChangeArrowheads="1"/>
          </p:cNvSpPr>
          <p:nvPr/>
        </p:nvSpPr>
        <p:spPr bwMode="auto">
          <a:xfrm>
            <a:off x="3594100" y="3860800"/>
            <a:ext cx="685800" cy="588963"/>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3200">
                <a:solidFill>
                  <a:srgbClr val="FF3300"/>
                </a:solidFill>
                <a:ea typeface="隶书" pitchFamily="49" charset="-122"/>
              </a:rPr>
              <a:t>56</a:t>
            </a:r>
          </a:p>
        </p:txBody>
      </p:sp>
      <p:sp>
        <p:nvSpPr>
          <p:cNvPr id="204805" name="Text Box 10"/>
          <p:cNvSpPr txBox="1">
            <a:spLocks noChangeArrowheads="1"/>
          </p:cNvSpPr>
          <p:nvPr/>
        </p:nvSpPr>
        <p:spPr bwMode="auto">
          <a:xfrm>
            <a:off x="4279900" y="3860800"/>
            <a:ext cx="685800" cy="588963"/>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3200">
                <a:solidFill>
                  <a:srgbClr val="FF3300"/>
                </a:solidFill>
                <a:ea typeface="隶书" pitchFamily="49" charset="-122"/>
              </a:rPr>
              <a:t>25</a:t>
            </a:r>
          </a:p>
        </p:txBody>
      </p:sp>
      <p:sp>
        <p:nvSpPr>
          <p:cNvPr id="204806" name="Text Box 11"/>
          <p:cNvSpPr txBox="1">
            <a:spLocks noChangeArrowheads="1"/>
          </p:cNvSpPr>
          <p:nvPr/>
        </p:nvSpPr>
        <p:spPr bwMode="auto">
          <a:xfrm>
            <a:off x="4965700" y="3860800"/>
            <a:ext cx="685800" cy="588963"/>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3200">
                <a:solidFill>
                  <a:srgbClr val="FF3300"/>
                </a:solidFill>
                <a:ea typeface="隶书" pitchFamily="49" charset="-122"/>
              </a:rPr>
              <a:t>30</a:t>
            </a:r>
          </a:p>
        </p:txBody>
      </p:sp>
      <p:sp>
        <p:nvSpPr>
          <p:cNvPr id="204807" name="Text Box 12"/>
          <p:cNvSpPr txBox="1">
            <a:spLocks noChangeArrowheads="1"/>
          </p:cNvSpPr>
          <p:nvPr/>
        </p:nvSpPr>
        <p:spPr bwMode="auto">
          <a:xfrm>
            <a:off x="5651500" y="3860800"/>
            <a:ext cx="685800" cy="588963"/>
          </a:xfrm>
          <a:prstGeom prst="rect">
            <a:avLst/>
          </a:prstGeom>
          <a:noFill/>
          <a:ln w="9525">
            <a:solidFill>
              <a:schemeClr val="tx1"/>
            </a:solidFill>
            <a:miter lim="800000"/>
            <a:headEnd/>
            <a:tailEnd/>
          </a:ln>
          <a:effectLst/>
        </p:spPr>
        <p:txBody>
          <a:bodyPr>
            <a:spAutoFit/>
          </a:bodyPr>
          <a:lstStyle/>
          <a:p>
            <a:pPr algn="ctr" eaLnBrk="1" hangingPunct="1">
              <a:lnSpc>
                <a:spcPct val="100000"/>
              </a:lnSpc>
              <a:spcBef>
                <a:spcPct val="50000"/>
              </a:spcBef>
            </a:pPr>
            <a:r>
              <a:rPr kumimoji="1" lang="zh-CN" altLang="en-US" sz="3200">
                <a:solidFill>
                  <a:srgbClr val="FF3300"/>
                </a:solidFill>
                <a:ea typeface="隶书" pitchFamily="49" charset="-122"/>
              </a:rPr>
              <a:t>70</a:t>
            </a:r>
          </a:p>
        </p:txBody>
      </p:sp>
      <p:sp>
        <p:nvSpPr>
          <p:cNvPr id="204808" name="Text Box 13"/>
          <p:cNvSpPr txBox="1">
            <a:spLocks noChangeArrowheads="1"/>
          </p:cNvSpPr>
          <p:nvPr/>
        </p:nvSpPr>
        <p:spPr bwMode="auto">
          <a:xfrm>
            <a:off x="3276600" y="3284538"/>
            <a:ext cx="2087563" cy="519112"/>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1" lang="zh-CN" altLang="en-US" sz="2800">
                <a:solidFill>
                  <a:srgbClr val="0000FF"/>
                </a:solidFill>
              </a:rPr>
              <a:t>小根堆示例</a:t>
            </a:r>
          </a:p>
        </p:txBody>
      </p:sp>
      <p:grpSp>
        <p:nvGrpSpPr>
          <p:cNvPr id="204809" name="Group 22"/>
          <p:cNvGrpSpPr>
            <a:grpSpLocks/>
          </p:cNvGrpSpPr>
          <p:nvPr/>
        </p:nvGrpSpPr>
        <p:grpSpPr bwMode="auto">
          <a:xfrm>
            <a:off x="2627313" y="404813"/>
            <a:ext cx="3273425" cy="2687637"/>
            <a:chOff x="1656" y="390"/>
            <a:chExt cx="2062" cy="1693"/>
          </a:xfrm>
        </p:grpSpPr>
        <p:sp>
          <p:nvSpPr>
            <p:cNvPr id="204814" name="Line 3"/>
            <p:cNvSpPr>
              <a:spLocks noChangeShapeType="1"/>
            </p:cNvSpPr>
            <p:nvPr/>
          </p:nvSpPr>
          <p:spPr bwMode="auto">
            <a:xfrm flipH="1">
              <a:off x="2427" y="798"/>
              <a:ext cx="239" cy="227"/>
            </a:xfrm>
            <a:prstGeom prst="line">
              <a:avLst/>
            </a:prstGeom>
            <a:noFill/>
            <a:ln w="19050">
              <a:solidFill>
                <a:schemeClr val="tx1"/>
              </a:solidFill>
              <a:round/>
              <a:headEnd/>
              <a:tailEnd/>
            </a:ln>
            <a:effectLst/>
          </p:spPr>
          <p:txBody>
            <a:bodyPr/>
            <a:lstStyle/>
            <a:p>
              <a:endParaRPr lang="zh-CN" altLang="en-US"/>
            </a:p>
          </p:txBody>
        </p:sp>
        <p:sp>
          <p:nvSpPr>
            <p:cNvPr id="204815" name="Line 4"/>
            <p:cNvSpPr>
              <a:spLocks noChangeShapeType="1"/>
            </p:cNvSpPr>
            <p:nvPr/>
          </p:nvSpPr>
          <p:spPr bwMode="auto">
            <a:xfrm>
              <a:off x="3016" y="798"/>
              <a:ext cx="273" cy="227"/>
            </a:xfrm>
            <a:prstGeom prst="line">
              <a:avLst/>
            </a:prstGeom>
            <a:noFill/>
            <a:ln w="19050">
              <a:solidFill>
                <a:schemeClr val="tx1"/>
              </a:solidFill>
              <a:round/>
              <a:headEnd/>
              <a:tailEnd/>
            </a:ln>
            <a:effectLst/>
          </p:spPr>
          <p:txBody>
            <a:bodyPr/>
            <a:lstStyle/>
            <a:p>
              <a:endParaRPr lang="zh-CN" altLang="en-US"/>
            </a:p>
          </p:txBody>
        </p:sp>
        <p:sp>
          <p:nvSpPr>
            <p:cNvPr id="204816" name="Line 5"/>
            <p:cNvSpPr>
              <a:spLocks noChangeShapeType="1"/>
            </p:cNvSpPr>
            <p:nvPr/>
          </p:nvSpPr>
          <p:spPr bwMode="auto">
            <a:xfrm flipH="1">
              <a:off x="3243" y="1388"/>
              <a:ext cx="189" cy="227"/>
            </a:xfrm>
            <a:prstGeom prst="line">
              <a:avLst/>
            </a:prstGeom>
            <a:noFill/>
            <a:ln w="19050">
              <a:solidFill>
                <a:schemeClr val="tx1"/>
              </a:solidFill>
              <a:round/>
              <a:headEnd/>
              <a:tailEnd/>
            </a:ln>
            <a:effectLst/>
          </p:spPr>
          <p:txBody>
            <a:bodyPr/>
            <a:lstStyle/>
            <a:p>
              <a:endParaRPr lang="zh-CN" altLang="en-US"/>
            </a:p>
          </p:txBody>
        </p:sp>
        <p:sp>
          <p:nvSpPr>
            <p:cNvPr id="204817" name="Line 6"/>
            <p:cNvSpPr>
              <a:spLocks noChangeShapeType="1"/>
            </p:cNvSpPr>
            <p:nvPr/>
          </p:nvSpPr>
          <p:spPr bwMode="auto">
            <a:xfrm>
              <a:off x="2381" y="1388"/>
              <a:ext cx="182" cy="227"/>
            </a:xfrm>
            <a:prstGeom prst="line">
              <a:avLst/>
            </a:prstGeom>
            <a:noFill/>
            <a:ln w="19050">
              <a:solidFill>
                <a:schemeClr val="tx1"/>
              </a:solidFill>
              <a:round/>
              <a:headEnd/>
              <a:tailEnd/>
            </a:ln>
            <a:effectLst/>
          </p:spPr>
          <p:txBody>
            <a:bodyPr/>
            <a:lstStyle/>
            <a:p>
              <a:endParaRPr lang="zh-CN" altLang="en-US"/>
            </a:p>
          </p:txBody>
        </p:sp>
        <p:sp>
          <p:nvSpPr>
            <p:cNvPr id="204818" name="Oval 14"/>
            <p:cNvSpPr>
              <a:spLocks noChangeArrowheads="1"/>
            </p:cNvSpPr>
            <p:nvPr/>
          </p:nvSpPr>
          <p:spPr bwMode="auto">
            <a:xfrm>
              <a:off x="2608" y="390"/>
              <a:ext cx="475" cy="468"/>
            </a:xfrm>
            <a:prstGeom prst="ellipse">
              <a:avLst/>
            </a:prstGeom>
            <a:noFill/>
            <a:ln w="25400">
              <a:solidFill>
                <a:schemeClr val="tx1"/>
              </a:solidFill>
              <a:round/>
              <a:headEnd/>
              <a:tailEnd/>
            </a:ln>
            <a:effectLst/>
          </p:spPr>
          <p:txBody>
            <a:bodyPr wrap="none" lIns="112947" tIns="56473" rIns="112947" bIns="56473" anchor="ctr">
              <a:spAutoFit/>
            </a:bodyPr>
            <a:lstStyle/>
            <a:p>
              <a:pPr algn="ctr">
                <a:lnSpc>
                  <a:spcPct val="100000"/>
                </a:lnSpc>
              </a:pPr>
              <a:r>
                <a:rPr lang="en-US" altLang="zh-CN" sz="2800">
                  <a:latin typeface="Times New Roman" pitchFamily="18" charset="0"/>
                </a:rPr>
                <a:t>10</a:t>
              </a:r>
            </a:p>
          </p:txBody>
        </p:sp>
        <p:sp>
          <p:nvSpPr>
            <p:cNvPr id="204819" name="Oval 15"/>
            <p:cNvSpPr>
              <a:spLocks noChangeArrowheads="1"/>
            </p:cNvSpPr>
            <p:nvPr/>
          </p:nvSpPr>
          <p:spPr bwMode="auto">
            <a:xfrm>
              <a:off x="2018" y="935"/>
              <a:ext cx="475" cy="468"/>
            </a:xfrm>
            <a:prstGeom prst="ellipse">
              <a:avLst/>
            </a:prstGeom>
            <a:noFill/>
            <a:ln w="25400">
              <a:solidFill>
                <a:schemeClr val="tx1"/>
              </a:solidFill>
              <a:round/>
              <a:headEnd/>
              <a:tailEnd/>
            </a:ln>
            <a:effectLst/>
          </p:spPr>
          <p:txBody>
            <a:bodyPr wrap="none" lIns="112947" tIns="56473" rIns="112947" bIns="56473" anchor="ctr">
              <a:spAutoFit/>
            </a:bodyPr>
            <a:lstStyle/>
            <a:p>
              <a:pPr algn="ctr">
                <a:lnSpc>
                  <a:spcPct val="100000"/>
                </a:lnSpc>
              </a:pPr>
              <a:r>
                <a:rPr lang="en-US" altLang="zh-CN" sz="2800">
                  <a:latin typeface="Times New Roman" pitchFamily="18" charset="0"/>
                </a:rPr>
                <a:t>15</a:t>
              </a:r>
            </a:p>
          </p:txBody>
        </p:sp>
        <p:sp>
          <p:nvSpPr>
            <p:cNvPr id="204820" name="Oval 16"/>
            <p:cNvSpPr>
              <a:spLocks noChangeArrowheads="1"/>
            </p:cNvSpPr>
            <p:nvPr/>
          </p:nvSpPr>
          <p:spPr bwMode="auto">
            <a:xfrm>
              <a:off x="3243" y="935"/>
              <a:ext cx="475" cy="468"/>
            </a:xfrm>
            <a:prstGeom prst="ellipse">
              <a:avLst/>
            </a:prstGeom>
            <a:noFill/>
            <a:ln w="25400">
              <a:solidFill>
                <a:schemeClr val="tx1"/>
              </a:solidFill>
              <a:round/>
              <a:headEnd/>
              <a:tailEnd/>
            </a:ln>
            <a:effectLst/>
          </p:spPr>
          <p:txBody>
            <a:bodyPr wrap="none" lIns="112947" tIns="56473" rIns="112947" bIns="56473" anchor="ctr">
              <a:spAutoFit/>
            </a:bodyPr>
            <a:lstStyle/>
            <a:p>
              <a:pPr algn="ctr">
                <a:lnSpc>
                  <a:spcPct val="100000"/>
                </a:lnSpc>
              </a:pPr>
              <a:r>
                <a:rPr lang="en-US" altLang="zh-CN" sz="2800">
                  <a:latin typeface="Times New Roman" pitchFamily="18" charset="0"/>
                </a:rPr>
                <a:t>56</a:t>
              </a:r>
            </a:p>
          </p:txBody>
        </p:sp>
        <p:sp>
          <p:nvSpPr>
            <p:cNvPr id="204821" name="Oval 17"/>
            <p:cNvSpPr>
              <a:spLocks noChangeArrowheads="1"/>
            </p:cNvSpPr>
            <p:nvPr/>
          </p:nvSpPr>
          <p:spPr bwMode="auto">
            <a:xfrm>
              <a:off x="1656" y="1615"/>
              <a:ext cx="475" cy="468"/>
            </a:xfrm>
            <a:prstGeom prst="ellipse">
              <a:avLst/>
            </a:prstGeom>
            <a:noFill/>
            <a:ln w="25400">
              <a:solidFill>
                <a:schemeClr val="tx1"/>
              </a:solidFill>
              <a:round/>
              <a:headEnd/>
              <a:tailEnd/>
            </a:ln>
            <a:effectLst/>
          </p:spPr>
          <p:txBody>
            <a:bodyPr wrap="none" lIns="112947" tIns="56473" rIns="112947" bIns="56473" anchor="ctr">
              <a:spAutoFit/>
            </a:bodyPr>
            <a:lstStyle/>
            <a:p>
              <a:pPr algn="ctr">
                <a:lnSpc>
                  <a:spcPct val="100000"/>
                </a:lnSpc>
              </a:pPr>
              <a:r>
                <a:rPr lang="en-US" altLang="zh-CN" sz="2800">
                  <a:latin typeface="Times New Roman" pitchFamily="18" charset="0"/>
                </a:rPr>
                <a:t>25</a:t>
              </a:r>
            </a:p>
          </p:txBody>
        </p:sp>
        <p:sp>
          <p:nvSpPr>
            <p:cNvPr id="204822" name="Oval 18"/>
            <p:cNvSpPr>
              <a:spLocks noChangeArrowheads="1"/>
            </p:cNvSpPr>
            <p:nvPr/>
          </p:nvSpPr>
          <p:spPr bwMode="auto">
            <a:xfrm>
              <a:off x="2291" y="1615"/>
              <a:ext cx="475" cy="468"/>
            </a:xfrm>
            <a:prstGeom prst="ellipse">
              <a:avLst/>
            </a:prstGeom>
            <a:noFill/>
            <a:ln w="25400">
              <a:solidFill>
                <a:schemeClr val="tx1"/>
              </a:solidFill>
              <a:round/>
              <a:headEnd/>
              <a:tailEnd/>
            </a:ln>
            <a:effectLst/>
          </p:spPr>
          <p:txBody>
            <a:bodyPr wrap="none" lIns="112947" tIns="56473" rIns="112947" bIns="56473" anchor="ctr">
              <a:spAutoFit/>
            </a:bodyPr>
            <a:lstStyle/>
            <a:p>
              <a:pPr algn="ctr">
                <a:lnSpc>
                  <a:spcPct val="100000"/>
                </a:lnSpc>
              </a:pPr>
              <a:r>
                <a:rPr lang="en-US" altLang="zh-CN" sz="2800">
                  <a:latin typeface="Times New Roman" pitchFamily="18" charset="0"/>
                </a:rPr>
                <a:t>30</a:t>
              </a:r>
            </a:p>
          </p:txBody>
        </p:sp>
        <p:sp>
          <p:nvSpPr>
            <p:cNvPr id="204823" name="Oval 19"/>
            <p:cNvSpPr>
              <a:spLocks noChangeArrowheads="1"/>
            </p:cNvSpPr>
            <p:nvPr/>
          </p:nvSpPr>
          <p:spPr bwMode="auto">
            <a:xfrm>
              <a:off x="2971" y="1615"/>
              <a:ext cx="475" cy="468"/>
            </a:xfrm>
            <a:prstGeom prst="ellipse">
              <a:avLst/>
            </a:prstGeom>
            <a:noFill/>
            <a:ln w="25400">
              <a:solidFill>
                <a:schemeClr val="tx1"/>
              </a:solidFill>
              <a:round/>
              <a:headEnd/>
              <a:tailEnd/>
            </a:ln>
            <a:effectLst/>
          </p:spPr>
          <p:txBody>
            <a:bodyPr wrap="none" lIns="112947" tIns="56473" rIns="112947" bIns="56473" anchor="ctr">
              <a:spAutoFit/>
            </a:bodyPr>
            <a:lstStyle/>
            <a:p>
              <a:pPr algn="ctr">
                <a:lnSpc>
                  <a:spcPct val="100000"/>
                </a:lnSpc>
              </a:pPr>
              <a:r>
                <a:rPr lang="en-US" altLang="zh-CN" sz="2800">
                  <a:latin typeface="Times New Roman" pitchFamily="18" charset="0"/>
                </a:rPr>
                <a:t>70</a:t>
              </a:r>
            </a:p>
          </p:txBody>
        </p:sp>
        <p:sp>
          <p:nvSpPr>
            <p:cNvPr id="204824" name="Line 20"/>
            <p:cNvSpPr>
              <a:spLocks noChangeShapeType="1"/>
            </p:cNvSpPr>
            <p:nvPr/>
          </p:nvSpPr>
          <p:spPr bwMode="auto">
            <a:xfrm flipH="1">
              <a:off x="1928" y="1388"/>
              <a:ext cx="189" cy="227"/>
            </a:xfrm>
            <a:prstGeom prst="line">
              <a:avLst/>
            </a:prstGeom>
            <a:noFill/>
            <a:ln w="19050">
              <a:solidFill>
                <a:schemeClr val="tx1"/>
              </a:solidFill>
              <a:round/>
              <a:headEnd/>
              <a:tailEnd/>
            </a:ln>
            <a:effectLst/>
          </p:spPr>
          <p:txBody>
            <a:bodyPr/>
            <a:lstStyle/>
            <a:p>
              <a:endParaRPr lang="zh-CN" altLang="en-US"/>
            </a:p>
          </p:txBody>
        </p:sp>
      </p:grpSp>
      <p:sp>
        <p:nvSpPr>
          <p:cNvPr id="21" name="Rectangle 21"/>
          <p:cNvSpPr>
            <a:spLocks noChangeArrowheads="1"/>
          </p:cNvSpPr>
          <p:nvPr/>
        </p:nvSpPr>
        <p:spPr bwMode="auto">
          <a:xfrm>
            <a:off x="2373313" y="4294188"/>
            <a:ext cx="410368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r>
              <a:rPr kumimoji="1" lang="en-US" altLang="zh-CN" sz="2400" dirty="0">
                <a:solidFill>
                  <a:schemeClr val="tx1"/>
                </a:solidFill>
                <a:effectLst>
                  <a:outerShdw blurRad="38100" dist="38100" dir="2700000" algn="tl">
                    <a:srgbClr val="C0C0C0"/>
                  </a:outerShdw>
                </a:effectLst>
                <a:latin typeface="Times New Roman" pitchFamily="18" charset="0"/>
              </a:rPr>
              <a:t>0       1       2       3       4       5</a:t>
            </a:r>
          </a:p>
        </p:txBody>
      </p:sp>
      <p:graphicFrame>
        <p:nvGraphicFramePr>
          <p:cNvPr id="204811" name="Object 23"/>
          <p:cNvGraphicFramePr>
            <a:graphicFrameLocks noChangeAspect="1"/>
          </p:cNvGraphicFramePr>
          <p:nvPr/>
        </p:nvGraphicFramePr>
        <p:xfrm>
          <a:off x="1547813" y="5060950"/>
          <a:ext cx="3205162" cy="523875"/>
        </p:xfrm>
        <a:graphic>
          <a:graphicData uri="http://schemas.openxmlformats.org/presentationml/2006/ole">
            <mc:AlternateContent xmlns:mc="http://schemas.openxmlformats.org/markup-compatibility/2006">
              <mc:Choice xmlns:v="urn:schemas-microsoft-com:vml" Requires="v">
                <p:oleObj spid="_x0000_s204931" name="公式" r:id="rId3" imgW="1397000" imgH="228600" progId="Equation.3">
                  <p:embed/>
                </p:oleObj>
              </mc:Choice>
              <mc:Fallback>
                <p:oleObj name="公式" r:id="rId3" imgW="1397000" imgH="2286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5060950"/>
                        <a:ext cx="320516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12" name="Object 24"/>
          <p:cNvGraphicFramePr>
            <a:graphicFrameLocks noChangeAspect="1"/>
          </p:cNvGraphicFramePr>
          <p:nvPr/>
        </p:nvGraphicFramePr>
        <p:xfrm>
          <a:off x="5337175" y="5373688"/>
          <a:ext cx="2493963" cy="449262"/>
        </p:xfrm>
        <a:graphic>
          <a:graphicData uri="http://schemas.openxmlformats.org/presentationml/2006/ole">
            <mc:AlternateContent xmlns:mc="http://schemas.openxmlformats.org/markup-compatibility/2006">
              <mc:Choice xmlns:v="urn:schemas-microsoft-com:vml" Requires="v">
                <p:oleObj spid="_x0000_s204932" name="公式" r:id="rId5" imgW="1129810" imgH="203112" progId="Equation.3">
                  <p:embed/>
                </p:oleObj>
              </mc:Choice>
              <mc:Fallback>
                <p:oleObj name="公式" r:id="rId5" imgW="1129810" imgH="203112"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7175" y="5373688"/>
                        <a:ext cx="2493963"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13" name="Object 25"/>
          <p:cNvGraphicFramePr>
            <a:graphicFrameLocks noChangeAspect="1"/>
          </p:cNvGraphicFramePr>
          <p:nvPr/>
        </p:nvGraphicFramePr>
        <p:xfrm>
          <a:off x="1547813" y="5661025"/>
          <a:ext cx="3205162" cy="523875"/>
        </p:xfrm>
        <a:graphic>
          <a:graphicData uri="http://schemas.openxmlformats.org/presentationml/2006/ole">
            <mc:AlternateContent xmlns:mc="http://schemas.openxmlformats.org/markup-compatibility/2006">
              <mc:Choice xmlns:v="urn:schemas-microsoft-com:vml" Requires="v">
                <p:oleObj spid="_x0000_s204933" name="公式" r:id="rId7" imgW="1397000" imgH="228600" progId="Equation.3">
                  <p:embed/>
                </p:oleObj>
              </mc:Choice>
              <mc:Fallback>
                <p:oleObj name="公式" r:id="rId7" imgW="1397000" imgH="22860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661025"/>
                        <a:ext cx="3205162"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5474" name="Text Box 2"/>
          <p:cNvSpPr txBox="1">
            <a:spLocks noChangeArrowheads="1"/>
          </p:cNvSpPr>
          <p:nvPr/>
        </p:nvSpPr>
        <p:spPr bwMode="auto">
          <a:xfrm>
            <a:off x="228600" y="228600"/>
            <a:ext cx="5981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600">
                <a:solidFill>
                  <a:srgbClr val="FF0000"/>
                </a:solidFill>
                <a:effectLst>
                  <a:outerShdw blurRad="38100" dist="38100" dir="2700000" algn="tl">
                    <a:srgbClr val="C0C0C0"/>
                  </a:outerShdw>
                </a:effectLst>
                <a:latin typeface="Times New Roman" pitchFamily="18" charset="0"/>
              </a:rPr>
              <a:t>二、二叉树(</a:t>
            </a:r>
            <a:r>
              <a:rPr lang="en-US" altLang="zh-CN" sz="3600">
                <a:solidFill>
                  <a:srgbClr val="FF0000"/>
                </a:solidFill>
                <a:effectLst>
                  <a:outerShdw blurRad="38100" dist="38100" dir="2700000" algn="tl">
                    <a:srgbClr val="C0C0C0"/>
                  </a:outerShdw>
                </a:effectLst>
                <a:latin typeface="Times New Roman" pitchFamily="18" charset="0"/>
              </a:rPr>
              <a:t>Binary Tree)</a:t>
            </a:r>
            <a:endParaRPr lang="en-US" altLang="zh-CN" sz="3600" b="0">
              <a:solidFill>
                <a:srgbClr val="FF0000"/>
              </a:solidFill>
              <a:latin typeface="Times New Roman" pitchFamily="18" charset="0"/>
            </a:endParaRPr>
          </a:p>
        </p:txBody>
      </p:sp>
      <p:sp>
        <p:nvSpPr>
          <p:cNvPr id="745475" name="Text Box 3"/>
          <p:cNvSpPr txBox="1">
            <a:spLocks noChangeArrowheads="1"/>
          </p:cNvSpPr>
          <p:nvPr/>
        </p:nvSpPr>
        <p:spPr bwMode="auto">
          <a:xfrm>
            <a:off x="304800" y="10668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u="sng">
                <a:solidFill>
                  <a:schemeClr val="tx1"/>
                </a:solidFill>
                <a:effectLst>
                  <a:outerShdw blurRad="38100" dist="38100" dir="2700000" algn="tl">
                    <a:srgbClr val="C0C0C0"/>
                  </a:outerShdw>
                </a:effectLst>
                <a:latin typeface="Arial" pitchFamily="34" charset="0"/>
              </a:rPr>
              <a:t>二叉树的定义</a:t>
            </a:r>
            <a:endParaRPr lang="zh-CN" altLang="en-US" sz="2800" b="0">
              <a:solidFill>
                <a:schemeClr val="tx1"/>
              </a:solidFill>
              <a:latin typeface="Arial" pitchFamily="34" charset="0"/>
            </a:endParaRPr>
          </a:p>
        </p:txBody>
      </p:sp>
      <p:pic>
        <p:nvPicPr>
          <p:cNvPr id="16388" name="Picture 4"/>
          <p:cNvPicPr>
            <a:picLocks noChangeAspect="1" noChangeArrowheads="1"/>
          </p:cNvPicPr>
          <p:nvPr/>
        </p:nvPicPr>
        <p:blipFill>
          <a:blip r:embed="rId2" cstate="print"/>
          <a:srcRect/>
          <a:stretch>
            <a:fillRect/>
          </a:stretch>
        </p:blipFill>
        <p:spPr bwMode="auto">
          <a:xfrm>
            <a:off x="468313" y="3429000"/>
            <a:ext cx="8382000" cy="2057400"/>
          </a:xfrm>
          <a:prstGeom prst="rect">
            <a:avLst/>
          </a:prstGeom>
          <a:noFill/>
          <a:ln w="9525">
            <a:noFill/>
            <a:miter lim="800000"/>
            <a:headEnd/>
            <a:tailEnd/>
          </a:ln>
        </p:spPr>
      </p:pic>
      <p:sp>
        <p:nvSpPr>
          <p:cNvPr id="745477" name="Text Box 5"/>
          <p:cNvSpPr txBox="1">
            <a:spLocks noChangeArrowheads="1"/>
          </p:cNvSpPr>
          <p:nvPr/>
        </p:nvSpPr>
        <p:spPr bwMode="auto">
          <a:xfrm>
            <a:off x="1258888" y="5589588"/>
            <a:ext cx="6400800" cy="519112"/>
          </a:xfrm>
          <a:prstGeom prst="rect">
            <a:avLst/>
          </a:prstGeom>
          <a:noFill/>
          <a:ln w="9525">
            <a:noFill/>
            <a:miter lim="800000"/>
            <a:headEnd/>
            <a:tailEnd/>
          </a:ln>
          <a:effectLst/>
        </p:spPr>
        <p:txBody>
          <a:bodyPr>
            <a:spAutoFit/>
          </a:bodyPr>
          <a:lstStyle/>
          <a:p>
            <a:pPr algn="ctr">
              <a:lnSpc>
                <a:spcPct val="100000"/>
              </a:lnSpc>
            </a:pPr>
            <a:r>
              <a:rPr lang="zh-CN" altLang="en-US" sz="2800">
                <a:solidFill>
                  <a:schemeClr val="tx1"/>
                </a:solidFill>
                <a:effectLst>
                  <a:outerShdw blurRad="38100" dist="38100" dir="2700000" algn="tl">
                    <a:srgbClr val="C0C0C0"/>
                  </a:outerShdw>
                </a:effectLst>
                <a:latin typeface="VW媩$婫`婡p瑙" charset="0"/>
              </a:rPr>
              <a:t>二叉树的五种不同形态</a:t>
            </a:r>
            <a:endParaRPr lang="zh-CN" altLang="en-US" sz="2800" b="0">
              <a:solidFill>
                <a:schemeClr val="tx1"/>
              </a:solidFill>
              <a:latin typeface="VW媩$婫`婡p瑙" charset="0"/>
            </a:endParaRPr>
          </a:p>
        </p:txBody>
      </p:sp>
      <p:sp>
        <p:nvSpPr>
          <p:cNvPr id="745478" name="Rectangle 6"/>
          <p:cNvSpPr>
            <a:spLocks noChangeArrowheads="1"/>
          </p:cNvSpPr>
          <p:nvPr/>
        </p:nvSpPr>
        <p:spPr bwMode="auto">
          <a:xfrm>
            <a:off x="304800" y="1676400"/>
            <a:ext cx="8305800" cy="1373188"/>
          </a:xfrm>
          <a:prstGeom prst="rect">
            <a:avLst/>
          </a:prstGeom>
          <a:noFill/>
          <a:ln w="9525">
            <a:noFill/>
            <a:miter lim="800000"/>
            <a:headEnd/>
            <a:tailEnd/>
          </a:ln>
          <a:effectLst/>
        </p:spPr>
        <p:txBody>
          <a:bodyPr>
            <a:spAutoFit/>
          </a:bodyPr>
          <a:lstStyle/>
          <a:p>
            <a:pPr>
              <a:lnSpc>
                <a:spcPct val="100000"/>
              </a:lnSpc>
            </a:pPr>
            <a:r>
              <a:rPr lang="zh-CN" altLang="en-US" sz="2800">
                <a:solidFill>
                  <a:srgbClr val="008000"/>
                </a:solidFill>
                <a:effectLst>
                  <a:outerShdw blurRad="38100" dist="38100" dir="2700000" algn="tl">
                    <a:srgbClr val="C0C0C0"/>
                  </a:outerShdw>
                </a:effectLst>
                <a:latin typeface="VW媩$婫`婡p瑙" charset="0"/>
              </a:rPr>
              <a:t>        一棵二叉树是结点的一个有限集合，该集合或者为空，或者是由一个根结点加上两棵分别称为左子树和右子树的、互不相交的二叉树组成。</a:t>
            </a:r>
          </a:p>
        </p:txBody>
      </p:sp>
    </p:spTree>
  </p:cSld>
  <p:clrMapOvr>
    <a:masterClrMapping/>
  </p:clrMapOvr>
  <p:transition>
    <p:pull dir="u"/>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030"/>
          <p:cNvSpPr txBox="1">
            <a:spLocks noChangeArrowheads="1"/>
          </p:cNvSpPr>
          <p:nvPr/>
        </p:nvSpPr>
        <p:spPr bwMode="auto">
          <a:xfrm>
            <a:off x="611188" y="620713"/>
            <a:ext cx="7845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200" dirty="0" smtClean="0">
                <a:solidFill>
                  <a:srgbClr val="FF0000"/>
                </a:solidFill>
                <a:effectLst>
                  <a:outerShdw blurRad="38100" dist="38100" dir="2700000" algn="tl">
                    <a:srgbClr val="C0C0C0"/>
                  </a:outerShdw>
                </a:effectLst>
                <a:ea typeface="楷体_GB2312" pitchFamily="49" charset="-122"/>
              </a:rPr>
              <a:t>堆的主要操作</a:t>
            </a:r>
          </a:p>
        </p:txBody>
      </p:sp>
      <p:sp>
        <p:nvSpPr>
          <p:cNvPr id="3" name="Rectangle 1030"/>
          <p:cNvSpPr txBox="1">
            <a:spLocks noChangeArrowheads="1"/>
          </p:cNvSpPr>
          <p:nvPr/>
        </p:nvSpPr>
        <p:spPr bwMode="auto">
          <a:xfrm>
            <a:off x="611188" y="1331913"/>
            <a:ext cx="70104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1</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、建（空）堆</a:t>
            </a:r>
            <a:endPar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defRPr/>
            </a:pPr>
            <a:r>
              <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2</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zh-CN" altLang="en-US" sz="32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通过一个数组建堆</a:t>
            </a:r>
            <a:endParaRPr lang="en-US" altLang="zh-CN" sz="32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defRPr/>
            </a:pPr>
            <a:r>
              <a:rPr lang="en-US" altLang="zh-CN" sz="3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3</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zh-CN" altLang="en-US" sz="32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向堆中插入一个元素</a:t>
            </a:r>
            <a:endParaRPr lang="en-US" altLang="zh-CN" sz="32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defRPr/>
            </a:pPr>
            <a:r>
              <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4</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a:t>
            </a:r>
            <a:r>
              <a:rPr lang="zh-CN" altLang="en-US" sz="32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从堆中删除一个元素</a:t>
            </a:r>
            <a:endParaRPr lang="en-US" altLang="zh-CN" sz="3200" dirty="0"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defRPr/>
            </a:pPr>
            <a:r>
              <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5</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、取堆顶元素</a:t>
            </a:r>
            <a:endPar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defRPr/>
            </a:pPr>
            <a:r>
              <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6</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、置堆空</a:t>
            </a:r>
            <a:endPar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algn="just" eaLnBrk="1" hangingPunct="1">
              <a:defRPr/>
            </a:pPr>
            <a:r>
              <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7</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、判</a:t>
            </a:r>
            <a:r>
              <a:rPr lang="zh-CN" altLang="en-US" sz="3200" dirty="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堆是否为</a:t>
            </a:r>
            <a:r>
              <a:rPr lang="zh-CN" altLang="en-US"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空</a:t>
            </a:r>
            <a:endParaRPr lang="en-US" altLang="zh-CN" sz="3200" dirty="0"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030"/>
          <p:cNvSpPr txBox="1">
            <a:spLocks noChangeArrowheads="1"/>
          </p:cNvSpPr>
          <p:nvPr/>
        </p:nvSpPr>
        <p:spPr bwMode="auto">
          <a:xfrm>
            <a:off x="107950" y="0"/>
            <a:ext cx="8496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200" dirty="0" smtClean="0">
                <a:solidFill>
                  <a:srgbClr val="FF0000"/>
                </a:solidFill>
                <a:effectLst>
                  <a:outerShdw blurRad="38100" dist="38100" dir="2700000" algn="tl">
                    <a:srgbClr val="C0C0C0"/>
                  </a:outerShdw>
                </a:effectLst>
                <a:ea typeface="楷体_GB2312" pitchFamily="49" charset="-122"/>
              </a:rPr>
              <a:t>堆的类定义</a:t>
            </a:r>
          </a:p>
        </p:txBody>
      </p:sp>
      <p:sp>
        <p:nvSpPr>
          <p:cNvPr id="206851" name="Text Box 4"/>
          <p:cNvSpPr txBox="1">
            <a:spLocks noChangeArrowheads="1"/>
          </p:cNvSpPr>
          <p:nvPr/>
        </p:nvSpPr>
        <p:spPr bwMode="auto">
          <a:xfrm>
            <a:off x="-4936" y="733246"/>
            <a:ext cx="9144000" cy="6124754"/>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a:solidFill>
                  <a:schemeClr val="tx1"/>
                </a:solidFill>
                <a:latin typeface="Times New Roman" pitchFamily="18" charset="0"/>
                <a:ea typeface="宋体" pitchFamily="2" charset="-122"/>
              </a:rPr>
              <a:t>class </a:t>
            </a:r>
            <a:r>
              <a:rPr lang="en-US" altLang="zh-CN" sz="2800" dirty="0" err="1">
                <a:solidFill>
                  <a:schemeClr val="tx1"/>
                </a:solidFill>
                <a:latin typeface="Times New Roman" pitchFamily="18" charset="0"/>
                <a:ea typeface="宋体" pitchFamily="2" charset="-122"/>
              </a:rPr>
              <a:t>MinHeap</a:t>
            </a:r>
            <a:r>
              <a:rPr lang="en-US" altLang="zh-CN" sz="2800" dirty="0">
                <a:solidFill>
                  <a:schemeClr val="tx1"/>
                </a:solidFill>
                <a:latin typeface="Times New Roman" pitchFamily="18" charset="0"/>
                <a:ea typeface="宋体" pitchFamily="2" charset="-122"/>
              </a:rPr>
              <a:t> : #</a:t>
            </a:r>
            <a:r>
              <a:rPr lang="zh-CN" altLang="en-US" sz="2800" dirty="0">
                <a:solidFill>
                  <a:schemeClr val="tx1"/>
                </a:solidFill>
                <a:latin typeface="Times New Roman" pitchFamily="18" charset="0"/>
                <a:ea typeface="宋体" pitchFamily="2" charset="-122"/>
              </a:rPr>
              <a:t>小根堆</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__</a:t>
            </a:r>
            <a:r>
              <a:rPr lang="en-US" altLang="zh-CN" sz="2800" dirty="0" err="1">
                <a:solidFill>
                  <a:schemeClr val="tx1"/>
                </a:solidFill>
                <a:latin typeface="Times New Roman" pitchFamily="18" charset="0"/>
                <a:ea typeface="宋体" pitchFamily="2" charset="-122"/>
              </a:rPr>
              <a:t>init</a:t>
            </a:r>
            <a:r>
              <a:rPr lang="en-US" altLang="zh-CN" sz="2800" dirty="0">
                <a:solidFill>
                  <a:schemeClr val="tx1"/>
                </a:solidFill>
                <a:latin typeface="Times New Roman" pitchFamily="18" charset="0"/>
                <a:ea typeface="宋体" pitchFamily="2" charset="-122"/>
              </a:rPr>
              <a:t>__(self, </a:t>
            </a:r>
            <a:r>
              <a:rPr lang="en-US" altLang="zh-CN" sz="2800" dirty="0" err="1">
                <a:solidFill>
                  <a:schemeClr val="tx1"/>
                </a:solidFill>
                <a:latin typeface="Times New Roman" pitchFamily="18" charset="0"/>
                <a:ea typeface="宋体" pitchFamily="2" charset="-122"/>
              </a:rPr>
              <a:t>elems</a:t>
            </a:r>
            <a:r>
              <a:rPr lang="en-US" altLang="zh-CN" sz="2800" dirty="0">
                <a:solidFill>
                  <a:schemeClr val="tx1"/>
                </a:solidFill>
                <a:latin typeface="Times New Roman" pitchFamily="18" charset="0"/>
                <a:ea typeface="宋体" pitchFamily="2" charset="-122"/>
              </a:rPr>
              <a:t> = [], key = lambda x : x, ) :</a:t>
            </a:r>
          </a:p>
          <a:p>
            <a:pPr>
              <a:lnSpc>
                <a:spcPct val="100000"/>
              </a:lnSpc>
            </a:pPr>
            <a:r>
              <a:rPr lang="en-US" altLang="zh-CN" sz="2800" dirty="0" smtClean="0">
                <a:solidFill>
                  <a:schemeClr val="tx1"/>
                </a:solidFill>
                <a:latin typeface="Times New Roman" pitchFamily="18" charset="0"/>
                <a:ea typeface="宋体" pitchFamily="2" charset="-122"/>
              </a:rPr>
              <a:t>        </a:t>
            </a:r>
            <a:r>
              <a:rPr lang="en-US" altLang="zh-CN" sz="2800" dirty="0" err="1" smtClean="0">
                <a:solidFill>
                  <a:schemeClr val="tx1"/>
                </a:solidFill>
                <a:latin typeface="Times New Roman" pitchFamily="18" charset="0"/>
                <a:ea typeface="宋体" pitchFamily="2" charset="-122"/>
              </a:rPr>
              <a:t>self.key</a:t>
            </a:r>
            <a:r>
              <a:rPr lang="en-US" altLang="zh-CN" sz="2800" dirty="0" smtClean="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 key</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 []</a:t>
            </a:r>
          </a:p>
          <a:p>
            <a:pPr>
              <a:lnSpc>
                <a:spcPct val="100000"/>
              </a:lnSpc>
            </a:pPr>
            <a:r>
              <a:rPr lang="en-US" altLang="zh-CN" sz="2800" dirty="0">
                <a:solidFill>
                  <a:schemeClr val="tx1"/>
                </a:solidFill>
                <a:latin typeface="Times New Roman" pitchFamily="18" charset="0"/>
                <a:ea typeface="宋体" pitchFamily="2" charset="-122"/>
              </a:rPr>
              <a:t>        if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elems</a:t>
            </a:r>
            <a:r>
              <a:rPr lang="en-US" altLang="zh-CN" sz="2800" dirty="0">
                <a:solidFill>
                  <a:schemeClr val="tx1"/>
                </a:solidFill>
                <a:latin typeface="Times New Roman" pitchFamily="18" charset="0"/>
                <a:ea typeface="宋体" pitchFamily="2" charset="-122"/>
              </a:rPr>
              <a:t>) &gt; 0:</a:t>
            </a:r>
          </a:p>
          <a:p>
            <a:pPr>
              <a:lnSpc>
                <a:spcPct val="100000"/>
              </a:lnSpc>
            </a:pPr>
            <a:r>
              <a:rPr lang="en-US" altLang="zh-CN" sz="2800" dirty="0">
                <a:solidFill>
                  <a:schemeClr val="tx1"/>
                </a:solidFill>
                <a:latin typeface="Times New Roman" pitchFamily="18" charset="0"/>
                <a:ea typeface="宋体" pitchFamily="2" charset="-122"/>
              </a:rPr>
              <a:t>            for  e in </a:t>
            </a:r>
            <a:r>
              <a:rPr lang="en-US" altLang="zh-CN" sz="2800" dirty="0" err="1">
                <a:solidFill>
                  <a:schemeClr val="tx1"/>
                </a:solidFill>
                <a:latin typeface="Times New Roman" pitchFamily="18" charset="0"/>
                <a:ea typeface="宋体" pitchFamily="2" charset="-122"/>
              </a:rPr>
              <a:t>elems</a:t>
            </a:r>
            <a:r>
              <a:rPr lang="en-US" altLang="zh-CN" sz="2800" dirty="0">
                <a:solidFill>
                  <a:schemeClr val="tx1"/>
                </a:solidFill>
                <a:latin typeface="Times New Roman" pitchFamily="18" charset="0"/>
                <a:ea typeface="宋体" pitchFamily="2" charset="-122"/>
              </a:rPr>
              <a:t> :</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self.insert</a:t>
            </a:r>
            <a:r>
              <a:rPr lang="en-US" altLang="zh-CN" sz="2800" dirty="0">
                <a:solidFill>
                  <a:schemeClr val="tx1"/>
                </a:solidFill>
                <a:latin typeface="Times New Roman" pitchFamily="18" charset="0"/>
                <a:ea typeface="宋体" pitchFamily="2" charset="-122"/>
              </a:rPr>
              <a:t>(e)</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top(self) :</a:t>
            </a:r>
          </a:p>
          <a:p>
            <a:pPr>
              <a:lnSpc>
                <a:spcPct val="100000"/>
              </a:lnSpc>
            </a:pPr>
            <a:r>
              <a:rPr lang="en-US" altLang="zh-CN" sz="2800" dirty="0">
                <a:solidFill>
                  <a:schemeClr val="tx1"/>
                </a:solidFill>
                <a:latin typeface="Times New Roman" pitchFamily="18" charset="0"/>
                <a:ea typeface="宋体" pitchFamily="2" charset="-122"/>
              </a:rPr>
              <a:t>        if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is 0 : return None</a:t>
            </a:r>
          </a:p>
          <a:p>
            <a:pPr>
              <a:lnSpc>
                <a:spcPct val="100000"/>
              </a:lnSpc>
            </a:pPr>
            <a:r>
              <a:rPr lang="en-US" altLang="zh-CN" sz="2800" dirty="0">
                <a:solidFill>
                  <a:schemeClr val="tx1"/>
                </a:solidFill>
                <a:latin typeface="Times New Roman" pitchFamily="18" charset="0"/>
                <a:ea typeface="宋体" pitchFamily="2" charset="-122"/>
              </a:rPr>
              <a:t>        else : return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[0]</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total(self) :</a:t>
            </a:r>
          </a:p>
          <a:p>
            <a:pPr>
              <a:lnSpc>
                <a:spcPct val="100000"/>
              </a:lnSpc>
            </a:pPr>
            <a:r>
              <a:rPr lang="en-US" altLang="zh-CN" sz="2800" dirty="0">
                <a:solidFill>
                  <a:schemeClr val="tx1"/>
                </a:solidFill>
                <a:latin typeface="Times New Roman" pitchFamily="18" charset="0"/>
                <a:ea typeface="宋体" pitchFamily="2" charset="-122"/>
              </a:rPr>
              <a:t>        return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isEmpty</a:t>
            </a:r>
            <a:r>
              <a:rPr lang="en-US" altLang="zh-CN" sz="2800" dirty="0">
                <a:solidFill>
                  <a:schemeClr val="tx1"/>
                </a:solidFill>
                <a:latin typeface="Times New Roman" pitchFamily="18" charset="0"/>
                <a:ea typeface="宋体" pitchFamily="2" charset="-122"/>
              </a:rPr>
              <a:t>(self) :</a:t>
            </a:r>
          </a:p>
          <a:p>
            <a:pPr>
              <a:lnSpc>
                <a:spcPct val="100000"/>
              </a:lnSpc>
            </a:pPr>
            <a:r>
              <a:rPr lang="en-US" altLang="zh-CN" sz="2800" dirty="0">
                <a:solidFill>
                  <a:schemeClr val="tx1"/>
                </a:solidFill>
                <a:latin typeface="Times New Roman" pitchFamily="18" charset="0"/>
                <a:ea typeface="宋体" pitchFamily="2" charset="-122"/>
              </a:rPr>
              <a:t>        return True if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 0 else False</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381000"/>
            <a:ext cx="8229600" cy="579438"/>
          </a:xfrm>
          <a:prstGeom prst="rect">
            <a:avLst/>
          </a:prstGeom>
          <a:noFill/>
          <a:ln w="9525">
            <a:noFill/>
            <a:miter lim="800000"/>
            <a:headEnd/>
            <a:tailEnd/>
          </a:ln>
          <a:effectLst/>
        </p:spPr>
        <p:txBody>
          <a:bodyPr>
            <a:spAutoFit/>
          </a:bodyPr>
          <a:lstStyle/>
          <a:p>
            <a:pPr>
              <a:lnSpc>
                <a:spcPct val="100000"/>
              </a:lnSpc>
            </a:pPr>
            <a:r>
              <a:rPr lang="zh-CN" altLang="en-US" sz="3200">
                <a:solidFill>
                  <a:srgbClr val="FF0000"/>
                </a:solidFill>
                <a:effectLst>
                  <a:outerShdw blurRad="38100" dist="38100" dir="2700000" algn="tl">
                    <a:srgbClr val="C0C0C0"/>
                  </a:outerShdw>
                </a:effectLst>
                <a:latin typeface="VW媩$婫`婡p瑙" charset="0"/>
              </a:rPr>
              <a:t>堆中元素的插入</a:t>
            </a:r>
          </a:p>
        </p:txBody>
      </p:sp>
      <p:grpSp>
        <p:nvGrpSpPr>
          <p:cNvPr id="207875" name="Group 3"/>
          <p:cNvGrpSpPr>
            <a:grpSpLocks/>
          </p:cNvGrpSpPr>
          <p:nvPr/>
        </p:nvGrpSpPr>
        <p:grpSpPr bwMode="auto">
          <a:xfrm>
            <a:off x="1524000" y="3395663"/>
            <a:ext cx="2209800" cy="2209800"/>
            <a:chOff x="960" y="1776"/>
            <a:chExt cx="1392" cy="1392"/>
          </a:xfrm>
        </p:grpSpPr>
        <p:grpSp>
          <p:nvGrpSpPr>
            <p:cNvPr id="207893" name="Group 4"/>
            <p:cNvGrpSpPr>
              <a:grpSpLocks/>
            </p:cNvGrpSpPr>
            <p:nvPr/>
          </p:nvGrpSpPr>
          <p:grpSpPr bwMode="auto">
            <a:xfrm>
              <a:off x="960" y="1776"/>
              <a:ext cx="1344" cy="960"/>
              <a:chOff x="768" y="1392"/>
              <a:chExt cx="1344" cy="960"/>
            </a:xfrm>
          </p:grpSpPr>
          <p:sp>
            <p:nvSpPr>
              <p:cNvPr id="207895" name="Oval 5"/>
              <p:cNvSpPr>
                <a:spLocks noChangeArrowheads="1"/>
              </p:cNvSpPr>
              <p:nvPr/>
            </p:nvSpPr>
            <p:spPr bwMode="auto">
              <a:xfrm>
                <a:off x="1003" y="1715"/>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07896" name="Oval 6"/>
              <p:cNvSpPr>
                <a:spLocks noChangeArrowheads="1"/>
              </p:cNvSpPr>
              <p:nvPr/>
            </p:nvSpPr>
            <p:spPr bwMode="auto">
              <a:xfrm>
                <a:off x="1440" y="1392"/>
                <a:ext cx="240" cy="24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07897" name="Oval 7"/>
              <p:cNvSpPr>
                <a:spLocks noChangeArrowheads="1"/>
              </p:cNvSpPr>
              <p:nvPr/>
            </p:nvSpPr>
            <p:spPr bwMode="auto">
              <a:xfrm>
                <a:off x="1872"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07898" name="Oval 8"/>
              <p:cNvSpPr>
                <a:spLocks noChangeArrowheads="1"/>
              </p:cNvSpPr>
              <p:nvPr/>
            </p:nvSpPr>
            <p:spPr bwMode="auto">
              <a:xfrm>
                <a:off x="768"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07899" name="Oval 9"/>
              <p:cNvSpPr>
                <a:spLocks noChangeArrowheads="1"/>
              </p:cNvSpPr>
              <p:nvPr/>
            </p:nvSpPr>
            <p:spPr bwMode="auto">
              <a:xfrm>
                <a:off x="1200"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07900" name="Line 10"/>
              <p:cNvSpPr>
                <a:spLocks noChangeShapeType="1"/>
              </p:cNvSpPr>
              <p:nvPr/>
            </p:nvSpPr>
            <p:spPr bwMode="auto">
              <a:xfrm flipH="1">
                <a:off x="1200" y="1536"/>
                <a:ext cx="240" cy="192"/>
              </a:xfrm>
              <a:prstGeom prst="line">
                <a:avLst/>
              </a:prstGeom>
              <a:noFill/>
              <a:ln w="25400">
                <a:solidFill>
                  <a:schemeClr val="tx1"/>
                </a:solidFill>
                <a:round/>
                <a:headEnd/>
                <a:tailEnd/>
              </a:ln>
              <a:effectLst/>
            </p:spPr>
            <p:txBody>
              <a:bodyPr/>
              <a:lstStyle/>
              <a:p>
                <a:endParaRPr lang="zh-CN" altLang="en-US"/>
              </a:p>
            </p:txBody>
          </p:sp>
          <p:sp>
            <p:nvSpPr>
              <p:cNvPr id="207901" name="Line 11"/>
              <p:cNvSpPr>
                <a:spLocks noChangeShapeType="1"/>
              </p:cNvSpPr>
              <p:nvPr/>
            </p:nvSpPr>
            <p:spPr bwMode="auto">
              <a:xfrm>
                <a:off x="1680" y="1536"/>
                <a:ext cx="288" cy="192"/>
              </a:xfrm>
              <a:prstGeom prst="line">
                <a:avLst/>
              </a:prstGeom>
              <a:noFill/>
              <a:ln w="25400">
                <a:solidFill>
                  <a:schemeClr val="tx1"/>
                </a:solidFill>
                <a:round/>
                <a:headEnd/>
                <a:tailEnd/>
              </a:ln>
              <a:effectLst/>
            </p:spPr>
            <p:txBody>
              <a:bodyPr/>
              <a:lstStyle/>
              <a:p>
                <a:endParaRPr lang="zh-CN" altLang="en-US"/>
              </a:p>
            </p:txBody>
          </p:sp>
          <p:sp>
            <p:nvSpPr>
              <p:cNvPr id="207902" name="Line 12"/>
              <p:cNvSpPr>
                <a:spLocks noChangeShapeType="1"/>
              </p:cNvSpPr>
              <p:nvPr/>
            </p:nvSpPr>
            <p:spPr bwMode="auto">
              <a:xfrm flipH="1">
                <a:off x="912" y="1944"/>
                <a:ext cx="144" cy="168"/>
              </a:xfrm>
              <a:prstGeom prst="line">
                <a:avLst/>
              </a:prstGeom>
              <a:noFill/>
              <a:ln w="25400">
                <a:solidFill>
                  <a:schemeClr val="tx1"/>
                </a:solidFill>
                <a:round/>
                <a:headEnd/>
                <a:tailEnd/>
              </a:ln>
              <a:effectLst/>
            </p:spPr>
            <p:txBody>
              <a:bodyPr/>
              <a:lstStyle/>
              <a:p>
                <a:endParaRPr lang="zh-CN" altLang="en-US"/>
              </a:p>
            </p:txBody>
          </p:sp>
          <p:sp>
            <p:nvSpPr>
              <p:cNvPr id="207903" name="Line 13"/>
              <p:cNvSpPr>
                <a:spLocks noChangeShapeType="1"/>
              </p:cNvSpPr>
              <p:nvPr/>
            </p:nvSpPr>
            <p:spPr bwMode="auto">
              <a:xfrm>
                <a:off x="1191" y="1944"/>
                <a:ext cx="96" cy="168"/>
              </a:xfrm>
              <a:prstGeom prst="line">
                <a:avLst/>
              </a:prstGeom>
              <a:noFill/>
              <a:ln w="25400">
                <a:solidFill>
                  <a:schemeClr val="tx1"/>
                </a:solidFill>
                <a:round/>
                <a:headEnd/>
                <a:tailEnd/>
              </a:ln>
              <a:effectLst/>
            </p:spPr>
            <p:txBody>
              <a:bodyPr/>
              <a:lstStyle/>
              <a:p>
                <a:endParaRPr lang="zh-CN" altLang="en-US"/>
              </a:p>
            </p:txBody>
          </p:sp>
        </p:grpSp>
        <p:sp>
          <p:nvSpPr>
            <p:cNvPr id="207894" name="Text Box 14"/>
            <p:cNvSpPr txBox="1">
              <a:spLocks noChangeArrowheads="1"/>
            </p:cNvSpPr>
            <p:nvPr/>
          </p:nvSpPr>
          <p:spPr bwMode="auto">
            <a:xfrm>
              <a:off x="1248" y="2880"/>
              <a:ext cx="1104" cy="288"/>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初始小根堆</a:t>
              </a:r>
            </a:p>
          </p:txBody>
        </p:sp>
      </p:grpSp>
      <p:sp>
        <p:nvSpPr>
          <p:cNvPr id="15" name="Rectangle 15"/>
          <p:cNvSpPr>
            <a:spLocks noChangeArrowheads="1"/>
          </p:cNvSpPr>
          <p:nvPr/>
        </p:nvSpPr>
        <p:spPr bwMode="auto">
          <a:xfrm>
            <a:off x="468313" y="20510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82600">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5</a:t>
            </a:r>
            <a:r>
              <a:rPr lang="zh-CN" altLang="en-US" sz="2800">
                <a:solidFill>
                  <a:schemeClr val="tx1"/>
                </a:solidFill>
                <a:effectLst>
                  <a:outerShdw blurRad="38100" dist="38100" dir="2700000" algn="tl">
                    <a:srgbClr val="C0C0C0"/>
                  </a:outerShdw>
                </a:effectLst>
              </a:rPr>
              <a:t>个元素的小根堆如下图</a:t>
            </a:r>
            <a:r>
              <a:rPr lang="zh-CN" altLang="en-US" sz="2800">
                <a:solidFill>
                  <a:schemeClr val="tx1"/>
                </a:solidFill>
                <a:effectLst>
                  <a:outerShdw blurRad="38100" dist="38100" dir="2700000" algn="tl">
                    <a:srgbClr val="C0C0C0"/>
                  </a:outerShdw>
                </a:effectLst>
                <a:latin typeface="Times New Roman" pitchFamily="18" charset="0"/>
              </a:rPr>
              <a:t>(</a:t>
            </a:r>
            <a:r>
              <a:rPr lang="en-US" altLang="zh-CN" sz="2800">
                <a:solidFill>
                  <a:schemeClr val="tx1"/>
                </a:solidFill>
                <a:effectLst>
                  <a:outerShdw blurRad="38100" dist="38100" dir="2700000" algn="tl">
                    <a:srgbClr val="C0C0C0"/>
                  </a:outerShdw>
                </a:effectLst>
                <a:latin typeface="Times New Roman" pitchFamily="18" charset="0"/>
              </a:rPr>
              <a:t>a)</a:t>
            </a:r>
            <a:r>
              <a:rPr lang="zh-CN" altLang="en-US" sz="2800">
                <a:solidFill>
                  <a:schemeClr val="tx1"/>
                </a:solidFill>
                <a:effectLst>
                  <a:outerShdw blurRad="38100" dist="38100" dir="2700000" algn="tl">
                    <a:srgbClr val="C0C0C0"/>
                  </a:outerShdw>
                </a:effectLst>
              </a:rPr>
              <a:t>所示。当向小根堆插入元素，</a:t>
            </a:r>
            <a:r>
              <a:rPr lang="zh-CN" altLang="en-US" sz="2800">
                <a:solidFill>
                  <a:schemeClr val="tx1"/>
                </a:solidFill>
                <a:effectLst>
                  <a:outerShdw blurRad="38100" dist="38100" dir="2700000" algn="tl">
                    <a:srgbClr val="C0C0C0"/>
                  </a:outerShdw>
                </a:effectLst>
                <a:latin typeface="Times New Roman" pitchFamily="18" charset="0"/>
              </a:rPr>
              <a:t>6</a:t>
            </a:r>
            <a:r>
              <a:rPr lang="zh-CN" altLang="en-US" sz="2800">
                <a:solidFill>
                  <a:schemeClr val="tx1"/>
                </a:solidFill>
                <a:effectLst>
                  <a:outerShdw blurRad="38100" dist="38100" dir="2700000" algn="tl">
                    <a:srgbClr val="C0C0C0"/>
                  </a:outerShdw>
                </a:effectLst>
              </a:rPr>
              <a:t>个元素小根堆的结构如下图</a:t>
            </a:r>
            <a:r>
              <a:rPr lang="zh-CN" altLang="en-US" sz="2800">
                <a:solidFill>
                  <a:schemeClr val="tx1"/>
                </a:solidFill>
                <a:effectLst>
                  <a:outerShdw blurRad="38100" dist="38100" dir="2700000" algn="tl">
                    <a:srgbClr val="C0C0C0"/>
                  </a:outerShdw>
                </a:effectLst>
                <a:latin typeface="Times New Roman" pitchFamily="18" charset="0"/>
              </a:rPr>
              <a:t>(</a:t>
            </a:r>
            <a:r>
              <a:rPr lang="en-US" altLang="zh-CN" sz="2800">
                <a:solidFill>
                  <a:schemeClr val="tx1"/>
                </a:solidFill>
                <a:effectLst>
                  <a:outerShdw blurRad="38100" dist="38100" dir="2700000" algn="tl">
                    <a:srgbClr val="C0C0C0"/>
                  </a:outerShdw>
                </a:effectLst>
                <a:latin typeface="Times New Roman" pitchFamily="18" charset="0"/>
              </a:rPr>
              <a:t>b)</a:t>
            </a:r>
            <a:r>
              <a:rPr lang="zh-CN" altLang="en-US" sz="2800">
                <a:solidFill>
                  <a:schemeClr val="tx1"/>
                </a:solidFill>
                <a:effectLst>
                  <a:outerShdw blurRad="38100" dist="38100" dir="2700000" algn="tl">
                    <a:srgbClr val="C0C0C0"/>
                  </a:outerShdw>
                </a:effectLst>
              </a:rPr>
              <a:t>所示。</a:t>
            </a:r>
          </a:p>
        </p:txBody>
      </p:sp>
      <p:sp>
        <p:nvSpPr>
          <p:cNvPr id="16" name="Rectangle 16"/>
          <p:cNvSpPr>
            <a:spLocks noChangeArrowheads="1"/>
          </p:cNvSpPr>
          <p:nvPr/>
        </p:nvSpPr>
        <p:spPr bwMode="auto">
          <a:xfrm>
            <a:off x="2438400" y="5710238"/>
            <a:ext cx="557213"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a:t>
            </a:r>
          </a:p>
        </p:txBody>
      </p:sp>
      <p:grpSp>
        <p:nvGrpSpPr>
          <p:cNvPr id="207878" name="Group 17"/>
          <p:cNvGrpSpPr>
            <a:grpSpLocks/>
          </p:cNvGrpSpPr>
          <p:nvPr/>
        </p:nvGrpSpPr>
        <p:grpSpPr bwMode="auto">
          <a:xfrm>
            <a:off x="5003800" y="3357563"/>
            <a:ext cx="2590800" cy="2809875"/>
            <a:chOff x="3168" y="1728"/>
            <a:chExt cx="1632" cy="1770"/>
          </a:xfrm>
        </p:grpSpPr>
        <p:sp>
          <p:nvSpPr>
            <p:cNvPr id="207880" name="Oval 18"/>
            <p:cNvSpPr>
              <a:spLocks noChangeArrowheads="1"/>
            </p:cNvSpPr>
            <p:nvPr/>
          </p:nvSpPr>
          <p:spPr bwMode="auto">
            <a:xfrm>
              <a:off x="3408" y="2045"/>
              <a:ext cx="240" cy="24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2400">
                <a:solidFill>
                  <a:schemeClr val="tx1"/>
                </a:solidFill>
                <a:latin typeface="VW媩$婫`婡p瑙" charset="0"/>
                <a:ea typeface="宋体" pitchFamily="2" charset="-122"/>
              </a:endParaRPr>
            </a:p>
          </p:txBody>
        </p:sp>
        <p:sp>
          <p:nvSpPr>
            <p:cNvPr id="207881" name="Oval 19"/>
            <p:cNvSpPr>
              <a:spLocks noChangeArrowheads="1"/>
            </p:cNvSpPr>
            <p:nvPr/>
          </p:nvSpPr>
          <p:spPr bwMode="auto">
            <a:xfrm>
              <a:off x="3840" y="1728"/>
              <a:ext cx="240" cy="24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2400">
                <a:solidFill>
                  <a:schemeClr val="tx1"/>
                </a:solidFill>
                <a:latin typeface="VW媩$婫`婡p瑙" charset="0"/>
                <a:ea typeface="宋体" pitchFamily="2" charset="-122"/>
              </a:endParaRPr>
            </a:p>
          </p:txBody>
        </p:sp>
        <p:sp>
          <p:nvSpPr>
            <p:cNvPr id="207882" name="Oval 20"/>
            <p:cNvSpPr>
              <a:spLocks noChangeArrowheads="1"/>
            </p:cNvSpPr>
            <p:nvPr/>
          </p:nvSpPr>
          <p:spPr bwMode="auto">
            <a:xfrm>
              <a:off x="4272" y="2064"/>
              <a:ext cx="240" cy="24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2400">
                <a:solidFill>
                  <a:schemeClr val="tx1"/>
                </a:solidFill>
                <a:latin typeface="VW媩$婫`婡p瑙" charset="0"/>
                <a:ea typeface="宋体" pitchFamily="2" charset="-122"/>
              </a:endParaRPr>
            </a:p>
          </p:txBody>
        </p:sp>
        <p:sp>
          <p:nvSpPr>
            <p:cNvPr id="207883" name="Oval 21"/>
            <p:cNvSpPr>
              <a:spLocks noChangeArrowheads="1"/>
            </p:cNvSpPr>
            <p:nvPr/>
          </p:nvSpPr>
          <p:spPr bwMode="auto">
            <a:xfrm>
              <a:off x="3168" y="2448"/>
              <a:ext cx="240" cy="24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2400">
                <a:solidFill>
                  <a:schemeClr val="tx1"/>
                </a:solidFill>
                <a:latin typeface="VW媩$婫`婡p瑙" charset="0"/>
                <a:ea typeface="宋体" pitchFamily="2" charset="-122"/>
              </a:endParaRPr>
            </a:p>
          </p:txBody>
        </p:sp>
        <p:sp>
          <p:nvSpPr>
            <p:cNvPr id="207884" name="Oval 22"/>
            <p:cNvSpPr>
              <a:spLocks noChangeArrowheads="1"/>
            </p:cNvSpPr>
            <p:nvPr/>
          </p:nvSpPr>
          <p:spPr bwMode="auto">
            <a:xfrm>
              <a:off x="3600" y="2448"/>
              <a:ext cx="240" cy="24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2400">
                <a:solidFill>
                  <a:schemeClr val="tx1"/>
                </a:solidFill>
                <a:latin typeface="VW媩$婫`婡p瑙" charset="0"/>
                <a:ea typeface="宋体" pitchFamily="2" charset="-122"/>
              </a:endParaRPr>
            </a:p>
          </p:txBody>
        </p:sp>
        <p:sp>
          <p:nvSpPr>
            <p:cNvPr id="207885" name="Line 23"/>
            <p:cNvSpPr>
              <a:spLocks noChangeShapeType="1"/>
            </p:cNvSpPr>
            <p:nvPr/>
          </p:nvSpPr>
          <p:spPr bwMode="auto">
            <a:xfrm flipH="1">
              <a:off x="3600" y="1872"/>
              <a:ext cx="240" cy="192"/>
            </a:xfrm>
            <a:prstGeom prst="line">
              <a:avLst/>
            </a:prstGeom>
            <a:noFill/>
            <a:ln w="25400">
              <a:solidFill>
                <a:schemeClr val="tx1"/>
              </a:solidFill>
              <a:round/>
              <a:headEnd/>
              <a:tailEnd/>
            </a:ln>
            <a:effectLst/>
          </p:spPr>
          <p:txBody>
            <a:bodyPr/>
            <a:lstStyle/>
            <a:p>
              <a:endParaRPr lang="zh-CN" altLang="en-US"/>
            </a:p>
          </p:txBody>
        </p:sp>
        <p:sp>
          <p:nvSpPr>
            <p:cNvPr id="207886" name="Line 24"/>
            <p:cNvSpPr>
              <a:spLocks noChangeShapeType="1"/>
            </p:cNvSpPr>
            <p:nvPr/>
          </p:nvSpPr>
          <p:spPr bwMode="auto">
            <a:xfrm>
              <a:off x="4080" y="1872"/>
              <a:ext cx="288" cy="192"/>
            </a:xfrm>
            <a:prstGeom prst="line">
              <a:avLst/>
            </a:prstGeom>
            <a:noFill/>
            <a:ln w="25400">
              <a:solidFill>
                <a:schemeClr val="tx1"/>
              </a:solidFill>
              <a:round/>
              <a:headEnd/>
              <a:tailEnd/>
            </a:ln>
            <a:effectLst/>
          </p:spPr>
          <p:txBody>
            <a:bodyPr/>
            <a:lstStyle/>
            <a:p>
              <a:endParaRPr lang="zh-CN" altLang="en-US"/>
            </a:p>
          </p:txBody>
        </p:sp>
        <p:sp>
          <p:nvSpPr>
            <p:cNvPr id="207887" name="Line 25"/>
            <p:cNvSpPr>
              <a:spLocks noChangeShapeType="1"/>
            </p:cNvSpPr>
            <p:nvPr/>
          </p:nvSpPr>
          <p:spPr bwMode="auto">
            <a:xfrm flipH="1">
              <a:off x="3342" y="2285"/>
              <a:ext cx="144" cy="163"/>
            </a:xfrm>
            <a:prstGeom prst="line">
              <a:avLst/>
            </a:prstGeom>
            <a:noFill/>
            <a:ln w="25400">
              <a:solidFill>
                <a:schemeClr val="tx1"/>
              </a:solidFill>
              <a:round/>
              <a:headEnd/>
              <a:tailEnd/>
            </a:ln>
            <a:effectLst/>
          </p:spPr>
          <p:txBody>
            <a:bodyPr/>
            <a:lstStyle/>
            <a:p>
              <a:endParaRPr lang="zh-CN" altLang="en-US"/>
            </a:p>
          </p:txBody>
        </p:sp>
        <p:sp>
          <p:nvSpPr>
            <p:cNvPr id="207888" name="Line 26"/>
            <p:cNvSpPr>
              <a:spLocks noChangeShapeType="1"/>
            </p:cNvSpPr>
            <p:nvPr/>
          </p:nvSpPr>
          <p:spPr bwMode="auto">
            <a:xfrm>
              <a:off x="3576" y="2285"/>
              <a:ext cx="120" cy="163"/>
            </a:xfrm>
            <a:prstGeom prst="line">
              <a:avLst/>
            </a:prstGeom>
            <a:noFill/>
            <a:ln w="25400">
              <a:solidFill>
                <a:schemeClr val="tx1"/>
              </a:solidFill>
              <a:round/>
              <a:headEnd/>
              <a:tailEnd/>
            </a:ln>
            <a:effectLst/>
          </p:spPr>
          <p:txBody>
            <a:bodyPr/>
            <a:lstStyle/>
            <a:p>
              <a:endParaRPr lang="zh-CN" altLang="en-US"/>
            </a:p>
          </p:txBody>
        </p:sp>
        <p:sp>
          <p:nvSpPr>
            <p:cNvPr id="207889" name="Oval 27"/>
            <p:cNvSpPr>
              <a:spLocks noChangeArrowheads="1"/>
            </p:cNvSpPr>
            <p:nvPr/>
          </p:nvSpPr>
          <p:spPr bwMode="auto">
            <a:xfrm>
              <a:off x="4032" y="2448"/>
              <a:ext cx="240" cy="24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endParaRPr lang="zh-CN" altLang="en-US" sz="2400">
                <a:solidFill>
                  <a:schemeClr val="tx1"/>
                </a:solidFill>
                <a:latin typeface="VW媩$婫`婡p瑙" charset="0"/>
                <a:ea typeface="宋体" pitchFamily="2" charset="-122"/>
              </a:endParaRPr>
            </a:p>
          </p:txBody>
        </p:sp>
        <p:sp>
          <p:nvSpPr>
            <p:cNvPr id="207890" name="Line 28"/>
            <p:cNvSpPr>
              <a:spLocks noChangeShapeType="1"/>
            </p:cNvSpPr>
            <p:nvPr/>
          </p:nvSpPr>
          <p:spPr bwMode="auto">
            <a:xfrm flipH="1">
              <a:off x="4224" y="2304"/>
              <a:ext cx="144" cy="168"/>
            </a:xfrm>
            <a:prstGeom prst="line">
              <a:avLst/>
            </a:prstGeom>
            <a:noFill/>
            <a:ln w="25400">
              <a:solidFill>
                <a:schemeClr val="tx1"/>
              </a:solidFill>
              <a:round/>
              <a:headEnd/>
              <a:tailEnd/>
            </a:ln>
            <a:effectLst/>
          </p:spPr>
          <p:txBody>
            <a:bodyPr/>
            <a:lstStyle/>
            <a:p>
              <a:endParaRPr lang="zh-CN" altLang="en-US"/>
            </a:p>
          </p:txBody>
        </p:sp>
        <p:sp>
          <p:nvSpPr>
            <p:cNvPr id="207891" name="Text Box 29"/>
            <p:cNvSpPr txBox="1">
              <a:spLocks noChangeArrowheads="1"/>
            </p:cNvSpPr>
            <p:nvPr/>
          </p:nvSpPr>
          <p:spPr bwMode="auto">
            <a:xfrm>
              <a:off x="3168" y="2794"/>
              <a:ext cx="1632" cy="518"/>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插入一个元素后的堆的结构</a:t>
              </a:r>
            </a:p>
          </p:txBody>
        </p:sp>
        <p:sp>
          <p:nvSpPr>
            <p:cNvPr id="30" name="Rectangle 30"/>
            <p:cNvSpPr>
              <a:spLocks noChangeArrowheads="1"/>
            </p:cNvSpPr>
            <p:nvPr/>
          </p:nvSpPr>
          <p:spPr bwMode="auto">
            <a:xfrm>
              <a:off x="3791" y="3210"/>
              <a:ext cx="361" cy="288"/>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b)</a:t>
              </a:r>
            </a:p>
          </p:txBody>
        </p:sp>
      </p:grpSp>
      <p:sp>
        <p:nvSpPr>
          <p:cNvPr id="31" name="Rectangle 31"/>
          <p:cNvSpPr>
            <a:spLocks noChangeArrowheads="1"/>
          </p:cNvSpPr>
          <p:nvPr/>
        </p:nvSpPr>
        <p:spPr bwMode="auto">
          <a:xfrm>
            <a:off x="468313" y="1254125"/>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482600">
              <a:lnSpc>
                <a:spcPct val="100000"/>
              </a:lnSpc>
              <a:defRPr/>
            </a:pPr>
            <a:r>
              <a:rPr lang="zh-CN" altLang="en-US" sz="2800" dirty="0">
                <a:solidFill>
                  <a:schemeClr val="tx1"/>
                </a:solidFill>
                <a:effectLst>
                  <a:outerShdw blurRad="38100" dist="38100" dir="2700000" algn="tl">
                    <a:srgbClr val="C0C0C0"/>
                  </a:outerShdw>
                </a:effectLst>
              </a:rPr>
              <a:t>堆中插入元素的位置总是在</a:t>
            </a:r>
            <a:r>
              <a:rPr lang="zh-CN" altLang="en-US" sz="2800" dirty="0">
                <a:solidFill>
                  <a:srgbClr val="FF0000"/>
                </a:solidFill>
                <a:effectLst>
                  <a:outerShdw blurRad="38100" dist="38100" dir="2700000" algn="tl">
                    <a:srgbClr val="C0C0C0"/>
                  </a:outerShdw>
                </a:effectLst>
              </a:rPr>
              <a:t>最下一层的最右边</a:t>
            </a:r>
            <a:r>
              <a:rPr lang="zh-CN" altLang="en-US" sz="2800" dirty="0">
                <a:solidFill>
                  <a:schemeClr val="tx1"/>
                </a:solidFill>
                <a:effectLst>
                  <a:outerShdw blurRad="38100" dist="38100" dir="2700000" algn="tl">
                    <a:srgbClr val="C0C0C0"/>
                  </a:outerShdw>
                </a:effectLst>
              </a:rPr>
              <a:t>。</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Oval 2"/>
          <p:cNvSpPr>
            <a:spLocks noChangeArrowheads="1"/>
          </p:cNvSpPr>
          <p:nvPr/>
        </p:nvSpPr>
        <p:spPr bwMode="auto">
          <a:xfrm>
            <a:off x="2771775" y="3716338"/>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21</a:t>
            </a:r>
          </a:p>
        </p:txBody>
      </p:sp>
      <p:sp>
        <p:nvSpPr>
          <p:cNvPr id="3" name="Rectangle 3"/>
          <p:cNvSpPr>
            <a:spLocks noChangeArrowheads="1"/>
          </p:cNvSpPr>
          <p:nvPr/>
        </p:nvSpPr>
        <p:spPr bwMode="auto">
          <a:xfrm>
            <a:off x="609600" y="766763"/>
            <a:ext cx="5076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3200">
                <a:solidFill>
                  <a:schemeClr val="tx1"/>
                </a:solidFill>
                <a:effectLst>
                  <a:outerShdw blurRad="38100" dist="38100" dir="2700000" algn="tl">
                    <a:srgbClr val="C0C0C0"/>
                  </a:outerShdw>
                </a:effectLst>
                <a:latin typeface="Times New Roman" pitchFamily="18" charset="0"/>
              </a:rPr>
              <a:t>1. 插入关键字为</a:t>
            </a:r>
            <a:r>
              <a:rPr lang="en-US" altLang="zh-CN" sz="3200">
                <a:solidFill>
                  <a:schemeClr val="tx1"/>
                </a:solidFill>
                <a:effectLst>
                  <a:outerShdw blurRad="38100" dist="38100" dir="2700000" algn="tl">
                    <a:srgbClr val="C0C0C0"/>
                  </a:outerShdw>
                </a:effectLst>
                <a:latin typeface="Times New Roman" pitchFamily="18" charset="0"/>
              </a:rPr>
              <a:t>21</a:t>
            </a:r>
            <a:r>
              <a:rPr lang="zh-CN" altLang="en-US" sz="3200">
                <a:solidFill>
                  <a:schemeClr val="tx1"/>
                </a:solidFill>
                <a:effectLst>
                  <a:outerShdw blurRad="38100" dist="38100" dir="2700000" algn="tl">
                    <a:srgbClr val="C0C0C0"/>
                  </a:outerShdw>
                </a:effectLst>
                <a:latin typeface="Times New Roman" pitchFamily="18" charset="0"/>
              </a:rPr>
              <a:t>的元素。</a:t>
            </a:r>
          </a:p>
        </p:txBody>
      </p:sp>
      <p:sp>
        <p:nvSpPr>
          <p:cNvPr id="4" name="Rectangle 4"/>
          <p:cNvSpPr>
            <a:spLocks noChangeArrowheads="1"/>
          </p:cNvSpPr>
          <p:nvPr/>
        </p:nvSpPr>
        <p:spPr bwMode="auto">
          <a:xfrm>
            <a:off x="2286000" y="4751388"/>
            <a:ext cx="539750"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a:t>
            </a:r>
          </a:p>
        </p:txBody>
      </p:sp>
      <p:sp>
        <p:nvSpPr>
          <p:cNvPr id="5" name="Rectangle 5"/>
          <p:cNvSpPr>
            <a:spLocks noChangeArrowheads="1"/>
          </p:cNvSpPr>
          <p:nvPr/>
        </p:nvSpPr>
        <p:spPr bwMode="auto">
          <a:xfrm>
            <a:off x="5943600" y="4827588"/>
            <a:ext cx="557213"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b)</a:t>
            </a:r>
          </a:p>
        </p:txBody>
      </p:sp>
      <p:sp>
        <p:nvSpPr>
          <p:cNvPr id="208902" name="Oval 6"/>
          <p:cNvSpPr>
            <a:spLocks noChangeArrowheads="1"/>
          </p:cNvSpPr>
          <p:nvPr/>
        </p:nvSpPr>
        <p:spPr bwMode="auto">
          <a:xfrm>
            <a:off x="1712913" y="28098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08903" name="Oval 7"/>
          <p:cNvSpPr>
            <a:spLocks noChangeArrowheads="1"/>
          </p:cNvSpPr>
          <p:nvPr/>
        </p:nvSpPr>
        <p:spPr bwMode="auto">
          <a:xfrm>
            <a:off x="2398713" y="22764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08904" name="Oval 8"/>
          <p:cNvSpPr>
            <a:spLocks noChangeArrowheads="1"/>
          </p:cNvSpPr>
          <p:nvPr/>
        </p:nvSpPr>
        <p:spPr bwMode="auto">
          <a:xfrm>
            <a:off x="3084513" y="28098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08905" name="Oval 9"/>
          <p:cNvSpPr>
            <a:spLocks noChangeArrowheads="1"/>
          </p:cNvSpPr>
          <p:nvPr/>
        </p:nvSpPr>
        <p:spPr bwMode="auto">
          <a:xfrm>
            <a:off x="1331913" y="34194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08906" name="Oval 10"/>
          <p:cNvSpPr>
            <a:spLocks noChangeArrowheads="1"/>
          </p:cNvSpPr>
          <p:nvPr/>
        </p:nvSpPr>
        <p:spPr bwMode="auto">
          <a:xfrm>
            <a:off x="2017713" y="34194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08907" name="Line 11"/>
          <p:cNvSpPr>
            <a:spLocks noChangeShapeType="1"/>
          </p:cNvSpPr>
          <p:nvPr/>
        </p:nvSpPr>
        <p:spPr bwMode="auto">
          <a:xfrm flipH="1">
            <a:off x="1979613" y="2505075"/>
            <a:ext cx="419100" cy="347663"/>
          </a:xfrm>
          <a:prstGeom prst="line">
            <a:avLst/>
          </a:prstGeom>
          <a:noFill/>
          <a:ln w="25400">
            <a:solidFill>
              <a:schemeClr val="tx1"/>
            </a:solidFill>
            <a:round/>
            <a:headEnd/>
            <a:tailEnd/>
          </a:ln>
          <a:effectLst/>
        </p:spPr>
        <p:txBody>
          <a:bodyPr/>
          <a:lstStyle/>
          <a:p>
            <a:endParaRPr lang="zh-CN" altLang="en-US"/>
          </a:p>
        </p:txBody>
      </p:sp>
      <p:sp>
        <p:nvSpPr>
          <p:cNvPr id="208908" name="Line 12"/>
          <p:cNvSpPr>
            <a:spLocks noChangeShapeType="1"/>
          </p:cNvSpPr>
          <p:nvPr/>
        </p:nvSpPr>
        <p:spPr bwMode="auto">
          <a:xfrm>
            <a:off x="2779713" y="2505075"/>
            <a:ext cx="457200" cy="304800"/>
          </a:xfrm>
          <a:prstGeom prst="line">
            <a:avLst/>
          </a:prstGeom>
          <a:noFill/>
          <a:ln w="25400">
            <a:solidFill>
              <a:schemeClr val="tx1"/>
            </a:solidFill>
            <a:round/>
            <a:headEnd/>
            <a:tailEnd/>
          </a:ln>
          <a:effectLst/>
        </p:spPr>
        <p:txBody>
          <a:bodyPr/>
          <a:lstStyle/>
          <a:p>
            <a:endParaRPr lang="zh-CN" altLang="en-US"/>
          </a:p>
        </p:txBody>
      </p:sp>
      <p:sp>
        <p:nvSpPr>
          <p:cNvPr id="208909" name="Line 13"/>
          <p:cNvSpPr>
            <a:spLocks noChangeShapeType="1"/>
          </p:cNvSpPr>
          <p:nvPr/>
        </p:nvSpPr>
        <p:spPr bwMode="auto">
          <a:xfrm flipH="1">
            <a:off x="1560513" y="3141663"/>
            <a:ext cx="203200" cy="277812"/>
          </a:xfrm>
          <a:prstGeom prst="line">
            <a:avLst/>
          </a:prstGeom>
          <a:noFill/>
          <a:ln w="25400">
            <a:solidFill>
              <a:schemeClr val="tx1"/>
            </a:solidFill>
            <a:round/>
            <a:headEnd/>
            <a:tailEnd/>
          </a:ln>
          <a:effectLst/>
        </p:spPr>
        <p:txBody>
          <a:bodyPr/>
          <a:lstStyle/>
          <a:p>
            <a:endParaRPr lang="zh-CN" altLang="en-US"/>
          </a:p>
        </p:txBody>
      </p:sp>
      <p:sp>
        <p:nvSpPr>
          <p:cNvPr id="208910" name="Line 14"/>
          <p:cNvSpPr>
            <a:spLocks noChangeShapeType="1"/>
          </p:cNvSpPr>
          <p:nvPr/>
        </p:nvSpPr>
        <p:spPr bwMode="auto">
          <a:xfrm>
            <a:off x="2017713" y="3190875"/>
            <a:ext cx="152400" cy="228600"/>
          </a:xfrm>
          <a:prstGeom prst="line">
            <a:avLst/>
          </a:prstGeom>
          <a:noFill/>
          <a:ln w="25400">
            <a:solidFill>
              <a:schemeClr val="tx1"/>
            </a:solidFill>
            <a:round/>
            <a:headEnd/>
            <a:tailEnd/>
          </a:ln>
          <a:effectLst/>
        </p:spPr>
        <p:txBody>
          <a:bodyPr/>
          <a:lstStyle/>
          <a:p>
            <a:endParaRPr lang="zh-CN" altLang="en-US"/>
          </a:p>
        </p:txBody>
      </p:sp>
      <p:sp>
        <p:nvSpPr>
          <p:cNvPr id="208911" name="Text Box 15"/>
          <p:cNvSpPr txBox="1">
            <a:spLocks noChangeArrowheads="1"/>
          </p:cNvSpPr>
          <p:nvPr/>
        </p:nvSpPr>
        <p:spPr bwMode="auto">
          <a:xfrm>
            <a:off x="1789113" y="4318000"/>
            <a:ext cx="17526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初始小根堆</a:t>
            </a:r>
          </a:p>
        </p:txBody>
      </p:sp>
      <p:sp>
        <p:nvSpPr>
          <p:cNvPr id="208912" name="Oval 16"/>
          <p:cNvSpPr>
            <a:spLocks noChangeArrowheads="1"/>
          </p:cNvSpPr>
          <p:nvPr/>
        </p:nvSpPr>
        <p:spPr bwMode="auto">
          <a:xfrm>
            <a:off x="6327775" y="3497263"/>
            <a:ext cx="381000" cy="3810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21</a:t>
            </a:r>
          </a:p>
        </p:txBody>
      </p:sp>
      <p:grpSp>
        <p:nvGrpSpPr>
          <p:cNvPr id="208913" name="Group 17"/>
          <p:cNvGrpSpPr>
            <a:grpSpLocks/>
          </p:cNvGrpSpPr>
          <p:nvPr/>
        </p:nvGrpSpPr>
        <p:grpSpPr bwMode="auto">
          <a:xfrm>
            <a:off x="4932363" y="2349500"/>
            <a:ext cx="2133600" cy="1524000"/>
            <a:chOff x="768" y="1392"/>
            <a:chExt cx="1344" cy="960"/>
          </a:xfrm>
        </p:grpSpPr>
        <p:sp>
          <p:nvSpPr>
            <p:cNvPr id="208916" name="Oval 18"/>
            <p:cNvSpPr>
              <a:spLocks noChangeArrowheads="1"/>
            </p:cNvSpPr>
            <p:nvPr/>
          </p:nvSpPr>
          <p:spPr bwMode="auto">
            <a:xfrm>
              <a:off x="1008"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08917" name="Oval 19"/>
            <p:cNvSpPr>
              <a:spLocks noChangeArrowheads="1"/>
            </p:cNvSpPr>
            <p:nvPr/>
          </p:nvSpPr>
          <p:spPr bwMode="auto">
            <a:xfrm>
              <a:off x="1440" y="1392"/>
              <a:ext cx="240" cy="24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08918" name="Oval 20"/>
            <p:cNvSpPr>
              <a:spLocks noChangeArrowheads="1"/>
            </p:cNvSpPr>
            <p:nvPr/>
          </p:nvSpPr>
          <p:spPr bwMode="auto">
            <a:xfrm>
              <a:off x="1872"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08919" name="Oval 21"/>
            <p:cNvSpPr>
              <a:spLocks noChangeArrowheads="1"/>
            </p:cNvSpPr>
            <p:nvPr/>
          </p:nvSpPr>
          <p:spPr bwMode="auto">
            <a:xfrm>
              <a:off x="768"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08920" name="Oval 22"/>
            <p:cNvSpPr>
              <a:spLocks noChangeArrowheads="1"/>
            </p:cNvSpPr>
            <p:nvPr/>
          </p:nvSpPr>
          <p:spPr bwMode="auto">
            <a:xfrm>
              <a:off x="1200"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08921" name="Line 23"/>
            <p:cNvSpPr>
              <a:spLocks noChangeShapeType="1"/>
            </p:cNvSpPr>
            <p:nvPr/>
          </p:nvSpPr>
          <p:spPr bwMode="auto">
            <a:xfrm flipH="1">
              <a:off x="1200" y="1536"/>
              <a:ext cx="240" cy="192"/>
            </a:xfrm>
            <a:prstGeom prst="line">
              <a:avLst/>
            </a:prstGeom>
            <a:noFill/>
            <a:ln w="25400">
              <a:solidFill>
                <a:schemeClr val="tx1"/>
              </a:solidFill>
              <a:round/>
              <a:headEnd/>
              <a:tailEnd/>
            </a:ln>
            <a:effectLst/>
          </p:spPr>
          <p:txBody>
            <a:bodyPr/>
            <a:lstStyle/>
            <a:p>
              <a:endParaRPr lang="zh-CN" altLang="en-US"/>
            </a:p>
          </p:txBody>
        </p:sp>
        <p:sp>
          <p:nvSpPr>
            <p:cNvPr id="208922" name="Line 24"/>
            <p:cNvSpPr>
              <a:spLocks noChangeShapeType="1"/>
            </p:cNvSpPr>
            <p:nvPr/>
          </p:nvSpPr>
          <p:spPr bwMode="auto">
            <a:xfrm>
              <a:off x="1680" y="1536"/>
              <a:ext cx="288" cy="192"/>
            </a:xfrm>
            <a:prstGeom prst="line">
              <a:avLst/>
            </a:prstGeom>
            <a:noFill/>
            <a:ln w="25400">
              <a:solidFill>
                <a:schemeClr val="tx1"/>
              </a:solidFill>
              <a:round/>
              <a:headEnd/>
              <a:tailEnd/>
            </a:ln>
            <a:effectLst/>
          </p:spPr>
          <p:txBody>
            <a:bodyPr/>
            <a:lstStyle/>
            <a:p>
              <a:endParaRPr lang="zh-CN" altLang="en-US"/>
            </a:p>
          </p:txBody>
        </p:sp>
        <p:sp>
          <p:nvSpPr>
            <p:cNvPr id="208923" name="Line 25"/>
            <p:cNvSpPr>
              <a:spLocks noChangeShapeType="1"/>
            </p:cNvSpPr>
            <p:nvPr/>
          </p:nvSpPr>
          <p:spPr bwMode="auto">
            <a:xfrm flipH="1">
              <a:off x="912" y="1968"/>
              <a:ext cx="144" cy="144"/>
            </a:xfrm>
            <a:prstGeom prst="line">
              <a:avLst/>
            </a:prstGeom>
            <a:noFill/>
            <a:ln w="25400">
              <a:solidFill>
                <a:schemeClr val="tx1"/>
              </a:solidFill>
              <a:round/>
              <a:headEnd/>
              <a:tailEnd/>
            </a:ln>
            <a:effectLst/>
          </p:spPr>
          <p:txBody>
            <a:bodyPr/>
            <a:lstStyle/>
            <a:p>
              <a:endParaRPr lang="zh-CN" altLang="en-US"/>
            </a:p>
          </p:txBody>
        </p:sp>
        <p:sp>
          <p:nvSpPr>
            <p:cNvPr id="208924" name="Line 26"/>
            <p:cNvSpPr>
              <a:spLocks noChangeShapeType="1"/>
            </p:cNvSpPr>
            <p:nvPr/>
          </p:nvSpPr>
          <p:spPr bwMode="auto">
            <a:xfrm>
              <a:off x="1200" y="1968"/>
              <a:ext cx="96" cy="144"/>
            </a:xfrm>
            <a:prstGeom prst="line">
              <a:avLst/>
            </a:prstGeom>
            <a:noFill/>
            <a:ln w="25400">
              <a:solidFill>
                <a:schemeClr val="tx1"/>
              </a:solidFill>
              <a:round/>
              <a:headEnd/>
              <a:tailEnd/>
            </a:ln>
            <a:effectLst/>
          </p:spPr>
          <p:txBody>
            <a:bodyPr/>
            <a:lstStyle/>
            <a:p>
              <a:endParaRPr lang="zh-CN" altLang="en-US"/>
            </a:p>
          </p:txBody>
        </p:sp>
      </p:grpSp>
      <p:sp>
        <p:nvSpPr>
          <p:cNvPr id="208914" name="Line 27"/>
          <p:cNvSpPr>
            <a:spLocks noChangeShapeType="1"/>
          </p:cNvSpPr>
          <p:nvPr/>
        </p:nvSpPr>
        <p:spPr bwMode="auto">
          <a:xfrm flipH="1">
            <a:off x="6588125" y="3241675"/>
            <a:ext cx="203200" cy="277813"/>
          </a:xfrm>
          <a:prstGeom prst="line">
            <a:avLst/>
          </a:prstGeom>
          <a:noFill/>
          <a:ln w="25400">
            <a:solidFill>
              <a:schemeClr val="tx1"/>
            </a:solidFill>
            <a:round/>
            <a:headEnd/>
            <a:tailEnd/>
          </a:ln>
          <a:effectLst/>
        </p:spPr>
        <p:txBody>
          <a:bodyPr/>
          <a:lstStyle/>
          <a:p>
            <a:endParaRPr lang="zh-CN" altLang="en-US"/>
          </a:p>
        </p:txBody>
      </p:sp>
      <p:sp>
        <p:nvSpPr>
          <p:cNvPr id="208915" name="Text Box 28"/>
          <p:cNvSpPr txBox="1">
            <a:spLocks noChangeArrowheads="1"/>
          </p:cNvSpPr>
          <p:nvPr/>
        </p:nvSpPr>
        <p:spPr bwMode="auto">
          <a:xfrm>
            <a:off x="4437063" y="4329113"/>
            <a:ext cx="3825875"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插入一个结点后的小根堆</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690563"/>
            <a:ext cx="4568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3200">
                <a:solidFill>
                  <a:schemeClr val="tx1"/>
                </a:solidFill>
                <a:effectLst>
                  <a:outerShdw blurRad="38100" dist="38100" dir="2700000" algn="tl">
                    <a:srgbClr val="C0C0C0"/>
                  </a:outerShdw>
                </a:effectLst>
                <a:latin typeface="Times New Roman" pitchFamily="18" charset="0"/>
              </a:rPr>
              <a:t>2.</a:t>
            </a:r>
            <a:r>
              <a:rPr lang="zh-CN" altLang="en-US" sz="3200">
                <a:solidFill>
                  <a:schemeClr val="tx1"/>
                </a:solidFill>
                <a:effectLst>
                  <a:outerShdw blurRad="38100" dist="38100" dir="2700000" algn="tl">
                    <a:srgbClr val="C0C0C0"/>
                  </a:outerShdw>
                </a:effectLst>
              </a:rPr>
              <a:t> 插入关键字为</a:t>
            </a:r>
            <a:r>
              <a:rPr lang="zh-CN" altLang="en-US" sz="3200">
                <a:solidFill>
                  <a:schemeClr val="tx1"/>
                </a:solidFill>
                <a:effectLst>
                  <a:outerShdw blurRad="38100" dist="38100" dir="2700000" algn="tl">
                    <a:srgbClr val="C0C0C0"/>
                  </a:outerShdw>
                </a:effectLst>
                <a:latin typeface="Times New Roman" pitchFamily="18" charset="0"/>
              </a:rPr>
              <a:t>5</a:t>
            </a:r>
            <a:r>
              <a:rPr lang="zh-CN" altLang="en-US" sz="3200">
                <a:solidFill>
                  <a:schemeClr val="tx1"/>
                </a:solidFill>
                <a:effectLst>
                  <a:outerShdw blurRad="38100" dist="38100" dir="2700000" algn="tl">
                    <a:srgbClr val="C0C0C0"/>
                  </a:outerShdw>
                </a:effectLst>
              </a:rPr>
              <a:t>的元素</a:t>
            </a:r>
          </a:p>
        </p:txBody>
      </p:sp>
      <p:sp>
        <p:nvSpPr>
          <p:cNvPr id="209923" name="Oval 3"/>
          <p:cNvSpPr>
            <a:spLocks noChangeArrowheads="1"/>
          </p:cNvSpPr>
          <p:nvPr/>
        </p:nvSpPr>
        <p:spPr bwMode="auto">
          <a:xfrm>
            <a:off x="2681288" y="3813175"/>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5</a:t>
            </a:r>
          </a:p>
        </p:txBody>
      </p:sp>
      <p:sp>
        <p:nvSpPr>
          <p:cNvPr id="209924" name="Oval 4"/>
          <p:cNvSpPr>
            <a:spLocks noChangeArrowheads="1"/>
          </p:cNvSpPr>
          <p:nvPr/>
        </p:nvSpPr>
        <p:spPr bwMode="auto">
          <a:xfrm>
            <a:off x="5486400" y="32480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09925" name="Oval 5"/>
          <p:cNvSpPr>
            <a:spLocks noChangeArrowheads="1"/>
          </p:cNvSpPr>
          <p:nvPr/>
        </p:nvSpPr>
        <p:spPr bwMode="auto">
          <a:xfrm>
            <a:off x="6172200" y="27146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09926" name="Oval 6"/>
          <p:cNvSpPr>
            <a:spLocks noChangeArrowheads="1"/>
          </p:cNvSpPr>
          <p:nvPr/>
        </p:nvSpPr>
        <p:spPr bwMode="auto">
          <a:xfrm>
            <a:off x="6858000" y="3248025"/>
            <a:ext cx="381000" cy="3810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5</a:t>
            </a:r>
          </a:p>
        </p:txBody>
      </p:sp>
      <p:sp>
        <p:nvSpPr>
          <p:cNvPr id="209927" name="Oval 7"/>
          <p:cNvSpPr>
            <a:spLocks noChangeArrowheads="1"/>
          </p:cNvSpPr>
          <p:nvPr/>
        </p:nvSpPr>
        <p:spPr bwMode="auto">
          <a:xfrm>
            <a:off x="5029200" y="38576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09928" name="Oval 8"/>
          <p:cNvSpPr>
            <a:spLocks noChangeArrowheads="1"/>
          </p:cNvSpPr>
          <p:nvPr/>
        </p:nvSpPr>
        <p:spPr bwMode="auto">
          <a:xfrm>
            <a:off x="5791200" y="38576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09929" name="Line 9"/>
          <p:cNvSpPr>
            <a:spLocks noChangeShapeType="1"/>
          </p:cNvSpPr>
          <p:nvPr/>
        </p:nvSpPr>
        <p:spPr bwMode="auto">
          <a:xfrm flipH="1">
            <a:off x="5791200" y="2943225"/>
            <a:ext cx="381000" cy="304800"/>
          </a:xfrm>
          <a:prstGeom prst="line">
            <a:avLst/>
          </a:prstGeom>
          <a:noFill/>
          <a:ln w="25400">
            <a:solidFill>
              <a:schemeClr val="tx1"/>
            </a:solidFill>
            <a:round/>
            <a:headEnd/>
            <a:tailEnd/>
          </a:ln>
          <a:effectLst/>
        </p:spPr>
        <p:txBody>
          <a:bodyPr/>
          <a:lstStyle/>
          <a:p>
            <a:endParaRPr lang="zh-CN" altLang="en-US"/>
          </a:p>
        </p:txBody>
      </p:sp>
      <p:sp>
        <p:nvSpPr>
          <p:cNvPr id="209930" name="Line 10"/>
          <p:cNvSpPr>
            <a:spLocks noChangeShapeType="1"/>
          </p:cNvSpPr>
          <p:nvPr/>
        </p:nvSpPr>
        <p:spPr bwMode="auto">
          <a:xfrm>
            <a:off x="6553200" y="2943225"/>
            <a:ext cx="457200" cy="304800"/>
          </a:xfrm>
          <a:prstGeom prst="line">
            <a:avLst/>
          </a:prstGeom>
          <a:noFill/>
          <a:ln w="25400">
            <a:solidFill>
              <a:schemeClr val="tx1"/>
            </a:solidFill>
            <a:round/>
            <a:headEnd/>
            <a:tailEnd/>
          </a:ln>
          <a:effectLst/>
        </p:spPr>
        <p:txBody>
          <a:bodyPr/>
          <a:lstStyle/>
          <a:p>
            <a:endParaRPr lang="zh-CN" altLang="en-US"/>
          </a:p>
        </p:txBody>
      </p:sp>
      <p:sp>
        <p:nvSpPr>
          <p:cNvPr id="209931" name="Line 11"/>
          <p:cNvSpPr>
            <a:spLocks noChangeShapeType="1"/>
          </p:cNvSpPr>
          <p:nvPr/>
        </p:nvSpPr>
        <p:spPr bwMode="auto">
          <a:xfrm flipH="1">
            <a:off x="5334000" y="3629025"/>
            <a:ext cx="228600" cy="228600"/>
          </a:xfrm>
          <a:prstGeom prst="line">
            <a:avLst/>
          </a:prstGeom>
          <a:noFill/>
          <a:ln w="25400">
            <a:solidFill>
              <a:schemeClr val="tx1"/>
            </a:solidFill>
            <a:round/>
            <a:headEnd/>
            <a:tailEnd/>
          </a:ln>
          <a:effectLst/>
        </p:spPr>
        <p:txBody>
          <a:bodyPr/>
          <a:lstStyle/>
          <a:p>
            <a:endParaRPr lang="zh-CN" altLang="en-US"/>
          </a:p>
        </p:txBody>
      </p:sp>
      <p:sp>
        <p:nvSpPr>
          <p:cNvPr id="209932" name="Line 12"/>
          <p:cNvSpPr>
            <a:spLocks noChangeShapeType="1"/>
          </p:cNvSpPr>
          <p:nvPr/>
        </p:nvSpPr>
        <p:spPr bwMode="auto">
          <a:xfrm>
            <a:off x="5791200" y="3629025"/>
            <a:ext cx="152400" cy="228600"/>
          </a:xfrm>
          <a:prstGeom prst="line">
            <a:avLst/>
          </a:prstGeom>
          <a:noFill/>
          <a:ln w="25400">
            <a:solidFill>
              <a:schemeClr val="tx1"/>
            </a:solidFill>
            <a:round/>
            <a:headEnd/>
            <a:tailEnd/>
          </a:ln>
          <a:effectLst/>
        </p:spPr>
        <p:txBody>
          <a:bodyPr/>
          <a:lstStyle/>
          <a:p>
            <a:endParaRPr lang="zh-CN" altLang="en-US"/>
          </a:p>
        </p:txBody>
      </p:sp>
      <p:sp>
        <p:nvSpPr>
          <p:cNvPr id="209933" name="Oval 13"/>
          <p:cNvSpPr>
            <a:spLocks noChangeArrowheads="1"/>
          </p:cNvSpPr>
          <p:nvPr/>
        </p:nvSpPr>
        <p:spPr bwMode="auto">
          <a:xfrm>
            <a:off x="6477000" y="38576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09934" name="Line 14"/>
          <p:cNvSpPr>
            <a:spLocks noChangeShapeType="1"/>
          </p:cNvSpPr>
          <p:nvPr/>
        </p:nvSpPr>
        <p:spPr bwMode="auto">
          <a:xfrm flipH="1">
            <a:off x="6781800" y="3629025"/>
            <a:ext cx="228600" cy="228600"/>
          </a:xfrm>
          <a:prstGeom prst="line">
            <a:avLst/>
          </a:prstGeom>
          <a:noFill/>
          <a:ln w="25400">
            <a:solidFill>
              <a:schemeClr val="tx1"/>
            </a:solidFill>
            <a:round/>
            <a:headEnd/>
            <a:tailEnd/>
          </a:ln>
          <a:effectLst/>
        </p:spPr>
        <p:txBody>
          <a:bodyPr/>
          <a:lstStyle/>
          <a:p>
            <a:endParaRPr lang="zh-CN" altLang="en-US"/>
          </a:p>
        </p:txBody>
      </p:sp>
      <p:sp>
        <p:nvSpPr>
          <p:cNvPr id="15" name="Rectangle 15"/>
          <p:cNvSpPr>
            <a:spLocks noChangeArrowheads="1"/>
          </p:cNvSpPr>
          <p:nvPr/>
        </p:nvSpPr>
        <p:spPr bwMode="auto">
          <a:xfrm>
            <a:off x="2438400" y="4675188"/>
            <a:ext cx="539750"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a:t>
            </a:r>
          </a:p>
        </p:txBody>
      </p:sp>
      <p:sp>
        <p:nvSpPr>
          <p:cNvPr id="16" name="Rectangle 16"/>
          <p:cNvSpPr>
            <a:spLocks noChangeArrowheads="1"/>
          </p:cNvSpPr>
          <p:nvPr/>
        </p:nvSpPr>
        <p:spPr bwMode="auto">
          <a:xfrm>
            <a:off x="6096000" y="4751388"/>
            <a:ext cx="557213"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b)</a:t>
            </a:r>
          </a:p>
        </p:txBody>
      </p:sp>
      <p:sp>
        <p:nvSpPr>
          <p:cNvPr id="209937" name="Freeform 17"/>
          <p:cNvSpPr>
            <a:spLocks/>
          </p:cNvSpPr>
          <p:nvPr/>
        </p:nvSpPr>
        <p:spPr bwMode="auto">
          <a:xfrm>
            <a:off x="3176588" y="3698875"/>
            <a:ext cx="317500" cy="381000"/>
          </a:xfrm>
          <a:custGeom>
            <a:avLst/>
            <a:gdLst>
              <a:gd name="T0" fmla="*/ 2147483647 w 200"/>
              <a:gd name="T1" fmla="*/ 0 h 240"/>
              <a:gd name="T2" fmla="*/ 2147483647 w 200"/>
              <a:gd name="T3" fmla="*/ 2147483647 h 240"/>
              <a:gd name="T4" fmla="*/ 2147483647 w 200"/>
              <a:gd name="T5" fmla="*/ 2147483647 h 240"/>
              <a:gd name="T6" fmla="*/ 0 w 20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40">
                <a:moveTo>
                  <a:pt x="192" y="0"/>
                </a:moveTo>
                <a:cubicBezTo>
                  <a:pt x="196" y="32"/>
                  <a:pt x="200" y="64"/>
                  <a:pt x="192" y="96"/>
                </a:cubicBezTo>
                <a:cubicBezTo>
                  <a:pt x="184" y="128"/>
                  <a:pt x="176" y="168"/>
                  <a:pt x="144" y="192"/>
                </a:cubicBezTo>
                <a:cubicBezTo>
                  <a:pt x="112" y="216"/>
                  <a:pt x="56" y="228"/>
                  <a:pt x="0" y="240"/>
                </a:cubicBezTo>
              </a:path>
            </a:pathLst>
          </a:custGeom>
          <a:noFill/>
          <a:ln w="9525">
            <a:solidFill>
              <a:srgbClr val="FF3300"/>
            </a:solidFill>
            <a:round/>
            <a:headEnd type="triangle" w="med" len="med"/>
            <a:tailEnd type="triangle" w="med" len="med"/>
          </a:ln>
          <a:effectLst/>
        </p:spPr>
        <p:txBody>
          <a:bodyPr/>
          <a:lstStyle/>
          <a:p>
            <a:endParaRPr lang="zh-CN" altLang="en-US"/>
          </a:p>
        </p:txBody>
      </p:sp>
      <p:sp>
        <p:nvSpPr>
          <p:cNvPr id="209938" name="Oval 18"/>
          <p:cNvSpPr>
            <a:spLocks noChangeArrowheads="1"/>
          </p:cNvSpPr>
          <p:nvPr/>
        </p:nvSpPr>
        <p:spPr bwMode="auto">
          <a:xfrm>
            <a:off x="1704975" y="319405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09939" name="Oval 19"/>
          <p:cNvSpPr>
            <a:spLocks noChangeArrowheads="1"/>
          </p:cNvSpPr>
          <p:nvPr/>
        </p:nvSpPr>
        <p:spPr bwMode="auto">
          <a:xfrm>
            <a:off x="2390775" y="266065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09940" name="Oval 20"/>
          <p:cNvSpPr>
            <a:spLocks noChangeArrowheads="1"/>
          </p:cNvSpPr>
          <p:nvPr/>
        </p:nvSpPr>
        <p:spPr bwMode="auto">
          <a:xfrm>
            <a:off x="3076575" y="319405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09941" name="Oval 21"/>
          <p:cNvSpPr>
            <a:spLocks noChangeArrowheads="1"/>
          </p:cNvSpPr>
          <p:nvPr/>
        </p:nvSpPr>
        <p:spPr bwMode="auto">
          <a:xfrm>
            <a:off x="1323975" y="380365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09942" name="Oval 22"/>
          <p:cNvSpPr>
            <a:spLocks noChangeArrowheads="1"/>
          </p:cNvSpPr>
          <p:nvPr/>
        </p:nvSpPr>
        <p:spPr bwMode="auto">
          <a:xfrm>
            <a:off x="2009775" y="380365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09943" name="Line 23"/>
          <p:cNvSpPr>
            <a:spLocks noChangeShapeType="1"/>
          </p:cNvSpPr>
          <p:nvPr/>
        </p:nvSpPr>
        <p:spPr bwMode="auto">
          <a:xfrm flipH="1">
            <a:off x="1971675" y="2889250"/>
            <a:ext cx="419100" cy="347663"/>
          </a:xfrm>
          <a:prstGeom prst="line">
            <a:avLst/>
          </a:prstGeom>
          <a:noFill/>
          <a:ln w="25400">
            <a:solidFill>
              <a:schemeClr val="tx1"/>
            </a:solidFill>
            <a:round/>
            <a:headEnd/>
            <a:tailEnd/>
          </a:ln>
          <a:effectLst/>
        </p:spPr>
        <p:txBody>
          <a:bodyPr/>
          <a:lstStyle/>
          <a:p>
            <a:endParaRPr lang="zh-CN" altLang="en-US"/>
          </a:p>
        </p:txBody>
      </p:sp>
      <p:sp>
        <p:nvSpPr>
          <p:cNvPr id="209944" name="Line 24"/>
          <p:cNvSpPr>
            <a:spLocks noChangeShapeType="1"/>
          </p:cNvSpPr>
          <p:nvPr/>
        </p:nvSpPr>
        <p:spPr bwMode="auto">
          <a:xfrm>
            <a:off x="2771775" y="2889250"/>
            <a:ext cx="457200" cy="304800"/>
          </a:xfrm>
          <a:prstGeom prst="line">
            <a:avLst/>
          </a:prstGeom>
          <a:noFill/>
          <a:ln w="25400">
            <a:solidFill>
              <a:schemeClr val="tx1"/>
            </a:solidFill>
            <a:round/>
            <a:headEnd/>
            <a:tailEnd/>
          </a:ln>
          <a:effectLst/>
        </p:spPr>
        <p:txBody>
          <a:bodyPr/>
          <a:lstStyle/>
          <a:p>
            <a:endParaRPr lang="zh-CN" altLang="en-US"/>
          </a:p>
        </p:txBody>
      </p:sp>
      <p:sp>
        <p:nvSpPr>
          <p:cNvPr id="209945" name="Line 25"/>
          <p:cNvSpPr>
            <a:spLocks noChangeShapeType="1"/>
          </p:cNvSpPr>
          <p:nvPr/>
        </p:nvSpPr>
        <p:spPr bwMode="auto">
          <a:xfrm flipH="1">
            <a:off x="1552575" y="3525838"/>
            <a:ext cx="203200" cy="277812"/>
          </a:xfrm>
          <a:prstGeom prst="line">
            <a:avLst/>
          </a:prstGeom>
          <a:noFill/>
          <a:ln w="25400">
            <a:solidFill>
              <a:schemeClr val="tx1"/>
            </a:solidFill>
            <a:round/>
            <a:headEnd/>
            <a:tailEnd/>
          </a:ln>
          <a:effectLst/>
        </p:spPr>
        <p:txBody>
          <a:bodyPr/>
          <a:lstStyle/>
          <a:p>
            <a:endParaRPr lang="zh-CN" altLang="en-US"/>
          </a:p>
        </p:txBody>
      </p:sp>
      <p:sp>
        <p:nvSpPr>
          <p:cNvPr id="209946" name="Line 26"/>
          <p:cNvSpPr>
            <a:spLocks noChangeShapeType="1"/>
          </p:cNvSpPr>
          <p:nvPr/>
        </p:nvSpPr>
        <p:spPr bwMode="auto">
          <a:xfrm>
            <a:off x="2009775" y="3575050"/>
            <a:ext cx="152400" cy="228600"/>
          </a:xfrm>
          <a:prstGeom prst="line">
            <a:avLst/>
          </a:prstGeom>
          <a:noFill/>
          <a:ln w="25400">
            <a:solidFill>
              <a:schemeClr val="tx1"/>
            </a:solidFill>
            <a:round/>
            <a:headEnd/>
            <a:tailEnd/>
          </a:ln>
          <a:effectLst/>
        </p:spPr>
        <p:txBody>
          <a:bodyPr/>
          <a:lstStyle/>
          <a:p>
            <a:endParaRPr lang="zh-CN" altLang="en-US"/>
          </a:p>
        </p:txBody>
      </p:sp>
      <p:sp>
        <p:nvSpPr>
          <p:cNvPr id="209947" name="Line 27"/>
          <p:cNvSpPr>
            <a:spLocks noChangeShapeType="1"/>
          </p:cNvSpPr>
          <p:nvPr/>
        </p:nvSpPr>
        <p:spPr bwMode="auto">
          <a:xfrm flipH="1">
            <a:off x="2951163" y="3563938"/>
            <a:ext cx="203200" cy="277812"/>
          </a:xfrm>
          <a:prstGeom prst="line">
            <a:avLst/>
          </a:prstGeom>
          <a:noFill/>
          <a:ln w="25400">
            <a:solidFill>
              <a:schemeClr val="tx1"/>
            </a:solidFill>
            <a:round/>
            <a:headEnd/>
            <a:tailEnd/>
          </a:ln>
          <a:effectLst/>
        </p:spPr>
        <p:txBody>
          <a:bodyPr/>
          <a:lstStyle/>
          <a:p>
            <a:endParaRPr lang="zh-CN" altLang="en-US"/>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690563"/>
            <a:ext cx="4976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3200">
                <a:solidFill>
                  <a:schemeClr val="tx1"/>
                </a:solidFill>
                <a:effectLst>
                  <a:outerShdw blurRad="38100" dist="38100" dir="2700000" algn="tl">
                    <a:srgbClr val="C0C0C0"/>
                  </a:outerShdw>
                </a:effectLst>
                <a:latin typeface="Times New Roman" pitchFamily="18" charset="0"/>
              </a:rPr>
              <a:t>3.</a:t>
            </a:r>
            <a:r>
              <a:rPr lang="zh-CN" altLang="en-US" sz="3200">
                <a:solidFill>
                  <a:schemeClr val="tx1"/>
                </a:solidFill>
                <a:effectLst>
                  <a:outerShdw blurRad="38100" dist="38100" dir="2700000" algn="tl">
                    <a:srgbClr val="C0C0C0"/>
                  </a:outerShdw>
                </a:effectLst>
              </a:rPr>
              <a:t> 插入关键字为</a:t>
            </a:r>
            <a:r>
              <a:rPr lang="zh-CN" altLang="en-US" sz="3200">
                <a:solidFill>
                  <a:schemeClr val="tx1"/>
                </a:solidFill>
                <a:effectLst>
                  <a:outerShdw blurRad="38100" dist="38100" dir="2700000" algn="tl">
                    <a:srgbClr val="C0C0C0"/>
                  </a:outerShdw>
                </a:effectLst>
                <a:latin typeface="Times New Roman" pitchFamily="18" charset="0"/>
              </a:rPr>
              <a:t>2</a:t>
            </a:r>
            <a:r>
              <a:rPr lang="zh-CN" altLang="en-US" sz="3200">
                <a:solidFill>
                  <a:schemeClr val="tx1"/>
                </a:solidFill>
                <a:effectLst>
                  <a:outerShdw blurRad="38100" dist="38100" dir="2700000" algn="tl">
                    <a:srgbClr val="C0C0C0"/>
                  </a:outerShdw>
                </a:effectLst>
              </a:rPr>
              <a:t>的元素。</a:t>
            </a:r>
          </a:p>
        </p:txBody>
      </p:sp>
      <p:sp>
        <p:nvSpPr>
          <p:cNvPr id="3" name="Rectangle 3"/>
          <p:cNvSpPr>
            <a:spLocks noChangeArrowheads="1"/>
          </p:cNvSpPr>
          <p:nvPr/>
        </p:nvSpPr>
        <p:spPr bwMode="auto">
          <a:xfrm>
            <a:off x="1295400" y="3897313"/>
            <a:ext cx="539750"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a:t>
            </a:r>
          </a:p>
        </p:txBody>
      </p:sp>
      <p:sp>
        <p:nvSpPr>
          <p:cNvPr id="4" name="Rectangle 4"/>
          <p:cNvSpPr>
            <a:spLocks noChangeArrowheads="1"/>
          </p:cNvSpPr>
          <p:nvPr/>
        </p:nvSpPr>
        <p:spPr bwMode="auto">
          <a:xfrm>
            <a:off x="7391400" y="3897313"/>
            <a:ext cx="522288"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c)</a:t>
            </a:r>
          </a:p>
        </p:txBody>
      </p:sp>
      <p:sp>
        <p:nvSpPr>
          <p:cNvPr id="210949" name="Oval 5"/>
          <p:cNvSpPr>
            <a:spLocks noChangeArrowheads="1"/>
          </p:cNvSpPr>
          <p:nvPr/>
        </p:nvSpPr>
        <p:spPr bwMode="auto">
          <a:xfrm>
            <a:off x="3873500" y="24987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10950" name="Oval 6"/>
          <p:cNvSpPr>
            <a:spLocks noChangeArrowheads="1"/>
          </p:cNvSpPr>
          <p:nvPr/>
        </p:nvSpPr>
        <p:spPr bwMode="auto">
          <a:xfrm>
            <a:off x="4559300" y="1965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10951" name="Oval 7"/>
          <p:cNvSpPr>
            <a:spLocks noChangeArrowheads="1"/>
          </p:cNvSpPr>
          <p:nvPr/>
        </p:nvSpPr>
        <p:spPr bwMode="auto">
          <a:xfrm>
            <a:off x="5245100" y="2498725"/>
            <a:ext cx="381000" cy="3810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p>
        </p:txBody>
      </p:sp>
      <p:sp>
        <p:nvSpPr>
          <p:cNvPr id="210952" name="Oval 8"/>
          <p:cNvSpPr>
            <a:spLocks noChangeArrowheads="1"/>
          </p:cNvSpPr>
          <p:nvPr/>
        </p:nvSpPr>
        <p:spPr bwMode="auto">
          <a:xfrm>
            <a:off x="3492500" y="3108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10953" name="Oval 9"/>
          <p:cNvSpPr>
            <a:spLocks noChangeArrowheads="1"/>
          </p:cNvSpPr>
          <p:nvPr/>
        </p:nvSpPr>
        <p:spPr bwMode="auto">
          <a:xfrm>
            <a:off x="4178300" y="3108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10954" name="Line 10"/>
          <p:cNvSpPr>
            <a:spLocks noChangeShapeType="1"/>
          </p:cNvSpPr>
          <p:nvPr/>
        </p:nvSpPr>
        <p:spPr bwMode="auto">
          <a:xfrm flipH="1">
            <a:off x="4178300" y="2193925"/>
            <a:ext cx="381000" cy="304800"/>
          </a:xfrm>
          <a:prstGeom prst="line">
            <a:avLst/>
          </a:prstGeom>
          <a:noFill/>
          <a:ln w="25400">
            <a:solidFill>
              <a:schemeClr val="tx1"/>
            </a:solidFill>
            <a:round/>
            <a:headEnd/>
            <a:tailEnd/>
          </a:ln>
          <a:effectLst/>
        </p:spPr>
        <p:txBody>
          <a:bodyPr/>
          <a:lstStyle/>
          <a:p>
            <a:endParaRPr lang="zh-CN" altLang="en-US"/>
          </a:p>
        </p:txBody>
      </p:sp>
      <p:sp>
        <p:nvSpPr>
          <p:cNvPr id="210955" name="Line 11"/>
          <p:cNvSpPr>
            <a:spLocks noChangeShapeType="1"/>
          </p:cNvSpPr>
          <p:nvPr/>
        </p:nvSpPr>
        <p:spPr bwMode="auto">
          <a:xfrm>
            <a:off x="4940300" y="2193925"/>
            <a:ext cx="457200" cy="304800"/>
          </a:xfrm>
          <a:prstGeom prst="line">
            <a:avLst/>
          </a:prstGeom>
          <a:noFill/>
          <a:ln w="25400">
            <a:solidFill>
              <a:schemeClr val="tx1"/>
            </a:solidFill>
            <a:round/>
            <a:headEnd/>
            <a:tailEnd/>
          </a:ln>
          <a:effectLst/>
        </p:spPr>
        <p:txBody>
          <a:bodyPr/>
          <a:lstStyle/>
          <a:p>
            <a:endParaRPr lang="zh-CN" altLang="en-US"/>
          </a:p>
        </p:txBody>
      </p:sp>
      <p:sp>
        <p:nvSpPr>
          <p:cNvPr id="210956" name="Line 12"/>
          <p:cNvSpPr>
            <a:spLocks noChangeShapeType="1"/>
          </p:cNvSpPr>
          <p:nvPr/>
        </p:nvSpPr>
        <p:spPr bwMode="auto">
          <a:xfrm flipH="1">
            <a:off x="3721100" y="2879725"/>
            <a:ext cx="228600" cy="228600"/>
          </a:xfrm>
          <a:prstGeom prst="line">
            <a:avLst/>
          </a:prstGeom>
          <a:noFill/>
          <a:ln w="25400">
            <a:solidFill>
              <a:schemeClr val="tx1"/>
            </a:solidFill>
            <a:round/>
            <a:headEnd/>
            <a:tailEnd/>
          </a:ln>
          <a:effectLst/>
        </p:spPr>
        <p:txBody>
          <a:bodyPr/>
          <a:lstStyle/>
          <a:p>
            <a:endParaRPr lang="zh-CN" altLang="en-US"/>
          </a:p>
        </p:txBody>
      </p:sp>
      <p:sp>
        <p:nvSpPr>
          <p:cNvPr id="210957" name="Line 13"/>
          <p:cNvSpPr>
            <a:spLocks noChangeShapeType="1"/>
          </p:cNvSpPr>
          <p:nvPr/>
        </p:nvSpPr>
        <p:spPr bwMode="auto">
          <a:xfrm>
            <a:off x="4178300" y="2879725"/>
            <a:ext cx="152400" cy="228600"/>
          </a:xfrm>
          <a:prstGeom prst="line">
            <a:avLst/>
          </a:prstGeom>
          <a:noFill/>
          <a:ln w="25400">
            <a:solidFill>
              <a:schemeClr val="tx1"/>
            </a:solidFill>
            <a:round/>
            <a:headEnd/>
            <a:tailEnd/>
          </a:ln>
          <a:effectLst/>
        </p:spPr>
        <p:txBody>
          <a:bodyPr/>
          <a:lstStyle/>
          <a:p>
            <a:endParaRPr lang="zh-CN" altLang="en-US"/>
          </a:p>
        </p:txBody>
      </p:sp>
      <p:sp>
        <p:nvSpPr>
          <p:cNvPr id="210958" name="Oval 14"/>
          <p:cNvSpPr>
            <a:spLocks noChangeArrowheads="1"/>
          </p:cNvSpPr>
          <p:nvPr/>
        </p:nvSpPr>
        <p:spPr bwMode="auto">
          <a:xfrm>
            <a:off x="4864100" y="3108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10959" name="Line 15"/>
          <p:cNvSpPr>
            <a:spLocks noChangeShapeType="1"/>
          </p:cNvSpPr>
          <p:nvPr/>
        </p:nvSpPr>
        <p:spPr bwMode="auto">
          <a:xfrm flipH="1">
            <a:off x="5092700" y="2879725"/>
            <a:ext cx="304800" cy="228600"/>
          </a:xfrm>
          <a:prstGeom prst="line">
            <a:avLst/>
          </a:prstGeom>
          <a:noFill/>
          <a:ln w="25400">
            <a:solidFill>
              <a:schemeClr val="tx1"/>
            </a:solidFill>
            <a:round/>
            <a:headEnd/>
            <a:tailEnd/>
          </a:ln>
          <a:effectLst/>
        </p:spPr>
        <p:txBody>
          <a:bodyPr/>
          <a:lstStyle/>
          <a:p>
            <a:endParaRPr lang="zh-CN" altLang="en-US"/>
          </a:p>
        </p:txBody>
      </p:sp>
      <p:sp>
        <p:nvSpPr>
          <p:cNvPr id="16" name="Rectangle 16"/>
          <p:cNvSpPr>
            <a:spLocks noChangeArrowheads="1"/>
          </p:cNvSpPr>
          <p:nvPr/>
        </p:nvSpPr>
        <p:spPr bwMode="auto">
          <a:xfrm>
            <a:off x="4406900" y="3897313"/>
            <a:ext cx="557213" cy="457200"/>
          </a:xfrm>
          <a:prstGeom prst="rect">
            <a:avLst/>
          </a:prstGeom>
          <a:noFill/>
          <a:ln w="9525">
            <a:noFill/>
            <a:miter lim="800000"/>
            <a:headEnd/>
            <a:tailEnd/>
          </a:ln>
          <a:effectLst/>
        </p:spPr>
        <p:txBody>
          <a:bodyPr wrap="none">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b)</a:t>
            </a:r>
          </a:p>
        </p:txBody>
      </p:sp>
      <p:sp>
        <p:nvSpPr>
          <p:cNvPr id="210961" name="Oval 17"/>
          <p:cNvSpPr>
            <a:spLocks noChangeArrowheads="1"/>
          </p:cNvSpPr>
          <p:nvPr/>
        </p:nvSpPr>
        <p:spPr bwMode="auto">
          <a:xfrm>
            <a:off x="6781800" y="24987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10962" name="Oval 18"/>
          <p:cNvSpPr>
            <a:spLocks noChangeArrowheads="1"/>
          </p:cNvSpPr>
          <p:nvPr/>
        </p:nvSpPr>
        <p:spPr bwMode="auto">
          <a:xfrm>
            <a:off x="7467600" y="1965325"/>
            <a:ext cx="381000" cy="3810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p>
        </p:txBody>
      </p:sp>
      <p:sp>
        <p:nvSpPr>
          <p:cNvPr id="210963" name="Oval 19"/>
          <p:cNvSpPr>
            <a:spLocks noChangeArrowheads="1"/>
          </p:cNvSpPr>
          <p:nvPr/>
        </p:nvSpPr>
        <p:spPr bwMode="auto">
          <a:xfrm>
            <a:off x="8153400" y="24987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10964" name="Oval 20"/>
          <p:cNvSpPr>
            <a:spLocks noChangeArrowheads="1"/>
          </p:cNvSpPr>
          <p:nvPr/>
        </p:nvSpPr>
        <p:spPr bwMode="auto">
          <a:xfrm>
            <a:off x="6400800" y="3108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10965" name="Oval 21"/>
          <p:cNvSpPr>
            <a:spLocks noChangeArrowheads="1"/>
          </p:cNvSpPr>
          <p:nvPr/>
        </p:nvSpPr>
        <p:spPr bwMode="auto">
          <a:xfrm>
            <a:off x="7086600" y="3108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10966" name="Line 22"/>
          <p:cNvSpPr>
            <a:spLocks noChangeShapeType="1"/>
          </p:cNvSpPr>
          <p:nvPr/>
        </p:nvSpPr>
        <p:spPr bwMode="auto">
          <a:xfrm flipH="1">
            <a:off x="7086600" y="2193925"/>
            <a:ext cx="381000" cy="304800"/>
          </a:xfrm>
          <a:prstGeom prst="line">
            <a:avLst/>
          </a:prstGeom>
          <a:noFill/>
          <a:ln w="25400">
            <a:solidFill>
              <a:schemeClr val="tx1"/>
            </a:solidFill>
            <a:round/>
            <a:headEnd/>
            <a:tailEnd/>
          </a:ln>
          <a:effectLst/>
        </p:spPr>
        <p:txBody>
          <a:bodyPr/>
          <a:lstStyle/>
          <a:p>
            <a:endParaRPr lang="zh-CN" altLang="en-US"/>
          </a:p>
        </p:txBody>
      </p:sp>
      <p:sp>
        <p:nvSpPr>
          <p:cNvPr id="210967" name="Line 23"/>
          <p:cNvSpPr>
            <a:spLocks noChangeShapeType="1"/>
          </p:cNvSpPr>
          <p:nvPr/>
        </p:nvSpPr>
        <p:spPr bwMode="auto">
          <a:xfrm>
            <a:off x="7848600" y="2193925"/>
            <a:ext cx="457200" cy="304800"/>
          </a:xfrm>
          <a:prstGeom prst="line">
            <a:avLst/>
          </a:prstGeom>
          <a:noFill/>
          <a:ln w="25400">
            <a:solidFill>
              <a:schemeClr val="tx1"/>
            </a:solidFill>
            <a:round/>
            <a:headEnd/>
            <a:tailEnd/>
          </a:ln>
          <a:effectLst/>
        </p:spPr>
        <p:txBody>
          <a:bodyPr/>
          <a:lstStyle/>
          <a:p>
            <a:endParaRPr lang="zh-CN" altLang="en-US"/>
          </a:p>
        </p:txBody>
      </p:sp>
      <p:sp>
        <p:nvSpPr>
          <p:cNvPr id="210968" name="Line 24"/>
          <p:cNvSpPr>
            <a:spLocks noChangeShapeType="1"/>
          </p:cNvSpPr>
          <p:nvPr/>
        </p:nvSpPr>
        <p:spPr bwMode="auto">
          <a:xfrm flipH="1">
            <a:off x="6629400" y="2879725"/>
            <a:ext cx="228600" cy="228600"/>
          </a:xfrm>
          <a:prstGeom prst="line">
            <a:avLst/>
          </a:prstGeom>
          <a:noFill/>
          <a:ln w="25400">
            <a:solidFill>
              <a:schemeClr val="tx1"/>
            </a:solidFill>
            <a:round/>
            <a:headEnd/>
            <a:tailEnd/>
          </a:ln>
          <a:effectLst/>
        </p:spPr>
        <p:txBody>
          <a:bodyPr/>
          <a:lstStyle/>
          <a:p>
            <a:endParaRPr lang="zh-CN" altLang="en-US"/>
          </a:p>
        </p:txBody>
      </p:sp>
      <p:sp>
        <p:nvSpPr>
          <p:cNvPr id="210969" name="Line 25"/>
          <p:cNvSpPr>
            <a:spLocks noChangeShapeType="1"/>
          </p:cNvSpPr>
          <p:nvPr/>
        </p:nvSpPr>
        <p:spPr bwMode="auto">
          <a:xfrm>
            <a:off x="7092950" y="2843213"/>
            <a:ext cx="192088" cy="265112"/>
          </a:xfrm>
          <a:prstGeom prst="line">
            <a:avLst/>
          </a:prstGeom>
          <a:noFill/>
          <a:ln w="25400">
            <a:solidFill>
              <a:schemeClr val="tx1"/>
            </a:solidFill>
            <a:round/>
            <a:headEnd/>
            <a:tailEnd/>
          </a:ln>
          <a:effectLst/>
        </p:spPr>
        <p:txBody>
          <a:bodyPr/>
          <a:lstStyle/>
          <a:p>
            <a:endParaRPr lang="zh-CN" altLang="en-US"/>
          </a:p>
        </p:txBody>
      </p:sp>
      <p:sp>
        <p:nvSpPr>
          <p:cNvPr id="210970" name="Oval 26"/>
          <p:cNvSpPr>
            <a:spLocks noChangeArrowheads="1"/>
          </p:cNvSpPr>
          <p:nvPr/>
        </p:nvSpPr>
        <p:spPr bwMode="auto">
          <a:xfrm>
            <a:off x="7772400" y="31083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10971" name="Line 27"/>
          <p:cNvSpPr>
            <a:spLocks noChangeShapeType="1"/>
          </p:cNvSpPr>
          <p:nvPr/>
        </p:nvSpPr>
        <p:spPr bwMode="auto">
          <a:xfrm flipH="1">
            <a:off x="8001000" y="2879725"/>
            <a:ext cx="304800" cy="228600"/>
          </a:xfrm>
          <a:prstGeom prst="line">
            <a:avLst/>
          </a:prstGeom>
          <a:noFill/>
          <a:ln w="25400">
            <a:solidFill>
              <a:schemeClr val="tx1"/>
            </a:solidFill>
            <a:round/>
            <a:headEnd/>
            <a:tailEnd/>
          </a:ln>
          <a:effectLst/>
        </p:spPr>
        <p:txBody>
          <a:bodyPr/>
          <a:lstStyle/>
          <a:p>
            <a:endParaRPr lang="zh-CN" altLang="en-US"/>
          </a:p>
        </p:txBody>
      </p:sp>
      <p:sp>
        <p:nvSpPr>
          <p:cNvPr id="210972" name="Freeform 28"/>
          <p:cNvSpPr>
            <a:spLocks/>
          </p:cNvSpPr>
          <p:nvPr/>
        </p:nvSpPr>
        <p:spPr bwMode="auto">
          <a:xfrm>
            <a:off x="5067300" y="1989138"/>
            <a:ext cx="622300" cy="469900"/>
          </a:xfrm>
          <a:custGeom>
            <a:avLst/>
            <a:gdLst>
              <a:gd name="T0" fmla="*/ 0 w 392"/>
              <a:gd name="T1" fmla="*/ 2147483647 h 296"/>
              <a:gd name="T2" fmla="*/ 2147483647 w 392"/>
              <a:gd name="T3" fmla="*/ 2147483647 h 296"/>
              <a:gd name="T4" fmla="*/ 2147483647 w 392"/>
              <a:gd name="T5" fmla="*/ 2147483647 h 296"/>
              <a:gd name="T6" fmla="*/ 2147483647 w 392"/>
              <a:gd name="T7" fmla="*/ 2147483647 h 296"/>
              <a:gd name="T8" fmla="*/ 2147483647 w 392"/>
              <a:gd name="T9" fmla="*/ 2147483647 h 296"/>
              <a:gd name="T10" fmla="*/ 2147483647 w 392"/>
              <a:gd name="T11" fmla="*/ 2147483647 h 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2" h="296">
                <a:moveTo>
                  <a:pt x="0" y="8"/>
                </a:moveTo>
                <a:cubicBezTo>
                  <a:pt x="32" y="8"/>
                  <a:pt x="64" y="8"/>
                  <a:pt x="96" y="8"/>
                </a:cubicBezTo>
                <a:cubicBezTo>
                  <a:pt x="128" y="8"/>
                  <a:pt x="152" y="0"/>
                  <a:pt x="192" y="8"/>
                </a:cubicBezTo>
                <a:cubicBezTo>
                  <a:pt x="232" y="16"/>
                  <a:pt x="304" y="32"/>
                  <a:pt x="336" y="56"/>
                </a:cubicBezTo>
                <a:cubicBezTo>
                  <a:pt x="368" y="80"/>
                  <a:pt x="376" y="112"/>
                  <a:pt x="384" y="152"/>
                </a:cubicBezTo>
                <a:cubicBezTo>
                  <a:pt x="392" y="192"/>
                  <a:pt x="388" y="244"/>
                  <a:pt x="384" y="296"/>
                </a:cubicBezTo>
              </a:path>
            </a:pathLst>
          </a:custGeom>
          <a:noFill/>
          <a:ln w="9525">
            <a:solidFill>
              <a:srgbClr val="FF3300"/>
            </a:solidFill>
            <a:round/>
            <a:headEnd type="triangle" w="med" len="med"/>
            <a:tailEnd type="triangle" w="med" len="med"/>
          </a:ln>
          <a:effectLst/>
        </p:spPr>
        <p:txBody>
          <a:bodyPr/>
          <a:lstStyle/>
          <a:p>
            <a:endParaRPr lang="zh-CN" altLang="en-US"/>
          </a:p>
        </p:txBody>
      </p:sp>
      <p:sp>
        <p:nvSpPr>
          <p:cNvPr id="29" name="Rectangle 29"/>
          <p:cNvSpPr>
            <a:spLocks noChangeArrowheads="1"/>
          </p:cNvSpPr>
          <p:nvPr/>
        </p:nvSpPr>
        <p:spPr bwMode="auto">
          <a:xfrm>
            <a:off x="107950" y="4941888"/>
            <a:ext cx="85883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因为包含</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latin typeface="Times New Roman" pitchFamily="18" charset="0"/>
              </a:rPr>
              <a:t>的元素的完全二叉树的高度为 </a:t>
            </a:r>
            <a:r>
              <a:rPr lang="zh-CN" altLang="en-US" sz="280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800">
                <a:solidFill>
                  <a:schemeClr val="tx1"/>
                </a:solidFill>
                <a:effectLst>
                  <a:outerShdw blurRad="38100" dist="38100" dir="2700000" algn="tl">
                    <a:srgbClr val="C0C0C0"/>
                  </a:outerShdw>
                </a:effectLst>
                <a:latin typeface="Times New Roman" pitchFamily="18" charset="0"/>
              </a:rPr>
              <a:t>log</a:t>
            </a:r>
            <a:r>
              <a:rPr lang="en-US" altLang="zh-CN" sz="2800" baseline="-25000">
                <a:solidFill>
                  <a:schemeClr val="tx1"/>
                </a:solidFill>
                <a:effectLst>
                  <a:outerShdw blurRad="38100" dist="38100" dir="2700000" algn="tl">
                    <a:srgbClr val="C0C0C0"/>
                  </a:outerShdw>
                </a:effectLst>
                <a:latin typeface="Times New Roman" pitchFamily="18" charset="0"/>
              </a:rPr>
              <a:t>2</a:t>
            </a:r>
            <a:r>
              <a:rPr lang="en-US" altLang="zh-CN" sz="2800">
                <a:solidFill>
                  <a:schemeClr val="tx1"/>
                </a:solidFill>
                <a:effectLst>
                  <a:outerShdw blurRad="38100" dist="38100" dir="2700000" algn="tl">
                    <a:srgbClr val="C0C0C0"/>
                  </a:outerShdw>
                </a:effectLst>
                <a:latin typeface="Times New Roman" pitchFamily="18" charset="0"/>
              </a:rPr>
              <a:t>(n+1)</a:t>
            </a:r>
            <a:r>
              <a:rPr lang="en-US" altLang="zh-CN" sz="2800">
                <a:solidFill>
                  <a:schemeClr val="tx1"/>
                </a:solidFill>
                <a:effectLst>
                  <a:outerShdw blurRad="38100" dist="38100" dir="2700000" algn="tl">
                    <a:srgbClr val="C0C0C0"/>
                  </a:outerShdw>
                </a:effectLst>
                <a:latin typeface="Times New Roman" pitchFamily="18" charset="0"/>
                <a:sym typeface="Symbol" pitchFamily="18" charset="2"/>
              </a:rPr>
              <a:t></a:t>
            </a:r>
            <a:r>
              <a:rPr lang="zh-CN" altLang="en-US" sz="2800">
                <a:solidFill>
                  <a:schemeClr val="tx1"/>
                </a:solidFill>
                <a:effectLst>
                  <a:outerShdw blurRad="38100" dist="38100" dir="2700000" algn="tl">
                    <a:srgbClr val="C0C0C0"/>
                  </a:outerShdw>
                </a:effectLst>
                <a:latin typeface="Times New Roman" pitchFamily="18" charset="0"/>
                <a:sym typeface="Symbol" pitchFamily="18" charset="2"/>
              </a:rPr>
              <a:t>（根据二叉树的性质</a:t>
            </a:r>
            <a:r>
              <a:rPr lang="en-US" altLang="zh-CN" sz="2800">
                <a:solidFill>
                  <a:schemeClr val="tx1"/>
                </a:solidFill>
                <a:effectLst>
                  <a:outerShdw blurRad="38100" dist="38100" dir="2700000" algn="tl">
                    <a:srgbClr val="C0C0C0"/>
                  </a:outerShdw>
                </a:effectLst>
                <a:latin typeface="Times New Roman" pitchFamily="18" charset="0"/>
                <a:sym typeface="Symbol" pitchFamily="18" charset="2"/>
              </a:rPr>
              <a:t>4</a:t>
            </a:r>
            <a:r>
              <a:rPr lang="zh-CN" altLang="en-US" sz="2800">
                <a:solidFill>
                  <a:schemeClr val="tx1"/>
                </a:solidFill>
                <a:effectLst>
                  <a:outerShdw blurRad="38100" dist="38100" dir="2700000" algn="tl">
                    <a:srgbClr val="C0C0C0"/>
                  </a:outerShdw>
                </a:effectLst>
                <a:latin typeface="Times New Roman" pitchFamily="18" charset="0"/>
                <a:sym typeface="Symbol" pitchFamily="18" charset="2"/>
              </a:rPr>
              <a:t>）</a:t>
            </a:r>
            <a:r>
              <a:rPr lang="zh-CN" altLang="en-US" sz="2800">
                <a:solidFill>
                  <a:schemeClr val="tx1"/>
                </a:solidFill>
                <a:effectLst>
                  <a:outerShdw blurRad="38100" dist="38100" dir="2700000" algn="tl">
                    <a:srgbClr val="C0C0C0"/>
                  </a:outerShdw>
                </a:effectLst>
                <a:latin typeface="Times New Roman" pitchFamily="18" charset="0"/>
              </a:rPr>
              <a:t>，所以插入一个元素的时间复杂度为 </a:t>
            </a:r>
            <a:r>
              <a:rPr lang="en-US" altLang="zh-CN" sz="2800">
                <a:solidFill>
                  <a:schemeClr val="tx1"/>
                </a:solidFill>
                <a:effectLst>
                  <a:outerShdw blurRad="38100" dist="38100" dir="2700000" algn="tl">
                    <a:srgbClr val="C0C0C0"/>
                  </a:outerShdw>
                </a:effectLst>
                <a:latin typeface="Times New Roman" pitchFamily="18" charset="0"/>
              </a:rPr>
              <a:t>O(log</a:t>
            </a:r>
            <a:r>
              <a:rPr lang="en-US" altLang="zh-CN" sz="2800" baseline="-25000">
                <a:solidFill>
                  <a:schemeClr val="tx1"/>
                </a:solidFill>
                <a:effectLst>
                  <a:outerShdw blurRad="38100" dist="38100" dir="2700000" algn="tl">
                    <a:srgbClr val="C0C0C0"/>
                  </a:outerShdw>
                </a:effectLst>
                <a:latin typeface="Times New Roman" pitchFamily="18" charset="0"/>
              </a:rPr>
              <a:t>2</a:t>
            </a:r>
            <a:r>
              <a:rPr lang="en-US" altLang="zh-CN" sz="2800">
                <a:solidFill>
                  <a:schemeClr val="tx1"/>
                </a:solidFill>
                <a:effectLst>
                  <a:outerShdw blurRad="38100" dist="38100" dir="2700000" algn="tl">
                    <a:srgbClr val="C0C0C0"/>
                  </a:outerShdw>
                </a:effectLst>
                <a:latin typeface="Times New Roman" pitchFamily="18" charset="0"/>
              </a:rPr>
              <a:t>n)。</a:t>
            </a:r>
          </a:p>
        </p:txBody>
      </p:sp>
      <p:sp>
        <p:nvSpPr>
          <p:cNvPr id="210974" name="Oval 30"/>
          <p:cNvSpPr>
            <a:spLocks noChangeArrowheads="1"/>
          </p:cNvSpPr>
          <p:nvPr/>
        </p:nvSpPr>
        <p:spPr bwMode="auto">
          <a:xfrm>
            <a:off x="1960563" y="3182938"/>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2</a:t>
            </a:r>
          </a:p>
        </p:txBody>
      </p:sp>
      <p:sp>
        <p:nvSpPr>
          <p:cNvPr id="210975" name="Freeform 31"/>
          <p:cNvSpPr>
            <a:spLocks/>
          </p:cNvSpPr>
          <p:nvPr/>
        </p:nvSpPr>
        <p:spPr bwMode="auto">
          <a:xfrm>
            <a:off x="2455863" y="3068638"/>
            <a:ext cx="317500" cy="381000"/>
          </a:xfrm>
          <a:custGeom>
            <a:avLst/>
            <a:gdLst>
              <a:gd name="T0" fmla="*/ 2147483647 w 200"/>
              <a:gd name="T1" fmla="*/ 0 h 240"/>
              <a:gd name="T2" fmla="*/ 2147483647 w 200"/>
              <a:gd name="T3" fmla="*/ 2147483647 h 240"/>
              <a:gd name="T4" fmla="*/ 2147483647 w 200"/>
              <a:gd name="T5" fmla="*/ 2147483647 h 240"/>
              <a:gd name="T6" fmla="*/ 0 w 20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40">
                <a:moveTo>
                  <a:pt x="192" y="0"/>
                </a:moveTo>
                <a:cubicBezTo>
                  <a:pt x="196" y="32"/>
                  <a:pt x="200" y="64"/>
                  <a:pt x="192" y="96"/>
                </a:cubicBezTo>
                <a:cubicBezTo>
                  <a:pt x="184" y="128"/>
                  <a:pt x="176" y="168"/>
                  <a:pt x="144" y="192"/>
                </a:cubicBezTo>
                <a:cubicBezTo>
                  <a:pt x="112" y="216"/>
                  <a:pt x="56" y="228"/>
                  <a:pt x="0" y="240"/>
                </a:cubicBezTo>
              </a:path>
            </a:pathLst>
          </a:custGeom>
          <a:noFill/>
          <a:ln w="9525">
            <a:solidFill>
              <a:srgbClr val="FF3300"/>
            </a:solidFill>
            <a:round/>
            <a:headEnd type="triangle" w="med" len="med"/>
            <a:tailEnd type="triangle" w="med" len="med"/>
          </a:ln>
          <a:effectLst/>
        </p:spPr>
        <p:txBody>
          <a:bodyPr/>
          <a:lstStyle/>
          <a:p>
            <a:endParaRPr lang="zh-CN" altLang="en-US"/>
          </a:p>
        </p:txBody>
      </p:sp>
      <p:sp>
        <p:nvSpPr>
          <p:cNvPr id="210976" name="Oval 32"/>
          <p:cNvSpPr>
            <a:spLocks noChangeArrowheads="1"/>
          </p:cNvSpPr>
          <p:nvPr/>
        </p:nvSpPr>
        <p:spPr bwMode="auto">
          <a:xfrm>
            <a:off x="984250" y="2563813"/>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10977" name="Oval 33"/>
          <p:cNvSpPr>
            <a:spLocks noChangeArrowheads="1"/>
          </p:cNvSpPr>
          <p:nvPr/>
        </p:nvSpPr>
        <p:spPr bwMode="auto">
          <a:xfrm>
            <a:off x="1670050" y="2030413"/>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10978" name="Oval 34"/>
          <p:cNvSpPr>
            <a:spLocks noChangeArrowheads="1"/>
          </p:cNvSpPr>
          <p:nvPr/>
        </p:nvSpPr>
        <p:spPr bwMode="auto">
          <a:xfrm>
            <a:off x="2355850" y="2563813"/>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10979" name="Oval 35"/>
          <p:cNvSpPr>
            <a:spLocks noChangeArrowheads="1"/>
          </p:cNvSpPr>
          <p:nvPr/>
        </p:nvSpPr>
        <p:spPr bwMode="auto">
          <a:xfrm>
            <a:off x="603250" y="3173413"/>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10980" name="Oval 36"/>
          <p:cNvSpPr>
            <a:spLocks noChangeArrowheads="1"/>
          </p:cNvSpPr>
          <p:nvPr/>
        </p:nvSpPr>
        <p:spPr bwMode="auto">
          <a:xfrm>
            <a:off x="1289050" y="3173413"/>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6</a:t>
            </a:r>
          </a:p>
        </p:txBody>
      </p:sp>
      <p:sp>
        <p:nvSpPr>
          <p:cNvPr id="210981" name="Line 37"/>
          <p:cNvSpPr>
            <a:spLocks noChangeShapeType="1"/>
          </p:cNvSpPr>
          <p:nvPr/>
        </p:nvSpPr>
        <p:spPr bwMode="auto">
          <a:xfrm flipH="1">
            <a:off x="1250950" y="2259013"/>
            <a:ext cx="419100" cy="347662"/>
          </a:xfrm>
          <a:prstGeom prst="line">
            <a:avLst/>
          </a:prstGeom>
          <a:noFill/>
          <a:ln w="25400">
            <a:solidFill>
              <a:schemeClr val="tx1"/>
            </a:solidFill>
            <a:round/>
            <a:headEnd/>
            <a:tailEnd/>
          </a:ln>
          <a:effectLst/>
        </p:spPr>
        <p:txBody>
          <a:bodyPr/>
          <a:lstStyle/>
          <a:p>
            <a:endParaRPr lang="zh-CN" altLang="en-US"/>
          </a:p>
        </p:txBody>
      </p:sp>
      <p:sp>
        <p:nvSpPr>
          <p:cNvPr id="210982" name="Line 38"/>
          <p:cNvSpPr>
            <a:spLocks noChangeShapeType="1"/>
          </p:cNvSpPr>
          <p:nvPr/>
        </p:nvSpPr>
        <p:spPr bwMode="auto">
          <a:xfrm>
            <a:off x="2051050" y="2259013"/>
            <a:ext cx="457200" cy="304800"/>
          </a:xfrm>
          <a:prstGeom prst="line">
            <a:avLst/>
          </a:prstGeom>
          <a:noFill/>
          <a:ln w="25400">
            <a:solidFill>
              <a:schemeClr val="tx1"/>
            </a:solidFill>
            <a:round/>
            <a:headEnd/>
            <a:tailEnd/>
          </a:ln>
          <a:effectLst/>
        </p:spPr>
        <p:txBody>
          <a:bodyPr/>
          <a:lstStyle/>
          <a:p>
            <a:endParaRPr lang="zh-CN" altLang="en-US"/>
          </a:p>
        </p:txBody>
      </p:sp>
      <p:sp>
        <p:nvSpPr>
          <p:cNvPr id="210983" name="Line 39"/>
          <p:cNvSpPr>
            <a:spLocks noChangeShapeType="1"/>
          </p:cNvSpPr>
          <p:nvPr/>
        </p:nvSpPr>
        <p:spPr bwMode="auto">
          <a:xfrm flipH="1">
            <a:off x="831850" y="2895600"/>
            <a:ext cx="203200" cy="277813"/>
          </a:xfrm>
          <a:prstGeom prst="line">
            <a:avLst/>
          </a:prstGeom>
          <a:noFill/>
          <a:ln w="25400">
            <a:solidFill>
              <a:schemeClr val="tx1"/>
            </a:solidFill>
            <a:round/>
            <a:headEnd/>
            <a:tailEnd/>
          </a:ln>
          <a:effectLst/>
        </p:spPr>
        <p:txBody>
          <a:bodyPr/>
          <a:lstStyle/>
          <a:p>
            <a:endParaRPr lang="zh-CN" altLang="en-US"/>
          </a:p>
        </p:txBody>
      </p:sp>
      <p:sp>
        <p:nvSpPr>
          <p:cNvPr id="210984" name="Line 40"/>
          <p:cNvSpPr>
            <a:spLocks noChangeShapeType="1"/>
          </p:cNvSpPr>
          <p:nvPr/>
        </p:nvSpPr>
        <p:spPr bwMode="auto">
          <a:xfrm>
            <a:off x="1289050" y="2944813"/>
            <a:ext cx="152400" cy="228600"/>
          </a:xfrm>
          <a:prstGeom prst="line">
            <a:avLst/>
          </a:prstGeom>
          <a:noFill/>
          <a:ln w="25400">
            <a:solidFill>
              <a:schemeClr val="tx1"/>
            </a:solidFill>
            <a:round/>
            <a:headEnd/>
            <a:tailEnd/>
          </a:ln>
          <a:effectLst/>
        </p:spPr>
        <p:txBody>
          <a:bodyPr/>
          <a:lstStyle/>
          <a:p>
            <a:endParaRPr lang="zh-CN" altLang="en-US"/>
          </a:p>
        </p:txBody>
      </p:sp>
      <p:sp>
        <p:nvSpPr>
          <p:cNvPr id="210985" name="Line 41"/>
          <p:cNvSpPr>
            <a:spLocks noChangeShapeType="1"/>
          </p:cNvSpPr>
          <p:nvPr/>
        </p:nvSpPr>
        <p:spPr bwMode="auto">
          <a:xfrm flipH="1">
            <a:off x="2230438" y="2933700"/>
            <a:ext cx="203200" cy="277813"/>
          </a:xfrm>
          <a:prstGeom prst="line">
            <a:avLst/>
          </a:prstGeom>
          <a:noFill/>
          <a:ln w="25400">
            <a:solidFill>
              <a:schemeClr val="tx1"/>
            </a:solidFill>
            <a:round/>
            <a:headEnd/>
            <a:tailEnd/>
          </a:ln>
          <a:effectLst/>
        </p:spPr>
        <p:txBody>
          <a:bodyPr/>
          <a:lstStyle/>
          <a:p>
            <a:endParaRPr lang="zh-CN" altLang="en-US"/>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030"/>
          <p:cNvSpPr txBox="1">
            <a:spLocks noChangeArrowheads="1"/>
          </p:cNvSpPr>
          <p:nvPr/>
        </p:nvSpPr>
        <p:spPr bwMode="auto">
          <a:xfrm>
            <a:off x="107950" y="268288"/>
            <a:ext cx="8496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200" dirty="0" smtClean="0">
                <a:solidFill>
                  <a:schemeClr val="tx1"/>
                </a:solidFill>
                <a:effectLst>
                  <a:outerShdw blurRad="38100" dist="38100" dir="2700000" algn="tl">
                    <a:srgbClr val="C0C0C0"/>
                  </a:outerShdw>
                </a:effectLst>
                <a:ea typeface="楷体_GB2312" pitchFamily="49" charset="-122"/>
              </a:rPr>
              <a:t>堆中的元素插入算法</a:t>
            </a:r>
          </a:p>
        </p:txBody>
      </p:sp>
      <p:sp>
        <p:nvSpPr>
          <p:cNvPr id="211971" name="Text Box 4"/>
          <p:cNvSpPr txBox="1">
            <a:spLocks noChangeArrowheads="1"/>
          </p:cNvSpPr>
          <p:nvPr/>
        </p:nvSpPr>
        <p:spPr bwMode="auto">
          <a:xfrm>
            <a:off x="0" y="1196975"/>
            <a:ext cx="9144000" cy="5262563"/>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insert(self, e) :</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self.A.append</a:t>
            </a:r>
            <a:r>
              <a:rPr lang="en-US" altLang="zh-CN" sz="2800" dirty="0">
                <a:solidFill>
                  <a:schemeClr val="tx1"/>
                </a:solidFill>
                <a:latin typeface="Times New Roman" pitchFamily="18" charset="0"/>
                <a:ea typeface="宋体" pitchFamily="2" charset="-122"/>
              </a:rPr>
              <a:t>(e)</a:t>
            </a:r>
          </a:p>
          <a:p>
            <a:pPr>
              <a:lnSpc>
                <a:spcPct val="100000"/>
              </a:lnSpc>
            </a:pPr>
            <a:r>
              <a:rPr lang="en-US" altLang="zh-CN" sz="2800" dirty="0">
                <a:solidFill>
                  <a:schemeClr val="tx1"/>
                </a:solidFill>
                <a:latin typeface="Times New Roman" pitchFamily="18" charset="0"/>
                <a:ea typeface="宋体" pitchFamily="2" charset="-122"/>
              </a:rPr>
              <a:t>    # </a:t>
            </a:r>
            <a:r>
              <a:rPr lang="en-US" altLang="zh-CN" sz="2800" dirty="0" err="1">
                <a:solidFill>
                  <a:schemeClr val="tx1"/>
                </a:solidFill>
                <a:latin typeface="Times New Roman" pitchFamily="18" charset="0"/>
                <a:ea typeface="宋体" pitchFamily="2" charset="-122"/>
              </a:rPr>
              <a:t>FilterUp</a:t>
            </a:r>
            <a:r>
              <a:rPr lang="en-US" altLang="zh-CN" sz="2800" dirty="0">
                <a:solidFill>
                  <a:schemeClr val="tx1"/>
                </a:solidFill>
                <a:latin typeface="Times New Roman" pitchFamily="18" charset="0"/>
                <a:ea typeface="宋体" pitchFamily="2" charset="-122"/>
              </a:rPr>
              <a:t> </a:t>
            </a:r>
            <a:r>
              <a:rPr lang="zh-CN" altLang="en-US" sz="2800" dirty="0">
                <a:solidFill>
                  <a:schemeClr val="tx1"/>
                </a:solidFill>
                <a:latin typeface="Times New Roman" pitchFamily="18" charset="0"/>
                <a:ea typeface="宋体" pitchFamily="2" charset="-122"/>
              </a:rPr>
              <a:t>从 </a:t>
            </a:r>
            <a:r>
              <a:rPr lang="en-US" altLang="zh-CN" sz="2800" dirty="0">
                <a:solidFill>
                  <a:schemeClr val="tx1"/>
                </a:solidFill>
                <a:latin typeface="Times New Roman" pitchFamily="18" charset="0"/>
                <a:ea typeface="宋体" pitchFamily="2" charset="-122"/>
              </a:rPr>
              <a:t>start</a:t>
            </a:r>
            <a:r>
              <a:rPr lang="zh-CN" altLang="en-US"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(A)-1</a:t>
            </a:r>
            <a:r>
              <a:rPr lang="zh-CN" altLang="en-US" sz="2800" dirty="0">
                <a:solidFill>
                  <a:schemeClr val="tx1"/>
                </a:solidFill>
                <a:latin typeface="Times New Roman" pitchFamily="18" charset="0"/>
                <a:ea typeface="宋体" pitchFamily="2" charset="-122"/>
              </a:rPr>
              <a:t>）开始，向上直到</a:t>
            </a:r>
            <a:r>
              <a:rPr lang="en-US" altLang="zh-CN" sz="2800" dirty="0">
                <a:solidFill>
                  <a:schemeClr val="tx1"/>
                </a:solidFill>
                <a:latin typeface="Times New Roman" pitchFamily="18" charset="0"/>
                <a:ea typeface="宋体" pitchFamily="2" charset="-122"/>
              </a:rPr>
              <a:t>0</a:t>
            </a:r>
          </a:p>
          <a:p>
            <a:pPr>
              <a:lnSpc>
                <a:spcPct val="100000"/>
              </a:lnSpc>
            </a:pPr>
            <a:r>
              <a:rPr lang="en-US" altLang="zh-CN" sz="2800" dirty="0">
                <a:solidFill>
                  <a:schemeClr val="tx1"/>
                </a:solidFill>
                <a:latin typeface="Times New Roman" pitchFamily="18" charset="0"/>
                <a:ea typeface="宋体" pitchFamily="2" charset="-122"/>
              </a:rPr>
              <a:t>    j =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)-1</a:t>
            </a:r>
          </a:p>
          <a:p>
            <a:pPr>
              <a:lnSpc>
                <a:spcPct val="100000"/>
              </a:lnSpc>
            </a:pPr>
            <a:r>
              <a:rPr lang="en-US" altLang="zh-CN" sz="2800" dirty="0">
                <a:solidFill>
                  <a:schemeClr val="tx1"/>
                </a:solidFill>
                <a:latin typeface="Times New Roman" pitchFamily="18" charset="0"/>
                <a:ea typeface="宋体" pitchFamily="2" charset="-122"/>
              </a:rPr>
              <a:t>    i = </a:t>
            </a:r>
            <a:r>
              <a:rPr lang="en-US" altLang="zh-CN" sz="2800" dirty="0" err="1">
                <a:solidFill>
                  <a:schemeClr val="tx1"/>
                </a:solidFill>
                <a:latin typeface="Times New Roman" pitchFamily="18" charset="0"/>
                <a:ea typeface="宋体" pitchFamily="2" charset="-122"/>
              </a:rPr>
              <a:t>int</a:t>
            </a:r>
            <a:r>
              <a:rPr lang="en-US" altLang="zh-CN" sz="2800" dirty="0">
                <a:solidFill>
                  <a:schemeClr val="tx1"/>
                </a:solidFill>
                <a:latin typeface="Times New Roman" pitchFamily="18" charset="0"/>
                <a:ea typeface="宋体" pitchFamily="2" charset="-122"/>
              </a:rPr>
              <a:t>(j-1)/2    # i </a:t>
            </a:r>
            <a:r>
              <a:rPr lang="zh-CN" altLang="en-US" sz="2800" dirty="0">
                <a:solidFill>
                  <a:schemeClr val="tx1"/>
                </a:solidFill>
                <a:latin typeface="Times New Roman" pitchFamily="18" charset="0"/>
                <a:ea typeface="宋体" pitchFamily="2" charset="-122"/>
              </a:rPr>
              <a:t>是 </a:t>
            </a:r>
            <a:r>
              <a:rPr lang="en-US" altLang="zh-CN" sz="2800" dirty="0">
                <a:solidFill>
                  <a:schemeClr val="tx1"/>
                </a:solidFill>
                <a:latin typeface="Times New Roman" pitchFamily="18" charset="0"/>
                <a:ea typeface="宋体" pitchFamily="2" charset="-122"/>
              </a:rPr>
              <a:t>j </a:t>
            </a:r>
            <a:r>
              <a:rPr lang="zh-CN" altLang="en-US" sz="2800" dirty="0">
                <a:solidFill>
                  <a:schemeClr val="tx1"/>
                </a:solidFill>
                <a:latin typeface="Times New Roman" pitchFamily="18" charset="0"/>
                <a:ea typeface="宋体" pitchFamily="2" charset="-122"/>
              </a:rPr>
              <a:t>的双亲</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tmp</a:t>
            </a:r>
            <a:r>
              <a:rPr lang="en-US" altLang="zh-CN" sz="2800" dirty="0">
                <a:solidFill>
                  <a:schemeClr val="tx1"/>
                </a:solidFill>
                <a:latin typeface="Times New Roman" pitchFamily="18" charset="0"/>
                <a:ea typeface="宋体" pitchFamily="2" charset="-122"/>
              </a:rPr>
              <a:t>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[j]</a:t>
            </a:r>
          </a:p>
          <a:p>
            <a:pPr>
              <a:lnSpc>
                <a:spcPct val="100000"/>
              </a:lnSpc>
            </a:pPr>
            <a:r>
              <a:rPr lang="en-US" altLang="zh-CN" sz="2800" dirty="0">
                <a:solidFill>
                  <a:schemeClr val="tx1"/>
                </a:solidFill>
                <a:latin typeface="Times New Roman" pitchFamily="18" charset="0"/>
                <a:ea typeface="宋体" pitchFamily="2" charset="-122"/>
              </a:rPr>
              <a:t>    while   j &gt; 0 :</a:t>
            </a:r>
          </a:p>
          <a:p>
            <a:pPr>
              <a:lnSpc>
                <a:spcPct val="100000"/>
              </a:lnSpc>
            </a:pPr>
            <a:r>
              <a:rPr lang="en-US" altLang="zh-CN" sz="2800" dirty="0">
                <a:solidFill>
                  <a:schemeClr val="tx1"/>
                </a:solidFill>
                <a:latin typeface="Times New Roman" pitchFamily="18" charset="0"/>
                <a:ea typeface="宋体" pitchFamily="2" charset="-122"/>
              </a:rPr>
              <a:t>        if  </a:t>
            </a:r>
            <a:r>
              <a:rPr lang="en-US" altLang="zh-CN" sz="2800" dirty="0" err="1">
                <a:solidFill>
                  <a:schemeClr val="tx1"/>
                </a:solidFill>
                <a:latin typeface="Times New Roman" pitchFamily="18" charset="0"/>
                <a:ea typeface="宋体" pitchFamily="2" charset="-122"/>
              </a:rPr>
              <a:t>self.key</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[i]) &lt;= </a:t>
            </a:r>
            <a:r>
              <a:rPr lang="en-US" altLang="zh-CN" sz="2800" dirty="0" err="1">
                <a:solidFill>
                  <a:schemeClr val="tx1"/>
                </a:solidFill>
                <a:latin typeface="Times New Roman" pitchFamily="18" charset="0"/>
                <a:ea typeface="宋体" pitchFamily="2" charset="-122"/>
              </a:rPr>
              <a:t>self.key</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tmp</a:t>
            </a:r>
            <a:r>
              <a:rPr lang="en-US" altLang="zh-CN" sz="2800" dirty="0">
                <a:solidFill>
                  <a:schemeClr val="tx1"/>
                </a:solidFill>
                <a:latin typeface="Times New Roman" pitchFamily="18" charset="0"/>
                <a:ea typeface="宋体" pitchFamily="2" charset="-122"/>
              </a:rPr>
              <a:t>) : break</a:t>
            </a:r>
          </a:p>
          <a:p>
            <a:pPr>
              <a:lnSpc>
                <a:spcPct val="100000"/>
              </a:lnSpc>
            </a:pPr>
            <a:r>
              <a:rPr lang="en-US" altLang="zh-CN" sz="2800" dirty="0">
                <a:solidFill>
                  <a:schemeClr val="tx1"/>
                </a:solidFill>
                <a:latin typeface="Times New Roman" pitchFamily="18" charset="0"/>
                <a:ea typeface="宋体" pitchFamily="2" charset="-122"/>
              </a:rPr>
              <a:t>        else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[j]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[i]</a:t>
            </a:r>
          </a:p>
          <a:p>
            <a:pPr>
              <a:lnSpc>
                <a:spcPct val="100000"/>
              </a:lnSpc>
            </a:pPr>
            <a:r>
              <a:rPr lang="en-US" altLang="zh-CN" sz="2800" dirty="0">
                <a:solidFill>
                  <a:schemeClr val="tx1"/>
                </a:solidFill>
                <a:latin typeface="Times New Roman" pitchFamily="18" charset="0"/>
                <a:ea typeface="宋体" pitchFamily="2" charset="-122"/>
              </a:rPr>
              <a:t>        j = i</a:t>
            </a:r>
          </a:p>
          <a:p>
            <a:pPr>
              <a:lnSpc>
                <a:spcPct val="100000"/>
              </a:lnSpc>
            </a:pPr>
            <a:r>
              <a:rPr lang="en-US" altLang="zh-CN" sz="2800" dirty="0">
                <a:solidFill>
                  <a:schemeClr val="tx1"/>
                </a:solidFill>
                <a:latin typeface="Times New Roman" pitchFamily="18" charset="0"/>
                <a:ea typeface="宋体" pitchFamily="2" charset="-122"/>
              </a:rPr>
              <a:t>        i = (i -1)/2</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[j] = </a:t>
            </a:r>
            <a:r>
              <a:rPr lang="en-US" altLang="zh-CN" sz="2800" dirty="0" err="1">
                <a:solidFill>
                  <a:schemeClr val="tx1"/>
                </a:solidFill>
                <a:latin typeface="Times New Roman" pitchFamily="18" charset="0"/>
                <a:ea typeface="宋体" pitchFamily="2" charset="-122"/>
              </a:rPr>
              <a:t>tmp</a:t>
            </a:r>
            <a:endParaRPr lang="en-US" altLang="zh-CN" sz="2800" dirty="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7834313" y="1393825"/>
            <a:ext cx="533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400">
                <a:solidFill>
                  <a:schemeClr val="tx1"/>
                </a:solidFill>
                <a:effectLst>
                  <a:outerShdw blurRad="38100" dist="38100" dir="2700000" algn="tl">
                    <a:srgbClr val="C0C0C0"/>
                  </a:outerShdw>
                </a:effectLst>
                <a:latin typeface="Times New Roman" pitchFamily="18" charset="0"/>
              </a:rPr>
              <a:t>最小堆的向上调整</a:t>
            </a:r>
            <a:endParaRPr lang="zh-CN" altLang="en-US" sz="2400">
              <a:solidFill>
                <a:schemeClr val="tx1"/>
              </a:solidFill>
              <a:latin typeface="Times New Roman" pitchFamily="18" charset="0"/>
            </a:endParaRPr>
          </a:p>
        </p:txBody>
      </p:sp>
      <p:pic>
        <p:nvPicPr>
          <p:cNvPr id="212995" name="Picture 5"/>
          <p:cNvPicPr>
            <a:picLocks noChangeAspect="1" noChangeArrowheads="1"/>
          </p:cNvPicPr>
          <p:nvPr/>
        </p:nvPicPr>
        <p:blipFill>
          <a:blip r:embed="rId2" cstate="print"/>
          <a:srcRect/>
          <a:stretch>
            <a:fillRect/>
          </a:stretch>
        </p:blipFill>
        <p:spPr bwMode="auto">
          <a:xfrm>
            <a:off x="900113" y="403225"/>
            <a:ext cx="6323012" cy="3089275"/>
          </a:xfrm>
          <a:prstGeom prst="rect">
            <a:avLst/>
          </a:prstGeom>
          <a:noFill/>
          <a:ln w="9525">
            <a:noFill/>
            <a:miter lim="800000"/>
            <a:headEnd/>
            <a:tailEnd/>
          </a:ln>
        </p:spPr>
      </p:pic>
      <p:pic>
        <p:nvPicPr>
          <p:cNvPr id="212996" name="Picture 6"/>
          <p:cNvPicPr>
            <a:picLocks noChangeAspect="1" noChangeArrowheads="1"/>
          </p:cNvPicPr>
          <p:nvPr/>
        </p:nvPicPr>
        <p:blipFill>
          <a:blip r:embed="rId3" cstate="print"/>
          <a:srcRect/>
          <a:stretch>
            <a:fillRect/>
          </a:stretch>
        </p:blipFill>
        <p:spPr bwMode="auto">
          <a:xfrm>
            <a:off x="900113" y="3355975"/>
            <a:ext cx="6324600" cy="3143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381000"/>
            <a:ext cx="8229600" cy="579438"/>
          </a:xfrm>
          <a:prstGeom prst="rect">
            <a:avLst/>
          </a:prstGeom>
          <a:noFill/>
          <a:ln w="9525">
            <a:noFill/>
            <a:miter lim="800000"/>
            <a:headEnd/>
            <a:tailEnd/>
          </a:ln>
          <a:effectLst/>
        </p:spPr>
        <p:txBody>
          <a:bodyPr>
            <a:spAutoFit/>
          </a:bodyPr>
          <a:lstStyle/>
          <a:p>
            <a:pPr>
              <a:lnSpc>
                <a:spcPct val="100000"/>
              </a:lnSpc>
            </a:pPr>
            <a:r>
              <a:rPr lang="zh-CN" altLang="en-US" sz="3200">
                <a:solidFill>
                  <a:srgbClr val="FF0000"/>
                </a:solidFill>
                <a:effectLst>
                  <a:outerShdw blurRad="38100" dist="38100" dir="2700000" algn="tl">
                    <a:srgbClr val="C0C0C0"/>
                  </a:outerShdw>
                </a:effectLst>
                <a:latin typeface="VW媩$婫`婡p瑙" charset="0"/>
              </a:rPr>
              <a:t>从堆中删除元素</a:t>
            </a:r>
          </a:p>
        </p:txBody>
      </p:sp>
      <p:sp>
        <p:nvSpPr>
          <p:cNvPr id="3" name="Rectangle 3"/>
          <p:cNvSpPr>
            <a:spLocks noChangeArrowheads="1"/>
          </p:cNvSpPr>
          <p:nvPr/>
        </p:nvSpPr>
        <p:spPr bwMode="auto">
          <a:xfrm>
            <a:off x="381000" y="1295400"/>
            <a:ext cx="8512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714375">
              <a:lnSpc>
                <a:spcPct val="100000"/>
              </a:lnSpc>
              <a:defRPr/>
            </a:pPr>
            <a:r>
              <a:rPr lang="zh-CN" altLang="en-US" sz="2800">
                <a:solidFill>
                  <a:srgbClr val="FF0000"/>
                </a:solidFill>
                <a:effectLst>
                  <a:outerShdw blurRad="38100" dist="38100" dir="2700000" algn="tl">
                    <a:srgbClr val="C0C0C0"/>
                  </a:outerShdw>
                </a:effectLst>
                <a:latin typeface="Times New Roman" pitchFamily="18" charset="0"/>
              </a:rPr>
              <a:t>从堆中删除元素总是删除根结点</a:t>
            </a:r>
            <a:r>
              <a:rPr lang="zh-CN" altLang="en-US" sz="2800">
                <a:solidFill>
                  <a:schemeClr val="tx1"/>
                </a:solidFill>
                <a:effectLst>
                  <a:outerShdw blurRad="38100" dist="38100" dir="2700000" algn="tl">
                    <a:srgbClr val="C0C0C0"/>
                  </a:outerShdw>
                </a:effectLst>
                <a:latin typeface="Times New Roman" pitchFamily="18" charset="0"/>
              </a:rPr>
              <a:t>（用线性序列表示时就是序列的第一个元素）。删除完成后，将堆的最后一个结点转移到根结点的位置，然后对此结点进行调整。下面的例子说明连续两次删除结点。</a:t>
            </a:r>
          </a:p>
        </p:txBody>
      </p:sp>
      <p:sp>
        <p:nvSpPr>
          <p:cNvPr id="214020" name="Text Box 4"/>
          <p:cNvSpPr txBox="1">
            <a:spLocks noChangeArrowheads="1"/>
          </p:cNvSpPr>
          <p:nvPr/>
        </p:nvSpPr>
        <p:spPr bwMode="auto">
          <a:xfrm>
            <a:off x="1214438" y="5127625"/>
            <a:ext cx="17526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初始堆</a:t>
            </a:r>
          </a:p>
        </p:txBody>
      </p:sp>
      <p:sp>
        <p:nvSpPr>
          <p:cNvPr id="214021" name="Oval 5"/>
          <p:cNvSpPr>
            <a:spLocks noChangeArrowheads="1"/>
          </p:cNvSpPr>
          <p:nvPr/>
        </p:nvSpPr>
        <p:spPr bwMode="auto">
          <a:xfrm>
            <a:off x="971550" y="39846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14022" name="Oval 6"/>
          <p:cNvSpPr>
            <a:spLocks noChangeArrowheads="1"/>
          </p:cNvSpPr>
          <p:nvPr/>
        </p:nvSpPr>
        <p:spPr bwMode="auto">
          <a:xfrm>
            <a:off x="1671638" y="3451225"/>
            <a:ext cx="381000" cy="3810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4</a:t>
            </a:r>
          </a:p>
        </p:txBody>
      </p:sp>
      <p:sp>
        <p:nvSpPr>
          <p:cNvPr id="214023" name="Oval 7"/>
          <p:cNvSpPr>
            <a:spLocks noChangeArrowheads="1"/>
          </p:cNvSpPr>
          <p:nvPr/>
        </p:nvSpPr>
        <p:spPr bwMode="auto">
          <a:xfrm>
            <a:off x="2357438" y="39846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20</a:t>
            </a:r>
          </a:p>
        </p:txBody>
      </p:sp>
      <p:sp>
        <p:nvSpPr>
          <p:cNvPr id="214024" name="Oval 8"/>
          <p:cNvSpPr>
            <a:spLocks noChangeArrowheads="1"/>
          </p:cNvSpPr>
          <p:nvPr/>
        </p:nvSpPr>
        <p:spPr bwMode="auto">
          <a:xfrm>
            <a:off x="604838" y="45942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14025" name="Oval 9"/>
          <p:cNvSpPr>
            <a:spLocks noChangeArrowheads="1"/>
          </p:cNvSpPr>
          <p:nvPr/>
        </p:nvSpPr>
        <p:spPr bwMode="auto">
          <a:xfrm>
            <a:off x="1290638" y="45942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5</a:t>
            </a:r>
          </a:p>
        </p:txBody>
      </p:sp>
      <p:sp>
        <p:nvSpPr>
          <p:cNvPr id="214026" name="Line 10"/>
          <p:cNvSpPr>
            <a:spLocks noChangeShapeType="1"/>
          </p:cNvSpPr>
          <p:nvPr/>
        </p:nvSpPr>
        <p:spPr bwMode="auto">
          <a:xfrm flipH="1">
            <a:off x="1214438" y="3679825"/>
            <a:ext cx="457200" cy="304800"/>
          </a:xfrm>
          <a:prstGeom prst="line">
            <a:avLst/>
          </a:prstGeom>
          <a:noFill/>
          <a:ln w="25400">
            <a:solidFill>
              <a:schemeClr val="tx1"/>
            </a:solidFill>
            <a:round/>
            <a:headEnd/>
            <a:tailEnd/>
          </a:ln>
          <a:effectLst/>
        </p:spPr>
        <p:txBody>
          <a:bodyPr/>
          <a:lstStyle/>
          <a:p>
            <a:endParaRPr lang="zh-CN" altLang="en-US"/>
          </a:p>
        </p:txBody>
      </p:sp>
      <p:sp>
        <p:nvSpPr>
          <p:cNvPr id="214027" name="Line 11"/>
          <p:cNvSpPr>
            <a:spLocks noChangeShapeType="1"/>
          </p:cNvSpPr>
          <p:nvPr/>
        </p:nvSpPr>
        <p:spPr bwMode="auto">
          <a:xfrm>
            <a:off x="2052638" y="3679825"/>
            <a:ext cx="457200" cy="304800"/>
          </a:xfrm>
          <a:prstGeom prst="line">
            <a:avLst/>
          </a:prstGeom>
          <a:noFill/>
          <a:ln w="25400">
            <a:solidFill>
              <a:schemeClr val="tx1"/>
            </a:solidFill>
            <a:round/>
            <a:headEnd/>
            <a:tailEnd/>
          </a:ln>
          <a:effectLst/>
        </p:spPr>
        <p:txBody>
          <a:bodyPr/>
          <a:lstStyle/>
          <a:p>
            <a:endParaRPr lang="zh-CN" altLang="en-US"/>
          </a:p>
        </p:txBody>
      </p:sp>
      <p:sp>
        <p:nvSpPr>
          <p:cNvPr id="214028" name="Line 12"/>
          <p:cNvSpPr>
            <a:spLocks noChangeShapeType="1"/>
          </p:cNvSpPr>
          <p:nvPr/>
        </p:nvSpPr>
        <p:spPr bwMode="auto">
          <a:xfrm flipH="1">
            <a:off x="827088" y="4365625"/>
            <a:ext cx="228600" cy="228600"/>
          </a:xfrm>
          <a:prstGeom prst="line">
            <a:avLst/>
          </a:prstGeom>
          <a:noFill/>
          <a:ln w="25400">
            <a:solidFill>
              <a:schemeClr val="tx1"/>
            </a:solidFill>
            <a:round/>
            <a:headEnd/>
            <a:tailEnd/>
          </a:ln>
          <a:effectLst/>
        </p:spPr>
        <p:txBody>
          <a:bodyPr/>
          <a:lstStyle/>
          <a:p>
            <a:endParaRPr lang="zh-CN" altLang="en-US"/>
          </a:p>
        </p:txBody>
      </p:sp>
      <p:sp>
        <p:nvSpPr>
          <p:cNvPr id="214029" name="Line 13"/>
          <p:cNvSpPr>
            <a:spLocks noChangeShapeType="1"/>
          </p:cNvSpPr>
          <p:nvPr/>
        </p:nvSpPr>
        <p:spPr bwMode="auto">
          <a:xfrm>
            <a:off x="1220788" y="4365625"/>
            <a:ext cx="182562" cy="228600"/>
          </a:xfrm>
          <a:prstGeom prst="line">
            <a:avLst/>
          </a:prstGeom>
          <a:noFill/>
          <a:ln w="25400">
            <a:solidFill>
              <a:schemeClr val="tx1"/>
            </a:solidFill>
            <a:round/>
            <a:headEnd/>
            <a:tailEnd/>
          </a:ln>
          <a:effectLst/>
        </p:spPr>
        <p:txBody>
          <a:bodyPr/>
          <a:lstStyle/>
          <a:p>
            <a:endParaRPr lang="zh-CN" altLang="en-US"/>
          </a:p>
        </p:txBody>
      </p:sp>
      <p:sp>
        <p:nvSpPr>
          <p:cNvPr id="214030" name="Oval 14"/>
          <p:cNvSpPr>
            <a:spLocks noChangeArrowheads="1"/>
          </p:cNvSpPr>
          <p:nvPr/>
        </p:nvSpPr>
        <p:spPr bwMode="auto">
          <a:xfrm>
            <a:off x="1976438" y="459422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1</a:t>
            </a:r>
          </a:p>
        </p:txBody>
      </p:sp>
      <p:sp>
        <p:nvSpPr>
          <p:cNvPr id="214031" name="Line 15"/>
          <p:cNvSpPr>
            <a:spLocks noChangeShapeType="1"/>
          </p:cNvSpPr>
          <p:nvPr/>
        </p:nvSpPr>
        <p:spPr bwMode="auto">
          <a:xfrm flipH="1">
            <a:off x="2195513" y="4365625"/>
            <a:ext cx="314325" cy="228600"/>
          </a:xfrm>
          <a:prstGeom prst="line">
            <a:avLst/>
          </a:prstGeom>
          <a:noFill/>
          <a:ln w="25400">
            <a:solidFill>
              <a:schemeClr val="tx1"/>
            </a:solidFill>
            <a:round/>
            <a:headEnd/>
            <a:tailEnd/>
          </a:ln>
          <a:effectLst/>
        </p:spPr>
        <p:txBody>
          <a:bodyPr/>
          <a:lstStyle/>
          <a:p>
            <a:endParaRPr lang="zh-CN" altLang="en-US"/>
          </a:p>
        </p:txBody>
      </p:sp>
      <p:grpSp>
        <p:nvGrpSpPr>
          <p:cNvPr id="214032" name="Group 16"/>
          <p:cNvGrpSpPr>
            <a:grpSpLocks/>
          </p:cNvGrpSpPr>
          <p:nvPr/>
        </p:nvGrpSpPr>
        <p:grpSpPr bwMode="auto">
          <a:xfrm>
            <a:off x="3348038" y="3451225"/>
            <a:ext cx="2133600" cy="1524000"/>
            <a:chOff x="768" y="1392"/>
            <a:chExt cx="1344" cy="960"/>
          </a:xfrm>
        </p:grpSpPr>
        <p:sp>
          <p:nvSpPr>
            <p:cNvPr id="214046" name="Oval 17"/>
            <p:cNvSpPr>
              <a:spLocks noChangeArrowheads="1"/>
            </p:cNvSpPr>
            <p:nvPr/>
          </p:nvSpPr>
          <p:spPr bwMode="auto">
            <a:xfrm>
              <a:off x="1008"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0</a:t>
              </a:r>
            </a:p>
          </p:txBody>
        </p:sp>
        <p:sp>
          <p:nvSpPr>
            <p:cNvPr id="214047" name="Oval 18"/>
            <p:cNvSpPr>
              <a:spLocks noChangeArrowheads="1"/>
            </p:cNvSpPr>
            <p:nvPr/>
          </p:nvSpPr>
          <p:spPr bwMode="auto">
            <a:xfrm>
              <a:off x="1440" y="139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1</a:t>
              </a:r>
            </a:p>
          </p:txBody>
        </p:sp>
        <p:sp>
          <p:nvSpPr>
            <p:cNvPr id="214048" name="Oval 19"/>
            <p:cNvSpPr>
              <a:spLocks noChangeArrowheads="1"/>
            </p:cNvSpPr>
            <p:nvPr/>
          </p:nvSpPr>
          <p:spPr bwMode="auto">
            <a:xfrm>
              <a:off x="1872"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20</a:t>
              </a:r>
            </a:p>
          </p:txBody>
        </p:sp>
        <p:sp>
          <p:nvSpPr>
            <p:cNvPr id="214049" name="Oval 20"/>
            <p:cNvSpPr>
              <a:spLocks noChangeArrowheads="1"/>
            </p:cNvSpPr>
            <p:nvPr/>
          </p:nvSpPr>
          <p:spPr bwMode="auto">
            <a:xfrm>
              <a:off x="768"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14</a:t>
              </a:r>
            </a:p>
          </p:txBody>
        </p:sp>
        <p:sp>
          <p:nvSpPr>
            <p:cNvPr id="214050" name="Oval 21"/>
            <p:cNvSpPr>
              <a:spLocks noChangeArrowheads="1"/>
            </p:cNvSpPr>
            <p:nvPr/>
          </p:nvSpPr>
          <p:spPr bwMode="auto">
            <a:xfrm>
              <a:off x="1200"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5</a:t>
              </a:r>
            </a:p>
          </p:txBody>
        </p:sp>
        <p:sp>
          <p:nvSpPr>
            <p:cNvPr id="214051" name="Line 22"/>
            <p:cNvSpPr>
              <a:spLocks noChangeShapeType="1"/>
            </p:cNvSpPr>
            <p:nvPr/>
          </p:nvSpPr>
          <p:spPr bwMode="auto">
            <a:xfrm flipH="1">
              <a:off x="1131" y="1536"/>
              <a:ext cx="309" cy="192"/>
            </a:xfrm>
            <a:prstGeom prst="line">
              <a:avLst/>
            </a:prstGeom>
            <a:noFill/>
            <a:ln w="25400">
              <a:solidFill>
                <a:schemeClr val="tx1"/>
              </a:solidFill>
              <a:round/>
              <a:headEnd/>
              <a:tailEnd/>
            </a:ln>
            <a:effectLst/>
          </p:spPr>
          <p:txBody>
            <a:bodyPr/>
            <a:lstStyle/>
            <a:p>
              <a:endParaRPr lang="zh-CN" altLang="en-US"/>
            </a:p>
          </p:txBody>
        </p:sp>
        <p:sp>
          <p:nvSpPr>
            <p:cNvPr id="214052" name="Line 23"/>
            <p:cNvSpPr>
              <a:spLocks noChangeShapeType="1"/>
            </p:cNvSpPr>
            <p:nvPr/>
          </p:nvSpPr>
          <p:spPr bwMode="auto">
            <a:xfrm>
              <a:off x="1680" y="1536"/>
              <a:ext cx="288" cy="192"/>
            </a:xfrm>
            <a:prstGeom prst="line">
              <a:avLst/>
            </a:prstGeom>
            <a:noFill/>
            <a:ln w="25400">
              <a:solidFill>
                <a:schemeClr val="tx1"/>
              </a:solidFill>
              <a:round/>
              <a:headEnd/>
              <a:tailEnd/>
            </a:ln>
            <a:effectLst/>
          </p:spPr>
          <p:txBody>
            <a:bodyPr/>
            <a:lstStyle/>
            <a:p>
              <a:endParaRPr lang="zh-CN" altLang="en-US"/>
            </a:p>
          </p:txBody>
        </p:sp>
        <p:sp>
          <p:nvSpPr>
            <p:cNvPr id="214053" name="Line 24"/>
            <p:cNvSpPr>
              <a:spLocks noChangeShapeType="1"/>
            </p:cNvSpPr>
            <p:nvPr/>
          </p:nvSpPr>
          <p:spPr bwMode="auto">
            <a:xfrm flipH="1">
              <a:off x="912" y="1968"/>
              <a:ext cx="173" cy="144"/>
            </a:xfrm>
            <a:prstGeom prst="line">
              <a:avLst/>
            </a:prstGeom>
            <a:noFill/>
            <a:ln w="25400">
              <a:solidFill>
                <a:schemeClr val="tx1"/>
              </a:solidFill>
              <a:round/>
              <a:headEnd/>
              <a:tailEnd/>
            </a:ln>
            <a:effectLst/>
          </p:spPr>
          <p:txBody>
            <a:bodyPr/>
            <a:lstStyle/>
            <a:p>
              <a:endParaRPr lang="zh-CN" altLang="en-US"/>
            </a:p>
          </p:txBody>
        </p:sp>
        <p:sp>
          <p:nvSpPr>
            <p:cNvPr id="214054" name="Line 25"/>
            <p:cNvSpPr>
              <a:spLocks noChangeShapeType="1"/>
            </p:cNvSpPr>
            <p:nvPr/>
          </p:nvSpPr>
          <p:spPr bwMode="auto">
            <a:xfrm>
              <a:off x="1176" y="1968"/>
              <a:ext cx="120" cy="144"/>
            </a:xfrm>
            <a:prstGeom prst="line">
              <a:avLst/>
            </a:prstGeom>
            <a:noFill/>
            <a:ln w="25400">
              <a:solidFill>
                <a:schemeClr val="tx1"/>
              </a:solidFill>
              <a:round/>
              <a:headEnd/>
              <a:tailEnd/>
            </a:ln>
            <a:effectLst/>
          </p:spPr>
          <p:txBody>
            <a:bodyPr/>
            <a:lstStyle/>
            <a:p>
              <a:endParaRPr lang="zh-CN" altLang="en-US"/>
            </a:p>
          </p:txBody>
        </p:sp>
      </p:grpSp>
      <p:sp>
        <p:nvSpPr>
          <p:cNvPr id="214033" name="Text Box 26"/>
          <p:cNvSpPr txBox="1">
            <a:spLocks noChangeArrowheads="1"/>
          </p:cNvSpPr>
          <p:nvPr/>
        </p:nvSpPr>
        <p:spPr bwMode="auto">
          <a:xfrm>
            <a:off x="3500438" y="5127625"/>
            <a:ext cx="23622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将2</a:t>
            </a:r>
            <a:r>
              <a:rPr lang="en-US" altLang="zh-CN" sz="2400">
                <a:solidFill>
                  <a:schemeClr val="tx1"/>
                </a:solidFill>
                <a:latin typeface="Times New Roman" pitchFamily="18" charset="0"/>
              </a:rPr>
              <a:t>1</a:t>
            </a:r>
            <a:r>
              <a:rPr lang="zh-CN" altLang="en-US" sz="2400">
                <a:solidFill>
                  <a:schemeClr val="tx1"/>
                </a:solidFill>
                <a:latin typeface="Times New Roman" pitchFamily="18" charset="0"/>
              </a:rPr>
              <a:t>移到根结点</a:t>
            </a:r>
          </a:p>
        </p:txBody>
      </p:sp>
      <p:grpSp>
        <p:nvGrpSpPr>
          <p:cNvPr id="214034" name="Group 27"/>
          <p:cNvGrpSpPr>
            <a:grpSpLocks/>
          </p:cNvGrpSpPr>
          <p:nvPr/>
        </p:nvGrpSpPr>
        <p:grpSpPr bwMode="auto">
          <a:xfrm>
            <a:off x="6091238" y="3451225"/>
            <a:ext cx="2133600" cy="1524000"/>
            <a:chOff x="768" y="1392"/>
            <a:chExt cx="1344" cy="960"/>
          </a:xfrm>
        </p:grpSpPr>
        <p:sp>
          <p:nvSpPr>
            <p:cNvPr id="214037" name="Oval 28"/>
            <p:cNvSpPr>
              <a:spLocks noChangeArrowheads="1"/>
            </p:cNvSpPr>
            <p:nvPr/>
          </p:nvSpPr>
          <p:spPr bwMode="auto">
            <a:xfrm>
              <a:off x="1008"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4</a:t>
              </a:r>
            </a:p>
          </p:txBody>
        </p:sp>
        <p:sp>
          <p:nvSpPr>
            <p:cNvPr id="214038" name="Oval 29"/>
            <p:cNvSpPr>
              <a:spLocks noChangeArrowheads="1"/>
            </p:cNvSpPr>
            <p:nvPr/>
          </p:nvSpPr>
          <p:spPr bwMode="auto">
            <a:xfrm>
              <a:off x="1440" y="1392"/>
              <a:ext cx="240" cy="24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10</a:t>
              </a:r>
            </a:p>
          </p:txBody>
        </p:sp>
        <p:sp>
          <p:nvSpPr>
            <p:cNvPr id="214039" name="Oval 30"/>
            <p:cNvSpPr>
              <a:spLocks noChangeArrowheads="1"/>
            </p:cNvSpPr>
            <p:nvPr/>
          </p:nvSpPr>
          <p:spPr bwMode="auto">
            <a:xfrm>
              <a:off x="1872" y="1728"/>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2</a:t>
              </a:r>
              <a:r>
                <a:rPr lang="en-US" altLang="zh-CN" sz="2400">
                  <a:solidFill>
                    <a:schemeClr val="tx1"/>
                  </a:solidFill>
                  <a:latin typeface="VW媩$婫`婡p瑙" charset="0"/>
                  <a:ea typeface="宋体" pitchFamily="2" charset="-122"/>
                </a:rPr>
                <a:t>0</a:t>
              </a:r>
            </a:p>
          </p:txBody>
        </p:sp>
        <p:sp>
          <p:nvSpPr>
            <p:cNvPr id="214040" name="Oval 31"/>
            <p:cNvSpPr>
              <a:spLocks noChangeArrowheads="1"/>
            </p:cNvSpPr>
            <p:nvPr/>
          </p:nvSpPr>
          <p:spPr bwMode="auto">
            <a:xfrm>
              <a:off x="768"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21</a:t>
              </a:r>
            </a:p>
          </p:txBody>
        </p:sp>
        <p:sp>
          <p:nvSpPr>
            <p:cNvPr id="214041" name="Oval 32"/>
            <p:cNvSpPr>
              <a:spLocks noChangeArrowheads="1"/>
            </p:cNvSpPr>
            <p:nvPr/>
          </p:nvSpPr>
          <p:spPr bwMode="auto">
            <a:xfrm>
              <a:off x="1200" y="2112"/>
              <a:ext cx="240" cy="24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VW媩$婫`婡p瑙" charset="0"/>
                  <a:ea typeface="宋体" pitchFamily="2" charset="-122"/>
                </a:rPr>
                <a:t>1</a:t>
              </a:r>
              <a:r>
                <a:rPr lang="en-US" altLang="zh-CN" sz="2400">
                  <a:solidFill>
                    <a:schemeClr val="tx1"/>
                  </a:solidFill>
                  <a:latin typeface="VW媩$婫`婡p瑙" charset="0"/>
                  <a:ea typeface="宋体" pitchFamily="2" charset="-122"/>
                </a:rPr>
                <a:t>5</a:t>
              </a:r>
            </a:p>
          </p:txBody>
        </p:sp>
        <p:sp>
          <p:nvSpPr>
            <p:cNvPr id="214042" name="Line 33"/>
            <p:cNvSpPr>
              <a:spLocks noChangeShapeType="1"/>
            </p:cNvSpPr>
            <p:nvPr/>
          </p:nvSpPr>
          <p:spPr bwMode="auto">
            <a:xfrm flipH="1">
              <a:off x="1172" y="1536"/>
              <a:ext cx="268" cy="192"/>
            </a:xfrm>
            <a:prstGeom prst="line">
              <a:avLst/>
            </a:prstGeom>
            <a:noFill/>
            <a:ln w="25400">
              <a:solidFill>
                <a:schemeClr val="tx1"/>
              </a:solidFill>
              <a:round/>
              <a:headEnd/>
              <a:tailEnd/>
            </a:ln>
            <a:effectLst/>
          </p:spPr>
          <p:txBody>
            <a:bodyPr/>
            <a:lstStyle/>
            <a:p>
              <a:endParaRPr lang="zh-CN" altLang="en-US"/>
            </a:p>
          </p:txBody>
        </p:sp>
        <p:sp>
          <p:nvSpPr>
            <p:cNvPr id="214043" name="Line 34"/>
            <p:cNvSpPr>
              <a:spLocks noChangeShapeType="1"/>
            </p:cNvSpPr>
            <p:nvPr/>
          </p:nvSpPr>
          <p:spPr bwMode="auto">
            <a:xfrm>
              <a:off x="1680" y="1536"/>
              <a:ext cx="288" cy="192"/>
            </a:xfrm>
            <a:prstGeom prst="line">
              <a:avLst/>
            </a:prstGeom>
            <a:noFill/>
            <a:ln w="25400">
              <a:solidFill>
                <a:schemeClr val="tx1"/>
              </a:solidFill>
              <a:round/>
              <a:headEnd/>
              <a:tailEnd/>
            </a:ln>
            <a:effectLst/>
          </p:spPr>
          <p:txBody>
            <a:bodyPr/>
            <a:lstStyle/>
            <a:p>
              <a:endParaRPr lang="zh-CN" altLang="en-US"/>
            </a:p>
          </p:txBody>
        </p:sp>
        <p:sp>
          <p:nvSpPr>
            <p:cNvPr id="214044" name="Line 35"/>
            <p:cNvSpPr>
              <a:spLocks noChangeShapeType="1"/>
            </p:cNvSpPr>
            <p:nvPr/>
          </p:nvSpPr>
          <p:spPr bwMode="auto">
            <a:xfrm flipH="1">
              <a:off x="912" y="1968"/>
              <a:ext cx="144" cy="144"/>
            </a:xfrm>
            <a:prstGeom prst="line">
              <a:avLst/>
            </a:prstGeom>
            <a:noFill/>
            <a:ln w="25400">
              <a:solidFill>
                <a:schemeClr val="tx1"/>
              </a:solidFill>
              <a:round/>
              <a:headEnd/>
              <a:tailEnd/>
            </a:ln>
            <a:effectLst/>
          </p:spPr>
          <p:txBody>
            <a:bodyPr/>
            <a:lstStyle/>
            <a:p>
              <a:endParaRPr lang="zh-CN" altLang="en-US"/>
            </a:p>
          </p:txBody>
        </p:sp>
        <p:sp>
          <p:nvSpPr>
            <p:cNvPr id="214045" name="Line 36"/>
            <p:cNvSpPr>
              <a:spLocks noChangeShapeType="1"/>
            </p:cNvSpPr>
            <p:nvPr/>
          </p:nvSpPr>
          <p:spPr bwMode="auto">
            <a:xfrm>
              <a:off x="1172" y="1968"/>
              <a:ext cx="124" cy="144"/>
            </a:xfrm>
            <a:prstGeom prst="line">
              <a:avLst/>
            </a:prstGeom>
            <a:noFill/>
            <a:ln w="25400">
              <a:solidFill>
                <a:schemeClr val="tx1"/>
              </a:solidFill>
              <a:round/>
              <a:headEnd/>
              <a:tailEnd/>
            </a:ln>
            <a:effectLst/>
          </p:spPr>
          <p:txBody>
            <a:bodyPr/>
            <a:lstStyle/>
            <a:p>
              <a:endParaRPr lang="zh-CN" altLang="en-US"/>
            </a:p>
          </p:txBody>
        </p:sp>
      </p:grpSp>
      <p:sp>
        <p:nvSpPr>
          <p:cNvPr id="214035" name="Text Box 37"/>
          <p:cNvSpPr txBox="1">
            <a:spLocks noChangeArrowheads="1"/>
          </p:cNvSpPr>
          <p:nvPr/>
        </p:nvSpPr>
        <p:spPr bwMode="auto">
          <a:xfrm>
            <a:off x="6548438" y="5127625"/>
            <a:ext cx="1905000" cy="822325"/>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Times New Roman" pitchFamily="18" charset="0"/>
              </a:rPr>
              <a:t>交换2</a:t>
            </a:r>
            <a:r>
              <a:rPr lang="en-US" altLang="zh-CN" sz="2400">
                <a:solidFill>
                  <a:schemeClr val="tx1"/>
                </a:solidFill>
                <a:latin typeface="Times New Roman" pitchFamily="18" charset="0"/>
              </a:rPr>
              <a:t>1</a:t>
            </a:r>
            <a:r>
              <a:rPr lang="zh-CN" altLang="en-US" sz="2400">
                <a:solidFill>
                  <a:schemeClr val="tx1"/>
                </a:solidFill>
                <a:latin typeface="Times New Roman" pitchFamily="18" charset="0"/>
              </a:rPr>
              <a:t>和</a:t>
            </a:r>
            <a:r>
              <a:rPr lang="en-US" altLang="zh-CN" sz="2400">
                <a:solidFill>
                  <a:schemeClr val="tx1"/>
                </a:solidFill>
                <a:latin typeface="Times New Roman" pitchFamily="18" charset="0"/>
              </a:rPr>
              <a:t>10</a:t>
            </a:r>
            <a:r>
              <a:rPr lang="zh-CN" altLang="en-US" sz="2400">
                <a:solidFill>
                  <a:schemeClr val="tx1"/>
                </a:solidFill>
                <a:latin typeface="Times New Roman" pitchFamily="18" charset="0"/>
              </a:rPr>
              <a:t>及</a:t>
            </a:r>
            <a:r>
              <a:rPr lang="en-US" altLang="zh-CN" sz="2400">
                <a:solidFill>
                  <a:schemeClr val="tx1"/>
                </a:solidFill>
                <a:latin typeface="Times New Roman" pitchFamily="18" charset="0"/>
              </a:rPr>
              <a:t>21</a:t>
            </a:r>
            <a:r>
              <a:rPr lang="zh-CN" altLang="en-US" sz="2400">
                <a:solidFill>
                  <a:schemeClr val="tx1"/>
                </a:solidFill>
                <a:latin typeface="Times New Roman" pitchFamily="18" charset="0"/>
              </a:rPr>
              <a:t>和</a:t>
            </a:r>
            <a:r>
              <a:rPr lang="en-US" altLang="zh-CN" sz="2400">
                <a:solidFill>
                  <a:schemeClr val="tx1"/>
                </a:solidFill>
                <a:latin typeface="Times New Roman" pitchFamily="18" charset="0"/>
              </a:rPr>
              <a:t>14</a:t>
            </a:r>
          </a:p>
        </p:txBody>
      </p:sp>
      <p:sp>
        <p:nvSpPr>
          <p:cNvPr id="214036" name="Line 38"/>
          <p:cNvSpPr>
            <a:spLocks noChangeShapeType="1"/>
          </p:cNvSpPr>
          <p:nvPr/>
        </p:nvSpPr>
        <p:spPr bwMode="auto">
          <a:xfrm flipH="1" flipV="1">
            <a:off x="1900238" y="3908425"/>
            <a:ext cx="152400" cy="609600"/>
          </a:xfrm>
          <a:prstGeom prst="line">
            <a:avLst/>
          </a:prstGeom>
          <a:noFill/>
          <a:ln w="9525">
            <a:solidFill>
              <a:schemeClr val="tx1"/>
            </a:solidFill>
            <a:prstDash val="dash"/>
            <a:round/>
            <a:headEnd/>
            <a:tailEnd type="triangle" w="med" len="med"/>
          </a:ln>
          <a:effectLst/>
        </p:spPr>
        <p:txBody>
          <a:bodyPr/>
          <a:lstStyle/>
          <a:p>
            <a:endParaRPr lang="zh-CN" altLang="en-US"/>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Oval 2"/>
          <p:cNvSpPr>
            <a:spLocks noChangeArrowheads="1"/>
          </p:cNvSpPr>
          <p:nvPr/>
        </p:nvSpPr>
        <p:spPr bwMode="auto">
          <a:xfrm>
            <a:off x="2324100" y="41910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a:t>
            </a:r>
            <a:r>
              <a:rPr lang="en-US" altLang="zh-CN" sz="1800">
                <a:solidFill>
                  <a:schemeClr val="tx1"/>
                </a:solidFill>
                <a:latin typeface="VW媩$婫`婡p瑙" charset="0"/>
                <a:ea typeface="宋体" pitchFamily="2" charset="-122"/>
              </a:rPr>
              <a:t>4</a:t>
            </a:r>
          </a:p>
        </p:txBody>
      </p:sp>
      <p:sp>
        <p:nvSpPr>
          <p:cNvPr id="215043" name="Oval 3"/>
          <p:cNvSpPr>
            <a:spLocks noChangeArrowheads="1"/>
          </p:cNvSpPr>
          <p:nvPr/>
        </p:nvSpPr>
        <p:spPr bwMode="auto">
          <a:xfrm>
            <a:off x="3009900" y="36576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a:t>
            </a:r>
            <a:r>
              <a:rPr lang="en-US" altLang="zh-CN" sz="1800">
                <a:solidFill>
                  <a:schemeClr val="tx1"/>
                </a:solidFill>
                <a:latin typeface="VW媩$婫`婡p瑙" charset="0"/>
                <a:ea typeface="宋体" pitchFamily="2" charset="-122"/>
              </a:rPr>
              <a:t>5</a:t>
            </a:r>
          </a:p>
        </p:txBody>
      </p:sp>
      <p:sp>
        <p:nvSpPr>
          <p:cNvPr id="215044" name="Oval 4"/>
          <p:cNvSpPr>
            <a:spLocks noChangeArrowheads="1"/>
          </p:cNvSpPr>
          <p:nvPr/>
        </p:nvSpPr>
        <p:spPr bwMode="auto">
          <a:xfrm>
            <a:off x="3695700" y="41910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a:t>
            </a:r>
            <a:r>
              <a:rPr lang="en-US" altLang="zh-CN" sz="1800">
                <a:solidFill>
                  <a:schemeClr val="tx1"/>
                </a:solidFill>
                <a:latin typeface="VW媩$婫`婡p瑙" charset="0"/>
                <a:ea typeface="宋体" pitchFamily="2" charset="-122"/>
              </a:rPr>
              <a:t>0</a:t>
            </a:r>
          </a:p>
        </p:txBody>
      </p:sp>
      <p:sp>
        <p:nvSpPr>
          <p:cNvPr id="215045" name="Oval 5"/>
          <p:cNvSpPr>
            <a:spLocks noChangeArrowheads="1"/>
          </p:cNvSpPr>
          <p:nvPr/>
        </p:nvSpPr>
        <p:spPr bwMode="auto">
          <a:xfrm>
            <a:off x="1943100" y="48006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21</a:t>
            </a:r>
          </a:p>
        </p:txBody>
      </p:sp>
      <p:sp>
        <p:nvSpPr>
          <p:cNvPr id="215046" name="Line 6"/>
          <p:cNvSpPr>
            <a:spLocks noChangeShapeType="1"/>
          </p:cNvSpPr>
          <p:nvPr/>
        </p:nvSpPr>
        <p:spPr bwMode="auto">
          <a:xfrm flipH="1">
            <a:off x="2651125" y="3886200"/>
            <a:ext cx="358775" cy="352425"/>
          </a:xfrm>
          <a:prstGeom prst="line">
            <a:avLst/>
          </a:prstGeom>
          <a:noFill/>
          <a:ln w="25400">
            <a:solidFill>
              <a:schemeClr val="tx1"/>
            </a:solidFill>
            <a:round/>
            <a:headEnd/>
            <a:tailEnd/>
          </a:ln>
          <a:effectLst/>
        </p:spPr>
        <p:txBody>
          <a:bodyPr/>
          <a:lstStyle/>
          <a:p>
            <a:endParaRPr lang="zh-CN" altLang="en-US"/>
          </a:p>
        </p:txBody>
      </p:sp>
      <p:sp>
        <p:nvSpPr>
          <p:cNvPr id="215047" name="Line 7"/>
          <p:cNvSpPr>
            <a:spLocks noChangeShapeType="1"/>
          </p:cNvSpPr>
          <p:nvPr/>
        </p:nvSpPr>
        <p:spPr bwMode="auto">
          <a:xfrm>
            <a:off x="3390900" y="3886200"/>
            <a:ext cx="457200" cy="304800"/>
          </a:xfrm>
          <a:prstGeom prst="line">
            <a:avLst/>
          </a:prstGeom>
          <a:noFill/>
          <a:ln w="25400">
            <a:solidFill>
              <a:schemeClr val="tx1"/>
            </a:solidFill>
            <a:round/>
            <a:headEnd/>
            <a:tailEnd/>
          </a:ln>
          <a:effectLst/>
        </p:spPr>
        <p:txBody>
          <a:bodyPr/>
          <a:lstStyle/>
          <a:p>
            <a:endParaRPr lang="zh-CN" altLang="en-US"/>
          </a:p>
        </p:txBody>
      </p:sp>
      <p:sp>
        <p:nvSpPr>
          <p:cNvPr id="215048" name="Line 8"/>
          <p:cNvSpPr>
            <a:spLocks noChangeShapeType="1"/>
          </p:cNvSpPr>
          <p:nvPr/>
        </p:nvSpPr>
        <p:spPr bwMode="auto">
          <a:xfrm flipH="1">
            <a:off x="2171700" y="4572000"/>
            <a:ext cx="228600" cy="228600"/>
          </a:xfrm>
          <a:prstGeom prst="line">
            <a:avLst/>
          </a:prstGeom>
          <a:noFill/>
          <a:ln w="25400">
            <a:solidFill>
              <a:schemeClr val="tx1"/>
            </a:solidFill>
            <a:round/>
            <a:headEnd/>
            <a:tailEnd/>
          </a:ln>
          <a:effectLst/>
        </p:spPr>
        <p:txBody>
          <a:bodyPr/>
          <a:lstStyle/>
          <a:p>
            <a:endParaRPr lang="zh-CN" altLang="en-US"/>
          </a:p>
        </p:txBody>
      </p:sp>
      <p:sp>
        <p:nvSpPr>
          <p:cNvPr id="215049" name="Text Box 9"/>
          <p:cNvSpPr txBox="1">
            <a:spLocks noChangeArrowheads="1"/>
          </p:cNvSpPr>
          <p:nvPr/>
        </p:nvSpPr>
        <p:spPr bwMode="auto">
          <a:xfrm>
            <a:off x="3009900" y="5334000"/>
            <a:ext cx="457200" cy="366713"/>
          </a:xfrm>
          <a:prstGeom prst="rect">
            <a:avLst/>
          </a:prstGeom>
          <a:noFill/>
          <a:ln w="9525">
            <a:noFill/>
            <a:miter lim="800000"/>
            <a:headEnd/>
            <a:tailEnd/>
          </a:ln>
          <a:effectLst/>
        </p:spPr>
        <p:txBody>
          <a:bodyPr>
            <a:spAutoFit/>
          </a:bodyPr>
          <a:lstStyle/>
          <a:p>
            <a:pPr>
              <a:lnSpc>
                <a:spcPct val="100000"/>
              </a:lnSpc>
            </a:pPr>
            <a:r>
              <a:rPr lang="zh-CN" altLang="en-US" sz="1800">
                <a:solidFill>
                  <a:schemeClr val="tx1"/>
                </a:solidFill>
                <a:latin typeface="Times New Roman" pitchFamily="18" charset="0"/>
                <a:ea typeface="宋体" pitchFamily="2" charset="-122"/>
              </a:rPr>
              <a:t>(</a:t>
            </a:r>
            <a:r>
              <a:rPr lang="en-US" altLang="zh-CN" sz="1800">
                <a:solidFill>
                  <a:schemeClr val="tx1"/>
                </a:solidFill>
                <a:latin typeface="Times New Roman" pitchFamily="18" charset="0"/>
                <a:ea typeface="宋体" pitchFamily="2" charset="-122"/>
              </a:rPr>
              <a:t>a)</a:t>
            </a:r>
          </a:p>
        </p:txBody>
      </p:sp>
      <p:sp>
        <p:nvSpPr>
          <p:cNvPr id="10" name="Rectangle 10"/>
          <p:cNvSpPr>
            <a:spLocks noChangeArrowheads="1"/>
          </p:cNvSpPr>
          <p:nvPr/>
        </p:nvSpPr>
        <p:spPr bwMode="auto">
          <a:xfrm>
            <a:off x="304800" y="2286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400">
                <a:solidFill>
                  <a:schemeClr val="tx1"/>
                </a:solidFill>
                <a:effectLst>
                  <a:outerShdw blurRad="38100" dist="38100" dir="2700000" algn="tl">
                    <a:srgbClr val="C0C0C0"/>
                  </a:outerShdw>
                </a:effectLst>
                <a:latin typeface="Times New Roman" pitchFamily="18" charset="0"/>
              </a:rPr>
              <a:t>再从堆中删除</a:t>
            </a:r>
            <a:r>
              <a:rPr lang="en-US" altLang="zh-CN" sz="2400">
                <a:solidFill>
                  <a:schemeClr val="tx1"/>
                </a:solidFill>
                <a:effectLst>
                  <a:outerShdw blurRad="38100" dist="38100" dir="2700000" algn="tl">
                    <a:srgbClr val="C0C0C0"/>
                  </a:outerShdw>
                </a:effectLst>
                <a:latin typeface="Times New Roman" pitchFamily="18" charset="0"/>
              </a:rPr>
              <a:t>10</a:t>
            </a:r>
            <a:r>
              <a:rPr lang="zh-CN" altLang="en-US" sz="2400">
                <a:solidFill>
                  <a:schemeClr val="tx1"/>
                </a:solidFill>
                <a:effectLst>
                  <a:outerShdw blurRad="38100" dist="38100" dir="2700000" algn="tl">
                    <a:srgbClr val="C0C0C0"/>
                  </a:outerShdw>
                </a:effectLst>
                <a:latin typeface="Times New Roman" pitchFamily="18" charset="0"/>
              </a:rPr>
              <a:t>。</a:t>
            </a:r>
          </a:p>
        </p:txBody>
      </p:sp>
      <p:sp>
        <p:nvSpPr>
          <p:cNvPr id="215051" name="Oval 11"/>
          <p:cNvSpPr>
            <a:spLocks noChangeArrowheads="1"/>
          </p:cNvSpPr>
          <p:nvPr/>
        </p:nvSpPr>
        <p:spPr bwMode="auto">
          <a:xfrm>
            <a:off x="2286000" y="14636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a:t>
            </a:r>
            <a:r>
              <a:rPr lang="en-US" altLang="zh-CN" sz="1800">
                <a:solidFill>
                  <a:schemeClr val="tx1"/>
                </a:solidFill>
                <a:latin typeface="VW媩$婫`婡p瑙" charset="0"/>
                <a:ea typeface="宋体" pitchFamily="2" charset="-122"/>
              </a:rPr>
              <a:t>4</a:t>
            </a:r>
          </a:p>
        </p:txBody>
      </p:sp>
      <p:sp>
        <p:nvSpPr>
          <p:cNvPr id="215052" name="Oval 12"/>
          <p:cNvSpPr>
            <a:spLocks noChangeArrowheads="1"/>
          </p:cNvSpPr>
          <p:nvPr/>
        </p:nvSpPr>
        <p:spPr bwMode="auto">
          <a:xfrm>
            <a:off x="2971800" y="930275"/>
            <a:ext cx="381000" cy="3810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10</a:t>
            </a:r>
          </a:p>
        </p:txBody>
      </p:sp>
      <p:sp>
        <p:nvSpPr>
          <p:cNvPr id="215053" name="Oval 13"/>
          <p:cNvSpPr>
            <a:spLocks noChangeArrowheads="1"/>
          </p:cNvSpPr>
          <p:nvPr/>
        </p:nvSpPr>
        <p:spPr bwMode="auto">
          <a:xfrm>
            <a:off x="3657600" y="14636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a:t>
            </a:r>
            <a:r>
              <a:rPr lang="en-US" altLang="zh-CN" sz="1800">
                <a:solidFill>
                  <a:schemeClr val="tx1"/>
                </a:solidFill>
                <a:latin typeface="VW媩$婫`婡p瑙" charset="0"/>
                <a:ea typeface="宋体" pitchFamily="2" charset="-122"/>
              </a:rPr>
              <a:t>0</a:t>
            </a:r>
          </a:p>
        </p:txBody>
      </p:sp>
      <p:sp>
        <p:nvSpPr>
          <p:cNvPr id="215054" name="Oval 14"/>
          <p:cNvSpPr>
            <a:spLocks noChangeArrowheads="1"/>
          </p:cNvSpPr>
          <p:nvPr/>
        </p:nvSpPr>
        <p:spPr bwMode="auto">
          <a:xfrm>
            <a:off x="1905000" y="20732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21</a:t>
            </a:r>
          </a:p>
        </p:txBody>
      </p:sp>
      <p:sp>
        <p:nvSpPr>
          <p:cNvPr id="215055" name="Oval 15"/>
          <p:cNvSpPr>
            <a:spLocks noChangeArrowheads="1"/>
          </p:cNvSpPr>
          <p:nvPr/>
        </p:nvSpPr>
        <p:spPr bwMode="auto">
          <a:xfrm>
            <a:off x="2590800" y="2073275"/>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15</a:t>
            </a:r>
          </a:p>
        </p:txBody>
      </p:sp>
      <p:sp>
        <p:nvSpPr>
          <p:cNvPr id="215056" name="Line 16"/>
          <p:cNvSpPr>
            <a:spLocks noChangeShapeType="1"/>
          </p:cNvSpPr>
          <p:nvPr/>
        </p:nvSpPr>
        <p:spPr bwMode="auto">
          <a:xfrm flipH="1">
            <a:off x="2590800" y="1158875"/>
            <a:ext cx="381000" cy="304800"/>
          </a:xfrm>
          <a:prstGeom prst="line">
            <a:avLst/>
          </a:prstGeom>
          <a:noFill/>
          <a:ln w="25400">
            <a:solidFill>
              <a:schemeClr val="tx1"/>
            </a:solidFill>
            <a:round/>
            <a:headEnd/>
            <a:tailEnd/>
          </a:ln>
          <a:effectLst/>
        </p:spPr>
        <p:txBody>
          <a:bodyPr/>
          <a:lstStyle/>
          <a:p>
            <a:endParaRPr lang="zh-CN" altLang="en-US"/>
          </a:p>
        </p:txBody>
      </p:sp>
      <p:sp>
        <p:nvSpPr>
          <p:cNvPr id="215057" name="Line 17"/>
          <p:cNvSpPr>
            <a:spLocks noChangeShapeType="1"/>
          </p:cNvSpPr>
          <p:nvPr/>
        </p:nvSpPr>
        <p:spPr bwMode="auto">
          <a:xfrm>
            <a:off x="3352800" y="1158875"/>
            <a:ext cx="457200" cy="304800"/>
          </a:xfrm>
          <a:prstGeom prst="line">
            <a:avLst/>
          </a:prstGeom>
          <a:noFill/>
          <a:ln w="25400">
            <a:solidFill>
              <a:schemeClr val="tx1"/>
            </a:solidFill>
            <a:round/>
            <a:headEnd/>
            <a:tailEnd/>
          </a:ln>
          <a:effectLst/>
        </p:spPr>
        <p:txBody>
          <a:bodyPr/>
          <a:lstStyle/>
          <a:p>
            <a:endParaRPr lang="zh-CN" altLang="en-US"/>
          </a:p>
        </p:txBody>
      </p:sp>
      <p:sp>
        <p:nvSpPr>
          <p:cNvPr id="215058" name="Line 18"/>
          <p:cNvSpPr>
            <a:spLocks noChangeShapeType="1"/>
          </p:cNvSpPr>
          <p:nvPr/>
        </p:nvSpPr>
        <p:spPr bwMode="auto">
          <a:xfrm flipH="1">
            <a:off x="2133600" y="1844675"/>
            <a:ext cx="206375" cy="228600"/>
          </a:xfrm>
          <a:prstGeom prst="line">
            <a:avLst/>
          </a:prstGeom>
          <a:noFill/>
          <a:ln w="25400">
            <a:solidFill>
              <a:schemeClr val="tx1"/>
            </a:solidFill>
            <a:round/>
            <a:headEnd/>
            <a:tailEnd/>
          </a:ln>
          <a:effectLst/>
        </p:spPr>
        <p:txBody>
          <a:bodyPr/>
          <a:lstStyle/>
          <a:p>
            <a:endParaRPr lang="zh-CN" altLang="en-US"/>
          </a:p>
        </p:txBody>
      </p:sp>
      <p:sp>
        <p:nvSpPr>
          <p:cNvPr id="215059" name="Line 19"/>
          <p:cNvSpPr>
            <a:spLocks noChangeShapeType="1"/>
          </p:cNvSpPr>
          <p:nvPr/>
        </p:nvSpPr>
        <p:spPr bwMode="auto">
          <a:xfrm>
            <a:off x="2590800" y="1844675"/>
            <a:ext cx="152400" cy="228600"/>
          </a:xfrm>
          <a:prstGeom prst="line">
            <a:avLst/>
          </a:prstGeom>
          <a:noFill/>
          <a:ln w="25400">
            <a:solidFill>
              <a:schemeClr val="tx1"/>
            </a:solidFill>
            <a:round/>
            <a:headEnd/>
            <a:tailEnd/>
          </a:ln>
          <a:effectLst/>
        </p:spPr>
        <p:txBody>
          <a:bodyPr/>
          <a:lstStyle/>
          <a:p>
            <a:endParaRPr lang="zh-CN" altLang="en-US"/>
          </a:p>
        </p:txBody>
      </p:sp>
      <p:sp>
        <p:nvSpPr>
          <p:cNvPr id="215060" name="Text Box 20"/>
          <p:cNvSpPr txBox="1">
            <a:spLocks noChangeArrowheads="1"/>
          </p:cNvSpPr>
          <p:nvPr/>
        </p:nvSpPr>
        <p:spPr bwMode="auto">
          <a:xfrm>
            <a:off x="2514600" y="2590800"/>
            <a:ext cx="1371600" cy="396875"/>
          </a:xfrm>
          <a:prstGeom prst="rect">
            <a:avLst/>
          </a:prstGeom>
          <a:noFill/>
          <a:ln w="9525">
            <a:noFill/>
            <a:miter lim="800000"/>
            <a:headEnd/>
            <a:tailEnd/>
          </a:ln>
          <a:effectLst/>
        </p:spPr>
        <p:txBody>
          <a:bodyPr>
            <a:spAutoFit/>
          </a:bodyPr>
          <a:lstStyle/>
          <a:p>
            <a:pPr>
              <a:lnSpc>
                <a:spcPct val="100000"/>
              </a:lnSpc>
            </a:pPr>
            <a:r>
              <a:rPr lang="zh-CN" altLang="en-US" sz="2000">
                <a:solidFill>
                  <a:schemeClr val="tx1"/>
                </a:solidFill>
                <a:latin typeface="Times New Roman" pitchFamily="18" charset="0"/>
              </a:rPr>
              <a:t>初始堆</a:t>
            </a:r>
          </a:p>
        </p:txBody>
      </p:sp>
      <p:sp>
        <p:nvSpPr>
          <p:cNvPr id="215061" name="Oval 21"/>
          <p:cNvSpPr>
            <a:spLocks noChangeArrowheads="1"/>
          </p:cNvSpPr>
          <p:nvPr/>
        </p:nvSpPr>
        <p:spPr bwMode="auto">
          <a:xfrm>
            <a:off x="5029200" y="1463675"/>
            <a:ext cx="381000" cy="38100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1800">
              <a:solidFill>
                <a:schemeClr val="tx1"/>
              </a:solidFill>
              <a:latin typeface="VW媩$婫`婡p瑙" charset="0"/>
              <a:ea typeface="宋体" pitchFamily="2" charset="-122"/>
            </a:endParaRPr>
          </a:p>
        </p:txBody>
      </p:sp>
      <p:sp>
        <p:nvSpPr>
          <p:cNvPr id="215062" name="Oval 22"/>
          <p:cNvSpPr>
            <a:spLocks noChangeArrowheads="1"/>
          </p:cNvSpPr>
          <p:nvPr/>
        </p:nvSpPr>
        <p:spPr bwMode="auto">
          <a:xfrm>
            <a:off x="5715000" y="930275"/>
            <a:ext cx="381000" cy="38100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1800">
              <a:solidFill>
                <a:schemeClr val="tx1"/>
              </a:solidFill>
              <a:latin typeface="VW媩$婫`婡p瑙" charset="0"/>
              <a:ea typeface="宋体" pitchFamily="2" charset="-122"/>
            </a:endParaRPr>
          </a:p>
        </p:txBody>
      </p:sp>
      <p:sp>
        <p:nvSpPr>
          <p:cNvPr id="215063" name="Oval 23"/>
          <p:cNvSpPr>
            <a:spLocks noChangeArrowheads="1"/>
          </p:cNvSpPr>
          <p:nvPr/>
        </p:nvSpPr>
        <p:spPr bwMode="auto">
          <a:xfrm>
            <a:off x="6400800" y="1463675"/>
            <a:ext cx="381000" cy="38100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1800">
              <a:solidFill>
                <a:schemeClr val="tx1"/>
              </a:solidFill>
              <a:latin typeface="VW媩$婫`婡p瑙" charset="0"/>
              <a:ea typeface="宋体" pitchFamily="2" charset="-122"/>
            </a:endParaRPr>
          </a:p>
        </p:txBody>
      </p:sp>
      <p:sp>
        <p:nvSpPr>
          <p:cNvPr id="215064" name="Oval 24"/>
          <p:cNvSpPr>
            <a:spLocks noChangeArrowheads="1"/>
          </p:cNvSpPr>
          <p:nvPr/>
        </p:nvSpPr>
        <p:spPr bwMode="auto">
          <a:xfrm>
            <a:off x="4648200" y="2073275"/>
            <a:ext cx="381000" cy="381000"/>
          </a:xfrm>
          <a:prstGeom prst="ellipse">
            <a:avLst/>
          </a:prstGeom>
          <a:noFill/>
          <a:ln w="25400">
            <a:solidFill>
              <a:schemeClr val="tx1"/>
            </a:solidFill>
            <a:round/>
            <a:headEnd/>
            <a:tailEnd/>
          </a:ln>
          <a:effectLst/>
        </p:spPr>
        <p:txBody>
          <a:bodyPr wrap="none" anchor="ctr"/>
          <a:lstStyle/>
          <a:p>
            <a:pPr algn="ctr">
              <a:lnSpc>
                <a:spcPct val="100000"/>
              </a:lnSpc>
            </a:pPr>
            <a:endParaRPr lang="zh-CN" altLang="en-US" sz="1800">
              <a:solidFill>
                <a:schemeClr val="tx1"/>
              </a:solidFill>
              <a:latin typeface="VW媩$婫`婡p瑙" charset="0"/>
              <a:ea typeface="宋体" pitchFamily="2" charset="-122"/>
            </a:endParaRPr>
          </a:p>
        </p:txBody>
      </p:sp>
      <p:sp>
        <p:nvSpPr>
          <p:cNvPr id="215065" name="Line 25"/>
          <p:cNvSpPr>
            <a:spLocks noChangeShapeType="1"/>
          </p:cNvSpPr>
          <p:nvPr/>
        </p:nvSpPr>
        <p:spPr bwMode="auto">
          <a:xfrm flipH="1">
            <a:off x="5337175" y="1158875"/>
            <a:ext cx="377825" cy="334963"/>
          </a:xfrm>
          <a:prstGeom prst="line">
            <a:avLst/>
          </a:prstGeom>
          <a:noFill/>
          <a:ln w="25400">
            <a:solidFill>
              <a:schemeClr val="tx1"/>
            </a:solidFill>
            <a:round/>
            <a:headEnd/>
            <a:tailEnd/>
          </a:ln>
          <a:effectLst/>
        </p:spPr>
        <p:txBody>
          <a:bodyPr/>
          <a:lstStyle/>
          <a:p>
            <a:endParaRPr lang="zh-CN" altLang="en-US"/>
          </a:p>
        </p:txBody>
      </p:sp>
      <p:sp>
        <p:nvSpPr>
          <p:cNvPr id="215066" name="Line 26"/>
          <p:cNvSpPr>
            <a:spLocks noChangeShapeType="1"/>
          </p:cNvSpPr>
          <p:nvPr/>
        </p:nvSpPr>
        <p:spPr bwMode="auto">
          <a:xfrm>
            <a:off x="6096000" y="1158875"/>
            <a:ext cx="457200" cy="304800"/>
          </a:xfrm>
          <a:prstGeom prst="line">
            <a:avLst/>
          </a:prstGeom>
          <a:noFill/>
          <a:ln w="25400">
            <a:solidFill>
              <a:schemeClr val="tx1"/>
            </a:solidFill>
            <a:round/>
            <a:headEnd/>
            <a:tailEnd/>
          </a:ln>
          <a:effectLst/>
        </p:spPr>
        <p:txBody>
          <a:bodyPr/>
          <a:lstStyle/>
          <a:p>
            <a:endParaRPr lang="zh-CN" altLang="en-US"/>
          </a:p>
        </p:txBody>
      </p:sp>
      <p:sp>
        <p:nvSpPr>
          <p:cNvPr id="215067" name="Line 27"/>
          <p:cNvSpPr>
            <a:spLocks noChangeShapeType="1"/>
          </p:cNvSpPr>
          <p:nvPr/>
        </p:nvSpPr>
        <p:spPr bwMode="auto">
          <a:xfrm flipH="1">
            <a:off x="4841875" y="1808163"/>
            <a:ext cx="263525" cy="271462"/>
          </a:xfrm>
          <a:prstGeom prst="line">
            <a:avLst/>
          </a:prstGeom>
          <a:noFill/>
          <a:ln w="25400">
            <a:solidFill>
              <a:schemeClr val="tx1"/>
            </a:solidFill>
            <a:round/>
            <a:headEnd/>
            <a:tailEnd/>
          </a:ln>
          <a:effectLst/>
        </p:spPr>
        <p:txBody>
          <a:bodyPr/>
          <a:lstStyle/>
          <a:p>
            <a:endParaRPr lang="zh-CN" altLang="en-US"/>
          </a:p>
        </p:txBody>
      </p:sp>
      <p:sp>
        <p:nvSpPr>
          <p:cNvPr id="215068" name="Text Box 28"/>
          <p:cNvSpPr txBox="1">
            <a:spLocks noChangeArrowheads="1"/>
          </p:cNvSpPr>
          <p:nvPr/>
        </p:nvSpPr>
        <p:spPr bwMode="auto">
          <a:xfrm>
            <a:off x="4495800" y="2590800"/>
            <a:ext cx="3124200" cy="396875"/>
          </a:xfrm>
          <a:prstGeom prst="rect">
            <a:avLst/>
          </a:prstGeom>
          <a:noFill/>
          <a:ln w="9525">
            <a:noFill/>
            <a:miter lim="800000"/>
            <a:headEnd/>
            <a:tailEnd/>
          </a:ln>
          <a:effectLst/>
        </p:spPr>
        <p:txBody>
          <a:bodyPr>
            <a:spAutoFit/>
          </a:bodyPr>
          <a:lstStyle/>
          <a:p>
            <a:pPr>
              <a:lnSpc>
                <a:spcPct val="100000"/>
              </a:lnSpc>
            </a:pPr>
            <a:r>
              <a:rPr lang="zh-CN" altLang="en-US" sz="2000">
                <a:solidFill>
                  <a:schemeClr val="tx1"/>
                </a:solidFill>
                <a:latin typeface="Times New Roman" pitchFamily="18" charset="0"/>
              </a:rPr>
              <a:t>删除一个元素后的堆结构</a:t>
            </a:r>
          </a:p>
        </p:txBody>
      </p:sp>
      <p:sp>
        <p:nvSpPr>
          <p:cNvPr id="215069" name="Line 29"/>
          <p:cNvSpPr>
            <a:spLocks noChangeShapeType="1"/>
          </p:cNvSpPr>
          <p:nvPr/>
        </p:nvSpPr>
        <p:spPr bwMode="auto">
          <a:xfrm flipV="1">
            <a:off x="2971800" y="1387475"/>
            <a:ext cx="152400" cy="6096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215070" name="Oval 30"/>
          <p:cNvSpPr>
            <a:spLocks noChangeArrowheads="1"/>
          </p:cNvSpPr>
          <p:nvPr/>
        </p:nvSpPr>
        <p:spPr bwMode="auto">
          <a:xfrm>
            <a:off x="5384800" y="41910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a:t>
            </a:r>
            <a:r>
              <a:rPr lang="en-US" altLang="zh-CN" sz="1800">
                <a:solidFill>
                  <a:schemeClr val="tx1"/>
                </a:solidFill>
                <a:latin typeface="VW媩$婫`婡p瑙" charset="0"/>
                <a:ea typeface="宋体" pitchFamily="2" charset="-122"/>
              </a:rPr>
              <a:t>5</a:t>
            </a:r>
          </a:p>
        </p:txBody>
      </p:sp>
      <p:sp>
        <p:nvSpPr>
          <p:cNvPr id="215071" name="Oval 31"/>
          <p:cNvSpPr>
            <a:spLocks noChangeArrowheads="1"/>
          </p:cNvSpPr>
          <p:nvPr/>
        </p:nvSpPr>
        <p:spPr bwMode="auto">
          <a:xfrm>
            <a:off x="6070600" y="36576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1</a:t>
            </a:r>
            <a:r>
              <a:rPr lang="en-US" altLang="zh-CN" sz="1800">
                <a:solidFill>
                  <a:schemeClr val="tx1"/>
                </a:solidFill>
                <a:latin typeface="VW媩$婫`婡p瑙" charset="0"/>
                <a:ea typeface="宋体" pitchFamily="2" charset="-122"/>
              </a:rPr>
              <a:t>4</a:t>
            </a:r>
          </a:p>
        </p:txBody>
      </p:sp>
      <p:sp>
        <p:nvSpPr>
          <p:cNvPr id="215072" name="Oval 32"/>
          <p:cNvSpPr>
            <a:spLocks noChangeArrowheads="1"/>
          </p:cNvSpPr>
          <p:nvPr/>
        </p:nvSpPr>
        <p:spPr bwMode="auto">
          <a:xfrm>
            <a:off x="6756400" y="41910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zh-CN" altLang="en-US" sz="1800">
                <a:solidFill>
                  <a:schemeClr val="tx1"/>
                </a:solidFill>
                <a:latin typeface="VW媩$婫`婡p瑙" charset="0"/>
                <a:ea typeface="宋体" pitchFamily="2" charset="-122"/>
              </a:rPr>
              <a:t>2</a:t>
            </a:r>
            <a:r>
              <a:rPr lang="en-US" altLang="zh-CN" sz="1800">
                <a:solidFill>
                  <a:schemeClr val="tx1"/>
                </a:solidFill>
                <a:latin typeface="VW媩$婫`婡p瑙" charset="0"/>
                <a:ea typeface="宋体" pitchFamily="2" charset="-122"/>
              </a:rPr>
              <a:t>0</a:t>
            </a:r>
          </a:p>
        </p:txBody>
      </p:sp>
      <p:sp>
        <p:nvSpPr>
          <p:cNvPr id="215073" name="Oval 33"/>
          <p:cNvSpPr>
            <a:spLocks noChangeArrowheads="1"/>
          </p:cNvSpPr>
          <p:nvPr/>
        </p:nvSpPr>
        <p:spPr bwMode="auto">
          <a:xfrm>
            <a:off x="5003800" y="4800600"/>
            <a:ext cx="381000" cy="381000"/>
          </a:xfrm>
          <a:prstGeom prst="ellipse">
            <a:avLst/>
          </a:prstGeom>
          <a:noFill/>
          <a:ln w="25400">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21</a:t>
            </a:r>
          </a:p>
        </p:txBody>
      </p:sp>
      <p:sp>
        <p:nvSpPr>
          <p:cNvPr id="215074" name="Line 34"/>
          <p:cNvSpPr>
            <a:spLocks noChangeShapeType="1"/>
          </p:cNvSpPr>
          <p:nvPr/>
        </p:nvSpPr>
        <p:spPr bwMode="auto">
          <a:xfrm flipH="1">
            <a:off x="5683250" y="3886200"/>
            <a:ext cx="387350" cy="352425"/>
          </a:xfrm>
          <a:prstGeom prst="line">
            <a:avLst/>
          </a:prstGeom>
          <a:noFill/>
          <a:ln w="25400">
            <a:solidFill>
              <a:schemeClr val="tx1"/>
            </a:solidFill>
            <a:round/>
            <a:headEnd/>
            <a:tailEnd/>
          </a:ln>
          <a:effectLst/>
        </p:spPr>
        <p:txBody>
          <a:bodyPr/>
          <a:lstStyle/>
          <a:p>
            <a:endParaRPr lang="zh-CN" altLang="en-US"/>
          </a:p>
        </p:txBody>
      </p:sp>
      <p:sp>
        <p:nvSpPr>
          <p:cNvPr id="215075" name="Line 35"/>
          <p:cNvSpPr>
            <a:spLocks noChangeShapeType="1"/>
          </p:cNvSpPr>
          <p:nvPr/>
        </p:nvSpPr>
        <p:spPr bwMode="auto">
          <a:xfrm>
            <a:off x="6451600" y="3886200"/>
            <a:ext cx="457200" cy="304800"/>
          </a:xfrm>
          <a:prstGeom prst="line">
            <a:avLst/>
          </a:prstGeom>
          <a:noFill/>
          <a:ln w="25400">
            <a:solidFill>
              <a:schemeClr val="tx1"/>
            </a:solidFill>
            <a:round/>
            <a:headEnd/>
            <a:tailEnd/>
          </a:ln>
          <a:effectLst/>
        </p:spPr>
        <p:txBody>
          <a:bodyPr/>
          <a:lstStyle/>
          <a:p>
            <a:endParaRPr lang="zh-CN" altLang="en-US"/>
          </a:p>
        </p:txBody>
      </p:sp>
      <p:sp>
        <p:nvSpPr>
          <p:cNvPr id="215076" name="Line 36"/>
          <p:cNvSpPr>
            <a:spLocks noChangeShapeType="1"/>
          </p:cNvSpPr>
          <p:nvPr/>
        </p:nvSpPr>
        <p:spPr bwMode="auto">
          <a:xfrm flipH="1">
            <a:off x="5232400" y="4572000"/>
            <a:ext cx="228600" cy="228600"/>
          </a:xfrm>
          <a:prstGeom prst="line">
            <a:avLst/>
          </a:prstGeom>
          <a:noFill/>
          <a:ln w="25400">
            <a:solidFill>
              <a:schemeClr val="tx1"/>
            </a:solidFill>
            <a:round/>
            <a:headEnd/>
            <a:tailEnd/>
          </a:ln>
          <a:effectLst/>
        </p:spPr>
        <p:txBody>
          <a:bodyPr/>
          <a:lstStyle/>
          <a:p>
            <a:endParaRPr lang="zh-CN" altLang="en-US"/>
          </a:p>
        </p:txBody>
      </p:sp>
      <p:sp>
        <p:nvSpPr>
          <p:cNvPr id="215077" name="Text Box 37"/>
          <p:cNvSpPr txBox="1">
            <a:spLocks noChangeArrowheads="1"/>
          </p:cNvSpPr>
          <p:nvPr/>
        </p:nvSpPr>
        <p:spPr bwMode="auto">
          <a:xfrm>
            <a:off x="6070600" y="5334000"/>
            <a:ext cx="588963" cy="366713"/>
          </a:xfrm>
          <a:prstGeom prst="rect">
            <a:avLst/>
          </a:prstGeom>
          <a:noFill/>
          <a:ln w="9525">
            <a:noFill/>
            <a:miter lim="800000"/>
            <a:headEnd/>
            <a:tailEnd/>
          </a:ln>
          <a:effectLst/>
        </p:spPr>
        <p:txBody>
          <a:bodyPr>
            <a:spAutoFit/>
          </a:bodyPr>
          <a:lstStyle/>
          <a:p>
            <a:pPr>
              <a:lnSpc>
                <a:spcPct val="100000"/>
              </a:lnSpc>
            </a:pPr>
            <a:r>
              <a:rPr lang="zh-CN" altLang="en-US" sz="1800">
                <a:solidFill>
                  <a:schemeClr val="tx1"/>
                </a:solidFill>
                <a:latin typeface="Times New Roman" pitchFamily="18" charset="0"/>
                <a:ea typeface="宋体" pitchFamily="2" charset="-122"/>
              </a:rPr>
              <a:t>(</a:t>
            </a:r>
            <a:r>
              <a:rPr lang="en-US" altLang="zh-CN" sz="1800">
                <a:solidFill>
                  <a:schemeClr val="tx1"/>
                </a:solidFill>
                <a:latin typeface="Times New Roman" pitchFamily="18" charset="0"/>
                <a:ea typeface="宋体" pitchFamily="2" charset="-122"/>
              </a:rPr>
              <a:t>b)</a:t>
            </a:r>
          </a:p>
        </p:txBody>
      </p:sp>
      <p:sp>
        <p:nvSpPr>
          <p:cNvPr id="215078" name="Freeform 38"/>
          <p:cNvSpPr>
            <a:spLocks/>
          </p:cNvSpPr>
          <p:nvPr/>
        </p:nvSpPr>
        <p:spPr bwMode="auto">
          <a:xfrm>
            <a:off x="2540000" y="3733800"/>
            <a:ext cx="317500" cy="381000"/>
          </a:xfrm>
          <a:custGeom>
            <a:avLst/>
            <a:gdLst>
              <a:gd name="T0" fmla="*/ 2147483647 w 200"/>
              <a:gd name="T1" fmla="*/ 2147483647 h 240"/>
              <a:gd name="T2" fmla="*/ 2147483647 w 200"/>
              <a:gd name="T3" fmla="*/ 2147483647 h 240"/>
              <a:gd name="T4" fmla="*/ 2147483647 w 200"/>
              <a:gd name="T5" fmla="*/ 2147483647 h 240"/>
              <a:gd name="T6" fmla="*/ 2147483647 w 20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40">
                <a:moveTo>
                  <a:pt x="8" y="240"/>
                </a:moveTo>
                <a:cubicBezTo>
                  <a:pt x="4" y="208"/>
                  <a:pt x="0" y="176"/>
                  <a:pt x="8" y="144"/>
                </a:cubicBezTo>
                <a:cubicBezTo>
                  <a:pt x="16" y="112"/>
                  <a:pt x="24" y="72"/>
                  <a:pt x="56" y="48"/>
                </a:cubicBezTo>
                <a:cubicBezTo>
                  <a:pt x="88" y="24"/>
                  <a:pt x="168" y="8"/>
                  <a:pt x="200" y="0"/>
                </a:cubicBezTo>
              </a:path>
            </a:pathLst>
          </a:custGeom>
          <a:noFill/>
          <a:ln w="9525">
            <a:solidFill>
              <a:srgbClr val="FF3300"/>
            </a:solidFill>
            <a:round/>
            <a:headEnd type="triangle" w="med" len="med"/>
            <a:tailEnd type="triangle" w="med" len="med"/>
          </a:ln>
          <a:effectLst/>
        </p:spPr>
        <p:txBody>
          <a:bodyPr/>
          <a:lstStyle/>
          <a:p>
            <a:endParaRPr lang="zh-CN" altLang="en-US"/>
          </a:p>
        </p:txBody>
      </p:sp>
      <p:sp>
        <p:nvSpPr>
          <p:cNvPr id="39" name="Rectangle 39"/>
          <p:cNvSpPr>
            <a:spLocks noChangeArrowheads="1"/>
          </p:cNvSpPr>
          <p:nvPr/>
        </p:nvSpPr>
        <p:spPr bwMode="auto">
          <a:xfrm>
            <a:off x="539750" y="5734050"/>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400">
                <a:solidFill>
                  <a:schemeClr val="tx1"/>
                </a:solidFill>
                <a:effectLst>
                  <a:outerShdw blurRad="38100" dist="38100" dir="2700000" algn="tl">
                    <a:srgbClr val="C0C0C0"/>
                  </a:outerShdw>
                </a:effectLst>
              </a:rPr>
              <a:t>与插入一个元素相似，删除一个元素的时间复杂度也为</a:t>
            </a:r>
            <a:r>
              <a:rPr lang="en-US" altLang="zh-CN" sz="2400">
                <a:solidFill>
                  <a:schemeClr val="tx1"/>
                </a:solidFill>
                <a:effectLst>
                  <a:outerShdw blurRad="38100" dist="38100" dir="2700000" algn="tl">
                    <a:srgbClr val="C0C0C0"/>
                  </a:outerShdw>
                </a:effectLst>
                <a:latin typeface="Times New Roman" pitchFamily="18" charset="0"/>
              </a:rPr>
              <a:t>O(log</a:t>
            </a:r>
            <a:r>
              <a:rPr lang="en-US" altLang="zh-CN" sz="2400" baseline="-25000">
                <a:solidFill>
                  <a:schemeClr val="tx1"/>
                </a:solidFill>
                <a:effectLst>
                  <a:outerShdw blurRad="38100" dist="38100" dir="2700000" algn="tl">
                    <a:srgbClr val="C0C0C0"/>
                  </a:outerShdw>
                </a:effectLst>
                <a:latin typeface="Times New Roman" pitchFamily="18" charset="0"/>
              </a:rPr>
              <a:t>2</a:t>
            </a:r>
            <a:r>
              <a:rPr lang="en-US" altLang="zh-CN" sz="2400">
                <a:solidFill>
                  <a:schemeClr val="tx1"/>
                </a:solidFill>
                <a:effectLst>
                  <a:outerShdw blurRad="38100" dist="38100" dir="2700000" algn="tl">
                    <a:srgbClr val="C0C0C0"/>
                  </a:outerShdw>
                </a:effectLst>
                <a:latin typeface="Times New Roman" pitchFamily="18" charset="0"/>
              </a:rPr>
              <a:t>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7239" name="Text Box 7"/>
          <p:cNvSpPr txBox="1">
            <a:spLocks noChangeArrowheads="1"/>
          </p:cNvSpPr>
          <p:nvPr/>
        </p:nvSpPr>
        <p:spPr bwMode="auto">
          <a:xfrm>
            <a:off x="685800" y="1352550"/>
            <a:ext cx="8001000" cy="946150"/>
          </a:xfrm>
          <a:prstGeom prst="rect">
            <a:avLst/>
          </a:prstGeom>
          <a:noFill/>
          <a:ln w="9525">
            <a:noFill/>
            <a:miter lim="800000"/>
            <a:headEnd/>
            <a:tailEnd/>
          </a:ln>
          <a:effectLst/>
        </p:spPr>
        <p:txBody>
          <a:bodyPr>
            <a:spAutoFit/>
          </a:bodyPr>
          <a:lstStyle/>
          <a:p>
            <a:pPr>
              <a:lnSpc>
                <a:spcPct val="100000"/>
              </a:lnSpc>
            </a:pPr>
            <a:r>
              <a:rPr lang="zh-CN" altLang="en-US" sz="2800" u="sng">
                <a:solidFill>
                  <a:srgbClr val="FF3300"/>
                </a:solidFill>
                <a:effectLst>
                  <a:outerShdw blurRad="38100" dist="38100" dir="2700000" algn="tl">
                    <a:srgbClr val="C0C0C0"/>
                  </a:outerShdw>
                </a:effectLst>
                <a:latin typeface="VW媩$婫`婡p瑙" charset="0"/>
              </a:rPr>
              <a:t>性质1</a:t>
            </a:r>
            <a:r>
              <a:rPr lang="zh-CN" altLang="en-US" sz="2800">
                <a:solidFill>
                  <a:srgbClr val="008000"/>
                </a:solidFill>
                <a:effectLst>
                  <a:outerShdw blurRad="38100" dist="38100" dir="2700000" algn="tl">
                    <a:srgbClr val="C0C0C0"/>
                  </a:outerShdw>
                </a:effectLst>
                <a:latin typeface="VW媩$婫`婡p瑙" charset="0"/>
              </a:rPr>
              <a:t>  </a:t>
            </a:r>
            <a:r>
              <a:rPr lang="zh-CN" altLang="en-US" sz="2800">
                <a:solidFill>
                  <a:schemeClr val="tx1"/>
                </a:solidFill>
                <a:effectLst>
                  <a:outerShdw blurRad="38100" dist="38100" dir="2700000" algn="tl">
                    <a:srgbClr val="C0C0C0"/>
                  </a:outerShdw>
                </a:effectLst>
              </a:rPr>
              <a:t>若二叉树的层次从</a:t>
            </a:r>
            <a:r>
              <a:rPr lang="en-US" altLang="zh-CN" sz="2800">
                <a:solidFill>
                  <a:schemeClr val="tx1"/>
                </a:solidFill>
                <a:effectLst>
                  <a:outerShdw blurRad="38100" dist="38100" dir="2700000" algn="tl">
                    <a:srgbClr val="C0C0C0"/>
                  </a:outerShdw>
                </a:effectLst>
                <a:latin typeface="Times New Roman" pitchFamily="18" charset="0"/>
              </a:rPr>
              <a:t>1</a:t>
            </a:r>
            <a:r>
              <a:rPr lang="zh-CN" altLang="en-US" sz="2800">
                <a:solidFill>
                  <a:schemeClr val="tx1"/>
                </a:solidFill>
                <a:effectLst>
                  <a:outerShdw blurRad="38100" dist="38100" dir="2700000" algn="tl">
                    <a:srgbClr val="C0C0C0"/>
                  </a:outerShdw>
                </a:effectLst>
              </a:rPr>
              <a:t>开始, 则在二叉树的</a:t>
            </a:r>
          </a:p>
          <a:p>
            <a:pPr>
              <a:lnSpc>
                <a:spcPct val="100000"/>
              </a:lnSpc>
            </a:pPr>
            <a:r>
              <a:rPr lang="zh-CN" altLang="en-US" sz="2800">
                <a:solidFill>
                  <a:schemeClr val="tx1"/>
                </a:solidFill>
                <a:effectLst>
                  <a:outerShdw blurRad="38100" dist="38100" dir="2700000" algn="tl">
                    <a:srgbClr val="C0C0C0"/>
                  </a:outerShdw>
                </a:effectLst>
              </a:rPr>
              <a:t>      第</a:t>
            </a:r>
            <a:r>
              <a:rPr lang="en-US" altLang="zh-CN" sz="2800">
                <a:solidFill>
                  <a:schemeClr val="tx1"/>
                </a:solidFill>
                <a:effectLst>
                  <a:outerShdw blurRad="38100" dist="38100" dir="2700000" algn="tl">
                    <a:srgbClr val="C0C0C0"/>
                  </a:outerShdw>
                </a:effectLst>
                <a:latin typeface="Times New Roman" pitchFamily="18" charset="0"/>
              </a:rPr>
              <a:t>i</a:t>
            </a:r>
            <a:r>
              <a:rPr lang="zh-CN" altLang="en-US" sz="2800">
                <a:solidFill>
                  <a:schemeClr val="tx1"/>
                </a:solidFill>
                <a:effectLst>
                  <a:outerShdw blurRad="38100" dist="38100" dir="2700000" algn="tl">
                    <a:srgbClr val="C0C0C0"/>
                  </a:outerShdw>
                </a:effectLst>
              </a:rPr>
              <a:t>层最多有</a:t>
            </a:r>
            <a:r>
              <a:rPr lang="zh-CN" altLang="en-US" sz="2800">
                <a:solidFill>
                  <a:schemeClr val="tx1"/>
                </a:solidFill>
                <a:effectLst>
                  <a:outerShdw blurRad="38100" dist="38100" dir="2700000" algn="tl">
                    <a:srgbClr val="C0C0C0"/>
                  </a:outerShdw>
                </a:effectLst>
                <a:latin typeface="Times New Roman" pitchFamily="18" charset="0"/>
              </a:rPr>
              <a:t>2</a:t>
            </a:r>
            <a:r>
              <a:rPr lang="en-US" altLang="zh-CN" sz="2800" baseline="30000">
                <a:solidFill>
                  <a:schemeClr val="tx1"/>
                </a:solidFill>
                <a:effectLst>
                  <a:outerShdw blurRad="38100" dist="38100" dir="2700000" algn="tl">
                    <a:srgbClr val="C0C0C0"/>
                  </a:outerShdw>
                </a:effectLst>
                <a:latin typeface="Times New Roman" pitchFamily="18" charset="0"/>
              </a:rPr>
              <a:t>i-1</a:t>
            </a:r>
            <a:r>
              <a:rPr lang="zh-CN" altLang="en-US" sz="2800">
                <a:solidFill>
                  <a:schemeClr val="tx1"/>
                </a:solidFill>
                <a:effectLst>
                  <a:outerShdw blurRad="38100" dist="38100" dir="2700000" algn="tl">
                    <a:srgbClr val="C0C0C0"/>
                  </a:outerShdw>
                </a:effectLst>
              </a:rPr>
              <a:t>个结点。(</a:t>
            </a:r>
            <a:r>
              <a:rPr lang="en-US" altLang="zh-CN" sz="2800" i="1">
                <a:solidFill>
                  <a:schemeClr val="tx1"/>
                </a:solidFill>
                <a:effectLst>
                  <a:outerShdw blurRad="38100" dist="38100" dir="2700000" algn="tl">
                    <a:srgbClr val="C0C0C0"/>
                  </a:outerShdw>
                </a:effectLst>
              </a:rPr>
              <a:t>i</a:t>
            </a:r>
            <a:r>
              <a:rPr lang="en-US" altLang="zh-CN" sz="2800">
                <a:solidFill>
                  <a:schemeClr val="tx1"/>
                </a:solidFill>
                <a:effectLst>
                  <a:outerShdw blurRad="38100" dist="38100" dir="2700000" algn="tl">
                    <a:srgbClr val="C0C0C0"/>
                  </a:outerShdw>
                </a:effectLst>
              </a:rPr>
              <a:t> </a:t>
            </a:r>
            <a:r>
              <a:rPr lang="en-US" altLang="zh-CN" sz="2800">
                <a:solidFill>
                  <a:schemeClr val="tx1"/>
                </a:solidFill>
                <a:effectLst>
                  <a:outerShdw blurRad="38100" dist="38100" dir="2700000" algn="tl">
                    <a:srgbClr val="C0C0C0"/>
                  </a:outerShdw>
                </a:effectLst>
                <a:sym typeface="Symbol" pitchFamily="18" charset="2"/>
              </a:rPr>
              <a:t></a:t>
            </a:r>
            <a:r>
              <a:rPr lang="en-US" altLang="zh-CN" sz="2800">
                <a:solidFill>
                  <a:schemeClr val="tx1"/>
                </a:solidFill>
                <a:effectLst>
                  <a:outerShdw blurRad="38100" dist="38100" dir="2700000" algn="tl">
                    <a:srgbClr val="C0C0C0"/>
                  </a:outerShdw>
                </a:effectLst>
              </a:rPr>
              <a:t> 0)</a:t>
            </a:r>
          </a:p>
        </p:txBody>
      </p:sp>
      <p:sp>
        <p:nvSpPr>
          <p:cNvPr id="607240" name="Rectangle 8"/>
          <p:cNvSpPr>
            <a:spLocks noChangeArrowheads="1"/>
          </p:cNvSpPr>
          <p:nvPr/>
        </p:nvSpPr>
        <p:spPr bwMode="auto">
          <a:xfrm>
            <a:off x="685800" y="56197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u="sng">
                <a:solidFill>
                  <a:schemeClr val="tx1"/>
                </a:solidFill>
                <a:effectLst>
                  <a:outerShdw blurRad="38100" dist="38100" dir="2700000" algn="tl">
                    <a:srgbClr val="C0C0C0"/>
                  </a:outerShdw>
                </a:effectLst>
                <a:latin typeface="Arial" pitchFamily="34" charset="0"/>
              </a:rPr>
              <a:t>二叉树的性质</a:t>
            </a:r>
            <a:endParaRPr lang="zh-CN" altLang="en-US" sz="2800" b="0">
              <a:solidFill>
                <a:schemeClr val="tx1"/>
              </a:solidFill>
              <a:latin typeface="Arial" pitchFamily="34" charset="0"/>
            </a:endParaRPr>
          </a:p>
        </p:txBody>
      </p:sp>
      <p:sp>
        <p:nvSpPr>
          <p:cNvPr id="607241" name="Rectangle 9"/>
          <p:cNvSpPr>
            <a:spLocks noChangeArrowheads="1"/>
          </p:cNvSpPr>
          <p:nvPr/>
        </p:nvSpPr>
        <p:spPr bwMode="auto">
          <a:xfrm>
            <a:off x="685800" y="2514600"/>
            <a:ext cx="7848600" cy="3508375"/>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effectLst>
                  <a:outerShdw blurRad="38100" dist="38100" dir="2700000" algn="tl">
                    <a:srgbClr val="C0C0C0"/>
                  </a:outerShdw>
                </a:effectLst>
                <a:latin typeface="VW媩$婫`婡p瑙" charset="0"/>
              </a:rPr>
              <a:t>证明：</a:t>
            </a:r>
          </a:p>
          <a:p>
            <a:pPr>
              <a:lnSpc>
                <a:spcPct val="100000"/>
              </a:lnSpc>
            </a:pPr>
            <a:r>
              <a:rPr lang="en-US" altLang="zh-CN" sz="2800">
                <a:solidFill>
                  <a:schemeClr val="tx1"/>
                </a:solidFill>
                <a:effectLst>
                  <a:outerShdw blurRad="38100" dist="38100" dir="2700000" algn="tl">
                    <a:srgbClr val="C0C0C0"/>
                  </a:outerShdw>
                </a:effectLst>
              </a:rPr>
              <a:t>   </a:t>
            </a:r>
            <a:r>
              <a:rPr lang="en-US" altLang="zh-CN" sz="2800">
                <a:solidFill>
                  <a:schemeClr val="tx1"/>
                </a:solidFill>
                <a:effectLst>
                  <a:outerShdw blurRad="38100" dist="38100" dir="2700000" algn="tl">
                    <a:srgbClr val="C0C0C0"/>
                  </a:outerShdw>
                </a:effectLst>
                <a:latin typeface="Times New Roman" pitchFamily="18" charset="0"/>
              </a:rPr>
              <a:t>i=1</a:t>
            </a:r>
            <a:r>
              <a:rPr lang="zh-CN" altLang="en-US" sz="2800">
                <a:solidFill>
                  <a:schemeClr val="tx1"/>
                </a:solidFill>
                <a:effectLst>
                  <a:outerShdw blurRad="38100" dist="38100" dir="2700000" algn="tl">
                    <a:srgbClr val="C0C0C0"/>
                  </a:outerShdw>
                </a:effectLst>
              </a:rPr>
              <a:t>时，有</a:t>
            </a:r>
            <a:r>
              <a:rPr lang="zh-CN" altLang="en-US" sz="2800">
                <a:solidFill>
                  <a:schemeClr val="tx1"/>
                </a:solidFill>
                <a:effectLst>
                  <a:outerShdw blurRad="38100" dist="38100" dir="2700000" algn="tl">
                    <a:srgbClr val="C0C0C0"/>
                  </a:outerShdw>
                </a:effectLst>
                <a:latin typeface="Times New Roman" pitchFamily="18" charset="0"/>
              </a:rPr>
              <a:t>2</a:t>
            </a:r>
            <a:r>
              <a:rPr lang="en-US" altLang="zh-CN" sz="2800" baseline="30000">
                <a:solidFill>
                  <a:schemeClr val="tx1"/>
                </a:solidFill>
                <a:effectLst>
                  <a:outerShdw blurRad="38100" dist="38100" dir="2700000" algn="tl">
                    <a:srgbClr val="C0C0C0"/>
                  </a:outerShdw>
                </a:effectLst>
                <a:latin typeface="Times New Roman" pitchFamily="18" charset="0"/>
              </a:rPr>
              <a:t>i-1</a:t>
            </a:r>
            <a:r>
              <a:rPr lang="en-US" altLang="zh-CN" sz="2800">
                <a:solidFill>
                  <a:schemeClr val="tx1"/>
                </a:solidFill>
                <a:effectLst>
                  <a:outerShdw blurRad="38100" dist="38100" dir="2700000" algn="tl">
                    <a:srgbClr val="C0C0C0"/>
                  </a:outerShdw>
                </a:effectLst>
                <a:latin typeface="Times New Roman" pitchFamily="18" charset="0"/>
              </a:rPr>
              <a:t>=2</a:t>
            </a:r>
            <a:r>
              <a:rPr lang="en-US" altLang="zh-CN" sz="2800" baseline="30000">
                <a:solidFill>
                  <a:schemeClr val="tx1"/>
                </a:solidFill>
                <a:effectLst>
                  <a:outerShdw blurRad="38100" dist="38100" dir="2700000" algn="tl">
                    <a:srgbClr val="C0C0C0"/>
                  </a:outerShdw>
                </a:effectLst>
                <a:latin typeface="Times New Roman" pitchFamily="18" charset="0"/>
              </a:rPr>
              <a:t>0</a:t>
            </a:r>
            <a:r>
              <a:rPr lang="en-US" altLang="zh-CN" sz="2800">
                <a:solidFill>
                  <a:schemeClr val="tx1"/>
                </a:solidFill>
                <a:effectLst>
                  <a:outerShdw blurRad="38100" dist="38100" dir="2700000" algn="tl">
                    <a:srgbClr val="C0C0C0"/>
                  </a:outerShdw>
                </a:effectLst>
                <a:latin typeface="Times New Roman" pitchFamily="18" charset="0"/>
              </a:rPr>
              <a:t>=1</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成立。</a:t>
            </a:r>
          </a:p>
          <a:p>
            <a:pPr>
              <a:lnSpc>
                <a:spcPct val="100000"/>
              </a:lnSpc>
            </a:pPr>
            <a:r>
              <a:rPr lang="en-US" altLang="zh-CN" sz="2800">
                <a:solidFill>
                  <a:schemeClr val="tx1"/>
                </a:solidFill>
                <a:effectLst>
                  <a:outerShdw blurRad="38100" dist="38100" dir="2700000" algn="tl">
                    <a:srgbClr val="C0C0C0"/>
                  </a:outerShdw>
                </a:effectLst>
              </a:rPr>
              <a:t>   </a:t>
            </a:r>
            <a:r>
              <a:rPr lang="en-US" altLang="zh-CN" sz="2800">
                <a:solidFill>
                  <a:schemeClr val="tx1"/>
                </a:solidFill>
                <a:effectLst>
                  <a:outerShdw blurRad="38100" dist="38100" dir="2700000" algn="tl">
                    <a:srgbClr val="C0C0C0"/>
                  </a:outerShdw>
                </a:effectLst>
                <a:latin typeface="Times New Roman" pitchFamily="18" charset="0"/>
              </a:rPr>
              <a:t>i=2</a:t>
            </a:r>
            <a:r>
              <a:rPr lang="zh-CN" altLang="en-US" sz="2800">
                <a:solidFill>
                  <a:schemeClr val="tx1"/>
                </a:solidFill>
                <a:effectLst>
                  <a:outerShdw blurRad="38100" dist="38100" dir="2700000" algn="tl">
                    <a:srgbClr val="C0C0C0"/>
                  </a:outerShdw>
                </a:effectLst>
              </a:rPr>
              <a:t>时，</a:t>
            </a:r>
            <a:r>
              <a:rPr lang="zh-CN" altLang="en-US" sz="2800">
                <a:solidFill>
                  <a:schemeClr val="tx1"/>
                </a:solidFill>
                <a:effectLst>
                  <a:outerShdw blurRad="38100" dist="38100" dir="2700000" algn="tl">
                    <a:srgbClr val="C0C0C0"/>
                  </a:outerShdw>
                </a:effectLst>
                <a:latin typeface="Times New Roman" pitchFamily="18" charset="0"/>
              </a:rPr>
              <a:t>有2</a:t>
            </a:r>
            <a:r>
              <a:rPr lang="en-US" altLang="zh-CN" sz="2800" baseline="30000">
                <a:solidFill>
                  <a:schemeClr val="tx1"/>
                </a:solidFill>
                <a:effectLst>
                  <a:outerShdw blurRad="38100" dist="38100" dir="2700000" algn="tl">
                    <a:srgbClr val="C0C0C0"/>
                  </a:outerShdw>
                </a:effectLst>
                <a:latin typeface="Times New Roman" pitchFamily="18" charset="0"/>
              </a:rPr>
              <a:t>i-1</a:t>
            </a:r>
            <a:r>
              <a:rPr lang="en-US" altLang="zh-CN" sz="2800">
                <a:solidFill>
                  <a:schemeClr val="tx1"/>
                </a:solidFill>
                <a:effectLst>
                  <a:outerShdw blurRad="38100" dist="38100" dir="2700000" algn="tl">
                    <a:srgbClr val="C0C0C0"/>
                  </a:outerShdw>
                </a:effectLst>
                <a:latin typeface="Times New Roman" pitchFamily="18" charset="0"/>
              </a:rPr>
              <a:t>=2</a:t>
            </a:r>
            <a:r>
              <a:rPr lang="en-US" altLang="zh-CN" sz="2800" baseline="30000">
                <a:solidFill>
                  <a:schemeClr val="tx1"/>
                </a:solidFill>
                <a:effectLst>
                  <a:outerShdw blurRad="38100" dist="38100" dir="2700000" algn="tl">
                    <a:srgbClr val="C0C0C0"/>
                  </a:outerShdw>
                </a:effectLst>
                <a:latin typeface="Times New Roman" pitchFamily="18" charset="0"/>
              </a:rPr>
              <a:t>1</a:t>
            </a:r>
            <a:r>
              <a:rPr lang="en-US" altLang="zh-CN" sz="2800">
                <a:solidFill>
                  <a:schemeClr val="tx1"/>
                </a:solidFill>
                <a:effectLst>
                  <a:outerShdw blurRad="38100" dist="38100" dir="2700000" algn="tl">
                    <a:srgbClr val="C0C0C0"/>
                  </a:outerShdw>
                </a:effectLst>
                <a:latin typeface="Times New Roman" pitchFamily="18" charset="0"/>
              </a:rPr>
              <a:t>=2</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成立。</a:t>
            </a:r>
          </a:p>
          <a:p>
            <a:pPr>
              <a:lnSpc>
                <a:spcPct val="100000"/>
              </a:lnSpc>
            </a:pPr>
            <a:r>
              <a:rPr lang="zh-CN" altLang="en-US" sz="2800">
                <a:solidFill>
                  <a:schemeClr val="tx1"/>
                </a:solidFill>
                <a:effectLst>
                  <a:outerShdw blurRad="38100" dist="38100" dir="2700000" algn="tl">
                    <a:srgbClr val="C0C0C0"/>
                  </a:outerShdw>
                </a:effectLst>
              </a:rPr>
              <a:t>假定：</a:t>
            </a:r>
            <a:r>
              <a:rPr lang="en-US" altLang="zh-CN" sz="2800">
                <a:solidFill>
                  <a:schemeClr val="tx1"/>
                </a:solidFill>
                <a:effectLst>
                  <a:outerShdw blurRad="38100" dist="38100" dir="2700000" algn="tl">
                    <a:srgbClr val="C0C0C0"/>
                  </a:outerShdw>
                </a:effectLst>
                <a:latin typeface="Times New Roman" pitchFamily="18" charset="0"/>
              </a:rPr>
              <a:t>i=k</a:t>
            </a:r>
            <a:r>
              <a:rPr lang="zh-CN" altLang="en-US" sz="2800">
                <a:solidFill>
                  <a:schemeClr val="tx1"/>
                </a:solidFill>
                <a:effectLst>
                  <a:outerShdw blurRad="38100" dist="38100" dir="2700000" algn="tl">
                    <a:srgbClr val="C0C0C0"/>
                  </a:outerShdw>
                </a:effectLst>
              </a:rPr>
              <a:t>时性质成立；</a:t>
            </a:r>
          </a:p>
          <a:p>
            <a:pPr>
              <a:lnSpc>
                <a:spcPct val="100000"/>
              </a:lnSpc>
            </a:pPr>
            <a:r>
              <a:rPr lang="zh-CN" altLang="en-US" sz="2800">
                <a:solidFill>
                  <a:schemeClr val="tx1"/>
                </a:solidFill>
                <a:effectLst>
                  <a:outerShdw blurRad="38100" dist="38100" dir="2700000" algn="tl">
                    <a:srgbClr val="C0C0C0"/>
                  </a:outerShdw>
                </a:effectLst>
              </a:rPr>
              <a:t>   当</a:t>
            </a:r>
            <a:r>
              <a:rPr lang="en-US" altLang="zh-CN" sz="2800">
                <a:solidFill>
                  <a:schemeClr val="tx1"/>
                </a:solidFill>
                <a:effectLst>
                  <a:outerShdw blurRad="38100" dist="38100" dir="2700000" algn="tl">
                    <a:srgbClr val="C0C0C0"/>
                  </a:outerShdw>
                </a:effectLst>
                <a:latin typeface="Times New Roman" pitchFamily="18" charset="0"/>
              </a:rPr>
              <a:t>i=k+1</a:t>
            </a:r>
            <a:r>
              <a:rPr lang="zh-CN" altLang="en-US" sz="2800">
                <a:solidFill>
                  <a:schemeClr val="tx1"/>
                </a:solidFill>
                <a:effectLst>
                  <a:outerShdw blurRad="38100" dist="38100" dir="2700000" algn="tl">
                    <a:srgbClr val="C0C0C0"/>
                  </a:outerShdw>
                </a:effectLst>
              </a:rPr>
              <a:t>时，第</a:t>
            </a:r>
            <a:r>
              <a:rPr lang="en-US" altLang="zh-CN" sz="2800">
                <a:solidFill>
                  <a:schemeClr val="tx1"/>
                </a:solidFill>
                <a:effectLst>
                  <a:outerShdw blurRad="38100" dist="38100" dir="2700000" algn="tl">
                    <a:srgbClr val="C0C0C0"/>
                  </a:outerShdw>
                </a:effectLst>
                <a:latin typeface="Times New Roman" pitchFamily="18" charset="0"/>
              </a:rPr>
              <a:t>k+1</a:t>
            </a:r>
            <a:r>
              <a:rPr lang="zh-CN" altLang="en-US" sz="2800">
                <a:solidFill>
                  <a:schemeClr val="tx1"/>
                </a:solidFill>
                <a:effectLst>
                  <a:outerShdw blurRad="38100" dist="38100" dir="2700000" algn="tl">
                    <a:srgbClr val="C0C0C0"/>
                  </a:outerShdw>
                </a:effectLst>
              </a:rPr>
              <a:t>层的结点至多是第</a:t>
            </a:r>
            <a:r>
              <a:rPr lang="en-US" altLang="zh-CN" sz="2800">
                <a:solidFill>
                  <a:schemeClr val="tx1"/>
                </a:solidFill>
                <a:effectLst>
                  <a:outerShdw blurRad="38100" dist="38100" dir="2700000" algn="tl">
                    <a:srgbClr val="C0C0C0"/>
                  </a:outerShdw>
                </a:effectLst>
                <a:latin typeface="Times New Roman" pitchFamily="18" charset="0"/>
              </a:rPr>
              <a:t>k</a:t>
            </a:r>
            <a:r>
              <a:rPr lang="zh-CN" altLang="en-US" sz="2800">
                <a:solidFill>
                  <a:schemeClr val="tx1"/>
                </a:solidFill>
                <a:effectLst>
                  <a:outerShdw blurRad="38100" dist="38100" dir="2700000" algn="tl">
                    <a:srgbClr val="C0C0C0"/>
                  </a:outerShdw>
                </a:effectLst>
              </a:rPr>
              <a:t>层结点的两倍，即总的结点个数至多为</a:t>
            </a:r>
          </a:p>
          <a:p>
            <a:pPr>
              <a:lnSpc>
                <a:spcPct val="100000"/>
              </a:lnSpc>
            </a:pPr>
            <a:r>
              <a:rPr lang="zh-CN" altLang="en-US"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latin typeface="Times New Roman" pitchFamily="18" charset="0"/>
              </a:rPr>
              <a:t>2×2</a:t>
            </a:r>
            <a:r>
              <a:rPr lang="en-US" altLang="zh-CN" sz="2800" baseline="30000">
                <a:solidFill>
                  <a:schemeClr val="tx1"/>
                </a:solidFill>
                <a:effectLst>
                  <a:outerShdw blurRad="38100" dist="38100" dir="2700000" algn="tl">
                    <a:srgbClr val="C0C0C0"/>
                  </a:outerShdw>
                </a:effectLst>
                <a:latin typeface="Times New Roman" pitchFamily="18" charset="0"/>
              </a:rPr>
              <a:t>k-1</a:t>
            </a:r>
            <a:r>
              <a:rPr lang="en-US" altLang="zh-CN" sz="2800">
                <a:solidFill>
                  <a:schemeClr val="tx1"/>
                </a:solidFill>
                <a:effectLst>
                  <a:outerShdw blurRad="38100" dist="38100" dir="2700000" algn="tl">
                    <a:srgbClr val="C0C0C0"/>
                  </a:outerShdw>
                </a:effectLst>
                <a:latin typeface="Times New Roman" pitchFamily="18" charset="0"/>
              </a:rPr>
              <a:t>=2</a:t>
            </a:r>
            <a:r>
              <a:rPr lang="en-US" altLang="zh-CN" sz="2800" baseline="30000">
                <a:solidFill>
                  <a:schemeClr val="tx1"/>
                </a:solidFill>
                <a:effectLst>
                  <a:outerShdw blurRad="38100" dist="38100" dir="2700000" algn="tl">
                    <a:srgbClr val="C0C0C0"/>
                  </a:outerShdw>
                </a:effectLst>
                <a:latin typeface="Times New Roman" pitchFamily="18" charset="0"/>
              </a:rPr>
              <a:t>k</a:t>
            </a:r>
          </a:p>
          <a:p>
            <a:pPr>
              <a:lnSpc>
                <a:spcPct val="100000"/>
              </a:lnSpc>
            </a:pPr>
            <a:r>
              <a:rPr lang="zh-CN" altLang="en-US" sz="2800">
                <a:solidFill>
                  <a:schemeClr val="tx1"/>
                </a:solidFill>
                <a:effectLst>
                  <a:outerShdw blurRad="38100" dist="38100" dir="2700000" algn="tl">
                    <a:srgbClr val="C0C0C0"/>
                  </a:outerShdw>
                </a:effectLst>
              </a:rPr>
              <a:t>故命题成立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7240"/>
                                        </p:tgtEl>
                                        <p:attrNameLst>
                                          <p:attrName>style.visibility</p:attrName>
                                        </p:attrNameLst>
                                      </p:cBhvr>
                                      <p:to>
                                        <p:strVal val="visible"/>
                                      </p:to>
                                    </p:set>
                                    <p:anim calcmode="lin" valueType="num">
                                      <p:cBhvr additive="base">
                                        <p:cTn id="7" dur="500" fill="hold"/>
                                        <p:tgtEl>
                                          <p:spTgt spid="607240"/>
                                        </p:tgtEl>
                                        <p:attrNameLst>
                                          <p:attrName>ppt_x</p:attrName>
                                        </p:attrNameLst>
                                      </p:cBhvr>
                                      <p:tavLst>
                                        <p:tav tm="0">
                                          <p:val>
                                            <p:strVal val="0-#ppt_w/2"/>
                                          </p:val>
                                        </p:tav>
                                        <p:tav tm="100000">
                                          <p:val>
                                            <p:strVal val="#ppt_x"/>
                                          </p:val>
                                        </p:tav>
                                      </p:tavLst>
                                    </p:anim>
                                    <p:anim calcmode="lin" valueType="num">
                                      <p:cBhvr additive="base">
                                        <p:cTn id="8" dur="500" fill="hold"/>
                                        <p:tgtEl>
                                          <p:spTgt spid="6072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7239"/>
                                        </p:tgtEl>
                                        <p:attrNameLst>
                                          <p:attrName>style.visibility</p:attrName>
                                        </p:attrNameLst>
                                      </p:cBhvr>
                                      <p:to>
                                        <p:strVal val="visible"/>
                                      </p:to>
                                    </p:set>
                                    <p:anim calcmode="lin" valueType="num">
                                      <p:cBhvr additive="base">
                                        <p:cTn id="13" dur="500" fill="hold"/>
                                        <p:tgtEl>
                                          <p:spTgt spid="607239"/>
                                        </p:tgtEl>
                                        <p:attrNameLst>
                                          <p:attrName>ppt_x</p:attrName>
                                        </p:attrNameLst>
                                      </p:cBhvr>
                                      <p:tavLst>
                                        <p:tav tm="0">
                                          <p:val>
                                            <p:strVal val="0-#ppt_w/2"/>
                                          </p:val>
                                        </p:tav>
                                        <p:tav tm="100000">
                                          <p:val>
                                            <p:strVal val="#ppt_x"/>
                                          </p:val>
                                        </p:tav>
                                      </p:tavLst>
                                    </p:anim>
                                    <p:anim calcmode="lin" valueType="num">
                                      <p:cBhvr additive="base">
                                        <p:cTn id="14" dur="500" fill="hold"/>
                                        <p:tgtEl>
                                          <p:spTgt spid="6072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7241"/>
                                        </p:tgtEl>
                                        <p:attrNameLst>
                                          <p:attrName>style.visibility</p:attrName>
                                        </p:attrNameLst>
                                      </p:cBhvr>
                                      <p:to>
                                        <p:strVal val="visible"/>
                                      </p:to>
                                    </p:set>
                                    <p:anim calcmode="lin" valueType="num">
                                      <p:cBhvr additive="base">
                                        <p:cTn id="19" dur="500" fill="hold"/>
                                        <p:tgtEl>
                                          <p:spTgt spid="607241"/>
                                        </p:tgtEl>
                                        <p:attrNameLst>
                                          <p:attrName>ppt_x</p:attrName>
                                        </p:attrNameLst>
                                      </p:cBhvr>
                                      <p:tavLst>
                                        <p:tav tm="0">
                                          <p:val>
                                            <p:strVal val="0-#ppt_w/2"/>
                                          </p:val>
                                        </p:tav>
                                        <p:tav tm="100000">
                                          <p:val>
                                            <p:strVal val="#ppt_x"/>
                                          </p:val>
                                        </p:tav>
                                      </p:tavLst>
                                    </p:anim>
                                    <p:anim calcmode="lin" valueType="num">
                                      <p:cBhvr additive="base">
                                        <p:cTn id="20" dur="500" fill="hold"/>
                                        <p:tgtEl>
                                          <p:spTgt spid="6072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9" grpId="0" autoUpdateAnimBg="0"/>
      <p:bldP spid="607240" grpId="0" autoUpdateAnimBg="0"/>
      <p:bldP spid="607241"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Text Box 4"/>
          <p:cNvSpPr txBox="1">
            <a:spLocks noChangeArrowheads="1"/>
          </p:cNvSpPr>
          <p:nvPr/>
        </p:nvSpPr>
        <p:spPr bwMode="auto">
          <a:xfrm>
            <a:off x="0" y="908720"/>
            <a:ext cx="9180512" cy="4832092"/>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remove(self) :</a:t>
            </a:r>
          </a:p>
          <a:p>
            <a:pPr>
              <a:lnSpc>
                <a:spcPct val="100000"/>
              </a:lnSpc>
            </a:pPr>
            <a:r>
              <a:rPr lang="en-US" altLang="zh-CN" sz="2800" dirty="0">
                <a:solidFill>
                  <a:schemeClr val="tx1"/>
                </a:solidFill>
                <a:latin typeface="Times New Roman" pitchFamily="18" charset="0"/>
                <a:ea typeface="宋体" pitchFamily="2" charset="-122"/>
              </a:rPr>
              <a:t>    if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 0 : return None</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elif</a:t>
            </a: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 1 :</a:t>
            </a:r>
          </a:p>
          <a:p>
            <a:pPr>
              <a:lnSpc>
                <a:spcPct val="100000"/>
              </a:lnSpc>
            </a:pPr>
            <a:r>
              <a:rPr lang="en-US" altLang="zh-CN" sz="2800" dirty="0">
                <a:solidFill>
                  <a:schemeClr val="tx1"/>
                </a:solidFill>
                <a:latin typeface="Times New Roman" pitchFamily="18" charset="0"/>
                <a:ea typeface="宋体" pitchFamily="2" charset="-122"/>
              </a:rPr>
              <a:t>        return </a:t>
            </a:r>
            <a:r>
              <a:rPr lang="en-US" altLang="zh-CN" sz="2800" dirty="0" err="1">
                <a:solidFill>
                  <a:schemeClr val="tx1"/>
                </a:solidFill>
                <a:latin typeface="Times New Roman" pitchFamily="18" charset="0"/>
                <a:ea typeface="宋体" pitchFamily="2" charset="-122"/>
              </a:rPr>
              <a:t>self.A.pop</a:t>
            </a:r>
            <a:r>
              <a:rPr lang="en-US" altLang="zh-CN" sz="2800" dirty="0">
                <a:solidFill>
                  <a:schemeClr val="tx1"/>
                </a:solidFill>
                <a:latin typeface="Times New Roman" pitchFamily="18" charset="0"/>
                <a:ea typeface="宋体" pitchFamily="2" charset="-122"/>
              </a:rPr>
              <a:t>()</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returnValue</a:t>
            </a:r>
            <a:r>
              <a:rPr lang="en-US" altLang="zh-CN" sz="2800" dirty="0">
                <a:solidFill>
                  <a:schemeClr val="tx1"/>
                </a:solidFill>
                <a:latin typeface="Times New Roman" pitchFamily="18" charset="0"/>
                <a:ea typeface="宋体" pitchFamily="2" charset="-122"/>
              </a:rPr>
              <a:t>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[0] #</a:t>
            </a:r>
            <a:r>
              <a:rPr lang="zh-CN" altLang="en-US" sz="2800" dirty="0">
                <a:solidFill>
                  <a:schemeClr val="tx1"/>
                </a:solidFill>
                <a:latin typeface="Times New Roman" pitchFamily="18" charset="0"/>
                <a:ea typeface="宋体" pitchFamily="2" charset="-122"/>
              </a:rPr>
              <a:t>最小元素出队列</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[0]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)-1] </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self.A.pop</a:t>
            </a:r>
            <a:r>
              <a:rPr lang="en-US" altLang="zh-CN" sz="2800" dirty="0">
                <a:solidFill>
                  <a:schemeClr val="tx1"/>
                </a:solidFill>
                <a:latin typeface="Times New Roman" pitchFamily="18" charset="0"/>
                <a:ea typeface="宋体" pitchFamily="2" charset="-122"/>
              </a:rPr>
              <a:t>()  # </a:t>
            </a:r>
            <a:r>
              <a:rPr lang="zh-CN" altLang="en-US" sz="2800" dirty="0">
                <a:solidFill>
                  <a:schemeClr val="tx1"/>
                </a:solidFill>
                <a:latin typeface="Times New Roman" pitchFamily="18" charset="0"/>
                <a:ea typeface="宋体" pitchFamily="2" charset="-122"/>
              </a:rPr>
              <a:t>删除最后一个元素</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 </a:t>
            </a:r>
            <a:r>
              <a:rPr lang="zh-CN" altLang="en-US" sz="2800" dirty="0" smtClean="0">
                <a:solidFill>
                  <a:schemeClr val="tx1"/>
                </a:solidFill>
                <a:latin typeface="Times New Roman" pitchFamily="18" charset="0"/>
                <a:ea typeface="宋体" pitchFamily="2" charset="-122"/>
              </a:rPr>
              <a:t>结点</a:t>
            </a:r>
            <a:r>
              <a:rPr lang="en-US" altLang="zh-CN" sz="2800" dirty="0">
                <a:solidFill>
                  <a:schemeClr val="tx1"/>
                </a:solidFill>
                <a:latin typeface="Times New Roman" pitchFamily="18" charset="0"/>
                <a:ea typeface="宋体" pitchFamily="2" charset="-122"/>
              </a:rPr>
              <a:t>i</a:t>
            </a:r>
            <a:r>
              <a:rPr lang="zh-CN" altLang="en-US" sz="2800" dirty="0">
                <a:solidFill>
                  <a:schemeClr val="tx1"/>
                </a:solidFill>
                <a:latin typeface="Times New Roman" pitchFamily="18" charset="0"/>
                <a:ea typeface="宋体" pitchFamily="2" charset="-122"/>
              </a:rPr>
              <a:t>（位置</a:t>
            </a:r>
            <a:r>
              <a:rPr lang="en-US" altLang="zh-CN" sz="2800" dirty="0">
                <a:solidFill>
                  <a:schemeClr val="tx1"/>
                </a:solidFill>
                <a:latin typeface="Times New Roman" pitchFamily="18" charset="0"/>
                <a:ea typeface="宋体" pitchFamily="2" charset="-122"/>
              </a:rPr>
              <a:t>0</a:t>
            </a:r>
            <a:r>
              <a:rPr lang="zh-CN" altLang="en-US" sz="2800" dirty="0">
                <a:solidFill>
                  <a:schemeClr val="tx1"/>
                </a:solidFill>
                <a:latin typeface="Times New Roman" pitchFamily="18" charset="0"/>
                <a:ea typeface="宋体" pitchFamily="2" charset="-122"/>
              </a:rPr>
              <a:t>）的左、右子树均为堆，调整结点</a:t>
            </a:r>
            <a:r>
              <a:rPr lang="en-US" altLang="zh-CN" sz="2800" dirty="0">
                <a:solidFill>
                  <a:schemeClr val="tx1"/>
                </a:solidFill>
                <a:latin typeface="Times New Roman" pitchFamily="18" charset="0"/>
                <a:ea typeface="宋体" pitchFamily="2" charset="-122"/>
              </a:rPr>
              <a:t>i</a:t>
            </a:r>
          </a:p>
          <a:p>
            <a:pPr>
              <a:lnSpc>
                <a:spcPct val="100000"/>
              </a:lnSpc>
            </a:pPr>
            <a:r>
              <a:rPr lang="en-US" altLang="zh-CN" sz="2800" dirty="0">
                <a:solidFill>
                  <a:schemeClr val="tx1"/>
                </a:solidFill>
                <a:latin typeface="Times New Roman" pitchFamily="18" charset="0"/>
                <a:ea typeface="宋体" pitchFamily="2" charset="-122"/>
              </a:rPr>
              <a:t>    i = 0</a:t>
            </a:r>
          </a:p>
          <a:p>
            <a:pPr>
              <a:lnSpc>
                <a:spcPct val="100000"/>
              </a:lnSpc>
            </a:pPr>
            <a:r>
              <a:rPr lang="en-US" altLang="zh-CN" sz="2800" dirty="0">
                <a:solidFill>
                  <a:schemeClr val="tx1"/>
                </a:solidFill>
                <a:latin typeface="Times New Roman" pitchFamily="18" charset="0"/>
                <a:ea typeface="宋体" pitchFamily="2" charset="-122"/>
              </a:rPr>
              <a:t>    j = 2*i+1   # j </a:t>
            </a:r>
            <a:r>
              <a:rPr lang="zh-CN" altLang="en-US" sz="2800" dirty="0">
                <a:solidFill>
                  <a:schemeClr val="tx1"/>
                </a:solidFill>
                <a:latin typeface="Times New Roman" pitchFamily="18" charset="0"/>
                <a:ea typeface="宋体" pitchFamily="2" charset="-122"/>
              </a:rPr>
              <a:t>是 </a:t>
            </a:r>
            <a:r>
              <a:rPr lang="en-US" altLang="zh-CN" sz="2800" dirty="0">
                <a:solidFill>
                  <a:schemeClr val="tx1"/>
                </a:solidFill>
                <a:latin typeface="Times New Roman" pitchFamily="18" charset="0"/>
                <a:ea typeface="宋体" pitchFamily="2" charset="-122"/>
              </a:rPr>
              <a:t>i </a:t>
            </a:r>
            <a:r>
              <a:rPr lang="zh-CN" altLang="en-US" sz="2800" dirty="0">
                <a:solidFill>
                  <a:schemeClr val="tx1"/>
                </a:solidFill>
                <a:latin typeface="Times New Roman" pitchFamily="18" charset="0"/>
                <a:ea typeface="宋体" pitchFamily="2" charset="-122"/>
              </a:rPr>
              <a:t>的左子女</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tmp</a:t>
            </a:r>
            <a:r>
              <a:rPr lang="en-US" altLang="zh-CN" sz="2800" dirty="0">
                <a:solidFill>
                  <a:schemeClr val="tx1"/>
                </a:solidFill>
                <a:latin typeface="Times New Roman" pitchFamily="18" charset="0"/>
                <a:ea typeface="宋体" pitchFamily="2" charset="-122"/>
              </a:rPr>
              <a:t>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[i]</a:t>
            </a:r>
            <a:endParaRPr lang="zh-CN" altLang="en-US" sz="2800" dirty="0">
              <a:solidFill>
                <a:schemeClr val="tx1"/>
              </a:solidFill>
              <a:latin typeface="Times New Roman" pitchFamily="18" charset="0"/>
              <a:ea typeface="宋体" pitchFamily="2" charset="-122"/>
            </a:endParaRPr>
          </a:p>
        </p:txBody>
      </p:sp>
      <p:sp>
        <p:nvSpPr>
          <p:cNvPr id="3" name="Rectangle 1030"/>
          <p:cNvSpPr txBox="1">
            <a:spLocks noChangeArrowheads="1"/>
          </p:cNvSpPr>
          <p:nvPr/>
        </p:nvSpPr>
        <p:spPr bwMode="auto">
          <a:xfrm>
            <a:off x="0" y="116632"/>
            <a:ext cx="8496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200" dirty="0" smtClean="0">
                <a:solidFill>
                  <a:schemeClr val="tx1"/>
                </a:solidFill>
                <a:effectLst>
                  <a:outerShdw blurRad="38100" dist="38100" dir="2700000" algn="tl">
                    <a:srgbClr val="C0C0C0"/>
                  </a:outerShdw>
                </a:effectLst>
                <a:ea typeface="楷体_GB2312" pitchFamily="49" charset="-122"/>
              </a:rPr>
              <a:t>堆中的元素删除算法</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030"/>
          <p:cNvSpPr txBox="1">
            <a:spLocks noChangeArrowheads="1"/>
          </p:cNvSpPr>
          <p:nvPr/>
        </p:nvSpPr>
        <p:spPr bwMode="auto">
          <a:xfrm>
            <a:off x="107950" y="268288"/>
            <a:ext cx="8496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200" dirty="0" smtClean="0">
                <a:solidFill>
                  <a:schemeClr val="tx1"/>
                </a:solidFill>
                <a:effectLst>
                  <a:outerShdw blurRad="38100" dist="38100" dir="2700000" algn="tl">
                    <a:srgbClr val="C0C0C0"/>
                  </a:outerShdw>
                </a:effectLst>
                <a:ea typeface="楷体_GB2312" pitchFamily="49" charset="-122"/>
              </a:rPr>
              <a:t>堆中的元素删除算法（续）</a:t>
            </a:r>
          </a:p>
        </p:txBody>
      </p:sp>
      <p:sp>
        <p:nvSpPr>
          <p:cNvPr id="4" name="Text Box 4"/>
          <p:cNvSpPr txBox="1">
            <a:spLocks noChangeArrowheads="1"/>
          </p:cNvSpPr>
          <p:nvPr/>
        </p:nvSpPr>
        <p:spPr bwMode="auto">
          <a:xfrm>
            <a:off x="0" y="1196975"/>
            <a:ext cx="9144000" cy="440120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smtClean="0">
                <a:solidFill>
                  <a:schemeClr val="tx1"/>
                </a:solidFill>
                <a:latin typeface="Times New Roman" pitchFamily="18" charset="0"/>
                <a:ea typeface="宋体" pitchFamily="2" charset="-122"/>
              </a:rPr>
              <a:t>   while  </a:t>
            </a:r>
            <a:r>
              <a:rPr lang="en-US" altLang="zh-CN" sz="2800" dirty="0">
                <a:solidFill>
                  <a:schemeClr val="tx1"/>
                </a:solidFill>
                <a:latin typeface="Times New Roman" pitchFamily="18" charset="0"/>
                <a:ea typeface="宋体" pitchFamily="2" charset="-122"/>
              </a:rPr>
              <a:t>j &lt;=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- 1 :</a:t>
            </a:r>
          </a:p>
          <a:p>
            <a:pPr>
              <a:lnSpc>
                <a:spcPct val="100000"/>
              </a:lnSpc>
            </a:pPr>
            <a:r>
              <a:rPr lang="en-US" altLang="zh-CN" sz="2800" dirty="0">
                <a:solidFill>
                  <a:schemeClr val="tx1"/>
                </a:solidFill>
                <a:latin typeface="Times New Roman" pitchFamily="18" charset="0"/>
                <a:ea typeface="宋体" pitchFamily="2" charset="-122"/>
              </a:rPr>
              <a:t>        if  j &lt; </a:t>
            </a:r>
            <a:r>
              <a:rPr lang="en-US" altLang="zh-CN" sz="2800" dirty="0" err="1">
                <a:solidFill>
                  <a:schemeClr val="tx1"/>
                </a:solidFill>
                <a:latin typeface="Times New Roman" pitchFamily="18" charset="0"/>
                <a:ea typeface="宋体" pitchFamily="2" charset="-122"/>
              </a:rPr>
              <a:t>len</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 - 1 and </a:t>
            </a:r>
            <a:r>
              <a:rPr lang="en-US" altLang="zh-CN" sz="2800" dirty="0" err="1">
                <a:solidFill>
                  <a:schemeClr val="tx1"/>
                </a:solidFill>
                <a:latin typeface="Times New Roman" pitchFamily="18" charset="0"/>
                <a:ea typeface="宋体" pitchFamily="2" charset="-122"/>
              </a:rPr>
              <a:t>self.key</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[j]) &gt; </a:t>
            </a:r>
            <a:r>
              <a:rPr lang="en-US" altLang="zh-CN" sz="2800" dirty="0" smtClean="0">
                <a:solidFill>
                  <a:schemeClr val="tx1"/>
                </a:solidFill>
                <a:latin typeface="Times New Roman" pitchFamily="18" charset="0"/>
                <a:ea typeface="宋体" pitchFamily="2" charset="-122"/>
              </a:rPr>
              <a:t>\</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smtClean="0">
                <a:solidFill>
                  <a:schemeClr val="tx1"/>
                </a:solidFill>
                <a:latin typeface="Times New Roman" pitchFamily="18" charset="0"/>
                <a:ea typeface="宋体" pitchFamily="2" charset="-122"/>
              </a:rPr>
              <a:t>                                                </a:t>
            </a:r>
            <a:r>
              <a:rPr lang="en-US" altLang="zh-CN" sz="2800" dirty="0" err="1" smtClean="0">
                <a:solidFill>
                  <a:schemeClr val="tx1"/>
                </a:solidFill>
                <a:latin typeface="Times New Roman" pitchFamily="18" charset="0"/>
                <a:ea typeface="宋体" pitchFamily="2" charset="-122"/>
              </a:rPr>
              <a:t>self.key</a:t>
            </a:r>
            <a:r>
              <a:rPr lang="en-US" altLang="zh-CN" sz="2800" dirty="0" smtClean="0">
                <a:solidFill>
                  <a:schemeClr val="tx1"/>
                </a:solidFill>
                <a:latin typeface="Times New Roman" pitchFamily="18" charset="0"/>
                <a:ea typeface="宋体" pitchFamily="2" charset="-122"/>
              </a:rPr>
              <a:t>(</a:t>
            </a:r>
            <a:r>
              <a:rPr lang="en-US" altLang="zh-CN" sz="2800" dirty="0" err="1" smtClean="0">
                <a:solidFill>
                  <a:schemeClr val="tx1"/>
                </a:solidFill>
                <a:latin typeface="Times New Roman" pitchFamily="18" charset="0"/>
                <a:ea typeface="宋体" pitchFamily="2" charset="-122"/>
              </a:rPr>
              <a:t>self.A</a:t>
            </a:r>
            <a:r>
              <a:rPr lang="en-US" altLang="zh-CN" sz="2800" dirty="0" smtClean="0">
                <a:solidFill>
                  <a:schemeClr val="tx1"/>
                </a:solidFill>
                <a:latin typeface="Times New Roman" pitchFamily="18" charset="0"/>
                <a:ea typeface="宋体" pitchFamily="2" charset="-122"/>
              </a:rPr>
              <a:t>[j+1</a:t>
            </a:r>
            <a:r>
              <a:rPr lang="en-US" altLang="zh-CN" sz="2800" dirty="0">
                <a:solidFill>
                  <a:schemeClr val="tx1"/>
                </a:solidFill>
                <a:latin typeface="Times New Roman" pitchFamily="18" charset="0"/>
                <a:ea typeface="宋体" pitchFamily="2" charset="-122"/>
              </a:rPr>
              <a:t>]) :</a:t>
            </a:r>
          </a:p>
          <a:p>
            <a:pPr>
              <a:lnSpc>
                <a:spcPct val="100000"/>
              </a:lnSpc>
            </a:pPr>
            <a:r>
              <a:rPr lang="en-US" altLang="zh-CN" sz="2800" dirty="0">
                <a:solidFill>
                  <a:schemeClr val="tx1"/>
                </a:solidFill>
                <a:latin typeface="Times New Roman" pitchFamily="18" charset="0"/>
                <a:ea typeface="宋体" pitchFamily="2" charset="-122"/>
              </a:rPr>
              <a:t>            j += 1  #</a:t>
            </a:r>
            <a:r>
              <a:rPr lang="zh-CN" altLang="en-US" sz="2800" dirty="0">
                <a:solidFill>
                  <a:schemeClr val="tx1"/>
                </a:solidFill>
                <a:latin typeface="Times New Roman" pitchFamily="18" charset="0"/>
                <a:ea typeface="宋体" pitchFamily="2" charset="-122"/>
              </a:rPr>
              <a:t>两子女中选小者</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if  </a:t>
            </a:r>
            <a:r>
              <a:rPr lang="en-US" altLang="zh-CN" sz="2800" dirty="0" err="1">
                <a:solidFill>
                  <a:schemeClr val="tx1"/>
                </a:solidFill>
                <a:latin typeface="Times New Roman" pitchFamily="18" charset="0"/>
                <a:ea typeface="宋体" pitchFamily="2" charset="-122"/>
              </a:rPr>
              <a:t>self.key</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tmp</a:t>
            </a:r>
            <a:r>
              <a:rPr lang="en-US" altLang="zh-CN" sz="2800" dirty="0">
                <a:solidFill>
                  <a:schemeClr val="tx1"/>
                </a:solidFill>
                <a:latin typeface="Times New Roman" pitchFamily="18" charset="0"/>
                <a:ea typeface="宋体" pitchFamily="2" charset="-122"/>
              </a:rPr>
              <a:t>) &lt;= </a:t>
            </a:r>
            <a:r>
              <a:rPr lang="en-US" altLang="zh-CN" sz="2800" dirty="0" err="1">
                <a:solidFill>
                  <a:schemeClr val="tx1"/>
                </a:solidFill>
                <a:latin typeface="Times New Roman" pitchFamily="18" charset="0"/>
                <a:ea typeface="宋体" pitchFamily="2" charset="-122"/>
              </a:rPr>
              <a:t>self.key</a:t>
            </a:r>
            <a:r>
              <a:rPr lang="en-US" altLang="zh-CN" sz="2800" dirty="0">
                <a:solidFill>
                  <a:schemeClr val="tx1"/>
                </a:solidFill>
                <a:latin typeface="Times New Roman" pitchFamily="18" charset="0"/>
                <a:ea typeface="宋体" pitchFamily="2" charset="-122"/>
              </a:rPr>
              <a:t>(</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[j]) : break</a:t>
            </a:r>
          </a:p>
          <a:p>
            <a:pPr>
              <a:lnSpc>
                <a:spcPct val="100000"/>
              </a:lnSpc>
            </a:pPr>
            <a:r>
              <a:rPr lang="en-US" altLang="zh-CN" sz="2800" dirty="0">
                <a:solidFill>
                  <a:schemeClr val="tx1"/>
                </a:solidFill>
                <a:latin typeface="Times New Roman" pitchFamily="18" charset="0"/>
                <a:ea typeface="宋体" pitchFamily="2" charset="-122"/>
              </a:rPr>
              <a:t>        else :</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[i] =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[j]</a:t>
            </a:r>
          </a:p>
          <a:p>
            <a:pPr>
              <a:lnSpc>
                <a:spcPct val="100000"/>
              </a:lnSpc>
            </a:pPr>
            <a:r>
              <a:rPr lang="en-US" altLang="zh-CN" sz="2800" dirty="0">
                <a:solidFill>
                  <a:schemeClr val="tx1"/>
                </a:solidFill>
                <a:latin typeface="Times New Roman" pitchFamily="18" charset="0"/>
                <a:ea typeface="宋体" pitchFamily="2" charset="-122"/>
              </a:rPr>
              <a:t>            i, j  = j, 2*j+1</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self.A</a:t>
            </a:r>
            <a:r>
              <a:rPr lang="en-US" altLang="zh-CN" sz="2800" dirty="0">
                <a:solidFill>
                  <a:schemeClr val="tx1"/>
                </a:solidFill>
                <a:latin typeface="Times New Roman" pitchFamily="18" charset="0"/>
                <a:ea typeface="宋体" pitchFamily="2" charset="-122"/>
              </a:rPr>
              <a:t>[i] = </a:t>
            </a:r>
            <a:r>
              <a:rPr lang="en-US" altLang="zh-CN" sz="2800" dirty="0" err="1">
                <a:solidFill>
                  <a:schemeClr val="tx1"/>
                </a:solidFill>
                <a:latin typeface="Times New Roman" pitchFamily="18" charset="0"/>
                <a:ea typeface="宋体" pitchFamily="2" charset="-122"/>
              </a:rPr>
              <a:t>tmp</a:t>
            </a:r>
            <a:endParaRPr lang="en-US" altLang="zh-CN" sz="2800" dirty="0">
              <a:solidFill>
                <a:schemeClr val="tx1"/>
              </a:solidFill>
              <a:latin typeface="Times New Roman" pitchFamily="18" charset="0"/>
              <a:ea typeface="宋体" pitchFamily="2" charset="-122"/>
            </a:endParaRPr>
          </a:p>
          <a:p>
            <a:pPr>
              <a:lnSpc>
                <a:spcPct val="100000"/>
              </a:lnSpc>
            </a:pPr>
            <a:r>
              <a:rPr lang="en-US" altLang="zh-CN" sz="2800" dirty="0">
                <a:solidFill>
                  <a:schemeClr val="tx1"/>
                </a:solidFill>
                <a:latin typeface="Times New Roman" pitchFamily="18" charset="0"/>
                <a:ea typeface="宋体" pitchFamily="2" charset="-122"/>
              </a:rPr>
              <a:t>    return </a:t>
            </a:r>
            <a:r>
              <a:rPr lang="en-US" altLang="zh-CN" sz="2800" dirty="0" err="1">
                <a:solidFill>
                  <a:schemeClr val="tx1"/>
                </a:solidFill>
                <a:latin typeface="Times New Roman" pitchFamily="18" charset="0"/>
                <a:ea typeface="宋体" pitchFamily="2" charset="-122"/>
              </a:rPr>
              <a:t>returnValue</a:t>
            </a:r>
            <a:endParaRPr lang="en-US" altLang="zh-CN" sz="2800" dirty="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8178" name="Picture 2"/>
          <p:cNvPicPr>
            <a:picLocks noChangeAspect="1" noChangeArrowheads="1"/>
          </p:cNvPicPr>
          <p:nvPr/>
        </p:nvPicPr>
        <p:blipFill>
          <a:blip r:embed="rId2" cstate="print"/>
          <a:srcRect/>
          <a:stretch>
            <a:fillRect/>
          </a:stretch>
        </p:blipFill>
        <p:spPr bwMode="auto">
          <a:xfrm>
            <a:off x="1403350" y="3357563"/>
            <a:ext cx="6034088" cy="2843212"/>
          </a:xfrm>
          <a:prstGeom prst="rect">
            <a:avLst/>
          </a:prstGeom>
          <a:noFill/>
          <a:ln w="9525">
            <a:noFill/>
            <a:miter lim="800000"/>
            <a:headEnd/>
            <a:tailEnd/>
          </a:ln>
        </p:spPr>
      </p:pic>
      <p:sp>
        <p:nvSpPr>
          <p:cNvPr id="842755" name="Text Box 3"/>
          <p:cNvSpPr txBox="1">
            <a:spLocks noChangeArrowheads="1"/>
          </p:cNvSpPr>
          <p:nvPr/>
        </p:nvSpPr>
        <p:spPr bwMode="auto">
          <a:xfrm>
            <a:off x="2268538" y="6237288"/>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400">
                <a:solidFill>
                  <a:srgbClr val="008000"/>
                </a:solidFill>
                <a:effectLst>
                  <a:outerShdw blurRad="38100" dist="38100" dir="2700000" algn="tl">
                    <a:srgbClr val="C0C0C0"/>
                  </a:outerShdw>
                </a:effectLst>
                <a:latin typeface="Times New Roman" pitchFamily="18" charset="0"/>
              </a:rPr>
              <a:t>具有不同路径长度的二叉树</a:t>
            </a:r>
            <a:endParaRPr lang="zh-CN" altLang="en-US" sz="2400" b="0">
              <a:solidFill>
                <a:schemeClr val="tx1"/>
              </a:solidFill>
              <a:latin typeface="Times New Roman" pitchFamily="18" charset="0"/>
            </a:endParaRPr>
          </a:p>
        </p:txBody>
      </p:sp>
      <p:sp>
        <p:nvSpPr>
          <p:cNvPr id="842756" name="Rectangle 4"/>
          <p:cNvSpPr>
            <a:spLocks noGrp="1" noChangeArrowheads="1"/>
          </p:cNvSpPr>
          <p:nvPr/>
        </p:nvSpPr>
        <p:spPr bwMode="auto">
          <a:xfrm>
            <a:off x="152400" y="152400"/>
            <a:ext cx="7239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600" smtClean="0">
                <a:solidFill>
                  <a:srgbClr val="CC3300"/>
                </a:solidFill>
                <a:effectLst>
                  <a:outerShdw blurRad="38100" dist="38100" dir="2700000" algn="tl">
                    <a:srgbClr val="C0C0C0"/>
                  </a:outerShdw>
                </a:effectLst>
              </a:rPr>
              <a:t>八、</a:t>
            </a:r>
            <a:r>
              <a:rPr lang="zh-CN" altLang="en-US" sz="3600" dirty="0">
                <a:solidFill>
                  <a:srgbClr val="CC3300"/>
                </a:solidFill>
                <a:effectLst>
                  <a:outerShdw blurRad="38100" dist="38100" dir="2700000" algn="tl">
                    <a:srgbClr val="C0C0C0"/>
                  </a:outerShdw>
                </a:effectLst>
              </a:rPr>
              <a:t>霍夫曼树</a:t>
            </a:r>
            <a:r>
              <a:rPr lang="zh-CN" altLang="en-US" sz="3600" dirty="0">
                <a:solidFill>
                  <a:srgbClr val="CC3300"/>
                </a:solidFill>
              </a:rPr>
              <a:t> </a:t>
            </a:r>
            <a:r>
              <a:rPr lang="zh-CN" altLang="en-US" sz="3600" dirty="0">
                <a:solidFill>
                  <a:srgbClr val="CC3300"/>
                </a:solidFill>
                <a:effectLst>
                  <a:outerShdw blurRad="38100" dist="38100" dir="2700000" algn="tl">
                    <a:srgbClr val="C0C0C0"/>
                  </a:outerShdw>
                </a:effectLst>
                <a:latin typeface="Times New Roman" pitchFamily="18" charset="0"/>
              </a:rPr>
              <a:t>(</a:t>
            </a:r>
            <a:r>
              <a:rPr lang="en-US" altLang="zh-CN" sz="3600" dirty="0">
                <a:solidFill>
                  <a:srgbClr val="CC3300"/>
                </a:solidFill>
                <a:effectLst>
                  <a:outerShdw blurRad="38100" dist="38100" dir="2700000" algn="tl">
                    <a:srgbClr val="C0C0C0"/>
                  </a:outerShdw>
                </a:effectLst>
                <a:latin typeface="Times New Roman" pitchFamily="18" charset="0"/>
              </a:rPr>
              <a:t>Huffman Tree)</a:t>
            </a:r>
            <a:endParaRPr lang="en-US" altLang="zh-CN" sz="6000" dirty="0">
              <a:solidFill>
                <a:schemeClr val="tx2"/>
              </a:solidFill>
              <a:latin typeface="Times New Roman" pitchFamily="18" charset="0"/>
            </a:endParaRPr>
          </a:p>
        </p:txBody>
      </p:sp>
      <p:sp>
        <p:nvSpPr>
          <p:cNvPr id="842757" name="Rectangle 5"/>
          <p:cNvSpPr>
            <a:spLocks noChangeArrowheads="1"/>
          </p:cNvSpPr>
          <p:nvPr/>
        </p:nvSpPr>
        <p:spPr bwMode="auto">
          <a:xfrm>
            <a:off x="228600" y="914400"/>
            <a:ext cx="8915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1950" indent="-361950">
              <a:lnSpc>
                <a:spcPct val="100000"/>
              </a:lnSpc>
              <a:buClr>
                <a:srgbClr val="0000CC"/>
              </a:buClr>
              <a:buSzPct val="75000"/>
              <a:buFont typeface="Wingdings" pitchFamily="2" charset="2"/>
              <a:buChar char="n"/>
              <a:defRPr/>
            </a:pPr>
            <a:r>
              <a:rPr lang="zh-CN" altLang="en-US" sz="2800">
                <a:solidFill>
                  <a:srgbClr val="CC3300"/>
                </a:solidFill>
                <a:effectLst>
                  <a:outerShdw blurRad="38100" dist="38100" dir="2700000" algn="tl">
                    <a:srgbClr val="C0C0C0"/>
                  </a:outerShdw>
                </a:effectLst>
              </a:rPr>
              <a:t>路径(</a:t>
            </a:r>
            <a:r>
              <a:rPr lang="en-US" altLang="zh-CN" sz="2800">
                <a:solidFill>
                  <a:srgbClr val="CC3300"/>
                </a:solidFill>
                <a:effectLst>
                  <a:outerShdw blurRad="38100" dist="38100" dir="2700000" algn="tl">
                    <a:srgbClr val="C0C0C0"/>
                  </a:outerShdw>
                </a:effectLst>
                <a:latin typeface="Times New Roman" pitchFamily="18" charset="0"/>
              </a:rPr>
              <a:t>Path</a:t>
            </a:r>
            <a:r>
              <a:rPr lang="en-US" altLang="zh-CN" sz="2800">
                <a:solidFill>
                  <a:srgbClr val="CC3300"/>
                </a:solidFill>
                <a:effectLst>
                  <a:outerShdw blurRad="38100" dist="38100" dir="2700000" algn="tl">
                    <a:srgbClr val="C0C0C0"/>
                  </a:outerShdw>
                </a:effectLst>
              </a:rPr>
              <a:t>)</a:t>
            </a:r>
            <a:r>
              <a:rPr lang="zh-CN" altLang="en-US" sz="2800">
                <a:solidFill>
                  <a:srgbClr val="CC3300"/>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树中一个结点到另一个结点之间的分支构成了两个结点之间的路径。</a:t>
            </a:r>
          </a:p>
          <a:p>
            <a:pPr marL="361950" indent="-361950">
              <a:lnSpc>
                <a:spcPct val="100000"/>
              </a:lnSpc>
              <a:buClr>
                <a:srgbClr val="0000CC"/>
              </a:buClr>
              <a:buSzPct val="75000"/>
              <a:buFont typeface="Wingdings" pitchFamily="2" charset="2"/>
              <a:buChar char="n"/>
              <a:defRPr/>
            </a:pPr>
            <a:r>
              <a:rPr lang="zh-CN" altLang="en-US" sz="2800">
                <a:solidFill>
                  <a:srgbClr val="CC3300"/>
                </a:solidFill>
                <a:effectLst>
                  <a:outerShdw blurRad="38100" dist="38100" dir="2700000" algn="tl">
                    <a:srgbClr val="C0C0C0"/>
                  </a:outerShdw>
                </a:effectLst>
              </a:rPr>
              <a:t>路径长度 (</a:t>
            </a:r>
            <a:r>
              <a:rPr lang="en-US" altLang="zh-CN" sz="2800">
                <a:solidFill>
                  <a:srgbClr val="CC3300"/>
                </a:solidFill>
                <a:effectLst>
                  <a:outerShdw blurRad="38100" dist="38100" dir="2700000" algn="tl">
                    <a:srgbClr val="C0C0C0"/>
                  </a:outerShdw>
                </a:effectLst>
                <a:latin typeface="Times New Roman" pitchFamily="18" charset="0"/>
              </a:rPr>
              <a:t>Path Length</a:t>
            </a:r>
            <a:r>
              <a:rPr lang="en-US" altLang="zh-CN" sz="2800">
                <a:solidFill>
                  <a:srgbClr val="CC3300"/>
                </a:solidFill>
                <a:effectLst>
                  <a:outerShdw blurRad="38100" dist="38100" dir="2700000" algn="tl">
                    <a:srgbClr val="C0C0C0"/>
                  </a:outerShdw>
                </a:effectLst>
              </a:rPr>
              <a:t>)</a:t>
            </a:r>
            <a:r>
              <a:rPr lang="zh-CN" altLang="en-US" sz="2800">
                <a:solidFill>
                  <a:srgbClr val="CC3300"/>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两个结点之间的路径长度是连接两结点的路径上的分支数。树的路径长度是各结点到根结点的路径长度之和。</a:t>
            </a:r>
          </a:p>
        </p:txBody>
      </p:sp>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3778" name="Text Box 2"/>
          <p:cNvSpPr txBox="1">
            <a:spLocks noChangeArrowheads="1"/>
          </p:cNvSpPr>
          <p:nvPr/>
        </p:nvSpPr>
        <p:spPr bwMode="auto">
          <a:xfrm>
            <a:off x="247650" y="833438"/>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个结点的二叉树的路径长度不小于下述数列前</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项的和，即</a:t>
            </a:r>
            <a:endParaRPr lang="zh-CN" altLang="en-US" sz="2800" b="0">
              <a:solidFill>
                <a:schemeClr val="tx1"/>
              </a:solidFill>
            </a:endParaRPr>
          </a:p>
        </p:txBody>
      </p:sp>
      <p:graphicFrame>
        <p:nvGraphicFramePr>
          <p:cNvPr id="179203" name="Object 3"/>
          <p:cNvGraphicFramePr>
            <a:graphicFrameLocks noChangeAspect="1"/>
          </p:cNvGraphicFramePr>
          <p:nvPr/>
        </p:nvGraphicFramePr>
        <p:xfrm>
          <a:off x="4546600" y="2120900"/>
          <a:ext cx="287338" cy="511175"/>
        </p:xfrm>
        <a:graphic>
          <a:graphicData uri="http://schemas.openxmlformats.org/presentationml/2006/ole">
            <mc:AlternateContent xmlns:mc="http://schemas.openxmlformats.org/markup-compatibility/2006">
              <mc:Choice xmlns:v="urn:schemas-microsoft-com:vml" Requires="v">
                <p:oleObj spid="_x0000_s179444" name="Equation" r:id="rId3" imgW="114151" imgH="215619" progId="Equation.3">
                  <p:embed/>
                </p:oleObj>
              </mc:Choice>
              <mc:Fallback>
                <p:oleObj name="Equation" r:id="rId3"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600" y="2120900"/>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3780" name="Text Box 4"/>
          <p:cNvSpPr txBox="1">
            <a:spLocks noChangeArrowheads="1"/>
          </p:cNvSpPr>
          <p:nvPr/>
        </p:nvSpPr>
        <p:spPr bwMode="auto">
          <a:xfrm>
            <a:off x="323850" y="3716338"/>
            <a:ext cx="640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其路径长度最小者为:</a:t>
            </a:r>
            <a:endParaRPr lang="zh-CN" altLang="en-US" sz="2800" b="0">
              <a:solidFill>
                <a:schemeClr val="tx1"/>
              </a:solidFill>
              <a:latin typeface="Times New Roman" pitchFamily="18" charset="0"/>
            </a:endParaRPr>
          </a:p>
        </p:txBody>
      </p:sp>
      <p:graphicFrame>
        <p:nvGraphicFramePr>
          <p:cNvPr id="179205" name="Object 5"/>
          <p:cNvGraphicFramePr>
            <a:graphicFrameLocks noChangeAspect="1"/>
          </p:cNvGraphicFramePr>
          <p:nvPr/>
        </p:nvGraphicFramePr>
        <p:xfrm>
          <a:off x="1466850" y="1747838"/>
          <a:ext cx="3709988" cy="1066800"/>
        </p:xfrm>
        <a:graphic>
          <a:graphicData uri="http://schemas.openxmlformats.org/presentationml/2006/ole">
            <mc:AlternateContent xmlns:mc="http://schemas.openxmlformats.org/markup-compatibility/2006">
              <mc:Choice xmlns:v="urn:schemas-microsoft-com:vml" Requires="v">
                <p:oleObj spid="_x0000_s179445" name="Equation" r:id="rId5" imgW="1307532" imgH="431613" progId="Equation.3">
                  <p:embed/>
                </p:oleObj>
              </mc:Choice>
              <mc:Fallback>
                <p:oleObj name="Equation" r:id="rId5" imgW="1307532"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850" y="1747838"/>
                        <a:ext cx="37099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6" name="Object 6"/>
          <p:cNvGraphicFramePr>
            <a:graphicFrameLocks noChangeAspect="1"/>
          </p:cNvGraphicFramePr>
          <p:nvPr/>
        </p:nvGraphicFramePr>
        <p:xfrm>
          <a:off x="2705100" y="2168525"/>
          <a:ext cx="319088" cy="530225"/>
        </p:xfrm>
        <a:graphic>
          <a:graphicData uri="http://schemas.openxmlformats.org/presentationml/2006/ole">
            <mc:AlternateContent xmlns:mc="http://schemas.openxmlformats.org/markup-compatibility/2006">
              <mc:Choice xmlns:v="urn:schemas-microsoft-com:vml" Requires="v">
                <p:oleObj spid="_x0000_s179446" name="Equation" r:id="rId7" imgW="114151" imgH="215619" progId="Equation.3">
                  <p:embed/>
                </p:oleObj>
              </mc:Choice>
              <mc:Fallback>
                <p:oleObj name="Equation" r:id="rId7"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2168525"/>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7" name="Object 7"/>
          <p:cNvGraphicFramePr>
            <a:graphicFrameLocks noChangeAspect="1"/>
          </p:cNvGraphicFramePr>
          <p:nvPr/>
        </p:nvGraphicFramePr>
        <p:xfrm>
          <a:off x="2781300" y="2092325"/>
          <a:ext cx="319088" cy="530225"/>
        </p:xfrm>
        <a:graphic>
          <a:graphicData uri="http://schemas.openxmlformats.org/presentationml/2006/ole">
            <mc:AlternateContent xmlns:mc="http://schemas.openxmlformats.org/markup-compatibility/2006">
              <mc:Choice xmlns:v="urn:schemas-microsoft-com:vml" Requires="v">
                <p:oleObj spid="_x0000_s179447" name="Equation" r:id="rId8" imgW="114151" imgH="215619" progId="Equation.3">
                  <p:embed/>
                </p:oleObj>
              </mc:Choice>
              <mc:Fallback>
                <p:oleObj name="Equation" r:id="rId8" imgW="114151"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2092325"/>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8" name="Object 8"/>
          <p:cNvGraphicFramePr>
            <a:graphicFrameLocks noChangeAspect="1"/>
          </p:cNvGraphicFramePr>
          <p:nvPr/>
        </p:nvGraphicFramePr>
        <p:xfrm>
          <a:off x="3905250" y="3487738"/>
          <a:ext cx="3709988" cy="1066800"/>
        </p:xfrm>
        <a:graphic>
          <a:graphicData uri="http://schemas.openxmlformats.org/presentationml/2006/ole">
            <mc:AlternateContent xmlns:mc="http://schemas.openxmlformats.org/markup-compatibility/2006">
              <mc:Choice xmlns:v="urn:schemas-microsoft-com:vml" Requires="v">
                <p:oleObj spid="_x0000_s179448" name="Equation" r:id="rId9" imgW="1307532" imgH="431613" progId="Equation.3">
                  <p:embed/>
                </p:oleObj>
              </mc:Choice>
              <mc:Fallback>
                <p:oleObj name="Equation" r:id="rId9" imgW="1307532"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3487738"/>
                        <a:ext cx="37099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9" name="Object 9"/>
          <p:cNvGraphicFramePr>
            <a:graphicFrameLocks noChangeAspect="1"/>
          </p:cNvGraphicFramePr>
          <p:nvPr/>
        </p:nvGraphicFramePr>
        <p:xfrm>
          <a:off x="2152650" y="2814638"/>
          <a:ext cx="5562600" cy="457200"/>
        </p:xfrm>
        <a:graphic>
          <a:graphicData uri="http://schemas.openxmlformats.org/presentationml/2006/ole">
            <mc:AlternateContent xmlns:mc="http://schemas.openxmlformats.org/markup-compatibility/2006">
              <mc:Choice xmlns:v="urn:schemas-microsoft-com:vml" Requires="v">
                <p:oleObj spid="_x0000_s179449" name="Equation" r:id="rId10" imgW="2120900" imgH="177800" progId="Equation.3">
                  <p:embed/>
                </p:oleObj>
              </mc:Choice>
              <mc:Fallback>
                <p:oleObj name="Equation" r:id="rId10" imgW="2120900" imgH="1778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2650" y="2814638"/>
                        <a:ext cx="5562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4802" name="Rectangle 2"/>
          <p:cNvSpPr>
            <a:spLocks noChangeArrowheads="1"/>
          </p:cNvSpPr>
          <p:nvPr/>
        </p:nvSpPr>
        <p:spPr bwMode="auto">
          <a:xfrm>
            <a:off x="468313" y="2708275"/>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rgbClr val="CC3300"/>
                </a:solidFill>
                <a:effectLst>
                  <a:outerShdw blurRad="38100" dist="38100" dir="2700000" algn="tl">
                    <a:srgbClr val="C0C0C0"/>
                  </a:outerShdw>
                </a:effectLst>
                <a:latin typeface="Times New Roman" pitchFamily="18" charset="0"/>
              </a:rPr>
              <a:t>带权路径长度 ( </a:t>
            </a:r>
            <a:r>
              <a:rPr lang="en-GB" altLang="zh-CN" sz="2800">
                <a:solidFill>
                  <a:srgbClr val="CC3300"/>
                </a:solidFill>
                <a:effectLst>
                  <a:outerShdw blurRad="38100" dist="38100" dir="2700000" algn="tl">
                    <a:srgbClr val="C0C0C0"/>
                  </a:outerShdw>
                </a:effectLst>
                <a:latin typeface="Times New Roman" pitchFamily="18" charset="0"/>
              </a:rPr>
              <a:t>Weighted Path Length, WPL )</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扩充二叉树的带权路径长度是树的各叶结点所带的权值与该结点到根的路径长度的乘积的和。</a:t>
            </a:r>
            <a:endParaRPr lang="zh-CN" altLang="en-US" sz="2800">
              <a:solidFill>
                <a:srgbClr val="CC3300"/>
              </a:solidFill>
              <a:effectLst>
                <a:outerShdw blurRad="38100" dist="38100" dir="2700000" algn="tl">
                  <a:srgbClr val="C0C0C0"/>
                </a:outerShdw>
              </a:effectLst>
              <a:latin typeface="Times New Roman" pitchFamily="18" charset="0"/>
            </a:endParaRPr>
          </a:p>
        </p:txBody>
      </p:sp>
      <p:graphicFrame>
        <p:nvGraphicFramePr>
          <p:cNvPr id="180227" name="Object 3"/>
          <p:cNvGraphicFramePr>
            <a:graphicFrameLocks noChangeAspect="1"/>
          </p:cNvGraphicFramePr>
          <p:nvPr/>
        </p:nvGraphicFramePr>
        <p:xfrm>
          <a:off x="2273300" y="4460875"/>
          <a:ext cx="3933825" cy="1265238"/>
        </p:xfrm>
        <a:graphic>
          <a:graphicData uri="http://schemas.openxmlformats.org/presentationml/2006/ole">
            <mc:AlternateContent xmlns:mc="http://schemas.openxmlformats.org/markup-compatibility/2006">
              <mc:Choice xmlns:v="urn:schemas-microsoft-com:vml" Requires="v">
                <p:oleObj spid="_x0000_s180267" name="Equation" r:id="rId3" imgW="1066800" imgH="431800" progId="Equation.3">
                  <p:embed/>
                </p:oleObj>
              </mc:Choice>
              <mc:Fallback>
                <p:oleObj name="Equation" r:id="rId3" imgW="10668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300" y="4460875"/>
                        <a:ext cx="3933825" cy="1265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4804" name="Rectangle 4"/>
          <p:cNvSpPr>
            <a:spLocks noChangeArrowheads="1"/>
          </p:cNvSpPr>
          <p:nvPr/>
        </p:nvSpPr>
        <p:spPr bwMode="auto">
          <a:xfrm>
            <a:off x="323850" y="476250"/>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若</a:t>
            </a:r>
            <a:r>
              <a:rPr lang="en-US" altLang="zh-CN" sz="2800">
                <a:solidFill>
                  <a:schemeClr val="tx1"/>
                </a:solidFill>
                <a:effectLst>
                  <a:outerShdw blurRad="38100" dist="38100" dir="2700000" algn="tl">
                    <a:srgbClr val="C0C0C0"/>
                  </a:outerShdw>
                </a:effectLst>
                <a:latin typeface="Times New Roman" pitchFamily="18" charset="0"/>
              </a:rPr>
              <a:t>T</a:t>
            </a:r>
            <a:r>
              <a:rPr lang="zh-CN" altLang="en-US" sz="2800">
                <a:solidFill>
                  <a:schemeClr val="tx1"/>
                </a:solidFill>
                <a:effectLst>
                  <a:outerShdw blurRad="38100" dist="38100" dir="2700000" algn="tl">
                    <a:srgbClr val="C0C0C0"/>
                  </a:outerShdw>
                </a:effectLst>
              </a:rPr>
              <a:t>是一棵具有</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个叶结点的二叉树，如果将权值</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0</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1</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n-1</a:t>
            </a:r>
            <a:r>
              <a:rPr lang="zh-CN" altLang="en-US" sz="2800">
                <a:solidFill>
                  <a:schemeClr val="tx1"/>
                </a:solidFill>
                <a:effectLst>
                  <a:outerShdw blurRad="38100" dist="38100" dir="2700000" algn="tl">
                    <a:srgbClr val="C0C0C0"/>
                  </a:outerShdw>
                </a:effectLst>
              </a:rPr>
              <a:t>分别赋给</a:t>
            </a:r>
            <a:r>
              <a:rPr lang="en-US" altLang="zh-CN" sz="2800">
                <a:solidFill>
                  <a:schemeClr val="tx1"/>
                </a:solidFill>
                <a:effectLst>
                  <a:outerShdw blurRad="38100" dist="38100" dir="2700000" algn="tl">
                    <a:srgbClr val="C0C0C0"/>
                  </a:outerShdw>
                </a:effectLst>
                <a:latin typeface="Times New Roman" pitchFamily="18" charset="0"/>
              </a:rPr>
              <a:t>T</a:t>
            </a:r>
            <a:r>
              <a:rPr lang="zh-CN" altLang="en-US" sz="2800">
                <a:solidFill>
                  <a:schemeClr val="tx1"/>
                </a:solidFill>
                <a:effectLst>
                  <a:outerShdw blurRad="38100" dist="38100" dir="2700000" algn="tl">
                    <a:srgbClr val="C0C0C0"/>
                  </a:outerShdw>
                </a:effectLst>
              </a:rPr>
              <a:t>的</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个叶结点，则称</a:t>
            </a:r>
            <a:r>
              <a:rPr lang="en-US" altLang="zh-CN" sz="2800">
                <a:solidFill>
                  <a:schemeClr val="tx1"/>
                </a:solidFill>
                <a:effectLst>
                  <a:outerShdw blurRad="38100" dist="38100" dir="2700000" algn="tl">
                    <a:srgbClr val="C0C0C0"/>
                  </a:outerShdw>
                </a:effectLst>
                <a:latin typeface="Times New Roman" pitchFamily="18" charset="0"/>
              </a:rPr>
              <a:t>T</a:t>
            </a:r>
            <a:r>
              <a:rPr lang="zh-CN" altLang="en-US" sz="2800">
                <a:solidFill>
                  <a:schemeClr val="tx1"/>
                </a:solidFill>
                <a:effectLst>
                  <a:outerShdw blurRad="38100" dist="38100" dir="2700000" algn="tl">
                    <a:srgbClr val="C0C0C0"/>
                  </a:outerShdw>
                </a:effectLst>
              </a:rPr>
              <a:t>是权值为</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0</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1</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n-1</a:t>
            </a:r>
            <a:r>
              <a:rPr lang="zh-CN" altLang="en-US" sz="2800">
                <a:solidFill>
                  <a:schemeClr val="tx1"/>
                </a:solidFill>
                <a:effectLst>
                  <a:outerShdw blurRad="38100" dist="38100" dir="2700000" algn="tl">
                    <a:srgbClr val="C0C0C0"/>
                  </a:outerShdw>
                </a:effectLst>
              </a:rPr>
              <a:t>的</a:t>
            </a:r>
            <a:r>
              <a:rPr lang="zh-CN" altLang="en-US" sz="2800">
                <a:solidFill>
                  <a:srgbClr val="CC3300"/>
                </a:solidFill>
                <a:effectLst>
                  <a:outerShdw blurRad="38100" dist="38100" dir="2700000" algn="tl">
                    <a:srgbClr val="C0C0C0"/>
                  </a:outerShdw>
                </a:effectLst>
              </a:rPr>
              <a:t>扩充二叉树</a:t>
            </a:r>
            <a:r>
              <a:rPr lang="zh-CN" altLang="en-US" sz="2800">
                <a:solidFill>
                  <a:schemeClr val="tx1"/>
                </a:solidFill>
                <a:effectLst>
                  <a:outerShdw blurRad="38100" dist="38100" dir="2700000" algn="tl">
                    <a:srgbClr val="C0C0C0"/>
                  </a:outerShdw>
                </a:effectLst>
              </a:rPr>
              <a:t>。扩充二叉树的叶结点称为</a:t>
            </a:r>
            <a:r>
              <a:rPr lang="zh-CN" altLang="en-US" sz="2800">
                <a:solidFill>
                  <a:srgbClr val="CC3300"/>
                </a:solidFill>
                <a:effectLst>
                  <a:outerShdw blurRad="38100" dist="38100" dir="2700000" algn="tl">
                    <a:srgbClr val="C0C0C0"/>
                  </a:outerShdw>
                </a:effectLst>
              </a:rPr>
              <a:t>外结点，</a:t>
            </a:r>
            <a:r>
              <a:rPr lang="zh-CN" altLang="en-US" sz="2800">
                <a:solidFill>
                  <a:schemeClr val="tx1"/>
                </a:solidFill>
                <a:effectLst>
                  <a:outerShdw blurRad="38100" dist="38100" dir="2700000" algn="tl">
                    <a:srgbClr val="C0C0C0"/>
                  </a:outerShdw>
                </a:effectLst>
              </a:rPr>
              <a:t>其余结点称为</a:t>
            </a:r>
            <a:r>
              <a:rPr lang="zh-CN" altLang="en-US" sz="2800">
                <a:solidFill>
                  <a:srgbClr val="CC3300"/>
                </a:solidFill>
                <a:effectLst>
                  <a:outerShdw blurRad="38100" dist="38100" dir="2700000" algn="tl">
                    <a:srgbClr val="C0C0C0"/>
                  </a:outerShdw>
                </a:effectLst>
              </a:rPr>
              <a:t>内结点。</a:t>
            </a: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2" cstate="print"/>
          <a:srcRect/>
          <a:stretch>
            <a:fillRect/>
          </a:stretch>
        </p:blipFill>
        <p:spPr bwMode="auto">
          <a:xfrm>
            <a:off x="457200" y="914400"/>
            <a:ext cx="8229600" cy="2590800"/>
          </a:xfrm>
          <a:prstGeom prst="rect">
            <a:avLst/>
          </a:prstGeom>
          <a:noFill/>
          <a:ln w="9525">
            <a:noFill/>
            <a:miter lim="800000"/>
            <a:headEnd/>
            <a:tailEnd/>
          </a:ln>
        </p:spPr>
      </p:pic>
      <p:sp>
        <p:nvSpPr>
          <p:cNvPr id="845827" name="Text Box 3"/>
          <p:cNvSpPr txBox="1">
            <a:spLocks noChangeArrowheads="1"/>
          </p:cNvSpPr>
          <p:nvPr/>
        </p:nvSpPr>
        <p:spPr bwMode="auto">
          <a:xfrm>
            <a:off x="381000" y="3048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具有不同带权路径长度的扩充二叉树</a:t>
            </a:r>
          </a:p>
        </p:txBody>
      </p:sp>
      <p:sp>
        <p:nvSpPr>
          <p:cNvPr id="845828" name="Rectangle 4"/>
          <p:cNvSpPr>
            <a:spLocks noChangeArrowheads="1"/>
          </p:cNvSpPr>
          <p:nvPr/>
        </p:nvSpPr>
        <p:spPr bwMode="auto">
          <a:xfrm>
            <a:off x="381000" y="3810000"/>
            <a:ext cx="8305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kumimoji="1" lang="zh-CN" altLang="en-US" sz="2400">
                <a:solidFill>
                  <a:schemeClr val="tx1"/>
                </a:solidFill>
                <a:effectLst>
                  <a:outerShdw blurRad="38100" dist="38100" dir="2700000" algn="tl">
                    <a:srgbClr val="C0C0C0"/>
                  </a:outerShdw>
                </a:effectLst>
              </a:rPr>
              <a:t>(</a:t>
            </a:r>
            <a:r>
              <a:rPr kumimoji="1" lang="en-US" altLang="zh-CN" sz="2400">
                <a:solidFill>
                  <a:schemeClr val="tx1"/>
                </a:solidFill>
                <a:effectLst>
                  <a:outerShdw blurRad="38100" dist="38100" dir="2700000" algn="tl">
                    <a:srgbClr val="C0C0C0"/>
                  </a:outerShdw>
                </a:effectLst>
              </a:rPr>
              <a:t>a) (2+4+5+7)×2＝36         (b)2+4×2+5×3+7×3＝46   </a:t>
            </a:r>
          </a:p>
          <a:p>
            <a:pPr>
              <a:lnSpc>
                <a:spcPct val="100000"/>
              </a:lnSpc>
              <a:defRPr/>
            </a:pPr>
            <a:r>
              <a:rPr kumimoji="1" lang="en-US" altLang="zh-CN" sz="2400">
                <a:solidFill>
                  <a:schemeClr val="tx1"/>
                </a:solidFill>
                <a:effectLst>
                  <a:outerShdw blurRad="38100" dist="38100" dir="2700000" algn="tl">
                    <a:srgbClr val="C0C0C0"/>
                  </a:outerShdw>
                </a:effectLst>
              </a:rPr>
              <a:t>(c) 7+5×2+2×3+4×3＝35 </a:t>
            </a:r>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6850" name="Rectangle 2"/>
          <p:cNvSpPr>
            <a:spLocks noChangeArrowheads="1"/>
          </p:cNvSpPr>
          <p:nvPr/>
        </p:nvSpPr>
        <p:spPr bwMode="auto">
          <a:xfrm>
            <a:off x="323850" y="3357563"/>
            <a:ext cx="822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 typeface="Wingdings" pitchFamily="2" charset="2"/>
              <a:buNone/>
              <a:defRPr/>
            </a:pPr>
            <a:r>
              <a:rPr kumimoji="1" lang="zh-CN" altLang="en-US" sz="2800">
                <a:solidFill>
                  <a:srgbClr val="FF0000"/>
                </a:solidFill>
                <a:effectLst>
                  <a:outerShdw blurRad="38100" dist="38100" dir="2700000" algn="tl">
                    <a:srgbClr val="C0C0C0"/>
                  </a:outerShdw>
                </a:effectLst>
              </a:rPr>
              <a:t>霍夫曼树的构造</a:t>
            </a:r>
          </a:p>
        </p:txBody>
      </p:sp>
      <p:sp>
        <p:nvSpPr>
          <p:cNvPr id="846851" name="Text Box 3"/>
          <p:cNvSpPr txBox="1">
            <a:spLocks noChangeArrowheads="1"/>
          </p:cNvSpPr>
          <p:nvPr/>
        </p:nvSpPr>
        <p:spPr bwMode="auto">
          <a:xfrm>
            <a:off x="323850" y="3971925"/>
            <a:ext cx="8153400" cy="1373188"/>
          </a:xfrm>
          <a:prstGeom prst="rect">
            <a:avLst/>
          </a:prstGeom>
          <a:noFill/>
          <a:ln w="9525">
            <a:noFill/>
            <a:miter lim="800000"/>
            <a:headEnd/>
            <a:tailEnd/>
          </a:ln>
          <a:effectLst/>
        </p:spPr>
        <p:txBody>
          <a:bodyPr>
            <a:spAutoFit/>
          </a:bodyPr>
          <a:lstStyle/>
          <a:p>
            <a:pPr eaLnBrk="1" hangingPunct="1">
              <a:lnSpc>
                <a:spcPct val="100000"/>
              </a:lnSpc>
              <a:spcBef>
                <a:spcPct val="50000"/>
              </a:spcBef>
            </a:pPr>
            <a:r>
              <a:rPr kumimoji="1" lang="zh-CN" altLang="en-US" sz="2800">
                <a:solidFill>
                  <a:schemeClr val="tx1"/>
                </a:solidFill>
                <a:effectLst>
                  <a:outerShdw blurRad="38100" dist="38100" dir="2700000" algn="tl">
                    <a:srgbClr val="C0C0C0"/>
                  </a:outerShdw>
                </a:effectLst>
                <a:latin typeface="VW媩$婫`婡p瑙" charset="0"/>
              </a:rPr>
              <a:t>问题：在给定一组结点后，以这组结点为叶结点，如何构造一棵具有最小带权路径长度的二叉树（</a:t>
            </a:r>
            <a:r>
              <a:rPr kumimoji="1" lang="zh-CN" altLang="en-US" sz="2800">
                <a:solidFill>
                  <a:srgbClr val="CC3300"/>
                </a:solidFill>
                <a:effectLst>
                  <a:outerShdw blurRad="38100" dist="38100" dir="2700000" algn="tl">
                    <a:srgbClr val="C0C0C0"/>
                  </a:outerShdw>
                </a:effectLst>
                <a:latin typeface="Arial" pitchFamily="34" charset="0"/>
              </a:rPr>
              <a:t>霍夫曼树</a:t>
            </a:r>
            <a:r>
              <a:rPr kumimoji="1" lang="zh-CN" altLang="en-US" sz="2800">
                <a:solidFill>
                  <a:schemeClr val="tx1"/>
                </a:solidFill>
                <a:effectLst>
                  <a:outerShdw blurRad="38100" dist="38100" dir="2700000" algn="tl">
                    <a:srgbClr val="C0C0C0"/>
                  </a:outerShdw>
                </a:effectLst>
                <a:latin typeface="VW媩$婫`婡p瑙" charset="0"/>
              </a:rPr>
              <a:t>）？</a:t>
            </a:r>
          </a:p>
        </p:txBody>
      </p:sp>
      <p:sp>
        <p:nvSpPr>
          <p:cNvPr id="846852" name="Rectangle 4"/>
          <p:cNvSpPr>
            <a:spLocks noChangeArrowheads="1"/>
          </p:cNvSpPr>
          <p:nvPr/>
        </p:nvSpPr>
        <p:spPr bwMode="auto">
          <a:xfrm>
            <a:off x="250825" y="1341438"/>
            <a:ext cx="87312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带权路径长度达到最小的扩充二叉树即为霍夫曼树（最优二叉树）。在霍夫曼树中，</a:t>
            </a:r>
            <a:r>
              <a:rPr lang="zh-CN" altLang="en-US" sz="2800">
                <a:solidFill>
                  <a:srgbClr val="FF0000"/>
                </a:solidFill>
                <a:effectLst>
                  <a:outerShdw blurRad="38100" dist="38100" dir="2700000" algn="tl">
                    <a:srgbClr val="C0C0C0"/>
                  </a:outerShdw>
                </a:effectLst>
              </a:rPr>
              <a:t>权值大的结点离根最近。</a:t>
            </a:r>
          </a:p>
        </p:txBody>
      </p:sp>
      <p:sp>
        <p:nvSpPr>
          <p:cNvPr id="846853" name="Rectangle 5"/>
          <p:cNvSpPr>
            <a:spLocks noChangeArrowheads="1"/>
          </p:cNvSpPr>
          <p:nvPr/>
        </p:nvSpPr>
        <p:spPr bwMode="auto">
          <a:xfrm>
            <a:off x="250825" y="693738"/>
            <a:ext cx="165417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800">
                <a:solidFill>
                  <a:srgbClr val="CC3300"/>
                </a:solidFill>
                <a:effectLst>
                  <a:outerShdw blurRad="38100" dist="38100" dir="2700000" algn="tl">
                    <a:srgbClr val="C0C0C0"/>
                  </a:outerShdw>
                </a:effectLst>
              </a:rPr>
              <a:t>霍夫曼树</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7874" name="Text Box 2"/>
          <p:cNvSpPr txBox="1">
            <a:spLocks noChangeArrowheads="1"/>
          </p:cNvSpPr>
          <p:nvPr/>
        </p:nvSpPr>
        <p:spPr bwMode="auto">
          <a:xfrm>
            <a:off x="323850" y="1268413"/>
            <a:ext cx="861060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latin typeface="Times New Roman" pitchFamily="18" charset="0"/>
              </a:rPr>
              <a:t>(1) </a:t>
            </a:r>
            <a:r>
              <a:rPr lang="zh-CN" altLang="en-US" sz="2800">
                <a:solidFill>
                  <a:schemeClr val="tx1"/>
                </a:solidFill>
                <a:effectLst>
                  <a:outerShdw blurRad="38100" dist="38100" dir="2700000" algn="tl">
                    <a:srgbClr val="C0C0C0"/>
                  </a:outerShdw>
                </a:effectLst>
              </a:rPr>
              <a:t>由给定的</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个权值</a:t>
            </a:r>
            <a:r>
              <a:rPr lang="zh-CN" altLang="en-US" sz="2800">
                <a:solidFill>
                  <a:schemeClr val="tx1"/>
                </a:solidFill>
                <a:effectLst>
                  <a:outerShdw blurRad="38100" dist="38100" dir="2700000" algn="tl">
                    <a:srgbClr val="C0C0C0"/>
                  </a:outerShdw>
                </a:effectLst>
                <a:latin typeface="Times New Roman" pitchFamily="18" charset="0"/>
              </a:rPr>
              <a:t>{</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0</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1</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2</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n-1</a:t>
            </a:r>
            <a:r>
              <a:rPr lang="en-US" altLang="zh-CN" sz="2800">
                <a:solidFill>
                  <a:schemeClr val="tx1"/>
                </a:solidFill>
                <a:effectLst>
                  <a:outerShdw blurRad="38100" dist="38100" dir="2700000" algn="tl">
                    <a:srgbClr val="C0C0C0"/>
                  </a:outerShdw>
                </a:effectLst>
                <a:latin typeface="Times New Roman" pitchFamily="18" charset="0"/>
              </a:rPr>
              <a:t>}，</a:t>
            </a:r>
            <a:r>
              <a:rPr lang="zh-CN" altLang="en-US" sz="2800">
                <a:solidFill>
                  <a:schemeClr val="tx1"/>
                </a:solidFill>
                <a:effectLst>
                  <a:outerShdw blurRad="38100" dist="38100" dir="2700000" algn="tl">
                    <a:srgbClr val="C0C0C0"/>
                  </a:outerShdw>
                </a:effectLst>
              </a:rPr>
              <a:t>构造具有</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棵扩充二叉树的森林</a:t>
            </a:r>
            <a:r>
              <a:rPr lang="en-US" altLang="zh-CN" sz="2800">
                <a:solidFill>
                  <a:schemeClr val="tx1"/>
                </a:solidFill>
                <a:effectLst>
                  <a:outerShdw blurRad="38100" dist="38100" dir="2700000" algn="tl">
                    <a:srgbClr val="C0C0C0"/>
                  </a:outerShdw>
                </a:effectLst>
                <a:latin typeface="Times New Roman" pitchFamily="18" charset="0"/>
              </a:rPr>
              <a:t>F ={T</a:t>
            </a:r>
            <a:r>
              <a:rPr lang="en-US" altLang="zh-CN" sz="2800" baseline="-25000">
                <a:solidFill>
                  <a:schemeClr val="tx1"/>
                </a:solidFill>
                <a:effectLst>
                  <a:outerShdw blurRad="38100" dist="38100" dir="2700000" algn="tl">
                    <a:srgbClr val="C0C0C0"/>
                  </a:outerShdw>
                </a:effectLst>
                <a:latin typeface="Times New Roman" pitchFamily="18" charset="0"/>
              </a:rPr>
              <a:t>0</a:t>
            </a:r>
            <a:r>
              <a:rPr lang="en-US" altLang="zh-CN" sz="2800">
                <a:solidFill>
                  <a:schemeClr val="tx1"/>
                </a:solidFill>
                <a:effectLst>
                  <a:outerShdw blurRad="38100" dist="38100" dir="2700000" algn="tl">
                    <a:srgbClr val="C0C0C0"/>
                  </a:outerShdw>
                </a:effectLst>
                <a:latin typeface="Times New Roman" pitchFamily="18" charset="0"/>
              </a:rPr>
              <a:t>,T</a:t>
            </a:r>
            <a:r>
              <a:rPr lang="en-US" altLang="zh-CN" sz="2800" baseline="-25000">
                <a:solidFill>
                  <a:schemeClr val="tx1"/>
                </a:solidFill>
                <a:effectLst>
                  <a:outerShdw blurRad="38100" dist="38100" dir="2700000" algn="tl">
                    <a:srgbClr val="C0C0C0"/>
                  </a:outerShdw>
                </a:effectLst>
                <a:latin typeface="Times New Roman" pitchFamily="18" charset="0"/>
              </a:rPr>
              <a:t>1</a:t>
            </a:r>
            <a:r>
              <a:rPr lang="en-US" altLang="zh-CN" sz="2800">
                <a:solidFill>
                  <a:schemeClr val="tx1"/>
                </a:solidFill>
                <a:effectLst>
                  <a:outerShdw blurRad="38100" dist="38100" dir="2700000" algn="tl">
                    <a:srgbClr val="C0C0C0"/>
                  </a:outerShdw>
                </a:effectLst>
                <a:latin typeface="Times New Roman" pitchFamily="18" charset="0"/>
              </a:rPr>
              <a:t>,T</a:t>
            </a:r>
            <a:r>
              <a:rPr lang="en-US" altLang="zh-CN" sz="2800" baseline="-25000">
                <a:solidFill>
                  <a:schemeClr val="tx1"/>
                </a:solidFill>
                <a:effectLst>
                  <a:outerShdw blurRad="38100" dist="38100" dir="2700000" algn="tl">
                    <a:srgbClr val="C0C0C0"/>
                  </a:outerShdw>
                </a:effectLst>
                <a:latin typeface="Times New Roman" pitchFamily="18" charset="0"/>
              </a:rPr>
              <a:t>2</a:t>
            </a:r>
            <a:r>
              <a:rPr lang="en-US" altLang="zh-CN" sz="2800">
                <a:solidFill>
                  <a:schemeClr val="tx1"/>
                </a:solidFill>
                <a:effectLst>
                  <a:outerShdw blurRad="38100" dist="38100" dir="2700000" algn="tl">
                    <a:srgbClr val="C0C0C0"/>
                  </a:outerShdw>
                </a:effectLst>
                <a:latin typeface="Times New Roman" pitchFamily="18" charset="0"/>
              </a:rPr>
              <a:t>,…,T</a:t>
            </a:r>
            <a:r>
              <a:rPr lang="en-US" altLang="zh-CN" sz="2800" baseline="-25000">
                <a:solidFill>
                  <a:schemeClr val="tx1"/>
                </a:solidFill>
                <a:effectLst>
                  <a:outerShdw blurRad="38100" dist="38100" dir="2700000" algn="tl">
                    <a:srgbClr val="C0C0C0"/>
                  </a:outerShdw>
                </a:effectLst>
                <a:latin typeface="Times New Roman" pitchFamily="18" charset="0"/>
              </a:rPr>
              <a:t>n-1</a:t>
            </a:r>
            <a:r>
              <a:rPr lang="en-US" altLang="zh-CN" sz="2800">
                <a:solidFill>
                  <a:schemeClr val="tx1"/>
                </a:solidFill>
                <a:effectLst>
                  <a:outerShdw blurRad="38100" dist="38100" dir="2700000" algn="tl">
                    <a:srgbClr val="C0C0C0"/>
                  </a:outerShdw>
                </a:effectLst>
                <a:latin typeface="Times New Roman" pitchFamily="18" charset="0"/>
              </a:rPr>
              <a:t>}，</a:t>
            </a:r>
            <a:r>
              <a:rPr lang="zh-CN" altLang="en-US" sz="2800">
                <a:solidFill>
                  <a:schemeClr val="tx1"/>
                </a:solidFill>
                <a:effectLst>
                  <a:outerShdw blurRad="38100" dist="38100" dir="2700000" algn="tl">
                    <a:srgbClr val="C0C0C0"/>
                  </a:outerShdw>
                </a:effectLst>
              </a:rPr>
              <a:t>其中每一棵扩充二叉树</a:t>
            </a:r>
            <a:r>
              <a:rPr lang="en-US" altLang="zh-CN" sz="2800">
                <a:solidFill>
                  <a:schemeClr val="tx1"/>
                </a:solidFill>
                <a:effectLst>
                  <a:outerShdw blurRad="38100" dist="38100" dir="2700000" algn="tl">
                    <a:srgbClr val="C0C0C0"/>
                  </a:outerShdw>
                </a:effectLst>
                <a:latin typeface="Times New Roman" pitchFamily="18" charset="0"/>
              </a:rPr>
              <a:t>T</a:t>
            </a:r>
            <a:r>
              <a:rPr lang="en-US" altLang="zh-CN" sz="2800" baseline="-25000">
                <a:solidFill>
                  <a:schemeClr val="tx1"/>
                </a:solidFill>
                <a:effectLst>
                  <a:outerShdw blurRad="38100" dist="38100" dir="2700000" algn="tl">
                    <a:srgbClr val="C0C0C0"/>
                  </a:outerShdw>
                </a:effectLst>
                <a:latin typeface="Times New Roman" pitchFamily="18" charset="0"/>
              </a:rPr>
              <a:t>i</a:t>
            </a:r>
            <a:r>
              <a:rPr lang="zh-CN" altLang="en-US" sz="2800">
                <a:solidFill>
                  <a:schemeClr val="tx1"/>
                </a:solidFill>
                <a:effectLst>
                  <a:outerShdw blurRad="38100" dist="38100" dir="2700000" algn="tl">
                    <a:srgbClr val="C0C0C0"/>
                  </a:outerShdw>
                </a:effectLst>
              </a:rPr>
              <a:t>只有一个带有权值</a:t>
            </a:r>
            <a:r>
              <a:rPr lang="en-US" altLang="zh-CN" sz="2800">
                <a:solidFill>
                  <a:schemeClr val="tx1"/>
                </a:solidFill>
                <a:effectLst>
                  <a:outerShdw blurRad="38100" dist="38100" dir="2700000" algn="tl">
                    <a:srgbClr val="C0C0C0"/>
                  </a:outerShdw>
                </a:effectLst>
                <a:latin typeface="Times New Roman" pitchFamily="18" charset="0"/>
              </a:rPr>
              <a:t>w</a:t>
            </a:r>
            <a:r>
              <a:rPr lang="en-US" altLang="zh-CN" sz="2800" baseline="-25000">
                <a:solidFill>
                  <a:schemeClr val="tx1"/>
                </a:solidFill>
                <a:effectLst>
                  <a:outerShdw blurRad="38100" dist="38100" dir="2700000" algn="tl">
                    <a:srgbClr val="C0C0C0"/>
                  </a:outerShdw>
                </a:effectLst>
                <a:latin typeface="Times New Roman" pitchFamily="18" charset="0"/>
              </a:rPr>
              <a:t>i</a:t>
            </a:r>
            <a:r>
              <a:rPr lang="zh-CN" altLang="en-US" sz="2800">
                <a:solidFill>
                  <a:schemeClr val="tx1"/>
                </a:solidFill>
                <a:effectLst>
                  <a:outerShdw blurRad="38100" dist="38100" dir="2700000" algn="tl">
                    <a:srgbClr val="C0C0C0"/>
                  </a:outerShdw>
                </a:effectLst>
              </a:rPr>
              <a:t>的根结点，其左、右子树均为空。</a:t>
            </a:r>
          </a:p>
          <a:p>
            <a:pPr>
              <a:lnSpc>
                <a:spcPct val="100000"/>
              </a:lnSpc>
              <a:defRPr/>
            </a:pPr>
            <a:r>
              <a:rPr lang="zh-CN" altLang="en-US"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latin typeface="Times New Roman" pitchFamily="18" charset="0"/>
              </a:rPr>
              <a:t>(2)</a:t>
            </a:r>
            <a:r>
              <a:rPr lang="zh-CN" altLang="en-US" sz="2800">
                <a:solidFill>
                  <a:schemeClr val="tx1"/>
                </a:solidFill>
                <a:effectLst>
                  <a:outerShdw blurRad="38100" dist="38100" dir="2700000" algn="tl">
                    <a:srgbClr val="C0C0C0"/>
                  </a:outerShdw>
                </a:effectLst>
              </a:rPr>
              <a:t>重复以下步骤, 直到</a:t>
            </a:r>
            <a:r>
              <a:rPr lang="en-US" altLang="zh-CN" sz="2800">
                <a:solidFill>
                  <a:schemeClr val="tx1"/>
                </a:solidFill>
                <a:effectLst>
                  <a:outerShdw blurRad="38100" dist="38100" dir="2700000" algn="tl">
                    <a:srgbClr val="C0C0C0"/>
                  </a:outerShdw>
                </a:effectLst>
                <a:latin typeface="Times New Roman" pitchFamily="18" charset="0"/>
              </a:rPr>
              <a:t>F</a:t>
            </a:r>
            <a:r>
              <a:rPr lang="zh-CN" altLang="en-US" sz="2800">
                <a:solidFill>
                  <a:schemeClr val="tx1"/>
                </a:solidFill>
                <a:effectLst>
                  <a:outerShdw blurRad="38100" dist="38100" dir="2700000" algn="tl">
                    <a:srgbClr val="C0C0C0"/>
                  </a:outerShdw>
                </a:effectLst>
              </a:rPr>
              <a:t>中仅剩下一棵树为止：</a:t>
            </a:r>
          </a:p>
          <a:p>
            <a:pPr>
              <a:lnSpc>
                <a:spcPct val="100000"/>
              </a:lnSpc>
              <a:defRPr/>
            </a:pPr>
            <a:r>
              <a:rPr lang="zh-CN" altLang="en-US" sz="2800">
                <a:solidFill>
                  <a:schemeClr val="tx1"/>
                </a:solidFill>
                <a:effectLst>
                  <a:outerShdw blurRad="38100" dist="38100" dir="2700000" algn="tl">
                    <a:srgbClr val="C0C0C0"/>
                  </a:outerShdw>
                </a:effectLst>
              </a:rPr>
              <a:t>   </a:t>
            </a:r>
            <a:r>
              <a:rPr lang="zh-CN" altLang="en-US" sz="2800">
                <a:solidFill>
                  <a:srgbClr val="CC3300"/>
                </a:solidFill>
                <a:effectLst>
                  <a:outerShdw blurRad="38100" dist="38100" dir="2700000" algn="tl">
                    <a:srgbClr val="C0C0C0"/>
                  </a:outerShdw>
                </a:effectLst>
              </a:rPr>
              <a:t>① 在</a:t>
            </a:r>
            <a:r>
              <a:rPr lang="en-US" altLang="zh-CN" sz="2800">
                <a:solidFill>
                  <a:srgbClr val="CC3300"/>
                </a:solidFill>
                <a:effectLst>
                  <a:outerShdw blurRad="38100" dist="38100" dir="2700000" algn="tl">
                    <a:srgbClr val="C0C0C0"/>
                  </a:outerShdw>
                </a:effectLst>
                <a:latin typeface="Times New Roman" pitchFamily="18" charset="0"/>
              </a:rPr>
              <a:t>F</a:t>
            </a:r>
            <a:r>
              <a:rPr lang="zh-CN" altLang="en-US" sz="2800">
                <a:solidFill>
                  <a:srgbClr val="CC3300"/>
                </a:solidFill>
                <a:effectLst>
                  <a:outerShdw blurRad="38100" dist="38100" dir="2700000" algn="tl">
                    <a:srgbClr val="C0C0C0"/>
                  </a:outerShdw>
                </a:effectLst>
              </a:rPr>
              <a:t>中选取两棵根结点的权值最小的扩充二叉树, 做为左、右子树构造一棵新的二叉树。置新的二叉树的根结点的权值为其左、右子树上根结点的权值之和。</a:t>
            </a:r>
          </a:p>
          <a:p>
            <a:pPr>
              <a:lnSpc>
                <a:spcPct val="100000"/>
              </a:lnSpc>
              <a:defRPr/>
            </a:pPr>
            <a:r>
              <a:rPr lang="zh-CN" altLang="en-US" sz="2800">
                <a:solidFill>
                  <a:srgbClr val="CC3300"/>
                </a:solidFill>
                <a:effectLst>
                  <a:outerShdw blurRad="38100" dist="38100" dir="2700000" algn="tl">
                    <a:srgbClr val="C0C0C0"/>
                  </a:outerShdw>
                </a:effectLst>
              </a:rPr>
              <a:t>   ② 在</a:t>
            </a:r>
            <a:r>
              <a:rPr lang="en-US" altLang="zh-CN" sz="2800">
                <a:solidFill>
                  <a:srgbClr val="CC3300"/>
                </a:solidFill>
                <a:effectLst>
                  <a:outerShdw blurRad="38100" dist="38100" dir="2700000" algn="tl">
                    <a:srgbClr val="C0C0C0"/>
                  </a:outerShdw>
                </a:effectLst>
                <a:latin typeface="Times New Roman" pitchFamily="18" charset="0"/>
              </a:rPr>
              <a:t>F</a:t>
            </a:r>
            <a:r>
              <a:rPr lang="zh-CN" altLang="en-US" sz="2800">
                <a:solidFill>
                  <a:srgbClr val="CC3300"/>
                </a:solidFill>
                <a:effectLst>
                  <a:outerShdw blurRad="38100" dist="38100" dir="2700000" algn="tl">
                    <a:srgbClr val="C0C0C0"/>
                  </a:outerShdw>
                </a:effectLst>
              </a:rPr>
              <a:t>中删去这两棵二叉树。</a:t>
            </a:r>
          </a:p>
          <a:p>
            <a:pPr>
              <a:lnSpc>
                <a:spcPct val="100000"/>
              </a:lnSpc>
              <a:defRPr/>
            </a:pPr>
            <a:r>
              <a:rPr lang="zh-CN" altLang="en-US" sz="2800">
                <a:solidFill>
                  <a:srgbClr val="CC3300"/>
                </a:solidFill>
                <a:effectLst>
                  <a:outerShdw blurRad="38100" dist="38100" dir="2700000" algn="tl">
                    <a:srgbClr val="C0C0C0"/>
                  </a:outerShdw>
                </a:effectLst>
              </a:rPr>
              <a:t>   ③ 把新的二叉树加入</a:t>
            </a:r>
            <a:r>
              <a:rPr lang="en-US" altLang="zh-CN" sz="2800">
                <a:solidFill>
                  <a:srgbClr val="CC3300"/>
                </a:solidFill>
                <a:effectLst>
                  <a:outerShdw blurRad="38100" dist="38100" dir="2700000" algn="tl">
                    <a:srgbClr val="C0C0C0"/>
                  </a:outerShdw>
                </a:effectLst>
                <a:latin typeface="Times New Roman" pitchFamily="18" charset="0"/>
              </a:rPr>
              <a:t>F</a:t>
            </a:r>
            <a:r>
              <a:rPr lang="en-US" altLang="zh-CN" sz="2800">
                <a:solidFill>
                  <a:srgbClr val="CC3300"/>
                </a:solidFill>
                <a:effectLst>
                  <a:outerShdw blurRad="38100" dist="38100" dir="2700000" algn="tl">
                    <a:srgbClr val="C0C0C0"/>
                  </a:outerShdw>
                </a:effectLst>
              </a:rPr>
              <a:t>。</a:t>
            </a:r>
            <a:endParaRPr lang="en-US" altLang="zh-CN" sz="2800" b="0">
              <a:solidFill>
                <a:schemeClr val="tx1"/>
              </a:solidFill>
            </a:endParaRPr>
          </a:p>
        </p:txBody>
      </p:sp>
      <p:sp>
        <p:nvSpPr>
          <p:cNvPr id="847875" name="Rectangle 3"/>
          <p:cNvSpPr>
            <a:spLocks noChangeArrowheads="1"/>
          </p:cNvSpPr>
          <p:nvPr/>
        </p:nvSpPr>
        <p:spPr bwMode="auto">
          <a:xfrm>
            <a:off x="323850" y="495300"/>
            <a:ext cx="22653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a:solidFill>
                  <a:srgbClr val="CC3300"/>
                </a:solidFill>
                <a:effectLst>
                  <a:outerShdw blurRad="38100" dist="38100" dir="2700000" algn="tl">
                    <a:srgbClr val="C0C0C0"/>
                  </a:outerShdw>
                </a:effectLst>
              </a:rPr>
              <a:t>霍夫曼算法</a:t>
            </a:r>
          </a:p>
        </p:txBody>
      </p:sp>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8900" name="Text Box 4"/>
          <p:cNvSpPr txBox="1">
            <a:spLocks noChangeArrowheads="1"/>
          </p:cNvSpPr>
          <p:nvPr/>
        </p:nvSpPr>
        <p:spPr bwMode="auto">
          <a:xfrm>
            <a:off x="381000" y="609600"/>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霍夫曼树的构造过程</a:t>
            </a:r>
          </a:p>
        </p:txBody>
      </p:sp>
      <p:sp>
        <p:nvSpPr>
          <p:cNvPr id="848901" name="Rectangle 5"/>
          <p:cNvSpPr>
            <a:spLocks noChangeArrowheads="1"/>
          </p:cNvSpPr>
          <p:nvPr/>
        </p:nvSpPr>
        <p:spPr bwMode="auto">
          <a:xfrm>
            <a:off x="5724525" y="3429000"/>
            <a:ext cx="32893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400">
                <a:solidFill>
                  <a:srgbClr val="FF0000"/>
                </a:solidFill>
                <a:effectLst>
                  <a:outerShdw blurRad="38100" dist="38100" dir="2700000" algn="tl">
                    <a:srgbClr val="C0C0C0"/>
                  </a:outerShdw>
                </a:effectLst>
              </a:rPr>
              <a:t>通过演示观察构造过程</a:t>
            </a:r>
          </a:p>
        </p:txBody>
      </p:sp>
      <p:pic>
        <p:nvPicPr>
          <p:cNvPr id="184324" name="Picture 6"/>
          <p:cNvPicPr>
            <a:picLocks noChangeAspect="1" noChangeArrowheads="1"/>
          </p:cNvPicPr>
          <p:nvPr/>
        </p:nvPicPr>
        <p:blipFill>
          <a:blip r:embed="rId2" cstate="print"/>
          <a:srcRect/>
          <a:stretch>
            <a:fillRect/>
          </a:stretch>
        </p:blipFill>
        <p:spPr bwMode="auto">
          <a:xfrm>
            <a:off x="381000" y="1447800"/>
            <a:ext cx="5103813" cy="2840038"/>
          </a:xfrm>
          <a:prstGeom prst="rect">
            <a:avLst/>
          </a:prstGeom>
          <a:noFill/>
          <a:ln w="9525">
            <a:noFill/>
            <a:miter lim="800000"/>
            <a:headEnd/>
            <a:tailEnd/>
          </a:ln>
        </p:spPr>
      </p:pic>
      <p:pic>
        <p:nvPicPr>
          <p:cNvPr id="184325" name="Picture 7"/>
          <p:cNvPicPr>
            <a:picLocks noChangeAspect="1" noChangeArrowheads="1"/>
          </p:cNvPicPr>
          <p:nvPr/>
        </p:nvPicPr>
        <p:blipFill>
          <a:blip r:embed="rId3" cstate="print"/>
          <a:srcRect/>
          <a:stretch>
            <a:fillRect/>
          </a:stretch>
        </p:blipFill>
        <p:spPr bwMode="auto">
          <a:xfrm>
            <a:off x="381000" y="3646488"/>
            <a:ext cx="5127625" cy="26781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22" name="Rectangle 2"/>
          <p:cNvSpPr>
            <a:spLocks noChangeArrowheads="1"/>
          </p:cNvSpPr>
          <p:nvPr/>
        </p:nvSpPr>
        <p:spPr bwMode="auto">
          <a:xfrm>
            <a:off x="250825" y="765175"/>
            <a:ext cx="83883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42925" indent="-542925">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1、</a:t>
            </a:r>
            <a:r>
              <a:rPr lang="zh-CN" altLang="en-US" sz="2800">
                <a:solidFill>
                  <a:schemeClr val="tx1"/>
                </a:solidFill>
                <a:effectLst>
                  <a:outerShdw blurRad="38100" dist="38100" dir="2700000" algn="tl">
                    <a:srgbClr val="C0C0C0"/>
                  </a:outerShdw>
                </a:effectLst>
              </a:rPr>
              <a:t>将存放哈夫曼树的数组初始化；</a:t>
            </a:r>
          </a:p>
          <a:p>
            <a:pPr marL="542925" indent="-542925">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2、</a:t>
            </a:r>
            <a:r>
              <a:rPr lang="zh-CN" altLang="en-US" sz="2800">
                <a:solidFill>
                  <a:schemeClr val="tx1"/>
                </a:solidFill>
                <a:effectLst>
                  <a:outerShdw blurRad="38100" dist="38100" dir="2700000" algn="tl">
                    <a:srgbClr val="C0C0C0"/>
                  </a:outerShdw>
                </a:effectLst>
              </a:rPr>
              <a:t>读入</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个权值，放入数组的前</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个分量中；</a:t>
            </a:r>
          </a:p>
          <a:p>
            <a:pPr marL="542925" indent="-542925">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3、</a:t>
            </a:r>
            <a:r>
              <a:rPr lang="zh-CN" altLang="en-US" sz="2800">
                <a:solidFill>
                  <a:schemeClr val="tx1"/>
                </a:solidFill>
                <a:effectLst>
                  <a:outerShdw blurRad="38100" dist="38100" dir="2700000" algn="tl">
                    <a:srgbClr val="C0C0C0"/>
                  </a:outerShdw>
                </a:effectLst>
              </a:rPr>
              <a:t>对森林中的树进行</a:t>
            </a:r>
            <a:r>
              <a:rPr lang="en-US" altLang="zh-CN" sz="2800">
                <a:solidFill>
                  <a:schemeClr val="tx1"/>
                </a:solidFill>
                <a:effectLst>
                  <a:outerShdw blurRad="38100" dist="38100" dir="2700000" algn="tl">
                    <a:srgbClr val="C0C0C0"/>
                  </a:outerShdw>
                </a:effectLst>
                <a:latin typeface="Times New Roman" pitchFamily="18" charset="0"/>
              </a:rPr>
              <a:t>n－1</a:t>
            </a:r>
            <a:r>
              <a:rPr lang="zh-CN" altLang="en-US" sz="2800">
                <a:solidFill>
                  <a:schemeClr val="tx1"/>
                </a:solidFill>
                <a:effectLst>
                  <a:outerShdw blurRad="38100" dist="38100" dir="2700000" algn="tl">
                    <a:srgbClr val="C0C0C0"/>
                  </a:outerShdw>
                </a:effectLst>
              </a:rPr>
              <a:t>次合并，产生</a:t>
            </a:r>
            <a:r>
              <a:rPr lang="en-US" altLang="zh-CN" sz="2800">
                <a:solidFill>
                  <a:schemeClr val="tx1"/>
                </a:solidFill>
                <a:effectLst>
                  <a:outerShdw blurRad="38100" dist="38100" dir="2700000" algn="tl">
                    <a:srgbClr val="C0C0C0"/>
                  </a:outerShdw>
                </a:effectLst>
                <a:latin typeface="Times New Roman" pitchFamily="18" charset="0"/>
              </a:rPr>
              <a:t>n－1</a:t>
            </a:r>
            <a:r>
              <a:rPr lang="zh-CN" altLang="en-US" sz="2800">
                <a:solidFill>
                  <a:schemeClr val="tx1"/>
                </a:solidFill>
                <a:effectLst>
                  <a:outerShdw blurRad="38100" dist="38100" dir="2700000" algn="tl">
                    <a:srgbClr val="C0C0C0"/>
                  </a:outerShdw>
                </a:effectLst>
              </a:rPr>
              <a:t>个新结点，依次放入数组的后</a:t>
            </a:r>
            <a:r>
              <a:rPr lang="en-US" altLang="zh-CN" sz="2800">
                <a:solidFill>
                  <a:schemeClr val="tx1"/>
                </a:solidFill>
                <a:effectLst>
                  <a:outerShdw blurRad="38100" dist="38100" dir="2700000" algn="tl">
                    <a:srgbClr val="C0C0C0"/>
                  </a:outerShdw>
                </a:effectLst>
                <a:latin typeface="Times New Roman" pitchFamily="18" charset="0"/>
              </a:rPr>
              <a:t>n－1</a:t>
            </a:r>
            <a:r>
              <a:rPr lang="zh-CN" altLang="en-US" sz="2800">
                <a:solidFill>
                  <a:schemeClr val="tx1"/>
                </a:solidFill>
                <a:effectLst>
                  <a:outerShdw blurRad="38100" dist="38100" dir="2700000" algn="tl">
                    <a:srgbClr val="C0C0C0"/>
                  </a:outerShdw>
                </a:effectLst>
              </a:rPr>
              <a:t>个分量中，每次合并的步骤是：</a:t>
            </a:r>
          </a:p>
        </p:txBody>
      </p:sp>
      <p:sp>
        <p:nvSpPr>
          <p:cNvPr id="849923" name="Rectangle 3"/>
          <p:cNvSpPr>
            <a:spLocks noChangeArrowheads="1"/>
          </p:cNvSpPr>
          <p:nvPr/>
        </p:nvSpPr>
        <p:spPr bwMode="auto">
          <a:xfrm>
            <a:off x="250825" y="188913"/>
            <a:ext cx="5583238"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800">
                <a:solidFill>
                  <a:schemeClr val="tx1"/>
                </a:solidFill>
                <a:effectLst>
                  <a:outerShdw blurRad="38100" dist="38100" dir="2700000" algn="tl">
                    <a:srgbClr val="C0C0C0"/>
                  </a:outerShdw>
                </a:effectLst>
              </a:rPr>
              <a:t>哈夫曼树的实现可粗略地描述为：</a:t>
            </a:r>
          </a:p>
        </p:txBody>
      </p:sp>
      <p:sp>
        <p:nvSpPr>
          <p:cNvPr id="849924" name="Rectangle 4"/>
          <p:cNvSpPr>
            <a:spLocks noChangeArrowheads="1"/>
          </p:cNvSpPr>
          <p:nvPr/>
        </p:nvSpPr>
        <p:spPr bwMode="auto">
          <a:xfrm>
            <a:off x="827088" y="2924175"/>
            <a:ext cx="7848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42925" indent="-542925">
              <a:lnSpc>
                <a:spcPct val="100000"/>
              </a:lnSpc>
              <a:defRPr/>
            </a:pPr>
            <a:r>
              <a:rPr lang="en-US" altLang="zh-CN" sz="2800">
                <a:solidFill>
                  <a:schemeClr val="tx1"/>
                </a:solidFill>
                <a:effectLst>
                  <a:outerShdw blurRad="38100" dist="38100" dir="2700000" algn="tl">
                    <a:srgbClr val="C0C0C0"/>
                  </a:outerShdw>
                </a:effectLst>
              </a:rPr>
              <a:t>a、</a:t>
            </a:r>
            <a:r>
              <a:rPr lang="zh-CN" altLang="en-US" sz="2800">
                <a:solidFill>
                  <a:schemeClr val="tx1"/>
                </a:solidFill>
                <a:effectLst>
                  <a:outerShdw blurRad="38100" dist="38100" dir="2700000" algn="tl">
                    <a:srgbClr val="C0C0C0"/>
                  </a:outerShdw>
                </a:effectLst>
              </a:rPr>
              <a:t>在当前森林的所有结点中选取具有最小权值和次小权值的两个根结点</a:t>
            </a:r>
            <a:r>
              <a:rPr lang="en-US" altLang="zh-CN" sz="2800">
                <a:solidFill>
                  <a:schemeClr val="tx1"/>
                </a:solidFill>
                <a:effectLst>
                  <a:outerShdw blurRad="38100" dist="38100" dir="2700000" algn="tl">
                    <a:srgbClr val="C0C0C0"/>
                  </a:outerShdw>
                </a:effectLst>
                <a:latin typeface="Times New Roman" pitchFamily="18" charset="0"/>
              </a:rPr>
              <a:t>p、q</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记住他们的下标；</a:t>
            </a:r>
          </a:p>
          <a:p>
            <a:pPr marL="542925" indent="-542925">
              <a:lnSpc>
                <a:spcPct val="100000"/>
              </a:lnSpc>
              <a:defRPr/>
            </a:pPr>
            <a:r>
              <a:rPr lang="en-US" altLang="zh-CN" sz="2800">
                <a:solidFill>
                  <a:schemeClr val="tx1"/>
                </a:solidFill>
                <a:effectLst>
                  <a:outerShdw blurRad="38100" dist="38100" dir="2700000" algn="tl">
                    <a:srgbClr val="C0C0C0"/>
                  </a:outerShdw>
                </a:effectLst>
              </a:rPr>
              <a:t>b、</a:t>
            </a:r>
            <a:r>
              <a:rPr lang="zh-CN" altLang="en-US" sz="2800">
                <a:solidFill>
                  <a:schemeClr val="tx1"/>
                </a:solidFill>
                <a:effectLst>
                  <a:outerShdw blurRad="38100" dist="38100" dir="2700000" algn="tl">
                    <a:srgbClr val="C0C0C0"/>
                  </a:outerShdw>
                </a:effectLst>
              </a:rPr>
              <a:t>将两个根结点合并，形成一个新的树，将此树的根结点（</a:t>
            </a:r>
            <a:r>
              <a:rPr lang="en-US" altLang="zh-CN" sz="2800">
                <a:solidFill>
                  <a:schemeClr val="tx1"/>
                </a:solidFill>
                <a:effectLst>
                  <a:outerShdw blurRad="38100" dist="38100" dir="2700000" algn="tl">
                    <a:srgbClr val="C0C0C0"/>
                  </a:outerShdw>
                </a:effectLst>
                <a:latin typeface="Times New Roman" pitchFamily="18" charset="0"/>
              </a:rPr>
              <a:t>p、q</a:t>
            </a:r>
            <a:r>
              <a:rPr lang="zh-CN" altLang="en-US" sz="2800">
                <a:solidFill>
                  <a:schemeClr val="tx1"/>
                </a:solidFill>
                <a:effectLst>
                  <a:outerShdw blurRad="38100" dist="38100" dir="2700000" algn="tl">
                    <a:srgbClr val="C0C0C0"/>
                  </a:outerShdw>
                </a:effectLst>
              </a:rPr>
              <a:t>的权相加）填入数组中，同时修改</a:t>
            </a:r>
            <a:r>
              <a:rPr lang="en-US" altLang="zh-CN" sz="2800">
                <a:solidFill>
                  <a:schemeClr val="tx1"/>
                </a:solidFill>
                <a:effectLst>
                  <a:outerShdw blurRad="38100" dist="38100" dir="2700000" algn="tl">
                    <a:srgbClr val="C0C0C0"/>
                  </a:outerShdw>
                </a:effectLst>
                <a:latin typeface="Times New Roman" pitchFamily="18" charset="0"/>
              </a:rPr>
              <a:t>p、q</a:t>
            </a:r>
            <a:r>
              <a:rPr lang="zh-CN" altLang="en-US" sz="2800">
                <a:solidFill>
                  <a:schemeClr val="tx1"/>
                </a:solidFill>
                <a:effectLst>
                  <a:outerShdw blurRad="38100" dist="38100" dir="2700000" algn="tl">
                    <a:srgbClr val="C0C0C0"/>
                  </a:outerShdw>
                </a:effectLst>
              </a:rPr>
              <a:t>的父指针域（这意味着</a:t>
            </a:r>
            <a:r>
              <a:rPr lang="en-US" altLang="zh-CN" sz="2800">
                <a:solidFill>
                  <a:schemeClr val="tx1"/>
                </a:solidFill>
                <a:effectLst>
                  <a:outerShdw blurRad="38100" dist="38100" dir="2700000" algn="tl">
                    <a:srgbClr val="C0C0C0"/>
                  </a:outerShdw>
                </a:effectLst>
                <a:latin typeface="Times New Roman" pitchFamily="18" charset="0"/>
              </a:rPr>
              <a:t>p、q</a:t>
            </a:r>
            <a:r>
              <a:rPr lang="zh-CN" altLang="en-US" sz="2800">
                <a:solidFill>
                  <a:schemeClr val="tx1"/>
                </a:solidFill>
                <a:effectLst>
                  <a:outerShdw blurRad="38100" dist="38100" dir="2700000" algn="tl">
                    <a:srgbClr val="C0C0C0"/>
                  </a:outerShdw>
                </a:effectLst>
              </a:rPr>
              <a:t>不再是森林中的树）。</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8263" name="Text Box 7"/>
          <p:cNvSpPr txBox="1">
            <a:spLocks noChangeArrowheads="1"/>
          </p:cNvSpPr>
          <p:nvPr/>
        </p:nvSpPr>
        <p:spPr bwMode="auto">
          <a:xfrm>
            <a:off x="395288" y="692150"/>
            <a:ext cx="8137525" cy="946150"/>
          </a:xfrm>
          <a:prstGeom prst="rect">
            <a:avLst/>
          </a:prstGeom>
          <a:noFill/>
          <a:ln w="9525">
            <a:noFill/>
            <a:miter lim="800000"/>
            <a:headEnd/>
            <a:tailEnd/>
          </a:ln>
          <a:effectLst/>
        </p:spPr>
        <p:txBody>
          <a:bodyPr>
            <a:spAutoFit/>
          </a:bodyPr>
          <a:lstStyle/>
          <a:p>
            <a:pPr marL="1076325" indent="-1076325">
              <a:lnSpc>
                <a:spcPct val="100000"/>
              </a:lnSpc>
            </a:pPr>
            <a:r>
              <a:rPr lang="zh-CN" altLang="en-US" sz="2800" u="sng" dirty="0">
                <a:solidFill>
                  <a:srgbClr val="FF3300"/>
                </a:solidFill>
                <a:effectLst>
                  <a:outerShdw blurRad="38100" dist="38100" dir="2700000" algn="tl">
                    <a:srgbClr val="C0C0C0"/>
                  </a:outerShdw>
                </a:effectLst>
                <a:latin typeface="VW媩$婫`婡p瑙" charset="0"/>
              </a:rPr>
              <a:t>性质2</a:t>
            </a:r>
            <a:r>
              <a:rPr lang="zh-CN" altLang="en-US" sz="2800" dirty="0">
                <a:solidFill>
                  <a:srgbClr val="008000"/>
                </a:solidFill>
                <a:effectLst>
                  <a:outerShdw blurRad="38100" dist="38100" dir="2700000" algn="tl">
                    <a:srgbClr val="C0C0C0"/>
                  </a:outerShdw>
                </a:effectLst>
                <a:latin typeface="VW媩$婫`婡p瑙" charset="0"/>
              </a:rPr>
              <a:t>  </a:t>
            </a:r>
            <a:r>
              <a:rPr lang="zh-CN" altLang="en-US" sz="2800" dirty="0">
                <a:solidFill>
                  <a:schemeClr val="tx1"/>
                </a:solidFill>
              </a:rPr>
              <a:t>深度为</a:t>
            </a:r>
            <a:r>
              <a:rPr lang="en-US" altLang="zh-CN" sz="2800" dirty="0">
                <a:solidFill>
                  <a:schemeClr val="tx1"/>
                </a:solidFill>
                <a:latin typeface="Times New Roman" pitchFamily="18" charset="0"/>
              </a:rPr>
              <a:t>k</a:t>
            </a:r>
            <a:r>
              <a:rPr lang="zh-CN" altLang="en-US" sz="2800" dirty="0">
                <a:solidFill>
                  <a:schemeClr val="tx1"/>
                </a:solidFill>
              </a:rPr>
              <a:t>的二叉树最少有</a:t>
            </a:r>
            <a:r>
              <a:rPr lang="en-US" altLang="zh-CN" sz="2800" dirty="0">
                <a:solidFill>
                  <a:schemeClr val="tx1"/>
                </a:solidFill>
                <a:latin typeface="Times New Roman" pitchFamily="18" charset="0"/>
              </a:rPr>
              <a:t>k</a:t>
            </a:r>
            <a:r>
              <a:rPr lang="zh-CN" altLang="en-US" sz="2800" dirty="0">
                <a:solidFill>
                  <a:schemeClr val="tx1"/>
                </a:solidFill>
              </a:rPr>
              <a:t>个结点，最多有</a:t>
            </a:r>
            <a:r>
              <a:rPr lang="zh-CN" altLang="en-US" sz="2800" dirty="0">
                <a:solidFill>
                  <a:schemeClr val="tx1"/>
                </a:solidFill>
                <a:latin typeface="Times New Roman" pitchFamily="18" charset="0"/>
              </a:rPr>
              <a:t>2</a:t>
            </a:r>
            <a:r>
              <a:rPr lang="en-US" altLang="zh-CN" sz="2800" baseline="30000" dirty="0" smtClean="0">
                <a:solidFill>
                  <a:schemeClr val="tx1"/>
                </a:solidFill>
                <a:latin typeface="Times New Roman" pitchFamily="18" charset="0"/>
              </a:rPr>
              <a:t>k </a:t>
            </a: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1</a:t>
            </a:r>
            <a:r>
              <a:rPr lang="zh-CN" altLang="en-US" sz="2800" dirty="0">
                <a:solidFill>
                  <a:schemeClr val="tx1"/>
                </a:solidFill>
              </a:rPr>
              <a:t>个结点</a:t>
            </a:r>
            <a:r>
              <a:rPr lang="zh-CN" altLang="en-US" sz="2800" dirty="0">
                <a:solidFill>
                  <a:schemeClr val="tx1"/>
                </a:solidFill>
                <a:latin typeface="Times New Roman" pitchFamily="18" charset="0"/>
              </a:rPr>
              <a:t>。(</a:t>
            </a:r>
            <a:r>
              <a:rPr lang="en-US" altLang="zh-CN" sz="2800" dirty="0">
                <a:solidFill>
                  <a:schemeClr val="tx1"/>
                </a:solidFill>
                <a:latin typeface="Times New Roman" pitchFamily="18" charset="0"/>
              </a:rPr>
              <a:t>k</a:t>
            </a:r>
            <a:r>
              <a:rPr lang="en-US" altLang="zh-CN" sz="28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rPr>
              <a:t>0)</a:t>
            </a:r>
          </a:p>
        </p:txBody>
      </p:sp>
      <p:sp>
        <p:nvSpPr>
          <p:cNvPr id="608264" name="Rectangle 8"/>
          <p:cNvSpPr>
            <a:spLocks noChangeArrowheads="1"/>
          </p:cNvSpPr>
          <p:nvPr/>
        </p:nvSpPr>
        <p:spPr bwMode="auto">
          <a:xfrm>
            <a:off x="539750" y="1989138"/>
            <a:ext cx="8077200" cy="1373187"/>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effectLst>
                  <a:outerShdw blurRad="38100" dist="38100" dir="2700000" algn="tl">
                    <a:srgbClr val="C0C0C0"/>
                  </a:outerShdw>
                </a:effectLst>
                <a:latin typeface="VW媩$婫`婡p瑙" charset="0"/>
              </a:rPr>
              <a:t>证明：仅当每一层都含有最大结点数时，二叉树的结点数最多，利用性质</a:t>
            </a:r>
            <a:r>
              <a:rPr lang="zh-CN" altLang="en-US" sz="2800">
                <a:solidFill>
                  <a:schemeClr val="tx1"/>
                </a:solidFill>
                <a:latin typeface="Times New Roman" pitchFamily="18" charset="0"/>
              </a:rPr>
              <a:t>1</a:t>
            </a:r>
            <a:r>
              <a:rPr lang="zh-CN" altLang="en-US" sz="2800">
                <a:solidFill>
                  <a:schemeClr val="tx1"/>
                </a:solidFill>
                <a:effectLst>
                  <a:outerShdw blurRad="38100" dist="38100" dir="2700000" algn="tl">
                    <a:srgbClr val="C0C0C0"/>
                  </a:outerShdw>
                </a:effectLst>
                <a:latin typeface="VW媩$婫`婡p瑙" charset="0"/>
              </a:rPr>
              <a:t>可得二叉树的结点数至多为：</a:t>
            </a:r>
            <a:r>
              <a:rPr lang="zh-CN" altLang="en-US" sz="2800">
                <a:solidFill>
                  <a:schemeClr val="tx1"/>
                </a:solidFill>
                <a:effectLst>
                  <a:outerShdw blurRad="38100" dist="38100" dir="2700000" algn="tl">
                    <a:srgbClr val="C0C0C0"/>
                  </a:outerShdw>
                </a:effectLst>
                <a:latin typeface="Times New Roman" pitchFamily="18" charset="0"/>
              </a:rPr>
              <a:t>2</a:t>
            </a:r>
            <a:r>
              <a:rPr lang="en-US" altLang="zh-CN" sz="2800" baseline="30000">
                <a:solidFill>
                  <a:schemeClr val="tx1"/>
                </a:solidFill>
                <a:effectLst>
                  <a:outerShdw blurRad="38100" dist="38100" dir="2700000" algn="tl">
                    <a:srgbClr val="C0C0C0"/>
                  </a:outerShdw>
                </a:effectLst>
                <a:latin typeface="Times New Roman" pitchFamily="18" charset="0"/>
              </a:rPr>
              <a:t>0 </a:t>
            </a:r>
            <a:r>
              <a:rPr lang="en-US" altLang="zh-CN" sz="2800">
                <a:solidFill>
                  <a:schemeClr val="tx1"/>
                </a:solidFill>
                <a:effectLst>
                  <a:outerShdw blurRad="38100" dist="38100" dir="2700000" algn="tl">
                    <a:srgbClr val="C0C0C0"/>
                  </a:outerShdw>
                </a:effectLst>
                <a:latin typeface="Times New Roman" pitchFamily="18" charset="0"/>
              </a:rPr>
              <a:t>+ 2</a:t>
            </a:r>
            <a:r>
              <a:rPr lang="en-US" altLang="zh-CN" sz="2800" baseline="30000">
                <a:solidFill>
                  <a:schemeClr val="tx1"/>
                </a:solidFill>
                <a:effectLst>
                  <a:outerShdw blurRad="38100" dist="38100" dir="2700000" algn="tl">
                    <a:srgbClr val="C0C0C0"/>
                  </a:outerShdw>
                </a:effectLst>
                <a:latin typeface="Times New Roman" pitchFamily="18" charset="0"/>
              </a:rPr>
              <a:t>1 </a:t>
            </a:r>
            <a:r>
              <a:rPr lang="en-US" altLang="zh-CN" sz="2800">
                <a:solidFill>
                  <a:schemeClr val="tx1"/>
                </a:solidFill>
                <a:effectLst>
                  <a:outerShdw blurRad="38100" dist="38100" dir="2700000" algn="tl">
                    <a:srgbClr val="C0C0C0"/>
                  </a:outerShdw>
                </a:effectLst>
                <a:latin typeface="Times New Roman" pitchFamily="18" charset="0"/>
              </a:rPr>
              <a:t>+ 2</a:t>
            </a:r>
            <a:r>
              <a:rPr lang="en-US" altLang="zh-CN" sz="2800" baseline="30000">
                <a:solidFill>
                  <a:schemeClr val="tx1"/>
                </a:solidFill>
                <a:effectLst>
                  <a:outerShdw blurRad="38100" dist="38100" dir="2700000" algn="tl">
                    <a:srgbClr val="C0C0C0"/>
                  </a:outerShdw>
                </a:effectLst>
                <a:latin typeface="Times New Roman" pitchFamily="18" charset="0"/>
              </a:rPr>
              <a:t>2 </a:t>
            </a:r>
            <a:r>
              <a:rPr lang="en-US" altLang="zh-CN" sz="2800">
                <a:solidFill>
                  <a:schemeClr val="tx1"/>
                </a:solidFill>
                <a:effectLst>
                  <a:outerShdw blurRad="38100" dist="38100" dir="2700000" algn="tl">
                    <a:srgbClr val="C0C0C0"/>
                  </a:outerShdw>
                </a:effectLst>
                <a:latin typeface="Times New Roman" pitchFamily="18" charset="0"/>
              </a:rPr>
              <a:t>+ 2</a:t>
            </a:r>
            <a:r>
              <a:rPr lang="en-US" altLang="zh-CN" sz="2800" baseline="30000">
                <a:solidFill>
                  <a:schemeClr val="tx1"/>
                </a:solidFill>
                <a:effectLst>
                  <a:outerShdw blurRad="38100" dist="38100" dir="2700000" algn="tl">
                    <a:srgbClr val="C0C0C0"/>
                  </a:outerShdw>
                </a:effectLst>
                <a:latin typeface="Times New Roman" pitchFamily="18" charset="0"/>
              </a:rPr>
              <a:t>3 </a:t>
            </a:r>
            <a:r>
              <a:rPr lang="en-US" altLang="zh-CN" sz="2800">
                <a:solidFill>
                  <a:schemeClr val="tx1"/>
                </a:solidFill>
                <a:effectLst>
                  <a:outerShdw blurRad="38100" dist="38100" dir="2700000" algn="tl">
                    <a:srgbClr val="C0C0C0"/>
                  </a:outerShdw>
                </a:effectLst>
                <a:latin typeface="Times New Roman" pitchFamily="18" charset="0"/>
              </a:rPr>
              <a:t>+ … + 2</a:t>
            </a:r>
            <a:r>
              <a:rPr lang="en-US" altLang="zh-CN" sz="2800" baseline="30000">
                <a:solidFill>
                  <a:schemeClr val="tx1"/>
                </a:solidFill>
                <a:effectLst>
                  <a:outerShdw blurRad="38100" dist="38100" dir="2700000" algn="tl">
                    <a:srgbClr val="C0C0C0"/>
                  </a:outerShdw>
                </a:effectLst>
                <a:latin typeface="Times New Roman" pitchFamily="18" charset="0"/>
              </a:rPr>
              <a:t>k-1 </a:t>
            </a:r>
            <a:r>
              <a:rPr lang="en-US" altLang="zh-CN" sz="2800">
                <a:solidFill>
                  <a:schemeClr val="tx1"/>
                </a:solidFill>
                <a:effectLst>
                  <a:outerShdw blurRad="38100" dist="38100" dir="2700000" algn="tl">
                    <a:srgbClr val="C0C0C0"/>
                  </a:outerShdw>
                </a:effectLst>
                <a:latin typeface="Times New Roman" pitchFamily="18" charset="0"/>
              </a:rPr>
              <a:t>= 2</a:t>
            </a:r>
            <a:r>
              <a:rPr lang="en-US" altLang="zh-CN" sz="2800" baseline="30000">
                <a:solidFill>
                  <a:schemeClr val="tx1"/>
                </a:solidFill>
                <a:effectLst>
                  <a:outerShdw blurRad="38100" dist="38100" dir="2700000" algn="tl">
                    <a:srgbClr val="C0C0C0"/>
                  </a:outerShdw>
                </a:effectLst>
                <a:latin typeface="Times New Roman" pitchFamily="18" charset="0"/>
              </a:rPr>
              <a:t>k </a:t>
            </a:r>
            <a:r>
              <a:rPr lang="en-US" altLang="zh-CN" sz="2800">
                <a:solidFill>
                  <a:schemeClr val="tx1"/>
                </a:solidFill>
                <a:effectLst>
                  <a:outerShdw blurRad="38100" dist="38100" dir="2700000" algn="tl">
                    <a:srgbClr val="C0C0C0"/>
                  </a:outerShdw>
                </a:effectLst>
                <a:latin typeface="Times New Roman" pitchFamily="18" charset="0"/>
              </a:rPr>
              <a:t>－1 </a:t>
            </a:r>
          </a:p>
        </p:txBody>
      </p:sp>
      <p:sp>
        <p:nvSpPr>
          <p:cNvPr id="608266" name="Rectangle 10"/>
          <p:cNvSpPr>
            <a:spLocks noChangeArrowheads="1"/>
          </p:cNvSpPr>
          <p:nvPr/>
        </p:nvSpPr>
        <p:spPr bwMode="auto">
          <a:xfrm>
            <a:off x="539750" y="4005263"/>
            <a:ext cx="70104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defRPr/>
            </a:pPr>
            <a:r>
              <a:rPr lang="zh-CN" altLang="en-US" sz="3600">
                <a:solidFill>
                  <a:schemeClr val="tx1"/>
                </a:solidFill>
                <a:effectLst>
                  <a:outerShdw blurRad="38100" dist="38100" dir="2700000" algn="tl">
                    <a:srgbClr val="C0C0C0"/>
                  </a:outerShdw>
                </a:effectLst>
              </a:rPr>
              <a:t>设：</a:t>
            </a:r>
            <a:r>
              <a:rPr lang="en-US" altLang="zh-CN" sz="3600">
                <a:solidFill>
                  <a:schemeClr val="tx1"/>
                </a:solidFill>
                <a:effectLst>
                  <a:outerShdw blurRad="38100" dist="38100" dir="2700000" algn="tl">
                    <a:srgbClr val="C0C0C0"/>
                  </a:outerShdw>
                </a:effectLst>
                <a:latin typeface="Times New Roman" pitchFamily="18" charset="0"/>
              </a:rPr>
              <a:t>S=2</a:t>
            </a:r>
            <a:r>
              <a:rPr lang="en-US" altLang="zh-CN" sz="3600" baseline="30000">
                <a:solidFill>
                  <a:schemeClr val="tx1"/>
                </a:solidFill>
                <a:effectLst>
                  <a:outerShdw blurRad="38100" dist="38100" dir="2700000" algn="tl">
                    <a:srgbClr val="C0C0C0"/>
                  </a:outerShdw>
                </a:effectLst>
                <a:latin typeface="Times New Roman" pitchFamily="18" charset="0"/>
              </a:rPr>
              <a:t>0</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1</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2</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3</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k-1</a:t>
            </a:r>
            <a:endParaRPr lang="en-US" altLang="zh-CN" sz="3600">
              <a:solidFill>
                <a:schemeClr val="tx1"/>
              </a:solidFill>
              <a:effectLst>
                <a:outerShdw blurRad="38100" dist="38100" dir="2700000" algn="tl">
                  <a:srgbClr val="C0C0C0"/>
                </a:outerShdw>
              </a:effectLst>
              <a:latin typeface="Times New Roman" pitchFamily="18" charset="0"/>
            </a:endParaRPr>
          </a:p>
          <a:p>
            <a:pPr>
              <a:lnSpc>
                <a:spcPct val="130000"/>
              </a:lnSpc>
              <a:defRPr/>
            </a:pPr>
            <a:r>
              <a:rPr lang="zh-CN" altLang="en-US" sz="3600">
                <a:solidFill>
                  <a:schemeClr val="tx1"/>
                </a:solidFill>
                <a:effectLst>
                  <a:outerShdw blurRad="38100" dist="38100" dir="2700000" algn="tl">
                    <a:srgbClr val="C0C0C0"/>
                  </a:outerShdw>
                </a:effectLst>
              </a:rPr>
              <a:t>则：</a:t>
            </a:r>
            <a:r>
              <a:rPr lang="en-US" altLang="zh-CN" sz="3600">
                <a:solidFill>
                  <a:schemeClr val="tx1"/>
                </a:solidFill>
                <a:effectLst>
                  <a:outerShdw blurRad="38100" dist="38100" dir="2700000" algn="tl">
                    <a:srgbClr val="C0C0C0"/>
                  </a:outerShdw>
                </a:effectLst>
                <a:latin typeface="Times New Roman" pitchFamily="18" charset="0"/>
              </a:rPr>
              <a:t>2×S＝2</a:t>
            </a:r>
            <a:r>
              <a:rPr lang="en-US" altLang="zh-CN" sz="3600" baseline="30000">
                <a:solidFill>
                  <a:schemeClr val="tx1"/>
                </a:solidFill>
                <a:effectLst>
                  <a:outerShdw blurRad="38100" dist="38100" dir="2700000" algn="tl">
                    <a:srgbClr val="C0C0C0"/>
                  </a:outerShdw>
                </a:effectLst>
                <a:latin typeface="Times New Roman" pitchFamily="18" charset="0"/>
              </a:rPr>
              <a:t>1</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2</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k-1</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k</a:t>
            </a:r>
            <a:endParaRPr lang="en-US" altLang="zh-CN" sz="3600">
              <a:solidFill>
                <a:schemeClr val="tx1"/>
              </a:solidFill>
              <a:effectLst>
                <a:outerShdw blurRad="38100" dist="38100" dir="2700000" algn="tl">
                  <a:srgbClr val="C0C0C0"/>
                </a:outerShdw>
              </a:effectLst>
              <a:latin typeface="Times New Roman" pitchFamily="18" charset="0"/>
            </a:endParaRPr>
          </a:p>
          <a:p>
            <a:pPr>
              <a:lnSpc>
                <a:spcPct val="130000"/>
              </a:lnSpc>
              <a:defRPr/>
            </a:pPr>
            <a:r>
              <a:rPr lang="en-US" altLang="zh-CN" sz="3600">
                <a:solidFill>
                  <a:schemeClr val="tx1"/>
                </a:solidFill>
                <a:effectLst>
                  <a:outerShdw blurRad="38100" dist="38100" dir="2700000" algn="tl">
                    <a:srgbClr val="C0C0C0"/>
                  </a:outerShdw>
                </a:effectLst>
                <a:latin typeface="Times New Roman" pitchFamily="18" charset="0"/>
              </a:rPr>
              <a:t>2×S－S＝S＝2</a:t>
            </a:r>
            <a:r>
              <a:rPr lang="en-US" altLang="zh-CN" sz="3600" baseline="30000">
                <a:solidFill>
                  <a:schemeClr val="tx1"/>
                </a:solidFill>
                <a:effectLst>
                  <a:outerShdw blurRad="38100" dist="38100" dir="2700000" algn="tl">
                    <a:srgbClr val="C0C0C0"/>
                  </a:outerShdw>
                </a:effectLst>
                <a:latin typeface="Times New Roman" pitchFamily="18" charset="0"/>
              </a:rPr>
              <a:t>k</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0</a:t>
            </a:r>
            <a:r>
              <a:rPr lang="en-US" altLang="zh-CN" sz="3600">
                <a:solidFill>
                  <a:schemeClr val="tx1"/>
                </a:solidFill>
                <a:effectLst>
                  <a:outerShdw blurRad="38100" dist="38100" dir="2700000" algn="tl">
                    <a:srgbClr val="C0C0C0"/>
                  </a:outerShdw>
                </a:effectLst>
                <a:latin typeface="Times New Roman" pitchFamily="18" charset="0"/>
              </a:rPr>
              <a:t>=2</a:t>
            </a:r>
            <a:r>
              <a:rPr lang="en-US" altLang="zh-CN" sz="3600" baseline="30000">
                <a:solidFill>
                  <a:schemeClr val="tx1"/>
                </a:solidFill>
                <a:effectLst>
                  <a:outerShdw blurRad="38100" dist="38100" dir="2700000" algn="tl">
                    <a:srgbClr val="C0C0C0"/>
                  </a:outerShdw>
                </a:effectLst>
                <a:latin typeface="Times New Roman" pitchFamily="18" charset="0"/>
              </a:rPr>
              <a:t>k</a:t>
            </a:r>
            <a:r>
              <a:rPr lang="en-US" altLang="zh-CN" sz="3600">
                <a:solidFill>
                  <a:schemeClr val="tx1"/>
                </a:solidFill>
                <a:effectLst>
                  <a:outerShdw blurRad="38100" dist="38100" dir="2700000" algn="tl">
                    <a:srgbClr val="C0C0C0"/>
                  </a:outerShdw>
                </a:effectLst>
                <a:latin typeface="Times New Roman" pitchFamily="18" charset="0"/>
              </a:rPr>
              <a:t>－1</a:t>
            </a:r>
            <a:r>
              <a:rPr lang="en-US" altLang="zh-CN" sz="3600" baseline="30000">
                <a:solidFill>
                  <a:schemeClr val="tx1"/>
                </a:solidFill>
                <a:effectLst>
                  <a:outerShdw blurRad="38100" dist="38100" dir="2700000" algn="tl">
                    <a:srgbClr val="C0C0C0"/>
                  </a:outerShdw>
                </a:effectLst>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8263"/>
                                        </p:tgtEl>
                                        <p:attrNameLst>
                                          <p:attrName>style.visibility</p:attrName>
                                        </p:attrNameLst>
                                      </p:cBhvr>
                                      <p:to>
                                        <p:strVal val="visible"/>
                                      </p:to>
                                    </p:set>
                                    <p:anim calcmode="lin" valueType="num">
                                      <p:cBhvr additive="base">
                                        <p:cTn id="7" dur="500" fill="hold"/>
                                        <p:tgtEl>
                                          <p:spTgt spid="608263"/>
                                        </p:tgtEl>
                                        <p:attrNameLst>
                                          <p:attrName>ppt_x</p:attrName>
                                        </p:attrNameLst>
                                      </p:cBhvr>
                                      <p:tavLst>
                                        <p:tav tm="0">
                                          <p:val>
                                            <p:strVal val="0-#ppt_w/2"/>
                                          </p:val>
                                        </p:tav>
                                        <p:tav tm="100000">
                                          <p:val>
                                            <p:strVal val="#ppt_x"/>
                                          </p:val>
                                        </p:tav>
                                      </p:tavLst>
                                    </p:anim>
                                    <p:anim calcmode="lin" valueType="num">
                                      <p:cBhvr additive="base">
                                        <p:cTn id="8" dur="500" fill="hold"/>
                                        <p:tgtEl>
                                          <p:spTgt spid="6082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8264"/>
                                        </p:tgtEl>
                                        <p:attrNameLst>
                                          <p:attrName>style.visibility</p:attrName>
                                        </p:attrNameLst>
                                      </p:cBhvr>
                                      <p:to>
                                        <p:strVal val="visible"/>
                                      </p:to>
                                    </p:set>
                                    <p:anim calcmode="lin" valueType="num">
                                      <p:cBhvr additive="base">
                                        <p:cTn id="13" dur="500" fill="hold"/>
                                        <p:tgtEl>
                                          <p:spTgt spid="608264"/>
                                        </p:tgtEl>
                                        <p:attrNameLst>
                                          <p:attrName>ppt_x</p:attrName>
                                        </p:attrNameLst>
                                      </p:cBhvr>
                                      <p:tavLst>
                                        <p:tav tm="0">
                                          <p:val>
                                            <p:strVal val="0-#ppt_w/2"/>
                                          </p:val>
                                        </p:tav>
                                        <p:tav tm="100000">
                                          <p:val>
                                            <p:strVal val="#ppt_x"/>
                                          </p:val>
                                        </p:tav>
                                      </p:tavLst>
                                    </p:anim>
                                    <p:anim calcmode="lin" valueType="num">
                                      <p:cBhvr additive="base">
                                        <p:cTn id="14" dur="500" fill="hold"/>
                                        <p:tgtEl>
                                          <p:spTgt spid="6082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8266"/>
                                        </p:tgtEl>
                                        <p:attrNameLst>
                                          <p:attrName>style.visibility</p:attrName>
                                        </p:attrNameLst>
                                      </p:cBhvr>
                                      <p:to>
                                        <p:strVal val="visible"/>
                                      </p:to>
                                    </p:set>
                                    <p:anim calcmode="lin" valueType="num">
                                      <p:cBhvr additive="base">
                                        <p:cTn id="19" dur="500" fill="hold"/>
                                        <p:tgtEl>
                                          <p:spTgt spid="608266"/>
                                        </p:tgtEl>
                                        <p:attrNameLst>
                                          <p:attrName>ppt_x</p:attrName>
                                        </p:attrNameLst>
                                      </p:cBhvr>
                                      <p:tavLst>
                                        <p:tav tm="0">
                                          <p:val>
                                            <p:strVal val="0-#ppt_w/2"/>
                                          </p:val>
                                        </p:tav>
                                        <p:tav tm="100000">
                                          <p:val>
                                            <p:strVal val="#ppt_x"/>
                                          </p:val>
                                        </p:tav>
                                      </p:tavLst>
                                    </p:anim>
                                    <p:anim calcmode="lin" valueType="num">
                                      <p:cBhvr additive="base">
                                        <p:cTn id="20" dur="500" fill="hold"/>
                                        <p:tgtEl>
                                          <p:spTgt spid="608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3" grpId="0" autoUpdateAnimBg="0"/>
      <p:bldP spid="608264" grpId="0" autoUpdateAnimBg="0"/>
      <p:bldP spid="608266"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4"/>
          <p:cNvSpPr txBox="1">
            <a:spLocks noChangeArrowheads="1"/>
          </p:cNvSpPr>
          <p:nvPr/>
        </p:nvSpPr>
        <p:spPr bwMode="auto">
          <a:xfrm>
            <a:off x="0" y="787400"/>
            <a:ext cx="9144000" cy="6002338"/>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400" dirty="0" err="1">
                <a:solidFill>
                  <a:schemeClr val="tx1"/>
                </a:solidFill>
                <a:latin typeface="Times New Roman" pitchFamily="18" charset="0"/>
                <a:ea typeface="宋体" pitchFamily="2" charset="-122"/>
              </a:rPr>
              <a:t>def</a:t>
            </a: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HuffmanTree</a:t>
            </a:r>
            <a:r>
              <a:rPr lang="en-US" altLang="zh-CN" sz="2400" dirty="0">
                <a:solidFill>
                  <a:schemeClr val="tx1"/>
                </a:solidFill>
                <a:latin typeface="Times New Roman" pitchFamily="18" charset="0"/>
                <a:ea typeface="宋体" pitchFamily="2" charset="-122"/>
              </a:rPr>
              <a:t> ( A ) :  # A</a:t>
            </a:r>
            <a:r>
              <a:rPr lang="zh-CN" altLang="en-US" sz="2400" dirty="0">
                <a:solidFill>
                  <a:schemeClr val="tx1"/>
                </a:solidFill>
                <a:latin typeface="Times New Roman" pitchFamily="18" charset="0"/>
                <a:ea typeface="宋体" pitchFamily="2" charset="-122"/>
              </a:rPr>
              <a:t>存放</a:t>
            </a:r>
            <a:r>
              <a:rPr lang="en-US" altLang="zh-CN" sz="2400" dirty="0">
                <a:solidFill>
                  <a:schemeClr val="tx1"/>
                </a:solidFill>
                <a:latin typeface="Times New Roman" pitchFamily="18" charset="0"/>
                <a:ea typeface="宋体" pitchFamily="2" charset="-122"/>
              </a:rPr>
              <a:t>n</a:t>
            </a:r>
            <a:r>
              <a:rPr lang="zh-CN" altLang="en-US" sz="2400" dirty="0">
                <a:solidFill>
                  <a:schemeClr val="tx1"/>
                </a:solidFill>
                <a:latin typeface="Times New Roman" pitchFamily="18" charset="0"/>
                <a:ea typeface="宋体" pitchFamily="2" charset="-122"/>
              </a:rPr>
              <a:t>个叶子结点权值</a:t>
            </a:r>
          </a:p>
          <a:p>
            <a:pPr>
              <a:lnSpc>
                <a:spcPct val="100000"/>
              </a:lnSpc>
            </a:pPr>
            <a:r>
              <a:rPr lang="zh-CN" altLang="en-US" sz="2400" dirty="0">
                <a:solidFill>
                  <a:schemeClr val="tx1"/>
                </a:solidFill>
                <a:latin typeface="Times New Roman" pitchFamily="18" charset="0"/>
                <a:ea typeface="宋体" pitchFamily="2" charset="-122"/>
              </a:rPr>
              <a:t>    </a:t>
            </a:r>
            <a:r>
              <a:rPr lang="en-US" altLang="zh-CN" sz="2400" dirty="0">
                <a:solidFill>
                  <a:schemeClr val="tx1"/>
                </a:solidFill>
                <a:latin typeface="Times New Roman" pitchFamily="18" charset="0"/>
                <a:ea typeface="宋体" pitchFamily="2" charset="-122"/>
              </a:rPr>
              <a:t>H = </a:t>
            </a:r>
            <a:r>
              <a:rPr lang="en-US" altLang="zh-CN" sz="2400" dirty="0" err="1">
                <a:solidFill>
                  <a:schemeClr val="tx1"/>
                </a:solidFill>
                <a:latin typeface="Times New Roman" pitchFamily="18" charset="0"/>
                <a:ea typeface="宋体" pitchFamily="2" charset="-122"/>
              </a:rPr>
              <a:t>MinHeap</a:t>
            </a:r>
            <a:r>
              <a:rPr lang="en-US" altLang="zh-CN" sz="2400" dirty="0">
                <a:solidFill>
                  <a:schemeClr val="tx1"/>
                </a:solidFill>
                <a:latin typeface="Times New Roman" pitchFamily="18" charset="0"/>
                <a:ea typeface="宋体" pitchFamily="2" charset="-122"/>
              </a:rPr>
              <a:t>(key = lambda x : </a:t>
            </a:r>
            <a:r>
              <a:rPr lang="en-US" altLang="zh-CN" sz="2400" dirty="0" err="1">
                <a:solidFill>
                  <a:schemeClr val="tx1"/>
                </a:solidFill>
                <a:latin typeface="Times New Roman" pitchFamily="18" charset="0"/>
                <a:ea typeface="宋体" pitchFamily="2" charset="-122"/>
              </a:rPr>
              <a:t>x.data</a:t>
            </a:r>
            <a:r>
              <a:rPr lang="en-US" altLang="zh-CN" sz="2400" dirty="0">
                <a:solidFill>
                  <a:schemeClr val="tx1"/>
                </a:solidFill>
                <a:latin typeface="Times New Roman" pitchFamily="18" charset="0"/>
                <a:ea typeface="宋体" pitchFamily="2" charset="-122"/>
              </a:rPr>
              <a:t>)</a:t>
            </a:r>
          </a:p>
          <a:p>
            <a:pPr>
              <a:lnSpc>
                <a:spcPct val="100000"/>
              </a:lnSpc>
            </a:pPr>
            <a:r>
              <a:rPr lang="en-US" altLang="zh-CN" sz="2400" dirty="0">
                <a:solidFill>
                  <a:schemeClr val="tx1"/>
                </a:solidFill>
                <a:latin typeface="Times New Roman" pitchFamily="18" charset="0"/>
                <a:ea typeface="宋体" pitchFamily="2" charset="-122"/>
              </a:rPr>
              <a:t>    for i in A :  #</a:t>
            </a:r>
            <a:r>
              <a:rPr lang="zh-CN" altLang="en-US" sz="2400" dirty="0">
                <a:solidFill>
                  <a:schemeClr val="tx1"/>
                </a:solidFill>
                <a:latin typeface="Times New Roman" pitchFamily="18" charset="0"/>
                <a:ea typeface="宋体" pitchFamily="2" charset="-122"/>
              </a:rPr>
              <a:t>森林初始化</a:t>
            </a:r>
          </a:p>
          <a:p>
            <a:pPr>
              <a:lnSpc>
                <a:spcPct val="100000"/>
              </a:lnSpc>
            </a:pPr>
            <a:r>
              <a:rPr lang="zh-CN" altLang="en-US" sz="2400" dirty="0">
                <a:solidFill>
                  <a:schemeClr val="tx1"/>
                </a:solidFill>
                <a:latin typeface="Times New Roman" pitchFamily="18" charset="0"/>
                <a:ea typeface="宋体" pitchFamily="2" charset="-122"/>
              </a:rPr>
              <a:t>        </a:t>
            </a:r>
            <a:r>
              <a:rPr lang="en-US" altLang="zh-CN" sz="2400" dirty="0">
                <a:solidFill>
                  <a:schemeClr val="tx1"/>
                </a:solidFill>
                <a:latin typeface="Times New Roman" pitchFamily="18" charset="0"/>
                <a:ea typeface="宋体" pitchFamily="2" charset="-122"/>
              </a:rPr>
              <a:t>n = </a:t>
            </a:r>
            <a:r>
              <a:rPr lang="en-US" altLang="zh-CN" sz="2400" dirty="0" err="1">
                <a:solidFill>
                  <a:schemeClr val="tx1"/>
                </a:solidFill>
                <a:latin typeface="Times New Roman" pitchFamily="18" charset="0"/>
                <a:ea typeface="宋体" pitchFamily="2" charset="-122"/>
              </a:rPr>
              <a:t>TreeNode</a:t>
            </a:r>
            <a:r>
              <a:rPr lang="en-US" altLang="zh-CN" sz="2400" dirty="0">
                <a:solidFill>
                  <a:schemeClr val="tx1"/>
                </a:solidFill>
                <a:latin typeface="Times New Roman" pitchFamily="18" charset="0"/>
                <a:ea typeface="宋体" pitchFamily="2" charset="-122"/>
              </a:rPr>
              <a:t>(i)</a:t>
            </a:r>
          </a:p>
          <a:p>
            <a:pPr>
              <a:lnSpc>
                <a:spcPct val="100000"/>
              </a:lnSpc>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H.insert</a:t>
            </a:r>
            <a:r>
              <a:rPr lang="en-US" altLang="zh-CN" sz="2400" dirty="0">
                <a:solidFill>
                  <a:schemeClr val="tx1"/>
                </a:solidFill>
                <a:latin typeface="Times New Roman" pitchFamily="18" charset="0"/>
                <a:ea typeface="宋体" pitchFamily="2" charset="-122"/>
              </a:rPr>
              <a:t>(n)  #</a:t>
            </a:r>
            <a:r>
              <a:rPr lang="zh-CN" altLang="en-US" sz="2400" dirty="0">
                <a:solidFill>
                  <a:schemeClr val="tx1"/>
                </a:solidFill>
                <a:latin typeface="Times New Roman" pitchFamily="18" charset="0"/>
                <a:ea typeface="宋体" pitchFamily="2" charset="-122"/>
              </a:rPr>
              <a:t>插入到堆中</a:t>
            </a:r>
          </a:p>
          <a:p>
            <a:pPr>
              <a:lnSpc>
                <a:spcPct val="100000"/>
              </a:lnSpc>
            </a:pPr>
            <a:r>
              <a:rPr lang="zh-CN" altLang="en-US" sz="2400" dirty="0">
                <a:solidFill>
                  <a:schemeClr val="tx1"/>
                </a:solidFill>
                <a:latin typeface="Times New Roman" pitchFamily="18" charset="0"/>
                <a:ea typeface="宋体" pitchFamily="2" charset="-122"/>
              </a:rPr>
              <a:t>    </a:t>
            </a:r>
            <a:r>
              <a:rPr lang="en-US" altLang="zh-CN" sz="2400" dirty="0">
                <a:solidFill>
                  <a:schemeClr val="tx1"/>
                </a:solidFill>
                <a:latin typeface="Times New Roman" pitchFamily="18" charset="0"/>
                <a:ea typeface="宋体" pitchFamily="2" charset="-122"/>
              </a:rPr>
              <a:t>for  i in range(</a:t>
            </a:r>
            <a:r>
              <a:rPr lang="en-US" altLang="zh-CN" sz="2400" dirty="0" err="1">
                <a:solidFill>
                  <a:schemeClr val="tx1"/>
                </a:solidFill>
                <a:latin typeface="Times New Roman" pitchFamily="18" charset="0"/>
                <a:ea typeface="宋体" pitchFamily="2" charset="-122"/>
              </a:rPr>
              <a:t>len</a:t>
            </a:r>
            <a:r>
              <a:rPr lang="en-US" altLang="zh-CN" sz="2400" dirty="0">
                <a:solidFill>
                  <a:schemeClr val="tx1"/>
                </a:solidFill>
                <a:latin typeface="Times New Roman" pitchFamily="18" charset="0"/>
                <a:ea typeface="宋体" pitchFamily="2" charset="-122"/>
              </a:rPr>
              <a:t>(A)-1) :  #</a:t>
            </a:r>
            <a:r>
              <a:rPr lang="zh-CN" altLang="en-US" sz="2400" dirty="0">
                <a:solidFill>
                  <a:schemeClr val="tx1"/>
                </a:solidFill>
                <a:latin typeface="Times New Roman" pitchFamily="18" charset="0"/>
                <a:ea typeface="宋体" pitchFamily="2" charset="-122"/>
              </a:rPr>
              <a:t>形成</a:t>
            </a:r>
            <a:r>
              <a:rPr lang="en-US" altLang="zh-CN" sz="2400" dirty="0">
                <a:solidFill>
                  <a:schemeClr val="tx1"/>
                </a:solidFill>
                <a:latin typeface="Times New Roman" pitchFamily="18" charset="0"/>
                <a:ea typeface="宋体" pitchFamily="2" charset="-122"/>
              </a:rPr>
              <a:t>Huffman</a:t>
            </a:r>
            <a:r>
              <a:rPr lang="zh-CN" altLang="en-US" sz="2400" dirty="0">
                <a:solidFill>
                  <a:schemeClr val="tx1"/>
                </a:solidFill>
                <a:latin typeface="Times New Roman" pitchFamily="18" charset="0"/>
                <a:ea typeface="宋体" pitchFamily="2" charset="-122"/>
              </a:rPr>
              <a:t>树</a:t>
            </a:r>
          </a:p>
          <a:p>
            <a:pPr>
              <a:lnSpc>
                <a:spcPct val="100000"/>
              </a:lnSpc>
            </a:pPr>
            <a:r>
              <a:rPr lang="zh-CN" altLang="en-US" sz="2400" dirty="0">
                <a:solidFill>
                  <a:schemeClr val="tx1"/>
                </a:solidFill>
                <a:latin typeface="Times New Roman" pitchFamily="18" charset="0"/>
                <a:ea typeface="宋体" pitchFamily="2" charset="-122"/>
              </a:rPr>
              <a:t>        </a:t>
            </a:r>
            <a:r>
              <a:rPr lang="en-US" altLang="zh-CN" sz="2400" dirty="0">
                <a:solidFill>
                  <a:schemeClr val="tx1"/>
                </a:solidFill>
                <a:latin typeface="Times New Roman" pitchFamily="18" charset="0"/>
                <a:ea typeface="宋体" pitchFamily="2" charset="-122"/>
              </a:rPr>
              <a:t>first = </a:t>
            </a:r>
            <a:r>
              <a:rPr lang="en-US" altLang="zh-CN" sz="2400" dirty="0" err="1">
                <a:solidFill>
                  <a:schemeClr val="tx1"/>
                </a:solidFill>
                <a:latin typeface="Times New Roman" pitchFamily="18" charset="0"/>
                <a:ea typeface="宋体" pitchFamily="2" charset="-122"/>
              </a:rPr>
              <a:t>H.remove</a:t>
            </a:r>
            <a:r>
              <a:rPr lang="en-US" altLang="zh-CN" sz="2400" dirty="0">
                <a:solidFill>
                  <a:schemeClr val="tx1"/>
                </a:solidFill>
                <a:latin typeface="Times New Roman" pitchFamily="18" charset="0"/>
                <a:ea typeface="宋体" pitchFamily="2" charset="-122"/>
              </a:rPr>
              <a:t>()</a:t>
            </a:r>
          </a:p>
          <a:p>
            <a:pPr>
              <a:lnSpc>
                <a:spcPct val="100000"/>
              </a:lnSpc>
            </a:pPr>
            <a:r>
              <a:rPr lang="en-US" altLang="zh-CN" sz="2400" dirty="0">
                <a:solidFill>
                  <a:schemeClr val="tx1"/>
                </a:solidFill>
                <a:latin typeface="Times New Roman" pitchFamily="18" charset="0"/>
                <a:ea typeface="宋体" pitchFamily="2" charset="-122"/>
              </a:rPr>
              <a:t>        second = </a:t>
            </a:r>
            <a:r>
              <a:rPr lang="en-US" altLang="zh-CN" sz="2400" dirty="0" err="1">
                <a:solidFill>
                  <a:schemeClr val="tx1"/>
                </a:solidFill>
                <a:latin typeface="Times New Roman" pitchFamily="18" charset="0"/>
                <a:ea typeface="宋体" pitchFamily="2" charset="-122"/>
              </a:rPr>
              <a:t>H.remove</a:t>
            </a:r>
            <a:r>
              <a:rPr lang="en-US" altLang="zh-CN" sz="2400" dirty="0">
                <a:solidFill>
                  <a:schemeClr val="tx1"/>
                </a:solidFill>
                <a:latin typeface="Times New Roman" pitchFamily="18" charset="0"/>
                <a:ea typeface="宋体" pitchFamily="2" charset="-122"/>
              </a:rPr>
              <a:t>()</a:t>
            </a:r>
          </a:p>
          <a:p>
            <a:pPr>
              <a:lnSpc>
                <a:spcPct val="100000"/>
              </a:lnSpc>
            </a:pPr>
            <a:r>
              <a:rPr lang="en-US" altLang="zh-CN" sz="2400" dirty="0">
                <a:solidFill>
                  <a:schemeClr val="tx1"/>
                </a:solidFill>
                <a:latin typeface="Times New Roman" pitchFamily="18" charset="0"/>
                <a:ea typeface="宋体" pitchFamily="2" charset="-122"/>
              </a:rPr>
              <a:t>        data = </a:t>
            </a:r>
            <a:r>
              <a:rPr lang="en-US" altLang="zh-CN" sz="2400" dirty="0" err="1">
                <a:solidFill>
                  <a:schemeClr val="tx1"/>
                </a:solidFill>
                <a:latin typeface="Times New Roman" pitchFamily="18" charset="0"/>
                <a:ea typeface="宋体" pitchFamily="2" charset="-122"/>
              </a:rPr>
              <a:t>first.data</a:t>
            </a:r>
            <a:r>
              <a:rPr lang="en-US" altLang="zh-CN" sz="2400" dirty="0">
                <a:solidFill>
                  <a:schemeClr val="tx1"/>
                </a:solidFill>
                <a:latin typeface="Times New Roman" pitchFamily="18" charset="0"/>
                <a:ea typeface="宋体" pitchFamily="2" charset="-122"/>
              </a:rPr>
              <a:t> + </a:t>
            </a:r>
            <a:r>
              <a:rPr lang="en-US" altLang="zh-CN" sz="2400" dirty="0" err="1">
                <a:solidFill>
                  <a:schemeClr val="tx1"/>
                </a:solidFill>
                <a:latin typeface="Times New Roman" pitchFamily="18" charset="0"/>
                <a:ea typeface="宋体" pitchFamily="2" charset="-122"/>
              </a:rPr>
              <a:t>second.data</a:t>
            </a:r>
            <a:endParaRPr lang="en-US" altLang="zh-CN" sz="2400" dirty="0">
              <a:solidFill>
                <a:schemeClr val="tx1"/>
              </a:solidFill>
              <a:latin typeface="Times New Roman" pitchFamily="18" charset="0"/>
              <a:ea typeface="宋体" pitchFamily="2" charset="-122"/>
            </a:endParaRPr>
          </a:p>
          <a:p>
            <a:pPr>
              <a:lnSpc>
                <a:spcPct val="100000"/>
              </a:lnSpc>
            </a:pPr>
            <a:r>
              <a:rPr lang="en-US" altLang="zh-CN" sz="2400" dirty="0">
                <a:solidFill>
                  <a:schemeClr val="tx1"/>
                </a:solidFill>
                <a:latin typeface="Times New Roman" pitchFamily="18" charset="0"/>
                <a:ea typeface="宋体" pitchFamily="2" charset="-122"/>
              </a:rPr>
              <a:t>        n = </a:t>
            </a:r>
            <a:r>
              <a:rPr lang="en-US" altLang="zh-CN" sz="2400" dirty="0" err="1">
                <a:solidFill>
                  <a:schemeClr val="tx1"/>
                </a:solidFill>
                <a:latin typeface="Times New Roman" pitchFamily="18" charset="0"/>
                <a:ea typeface="宋体" pitchFamily="2" charset="-122"/>
              </a:rPr>
              <a:t>TreeNode</a:t>
            </a:r>
            <a:r>
              <a:rPr lang="en-US" altLang="zh-CN" sz="2400" dirty="0">
                <a:solidFill>
                  <a:schemeClr val="tx1"/>
                </a:solidFill>
                <a:latin typeface="Times New Roman" pitchFamily="18" charset="0"/>
                <a:ea typeface="宋体" pitchFamily="2" charset="-122"/>
              </a:rPr>
              <a:t>(data)</a:t>
            </a:r>
          </a:p>
          <a:p>
            <a:pPr>
              <a:lnSpc>
                <a:spcPct val="100000"/>
              </a:lnSpc>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n.Lchild</a:t>
            </a:r>
            <a:r>
              <a:rPr lang="en-US" altLang="zh-CN" sz="2400" dirty="0">
                <a:solidFill>
                  <a:schemeClr val="tx1"/>
                </a:solidFill>
                <a:latin typeface="Times New Roman" pitchFamily="18" charset="0"/>
                <a:ea typeface="宋体" pitchFamily="2" charset="-122"/>
              </a:rPr>
              <a:t> = first</a:t>
            </a:r>
          </a:p>
          <a:p>
            <a:pPr>
              <a:lnSpc>
                <a:spcPct val="100000"/>
              </a:lnSpc>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n.Rchild</a:t>
            </a:r>
            <a:r>
              <a:rPr lang="en-US" altLang="zh-CN" sz="2400" dirty="0">
                <a:solidFill>
                  <a:schemeClr val="tx1"/>
                </a:solidFill>
                <a:latin typeface="Times New Roman" pitchFamily="18" charset="0"/>
                <a:ea typeface="宋体" pitchFamily="2" charset="-122"/>
              </a:rPr>
              <a:t> = second</a:t>
            </a:r>
          </a:p>
          <a:p>
            <a:pPr>
              <a:lnSpc>
                <a:spcPct val="100000"/>
              </a:lnSpc>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H.insert</a:t>
            </a:r>
            <a:r>
              <a:rPr lang="en-US" altLang="zh-CN" sz="2400" dirty="0">
                <a:solidFill>
                  <a:schemeClr val="tx1"/>
                </a:solidFill>
                <a:latin typeface="Times New Roman" pitchFamily="18" charset="0"/>
                <a:ea typeface="宋体" pitchFamily="2" charset="-122"/>
              </a:rPr>
              <a:t>(n)</a:t>
            </a:r>
          </a:p>
          <a:p>
            <a:pPr>
              <a:lnSpc>
                <a:spcPct val="100000"/>
              </a:lnSpc>
            </a:pPr>
            <a:r>
              <a:rPr lang="en-US" altLang="zh-CN" sz="2400" dirty="0">
                <a:solidFill>
                  <a:schemeClr val="tx1"/>
                </a:solidFill>
                <a:latin typeface="Times New Roman" pitchFamily="18" charset="0"/>
                <a:ea typeface="宋体" pitchFamily="2" charset="-122"/>
              </a:rPr>
              <a:t>    t = </a:t>
            </a:r>
            <a:r>
              <a:rPr lang="en-US" altLang="zh-CN" sz="2400" dirty="0" err="1">
                <a:solidFill>
                  <a:schemeClr val="tx1"/>
                </a:solidFill>
                <a:latin typeface="Times New Roman" pitchFamily="18" charset="0"/>
                <a:ea typeface="宋体" pitchFamily="2" charset="-122"/>
              </a:rPr>
              <a:t>BinTree</a:t>
            </a:r>
            <a:r>
              <a:rPr lang="en-US" altLang="zh-CN" sz="2400" dirty="0">
                <a:solidFill>
                  <a:schemeClr val="tx1"/>
                </a:solidFill>
                <a:latin typeface="Times New Roman" pitchFamily="18" charset="0"/>
                <a:ea typeface="宋体" pitchFamily="2" charset="-122"/>
              </a:rPr>
              <a:t>([])</a:t>
            </a:r>
          </a:p>
          <a:p>
            <a:pPr>
              <a:lnSpc>
                <a:spcPct val="100000"/>
              </a:lnSpc>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t.root</a:t>
            </a:r>
            <a:r>
              <a:rPr lang="en-US" altLang="zh-CN" sz="2400" dirty="0">
                <a:solidFill>
                  <a:schemeClr val="tx1"/>
                </a:solidFill>
                <a:latin typeface="Times New Roman" pitchFamily="18" charset="0"/>
                <a:ea typeface="宋体" pitchFamily="2" charset="-122"/>
              </a:rPr>
              <a:t>  = n</a:t>
            </a:r>
          </a:p>
          <a:p>
            <a:pPr>
              <a:lnSpc>
                <a:spcPct val="100000"/>
              </a:lnSpc>
            </a:pPr>
            <a:r>
              <a:rPr lang="en-US" altLang="zh-CN" sz="2400" dirty="0">
                <a:solidFill>
                  <a:schemeClr val="tx1"/>
                </a:solidFill>
                <a:latin typeface="Times New Roman" pitchFamily="18" charset="0"/>
                <a:ea typeface="宋体" pitchFamily="2" charset="-122"/>
              </a:rPr>
              <a:t>    return t</a:t>
            </a:r>
          </a:p>
        </p:txBody>
      </p:sp>
      <p:sp>
        <p:nvSpPr>
          <p:cNvPr id="4" name="Rectangle 5"/>
          <p:cNvSpPr>
            <a:spLocks noChangeArrowheads="1"/>
          </p:cNvSpPr>
          <p:nvPr/>
        </p:nvSpPr>
        <p:spPr bwMode="auto">
          <a:xfrm>
            <a:off x="0" y="125413"/>
            <a:ext cx="228758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dirty="0">
                <a:solidFill>
                  <a:srgbClr val="FF0000"/>
                </a:solidFill>
                <a:effectLst>
                  <a:outerShdw blurRad="38100" dist="38100" dir="2700000" algn="tl">
                    <a:srgbClr val="C0C0C0"/>
                  </a:outerShdw>
                </a:effectLst>
                <a:latin typeface="Times New Roman" pitchFamily="18" charset="0"/>
              </a:rPr>
              <a:t>霍夫曼算法</a:t>
            </a:r>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Text Box 4"/>
          <p:cNvSpPr txBox="1">
            <a:spLocks noChangeArrowheads="1"/>
          </p:cNvSpPr>
          <p:nvPr/>
        </p:nvSpPr>
        <p:spPr bwMode="auto">
          <a:xfrm>
            <a:off x="0" y="513556"/>
            <a:ext cx="9144000" cy="1077218"/>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dirty="0">
                <a:solidFill>
                  <a:schemeClr val="tx1"/>
                </a:solidFill>
                <a:latin typeface="Times New Roman" pitchFamily="18" charset="0"/>
                <a:ea typeface="宋体" pitchFamily="2" charset="-122"/>
              </a:rPr>
              <a:t>A=[4, 4, 7, 9, 5, 3, 1, 2]</a:t>
            </a:r>
          </a:p>
          <a:p>
            <a:pPr>
              <a:lnSpc>
                <a:spcPct val="100000"/>
              </a:lnSpc>
            </a:pPr>
            <a:r>
              <a:rPr lang="en-US" altLang="zh-CN" sz="3200" dirty="0">
                <a:solidFill>
                  <a:schemeClr val="tx1"/>
                </a:solidFill>
                <a:latin typeface="Times New Roman" pitchFamily="18" charset="0"/>
                <a:ea typeface="宋体" pitchFamily="2" charset="-122"/>
              </a:rPr>
              <a:t>t = </a:t>
            </a:r>
            <a:r>
              <a:rPr lang="en-US" altLang="zh-CN" sz="3200" dirty="0" err="1">
                <a:solidFill>
                  <a:schemeClr val="tx1"/>
                </a:solidFill>
                <a:latin typeface="Times New Roman" pitchFamily="18" charset="0"/>
                <a:ea typeface="宋体" pitchFamily="2" charset="-122"/>
              </a:rPr>
              <a:t>HuffmanTree</a:t>
            </a:r>
            <a:r>
              <a:rPr lang="en-US" altLang="zh-CN" sz="3200" dirty="0">
                <a:solidFill>
                  <a:schemeClr val="tx1"/>
                </a:solidFill>
                <a:latin typeface="Times New Roman" pitchFamily="18" charset="0"/>
                <a:ea typeface="宋体" pitchFamily="2" charset="-122"/>
              </a:rPr>
              <a:t>(A)</a:t>
            </a:r>
          </a:p>
        </p:txBody>
      </p:sp>
      <p:pic>
        <p:nvPicPr>
          <p:cNvPr id="23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88840"/>
            <a:ext cx="672121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333375"/>
            <a:ext cx="9144000" cy="1117600"/>
          </a:xfrm>
          <a:prstGeom prst="rect">
            <a:avLst/>
          </a:prstGeom>
          <a:noFill/>
          <a:ln w="9525">
            <a:noFill/>
            <a:miter lim="800000"/>
            <a:headEnd/>
            <a:tailEnd/>
          </a:ln>
          <a:effectLst/>
        </p:spPr>
        <p:txBody>
          <a:bodyPr>
            <a:spAutoFit/>
          </a:bodyPr>
          <a:lstStyle/>
          <a:p>
            <a:pPr marL="1076325" indent="-1076325">
              <a:spcBef>
                <a:spcPct val="50000"/>
              </a:spcBef>
            </a:pPr>
            <a:r>
              <a:rPr kumimoji="1" lang="en-US" altLang="zh-CN" sz="2800">
                <a:solidFill>
                  <a:schemeClr val="tx1"/>
                </a:solidFill>
                <a:latin typeface="黑体" pitchFamily="49" charset="-122"/>
                <a:ea typeface="黑体" pitchFamily="49" charset="-122"/>
              </a:rPr>
              <a:t>【</a:t>
            </a:r>
            <a:r>
              <a:rPr kumimoji="1" lang="zh-CN" altLang="en-US" sz="2800">
                <a:solidFill>
                  <a:schemeClr val="tx1"/>
                </a:solidFill>
                <a:latin typeface="黑体" pitchFamily="49" charset="-122"/>
                <a:ea typeface="黑体" pitchFamily="49" charset="-122"/>
              </a:rPr>
              <a:t>例</a:t>
            </a:r>
            <a:r>
              <a:rPr kumimoji="1" lang="en-US" altLang="zh-CN" sz="2800">
                <a:solidFill>
                  <a:schemeClr val="tx1"/>
                </a:solidFill>
                <a:latin typeface="黑体" pitchFamily="49" charset="-122"/>
                <a:ea typeface="黑体" pitchFamily="49" charset="-122"/>
              </a:rPr>
              <a:t>】</a:t>
            </a:r>
            <a:r>
              <a:rPr kumimoji="1" lang="zh-CN" altLang="en-US" sz="2800">
                <a:solidFill>
                  <a:schemeClr val="tx1"/>
                </a:solidFill>
              </a:rPr>
              <a:t>设</a:t>
            </a:r>
            <a:r>
              <a:rPr kumimoji="1" lang="en-US" altLang="zh-CN" sz="2800">
                <a:solidFill>
                  <a:schemeClr val="tx1"/>
                </a:solidFill>
                <a:latin typeface="Times New Roman" pitchFamily="18" charset="0"/>
              </a:rPr>
              <a:t>n</a:t>
            </a:r>
            <a:r>
              <a:rPr kumimoji="1" lang="en-US" altLang="zh-CN" sz="2800" baseline="-25000">
                <a:solidFill>
                  <a:schemeClr val="tx1"/>
                </a:solidFill>
                <a:latin typeface="Times New Roman" pitchFamily="18" charset="0"/>
              </a:rPr>
              <a:t>0</a:t>
            </a:r>
            <a:r>
              <a:rPr kumimoji="1" lang="zh-CN" altLang="en-US" sz="2800">
                <a:solidFill>
                  <a:schemeClr val="tx1"/>
                </a:solidFill>
              </a:rPr>
              <a:t>为</a:t>
            </a:r>
            <a:r>
              <a:rPr kumimoji="1" lang="en-US" altLang="zh-CN" sz="2800">
                <a:solidFill>
                  <a:schemeClr val="tx1"/>
                </a:solidFill>
                <a:latin typeface="Times New Roman" pitchFamily="18" charset="0"/>
              </a:rPr>
              <a:t>Huffman</a:t>
            </a:r>
            <a:r>
              <a:rPr kumimoji="1" lang="zh-CN" altLang="en-US" sz="2800">
                <a:solidFill>
                  <a:schemeClr val="tx1"/>
                </a:solidFill>
              </a:rPr>
              <a:t>树的叶子结点的个数，证明</a:t>
            </a:r>
            <a:r>
              <a:rPr kumimoji="1" lang="en-US" altLang="zh-CN" sz="2800">
                <a:solidFill>
                  <a:schemeClr val="tx1"/>
                </a:solidFill>
                <a:latin typeface="Times New Roman" pitchFamily="18" charset="0"/>
              </a:rPr>
              <a:t>Huffman</a:t>
            </a:r>
            <a:r>
              <a:rPr kumimoji="1" lang="zh-CN" altLang="en-US" sz="2800">
                <a:solidFill>
                  <a:schemeClr val="tx1"/>
                </a:solidFill>
              </a:rPr>
              <a:t>树共有</a:t>
            </a:r>
            <a:r>
              <a:rPr kumimoji="1" lang="zh-CN" altLang="en-US" sz="2800">
                <a:solidFill>
                  <a:schemeClr val="tx1"/>
                </a:solidFill>
                <a:latin typeface="Times New Roman" pitchFamily="18" charset="0"/>
              </a:rPr>
              <a:t>2</a:t>
            </a:r>
            <a:r>
              <a:rPr kumimoji="1" lang="en-US" altLang="zh-CN" sz="2800">
                <a:solidFill>
                  <a:schemeClr val="tx1"/>
                </a:solidFill>
                <a:latin typeface="Times New Roman" pitchFamily="18" charset="0"/>
              </a:rPr>
              <a:t>n</a:t>
            </a:r>
            <a:r>
              <a:rPr kumimoji="1" lang="en-US" altLang="zh-CN" sz="2800" baseline="-25000">
                <a:solidFill>
                  <a:schemeClr val="tx1"/>
                </a:solidFill>
                <a:latin typeface="Times New Roman" pitchFamily="18" charset="0"/>
              </a:rPr>
              <a:t>0</a:t>
            </a:r>
            <a:r>
              <a:rPr kumimoji="1" lang="en-US" altLang="zh-CN" sz="2800">
                <a:solidFill>
                  <a:schemeClr val="tx1"/>
                </a:solidFill>
                <a:latin typeface="Times New Roman" pitchFamily="18" charset="0"/>
              </a:rPr>
              <a:t>-1</a:t>
            </a:r>
            <a:r>
              <a:rPr kumimoji="1" lang="zh-CN" altLang="en-US" sz="2800">
                <a:solidFill>
                  <a:schemeClr val="tx1"/>
                </a:solidFill>
              </a:rPr>
              <a:t>个结点。</a:t>
            </a:r>
          </a:p>
        </p:txBody>
      </p:sp>
      <p:sp>
        <p:nvSpPr>
          <p:cNvPr id="188419" name="Rectangle 2"/>
          <p:cNvSpPr>
            <a:spLocks noChangeArrowheads="1"/>
          </p:cNvSpPr>
          <p:nvPr/>
        </p:nvSpPr>
        <p:spPr bwMode="auto">
          <a:xfrm>
            <a:off x="390525" y="1557338"/>
            <a:ext cx="8534400" cy="3822700"/>
          </a:xfrm>
          <a:prstGeom prst="rect">
            <a:avLst/>
          </a:prstGeom>
          <a:noFill/>
          <a:ln w="9525">
            <a:noFill/>
            <a:miter lim="800000"/>
            <a:headEnd/>
            <a:tailEnd/>
          </a:ln>
          <a:effectLst/>
        </p:spPr>
        <p:txBody>
          <a:bodyPr>
            <a:spAutoFit/>
          </a:bodyPr>
          <a:lstStyle/>
          <a:p>
            <a:pPr>
              <a:spcBef>
                <a:spcPct val="50000"/>
              </a:spcBef>
            </a:pPr>
            <a:r>
              <a:rPr kumimoji="1" lang="zh-CN" altLang="en-US" sz="2400">
                <a:solidFill>
                  <a:schemeClr val="tx1"/>
                </a:solidFill>
              </a:rPr>
              <a:t>证明：设度为</a:t>
            </a:r>
            <a:r>
              <a:rPr kumimoji="1" lang="zh-CN" altLang="en-US" sz="2400">
                <a:solidFill>
                  <a:schemeClr val="tx1"/>
                </a:solidFill>
                <a:latin typeface="Times New Roman" pitchFamily="18" charset="0"/>
              </a:rPr>
              <a:t>1、2</a:t>
            </a:r>
            <a:r>
              <a:rPr kumimoji="1" lang="zh-CN" altLang="en-US" sz="2400">
                <a:solidFill>
                  <a:schemeClr val="tx1"/>
                </a:solidFill>
              </a:rPr>
              <a:t>的结点个数分别为</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1</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2</a:t>
            </a:r>
            <a:r>
              <a:rPr kumimoji="1" lang="en-US" altLang="zh-CN" sz="2400">
                <a:solidFill>
                  <a:schemeClr val="tx1"/>
                </a:solidFill>
                <a:latin typeface="Times New Roman" pitchFamily="18" charset="0"/>
              </a:rPr>
              <a:t>，</a:t>
            </a:r>
            <a:r>
              <a:rPr kumimoji="1" lang="zh-CN" altLang="en-US" sz="2400">
                <a:solidFill>
                  <a:schemeClr val="tx1"/>
                </a:solidFill>
              </a:rPr>
              <a:t>结点的总个数为</a:t>
            </a:r>
            <a:r>
              <a:rPr kumimoji="1" lang="en-US" altLang="zh-CN" sz="2400">
                <a:solidFill>
                  <a:schemeClr val="tx1"/>
                </a:solidFill>
                <a:latin typeface="Times New Roman" pitchFamily="18" charset="0"/>
              </a:rPr>
              <a:t>n</a:t>
            </a:r>
            <a:r>
              <a:rPr kumimoji="1" lang="en-US" altLang="zh-CN" sz="2400">
                <a:solidFill>
                  <a:schemeClr val="tx1"/>
                </a:solidFill>
              </a:rPr>
              <a:t>，</a:t>
            </a:r>
            <a:r>
              <a:rPr kumimoji="1" lang="zh-CN" altLang="en-US" sz="2400">
                <a:solidFill>
                  <a:schemeClr val="tx1"/>
                </a:solidFill>
              </a:rPr>
              <a:t>则有：</a:t>
            </a:r>
          </a:p>
          <a:p>
            <a:pPr>
              <a:spcBef>
                <a:spcPct val="10000"/>
              </a:spcBef>
            </a:pPr>
            <a:r>
              <a:rPr kumimoji="1" lang="zh-CN" altLang="en-US" sz="2400">
                <a:solidFill>
                  <a:schemeClr val="tx1"/>
                </a:solidFill>
                <a:latin typeface="Times New Roman" pitchFamily="18" charset="0"/>
              </a:rPr>
              <a:t>          </a:t>
            </a:r>
            <a:r>
              <a:rPr kumimoji="1" lang="en-US" altLang="zh-CN" sz="2400">
                <a:solidFill>
                  <a:schemeClr val="tx1"/>
                </a:solidFill>
                <a:latin typeface="Times New Roman" pitchFamily="18" charset="0"/>
              </a:rPr>
              <a:t>n=n</a:t>
            </a:r>
            <a:r>
              <a:rPr kumimoji="1" lang="en-US" altLang="zh-CN" sz="2400" baseline="-25000">
                <a:solidFill>
                  <a:schemeClr val="tx1"/>
                </a:solidFill>
                <a:latin typeface="Times New Roman" pitchFamily="18" charset="0"/>
              </a:rPr>
              <a:t>0</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1</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2</a:t>
            </a:r>
            <a:r>
              <a:rPr kumimoji="1" lang="en-US" altLang="zh-CN" sz="2400">
                <a:solidFill>
                  <a:schemeClr val="tx1"/>
                </a:solidFill>
                <a:latin typeface="Times New Roman" pitchFamily="18" charset="0"/>
              </a:rPr>
              <a:t>         （1）</a:t>
            </a:r>
          </a:p>
          <a:p>
            <a:pPr>
              <a:spcBef>
                <a:spcPct val="10000"/>
              </a:spcBef>
            </a:pPr>
            <a:r>
              <a:rPr kumimoji="1" lang="en-US" altLang="zh-CN" sz="2400">
                <a:solidFill>
                  <a:schemeClr val="tx1"/>
                </a:solidFill>
              </a:rPr>
              <a:t>   </a:t>
            </a:r>
            <a:r>
              <a:rPr kumimoji="1" lang="zh-CN" altLang="en-US" sz="2400">
                <a:solidFill>
                  <a:schemeClr val="tx1"/>
                </a:solidFill>
              </a:rPr>
              <a:t>根据二叉树的性质有：</a:t>
            </a:r>
          </a:p>
          <a:p>
            <a:pPr>
              <a:spcBef>
                <a:spcPct val="10000"/>
              </a:spcBef>
            </a:pPr>
            <a:r>
              <a:rPr kumimoji="1" lang="zh-CN" altLang="en-US" sz="2400">
                <a:solidFill>
                  <a:schemeClr val="tx1"/>
                </a:solidFill>
                <a:latin typeface="Times New Roman" pitchFamily="18" charset="0"/>
              </a:rPr>
              <a:t>          </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0</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2</a:t>
            </a:r>
            <a:r>
              <a:rPr kumimoji="1" lang="en-US" altLang="zh-CN" sz="2400">
                <a:solidFill>
                  <a:schemeClr val="tx1"/>
                </a:solidFill>
                <a:latin typeface="Times New Roman" pitchFamily="18" charset="0"/>
              </a:rPr>
              <a:t>+1               （2）</a:t>
            </a:r>
          </a:p>
          <a:p>
            <a:pPr>
              <a:spcBef>
                <a:spcPct val="10000"/>
              </a:spcBef>
            </a:pPr>
            <a:r>
              <a:rPr kumimoji="1" lang="en-US" altLang="zh-CN" sz="2400">
                <a:solidFill>
                  <a:schemeClr val="tx1"/>
                </a:solidFill>
              </a:rPr>
              <a:t>   </a:t>
            </a:r>
            <a:r>
              <a:rPr kumimoji="1" lang="zh-CN" altLang="en-US" sz="2400">
                <a:solidFill>
                  <a:schemeClr val="tx1"/>
                </a:solidFill>
              </a:rPr>
              <a:t>根据</a:t>
            </a:r>
            <a:r>
              <a:rPr kumimoji="1" lang="en-US" altLang="zh-CN" sz="2400">
                <a:solidFill>
                  <a:schemeClr val="tx1"/>
                </a:solidFill>
                <a:latin typeface="Times New Roman" pitchFamily="18" charset="0"/>
              </a:rPr>
              <a:t>Huffman</a:t>
            </a:r>
            <a:r>
              <a:rPr kumimoji="1" lang="zh-CN" altLang="en-US" sz="2400">
                <a:solidFill>
                  <a:schemeClr val="tx1"/>
                </a:solidFill>
              </a:rPr>
              <a:t>树的构造原理可知，</a:t>
            </a:r>
            <a:r>
              <a:rPr kumimoji="1" lang="en-US" altLang="zh-CN" sz="2400">
                <a:solidFill>
                  <a:schemeClr val="tx1"/>
                </a:solidFill>
                <a:latin typeface="Times New Roman" pitchFamily="18" charset="0"/>
              </a:rPr>
              <a:t>Huffman</a:t>
            </a:r>
            <a:r>
              <a:rPr kumimoji="1" lang="zh-CN" altLang="en-US" sz="2400">
                <a:solidFill>
                  <a:schemeClr val="tx1"/>
                </a:solidFill>
              </a:rPr>
              <a:t>树无度为</a:t>
            </a:r>
            <a:r>
              <a:rPr kumimoji="1" lang="zh-CN" altLang="en-US" sz="2400">
                <a:solidFill>
                  <a:schemeClr val="tx1"/>
                </a:solidFill>
                <a:latin typeface="Times New Roman" pitchFamily="18" charset="0"/>
              </a:rPr>
              <a:t>1</a:t>
            </a:r>
            <a:r>
              <a:rPr kumimoji="1" lang="zh-CN" altLang="en-US" sz="2400">
                <a:solidFill>
                  <a:schemeClr val="tx1"/>
                </a:solidFill>
              </a:rPr>
              <a:t>的结点，即</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1</a:t>
            </a:r>
            <a:r>
              <a:rPr kumimoji="1" lang="en-US" altLang="zh-CN" sz="2400">
                <a:solidFill>
                  <a:schemeClr val="tx1"/>
                </a:solidFill>
                <a:latin typeface="Times New Roman" pitchFamily="18" charset="0"/>
              </a:rPr>
              <a:t>=0</a:t>
            </a:r>
            <a:r>
              <a:rPr kumimoji="1" lang="en-US" altLang="zh-CN" sz="2400">
                <a:solidFill>
                  <a:schemeClr val="tx1"/>
                </a:solidFill>
              </a:rPr>
              <a:t>，</a:t>
            </a:r>
            <a:r>
              <a:rPr kumimoji="1" lang="zh-CN" altLang="en-US" sz="2400">
                <a:solidFill>
                  <a:schemeClr val="tx1"/>
                </a:solidFill>
              </a:rPr>
              <a:t>所以有：</a:t>
            </a:r>
          </a:p>
          <a:p>
            <a:pPr>
              <a:spcBef>
                <a:spcPct val="10000"/>
              </a:spcBef>
            </a:pPr>
            <a:r>
              <a:rPr kumimoji="1" lang="zh-CN" altLang="en-US" sz="2400">
                <a:solidFill>
                  <a:schemeClr val="tx1"/>
                </a:solidFill>
                <a:latin typeface="Times New Roman" pitchFamily="18" charset="0"/>
              </a:rPr>
              <a:t>          </a:t>
            </a:r>
            <a:r>
              <a:rPr kumimoji="1" lang="en-US" altLang="zh-CN" sz="2400">
                <a:solidFill>
                  <a:schemeClr val="tx1"/>
                </a:solidFill>
                <a:latin typeface="Times New Roman" pitchFamily="18" charset="0"/>
              </a:rPr>
              <a:t>n = n</a:t>
            </a:r>
            <a:r>
              <a:rPr kumimoji="1" lang="en-US" altLang="zh-CN" sz="2400" baseline="-25000">
                <a:solidFill>
                  <a:schemeClr val="tx1"/>
                </a:solidFill>
                <a:latin typeface="Times New Roman" pitchFamily="18" charset="0"/>
              </a:rPr>
              <a:t>0</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2 </a:t>
            </a:r>
            <a:r>
              <a:rPr kumimoji="1" lang="en-US" altLang="zh-CN" sz="2400">
                <a:solidFill>
                  <a:schemeClr val="tx1"/>
                </a:solidFill>
                <a:latin typeface="Times New Roman" pitchFamily="18" charset="0"/>
              </a:rPr>
              <a:t>= n</a:t>
            </a:r>
            <a:r>
              <a:rPr kumimoji="1" lang="en-US" altLang="zh-CN" sz="2400" baseline="-25000">
                <a:solidFill>
                  <a:schemeClr val="tx1"/>
                </a:solidFill>
                <a:latin typeface="Times New Roman" pitchFamily="18" charset="0"/>
              </a:rPr>
              <a:t>0</a:t>
            </a:r>
            <a:r>
              <a:rPr kumimoji="1" lang="en-US" altLang="zh-CN" sz="2400">
                <a:solidFill>
                  <a:schemeClr val="tx1"/>
                </a:solidFill>
                <a:latin typeface="Times New Roman" pitchFamily="18" charset="0"/>
              </a:rPr>
              <a:t>+n</a:t>
            </a:r>
            <a:r>
              <a:rPr kumimoji="1" lang="en-US" altLang="zh-CN" sz="2400" baseline="-25000">
                <a:solidFill>
                  <a:schemeClr val="tx1"/>
                </a:solidFill>
                <a:latin typeface="Times New Roman" pitchFamily="18" charset="0"/>
              </a:rPr>
              <a:t>0</a:t>
            </a:r>
            <a:r>
              <a:rPr kumimoji="1" lang="en-US" altLang="zh-CN" sz="2400">
                <a:solidFill>
                  <a:schemeClr val="tx1"/>
                </a:solidFill>
                <a:latin typeface="Times New Roman" pitchFamily="18" charset="0"/>
              </a:rPr>
              <a:t>-1 = 2n</a:t>
            </a:r>
            <a:r>
              <a:rPr kumimoji="1" lang="en-US" altLang="zh-CN" sz="2400" baseline="-25000">
                <a:solidFill>
                  <a:schemeClr val="tx1"/>
                </a:solidFill>
                <a:latin typeface="Times New Roman" pitchFamily="18" charset="0"/>
              </a:rPr>
              <a:t>0</a:t>
            </a:r>
            <a:r>
              <a:rPr kumimoji="1" lang="en-US" altLang="zh-CN" sz="2400">
                <a:solidFill>
                  <a:schemeClr val="tx1"/>
                </a:solidFill>
                <a:latin typeface="Times New Roman" pitchFamily="18" charset="0"/>
              </a:rPr>
              <a:t>-1   （3）</a:t>
            </a:r>
          </a:p>
        </p:txBody>
      </p:sp>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2994" name="Rectangle 2"/>
          <p:cNvSpPr>
            <a:spLocks noChangeArrowheads="1"/>
          </p:cNvSpPr>
          <p:nvPr/>
        </p:nvSpPr>
        <p:spPr bwMode="auto">
          <a:xfrm>
            <a:off x="457200" y="304800"/>
            <a:ext cx="8001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6325" indent="-1076325">
              <a:lnSpc>
                <a:spcPct val="100000"/>
              </a:lnSpc>
              <a:defRPr/>
            </a:pPr>
            <a:r>
              <a:rPr kumimoji="1" lang="en-US" altLang="zh-CN" sz="2800" dirty="0">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2800" dirty="0">
                <a:solidFill>
                  <a:schemeClr val="tx1"/>
                </a:solidFill>
                <a:effectLst>
                  <a:outerShdw blurRad="38100" dist="38100" dir="2700000" algn="tl">
                    <a:srgbClr val="C0C0C0"/>
                  </a:outerShdw>
                </a:effectLst>
                <a:latin typeface="黑体" pitchFamily="49" charset="-122"/>
                <a:ea typeface="黑体" pitchFamily="49" charset="-122"/>
              </a:rPr>
              <a:t>例</a:t>
            </a:r>
            <a:r>
              <a:rPr kumimoji="1" lang="en-US" altLang="zh-CN" sz="2800" dirty="0">
                <a:solidFill>
                  <a:schemeClr val="tx1"/>
                </a:solidFill>
                <a:effectLst>
                  <a:outerShdw blurRad="38100" dist="38100" dir="2700000" algn="tl">
                    <a:srgbClr val="C0C0C0"/>
                  </a:outerShdw>
                </a:effectLst>
                <a:latin typeface="黑体" pitchFamily="49" charset="-122"/>
                <a:ea typeface="黑体" pitchFamily="49" charset="-122"/>
              </a:rPr>
              <a:t>】</a:t>
            </a:r>
            <a:r>
              <a:rPr kumimoji="1" lang="zh-CN" altLang="en-US" sz="2800" dirty="0">
                <a:solidFill>
                  <a:schemeClr val="tx1"/>
                </a:solidFill>
                <a:effectLst>
                  <a:outerShdw blurRad="38100" dist="38100" dir="2700000" algn="tl">
                    <a:srgbClr val="C0C0C0"/>
                  </a:outerShdw>
                </a:effectLst>
              </a:rPr>
              <a:t>给定一个整数集合</a:t>
            </a:r>
            <a:r>
              <a:rPr kumimoji="1" lang="zh-CN" altLang="en-US" sz="2800" dirty="0">
                <a:solidFill>
                  <a:schemeClr val="tx1"/>
                </a:solidFill>
                <a:effectLst>
                  <a:outerShdw blurRad="38100" dist="38100" dir="2700000" algn="tl">
                    <a:srgbClr val="C0C0C0"/>
                  </a:outerShdw>
                </a:effectLst>
                <a:latin typeface="Times New Roman" pitchFamily="18" charset="0"/>
              </a:rPr>
              <a:t>{3，5，6，9，12}，</a:t>
            </a:r>
            <a:r>
              <a:rPr kumimoji="1" lang="zh-CN" altLang="en-US" sz="2800" dirty="0">
                <a:solidFill>
                  <a:schemeClr val="tx1"/>
                </a:solidFill>
                <a:effectLst>
                  <a:outerShdw blurRad="38100" dist="38100" dir="2700000" algn="tl">
                    <a:srgbClr val="C0C0C0"/>
                  </a:outerShdw>
                </a:effectLst>
              </a:rPr>
              <a:t>下面所示的二叉树中哪个是该整数集合所对应的</a:t>
            </a:r>
            <a:r>
              <a:rPr kumimoji="1" lang="en-US" altLang="zh-CN" sz="2800" dirty="0">
                <a:solidFill>
                  <a:schemeClr val="tx1"/>
                </a:solidFill>
                <a:effectLst>
                  <a:outerShdw blurRad="38100" dist="38100" dir="2700000" algn="tl">
                    <a:srgbClr val="C0C0C0"/>
                  </a:outerShdw>
                </a:effectLst>
                <a:latin typeface="Times New Roman" pitchFamily="18" charset="0"/>
              </a:rPr>
              <a:t>Huffman</a:t>
            </a:r>
            <a:r>
              <a:rPr kumimoji="1" lang="zh-CN" altLang="en-US" sz="2800" dirty="0">
                <a:solidFill>
                  <a:schemeClr val="tx1"/>
                </a:solidFill>
                <a:effectLst>
                  <a:outerShdw blurRad="38100" dist="38100" dir="2700000" algn="tl">
                    <a:srgbClr val="C0C0C0"/>
                  </a:outerShdw>
                </a:effectLst>
              </a:rPr>
              <a:t>树。</a:t>
            </a:r>
          </a:p>
        </p:txBody>
      </p:sp>
      <p:grpSp>
        <p:nvGrpSpPr>
          <p:cNvPr id="189443" name="Group 3"/>
          <p:cNvGrpSpPr>
            <a:grpSpLocks/>
          </p:cNvGrpSpPr>
          <p:nvPr/>
        </p:nvGrpSpPr>
        <p:grpSpPr bwMode="auto">
          <a:xfrm>
            <a:off x="1447800" y="1752600"/>
            <a:ext cx="2438400" cy="2343150"/>
            <a:chOff x="864" y="982"/>
            <a:chExt cx="1536" cy="1476"/>
          </a:xfrm>
        </p:grpSpPr>
        <p:sp>
          <p:nvSpPr>
            <p:cNvPr id="852996" name="Oval 4"/>
            <p:cNvSpPr>
              <a:spLocks noChangeArrowheads="1"/>
            </p:cNvSpPr>
            <p:nvPr/>
          </p:nvSpPr>
          <p:spPr bwMode="auto">
            <a:xfrm>
              <a:off x="1200" y="982"/>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500" name="Text Box 5"/>
            <p:cNvSpPr txBox="1">
              <a:spLocks noChangeArrowheads="1"/>
            </p:cNvSpPr>
            <p:nvPr/>
          </p:nvSpPr>
          <p:spPr bwMode="auto">
            <a:xfrm>
              <a:off x="864" y="1222"/>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3</a:t>
              </a:r>
            </a:p>
          </p:txBody>
        </p:sp>
        <p:sp>
          <p:nvSpPr>
            <p:cNvPr id="852998" name="Oval 6"/>
            <p:cNvSpPr>
              <a:spLocks noChangeArrowheads="1"/>
            </p:cNvSpPr>
            <p:nvPr/>
          </p:nvSpPr>
          <p:spPr bwMode="auto">
            <a:xfrm>
              <a:off x="1440" y="1270"/>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502" name="Text Box 7"/>
            <p:cNvSpPr txBox="1">
              <a:spLocks noChangeArrowheads="1"/>
            </p:cNvSpPr>
            <p:nvPr/>
          </p:nvSpPr>
          <p:spPr bwMode="auto">
            <a:xfrm>
              <a:off x="1104" y="1558"/>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5</a:t>
              </a:r>
            </a:p>
          </p:txBody>
        </p:sp>
        <p:sp>
          <p:nvSpPr>
            <p:cNvPr id="189503" name="Text Box 8"/>
            <p:cNvSpPr txBox="1">
              <a:spLocks noChangeArrowheads="1"/>
            </p:cNvSpPr>
            <p:nvPr/>
          </p:nvSpPr>
          <p:spPr bwMode="auto">
            <a:xfrm>
              <a:off x="1392" y="1894"/>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6</a:t>
              </a:r>
            </a:p>
          </p:txBody>
        </p:sp>
        <p:sp>
          <p:nvSpPr>
            <p:cNvPr id="189504" name="Text Box 9"/>
            <p:cNvSpPr txBox="1">
              <a:spLocks noChangeArrowheads="1"/>
            </p:cNvSpPr>
            <p:nvPr/>
          </p:nvSpPr>
          <p:spPr bwMode="auto">
            <a:xfrm>
              <a:off x="1632" y="2230"/>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9</a:t>
              </a:r>
            </a:p>
          </p:txBody>
        </p:sp>
        <p:sp>
          <p:nvSpPr>
            <p:cNvPr id="853002" name="Oval 10"/>
            <p:cNvSpPr>
              <a:spLocks noChangeArrowheads="1"/>
            </p:cNvSpPr>
            <p:nvPr/>
          </p:nvSpPr>
          <p:spPr bwMode="auto">
            <a:xfrm>
              <a:off x="1728" y="1606"/>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53003" name="Oval 11"/>
            <p:cNvSpPr>
              <a:spLocks noChangeArrowheads="1"/>
            </p:cNvSpPr>
            <p:nvPr/>
          </p:nvSpPr>
          <p:spPr bwMode="auto">
            <a:xfrm>
              <a:off x="1968" y="1942"/>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507" name="Text Box 12"/>
            <p:cNvSpPr txBox="1">
              <a:spLocks noChangeArrowheads="1"/>
            </p:cNvSpPr>
            <p:nvPr/>
          </p:nvSpPr>
          <p:spPr bwMode="auto">
            <a:xfrm>
              <a:off x="2112" y="2230"/>
              <a:ext cx="288"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12</a:t>
              </a:r>
            </a:p>
          </p:txBody>
        </p:sp>
        <p:sp>
          <p:nvSpPr>
            <p:cNvPr id="853005" name="Line 13"/>
            <p:cNvSpPr>
              <a:spLocks noChangeShapeType="1"/>
            </p:cNvSpPr>
            <p:nvPr/>
          </p:nvSpPr>
          <p:spPr bwMode="auto">
            <a:xfrm flipH="1">
              <a:off x="1008" y="1078"/>
              <a:ext cx="192"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06" name="Line 14"/>
            <p:cNvSpPr>
              <a:spLocks noChangeShapeType="1"/>
            </p:cNvSpPr>
            <p:nvPr/>
          </p:nvSpPr>
          <p:spPr bwMode="auto">
            <a:xfrm>
              <a:off x="1296" y="1078"/>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07" name="Line 15"/>
            <p:cNvSpPr>
              <a:spLocks noChangeShapeType="1"/>
            </p:cNvSpPr>
            <p:nvPr/>
          </p:nvSpPr>
          <p:spPr bwMode="auto">
            <a:xfrm>
              <a:off x="1536" y="136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08" name="Line 16"/>
            <p:cNvSpPr>
              <a:spLocks noChangeShapeType="1"/>
            </p:cNvSpPr>
            <p:nvPr/>
          </p:nvSpPr>
          <p:spPr bwMode="auto">
            <a:xfrm>
              <a:off x="1776" y="1702"/>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09" name="Line 17"/>
            <p:cNvSpPr>
              <a:spLocks noChangeShapeType="1"/>
            </p:cNvSpPr>
            <p:nvPr/>
          </p:nvSpPr>
          <p:spPr bwMode="auto">
            <a:xfrm>
              <a:off x="2064" y="2038"/>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10" name="Line 18"/>
            <p:cNvSpPr>
              <a:spLocks noChangeShapeType="1"/>
            </p:cNvSpPr>
            <p:nvPr/>
          </p:nvSpPr>
          <p:spPr bwMode="auto">
            <a:xfrm flipH="1">
              <a:off x="1248" y="1366"/>
              <a:ext cx="192"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11" name="Line 19"/>
            <p:cNvSpPr>
              <a:spLocks noChangeShapeType="1"/>
            </p:cNvSpPr>
            <p:nvPr/>
          </p:nvSpPr>
          <p:spPr bwMode="auto">
            <a:xfrm flipH="1">
              <a:off x="1536" y="1702"/>
              <a:ext cx="192"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12" name="Line 20"/>
            <p:cNvSpPr>
              <a:spLocks noChangeShapeType="1"/>
            </p:cNvSpPr>
            <p:nvPr/>
          </p:nvSpPr>
          <p:spPr bwMode="auto">
            <a:xfrm flipH="1">
              <a:off x="1776" y="1990"/>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9444" name="Group 21"/>
          <p:cNvGrpSpPr>
            <a:grpSpLocks/>
          </p:cNvGrpSpPr>
          <p:nvPr/>
        </p:nvGrpSpPr>
        <p:grpSpPr bwMode="auto">
          <a:xfrm>
            <a:off x="5105400" y="1676400"/>
            <a:ext cx="2590800" cy="2419350"/>
            <a:chOff x="3216" y="960"/>
            <a:chExt cx="1632" cy="1524"/>
          </a:xfrm>
        </p:grpSpPr>
        <p:sp>
          <p:nvSpPr>
            <p:cNvPr id="853014" name="Oval 22"/>
            <p:cNvSpPr>
              <a:spLocks noChangeArrowheads="1"/>
            </p:cNvSpPr>
            <p:nvPr/>
          </p:nvSpPr>
          <p:spPr bwMode="auto">
            <a:xfrm>
              <a:off x="4368" y="960"/>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83" name="Text Box 23"/>
            <p:cNvSpPr txBox="1">
              <a:spLocks noChangeArrowheads="1"/>
            </p:cNvSpPr>
            <p:nvPr/>
          </p:nvSpPr>
          <p:spPr bwMode="auto">
            <a:xfrm>
              <a:off x="4560" y="1248"/>
              <a:ext cx="288"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12</a:t>
              </a:r>
            </a:p>
          </p:txBody>
        </p:sp>
        <p:sp>
          <p:nvSpPr>
            <p:cNvPr id="853016" name="Oval 24"/>
            <p:cNvSpPr>
              <a:spLocks noChangeArrowheads="1"/>
            </p:cNvSpPr>
            <p:nvPr/>
          </p:nvSpPr>
          <p:spPr bwMode="auto">
            <a:xfrm>
              <a:off x="4128" y="1248"/>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85" name="Text Box 25"/>
            <p:cNvSpPr txBox="1">
              <a:spLocks noChangeArrowheads="1"/>
            </p:cNvSpPr>
            <p:nvPr/>
          </p:nvSpPr>
          <p:spPr bwMode="auto">
            <a:xfrm>
              <a:off x="4320" y="1584"/>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9</a:t>
              </a:r>
            </a:p>
          </p:txBody>
        </p:sp>
        <p:sp>
          <p:nvSpPr>
            <p:cNvPr id="189486" name="Text Box 26"/>
            <p:cNvSpPr txBox="1">
              <a:spLocks noChangeArrowheads="1"/>
            </p:cNvSpPr>
            <p:nvPr/>
          </p:nvSpPr>
          <p:spPr bwMode="auto">
            <a:xfrm>
              <a:off x="4080" y="1920"/>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6</a:t>
              </a:r>
            </a:p>
          </p:txBody>
        </p:sp>
        <p:sp>
          <p:nvSpPr>
            <p:cNvPr id="189487" name="Text Box 27"/>
            <p:cNvSpPr txBox="1">
              <a:spLocks noChangeArrowheads="1"/>
            </p:cNvSpPr>
            <p:nvPr/>
          </p:nvSpPr>
          <p:spPr bwMode="auto">
            <a:xfrm>
              <a:off x="3216" y="2256"/>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3</a:t>
              </a:r>
            </a:p>
          </p:txBody>
        </p:sp>
        <p:sp>
          <p:nvSpPr>
            <p:cNvPr id="853020" name="Oval 28"/>
            <p:cNvSpPr>
              <a:spLocks noChangeArrowheads="1"/>
            </p:cNvSpPr>
            <p:nvPr/>
          </p:nvSpPr>
          <p:spPr bwMode="auto">
            <a:xfrm>
              <a:off x="3840" y="1584"/>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53021" name="Oval 29"/>
            <p:cNvSpPr>
              <a:spLocks noChangeArrowheads="1"/>
            </p:cNvSpPr>
            <p:nvPr/>
          </p:nvSpPr>
          <p:spPr bwMode="auto">
            <a:xfrm>
              <a:off x="3552" y="1920"/>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90" name="Text Box 30"/>
            <p:cNvSpPr txBox="1">
              <a:spLocks noChangeArrowheads="1"/>
            </p:cNvSpPr>
            <p:nvPr/>
          </p:nvSpPr>
          <p:spPr bwMode="auto">
            <a:xfrm>
              <a:off x="3696" y="2256"/>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5</a:t>
              </a:r>
            </a:p>
          </p:txBody>
        </p:sp>
        <p:sp>
          <p:nvSpPr>
            <p:cNvPr id="853023" name="Line 31"/>
            <p:cNvSpPr>
              <a:spLocks noChangeShapeType="1"/>
            </p:cNvSpPr>
            <p:nvPr/>
          </p:nvSpPr>
          <p:spPr bwMode="auto">
            <a:xfrm flipH="1">
              <a:off x="4224" y="1056"/>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24" name="Line 32"/>
            <p:cNvSpPr>
              <a:spLocks noChangeShapeType="1"/>
            </p:cNvSpPr>
            <p:nvPr/>
          </p:nvSpPr>
          <p:spPr bwMode="auto">
            <a:xfrm>
              <a:off x="4464" y="1056"/>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25" name="Line 33"/>
            <p:cNvSpPr>
              <a:spLocks noChangeShapeType="1"/>
            </p:cNvSpPr>
            <p:nvPr/>
          </p:nvSpPr>
          <p:spPr bwMode="auto">
            <a:xfrm>
              <a:off x="4224" y="1344"/>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26" name="Line 34"/>
            <p:cNvSpPr>
              <a:spLocks noChangeShapeType="1"/>
            </p:cNvSpPr>
            <p:nvPr/>
          </p:nvSpPr>
          <p:spPr bwMode="auto">
            <a:xfrm>
              <a:off x="3936" y="1680"/>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27" name="Line 35"/>
            <p:cNvSpPr>
              <a:spLocks noChangeShapeType="1"/>
            </p:cNvSpPr>
            <p:nvPr/>
          </p:nvSpPr>
          <p:spPr bwMode="auto">
            <a:xfrm>
              <a:off x="3600" y="20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28" name="Line 36"/>
            <p:cNvSpPr>
              <a:spLocks noChangeShapeType="1"/>
            </p:cNvSpPr>
            <p:nvPr/>
          </p:nvSpPr>
          <p:spPr bwMode="auto">
            <a:xfrm flipH="1">
              <a:off x="3936" y="1344"/>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29" name="Line 37"/>
            <p:cNvSpPr>
              <a:spLocks noChangeShapeType="1"/>
            </p:cNvSpPr>
            <p:nvPr/>
          </p:nvSpPr>
          <p:spPr bwMode="auto">
            <a:xfrm flipH="1">
              <a:off x="3648" y="1680"/>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30" name="Line 38"/>
            <p:cNvSpPr>
              <a:spLocks noChangeShapeType="1"/>
            </p:cNvSpPr>
            <p:nvPr/>
          </p:nvSpPr>
          <p:spPr bwMode="auto">
            <a:xfrm flipH="1">
              <a:off x="3360" y="20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9445" name="Group 39"/>
          <p:cNvGrpSpPr>
            <a:grpSpLocks/>
          </p:cNvGrpSpPr>
          <p:nvPr/>
        </p:nvGrpSpPr>
        <p:grpSpPr bwMode="auto">
          <a:xfrm>
            <a:off x="990600" y="4572000"/>
            <a:ext cx="3200400" cy="1809750"/>
            <a:chOff x="624" y="2880"/>
            <a:chExt cx="2016" cy="1140"/>
          </a:xfrm>
        </p:grpSpPr>
        <p:sp>
          <p:nvSpPr>
            <p:cNvPr id="853032" name="Oval 40"/>
            <p:cNvSpPr>
              <a:spLocks noChangeArrowheads="1"/>
            </p:cNvSpPr>
            <p:nvPr/>
          </p:nvSpPr>
          <p:spPr bwMode="auto">
            <a:xfrm>
              <a:off x="1728" y="2880"/>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66" name="Text Box 41"/>
            <p:cNvSpPr txBox="1">
              <a:spLocks noChangeArrowheads="1"/>
            </p:cNvSpPr>
            <p:nvPr/>
          </p:nvSpPr>
          <p:spPr bwMode="auto">
            <a:xfrm>
              <a:off x="2352" y="3456"/>
              <a:ext cx="288"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12</a:t>
              </a:r>
            </a:p>
          </p:txBody>
        </p:sp>
        <p:sp>
          <p:nvSpPr>
            <p:cNvPr id="853034" name="Oval 42"/>
            <p:cNvSpPr>
              <a:spLocks noChangeArrowheads="1"/>
            </p:cNvSpPr>
            <p:nvPr/>
          </p:nvSpPr>
          <p:spPr bwMode="auto">
            <a:xfrm>
              <a:off x="2208" y="3120"/>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68" name="Text Box 43"/>
            <p:cNvSpPr txBox="1">
              <a:spLocks noChangeArrowheads="1"/>
            </p:cNvSpPr>
            <p:nvPr/>
          </p:nvSpPr>
          <p:spPr bwMode="auto">
            <a:xfrm>
              <a:off x="1920" y="3456"/>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9</a:t>
              </a:r>
            </a:p>
          </p:txBody>
        </p:sp>
        <p:sp>
          <p:nvSpPr>
            <p:cNvPr id="189469" name="Text Box 44"/>
            <p:cNvSpPr txBox="1">
              <a:spLocks noChangeArrowheads="1"/>
            </p:cNvSpPr>
            <p:nvPr/>
          </p:nvSpPr>
          <p:spPr bwMode="auto">
            <a:xfrm>
              <a:off x="1488" y="3456"/>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6</a:t>
              </a:r>
            </a:p>
          </p:txBody>
        </p:sp>
        <p:sp>
          <p:nvSpPr>
            <p:cNvPr id="189470" name="Text Box 45"/>
            <p:cNvSpPr txBox="1">
              <a:spLocks noChangeArrowheads="1"/>
            </p:cNvSpPr>
            <p:nvPr/>
          </p:nvSpPr>
          <p:spPr bwMode="auto">
            <a:xfrm>
              <a:off x="624" y="3792"/>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3</a:t>
              </a:r>
            </a:p>
          </p:txBody>
        </p:sp>
        <p:sp>
          <p:nvSpPr>
            <p:cNvPr id="853038" name="Oval 46"/>
            <p:cNvSpPr>
              <a:spLocks noChangeArrowheads="1"/>
            </p:cNvSpPr>
            <p:nvPr/>
          </p:nvSpPr>
          <p:spPr bwMode="auto">
            <a:xfrm>
              <a:off x="1248" y="3120"/>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53039" name="Oval 47"/>
            <p:cNvSpPr>
              <a:spLocks noChangeArrowheads="1"/>
            </p:cNvSpPr>
            <p:nvPr/>
          </p:nvSpPr>
          <p:spPr bwMode="auto">
            <a:xfrm>
              <a:off x="960" y="3456"/>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73" name="Text Box 48"/>
            <p:cNvSpPr txBox="1">
              <a:spLocks noChangeArrowheads="1"/>
            </p:cNvSpPr>
            <p:nvPr/>
          </p:nvSpPr>
          <p:spPr bwMode="auto">
            <a:xfrm>
              <a:off x="1104" y="3792"/>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5</a:t>
              </a:r>
            </a:p>
          </p:txBody>
        </p:sp>
        <p:sp>
          <p:nvSpPr>
            <p:cNvPr id="853041" name="Line 49"/>
            <p:cNvSpPr>
              <a:spLocks noChangeShapeType="1"/>
            </p:cNvSpPr>
            <p:nvPr/>
          </p:nvSpPr>
          <p:spPr bwMode="auto">
            <a:xfrm flipH="1">
              <a:off x="2016" y="32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2" name="Line 50"/>
            <p:cNvSpPr>
              <a:spLocks noChangeShapeType="1"/>
            </p:cNvSpPr>
            <p:nvPr/>
          </p:nvSpPr>
          <p:spPr bwMode="auto">
            <a:xfrm>
              <a:off x="1824" y="2976"/>
              <a:ext cx="38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3" name="Line 51"/>
            <p:cNvSpPr>
              <a:spLocks noChangeShapeType="1"/>
            </p:cNvSpPr>
            <p:nvPr/>
          </p:nvSpPr>
          <p:spPr bwMode="auto">
            <a:xfrm>
              <a:off x="2304" y="32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4" name="Line 52"/>
            <p:cNvSpPr>
              <a:spLocks noChangeShapeType="1"/>
            </p:cNvSpPr>
            <p:nvPr/>
          </p:nvSpPr>
          <p:spPr bwMode="auto">
            <a:xfrm>
              <a:off x="1344" y="32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5" name="Line 53"/>
            <p:cNvSpPr>
              <a:spLocks noChangeShapeType="1"/>
            </p:cNvSpPr>
            <p:nvPr/>
          </p:nvSpPr>
          <p:spPr bwMode="auto">
            <a:xfrm>
              <a:off x="1008" y="3552"/>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6" name="Line 54"/>
            <p:cNvSpPr>
              <a:spLocks noChangeShapeType="1"/>
            </p:cNvSpPr>
            <p:nvPr/>
          </p:nvSpPr>
          <p:spPr bwMode="auto">
            <a:xfrm flipH="1">
              <a:off x="1344" y="2976"/>
              <a:ext cx="38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7" name="Line 55"/>
            <p:cNvSpPr>
              <a:spLocks noChangeShapeType="1"/>
            </p:cNvSpPr>
            <p:nvPr/>
          </p:nvSpPr>
          <p:spPr bwMode="auto">
            <a:xfrm flipH="1">
              <a:off x="1056" y="3216"/>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48" name="Line 56"/>
            <p:cNvSpPr>
              <a:spLocks noChangeShapeType="1"/>
            </p:cNvSpPr>
            <p:nvPr/>
          </p:nvSpPr>
          <p:spPr bwMode="auto">
            <a:xfrm flipH="1">
              <a:off x="768" y="3552"/>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grpSp>
        <p:nvGrpSpPr>
          <p:cNvPr id="189446" name="Group 57"/>
          <p:cNvGrpSpPr>
            <a:grpSpLocks/>
          </p:cNvGrpSpPr>
          <p:nvPr/>
        </p:nvGrpSpPr>
        <p:grpSpPr bwMode="auto">
          <a:xfrm>
            <a:off x="5029200" y="4724400"/>
            <a:ext cx="3048000" cy="1581150"/>
            <a:chOff x="3168" y="2976"/>
            <a:chExt cx="1920" cy="996"/>
          </a:xfrm>
        </p:grpSpPr>
        <p:sp>
          <p:nvSpPr>
            <p:cNvPr id="853050" name="Oval 58"/>
            <p:cNvSpPr>
              <a:spLocks noChangeArrowheads="1"/>
            </p:cNvSpPr>
            <p:nvPr/>
          </p:nvSpPr>
          <p:spPr bwMode="auto">
            <a:xfrm>
              <a:off x="4464" y="2976"/>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49" name="Text Box 59"/>
            <p:cNvSpPr txBox="1">
              <a:spLocks noChangeArrowheads="1"/>
            </p:cNvSpPr>
            <p:nvPr/>
          </p:nvSpPr>
          <p:spPr bwMode="auto">
            <a:xfrm>
              <a:off x="4800" y="3264"/>
              <a:ext cx="288"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12</a:t>
              </a:r>
            </a:p>
          </p:txBody>
        </p:sp>
        <p:sp>
          <p:nvSpPr>
            <p:cNvPr id="853052" name="Oval 60"/>
            <p:cNvSpPr>
              <a:spLocks noChangeArrowheads="1"/>
            </p:cNvSpPr>
            <p:nvPr/>
          </p:nvSpPr>
          <p:spPr bwMode="auto">
            <a:xfrm>
              <a:off x="4464" y="3408"/>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51" name="Text Box 61"/>
            <p:cNvSpPr txBox="1">
              <a:spLocks noChangeArrowheads="1"/>
            </p:cNvSpPr>
            <p:nvPr/>
          </p:nvSpPr>
          <p:spPr bwMode="auto">
            <a:xfrm>
              <a:off x="4608" y="3744"/>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9</a:t>
              </a:r>
            </a:p>
          </p:txBody>
        </p:sp>
        <p:sp>
          <p:nvSpPr>
            <p:cNvPr id="189452" name="Text Box 62"/>
            <p:cNvSpPr txBox="1">
              <a:spLocks noChangeArrowheads="1"/>
            </p:cNvSpPr>
            <p:nvPr/>
          </p:nvSpPr>
          <p:spPr bwMode="auto">
            <a:xfrm>
              <a:off x="4176" y="3744"/>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6</a:t>
              </a:r>
            </a:p>
          </p:txBody>
        </p:sp>
        <p:sp>
          <p:nvSpPr>
            <p:cNvPr id="189453" name="Text Box 63"/>
            <p:cNvSpPr txBox="1">
              <a:spLocks noChangeArrowheads="1"/>
            </p:cNvSpPr>
            <p:nvPr/>
          </p:nvSpPr>
          <p:spPr bwMode="auto">
            <a:xfrm>
              <a:off x="3168" y="3744"/>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3</a:t>
              </a:r>
            </a:p>
          </p:txBody>
        </p:sp>
        <p:sp>
          <p:nvSpPr>
            <p:cNvPr id="853056" name="Oval 64"/>
            <p:cNvSpPr>
              <a:spLocks noChangeArrowheads="1"/>
            </p:cNvSpPr>
            <p:nvPr/>
          </p:nvSpPr>
          <p:spPr bwMode="auto">
            <a:xfrm>
              <a:off x="3984" y="3216"/>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53057" name="Oval 65"/>
            <p:cNvSpPr>
              <a:spLocks noChangeArrowheads="1"/>
            </p:cNvSpPr>
            <p:nvPr/>
          </p:nvSpPr>
          <p:spPr bwMode="auto">
            <a:xfrm>
              <a:off x="3504" y="3408"/>
              <a:ext cx="96" cy="96"/>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56" name="Text Box 66"/>
            <p:cNvSpPr txBox="1">
              <a:spLocks noChangeArrowheads="1"/>
            </p:cNvSpPr>
            <p:nvPr/>
          </p:nvSpPr>
          <p:spPr bwMode="auto">
            <a:xfrm>
              <a:off x="3648" y="3744"/>
              <a:ext cx="240" cy="228"/>
            </a:xfrm>
            <a:prstGeom prst="rect">
              <a:avLst/>
            </a:prstGeom>
            <a:noFill/>
            <a:ln w="25400">
              <a:solidFill>
                <a:schemeClr val="tx1"/>
              </a:solidFill>
              <a:miter lim="800000"/>
              <a:headEnd/>
              <a:tailEnd/>
            </a:ln>
            <a:effectLst/>
          </p:spPr>
          <p:txBody>
            <a:bodyPr>
              <a:spAutoFit/>
            </a:bodyPr>
            <a:lstStyle/>
            <a:p>
              <a:pPr algn="ctr">
                <a:lnSpc>
                  <a:spcPct val="100000"/>
                </a:lnSpc>
                <a:spcBef>
                  <a:spcPct val="50000"/>
                </a:spcBef>
              </a:pPr>
              <a:r>
                <a:rPr kumimoji="1" lang="zh-CN" altLang="en-US" sz="1600">
                  <a:solidFill>
                    <a:schemeClr val="tx1"/>
                  </a:solidFill>
                  <a:latin typeface="VW媩$婫`婡p瑙" charset="0"/>
                  <a:ea typeface="宋体" pitchFamily="2" charset="-122"/>
                </a:rPr>
                <a:t>5</a:t>
              </a:r>
            </a:p>
          </p:txBody>
        </p:sp>
        <p:sp>
          <p:nvSpPr>
            <p:cNvPr id="853059" name="Line 67"/>
            <p:cNvSpPr>
              <a:spLocks noChangeShapeType="1"/>
            </p:cNvSpPr>
            <p:nvPr/>
          </p:nvSpPr>
          <p:spPr bwMode="auto">
            <a:xfrm flipH="1">
              <a:off x="4272" y="3504"/>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0" name="Line 68"/>
            <p:cNvSpPr>
              <a:spLocks noChangeShapeType="1"/>
            </p:cNvSpPr>
            <p:nvPr/>
          </p:nvSpPr>
          <p:spPr bwMode="auto">
            <a:xfrm>
              <a:off x="4560" y="3072"/>
              <a:ext cx="38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1" name="Line 69"/>
            <p:cNvSpPr>
              <a:spLocks noChangeShapeType="1"/>
            </p:cNvSpPr>
            <p:nvPr/>
          </p:nvSpPr>
          <p:spPr bwMode="auto">
            <a:xfrm>
              <a:off x="4560" y="3504"/>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2" name="Line 70"/>
            <p:cNvSpPr>
              <a:spLocks noChangeShapeType="1"/>
            </p:cNvSpPr>
            <p:nvPr/>
          </p:nvSpPr>
          <p:spPr bwMode="auto">
            <a:xfrm>
              <a:off x="4080" y="3264"/>
              <a:ext cx="38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3" name="Line 71"/>
            <p:cNvSpPr>
              <a:spLocks noChangeShapeType="1"/>
            </p:cNvSpPr>
            <p:nvPr/>
          </p:nvSpPr>
          <p:spPr bwMode="auto">
            <a:xfrm>
              <a:off x="3552" y="3504"/>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4" name="Line 72"/>
            <p:cNvSpPr>
              <a:spLocks noChangeShapeType="1"/>
            </p:cNvSpPr>
            <p:nvPr/>
          </p:nvSpPr>
          <p:spPr bwMode="auto">
            <a:xfrm flipH="1">
              <a:off x="4080" y="3072"/>
              <a:ext cx="38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5" name="Line 73"/>
            <p:cNvSpPr>
              <a:spLocks noChangeShapeType="1"/>
            </p:cNvSpPr>
            <p:nvPr/>
          </p:nvSpPr>
          <p:spPr bwMode="auto">
            <a:xfrm flipH="1">
              <a:off x="3600" y="3264"/>
              <a:ext cx="384"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3066" name="Line 74"/>
            <p:cNvSpPr>
              <a:spLocks noChangeShapeType="1"/>
            </p:cNvSpPr>
            <p:nvPr/>
          </p:nvSpPr>
          <p:spPr bwMode="auto">
            <a:xfrm flipH="1">
              <a:off x="3312" y="3504"/>
              <a:ext cx="192"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853068" name="Rectangle 76"/>
          <p:cNvSpPr>
            <a:spLocks noChangeArrowheads="1"/>
          </p:cNvSpPr>
          <p:nvPr/>
        </p:nvSpPr>
        <p:spPr bwMode="auto">
          <a:xfrm>
            <a:off x="971550" y="4365625"/>
            <a:ext cx="735013"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a:solidFill>
                  <a:srgbClr val="FF0000"/>
                </a:solidFill>
                <a:effectLst>
                  <a:outerShdw blurRad="38100" dist="38100" dir="2700000" algn="tl">
                    <a:srgbClr val="C0C0C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3068"/>
                                        </p:tgtEl>
                                        <p:attrNameLst>
                                          <p:attrName>style.visibility</p:attrName>
                                        </p:attrNameLst>
                                      </p:cBhvr>
                                      <p:to>
                                        <p:strVal val="visible"/>
                                      </p:to>
                                    </p:set>
                                    <p:anim calcmode="lin" valueType="num">
                                      <p:cBhvr additive="base">
                                        <p:cTn id="7" dur="500" fill="hold"/>
                                        <p:tgtEl>
                                          <p:spTgt spid="853068"/>
                                        </p:tgtEl>
                                        <p:attrNameLst>
                                          <p:attrName>ppt_x</p:attrName>
                                        </p:attrNameLst>
                                      </p:cBhvr>
                                      <p:tavLst>
                                        <p:tav tm="0">
                                          <p:val>
                                            <p:strVal val="#ppt_x"/>
                                          </p:val>
                                        </p:tav>
                                        <p:tav tm="100000">
                                          <p:val>
                                            <p:strVal val="#ppt_x"/>
                                          </p:val>
                                        </p:tav>
                                      </p:tavLst>
                                    </p:anim>
                                    <p:anim calcmode="lin" valueType="num">
                                      <p:cBhvr additive="base">
                                        <p:cTn id="8" dur="500" fill="hold"/>
                                        <p:tgtEl>
                                          <p:spTgt spid="85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068" grpId="0"/>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030"/>
          <p:cNvSpPr txBox="1">
            <a:spLocks noChangeArrowheads="1"/>
          </p:cNvSpPr>
          <p:nvPr/>
        </p:nvSpPr>
        <p:spPr bwMode="auto">
          <a:xfrm>
            <a:off x="107950" y="268288"/>
            <a:ext cx="84963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just" eaLnBrk="1" hangingPunct="1">
              <a:defRPr/>
            </a:pPr>
            <a:r>
              <a:rPr lang="zh-CN" altLang="en-US" sz="3600" dirty="0" smtClean="0">
                <a:solidFill>
                  <a:srgbClr val="FF0000"/>
                </a:solidFill>
                <a:effectLst>
                  <a:outerShdw blurRad="38100" dist="38100" dir="2700000" algn="tl">
                    <a:srgbClr val="C0C0C0"/>
                  </a:outerShdw>
                </a:effectLst>
                <a:ea typeface="楷体_GB2312" pitchFamily="49" charset="-122"/>
              </a:rPr>
              <a:t>堆的应用举例</a:t>
            </a:r>
            <a:r>
              <a:rPr lang="en-US" altLang="zh-CN" sz="3600" dirty="0" smtClean="0">
                <a:solidFill>
                  <a:srgbClr val="FF0000"/>
                </a:solidFill>
                <a:effectLst>
                  <a:outerShdw blurRad="38100" dist="38100" dir="2700000" algn="tl">
                    <a:srgbClr val="C0C0C0"/>
                  </a:outerShdw>
                </a:effectLst>
                <a:ea typeface="楷体_GB2312" pitchFamily="49" charset="-122"/>
              </a:rPr>
              <a:t>——</a:t>
            </a:r>
            <a:r>
              <a:rPr lang="zh-CN" altLang="en-US" sz="3600" dirty="0" smtClean="0">
                <a:solidFill>
                  <a:srgbClr val="FF0000"/>
                </a:solidFill>
                <a:effectLst>
                  <a:outerShdw blurRad="38100" dist="38100" dir="2700000" algn="tl">
                    <a:srgbClr val="C0C0C0"/>
                  </a:outerShdw>
                </a:effectLst>
                <a:ea typeface="楷体_GB2312" pitchFamily="49" charset="-122"/>
              </a:rPr>
              <a:t>优先级队列</a:t>
            </a:r>
          </a:p>
        </p:txBody>
      </p:sp>
      <p:sp>
        <p:nvSpPr>
          <p:cNvPr id="4" name="Rectangle 9"/>
          <p:cNvSpPr>
            <a:spLocks noChangeArrowheads="1"/>
          </p:cNvSpPr>
          <p:nvPr/>
        </p:nvSpPr>
        <p:spPr bwMode="auto">
          <a:xfrm>
            <a:off x="163513" y="1484313"/>
            <a:ext cx="8801100" cy="206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1950" indent="-361950">
              <a:lnSpc>
                <a:spcPct val="100000"/>
              </a:lnSpc>
              <a:buClr>
                <a:srgbClr val="FF0000"/>
              </a:buClr>
              <a:buSzPct val="70000"/>
              <a:buFont typeface="Wingdings" pitchFamily="2" charset="2"/>
              <a:buChar char="n"/>
              <a:defRPr/>
            </a:pPr>
            <a:r>
              <a:rPr lang="zh-CN" altLang="en-US" sz="3200" dirty="0">
                <a:solidFill>
                  <a:schemeClr val="tx1"/>
                </a:solidFill>
                <a:effectLst>
                  <a:outerShdw blurRad="38100" dist="38100" dir="2700000" algn="tl">
                    <a:srgbClr val="C0C0C0"/>
                  </a:outerShdw>
                </a:effectLst>
                <a:latin typeface="Times New Roman" pitchFamily="18" charset="0"/>
              </a:rPr>
              <a:t>优先级队列是这样的一个队列，它的出队元素是队列中优先级最高（或最低）的元素</a:t>
            </a:r>
            <a:r>
              <a:rPr lang="en-US" altLang="zh-CN" sz="3200" dirty="0">
                <a:solidFill>
                  <a:schemeClr val="tx1"/>
                </a:solidFill>
                <a:effectLst>
                  <a:outerShdw blurRad="38100" dist="38100" dir="2700000" algn="tl">
                    <a:srgbClr val="C0C0C0"/>
                  </a:outerShdw>
                </a:effectLst>
                <a:latin typeface="Times New Roman" pitchFamily="18" charset="0"/>
              </a:rPr>
              <a:t>;</a:t>
            </a:r>
          </a:p>
          <a:p>
            <a:pPr marL="361950" indent="-361950">
              <a:lnSpc>
                <a:spcPct val="100000"/>
              </a:lnSpc>
              <a:buClr>
                <a:srgbClr val="FF0000"/>
              </a:buClr>
              <a:buSzPct val="70000"/>
              <a:buFont typeface="Wingdings" pitchFamily="2" charset="2"/>
              <a:buChar char="n"/>
              <a:defRPr/>
            </a:pPr>
            <a:r>
              <a:rPr lang="zh-CN" altLang="en-US" sz="3200" dirty="0">
                <a:solidFill>
                  <a:schemeClr val="tx1"/>
                </a:solidFill>
                <a:effectLst>
                  <a:outerShdw blurRad="38100" dist="38100" dir="2700000" algn="tl">
                    <a:srgbClr val="C0C0C0"/>
                  </a:outerShdw>
                </a:effectLst>
                <a:latin typeface="Times New Roman" pitchFamily="18" charset="0"/>
              </a:rPr>
              <a:t>在任意时刻，任意优先级的元素可以插入到队列中。</a:t>
            </a:r>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81000" y="381000"/>
            <a:ext cx="8229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dirty="0">
                <a:solidFill>
                  <a:schemeClr val="tx1"/>
                </a:solidFill>
                <a:effectLst>
                  <a:outerShdw blurRad="38100" dist="38100" dir="2700000" algn="tl">
                    <a:srgbClr val="C0C0C0"/>
                  </a:outerShdw>
                </a:effectLst>
              </a:rPr>
              <a:t>考虑如下几种实现方式：</a:t>
            </a:r>
          </a:p>
        </p:txBody>
      </p:sp>
      <p:sp>
        <p:nvSpPr>
          <p:cNvPr id="3" name="Rectangle 7"/>
          <p:cNvSpPr>
            <a:spLocks noChangeArrowheads="1"/>
          </p:cNvSpPr>
          <p:nvPr/>
        </p:nvSpPr>
        <p:spPr bwMode="auto">
          <a:xfrm>
            <a:off x="323850" y="1412875"/>
            <a:ext cx="84582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673100">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第一种方式：将优先队列表示为一个无序的线性表。如果这个线性表用顺序表表示，那么：</a:t>
            </a:r>
          </a:p>
          <a:p>
            <a:pPr indent="673100">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元素入队（插入）的时间为：</a:t>
            </a:r>
            <a:r>
              <a:rPr lang="en-US" altLang="zh-CN" sz="3200" dirty="0">
                <a:solidFill>
                  <a:schemeClr val="tx1"/>
                </a:solidFill>
                <a:effectLst>
                  <a:outerShdw blurRad="38100" dist="38100" dir="2700000" algn="tl">
                    <a:srgbClr val="C0C0C0"/>
                  </a:outerShdw>
                </a:effectLst>
                <a:latin typeface="Times New Roman" pitchFamily="18" charset="0"/>
              </a:rPr>
              <a:t>O(1)</a:t>
            </a:r>
          </a:p>
          <a:p>
            <a:pPr indent="673100">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元素出队（删除）的时间为：</a:t>
            </a:r>
            <a:r>
              <a:rPr lang="en-US" altLang="zh-CN" sz="3200" dirty="0">
                <a:solidFill>
                  <a:schemeClr val="tx1"/>
                </a:solidFill>
                <a:effectLst>
                  <a:outerShdw blurRad="38100" dist="38100" dir="2700000" algn="tl">
                    <a:srgbClr val="C0C0C0"/>
                  </a:outerShdw>
                </a:effectLst>
                <a:latin typeface="Times New Roman" pitchFamily="18" charset="0"/>
              </a:rPr>
              <a:t>O(n)</a:t>
            </a:r>
          </a:p>
        </p:txBody>
      </p:sp>
      <p:graphicFrame>
        <p:nvGraphicFramePr>
          <p:cNvPr id="4" name="Group 8"/>
          <p:cNvGraphicFramePr>
            <a:graphicFrameLocks noGrp="1"/>
          </p:cNvGraphicFramePr>
          <p:nvPr/>
        </p:nvGraphicFramePr>
        <p:xfrm>
          <a:off x="1219200" y="4876800"/>
          <a:ext cx="6019800" cy="533400"/>
        </p:xfrm>
        <a:graphic>
          <a:graphicData uri="http://schemas.openxmlformats.org/drawingml/2006/table">
            <a:tbl>
              <a:tblPr/>
              <a:tblGrid>
                <a:gridCol w="609600"/>
                <a:gridCol w="609600"/>
                <a:gridCol w="609600"/>
                <a:gridCol w="609600"/>
                <a:gridCol w="609600"/>
                <a:gridCol w="609600"/>
                <a:gridCol w="609600"/>
                <a:gridCol w="609600"/>
                <a:gridCol w="609600"/>
                <a:gridCol w="533400"/>
              </a:tblGrid>
              <a:tr h="533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9164" name="AutoShape 32"/>
          <p:cNvSpPr>
            <a:spLocks noChangeArrowheads="1"/>
          </p:cNvSpPr>
          <p:nvPr/>
        </p:nvSpPr>
        <p:spPr bwMode="auto">
          <a:xfrm>
            <a:off x="7620000" y="5105400"/>
            <a:ext cx="1066800" cy="609600"/>
          </a:xfrm>
          <a:prstGeom prst="wedgeRoundRectCallout">
            <a:avLst>
              <a:gd name="adj1" fmla="val -94194"/>
              <a:gd name="adj2" fmla="val -29426"/>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插入结点位置</a:t>
            </a:r>
          </a:p>
        </p:txBody>
      </p:sp>
      <p:sp>
        <p:nvSpPr>
          <p:cNvPr id="219165" name="AutoShape 33"/>
          <p:cNvSpPr>
            <a:spLocks noChangeArrowheads="1"/>
          </p:cNvSpPr>
          <p:nvPr/>
        </p:nvSpPr>
        <p:spPr bwMode="auto">
          <a:xfrm>
            <a:off x="4343400" y="5715000"/>
            <a:ext cx="1066800" cy="609600"/>
          </a:xfrm>
          <a:prstGeom prst="wedgeRoundRectCallout">
            <a:avLst>
              <a:gd name="adj1" fmla="val -33931"/>
              <a:gd name="adj2" fmla="val -125259"/>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删除结点位置</a:t>
            </a:r>
          </a:p>
        </p:txBody>
      </p:sp>
      <p:sp>
        <p:nvSpPr>
          <p:cNvPr id="219166" name="Rectangle 34"/>
          <p:cNvSpPr>
            <a:spLocks noChangeArrowheads="1"/>
          </p:cNvSpPr>
          <p:nvPr/>
        </p:nvSpPr>
        <p:spPr bwMode="auto">
          <a:xfrm>
            <a:off x="457200" y="4926013"/>
            <a:ext cx="644525" cy="366712"/>
          </a:xfrm>
          <a:prstGeom prst="rect">
            <a:avLst/>
          </a:prstGeom>
          <a:noFill/>
          <a:ln w="9525">
            <a:noFill/>
            <a:miter lim="800000"/>
            <a:headEnd/>
            <a:tailEnd/>
          </a:ln>
          <a:effectLst/>
        </p:spPr>
        <p:txBody>
          <a:bodyPr wrap="none">
            <a:spAutoFit/>
          </a:bodyPr>
          <a:lstStyle/>
          <a:p>
            <a:pPr>
              <a:lnSpc>
                <a:spcPct val="100000"/>
              </a:lnSpc>
            </a:pPr>
            <a:r>
              <a:rPr lang="zh-CN" altLang="en-US" sz="1800">
                <a:solidFill>
                  <a:schemeClr val="tx1"/>
                </a:solidFill>
                <a:latin typeface="VW媩$婫`婡p瑙" charset="0"/>
              </a:rPr>
              <a:t>队首</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57200" y="685800"/>
            <a:ext cx="8153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a:solidFill>
                  <a:schemeClr val="tx1"/>
                </a:solidFill>
                <a:effectLst>
                  <a:outerShdw blurRad="38100" dist="38100" dir="2700000" algn="tl">
                    <a:srgbClr val="C0C0C0"/>
                  </a:outerShdw>
                </a:effectLst>
                <a:latin typeface="Times New Roman" pitchFamily="18" charset="0"/>
              </a:rPr>
              <a:t>如果线性表用链表实现，那么：</a:t>
            </a:r>
          </a:p>
          <a:p>
            <a:pPr>
              <a:lnSpc>
                <a:spcPct val="100000"/>
              </a:lnSpc>
              <a:buClr>
                <a:schemeClr val="tx1"/>
              </a:buClr>
              <a:buSzPts val="2000"/>
              <a:buFont typeface="Wingdings" pitchFamily="2" charset="2"/>
              <a:buNone/>
              <a:defRPr/>
            </a:pPr>
            <a:r>
              <a:rPr lang="zh-CN" altLang="en-US" sz="3200">
                <a:solidFill>
                  <a:schemeClr val="tx1"/>
                </a:solidFill>
                <a:effectLst>
                  <a:outerShdw blurRad="38100" dist="38100" dir="2700000" algn="tl">
                    <a:srgbClr val="C0C0C0"/>
                  </a:outerShdw>
                </a:effectLst>
                <a:latin typeface="Times New Roman" pitchFamily="18" charset="0"/>
              </a:rPr>
              <a:t>元素入队的时间为：</a:t>
            </a:r>
            <a:r>
              <a:rPr lang="en-US" altLang="zh-CN" sz="3200">
                <a:solidFill>
                  <a:schemeClr val="tx1"/>
                </a:solidFill>
                <a:effectLst>
                  <a:outerShdw blurRad="38100" dist="38100" dir="2700000" algn="tl">
                    <a:srgbClr val="C0C0C0"/>
                  </a:outerShdw>
                </a:effectLst>
                <a:latin typeface="Times New Roman" pitchFamily="18" charset="0"/>
              </a:rPr>
              <a:t>O(1)</a:t>
            </a:r>
          </a:p>
          <a:p>
            <a:pPr>
              <a:lnSpc>
                <a:spcPct val="100000"/>
              </a:lnSpc>
              <a:buClr>
                <a:schemeClr val="tx1"/>
              </a:buClr>
              <a:buSzPts val="2000"/>
              <a:buFont typeface="Wingdings" pitchFamily="2" charset="2"/>
              <a:buNone/>
              <a:defRPr/>
            </a:pPr>
            <a:r>
              <a:rPr lang="zh-CN" altLang="en-US" sz="3200">
                <a:solidFill>
                  <a:schemeClr val="tx1"/>
                </a:solidFill>
                <a:effectLst>
                  <a:outerShdw blurRad="38100" dist="38100" dir="2700000" algn="tl">
                    <a:srgbClr val="C0C0C0"/>
                  </a:outerShdw>
                </a:effectLst>
                <a:latin typeface="Times New Roman" pitchFamily="18" charset="0"/>
              </a:rPr>
              <a:t>元素出队的时间为：</a:t>
            </a:r>
            <a:r>
              <a:rPr lang="en-US" altLang="zh-CN" sz="3200">
                <a:solidFill>
                  <a:schemeClr val="tx1"/>
                </a:solidFill>
                <a:effectLst>
                  <a:outerShdw blurRad="38100" dist="38100" dir="2700000" algn="tl">
                    <a:srgbClr val="C0C0C0"/>
                  </a:outerShdw>
                </a:effectLst>
                <a:latin typeface="Times New Roman" pitchFamily="18" charset="0"/>
              </a:rPr>
              <a:t>O(n)</a:t>
            </a:r>
          </a:p>
        </p:txBody>
      </p:sp>
      <p:sp>
        <p:nvSpPr>
          <p:cNvPr id="220163" name="Rectangle 7"/>
          <p:cNvSpPr>
            <a:spLocks noChangeArrowheads="1"/>
          </p:cNvSpPr>
          <p:nvPr/>
        </p:nvSpPr>
        <p:spPr bwMode="auto">
          <a:xfrm>
            <a:off x="990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64" name="Rectangle 8"/>
          <p:cNvSpPr>
            <a:spLocks noChangeArrowheads="1"/>
          </p:cNvSpPr>
          <p:nvPr/>
        </p:nvSpPr>
        <p:spPr bwMode="auto">
          <a:xfrm>
            <a:off x="2133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65" name="Rectangle 9"/>
          <p:cNvSpPr>
            <a:spLocks noChangeArrowheads="1"/>
          </p:cNvSpPr>
          <p:nvPr/>
        </p:nvSpPr>
        <p:spPr bwMode="auto">
          <a:xfrm>
            <a:off x="3276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66" name="Line 10"/>
          <p:cNvSpPr>
            <a:spLocks noChangeShapeType="1"/>
          </p:cNvSpPr>
          <p:nvPr/>
        </p:nvSpPr>
        <p:spPr bwMode="auto">
          <a:xfrm>
            <a:off x="1524000" y="42672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67" name="Line 11"/>
          <p:cNvSpPr>
            <a:spLocks noChangeShapeType="1"/>
          </p:cNvSpPr>
          <p:nvPr/>
        </p:nvSpPr>
        <p:spPr bwMode="auto">
          <a:xfrm>
            <a:off x="2667000" y="42672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68" name="Rectangle 12"/>
          <p:cNvSpPr>
            <a:spLocks noChangeArrowheads="1"/>
          </p:cNvSpPr>
          <p:nvPr/>
        </p:nvSpPr>
        <p:spPr bwMode="auto">
          <a:xfrm>
            <a:off x="4419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69" name="Rectangle 13"/>
          <p:cNvSpPr>
            <a:spLocks noChangeArrowheads="1"/>
          </p:cNvSpPr>
          <p:nvPr/>
        </p:nvSpPr>
        <p:spPr bwMode="auto">
          <a:xfrm>
            <a:off x="5562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70" name="Line 14"/>
          <p:cNvSpPr>
            <a:spLocks noChangeShapeType="1"/>
          </p:cNvSpPr>
          <p:nvPr/>
        </p:nvSpPr>
        <p:spPr bwMode="auto">
          <a:xfrm>
            <a:off x="3810000" y="42672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1" name="Line 15"/>
          <p:cNvSpPr>
            <a:spLocks noChangeShapeType="1"/>
          </p:cNvSpPr>
          <p:nvPr/>
        </p:nvSpPr>
        <p:spPr bwMode="auto">
          <a:xfrm>
            <a:off x="4953000" y="42672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2" name="Rectangle 16"/>
          <p:cNvSpPr>
            <a:spLocks noChangeArrowheads="1"/>
          </p:cNvSpPr>
          <p:nvPr/>
        </p:nvSpPr>
        <p:spPr bwMode="auto">
          <a:xfrm>
            <a:off x="6705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73" name="Rectangle 17"/>
          <p:cNvSpPr>
            <a:spLocks noChangeArrowheads="1"/>
          </p:cNvSpPr>
          <p:nvPr/>
        </p:nvSpPr>
        <p:spPr bwMode="auto">
          <a:xfrm>
            <a:off x="7848600" y="4038600"/>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0174" name="Line 18"/>
          <p:cNvSpPr>
            <a:spLocks noChangeShapeType="1"/>
          </p:cNvSpPr>
          <p:nvPr/>
        </p:nvSpPr>
        <p:spPr bwMode="auto">
          <a:xfrm>
            <a:off x="6096000" y="42672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5" name="Line 19"/>
          <p:cNvSpPr>
            <a:spLocks noChangeShapeType="1"/>
          </p:cNvSpPr>
          <p:nvPr/>
        </p:nvSpPr>
        <p:spPr bwMode="auto">
          <a:xfrm>
            <a:off x="7239000" y="42672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6" name="AutoShape 20"/>
          <p:cNvSpPr>
            <a:spLocks noChangeArrowheads="1"/>
          </p:cNvSpPr>
          <p:nvPr/>
        </p:nvSpPr>
        <p:spPr bwMode="auto">
          <a:xfrm>
            <a:off x="7239000" y="3200400"/>
            <a:ext cx="1066800" cy="609600"/>
          </a:xfrm>
          <a:prstGeom prst="wedgeRoundRectCallout">
            <a:avLst>
              <a:gd name="adj1" fmla="val 42560"/>
              <a:gd name="adj2" fmla="val 103125"/>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插入结点位置</a:t>
            </a:r>
          </a:p>
        </p:txBody>
      </p:sp>
      <p:sp>
        <p:nvSpPr>
          <p:cNvPr id="220177" name="AutoShape 21"/>
          <p:cNvSpPr>
            <a:spLocks noChangeArrowheads="1"/>
          </p:cNvSpPr>
          <p:nvPr/>
        </p:nvSpPr>
        <p:spPr bwMode="auto">
          <a:xfrm>
            <a:off x="4953000" y="3200400"/>
            <a:ext cx="1066800" cy="609600"/>
          </a:xfrm>
          <a:prstGeom prst="wedgeRoundRectCallout">
            <a:avLst>
              <a:gd name="adj1" fmla="val -69644"/>
              <a:gd name="adj2" fmla="val 102606"/>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删除结点位置</a:t>
            </a:r>
          </a:p>
        </p:txBody>
      </p:sp>
      <p:sp>
        <p:nvSpPr>
          <p:cNvPr id="220178" name="Rectangle 22"/>
          <p:cNvSpPr>
            <a:spLocks noChangeArrowheads="1"/>
          </p:cNvSpPr>
          <p:nvPr/>
        </p:nvSpPr>
        <p:spPr bwMode="auto">
          <a:xfrm>
            <a:off x="381000" y="4087813"/>
            <a:ext cx="644525" cy="366712"/>
          </a:xfrm>
          <a:prstGeom prst="rect">
            <a:avLst/>
          </a:prstGeom>
          <a:noFill/>
          <a:ln w="9525">
            <a:noFill/>
            <a:miter lim="800000"/>
            <a:headEnd/>
            <a:tailEnd/>
          </a:ln>
          <a:effectLst/>
        </p:spPr>
        <p:txBody>
          <a:bodyPr wrap="none">
            <a:spAutoFit/>
          </a:bodyPr>
          <a:lstStyle/>
          <a:p>
            <a:pPr>
              <a:lnSpc>
                <a:spcPct val="100000"/>
              </a:lnSpc>
            </a:pPr>
            <a:r>
              <a:rPr lang="zh-CN" altLang="en-US" sz="1800">
                <a:solidFill>
                  <a:schemeClr val="tx1"/>
                </a:solidFill>
                <a:latin typeface="VW媩$婫`婡p瑙" charset="0"/>
              </a:rPr>
              <a:t>队首</a:t>
            </a:r>
          </a:p>
        </p:txBody>
      </p:sp>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381000" y="457200"/>
            <a:ext cx="8458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第二种实现方式是采用有序表。既可以用顺序表、也可以用链表实现。这时：</a:t>
            </a:r>
          </a:p>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元素入队（插入）的时间为：</a:t>
            </a:r>
            <a:r>
              <a:rPr lang="en-US" altLang="zh-CN" sz="3200" dirty="0">
                <a:solidFill>
                  <a:schemeClr val="tx1"/>
                </a:solidFill>
                <a:effectLst>
                  <a:outerShdw blurRad="38100" dist="38100" dir="2700000" algn="tl">
                    <a:srgbClr val="C0C0C0"/>
                  </a:outerShdw>
                </a:effectLst>
                <a:latin typeface="Times New Roman" pitchFamily="18" charset="0"/>
              </a:rPr>
              <a:t>O(n)</a:t>
            </a:r>
          </a:p>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元素出队（删除）的时间为：</a:t>
            </a:r>
            <a:r>
              <a:rPr lang="en-US" altLang="zh-CN" sz="3200" dirty="0">
                <a:solidFill>
                  <a:schemeClr val="tx1"/>
                </a:solidFill>
                <a:effectLst>
                  <a:outerShdw blurRad="38100" dist="38100" dir="2700000" algn="tl">
                    <a:srgbClr val="C0C0C0"/>
                  </a:outerShdw>
                </a:effectLst>
                <a:latin typeface="Times New Roman" pitchFamily="18" charset="0"/>
              </a:rPr>
              <a:t>O(1)</a:t>
            </a:r>
          </a:p>
        </p:txBody>
      </p:sp>
      <p:graphicFrame>
        <p:nvGraphicFramePr>
          <p:cNvPr id="3" name="Group 10"/>
          <p:cNvGraphicFramePr>
            <a:graphicFrameLocks noGrp="1"/>
          </p:cNvGraphicFramePr>
          <p:nvPr/>
        </p:nvGraphicFramePr>
        <p:xfrm>
          <a:off x="1143000" y="2936875"/>
          <a:ext cx="6019800" cy="533400"/>
        </p:xfrm>
        <a:graphic>
          <a:graphicData uri="http://schemas.openxmlformats.org/drawingml/2006/table">
            <a:tbl>
              <a:tblPr/>
              <a:tblGrid>
                <a:gridCol w="609600"/>
                <a:gridCol w="609600"/>
                <a:gridCol w="609600"/>
                <a:gridCol w="609600"/>
                <a:gridCol w="609600"/>
                <a:gridCol w="609600"/>
                <a:gridCol w="609600"/>
                <a:gridCol w="609600"/>
                <a:gridCol w="609600"/>
                <a:gridCol w="533400"/>
              </a:tblGrid>
              <a:tr h="533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1211" name="AutoShape 34"/>
          <p:cNvSpPr>
            <a:spLocks noChangeArrowheads="1"/>
          </p:cNvSpPr>
          <p:nvPr/>
        </p:nvSpPr>
        <p:spPr bwMode="auto">
          <a:xfrm>
            <a:off x="4572000" y="3622675"/>
            <a:ext cx="1066800" cy="609600"/>
          </a:xfrm>
          <a:prstGeom prst="wedgeRoundRectCallout">
            <a:avLst>
              <a:gd name="adj1" fmla="val -57292"/>
              <a:gd name="adj2" fmla="val -94532"/>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插入结点位置</a:t>
            </a:r>
          </a:p>
        </p:txBody>
      </p:sp>
      <p:sp>
        <p:nvSpPr>
          <p:cNvPr id="221212" name="AutoShape 35"/>
          <p:cNvSpPr>
            <a:spLocks noChangeArrowheads="1"/>
          </p:cNvSpPr>
          <p:nvPr/>
        </p:nvSpPr>
        <p:spPr bwMode="auto">
          <a:xfrm>
            <a:off x="228600" y="3546475"/>
            <a:ext cx="1066800" cy="609600"/>
          </a:xfrm>
          <a:prstGeom prst="wedgeRoundRectCallout">
            <a:avLst>
              <a:gd name="adj1" fmla="val 73662"/>
              <a:gd name="adj2" fmla="val -102343"/>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删除结点位置</a:t>
            </a:r>
          </a:p>
        </p:txBody>
      </p:sp>
      <p:sp>
        <p:nvSpPr>
          <p:cNvPr id="221213" name="Rectangle 36"/>
          <p:cNvSpPr>
            <a:spLocks noChangeArrowheads="1"/>
          </p:cNvSpPr>
          <p:nvPr/>
        </p:nvSpPr>
        <p:spPr bwMode="auto">
          <a:xfrm>
            <a:off x="762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14" name="Rectangle 37"/>
          <p:cNvSpPr>
            <a:spLocks noChangeArrowheads="1"/>
          </p:cNvSpPr>
          <p:nvPr/>
        </p:nvSpPr>
        <p:spPr bwMode="auto">
          <a:xfrm>
            <a:off x="1905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15" name="Rectangle 38"/>
          <p:cNvSpPr>
            <a:spLocks noChangeArrowheads="1"/>
          </p:cNvSpPr>
          <p:nvPr/>
        </p:nvSpPr>
        <p:spPr bwMode="auto">
          <a:xfrm>
            <a:off x="3048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16" name="Line 39"/>
          <p:cNvSpPr>
            <a:spLocks noChangeShapeType="1"/>
          </p:cNvSpPr>
          <p:nvPr/>
        </p:nvSpPr>
        <p:spPr bwMode="auto">
          <a:xfrm>
            <a:off x="1295400" y="5603875"/>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1217" name="Line 40"/>
          <p:cNvSpPr>
            <a:spLocks noChangeShapeType="1"/>
          </p:cNvSpPr>
          <p:nvPr/>
        </p:nvSpPr>
        <p:spPr bwMode="auto">
          <a:xfrm>
            <a:off x="2438400" y="5603875"/>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1218" name="Rectangle 41"/>
          <p:cNvSpPr>
            <a:spLocks noChangeArrowheads="1"/>
          </p:cNvSpPr>
          <p:nvPr/>
        </p:nvSpPr>
        <p:spPr bwMode="auto">
          <a:xfrm>
            <a:off x="4191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19" name="Rectangle 42"/>
          <p:cNvSpPr>
            <a:spLocks noChangeArrowheads="1"/>
          </p:cNvSpPr>
          <p:nvPr/>
        </p:nvSpPr>
        <p:spPr bwMode="auto">
          <a:xfrm>
            <a:off x="5334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20" name="Line 43"/>
          <p:cNvSpPr>
            <a:spLocks noChangeShapeType="1"/>
          </p:cNvSpPr>
          <p:nvPr/>
        </p:nvSpPr>
        <p:spPr bwMode="auto">
          <a:xfrm>
            <a:off x="3581400" y="5603875"/>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1221" name="Line 44"/>
          <p:cNvSpPr>
            <a:spLocks noChangeShapeType="1"/>
          </p:cNvSpPr>
          <p:nvPr/>
        </p:nvSpPr>
        <p:spPr bwMode="auto">
          <a:xfrm>
            <a:off x="4724400" y="5603875"/>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1222" name="Rectangle 45"/>
          <p:cNvSpPr>
            <a:spLocks noChangeArrowheads="1"/>
          </p:cNvSpPr>
          <p:nvPr/>
        </p:nvSpPr>
        <p:spPr bwMode="auto">
          <a:xfrm>
            <a:off x="6477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23" name="Rectangle 46"/>
          <p:cNvSpPr>
            <a:spLocks noChangeArrowheads="1"/>
          </p:cNvSpPr>
          <p:nvPr/>
        </p:nvSpPr>
        <p:spPr bwMode="auto">
          <a:xfrm>
            <a:off x="7620000" y="5375275"/>
            <a:ext cx="685800" cy="457200"/>
          </a:xfrm>
          <a:prstGeom prst="rect">
            <a:avLst/>
          </a:prstGeom>
          <a:noFill/>
          <a:ln w="28575">
            <a:solidFill>
              <a:schemeClr val="tx1"/>
            </a:solidFill>
            <a:miter lim="800000"/>
            <a:headEnd/>
            <a:tailEnd/>
          </a:ln>
          <a:effectLst/>
        </p:spPr>
        <p:txBody>
          <a:bodyPr wrap="none" anchor="ctr"/>
          <a:lstStyle/>
          <a:p>
            <a:endParaRPr lang="zh-CN" altLang="en-US"/>
          </a:p>
        </p:txBody>
      </p:sp>
      <p:sp>
        <p:nvSpPr>
          <p:cNvPr id="221224" name="Line 47"/>
          <p:cNvSpPr>
            <a:spLocks noChangeShapeType="1"/>
          </p:cNvSpPr>
          <p:nvPr/>
        </p:nvSpPr>
        <p:spPr bwMode="auto">
          <a:xfrm>
            <a:off x="5867400" y="5603875"/>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1225" name="Line 48"/>
          <p:cNvSpPr>
            <a:spLocks noChangeShapeType="1"/>
          </p:cNvSpPr>
          <p:nvPr/>
        </p:nvSpPr>
        <p:spPr bwMode="auto">
          <a:xfrm>
            <a:off x="7010400" y="5603875"/>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221226" name="AutoShape 49"/>
          <p:cNvSpPr>
            <a:spLocks noChangeArrowheads="1"/>
          </p:cNvSpPr>
          <p:nvPr/>
        </p:nvSpPr>
        <p:spPr bwMode="auto">
          <a:xfrm>
            <a:off x="3733800" y="4613275"/>
            <a:ext cx="1066800" cy="609600"/>
          </a:xfrm>
          <a:prstGeom prst="wedgeRoundRectCallout">
            <a:avLst>
              <a:gd name="adj1" fmla="val -34972"/>
              <a:gd name="adj2" fmla="val 97134"/>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插入结点位置</a:t>
            </a:r>
          </a:p>
        </p:txBody>
      </p:sp>
      <p:sp>
        <p:nvSpPr>
          <p:cNvPr id="221227" name="AutoShape 50"/>
          <p:cNvSpPr>
            <a:spLocks noChangeArrowheads="1"/>
          </p:cNvSpPr>
          <p:nvPr/>
        </p:nvSpPr>
        <p:spPr bwMode="auto">
          <a:xfrm>
            <a:off x="1219200" y="4384675"/>
            <a:ext cx="1066800" cy="609600"/>
          </a:xfrm>
          <a:prstGeom prst="wedgeRoundRectCallout">
            <a:avLst>
              <a:gd name="adj1" fmla="val -68454"/>
              <a:gd name="adj2" fmla="val 97917"/>
              <a:gd name="adj3" fmla="val 16667"/>
            </a:avLst>
          </a:prstGeom>
          <a:solidFill>
            <a:srgbClr val="00FFFF"/>
          </a:solidFill>
          <a:ln w="9525">
            <a:solidFill>
              <a:schemeClr val="tx1"/>
            </a:solidFill>
            <a:miter lim="800000"/>
            <a:headEnd/>
            <a:tailEnd/>
          </a:ln>
          <a:effectLst/>
        </p:spPr>
        <p:txBody>
          <a:bodyPr/>
          <a:lstStyle/>
          <a:p>
            <a:pPr algn="ctr">
              <a:lnSpc>
                <a:spcPct val="100000"/>
              </a:lnSpc>
            </a:pPr>
            <a:r>
              <a:rPr lang="zh-CN" altLang="en-US" sz="1600">
                <a:solidFill>
                  <a:schemeClr val="tx1"/>
                </a:solidFill>
                <a:latin typeface="VW媩$婫`婡p瑙" charset="0"/>
              </a:rPr>
              <a:t>删除结点位置</a:t>
            </a:r>
          </a:p>
        </p:txBody>
      </p:sp>
      <p:sp>
        <p:nvSpPr>
          <p:cNvPr id="221228" name="Rectangle 51"/>
          <p:cNvSpPr>
            <a:spLocks noChangeArrowheads="1"/>
          </p:cNvSpPr>
          <p:nvPr/>
        </p:nvSpPr>
        <p:spPr bwMode="auto">
          <a:xfrm>
            <a:off x="457200" y="2708275"/>
            <a:ext cx="593725" cy="336550"/>
          </a:xfrm>
          <a:prstGeom prst="rect">
            <a:avLst/>
          </a:prstGeom>
          <a:noFill/>
          <a:ln w="9525">
            <a:noFill/>
            <a:miter lim="800000"/>
            <a:headEnd/>
            <a:tailEnd/>
          </a:ln>
          <a:effectLst/>
        </p:spPr>
        <p:txBody>
          <a:bodyPr wrap="none">
            <a:spAutoFit/>
          </a:bodyPr>
          <a:lstStyle/>
          <a:p>
            <a:pPr>
              <a:lnSpc>
                <a:spcPct val="100000"/>
              </a:lnSpc>
            </a:pPr>
            <a:r>
              <a:rPr lang="zh-CN" altLang="en-US" sz="1600">
                <a:solidFill>
                  <a:schemeClr val="tx1"/>
                </a:solidFill>
                <a:latin typeface="VW媩$婫`婡p瑙" charset="0"/>
              </a:rPr>
              <a:t>队首</a:t>
            </a:r>
          </a:p>
        </p:txBody>
      </p:sp>
      <p:sp>
        <p:nvSpPr>
          <p:cNvPr id="221229" name="Rectangle 52"/>
          <p:cNvSpPr>
            <a:spLocks noChangeArrowheads="1"/>
          </p:cNvSpPr>
          <p:nvPr/>
        </p:nvSpPr>
        <p:spPr bwMode="auto">
          <a:xfrm>
            <a:off x="304800" y="4994275"/>
            <a:ext cx="593725" cy="336550"/>
          </a:xfrm>
          <a:prstGeom prst="rect">
            <a:avLst/>
          </a:prstGeom>
          <a:noFill/>
          <a:ln w="9525">
            <a:noFill/>
            <a:miter lim="800000"/>
            <a:headEnd/>
            <a:tailEnd/>
          </a:ln>
          <a:effectLst/>
        </p:spPr>
        <p:txBody>
          <a:bodyPr wrap="none">
            <a:spAutoFit/>
          </a:bodyPr>
          <a:lstStyle/>
          <a:p>
            <a:pPr>
              <a:lnSpc>
                <a:spcPct val="100000"/>
              </a:lnSpc>
            </a:pPr>
            <a:r>
              <a:rPr lang="zh-CN" altLang="en-US" sz="1600">
                <a:solidFill>
                  <a:schemeClr val="tx1"/>
                </a:solidFill>
                <a:latin typeface="VW媩$婫`婡p瑙" charset="0"/>
              </a:rPr>
              <a:t>队首</a:t>
            </a:r>
          </a:p>
        </p:txBody>
      </p:sp>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50" y="692150"/>
            <a:ext cx="892810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14375">
              <a:defRPr sz="3600">
                <a:solidFill>
                  <a:srgbClr val="FF6600"/>
                </a:solidFill>
                <a:latin typeface="楷体_GB2312" pitchFamily="49" charset="-122"/>
                <a:ea typeface="楷体_GB2312" pitchFamily="49" charset="-122"/>
              </a:defRPr>
            </a:lvl1pPr>
            <a:lvl2pPr marL="742950" indent="-285750">
              <a:defRPr sz="3600">
                <a:solidFill>
                  <a:srgbClr val="FF6600"/>
                </a:solidFill>
                <a:latin typeface="楷体_GB2312" pitchFamily="49" charset="-122"/>
                <a:ea typeface="楷体_GB2312" pitchFamily="49" charset="-122"/>
              </a:defRPr>
            </a:lvl2pPr>
            <a:lvl3pPr marL="1143000" indent="-228600">
              <a:defRPr sz="3600">
                <a:solidFill>
                  <a:srgbClr val="FF6600"/>
                </a:solidFill>
                <a:latin typeface="楷体_GB2312" pitchFamily="49" charset="-122"/>
                <a:ea typeface="楷体_GB2312" pitchFamily="49" charset="-122"/>
              </a:defRPr>
            </a:lvl3pPr>
            <a:lvl4pPr marL="1600200" indent="-228600">
              <a:defRPr sz="3600">
                <a:solidFill>
                  <a:srgbClr val="FF6600"/>
                </a:solidFill>
                <a:latin typeface="楷体_GB2312" pitchFamily="49" charset="-122"/>
                <a:ea typeface="楷体_GB2312" pitchFamily="49" charset="-122"/>
              </a:defRPr>
            </a:lvl4pPr>
            <a:lvl5pPr marL="2057400" indent="-228600">
              <a:defRPr sz="3600">
                <a:solidFill>
                  <a:srgbClr val="FF6600"/>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9pPr>
          </a:lstStyle>
          <a:p>
            <a:pPr indent="809625" eaLnBrk="1" hangingPunct="1">
              <a:lnSpc>
                <a:spcPct val="100000"/>
              </a:lnSpc>
              <a:spcBef>
                <a:spcPct val="50000"/>
              </a:spcBef>
              <a:defRPr/>
            </a:pPr>
            <a:r>
              <a:rPr kumimoji="1" lang="zh-CN" altLang="en-US" sz="3200" dirty="0" smtClean="0">
                <a:solidFill>
                  <a:schemeClr val="tx1"/>
                </a:solidFill>
              </a:rPr>
              <a:t>现在可以有第三种实现方式：把优先队列组织成堆。这样：</a:t>
            </a:r>
            <a:endParaRPr kumimoji="1" lang="en-US" altLang="zh-CN" sz="3200" dirty="0" smtClean="0">
              <a:solidFill>
                <a:schemeClr val="tx1"/>
              </a:solidFill>
            </a:endParaRPr>
          </a:p>
          <a:p>
            <a:pPr marL="457200" indent="-457200" eaLnBrk="1" hangingPunct="1">
              <a:lnSpc>
                <a:spcPct val="100000"/>
              </a:lnSpc>
              <a:spcBef>
                <a:spcPct val="50000"/>
              </a:spcBef>
              <a:buClr>
                <a:srgbClr val="FF0000"/>
              </a:buClr>
              <a:buSzPct val="80000"/>
              <a:buFont typeface="Wingdings" pitchFamily="2" charset="2"/>
              <a:buChar char="n"/>
              <a:defRPr/>
            </a:pPr>
            <a:r>
              <a:rPr kumimoji="1" lang="zh-CN" altLang="en-US" sz="3200" dirty="0" smtClean="0">
                <a:solidFill>
                  <a:schemeClr val="tx1"/>
                </a:solidFill>
              </a:rPr>
              <a:t>向队列中插入一个元素就是向堆中插入一个元素，从队列中删除一个元素就是从堆中删除一个元素。</a:t>
            </a:r>
            <a:endParaRPr kumimoji="1" lang="en-US" altLang="zh-CN" sz="3200" dirty="0" smtClean="0">
              <a:solidFill>
                <a:schemeClr val="tx1"/>
              </a:solidFill>
            </a:endParaRPr>
          </a:p>
          <a:p>
            <a:pPr marL="457200" indent="-457200" eaLnBrk="1" hangingPunct="1">
              <a:lnSpc>
                <a:spcPct val="100000"/>
              </a:lnSpc>
              <a:spcBef>
                <a:spcPct val="50000"/>
              </a:spcBef>
              <a:buClr>
                <a:srgbClr val="FF0000"/>
              </a:buClr>
              <a:buSzPct val="80000"/>
              <a:buFont typeface="Wingdings" pitchFamily="2" charset="2"/>
              <a:buChar char="n"/>
              <a:defRPr/>
            </a:pPr>
            <a:r>
              <a:rPr kumimoji="1" lang="zh-CN" altLang="en-US" sz="3200" dirty="0" smtClean="0">
                <a:solidFill>
                  <a:schemeClr val="tx1"/>
                </a:solidFill>
              </a:rPr>
              <a:t>插入一个元素和删除一个元素需要比较和交换的最大次数为堆的高度，即</a:t>
            </a:r>
            <a:r>
              <a:rPr kumimoji="1" lang="zh-CN" altLang="en-US" sz="3200" dirty="0" smtClean="0">
                <a:solidFill>
                  <a:schemeClr val="tx1"/>
                </a:solidFill>
                <a:latin typeface="Times New Roman" pitchFamily="18" charset="0"/>
                <a:sym typeface="Symbol" pitchFamily="18" charset="2"/>
              </a:rPr>
              <a:t></a:t>
            </a:r>
            <a:r>
              <a:rPr kumimoji="1" lang="en-US" altLang="zh-CN" sz="3200" dirty="0" smtClean="0">
                <a:solidFill>
                  <a:schemeClr val="tx1"/>
                </a:solidFill>
                <a:latin typeface="Times New Roman" pitchFamily="18" charset="0"/>
              </a:rPr>
              <a:t>log</a:t>
            </a:r>
            <a:r>
              <a:rPr kumimoji="1" lang="en-US" altLang="zh-CN" sz="3200" baseline="-25000" dirty="0" smtClean="0">
                <a:solidFill>
                  <a:schemeClr val="tx1"/>
                </a:solidFill>
                <a:latin typeface="Times New Roman" pitchFamily="18" charset="0"/>
              </a:rPr>
              <a:t>2</a:t>
            </a:r>
            <a:r>
              <a:rPr kumimoji="1" lang="en-US" altLang="zh-CN" sz="3200" dirty="0" smtClean="0">
                <a:solidFill>
                  <a:schemeClr val="tx1"/>
                </a:solidFill>
                <a:latin typeface="Times New Roman" pitchFamily="18" charset="0"/>
              </a:rPr>
              <a:t>(n+1)</a:t>
            </a:r>
            <a:r>
              <a:rPr kumimoji="1" lang="en-US" altLang="zh-CN" sz="3200" dirty="0" smtClean="0">
                <a:solidFill>
                  <a:schemeClr val="tx1"/>
                </a:solidFill>
                <a:latin typeface="Times New Roman" pitchFamily="18" charset="0"/>
                <a:sym typeface="Symbol" pitchFamily="18" charset="2"/>
              </a:rPr>
              <a:t></a:t>
            </a:r>
            <a:r>
              <a:rPr kumimoji="1" lang="en-US" altLang="zh-CN" sz="3200" dirty="0" smtClean="0">
                <a:solidFill>
                  <a:schemeClr val="tx1"/>
                </a:solidFill>
                <a:sym typeface="Symbol" pitchFamily="18" charset="2"/>
              </a:rPr>
              <a:t>，</a:t>
            </a:r>
            <a:r>
              <a:rPr kumimoji="1" lang="zh-CN" altLang="en-US" sz="3200" dirty="0" smtClean="0">
                <a:solidFill>
                  <a:schemeClr val="tx1"/>
                </a:solidFill>
                <a:sym typeface="Symbol" pitchFamily="18" charset="2"/>
              </a:rPr>
              <a:t>操作的时间复杂度为</a:t>
            </a:r>
            <a:r>
              <a:rPr kumimoji="1" lang="en-US" altLang="zh-CN" sz="3200" dirty="0" smtClean="0">
                <a:solidFill>
                  <a:schemeClr val="tx1"/>
                </a:solidFill>
                <a:latin typeface="Times New Roman" pitchFamily="18" charset="0"/>
                <a:sym typeface="Symbol" pitchFamily="18" charset="2"/>
              </a:rPr>
              <a:t>O(</a:t>
            </a:r>
            <a:r>
              <a:rPr kumimoji="1" lang="en-US" altLang="zh-CN" sz="3200" dirty="0" smtClean="0">
                <a:solidFill>
                  <a:schemeClr val="tx1"/>
                </a:solidFill>
                <a:latin typeface="Times New Roman" pitchFamily="18" charset="0"/>
              </a:rPr>
              <a:t>log</a:t>
            </a:r>
            <a:r>
              <a:rPr kumimoji="1" lang="en-US" altLang="zh-CN" sz="3200" baseline="-25000" dirty="0" smtClean="0">
                <a:solidFill>
                  <a:schemeClr val="tx1"/>
                </a:solidFill>
                <a:latin typeface="Times New Roman" pitchFamily="18" charset="0"/>
              </a:rPr>
              <a:t>2</a:t>
            </a:r>
            <a:r>
              <a:rPr kumimoji="1" lang="en-US" altLang="zh-CN" sz="3200" dirty="0" smtClean="0">
                <a:solidFill>
                  <a:schemeClr val="tx1"/>
                </a:solidFill>
                <a:latin typeface="Times New Roman" pitchFamily="18" charset="0"/>
              </a:rPr>
              <a:t>n</a:t>
            </a:r>
            <a:r>
              <a:rPr kumimoji="1" lang="en-US" altLang="zh-CN" sz="3200" dirty="0" smtClean="0">
                <a:solidFill>
                  <a:schemeClr val="tx1"/>
                </a:solidFill>
                <a:latin typeface="Times New Roman" pitchFamily="18" charset="0"/>
                <a:sym typeface="Symbol" pitchFamily="18" charset="2"/>
              </a:rPr>
              <a:t>)</a:t>
            </a:r>
            <a:r>
              <a:rPr kumimoji="1" lang="en-US" altLang="zh-CN" sz="3200" dirty="0" smtClean="0">
                <a:solidFill>
                  <a:schemeClr val="tx1"/>
                </a:solidFill>
                <a:latin typeface="Times New Roman" pitchFamily="18" charset="0"/>
              </a:rPr>
              <a:t>。</a:t>
            </a:r>
          </a:p>
          <a:p>
            <a:pPr marL="457200" indent="-457200" eaLnBrk="1" hangingPunct="1">
              <a:lnSpc>
                <a:spcPct val="100000"/>
              </a:lnSpc>
              <a:spcBef>
                <a:spcPct val="50000"/>
              </a:spcBef>
              <a:buClr>
                <a:srgbClr val="FF0000"/>
              </a:buClr>
              <a:buSzPct val="80000"/>
              <a:buFont typeface="Wingdings" pitchFamily="2" charset="2"/>
              <a:buChar char="n"/>
              <a:defRPr/>
            </a:pPr>
            <a:r>
              <a:rPr kumimoji="1" lang="zh-CN" altLang="en-US" sz="3200" dirty="0" smtClean="0">
                <a:solidFill>
                  <a:schemeClr val="tx1"/>
                </a:solidFill>
                <a:latin typeface="Times New Roman" pitchFamily="18" charset="0"/>
              </a:rPr>
              <a:t>插入和删除元素的平均性能好于前几种方式。</a:t>
            </a:r>
            <a:endParaRPr kumimoji="1" lang="en-US" altLang="zh-CN" sz="3200" dirty="0" smtClean="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50" y="692150"/>
            <a:ext cx="8928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14375">
              <a:defRPr sz="3600">
                <a:solidFill>
                  <a:srgbClr val="FF6600"/>
                </a:solidFill>
                <a:latin typeface="楷体_GB2312" pitchFamily="49" charset="-122"/>
                <a:ea typeface="楷体_GB2312" pitchFamily="49" charset="-122"/>
              </a:defRPr>
            </a:lvl1pPr>
            <a:lvl2pPr marL="742950" indent="-285750">
              <a:defRPr sz="3600">
                <a:solidFill>
                  <a:srgbClr val="FF6600"/>
                </a:solidFill>
                <a:latin typeface="楷体_GB2312" pitchFamily="49" charset="-122"/>
                <a:ea typeface="楷体_GB2312" pitchFamily="49" charset="-122"/>
              </a:defRPr>
            </a:lvl2pPr>
            <a:lvl3pPr marL="1143000" indent="-228600">
              <a:defRPr sz="3600">
                <a:solidFill>
                  <a:srgbClr val="FF6600"/>
                </a:solidFill>
                <a:latin typeface="楷体_GB2312" pitchFamily="49" charset="-122"/>
                <a:ea typeface="楷体_GB2312" pitchFamily="49" charset="-122"/>
              </a:defRPr>
            </a:lvl3pPr>
            <a:lvl4pPr marL="1600200" indent="-228600">
              <a:defRPr sz="3600">
                <a:solidFill>
                  <a:srgbClr val="FF6600"/>
                </a:solidFill>
                <a:latin typeface="楷体_GB2312" pitchFamily="49" charset="-122"/>
                <a:ea typeface="楷体_GB2312" pitchFamily="49" charset="-122"/>
              </a:defRPr>
            </a:lvl4pPr>
            <a:lvl5pPr marL="2057400" indent="-228600">
              <a:defRPr sz="3600">
                <a:solidFill>
                  <a:srgbClr val="FF6600"/>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3600">
                <a:solidFill>
                  <a:srgbClr val="FF6600"/>
                </a:solidFill>
                <a:latin typeface="楷体_GB2312" pitchFamily="49" charset="-122"/>
                <a:ea typeface="楷体_GB2312" pitchFamily="49" charset="-122"/>
              </a:defRPr>
            </a:lvl9pPr>
          </a:lstStyle>
          <a:p>
            <a:pPr indent="0" eaLnBrk="1" hangingPunct="1">
              <a:lnSpc>
                <a:spcPct val="100000"/>
              </a:lnSpc>
              <a:spcBef>
                <a:spcPct val="50000"/>
              </a:spcBef>
              <a:defRPr/>
            </a:pPr>
            <a:r>
              <a:rPr kumimoji="1" lang="zh-CN" altLang="en-US" sz="3200" dirty="0" smtClean="0">
                <a:solidFill>
                  <a:schemeClr val="tx1"/>
                </a:solidFill>
              </a:rPr>
              <a:t>优先队列的类定义：</a:t>
            </a:r>
            <a:endParaRPr kumimoji="1" lang="en-US" altLang="zh-CN" sz="3200" dirty="0" smtClean="0">
              <a:solidFill>
                <a:schemeClr val="tx1"/>
              </a:solidFill>
            </a:endParaRPr>
          </a:p>
        </p:txBody>
      </p:sp>
      <p:sp>
        <p:nvSpPr>
          <p:cNvPr id="3" name="Text Box 4"/>
          <p:cNvSpPr txBox="1">
            <a:spLocks noChangeArrowheads="1"/>
          </p:cNvSpPr>
          <p:nvPr/>
        </p:nvSpPr>
        <p:spPr bwMode="auto">
          <a:xfrm>
            <a:off x="0" y="1412776"/>
            <a:ext cx="9144000" cy="255454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dirty="0">
                <a:solidFill>
                  <a:schemeClr val="tx1"/>
                </a:solidFill>
                <a:latin typeface="Times New Roman" pitchFamily="18" charset="0"/>
                <a:ea typeface="宋体" pitchFamily="2" charset="-122"/>
              </a:rPr>
              <a:t>class </a:t>
            </a:r>
            <a:r>
              <a:rPr lang="en-US" altLang="zh-CN" sz="3200" dirty="0" err="1">
                <a:solidFill>
                  <a:schemeClr val="tx1"/>
                </a:solidFill>
                <a:latin typeface="Times New Roman" pitchFamily="18" charset="0"/>
                <a:ea typeface="宋体" pitchFamily="2" charset="-122"/>
              </a:rPr>
              <a:t>PriorityQueue</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MinHeap</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enqueue</a:t>
            </a:r>
            <a:r>
              <a:rPr lang="en-US" altLang="zh-CN" sz="3200" dirty="0">
                <a:solidFill>
                  <a:schemeClr val="tx1"/>
                </a:solidFill>
                <a:latin typeface="Times New Roman" pitchFamily="18" charset="0"/>
                <a:ea typeface="宋体" pitchFamily="2" charset="-122"/>
              </a:rPr>
              <a:t>(self, e):</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self.insert</a:t>
            </a:r>
            <a:r>
              <a:rPr lang="en-US" altLang="zh-CN" sz="3200" dirty="0">
                <a:solidFill>
                  <a:schemeClr val="tx1"/>
                </a:solidFill>
                <a:latin typeface="Times New Roman" pitchFamily="18" charset="0"/>
                <a:ea typeface="宋体" pitchFamily="2" charset="-122"/>
              </a:rPr>
              <a:t>(e)</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dequeue</a:t>
            </a:r>
            <a:r>
              <a:rPr lang="en-US" altLang="zh-CN" sz="3200" dirty="0">
                <a:solidFill>
                  <a:schemeClr val="tx1"/>
                </a:solidFill>
                <a:latin typeface="Times New Roman" pitchFamily="18" charset="0"/>
                <a:ea typeface="宋体" pitchFamily="2" charset="-122"/>
              </a:rPr>
              <a:t>(self) :</a:t>
            </a:r>
          </a:p>
          <a:p>
            <a:pPr>
              <a:lnSpc>
                <a:spcPct val="100000"/>
              </a:lnSpc>
            </a:pPr>
            <a:r>
              <a:rPr lang="en-US" altLang="zh-CN" sz="3200" dirty="0">
                <a:solidFill>
                  <a:schemeClr val="tx1"/>
                </a:solidFill>
                <a:latin typeface="Times New Roman" pitchFamily="18" charset="0"/>
                <a:ea typeface="宋体" pitchFamily="2" charset="-122"/>
              </a:rPr>
              <a:t>        return </a:t>
            </a:r>
            <a:r>
              <a:rPr lang="en-US" altLang="zh-CN" sz="3200" dirty="0" err="1">
                <a:solidFill>
                  <a:schemeClr val="tx1"/>
                </a:solidFill>
                <a:latin typeface="Times New Roman" pitchFamily="18" charset="0"/>
                <a:ea typeface="宋体" pitchFamily="2" charset="-122"/>
              </a:rPr>
              <a:t>self.remove</a:t>
            </a:r>
            <a:r>
              <a:rPr lang="en-US" altLang="zh-CN" sz="3200" dirty="0">
                <a:solidFill>
                  <a:schemeClr val="tx1"/>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11" name="Text Box 7"/>
          <p:cNvSpPr txBox="1">
            <a:spLocks noChangeArrowheads="1"/>
          </p:cNvSpPr>
          <p:nvPr/>
        </p:nvSpPr>
        <p:spPr bwMode="auto">
          <a:xfrm>
            <a:off x="342900" y="666750"/>
            <a:ext cx="8477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6325" indent="-1076325">
              <a:lnSpc>
                <a:spcPct val="100000"/>
              </a:lnSpc>
              <a:defRPr/>
            </a:pPr>
            <a:r>
              <a:rPr lang="zh-CN" altLang="en-US" sz="2800" u="sng" dirty="0">
                <a:solidFill>
                  <a:srgbClr val="FF3300"/>
                </a:solidFill>
                <a:effectLst>
                  <a:outerShdw blurRad="38100" dist="38100" dir="2700000" algn="tl">
                    <a:srgbClr val="C0C0C0"/>
                  </a:outerShdw>
                </a:effectLst>
              </a:rPr>
              <a:t>性质</a:t>
            </a:r>
            <a:r>
              <a:rPr lang="zh-CN" altLang="en-US" sz="2800" u="sng" dirty="0">
                <a:solidFill>
                  <a:srgbClr val="FF3300"/>
                </a:solidFill>
                <a:effectLst>
                  <a:outerShdw blurRad="38100" dist="38100" dir="2700000" algn="tl">
                    <a:srgbClr val="C0C0C0"/>
                  </a:outerShdw>
                </a:effectLst>
                <a:latin typeface="Times New Roman" pitchFamily="18" charset="0"/>
              </a:rPr>
              <a:t>3</a:t>
            </a:r>
            <a:r>
              <a:rPr lang="zh-CN" altLang="en-US" sz="2800" dirty="0">
                <a:solidFill>
                  <a:srgbClr val="008000"/>
                </a:solidFill>
                <a:effectLst>
                  <a:outerShdw blurRad="38100" dist="38100" dir="2700000" algn="tl">
                    <a:srgbClr val="C0C0C0"/>
                  </a:outerShdw>
                </a:effectLst>
              </a:rPr>
              <a:t> </a:t>
            </a:r>
            <a:r>
              <a:rPr lang="zh-CN" altLang="en-US" sz="2800" dirty="0">
                <a:solidFill>
                  <a:schemeClr val="tx1"/>
                </a:solidFill>
                <a:effectLst>
                  <a:outerShdw blurRad="38100" dist="38100" dir="2700000" algn="tl">
                    <a:srgbClr val="C0C0C0"/>
                  </a:outerShdw>
                </a:effectLst>
              </a:rPr>
              <a:t>对任何一棵二叉树, 如果其叶结点个数为             </a:t>
            </a:r>
            <a:r>
              <a:rPr lang="en-US" altLang="zh-CN" sz="2800" dirty="0">
                <a:solidFill>
                  <a:schemeClr val="tx1"/>
                </a:solidFill>
                <a:effectLst>
                  <a:outerShdw blurRad="38100" dist="38100" dir="2700000" algn="tl">
                    <a:srgbClr val="C0C0C0"/>
                  </a:outerShdw>
                </a:effectLst>
                <a:latin typeface="Times New Roman" pitchFamily="18" charset="0"/>
              </a:rPr>
              <a:t>n</a:t>
            </a:r>
            <a:r>
              <a:rPr lang="en-US" altLang="zh-CN" sz="2800" baseline="-25000" dirty="0">
                <a:solidFill>
                  <a:schemeClr val="tx1"/>
                </a:solidFill>
                <a:effectLst>
                  <a:outerShdw blurRad="38100" dist="38100" dir="2700000" algn="tl">
                    <a:srgbClr val="C0C0C0"/>
                  </a:outerShdw>
                </a:effectLst>
                <a:latin typeface="Times New Roman" pitchFamily="18" charset="0"/>
              </a:rPr>
              <a:t>0</a:t>
            </a:r>
            <a:r>
              <a:rPr lang="en-US" altLang="zh-CN" sz="2800" dirty="0">
                <a:solidFill>
                  <a:schemeClr val="tx1"/>
                </a:solidFill>
                <a:effectLst>
                  <a:outerShdw blurRad="38100" dist="38100" dir="2700000" algn="tl">
                    <a:srgbClr val="C0C0C0"/>
                  </a:outerShdw>
                </a:effectLst>
              </a:rPr>
              <a:t>,</a:t>
            </a:r>
            <a:r>
              <a:rPr lang="zh-CN" altLang="en-US" sz="2800" dirty="0">
                <a:solidFill>
                  <a:schemeClr val="tx1"/>
                </a:solidFill>
                <a:effectLst>
                  <a:outerShdw blurRad="38100" dist="38100" dir="2700000" algn="tl">
                    <a:srgbClr val="C0C0C0"/>
                  </a:outerShdw>
                </a:effectLst>
              </a:rPr>
              <a:t>度为</a:t>
            </a:r>
            <a:r>
              <a:rPr lang="zh-CN" altLang="en-US" sz="2800" dirty="0">
                <a:solidFill>
                  <a:schemeClr val="tx1"/>
                </a:solidFill>
                <a:effectLst>
                  <a:outerShdw blurRad="38100" dist="38100" dir="2700000" algn="tl">
                    <a:srgbClr val="C0C0C0"/>
                  </a:outerShdw>
                </a:effectLst>
                <a:latin typeface="Times New Roman" pitchFamily="18" charset="0"/>
              </a:rPr>
              <a:t>2</a:t>
            </a:r>
            <a:r>
              <a:rPr lang="zh-CN" altLang="en-US" sz="2800" dirty="0">
                <a:solidFill>
                  <a:schemeClr val="tx1"/>
                </a:solidFill>
                <a:effectLst>
                  <a:outerShdw blurRad="38100" dist="38100" dir="2700000" algn="tl">
                    <a:srgbClr val="C0C0C0"/>
                  </a:outerShdw>
                </a:effectLst>
              </a:rPr>
              <a:t>的结点个数为</a:t>
            </a:r>
            <a:r>
              <a:rPr lang="en-US" altLang="zh-CN" sz="2800" dirty="0">
                <a:solidFill>
                  <a:schemeClr val="tx1"/>
                </a:solidFill>
                <a:effectLst>
                  <a:outerShdw blurRad="38100" dist="38100" dir="2700000" algn="tl">
                    <a:srgbClr val="C0C0C0"/>
                  </a:outerShdw>
                </a:effectLst>
                <a:latin typeface="Times New Roman" pitchFamily="18" charset="0"/>
              </a:rPr>
              <a:t>n</a:t>
            </a:r>
            <a:r>
              <a:rPr lang="en-US" altLang="zh-CN" sz="2800" baseline="-25000" dirty="0">
                <a:solidFill>
                  <a:schemeClr val="tx1"/>
                </a:solidFill>
                <a:effectLst>
                  <a:outerShdw blurRad="38100" dist="38100" dir="2700000" algn="tl">
                    <a:srgbClr val="C0C0C0"/>
                  </a:outerShdw>
                </a:effectLst>
                <a:latin typeface="Times New Roman" pitchFamily="18" charset="0"/>
              </a:rPr>
              <a:t>2</a:t>
            </a:r>
            <a:r>
              <a:rPr lang="en-US" altLang="zh-CN" sz="2800" dirty="0">
                <a:solidFill>
                  <a:schemeClr val="tx1"/>
                </a:solidFill>
                <a:effectLst>
                  <a:outerShdw blurRad="38100" dist="38100" dir="2700000" algn="tl">
                    <a:srgbClr val="C0C0C0"/>
                  </a:outerShdw>
                </a:effectLst>
              </a:rPr>
              <a:t>, </a:t>
            </a:r>
            <a:r>
              <a:rPr lang="zh-CN" altLang="en-US" sz="2800" dirty="0">
                <a:solidFill>
                  <a:schemeClr val="tx1"/>
                </a:solidFill>
                <a:effectLst>
                  <a:outerShdw blurRad="38100" dist="38100" dir="2700000" algn="tl">
                    <a:srgbClr val="C0C0C0"/>
                  </a:outerShdw>
                </a:effectLst>
              </a:rPr>
              <a:t>则有</a:t>
            </a:r>
            <a:r>
              <a:rPr lang="en-US" altLang="zh-CN" sz="2800" dirty="0">
                <a:solidFill>
                  <a:schemeClr val="tx1"/>
                </a:solidFill>
                <a:effectLst>
                  <a:outerShdw blurRad="38100" dist="38100" dir="2700000" algn="tl">
                    <a:srgbClr val="C0C0C0"/>
                  </a:outerShdw>
                </a:effectLst>
                <a:latin typeface="Times New Roman" pitchFamily="18" charset="0"/>
              </a:rPr>
              <a:t>n</a:t>
            </a:r>
            <a:r>
              <a:rPr lang="en-US" altLang="zh-CN" sz="2800" baseline="-25000" dirty="0">
                <a:solidFill>
                  <a:schemeClr val="tx1"/>
                </a:solidFill>
                <a:effectLst>
                  <a:outerShdw blurRad="38100" dist="38100" dir="2700000" algn="tl">
                    <a:srgbClr val="C0C0C0"/>
                  </a:outerShdw>
                </a:effectLst>
                <a:latin typeface="Times New Roman" pitchFamily="18" charset="0"/>
              </a:rPr>
              <a:t>0</a:t>
            </a:r>
            <a:r>
              <a:rPr lang="en-US" altLang="zh-CN" sz="2800" dirty="0">
                <a:solidFill>
                  <a:schemeClr val="tx1"/>
                </a:solidFill>
                <a:effectLst>
                  <a:outerShdw blurRad="38100" dist="38100" dir="2700000" algn="tl">
                    <a:srgbClr val="C0C0C0"/>
                  </a:outerShdw>
                </a:effectLst>
                <a:latin typeface="Times New Roman" pitchFamily="18" charset="0"/>
              </a:rPr>
              <a:t>＝n</a:t>
            </a:r>
            <a:r>
              <a:rPr lang="en-US" altLang="zh-CN" sz="2800" baseline="-25000" dirty="0">
                <a:solidFill>
                  <a:schemeClr val="tx1"/>
                </a:solidFill>
                <a:effectLst>
                  <a:outerShdw blurRad="38100" dist="38100" dir="2700000" algn="tl">
                    <a:srgbClr val="C0C0C0"/>
                  </a:outerShdw>
                </a:effectLst>
                <a:latin typeface="Times New Roman" pitchFamily="18" charset="0"/>
              </a:rPr>
              <a:t>2</a:t>
            </a:r>
            <a:r>
              <a:rPr lang="en-US" altLang="zh-CN" sz="2800" dirty="0">
                <a:solidFill>
                  <a:schemeClr val="tx1"/>
                </a:solidFill>
                <a:effectLst>
                  <a:outerShdw blurRad="38100" dist="38100" dir="2700000" algn="tl">
                    <a:srgbClr val="C0C0C0"/>
                  </a:outerShdw>
                </a:effectLst>
                <a:latin typeface="Times New Roman" pitchFamily="18" charset="0"/>
              </a:rPr>
              <a:t>＋1</a:t>
            </a:r>
          </a:p>
        </p:txBody>
      </p:sp>
      <p:sp>
        <p:nvSpPr>
          <p:cNvPr id="610312" name="Rectangle 8"/>
          <p:cNvSpPr>
            <a:spLocks noChangeArrowheads="1"/>
          </p:cNvSpPr>
          <p:nvPr/>
        </p:nvSpPr>
        <p:spPr bwMode="auto">
          <a:xfrm>
            <a:off x="250825" y="1989138"/>
            <a:ext cx="871378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33400" indent="-533400">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证明：</a:t>
            </a:r>
          </a:p>
          <a:p>
            <a:pPr marL="533400" indent="-533400">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1、结点总数为度为0的结点加上度为1的结点再加上度为2的结点：</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N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2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(1)</a:t>
            </a:r>
            <a:endPar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610313" name="Rectangle 9"/>
          <p:cNvSpPr>
            <a:spLocks noChangeArrowheads="1"/>
          </p:cNvSpPr>
          <p:nvPr/>
        </p:nvSpPr>
        <p:spPr bwMode="auto">
          <a:xfrm>
            <a:off x="244475" y="3500438"/>
            <a:ext cx="8748713"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33400" indent="-533400">
              <a:lnSpc>
                <a:spcPct val="100000"/>
              </a:lnSpc>
              <a:defRPr/>
            </a:pPr>
            <a:r>
              <a:rPr lang="zh-CN" altLang="en-US" sz="2800" dirty="0">
                <a:solidFill>
                  <a:schemeClr val="tx1"/>
                </a:solidFill>
                <a:effectLst>
                  <a:outerShdw blurRad="38100" dist="38100" dir="2700000" algn="tl">
                    <a:srgbClr val="C0C0C0"/>
                  </a:outerShdw>
                </a:effectLst>
              </a:rPr>
              <a:t>2、另一方面，二叉树中度为</a:t>
            </a:r>
            <a:r>
              <a:rPr lang="zh-CN" altLang="en-US" sz="2800" dirty="0">
                <a:solidFill>
                  <a:schemeClr val="tx1"/>
                </a:solidFill>
                <a:effectLst>
                  <a:outerShdw blurRad="38100" dist="38100" dir="2700000" algn="tl">
                    <a:srgbClr val="C0C0C0"/>
                  </a:outerShdw>
                </a:effectLst>
                <a:latin typeface="Times New Roman" pitchFamily="18" charset="0"/>
              </a:rPr>
              <a:t>1</a:t>
            </a:r>
            <a:r>
              <a:rPr lang="zh-CN" altLang="en-US" sz="2800" dirty="0">
                <a:solidFill>
                  <a:schemeClr val="tx1"/>
                </a:solidFill>
                <a:effectLst>
                  <a:outerShdw blurRad="38100" dist="38100" dir="2700000" algn="tl">
                    <a:srgbClr val="C0C0C0"/>
                  </a:outerShdw>
                </a:effectLst>
              </a:rPr>
              <a:t>的结点有一个孩子，度为</a:t>
            </a:r>
            <a:r>
              <a:rPr lang="zh-CN" altLang="en-US" sz="2800" dirty="0">
                <a:solidFill>
                  <a:schemeClr val="tx1"/>
                </a:solidFill>
                <a:effectLst>
                  <a:outerShdw blurRad="38100" dist="38100" dir="2700000" algn="tl">
                    <a:srgbClr val="C0C0C0"/>
                  </a:outerShdw>
                </a:effectLst>
                <a:latin typeface="Times New Roman" pitchFamily="18" charset="0"/>
              </a:rPr>
              <a:t>2</a:t>
            </a:r>
            <a:r>
              <a:rPr lang="zh-CN" altLang="en-US" sz="2800" dirty="0">
                <a:solidFill>
                  <a:schemeClr val="tx1"/>
                </a:solidFill>
                <a:effectLst>
                  <a:outerShdw blurRad="38100" dist="38100" dir="2700000" algn="tl">
                    <a:srgbClr val="C0C0C0"/>
                  </a:outerShdw>
                </a:effectLst>
              </a:rPr>
              <a:t>的结点有二个孩子，根结点不是任何结点的孩子，因此，结点总数为根结点加上所有孩子结点：</a:t>
            </a:r>
          </a:p>
          <a:p>
            <a:pPr marL="533400" indent="-533400">
              <a:lnSpc>
                <a:spcPct val="100000"/>
              </a:lnSpc>
              <a:defRPr/>
            </a:pPr>
            <a:r>
              <a:rPr lang="zh-CN" altLang="en-US" sz="2800" dirty="0">
                <a:solidFill>
                  <a:schemeClr val="tx1"/>
                </a:solidFill>
                <a:effectLst>
                  <a:outerShdw blurRad="38100" dist="38100" dir="2700000" algn="tl">
                    <a:srgbClr val="C0C0C0"/>
                  </a:outerShdw>
                </a:effectLst>
              </a:rPr>
              <a:t>      </a:t>
            </a:r>
            <a:r>
              <a:rPr lang="en-US" altLang="zh-CN" sz="2800" dirty="0">
                <a:solidFill>
                  <a:schemeClr val="tx1"/>
                </a:solidFill>
                <a:effectLst>
                  <a:outerShdw blurRad="38100" dist="38100" dir="2700000" algn="tl">
                    <a:srgbClr val="C0C0C0"/>
                  </a:outerShdw>
                </a:effectLst>
                <a:latin typeface="Times New Roman" pitchFamily="18" charset="0"/>
              </a:rPr>
              <a:t>N = n</a:t>
            </a:r>
            <a:r>
              <a:rPr lang="en-US" altLang="zh-CN" sz="2800" baseline="-25000" dirty="0">
                <a:solidFill>
                  <a:schemeClr val="tx1"/>
                </a:solidFill>
                <a:effectLst>
                  <a:outerShdw blurRad="38100" dist="38100" dir="2700000" algn="tl">
                    <a:srgbClr val="C0C0C0"/>
                  </a:outerShdw>
                </a:effectLst>
                <a:latin typeface="Times New Roman" pitchFamily="18" charset="0"/>
              </a:rPr>
              <a:t>1</a:t>
            </a:r>
            <a:r>
              <a:rPr lang="en-US" altLang="zh-CN" sz="2800" dirty="0">
                <a:solidFill>
                  <a:schemeClr val="tx1"/>
                </a:solidFill>
                <a:effectLst>
                  <a:outerShdw blurRad="38100" dist="38100" dir="2700000" algn="tl">
                    <a:srgbClr val="C0C0C0"/>
                  </a:outerShdw>
                </a:effectLst>
                <a:latin typeface="Times New Roman" pitchFamily="18" charset="0"/>
              </a:rPr>
              <a:t> + 2n</a:t>
            </a:r>
            <a:r>
              <a:rPr lang="en-US" altLang="zh-CN" sz="2800" baseline="-25000" dirty="0">
                <a:solidFill>
                  <a:schemeClr val="tx1"/>
                </a:solidFill>
                <a:effectLst>
                  <a:outerShdw blurRad="38100" dist="38100" dir="2700000" algn="tl">
                    <a:srgbClr val="C0C0C0"/>
                  </a:outerShdw>
                </a:effectLst>
                <a:latin typeface="Times New Roman" pitchFamily="18" charset="0"/>
              </a:rPr>
              <a:t>2 </a:t>
            </a:r>
            <a:r>
              <a:rPr lang="en-US" altLang="zh-CN" sz="2800" dirty="0">
                <a:solidFill>
                  <a:schemeClr val="tx1"/>
                </a:solidFill>
                <a:effectLst>
                  <a:outerShdw blurRad="38100" dist="38100" dir="2700000" algn="tl">
                    <a:srgbClr val="C0C0C0"/>
                  </a:outerShdw>
                </a:effectLst>
                <a:latin typeface="Times New Roman" pitchFamily="18" charset="0"/>
              </a:rPr>
              <a:t>+ 1</a:t>
            </a:r>
            <a:r>
              <a:rPr lang="en-US" altLang="zh-CN" sz="2800" dirty="0">
                <a:solidFill>
                  <a:schemeClr val="tx1"/>
                </a:solidFill>
                <a:effectLst>
                  <a:outerShdw blurRad="38100" dist="38100" dir="2700000" algn="tl">
                    <a:srgbClr val="C0C0C0"/>
                  </a:outerShdw>
                </a:effectLst>
              </a:rPr>
              <a:t>   </a:t>
            </a:r>
            <a:r>
              <a:rPr lang="en-US" altLang="zh-CN" sz="2800" dirty="0">
                <a:solidFill>
                  <a:schemeClr val="tx1"/>
                </a:solidFill>
                <a:effectLst>
                  <a:outerShdw blurRad="38100" dist="38100" dir="2700000" algn="tl">
                    <a:srgbClr val="C0C0C0"/>
                  </a:outerShdw>
                </a:effectLst>
                <a:latin typeface="Times New Roman" pitchFamily="18" charset="0"/>
              </a:rPr>
              <a:t>(2)</a:t>
            </a:r>
            <a:endParaRPr lang="en-US" altLang="zh-CN" sz="2800" baseline="-25000" dirty="0">
              <a:solidFill>
                <a:schemeClr val="tx1"/>
              </a:solidFill>
              <a:effectLst>
                <a:outerShdw blurRad="38100" dist="38100" dir="2700000" algn="tl">
                  <a:srgbClr val="C0C0C0"/>
                </a:outerShdw>
              </a:effectLst>
              <a:latin typeface="Times New Roman" pitchFamily="18" charset="0"/>
            </a:endParaRPr>
          </a:p>
          <a:p>
            <a:pPr marL="533400" indent="-533400">
              <a:lnSpc>
                <a:spcPct val="100000"/>
              </a:lnSpc>
              <a:defRPr/>
            </a:pPr>
            <a:endParaRPr lang="en-US" altLang="zh-CN" sz="2800" dirty="0">
              <a:solidFill>
                <a:schemeClr val="tx1"/>
              </a:solidFill>
              <a:effectLst>
                <a:outerShdw blurRad="38100" dist="38100" dir="2700000" algn="tl">
                  <a:srgbClr val="C0C0C0"/>
                </a:outerShdw>
              </a:effectLst>
            </a:endParaRPr>
          </a:p>
        </p:txBody>
      </p:sp>
      <p:sp>
        <p:nvSpPr>
          <p:cNvPr id="610314" name="Rectangle 10"/>
          <p:cNvSpPr>
            <a:spLocks noChangeArrowheads="1"/>
          </p:cNvSpPr>
          <p:nvPr/>
        </p:nvSpPr>
        <p:spPr bwMode="auto">
          <a:xfrm>
            <a:off x="323850" y="5373688"/>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solidFill>
                  <a:schemeClr val="tx1"/>
                </a:solidFill>
                <a:effectLst>
                  <a:outerShdw blurRad="38100" dist="38100" dir="2700000" algn="tl">
                    <a:srgbClr val="C0C0C0"/>
                  </a:outerShdw>
                </a:effectLst>
              </a:rPr>
              <a:t>3、</a:t>
            </a:r>
            <a:r>
              <a:rPr lang="en-US" altLang="zh-CN" sz="2800" dirty="0">
                <a:solidFill>
                  <a:schemeClr val="tx1"/>
                </a:solidFill>
                <a:effectLst>
                  <a:outerShdw blurRad="38100" dist="38100" dir="2700000" algn="tl">
                    <a:srgbClr val="C0C0C0"/>
                  </a:outerShdw>
                </a:effectLst>
                <a:latin typeface="Times New Roman" pitchFamily="18" charset="0"/>
              </a:rPr>
              <a:t>(1) - (2)</a:t>
            </a:r>
            <a:r>
              <a:rPr lang="zh-CN" altLang="en-US" sz="2800" dirty="0">
                <a:solidFill>
                  <a:schemeClr val="tx1"/>
                </a:solidFill>
                <a:effectLst>
                  <a:outerShdw blurRad="38100" dist="38100" dir="2700000" algn="tl">
                    <a:srgbClr val="C0C0C0"/>
                  </a:outerShdw>
                </a:effectLst>
              </a:rPr>
              <a:t>，得到：</a:t>
            </a:r>
            <a:r>
              <a:rPr lang="en-US" altLang="zh-CN" sz="2800" dirty="0">
                <a:solidFill>
                  <a:schemeClr val="tx1"/>
                </a:solidFill>
                <a:effectLst>
                  <a:outerShdw blurRad="38100" dist="38100" dir="2700000" algn="tl">
                    <a:srgbClr val="C0C0C0"/>
                  </a:outerShdw>
                </a:effectLst>
                <a:latin typeface="Times New Roman" pitchFamily="18" charset="0"/>
              </a:rPr>
              <a:t>n</a:t>
            </a:r>
            <a:r>
              <a:rPr lang="en-US" altLang="zh-CN" sz="2800" baseline="-25000" dirty="0">
                <a:solidFill>
                  <a:schemeClr val="tx1"/>
                </a:solidFill>
                <a:effectLst>
                  <a:outerShdw blurRad="38100" dist="38100" dir="2700000" algn="tl">
                    <a:srgbClr val="C0C0C0"/>
                  </a:outerShdw>
                </a:effectLst>
                <a:latin typeface="Times New Roman" pitchFamily="18" charset="0"/>
              </a:rPr>
              <a:t>0</a:t>
            </a:r>
            <a:r>
              <a:rPr lang="en-US" altLang="zh-CN" sz="2800" dirty="0">
                <a:solidFill>
                  <a:schemeClr val="tx1"/>
                </a:solidFill>
                <a:effectLst>
                  <a:outerShdw blurRad="38100" dist="38100" dir="2700000" algn="tl">
                    <a:srgbClr val="C0C0C0"/>
                  </a:outerShdw>
                </a:effectLst>
                <a:latin typeface="Times New Roman" pitchFamily="18" charset="0"/>
              </a:rPr>
              <a:t> = n</a:t>
            </a:r>
            <a:r>
              <a:rPr lang="en-US" altLang="zh-CN" sz="2800" baseline="-25000" dirty="0">
                <a:solidFill>
                  <a:schemeClr val="tx1"/>
                </a:solidFill>
                <a:effectLst>
                  <a:outerShdw blurRad="38100" dist="38100" dir="2700000" algn="tl">
                    <a:srgbClr val="C0C0C0"/>
                  </a:outerShdw>
                </a:effectLst>
                <a:latin typeface="Times New Roman" pitchFamily="18" charset="0"/>
              </a:rPr>
              <a:t>2 </a:t>
            </a:r>
            <a:r>
              <a:rPr lang="en-US" altLang="zh-CN" sz="2800" dirty="0">
                <a:solidFill>
                  <a:schemeClr val="tx1"/>
                </a:solidFill>
                <a:effectLst>
                  <a:outerShdw blurRad="38100" dist="38100" dir="2700000" algn="tl">
                    <a:srgbClr val="C0C0C0"/>
                  </a:outerShdw>
                </a:effectLst>
                <a:latin typeface="Times New Roman" pitchFamily="18" charset="0"/>
              </a:rPr>
              <a:t>+ 1</a:t>
            </a:r>
            <a:r>
              <a:rPr lang="en-US" altLang="zh-CN" sz="2800" dirty="0">
                <a:solidFill>
                  <a:schemeClr val="tx1"/>
                </a:solidFill>
                <a:effectLst>
                  <a:outerShdw blurRad="38100" dist="38100" dir="2700000" algn="tl">
                    <a:srgbClr val="C0C0C0"/>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0311"/>
                                        </p:tgtEl>
                                        <p:attrNameLst>
                                          <p:attrName>style.visibility</p:attrName>
                                        </p:attrNameLst>
                                      </p:cBhvr>
                                      <p:to>
                                        <p:strVal val="visible"/>
                                      </p:to>
                                    </p:set>
                                    <p:anim calcmode="lin" valueType="num">
                                      <p:cBhvr additive="base">
                                        <p:cTn id="7" dur="500" fill="hold"/>
                                        <p:tgtEl>
                                          <p:spTgt spid="610311"/>
                                        </p:tgtEl>
                                        <p:attrNameLst>
                                          <p:attrName>ppt_x</p:attrName>
                                        </p:attrNameLst>
                                      </p:cBhvr>
                                      <p:tavLst>
                                        <p:tav tm="0">
                                          <p:val>
                                            <p:strVal val="0-#ppt_w/2"/>
                                          </p:val>
                                        </p:tav>
                                        <p:tav tm="100000">
                                          <p:val>
                                            <p:strVal val="#ppt_x"/>
                                          </p:val>
                                        </p:tav>
                                      </p:tavLst>
                                    </p:anim>
                                    <p:anim calcmode="lin" valueType="num">
                                      <p:cBhvr additive="base">
                                        <p:cTn id="8" dur="500" fill="hold"/>
                                        <p:tgtEl>
                                          <p:spTgt spid="6103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12"/>
                                        </p:tgtEl>
                                        <p:attrNameLst>
                                          <p:attrName>style.visibility</p:attrName>
                                        </p:attrNameLst>
                                      </p:cBhvr>
                                      <p:to>
                                        <p:strVal val="visible"/>
                                      </p:to>
                                    </p:set>
                                    <p:anim calcmode="lin" valueType="num">
                                      <p:cBhvr additive="base">
                                        <p:cTn id="13" dur="500" fill="hold"/>
                                        <p:tgtEl>
                                          <p:spTgt spid="610312"/>
                                        </p:tgtEl>
                                        <p:attrNameLst>
                                          <p:attrName>ppt_x</p:attrName>
                                        </p:attrNameLst>
                                      </p:cBhvr>
                                      <p:tavLst>
                                        <p:tav tm="0">
                                          <p:val>
                                            <p:strVal val="0-#ppt_w/2"/>
                                          </p:val>
                                        </p:tav>
                                        <p:tav tm="100000">
                                          <p:val>
                                            <p:strVal val="#ppt_x"/>
                                          </p:val>
                                        </p:tav>
                                      </p:tavLst>
                                    </p:anim>
                                    <p:anim calcmode="lin" valueType="num">
                                      <p:cBhvr additive="base">
                                        <p:cTn id="14" dur="500" fill="hold"/>
                                        <p:tgtEl>
                                          <p:spTgt spid="6103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0313"/>
                                        </p:tgtEl>
                                        <p:attrNameLst>
                                          <p:attrName>style.visibility</p:attrName>
                                        </p:attrNameLst>
                                      </p:cBhvr>
                                      <p:to>
                                        <p:strVal val="visible"/>
                                      </p:to>
                                    </p:set>
                                    <p:anim calcmode="lin" valueType="num">
                                      <p:cBhvr additive="base">
                                        <p:cTn id="19" dur="500" fill="hold"/>
                                        <p:tgtEl>
                                          <p:spTgt spid="610313"/>
                                        </p:tgtEl>
                                        <p:attrNameLst>
                                          <p:attrName>ppt_x</p:attrName>
                                        </p:attrNameLst>
                                      </p:cBhvr>
                                      <p:tavLst>
                                        <p:tav tm="0">
                                          <p:val>
                                            <p:strVal val="0-#ppt_w/2"/>
                                          </p:val>
                                        </p:tav>
                                        <p:tav tm="100000">
                                          <p:val>
                                            <p:strVal val="#ppt_x"/>
                                          </p:val>
                                        </p:tav>
                                      </p:tavLst>
                                    </p:anim>
                                    <p:anim calcmode="lin" valueType="num">
                                      <p:cBhvr additive="base">
                                        <p:cTn id="20" dur="500" fill="hold"/>
                                        <p:tgtEl>
                                          <p:spTgt spid="6103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0314"/>
                                        </p:tgtEl>
                                        <p:attrNameLst>
                                          <p:attrName>style.visibility</p:attrName>
                                        </p:attrNameLst>
                                      </p:cBhvr>
                                      <p:to>
                                        <p:strVal val="visible"/>
                                      </p:to>
                                    </p:set>
                                    <p:anim calcmode="lin" valueType="num">
                                      <p:cBhvr additive="base">
                                        <p:cTn id="25" dur="500" fill="hold"/>
                                        <p:tgtEl>
                                          <p:spTgt spid="610314"/>
                                        </p:tgtEl>
                                        <p:attrNameLst>
                                          <p:attrName>ppt_x</p:attrName>
                                        </p:attrNameLst>
                                      </p:cBhvr>
                                      <p:tavLst>
                                        <p:tav tm="0">
                                          <p:val>
                                            <p:strVal val="0-#ppt_w/2"/>
                                          </p:val>
                                        </p:tav>
                                        <p:tav tm="100000">
                                          <p:val>
                                            <p:strVal val="#ppt_x"/>
                                          </p:val>
                                        </p:tav>
                                      </p:tavLst>
                                    </p:anim>
                                    <p:anim calcmode="lin" valueType="num">
                                      <p:cBhvr additive="base">
                                        <p:cTn id="26" dur="500" fill="hold"/>
                                        <p:tgtEl>
                                          <p:spTgt spid="610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1" grpId="0" autoUpdateAnimBg="0"/>
      <p:bldP spid="610312" grpId="0" autoUpdateAnimBg="0"/>
      <p:bldP spid="610313" grpId="0" autoUpdateAnimBg="0"/>
      <p:bldP spid="610314"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0" y="404664"/>
            <a:ext cx="9144000" cy="452431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dirty="0">
                <a:solidFill>
                  <a:schemeClr val="tx1"/>
                </a:solidFill>
                <a:latin typeface="Times New Roman" pitchFamily="18" charset="0"/>
                <a:ea typeface="宋体" pitchFamily="2" charset="-122"/>
              </a:rPr>
              <a:t>Q = </a:t>
            </a:r>
            <a:r>
              <a:rPr lang="en-US" altLang="zh-CN" sz="3200" dirty="0" err="1">
                <a:solidFill>
                  <a:schemeClr val="tx1"/>
                </a:solidFill>
                <a:latin typeface="Times New Roman" pitchFamily="18" charset="0"/>
                <a:ea typeface="宋体" pitchFamily="2" charset="-122"/>
              </a:rPr>
              <a:t>PriorityQueue</a:t>
            </a:r>
            <a:r>
              <a:rPr lang="en-US" altLang="zh-CN" sz="3200" dirty="0">
                <a:solidFill>
                  <a:schemeClr val="tx1"/>
                </a:solidFill>
                <a:latin typeface="Times New Roman" pitchFamily="18" charset="0"/>
                <a:ea typeface="宋体" pitchFamily="2" charset="-122"/>
              </a:rPr>
              <a:t>( )</a:t>
            </a:r>
          </a:p>
          <a:p>
            <a:pPr>
              <a:lnSpc>
                <a:spcPct val="100000"/>
              </a:lnSpc>
            </a:pPr>
            <a:r>
              <a:rPr lang="en-US" altLang="zh-CN" sz="3200" dirty="0">
                <a:solidFill>
                  <a:schemeClr val="tx1"/>
                </a:solidFill>
                <a:latin typeface="Times New Roman" pitchFamily="18" charset="0"/>
                <a:ea typeface="宋体" pitchFamily="2" charset="-122"/>
              </a:rPr>
              <a:t>print '   </a:t>
            </a:r>
            <a:r>
              <a:rPr lang="zh-CN" altLang="en-US" sz="3200" dirty="0">
                <a:solidFill>
                  <a:schemeClr val="tx1"/>
                </a:solidFill>
                <a:latin typeface="Times New Roman" pitchFamily="18" charset="0"/>
                <a:ea typeface="宋体" pitchFamily="2" charset="-122"/>
              </a:rPr>
              <a:t>进入优先队列</a:t>
            </a:r>
            <a:r>
              <a:rPr lang="en-US" altLang="zh-CN" sz="3200" dirty="0">
                <a:solidFill>
                  <a:schemeClr val="tx1"/>
                </a:solidFill>
                <a:latin typeface="Times New Roman" pitchFamily="18" charset="0"/>
                <a:ea typeface="宋体" pitchFamily="2" charset="-122"/>
              </a:rPr>
              <a:t>: ', </a:t>
            </a:r>
          </a:p>
          <a:p>
            <a:pPr>
              <a:lnSpc>
                <a:spcPct val="100000"/>
              </a:lnSpc>
            </a:pPr>
            <a:r>
              <a:rPr lang="en-US" altLang="zh-CN" sz="3200" dirty="0">
                <a:solidFill>
                  <a:schemeClr val="tx1"/>
                </a:solidFill>
                <a:latin typeface="Times New Roman" pitchFamily="18" charset="0"/>
                <a:ea typeface="宋体" pitchFamily="2" charset="-122"/>
              </a:rPr>
              <a:t>for i in </a:t>
            </a:r>
            <a:r>
              <a:rPr lang="en-US" altLang="zh-CN" sz="3200" dirty="0" err="1">
                <a:solidFill>
                  <a:schemeClr val="tx1"/>
                </a:solidFill>
                <a:latin typeface="Times New Roman" pitchFamily="18" charset="0"/>
                <a:ea typeface="宋体" pitchFamily="2" charset="-122"/>
              </a:rPr>
              <a:t>xrange</a:t>
            </a:r>
            <a:r>
              <a:rPr lang="en-US" altLang="zh-CN" sz="3200" dirty="0">
                <a:solidFill>
                  <a:schemeClr val="tx1"/>
                </a:solidFill>
                <a:latin typeface="Times New Roman" pitchFamily="18" charset="0"/>
                <a:ea typeface="宋体" pitchFamily="2" charset="-122"/>
              </a:rPr>
              <a:t>(9):</a:t>
            </a:r>
          </a:p>
          <a:p>
            <a:pPr>
              <a:lnSpc>
                <a:spcPct val="100000"/>
              </a:lnSpc>
            </a:pPr>
            <a:r>
              <a:rPr lang="en-US" altLang="zh-CN" sz="3200" dirty="0">
                <a:solidFill>
                  <a:schemeClr val="tx1"/>
                </a:solidFill>
                <a:latin typeface="Times New Roman" pitchFamily="18" charset="0"/>
                <a:ea typeface="宋体" pitchFamily="2" charset="-122"/>
              </a:rPr>
              <a:t>    a = </a:t>
            </a:r>
            <a:r>
              <a:rPr lang="en-US" altLang="zh-CN" sz="3200" dirty="0" err="1">
                <a:solidFill>
                  <a:schemeClr val="tx1"/>
                </a:solidFill>
                <a:latin typeface="Times New Roman" pitchFamily="18" charset="0"/>
                <a:ea typeface="宋体" pitchFamily="2" charset="-122"/>
              </a:rPr>
              <a:t>int</a:t>
            </a:r>
            <a:r>
              <a:rPr lang="en-US" altLang="zh-CN" sz="3200" dirty="0">
                <a:solidFill>
                  <a:schemeClr val="tx1"/>
                </a:solidFill>
                <a:latin typeface="Times New Roman" pitchFamily="18" charset="0"/>
                <a:ea typeface="宋体" pitchFamily="2" charset="-122"/>
              </a:rPr>
              <a:t>(uniform(1,10))</a:t>
            </a:r>
          </a:p>
          <a:p>
            <a:pPr>
              <a:lnSpc>
                <a:spcPct val="100000"/>
              </a:lnSpc>
            </a:pPr>
            <a:r>
              <a:rPr lang="en-US" altLang="zh-CN" sz="3200" dirty="0">
                <a:solidFill>
                  <a:schemeClr val="tx1"/>
                </a:solidFill>
                <a:latin typeface="Times New Roman" pitchFamily="18" charset="0"/>
                <a:ea typeface="宋体" pitchFamily="2" charset="-122"/>
              </a:rPr>
              <a:t>    print a,</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Q.enqueue</a:t>
            </a:r>
            <a:r>
              <a:rPr lang="en-US" altLang="zh-CN" sz="3200" dirty="0">
                <a:solidFill>
                  <a:schemeClr val="tx1"/>
                </a:solidFill>
                <a:latin typeface="Times New Roman" pitchFamily="18" charset="0"/>
                <a:ea typeface="宋体" pitchFamily="2" charset="-122"/>
              </a:rPr>
              <a:t>(a)</a:t>
            </a:r>
          </a:p>
          <a:p>
            <a:pPr>
              <a:lnSpc>
                <a:spcPct val="100000"/>
              </a:lnSpc>
            </a:pPr>
            <a:r>
              <a:rPr lang="en-US" altLang="zh-CN" sz="3200" dirty="0">
                <a:solidFill>
                  <a:schemeClr val="tx1"/>
                </a:solidFill>
                <a:latin typeface="Times New Roman" pitchFamily="18" charset="0"/>
                <a:ea typeface="宋体" pitchFamily="2" charset="-122"/>
              </a:rPr>
              <a:t>print '\n', '   </a:t>
            </a:r>
            <a:r>
              <a:rPr lang="zh-CN" altLang="en-US" sz="3200" dirty="0">
                <a:solidFill>
                  <a:schemeClr val="tx1"/>
                </a:solidFill>
                <a:latin typeface="Times New Roman" pitchFamily="18" charset="0"/>
                <a:ea typeface="宋体" pitchFamily="2" charset="-122"/>
              </a:rPr>
              <a:t>优先队列出队</a:t>
            </a:r>
            <a:r>
              <a:rPr lang="en-US" altLang="zh-CN" sz="3200" dirty="0">
                <a:solidFill>
                  <a:schemeClr val="tx1"/>
                </a:solidFill>
                <a:latin typeface="Times New Roman" pitchFamily="18" charset="0"/>
                <a:ea typeface="宋体" pitchFamily="2" charset="-122"/>
              </a:rPr>
              <a:t>: ',</a:t>
            </a:r>
          </a:p>
          <a:p>
            <a:pPr>
              <a:lnSpc>
                <a:spcPct val="100000"/>
              </a:lnSpc>
            </a:pPr>
            <a:r>
              <a:rPr lang="en-US" altLang="zh-CN" sz="3200" dirty="0">
                <a:solidFill>
                  <a:schemeClr val="tx1"/>
                </a:solidFill>
                <a:latin typeface="Times New Roman" pitchFamily="18" charset="0"/>
                <a:ea typeface="宋体" pitchFamily="2" charset="-122"/>
              </a:rPr>
              <a:t>while not </a:t>
            </a:r>
            <a:r>
              <a:rPr lang="en-US" altLang="zh-CN" sz="3200" dirty="0" err="1">
                <a:solidFill>
                  <a:schemeClr val="tx1"/>
                </a:solidFill>
                <a:latin typeface="Times New Roman" pitchFamily="18" charset="0"/>
                <a:ea typeface="宋体" pitchFamily="2" charset="-122"/>
              </a:rPr>
              <a:t>Q.isEmpty</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print </a:t>
            </a:r>
            <a:r>
              <a:rPr lang="en-US" altLang="zh-CN" sz="3200" dirty="0" err="1">
                <a:solidFill>
                  <a:schemeClr val="tx1"/>
                </a:solidFill>
                <a:latin typeface="Times New Roman" pitchFamily="18" charset="0"/>
                <a:ea typeface="宋体" pitchFamily="2" charset="-122"/>
              </a:rPr>
              <a:t>Q.remove</a:t>
            </a:r>
            <a:r>
              <a:rPr lang="en-US" altLang="zh-CN" sz="3200" dirty="0">
                <a:solidFill>
                  <a:schemeClr val="tx1"/>
                </a:solidFill>
                <a:latin typeface="Times New Roman" pitchFamily="18" charset="0"/>
                <a:ea typeface="宋体" pitchFamily="2" charset="-122"/>
              </a:rPr>
              <a:t>(),</a:t>
            </a:r>
          </a:p>
        </p:txBody>
      </p:sp>
      <p:pic>
        <p:nvPicPr>
          <p:cNvPr id="23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31" y="5229200"/>
            <a:ext cx="6267538"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318891"/>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381000" y="317500"/>
            <a:ext cx="55292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a:solidFill>
                  <a:srgbClr val="FF0000"/>
                </a:solidFill>
                <a:effectLst>
                  <a:outerShdw blurRad="38100" dist="38100" dir="2700000" algn="tl">
                    <a:srgbClr val="C0C0C0"/>
                  </a:outerShdw>
                </a:effectLst>
                <a:latin typeface="Times New Roman" pitchFamily="18" charset="0"/>
              </a:rPr>
              <a:t>霍夫曼树的应用：霍夫曼编码</a:t>
            </a:r>
          </a:p>
        </p:txBody>
      </p:sp>
      <p:sp>
        <p:nvSpPr>
          <p:cNvPr id="854019" name="Text Box 3"/>
          <p:cNvSpPr txBox="1">
            <a:spLocks noChangeArrowheads="1"/>
          </p:cNvSpPr>
          <p:nvPr/>
        </p:nvSpPr>
        <p:spPr bwMode="auto">
          <a:xfrm>
            <a:off x="179512" y="1295400"/>
            <a:ext cx="8763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eaLnBrk="1" hangingPunct="1">
              <a:lnSpc>
                <a:spcPct val="100000"/>
              </a:lnSpc>
              <a:spcBef>
                <a:spcPct val="50000"/>
              </a:spcBef>
              <a:buClr>
                <a:srgbClr val="FF0000"/>
              </a:buClr>
              <a:buSzPct val="75000"/>
              <a:buFont typeface="Wingdings" pitchFamily="2" charset="2"/>
              <a:buChar char="n"/>
              <a:defRPr/>
            </a:pPr>
            <a:r>
              <a:rPr kumimoji="1" lang="zh-CN" altLang="en-US" sz="2800">
                <a:solidFill>
                  <a:srgbClr val="CC0000"/>
                </a:solidFill>
                <a:effectLst>
                  <a:outerShdw blurRad="38100" dist="38100" dir="2700000" algn="tl">
                    <a:srgbClr val="C0C0C0"/>
                  </a:outerShdw>
                </a:effectLst>
              </a:rPr>
              <a:t>前缀码 </a:t>
            </a:r>
            <a:r>
              <a:rPr kumimoji="1" lang="zh-CN" altLang="en-US" sz="2800">
                <a:solidFill>
                  <a:schemeClr val="tx1"/>
                </a:solidFill>
              </a:rPr>
              <a:t>若想电文的总长度缩短，则应使使用频率高的字符的编码尽可能地短（字符的编码不等长）</a:t>
            </a:r>
            <a:r>
              <a:rPr kumimoji="1" lang="zh-CN" altLang="en-US" sz="2800" smtClean="0">
                <a:solidFill>
                  <a:schemeClr val="tx1"/>
                </a:solidFill>
              </a:rPr>
              <a:t>。</a:t>
            </a:r>
            <a:endParaRPr kumimoji="1" lang="en-US" altLang="zh-CN" sz="2800" smtClean="0">
              <a:solidFill>
                <a:schemeClr val="tx1"/>
              </a:solidFill>
            </a:endParaRPr>
          </a:p>
          <a:p>
            <a:pPr marL="457200" indent="-457200" algn="just" eaLnBrk="1" hangingPunct="1">
              <a:lnSpc>
                <a:spcPct val="100000"/>
              </a:lnSpc>
              <a:spcBef>
                <a:spcPct val="50000"/>
              </a:spcBef>
              <a:buClr>
                <a:srgbClr val="FF0000"/>
              </a:buClr>
              <a:buSzPct val="75000"/>
              <a:buFont typeface="Wingdings" pitchFamily="2" charset="2"/>
              <a:buChar char="n"/>
              <a:defRPr/>
            </a:pPr>
            <a:r>
              <a:rPr kumimoji="1" lang="zh-CN" altLang="en-US" sz="2800" smtClean="0">
                <a:solidFill>
                  <a:schemeClr val="tx1"/>
                </a:solidFill>
              </a:rPr>
              <a:t>采用</a:t>
            </a:r>
            <a:r>
              <a:rPr kumimoji="1" lang="zh-CN" altLang="en-US" sz="2800">
                <a:solidFill>
                  <a:schemeClr val="tx1"/>
                </a:solidFill>
              </a:rPr>
              <a:t>不等长编码可能使译码产生多义性电文。例如假设用</a:t>
            </a:r>
            <a:r>
              <a:rPr kumimoji="1" lang="zh-CN" altLang="en-US" sz="2800">
                <a:solidFill>
                  <a:schemeClr val="tx1"/>
                </a:solidFill>
                <a:latin typeface="Times New Roman" pitchFamily="18" charset="0"/>
              </a:rPr>
              <a:t>00</a:t>
            </a:r>
            <a:r>
              <a:rPr kumimoji="1" lang="zh-CN" altLang="en-US" sz="2800">
                <a:solidFill>
                  <a:schemeClr val="tx1"/>
                </a:solidFill>
              </a:rPr>
              <a:t>表示</a:t>
            </a:r>
            <a:r>
              <a:rPr kumimoji="1" lang="en-US" altLang="zh-CN" sz="2800">
                <a:solidFill>
                  <a:schemeClr val="tx1"/>
                </a:solidFill>
                <a:latin typeface="Times New Roman" pitchFamily="18" charset="0"/>
              </a:rPr>
              <a:t>E</a:t>
            </a:r>
            <a:r>
              <a:rPr kumimoji="1" lang="en-US" altLang="zh-CN" sz="2800">
                <a:solidFill>
                  <a:schemeClr val="tx1"/>
                </a:solidFill>
              </a:rPr>
              <a:t>，</a:t>
            </a:r>
            <a:r>
              <a:rPr kumimoji="1" lang="en-US" altLang="zh-CN" sz="2800">
                <a:solidFill>
                  <a:schemeClr val="tx1"/>
                </a:solidFill>
                <a:latin typeface="Times New Roman" pitchFamily="18" charset="0"/>
              </a:rPr>
              <a:t>01</a:t>
            </a:r>
            <a:r>
              <a:rPr kumimoji="1" lang="zh-CN" altLang="en-US" sz="2800">
                <a:solidFill>
                  <a:schemeClr val="tx1"/>
                </a:solidFill>
              </a:rPr>
              <a:t>表示</a:t>
            </a:r>
            <a:r>
              <a:rPr kumimoji="1" lang="en-US" altLang="zh-CN" sz="2800">
                <a:solidFill>
                  <a:schemeClr val="tx1"/>
                </a:solidFill>
                <a:latin typeface="Times New Roman" pitchFamily="18" charset="0"/>
              </a:rPr>
              <a:t>T</a:t>
            </a:r>
            <a:r>
              <a:rPr kumimoji="1" lang="en-US" altLang="zh-CN" sz="2800">
                <a:solidFill>
                  <a:schemeClr val="tx1"/>
                </a:solidFill>
              </a:rPr>
              <a:t>，</a:t>
            </a:r>
            <a:r>
              <a:rPr kumimoji="1" lang="en-US" altLang="zh-CN" sz="2800">
                <a:solidFill>
                  <a:schemeClr val="tx1"/>
                </a:solidFill>
                <a:latin typeface="Times New Roman" pitchFamily="18" charset="0"/>
              </a:rPr>
              <a:t>0001</a:t>
            </a:r>
            <a:r>
              <a:rPr kumimoji="1" lang="zh-CN" altLang="en-US" sz="2800">
                <a:solidFill>
                  <a:schemeClr val="tx1"/>
                </a:solidFill>
              </a:rPr>
              <a:t>表示</a:t>
            </a:r>
            <a:r>
              <a:rPr kumimoji="1" lang="en-US" altLang="zh-CN" sz="2800">
                <a:solidFill>
                  <a:schemeClr val="tx1"/>
                </a:solidFill>
                <a:latin typeface="Times New Roman" pitchFamily="18" charset="0"/>
              </a:rPr>
              <a:t>W</a:t>
            </a:r>
            <a:r>
              <a:rPr kumimoji="1" lang="en-US" altLang="zh-CN" sz="2800">
                <a:solidFill>
                  <a:schemeClr val="tx1"/>
                </a:solidFill>
              </a:rPr>
              <a:t>，</a:t>
            </a:r>
            <a:r>
              <a:rPr kumimoji="1" lang="zh-CN" altLang="en-US" sz="2800">
                <a:solidFill>
                  <a:schemeClr val="tx1"/>
                </a:solidFill>
              </a:rPr>
              <a:t>则当接受到的信息串为</a:t>
            </a:r>
            <a:r>
              <a:rPr kumimoji="1" lang="zh-CN" altLang="en-US" sz="2800">
                <a:solidFill>
                  <a:schemeClr val="tx1"/>
                </a:solidFill>
                <a:latin typeface="Times New Roman" pitchFamily="18" charset="0"/>
              </a:rPr>
              <a:t>0001</a:t>
            </a:r>
            <a:r>
              <a:rPr kumimoji="1" lang="zh-CN" altLang="en-US" sz="2800">
                <a:solidFill>
                  <a:schemeClr val="tx1"/>
                </a:solidFill>
              </a:rPr>
              <a:t>时，无法确定原电文是</a:t>
            </a:r>
            <a:r>
              <a:rPr kumimoji="1" lang="en-US" altLang="zh-CN" sz="2800">
                <a:solidFill>
                  <a:schemeClr val="tx1"/>
                </a:solidFill>
                <a:latin typeface="Times New Roman" pitchFamily="18" charset="0"/>
              </a:rPr>
              <a:t>ET</a:t>
            </a:r>
            <a:r>
              <a:rPr kumimoji="1" lang="zh-CN" altLang="en-US" sz="2800">
                <a:solidFill>
                  <a:schemeClr val="tx1"/>
                </a:solidFill>
              </a:rPr>
              <a:t>还是</a:t>
            </a:r>
            <a:r>
              <a:rPr kumimoji="1" lang="en-US" altLang="zh-CN" sz="2800">
                <a:solidFill>
                  <a:schemeClr val="tx1"/>
                </a:solidFill>
                <a:latin typeface="Times New Roman" pitchFamily="18" charset="0"/>
              </a:rPr>
              <a:t>W</a:t>
            </a:r>
            <a:r>
              <a:rPr kumimoji="1" lang="en-US" altLang="zh-CN" sz="2800">
                <a:solidFill>
                  <a:schemeClr val="tx1"/>
                </a:solidFill>
              </a:rPr>
              <a:t>，</a:t>
            </a:r>
            <a:r>
              <a:rPr kumimoji="1" lang="zh-CN" altLang="en-US" sz="2800">
                <a:solidFill>
                  <a:schemeClr val="tx1"/>
                </a:solidFill>
              </a:rPr>
              <a:t>产生这个问题的原因是</a:t>
            </a:r>
            <a:r>
              <a:rPr kumimoji="1" lang="en-US" altLang="zh-CN" sz="2800">
                <a:solidFill>
                  <a:schemeClr val="tx1"/>
                </a:solidFill>
                <a:latin typeface="Times New Roman" pitchFamily="18" charset="0"/>
              </a:rPr>
              <a:t>E</a:t>
            </a:r>
            <a:r>
              <a:rPr kumimoji="1" lang="zh-CN" altLang="en-US" sz="2800">
                <a:solidFill>
                  <a:schemeClr val="tx1"/>
                </a:solidFill>
              </a:rPr>
              <a:t>的编码与</a:t>
            </a:r>
            <a:r>
              <a:rPr kumimoji="1" lang="en-US" altLang="zh-CN" sz="2800">
                <a:solidFill>
                  <a:schemeClr val="tx1"/>
                </a:solidFill>
                <a:latin typeface="Times New Roman" pitchFamily="18" charset="0"/>
              </a:rPr>
              <a:t>W</a:t>
            </a:r>
            <a:r>
              <a:rPr kumimoji="1" lang="zh-CN" altLang="en-US" sz="2800">
                <a:solidFill>
                  <a:schemeClr val="tx1"/>
                </a:solidFill>
              </a:rPr>
              <a:t>的编码的开始部分（前缀）相同</a:t>
            </a:r>
            <a:r>
              <a:rPr kumimoji="1" lang="zh-CN" altLang="en-US" sz="2800" smtClean="0">
                <a:solidFill>
                  <a:schemeClr val="tx1"/>
                </a:solidFill>
              </a:rPr>
              <a:t>。</a:t>
            </a:r>
            <a:endParaRPr kumimoji="1" lang="en-US" altLang="zh-CN" sz="2800" smtClean="0">
              <a:solidFill>
                <a:schemeClr val="tx1"/>
              </a:solidFill>
            </a:endParaRPr>
          </a:p>
          <a:p>
            <a:pPr marL="457200" indent="-457200" algn="just" eaLnBrk="1" hangingPunct="1">
              <a:lnSpc>
                <a:spcPct val="100000"/>
              </a:lnSpc>
              <a:spcBef>
                <a:spcPct val="50000"/>
              </a:spcBef>
              <a:buClr>
                <a:srgbClr val="FF0000"/>
              </a:buClr>
              <a:buSzPct val="75000"/>
              <a:buFont typeface="Wingdings" pitchFamily="2" charset="2"/>
              <a:buChar char="n"/>
              <a:defRPr/>
            </a:pPr>
            <a:r>
              <a:rPr kumimoji="1" lang="zh-CN" altLang="en-US" sz="2800" smtClean="0">
                <a:solidFill>
                  <a:schemeClr val="tx1"/>
                </a:solidFill>
              </a:rPr>
              <a:t>因此</a:t>
            </a:r>
            <a:r>
              <a:rPr kumimoji="1" lang="zh-CN" altLang="en-US" sz="2800">
                <a:solidFill>
                  <a:schemeClr val="tx1"/>
                </a:solidFill>
              </a:rPr>
              <a:t>，若对字符集进行不等长编码，要求字符集中的任一字符的编码不是其他字符编码的前缀。这种编码叫做前缀（编）码。显然，等长编码是前缀码。</a:t>
            </a:r>
            <a:endParaRPr kumimoji="1" lang="zh-CN" altLang="en-US" sz="2800" b="0">
              <a:solidFill>
                <a:schemeClr val="tx1"/>
              </a:solidFill>
            </a:endParaRPr>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1979613" y="1412875"/>
            <a:ext cx="4419600" cy="457200"/>
          </a:xfrm>
          <a:prstGeom prst="rect">
            <a:avLst/>
          </a:prstGeom>
          <a:noFill/>
          <a:ln w="9525">
            <a:noFill/>
            <a:miter lim="800000"/>
            <a:headEnd/>
            <a:tailEnd/>
          </a:ln>
          <a:effectLst/>
        </p:spPr>
        <p:txBody>
          <a:bodyPr>
            <a:spAutoFit/>
          </a:bodyPr>
          <a:lstStyle/>
          <a:p>
            <a:pPr algn="ctr">
              <a:lnSpc>
                <a:spcPct val="100000"/>
              </a:lnSpc>
              <a:spcBef>
                <a:spcPct val="50000"/>
              </a:spcBef>
            </a:pPr>
            <a:r>
              <a:rPr kumimoji="1" lang="zh-CN" altLang="en-US" sz="2400">
                <a:solidFill>
                  <a:schemeClr val="tx1"/>
                </a:solidFill>
                <a:latin typeface="VW媩$婫`婡p瑙" charset="0"/>
              </a:rPr>
              <a:t>三种前缀编码</a:t>
            </a:r>
          </a:p>
        </p:txBody>
      </p:sp>
      <p:graphicFrame>
        <p:nvGraphicFramePr>
          <p:cNvPr id="855043" name="Group 3"/>
          <p:cNvGraphicFramePr>
            <a:graphicFrameLocks noGrp="1"/>
          </p:cNvGraphicFramePr>
          <p:nvPr/>
        </p:nvGraphicFramePr>
        <p:xfrm>
          <a:off x="1042988" y="2060575"/>
          <a:ext cx="6477000" cy="3324225"/>
        </p:xfrm>
        <a:graphic>
          <a:graphicData uri="http://schemas.openxmlformats.org/drawingml/2006/table">
            <a:tbl>
              <a:tblPr/>
              <a:tblGrid>
                <a:gridCol w="1600200"/>
                <a:gridCol w="1219200"/>
                <a:gridCol w="1219200"/>
                <a:gridCol w="1219200"/>
                <a:gridCol w="1219200"/>
              </a:tblGrid>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编码1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编码2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编码3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VW媩$婫`婡p瑙"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VW媩$婫`婡p瑙"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VW媩$婫`婡p瑙"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VW媩$婫`婡p瑙"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400" b="0" i="0" u="none" strike="noStrike" cap="none" normalizeH="0" baseline="0" smtClean="0">
                          <a:ln>
                            <a:noFill/>
                          </a:ln>
                          <a:solidFill>
                            <a:schemeClr val="tx1"/>
                          </a:solidFill>
                          <a:effectLst/>
                          <a:latin typeface="VW媩$婫`婡p瑙"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VW媩$婫`婡p瑙" charset="0"/>
                          <a:ea typeface="楷体_GB2312" pitchFamily="49" charset="-122"/>
                        </a:rPr>
                        <a:t>平均码长</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4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0" i="0" u="none" strike="noStrike" cap="none" normalizeH="0" baseline="0" smtClean="0">
                          <a:ln>
                            <a:noFill/>
                          </a:ln>
                          <a:solidFill>
                            <a:schemeClr val="tx1"/>
                          </a:solidFill>
                          <a:effectLst/>
                          <a:latin typeface="VW媩$婫`婡p瑙" charset="0"/>
                          <a:ea typeface="宋体" pitchFamily="2" charset="-122"/>
                        </a:rPr>
                        <a:t>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5093" name="Text Box 53"/>
          <p:cNvSpPr txBox="1">
            <a:spLocks noChangeArrowheads="1"/>
          </p:cNvSpPr>
          <p:nvPr/>
        </p:nvSpPr>
        <p:spPr bwMode="auto">
          <a:xfrm>
            <a:off x="6516688" y="5300663"/>
            <a:ext cx="762000" cy="641350"/>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a:solidFill>
                  <a:schemeClr val="tx1"/>
                </a:solidFill>
                <a:latin typeface="VW媩$婫`婡p瑙" charset="0"/>
                <a:ea typeface="宋体" pitchFamily="2" charset="-122"/>
              </a:rPr>
              <a:t>√</a:t>
            </a:r>
          </a:p>
        </p:txBody>
      </p:sp>
      <p:sp>
        <p:nvSpPr>
          <p:cNvPr id="191542" name="Text Box 54"/>
          <p:cNvSpPr txBox="1">
            <a:spLocks noChangeArrowheads="1"/>
          </p:cNvSpPr>
          <p:nvPr/>
        </p:nvSpPr>
        <p:spPr bwMode="auto">
          <a:xfrm>
            <a:off x="457200" y="609600"/>
            <a:ext cx="2209800" cy="51911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2800">
                <a:solidFill>
                  <a:schemeClr val="tx1"/>
                </a:solidFill>
                <a:latin typeface="VW媩$婫`婡p瑙" charset="0"/>
              </a:rPr>
              <a:t>平均码长</a:t>
            </a:r>
            <a:r>
              <a:rPr kumimoji="1" lang="zh-CN" altLang="en-US" sz="2800">
                <a:solidFill>
                  <a:schemeClr val="tx1"/>
                </a:solidFill>
                <a:latin typeface="VW媩$婫`婡p瑙" charset="0"/>
                <a:ea typeface="宋体" pitchFamily="2" charset="-122"/>
              </a:rPr>
              <a:t>：</a:t>
            </a:r>
          </a:p>
        </p:txBody>
      </p:sp>
      <p:graphicFrame>
        <p:nvGraphicFramePr>
          <p:cNvPr id="191543" name="Object 55"/>
          <p:cNvGraphicFramePr>
            <a:graphicFrameLocks noChangeAspect="1"/>
          </p:cNvGraphicFramePr>
          <p:nvPr/>
        </p:nvGraphicFramePr>
        <p:xfrm>
          <a:off x="2362200" y="533400"/>
          <a:ext cx="1219200" cy="698500"/>
        </p:xfrm>
        <a:graphic>
          <a:graphicData uri="http://schemas.openxmlformats.org/presentationml/2006/ole">
            <mc:AlternateContent xmlns:mc="http://schemas.openxmlformats.org/markup-compatibility/2006">
              <mc:Choice xmlns:v="urn:schemas-microsoft-com:vml" Requires="v">
                <p:oleObj spid="_x0000_s191583" name="Equation" r:id="rId4" imgW="444114" imgH="253780" progId="Equation.3">
                  <p:embed/>
                </p:oleObj>
              </mc:Choice>
              <mc:Fallback>
                <p:oleObj name="Equation" r:id="rId4" imgW="444114" imgH="253780"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33400"/>
                        <a:ext cx="12192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55093">
                                            <p:txEl>
                                              <p:pRg st="0" end="0"/>
                                            </p:txEl>
                                          </p:spTgt>
                                        </p:tgtEl>
                                        <p:attrNameLst>
                                          <p:attrName>style.visibility</p:attrName>
                                        </p:attrNameLst>
                                      </p:cBhvr>
                                      <p:to>
                                        <p:strVal val="visible"/>
                                      </p:to>
                                    </p:set>
                                    <p:animEffect transition="in" filter="box(out)">
                                      <p:cBhvr>
                                        <p:cTn id="7" dur="500"/>
                                        <p:tgtEl>
                                          <p:spTgt spid="85509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93"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533400" y="4800600"/>
            <a:ext cx="4419600" cy="1160463"/>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2800">
                <a:solidFill>
                  <a:schemeClr val="tx1"/>
                </a:solidFill>
                <a:latin typeface="Times New Roman" pitchFamily="18" charset="0"/>
              </a:rPr>
              <a:t>问题：1、如何编码</a:t>
            </a:r>
          </a:p>
          <a:p>
            <a:pPr>
              <a:lnSpc>
                <a:spcPct val="100000"/>
              </a:lnSpc>
              <a:spcBef>
                <a:spcPct val="50000"/>
              </a:spcBef>
            </a:pPr>
            <a:r>
              <a:rPr kumimoji="1" lang="zh-CN" altLang="en-US" sz="2800">
                <a:solidFill>
                  <a:schemeClr val="tx1"/>
                </a:solidFill>
                <a:latin typeface="Times New Roman" pitchFamily="18" charset="0"/>
              </a:rPr>
              <a:t>            2、如何译码</a:t>
            </a:r>
          </a:p>
        </p:txBody>
      </p:sp>
      <p:sp>
        <p:nvSpPr>
          <p:cNvPr id="192515" name="Oval 3"/>
          <p:cNvSpPr>
            <a:spLocks noChangeArrowheads="1"/>
          </p:cNvSpPr>
          <p:nvPr/>
        </p:nvSpPr>
        <p:spPr bwMode="auto">
          <a:xfrm>
            <a:off x="2362200" y="2587625"/>
            <a:ext cx="381000" cy="358775"/>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endParaRPr kumimoji="1" lang="zh-CN" altLang="en-US" sz="2000">
              <a:solidFill>
                <a:schemeClr val="tx1"/>
              </a:solidFill>
              <a:latin typeface="Times New Roman" pitchFamily="18" charset="0"/>
              <a:ea typeface="宋体" pitchFamily="2" charset="-122"/>
            </a:endParaRPr>
          </a:p>
        </p:txBody>
      </p:sp>
      <p:sp>
        <p:nvSpPr>
          <p:cNvPr id="192516" name="Oval 4"/>
          <p:cNvSpPr>
            <a:spLocks noChangeArrowheads="1"/>
          </p:cNvSpPr>
          <p:nvPr/>
        </p:nvSpPr>
        <p:spPr bwMode="auto">
          <a:xfrm>
            <a:off x="3390900" y="3424238"/>
            <a:ext cx="381000" cy="357187"/>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kumimoji="1" lang="en-US" altLang="zh-CN" sz="2000">
                <a:solidFill>
                  <a:schemeClr val="tx1"/>
                </a:solidFill>
                <a:latin typeface="Times New Roman" pitchFamily="18" charset="0"/>
                <a:ea typeface="宋体" pitchFamily="2" charset="-122"/>
              </a:rPr>
              <a:t>a</a:t>
            </a:r>
          </a:p>
        </p:txBody>
      </p:sp>
      <p:sp>
        <p:nvSpPr>
          <p:cNvPr id="192517" name="Oval 5"/>
          <p:cNvSpPr>
            <a:spLocks noChangeArrowheads="1"/>
          </p:cNvSpPr>
          <p:nvPr/>
        </p:nvSpPr>
        <p:spPr bwMode="auto">
          <a:xfrm>
            <a:off x="2895600" y="2986088"/>
            <a:ext cx="381000" cy="357187"/>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endParaRPr kumimoji="1" lang="zh-CN" altLang="en-US" sz="2000">
              <a:solidFill>
                <a:schemeClr val="tx1"/>
              </a:solidFill>
              <a:latin typeface="Times New Roman" pitchFamily="18" charset="0"/>
              <a:ea typeface="宋体" pitchFamily="2" charset="-122"/>
            </a:endParaRPr>
          </a:p>
        </p:txBody>
      </p:sp>
      <p:sp>
        <p:nvSpPr>
          <p:cNvPr id="192518" name="Oval 6"/>
          <p:cNvSpPr>
            <a:spLocks noChangeArrowheads="1"/>
          </p:cNvSpPr>
          <p:nvPr/>
        </p:nvSpPr>
        <p:spPr bwMode="auto">
          <a:xfrm>
            <a:off x="1866900" y="2151063"/>
            <a:ext cx="381000" cy="357187"/>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endParaRPr kumimoji="1" lang="zh-CN" altLang="en-US" sz="2000">
              <a:solidFill>
                <a:schemeClr val="tx1"/>
              </a:solidFill>
              <a:latin typeface="Times New Roman" pitchFamily="18" charset="0"/>
              <a:ea typeface="宋体" pitchFamily="2" charset="-122"/>
            </a:endParaRPr>
          </a:p>
        </p:txBody>
      </p:sp>
      <p:sp>
        <p:nvSpPr>
          <p:cNvPr id="192519" name="Oval 7"/>
          <p:cNvSpPr>
            <a:spLocks noChangeArrowheads="1"/>
          </p:cNvSpPr>
          <p:nvPr/>
        </p:nvSpPr>
        <p:spPr bwMode="auto">
          <a:xfrm>
            <a:off x="1371600" y="1752600"/>
            <a:ext cx="381000" cy="358775"/>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endParaRPr kumimoji="1" lang="zh-CN" altLang="en-US" sz="2000">
              <a:solidFill>
                <a:schemeClr val="tx1"/>
              </a:solidFill>
              <a:latin typeface="Times New Roman" pitchFamily="18" charset="0"/>
              <a:ea typeface="宋体" pitchFamily="2" charset="-122"/>
            </a:endParaRPr>
          </a:p>
        </p:txBody>
      </p:sp>
      <p:sp>
        <p:nvSpPr>
          <p:cNvPr id="192520" name="Oval 8"/>
          <p:cNvSpPr>
            <a:spLocks noChangeArrowheads="1"/>
          </p:cNvSpPr>
          <p:nvPr/>
        </p:nvSpPr>
        <p:spPr bwMode="auto">
          <a:xfrm>
            <a:off x="2400300" y="3463925"/>
            <a:ext cx="381000" cy="357188"/>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kumimoji="1" lang="en-US" altLang="zh-CN" sz="2000">
                <a:solidFill>
                  <a:schemeClr val="tx1"/>
                </a:solidFill>
                <a:latin typeface="Times New Roman" pitchFamily="18" charset="0"/>
                <a:ea typeface="宋体" pitchFamily="2" charset="-122"/>
              </a:rPr>
              <a:t>d</a:t>
            </a:r>
          </a:p>
        </p:txBody>
      </p:sp>
      <p:sp>
        <p:nvSpPr>
          <p:cNvPr id="192521" name="Oval 9"/>
          <p:cNvSpPr>
            <a:spLocks noChangeArrowheads="1"/>
          </p:cNvSpPr>
          <p:nvPr/>
        </p:nvSpPr>
        <p:spPr bwMode="auto">
          <a:xfrm>
            <a:off x="1905000" y="2986088"/>
            <a:ext cx="381000" cy="357187"/>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kumimoji="1" lang="en-US" altLang="zh-CN" sz="2000">
                <a:solidFill>
                  <a:schemeClr val="tx1"/>
                </a:solidFill>
                <a:latin typeface="Times New Roman" pitchFamily="18" charset="0"/>
                <a:ea typeface="宋体" pitchFamily="2" charset="-122"/>
              </a:rPr>
              <a:t>c</a:t>
            </a:r>
          </a:p>
        </p:txBody>
      </p:sp>
      <p:sp>
        <p:nvSpPr>
          <p:cNvPr id="192522" name="Oval 10"/>
          <p:cNvSpPr>
            <a:spLocks noChangeArrowheads="1"/>
          </p:cNvSpPr>
          <p:nvPr/>
        </p:nvSpPr>
        <p:spPr bwMode="auto">
          <a:xfrm>
            <a:off x="1371600" y="2547938"/>
            <a:ext cx="381000" cy="358775"/>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kumimoji="1" lang="en-US" altLang="zh-CN" sz="2000">
                <a:solidFill>
                  <a:schemeClr val="tx1"/>
                </a:solidFill>
                <a:latin typeface="Times New Roman" pitchFamily="18" charset="0"/>
                <a:ea typeface="宋体" pitchFamily="2" charset="-122"/>
              </a:rPr>
              <a:t>e</a:t>
            </a:r>
          </a:p>
        </p:txBody>
      </p:sp>
      <p:sp>
        <p:nvSpPr>
          <p:cNvPr id="192523" name="Oval 11"/>
          <p:cNvSpPr>
            <a:spLocks noChangeArrowheads="1"/>
          </p:cNvSpPr>
          <p:nvPr/>
        </p:nvSpPr>
        <p:spPr bwMode="auto">
          <a:xfrm>
            <a:off x="838200" y="2151063"/>
            <a:ext cx="381000" cy="357187"/>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kumimoji="1" lang="en-US" altLang="zh-CN" sz="2000">
                <a:solidFill>
                  <a:schemeClr val="tx1"/>
                </a:solidFill>
                <a:latin typeface="Times New Roman" pitchFamily="18" charset="0"/>
                <a:ea typeface="宋体" pitchFamily="2" charset="-122"/>
              </a:rPr>
              <a:t>b</a:t>
            </a:r>
          </a:p>
        </p:txBody>
      </p:sp>
      <p:sp>
        <p:nvSpPr>
          <p:cNvPr id="856076" name="Line 12"/>
          <p:cNvSpPr>
            <a:spLocks noChangeShapeType="1"/>
          </p:cNvSpPr>
          <p:nvPr/>
        </p:nvSpPr>
        <p:spPr bwMode="auto">
          <a:xfrm flipH="1">
            <a:off x="1181100" y="2030413"/>
            <a:ext cx="228600" cy="160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77" name="Line 13"/>
          <p:cNvSpPr>
            <a:spLocks noChangeShapeType="1"/>
          </p:cNvSpPr>
          <p:nvPr/>
        </p:nvSpPr>
        <p:spPr bwMode="auto">
          <a:xfrm flipH="1">
            <a:off x="1714500" y="2428875"/>
            <a:ext cx="190500" cy="158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78" name="Line 14"/>
          <p:cNvSpPr>
            <a:spLocks noChangeShapeType="1"/>
          </p:cNvSpPr>
          <p:nvPr/>
        </p:nvSpPr>
        <p:spPr bwMode="auto">
          <a:xfrm>
            <a:off x="2209800" y="2428875"/>
            <a:ext cx="228600" cy="198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79" name="Line 15"/>
          <p:cNvSpPr>
            <a:spLocks noChangeShapeType="1"/>
          </p:cNvSpPr>
          <p:nvPr/>
        </p:nvSpPr>
        <p:spPr bwMode="auto">
          <a:xfrm flipH="1">
            <a:off x="2247900" y="2906713"/>
            <a:ext cx="190500" cy="158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80" name="Line 16"/>
          <p:cNvSpPr>
            <a:spLocks noChangeShapeType="1"/>
          </p:cNvSpPr>
          <p:nvPr/>
        </p:nvSpPr>
        <p:spPr bwMode="auto">
          <a:xfrm>
            <a:off x="1714500" y="2030413"/>
            <a:ext cx="190500" cy="1603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81" name="Line 17"/>
          <p:cNvSpPr>
            <a:spLocks noChangeShapeType="1"/>
          </p:cNvSpPr>
          <p:nvPr/>
        </p:nvSpPr>
        <p:spPr bwMode="auto">
          <a:xfrm>
            <a:off x="2705100" y="2867025"/>
            <a:ext cx="228600" cy="1984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82" name="Line 18"/>
          <p:cNvSpPr>
            <a:spLocks noChangeShapeType="1"/>
          </p:cNvSpPr>
          <p:nvPr/>
        </p:nvSpPr>
        <p:spPr bwMode="auto">
          <a:xfrm>
            <a:off x="3238500" y="3303588"/>
            <a:ext cx="190500" cy="2000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6083" name="Line 19"/>
          <p:cNvSpPr>
            <a:spLocks noChangeShapeType="1"/>
          </p:cNvSpPr>
          <p:nvPr/>
        </p:nvSpPr>
        <p:spPr bwMode="auto">
          <a:xfrm flipH="1">
            <a:off x="2743200" y="3303588"/>
            <a:ext cx="228600" cy="239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2532" name="Text Box 20"/>
          <p:cNvSpPr txBox="1">
            <a:spLocks noChangeArrowheads="1"/>
          </p:cNvSpPr>
          <p:nvPr/>
        </p:nvSpPr>
        <p:spPr bwMode="auto">
          <a:xfrm>
            <a:off x="990600" y="1798638"/>
            <a:ext cx="228600"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0</a:t>
            </a:r>
          </a:p>
        </p:txBody>
      </p:sp>
      <p:sp>
        <p:nvSpPr>
          <p:cNvPr id="192533" name="Text Box 21"/>
          <p:cNvSpPr txBox="1">
            <a:spLocks noChangeArrowheads="1"/>
          </p:cNvSpPr>
          <p:nvPr/>
        </p:nvSpPr>
        <p:spPr bwMode="auto">
          <a:xfrm>
            <a:off x="1487488" y="2157413"/>
            <a:ext cx="227012"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0</a:t>
            </a:r>
          </a:p>
        </p:txBody>
      </p:sp>
      <p:sp>
        <p:nvSpPr>
          <p:cNvPr id="192534" name="Text Box 22"/>
          <p:cNvSpPr txBox="1">
            <a:spLocks noChangeArrowheads="1"/>
          </p:cNvSpPr>
          <p:nvPr/>
        </p:nvSpPr>
        <p:spPr bwMode="auto">
          <a:xfrm>
            <a:off x="2019300" y="2595563"/>
            <a:ext cx="228600"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0</a:t>
            </a:r>
          </a:p>
        </p:txBody>
      </p:sp>
      <p:sp>
        <p:nvSpPr>
          <p:cNvPr id="192535" name="Text Box 23"/>
          <p:cNvSpPr txBox="1">
            <a:spLocks noChangeArrowheads="1"/>
          </p:cNvSpPr>
          <p:nvPr/>
        </p:nvSpPr>
        <p:spPr bwMode="auto">
          <a:xfrm>
            <a:off x="2514600" y="3032125"/>
            <a:ext cx="228600"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0</a:t>
            </a:r>
          </a:p>
        </p:txBody>
      </p:sp>
      <p:sp>
        <p:nvSpPr>
          <p:cNvPr id="192536" name="Text Box 24"/>
          <p:cNvSpPr txBox="1">
            <a:spLocks noChangeArrowheads="1"/>
          </p:cNvSpPr>
          <p:nvPr/>
        </p:nvSpPr>
        <p:spPr bwMode="auto">
          <a:xfrm>
            <a:off x="3276600" y="3048000"/>
            <a:ext cx="227013"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1</a:t>
            </a:r>
          </a:p>
        </p:txBody>
      </p:sp>
      <p:sp>
        <p:nvSpPr>
          <p:cNvPr id="192537" name="Text Box 25"/>
          <p:cNvSpPr txBox="1">
            <a:spLocks noChangeArrowheads="1"/>
          </p:cNvSpPr>
          <p:nvPr/>
        </p:nvSpPr>
        <p:spPr bwMode="auto">
          <a:xfrm>
            <a:off x="2819400" y="2590800"/>
            <a:ext cx="227013"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1</a:t>
            </a:r>
          </a:p>
        </p:txBody>
      </p:sp>
      <p:sp>
        <p:nvSpPr>
          <p:cNvPr id="192538" name="Text Box 26"/>
          <p:cNvSpPr txBox="1">
            <a:spLocks noChangeArrowheads="1"/>
          </p:cNvSpPr>
          <p:nvPr/>
        </p:nvSpPr>
        <p:spPr bwMode="auto">
          <a:xfrm>
            <a:off x="2286000" y="2193925"/>
            <a:ext cx="228600"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1</a:t>
            </a:r>
          </a:p>
        </p:txBody>
      </p:sp>
      <p:sp>
        <p:nvSpPr>
          <p:cNvPr id="192539" name="Text Box 27"/>
          <p:cNvSpPr txBox="1">
            <a:spLocks noChangeArrowheads="1"/>
          </p:cNvSpPr>
          <p:nvPr/>
        </p:nvSpPr>
        <p:spPr bwMode="auto">
          <a:xfrm>
            <a:off x="1828800" y="1763713"/>
            <a:ext cx="228600" cy="396875"/>
          </a:xfrm>
          <a:prstGeom prst="rect">
            <a:avLst/>
          </a:prstGeom>
          <a:noFill/>
          <a:ln w="25400">
            <a:noFill/>
            <a:miter lim="800000"/>
            <a:headEnd/>
            <a:tailEnd/>
          </a:ln>
          <a:effectLst/>
        </p:spPr>
        <p:txBody>
          <a:bodyPr>
            <a:spAutoFit/>
          </a:bodyPr>
          <a:lstStyle/>
          <a:p>
            <a:pPr algn="ctr">
              <a:lnSpc>
                <a:spcPct val="100000"/>
              </a:lnSpc>
              <a:spcBef>
                <a:spcPct val="50000"/>
              </a:spcBef>
            </a:pPr>
            <a:r>
              <a:rPr kumimoji="1" lang="zh-CN" altLang="en-US" sz="2000">
                <a:solidFill>
                  <a:schemeClr val="tx1"/>
                </a:solidFill>
                <a:latin typeface="Times New Roman" pitchFamily="18" charset="0"/>
                <a:ea typeface="宋体" pitchFamily="2" charset="-122"/>
              </a:rPr>
              <a:t>1</a:t>
            </a:r>
          </a:p>
        </p:txBody>
      </p:sp>
      <p:sp>
        <p:nvSpPr>
          <p:cNvPr id="856092" name="Rectangle 28"/>
          <p:cNvSpPr>
            <a:spLocks noChangeArrowheads="1"/>
          </p:cNvSpPr>
          <p:nvPr/>
        </p:nvSpPr>
        <p:spPr bwMode="auto">
          <a:xfrm>
            <a:off x="381000" y="615950"/>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kumimoji="1" lang="zh-CN" altLang="en-US" sz="2800">
                <a:solidFill>
                  <a:schemeClr val="tx1"/>
                </a:solidFill>
                <a:latin typeface="Times New Roman" pitchFamily="18" charset="0"/>
              </a:rPr>
              <a:t>编码3对应的</a:t>
            </a:r>
            <a:r>
              <a:rPr kumimoji="1" lang="en-US" altLang="zh-CN" sz="2800">
                <a:solidFill>
                  <a:schemeClr val="tx1"/>
                </a:solidFill>
                <a:effectLst>
                  <a:outerShdw blurRad="38100" dist="38100" dir="2700000" algn="tl">
                    <a:srgbClr val="C0C0C0"/>
                  </a:outerShdw>
                </a:effectLst>
                <a:latin typeface="Times New Roman" pitchFamily="18" charset="0"/>
              </a:rPr>
              <a:t>Huffman</a:t>
            </a:r>
            <a:r>
              <a:rPr kumimoji="1" lang="zh-CN" altLang="en-US" sz="2800">
                <a:solidFill>
                  <a:schemeClr val="tx1"/>
                </a:solidFill>
                <a:effectLst>
                  <a:outerShdw blurRad="38100" dist="38100" dir="2700000" algn="tl">
                    <a:srgbClr val="C0C0C0"/>
                  </a:outerShdw>
                </a:effectLst>
                <a:latin typeface="Times New Roman" pitchFamily="18" charset="0"/>
              </a:rPr>
              <a:t>树</a:t>
            </a:r>
          </a:p>
        </p:txBody>
      </p:sp>
      <p:sp>
        <p:nvSpPr>
          <p:cNvPr id="856093" name="Text Box 29"/>
          <p:cNvSpPr txBox="1">
            <a:spLocks noChangeArrowheads="1"/>
          </p:cNvSpPr>
          <p:nvPr/>
        </p:nvSpPr>
        <p:spPr bwMode="auto">
          <a:xfrm>
            <a:off x="7543800" y="4495800"/>
            <a:ext cx="762000" cy="641350"/>
          </a:xfrm>
          <a:prstGeom prst="rect">
            <a:avLst/>
          </a:prstGeom>
          <a:noFill/>
          <a:ln w="9525">
            <a:noFill/>
            <a:miter lim="800000"/>
            <a:headEnd/>
            <a:tailEnd/>
          </a:ln>
          <a:effectLst/>
        </p:spPr>
        <p:txBody>
          <a:bodyPr>
            <a:spAutoFit/>
          </a:bodyPr>
          <a:lstStyle/>
          <a:p>
            <a:pPr>
              <a:lnSpc>
                <a:spcPct val="100000"/>
              </a:lnSpc>
              <a:spcBef>
                <a:spcPct val="50000"/>
              </a:spcBef>
            </a:pPr>
            <a:r>
              <a:rPr kumimoji="1" lang="zh-CN" altLang="en-US" sz="3600">
                <a:solidFill>
                  <a:schemeClr val="tx1"/>
                </a:solidFill>
                <a:latin typeface="VW媩$婫`婡p瑙" charset="0"/>
                <a:ea typeface="宋体" pitchFamily="2" charset="-122"/>
              </a:rPr>
              <a:t>√</a:t>
            </a:r>
          </a:p>
        </p:txBody>
      </p:sp>
      <p:graphicFrame>
        <p:nvGraphicFramePr>
          <p:cNvPr id="856094" name="Group 30"/>
          <p:cNvGraphicFramePr>
            <a:graphicFrameLocks noGrp="1"/>
          </p:cNvGraphicFramePr>
          <p:nvPr/>
        </p:nvGraphicFramePr>
        <p:xfrm>
          <a:off x="4495800" y="1371600"/>
          <a:ext cx="4038600" cy="2971800"/>
        </p:xfrm>
        <a:graphic>
          <a:graphicData uri="http://schemas.openxmlformats.org/drawingml/2006/table">
            <a:tbl>
              <a:tblPr/>
              <a:tblGrid>
                <a:gridCol w="1600200"/>
                <a:gridCol w="1219200"/>
                <a:gridCol w="1219200"/>
              </a:tblGrid>
              <a:tr h="5810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400" b="1" i="0" u="none" strike="noStrike" cap="none" normalizeH="0" baseline="0" smtClean="0">
                          <a:ln>
                            <a:noFill/>
                          </a:ln>
                          <a:solidFill>
                            <a:schemeClr val="tx1"/>
                          </a:solidFill>
                          <a:effectLst/>
                          <a:latin typeface="楷体_GB2312" pitchFamily="49" charset="-122"/>
                          <a:ea typeface="楷体_GB2312" pitchFamily="49" charset="-122"/>
                        </a:rPr>
                        <a:t>编码3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000" b="0" i="0" u="none" strike="noStrike" cap="none" normalizeH="0" baseline="0" smtClean="0">
                          <a:ln>
                            <a:noFill/>
                          </a:ln>
                          <a:solidFill>
                            <a:schemeClr val="tx1"/>
                          </a:solidFill>
                          <a:effectLst/>
                          <a:latin typeface="VW媩$婫`婡p瑙"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1" i="0" u="none" strike="noStrike" cap="none" normalizeH="0" baseline="0" smtClean="0">
                          <a:ln>
                            <a:noFill/>
                          </a:ln>
                          <a:solidFill>
                            <a:schemeClr val="tx1"/>
                          </a:solidFill>
                          <a:effectLst/>
                          <a:latin typeface="VW媩$婫`婡p瑙" charset="0"/>
                          <a:ea typeface="楷体_GB2312" pitchFamily="49" charset="-122"/>
                        </a:rPr>
                        <a:t>平均码长</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en-US" sz="20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2000" b="0" i="0" u="none" strike="noStrike" cap="none" normalizeH="0" baseline="0" smtClean="0">
                          <a:ln>
                            <a:noFill/>
                          </a:ln>
                          <a:solidFill>
                            <a:schemeClr val="tx1"/>
                          </a:solidFill>
                          <a:effectLst/>
                          <a:latin typeface="VW媩$婫`婡p瑙" charset="0"/>
                          <a:ea typeface="宋体" pitchFamily="2" charset="-122"/>
                        </a:rPr>
                        <a:t>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56093">
                                            <p:txEl>
                                              <p:pRg st="0" end="0"/>
                                            </p:txEl>
                                          </p:spTgt>
                                        </p:tgtEl>
                                        <p:attrNameLst>
                                          <p:attrName>style.visibility</p:attrName>
                                        </p:attrNameLst>
                                      </p:cBhvr>
                                      <p:to>
                                        <p:strVal val="visible"/>
                                      </p:to>
                                    </p:set>
                                    <p:animEffect transition="in" filter="box(out)">
                                      <p:cBhvr>
                                        <p:cTn id="7" dur="500"/>
                                        <p:tgtEl>
                                          <p:spTgt spid="85609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93" grpId="0" build="p"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7090" name="Text Box 2"/>
          <p:cNvSpPr txBox="1">
            <a:spLocks noChangeArrowheads="1"/>
          </p:cNvSpPr>
          <p:nvPr/>
        </p:nvSpPr>
        <p:spPr bwMode="auto">
          <a:xfrm>
            <a:off x="381000" y="1219200"/>
            <a:ext cx="80772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rgbClr val="FF0000"/>
                </a:solidFill>
                <a:effectLst>
                  <a:outerShdw blurRad="38100" dist="38100" dir="2700000" algn="tl">
                    <a:srgbClr val="C0C0C0"/>
                  </a:outerShdw>
                </a:effectLst>
                <a:latin typeface="Times New Roman" pitchFamily="18" charset="0"/>
              </a:rPr>
              <a:t>霍夫曼编码</a:t>
            </a:r>
            <a:r>
              <a:rPr lang="zh-CN" altLang="en-US" sz="2800">
                <a:solidFill>
                  <a:schemeClr val="tx1"/>
                </a:solidFill>
                <a:effectLst>
                  <a:outerShdw blurRad="38100" dist="38100" dir="2700000" algn="tl">
                    <a:srgbClr val="C0C0C0"/>
                  </a:outerShdw>
                </a:effectLst>
                <a:latin typeface="Times New Roman" pitchFamily="18" charset="0"/>
              </a:rPr>
              <a:t>主要用途是实现数据压缩。</a:t>
            </a:r>
            <a:r>
              <a:rPr lang="zh-CN" altLang="en-US" sz="2800">
                <a:solidFill>
                  <a:schemeClr val="tx1"/>
                </a:solidFill>
                <a:effectLst>
                  <a:outerShdw blurRad="38100" dist="38100" dir="2700000" algn="tl">
                    <a:srgbClr val="C0C0C0"/>
                  </a:outerShdw>
                </a:effectLst>
              </a:rPr>
              <a:t>设给出一段报文： </a:t>
            </a:r>
          </a:p>
          <a:p>
            <a:pPr algn="just">
              <a:lnSpc>
                <a:spcPct val="100000"/>
              </a:lnSpc>
              <a:defRPr/>
            </a:pPr>
            <a:r>
              <a:rPr lang="zh-CN" altLang="en-US" sz="2800">
                <a:solidFill>
                  <a:schemeClr val="bg2"/>
                </a:solidFill>
                <a:effectLst>
                  <a:outerShdw blurRad="38100" dist="38100" dir="2700000" algn="tl">
                    <a:srgbClr val="C0C0C0"/>
                  </a:outerShdw>
                </a:effectLst>
                <a:latin typeface="Times New Roman" pitchFamily="18" charset="0"/>
              </a:rPr>
              <a:t>              </a:t>
            </a:r>
            <a:r>
              <a:rPr lang="en-US" altLang="zh-CN" sz="2800">
                <a:solidFill>
                  <a:srgbClr val="FF3300"/>
                </a:solidFill>
                <a:effectLst>
                  <a:outerShdw blurRad="38100" dist="38100" dir="2700000" algn="tl">
                    <a:srgbClr val="C0C0C0"/>
                  </a:outerShdw>
                </a:effectLst>
                <a:latin typeface="Times New Roman" pitchFamily="18" charset="0"/>
              </a:rPr>
              <a:t>CAST  CAST  SAT  AT  A  TASA</a:t>
            </a:r>
            <a:endParaRPr lang="en-US" altLang="zh-CN" sz="2800">
              <a:solidFill>
                <a:schemeClr val="bg2"/>
              </a:solidFill>
              <a:effectLst>
                <a:outerShdw blurRad="38100" dist="38100" dir="2700000" algn="tl">
                  <a:srgbClr val="C0C0C0"/>
                </a:outerShdw>
              </a:effectLst>
              <a:latin typeface="Times New Roman" pitchFamily="18" charset="0"/>
            </a:endParaRPr>
          </a:p>
          <a:p>
            <a:pPr algn="just">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字符集合是 { </a:t>
            </a:r>
            <a:r>
              <a:rPr lang="en-US" altLang="zh-CN" sz="2800">
                <a:solidFill>
                  <a:schemeClr val="tx1"/>
                </a:solidFill>
                <a:effectLst>
                  <a:outerShdw blurRad="38100" dist="38100" dir="2700000" algn="tl">
                    <a:srgbClr val="C0C0C0"/>
                  </a:outerShdw>
                </a:effectLst>
                <a:latin typeface="Times New Roman" pitchFamily="18" charset="0"/>
              </a:rPr>
              <a:t>C, A, S, T }，</a:t>
            </a:r>
            <a:r>
              <a:rPr lang="zh-CN" altLang="en-US" sz="2800">
                <a:solidFill>
                  <a:schemeClr val="tx1"/>
                </a:solidFill>
                <a:effectLst>
                  <a:outerShdw blurRad="38100" dist="38100" dir="2700000" algn="tl">
                    <a:srgbClr val="C0C0C0"/>
                  </a:outerShdw>
                </a:effectLst>
                <a:latin typeface="Times New Roman" pitchFamily="18" charset="0"/>
              </a:rPr>
              <a:t>各个字符出现的频度(次数)是 </a:t>
            </a:r>
            <a:r>
              <a:rPr lang="en-US" altLang="zh-CN" sz="2800" i="1">
                <a:solidFill>
                  <a:schemeClr val="tx1"/>
                </a:solidFill>
                <a:effectLst>
                  <a:outerShdw blurRad="38100" dist="38100" dir="2700000" algn="tl">
                    <a:srgbClr val="C0C0C0"/>
                  </a:outerShdw>
                </a:effectLst>
                <a:latin typeface="Times New Roman" pitchFamily="18" charset="0"/>
              </a:rPr>
              <a:t>W</a:t>
            </a:r>
            <a:r>
              <a:rPr lang="en-US" altLang="zh-CN" sz="2800">
                <a:solidFill>
                  <a:schemeClr val="tx1"/>
                </a:solidFill>
                <a:effectLst>
                  <a:outerShdw blurRad="38100" dist="38100" dir="2700000" algn="tl">
                    <a:srgbClr val="C0C0C0"/>
                  </a:outerShdw>
                </a:effectLst>
                <a:latin typeface="Times New Roman" pitchFamily="18" charset="0"/>
              </a:rPr>
              <a:t>＝{ 2, 7, 4, 5 }。</a:t>
            </a:r>
            <a:r>
              <a:rPr lang="zh-CN" altLang="en-US" sz="2800">
                <a:solidFill>
                  <a:schemeClr val="tx1"/>
                </a:solidFill>
                <a:effectLst>
                  <a:outerShdw blurRad="38100" dist="38100" dir="2700000" algn="tl">
                    <a:srgbClr val="C0C0C0"/>
                  </a:outerShdw>
                </a:effectLst>
                <a:latin typeface="Times New Roman" pitchFamily="18" charset="0"/>
              </a:rPr>
              <a:t>若给每个字符以等长编码</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             </a:t>
            </a:r>
            <a:r>
              <a:rPr lang="en-US" altLang="zh-CN" sz="2800">
                <a:solidFill>
                  <a:srgbClr val="FF3300"/>
                </a:solidFill>
                <a:effectLst>
                  <a:outerShdw blurRad="38100" dist="38100" dir="2700000" algn="tl">
                    <a:srgbClr val="C0C0C0"/>
                  </a:outerShdw>
                </a:effectLst>
                <a:latin typeface="Times New Roman" pitchFamily="18" charset="0"/>
              </a:rPr>
              <a:t>A</a:t>
            </a:r>
            <a:r>
              <a:rPr lang="en-GB" altLang="zh-CN" sz="2800">
                <a:solidFill>
                  <a:srgbClr val="FF3300"/>
                </a:solidFill>
                <a:effectLst>
                  <a:outerShdw blurRad="38100" dist="38100" dir="2700000" algn="tl">
                    <a:srgbClr val="C0C0C0"/>
                  </a:outerShdw>
                </a:effectLst>
                <a:latin typeface="Times New Roman" pitchFamily="18" charset="0"/>
              </a:rPr>
              <a:t> : 00   T : 10    C : 01    S : 11</a:t>
            </a:r>
            <a:endParaRPr lang="en-US" altLang="zh-CN" sz="2800">
              <a:solidFill>
                <a:schemeClr val="tx1"/>
              </a:solidFill>
              <a:effectLst>
                <a:outerShdw blurRad="38100" dist="38100" dir="2700000" algn="tl">
                  <a:srgbClr val="C0C0C0"/>
                </a:outerShdw>
              </a:effectLst>
              <a:latin typeface="Times New Roman" pitchFamily="18" charset="0"/>
            </a:endParaRP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则总编码长度为 ( 2+7+4+5 ) * 2 = 36.  若按各个字符出现的概率不同而给予不等长编码，可望减少总编码长度。因各字符出现的概率为{ 2/18, 7/18, 4/18, 5/18 }。</a:t>
            </a:r>
          </a:p>
        </p:txBody>
      </p:sp>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8114" name="Rectangle 2"/>
          <p:cNvSpPr>
            <a:spLocks noChangeArrowheads="1"/>
          </p:cNvSpPr>
          <p:nvPr/>
        </p:nvSpPr>
        <p:spPr bwMode="auto">
          <a:xfrm>
            <a:off x="152400" y="457200"/>
            <a:ext cx="89916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化整为 { 2, 7, 4, 5 }，以它们为各叶结点上的权值，建立霍夫曼树。左分支赋 0，右分支赋 1，得霍夫曼编码(变长编码)。 </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         </a:t>
            </a:r>
            <a:r>
              <a:rPr lang="en-US" altLang="zh-CN" sz="2800">
                <a:solidFill>
                  <a:srgbClr val="FF3300"/>
                </a:solidFill>
                <a:effectLst>
                  <a:outerShdw blurRad="38100" dist="38100" dir="2700000" algn="tl">
                    <a:srgbClr val="C0C0C0"/>
                  </a:outerShdw>
                </a:effectLst>
                <a:latin typeface="Times New Roman" pitchFamily="18" charset="0"/>
                <a:ea typeface="黑体" pitchFamily="49" charset="-122"/>
              </a:rPr>
              <a:t>A</a:t>
            </a:r>
            <a:r>
              <a:rPr lang="en-GB" altLang="zh-CN" sz="2800">
                <a:solidFill>
                  <a:srgbClr val="FF3300"/>
                </a:solidFill>
                <a:effectLst>
                  <a:outerShdw blurRad="38100" dist="38100" dir="2700000" algn="tl">
                    <a:srgbClr val="C0C0C0"/>
                  </a:outerShdw>
                </a:effectLst>
                <a:latin typeface="Times New Roman" pitchFamily="18" charset="0"/>
                <a:ea typeface="黑体" pitchFamily="49" charset="-122"/>
              </a:rPr>
              <a:t> : 0    T : 10     C : 110    S : 111</a:t>
            </a:r>
            <a:endParaRPr lang="en-GB" altLang="zh-CN" sz="2800">
              <a:solidFill>
                <a:schemeClr val="tx1"/>
              </a:solidFill>
              <a:effectLst>
                <a:outerShdw blurRad="38100" dist="38100" dir="2700000" algn="tl">
                  <a:srgbClr val="C0C0C0"/>
                </a:outerShdw>
              </a:effectLst>
              <a:latin typeface="Times New Roman" pitchFamily="18" charset="0"/>
              <a:ea typeface="黑体" pitchFamily="49" charset="-122"/>
            </a:endParaRP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它的总编码长度：7*1+5*2+( 2+4 )*3 = 35。比等长编码的情形要短。</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总编码长度正好等于霍夫曼</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树的带权路径长度</a:t>
            </a:r>
            <a:r>
              <a:rPr lang="en-US" altLang="zh-CN" sz="2800">
                <a:solidFill>
                  <a:schemeClr val="tx1"/>
                </a:solidFill>
                <a:effectLst>
                  <a:outerShdw blurRad="38100" dist="38100" dir="2700000" algn="tl">
                    <a:srgbClr val="C0C0C0"/>
                  </a:outerShdw>
                </a:effectLst>
                <a:latin typeface="Times New Roman" pitchFamily="18" charset="0"/>
              </a:rPr>
              <a:t>WPL。</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霍夫曼编码是一种前缀编</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码。解码时不会混淆。</a:t>
            </a:r>
          </a:p>
        </p:txBody>
      </p:sp>
      <p:pic>
        <p:nvPicPr>
          <p:cNvPr id="194563" name="Picture 3"/>
          <p:cNvPicPr>
            <a:picLocks noChangeAspect="1" noChangeArrowheads="1"/>
          </p:cNvPicPr>
          <p:nvPr/>
        </p:nvPicPr>
        <p:blipFill>
          <a:blip r:embed="rId2" cstate="print"/>
          <a:srcRect/>
          <a:stretch>
            <a:fillRect/>
          </a:stretch>
        </p:blipFill>
        <p:spPr bwMode="auto">
          <a:xfrm>
            <a:off x="5029200" y="2952750"/>
            <a:ext cx="3886200" cy="3143250"/>
          </a:xfrm>
          <a:prstGeom prst="rect">
            <a:avLst/>
          </a:prstGeom>
          <a:noFill/>
          <a:ln w="9525">
            <a:noFill/>
            <a:miter lim="800000"/>
            <a:headEnd/>
            <a:tailEnd/>
          </a:ln>
        </p:spPr>
      </p:pic>
      <p:sp>
        <p:nvSpPr>
          <p:cNvPr id="858116" name="Text Box 4"/>
          <p:cNvSpPr txBox="1">
            <a:spLocks noChangeArrowheads="1"/>
          </p:cNvSpPr>
          <p:nvPr/>
        </p:nvSpPr>
        <p:spPr bwMode="auto">
          <a:xfrm>
            <a:off x="5943600" y="6096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400">
                <a:solidFill>
                  <a:schemeClr val="tx1"/>
                </a:solidFill>
                <a:effectLst>
                  <a:outerShdw blurRad="38100" dist="38100" dir="2700000" algn="tl">
                    <a:srgbClr val="C0C0C0"/>
                  </a:outerShdw>
                </a:effectLst>
                <a:latin typeface="Times New Roman" pitchFamily="18" charset="0"/>
              </a:rPr>
              <a:t>霍夫曼编码树</a:t>
            </a:r>
            <a:endParaRPr lang="zh-CN" altLang="en-US" sz="2400" b="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0" y="333375"/>
            <a:ext cx="9144000"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solidFill>
                  <a:schemeClr val="tx1"/>
                </a:solidFill>
                <a:effectLst>
                  <a:outerShdw blurRad="38100" dist="38100" dir="2700000" algn="tl">
                    <a:srgbClr val="C0C0C0"/>
                  </a:outerShdw>
                </a:effectLst>
              </a:rPr>
              <a:t>霍夫曼编码算法(根据已构成的霍夫曼树，求出编码)</a:t>
            </a:r>
          </a:p>
          <a:p>
            <a:pPr>
              <a:lnSpc>
                <a:spcPct val="100000"/>
              </a:lnSpc>
              <a:defRPr/>
            </a:pPr>
            <a:r>
              <a:rPr lang="zh-CN" altLang="en-US" sz="2800" dirty="0">
                <a:solidFill>
                  <a:schemeClr val="tx1"/>
                </a:solidFill>
                <a:effectLst>
                  <a:outerShdw blurRad="38100" dist="38100" dir="2700000" algn="tl">
                    <a:srgbClr val="C0C0C0"/>
                  </a:outerShdw>
                </a:effectLst>
              </a:rPr>
              <a:t>  用一个数组</a:t>
            </a:r>
            <a:r>
              <a:rPr lang="en-US" altLang="zh-CN" sz="2800" dirty="0">
                <a:solidFill>
                  <a:schemeClr val="tx1"/>
                </a:solidFill>
                <a:effectLst>
                  <a:outerShdw blurRad="38100" dist="38100" dir="2700000" algn="tl">
                    <a:srgbClr val="C0C0C0"/>
                  </a:outerShdw>
                </a:effectLst>
                <a:latin typeface="Times New Roman" pitchFamily="18" charset="0"/>
              </a:rPr>
              <a:t>A</a:t>
            </a:r>
            <a:r>
              <a:rPr lang="zh-CN" altLang="en-US" sz="2800" dirty="0">
                <a:solidFill>
                  <a:schemeClr val="tx1"/>
                </a:solidFill>
                <a:effectLst>
                  <a:outerShdw blurRad="38100" dist="38100" dir="2700000" algn="tl">
                    <a:srgbClr val="C0C0C0"/>
                  </a:outerShdw>
                </a:effectLst>
              </a:rPr>
              <a:t>临时存放编码结果；设数组指针</a:t>
            </a:r>
            <a:r>
              <a:rPr lang="en-US" altLang="zh-CN" sz="2800" dirty="0">
                <a:solidFill>
                  <a:schemeClr val="tx1"/>
                </a:solidFill>
                <a:effectLst>
                  <a:outerShdw blurRad="38100" dist="38100" dir="2700000" algn="tl">
                    <a:srgbClr val="C0C0C0"/>
                  </a:outerShdw>
                </a:effectLst>
                <a:latin typeface="Times New Roman" pitchFamily="18" charset="0"/>
              </a:rPr>
              <a:t>i=0</a:t>
            </a:r>
            <a:r>
              <a:rPr lang="en-US" altLang="zh-CN" sz="2800" dirty="0">
                <a:solidFill>
                  <a:schemeClr val="tx1"/>
                </a:solidFill>
                <a:effectLst>
                  <a:outerShdw blurRad="38100" dist="38100" dir="2700000" algn="tl">
                    <a:srgbClr val="C0C0C0"/>
                  </a:outerShdw>
                </a:effectLst>
              </a:rPr>
              <a:t>;</a:t>
            </a:r>
          </a:p>
          <a:p>
            <a:pPr>
              <a:lnSpc>
                <a:spcPct val="100000"/>
              </a:lnSpc>
              <a:defRPr/>
            </a:pPr>
            <a:r>
              <a:rPr lang="en-US" altLang="zh-CN" sz="2800" dirty="0">
                <a:solidFill>
                  <a:schemeClr val="tx1"/>
                </a:solidFill>
                <a:effectLst>
                  <a:outerShdw blurRad="38100" dist="38100" dir="2700000" algn="tl">
                    <a:srgbClr val="C0C0C0"/>
                  </a:outerShdw>
                </a:effectLst>
              </a:rPr>
              <a:t>  </a:t>
            </a:r>
            <a:r>
              <a:rPr lang="zh-CN" altLang="en-US" sz="2800" dirty="0">
                <a:solidFill>
                  <a:schemeClr val="tx1"/>
                </a:solidFill>
                <a:effectLst>
                  <a:outerShdw blurRad="38100" dist="38100" dir="2700000" algn="tl">
                    <a:srgbClr val="C0C0C0"/>
                  </a:outerShdw>
                </a:effectLst>
              </a:rPr>
              <a:t>输入电文的第一个字符；</a:t>
            </a:r>
          </a:p>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rPr>
              <a:t>    </a:t>
            </a:r>
            <a:r>
              <a:rPr lang="en-US" altLang="zh-CN" sz="2800" dirty="0">
                <a:solidFill>
                  <a:schemeClr val="tx1"/>
                </a:solidFill>
                <a:effectLst>
                  <a:outerShdw blurRad="38100" dist="38100" dir="2700000" algn="tl">
                    <a:srgbClr val="C0C0C0"/>
                  </a:outerShdw>
                </a:effectLst>
                <a:latin typeface="Times New Roman" pitchFamily="18" charset="0"/>
              </a:rPr>
              <a:t>while</a:t>
            </a:r>
            <a:r>
              <a:rPr lang="en-US" altLang="zh-CN" sz="2800" dirty="0">
                <a:solidFill>
                  <a:schemeClr val="tx1"/>
                </a:solidFill>
                <a:effectLst>
                  <a:outerShdw blurRad="38100" dist="38100" dir="2700000" algn="tl">
                    <a:srgbClr val="C0C0C0"/>
                  </a:outerShdw>
                </a:effectLst>
              </a:rPr>
              <a:t>  </a:t>
            </a:r>
            <a:r>
              <a:rPr lang="zh-CN" altLang="en-US" sz="2800" dirty="0">
                <a:solidFill>
                  <a:schemeClr val="tx1"/>
                </a:solidFill>
                <a:effectLst>
                  <a:outerShdw blurRad="38100" dist="38100" dir="2700000" algn="tl">
                    <a:srgbClr val="C0C0C0"/>
                  </a:outerShdw>
                </a:effectLst>
              </a:rPr>
              <a:t>输入的字符不是结束符 </a:t>
            </a:r>
            <a:r>
              <a:rPr lang="en-US" altLang="zh-CN" sz="2800" dirty="0">
                <a:solidFill>
                  <a:schemeClr val="tx1"/>
                </a:solidFill>
                <a:effectLst>
                  <a:outerShdw blurRad="38100" dist="38100" dir="2700000" algn="tl">
                    <a:srgbClr val="C0C0C0"/>
                  </a:outerShdw>
                </a:effectLst>
              </a:rPr>
              <a:t>:</a:t>
            </a:r>
            <a:endParaRPr lang="zh-CN" altLang="en-US" sz="2800" dirty="0">
              <a:solidFill>
                <a:schemeClr val="tx1"/>
              </a:solidFill>
              <a:effectLst>
                <a:outerShdw blurRad="38100" dist="38100" dir="2700000" algn="tl">
                  <a:srgbClr val="C0C0C0"/>
                </a:outerShdw>
              </a:effectLst>
            </a:endParaRPr>
          </a:p>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rPr>
              <a:t>          </a:t>
            </a:r>
            <a:r>
              <a:rPr lang="zh-CN" altLang="en-US" sz="2800" dirty="0">
                <a:solidFill>
                  <a:schemeClr val="tx1"/>
                </a:solidFill>
                <a:effectLst>
                  <a:outerShdw blurRad="38100" dist="38100" dir="2700000" algn="tl">
                    <a:srgbClr val="C0C0C0"/>
                  </a:outerShdw>
                </a:effectLst>
              </a:rPr>
              <a:t>找到该字符在霍夫曼编码树对应的叶结点，</a:t>
            </a:r>
            <a:endParaRPr lang="en-US" altLang="zh-CN" sz="2800" dirty="0">
              <a:solidFill>
                <a:schemeClr val="tx1"/>
              </a:solidFill>
              <a:effectLst>
                <a:outerShdw blurRad="38100" dist="38100" dir="2700000" algn="tl">
                  <a:srgbClr val="C0C0C0"/>
                </a:outerShdw>
              </a:effectLst>
            </a:endParaRPr>
          </a:p>
          <a:p>
            <a:pPr>
              <a:lnSpc>
                <a:spcPct val="100000"/>
              </a:lnSpc>
              <a:defRPr/>
            </a:pPr>
            <a:r>
              <a:rPr lang="en-US" altLang="zh-CN" sz="2800" dirty="0">
                <a:solidFill>
                  <a:schemeClr val="tx1"/>
                </a:solidFill>
                <a:effectLst>
                  <a:outerShdw blurRad="38100" dist="38100" dir="2700000" algn="tl">
                    <a:srgbClr val="C0C0C0"/>
                  </a:outerShdw>
                </a:effectLst>
              </a:rPr>
              <a:t>     </a:t>
            </a:r>
            <a:r>
              <a:rPr lang="zh-CN" altLang="en-US" sz="2800" dirty="0">
                <a:solidFill>
                  <a:schemeClr val="tx1"/>
                </a:solidFill>
                <a:effectLst>
                  <a:outerShdw blurRad="38100" dist="38100" dir="2700000" algn="tl">
                    <a:srgbClr val="C0C0C0"/>
                  </a:outerShdw>
                </a:effectLst>
              </a:rPr>
              <a:t>并用</a:t>
            </a:r>
            <a:r>
              <a:rPr lang="en-US" altLang="zh-CN" sz="2800" dirty="0">
                <a:solidFill>
                  <a:schemeClr val="tx1"/>
                </a:solidFill>
                <a:effectLst>
                  <a:outerShdw blurRad="38100" dist="38100" dir="2700000" algn="tl">
                    <a:srgbClr val="C0C0C0"/>
                  </a:outerShdw>
                </a:effectLst>
                <a:latin typeface="Times New Roman" pitchFamily="18" charset="0"/>
              </a:rPr>
              <a:t>p</a:t>
            </a:r>
            <a:r>
              <a:rPr lang="zh-CN" altLang="en-US" sz="2800" dirty="0">
                <a:solidFill>
                  <a:schemeClr val="tx1"/>
                </a:solidFill>
                <a:effectLst>
                  <a:outerShdw blurRad="38100" dist="38100" dir="2700000" algn="tl">
                    <a:srgbClr val="C0C0C0"/>
                  </a:outerShdw>
                </a:effectLst>
              </a:rPr>
              <a:t>指向它</a:t>
            </a:r>
            <a:r>
              <a:rPr lang="zh-CN" altLang="en-US" sz="2800" dirty="0">
                <a:solidFill>
                  <a:schemeClr val="tx1"/>
                </a:solidFill>
                <a:effectLst>
                  <a:outerShdw blurRad="38100" dist="38100" dir="2700000" algn="tl">
                    <a:srgbClr val="C0C0C0"/>
                  </a:outerShdw>
                </a:effectLst>
                <a:latin typeface="Times New Roman" pitchFamily="18" charset="0"/>
              </a:rPr>
              <a:t>；</a:t>
            </a:r>
          </a:p>
          <a:p>
            <a:pPr>
              <a:lnSpc>
                <a:spcPct val="100000"/>
              </a:lnSpc>
              <a:defRPr/>
            </a:pPr>
            <a:r>
              <a:rPr lang="zh-CN" altLang="en-US" sz="2800" dirty="0">
                <a:solidFill>
                  <a:schemeClr val="tx1"/>
                </a:solidFill>
                <a:effectLst>
                  <a:outerShdw blurRad="38100" dist="38100" dir="2700000" algn="tl">
                    <a:srgbClr val="C0C0C0"/>
                  </a:outerShdw>
                </a:effectLst>
              </a:rPr>
              <a:t>     </a:t>
            </a:r>
            <a:r>
              <a:rPr lang="en-US" altLang="zh-CN" sz="2800" dirty="0">
                <a:solidFill>
                  <a:schemeClr val="tx1"/>
                </a:solidFill>
                <a:effectLst>
                  <a:outerShdw blurRad="38100" dist="38100" dir="2700000" algn="tl">
                    <a:srgbClr val="C0C0C0"/>
                  </a:outerShdw>
                </a:effectLst>
                <a:latin typeface="Times New Roman" pitchFamily="18" charset="0"/>
              </a:rPr>
              <a:t>while   p</a:t>
            </a:r>
            <a:r>
              <a:rPr lang="zh-CN" altLang="en-US" sz="2800" dirty="0">
                <a:solidFill>
                  <a:schemeClr val="tx1"/>
                </a:solidFill>
                <a:effectLst>
                  <a:outerShdw blurRad="38100" dist="38100" dir="2700000" algn="tl">
                    <a:srgbClr val="C0C0C0"/>
                  </a:outerShdw>
                </a:effectLst>
              </a:rPr>
              <a:t>指向的结点不是根结点 </a:t>
            </a:r>
            <a:r>
              <a:rPr lang="en-US" altLang="zh-CN" sz="2800" dirty="0">
                <a:solidFill>
                  <a:schemeClr val="tx1"/>
                </a:solidFill>
                <a:effectLst>
                  <a:outerShdw blurRad="38100" dist="38100" dir="2700000" algn="tl">
                    <a:srgbClr val="C0C0C0"/>
                  </a:outerShdw>
                </a:effectLst>
              </a:rPr>
              <a:t>:</a:t>
            </a:r>
            <a:endParaRPr lang="zh-CN" altLang="en-US" sz="2800" dirty="0">
              <a:solidFill>
                <a:schemeClr val="tx1"/>
              </a:solidFill>
              <a:effectLst>
                <a:outerShdw blurRad="38100" dist="38100" dir="2700000" algn="tl">
                  <a:srgbClr val="C0C0C0"/>
                </a:outerShdw>
              </a:effectLst>
            </a:endParaRPr>
          </a:p>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rPr>
              <a:t>                 </a:t>
            </a:r>
            <a:r>
              <a:rPr lang="en-US" altLang="zh-CN" sz="2800" dirty="0">
                <a:solidFill>
                  <a:schemeClr val="tx1"/>
                </a:solidFill>
                <a:effectLst>
                  <a:outerShdw blurRad="38100" dist="38100" dir="2700000" algn="tl">
                    <a:srgbClr val="C0C0C0"/>
                  </a:outerShdw>
                </a:effectLst>
                <a:latin typeface="Times New Roman" pitchFamily="18" charset="0"/>
              </a:rPr>
              <a:t>if  p</a:t>
            </a:r>
            <a:r>
              <a:rPr lang="zh-CN" altLang="en-US" sz="2800" dirty="0">
                <a:solidFill>
                  <a:schemeClr val="tx1"/>
                </a:solidFill>
                <a:effectLst>
                  <a:outerShdw blurRad="38100" dist="38100" dir="2700000" algn="tl">
                    <a:srgbClr val="C0C0C0"/>
                  </a:outerShdw>
                </a:effectLst>
              </a:rPr>
              <a:t>指向的结点是其父结点的左子结点</a:t>
            </a:r>
            <a:r>
              <a:rPr lang="zh-CN" altLang="en-US" sz="2800" dirty="0">
                <a:solidFill>
                  <a:schemeClr val="tx1"/>
                </a:solidFill>
                <a:effectLst>
                  <a:outerShdw blurRad="38100" dist="38100" dir="2700000" algn="tl">
                    <a:srgbClr val="C0C0C0"/>
                  </a:outerShdw>
                </a:effectLst>
                <a:latin typeface="Times New Roman" pitchFamily="18" charset="0"/>
              </a:rPr>
              <a:t> </a:t>
            </a:r>
            <a:r>
              <a:rPr lang="en-US" altLang="zh-CN" sz="2800" dirty="0">
                <a:solidFill>
                  <a:schemeClr val="tx1"/>
                </a:solidFill>
                <a:effectLst>
                  <a:outerShdw blurRad="38100" dist="38100" dir="2700000" algn="tl">
                    <a:srgbClr val="C0C0C0"/>
                  </a:outerShdw>
                </a:effectLst>
                <a:latin typeface="Times New Roman" pitchFamily="18" charset="0"/>
              </a:rPr>
              <a:t>:</a:t>
            </a:r>
          </a:p>
          <a:p>
            <a:pPr>
              <a:lnSpc>
                <a:spcPct val="100000"/>
              </a:lnSpc>
              <a:defRPr/>
            </a:pPr>
            <a:r>
              <a:rPr lang="zh-CN" altLang="en-US" sz="2800" dirty="0">
                <a:solidFill>
                  <a:schemeClr val="tx1"/>
                </a:solidFill>
                <a:effectLst>
                  <a:outerShdw blurRad="38100" dist="38100" dir="2700000" algn="tl">
                    <a:srgbClr val="C0C0C0"/>
                  </a:outerShdw>
                </a:effectLst>
              </a:rPr>
              <a:t>           输出</a:t>
            </a:r>
            <a:r>
              <a:rPr lang="zh-CN" altLang="en-US" sz="2800" dirty="0">
                <a:solidFill>
                  <a:schemeClr val="tx1"/>
                </a:solidFill>
                <a:effectLst>
                  <a:outerShdw blurRad="38100" dist="38100" dir="2700000" algn="tl">
                    <a:srgbClr val="C0C0C0"/>
                  </a:outerShdw>
                </a:effectLst>
                <a:latin typeface="Times New Roman" pitchFamily="18" charset="0"/>
              </a:rPr>
              <a:t>0</a:t>
            </a:r>
            <a:r>
              <a:rPr lang="zh-CN" altLang="en-US" sz="2800" dirty="0">
                <a:solidFill>
                  <a:schemeClr val="tx1"/>
                </a:solidFill>
                <a:effectLst>
                  <a:outerShdw blurRad="38100" dist="38100" dir="2700000" algn="tl">
                    <a:srgbClr val="C0C0C0"/>
                  </a:outerShdw>
                </a:effectLst>
              </a:rPr>
              <a:t>到</a:t>
            </a:r>
            <a:r>
              <a:rPr lang="en-US" altLang="zh-CN" sz="2800" dirty="0">
                <a:solidFill>
                  <a:schemeClr val="tx1"/>
                </a:solidFill>
                <a:effectLst>
                  <a:outerShdw blurRad="38100" dist="38100" dir="2700000" algn="tl">
                    <a:srgbClr val="C0C0C0"/>
                  </a:outerShdw>
                </a:effectLst>
                <a:latin typeface="Times New Roman" pitchFamily="18" charset="0"/>
              </a:rPr>
              <a:t>A[i];</a:t>
            </a:r>
          </a:p>
          <a:p>
            <a:pPr>
              <a:lnSpc>
                <a:spcPct val="100000"/>
              </a:lnSpc>
              <a:defRPr/>
            </a:pPr>
            <a:r>
              <a:rPr lang="en-US" altLang="zh-CN" sz="2800" dirty="0">
                <a:solidFill>
                  <a:schemeClr val="tx1"/>
                </a:solidFill>
                <a:effectLst>
                  <a:outerShdw blurRad="38100" dist="38100" dir="2700000" algn="tl">
                    <a:srgbClr val="C0C0C0"/>
                  </a:outerShdw>
                </a:effectLst>
                <a:latin typeface="Times New Roman" pitchFamily="18" charset="0"/>
              </a:rPr>
              <a:t>                 else</a:t>
            </a:r>
            <a:r>
              <a:rPr lang="en-US" altLang="zh-CN" sz="2800" dirty="0">
                <a:solidFill>
                  <a:schemeClr val="tx1"/>
                </a:solidFill>
                <a:effectLst>
                  <a:outerShdw blurRad="38100" dist="38100" dir="2700000" algn="tl">
                    <a:srgbClr val="C0C0C0"/>
                  </a:outerShdw>
                </a:effectLst>
              </a:rPr>
              <a:t> : </a:t>
            </a:r>
            <a:r>
              <a:rPr lang="zh-CN" altLang="en-US" sz="2800" dirty="0">
                <a:solidFill>
                  <a:schemeClr val="tx1"/>
                </a:solidFill>
                <a:effectLst>
                  <a:outerShdw blurRad="38100" dist="38100" dir="2700000" algn="tl">
                    <a:srgbClr val="C0C0C0"/>
                  </a:outerShdw>
                </a:effectLst>
              </a:rPr>
              <a:t>输出</a:t>
            </a:r>
            <a:r>
              <a:rPr lang="zh-CN" altLang="en-US" sz="2800" dirty="0">
                <a:solidFill>
                  <a:schemeClr val="tx1"/>
                </a:solidFill>
                <a:effectLst>
                  <a:outerShdw blurRad="38100" dist="38100" dir="2700000" algn="tl">
                    <a:srgbClr val="C0C0C0"/>
                  </a:outerShdw>
                </a:effectLst>
                <a:latin typeface="Times New Roman" pitchFamily="18" charset="0"/>
              </a:rPr>
              <a:t>1</a:t>
            </a:r>
            <a:r>
              <a:rPr lang="zh-CN" altLang="en-US" sz="2800" dirty="0">
                <a:solidFill>
                  <a:schemeClr val="tx1"/>
                </a:solidFill>
                <a:effectLst>
                  <a:outerShdw blurRad="38100" dist="38100" dir="2700000" algn="tl">
                    <a:srgbClr val="C0C0C0"/>
                  </a:outerShdw>
                </a:effectLst>
              </a:rPr>
              <a:t>到</a:t>
            </a:r>
            <a:r>
              <a:rPr lang="en-US" altLang="zh-CN" sz="2800" dirty="0">
                <a:solidFill>
                  <a:schemeClr val="tx1"/>
                </a:solidFill>
                <a:effectLst>
                  <a:outerShdw blurRad="38100" dist="38100" dir="2700000" algn="tl">
                    <a:srgbClr val="C0C0C0"/>
                  </a:outerShdw>
                </a:effectLst>
                <a:latin typeface="Times New Roman" pitchFamily="18" charset="0"/>
              </a:rPr>
              <a:t>A[i]；</a:t>
            </a:r>
          </a:p>
          <a:p>
            <a:pPr>
              <a:lnSpc>
                <a:spcPct val="100000"/>
              </a:lnSpc>
              <a:defRPr/>
            </a:pPr>
            <a:r>
              <a:rPr lang="en-US" altLang="zh-CN" sz="2800" dirty="0">
                <a:solidFill>
                  <a:schemeClr val="tx1"/>
                </a:solidFill>
                <a:effectLst>
                  <a:outerShdw blurRad="38100" dist="38100" dir="2700000" algn="tl">
                    <a:srgbClr val="C0C0C0"/>
                  </a:outerShdw>
                </a:effectLst>
                <a:latin typeface="Times New Roman" pitchFamily="18" charset="0"/>
              </a:rPr>
              <a:t>                 i = i+1</a:t>
            </a:r>
          </a:p>
          <a:p>
            <a:pPr>
              <a:lnSpc>
                <a:spcPct val="100000"/>
              </a:lnSpc>
              <a:defRPr/>
            </a:pPr>
            <a:r>
              <a:rPr lang="en-US" altLang="zh-CN" sz="2800" dirty="0">
                <a:solidFill>
                  <a:schemeClr val="tx1"/>
                </a:solidFill>
                <a:effectLst>
                  <a:outerShdw blurRad="38100" dist="38100" dir="2700000" algn="tl">
                    <a:srgbClr val="C0C0C0"/>
                  </a:outerShdw>
                </a:effectLst>
                <a:latin typeface="Times New Roman" pitchFamily="18" charset="0"/>
              </a:rPr>
              <a:t>                 p = p</a:t>
            </a:r>
            <a:r>
              <a:rPr lang="zh-CN" altLang="en-US" sz="2800" dirty="0">
                <a:solidFill>
                  <a:schemeClr val="tx1"/>
                </a:solidFill>
                <a:effectLst>
                  <a:outerShdw blurRad="38100" dist="38100" dir="2700000" algn="tl">
                    <a:srgbClr val="C0C0C0"/>
                  </a:outerShdw>
                </a:effectLst>
              </a:rPr>
              <a:t>指向结点的父结点；</a:t>
            </a:r>
          </a:p>
          <a:p>
            <a:pPr>
              <a:lnSpc>
                <a:spcPct val="100000"/>
              </a:lnSpc>
              <a:defRPr/>
            </a:pPr>
            <a:r>
              <a:rPr lang="zh-CN" altLang="en-US" sz="2800" dirty="0">
                <a:solidFill>
                  <a:schemeClr val="tx1"/>
                </a:solidFill>
                <a:effectLst>
                  <a:outerShdw blurRad="38100" dist="38100" dir="2700000" algn="tl">
                    <a:srgbClr val="C0C0C0"/>
                  </a:outerShdw>
                </a:effectLst>
              </a:rPr>
              <a:t>     逆序输出数组内容；</a:t>
            </a:r>
            <a:r>
              <a:rPr lang="en-US" altLang="zh-CN" sz="2800" dirty="0">
                <a:solidFill>
                  <a:schemeClr val="tx1"/>
                </a:solidFill>
                <a:effectLst>
                  <a:outerShdw blurRad="38100" dist="38100" dir="2700000" algn="tl">
                    <a:srgbClr val="C0C0C0"/>
                  </a:outerShdw>
                </a:effectLst>
                <a:latin typeface="Times New Roman" pitchFamily="18" charset="0"/>
              </a:rPr>
              <a:t>i=0;</a:t>
            </a:r>
          </a:p>
          <a:p>
            <a:pPr>
              <a:lnSpc>
                <a:spcPct val="100000"/>
              </a:lnSpc>
              <a:defRPr/>
            </a:pPr>
            <a:r>
              <a:rPr lang="zh-CN" altLang="en-US" sz="2800" dirty="0">
                <a:solidFill>
                  <a:schemeClr val="tx1"/>
                </a:solidFill>
                <a:effectLst>
                  <a:outerShdw blurRad="38100" dist="38100" dir="2700000" algn="tl">
                    <a:srgbClr val="C0C0C0"/>
                  </a:outerShdw>
                </a:effectLst>
              </a:rPr>
              <a:t>     输入电文的下一个字符；</a:t>
            </a:r>
          </a:p>
        </p:txBody>
      </p:sp>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6610" name="Picture 2"/>
          <p:cNvPicPr>
            <a:picLocks noChangeAspect="1" noChangeArrowheads="1"/>
          </p:cNvPicPr>
          <p:nvPr/>
        </p:nvPicPr>
        <p:blipFill>
          <a:blip r:embed="rId2" cstate="print"/>
          <a:srcRect/>
          <a:stretch>
            <a:fillRect/>
          </a:stretch>
        </p:blipFill>
        <p:spPr bwMode="auto">
          <a:xfrm>
            <a:off x="2195513" y="2205038"/>
            <a:ext cx="4057650" cy="3043237"/>
          </a:xfrm>
          <a:prstGeom prst="rect">
            <a:avLst/>
          </a:prstGeom>
          <a:noFill/>
          <a:ln w="9525">
            <a:noFill/>
            <a:miter lim="800000"/>
            <a:headEnd/>
            <a:tailEnd/>
          </a:ln>
        </p:spPr>
      </p:pic>
      <p:sp>
        <p:nvSpPr>
          <p:cNvPr id="860163" name="Rectangle 3"/>
          <p:cNvSpPr>
            <a:spLocks noChangeArrowheads="1"/>
          </p:cNvSpPr>
          <p:nvPr/>
        </p:nvSpPr>
        <p:spPr bwMode="auto">
          <a:xfrm>
            <a:off x="838200" y="633413"/>
            <a:ext cx="7046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如电文为</a:t>
            </a:r>
            <a:r>
              <a:rPr lang="en-US" altLang="zh-CN" sz="2800">
                <a:solidFill>
                  <a:schemeClr val="tx1"/>
                </a:solidFill>
                <a:effectLst>
                  <a:outerShdw blurRad="38100" dist="38100" dir="2700000" algn="tl">
                    <a:srgbClr val="C0C0C0"/>
                  </a:outerShdw>
                </a:effectLst>
                <a:latin typeface="Times New Roman" pitchFamily="18" charset="0"/>
              </a:rPr>
              <a:t>CAST，</a:t>
            </a:r>
            <a:r>
              <a:rPr lang="zh-CN" altLang="en-US" sz="2800">
                <a:solidFill>
                  <a:schemeClr val="tx1"/>
                </a:solidFill>
                <a:effectLst>
                  <a:outerShdw blurRad="38100" dist="38100" dir="2700000" algn="tl">
                    <a:srgbClr val="C0C0C0"/>
                  </a:outerShdw>
                </a:effectLst>
                <a:latin typeface="Times New Roman" pitchFamily="18" charset="0"/>
              </a:rPr>
              <a:t>则编码结果为：</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110011110</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Rectangle 2"/>
          <p:cNvSpPr>
            <a:spLocks noChangeArrowheads="1"/>
          </p:cNvSpPr>
          <p:nvPr/>
        </p:nvSpPr>
        <p:spPr bwMode="auto">
          <a:xfrm>
            <a:off x="24656" y="476672"/>
            <a:ext cx="91313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哈夫曼解码算法</a:t>
            </a:r>
          </a:p>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  设一处理指针</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p，</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指向</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Huffman</a:t>
            </a:r>
            <a:r>
              <a:rPr lang="zh-CN" altLang="en-US" sz="2800" dirty="0">
                <a:solidFill>
                  <a:schemeClr val="tx1"/>
                </a:solidFill>
                <a:latin typeface="Times New Roman" pitchFamily="18" charset="0"/>
                <a:cs typeface="Times New Roman" pitchFamily="18" charset="0"/>
              </a:rPr>
              <a:t>树的根结点；</a:t>
            </a:r>
          </a:p>
          <a:p>
            <a:pPr>
              <a:lnSpc>
                <a:spcPct val="100000"/>
              </a:lnSpc>
              <a:defRPr/>
            </a:pPr>
            <a:r>
              <a:rPr lang="zh-CN" altLang="en-US" sz="2800" dirty="0">
                <a:solidFill>
                  <a:schemeClr val="tx1"/>
                </a:solidFill>
                <a:latin typeface="Times New Roman" pitchFamily="18" charset="0"/>
                <a:cs typeface="Times New Roman" pitchFamily="18" charset="0"/>
              </a:rPr>
              <a:t>  从报文中输入一</a:t>
            </a:r>
            <a:r>
              <a:rPr lang="zh-CN" altLang="en-US" sz="2800">
                <a:solidFill>
                  <a:schemeClr val="tx1"/>
                </a:solidFill>
                <a:latin typeface="Times New Roman" pitchFamily="18" charset="0"/>
                <a:cs typeface="Times New Roman" pitchFamily="18" charset="0"/>
              </a:rPr>
              <a:t>个</a:t>
            </a:r>
            <a:r>
              <a:rPr lang="zh-CN" altLang="en-US" sz="2800" smtClean="0">
                <a:solidFill>
                  <a:schemeClr val="tx1"/>
                </a:solidFill>
                <a:latin typeface="Times New Roman" pitchFamily="18" charset="0"/>
                <a:cs typeface="Times New Roman" pitchFamily="18" charset="0"/>
              </a:rPr>
              <a:t>字符（</a:t>
            </a:r>
            <a:r>
              <a:rPr lang="en-US" altLang="zh-CN" sz="2800" smtClean="0">
                <a:solidFill>
                  <a:schemeClr val="tx1"/>
                </a:solidFill>
                <a:latin typeface="Times New Roman" pitchFamily="18" charset="0"/>
                <a:cs typeface="Times New Roman" pitchFamily="18" charset="0"/>
              </a:rPr>
              <a:t>0/1</a:t>
            </a:r>
            <a:r>
              <a:rPr lang="zh-CN" altLang="en-US" sz="2800">
                <a:solidFill>
                  <a:schemeClr val="tx1"/>
                </a:solidFill>
                <a:latin typeface="Times New Roman" pitchFamily="18" charset="0"/>
                <a:cs typeface="Times New Roman" pitchFamily="18" charset="0"/>
              </a:rPr>
              <a:t>）→ </a:t>
            </a:r>
            <a:r>
              <a:rPr lang="en-US" altLang="zh-CN" sz="2800" smtClean="0">
                <a:solidFill>
                  <a:schemeClr val="tx1"/>
                </a:solidFill>
                <a:effectLst>
                  <a:outerShdw blurRad="38100" dist="38100" dir="2700000" algn="tl">
                    <a:srgbClr val="C0C0C0"/>
                  </a:outerShdw>
                </a:effectLst>
                <a:latin typeface="Times New Roman" pitchFamily="18" charset="0"/>
                <a:cs typeface="Times New Roman" pitchFamily="18" charset="0"/>
              </a:rPr>
              <a:t>c</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a:t>
            </a:r>
          </a:p>
          <a:p>
            <a:pPr>
              <a:lnSpc>
                <a:spcPct val="100000"/>
              </a:lnSpc>
              <a:defRPr/>
            </a:pP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while  c</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不为结束标志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a:t>
            </a:r>
            <a:endPar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a:lnSpc>
                <a:spcPct val="100000"/>
              </a:lnSpc>
              <a:defRPr/>
            </a:pP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a:solidFill>
                  <a:schemeClr val="tx1"/>
                </a:solidFill>
                <a:effectLst>
                  <a:outerShdw blurRad="38100" dist="38100" dir="2700000" algn="tl">
                    <a:srgbClr val="C0C0C0"/>
                  </a:outerShdw>
                </a:effectLst>
                <a:latin typeface="Times New Roman" pitchFamily="18" charset="0"/>
                <a:cs typeface="Times New Roman" pitchFamily="18" charset="0"/>
              </a:rPr>
              <a:t>if  </a:t>
            </a:r>
            <a:r>
              <a:rPr lang="en-US" altLang="zh-CN" sz="2800" smtClean="0">
                <a:solidFill>
                  <a:schemeClr val="tx1"/>
                </a:solidFill>
                <a:effectLst>
                  <a:outerShdw blurRad="38100" dist="38100" dir="2700000" algn="tl">
                    <a:srgbClr val="C0C0C0"/>
                  </a:outerShdw>
                </a:effectLst>
                <a:latin typeface="Times New Roman" pitchFamily="18" charset="0"/>
                <a:cs typeface="Times New Roman" pitchFamily="18" charset="0"/>
              </a:rPr>
              <a:t>c == 0 </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smtClean="0">
                <a:solidFill>
                  <a:schemeClr val="tx1"/>
                </a:solidFill>
                <a:effectLst>
                  <a:outerShdw blurRad="38100" dist="38100" dir="2700000" algn="tl">
                    <a:srgbClr val="C0C0C0"/>
                  </a:outerShdw>
                </a:effectLst>
                <a:latin typeface="Times New Roman" pitchFamily="18" charset="0"/>
                <a:cs typeface="Times New Roman" pitchFamily="18" charset="0"/>
              </a:rPr>
              <a:t>              p = p</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的左子结点；</a:t>
            </a:r>
          </a:p>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a:solidFill>
                  <a:schemeClr val="tx1"/>
                </a:solidFill>
                <a:effectLst>
                  <a:outerShdw blurRad="38100" dist="38100" dir="2700000" algn="tl">
                    <a:srgbClr val="C0C0C0"/>
                  </a:outerShdw>
                </a:effectLst>
                <a:latin typeface="Times New Roman" pitchFamily="18" charset="0"/>
                <a:cs typeface="Times New Roman" pitchFamily="18" charset="0"/>
              </a:rPr>
              <a:t>else </a:t>
            </a:r>
            <a:endParaRPr lang="en-US" altLang="zh-CN" sz="2800" smtClean="0">
              <a:solidFill>
                <a:schemeClr val="tx1"/>
              </a:solidFill>
              <a:effectLst>
                <a:outerShdw blurRad="38100" dist="38100" dir="2700000" algn="tl">
                  <a:srgbClr val="C0C0C0"/>
                </a:outerShdw>
              </a:effectLst>
              <a:latin typeface="Times New Roman" pitchFamily="18" charset="0"/>
              <a:cs typeface="Times New Roman" pitchFamily="18" charset="0"/>
            </a:endParaRP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smtClean="0">
                <a:solidFill>
                  <a:schemeClr val="tx1"/>
                </a:solidFill>
                <a:effectLst>
                  <a:outerShdw blurRad="38100" dist="38100" dir="2700000" algn="tl">
                    <a:srgbClr val="C0C0C0"/>
                  </a:outerShdw>
                </a:effectLst>
                <a:latin typeface="Times New Roman" pitchFamily="18" charset="0"/>
                <a:cs typeface="Times New Roman" pitchFamily="18" charset="0"/>
              </a:rPr>
              <a:t>              p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p</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的右子结点；</a:t>
            </a:r>
          </a:p>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if   p</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所指向结点是叶</a:t>
            </a:r>
            <a:r>
              <a:rPr lang="zh-CN" altLang="en-US" sz="2800">
                <a:solidFill>
                  <a:schemeClr val="tx1"/>
                </a:solidFill>
                <a:effectLst>
                  <a:outerShdw blurRad="38100" dist="38100" dir="2700000" algn="tl">
                    <a:srgbClr val="C0C0C0"/>
                  </a:outerShdw>
                </a:effectLst>
                <a:latin typeface="Times New Roman" pitchFamily="18" charset="0"/>
                <a:cs typeface="Times New Roman" pitchFamily="18" charset="0"/>
              </a:rPr>
              <a:t>结点 </a:t>
            </a:r>
            <a:endPar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a:lnSpc>
                <a:spcPct val="100000"/>
              </a:lnSpc>
              <a:defRPr/>
            </a:pPr>
            <a:r>
              <a:rPr lang="zh-CN" altLang="en-US" sz="2800" smtClean="0">
                <a:solidFill>
                  <a:schemeClr val="tx1"/>
                </a:solidFill>
                <a:effectLst>
                  <a:outerShdw blurRad="38100" dist="38100" dir="2700000" algn="tl">
                    <a:srgbClr val="C0C0C0"/>
                  </a:outerShdw>
                </a:effectLst>
                <a:latin typeface="Times New Roman" pitchFamily="18" charset="0"/>
                <a:cs typeface="Times New Roman" pitchFamily="18" charset="0"/>
              </a:rPr>
              <a:t>               </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输出</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p</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所指结点的对应字符；</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cs typeface="Times New Roman" pitchFamily="18" charset="0"/>
              </a:rPr>
              <a:t>       </a:t>
            </a:r>
            <a:r>
              <a:rPr lang="zh-CN" altLang="en-US" sz="2800" smtClean="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p</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重新指向</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Huffman</a:t>
            </a:r>
            <a:r>
              <a:rPr lang="zh-CN" altLang="en-US" sz="2800" dirty="0">
                <a:solidFill>
                  <a:schemeClr val="tx1"/>
                </a:solidFill>
                <a:latin typeface="Times New Roman" pitchFamily="18" charset="0"/>
                <a:cs typeface="Times New Roman" pitchFamily="18" charset="0"/>
              </a:rPr>
              <a:t>树的根结点；</a:t>
            </a:r>
            <a:endPar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endParaRPr>
          </a:p>
          <a:p>
            <a:pPr>
              <a:lnSpc>
                <a:spcPct val="100000"/>
              </a:lnSpc>
              <a:defRPr/>
            </a:pPr>
            <a:r>
              <a:rPr lang="zh-CN" altLang="en-US" sz="2800" smtClean="0">
                <a:solidFill>
                  <a:schemeClr val="tx1"/>
                </a:solidFill>
                <a:latin typeface="Times New Roman" pitchFamily="18" charset="0"/>
                <a:cs typeface="Times New Roman" pitchFamily="18" charset="0"/>
              </a:rPr>
              <a:t>               </a:t>
            </a:r>
            <a:r>
              <a:rPr lang="zh-CN" altLang="en-US" sz="2800" dirty="0">
                <a:solidFill>
                  <a:schemeClr val="tx1"/>
                </a:solidFill>
                <a:latin typeface="Times New Roman" pitchFamily="18" charset="0"/>
                <a:cs typeface="Times New Roman" pitchFamily="18" charset="0"/>
              </a:rPr>
              <a:t>输入一</a:t>
            </a:r>
            <a:r>
              <a:rPr lang="zh-CN" altLang="en-US" sz="2800">
                <a:solidFill>
                  <a:schemeClr val="tx1"/>
                </a:solidFill>
                <a:latin typeface="Times New Roman" pitchFamily="18" charset="0"/>
                <a:cs typeface="Times New Roman" pitchFamily="18" charset="0"/>
              </a:rPr>
              <a:t>个字符 </a:t>
            </a:r>
            <a:r>
              <a:rPr lang="zh-CN" altLang="en-US" sz="2800" smtClean="0">
                <a:solidFill>
                  <a:schemeClr val="tx1"/>
                </a:solidFill>
                <a:latin typeface="Times New Roman" pitchFamily="18" charset="0"/>
                <a:cs typeface="Times New Roman" pitchFamily="18" charset="0"/>
              </a:rPr>
              <a:t>→ </a:t>
            </a:r>
            <a:r>
              <a:rPr lang="en-US" altLang="zh-CN" sz="2800" smtClean="0">
                <a:solidFill>
                  <a:schemeClr val="tx1"/>
                </a:solidFill>
                <a:effectLst>
                  <a:outerShdw blurRad="38100" dist="38100" dir="2700000" algn="tl">
                    <a:srgbClr val="C0C0C0"/>
                  </a:outerShdw>
                </a:effectLst>
                <a:latin typeface="Times New Roman" pitchFamily="18" charset="0"/>
                <a:cs typeface="Times New Roman" pitchFamily="18" charset="0"/>
              </a:rPr>
              <a:t>c</a:t>
            </a:r>
            <a:r>
              <a:rPr lang="en-US" altLang="zh-CN" sz="2800" smtClean="0">
                <a:solidFill>
                  <a:schemeClr val="tx1"/>
                </a:solidFill>
                <a:latin typeface="Times New Roman" pitchFamily="18" charset="0"/>
                <a:cs typeface="Times New Roman" pitchFamily="18" charset="0"/>
              </a:rPr>
              <a:t>;</a:t>
            </a:r>
            <a:endPar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8658" name="Picture 2"/>
          <p:cNvPicPr>
            <a:picLocks noChangeAspect="1" noChangeArrowheads="1"/>
          </p:cNvPicPr>
          <p:nvPr/>
        </p:nvPicPr>
        <p:blipFill>
          <a:blip r:embed="rId2" cstate="print"/>
          <a:srcRect/>
          <a:stretch>
            <a:fillRect/>
          </a:stretch>
        </p:blipFill>
        <p:spPr bwMode="auto">
          <a:xfrm>
            <a:off x="2124075" y="1700213"/>
            <a:ext cx="3840163" cy="2879725"/>
          </a:xfrm>
          <a:prstGeom prst="rect">
            <a:avLst/>
          </a:prstGeom>
          <a:noFill/>
          <a:ln w="9525">
            <a:noFill/>
            <a:miter lim="800000"/>
            <a:headEnd/>
            <a:tailEnd/>
          </a:ln>
        </p:spPr>
      </p:pic>
      <p:sp>
        <p:nvSpPr>
          <p:cNvPr id="862211" name="Rectangle 3"/>
          <p:cNvSpPr>
            <a:spLocks noChangeArrowheads="1"/>
          </p:cNvSpPr>
          <p:nvPr/>
        </p:nvSpPr>
        <p:spPr bwMode="auto">
          <a:xfrm>
            <a:off x="838200" y="655638"/>
            <a:ext cx="6159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如报文为110011110 ，则解码结果为：</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CAST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0312" name="Rectangle 8"/>
          <p:cNvSpPr>
            <a:spLocks noChangeArrowheads="1"/>
          </p:cNvSpPr>
          <p:nvPr/>
        </p:nvSpPr>
        <p:spPr bwMode="auto">
          <a:xfrm>
            <a:off x="298450" y="1341438"/>
            <a:ext cx="8713788"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33400" indent="-533400">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1、结点总数为度为0的结点加上度为1的结点再加上度为2的结点：</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N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2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(1)</a:t>
            </a:r>
            <a:endPar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610313" name="Rectangle 9"/>
          <p:cNvSpPr>
            <a:spLocks noChangeArrowheads="1"/>
          </p:cNvSpPr>
          <p:nvPr/>
        </p:nvSpPr>
        <p:spPr bwMode="auto">
          <a:xfrm>
            <a:off x="261938" y="2295525"/>
            <a:ext cx="8748712"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42925" indent="-542925">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2、另一方面，二叉树中共有</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2N</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个指针，其中空指针为</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N+1</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个。而度为1的结点有一个空指针，度为</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0</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的结点有二个空指针，因此有：</a:t>
            </a:r>
          </a:p>
          <a:p>
            <a:pPr marL="533400" indent="-533400">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N-1 = 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1</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+ 2n</a:t>
            </a:r>
            <a:r>
              <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rPr>
              <a:t>0 </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   (2)</a:t>
            </a:r>
            <a:endParaRPr lang="en-US" altLang="zh-CN" sz="2800" baseline="-25000" dirty="0">
              <a:solidFill>
                <a:schemeClr val="tx1"/>
              </a:solidFill>
              <a:effectLst>
                <a:outerShdw blurRad="38100" dist="38100" dir="2700000" algn="tl">
                  <a:srgbClr val="C0C0C0"/>
                </a:outerShdw>
              </a:effectLst>
              <a:latin typeface="Times New Roman" pitchFamily="18" charset="0"/>
              <a:cs typeface="Times New Roman" pitchFamily="18" charset="0"/>
            </a:endParaRPr>
          </a:p>
        </p:txBody>
      </p:sp>
      <p:sp>
        <p:nvSpPr>
          <p:cNvPr id="610314" name="Rectangle 10"/>
          <p:cNvSpPr>
            <a:spLocks noChangeArrowheads="1"/>
          </p:cNvSpPr>
          <p:nvPr/>
        </p:nvSpPr>
        <p:spPr bwMode="auto">
          <a:xfrm>
            <a:off x="261938" y="4110038"/>
            <a:ext cx="815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solidFill>
                  <a:schemeClr val="tx1"/>
                </a:solidFill>
                <a:effectLst>
                  <a:outerShdw blurRad="38100" dist="38100" dir="2700000" algn="tl">
                    <a:srgbClr val="C0C0C0"/>
                  </a:outerShdw>
                </a:effectLst>
              </a:rPr>
              <a:t>3、</a:t>
            </a:r>
            <a:r>
              <a:rPr lang="en-US" altLang="zh-CN" sz="2800" dirty="0">
                <a:solidFill>
                  <a:schemeClr val="tx1"/>
                </a:solidFill>
                <a:effectLst>
                  <a:outerShdw blurRad="38100" dist="38100" dir="2700000" algn="tl">
                    <a:srgbClr val="C0C0C0"/>
                  </a:outerShdw>
                </a:effectLst>
                <a:latin typeface="Times New Roman" pitchFamily="18" charset="0"/>
              </a:rPr>
              <a:t>(1) - (2)</a:t>
            </a:r>
            <a:r>
              <a:rPr lang="zh-CN" altLang="en-US" sz="2800" dirty="0">
                <a:solidFill>
                  <a:schemeClr val="tx1"/>
                </a:solidFill>
                <a:effectLst>
                  <a:outerShdw blurRad="38100" dist="38100" dir="2700000" algn="tl">
                    <a:srgbClr val="C0C0C0"/>
                  </a:outerShdw>
                </a:effectLst>
              </a:rPr>
              <a:t>，得到：</a:t>
            </a:r>
            <a:r>
              <a:rPr lang="en-US" altLang="zh-CN" sz="2800" dirty="0">
                <a:solidFill>
                  <a:schemeClr val="tx1"/>
                </a:solidFill>
                <a:effectLst>
                  <a:outerShdw blurRad="38100" dist="38100" dir="2700000" algn="tl">
                    <a:srgbClr val="C0C0C0"/>
                  </a:outerShdw>
                </a:effectLst>
                <a:latin typeface="Times New Roman" pitchFamily="18" charset="0"/>
              </a:rPr>
              <a:t>n</a:t>
            </a:r>
            <a:r>
              <a:rPr lang="en-US" altLang="zh-CN" sz="2800" baseline="-25000" dirty="0">
                <a:solidFill>
                  <a:schemeClr val="tx1"/>
                </a:solidFill>
                <a:effectLst>
                  <a:outerShdw blurRad="38100" dist="38100" dir="2700000" algn="tl">
                    <a:srgbClr val="C0C0C0"/>
                  </a:outerShdw>
                </a:effectLst>
                <a:latin typeface="Times New Roman" pitchFamily="18" charset="0"/>
              </a:rPr>
              <a:t>0</a:t>
            </a:r>
            <a:r>
              <a:rPr lang="en-US" altLang="zh-CN" sz="2800" dirty="0">
                <a:solidFill>
                  <a:schemeClr val="tx1"/>
                </a:solidFill>
                <a:effectLst>
                  <a:outerShdw blurRad="38100" dist="38100" dir="2700000" algn="tl">
                    <a:srgbClr val="C0C0C0"/>
                  </a:outerShdw>
                </a:effectLst>
                <a:latin typeface="Times New Roman" pitchFamily="18" charset="0"/>
              </a:rPr>
              <a:t> = n</a:t>
            </a:r>
            <a:r>
              <a:rPr lang="en-US" altLang="zh-CN" sz="2800" baseline="-25000" dirty="0">
                <a:solidFill>
                  <a:schemeClr val="tx1"/>
                </a:solidFill>
                <a:effectLst>
                  <a:outerShdw blurRad="38100" dist="38100" dir="2700000" algn="tl">
                    <a:srgbClr val="C0C0C0"/>
                  </a:outerShdw>
                </a:effectLst>
                <a:latin typeface="Times New Roman" pitchFamily="18" charset="0"/>
              </a:rPr>
              <a:t>2 </a:t>
            </a:r>
            <a:r>
              <a:rPr lang="en-US" altLang="zh-CN" sz="2800" dirty="0">
                <a:solidFill>
                  <a:schemeClr val="tx1"/>
                </a:solidFill>
                <a:effectLst>
                  <a:outerShdw blurRad="38100" dist="38100" dir="2700000" algn="tl">
                    <a:srgbClr val="C0C0C0"/>
                  </a:outerShdw>
                </a:effectLst>
                <a:latin typeface="Times New Roman" pitchFamily="18" charset="0"/>
              </a:rPr>
              <a:t>+ 1</a:t>
            </a:r>
            <a:r>
              <a:rPr lang="en-US" altLang="zh-CN" sz="2800" dirty="0">
                <a:solidFill>
                  <a:schemeClr val="tx1"/>
                </a:solidFill>
                <a:effectLst>
                  <a:outerShdw blurRad="38100" dist="38100" dir="2700000" algn="tl">
                    <a:srgbClr val="C0C0C0"/>
                  </a:outerShdw>
                </a:effectLst>
              </a:rPr>
              <a:t>    </a:t>
            </a:r>
          </a:p>
        </p:txBody>
      </p:sp>
      <p:sp>
        <p:nvSpPr>
          <p:cNvPr id="2" name="矩形 1"/>
          <p:cNvSpPr/>
          <p:nvPr/>
        </p:nvSpPr>
        <p:spPr>
          <a:xfrm>
            <a:off x="280988" y="644525"/>
            <a:ext cx="5411787" cy="560388"/>
          </a:xfrm>
          <a:prstGeom prst="rect">
            <a:avLst/>
          </a:prstGeom>
        </p:spPr>
        <p:txBody>
          <a:bodyPr>
            <a:spAutoFit/>
          </a:bodyPr>
          <a:lstStyle/>
          <a:p>
            <a:pPr>
              <a:defRPr/>
            </a:pP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性质</a:t>
            </a:r>
            <a:r>
              <a:rPr lang="en-US" altLang="zh-CN" sz="2800" dirty="0">
                <a:solidFill>
                  <a:schemeClr val="tx1"/>
                </a:solidFill>
                <a:effectLst>
                  <a:outerShdw blurRad="38100" dist="38100" dir="2700000" algn="tl">
                    <a:srgbClr val="C0C0C0"/>
                  </a:outerShdw>
                </a:effectLst>
                <a:latin typeface="Times New Roman" pitchFamily="18" charset="0"/>
                <a:cs typeface="Times New Roman" pitchFamily="18" charset="0"/>
              </a:rPr>
              <a:t>3</a:t>
            </a:r>
            <a:r>
              <a:rPr lang="zh-CN" altLang="en-US" sz="2800" dirty="0">
                <a:solidFill>
                  <a:schemeClr val="tx1"/>
                </a:solidFill>
                <a:effectLst>
                  <a:outerShdw blurRad="38100" dist="38100" dir="2700000" algn="tl">
                    <a:srgbClr val="C0C0C0"/>
                  </a:outerShdw>
                </a:effectLst>
                <a:latin typeface="Times New Roman" pitchFamily="18" charset="0"/>
                <a:cs typeface="Times New Roman" pitchFamily="18" charset="0"/>
              </a:rPr>
              <a:t>的另一个证明思路：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0312"/>
                                        </p:tgtEl>
                                        <p:attrNameLst>
                                          <p:attrName>style.visibility</p:attrName>
                                        </p:attrNameLst>
                                      </p:cBhvr>
                                      <p:to>
                                        <p:strVal val="visible"/>
                                      </p:to>
                                    </p:set>
                                    <p:anim calcmode="lin" valueType="num">
                                      <p:cBhvr additive="base">
                                        <p:cTn id="7" dur="500" fill="hold"/>
                                        <p:tgtEl>
                                          <p:spTgt spid="610312"/>
                                        </p:tgtEl>
                                        <p:attrNameLst>
                                          <p:attrName>ppt_x</p:attrName>
                                        </p:attrNameLst>
                                      </p:cBhvr>
                                      <p:tavLst>
                                        <p:tav tm="0">
                                          <p:val>
                                            <p:strVal val="0-#ppt_w/2"/>
                                          </p:val>
                                        </p:tav>
                                        <p:tav tm="100000">
                                          <p:val>
                                            <p:strVal val="#ppt_x"/>
                                          </p:val>
                                        </p:tav>
                                      </p:tavLst>
                                    </p:anim>
                                    <p:anim calcmode="lin" valueType="num">
                                      <p:cBhvr additive="base">
                                        <p:cTn id="8" dur="500" fill="hold"/>
                                        <p:tgtEl>
                                          <p:spTgt spid="6103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13"/>
                                        </p:tgtEl>
                                        <p:attrNameLst>
                                          <p:attrName>style.visibility</p:attrName>
                                        </p:attrNameLst>
                                      </p:cBhvr>
                                      <p:to>
                                        <p:strVal val="visible"/>
                                      </p:to>
                                    </p:set>
                                    <p:anim calcmode="lin" valueType="num">
                                      <p:cBhvr additive="base">
                                        <p:cTn id="13" dur="500" fill="hold"/>
                                        <p:tgtEl>
                                          <p:spTgt spid="610313"/>
                                        </p:tgtEl>
                                        <p:attrNameLst>
                                          <p:attrName>ppt_x</p:attrName>
                                        </p:attrNameLst>
                                      </p:cBhvr>
                                      <p:tavLst>
                                        <p:tav tm="0">
                                          <p:val>
                                            <p:strVal val="0-#ppt_w/2"/>
                                          </p:val>
                                        </p:tav>
                                        <p:tav tm="100000">
                                          <p:val>
                                            <p:strVal val="#ppt_x"/>
                                          </p:val>
                                        </p:tav>
                                      </p:tavLst>
                                    </p:anim>
                                    <p:anim calcmode="lin" valueType="num">
                                      <p:cBhvr additive="base">
                                        <p:cTn id="14" dur="500" fill="hold"/>
                                        <p:tgtEl>
                                          <p:spTgt spid="6103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0314"/>
                                        </p:tgtEl>
                                        <p:attrNameLst>
                                          <p:attrName>style.visibility</p:attrName>
                                        </p:attrNameLst>
                                      </p:cBhvr>
                                      <p:to>
                                        <p:strVal val="visible"/>
                                      </p:to>
                                    </p:set>
                                    <p:anim calcmode="lin" valueType="num">
                                      <p:cBhvr additive="base">
                                        <p:cTn id="19" dur="500" fill="hold"/>
                                        <p:tgtEl>
                                          <p:spTgt spid="610314"/>
                                        </p:tgtEl>
                                        <p:attrNameLst>
                                          <p:attrName>ppt_x</p:attrName>
                                        </p:attrNameLst>
                                      </p:cBhvr>
                                      <p:tavLst>
                                        <p:tav tm="0">
                                          <p:val>
                                            <p:strVal val="0-#ppt_w/2"/>
                                          </p:val>
                                        </p:tav>
                                        <p:tav tm="100000">
                                          <p:val>
                                            <p:strVal val="#ppt_x"/>
                                          </p:val>
                                        </p:tav>
                                      </p:tavLst>
                                    </p:anim>
                                    <p:anim calcmode="lin" valueType="num">
                                      <p:cBhvr additive="base">
                                        <p:cTn id="20" dur="500" fill="hold"/>
                                        <p:tgtEl>
                                          <p:spTgt spid="6103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2" grpId="0" autoUpdateAnimBg="0"/>
      <p:bldP spid="610313" grpId="0" autoUpdateAnimBg="0"/>
      <p:bldP spid="610314"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609600" y="533400"/>
            <a:ext cx="7772400" cy="519113"/>
          </a:xfrm>
          <a:prstGeom prst="rect">
            <a:avLst/>
          </a:prstGeom>
          <a:noFill/>
          <a:ln w="9525">
            <a:noFill/>
            <a:miter lim="800000"/>
            <a:headEnd/>
            <a:tailEnd/>
          </a:ln>
          <a:effectLst/>
        </p:spPr>
        <p:txBody>
          <a:bodyPr>
            <a:spAutoFit/>
          </a:bodyPr>
          <a:lstStyle/>
          <a:p>
            <a:pPr>
              <a:lnSpc>
                <a:spcPct val="100000"/>
              </a:lnSpc>
            </a:pPr>
            <a:r>
              <a:rPr lang="en-US" altLang="zh-CN" sz="2800">
                <a:solidFill>
                  <a:schemeClr val="tx1"/>
                </a:solidFill>
                <a:latin typeface="黑体" pitchFamily="49" charset="-122"/>
                <a:ea typeface="黑体" pitchFamily="49" charset="-122"/>
              </a:rPr>
              <a:t>【</a:t>
            </a:r>
            <a:r>
              <a:rPr lang="zh-CN" altLang="en-US" sz="2800">
                <a:solidFill>
                  <a:schemeClr val="tx1"/>
                </a:solidFill>
                <a:latin typeface="黑体" pitchFamily="49" charset="-122"/>
                <a:ea typeface="黑体" pitchFamily="49" charset="-122"/>
              </a:rPr>
              <a:t>例</a:t>
            </a:r>
            <a:r>
              <a:rPr lang="en-US" altLang="zh-CN" sz="2800">
                <a:solidFill>
                  <a:schemeClr val="tx1"/>
                </a:solidFill>
                <a:latin typeface="黑体" pitchFamily="49" charset="-122"/>
                <a:ea typeface="黑体" pitchFamily="49" charset="-122"/>
              </a:rPr>
              <a:t>】</a:t>
            </a:r>
            <a:r>
              <a:rPr lang="zh-CN" altLang="en-US" sz="2800">
                <a:solidFill>
                  <a:schemeClr val="tx1"/>
                </a:solidFill>
                <a:latin typeface="Times New Roman" pitchFamily="18" charset="0"/>
              </a:rPr>
              <a:t>已知某字符串中共有8种字符：</a:t>
            </a:r>
          </a:p>
        </p:txBody>
      </p:sp>
      <p:sp>
        <p:nvSpPr>
          <p:cNvPr id="199683" name="Rectangle 3"/>
          <p:cNvSpPr>
            <a:spLocks noChangeArrowheads="1"/>
          </p:cNvSpPr>
          <p:nvPr/>
        </p:nvSpPr>
        <p:spPr bwMode="auto">
          <a:xfrm>
            <a:off x="685800" y="2667000"/>
            <a:ext cx="8001000" cy="946150"/>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Arial" pitchFamily="34" charset="0"/>
              </a:rPr>
              <a:t>用该字符串进行前缀编码，问该字符串的编码总长至少有多少位？</a:t>
            </a:r>
          </a:p>
        </p:txBody>
      </p:sp>
      <p:graphicFrame>
        <p:nvGraphicFramePr>
          <p:cNvPr id="925700" name="Group 4"/>
          <p:cNvGraphicFramePr>
            <a:graphicFrameLocks noGrp="1"/>
          </p:cNvGraphicFramePr>
          <p:nvPr/>
        </p:nvGraphicFramePr>
        <p:xfrm>
          <a:off x="685800" y="1371600"/>
          <a:ext cx="7772400" cy="990600"/>
        </p:xfrm>
        <a:graphic>
          <a:graphicData uri="http://schemas.openxmlformats.org/drawingml/2006/table">
            <a:tbl>
              <a:tblPr/>
              <a:tblGrid>
                <a:gridCol w="990600"/>
                <a:gridCol w="838200"/>
                <a:gridCol w="838200"/>
                <a:gridCol w="822325"/>
                <a:gridCol w="869950"/>
                <a:gridCol w="873125"/>
                <a:gridCol w="873125"/>
                <a:gridCol w="869950"/>
                <a:gridCol w="796925"/>
              </a:tblGrid>
              <a:tr h="533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楷体_GB2312" pitchFamily="49" charset="-122"/>
                        </a:rPr>
                        <a:t>x</a:t>
                      </a:r>
                      <a:r>
                        <a:rPr kumimoji="0" lang="en-US" altLang="zh-CN" sz="2400" b="1" i="0" u="none" strike="noStrike" cap="none" normalizeH="0" baseline="-2500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频率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Oval 2"/>
          <p:cNvSpPr>
            <a:spLocks noChangeArrowheads="1"/>
          </p:cNvSpPr>
          <p:nvPr/>
        </p:nvSpPr>
        <p:spPr bwMode="auto">
          <a:xfrm>
            <a:off x="4038600" y="609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35</a:t>
            </a:r>
          </a:p>
        </p:txBody>
      </p:sp>
      <p:sp>
        <p:nvSpPr>
          <p:cNvPr id="200707" name="Oval 3"/>
          <p:cNvSpPr>
            <a:spLocks noChangeArrowheads="1"/>
          </p:cNvSpPr>
          <p:nvPr/>
        </p:nvSpPr>
        <p:spPr bwMode="auto">
          <a:xfrm>
            <a:off x="3200400" y="12192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15</a:t>
            </a:r>
          </a:p>
        </p:txBody>
      </p:sp>
      <p:sp>
        <p:nvSpPr>
          <p:cNvPr id="200708" name="Oval 4"/>
          <p:cNvSpPr>
            <a:spLocks noChangeArrowheads="1"/>
          </p:cNvSpPr>
          <p:nvPr/>
        </p:nvSpPr>
        <p:spPr bwMode="auto">
          <a:xfrm>
            <a:off x="4953000" y="12192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20</a:t>
            </a:r>
          </a:p>
        </p:txBody>
      </p:sp>
      <p:sp>
        <p:nvSpPr>
          <p:cNvPr id="200709" name="Oval 5"/>
          <p:cNvSpPr>
            <a:spLocks noChangeArrowheads="1"/>
          </p:cNvSpPr>
          <p:nvPr/>
        </p:nvSpPr>
        <p:spPr bwMode="auto">
          <a:xfrm>
            <a:off x="2670175" y="2133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8</a:t>
            </a:r>
          </a:p>
        </p:txBody>
      </p:sp>
      <p:sp>
        <p:nvSpPr>
          <p:cNvPr id="200710" name="Oval 6"/>
          <p:cNvSpPr>
            <a:spLocks noChangeArrowheads="1"/>
          </p:cNvSpPr>
          <p:nvPr/>
        </p:nvSpPr>
        <p:spPr bwMode="auto">
          <a:xfrm>
            <a:off x="3581400" y="2133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7</a:t>
            </a:r>
          </a:p>
        </p:txBody>
      </p:sp>
      <p:sp>
        <p:nvSpPr>
          <p:cNvPr id="200711" name="Oval 7"/>
          <p:cNvSpPr>
            <a:spLocks noChangeArrowheads="1"/>
          </p:cNvSpPr>
          <p:nvPr/>
        </p:nvSpPr>
        <p:spPr bwMode="auto">
          <a:xfrm>
            <a:off x="2093913" y="30480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a:t>
            </a:r>
          </a:p>
        </p:txBody>
      </p:sp>
      <p:sp>
        <p:nvSpPr>
          <p:cNvPr id="200712" name="Oval 8"/>
          <p:cNvSpPr>
            <a:spLocks noChangeArrowheads="1"/>
          </p:cNvSpPr>
          <p:nvPr/>
        </p:nvSpPr>
        <p:spPr bwMode="auto">
          <a:xfrm>
            <a:off x="3101975" y="31115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4</a:t>
            </a:r>
          </a:p>
        </p:txBody>
      </p:sp>
      <p:sp>
        <p:nvSpPr>
          <p:cNvPr id="200713" name="Oval 9"/>
          <p:cNvSpPr>
            <a:spLocks noChangeArrowheads="1"/>
          </p:cNvSpPr>
          <p:nvPr/>
        </p:nvSpPr>
        <p:spPr bwMode="auto">
          <a:xfrm>
            <a:off x="4572000" y="2133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9</a:t>
            </a:r>
          </a:p>
        </p:txBody>
      </p:sp>
      <p:sp>
        <p:nvSpPr>
          <p:cNvPr id="200714" name="Oval 10"/>
          <p:cNvSpPr>
            <a:spLocks noChangeArrowheads="1"/>
          </p:cNvSpPr>
          <p:nvPr/>
        </p:nvSpPr>
        <p:spPr bwMode="auto">
          <a:xfrm>
            <a:off x="5562600" y="2133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11</a:t>
            </a:r>
          </a:p>
        </p:txBody>
      </p:sp>
      <p:sp>
        <p:nvSpPr>
          <p:cNvPr id="200715" name="Oval 11"/>
          <p:cNvSpPr>
            <a:spLocks noChangeArrowheads="1"/>
          </p:cNvSpPr>
          <p:nvPr/>
        </p:nvSpPr>
        <p:spPr bwMode="auto">
          <a:xfrm>
            <a:off x="5105400" y="30480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5</a:t>
            </a:r>
          </a:p>
        </p:txBody>
      </p:sp>
      <p:sp>
        <p:nvSpPr>
          <p:cNvPr id="200716" name="Oval 12"/>
          <p:cNvSpPr>
            <a:spLocks noChangeArrowheads="1"/>
          </p:cNvSpPr>
          <p:nvPr/>
        </p:nvSpPr>
        <p:spPr bwMode="auto">
          <a:xfrm>
            <a:off x="6019800" y="30480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6</a:t>
            </a:r>
          </a:p>
        </p:txBody>
      </p:sp>
      <p:sp>
        <p:nvSpPr>
          <p:cNvPr id="200717" name="Oval 13"/>
          <p:cNvSpPr>
            <a:spLocks noChangeArrowheads="1"/>
          </p:cNvSpPr>
          <p:nvPr/>
        </p:nvSpPr>
        <p:spPr bwMode="auto">
          <a:xfrm>
            <a:off x="5562600" y="38862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a:t>
            </a:r>
          </a:p>
        </p:txBody>
      </p:sp>
      <p:sp>
        <p:nvSpPr>
          <p:cNvPr id="200718" name="Oval 14"/>
          <p:cNvSpPr>
            <a:spLocks noChangeArrowheads="1"/>
          </p:cNvSpPr>
          <p:nvPr/>
        </p:nvSpPr>
        <p:spPr bwMode="auto">
          <a:xfrm>
            <a:off x="6477000" y="38862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3</a:t>
            </a:r>
          </a:p>
        </p:txBody>
      </p:sp>
      <p:sp>
        <p:nvSpPr>
          <p:cNvPr id="200719" name="Oval 15"/>
          <p:cNvSpPr>
            <a:spLocks noChangeArrowheads="1"/>
          </p:cNvSpPr>
          <p:nvPr/>
        </p:nvSpPr>
        <p:spPr bwMode="auto">
          <a:xfrm>
            <a:off x="6019800" y="4800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1</a:t>
            </a:r>
          </a:p>
        </p:txBody>
      </p:sp>
      <p:sp>
        <p:nvSpPr>
          <p:cNvPr id="200720" name="Oval 16"/>
          <p:cNvSpPr>
            <a:spLocks noChangeArrowheads="1"/>
          </p:cNvSpPr>
          <p:nvPr/>
        </p:nvSpPr>
        <p:spPr bwMode="auto">
          <a:xfrm>
            <a:off x="6934200" y="4800600"/>
            <a:ext cx="5334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2400">
                <a:solidFill>
                  <a:schemeClr val="tx1"/>
                </a:solidFill>
                <a:latin typeface="黑体" pitchFamily="49" charset="-122"/>
                <a:ea typeface="黑体" pitchFamily="49" charset="-122"/>
              </a:rPr>
              <a:t>2</a:t>
            </a:r>
          </a:p>
        </p:txBody>
      </p:sp>
      <p:sp>
        <p:nvSpPr>
          <p:cNvPr id="924689" name="Line 17"/>
          <p:cNvSpPr>
            <a:spLocks noChangeShapeType="1"/>
          </p:cNvSpPr>
          <p:nvPr/>
        </p:nvSpPr>
        <p:spPr bwMode="auto">
          <a:xfrm flipH="1">
            <a:off x="3563938" y="981075"/>
            <a:ext cx="503237" cy="2873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0" name="Line 18"/>
          <p:cNvSpPr>
            <a:spLocks noChangeShapeType="1"/>
          </p:cNvSpPr>
          <p:nvPr/>
        </p:nvSpPr>
        <p:spPr bwMode="auto">
          <a:xfrm>
            <a:off x="4546600" y="990600"/>
            <a:ext cx="4572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1" name="Line 19"/>
          <p:cNvSpPr>
            <a:spLocks noChangeShapeType="1"/>
          </p:cNvSpPr>
          <p:nvPr/>
        </p:nvSpPr>
        <p:spPr bwMode="auto">
          <a:xfrm flipH="1">
            <a:off x="3048000" y="1752600"/>
            <a:ext cx="3048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2" name="Line 20"/>
          <p:cNvSpPr>
            <a:spLocks noChangeShapeType="1"/>
          </p:cNvSpPr>
          <p:nvPr/>
        </p:nvSpPr>
        <p:spPr bwMode="auto">
          <a:xfrm flipH="1">
            <a:off x="2466975" y="2636838"/>
            <a:ext cx="304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3" name="Line 21"/>
          <p:cNvSpPr>
            <a:spLocks noChangeShapeType="1"/>
          </p:cNvSpPr>
          <p:nvPr/>
        </p:nvSpPr>
        <p:spPr bwMode="auto">
          <a:xfrm>
            <a:off x="3581400" y="1752600"/>
            <a:ext cx="2286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4" name="Line 22"/>
          <p:cNvSpPr>
            <a:spLocks noChangeShapeType="1"/>
          </p:cNvSpPr>
          <p:nvPr/>
        </p:nvSpPr>
        <p:spPr bwMode="auto">
          <a:xfrm>
            <a:off x="3048000" y="2684463"/>
            <a:ext cx="2286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5" name="Line 23"/>
          <p:cNvSpPr>
            <a:spLocks noChangeShapeType="1"/>
          </p:cNvSpPr>
          <p:nvPr/>
        </p:nvSpPr>
        <p:spPr bwMode="auto">
          <a:xfrm flipH="1">
            <a:off x="4876800" y="1752600"/>
            <a:ext cx="2286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6" name="Line 24"/>
          <p:cNvSpPr>
            <a:spLocks noChangeShapeType="1"/>
          </p:cNvSpPr>
          <p:nvPr/>
        </p:nvSpPr>
        <p:spPr bwMode="auto">
          <a:xfrm>
            <a:off x="5364163" y="1700213"/>
            <a:ext cx="350837" cy="433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7" name="Line 25"/>
          <p:cNvSpPr>
            <a:spLocks noChangeShapeType="1"/>
          </p:cNvSpPr>
          <p:nvPr/>
        </p:nvSpPr>
        <p:spPr bwMode="auto">
          <a:xfrm flipH="1">
            <a:off x="5486400" y="2667000"/>
            <a:ext cx="3048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8" name="Line 26"/>
          <p:cNvSpPr>
            <a:spLocks noChangeShapeType="1"/>
          </p:cNvSpPr>
          <p:nvPr/>
        </p:nvSpPr>
        <p:spPr bwMode="auto">
          <a:xfrm>
            <a:off x="5867400" y="2667000"/>
            <a:ext cx="3048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699" name="Line 27"/>
          <p:cNvSpPr>
            <a:spLocks noChangeShapeType="1"/>
          </p:cNvSpPr>
          <p:nvPr/>
        </p:nvSpPr>
        <p:spPr bwMode="auto">
          <a:xfrm flipH="1">
            <a:off x="5943600" y="3581400"/>
            <a:ext cx="2286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00" name="Line 28"/>
          <p:cNvSpPr>
            <a:spLocks noChangeShapeType="1"/>
          </p:cNvSpPr>
          <p:nvPr/>
        </p:nvSpPr>
        <p:spPr bwMode="auto">
          <a:xfrm>
            <a:off x="6400800" y="3581400"/>
            <a:ext cx="3048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01" name="Line 29"/>
          <p:cNvSpPr>
            <a:spLocks noChangeShapeType="1"/>
          </p:cNvSpPr>
          <p:nvPr/>
        </p:nvSpPr>
        <p:spPr bwMode="auto">
          <a:xfrm flipH="1">
            <a:off x="6400800" y="4419600"/>
            <a:ext cx="2286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02" name="Line 30"/>
          <p:cNvSpPr>
            <a:spLocks noChangeShapeType="1"/>
          </p:cNvSpPr>
          <p:nvPr/>
        </p:nvSpPr>
        <p:spPr bwMode="auto">
          <a:xfrm>
            <a:off x="6858000" y="4419600"/>
            <a:ext cx="2286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924703" name="Group 31"/>
          <p:cNvGraphicFramePr>
            <a:graphicFrameLocks noGrp="1"/>
          </p:cNvGraphicFramePr>
          <p:nvPr/>
        </p:nvGraphicFramePr>
        <p:xfrm>
          <a:off x="1331913" y="5661025"/>
          <a:ext cx="6781800" cy="609600"/>
        </p:xfrm>
        <a:graphic>
          <a:graphicData uri="http://schemas.openxmlformats.org/drawingml/2006/table">
            <a:tbl>
              <a:tblPr/>
              <a:tblGrid>
                <a:gridCol w="838200"/>
                <a:gridCol w="838200"/>
                <a:gridCol w="822325"/>
                <a:gridCol w="869950"/>
                <a:gridCol w="873125"/>
                <a:gridCol w="873125"/>
                <a:gridCol w="869950"/>
                <a:gridCol w="796925"/>
              </a:tblGrid>
              <a:tr h="609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VW媩$婫`婡p瑙" charset="0"/>
                          <a:ea typeface="宋体"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4723" name="Line 51"/>
          <p:cNvSpPr>
            <a:spLocks noChangeShapeType="1"/>
          </p:cNvSpPr>
          <p:nvPr/>
        </p:nvSpPr>
        <p:spPr bwMode="auto">
          <a:xfrm>
            <a:off x="685800" y="83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24" name="Line 52"/>
          <p:cNvSpPr>
            <a:spLocks noChangeShapeType="1"/>
          </p:cNvSpPr>
          <p:nvPr/>
        </p:nvSpPr>
        <p:spPr bwMode="auto">
          <a:xfrm>
            <a:off x="685800" y="1524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25" name="Line 53"/>
          <p:cNvSpPr>
            <a:spLocks noChangeShapeType="1"/>
          </p:cNvSpPr>
          <p:nvPr/>
        </p:nvSpPr>
        <p:spPr bwMode="auto">
          <a:xfrm>
            <a:off x="685800" y="2286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26" name="Line 54"/>
          <p:cNvSpPr>
            <a:spLocks noChangeShapeType="1"/>
          </p:cNvSpPr>
          <p:nvPr/>
        </p:nvSpPr>
        <p:spPr bwMode="auto">
          <a:xfrm>
            <a:off x="685800" y="3276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27" name="Line 55"/>
          <p:cNvSpPr>
            <a:spLocks noChangeShapeType="1"/>
          </p:cNvSpPr>
          <p:nvPr/>
        </p:nvSpPr>
        <p:spPr bwMode="auto">
          <a:xfrm>
            <a:off x="685800" y="41910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28" name="Line 56"/>
          <p:cNvSpPr>
            <a:spLocks noChangeShapeType="1"/>
          </p:cNvSpPr>
          <p:nvPr/>
        </p:nvSpPr>
        <p:spPr bwMode="auto">
          <a:xfrm>
            <a:off x="685800" y="5105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4729" name="Line 57"/>
          <p:cNvSpPr>
            <a:spLocks noChangeShapeType="1"/>
          </p:cNvSpPr>
          <p:nvPr/>
        </p:nvSpPr>
        <p:spPr bwMode="auto">
          <a:xfrm>
            <a:off x="685800" y="838200"/>
            <a:ext cx="0" cy="426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00762" name="Rectangle 58"/>
          <p:cNvSpPr>
            <a:spLocks noChangeArrowheads="1"/>
          </p:cNvSpPr>
          <p:nvPr/>
        </p:nvSpPr>
        <p:spPr bwMode="auto">
          <a:xfrm>
            <a:off x="304800" y="1295400"/>
            <a:ext cx="361950" cy="519113"/>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VW媩$婫`婡p瑙" charset="0"/>
                <a:ea typeface="宋体" pitchFamily="2" charset="-122"/>
              </a:rPr>
              <a:t>1</a:t>
            </a:r>
          </a:p>
        </p:txBody>
      </p:sp>
      <p:sp>
        <p:nvSpPr>
          <p:cNvPr id="200763" name="Rectangle 59"/>
          <p:cNvSpPr>
            <a:spLocks noChangeArrowheads="1"/>
          </p:cNvSpPr>
          <p:nvPr/>
        </p:nvSpPr>
        <p:spPr bwMode="auto">
          <a:xfrm>
            <a:off x="2411413" y="5661025"/>
            <a:ext cx="382587" cy="519113"/>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VW媩$婫`婡p瑙" charset="0"/>
                <a:ea typeface="宋体" pitchFamily="2" charset="-122"/>
              </a:rPr>
              <a:t>1</a:t>
            </a:r>
          </a:p>
        </p:txBody>
      </p:sp>
      <p:sp>
        <p:nvSpPr>
          <p:cNvPr id="200764" name="Rectangle 60"/>
          <p:cNvSpPr>
            <a:spLocks noChangeArrowheads="1"/>
          </p:cNvSpPr>
          <p:nvPr/>
        </p:nvSpPr>
        <p:spPr bwMode="auto">
          <a:xfrm>
            <a:off x="304800" y="2057400"/>
            <a:ext cx="361950" cy="519113"/>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VW媩$婫`婡p瑙" charset="0"/>
                <a:ea typeface="宋体" pitchFamily="2" charset="-122"/>
              </a:rPr>
              <a:t>2</a:t>
            </a:r>
          </a:p>
        </p:txBody>
      </p:sp>
      <p:sp>
        <p:nvSpPr>
          <p:cNvPr id="200765" name="Rectangle 61"/>
          <p:cNvSpPr>
            <a:spLocks noChangeArrowheads="1"/>
          </p:cNvSpPr>
          <p:nvPr/>
        </p:nvSpPr>
        <p:spPr bwMode="auto">
          <a:xfrm>
            <a:off x="304800" y="2971800"/>
            <a:ext cx="361950" cy="519113"/>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VW媩$婫`婡p瑙" charset="0"/>
                <a:ea typeface="宋体" pitchFamily="2" charset="-122"/>
              </a:rPr>
              <a:t>3</a:t>
            </a:r>
          </a:p>
        </p:txBody>
      </p:sp>
      <p:sp>
        <p:nvSpPr>
          <p:cNvPr id="200766" name="Rectangle 62"/>
          <p:cNvSpPr>
            <a:spLocks noChangeArrowheads="1"/>
          </p:cNvSpPr>
          <p:nvPr/>
        </p:nvSpPr>
        <p:spPr bwMode="auto">
          <a:xfrm>
            <a:off x="304800" y="3886200"/>
            <a:ext cx="361950" cy="519113"/>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VW媩$婫`婡p瑙" charset="0"/>
                <a:ea typeface="宋体" pitchFamily="2" charset="-122"/>
              </a:rPr>
              <a:t>4</a:t>
            </a:r>
          </a:p>
        </p:txBody>
      </p:sp>
      <p:sp>
        <p:nvSpPr>
          <p:cNvPr id="200767" name="Rectangle 63"/>
          <p:cNvSpPr>
            <a:spLocks noChangeArrowheads="1"/>
          </p:cNvSpPr>
          <p:nvPr/>
        </p:nvSpPr>
        <p:spPr bwMode="auto">
          <a:xfrm>
            <a:off x="304800" y="4800600"/>
            <a:ext cx="361950" cy="519113"/>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VW媩$婫`婡p瑙" charset="0"/>
                <a:ea typeface="宋体" pitchFamily="2" charset="-122"/>
              </a:rPr>
              <a:t>5</a:t>
            </a: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381000" y="685800"/>
            <a:ext cx="57912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该字符串的编码长度为：</a:t>
            </a:r>
          </a:p>
        </p:txBody>
      </p:sp>
      <p:sp>
        <p:nvSpPr>
          <p:cNvPr id="201731" name="Rectangle 3"/>
          <p:cNvSpPr>
            <a:spLocks noChangeArrowheads="1"/>
          </p:cNvSpPr>
          <p:nvPr/>
        </p:nvSpPr>
        <p:spPr bwMode="auto">
          <a:xfrm>
            <a:off x="457200" y="1524000"/>
            <a:ext cx="8305800" cy="946150"/>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rPr>
              <a:t>2×(7＋9)＋3×(4＋4＋5)＋4×3＋5×(1＋2)</a:t>
            </a:r>
          </a:p>
          <a:p>
            <a:pPr>
              <a:lnSpc>
                <a:spcPct val="100000"/>
              </a:lnSpc>
            </a:pPr>
            <a:r>
              <a:rPr lang="zh-CN" altLang="en-US" sz="2800">
                <a:solidFill>
                  <a:schemeClr val="tx1"/>
                </a:solidFill>
                <a:latin typeface="Times New Roman" pitchFamily="18" charset="0"/>
              </a:rPr>
              <a:t>＝98</a:t>
            </a:r>
          </a:p>
        </p:txBody>
      </p:sp>
      <p:sp>
        <p:nvSpPr>
          <p:cNvPr id="201732" name="Rectangle 4"/>
          <p:cNvSpPr>
            <a:spLocks noChangeArrowheads="1"/>
          </p:cNvSpPr>
          <p:nvPr/>
        </p:nvSpPr>
        <p:spPr bwMode="auto">
          <a:xfrm>
            <a:off x="381000" y="2895600"/>
            <a:ext cx="87630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如果是等长编码，每个字符码长3位，字符串总长为：</a:t>
            </a:r>
          </a:p>
        </p:txBody>
      </p:sp>
      <p:sp>
        <p:nvSpPr>
          <p:cNvPr id="201733" name="Rectangle 5"/>
          <p:cNvSpPr>
            <a:spLocks noChangeArrowheads="1"/>
          </p:cNvSpPr>
          <p:nvPr/>
        </p:nvSpPr>
        <p:spPr bwMode="auto">
          <a:xfrm>
            <a:off x="381000" y="3733800"/>
            <a:ext cx="8305800" cy="946150"/>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Times New Roman" pitchFamily="18" charset="0"/>
              </a:rPr>
              <a:t>3×(7＋9＋4＋4＋5＋3＋1＋2)</a:t>
            </a:r>
          </a:p>
          <a:p>
            <a:pPr>
              <a:lnSpc>
                <a:spcPct val="100000"/>
              </a:lnSpc>
            </a:pPr>
            <a:r>
              <a:rPr lang="zh-CN" altLang="en-US" sz="2800">
                <a:solidFill>
                  <a:schemeClr val="tx1"/>
                </a:solidFill>
                <a:latin typeface="Times New Roman" pitchFamily="18" charset="0"/>
              </a:rPr>
              <a:t>＝105</a:t>
            </a: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179388" y="188913"/>
            <a:ext cx="8713787" cy="685800"/>
          </a:xfrm>
        </p:spPr>
        <p:txBody>
          <a:bodyPr/>
          <a:lstStyle/>
          <a:p>
            <a:pPr>
              <a:defRPr/>
            </a:pP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九、</a:t>
            </a:r>
            <a:r>
              <a:rPr lang="zh-CN" altLang="en-US" sz="3600" dirty="0">
                <a:solidFill>
                  <a:srgbClr val="FF3300"/>
                </a:solidFill>
                <a:effectLst>
                  <a:outerShdw blurRad="38100" dist="38100" dir="2700000" algn="tl">
                    <a:srgbClr val="C0C0C0"/>
                  </a:outerShdw>
                </a:effectLst>
                <a:latin typeface="Times New Roman" pitchFamily="18" charset="0"/>
                <a:ea typeface="楷体_GB2312" pitchFamily="49" charset="-122"/>
                <a:cs typeface="+mj-cs"/>
              </a:rPr>
              <a:t>并查集</a:t>
            </a:r>
            <a:r>
              <a:rPr lang="en-US" altLang="zh-CN" sz="2400" dirty="0">
                <a:solidFill>
                  <a:srgbClr val="FF3300"/>
                </a:solidFill>
                <a:effectLst>
                  <a:outerShdw blurRad="38100" dist="38100" dir="2700000" algn="tl">
                    <a:srgbClr val="C0C0C0"/>
                  </a:outerShdw>
                </a:effectLst>
                <a:latin typeface="Times New Roman" pitchFamily="18" charset="0"/>
                <a:ea typeface="楷体_GB2312" pitchFamily="49" charset="-122"/>
                <a:cs typeface="+mj-cs"/>
              </a:rPr>
              <a:t>Union-Find Sets or </a:t>
            </a:r>
            <a:r>
              <a:rPr lang="en-US" altLang="zh-CN" sz="2400" dirty="0" err="1">
                <a:solidFill>
                  <a:srgbClr val="FF3300"/>
                </a:solidFill>
                <a:effectLst>
                  <a:outerShdw blurRad="38100" dist="38100" dir="2700000" algn="tl">
                    <a:srgbClr val="C0C0C0"/>
                  </a:outerShdw>
                </a:effectLst>
                <a:latin typeface="Times New Roman" pitchFamily="18" charset="0"/>
                <a:ea typeface="楷体_GB2312" pitchFamily="49" charset="-122"/>
                <a:cs typeface="+mj-cs"/>
              </a:rPr>
              <a:t>DisJoint</a:t>
            </a:r>
            <a:r>
              <a:rPr lang="en-US" altLang="zh-CN" sz="2400" dirty="0">
                <a:solidFill>
                  <a:srgbClr val="FF3300"/>
                </a:solidFill>
                <a:effectLst>
                  <a:outerShdw blurRad="38100" dist="38100" dir="2700000" algn="tl">
                    <a:srgbClr val="C0C0C0"/>
                  </a:outerShdw>
                </a:effectLst>
                <a:latin typeface="Times New Roman" pitchFamily="18" charset="0"/>
                <a:ea typeface="楷体_GB2312" pitchFamily="49" charset="-122"/>
                <a:cs typeface="+mj-cs"/>
              </a:rPr>
              <a:t> Sets</a:t>
            </a:r>
          </a:p>
        </p:txBody>
      </p:sp>
      <p:sp>
        <p:nvSpPr>
          <p:cNvPr id="3" name="Text Box 7"/>
          <p:cNvSpPr txBox="1">
            <a:spLocks noChangeArrowheads="1"/>
          </p:cNvSpPr>
          <p:nvPr/>
        </p:nvSpPr>
        <p:spPr bwMode="auto">
          <a:xfrm>
            <a:off x="228600" y="1125538"/>
            <a:ext cx="891540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buClrTx/>
              <a:buSzPct val="94000"/>
              <a:buFont typeface="Wingdings" panose="05000000000000000000" pitchFamily="2" charset="2"/>
              <a:buChar char="Ø"/>
              <a:defRPr/>
            </a:pP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在一些应用问题中，需要将</a:t>
            </a:r>
            <a:r>
              <a:rPr lang="en-US" altLang="zh-CN" sz="2800" smtClean="0">
                <a:solidFill>
                  <a:schemeClr val="tx2"/>
                </a:solidFill>
                <a:effectLst>
                  <a:outerShdw blurRad="38100" dist="38100" dir="2700000" algn="tl">
                    <a:srgbClr val="C0C0C0"/>
                  </a:outerShdw>
                </a:effectLst>
                <a:latin typeface="Times New Roman" pitchFamily="18" charset="0"/>
                <a:ea typeface="楷体_GB2312" pitchFamily="49" charset="-122"/>
              </a:rPr>
              <a:t>n</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个不同的元素划分为一组不相交的集合，在划分过程中需要反复查询某个元素归属于哪个集合。并查集就是一种适合于描述这类问题的抽象数据类型。</a:t>
            </a:r>
          </a:p>
          <a:p>
            <a:pPr>
              <a:buClrTx/>
              <a:buSzPct val="94000"/>
              <a:buFont typeface="Wingdings" panose="05000000000000000000" pitchFamily="2" charset="2"/>
              <a:buChar char="Ø"/>
              <a:defRPr/>
            </a:pP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并查集主要支持以下三种操作：</a:t>
            </a:r>
          </a:p>
          <a:p>
            <a:pPr>
              <a:buFontTx/>
              <a:buNone/>
              <a:defRPr/>
            </a:pP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sym typeface="Wingdings" pitchFamily="2" charset="2"/>
              </a:rPr>
              <a:t>  </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 </a:t>
            </a:r>
            <a:r>
              <a:rPr lang="en-US" altLang="zh-CN" sz="2800" smtClean="0">
                <a:solidFill>
                  <a:schemeClr val="tx2"/>
                </a:solidFill>
                <a:effectLst>
                  <a:outerShdw blurRad="38100" dist="38100" dir="2700000" algn="tl">
                    <a:srgbClr val="C0C0C0"/>
                  </a:outerShdw>
                </a:effectLst>
                <a:latin typeface="Times New Roman" pitchFamily="18" charset="0"/>
                <a:ea typeface="楷体_GB2312" pitchFamily="49" charset="-122"/>
              </a:rPr>
              <a:t>Union (Root1, Root2)</a:t>
            </a:r>
            <a:r>
              <a:rPr lang="en-US" altLang="zh-CN" sz="2800" smtClean="0">
                <a:solidFill>
                  <a:schemeClr val="tx2"/>
                </a:solidFill>
                <a:latin typeface="Times New Roman" pitchFamily="18" charset="0"/>
                <a:ea typeface="楷体_GB2312" pitchFamily="49" charset="-122"/>
              </a:rPr>
              <a:t> </a:t>
            </a:r>
            <a:r>
              <a:rPr lang="en-US" altLang="zh-CN" sz="2800" smtClean="0">
                <a:solidFill>
                  <a:schemeClr val="tx2"/>
                </a:solidFill>
                <a:effectLst>
                  <a:outerShdw blurRad="38100" dist="38100" dir="2700000" algn="tl">
                    <a:srgbClr val="C0C0C0"/>
                  </a:outerShdw>
                </a:effectLst>
                <a:latin typeface="Times New Roman" pitchFamily="18" charset="0"/>
                <a:ea typeface="楷体_GB2312" pitchFamily="49" charset="-122"/>
              </a:rPr>
              <a:t>//</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并操作</a:t>
            </a:r>
            <a:r>
              <a:rPr lang="zh-CN" altLang="en-US" sz="2800" smtClean="0">
                <a:solidFill>
                  <a:schemeClr val="tx2"/>
                </a:solidFill>
                <a:latin typeface="楷体_GB2312" pitchFamily="49" charset="-122"/>
                <a:ea typeface="楷体_GB2312" pitchFamily="49" charset="-122"/>
              </a:rPr>
              <a:t>；</a:t>
            </a:r>
          </a:p>
          <a:p>
            <a:pPr>
              <a:buFontTx/>
              <a:buNone/>
              <a:defRPr/>
            </a:pPr>
            <a:r>
              <a:rPr lang="zh-CN" altLang="en-US" sz="2800" smtClean="0">
                <a:solidFill>
                  <a:schemeClr val="tx2"/>
                </a:solidFill>
                <a:latin typeface="楷体_GB2312" pitchFamily="49" charset="-122"/>
                <a:ea typeface="楷体_GB2312" pitchFamily="49" charset="-122"/>
              </a:rPr>
              <a:t>  </a:t>
            </a:r>
            <a:r>
              <a:rPr lang="zh-CN" altLang="en-US" sz="2800" smtClean="0">
                <a:solidFill>
                  <a:schemeClr val="tx2"/>
                </a:solidFill>
                <a:latin typeface="楷体_GB2312" pitchFamily="49" charset="-122"/>
                <a:ea typeface="楷体_GB2312" pitchFamily="49" charset="-122"/>
                <a:sym typeface="Wingdings" pitchFamily="2" charset="2"/>
              </a:rPr>
              <a:t></a:t>
            </a:r>
            <a:r>
              <a:rPr lang="zh-CN" altLang="en-US" sz="2800" smtClean="0">
                <a:solidFill>
                  <a:schemeClr val="tx2"/>
                </a:solidFill>
                <a:latin typeface="楷体_GB2312" pitchFamily="49" charset="-122"/>
                <a:ea typeface="楷体_GB2312" pitchFamily="49" charset="-122"/>
              </a:rPr>
              <a:t> </a:t>
            </a:r>
            <a:r>
              <a:rPr lang="en-US" altLang="zh-CN" sz="2800" smtClean="0">
                <a:solidFill>
                  <a:schemeClr val="tx2"/>
                </a:solidFill>
                <a:effectLst>
                  <a:outerShdw blurRad="38100" dist="38100" dir="2700000" algn="tl">
                    <a:srgbClr val="C0C0C0"/>
                  </a:outerShdw>
                </a:effectLst>
                <a:latin typeface="Times New Roman" pitchFamily="18" charset="0"/>
                <a:ea typeface="楷体_GB2312" pitchFamily="49" charset="-122"/>
              </a:rPr>
              <a:t>Find (x) //</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搜索操作； </a:t>
            </a:r>
          </a:p>
          <a:p>
            <a:pPr>
              <a:buFontTx/>
              <a:buNone/>
              <a:defRPr/>
            </a:pP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  </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 </a:t>
            </a:r>
            <a:r>
              <a:rPr lang="en-US" altLang="zh-CN" sz="2800" smtClean="0">
                <a:solidFill>
                  <a:schemeClr val="tx2"/>
                </a:solidFill>
                <a:effectLst>
                  <a:outerShdw blurRad="38100" dist="38100" dir="2700000" algn="tl">
                    <a:srgbClr val="C0C0C0"/>
                  </a:outerShdw>
                </a:effectLst>
                <a:latin typeface="Times New Roman" pitchFamily="18" charset="0"/>
                <a:ea typeface="楷体_GB2312" pitchFamily="49" charset="-122"/>
              </a:rPr>
              <a:t>UFSets (s) //</a:t>
            </a: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构造函数。</a:t>
            </a:r>
          </a:p>
          <a:p>
            <a:pPr>
              <a:buClrTx/>
              <a:buSzPct val="94000"/>
              <a:buFont typeface="Wingdings" panose="05000000000000000000" pitchFamily="2" charset="2"/>
              <a:buChar char="Ø"/>
              <a:defRPr/>
            </a:pPr>
            <a:r>
              <a:rPr lang="zh-CN" altLang="en-US" sz="2800" smtClean="0">
                <a:solidFill>
                  <a:schemeClr val="tx2"/>
                </a:solidFill>
                <a:effectLst>
                  <a:outerShdw blurRad="38100" dist="38100" dir="2700000" algn="tl">
                    <a:srgbClr val="C0C0C0"/>
                  </a:outerShdw>
                </a:effectLst>
                <a:latin typeface="楷体_GB2312" pitchFamily="49" charset="-122"/>
                <a:ea typeface="楷体_GB2312" pitchFamily="49" charset="-122"/>
              </a:rPr>
              <a:t>一般情形，并查集主要涉及两种数据类型：集合名类型和集合元素的类型</a:t>
            </a:r>
            <a:r>
              <a:rPr lang="zh-CN" altLang="en-US" sz="2800" smtClean="0">
                <a:solidFill>
                  <a:schemeClr val="tx2"/>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028"/>
          <p:cNvSpPr>
            <a:spLocks noChangeArrowheads="1"/>
          </p:cNvSpPr>
          <p:nvPr/>
        </p:nvSpPr>
        <p:spPr bwMode="auto">
          <a:xfrm>
            <a:off x="179512" y="1268760"/>
            <a:ext cx="8496300" cy="416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lnSpc>
                <a:spcPct val="105000"/>
              </a:lnSpc>
              <a:buSzPct val="90000"/>
              <a:buFont typeface="Wingdings" panose="05000000000000000000" pitchFamily="2" charset="2"/>
              <a:buChar char="Ø"/>
              <a:defRPr/>
            </a:pPr>
            <a:r>
              <a:rPr kumimoji="1" lang="zh-CN" altLang="en-US" sz="2800">
                <a:solidFill>
                  <a:schemeClr val="tx2"/>
                </a:solidFill>
                <a:effectLst>
                  <a:outerShdw blurRad="38100" dist="38100" dir="2700000" algn="tl">
                    <a:srgbClr val="C0C0C0"/>
                  </a:outerShdw>
                </a:effectLst>
              </a:rPr>
              <a:t>所有集合元素存放在数组中，数组下标表示集合元素的名字。如果集合中有</a:t>
            </a:r>
            <a:r>
              <a:rPr kumimoji="1" lang="en-US" altLang="zh-CN" sz="2800">
                <a:solidFill>
                  <a:schemeClr val="tx2"/>
                </a:solidFill>
                <a:effectLst>
                  <a:outerShdw blurRad="38100" dist="38100" dir="2700000" algn="tl">
                    <a:srgbClr val="C0C0C0"/>
                  </a:outerShdw>
                </a:effectLst>
                <a:latin typeface="Times New Roman" pitchFamily="18" charset="0"/>
              </a:rPr>
              <a:t>n</a:t>
            </a:r>
            <a:r>
              <a:rPr kumimoji="1" lang="zh-CN" altLang="en-US" sz="2800">
                <a:solidFill>
                  <a:schemeClr val="tx2"/>
                </a:solidFill>
                <a:effectLst>
                  <a:outerShdw blurRad="38100" dist="38100" dir="2700000" algn="tl">
                    <a:srgbClr val="C0C0C0"/>
                  </a:outerShdw>
                </a:effectLst>
              </a:rPr>
              <a:t>个元素，可以</a:t>
            </a:r>
            <a:r>
              <a:rPr kumimoji="1" lang="zh-CN" altLang="en-US" sz="2800" smtClean="0">
                <a:solidFill>
                  <a:schemeClr val="tx2"/>
                </a:solidFill>
                <a:effectLst>
                  <a:outerShdw blurRad="38100" dist="38100" dir="2700000" algn="tl">
                    <a:srgbClr val="C0C0C0"/>
                  </a:outerShdw>
                </a:effectLst>
              </a:rPr>
              <a:t>用</a:t>
            </a:r>
            <a:r>
              <a:rPr kumimoji="1" lang="en-US" altLang="zh-CN" sz="2800" smtClean="0">
                <a:solidFill>
                  <a:schemeClr val="tx2"/>
                </a:solidFill>
                <a:effectLst>
                  <a:outerShdw blurRad="38100" dist="38100" dir="2700000" algn="tl">
                    <a:srgbClr val="C0C0C0"/>
                  </a:outerShdw>
                </a:effectLst>
                <a:latin typeface="Times New Roman" pitchFamily="18" charset="0"/>
              </a:rPr>
              <a:t>0</a:t>
            </a:r>
            <a:r>
              <a:rPr kumimoji="1" lang="zh-CN" altLang="en-US" sz="2800" smtClean="0">
                <a:solidFill>
                  <a:schemeClr val="tx2"/>
                </a:solidFill>
                <a:effectLst>
                  <a:outerShdw blurRad="38100" dist="38100" dir="2700000" algn="tl">
                    <a:srgbClr val="C0C0C0"/>
                  </a:outerShdw>
                </a:effectLst>
              </a:rPr>
              <a:t>到</a:t>
            </a:r>
            <a:r>
              <a:rPr kumimoji="1" lang="en-US" altLang="zh-CN" sz="2800" smtClean="0">
                <a:solidFill>
                  <a:schemeClr val="tx2"/>
                </a:solidFill>
                <a:effectLst>
                  <a:outerShdw blurRad="38100" dist="38100" dir="2700000" algn="tl">
                    <a:srgbClr val="C0C0C0"/>
                  </a:outerShdw>
                </a:effectLst>
                <a:latin typeface="Times New Roman" pitchFamily="18" charset="0"/>
              </a:rPr>
              <a:t>n-1</a:t>
            </a:r>
            <a:r>
              <a:rPr kumimoji="1" lang="zh-CN" altLang="en-US" sz="2800" smtClean="0">
                <a:solidFill>
                  <a:schemeClr val="tx2"/>
                </a:solidFill>
                <a:effectLst>
                  <a:outerShdw blurRad="38100" dist="38100" dir="2700000" algn="tl">
                    <a:srgbClr val="C0C0C0"/>
                  </a:outerShdw>
                </a:effectLst>
              </a:rPr>
              <a:t>之间</a:t>
            </a:r>
            <a:r>
              <a:rPr kumimoji="1" lang="zh-CN" altLang="en-US" sz="2800">
                <a:solidFill>
                  <a:schemeClr val="tx2"/>
                </a:solidFill>
                <a:effectLst>
                  <a:outerShdw blurRad="38100" dist="38100" dir="2700000" algn="tl">
                    <a:srgbClr val="C0C0C0"/>
                  </a:outerShdw>
                </a:effectLst>
              </a:rPr>
              <a:t>的整数表示集合元素。</a:t>
            </a:r>
          </a:p>
          <a:p>
            <a:pPr marL="457200" indent="-457200" algn="just">
              <a:lnSpc>
                <a:spcPct val="105000"/>
              </a:lnSpc>
              <a:buSzPct val="90000"/>
              <a:buFont typeface="Wingdings" panose="05000000000000000000" pitchFamily="2" charset="2"/>
              <a:buChar char="Ø"/>
              <a:defRPr/>
            </a:pPr>
            <a:r>
              <a:rPr kumimoji="1" lang="zh-CN" altLang="en-US" sz="2800" smtClean="0">
                <a:solidFill>
                  <a:schemeClr val="tx2"/>
                </a:solidFill>
                <a:effectLst>
                  <a:outerShdw blurRad="38100" dist="38100" dir="2700000" algn="tl">
                    <a:srgbClr val="C0C0C0"/>
                  </a:outerShdw>
                </a:effectLst>
              </a:rPr>
              <a:t>同样的，用</a:t>
            </a:r>
            <a:r>
              <a:rPr kumimoji="1" lang="zh-CN" altLang="en-US" sz="2800">
                <a:solidFill>
                  <a:schemeClr val="tx2"/>
                </a:solidFill>
                <a:effectLst>
                  <a:outerShdw blurRad="38100" dist="38100" dir="2700000" algn="tl">
                    <a:srgbClr val="C0C0C0"/>
                  </a:outerShdw>
                </a:effectLst>
              </a:rPr>
              <a:t>整数作为</a:t>
            </a:r>
            <a:r>
              <a:rPr kumimoji="1" lang="zh-CN" altLang="en-US" sz="2800" smtClean="0">
                <a:solidFill>
                  <a:schemeClr val="tx2"/>
                </a:solidFill>
                <a:effectLst>
                  <a:outerShdw blurRad="38100" dist="38100" dir="2700000" algn="tl">
                    <a:srgbClr val="C0C0C0"/>
                  </a:outerShdw>
                </a:effectLst>
              </a:rPr>
              <a:t>集合的名字。逻辑上，每个</a:t>
            </a:r>
            <a:r>
              <a:rPr kumimoji="1" lang="zh-CN" altLang="en-US" sz="2800">
                <a:solidFill>
                  <a:schemeClr val="tx2"/>
                </a:solidFill>
                <a:effectLst>
                  <a:outerShdw blurRad="38100" dist="38100" dir="2700000" algn="tl">
                    <a:srgbClr val="C0C0C0"/>
                  </a:outerShdw>
                </a:effectLst>
              </a:rPr>
              <a:t>集合用一棵</a:t>
            </a:r>
            <a:r>
              <a:rPr kumimoji="1" lang="zh-CN" altLang="en-US" sz="2800" smtClean="0">
                <a:solidFill>
                  <a:schemeClr val="tx2"/>
                </a:solidFill>
                <a:effectLst>
                  <a:outerShdw blurRad="38100" dist="38100" dir="2700000" algn="tl">
                    <a:srgbClr val="C0C0C0"/>
                  </a:outerShdw>
                </a:effectLst>
              </a:rPr>
              <a:t>树</a:t>
            </a:r>
            <a:r>
              <a:rPr kumimoji="1" lang="en-US" altLang="zh-CN" sz="2800">
                <a:solidFill>
                  <a:schemeClr val="tx2"/>
                </a:solidFill>
                <a:effectLst>
                  <a:outerShdw blurRad="38100" dist="38100" dir="2700000" algn="tl">
                    <a:srgbClr val="C0C0C0"/>
                  </a:outerShdw>
                </a:effectLst>
                <a:latin typeface="Times New Roman" pitchFamily="18" charset="0"/>
              </a:rPr>
              <a:t>T</a:t>
            </a:r>
            <a:r>
              <a:rPr kumimoji="1" lang="zh-CN" altLang="en-US" sz="2800" smtClean="0">
                <a:solidFill>
                  <a:schemeClr val="tx2"/>
                </a:solidFill>
                <a:effectLst>
                  <a:outerShdw blurRad="38100" dist="38100" dir="2700000" algn="tl">
                    <a:srgbClr val="C0C0C0"/>
                  </a:outerShdw>
                </a:effectLst>
              </a:rPr>
              <a:t>表示</a:t>
            </a:r>
            <a:r>
              <a:rPr kumimoji="1" lang="zh-CN" altLang="en-US" sz="2800">
                <a:solidFill>
                  <a:schemeClr val="tx2"/>
                </a:solidFill>
                <a:effectLst>
                  <a:outerShdw blurRad="38100" dist="38100" dir="2700000" algn="tl">
                    <a:srgbClr val="C0C0C0"/>
                  </a:outerShdw>
                </a:effectLst>
              </a:rPr>
              <a:t>。</a:t>
            </a:r>
          </a:p>
          <a:p>
            <a:pPr marL="457200" indent="-457200" algn="just">
              <a:lnSpc>
                <a:spcPct val="105000"/>
              </a:lnSpc>
              <a:buSzPct val="90000"/>
              <a:buFont typeface="Wingdings" panose="05000000000000000000" pitchFamily="2" charset="2"/>
              <a:buChar char="Ø"/>
              <a:defRPr/>
            </a:pPr>
            <a:r>
              <a:rPr kumimoji="1" lang="zh-CN" altLang="en-US" sz="2800" smtClean="0">
                <a:solidFill>
                  <a:schemeClr val="tx2"/>
                </a:solidFill>
                <a:effectLst>
                  <a:outerShdw blurRad="38100" dist="38100" dir="2700000" algn="tl">
                    <a:srgbClr val="C0C0C0"/>
                  </a:outerShdw>
                </a:effectLst>
              </a:rPr>
              <a:t>每个数组元素的值表示该集合元素在</a:t>
            </a:r>
            <a:r>
              <a:rPr kumimoji="1" lang="en-US" altLang="zh-CN" sz="2800">
                <a:solidFill>
                  <a:schemeClr val="tx2"/>
                </a:solidFill>
                <a:effectLst>
                  <a:outerShdw blurRad="38100" dist="38100" dir="2700000" algn="tl">
                    <a:srgbClr val="C0C0C0"/>
                  </a:outerShdw>
                </a:effectLst>
                <a:latin typeface="Times New Roman" pitchFamily="18" charset="0"/>
              </a:rPr>
              <a:t>T</a:t>
            </a:r>
            <a:r>
              <a:rPr kumimoji="1" lang="zh-CN" altLang="en-US" sz="2800">
                <a:solidFill>
                  <a:schemeClr val="tx2"/>
                </a:solidFill>
                <a:effectLst>
                  <a:outerShdw blurRad="38100" dist="38100" dir="2700000" algn="tl">
                    <a:srgbClr val="C0C0C0"/>
                  </a:outerShdw>
                </a:effectLst>
              </a:rPr>
              <a:t>中指向</a:t>
            </a:r>
            <a:r>
              <a:rPr kumimoji="1" lang="zh-CN" altLang="en-US" sz="2800" smtClean="0">
                <a:solidFill>
                  <a:schemeClr val="tx2"/>
                </a:solidFill>
                <a:effectLst>
                  <a:outerShdw blurRad="38100" dist="38100" dir="2700000" algn="tl">
                    <a:srgbClr val="C0C0C0"/>
                  </a:outerShdw>
                </a:effectLst>
              </a:rPr>
              <a:t>其父结点的指针。</a:t>
            </a:r>
            <a:endParaRPr kumimoji="1" lang="en-US" altLang="zh-CN" sz="2800" smtClean="0">
              <a:solidFill>
                <a:schemeClr val="tx2"/>
              </a:solidFill>
              <a:effectLst>
                <a:outerShdw blurRad="38100" dist="38100" dir="2700000" algn="tl">
                  <a:srgbClr val="C0C0C0"/>
                </a:outerShdw>
              </a:effectLst>
            </a:endParaRPr>
          </a:p>
          <a:p>
            <a:pPr marL="457200" indent="-457200" algn="just">
              <a:lnSpc>
                <a:spcPct val="105000"/>
              </a:lnSpc>
              <a:buSzPct val="90000"/>
              <a:buFont typeface="Wingdings" panose="05000000000000000000" pitchFamily="2" charset="2"/>
              <a:buChar char="Ø"/>
              <a:defRPr/>
            </a:pPr>
            <a:r>
              <a:rPr kumimoji="1" lang="zh-CN" altLang="en-US" sz="2800" smtClean="0">
                <a:solidFill>
                  <a:schemeClr val="tx2"/>
                </a:solidFill>
                <a:effectLst>
                  <a:outerShdw blurRad="38100" dist="38100" dir="2700000" algn="tl">
                    <a:srgbClr val="C0C0C0"/>
                  </a:outerShdw>
                </a:effectLst>
              </a:rPr>
              <a:t>根</a:t>
            </a:r>
            <a:r>
              <a:rPr kumimoji="1" lang="zh-CN" altLang="en-US" sz="2800">
                <a:solidFill>
                  <a:schemeClr val="tx2"/>
                </a:solidFill>
                <a:effectLst>
                  <a:outerShdw blurRad="38100" dist="38100" dir="2700000" algn="tl">
                    <a:srgbClr val="C0C0C0"/>
                  </a:outerShdw>
                </a:effectLst>
              </a:rPr>
              <a:t>结点的</a:t>
            </a:r>
            <a:r>
              <a:rPr kumimoji="1" lang="zh-CN" altLang="en-US" sz="2800" smtClean="0">
                <a:solidFill>
                  <a:schemeClr val="tx2"/>
                </a:solidFill>
                <a:effectLst>
                  <a:outerShdw blurRad="38100" dist="38100" dir="2700000" algn="tl">
                    <a:srgbClr val="C0C0C0"/>
                  </a:outerShdw>
                </a:effectLst>
              </a:rPr>
              <a:t>父结点指针</a:t>
            </a:r>
            <a:r>
              <a:rPr kumimoji="1" lang="zh-CN" altLang="en-US" sz="2800">
                <a:solidFill>
                  <a:schemeClr val="tx2"/>
                </a:solidFill>
                <a:effectLst>
                  <a:outerShdw blurRad="38100" dist="38100" dir="2700000" algn="tl">
                    <a:srgbClr val="C0C0C0"/>
                  </a:outerShdw>
                </a:effectLst>
              </a:rPr>
              <a:t>为负数，其绝对值表示集合中的元素个数。</a:t>
            </a:r>
          </a:p>
        </p:txBody>
      </p:sp>
      <p:sp>
        <p:nvSpPr>
          <p:cNvPr id="3" name="Rectangle 3"/>
          <p:cNvSpPr>
            <a:spLocks noGrp="1" noChangeArrowheads="1"/>
          </p:cNvSpPr>
          <p:nvPr>
            <p:ph type="title"/>
          </p:nvPr>
        </p:nvSpPr>
        <p:spPr>
          <a:xfrm>
            <a:off x="70768" y="332656"/>
            <a:ext cx="8713787" cy="685800"/>
          </a:xfrm>
        </p:spPr>
        <p:txBody>
          <a:bodyPr/>
          <a:lstStyle/>
          <a:p>
            <a:pPr>
              <a:defRPr/>
            </a:pP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并</a:t>
            </a:r>
            <a:r>
              <a:rPr lang="zh-CN" altLang="en-US" sz="3600">
                <a:solidFill>
                  <a:srgbClr val="FF3300"/>
                </a:solidFill>
                <a:effectLst>
                  <a:outerShdw blurRad="38100" dist="38100" dir="2700000" algn="tl">
                    <a:srgbClr val="C0C0C0"/>
                  </a:outerShdw>
                </a:effectLst>
                <a:latin typeface="Times New Roman" pitchFamily="18" charset="0"/>
                <a:ea typeface="楷体_GB2312" pitchFamily="49" charset="-122"/>
                <a:cs typeface="+mj-cs"/>
              </a:rPr>
              <a:t>查</a:t>
            </a: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集的实现</a:t>
            </a:r>
            <a:r>
              <a:rPr lang="en-US" altLang="zh-CN" sz="3600" smtClean="0">
                <a:solidFill>
                  <a:srgbClr val="FF3300"/>
                </a:solidFill>
                <a:effectLst>
                  <a:outerShdw blurRad="38100" dist="38100" dir="2700000" algn="tl">
                    <a:srgbClr val="C0C0C0"/>
                  </a:outerShdw>
                </a:effectLst>
                <a:latin typeface="Times New Roman" pitchFamily="18" charset="0"/>
                <a:ea typeface="楷体_GB2312" pitchFamily="49" charset="-122"/>
              </a:rPr>
              <a:t>——</a:t>
            </a: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rPr>
              <a:t>数组</a:t>
            </a:r>
            <a:endParaRPr lang="en-US" altLang="zh-CN" sz="2400" dirty="0">
              <a:solidFill>
                <a:srgbClr val="FF3300"/>
              </a:solidFill>
              <a:effectLst>
                <a:outerShdw blurRad="38100" dist="38100" dir="2700000" algn="tl">
                  <a:srgbClr val="C0C0C0"/>
                </a:outerShdw>
              </a:effectLst>
              <a:latin typeface="Times New Roman" pitchFamily="18" charset="0"/>
              <a:ea typeface="楷体_GB2312" pitchFamily="49" charset="-122"/>
              <a:cs typeface="+mj-cs"/>
            </a:endParaRP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Oval 4"/>
          <p:cNvSpPr>
            <a:spLocks noChangeArrowheads="1"/>
          </p:cNvSpPr>
          <p:nvPr/>
        </p:nvSpPr>
        <p:spPr bwMode="auto">
          <a:xfrm>
            <a:off x="2270125" y="1701800"/>
            <a:ext cx="503238"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2</a:t>
            </a:r>
          </a:p>
        </p:txBody>
      </p:sp>
      <p:sp>
        <p:nvSpPr>
          <p:cNvPr id="225283" name="Oval 5"/>
          <p:cNvSpPr>
            <a:spLocks noChangeArrowheads="1"/>
          </p:cNvSpPr>
          <p:nvPr/>
        </p:nvSpPr>
        <p:spPr bwMode="auto">
          <a:xfrm>
            <a:off x="2989263" y="1701800"/>
            <a:ext cx="503237"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3</a:t>
            </a:r>
          </a:p>
        </p:txBody>
      </p:sp>
      <p:sp>
        <p:nvSpPr>
          <p:cNvPr id="225284" name="Oval 6"/>
          <p:cNvSpPr>
            <a:spLocks noChangeArrowheads="1"/>
          </p:cNvSpPr>
          <p:nvPr/>
        </p:nvSpPr>
        <p:spPr bwMode="auto">
          <a:xfrm>
            <a:off x="3779838" y="1701800"/>
            <a:ext cx="503237"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4</a:t>
            </a:r>
          </a:p>
        </p:txBody>
      </p:sp>
      <p:sp>
        <p:nvSpPr>
          <p:cNvPr id="225285" name="Oval 7"/>
          <p:cNvSpPr>
            <a:spLocks noChangeArrowheads="1"/>
          </p:cNvSpPr>
          <p:nvPr/>
        </p:nvSpPr>
        <p:spPr bwMode="auto">
          <a:xfrm>
            <a:off x="4573588" y="1701800"/>
            <a:ext cx="503237"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5</a:t>
            </a:r>
          </a:p>
        </p:txBody>
      </p:sp>
      <p:sp>
        <p:nvSpPr>
          <p:cNvPr id="225286" name="Oval 8"/>
          <p:cNvSpPr>
            <a:spLocks noChangeArrowheads="1"/>
          </p:cNvSpPr>
          <p:nvPr/>
        </p:nvSpPr>
        <p:spPr bwMode="auto">
          <a:xfrm>
            <a:off x="5365750" y="1701800"/>
            <a:ext cx="503238"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6</a:t>
            </a:r>
          </a:p>
        </p:txBody>
      </p:sp>
      <p:sp>
        <p:nvSpPr>
          <p:cNvPr id="225287" name="Oval 9"/>
          <p:cNvSpPr>
            <a:spLocks noChangeArrowheads="1"/>
          </p:cNvSpPr>
          <p:nvPr/>
        </p:nvSpPr>
        <p:spPr bwMode="auto">
          <a:xfrm>
            <a:off x="6156325" y="1701800"/>
            <a:ext cx="503238"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7</a:t>
            </a:r>
          </a:p>
        </p:txBody>
      </p:sp>
      <p:sp>
        <p:nvSpPr>
          <p:cNvPr id="225288" name="Oval 10"/>
          <p:cNvSpPr>
            <a:spLocks noChangeArrowheads="1"/>
          </p:cNvSpPr>
          <p:nvPr/>
        </p:nvSpPr>
        <p:spPr bwMode="auto">
          <a:xfrm>
            <a:off x="6948488" y="1701800"/>
            <a:ext cx="503237"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8</a:t>
            </a:r>
          </a:p>
        </p:txBody>
      </p:sp>
      <p:sp>
        <p:nvSpPr>
          <p:cNvPr id="225289" name="Oval 11"/>
          <p:cNvSpPr>
            <a:spLocks noChangeArrowheads="1"/>
          </p:cNvSpPr>
          <p:nvPr/>
        </p:nvSpPr>
        <p:spPr bwMode="auto">
          <a:xfrm>
            <a:off x="7740650" y="1701800"/>
            <a:ext cx="503238"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9</a:t>
            </a:r>
          </a:p>
        </p:txBody>
      </p:sp>
      <p:sp>
        <p:nvSpPr>
          <p:cNvPr id="225290" name="Oval 12"/>
          <p:cNvSpPr>
            <a:spLocks noChangeArrowheads="1"/>
          </p:cNvSpPr>
          <p:nvPr/>
        </p:nvSpPr>
        <p:spPr bwMode="auto">
          <a:xfrm>
            <a:off x="828675" y="1701800"/>
            <a:ext cx="503238"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0</a:t>
            </a:r>
          </a:p>
        </p:txBody>
      </p:sp>
      <p:sp>
        <p:nvSpPr>
          <p:cNvPr id="225291" name="Oval 13"/>
          <p:cNvSpPr>
            <a:spLocks noChangeArrowheads="1"/>
          </p:cNvSpPr>
          <p:nvPr/>
        </p:nvSpPr>
        <p:spPr bwMode="auto">
          <a:xfrm>
            <a:off x="1547813" y="1701800"/>
            <a:ext cx="503237" cy="504825"/>
          </a:xfrm>
          <a:prstGeom prst="ellipse">
            <a:avLst/>
          </a:prstGeom>
          <a:solidFill>
            <a:schemeClr val="accent1">
              <a:alpha val="20000"/>
            </a:schemeClr>
          </a:solidFill>
          <a:ln w="28575">
            <a:solidFill>
              <a:schemeClr val="bg2"/>
            </a:solidFill>
            <a:round/>
            <a:headEnd/>
            <a:tailEnd/>
          </a:ln>
        </p:spPr>
        <p:txBody>
          <a:bodyPr wrap="none" anchor="ctr"/>
          <a:lstStyle/>
          <a:p>
            <a:pPr algn="ctr"/>
            <a:r>
              <a:rPr lang="en-US" altLang="zh-CN" sz="2800">
                <a:solidFill>
                  <a:schemeClr val="tx2"/>
                </a:solidFill>
                <a:latin typeface="Times New Roman" pitchFamily="18" charset="0"/>
              </a:rPr>
              <a:t>1</a:t>
            </a:r>
          </a:p>
        </p:txBody>
      </p:sp>
      <p:graphicFrame>
        <p:nvGraphicFramePr>
          <p:cNvPr id="12" name="Group 87"/>
          <p:cNvGraphicFramePr>
            <a:graphicFrameLocks noGrp="1"/>
          </p:cNvGraphicFramePr>
          <p:nvPr/>
        </p:nvGraphicFramePr>
        <p:xfrm>
          <a:off x="1403350" y="4364038"/>
          <a:ext cx="6096000" cy="51753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316" name="Text Box 54"/>
          <p:cNvSpPr txBox="1">
            <a:spLocks noChangeArrowheads="1"/>
          </p:cNvSpPr>
          <p:nvPr/>
        </p:nvSpPr>
        <p:spPr bwMode="auto">
          <a:xfrm>
            <a:off x="1547813" y="3932238"/>
            <a:ext cx="5978525" cy="39687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2"/>
                </a:solidFill>
                <a:latin typeface="Times New Roman" pitchFamily="18" charset="0"/>
              </a:rPr>
              <a:t>0       1        2        3        4       5        6       7        8       9</a:t>
            </a:r>
          </a:p>
        </p:txBody>
      </p:sp>
      <p:sp>
        <p:nvSpPr>
          <p:cNvPr id="14" name="Rectangle 89"/>
          <p:cNvSpPr>
            <a:spLocks noChangeArrowheads="1"/>
          </p:cNvSpPr>
          <p:nvPr/>
        </p:nvSpPr>
        <p:spPr bwMode="auto">
          <a:xfrm>
            <a:off x="2339975" y="2401888"/>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chemeClr val="tx2"/>
                </a:solidFill>
                <a:effectLst>
                  <a:outerShdw blurRad="38100" dist="38100" dir="2700000" algn="tl">
                    <a:srgbClr val="C0C0C0"/>
                  </a:outerShdw>
                </a:effectLst>
              </a:rPr>
              <a:t>全集合初始化为一个森林</a:t>
            </a:r>
          </a:p>
        </p:txBody>
      </p:sp>
      <p:sp>
        <p:nvSpPr>
          <p:cNvPr id="15" name="Rectangle 90"/>
          <p:cNvSpPr>
            <a:spLocks noChangeArrowheads="1"/>
          </p:cNvSpPr>
          <p:nvPr/>
        </p:nvSpPr>
        <p:spPr bwMode="auto">
          <a:xfrm>
            <a:off x="2339975" y="5084763"/>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chemeClr val="tx2"/>
                </a:solidFill>
                <a:effectLst>
                  <a:outerShdw blurRad="38100" dist="38100" dir="2700000" algn="tl">
                    <a:srgbClr val="C0C0C0"/>
                  </a:outerShdw>
                </a:effectLst>
              </a:rPr>
              <a:t>初始化时形成的父指针表示</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Group 37"/>
          <p:cNvGraphicFramePr>
            <a:graphicFrameLocks noGrp="1"/>
          </p:cNvGraphicFramePr>
          <p:nvPr/>
        </p:nvGraphicFramePr>
        <p:xfrm>
          <a:off x="1331913" y="3860800"/>
          <a:ext cx="6096000" cy="51753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-4</a:t>
                      </a:r>
                    </a:p>
                  </a:txBody>
                  <a:tcPr marT="45405" marB="454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-3</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-3</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2</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2</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330" name="Text Box 61"/>
          <p:cNvSpPr txBox="1">
            <a:spLocks noChangeArrowheads="1"/>
          </p:cNvSpPr>
          <p:nvPr/>
        </p:nvSpPr>
        <p:spPr bwMode="auto">
          <a:xfrm>
            <a:off x="1476375" y="3429000"/>
            <a:ext cx="6119813" cy="39687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2"/>
                </a:solidFill>
                <a:latin typeface="Times New Roman" pitchFamily="18" charset="0"/>
              </a:rPr>
              <a:t>0       1        2        3        4       5        6       7        8       9</a:t>
            </a:r>
          </a:p>
        </p:txBody>
      </p:sp>
      <p:sp>
        <p:nvSpPr>
          <p:cNvPr id="226331" name="Freeform 62"/>
          <p:cNvSpPr>
            <a:spLocks/>
          </p:cNvSpPr>
          <p:nvPr/>
        </p:nvSpPr>
        <p:spPr bwMode="auto">
          <a:xfrm>
            <a:off x="1619250" y="4364038"/>
            <a:ext cx="3673475" cy="144462"/>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a:tailEnd type="triangle" w="med" len="med"/>
          </a:ln>
          <a:effectLst/>
        </p:spPr>
        <p:txBody>
          <a:bodyPr/>
          <a:lstStyle/>
          <a:p>
            <a:endParaRPr lang="zh-CN" altLang="en-US"/>
          </a:p>
        </p:txBody>
      </p:sp>
      <p:sp>
        <p:nvSpPr>
          <p:cNvPr id="226332" name="Freeform 63"/>
          <p:cNvSpPr>
            <a:spLocks/>
          </p:cNvSpPr>
          <p:nvPr/>
        </p:nvSpPr>
        <p:spPr bwMode="auto">
          <a:xfrm>
            <a:off x="1835150" y="4364038"/>
            <a:ext cx="4105275" cy="288925"/>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a:tailEnd type="triangle" w="med" len="med"/>
          </a:ln>
          <a:effectLst/>
        </p:spPr>
        <p:txBody>
          <a:bodyPr/>
          <a:lstStyle/>
          <a:p>
            <a:endParaRPr lang="zh-CN" altLang="en-US"/>
          </a:p>
        </p:txBody>
      </p:sp>
      <p:sp>
        <p:nvSpPr>
          <p:cNvPr id="226333" name="Freeform 64"/>
          <p:cNvSpPr>
            <a:spLocks/>
          </p:cNvSpPr>
          <p:nvPr/>
        </p:nvSpPr>
        <p:spPr bwMode="auto">
          <a:xfrm>
            <a:off x="1403350" y="4364038"/>
            <a:ext cx="5113338" cy="431800"/>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a:tailEnd type="triangle" w="med" len="med"/>
          </a:ln>
          <a:effectLst/>
        </p:spPr>
        <p:txBody>
          <a:bodyPr/>
          <a:lstStyle/>
          <a:p>
            <a:endParaRPr lang="zh-CN" altLang="en-US"/>
          </a:p>
        </p:txBody>
      </p:sp>
      <p:sp>
        <p:nvSpPr>
          <p:cNvPr id="226334" name="Freeform 65"/>
          <p:cNvSpPr>
            <a:spLocks/>
          </p:cNvSpPr>
          <p:nvPr/>
        </p:nvSpPr>
        <p:spPr bwMode="auto">
          <a:xfrm>
            <a:off x="2987675" y="4364038"/>
            <a:ext cx="504825" cy="504825"/>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a:tailEnd type="triangle" w="med" len="med"/>
          </a:ln>
          <a:effectLst/>
        </p:spPr>
        <p:txBody>
          <a:bodyPr/>
          <a:lstStyle/>
          <a:p>
            <a:endParaRPr lang="zh-CN" altLang="en-US"/>
          </a:p>
        </p:txBody>
      </p:sp>
      <p:sp>
        <p:nvSpPr>
          <p:cNvPr id="226335" name="Freeform 66"/>
          <p:cNvSpPr>
            <a:spLocks/>
          </p:cNvSpPr>
          <p:nvPr/>
        </p:nvSpPr>
        <p:spPr bwMode="auto">
          <a:xfrm>
            <a:off x="2700338" y="4364038"/>
            <a:ext cx="1944687" cy="647700"/>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a:tailEnd type="triangle" w="med" len="med"/>
          </a:ln>
          <a:effectLst/>
        </p:spPr>
        <p:txBody>
          <a:bodyPr/>
          <a:lstStyle/>
          <a:p>
            <a:endParaRPr lang="zh-CN" altLang="en-US"/>
          </a:p>
        </p:txBody>
      </p:sp>
      <p:sp>
        <p:nvSpPr>
          <p:cNvPr id="226336" name="Freeform 67"/>
          <p:cNvSpPr>
            <a:spLocks/>
          </p:cNvSpPr>
          <p:nvPr/>
        </p:nvSpPr>
        <p:spPr bwMode="auto">
          <a:xfrm flipH="1">
            <a:off x="2339975" y="4365625"/>
            <a:ext cx="1657350" cy="720725"/>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type="triangle" w="med" len="med"/>
            <a:tailEnd type="none" w="med" len="med"/>
          </a:ln>
          <a:effectLst/>
        </p:spPr>
        <p:txBody>
          <a:bodyPr/>
          <a:lstStyle/>
          <a:p>
            <a:endParaRPr lang="zh-CN" altLang="en-US"/>
          </a:p>
        </p:txBody>
      </p:sp>
      <p:sp>
        <p:nvSpPr>
          <p:cNvPr id="226337" name="Freeform 68"/>
          <p:cNvSpPr>
            <a:spLocks/>
          </p:cNvSpPr>
          <p:nvPr/>
        </p:nvSpPr>
        <p:spPr bwMode="auto">
          <a:xfrm>
            <a:off x="2124075" y="4364038"/>
            <a:ext cx="4968875" cy="792162"/>
          </a:xfrm>
          <a:custGeom>
            <a:avLst/>
            <a:gdLst>
              <a:gd name="T0" fmla="*/ 2147483647 w 2314"/>
              <a:gd name="T1" fmla="*/ 0 h 136"/>
              <a:gd name="T2" fmla="*/ 2147483647 w 2314"/>
              <a:gd name="T3" fmla="*/ 2147483647 h 136"/>
              <a:gd name="T4" fmla="*/ 0 w 2314"/>
              <a:gd name="T5" fmla="*/ 2147483647 h 136"/>
              <a:gd name="T6" fmla="*/ 0 w 2314"/>
              <a:gd name="T7" fmla="*/ 0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4" h="136">
                <a:moveTo>
                  <a:pt x="2314" y="0"/>
                </a:moveTo>
                <a:lnTo>
                  <a:pt x="2314" y="136"/>
                </a:lnTo>
                <a:lnTo>
                  <a:pt x="0" y="136"/>
                </a:lnTo>
                <a:lnTo>
                  <a:pt x="0" y="0"/>
                </a:lnTo>
              </a:path>
            </a:pathLst>
          </a:custGeom>
          <a:noFill/>
          <a:ln w="22225">
            <a:solidFill>
              <a:schemeClr val="tx1"/>
            </a:solidFill>
            <a:round/>
            <a:headEnd/>
            <a:tailEnd type="triangle" w="med" len="med"/>
          </a:ln>
          <a:effectLst/>
        </p:spPr>
        <p:txBody>
          <a:bodyPr/>
          <a:lstStyle/>
          <a:p>
            <a:endParaRPr lang="zh-CN" altLang="en-US"/>
          </a:p>
        </p:txBody>
      </p:sp>
      <p:sp>
        <p:nvSpPr>
          <p:cNvPr id="226338" name="Oval 71"/>
          <p:cNvSpPr>
            <a:spLocks noChangeArrowheads="1"/>
          </p:cNvSpPr>
          <p:nvPr/>
        </p:nvSpPr>
        <p:spPr bwMode="auto">
          <a:xfrm>
            <a:off x="3998913" y="1989138"/>
            <a:ext cx="503237"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4</a:t>
            </a:r>
          </a:p>
        </p:txBody>
      </p:sp>
      <p:sp>
        <p:nvSpPr>
          <p:cNvPr id="226339" name="Oval 72"/>
          <p:cNvSpPr>
            <a:spLocks noChangeArrowheads="1"/>
          </p:cNvSpPr>
          <p:nvPr/>
        </p:nvSpPr>
        <p:spPr bwMode="auto">
          <a:xfrm>
            <a:off x="1333500" y="1916113"/>
            <a:ext cx="503238"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6</a:t>
            </a:r>
          </a:p>
        </p:txBody>
      </p:sp>
      <p:sp>
        <p:nvSpPr>
          <p:cNvPr id="226340" name="Oval 73"/>
          <p:cNvSpPr>
            <a:spLocks noChangeArrowheads="1"/>
          </p:cNvSpPr>
          <p:nvPr/>
        </p:nvSpPr>
        <p:spPr bwMode="auto">
          <a:xfrm>
            <a:off x="2124075" y="1916113"/>
            <a:ext cx="503238"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7</a:t>
            </a:r>
          </a:p>
        </p:txBody>
      </p:sp>
      <p:sp>
        <p:nvSpPr>
          <p:cNvPr id="226341" name="Oval 74"/>
          <p:cNvSpPr>
            <a:spLocks noChangeArrowheads="1"/>
          </p:cNvSpPr>
          <p:nvPr/>
        </p:nvSpPr>
        <p:spPr bwMode="auto">
          <a:xfrm>
            <a:off x="2916238" y="1916113"/>
            <a:ext cx="503237"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8</a:t>
            </a:r>
          </a:p>
        </p:txBody>
      </p:sp>
      <p:sp>
        <p:nvSpPr>
          <p:cNvPr id="226342" name="Oval 75"/>
          <p:cNvSpPr>
            <a:spLocks noChangeArrowheads="1"/>
          </p:cNvSpPr>
          <p:nvPr/>
        </p:nvSpPr>
        <p:spPr bwMode="auto">
          <a:xfrm>
            <a:off x="4935538" y="1989138"/>
            <a:ext cx="503237"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9</a:t>
            </a:r>
          </a:p>
        </p:txBody>
      </p:sp>
      <p:sp>
        <p:nvSpPr>
          <p:cNvPr id="226343" name="Oval 76"/>
          <p:cNvSpPr>
            <a:spLocks noChangeArrowheads="1"/>
          </p:cNvSpPr>
          <p:nvPr/>
        </p:nvSpPr>
        <p:spPr bwMode="auto">
          <a:xfrm>
            <a:off x="2124075" y="1052513"/>
            <a:ext cx="503238"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0</a:t>
            </a:r>
          </a:p>
        </p:txBody>
      </p:sp>
      <p:sp>
        <p:nvSpPr>
          <p:cNvPr id="226344" name="Oval 77"/>
          <p:cNvSpPr>
            <a:spLocks noChangeArrowheads="1"/>
          </p:cNvSpPr>
          <p:nvPr/>
        </p:nvSpPr>
        <p:spPr bwMode="auto">
          <a:xfrm>
            <a:off x="4500563" y="1052513"/>
            <a:ext cx="503237"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1</a:t>
            </a:r>
          </a:p>
        </p:txBody>
      </p:sp>
      <p:sp>
        <p:nvSpPr>
          <p:cNvPr id="226345" name="Line 78"/>
          <p:cNvSpPr>
            <a:spLocks noChangeShapeType="1"/>
          </p:cNvSpPr>
          <p:nvPr/>
        </p:nvSpPr>
        <p:spPr bwMode="auto">
          <a:xfrm>
            <a:off x="2411413" y="1555750"/>
            <a:ext cx="3175" cy="360363"/>
          </a:xfrm>
          <a:prstGeom prst="line">
            <a:avLst/>
          </a:prstGeom>
          <a:noFill/>
          <a:ln w="25400">
            <a:solidFill>
              <a:schemeClr val="tx1"/>
            </a:solidFill>
            <a:round/>
            <a:headEnd/>
            <a:tailEnd/>
          </a:ln>
          <a:effectLst/>
        </p:spPr>
        <p:txBody>
          <a:bodyPr/>
          <a:lstStyle/>
          <a:p>
            <a:endParaRPr lang="zh-CN" altLang="en-US"/>
          </a:p>
        </p:txBody>
      </p:sp>
      <p:sp>
        <p:nvSpPr>
          <p:cNvPr id="226346" name="Line 79"/>
          <p:cNvSpPr>
            <a:spLocks noChangeShapeType="1"/>
          </p:cNvSpPr>
          <p:nvPr/>
        </p:nvSpPr>
        <p:spPr bwMode="auto">
          <a:xfrm>
            <a:off x="2555875" y="1484313"/>
            <a:ext cx="577850" cy="431800"/>
          </a:xfrm>
          <a:prstGeom prst="line">
            <a:avLst/>
          </a:prstGeom>
          <a:noFill/>
          <a:ln w="25400">
            <a:solidFill>
              <a:schemeClr val="tx1"/>
            </a:solidFill>
            <a:round/>
            <a:headEnd/>
            <a:tailEnd/>
          </a:ln>
          <a:effectLst/>
        </p:spPr>
        <p:txBody>
          <a:bodyPr/>
          <a:lstStyle/>
          <a:p>
            <a:endParaRPr lang="zh-CN" altLang="en-US"/>
          </a:p>
        </p:txBody>
      </p:sp>
      <p:sp>
        <p:nvSpPr>
          <p:cNvPr id="226347" name="Line 80"/>
          <p:cNvSpPr>
            <a:spLocks noChangeShapeType="1"/>
          </p:cNvSpPr>
          <p:nvPr/>
        </p:nvSpPr>
        <p:spPr bwMode="auto">
          <a:xfrm flipH="1">
            <a:off x="1622425" y="1484313"/>
            <a:ext cx="573088" cy="431800"/>
          </a:xfrm>
          <a:prstGeom prst="line">
            <a:avLst/>
          </a:prstGeom>
          <a:noFill/>
          <a:ln w="25400">
            <a:solidFill>
              <a:schemeClr val="tx1"/>
            </a:solidFill>
            <a:round/>
            <a:headEnd/>
            <a:tailEnd/>
          </a:ln>
          <a:effectLst/>
        </p:spPr>
        <p:txBody>
          <a:bodyPr/>
          <a:lstStyle/>
          <a:p>
            <a:endParaRPr lang="zh-CN" altLang="en-US"/>
          </a:p>
        </p:txBody>
      </p:sp>
      <p:sp>
        <p:nvSpPr>
          <p:cNvPr id="226348" name="Line 81"/>
          <p:cNvSpPr>
            <a:spLocks noChangeShapeType="1"/>
          </p:cNvSpPr>
          <p:nvPr/>
        </p:nvSpPr>
        <p:spPr bwMode="auto">
          <a:xfrm flipH="1">
            <a:off x="4286250" y="1557338"/>
            <a:ext cx="433388" cy="431800"/>
          </a:xfrm>
          <a:prstGeom prst="line">
            <a:avLst/>
          </a:prstGeom>
          <a:noFill/>
          <a:ln w="25400">
            <a:solidFill>
              <a:schemeClr val="tx1"/>
            </a:solidFill>
            <a:round/>
            <a:headEnd/>
            <a:tailEnd/>
          </a:ln>
          <a:effectLst/>
        </p:spPr>
        <p:txBody>
          <a:bodyPr/>
          <a:lstStyle/>
          <a:p>
            <a:endParaRPr lang="zh-CN" altLang="en-US"/>
          </a:p>
        </p:txBody>
      </p:sp>
      <p:sp>
        <p:nvSpPr>
          <p:cNvPr id="226349" name="Line 82"/>
          <p:cNvSpPr>
            <a:spLocks noChangeShapeType="1"/>
          </p:cNvSpPr>
          <p:nvPr/>
        </p:nvSpPr>
        <p:spPr bwMode="auto">
          <a:xfrm>
            <a:off x="4791075" y="1557338"/>
            <a:ext cx="431800" cy="431800"/>
          </a:xfrm>
          <a:prstGeom prst="line">
            <a:avLst/>
          </a:prstGeom>
          <a:noFill/>
          <a:ln w="25400">
            <a:solidFill>
              <a:schemeClr val="tx1"/>
            </a:solidFill>
            <a:round/>
            <a:headEnd/>
            <a:tailEnd/>
          </a:ln>
          <a:effectLst/>
        </p:spPr>
        <p:txBody>
          <a:bodyPr/>
          <a:lstStyle/>
          <a:p>
            <a:endParaRPr lang="zh-CN" altLang="en-US"/>
          </a:p>
        </p:txBody>
      </p:sp>
      <p:sp>
        <p:nvSpPr>
          <p:cNvPr id="23" name="Rectangle 83"/>
          <p:cNvSpPr>
            <a:spLocks noChangeArrowheads="1"/>
          </p:cNvSpPr>
          <p:nvPr/>
        </p:nvSpPr>
        <p:spPr bwMode="auto">
          <a:xfrm>
            <a:off x="900113" y="1412875"/>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1</a:t>
            </a:r>
          </a:p>
        </p:txBody>
      </p:sp>
      <p:sp>
        <p:nvSpPr>
          <p:cNvPr id="24" name="Rectangle 84"/>
          <p:cNvSpPr>
            <a:spLocks noChangeArrowheads="1"/>
          </p:cNvSpPr>
          <p:nvPr/>
        </p:nvSpPr>
        <p:spPr bwMode="auto">
          <a:xfrm>
            <a:off x="3635375" y="1412875"/>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2</a:t>
            </a:r>
          </a:p>
        </p:txBody>
      </p:sp>
      <p:sp>
        <p:nvSpPr>
          <p:cNvPr id="226352" name="Oval 85"/>
          <p:cNvSpPr>
            <a:spLocks noChangeArrowheads="1"/>
          </p:cNvSpPr>
          <p:nvPr/>
        </p:nvSpPr>
        <p:spPr bwMode="auto">
          <a:xfrm>
            <a:off x="6086475" y="1989138"/>
            <a:ext cx="503238"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3</a:t>
            </a:r>
          </a:p>
        </p:txBody>
      </p:sp>
      <p:sp>
        <p:nvSpPr>
          <p:cNvPr id="226353" name="Oval 86"/>
          <p:cNvSpPr>
            <a:spLocks noChangeArrowheads="1"/>
          </p:cNvSpPr>
          <p:nvPr/>
        </p:nvSpPr>
        <p:spPr bwMode="auto">
          <a:xfrm>
            <a:off x="7023100" y="1989138"/>
            <a:ext cx="503238"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5</a:t>
            </a:r>
          </a:p>
        </p:txBody>
      </p:sp>
      <p:sp>
        <p:nvSpPr>
          <p:cNvPr id="226354" name="Oval 87"/>
          <p:cNvSpPr>
            <a:spLocks noChangeArrowheads="1"/>
          </p:cNvSpPr>
          <p:nvPr/>
        </p:nvSpPr>
        <p:spPr bwMode="auto">
          <a:xfrm>
            <a:off x="6588125" y="1052513"/>
            <a:ext cx="503238" cy="504825"/>
          </a:xfrm>
          <a:prstGeom prst="ellipse">
            <a:avLst/>
          </a:prstGeom>
          <a:solidFill>
            <a:schemeClr val="accent1">
              <a:alpha val="1607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2</a:t>
            </a:r>
          </a:p>
        </p:txBody>
      </p:sp>
      <p:sp>
        <p:nvSpPr>
          <p:cNvPr id="226355" name="Line 88"/>
          <p:cNvSpPr>
            <a:spLocks noChangeShapeType="1"/>
          </p:cNvSpPr>
          <p:nvPr/>
        </p:nvSpPr>
        <p:spPr bwMode="auto">
          <a:xfrm flipH="1">
            <a:off x="6373813" y="1557338"/>
            <a:ext cx="433387" cy="431800"/>
          </a:xfrm>
          <a:prstGeom prst="line">
            <a:avLst/>
          </a:prstGeom>
          <a:noFill/>
          <a:ln w="25400">
            <a:solidFill>
              <a:schemeClr val="tx1"/>
            </a:solidFill>
            <a:round/>
            <a:headEnd/>
            <a:tailEnd/>
          </a:ln>
          <a:effectLst/>
        </p:spPr>
        <p:txBody>
          <a:bodyPr/>
          <a:lstStyle/>
          <a:p>
            <a:endParaRPr lang="zh-CN" altLang="en-US"/>
          </a:p>
        </p:txBody>
      </p:sp>
      <p:sp>
        <p:nvSpPr>
          <p:cNvPr id="226356" name="Line 89"/>
          <p:cNvSpPr>
            <a:spLocks noChangeShapeType="1"/>
          </p:cNvSpPr>
          <p:nvPr/>
        </p:nvSpPr>
        <p:spPr bwMode="auto">
          <a:xfrm>
            <a:off x="6878638" y="1557338"/>
            <a:ext cx="431800" cy="431800"/>
          </a:xfrm>
          <a:prstGeom prst="line">
            <a:avLst/>
          </a:prstGeom>
          <a:noFill/>
          <a:ln w="25400">
            <a:solidFill>
              <a:schemeClr val="tx1"/>
            </a:solidFill>
            <a:round/>
            <a:headEnd/>
            <a:tailEnd/>
          </a:ln>
          <a:effectLst/>
        </p:spPr>
        <p:txBody>
          <a:bodyPr/>
          <a:lstStyle/>
          <a:p>
            <a:endParaRPr lang="zh-CN" altLang="en-US"/>
          </a:p>
        </p:txBody>
      </p:sp>
      <p:sp>
        <p:nvSpPr>
          <p:cNvPr id="30" name="Rectangle 90"/>
          <p:cNvSpPr>
            <a:spLocks noChangeArrowheads="1"/>
          </p:cNvSpPr>
          <p:nvPr/>
        </p:nvSpPr>
        <p:spPr bwMode="auto">
          <a:xfrm>
            <a:off x="5722938" y="1412875"/>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3</a:t>
            </a:r>
          </a:p>
        </p:txBody>
      </p:sp>
      <p:sp>
        <p:nvSpPr>
          <p:cNvPr id="31" name="Rectangle 91"/>
          <p:cNvSpPr>
            <a:spLocks noChangeArrowheads="1"/>
          </p:cNvSpPr>
          <p:nvPr/>
        </p:nvSpPr>
        <p:spPr bwMode="auto">
          <a:xfrm>
            <a:off x="3203575" y="25654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chemeClr val="tx2"/>
                </a:solidFill>
                <a:effectLst>
                  <a:outerShdw blurRad="38100" dist="38100" dir="2700000" algn="tl">
                    <a:srgbClr val="C0C0C0"/>
                  </a:outerShdw>
                </a:effectLst>
              </a:rPr>
              <a:t>集合的树形表示</a:t>
            </a:r>
          </a:p>
        </p:txBody>
      </p:sp>
      <p:sp>
        <p:nvSpPr>
          <p:cNvPr id="32" name="Rectangle 92"/>
          <p:cNvSpPr>
            <a:spLocks noChangeArrowheads="1"/>
          </p:cNvSpPr>
          <p:nvPr/>
        </p:nvSpPr>
        <p:spPr bwMode="auto">
          <a:xfrm>
            <a:off x="2843213" y="5300663"/>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chemeClr val="tx2"/>
                </a:solidFill>
                <a:effectLst>
                  <a:outerShdw blurRad="38100" dist="38100" dir="2700000" algn="tl">
                    <a:srgbClr val="C0C0C0"/>
                  </a:outerShdw>
                </a:effectLst>
              </a:rPr>
              <a:t>集合的父指针数组表示</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Group 123"/>
          <p:cNvGraphicFramePr>
            <a:graphicFrameLocks noGrp="1"/>
          </p:cNvGraphicFramePr>
          <p:nvPr/>
        </p:nvGraphicFramePr>
        <p:xfrm>
          <a:off x="1331913" y="5553075"/>
          <a:ext cx="6096000" cy="51753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-7</a:t>
                      </a:r>
                    </a:p>
                  </a:txBody>
                  <a:tcPr marT="45405" marB="454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-3</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2</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2</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0</a:t>
                      </a: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2"/>
                          </a:solidFill>
                          <a:effectLst/>
                          <a:latin typeface="Arial" pitchFamily="34" charset="0"/>
                          <a:ea typeface="宋体" pitchFamily="2" charset="-122"/>
                        </a:rPr>
                        <a:t>1</a:t>
                      </a:r>
                    </a:p>
                  </a:txBody>
                  <a:tcPr marT="45405" marB="454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354" name="Oval 92"/>
          <p:cNvSpPr>
            <a:spLocks noChangeArrowheads="1"/>
          </p:cNvSpPr>
          <p:nvPr/>
        </p:nvSpPr>
        <p:spPr bwMode="auto">
          <a:xfrm>
            <a:off x="7019925" y="3679825"/>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4</a:t>
            </a:r>
          </a:p>
        </p:txBody>
      </p:sp>
      <p:sp>
        <p:nvSpPr>
          <p:cNvPr id="227355" name="Oval 94"/>
          <p:cNvSpPr>
            <a:spLocks noChangeArrowheads="1"/>
          </p:cNvSpPr>
          <p:nvPr/>
        </p:nvSpPr>
        <p:spPr bwMode="auto">
          <a:xfrm>
            <a:off x="5294313" y="45434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6</a:t>
            </a:r>
          </a:p>
        </p:txBody>
      </p:sp>
      <p:sp>
        <p:nvSpPr>
          <p:cNvPr id="227356" name="Oval 95"/>
          <p:cNvSpPr>
            <a:spLocks noChangeArrowheads="1"/>
          </p:cNvSpPr>
          <p:nvPr/>
        </p:nvSpPr>
        <p:spPr bwMode="auto">
          <a:xfrm>
            <a:off x="6084888" y="45434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7</a:t>
            </a:r>
          </a:p>
        </p:txBody>
      </p:sp>
      <p:sp>
        <p:nvSpPr>
          <p:cNvPr id="227357" name="Oval 96"/>
          <p:cNvSpPr>
            <a:spLocks noChangeArrowheads="1"/>
          </p:cNvSpPr>
          <p:nvPr/>
        </p:nvSpPr>
        <p:spPr bwMode="auto">
          <a:xfrm>
            <a:off x="6877050" y="4543425"/>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8</a:t>
            </a:r>
          </a:p>
        </p:txBody>
      </p:sp>
      <p:sp>
        <p:nvSpPr>
          <p:cNvPr id="227358" name="Oval 97"/>
          <p:cNvSpPr>
            <a:spLocks noChangeArrowheads="1"/>
          </p:cNvSpPr>
          <p:nvPr/>
        </p:nvSpPr>
        <p:spPr bwMode="auto">
          <a:xfrm>
            <a:off x="7885113" y="36798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9</a:t>
            </a:r>
          </a:p>
        </p:txBody>
      </p:sp>
      <p:sp>
        <p:nvSpPr>
          <p:cNvPr id="227359" name="Oval 98"/>
          <p:cNvSpPr>
            <a:spLocks noChangeArrowheads="1"/>
          </p:cNvSpPr>
          <p:nvPr/>
        </p:nvSpPr>
        <p:spPr bwMode="auto">
          <a:xfrm>
            <a:off x="6084888" y="36798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0</a:t>
            </a:r>
          </a:p>
        </p:txBody>
      </p:sp>
      <p:sp>
        <p:nvSpPr>
          <p:cNvPr id="227360" name="Oval 99"/>
          <p:cNvSpPr>
            <a:spLocks noChangeArrowheads="1"/>
          </p:cNvSpPr>
          <p:nvPr/>
        </p:nvSpPr>
        <p:spPr bwMode="auto">
          <a:xfrm>
            <a:off x="7019925" y="2887663"/>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1</a:t>
            </a:r>
          </a:p>
        </p:txBody>
      </p:sp>
      <p:sp>
        <p:nvSpPr>
          <p:cNvPr id="227361" name="Oval 102"/>
          <p:cNvSpPr>
            <a:spLocks noChangeArrowheads="1"/>
          </p:cNvSpPr>
          <p:nvPr/>
        </p:nvSpPr>
        <p:spPr bwMode="auto">
          <a:xfrm>
            <a:off x="2771775" y="4616450"/>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4</a:t>
            </a:r>
          </a:p>
        </p:txBody>
      </p:sp>
      <p:sp>
        <p:nvSpPr>
          <p:cNvPr id="227362" name="Oval 104"/>
          <p:cNvSpPr>
            <a:spLocks noChangeArrowheads="1"/>
          </p:cNvSpPr>
          <p:nvPr/>
        </p:nvSpPr>
        <p:spPr bwMode="auto">
          <a:xfrm>
            <a:off x="827088" y="36798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6</a:t>
            </a:r>
          </a:p>
        </p:txBody>
      </p:sp>
      <p:sp>
        <p:nvSpPr>
          <p:cNvPr id="227363" name="Oval 105"/>
          <p:cNvSpPr>
            <a:spLocks noChangeArrowheads="1"/>
          </p:cNvSpPr>
          <p:nvPr/>
        </p:nvSpPr>
        <p:spPr bwMode="auto">
          <a:xfrm>
            <a:off x="1617663" y="36798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7</a:t>
            </a:r>
          </a:p>
        </p:txBody>
      </p:sp>
      <p:sp>
        <p:nvSpPr>
          <p:cNvPr id="227364" name="Oval 106"/>
          <p:cNvSpPr>
            <a:spLocks noChangeArrowheads="1"/>
          </p:cNvSpPr>
          <p:nvPr/>
        </p:nvSpPr>
        <p:spPr bwMode="auto">
          <a:xfrm>
            <a:off x="2409825" y="3679825"/>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8</a:t>
            </a:r>
          </a:p>
        </p:txBody>
      </p:sp>
      <p:sp>
        <p:nvSpPr>
          <p:cNvPr id="227365" name="Oval 107"/>
          <p:cNvSpPr>
            <a:spLocks noChangeArrowheads="1"/>
          </p:cNvSpPr>
          <p:nvPr/>
        </p:nvSpPr>
        <p:spPr bwMode="auto">
          <a:xfrm>
            <a:off x="3708400" y="4616450"/>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9</a:t>
            </a:r>
          </a:p>
        </p:txBody>
      </p:sp>
      <p:sp>
        <p:nvSpPr>
          <p:cNvPr id="227366" name="Oval 108"/>
          <p:cNvSpPr>
            <a:spLocks noChangeArrowheads="1"/>
          </p:cNvSpPr>
          <p:nvPr/>
        </p:nvSpPr>
        <p:spPr bwMode="auto">
          <a:xfrm>
            <a:off x="1979613" y="281622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0</a:t>
            </a:r>
          </a:p>
        </p:txBody>
      </p:sp>
      <p:sp>
        <p:nvSpPr>
          <p:cNvPr id="227367" name="Oval 109"/>
          <p:cNvSpPr>
            <a:spLocks noChangeArrowheads="1"/>
          </p:cNvSpPr>
          <p:nvPr/>
        </p:nvSpPr>
        <p:spPr bwMode="auto">
          <a:xfrm>
            <a:off x="3273425" y="3679825"/>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1</a:t>
            </a:r>
          </a:p>
        </p:txBody>
      </p:sp>
      <p:sp>
        <p:nvSpPr>
          <p:cNvPr id="227368" name="Line 111"/>
          <p:cNvSpPr>
            <a:spLocks noChangeShapeType="1"/>
          </p:cNvSpPr>
          <p:nvPr/>
        </p:nvSpPr>
        <p:spPr bwMode="auto">
          <a:xfrm flipH="1">
            <a:off x="1908175" y="3321050"/>
            <a:ext cx="215900" cy="358775"/>
          </a:xfrm>
          <a:prstGeom prst="line">
            <a:avLst/>
          </a:prstGeom>
          <a:noFill/>
          <a:ln w="25400">
            <a:solidFill>
              <a:schemeClr val="tx1"/>
            </a:solidFill>
            <a:round/>
            <a:headEnd type="triangle" w="med" len="med"/>
            <a:tailEnd/>
          </a:ln>
          <a:effectLst/>
        </p:spPr>
        <p:txBody>
          <a:bodyPr/>
          <a:lstStyle/>
          <a:p>
            <a:endParaRPr lang="zh-CN" altLang="en-US"/>
          </a:p>
        </p:txBody>
      </p:sp>
      <p:sp>
        <p:nvSpPr>
          <p:cNvPr id="227369" name="Line 112"/>
          <p:cNvSpPr>
            <a:spLocks noChangeShapeType="1"/>
          </p:cNvSpPr>
          <p:nvPr/>
        </p:nvSpPr>
        <p:spPr bwMode="auto">
          <a:xfrm>
            <a:off x="2339975" y="3321050"/>
            <a:ext cx="287338" cy="358775"/>
          </a:xfrm>
          <a:prstGeom prst="line">
            <a:avLst/>
          </a:prstGeom>
          <a:noFill/>
          <a:ln w="25400">
            <a:solidFill>
              <a:schemeClr val="tx1"/>
            </a:solidFill>
            <a:round/>
            <a:headEnd type="triangle" w="med" len="med"/>
            <a:tailEnd/>
          </a:ln>
          <a:effectLst/>
        </p:spPr>
        <p:txBody>
          <a:bodyPr/>
          <a:lstStyle/>
          <a:p>
            <a:endParaRPr lang="zh-CN" altLang="en-US"/>
          </a:p>
        </p:txBody>
      </p:sp>
      <p:sp>
        <p:nvSpPr>
          <p:cNvPr id="227370" name="Line 113"/>
          <p:cNvSpPr>
            <a:spLocks noChangeShapeType="1"/>
          </p:cNvSpPr>
          <p:nvPr/>
        </p:nvSpPr>
        <p:spPr bwMode="auto">
          <a:xfrm>
            <a:off x="2411413" y="3248025"/>
            <a:ext cx="1081087"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71" name="Line 114"/>
          <p:cNvSpPr>
            <a:spLocks noChangeShapeType="1"/>
          </p:cNvSpPr>
          <p:nvPr/>
        </p:nvSpPr>
        <p:spPr bwMode="auto">
          <a:xfrm flipH="1">
            <a:off x="1116013" y="3248025"/>
            <a:ext cx="935037"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72" name="Line 115"/>
          <p:cNvSpPr>
            <a:spLocks noChangeShapeType="1"/>
          </p:cNvSpPr>
          <p:nvPr/>
        </p:nvSpPr>
        <p:spPr bwMode="auto">
          <a:xfrm flipH="1">
            <a:off x="3059113" y="4184650"/>
            <a:ext cx="433387"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73" name="Line 116"/>
          <p:cNvSpPr>
            <a:spLocks noChangeShapeType="1"/>
          </p:cNvSpPr>
          <p:nvPr/>
        </p:nvSpPr>
        <p:spPr bwMode="auto">
          <a:xfrm>
            <a:off x="3563938" y="4184650"/>
            <a:ext cx="431800"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74" name="Line 117"/>
          <p:cNvSpPr>
            <a:spLocks noChangeShapeType="1"/>
          </p:cNvSpPr>
          <p:nvPr/>
        </p:nvSpPr>
        <p:spPr bwMode="auto">
          <a:xfrm flipH="1">
            <a:off x="6372225" y="3321050"/>
            <a:ext cx="720725" cy="358775"/>
          </a:xfrm>
          <a:prstGeom prst="line">
            <a:avLst/>
          </a:prstGeom>
          <a:noFill/>
          <a:ln w="25400">
            <a:solidFill>
              <a:schemeClr val="tx1"/>
            </a:solidFill>
            <a:round/>
            <a:headEnd type="triangle" w="med" len="med"/>
            <a:tailEnd/>
          </a:ln>
          <a:effectLst/>
        </p:spPr>
        <p:txBody>
          <a:bodyPr/>
          <a:lstStyle/>
          <a:p>
            <a:endParaRPr lang="zh-CN" altLang="en-US"/>
          </a:p>
        </p:txBody>
      </p:sp>
      <p:sp>
        <p:nvSpPr>
          <p:cNvPr id="227375" name="Line 118"/>
          <p:cNvSpPr>
            <a:spLocks noChangeShapeType="1"/>
          </p:cNvSpPr>
          <p:nvPr/>
        </p:nvSpPr>
        <p:spPr bwMode="auto">
          <a:xfrm>
            <a:off x="7308850" y="3392488"/>
            <a:ext cx="0" cy="287337"/>
          </a:xfrm>
          <a:prstGeom prst="line">
            <a:avLst/>
          </a:prstGeom>
          <a:noFill/>
          <a:ln w="25400">
            <a:solidFill>
              <a:schemeClr val="tx1"/>
            </a:solidFill>
            <a:round/>
            <a:headEnd type="triangle" w="med" len="med"/>
            <a:tailEnd/>
          </a:ln>
          <a:effectLst/>
        </p:spPr>
        <p:txBody>
          <a:bodyPr/>
          <a:lstStyle/>
          <a:p>
            <a:endParaRPr lang="zh-CN" altLang="en-US"/>
          </a:p>
        </p:txBody>
      </p:sp>
      <p:sp>
        <p:nvSpPr>
          <p:cNvPr id="227376" name="Line 119"/>
          <p:cNvSpPr>
            <a:spLocks noChangeShapeType="1"/>
          </p:cNvSpPr>
          <p:nvPr/>
        </p:nvSpPr>
        <p:spPr bwMode="auto">
          <a:xfrm>
            <a:off x="7451725" y="3321050"/>
            <a:ext cx="649288" cy="358775"/>
          </a:xfrm>
          <a:prstGeom prst="line">
            <a:avLst/>
          </a:prstGeom>
          <a:noFill/>
          <a:ln w="25400">
            <a:solidFill>
              <a:schemeClr val="tx1"/>
            </a:solidFill>
            <a:round/>
            <a:headEnd type="triangle" w="med" len="med"/>
            <a:tailEnd/>
          </a:ln>
          <a:effectLst/>
        </p:spPr>
        <p:txBody>
          <a:bodyPr/>
          <a:lstStyle/>
          <a:p>
            <a:endParaRPr lang="zh-CN" altLang="en-US"/>
          </a:p>
        </p:txBody>
      </p:sp>
      <p:sp>
        <p:nvSpPr>
          <p:cNvPr id="227377" name="Line 120"/>
          <p:cNvSpPr>
            <a:spLocks noChangeShapeType="1"/>
          </p:cNvSpPr>
          <p:nvPr/>
        </p:nvSpPr>
        <p:spPr bwMode="auto">
          <a:xfrm flipH="1">
            <a:off x="5508625" y="4184650"/>
            <a:ext cx="792163" cy="360363"/>
          </a:xfrm>
          <a:prstGeom prst="line">
            <a:avLst/>
          </a:prstGeom>
          <a:noFill/>
          <a:ln w="25400">
            <a:solidFill>
              <a:schemeClr val="tx1"/>
            </a:solidFill>
            <a:round/>
            <a:headEnd type="triangle" w="med" len="med"/>
            <a:tailEnd/>
          </a:ln>
          <a:effectLst/>
        </p:spPr>
        <p:txBody>
          <a:bodyPr/>
          <a:lstStyle/>
          <a:p>
            <a:endParaRPr lang="zh-CN" altLang="en-US"/>
          </a:p>
        </p:txBody>
      </p:sp>
      <p:sp>
        <p:nvSpPr>
          <p:cNvPr id="227378" name="Line 121"/>
          <p:cNvSpPr>
            <a:spLocks noChangeShapeType="1"/>
          </p:cNvSpPr>
          <p:nvPr/>
        </p:nvSpPr>
        <p:spPr bwMode="auto">
          <a:xfrm>
            <a:off x="6372225" y="4184650"/>
            <a:ext cx="0" cy="360363"/>
          </a:xfrm>
          <a:prstGeom prst="line">
            <a:avLst/>
          </a:prstGeom>
          <a:noFill/>
          <a:ln w="25400">
            <a:solidFill>
              <a:schemeClr val="tx1"/>
            </a:solidFill>
            <a:round/>
            <a:headEnd type="triangle" w="med" len="med"/>
            <a:tailEnd/>
          </a:ln>
          <a:effectLst/>
        </p:spPr>
        <p:txBody>
          <a:bodyPr/>
          <a:lstStyle/>
          <a:p>
            <a:endParaRPr lang="zh-CN" altLang="en-US"/>
          </a:p>
        </p:txBody>
      </p:sp>
      <p:sp>
        <p:nvSpPr>
          <p:cNvPr id="227379" name="Line 122"/>
          <p:cNvSpPr>
            <a:spLocks noChangeShapeType="1"/>
          </p:cNvSpPr>
          <p:nvPr/>
        </p:nvSpPr>
        <p:spPr bwMode="auto">
          <a:xfrm>
            <a:off x="6443663" y="4184650"/>
            <a:ext cx="649287" cy="360363"/>
          </a:xfrm>
          <a:prstGeom prst="line">
            <a:avLst/>
          </a:prstGeom>
          <a:noFill/>
          <a:ln w="25400">
            <a:solidFill>
              <a:schemeClr val="tx1"/>
            </a:solidFill>
            <a:round/>
            <a:headEnd type="triangle" w="med" len="med"/>
            <a:tailEnd/>
          </a:ln>
          <a:effectLst/>
        </p:spPr>
        <p:txBody>
          <a:bodyPr/>
          <a:lstStyle/>
          <a:p>
            <a:endParaRPr lang="zh-CN" altLang="en-US"/>
          </a:p>
        </p:txBody>
      </p:sp>
      <p:sp>
        <p:nvSpPr>
          <p:cNvPr id="227380" name="Text Box 124"/>
          <p:cNvSpPr txBox="1">
            <a:spLocks noChangeArrowheads="1"/>
          </p:cNvSpPr>
          <p:nvPr/>
        </p:nvSpPr>
        <p:spPr bwMode="auto">
          <a:xfrm>
            <a:off x="1476375" y="6056313"/>
            <a:ext cx="6697663" cy="396875"/>
          </a:xfrm>
          <a:prstGeom prst="rect">
            <a:avLst/>
          </a:prstGeom>
          <a:noFill/>
          <a:ln w="9525">
            <a:noFill/>
            <a:miter lim="800000"/>
            <a:headEnd/>
            <a:tailEnd/>
          </a:ln>
          <a:effectLst/>
        </p:spPr>
        <p:txBody>
          <a:bodyPr>
            <a:spAutoFit/>
          </a:bodyPr>
          <a:lstStyle/>
          <a:p>
            <a:pPr>
              <a:spcBef>
                <a:spcPct val="50000"/>
              </a:spcBef>
            </a:pPr>
            <a:r>
              <a:rPr lang="en-US" altLang="zh-CN" sz="2000">
                <a:solidFill>
                  <a:schemeClr val="tx2"/>
                </a:solidFill>
                <a:latin typeface="Times New Roman" pitchFamily="18" charset="0"/>
              </a:rPr>
              <a:t>0       1        2        3        4       5        6       7        8       9</a:t>
            </a:r>
          </a:p>
        </p:txBody>
      </p:sp>
      <p:sp>
        <p:nvSpPr>
          <p:cNvPr id="227381" name="AutoShape 125"/>
          <p:cNvSpPr>
            <a:spLocks noChangeArrowheads="1"/>
          </p:cNvSpPr>
          <p:nvPr/>
        </p:nvSpPr>
        <p:spPr bwMode="auto">
          <a:xfrm>
            <a:off x="755650" y="4400550"/>
            <a:ext cx="431800" cy="1584325"/>
          </a:xfrm>
          <a:prstGeom prst="curvedRightArrow">
            <a:avLst>
              <a:gd name="adj1" fmla="val 73382"/>
              <a:gd name="adj2" fmla="val 146765"/>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1" name="Text Box 126"/>
          <p:cNvSpPr txBox="1">
            <a:spLocks noChangeArrowheads="1"/>
          </p:cNvSpPr>
          <p:nvPr/>
        </p:nvSpPr>
        <p:spPr bwMode="auto">
          <a:xfrm>
            <a:off x="2268538" y="260350"/>
            <a:ext cx="4838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1 </a:t>
            </a:r>
            <a:r>
              <a:rPr kumimoji="1" lang="en-US" altLang="zh-CN" sz="3200">
                <a:effectLst>
                  <a:outerShdw blurRad="38100" dist="38100" dir="2700000" algn="tl">
                    <a:srgbClr val="C0C0C0"/>
                  </a:outerShdw>
                </a:effectLst>
                <a:latin typeface="Times New Roman" pitchFamily="18" charset="0"/>
                <a:ea typeface="仿宋_GB2312" pitchFamily="49" charset="-122"/>
                <a:sym typeface="Technic" pitchFamily="2" charset="2"/>
              </a:rPr>
              <a:t> </a:t>
            </a: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2</a:t>
            </a:r>
            <a:r>
              <a:rPr kumimoji="1" lang="zh-CN" altLang="en-US" sz="3200">
                <a:effectLst>
                  <a:outerShdw blurRad="38100" dist="38100" dir="2700000" algn="tl">
                    <a:srgbClr val="C0C0C0"/>
                  </a:outerShdw>
                </a:effectLst>
                <a:latin typeface="Times New Roman" pitchFamily="18" charset="0"/>
                <a:ea typeface="仿宋_GB2312" pitchFamily="49" charset="-122"/>
              </a:rPr>
              <a:t>的可能的表示方法</a:t>
            </a:r>
            <a:endParaRPr kumimoji="1" lang="zh-CN" altLang="en-US" sz="2400">
              <a:latin typeface="Times New Roman" pitchFamily="18" charset="0"/>
            </a:endParaRPr>
          </a:p>
        </p:txBody>
      </p:sp>
      <p:sp>
        <p:nvSpPr>
          <p:cNvPr id="227383" name="Oval 127"/>
          <p:cNvSpPr>
            <a:spLocks noChangeArrowheads="1"/>
          </p:cNvSpPr>
          <p:nvPr/>
        </p:nvSpPr>
        <p:spPr bwMode="auto">
          <a:xfrm>
            <a:off x="4070350" y="1917700"/>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4</a:t>
            </a:r>
          </a:p>
        </p:txBody>
      </p:sp>
      <p:sp>
        <p:nvSpPr>
          <p:cNvPr id="227384" name="Oval 128"/>
          <p:cNvSpPr>
            <a:spLocks noChangeArrowheads="1"/>
          </p:cNvSpPr>
          <p:nvPr/>
        </p:nvSpPr>
        <p:spPr bwMode="auto">
          <a:xfrm>
            <a:off x="1404938" y="184467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6</a:t>
            </a:r>
          </a:p>
        </p:txBody>
      </p:sp>
      <p:sp>
        <p:nvSpPr>
          <p:cNvPr id="227385" name="Oval 129"/>
          <p:cNvSpPr>
            <a:spLocks noChangeArrowheads="1"/>
          </p:cNvSpPr>
          <p:nvPr/>
        </p:nvSpPr>
        <p:spPr bwMode="auto">
          <a:xfrm>
            <a:off x="2195513" y="184467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7</a:t>
            </a:r>
          </a:p>
        </p:txBody>
      </p:sp>
      <p:sp>
        <p:nvSpPr>
          <p:cNvPr id="227386" name="Oval 130"/>
          <p:cNvSpPr>
            <a:spLocks noChangeArrowheads="1"/>
          </p:cNvSpPr>
          <p:nvPr/>
        </p:nvSpPr>
        <p:spPr bwMode="auto">
          <a:xfrm>
            <a:off x="2987675" y="1844675"/>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8</a:t>
            </a:r>
          </a:p>
        </p:txBody>
      </p:sp>
      <p:sp>
        <p:nvSpPr>
          <p:cNvPr id="227387" name="Oval 131"/>
          <p:cNvSpPr>
            <a:spLocks noChangeArrowheads="1"/>
          </p:cNvSpPr>
          <p:nvPr/>
        </p:nvSpPr>
        <p:spPr bwMode="auto">
          <a:xfrm>
            <a:off x="5006975" y="1917700"/>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9</a:t>
            </a:r>
          </a:p>
        </p:txBody>
      </p:sp>
      <p:sp>
        <p:nvSpPr>
          <p:cNvPr id="227388" name="Oval 132"/>
          <p:cNvSpPr>
            <a:spLocks noChangeArrowheads="1"/>
          </p:cNvSpPr>
          <p:nvPr/>
        </p:nvSpPr>
        <p:spPr bwMode="auto">
          <a:xfrm>
            <a:off x="2195513" y="981075"/>
            <a:ext cx="503237"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0</a:t>
            </a:r>
          </a:p>
        </p:txBody>
      </p:sp>
      <p:sp>
        <p:nvSpPr>
          <p:cNvPr id="227389" name="Oval 133"/>
          <p:cNvSpPr>
            <a:spLocks noChangeArrowheads="1"/>
          </p:cNvSpPr>
          <p:nvPr/>
        </p:nvSpPr>
        <p:spPr bwMode="auto">
          <a:xfrm>
            <a:off x="4572000" y="981075"/>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1</a:t>
            </a:r>
          </a:p>
        </p:txBody>
      </p:sp>
      <p:sp>
        <p:nvSpPr>
          <p:cNvPr id="227390" name="Line 134"/>
          <p:cNvSpPr>
            <a:spLocks noChangeShapeType="1"/>
          </p:cNvSpPr>
          <p:nvPr/>
        </p:nvSpPr>
        <p:spPr bwMode="auto">
          <a:xfrm>
            <a:off x="2482850" y="1484313"/>
            <a:ext cx="3175" cy="360362"/>
          </a:xfrm>
          <a:prstGeom prst="line">
            <a:avLst/>
          </a:prstGeom>
          <a:noFill/>
          <a:ln w="25400">
            <a:solidFill>
              <a:schemeClr val="tx1"/>
            </a:solidFill>
            <a:round/>
            <a:headEnd type="triangle" w="med" len="med"/>
            <a:tailEnd/>
          </a:ln>
          <a:effectLst/>
        </p:spPr>
        <p:txBody>
          <a:bodyPr/>
          <a:lstStyle/>
          <a:p>
            <a:endParaRPr lang="zh-CN" altLang="en-US"/>
          </a:p>
        </p:txBody>
      </p:sp>
      <p:sp>
        <p:nvSpPr>
          <p:cNvPr id="227391" name="Line 135"/>
          <p:cNvSpPr>
            <a:spLocks noChangeShapeType="1"/>
          </p:cNvSpPr>
          <p:nvPr/>
        </p:nvSpPr>
        <p:spPr bwMode="auto">
          <a:xfrm>
            <a:off x="2627313" y="1412875"/>
            <a:ext cx="577850"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92" name="Line 137"/>
          <p:cNvSpPr>
            <a:spLocks noChangeShapeType="1"/>
          </p:cNvSpPr>
          <p:nvPr/>
        </p:nvSpPr>
        <p:spPr bwMode="auto">
          <a:xfrm flipH="1">
            <a:off x="1693863" y="1412875"/>
            <a:ext cx="573087"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93" name="Line 138"/>
          <p:cNvSpPr>
            <a:spLocks noChangeShapeType="1"/>
          </p:cNvSpPr>
          <p:nvPr/>
        </p:nvSpPr>
        <p:spPr bwMode="auto">
          <a:xfrm flipH="1">
            <a:off x="4357688" y="1485900"/>
            <a:ext cx="433387"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394" name="Line 139"/>
          <p:cNvSpPr>
            <a:spLocks noChangeShapeType="1"/>
          </p:cNvSpPr>
          <p:nvPr/>
        </p:nvSpPr>
        <p:spPr bwMode="auto">
          <a:xfrm>
            <a:off x="4862513" y="1485900"/>
            <a:ext cx="431800"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44" name="Rectangle 140"/>
          <p:cNvSpPr>
            <a:spLocks noChangeArrowheads="1"/>
          </p:cNvSpPr>
          <p:nvPr/>
        </p:nvSpPr>
        <p:spPr bwMode="auto">
          <a:xfrm>
            <a:off x="971550" y="1341438"/>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1</a:t>
            </a:r>
          </a:p>
        </p:txBody>
      </p:sp>
      <p:sp>
        <p:nvSpPr>
          <p:cNvPr id="45" name="Rectangle 141"/>
          <p:cNvSpPr>
            <a:spLocks noChangeArrowheads="1"/>
          </p:cNvSpPr>
          <p:nvPr/>
        </p:nvSpPr>
        <p:spPr bwMode="auto">
          <a:xfrm>
            <a:off x="3706813" y="1341438"/>
            <a:ext cx="520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2</a:t>
            </a:r>
          </a:p>
        </p:txBody>
      </p:sp>
      <p:sp>
        <p:nvSpPr>
          <p:cNvPr id="227397" name="Oval 142"/>
          <p:cNvSpPr>
            <a:spLocks noChangeArrowheads="1"/>
          </p:cNvSpPr>
          <p:nvPr/>
        </p:nvSpPr>
        <p:spPr bwMode="auto">
          <a:xfrm>
            <a:off x="6083300" y="1916113"/>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3</a:t>
            </a:r>
          </a:p>
        </p:txBody>
      </p:sp>
      <p:sp>
        <p:nvSpPr>
          <p:cNvPr id="227398" name="Oval 143"/>
          <p:cNvSpPr>
            <a:spLocks noChangeArrowheads="1"/>
          </p:cNvSpPr>
          <p:nvPr/>
        </p:nvSpPr>
        <p:spPr bwMode="auto">
          <a:xfrm>
            <a:off x="7019925" y="1916113"/>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5</a:t>
            </a:r>
          </a:p>
        </p:txBody>
      </p:sp>
      <p:sp>
        <p:nvSpPr>
          <p:cNvPr id="227399" name="Oval 144"/>
          <p:cNvSpPr>
            <a:spLocks noChangeArrowheads="1"/>
          </p:cNvSpPr>
          <p:nvPr/>
        </p:nvSpPr>
        <p:spPr bwMode="auto">
          <a:xfrm>
            <a:off x="6584950" y="979488"/>
            <a:ext cx="503238" cy="504825"/>
          </a:xfrm>
          <a:prstGeom prst="ellipse">
            <a:avLst/>
          </a:prstGeom>
          <a:solidFill>
            <a:schemeClr val="accent1">
              <a:alpha val="27058"/>
            </a:schemeClr>
          </a:solidFill>
          <a:ln w="25400">
            <a:solidFill>
              <a:schemeClr val="bg2"/>
            </a:solidFill>
            <a:round/>
            <a:headEnd/>
            <a:tailEnd/>
          </a:ln>
        </p:spPr>
        <p:txBody>
          <a:bodyPr wrap="none" anchor="ctr"/>
          <a:lstStyle/>
          <a:p>
            <a:pPr algn="ctr"/>
            <a:r>
              <a:rPr lang="en-US" altLang="zh-CN" sz="2800">
                <a:solidFill>
                  <a:schemeClr val="tx2"/>
                </a:solidFill>
                <a:latin typeface="Times New Roman" pitchFamily="18" charset="0"/>
              </a:rPr>
              <a:t>2</a:t>
            </a:r>
          </a:p>
        </p:txBody>
      </p:sp>
      <p:sp>
        <p:nvSpPr>
          <p:cNvPr id="227400" name="Line 145"/>
          <p:cNvSpPr>
            <a:spLocks noChangeShapeType="1"/>
          </p:cNvSpPr>
          <p:nvPr/>
        </p:nvSpPr>
        <p:spPr bwMode="auto">
          <a:xfrm flipH="1">
            <a:off x="6370638" y="1484313"/>
            <a:ext cx="433387"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227401" name="Line 146"/>
          <p:cNvSpPr>
            <a:spLocks noChangeShapeType="1"/>
          </p:cNvSpPr>
          <p:nvPr/>
        </p:nvSpPr>
        <p:spPr bwMode="auto">
          <a:xfrm>
            <a:off x="6875463" y="1484313"/>
            <a:ext cx="431800" cy="431800"/>
          </a:xfrm>
          <a:prstGeom prst="line">
            <a:avLst/>
          </a:prstGeom>
          <a:noFill/>
          <a:ln w="25400">
            <a:solidFill>
              <a:schemeClr val="tx1"/>
            </a:solidFill>
            <a:round/>
            <a:headEnd type="triangle" w="med" len="med"/>
            <a:tailEnd/>
          </a:ln>
          <a:effectLst/>
        </p:spPr>
        <p:txBody>
          <a:bodyPr/>
          <a:lstStyle/>
          <a:p>
            <a:endParaRPr lang="zh-CN" altLang="en-US"/>
          </a:p>
        </p:txBody>
      </p:sp>
      <p:sp>
        <p:nvSpPr>
          <p:cNvPr id="51" name="Rectangle 147"/>
          <p:cNvSpPr>
            <a:spLocks noChangeArrowheads="1"/>
          </p:cNvSpPr>
          <p:nvPr/>
        </p:nvSpPr>
        <p:spPr bwMode="auto">
          <a:xfrm>
            <a:off x="5719763" y="1339850"/>
            <a:ext cx="520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i="1">
                <a:effectLst>
                  <a:outerShdw blurRad="38100" dist="38100" dir="2700000" algn="tl">
                    <a:srgbClr val="C0C0C0"/>
                  </a:outerShdw>
                </a:effectLst>
                <a:latin typeface="Times New Roman" pitchFamily="18" charset="0"/>
                <a:ea typeface="仿宋_GB2312" pitchFamily="49" charset="-122"/>
              </a:rPr>
              <a:t>S</a:t>
            </a:r>
            <a:r>
              <a:rPr kumimoji="1" lang="en-US" altLang="zh-CN" sz="3200" baseline="-25000">
                <a:effectLst>
                  <a:outerShdw blurRad="38100" dist="38100" dir="2700000" algn="tl">
                    <a:srgbClr val="C0C0C0"/>
                  </a:outerShdw>
                </a:effectLst>
                <a:latin typeface="Times New Roman" pitchFamily="18" charset="0"/>
                <a:ea typeface="仿宋_GB2312" pitchFamily="49" charset="-122"/>
              </a:rPr>
              <a:t>3</a:t>
            </a: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4925" y="188913"/>
            <a:ext cx="8458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buClr>
                <a:srgbClr val="FF6600"/>
              </a:buClr>
              <a:buSzPct val="55000"/>
              <a:buFont typeface="Wingdings" pitchFamily="2" charset="2"/>
              <a:buNone/>
              <a:defRPr/>
            </a:pPr>
            <a:r>
              <a:rPr lang="zh-CN" altLang="en-US" dirty="0" smtClean="0">
                <a:solidFill>
                  <a:schemeClr val="tx2"/>
                </a:solidFill>
                <a:effectLst>
                  <a:outerShdw blurRad="38100" dist="38100" dir="2700000" algn="tl">
                    <a:srgbClr val="C0C0C0"/>
                  </a:outerShdw>
                </a:effectLst>
                <a:latin typeface="楷体_GB2312" pitchFamily="49" charset="-122"/>
                <a:ea typeface="楷体_GB2312" pitchFamily="49" charset="-122"/>
              </a:rPr>
              <a:t>用父指针数组表示的并查集类定义</a:t>
            </a:r>
            <a:r>
              <a:rPr lang="zh-CN" altLang="en-US" dirty="0" smtClean="0">
                <a:solidFill>
                  <a:schemeClr val="tx2"/>
                </a:solidFill>
                <a:latin typeface="楷体_GB2312" pitchFamily="49" charset="-122"/>
                <a:ea typeface="楷体_GB2312" pitchFamily="49" charset="-122"/>
              </a:rPr>
              <a:t> </a:t>
            </a:r>
          </a:p>
        </p:txBody>
      </p:sp>
      <p:sp>
        <p:nvSpPr>
          <p:cNvPr id="228357" name="Rectangle 7"/>
          <p:cNvSpPr>
            <a:spLocks noChangeArrowheads="1"/>
          </p:cNvSpPr>
          <p:nvPr/>
        </p:nvSpPr>
        <p:spPr bwMode="auto">
          <a:xfrm>
            <a:off x="0" y="1052736"/>
            <a:ext cx="9132888" cy="3891515"/>
          </a:xfrm>
          <a:prstGeom prst="rect">
            <a:avLst/>
          </a:prstGeom>
          <a:solidFill>
            <a:srgbClr val="00CC99"/>
          </a:solidFill>
          <a:ln w="9525">
            <a:noFill/>
            <a:miter lim="800000"/>
            <a:headEnd/>
            <a:tailEnd/>
          </a:ln>
          <a:effectLst/>
        </p:spPr>
        <p:txBody>
          <a:bodyPr anchor="ctr">
            <a:spAutoFit/>
          </a:bodyPr>
          <a:lstStyle/>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smtClean="0">
                <a:solidFill>
                  <a:schemeClr val="tx2"/>
                </a:solidFill>
                <a:latin typeface="Times New Roman" pitchFamily="18" charset="0"/>
              </a:rPr>
              <a:t>class UFSet :</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smtClean="0">
                <a:solidFill>
                  <a:schemeClr val="tx2"/>
                </a:solidFill>
                <a:latin typeface="Times New Roman" pitchFamily="18" charset="0"/>
              </a:rPr>
              <a:t>    # </a:t>
            </a:r>
            <a:r>
              <a:rPr kumimoji="1" lang="zh-CN" altLang="en-US" sz="2600" smtClean="0">
                <a:solidFill>
                  <a:schemeClr val="tx2"/>
                </a:solidFill>
                <a:latin typeface="Times New Roman" pitchFamily="18" charset="0"/>
              </a:rPr>
              <a:t>并查集，集合元素用自然数表示，</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zh-CN" altLang="en-US" sz="2600" smtClean="0">
                <a:solidFill>
                  <a:schemeClr val="tx2"/>
                </a:solidFill>
                <a:latin typeface="Times New Roman" pitchFamily="18" charset="0"/>
              </a:rPr>
              <a:t>    </a:t>
            </a:r>
            <a:r>
              <a:rPr kumimoji="1" lang="en-US" altLang="zh-CN" sz="2600" smtClean="0">
                <a:solidFill>
                  <a:schemeClr val="tx2"/>
                </a:solidFill>
                <a:latin typeface="Times New Roman" pitchFamily="18" charset="0"/>
              </a:rPr>
              <a:t># </a:t>
            </a:r>
            <a:r>
              <a:rPr kumimoji="1" lang="zh-CN" altLang="en-US" sz="2600" smtClean="0">
                <a:solidFill>
                  <a:schemeClr val="tx2"/>
                </a:solidFill>
                <a:latin typeface="Times New Roman" pitchFamily="18" charset="0"/>
              </a:rPr>
              <a:t>若是其他表示，则可将其映射为自然数</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zh-CN" altLang="en-US" sz="2600" smtClean="0">
                <a:solidFill>
                  <a:schemeClr val="tx2"/>
                </a:solidFill>
                <a:latin typeface="Times New Roman" pitchFamily="18" charset="0"/>
              </a:rPr>
              <a:t>    </a:t>
            </a:r>
            <a:r>
              <a:rPr kumimoji="1" lang="en-US" altLang="zh-CN" sz="2600" smtClean="0">
                <a:solidFill>
                  <a:schemeClr val="tx2"/>
                </a:solidFill>
                <a:latin typeface="Times New Roman" pitchFamily="18" charset="0"/>
              </a:rPr>
              <a:t>def __init__(self, sz=10) :</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smtClean="0">
                <a:solidFill>
                  <a:schemeClr val="tx2"/>
                </a:solidFill>
                <a:latin typeface="Times New Roman" pitchFamily="18" charset="0"/>
              </a:rPr>
              <a:t>        self.parent = [ -1 for i in range(sz)]</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smtClean="0">
                <a:solidFill>
                  <a:schemeClr val="tx2"/>
                </a:solidFill>
                <a:latin typeface="Times New Roman" pitchFamily="18" charset="0"/>
              </a:rPr>
              <a:t>        self.size = sz</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smtClean="0">
                <a:solidFill>
                  <a:schemeClr val="tx2"/>
                </a:solidFill>
                <a:latin typeface="Times New Roman" pitchFamily="18" charset="0"/>
              </a:rPr>
              <a:t>    def  num(self, x) : # </a:t>
            </a:r>
            <a:r>
              <a:rPr kumimoji="1" lang="zh-CN" altLang="en-US" sz="2600" smtClean="0">
                <a:solidFill>
                  <a:schemeClr val="tx2"/>
                </a:solidFill>
                <a:latin typeface="Times New Roman" pitchFamily="18" charset="0"/>
              </a:rPr>
              <a:t>返回</a:t>
            </a:r>
            <a:r>
              <a:rPr kumimoji="1" lang="en-US" altLang="zh-CN" sz="2600" smtClean="0">
                <a:solidFill>
                  <a:schemeClr val="tx2"/>
                </a:solidFill>
                <a:latin typeface="Times New Roman" pitchFamily="18" charset="0"/>
              </a:rPr>
              <a:t>x</a:t>
            </a:r>
            <a:r>
              <a:rPr kumimoji="1" lang="zh-CN" altLang="en-US" sz="2600" smtClean="0">
                <a:solidFill>
                  <a:schemeClr val="tx2"/>
                </a:solidFill>
                <a:latin typeface="Times New Roman" pitchFamily="18" charset="0"/>
              </a:rPr>
              <a:t>所在集合的元素个数</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zh-CN" altLang="en-US" sz="2600" smtClean="0">
                <a:solidFill>
                  <a:schemeClr val="tx2"/>
                </a:solidFill>
                <a:latin typeface="Times New Roman" pitchFamily="18" charset="0"/>
              </a:rPr>
              <a:t>        </a:t>
            </a:r>
            <a:r>
              <a:rPr kumimoji="1" lang="en-US" altLang="zh-CN" sz="2600" smtClean="0">
                <a:solidFill>
                  <a:schemeClr val="tx2"/>
                </a:solidFill>
                <a:latin typeface="Times New Roman" pitchFamily="18" charset="0"/>
              </a:rPr>
              <a:t>return -self.parent[self.find(x)]</a:t>
            </a:r>
            <a:endParaRPr kumimoji="1" lang="en-US" altLang="zh-CN" sz="2600" dirty="0">
              <a:solidFill>
                <a:schemeClr val="tx2"/>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5" name="Rectangle 4"/>
          <p:cNvSpPr>
            <a:spLocks noChangeArrowheads="1"/>
          </p:cNvSpPr>
          <p:nvPr/>
        </p:nvSpPr>
        <p:spPr bwMode="auto">
          <a:xfrm>
            <a:off x="112712" y="809158"/>
            <a:ext cx="184150" cy="457200"/>
          </a:xfrm>
          <a:prstGeom prst="rect">
            <a:avLst/>
          </a:prstGeom>
          <a:noFill/>
          <a:ln w="9525">
            <a:noFill/>
            <a:miter lim="800000"/>
            <a:headEnd/>
            <a:tailEnd/>
          </a:ln>
          <a:effectLst/>
        </p:spPr>
        <p:txBody>
          <a:bodyPr wrap="none">
            <a:spAutoFit/>
          </a:bodyPr>
          <a:lstStyle/>
          <a:p>
            <a:endParaRPr kumimoji="1" lang="zh-CN" altLang="zh-CN" sz="2400">
              <a:ea typeface="黑体" pitchFamily="49" charset="-122"/>
            </a:endParaRPr>
          </a:p>
        </p:txBody>
      </p:sp>
      <p:sp>
        <p:nvSpPr>
          <p:cNvPr id="228356" name="Rectangle 5"/>
          <p:cNvSpPr>
            <a:spLocks noChangeArrowheads="1"/>
          </p:cNvSpPr>
          <p:nvPr/>
        </p:nvSpPr>
        <p:spPr bwMode="auto">
          <a:xfrm>
            <a:off x="569912" y="2482383"/>
            <a:ext cx="184150" cy="579438"/>
          </a:xfrm>
          <a:prstGeom prst="rect">
            <a:avLst/>
          </a:prstGeom>
          <a:noFill/>
          <a:ln w="9525">
            <a:noFill/>
            <a:miter lim="800000"/>
            <a:headEnd/>
            <a:tailEnd/>
          </a:ln>
          <a:effectLst/>
        </p:spPr>
        <p:txBody>
          <a:bodyPr wrap="none">
            <a:spAutoFit/>
          </a:bodyPr>
          <a:lstStyle/>
          <a:p>
            <a:endParaRPr kumimoji="1" lang="zh-CN" altLang="zh-CN" sz="3200">
              <a:solidFill>
                <a:srgbClr val="CC3300"/>
              </a:solidFill>
              <a:latin typeface="Times New Roman" pitchFamily="18" charset="0"/>
            </a:endParaRPr>
          </a:p>
        </p:txBody>
      </p:sp>
      <p:sp>
        <p:nvSpPr>
          <p:cNvPr id="6" name="Rectangle 1045"/>
          <p:cNvSpPr>
            <a:spLocks noChangeArrowheads="1"/>
          </p:cNvSpPr>
          <p:nvPr/>
        </p:nvSpPr>
        <p:spPr bwMode="auto">
          <a:xfrm>
            <a:off x="0" y="1124744"/>
            <a:ext cx="9144000" cy="1815882"/>
          </a:xfrm>
          <a:prstGeom prst="rect">
            <a:avLst/>
          </a:prstGeom>
          <a:solidFill>
            <a:srgbClr val="00CC99"/>
          </a:solidFill>
          <a:ln w="9525">
            <a:noFill/>
            <a:miter lim="800000"/>
            <a:headEnd/>
            <a:tailEnd/>
          </a:ln>
          <a:effectLst/>
        </p:spPr>
        <p:txBody>
          <a:bodyPr>
            <a:spAutoFit/>
          </a:bodyPr>
          <a:lstStyle/>
          <a:p>
            <a:pPr>
              <a:lnSpc>
                <a:spcPct val="100000"/>
              </a:lnSpc>
            </a:pPr>
            <a:r>
              <a:rPr kumimoji="1" lang="en-US" altLang="zh-CN" sz="2800">
                <a:solidFill>
                  <a:schemeClr val="tx2"/>
                </a:solidFill>
                <a:latin typeface="Times New Roman" pitchFamily="18" charset="0"/>
                <a:ea typeface="仿宋_GB2312" pitchFamily="49" charset="-122"/>
              </a:rPr>
              <a:t>def  find(self, x) : # </a:t>
            </a:r>
            <a:r>
              <a:rPr kumimoji="1" lang="zh-CN" altLang="en-US" sz="2800">
                <a:solidFill>
                  <a:schemeClr val="tx2"/>
                </a:solidFill>
                <a:latin typeface="Times New Roman" pitchFamily="18" charset="0"/>
                <a:ea typeface="仿宋_GB2312" pitchFamily="49" charset="-122"/>
              </a:rPr>
              <a:t>搜寻集合</a:t>
            </a:r>
            <a:r>
              <a:rPr kumimoji="1" lang="en-US" altLang="zh-CN" sz="2800">
                <a:solidFill>
                  <a:schemeClr val="tx2"/>
                </a:solidFill>
                <a:latin typeface="Times New Roman" pitchFamily="18" charset="0"/>
                <a:ea typeface="仿宋_GB2312" pitchFamily="49" charset="-122"/>
              </a:rPr>
              <a:t>x</a:t>
            </a:r>
            <a:r>
              <a:rPr kumimoji="1" lang="zh-CN" altLang="en-US" sz="2800">
                <a:solidFill>
                  <a:schemeClr val="tx2"/>
                </a:solidFill>
                <a:latin typeface="Times New Roman" pitchFamily="18" charset="0"/>
                <a:ea typeface="仿宋_GB2312" pitchFamily="49" charset="-122"/>
              </a:rPr>
              <a:t>的根</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while  self.parent[x] &gt;= 0 :  # </a:t>
            </a:r>
            <a:r>
              <a:rPr kumimoji="1" lang="zh-CN" altLang="en-US" sz="2800">
                <a:solidFill>
                  <a:schemeClr val="tx2"/>
                </a:solidFill>
                <a:latin typeface="Times New Roman" pitchFamily="18" charset="0"/>
                <a:ea typeface="仿宋_GB2312" pitchFamily="49" charset="-122"/>
              </a:rPr>
              <a:t>寻找</a:t>
            </a:r>
            <a:r>
              <a:rPr kumimoji="1" lang="en-US" altLang="zh-CN" sz="2800">
                <a:solidFill>
                  <a:schemeClr val="tx2"/>
                </a:solidFill>
                <a:latin typeface="Times New Roman" pitchFamily="18" charset="0"/>
                <a:ea typeface="仿宋_GB2312" pitchFamily="49" charset="-122"/>
              </a:rPr>
              <a:t>x</a:t>
            </a:r>
            <a:r>
              <a:rPr kumimoji="1" lang="zh-CN" altLang="en-US" sz="2800">
                <a:solidFill>
                  <a:schemeClr val="tx2"/>
                </a:solidFill>
                <a:latin typeface="Times New Roman" pitchFamily="18" charset="0"/>
                <a:ea typeface="仿宋_GB2312" pitchFamily="49" charset="-122"/>
              </a:rPr>
              <a:t>的根</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x = self.parent[x]</a:t>
            </a:r>
          </a:p>
          <a:p>
            <a:pPr>
              <a:lnSpc>
                <a:spcPct val="100000"/>
              </a:lnSpc>
            </a:pPr>
            <a:r>
              <a:rPr kumimoji="1" lang="en-US" altLang="zh-CN" sz="2800">
                <a:solidFill>
                  <a:schemeClr val="tx2"/>
                </a:solidFill>
                <a:latin typeface="Times New Roman" pitchFamily="18" charset="0"/>
                <a:ea typeface="仿宋_GB2312" pitchFamily="49" charset="-122"/>
              </a:rPr>
              <a:t>    return x # </a:t>
            </a:r>
            <a:r>
              <a:rPr kumimoji="1" lang="zh-CN" altLang="en-US" sz="2800">
                <a:solidFill>
                  <a:schemeClr val="tx2"/>
                </a:solidFill>
                <a:latin typeface="Times New Roman" pitchFamily="18" charset="0"/>
                <a:ea typeface="仿宋_GB2312" pitchFamily="49" charset="-122"/>
              </a:rPr>
              <a:t>根的</a:t>
            </a:r>
            <a:r>
              <a:rPr kumimoji="1" lang="en-US" altLang="zh-CN" sz="2800">
                <a:solidFill>
                  <a:schemeClr val="tx2"/>
                </a:solidFill>
                <a:latin typeface="Times New Roman" pitchFamily="18" charset="0"/>
                <a:ea typeface="仿宋_GB2312" pitchFamily="49" charset="-122"/>
              </a:rPr>
              <a:t>parent[]</a:t>
            </a:r>
            <a:r>
              <a:rPr kumimoji="1" lang="zh-CN" altLang="en-US" sz="2800">
                <a:solidFill>
                  <a:schemeClr val="tx2"/>
                </a:solidFill>
                <a:latin typeface="Times New Roman" pitchFamily="18" charset="0"/>
                <a:ea typeface="仿宋_GB2312" pitchFamily="49" charset="-122"/>
              </a:rPr>
              <a:t>值小于</a:t>
            </a:r>
            <a:r>
              <a:rPr kumimoji="1" lang="en-US" altLang="zh-CN" sz="2800">
                <a:solidFill>
                  <a:schemeClr val="tx2"/>
                </a:solidFill>
                <a:latin typeface="Times New Roman" pitchFamily="18" charset="0"/>
                <a:ea typeface="仿宋_GB2312" pitchFamily="49" charset="-122"/>
              </a:rPr>
              <a:t>0</a:t>
            </a:r>
            <a:endParaRPr kumimoji="1" lang="en-US" altLang="zh-CN" sz="2800" dirty="0">
              <a:solidFill>
                <a:schemeClr val="tx2"/>
              </a:solidFill>
              <a:latin typeface="Times New Roman" pitchFamily="18" charset="0"/>
              <a:ea typeface="仿宋_GB2312" pitchFamily="49" charset="-122"/>
            </a:endParaRPr>
          </a:p>
        </p:txBody>
      </p:sp>
      <p:sp>
        <p:nvSpPr>
          <p:cNvPr id="7" name="Rectangle 1046"/>
          <p:cNvSpPr>
            <a:spLocks noChangeArrowheads="1"/>
          </p:cNvSpPr>
          <p:nvPr/>
        </p:nvSpPr>
        <p:spPr bwMode="auto">
          <a:xfrm>
            <a:off x="0" y="332656"/>
            <a:ext cx="8458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spcBef>
                <a:spcPct val="20000"/>
              </a:spcBef>
              <a:buClr>
                <a:srgbClr val="FF6600"/>
              </a:buClr>
              <a:buSzPct val="55000"/>
              <a:buFont typeface="Wingdings" pitchFamily="2" charset="2"/>
              <a:buNone/>
              <a:defRPr/>
            </a:pPr>
            <a:r>
              <a:rPr lang="zh-CN" altLang="en-US" sz="3200" dirty="0">
                <a:solidFill>
                  <a:schemeClr val="tx2"/>
                </a:solidFill>
                <a:effectLst>
                  <a:outerShdw blurRad="38100" dist="38100" dir="2700000" algn="tl">
                    <a:srgbClr val="C0C0C0"/>
                  </a:outerShdw>
                </a:effectLst>
              </a:rPr>
              <a:t>查找函数</a:t>
            </a:r>
            <a:endParaRPr lang="zh-CN" altLang="en-US" sz="3200" dirty="0">
              <a:solidFill>
                <a:schemeClr val="tx2"/>
              </a:solidFill>
            </a:endParaRPr>
          </a:p>
        </p:txBody>
      </p:sp>
    </p:spTree>
    <p:extLst>
      <p:ext uri="{BB962C8B-B14F-4D97-AF65-F5344CB8AC3E}">
        <p14:creationId xmlns:p14="http://schemas.microsoft.com/office/powerpoint/2010/main" val="158495899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Oval 1030"/>
          <p:cNvSpPr>
            <a:spLocks noChangeArrowheads="1"/>
          </p:cNvSpPr>
          <p:nvPr/>
        </p:nvSpPr>
        <p:spPr bwMode="auto">
          <a:xfrm>
            <a:off x="4286250" y="7778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A</a:t>
            </a:r>
          </a:p>
        </p:txBody>
      </p:sp>
      <p:sp>
        <p:nvSpPr>
          <p:cNvPr id="21507" name="Oval 1031"/>
          <p:cNvSpPr>
            <a:spLocks noChangeArrowheads="1"/>
          </p:cNvSpPr>
          <p:nvPr/>
        </p:nvSpPr>
        <p:spPr bwMode="auto">
          <a:xfrm>
            <a:off x="2743200" y="1463675"/>
            <a:ext cx="460375" cy="4524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B</a:t>
            </a:r>
          </a:p>
        </p:txBody>
      </p:sp>
      <p:sp>
        <p:nvSpPr>
          <p:cNvPr id="21508" name="Oval 1032"/>
          <p:cNvSpPr>
            <a:spLocks noChangeArrowheads="1"/>
          </p:cNvSpPr>
          <p:nvPr/>
        </p:nvSpPr>
        <p:spPr bwMode="auto">
          <a:xfrm>
            <a:off x="2139950" y="2225675"/>
            <a:ext cx="487363" cy="482600"/>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D</a:t>
            </a:r>
          </a:p>
        </p:txBody>
      </p:sp>
      <p:sp>
        <p:nvSpPr>
          <p:cNvPr id="21509" name="Oval 1033"/>
          <p:cNvSpPr>
            <a:spLocks noChangeArrowheads="1"/>
          </p:cNvSpPr>
          <p:nvPr/>
        </p:nvSpPr>
        <p:spPr bwMode="auto">
          <a:xfrm>
            <a:off x="6102350" y="1433513"/>
            <a:ext cx="485775" cy="482600"/>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C</a:t>
            </a:r>
          </a:p>
        </p:txBody>
      </p:sp>
      <p:sp>
        <p:nvSpPr>
          <p:cNvPr id="21510" name="Oval 1034"/>
          <p:cNvSpPr>
            <a:spLocks noChangeArrowheads="1"/>
          </p:cNvSpPr>
          <p:nvPr/>
        </p:nvSpPr>
        <p:spPr bwMode="auto">
          <a:xfrm>
            <a:off x="3355975" y="2225675"/>
            <a:ext cx="495300" cy="482600"/>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E</a:t>
            </a:r>
          </a:p>
        </p:txBody>
      </p:sp>
      <p:sp>
        <p:nvSpPr>
          <p:cNvPr id="21511" name="Oval 1035"/>
          <p:cNvSpPr>
            <a:spLocks noChangeArrowheads="1"/>
          </p:cNvSpPr>
          <p:nvPr/>
        </p:nvSpPr>
        <p:spPr bwMode="auto">
          <a:xfrm>
            <a:off x="5413375" y="2225675"/>
            <a:ext cx="527050" cy="482600"/>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F</a:t>
            </a:r>
          </a:p>
        </p:txBody>
      </p:sp>
      <p:sp>
        <p:nvSpPr>
          <p:cNvPr id="21512" name="Oval 1036"/>
          <p:cNvSpPr>
            <a:spLocks noChangeArrowheads="1"/>
          </p:cNvSpPr>
          <p:nvPr/>
        </p:nvSpPr>
        <p:spPr bwMode="auto">
          <a:xfrm>
            <a:off x="1679575" y="3140075"/>
            <a:ext cx="444500"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H</a:t>
            </a:r>
          </a:p>
        </p:txBody>
      </p:sp>
      <p:sp>
        <p:nvSpPr>
          <p:cNvPr id="21513" name="Oval 1037"/>
          <p:cNvSpPr>
            <a:spLocks noChangeArrowheads="1"/>
          </p:cNvSpPr>
          <p:nvPr/>
        </p:nvSpPr>
        <p:spPr bwMode="auto">
          <a:xfrm>
            <a:off x="2444750" y="3140075"/>
            <a:ext cx="471488"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I</a:t>
            </a:r>
          </a:p>
        </p:txBody>
      </p:sp>
      <p:sp>
        <p:nvSpPr>
          <p:cNvPr id="21514" name="Oval 1038"/>
          <p:cNvSpPr>
            <a:spLocks noChangeArrowheads="1"/>
          </p:cNvSpPr>
          <p:nvPr/>
        </p:nvSpPr>
        <p:spPr bwMode="auto">
          <a:xfrm>
            <a:off x="3048000" y="3140075"/>
            <a:ext cx="444500"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J</a:t>
            </a:r>
          </a:p>
        </p:txBody>
      </p:sp>
      <p:sp>
        <p:nvSpPr>
          <p:cNvPr id="21515" name="Oval 1039"/>
          <p:cNvSpPr>
            <a:spLocks noChangeArrowheads="1"/>
          </p:cNvSpPr>
          <p:nvPr/>
        </p:nvSpPr>
        <p:spPr bwMode="auto">
          <a:xfrm>
            <a:off x="6711950" y="2225675"/>
            <a:ext cx="523875" cy="482600"/>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G</a:t>
            </a:r>
          </a:p>
        </p:txBody>
      </p:sp>
      <p:sp>
        <p:nvSpPr>
          <p:cNvPr id="739344" name="Line 1040"/>
          <p:cNvSpPr>
            <a:spLocks noChangeShapeType="1"/>
          </p:cNvSpPr>
          <p:nvPr/>
        </p:nvSpPr>
        <p:spPr bwMode="auto">
          <a:xfrm flipH="1">
            <a:off x="2974975" y="1052513"/>
            <a:ext cx="1309688" cy="4111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45" name="Line 1041"/>
          <p:cNvSpPr>
            <a:spLocks noChangeShapeType="1"/>
          </p:cNvSpPr>
          <p:nvPr/>
        </p:nvSpPr>
        <p:spPr bwMode="auto">
          <a:xfrm flipH="1">
            <a:off x="2365375" y="1844675"/>
            <a:ext cx="477838"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46" name="Line 1042"/>
          <p:cNvSpPr>
            <a:spLocks noChangeShapeType="1"/>
          </p:cNvSpPr>
          <p:nvPr/>
        </p:nvSpPr>
        <p:spPr bwMode="auto">
          <a:xfrm>
            <a:off x="3132138" y="1844675"/>
            <a:ext cx="376237"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47" name="Line 1043"/>
          <p:cNvSpPr>
            <a:spLocks noChangeShapeType="1"/>
          </p:cNvSpPr>
          <p:nvPr/>
        </p:nvSpPr>
        <p:spPr bwMode="auto">
          <a:xfrm flipH="1">
            <a:off x="1908175" y="2708275"/>
            <a:ext cx="43180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48" name="Line 1044"/>
          <p:cNvSpPr>
            <a:spLocks noChangeShapeType="1"/>
          </p:cNvSpPr>
          <p:nvPr/>
        </p:nvSpPr>
        <p:spPr bwMode="auto">
          <a:xfrm flipH="1">
            <a:off x="1527175" y="3573463"/>
            <a:ext cx="307975" cy="4810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49" name="Line 1045"/>
          <p:cNvSpPr>
            <a:spLocks noChangeShapeType="1"/>
          </p:cNvSpPr>
          <p:nvPr/>
        </p:nvSpPr>
        <p:spPr bwMode="auto">
          <a:xfrm>
            <a:off x="1979613" y="3573463"/>
            <a:ext cx="228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50" name="Line 1046"/>
          <p:cNvSpPr>
            <a:spLocks noChangeShapeType="1"/>
          </p:cNvSpPr>
          <p:nvPr/>
        </p:nvSpPr>
        <p:spPr bwMode="auto">
          <a:xfrm>
            <a:off x="2411413" y="2708275"/>
            <a:ext cx="288925" cy="433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51" name="Line 1047"/>
          <p:cNvSpPr>
            <a:spLocks noChangeShapeType="1"/>
          </p:cNvSpPr>
          <p:nvPr/>
        </p:nvSpPr>
        <p:spPr bwMode="auto">
          <a:xfrm>
            <a:off x="4787900" y="1052513"/>
            <a:ext cx="1584325" cy="3603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1524" name="Oval 1048"/>
          <p:cNvSpPr>
            <a:spLocks noChangeArrowheads="1"/>
          </p:cNvSpPr>
          <p:nvPr/>
        </p:nvSpPr>
        <p:spPr bwMode="auto">
          <a:xfrm>
            <a:off x="3740150" y="3140075"/>
            <a:ext cx="471488"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K</a:t>
            </a:r>
          </a:p>
        </p:txBody>
      </p:sp>
      <p:sp>
        <p:nvSpPr>
          <p:cNvPr id="21525" name="Oval 1049"/>
          <p:cNvSpPr>
            <a:spLocks noChangeArrowheads="1"/>
          </p:cNvSpPr>
          <p:nvPr/>
        </p:nvSpPr>
        <p:spPr bwMode="auto">
          <a:xfrm>
            <a:off x="5032375" y="3140075"/>
            <a:ext cx="476250"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L</a:t>
            </a:r>
          </a:p>
        </p:txBody>
      </p:sp>
      <p:sp>
        <p:nvSpPr>
          <p:cNvPr id="21526" name="Oval 1050"/>
          <p:cNvSpPr>
            <a:spLocks noChangeArrowheads="1"/>
          </p:cNvSpPr>
          <p:nvPr/>
        </p:nvSpPr>
        <p:spPr bwMode="auto">
          <a:xfrm>
            <a:off x="5724525" y="3141663"/>
            <a:ext cx="431800" cy="43338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M</a:t>
            </a:r>
          </a:p>
        </p:txBody>
      </p:sp>
      <p:sp>
        <p:nvSpPr>
          <p:cNvPr id="21527" name="Oval 1051"/>
          <p:cNvSpPr>
            <a:spLocks noChangeArrowheads="1"/>
          </p:cNvSpPr>
          <p:nvPr/>
        </p:nvSpPr>
        <p:spPr bwMode="auto">
          <a:xfrm>
            <a:off x="6403975" y="3140075"/>
            <a:ext cx="473075"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N</a:t>
            </a:r>
          </a:p>
        </p:txBody>
      </p:sp>
      <p:sp>
        <p:nvSpPr>
          <p:cNvPr id="21528" name="Oval 1052"/>
          <p:cNvSpPr>
            <a:spLocks noChangeArrowheads="1"/>
          </p:cNvSpPr>
          <p:nvPr/>
        </p:nvSpPr>
        <p:spPr bwMode="auto">
          <a:xfrm>
            <a:off x="7165975" y="3140075"/>
            <a:ext cx="501650" cy="43338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O</a:t>
            </a:r>
          </a:p>
        </p:txBody>
      </p:sp>
      <p:sp>
        <p:nvSpPr>
          <p:cNvPr id="21529" name="Oval 1053"/>
          <p:cNvSpPr>
            <a:spLocks noChangeArrowheads="1"/>
          </p:cNvSpPr>
          <p:nvPr/>
        </p:nvSpPr>
        <p:spPr bwMode="auto">
          <a:xfrm>
            <a:off x="1295400" y="4054475"/>
            <a:ext cx="468313" cy="454025"/>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P</a:t>
            </a:r>
          </a:p>
        </p:txBody>
      </p:sp>
      <p:sp>
        <p:nvSpPr>
          <p:cNvPr id="21530" name="Oval 1054"/>
          <p:cNvSpPr>
            <a:spLocks noChangeArrowheads="1"/>
          </p:cNvSpPr>
          <p:nvPr/>
        </p:nvSpPr>
        <p:spPr bwMode="auto">
          <a:xfrm>
            <a:off x="2063750" y="4070350"/>
            <a:ext cx="492125" cy="438150"/>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Q</a:t>
            </a:r>
          </a:p>
        </p:txBody>
      </p:sp>
      <p:sp>
        <p:nvSpPr>
          <p:cNvPr id="739359" name="Line 1055"/>
          <p:cNvSpPr>
            <a:spLocks noChangeShapeType="1"/>
          </p:cNvSpPr>
          <p:nvPr/>
        </p:nvSpPr>
        <p:spPr bwMode="auto">
          <a:xfrm flipH="1">
            <a:off x="3279775" y="2708275"/>
            <a:ext cx="284163"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0" name="Line 1056"/>
          <p:cNvSpPr>
            <a:spLocks noChangeShapeType="1"/>
          </p:cNvSpPr>
          <p:nvPr/>
        </p:nvSpPr>
        <p:spPr bwMode="auto">
          <a:xfrm>
            <a:off x="3708400" y="2708275"/>
            <a:ext cx="215900" cy="433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1" name="Line 1057"/>
          <p:cNvSpPr>
            <a:spLocks noChangeShapeType="1"/>
          </p:cNvSpPr>
          <p:nvPr/>
        </p:nvSpPr>
        <p:spPr bwMode="auto">
          <a:xfrm flipH="1">
            <a:off x="5260975" y="2708275"/>
            <a:ext cx="319088"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2" name="Line 1058"/>
          <p:cNvSpPr>
            <a:spLocks noChangeShapeType="1"/>
          </p:cNvSpPr>
          <p:nvPr/>
        </p:nvSpPr>
        <p:spPr bwMode="auto">
          <a:xfrm>
            <a:off x="5724525" y="2708275"/>
            <a:ext cx="215900" cy="433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3" name="Line 1059"/>
          <p:cNvSpPr>
            <a:spLocks noChangeShapeType="1"/>
          </p:cNvSpPr>
          <p:nvPr/>
        </p:nvSpPr>
        <p:spPr bwMode="auto">
          <a:xfrm flipH="1">
            <a:off x="6632575" y="2708275"/>
            <a:ext cx="244475"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4" name="Line 1060"/>
          <p:cNvSpPr>
            <a:spLocks noChangeShapeType="1"/>
          </p:cNvSpPr>
          <p:nvPr/>
        </p:nvSpPr>
        <p:spPr bwMode="auto">
          <a:xfrm>
            <a:off x="7019925" y="2708275"/>
            <a:ext cx="288925" cy="433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5" name="Line 1061"/>
          <p:cNvSpPr>
            <a:spLocks noChangeShapeType="1"/>
          </p:cNvSpPr>
          <p:nvPr/>
        </p:nvSpPr>
        <p:spPr bwMode="auto">
          <a:xfrm flipH="1">
            <a:off x="5641975" y="1844675"/>
            <a:ext cx="51435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6" name="Line 1062"/>
          <p:cNvSpPr>
            <a:spLocks noChangeShapeType="1"/>
          </p:cNvSpPr>
          <p:nvPr/>
        </p:nvSpPr>
        <p:spPr bwMode="auto">
          <a:xfrm>
            <a:off x="6516688" y="1844675"/>
            <a:ext cx="420687"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9367" name="Rectangle 1063"/>
          <p:cNvSpPr>
            <a:spLocks noChangeArrowheads="1"/>
          </p:cNvSpPr>
          <p:nvPr/>
        </p:nvSpPr>
        <p:spPr bwMode="auto">
          <a:xfrm>
            <a:off x="2841009" y="5013176"/>
            <a:ext cx="381476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3200">
                <a:solidFill>
                  <a:schemeClr val="tx1"/>
                </a:solidFill>
                <a:effectLst>
                  <a:outerShdw blurRad="38100" dist="38100" dir="2700000" algn="tl">
                    <a:srgbClr val="C0C0C0"/>
                  </a:outerShdw>
                </a:effectLst>
                <a:latin typeface="Times New Roman" pitchFamily="18" charset="0"/>
              </a:rPr>
              <a:t>n</a:t>
            </a:r>
            <a:r>
              <a:rPr lang="en-US" altLang="zh-CN" sz="3200" baseline="-25000">
                <a:solidFill>
                  <a:schemeClr val="tx1"/>
                </a:solidFill>
                <a:effectLst>
                  <a:outerShdw blurRad="38100" dist="38100" dir="2700000" algn="tl">
                    <a:srgbClr val="C0C0C0"/>
                  </a:outerShdw>
                </a:effectLst>
                <a:latin typeface="Times New Roman" pitchFamily="18" charset="0"/>
              </a:rPr>
              <a:t>0</a:t>
            </a:r>
            <a:r>
              <a:rPr lang="en-US" altLang="zh-CN" sz="3200">
                <a:solidFill>
                  <a:schemeClr val="tx1"/>
                </a:solidFill>
                <a:effectLst>
                  <a:outerShdw blurRad="38100" dist="38100" dir="2700000" algn="tl">
                    <a:srgbClr val="C0C0C0"/>
                  </a:outerShdw>
                </a:effectLst>
                <a:latin typeface="Times New Roman" pitchFamily="18" charset="0"/>
              </a:rPr>
              <a:t> = n</a:t>
            </a:r>
            <a:r>
              <a:rPr lang="en-US" altLang="zh-CN" sz="3200" baseline="-25000">
                <a:solidFill>
                  <a:schemeClr val="tx1"/>
                </a:solidFill>
                <a:effectLst>
                  <a:outerShdw blurRad="38100" dist="38100" dir="2700000" algn="tl">
                    <a:srgbClr val="C0C0C0"/>
                  </a:outerShdw>
                </a:effectLst>
                <a:latin typeface="Times New Roman" pitchFamily="18" charset="0"/>
              </a:rPr>
              <a:t>2 </a:t>
            </a:r>
            <a:r>
              <a:rPr lang="en-US" altLang="zh-CN" sz="3200">
                <a:solidFill>
                  <a:schemeClr val="tx1"/>
                </a:solidFill>
                <a:effectLst>
                  <a:outerShdw blurRad="38100" dist="38100" dir="2700000" algn="tl">
                    <a:srgbClr val="C0C0C0"/>
                  </a:outerShdw>
                </a:effectLst>
                <a:latin typeface="Times New Roman" pitchFamily="18" charset="0"/>
              </a:rPr>
              <a:t>+ 1＝8＋1＝9</a:t>
            </a:r>
            <a:endParaRPr lang="zh-CN" altLang="en-US" sz="320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0" y="908720"/>
            <a:ext cx="9144000" cy="4401205"/>
          </a:xfrm>
          <a:prstGeom prst="rect">
            <a:avLst/>
          </a:prstGeom>
          <a:solidFill>
            <a:srgbClr val="00CC99"/>
          </a:solidFill>
          <a:ln w="9525">
            <a:noFill/>
            <a:miter lim="800000"/>
            <a:headEnd/>
            <a:tailEnd/>
          </a:ln>
          <a:effectLst/>
        </p:spPr>
        <p:txBody>
          <a:bodyPr>
            <a:spAutoFit/>
          </a:bodyPr>
          <a:lstStyle/>
          <a:p>
            <a:pPr>
              <a:lnSpc>
                <a:spcPct val="100000"/>
              </a:lnSpc>
            </a:pPr>
            <a:r>
              <a:rPr kumimoji="1" lang="en-US" altLang="zh-CN" sz="2800">
                <a:solidFill>
                  <a:schemeClr val="tx2"/>
                </a:solidFill>
                <a:latin typeface="Times New Roman" pitchFamily="18" charset="0"/>
                <a:ea typeface="仿宋_GB2312" pitchFamily="49" charset="-122"/>
              </a:rPr>
              <a:t>def  union(self, s1, s2) :  # </a:t>
            </a:r>
            <a:r>
              <a:rPr kumimoji="1" lang="zh-CN" altLang="en-US" sz="2800">
                <a:solidFill>
                  <a:schemeClr val="tx2"/>
                </a:solidFill>
                <a:latin typeface="Times New Roman" pitchFamily="18" charset="0"/>
                <a:ea typeface="仿宋_GB2312" pitchFamily="49" charset="-122"/>
              </a:rPr>
              <a:t>两个元素各自所在的子集合并</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r1, r2 = self.find(s1), self.find(s2)</a:t>
            </a:r>
          </a:p>
          <a:p>
            <a:pPr>
              <a:lnSpc>
                <a:spcPct val="100000"/>
              </a:lnSpc>
            </a:pPr>
            <a:r>
              <a:rPr kumimoji="1" lang="en-US" altLang="zh-CN" sz="2800">
                <a:solidFill>
                  <a:schemeClr val="tx2"/>
                </a:solidFill>
                <a:latin typeface="Times New Roman" pitchFamily="18" charset="0"/>
                <a:ea typeface="仿宋_GB2312" pitchFamily="49" charset="-122"/>
              </a:rPr>
              <a:t>    if  r1 != r2 :</a:t>
            </a:r>
          </a:p>
          <a:p>
            <a:pPr>
              <a:lnSpc>
                <a:spcPct val="100000"/>
              </a:lnSpc>
            </a:pPr>
            <a:r>
              <a:rPr kumimoji="1" lang="en-US" altLang="zh-CN" sz="2800">
                <a:solidFill>
                  <a:schemeClr val="tx2"/>
                </a:solidFill>
                <a:latin typeface="Times New Roman" pitchFamily="18" charset="0"/>
                <a:ea typeface="仿宋_GB2312" pitchFamily="49" charset="-122"/>
              </a:rPr>
              <a:t>        tmp = self.parent[r1]+self.parent[r2]</a:t>
            </a:r>
          </a:p>
          <a:p>
            <a:pPr>
              <a:lnSpc>
                <a:spcPct val="100000"/>
              </a:lnSpc>
            </a:pPr>
            <a:r>
              <a:rPr kumimoji="1" lang="en-US" altLang="zh-CN" sz="2800">
                <a:solidFill>
                  <a:schemeClr val="tx2"/>
                </a:solidFill>
                <a:latin typeface="Times New Roman" pitchFamily="18" charset="0"/>
                <a:ea typeface="仿宋_GB2312" pitchFamily="49" charset="-122"/>
              </a:rPr>
              <a:t>        if  self.parent[r2] &lt; self.parent[r1] : # </a:t>
            </a:r>
            <a:r>
              <a:rPr kumimoji="1" lang="en-US" altLang="zh-CN" sz="2800" smtClean="0">
                <a:solidFill>
                  <a:schemeClr val="tx2"/>
                </a:solidFill>
                <a:latin typeface="Times New Roman" pitchFamily="18" charset="0"/>
                <a:ea typeface="仿宋_GB2312" pitchFamily="49" charset="-122"/>
              </a:rPr>
              <a:t>r2</a:t>
            </a:r>
            <a:r>
              <a:rPr kumimoji="1" lang="zh-CN" altLang="en-US" sz="2800" smtClean="0">
                <a:solidFill>
                  <a:schemeClr val="tx2"/>
                </a:solidFill>
                <a:latin typeface="Times New Roman" pitchFamily="18" charset="0"/>
                <a:ea typeface="仿宋_GB2312" pitchFamily="49" charset="-122"/>
              </a:rPr>
              <a:t>的结点</a:t>
            </a:r>
            <a:r>
              <a:rPr kumimoji="1" lang="zh-CN" altLang="en-US" sz="2800">
                <a:solidFill>
                  <a:schemeClr val="tx2"/>
                </a:solidFill>
                <a:latin typeface="Times New Roman" pitchFamily="18" charset="0"/>
                <a:ea typeface="仿宋_GB2312" pitchFamily="49" charset="-122"/>
              </a:rPr>
              <a:t>多</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self.parent[r1] = r2</a:t>
            </a:r>
          </a:p>
          <a:p>
            <a:pPr>
              <a:lnSpc>
                <a:spcPct val="100000"/>
              </a:lnSpc>
            </a:pPr>
            <a:r>
              <a:rPr kumimoji="1" lang="en-US" altLang="zh-CN" sz="2800">
                <a:solidFill>
                  <a:schemeClr val="tx2"/>
                </a:solidFill>
                <a:latin typeface="Times New Roman" pitchFamily="18" charset="0"/>
                <a:ea typeface="仿宋_GB2312" pitchFamily="49" charset="-122"/>
              </a:rPr>
              <a:t>            self.parent[r2] = tmp   # </a:t>
            </a:r>
            <a:r>
              <a:rPr kumimoji="1" lang="zh-CN" altLang="en-US" sz="2800">
                <a:solidFill>
                  <a:schemeClr val="tx2"/>
                </a:solidFill>
                <a:latin typeface="Times New Roman" pitchFamily="18" charset="0"/>
                <a:ea typeface="仿宋_GB2312" pitchFamily="49" charset="-122"/>
              </a:rPr>
              <a:t>让</a:t>
            </a:r>
            <a:r>
              <a:rPr kumimoji="1" lang="en-US" altLang="zh-CN" sz="2800">
                <a:solidFill>
                  <a:schemeClr val="tx2"/>
                </a:solidFill>
                <a:latin typeface="Times New Roman" pitchFamily="18" charset="0"/>
                <a:ea typeface="仿宋_GB2312" pitchFamily="49" charset="-122"/>
              </a:rPr>
              <a:t>r1</a:t>
            </a:r>
            <a:r>
              <a:rPr kumimoji="1" lang="zh-CN" altLang="en-US" sz="2800">
                <a:solidFill>
                  <a:schemeClr val="tx2"/>
                </a:solidFill>
                <a:latin typeface="Times New Roman" pitchFamily="18" charset="0"/>
                <a:ea typeface="仿宋_GB2312" pitchFamily="49" charset="-122"/>
              </a:rPr>
              <a:t>接在</a:t>
            </a:r>
            <a:r>
              <a:rPr kumimoji="1" lang="en-US" altLang="zh-CN" sz="2800">
                <a:solidFill>
                  <a:schemeClr val="tx2"/>
                </a:solidFill>
                <a:latin typeface="Times New Roman" pitchFamily="18" charset="0"/>
                <a:ea typeface="仿宋_GB2312" pitchFamily="49" charset="-122"/>
              </a:rPr>
              <a:t>r2</a:t>
            </a:r>
            <a:r>
              <a:rPr kumimoji="1" lang="zh-CN" altLang="en-US" sz="2800">
                <a:solidFill>
                  <a:schemeClr val="tx2"/>
                </a:solidFill>
                <a:latin typeface="Times New Roman" pitchFamily="18" charset="0"/>
                <a:ea typeface="仿宋_GB2312" pitchFamily="49" charset="-122"/>
              </a:rPr>
              <a:t>下面</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else :</a:t>
            </a:r>
          </a:p>
          <a:p>
            <a:pPr>
              <a:lnSpc>
                <a:spcPct val="100000"/>
              </a:lnSpc>
            </a:pPr>
            <a:r>
              <a:rPr kumimoji="1" lang="en-US" altLang="zh-CN" sz="2800">
                <a:solidFill>
                  <a:schemeClr val="tx2"/>
                </a:solidFill>
                <a:latin typeface="Times New Roman" pitchFamily="18" charset="0"/>
                <a:ea typeface="仿宋_GB2312" pitchFamily="49" charset="-122"/>
              </a:rPr>
              <a:t>            self.parent[r2] = r1</a:t>
            </a:r>
          </a:p>
          <a:p>
            <a:pPr>
              <a:lnSpc>
                <a:spcPct val="100000"/>
              </a:lnSpc>
            </a:pPr>
            <a:r>
              <a:rPr kumimoji="1" lang="en-US" altLang="zh-CN" sz="2800">
                <a:solidFill>
                  <a:schemeClr val="tx2"/>
                </a:solidFill>
                <a:latin typeface="Times New Roman" pitchFamily="18" charset="0"/>
                <a:ea typeface="仿宋_GB2312" pitchFamily="49" charset="-122"/>
              </a:rPr>
              <a:t>            self.parent[r1] = tmp  # </a:t>
            </a:r>
            <a:r>
              <a:rPr kumimoji="1" lang="zh-CN" altLang="en-US" sz="2800">
                <a:solidFill>
                  <a:schemeClr val="tx2"/>
                </a:solidFill>
                <a:latin typeface="Times New Roman" pitchFamily="18" charset="0"/>
                <a:ea typeface="仿宋_GB2312" pitchFamily="49" charset="-122"/>
              </a:rPr>
              <a:t>让</a:t>
            </a:r>
            <a:r>
              <a:rPr kumimoji="1" lang="en-US" altLang="zh-CN" sz="2800">
                <a:solidFill>
                  <a:schemeClr val="tx2"/>
                </a:solidFill>
                <a:latin typeface="Times New Roman" pitchFamily="18" charset="0"/>
                <a:ea typeface="仿宋_GB2312" pitchFamily="49" charset="-122"/>
              </a:rPr>
              <a:t>r1</a:t>
            </a:r>
            <a:r>
              <a:rPr kumimoji="1" lang="zh-CN" altLang="en-US" sz="2800">
                <a:solidFill>
                  <a:schemeClr val="tx2"/>
                </a:solidFill>
                <a:latin typeface="Times New Roman" pitchFamily="18" charset="0"/>
                <a:ea typeface="仿宋_GB2312" pitchFamily="49" charset="-122"/>
              </a:rPr>
              <a:t>成为新的根</a:t>
            </a:r>
            <a:endParaRPr kumimoji="1" lang="en-US" altLang="zh-CN" sz="2800" dirty="0">
              <a:solidFill>
                <a:schemeClr val="tx2"/>
              </a:solidFill>
              <a:latin typeface="Times New Roman" pitchFamily="18" charset="0"/>
              <a:ea typeface="仿宋_GB2312" pitchFamily="49" charset="-122"/>
            </a:endParaRPr>
          </a:p>
        </p:txBody>
      </p:sp>
      <p:sp>
        <p:nvSpPr>
          <p:cNvPr id="3" name="Rectangle 3"/>
          <p:cNvSpPr>
            <a:spLocks noChangeArrowheads="1"/>
          </p:cNvSpPr>
          <p:nvPr/>
        </p:nvSpPr>
        <p:spPr bwMode="auto">
          <a:xfrm>
            <a:off x="0" y="202669"/>
            <a:ext cx="8458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spcBef>
                <a:spcPct val="20000"/>
              </a:spcBef>
              <a:buClr>
                <a:srgbClr val="FF6600"/>
              </a:buClr>
              <a:buSzPct val="55000"/>
              <a:buFont typeface="Wingdings" pitchFamily="2" charset="2"/>
              <a:buNone/>
              <a:defRPr/>
            </a:pPr>
            <a:r>
              <a:rPr lang="zh-CN" altLang="en-US" sz="3200" smtClean="0">
                <a:solidFill>
                  <a:schemeClr val="tx2"/>
                </a:solidFill>
                <a:effectLst>
                  <a:outerShdw blurRad="38100" dist="38100" dir="2700000" algn="tl">
                    <a:srgbClr val="C0C0C0"/>
                  </a:outerShdw>
                </a:effectLst>
              </a:rPr>
              <a:t>并</a:t>
            </a:r>
            <a:r>
              <a:rPr lang="zh-CN" altLang="en-US" sz="3200">
                <a:solidFill>
                  <a:schemeClr val="tx2"/>
                </a:solidFill>
                <a:effectLst>
                  <a:outerShdw blurRad="38100" dist="38100" dir="2700000" algn="tl">
                    <a:srgbClr val="C0C0C0"/>
                  </a:outerShdw>
                </a:effectLst>
              </a:rPr>
              <a:t>运算</a:t>
            </a:r>
            <a:r>
              <a:rPr lang="zh-CN" altLang="en-US" sz="3200" smtClean="0">
                <a:solidFill>
                  <a:schemeClr val="tx2"/>
                </a:solidFill>
                <a:effectLst>
                  <a:outerShdw blurRad="38100" dist="38100" dir="2700000" algn="tl">
                    <a:srgbClr val="C0C0C0"/>
                  </a:outerShdw>
                </a:effectLst>
              </a:rPr>
              <a:t>函数</a:t>
            </a:r>
            <a:endParaRPr lang="zh-CN" altLang="en-US" sz="3200" dirty="0">
              <a:solidFill>
                <a:schemeClr val="tx2"/>
              </a:solidFill>
            </a:endParaRPr>
          </a:p>
        </p:txBody>
      </p:sp>
      <p:sp>
        <p:nvSpPr>
          <p:cNvPr id="5" name="Rectangle 5"/>
          <p:cNvSpPr>
            <a:spLocks noChangeArrowheads="1"/>
          </p:cNvSpPr>
          <p:nvPr/>
        </p:nvSpPr>
        <p:spPr bwMode="auto">
          <a:xfrm>
            <a:off x="125412" y="5467250"/>
            <a:ext cx="88931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FF0000"/>
              </a:buClr>
              <a:buSzPct val="65000"/>
              <a:defRPr/>
            </a:pPr>
            <a:r>
              <a:rPr lang="zh-CN" altLang="en-US" sz="2800" dirty="0">
                <a:solidFill>
                  <a:schemeClr val="tx2"/>
                </a:solidFill>
                <a:effectLst>
                  <a:outerShdw blurRad="38100" dist="38100" dir="2700000" algn="tl">
                    <a:srgbClr val="C0C0C0"/>
                  </a:outerShdw>
                </a:effectLst>
                <a:latin typeface="Times New Roman" pitchFamily="18" charset="0"/>
              </a:rPr>
              <a:t>可以证明，若</a:t>
            </a:r>
            <a:r>
              <a:rPr lang="en-US" altLang="zh-CN" sz="2800" dirty="0">
                <a:solidFill>
                  <a:schemeClr val="tx2"/>
                </a:solidFill>
                <a:effectLst>
                  <a:outerShdw blurRad="38100" dist="38100" dir="2700000" algn="tl">
                    <a:srgbClr val="C0C0C0"/>
                  </a:outerShdw>
                </a:effectLst>
                <a:latin typeface="Times New Roman" pitchFamily="18" charset="0"/>
              </a:rPr>
              <a:t>T</a:t>
            </a:r>
            <a:r>
              <a:rPr lang="zh-CN" altLang="en-US" sz="2800" dirty="0">
                <a:solidFill>
                  <a:schemeClr val="tx2"/>
                </a:solidFill>
                <a:effectLst>
                  <a:outerShdw blurRad="38100" dist="38100" dir="2700000" algn="tl">
                    <a:srgbClr val="C0C0C0"/>
                  </a:outerShdw>
                </a:effectLst>
                <a:latin typeface="Times New Roman" pitchFamily="18" charset="0"/>
              </a:rPr>
              <a:t>是由一系列使用加权规则的</a:t>
            </a:r>
            <a:r>
              <a:rPr lang="en-US" altLang="zh-CN" sz="2800" dirty="0">
                <a:solidFill>
                  <a:schemeClr val="tx2"/>
                </a:solidFill>
                <a:effectLst>
                  <a:outerShdw blurRad="38100" dist="38100" dir="2700000" algn="tl">
                    <a:srgbClr val="C0C0C0"/>
                  </a:outerShdw>
                </a:effectLst>
                <a:latin typeface="Times New Roman" pitchFamily="18" charset="0"/>
              </a:rPr>
              <a:t>Union</a:t>
            </a:r>
            <a:r>
              <a:rPr lang="zh-CN" altLang="en-US" sz="2800" dirty="0">
                <a:solidFill>
                  <a:schemeClr val="tx2"/>
                </a:solidFill>
                <a:effectLst>
                  <a:outerShdw blurRad="38100" dist="38100" dir="2700000" algn="tl">
                    <a:srgbClr val="C0C0C0"/>
                  </a:outerShdw>
                </a:effectLst>
                <a:latin typeface="Times New Roman" pitchFamily="18" charset="0"/>
              </a:rPr>
              <a:t>操作建立的有</a:t>
            </a:r>
            <a:r>
              <a:rPr lang="en-US" altLang="zh-CN" sz="2800" dirty="0">
                <a:solidFill>
                  <a:schemeClr val="tx2"/>
                </a:solidFill>
                <a:effectLst>
                  <a:outerShdw blurRad="38100" dist="38100" dir="2700000" algn="tl">
                    <a:srgbClr val="C0C0C0"/>
                  </a:outerShdw>
                </a:effectLst>
                <a:latin typeface="Times New Roman" pitchFamily="18" charset="0"/>
              </a:rPr>
              <a:t>m</a:t>
            </a:r>
            <a:r>
              <a:rPr lang="zh-CN" altLang="en-US" sz="2800" dirty="0">
                <a:solidFill>
                  <a:schemeClr val="tx2"/>
                </a:solidFill>
                <a:effectLst>
                  <a:outerShdw blurRad="38100" dist="38100" dir="2700000" algn="tl">
                    <a:srgbClr val="C0C0C0"/>
                  </a:outerShdw>
                </a:effectLst>
                <a:latin typeface="Times New Roman" pitchFamily="18" charset="0"/>
              </a:rPr>
              <a:t>个结点的树，则树的高度不大于</a:t>
            </a:r>
            <a:r>
              <a:rPr lang="zh-CN" altLang="en-US" sz="2800" dirty="0">
                <a:effectLst>
                  <a:outerShdw blurRad="38100" dist="38100" dir="2700000" algn="tl">
                    <a:srgbClr val="C0C0C0"/>
                  </a:outerShdw>
                </a:effectLst>
                <a:latin typeface="Times New Roman" pitchFamily="18" charset="0"/>
                <a:sym typeface="Symbol" pitchFamily="18" charset="2"/>
              </a:rPr>
              <a:t></a:t>
            </a:r>
            <a:r>
              <a:rPr lang="en-US" altLang="zh-CN" sz="2800" dirty="0">
                <a:effectLst>
                  <a:outerShdw blurRad="38100" dist="38100" dir="2700000" algn="tl">
                    <a:srgbClr val="C0C0C0"/>
                  </a:outerShdw>
                </a:effectLst>
                <a:latin typeface="Times New Roman" pitchFamily="18" charset="0"/>
                <a:sym typeface="Symbol" pitchFamily="18" charset="2"/>
              </a:rPr>
              <a:t>log</a:t>
            </a:r>
            <a:r>
              <a:rPr lang="en-US" altLang="zh-CN" sz="2800" baseline="-25000" dirty="0">
                <a:effectLst>
                  <a:outerShdw blurRad="38100" dist="38100" dir="2700000" algn="tl">
                    <a:srgbClr val="C0C0C0"/>
                  </a:outerShdw>
                </a:effectLst>
                <a:latin typeface="Times New Roman" pitchFamily="18" charset="0"/>
                <a:sym typeface="Symbol" pitchFamily="18" charset="2"/>
              </a:rPr>
              <a:t>2</a:t>
            </a:r>
            <a:r>
              <a:rPr lang="en-US" altLang="zh-CN" sz="2800" dirty="0">
                <a:effectLst>
                  <a:outerShdw blurRad="38100" dist="38100" dir="2700000" algn="tl">
                    <a:srgbClr val="C0C0C0"/>
                  </a:outerShdw>
                </a:effectLst>
                <a:latin typeface="Times New Roman" pitchFamily="18" charset="0"/>
                <a:sym typeface="Symbol" pitchFamily="18" charset="2"/>
              </a:rPr>
              <a:t>m</a:t>
            </a:r>
            <a:r>
              <a:rPr lang="en-US" altLang="zh-CN" sz="2800" dirty="0">
                <a:latin typeface="Times New Roman" pitchFamily="18" charset="0"/>
              </a:rPr>
              <a:t> </a:t>
            </a:r>
            <a:r>
              <a:rPr lang="zh-CN" altLang="en-US" sz="2800" dirty="0">
                <a:solidFill>
                  <a:schemeClr val="tx2"/>
                </a:solidFill>
                <a:effectLst>
                  <a:outerShdw blurRad="38100" dist="38100" dir="2700000" algn="tl">
                    <a:srgbClr val="C0C0C0"/>
                  </a:outerShdw>
                </a:effectLst>
                <a:latin typeface="Times New Roman" pitchFamily="18" charset="0"/>
              </a:rPr>
              <a:t>。</a:t>
            </a: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07504" y="285578"/>
            <a:ext cx="4876800" cy="685800"/>
          </a:xfrm>
        </p:spPr>
        <p:txBody>
          <a:bodyPr/>
          <a:lstStyle/>
          <a:p>
            <a:pPr>
              <a:defRPr/>
            </a:pPr>
            <a:r>
              <a:rPr lang="en-US" altLang="zh-CN" sz="2800" b="1"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Find </a:t>
            </a:r>
            <a:r>
              <a:rPr lang="zh-CN" altLang="en-US" sz="2800" b="1" smtClean="0">
                <a:effectLst>
                  <a:outerShdw blurRad="38100" dist="38100" dir="2700000" algn="tl">
                    <a:srgbClr val="C0C0C0"/>
                  </a:outerShdw>
                </a:effectLst>
                <a:latin typeface="楷体_GB2312" pitchFamily="49" charset="-122"/>
                <a:ea typeface="楷体_GB2312" pitchFamily="49" charset="-122"/>
                <a:cs typeface="+mj-cs"/>
              </a:rPr>
              <a:t>操作</a:t>
            </a:r>
            <a:r>
              <a:rPr lang="zh-CN" altLang="en-US" sz="2800" b="1" dirty="0">
                <a:effectLst>
                  <a:outerShdw blurRad="38100" dist="38100" dir="2700000" algn="tl">
                    <a:srgbClr val="C0C0C0"/>
                  </a:outerShdw>
                </a:effectLst>
                <a:latin typeface="楷体_GB2312" pitchFamily="49" charset="-122"/>
                <a:ea typeface="楷体_GB2312" pitchFamily="49" charset="-122"/>
                <a:cs typeface="+mj-cs"/>
              </a:rPr>
              <a:t>的折叠规则</a:t>
            </a:r>
          </a:p>
        </p:txBody>
      </p:sp>
      <p:sp>
        <p:nvSpPr>
          <p:cNvPr id="5" name="Rectangle 3"/>
          <p:cNvSpPr txBox="1">
            <a:spLocks noChangeArrowheads="1"/>
          </p:cNvSpPr>
          <p:nvPr/>
        </p:nvSpPr>
        <p:spPr bwMode="auto">
          <a:xfrm>
            <a:off x="98300" y="1124744"/>
            <a:ext cx="8866188" cy="151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marL="0" indent="0" algn="just">
              <a:lnSpc>
                <a:spcPct val="95000"/>
              </a:lnSpc>
              <a:spcBef>
                <a:spcPct val="0"/>
              </a:spcBef>
              <a:buNone/>
              <a:defRPr/>
            </a:pPr>
            <a:r>
              <a:rPr lang="zh-CN" altLang="en-US" sz="2800" dirty="0" smtClean="0">
                <a:solidFill>
                  <a:schemeClr val="tx2"/>
                </a:solidFill>
                <a:effectLst>
                  <a:outerShdw blurRad="38100" dist="38100" dir="2700000" algn="tl">
                    <a:srgbClr val="C0C0C0"/>
                  </a:outerShdw>
                </a:effectLst>
                <a:latin typeface="楷体_GB2312" pitchFamily="49" charset="-122"/>
                <a:ea typeface="楷体_GB2312" pitchFamily="49" charset="-122"/>
              </a:rPr>
              <a:t>为进一步改进树的性能，可以使用如下折叠规则来</a:t>
            </a:r>
            <a:r>
              <a:rPr lang="zh-CN" altLang="en-US" sz="2800" dirty="0" smtClean="0">
                <a:solidFill>
                  <a:schemeClr val="tx2"/>
                </a:solidFill>
                <a:effectLst>
                  <a:outerShdw blurRad="38100" dist="38100" dir="2700000" algn="tl">
                    <a:srgbClr val="C0C0C0"/>
                  </a:outerShdw>
                </a:effectLst>
                <a:latin typeface="Times New Roman"/>
                <a:ea typeface="楷体_GB2312" pitchFamily="49" charset="-122"/>
              </a:rPr>
              <a:t>“</a:t>
            </a:r>
            <a:r>
              <a:rPr lang="zh-CN" altLang="en-US" sz="2800" dirty="0" smtClean="0">
                <a:solidFill>
                  <a:schemeClr val="tx2"/>
                </a:solidFill>
                <a:effectLst>
                  <a:outerShdw blurRad="38100" dist="38100" dir="2700000" algn="tl">
                    <a:srgbClr val="C0C0C0"/>
                  </a:outerShdw>
                </a:effectLst>
                <a:latin typeface="楷体_GB2312" pitchFamily="49" charset="-122"/>
                <a:ea typeface="楷体_GB2312" pitchFamily="49" charset="-122"/>
              </a:rPr>
              <a:t>压缩路径</a:t>
            </a:r>
            <a:r>
              <a:rPr lang="zh-CN" altLang="en-US" sz="2800" dirty="0" smtClean="0">
                <a:solidFill>
                  <a:schemeClr val="tx2"/>
                </a:solidFill>
                <a:effectLst>
                  <a:outerShdw blurRad="38100" dist="38100" dir="2700000" algn="tl">
                    <a:srgbClr val="C0C0C0"/>
                  </a:outerShdw>
                </a:effectLst>
                <a:latin typeface="Times New Roman"/>
                <a:ea typeface="楷体_GB2312" pitchFamily="49" charset="-122"/>
              </a:rPr>
              <a:t>”</a:t>
            </a:r>
            <a:r>
              <a:rPr lang="zh-CN" altLang="en-US" sz="2800" dirty="0" smtClean="0">
                <a:solidFill>
                  <a:schemeClr val="tx2"/>
                </a:solidFill>
                <a:effectLst>
                  <a:outerShdw blurRad="38100" dist="38100" dir="2700000" algn="tl">
                    <a:srgbClr val="C0C0C0"/>
                  </a:outerShdw>
                </a:effectLst>
                <a:latin typeface="楷体_GB2312" pitchFamily="49" charset="-122"/>
                <a:ea typeface="楷体_GB2312" pitchFamily="49" charset="-122"/>
              </a:rPr>
              <a:t>。即：</a:t>
            </a:r>
            <a:r>
              <a:rPr lang="zh-CN" altLang="en-US" sz="2800" dirty="0" smtClean="0">
                <a:solidFill>
                  <a:srgbClr val="FF3300"/>
                </a:solidFill>
                <a:effectLst>
                  <a:outerShdw blurRad="38100" dist="38100" dir="2700000" algn="tl">
                    <a:srgbClr val="C0C0C0"/>
                  </a:outerShdw>
                </a:effectLst>
                <a:latin typeface="楷体_GB2312" pitchFamily="49" charset="-122"/>
                <a:ea typeface="楷体_GB2312" pitchFamily="49" charset="-122"/>
              </a:rPr>
              <a:t>如果</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rPr>
              <a:t>j</a:t>
            </a:r>
            <a:r>
              <a:rPr lang="zh-CN" altLang="en-US" sz="2800" dirty="0" smtClean="0">
                <a:solidFill>
                  <a:srgbClr val="FF3300"/>
                </a:solidFill>
                <a:effectLst>
                  <a:outerShdw blurRad="38100" dist="38100" dir="2700000" algn="tl">
                    <a:srgbClr val="C0C0C0"/>
                  </a:outerShdw>
                </a:effectLst>
                <a:latin typeface="楷体_GB2312" pitchFamily="49" charset="-122"/>
                <a:ea typeface="楷体_GB2312" pitchFamily="49" charset="-122"/>
              </a:rPr>
              <a:t>是从</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rPr>
              <a:t>i</a:t>
            </a:r>
            <a:r>
              <a:rPr lang="zh-CN" altLang="en-US" sz="2800" dirty="0" smtClean="0">
                <a:solidFill>
                  <a:srgbClr val="FF3300"/>
                </a:solidFill>
                <a:effectLst>
                  <a:outerShdw blurRad="38100" dist="38100" dir="2700000" algn="tl">
                    <a:srgbClr val="C0C0C0"/>
                  </a:outerShdw>
                </a:effectLst>
                <a:latin typeface="楷体_GB2312" pitchFamily="49" charset="-122"/>
                <a:ea typeface="楷体_GB2312" pitchFamily="49" charset="-122"/>
              </a:rPr>
              <a:t>到根的路径上的一个结点，且</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rPr>
              <a:t>parent[j]</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rPr>
              <a:t>root[i]</a:t>
            </a:r>
            <a:r>
              <a:rPr lang="zh-CN" altLang="en-US" sz="2800" dirty="0" smtClean="0">
                <a:solidFill>
                  <a:srgbClr val="FF3300"/>
                </a:solidFill>
                <a:effectLst>
                  <a:outerShdw blurRad="38100" dist="38100" dir="2700000" algn="tl">
                    <a:srgbClr val="C0C0C0"/>
                  </a:outerShdw>
                </a:effectLst>
                <a:latin typeface="楷体_GB2312" pitchFamily="49" charset="-122"/>
                <a:ea typeface="楷体_GB2312" pitchFamily="49" charset="-122"/>
              </a:rPr>
              <a:t>，则把</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rPr>
              <a:t>parent[j]</a:t>
            </a:r>
            <a:r>
              <a:rPr lang="zh-CN" altLang="en-US" sz="2800" dirty="0" smtClean="0">
                <a:solidFill>
                  <a:srgbClr val="FF3300"/>
                </a:solidFill>
                <a:effectLst>
                  <a:outerShdw blurRad="38100" dist="38100" dir="2700000" algn="tl">
                    <a:srgbClr val="C0C0C0"/>
                  </a:outerShdw>
                </a:effectLst>
                <a:latin typeface="楷体_GB2312" pitchFamily="49" charset="-122"/>
                <a:ea typeface="楷体_GB2312" pitchFamily="49" charset="-122"/>
              </a:rPr>
              <a:t>置为</a:t>
            </a:r>
            <a:r>
              <a:rPr lang="en-US" altLang="zh-CN" sz="2800" dirty="0" smtClean="0">
                <a:solidFill>
                  <a:srgbClr val="FF3300"/>
                </a:solidFill>
                <a:effectLst>
                  <a:outerShdw blurRad="38100" dist="38100" dir="2700000" algn="tl">
                    <a:srgbClr val="C0C0C0"/>
                  </a:outerShdw>
                </a:effectLst>
                <a:latin typeface="Times New Roman" pitchFamily="18" charset="0"/>
                <a:ea typeface="楷体_GB2312" pitchFamily="49" charset="-122"/>
              </a:rPr>
              <a:t>root[i]</a:t>
            </a:r>
            <a:r>
              <a:rPr lang="zh-CN" altLang="en-US" sz="2800" dirty="0" smtClean="0">
                <a:solidFill>
                  <a:srgbClr val="FF3300"/>
                </a:solidFill>
                <a:effectLst>
                  <a:outerShdw blurRad="38100" dist="38100" dir="2700000" algn="tl">
                    <a:srgbClr val="C0C0C0"/>
                  </a:outerShdw>
                </a:effectLst>
                <a:latin typeface="楷体_GB2312" pitchFamily="49" charset="-122"/>
                <a:ea typeface="楷体_GB2312" pitchFamily="49" charset="-122"/>
              </a:rPr>
              <a:t>。</a:t>
            </a:r>
            <a:endParaRPr lang="zh-CN" altLang="en-US" sz="2800" dirty="0" smtClean="0">
              <a:latin typeface="楷体_GB2312" pitchFamily="49" charset="-122"/>
              <a:ea typeface="楷体_GB2312" pitchFamily="49" charset="-122"/>
            </a:endParaRPr>
          </a:p>
        </p:txBody>
      </p:sp>
      <p:pic>
        <p:nvPicPr>
          <p:cNvPr id="6" name="Picture 4"/>
          <p:cNvPicPr>
            <a:picLocks noChangeAspect="1" noChangeArrowheads="1"/>
          </p:cNvPicPr>
          <p:nvPr/>
        </p:nvPicPr>
        <p:blipFill>
          <a:blip r:embed="rId2" cstate="print"/>
          <a:srcRect/>
          <a:stretch>
            <a:fillRect/>
          </a:stretch>
        </p:blipFill>
        <p:spPr bwMode="auto">
          <a:xfrm>
            <a:off x="595188" y="2788790"/>
            <a:ext cx="7872412" cy="3644900"/>
          </a:xfrm>
          <a:prstGeom prst="rect">
            <a:avLst/>
          </a:prstGeom>
          <a:noFill/>
          <a:ln w="9525">
            <a:noFill/>
            <a:miter lim="800000"/>
            <a:headEnd/>
            <a:tailEnd/>
          </a:ln>
        </p:spPr>
      </p:pic>
    </p:spTree>
    <p:extLst>
      <p:ext uri="{BB962C8B-B14F-4D97-AF65-F5344CB8AC3E}">
        <p14:creationId xmlns:p14="http://schemas.microsoft.com/office/powerpoint/2010/main" val="476602866"/>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2"/>
          <p:cNvGrpSpPr>
            <a:grpSpLocks/>
          </p:cNvGrpSpPr>
          <p:nvPr/>
        </p:nvGrpSpPr>
        <p:grpSpPr bwMode="auto">
          <a:xfrm>
            <a:off x="1908175" y="188913"/>
            <a:ext cx="2232025" cy="3240087"/>
            <a:chOff x="974" y="119"/>
            <a:chExt cx="1406" cy="2041"/>
          </a:xfrm>
        </p:grpSpPr>
        <p:sp>
          <p:nvSpPr>
            <p:cNvPr id="3" name="Oval 4"/>
            <p:cNvSpPr>
              <a:spLocks noChangeArrowheads="1"/>
            </p:cNvSpPr>
            <p:nvPr/>
          </p:nvSpPr>
          <p:spPr bwMode="auto">
            <a:xfrm>
              <a:off x="1428" y="119"/>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0</a:t>
              </a:r>
            </a:p>
          </p:txBody>
        </p:sp>
        <p:sp>
          <p:nvSpPr>
            <p:cNvPr id="4" name="Oval 5"/>
            <p:cNvSpPr>
              <a:spLocks noChangeArrowheads="1"/>
            </p:cNvSpPr>
            <p:nvPr/>
          </p:nvSpPr>
          <p:spPr bwMode="auto">
            <a:xfrm>
              <a:off x="974"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6</a:t>
              </a:r>
            </a:p>
          </p:txBody>
        </p:sp>
        <p:sp>
          <p:nvSpPr>
            <p:cNvPr id="5" name="Oval 6"/>
            <p:cNvSpPr>
              <a:spLocks noChangeArrowheads="1"/>
            </p:cNvSpPr>
            <p:nvPr/>
          </p:nvSpPr>
          <p:spPr bwMode="auto">
            <a:xfrm>
              <a:off x="1428"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7</a:t>
              </a:r>
            </a:p>
          </p:txBody>
        </p:sp>
        <p:sp>
          <p:nvSpPr>
            <p:cNvPr id="6" name="Oval 7"/>
            <p:cNvSpPr>
              <a:spLocks noChangeArrowheads="1"/>
            </p:cNvSpPr>
            <p:nvPr/>
          </p:nvSpPr>
          <p:spPr bwMode="auto">
            <a:xfrm>
              <a:off x="1881"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8</a:t>
              </a:r>
            </a:p>
          </p:txBody>
        </p:sp>
        <p:sp>
          <p:nvSpPr>
            <p:cNvPr id="7" name="Oval 8"/>
            <p:cNvSpPr>
              <a:spLocks noChangeArrowheads="1"/>
            </p:cNvSpPr>
            <p:nvPr/>
          </p:nvSpPr>
          <p:spPr bwMode="auto">
            <a:xfrm>
              <a:off x="1201" y="1207"/>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1</a:t>
              </a:r>
            </a:p>
          </p:txBody>
        </p:sp>
        <p:sp>
          <p:nvSpPr>
            <p:cNvPr id="8" name="Oval 9"/>
            <p:cNvSpPr>
              <a:spLocks noChangeArrowheads="1"/>
            </p:cNvSpPr>
            <p:nvPr/>
          </p:nvSpPr>
          <p:spPr bwMode="auto">
            <a:xfrm>
              <a:off x="1700" y="1207"/>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9</a:t>
              </a:r>
            </a:p>
          </p:txBody>
        </p:sp>
        <p:sp>
          <p:nvSpPr>
            <p:cNvPr id="9" name="Oval 10"/>
            <p:cNvSpPr>
              <a:spLocks noChangeArrowheads="1"/>
            </p:cNvSpPr>
            <p:nvPr/>
          </p:nvSpPr>
          <p:spPr bwMode="auto">
            <a:xfrm>
              <a:off x="1518" y="1752"/>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3</a:t>
              </a:r>
            </a:p>
          </p:txBody>
        </p:sp>
        <p:sp>
          <p:nvSpPr>
            <p:cNvPr id="10" name="Oval 11"/>
            <p:cNvSpPr>
              <a:spLocks noChangeArrowheads="1"/>
            </p:cNvSpPr>
            <p:nvPr/>
          </p:nvSpPr>
          <p:spPr bwMode="auto">
            <a:xfrm>
              <a:off x="1972" y="1752"/>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5</a:t>
              </a:r>
            </a:p>
          </p:txBody>
        </p:sp>
        <p:sp>
          <p:nvSpPr>
            <p:cNvPr id="11" name="Line 12"/>
            <p:cNvSpPr>
              <a:spLocks noChangeShapeType="1"/>
            </p:cNvSpPr>
            <p:nvPr/>
          </p:nvSpPr>
          <p:spPr bwMode="auto">
            <a:xfrm>
              <a:off x="1609" y="436"/>
              <a:ext cx="0" cy="227"/>
            </a:xfrm>
            <a:prstGeom prst="line">
              <a:avLst/>
            </a:prstGeom>
            <a:noFill/>
            <a:ln w="25400">
              <a:solidFill>
                <a:schemeClr val="tx1"/>
              </a:solidFill>
              <a:round/>
              <a:headEnd type="triangle" w="med" len="med"/>
              <a:tailEnd/>
            </a:ln>
            <a:effectLst/>
          </p:spPr>
          <p:txBody>
            <a:bodyPr/>
            <a:lstStyle/>
            <a:p>
              <a:endParaRPr lang="zh-CN" altLang="en-US"/>
            </a:p>
          </p:txBody>
        </p:sp>
        <p:sp>
          <p:nvSpPr>
            <p:cNvPr id="12" name="Line 13"/>
            <p:cNvSpPr>
              <a:spLocks noChangeShapeType="1"/>
            </p:cNvSpPr>
            <p:nvPr/>
          </p:nvSpPr>
          <p:spPr bwMode="auto">
            <a:xfrm flipH="1">
              <a:off x="1155" y="436"/>
              <a:ext cx="409" cy="227"/>
            </a:xfrm>
            <a:prstGeom prst="line">
              <a:avLst/>
            </a:prstGeom>
            <a:noFill/>
            <a:ln w="25400">
              <a:solidFill>
                <a:schemeClr val="tx1"/>
              </a:solidFill>
              <a:round/>
              <a:headEnd type="triangle" w="med" len="med"/>
              <a:tailEnd/>
            </a:ln>
            <a:effectLst/>
          </p:spPr>
          <p:txBody>
            <a:bodyPr/>
            <a:lstStyle/>
            <a:p>
              <a:endParaRPr lang="zh-CN" altLang="en-US"/>
            </a:p>
          </p:txBody>
        </p:sp>
        <p:sp>
          <p:nvSpPr>
            <p:cNvPr id="13" name="Line 14"/>
            <p:cNvSpPr>
              <a:spLocks noChangeShapeType="1"/>
            </p:cNvSpPr>
            <p:nvPr/>
          </p:nvSpPr>
          <p:spPr bwMode="auto">
            <a:xfrm>
              <a:off x="1654" y="436"/>
              <a:ext cx="363" cy="227"/>
            </a:xfrm>
            <a:prstGeom prst="line">
              <a:avLst/>
            </a:prstGeom>
            <a:noFill/>
            <a:ln w="25400">
              <a:solidFill>
                <a:schemeClr val="tx1"/>
              </a:solidFill>
              <a:round/>
              <a:headEnd type="triangle" w="med" len="med"/>
              <a:tailEnd/>
            </a:ln>
            <a:effectLst/>
          </p:spPr>
          <p:txBody>
            <a:bodyPr/>
            <a:lstStyle/>
            <a:p>
              <a:endParaRPr lang="zh-CN" altLang="en-US"/>
            </a:p>
          </p:txBody>
        </p:sp>
        <p:sp>
          <p:nvSpPr>
            <p:cNvPr id="14" name="Line 15"/>
            <p:cNvSpPr>
              <a:spLocks noChangeShapeType="1"/>
            </p:cNvSpPr>
            <p:nvPr/>
          </p:nvSpPr>
          <p:spPr bwMode="auto">
            <a:xfrm flipH="1">
              <a:off x="1428" y="980"/>
              <a:ext cx="136" cy="227"/>
            </a:xfrm>
            <a:prstGeom prst="line">
              <a:avLst/>
            </a:prstGeom>
            <a:noFill/>
            <a:ln w="25400">
              <a:solidFill>
                <a:schemeClr val="tx1"/>
              </a:solidFill>
              <a:round/>
              <a:headEnd type="triangle" w="med" len="med"/>
              <a:tailEnd/>
            </a:ln>
            <a:effectLst/>
          </p:spPr>
          <p:txBody>
            <a:bodyPr/>
            <a:lstStyle/>
            <a:p>
              <a:endParaRPr lang="zh-CN" altLang="en-US"/>
            </a:p>
          </p:txBody>
        </p:sp>
        <p:sp>
          <p:nvSpPr>
            <p:cNvPr id="15" name="Line 16"/>
            <p:cNvSpPr>
              <a:spLocks noChangeShapeType="1"/>
            </p:cNvSpPr>
            <p:nvPr/>
          </p:nvSpPr>
          <p:spPr bwMode="auto">
            <a:xfrm>
              <a:off x="1609" y="980"/>
              <a:ext cx="182" cy="227"/>
            </a:xfrm>
            <a:prstGeom prst="line">
              <a:avLst/>
            </a:prstGeom>
            <a:noFill/>
            <a:ln w="25400">
              <a:solidFill>
                <a:schemeClr val="tx1"/>
              </a:solidFill>
              <a:round/>
              <a:headEnd type="triangle" w="med" len="med"/>
              <a:tailEnd/>
            </a:ln>
            <a:effectLst/>
          </p:spPr>
          <p:txBody>
            <a:bodyPr/>
            <a:lstStyle/>
            <a:p>
              <a:endParaRPr lang="zh-CN" altLang="en-US"/>
            </a:p>
          </p:txBody>
        </p:sp>
        <p:sp>
          <p:nvSpPr>
            <p:cNvPr id="16" name="Line 17"/>
            <p:cNvSpPr>
              <a:spLocks noChangeShapeType="1"/>
            </p:cNvSpPr>
            <p:nvPr/>
          </p:nvSpPr>
          <p:spPr bwMode="auto">
            <a:xfrm flipH="1">
              <a:off x="1745" y="1525"/>
              <a:ext cx="91" cy="227"/>
            </a:xfrm>
            <a:prstGeom prst="line">
              <a:avLst/>
            </a:prstGeom>
            <a:noFill/>
            <a:ln w="25400">
              <a:solidFill>
                <a:schemeClr val="tx1"/>
              </a:solidFill>
              <a:round/>
              <a:headEnd type="triangle" w="med" len="med"/>
              <a:tailEnd/>
            </a:ln>
            <a:effectLst/>
          </p:spPr>
          <p:txBody>
            <a:bodyPr/>
            <a:lstStyle/>
            <a:p>
              <a:endParaRPr lang="zh-CN" altLang="en-US"/>
            </a:p>
          </p:txBody>
        </p:sp>
        <p:sp>
          <p:nvSpPr>
            <p:cNvPr id="17" name="Line 18"/>
            <p:cNvSpPr>
              <a:spLocks noChangeShapeType="1"/>
            </p:cNvSpPr>
            <p:nvPr/>
          </p:nvSpPr>
          <p:spPr bwMode="auto">
            <a:xfrm>
              <a:off x="1927" y="1525"/>
              <a:ext cx="136" cy="227"/>
            </a:xfrm>
            <a:prstGeom prst="line">
              <a:avLst/>
            </a:prstGeom>
            <a:noFill/>
            <a:ln w="25400">
              <a:solidFill>
                <a:schemeClr val="tx1"/>
              </a:solidFill>
              <a:round/>
              <a:headEnd type="triangle" w="med" len="med"/>
              <a:tailEnd/>
            </a:ln>
            <a:effectLst/>
          </p:spPr>
          <p:txBody>
            <a:bodyPr/>
            <a:lstStyle/>
            <a:p>
              <a:endParaRPr lang="zh-CN" altLang="en-US"/>
            </a:p>
          </p:txBody>
        </p:sp>
        <p:sp>
          <p:nvSpPr>
            <p:cNvPr id="18" name="Oval 34"/>
            <p:cNvSpPr>
              <a:spLocks noChangeArrowheads="1"/>
            </p:cNvSpPr>
            <p:nvPr/>
          </p:nvSpPr>
          <p:spPr bwMode="auto">
            <a:xfrm>
              <a:off x="1882" y="1661"/>
              <a:ext cx="498" cy="499"/>
            </a:xfrm>
            <a:prstGeom prst="ellipse">
              <a:avLst/>
            </a:prstGeom>
            <a:noFill/>
            <a:ln w="25400">
              <a:solidFill>
                <a:schemeClr val="tx1"/>
              </a:solidFill>
              <a:prstDash val="sysDot"/>
              <a:round/>
              <a:headEnd/>
              <a:tailEnd/>
            </a:ln>
            <a:effectLst/>
          </p:spPr>
          <p:txBody>
            <a:bodyPr wrap="none" anchor="ctr"/>
            <a:lstStyle/>
            <a:p>
              <a:endParaRPr lang="zh-CN" altLang="en-US"/>
            </a:p>
          </p:txBody>
        </p:sp>
      </p:grpSp>
      <p:grpSp>
        <p:nvGrpSpPr>
          <p:cNvPr id="19" name="Group 53"/>
          <p:cNvGrpSpPr>
            <a:grpSpLocks/>
          </p:cNvGrpSpPr>
          <p:nvPr/>
        </p:nvGrpSpPr>
        <p:grpSpPr bwMode="auto">
          <a:xfrm>
            <a:off x="5940425" y="188913"/>
            <a:ext cx="2663825" cy="3095625"/>
            <a:chOff x="3288" y="119"/>
            <a:chExt cx="1678" cy="1950"/>
          </a:xfrm>
        </p:grpSpPr>
        <p:sp>
          <p:nvSpPr>
            <p:cNvPr id="20" name="Oval 19"/>
            <p:cNvSpPr>
              <a:spLocks noChangeArrowheads="1"/>
            </p:cNvSpPr>
            <p:nvPr/>
          </p:nvSpPr>
          <p:spPr bwMode="auto">
            <a:xfrm>
              <a:off x="3969" y="119"/>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0</a:t>
              </a:r>
            </a:p>
          </p:txBody>
        </p:sp>
        <p:sp>
          <p:nvSpPr>
            <p:cNvPr id="21" name="Oval 20"/>
            <p:cNvSpPr>
              <a:spLocks noChangeArrowheads="1"/>
            </p:cNvSpPr>
            <p:nvPr/>
          </p:nvSpPr>
          <p:spPr bwMode="auto">
            <a:xfrm>
              <a:off x="3288"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6</a:t>
              </a:r>
            </a:p>
          </p:txBody>
        </p:sp>
        <p:sp>
          <p:nvSpPr>
            <p:cNvPr id="22" name="Oval 21"/>
            <p:cNvSpPr>
              <a:spLocks noChangeArrowheads="1"/>
            </p:cNvSpPr>
            <p:nvPr/>
          </p:nvSpPr>
          <p:spPr bwMode="auto">
            <a:xfrm>
              <a:off x="3742"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7</a:t>
              </a:r>
            </a:p>
          </p:txBody>
        </p:sp>
        <p:sp>
          <p:nvSpPr>
            <p:cNvPr id="23" name="Oval 22"/>
            <p:cNvSpPr>
              <a:spLocks noChangeArrowheads="1"/>
            </p:cNvSpPr>
            <p:nvPr/>
          </p:nvSpPr>
          <p:spPr bwMode="auto">
            <a:xfrm>
              <a:off x="4195"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8</a:t>
              </a:r>
            </a:p>
          </p:txBody>
        </p:sp>
        <p:sp>
          <p:nvSpPr>
            <p:cNvPr id="24" name="Oval 23"/>
            <p:cNvSpPr>
              <a:spLocks noChangeArrowheads="1"/>
            </p:cNvSpPr>
            <p:nvPr/>
          </p:nvSpPr>
          <p:spPr bwMode="auto">
            <a:xfrm>
              <a:off x="3515" y="1207"/>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1</a:t>
              </a:r>
            </a:p>
          </p:txBody>
        </p:sp>
        <p:sp>
          <p:nvSpPr>
            <p:cNvPr id="25" name="Oval 24"/>
            <p:cNvSpPr>
              <a:spLocks noChangeArrowheads="1"/>
            </p:cNvSpPr>
            <p:nvPr/>
          </p:nvSpPr>
          <p:spPr bwMode="auto">
            <a:xfrm>
              <a:off x="4014" y="1207"/>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9</a:t>
              </a:r>
            </a:p>
          </p:txBody>
        </p:sp>
        <p:sp>
          <p:nvSpPr>
            <p:cNvPr id="26" name="Oval 25"/>
            <p:cNvSpPr>
              <a:spLocks noChangeArrowheads="1"/>
            </p:cNvSpPr>
            <p:nvPr/>
          </p:nvSpPr>
          <p:spPr bwMode="auto">
            <a:xfrm>
              <a:off x="3832" y="1752"/>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3</a:t>
              </a:r>
            </a:p>
          </p:txBody>
        </p:sp>
        <p:sp>
          <p:nvSpPr>
            <p:cNvPr id="27" name="Oval 26"/>
            <p:cNvSpPr>
              <a:spLocks noChangeArrowheads="1"/>
            </p:cNvSpPr>
            <p:nvPr/>
          </p:nvSpPr>
          <p:spPr bwMode="auto">
            <a:xfrm>
              <a:off x="4649" y="663"/>
              <a:ext cx="317" cy="31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5</a:t>
              </a:r>
            </a:p>
          </p:txBody>
        </p:sp>
        <p:sp>
          <p:nvSpPr>
            <p:cNvPr id="28" name="Line 27"/>
            <p:cNvSpPr>
              <a:spLocks noChangeShapeType="1"/>
            </p:cNvSpPr>
            <p:nvPr/>
          </p:nvSpPr>
          <p:spPr bwMode="auto">
            <a:xfrm flipH="1">
              <a:off x="3923" y="436"/>
              <a:ext cx="136" cy="227"/>
            </a:xfrm>
            <a:prstGeom prst="line">
              <a:avLst/>
            </a:prstGeom>
            <a:noFill/>
            <a:ln w="25400">
              <a:solidFill>
                <a:schemeClr val="tx1"/>
              </a:solidFill>
              <a:round/>
              <a:headEnd type="triangle" w="med" len="med"/>
              <a:tailEnd/>
            </a:ln>
            <a:effectLst/>
          </p:spPr>
          <p:txBody>
            <a:bodyPr/>
            <a:lstStyle/>
            <a:p>
              <a:endParaRPr lang="zh-CN" altLang="en-US"/>
            </a:p>
          </p:txBody>
        </p:sp>
        <p:sp>
          <p:nvSpPr>
            <p:cNvPr id="29" name="Line 28"/>
            <p:cNvSpPr>
              <a:spLocks noChangeShapeType="1"/>
            </p:cNvSpPr>
            <p:nvPr/>
          </p:nvSpPr>
          <p:spPr bwMode="auto">
            <a:xfrm flipH="1">
              <a:off x="3470" y="391"/>
              <a:ext cx="544" cy="272"/>
            </a:xfrm>
            <a:prstGeom prst="line">
              <a:avLst/>
            </a:prstGeom>
            <a:noFill/>
            <a:ln w="25400">
              <a:solidFill>
                <a:schemeClr val="tx1"/>
              </a:solidFill>
              <a:round/>
              <a:headEnd type="triangle" w="med" len="med"/>
              <a:tailEnd/>
            </a:ln>
            <a:effectLst/>
          </p:spPr>
          <p:txBody>
            <a:bodyPr/>
            <a:lstStyle/>
            <a:p>
              <a:endParaRPr lang="zh-CN" altLang="en-US"/>
            </a:p>
          </p:txBody>
        </p:sp>
        <p:sp>
          <p:nvSpPr>
            <p:cNvPr id="30" name="Line 29"/>
            <p:cNvSpPr>
              <a:spLocks noChangeShapeType="1"/>
            </p:cNvSpPr>
            <p:nvPr/>
          </p:nvSpPr>
          <p:spPr bwMode="auto">
            <a:xfrm>
              <a:off x="4195" y="436"/>
              <a:ext cx="136" cy="227"/>
            </a:xfrm>
            <a:prstGeom prst="line">
              <a:avLst/>
            </a:prstGeom>
            <a:noFill/>
            <a:ln w="25400">
              <a:solidFill>
                <a:schemeClr val="tx1"/>
              </a:solidFill>
              <a:round/>
              <a:headEnd type="triangle" w="med" len="med"/>
              <a:tailEnd/>
            </a:ln>
            <a:effectLst/>
          </p:spPr>
          <p:txBody>
            <a:bodyPr/>
            <a:lstStyle/>
            <a:p>
              <a:endParaRPr lang="zh-CN" altLang="en-US"/>
            </a:p>
          </p:txBody>
        </p:sp>
        <p:sp>
          <p:nvSpPr>
            <p:cNvPr id="31" name="Line 30"/>
            <p:cNvSpPr>
              <a:spLocks noChangeShapeType="1"/>
            </p:cNvSpPr>
            <p:nvPr/>
          </p:nvSpPr>
          <p:spPr bwMode="auto">
            <a:xfrm flipH="1">
              <a:off x="3742" y="980"/>
              <a:ext cx="136" cy="227"/>
            </a:xfrm>
            <a:prstGeom prst="line">
              <a:avLst/>
            </a:prstGeom>
            <a:noFill/>
            <a:ln w="25400">
              <a:solidFill>
                <a:schemeClr val="tx1"/>
              </a:solidFill>
              <a:round/>
              <a:headEnd type="triangle" w="med" len="med"/>
              <a:tailEnd/>
            </a:ln>
            <a:effectLst/>
          </p:spPr>
          <p:txBody>
            <a:bodyPr/>
            <a:lstStyle/>
            <a:p>
              <a:endParaRPr lang="zh-CN" altLang="en-US"/>
            </a:p>
          </p:txBody>
        </p:sp>
        <p:sp>
          <p:nvSpPr>
            <p:cNvPr id="32" name="Line 31"/>
            <p:cNvSpPr>
              <a:spLocks noChangeShapeType="1"/>
            </p:cNvSpPr>
            <p:nvPr/>
          </p:nvSpPr>
          <p:spPr bwMode="auto">
            <a:xfrm>
              <a:off x="3923" y="980"/>
              <a:ext cx="182" cy="227"/>
            </a:xfrm>
            <a:prstGeom prst="line">
              <a:avLst/>
            </a:prstGeom>
            <a:noFill/>
            <a:ln w="25400">
              <a:solidFill>
                <a:schemeClr val="tx1"/>
              </a:solidFill>
              <a:round/>
              <a:headEnd type="triangle" w="med" len="med"/>
              <a:tailEnd/>
            </a:ln>
            <a:effectLst/>
          </p:spPr>
          <p:txBody>
            <a:bodyPr/>
            <a:lstStyle/>
            <a:p>
              <a:endParaRPr lang="zh-CN" altLang="en-US"/>
            </a:p>
          </p:txBody>
        </p:sp>
        <p:sp>
          <p:nvSpPr>
            <p:cNvPr id="33" name="Line 32"/>
            <p:cNvSpPr>
              <a:spLocks noChangeShapeType="1"/>
            </p:cNvSpPr>
            <p:nvPr/>
          </p:nvSpPr>
          <p:spPr bwMode="auto">
            <a:xfrm flipH="1">
              <a:off x="4059" y="1525"/>
              <a:ext cx="91" cy="227"/>
            </a:xfrm>
            <a:prstGeom prst="line">
              <a:avLst/>
            </a:prstGeom>
            <a:noFill/>
            <a:ln w="25400">
              <a:solidFill>
                <a:schemeClr val="tx1"/>
              </a:solidFill>
              <a:round/>
              <a:headEnd type="triangle" w="med" len="med"/>
              <a:tailEnd/>
            </a:ln>
            <a:effectLst/>
          </p:spPr>
          <p:txBody>
            <a:bodyPr/>
            <a:lstStyle/>
            <a:p>
              <a:endParaRPr lang="zh-CN" altLang="en-US"/>
            </a:p>
          </p:txBody>
        </p:sp>
        <p:sp>
          <p:nvSpPr>
            <p:cNvPr id="34" name="Line 33"/>
            <p:cNvSpPr>
              <a:spLocks noChangeShapeType="1"/>
            </p:cNvSpPr>
            <p:nvPr/>
          </p:nvSpPr>
          <p:spPr bwMode="auto">
            <a:xfrm>
              <a:off x="4241" y="391"/>
              <a:ext cx="544" cy="272"/>
            </a:xfrm>
            <a:prstGeom prst="line">
              <a:avLst/>
            </a:prstGeom>
            <a:noFill/>
            <a:ln w="25400">
              <a:solidFill>
                <a:schemeClr val="tx1"/>
              </a:solidFill>
              <a:round/>
              <a:headEnd type="triangle" w="med" len="med"/>
              <a:tailEnd/>
            </a:ln>
            <a:effectLst/>
          </p:spPr>
          <p:txBody>
            <a:bodyPr/>
            <a:lstStyle/>
            <a:p>
              <a:endParaRPr lang="zh-CN" altLang="en-US"/>
            </a:p>
          </p:txBody>
        </p:sp>
        <p:sp>
          <p:nvSpPr>
            <p:cNvPr id="35" name="Oval 35"/>
            <p:cNvSpPr>
              <a:spLocks noChangeArrowheads="1"/>
            </p:cNvSpPr>
            <p:nvPr/>
          </p:nvSpPr>
          <p:spPr bwMode="auto">
            <a:xfrm>
              <a:off x="3923" y="1117"/>
              <a:ext cx="498" cy="499"/>
            </a:xfrm>
            <a:prstGeom prst="ellipse">
              <a:avLst/>
            </a:prstGeom>
            <a:noFill/>
            <a:ln w="25400">
              <a:solidFill>
                <a:schemeClr val="tx1"/>
              </a:solidFill>
              <a:prstDash val="sysDot"/>
              <a:round/>
              <a:headEnd/>
              <a:tailEnd/>
            </a:ln>
            <a:effectLst/>
          </p:spPr>
          <p:txBody>
            <a:bodyPr wrap="none" anchor="ctr"/>
            <a:lstStyle/>
            <a:p>
              <a:endParaRPr lang="zh-CN" altLang="en-US"/>
            </a:p>
          </p:txBody>
        </p:sp>
      </p:grpSp>
      <p:sp>
        <p:nvSpPr>
          <p:cNvPr id="36" name="Oval 36"/>
          <p:cNvSpPr>
            <a:spLocks noChangeArrowheads="1"/>
          </p:cNvSpPr>
          <p:nvPr/>
        </p:nvSpPr>
        <p:spPr bwMode="auto">
          <a:xfrm>
            <a:off x="4138613" y="4005263"/>
            <a:ext cx="503237" cy="50323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0</a:t>
            </a:r>
          </a:p>
        </p:txBody>
      </p:sp>
      <p:sp>
        <p:nvSpPr>
          <p:cNvPr id="37" name="Oval 37"/>
          <p:cNvSpPr>
            <a:spLocks noChangeArrowheads="1"/>
          </p:cNvSpPr>
          <p:nvPr/>
        </p:nvSpPr>
        <p:spPr bwMode="auto">
          <a:xfrm>
            <a:off x="2770188" y="4841875"/>
            <a:ext cx="503237" cy="503238"/>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6</a:t>
            </a:r>
          </a:p>
        </p:txBody>
      </p:sp>
      <p:sp>
        <p:nvSpPr>
          <p:cNvPr id="38" name="Oval 38"/>
          <p:cNvSpPr>
            <a:spLocks noChangeArrowheads="1"/>
          </p:cNvSpPr>
          <p:nvPr/>
        </p:nvSpPr>
        <p:spPr bwMode="auto">
          <a:xfrm>
            <a:off x="3490913" y="4868863"/>
            <a:ext cx="503237" cy="50323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7</a:t>
            </a:r>
          </a:p>
        </p:txBody>
      </p:sp>
      <p:sp>
        <p:nvSpPr>
          <p:cNvPr id="39" name="Oval 39"/>
          <p:cNvSpPr>
            <a:spLocks noChangeArrowheads="1"/>
          </p:cNvSpPr>
          <p:nvPr/>
        </p:nvSpPr>
        <p:spPr bwMode="auto">
          <a:xfrm>
            <a:off x="4210050" y="4841875"/>
            <a:ext cx="503238" cy="503238"/>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8</a:t>
            </a:r>
          </a:p>
        </p:txBody>
      </p:sp>
      <p:sp>
        <p:nvSpPr>
          <p:cNvPr id="40" name="Oval 40"/>
          <p:cNvSpPr>
            <a:spLocks noChangeArrowheads="1"/>
          </p:cNvSpPr>
          <p:nvPr/>
        </p:nvSpPr>
        <p:spPr bwMode="auto">
          <a:xfrm>
            <a:off x="3492500" y="5705475"/>
            <a:ext cx="503238" cy="503238"/>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1</a:t>
            </a:r>
          </a:p>
        </p:txBody>
      </p:sp>
      <p:sp>
        <p:nvSpPr>
          <p:cNvPr id="41" name="Oval 41"/>
          <p:cNvSpPr>
            <a:spLocks noChangeArrowheads="1"/>
          </p:cNvSpPr>
          <p:nvPr/>
        </p:nvSpPr>
        <p:spPr bwMode="auto">
          <a:xfrm>
            <a:off x="5722938" y="4868863"/>
            <a:ext cx="503237" cy="503237"/>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9</a:t>
            </a:r>
          </a:p>
        </p:txBody>
      </p:sp>
      <p:sp>
        <p:nvSpPr>
          <p:cNvPr id="42" name="Oval 42"/>
          <p:cNvSpPr>
            <a:spLocks noChangeArrowheads="1"/>
          </p:cNvSpPr>
          <p:nvPr/>
        </p:nvSpPr>
        <p:spPr bwMode="auto">
          <a:xfrm>
            <a:off x="5722938" y="5661025"/>
            <a:ext cx="503237" cy="503238"/>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3</a:t>
            </a:r>
          </a:p>
        </p:txBody>
      </p:sp>
      <p:sp>
        <p:nvSpPr>
          <p:cNvPr id="43" name="Oval 43"/>
          <p:cNvSpPr>
            <a:spLocks noChangeArrowheads="1"/>
          </p:cNvSpPr>
          <p:nvPr/>
        </p:nvSpPr>
        <p:spPr bwMode="auto">
          <a:xfrm>
            <a:off x="4930775" y="4841875"/>
            <a:ext cx="503238" cy="503238"/>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Times New Roman" pitchFamily="18" charset="0"/>
              </a:rPr>
              <a:t>5</a:t>
            </a:r>
          </a:p>
        </p:txBody>
      </p:sp>
      <p:sp>
        <p:nvSpPr>
          <p:cNvPr id="44" name="Line 44"/>
          <p:cNvSpPr>
            <a:spLocks noChangeShapeType="1"/>
          </p:cNvSpPr>
          <p:nvPr/>
        </p:nvSpPr>
        <p:spPr bwMode="auto">
          <a:xfrm flipH="1">
            <a:off x="3778250" y="4508500"/>
            <a:ext cx="504825" cy="333375"/>
          </a:xfrm>
          <a:prstGeom prst="line">
            <a:avLst/>
          </a:prstGeom>
          <a:noFill/>
          <a:ln w="25400">
            <a:solidFill>
              <a:schemeClr val="tx1"/>
            </a:solidFill>
            <a:round/>
            <a:headEnd type="triangle" w="med" len="med"/>
            <a:tailEnd/>
          </a:ln>
          <a:effectLst/>
        </p:spPr>
        <p:txBody>
          <a:bodyPr/>
          <a:lstStyle/>
          <a:p>
            <a:endParaRPr lang="zh-CN" altLang="en-US"/>
          </a:p>
        </p:txBody>
      </p:sp>
      <p:sp>
        <p:nvSpPr>
          <p:cNvPr id="45" name="Line 45"/>
          <p:cNvSpPr>
            <a:spLocks noChangeShapeType="1"/>
          </p:cNvSpPr>
          <p:nvPr/>
        </p:nvSpPr>
        <p:spPr bwMode="auto">
          <a:xfrm flipH="1">
            <a:off x="3059113" y="4437063"/>
            <a:ext cx="1152525" cy="404812"/>
          </a:xfrm>
          <a:prstGeom prst="line">
            <a:avLst/>
          </a:prstGeom>
          <a:noFill/>
          <a:ln w="25400">
            <a:solidFill>
              <a:schemeClr val="tx1"/>
            </a:solidFill>
            <a:round/>
            <a:headEnd type="triangle" w="med" len="med"/>
            <a:tailEnd/>
          </a:ln>
          <a:effectLst/>
        </p:spPr>
        <p:txBody>
          <a:bodyPr/>
          <a:lstStyle/>
          <a:p>
            <a:endParaRPr lang="zh-CN" altLang="en-US"/>
          </a:p>
        </p:txBody>
      </p:sp>
      <p:sp>
        <p:nvSpPr>
          <p:cNvPr id="46" name="Line 46"/>
          <p:cNvSpPr>
            <a:spLocks noChangeShapeType="1"/>
          </p:cNvSpPr>
          <p:nvPr/>
        </p:nvSpPr>
        <p:spPr bwMode="auto">
          <a:xfrm flipH="1">
            <a:off x="4425950" y="4508500"/>
            <a:ext cx="1588" cy="333375"/>
          </a:xfrm>
          <a:prstGeom prst="line">
            <a:avLst/>
          </a:prstGeom>
          <a:noFill/>
          <a:ln w="25400">
            <a:solidFill>
              <a:schemeClr val="tx1"/>
            </a:solidFill>
            <a:round/>
            <a:headEnd type="triangle" w="med" len="med"/>
            <a:tailEnd/>
          </a:ln>
          <a:effectLst/>
        </p:spPr>
        <p:txBody>
          <a:bodyPr/>
          <a:lstStyle/>
          <a:p>
            <a:endParaRPr lang="zh-CN" altLang="en-US"/>
          </a:p>
        </p:txBody>
      </p:sp>
      <p:sp>
        <p:nvSpPr>
          <p:cNvPr id="47" name="Line 47"/>
          <p:cNvSpPr>
            <a:spLocks noChangeShapeType="1"/>
          </p:cNvSpPr>
          <p:nvPr/>
        </p:nvSpPr>
        <p:spPr bwMode="auto">
          <a:xfrm>
            <a:off x="3708400" y="5373688"/>
            <a:ext cx="1588" cy="315912"/>
          </a:xfrm>
          <a:prstGeom prst="line">
            <a:avLst/>
          </a:prstGeom>
          <a:noFill/>
          <a:ln w="25400">
            <a:solidFill>
              <a:schemeClr val="tx1"/>
            </a:solidFill>
            <a:round/>
            <a:headEnd type="triangle" w="med" len="med"/>
            <a:tailEnd/>
          </a:ln>
          <a:effectLst/>
        </p:spPr>
        <p:txBody>
          <a:bodyPr/>
          <a:lstStyle/>
          <a:p>
            <a:endParaRPr lang="zh-CN" altLang="en-US"/>
          </a:p>
        </p:txBody>
      </p:sp>
      <p:sp>
        <p:nvSpPr>
          <p:cNvPr id="48" name="Line 48"/>
          <p:cNvSpPr>
            <a:spLocks noChangeShapeType="1"/>
          </p:cNvSpPr>
          <p:nvPr/>
        </p:nvSpPr>
        <p:spPr bwMode="auto">
          <a:xfrm>
            <a:off x="4643438" y="4365625"/>
            <a:ext cx="1296987" cy="503238"/>
          </a:xfrm>
          <a:prstGeom prst="line">
            <a:avLst/>
          </a:prstGeom>
          <a:noFill/>
          <a:ln w="25400">
            <a:solidFill>
              <a:schemeClr val="tx1"/>
            </a:solidFill>
            <a:round/>
            <a:headEnd type="triangle" w="med" len="med"/>
            <a:tailEnd/>
          </a:ln>
          <a:effectLst/>
        </p:spPr>
        <p:txBody>
          <a:bodyPr/>
          <a:lstStyle/>
          <a:p>
            <a:endParaRPr lang="zh-CN" altLang="en-US"/>
          </a:p>
        </p:txBody>
      </p:sp>
      <p:sp>
        <p:nvSpPr>
          <p:cNvPr id="49" name="Line 49"/>
          <p:cNvSpPr>
            <a:spLocks noChangeShapeType="1"/>
          </p:cNvSpPr>
          <p:nvPr/>
        </p:nvSpPr>
        <p:spPr bwMode="auto">
          <a:xfrm flipH="1">
            <a:off x="6011863" y="5373688"/>
            <a:ext cx="0" cy="287337"/>
          </a:xfrm>
          <a:prstGeom prst="line">
            <a:avLst/>
          </a:prstGeom>
          <a:noFill/>
          <a:ln w="25400">
            <a:solidFill>
              <a:schemeClr val="tx1"/>
            </a:solidFill>
            <a:round/>
            <a:headEnd type="triangle" w="med" len="med"/>
            <a:tailEnd/>
          </a:ln>
          <a:effectLst/>
        </p:spPr>
        <p:txBody>
          <a:bodyPr/>
          <a:lstStyle/>
          <a:p>
            <a:endParaRPr lang="zh-CN" altLang="en-US"/>
          </a:p>
        </p:txBody>
      </p:sp>
      <p:sp>
        <p:nvSpPr>
          <p:cNvPr id="50" name="Line 50"/>
          <p:cNvSpPr>
            <a:spLocks noChangeShapeType="1"/>
          </p:cNvSpPr>
          <p:nvPr/>
        </p:nvSpPr>
        <p:spPr bwMode="auto">
          <a:xfrm>
            <a:off x="4572000" y="4437063"/>
            <a:ext cx="574675" cy="404812"/>
          </a:xfrm>
          <a:prstGeom prst="line">
            <a:avLst/>
          </a:prstGeom>
          <a:noFill/>
          <a:ln w="25400">
            <a:solidFill>
              <a:schemeClr val="tx1"/>
            </a:solidFill>
            <a:round/>
            <a:headEnd type="triangle" w="med" len="med"/>
            <a:tailEnd/>
          </a:ln>
          <a:effectLst/>
        </p:spPr>
        <p:txBody>
          <a:bodyPr/>
          <a:lstStyle/>
          <a:p>
            <a:endParaRPr lang="zh-CN" altLang="en-US"/>
          </a:p>
        </p:txBody>
      </p:sp>
      <p:sp>
        <p:nvSpPr>
          <p:cNvPr id="51" name="Oval 51"/>
          <p:cNvSpPr>
            <a:spLocks noChangeArrowheads="1"/>
          </p:cNvSpPr>
          <p:nvPr/>
        </p:nvSpPr>
        <p:spPr bwMode="auto">
          <a:xfrm>
            <a:off x="3346450" y="4724400"/>
            <a:ext cx="790575" cy="792163"/>
          </a:xfrm>
          <a:prstGeom prst="ellipse">
            <a:avLst/>
          </a:prstGeom>
          <a:noFill/>
          <a:ln w="25400">
            <a:solidFill>
              <a:schemeClr val="tx1"/>
            </a:solidFill>
            <a:prstDash val="sysDot"/>
            <a:round/>
            <a:headEnd/>
            <a:tailEnd/>
          </a:ln>
          <a:effectLst/>
        </p:spPr>
        <p:txBody>
          <a:bodyPr wrap="none" anchor="ctr"/>
          <a:lstStyle/>
          <a:p>
            <a:endParaRPr lang="zh-CN" altLang="en-US"/>
          </a:p>
        </p:txBody>
      </p:sp>
      <p:sp>
        <p:nvSpPr>
          <p:cNvPr id="52" name="Rectangle 55"/>
          <p:cNvSpPr>
            <a:spLocks noChangeArrowheads="1"/>
          </p:cNvSpPr>
          <p:nvPr/>
        </p:nvSpPr>
        <p:spPr bwMode="auto">
          <a:xfrm>
            <a:off x="179388" y="2492375"/>
            <a:ext cx="23050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a:solidFill>
                  <a:schemeClr val="tx2"/>
                </a:solidFill>
                <a:effectLst>
                  <a:outerShdw blurRad="38100" dist="38100" dir="2700000" algn="tl">
                    <a:srgbClr val="C0C0C0"/>
                  </a:outerShdw>
                </a:effectLst>
                <a:latin typeface="Times New Roman" pitchFamily="18" charset="0"/>
              </a:rPr>
              <a:t>查找到</a:t>
            </a:r>
            <a:r>
              <a:rPr lang="en-US" altLang="zh-CN" sz="2000">
                <a:solidFill>
                  <a:schemeClr val="tx2"/>
                </a:solidFill>
                <a:effectLst>
                  <a:outerShdw blurRad="38100" dist="38100" dir="2700000" algn="tl">
                    <a:srgbClr val="C0C0C0"/>
                  </a:outerShdw>
                </a:effectLst>
                <a:latin typeface="Times New Roman" pitchFamily="18" charset="0"/>
              </a:rPr>
              <a:t>5</a:t>
            </a:r>
            <a:r>
              <a:rPr lang="zh-CN" altLang="en-US" sz="2000">
                <a:solidFill>
                  <a:schemeClr val="tx2"/>
                </a:solidFill>
                <a:effectLst>
                  <a:outerShdw blurRad="38100" dist="38100" dir="2700000" algn="tl">
                    <a:srgbClr val="C0C0C0"/>
                  </a:outerShdw>
                </a:effectLst>
                <a:latin typeface="Times New Roman" pitchFamily="18" charset="0"/>
              </a:rPr>
              <a:t>的所在树的根结点</a:t>
            </a:r>
            <a:r>
              <a:rPr lang="en-US" altLang="zh-CN" sz="2000">
                <a:solidFill>
                  <a:schemeClr val="tx2"/>
                </a:solidFill>
                <a:effectLst>
                  <a:outerShdw blurRad="38100" dist="38100" dir="2700000" algn="tl">
                    <a:srgbClr val="C0C0C0"/>
                  </a:outerShdw>
                </a:effectLst>
                <a:latin typeface="Times New Roman" pitchFamily="18" charset="0"/>
              </a:rPr>
              <a:t>0</a:t>
            </a:r>
            <a:r>
              <a:rPr lang="zh-CN" altLang="en-US" sz="2000">
                <a:solidFill>
                  <a:schemeClr val="tx2"/>
                </a:solidFill>
                <a:effectLst>
                  <a:outerShdw blurRad="38100" dist="38100" dir="2700000" algn="tl">
                    <a:srgbClr val="C0C0C0"/>
                  </a:outerShdw>
                </a:effectLst>
                <a:latin typeface="Times New Roman" pitchFamily="18" charset="0"/>
              </a:rPr>
              <a:t>后，折叠结点</a:t>
            </a:r>
            <a:r>
              <a:rPr lang="en-US" altLang="zh-CN" sz="2000">
                <a:solidFill>
                  <a:schemeClr val="tx2"/>
                </a:solidFill>
                <a:effectLst>
                  <a:outerShdw blurRad="38100" dist="38100" dir="2700000" algn="tl">
                    <a:srgbClr val="C0C0C0"/>
                  </a:outerShdw>
                </a:effectLst>
                <a:latin typeface="Times New Roman" pitchFamily="18" charset="0"/>
              </a:rPr>
              <a:t>5</a:t>
            </a:r>
          </a:p>
        </p:txBody>
      </p:sp>
      <p:sp>
        <p:nvSpPr>
          <p:cNvPr id="53" name="Rectangle 56"/>
          <p:cNvSpPr>
            <a:spLocks noChangeArrowheads="1"/>
          </p:cNvSpPr>
          <p:nvPr/>
        </p:nvSpPr>
        <p:spPr bwMode="auto">
          <a:xfrm>
            <a:off x="755650" y="4437063"/>
            <a:ext cx="172878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a:solidFill>
                  <a:schemeClr val="tx2"/>
                </a:solidFill>
                <a:effectLst>
                  <a:outerShdw blurRad="38100" dist="38100" dir="2700000" algn="tl">
                    <a:srgbClr val="C0C0C0"/>
                  </a:outerShdw>
                </a:effectLst>
                <a:latin typeface="Times New Roman" pitchFamily="18" charset="0"/>
              </a:rPr>
              <a:t>结点</a:t>
            </a:r>
            <a:r>
              <a:rPr lang="en-US" altLang="zh-CN" sz="2000">
                <a:solidFill>
                  <a:schemeClr val="tx2"/>
                </a:solidFill>
                <a:effectLst>
                  <a:outerShdw blurRad="38100" dist="38100" dir="2700000" algn="tl">
                    <a:srgbClr val="C0C0C0"/>
                  </a:outerShdw>
                </a:effectLst>
                <a:latin typeface="Times New Roman" pitchFamily="18" charset="0"/>
              </a:rPr>
              <a:t>7</a:t>
            </a:r>
            <a:r>
              <a:rPr lang="zh-CN" altLang="en-US" sz="2000">
                <a:solidFill>
                  <a:schemeClr val="tx2"/>
                </a:solidFill>
                <a:effectLst>
                  <a:outerShdw blurRad="38100" dist="38100" dir="2700000" algn="tl">
                    <a:srgbClr val="C0C0C0"/>
                  </a:outerShdw>
                </a:effectLst>
                <a:latin typeface="Times New Roman" pitchFamily="18" charset="0"/>
              </a:rPr>
              <a:t>的父结点已是根结点，折叠过程结束</a:t>
            </a:r>
          </a:p>
        </p:txBody>
      </p:sp>
      <p:sp>
        <p:nvSpPr>
          <p:cNvPr id="54" name="Rectangle 57"/>
          <p:cNvSpPr>
            <a:spLocks noChangeArrowheads="1"/>
          </p:cNvSpPr>
          <p:nvPr/>
        </p:nvSpPr>
        <p:spPr bwMode="auto">
          <a:xfrm>
            <a:off x="4859338" y="2636838"/>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chemeClr val="tx2"/>
                </a:solidFill>
                <a:effectLst>
                  <a:outerShdw blurRad="38100" dist="38100" dir="2700000" algn="tl">
                    <a:srgbClr val="C0C0C0"/>
                  </a:outerShdw>
                </a:effectLst>
                <a:latin typeface="Times New Roman" pitchFamily="18" charset="0"/>
              </a:rPr>
              <a:t>折叠结点</a:t>
            </a:r>
            <a:r>
              <a:rPr lang="en-US" altLang="zh-CN" sz="2000" dirty="0">
                <a:solidFill>
                  <a:schemeClr val="tx2"/>
                </a:solidFill>
                <a:effectLst>
                  <a:outerShdw blurRad="38100" dist="38100" dir="2700000" algn="tl">
                    <a:srgbClr val="C0C0C0"/>
                  </a:outerShdw>
                </a:effectLst>
                <a:latin typeface="Times New Roman" pitchFamily="18" charset="0"/>
              </a:rPr>
              <a:t>9</a:t>
            </a:r>
          </a:p>
        </p:txBody>
      </p:sp>
    </p:spTree>
    <p:extLst>
      <p:ext uri="{BB962C8B-B14F-4D97-AF65-F5344CB8AC3E}">
        <p14:creationId xmlns:p14="http://schemas.microsoft.com/office/powerpoint/2010/main" val="1854717087"/>
      </p:ext>
    </p:extLst>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70768" y="332656"/>
            <a:ext cx="8713787" cy="685800"/>
          </a:xfrm>
        </p:spPr>
        <p:txBody>
          <a:bodyPr/>
          <a:lstStyle/>
          <a:p>
            <a:pPr>
              <a:defRPr/>
            </a:pP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并</a:t>
            </a:r>
            <a:r>
              <a:rPr lang="zh-CN" altLang="en-US" sz="3600">
                <a:solidFill>
                  <a:srgbClr val="FF3300"/>
                </a:solidFill>
                <a:effectLst>
                  <a:outerShdw blurRad="38100" dist="38100" dir="2700000" algn="tl">
                    <a:srgbClr val="C0C0C0"/>
                  </a:outerShdw>
                </a:effectLst>
                <a:latin typeface="Times New Roman" pitchFamily="18" charset="0"/>
                <a:ea typeface="楷体_GB2312" pitchFamily="49" charset="-122"/>
                <a:cs typeface="+mj-cs"/>
              </a:rPr>
              <a:t>查</a:t>
            </a: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cs typeface="+mj-cs"/>
              </a:rPr>
              <a:t>集的实现</a:t>
            </a:r>
            <a:r>
              <a:rPr lang="en-US" altLang="zh-CN" sz="3600" smtClean="0">
                <a:solidFill>
                  <a:srgbClr val="FF3300"/>
                </a:solidFill>
                <a:effectLst>
                  <a:outerShdw blurRad="38100" dist="38100" dir="2700000" algn="tl">
                    <a:srgbClr val="C0C0C0"/>
                  </a:outerShdw>
                </a:effectLst>
                <a:latin typeface="Times New Roman" pitchFamily="18" charset="0"/>
                <a:ea typeface="楷体_GB2312" pitchFamily="49" charset="-122"/>
              </a:rPr>
              <a:t>——</a:t>
            </a:r>
            <a:r>
              <a:rPr lang="zh-CN" altLang="en-US" sz="3600" smtClean="0">
                <a:solidFill>
                  <a:srgbClr val="FF3300"/>
                </a:solidFill>
                <a:effectLst>
                  <a:outerShdw blurRad="38100" dist="38100" dir="2700000" algn="tl">
                    <a:srgbClr val="C0C0C0"/>
                  </a:outerShdw>
                </a:effectLst>
                <a:latin typeface="Times New Roman" pitchFamily="18" charset="0"/>
                <a:ea typeface="楷体_GB2312" pitchFamily="49" charset="-122"/>
              </a:rPr>
              <a:t>集合</a:t>
            </a:r>
            <a:endParaRPr lang="en-US" altLang="zh-CN" sz="2400" dirty="0">
              <a:solidFill>
                <a:srgbClr val="FF3300"/>
              </a:solidFill>
              <a:effectLst>
                <a:outerShdw blurRad="38100" dist="38100" dir="2700000" algn="tl">
                  <a:srgbClr val="C0C0C0"/>
                </a:outerShdw>
              </a:effectLst>
              <a:latin typeface="Times New Roman" pitchFamily="18" charset="0"/>
              <a:ea typeface="楷体_GB2312" pitchFamily="49" charset="-122"/>
              <a:cs typeface="+mj-cs"/>
            </a:endParaRPr>
          </a:p>
        </p:txBody>
      </p:sp>
      <p:sp>
        <p:nvSpPr>
          <p:cNvPr id="3" name="Rectangle 3"/>
          <p:cNvSpPr txBox="1">
            <a:spLocks noChangeArrowheads="1"/>
          </p:cNvSpPr>
          <p:nvPr/>
        </p:nvSpPr>
        <p:spPr bwMode="auto">
          <a:xfrm>
            <a:off x="34925" y="1125017"/>
            <a:ext cx="8458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buClr>
                <a:srgbClr val="FF6600"/>
              </a:buClr>
              <a:buSzPct val="55000"/>
              <a:buFont typeface="Wingdings" pitchFamily="2" charset="2"/>
              <a:buNone/>
              <a:defRPr/>
            </a:pPr>
            <a:r>
              <a:rPr lang="zh-CN" altLang="en-US" smtClean="0">
                <a:solidFill>
                  <a:schemeClr val="tx2"/>
                </a:solidFill>
                <a:effectLst>
                  <a:outerShdw blurRad="38100" dist="38100" dir="2700000" algn="tl">
                    <a:srgbClr val="C0C0C0"/>
                  </a:outerShdw>
                </a:effectLst>
                <a:latin typeface="楷体_GB2312" pitchFamily="49" charset="-122"/>
                <a:ea typeface="楷体_GB2312" pitchFamily="49" charset="-122"/>
              </a:rPr>
              <a:t>用集合表示</a:t>
            </a:r>
            <a:r>
              <a:rPr lang="zh-CN" altLang="en-US" dirty="0" smtClean="0">
                <a:solidFill>
                  <a:schemeClr val="tx2"/>
                </a:solidFill>
                <a:effectLst>
                  <a:outerShdw blurRad="38100" dist="38100" dir="2700000" algn="tl">
                    <a:srgbClr val="C0C0C0"/>
                  </a:outerShdw>
                </a:effectLst>
                <a:latin typeface="楷体_GB2312" pitchFamily="49" charset="-122"/>
                <a:ea typeface="楷体_GB2312" pitchFamily="49" charset="-122"/>
              </a:rPr>
              <a:t>的并查集类定义</a:t>
            </a:r>
            <a:r>
              <a:rPr lang="zh-CN" altLang="en-US" dirty="0" smtClean="0">
                <a:solidFill>
                  <a:schemeClr val="tx2"/>
                </a:solidFill>
                <a:latin typeface="楷体_GB2312" pitchFamily="49" charset="-122"/>
                <a:ea typeface="楷体_GB2312" pitchFamily="49" charset="-122"/>
              </a:rPr>
              <a:t> </a:t>
            </a:r>
          </a:p>
        </p:txBody>
      </p:sp>
      <p:sp>
        <p:nvSpPr>
          <p:cNvPr id="4" name="Rectangle 7"/>
          <p:cNvSpPr>
            <a:spLocks noChangeArrowheads="1"/>
          </p:cNvSpPr>
          <p:nvPr/>
        </p:nvSpPr>
        <p:spPr bwMode="auto">
          <a:xfrm>
            <a:off x="0" y="1844824"/>
            <a:ext cx="9132888" cy="2492990"/>
          </a:xfrm>
          <a:prstGeom prst="rect">
            <a:avLst/>
          </a:prstGeom>
          <a:solidFill>
            <a:srgbClr val="00CC99"/>
          </a:solidFill>
          <a:ln w="9525">
            <a:noFill/>
            <a:miter lim="800000"/>
            <a:headEnd/>
            <a:tailEnd/>
          </a:ln>
          <a:effectLst/>
        </p:spPr>
        <p:txBody>
          <a:bodyPr anchor="ctr">
            <a:spAutoFit/>
          </a:bodyPr>
          <a:lstStyle/>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a:solidFill>
                  <a:schemeClr val="tx2"/>
                </a:solidFill>
                <a:latin typeface="Times New Roman" pitchFamily="18" charset="0"/>
              </a:rPr>
              <a:t>class UFSet </a:t>
            </a:r>
            <a:r>
              <a:rPr kumimoji="1" lang="en-US" altLang="zh-CN" sz="2600" smtClean="0">
                <a:solidFill>
                  <a:schemeClr val="tx2"/>
                </a:solidFill>
                <a:latin typeface="Times New Roman" pitchFamily="18" charset="0"/>
              </a:rPr>
              <a:t>:  # </a:t>
            </a:r>
            <a:r>
              <a:rPr kumimoji="1" lang="zh-CN" altLang="en-US" sz="2600">
                <a:solidFill>
                  <a:schemeClr val="tx2"/>
                </a:solidFill>
                <a:latin typeface="Times New Roman" pitchFamily="18" charset="0"/>
              </a:rPr>
              <a:t>并查集，用包含集合的列表存储</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zh-CN" altLang="en-US" sz="2600">
                <a:solidFill>
                  <a:schemeClr val="tx2"/>
                </a:solidFill>
                <a:latin typeface="Times New Roman" pitchFamily="18" charset="0"/>
              </a:rPr>
              <a:t>    </a:t>
            </a:r>
            <a:r>
              <a:rPr kumimoji="1" lang="en-US" altLang="zh-CN" sz="2600">
                <a:solidFill>
                  <a:schemeClr val="tx2"/>
                </a:solidFill>
                <a:latin typeface="Times New Roman" pitchFamily="18" charset="0"/>
              </a:rPr>
              <a:t>def __init__(self, setElement) :  # </a:t>
            </a:r>
            <a:r>
              <a:rPr kumimoji="1" lang="zh-CN" altLang="en-US" sz="2600">
                <a:solidFill>
                  <a:schemeClr val="tx2"/>
                </a:solidFill>
                <a:latin typeface="Times New Roman" pitchFamily="18" charset="0"/>
              </a:rPr>
              <a:t>输入参数是元素的</a:t>
            </a:r>
            <a:r>
              <a:rPr kumimoji="1" lang="zh-CN" altLang="en-US" sz="2600" smtClean="0">
                <a:solidFill>
                  <a:schemeClr val="tx2"/>
                </a:solidFill>
                <a:latin typeface="Times New Roman" pitchFamily="18" charset="0"/>
              </a:rPr>
              <a:t>列表</a:t>
            </a:r>
            <a:endParaRPr kumimoji="1" lang="zh-CN" altLang="en-US" sz="2600">
              <a:solidFill>
                <a:schemeClr val="tx2"/>
              </a:solidFill>
              <a:latin typeface="Times New Roman" pitchFamily="18" charset="0"/>
            </a:endParaRP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zh-CN" altLang="en-US" sz="2600">
                <a:solidFill>
                  <a:schemeClr val="tx2"/>
                </a:solidFill>
                <a:latin typeface="Times New Roman" pitchFamily="18" charset="0"/>
              </a:rPr>
              <a:t>        </a:t>
            </a:r>
            <a:r>
              <a:rPr kumimoji="1" lang="en-US" altLang="zh-CN" sz="2600">
                <a:solidFill>
                  <a:schemeClr val="tx2"/>
                </a:solidFill>
                <a:latin typeface="Times New Roman" pitchFamily="18" charset="0"/>
              </a:rPr>
              <a:t>self.setList = [ set([e]) for e in setElement]</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en-US" altLang="zh-CN" sz="2600">
                <a:solidFill>
                  <a:schemeClr val="tx2"/>
                </a:solidFill>
                <a:latin typeface="Times New Roman" pitchFamily="18" charset="0"/>
              </a:rPr>
              <a:t>    def  num(self, x) : # </a:t>
            </a:r>
            <a:r>
              <a:rPr kumimoji="1" lang="zh-CN" altLang="en-US" sz="2600">
                <a:solidFill>
                  <a:schemeClr val="tx2"/>
                </a:solidFill>
                <a:latin typeface="Times New Roman" pitchFamily="18" charset="0"/>
              </a:rPr>
              <a:t>返回</a:t>
            </a:r>
            <a:r>
              <a:rPr kumimoji="1" lang="en-US" altLang="zh-CN" sz="2600">
                <a:solidFill>
                  <a:schemeClr val="tx2"/>
                </a:solidFill>
                <a:latin typeface="Times New Roman" pitchFamily="18" charset="0"/>
              </a:rPr>
              <a:t>x</a:t>
            </a:r>
            <a:r>
              <a:rPr kumimoji="1" lang="zh-CN" altLang="en-US" sz="2600">
                <a:solidFill>
                  <a:schemeClr val="tx2"/>
                </a:solidFill>
                <a:latin typeface="Times New Roman" pitchFamily="18" charset="0"/>
              </a:rPr>
              <a:t>所在集合的元素个数</a:t>
            </a:r>
          </a:p>
          <a:p>
            <a:pP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1" lang="zh-CN" altLang="en-US" sz="2600">
                <a:solidFill>
                  <a:schemeClr val="tx2"/>
                </a:solidFill>
                <a:latin typeface="Times New Roman" pitchFamily="18" charset="0"/>
              </a:rPr>
              <a:t>        </a:t>
            </a:r>
            <a:r>
              <a:rPr kumimoji="1" lang="en-US" altLang="zh-CN" sz="2600">
                <a:solidFill>
                  <a:schemeClr val="tx2"/>
                </a:solidFill>
                <a:latin typeface="Times New Roman" pitchFamily="18" charset="0"/>
              </a:rPr>
              <a:t>return len(self.find(x))</a:t>
            </a:r>
            <a:endParaRPr kumimoji="1" lang="en-US" altLang="zh-CN" sz="2600" dirty="0">
              <a:solidFill>
                <a:schemeClr val="tx2"/>
              </a:solidFill>
              <a:latin typeface="Times New Roman" pitchFamily="18" charset="0"/>
            </a:endParaRPr>
          </a:p>
        </p:txBody>
      </p:sp>
    </p:spTree>
    <p:extLst>
      <p:ext uri="{BB962C8B-B14F-4D97-AF65-F5344CB8AC3E}">
        <p14:creationId xmlns:p14="http://schemas.microsoft.com/office/powerpoint/2010/main" val="3798851996"/>
      </p:ext>
    </p:extLst>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5" name="Rectangle 4"/>
          <p:cNvSpPr>
            <a:spLocks noChangeArrowheads="1"/>
          </p:cNvSpPr>
          <p:nvPr/>
        </p:nvSpPr>
        <p:spPr bwMode="auto">
          <a:xfrm>
            <a:off x="112712" y="809158"/>
            <a:ext cx="184150" cy="457200"/>
          </a:xfrm>
          <a:prstGeom prst="rect">
            <a:avLst/>
          </a:prstGeom>
          <a:noFill/>
          <a:ln w="9525">
            <a:noFill/>
            <a:miter lim="800000"/>
            <a:headEnd/>
            <a:tailEnd/>
          </a:ln>
          <a:effectLst/>
        </p:spPr>
        <p:txBody>
          <a:bodyPr wrap="none">
            <a:spAutoFit/>
          </a:bodyPr>
          <a:lstStyle/>
          <a:p>
            <a:endParaRPr kumimoji="1" lang="zh-CN" altLang="zh-CN" sz="2400">
              <a:ea typeface="黑体" pitchFamily="49" charset="-122"/>
            </a:endParaRPr>
          </a:p>
        </p:txBody>
      </p:sp>
      <p:sp>
        <p:nvSpPr>
          <p:cNvPr id="228356" name="Rectangle 5"/>
          <p:cNvSpPr>
            <a:spLocks noChangeArrowheads="1"/>
          </p:cNvSpPr>
          <p:nvPr/>
        </p:nvSpPr>
        <p:spPr bwMode="auto">
          <a:xfrm>
            <a:off x="569912" y="2482383"/>
            <a:ext cx="184150" cy="579438"/>
          </a:xfrm>
          <a:prstGeom prst="rect">
            <a:avLst/>
          </a:prstGeom>
          <a:noFill/>
          <a:ln w="9525">
            <a:noFill/>
            <a:miter lim="800000"/>
            <a:headEnd/>
            <a:tailEnd/>
          </a:ln>
          <a:effectLst/>
        </p:spPr>
        <p:txBody>
          <a:bodyPr wrap="none">
            <a:spAutoFit/>
          </a:bodyPr>
          <a:lstStyle/>
          <a:p>
            <a:endParaRPr kumimoji="1" lang="zh-CN" altLang="zh-CN" sz="3200">
              <a:solidFill>
                <a:srgbClr val="CC3300"/>
              </a:solidFill>
              <a:latin typeface="Times New Roman" pitchFamily="18" charset="0"/>
            </a:endParaRPr>
          </a:p>
        </p:txBody>
      </p:sp>
      <p:sp>
        <p:nvSpPr>
          <p:cNvPr id="6" name="Rectangle 1045"/>
          <p:cNvSpPr>
            <a:spLocks noChangeArrowheads="1"/>
          </p:cNvSpPr>
          <p:nvPr/>
        </p:nvSpPr>
        <p:spPr bwMode="auto">
          <a:xfrm>
            <a:off x="0" y="1015281"/>
            <a:ext cx="9144000" cy="2246769"/>
          </a:xfrm>
          <a:prstGeom prst="rect">
            <a:avLst/>
          </a:prstGeom>
          <a:solidFill>
            <a:srgbClr val="00CC99"/>
          </a:solidFill>
          <a:ln w="9525">
            <a:noFill/>
            <a:miter lim="800000"/>
            <a:headEnd/>
            <a:tailEnd/>
          </a:ln>
          <a:effectLst/>
        </p:spPr>
        <p:txBody>
          <a:bodyPr>
            <a:spAutoFit/>
          </a:bodyPr>
          <a:lstStyle/>
          <a:p>
            <a:pPr>
              <a:lnSpc>
                <a:spcPct val="100000"/>
              </a:lnSpc>
            </a:pPr>
            <a:r>
              <a:rPr kumimoji="1" lang="en-US" altLang="zh-CN" sz="2800">
                <a:solidFill>
                  <a:schemeClr val="tx2"/>
                </a:solidFill>
                <a:latin typeface="Times New Roman" pitchFamily="18" charset="0"/>
                <a:ea typeface="仿宋_GB2312" pitchFamily="49" charset="-122"/>
              </a:rPr>
              <a:t>def  find(self, x) : # </a:t>
            </a:r>
            <a:r>
              <a:rPr kumimoji="1" lang="zh-CN" altLang="en-US" sz="2800">
                <a:solidFill>
                  <a:schemeClr val="tx2"/>
                </a:solidFill>
                <a:latin typeface="Times New Roman" pitchFamily="18" charset="0"/>
                <a:ea typeface="仿宋_GB2312" pitchFamily="49" charset="-122"/>
              </a:rPr>
              <a:t>搜寻</a:t>
            </a:r>
            <a:r>
              <a:rPr kumimoji="1" lang="en-US" altLang="zh-CN" sz="2800">
                <a:solidFill>
                  <a:schemeClr val="tx2"/>
                </a:solidFill>
                <a:latin typeface="Times New Roman" pitchFamily="18" charset="0"/>
                <a:ea typeface="仿宋_GB2312" pitchFamily="49" charset="-122"/>
              </a:rPr>
              <a:t>x</a:t>
            </a:r>
            <a:r>
              <a:rPr kumimoji="1" lang="zh-CN" altLang="en-US" sz="2800">
                <a:solidFill>
                  <a:schemeClr val="tx2"/>
                </a:solidFill>
                <a:latin typeface="Times New Roman" pitchFamily="18" charset="0"/>
                <a:ea typeface="仿宋_GB2312" pitchFamily="49" charset="-122"/>
              </a:rPr>
              <a:t>所在的集合</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for _set in self.setList :  # </a:t>
            </a:r>
            <a:r>
              <a:rPr kumimoji="1" lang="zh-CN" altLang="en-US" sz="2800">
                <a:solidFill>
                  <a:schemeClr val="tx2"/>
                </a:solidFill>
                <a:latin typeface="Times New Roman" pitchFamily="18" charset="0"/>
                <a:ea typeface="仿宋_GB2312" pitchFamily="49" charset="-122"/>
              </a:rPr>
              <a:t>对列表中的每一个集合</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if  x in _set:</a:t>
            </a:r>
          </a:p>
          <a:p>
            <a:pPr>
              <a:lnSpc>
                <a:spcPct val="100000"/>
              </a:lnSpc>
            </a:pPr>
            <a:r>
              <a:rPr kumimoji="1" lang="en-US" altLang="zh-CN" sz="2800">
                <a:solidFill>
                  <a:schemeClr val="tx2"/>
                </a:solidFill>
                <a:latin typeface="Times New Roman" pitchFamily="18" charset="0"/>
                <a:ea typeface="仿宋_GB2312" pitchFamily="49" charset="-122"/>
              </a:rPr>
              <a:t>            return _set    # </a:t>
            </a:r>
            <a:r>
              <a:rPr kumimoji="1" lang="zh-CN" altLang="en-US" sz="2800">
                <a:solidFill>
                  <a:schemeClr val="tx2"/>
                </a:solidFill>
                <a:latin typeface="Times New Roman" pitchFamily="18" charset="0"/>
                <a:ea typeface="仿宋_GB2312" pitchFamily="49" charset="-122"/>
              </a:rPr>
              <a:t>返回</a:t>
            </a:r>
            <a:r>
              <a:rPr kumimoji="1" lang="en-US" altLang="zh-CN" sz="2800">
                <a:solidFill>
                  <a:schemeClr val="tx2"/>
                </a:solidFill>
                <a:latin typeface="Times New Roman" pitchFamily="18" charset="0"/>
                <a:ea typeface="仿宋_GB2312" pitchFamily="49" charset="-122"/>
              </a:rPr>
              <a:t>x</a:t>
            </a:r>
            <a:r>
              <a:rPr kumimoji="1" lang="zh-CN" altLang="en-US" sz="2800">
                <a:solidFill>
                  <a:schemeClr val="tx2"/>
                </a:solidFill>
                <a:latin typeface="Times New Roman" pitchFamily="18" charset="0"/>
                <a:ea typeface="仿宋_GB2312" pitchFamily="49" charset="-122"/>
              </a:rPr>
              <a:t>所在的集合</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return(set())</a:t>
            </a:r>
            <a:endParaRPr kumimoji="1" lang="en-US" altLang="zh-CN" sz="2800" dirty="0">
              <a:solidFill>
                <a:schemeClr val="tx2"/>
              </a:solidFill>
              <a:latin typeface="Times New Roman" pitchFamily="18" charset="0"/>
              <a:ea typeface="仿宋_GB2312" pitchFamily="49" charset="-122"/>
            </a:endParaRPr>
          </a:p>
        </p:txBody>
      </p:sp>
      <p:sp>
        <p:nvSpPr>
          <p:cNvPr id="7" name="Rectangle 1046"/>
          <p:cNvSpPr>
            <a:spLocks noChangeArrowheads="1"/>
          </p:cNvSpPr>
          <p:nvPr/>
        </p:nvSpPr>
        <p:spPr bwMode="auto">
          <a:xfrm>
            <a:off x="0" y="332656"/>
            <a:ext cx="84582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spcBef>
                <a:spcPct val="20000"/>
              </a:spcBef>
              <a:buClr>
                <a:srgbClr val="FF6600"/>
              </a:buClr>
              <a:buSzPct val="55000"/>
              <a:buFont typeface="Wingdings" pitchFamily="2" charset="2"/>
              <a:buNone/>
              <a:defRPr/>
            </a:pPr>
            <a:r>
              <a:rPr lang="zh-CN" altLang="en-US" sz="3200" dirty="0">
                <a:solidFill>
                  <a:schemeClr val="tx2"/>
                </a:solidFill>
                <a:effectLst>
                  <a:outerShdw blurRad="38100" dist="38100" dir="2700000" algn="tl">
                    <a:srgbClr val="C0C0C0"/>
                  </a:outerShdw>
                </a:effectLst>
              </a:rPr>
              <a:t>查找函数</a:t>
            </a:r>
            <a:endParaRPr lang="zh-CN" altLang="en-US" sz="3200" dirty="0">
              <a:solidFill>
                <a:schemeClr val="tx2"/>
              </a:solidFill>
            </a:endParaRPr>
          </a:p>
        </p:txBody>
      </p:sp>
    </p:spTree>
    <p:extLst>
      <p:ext uri="{BB962C8B-B14F-4D97-AF65-F5344CB8AC3E}">
        <p14:creationId xmlns:p14="http://schemas.microsoft.com/office/powerpoint/2010/main" val="2549837960"/>
      </p:ext>
    </p:extLst>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0" y="768350"/>
            <a:ext cx="9144000" cy="3539430"/>
          </a:xfrm>
          <a:prstGeom prst="rect">
            <a:avLst/>
          </a:prstGeom>
          <a:solidFill>
            <a:srgbClr val="00CC99"/>
          </a:solidFill>
          <a:ln w="9525">
            <a:noFill/>
            <a:miter lim="800000"/>
            <a:headEnd/>
            <a:tailEnd/>
          </a:ln>
          <a:effectLst/>
        </p:spPr>
        <p:txBody>
          <a:bodyPr>
            <a:spAutoFit/>
          </a:bodyPr>
          <a:lstStyle/>
          <a:p>
            <a:pPr>
              <a:lnSpc>
                <a:spcPct val="100000"/>
              </a:lnSpc>
            </a:pPr>
            <a:r>
              <a:rPr kumimoji="1" lang="en-US" altLang="zh-CN" sz="2800">
                <a:solidFill>
                  <a:schemeClr val="tx2"/>
                </a:solidFill>
                <a:latin typeface="Times New Roman" pitchFamily="18" charset="0"/>
                <a:ea typeface="仿宋_GB2312" pitchFamily="49" charset="-122"/>
              </a:rPr>
              <a:t>def  union(self, s1, s2) :  </a:t>
            </a:r>
            <a:endParaRPr kumimoji="1" lang="en-US" altLang="zh-CN" sz="2800" smtClean="0">
              <a:solidFill>
                <a:schemeClr val="tx2"/>
              </a:solidFill>
              <a:latin typeface="Times New Roman" pitchFamily="18" charset="0"/>
              <a:ea typeface="仿宋_GB2312" pitchFamily="49" charset="-122"/>
            </a:endParaRPr>
          </a:p>
          <a:p>
            <a:pPr>
              <a:lnSpc>
                <a:spcPct val="100000"/>
              </a:lnSpc>
            </a:pPr>
            <a:r>
              <a:rPr kumimoji="1" lang="en-US" altLang="zh-CN" sz="2800">
                <a:solidFill>
                  <a:schemeClr val="tx2"/>
                </a:solidFill>
                <a:latin typeface="Times New Roman" pitchFamily="18" charset="0"/>
                <a:ea typeface="仿宋_GB2312" pitchFamily="49" charset="-122"/>
              </a:rPr>
              <a:t> </a:t>
            </a:r>
            <a:r>
              <a:rPr kumimoji="1" lang="en-US" altLang="zh-CN" sz="2800" smtClean="0">
                <a:solidFill>
                  <a:schemeClr val="tx2"/>
                </a:solidFill>
                <a:latin typeface="Times New Roman" pitchFamily="18" charset="0"/>
                <a:ea typeface="仿宋_GB2312" pitchFamily="49" charset="-122"/>
              </a:rPr>
              <a:t>   # </a:t>
            </a:r>
            <a:r>
              <a:rPr kumimoji="1" lang="zh-CN" altLang="en-US" sz="2800">
                <a:solidFill>
                  <a:schemeClr val="tx2"/>
                </a:solidFill>
                <a:latin typeface="Times New Roman" pitchFamily="18" charset="0"/>
                <a:ea typeface="仿宋_GB2312" pitchFamily="49" charset="-122"/>
              </a:rPr>
              <a:t>将是</a:t>
            </a:r>
            <a:r>
              <a:rPr kumimoji="1" lang="en-US" altLang="zh-CN" sz="2800">
                <a:solidFill>
                  <a:schemeClr val="tx2"/>
                </a:solidFill>
                <a:latin typeface="Times New Roman" pitchFamily="18" charset="0"/>
                <a:ea typeface="仿宋_GB2312" pitchFamily="49" charset="-122"/>
              </a:rPr>
              <a:t>s1</a:t>
            </a:r>
            <a:r>
              <a:rPr kumimoji="1" lang="zh-CN" altLang="en-US" sz="2800">
                <a:solidFill>
                  <a:schemeClr val="tx2"/>
                </a:solidFill>
                <a:latin typeface="Times New Roman" pitchFamily="18" charset="0"/>
                <a:ea typeface="仿宋_GB2312" pitchFamily="49" charset="-122"/>
              </a:rPr>
              <a:t>和</a:t>
            </a:r>
            <a:r>
              <a:rPr kumimoji="1" lang="en-US" altLang="zh-CN" sz="2800">
                <a:solidFill>
                  <a:schemeClr val="tx2"/>
                </a:solidFill>
                <a:latin typeface="Times New Roman" pitchFamily="18" charset="0"/>
                <a:ea typeface="仿宋_GB2312" pitchFamily="49" charset="-122"/>
              </a:rPr>
              <a:t>s2</a:t>
            </a:r>
            <a:r>
              <a:rPr kumimoji="1" lang="zh-CN" altLang="en-US" sz="2800">
                <a:solidFill>
                  <a:schemeClr val="tx2"/>
                </a:solidFill>
                <a:latin typeface="Times New Roman" pitchFamily="18" charset="0"/>
                <a:ea typeface="仿宋_GB2312" pitchFamily="49" charset="-122"/>
              </a:rPr>
              <a:t>两个元素各自所在集合合并</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r1, r2 = self.find(s1), self.find(s2)</a:t>
            </a:r>
          </a:p>
          <a:p>
            <a:pPr>
              <a:lnSpc>
                <a:spcPct val="100000"/>
              </a:lnSpc>
            </a:pPr>
            <a:r>
              <a:rPr kumimoji="1" lang="en-US" altLang="zh-CN" sz="2800">
                <a:solidFill>
                  <a:schemeClr val="tx2"/>
                </a:solidFill>
                <a:latin typeface="Times New Roman" pitchFamily="18" charset="0"/>
                <a:ea typeface="仿宋_GB2312" pitchFamily="49" charset="-122"/>
              </a:rPr>
              <a:t>    if  len(r1) &gt; 0 and len(r2) &gt; 0 : # </a:t>
            </a:r>
            <a:r>
              <a:rPr kumimoji="1" lang="zh-CN" altLang="en-US" sz="2800">
                <a:solidFill>
                  <a:schemeClr val="tx2"/>
                </a:solidFill>
                <a:latin typeface="Times New Roman" pitchFamily="18" charset="0"/>
                <a:ea typeface="仿宋_GB2312" pitchFamily="49" charset="-122"/>
              </a:rPr>
              <a:t>两个都是非空集合</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_set = r1 | r2             # </a:t>
            </a:r>
            <a:r>
              <a:rPr kumimoji="1" lang="zh-CN" altLang="en-US" sz="2800">
                <a:solidFill>
                  <a:schemeClr val="tx2"/>
                </a:solidFill>
                <a:latin typeface="Times New Roman" pitchFamily="18" charset="0"/>
                <a:ea typeface="仿宋_GB2312" pitchFamily="49" charset="-122"/>
              </a:rPr>
              <a:t>合并两个集合</a:t>
            </a: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self.setList.remove(r1)  # </a:t>
            </a:r>
            <a:r>
              <a:rPr kumimoji="1" lang="zh-CN" altLang="en-US" sz="2800">
                <a:solidFill>
                  <a:schemeClr val="tx2"/>
                </a:solidFill>
                <a:latin typeface="Times New Roman" pitchFamily="18" charset="0"/>
                <a:ea typeface="仿宋_GB2312" pitchFamily="49" charset="-122"/>
              </a:rPr>
              <a:t>从集合列表中删除</a:t>
            </a:r>
            <a:r>
              <a:rPr kumimoji="1" lang="en-US" altLang="zh-CN" sz="2800">
                <a:solidFill>
                  <a:schemeClr val="tx2"/>
                </a:solidFill>
                <a:latin typeface="Times New Roman" pitchFamily="18" charset="0"/>
                <a:ea typeface="仿宋_GB2312" pitchFamily="49" charset="-122"/>
              </a:rPr>
              <a:t>r1</a:t>
            </a:r>
            <a:r>
              <a:rPr kumimoji="1" lang="zh-CN" altLang="en-US" sz="2800">
                <a:solidFill>
                  <a:schemeClr val="tx2"/>
                </a:solidFill>
                <a:latin typeface="Times New Roman" pitchFamily="18" charset="0"/>
                <a:ea typeface="仿宋_GB2312" pitchFamily="49" charset="-122"/>
              </a:rPr>
              <a:t>和</a:t>
            </a:r>
            <a:r>
              <a:rPr kumimoji="1" lang="en-US" altLang="zh-CN" sz="2800" smtClean="0">
                <a:solidFill>
                  <a:schemeClr val="tx2"/>
                </a:solidFill>
                <a:latin typeface="Times New Roman" pitchFamily="18" charset="0"/>
                <a:ea typeface="仿宋_GB2312" pitchFamily="49" charset="-122"/>
              </a:rPr>
              <a:t>r2</a:t>
            </a:r>
            <a:endParaRPr kumimoji="1" lang="zh-CN" altLang="en-US" sz="2800">
              <a:solidFill>
                <a:schemeClr val="tx2"/>
              </a:solidFill>
              <a:latin typeface="Times New Roman" pitchFamily="18" charset="0"/>
              <a:ea typeface="仿宋_GB2312" pitchFamily="49" charset="-122"/>
            </a:endParaRPr>
          </a:p>
          <a:p>
            <a:pPr>
              <a:lnSpc>
                <a:spcPct val="100000"/>
              </a:lnSpc>
            </a:pPr>
            <a:r>
              <a:rPr kumimoji="1" lang="zh-CN" altLang="en-US" sz="2800">
                <a:solidFill>
                  <a:schemeClr val="tx2"/>
                </a:solidFill>
                <a:latin typeface="Times New Roman" pitchFamily="18" charset="0"/>
                <a:ea typeface="仿宋_GB2312" pitchFamily="49" charset="-122"/>
              </a:rPr>
              <a:t>        </a:t>
            </a:r>
            <a:r>
              <a:rPr kumimoji="1" lang="en-US" altLang="zh-CN" sz="2800">
                <a:solidFill>
                  <a:schemeClr val="tx2"/>
                </a:solidFill>
                <a:latin typeface="Times New Roman" pitchFamily="18" charset="0"/>
                <a:ea typeface="仿宋_GB2312" pitchFamily="49" charset="-122"/>
              </a:rPr>
              <a:t>self.setList.remove(r2)</a:t>
            </a:r>
          </a:p>
          <a:p>
            <a:pPr>
              <a:lnSpc>
                <a:spcPct val="100000"/>
              </a:lnSpc>
            </a:pPr>
            <a:r>
              <a:rPr kumimoji="1" lang="en-US" altLang="zh-CN" sz="2800">
                <a:solidFill>
                  <a:schemeClr val="tx2"/>
                </a:solidFill>
                <a:latin typeface="Times New Roman" pitchFamily="18" charset="0"/>
                <a:ea typeface="仿宋_GB2312" pitchFamily="49" charset="-122"/>
              </a:rPr>
              <a:t>        self.setList.append(_set) # </a:t>
            </a:r>
            <a:r>
              <a:rPr kumimoji="1" lang="zh-CN" altLang="en-US" sz="2800">
                <a:solidFill>
                  <a:schemeClr val="tx2"/>
                </a:solidFill>
                <a:latin typeface="Times New Roman" pitchFamily="18" charset="0"/>
                <a:ea typeface="仿宋_GB2312" pitchFamily="49" charset="-122"/>
              </a:rPr>
              <a:t>将合并的集合加入列表</a:t>
            </a:r>
            <a:endParaRPr kumimoji="1" lang="en-US" altLang="zh-CN" sz="2800" dirty="0">
              <a:solidFill>
                <a:schemeClr val="tx2"/>
              </a:solidFill>
              <a:latin typeface="Times New Roman" pitchFamily="18" charset="0"/>
              <a:ea typeface="仿宋_GB2312" pitchFamily="49" charset="-122"/>
            </a:endParaRPr>
          </a:p>
        </p:txBody>
      </p:sp>
      <p:sp>
        <p:nvSpPr>
          <p:cNvPr id="3" name="Rectangle 3"/>
          <p:cNvSpPr>
            <a:spLocks noChangeArrowheads="1"/>
          </p:cNvSpPr>
          <p:nvPr/>
        </p:nvSpPr>
        <p:spPr bwMode="auto">
          <a:xfrm>
            <a:off x="179388" y="115888"/>
            <a:ext cx="8458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just">
              <a:spcBef>
                <a:spcPct val="20000"/>
              </a:spcBef>
              <a:buClr>
                <a:srgbClr val="FF6600"/>
              </a:buClr>
              <a:buSzPct val="55000"/>
              <a:buFont typeface="Wingdings" pitchFamily="2" charset="2"/>
              <a:buNone/>
              <a:defRPr/>
            </a:pPr>
            <a:r>
              <a:rPr lang="zh-CN" altLang="en-US" sz="3200" smtClean="0">
                <a:solidFill>
                  <a:schemeClr val="tx2"/>
                </a:solidFill>
                <a:effectLst>
                  <a:outerShdw blurRad="38100" dist="38100" dir="2700000" algn="tl">
                    <a:srgbClr val="C0C0C0"/>
                  </a:outerShdw>
                </a:effectLst>
              </a:rPr>
              <a:t>并</a:t>
            </a:r>
            <a:r>
              <a:rPr lang="zh-CN" altLang="en-US" sz="3200">
                <a:solidFill>
                  <a:schemeClr val="tx2"/>
                </a:solidFill>
                <a:effectLst>
                  <a:outerShdw blurRad="38100" dist="38100" dir="2700000" algn="tl">
                    <a:srgbClr val="C0C0C0"/>
                  </a:outerShdw>
                </a:effectLst>
              </a:rPr>
              <a:t>运算</a:t>
            </a:r>
            <a:r>
              <a:rPr lang="zh-CN" altLang="en-US" sz="3200" smtClean="0">
                <a:solidFill>
                  <a:schemeClr val="tx2"/>
                </a:solidFill>
                <a:effectLst>
                  <a:outerShdw blurRad="38100" dist="38100" dir="2700000" algn="tl">
                    <a:srgbClr val="C0C0C0"/>
                  </a:outerShdw>
                </a:effectLst>
              </a:rPr>
              <a:t>函数</a:t>
            </a:r>
            <a:endParaRPr lang="zh-CN" altLang="en-US" sz="3200" dirty="0">
              <a:solidFill>
                <a:schemeClr val="tx2"/>
              </a:solidFill>
            </a:endParaRPr>
          </a:p>
        </p:txBody>
      </p:sp>
    </p:spTree>
    <p:extLst>
      <p:ext uri="{BB962C8B-B14F-4D97-AF65-F5344CB8AC3E}">
        <p14:creationId xmlns:p14="http://schemas.microsoft.com/office/powerpoint/2010/main" val="3565989439"/>
      </p:ext>
    </p:extLst>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0825" y="90805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dirty="0">
                <a:solidFill>
                  <a:srgbClr val="FF3300"/>
                </a:solidFill>
                <a:effectLst>
                  <a:outerShdw blurRad="38100" dist="38100" dir="2700000" algn="tl">
                    <a:srgbClr val="C0C0C0"/>
                  </a:outerShdw>
                </a:effectLst>
              </a:rPr>
              <a:t>等价关系与等价类</a:t>
            </a:r>
            <a:r>
              <a:rPr kumimoji="1" lang="en-US" altLang="zh-CN" sz="3200" dirty="0">
                <a:solidFill>
                  <a:srgbClr val="FF3300"/>
                </a:solidFill>
                <a:effectLst>
                  <a:outerShdw blurRad="38100" dist="38100" dir="2700000" algn="tl">
                    <a:srgbClr val="C0C0C0"/>
                  </a:outerShdw>
                </a:effectLst>
              </a:rPr>
              <a:t>(Equivalence Class)</a:t>
            </a:r>
          </a:p>
        </p:txBody>
      </p:sp>
      <p:sp>
        <p:nvSpPr>
          <p:cNvPr id="3" name="Rectangle 4"/>
          <p:cNvSpPr txBox="1">
            <a:spLocks noChangeArrowheads="1"/>
          </p:cNvSpPr>
          <p:nvPr/>
        </p:nvSpPr>
        <p:spPr bwMode="auto">
          <a:xfrm>
            <a:off x="304800" y="1600200"/>
            <a:ext cx="86106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nSpc>
                <a:spcPct val="90000"/>
              </a:lnSpc>
              <a:buClr>
                <a:srgbClr val="FF6600"/>
              </a:buClr>
              <a:buSzPct val="55000"/>
              <a:buFont typeface="Wingdings" pitchFamily="2" charset="2"/>
              <a:buChar char="n"/>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在求解实际应用问题时常会遇到等价类问题。</a:t>
            </a:r>
          </a:p>
          <a:p>
            <a:pPr>
              <a:lnSpc>
                <a:spcPct val="90000"/>
              </a:lnSpc>
              <a:buClr>
                <a:srgbClr val="FF6600"/>
              </a:buClr>
              <a:buSzPct val="55000"/>
              <a:buFont typeface="Wingdings" pitchFamily="2" charset="2"/>
              <a:buChar char="n"/>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从数学上看，等价类是一个对象</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或成员</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的集合，在此集合中所有对象应满足等价关系。</a:t>
            </a:r>
          </a:p>
          <a:p>
            <a:pPr>
              <a:lnSpc>
                <a:spcPct val="90000"/>
              </a:lnSpc>
              <a:buClr>
                <a:srgbClr val="FF6600"/>
              </a:buClr>
              <a:buSzPct val="55000"/>
              <a:buFont typeface="Wingdings" pitchFamily="2" charset="2"/>
              <a:buChar char="n"/>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若用符号“</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”表示集合上的等价关系，那么对于该集合中的任意对象</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x, y, z</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，下列性质成立：</a:t>
            </a:r>
          </a:p>
          <a:p>
            <a:pPr lvl="1">
              <a:lnSpc>
                <a:spcPct val="90000"/>
              </a:lnSpc>
              <a:buClr>
                <a:srgbClr val="0000FF"/>
              </a:buClr>
              <a:buSzPct val="55000"/>
              <a:buFont typeface="Wingdings" pitchFamily="2" charset="2"/>
              <a:buChar char="Ø"/>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自反性：</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x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x (</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即等于自身</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p>
          <a:p>
            <a:pPr lvl="1">
              <a:lnSpc>
                <a:spcPct val="90000"/>
              </a:lnSpc>
              <a:buClr>
                <a:srgbClr val="0000FF"/>
              </a:buClr>
              <a:buSzPct val="55000"/>
              <a:buFont typeface="Wingdings" pitchFamily="2" charset="2"/>
              <a:buChar char="Ø"/>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对称性：若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x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y, </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则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y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x</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p>
          <a:p>
            <a:pPr lvl="1">
              <a:lnSpc>
                <a:spcPct val="90000"/>
              </a:lnSpc>
              <a:buClr>
                <a:srgbClr val="0000FF"/>
              </a:buClr>
              <a:buSzPct val="55000"/>
              <a:buFont typeface="Wingdings" pitchFamily="2" charset="2"/>
              <a:buChar char="Ø"/>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传递性：若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x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y</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且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y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z, </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则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x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z</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p>
          <a:p>
            <a:pPr>
              <a:lnSpc>
                <a:spcPct val="90000"/>
              </a:lnSpc>
              <a:buClr>
                <a:srgbClr val="FF6600"/>
              </a:buClr>
              <a:buSzPct val="55000"/>
              <a:buFont typeface="Wingdings" pitchFamily="2" charset="2"/>
              <a:buChar char="n"/>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因此，等价关系是集合上的一个自反、对称、传递的关系。</a:t>
            </a:r>
            <a:endParaRPr lang="zh-CN" altLang="en-US" sz="2800" dirty="0" smtClean="0">
              <a:solidFill>
                <a:schemeClr val="tx2"/>
              </a:solidFill>
              <a:latin typeface="Times New Roman" pitchFamily="18" charset="0"/>
              <a:ea typeface="楷体_GB2312" pitchFamily="49" charset="-122"/>
            </a:endParaRPr>
          </a:p>
        </p:txBody>
      </p:sp>
      <p:sp>
        <p:nvSpPr>
          <p:cNvPr id="4" name="Rectangle 6"/>
          <p:cNvSpPr>
            <a:spLocks noGrp="1" noChangeArrowheads="1"/>
          </p:cNvSpPr>
          <p:nvPr>
            <p:ph type="title"/>
          </p:nvPr>
        </p:nvSpPr>
        <p:spPr>
          <a:xfrm>
            <a:off x="179388" y="188913"/>
            <a:ext cx="7345362" cy="685800"/>
          </a:xfrm>
        </p:spPr>
        <p:txBody>
          <a:bodyPr/>
          <a:lstStyle/>
          <a:p>
            <a:pPr>
              <a:defRPr/>
            </a:pPr>
            <a:r>
              <a:rPr lang="zh-CN" altLang="en-US" sz="3200" dirty="0">
                <a:solidFill>
                  <a:srgbClr val="FF3300"/>
                </a:solidFill>
                <a:effectLst>
                  <a:outerShdw blurRad="38100" dist="38100" dir="2700000" algn="tl">
                    <a:srgbClr val="C0C0C0"/>
                  </a:outerShdw>
                </a:effectLst>
                <a:latin typeface="+mj-lt"/>
                <a:ea typeface="楷体_GB2312" pitchFamily="49" charset="-122"/>
                <a:cs typeface="+mj-cs"/>
              </a:rPr>
              <a:t>并查集的应用</a:t>
            </a:r>
            <a:endParaRPr lang="zh-CN" altLang="en-US" sz="3200" dirty="0">
              <a:solidFill>
                <a:srgbClr val="FF3300"/>
              </a:solidFill>
              <a:effectLst>
                <a:outerShdw blurRad="38100" dist="38100" dir="2700000" algn="tl">
                  <a:srgbClr val="C0C0C0"/>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457200" y="274638"/>
            <a:ext cx="8229600" cy="1143000"/>
          </a:xfrm>
        </p:spPr>
        <p:txBody>
          <a:bodyPr/>
          <a:lstStyle/>
          <a:p>
            <a:pPr algn="just"/>
            <a:r>
              <a:rPr lang="en-US" altLang="zh-CN">
                <a:solidFill>
                  <a:schemeClr val="tx1"/>
                </a:solidFill>
                <a:latin typeface="Times New Roman" pitchFamily="18" charset="0"/>
              </a:rPr>
              <a:t>    </a:t>
            </a:r>
          </a:p>
        </p:txBody>
      </p:sp>
      <p:sp>
        <p:nvSpPr>
          <p:cNvPr id="3" name="Rectangle 3"/>
          <p:cNvSpPr txBox="1">
            <a:spLocks noChangeArrowheads="1"/>
          </p:cNvSpPr>
          <p:nvPr/>
        </p:nvSpPr>
        <p:spPr bwMode="auto">
          <a:xfrm>
            <a:off x="323850" y="476250"/>
            <a:ext cx="8458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eaLnBrk="0" fontAlgn="base" hangingPunct="0">
              <a:spcBef>
                <a:spcPct val="20000"/>
              </a:spcBef>
              <a:spcAft>
                <a:spcPct val="0"/>
              </a:spcAft>
              <a:buClr>
                <a:schemeClr val="tx1"/>
              </a:buClr>
              <a:buSzPct val="75000"/>
              <a:buChar char="–"/>
              <a:defRPr sz="3200">
                <a:solidFill>
                  <a:schemeClr val="tx1"/>
                </a:solidFill>
                <a:latin typeface="+mn-lt"/>
                <a:ea typeface="+mn-ea"/>
              </a:defRPr>
            </a:lvl9pPr>
          </a:lstStyle>
          <a:p>
            <a:pPr algn="just">
              <a:buClr>
                <a:srgbClr val="FF6600"/>
              </a:buClr>
              <a:buSzPct val="55000"/>
              <a:buFont typeface="Wingdings" pitchFamily="2" charset="2"/>
              <a:buChar char="n"/>
              <a:defRPr/>
            </a:pP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相等”</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就是一种等价关系，它满足上述的三个特性。</a:t>
            </a:r>
          </a:p>
          <a:p>
            <a:pPr algn="just">
              <a:buClr>
                <a:srgbClr val="FF6600"/>
              </a:buClr>
              <a:buSzPct val="55000"/>
              <a:buFont typeface="Wingdings" pitchFamily="2" charset="2"/>
              <a:buChar char="n"/>
              <a:defRPr/>
            </a:pP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一个集合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S </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中的所有对象可以通过等价关系划分为若干个互不相交的子集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S</a:t>
            </a:r>
            <a:r>
              <a:rPr lang="en-US" altLang="zh-CN" sz="2800" baseline="-25000" dirty="0" smtClean="0">
                <a:solidFill>
                  <a:schemeClr val="tx2"/>
                </a:solidFill>
                <a:effectLst>
                  <a:outerShdw blurRad="38100" dist="38100" dir="2700000" algn="tl">
                    <a:srgbClr val="C0C0C0"/>
                  </a:outerShdw>
                </a:effectLst>
                <a:latin typeface="Times New Roman" pitchFamily="18" charset="0"/>
                <a:ea typeface="楷体_GB2312" pitchFamily="49" charset="-122"/>
              </a:rPr>
              <a:t>1</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S</a:t>
            </a:r>
            <a:r>
              <a:rPr lang="en-US" altLang="zh-CN" sz="2800" baseline="-25000" dirty="0" smtClean="0">
                <a:solidFill>
                  <a:schemeClr val="tx2"/>
                </a:solidFill>
                <a:effectLst>
                  <a:outerShdw blurRad="38100" dist="38100" dir="2700000" algn="tl">
                    <a:srgbClr val="C0C0C0"/>
                  </a:outerShdw>
                </a:effectLst>
                <a:latin typeface="Times New Roman" pitchFamily="18" charset="0"/>
                <a:ea typeface="楷体_GB2312" pitchFamily="49" charset="-122"/>
              </a:rPr>
              <a:t>2</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S</a:t>
            </a:r>
            <a:r>
              <a:rPr lang="en-US" altLang="zh-CN" sz="2800" baseline="-25000" dirty="0" smtClean="0">
                <a:solidFill>
                  <a:schemeClr val="tx2"/>
                </a:solidFill>
                <a:effectLst>
                  <a:outerShdw blurRad="38100" dist="38100" dir="2700000" algn="tl">
                    <a:srgbClr val="C0C0C0"/>
                  </a:outerShdw>
                </a:effectLst>
                <a:latin typeface="Times New Roman" pitchFamily="18" charset="0"/>
                <a:ea typeface="楷体_GB2312" pitchFamily="49" charset="-122"/>
              </a:rPr>
              <a:t>3</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 …</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，它们的并就是 </a:t>
            </a:r>
            <a:r>
              <a:rPr lang="en-US" altLang="zh-CN"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S</a:t>
            </a:r>
            <a:r>
              <a:rPr lang="zh-CN" altLang="en-US" sz="2800" dirty="0" smtClean="0">
                <a:solidFill>
                  <a:schemeClr val="tx2"/>
                </a:solidFill>
                <a:effectLst>
                  <a:outerShdw blurRad="38100" dist="38100" dir="2700000" algn="tl">
                    <a:srgbClr val="C0C0C0"/>
                  </a:outerShdw>
                </a:effectLst>
                <a:latin typeface="Times New Roman" pitchFamily="18" charset="0"/>
                <a:ea typeface="楷体_GB2312" pitchFamily="49" charset="-122"/>
              </a:rPr>
              <a:t>。这些子集即为等价类。</a:t>
            </a:r>
          </a:p>
        </p:txBody>
      </p:sp>
      <p:sp>
        <p:nvSpPr>
          <p:cNvPr id="239620" name="Rectangle 4"/>
          <p:cNvSpPr>
            <a:spLocks noChangeArrowheads="1"/>
          </p:cNvSpPr>
          <p:nvPr/>
        </p:nvSpPr>
        <p:spPr bwMode="auto">
          <a:xfrm>
            <a:off x="76200" y="3024188"/>
            <a:ext cx="184150" cy="457200"/>
          </a:xfrm>
          <a:prstGeom prst="rect">
            <a:avLst/>
          </a:prstGeom>
          <a:noFill/>
          <a:ln w="9525">
            <a:noFill/>
            <a:miter lim="800000"/>
            <a:headEnd/>
            <a:tailEnd/>
          </a:ln>
          <a:effectLst/>
        </p:spPr>
        <p:txBody>
          <a:bodyPr wrap="none">
            <a:spAutoFit/>
          </a:bodyPr>
          <a:lstStyle/>
          <a:p>
            <a:endParaRPr kumimoji="1" lang="zh-CN" altLang="zh-CN" sz="2400">
              <a:ea typeface="黑体" pitchFamily="49" charset="-122"/>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23850" y="1844675"/>
            <a:ext cx="8447088"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lnSpc>
                <a:spcPct val="90000"/>
              </a:lnSpc>
              <a:spcBef>
                <a:spcPts val="0"/>
              </a:spcBef>
              <a:spcAft>
                <a:spcPts val="0"/>
              </a:spcAft>
              <a:defRPr/>
            </a:pPr>
            <a:r>
              <a:rPr kumimoji="1" lang="zh-CN" altLang="en-US" sz="2800" kern="0" dirty="0">
                <a:solidFill>
                  <a:srgbClr val="0000FF"/>
                </a:solidFill>
                <a:effectLst>
                  <a:outerShdw blurRad="38100" dist="38100" dir="2700000" algn="tl">
                    <a:srgbClr val="C0C0C0"/>
                  </a:outerShdw>
                </a:effectLst>
                <a:latin typeface="仿宋_GB2312" pitchFamily="49" charset="-122"/>
                <a:ea typeface="仿宋_GB2312" pitchFamily="49" charset="-122"/>
              </a:rPr>
              <a:t>初始</a:t>
            </a:r>
            <a:r>
              <a:rPr kumimoji="1" lang="zh-CN" altLang="en-US" sz="2800" kern="0" dirty="0">
                <a:solidFill>
                  <a:srgbClr val="333399"/>
                </a:solidFill>
                <a:latin typeface="仿宋_GB2312" pitchFamily="49" charset="-122"/>
                <a:ea typeface="仿宋_GB2312" pitchFamily="49" charset="-122"/>
              </a:rPr>
              <a:t> </a:t>
            </a:r>
            <a:r>
              <a:rPr kumimoji="1" lang="en-US" altLang="zh-CN" sz="2800" kern="0" dirty="0">
                <a:solidFill>
                  <a:sysClr val="windowText" lastClr="000000"/>
                </a:solidFill>
                <a:latin typeface="Times New Roman" pitchFamily="18" charset="0"/>
              </a:rPr>
              <a:t>{0},{1},{2},{3},{4},{5},{6},{7},{8},{9},{10},{11}</a:t>
            </a:r>
          </a:p>
          <a:p>
            <a:pPr eaLnBrk="1" fontAlgn="auto" hangingPunct="1">
              <a:lnSpc>
                <a:spcPct val="90000"/>
              </a:lnSpc>
              <a:spcBef>
                <a:spcPts val="0"/>
              </a:spcBef>
              <a:spcAft>
                <a:spcPts val="0"/>
              </a:spcAft>
              <a:defRPr/>
            </a:pPr>
            <a:endParaRPr kumimoji="1" lang="en-US" altLang="zh-CN" sz="2800" b="0" kern="0" dirty="0">
              <a:solidFill>
                <a:sysClr val="windowText" lastClr="000000"/>
              </a:solidFill>
              <a:latin typeface="Times New Roman" pitchFamily="18" charset="0"/>
            </a:endParaRP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0</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4 </a:t>
            </a:r>
            <a:r>
              <a:rPr kumimoji="1" lang="en-US" altLang="zh-CN" sz="2800" b="0" kern="0" dirty="0">
                <a:solidFill>
                  <a:srgbClr val="0000FF"/>
                </a:solidFill>
                <a:latin typeface="Times New Roman" pitchFamily="18" charset="0"/>
              </a:rPr>
              <a:t>    </a:t>
            </a:r>
            <a:r>
              <a:rPr kumimoji="1" lang="en-US" altLang="zh-CN" sz="2800" u="sng" kern="0" dirty="0">
                <a:solidFill>
                  <a:sysClr val="windowText" lastClr="000000"/>
                </a:solidFill>
                <a:latin typeface="Times New Roman" pitchFamily="18" charset="0"/>
              </a:rPr>
              <a:t>{0,4}</a:t>
            </a:r>
            <a:r>
              <a:rPr kumimoji="1" lang="en-US" altLang="zh-CN" sz="2800" kern="0" dirty="0">
                <a:solidFill>
                  <a:sysClr val="windowText" lastClr="000000"/>
                </a:solidFill>
                <a:latin typeface="Times New Roman" pitchFamily="18" charset="0"/>
              </a:rPr>
              <a:t>,{1},{2},{3},{5},{6},{7},{8},{9},{10},{11}</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3</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1</a:t>
            </a:r>
            <a:r>
              <a:rPr kumimoji="1" lang="en-US" altLang="zh-CN" sz="2800" b="0" kern="0" dirty="0">
                <a:solidFill>
                  <a:srgbClr val="333399"/>
                </a:solidFill>
                <a:latin typeface="Times New Roman" pitchFamily="18" charset="0"/>
              </a:rPr>
              <a:t> 	   </a:t>
            </a:r>
            <a:r>
              <a:rPr kumimoji="1" lang="en-US" altLang="zh-CN" sz="2800" kern="0" dirty="0">
                <a:solidFill>
                  <a:sysClr val="windowText" lastClr="000000"/>
                </a:solidFill>
                <a:latin typeface="Times New Roman" pitchFamily="18" charset="0"/>
              </a:rPr>
              <a:t>{0,4}, </a:t>
            </a:r>
            <a:r>
              <a:rPr kumimoji="1" lang="en-US" altLang="zh-CN" sz="2800" u="sng" kern="0" dirty="0">
                <a:solidFill>
                  <a:sysClr val="windowText" lastClr="000000"/>
                </a:solidFill>
                <a:latin typeface="Times New Roman" pitchFamily="18" charset="0"/>
              </a:rPr>
              <a:t>{1,3}</a:t>
            </a:r>
            <a:r>
              <a:rPr kumimoji="1" lang="en-US" altLang="zh-CN" sz="2800" kern="0" dirty="0">
                <a:solidFill>
                  <a:sysClr val="windowText" lastClr="000000"/>
                </a:solidFill>
                <a:latin typeface="Times New Roman" pitchFamily="18" charset="0"/>
              </a:rPr>
              <a:t>,{2},{5},{6},{7},{8},{9},{10},{11}</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6</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10   </a:t>
            </a:r>
            <a:r>
              <a:rPr kumimoji="1" lang="en-US" altLang="zh-CN" sz="2800" kern="0" dirty="0">
                <a:solidFill>
                  <a:sysClr val="windowText" lastClr="000000"/>
                </a:solidFill>
                <a:latin typeface="Times New Roman" pitchFamily="18" charset="0"/>
              </a:rPr>
              <a:t>{0</a:t>
            </a:r>
            <a:r>
              <a:rPr kumimoji="1" lang="en-US" altLang="zh-CN" sz="2800" b="0" kern="0" dirty="0">
                <a:solidFill>
                  <a:sysClr val="windowText" lastClr="000000"/>
                </a:solidFill>
                <a:latin typeface="Times New Roman" pitchFamily="18" charset="0"/>
              </a:rPr>
              <a:t>,</a:t>
            </a:r>
            <a:r>
              <a:rPr kumimoji="1" lang="en-US" altLang="zh-CN" sz="2800" kern="0" dirty="0">
                <a:solidFill>
                  <a:sysClr val="windowText" lastClr="000000"/>
                </a:solidFill>
                <a:latin typeface="Times New Roman" pitchFamily="18" charset="0"/>
              </a:rPr>
              <a:t>4},{1,3},{2},{5},</a:t>
            </a:r>
            <a:r>
              <a:rPr kumimoji="1" lang="en-US" altLang="zh-CN" sz="2800" u="sng" kern="0" dirty="0">
                <a:solidFill>
                  <a:sysClr val="windowText" lastClr="000000"/>
                </a:solidFill>
                <a:latin typeface="Times New Roman" pitchFamily="18" charset="0"/>
              </a:rPr>
              <a:t>{6,10}</a:t>
            </a:r>
            <a:r>
              <a:rPr kumimoji="1" lang="en-US" altLang="zh-CN" sz="2800" kern="0" dirty="0">
                <a:solidFill>
                  <a:sysClr val="windowText" lastClr="000000"/>
                </a:solidFill>
                <a:latin typeface="Times New Roman" pitchFamily="18" charset="0"/>
              </a:rPr>
              <a:t>,{7},{8},{9},{11}</a:t>
            </a:r>
            <a:r>
              <a:rPr kumimoji="1" lang="en-US" altLang="zh-CN" sz="2800" b="0" kern="0" dirty="0">
                <a:solidFill>
                  <a:srgbClr val="333399"/>
                </a:solidFill>
                <a:latin typeface="Times New Roman" pitchFamily="18" charset="0"/>
              </a:rPr>
              <a:t> </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8</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9</a:t>
            </a:r>
            <a:r>
              <a:rPr kumimoji="1" lang="en-US" altLang="zh-CN" sz="2800" b="0" kern="0" dirty="0">
                <a:solidFill>
                  <a:srgbClr val="333399"/>
                </a:solidFill>
                <a:latin typeface="Times New Roman" pitchFamily="18" charset="0"/>
              </a:rPr>
              <a:t> 	   </a:t>
            </a:r>
            <a:r>
              <a:rPr kumimoji="1" lang="en-US" altLang="zh-CN" sz="2800" kern="0" dirty="0">
                <a:solidFill>
                  <a:sysClr val="windowText" lastClr="000000"/>
                </a:solidFill>
                <a:latin typeface="Times New Roman" pitchFamily="18" charset="0"/>
              </a:rPr>
              <a:t>{0,4},{1,3},{2},{5},{6,10},{7},</a:t>
            </a:r>
            <a:r>
              <a:rPr kumimoji="1" lang="en-US" altLang="zh-CN" sz="2800" u="sng" kern="0" dirty="0">
                <a:solidFill>
                  <a:sysClr val="windowText" lastClr="000000"/>
                </a:solidFill>
                <a:latin typeface="Times New Roman" pitchFamily="18" charset="0"/>
              </a:rPr>
              <a:t>{8,9}</a:t>
            </a:r>
            <a:r>
              <a:rPr kumimoji="1" lang="en-US" altLang="zh-CN" sz="2800" kern="0" dirty="0">
                <a:solidFill>
                  <a:sysClr val="windowText" lastClr="000000"/>
                </a:solidFill>
                <a:latin typeface="Times New Roman" pitchFamily="18" charset="0"/>
              </a:rPr>
              <a:t>,{11}</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7</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4</a:t>
            </a:r>
            <a:r>
              <a:rPr kumimoji="1" lang="en-US" altLang="zh-CN" sz="2800" b="0" kern="0" dirty="0">
                <a:solidFill>
                  <a:srgbClr val="333399"/>
                </a:solidFill>
                <a:latin typeface="Times New Roman" pitchFamily="18" charset="0"/>
              </a:rPr>
              <a:t> 	   </a:t>
            </a:r>
            <a:r>
              <a:rPr kumimoji="1" lang="en-US" altLang="zh-CN" sz="2800" u="sng" kern="0" dirty="0">
                <a:solidFill>
                  <a:sysClr val="windowText" lastClr="000000"/>
                </a:solidFill>
                <a:latin typeface="Times New Roman" pitchFamily="18" charset="0"/>
              </a:rPr>
              <a:t>{0,4,7}</a:t>
            </a:r>
            <a:r>
              <a:rPr kumimoji="1" lang="en-US" altLang="zh-CN" sz="2800" kern="0" dirty="0">
                <a:solidFill>
                  <a:sysClr val="windowText" lastClr="000000"/>
                </a:solidFill>
                <a:latin typeface="Times New Roman" pitchFamily="18" charset="0"/>
              </a:rPr>
              <a:t>,{1,3},{2},{5},{6,10},{8,9},{11}</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6</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8</a:t>
            </a:r>
            <a:r>
              <a:rPr kumimoji="1" lang="en-US" altLang="zh-CN" sz="2800" b="0" kern="0" dirty="0">
                <a:solidFill>
                  <a:srgbClr val="333399"/>
                </a:solidFill>
                <a:latin typeface="Times New Roman" pitchFamily="18" charset="0"/>
              </a:rPr>
              <a:t> 	   </a:t>
            </a:r>
            <a:r>
              <a:rPr kumimoji="1" lang="en-US" altLang="zh-CN" sz="2800" kern="0" dirty="0">
                <a:solidFill>
                  <a:sysClr val="windowText" lastClr="000000"/>
                </a:solidFill>
                <a:latin typeface="Times New Roman" pitchFamily="18" charset="0"/>
              </a:rPr>
              <a:t>{0,4,7},{1,3},{2},{5},</a:t>
            </a:r>
            <a:r>
              <a:rPr kumimoji="1" lang="en-US" altLang="zh-CN" sz="2800" u="sng" kern="0" dirty="0">
                <a:solidFill>
                  <a:sysClr val="windowText" lastClr="000000"/>
                </a:solidFill>
                <a:latin typeface="Times New Roman" pitchFamily="18" charset="0"/>
              </a:rPr>
              <a:t>{6,8,9,10}</a:t>
            </a:r>
            <a:r>
              <a:rPr kumimoji="1" lang="en-US" altLang="zh-CN" sz="2800" kern="0" dirty="0">
                <a:solidFill>
                  <a:sysClr val="windowText" lastClr="000000"/>
                </a:solidFill>
                <a:latin typeface="Times New Roman" pitchFamily="18" charset="0"/>
              </a:rPr>
              <a:t>,{11}</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3</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5</a:t>
            </a:r>
            <a:r>
              <a:rPr kumimoji="1" lang="en-US" altLang="zh-CN" sz="2800" b="0" kern="0" dirty="0">
                <a:solidFill>
                  <a:srgbClr val="333399"/>
                </a:solidFill>
                <a:latin typeface="Times New Roman" pitchFamily="18" charset="0"/>
              </a:rPr>
              <a:t> 	   </a:t>
            </a:r>
            <a:r>
              <a:rPr kumimoji="1" lang="en-US" altLang="zh-CN" sz="2800" kern="0" dirty="0">
                <a:solidFill>
                  <a:sysClr val="windowText" lastClr="000000"/>
                </a:solidFill>
                <a:latin typeface="Times New Roman" pitchFamily="18" charset="0"/>
              </a:rPr>
              <a:t>{0,4,7},</a:t>
            </a:r>
            <a:r>
              <a:rPr kumimoji="1" lang="en-US" altLang="zh-CN" sz="2800" u="sng" kern="0" dirty="0">
                <a:solidFill>
                  <a:sysClr val="windowText" lastClr="000000"/>
                </a:solidFill>
                <a:latin typeface="Times New Roman" pitchFamily="18" charset="0"/>
              </a:rPr>
              <a:t>{1,3,5}</a:t>
            </a:r>
            <a:r>
              <a:rPr kumimoji="1" lang="en-US" altLang="zh-CN" sz="2800" kern="0" dirty="0">
                <a:solidFill>
                  <a:sysClr val="windowText" lastClr="000000"/>
                </a:solidFill>
                <a:latin typeface="Times New Roman" pitchFamily="18" charset="0"/>
              </a:rPr>
              <a:t>,{2},{6,8,9,10},{11}</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2</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11   </a:t>
            </a:r>
            <a:r>
              <a:rPr kumimoji="1" lang="en-US" altLang="zh-CN" sz="2800" kern="0" dirty="0">
                <a:solidFill>
                  <a:sysClr val="windowText" lastClr="000000"/>
                </a:solidFill>
                <a:latin typeface="Times New Roman" pitchFamily="18" charset="0"/>
              </a:rPr>
              <a:t>{0,4,7},{1,3,5},</a:t>
            </a:r>
            <a:r>
              <a:rPr kumimoji="1" lang="en-US" altLang="zh-CN" sz="2800" u="sng" kern="0" dirty="0">
                <a:solidFill>
                  <a:sysClr val="windowText" lastClr="000000"/>
                </a:solidFill>
                <a:latin typeface="Times New Roman" pitchFamily="18" charset="0"/>
              </a:rPr>
              <a:t>{2,11}</a:t>
            </a:r>
            <a:r>
              <a:rPr kumimoji="1" lang="en-US" altLang="zh-CN" sz="2800" kern="0" dirty="0">
                <a:solidFill>
                  <a:sysClr val="windowText" lastClr="000000"/>
                </a:solidFill>
                <a:latin typeface="Times New Roman" pitchFamily="18" charset="0"/>
              </a:rPr>
              <a:t>,{6,8,9,10}</a:t>
            </a:r>
          </a:p>
          <a:p>
            <a:pPr eaLnBrk="1" fontAlgn="auto" hangingPunct="1">
              <a:lnSpc>
                <a:spcPct val="90000"/>
              </a:lnSpc>
              <a:spcBef>
                <a:spcPts val="0"/>
              </a:spcBef>
              <a:spcAft>
                <a:spcPts val="0"/>
              </a:spcAft>
              <a:defRPr/>
            </a:pPr>
            <a:r>
              <a:rPr kumimoji="1" lang="en-US" altLang="zh-CN" sz="2800" kern="0" dirty="0">
                <a:solidFill>
                  <a:srgbClr val="CC3300"/>
                </a:solidFill>
                <a:effectLst>
                  <a:outerShdw blurRad="38100" dist="38100" dir="2700000" algn="tl">
                    <a:srgbClr val="C0C0C0"/>
                  </a:outerShdw>
                </a:effectLst>
                <a:latin typeface="Times New Roman" pitchFamily="18" charset="0"/>
              </a:rPr>
              <a:t>11</a:t>
            </a:r>
            <a:r>
              <a:rPr kumimoji="1" lang="en-US" altLang="zh-CN" sz="2800" i="1" kern="0" dirty="0">
                <a:solidFill>
                  <a:srgbClr val="FF3300"/>
                </a:solidFill>
                <a:effectLst>
                  <a:outerShdw blurRad="38100" dist="38100" dir="2700000" algn="tl">
                    <a:srgbClr val="C0C0C0"/>
                  </a:outerShdw>
                </a:effectLst>
                <a:latin typeface="Times New Roman" pitchFamily="18" charset="0"/>
              </a:rPr>
              <a:t> </a:t>
            </a:r>
            <a:r>
              <a:rPr kumimoji="1" lang="en-US" altLang="zh-CN" sz="2800" kern="0" dirty="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kern="0" dirty="0">
                <a:solidFill>
                  <a:srgbClr val="CC3300"/>
                </a:solidFill>
                <a:effectLst>
                  <a:outerShdw blurRad="38100" dist="38100" dir="2700000" algn="tl">
                    <a:srgbClr val="C0C0C0"/>
                  </a:outerShdw>
                </a:effectLst>
                <a:latin typeface="Times New Roman" pitchFamily="18" charset="0"/>
              </a:rPr>
              <a:t>0   </a:t>
            </a:r>
            <a:r>
              <a:rPr kumimoji="1" lang="en-US" altLang="zh-CN" sz="2800" u="sng" kern="0" dirty="0">
                <a:solidFill>
                  <a:sysClr val="windowText" lastClr="000000"/>
                </a:solidFill>
                <a:latin typeface="Times New Roman" pitchFamily="18" charset="0"/>
              </a:rPr>
              <a:t>{0,2,4,7,11}</a:t>
            </a:r>
            <a:r>
              <a:rPr kumimoji="1" lang="en-US" altLang="zh-CN" sz="2800" kern="0" dirty="0">
                <a:solidFill>
                  <a:sysClr val="windowText" lastClr="000000"/>
                </a:solidFill>
                <a:latin typeface="Times New Roman" pitchFamily="18" charset="0"/>
              </a:rPr>
              <a:t>,{1,3,5},{6,8,9,10}</a:t>
            </a:r>
          </a:p>
        </p:txBody>
      </p:sp>
      <p:sp>
        <p:nvSpPr>
          <p:cNvPr id="5" name="Text Box 4"/>
          <p:cNvSpPr txBox="1">
            <a:spLocks noChangeArrowheads="1"/>
          </p:cNvSpPr>
          <p:nvPr/>
        </p:nvSpPr>
        <p:spPr bwMode="auto">
          <a:xfrm>
            <a:off x="323850" y="404813"/>
            <a:ext cx="8418513"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defRPr/>
            </a:pPr>
            <a:r>
              <a:rPr kumimoji="1" lang="zh-CN" altLang="en-US" sz="2800">
                <a:effectLst>
                  <a:outerShdw blurRad="38100" dist="38100" dir="2700000" algn="tl">
                    <a:srgbClr val="C0C0C0"/>
                  </a:outerShdw>
                </a:effectLst>
                <a:latin typeface="Times New Roman" pitchFamily="18" charset="0"/>
              </a:rPr>
              <a:t>给定集合 </a:t>
            </a:r>
            <a:r>
              <a:rPr kumimoji="1" lang="en-US" altLang="zh-CN" sz="2800" i="1">
                <a:solidFill>
                  <a:srgbClr val="CC3300"/>
                </a:solidFill>
                <a:effectLst>
                  <a:outerShdw blurRad="38100" dist="38100" dir="2700000" algn="tl">
                    <a:srgbClr val="C0C0C0"/>
                  </a:outerShdw>
                </a:effectLst>
                <a:latin typeface="Times New Roman" pitchFamily="18" charset="0"/>
              </a:rPr>
              <a:t>S </a:t>
            </a:r>
            <a:r>
              <a:rPr kumimoji="1" lang="en-US" altLang="zh-CN" sz="2800">
                <a:solidFill>
                  <a:srgbClr val="CC3300"/>
                </a:solidFill>
                <a:effectLst>
                  <a:outerShdw blurRad="38100" dist="38100" dir="2700000" algn="tl">
                    <a:srgbClr val="C0C0C0"/>
                  </a:outerShdw>
                </a:effectLst>
                <a:latin typeface="Times New Roman" pitchFamily="18" charset="0"/>
              </a:rPr>
              <a:t>= { 0, 1, 2, 3, 4, 5, 6, 7, 8, 9, 10, 11 },</a:t>
            </a:r>
            <a:endParaRPr kumimoji="1" lang="en-US" altLang="zh-CN" sz="2800">
              <a:effectLst>
                <a:outerShdw blurRad="38100" dist="38100" dir="2700000" algn="tl">
                  <a:srgbClr val="C0C0C0"/>
                </a:outerShdw>
              </a:effectLst>
              <a:latin typeface="Times New Roman" pitchFamily="18" charset="0"/>
            </a:endParaRPr>
          </a:p>
          <a:p>
            <a:pPr>
              <a:lnSpc>
                <a:spcPct val="90000"/>
              </a:lnSpc>
              <a:defRPr/>
            </a:pPr>
            <a:r>
              <a:rPr kumimoji="1" lang="zh-CN" altLang="en-US" sz="2800">
                <a:effectLst>
                  <a:outerShdw blurRad="38100" dist="38100" dir="2700000" algn="tl">
                    <a:srgbClr val="C0C0C0"/>
                  </a:outerShdw>
                </a:effectLst>
                <a:latin typeface="Times New Roman" pitchFamily="18" charset="0"/>
              </a:rPr>
              <a:t>及如下等价对</a:t>
            </a:r>
            <a:r>
              <a:rPr kumimoji="1" lang="en-US" altLang="zh-CN" sz="2800">
                <a:effectLst>
                  <a:outerShdw blurRad="38100" dist="38100" dir="2700000" algn="tl">
                    <a:srgbClr val="C0C0C0"/>
                  </a:outerShdw>
                </a:effectLst>
                <a:latin typeface="Times New Roman" pitchFamily="18" charset="0"/>
              </a:rPr>
              <a:t>:</a:t>
            </a:r>
            <a:r>
              <a:rPr kumimoji="1" lang="en-US" altLang="zh-CN" sz="2800">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0</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4</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3</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1</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6</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10</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8</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9</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7</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4</a:t>
            </a:r>
            <a:r>
              <a:rPr kumimoji="1" lang="en-US" altLang="zh-CN" sz="2800">
                <a:effectLst>
                  <a:outerShdw blurRad="38100" dist="38100" dir="2700000" algn="tl">
                    <a:srgbClr val="C0C0C0"/>
                  </a:outerShdw>
                </a:effectLst>
                <a:latin typeface="Times New Roman" pitchFamily="18" charset="0"/>
              </a:rPr>
              <a:t>, </a:t>
            </a:r>
          </a:p>
          <a:p>
            <a:pPr>
              <a:lnSpc>
                <a:spcPct val="90000"/>
              </a:lnSpc>
              <a:defRPr/>
            </a:pP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6</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8</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3</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5</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2</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11</a:t>
            </a:r>
            <a:r>
              <a:rPr kumimoji="1" lang="en-US" altLang="zh-CN" sz="2800">
                <a:effectLst>
                  <a:outerShdw blurRad="38100" dist="38100" dir="2700000" algn="tl">
                    <a:srgbClr val="C0C0C0"/>
                  </a:outerShdw>
                </a:effectLst>
                <a:latin typeface="Times New Roman" pitchFamily="18" charset="0"/>
              </a:rPr>
              <a:t>, </a:t>
            </a:r>
            <a:r>
              <a:rPr kumimoji="1" lang="en-US" altLang="zh-CN" sz="2800">
                <a:solidFill>
                  <a:srgbClr val="CC3300"/>
                </a:solidFill>
                <a:effectLst>
                  <a:outerShdw blurRad="38100" dist="38100" dir="2700000" algn="tl">
                    <a:srgbClr val="C0C0C0"/>
                  </a:outerShdw>
                </a:effectLst>
                <a:latin typeface="Times New Roman" pitchFamily="18" charset="0"/>
              </a:rPr>
              <a:t>11</a:t>
            </a:r>
            <a:r>
              <a:rPr kumimoji="1" lang="en-US" altLang="zh-CN" sz="2800" i="1">
                <a:solidFill>
                  <a:srgbClr val="FF3300"/>
                </a:solidFill>
                <a:effectLst>
                  <a:outerShdw blurRad="38100" dist="38100" dir="2700000" algn="tl">
                    <a:srgbClr val="C0C0C0"/>
                  </a:outerShdw>
                </a:effectLst>
                <a:latin typeface="Times New Roman" pitchFamily="18" charset="0"/>
              </a:rPr>
              <a:t> </a:t>
            </a:r>
            <a:r>
              <a:rPr kumimoji="1" lang="en-US" altLang="zh-CN" sz="2800">
                <a:solidFill>
                  <a:srgbClr val="FF3300"/>
                </a:solidFill>
                <a:effectLst>
                  <a:outerShdw blurRad="38100" dist="38100" dir="2700000" algn="tl">
                    <a:srgbClr val="C0C0C0"/>
                  </a:outerShdw>
                </a:effectLst>
                <a:latin typeface="Times New Roman" pitchFamily="18" charset="0"/>
                <a:sym typeface="Symbol" pitchFamily="18" charset="2"/>
              </a:rPr>
              <a:t> </a:t>
            </a:r>
            <a:r>
              <a:rPr kumimoji="1" lang="en-US" altLang="zh-CN" sz="2800">
                <a:solidFill>
                  <a:srgbClr val="CC3300"/>
                </a:solidFill>
                <a:effectLst>
                  <a:outerShdw blurRad="38100" dist="38100" dir="2700000" algn="tl">
                    <a:srgbClr val="C0C0C0"/>
                  </a:outerShdw>
                </a:effectLst>
                <a:latin typeface="Times New Roman" pitchFamily="18" charset="0"/>
              </a:rPr>
              <a:t>0</a:t>
            </a:r>
          </a:p>
        </p:txBody>
      </p:sp>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228600"/>
            <a:ext cx="8305800" cy="685800"/>
          </a:xfrm>
        </p:spPr>
        <p:txBody>
          <a:bodyPr/>
          <a:lstStyle/>
          <a:p>
            <a:pPr eaLnBrk="1" fontAlgn="auto" hangingPunct="1">
              <a:spcBef>
                <a:spcPts val="0"/>
              </a:spcBef>
              <a:spcAft>
                <a:spcPts val="0"/>
              </a:spcAft>
              <a:defRPr/>
            </a:pPr>
            <a:r>
              <a:rPr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mj-cs"/>
              </a:rPr>
              <a:t>利用并查集来解决等价问题的步骤如下：</a:t>
            </a:r>
            <a:endParaRPr lang="zh-CN" altLang="en-US" sz="2800" b="1" dirty="0">
              <a:solidFill>
                <a:srgbClr val="000000"/>
              </a:solidFill>
              <a:latin typeface="Times New Roman" pitchFamily="18" charset="0"/>
              <a:ea typeface="楷体_GB2312" pitchFamily="49" charset="-122"/>
              <a:cs typeface="+mj-cs"/>
            </a:endParaRPr>
          </a:p>
        </p:txBody>
      </p:sp>
      <p:sp>
        <p:nvSpPr>
          <p:cNvPr id="3" name="Rectangle 3"/>
          <p:cNvSpPr txBox="1">
            <a:spLocks noChangeArrowheads="1"/>
          </p:cNvSpPr>
          <p:nvPr/>
        </p:nvSpPr>
        <p:spPr bwMode="auto">
          <a:xfrm>
            <a:off x="323850" y="981075"/>
            <a:ext cx="87122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spcBef>
                <a:spcPct val="10000"/>
              </a:spcBef>
              <a:buClr>
                <a:schemeClr val="tx1"/>
              </a:buClr>
              <a:buSzPct val="95000"/>
              <a:buFont typeface="Wingdings" panose="05000000000000000000" pitchFamily="2" charset="2"/>
              <a:buChar char="Ø"/>
              <a:defRPr/>
            </a:pPr>
            <a:r>
              <a:rPr lang="zh-CN" altLang="en-US" sz="2800" dirty="0" smtClean="0">
                <a:effectLst>
                  <a:outerShdw blurRad="38100" dist="38100" dir="2700000" algn="tl">
                    <a:srgbClr val="C0C0C0"/>
                  </a:outerShdw>
                </a:effectLst>
                <a:latin typeface="Times New Roman" pitchFamily="18" charset="0"/>
                <a:ea typeface="楷体_GB2312" pitchFamily="49" charset="-122"/>
              </a:rPr>
              <a:t>利用</a:t>
            </a:r>
            <a:r>
              <a:rPr lang="en-US" altLang="zh-CN" sz="2800" dirty="0" err="1" smtClean="0">
                <a:effectLst>
                  <a:outerShdw blurRad="38100" dist="38100" dir="2700000" algn="tl">
                    <a:srgbClr val="C0C0C0"/>
                  </a:outerShdw>
                </a:effectLst>
                <a:latin typeface="Times New Roman" pitchFamily="18" charset="0"/>
                <a:ea typeface="楷体_GB2312" pitchFamily="49" charset="-122"/>
              </a:rPr>
              <a:t>UFSet</a:t>
            </a:r>
            <a:r>
              <a:rPr lang="zh-CN" altLang="en-US" sz="2800" dirty="0" smtClean="0">
                <a:effectLst>
                  <a:outerShdw blurRad="38100" dist="38100" dir="2700000" algn="tl">
                    <a:srgbClr val="C0C0C0"/>
                  </a:outerShdw>
                </a:effectLst>
                <a:latin typeface="Times New Roman" pitchFamily="18" charset="0"/>
                <a:ea typeface="楷体_GB2312" pitchFamily="49" charset="-122"/>
              </a:rPr>
              <a:t>操作</a:t>
            </a:r>
            <a:r>
              <a:rPr lang="en-US" altLang="zh-CN" sz="2800" dirty="0" smtClean="0">
                <a:effectLst>
                  <a:outerShdw blurRad="38100" dist="38100" dir="2700000" algn="tl">
                    <a:srgbClr val="C0C0C0"/>
                  </a:outerShdw>
                </a:effectLst>
                <a:latin typeface="Times New Roman" pitchFamily="18" charset="0"/>
                <a:ea typeface="楷体_GB2312" pitchFamily="49" charset="-122"/>
              </a:rPr>
              <a:t>, </a:t>
            </a:r>
            <a:r>
              <a:rPr lang="zh-CN" altLang="en-US" sz="2800" dirty="0" smtClean="0">
                <a:effectLst>
                  <a:outerShdw blurRad="38100" dist="38100" dir="2700000" algn="tl">
                    <a:srgbClr val="C0C0C0"/>
                  </a:outerShdw>
                </a:effectLst>
                <a:latin typeface="Times New Roman" pitchFamily="18" charset="0"/>
                <a:ea typeface="楷体_GB2312" pitchFamily="49" charset="-122"/>
              </a:rPr>
              <a:t>建立</a:t>
            </a:r>
            <a:r>
              <a:rPr lang="en-US" altLang="zh-CN" sz="2800" dirty="0" err="1" smtClean="0">
                <a:effectLst>
                  <a:outerShdw blurRad="38100" dist="38100" dir="2700000" algn="tl">
                    <a:srgbClr val="C0C0C0"/>
                  </a:outerShdw>
                </a:effectLst>
                <a:latin typeface="Times New Roman" pitchFamily="18" charset="0"/>
                <a:ea typeface="楷体_GB2312" pitchFamily="49" charset="-122"/>
              </a:rPr>
              <a:t>UFSet</a:t>
            </a:r>
            <a:r>
              <a:rPr lang="zh-CN" altLang="en-US" sz="2800" dirty="0" smtClean="0">
                <a:effectLst>
                  <a:outerShdw blurRad="38100" dist="38100" dir="2700000" algn="tl">
                    <a:srgbClr val="C0C0C0"/>
                  </a:outerShdw>
                </a:effectLst>
                <a:latin typeface="Times New Roman" pitchFamily="18" charset="0"/>
                <a:ea typeface="楷体_GB2312" pitchFamily="49" charset="-122"/>
              </a:rPr>
              <a:t>型集合</a:t>
            </a:r>
            <a:r>
              <a:rPr lang="en-US" altLang="zh-CN" sz="2800" dirty="0" smtClean="0">
                <a:effectLst>
                  <a:outerShdw blurRad="38100" dist="38100" dir="2700000" algn="tl">
                    <a:srgbClr val="C0C0C0"/>
                  </a:outerShdw>
                </a:effectLst>
                <a:latin typeface="Times New Roman" pitchFamily="18" charset="0"/>
                <a:ea typeface="楷体_GB2312" pitchFamily="49" charset="-122"/>
              </a:rPr>
              <a:t>, </a:t>
            </a:r>
            <a:r>
              <a:rPr lang="zh-CN" altLang="en-US" sz="2800" dirty="0" smtClean="0">
                <a:effectLst>
                  <a:outerShdw blurRad="38100" dist="38100" dir="2700000" algn="tl">
                    <a:srgbClr val="C0C0C0"/>
                  </a:outerShdw>
                </a:effectLst>
                <a:latin typeface="Times New Roman" pitchFamily="18" charset="0"/>
                <a:ea typeface="楷体_GB2312" pitchFamily="49" charset="-122"/>
              </a:rPr>
              <a:t>集合中每一个元素初始化为</a:t>
            </a:r>
            <a:r>
              <a:rPr lang="en-US" altLang="zh-CN" sz="2800" dirty="0" smtClean="0">
                <a:effectLst>
                  <a:outerShdw blurRad="38100" dist="38100" dir="2700000" algn="tl">
                    <a:srgbClr val="C0C0C0"/>
                  </a:outerShdw>
                </a:effectLst>
                <a:latin typeface="Times New Roman" pitchFamily="18" charset="0"/>
                <a:ea typeface="楷体_GB2312" pitchFamily="49" charset="-122"/>
              </a:rPr>
              <a:t>-1</a:t>
            </a:r>
            <a:r>
              <a:rPr lang="zh-CN" altLang="en-US" sz="2800" dirty="0" smtClean="0">
                <a:effectLst>
                  <a:outerShdw blurRad="38100" dist="38100" dir="2700000" algn="tl">
                    <a:srgbClr val="C0C0C0"/>
                  </a:outerShdw>
                </a:effectLst>
                <a:latin typeface="Times New Roman" pitchFamily="18" charset="0"/>
                <a:ea typeface="楷体_GB2312" pitchFamily="49" charset="-122"/>
              </a:rPr>
              <a:t>，各自形成一个单元素子集合</a:t>
            </a:r>
            <a:r>
              <a:rPr lang="en-US" altLang="zh-CN" sz="2800" dirty="0" smtClean="0">
                <a:effectLst>
                  <a:outerShdw blurRad="38100" dist="38100" dir="2700000" algn="tl">
                    <a:srgbClr val="C0C0C0"/>
                  </a:outerShdw>
                </a:effectLst>
                <a:latin typeface="Times New Roman" pitchFamily="18" charset="0"/>
                <a:ea typeface="楷体_GB2312" pitchFamily="49" charset="-122"/>
              </a:rPr>
              <a:t>, i=1, 2, …, n</a:t>
            </a:r>
            <a:r>
              <a:rPr lang="zh-CN" altLang="en-US" sz="2800" dirty="0" smtClean="0">
                <a:effectLst>
                  <a:outerShdw blurRad="38100" dist="38100" dir="2700000" algn="tl">
                    <a:srgbClr val="C0C0C0"/>
                  </a:outerShdw>
                </a:effectLst>
                <a:latin typeface="Times New Roman" pitchFamily="18" charset="0"/>
                <a:ea typeface="楷体_GB2312" pitchFamily="49" charset="-122"/>
              </a:rPr>
              <a:t>。</a:t>
            </a:r>
            <a:r>
              <a:rPr lang="en-US" altLang="zh-CN" sz="2800" dirty="0" smtClean="0">
                <a:effectLst>
                  <a:outerShdw blurRad="38100" dist="38100" dir="2700000" algn="tl">
                    <a:srgbClr val="C0C0C0"/>
                  </a:outerShdw>
                </a:effectLst>
                <a:latin typeface="Times New Roman" pitchFamily="18" charset="0"/>
                <a:ea typeface="楷体_GB2312" pitchFamily="49" charset="-122"/>
              </a:rPr>
              <a:t>n</a:t>
            </a:r>
            <a:r>
              <a:rPr lang="zh-CN" altLang="en-US" sz="2800" dirty="0" smtClean="0">
                <a:effectLst>
                  <a:outerShdw blurRad="38100" dist="38100" dir="2700000" algn="tl">
                    <a:srgbClr val="C0C0C0"/>
                  </a:outerShdw>
                </a:effectLst>
                <a:latin typeface="Times New Roman" pitchFamily="18" charset="0"/>
                <a:ea typeface="楷体_GB2312" pitchFamily="49" charset="-122"/>
              </a:rPr>
              <a:t>是集合中元素个数。</a:t>
            </a:r>
          </a:p>
          <a:p>
            <a:pPr algn="just">
              <a:spcBef>
                <a:spcPct val="10000"/>
              </a:spcBef>
              <a:buClr>
                <a:schemeClr val="tx1"/>
              </a:buClr>
              <a:buSzPct val="95000"/>
              <a:buFont typeface="Wingdings" panose="05000000000000000000" pitchFamily="2" charset="2"/>
              <a:buChar char="Ø"/>
              <a:defRPr/>
            </a:pPr>
            <a:r>
              <a:rPr lang="zh-CN" altLang="en-US" sz="2800" dirty="0" smtClean="0">
                <a:effectLst>
                  <a:outerShdw blurRad="38100" dist="38100" dir="2700000" algn="tl">
                    <a:srgbClr val="C0C0C0"/>
                  </a:outerShdw>
                </a:effectLst>
                <a:latin typeface="Times New Roman" pitchFamily="18" charset="0"/>
                <a:ea typeface="楷体_GB2312" pitchFamily="49" charset="-122"/>
              </a:rPr>
              <a:t>重复以下步骤</a:t>
            </a:r>
            <a:r>
              <a:rPr lang="en-US" altLang="zh-CN" sz="2800" dirty="0" smtClean="0">
                <a:effectLst>
                  <a:outerShdw blurRad="38100" dist="38100" dir="2700000" algn="tl">
                    <a:srgbClr val="C0C0C0"/>
                  </a:outerShdw>
                </a:effectLst>
                <a:latin typeface="Times New Roman" pitchFamily="18" charset="0"/>
                <a:ea typeface="楷体_GB2312" pitchFamily="49" charset="-122"/>
              </a:rPr>
              <a:t>, </a:t>
            </a:r>
            <a:r>
              <a:rPr lang="zh-CN" altLang="en-US" sz="2800" dirty="0" smtClean="0">
                <a:effectLst>
                  <a:outerShdw blurRad="38100" dist="38100" dir="2700000" algn="tl">
                    <a:srgbClr val="C0C0C0"/>
                  </a:outerShdw>
                </a:effectLst>
                <a:latin typeface="Times New Roman" pitchFamily="18" charset="0"/>
                <a:ea typeface="楷体_GB2312" pitchFamily="49" charset="-122"/>
              </a:rPr>
              <a:t>直到所有等价对读入并处理完为止。</a:t>
            </a:r>
          </a:p>
          <a:p>
            <a:pPr lvl="1" algn="just">
              <a:spcBef>
                <a:spcPct val="10000"/>
              </a:spcBef>
              <a:buClr>
                <a:srgbClr val="0000FF"/>
              </a:buClr>
              <a:buSzPct val="95000"/>
              <a:buFont typeface="Wingdings" panose="05000000000000000000" pitchFamily="2" charset="2"/>
              <a:buChar char="ü"/>
              <a:defRPr/>
            </a:pPr>
            <a:r>
              <a:rPr lang="zh-CN" altLang="en-US" dirty="0" smtClean="0">
                <a:effectLst>
                  <a:outerShdw blurRad="38100" dist="38100" dir="2700000" algn="tl">
                    <a:srgbClr val="C0C0C0"/>
                  </a:outerShdw>
                </a:effectLst>
                <a:latin typeface="Times New Roman" pitchFamily="18" charset="0"/>
                <a:ea typeface="楷体_GB2312" pitchFamily="49" charset="-122"/>
              </a:rPr>
              <a:t>读入一个等价对</a:t>
            </a:r>
            <a:r>
              <a:rPr lang="en-US" altLang="zh-CN" dirty="0" smtClean="0">
                <a:effectLst>
                  <a:outerShdw blurRad="38100" dist="38100" dir="2700000" algn="tl">
                    <a:srgbClr val="C0C0C0"/>
                  </a:outerShdw>
                </a:effectLst>
                <a:latin typeface="Times New Roman" pitchFamily="18" charset="0"/>
                <a:ea typeface="楷体_GB2312" pitchFamily="49" charset="-122"/>
              </a:rPr>
              <a:t>[i][j];</a:t>
            </a:r>
          </a:p>
          <a:p>
            <a:pPr lvl="1" algn="just">
              <a:spcBef>
                <a:spcPct val="10000"/>
              </a:spcBef>
              <a:buClr>
                <a:srgbClr val="0000FF"/>
              </a:buClr>
              <a:buSzPct val="95000"/>
              <a:buFont typeface="Wingdings" panose="05000000000000000000" pitchFamily="2" charset="2"/>
              <a:buChar char="ü"/>
              <a:defRPr/>
            </a:pPr>
            <a:r>
              <a:rPr lang="zh-CN" altLang="en-US" dirty="0" smtClean="0">
                <a:effectLst>
                  <a:outerShdw blurRad="38100" dist="38100" dir="2700000" algn="tl">
                    <a:srgbClr val="C0C0C0"/>
                  </a:outerShdw>
                </a:effectLst>
                <a:latin typeface="Times New Roman" pitchFamily="18" charset="0"/>
                <a:ea typeface="楷体_GB2312" pitchFamily="49" charset="-122"/>
              </a:rPr>
              <a:t>用</a:t>
            </a:r>
            <a:r>
              <a:rPr lang="en-US" altLang="zh-CN" dirty="0" smtClean="0">
                <a:effectLst>
                  <a:outerShdw blurRad="38100" dist="38100" dir="2700000" algn="tl">
                    <a:srgbClr val="C0C0C0"/>
                  </a:outerShdw>
                </a:effectLst>
                <a:latin typeface="Times New Roman" pitchFamily="18" charset="0"/>
                <a:ea typeface="楷体_GB2312" pitchFamily="49" charset="-122"/>
              </a:rPr>
              <a:t>Find(i), Find(j)</a:t>
            </a:r>
            <a:r>
              <a:rPr lang="zh-CN" altLang="en-US" dirty="0" smtClean="0">
                <a:effectLst>
                  <a:outerShdw blurRad="38100" dist="38100" dir="2700000" algn="tl">
                    <a:srgbClr val="C0C0C0"/>
                  </a:outerShdw>
                </a:effectLst>
                <a:latin typeface="Times New Roman" pitchFamily="18" charset="0"/>
                <a:ea typeface="楷体_GB2312" pitchFamily="49" charset="-122"/>
              </a:rPr>
              <a:t>搜索</a:t>
            </a:r>
            <a:r>
              <a:rPr lang="en-US" altLang="zh-CN" dirty="0" smtClean="0">
                <a:effectLst>
                  <a:outerShdw blurRad="38100" dist="38100" dir="2700000" algn="tl">
                    <a:srgbClr val="C0C0C0"/>
                  </a:outerShdw>
                </a:effectLst>
                <a:latin typeface="Times New Roman" pitchFamily="18" charset="0"/>
                <a:ea typeface="楷体_GB2312" pitchFamily="49" charset="-122"/>
              </a:rPr>
              <a:t>i</a:t>
            </a:r>
            <a:r>
              <a:rPr lang="zh-CN" altLang="en-US" dirty="0" smtClean="0">
                <a:effectLst>
                  <a:outerShdw blurRad="38100" dist="38100" dir="2700000" algn="tl">
                    <a:srgbClr val="C0C0C0"/>
                  </a:outerShdw>
                </a:effectLst>
                <a:latin typeface="Times New Roman" pitchFamily="18" charset="0"/>
                <a:ea typeface="楷体_GB2312" pitchFamily="49" charset="-122"/>
              </a:rPr>
              <a:t>、</a:t>
            </a:r>
            <a:r>
              <a:rPr lang="en-US" altLang="zh-CN" dirty="0" smtClean="0">
                <a:effectLst>
                  <a:outerShdw blurRad="38100" dist="38100" dir="2700000" algn="tl">
                    <a:srgbClr val="C0C0C0"/>
                  </a:outerShdw>
                </a:effectLst>
                <a:latin typeface="Times New Roman" pitchFamily="18" charset="0"/>
                <a:ea typeface="楷体_GB2312" pitchFamily="49" charset="-122"/>
              </a:rPr>
              <a:t>j </a:t>
            </a:r>
            <a:r>
              <a:rPr lang="zh-CN" altLang="en-US" dirty="0" smtClean="0">
                <a:effectLst>
                  <a:outerShdw blurRad="38100" dist="38100" dir="2700000" algn="tl">
                    <a:srgbClr val="C0C0C0"/>
                  </a:outerShdw>
                </a:effectLst>
                <a:latin typeface="Times New Roman" pitchFamily="18" charset="0"/>
                <a:ea typeface="楷体_GB2312" pitchFamily="49" charset="-122"/>
              </a:rPr>
              <a:t>所属子集合的名字</a:t>
            </a:r>
            <a:r>
              <a:rPr lang="en-US" altLang="zh-CN" dirty="0" smtClean="0">
                <a:effectLst>
                  <a:outerShdw blurRad="38100" dist="38100" dir="2700000" algn="tl">
                    <a:srgbClr val="C0C0C0"/>
                  </a:outerShdw>
                </a:effectLst>
                <a:latin typeface="Times New Roman" pitchFamily="18" charset="0"/>
                <a:ea typeface="楷体_GB2312" pitchFamily="49" charset="-122"/>
              </a:rPr>
              <a:t>x</a:t>
            </a:r>
            <a:r>
              <a:rPr lang="zh-CN" altLang="en-US" dirty="0" smtClean="0">
                <a:effectLst>
                  <a:outerShdw blurRad="38100" dist="38100" dir="2700000" algn="tl">
                    <a:srgbClr val="C0C0C0"/>
                  </a:outerShdw>
                </a:effectLst>
                <a:latin typeface="Times New Roman" pitchFamily="18" charset="0"/>
                <a:ea typeface="楷体_GB2312" pitchFamily="49" charset="-122"/>
              </a:rPr>
              <a:t>和</a:t>
            </a:r>
            <a:r>
              <a:rPr lang="en-US" altLang="zh-CN" dirty="0" smtClean="0">
                <a:effectLst>
                  <a:outerShdw blurRad="38100" dist="38100" dir="2700000" algn="tl">
                    <a:srgbClr val="C0C0C0"/>
                  </a:outerShdw>
                </a:effectLst>
                <a:latin typeface="Times New Roman" pitchFamily="18" charset="0"/>
                <a:ea typeface="楷体_GB2312" pitchFamily="49" charset="-122"/>
              </a:rPr>
              <a:t>y;</a:t>
            </a:r>
          </a:p>
          <a:p>
            <a:pPr lvl="1" algn="just">
              <a:spcBef>
                <a:spcPct val="10000"/>
              </a:spcBef>
              <a:buClr>
                <a:srgbClr val="0000FF"/>
              </a:buClr>
              <a:buSzPct val="95000"/>
              <a:buFont typeface="Wingdings" panose="05000000000000000000" pitchFamily="2" charset="2"/>
              <a:buChar char="ü"/>
              <a:defRPr/>
            </a:pPr>
            <a:r>
              <a:rPr lang="zh-CN" altLang="en-US" dirty="0" smtClean="0">
                <a:effectLst>
                  <a:outerShdw blurRad="38100" dist="38100" dir="2700000" algn="tl">
                    <a:srgbClr val="C0C0C0"/>
                  </a:outerShdw>
                </a:effectLst>
                <a:latin typeface="Times New Roman" pitchFamily="18" charset="0"/>
                <a:ea typeface="楷体_GB2312" pitchFamily="49" charset="-122"/>
              </a:rPr>
              <a:t>若</a:t>
            </a:r>
            <a:r>
              <a:rPr lang="en-US" altLang="zh-CN" dirty="0" err="1" smtClean="0">
                <a:effectLst>
                  <a:outerShdw blurRad="38100" dist="38100" dir="2700000" algn="tl">
                    <a:srgbClr val="C0C0C0"/>
                  </a:outerShdw>
                </a:effectLst>
                <a:latin typeface="Times New Roman" pitchFamily="18" charset="0"/>
                <a:ea typeface="楷体_GB2312" pitchFamily="49" charset="-122"/>
              </a:rPr>
              <a:t>x</a:t>
            </a:r>
            <a:r>
              <a:rPr lang="en-US" altLang="zh-CN" dirty="0" err="1" smtClean="0">
                <a:effectLst>
                  <a:outerShdw blurRad="38100" dist="38100" dir="2700000" algn="tl">
                    <a:srgbClr val="C0C0C0"/>
                  </a:outerShdw>
                </a:effectLst>
                <a:latin typeface="Times New Roman" pitchFamily="18" charset="0"/>
                <a:ea typeface="楷体_GB2312" pitchFamily="49" charset="-122"/>
                <a:sym typeface="Symbol" pitchFamily="18" charset="2"/>
              </a:rPr>
              <a:t></a:t>
            </a:r>
            <a:r>
              <a:rPr lang="en-US" altLang="zh-CN" dirty="0" err="1" smtClean="0">
                <a:effectLst>
                  <a:outerShdw blurRad="38100" dist="38100" dir="2700000" algn="tl">
                    <a:srgbClr val="C0C0C0"/>
                  </a:outerShdw>
                </a:effectLst>
                <a:latin typeface="Times New Roman" pitchFamily="18" charset="0"/>
                <a:ea typeface="楷体_GB2312" pitchFamily="49" charset="-122"/>
              </a:rPr>
              <a:t>y</a:t>
            </a:r>
            <a:r>
              <a:rPr lang="en-US" altLang="zh-CN" dirty="0" smtClean="0">
                <a:effectLst>
                  <a:outerShdw blurRad="38100" dist="38100" dir="2700000" algn="tl">
                    <a:srgbClr val="C0C0C0"/>
                  </a:outerShdw>
                </a:effectLst>
                <a:latin typeface="Times New Roman" pitchFamily="18" charset="0"/>
                <a:ea typeface="楷体_GB2312" pitchFamily="49" charset="-122"/>
              </a:rPr>
              <a:t>. </a:t>
            </a:r>
            <a:r>
              <a:rPr lang="zh-CN" altLang="en-US" dirty="0" smtClean="0">
                <a:effectLst>
                  <a:outerShdw blurRad="38100" dist="38100" dir="2700000" algn="tl">
                    <a:srgbClr val="C0C0C0"/>
                  </a:outerShdw>
                </a:effectLst>
                <a:latin typeface="Times New Roman" pitchFamily="18" charset="0"/>
                <a:ea typeface="楷体_GB2312" pitchFamily="49" charset="-122"/>
              </a:rPr>
              <a:t>用</a:t>
            </a:r>
            <a:r>
              <a:rPr lang="en-US" altLang="zh-CN" dirty="0" smtClean="0">
                <a:effectLst>
                  <a:outerShdw blurRad="38100" dist="38100" dir="2700000" algn="tl">
                    <a:srgbClr val="C0C0C0"/>
                  </a:outerShdw>
                </a:effectLst>
                <a:latin typeface="Times New Roman" pitchFamily="18" charset="0"/>
                <a:ea typeface="楷体_GB2312" pitchFamily="49" charset="-122"/>
              </a:rPr>
              <a:t>Union(</a:t>
            </a:r>
            <a:r>
              <a:rPr lang="en-US" altLang="zh-CN" dirty="0" err="1" smtClean="0">
                <a:effectLst>
                  <a:outerShdw blurRad="38100" dist="38100" dir="2700000" algn="tl">
                    <a:srgbClr val="C0C0C0"/>
                  </a:outerShdw>
                </a:effectLst>
                <a:latin typeface="Times New Roman" pitchFamily="18" charset="0"/>
                <a:ea typeface="楷体_GB2312" pitchFamily="49" charset="-122"/>
              </a:rPr>
              <a:t>x,y</a:t>
            </a:r>
            <a:r>
              <a:rPr lang="en-US" altLang="zh-CN" dirty="0" smtClean="0">
                <a:effectLst>
                  <a:outerShdw blurRad="38100" dist="38100" dir="2700000" algn="tl">
                    <a:srgbClr val="C0C0C0"/>
                  </a:outerShdw>
                </a:effectLst>
                <a:latin typeface="Times New Roman" pitchFamily="18" charset="0"/>
                <a:ea typeface="楷体_GB2312" pitchFamily="49" charset="-122"/>
              </a:rPr>
              <a:t>)</a:t>
            </a:r>
            <a:r>
              <a:rPr lang="zh-CN" altLang="en-US" dirty="0" smtClean="0">
                <a:effectLst>
                  <a:outerShdw blurRad="38100" dist="38100" dir="2700000" algn="tl">
                    <a:srgbClr val="C0C0C0"/>
                  </a:outerShdw>
                </a:effectLst>
                <a:latin typeface="Times New Roman" pitchFamily="18" charset="0"/>
                <a:ea typeface="楷体_GB2312" pitchFamily="49" charset="-122"/>
              </a:rPr>
              <a:t>或</a:t>
            </a:r>
            <a:r>
              <a:rPr lang="en-US" altLang="zh-CN" dirty="0" smtClean="0">
                <a:effectLst>
                  <a:outerShdw blurRad="38100" dist="38100" dir="2700000" algn="tl">
                    <a:srgbClr val="C0C0C0"/>
                  </a:outerShdw>
                </a:effectLst>
                <a:latin typeface="Times New Roman" pitchFamily="18" charset="0"/>
                <a:ea typeface="楷体_GB2312" pitchFamily="49" charset="-122"/>
              </a:rPr>
              <a:t>Union(</a:t>
            </a:r>
            <a:r>
              <a:rPr lang="en-US" altLang="zh-CN" dirty="0" err="1" smtClean="0">
                <a:effectLst>
                  <a:outerShdw blurRad="38100" dist="38100" dir="2700000" algn="tl">
                    <a:srgbClr val="C0C0C0"/>
                  </a:outerShdw>
                </a:effectLst>
                <a:latin typeface="Times New Roman" pitchFamily="18" charset="0"/>
                <a:ea typeface="楷体_GB2312" pitchFamily="49" charset="-122"/>
              </a:rPr>
              <a:t>y,x</a:t>
            </a:r>
            <a:r>
              <a:rPr lang="en-US" altLang="zh-CN" dirty="0" smtClean="0">
                <a:effectLst>
                  <a:outerShdw blurRad="38100" dist="38100" dir="2700000" algn="tl">
                    <a:srgbClr val="C0C0C0"/>
                  </a:outerShdw>
                </a:effectLst>
                <a:latin typeface="Times New Roman" pitchFamily="18" charset="0"/>
                <a:ea typeface="楷体_GB2312" pitchFamily="49" charset="-122"/>
              </a:rPr>
              <a:t>)</a:t>
            </a:r>
            <a:r>
              <a:rPr lang="zh-CN" altLang="en-US" dirty="0" smtClean="0">
                <a:effectLst>
                  <a:outerShdw blurRad="38100" dist="38100" dir="2700000" algn="tl">
                    <a:srgbClr val="C0C0C0"/>
                  </a:outerShdw>
                </a:effectLst>
                <a:latin typeface="Times New Roman" pitchFamily="18" charset="0"/>
                <a:ea typeface="楷体_GB2312" pitchFamily="49" charset="-122"/>
              </a:rPr>
              <a:t>将它们合并</a:t>
            </a:r>
            <a:r>
              <a:rPr lang="en-US" altLang="zh-CN" dirty="0" smtClean="0">
                <a:effectLst>
                  <a:outerShdw blurRad="38100" dist="38100" dir="2700000" algn="tl">
                    <a:srgbClr val="C0C0C0"/>
                  </a:outerShdw>
                </a:effectLst>
                <a:latin typeface="Times New Roman" pitchFamily="18" charset="0"/>
                <a:ea typeface="楷体_GB2312" pitchFamily="49" charset="-122"/>
              </a:rPr>
              <a:t>, </a:t>
            </a:r>
            <a:r>
              <a:rPr lang="zh-CN" altLang="en-US" dirty="0" smtClean="0">
                <a:effectLst>
                  <a:outerShdw blurRad="38100" dist="38100" dir="2700000" algn="tl">
                    <a:srgbClr val="C0C0C0"/>
                  </a:outerShdw>
                </a:effectLst>
                <a:latin typeface="Times New Roman" pitchFamily="18" charset="0"/>
                <a:ea typeface="楷体_GB2312" pitchFamily="49" charset="-122"/>
              </a:rPr>
              <a:t>前者的根在</a:t>
            </a:r>
            <a:r>
              <a:rPr lang="en-US" altLang="zh-CN" dirty="0" smtClean="0">
                <a:effectLst>
                  <a:outerShdw blurRad="38100" dist="38100" dir="2700000" algn="tl">
                    <a:srgbClr val="C0C0C0"/>
                  </a:outerShdw>
                </a:effectLst>
                <a:latin typeface="Times New Roman" pitchFamily="18" charset="0"/>
                <a:ea typeface="楷体_GB2312" pitchFamily="49" charset="-122"/>
              </a:rPr>
              <a:t>x</a:t>
            </a:r>
            <a:r>
              <a:rPr lang="zh-CN" altLang="en-US" dirty="0" smtClean="0">
                <a:effectLst>
                  <a:outerShdw blurRad="38100" dist="38100" dir="2700000" algn="tl">
                    <a:srgbClr val="C0C0C0"/>
                  </a:outerShdw>
                </a:effectLst>
                <a:latin typeface="Times New Roman" pitchFamily="18" charset="0"/>
                <a:ea typeface="楷体_GB2312" pitchFamily="49" charset="-122"/>
              </a:rPr>
              <a:t>；后者的根在</a:t>
            </a:r>
            <a:r>
              <a:rPr lang="en-US" altLang="zh-CN" dirty="0" smtClean="0">
                <a:effectLst>
                  <a:outerShdw blurRad="38100" dist="38100" dir="2700000" algn="tl">
                    <a:srgbClr val="C0C0C0"/>
                  </a:outerShdw>
                </a:effectLst>
                <a:latin typeface="Times New Roman" pitchFamily="18" charset="0"/>
                <a:ea typeface="楷体_GB2312" pitchFamily="49" charset="-122"/>
              </a:rPr>
              <a:t>y</a:t>
            </a:r>
            <a:r>
              <a:rPr lang="zh-CN" altLang="en-US" dirty="0" smtClean="0">
                <a:effectLst>
                  <a:outerShdw blurRad="38100" dist="38100" dir="2700000" algn="tl">
                    <a:srgbClr val="C0C0C0"/>
                  </a:outerShdw>
                </a:effectLst>
                <a:latin typeface="Times New Roman" pitchFamily="18" charset="0"/>
                <a:ea typeface="楷体_GB2312" pitchFamily="49" charset="-122"/>
              </a:rPr>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003" name="Text Box 1035"/>
          <p:cNvSpPr txBox="1">
            <a:spLocks noChangeArrowheads="1"/>
          </p:cNvSpPr>
          <p:nvPr/>
        </p:nvSpPr>
        <p:spPr bwMode="auto">
          <a:xfrm>
            <a:off x="0" y="404813"/>
            <a:ext cx="9163050" cy="1373187"/>
          </a:xfrm>
          <a:prstGeom prst="rect">
            <a:avLst/>
          </a:prstGeom>
          <a:noFill/>
          <a:ln w="9525">
            <a:noFill/>
            <a:miter lim="800000"/>
            <a:headEnd/>
            <a:tailEnd/>
          </a:ln>
          <a:effectLst/>
        </p:spPr>
        <p:txBody>
          <a:bodyPr>
            <a:spAutoFit/>
          </a:bodyPr>
          <a:lstStyle/>
          <a:p>
            <a:pPr marL="1076325" indent="-1076325">
              <a:lnSpc>
                <a:spcPct val="100000"/>
              </a:lnSpc>
            </a:pP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800">
                <a:solidFill>
                  <a:schemeClr val="tx1"/>
                </a:solidFill>
                <a:effectLst>
                  <a:outerShdw blurRad="38100" dist="38100" dir="2700000" algn="tl">
                    <a:srgbClr val="C0C0C0"/>
                  </a:outerShdw>
                </a:effectLst>
                <a:latin typeface="黑体" pitchFamily="49" charset="-122"/>
                <a:ea typeface="黑体" pitchFamily="49" charset="-122"/>
              </a:rPr>
              <a:t>例</a:t>
            </a:r>
            <a:r>
              <a:rPr lang="en-US" altLang="zh-CN" sz="280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800">
                <a:solidFill>
                  <a:schemeClr val="tx1"/>
                </a:solidFill>
                <a:effectLst>
                  <a:outerShdw blurRad="38100" dist="38100" dir="2700000" algn="tl">
                    <a:srgbClr val="C0C0C0"/>
                  </a:outerShdw>
                </a:effectLst>
              </a:rPr>
              <a:t>已知一棵度为</a:t>
            </a:r>
            <a:r>
              <a:rPr lang="en-US" altLang="zh-CN" sz="2800">
                <a:solidFill>
                  <a:schemeClr val="tx1"/>
                </a:solidFill>
                <a:effectLst>
                  <a:outerShdw blurRad="38100" dist="38100" dir="2700000" algn="tl">
                    <a:srgbClr val="C0C0C0"/>
                  </a:outerShdw>
                </a:effectLst>
                <a:latin typeface="Times New Roman" pitchFamily="18" charset="0"/>
              </a:rPr>
              <a:t>m</a:t>
            </a:r>
            <a:r>
              <a:rPr lang="zh-CN" altLang="en-US" sz="2800">
                <a:solidFill>
                  <a:schemeClr val="tx1"/>
                </a:solidFill>
                <a:effectLst>
                  <a:outerShdw blurRad="38100" dist="38100" dir="2700000" algn="tl">
                    <a:srgbClr val="C0C0C0"/>
                  </a:outerShdw>
                </a:effectLst>
              </a:rPr>
              <a:t>的树中，有</a:t>
            </a:r>
            <a:r>
              <a:rPr lang="en-US" altLang="zh-CN" sz="2800">
                <a:solidFill>
                  <a:schemeClr val="tx1"/>
                </a:solidFill>
                <a:effectLst>
                  <a:outerShdw blurRad="38100" dist="38100" dir="2700000" algn="tl">
                    <a:srgbClr val="C0C0C0"/>
                  </a:outerShdw>
                </a:effectLst>
                <a:latin typeface="Times New Roman" pitchFamily="18" charset="0"/>
              </a:rPr>
              <a:t>N</a:t>
            </a:r>
            <a:r>
              <a:rPr lang="en-US" altLang="zh-CN" sz="2800" baseline="-25000">
                <a:solidFill>
                  <a:schemeClr val="tx1"/>
                </a:solidFill>
                <a:effectLst>
                  <a:outerShdw blurRad="38100" dist="38100" dir="2700000" algn="tl">
                    <a:srgbClr val="C0C0C0"/>
                  </a:outerShdw>
                </a:effectLst>
                <a:latin typeface="Times New Roman" pitchFamily="18" charset="0"/>
              </a:rPr>
              <a:t>1</a:t>
            </a:r>
            <a:r>
              <a:rPr lang="zh-CN" altLang="en-US" sz="2800">
                <a:solidFill>
                  <a:schemeClr val="tx1"/>
                </a:solidFill>
                <a:effectLst>
                  <a:outerShdw blurRad="38100" dist="38100" dir="2700000" algn="tl">
                    <a:srgbClr val="C0C0C0"/>
                  </a:outerShdw>
                </a:effectLst>
              </a:rPr>
              <a:t>个度为</a:t>
            </a:r>
            <a:r>
              <a:rPr lang="zh-CN" altLang="en-US" sz="2800">
                <a:solidFill>
                  <a:schemeClr val="tx1"/>
                </a:solidFill>
                <a:effectLst>
                  <a:outerShdw blurRad="38100" dist="38100" dir="2700000" algn="tl">
                    <a:srgbClr val="C0C0C0"/>
                  </a:outerShdw>
                </a:effectLst>
                <a:latin typeface="Times New Roman" pitchFamily="18" charset="0"/>
              </a:rPr>
              <a:t>1</a:t>
            </a:r>
            <a:r>
              <a:rPr lang="zh-CN" altLang="en-US" sz="2800">
                <a:solidFill>
                  <a:schemeClr val="tx1"/>
                </a:solidFill>
                <a:effectLst>
                  <a:outerShdw blurRad="38100" dist="38100" dir="2700000" algn="tl">
                    <a:srgbClr val="C0C0C0"/>
                  </a:outerShdw>
                </a:effectLst>
              </a:rPr>
              <a:t>的结点，</a:t>
            </a:r>
            <a:r>
              <a:rPr lang="en-US" altLang="zh-CN" sz="2800">
                <a:solidFill>
                  <a:schemeClr val="tx1"/>
                </a:solidFill>
                <a:effectLst>
                  <a:outerShdw blurRad="38100" dist="38100" dir="2700000" algn="tl">
                    <a:srgbClr val="C0C0C0"/>
                  </a:outerShdw>
                </a:effectLst>
                <a:latin typeface="Times New Roman" pitchFamily="18" charset="0"/>
              </a:rPr>
              <a:t>N</a:t>
            </a:r>
            <a:r>
              <a:rPr lang="en-US" altLang="zh-CN" sz="2800" baseline="-25000">
                <a:solidFill>
                  <a:schemeClr val="tx1"/>
                </a:solidFill>
                <a:effectLst>
                  <a:outerShdw blurRad="38100" dist="38100" dir="2700000" algn="tl">
                    <a:srgbClr val="C0C0C0"/>
                  </a:outerShdw>
                </a:effectLst>
                <a:latin typeface="Times New Roman" pitchFamily="18" charset="0"/>
              </a:rPr>
              <a:t>2</a:t>
            </a:r>
            <a:r>
              <a:rPr lang="zh-CN" altLang="en-US" sz="2800">
                <a:solidFill>
                  <a:schemeClr val="tx1"/>
                </a:solidFill>
                <a:effectLst>
                  <a:outerShdw blurRad="38100" dist="38100" dir="2700000" algn="tl">
                    <a:srgbClr val="C0C0C0"/>
                  </a:outerShdw>
                </a:effectLst>
              </a:rPr>
              <a:t>个度为</a:t>
            </a:r>
            <a:r>
              <a:rPr lang="zh-CN" altLang="en-US" sz="2800">
                <a:solidFill>
                  <a:schemeClr val="tx1"/>
                </a:solidFill>
                <a:effectLst>
                  <a:outerShdw blurRad="38100" dist="38100" dir="2700000" algn="tl">
                    <a:srgbClr val="C0C0C0"/>
                  </a:outerShdw>
                </a:effectLst>
                <a:latin typeface="Times New Roman" pitchFamily="18" charset="0"/>
              </a:rPr>
              <a:t>2</a:t>
            </a:r>
            <a:r>
              <a:rPr lang="zh-CN" altLang="en-US" sz="2800">
                <a:solidFill>
                  <a:schemeClr val="tx1"/>
                </a:solidFill>
                <a:effectLst>
                  <a:outerShdw blurRad="38100" dist="38100" dir="2700000" algn="tl">
                    <a:srgbClr val="C0C0C0"/>
                  </a:outerShdw>
                </a:effectLst>
              </a:rPr>
              <a:t>的结点，</a:t>
            </a:r>
            <a:r>
              <a:rPr lang="zh-CN" altLang="en-US" sz="2800">
                <a:solidFill>
                  <a:schemeClr val="tx1"/>
                </a:solidFill>
                <a:effectLst>
                  <a:outerShdw blurRad="38100" dist="38100" dir="2700000" algn="tl">
                    <a:srgbClr val="C0C0C0"/>
                  </a:outerShdw>
                </a:effectLst>
                <a:latin typeface="VW媩$婫`婡p瑙" charset="0"/>
              </a:rPr>
              <a:t>…</a:t>
            </a:r>
            <a:r>
              <a:rPr lang="zh-CN" altLang="en-US" sz="2800">
                <a:solidFill>
                  <a:schemeClr val="tx1"/>
                </a:solidFill>
                <a:effectLst>
                  <a:outerShdw blurRad="38100" dist="38100" dir="2700000" algn="tl">
                    <a:srgbClr val="C0C0C0"/>
                  </a:outerShdw>
                </a:effectLst>
              </a:rPr>
              <a:t>，</a:t>
            </a:r>
            <a:r>
              <a:rPr lang="en-US" altLang="zh-CN" sz="2800">
                <a:solidFill>
                  <a:schemeClr val="tx1"/>
                </a:solidFill>
                <a:effectLst>
                  <a:outerShdw blurRad="38100" dist="38100" dir="2700000" algn="tl">
                    <a:srgbClr val="C0C0C0"/>
                  </a:outerShdw>
                </a:effectLst>
                <a:latin typeface="Times New Roman" pitchFamily="18" charset="0"/>
              </a:rPr>
              <a:t>N</a:t>
            </a:r>
            <a:r>
              <a:rPr lang="en-US" altLang="zh-CN" sz="2800" baseline="-25000">
                <a:solidFill>
                  <a:schemeClr val="tx1"/>
                </a:solidFill>
                <a:effectLst>
                  <a:outerShdw blurRad="38100" dist="38100" dir="2700000" algn="tl">
                    <a:srgbClr val="C0C0C0"/>
                  </a:outerShdw>
                </a:effectLst>
                <a:latin typeface="Times New Roman" pitchFamily="18" charset="0"/>
              </a:rPr>
              <a:t>m</a:t>
            </a:r>
            <a:r>
              <a:rPr lang="zh-CN" altLang="en-US" sz="2800">
                <a:solidFill>
                  <a:schemeClr val="tx1"/>
                </a:solidFill>
                <a:effectLst>
                  <a:outerShdw blurRad="38100" dist="38100" dir="2700000" algn="tl">
                    <a:srgbClr val="C0C0C0"/>
                  </a:outerShdw>
                </a:effectLst>
              </a:rPr>
              <a:t>个度为</a:t>
            </a:r>
            <a:r>
              <a:rPr lang="en-US" altLang="zh-CN" sz="2800">
                <a:solidFill>
                  <a:schemeClr val="tx1"/>
                </a:solidFill>
                <a:effectLst>
                  <a:outerShdw blurRad="38100" dist="38100" dir="2700000" algn="tl">
                    <a:srgbClr val="C0C0C0"/>
                  </a:outerShdw>
                </a:effectLst>
                <a:latin typeface="Times New Roman" pitchFamily="18" charset="0"/>
              </a:rPr>
              <a:t>m</a:t>
            </a:r>
            <a:r>
              <a:rPr lang="zh-CN" altLang="en-US" sz="2800">
                <a:solidFill>
                  <a:schemeClr val="tx1"/>
                </a:solidFill>
                <a:effectLst>
                  <a:outerShdw blurRad="38100" dist="38100" dir="2700000" algn="tl">
                    <a:srgbClr val="C0C0C0"/>
                  </a:outerShdw>
                </a:effectLst>
              </a:rPr>
              <a:t>的结点。问该树中有多少个叶子结点（度为</a:t>
            </a:r>
            <a:r>
              <a:rPr lang="zh-CN" altLang="en-US" sz="2800">
                <a:solidFill>
                  <a:schemeClr val="tx1"/>
                </a:solidFill>
                <a:effectLst>
                  <a:outerShdw blurRad="38100" dist="38100" dir="2700000" algn="tl">
                    <a:srgbClr val="C0C0C0"/>
                  </a:outerShdw>
                </a:effectLst>
                <a:latin typeface="Times New Roman" pitchFamily="18" charset="0"/>
              </a:rPr>
              <a:t>0</a:t>
            </a:r>
            <a:r>
              <a:rPr lang="zh-CN" altLang="en-US" sz="2800">
                <a:solidFill>
                  <a:schemeClr val="tx1"/>
                </a:solidFill>
                <a:effectLst>
                  <a:outerShdw blurRad="38100" dist="38100" dir="2700000" algn="tl">
                    <a:srgbClr val="C0C0C0"/>
                  </a:outerShdw>
                </a:effectLst>
              </a:rPr>
              <a:t>的结点）？</a:t>
            </a:r>
            <a:endParaRPr lang="zh-CN" altLang="en-US" sz="2800" b="0">
              <a:solidFill>
                <a:schemeClr val="tx1"/>
              </a:solidFill>
            </a:endParaRPr>
          </a:p>
        </p:txBody>
      </p:sp>
      <p:sp>
        <p:nvSpPr>
          <p:cNvPr id="725004" name="Text Box 1036"/>
          <p:cNvSpPr txBox="1">
            <a:spLocks noChangeArrowheads="1"/>
          </p:cNvSpPr>
          <p:nvPr/>
        </p:nvSpPr>
        <p:spPr bwMode="auto">
          <a:xfrm>
            <a:off x="0" y="2060575"/>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答：设该树中叶子结点为</a:t>
            </a:r>
            <a:r>
              <a:rPr lang="en-US" altLang="zh-CN" sz="2800">
                <a:solidFill>
                  <a:schemeClr val="tx1"/>
                </a:solidFill>
                <a:effectLst>
                  <a:outerShdw blurRad="38100" dist="38100" dir="2700000" algn="tl">
                    <a:srgbClr val="C0C0C0"/>
                  </a:outerShdw>
                </a:effectLst>
                <a:latin typeface="Times New Roman" pitchFamily="18" charset="0"/>
              </a:rPr>
              <a:t>N</a:t>
            </a:r>
            <a:r>
              <a:rPr lang="en-US" altLang="zh-CN" sz="2800" baseline="-25000">
                <a:solidFill>
                  <a:schemeClr val="tx1"/>
                </a:solidFill>
                <a:effectLst>
                  <a:outerShdw blurRad="38100" dist="38100" dir="2700000" algn="tl">
                    <a:srgbClr val="C0C0C0"/>
                  </a:outerShdw>
                </a:effectLst>
                <a:latin typeface="Times New Roman" pitchFamily="18" charset="0"/>
              </a:rPr>
              <a:t>0</a:t>
            </a:r>
            <a:r>
              <a:rPr lang="zh-CN" altLang="en-US" sz="2800">
                <a:solidFill>
                  <a:schemeClr val="tx1"/>
                </a:solidFill>
                <a:effectLst>
                  <a:outerShdw blurRad="38100" dist="38100" dir="2700000" algn="tl">
                    <a:srgbClr val="C0C0C0"/>
                  </a:outerShdw>
                </a:effectLst>
              </a:rPr>
              <a:t>个。该树总的结点个数应为：</a:t>
            </a:r>
            <a:endParaRPr lang="zh-CN" altLang="en-US" sz="2800" b="0">
              <a:solidFill>
                <a:schemeClr val="tx1"/>
              </a:solidFill>
            </a:endParaRPr>
          </a:p>
        </p:txBody>
      </p:sp>
      <p:sp>
        <p:nvSpPr>
          <p:cNvPr id="725005" name="Text Box 1037"/>
          <p:cNvSpPr txBox="1">
            <a:spLocks noChangeArrowheads="1"/>
          </p:cNvSpPr>
          <p:nvPr/>
        </p:nvSpPr>
        <p:spPr bwMode="auto">
          <a:xfrm>
            <a:off x="827088" y="3500438"/>
            <a:ext cx="741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从求孩子结点总数的角度，也可以表示成：</a:t>
            </a:r>
            <a:endParaRPr lang="zh-CN" altLang="en-US" sz="2800" b="0">
              <a:solidFill>
                <a:schemeClr val="tx1"/>
              </a:solidFill>
              <a:latin typeface="Times New Roman" pitchFamily="18" charset="0"/>
            </a:endParaRPr>
          </a:p>
        </p:txBody>
      </p:sp>
      <p:sp>
        <p:nvSpPr>
          <p:cNvPr id="725006" name="Text Box 1038"/>
          <p:cNvSpPr txBox="1">
            <a:spLocks noChangeArrowheads="1"/>
          </p:cNvSpPr>
          <p:nvPr/>
        </p:nvSpPr>
        <p:spPr bwMode="auto">
          <a:xfrm>
            <a:off x="755650" y="4724400"/>
            <a:ext cx="777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所以：</a:t>
            </a:r>
            <a:endParaRPr lang="zh-CN" altLang="en-US" sz="2800" b="0">
              <a:solidFill>
                <a:schemeClr val="tx1"/>
              </a:solidFill>
            </a:endParaRPr>
          </a:p>
        </p:txBody>
      </p:sp>
      <p:graphicFrame>
        <p:nvGraphicFramePr>
          <p:cNvPr id="725007" name="Object 1039"/>
          <p:cNvGraphicFramePr>
            <a:graphicFrameLocks noChangeAspect="1"/>
          </p:cNvGraphicFramePr>
          <p:nvPr/>
        </p:nvGraphicFramePr>
        <p:xfrm>
          <a:off x="2195513" y="2565400"/>
          <a:ext cx="4248150" cy="962025"/>
        </p:xfrm>
        <a:graphic>
          <a:graphicData uri="http://schemas.openxmlformats.org/presentationml/2006/ole">
            <mc:AlternateContent xmlns:mc="http://schemas.openxmlformats.org/markup-compatibility/2006">
              <mc:Choice xmlns:v="urn:schemas-microsoft-com:vml" Requires="v">
                <p:oleObj spid="_x0000_s22694" name="公式" r:id="rId3" imgW="1905000" imgH="431800" progId="Equation.3">
                  <p:embed/>
                </p:oleObj>
              </mc:Choice>
              <mc:Fallback>
                <p:oleObj name="公式" r:id="rId3" imgW="1905000" imgH="431800" progId="Equation.3">
                  <p:embed/>
                  <p:pic>
                    <p:nvPicPr>
                      <p:cNvPr id="0" name="Object 10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565400"/>
                        <a:ext cx="42481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5008" name="Object 1040"/>
          <p:cNvGraphicFramePr>
            <a:graphicFrameLocks noChangeAspect="1"/>
          </p:cNvGraphicFramePr>
          <p:nvPr/>
        </p:nvGraphicFramePr>
        <p:xfrm>
          <a:off x="3419475" y="4005263"/>
          <a:ext cx="1657350" cy="971550"/>
        </p:xfrm>
        <a:graphic>
          <a:graphicData uri="http://schemas.openxmlformats.org/presentationml/2006/ole">
            <mc:AlternateContent xmlns:mc="http://schemas.openxmlformats.org/markup-compatibility/2006">
              <mc:Choice xmlns:v="urn:schemas-microsoft-com:vml" Requires="v">
                <p:oleObj spid="_x0000_s22695" name="公式" r:id="rId5" imgW="736600" imgH="431800" progId="Equation.3">
                  <p:embed/>
                </p:oleObj>
              </mc:Choice>
              <mc:Fallback>
                <p:oleObj name="公式" r:id="rId5" imgW="736600" imgH="431800" progId="Equation.3">
                  <p:embed/>
                  <p:pic>
                    <p:nvPicPr>
                      <p:cNvPr id="0" name="Object 1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4005263"/>
                        <a:ext cx="165735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5009" name="Object 1041"/>
          <p:cNvGraphicFramePr>
            <a:graphicFrameLocks noChangeAspect="1"/>
          </p:cNvGraphicFramePr>
          <p:nvPr/>
        </p:nvGraphicFramePr>
        <p:xfrm>
          <a:off x="533400" y="5368925"/>
          <a:ext cx="3533775" cy="984250"/>
        </p:xfrm>
        <a:graphic>
          <a:graphicData uri="http://schemas.openxmlformats.org/presentationml/2006/ole">
            <mc:AlternateContent xmlns:mc="http://schemas.openxmlformats.org/markup-compatibility/2006">
              <mc:Choice xmlns:v="urn:schemas-microsoft-com:vml" Requires="v">
                <p:oleObj spid="_x0000_s22696" name="Equation" r:id="rId7" imgW="1548728" imgH="431613" progId="Equation.3">
                  <p:embed/>
                </p:oleObj>
              </mc:Choice>
              <mc:Fallback>
                <p:oleObj name="Equation" r:id="rId7" imgW="1548728" imgH="431613" progId="Equation.3">
                  <p:embed/>
                  <p:pic>
                    <p:nvPicPr>
                      <p:cNvPr id="0" name="Object 10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368925"/>
                        <a:ext cx="353377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5010" name="Object 1042"/>
          <p:cNvGraphicFramePr>
            <a:graphicFrameLocks noChangeAspect="1"/>
          </p:cNvGraphicFramePr>
          <p:nvPr/>
        </p:nvGraphicFramePr>
        <p:xfrm>
          <a:off x="5076825" y="5300663"/>
          <a:ext cx="3167063" cy="1006475"/>
        </p:xfrm>
        <a:graphic>
          <a:graphicData uri="http://schemas.openxmlformats.org/presentationml/2006/ole">
            <mc:AlternateContent xmlns:mc="http://schemas.openxmlformats.org/markup-compatibility/2006">
              <mc:Choice xmlns:v="urn:schemas-microsoft-com:vml" Requires="v">
                <p:oleObj spid="_x0000_s22697" name="Equation" r:id="rId9" imgW="1358310" imgH="431613" progId="Equation.3">
                  <p:embed/>
                </p:oleObj>
              </mc:Choice>
              <mc:Fallback>
                <p:oleObj name="Equation" r:id="rId9" imgW="1358310" imgH="431613" progId="Equation.3">
                  <p:embed/>
                  <p:pic>
                    <p:nvPicPr>
                      <p:cNvPr id="0" name="Object 10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5300663"/>
                        <a:ext cx="3167063"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5011" name="AutoShape 1043"/>
          <p:cNvSpPr>
            <a:spLocks noChangeArrowheads="1"/>
          </p:cNvSpPr>
          <p:nvPr/>
        </p:nvSpPr>
        <p:spPr bwMode="auto">
          <a:xfrm>
            <a:off x="4211638" y="5589588"/>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5003"/>
                                        </p:tgtEl>
                                        <p:attrNameLst>
                                          <p:attrName>style.visibility</p:attrName>
                                        </p:attrNameLst>
                                      </p:cBhvr>
                                      <p:to>
                                        <p:strVal val="visible"/>
                                      </p:to>
                                    </p:set>
                                    <p:anim calcmode="lin" valueType="num">
                                      <p:cBhvr additive="base">
                                        <p:cTn id="7" dur="500" fill="hold"/>
                                        <p:tgtEl>
                                          <p:spTgt spid="725003"/>
                                        </p:tgtEl>
                                        <p:attrNameLst>
                                          <p:attrName>ppt_x</p:attrName>
                                        </p:attrNameLst>
                                      </p:cBhvr>
                                      <p:tavLst>
                                        <p:tav tm="0">
                                          <p:val>
                                            <p:strVal val="0-#ppt_w/2"/>
                                          </p:val>
                                        </p:tav>
                                        <p:tav tm="100000">
                                          <p:val>
                                            <p:strVal val="#ppt_x"/>
                                          </p:val>
                                        </p:tav>
                                      </p:tavLst>
                                    </p:anim>
                                    <p:anim calcmode="lin" valueType="num">
                                      <p:cBhvr additive="base">
                                        <p:cTn id="8" dur="500" fill="hold"/>
                                        <p:tgtEl>
                                          <p:spTgt spid="7250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5004"/>
                                        </p:tgtEl>
                                        <p:attrNameLst>
                                          <p:attrName>style.visibility</p:attrName>
                                        </p:attrNameLst>
                                      </p:cBhvr>
                                      <p:to>
                                        <p:strVal val="visible"/>
                                      </p:to>
                                    </p:set>
                                    <p:anim calcmode="lin" valueType="num">
                                      <p:cBhvr additive="base">
                                        <p:cTn id="13" dur="500" fill="hold"/>
                                        <p:tgtEl>
                                          <p:spTgt spid="725004"/>
                                        </p:tgtEl>
                                        <p:attrNameLst>
                                          <p:attrName>ppt_x</p:attrName>
                                        </p:attrNameLst>
                                      </p:cBhvr>
                                      <p:tavLst>
                                        <p:tav tm="0">
                                          <p:val>
                                            <p:strVal val="0-#ppt_w/2"/>
                                          </p:val>
                                        </p:tav>
                                        <p:tav tm="100000">
                                          <p:val>
                                            <p:strVal val="#ppt_x"/>
                                          </p:val>
                                        </p:tav>
                                      </p:tavLst>
                                    </p:anim>
                                    <p:anim calcmode="lin" valueType="num">
                                      <p:cBhvr additive="base">
                                        <p:cTn id="14" dur="500" fill="hold"/>
                                        <p:tgtEl>
                                          <p:spTgt spid="7250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25007"/>
                                        </p:tgtEl>
                                        <p:attrNameLst>
                                          <p:attrName>style.visibility</p:attrName>
                                        </p:attrNameLst>
                                      </p:cBhvr>
                                      <p:to>
                                        <p:strVal val="visible"/>
                                      </p:to>
                                    </p:set>
                                    <p:anim calcmode="lin" valueType="num">
                                      <p:cBhvr additive="base">
                                        <p:cTn id="19" dur="500" fill="hold"/>
                                        <p:tgtEl>
                                          <p:spTgt spid="725007"/>
                                        </p:tgtEl>
                                        <p:attrNameLst>
                                          <p:attrName>ppt_x</p:attrName>
                                        </p:attrNameLst>
                                      </p:cBhvr>
                                      <p:tavLst>
                                        <p:tav tm="0">
                                          <p:val>
                                            <p:strVal val="0-#ppt_w/2"/>
                                          </p:val>
                                        </p:tav>
                                        <p:tav tm="100000">
                                          <p:val>
                                            <p:strVal val="#ppt_x"/>
                                          </p:val>
                                        </p:tav>
                                      </p:tavLst>
                                    </p:anim>
                                    <p:anim calcmode="lin" valueType="num">
                                      <p:cBhvr additive="base">
                                        <p:cTn id="20" dur="500" fill="hold"/>
                                        <p:tgtEl>
                                          <p:spTgt spid="72500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25005"/>
                                        </p:tgtEl>
                                        <p:attrNameLst>
                                          <p:attrName>style.visibility</p:attrName>
                                        </p:attrNameLst>
                                      </p:cBhvr>
                                      <p:to>
                                        <p:strVal val="visible"/>
                                      </p:to>
                                    </p:set>
                                    <p:anim calcmode="lin" valueType="num">
                                      <p:cBhvr additive="base">
                                        <p:cTn id="25" dur="500" fill="hold"/>
                                        <p:tgtEl>
                                          <p:spTgt spid="725005"/>
                                        </p:tgtEl>
                                        <p:attrNameLst>
                                          <p:attrName>ppt_x</p:attrName>
                                        </p:attrNameLst>
                                      </p:cBhvr>
                                      <p:tavLst>
                                        <p:tav tm="0">
                                          <p:val>
                                            <p:strVal val="0-#ppt_w/2"/>
                                          </p:val>
                                        </p:tav>
                                        <p:tav tm="100000">
                                          <p:val>
                                            <p:strVal val="#ppt_x"/>
                                          </p:val>
                                        </p:tav>
                                      </p:tavLst>
                                    </p:anim>
                                    <p:anim calcmode="lin" valueType="num">
                                      <p:cBhvr additive="base">
                                        <p:cTn id="26" dur="500" fill="hold"/>
                                        <p:tgtEl>
                                          <p:spTgt spid="72500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25008"/>
                                        </p:tgtEl>
                                        <p:attrNameLst>
                                          <p:attrName>style.visibility</p:attrName>
                                        </p:attrNameLst>
                                      </p:cBhvr>
                                      <p:to>
                                        <p:strVal val="visible"/>
                                      </p:to>
                                    </p:set>
                                    <p:anim calcmode="lin" valueType="num">
                                      <p:cBhvr additive="base">
                                        <p:cTn id="31" dur="500" fill="hold"/>
                                        <p:tgtEl>
                                          <p:spTgt spid="725008"/>
                                        </p:tgtEl>
                                        <p:attrNameLst>
                                          <p:attrName>ppt_x</p:attrName>
                                        </p:attrNameLst>
                                      </p:cBhvr>
                                      <p:tavLst>
                                        <p:tav tm="0">
                                          <p:val>
                                            <p:strVal val="0-#ppt_w/2"/>
                                          </p:val>
                                        </p:tav>
                                        <p:tav tm="100000">
                                          <p:val>
                                            <p:strVal val="#ppt_x"/>
                                          </p:val>
                                        </p:tav>
                                      </p:tavLst>
                                    </p:anim>
                                    <p:anim calcmode="lin" valueType="num">
                                      <p:cBhvr additive="base">
                                        <p:cTn id="32" dur="500" fill="hold"/>
                                        <p:tgtEl>
                                          <p:spTgt spid="72500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25006"/>
                                        </p:tgtEl>
                                        <p:attrNameLst>
                                          <p:attrName>style.visibility</p:attrName>
                                        </p:attrNameLst>
                                      </p:cBhvr>
                                      <p:to>
                                        <p:strVal val="visible"/>
                                      </p:to>
                                    </p:set>
                                    <p:anim calcmode="lin" valueType="num">
                                      <p:cBhvr additive="base">
                                        <p:cTn id="37" dur="500" fill="hold"/>
                                        <p:tgtEl>
                                          <p:spTgt spid="725006"/>
                                        </p:tgtEl>
                                        <p:attrNameLst>
                                          <p:attrName>ppt_x</p:attrName>
                                        </p:attrNameLst>
                                      </p:cBhvr>
                                      <p:tavLst>
                                        <p:tav tm="0">
                                          <p:val>
                                            <p:strVal val="0-#ppt_w/2"/>
                                          </p:val>
                                        </p:tav>
                                        <p:tav tm="100000">
                                          <p:val>
                                            <p:strVal val="#ppt_x"/>
                                          </p:val>
                                        </p:tav>
                                      </p:tavLst>
                                    </p:anim>
                                    <p:anim calcmode="lin" valueType="num">
                                      <p:cBhvr additive="base">
                                        <p:cTn id="38" dur="500" fill="hold"/>
                                        <p:tgtEl>
                                          <p:spTgt spid="72500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25009"/>
                                        </p:tgtEl>
                                        <p:attrNameLst>
                                          <p:attrName>style.visibility</p:attrName>
                                        </p:attrNameLst>
                                      </p:cBhvr>
                                      <p:to>
                                        <p:strVal val="visible"/>
                                      </p:to>
                                    </p:set>
                                    <p:anim calcmode="lin" valueType="num">
                                      <p:cBhvr additive="base">
                                        <p:cTn id="43" dur="500" fill="hold"/>
                                        <p:tgtEl>
                                          <p:spTgt spid="725009"/>
                                        </p:tgtEl>
                                        <p:attrNameLst>
                                          <p:attrName>ppt_x</p:attrName>
                                        </p:attrNameLst>
                                      </p:cBhvr>
                                      <p:tavLst>
                                        <p:tav tm="0">
                                          <p:val>
                                            <p:strVal val="0-#ppt_w/2"/>
                                          </p:val>
                                        </p:tav>
                                        <p:tav tm="100000">
                                          <p:val>
                                            <p:strVal val="#ppt_x"/>
                                          </p:val>
                                        </p:tav>
                                      </p:tavLst>
                                    </p:anim>
                                    <p:anim calcmode="lin" valueType="num">
                                      <p:cBhvr additive="base">
                                        <p:cTn id="44" dur="500" fill="hold"/>
                                        <p:tgtEl>
                                          <p:spTgt spid="72500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25011"/>
                                        </p:tgtEl>
                                        <p:attrNameLst>
                                          <p:attrName>style.visibility</p:attrName>
                                        </p:attrNameLst>
                                      </p:cBhvr>
                                      <p:to>
                                        <p:strVal val="visible"/>
                                      </p:to>
                                    </p:set>
                                    <p:anim calcmode="lin" valueType="num">
                                      <p:cBhvr additive="base">
                                        <p:cTn id="49" dur="500" fill="hold"/>
                                        <p:tgtEl>
                                          <p:spTgt spid="725011"/>
                                        </p:tgtEl>
                                        <p:attrNameLst>
                                          <p:attrName>ppt_x</p:attrName>
                                        </p:attrNameLst>
                                      </p:cBhvr>
                                      <p:tavLst>
                                        <p:tav tm="0">
                                          <p:val>
                                            <p:strVal val="0-#ppt_w/2"/>
                                          </p:val>
                                        </p:tav>
                                        <p:tav tm="100000">
                                          <p:val>
                                            <p:strVal val="#ppt_x"/>
                                          </p:val>
                                        </p:tav>
                                      </p:tavLst>
                                    </p:anim>
                                    <p:anim calcmode="lin" valueType="num">
                                      <p:cBhvr additive="base">
                                        <p:cTn id="50" dur="500" fill="hold"/>
                                        <p:tgtEl>
                                          <p:spTgt spid="72501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25010"/>
                                        </p:tgtEl>
                                        <p:attrNameLst>
                                          <p:attrName>style.visibility</p:attrName>
                                        </p:attrNameLst>
                                      </p:cBhvr>
                                      <p:to>
                                        <p:strVal val="visible"/>
                                      </p:to>
                                    </p:set>
                                    <p:anim calcmode="lin" valueType="num">
                                      <p:cBhvr additive="base">
                                        <p:cTn id="55" dur="500" fill="hold"/>
                                        <p:tgtEl>
                                          <p:spTgt spid="725010"/>
                                        </p:tgtEl>
                                        <p:attrNameLst>
                                          <p:attrName>ppt_x</p:attrName>
                                        </p:attrNameLst>
                                      </p:cBhvr>
                                      <p:tavLst>
                                        <p:tav tm="0">
                                          <p:val>
                                            <p:strVal val="0-#ppt_w/2"/>
                                          </p:val>
                                        </p:tav>
                                        <p:tav tm="100000">
                                          <p:val>
                                            <p:strVal val="#ppt_x"/>
                                          </p:val>
                                        </p:tav>
                                      </p:tavLst>
                                    </p:anim>
                                    <p:anim calcmode="lin" valueType="num">
                                      <p:cBhvr additive="base">
                                        <p:cTn id="56" dur="500" fill="hold"/>
                                        <p:tgtEl>
                                          <p:spTgt spid="725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003" grpId="0" autoUpdateAnimBg="0"/>
      <p:bldP spid="725004" grpId="0" autoUpdateAnimBg="0"/>
      <p:bldP spid="725005" grpId="0" autoUpdateAnimBg="0"/>
      <p:bldP spid="725006" grpId="0" autoUpdateAnimBg="0"/>
      <p:bldP spid="725011" grpId="0" animBg="1"/>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04800" y="304800"/>
            <a:ext cx="8382000" cy="499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buClr>
                <a:schemeClr val="tx1"/>
              </a:buClr>
              <a:buSzPct val="91000"/>
              <a:buFont typeface="Wingdings" panose="05000000000000000000" pitchFamily="2" charset="2"/>
              <a:buChar char="Ø"/>
              <a:defRPr/>
            </a:pPr>
            <a:r>
              <a:rPr lang="zh-CN" altLang="en-US" sz="2800" smtClean="0">
                <a:effectLst>
                  <a:outerShdw blurRad="38100" dist="38100" dir="2700000" algn="tl">
                    <a:srgbClr val="C0C0C0"/>
                  </a:outerShdw>
                </a:effectLst>
                <a:latin typeface="Times New Roman" pitchFamily="18" charset="0"/>
                <a:ea typeface="楷体_GB2312" pitchFamily="49" charset="-122"/>
              </a:rPr>
              <a:t>为简化讨论，忽略实际的集合名，仅用表示集合的树的根来标识集合。</a:t>
            </a:r>
          </a:p>
          <a:p>
            <a:pPr algn="just">
              <a:buClr>
                <a:schemeClr val="tx1"/>
              </a:buClr>
              <a:buSzPct val="91000"/>
              <a:buFont typeface="Wingdings" panose="05000000000000000000" pitchFamily="2" charset="2"/>
              <a:buChar char="Ø"/>
              <a:defRPr/>
            </a:pPr>
            <a:r>
              <a:rPr lang="zh-CN" altLang="en-US" sz="2800" smtClean="0">
                <a:effectLst>
                  <a:outerShdw blurRad="38100" dist="38100" dir="2700000" algn="tl">
                    <a:srgbClr val="C0C0C0"/>
                  </a:outerShdw>
                </a:effectLst>
                <a:latin typeface="Times New Roman" pitchFamily="18" charset="0"/>
                <a:ea typeface="楷体_GB2312" pitchFamily="49" charset="-122"/>
              </a:rPr>
              <a:t>如果我们确定了元素</a:t>
            </a:r>
            <a:r>
              <a:rPr lang="en-US" altLang="zh-CN" sz="2800" smtClean="0">
                <a:effectLst>
                  <a:outerShdw blurRad="38100" dist="38100" dir="2700000" algn="tl">
                    <a:srgbClr val="C0C0C0"/>
                  </a:outerShdw>
                </a:effectLst>
                <a:latin typeface="Times New Roman" pitchFamily="18" charset="0"/>
                <a:ea typeface="楷体_GB2312" pitchFamily="49" charset="-122"/>
              </a:rPr>
              <a:t>i</a:t>
            </a:r>
            <a:r>
              <a:rPr lang="zh-CN" altLang="en-US" sz="2800" smtClean="0">
                <a:effectLst>
                  <a:outerShdw blurRad="38100" dist="38100" dir="2700000" algn="tl">
                    <a:srgbClr val="C0C0C0"/>
                  </a:outerShdw>
                </a:effectLst>
                <a:latin typeface="Times New Roman" pitchFamily="18" charset="0"/>
                <a:ea typeface="楷体_GB2312" pitchFamily="49" charset="-122"/>
              </a:rPr>
              <a:t>在根为</a:t>
            </a:r>
            <a:r>
              <a:rPr lang="en-US" altLang="zh-CN" sz="2800" smtClean="0">
                <a:effectLst>
                  <a:outerShdw blurRad="38100" dist="38100" dir="2700000" algn="tl">
                    <a:srgbClr val="C0C0C0"/>
                  </a:outerShdw>
                </a:effectLst>
                <a:latin typeface="Times New Roman" pitchFamily="18" charset="0"/>
                <a:ea typeface="楷体_GB2312" pitchFamily="49" charset="-122"/>
              </a:rPr>
              <a:t>j</a:t>
            </a:r>
            <a:r>
              <a:rPr lang="zh-CN" altLang="en-US" sz="2800" smtClean="0">
                <a:effectLst>
                  <a:outerShdw blurRad="38100" dist="38100" dir="2700000" algn="tl">
                    <a:srgbClr val="C0C0C0"/>
                  </a:outerShdw>
                </a:effectLst>
                <a:latin typeface="Times New Roman" pitchFamily="18" charset="0"/>
                <a:ea typeface="楷体_GB2312" pitchFamily="49" charset="-122"/>
              </a:rPr>
              <a:t>的树中，而且</a:t>
            </a:r>
            <a:r>
              <a:rPr lang="en-US" altLang="zh-CN" sz="2800" smtClean="0">
                <a:effectLst>
                  <a:outerShdw blurRad="38100" dist="38100" dir="2700000" algn="tl">
                    <a:srgbClr val="C0C0C0"/>
                  </a:outerShdw>
                </a:effectLst>
                <a:latin typeface="Times New Roman" pitchFamily="18" charset="0"/>
                <a:ea typeface="楷体_GB2312" pitchFamily="49" charset="-122"/>
              </a:rPr>
              <a:t>j</a:t>
            </a:r>
            <a:r>
              <a:rPr lang="zh-CN" altLang="en-US" sz="2800" smtClean="0">
                <a:effectLst>
                  <a:outerShdw blurRad="38100" dist="38100" dir="2700000" algn="tl">
                    <a:srgbClr val="C0C0C0"/>
                  </a:outerShdw>
                </a:effectLst>
                <a:latin typeface="Times New Roman" pitchFamily="18" charset="0"/>
                <a:ea typeface="楷体_GB2312" pitchFamily="49" charset="-122"/>
              </a:rPr>
              <a:t>有一个指向集合名字表中第</a:t>
            </a:r>
            <a:r>
              <a:rPr lang="en-US" altLang="zh-CN" sz="2800" smtClean="0">
                <a:effectLst>
                  <a:outerShdw blurRad="38100" dist="38100" dir="2700000" algn="tl">
                    <a:srgbClr val="C0C0C0"/>
                  </a:outerShdw>
                </a:effectLst>
                <a:latin typeface="Times New Roman" pitchFamily="18" charset="0"/>
                <a:ea typeface="楷体_GB2312" pitchFamily="49" charset="-122"/>
              </a:rPr>
              <a:t>k</a:t>
            </a:r>
            <a:r>
              <a:rPr lang="zh-CN" altLang="en-US" sz="2800" smtClean="0">
                <a:effectLst>
                  <a:outerShdw blurRad="38100" dist="38100" dir="2700000" algn="tl">
                    <a:srgbClr val="C0C0C0"/>
                  </a:outerShdw>
                </a:effectLst>
                <a:latin typeface="Times New Roman" pitchFamily="18" charset="0"/>
                <a:ea typeface="楷体_GB2312" pitchFamily="49" charset="-122"/>
              </a:rPr>
              <a:t>项的指针，则集合名即为 </a:t>
            </a:r>
            <a:r>
              <a:rPr lang="en-US" altLang="zh-CN" sz="2800" smtClean="0">
                <a:effectLst>
                  <a:outerShdw blurRad="38100" dist="38100" dir="2700000" algn="tl">
                    <a:srgbClr val="C0C0C0"/>
                  </a:outerShdw>
                </a:effectLst>
                <a:latin typeface="Times New Roman" pitchFamily="18" charset="0"/>
                <a:ea typeface="楷体_GB2312" pitchFamily="49" charset="-122"/>
              </a:rPr>
              <a:t>name[k]</a:t>
            </a:r>
            <a:r>
              <a:rPr lang="zh-CN" altLang="en-US" sz="2800" smtClean="0">
                <a:effectLst>
                  <a:outerShdw blurRad="38100" dist="38100" dir="2700000" algn="tl">
                    <a:srgbClr val="C0C0C0"/>
                  </a:outerShdw>
                </a:effectLst>
                <a:latin typeface="Times New Roman" pitchFamily="18" charset="0"/>
                <a:ea typeface="楷体_GB2312" pitchFamily="49" charset="-122"/>
              </a:rPr>
              <a:t>。</a:t>
            </a:r>
          </a:p>
          <a:p>
            <a:pPr algn="just">
              <a:buClr>
                <a:schemeClr val="tx1"/>
              </a:buClr>
              <a:buSzPct val="91000"/>
              <a:buFont typeface="Wingdings" panose="05000000000000000000" pitchFamily="2" charset="2"/>
              <a:buChar char="Ø"/>
              <a:defRPr/>
            </a:pPr>
            <a:r>
              <a:rPr lang="zh-CN" altLang="en-US" sz="2800" smtClean="0">
                <a:effectLst>
                  <a:outerShdw blurRad="38100" dist="38100" dir="2700000" algn="tl">
                    <a:srgbClr val="C0C0C0"/>
                  </a:outerShdw>
                </a:effectLst>
                <a:latin typeface="Times New Roman" pitchFamily="18" charset="0"/>
                <a:ea typeface="楷体_GB2312" pitchFamily="49" charset="-122"/>
              </a:rPr>
              <a:t>为此，采用树的双亲表示作为集合存储表示。集合元素的编号从</a:t>
            </a:r>
            <a:r>
              <a:rPr lang="en-US" altLang="zh-CN" sz="2800" smtClean="0">
                <a:effectLst>
                  <a:outerShdw blurRad="38100" dist="38100" dir="2700000" algn="tl">
                    <a:srgbClr val="C0C0C0"/>
                  </a:outerShdw>
                </a:effectLst>
                <a:latin typeface="Times New Roman" pitchFamily="18" charset="0"/>
                <a:ea typeface="楷体_GB2312" pitchFamily="49" charset="-122"/>
              </a:rPr>
              <a:t>0</a:t>
            </a:r>
            <a:r>
              <a:rPr lang="zh-CN" altLang="en-US" sz="2800" smtClean="0">
                <a:effectLst>
                  <a:outerShdw blurRad="38100" dist="38100" dir="2700000" algn="tl">
                    <a:srgbClr val="C0C0C0"/>
                  </a:outerShdw>
                </a:effectLst>
                <a:latin typeface="Times New Roman" pitchFamily="18" charset="0"/>
                <a:ea typeface="楷体_GB2312" pitchFamily="49" charset="-122"/>
              </a:rPr>
              <a:t>到</a:t>
            </a:r>
            <a:r>
              <a:rPr lang="en-US" altLang="zh-CN" sz="2800" smtClean="0">
                <a:effectLst>
                  <a:outerShdw blurRad="38100" dist="38100" dir="2700000" algn="tl">
                    <a:srgbClr val="C0C0C0"/>
                  </a:outerShdw>
                </a:effectLst>
                <a:latin typeface="Times New Roman" pitchFamily="18" charset="0"/>
                <a:ea typeface="楷体_GB2312" pitchFamily="49" charset="-122"/>
              </a:rPr>
              <a:t>n-1</a:t>
            </a:r>
            <a:r>
              <a:rPr lang="zh-CN" altLang="en-US" sz="2800" smtClean="0">
                <a:effectLst>
                  <a:outerShdw blurRad="38100" dist="38100" dir="2700000" algn="tl">
                    <a:srgbClr val="C0C0C0"/>
                  </a:outerShdw>
                </a:effectLst>
                <a:latin typeface="Times New Roman" pitchFamily="18" charset="0"/>
                <a:ea typeface="楷体_GB2312" pitchFamily="49" charset="-122"/>
              </a:rPr>
              <a:t>。其中</a:t>
            </a:r>
            <a:r>
              <a:rPr lang="en-US" altLang="zh-CN" sz="2800" smtClean="0">
                <a:effectLst>
                  <a:outerShdw blurRad="38100" dist="38100" dir="2700000" algn="tl">
                    <a:srgbClr val="C0C0C0"/>
                  </a:outerShdw>
                </a:effectLst>
                <a:latin typeface="Times New Roman" pitchFamily="18" charset="0"/>
                <a:ea typeface="楷体_GB2312" pitchFamily="49" charset="-122"/>
              </a:rPr>
              <a:t>n</a:t>
            </a:r>
            <a:r>
              <a:rPr lang="zh-CN" altLang="en-US" sz="2800" smtClean="0">
                <a:effectLst>
                  <a:outerShdw blurRad="38100" dist="38100" dir="2700000" algn="tl">
                    <a:srgbClr val="C0C0C0"/>
                  </a:outerShdw>
                </a:effectLst>
                <a:latin typeface="Times New Roman" pitchFamily="18" charset="0"/>
                <a:ea typeface="楷体_GB2312" pitchFamily="49" charset="-122"/>
              </a:rPr>
              <a:t>是最大元素个数。在双亲表示中，第</a:t>
            </a:r>
            <a:r>
              <a:rPr lang="en-US" altLang="zh-CN" sz="2800" smtClean="0">
                <a:effectLst>
                  <a:outerShdw blurRad="38100" dist="38100" dir="2700000" algn="tl">
                    <a:srgbClr val="C0C0C0"/>
                  </a:outerShdw>
                </a:effectLst>
                <a:latin typeface="Times New Roman" pitchFamily="18" charset="0"/>
                <a:ea typeface="楷体_GB2312" pitchFamily="49" charset="-122"/>
              </a:rPr>
              <a:t>i</a:t>
            </a:r>
            <a:r>
              <a:rPr lang="zh-CN" altLang="en-US" sz="2800" smtClean="0">
                <a:effectLst>
                  <a:outerShdw blurRad="38100" dist="38100" dir="2700000" algn="tl">
                    <a:srgbClr val="C0C0C0"/>
                  </a:outerShdw>
                </a:effectLst>
                <a:latin typeface="Times New Roman" pitchFamily="18" charset="0"/>
                <a:ea typeface="楷体_GB2312" pitchFamily="49" charset="-122"/>
              </a:rPr>
              <a:t>个数组元素代表包含集合元素 </a:t>
            </a:r>
            <a:r>
              <a:rPr lang="en-US" altLang="zh-CN" sz="2800" smtClean="0">
                <a:effectLst>
                  <a:outerShdw blurRad="38100" dist="38100" dir="2700000" algn="tl">
                    <a:srgbClr val="C0C0C0"/>
                  </a:outerShdw>
                </a:effectLst>
                <a:latin typeface="Times New Roman" pitchFamily="18" charset="0"/>
                <a:ea typeface="楷体_GB2312" pitchFamily="49" charset="-122"/>
              </a:rPr>
              <a:t>i</a:t>
            </a:r>
            <a:r>
              <a:rPr lang="zh-CN" altLang="en-US" sz="2800" smtClean="0">
                <a:effectLst>
                  <a:outerShdw blurRad="38100" dist="38100" dir="2700000" algn="tl">
                    <a:srgbClr val="C0C0C0"/>
                  </a:outerShdw>
                </a:effectLst>
                <a:latin typeface="Times New Roman" pitchFamily="18" charset="0"/>
                <a:ea typeface="楷体_GB2312" pitchFamily="49" charset="-122"/>
              </a:rPr>
              <a:t>的树结点。根结点的双亲为负数，其绝对值表示集合中的元素个数。</a:t>
            </a:r>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4738" name="Picture 3"/>
          <p:cNvPicPr>
            <a:picLocks noChangeAspect="1" noChangeArrowheads="1"/>
          </p:cNvPicPr>
          <p:nvPr/>
        </p:nvPicPr>
        <p:blipFill>
          <a:blip r:embed="rId2" cstate="print"/>
          <a:srcRect/>
          <a:stretch>
            <a:fillRect/>
          </a:stretch>
        </p:blipFill>
        <p:spPr bwMode="auto">
          <a:xfrm>
            <a:off x="0" y="0"/>
            <a:ext cx="9144000" cy="2514600"/>
          </a:xfrm>
          <a:prstGeom prst="rect">
            <a:avLst/>
          </a:prstGeom>
          <a:noFill/>
          <a:ln w="9525">
            <a:noFill/>
            <a:miter lim="800000"/>
            <a:headEnd/>
            <a:tailEnd/>
          </a:ln>
        </p:spPr>
      </p:pic>
      <p:pic>
        <p:nvPicPr>
          <p:cNvPr id="244739" name="Picture 5"/>
          <p:cNvPicPr>
            <a:picLocks noChangeAspect="1" noChangeArrowheads="1"/>
          </p:cNvPicPr>
          <p:nvPr/>
        </p:nvPicPr>
        <p:blipFill>
          <a:blip r:embed="rId3" cstate="print"/>
          <a:srcRect/>
          <a:stretch>
            <a:fillRect/>
          </a:stretch>
        </p:blipFill>
        <p:spPr bwMode="auto">
          <a:xfrm>
            <a:off x="0" y="2514600"/>
            <a:ext cx="9144000" cy="3810000"/>
          </a:xfrm>
          <a:prstGeom prst="rect">
            <a:avLst/>
          </a:prstGeom>
          <a:noFill/>
          <a:ln w="9525">
            <a:noFill/>
            <a:miter lim="800000"/>
            <a:headEnd/>
            <a:tailEnd/>
          </a:ln>
        </p:spPr>
      </p:pic>
      <p:sp>
        <p:nvSpPr>
          <p:cNvPr id="244740" name="Text Box 6"/>
          <p:cNvSpPr txBox="1">
            <a:spLocks noChangeArrowheads="1"/>
          </p:cNvSpPr>
          <p:nvPr/>
        </p:nvSpPr>
        <p:spPr bwMode="auto">
          <a:xfrm>
            <a:off x="647700" y="6202363"/>
            <a:ext cx="8115300" cy="579437"/>
          </a:xfrm>
          <a:prstGeom prst="rect">
            <a:avLst/>
          </a:prstGeom>
          <a:noFill/>
          <a:ln w="9525">
            <a:noFill/>
            <a:miter lim="800000"/>
            <a:headEnd/>
            <a:tailEnd/>
          </a:ln>
          <a:effectLst/>
        </p:spPr>
        <p:txBody>
          <a:bodyPr>
            <a:spAutoFit/>
          </a:bodyPr>
          <a:lstStyle/>
          <a:p>
            <a:pPr>
              <a:spcBef>
                <a:spcPct val="50000"/>
              </a:spcBef>
            </a:pPr>
            <a:r>
              <a:rPr kumimoji="1" lang="zh-CN" altLang="en-US" sz="3200">
                <a:latin typeface="Times New Roman" pitchFamily="18" charset="0"/>
              </a:rPr>
              <a:t>使用并查集处理等价对，形成等价类的过程</a:t>
            </a:r>
            <a:endParaRPr kumimoji="1" lang="zh-CN" altLang="en-US" sz="2000">
              <a:latin typeface="Times New Roman" pitchFamily="18" charset="0"/>
            </a:endParaRP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0964" y="980728"/>
            <a:ext cx="9133036" cy="3149580"/>
          </a:xfrm>
          <a:prstGeom prst="rect">
            <a:avLst/>
          </a:prstGeom>
          <a:solidFill>
            <a:srgbClr val="00CC99"/>
          </a:solidFill>
          <a:ln w="9525">
            <a:noFill/>
            <a:miter lim="800000"/>
            <a:headEnd/>
            <a:tailEnd/>
          </a:ln>
          <a:effectLst/>
        </p:spPr>
        <p:txBody>
          <a:bodyPr wrap="square">
            <a:spAutoFit/>
          </a:bodyPr>
          <a:lstStyle/>
          <a:p>
            <a:r>
              <a:rPr kumimoji="1" lang="en-US" altLang="zh-CN" sz="2800" dirty="0" err="1">
                <a:solidFill>
                  <a:schemeClr val="tx2"/>
                </a:solidFill>
                <a:latin typeface="Times New Roman" pitchFamily="18" charset="0"/>
                <a:ea typeface="仿宋_GB2312" pitchFamily="49" charset="-122"/>
              </a:rPr>
              <a:t>def</a:t>
            </a:r>
            <a:r>
              <a:rPr kumimoji="1" lang="en-US" altLang="zh-CN" sz="2800" dirty="0">
                <a:solidFill>
                  <a:schemeClr val="tx2"/>
                </a:solidFill>
                <a:latin typeface="Times New Roman" pitchFamily="18" charset="0"/>
                <a:ea typeface="仿宋_GB2312" pitchFamily="49" charset="-122"/>
              </a:rPr>
              <a:t>  equivalence(E, n) :</a:t>
            </a:r>
          </a:p>
          <a:p>
            <a:r>
              <a:rPr kumimoji="1" lang="en-US" altLang="zh-CN" sz="2800" dirty="0">
                <a:solidFill>
                  <a:schemeClr val="tx2"/>
                </a:solidFill>
                <a:latin typeface="Times New Roman" pitchFamily="18" charset="0"/>
                <a:ea typeface="仿宋_GB2312" pitchFamily="49" charset="-122"/>
              </a:rPr>
              <a:t># E: </a:t>
            </a:r>
            <a:r>
              <a:rPr kumimoji="1" lang="zh-CN" altLang="en-US" sz="2800" dirty="0">
                <a:solidFill>
                  <a:schemeClr val="tx2"/>
                </a:solidFill>
                <a:latin typeface="Times New Roman" pitchFamily="18" charset="0"/>
                <a:ea typeface="仿宋_GB2312" pitchFamily="49" charset="-122"/>
              </a:rPr>
              <a:t>等价对列表，</a:t>
            </a:r>
            <a:r>
              <a:rPr kumimoji="1" lang="en-US" altLang="zh-CN" sz="2800" dirty="0">
                <a:solidFill>
                  <a:schemeClr val="tx2"/>
                </a:solidFill>
                <a:latin typeface="Times New Roman" pitchFamily="18" charset="0"/>
                <a:ea typeface="仿宋_GB2312" pitchFamily="49" charset="-122"/>
              </a:rPr>
              <a:t>n: </a:t>
            </a:r>
            <a:r>
              <a:rPr kumimoji="1" lang="zh-CN" altLang="en-US" sz="2800" dirty="0">
                <a:solidFill>
                  <a:schemeClr val="tx2"/>
                </a:solidFill>
                <a:latin typeface="Times New Roman" pitchFamily="18" charset="0"/>
                <a:ea typeface="仿宋_GB2312" pitchFamily="49" charset="-122"/>
              </a:rPr>
              <a:t>元素个数</a:t>
            </a:r>
          </a:p>
          <a:p>
            <a:r>
              <a:rPr kumimoji="1" lang="zh-CN" altLang="en-US" sz="2800" dirty="0">
                <a:solidFill>
                  <a:schemeClr val="tx2"/>
                </a:solidFill>
                <a:latin typeface="Times New Roman" pitchFamily="18" charset="0"/>
                <a:ea typeface="仿宋_GB2312" pitchFamily="49" charset="-122"/>
              </a:rPr>
              <a:t>    </a:t>
            </a:r>
            <a:r>
              <a:rPr kumimoji="1" lang="en-US" altLang="zh-CN" sz="2800" dirty="0">
                <a:solidFill>
                  <a:schemeClr val="tx2"/>
                </a:solidFill>
                <a:latin typeface="Times New Roman" pitchFamily="18" charset="0"/>
                <a:ea typeface="仿宋_GB2312" pitchFamily="49" charset="-122"/>
              </a:rPr>
              <a:t>S = </a:t>
            </a:r>
            <a:r>
              <a:rPr kumimoji="1" lang="en-US" altLang="zh-CN" sz="2800" dirty="0" err="1">
                <a:solidFill>
                  <a:schemeClr val="tx2"/>
                </a:solidFill>
                <a:latin typeface="Times New Roman" pitchFamily="18" charset="0"/>
                <a:ea typeface="仿宋_GB2312" pitchFamily="49" charset="-122"/>
              </a:rPr>
              <a:t>UFSet</a:t>
            </a:r>
            <a:r>
              <a:rPr kumimoji="1" lang="en-US" altLang="zh-CN" sz="2800" dirty="0">
                <a:solidFill>
                  <a:schemeClr val="tx2"/>
                </a:solidFill>
                <a:latin typeface="Times New Roman" pitchFamily="18" charset="0"/>
                <a:ea typeface="仿宋_GB2312" pitchFamily="49" charset="-122"/>
              </a:rPr>
              <a:t>(n)</a:t>
            </a:r>
          </a:p>
          <a:p>
            <a:r>
              <a:rPr kumimoji="1" lang="en-US" altLang="zh-CN" sz="2800" dirty="0">
                <a:solidFill>
                  <a:schemeClr val="tx2"/>
                </a:solidFill>
                <a:latin typeface="Times New Roman" pitchFamily="18" charset="0"/>
                <a:ea typeface="仿宋_GB2312" pitchFamily="49" charset="-122"/>
              </a:rPr>
              <a:t>    for e in E :</a:t>
            </a:r>
          </a:p>
          <a:p>
            <a:r>
              <a:rPr kumimoji="1" lang="en-US" altLang="zh-CN" sz="2800" dirty="0">
                <a:solidFill>
                  <a:schemeClr val="tx2"/>
                </a:solidFill>
                <a:latin typeface="Times New Roman" pitchFamily="18" charset="0"/>
                <a:ea typeface="仿宋_GB2312" pitchFamily="49" charset="-122"/>
              </a:rPr>
              <a:t>        </a:t>
            </a:r>
            <a:r>
              <a:rPr kumimoji="1" lang="en-US" altLang="zh-CN" sz="2800" dirty="0" err="1">
                <a:solidFill>
                  <a:schemeClr val="tx2"/>
                </a:solidFill>
                <a:latin typeface="Times New Roman" pitchFamily="18" charset="0"/>
                <a:ea typeface="仿宋_GB2312" pitchFamily="49" charset="-122"/>
              </a:rPr>
              <a:t>S.union</a:t>
            </a:r>
            <a:r>
              <a:rPr kumimoji="1" lang="en-US" altLang="zh-CN" sz="2800" dirty="0">
                <a:solidFill>
                  <a:schemeClr val="tx2"/>
                </a:solidFill>
                <a:latin typeface="Times New Roman" pitchFamily="18" charset="0"/>
                <a:ea typeface="仿宋_GB2312" pitchFamily="49" charset="-122"/>
              </a:rPr>
              <a:t>(e[0], e[1])</a:t>
            </a:r>
          </a:p>
          <a:p>
            <a:r>
              <a:rPr kumimoji="1" lang="en-US" altLang="zh-CN" sz="2800" dirty="0">
                <a:solidFill>
                  <a:schemeClr val="tx2"/>
                </a:solidFill>
                <a:latin typeface="Times New Roman" pitchFamily="18" charset="0"/>
                <a:ea typeface="仿宋_GB2312" pitchFamily="49" charset="-122"/>
              </a:rPr>
              <a:t>    return S</a:t>
            </a:r>
          </a:p>
        </p:txBody>
      </p:sp>
      <p:sp>
        <p:nvSpPr>
          <p:cNvPr id="3" name="Rectangle 2"/>
          <p:cNvSpPr>
            <a:spLocks noGrp="1" noChangeArrowheads="1"/>
          </p:cNvSpPr>
          <p:nvPr>
            <p:ph type="title"/>
          </p:nvPr>
        </p:nvSpPr>
        <p:spPr>
          <a:xfrm>
            <a:off x="228600" y="228600"/>
            <a:ext cx="8305800" cy="685800"/>
          </a:xfrm>
        </p:spPr>
        <p:txBody>
          <a:bodyPr/>
          <a:lstStyle/>
          <a:p>
            <a:pPr eaLnBrk="1" fontAlgn="auto" hangingPunct="1">
              <a:spcBef>
                <a:spcPts val="0"/>
              </a:spcBef>
              <a:spcAft>
                <a:spcPts val="0"/>
              </a:spcAft>
              <a:defRPr/>
            </a:pPr>
            <a:r>
              <a:rPr lang="zh-CN" altLang="en-US" sz="2800" b="1" dirty="0" smtClean="0">
                <a:solidFill>
                  <a:srgbClr val="000000"/>
                </a:solidFill>
                <a:effectLst>
                  <a:outerShdw blurRad="38100" dist="38100" dir="2700000" algn="tl">
                    <a:srgbClr val="C0C0C0"/>
                  </a:outerShdw>
                </a:effectLst>
                <a:latin typeface="Times New Roman" pitchFamily="18" charset="0"/>
                <a:ea typeface="楷体_GB2312" pitchFamily="49" charset="-122"/>
                <a:cs typeface="+mj-cs"/>
              </a:rPr>
              <a:t>利用等价对构造并</a:t>
            </a:r>
            <a:r>
              <a:rPr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mj-cs"/>
              </a:rPr>
              <a:t>查</a:t>
            </a:r>
            <a:r>
              <a:rPr lang="zh-CN" altLang="en-US" sz="2800" b="1" dirty="0" smtClean="0">
                <a:solidFill>
                  <a:srgbClr val="000000"/>
                </a:solidFill>
                <a:effectLst>
                  <a:outerShdw blurRad="38100" dist="38100" dir="2700000" algn="tl">
                    <a:srgbClr val="C0C0C0"/>
                  </a:outerShdw>
                </a:effectLst>
                <a:latin typeface="Times New Roman" pitchFamily="18" charset="0"/>
                <a:ea typeface="楷体_GB2312" pitchFamily="49" charset="-122"/>
                <a:cs typeface="+mj-cs"/>
              </a:rPr>
              <a:t>集</a:t>
            </a:r>
            <a:endParaRPr lang="zh-CN" altLang="en-US" sz="2800" b="1" dirty="0">
              <a:solidFill>
                <a:srgbClr val="000000"/>
              </a:solidFill>
              <a:latin typeface="Times New Roman" pitchFamily="18" charset="0"/>
              <a:ea typeface="楷体_GB2312" pitchFamily="49" charset="-122"/>
              <a:cs typeface="+mj-cs"/>
            </a:endParaRPr>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23850" y="981075"/>
            <a:ext cx="86042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61950" indent="-361950">
              <a:spcBef>
                <a:spcPct val="40000"/>
              </a:spcBef>
              <a:buClr>
                <a:schemeClr val="tx1"/>
              </a:buClr>
              <a:buSzPct val="96000"/>
              <a:buFont typeface="Wingdings" panose="05000000000000000000" pitchFamily="2" charset="2"/>
              <a:buChar char="Ø"/>
              <a:defRPr/>
            </a:pPr>
            <a:r>
              <a:rPr lang="zh-CN" altLang="en-US" sz="2400" dirty="0">
                <a:solidFill>
                  <a:schemeClr val="tx1"/>
                </a:solidFill>
                <a:effectLst>
                  <a:outerShdw blurRad="38100" dist="38100" dir="2700000" algn="tl">
                    <a:srgbClr val="C0C0C0"/>
                  </a:outerShdw>
                </a:effectLst>
                <a:latin typeface="Times New Roman" pitchFamily="18" charset="0"/>
              </a:rPr>
              <a:t>处理每个等价对，需要</a:t>
            </a:r>
            <a:r>
              <a:rPr lang="en-US" altLang="zh-CN" sz="2400" dirty="0">
                <a:solidFill>
                  <a:schemeClr val="tx1"/>
                </a:solidFill>
                <a:effectLst>
                  <a:outerShdw blurRad="38100" dist="38100" dir="2700000" algn="tl">
                    <a:srgbClr val="C0C0C0"/>
                  </a:outerShdw>
                </a:effectLst>
                <a:latin typeface="Times New Roman" pitchFamily="18" charset="0"/>
              </a:rPr>
              <a:t>2</a:t>
            </a:r>
            <a:r>
              <a:rPr lang="zh-CN" altLang="en-US" sz="2400" dirty="0">
                <a:solidFill>
                  <a:schemeClr val="tx1"/>
                </a:solidFill>
                <a:effectLst>
                  <a:outerShdw blurRad="38100" dist="38100" dir="2700000" algn="tl">
                    <a:srgbClr val="C0C0C0"/>
                  </a:outerShdw>
                </a:effectLst>
                <a:latin typeface="Times New Roman" pitchFamily="18" charset="0"/>
              </a:rPr>
              <a:t>次</a:t>
            </a:r>
            <a:r>
              <a:rPr lang="en-US" altLang="zh-CN" sz="2400" dirty="0">
                <a:solidFill>
                  <a:schemeClr val="tx1"/>
                </a:solidFill>
                <a:effectLst>
                  <a:outerShdw blurRad="38100" dist="38100" dir="2700000" algn="tl">
                    <a:srgbClr val="C0C0C0"/>
                  </a:outerShdw>
                </a:effectLst>
                <a:latin typeface="Times New Roman" pitchFamily="18" charset="0"/>
              </a:rPr>
              <a:t>Find</a:t>
            </a:r>
            <a:r>
              <a:rPr lang="zh-CN" altLang="en-US" sz="2400" dirty="0">
                <a:solidFill>
                  <a:schemeClr val="tx1"/>
                </a:solidFill>
                <a:effectLst>
                  <a:outerShdw blurRad="38100" dist="38100" dir="2700000" algn="tl">
                    <a:srgbClr val="C0C0C0"/>
                  </a:outerShdw>
                </a:effectLst>
                <a:latin typeface="Times New Roman" pitchFamily="18" charset="0"/>
              </a:rPr>
              <a:t>操作，最多一次</a:t>
            </a:r>
            <a:r>
              <a:rPr lang="en-US" altLang="zh-CN" sz="2400" dirty="0" err="1">
                <a:solidFill>
                  <a:schemeClr val="tx1"/>
                </a:solidFill>
                <a:effectLst>
                  <a:outerShdw blurRad="38100" dist="38100" dir="2700000" algn="tl">
                    <a:srgbClr val="C0C0C0"/>
                  </a:outerShdw>
                </a:effectLst>
                <a:latin typeface="Times New Roman" pitchFamily="18" charset="0"/>
              </a:rPr>
              <a:t>WeightUnion</a:t>
            </a:r>
            <a:r>
              <a:rPr lang="zh-CN" altLang="en-US" sz="2400" dirty="0">
                <a:solidFill>
                  <a:schemeClr val="tx1"/>
                </a:solidFill>
                <a:effectLst>
                  <a:outerShdw blurRad="38100" dist="38100" dir="2700000" algn="tl">
                    <a:srgbClr val="C0C0C0"/>
                  </a:outerShdw>
                </a:effectLst>
                <a:latin typeface="Times New Roman" pitchFamily="18" charset="0"/>
              </a:rPr>
              <a:t>操作；</a:t>
            </a:r>
          </a:p>
          <a:p>
            <a:pPr marL="361950" indent="-361950">
              <a:spcBef>
                <a:spcPct val="40000"/>
              </a:spcBef>
              <a:buClr>
                <a:schemeClr val="tx1"/>
              </a:buClr>
              <a:buSzPct val="96000"/>
              <a:buFont typeface="Wingdings" panose="05000000000000000000" pitchFamily="2" charset="2"/>
              <a:buChar char="Ø"/>
              <a:defRPr/>
            </a:pPr>
            <a:r>
              <a:rPr lang="zh-CN" altLang="en-US" sz="2400" dirty="0">
                <a:solidFill>
                  <a:schemeClr val="tx1"/>
                </a:solidFill>
                <a:effectLst>
                  <a:outerShdw blurRad="38100" dist="38100" dir="2700000" algn="tl">
                    <a:srgbClr val="C0C0C0"/>
                  </a:outerShdw>
                </a:effectLst>
                <a:latin typeface="Times New Roman" pitchFamily="18" charset="0"/>
              </a:rPr>
              <a:t>若有</a:t>
            </a:r>
            <a:r>
              <a:rPr lang="en-US" altLang="zh-CN" sz="2400" dirty="0">
                <a:solidFill>
                  <a:schemeClr val="tx1"/>
                </a:solidFill>
                <a:effectLst>
                  <a:outerShdw blurRad="38100" dist="38100" dir="2700000" algn="tl">
                    <a:srgbClr val="C0C0C0"/>
                  </a:outerShdw>
                </a:effectLst>
                <a:latin typeface="Times New Roman" pitchFamily="18" charset="0"/>
              </a:rPr>
              <a:t>n</a:t>
            </a:r>
            <a:r>
              <a:rPr lang="zh-CN" altLang="en-US" sz="2400" dirty="0">
                <a:solidFill>
                  <a:schemeClr val="tx1"/>
                </a:solidFill>
                <a:effectLst>
                  <a:outerShdw blurRad="38100" dist="38100" dir="2700000" algn="tl">
                    <a:srgbClr val="C0C0C0"/>
                  </a:outerShdw>
                </a:effectLst>
                <a:latin typeface="Times New Roman" pitchFamily="18" charset="0"/>
              </a:rPr>
              <a:t>个元素和</a:t>
            </a:r>
            <a:r>
              <a:rPr lang="en-US" altLang="zh-CN" sz="2400" dirty="0">
                <a:solidFill>
                  <a:schemeClr val="tx1"/>
                </a:solidFill>
                <a:effectLst>
                  <a:outerShdw blurRad="38100" dist="38100" dir="2700000" algn="tl">
                    <a:srgbClr val="C0C0C0"/>
                  </a:outerShdw>
                </a:effectLst>
                <a:latin typeface="Times New Roman" pitchFamily="18" charset="0"/>
              </a:rPr>
              <a:t>m</a:t>
            </a:r>
            <a:r>
              <a:rPr lang="zh-CN" altLang="en-US" sz="2400" dirty="0">
                <a:solidFill>
                  <a:schemeClr val="tx1"/>
                </a:solidFill>
                <a:effectLst>
                  <a:outerShdw blurRad="38100" dist="38100" dir="2700000" algn="tl">
                    <a:srgbClr val="C0C0C0"/>
                  </a:outerShdw>
                </a:effectLst>
                <a:latin typeface="Times New Roman" pitchFamily="18" charset="0"/>
              </a:rPr>
              <a:t>个等价对，则建立初始的</a:t>
            </a:r>
            <a:r>
              <a:rPr lang="en-US" altLang="zh-CN" sz="2400" dirty="0">
                <a:solidFill>
                  <a:schemeClr val="tx1"/>
                </a:solidFill>
                <a:effectLst>
                  <a:outerShdw blurRad="38100" dist="38100" dir="2700000" algn="tl">
                    <a:srgbClr val="C0C0C0"/>
                  </a:outerShdw>
                </a:effectLst>
                <a:latin typeface="Times New Roman" pitchFamily="18" charset="0"/>
              </a:rPr>
              <a:t>n</a:t>
            </a:r>
            <a:r>
              <a:rPr lang="zh-CN" altLang="en-US" sz="2400" dirty="0">
                <a:solidFill>
                  <a:schemeClr val="tx1"/>
                </a:solidFill>
                <a:effectLst>
                  <a:outerShdw blurRad="38100" dist="38100" dir="2700000" algn="tl">
                    <a:srgbClr val="C0C0C0"/>
                  </a:outerShdw>
                </a:effectLst>
                <a:latin typeface="Times New Roman" pitchFamily="18" charset="0"/>
              </a:rPr>
              <a:t>棵树的森林需要</a:t>
            </a:r>
            <a:r>
              <a:rPr lang="en-US" altLang="zh-CN" sz="2400" dirty="0">
                <a:solidFill>
                  <a:schemeClr val="tx1"/>
                </a:solidFill>
                <a:effectLst>
                  <a:outerShdw blurRad="38100" dist="38100" dir="2700000" algn="tl">
                    <a:srgbClr val="C0C0C0"/>
                  </a:outerShdw>
                </a:effectLst>
                <a:latin typeface="Times New Roman" pitchFamily="18" charset="0"/>
              </a:rPr>
              <a:t>O(n)</a:t>
            </a:r>
            <a:r>
              <a:rPr lang="zh-CN" altLang="en-US" sz="2400" dirty="0">
                <a:solidFill>
                  <a:schemeClr val="tx1"/>
                </a:solidFill>
                <a:effectLst>
                  <a:outerShdw blurRad="38100" dist="38100" dir="2700000" algn="tl">
                    <a:srgbClr val="C0C0C0"/>
                  </a:outerShdw>
                </a:effectLst>
                <a:latin typeface="Times New Roman" pitchFamily="18" charset="0"/>
              </a:rPr>
              <a:t>时间；</a:t>
            </a:r>
          </a:p>
          <a:p>
            <a:pPr marL="361950" indent="-361950">
              <a:spcBef>
                <a:spcPct val="40000"/>
              </a:spcBef>
              <a:buClr>
                <a:schemeClr val="tx1"/>
              </a:buClr>
              <a:buSzPct val="96000"/>
              <a:buFont typeface="Wingdings" panose="05000000000000000000" pitchFamily="2" charset="2"/>
              <a:buChar char="Ø"/>
              <a:defRPr/>
            </a:pPr>
            <a:r>
              <a:rPr lang="zh-CN" altLang="en-US" sz="2400" dirty="0">
                <a:solidFill>
                  <a:schemeClr val="tx1"/>
                </a:solidFill>
                <a:effectLst>
                  <a:outerShdw blurRad="38100" dist="38100" dir="2700000" algn="tl">
                    <a:srgbClr val="C0C0C0"/>
                  </a:outerShdw>
                </a:effectLst>
                <a:latin typeface="Times New Roman" pitchFamily="18" charset="0"/>
              </a:rPr>
              <a:t>需要</a:t>
            </a:r>
            <a:r>
              <a:rPr lang="en-US" altLang="zh-CN" sz="2400" dirty="0">
                <a:solidFill>
                  <a:schemeClr val="tx1"/>
                </a:solidFill>
                <a:effectLst>
                  <a:outerShdw blurRad="38100" dist="38100" dir="2700000" algn="tl">
                    <a:srgbClr val="C0C0C0"/>
                  </a:outerShdw>
                </a:effectLst>
                <a:latin typeface="Times New Roman" pitchFamily="18" charset="0"/>
              </a:rPr>
              <a:t>2m</a:t>
            </a:r>
            <a:r>
              <a:rPr lang="zh-CN" altLang="en-US" sz="2400" dirty="0">
                <a:solidFill>
                  <a:schemeClr val="tx1"/>
                </a:solidFill>
                <a:effectLst>
                  <a:outerShdw blurRad="38100" dist="38100" dir="2700000" algn="tl">
                    <a:srgbClr val="C0C0C0"/>
                  </a:outerShdw>
                </a:effectLst>
                <a:latin typeface="Times New Roman" pitchFamily="18" charset="0"/>
              </a:rPr>
              <a:t>次</a:t>
            </a:r>
            <a:r>
              <a:rPr lang="en-US" altLang="zh-CN" sz="2400" dirty="0">
                <a:solidFill>
                  <a:schemeClr val="tx1"/>
                </a:solidFill>
                <a:effectLst>
                  <a:outerShdw blurRad="38100" dist="38100" dir="2700000" algn="tl">
                    <a:srgbClr val="C0C0C0"/>
                  </a:outerShdw>
                </a:effectLst>
                <a:latin typeface="Times New Roman" pitchFamily="18" charset="0"/>
              </a:rPr>
              <a:t>Find</a:t>
            </a:r>
            <a:r>
              <a:rPr lang="zh-CN" altLang="en-US" sz="2400" dirty="0">
                <a:solidFill>
                  <a:schemeClr val="tx1"/>
                </a:solidFill>
                <a:effectLst>
                  <a:outerShdw blurRad="38100" dist="38100" dir="2700000" algn="tl">
                    <a:srgbClr val="C0C0C0"/>
                  </a:outerShdw>
                </a:effectLst>
                <a:latin typeface="Times New Roman" pitchFamily="18" charset="0"/>
              </a:rPr>
              <a:t>操作和最多</a:t>
            </a:r>
            <a:r>
              <a:rPr lang="en-US" altLang="zh-CN" sz="2400" dirty="0">
                <a:solidFill>
                  <a:schemeClr val="tx1"/>
                </a:solidFill>
                <a:effectLst>
                  <a:outerShdw blurRad="38100" dist="38100" dir="2700000" algn="tl">
                    <a:srgbClr val="C0C0C0"/>
                  </a:outerShdw>
                </a:effectLst>
                <a:latin typeface="Times New Roman" pitchFamily="18" charset="0"/>
              </a:rPr>
              <a:t>min(n-1,m)</a:t>
            </a:r>
            <a:r>
              <a:rPr lang="zh-CN" altLang="en-US" sz="2400" dirty="0">
                <a:solidFill>
                  <a:schemeClr val="tx1"/>
                </a:solidFill>
                <a:effectLst>
                  <a:outerShdw blurRad="38100" dist="38100" dir="2700000" algn="tl">
                    <a:srgbClr val="C0C0C0"/>
                  </a:outerShdw>
                </a:effectLst>
                <a:latin typeface="Times New Roman" pitchFamily="18" charset="0"/>
              </a:rPr>
              <a:t>次</a:t>
            </a:r>
            <a:r>
              <a:rPr lang="en-US" altLang="zh-CN" sz="2400" dirty="0" err="1">
                <a:solidFill>
                  <a:schemeClr val="tx1"/>
                </a:solidFill>
                <a:effectLst>
                  <a:outerShdw blurRad="38100" dist="38100" dir="2700000" algn="tl">
                    <a:srgbClr val="C0C0C0"/>
                  </a:outerShdw>
                </a:effectLst>
                <a:latin typeface="Times New Roman" pitchFamily="18" charset="0"/>
              </a:rPr>
              <a:t>WeightUnion</a:t>
            </a:r>
            <a:r>
              <a:rPr lang="zh-CN" altLang="en-US" sz="2400" dirty="0">
                <a:solidFill>
                  <a:schemeClr val="tx1"/>
                </a:solidFill>
                <a:effectLst>
                  <a:outerShdw blurRad="38100" dist="38100" dir="2700000" algn="tl">
                    <a:srgbClr val="C0C0C0"/>
                  </a:outerShdw>
                </a:effectLst>
                <a:latin typeface="Times New Roman" pitchFamily="18" charset="0"/>
              </a:rPr>
              <a:t>操作。</a:t>
            </a:r>
          </a:p>
        </p:txBody>
      </p:sp>
      <p:sp>
        <p:nvSpPr>
          <p:cNvPr id="5" name="Rectangle 6"/>
          <p:cNvSpPr>
            <a:spLocks noChangeArrowheads="1"/>
          </p:cNvSpPr>
          <p:nvPr/>
        </p:nvSpPr>
        <p:spPr bwMode="auto">
          <a:xfrm>
            <a:off x="250825" y="188913"/>
            <a:ext cx="1143000"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600">
                <a:solidFill>
                  <a:srgbClr val="FF0000"/>
                </a:solidFill>
                <a:effectLst>
                  <a:outerShdw blurRad="38100" dist="38100" dir="2700000" algn="tl">
                    <a:srgbClr val="C0C0C0"/>
                  </a:outerShdw>
                </a:effectLst>
              </a:rPr>
              <a:t>分析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0" y="958156"/>
            <a:ext cx="9144000" cy="5217839"/>
          </a:xfrm>
          <a:prstGeom prst="rect">
            <a:avLst/>
          </a:prstGeom>
          <a:solidFill>
            <a:srgbClr val="00CC99"/>
          </a:solidFill>
          <a:ln w="9525">
            <a:noFill/>
            <a:miter lim="800000"/>
            <a:headEnd/>
            <a:tailEnd/>
          </a:ln>
          <a:effectLst/>
        </p:spPr>
        <p:txBody>
          <a:bodyPr wrap="square">
            <a:spAutoFit/>
          </a:bodyPr>
          <a:lstStyle/>
          <a:p>
            <a:r>
              <a:rPr kumimoji="1" lang="en-US" altLang="zh-CN" sz="2800" dirty="0" err="1">
                <a:solidFill>
                  <a:schemeClr val="tx2"/>
                </a:solidFill>
                <a:latin typeface="Times New Roman" pitchFamily="18" charset="0"/>
                <a:ea typeface="仿宋_GB2312" pitchFamily="49" charset="-122"/>
              </a:rPr>
              <a:t>def</a:t>
            </a:r>
            <a:r>
              <a:rPr kumimoji="1" lang="en-US" altLang="zh-CN" sz="2800" dirty="0">
                <a:solidFill>
                  <a:schemeClr val="tx2"/>
                </a:solidFill>
                <a:latin typeface="Times New Roman" pitchFamily="18" charset="0"/>
                <a:ea typeface="仿宋_GB2312" pitchFamily="49" charset="-122"/>
              </a:rPr>
              <a:t>  </a:t>
            </a:r>
            <a:r>
              <a:rPr kumimoji="1" lang="en-US" altLang="zh-CN" sz="2800" dirty="0" err="1">
                <a:solidFill>
                  <a:schemeClr val="tx2"/>
                </a:solidFill>
                <a:latin typeface="Times New Roman" pitchFamily="18" charset="0"/>
                <a:ea typeface="仿宋_GB2312" pitchFamily="49" charset="-122"/>
              </a:rPr>
              <a:t>printSet</a:t>
            </a:r>
            <a:r>
              <a:rPr kumimoji="1" lang="en-US" altLang="zh-CN" sz="2800" dirty="0">
                <a:solidFill>
                  <a:schemeClr val="tx2"/>
                </a:solidFill>
                <a:latin typeface="Times New Roman" pitchFamily="18" charset="0"/>
                <a:ea typeface="仿宋_GB2312" pitchFamily="49" charset="-122"/>
              </a:rPr>
              <a:t>(S):  # S: </a:t>
            </a:r>
            <a:r>
              <a:rPr kumimoji="1" lang="zh-CN" altLang="en-US" sz="2800" dirty="0">
                <a:solidFill>
                  <a:schemeClr val="tx2"/>
                </a:solidFill>
                <a:latin typeface="Times New Roman" pitchFamily="18" charset="0"/>
                <a:ea typeface="仿宋_GB2312" pitchFamily="49" charset="-122"/>
              </a:rPr>
              <a:t>并查集</a:t>
            </a:r>
          </a:p>
          <a:p>
            <a:r>
              <a:rPr kumimoji="1" lang="zh-CN" altLang="en-US" sz="2800" dirty="0">
                <a:solidFill>
                  <a:schemeClr val="tx2"/>
                </a:solidFill>
                <a:latin typeface="Times New Roman" pitchFamily="18" charset="0"/>
                <a:ea typeface="仿宋_GB2312" pitchFamily="49" charset="-122"/>
              </a:rPr>
              <a:t>    </a:t>
            </a:r>
            <a:r>
              <a:rPr kumimoji="1" lang="en-US" altLang="zh-CN" sz="2800" dirty="0">
                <a:solidFill>
                  <a:schemeClr val="tx2"/>
                </a:solidFill>
                <a:latin typeface="Times New Roman" pitchFamily="18" charset="0"/>
                <a:ea typeface="仿宋_GB2312" pitchFamily="49" charset="-122"/>
              </a:rPr>
              <a:t>for  i in </a:t>
            </a:r>
            <a:r>
              <a:rPr kumimoji="1" lang="en-US" altLang="zh-CN" sz="2800" dirty="0" err="1">
                <a:solidFill>
                  <a:schemeClr val="tx2"/>
                </a:solidFill>
                <a:latin typeface="Times New Roman" pitchFamily="18" charset="0"/>
                <a:ea typeface="仿宋_GB2312" pitchFamily="49" charset="-122"/>
              </a:rPr>
              <a:t>xrange</a:t>
            </a:r>
            <a:r>
              <a:rPr kumimoji="1" lang="en-US" altLang="zh-CN" sz="2800" dirty="0">
                <a:solidFill>
                  <a:schemeClr val="tx2"/>
                </a:solidFill>
                <a:latin typeface="Times New Roman" pitchFamily="18" charset="0"/>
                <a:ea typeface="仿宋_GB2312" pitchFamily="49" charset="-122"/>
              </a:rPr>
              <a:t>(</a:t>
            </a:r>
            <a:r>
              <a:rPr kumimoji="1" lang="en-US" altLang="zh-CN" sz="2800" dirty="0" err="1">
                <a:solidFill>
                  <a:schemeClr val="tx2"/>
                </a:solidFill>
                <a:latin typeface="Times New Roman" pitchFamily="18" charset="0"/>
                <a:ea typeface="仿宋_GB2312" pitchFamily="49" charset="-122"/>
              </a:rPr>
              <a:t>len</a:t>
            </a:r>
            <a:r>
              <a:rPr kumimoji="1" lang="en-US" altLang="zh-CN" sz="2800" dirty="0">
                <a:solidFill>
                  <a:schemeClr val="tx2"/>
                </a:solidFill>
                <a:latin typeface="Times New Roman" pitchFamily="18" charset="0"/>
                <a:ea typeface="仿宋_GB2312" pitchFamily="49" charset="-122"/>
              </a:rPr>
              <a:t>(</a:t>
            </a:r>
            <a:r>
              <a:rPr kumimoji="1" lang="en-US" altLang="zh-CN" sz="2800" dirty="0" err="1">
                <a:solidFill>
                  <a:schemeClr val="tx2"/>
                </a:solidFill>
                <a:latin typeface="Times New Roman" pitchFamily="18" charset="0"/>
                <a:ea typeface="仿宋_GB2312" pitchFamily="49" charset="-122"/>
              </a:rPr>
              <a:t>S.parent</a:t>
            </a:r>
            <a:r>
              <a:rPr kumimoji="1" lang="en-US" altLang="zh-CN" sz="2800" dirty="0">
                <a:solidFill>
                  <a:schemeClr val="tx2"/>
                </a:solidFill>
                <a:latin typeface="Times New Roman" pitchFamily="18" charset="0"/>
                <a:ea typeface="仿宋_GB2312" pitchFamily="49" charset="-122"/>
              </a:rPr>
              <a:t>)) :</a:t>
            </a:r>
          </a:p>
          <a:p>
            <a:r>
              <a:rPr kumimoji="1" lang="en-US" altLang="zh-CN" sz="2800" dirty="0">
                <a:solidFill>
                  <a:schemeClr val="tx2"/>
                </a:solidFill>
                <a:latin typeface="Times New Roman" pitchFamily="18" charset="0"/>
                <a:ea typeface="仿宋_GB2312" pitchFamily="49" charset="-122"/>
              </a:rPr>
              <a:t>        # </a:t>
            </a:r>
            <a:r>
              <a:rPr kumimoji="1" lang="zh-CN" altLang="en-US" sz="2800" dirty="0">
                <a:solidFill>
                  <a:schemeClr val="tx2"/>
                </a:solidFill>
                <a:latin typeface="Times New Roman" pitchFamily="18" charset="0"/>
                <a:ea typeface="仿宋_GB2312" pitchFamily="49" charset="-122"/>
              </a:rPr>
              <a:t>找集合的根结点</a:t>
            </a:r>
            <a:r>
              <a:rPr kumimoji="1" lang="en-US" altLang="zh-CN" sz="2800" dirty="0">
                <a:solidFill>
                  <a:schemeClr val="tx2"/>
                </a:solidFill>
                <a:latin typeface="Times New Roman" pitchFamily="18" charset="0"/>
                <a:ea typeface="仿宋_GB2312" pitchFamily="49" charset="-122"/>
              </a:rPr>
              <a:t>i</a:t>
            </a:r>
          </a:p>
          <a:p>
            <a:r>
              <a:rPr kumimoji="1" lang="en-US" altLang="zh-CN" sz="2800" dirty="0">
                <a:solidFill>
                  <a:schemeClr val="tx2"/>
                </a:solidFill>
                <a:latin typeface="Times New Roman" pitchFamily="18" charset="0"/>
                <a:ea typeface="仿宋_GB2312" pitchFamily="49" charset="-122"/>
              </a:rPr>
              <a:t>        if  </a:t>
            </a:r>
            <a:r>
              <a:rPr kumimoji="1" lang="en-US" altLang="zh-CN" sz="2800" dirty="0" err="1">
                <a:solidFill>
                  <a:schemeClr val="tx2"/>
                </a:solidFill>
                <a:latin typeface="Times New Roman" pitchFamily="18" charset="0"/>
                <a:ea typeface="仿宋_GB2312" pitchFamily="49" charset="-122"/>
              </a:rPr>
              <a:t>S.parent</a:t>
            </a:r>
            <a:r>
              <a:rPr kumimoji="1" lang="en-US" altLang="zh-CN" sz="2800" dirty="0">
                <a:solidFill>
                  <a:schemeClr val="tx2"/>
                </a:solidFill>
                <a:latin typeface="Times New Roman" pitchFamily="18" charset="0"/>
                <a:ea typeface="仿宋_GB2312" pitchFamily="49" charset="-122"/>
              </a:rPr>
              <a:t>[i] &lt; 0 :</a:t>
            </a:r>
          </a:p>
          <a:p>
            <a:r>
              <a:rPr kumimoji="1" lang="en-US" altLang="zh-CN" sz="2800" dirty="0">
                <a:solidFill>
                  <a:schemeClr val="tx2"/>
                </a:solidFill>
                <a:latin typeface="Times New Roman" pitchFamily="18" charset="0"/>
                <a:ea typeface="仿宋_GB2312" pitchFamily="49" charset="-122"/>
              </a:rPr>
              <a:t>            R = []</a:t>
            </a:r>
          </a:p>
          <a:p>
            <a:r>
              <a:rPr kumimoji="1" lang="en-US" altLang="zh-CN" sz="2800" dirty="0">
                <a:solidFill>
                  <a:schemeClr val="tx2"/>
                </a:solidFill>
                <a:latin typeface="Times New Roman" pitchFamily="18" charset="0"/>
                <a:ea typeface="仿宋_GB2312" pitchFamily="49" charset="-122"/>
              </a:rPr>
              <a:t>            for  j in </a:t>
            </a:r>
            <a:r>
              <a:rPr kumimoji="1" lang="en-US" altLang="zh-CN" sz="2800" dirty="0" err="1">
                <a:solidFill>
                  <a:schemeClr val="tx2"/>
                </a:solidFill>
                <a:latin typeface="Times New Roman" pitchFamily="18" charset="0"/>
                <a:ea typeface="仿宋_GB2312" pitchFamily="49" charset="-122"/>
              </a:rPr>
              <a:t>xrange</a:t>
            </a:r>
            <a:r>
              <a:rPr kumimoji="1" lang="en-US" altLang="zh-CN" sz="2800" dirty="0">
                <a:solidFill>
                  <a:schemeClr val="tx2"/>
                </a:solidFill>
                <a:latin typeface="Times New Roman" pitchFamily="18" charset="0"/>
                <a:ea typeface="仿宋_GB2312" pitchFamily="49" charset="-122"/>
              </a:rPr>
              <a:t>(</a:t>
            </a:r>
            <a:r>
              <a:rPr kumimoji="1" lang="en-US" altLang="zh-CN" sz="2800" dirty="0" err="1">
                <a:solidFill>
                  <a:schemeClr val="tx2"/>
                </a:solidFill>
                <a:latin typeface="Times New Roman" pitchFamily="18" charset="0"/>
                <a:ea typeface="仿宋_GB2312" pitchFamily="49" charset="-122"/>
              </a:rPr>
              <a:t>len</a:t>
            </a:r>
            <a:r>
              <a:rPr kumimoji="1" lang="en-US" altLang="zh-CN" sz="2800" dirty="0">
                <a:solidFill>
                  <a:schemeClr val="tx2"/>
                </a:solidFill>
                <a:latin typeface="Times New Roman" pitchFamily="18" charset="0"/>
                <a:ea typeface="仿宋_GB2312" pitchFamily="49" charset="-122"/>
              </a:rPr>
              <a:t>(</a:t>
            </a:r>
            <a:r>
              <a:rPr kumimoji="1" lang="en-US" altLang="zh-CN" sz="2800" dirty="0" err="1">
                <a:solidFill>
                  <a:schemeClr val="tx2"/>
                </a:solidFill>
                <a:latin typeface="Times New Roman" pitchFamily="18" charset="0"/>
                <a:ea typeface="仿宋_GB2312" pitchFamily="49" charset="-122"/>
              </a:rPr>
              <a:t>S.parent</a:t>
            </a:r>
            <a:r>
              <a:rPr kumimoji="1" lang="en-US" altLang="zh-CN" sz="2800" dirty="0">
                <a:solidFill>
                  <a:schemeClr val="tx2"/>
                </a:solidFill>
                <a:latin typeface="Times New Roman" pitchFamily="18" charset="0"/>
                <a:ea typeface="仿宋_GB2312" pitchFamily="49" charset="-122"/>
              </a:rPr>
              <a:t>)):</a:t>
            </a:r>
          </a:p>
          <a:p>
            <a:r>
              <a:rPr kumimoji="1" lang="en-US" altLang="zh-CN" sz="2800" dirty="0">
                <a:solidFill>
                  <a:schemeClr val="tx2"/>
                </a:solidFill>
                <a:latin typeface="Times New Roman" pitchFamily="18" charset="0"/>
                <a:ea typeface="仿宋_GB2312" pitchFamily="49" charset="-122"/>
              </a:rPr>
              <a:t>                # </a:t>
            </a:r>
            <a:r>
              <a:rPr kumimoji="1" lang="zh-CN" altLang="en-US" sz="2800" dirty="0">
                <a:solidFill>
                  <a:schemeClr val="tx2"/>
                </a:solidFill>
                <a:latin typeface="Times New Roman" pitchFamily="18" charset="0"/>
                <a:ea typeface="仿宋_GB2312" pitchFamily="49" charset="-122"/>
              </a:rPr>
              <a:t>找属于集合</a:t>
            </a:r>
            <a:r>
              <a:rPr kumimoji="1" lang="en-US" altLang="zh-CN" sz="2800" dirty="0">
                <a:solidFill>
                  <a:schemeClr val="tx2"/>
                </a:solidFill>
                <a:latin typeface="Times New Roman" pitchFamily="18" charset="0"/>
                <a:ea typeface="仿宋_GB2312" pitchFamily="49" charset="-122"/>
              </a:rPr>
              <a:t>i</a:t>
            </a:r>
            <a:r>
              <a:rPr kumimoji="1" lang="zh-CN" altLang="en-US" sz="2800" dirty="0">
                <a:solidFill>
                  <a:schemeClr val="tx2"/>
                </a:solidFill>
                <a:latin typeface="Times New Roman" pitchFamily="18" charset="0"/>
                <a:ea typeface="仿宋_GB2312" pitchFamily="49" charset="-122"/>
              </a:rPr>
              <a:t>的元素</a:t>
            </a:r>
          </a:p>
          <a:p>
            <a:r>
              <a:rPr kumimoji="1" lang="zh-CN" altLang="en-US" sz="2800" dirty="0">
                <a:solidFill>
                  <a:schemeClr val="tx2"/>
                </a:solidFill>
                <a:latin typeface="Times New Roman" pitchFamily="18" charset="0"/>
                <a:ea typeface="仿宋_GB2312" pitchFamily="49" charset="-122"/>
              </a:rPr>
              <a:t>                </a:t>
            </a:r>
            <a:r>
              <a:rPr kumimoji="1" lang="en-US" altLang="zh-CN" sz="2800" dirty="0">
                <a:solidFill>
                  <a:schemeClr val="tx2"/>
                </a:solidFill>
                <a:latin typeface="Times New Roman" pitchFamily="18" charset="0"/>
                <a:ea typeface="仿宋_GB2312" pitchFamily="49" charset="-122"/>
              </a:rPr>
              <a:t>if  </a:t>
            </a:r>
            <a:r>
              <a:rPr kumimoji="1" lang="en-US" altLang="zh-CN" sz="2800" dirty="0" err="1">
                <a:solidFill>
                  <a:schemeClr val="tx2"/>
                </a:solidFill>
                <a:latin typeface="Times New Roman" pitchFamily="18" charset="0"/>
                <a:ea typeface="仿宋_GB2312" pitchFamily="49" charset="-122"/>
              </a:rPr>
              <a:t>S.find</a:t>
            </a:r>
            <a:r>
              <a:rPr kumimoji="1" lang="en-US" altLang="zh-CN" sz="2800" dirty="0">
                <a:solidFill>
                  <a:schemeClr val="tx2"/>
                </a:solidFill>
                <a:latin typeface="Times New Roman" pitchFamily="18" charset="0"/>
                <a:ea typeface="仿宋_GB2312" pitchFamily="49" charset="-122"/>
              </a:rPr>
              <a:t>(j) == i :</a:t>
            </a:r>
          </a:p>
          <a:p>
            <a:r>
              <a:rPr kumimoji="1" lang="en-US" altLang="zh-CN" sz="2800" dirty="0">
                <a:solidFill>
                  <a:schemeClr val="tx2"/>
                </a:solidFill>
                <a:latin typeface="Times New Roman" pitchFamily="18" charset="0"/>
                <a:ea typeface="仿宋_GB2312" pitchFamily="49" charset="-122"/>
              </a:rPr>
              <a:t>                    </a:t>
            </a:r>
            <a:r>
              <a:rPr kumimoji="1" lang="en-US" altLang="zh-CN" sz="2800" dirty="0" err="1">
                <a:solidFill>
                  <a:schemeClr val="tx2"/>
                </a:solidFill>
                <a:latin typeface="Times New Roman" pitchFamily="18" charset="0"/>
                <a:ea typeface="仿宋_GB2312" pitchFamily="49" charset="-122"/>
              </a:rPr>
              <a:t>R.append</a:t>
            </a:r>
            <a:r>
              <a:rPr kumimoji="1" lang="en-US" altLang="zh-CN" sz="2800" dirty="0">
                <a:solidFill>
                  <a:schemeClr val="tx2"/>
                </a:solidFill>
                <a:latin typeface="Times New Roman" pitchFamily="18" charset="0"/>
                <a:ea typeface="仿宋_GB2312" pitchFamily="49" charset="-122"/>
              </a:rPr>
              <a:t>(j)</a:t>
            </a:r>
          </a:p>
          <a:p>
            <a:r>
              <a:rPr kumimoji="1" lang="en-US" altLang="zh-CN" sz="2800" dirty="0">
                <a:solidFill>
                  <a:schemeClr val="tx2"/>
                </a:solidFill>
                <a:latin typeface="Times New Roman" pitchFamily="18" charset="0"/>
                <a:ea typeface="仿宋_GB2312" pitchFamily="49" charset="-122"/>
              </a:rPr>
              <a:t>            if  </a:t>
            </a:r>
            <a:r>
              <a:rPr kumimoji="1" lang="en-US" altLang="zh-CN" sz="2800" dirty="0" err="1">
                <a:solidFill>
                  <a:schemeClr val="tx2"/>
                </a:solidFill>
                <a:latin typeface="Times New Roman" pitchFamily="18" charset="0"/>
                <a:ea typeface="仿宋_GB2312" pitchFamily="49" charset="-122"/>
              </a:rPr>
              <a:t>len</a:t>
            </a:r>
            <a:r>
              <a:rPr kumimoji="1" lang="en-US" altLang="zh-CN" sz="2800" dirty="0">
                <a:solidFill>
                  <a:schemeClr val="tx2"/>
                </a:solidFill>
                <a:latin typeface="Times New Roman" pitchFamily="18" charset="0"/>
                <a:ea typeface="仿宋_GB2312" pitchFamily="49" charset="-122"/>
              </a:rPr>
              <a:t>(R) &gt; 0 : print R</a:t>
            </a:r>
          </a:p>
        </p:txBody>
      </p:sp>
      <p:sp>
        <p:nvSpPr>
          <p:cNvPr id="3" name="Rectangle 2"/>
          <p:cNvSpPr>
            <a:spLocks noGrp="1" noChangeArrowheads="1"/>
          </p:cNvSpPr>
          <p:nvPr>
            <p:ph type="title"/>
          </p:nvPr>
        </p:nvSpPr>
        <p:spPr>
          <a:xfrm>
            <a:off x="228600" y="228600"/>
            <a:ext cx="8305800" cy="685800"/>
          </a:xfrm>
        </p:spPr>
        <p:txBody>
          <a:bodyPr/>
          <a:lstStyle/>
          <a:p>
            <a:pPr eaLnBrk="1" fontAlgn="auto" hangingPunct="1">
              <a:spcBef>
                <a:spcPts val="0"/>
              </a:spcBef>
              <a:spcAft>
                <a:spcPts val="0"/>
              </a:spcAft>
              <a:defRPr/>
            </a:pPr>
            <a:r>
              <a:rPr lang="zh-CN" altLang="en-US" sz="2800" b="1" dirty="0" smtClean="0">
                <a:solidFill>
                  <a:srgbClr val="000000"/>
                </a:solidFill>
                <a:effectLst>
                  <a:outerShdw blurRad="38100" dist="38100" dir="2700000" algn="tl">
                    <a:srgbClr val="C0C0C0"/>
                  </a:outerShdw>
                </a:effectLst>
                <a:latin typeface="Times New Roman" pitchFamily="18" charset="0"/>
                <a:ea typeface="楷体_GB2312" pitchFamily="49" charset="-122"/>
                <a:cs typeface="+mj-cs"/>
              </a:rPr>
              <a:t>根据并</a:t>
            </a:r>
            <a:r>
              <a:rPr lang="zh-CN" altLang="en-US" sz="2800" b="1" dirty="0">
                <a:solidFill>
                  <a:srgbClr val="000000"/>
                </a:solidFill>
                <a:effectLst>
                  <a:outerShdw blurRad="38100" dist="38100" dir="2700000" algn="tl">
                    <a:srgbClr val="C0C0C0"/>
                  </a:outerShdw>
                </a:effectLst>
                <a:latin typeface="Times New Roman" pitchFamily="18" charset="0"/>
                <a:ea typeface="楷体_GB2312" pitchFamily="49" charset="-122"/>
                <a:cs typeface="+mj-cs"/>
              </a:rPr>
              <a:t>查</a:t>
            </a:r>
            <a:r>
              <a:rPr lang="zh-CN" altLang="en-US" sz="2800" b="1" dirty="0" smtClean="0">
                <a:solidFill>
                  <a:srgbClr val="000000"/>
                </a:solidFill>
                <a:effectLst>
                  <a:outerShdw blurRad="38100" dist="38100" dir="2700000" algn="tl">
                    <a:srgbClr val="C0C0C0"/>
                  </a:outerShdw>
                </a:effectLst>
                <a:latin typeface="Times New Roman" pitchFamily="18" charset="0"/>
                <a:ea typeface="楷体_GB2312" pitchFamily="49" charset="-122"/>
                <a:cs typeface="+mj-cs"/>
              </a:rPr>
              <a:t>集输出等价类</a:t>
            </a:r>
            <a:endParaRPr lang="zh-CN" altLang="en-US" sz="2800" b="1" dirty="0">
              <a:solidFill>
                <a:srgbClr val="000000"/>
              </a:solidFill>
              <a:latin typeface="Times New Roman" pitchFamily="18" charset="0"/>
              <a:ea typeface="楷体_GB2312" pitchFamily="49" charset="-122"/>
              <a:cs typeface="+mj-cs"/>
            </a:endParaRPr>
          </a:p>
        </p:txBody>
      </p:sp>
    </p:spTree>
    <p:extLst>
      <p:ext uri="{BB962C8B-B14F-4D97-AF65-F5344CB8AC3E}">
        <p14:creationId xmlns:p14="http://schemas.microsoft.com/office/powerpoint/2010/main" val="4243542748"/>
      </p:ext>
    </p:extLst>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0825" y="908050"/>
            <a:ext cx="7543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3200" dirty="0">
                <a:solidFill>
                  <a:srgbClr val="FF3300"/>
                </a:solidFill>
                <a:effectLst>
                  <a:outerShdw blurRad="38100" dist="38100" dir="2700000" algn="tl">
                    <a:srgbClr val="C0C0C0"/>
                  </a:outerShdw>
                </a:effectLst>
              </a:rPr>
              <a:t>迷宫的构造问题</a:t>
            </a:r>
            <a:endParaRPr kumimoji="1" lang="en-US" altLang="zh-CN" sz="3200" dirty="0">
              <a:solidFill>
                <a:srgbClr val="FF3300"/>
              </a:solidFill>
              <a:effectLst>
                <a:outerShdw blurRad="38100" dist="38100" dir="2700000" algn="tl">
                  <a:srgbClr val="C0C0C0"/>
                </a:outerShdw>
              </a:effectLst>
            </a:endParaRPr>
          </a:p>
        </p:txBody>
      </p:sp>
      <p:sp>
        <p:nvSpPr>
          <p:cNvPr id="3" name="Rectangle 6"/>
          <p:cNvSpPr>
            <a:spLocks noGrp="1" noChangeArrowheads="1"/>
          </p:cNvSpPr>
          <p:nvPr>
            <p:ph type="title"/>
          </p:nvPr>
        </p:nvSpPr>
        <p:spPr>
          <a:xfrm>
            <a:off x="179388" y="188913"/>
            <a:ext cx="7345362" cy="685800"/>
          </a:xfrm>
        </p:spPr>
        <p:txBody>
          <a:bodyPr/>
          <a:lstStyle/>
          <a:p>
            <a:pPr>
              <a:defRPr/>
            </a:pPr>
            <a:r>
              <a:rPr lang="zh-CN" altLang="en-US" sz="3200" dirty="0">
                <a:solidFill>
                  <a:srgbClr val="FF3300"/>
                </a:solidFill>
                <a:effectLst>
                  <a:outerShdw blurRad="38100" dist="38100" dir="2700000" algn="tl">
                    <a:srgbClr val="C0C0C0"/>
                  </a:outerShdw>
                </a:effectLst>
                <a:latin typeface="+mj-lt"/>
                <a:ea typeface="楷体_GB2312" pitchFamily="49" charset="-122"/>
                <a:cs typeface="+mj-cs"/>
              </a:rPr>
              <a:t>并查集的应用</a:t>
            </a:r>
            <a:endParaRPr lang="zh-CN" altLang="en-US" sz="3200" dirty="0">
              <a:solidFill>
                <a:srgbClr val="FF3300"/>
              </a:solidFill>
              <a:effectLst>
                <a:outerShdw blurRad="38100" dist="38100" dir="2700000" algn="tl">
                  <a:srgbClr val="C0C0C0"/>
                </a:outerShdw>
              </a:effectLst>
              <a:latin typeface="+mj-lt"/>
              <a:ea typeface="+mj-ea"/>
              <a:cs typeface="+mj-cs"/>
            </a:endParaRPr>
          </a:p>
        </p:txBody>
      </p:sp>
      <p:pic>
        <p:nvPicPr>
          <p:cNvPr id="247812" name="Picture 5"/>
          <p:cNvPicPr>
            <a:picLocks noChangeAspect="1" noChangeArrowheads="1"/>
          </p:cNvPicPr>
          <p:nvPr/>
        </p:nvPicPr>
        <p:blipFill>
          <a:blip r:embed="rId2" cstate="print"/>
          <a:srcRect/>
          <a:stretch>
            <a:fillRect/>
          </a:stretch>
        </p:blipFill>
        <p:spPr bwMode="auto">
          <a:xfrm>
            <a:off x="1908175" y="1628775"/>
            <a:ext cx="5184775" cy="47974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8834" name="Picture 5"/>
          <p:cNvPicPr>
            <a:picLocks noChangeAspect="1" noChangeArrowheads="1"/>
          </p:cNvPicPr>
          <p:nvPr/>
        </p:nvPicPr>
        <p:blipFill>
          <a:blip r:embed="rId2" cstate="print"/>
          <a:srcRect/>
          <a:stretch>
            <a:fillRect/>
          </a:stretch>
        </p:blipFill>
        <p:spPr bwMode="auto">
          <a:xfrm>
            <a:off x="684213" y="0"/>
            <a:ext cx="7415212" cy="6861175"/>
          </a:xfrm>
          <a:prstGeom prst="rect">
            <a:avLst/>
          </a:prstGeom>
          <a:noFill/>
          <a:ln w="9525">
            <a:noFill/>
            <a:miter lim="800000"/>
            <a:headEnd/>
            <a:tailEnd/>
          </a:ln>
          <a:effectLst/>
        </p:spPr>
      </p:pic>
      <p:sp>
        <p:nvSpPr>
          <p:cNvPr id="3" name="任意多边形 2"/>
          <p:cNvSpPr>
            <a:spLocks/>
          </p:cNvSpPr>
          <p:nvPr/>
        </p:nvSpPr>
        <p:spPr bwMode="auto">
          <a:xfrm>
            <a:off x="749300" y="311150"/>
            <a:ext cx="7286625" cy="6238875"/>
          </a:xfrm>
          <a:custGeom>
            <a:avLst/>
            <a:gdLst>
              <a:gd name="T0" fmla="*/ 0 w 7286625"/>
              <a:gd name="T1" fmla="*/ 0 h 6238875"/>
              <a:gd name="T2" fmla="*/ 685800 w 7286625"/>
              <a:gd name="T3" fmla="*/ 9525 h 6238875"/>
              <a:gd name="T4" fmla="*/ 666750 w 7286625"/>
              <a:gd name="T5" fmla="*/ 419100 h 6238875"/>
              <a:gd name="T6" fmla="*/ 923925 w 7286625"/>
              <a:gd name="T7" fmla="*/ 419100 h 6238875"/>
              <a:gd name="T8" fmla="*/ 923925 w 7286625"/>
              <a:gd name="T9" fmla="*/ 838200 h 6238875"/>
              <a:gd name="T10" fmla="*/ 1133475 w 7286625"/>
              <a:gd name="T11" fmla="*/ 838200 h 6238875"/>
              <a:gd name="T12" fmla="*/ 1123950 w 7286625"/>
              <a:gd name="T13" fmla="*/ 638175 h 6238875"/>
              <a:gd name="T14" fmla="*/ 1609725 w 7286625"/>
              <a:gd name="T15" fmla="*/ 647700 h 6238875"/>
              <a:gd name="T16" fmla="*/ 1609725 w 7286625"/>
              <a:gd name="T17" fmla="*/ 847725 h 6238875"/>
              <a:gd name="T18" fmla="*/ 2019300 w 7286625"/>
              <a:gd name="T19" fmla="*/ 847725 h 6238875"/>
              <a:gd name="T20" fmla="*/ 2019300 w 7286625"/>
              <a:gd name="T21" fmla="*/ 1104900 h 6238875"/>
              <a:gd name="T22" fmla="*/ 2286000 w 7286625"/>
              <a:gd name="T23" fmla="*/ 1104900 h 6238875"/>
              <a:gd name="T24" fmla="*/ 2276475 w 7286625"/>
              <a:gd name="T25" fmla="*/ 1266825 h 6238875"/>
              <a:gd name="T26" fmla="*/ 3133725 w 7286625"/>
              <a:gd name="T27" fmla="*/ 1276350 h 6238875"/>
              <a:gd name="T28" fmla="*/ 3143250 w 7286625"/>
              <a:gd name="T29" fmla="*/ 1047750 h 6238875"/>
              <a:gd name="T30" fmla="*/ 3609975 w 7286625"/>
              <a:gd name="T31" fmla="*/ 1047750 h 6238875"/>
              <a:gd name="T32" fmla="*/ 3600450 w 7286625"/>
              <a:gd name="T33" fmla="*/ 2362200 h 6238875"/>
              <a:gd name="T34" fmla="*/ 3352800 w 7286625"/>
              <a:gd name="T35" fmla="*/ 2362200 h 6238875"/>
              <a:gd name="T36" fmla="*/ 3381375 w 7286625"/>
              <a:gd name="T37" fmla="*/ 2571750 h 6238875"/>
              <a:gd name="T38" fmla="*/ 3609975 w 7286625"/>
              <a:gd name="T39" fmla="*/ 2571750 h 6238875"/>
              <a:gd name="T40" fmla="*/ 3609975 w 7286625"/>
              <a:gd name="T41" fmla="*/ 2771775 h 6238875"/>
              <a:gd name="T42" fmla="*/ 3162300 w 7286625"/>
              <a:gd name="T43" fmla="*/ 2790825 h 6238875"/>
              <a:gd name="T44" fmla="*/ 3171825 w 7286625"/>
              <a:gd name="T45" fmla="*/ 3209925 h 6238875"/>
              <a:gd name="T46" fmla="*/ 3609975 w 7286625"/>
              <a:gd name="T47" fmla="*/ 3219450 h 6238875"/>
              <a:gd name="T48" fmla="*/ 3600450 w 7286625"/>
              <a:gd name="T49" fmla="*/ 3448050 h 6238875"/>
              <a:gd name="T50" fmla="*/ 3819525 w 7286625"/>
              <a:gd name="T51" fmla="*/ 3457575 h 6238875"/>
              <a:gd name="T52" fmla="*/ 3829050 w 7286625"/>
              <a:gd name="T53" fmla="*/ 3619500 h 6238875"/>
              <a:gd name="T54" fmla="*/ 3619500 w 7286625"/>
              <a:gd name="T55" fmla="*/ 3619500 h 6238875"/>
              <a:gd name="T56" fmla="*/ 3609975 w 7286625"/>
              <a:gd name="T57" fmla="*/ 3848100 h 6238875"/>
              <a:gd name="T58" fmla="*/ 3810000 w 7286625"/>
              <a:gd name="T59" fmla="*/ 3857625 h 6238875"/>
              <a:gd name="T60" fmla="*/ 3810000 w 7286625"/>
              <a:gd name="T61" fmla="*/ 4067175 h 6238875"/>
              <a:gd name="T62" fmla="*/ 3619500 w 7286625"/>
              <a:gd name="T63" fmla="*/ 4067175 h 6238875"/>
              <a:gd name="T64" fmla="*/ 3619500 w 7286625"/>
              <a:gd name="T65" fmla="*/ 4295775 h 6238875"/>
              <a:gd name="T66" fmla="*/ 3810000 w 7286625"/>
              <a:gd name="T67" fmla="*/ 4295775 h 6238875"/>
              <a:gd name="T68" fmla="*/ 3810000 w 7286625"/>
              <a:gd name="T69" fmla="*/ 4714875 h 6238875"/>
              <a:gd name="T70" fmla="*/ 4295775 w 7286625"/>
              <a:gd name="T71" fmla="*/ 4714875 h 6238875"/>
              <a:gd name="T72" fmla="*/ 4295775 w 7286625"/>
              <a:gd name="T73" fmla="*/ 4924425 h 6238875"/>
              <a:gd name="T74" fmla="*/ 4524375 w 7286625"/>
              <a:gd name="T75" fmla="*/ 4933950 h 6238875"/>
              <a:gd name="T76" fmla="*/ 4505325 w 7286625"/>
              <a:gd name="T77" fmla="*/ 5334000 h 6238875"/>
              <a:gd name="T78" fmla="*/ 5429250 w 7286625"/>
              <a:gd name="T79" fmla="*/ 5343525 h 6238875"/>
              <a:gd name="T80" fmla="*/ 5429250 w 7286625"/>
              <a:gd name="T81" fmla="*/ 5572125 h 6238875"/>
              <a:gd name="T82" fmla="*/ 5629275 w 7286625"/>
              <a:gd name="T83" fmla="*/ 5581650 h 6238875"/>
              <a:gd name="T84" fmla="*/ 5629275 w 7286625"/>
              <a:gd name="T85" fmla="*/ 5781675 h 6238875"/>
              <a:gd name="T86" fmla="*/ 6086475 w 7286625"/>
              <a:gd name="T87" fmla="*/ 5781675 h 6238875"/>
              <a:gd name="T88" fmla="*/ 6076950 w 7286625"/>
              <a:gd name="T89" fmla="*/ 5991225 h 6238875"/>
              <a:gd name="T90" fmla="*/ 6343650 w 7286625"/>
              <a:gd name="T91" fmla="*/ 6000750 h 6238875"/>
              <a:gd name="T92" fmla="*/ 6334125 w 7286625"/>
              <a:gd name="T93" fmla="*/ 6219825 h 6238875"/>
              <a:gd name="T94" fmla="*/ 7277100 w 7286625"/>
              <a:gd name="T95" fmla="*/ 6219825 h 6238875"/>
              <a:gd name="T96" fmla="*/ 7286625 w 7286625"/>
              <a:gd name="T97" fmla="*/ 6238875 h 62388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286625" h="6238875">
                <a:moveTo>
                  <a:pt x="0" y="0"/>
                </a:moveTo>
                <a:lnTo>
                  <a:pt x="685800" y="9525"/>
                </a:lnTo>
                <a:lnTo>
                  <a:pt x="666750" y="419100"/>
                </a:lnTo>
                <a:lnTo>
                  <a:pt x="923925" y="419100"/>
                </a:lnTo>
                <a:lnTo>
                  <a:pt x="923925" y="838200"/>
                </a:lnTo>
                <a:lnTo>
                  <a:pt x="1133475" y="838200"/>
                </a:lnTo>
                <a:lnTo>
                  <a:pt x="1123950" y="638175"/>
                </a:lnTo>
                <a:lnTo>
                  <a:pt x="1609725" y="647700"/>
                </a:lnTo>
                <a:lnTo>
                  <a:pt x="1609725" y="847725"/>
                </a:lnTo>
                <a:lnTo>
                  <a:pt x="2019300" y="847725"/>
                </a:lnTo>
                <a:lnTo>
                  <a:pt x="2019300" y="1104900"/>
                </a:lnTo>
                <a:lnTo>
                  <a:pt x="2286000" y="1104900"/>
                </a:lnTo>
                <a:lnTo>
                  <a:pt x="2276475" y="1266825"/>
                </a:lnTo>
                <a:lnTo>
                  <a:pt x="3133725" y="1276350"/>
                </a:lnTo>
                <a:lnTo>
                  <a:pt x="3143250" y="1047750"/>
                </a:lnTo>
                <a:lnTo>
                  <a:pt x="3609975" y="1047750"/>
                </a:lnTo>
                <a:lnTo>
                  <a:pt x="3600450" y="2362200"/>
                </a:lnTo>
                <a:lnTo>
                  <a:pt x="3352800" y="2362200"/>
                </a:lnTo>
                <a:lnTo>
                  <a:pt x="3381375" y="2571750"/>
                </a:lnTo>
                <a:lnTo>
                  <a:pt x="3609975" y="2571750"/>
                </a:lnTo>
                <a:lnTo>
                  <a:pt x="3609975" y="2771775"/>
                </a:lnTo>
                <a:lnTo>
                  <a:pt x="3162300" y="2790825"/>
                </a:lnTo>
                <a:lnTo>
                  <a:pt x="3171825" y="3209925"/>
                </a:lnTo>
                <a:lnTo>
                  <a:pt x="3609975" y="3219450"/>
                </a:lnTo>
                <a:lnTo>
                  <a:pt x="3600450" y="3448050"/>
                </a:lnTo>
                <a:lnTo>
                  <a:pt x="3819525" y="3457575"/>
                </a:lnTo>
                <a:lnTo>
                  <a:pt x="3829050" y="3619500"/>
                </a:lnTo>
                <a:lnTo>
                  <a:pt x="3619500" y="3619500"/>
                </a:lnTo>
                <a:lnTo>
                  <a:pt x="3609975" y="3848100"/>
                </a:lnTo>
                <a:lnTo>
                  <a:pt x="3810000" y="3857625"/>
                </a:lnTo>
                <a:lnTo>
                  <a:pt x="3810000" y="4067175"/>
                </a:lnTo>
                <a:lnTo>
                  <a:pt x="3619500" y="4067175"/>
                </a:lnTo>
                <a:lnTo>
                  <a:pt x="3619500" y="4295775"/>
                </a:lnTo>
                <a:lnTo>
                  <a:pt x="3810000" y="4295775"/>
                </a:lnTo>
                <a:lnTo>
                  <a:pt x="3810000" y="4714875"/>
                </a:lnTo>
                <a:lnTo>
                  <a:pt x="4295775" y="4714875"/>
                </a:lnTo>
                <a:lnTo>
                  <a:pt x="4295775" y="4924425"/>
                </a:lnTo>
                <a:lnTo>
                  <a:pt x="4524375" y="4933950"/>
                </a:lnTo>
                <a:lnTo>
                  <a:pt x="4505325" y="5334000"/>
                </a:lnTo>
                <a:lnTo>
                  <a:pt x="5429250" y="5343525"/>
                </a:lnTo>
                <a:lnTo>
                  <a:pt x="5429250" y="5572125"/>
                </a:lnTo>
                <a:lnTo>
                  <a:pt x="5629275" y="5581650"/>
                </a:lnTo>
                <a:lnTo>
                  <a:pt x="5629275" y="5781675"/>
                </a:lnTo>
                <a:lnTo>
                  <a:pt x="6086475" y="5781675"/>
                </a:lnTo>
                <a:lnTo>
                  <a:pt x="6076950" y="5991225"/>
                </a:lnTo>
                <a:lnTo>
                  <a:pt x="6343650" y="6000750"/>
                </a:lnTo>
                <a:lnTo>
                  <a:pt x="6334125" y="6219825"/>
                </a:lnTo>
                <a:lnTo>
                  <a:pt x="7277100" y="6219825"/>
                </a:lnTo>
                <a:lnTo>
                  <a:pt x="7286625" y="6238875"/>
                </a:lnTo>
              </a:path>
            </a:pathLst>
          </a:custGeom>
          <a:noFill/>
          <a:ln w="25400" cap="flat" cmpd="sng" algn="ctr">
            <a:solidFill>
              <a:schemeClr val="tx1"/>
            </a:solidFill>
            <a:prstDash val="sysDash"/>
            <a:round/>
            <a:headEnd type="none" w="med" len="med"/>
            <a:tailEnd type="none" w="med" len="med"/>
          </a:ln>
          <a:effectLst/>
        </p:spPr>
        <p:txBody>
          <a:bodyPr lIns="112947" tIns="56473" rIns="112947" bIns="56473">
            <a:spAutoFit/>
          </a:bodyPr>
          <a:lstStyle/>
          <a:p>
            <a:endParaRPr lang="zh-CN" altLang="en-US"/>
          </a:p>
        </p:txBody>
      </p:sp>
      <p:sp>
        <p:nvSpPr>
          <p:cNvPr id="248836" name="右箭头 13"/>
          <p:cNvSpPr>
            <a:spLocks noChangeArrowheads="1"/>
          </p:cNvSpPr>
          <p:nvPr/>
        </p:nvSpPr>
        <p:spPr bwMode="auto">
          <a:xfrm>
            <a:off x="749300" y="225425"/>
            <a:ext cx="258763" cy="215900"/>
          </a:xfrm>
          <a:prstGeom prst="rightArrow">
            <a:avLst>
              <a:gd name="adj1" fmla="val 50000"/>
              <a:gd name="adj2" fmla="val 50000"/>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8837" name="右箭头 17"/>
          <p:cNvSpPr>
            <a:spLocks noChangeArrowheads="1"/>
          </p:cNvSpPr>
          <p:nvPr/>
        </p:nvSpPr>
        <p:spPr bwMode="auto">
          <a:xfrm>
            <a:off x="8035925" y="6442075"/>
            <a:ext cx="258763" cy="215900"/>
          </a:xfrm>
          <a:prstGeom prst="rightArrow">
            <a:avLst>
              <a:gd name="adj1" fmla="val 50000"/>
              <a:gd name="adj2" fmla="val 50000"/>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3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Text Box 17"/>
          <p:cNvSpPr txBox="1">
            <a:spLocks noChangeArrowheads="1"/>
          </p:cNvSpPr>
          <p:nvPr/>
        </p:nvSpPr>
        <p:spPr bwMode="auto">
          <a:xfrm>
            <a:off x="0" y="260350"/>
            <a:ext cx="9144000" cy="1837598"/>
          </a:xfrm>
          <a:prstGeom prst="rect">
            <a:avLst/>
          </a:prstGeom>
          <a:noFill/>
          <a:ln w="9525">
            <a:noFill/>
            <a:miter lim="800000"/>
            <a:headEnd/>
            <a:tailEnd/>
          </a:ln>
          <a:effectLst/>
        </p:spPr>
        <p:txBody>
          <a:bodyPr lIns="112947" tIns="56473" rIns="112947" bIns="56473">
            <a:spAutoFit/>
          </a:bodyPr>
          <a:lstStyle/>
          <a:p>
            <a:pPr>
              <a:lnSpc>
                <a:spcPct val="100000"/>
              </a:lnSpc>
              <a:spcBef>
                <a:spcPct val="50000"/>
              </a:spcBef>
            </a:pPr>
            <a:r>
              <a:rPr lang="zh-CN" altLang="en-US" sz="2800" dirty="0">
                <a:solidFill>
                  <a:schemeClr val="tx1"/>
                </a:solidFill>
                <a:latin typeface="Times New Roman" pitchFamily="18" charset="0"/>
                <a:ea typeface="宋体" pitchFamily="2" charset="-122"/>
                <a:cs typeface="Times New Roman" pitchFamily="18" charset="0"/>
              </a:rPr>
              <a:t>数据结构：</a:t>
            </a:r>
            <a:endParaRPr lang="en-US" altLang="zh-CN" sz="2800" dirty="0">
              <a:solidFill>
                <a:schemeClr val="tx1"/>
              </a:solidFill>
              <a:latin typeface="Times New Roman" pitchFamily="18" charset="0"/>
              <a:ea typeface="宋体" pitchFamily="2" charset="-122"/>
              <a:cs typeface="Times New Roman" pitchFamily="18" charset="0"/>
            </a:endParaRPr>
          </a:p>
          <a:p>
            <a:pPr>
              <a:lnSpc>
                <a:spcPct val="100000"/>
              </a:lnSpc>
              <a:spcBef>
                <a:spcPct val="50000"/>
              </a:spcBef>
            </a:pPr>
            <a:r>
              <a:rPr lang="en-US" altLang="zh-CN" sz="2800" dirty="0">
                <a:solidFill>
                  <a:schemeClr val="tx1"/>
                </a:solidFill>
                <a:latin typeface="Times New Roman" pitchFamily="18" charset="0"/>
                <a:ea typeface="宋体" pitchFamily="2" charset="-122"/>
                <a:cs typeface="Times New Roman" pitchFamily="18" charset="0"/>
              </a:rPr>
              <a:t>1</a:t>
            </a:r>
            <a:r>
              <a:rPr lang="zh-CN" altLang="en-US" sz="2800" dirty="0">
                <a:solidFill>
                  <a:schemeClr val="tx1"/>
                </a:solidFill>
                <a:latin typeface="Times New Roman" pitchFamily="18" charset="0"/>
                <a:ea typeface="宋体" pitchFamily="2" charset="-122"/>
                <a:cs typeface="Times New Roman" pitchFamily="18" charset="0"/>
              </a:rPr>
              <a:t>、一个点集合</a:t>
            </a:r>
            <a:r>
              <a:rPr lang="en-US" altLang="zh-CN" sz="2800" dirty="0">
                <a:solidFill>
                  <a:schemeClr val="tx1"/>
                </a:solidFill>
                <a:latin typeface="Times New Roman" pitchFamily="18" charset="0"/>
                <a:ea typeface="宋体" pitchFamily="2" charset="-122"/>
                <a:cs typeface="Times New Roman" pitchFamily="18" charset="0"/>
              </a:rPr>
              <a:t>T</a:t>
            </a:r>
            <a:r>
              <a:rPr lang="zh-CN" altLang="en-US" sz="2800" dirty="0" smtClean="0">
                <a:solidFill>
                  <a:schemeClr val="tx1"/>
                </a:solidFill>
                <a:latin typeface="Times New Roman" pitchFamily="18" charset="0"/>
                <a:ea typeface="宋体" pitchFamily="2" charset="-122"/>
                <a:cs typeface="Times New Roman" pitchFamily="18" charset="0"/>
              </a:rPr>
              <a:t>（用列表表示</a:t>
            </a:r>
            <a:r>
              <a:rPr lang="zh-CN" altLang="en-US" sz="2800" dirty="0">
                <a:solidFill>
                  <a:schemeClr val="tx1"/>
                </a:solidFill>
                <a:latin typeface="Times New Roman" pitchFamily="18" charset="0"/>
                <a:ea typeface="宋体" pitchFamily="2" charset="-122"/>
                <a:cs typeface="Times New Roman" pitchFamily="18" charset="0"/>
              </a:rPr>
              <a:t>，用来构造并查集）。</a:t>
            </a:r>
            <a:endParaRPr lang="en-US" altLang="zh-CN" sz="2800" dirty="0">
              <a:solidFill>
                <a:schemeClr val="tx1"/>
              </a:solidFill>
              <a:latin typeface="Times New Roman" pitchFamily="18" charset="0"/>
              <a:ea typeface="宋体" pitchFamily="2" charset="-122"/>
              <a:cs typeface="Times New Roman" pitchFamily="18" charset="0"/>
            </a:endParaRPr>
          </a:p>
          <a:p>
            <a:pPr>
              <a:lnSpc>
                <a:spcPct val="100000"/>
              </a:lnSpc>
              <a:spcBef>
                <a:spcPct val="50000"/>
              </a:spcBef>
            </a:pPr>
            <a:r>
              <a:rPr lang="en-US" altLang="zh-CN" sz="2800" dirty="0">
                <a:solidFill>
                  <a:schemeClr val="tx1"/>
                </a:solidFill>
                <a:latin typeface="Times New Roman" pitchFamily="18" charset="0"/>
                <a:ea typeface="宋体" pitchFamily="2" charset="-122"/>
                <a:cs typeface="Times New Roman" pitchFamily="18" charset="0"/>
              </a:rPr>
              <a:t>2</a:t>
            </a:r>
            <a:r>
              <a:rPr lang="zh-CN" altLang="en-US" sz="2800" dirty="0">
                <a:solidFill>
                  <a:schemeClr val="tx1"/>
                </a:solidFill>
                <a:latin typeface="Times New Roman" pitchFamily="18" charset="0"/>
                <a:ea typeface="宋体" pitchFamily="2" charset="-122"/>
                <a:cs typeface="Times New Roman" pitchFamily="18" charset="0"/>
              </a:rPr>
              <a:t>、两个（已选、候选）边集合</a:t>
            </a:r>
            <a:r>
              <a:rPr lang="en-US" altLang="zh-CN" sz="2800" dirty="0">
                <a:solidFill>
                  <a:schemeClr val="tx1"/>
                </a:solidFill>
                <a:latin typeface="Times New Roman" pitchFamily="18" charset="0"/>
                <a:ea typeface="宋体" pitchFamily="2" charset="-122"/>
                <a:cs typeface="Times New Roman" pitchFamily="18" charset="0"/>
              </a:rPr>
              <a:t>S</a:t>
            </a:r>
            <a:r>
              <a:rPr lang="zh-CN" altLang="en-US" sz="2800" dirty="0">
                <a:solidFill>
                  <a:schemeClr val="tx1"/>
                </a:solidFill>
                <a:latin typeface="Times New Roman" pitchFamily="18" charset="0"/>
                <a:ea typeface="宋体" pitchFamily="2" charset="-122"/>
                <a:cs typeface="Times New Roman" pitchFamily="18" charset="0"/>
              </a:rPr>
              <a:t>和</a:t>
            </a:r>
            <a:r>
              <a:rPr lang="en-US" altLang="zh-CN" sz="2800" dirty="0">
                <a:solidFill>
                  <a:schemeClr val="tx1"/>
                </a:solidFill>
                <a:latin typeface="Times New Roman" pitchFamily="18" charset="0"/>
                <a:ea typeface="宋体" pitchFamily="2" charset="-122"/>
                <a:cs typeface="Times New Roman" pitchFamily="18" charset="0"/>
              </a:rPr>
              <a:t>L</a:t>
            </a:r>
            <a:r>
              <a:rPr lang="zh-CN" altLang="en-US" sz="2800" dirty="0" smtClean="0">
                <a:solidFill>
                  <a:schemeClr val="tx1"/>
                </a:solidFill>
                <a:latin typeface="Times New Roman" pitchFamily="18" charset="0"/>
                <a:ea typeface="宋体" pitchFamily="2" charset="-122"/>
                <a:cs typeface="Times New Roman" pitchFamily="18" charset="0"/>
              </a:rPr>
              <a:t>（用列表表示</a:t>
            </a:r>
            <a:r>
              <a:rPr lang="zh-CN" altLang="en-US" sz="2800" dirty="0">
                <a:solidFill>
                  <a:schemeClr val="tx1"/>
                </a:solidFill>
                <a:latin typeface="Times New Roman" pitchFamily="18" charset="0"/>
                <a:ea typeface="宋体" pitchFamily="2" charset="-122"/>
                <a:cs typeface="Times New Roman" pitchFamily="18" charset="0"/>
              </a:rPr>
              <a:t>）</a:t>
            </a:r>
            <a:endParaRPr lang="en-US" altLang="zh-CN" sz="2800" dirty="0">
              <a:solidFill>
                <a:schemeClr val="tx1"/>
              </a:solidFill>
              <a:latin typeface="Times New Roman" pitchFamily="18" charset="0"/>
              <a:ea typeface="宋体" pitchFamily="2" charset="-122"/>
              <a:cs typeface="Times New Roman" pitchFamily="18" charset="0"/>
            </a:endParaRPr>
          </a:p>
        </p:txBody>
      </p:sp>
      <p:pic>
        <p:nvPicPr>
          <p:cNvPr id="249859" name="Picture 5"/>
          <p:cNvPicPr>
            <a:picLocks noChangeAspect="1" noChangeArrowheads="1"/>
          </p:cNvPicPr>
          <p:nvPr/>
        </p:nvPicPr>
        <p:blipFill>
          <a:blip r:embed="rId2" cstate="print"/>
          <a:srcRect/>
          <a:stretch>
            <a:fillRect/>
          </a:stretch>
        </p:blipFill>
        <p:spPr bwMode="auto">
          <a:xfrm>
            <a:off x="4356100" y="2794000"/>
            <a:ext cx="4032250" cy="3730625"/>
          </a:xfrm>
          <a:prstGeom prst="rect">
            <a:avLst/>
          </a:prstGeom>
          <a:noFill/>
          <a:ln w="9525">
            <a:noFill/>
            <a:miter lim="800000"/>
            <a:headEnd/>
            <a:tailEnd/>
          </a:ln>
          <a:effectLst/>
        </p:spPr>
      </p:pic>
      <p:grpSp>
        <p:nvGrpSpPr>
          <p:cNvPr id="249860" name="组合 2"/>
          <p:cNvGrpSpPr>
            <a:grpSpLocks/>
          </p:cNvGrpSpPr>
          <p:nvPr/>
        </p:nvGrpSpPr>
        <p:grpSpPr bwMode="auto">
          <a:xfrm>
            <a:off x="741363" y="3176588"/>
            <a:ext cx="3028950" cy="2592387"/>
            <a:chOff x="4932040" y="3703898"/>
            <a:chExt cx="3028168" cy="2590946"/>
          </a:xfrm>
        </p:grpSpPr>
        <p:pic>
          <p:nvPicPr>
            <p:cNvPr id="249864" name="Picture 30"/>
            <p:cNvPicPr>
              <a:picLocks noChangeAspect="1" noChangeArrowheads="1"/>
            </p:cNvPicPr>
            <p:nvPr/>
          </p:nvPicPr>
          <p:blipFill>
            <a:blip r:embed="rId3" cstate="print"/>
            <a:srcRect/>
            <a:stretch>
              <a:fillRect/>
            </a:stretch>
          </p:blipFill>
          <p:spPr bwMode="auto">
            <a:xfrm>
              <a:off x="4932040" y="3703898"/>
              <a:ext cx="3028168" cy="2590946"/>
            </a:xfrm>
            <a:prstGeom prst="rect">
              <a:avLst/>
            </a:prstGeom>
            <a:noFill/>
            <a:ln w="9525">
              <a:noFill/>
              <a:miter lim="800000"/>
              <a:headEnd/>
              <a:tailEnd/>
            </a:ln>
            <a:effectLst/>
          </p:spPr>
        </p:pic>
        <p:sp>
          <p:nvSpPr>
            <p:cNvPr id="249865" name="椭圆 41"/>
            <p:cNvSpPr>
              <a:spLocks noChangeArrowheads="1"/>
            </p:cNvSpPr>
            <p:nvPr/>
          </p:nvSpPr>
          <p:spPr bwMode="auto">
            <a:xfrm>
              <a:off x="5184068"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66" name="椭圆 43"/>
            <p:cNvSpPr>
              <a:spLocks noChangeArrowheads="1"/>
            </p:cNvSpPr>
            <p:nvPr/>
          </p:nvSpPr>
          <p:spPr bwMode="auto">
            <a:xfrm>
              <a:off x="5688124"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67" name="椭圆 44"/>
            <p:cNvSpPr>
              <a:spLocks noChangeArrowheads="1"/>
            </p:cNvSpPr>
            <p:nvPr/>
          </p:nvSpPr>
          <p:spPr bwMode="auto">
            <a:xfrm>
              <a:off x="5688124" y="4401108"/>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68" name="椭圆 45"/>
            <p:cNvSpPr>
              <a:spLocks noChangeArrowheads="1"/>
            </p:cNvSpPr>
            <p:nvPr/>
          </p:nvSpPr>
          <p:spPr bwMode="auto">
            <a:xfrm>
              <a:off x="5178908" y="440699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69" name="椭圆 46"/>
            <p:cNvSpPr>
              <a:spLocks noChangeArrowheads="1"/>
            </p:cNvSpPr>
            <p:nvPr/>
          </p:nvSpPr>
          <p:spPr bwMode="auto">
            <a:xfrm>
              <a:off x="6660232"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0" name="椭圆 47"/>
            <p:cNvSpPr>
              <a:spLocks noChangeArrowheads="1"/>
            </p:cNvSpPr>
            <p:nvPr/>
          </p:nvSpPr>
          <p:spPr bwMode="auto">
            <a:xfrm>
              <a:off x="6156176" y="3974951"/>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1" name="椭圆 48"/>
            <p:cNvSpPr>
              <a:spLocks noChangeArrowheads="1"/>
            </p:cNvSpPr>
            <p:nvPr/>
          </p:nvSpPr>
          <p:spPr bwMode="auto">
            <a:xfrm>
              <a:off x="7164288"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2" name="椭圆 49"/>
            <p:cNvSpPr>
              <a:spLocks noChangeArrowheads="1"/>
            </p:cNvSpPr>
            <p:nvPr/>
          </p:nvSpPr>
          <p:spPr bwMode="auto">
            <a:xfrm>
              <a:off x="7166346" y="441422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3" name="椭圆 50"/>
            <p:cNvSpPr>
              <a:spLocks noChangeArrowheads="1"/>
            </p:cNvSpPr>
            <p:nvPr/>
          </p:nvSpPr>
          <p:spPr bwMode="auto">
            <a:xfrm>
              <a:off x="6660232" y="441422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4" name="椭圆 51"/>
            <p:cNvSpPr>
              <a:spLocks noChangeArrowheads="1"/>
            </p:cNvSpPr>
            <p:nvPr/>
          </p:nvSpPr>
          <p:spPr bwMode="auto">
            <a:xfrm>
              <a:off x="6154241" y="440699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5" name="椭圆 52"/>
            <p:cNvSpPr>
              <a:spLocks noChangeArrowheads="1"/>
            </p:cNvSpPr>
            <p:nvPr/>
          </p:nvSpPr>
          <p:spPr bwMode="auto">
            <a:xfrm>
              <a:off x="7655992"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6" name="椭圆 53"/>
            <p:cNvSpPr>
              <a:spLocks noChangeArrowheads="1"/>
            </p:cNvSpPr>
            <p:nvPr/>
          </p:nvSpPr>
          <p:spPr bwMode="auto">
            <a:xfrm>
              <a:off x="7658050" y="441422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7" name="椭圆 54"/>
            <p:cNvSpPr>
              <a:spLocks noChangeArrowheads="1"/>
            </p:cNvSpPr>
            <p:nvPr/>
          </p:nvSpPr>
          <p:spPr bwMode="auto">
            <a:xfrm>
              <a:off x="5184068"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8" name="椭圆 55"/>
            <p:cNvSpPr>
              <a:spLocks noChangeArrowheads="1"/>
            </p:cNvSpPr>
            <p:nvPr/>
          </p:nvSpPr>
          <p:spPr bwMode="auto">
            <a:xfrm>
              <a:off x="5688124"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79" name="椭圆 56"/>
            <p:cNvSpPr>
              <a:spLocks noChangeArrowheads="1"/>
            </p:cNvSpPr>
            <p:nvPr/>
          </p:nvSpPr>
          <p:spPr bwMode="auto">
            <a:xfrm>
              <a:off x="5688124" y="5360095"/>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0" name="椭圆 57"/>
            <p:cNvSpPr>
              <a:spLocks noChangeArrowheads="1"/>
            </p:cNvSpPr>
            <p:nvPr/>
          </p:nvSpPr>
          <p:spPr bwMode="auto">
            <a:xfrm>
              <a:off x="5178908" y="536598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1" name="椭圆 58"/>
            <p:cNvSpPr>
              <a:spLocks noChangeArrowheads="1"/>
            </p:cNvSpPr>
            <p:nvPr/>
          </p:nvSpPr>
          <p:spPr bwMode="auto">
            <a:xfrm>
              <a:off x="6660232"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2" name="椭圆 59"/>
            <p:cNvSpPr>
              <a:spLocks noChangeArrowheads="1"/>
            </p:cNvSpPr>
            <p:nvPr/>
          </p:nvSpPr>
          <p:spPr bwMode="auto">
            <a:xfrm>
              <a:off x="6156176" y="4933938"/>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3" name="椭圆 60"/>
            <p:cNvSpPr>
              <a:spLocks noChangeArrowheads="1"/>
            </p:cNvSpPr>
            <p:nvPr/>
          </p:nvSpPr>
          <p:spPr bwMode="auto">
            <a:xfrm>
              <a:off x="7164288"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4" name="椭圆 61"/>
            <p:cNvSpPr>
              <a:spLocks noChangeArrowheads="1"/>
            </p:cNvSpPr>
            <p:nvPr/>
          </p:nvSpPr>
          <p:spPr bwMode="auto">
            <a:xfrm>
              <a:off x="7166346" y="537321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5" name="椭圆 62"/>
            <p:cNvSpPr>
              <a:spLocks noChangeArrowheads="1"/>
            </p:cNvSpPr>
            <p:nvPr/>
          </p:nvSpPr>
          <p:spPr bwMode="auto">
            <a:xfrm>
              <a:off x="6660232" y="537321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6" name="椭圆 63"/>
            <p:cNvSpPr>
              <a:spLocks noChangeArrowheads="1"/>
            </p:cNvSpPr>
            <p:nvPr/>
          </p:nvSpPr>
          <p:spPr bwMode="auto">
            <a:xfrm>
              <a:off x="6154241" y="536598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7" name="椭圆 64"/>
            <p:cNvSpPr>
              <a:spLocks noChangeArrowheads="1"/>
            </p:cNvSpPr>
            <p:nvPr/>
          </p:nvSpPr>
          <p:spPr bwMode="auto">
            <a:xfrm>
              <a:off x="7655992"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8" name="椭圆 65"/>
            <p:cNvSpPr>
              <a:spLocks noChangeArrowheads="1"/>
            </p:cNvSpPr>
            <p:nvPr/>
          </p:nvSpPr>
          <p:spPr bwMode="auto">
            <a:xfrm>
              <a:off x="7658050" y="537321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89" name="椭圆 66"/>
            <p:cNvSpPr>
              <a:spLocks noChangeArrowheads="1"/>
            </p:cNvSpPr>
            <p:nvPr/>
          </p:nvSpPr>
          <p:spPr bwMode="auto">
            <a:xfrm>
              <a:off x="5693284" y="5864151"/>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90" name="椭圆 67"/>
            <p:cNvSpPr>
              <a:spLocks noChangeArrowheads="1"/>
            </p:cNvSpPr>
            <p:nvPr/>
          </p:nvSpPr>
          <p:spPr bwMode="auto">
            <a:xfrm>
              <a:off x="5184068" y="587004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91" name="椭圆 68"/>
            <p:cNvSpPr>
              <a:spLocks noChangeArrowheads="1"/>
            </p:cNvSpPr>
            <p:nvPr/>
          </p:nvSpPr>
          <p:spPr bwMode="auto">
            <a:xfrm>
              <a:off x="7171506" y="587727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92" name="椭圆 69"/>
            <p:cNvSpPr>
              <a:spLocks noChangeArrowheads="1"/>
            </p:cNvSpPr>
            <p:nvPr/>
          </p:nvSpPr>
          <p:spPr bwMode="auto">
            <a:xfrm>
              <a:off x="6665392" y="587727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93" name="椭圆 70"/>
            <p:cNvSpPr>
              <a:spLocks noChangeArrowheads="1"/>
            </p:cNvSpPr>
            <p:nvPr/>
          </p:nvSpPr>
          <p:spPr bwMode="auto">
            <a:xfrm>
              <a:off x="6159401" y="587004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49894" name="椭圆 71"/>
            <p:cNvSpPr>
              <a:spLocks noChangeArrowheads="1"/>
            </p:cNvSpPr>
            <p:nvPr/>
          </p:nvSpPr>
          <p:spPr bwMode="auto">
            <a:xfrm>
              <a:off x="7663210" y="587727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grpSp>
      <p:grpSp>
        <p:nvGrpSpPr>
          <p:cNvPr id="249861" name="组合 7"/>
          <p:cNvGrpSpPr>
            <a:grpSpLocks/>
          </p:cNvGrpSpPr>
          <p:nvPr/>
        </p:nvGrpSpPr>
        <p:grpSpPr bwMode="auto">
          <a:xfrm>
            <a:off x="3852863" y="2673350"/>
            <a:ext cx="1368425" cy="774700"/>
            <a:chOff x="3815916" y="2312876"/>
            <a:chExt cx="1368152" cy="775109"/>
          </a:xfrm>
        </p:grpSpPr>
        <p:sp>
          <p:nvSpPr>
            <p:cNvPr id="249862" name="矩形 3"/>
            <p:cNvSpPr>
              <a:spLocks noChangeArrowheads="1"/>
            </p:cNvSpPr>
            <p:nvPr/>
          </p:nvSpPr>
          <p:spPr bwMode="auto">
            <a:xfrm>
              <a:off x="4319972" y="2312876"/>
              <a:ext cx="864096" cy="775109"/>
            </a:xfrm>
            <a:prstGeom prst="rect">
              <a:avLst/>
            </a:prstGeom>
            <a:noFill/>
            <a:ln w="19050" algn="ctr">
              <a:solidFill>
                <a:schemeClr val="tx1"/>
              </a:solidFill>
              <a:round/>
              <a:headEnd/>
              <a:tailEnd/>
            </a:ln>
          </p:spPr>
          <p:txBody>
            <a:bodyPr lIns="112947" tIns="56473" rIns="112947" bIns="56473">
              <a:spAutoFit/>
            </a:bodyPr>
            <a:lstStyle/>
            <a:p>
              <a:endParaRPr lang="zh-CN" altLang="en-US"/>
            </a:p>
          </p:txBody>
        </p:sp>
        <p:cxnSp>
          <p:nvCxnSpPr>
            <p:cNvPr id="249863" name="直接箭头连接符 5"/>
            <p:cNvCxnSpPr>
              <a:cxnSpLocks noChangeShapeType="1"/>
            </p:cNvCxnSpPr>
            <p:nvPr/>
          </p:nvCxnSpPr>
          <p:spPr bwMode="auto">
            <a:xfrm flipH="1">
              <a:off x="3815916" y="2688437"/>
              <a:ext cx="504056" cy="399548"/>
            </a:xfrm>
            <a:prstGeom prst="straightConnector1">
              <a:avLst/>
            </a:prstGeom>
            <a:noFill/>
            <a:ln w="19050" algn="ctr">
              <a:solidFill>
                <a:schemeClr val="tx1"/>
              </a:solidFill>
              <a:round/>
              <a:headEnd/>
              <a:tailEnd type="triangle" w="med" len="med"/>
            </a:ln>
            <a:effectLst/>
          </p:spPr>
        </p:cxnSp>
      </p:gr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Text Box 17"/>
          <p:cNvSpPr txBox="1">
            <a:spLocks noChangeArrowheads="1"/>
          </p:cNvSpPr>
          <p:nvPr/>
        </p:nvSpPr>
        <p:spPr bwMode="auto">
          <a:xfrm>
            <a:off x="0" y="260350"/>
            <a:ext cx="9144000" cy="606425"/>
          </a:xfrm>
          <a:prstGeom prst="rect">
            <a:avLst/>
          </a:prstGeom>
          <a:noFill/>
          <a:ln w="9525">
            <a:noFill/>
            <a:miter lim="800000"/>
            <a:headEnd/>
            <a:tailEnd/>
          </a:ln>
          <a:effectLst/>
        </p:spPr>
        <p:txBody>
          <a:bodyPr lIns="112947" tIns="56473" rIns="112947" bIns="56473">
            <a:spAutoFit/>
          </a:bodyPr>
          <a:lstStyle/>
          <a:p>
            <a:pPr>
              <a:lnSpc>
                <a:spcPct val="100000"/>
              </a:lnSpc>
              <a:spcBef>
                <a:spcPct val="50000"/>
              </a:spcBef>
            </a:pPr>
            <a:r>
              <a:rPr lang="zh-CN" altLang="en-US" sz="3200" dirty="0">
                <a:solidFill>
                  <a:schemeClr val="tx1"/>
                </a:solidFill>
                <a:latin typeface="Times New Roman" pitchFamily="18" charset="0"/>
                <a:ea typeface="宋体" pitchFamily="2" charset="-122"/>
                <a:cs typeface="Times New Roman" pitchFamily="18" charset="0"/>
              </a:rPr>
              <a:t>算法步骤</a:t>
            </a:r>
            <a:r>
              <a:rPr lang="zh-CN" altLang="en-US" sz="3200" dirty="0" smtClean="0">
                <a:solidFill>
                  <a:schemeClr val="tx1"/>
                </a:solidFill>
                <a:latin typeface="Times New Roman" pitchFamily="18" charset="0"/>
                <a:ea typeface="宋体" pitchFamily="2" charset="-122"/>
                <a:cs typeface="Times New Roman" pitchFamily="18" charset="0"/>
              </a:rPr>
              <a:t>：</a:t>
            </a:r>
            <a:endParaRPr lang="en-US" altLang="zh-CN" sz="3200" dirty="0">
              <a:solidFill>
                <a:schemeClr val="tx1"/>
              </a:solidFill>
              <a:latin typeface="Times New Roman" pitchFamily="18" charset="0"/>
              <a:ea typeface="宋体" pitchFamily="2" charset="-122"/>
              <a:cs typeface="Times New Roman" pitchFamily="18" charset="0"/>
            </a:endParaRPr>
          </a:p>
        </p:txBody>
      </p:sp>
      <p:sp>
        <p:nvSpPr>
          <p:cNvPr id="250883" name="Text Box 17"/>
          <p:cNvSpPr txBox="1">
            <a:spLocks noChangeArrowheads="1"/>
          </p:cNvSpPr>
          <p:nvPr/>
        </p:nvSpPr>
        <p:spPr bwMode="auto">
          <a:xfrm>
            <a:off x="0" y="1743075"/>
            <a:ext cx="9144000" cy="4344988"/>
          </a:xfrm>
          <a:prstGeom prst="rect">
            <a:avLst/>
          </a:prstGeom>
          <a:noFill/>
          <a:ln w="9525">
            <a:noFill/>
            <a:miter lim="800000"/>
            <a:headEnd/>
            <a:tailEnd/>
          </a:ln>
          <a:effectLst/>
        </p:spPr>
        <p:txBody>
          <a:bodyPr lIns="112947" tIns="56473" rIns="112947" bIns="56473">
            <a:spAutoFit/>
          </a:bodyPr>
          <a:lstStyle/>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2</a:t>
            </a:r>
            <a:r>
              <a:rPr lang="zh-CN" altLang="en-US" sz="2400">
                <a:solidFill>
                  <a:schemeClr val="tx1"/>
                </a:solidFill>
                <a:latin typeface="Times New Roman" pitchFamily="18" charset="0"/>
                <a:ea typeface="宋体" pitchFamily="2" charset="-122"/>
                <a:cs typeface="Times New Roman" pitchFamily="18" charset="0"/>
              </a:rPr>
              <a:t>、</a:t>
            </a:r>
            <a:r>
              <a:rPr lang="en-US" altLang="zh-CN" sz="2400">
                <a:solidFill>
                  <a:schemeClr val="tx1"/>
                </a:solidFill>
                <a:latin typeface="Times New Roman" pitchFamily="18" charset="0"/>
                <a:ea typeface="宋体" pitchFamily="2" charset="-122"/>
                <a:cs typeface="Times New Roman" pitchFamily="18" charset="0"/>
              </a:rPr>
              <a:t>while   </a:t>
            </a:r>
            <a:r>
              <a:rPr lang="zh-CN" altLang="en-US" sz="2400">
                <a:solidFill>
                  <a:schemeClr val="tx1"/>
                </a:solidFill>
                <a:latin typeface="Times New Roman" pitchFamily="18" charset="0"/>
                <a:ea typeface="宋体" pitchFamily="2" charset="-122"/>
                <a:cs typeface="Times New Roman" pitchFamily="18" charset="0"/>
              </a:rPr>
              <a:t>边集合</a:t>
            </a:r>
            <a:r>
              <a:rPr lang="en-US" altLang="zh-CN" sz="2400">
                <a:solidFill>
                  <a:schemeClr val="tx1"/>
                </a:solidFill>
                <a:latin typeface="Times New Roman" pitchFamily="18" charset="0"/>
                <a:ea typeface="宋体" pitchFamily="2" charset="-122"/>
                <a:cs typeface="Times New Roman" pitchFamily="18" charset="0"/>
              </a:rPr>
              <a:t>S</a:t>
            </a:r>
            <a:r>
              <a:rPr lang="zh-CN" altLang="en-US" sz="2400">
                <a:solidFill>
                  <a:schemeClr val="tx1"/>
                </a:solidFill>
                <a:latin typeface="Times New Roman" pitchFamily="18" charset="0"/>
                <a:ea typeface="宋体" pitchFamily="2" charset="-122"/>
                <a:cs typeface="Times New Roman" pitchFamily="18" charset="0"/>
              </a:rPr>
              <a:t>不空</a:t>
            </a:r>
            <a:endParaRPr lang="en-US" altLang="zh-CN" sz="2400">
              <a:solidFill>
                <a:schemeClr val="tx1"/>
              </a:solidFill>
              <a:latin typeface="Times New Roman" pitchFamily="18" charset="0"/>
              <a:ea typeface="宋体" pitchFamily="2" charset="-122"/>
              <a:cs typeface="Times New Roman" pitchFamily="18" charset="0"/>
            </a:endParaRP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a:t>
            </a:r>
            <a:r>
              <a:rPr lang="zh-CN" altLang="en-US" sz="2400">
                <a:solidFill>
                  <a:schemeClr val="tx1"/>
                </a:solidFill>
                <a:latin typeface="Times New Roman" pitchFamily="18" charset="0"/>
                <a:ea typeface="宋体" pitchFamily="2" charset="-122"/>
                <a:cs typeface="Times New Roman" pitchFamily="18" charset="0"/>
              </a:rPr>
              <a:t>随机选择一条边 </a:t>
            </a:r>
            <a:r>
              <a:rPr lang="en-US" altLang="zh-CN" sz="2400">
                <a:solidFill>
                  <a:schemeClr val="tx1"/>
                </a:solidFill>
                <a:latin typeface="Times New Roman" pitchFamily="18" charset="0"/>
                <a:ea typeface="宋体" pitchFamily="2" charset="-122"/>
                <a:cs typeface="Times New Roman" pitchFamily="18" charset="0"/>
              </a:rPr>
              <a:t>s = (x, y);</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if   x∈T1∪T2 </a:t>
            </a:r>
            <a:r>
              <a:rPr lang="zh-CN" altLang="en-US" sz="2400">
                <a:solidFill>
                  <a:schemeClr val="tx1"/>
                </a:solidFill>
                <a:latin typeface="Times New Roman" pitchFamily="18" charset="0"/>
                <a:ea typeface="宋体" pitchFamily="2" charset="-122"/>
                <a:cs typeface="Times New Roman" pitchFamily="18" charset="0"/>
              </a:rPr>
              <a:t>且 </a:t>
            </a:r>
            <a:r>
              <a:rPr lang="en-US" altLang="zh-CN" sz="2400">
                <a:solidFill>
                  <a:schemeClr val="tx1"/>
                </a:solidFill>
                <a:latin typeface="Times New Roman" pitchFamily="18" charset="0"/>
                <a:ea typeface="宋体" pitchFamily="2" charset="-122"/>
                <a:cs typeface="Times New Roman" pitchFamily="18" charset="0"/>
              </a:rPr>
              <a:t>y∈T1∪T2  </a:t>
            </a:r>
            <a:r>
              <a:rPr lang="zh-CN" altLang="en-US" sz="2400">
                <a:solidFill>
                  <a:schemeClr val="tx1"/>
                </a:solidFill>
                <a:latin typeface="Times New Roman" pitchFamily="18" charset="0"/>
                <a:ea typeface="宋体" pitchFamily="2" charset="-122"/>
                <a:cs typeface="Times New Roman" pitchFamily="18" charset="0"/>
              </a:rPr>
              <a:t> </a:t>
            </a:r>
            <a:r>
              <a:rPr lang="en-US" altLang="zh-CN" sz="2400">
                <a:solidFill>
                  <a:schemeClr val="tx1"/>
                </a:solidFill>
                <a:latin typeface="Times New Roman" pitchFamily="18" charset="0"/>
                <a:ea typeface="宋体" pitchFamily="2" charset="-122"/>
                <a:cs typeface="Times New Roman" pitchFamily="18" charset="0"/>
              </a:rPr>
              <a:t>:  S←S-s;  //</a:t>
            </a:r>
            <a:r>
              <a:rPr lang="zh-CN" altLang="en-US" sz="2400">
                <a:solidFill>
                  <a:schemeClr val="tx1"/>
                </a:solidFill>
                <a:latin typeface="Times New Roman" pitchFamily="18" charset="0"/>
                <a:ea typeface="宋体" pitchFamily="2" charset="-122"/>
                <a:cs typeface="Times New Roman" pitchFamily="18" charset="0"/>
              </a:rPr>
              <a:t>去掉这条边</a:t>
            </a:r>
            <a:r>
              <a:rPr lang="en-US" altLang="zh-CN" sz="2400">
                <a:solidFill>
                  <a:schemeClr val="tx1"/>
                </a:solidFill>
                <a:latin typeface="Times New Roman" pitchFamily="18" charset="0"/>
                <a:ea typeface="宋体" pitchFamily="2" charset="-122"/>
                <a:cs typeface="Times New Roman" pitchFamily="18" charset="0"/>
              </a:rPr>
              <a:t>  </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if   x∈T1∪T2 </a:t>
            </a:r>
            <a:r>
              <a:rPr lang="zh-CN" altLang="en-US" sz="2400">
                <a:solidFill>
                  <a:schemeClr val="tx1"/>
                </a:solidFill>
                <a:latin typeface="Times New Roman" pitchFamily="18" charset="0"/>
                <a:ea typeface="宋体" pitchFamily="2" charset="-122"/>
                <a:cs typeface="Times New Roman" pitchFamily="18" charset="0"/>
              </a:rPr>
              <a:t>且 </a:t>
            </a:r>
            <a:r>
              <a:rPr lang="en-US" altLang="zh-CN" sz="2400">
                <a:solidFill>
                  <a:schemeClr val="tx1"/>
                </a:solidFill>
                <a:latin typeface="Times New Roman" pitchFamily="18" charset="0"/>
                <a:ea typeface="宋体" pitchFamily="2" charset="-122"/>
                <a:cs typeface="Times New Roman" pitchFamily="18" charset="0"/>
              </a:rPr>
              <a:t>y!∈T1∪T2 </a:t>
            </a:r>
            <a:r>
              <a:rPr lang="zh-CN" altLang="en-US" sz="2400">
                <a:solidFill>
                  <a:schemeClr val="tx1"/>
                </a:solidFill>
                <a:latin typeface="Times New Roman" pitchFamily="18" charset="0"/>
                <a:ea typeface="宋体" pitchFamily="2" charset="-122"/>
                <a:cs typeface="Times New Roman" pitchFamily="18" charset="0"/>
              </a:rPr>
              <a:t> </a:t>
            </a:r>
            <a:r>
              <a:rPr lang="en-US" altLang="zh-CN" sz="2400">
                <a:solidFill>
                  <a:schemeClr val="tx1"/>
                </a:solidFill>
                <a:latin typeface="Times New Roman" pitchFamily="18" charset="0"/>
                <a:ea typeface="宋体" pitchFamily="2" charset="-122"/>
                <a:cs typeface="Times New Roman" pitchFamily="18" charset="0"/>
              </a:rPr>
              <a:t>:</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y</a:t>
            </a:r>
            <a:r>
              <a:rPr lang="zh-CN" altLang="en-US" sz="2400">
                <a:solidFill>
                  <a:schemeClr val="tx1"/>
                </a:solidFill>
                <a:latin typeface="Times New Roman" pitchFamily="18" charset="0"/>
                <a:ea typeface="宋体" pitchFamily="2" charset="-122"/>
                <a:cs typeface="Times New Roman" pitchFamily="18" charset="0"/>
              </a:rPr>
              <a:t>加入</a:t>
            </a:r>
            <a:r>
              <a:rPr lang="en-US" altLang="zh-CN" sz="2400">
                <a:solidFill>
                  <a:schemeClr val="tx1"/>
                </a:solidFill>
                <a:latin typeface="Times New Roman" pitchFamily="18" charset="0"/>
                <a:ea typeface="宋体" pitchFamily="2" charset="-122"/>
                <a:cs typeface="Times New Roman" pitchFamily="18" charset="0"/>
              </a:rPr>
              <a:t>x</a:t>
            </a:r>
            <a:r>
              <a:rPr lang="zh-CN" altLang="en-US" sz="2400">
                <a:solidFill>
                  <a:schemeClr val="tx1"/>
                </a:solidFill>
                <a:latin typeface="Times New Roman" pitchFamily="18" charset="0"/>
                <a:ea typeface="宋体" pitchFamily="2" charset="-122"/>
                <a:cs typeface="Times New Roman" pitchFamily="18" charset="0"/>
              </a:rPr>
              <a:t>所在集合</a:t>
            </a:r>
            <a:r>
              <a:rPr lang="en-US" altLang="zh-CN" sz="2400">
                <a:solidFill>
                  <a:schemeClr val="tx1"/>
                </a:solidFill>
                <a:latin typeface="Times New Roman" pitchFamily="18" charset="0"/>
                <a:ea typeface="宋体" pitchFamily="2" charset="-122"/>
                <a:cs typeface="Times New Roman" pitchFamily="18" charset="0"/>
              </a:rPr>
              <a:t>(T1</a:t>
            </a:r>
            <a:r>
              <a:rPr lang="zh-CN" altLang="en-US" sz="2400">
                <a:solidFill>
                  <a:schemeClr val="tx1"/>
                </a:solidFill>
                <a:latin typeface="Times New Roman" pitchFamily="18" charset="0"/>
                <a:ea typeface="宋体" pitchFamily="2" charset="-122"/>
                <a:cs typeface="Times New Roman" pitchFamily="18" charset="0"/>
              </a:rPr>
              <a:t>或</a:t>
            </a:r>
            <a:r>
              <a:rPr lang="en-US" altLang="zh-CN" sz="2400">
                <a:solidFill>
                  <a:schemeClr val="tx1"/>
                </a:solidFill>
                <a:latin typeface="Times New Roman" pitchFamily="18" charset="0"/>
                <a:ea typeface="宋体" pitchFamily="2" charset="-122"/>
                <a:cs typeface="Times New Roman" pitchFamily="18" charset="0"/>
              </a:rPr>
              <a:t>T2) </a:t>
            </a:r>
            <a:r>
              <a:rPr lang="zh-CN" altLang="en-US" sz="2400">
                <a:solidFill>
                  <a:schemeClr val="tx1"/>
                </a:solidFill>
                <a:latin typeface="Times New Roman" pitchFamily="18" charset="0"/>
                <a:ea typeface="宋体" pitchFamily="2" charset="-122"/>
                <a:cs typeface="Times New Roman" pitchFamily="18" charset="0"/>
              </a:rPr>
              <a:t>；</a:t>
            </a:r>
            <a:r>
              <a:rPr lang="en-US" altLang="zh-CN" sz="2400">
                <a:solidFill>
                  <a:schemeClr val="tx1"/>
                </a:solidFill>
                <a:latin typeface="Times New Roman" pitchFamily="18" charset="0"/>
                <a:ea typeface="宋体" pitchFamily="2" charset="-122"/>
                <a:cs typeface="Times New Roman" pitchFamily="18" charset="0"/>
              </a:rPr>
              <a:t>S←S-s; L←L+s; }</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if   y∈T1∪T2  </a:t>
            </a:r>
            <a:r>
              <a:rPr lang="zh-CN" altLang="en-US" sz="2400">
                <a:solidFill>
                  <a:schemeClr val="tx1"/>
                </a:solidFill>
                <a:latin typeface="Times New Roman" pitchFamily="18" charset="0"/>
                <a:ea typeface="宋体" pitchFamily="2" charset="-122"/>
                <a:cs typeface="Times New Roman" pitchFamily="18" charset="0"/>
              </a:rPr>
              <a:t>且 </a:t>
            </a:r>
            <a:r>
              <a:rPr lang="en-US" altLang="zh-CN" sz="2400">
                <a:solidFill>
                  <a:schemeClr val="tx1"/>
                </a:solidFill>
                <a:latin typeface="Times New Roman" pitchFamily="18" charset="0"/>
                <a:ea typeface="宋体" pitchFamily="2" charset="-122"/>
                <a:cs typeface="Times New Roman" pitchFamily="18" charset="0"/>
              </a:rPr>
              <a:t>x!∈T1∪T2  : </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x</a:t>
            </a:r>
            <a:r>
              <a:rPr lang="zh-CN" altLang="en-US" sz="2400">
                <a:solidFill>
                  <a:schemeClr val="tx1"/>
                </a:solidFill>
                <a:latin typeface="Times New Roman" pitchFamily="18" charset="0"/>
                <a:ea typeface="宋体" pitchFamily="2" charset="-122"/>
                <a:cs typeface="Times New Roman" pitchFamily="18" charset="0"/>
              </a:rPr>
              <a:t>加入</a:t>
            </a:r>
            <a:r>
              <a:rPr lang="en-US" altLang="zh-CN" sz="2400">
                <a:solidFill>
                  <a:schemeClr val="tx1"/>
                </a:solidFill>
                <a:latin typeface="Times New Roman" pitchFamily="18" charset="0"/>
                <a:ea typeface="宋体" pitchFamily="2" charset="-122"/>
                <a:cs typeface="Times New Roman" pitchFamily="18" charset="0"/>
              </a:rPr>
              <a:t>y</a:t>
            </a:r>
            <a:r>
              <a:rPr lang="zh-CN" altLang="en-US" sz="2400">
                <a:solidFill>
                  <a:schemeClr val="tx1"/>
                </a:solidFill>
                <a:latin typeface="Times New Roman" pitchFamily="18" charset="0"/>
                <a:ea typeface="宋体" pitchFamily="2" charset="-122"/>
                <a:cs typeface="Times New Roman" pitchFamily="18" charset="0"/>
              </a:rPr>
              <a:t>所在集合</a:t>
            </a:r>
            <a:r>
              <a:rPr lang="en-US" altLang="zh-CN" sz="2400">
                <a:solidFill>
                  <a:schemeClr val="tx1"/>
                </a:solidFill>
                <a:latin typeface="Times New Roman" pitchFamily="18" charset="0"/>
                <a:ea typeface="宋体" pitchFamily="2" charset="-122"/>
                <a:cs typeface="Times New Roman" pitchFamily="18" charset="0"/>
              </a:rPr>
              <a:t>(T1</a:t>
            </a:r>
            <a:r>
              <a:rPr lang="zh-CN" altLang="en-US" sz="2400">
                <a:solidFill>
                  <a:schemeClr val="tx1"/>
                </a:solidFill>
                <a:latin typeface="Times New Roman" pitchFamily="18" charset="0"/>
                <a:ea typeface="宋体" pitchFamily="2" charset="-122"/>
                <a:cs typeface="Times New Roman" pitchFamily="18" charset="0"/>
              </a:rPr>
              <a:t>或</a:t>
            </a:r>
            <a:r>
              <a:rPr lang="en-US" altLang="zh-CN" sz="2400">
                <a:solidFill>
                  <a:schemeClr val="tx1"/>
                </a:solidFill>
                <a:latin typeface="Times New Roman" pitchFamily="18" charset="0"/>
                <a:ea typeface="宋体" pitchFamily="2" charset="-122"/>
                <a:cs typeface="Times New Roman" pitchFamily="18" charset="0"/>
              </a:rPr>
              <a:t>T2) </a:t>
            </a:r>
            <a:r>
              <a:rPr lang="zh-CN" altLang="en-US" sz="2400">
                <a:solidFill>
                  <a:schemeClr val="tx1"/>
                </a:solidFill>
                <a:latin typeface="Times New Roman" pitchFamily="18" charset="0"/>
                <a:ea typeface="宋体" pitchFamily="2" charset="-122"/>
                <a:cs typeface="Times New Roman" pitchFamily="18" charset="0"/>
              </a:rPr>
              <a:t>；</a:t>
            </a:r>
            <a:r>
              <a:rPr lang="en-US" altLang="zh-CN" sz="2400">
                <a:solidFill>
                  <a:schemeClr val="tx1"/>
                </a:solidFill>
                <a:latin typeface="Times New Roman" pitchFamily="18" charset="0"/>
                <a:ea typeface="宋体" pitchFamily="2" charset="-122"/>
                <a:cs typeface="Times New Roman" pitchFamily="18" charset="0"/>
              </a:rPr>
              <a:t>S←S-s; L←L+s; }</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if   x!∈T1∪T2 </a:t>
            </a:r>
            <a:r>
              <a:rPr lang="zh-CN" altLang="en-US" sz="2400">
                <a:solidFill>
                  <a:schemeClr val="tx1"/>
                </a:solidFill>
                <a:latin typeface="Times New Roman" pitchFamily="18" charset="0"/>
                <a:ea typeface="宋体" pitchFamily="2" charset="-122"/>
                <a:cs typeface="Times New Roman" pitchFamily="18" charset="0"/>
              </a:rPr>
              <a:t>且 </a:t>
            </a:r>
            <a:r>
              <a:rPr lang="en-US" altLang="zh-CN" sz="2400">
                <a:solidFill>
                  <a:schemeClr val="tx1"/>
                </a:solidFill>
                <a:latin typeface="Times New Roman" pitchFamily="18" charset="0"/>
                <a:ea typeface="宋体" pitchFamily="2" charset="-122"/>
                <a:cs typeface="Times New Roman" pitchFamily="18" charset="0"/>
              </a:rPr>
              <a:t>x!∈T1∪T2  : </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                 </a:t>
            </a:r>
            <a:r>
              <a:rPr lang="zh-CN" altLang="en-US" sz="2400">
                <a:solidFill>
                  <a:schemeClr val="tx1"/>
                </a:solidFill>
                <a:latin typeface="Times New Roman" pitchFamily="18" charset="0"/>
                <a:ea typeface="宋体" pitchFamily="2" charset="-122"/>
                <a:cs typeface="Times New Roman" pitchFamily="18" charset="0"/>
              </a:rPr>
              <a:t>跳过（边仍保留在</a:t>
            </a:r>
            <a:r>
              <a:rPr lang="en-US" altLang="zh-CN" sz="2400">
                <a:solidFill>
                  <a:schemeClr val="tx1"/>
                </a:solidFill>
                <a:latin typeface="Times New Roman" pitchFamily="18" charset="0"/>
                <a:ea typeface="宋体" pitchFamily="2" charset="-122"/>
                <a:cs typeface="Times New Roman" pitchFamily="18" charset="0"/>
              </a:rPr>
              <a:t>S</a:t>
            </a:r>
            <a:r>
              <a:rPr lang="zh-CN" altLang="en-US" sz="2400">
                <a:solidFill>
                  <a:schemeClr val="tx1"/>
                </a:solidFill>
                <a:latin typeface="Times New Roman" pitchFamily="18" charset="0"/>
                <a:ea typeface="宋体" pitchFamily="2" charset="-122"/>
                <a:cs typeface="Times New Roman" pitchFamily="18" charset="0"/>
              </a:rPr>
              <a:t>中），重新选择下一条边</a:t>
            </a:r>
            <a:r>
              <a:rPr lang="en-US" altLang="zh-CN" sz="2400">
                <a:solidFill>
                  <a:schemeClr val="tx1"/>
                </a:solidFill>
                <a:latin typeface="Times New Roman" pitchFamily="18" charset="0"/>
                <a:ea typeface="宋体" pitchFamily="2" charset="-122"/>
                <a:cs typeface="Times New Roman" pitchFamily="18" charset="0"/>
              </a:rPr>
              <a:t>;</a:t>
            </a:r>
          </a:p>
          <a:p>
            <a:pPr>
              <a:lnSpc>
                <a:spcPts val="2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3</a:t>
            </a:r>
            <a:r>
              <a:rPr lang="zh-CN" altLang="en-US" sz="2400">
                <a:solidFill>
                  <a:schemeClr val="tx1"/>
                </a:solidFill>
                <a:latin typeface="Times New Roman" pitchFamily="18" charset="0"/>
                <a:ea typeface="宋体" pitchFamily="2" charset="-122"/>
                <a:cs typeface="Times New Roman" pitchFamily="18" charset="0"/>
              </a:rPr>
              <a:t>、输出</a:t>
            </a:r>
            <a:r>
              <a:rPr lang="en-US" altLang="zh-CN" sz="2400">
                <a:solidFill>
                  <a:schemeClr val="tx1"/>
                </a:solidFill>
                <a:latin typeface="Times New Roman" pitchFamily="18" charset="0"/>
                <a:ea typeface="宋体" pitchFamily="2" charset="-122"/>
                <a:cs typeface="Times New Roman" pitchFamily="18" charset="0"/>
              </a:rPr>
              <a:t>L</a:t>
            </a:r>
          </a:p>
        </p:txBody>
      </p:sp>
      <p:sp>
        <p:nvSpPr>
          <p:cNvPr id="250884" name="Text Box 17"/>
          <p:cNvSpPr txBox="1">
            <a:spLocks noChangeArrowheads="1"/>
          </p:cNvSpPr>
          <p:nvPr/>
        </p:nvSpPr>
        <p:spPr bwMode="auto">
          <a:xfrm>
            <a:off x="0" y="866775"/>
            <a:ext cx="9144000" cy="852488"/>
          </a:xfrm>
          <a:prstGeom prst="rect">
            <a:avLst/>
          </a:prstGeom>
          <a:noFill/>
          <a:ln w="9525">
            <a:noFill/>
            <a:miter lim="800000"/>
            <a:headEnd/>
            <a:tailEnd/>
          </a:ln>
          <a:effectLst/>
        </p:spPr>
        <p:txBody>
          <a:bodyPr lIns="112947" tIns="56473" rIns="112947" bIns="56473">
            <a:spAutoFit/>
          </a:bodyPr>
          <a:lstStyle/>
          <a:p>
            <a:pPr marL="449263" indent="-449263">
              <a:lnSpc>
                <a:spcPct val="100000"/>
              </a:lnSpc>
              <a:spcBef>
                <a:spcPct val="50000"/>
              </a:spcBef>
            </a:pPr>
            <a:r>
              <a:rPr lang="en-US" altLang="zh-CN" sz="2400">
                <a:solidFill>
                  <a:schemeClr val="tx1"/>
                </a:solidFill>
                <a:latin typeface="Times New Roman" pitchFamily="18" charset="0"/>
                <a:ea typeface="宋体" pitchFamily="2" charset="-122"/>
                <a:cs typeface="Times New Roman" pitchFamily="18" charset="0"/>
              </a:rPr>
              <a:t>1</a:t>
            </a:r>
            <a:r>
              <a:rPr lang="zh-CN" altLang="en-US" sz="2400">
                <a:solidFill>
                  <a:schemeClr val="tx1"/>
                </a:solidFill>
                <a:latin typeface="Times New Roman" pitchFamily="18" charset="0"/>
                <a:ea typeface="宋体" pitchFamily="2" charset="-122"/>
                <a:cs typeface="Times New Roman" pitchFamily="18" charset="0"/>
              </a:rPr>
              <a:t>、用迷宫的边构造两棵树</a:t>
            </a:r>
            <a:r>
              <a:rPr lang="en-US" altLang="zh-CN" sz="2400">
                <a:solidFill>
                  <a:schemeClr val="tx1"/>
                </a:solidFill>
                <a:latin typeface="Times New Roman" pitchFamily="18" charset="0"/>
                <a:ea typeface="宋体" pitchFamily="2" charset="-122"/>
                <a:cs typeface="Times New Roman" pitchFamily="18" charset="0"/>
              </a:rPr>
              <a:t>T1</a:t>
            </a:r>
            <a:r>
              <a:rPr lang="zh-CN" altLang="en-US" sz="2400">
                <a:solidFill>
                  <a:schemeClr val="tx1"/>
                </a:solidFill>
                <a:latin typeface="Times New Roman" pitchFamily="18" charset="0"/>
                <a:ea typeface="宋体" pitchFamily="2" charset="-122"/>
                <a:cs typeface="Times New Roman" pitchFamily="18" charset="0"/>
              </a:rPr>
              <a:t>、</a:t>
            </a:r>
            <a:r>
              <a:rPr lang="en-US" altLang="zh-CN" sz="2400">
                <a:solidFill>
                  <a:schemeClr val="tx1"/>
                </a:solidFill>
                <a:latin typeface="Times New Roman" pitchFamily="18" charset="0"/>
                <a:ea typeface="宋体" pitchFamily="2" charset="-122"/>
                <a:cs typeface="Times New Roman" pitchFamily="18" charset="0"/>
              </a:rPr>
              <a:t>T2</a:t>
            </a:r>
            <a:r>
              <a:rPr lang="zh-CN" altLang="en-US" sz="2400">
                <a:solidFill>
                  <a:schemeClr val="tx1"/>
                </a:solidFill>
                <a:latin typeface="Times New Roman" pitchFamily="18" charset="0"/>
                <a:ea typeface="宋体" pitchFamily="2" charset="-122"/>
                <a:cs typeface="Times New Roman" pitchFamily="18" charset="0"/>
              </a:rPr>
              <a:t>（并查集），以点</a:t>
            </a:r>
            <a:r>
              <a:rPr lang="en-US" altLang="zh-CN" sz="2400">
                <a:solidFill>
                  <a:schemeClr val="tx1"/>
                </a:solidFill>
                <a:latin typeface="Times New Roman" pitchFamily="18" charset="0"/>
                <a:ea typeface="宋体" pitchFamily="2" charset="-122"/>
                <a:cs typeface="Times New Roman" pitchFamily="18" charset="0"/>
              </a:rPr>
              <a:t>(0,0)</a:t>
            </a:r>
            <a:r>
              <a:rPr lang="zh-CN" altLang="en-US" sz="2400">
                <a:solidFill>
                  <a:schemeClr val="tx1"/>
                </a:solidFill>
                <a:latin typeface="Times New Roman" pitchFamily="18" charset="0"/>
                <a:ea typeface="宋体" pitchFamily="2" charset="-122"/>
                <a:cs typeface="Times New Roman" pitchFamily="18" charset="0"/>
              </a:rPr>
              <a:t>和</a:t>
            </a:r>
            <a:r>
              <a:rPr lang="en-US" altLang="zh-CN" sz="2400">
                <a:solidFill>
                  <a:schemeClr val="tx1"/>
                </a:solidFill>
                <a:latin typeface="Times New Roman" pitchFamily="18" charset="0"/>
                <a:ea typeface="宋体" pitchFamily="2" charset="-122"/>
                <a:cs typeface="Times New Roman" pitchFamily="18" charset="0"/>
              </a:rPr>
              <a:t>(N-1, M-1)</a:t>
            </a:r>
            <a:r>
              <a:rPr lang="zh-CN" altLang="en-US" sz="2400">
                <a:solidFill>
                  <a:schemeClr val="tx1"/>
                </a:solidFill>
                <a:latin typeface="Times New Roman" pitchFamily="18" charset="0"/>
                <a:ea typeface="宋体" pitchFamily="2" charset="-122"/>
                <a:cs typeface="Times New Roman" pitchFamily="18" charset="0"/>
              </a:rPr>
              <a:t>作为树根，已选边加入集合</a:t>
            </a:r>
            <a:r>
              <a:rPr lang="en-US" altLang="zh-CN" sz="2400">
                <a:solidFill>
                  <a:schemeClr val="tx1"/>
                </a:solidFill>
                <a:latin typeface="Times New Roman" pitchFamily="18" charset="0"/>
                <a:ea typeface="宋体" pitchFamily="2" charset="-122"/>
                <a:cs typeface="Times New Roman" pitchFamily="18" charset="0"/>
              </a:rPr>
              <a:t>L</a:t>
            </a:r>
            <a:r>
              <a:rPr lang="zh-CN" altLang="en-US" sz="2400">
                <a:solidFill>
                  <a:schemeClr val="tx1"/>
                </a:solidFill>
                <a:latin typeface="Times New Roman" pitchFamily="18" charset="0"/>
                <a:ea typeface="宋体" pitchFamily="2" charset="-122"/>
                <a:cs typeface="Times New Roman" pitchFamily="18" charset="0"/>
              </a:rPr>
              <a:t>并构造候选边集</a:t>
            </a:r>
            <a:r>
              <a:rPr lang="en-US" altLang="zh-CN" sz="2400">
                <a:solidFill>
                  <a:schemeClr val="tx1"/>
                </a:solidFill>
                <a:latin typeface="Times New Roman" pitchFamily="18" charset="0"/>
                <a:ea typeface="宋体" pitchFamily="2" charset="-122"/>
                <a:cs typeface="Times New Roman" pitchFamily="18" charset="0"/>
              </a:rPr>
              <a:t>S</a:t>
            </a:r>
            <a:r>
              <a:rPr lang="zh-CN" altLang="en-US" sz="2400">
                <a:solidFill>
                  <a:schemeClr val="tx1"/>
                </a:solidFill>
                <a:latin typeface="Times New Roman" pitchFamily="18" charset="0"/>
                <a:ea typeface="宋体" pitchFamily="2" charset="-122"/>
                <a:cs typeface="Times New Roman" pitchFamily="18" charset="0"/>
              </a:rPr>
              <a:t>。</a:t>
            </a:r>
            <a:endParaRPr lang="en-US" altLang="zh-CN" sz="2400">
              <a:solidFill>
                <a:schemeClr val="tx1"/>
              </a:solidFill>
              <a:latin typeface="Times New Roman" pitchFamily="18" charset="0"/>
              <a:ea typeface="宋体" pitchFamily="2" charset="-122"/>
              <a:cs typeface="Times New Roman" pitchFamily="18" charset="0"/>
            </a:endParaRPr>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Text Box 17"/>
          <p:cNvSpPr txBox="1">
            <a:spLocks noChangeArrowheads="1"/>
          </p:cNvSpPr>
          <p:nvPr/>
        </p:nvSpPr>
        <p:spPr bwMode="auto">
          <a:xfrm>
            <a:off x="0" y="404813"/>
            <a:ext cx="9144000" cy="576262"/>
          </a:xfrm>
          <a:prstGeom prst="rect">
            <a:avLst/>
          </a:prstGeom>
          <a:noFill/>
          <a:ln w="9525">
            <a:noFill/>
            <a:miter lim="800000"/>
            <a:headEnd/>
            <a:tailEnd/>
          </a:ln>
          <a:effectLst/>
        </p:spPr>
        <p:txBody>
          <a:bodyPr lIns="112947" tIns="56473" rIns="112947" bIns="56473">
            <a:spAutoFit/>
          </a:bodyPr>
          <a:lstStyle/>
          <a:p>
            <a:pPr>
              <a:lnSpc>
                <a:spcPct val="100000"/>
              </a:lnSpc>
              <a:spcBef>
                <a:spcPct val="50000"/>
              </a:spcBef>
            </a:pPr>
            <a:r>
              <a:rPr lang="en-US" altLang="zh-CN" sz="3000">
                <a:solidFill>
                  <a:schemeClr val="tx1"/>
                </a:solidFill>
                <a:latin typeface="Times New Roman" pitchFamily="18" charset="0"/>
                <a:ea typeface="宋体" pitchFamily="2" charset="-122"/>
                <a:cs typeface="Times New Roman" pitchFamily="18" charset="0"/>
              </a:rPr>
              <a:t>1</a:t>
            </a:r>
            <a:r>
              <a:rPr lang="zh-CN" altLang="en-US" sz="3000">
                <a:solidFill>
                  <a:schemeClr val="tx1"/>
                </a:solidFill>
                <a:latin typeface="Times New Roman" pitchFamily="18" charset="0"/>
                <a:ea typeface="宋体" pitchFamily="2" charset="-122"/>
                <a:cs typeface="Times New Roman" pitchFamily="18" charset="0"/>
              </a:rPr>
              <a:t>、点按行优先存储。</a:t>
            </a:r>
            <a:endParaRPr lang="en-US" altLang="zh-CN" sz="3000">
              <a:solidFill>
                <a:schemeClr val="tx1"/>
              </a:solidFill>
              <a:latin typeface="Times New Roman" pitchFamily="18" charset="0"/>
              <a:ea typeface="宋体" pitchFamily="2" charset="-122"/>
              <a:cs typeface="Times New Roman" pitchFamily="18" charset="0"/>
            </a:endParaRPr>
          </a:p>
        </p:txBody>
      </p:sp>
      <p:sp>
        <p:nvSpPr>
          <p:cNvPr id="251907" name="Text Box 17"/>
          <p:cNvSpPr txBox="1">
            <a:spLocks noChangeArrowheads="1"/>
          </p:cNvSpPr>
          <p:nvPr/>
        </p:nvSpPr>
        <p:spPr bwMode="auto">
          <a:xfrm>
            <a:off x="0" y="981075"/>
            <a:ext cx="9144000" cy="1036638"/>
          </a:xfrm>
          <a:prstGeom prst="rect">
            <a:avLst/>
          </a:prstGeom>
          <a:noFill/>
          <a:ln w="9525">
            <a:noFill/>
            <a:miter lim="800000"/>
            <a:headEnd/>
            <a:tailEnd/>
          </a:ln>
          <a:effectLst/>
        </p:spPr>
        <p:txBody>
          <a:bodyPr lIns="112947" tIns="56473" rIns="112947" bIns="56473">
            <a:spAutoFit/>
          </a:bodyPr>
          <a:lstStyle/>
          <a:p>
            <a:pPr marL="541338" indent="-541338">
              <a:lnSpc>
                <a:spcPct val="100000"/>
              </a:lnSpc>
              <a:spcBef>
                <a:spcPct val="50000"/>
              </a:spcBef>
            </a:pPr>
            <a:r>
              <a:rPr lang="en-US" altLang="zh-CN" sz="3000">
                <a:solidFill>
                  <a:schemeClr val="tx1"/>
                </a:solidFill>
                <a:latin typeface="Times New Roman" pitchFamily="18" charset="0"/>
                <a:ea typeface="宋体" pitchFamily="2" charset="-122"/>
                <a:cs typeface="Times New Roman" pitchFamily="18" charset="0"/>
              </a:rPr>
              <a:t>2</a:t>
            </a:r>
            <a:r>
              <a:rPr lang="zh-CN" altLang="en-US" sz="3000">
                <a:solidFill>
                  <a:schemeClr val="tx1"/>
                </a:solidFill>
                <a:latin typeface="Times New Roman" pitchFamily="18" charset="0"/>
                <a:ea typeface="宋体" pitchFamily="2" charset="-122"/>
                <a:cs typeface="Times New Roman" pitchFamily="18" charset="0"/>
              </a:rPr>
              <a:t>、点</a:t>
            </a:r>
            <a:r>
              <a:rPr lang="en-US" altLang="zh-CN" sz="3000">
                <a:solidFill>
                  <a:schemeClr val="tx1"/>
                </a:solidFill>
                <a:latin typeface="Times New Roman" pitchFamily="18" charset="0"/>
                <a:ea typeface="宋体" pitchFamily="2" charset="-122"/>
                <a:cs typeface="Times New Roman" pitchFamily="18" charset="0"/>
              </a:rPr>
              <a:t>v</a:t>
            </a:r>
            <a:r>
              <a:rPr lang="zh-CN" altLang="en-US" sz="3000">
                <a:solidFill>
                  <a:schemeClr val="tx1"/>
                </a:solidFill>
                <a:latin typeface="Times New Roman" pitchFamily="18" charset="0"/>
                <a:ea typeface="宋体" pitchFamily="2" charset="-122"/>
                <a:cs typeface="Times New Roman" pitchFamily="18" charset="0"/>
              </a:rPr>
              <a:t>用从</a:t>
            </a:r>
            <a:r>
              <a:rPr lang="en-US" altLang="zh-CN" sz="3000">
                <a:solidFill>
                  <a:schemeClr val="tx1"/>
                </a:solidFill>
                <a:latin typeface="Times New Roman" pitchFamily="18" charset="0"/>
                <a:ea typeface="宋体" pitchFamily="2" charset="-122"/>
                <a:cs typeface="Times New Roman" pitchFamily="18" charset="0"/>
              </a:rPr>
              <a:t>0</a:t>
            </a:r>
            <a:r>
              <a:rPr lang="zh-CN" altLang="en-US" sz="3000">
                <a:solidFill>
                  <a:schemeClr val="tx1"/>
                </a:solidFill>
                <a:latin typeface="Times New Roman" pitchFamily="18" charset="0"/>
                <a:ea typeface="宋体" pitchFamily="2" charset="-122"/>
                <a:cs typeface="Times New Roman" pitchFamily="18" charset="0"/>
              </a:rPr>
              <a:t>开始的数字来</a:t>
            </a:r>
            <a:r>
              <a:rPr lang="en-US" altLang="zh-CN" sz="3000">
                <a:solidFill>
                  <a:schemeClr val="tx1"/>
                </a:solidFill>
                <a:latin typeface="Times New Roman" pitchFamily="18" charset="0"/>
                <a:ea typeface="宋体" pitchFamily="2" charset="-122"/>
                <a:cs typeface="Times New Roman" pitchFamily="18" charset="0"/>
              </a:rPr>
              <a:t>k</a:t>
            </a:r>
            <a:r>
              <a:rPr lang="zh-CN" altLang="en-US" sz="3000">
                <a:solidFill>
                  <a:schemeClr val="tx1"/>
                </a:solidFill>
                <a:latin typeface="Times New Roman" pitchFamily="18" charset="0"/>
                <a:ea typeface="宋体" pitchFamily="2" charset="-122"/>
                <a:cs typeface="Times New Roman" pitchFamily="18" charset="0"/>
              </a:rPr>
              <a:t>来表示，与</a:t>
            </a:r>
            <a:r>
              <a:rPr lang="en-US" altLang="zh-CN" sz="3000">
                <a:solidFill>
                  <a:schemeClr val="tx1"/>
                </a:solidFill>
                <a:latin typeface="Times New Roman" pitchFamily="18" charset="0"/>
                <a:ea typeface="宋体" pitchFamily="2" charset="-122"/>
                <a:cs typeface="Times New Roman" pitchFamily="18" charset="0"/>
              </a:rPr>
              <a:t>v</a:t>
            </a:r>
            <a:r>
              <a:rPr lang="zh-CN" altLang="en-US" sz="3000">
                <a:solidFill>
                  <a:schemeClr val="tx1"/>
                </a:solidFill>
                <a:latin typeface="Times New Roman" pitchFamily="18" charset="0"/>
                <a:ea typeface="宋体" pitchFamily="2" charset="-122"/>
                <a:cs typeface="Times New Roman" pitchFamily="18" charset="0"/>
              </a:rPr>
              <a:t>的坐标（</a:t>
            </a:r>
            <a:r>
              <a:rPr lang="en-US" altLang="zh-CN" sz="3000">
                <a:solidFill>
                  <a:schemeClr val="tx1"/>
                </a:solidFill>
                <a:latin typeface="Times New Roman" pitchFamily="18" charset="0"/>
                <a:ea typeface="宋体" pitchFamily="2" charset="-122"/>
                <a:cs typeface="Times New Roman" pitchFamily="18" charset="0"/>
              </a:rPr>
              <a:t>x,y</a:t>
            </a:r>
            <a:r>
              <a:rPr lang="zh-CN" altLang="en-US" sz="3000">
                <a:solidFill>
                  <a:schemeClr val="tx1"/>
                </a:solidFill>
                <a:latin typeface="Times New Roman" pitchFamily="18" charset="0"/>
                <a:ea typeface="宋体" pitchFamily="2" charset="-122"/>
                <a:cs typeface="Times New Roman" pitchFamily="18" charset="0"/>
              </a:rPr>
              <a:t>）建立映射关系。</a:t>
            </a:r>
            <a:endParaRPr lang="en-US" altLang="zh-CN" sz="3000">
              <a:solidFill>
                <a:schemeClr val="tx1"/>
              </a:solidFill>
              <a:latin typeface="Times New Roman" pitchFamily="18" charset="0"/>
              <a:ea typeface="宋体" pitchFamily="2" charset="-122"/>
              <a:cs typeface="Times New Roman" pitchFamily="18" charset="0"/>
            </a:endParaRPr>
          </a:p>
        </p:txBody>
      </p:sp>
      <p:sp>
        <p:nvSpPr>
          <p:cNvPr id="251909" name="Text Box 17"/>
          <p:cNvSpPr txBox="1">
            <a:spLocks noChangeArrowheads="1"/>
          </p:cNvSpPr>
          <p:nvPr/>
        </p:nvSpPr>
        <p:spPr bwMode="auto">
          <a:xfrm>
            <a:off x="-16024" y="3560443"/>
            <a:ext cx="9136062" cy="1960563"/>
          </a:xfrm>
          <a:prstGeom prst="rect">
            <a:avLst/>
          </a:prstGeom>
          <a:noFill/>
          <a:ln w="9525">
            <a:noFill/>
            <a:miter lim="800000"/>
            <a:headEnd/>
            <a:tailEnd/>
          </a:ln>
          <a:effectLst/>
        </p:spPr>
        <p:txBody>
          <a:bodyPr lIns="112947" tIns="56473" rIns="112947" bIns="56473">
            <a:spAutoFit/>
          </a:bodyPr>
          <a:lstStyle/>
          <a:p>
            <a:pPr>
              <a:lnSpc>
                <a:spcPct val="100000"/>
              </a:lnSpc>
              <a:spcBef>
                <a:spcPct val="50000"/>
              </a:spcBef>
            </a:pPr>
            <a:r>
              <a:rPr lang="zh-CN" altLang="en-US" sz="3000">
                <a:solidFill>
                  <a:schemeClr val="tx1"/>
                </a:solidFill>
                <a:latin typeface="Times New Roman" pitchFamily="18" charset="0"/>
                <a:ea typeface="宋体" pitchFamily="2" charset="-122"/>
                <a:cs typeface="Times New Roman" pitchFamily="18" charset="0"/>
              </a:rPr>
              <a:t>进一步的：</a:t>
            </a:r>
            <a:endParaRPr lang="en-US" altLang="zh-CN" sz="3000">
              <a:solidFill>
                <a:schemeClr val="tx1"/>
              </a:solidFill>
              <a:latin typeface="Times New Roman" pitchFamily="18" charset="0"/>
              <a:ea typeface="宋体" pitchFamily="2" charset="-122"/>
              <a:cs typeface="Times New Roman" pitchFamily="18" charset="0"/>
            </a:endParaRPr>
          </a:p>
          <a:p>
            <a:pPr>
              <a:lnSpc>
                <a:spcPct val="100000"/>
              </a:lnSpc>
              <a:spcBef>
                <a:spcPct val="50000"/>
              </a:spcBef>
            </a:pPr>
            <a:r>
              <a:rPr lang="en-US" altLang="zh-CN" sz="3000">
                <a:solidFill>
                  <a:schemeClr val="tx1"/>
                </a:solidFill>
                <a:latin typeface="Times New Roman" pitchFamily="18" charset="0"/>
                <a:ea typeface="宋体" pitchFamily="2" charset="-122"/>
                <a:cs typeface="Times New Roman" pitchFamily="18" charset="0"/>
              </a:rPr>
              <a:t>1</a:t>
            </a:r>
            <a:r>
              <a:rPr lang="zh-CN" altLang="en-US" sz="3000">
                <a:solidFill>
                  <a:schemeClr val="tx1"/>
                </a:solidFill>
                <a:latin typeface="Times New Roman" pitchFamily="18" charset="0"/>
                <a:ea typeface="宋体" pitchFamily="2" charset="-122"/>
                <a:cs typeface="Times New Roman" pitchFamily="18" charset="0"/>
              </a:rPr>
              <a:t>、产生的路径条数能否可控 </a:t>
            </a:r>
            <a:r>
              <a:rPr lang="en-US" altLang="zh-CN" sz="3000">
                <a:solidFill>
                  <a:schemeClr val="tx1"/>
                </a:solidFill>
                <a:latin typeface="Times New Roman" pitchFamily="18" charset="0"/>
                <a:ea typeface="宋体" pitchFamily="2" charset="-122"/>
                <a:cs typeface="Times New Roman" pitchFamily="18" charset="0"/>
              </a:rPr>
              <a:t>(</a:t>
            </a:r>
            <a:r>
              <a:rPr lang="zh-CN" altLang="en-US" sz="3000">
                <a:solidFill>
                  <a:schemeClr val="tx1"/>
                </a:solidFill>
                <a:latin typeface="Times New Roman" pitchFamily="18" charset="0"/>
                <a:ea typeface="宋体" pitchFamily="2" charset="-122"/>
                <a:cs typeface="Times New Roman" pitchFamily="18" charset="0"/>
              </a:rPr>
              <a:t>根据参数</a:t>
            </a:r>
            <a:r>
              <a:rPr lang="en-US" altLang="zh-CN" sz="3000">
                <a:solidFill>
                  <a:schemeClr val="tx1"/>
                </a:solidFill>
                <a:latin typeface="Times New Roman" pitchFamily="18" charset="0"/>
                <a:ea typeface="宋体" pitchFamily="2" charset="-122"/>
                <a:cs typeface="Times New Roman" pitchFamily="18" charset="0"/>
              </a:rPr>
              <a:t>)</a:t>
            </a:r>
            <a:r>
              <a:rPr lang="zh-CN" altLang="en-US" sz="3000">
                <a:solidFill>
                  <a:schemeClr val="tx1"/>
                </a:solidFill>
                <a:latin typeface="Times New Roman" pitchFamily="18" charset="0"/>
                <a:ea typeface="宋体" pitchFamily="2" charset="-122"/>
                <a:cs typeface="Times New Roman" pitchFamily="18" charset="0"/>
              </a:rPr>
              <a:t>？</a:t>
            </a:r>
            <a:endParaRPr lang="en-US" altLang="zh-CN" sz="3000">
              <a:solidFill>
                <a:schemeClr val="tx1"/>
              </a:solidFill>
              <a:latin typeface="Times New Roman" pitchFamily="18" charset="0"/>
              <a:ea typeface="宋体" pitchFamily="2" charset="-122"/>
              <a:cs typeface="Times New Roman" pitchFamily="18" charset="0"/>
            </a:endParaRPr>
          </a:p>
          <a:p>
            <a:pPr>
              <a:lnSpc>
                <a:spcPct val="100000"/>
              </a:lnSpc>
              <a:spcBef>
                <a:spcPct val="50000"/>
              </a:spcBef>
            </a:pPr>
            <a:r>
              <a:rPr lang="en-US" altLang="zh-CN" sz="3000">
                <a:solidFill>
                  <a:schemeClr val="tx1"/>
                </a:solidFill>
                <a:latin typeface="Times New Roman" pitchFamily="18" charset="0"/>
                <a:ea typeface="宋体" pitchFamily="2" charset="-122"/>
                <a:cs typeface="Times New Roman" pitchFamily="18" charset="0"/>
              </a:rPr>
              <a:t>2</a:t>
            </a:r>
            <a:r>
              <a:rPr lang="zh-CN" altLang="en-US" sz="3000">
                <a:solidFill>
                  <a:schemeClr val="tx1"/>
                </a:solidFill>
                <a:latin typeface="Times New Roman" pitchFamily="18" charset="0"/>
                <a:ea typeface="宋体" pitchFamily="2" charset="-122"/>
                <a:cs typeface="Times New Roman" pitchFamily="18" charset="0"/>
              </a:rPr>
              <a:t>、在此基础上可否得到路径？</a:t>
            </a:r>
            <a:endParaRPr lang="en-US" altLang="zh-CN" sz="3000">
              <a:solidFill>
                <a:schemeClr val="tx1"/>
              </a:solidFill>
              <a:latin typeface="Times New Roman" pitchFamily="18" charset="0"/>
              <a:ea typeface="宋体" pitchFamily="2" charset="-122"/>
              <a:cs typeface="Times New Roman" pitchFamily="18" charset="0"/>
            </a:endParaRPr>
          </a:p>
        </p:txBody>
      </p:sp>
      <p:sp>
        <p:nvSpPr>
          <p:cNvPr id="2" name="TextBox 1"/>
          <p:cNvSpPr txBox="1">
            <a:spLocks noRot="1" noChangeAspect="1" noMove="1" noResize="1" noEditPoints="1" noAdjustHandles="1" noChangeArrowheads="1" noChangeShapeType="1" noTextEdit="1"/>
          </p:cNvSpPr>
          <p:nvPr/>
        </p:nvSpPr>
        <p:spPr>
          <a:xfrm>
            <a:off x="2771800" y="1916832"/>
            <a:ext cx="2999154" cy="683264"/>
          </a:xfrm>
          <a:prstGeom prst="rect">
            <a:avLst/>
          </a:prstGeom>
          <a:blipFill rotWithShape="1">
            <a:blip r:embed="rId2" cstate="print"/>
            <a:stretch>
              <a:fillRect/>
            </a:stretch>
          </a:blipFill>
        </p:spPr>
        <p:txBody>
          <a:bodyPr/>
          <a:lstStyle/>
          <a:p>
            <a:pPr>
              <a:defRPr/>
            </a:pPr>
            <a:r>
              <a:rPr lang="zh-CN" altLang="en-US">
                <a:noFill/>
              </a:rPr>
              <a:t> </a:t>
            </a:r>
          </a:p>
        </p:txBody>
      </p:sp>
      <p:sp>
        <p:nvSpPr>
          <p:cNvPr id="10" name="TextBox 9"/>
          <p:cNvSpPr txBox="1">
            <a:spLocks noRot="1" noChangeAspect="1" noMove="1" noResize="1" noEditPoints="1" noAdjustHandles="1" noChangeArrowheads="1" noChangeShapeType="1" noTextEdit="1"/>
          </p:cNvSpPr>
          <p:nvPr/>
        </p:nvSpPr>
        <p:spPr>
          <a:xfrm>
            <a:off x="2771800" y="2420888"/>
            <a:ext cx="2155142" cy="683264"/>
          </a:xfrm>
          <a:prstGeom prst="rect">
            <a:avLst/>
          </a:prstGeom>
          <a:blipFill rotWithShape="1">
            <a:blip r:embed="rId3" cstate="print"/>
            <a:stretch>
              <a:fillRect/>
            </a:stretch>
          </a:blipFill>
        </p:spPr>
        <p:txBody>
          <a:bodyPr/>
          <a:lstStyle/>
          <a:p>
            <a:pPr>
              <a:defRPr/>
            </a:pPr>
            <a:r>
              <a:rPr lang="zh-CN" altLang="en-US">
                <a:noFill/>
              </a:rPr>
              <a:t> </a:t>
            </a:r>
          </a:p>
        </p:txBody>
      </p:sp>
      <p:sp>
        <p:nvSpPr>
          <p:cNvPr id="11" name="TextBox 10"/>
          <p:cNvSpPr txBox="1">
            <a:spLocks noRot="1" noChangeAspect="1" noMove="1" noResize="1" noEditPoints="1" noAdjustHandles="1" noChangeArrowheads="1" noChangeShapeType="1" noTextEdit="1"/>
          </p:cNvSpPr>
          <p:nvPr/>
        </p:nvSpPr>
        <p:spPr>
          <a:xfrm>
            <a:off x="2892647" y="2924944"/>
            <a:ext cx="2759473" cy="622799"/>
          </a:xfrm>
          <a:prstGeom prst="rect">
            <a:avLst/>
          </a:prstGeom>
          <a:blipFill rotWithShape="1">
            <a:blip r:embed="rId4" cstate="print"/>
            <a:stretch>
              <a:fillRect t="-9804" r="-4867" b="-28431"/>
            </a:stretch>
          </a:blipFill>
        </p:spPr>
        <p:txBody>
          <a:bodyPr/>
          <a:lstStyle/>
          <a:p>
            <a:pPr>
              <a:defRPr/>
            </a:pPr>
            <a:r>
              <a:rPr lang="zh-CN" altLang="en-US">
                <a:noFill/>
              </a:rPr>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8"/>
          <p:cNvSpPr txBox="1">
            <a:spLocks noChangeArrowheads="1"/>
          </p:cNvSpPr>
          <p:nvPr/>
        </p:nvSpPr>
        <p:spPr bwMode="auto">
          <a:xfrm>
            <a:off x="471488" y="1052513"/>
            <a:ext cx="8204200" cy="3724275"/>
          </a:xfrm>
          <a:prstGeom prst="rect">
            <a:avLst/>
          </a:prstGeom>
          <a:noFill/>
          <a:ln w="38100">
            <a:noFill/>
            <a:miter lim="800000"/>
            <a:headEnd/>
            <a:tailEnd/>
          </a:ln>
          <a:effectLst/>
        </p:spPr>
        <p:txBody>
          <a:bodyPr lIns="90000" tIns="46800" rIns="90000" bIns="46800">
            <a:spAutoFit/>
          </a:bodyPr>
          <a:lstStyle/>
          <a:p>
            <a:pPr eaLnBrk="1" hangingPunct="1">
              <a:lnSpc>
                <a:spcPct val="100000"/>
              </a:lnSpc>
              <a:spcBef>
                <a:spcPct val="50000"/>
              </a:spcBef>
            </a:pPr>
            <a:r>
              <a:rPr kumimoji="1" lang="zh-CN" altLang="en-US" sz="2800">
                <a:solidFill>
                  <a:schemeClr val="tx1"/>
                </a:solidFill>
              </a:rPr>
              <a:t>层次关系：</a:t>
            </a:r>
          </a:p>
          <a:p>
            <a:pPr eaLnBrk="1" hangingPunct="1">
              <a:lnSpc>
                <a:spcPct val="100000"/>
              </a:lnSpc>
              <a:spcBef>
                <a:spcPct val="30000"/>
              </a:spcBef>
              <a:buClr>
                <a:srgbClr val="FF0000"/>
              </a:buClr>
              <a:buFont typeface="Wingdings" pitchFamily="2" charset="2"/>
              <a:buChar char="n"/>
            </a:pPr>
            <a:r>
              <a:rPr kumimoji="1" lang="zh-CN" altLang="en-US" sz="2800">
                <a:solidFill>
                  <a:schemeClr val="tx1"/>
                </a:solidFill>
              </a:rPr>
              <a:t> 家谱中的双亲子女关系</a:t>
            </a:r>
          </a:p>
          <a:p>
            <a:pPr eaLnBrk="1" hangingPunct="1">
              <a:lnSpc>
                <a:spcPct val="100000"/>
              </a:lnSpc>
              <a:spcBef>
                <a:spcPct val="30000"/>
              </a:spcBef>
              <a:buClr>
                <a:srgbClr val="FF0000"/>
              </a:buClr>
              <a:buFont typeface="Wingdings" pitchFamily="2" charset="2"/>
              <a:buChar char="n"/>
            </a:pPr>
            <a:r>
              <a:rPr kumimoji="1" lang="zh-CN" altLang="en-US" sz="2800">
                <a:solidFill>
                  <a:schemeClr val="tx1"/>
                </a:solidFill>
              </a:rPr>
              <a:t> 组织中的上下级关系</a:t>
            </a:r>
          </a:p>
          <a:p>
            <a:pPr eaLnBrk="1" hangingPunct="1">
              <a:lnSpc>
                <a:spcPct val="100000"/>
              </a:lnSpc>
              <a:spcBef>
                <a:spcPct val="30000"/>
              </a:spcBef>
              <a:buClr>
                <a:srgbClr val="FF0000"/>
              </a:buClr>
              <a:buFont typeface="Wingdings" pitchFamily="2" charset="2"/>
              <a:buChar char="n"/>
            </a:pPr>
            <a:r>
              <a:rPr kumimoji="1" lang="zh-CN" altLang="en-US" sz="2800">
                <a:solidFill>
                  <a:schemeClr val="tx1"/>
                </a:solidFill>
              </a:rPr>
              <a:t> 计算机文件系统中的目录与子目录关系</a:t>
            </a:r>
          </a:p>
          <a:p>
            <a:pPr eaLnBrk="1" hangingPunct="1">
              <a:lnSpc>
                <a:spcPct val="100000"/>
              </a:lnSpc>
              <a:spcBef>
                <a:spcPct val="30000"/>
              </a:spcBef>
              <a:buClr>
                <a:srgbClr val="FF0000"/>
              </a:buClr>
              <a:buFont typeface="Wingdings" pitchFamily="2" charset="2"/>
              <a:buChar char="n"/>
            </a:pPr>
            <a:r>
              <a:rPr kumimoji="1" lang="zh-CN" altLang="en-US" sz="2800">
                <a:solidFill>
                  <a:schemeClr val="tx1"/>
                </a:solidFill>
              </a:rPr>
              <a:t> 表达式中的括号嵌套关系，等等</a:t>
            </a:r>
          </a:p>
          <a:p>
            <a:pPr eaLnBrk="1" hangingPunct="1">
              <a:lnSpc>
                <a:spcPct val="100000"/>
              </a:lnSpc>
              <a:spcBef>
                <a:spcPct val="30000"/>
              </a:spcBef>
            </a:pPr>
            <a:r>
              <a:rPr kumimoji="1" lang="zh-CN" altLang="en-US" sz="2800">
                <a:solidFill>
                  <a:schemeClr val="tx1"/>
                </a:solidFill>
              </a:rPr>
              <a:t>    对这些关系及相关对象进行抽象，就形成了计算机科学中最重要的数据结构之一 </a:t>
            </a:r>
            <a:r>
              <a:rPr kumimoji="1" lang="zh-CN" altLang="en-US" sz="2800">
                <a:solidFill>
                  <a:schemeClr val="tx1"/>
                </a:solidFill>
                <a:sym typeface="Symbol" pitchFamily="18" charset="2"/>
              </a:rPr>
              <a:t></a:t>
            </a:r>
            <a:r>
              <a:rPr kumimoji="1" lang="zh-CN" altLang="en-US" sz="2800">
                <a:solidFill>
                  <a:schemeClr val="tx1"/>
                </a:solidFill>
              </a:rPr>
              <a:t> 树。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3971" name="Text Box 1027"/>
          <p:cNvSpPr txBox="1">
            <a:spLocks noChangeArrowheads="1"/>
          </p:cNvSpPr>
          <p:nvPr/>
        </p:nvSpPr>
        <p:spPr bwMode="auto">
          <a:xfrm>
            <a:off x="533400" y="533400"/>
            <a:ext cx="563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例如：</a:t>
            </a:r>
            <a:endParaRPr lang="zh-CN" altLang="en-US" sz="2800" b="0">
              <a:solidFill>
                <a:schemeClr val="tx1"/>
              </a:solidFill>
            </a:endParaRPr>
          </a:p>
        </p:txBody>
      </p:sp>
      <p:pic>
        <p:nvPicPr>
          <p:cNvPr id="23555" name="Picture 1028"/>
          <p:cNvPicPr>
            <a:picLocks noChangeAspect="1" noChangeArrowheads="1"/>
          </p:cNvPicPr>
          <p:nvPr/>
        </p:nvPicPr>
        <p:blipFill>
          <a:blip r:embed="rId2" cstate="print"/>
          <a:srcRect/>
          <a:stretch>
            <a:fillRect/>
          </a:stretch>
        </p:blipFill>
        <p:spPr bwMode="auto">
          <a:xfrm>
            <a:off x="900113" y="3716338"/>
            <a:ext cx="5329237" cy="2082800"/>
          </a:xfrm>
          <a:prstGeom prst="rect">
            <a:avLst/>
          </a:prstGeom>
          <a:noFill/>
          <a:ln w="9525">
            <a:noFill/>
            <a:miter lim="800000"/>
            <a:headEnd/>
            <a:tailEnd/>
          </a:ln>
          <a:effectLst/>
        </p:spPr>
      </p:pic>
      <p:sp>
        <p:nvSpPr>
          <p:cNvPr id="723973" name="Oval 1029"/>
          <p:cNvSpPr>
            <a:spLocks noChangeArrowheads="1"/>
          </p:cNvSpPr>
          <p:nvPr/>
        </p:nvSpPr>
        <p:spPr bwMode="auto">
          <a:xfrm>
            <a:off x="3203575" y="1341438"/>
            <a:ext cx="368300" cy="358775"/>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3983" name="Line 1039"/>
          <p:cNvSpPr>
            <a:spLocks noChangeShapeType="1"/>
          </p:cNvSpPr>
          <p:nvPr/>
        </p:nvSpPr>
        <p:spPr bwMode="auto">
          <a:xfrm flipH="1">
            <a:off x="2886075" y="1700213"/>
            <a:ext cx="4572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84" name="Line 1040"/>
          <p:cNvSpPr>
            <a:spLocks noChangeShapeType="1"/>
          </p:cNvSpPr>
          <p:nvPr/>
        </p:nvSpPr>
        <p:spPr bwMode="auto">
          <a:xfrm>
            <a:off x="3419475" y="1700213"/>
            <a:ext cx="5334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85" name="Line 1041"/>
          <p:cNvSpPr>
            <a:spLocks noChangeShapeType="1"/>
          </p:cNvSpPr>
          <p:nvPr/>
        </p:nvSpPr>
        <p:spPr bwMode="auto">
          <a:xfrm flipH="1">
            <a:off x="2505075" y="2233613"/>
            <a:ext cx="3048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86" name="Line 1042"/>
          <p:cNvSpPr>
            <a:spLocks noChangeShapeType="1"/>
          </p:cNvSpPr>
          <p:nvPr/>
        </p:nvSpPr>
        <p:spPr bwMode="auto">
          <a:xfrm>
            <a:off x="2809875" y="2233613"/>
            <a:ext cx="2286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87" name="Line 1043"/>
          <p:cNvSpPr>
            <a:spLocks noChangeShapeType="1"/>
          </p:cNvSpPr>
          <p:nvPr/>
        </p:nvSpPr>
        <p:spPr bwMode="auto">
          <a:xfrm flipH="1">
            <a:off x="3724275" y="2233613"/>
            <a:ext cx="2286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88" name="Line 1044"/>
          <p:cNvSpPr>
            <a:spLocks noChangeShapeType="1"/>
          </p:cNvSpPr>
          <p:nvPr/>
        </p:nvSpPr>
        <p:spPr bwMode="auto">
          <a:xfrm>
            <a:off x="4029075" y="2233613"/>
            <a:ext cx="1524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89" name="Line 1045"/>
          <p:cNvSpPr>
            <a:spLocks noChangeShapeType="1"/>
          </p:cNvSpPr>
          <p:nvPr/>
        </p:nvSpPr>
        <p:spPr bwMode="auto">
          <a:xfrm>
            <a:off x="4105275" y="2157413"/>
            <a:ext cx="5334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90" name="Line 1046"/>
          <p:cNvSpPr>
            <a:spLocks noChangeShapeType="1"/>
          </p:cNvSpPr>
          <p:nvPr/>
        </p:nvSpPr>
        <p:spPr bwMode="auto">
          <a:xfrm flipH="1">
            <a:off x="3924300" y="2767013"/>
            <a:ext cx="257175" cy="3746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91" name="Line 1047"/>
          <p:cNvSpPr>
            <a:spLocks noChangeShapeType="1"/>
          </p:cNvSpPr>
          <p:nvPr/>
        </p:nvSpPr>
        <p:spPr bwMode="auto">
          <a:xfrm>
            <a:off x="4211638" y="2852738"/>
            <a:ext cx="288925"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3992" name="Oval 1048"/>
          <p:cNvSpPr>
            <a:spLocks noChangeArrowheads="1"/>
          </p:cNvSpPr>
          <p:nvPr/>
        </p:nvSpPr>
        <p:spPr bwMode="auto">
          <a:xfrm>
            <a:off x="6491288" y="2033588"/>
            <a:ext cx="228600" cy="2286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3993" name="Oval 1049"/>
          <p:cNvSpPr>
            <a:spLocks noChangeArrowheads="1"/>
          </p:cNvSpPr>
          <p:nvPr/>
        </p:nvSpPr>
        <p:spPr bwMode="auto">
          <a:xfrm>
            <a:off x="6491288" y="2490788"/>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3994" name="Oval 1050"/>
          <p:cNvSpPr>
            <a:spLocks noChangeArrowheads="1"/>
          </p:cNvSpPr>
          <p:nvPr/>
        </p:nvSpPr>
        <p:spPr bwMode="auto">
          <a:xfrm>
            <a:off x="6491288" y="2947988"/>
            <a:ext cx="228600" cy="228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3995" name="Oval 1051"/>
          <p:cNvSpPr>
            <a:spLocks noChangeArrowheads="1"/>
          </p:cNvSpPr>
          <p:nvPr/>
        </p:nvSpPr>
        <p:spPr bwMode="auto">
          <a:xfrm>
            <a:off x="6491288" y="1576388"/>
            <a:ext cx="228600" cy="2286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570" name="Text Box 1052"/>
          <p:cNvSpPr txBox="1">
            <a:spLocks noChangeArrowheads="1"/>
          </p:cNvSpPr>
          <p:nvPr/>
        </p:nvSpPr>
        <p:spPr bwMode="auto">
          <a:xfrm>
            <a:off x="6948488" y="1484313"/>
            <a:ext cx="1714500" cy="1768475"/>
          </a:xfrm>
          <a:prstGeom prst="rect">
            <a:avLst/>
          </a:prstGeom>
          <a:noFill/>
          <a:ln w="9525">
            <a:noFill/>
            <a:miter lim="800000"/>
            <a:headEnd/>
            <a:tailEnd/>
          </a:ln>
          <a:effectLst/>
        </p:spPr>
        <p:txBody>
          <a:bodyPr>
            <a:spAutoFit/>
          </a:bodyPr>
          <a:lstStyle/>
          <a:p>
            <a:pPr>
              <a:lnSpc>
                <a:spcPct val="100000"/>
              </a:lnSpc>
              <a:spcBef>
                <a:spcPct val="50000"/>
              </a:spcBef>
            </a:pPr>
            <a:r>
              <a:rPr lang="zh-CN" altLang="en-US" sz="2000">
                <a:solidFill>
                  <a:schemeClr val="tx1"/>
                </a:solidFill>
              </a:rPr>
              <a:t>度为0的结点</a:t>
            </a:r>
          </a:p>
          <a:p>
            <a:pPr>
              <a:lnSpc>
                <a:spcPct val="100000"/>
              </a:lnSpc>
              <a:spcBef>
                <a:spcPct val="50000"/>
              </a:spcBef>
            </a:pPr>
            <a:r>
              <a:rPr lang="zh-CN" altLang="en-US" sz="2000">
                <a:solidFill>
                  <a:schemeClr val="tx1"/>
                </a:solidFill>
              </a:rPr>
              <a:t>度为1的结点</a:t>
            </a:r>
          </a:p>
          <a:p>
            <a:pPr>
              <a:lnSpc>
                <a:spcPct val="100000"/>
              </a:lnSpc>
              <a:spcBef>
                <a:spcPct val="50000"/>
              </a:spcBef>
            </a:pPr>
            <a:r>
              <a:rPr lang="zh-CN" altLang="en-US" sz="2000">
                <a:solidFill>
                  <a:schemeClr val="tx1"/>
                </a:solidFill>
              </a:rPr>
              <a:t>度为2的结点</a:t>
            </a:r>
          </a:p>
          <a:p>
            <a:pPr>
              <a:lnSpc>
                <a:spcPct val="100000"/>
              </a:lnSpc>
              <a:spcBef>
                <a:spcPct val="50000"/>
              </a:spcBef>
            </a:pPr>
            <a:r>
              <a:rPr lang="zh-CN" altLang="en-US" sz="2000">
                <a:solidFill>
                  <a:schemeClr val="tx1"/>
                </a:solidFill>
              </a:rPr>
              <a:t>度为3的结点</a:t>
            </a:r>
          </a:p>
        </p:txBody>
      </p:sp>
      <p:sp>
        <p:nvSpPr>
          <p:cNvPr id="724017" name="Oval 1073"/>
          <p:cNvSpPr>
            <a:spLocks noChangeArrowheads="1"/>
          </p:cNvSpPr>
          <p:nvPr/>
        </p:nvSpPr>
        <p:spPr bwMode="auto">
          <a:xfrm>
            <a:off x="2627313" y="1916113"/>
            <a:ext cx="368300" cy="358775"/>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18" name="Oval 1074"/>
          <p:cNvSpPr>
            <a:spLocks noChangeArrowheads="1"/>
          </p:cNvSpPr>
          <p:nvPr/>
        </p:nvSpPr>
        <p:spPr bwMode="auto">
          <a:xfrm>
            <a:off x="3995738" y="2492375"/>
            <a:ext cx="368300" cy="358775"/>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19" name="Oval 1075"/>
          <p:cNvSpPr>
            <a:spLocks noChangeArrowheads="1"/>
          </p:cNvSpPr>
          <p:nvPr/>
        </p:nvSpPr>
        <p:spPr bwMode="auto">
          <a:xfrm>
            <a:off x="3851275" y="1916113"/>
            <a:ext cx="368300" cy="358775"/>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20" name="Oval 1076"/>
          <p:cNvSpPr>
            <a:spLocks noChangeArrowheads="1"/>
          </p:cNvSpPr>
          <p:nvPr/>
        </p:nvSpPr>
        <p:spPr bwMode="auto">
          <a:xfrm>
            <a:off x="4572000" y="2492375"/>
            <a:ext cx="368300" cy="3587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21" name="Oval 1077"/>
          <p:cNvSpPr>
            <a:spLocks noChangeArrowheads="1"/>
          </p:cNvSpPr>
          <p:nvPr/>
        </p:nvSpPr>
        <p:spPr bwMode="auto">
          <a:xfrm>
            <a:off x="3419475" y="2492375"/>
            <a:ext cx="368300" cy="3587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22" name="Oval 1078"/>
          <p:cNvSpPr>
            <a:spLocks noChangeArrowheads="1"/>
          </p:cNvSpPr>
          <p:nvPr/>
        </p:nvSpPr>
        <p:spPr bwMode="auto">
          <a:xfrm>
            <a:off x="4356100" y="3068638"/>
            <a:ext cx="368300" cy="3587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23" name="Oval 1079"/>
          <p:cNvSpPr>
            <a:spLocks noChangeArrowheads="1"/>
          </p:cNvSpPr>
          <p:nvPr/>
        </p:nvSpPr>
        <p:spPr bwMode="auto">
          <a:xfrm>
            <a:off x="3779838" y="3068638"/>
            <a:ext cx="368300" cy="3587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24" name="Oval 1080"/>
          <p:cNvSpPr>
            <a:spLocks noChangeArrowheads="1"/>
          </p:cNvSpPr>
          <p:nvPr/>
        </p:nvSpPr>
        <p:spPr bwMode="auto">
          <a:xfrm>
            <a:off x="2843213" y="2492375"/>
            <a:ext cx="368300" cy="3587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4025" name="Oval 1081"/>
          <p:cNvSpPr>
            <a:spLocks noChangeArrowheads="1"/>
          </p:cNvSpPr>
          <p:nvPr/>
        </p:nvSpPr>
        <p:spPr bwMode="auto">
          <a:xfrm>
            <a:off x="2268538" y="2492375"/>
            <a:ext cx="368300" cy="358775"/>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Text Box 17"/>
          <p:cNvSpPr txBox="1">
            <a:spLocks noChangeArrowheads="1"/>
          </p:cNvSpPr>
          <p:nvPr/>
        </p:nvSpPr>
        <p:spPr bwMode="auto">
          <a:xfrm>
            <a:off x="0" y="333375"/>
            <a:ext cx="9136063" cy="2652713"/>
          </a:xfrm>
          <a:prstGeom prst="rect">
            <a:avLst/>
          </a:prstGeom>
          <a:noFill/>
          <a:ln w="9525">
            <a:noFill/>
            <a:miter lim="800000"/>
            <a:headEnd/>
            <a:tailEnd/>
          </a:ln>
          <a:effectLst/>
        </p:spPr>
        <p:txBody>
          <a:bodyPr lIns="112947" tIns="56473" rIns="112947" bIns="56473">
            <a:spAutoFit/>
          </a:bodyPr>
          <a:lstStyle/>
          <a:p>
            <a:pPr marL="541338" indent="-541338">
              <a:lnSpc>
                <a:spcPct val="100000"/>
              </a:lnSpc>
              <a:spcBef>
                <a:spcPct val="50000"/>
              </a:spcBef>
            </a:pPr>
            <a:r>
              <a:rPr lang="en-US" altLang="zh-CN" sz="3000">
                <a:solidFill>
                  <a:schemeClr val="tx1"/>
                </a:solidFill>
                <a:latin typeface="Times New Roman" pitchFamily="18" charset="0"/>
                <a:ea typeface="宋体" pitchFamily="2" charset="-122"/>
                <a:cs typeface="Times New Roman" pitchFamily="18" charset="0"/>
              </a:rPr>
              <a:t>1</a:t>
            </a:r>
            <a:r>
              <a:rPr lang="zh-CN" altLang="en-US" sz="3000">
                <a:solidFill>
                  <a:schemeClr val="tx1"/>
                </a:solidFill>
                <a:latin typeface="Times New Roman" pitchFamily="18" charset="0"/>
                <a:ea typeface="宋体" pitchFamily="2" charset="-122"/>
                <a:cs typeface="Times New Roman" pitchFamily="18" charset="0"/>
              </a:rPr>
              <a:t>、初始化两棵树可产生一条路径，初始化三棵树可产生两条路径，余者类推。</a:t>
            </a:r>
            <a:endParaRPr lang="en-US" altLang="zh-CN" sz="3000">
              <a:solidFill>
                <a:schemeClr val="tx1"/>
              </a:solidFill>
              <a:latin typeface="Times New Roman" pitchFamily="18" charset="0"/>
              <a:ea typeface="宋体" pitchFamily="2" charset="-122"/>
              <a:cs typeface="Times New Roman" pitchFamily="18" charset="0"/>
            </a:endParaRPr>
          </a:p>
          <a:p>
            <a:pPr marL="541338" indent="-541338">
              <a:lnSpc>
                <a:spcPct val="100000"/>
              </a:lnSpc>
              <a:spcBef>
                <a:spcPct val="50000"/>
              </a:spcBef>
            </a:pPr>
            <a:r>
              <a:rPr lang="en-US" altLang="zh-CN" sz="3000">
                <a:solidFill>
                  <a:schemeClr val="tx1"/>
                </a:solidFill>
                <a:latin typeface="Times New Roman" pitchFamily="18" charset="0"/>
                <a:ea typeface="宋体" pitchFamily="2" charset="-122"/>
                <a:cs typeface="Times New Roman" pitchFamily="18" charset="0"/>
              </a:rPr>
              <a:t>2</a:t>
            </a:r>
            <a:r>
              <a:rPr lang="zh-CN" altLang="en-US" sz="3000">
                <a:solidFill>
                  <a:schemeClr val="tx1"/>
                </a:solidFill>
                <a:latin typeface="Times New Roman" pitchFamily="18" charset="0"/>
                <a:ea typeface="宋体" pitchFamily="2" charset="-122"/>
                <a:cs typeface="Times New Roman" pitchFamily="18" charset="0"/>
              </a:rPr>
              <a:t>、若与点</a:t>
            </a:r>
            <a:r>
              <a:rPr lang="en-US" altLang="zh-CN" sz="3000">
                <a:solidFill>
                  <a:schemeClr val="tx1"/>
                </a:solidFill>
                <a:latin typeface="Times New Roman" pitchFamily="18" charset="0"/>
                <a:ea typeface="宋体" pitchFamily="2" charset="-122"/>
                <a:cs typeface="Times New Roman" pitchFamily="18" charset="0"/>
              </a:rPr>
              <a:t>v</a:t>
            </a:r>
            <a:r>
              <a:rPr lang="zh-CN" altLang="en-US" sz="3000">
                <a:solidFill>
                  <a:schemeClr val="tx1"/>
                </a:solidFill>
                <a:latin typeface="Times New Roman" pitchFamily="18" charset="0"/>
                <a:ea typeface="宋体" pitchFamily="2" charset="-122"/>
                <a:cs typeface="Times New Roman" pitchFamily="18" charset="0"/>
              </a:rPr>
              <a:t>相邻的点</a:t>
            </a:r>
            <a:r>
              <a:rPr lang="en-US" altLang="zh-CN" sz="3000">
                <a:solidFill>
                  <a:schemeClr val="tx1"/>
                </a:solidFill>
                <a:latin typeface="Times New Roman" pitchFamily="18" charset="0"/>
                <a:ea typeface="宋体" pitchFamily="2" charset="-122"/>
                <a:cs typeface="Times New Roman" pitchFamily="18" charset="0"/>
              </a:rPr>
              <a:t>w</a:t>
            </a:r>
            <a:r>
              <a:rPr lang="zh-CN" altLang="en-US" sz="3000">
                <a:solidFill>
                  <a:schemeClr val="tx1"/>
                </a:solidFill>
                <a:latin typeface="Times New Roman" pitchFamily="18" charset="0"/>
                <a:ea typeface="宋体" pitchFamily="2" charset="-122"/>
                <a:cs typeface="Times New Roman" pitchFamily="18" charset="0"/>
              </a:rPr>
              <a:t>属于不同树（即不同集合），则路径必从</a:t>
            </a:r>
            <a:r>
              <a:rPr lang="en-US" altLang="zh-CN" sz="3000">
                <a:solidFill>
                  <a:schemeClr val="tx1"/>
                </a:solidFill>
                <a:latin typeface="Times New Roman" pitchFamily="18" charset="0"/>
                <a:ea typeface="宋体" pitchFamily="2" charset="-122"/>
                <a:cs typeface="Times New Roman" pitchFamily="18" charset="0"/>
              </a:rPr>
              <a:t>v</a:t>
            </a:r>
            <a:r>
              <a:rPr lang="zh-CN" altLang="en-US" sz="3000">
                <a:solidFill>
                  <a:schemeClr val="tx1"/>
                </a:solidFill>
                <a:latin typeface="Times New Roman" pitchFamily="18" charset="0"/>
                <a:ea typeface="宋体" pitchFamily="2" charset="-122"/>
                <a:cs typeface="Times New Roman" pitchFamily="18" charset="0"/>
              </a:rPr>
              <a:t>和</a:t>
            </a:r>
            <a:r>
              <a:rPr lang="en-US" altLang="zh-CN" sz="3000">
                <a:solidFill>
                  <a:schemeClr val="tx1"/>
                </a:solidFill>
                <a:latin typeface="Times New Roman" pitchFamily="18" charset="0"/>
                <a:ea typeface="宋体" pitchFamily="2" charset="-122"/>
                <a:cs typeface="Times New Roman" pitchFamily="18" charset="0"/>
              </a:rPr>
              <a:t>w</a:t>
            </a:r>
            <a:r>
              <a:rPr lang="zh-CN" altLang="en-US" sz="3000">
                <a:solidFill>
                  <a:schemeClr val="tx1"/>
                </a:solidFill>
                <a:latin typeface="Times New Roman" pitchFamily="18" charset="0"/>
                <a:ea typeface="宋体" pitchFamily="2" charset="-122"/>
                <a:cs typeface="Times New Roman" pitchFamily="18" charset="0"/>
              </a:rPr>
              <a:t>之间穿过。因此，可通过遍历所有点找到路径。</a:t>
            </a:r>
            <a:endParaRPr lang="en-US" altLang="zh-CN" sz="3000">
              <a:solidFill>
                <a:schemeClr val="tx1"/>
              </a:solidFill>
              <a:latin typeface="Times New Roman" pitchFamily="18" charset="0"/>
              <a:ea typeface="宋体" pitchFamily="2" charset="-122"/>
              <a:cs typeface="Times New Roman" pitchFamily="18" charset="0"/>
            </a:endParaRPr>
          </a:p>
        </p:txBody>
      </p:sp>
      <p:grpSp>
        <p:nvGrpSpPr>
          <p:cNvPr id="252931" name="组合 2"/>
          <p:cNvGrpSpPr>
            <a:grpSpLocks/>
          </p:cNvGrpSpPr>
          <p:nvPr/>
        </p:nvGrpSpPr>
        <p:grpSpPr bwMode="auto">
          <a:xfrm>
            <a:off x="942975" y="3305175"/>
            <a:ext cx="3028950" cy="2592388"/>
            <a:chOff x="4932040" y="3703898"/>
            <a:chExt cx="3028168" cy="2590946"/>
          </a:xfrm>
        </p:grpSpPr>
        <p:pic>
          <p:nvPicPr>
            <p:cNvPr id="252943" name="Picture 30"/>
            <p:cNvPicPr>
              <a:picLocks noChangeAspect="1" noChangeArrowheads="1"/>
            </p:cNvPicPr>
            <p:nvPr/>
          </p:nvPicPr>
          <p:blipFill>
            <a:blip r:embed="rId2" cstate="print"/>
            <a:srcRect/>
            <a:stretch>
              <a:fillRect/>
            </a:stretch>
          </p:blipFill>
          <p:spPr bwMode="auto">
            <a:xfrm>
              <a:off x="4932040" y="3703898"/>
              <a:ext cx="3028168" cy="2590946"/>
            </a:xfrm>
            <a:prstGeom prst="rect">
              <a:avLst/>
            </a:prstGeom>
            <a:noFill/>
            <a:ln w="9525">
              <a:noFill/>
              <a:miter lim="800000"/>
              <a:headEnd/>
              <a:tailEnd/>
            </a:ln>
            <a:effectLst/>
          </p:spPr>
        </p:pic>
        <p:sp>
          <p:nvSpPr>
            <p:cNvPr id="252944" name="椭圆 41"/>
            <p:cNvSpPr>
              <a:spLocks noChangeArrowheads="1"/>
            </p:cNvSpPr>
            <p:nvPr/>
          </p:nvSpPr>
          <p:spPr bwMode="auto">
            <a:xfrm>
              <a:off x="5184068"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45" name="椭圆 43"/>
            <p:cNvSpPr>
              <a:spLocks noChangeArrowheads="1"/>
            </p:cNvSpPr>
            <p:nvPr/>
          </p:nvSpPr>
          <p:spPr bwMode="auto">
            <a:xfrm>
              <a:off x="5688124"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46" name="椭圆 44"/>
            <p:cNvSpPr>
              <a:spLocks noChangeArrowheads="1"/>
            </p:cNvSpPr>
            <p:nvPr/>
          </p:nvSpPr>
          <p:spPr bwMode="auto">
            <a:xfrm>
              <a:off x="5688124" y="4401108"/>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47" name="椭圆 45"/>
            <p:cNvSpPr>
              <a:spLocks noChangeArrowheads="1"/>
            </p:cNvSpPr>
            <p:nvPr/>
          </p:nvSpPr>
          <p:spPr bwMode="auto">
            <a:xfrm>
              <a:off x="5178908" y="440699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48" name="椭圆 46"/>
            <p:cNvSpPr>
              <a:spLocks noChangeArrowheads="1"/>
            </p:cNvSpPr>
            <p:nvPr/>
          </p:nvSpPr>
          <p:spPr bwMode="auto">
            <a:xfrm>
              <a:off x="6660232"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49" name="椭圆 47"/>
            <p:cNvSpPr>
              <a:spLocks noChangeArrowheads="1"/>
            </p:cNvSpPr>
            <p:nvPr/>
          </p:nvSpPr>
          <p:spPr bwMode="auto">
            <a:xfrm>
              <a:off x="6156176" y="3974951"/>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0" name="椭圆 48"/>
            <p:cNvSpPr>
              <a:spLocks noChangeArrowheads="1"/>
            </p:cNvSpPr>
            <p:nvPr/>
          </p:nvSpPr>
          <p:spPr bwMode="auto">
            <a:xfrm>
              <a:off x="7164288"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1" name="椭圆 49"/>
            <p:cNvSpPr>
              <a:spLocks noChangeArrowheads="1"/>
            </p:cNvSpPr>
            <p:nvPr/>
          </p:nvSpPr>
          <p:spPr bwMode="auto">
            <a:xfrm>
              <a:off x="7166346" y="441422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2" name="椭圆 50"/>
            <p:cNvSpPr>
              <a:spLocks noChangeArrowheads="1"/>
            </p:cNvSpPr>
            <p:nvPr/>
          </p:nvSpPr>
          <p:spPr bwMode="auto">
            <a:xfrm>
              <a:off x="6660232" y="441422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3" name="椭圆 51"/>
            <p:cNvSpPr>
              <a:spLocks noChangeArrowheads="1"/>
            </p:cNvSpPr>
            <p:nvPr/>
          </p:nvSpPr>
          <p:spPr bwMode="auto">
            <a:xfrm>
              <a:off x="6154241" y="440699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4" name="椭圆 52"/>
            <p:cNvSpPr>
              <a:spLocks noChangeArrowheads="1"/>
            </p:cNvSpPr>
            <p:nvPr/>
          </p:nvSpPr>
          <p:spPr bwMode="auto">
            <a:xfrm>
              <a:off x="7655992" y="3969060"/>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5" name="椭圆 53"/>
            <p:cNvSpPr>
              <a:spLocks noChangeArrowheads="1"/>
            </p:cNvSpPr>
            <p:nvPr/>
          </p:nvSpPr>
          <p:spPr bwMode="auto">
            <a:xfrm>
              <a:off x="7658050" y="4414229"/>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6" name="椭圆 54"/>
            <p:cNvSpPr>
              <a:spLocks noChangeArrowheads="1"/>
            </p:cNvSpPr>
            <p:nvPr/>
          </p:nvSpPr>
          <p:spPr bwMode="auto">
            <a:xfrm>
              <a:off x="5184068"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7" name="椭圆 55"/>
            <p:cNvSpPr>
              <a:spLocks noChangeArrowheads="1"/>
            </p:cNvSpPr>
            <p:nvPr/>
          </p:nvSpPr>
          <p:spPr bwMode="auto">
            <a:xfrm>
              <a:off x="5688124"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8" name="椭圆 56"/>
            <p:cNvSpPr>
              <a:spLocks noChangeArrowheads="1"/>
            </p:cNvSpPr>
            <p:nvPr/>
          </p:nvSpPr>
          <p:spPr bwMode="auto">
            <a:xfrm>
              <a:off x="5688124" y="5360095"/>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59" name="椭圆 57"/>
            <p:cNvSpPr>
              <a:spLocks noChangeArrowheads="1"/>
            </p:cNvSpPr>
            <p:nvPr/>
          </p:nvSpPr>
          <p:spPr bwMode="auto">
            <a:xfrm>
              <a:off x="5178908" y="536598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0" name="椭圆 58"/>
            <p:cNvSpPr>
              <a:spLocks noChangeArrowheads="1"/>
            </p:cNvSpPr>
            <p:nvPr/>
          </p:nvSpPr>
          <p:spPr bwMode="auto">
            <a:xfrm>
              <a:off x="6660232"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1" name="椭圆 59"/>
            <p:cNvSpPr>
              <a:spLocks noChangeArrowheads="1"/>
            </p:cNvSpPr>
            <p:nvPr/>
          </p:nvSpPr>
          <p:spPr bwMode="auto">
            <a:xfrm>
              <a:off x="6156176" y="4933938"/>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2" name="椭圆 60"/>
            <p:cNvSpPr>
              <a:spLocks noChangeArrowheads="1"/>
            </p:cNvSpPr>
            <p:nvPr/>
          </p:nvSpPr>
          <p:spPr bwMode="auto">
            <a:xfrm>
              <a:off x="7164288"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3" name="椭圆 61"/>
            <p:cNvSpPr>
              <a:spLocks noChangeArrowheads="1"/>
            </p:cNvSpPr>
            <p:nvPr/>
          </p:nvSpPr>
          <p:spPr bwMode="auto">
            <a:xfrm>
              <a:off x="7166346" y="537321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4" name="椭圆 62"/>
            <p:cNvSpPr>
              <a:spLocks noChangeArrowheads="1"/>
            </p:cNvSpPr>
            <p:nvPr/>
          </p:nvSpPr>
          <p:spPr bwMode="auto">
            <a:xfrm>
              <a:off x="6660232" y="537321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5" name="椭圆 63"/>
            <p:cNvSpPr>
              <a:spLocks noChangeArrowheads="1"/>
            </p:cNvSpPr>
            <p:nvPr/>
          </p:nvSpPr>
          <p:spPr bwMode="auto">
            <a:xfrm>
              <a:off x="6154241" y="536598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6" name="椭圆 64"/>
            <p:cNvSpPr>
              <a:spLocks noChangeArrowheads="1"/>
            </p:cNvSpPr>
            <p:nvPr/>
          </p:nvSpPr>
          <p:spPr bwMode="auto">
            <a:xfrm>
              <a:off x="7655992" y="4928047"/>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7" name="椭圆 65"/>
            <p:cNvSpPr>
              <a:spLocks noChangeArrowheads="1"/>
            </p:cNvSpPr>
            <p:nvPr/>
          </p:nvSpPr>
          <p:spPr bwMode="auto">
            <a:xfrm>
              <a:off x="7658050" y="5373216"/>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8" name="椭圆 66"/>
            <p:cNvSpPr>
              <a:spLocks noChangeArrowheads="1"/>
            </p:cNvSpPr>
            <p:nvPr/>
          </p:nvSpPr>
          <p:spPr bwMode="auto">
            <a:xfrm>
              <a:off x="5693284" y="5864151"/>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69" name="椭圆 67"/>
            <p:cNvSpPr>
              <a:spLocks noChangeArrowheads="1"/>
            </p:cNvSpPr>
            <p:nvPr/>
          </p:nvSpPr>
          <p:spPr bwMode="auto">
            <a:xfrm>
              <a:off x="5184068" y="587004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70" name="椭圆 68"/>
            <p:cNvSpPr>
              <a:spLocks noChangeArrowheads="1"/>
            </p:cNvSpPr>
            <p:nvPr/>
          </p:nvSpPr>
          <p:spPr bwMode="auto">
            <a:xfrm>
              <a:off x="7171506" y="587727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71" name="椭圆 69"/>
            <p:cNvSpPr>
              <a:spLocks noChangeArrowheads="1"/>
            </p:cNvSpPr>
            <p:nvPr/>
          </p:nvSpPr>
          <p:spPr bwMode="auto">
            <a:xfrm>
              <a:off x="6665392" y="587727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72" name="椭圆 70"/>
            <p:cNvSpPr>
              <a:spLocks noChangeArrowheads="1"/>
            </p:cNvSpPr>
            <p:nvPr/>
          </p:nvSpPr>
          <p:spPr bwMode="auto">
            <a:xfrm>
              <a:off x="6159401" y="587004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sp>
          <p:nvSpPr>
            <p:cNvPr id="252973" name="椭圆 71"/>
            <p:cNvSpPr>
              <a:spLocks noChangeArrowheads="1"/>
            </p:cNvSpPr>
            <p:nvPr/>
          </p:nvSpPr>
          <p:spPr bwMode="auto">
            <a:xfrm>
              <a:off x="7663210" y="5877272"/>
              <a:ext cx="144016" cy="144016"/>
            </a:xfrm>
            <a:prstGeom prst="ellipse">
              <a:avLst/>
            </a:prstGeom>
            <a:solidFill>
              <a:schemeClr val="accent1"/>
            </a:solidFill>
            <a:ln w="9525" algn="ctr">
              <a:solidFill>
                <a:schemeClr val="tx1"/>
              </a:solidFill>
              <a:round/>
              <a:headEnd/>
              <a:tailEnd/>
            </a:ln>
            <a:effectLst/>
          </p:spPr>
          <p:txBody>
            <a:bodyPr lIns="112947" tIns="56473" rIns="112947" bIns="56473">
              <a:spAutoFit/>
            </a:bodyPr>
            <a:lstStyle/>
            <a:p>
              <a:endParaRPr lang="zh-CN" altLang="en-US"/>
            </a:p>
          </p:txBody>
        </p:sp>
      </p:grpSp>
      <p:grpSp>
        <p:nvGrpSpPr>
          <p:cNvPr id="252932" name="组合 57"/>
          <p:cNvGrpSpPr>
            <a:grpSpLocks/>
          </p:cNvGrpSpPr>
          <p:nvPr/>
        </p:nvGrpSpPr>
        <p:grpSpPr bwMode="auto">
          <a:xfrm>
            <a:off x="977900" y="3862388"/>
            <a:ext cx="3060700" cy="1912937"/>
            <a:chOff x="2806100" y="3940676"/>
            <a:chExt cx="3061325" cy="1912620"/>
          </a:xfrm>
        </p:grpSpPr>
        <p:cxnSp>
          <p:nvCxnSpPr>
            <p:cNvPr id="252936" name="直接箭头连接符 36"/>
            <p:cNvCxnSpPr>
              <a:cxnSpLocks noChangeShapeType="1"/>
            </p:cNvCxnSpPr>
            <p:nvPr/>
          </p:nvCxnSpPr>
          <p:spPr bwMode="auto">
            <a:xfrm>
              <a:off x="2806100" y="3940676"/>
              <a:ext cx="1030563" cy="15240"/>
            </a:xfrm>
            <a:prstGeom prst="straightConnector1">
              <a:avLst/>
            </a:prstGeom>
            <a:noFill/>
            <a:ln w="25400" algn="ctr">
              <a:solidFill>
                <a:schemeClr val="tx1"/>
              </a:solidFill>
              <a:prstDash val="sysDash"/>
              <a:round/>
              <a:headEnd type="oval" w="med" len="med"/>
              <a:tailEnd type="triangle" w="med" len="med"/>
            </a:ln>
            <a:effectLst/>
          </p:spPr>
        </p:cxnSp>
        <p:cxnSp>
          <p:nvCxnSpPr>
            <p:cNvPr id="252937" name="直接连接符 39"/>
            <p:cNvCxnSpPr>
              <a:cxnSpLocks noChangeShapeType="1"/>
            </p:cNvCxnSpPr>
            <p:nvPr/>
          </p:nvCxnSpPr>
          <p:spPr bwMode="auto">
            <a:xfrm>
              <a:off x="3836663" y="3940676"/>
              <a:ext cx="0" cy="944880"/>
            </a:xfrm>
            <a:prstGeom prst="line">
              <a:avLst/>
            </a:prstGeom>
            <a:noFill/>
            <a:ln w="25400" algn="ctr">
              <a:solidFill>
                <a:schemeClr val="tx1"/>
              </a:solidFill>
              <a:prstDash val="sysDash"/>
              <a:round/>
              <a:headEnd/>
              <a:tailEnd type="triangle" w="med" len="med"/>
            </a:ln>
            <a:effectLst/>
          </p:spPr>
        </p:cxnSp>
        <p:cxnSp>
          <p:nvCxnSpPr>
            <p:cNvPr id="252938" name="直接连接符 41"/>
            <p:cNvCxnSpPr>
              <a:cxnSpLocks noChangeShapeType="1"/>
            </p:cNvCxnSpPr>
            <p:nvPr/>
          </p:nvCxnSpPr>
          <p:spPr bwMode="auto">
            <a:xfrm>
              <a:off x="3836663" y="4893176"/>
              <a:ext cx="449612" cy="7620"/>
            </a:xfrm>
            <a:prstGeom prst="line">
              <a:avLst/>
            </a:prstGeom>
            <a:noFill/>
            <a:ln w="25400" algn="ctr">
              <a:solidFill>
                <a:schemeClr val="tx1"/>
              </a:solidFill>
              <a:prstDash val="sysDash"/>
              <a:round/>
              <a:headEnd/>
              <a:tailEnd type="triangle" w="med" len="med"/>
            </a:ln>
            <a:effectLst/>
          </p:spPr>
        </p:cxnSp>
        <p:cxnSp>
          <p:nvCxnSpPr>
            <p:cNvPr id="252939" name="直接连接符 43"/>
            <p:cNvCxnSpPr>
              <a:cxnSpLocks noChangeShapeType="1"/>
            </p:cNvCxnSpPr>
            <p:nvPr/>
          </p:nvCxnSpPr>
          <p:spPr bwMode="auto">
            <a:xfrm>
              <a:off x="4286275" y="4893176"/>
              <a:ext cx="0" cy="960120"/>
            </a:xfrm>
            <a:prstGeom prst="line">
              <a:avLst/>
            </a:prstGeom>
            <a:noFill/>
            <a:ln w="25400" algn="ctr">
              <a:solidFill>
                <a:schemeClr val="tx1"/>
              </a:solidFill>
              <a:prstDash val="sysDash"/>
              <a:round/>
              <a:headEnd/>
              <a:tailEnd type="triangle" w="med" len="med"/>
            </a:ln>
            <a:effectLst/>
          </p:spPr>
        </p:cxnSp>
        <p:cxnSp>
          <p:nvCxnSpPr>
            <p:cNvPr id="252940" name="直接连接符 52"/>
            <p:cNvCxnSpPr>
              <a:cxnSpLocks noChangeShapeType="1"/>
            </p:cNvCxnSpPr>
            <p:nvPr/>
          </p:nvCxnSpPr>
          <p:spPr bwMode="auto">
            <a:xfrm>
              <a:off x="4286275" y="5853296"/>
              <a:ext cx="501749" cy="0"/>
            </a:xfrm>
            <a:prstGeom prst="line">
              <a:avLst/>
            </a:prstGeom>
            <a:noFill/>
            <a:ln w="25400" algn="ctr">
              <a:solidFill>
                <a:schemeClr val="tx1"/>
              </a:solidFill>
              <a:prstDash val="sysDash"/>
              <a:round/>
              <a:headEnd/>
              <a:tailEnd type="triangle" w="med" len="med"/>
            </a:ln>
            <a:effectLst/>
          </p:spPr>
        </p:cxnSp>
        <p:cxnSp>
          <p:nvCxnSpPr>
            <p:cNvPr id="252941" name="直接连接符 54"/>
            <p:cNvCxnSpPr>
              <a:cxnSpLocks noChangeShapeType="1"/>
            </p:cNvCxnSpPr>
            <p:nvPr/>
          </p:nvCxnSpPr>
          <p:spPr bwMode="auto">
            <a:xfrm flipV="1">
              <a:off x="4788024" y="5373236"/>
              <a:ext cx="0" cy="480060"/>
            </a:xfrm>
            <a:prstGeom prst="line">
              <a:avLst/>
            </a:prstGeom>
            <a:noFill/>
            <a:ln w="25400" algn="ctr">
              <a:solidFill>
                <a:schemeClr val="tx1"/>
              </a:solidFill>
              <a:prstDash val="sysDash"/>
              <a:round/>
              <a:headEnd/>
              <a:tailEnd type="triangle" w="med" len="med"/>
            </a:ln>
            <a:effectLst/>
          </p:spPr>
        </p:cxnSp>
        <p:cxnSp>
          <p:nvCxnSpPr>
            <p:cNvPr id="252942" name="直接连接符 56"/>
            <p:cNvCxnSpPr>
              <a:cxnSpLocks noChangeShapeType="1"/>
            </p:cNvCxnSpPr>
            <p:nvPr/>
          </p:nvCxnSpPr>
          <p:spPr bwMode="auto">
            <a:xfrm>
              <a:off x="4788024" y="5373236"/>
              <a:ext cx="1079401" cy="0"/>
            </a:xfrm>
            <a:prstGeom prst="line">
              <a:avLst/>
            </a:prstGeom>
            <a:noFill/>
            <a:ln w="25400" algn="ctr">
              <a:solidFill>
                <a:schemeClr val="tx1"/>
              </a:solidFill>
              <a:prstDash val="sysDash"/>
              <a:round/>
              <a:headEnd/>
              <a:tailEnd type="triangle" w="med" len="med"/>
            </a:ln>
            <a:effectLst/>
          </p:spPr>
        </p:cxnSp>
      </p:grpSp>
      <p:sp>
        <p:nvSpPr>
          <p:cNvPr id="252933" name="椭圆 58"/>
          <p:cNvSpPr>
            <a:spLocks noChangeArrowheads="1"/>
          </p:cNvSpPr>
          <p:nvPr/>
        </p:nvSpPr>
        <p:spPr bwMode="auto">
          <a:xfrm>
            <a:off x="1117600" y="3406775"/>
            <a:ext cx="298450" cy="912813"/>
          </a:xfrm>
          <a:prstGeom prst="ellipse">
            <a:avLst/>
          </a:prstGeom>
          <a:noFill/>
          <a:ln w="9525" algn="ctr">
            <a:solidFill>
              <a:schemeClr val="tx1"/>
            </a:solidFill>
            <a:round/>
            <a:headEnd/>
            <a:tailEnd/>
          </a:ln>
        </p:spPr>
        <p:txBody>
          <a:bodyPr lIns="112947" tIns="56473" rIns="112947" bIns="56473">
            <a:spAutoFit/>
          </a:bodyPr>
          <a:lstStyle/>
          <a:p>
            <a:endParaRPr lang="zh-CN" altLang="en-US"/>
          </a:p>
        </p:txBody>
      </p:sp>
      <p:sp>
        <p:nvSpPr>
          <p:cNvPr id="252934" name="椭圆 60"/>
          <p:cNvSpPr>
            <a:spLocks noChangeArrowheads="1"/>
          </p:cNvSpPr>
          <p:nvPr/>
        </p:nvSpPr>
        <p:spPr bwMode="auto">
          <a:xfrm>
            <a:off x="1627188" y="3424238"/>
            <a:ext cx="298450" cy="911225"/>
          </a:xfrm>
          <a:prstGeom prst="ellipse">
            <a:avLst/>
          </a:prstGeom>
          <a:noFill/>
          <a:ln w="9525" algn="ctr">
            <a:solidFill>
              <a:schemeClr val="tx1"/>
            </a:solidFill>
            <a:round/>
            <a:headEnd/>
            <a:tailEnd/>
          </a:ln>
        </p:spPr>
        <p:txBody>
          <a:bodyPr lIns="112947" tIns="56473" rIns="112947" bIns="56473">
            <a:spAutoFit/>
          </a:bodyPr>
          <a:lstStyle/>
          <a:p>
            <a:endParaRPr lang="zh-CN" altLang="en-US"/>
          </a:p>
        </p:txBody>
      </p:sp>
      <p:pic>
        <p:nvPicPr>
          <p:cNvPr id="252935" name="Picture 45"/>
          <p:cNvPicPr>
            <a:picLocks noChangeAspect="1" noChangeArrowheads="1"/>
          </p:cNvPicPr>
          <p:nvPr/>
        </p:nvPicPr>
        <p:blipFill>
          <a:blip r:embed="rId3" cstate="print"/>
          <a:srcRect/>
          <a:stretch>
            <a:fillRect/>
          </a:stretch>
        </p:blipFill>
        <p:spPr bwMode="auto">
          <a:xfrm>
            <a:off x="5003800" y="3154363"/>
            <a:ext cx="2965450" cy="29067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8546" name="Text Box 2"/>
          <p:cNvSpPr txBox="1">
            <a:spLocks noChangeArrowheads="1"/>
          </p:cNvSpPr>
          <p:nvPr/>
        </p:nvSpPr>
        <p:spPr bwMode="auto">
          <a:xfrm>
            <a:off x="381000" y="838200"/>
            <a:ext cx="8413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u="sng">
                <a:solidFill>
                  <a:srgbClr val="FF3300"/>
                </a:solidFill>
                <a:effectLst>
                  <a:outerShdw blurRad="38100" dist="38100" dir="2700000" algn="tl">
                    <a:srgbClr val="C0C0C0"/>
                  </a:outerShdw>
                </a:effectLst>
                <a:latin typeface="Times New Roman" pitchFamily="18" charset="0"/>
              </a:rPr>
              <a:t>定义1</a:t>
            </a:r>
            <a:r>
              <a:rPr lang="zh-CN" altLang="en-US" sz="2800">
                <a:solidFill>
                  <a:schemeClr val="tx1"/>
                </a:solidFill>
                <a:effectLst>
                  <a:outerShdw blurRad="38100" dist="38100" dir="2700000" algn="tl">
                    <a:srgbClr val="C0C0C0"/>
                  </a:outerShdw>
                </a:effectLst>
                <a:latin typeface="Times New Roman" pitchFamily="18" charset="0"/>
              </a:rPr>
              <a:t>  满二叉树(</a:t>
            </a:r>
            <a:r>
              <a:rPr lang="en-US" altLang="zh-CN" sz="2800">
                <a:solidFill>
                  <a:schemeClr val="tx1"/>
                </a:solidFill>
                <a:effectLst>
                  <a:outerShdw blurRad="38100" dist="38100" dir="2700000" algn="tl">
                    <a:srgbClr val="C0C0C0"/>
                  </a:outerShdw>
                </a:effectLst>
                <a:latin typeface="Times New Roman" pitchFamily="18" charset="0"/>
              </a:rPr>
              <a:t>Full Binary Tree)</a:t>
            </a:r>
            <a:r>
              <a:rPr lang="en-US" altLang="zh-CN" sz="2800" b="0">
                <a:solidFill>
                  <a:schemeClr val="tx1"/>
                </a:solidFill>
                <a:latin typeface="Times New Roman" pitchFamily="18" charset="0"/>
              </a:rPr>
              <a:t> </a:t>
            </a:r>
          </a:p>
          <a:p>
            <a:pPr>
              <a:lnSpc>
                <a:spcPct val="100000"/>
              </a:lnSpc>
              <a:defRPr/>
            </a:pPr>
            <a:r>
              <a:rPr lang="en-US" altLang="zh-CN" sz="2800" b="0">
                <a:solidFill>
                  <a:schemeClr val="tx1"/>
                </a:solidFill>
                <a:latin typeface="Times New Roman" pitchFamily="18" charset="0"/>
              </a:rPr>
              <a:t>         </a:t>
            </a:r>
            <a:r>
              <a:rPr lang="zh-CN" altLang="en-US" sz="2800">
                <a:solidFill>
                  <a:schemeClr val="tx1"/>
                </a:solidFill>
                <a:latin typeface="Times New Roman" pitchFamily="18" charset="0"/>
              </a:rPr>
              <a:t>一棵深度为</a:t>
            </a:r>
            <a:r>
              <a:rPr lang="en-US" altLang="zh-CN" sz="2800">
                <a:solidFill>
                  <a:schemeClr val="tx1"/>
                </a:solidFill>
                <a:latin typeface="Times New Roman" pitchFamily="18" charset="0"/>
              </a:rPr>
              <a:t>k</a:t>
            </a:r>
            <a:r>
              <a:rPr lang="zh-CN" altLang="en-US" sz="2800">
                <a:solidFill>
                  <a:schemeClr val="tx1"/>
                </a:solidFill>
                <a:latin typeface="Times New Roman" pitchFamily="18" charset="0"/>
              </a:rPr>
              <a:t>且有2</a:t>
            </a:r>
            <a:r>
              <a:rPr lang="en-US" altLang="zh-CN" sz="2800" baseline="30000">
                <a:solidFill>
                  <a:schemeClr val="tx1"/>
                </a:solidFill>
                <a:latin typeface="Times New Roman" pitchFamily="18" charset="0"/>
              </a:rPr>
              <a:t>k</a:t>
            </a:r>
            <a:r>
              <a:rPr lang="en-US" altLang="zh-CN" sz="2800">
                <a:solidFill>
                  <a:schemeClr val="tx1"/>
                </a:solidFill>
                <a:latin typeface="Times New Roman" pitchFamily="18" charset="0"/>
              </a:rPr>
              <a:t>－1</a:t>
            </a:r>
            <a:r>
              <a:rPr lang="zh-CN" altLang="en-US" sz="2800">
                <a:solidFill>
                  <a:schemeClr val="tx1"/>
                </a:solidFill>
                <a:latin typeface="Times New Roman" pitchFamily="18" charset="0"/>
              </a:rPr>
              <a:t>个结点的二叉树。</a:t>
            </a:r>
            <a:endParaRPr lang="zh-CN" altLang="en-US" sz="2800" b="0">
              <a:solidFill>
                <a:schemeClr val="tx1"/>
              </a:solidFill>
              <a:latin typeface="Times New Roman" pitchFamily="18" charset="0"/>
            </a:endParaRPr>
          </a:p>
        </p:txBody>
      </p:sp>
      <p:pic>
        <p:nvPicPr>
          <p:cNvPr id="748548" name="Picture 4"/>
          <p:cNvPicPr>
            <a:picLocks noChangeAspect="1" noChangeArrowheads="1"/>
          </p:cNvPicPr>
          <p:nvPr/>
        </p:nvPicPr>
        <p:blipFill>
          <a:blip r:embed="rId2" cstate="print"/>
          <a:srcRect/>
          <a:stretch>
            <a:fillRect/>
          </a:stretch>
        </p:blipFill>
        <p:spPr bwMode="auto">
          <a:xfrm>
            <a:off x="1547813" y="1989138"/>
            <a:ext cx="5834062" cy="40449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8548"/>
                                        </p:tgtEl>
                                        <p:attrNameLst>
                                          <p:attrName>style.visibility</p:attrName>
                                        </p:attrNameLst>
                                      </p:cBhvr>
                                      <p:to>
                                        <p:strVal val="visible"/>
                                      </p:to>
                                    </p:set>
                                    <p:anim calcmode="lin" valueType="num">
                                      <p:cBhvr additive="base">
                                        <p:cTn id="7" dur="500" fill="hold"/>
                                        <p:tgtEl>
                                          <p:spTgt spid="748548"/>
                                        </p:tgtEl>
                                        <p:attrNameLst>
                                          <p:attrName>ppt_x</p:attrName>
                                        </p:attrNameLst>
                                      </p:cBhvr>
                                      <p:tavLst>
                                        <p:tav tm="0">
                                          <p:val>
                                            <p:strVal val="#ppt_x"/>
                                          </p:val>
                                        </p:tav>
                                        <p:tav tm="100000">
                                          <p:val>
                                            <p:strVal val="#ppt_x"/>
                                          </p:val>
                                        </p:tav>
                                      </p:tavLst>
                                    </p:anim>
                                    <p:anim calcmode="lin" valueType="num">
                                      <p:cBhvr additive="base">
                                        <p:cTn id="8" dur="500" fill="hold"/>
                                        <p:tgtEl>
                                          <p:spTgt spid="74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0183" name="Rectangle 1031"/>
          <p:cNvSpPr>
            <a:spLocks noChangeArrowheads="1"/>
          </p:cNvSpPr>
          <p:nvPr/>
        </p:nvSpPr>
        <p:spPr bwMode="auto">
          <a:xfrm>
            <a:off x="381000" y="836613"/>
            <a:ext cx="8382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u="sng">
                <a:solidFill>
                  <a:srgbClr val="FF3300"/>
                </a:solidFill>
                <a:effectLst>
                  <a:outerShdw blurRad="38100" dist="38100" dir="2700000" algn="tl">
                    <a:srgbClr val="C0C0C0"/>
                  </a:outerShdw>
                </a:effectLst>
                <a:latin typeface="Times New Roman" pitchFamily="18" charset="0"/>
              </a:rPr>
              <a:t>定义2</a:t>
            </a:r>
            <a:r>
              <a:rPr lang="zh-CN" altLang="en-US" sz="2800">
                <a:solidFill>
                  <a:schemeClr val="tx1"/>
                </a:solidFill>
                <a:effectLst>
                  <a:outerShdw blurRad="38100" dist="38100" dir="2700000" algn="tl">
                    <a:srgbClr val="C0C0C0"/>
                  </a:outerShdw>
                </a:effectLst>
                <a:latin typeface="Times New Roman" pitchFamily="18" charset="0"/>
              </a:rPr>
              <a:t>  完全二叉树(</a:t>
            </a:r>
            <a:r>
              <a:rPr lang="en-US" altLang="zh-CN" sz="2800">
                <a:solidFill>
                  <a:schemeClr val="tx1"/>
                </a:solidFill>
                <a:effectLst>
                  <a:outerShdw blurRad="38100" dist="38100" dir="2700000" algn="tl">
                    <a:srgbClr val="C0C0C0"/>
                  </a:outerShdw>
                </a:effectLst>
                <a:latin typeface="Times New Roman" pitchFamily="18" charset="0"/>
              </a:rPr>
              <a:t>Complete Binary Tree)</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 </a:t>
            </a:r>
            <a:r>
              <a:rPr lang="en-US" altLang="zh-CN" sz="2800" b="0">
                <a:solidFill>
                  <a:schemeClr val="tx1"/>
                </a:solidFill>
                <a:effectLst>
                  <a:outerShdw blurRad="38100" dist="38100" dir="2700000" algn="tl">
                    <a:srgbClr val="C0C0C0"/>
                  </a:outerShdw>
                </a:effectLst>
                <a:latin typeface="Times New Roman" pitchFamily="18" charset="0"/>
              </a:rPr>
              <a:t>       </a:t>
            </a:r>
            <a:r>
              <a:rPr lang="zh-CN" altLang="en-US" sz="2800">
                <a:solidFill>
                  <a:schemeClr val="tx1"/>
                </a:solidFill>
                <a:effectLst>
                  <a:outerShdw blurRad="38100" dist="38100" dir="2700000" algn="tl">
                    <a:srgbClr val="C0C0C0"/>
                  </a:outerShdw>
                </a:effectLst>
                <a:latin typeface="Times New Roman" pitchFamily="18" charset="0"/>
              </a:rPr>
              <a:t>如果一棵</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latin typeface="Times New Roman" pitchFamily="18" charset="0"/>
              </a:rPr>
              <a:t>个结点的深度为</a:t>
            </a:r>
            <a:r>
              <a:rPr lang="en-US" altLang="zh-CN" sz="2800">
                <a:solidFill>
                  <a:schemeClr val="tx1"/>
                </a:solidFill>
                <a:effectLst>
                  <a:outerShdw blurRad="38100" dist="38100" dir="2700000" algn="tl">
                    <a:srgbClr val="C0C0C0"/>
                  </a:outerShdw>
                </a:effectLst>
                <a:latin typeface="Times New Roman" pitchFamily="18" charset="0"/>
              </a:rPr>
              <a:t>k</a:t>
            </a:r>
            <a:r>
              <a:rPr lang="zh-CN" altLang="en-US" sz="2800">
                <a:solidFill>
                  <a:schemeClr val="tx1"/>
                </a:solidFill>
                <a:effectLst>
                  <a:outerShdw blurRad="38100" dist="38100" dir="2700000" algn="tl">
                    <a:srgbClr val="C0C0C0"/>
                  </a:outerShdw>
                </a:effectLst>
                <a:latin typeface="Times New Roman" pitchFamily="18" charset="0"/>
              </a:rPr>
              <a:t>的二叉树，它的每一个结点都与高度为</a:t>
            </a:r>
            <a:r>
              <a:rPr lang="en-US" altLang="zh-CN" sz="2800">
                <a:solidFill>
                  <a:schemeClr val="tx1"/>
                </a:solidFill>
                <a:effectLst>
                  <a:outerShdw blurRad="38100" dist="38100" dir="2700000" algn="tl">
                    <a:srgbClr val="C0C0C0"/>
                  </a:outerShdw>
                </a:effectLst>
                <a:latin typeface="Times New Roman" pitchFamily="18" charset="0"/>
              </a:rPr>
              <a:t>k</a:t>
            </a:r>
            <a:r>
              <a:rPr lang="zh-CN" altLang="en-US" sz="2800">
                <a:solidFill>
                  <a:schemeClr val="tx1"/>
                </a:solidFill>
                <a:effectLst>
                  <a:outerShdw blurRad="38100" dist="38100" dir="2700000" algn="tl">
                    <a:srgbClr val="C0C0C0"/>
                  </a:outerShdw>
                </a:effectLst>
                <a:latin typeface="Times New Roman" pitchFamily="18" charset="0"/>
              </a:rPr>
              <a:t>的满二叉树中编号为</a:t>
            </a:r>
            <a:r>
              <a:rPr lang="en-US" altLang="zh-CN" sz="2800">
                <a:solidFill>
                  <a:schemeClr val="tx1"/>
                </a:solidFill>
                <a:effectLst>
                  <a:outerShdw blurRad="38100" dist="38100" dir="2700000" algn="tl">
                    <a:srgbClr val="C0C0C0"/>
                  </a:outerShdw>
                </a:effectLst>
                <a:latin typeface="Times New Roman" pitchFamily="18" charset="0"/>
              </a:rPr>
              <a:t>1</a:t>
            </a:r>
            <a:r>
              <a:rPr lang="zh-CN" altLang="en-US" sz="2800">
                <a:solidFill>
                  <a:schemeClr val="tx1"/>
                </a:solidFill>
                <a:effectLst>
                  <a:outerShdw blurRad="38100" dist="38100" dir="2700000" algn="tl">
                    <a:srgbClr val="C0C0C0"/>
                  </a:outerShdw>
                </a:effectLst>
                <a:latin typeface="Times New Roman" pitchFamily="18" charset="0"/>
              </a:rPr>
              <a:t>～</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latin typeface="Times New Roman" pitchFamily="18" charset="0"/>
              </a:rPr>
              <a:t>的结点一一对应，则称这棵二叉树为完全二叉树。</a:t>
            </a:r>
          </a:p>
        </p:txBody>
      </p:sp>
      <p:pic>
        <p:nvPicPr>
          <p:cNvPr id="690184" name="Picture 1032"/>
          <p:cNvPicPr>
            <a:picLocks noChangeAspect="1" noChangeArrowheads="1"/>
          </p:cNvPicPr>
          <p:nvPr/>
        </p:nvPicPr>
        <p:blipFill>
          <a:blip r:embed="rId2" cstate="print"/>
          <a:srcRect/>
          <a:stretch>
            <a:fillRect/>
          </a:stretch>
        </p:blipFill>
        <p:spPr bwMode="auto">
          <a:xfrm>
            <a:off x="4645025" y="2997200"/>
            <a:ext cx="4319588" cy="3116263"/>
          </a:xfrm>
          <a:prstGeom prst="rect">
            <a:avLst/>
          </a:prstGeom>
          <a:noFill/>
          <a:ln w="9525">
            <a:noFill/>
            <a:miter lim="800000"/>
            <a:headEnd/>
            <a:tailEnd/>
          </a:ln>
        </p:spPr>
      </p:pic>
      <p:pic>
        <p:nvPicPr>
          <p:cNvPr id="690185" name="Picture 1033"/>
          <p:cNvPicPr>
            <a:picLocks noChangeAspect="1" noChangeArrowheads="1"/>
          </p:cNvPicPr>
          <p:nvPr/>
        </p:nvPicPr>
        <p:blipFill>
          <a:blip r:embed="rId3" cstate="print"/>
          <a:srcRect/>
          <a:stretch>
            <a:fillRect/>
          </a:stretch>
        </p:blipFill>
        <p:spPr bwMode="auto">
          <a:xfrm>
            <a:off x="144463" y="2997200"/>
            <a:ext cx="4500562" cy="31210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0185"/>
                                        </p:tgtEl>
                                        <p:attrNameLst>
                                          <p:attrName>style.visibility</p:attrName>
                                        </p:attrNameLst>
                                      </p:cBhvr>
                                      <p:to>
                                        <p:strVal val="visible"/>
                                      </p:to>
                                    </p:set>
                                    <p:anim calcmode="lin" valueType="num">
                                      <p:cBhvr additive="base">
                                        <p:cTn id="7" dur="500" fill="hold"/>
                                        <p:tgtEl>
                                          <p:spTgt spid="690185"/>
                                        </p:tgtEl>
                                        <p:attrNameLst>
                                          <p:attrName>ppt_x</p:attrName>
                                        </p:attrNameLst>
                                      </p:cBhvr>
                                      <p:tavLst>
                                        <p:tav tm="0">
                                          <p:val>
                                            <p:strVal val="#ppt_x"/>
                                          </p:val>
                                        </p:tav>
                                        <p:tav tm="100000">
                                          <p:val>
                                            <p:strVal val="#ppt_x"/>
                                          </p:val>
                                        </p:tav>
                                      </p:tavLst>
                                    </p:anim>
                                    <p:anim calcmode="lin" valueType="num">
                                      <p:cBhvr additive="base">
                                        <p:cTn id="8" dur="500" fill="hold"/>
                                        <p:tgtEl>
                                          <p:spTgt spid="69018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0184"/>
                                        </p:tgtEl>
                                        <p:attrNameLst>
                                          <p:attrName>style.visibility</p:attrName>
                                        </p:attrNameLst>
                                      </p:cBhvr>
                                      <p:to>
                                        <p:strVal val="visible"/>
                                      </p:to>
                                    </p:set>
                                    <p:anim calcmode="lin" valueType="num">
                                      <p:cBhvr additive="base">
                                        <p:cTn id="11" dur="500" fill="hold"/>
                                        <p:tgtEl>
                                          <p:spTgt spid="690184"/>
                                        </p:tgtEl>
                                        <p:attrNameLst>
                                          <p:attrName>ppt_x</p:attrName>
                                        </p:attrNameLst>
                                      </p:cBhvr>
                                      <p:tavLst>
                                        <p:tav tm="0">
                                          <p:val>
                                            <p:strVal val="#ppt_x"/>
                                          </p:val>
                                        </p:tav>
                                        <p:tav tm="100000">
                                          <p:val>
                                            <p:strVal val="#ppt_x"/>
                                          </p:val>
                                        </p:tav>
                                      </p:tavLst>
                                    </p:anim>
                                    <p:anim calcmode="lin" valueType="num">
                                      <p:cBhvr additive="base">
                                        <p:cTn id="12" dur="500" fill="hold"/>
                                        <p:tgtEl>
                                          <p:spTgt spid="690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1213" name="Rectangle 1037"/>
          <p:cNvSpPr>
            <a:spLocks noChangeArrowheads="1"/>
          </p:cNvSpPr>
          <p:nvPr/>
        </p:nvSpPr>
        <p:spPr bwMode="auto">
          <a:xfrm>
            <a:off x="206375" y="1844675"/>
            <a:ext cx="86868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dirty="0">
                <a:solidFill>
                  <a:schemeClr val="tx1"/>
                </a:solidFill>
              </a:rPr>
              <a:t>证明：设完全二叉树的高度为</a:t>
            </a:r>
            <a:r>
              <a:rPr lang="en-US" altLang="zh-CN" sz="2800" dirty="0">
                <a:solidFill>
                  <a:schemeClr val="tx1"/>
                </a:solidFill>
                <a:latin typeface="Times New Roman" pitchFamily="18" charset="0"/>
              </a:rPr>
              <a:t>k</a:t>
            </a:r>
            <a:r>
              <a:rPr lang="en-US" altLang="zh-CN" sz="2800" dirty="0">
                <a:solidFill>
                  <a:schemeClr val="tx1"/>
                </a:solidFill>
              </a:rPr>
              <a:t>，</a:t>
            </a:r>
            <a:r>
              <a:rPr lang="zh-CN" altLang="en-US" sz="2800" dirty="0">
                <a:solidFill>
                  <a:schemeClr val="tx1"/>
                </a:solidFill>
              </a:rPr>
              <a:t>根据性质</a:t>
            </a:r>
            <a:r>
              <a:rPr lang="zh-CN" altLang="en-US" sz="2800" dirty="0">
                <a:solidFill>
                  <a:schemeClr val="tx1"/>
                </a:solidFill>
                <a:latin typeface="Times New Roman" pitchFamily="18" charset="0"/>
              </a:rPr>
              <a:t>2</a:t>
            </a:r>
            <a:r>
              <a:rPr lang="zh-CN" altLang="en-US" sz="2800" dirty="0">
                <a:solidFill>
                  <a:schemeClr val="tx1"/>
                </a:solidFill>
              </a:rPr>
              <a:t>，有</a:t>
            </a:r>
          </a:p>
          <a:p>
            <a:pPr>
              <a:lnSpc>
                <a:spcPct val="100000"/>
              </a:lnSpc>
              <a:defRPr/>
            </a:pPr>
            <a:r>
              <a:rPr lang="zh-CN" altLang="en-US" sz="2800" dirty="0">
                <a:solidFill>
                  <a:schemeClr val="tx1"/>
                </a:solidFill>
              </a:rPr>
              <a:t>    </a:t>
            </a:r>
            <a:r>
              <a:rPr lang="zh-CN" altLang="en-US" sz="2800" dirty="0">
                <a:solidFill>
                  <a:schemeClr val="tx1"/>
                </a:solidFill>
                <a:latin typeface="Times New Roman" pitchFamily="18" charset="0"/>
              </a:rPr>
              <a:t>2</a:t>
            </a:r>
            <a:r>
              <a:rPr lang="en-US" altLang="zh-CN" sz="2800" baseline="30000" dirty="0">
                <a:solidFill>
                  <a:schemeClr val="tx1"/>
                </a:solidFill>
                <a:latin typeface="Times New Roman" pitchFamily="18" charset="0"/>
              </a:rPr>
              <a:t>k-1</a:t>
            </a:r>
            <a:r>
              <a:rPr lang="en-US" altLang="zh-CN" sz="2800" dirty="0">
                <a:solidFill>
                  <a:schemeClr val="tx1"/>
                </a:solidFill>
                <a:latin typeface="Times New Roman" pitchFamily="18" charset="0"/>
              </a:rPr>
              <a:t>-1 &lt; n </a:t>
            </a:r>
            <a:r>
              <a:rPr lang="en-US" altLang="zh-CN" sz="2800" dirty="0">
                <a:solidFill>
                  <a:schemeClr val="tx1"/>
                </a:solidFill>
                <a:latin typeface="Times New Roman" pitchFamily="18" charset="0"/>
                <a:sym typeface="Symbol" pitchFamily="18" charset="2"/>
              </a:rPr>
              <a:t> </a:t>
            </a:r>
            <a:r>
              <a:rPr lang="en-US" altLang="zh-CN" sz="2800" dirty="0">
                <a:solidFill>
                  <a:schemeClr val="tx1"/>
                </a:solidFill>
                <a:latin typeface="Times New Roman" pitchFamily="18" charset="0"/>
              </a:rPr>
              <a:t>2</a:t>
            </a:r>
            <a:r>
              <a:rPr lang="en-US" altLang="zh-CN" sz="2800" baseline="30000" dirty="0">
                <a:solidFill>
                  <a:schemeClr val="tx1"/>
                </a:solidFill>
                <a:latin typeface="Times New Roman" pitchFamily="18" charset="0"/>
              </a:rPr>
              <a:t>k</a:t>
            </a:r>
            <a:r>
              <a:rPr lang="en-US" altLang="zh-CN" sz="2800" dirty="0">
                <a:solidFill>
                  <a:schemeClr val="tx1"/>
                </a:solidFill>
                <a:latin typeface="Times New Roman" pitchFamily="18" charset="0"/>
              </a:rPr>
              <a:t>-1           </a:t>
            </a:r>
            <a:r>
              <a:rPr lang="en-US" altLang="zh-CN" sz="2800" dirty="0" err="1">
                <a:solidFill>
                  <a:schemeClr val="tx1"/>
                </a:solidFill>
                <a:latin typeface="Times New Roman" pitchFamily="18" charset="0"/>
              </a:rPr>
              <a:t>2</a:t>
            </a:r>
            <a:r>
              <a:rPr lang="en-US" altLang="zh-CN" sz="2800" baseline="30000" dirty="0" err="1">
                <a:solidFill>
                  <a:schemeClr val="tx1"/>
                </a:solidFill>
                <a:latin typeface="Times New Roman" pitchFamily="18" charset="0"/>
              </a:rPr>
              <a:t>k-1</a:t>
            </a:r>
            <a:r>
              <a:rPr lang="en-US" altLang="zh-CN" sz="2800" dirty="0">
                <a:solidFill>
                  <a:schemeClr val="tx1"/>
                </a:solidFill>
                <a:latin typeface="Times New Roman" pitchFamily="18" charset="0"/>
              </a:rPr>
              <a:t> &lt; n+1 </a:t>
            </a:r>
            <a:r>
              <a:rPr lang="en-US" altLang="zh-CN" sz="28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rPr>
              <a:t> 2</a:t>
            </a:r>
            <a:r>
              <a:rPr lang="en-US" altLang="zh-CN" sz="2800" baseline="30000" dirty="0">
                <a:solidFill>
                  <a:schemeClr val="tx1"/>
                </a:solidFill>
                <a:latin typeface="Times New Roman" pitchFamily="18" charset="0"/>
              </a:rPr>
              <a:t>k</a:t>
            </a:r>
            <a:r>
              <a:rPr lang="en-US" altLang="zh-CN" sz="2800" dirty="0">
                <a:solidFill>
                  <a:schemeClr val="tx1"/>
                </a:solidFill>
              </a:rPr>
              <a:t>  </a:t>
            </a:r>
          </a:p>
          <a:p>
            <a:pPr>
              <a:lnSpc>
                <a:spcPct val="100000"/>
              </a:lnSpc>
              <a:defRPr/>
            </a:pPr>
            <a:r>
              <a:rPr lang="en-US" altLang="zh-CN" sz="2800" dirty="0">
                <a:solidFill>
                  <a:schemeClr val="tx1"/>
                </a:solidFill>
              </a:rPr>
              <a:t>    </a:t>
            </a:r>
            <a:r>
              <a:rPr lang="zh-CN" altLang="en-US" sz="2800" dirty="0">
                <a:solidFill>
                  <a:schemeClr val="tx1"/>
                </a:solidFill>
              </a:rPr>
              <a:t>取对数：</a:t>
            </a:r>
            <a:r>
              <a:rPr lang="en-US" altLang="zh-CN" sz="2800" dirty="0">
                <a:solidFill>
                  <a:schemeClr val="tx1"/>
                </a:solidFill>
                <a:latin typeface="Times New Roman" pitchFamily="18" charset="0"/>
              </a:rPr>
              <a:t>k-1 &lt; log</a:t>
            </a:r>
            <a:r>
              <a:rPr lang="en-US" altLang="zh-CN" sz="2800" baseline="-25000" dirty="0">
                <a:solidFill>
                  <a:schemeClr val="tx1"/>
                </a:solidFill>
                <a:latin typeface="Times New Roman" pitchFamily="18" charset="0"/>
              </a:rPr>
              <a:t>2</a:t>
            </a:r>
            <a:r>
              <a:rPr lang="en-US" altLang="zh-CN" sz="2800" dirty="0">
                <a:solidFill>
                  <a:schemeClr val="tx1"/>
                </a:solidFill>
                <a:latin typeface="Times New Roman" pitchFamily="18" charset="0"/>
              </a:rPr>
              <a:t>(n+1) </a:t>
            </a:r>
            <a:r>
              <a:rPr lang="en-US" altLang="zh-CN" sz="2800" dirty="0">
                <a:solidFill>
                  <a:schemeClr val="tx1"/>
                </a:solidFill>
                <a:latin typeface="Times New Roman" pitchFamily="18" charset="0"/>
                <a:sym typeface="Symbol" pitchFamily="18" charset="2"/>
              </a:rPr>
              <a:t></a:t>
            </a:r>
            <a:r>
              <a:rPr lang="en-US" altLang="zh-CN" sz="2800" dirty="0">
                <a:solidFill>
                  <a:schemeClr val="tx1"/>
                </a:solidFill>
                <a:latin typeface="Times New Roman" pitchFamily="18" charset="0"/>
              </a:rPr>
              <a:t> k</a:t>
            </a:r>
          </a:p>
          <a:p>
            <a:pPr>
              <a:lnSpc>
                <a:spcPct val="100000"/>
              </a:lnSpc>
              <a:defRPr/>
            </a:pPr>
            <a:endParaRPr lang="zh-CN" altLang="en-US" sz="2800" dirty="0">
              <a:solidFill>
                <a:schemeClr val="tx1"/>
              </a:solidFill>
              <a:latin typeface="Times New Roman" pitchFamily="18" charset="0"/>
            </a:endParaRPr>
          </a:p>
          <a:p>
            <a:pPr>
              <a:lnSpc>
                <a:spcPct val="100000"/>
              </a:lnSpc>
              <a:defRPr/>
            </a:pPr>
            <a:r>
              <a:rPr lang="zh-CN" altLang="en-US" sz="2800" dirty="0">
                <a:solidFill>
                  <a:schemeClr val="tx1"/>
                </a:solidFill>
              </a:rPr>
              <a:t>由于高度取整数，所以有：</a:t>
            </a:r>
            <a:r>
              <a:rPr lang="en-US" altLang="zh-CN" sz="2800" dirty="0">
                <a:solidFill>
                  <a:schemeClr val="tx1"/>
                </a:solidFill>
                <a:latin typeface="Times New Roman" pitchFamily="18" charset="0"/>
              </a:rPr>
              <a:t>k= </a:t>
            </a:r>
            <a:r>
              <a:rPr lang="en-US" altLang="zh-CN" sz="2800" dirty="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800" dirty="0">
                <a:solidFill>
                  <a:schemeClr val="tx1"/>
                </a:solidFill>
                <a:effectLst>
                  <a:outerShdw blurRad="38100" dist="38100" dir="2700000" algn="tl">
                    <a:srgbClr val="C0C0C0"/>
                  </a:outerShdw>
                </a:effectLst>
                <a:latin typeface="Times New Roman" pitchFamily="18" charset="0"/>
              </a:rPr>
              <a:t>log</a:t>
            </a:r>
            <a:r>
              <a:rPr lang="en-US" altLang="zh-CN" sz="2800" baseline="-25000" dirty="0">
                <a:solidFill>
                  <a:schemeClr val="tx1"/>
                </a:solidFill>
                <a:effectLst>
                  <a:outerShdw blurRad="38100" dist="38100" dir="2700000" algn="tl">
                    <a:srgbClr val="C0C0C0"/>
                  </a:outerShdw>
                </a:effectLst>
                <a:latin typeface="Times New Roman" pitchFamily="18" charset="0"/>
              </a:rPr>
              <a:t>2</a:t>
            </a:r>
            <a:r>
              <a:rPr lang="en-US" altLang="zh-CN" sz="2800" dirty="0">
                <a:solidFill>
                  <a:schemeClr val="tx1"/>
                </a:solidFill>
                <a:effectLst>
                  <a:outerShdw blurRad="38100" dist="38100" dir="2700000" algn="tl">
                    <a:srgbClr val="C0C0C0"/>
                  </a:outerShdw>
                </a:effectLst>
                <a:latin typeface="Times New Roman" pitchFamily="18" charset="0"/>
              </a:rPr>
              <a:t>(n+1)</a:t>
            </a:r>
            <a:r>
              <a:rPr lang="en-US" altLang="zh-CN" sz="2800" dirty="0">
                <a:solidFill>
                  <a:schemeClr val="tx1"/>
                </a:solidFill>
                <a:effectLst>
                  <a:outerShdw blurRad="38100" dist="38100" dir="2700000" algn="tl">
                    <a:srgbClr val="C0C0C0"/>
                  </a:outerShdw>
                </a:effectLst>
                <a:latin typeface="Times New Roman" pitchFamily="18" charset="0"/>
                <a:sym typeface="Symbol" pitchFamily="18" charset="2"/>
              </a:rPr>
              <a:t></a:t>
            </a:r>
            <a:r>
              <a:rPr lang="zh-CN" altLang="en-US" sz="2800" dirty="0">
                <a:solidFill>
                  <a:schemeClr val="tx1"/>
                </a:solidFill>
                <a:effectLst>
                  <a:outerShdw blurRad="38100" dist="38100" dir="2700000" algn="tl">
                    <a:srgbClr val="C0C0C0"/>
                  </a:outerShdw>
                </a:effectLst>
                <a:sym typeface="Symbol" pitchFamily="18" charset="2"/>
              </a:rPr>
              <a:t>，即：</a:t>
            </a:r>
          </a:p>
          <a:p>
            <a:pPr>
              <a:lnSpc>
                <a:spcPct val="100000"/>
              </a:lnSpc>
              <a:defRPr/>
            </a:pPr>
            <a:endParaRPr lang="zh-CN" altLang="en-US" sz="2800" dirty="0">
              <a:solidFill>
                <a:schemeClr val="tx1"/>
              </a:solidFill>
              <a:effectLst>
                <a:outerShdw blurRad="38100" dist="38100" dir="2700000" algn="tl">
                  <a:srgbClr val="C0C0C0"/>
                </a:outerShdw>
              </a:effectLst>
              <a:sym typeface="Symbol" pitchFamily="18" charset="2"/>
            </a:endParaRPr>
          </a:p>
          <a:p>
            <a:pPr>
              <a:lnSpc>
                <a:spcPct val="100000"/>
              </a:lnSpc>
              <a:defRPr/>
            </a:pPr>
            <a:r>
              <a:rPr lang="en-US" altLang="zh-CN" sz="2800" dirty="0">
                <a:solidFill>
                  <a:schemeClr val="tx1"/>
                </a:solidFill>
              </a:rPr>
              <a:t>            </a:t>
            </a:r>
            <a:r>
              <a:rPr lang="en-US" altLang="zh-CN" sz="3200" dirty="0">
                <a:solidFill>
                  <a:schemeClr val="tx1"/>
                </a:solidFill>
                <a:latin typeface="Times New Roman" pitchFamily="18" charset="0"/>
              </a:rPr>
              <a:t>k = </a:t>
            </a:r>
            <a:r>
              <a:rPr lang="en-US" altLang="zh-CN" sz="3200" dirty="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3200" dirty="0">
                <a:solidFill>
                  <a:schemeClr val="tx1"/>
                </a:solidFill>
                <a:effectLst>
                  <a:outerShdw blurRad="38100" dist="38100" dir="2700000" algn="tl">
                    <a:srgbClr val="C0C0C0"/>
                  </a:outerShdw>
                </a:effectLst>
                <a:latin typeface="Times New Roman" pitchFamily="18" charset="0"/>
              </a:rPr>
              <a:t>log</a:t>
            </a:r>
            <a:r>
              <a:rPr lang="en-US" altLang="zh-CN" sz="3200" baseline="-25000" dirty="0">
                <a:solidFill>
                  <a:schemeClr val="tx1"/>
                </a:solidFill>
                <a:effectLst>
                  <a:outerShdw blurRad="38100" dist="38100" dir="2700000" algn="tl">
                    <a:srgbClr val="C0C0C0"/>
                  </a:outerShdw>
                </a:effectLst>
                <a:latin typeface="Times New Roman" pitchFamily="18" charset="0"/>
              </a:rPr>
              <a:t>2</a:t>
            </a:r>
            <a:r>
              <a:rPr lang="en-US" altLang="zh-CN" sz="3200" dirty="0">
                <a:solidFill>
                  <a:schemeClr val="tx1"/>
                </a:solidFill>
                <a:effectLst>
                  <a:outerShdw blurRad="38100" dist="38100" dir="2700000" algn="tl">
                    <a:srgbClr val="C0C0C0"/>
                  </a:outerShdw>
                </a:effectLst>
                <a:latin typeface="Times New Roman" pitchFamily="18" charset="0"/>
              </a:rPr>
              <a:t>(n+1)</a:t>
            </a:r>
            <a:r>
              <a:rPr lang="en-US" altLang="zh-CN" sz="3200" dirty="0">
                <a:solidFill>
                  <a:schemeClr val="tx1"/>
                </a:solidFill>
                <a:effectLst>
                  <a:outerShdw blurRad="38100" dist="38100" dir="2700000" algn="tl">
                    <a:srgbClr val="C0C0C0"/>
                  </a:outerShdw>
                </a:effectLst>
                <a:latin typeface="Times New Roman" pitchFamily="18" charset="0"/>
                <a:sym typeface="Symbol" pitchFamily="18" charset="2"/>
              </a:rPr>
              <a:t></a:t>
            </a:r>
            <a:endParaRPr lang="zh-CN" altLang="en-US" sz="3200" dirty="0">
              <a:solidFill>
                <a:schemeClr val="tx1"/>
              </a:solidFill>
              <a:effectLst>
                <a:outerShdw blurRad="38100" dist="38100" dir="2700000" algn="tl">
                  <a:srgbClr val="C0C0C0"/>
                </a:outerShdw>
              </a:effectLst>
              <a:latin typeface="Times New Roman" pitchFamily="18" charset="0"/>
              <a:sym typeface="Symbol" pitchFamily="18" charset="2"/>
            </a:endParaRPr>
          </a:p>
        </p:txBody>
      </p:sp>
      <p:sp>
        <p:nvSpPr>
          <p:cNvPr id="691211" name="AutoShape 1035"/>
          <p:cNvSpPr>
            <a:spLocks noChangeArrowheads="1"/>
          </p:cNvSpPr>
          <p:nvPr/>
        </p:nvSpPr>
        <p:spPr bwMode="auto">
          <a:xfrm>
            <a:off x="3708400" y="2420938"/>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91212" name="AutoShape 1036"/>
          <p:cNvSpPr>
            <a:spLocks noChangeArrowheads="1"/>
          </p:cNvSpPr>
          <p:nvPr/>
        </p:nvSpPr>
        <p:spPr bwMode="auto">
          <a:xfrm>
            <a:off x="6783388" y="2420938"/>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91209" name="Text Box 1033"/>
          <p:cNvSpPr txBox="1">
            <a:spLocks noChangeArrowheads="1"/>
          </p:cNvSpPr>
          <p:nvPr/>
        </p:nvSpPr>
        <p:spPr bwMode="auto">
          <a:xfrm>
            <a:off x="0" y="692150"/>
            <a:ext cx="9144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u="sng" dirty="0">
                <a:solidFill>
                  <a:srgbClr val="FF3300"/>
                </a:solidFill>
                <a:effectLst>
                  <a:outerShdw blurRad="38100" dist="38100" dir="2700000" algn="tl">
                    <a:srgbClr val="C0C0C0"/>
                  </a:outerShdw>
                </a:effectLst>
                <a:latin typeface="Times New Roman" pitchFamily="18" charset="0"/>
              </a:rPr>
              <a:t>性质4</a:t>
            </a:r>
            <a:r>
              <a:rPr lang="zh-CN" altLang="en-US" sz="2800" b="0" dirty="0">
                <a:solidFill>
                  <a:schemeClr val="tx1"/>
                </a:solidFill>
                <a:latin typeface="Times New Roman" pitchFamily="18" charset="0"/>
              </a:rPr>
              <a:t>  </a:t>
            </a:r>
            <a:r>
              <a:rPr lang="zh-CN" altLang="en-US" sz="2800" dirty="0">
                <a:solidFill>
                  <a:schemeClr val="tx1"/>
                </a:solidFill>
                <a:effectLst>
                  <a:outerShdw blurRad="38100" dist="38100" dir="2700000" algn="tl">
                    <a:srgbClr val="C0C0C0"/>
                  </a:outerShdw>
                </a:effectLst>
                <a:latin typeface="Times New Roman" pitchFamily="18" charset="0"/>
              </a:rPr>
              <a:t>具有</a:t>
            </a:r>
            <a:r>
              <a:rPr lang="en-US" altLang="zh-CN" sz="2800" dirty="0">
                <a:solidFill>
                  <a:schemeClr val="tx1"/>
                </a:solidFill>
                <a:effectLst>
                  <a:outerShdw blurRad="38100" dist="38100" dir="2700000" algn="tl">
                    <a:srgbClr val="C0C0C0"/>
                  </a:outerShdw>
                </a:effectLst>
                <a:latin typeface="Times New Roman" pitchFamily="18" charset="0"/>
              </a:rPr>
              <a:t>n</a:t>
            </a:r>
            <a:r>
              <a:rPr lang="zh-CN" altLang="en-US" sz="2800" dirty="0">
                <a:solidFill>
                  <a:schemeClr val="tx1"/>
                </a:solidFill>
                <a:effectLst>
                  <a:outerShdw blurRad="38100" dist="38100" dir="2700000" algn="tl">
                    <a:srgbClr val="C0C0C0"/>
                  </a:outerShdw>
                </a:effectLst>
                <a:latin typeface="Times New Roman" pitchFamily="18" charset="0"/>
              </a:rPr>
              <a:t>个结点的完全二叉树的高度为</a:t>
            </a:r>
            <a:r>
              <a:rPr lang="zh-CN" altLang="en-US" sz="2800" dirty="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800" dirty="0">
                <a:solidFill>
                  <a:schemeClr val="tx1"/>
                </a:solidFill>
                <a:effectLst>
                  <a:outerShdw blurRad="38100" dist="38100" dir="2700000" algn="tl">
                    <a:srgbClr val="C0C0C0"/>
                  </a:outerShdw>
                </a:effectLst>
                <a:latin typeface="Times New Roman" pitchFamily="18" charset="0"/>
              </a:rPr>
              <a:t>log</a:t>
            </a:r>
            <a:r>
              <a:rPr lang="en-US" altLang="zh-CN" sz="2800" baseline="-25000" dirty="0">
                <a:solidFill>
                  <a:schemeClr val="tx1"/>
                </a:solidFill>
                <a:effectLst>
                  <a:outerShdw blurRad="38100" dist="38100" dir="2700000" algn="tl">
                    <a:srgbClr val="C0C0C0"/>
                  </a:outerShdw>
                </a:effectLst>
                <a:latin typeface="Times New Roman" pitchFamily="18" charset="0"/>
              </a:rPr>
              <a:t>2</a:t>
            </a:r>
            <a:r>
              <a:rPr lang="en-US" altLang="zh-CN" sz="2800" dirty="0">
                <a:solidFill>
                  <a:schemeClr val="tx1"/>
                </a:solidFill>
                <a:effectLst>
                  <a:outerShdw blurRad="38100" dist="38100" dir="2700000" algn="tl">
                    <a:srgbClr val="C0C0C0"/>
                  </a:outerShdw>
                </a:effectLst>
                <a:latin typeface="Times New Roman" pitchFamily="18" charset="0"/>
              </a:rPr>
              <a:t>(n+1)</a:t>
            </a:r>
            <a:r>
              <a:rPr lang="en-US" altLang="zh-CN" sz="2800" dirty="0">
                <a:solidFill>
                  <a:schemeClr val="tx1"/>
                </a:solidFill>
                <a:effectLst>
                  <a:outerShdw blurRad="38100" dist="38100" dir="2700000" algn="tl">
                    <a:srgbClr val="C0C0C0"/>
                  </a:outerShdw>
                </a:effectLst>
                <a:latin typeface="Times New Roman" pitchFamily="18" charset="0"/>
                <a:sym typeface="Symbol" pitchFamily="18" charset="2"/>
              </a:rPr>
              <a:t></a:t>
            </a:r>
            <a:endParaRPr lang="en-US" altLang="zh-CN" sz="2800" dirty="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028"/>
          <p:cNvSpPr>
            <a:spLocks noChangeArrowheads="1"/>
          </p:cNvSpPr>
          <p:nvPr/>
        </p:nvSpPr>
        <p:spPr bwMode="auto">
          <a:xfrm>
            <a:off x="0" y="260350"/>
            <a:ext cx="9144000" cy="2246313"/>
          </a:xfrm>
          <a:prstGeom prst="rect">
            <a:avLst/>
          </a:prstGeom>
          <a:noFill/>
          <a:ln w="9525">
            <a:noFill/>
            <a:miter lim="800000"/>
            <a:headEnd/>
            <a:tailEnd/>
          </a:ln>
          <a:effectLst/>
        </p:spPr>
        <p:txBody>
          <a:bodyPr>
            <a:spAutoFit/>
          </a:bodyPr>
          <a:lstStyle/>
          <a:p>
            <a:pPr marL="1076325" indent="-1076325">
              <a:lnSpc>
                <a:spcPct val="100000"/>
              </a:lnSpc>
            </a:pPr>
            <a:r>
              <a:rPr lang="zh-CN" altLang="en-US" sz="2800" u="sng">
                <a:solidFill>
                  <a:srgbClr val="FF3300"/>
                </a:solidFill>
                <a:latin typeface="Times New Roman" pitchFamily="18" charset="0"/>
              </a:rPr>
              <a:t>性质5</a:t>
            </a:r>
            <a:r>
              <a:rPr lang="zh-CN" altLang="en-US" sz="2800">
                <a:solidFill>
                  <a:schemeClr val="tx1"/>
                </a:solidFill>
                <a:latin typeface="Times New Roman" pitchFamily="18" charset="0"/>
              </a:rPr>
              <a:t>  如果将一棵有</a:t>
            </a:r>
            <a:r>
              <a:rPr lang="en-US" altLang="zh-CN" sz="2800">
                <a:solidFill>
                  <a:schemeClr val="tx1"/>
                </a:solidFill>
                <a:latin typeface="Times New Roman" pitchFamily="18" charset="0"/>
              </a:rPr>
              <a:t>n</a:t>
            </a:r>
            <a:r>
              <a:rPr lang="zh-CN" altLang="en-US" sz="2800">
                <a:solidFill>
                  <a:schemeClr val="tx1"/>
                </a:solidFill>
                <a:latin typeface="Times New Roman" pitchFamily="18" charset="0"/>
              </a:rPr>
              <a:t>个结点的完全二叉树自顶向下，同一层自左向右连续给结点编号</a:t>
            </a:r>
            <a:r>
              <a:rPr lang="en-US" altLang="zh-CN" sz="2800">
                <a:solidFill>
                  <a:schemeClr val="tx1"/>
                </a:solidFill>
                <a:latin typeface="Times New Roman" pitchFamily="18" charset="0"/>
              </a:rPr>
              <a:t>1, 2, 3, …, n-1,</a:t>
            </a:r>
            <a:r>
              <a:rPr lang="zh-CN" altLang="en-US" sz="2800">
                <a:solidFill>
                  <a:schemeClr val="tx1"/>
                </a:solidFill>
                <a:latin typeface="Times New Roman" pitchFamily="18" charset="0"/>
              </a:rPr>
              <a:t>然后按此结点编号将树中各结点顺序地存放于一个一维数组中, 并简称编号为</a:t>
            </a:r>
            <a:r>
              <a:rPr lang="en-US" altLang="zh-CN" sz="2800">
                <a:solidFill>
                  <a:schemeClr val="tx1"/>
                </a:solidFill>
                <a:latin typeface="Times New Roman" pitchFamily="18" charset="0"/>
              </a:rPr>
              <a:t>i</a:t>
            </a:r>
            <a:r>
              <a:rPr lang="zh-CN" altLang="en-US" sz="2800">
                <a:solidFill>
                  <a:schemeClr val="tx1"/>
                </a:solidFill>
                <a:latin typeface="Times New Roman" pitchFamily="18" charset="0"/>
              </a:rPr>
              <a:t>的结点为结点</a:t>
            </a:r>
            <a:r>
              <a:rPr lang="en-US" altLang="zh-CN" sz="2800">
                <a:solidFill>
                  <a:schemeClr val="tx1"/>
                </a:solidFill>
                <a:latin typeface="Times New Roman" pitchFamily="18" charset="0"/>
              </a:rPr>
              <a:t>i (0</a:t>
            </a:r>
            <a:r>
              <a:rPr lang="en-US" altLang="zh-CN" sz="2800">
                <a:solidFill>
                  <a:schemeClr val="tx1"/>
                </a:solidFill>
                <a:latin typeface="Times New Roman" pitchFamily="18" charset="0"/>
                <a:sym typeface="Symbol" pitchFamily="18" charset="2"/>
              </a:rPr>
              <a:t></a:t>
            </a:r>
            <a:r>
              <a:rPr lang="en-US" altLang="zh-CN" sz="2800">
                <a:solidFill>
                  <a:schemeClr val="tx1"/>
                </a:solidFill>
                <a:latin typeface="Times New Roman" pitchFamily="18" charset="0"/>
              </a:rPr>
              <a:t>i</a:t>
            </a:r>
            <a:r>
              <a:rPr lang="en-US" altLang="zh-CN" sz="2800">
                <a:solidFill>
                  <a:schemeClr val="tx1"/>
                </a:solidFill>
                <a:latin typeface="Times New Roman" pitchFamily="18" charset="0"/>
                <a:sym typeface="Symbol" pitchFamily="18" charset="2"/>
              </a:rPr>
              <a:t></a:t>
            </a:r>
            <a:r>
              <a:rPr lang="en-US" altLang="zh-CN" sz="2800">
                <a:solidFill>
                  <a:schemeClr val="tx1"/>
                </a:solidFill>
                <a:latin typeface="Times New Roman" pitchFamily="18" charset="0"/>
              </a:rPr>
              <a:t>n-1)。</a:t>
            </a:r>
            <a:r>
              <a:rPr lang="zh-CN" altLang="en-US" sz="2800">
                <a:solidFill>
                  <a:schemeClr val="tx1"/>
                </a:solidFill>
                <a:latin typeface="Times New Roman" pitchFamily="18" charset="0"/>
              </a:rPr>
              <a:t>则有以下关系：</a:t>
            </a:r>
          </a:p>
        </p:txBody>
      </p:sp>
      <p:sp>
        <p:nvSpPr>
          <p:cNvPr id="692229" name="Text Box 1029"/>
          <p:cNvSpPr txBox="1">
            <a:spLocks noChangeArrowheads="1"/>
          </p:cNvSpPr>
          <p:nvPr/>
        </p:nvSpPr>
        <p:spPr bwMode="auto">
          <a:xfrm>
            <a:off x="179388" y="2636838"/>
            <a:ext cx="8785225"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81000" indent="-381000">
              <a:defRPr sz="4000" b="1">
                <a:solidFill>
                  <a:srgbClr val="FF6600"/>
                </a:solidFill>
                <a:latin typeface="楷体_GB2312" pitchFamily="49" charset="-122"/>
                <a:ea typeface="楷体_GB2312" pitchFamily="49" charset="-122"/>
              </a:defRPr>
            </a:lvl1pPr>
            <a:lvl2pPr marL="742950" indent="-285750">
              <a:defRPr sz="4000" b="1">
                <a:solidFill>
                  <a:srgbClr val="FF6600"/>
                </a:solidFill>
                <a:latin typeface="楷体_GB2312" pitchFamily="49" charset="-122"/>
                <a:ea typeface="楷体_GB2312" pitchFamily="49" charset="-122"/>
              </a:defRPr>
            </a:lvl2pPr>
            <a:lvl3pPr marL="1143000" indent="-228600">
              <a:defRPr sz="4000" b="1">
                <a:solidFill>
                  <a:srgbClr val="FF6600"/>
                </a:solidFill>
                <a:latin typeface="楷体_GB2312" pitchFamily="49" charset="-122"/>
                <a:ea typeface="楷体_GB2312" pitchFamily="49" charset="-122"/>
              </a:defRPr>
            </a:lvl3pPr>
            <a:lvl4pPr marL="1600200" indent="-228600">
              <a:defRPr sz="4000" b="1">
                <a:solidFill>
                  <a:srgbClr val="FF6600"/>
                </a:solidFill>
                <a:latin typeface="楷体_GB2312" pitchFamily="49" charset="-122"/>
                <a:ea typeface="楷体_GB2312" pitchFamily="49" charset="-122"/>
              </a:defRPr>
            </a:lvl4pPr>
            <a:lvl5pPr marL="2057400" indent="-228600">
              <a:defRPr sz="4000" b="1">
                <a:solidFill>
                  <a:srgbClr val="FF6600"/>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9pPr>
          </a:lstStyle>
          <a:p>
            <a:pPr>
              <a:spcBef>
                <a:spcPct val="20000"/>
              </a:spcBef>
              <a:buClr>
                <a:srgbClr val="FF0000"/>
              </a:buClr>
              <a:buSzPct val="80000"/>
              <a:buFont typeface="Wingdings" pitchFamily="2" charset="2"/>
              <a:buChar char="n"/>
              <a:defRPr/>
            </a:pPr>
            <a:r>
              <a:rPr lang="zh-CN" altLang="en-US" sz="2400" dirty="0" smtClean="0">
                <a:solidFill>
                  <a:schemeClr val="tx1"/>
                </a:solidFill>
                <a:effectLst>
                  <a:outerShdw blurRad="38100" dist="38100" dir="2700000" algn="tl">
                    <a:srgbClr val="C0C0C0"/>
                  </a:outerShdw>
                </a:effectLst>
              </a:rPr>
              <a:t>若</a:t>
            </a:r>
            <a:r>
              <a:rPr lang="en-US" altLang="zh-CN" sz="2400" dirty="0" smtClean="0">
                <a:solidFill>
                  <a:schemeClr val="tx1"/>
                </a:solidFill>
                <a:effectLst>
                  <a:outerShdw blurRad="38100" dist="38100" dir="2700000" algn="tl">
                    <a:srgbClr val="C0C0C0"/>
                  </a:outerShdw>
                </a:effectLst>
                <a:latin typeface="Times New Roman" pitchFamily="18" charset="0"/>
              </a:rPr>
              <a:t>i==1</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则</a:t>
            </a:r>
            <a:r>
              <a:rPr lang="en-US" altLang="zh-CN" sz="2400" dirty="0" smtClean="0">
                <a:solidFill>
                  <a:schemeClr val="tx1"/>
                </a:solidFill>
                <a:effectLst>
                  <a:outerShdw blurRad="38100" dist="38100" dir="2700000" algn="tl">
                    <a:srgbClr val="C0C0C0"/>
                  </a:outerShdw>
                </a:effectLst>
              </a:rPr>
              <a:t>i</a:t>
            </a:r>
            <a:r>
              <a:rPr lang="zh-CN" altLang="en-US" sz="2400" dirty="0" smtClean="0">
                <a:solidFill>
                  <a:schemeClr val="tx1"/>
                </a:solidFill>
                <a:effectLst>
                  <a:outerShdw blurRad="38100" dist="38100" dir="2700000" algn="tl">
                    <a:srgbClr val="C0C0C0"/>
                  </a:outerShdw>
                </a:effectLst>
              </a:rPr>
              <a:t>为根结点，无双亲；若</a:t>
            </a:r>
            <a:r>
              <a:rPr lang="en-US" altLang="zh-CN" sz="2400" dirty="0" smtClean="0">
                <a:solidFill>
                  <a:schemeClr val="tx1"/>
                </a:solidFill>
                <a:effectLst>
                  <a:outerShdw blurRad="38100" dist="38100" dir="2700000" algn="tl">
                    <a:srgbClr val="C0C0C0"/>
                  </a:outerShdw>
                </a:effectLst>
                <a:latin typeface="Times New Roman" pitchFamily="18" charset="0"/>
              </a:rPr>
              <a:t>i&gt;1</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则</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的双亲为</a:t>
            </a:r>
            <a:r>
              <a:rPr lang="zh-CN" altLang="en-US" sz="2400" dirty="0" smtClean="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400" dirty="0" smtClean="0">
                <a:solidFill>
                  <a:schemeClr val="tx1"/>
                </a:solidFill>
                <a:effectLst>
                  <a:outerShdw blurRad="38100" dist="38100" dir="2700000" algn="tl">
                    <a:srgbClr val="C0C0C0"/>
                  </a:outerShdw>
                </a:effectLst>
                <a:latin typeface="Times New Roman" pitchFamily="18" charset="0"/>
              </a:rPr>
              <a:t>i/2</a:t>
            </a:r>
            <a:r>
              <a:rPr lang="en-US" altLang="zh-CN" sz="2400" dirty="0" smtClean="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400" dirty="0" smtClean="0">
                <a:solidFill>
                  <a:schemeClr val="tx1"/>
                </a:solidFill>
                <a:effectLst>
                  <a:outerShdw blurRad="38100" dist="38100" dir="2700000" algn="tl">
                    <a:srgbClr val="C0C0C0"/>
                  </a:outerShdw>
                </a:effectLst>
              </a:rPr>
              <a:t>；</a:t>
            </a:r>
          </a:p>
          <a:p>
            <a:pPr>
              <a:lnSpc>
                <a:spcPct val="100000"/>
              </a:lnSpc>
              <a:spcBef>
                <a:spcPct val="20000"/>
              </a:spcBef>
              <a:buClr>
                <a:srgbClr val="FF0000"/>
              </a:buClr>
              <a:buSzPct val="80000"/>
              <a:buFont typeface="Wingdings" pitchFamily="2" charset="2"/>
              <a:buChar char="n"/>
              <a:defRPr/>
            </a:pPr>
            <a:r>
              <a:rPr lang="zh-CN" altLang="en-US" sz="2400" dirty="0" smtClean="0">
                <a:solidFill>
                  <a:schemeClr val="tx1"/>
                </a:solidFill>
                <a:effectLst>
                  <a:outerShdw blurRad="38100" dist="38100" dir="2700000" algn="tl">
                    <a:srgbClr val="C0C0C0"/>
                  </a:outerShdw>
                </a:effectLst>
              </a:rPr>
              <a:t>若</a:t>
            </a:r>
            <a:r>
              <a:rPr lang="zh-CN" altLang="en-US" sz="2400" dirty="0" smtClean="0">
                <a:solidFill>
                  <a:schemeClr val="tx1"/>
                </a:solidFill>
                <a:effectLst>
                  <a:outerShdw blurRad="38100" dist="38100" dir="2700000" algn="tl">
                    <a:srgbClr val="C0C0C0"/>
                  </a:outerShdw>
                </a:effectLst>
                <a:latin typeface="Times New Roman" pitchFamily="18" charset="0"/>
              </a:rPr>
              <a:t>2*</a:t>
            </a:r>
            <a:r>
              <a:rPr lang="en-US" altLang="zh-CN" sz="2400" dirty="0" smtClean="0">
                <a:solidFill>
                  <a:schemeClr val="tx1"/>
                </a:solidFill>
                <a:effectLst>
                  <a:outerShdw blurRad="38100" dist="38100" dir="2700000" algn="tl">
                    <a:srgbClr val="C0C0C0"/>
                  </a:outerShdw>
                </a:effectLst>
                <a:latin typeface="Times New Roman" pitchFamily="18" charset="0"/>
              </a:rPr>
              <a:t>i&lt;n</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则</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的左子女为</a:t>
            </a:r>
            <a:r>
              <a:rPr lang="zh-CN" altLang="en-US" sz="2400" dirty="0" smtClean="0">
                <a:solidFill>
                  <a:schemeClr val="tx1"/>
                </a:solidFill>
                <a:effectLst>
                  <a:outerShdw blurRad="38100" dist="38100" dir="2700000" algn="tl">
                    <a:srgbClr val="C0C0C0"/>
                  </a:outerShdw>
                </a:effectLst>
                <a:latin typeface="Times New Roman" pitchFamily="18" charset="0"/>
              </a:rPr>
              <a:t>2*</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否则，</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无左子女，必定是叶结点；若</a:t>
            </a:r>
            <a:r>
              <a:rPr lang="zh-CN" altLang="en-US" sz="2400" dirty="0" smtClean="0">
                <a:solidFill>
                  <a:schemeClr val="tx1"/>
                </a:solidFill>
                <a:effectLst>
                  <a:outerShdw blurRad="38100" dist="38100" dir="2700000" algn="tl">
                    <a:srgbClr val="C0C0C0"/>
                  </a:outerShdw>
                </a:effectLst>
                <a:latin typeface="Times New Roman" pitchFamily="18" charset="0"/>
              </a:rPr>
              <a:t>2*</a:t>
            </a:r>
            <a:r>
              <a:rPr lang="en-US" altLang="zh-CN" sz="2400" dirty="0" smtClean="0">
                <a:solidFill>
                  <a:schemeClr val="tx1"/>
                </a:solidFill>
                <a:effectLst>
                  <a:outerShdw blurRad="38100" dist="38100" dir="2700000" algn="tl">
                    <a:srgbClr val="C0C0C0"/>
                  </a:outerShdw>
                </a:effectLst>
                <a:latin typeface="Times New Roman" pitchFamily="18" charset="0"/>
              </a:rPr>
              <a:t>i+1&lt;n</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则</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的右子女为</a:t>
            </a:r>
            <a:r>
              <a:rPr lang="zh-CN" altLang="en-US" sz="2400" dirty="0" smtClean="0">
                <a:solidFill>
                  <a:schemeClr val="tx1"/>
                </a:solidFill>
                <a:effectLst>
                  <a:outerShdw blurRad="38100" dist="38100" dir="2700000" algn="tl">
                    <a:srgbClr val="C0C0C0"/>
                  </a:outerShdw>
                </a:effectLst>
                <a:latin typeface="Times New Roman" pitchFamily="18" charset="0"/>
              </a:rPr>
              <a:t>2*</a:t>
            </a:r>
            <a:r>
              <a:rPr lang="en-US" altLang="zh-CN" sz="2400" dirty="0" smtClean="0">
                <a:solidFill>
                  <a:schemeClr val="tx1"/>
                </a:solidFill>
                <a:effectLst>
                  <a:outerShdw blurRad="38100" dist="38100" dir="2700000" algn="tl">
                    <a:srgbClr val="C0C0C0"/>
                  </a:outerShdw>
                </a:effectLst>
                <a:latin typeface="Times New Roman" pitchFamily="18" charset="0"/>
              </a:rPr>
              <a:t>i+1</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否则，</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无右子女；</a:t>
            </a:r>
          </a:p>
          <a:p>
            <a:pPr>
              <a:lnSpc>
                <a:spcPct val="100000"/>
              </a:lnSpc>
              <a:spcBef>
                <a:spcPct val="20000"/>
              </a:spcBef>
              <a:buClr>
                <a:srgbClr val="FF0000"/>
              </a:buClr>
              <a:buSzPct val="80000"/>
              <a:buFont typeface="Wingdings" pitchFamily="2" charset="2"/>
              <a:buChar char="n"/>
              <a:defRPr/>
            </a:pPr>
            <a:r>
              <a:rPr lang="zh-CN" altLang="en-US" sz="2400" dirty="0" smtClean="0">
                <a:solidFill>
                  <a:schemeClr val="tx1"/>
                </a:solidFill>
                <a:effectLst>
                  <a:outerShdw blurRad="38100" dist="38100" dir="2700000" algn="tl">
                    <a:srgbClr val="C0C0C0"/>
                  </a:outerShdw>
                </a:effectLst>
              </a:rPr>
              <a:t>若</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为奇数，且</a:t>
            </a:r>
            <a:r>
              <a:rPr lang="en-US" altLang="zh-CN" sz="2400" dirty="0" smtClean="0">
                <a:solidFill>
                  <a:schemeClr val="tx1"/>
                </a:solidFill>
                <a:effectLst>
                  <a:outerShdw blurRad="38100" dist="38100" dir="2700000" algn="tl">
                    <a:srgbClr val="C0C0C0"/>
                  </a:outerShdw>
                </a:effectLst>
                <a:latin typeface="Times New Roman" pitchFamily="18" charset="0"/>
              </a:rPr>
              <a:t>i!=1</a:t>
            </a:r>
            <a:r>
              <a:rPr lang="zh-CN" altLang="en-US" sz="2400" dirty="0" smtClean="0">
                <a:solidFill>
                  <a:schemeClr val="tx1"/>
                </a:solidFill>
                <a:effectLst>
                  <a:outerShdw blurRad="38100" dist="38100" dir="2700000" algn="tl">
                    <a:srgbClr val="C0C0C0"/>
                  </a:outerShdw>
                </a:effectLst>
              </a:rPr>
              <a:t>；则处于右兄弟位置，其左兄弟为</a:t>
            </a:r>
            <a:r>
              <a:rPr lang="en-US" altLang="zh-CN" sz="2400" dirty="0" smtClean="0">
                <a:solidFill>
                  <a:schemeClr val="tx1"/>
                </a:solidFill>
                <a:effectLst>
                  <a:outerShdw blurRad="38100" dist="38100" dir="2700000" algn="tl">
                    <a:srgbClr val="C0C0C0"/>
                  </a:outerShdw>
                </a:effectLst>
                <a:latin typeface="Times New Roman" pitchFamily="18" charset="0"/>
              </a:rPr>
              <a:t>i-1</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若</a:t>
            </a:r>
            <a:r>
              <a:rPr lang="en-US" altLang="zh-CN" sz="2400" dirty="0" smtClean="0">
                <a:solidFill>
                  <a:schemeClr val="tx1"/>
                </a:solidFill>
                <a:effectLst>
                  <a:outerShdw blurRad="38100" dist="38100" dir="2700000" algn="tl">
                    <a:srgbClr val="C0C0C0"/>
                  </a:outerShdw>
                </a:effectLst>
              </a:rPr>
              <a:t>i</a:t>
            </a:r>
            <a:r>
              <a:rPr lang="zh-CN" altLang="en-US" sz="2400" dirty="0" smtClean="0">
                <a:solidFill>
                  <a:schemeClr val="tx1"/>
                </a:solidFill>
                <a:effectLst>
                  <a:outerShdw blurRad="38100" dist="38100" dir="2700000" algn="tl">
                    <a:srgbClr val="C0C0C0"/>
                  </a:outerShdw>
                </a:effectLst>
              </a:rPr>
              <a:t>为偶数，且</a:t>
            </a:r>
            <a:r>
              <a:rPr lang="en-US" altLang="zh-CN" sz="2400" dirty="0" smtClean="0">
                <a:solidFill>
                  <a:schemeClr val="tx1"/>
                </a:solidFill>
                <a:effectLst>
                  <a:outerShdw blurRad="38100" dist="38100" dir="2700000" algn="tl">
                    <a:srgbClr val="C0C0C0"/>
                  </a:outerShdw>
                </a:effectLst>
                <a:latin typeface="Times New Roman" pitchFamily="18" charset="0"/>
              </a:rPr>
              <a:t>i!=n</a:t>
            </a:r>
            <a:r>
              <a:rPr lang="en-US" altLang="zh-CN" sz="2400" dirty="0" smtClean="0">
                <a:solidFill>
                  <a:schemeClr val="tx1"/>
                </a:solidFill>
                <a:effectLst>
                  <a:outerShdw blurRad="38100" dist="38100" dir="2700000" algn="tl">
                    <a:srgbClr val="C0C0C0"/>
                  </a:outerShdw>
                </a:effectLst>
              </a:rPr>
              <a:t>，</a:t>
            </a:r>
            <a:r>
              <a:rPr lang="zh-CN" altLang="en-US" sz="2400" dirty="0" smtClean="0">
                <a:solidFill>
                  <a:schemeClr val="tx1"/>
                </a:solidFill>
                <a:effectLst>
                  <a:outerShdw blurRad="38100" dist="38100" dir="2700000" algn="tl">
                    <a:srgbClr val="C0C0C0"/>
                  </a:outerShdw>
                </a:effectLst>
              </a:rPr>
              <a:t>则处于左兄弟位置，其右兄弟为</a:t>
            </a:r>
            <a:r>
              <a:rPr lang="en-US" altLang="zh-CN" sz="2400" dirty="0" smtClean="0">
                <a:solidFill>
                  <a:schemeClr val="tx1"/>
                </a:solidFill>
                <a:effectLst>
                  <a:outerShdw blurRad="38100" dist="38100" dir="2700000" algn="tl">
                    <a:srgbClr val="C0C0C0"/>
                  </a:outerShdw>
                </a:effectLst>
                <a:latin typeface="Times New Roman" pitchFamily="18" charset="0"/>
              </a:rPr>
              <a:t>i+1</a:t>
            </a:r>
            <a:r>
              <a:rPr lang="zh-CN" altLang="en-US" sz="2400" dirty="0" smtClean="0">
                <a:solidFill>
                  <a:schemeClr val="tx1"/>
                </a:solidFill>
                <a:effectLst>
                  <a:outerShdw blurRad="38100" dist="38100" dir="2700000" algn="tl">
                    <a:srgbClr val="C0C0C0"/>
                  </a:outerShdw>
                </a:effectLst>
              </a:rPr>
              <a:t>；</a:t>
            </a:r>
          </a:p>
          <a:p>
            <a:pPr>
              <a:lnSpc>
                <a:spcPct val="100000"/>
              </a:lnSpc>
              <a:spcBef>
                <a:spcPct val="20000"/>
              </a:spcBef>
              <a:buClr>
                <a:srgbClr val="FF0000"/>
              </a:buClr>
              <a:buSzPct val="80000"/>
              <a:buFont typeface="Wingdings" pitchFamily="2" charset="2"/>
              <a:buChar char="n"/>
              <a:defRPr/>
            </a:pPr>
            <a:r>
              <a:rPr lang="zh-CN" altLang="en-US" sz="2400" dirty="0" smtClean="0">
                <a:solidFill>
                  <a:schemeClr val="tx1"/>
                </a:solidFill>
                <a:effectLst>
                  <a:outerShdw blurRad="38100" dist="38100" dir="2700000" algn="tl">
                    <a:srgbClr val="C0C0C0"/>
                  </a:outerShdw>
                </a:effectLst>
              </a:rPr>
              <a:t>结点</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zh-CN" altLang="en-US" sz="2400" dirty="0" smtClean="0">
                <a:solidFill>
                  <a:schemeClr val="tx1"/>
                </a:solidFill>
                <a:effectLst>
                  <a:outerShdw blurRad="38100" dist="38100" dir="2700000" algn="tl">
                    <a:srgbClr val="C0C0C0"/>
                  </a:outerShdw>
                </a:effectLst>
              </a:rPr>
              <a:t>所在层次为 </a:t>
            </a:r>
            <a:r>
              <a:rPr lang="zh-CN" altLang="en-US" sz="2400" dirty="0" smtClean="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400" dirty="0" smtClean="0">
                <a:solidFill>
                  <a:schemeClr val="tx1"/>
                </a:solidFill>
                <a:effectLst>
                  <a:outerShdw blurRad="38100" dist="38100" dir="2700000" algn="tl">
                    <a:srgbClr val="C0C0C0"/>
                  </a:outerShdw>
                </a:effectLst>
                <a:latin typeface="Times New Roman" pitchFamily="18" charset="0"/>
              </a:rPr>
              <a:t>log</a:t>
            </a:r>
            <a:r>
              <a:rPr lang="en-US" altLang="zh-CN" sz="2400" baseline="-25000" dirty="0" smtClean="0">
                <a:solidFill>
                  <a:schemeClr val="tx1"/>
                </a:solidFill>
                <a:effectLst>
                  <a:outerShdw blurRad="38100" dist="38100" dir="2700000" algn="tl">
                    <a:srgbClr val="C0C0C0"/>
                  </a:outerShdw>
                </a:effectLst>
                <a:latin typeface="Times New Roman" pitchFamily="18" charset="0"/>
              </a:rPr>
              <a:t>2</a:t>
            </a:r>
            <a:r>
              <a:rPr lang="en-US" altLang="zh-CN" sz="2400" dirty="0" smtClean="0">
                <a:solidFill>
                  <a:schemeClr val="tx1"/>
                </a:solidFill>
                <a:effectLst>
                  <a:outerShdw blurRad="38100" dist="38100" dir="2700000" algn="tl">
                    <a:srgbClr val="C0C0C0"/>
                  </a:outerShdw>
                </a:effectLst>
                <a:latin typeface="Times New Roman" pitchFamily="18" charset="0"/>
              </a:rPr>
              <a:t>i</a:t>
            </a:r>
            <a:r>
              <a:rPr lang="en-US" altLang="zh-CN" sz="2400" dirty="0" smtClean="0">
                <a:solidFill>
                  <a:schemeClr val="tx1"/>
                </a:solidFill>
                <a:effectLst>
                  <a:outerShdw blurRad="38100" dist="38100" dir="2700000" algn="tl">
                    <a:srgbClr val="C0C0C0"/>
                  </a:outerShdw>
                </a:effectLst>
                <a:latin typeface="Times New Roman" pitchFamily="18" charset="0"/>
                <a:sym typeface="Symbol" pitchFamily="18" charset="2"/>
              </a:rPr>
              <a:t>+1</a:t>
            </a:r>
            <a:r>
              <a:rPr lang="en-US" altLang="zh-CN" sz="2400" dirty="0" smtClean="0">
                <a:solidFill>
                  <a:schemeClr val="tx1"/>
                </a:solidFill>
                <a:effectLst>
                  <a:outerShdw blurRad="38100" dist="38100" dir="2700000" algn="tl">
                    <a:srgbClr val="C0C0C0"/>
                  </a:outerShdw>
                </a:effectLst>
              </a:rPr>
              <a:t>。</a:t>
            </a:r>
            <a:endParaRPr lang="zh-CN" altLang="en-US" sz="2400" dirty="0" smtClean="0">
              <a:solidFill>
                <a:schemeClr val="tx1"/>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Oval 1115"/>
          <p:cNvSpPr>
            <a:spLocks noChangeArrowheads="1"/>
          </p:cNvSpPr>
          <p:nvPr/>
        </p:nvSpPr>
        <p:spPr bwMode="auto">
          <a:xfrm>
            <a:off x="4211638" y="7651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A</a:t>
            </a:r>
          </a:p>
        </p:txBody>
      </p:sp>
      <p:sp>
        <p:nvSpPr>
          <p:cNvPr id="693349" name="Line 1125"/>
          <p:cNvSpPr>
            <a:spLocks noChangeShapeType="1"/>
          </p:cNvSpPr>
          <p:nvPr/>
        </p:nvSpPr>
        <p:spPr bwMode="auto">
          <a:xfrm flipH="1">
            <a:off x="2974975" y="1196975"/>
            <a:ext cx="1309688" cy="266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0" name="Line 1126"/>
          <p:cNvSpPr>
            <a:spLocks noChangeShapeType="1"/>
          </p:cNvSpPr>
          <p:nvPr/>
        </p:nvSpPr>
        <p:spPr bwMode="auto">
          <a:xfrm flipH="1">
            <a:off x="2195513" y="1844675"/>
            <a:ext cx="576262"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1" name="Line 1127"/>
          <p:cNvSpPr>
            <a:spLocks noChangeShapeType="1"/>
          </p:cNvSpPr>
          <p:nvPr/>
        </p:nvSpPr>
        <p:spPr bwMode="auto">
          <a:xfrm>
            <a:off x="2987675" y="1844675"/>
            <a:ext cx="576263" cy="360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2" name="Line 1128"/>
          <p:cNvSpPr>
            <a:spLocks noChangeShapeType="1"/>
          </p:cNvSpPr>
          <p:nvPr/>
        </p:nvSpPr>
        <p:spPr bwMode="auto">
          <a:xfrm flipH="1">
            <a:off x="1619250" y="2565400"/>
            <a:ext cx="433388"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3" name="Line 1129"/>
          <p:cNvSpPr>
            <a:spLocks noChangeShapeType="1"/>
          </p:cNvSpPr>
          <p:nvPr/>
        </p:nvSpPr>
        <p:spPr bwMode="auto">
          <a:xfrm flipH="1">
            <a:off x="1187450" y="3357563"/>
            <a:ext cx="307975"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4" name="Line 1130"/>
          <p:cNvSpPr>
            <a:spLocks noChangeShapeType="1"/>
          </p:cNvSpPr>
          <p:nvPr/>
        </p:nvSpPr>
        <p:spPr bwMode="auto">
          <a:xfrm>
            <a:off x="1619250" y="3357563"/>
            <a:ext cx="360363"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5" name="Line 1131"/>
          <p:cNvSpPr>
            <a:spLocks noChangeShapeType="1"/>
          </p:cNvSpPr>
          <p:nvPr/>
        </p:nvSpPr>
        <p:spPr bwMode="auto">
          <a:xfrm>
            <a:off x="2195513" y="2565400"/>
            <a:ext cx="360362"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56" name="Line 1132"/>
          <p:cNvSpPr>
            <a:spLocks noChangeShapeType="1"/>
          </p:cNvSpPr>
          <p:nvPr/>
        </p:nvSpPr>
        <p:spPr bwMode="auto">
          <a:xfrm>
            <a:off x="4643438" y="1196975"/>
            <a:ext cx="1684337" cy="266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64" name="Line 1140"/>
          <p:cNvSpPr>
            <a:spLocks noChangeShapeType="1"/>
          </p:cNvSpPr>
          <p:nvPr/>
        </p:nvSpPr>
        <p:spPr bwMode="auto">
          <a:xfrm flipH="1">
            <a:off x="3203575" y="2565400"/>
            <a:ext cx="288925" cy="358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65" name="Line 1141"/>
          <p:cNvSpPr>
            <a:spLocks noChangeShapeType="1"/>
          </p:cNvSpPr>
          <p:nvPr/>
        </p:nvSpPr>
        <p:spPr bwMode="auto">
          <a:xfrm>
            <a:off x="3635375" y="2565400"/>
            <a:ext cx="43180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66" name="Line 1142"/>
          <p:cNvSpPr>
            <a:spLocks noChangeShapeType="1"/>
          </p:cNvSpPr>
          <p:nvPr/>
        </p:nvSpPr>
        <p:spPr bwMode="auto">
          <a:xfrm flipH="1">
            <a:off x="5435600" y="2565400"/>
            <a:ext cx="21590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67" name="Line 1143"/>
          <p:cNvSpPr>
            <a:spLocks noChangeShapeType="1"/>
          </p:cNvSpPr>
          <p:nvPr/>
        </p:nvSpPr>
        <p:spPr bwMode="auto">
          <a:xfrm>
            <a:off x="5795963" y="2565400"/>
            <a:ext cx="288925" cy="358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68" name="Line 1144"/>
          <p:cNvSpPr>
            <a:spLocks noChangeShapeType="1"/>
          </p:cNvSpPr>
          <p:nvPr/>
        </p:nvSpPr>
        <p:spPr bwMode="auto">
          <a:xfrm flipH="1">
            <a:off x="6732588" y="2565400"/>
            <a:ext cx="215900" cy="3587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69" name="Line 1145"/>
          <p:cNvSpPr>
            <a:spLocks noChangeShapeType="1"/>
          </p:cNvSpPr>
          <p:nvPr/>
        </p:nvSpPr>
        <p:spPr bwMode="auto">
          <a:xfrm>
            <a:off x="7092950" y="2565400"/>
            <a:ext cx="431800"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70" name="Line 1146"/>
          <p:cNvSpPr>
            <a:spLocks noChangeShapeType="1"/>
          </p:cNvSpPr>
          <p:nvPr/>
        </p:nvSpPr>
        <p:spPr bwMode="auto">
          <a:xfrm flipH="1">
            <a:off x="5795963" y="1844675"/>
            <a:ext cx="442912"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3371" name="Line 1147"/>
          <p:cNvSpPr>
            <a:spLocks noChangeShapeType="1"/>
          </p:cNvSpPr>
          <p:nvPr/>
        </p:nvSpPr>
        <p:spPr bwMode="auto">
          <a:xfrm>
            <a:off x="6443663" y="1773238"/>
            <a:ext cx="576262" cy="431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693372" name="Group 1148"/>
          <p:cNvGraphicFramePr>
            <a:graphicFrameLocks noGrp="1"/>
          </p:cNvGraphicFramePr>
          <p:nvPr/>
        </p:nvGraphicFramePr>
        <p:xfrm>
          <a:off x="457200" y="4892675"/>
          <a:ext cx="8229600" cy="975360"/>
        </p:xfrm>
        <a:graphic>
          <a:graphicData uri="http://schemas.openxmlformats.org/drawingml/2006/table">
            <a:tbl>
              <a:tblPr/>
              <a:tblGrid>
                <a:gridCol w="457200"/>
                <a:gridCol w="457200"/>
                <a:gridCol w="533400"/>
                <a:gridCol w="533400"/>
                <a:gridCol w="533400"/>
                <a:gridCol w="533400"/>
                <a:gridCol w="533400"/>
                <a:gridCol w="457200"/>
                <a:gridCol w="457200"/>
                <a:gridCol w="457200"/>
                <a:gridCol w="457200"/>
                <a:gridCol w="457200"/>
                <a:gridCol w="457200"/>
                <a:gridCol w="457200"/>
                <a:gridCol w="457200"/>
                <a:gridCol w="457200"/>
                <a:gridCol w="533400"/>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47" name="Oval 1204"/>
          <p:cNvSpPr>
            <a:spLocks noChangeArrowheads="1"/>
          </p:cNvSpPr>
          <p:nvPr/>
        </p:nvSpPr>
        <p:spPr bwMode="auto">
          <a:xfrm>
            <a:off x="6156325" y="14128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C</a:t>
            </a:r>
          </a:p>
        </p:txBody>
      </p:sp>
      <p:sp>
        <p:nvSpPr>
          <p:cNvPr id="28748" name="Oval 1205"/>
          <p:cNvSpPr>
            <a:spLocks noChangeArrowheads="1"/>
          </p:cNvSpPr>
          <p:nvPr/>
        </p:nvSpPr>
        <p:spPr bwMode="auto">
          <a:xfrm>
            <a:off x="2627313" y="14128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B</a:t>
            </a:r>
          </a:p>
        </p:txBody>
      </p:sp>
      <p:sp>
        <p:nvSpPr>
          <p:cNvPr id="28749" name="Oval 1206"/>
          <p:cNvSpPr>
            <a:spLocks noChangeArrowheads="1"/>
          </p:cNvSpPr>
          <p:nvPr/>
        </p:nvSpPr>
        <p:spPr bwMode="auto">
          <a:xfrm>
            <a:off x="1908175" y="2133600"/>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D</a:t>
            </a:r>
          </a:p>
        </p:txBody>
      </p:sp>
      <p:sp>
        <p:nvSpPr>
          <p:cNvPr id="28750" name="Oval 1207"/>
          <p:cNvSpPr>
            <a:spLocks noChangeArrowheads="1"/>
          </p:cNvSpPr>
          <p:nvPr/>
        </p:nvSpPr>
        <p:spPr bwMode="auto">
          <a:xfrm>
            <a:off x="3348038" y="2133600"/>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E</a:t>
            </a:r>
          </a:p>
        </p:txBody>
      </p:sp>
      <p:sp>
        <p:nvSpPr>
          <p:cNvPr id="28751" name="Oval 1208"/>
          <p:cNvSpPr>
            <a:spLocks noChangeArrowheads="1"/>
          </p:cNvSpPr>
          <p:nvPr/>
        </p:nvSpPr>
        <p:spPr bwMode="auto">
          <a:xfrm>
            <a:off x="1331913" y="29241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H</a:t>
            </a:r>
          </a:p>
        </p:txBody>
      </p:sp>
      <p:sp>
        <p:nvSpPr>
          <p:cNvPr id="28752" name="Oval 1209"/>
          <p:cNvSpPr>
            <a:spLocks noChangeArrowheads="1"/>
          </p:cNvSpPr>
          <p:nvPr/>
        </p:nvSpPr>
        <p:spPr bwMode="auto">
          <a:xfrm>
            <a:off x="2268538" y="29241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I</a:t>
            </a:r>
          </a:p>
        </p:txBody>
      </p:sp>
      <p:sp>
        <p:nvSpPr>
          <p:cNvPr id="28753" name="Oval 1210"/>
          <p:cNvSpPr>
            <a:spLocks noChangeArrowheads="1"/>
          </p:cNvSpPr>
          <p:nvPr/>
        </p:nvSpPr>
        <p:spPr bwMode="auto">
          <a:xfrm>
            <a:off x="2987675" y="29241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J</a:t>
            </a:r>
          </a:p>
        </p:txBody>
      </p:sp>
      <p:sp>
        <p:nvSpPr>
          <p:cNvPr id="28754" name="Oval 1211"/>
          <p:cNvSpPr>
            <a:spLocks noChangeArrowheads="1"/>
          </p:cNvSpPr>
          <p:nvPr/>
        </p:nvSpPr>
        <p:spPr bwMode="auto">
          <a:xfrm>
            <a:off x="3851275" y="2924175"/>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K</a:t>
            </a:r>
          </a:p>
        </p:txBody>
      </p:sp>
      <p:sp>
        <p:nvSpPr>
          <p:cNvPr id="28755" name="Oval 1212"/>
          <p:cNvSpPr>
            <a:spLocks noChangeArrowheads="1"/>
          </p:cNvSpPr>
          <p:nvPr/>
        </p:nvSpPr>
        <p:spPr bwMode="auto">
          <a:xfrm>
            <a:off x="900113" y="3789363"/>
            <a:ext cx="501650" cy="49053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P</a:t>
            </a:r>
          </a:p>
        </p:txBody>
      </p:sp>
      <p:sp>
        <p:nvSpPr>
          <p:cNvPr id="28756" name="Oval 1213"/>
          <p:cNvSpPr>
            <a:spLocks noChangeArrowheads="1"/>
          </p:cNvSpPr>
          <p:nvPr/>
        </p:nvSpPr>
        <p:spPr bwMode="auto">
          <a:xfrm>
            <a:off x="1763713" y="3789363"/>
            <a:ext cx="501650" cy="49053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Q</a:t>
            </a:r>
          </a:p>
        </p:txBody>
      </p:sp>
      <p:sp>
        <p:nvSpPr>
          <p:cNvPr id="28757" name="Oval 1214"/>
          <p:cNvSpPr>
            <a:spLocks noChangeArrowheads="1"/>
          </p:cNvSpPr>
          <p:nvPr/>
        </p:nvSpPr>
        <p:spPr bwMode="auto">
          <a:xfrm>
            <a:off x="5508625" y="2133600"/>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F</a:t>
            </a:r>
          </a:p>
        </p:txBody>
      </p:sp>
      <p:sp>
        <p:nvSpPr>
          <p:cNvPr id="28758" name="Oval 1215"/>
          <p:cNvSpPr>
            <a:spLocks noChangeArrowheads="1"/>
          </p:cNvSpPr>
          <p:nvPr/>
        </p:nvSpPr>
        <p:spPr bwMode="auto">
          <a:xfrm>
            <a:off x="6804025" y="2133600"/>
            <a:ext cx="501650" cy="490538"/>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G</a:t>
            </a:r>
          </a:p>
        </p:txBody>
      </p:sp>
      <p:sp>
        <p:nvSpPr>
          <p:cNvPr id="28759" name="Oval 1216"/>
          <p:cNvSpPr>
            <a:spLocks noChangeArrowheads="1"/>
          </p:cNvSpPr>
          <p:nvPr/>
        </p:nvSpPr>
        <p:spPr bwMode="auto">
          <a:xfrm>
            <a:off x="5148263" y="2938463"/>
            <a:ext cx="501650" cy="49053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L</a:t>
            </a:r>
          </a:p>
        </p:txBody>
      </p:sp>
      <p:sp>
        <p:nvSpPr>
          <p:cNvPr id="28760" name="Oval 1217"/>
          <p:cNvSpPr>
            <a:spLocks noChangeArrowheads="1"/>
          </p:cNvSpPr>
          <p:nvPr/>
        </p:nvSpPr>
        <p:spPr bwMode="auto">
          <a:xfrm>
            <a:off x="5867400" y="2938463"/>
            <a:ext cx="501650" cy="49053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M</a:t>
            </a:r>
          </a:p>
        </p:txBody>
      </p:sp>
      <p:sp>
        <p:nvSpPr>
          <p:cNvPr id="28761" name="Oval 1218"/>
          <p:cNvSpPr>
            <a:spLocks noChangeArrowheads="1"/>
          </p:cNvSpPr>
          <p:nvPr/>
        </p:nvSpPr>
        <p:spPr bwMode="auto">
          <a:xfrm>
            <a:off x="6516688" y="2938463"/>
            <a:ext cx="501650" cy="49053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N</a:t>
            </a:r>
          </a:p>
        </p:txBody>
      </p:sp>
      <p:sp>
        <p:nvSpPr>
          <p:cNvPr id="28762" name="Oval 1219"/>
          <p:cNvSpPr>
            <a:spLocks noChangeArrowheads="1"/>
          </p:cNvSpPr>
          <p:nvPr/>
        </p:nvSpPr>
        <p:spPr bwMode="auto">
          <a:xfrm>
            <a:off x="7235825" y="2938463"/>
            <a:ext cx="501650" cy="490537"/>
          </a:xfrm>
          <a:prstGeom prst="ellipse">
            <a:avLst/>
          </a:prstGeom>
          <a:solidFill>
            <a:schemeClr val="hlink"/>
          </a:solidFill>
          <a:ln w="19050">
            <a:solidFill>
              <a:schemeClr val="tx1"/>
            </a:solidFill>
            <a:round/>
            <a:headEnd/>
            <a:tailEnd/>
          </a:ln>
          <a:effectLst/>
        </p:spPr>
        <p:txBody>
          <a:bodyPr wrap="none" anchor="ctr"/>
          <a:lstStyle/>
          <a:p>
            <a:pPr algn="ctr">
              <a:lnSpc>
                <a:spcPct val="100000"/>
              </a:lnSpc>
            </a:pPr>
            <a:r>
              <a:rPr lang="en-US" altLang="zh-CN" sz="2000">
                <a:solidFill>
                  <a:schemeClr val="tx1"/>
                </a:solidFill>
                <a:latin typeface="VW媩$婫`婡p瑙" charset="0"/>
                <a:ea typeface="宋体" pitchFamily="2" charset="-122"/>
              </a:rPr>
              <a:t>O</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05244" name="Group 60"/>
          <p:cNvGraphicFramePr>
            <a:graphicFrameLocks noGrp="1"/>
          </p:cNvGraphicFramePr>
          <p:nvPr/>
        </p:nvGraphicFramePr>
        <p:xfrm>
          <a:off x="533400" y="685800"/>
          <a:ext cx="8229600" cy="975360"/>
        </p:xfrm>
        <a:graphic>
          <a:graphicData uri="http://schemas.openxmlformats.org/drawingml/2006/table">
            <a:tbl>
              <a:tblPr/>
              <a:tblGrid>
                <a:gridCol w="457200"/>
                <a:gridCol w="457200"/>
                <a:gridCol w="533400"/>
                <a:gridCol w="533400"/>
                <a:gridCol w="533400"/>
                <a:gridCol w="533400"/>
                <a:gridCol w="533400"/>
                <a:gridCol w="457200"/>
                <a:gridCol w="457200"/>
                <a:gridCol w="457200"/>
                <a:gridCol w="457200"/>
                <a:gridCol w="457200"/>
                <a:gridCol w="457200"/>
                <a:gridCol w="457200"/>
                <a:gridCol w="457200"/>
                <a:gridCol w="457200"/>
                <a:gridCol w="533400"/>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VW媩$婫`婡p瑙" charset="0"/>
                          <a:ea typeface="宋体"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5301" name="Text Box 117"/>
          <p:cNvSpPr txBox="1">
            <a:spLocks noChangeArrowheads="1"/>
          </p:cNvSpPr>
          <p:nvPr/>
        </p:nvSpPr>
        <p:spPr bwMode="auto">
          <a:xfrm>
            <a:off x="0" y="1844675"/>
            <a:ext cx="9144000"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lvl1pPr marL="381000" indent="-381000">
              <a:defRPr sz="4000" b="1">
                <a:solidFill>
                  <a:srgbClr val="FF6600"/>
                </a:solidFill>
                <a:latin typeface="楷体_GB2312" pitchFamily="49" charset="-122"/>
                <a:ea typeface="楷体_GB2312" pitchFamily="49" charset="-122"/>
              </a:defRPr>
            </a:lvl1pPr>
            <a:lvl2pPr marL="742950" indent="-285750">
              <a:defRPr sz="4000" b="1">
                <a:solidFill>
                  <a:srgbClr val="FF6600"/>
                </a:solidFill>
                <a:latin typeface="楷体_GB2312" pitchFamily="49" charset="-122"/>
                <a:ea typeface="楷体_GB2312" pitchFamily="49" charset="-122"/>
              </a:defRPr>
            </a:lvl2pPr>
            <a:lvl3pPr marL="1143000" indent="-228600">
              <a:defRPr sz="4000" b="1">
                <a:solidFill>
                  <a:srgbClr val="FF6600"/>
                </a:solidFill>
                <a:latin typeface="楷体_GB2312" pitchFamily="49" charset="-122"/>
                <a:ea typeface="楷体_GB2312" pitchFamily="49" charset="-122"/>
              </a:defRPr>
            </a:lvl3pPr>
            <a:lvl4pPr marL="1600200" indent="-228600">
              <a:defRPr sz="4000" b="1">
                <a:solidFill>
                  <a:srgbClr val="FF6600"/>
                </a:solidFill>
                <a:latin typeface="楷体_GB2312" pitchFamily="49" charset="-122"/>
                <a:ea typeface="楷体_GB2312" pitchFamily="49" charset="-122"/>
              </a:defRPr>
            </a:lvl4pPr>
            <a:lvl5pPr marL="2057400" indent="-228600">
              <a:defRPr sz="4000" b="1">
                <a:solidFill>
                  <a:srgbClr val="FF6600"/>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9pPr>
          </a:lstStyle>
          <a:p>
            <a:pPr>
              <a:spcBef>
                <a:spcPct val="20000"/>
              </a:spcBef>
              <a:buClr>
                <a:srgbClr val="FF0000"/>
              </a:buClr>
              <a:buSzPct val="80000"/>
              <a:buFont typeface="Wingdings" pitchFamily="2" charset="2"/>
              <a:buChar char="n"/>
              <a:defRPr/>
            </a:pPr>
            <a:r>
              <a:rPr lang="en-US" altLang="zh-CN" sz="2800" smtClean="0">
                <a:solidFill>
                  <a:schemeClr val="tx1"/>
                </a:solidFill>
                <a:effectLst>
                  <a:outerShdw blurRad="38100" dist="38100" dir="2700000" algn="tl">
                    <a:srgbClr val="C0C0C0"/>
                  </a:outerShdw>
                </a:effectLst>
                <a:latin typeface="Times New Roman" pitchFamily="18" charset="0"/>
              </a:rPr>
              <a:t>i = 1, </a:t>
            </a:r>
            <a:r>
              <a:rPr lang="zh-CN" altLang="en-US" sz="2800" smtClean="0">
                <a:solidFill>
                  <a:schemeClr val="tx1"/>
                </a:solidFill>
                <a:effectLst>
                  <a:outerShdw blurRad="38100" dist="38100" dir="2700000" algn="tl">
                    <a:srgbClr val="C0C0C0"/>
                  </a:outerShdw>
                </a:effectLst>
                <a:latin typeface="Times New Roman" pitchFamily="18" charset="0"/>
              </a:rPr>
              <a:t>则</a:t>
            </a:r>
            <a:r>
              <a:rPr lang="en-US" altLang="zh-CN" sz="2800" smtClean="0">
                <a:solidFill>
                  <a:schemeClr val="tx1"/>
                </a:solidFill>
                <a:effectLst>
                  <a:outerShdw blurRad="38100" dist="38100" dir="2700000" algn="tl">
                    <a:srgbClr val="C0C0C0"/>
                  </a:outerShdw>
                </a:effectLst>
                <a:latin typeface="Times New Roman" pitchFamily="18" charset="0"/>
              </a:rPr>
              <a:t>A</a:t>
            </a:r>
            <a:r>
              <a:rPr lang="zh-CN" altLang="en-US" sz="2800" smtClean="0">
                <a:solidFill>
                  <a:schemeClr val="tx1"/>
                </a:solidFill>
                <a:effectLst>
                  <a:outerShdw blurRad="38100" dist="38100" dir="2700000" algn="tl">
                    <a:srgbClr val="C0C0C0"/>
                  </a:outerShdw>
                </a:effectLst>
                <a:latin typeface="Times New Roman" pitchFamily="18" charset="0"/>
              </a:rPr>
              <a:t>无双亲（根结点）</a:t>
            </a:r>
          </a:p>
          <a:p>
            <a:pPr>
              <a:spcBef>
                <a:spcPct val="20000"/>
              </a:spcBef>
              <a:buClr>
                <a:srgbClr val="FF0000"/>
              </a:buClr>
              <a:buSzPct val="80000"/>
              <a:buFont typeface="Wingdings" pitchFamily="2" charset="2"/>
              <a:buChar char="n"/>
              <a:defRPr/>
            </a:pPr>
            <a:r>
              <a:rPr lang="en-US" altLang="zh-CN" sz="2800" smtClean="0">
                <a:solidFill>
                  <a:schemeClr val="tx1"/>
                </a:solidFill>
                <a:effectLst>
                  <a:outerShdw blurRad="38100" dist="38100" dir="2700000" algn="tl">
                    <a:srgbClr val="C0C0C0"/>
                  </a:outerShdw>
                </a:effectLst>
                <a:latin typeface="Times New Roman" pitchFamily="18" charset="0"/>
              </a:rPr>
              <a:t>K</a:t>
            </a:r>
            <a:r>
              <a:rPr lang="zh-CN" altLang="en-US" sz="2800" smtClean="0">
                <a:solidFill>
                  <a:schemeClr val="tx1"/>
                </a:solidFill>
                <a:effectLst>
                  <a:outerShdw blurRad="38100" dist="38100" dir="2700000" algn="tl">
                    <a:srgbClr val="C0C0C0"/>
                  </a:outerShdw>
                </a:effectLst>
                <a:latin typeface="Times New Roman" pitchFamily="18" charset="0"/>
              </a:rPr>
              <a:t>的编号为11，</a:t>
            </a:r>
            <a:r>
              <a:rPr lang="zh-CN" altLang="en-US" sz="2800" smtClean="0">
                <a:solidFill>
                  <a:schemeClr val="tx1"/>
                </a:solidFill>
                <a:effectLst>
                  <a:outerShdw blurRad="38100" dist="38100" dir="2700000" algn="tl">
                    <a:srgbClr val="C0C0C0"/>
                  </a:outerShdw>
                </a:effectLst>
                <a:latin typeface="Times New Roman" pitchFamily="18" charset="0"/>
                <a:sym typeface="Symbol" pitchFamily="18" charset="2"/>
              </a:rPr>
              <a:t></a:t>
            </a:r>
            <a:r>
              <a:rPr lang="zh-CN" altLang="en-US" sz="2800" smtClean="0">
                <a:solidFill>
                  <a:schemeClr val="tx1"/>
                </a:solidFill>
                <a:effectLst>
                  <a:outerShdw blurRad="38100" dist="38100" dir="2700000" algn="tl">
                    <a:srgbClr val="C0C0C0"/>
                  </a:outerShdw>
                </a:effectLst>
                <a:latin typeface="Times New Roman" pitchFamily="18" charset="0"/>
              </a:rPr>
              <a:t>11 /2</a:t>
            </a:r>
            <a:r>
              <a:rPr lang="zh-CN" altLang="en-US" sz="2800" smtClean="0">
                <a:solidFill>
                  <a:schemeClr val="tx1"/>
                </a:solidFill>
                <a:effectLst>
                  <a:outerShdw blurRad="38100" dist="38100" dir="2700000" algn="tl">
                    <a:srgbClr val="C0C0C0"/>
                  </a:outerShdw>
                </a:effectLst>
                <a:latin typeface="Times New Roman" pitchFamily="18" charset="0"/>
                <a:sym typeface="Symbol" pitchFamily="18" charset="2"/>
              </a:rPr>
              <a:t></a:t>
            </a:r>
            <a:r>
              <a:rPr lang="zh-CN" altLang="en-US" sz="2800" smtClean="0">
                <a:solidFill>
                  <a:schemeClr val="tx1"/>
                </a:solidFill>
                <a:effectLst>
                  <a:outerShdw blurRad="38100" dist="38100" dir="2700000" algn="tl">
                    <a:srgbClr val="C0C0C0"/>
                  </a:outerShdw>
                </a:effectLst>
                <a:latin typeface="Times New Roman" pitchFamily="18" charset="0"/>
              </a:rPr>
              <a:t> = 5，</a:t>
            </a:r>
            <a:r>
              <a:rPr lang="en-US" altLang="zh-CN" sz="2800" smtClean="0">
                <a:solidFill>
                  <a:schemeClr val="tx1"/>
                </a:solidFill>
                <a:effectLst>
                  <a:outerShdw blurRad="38100" dist="38100" dir="2700000" algn="tl">
                    <a:srgbClr val="C0C0C0"/>
                  </a:outerShdw>
                </a:effectLst>
                <a:latin typeface="Times New Roman" pitchFamily="18" charset="0"/>
              </a:rPr>
              <a:t>K</a:t>
            </a:r>
            <a:r>
              <a:rPr lang="zh-CN" altLang="en-US" sz="2800" smtClean="0">
                <a:solidFill>
                  <a:schemeClr val="tx1"/>
                </a:solidFill>
                <a:effectLst>
                  <a:outerShdw blurRad="38100" dist="38100" dir="2700000" algn="tl">
                    <a:srgbClr val="C0C0C0"/>
                  </a:outerShdw>
                </a:effectLst>
                <a:latin typeface="Times New Roman" pitchFamily="18" charset="0"/>
              </a:rPr>
              <a:t>的双亲编号为5，即</a:t>
            </a:r>
            <a:r>
              <a:rPr lang="en-US" altLang="zh-CN" sz="2800" smtClean="0">
                <a:solidFill>
                  <a:schemeClr val="tx1"/>
                </a:solidFill>
                <a:effectLst>
                  <a:outerShdw blurRad="38100" dist="38100" dir="2700000" algn="tl">
                    <a:srgbClr val="C0C0C0"/>
                  </a:outerShdw>
                </a:effectLst>
                <a:latin typeface="Times New Roman" pitchFamily="18" charset="0"/>
              </a:rPr>
              <a:t>E</a:t>
            </a:r>
            <a:endParaRPr lang="zh-CN" altLang="en-US" sz="2800" smtClean="0">
              <a:solidFill>
                <a:schemeClr val="tx1"/>
              </a:solidFill>
              <a:effectLst>
                <a:outerShdw blurRad="38100" dist="38100" dir="2700000" algn="tl">
                  <a:srgbClr val="C0C0C0"/>
                </a:outerShdw>
              </a:effectLst>
              <a:latin typeface="Times New Roman" pitchFamily="18" charset="0"/>
            </a:endParaRPr>
          </a:p>
          <a:p>
            <a:pPr>
              <a:spcBef>
                <a:spcPct val="20000"/>
              </a:spcBef>
              <a:buClr>
                <a:srgbClr val="FF0000"/>
              </a:buClr>
              <a:buSzPct val="80000"/>
              <a:buFont typeface="Wingdings" pitchFamily="2" charset="2"/>
              <a:buChar char="n"/>
              <a:defRPr/>
            </a:pPr>
            <a:r>
              <a:rPr lang="zh-CN" altLang="en-US" sz="2800" smtClean="0">
                <a:solidFill>
                  <a:schemeClr val="tx1"/>
                </a:solidFill>
                <a:effectLst>
                  <a:outerShdw blurRad="38100" dist="38100" dir="2700000" algn="tl">
                    <a:srgbClr val="C0C0C0"/>
                  </a:outerShdw>
                </a:effectLst>
                <a:latin typeface="Times New Roman" pitchFamily="18" charset="0"/>
              </a:rPr>
              <a:t>对</a:t>
            </a:r>
            <a:r>
              <a:rPr lang="en-US" altLang="zh-CN" sz="2800" smtClean="0">
                <a:solidFill>
                  <a:schemeClr val="tx1"/>
                </a:solidFill>
                <a:effectLst>
                  <a:outerShdw blurRad="38100" dist="38100" dir="2700000" algn="tl">
                    <a:srgbClr val="C0C0C0"/>
                  </a:outerShdw>
                </a:effectLst>
                <a:latin typeface="Times New Roman" pitchFamily="18" charset="0"/>
              </a:rPr>
              <a:t>G</a:t>
            </a:r>
            <a:r>
              <a:rPr lang="zh-CN" altLang="en-US" sz="2800" smtClean="0">
                <a:solidFill>
                  <a:schemeClr val="tx1"/>
                </a:solidFill>
                <a:effectLst>
                  <a:outerShdw blurRad="38100" dist="38100" dir="2700000" algn="tl">
                    <a:srgbClr val="C0C0C0"/>
                  </a:outerShdw>
                </a:effectLst>
                <a:latin typeface="Times New Roman" pitchFamily="18" charset="0"/>
              </a:rPr>
              <a:t>而言，其编号为7，2*7 &lt;=17,因此，</a:t>
            </a:r>
            <a:r>
              <a:rPr lang="en-US" altLang="zh-CN" sz="2800" smtClean="0">
                <a:solidFill>
                  <a:schemeClr val="tx1"/>
                </a:solidFill>
                <a:effectLst>
                  <a:outerShdw blurRad="38100" dist="38100" dir="2700000" algn="tl">
                    <a:srgbClr val="C0C0C0"/>
                  </a:outerShdw>
                </a:effectLst>
                <a:latin typeface="Times New Roman" pitchFamily="18" charset="0"/>
              </a:rPr>
              <a:t>G</a:t>
            </a:r>
            <a:r>
              <a:rPr lang="zh-CN" altLang="en-US" sz="2800" smtClean="0">
                <a:solidFill>
                  <a:schemeClr val="tx1"/>
                </a:solidFill>
                <a:effectLst>
                  <a:outerShdw blurRad="38100" dist="38100" dir="2700000" algn="tl">
                    <a:srgbClr val="C0C0C0"/>
                  </a:outerShdw>
                </a:effectLst>
                <a:latin typeface="Times New Roman" pitchFamily="18" charset="0"/>
              </a:rPr>
              <a:t>的左孩子编号为2*7=14，即</a:t>
            </a:r>
            <a:r>
              <a:rPr lang="en-US" altLang="zh-CN" sz="2800" smtClean="0">
                <a:solidFill>
                  <a:schemeClr val="tx1"/>
                </a:solidFill>
                <a:effectLst>
                  <a:outerShdw blurRad="38100" dist="38100" dir="2700000" algn="tl">
                    <a:srgbClr val="C0C0C0"/>
                  </a:outerShdw>
                </a:effectLst>
                <a:latin typeface="Times New Roman" pitchFamily="18" charset="0"/>
              </a:rPr>
              <a:t>N，G</a:t>
            </a:r>
            <a:r>
              <a:rPr lang="zh-CN" altLang="en-US" sz="2800" smtClean="0">
                <a:solidFill>
                  <a:schemeClr val="tx1"/>
                </a:solidFill>
                <a:effectLst>
                  <a:outerShdw blurRad="38100" dist="38100" dir="2700000" algn="tl">
                    <a:srgbClr val="C0C0C0"/>
                  </a:outerShdw>
                </a:effectLst>
                <a:latin typeface="Times New Roman" pitchFamily="18" charset="0"/>
              </a:rPr>
              <a:t>的右孩子编号为2*7+1=15，即</a:t>
            </a:r>
            <a:r>
              <a:rPr lang="en-US" altLang="zh-CN" sz="2800" smtClean="0">
                <a:solidFill>
                  <a:schemeClr val="tx1"/>
                </a:solidFill>
                <a:effectLst>
                  <a:outerShdw blurRad="38100" dist="38100" dir="2700000" algn="tl">
                    <a:srgbClr val="C0C0C0"/>
                  </a:outerShdw>
                </a:effectLst>
                <a:latin typeface="Times New Roman" pitchFamily="18" charset="0"/>
              </a:rPr>
              <a:t>O</a:t>
            </a:r>
            <a:endParaRPr lang="zh-CN" altLang="en-US" sz="2800" smtClean="0">
              <a:solidFill>
                <a:schemeClr val="tx1"/>
              </a:solidFill>
              <a:effectLst>
                <a:outerShdw blurRad="38100" dist="38100" dir="2700000" algn="tl">
                  <a:srgbClr val="C0C0C0"/>
                </a:outerShdw>
              </a:effectLst>
              <a:latin typeface="Times New Roman" pitchFamily="18" charset="0"/>
            </a:endParaRPr>
          </a:p>
          <a:p>
            <a:pPr>
              <a:spcBef>
                <a:spcPct val="20000"/>
              </a:spcBef>
              <a:buClr>
                <a:srgbClr val="FF0000"/>
              </a:buClr>
              <a:buSzPct val="80000"/>
              <a:buFont typeface="Wingdings" pitchFamily="2" charset="2"/>
              <a:buChar char="n"/>
              <a:defRPr/>
            </a:pPr>
            <a:r>
              <a:rPr lang="zh-CN" altLang="en-US" sz="2800" smtClean="0">
                <a:solidFill>
                  <a:schemeClr val="tx1"/>
                </a:solidFill>
                <a:effectLst>
                  <a:outerShdw blurRad="38100" dist="38100" dir="2700000" algn="tl">
                    <a:srgbClr val="C0C0C0"/>
                  </a:outerShdw>
                </a:effectLst>
                <a:latin typeface="Times New Roman" pitchFamily="18" charset="0"/>
              </a:rPr>
              <a:t>对</a:t>
            </a:r>
            <a:r>
              <a:rPr lang="en-US" altLang="zh-CN" sz="2800" smtClean="0">
                <a:solidFill>
                  <a:schemeClr val="tx1"/>
                </a:solidFill>
                <a:effectLst>
                  <a:outerShdw blurRad="38100" dist="38100" dir="2700000" algn="tl">
                    <a:srgbClr val="C0C0C0"/>
                  </a:outerShdw>
                </a:effectLst>
                <a:latin typeface="Times New Roman" pitchFamily="18" charset="0"/>
              </a:rPr>
              <a:t>J</a:t>
            </a:r>
            <a:r>
              <a:rPr lang="zh-CN" altLang="en-US" sz="2800" smtClean="0">
                <a:solidFill>
                  <a:schemeClr val="tx1"/>
                </a:solidFill>
                <a:effectLst>
                  <a:outerShdw blurRad="38100" dist="38100" dir="2700000" algn="tl">
                    <a:srgbClr val="C0C0C0"/>
                  </a:outerShdw>
                </a:effectLst>
                <a:latin typeface="Times New Roman" pitchFamily="18" charset="0"/>
              </a:rPr>
              <a:t>而言，其编号为10，2*10 &gt;17, 因此，</a:t>
            </a:r>
            <a:r>
              <a:rPr lang="en-US" altLang="zh-CN" sz="2800" smtClean="0">
                <a:solidFill>
                  <a:schemeClr val="tx1"/>
                </a:solidFill>
                <a:effectLst>
                  <a:outerShdw blurRad="38100" dist="38100" dir="2700000" algn="tl">
                    <a:srgbClr val="C0C0C0"/>
                  </a:outerShdw>
                </a:effectLst>
                <a:latin typeface="Times New Roman" pitchFamily="18" charset="0"/>
              </a:rPr>
              <a:t>J </a:t>
            </a:r>
            <a:r>
              <a:rPr lang="zh-CN" altLang="en-US" sz="2800" smtClean="0">
                <a:solidFill>
                  <a:schemeClr val="tx1"/>
                </a:solidFill>
                <a:effectLst>
                  <a:outerShdw blurRad="38100" dist="38100" dir="2700000" algn="tl">
                    <a:srgbClr val="C0C0C0"/>
                  </a:outerShdw>
                </a:effectLst>
                <a:latin typeface="Times New Roman" pitchFamily="18" charset="0"/>
              </a:rPr>
              <a:t>为叶结点</a:t>
            </a:r>
          </a:p>
          <a:p>
            <a:pPr>
              <a:spcBef>
                <a:spcPct val="20000"/>
              </a:spcBef>
              <a:buClr>
                <a:srgbClr val="FF0000"/>
              </a:buClr>
              <a:buSzPct val="80000"/>
              <a:buFont typeface="Wingdings" pitchFamily="2" charset="2"/>
              <a:buChar char="n"/>
              <a:defRPr/>
            </a:pPr>
            <a:r>
              <a:rPr lang="zh-CN" altLang="en-US" sz="2800" smtClean="0">
                <a:solidFill>
                  <a:schemeClr val="tx1"/>
                </a:solidFill>
                <a:effectLst>
                  <a:outerShdw blurRad="38100" dist="38100" dir="2700000" algn="tl">
                    <a:srgbClr val="C0C0C0"/>
                  </a:outerShdw>
                </a:effectLst>
                <a:latin typeface="Times New Roman" pitchFamily="18" charset="0"/>
              </a:rPr>
              <a:t>对</a:t>
            </a:r>
            <a:r>
              <a:rPr lang="en-US" altLang="zh-CN" sz="2800" smtClean="0">
                <a:solidFill>
                  <a:schemeClr val="tx1"/>
                </a:solidFill>
                <a:effectLst>
                  <a:outerShdw blurRad="38100" dist="38100" dir="2700000" algn="tl">
                    <a:srgbClr val="C0C0C0"/>
                  </a:outerShdw>
                </a:effectLst>
                <a:latin typeface="Times New Roman" pitchFamily="18" charset="0"/>
              </a:rPr>
              <a:t>J</a:t>
            </a:r>
            <a:r>
              <a:rPr lang="zh-CN" altLang="en-US" sz="2800" smtClean="0">
                <a:solidFill>
                  <a:schemeClr val="tx1"/>
                </a:solidFill>
                <a:effectLst>
                  <a:outerShdw blurRad="38100" dist="38100" dir="2700000" algn="tl">
                    <a:srgbClr val="C0C0C0"/>
                  </a:outerShdw>
                </a:effectLst>
                <a:latin typeface="Times New Roman" pitchFamily="18" charset="0"/>
              </a:rPr>
              <a:t>而言，其编号为10，偶数，其右兄弟编号为11，即</a:t>
            </a:r>
            <a:r>
              <a:rPr lang="en-US" altLang="zh-CN" sz="2800" smtClean="0">
                <a:solidFill>
                  <a:schemeClr val="tx1"/>
                </a:solidFill>
                <a:effectLst>
                  <a:outerShdw blurRad="38100" dist="38100" dir="2700000" algn="tl">
                    <a:srgbClr val="C0C0C0"/>
                  </a:outerShdw>
                </a:effectLst>
                <a:latin typeface="Times New Roman" pitchFamily="18" charset="0"/>
              </a:rPr>
              <a:t>K</a:t>
            </a:r>
            <a:endParaRPr lang="zh-CN" altLang="en-US" sz="2800" smtClean="0">
              <a:solidFill>
                <a:schemeClr val="tx1"/>
              </a:solidFill>
              <a:effectLst>
                <a:outerShdw blurRad="38100" dist="38100" dir="2700000" algn="tl">
                  <a:srgbClr val="C0C0C0"/>
                </a:outerShdw>
              </a:effectLst>
              <a:latin typeface="Times New Roman" pitchFamily="18" charset="0"/>
            </a:endParaRPr>
          </a:p>
          <a:p>
            <a:pPr>
              <a:spcBef>
                <a:spcPct val="20000"/>
              </a:spcBef>
              <a:buClr>
                <a:srgbClr val="FF0000"/>
              </a:buClr>
              <a:buSzPct val="80000"/>
              <a:buFont typeface="Wingdings" pitchFamily="2" charset="2"/>
              <a:buChar char="n"/>
              <a:defRPr/>
            </a:pPr>
            <a:r>
              <a:rPr lang="en-US" altLang="zh-CN" sz="2800" smtClean="0">
                <a:solidFill>
                  <a:schemeClr val="tx1"/>
                </a:solidFill>
                <a:effectLst>
                  <a:outerShdw blurRad="38100" dist="38100" dir="2700000" algn="tl">
                    <a:srgbClr val="C0C0C0"/>
                  </a:outerShdw>
                </a:effectLst>
                <a:latin typeface="Times New Roman" pitchFamily="18" charset="0"/>
              </a:rPr>
              <a:t>J</a:t>
            </a:r>
            <a:r>
              <a:rPr lang="zh-CN" altLang="en-US" sz="2800" smtClean="0">
                <a:solidFill>
                  <a:schemeClr val="tx1"/>
                </a:solidFill>
                <a:effectLst>
                  <a:outerShdw blurRad="38100" dist="38100" dir="2700000" algn="tl">
                    <a:srgbClr val="C0C0C0"/>
                  </a:outerShdw>
                </a:effectLst>
                <a:latin typeface="Times New Roman" pitchFamily="18" charset="0"/>
              </a:rPr>
              <a:t>所在层次为 </a:t>
            </a:r>
            <a:r>
              <a:rPr lang="zh-CN" altLang="en-US" sz="2800" smtClean="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800" smtClean="0">
                <a:solidFill>
                  <a:schemeClr val="tx1"/>
                </a:solidFill>
                <a:effectLst>
                  <a:outerShdw blurRad="38100" dist="38100" dir="2700000" algn="tl">
                    <a:srgbClr val="C0C0C0"/>
                  </a:outerShdw>
                </a:effectLst>
                <a:latin typeface="Times New Roman" pitchFamily="18" charset="0"/>
              </a:rPr>
              <a:t>log</a:t>
            </a:r>
            <a:r>
              <a:rPr lang="en-US" altLang="zh-CN" sz="2800" baseline="-25000" smtClean="0">
                <a:solidFill>
                  <a:schemeClr val="tx1"/>
                </a:solidFill>
                <a:effectLst>
                  <a:outerShdw blurRad="38100" dist="38100" dir="2700000" algn="tl">
                    <a:srgbClr val="C0C0C0"/>
                  </a:outerShdw>
                </a:effectLst>
                <a:latin typeface="Times New Roman" pitchFamily="18" charset="0"/>
              </a:rPr>
              <a:t>2</a:t>
            </a:r>
            <a:r>
              <a:rPr lang="en-US" altLang="zh-CN" sz="2800" smtClean="0">
                <a:solidFill>
                  <a:schemeClr val="tx1"/>
                </a:solidFill>
                <a:effectLst>
                  <a:outerShdw blurRad="38100" dist="38100" dir="2700000" algn="tl">
                    <a:srgbClr val="C0C0C0"/>
                  </a:outerShdw>
                </a:effectLst>
                <a:latin typeface="Times New Roman" pitchFamily="18" charset="0"/>
              </a:rPr>
              <a:t>10</a:t>
            </a:r>
            <a:r>
              <a:rPr lang="en-US" altLang="zh-CN" sz="2800" smtClean="0">
                <a:solidFill>
                  <a:schemeClr val="tx1"/>
                </a:solidFill>
                <a:effectLst>
                  <a:outerShdw blurRad="38100" dist="38100" dir="2700000" algn="tl">
                    <a:srgbClr val="C0C0C0"/>
                  </a:outerShdw>
                </a:effectLst>
                <a:latin typeface="Times New Roman" pitchFamily="18" charset="0"/>
                <a:sym typeface="Symbol" pitchFamily="18" charset="2"/>
              </a:rPr>
              <a:t> +1</a:t>
            </a:r>
            <a:r>
              <a:rPr lang="en-US" altLang="zh-CN" sz="2800" smtClean="0">
                <a:solidFill>
                  <a:schemeClr val="tx1"/>
                </a:solidFill>
                <a:effectLst>
                  <a:outerShdw blurRad="38100" dist="38100" dir="2700000" algn="tl">
                    <a:srgbClr val="C0C0C0"/>
                  </a:outerShdw>
                </a:effectLst>
                <a:latin typeface="Times New Roman" pitchFamily="18" charset="0"/>
              </a:rPr>
              <a:t> = 4</a:t>
            </a:r>
            <a:endParaRPr lang="zh-CN" altLang="en-US" sz="2800" smtClean="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0" y="1752600"/>
            <a:ext cx="9144000" cy="4343400"/>
          </a:xfrm>
          <a:prstGeom prst="rect">
            <a:avLst/>
          </a:prstGeom>
          <a:noFill/>
          <a:ln w="9525">
            <a:noFill/>
            <a:miter lim="800000"/>
            <a:headEnd/>
            <a:tailEnd/>
          </a:ln>
        </p:spPr>
      </p:pic>
      <p:sp>
        <p:nvSpPr>
          <p:cNvPr id="30723" name="Text Box 3"/>
          <p:cNvSpPr txBox="1">
            <a:spLocks noChangeArrowheads="1"/>
          </p:cNvSpPr>
          <p:nvPr/>
        </p:nvSpPr>
        <p:spPr bwMode="auto">
          <a:xfrm>
            <a:off x="152400" y="6096000"/>
            <a:ext cx="8458200" cy="457200"/>
          </a:xfrm>
          <a:prstGeom prst="rect">
            <a:avLst/>
          </a:prstGeom>
          <a:noFill/>
          <a:ln w="9525">
            <a:noFill/>
            <a:miter lim="800000"/>
            <a:headEnd/>
            <a:tailEnd/>
          </a:ln>
          <a:effectLst/>
        </p:spPr>
        <p:txBody>
          <a:bodyPr>
            <a:spAutoFit/>
          </a:bodyPr>
          <a:lstStyle/>
          <a:p>
            <a:pPr algn="ctr">
              <a:lnSpc>
                <a:spcPct val="100000"/>
              </a:lnSpc>
            </a:pPr>
            <a:r>
              <a:rPr lang="zh-CN" altLang="en-US" sz="2400">
                <a:solidFill>
                  <a:schemeClr val="tx1"/>
                </a:solidFill>
              </a:rPr>
              <a:t>完全二叉树的数组表示      一般二叉树的数组表示</a:t>
            </a:r>
            <a:endParaRPr lang="zh-CN" altLang="en-US" sz="2400" b="0">
              <a:solidFill>
                <a:schemeClr val="tx1"/>
              </a:solidFill>
            </a:endParaRPr>
          </a:p>
        </p:txBody>
      </p:sp>
      <p:sp>
        <p:nvSpPr>
          <p:cNvPr id="695300" name="Rectangle 4"/>
          <p:cNvSpPr>
            <a:spLocks noChangeArrowheads="1"/>
          </p:cNvSpPr>
          <p:nvPr/>
        </p:nvSpPr>
        <p:spPr bwMode="auto">
          <a:xfrm>
            <a:off x="304800" y="304800"/>
            <a:ext cx="5346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pPr>
              <a:lnSpc>
                <a:spcPct val="100000"/>
              </a:lnSpc>
              <a:defRPr/>
            </a:pPr>
            <a:r>
              <a:rPr lang="zh-CN" altLang="en-US" sz="3600">
                <a:solidFill>
                  <a:srgbClr val="FF0000"/>
                </a:solidFill>
                <a:effectLst>
                  <a:outerShdw blurRad="38100" dist="38100" dir="2700000" algn="tl">
                    <a:srgbClr val="C0C0C0"/>
                  </a:outerShdw>
                </a:effectLst>
                <a:latin typeface="Times New Roman" pitchFamily="18" charset="0"/>
              </a:rPr>
              <a:t>三、</a:t>
            </a:r>
            <a:r>
              <a:rPr lang="zh-CN" altLang="en-US" sz="3600">
                <a:solidFill>
                  <a:srgbClr val="FF0000"/>
                </a:solidFill>
                <a:effectLst>
                  <a:outerShdw blurRad="38100" dist="38100" dir="2700000" algn="tl">
                    <a:srgbClr val="C0C0C0"/>
                  </a:outerShdw>
                </a:effectLst>
              </a:rPr>
              <a:t>二叉树的存储表示</a:t>
            </a:r>
            <a:endParaRPr lang="en-US" altLang="zh-CN" sz="3600">
              <a:solidFill>
                <a:srgbClr val="FF0000"/>
              </a:solidFill>
              <a:effectLst>
                <a:outerShdw blurRad="38100" dist="38100" dir="2700000" algn="tl">
                  <a:srgbClr val="C0C0C0"/>
                </a:outerShdw>
              </a:effectLst>
            </a:endParaRPr>
          </a:p>
        </p:txBody>
      </p:sp>
      <p:sp>
        <p:nvSpPr>
          <p:cNvPr id="695301" name="Rectangle 5"/>
          <p:cNvSpPr>
            <a:spLocks noChangeArrowheads="1"/>
          </p:cNvSpPr>
          <p:nvPr/>
        </p:nvSpPr>
        <p:spPr bwMode="auto">
          <a:xfrm>
            <a:off x="304800" y="990600"/>
            <a:ext cx="4572000" cy="609600"/>
          </a:xfrm>
          <a:prstGeom prst="rect">
            <a:avLst/>
          </a:prstGeom>
          <a:noFill/>
          <a:ln w="9525">
            <a:noFill/>
            <a:miter lim="800000"/>
            <a:headEnd/>
            <a:tailEnd/>
          </a:ln>
          <a:effectLst/>
        </p:spPr>
        <p:txBody>
          <a:bodyPr lIns="92075" tIns="46038" rIns="92075" bIns="46038"/>
          <a:lstStyle/>
          <a:p>
            <a:pPr>
              <a:lnSpc>
                <a:spcPct val="100000"/>
              </a:lnSpc>
              <a:buClr>
                <a:srgbClr val="FF3300"/>
              </a:buClr>
              <a:buSzPts val="2800"/>
              <a:buFont typeface="VW媩$婫`婡p瑙" charset="0"/>
              <a:buNone/>
            </a:pPr>
            <a:r>
              <a:rPr lang="zh-CN" altLang="en-US" sz="2800" dirty="0" smtClean="0">
                <a:solidFill>
                  <a:schemeClr val="tx1"/>
                </a:solidFill>
                <a:effectLst>
                  <a:outerShdw blurRad="38100" dist="38100" dir="2700000" algn="tl">
                    <a:srgbClr val="C0C0C0"/>
                  </a:outerShdw>
                </a:effectLst>
                <a:latin typeface="VW媩$婫`婡p瑙" charset="0"/>
              </a:rPr>
              <a:t>顺序表示</a:t>
            </a:r>
            <a:endParaRPr lang="zh-CN" altLang="en-US" sz="2800" b="0" dirty="0">
              <a:solidFill>
                <a:schemeClr val="tx1"/>
              </a:solidFill>
              <a:latin typeface="VW媩$婫`婡p瑙"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5795963" y="981075"/>
            <a:ext cx="2743200" cy="2292350"/>
          </a:xfrm>
          <a:prstGeom prst="rect">
            <a:avLst/>
          </a:prstGeom>
          <a:noFill/>
          <a:ln w="9525">
            <a:noFill/>
            <a:miter lim="800000"/>
            <a:headEnd/>
            <a:tailEnd/>
          </a:ln>
        </p:spPr>
      </p:pic>
      <p:sp>
        <p:nvSpPr>
          <p:cNvPr id="31747" name="Text Box 3"/>
          <p:cNvSpPr txBox="1">
            <a:spLocks noChangeArrowheads="1"/>
          </p:cNvSpPr>
          <p:nvPr/>
        </p:nvSpPr>
        <p:spPr bwMode="auto">
          <a:xfrm>
            <a:off x="6096000" y="3657600"/>
            <a:ext cx="1943100" cy="579438"/>
          </a:xfrm>
          <a:prstGeom prst="rect">
            <a:avLst/>
          </a:prstGeom>
          <a:noFill/>
          <a:ln w="9525">
            <a:noFill/>
            <a:miter lim="800000"/>
            <a:headEnd/>
            <a:tailEnd/>
          </a:ln>
          <a:effectLst/>
        </p:spPr>
        <p:txBody>
          <a:bodyPr>
            <a:spAutoFit/>
          </a:bodyPr>
          <a:lstStyle/>
          <a:p>
            <a:pPr>
              <a:lnSpc>
                <a:spcPct val="100000"/>
              </a:lnSpc>
            </a:pPr>
            <a:r>
              <a:rPr lang="zh-CN" altLang="en-US" sz="3200" b="0">
                <a:solidFill>
                  <a:srgbClr val="008000"/>
                </a:solidFill>
                <a:latin typeface="黑体" pitchFamily="49" charset="-122"/>
                <a:ea typeface="黑体" pitchFamily="49" charset="-122"/>
              </a:rPr>
              <a:t> </a:t>
            </a:r>
            <a:r>
              <a:rPr lang="zh-CN" altLang="en-US" sz="3200">
                <a:solidFill>
                  <a:srgbClr val="008000"/>
                </a:solidFill>
                <a:latin typeface="黑体" pitchFamily="49" charset="-122"/>
                <a:ea typeface="黑体" pitchFamily="49" charset="-122"/>
              </a:rPr>
              <a:t>单支树</a:t>
            </a:r>
            <a:endParaRPr lang="zh-CN" altLang="en-US" sz="1900" b="0">
              <a:solidFill>
                <a:schemeClr val="tx1"/>
              </a:solidFill>
              <a:latin typeface="黑体" pitchFamily="49" charset="-122"/>
              <a:ea typeface="黑体" pitchFamily="49" charset="-122"/>
            </a:endParaRPr>
          </a:p>
        </p:txBody>
      </p:sp>
      <p:sp>
        <p:nvSpPr>
          <p:cNvPr id="696324" name="Text Box 4"/>
          <p:cNvSpPr txBox="1">
            <a:spLocks noChangeArrowheads="1"/>
          </p:cNvSpPr>
          <p:nvPr/>
        </p:nvSpPr>
        <p:spPr bwMode="auto">
          <a:xfrm>
            <a:off x="395288" y="981075"/>
            <a:ext cx="4724400" cy="2528888"/>
          </a:xfrm>
          <a:prstGeom prst="rect">
            <a:avLst/>
          </a:prstGeom>
          <a:noFill/>
          <a:ln w="9525">
            <a:noFill/>
            <a:miter lim="800000"/>
            <a:headEnd/>
            <a:tailEnd/>
          </a:ln>
          <a:effectLst/>
        </p:spPr>
        <p:txBody>
          <a:bodyPr>
            <a:spAutoFit/>
          </a:bodyPr>
          <a:lstStyle/>
          <a:p>
            <a:pPr>
              <a:lnSpc>
                <a:spcPct val="100000"/>
              </a:lnSpc>
            </a:pPr>
            <a:r>
              <a:rPr lang="zh-CN" altLang="en-US" sz="3200">
                <a:solidFill>
                  <a:srgbClr val="008000"/>
                </a:solidFill>
                <a:effectLst>
                  <a:outerShdw blurRad="38100" dist="38100" dir="2700000" algn="tl">
                    <a:srgbClr val="C0C0C0"/>
                  </a:outerShdw>
                </a:effectLst>
                <a:latin typeface="VW媩$婫`婡p瑙" charset="0"/>
              </a:rPr>
              <a:t>    </a:t>
            </a:r>
            <a:r>
              <a:rPr lang="zh-CN" altLang="en-US" sz="3200">
                <a:solidFill>
                  <a:schemeClr val="tx1"/>
                </a:solidFill>
                <a:effectLst>
                  <a:outerShdw blurRad="38100" dist="38100" dir="2700000" algn="tl">
                    <a:srgbClr val="C0C0C0"/>
                  </a:outerShdw>
                </a:effectLst>
                <a:latin typeface="VW媩$婫`婡p瑙" charset="0"/>
              </a:rPr>
              <a:t>由于一般二叉树必须仿照完全二叉树那样存储，可能会浪费很多存储空间，单支树就是一个极端情况。</a:t>
            </a:r>
            <a:endParaRPr lang="zh-CN" altLang="en-US" sz="2400" b="0">
              <a:solidFill>
                <a:schemeClr val="tx1"/>
              </a:solidFill>
              <a:latin typeface="Arial" pitchFamily="34" charset="0"/>
              <a:ea typeface="黑体" pitchFamily="49" charset="-122"/>
            </a:endParaRPr>
          </a:p>
        </p:txBody>
      </p:sp>
      <p:graphicFrame>
        <p:nvGraphicFramePr>
          <p:cNvPr id="696325" name="Group 5"/>
          <p:cNvGraphicFramePr>
            <a:graphicFrameLocks noGrp="1"/>
          </p:cNvGraphicFramePr>
          <p:nvPr>
            <p:extLst>
              <p:ext uri="{D42A27DB-BD31-4B8C-83A1-F6EECF244321}">
                <p14:modId xmlns:p14="http://schemas.microsoft.com/office/powerpoint/2010/main" val="1445691595"/>
              </p:ext>
            </p:extLst>
          </p:nvPr>
        </p:nvGraphicFramePr>
        <p:xfrm>
          <a:off x="584200" y="4724400"/>
          <a:ext cx="7721600" cy="381000"/>
        </p:xfrm>
        <a:graphic>
          <a:graphicData uri="http://schemas.openxmlformats.org/drawingml/2006/table">
            <a:tbl>
              <a:tblPr/>
              <a:tblGrid>
                <a:gridCol w="406400"/>
                <a:gridCol w="406400"/>
                <a:gridCol w="406400"/>
                <a:gridCol w="406400"/>
                <a:gridCol w="406400"/>
                <a:gridCol w="406400"/>
                <a:gridCol w="406400"/>
                <a:gridCol w="406400"/>
                <a:gridCol w="406400"/>
                <a:gridCol w="406400"/>
                <a:gridCol w="406400"/>
                <a:gridCol w="406400"/>
                <a:gridCol w="406400"/>
                <a:gridCol w="406400"/>
                <a:gridCol w="406400"/>
                <a:gridCol w="406400"/>
                <a:gridCol w="406400"/>
                <a:gridCol w="406400"/>
                <a:gridCol w="406400"/>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228600" y="1676400"/>
            <a:ext cx="8763000" cy="3797300"/>
          </a:xfrm>
          <a:prstGeom prst="rect">
            <a:avLst/>
          </a:prstGeom>
          <a:noFill/>
          <a:ln w="9525">
            <a:noFill/>
            <a:miter lim="800000"/>
            <a:headEnd/>
            <a:tailEnd/>
          </a:ln>
        </p:spPr>
      </p:pic>
      <p:sp>
        <p:nvSpPr>
          <p:cNvPr id="697347" name="Text Box 3"/>
          <p:cNvSpPr txBox="1">
            <a:spLocks noChangeArrowheads="1"/>
          </p:cNvSpPr>
          <p:nvPr/>
        </p:nvSpPr>
        <p:spPr bwMode="auto">
          <a:xfrm>
            <a:off x="304800" y="838200"/>
            <a:ext cx="5257800" cy="609600"/>
          </a:xfrm>
          <a:prstGeom prst="rect">
            <a:avLst/>
          </a:prstGeom>
          <a:noFill/>
          <a:ln w="9525">
            <a:noFill/>
            <a:miter lim="800000"/>
            <a:headEnd/>
            <a:tailEnd/>
          </a:ln>
          <a:effectLst/>
        </p:spPr>
        <p:txBody>
          <a:bodyPr lIns="92075" tIns="46038" rIns="92075" bIns="46038" anchor="ctr"/>
          <a:lstStyle/>
          <a:p>
            <a:pPr>
              <a:lnSpc>
                <a:spcPct val="100000"/>
              </a:lnSpc>
            </a:pPr>
            <a:r>
              <a:rPr lang="zh-CN" altLang="en-US" sz="3200">
                <a:solidFill>
                  <a:schemeClr val="tx1"/>
                </a:solidFill>
                <a:effectLst>
                  <a:outerShdw blurRad="38100" dist="38100" dir="2700000" algn="tl">
                    <a:srgbClr val="C0C0C0"/>
                  </a:outerShdw>
                </a:effectLst>
                <a:latin typeface="Arial" pitchFamily="34" charset="0"/>
              </a:rPr>
              <a:t>链接表示</a:t>
            </a:r>
            <a:endParaRPr lang="zh-CN" altLang="en-US" sz="3200" b="0">
              <a:solidFill>
                <a:schemeClr val="tx1"/>
              </a:solidFill>
              <a:latin typeface="VW媩$婫`婡p瑙"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0595" name="Text Box 3"/>
          <p:cNvSpPr txBox="1">
            <a:spLocks noChangeArrowheads="1"/>
          </p:cNvSpPr>
          <p:nvPr/>
        </p:nvSpPr>
        <p:spPr bwMode="auto">
          <a:xfrm>
            <a:off x="323850" y="1052513"/>
            <a:ext cx="86106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u="sng">
                <a:solidFill>
                  <a:schemeClr val="tx1"/>
                </a:solidFill>
                <a:effectLst>
                  <a:outerShdw blurRad="38100" dist="38100" dir="2700000" algn="tl">
                    <a:srgbClr val="C0C0C0"/>
                  </a:outerShdw>
                </a:effectLst>
                <a:latin typeface="Times New Roman" pitchFamily="18" charset="0"/>
              </a:rPr>
              <a:t>树的定义</a:t>
            </a:r>
            <a:r>
              <a:rPr lang="zh-CN" altLang="en-US" sz="3200">
                <a:solidFill>
                  <a:schemeClr val="tx1"/>
                </a:solidFill>
                <a:effectLst>
                  <a:outerShdw blurRad="38100" dist="38100" dir="2700000" algn="tl">
                    <a:srgbClr val="C0C0C0"/>
                  </a:outerShdw>
                </a:effectLst>
                <a:latin typeface="Times New Roman" pitchFamily="18" charset="0"/>
              </a:rPr>
              <a:t>  （有根树）  </a:t>
            </a:r>
          </a:p>
          <a:p>
            <a:pPr>
              <a:lnSpc>
                <a:spcPct val="100000"/>
              </a:lnSpc>
              <a:defRPr/>
            </a:pPr>
            <a:r>
              <a:rPr lang="zh-CN" altLang="en-US" sz="3200">
                <a:solidFill>
                  <a:schemeClr val="tx1"/>
                </a:solidFill>
                <a:effectLst>
                  <a:outerShdw blurRad="38100" dist="38100" dir="2700000" algn="tl">
                    <a:srgbClr val="C0C0C0"/>
                  </a:outerShdw>
                </a:effectLst>
                <a:latin typeface="Times New Roman" pitchFamily="18" charset="0"/>
              </a:rPr>
              <a:t>    树是由</a:t>
            </a:r>
            <a:r>
              <a:rPr lang="en-US" altLang="zh-CN" sz="3200" i="1">
                <a:solidFill>
                  <a:srgbClr val="FF3300"/>
                </a:solidFill>
                <a:effectLst>
                  <a:outerShdw blurRad="38100" dist="38100" dir="2700000" algn="tl">
                    <a:srgbClr val="C0C0C0"/>
                  </a:outerShdw>
                </a:effectLst>
                <a:latin typeface="Times New Roman" pitchFamily="18" charset="0"/>
              </a:rPr>
              <a:t>n</a:t>
            </a:r>
            <a:r>
              <a:rPr lang="en-US" altLang="zh-CN" sz="3200">
                <a:solidFill>
                  <a:srgbClr val="FF3300"/>
                </a:solidFill>
                <a:effectLst>
                  <a:outerShdw blurRad="38100" dist="38100" dir="2700000" algn="tl">
                    <a:srgbClr val="C0C0C0"/>
                  </a:outerShdw>
                </a:effectLst>
                <a:latin typeface="Times New Roman" pitchFamily="18" charset="0"/>
              </a:rPr>
              <a:t> (</a:t>
            </a:r>
            <a:r>
              <a:rPr lang="en-US" altLang="zh-CN" sz="3200" i="1">
                <a:solidFill>
                  <a:srgbClr val="FF3300"/>
                </a:solidFill>
                <a:effectLst>
                  <a:outerShdw blurRad="38100" dist="38100" dir="2700000" algn="tl">
                    <a:srgbClr val="C0C0C0"/>
                  </a:outerShdw>
                </a:effectLst>
                <a:latin typeface="Times New Roman" pitchFamily="18" charset="0"/>
              </a:rPr>
              <a:t>n</a:t>
            </a:r>
            <a:r>
              <a:rPr lang="en-US" altLang="zh-CN" sz="3200">
                <a:solidFill>
                  <a:srgbClr val="FF3300"/>
                </a:solidFill>
                <a:effectLst>
                  <a:outerShdw blurRad="38100" dist="38100" dir="2700000" algn="tl">
                    <a:srgbClr val="C0C0C0"/>
                  </a:outerShdw>
                </a:effectLst>
                <a:latin typeface="Times New Roman" pitchFamily="18" charset="0"/>
              </a:rPr>
              <a:t> </a:t>
            </a:r>
            <a:r>
              <a:rPr lang="en-US" altLang="zh-CN" sz="3200">
                <a:solidFill>
                  <a:srgbClr val="FF3300"/>
                </a:solidFill>
                <a:effectLst>
                  <a:outerShdw blurRad="38100" dist="38100" dir="2700000" algn="tl">
                    <a:srgbClr val="C0C0C0"/>
                  </a:outerShdw>
                </a:effectLst>
                <a:latin typeface="Times New Roman" pitchFamily="18" charset="0"/>
                <a:sym typeface="Symbol" pitchFamily="18" charset="2"/>
              </a:rPr>
              <a:t></a:t>
            </a:r>
            <a:r>
              <a:rPr lang="en-US" altLang="zh-CN" sz="3200">
                <a:solidFill>
                  <a:srgbClr val="FF3300"/>
                </a:solidFill>
                <a:effectLst>
                  <a:outerShdw blurRad="38100" dist="38100" dir="2700000" algn="tl">
                    <a:srgbClr val="C0C0C0"/>
                  </a:outerShdw>
                </a:effectLst>
                <a:latin typeface="Times New Roman" pitchFamily="18" charset="0"/>
              </a:rPr>
              <a:t> 0)</a:t>
            </a:r>
            <a:r>
              <a:rPr lang="zh-CN" altLang="en-US" sz="3200">
                <a:solidFill>
                  <a:schemeClr val="tx1"/>
                </a:solidFill>
                <a:effectLst>
                  <a:outerShdw blurRad="38100" dist="38100" dir="2700000" algn="tl">
                    <a:srgbClr val="C0C0C0"/>
                  </a:outerShdw>
                </a:effectLst>
                <a:latin typeface="Times New Roman" pitchFamily="18" charset="0"/>
              </a:rPr>
              <a:t>个结点组成的有限集合。如果</a:t>
            </a:r>
            <a:r>
              <a:rPr lang="en-US" altLang="zh-CN" sz="3200" i="1">
                <a:solidFill>
                  <a:schemeClr val="tx1"/>
                </a:solidFill>
                <a:effectLst>
                  <a:outerShdw blurRad="38100" dist="38100" dir="2700000" algn="tl">
                    <a:srgbClr val="C0C0C0"/>
                  </a:outerShdw>
                </a:effectLst>
                <a:latin typeface="Times New Roman" pitchFamily="18" charset="0"/>
              </a:rPr>
              <a:t>n</a:t>
            </a:r>
            <a:r>
              <a:rPr lang="en-US" altLang="zh-CN" sz="3200">
                <a:solidFill>
                  <a:schemeClr val="tx1"/>
                </a:solidFill>
                <a:effectLst>
                  <a:outerShdw blurRad="38100" dist="38100" dir="2700000" algn="tl">
                    <a:srgbClr val="C0C0C0"/>
                  </a:outerShdw>
                </a:effectLst>
                <a:latin typeface="Times New Roman" pitchFamily="18" charset="0"/>
              </a:rPr>
              <a:t> = 0，</a:t>
            </a:r>
            <a:r>
              <a:rPr lang="zh-CN" altLang="en-US" sz="3200">
                <a:solidFill>
                  <a:schemeClr val="tx1"/>
                </a:solidFill>
                <a:effectLst>
                  <a:outerShdw blurRad="38100" dist="38100" dir="2700000" algn="tl">
                    <a:srgbClr val="C0C0C0"/>
                  </a:outerShdw>
                </a:effectLst>
                <a:latin typeface="Times New Roman" pitchFamily="18" charset="0"/>
              </a:rPr>
              <a:t>称为空树；如果</a:t>
            </a:r>
            <a:r>
              <a:rPr lang="en-US" altLang="zh-CN" sz="3200" i="1">
                <a:solidFill>
                  <a:schemeClr val="tx1"/>
                </a:solidFill>
                <a:effectLst>
                  <a:outerShdw blurRad="38100" dist="38100" dir="2700000" algn="tl">
                    <a:srgbClr val="C0C0C0"/>
                  </a:outerShdw>
                </a:effectLst>
                <a:latin typeface="Times New Roman" pitchFamily="18" charset="0"/>
              </a:rPr>
              <a:t>n</a:t>
            </a:r>
            <a:r>
              <a:rPr lang="en-US" altLang="zh-CN" sz="3200">
                <a:solidFill>
                  <a:schemeClr val="tx1"/>
                </a:solidFill>
                <a:effectLst>
                  <a:outerShdw blurRad="38100" dist="38100" dir="2700000" algn="tl">
                    <a:srgbClr val="C0C0C0"/>
                  </a:outerShdw>
                </a:effectLst>
                <a:latin typeface="Times New Roman" pitchFamily="18" charset="0"/>
              </a:rPr>
              <a:t> &gt; 0，</a:t>
            </a:r>
            <a:r>
              <a:rPr lang="zh-CN" altLang="en-US" sz="3200">
                <a:solidFill>
                  <a:schemeClr val="tx1"/>
                </a:solidFill>
                <a:effectLst>
                  <a:outerShdw blurRad="38100" dist="38100" dir="2700000" algn="tl">
                    <a:srgbClr val="C0C0C0"/>
                  </a:outerShdw>
                </a:effectLst>
                <a:latin typeface="Times New Roman" pitchFamily="18" charset="0"/>
              </a:rPr>
              <a:t>则：</a:t>
            </a:r>
          </a:p>
        </p:txBody>
      </p:sp>
      <p:sp>
        <p:nvSpPr>
          <p:cNvPr id="750596" name="Rectangle 4"/>
          <p:cNvSpPr>
            <a:spLocks noChangeArrowheads="1"/>
          </p:cNvSpPr>
          <p:nvPr/>
        </p:nvSpPr>
        <p:spPr bwMode="auto">
          <a:xfrm>
            <a:off x="228600" y="2754313"/>
            <a:ext cx="8534400" cy="377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381000" indent="-381000">
              <a:lnSpc>
                <a:spcPct val="100000"/>
              </a:lnSpc>
              <a:spcBef>
                <a:spcPct val="50000"/>
              </a:spcBef>
              <a:buSzPct val="80000"/>
              <a:buFont typeface="Wingdings" pitchFamily="2" charset="2"/>
              <a:buChar char="q"/>
              <a:defRPr/>
            </a:pPr>
            <a:r>
              <a:rPr lang="zh-CN" altLang="en-US" sz="3200">
                <a:solidFill>
                  <a:schemeClr val="tx1"/>
                </a:solidFill>
                <a:effectLst>
                  <a:outerShdw blurRad="38100" dist="38100" dir="2700000" algn="tl">
                    <a:srgbClr val="C0C0C0"/>
                  </a:outerShdw>
                </a:effectLst>
                <a:latin typeface="Times New Roman" pitchFamily="18" charset="0"/>
              </a:rPr>
              <a:t>有一个特定的称之为</a:t>
            </a:r>
            <a:r>
              <a:rPr lang="zh-CN" altLang="en-US" sz="3200">
                <a:solidFill>
                  <a:srgbClr val="FF3300"/>
                </a:solidFill>
                <a:effectLst>
                  <a:outerShdw blurRad="38100" dist="38100" dir="2700000" algn="tl">
                    <a:srgbClr val="C0C0C0"/>
                  </a:outerShdw>
                </a:effectLst>
                <a:latin typeface="Times New Roman" pitchFamily="18" charset="0"/>
              </a:rPr>
              <a:t>根(</a:t>
            </a:r>
            <a:r>
              <a:rPr lang="en-US" altLang="zh-CN" sz="3200">
                <a:solidFill>
                  <a:srgbClr val="FF3300"/>
                </a:solidFill>
                <a:effectLst>
                  <a:outerShdw blurRad="38100" dist="38100" dir="2700000" algn="tl">
                    <a:srgbClr val="C0C0C0"/>
                  </a:outerShdw>
                </a:effectLst>
                <a:latin typeface="Times New Roman" pitchFamily="18" charset="0"/>
              </a:rPr>
              <a:t>root)</a:t>
            </a:r>
            <a:r>
              <a:rPr lang="zh-CN" altLang="en-US" sz="3200">
                <a:solidFill>
                  <a:schemeClr val="tx1"/>
                </a:solidFill>
                <a:effectLst>
                  <a:outerShdw blurRad="38100" dist="38100" dir="2700000" algn="tl">
                    <a:srgbClr val="C0C0C0"/>
                  </a:outerShdw>
                </a:effectLst>
                <a:latin typeface="Times New Roman" pitchFamily="18" charset="0"/>
              </a:rPr>
              <a:t>的结点，它只有直接后继，但没有直接前驱；</a:t>
            </a:r>
          </a:p>
          <a:p>
            <a:pPr marL="381000" indent="-381000">
              <a:lnSpc>
                <a:spcPct val="100000"/>
              </a:lnSpc>
              <a:spcBef>
                <a:spcPct val="50000"/>
              </a:spcBef>
              <a:buSzPct val="80000"/>
              <a:buFont typeface="Wingdings" pitchFamily="2" charset="2"/>
              <a:buChar char="q"/>
              <a:defRPr/>
            </a:pPr>
            <a:r>
              <a:rPr lang="zh-CN" altLang="en-US" sz="3200">
                <a:solidFill>
                  <a:schemeClr val="tx1"/>
                </a:solidFill>
                <a:effectLst>
                  <a:outerShdw blurRad="38100" dist="38100" dir="2700000" algn="tl">
                    <a:srgbClr val="C0C0C0"/>
                  </a:outerShdw>
                </a:effectLst>
                <a:latin typeface="Times New Roman" pitchFamily="18" charset="0"/>
              </a:rPr>
              <a:t>除根以外的其它结点划分为</a:t>
            </a:r>
            <a:r>
              <a:rPr lang="en-US" altLang="zh-CN" sz="3200" i="1">
                <a:solidFill>
                  <a:schemeClr val="tx1"/>
                </a:solidFill>
                <a:effectLst>
                  <a:outerShdw blurRad="38100" dist="38100" dir="2700000" algn="tl">
                    <a:srgbClr val="C0C0C0"/>
                  </a:outerShdw>
                </a:effectLst>
                <a:latin typeface="Times New Roman" pitchFamily="18" charset="0"/>
              </a:rPr>
              <a:t>m</a:t>
            </a:r>
            <a:r>
              <a:rPr lang="en-US" altLang="zh-CN" sz="3200">
                <a:solidFill>
                  <a:schemeClr val="tx1"/>
                </a:solidFill>
                <a:effectLst>
                  <a:outerShdw blurRad="38100" dist="38100" dir="2700000" algn="tl">
                    <a:srgbClr val="C0C0C0"/>
                  </a:outerShdw>
                </a:effectLst>
                <a:latin typeface="Times New Roman" pitchFamily="18" charset="0"/>
              </a:rPr>
              <a:t> (</a:t>
            </a:r>
            <a:r>
              <a:rPr lang="en-US" altLang="zh-CN" sz="3200" i="1">
                <a:solidFill>
                  <a:schemeClr val="tx1"/>
                </a:solidFill>
                <a:effectLst>
                  <a:outerShdw blurRad="38100" dist="38100" dir="2700000" algn="tl">
                    <a:srgbClr val="C0C0C0"/>
                  </a:outerShdw>
                </a:effectLst>
                <a:latin typeface="Times New Roman" pitchFamily="18" charset="0"/>
              </a:rPr>
              <a:t>m</a:t>
            </a:r>
            <a:r>
              <a:rPr lang="en-US" altLang="zh-CN" sz="3200">
                <a:solidFill>
                  <a:schemeClr val="tx1"/>
                </a:solidFill>
                <a:effectLst>
                  <a:outerShdw blurRad="38100" dist="38100" dir="2700000" algn="tl">
                    <a:srgbClr val="C0C0C0"/>
                  </a:outerShdw>
                </a:effectLst>
                <a:latin typeface="Times New Roman" pitchFamily="18" charset="0"/>
              </a:rPr>
              <a:t> </a:t>
            </a:r>
            <a:r>
              <a:rPr lang="en-US" altLang="zh-CN" sz="320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3200">
                <a:solidFill>
                  <a:schemeClr val="tx1"/>
                </a:solidFill>
                <a:effectLst>
                  <a:outerShdw blurRad="38100" dist="38100" dir="2700000" algn="tl">
                    <a:srgbClr val="C0C0C0"/>
                  </a:outerShdw>
                </a:effectLst>
                <a:latin typeface="Times New Roman" pitchFamily="18" charset="0"/>
              </a:rPr>
              <a:t> 0)</a:t>
            </a:r>
            <a:r>
              <a:rPr lang="zh-CN" altLang="en-US" sz="3200">
                <a:solidFill>
                  <a:schemeClr val="tx1"/>
                </a:solidFill>
                <a:effectLst>
                  <a:outerShdw blurRad="38100" dist="38100" dir="2700000" algn="tl">
                    <a:srgbClr val="C0C0C0"/>
                  </a:outerShdw>
                </a:effectLst>
                <a:latin typeface="Times New Roman" pitchFamily="18" charset="0"/>
              </a:rPr>
              <a:t>个互不相交的有限集合</a:t>
            </a:r>
            <a:r>
              <a:rPr lang="en-US" altLang="zh-CN" sz="3200" i="1">
                <a:solidFill>
                  <a:schemeClr val="tx1"/>
                </a:solidFill>
                <a:effectLst>
                  <a:outerShdw blurRad="38100" dist="38100" dir="2700000" algn="tl">
                    <a:srgbClr val="C0C0C0"/>
                  </a:outerShdw>
                </a:effectLst>
                <a:latin typeface="Times New Roman" pitchFamily="18" charset="0"/>
              </a:rPr>
              <a:t>T</a:t>
            </a:r>
            <a:r>
              <a:rPr lang="en-US" altLang="zh-CN" sz="3200" baseline="-25000">
                <a:solidFill>
                  <a:schemeClr val="tx1"/>
                </a:solidFill>
                <a:effectLst>
                  <a:outerShdw blurRad="38100" dist="38100" dir="2700000" algn="tl">
                    <a:srgbClr val="C0C0C0"/>
                  </a:outerShdw>
                </a:effectLst>
                <a:latin typeface="Times New Roman" pitchFamily="18" charset="0"/>
              </a:rPr>
              <a:t>0</a:t>
            </a:r>
            <a:r>
              <a:rPr lang="en-US" altLang="zh-CN" sz="3200">
                <a:solidFill>
                  <a:schemeClr val="tx1"/>
                </a:solidFill>
                <a:effectLst>
                  <a:outerShdw blurRad="38100" dist="38100" dir="2700000" algn="tl">
                    <a:srgbClr val="C0C0C0"/>
                  </a:outerShdw>
                </a:effectLst>
                <a:latin typeface="Times New Roman" pitchFamily="18" charset="0"/>
              </a:rPr>
              <a:t>, </a:t>
            </a:r>
            <a:r>
              <a:rPr lang="en-US" altLang="zh-CN" sz="3200" i="1">
                <a:solidFill>
                  <a:schemeClr val="tx1"/>
                </a:solidFill>
                <a:effectLst>
                  <a:outerShdw blurRad="38100" dist="38100" dir="2700000" algn="tl">
                    <a:srgbClr val="C0C0C0"/>
                  </a:outerShdw>
                </a:effectLst>
                <a:latin typeface="Times New Roman" pitchFamily="18" charset="0"/>
              </a:rPr>
              <a:t>T</a:t>
            </a:r>
            <a:r>
              <a:rPr lang="en-US" altLang="zh-CN" sz="3200" baseline="-25000">
                <a:solidFill>
                  <a:schemeClr val="tx1"/>
                </a:solidFill>
                <a:effectLst>
                  <a:outerShdw blurRad="38100" dist="38100" dir="2700000" algn="tl">
                    <a:srgbClr val="C0C0C0"/>
                  </a:outerShdw>
                </a:effectLst>
                <a:latin typeface="Times New Roman" pitchFamily="18" charset="0"/>
              </a:rPr>
              <a:t>1</a:t>
            </a:r>
            <a:r>
              <a:rPr lang="en-US" altLang="zh-CN" sz="3200">
                <a:solidFill>
                  <a:schemeClr val="tx1"/>
                </a:solidFill>
                <a:effectLst>
                  <a:outerShdw blurRad="38100" dist="38100" dir="2700000" algn="tl">
                    <a:srgbClr val="C0C0C0"/>
                  </a:outerShdw>
                </a:effectLst>
                <a:latin typeface="Times New Roman" pitchFamily="18" charset="0"/>
              </a:rPr>
              <a:t>, …, </a:t>
            </a:r>
            <a:r>
              <a:rPr lang="en-US" altLang="zh-CN" sz="3200" i="1">
                <a:solidFill>
                  <a:schemeClr val="tx1"/>
                </a:solidFill>
                <a:effectLst>
                  <a:outerShdw blurRad="38100" dist="38100" dir="2700000" algn="tl">
                    <a:srgbClr val="C0C0C0"/>
                  </a:outerShdw>
                </a:effectLst>
                <a:latin typeface="Times New Roman" pitchFamily="18" charset="0"/>
              </a:rPr>
              <a:t>T</a:t>
            </a:r>
            <a:r>
              <a:rPr lang="en-US" altLang="zh-CN" sz="3200" i="1" baseline="-25000">
                <a:solidFill>
                  <a:schemeClr val="tx1"/>
                </a:solidFill>
                <a:effectLst>
                  <a:outerShdw blurRad="38100" dist="38100" dir="2700000" algn="tl">
                    <a:srgbClr val="C0C0C0"/>
                  </a:outerShdw>
                </a:effectLst>
                <a:latin typeface="Times New Roman" pitchFamily="18" charset="0"/>
              </a:rPr>
              <a:t>m</a:t>
            </a:r>
            <a:r>
              <a:rPr lang="en-US" altLang="zh-CN" sz="3200" baseline="-25000">
                <a:solidFill>
                  <a:schemeClr val="tx1"/>
                </a:solidFill>
                <a:effectLst>
                  <a:outerShdw blurRad="38100" dist="38100" dir="2700000" algn="tl">
                    <a:srgbClr val="C0C0C0"/>
                  </a:outerShdw>
                </a:effectLst>
                <a:latin typeface="Times New Roman" pitchFamily="18" charset="0"/>
              </a:rPr>
              <a:t>-1</a:t>
            </a:r>
            <a:r>
              <a:rPr lang="en-US" altLang="zh-CN" sz="3200">
                <a:solidFill>
                  <a:schemeClr val="tx1"/>
                </a:solidFill>
                <a:effectLst>
                  <a:outerShdw blurRad="38100" dist="38100" dir="2700000" algn="tl">
                    <a:srgbClr val="C0C0C0"/>
                  </a:outerShdw>
                </a:effectLst>
                <a:latin typeface="Times New Roman" pitchFamily="18" charset="0"/>
              </a:rPr>
              <a:t>，</a:t>
            </a:r>
            <a:r>
              <a:rPr lang="zh-CN" altLang="en-US" sz="3200">
                <a:solidFill>
                  <a:schemeClr val="tx1"/>
                </a:solidFill>
                <a:effectLst>
                  <a:outerShdw blurRad="38100" dist="38100" dir="2700000" algn="tl">
                    <a:srgbClr val="C0C0C0"/>
                  </a:outerShdw>
                </a:effectLst>
                <a:latin typeface="Times New Roman" pitchFamily="18" charset="0"/>
              </a:rPr>
              <a:t>每个集合又是一棵树，并且称之为根的</a:t>
            </a:r>
            <a:r>
              <a:rPr lang="zh-CN" altLang="en-US" sz="3200">
                <a:solidFill>
                  <a:srgbClr val="FF3300"/>
                </a:solidFill>
                <a:effectLst>
                  <a:outerShdw blurRad="38100" dist="38100" dir="2700000" algn="tl">
                    <a:srgbClr val="C0C0C0"/>
                  </a:outerShdw>
                </a:effectLst>
                <a:latin typeface="Times New Roman" pitchFamily="18" charset="0"/>
              </a:rPr>
              <a:t>子树(</a:t>
            </a:r>
            <a:r>
              <a:rPr lang="en-US" altLang="zh-CN" sz="3200">
                <a:solidFill>
                  <a:srgbClr val="FF3300"/>
                </a:solidFill>
                <a:effectLst>
                  <a:outerShdw blurRad="38100" dist="38100" dir="2700000" algn="tl">
                    <a:srgbClr val="C0C0C0"/>
                  </a:outerShdw>
                </a:effectLst>
                <a:latin typeface="Times New Roman" pitchFamily="18" charset="0"/>
              </a:rPr>
              <a:t>subTree)</a:t>
            </a:r>
            <a:r>
              <a:rPr lang="en-US" altLang="zh-CN" sz="3200">
                <a:solidFill>
                  <a:schemeClr val="tx1"/>
                </a:solidFill>
                <a:effectLst>
                  <a:outerShdw blurRad="38100" dist="38100" dir="2700000" algn="tl">
                    <a:srgbClr val="C0C0C0"/>
                  </a:outerShdw>
                </a:effectLst>
                <a:latin typeface="Times New Roman" pitchFamily="18" charset="0"/>
              </a:rPr>
              <a:t>。</a:t>
            </a:r>
            <a:r>
              <a:rPr lang="zh-CN" altLang="en-US" sz="3200">
                <a:solidFill>
                  <a:schemeClr val="tx1"/>
                </a:solidFill>
                <a:effectLst>
                  <a:outerShdw blurRad="38100" dist="38100" dir="2700000" algn="tl">
                    <a:srgbClr val="C0C0C0"/>
                  </a:outerShdw>
                </a:effectLst>
                <a:latin typeface="Times New Roman" pitchFamily="18" charset="0"/>
              </a:rPr>
              <a:t>每棵子树的根结点有且仅有一个直接前驱，但可以有0个或多个直接后继。</a:t>
            </a:r>
          </a:p>
        </p:txBody>
      </p:sp>
      <p:sp>
        <p:nvSpPr>
          <p:cNvPr id="750597" name="Text Box 5"/>
          <p:cNvSpPr txBox="1">
            <a:spLocks noChangeArrowheads="1"/>
          </p:cNvSpPr>
          <p:nvPr/>
        </p:nvSpPr>
        <p:spPr bwMode="auto">
          <a:xfrm>
            <a:off x="304800" y="228600"/>
            <a:ext cx="4152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dirty="0">
                <a:solidFill>
                  <a:srgbClr val="CC3300"/>
                </a:solidFill>
                <a:effectLst>
                  <a:outerShdw blurRad="38100" dist="38100" dir="2700000" algn="tl">
                    <a:srgbClr val="C0C0C0"/>
                  </a:outerShdw>
                </a:effectLst>
              </a:rPr>
              <a:t>一、树的基本概念</a:t>
            </a:r>
            <a:endParaRPr lang="zh-CN" altLang="en-US" sz="3200" b="0" dirty="0">
              <a:solidFill>
                <a:schemeClr val="tx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228600" y="609600"/>
            <a:ext cx="8686800" cy="4062413"/>
          </a:xfrm>
          <a:prstGeom prst="rect">
            <a:avLst/>
          </a:prstGeom>
          <a:noFill/>
          <a:ln w="9525">
            <a:noFill/>
            <a:miter lim="800000"/>
            <a:headEnd/>
            <a:tailEnd/>
          </a:ln>
        </p:spPr>
      </p:pic>
      <p:sp>
        <p:nvSpPr>
          <p:cNvPr id="33795" name="Text Box 3"/>
          <p:cNvSpPr txBox="1">
            <a:spLocks noChangeArrowheads="1"/>
          </p:cNvSpPr>
          <p:nvPr/>
        </p:nvSpPr>
        <p:spPr bwMode="auto">
          <a:xfrm>
            <a:off x="2057400" y="5149850"/>
            <a:ext cx="48768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VW媩$婫`婡p瑙" charset="0"/>
              </a:rPr>
              <a:t>二叉树链表表示的示例</a:t>
            </a:r>
            <a:endParaRPr lang="zh-CN" altLang="en-US" sz="2800" b="0">
              <a:solidFill>
                <a:schemeClr val="tx1"/>
              </a:solidFill>
              <a:latin typeface="VW媩$婫`婡p瑙"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0" y="5257800"/>
            <a:ext cx="49911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VW媩$婫`婡p瑙" charset="0"/>
              </a:rPr>
              <a:t>二叉链表的静态结构</a:t>
            </a:r>
            <a:endParaRPr lang="zh-CN" altLang="en-US" sz="2800" b="0">
              <a:solidFill>
                <a:schemeClr val="tx1"/>
              </a:solidFill>
              <a:latin typeface="VW媩$婫`婡p瑙" charset="0"/>
            </a:endParaRPr>
          </a:p>
        </p:txBody>
      </p:sp>
      <p:pic>
        <p:nvPicPr>
          <p:cNvPr id="34819" name="Picture 3"/>
          <p:cNvPicPr>
            <a:picLocks noChangeAspect="1" noChangeArrowheads="1"/>
          </p:cNvPicPr>
          <p:nvPr/>
        </p:nvPicPr>
        <p:blipFill>
          <a:blip r:embed="rId2" cstate="print"/>
          <a:srcRect/>
          <a:stretch>
            <a:fillRect/>
          </a:stretch>
        </p:blipFill>
        <p:spPr bwMode="auto">
          <a:xfrm>
            <a:off x="152400" y="971550"/>
            <a:ext cx="8839200" cy="4133850"/>
          </a:xfrm>
          <a:prstGeom prst="rect">
            <a:avLst/>
          </a:prstGeom>
          <a:noFill/>
          <a:ln w="9525">
            <a:noFill/>
            <a:miter lim="800000"/>
            <a:headEnd/>
            <a:tailEnd/>
          </a:ln>
        </p:spPr>
      </p:pic>
      <p:pic>
        <p:nvPicPr>
          <p:cNvPr id="34820" name="Picture 4"/>
          <p:cNvPicPr>
            <a:picLocks noChangeAspect="1" noChangeArrowheads="1"/>
          </p:cNvPicPr>
          <p:nvPr/>
        </p:nvPicPr>
        <p:blipFill>
          <a:blip r:embed="rId3" cstate="print"/>
          <a:srcRect/>
          <a:stretch>
            <a:fillRect/>
          </a:stretch>
        </p:blipFill>
        <p:spPr bwMode="auto">
          <a:xfrm>
            <a:off x="2286000" y="979488"/>
            <a:ext cx="6705600" cy="41259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026"/>
          <p:cNvSpPr txBox="1">
            <a:spLocks noChangeArrowheads="1"/>
          </p:cNvSpPr>
          <p:nvPr/>
        </p:nvSpPr>
        <p:spPr bwMode="auto">
          <a:xfrm>
            <a:off x="304800" y="304800"/>
            <a:ext cx="8534400" cy="682625"/>
          </a:xfrm>
          <a:prstGeom prst="rect">
            <a:avLst/>
          </a:prstGeom>
          <a:noFill/>
          <a:ln w="9525">
            <a:noFill/>
            <a:miter lim="800000"/>
            <a:headEnd/>
            <a:tailEnd/>
          </a:ln>
          <a:effectLst/>
        </p:spPr>
        <p:txBody>
          <a:bodyPr>
            <a:spAutoFit/>
          </a:bodyPr>
          <a:lstStyle/>
          <a:p>
            <a:pPr>
              <a:spcBef>
                <a:spcPct val="50000"/>
              </a:spcBef>
            </a:pPr>
            <a:r>
              <a:rPr kumimoji="1" lang="zh-CN" altLang="en-US" sz="3200">
                <a:solidFill>
                  <a:schemeClr val="tx1"/>
                </a:solidFill>
              </a:rPr>
              <a:t>二叉树结点的类定义</a:t>
            </a:r>
          </a:p>
        </p:txBody>
      </p:sp>
      <p:sp>
        <p:nvSpPr>
          <p:cNvPr id="35843" name="Rectangle 4"/>
          <p:cNvSpPr>
            <a:spLocks noChangeArrowheads="1"/>
          </p:cNvSpPr>
          <p:nvPr/>
        </p:nvSpPr>
        <p:spPr bwMode="auto">
          <a:xfrm>
            <a:off x="-9525" y="1052513"/>
            <a:ext cx="9144000" cy="4893647"/>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400">
                <a:solidFill>
                  <a:schemeClr val="tx1"/>
                </a:solidFill>
                <a:latin typeface="Times New Roman" pitchFamily="18" charset="0"/>
                <a:ea typeface="宋体" pitchFamily="2" charset="-122"/>
              </a:rPr>
              <a:t>class TreeNode:</a:t>
            </a:r>
          </a:p>
          <a:p>
            <a:pPr>
              <a:lnSpc>
                <a:spcPct val="100000"/>
              </a:lnSpc>
            </a:pPr>
            <a:r>
              <a:rPr lang="en-US" altLang="zh-CN" sz="2400">
                <a:solidFill>
                  <a:schemeClr val="tx1"/>
                </a:solidFill>
                <a:latin typeface="Times New Roman" pitchFamily="18" charset="0"/>
                <a:ea typeface="宋体" pitchFamily="2" charset="-122"/>
              </a:rPr>
              <a:t>    def __init__(self, data, id = 0, bf = 0) :</a:t>
            </a:r>
          </a:p>
          <a:p>
            <a:pPr>
              <a:lnSpc>
                <a:spcPct val="100000"/>
              </a:lnSpc>
            </a:pPr>
            <a:r>
              <a:rPr lang="en-US" altLang="zh-CN" sz="2400">
                <a:solidFill>
                  <a:schemeClr val="tx1"/>
                </a:solidFill>
                <a:latin typeface="Times New Roman" pitchFamily="18" charset="0"/>
                <a:ea typeface="宋体" pitchFamily="2" charset="-122"/>
              </a:rPr>
              <a:t>        self.data=data</a:t>
            </a:r>
          </a:p>
          <a:p>
            <a:pPr>
              <a:lnSpc>
                <a:spcPct val="100000"/>
              </a:lnSpc>
            </a:pPr>
            <a:r>
              <a:rPr lang="en-US" altLang="zh-CN" sz="2400">
                <a:solidFill>
                  <a:schemeClr val="tx1"/>
                </a:solidFill>
                <a:latin typeface="Times New Roman" pitchFamily="18" charset="0"/>
                <a:ea typeface="宋体" pitchFamily="2" charset="-122"/>
              </a:rPr>
              <a:t>        self.id = id</a:t>
            </a:r>
          </a:p>
          <a:p>
            <a:pPr>
              <a:lnSpc>
                <a:spcPct val="100000"/>
              </a:lnSpc>
            </a:pPr>
            <a:r>
              <a:rPr lang="en-US" altLang="zh-CN" sz="2400">
                <a:solidFill>
                  <a:schemeClr val="tx1"/>
                </a:solidFill>
                <a:latin typeface="Times New Roman" pitchFamily="18" charset="0"/>
                <a:ea typeface="宋体" pitchFamily="2" charset="-122"/>
              </a:rPr>
              <a:t>        self.Lchild = None</a:t>
            </a:r>
          </a:p>
          <a:p>
            <a:pPr>
              <a:lnSpc>
                <a:spcPct val="100000"/>
              </a:lnSpc>
            </a:pPr>
            <a:r>
              <a:rPr lang="en-US" altLang="zh-CN" sz="2400">
                <a:solidFill>
                  <a:schemeClr val="tx1"/>
                </a:solidFill>
                <a:latin typeface="Times New Roman" pitchFamily="18" charset="0"/>
                <a:ea typeface="宋体" pitchFamily="2" charset="-122"/>
              </a:rPr>
              <a:t>        self.Rchild = None</a:t>
            </a:r>
          </a:p>
          <a:p>
            <a:pPr>
              <a:lnSpc>
                <a:spcPct val="100000"/>
              </a:lnSpc>
            </a:pPr>
            <a:r>
              <a:rPr lang="en-US" altLang="zh-CN" sz="2400">
                <a:solidFill>
                  <a:schemeClr val="tx1"/>
                </a:solidFill>
                <a:latin typeface="Times New Roman" pitchFamily="18" charset="0"/>
                <a:ea typeface="宋体" pitchFamily="2" charset="-122"/>
              </a:rPr>
              <a:t>        self.bf = bf</a:t>
            </a:r>
          </a:p>
          <a:p>
            <a:pPr>
              <a:lnSpc>
                <a:spcPct val="100000"/>
              </a:lnSpc>
            </a:pPr>
            <a:r>
              <a:rPr lang="en-US" altLang="zh-CN" sz="2400">
                <a:solidFill>
                  <a:schemeClr val="tx1"/>
                </a:solidFill>
                <a:latin typeface="Times New Roman" pitchFamily="18" charset="0"/>
                <a:ea typeface="宋体" pitchFamily="2" charset="-122"/>
              </a:rPr>
              <a:t>    def  getData(self) : return self.data          #</a:t>
            </a:r>
            <a:r>
              <a:rPr lang="zh-CN" altLang="en-US" sz="2400">
                <a:solidFill>
                  <a:schemeClr val="tx1"/>
                </a:solidFill>
                <a:latin typeface="Times New Roman" pitchFamily="18" charset="0"/>
                <a:ea typeface="宋体" pitchFamily="2" charset="-122"/>
              </a:rPr>
              <a:t>取得结点数据值</a:t>
            </a:r>
          </a:p>
          <a:p>
            <a:pPr>
              <a:lnSpc>
                <a:spcPct val="100000"/>
              </a:lnSpc>
            </a:pPr>
            <a:r>
              <a:rPr lang="zh-CN" altLang="en-US" sz="2400">
                <a:solidFill>
                  <a:schemeClr val="tx1"/>
                </a:solidFill>
                <a:latin typeface="Times New Roman" pitchFamily="18" charset="0"/>
                <a:ea typeface="宋体" pitchFamily="2" charset="-122"/>
              </a:rPr>
              <a:t>    </a:t>
            </a:r>
            <a:r>
              <a:rPr lang="en-US" altLang="zh-CN" sz="2400">
                <a:solidFill>
                  <a:schemeClr val="tx1"/>
                </a:solidFill>
                <a:latin typeface="Times New Roman" pitchFamily="18" charset="0"/>
                <a:ea typeface="宋体" pitchFamily="2" charset="-122"/>
              </a:rPr>
              <a:t>def  setData(self, item) : self.data = item  #</a:t>
            </a:r>
            <a:r>
              <a:rPr lang="zh-CN" altLang="en-US" sz="2400">
                <a:solidFill>
                  <a:schemeClr val="tx1"/>
                </a:solidFill>
                <a:latin typeface="Times New Roman" pitchFamily="18" charset="0"/>
                <a:ea typeface="宋体" pitchFamily="2" charset="-122"/>
              </a:rPr>
              <a:t>修改结点数据值</a:t>
            </a:r>
          </a:p>
          <a:p>
            <a:pPr>
              <a:lnSpc>
                <a:spcPct val="100000"/>
              </a:lnSpc>
            </a:pPr>
            <a:r>
              <a:rPr lang="zh-CN" altLang="en-US" sz="2400">
                <a:solidFill>
                  <a:schemeClr val="tx1"/>
                </a:solidFill>
                <a:latin typeface="Times New Roman" pitchFamily="18" charset="0"/>
                <a:ea typeface="宋体" pitchFamily="2" charset="-122"/>
              </a:rPr>
              <a:t>    </a:t>
            </a:r>
            <a:r>
              <a:rPr lang="en-US" altLang="zh-CN" sz="2400">
                <a:solidFill>
                  <a:schemeClr val="tx1"/>
                </a:solidFill>
                <a:latin typeface="Times New Roman" pitchFamily="18" charset="0"/>
                <a:ea typeface="宋体" pitchFamily="2" charset="-122"/>
              </a:rPr>
              <a:t>def  getLeft(self) : return self.Lchild        #</a:t>
            </a:r>
            <a:r>
              <a:rPr lang="zh-CN" altLang="en-US" sz="2400">
                <a:solidFill>
                  <a:schemeClr val="tx1"/>
                </a:solidFill>
                <a:latin typeface="Times New Roman" pitchFamily="18" charset="0"/>
                <a:ea typeface="宋体" pitchFamily="2" charset="-122"/>
              </a:rPr>
              <a:t>取得结点左子女指针值</a:t>
            </a:r>
          </a:p>
          <a:p>
            <a:pPr>
              <a:lnSpc>
                <a:spcPct val="100000"/>
              </a:lnSpc>
            </a:pPr>
            <a:r>
              <a:rPr lang="zh-CN" altLang="en-US" sz="2400">
                <a:solidFill>
                  <a:schemeClr val="tx1"/>
                </a:solidFill>
                <a:latin typeface="Times New Roman" pitchFamily="18" charset="0"/>
                <a:ea typeface="宋体" pitchFamily="2" charset="-122"/>
              </a:rPr>
              <a:t>    </a:t>
            </a:r>
            <a:r>
              <a:rPr lang="en-US" altLang="zh-CN" sz="2400">
                <a:solidFill>
                  <a:schemeClr val="tx1"/>
                </a:solidFill>
                <a:latin typeface="Times New Roman" pitchFamily="18" charset="0"/>
                <a:ea typeface="宋体" pitchFamily="2" charset="-122"/>
              </a:rPr>
              <a:t>def  getRight(self) : return self.Rchild      #</a:t>
            </a:r>
            <a:r>
              <a:rPr lang="zh-CN" altLang="en-US" sz="2400">
                <a:solidFill>
                  <a:schemeClr val="tx1"/>
                </a:solidFill>
                <a:latin typeface="Times New Roman" pitchFamily="18" charset="0"/>
                <a:ea typeface="宋体" pitchFamily="2" charset="-122"/>
              </a:rPr>
              <a:t>取得结点右子女指针值</a:t>
            </a:r>
          </a:p>
          <a:p>
            <a:pPr>
              <a:lnSpc>
                <a:spcPct val="100000"/>
              </a:lnSpc>
            </a:pPr>
            <a:r>
              <a:rPr lang="zh-CN" altLang="en-US" sz="2400">
                <a:solidFill>
                  <a:schemeClr val="tx1"/>
                </a:solidFill>
                <a:latin typeface="Times New Roman" pitchFamily="18" charset="0"/>
                <a:ea typeface="宋体" pitchFamily="2" charset="-122"/>
              </a:rPr>
              <a:t>    </a:t>
            </a:r>
            <a:r>
              <a:rPr lang="en-US" altLang="zh-CN" sz="2400">
                <a:solidFill>
                  <a:schemeClr val="tx1"/>
                </a:solidFill>
                <a:latin typeface="Times New Roman" pitchFamily="18" charset="0"/>
                <a:ea typeface="宋体" pitchFamily="2" charset="-122"/>
              </a:rPr>
              <a:t>def  setLeft(self, L) : self.Lchild = L        #</a:t>
            </a:r>
            <a:r>
              <a:rPr lang="zh-CN" altLang="en-US" sz="2400">
                <a:solidFill>
                  <a:schemeClr val="tx1"/>
                </a:solidFill>
                <a:latin typeface="Times New Roman" pitchFamily="18" charset="0"/>
                <a:ea typeface="宋体" pitchFamily="2" charset="-122"/>
              </a:rPr>
              <a:t>修改结点左子女指针值</a:t>
            </a:r>
          </a:p>
          <a:p>
            <a:pPr>
              <a:lnSpc>
                <a:spcPct val="100000"/>
              </a:lnSpc>
            </a:pPr>
            <a:r>
              <a:rPr lang="zh-CN" altLang="en-US" sz="2400">
                <a:solidFill>
                  <a:schemeClr val="tx1"/>
                </a:solidFill>
                <a:latin typeface="Times New Roman" pitchFamily="18" charset="0"/>
                <a:ea typeface="宋体" pitchFamily="2" charset="-122"/>
              </a:rPr>
              <a:t>    </a:t>
            </a:r>
            <a:r>
              <a:rPr lang="en-US" altLang="zh-CN" sz="2400">
                <a:solidFill>
                  <a:schemeClr val="tx1"/>
                </a:solidFill>
                <a:latin typeface="Times New Roman" pitchFamily="18" charset="0"/>
                <a:ea typeface="宋体" pitchFamily="2" charset="-122"/>
              </a:rPr>
              <a:t>def  setRight(self, R) : self.Rchild = R     #</a:t>
            </a:r>
            <a:r>
              <a:rPr lang="zh-CN" altLang="en-US" sz="2400">
                <a:solidFill>
                  <a:schemeClr val="tx1"/>
                </a:solidFill>
                <a:latin typeface="Times New Roman" pitchFamily="18" charset="0"/>
                <a:ea typeface="宋体" pitchFamily="2" charset="-122"/>
              </a:rPr>
              <a:t>修改结点左子女指针值</a:t>
            </a:r>
            <a:endParaRPr lang="zh-CN" altLang="en-US" sz="2400" dirty="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1026"/>
          <p:cNvSpPr txBox="1">
            <a:spLocks noChangeArrowheads="1"/>
          </p:cNvSpPr>
          <p:nvPr/>
        </p:nvSpPr>
        <p:spPr bwMode="auto">
          <a:xfrm>
            <a:off x="304800" y="304800"/>
            <a:ext cx="8534400" cy="682625"/>
          </a:xfrm>
          <a:prstGeom prst="rect">
            <a:avLst/>
          </a:prstGeom>
          <a:noFill/>
          <a:ln w="9525">
            <a:noFill/>
            <a:miter lim="800000"/>
            <a:headEnd/>
            <a:tailEnd/>
          </a:ln>
          <a:effectLst/>
        </p:spPr>
        <p:txBody>
          <a:bodyPr>
            <a:spAutoFit/>
          </a:bodyPr>
          <a:lstStyle/>
          <a:p>
            <a:pPr>
              <a:spcBef>
                <a:spcPct val="50000"/>
              </a:spcBef>
            </a:pPr>
            <a:r>
              <a:rPr kumimoji="1" lang="zh-CN" altLang="en-US" sz="3200">
                <a:solidFill>
                  <a:schemeClr val="tx1"/>
                </a:solidFill>
              </a:rPr>
              <a:t>二叉树的类定义</a:t>
            </a:r>
          </a:p>
        </p:txBody>
      </p:sp>
      <p:sp>
        <p:nvSpPr>
          <p:cNvPr id="36867" name="Rectangle 4"/>
          <p:cNvSpPr>
            <a:spLocks noChangeArrowheads="1"/>
          </p:cNvSpPr>
          <p:nvPr/>
        </p:nvSpPr>
        <p:spPr bwMode="auto">
          <a:xfrm>
            <a:off x="-9525" y="1052513"/>
            <a:ext cx="9144000" cy="255454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a:solidFill>
                  <a:schemeClr val="tx1"/>
                </a:solidFill>
                <a:latin typeface="Times New Roman" pitchFamily="18" charset="0"/>
                <a:ea typeface="宋体" pitchFamily="2" charset="-122"/>
              </a:rPr>
              <a:t>class BinTree:</a:t>
            </a:r>
          </a:p>
          <a:p>
            <a:pPr>
              <a:lnSpc>
                <a:spcPct val="100000"/>
              </a:lnSpc>
            </a:pPr>
            <a:r>
              <a:rPr lang="en-US" altLang="zh-CN" sz="3200">
                <a:solidFill>
                  <a:schemeClr val="tx1"/>
                </a:solidFill>
                <a:latin typeface="Times New Roman" pitchFamily="18" charset="0"/>
                <a:ea typeface="宋体" pitchFamily="2" charset="-122"/>
              </a:rPr>
              <a:t>    def __init__(self, A = []) : pass</a:t>
            </a:r>
          </a:p>
          <a:p>
            <a:pPr>
              <a:lnSpc>
                <a:spcPct val="100000"/>
              </a:lnSpc>
            </a:pPr>
            <a:r>
              <a:rPr lang="en-US" altLang="zh-CN" sz="3200">
                <a:solidFill>
                  <a:schemeClr val="tx1"/>
                </a:solidFill>
                <a:latin typeface="Times New Roman" pitchFamily="18" charset="0"/>
                <a:ea typeface="宋体" pitchFamily="2" charset="-122"/>
              </a:rPr>
              <a:t>    def  isEmpty(self) :       #</a:t>
            </a:r>
            <a:r>
              <a:rPr lang="zh-CN" altLang="en-US" sz="3200">
                <a:solidFill>
                  <a:schemeClr val="tx1"/>
                </a:solidFill>
                <a:latin typeface="Times New Roman" pitchFamily="18" charset="0"/>
                <a:ea typeface="宋体" pitchFamily="2" charset="-122"/>
              </a:rPr>
              <a:t>判二叉树空否</a:t>
            </a:r>
          </a:p>
          <a:p>
            <a:pPr>
              <a:lnSpc>
                <a:spcPct val="100000"/>
              </a:lnSpc>
            </a:pPr>
            <a:r>
              <a:rPr lang="zh-CN" altLang="en-US" sz="3200">
                <a:solidFill>
                  <a:schemeClr val="tx1"/>
                </a:solidFill>
                <a:latin typeface="Times New Roman" pitchFamily="18" charset="0"/>
                <a:ea typeface="宋体" pitchFamily="2" charset="-122"/>
              </a:rPr>
              <a:t>        </a:t>
            </a:r>
            <a:r>
              <a:rPr lang="en-US" altLang="zh-CN" sz="3200">
                <a:solidFill>
                  <a:schemeClr val="tx1"/>
                </a:solidFill>
                <a:latin typeface="Times New Roman" pitchFamily="18" charset="0"/>
                <a:ea typeface="宋体" pitchFamily="2" charset="-122"/>
              </a:rPr>
              <a:t>if  self.root == None : return Ture</a:t>
            </a:r>
          </a:p>
          <a:p>
            <a:pPr>
              <a:lnSpc>
                <a:spcPct val="100000"/>
              </a:lnSpc>
            </a:pPr>
            <a:r>
              <a:rPr lang="en-US" altLang="zh-CN" sz="3200">
                <a:solidFill>
                  <a:schemeClr val="tx1"/>
                </a:solidFill>
                <a:latin typeface="Times New Roman" pitchFamily="18" charset="0"/>
                <a:ea typeface="宋体" pitchFamily="2" charset="-122"/>
              </a:rPr>
              <a:t>        else : return False</a:t>
            </a:r>
            <a:endParaRPr lang="zh-CN" altLang="en-US" sz="3200" dirty="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val 51"/>
          <p:cNvSpPr>
            <a:spLocks noChangeArrowheads="1"/>
          </p:cNvSpPr>
          <p:nvPr/>
        </p:nvSpPr>
        <p:spPr bwMode="auto">
          <a:xfrm>
            <a:off x="2119313" y="2493963"/>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1</a:t>
            </a:r>
          </a:p>
        </p:txBody>
      </p:sp>
      <p:sp>
        <p:nvSpPr>
          <p:cNvPr id="21" name="Oval 52"/>
          <p:cNvSpPr>
            <a:spLocks noChangeArrowheads="1"/>
          </p:cNvSpPr>
          <p:nvPr/>
        </p:nvSpPr>
        <p:spPr bwMode="auto">
          <a:xfrm>
            <a:off x="1319213" y="3124200"/>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2</a:t>
            </a:r>
          </a:p>
        </p:txBody>
      </p:sp>
      <p:sp>
        <p:nvSpPr>
          <p:cNvPr id="22" name="Oval 53"/>
          <p:cNvSpPr>
            <a:spLocks noChangeArrowheads="1"/>
          </p:cNvSpPr>
          <p:nvPr/>
        </p:nvSpPr>
        <p:spPr bwMode="auto">
          <a:xfrm>
            <a:off x="814388" y="3798888"/>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4</a:t>
            </a:r>
          </a:p>
        </p:txBody>
      </p:sp>
      <p:sp>
        <p:nvSpPr>
          <p:cNvPr id="23" name="Oval 54"/>
          <p:cNvSpPr>
            <a:spLocks noChangeArrowheads="1"/>
          </p:cNvSpPr>
          <p:nvPr/>
        </p:nvSpPr>
        <p:spPr bwMode="auto">
          <a:xfrm>
            <a:off x="2894013" y="3124200"/>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3</a:t>
            </a:r>
          </a:p>
        </p:txBody>
      </p:sp>
      <p:sp>
        <p:nvSpPr>
          <p:cNvPr id="24" name="Oval 55"/>
          <p:cNvSpPr>
            <a:spLocks noChangeArrowheads="1"/>
          </p:cNvSpPr>
          <p:nvPr/>
        </p:nvSpPr>
        <p:spPr bwMode="auto">
          <a:xfrm>
            <a:off x="2449513" y="3813175"/>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6</a:t>
            </a:r>
          </a:p>
        </p:txBody>
      </p:sp>
      <p:sp>
        <p:nvSpPr>
          <p:cNvPr id="25" name="Oval 56"/>
          <p:cNvSpPr>
            <a:spLocks noChangeArrowheads="1"/>
          </p:cNvSpPr>
          <p:nvPr/>
        </p:nvSpPr>
        <p:spPr bwMode="auto">
          <a:xfrm>
            <a:off x="3424238" y="3819525"/>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7</a:t>
            </a:r>
          </a:p>
        </p:txBody>
      </p:sp>
      <p:sp>
        <p:nvSpPr>
          <p:cNvPr id="37896" name="Line 57"/>
          <p:cNvSpPr>
            <a:spLocks noChangeShapeType="1"/>
          </p:cNvSpPr>
          <p:nvPr/>
        </p:nvSpPr>
        <p:spPr bwMode="auto">
          <a:xfrm flipH="1">
            <a:off x="1612900" y="2909888"/>
            <a:ext cx="550863" cy="214312"/>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897" name="Line 58"/>
          <p:cNvSpPr>
            <a:spLocks noChangeShapeType="1"/>
          </p:cNvSpPr>
          <p:nvPr/>
        </p:nvSpPr>
        <p:spPr bwMode="auto">
          <a:xfrm flipH="1">
            <a:off x="1206500" y="3627438"/>
            <a:ext cx="225425" cy="223837"/>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898" name="Line 59"/>
          <p:cNvSpPr>
            <a:spLocks noChangeShapeType="1"/>
          </p:cNvSpPr>
          <p:nvPr/>
        </p:nvSpPr>
        <p:spPr bwMode="auto">
          <a:xfrm>
            <a:off x="2659063" y="2941638"/>
            <a:ext cx="527050" cy="182562"/>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899" name="Line 60"/>
          <p:cNvSpPr>
            <a:spLocks noChangeShapeType="1"/>
          </p:cNvSpPr>
          <p:nvPr/>
        </p:nvSpPr>
        <p:spPr bwMode="auto">
          <a:xfrm>
            <a:off x="3335338" y="3627438"/>
            <a:ext cx="203200" cy="261937"/>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900" name="Line 61"/>
          <p:cNvSpPr>
            <a:spLocks noChangeShapeType="1"/>
          </p:cNvSpPr>
          <p:nvPr/>
        </p:nvSpPr>
        <p:spPr bwMode="auto">
          <a:xfrm flipH="1">
            <a:off x="2894013" y="3619500"/>
            <a:ext cx="141287" cy="231775"/>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graphicFrame>
        <p:nvGraphicFramePr>
          <p:cNvPr id="31" name="Group 2"/>
          <p:cNvGraphicFramePr>
            <a:graphicFrameLocks noGrp="1"/>
          </p:cNvGraphicFramePr>
          <p:nvPr/>
        </p:nvGraphicFramePr>
        <p:xfrm>
          <a:off x="1704975" y="5156200"/>
          <a:ext cx="5127625" cy="539750"/>
        </p:xfrm>
        <a:graphic>
          <a:graphicData uri="http://schemas.openxmlformats.org/drawingml/2006/table">
            <a:tbl>
              <a:tblPr/>
              <a:tblGrid>
                <a:gridCol w="733425"/>
                <a:gridCol w="731838"/>
                <a:gridCol w="733425"/>
                <a:gridCol w="730250"/>
                <a:gridCol w="733425"/>
                <a:gridCol w="731837"/>
                <a:gridCol w="733425"/>
              </a:tblGrid>
              <a:tr h="5397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1</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7</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2" name="组合 31"/>
          <p:cNvGrpSpPr>
            <a:grpSpLocks/>
          </p:cNvGrpSpPr>
          <p:nvPr/>
        </p:nvGrpSpPr>
        <p:grpSpPr bwMode="auto">
          <a:xfrm>
            <a:off x="5354638" y="2492375"/>
            <a:ext cx="3043237" cy="1879600"/>
            <a:chOff x="5354638" y="2060575"/>
            <a:chExt cx="3043237" cy="1879600"/>
          </a:xfrm>
        </p:grpSpPr>
        <p:sp>
          <p:nvSpPr>
            <p:cNvPr id="33" name="Oval 51"/>
            <p:cNvSpPr>
              <a:spLocks noChangeArrowheads="1"/>
            </p:cNvSpPr>
            <p:nvPr/>
          </p:nvSpPr>
          <p:spPr bwMode="auto">
            <a:xfrm>
              <a:off x="6580188" y="2060575"/>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1</a:t>
              </a:r>
            </a:p>
          </p:txBody>
        </p:sp>
        <p:sp>
          <p:nvSpPr>
            <p:cNvPr id="34" name="Oval 52"/>
            <p:cNvSpPr>
              <a:spLocks noChangeArrowheads="1"/>
            </p:cNvSpPr>
            <p:nvPr/>
          </p:nvSpPr>
          <p:spPr bwMode="auto">
            <a:xfrm>
              <a:off x="5778500" y="2690813"/>
              <a:ext cx="585788"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2</a:t>
              </a:r>
            </a:p>
          </p:txBody>
        </p:sp>
        <p:sp>
          <p:nvSpPr>
            <p:cNvPr id="35" name="Oval 53"/>
            <p:cNvSpPr>
              <a:spLocks noChangeArrowheads="1"/>
            </p:cNvSpPr>
            <p:nvPr/>
          </p:nvSpPr>
          <p:spPr bwMode="auto">
            <a:xfrm>
              <a:off x="5354638" y="3365500"/>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4</a:t>
              </a:r>
            </a:p>
          </p:txBody>
        </p:sp>
        <p:sp>
          <p:nvSpPr>
            <p:cNvPr id="36" name="Oval 54"/>
            <p:cNvSpPr>
              <a:spLocks noChangeArrowheads="1"/>
            </p:cNvSpPr>
            <p:nvPr/>
          </p:nvSpPr>
          <p:spPr bwMode="auto">
            <a:xfrm>
              <a:off x="7353300" y="2690813"/>
              <a:ext cx="585788"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3</a:t>
              </a:r>
            </a:p>
          </p:txBody>
        </p:sp>
        <p:sp>
          <p:nvSpPr>
            <p:cNvPr id="37" name="Oval 55"/>
            <p:cNvSpPr>
              <a:spLocks noChangeArrowheads="1"/>
            </p:cNvSpPr>
            <p:nvPr/>
          </p:nvSpPr>
          <p:spPr bwMode="auto">
            <a:xfrm>
              <a:off x="6938963" y="3379788"/>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6</a:t>
              </a:r>
            </a:p>
          </p:txBody>
        </p:sp>
        <p:sp>
          <p:nvSpPr>
            <p:cNvPr id="38" name="Oval 56"/>
            <p:cNvSpPr>
              <a:spLocks noChangeArrowheads="1"/>
            </p:cNvSpPr>
            <p:nvPr/>
          </p:nvSpPr>
          <p:spPr bwMode="auto">
            <a:xfrm>
              <a:off x="7812088" y="3387725"/>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7</a:t>
              </a:r>
            </a:p>
          </p:txBody>
        </p:sp>
        <p:sp>
          <p:nvSpPr>
            <p:cNvPr id="37927" name="Line 57"/>
            <p:cNvSpPr>
              <a:spLocks noChangeShapeType="1"/>
            </p:cNvSpPr>
            <p:nvPr/>
          </p:nvSpPr>
          <p:spPr bwMode="auto">
            <a:xfrm flipH="1">
              <a:off x="6072188" y="2478088"/>
              <a:ext cx="552450" cy="212725"/>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928" name="Line 58"/>
            <p:cNvSpPr>
              <a:spLocks noChangeShapeType="1"/>
            </p:cNvSpPr>
            <p:nvPr/>
          </p:nvSpPr>
          <p:spPr bwMode="auto">
            <a:xfrm flipH="1">
              <a:off x="5778500" y="3194050"/>
              <a:ext cx="112713" cy="193675"/>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929" name="Line 59"/>
            <p:cNvSpPr>
              <a:spLocks noChangeShapeType="1"/>
            </p:cNvSpPr>
            <p:nvPr/>
          </p:nvSpPr>
          <p:spPr bwMode="auto">
            <a:xfrm>
              <a:off x="7119938" y="2509838"/>
              <a:ext cx="527050" cy="180975"/>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930" name="Line 60"/>
            <p:cNvSpPr>
              <a:spLocks noChangeShapeType="1"/>
            </p:cNvSpPr>
            <p:nvPr/>
          </p:nvSpPr>
          <p:spPr bwMode="auto">
            <a:xfrm>
              <a:off x="7794625" y="3194050"/>
              <a:ext cx="144463" cy="261938"/>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931" name="Line 61"/>
            <p:cNvSpPr>
              <a:spLocks noChangeShapeType="1"/>
            </p:cNvSpPr>
            <p:nvPr/>
          </p:nvSpPr>
          <p:spPr bwMode="auto">
            <a:xfrm flipH="1">
              <a:off x="7353300" y="3186113"/>
              <a:ext cx="142875" cy="231775"/>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7932" name="Line 61"/>
            <p:cNvSpPr>
              <a:spLocks noChangeShapeType="1"/>
            </p:cNvSpPr>
            <p:nvPr/>
          </p:nvSpPr>
          <p:spPr bwMode="auto">
            <a:xfrm>
              <a:off x="6218238" y="3209925"/>
              <a:ext cx="146050" cy="177800"/>
            </a:xfrm>
            <a:prstGeom prst="line">
              <a:avLst/>
            </a:prstGeom>
            <a:noFill/>
            <a:ln w="22225">
              <a:solidFill>
                <a:schemeClr val="tx1"/>
              </a:solidFill>
              <a:prstDash val="sysDash"/>
              <a:round/>
              <a:headEnd/>
              <a:tailEnd/>
            </a:ln>
            <a:effectLst/>
          </p:spPr>
          <p:txBody>
            <a:bodyPr lIns="112947" tIns="56473" rIns="112947" bIns="56473">
              <a:spAutoFit/>
            </a:bodyPr>
            <a:lstStyle/>
            <a:p>
              <a:endParaRPr lang="zh-CN" altLang="en-US"/>
            </a:p>
          </p:txBody>
        </p:sp>
        <p:sp>
          <p:nvSpPr>
            <p:cNvPr id="45" name="Oval 55"/>
            <p:cNvSpPr>
              <a:spLocks noChangeArrowheads="1"/>
            </p:cNvSpPr>
            <p:nvPr/>
          </p:nvSpPr>
          <p:spPr bwMode="auto">
            <a:xfrm>
              <a:off x="6156325" y="3354388"/>
              <a:ext cx="585788" cy="576262"/>
            </a:xfrm>
            <a:prstGeom prst="ellipse">
              <a:avLst/>
            </a:prstGeom>
            <a:noFill/>
            <a:ln w="25400">
              <a:solidFill>
                <a:schemeClr val="tx1"/>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0</a:t>
              </a:r>
            </a:p>
          </p:txBody>
        </p:sp>
      </p:grpSp>
      <p:sp>
        <p:nvSpPr>
          <p:cNvPr id="46" name="Rectangle 63"/>
          <p:cNvSpPr>
            <a:spLocks noChangeArrowheads="1"/>
          </p:cNvSpPr>
          <p:nvPr/>
        </p:nvSpPr>
        <p:spPr bwMode="auto">
          <a:xfrm>
            <a:off x="0" y="404813"/>
            <a:ext cx="91440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00000"/>
              </a:lnSpc>
              <a:spcBef>
                <a:spcPct val="10000"/>
              </a:spcBef>
              <a:buClr>
                <a:schemeClr val="accent2"/>
              </a:buClr>
              <a:buSzPct val="75000"/>
              <a:buFont typeface="Monotype Sorts" pitchFamily="2" charset="2"/>
              <a:buNone/>
              <a:tabLst>
                <a:tab pos="400050" algn="l"/>
              </a:tabLst>
              <a:defRPr/>
            </a:pPr>
            <a:r>
              <a:rPr lang="zh-CN" altLang="en-US" sz="3200" dirty="0">
                <a:solidFill>
                  <a:schemeClr val="tx1"/>
                </a:solidFill>
                <a:latin typeface="Times New Roman" pitchFamily="18" charset="0"/>
              </a:rPr>
              <a:t>二叉树的初始化</a:t>
            </a:r>
            <a:r>
              <a:rPr lang="en-US" altLang="zh-CN" sz="3200" dirty="0">
                <a:solidFill>
                  <a:schemeClr val="tx1"/>
                </a:solidFill>
                <a:latin typeface="Times New Roman" pitchFamily="18" charset="0"/>
              </a:rPr>
              <a:t>:</a:t>
            </a:r>
            <a:endParaRPr lang="zh-CN" altLang="en-US" sz="3200" dirty="0">
              <a:solidFill>
                <a:schemeClr val="tx1"/>
              </a:solidFill>
              <a:latin typeface="Times New Roman" pitchFamily="18" charset="0"/>
            </a:endParaRPr>
          </a:p>
          <a:p>
            <a:pPr indent="809625" eaLnBrk="1" hangingPunct="1">
              <a:lnSpc>
                <a:spcPct val="100000"/>
              </a:lnSpc>
              <a:spcBef>
                <a:spcPct val="10000"/>
              </a:spcBef>
              <a:buClr>
                <a:schemeClr val="accent2"/>
              </a:buClr>
              <a:buSzPct val="75000"/>
              <a:buFont typeface="Monotype Sorts" pitchFamily="2" charset="2"/>
              <a:buNone/>
              <a:tabLst>
                <a:tab pos="400050" algn="l"/>
              </a:tabLst>
              <a:defRPr/>
            </a:pPr>
            <a:r>
              <a:rPr lang="zh-CN" altLang="en-US" sz="3200" dirty="0">
                <a:solidFill>
                  <a:schemeClr val="tx1"/>
                </a:solidFill>
                <a:latin typeface="Times New Roman" pitchFamily="18" charset="0"/>
              </a:rPr>
              <a:t>思路：采用顺序存储形式作为构造算法的输入，利用二叉树的性质五构造二叉树。</a:t>
            </a:r>
            <a:endParaRPr lang="en-US" altLang="zh-CN"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7" name="Group 2"/>
          <p:cNvGraphicFramePr>
            <a:graphicFrameLocks noGrp="1"/>
          </p:cNvGraphicFramePr>
          <p:nvPr/>
        </p:nvGraphicFramePr>
        <p:xfrm>
          <a:off x="1835150" y="1268413"/>
          <a:ext cx="5127625" cy="539750"/>
        </p:xfrm>
        <a:graphic>
          <a:graphicData uri="http://schemas.openxmlformats.org/drawingml/2006/table">
            <a:tbl>
              <a:tblPr/>
              <a:tblGrid>
                <a:gridCol w="733425"/>
                <a:gridCol w="731838"/>
                <a:gridCol w="733425"/>
                <a:gridCol w="730250"/>
                <a:gridCol w="733425"/>
                <a:gridCol w="731837"/>
                <a:gridCol w="733425"/>
              </a:tblGrid>
              <a:tr h="5397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1</a:t>
                      </a: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2</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3</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4</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0</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6</a:t>
                      </a: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2800" b="0" i="0" u="none" strike="noStrike" cap="none" normalizeH="0" baseline="0" smtClean="0">
                          <a:ln>
                            <a:noFill/>
                          </a:ln>
                          <a:solidFill>
                            <a:schemeClr val="tx1"/>
                          </a:solidFill>
                          <a:effectLst/>
                          <a:latin typeface="VW媩$婫`婡p瑙" charset="0"/>
                          <a:ea typeface="宋体" pitchFamily="2" charset="-122"/>
                        </a:rPr>
                        <a:t>7</a:t>
                      </a: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8" name="Group 20"/>
          <p:cNvGraphicFramePr>
            <a:graphicFrameLocks noGrp="1"/>
          </p:cNvGraphicFramePr>
          <p:nvPr/>
        </p:nvGraphicFramePr>
        <p:xfrm>
          <a:off x="1835150" y="1987550"/>
          <a:ext cx="5127625" cy="539750"/>
        </p:xfrm>
        <a:graphic>
          <a:graphicData uri="http://schemas.openxmlformats.org/drawingml/2006/table">
            <a:tbl>
              <a:tblPr/>
              <a:tblGrid>
                <a:gridCol w="733425"/>
                <a:gridCol w="731838"/>
                <a:gridCol w="733425"/>
                <a:gridCol w="730250"/>
                <a:gridCol w="733425"/>
                <a:gridCol w="731837"/>
                <a:gridCol w="733425"/>
              </a:tblGrid>
              <a:tr h="5397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en-US" altLang="zh-CN" sz="2800" b="0" i="0" u="none" strike="noStrike" cap="none" normalizeH="0" baseline="0" smtClean="0">
                        <a:ln>
                          <a:noFill/>
                        </a:ln>
                        <a:solidFill>
                          <a:schemeClr val="tx1"/>
                        </a:solidFill>
                        <a:effectLst/>
                        <a:latin typeface="VW媩$婫`婡p瑙" charset="0"/>
                        <a:ea typeface="宋体" pitchFamily="2" charset="-122"/>
                      </a:endParaRPr>
                    </a:p>
                  </a:txBody>
                  <a:tcPr marL="112947" marR="112947" marT="56473" marB="564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 name="Oval 38"/>
          <p:cNvSpPr>
            <a:spLocks noChangeArrowheads="1"/>
          </p:cNvSpPr>
          <p:nvPr/>
        </p:nvSpPr>
        <p:spPr bwMode="auto">
          <a:xfrm>
            <a:off x="1922463" y="2744788"/>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1</a:t>
            </a:r>
          </a:p>
        </p:txBody>
      </p:sp>
      <p:sp>
        <p:nvSpPr>
          <p:cNvPr id="50" name="Oval 39"/>
          <p:cNvSpPr>
            <a:spLocks noChangeArrowheads="1"/>
          </p:cNvSpPr>
          <p:nvPr/>
        </p:nvSpPr>
        <p:spPr bwMode="auto">
          <a:xfrm>
            <a:off x="2641600" y="2744788"/>
            <a:ext cx="585788"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2</a:t>
            </a:r>
          </a:p>
        </p:txBody>
      </p:sp>
      <p:sp>
        <p:nvSpPr>
          <p:cNvPr id="51" name="Oval 40"/>
          <p:cNvSpPr>
            <a:spLocks noChangeArrowheads="1"/>
          </p:cNvSpPr>
          <p:nvPr/>
        </p:nvSpPr>
        <p:spPr bwMode="auto">
          <a:xfrm>
            <a:off x="3406775" y="2744788"/>
            <a:ext cx="585788"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3</a:t>
            </a:r>
          </a:p>
        </p:txBody>
      </p:sp>
      <p:sp>
        <p:nvSpPr>
          <p:cNvPr id="52" name="Oval 41"/>
          <p:cNvSpPr>
            <a:spLocks noChangeArrowheads="1"/>
          </p:cNvSpPr>
          <p:nvPr/>
        </p:nvSpPr>
        <p:spPr bwMode="auto">
          <a:xfrm>
            <a:off x="4125913" y="2744788"/>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4</a:t>
            </a:r>
          </a:p>
        </p:txBody>
      </p:sp>
      <p:sp>
        <p:nvSpPr>
          <p:cNvPr id="53" name="Oval 42"/>
          <p:cNvSpPr>
            <a:spLocks noChangeArrowheads="1"/>
          </p:cNvSpPr>
          <p:nvPr/>
        </p:nvSpPr>
        <p:spPr bwMode="auto">
          <a:xfrm>
            <a:off x="5613400" y="2744788"/>
            <a:ext cx="585788"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6</a:t>
            </a:r>
          </a:p>
        </p:txBody>
      </p:sp>
      <p:sp>
        <p:nvSpPr>
          <p:cNvPr id="54" name="Oval 43"/>
          <p:cNvSpPr>
            <a:spLocks noChangeArrowheads="1"/>
          </p:cNvSpPr>
          <p:nvPr/>
        </p:nvSpPr>
        <p:spPr bwMode="auto">
          <a:xfrm>
            <a:off x="6332538" y="2744788"/>
            <a:ext cx="585787" cy="55245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7</a:t>
            </a:r>
          </a:p>
        </p:txBody>
      </p:sp>
      <p:grpSp>
        <p:nvGrpSpPr>
          <p:cNvPr id="38956" name="Group 64"/>
          <p:cNvGrpSpPr>
            <a:grpSpLocks/>
          </p:cNvGrpSpPr>
          <p:nvPr/>
        </p:nvGrpSpPr>
        <p:grpSpPr bwMode="auto">
          <a:xfrm>
            <a:off x="2192338" y="2276475"/>
            <a:ext cx="4410075" cy="468313"/>
            <a:chOff x="1381" y="1939"/>
            <a:chExt cx="2778" cy="425"/>
          </a:xfrm>
        </p:grpSpPr>
        <p:sp>
          <p:nvSpPr>
            <p:cNvPr id="38969" name="Line 44"/>
            <p:cNvSpPr>
              <a:spLocks noChangeShapeType="1"/>
            </p:cNvSpPr>
            <p:nvPr/>
          </p:nvSpPr>
          <p:spPr bwMode="auto">
            <a:xfrm>
              <a:off x="1381" y="1939"/>
              <a:ext cx="0" cy="425"/>
            </a:xfrm>
            <a:prstGeom prst="line">
              <a:avLst/>
            </a:prstGeom>
            <a:noFill/>
            <a:ln w="9525">
              <a:solidFill>
                <a:schemeClr val="tx1"/>
              </a:solidFill>
              <a:round/>
              <a:headEnd/>
              <a:tailEnd type="triangle" w="med" len="med"/>
            </a:ln>
            <a:effectLst/>
          </p:spPr>
          <p:txBody>
            <a:bodyPr lIns="112947" tIns="56473" rIns="112947" bIns="56473">
              <a:spAutoFit/>
            </a:bodyPr>
            <a:lstStyle/>
            <a:p>
              <a:endParaRPr lang="zh-CN" altLang="en-US"/>
            </a:p>
          </p:txBody>
        </p:sp>
        <p:sp>
          <p:nvSpPr>
            <p:cNvPr id="38970" name="Line 45"/>
            <p:cNvSpPr>
              <a:spLocks noChangeShapeType="1"/>
            </p:cNvSpPr>
            <p:nvPr/>
          </p:nvSpPr>
          <p:spPr bwMode="auto">
            <a:xfrm>
              <a:off x="1834" y="1939"/>
              <a:ext cx="0" cy="425"/>
            </a:xfrm>
            <a:prstGeom prst="line">
              <a:avLst/>
            </a:prstGeom>
            <a:noFill/>
            <a:ln w="9525">
              <a:solidFill>
                <a:schemeClr val="tx1"/>
              </a:solidFill>
              <a:round/>
              <a:headEnd/>
              <a:tailEnd type="triangle" w="med" len="med"/>
            </a:ln>
            <a:effectLst/>
          </p:spPr>
          <p:txBody>
            <a:bodyPr lIns="112947" tIns="56473" rIns="112947" bIns="56473">
              <a:spAutoFit/>
            </a:bodyPr>
            <a:lstStyle/>
            <a:p>
              <a:endParaRPr lang="zh-CN" altLang="en-US"/>
            </a:p>
          </p:txBody>
        </p:sp>
        <p:sp>
          <p:nvSpPr>
            <p:cNvPr id="38971" name="Line 46"/>
            <p:cNvSpPr>
              <a:spLocks noChangeShapeType="1"/>
            </p:cNvSpPr>
            <p:nvPr/>
          </p:nvSpPr>
          <p:spPr bwMode="auto">
            <a:xfrm>
              <a:off x="2316" y="1939"/>
              <a:ext cx="0" cy="425"/>
            </a:xfrm>
            <a:prstGeom prst="line">
              <a:avLst/>
            </a:prstGeom>
            <a:noFill/>
            <a:ln w="9525">
              <a:solidFill>
                <a:schemeClr val="tx1"/>
              </a:solidFill>
              <a:round/>
              <a:headEnd/>
              <a:tailEnd type="triangle" w="med" len="med"/>
            </a:ln>
            <a:effectLst/>
          </p:spPr>
          <p:txBody>
            <a:bodyPr lIns="112947" tIns="56473" rIns="112947" bIns="56473">
              <a:spAutoFit/>
            </a:bodyPr>
            <a:lstStyle/>
            <a:p>
              <a:endParaRPr lang="zh-CN" altLang="en-US"/>
            </a:p>
          </p:txBody>
        </p:sp>
        <p:sp>
          <p:nvSpPr>
            <p:cNvPr id="38972" name="Line 47"/>
            <p:cNvSpPr>
              <a:spLocks noChangeShapeType="1"/>
            </p:cNvSpPr>
            <p:nvPr/>
          </p:nvSpPr>
          <p:spPr bwMode="auto">
            <a:xfrm>
              <a:off x="2770" y="1939"/>
              <a:ext cx="0" cy="425"/>
            </a:xfrm>
            <a:prstGeom prst="line">
              <a:avLst/>
            </a:prstGeom>
            <a:noFill/>
            <a:ln w="9525">
              <a:solidFill>
                <a:schemeClr val="tx1"/>
              </a:solidFill>
              <a:round/>
              <a:headEnd/>
              <a:tailEnd type="triangle" w="med" len="med"/>
            </a:ln>
            <a:effectLst/>
          </p:spPr>
          <p:txBody>
            <a:bodyPr lIns="112947" tIns="56473" rIns="112947" bIns="56473">
              <a:spAutoFit/>
            </a:bodyPr>
            <a:lstStyle/>
            <a:p>
              <a:endParaRPr lang="zh-CN" altLang="en-US"/>
            </a:p>
          </p:txBody>
        </p:sp>
        <p:sp>
          <p:nvSpPr>
            <p:cNvPr id="38973" name="Line 48"/>
            <p:cNvSpPr>
              <a:spLocks noChangeShapeType="1"/>
            </p:cNvSpPr>
            <p:nvPr/>
          </p:nvSpPr>
          <p:spPr bwMode="auto">
            <a:xfrm>
              <a:off x="3705" y="1939"/>
              <a:ext cx="0" cy="425"/>
            </a:xfrm>
            <a:prstGeom prst="line">
              <a:avLst/>
            </a:prstGeom>
            <a:noFill/>
            <a:ln w="9525">
              <a:solidFill>
                <a:schemeClr val="tx1"/>
              </a:solidFill>
              <a:round/>
              <a:headEnd/>
              <a:tailEnd type="triangle" w="med" len="med"/>
            </a:ln>
            <a:effectLst/>
          </p:spPr>
          <p:txBody>
            <a:bodyPr lIns="112947" tIns="56473" rIns="112947" bIns="56473">
              <a:spAutoFit/>
            </a:bodyPr>
            <a:lstStyle/>
            <a:p>
              <a:endParaRPr lang="zh-CN" altLang="en-US"/>
            </a:p>
          </p:txBody>
        </p:sp>
        <p:sp>
          <p:nvSpPr>
            <p:cNvPr id="38974" name="Line 49"/>
            <p:cNvSpPr>
              <a:spLocks noChangeShapeType="1"/>
            </p:cNvSpPr>
            <p:nvPr/>
          </p:nvSpPr>
          <p:spPr bwMode="auto">
            <a:xfrm>
              <a:off x="4159" y="1939"/>
              <a:ext cx="0" cy="425"/>
            </a:xfrm>
            <a:prstGeom prst="line">
              <a:avLst/>
            </a:prstGeom>
            <a:noFill/>
            <a:ln w="9525">
              <a:solidFill>
                <a:schemeClr val="tx1"/>
              </a:solidFill>
              <a:round/>
              <a:headEnd/>
              <a:tailEnd type="triangle" w="med" len="med"/>
            </a:ln>
            <a:effectLst/>
          </p:spPr>
          <p:txBody>
            <a:bodyPr lIns="112947" tIns="56473" rIns="112947" bIns="56473">
              <a:spAutoFit/>
            </a:bodyPr>
            <a:lstStyle/>
            <a:p>
              <a:endParaRPr lang="zh-CN" altLang="en-US"/>
            </a:p>
          </p:txBody>
        </p:sp>
      </p:grpSp>
      <p:grpSp>
        <p:nvGrpSpPr>
          <p:cNvPr id="38957" name="Group 50"/>
          <p:cNvGrpSpPr>
            <a:grpSpLocks/>
          </p:cNvGrpSpPr>
          <p:nvPr/>
        </p:nvGrpSpPr>
        <p:grpSpPr bwMode="auto">
          <a:xfrm>
            <a:off x="2700338" y="3716338"/>
            <a:ext cx="3195637" cy="1857375"/>
            <a:chOff x="1548" y="2727"/>
            <a:chExt cx="2013" cy="1170"/>
          </a:xfrm>
        </p:grpSpPr>
        <p:sp>
          <p:nvSpPr>
            <p:cNvPr id="63" name="Oval 51"/>
            <p:cNvSpPr>
              <a:spLocks noChangeArrowheads="1"/>
            </p:cNvSpPr>
            <p:nvPr/>
          </p:nvSpPr>
          <p:spPr bwMode="auto">
            <a:xfrm>
              <a:off x="2370" y="2727"/>
              <a:ext cx="369" cy="3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1</a:t>
              </a:r>
            </a:p>
          </p:txBody>
        </p:sp>
        <p:sp>
          <p:nvSpPr>
            <p:cNvPr id="64" name="Oval 52"/>
            <p:cNvSpPr>
              <a:spLocks noChangeArrowheads="1"/>
            </p:cNvSpPr>
            <p:nvPr/>
          </p:nvSpPr>
          <p:spPr bwMode="auto">
            <a:xfrm>
              <a:off x="1944" y="3124"/>
              <a:ext cx="369" cy="3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2</a:t>
              </a:r>
            </a:p>
          </p:txBody>
        </p:sp>
        <p:sp>
          <p:nvSpPr>
            <p:cNvPr id="65" name="Oval 53"/>
            <p:cNvSpPr>
              <a:spLocks noChangeArrowheads="1"/>
            </p:cNvSpPr>
            <p:nvPr/>
          </p:nvSpPr>
          <p:spPr bwMode="auto">
            <a:xfrm>
              <a:off x="1548" y="3549"/>
              <a:ext cx="369" cy="3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4</a:t>
              </a:r>
            </a:p>
          </p:txBody>
        </p:sp>
        <p:sp>
          <p:nvSpPr>
            <p:cNvPr id="66" name="Oval 54"/>
            <p:cNvSpPr>
              <a:spLocks noChangeArrowheads="1"/>
            </p:cNvSpPr>
            <p:nvPr/>
          </p:nvSpPr>
          <p:spPr bwMode="auto">
            <a:xfrm>
              <a:off x="2795" y="3124"/>
              <a:ext cx="369" cy="3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3</a:t>
              </a:r>
            </a:p>
          </p:txBody>
        </p:sp>
        <p:sp>
          <p:nvSpPr>
            <p:cNvPr id="67" name="Oval 55"/>
            <p:cNvSpPr>
              <a:spLocks noChangeArrowheads="1"/>
            </p:cNvSpPr>
            <p:nvPr/>
          </p:nvSpPr>
          <p:spPr bwMode="auto">
            <a:xfrm>
              <a:off x="2398" y="3549"/>
              <a:ext cx="369" cy="3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6</a:t>
              </a:r>
            </a:p>
          </p:txBody>
        </p:sp>
        <p:sp>
          <p:nvSpPr>
            <p:cNvPr id="68" name="Oval 56"/>
            <p:cNvSpPr>
              <a:spLocks noChangeArrowheads="1"/>
            </p:cNvSpPr>
            <p:nvPr/>
          </p:nvSpPr>
          <p:spPr bwMode="auto">
            <a:xfrm>
              <a:off x="3192" y="3549"/>
              <a:ext cx="369" cy="348"/>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7</a:t>
              </a:r>
            </a:p>
          </p:txBody>
        </p:sp>
        <p:sp>
          <p:nvSpPr>
            <p:cNvPr id="38964" name="Line 57"/>
            <p:cNvSpPr>
              <a:spLocks noChangeShapeType="1"/>
            </p:cNvSpPr>
            <p:nvPr/>
          </p:nvSpPr>
          <p:spPr bwMode="auto">
            <a:xfrm flipH="1">
              <a:off x="2256" y="3010"/>
              <a:ext cx="170" cy="171"/>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8965" name="Line 58"/>
            <p:cNvSpPr>
              <a:spLocks noChangeShapeType="1"/>
            </p:cNvSpPr>
            <p:nvPr/>
          </p:nvSpPr>
          <p:spPr bwMode="auto">
            <a:xfrm flipH="1">
              <a:off x="1859" y="3436"/>
              <a:ext cx="142" cy="141"/>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8966" name="Line 59"/>
            <p:cNvSpPr>
              <a:spLocks noChangeShapeType="1"/>
            </p:cNvSpPr>
            <p:nvPr/>
          </p:nvSpPr>
          <p:spPr bwMode="auto">
            <a:xfrm>
              <a:off x="2682" y="3010"/>
              <a:ext cx="170" cy="171"/>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8967" name="Line 60"/>
            <p:cNvSpPr>
              <a:spLocks noChangeShapeType="1"/>
            </p:cNvSpPr>
            <p:nvPr/>
          </p:nvSpPr>
          <p:spPr bwMode="auto">
            <a:xfrm>
              <a:off x="3107" y="3436"/>
              <a:ext cx="170" cy="170"/>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sp>
          <p:nvSpPr>
            <p:cNvPr id="38968" name="Line 61"/>
            <p:cNvSpPr>
              <a:spLocks noChangeShapeType="1"/>
            </p:cNvSpPr>
            <p:nvPr/>
          </p:nvSpPr>
          <p:spPr bwMode="auto">
            <a:xfrm flipH="1">
              <a:off x="2710" y="3407"/>
              <a:ext cx="142" cy="170"/>
            </a:xfrm>
            <a:prstGeom prst="line">
              <a:avLst/>
            </a:prstGeom>
            <a:noFill/>
            <a:ln w="22225">
              <a:solidFill>
                <a:schemeClr val="tx1"/>
              </a:solidFill>
              <a:round/>
              <a:headEnd/>
              <a:tailEnd/>
            </a:ln>
            <a:effectLst/>
          </p:spPr>
          <p:txBody>
            <a:bodyPr lIns="112947" tIns="56473" rIns="112947" bIns="56473">
              <a:spAutoFit/>
            </a:bodyPr>
            <a:lstStyle/>
            <a:p>
              <a:endParaRPr lang="zh-CN" alt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304800" y="304800"/>
            <a:ext cx="8534400" cy="682625"/>
          </a:xfrm>
          <a:prstGeom prst="rect">
            <a:avLst/>
          </a:prstGeom>
          <a:noFill/>
          <a:ln w="9525">
            <a:noFill/>
            <a:miter lim="800000"/>
            <a:headEnd/>
            <a:tailEnd/>
          </a:ln>
          <a:effectLst/>
        </p:spPr>
        <p:txBody>
          <a:bodyPr>
            <a:spAutoFit/>
          </a:bodyPr>
          <a:lstStyle/>
          <a:p>
            <a:pPr>
              <a:spcBef>
                <a:spcPct val="50000"/>
              </a:spcBef>
            </a:pPr>
            <a:r>
              <a:rPr kumimoji="1" lang="zh-CN" altLang="en-US" sz="3200">
                <a:solidFill>
                  <a:schemeClr val="tx1"/>
                </a:solidFill>
              </a:rPr>
              <a:t>二叉树的初始化算法</a:t>
            </a:r>
          </a:p>
        </p:txBody>
      </p:sp>
      <p:sp>
        <p:nvSpPr>
          <p:cNvPr id="39939" name="Rectangle 4"/>
          <p:cNvSpPr>
            <a:spLocks noChangeArrowheads="1"/>
          </p:cNvSpPr>
          <p:nvPr/>
        </p:nvSpPr>
        <p:spPr bwMode="auto">
          <a:xfrm>
            <a:off x="-9525" y="1052513"/>
            <a:ext cx="9190038" cy="5262979"/>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a:solidFill>
                  <a:schemeClr val="tx1"/>
                </a:solidFill>
                <a:latin typeface="Times New Roman" pitchFamily="18" charset="0"/>
                <a:ea typeface="宋体" pitchFamily="2" charset="-122"/>
              </a:rPr>
              <a:t>def __init__(self, A = []) : </a:t>
            </a:r>
          </a:p>
          <a:p>
            <a:pPr>
              <a:lnSpc>
                <a:spcPct val="100000"/>
              </a:lnSpc>
            </a:pPr>
            <a:r>
              <a:rPr lang="en-US" altLang="zh-CN" sz="2800">
                <a:solidFill>
                  <a:schemeClr val="tx1"/>
                </a:solidFill>
                <a:latin typeface="Times New Roman" pitchFamily="18" charset="0"/>
                <a:ea typeface="宋体" pitchFamily="2" charset="-122"/>
              </a:rPr>
              <a:t>    if  len(A) == 0 :  self.root = None</a:t>
            </a:r>
          </a:p>
          <a:p>
            <a:pPr>
              <a:lnSpc>
                <a:spcPct val="100000"/>
              </a:lnSpc>
            </a:pPr>
            <a:r>
              <a:rPr lang="en-US" altLang="zh-CN" sz="2800">
                <a:solidFill>
                  <a:schemeClr val="tx1"/>
                </a:solidFill>
                <a:latin typeface="Times New Roman" pitchFamily="18" charset="0"/>
                <a:ea typeface="宋体" pitchFamily="2" charset="-122"/>
              </a:rPr>
              <a:t>    else :</a:t>
            </a:r>
          </a:p>
          <a:p>
            <a:pPr>
              <a:lnSpc>
                <a:spcPct val="100000"/>
              </a:lnSpc>
            </a:pPr>
            <a:r>
              <a:rPr lang="en-US" altLang="zh-CN" sz="2800">
                <a:solidFill>
                  <a:schemeClr val="tx1"/>
                </a:solidFill>
                <a:latin typeface="Times New Roman" pitchFamily="18" charset="0"/>
                <a:ea typeface="宋体" pitchFamily="2" charset="-122"/>
              </a:rPr>
              <a:t>        B=[0 for i in range(len(A))]</a:t>
            </a:r>
          </a:p>
          <a:p>
            <a:pPr>
              <a:lnSpc>
                <a:spcPct val="100000"/>
              </a:lnSpc>
            </a:pPr>
            <a:r>
              <a:rPr lang="en-US" altLang="zh-CN" sz="2800">
                <a:solidFill>
                  <a:schemeClr val="tx1"/>
                </a:solidFill>
                <a:latin typeface="Times New Roman" pitchFamily="18" charset="0"/>
                <a:ea typeface="宋体" pitchFamily="2" charset="-122"/>
              </a:rPr>
              <a:t>        for i in range(len(A)):</a:t>
            </a:r>
          </a:p>
          <a:p>
            <a:pPr>
              <a:lnSpc>
                <a:spcPct val="100000"/>
              </a:lnSpc>
            </a:pPr>
            <a:r>
              <a:rPr lang="en-US" altLang="zh-CN" sz="2800">
                <a:solidFill>
                  <a:schemeClr val="tx1"/>
                </a:solidFill>
                <a:latin typeface="Times New Roman" pitchFamily="18" charset="0"/>
                <a:ea typeface="宋体" pitchFamily="2" charset="-122"/>
              </a:rPr>
              <a:t>            if A[i] != 0 : B[i] = TreeNode(A[i])</a:t>
            </a:r>
          </a:p>
          <a:p>
            <a:pPr>
              <a:lnSpc>
                <a:spcPct val="100000"/>
              </a:lnSpc>
            </a:pPr>
            <a:r>
              <a:rPr lang="en-US" altLang="zh-CN" sz="2800">
                <a:solidFill>
                  <a:schemeClr val="tx1"/>
                </a:solidFill>
                <a:latin typeface="Times New Roman" pitchFamily="18" charset="0"/>
                <a:ea typeface="宋体" pitchFamily="2" charset="-122"/>
              </a:rPr>
              <a:t>        for i in range(len(A)):</a:t>
            </a:r>
          </a:p>
          <a:p>
            <a:pPr>
              <a:lnSpc>
                <a:spcPct val="100000"/>
              </a:lnSpc>
            </a:pPr>
            <a:r>
              <a:rPr lang="en-US" altLang="zh-CN" sz="2800">
                <a:solidFill>
                  <a:schemeClr val="tx1"/>
                </a:solidFill>
                <a:latin typeface="Times New Roman" pitchFamily="18" charset="0"/>
                <a:ea typeface="宋体" pitchFamily="2" charset="-122"/>
              </a:rPr>
              <a:t>            if 2*i+1 &lt; len(A) and A[i]!=0 and A[2*i+1]!=0 :</a:t>
            </a:r>
          </a:p>
          <a:p>
            <a:pPr>
              <a:lnSpc>
                <a:spcPct val="100000"/>
              </a:lnSpc>
            </a:pPr>
            <a:r>
              <a:rPr lang="en-US" altLang="zh-CN" sz="2800">
                <a:solidFill>
                  <a:schemeClr val="tx1"/>
                </a:solidFill>
                <a:latin typeface="Times New Roman" pitchFamily="18" charset="0"/>
                <a:ea typeface="宋体" pitchFamily="2" charset="-122"/>
              </a:rPr>
              <a:t>                B[i].Lchild=B[2*i+1]</a:t>
            </a:r>
          </a:p>
          <a:p>
            <a:pPr>
              <a:lnSpc>
                <a:spcPct val="100000"/>
              </a:lnSpc>
            </a:pPr>
            <a:r>
              <a:rPr lang="en-US" altLang="zh-CN" sz="2800">
                <a:solidFill>
                  <a:schemeClr val="tx1"/>
                </a:solidFill>
                <a:latin typeface="Times New Roman" pitchFamily="18" charset="0"/>
                <a:ea typeface="宋体" pitchFamily="2" charset="-122"/>
              </a:rPr>
              <a:t>            if 2*i+2 &lt; len(A) and A[i]!=0 and A[2*i+2]!=0 :</a:t>
            </a:r>
          </a:p>
          <a:p>
            <a:pPr>
              <a:lnSpc>
                <a:spcPct val="100000"/>
              </a:lnSpc>
            </a:pPr>
            <a:r>
              <a:rPr lang="en-US" altLang="zh-CN" sz="2800">
                <a:solidFill>
                  <a:schemeClr val="tx1"/>
                </a:solidFill>
                <a:latin typeface="Times New Roman" pitchFamily="18" charset="0"/>
                <a:ea typeface="宋体" pitchFamily="2" charset="-122"/>
              </a:rPr>
              <a:t>                B[i].Rchild=B[2*i+2]</a:t>
            </a:r>
          </a:p>
          <a:p>
            <a:pPr>
              <a:lnSpc>
                <a:spcPct val="100000"/>
              </a:lnSpc>
            </a:pPr>
            <a:r>
              <a:rPr lang="en-US" altLang="zh-CN" sz="2800">
                <a:solidFill>
                  <a:schemeClr val="tx1"/>
                </a:solidFill>
                <a:latin typeface="Times New Roman" pitchFamily="18" charset="0"/>
                <a:ea typeface="宋体" pitchFamily="2" charset="-122"/>
              </a:rPr>
              <a:t>        self.root = B[0]</a:t>
            </a:r>
            <a:endParaRPr lang="zh-CN" altLang="en-US" sz="2800" dirty="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400" y="2062163"/>
            <a:ext cx="9183688" cy="3539430"/>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parent( t, x ): # </a:t>
            </a:r>
            <a:r>
              <a:rPr lang="zh-CN" altLang="en-US" sz="2800" dirty="0">
                <a:solidFill>
                  <a:schemeClr val="tx1"/>
                </a:solidFill>
                <a:latin typeface="Times New Roman" pitchFamily="18" charset="0"/>
                <a:ea typeface="宋体" pitchFamily="2" charset="-122"/>
              </a:rPr>
              <a:t>找树</a:t>
            </a:r>
            <a:r>
              <a:rPr lang="en-US" altLang="zh-CN" sz="2800" dirty="0">
                <a:solidFill>
                  <a:schemeClr val="tx1"/>
                </a:solidFill>
                <a:latin typeface="Times New Roman" pitchFamily="18" charset="0"/>
                <a:ea typeface="宋体" pitchFamily="2" charset="-122"/>
              </a:rPr>
              <a:t>t</a:t>
            </a:r>
            <a:r>
              <a:rPr lang="zh-CN" altLang="en-US" sz="2800" dirty="0">
                <a:solidFill>
                  <a:schemeClr val="tx1"/>
                </a:solidFill>
                <a:latin typeface="Times New Roman" pitchFamily="18" charset="0"/>
                <a:ea typeface="宋体" pitchFamily="2" charset="-122"/>
              </a:rPr>
              <a:t>中值为</a:t>
            </a:r>
            <a:r>
              <a:rPr lang="en-US" altLang="zh-CN" sz="2800" dirty="0">
                <a:solidFill>
                  <a:schemeClr val="tx1"/>
                </a:solidFill>
                <a:latin typeface="Times New Roman" pitchFamily="18" charset="0"/>
                <a:ea typeface="宋体" pitchFamily="2" charset="-122"/>
              </a:rPr>
              <a:t>x</a:t>
            </a:r>
            <a:r>
              <a:rPr lang="zh-CN" altLang="en-US" sz="2800" dirty="0">
                <a:solidFill>
                  <a:schemeClr val="tx1"/>
                </a:solidFill>
                <a:latin typeface="Times New Roman" pitchFamily="18" charset="0"/>
                <a:ea typeface="宋体" pitchFamily="2" charset="-122"/>
              </a:rPr>
              <a:t>结点的父结点</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if  t == None : return None</a:t>
            </a:r>
          </a:p>
          <a:p>
            <a:pPr>
              <a:lnSpc>
                <a:spcPct val="100000"/>
              </a:lnSpc>
            </a:pPr>
            <a:r>
              <a:rPr lang="en-US" altLang="zh-CN" sz="2800" dirty="0">
                <a:solidFill>
                  <a:schemeClr val="tx1"/>
                </a:solidFill>
                <a:latin typeface="Times New Roman" pitchFamily="18" charset="0"/>
                <a:ea typeface="宋体" pitchFamily="2" charset="-122"/>
              </a:rPr>
              <a:t>    if  (</a:t>
            </a:r>
            <a:r>
              <a:rPr lang="en-US" altLang="zh-CN" sz="2800" dirty="0" err="1">
                <a:solidFill>
                  <a:schemeClr val="tx1"/>
                </a:solidFill>
                <a:latin typeface="Times New Roman" pitchFamily="18" charset="0"/>
                <a:ea typeface="宋体" pitchFamily="2" charset="-122"/>
              </a:rPr>
              <a:t>t.Lchild</a:t>
            </a:r>
            <a:r>
              <a:rPr lang="en-US" altLang="zh-CN" sz="2800" dirty="0">
                <a:solidFill>
                  <a:schemeClr val="tx1"/>
                </a:solidFill>
                <a:latin typeface="Times New Roman" pitchFamily="18" charset="0"/>
                <a:ea typeface="宋体" pitchFamily="2" charset="-122"/>
              </a:rPr>
              <a:t> != None and </a:t>
            </a:r>
            <a:r>
              <a:rPr lang="en-US" altLang="zh-CN" sz="2800" dirty="0" err="1">
                <a:solidFill>
                  <a:schemeClr val="tx1"/>
                </a:solidFill>
                <a:latin typeface="Times New Roman" pitchFamily="18" charset="0"/>
                <a:ea typeface="宋体" pitchFamily="2" charset="-122"/>
              </a:rPr>
              <a:t>t.Lchild.data</a:t>
            </a:r>
            <a:r>
              <a:rPr lang="en-US" altLang="zh-CN" sz="2800" dirty="0">
                <a:solidFill>
                  <a:schemeClr val="tx1"/>
                </a:solidFill>
                <a:latin typeface="Times New Roman" pitchFamily="18" charset="0"/>
                <a:ea typeface="宋体" pitchFamily="2" charset="-122"/>
              </a:rPr>
              <a:t> == x) or \</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t.Rchild</a:t>
            </a:r>
            <a:r>
              <a:rPr lang="en-US" altLang="zh-CN" sz="2800" dirty="0">
                <a:solidFill>
                  <a:schemeClr val="tx1"/>
                </a:solidFill>
                <a:latin typeface="Times New Roman" pitchFamily="18" charset="0"/>
                <a:ea typeface="宋体" pitchFamily="2" charset="-122"/>
              </a:rPr>
              <a:t> != None and </a:t>
            </a:r>
            <a:r>
              <a:rPr lang="en-US" altLang="zh-CN" sz="2800" dirty="0" err="1">
                <a:solidFill>
                  <a:schemeClr val="tx1"/>
                </a:solidFill>
                <a:latin typeface="Times New Roman" pitchFamily="18" charset="0"/>
                <a:ea typeface="宋体" pitchFamily="2" charset="-122"/>
              </a:rPr>
              <a:t>t.Rchild.data</a:t>
            </a:r>
            <a:r>
              <a:rPr lang="en-US" altLang="zh-CN" sz="2800" dirty="0">
                <a:solidFill>
                  <a:schemeClr val="tx1"/>
                </a:solidFill>
                <a:latin typeface="Times New Roman" pitchFamily="18" charset="0"/>
                <a:ea typeface="宋体" pitchFamily="2" charset="-122"/>
              </a:rPr>
              <a:t> == x) : return t</a:t>
            </a:r>
          </a:p>
          <a:p>
            <a:pPr>
              <a:lnSpc>
                <a:spcPct val="100000"/>
              </a:lnSpc>
            </a:pPr>
            <a:r>
              <a:rPr lang="en-US" altLang="zh-CN" sz="2800" dirty="0">
                <a:solidFill>
                  <a:schemeClr val="tx1"/>
                </a:solidFill>
                <a:latin typeface="Times New Roman" pitchFamily="18" charset="0"/>
                <a:ea typeface="宋体" pitchFamily="2" charset="-122"/>
              </a:rPr>
              <a:t>    p = parent( </a:t>
            </a:r>
            <a:r>
              <a:rPr lang="en-US" altLang="zh-CN" sz="2800" dirty="0" err="1">
                <a:solidFill>
                  <a:schemeClr val="tx1"/>
                </a:solidFill>
                <a:latin typeface="Times New Roman" pitchFamily="18" charset="0"/>
                <a:ea typeface="宋体" pitchFamily="2" charset="-122"/>
              </a:rPr>
              <a:t>t.Lchild</a:t>
            </a:r>
            <a:r>
              <a:rPr lang="en-US" altLang="zh-CN" sz="2800" dirty="0">
                <a:solidFill>
                  <a:schemeClr val="tx1"/>
                </a:solidFill>
                <a:latin typeface="Times New Roman" pitchFamily="18" charset="0"/>
                <a:ea typeface="宋体" pitchFamily="2" charset="-122"/>
              </a:rPr>
              <a:t>, x )</a:t>
            </a:r>
          </a:p>
          <a:p>
            <a:pPr>
              <a:lnSpc>
                <a:spcPct val="100000"/>
              </a:lnSpc>
            </a:pPr>
            <a:r>
              <a:rPr lang="en-US" altLang="zh-CN" sz="2800" dirty="0">
                <a:solidFill>
                  <a:schemeClr val="tx1"/>
                </a:solidFill>
                <a:latin typeface="Times New Roman" pitchFamily="18" charset="0"/>
                <a:ea typeface="宋体" pitchFamily="2" charset="-122"/>
              </a:rPr>
              <a:t>    if  p != None : return p</a:t>
            </a:r>
          </a:p>
          <a:p>
            <a:pPr>
              <a:lnSpc>
                <a:spcPct val="100000"/>
              </a:lnSpc>
            </a:pPr>
            <a:r>
              <a:rPr lang="en-US" altLang="zh-CN" sz="2800" dirty="0">
                <a:solidFill>
                  <a:schemeClr val="tx1"/>
                </a:solidFill>
                <a:latin typeface="Times New Roman" pitchFamily="18" charset="0"/>
                <a:ea typeface="宋体" pitchFamily="2" charset="-122"/>
              </a:rPr>
              <a:t>    else :</a:t>
            </a:r>
          </a:p>
          <a:p>
            <a:pPr>
              <a:lnSpc>
                <a:spcPct val="100000"/>
              </a:lnSpc>
            </a:pPr>
            <a:r>
              <a:rPr lang="en-US" altLang="zh-CN" sz="2800" dirty="0">
                <a:solidFill>
                  <a:schemeClr val="tx1"/>
                </a:solidFill>
                <a:latin typeface="Times New Roman" pitchFamily="18" charset="0"/>
                <a:ea typeface="宋体" pitchFamily="2" charset="-122"/>
              </a:rPr>
              <a:t>        return parent( </a:t>
            </a:r>
            <a:r>
              <a:rPr lang="en-US" altLang="zh-CN" sz="2800" dirty="0" err="1">
                <a:solidFill>
                  <a:schemeClr val="tx1"/>
                </a:solidFill>
                <a:latin typeface="Times New Roman" pitchFamily="18" charset="0"/>
                <a:ea typeface="宋体" pitchFamily="2" charset="-122"/>
              </a:rPr>
              <a:t>t.Rchild</a:t>
            </a:r>
            <a:r>
              <a:rPr lang="en-US" altLang="zh-CN" sz="2800" dirty="0">
                <a:solidFill>
                  <a:schemeClr val="tx1"/>
                </a:solidFill>
                <a:latin typeface="Times New Roman" pitchFamily="18" charset="0"/>
                <a:ea typeface="宋体" pitchFamily="2" charset="-122"/>
              </a:rPr>
              <a:t>, x )</a:t>
            </a:r>
          </a:p>
        </p:txBody>
      </p:sp>
      <p:sp>
        <p:nvSpPr>
          <p:cNvPr id="667651" name="Rectangle 3"/>
          <p:cNvSpPr>
            <a:spLocks noChangeArrowheads="1"/>
          </p:cNvSpPr>
          <p:nvPr/>
        </p:nvSpPr>
        <p:spPr bwMode="auto">
          <a:xfrm>
            <a:off x="-25400" y="1270000"/>
            <a:ext cx="79359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dirty="0">
                <a:solidFill>
                  <a:schemeClr val="tx1"/>
                </a:solidFill>
                <a:effectLst>
                  <a:outerShdw blurRad="38100" dist="38100" dir="2700000" algn="tl">
                    <a:srgbClr val="C0C0C0"/>
                  </a:outerShdw>
                </a:effectLst>
                <a:latin typeface="Times New Roman" pitchFamily="18" charset="0"/>
              </a:rPr>
              <a:t>从</a:t>
            </a:r>
            <a:r>
              <a:rPr lang="en-US" altLang="zh-CN" sz="2800" dirty="0">
                <a:solidFill>
                  <a:schemeClr val="tx1"/>
                </a:solidFill>
                <a:effectLst>
                  <a:outerShdw blurRad="38100" dist="38100" dir="2700000" algn="tl">
                    <a:srgbClr val="C0C0C0"/>
                  </a:outerShdw>
                </a:effectLst>
                <a:latin typeface="Times New Roman" pitchFamily="18" charset="0"/>
              </a:rPr>
              <a:t>start</a:t>
            </a:r>
            <a:r>
              <a:rPr lang="zh-CN" altLang="en-US" sz="2800" dirty="0">
                <a:solidFill>
                  <a:schemeClr val="tx1"/>
                </a:solidFill>
                <a:effectLst>
                  <a:outerShdw blurRad="38100" dist="38100" dir="2700000" algn="tl">
                    <a:srgbClr val="C0C0C0"/>
                  </a:outerShdw>
                </a:effectLst>
                <a:latin typeface="Times New Roman" pitchFamily="18" charset="0"/>
              </a:rPr>
              <a:t>指向的结点开始，查找值为</a:t>
            </a:r>
            <a:r>
              <a:rPr lang="en-US" altLang="zh-CN" sz="2800" dirty="0">
                <a:solidFill>
                  <a:schemeClr val="tx1"/>
                </a:solidFill>
                <a:effectLst>
                  <a:outerShdw blurRad="38100" dist="38100" dir="2700000" algn="tl">
                    <a:srgbClr val="C0C0C0"/>
                  </a:outerShdw>
                </a:effectLst>
                <a:latin typeface="Times New Roman" pitchFamily="18" charset="0"/>
              </a:rPr>
              <a:t>x</a:t>
            </a:r>
            <a:r>
              <a:rPr lang="zh-CN" altLang="en-US" sz="2800" dirty="0">
                <a:solidFill>
                  <a:schemeClr val="tx1"/>
                </a:solidFill>
                <a:effectLst>
                  <a:outerShdw blurRad="38100" dist="38100" dir="2700000" algn="tl">
                    <a:srgbClr val="C0C0C0"/>
                  </a:outerShdw>
                </a:effectLst>
                <a:latin typeface="Times New Roman" pitchFamily="18" charset="0"/>
              </a:rPr>
              <a:t>结点的父结点</a:t>
            </a:r>
            <a:endParaRPr lang="zh-CN" altLang="en-US" sz="2800" b="0" dirty="0">
              <a:solidFill>
                <a:schemeClr val="tx1"/>
              </a:solidFill>
              <a:latin typeface="Times New Roman" pitchFamily="18" charset="0"/>
            </a:endParaRPr>
          </a:p>
        </p:txBody>
      </p:sp>
      <p:sp>
        <p:nvSpPr>
          <p:cNvPr id="4" name="Rectangle 2"/>
          <p:cNvSpPr>
            <a:spLocks noChangeArrowheads="1"/>
          </p:cNvSpPr>
          <p:nvPr/>
        </p:nvSpPr>
        <p:spPr bwMode="auto">
          <a:xfrm>
            <a:off x="107504" y="333167"/>
            <a:ext cx="6607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3600" dirty="0">
                <a:solidFill>
                  <a:srgbClr val="FF0000"/>
                </a:solidFill>
                <a:effectLst>
                  <a:outerShdw blurRad="38100" dist="38100" dir="2700000" algn="tl">
                    <a:srgbClr val="C0C0C0"/>
                  </a:outerShdw>
                </a:effectLst>
                <a:latin typeface="Times New Roman" pitchFamily="18" charset="0"/>
              </a:rPr>
              <a:t>四、二叉树部分基本操作的实现</a:t>
            </a:r>
            <a:endParaRPr lang="zh-CN" altLang="en-US" sz="3600" b="0" dirty="0">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5400" y="1412875"/>
            <a:ext cx="9183688" cy="440120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err="1">
                <a:solidFill>
                  <a:schemeClr val="tx1"/>
                </a:solidFill>
                <a:latin typeface="Times New Roman" pitchFamily="18" charset="0"/>
                <a:ea typeface="宋体" pitchFamily="2" charset="-122"/>
              </a:rPr>
              <a:t>def</a:t>
            </a:r>
            <a:r>
              <a:rPr lang="en-US" altLang="zh-CN" sz="2800" dirty="0">
                <a:solidFill>
                  <a:schemeClr val="tx1"/>
                </a:solidFill>
                <a:latin typeface="Times New Roman" pitchFamily="18" charset="0"/>
                <a:ea typeface="宋体" pitchFamily="2" charset="-122"/>
              </a:rPr>
              <a:t> parent1( t, x ): # </a:t>
            </a:r>
            <a:r>
              <a:rPr lang="zh-CN" altLang="en-US" sz="2800" dirty="0">
                <a:solidFill>
                  <a:schemeClr val="tx1"/>
                </a:solidFill>
                <a:latin typeface="Times New Roman" pitchFamily="18" charset="0"/>
                <a:ea typeface="宋体" pitchFamily="2" charset="-122"/>
              </a:rPr>
              <a:t>找树</a:t>
            </a:r>
            <a:r>
              <a:rPr lang="en-US" altLang="zh-CN" sz="2800" dirty="0">
                <a:solidFill>
                  <a:schemeClr val="tx1"/>
                </a:solidFill>
                <a:latin typeface="Times New Roman" pitchFamily="18" charset="0"/>
                <a:ea typeface="宋体" pitchFamily="2" charset="-122"/>
              </a:rPr>
              <a:t>t</a:t>
            </a:r>
            <a:r>
              <a:rPr lang="zh-CN" altLang="en-US" sz="2800" dirty="0">
                <a:solidFill>
                  <a:schemeClr val="tx1"/>
                </a:solidFill>
                <a:latin typeface="Times New Roman" pitchFamily="18" charset="0"/>
                <a:ea typeface="宋体" pitchFamily="2" charset="-122"/>
              </a:rPr>
              <a:t>中值为</a:t>
            </a:r>
            <a:r>
              <a:rPr lang="en-US" altLang="zh-CN" sz="2800" dirty="0">
                <a:solidFill>
                  <a:schemeClr val="tx1"/>
                </a:solidFill>
                <a:latin typeface="Times New Roman" pitchFamily="18" charset="0"/>
                <a:ea typeface="宋体" pitchFamily="2" charset="-122"/>
              </a:rPr>
              <a:t>x</a:t>
            </a:r>
            <a:r>
              <a:rPr lang="zh-CN" altLang="en-US" sz="2800" dirty="0">
                <a:solidFill>
                  <a:schemeClr val="tx1"/>
                </a:solidFill>
                <a:latin typeface="Times New Roman" pitchFamily="18" charset="0"/>
                <a:ea typeface="宋体" pitchFamily="2" charset="-122"/>
              </a:rPr>
              <a:t>结点的父结点</a:t>
            </a:r>
          </a:p>
          <a:p>
            <a:pPr>
              <a:lnSpc>
                <a:spcPct val="100000"/>
              </a:lnSpc>
            </a:pPr>
            <a:r>
              <a:rPr lang="zh-CN" altLang="en-US" sz="2800" dirty="0">
                <a:solidFill>
                  <a:schemeClr val="tx1"/>
                </a:solidFill>
                <a:latin typeface="Times New Roman" pitchFamily="18" charset="0"/>
                <a:ea typeface="宋体" pitchFamily="2" charset="-122"/>
              </a:rPr>
              <a:t>    </a:t>
            </a:r>
            <a:r>
              <a:rPr lang="en-US" altLang="zh-CN" sz="2800" dirty="0">
                <a:solidFill>
                  <a:schemeClr val="tx1"/>
                </a:solidFill>
                <a:latin typeface="Times New Roman" pitchFamily="18" charset="0"/>
                <a:ea typeface="宋体" pitchFamily="2" charset="-122"/>
              </a:rPr>
              <a:t>if  t == None : return None</a:t>
            </a:r>
          </a:p>
          <a:p>
            <a:pPr>
              <a:lnSpc>
                <a:spcPct val="100000"/>
              </a:lnSpc>
            </a:pPr>
            <a:r>
              <a:rPr lang="en-US" altLang="zh-CN" sz="2800" dirty="0">
                <a:solidFill>
                  <a:schemeClr val="tx1"/>
                </a:solidFill>
                <a:latin typeface="Times New Roman" pitchFamily="18" charset="0"/>
                <a:ea typeface="宋体" pitchFamily="2" charset="-122"/>
              </a:rPr>
              <a:t>    L, R = </a:t>
            </a:r>
            <a:r>
              <a:rPr lang="en-US" altLang="zh-CN" sz="2800" dirty="0" err="1">
                <a:solidFill>
                  <a:schemeClr val="tx1"/>
                </a:solidFill>
                <a:latin typeface="Times New Roman" pitchFamily="18" charset="0"/>
                <a:ea typeface="宋体" pitchFamily="2" charset="-122"/>
              </a:rPr>
              <a:t>t.getLeft</a:t>
            </a:r>
            <a:r>
              <a:rPr lang="en-US" altLang="zh-CN" sz="2800" dirty="0">
                <a:solidFill>
                  <a:schemeClr val="tx1"/>
                </a:solidFill>
                <a:latin typeface="Times New Roman" pitchFamily="18" charset="0"/>
                <a:ea typeface="宋体" pitchFamily="2" charset="-122"/>
              </a:rPr>
              <a:t>( ), </a:t>
            </a:r>
            <a:r>
              <a:rPr lang="en-US" altLang="zh-CN" sz="2800" dirty="0" err="1">
                <a:solidFill>
                  <a:schemeClr val="tx1"/>
                </a:solidFill>
                <a:latin typeface="Times New Roman" pitchFamily="18" charset="0"/>
                <a:ea typeface="宋体" pitchFamily="2" charset="-122"/>
              </a:rPr>
              <a:t>t.getRight</a:t>
            </a:r>
            <a:r>
              <a:rPr lang="en-US" altLang="zh-CN" sz="2800" dirty="0">
                <a:solidFill>
                  <a:schemeClr val="tx1"/>
                </a:solidFill>
                <a:latin typeface="Times New Roman" pitchFamily="18" charset="0"/>
                <a:ea typeface="宋体" pitchFamily="2" charset="-122"/>
              </a:rPr>
              <a:t>( )</a:t>
            </a:r>
          </a:p>
          <a:p>
            <a:pPr>
              <a:lnSpc>
                <a:spcPct val="100000"/>
              </a:lnSpc>
            </a:pPr>
            <a:r>
              <a:rPr lang="en-US" altLang="zh-CN" sz="2800" dirty="0">
                <a:solidFill>
                  <a:schemeClr val="tx1"/>
                </a:solidFill>
                <a:latin typeface="Times New Roman" pitchFamily="18" charset="0"/>
                <a:ea typeface="宋体" pitchFamily="2" charset="-122"/>
              </a:rPr>
              <a:t>    if  L != None and </a:t>
            </a:r>
            <a:r>
              <a:rPr lang="en-US" altLang="zh-CN" sz="2800" dirty="0" err="1">
                <a:solidFill>
                  <a:schemeClr val="tx1"/>
                </a:solidFill>
                <a:latin typeface="Times New Roman" pitchFamily="18" charset="0"/>
                <a:ea typeface="宋体" pitchFamily="2" charset="-122"/>
              </a:rPr>
              <a:t>L.getData</a:t>
            </a:r>
            <a:r>
              <a:rPr lang="en-US" altLang="zh-CN" sz="2800" dirty="0">
                <a:solidFill>
                  <a:schemeClr val="tx1"/>
                </a:solidFill>
                <a:latin typeface="Times New Roman" pitchFamily="18" charset="0"/>
                <a:ea typeface="宋体" pitchFamily="2" charset="-122"/>
              </a:rPr>
              <a:t>( ) == x or R != None </a:t>
            </a:r>
            <a:r>
              <a:rPr lang="en-US" altLang="zh-CN" sz="2800" dirty="0" smtClean="0">
                <a:solidFill>
                  <a:schemeClr val="tx1"/>
                </a:solidFill>
                <a:latin typeface="Times New Roman" pitchFamily="18" charset="0"/>
                <a:ea typeface="宋体" pitchFamily="2" charset="-122"/>
              </a:rPr>
              <a:t>and \</a:t>
            </a:r>
          </a:p>
          <a:p>
            <a:pPr>
              <a:lnSpc>
                <a:spcPct val="100000"/>
              </a:lnSpc>
            </a:pPr>
            <a:r>
              <a:rPr lang="en-US" altLang="zh-CN" sz="2800" dirty="0">
                <a:solidFill>
                  <a:schemeClr val="tx1"/>
                </a:solidFill>
                <a:latin typeface="Times New Roman" pitchFamily="18" charset="0"/>
                <a:ea typeface="宋体" pitchFamily="2" charset="-122"/>
              </a:rPr>
              <a:t> </a:t>
            </a:r>
            <a:r>
              <a:rPr lang="en-US" altLang="zh-CN" sz="2800" dirty="0" smtClean="0">
                <a:solidFill>
                  <a:schemeClr val="tx1"/>
                </a:solidFill>
                <a:latin typeface="Times New Roman" pitchFamily="18" charset="0"/>
                <a:ea typeface="宋体" pitchFamily="2" charset="-122"/>
              </a:rPr>
              <a:t>                </a:t>
            </a:r>
            <a:r>
              <a:rPr lang="en-US" altLang="zh-CN" sz="2800" dirty="0" err="1">
                <a:solidFill>
                  <a:schemeClr val="tx1"/>
                </a:solidFill>
                <a:latin typeface="Times New Roman" pitchFamily="18" charset="0"/>
                <a:ea typeface="宋体" pitchFamily="2" charset="-122"/>
              </a:rPr>
              <a:t>R.getData</a:t>
            </a:r>
            <a:r>
              <a:rPr lang="en-US" altLang="zh-CN" sz="2800" dirty="0">
                <a:solidFill>
                  <a:schemeClr val="tx1"/>
                </a:solidFill>
                <a:latin typeface="Times New Roman" pitchFamily="18" charset="0"/>
                <a:ea typeface="宋体" pitchFamily="2" charset="-122"/>
              </a:rPr>
              <a:t>( ) == x :</a:t>
            </a:r>
          </a:p>
          <a:p>
            <a:pPr>
              <a:lnSpc>
                <a:spcPct val="100000"/>
              </a:lnSpc>
            </a:pPr>
            <a:r>
              <a:rPr lang="en-US" altLang="zh-CN" sz="2800" dirty="0">
                <a:solidFill>
                  <a:schemeClr val="tx1"/>
                </a:solidFill>
                <a:latin typeface="Times New Roman" pitchFamily="18" charset="0"/>
                <a:ea typeface="宋体" pitchFamily="2" charset="-122"/>
              </a:rPr>
              <a:t>        return t</a:t>
            </a:r>
          </a:p>
          <a:p>
            <a:pPr>
              <a:lnSpc>
                <a:spcPct val="100000"/>
              </a:lnSpc>
            </a:pPr>
            <a:r>
              <a:rPr lang="en-US" altLang="zh-CN" sz="2800" dirty="0">
                <a:solidFill>
                  <a:schemeClr val="tx1"/>
                </a:solidFill>
                <a:latin typeface="Times New Roman" pitchFamily="18" charset="0"/>
                <a:ea typeface="宋体" pitchFamily="2" charset="-122"/>
              </a:rPr>
              <a:t>    p = parent1( L, x )</a:t>
            </a:r>
          </a:p>
          <a:p>
            <a:pPr>
              <a:lnSpc>
                <a:spcPct val="100000"/>
              </a:lnSpc>
            </a:pPr>
            <a:r>
              <a:rPr lang="en-US" altLang="zh-CN" sz="2800" dirty="0">
                <a:solidFill>
                  <a:schemeClr val="tx1"/>
                </a:solidFill>
                <a:latin typeface="Times New Roman" pitchFamily="18" charset="0"/>
                <a:ea typeface="宋体" pitchFamily="2" charset="-122"/>
              </a:rPr>
              <a:t>    if  p != None : return p</a:t>
            </a:r>
          </a:p>
          <a:p>
            <a:pPr>
              <a:lnSpc>
                <a:spcPct val="100000"/>
              </a:lnSpc>
            </a:pPr>
            <a:r>
              <a:rPr lang="en-US" altLang="zh-CN" sz="2800" dirty="0">
                <a:solidFill>
                  <a:schemeClr val="tx1"/>
                </a:solidFill>
                <a:latin typeface="Times New Roman" pitchFamily="18" charset="0"/>
                <a:ea typeface="宋体" pitchFamily="2" charset="-122"/>
              </a:rPr>
              <a:t>    else :</a:t>
            </a:r>
          </a:p>
          <a:p>
            <a:pPr>
              <a:lnSpc>
                <a:spcPct val="100000"/>
              </a:lnSpc>
            </a:pPr>
            <a:r>
              <a:rPr lang="en-US" altLang="zh-CN" sz="2800" dirty="0">
                <a:solidFill>
                  <a:schemeClr val="tx1"/>
                </a:solidFill>
                <a:latin typeface="Times New Roman" pitchFamily="18" charset="0"/>
                <a:ea typeface="宋体" pitchFamily="2" charset="-122"/>
              </a:rPr>
              <a:t>        return parent1( R, x )</a:t>
            </a:r>
          </a:p>
        </p:txBody>
      </p:sp>
      <p:sp>
        <p:nvSpPr>
          <p:cNvPr id="41987" name="Rectangle 3"/>
          <p:cNvSpPr>
            <a:spLocks noChangeArrowheads="1"/>
          </p:cNvSpPr>
          <p:nvPr/>
        </p:nvSpPr>
        <p:spPr bwMode="auto">
          <a:xfrm>
            <a:off x="-25400" y="620713"/>
            <a:ext cx="2698750" cy="523875"/>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latin typeface="Times New Roman" pitchFamily="18" charset="0"/>
              </a:rPr>
              <a:t>另外一种形式：</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2770" name="Rectangle 2"/>
          <p:cNvSpPr>
            <a:spLocks noGrp="1" noChangeArrowheads="1"/>
          </p:cNvSpPr>
          <p:nvPr/>
        </p:nvSpPr>
        <p:spPr bwMode="auto">
          <a:xfrm>
            <a:off x="107504" y="476672"/>
            <a:ext cx="808831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p>
            <a:pPr marL="812800" indent="-812800">
              <a:lnSpc>
                <a:spcPct val="100000"/>
              </a:lnSpc>
              <a:defRPr/>
            </a:pPr>
            <a:r>
              <a:rPr lang="zh-CN" altLang="en-US" sz="3200">
                <a:solidFill>
                  <a:srgbClr val="FF0000"/>
                </a:solidFill>
                <a:effectLst>
                  <a:outerShdw blurRad="38100" dist="38100" dir="2700000" algn="tl">
                    <a:srgbClr val="C0C0C0"/>
                  </a:outerShdw>
                </a:effectLst>
                <a:latin typeface="Times New Roman" pitchFamily="18" charset="0"/>
              </a:rPr>
              <a:t>五、</a:t>
            </a:r>
            <a:r>
              <a:rPr lang="zh-CN" altLang="en-US" sz="3200">
                <a:solidFill>
                  <a:srgbClr val="FF0000"/>
                </a:solidFill>
                <a:effectLst>
                  <a:outerShdw blurRad="38100" dist="38100" dir="2700000" algn="tl">
                    <a:srgbClr val="C0C0C0"/>
                  </a:outerShdw>
                </a:effectLst>
              </a:rPr>
              <a:t>二叉树遍历</a:t>
            </a:r>
            <a:r>
              <a:rPr lang="zh-CN" altLang="en-US" sz="3200">
                <a:solidFill>
                  <a:srgbClr val="FF0000"/>
                </a:solidFill>
                <a:effectLst>
                  <a:outerShdw blurRad="38100" dist="38100" dir="2700000" algn="tl">
                    <a:srgbClr val="C0C0C0"/>
                  </a:outerShdw>
                </a:effectLst>
                <a:latin typeface="Times New Roman" pitchFamily="18" charset="0"/>
              </a:rPr>
              <a:t>(</a:t>
            </a:r>
            <a:r>
              <a:rPr lang="en-US" altLang="zh-CN" sz="3200">
                <a:solidFill>
                  <a:srgbClr val="FF0000"/>
                </a:solidFill>
                <a:effectLst>
                  <a:outerShdw blurRad="38100" dist="38100" dir="2700000" algn="tl">
                    <a:srgbClr val="C0C0C0"/>
                  </a:outerShdw>
                </a:effectLst>
                <a:latin typeface="Times New Roman" pitchFamily="18" charset="0"/>
              </a:rPr>
              <a:t>Binary Tree Traversal)</a:t>
            </a:r>
            <a:endParaRPr lang="zh-CN" altLang="en-US" sz="3200">
              <a:solidFill>
                <a:srgbClr val="FF0000"/>
              </a:solidFill>
            </a:endParaRPr>
          </a:p>
        </p:txBody>
      </p:sp>
      <p:sp>
        <p:nvSpPr>
          <p:cNvPr id="672771" name="Rectangle 3"/>
          <p:cNvSpPr>
            <a:spLocks noGrp="1" noChangeArrowheads="1"/>
          </p:cNvSpPr>
          <p:nvPr/>
        </p:nvSpPr>
        <p:spPr bwMode="auto">
          <a:xfrm>
            <a:off x="179388" y="1412875"/>
            <a:ext cx="87630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628650">
              <a:defRPr/>
            </a:pPr>
            <a:r>
              <a:rPr lang="zh-CN" altLang="en-US" sz="2800" dirty="0">
                <a:solidFill>
                  <a:schemeClr val="tx1"/>
                </a:solidFill>
                <a:effectLst>
                  <a:outerShdw blurRad="38100" dist="38100" dir="2700000" algn="tl">
                    <a:srgbClr val="C0C0C0"/>
                  </a:outerShdw>
                </a:effectLst>
                <a:latin typeface="Arial" pitchFamily="34" charset="0"/>
              </a:rPr>
              <a:t>所谓树的遍历，就是按某种次序访问树中的结点，要求每个结点被访问一次且仅被访问一次。</a:t>
            </a:r>
          </a:p>
          <a:p>
            <a:pPr indent="628650">
              <a:defRPr/>
            </a:pPr>
            <a:r>
              <a:rPr lang="zh-CN" altLang="en-US" sz="2800" dirty="0">
                <a:solidFill>
                  <a:schemeClr val="tx1"/>
                </a:solidFill>
                <a:effectLst>
                  <a:outerShdw blurRad="38100" dist="38100" dir="2700000" algn="tl">
                    <a:srgbClr val="C0C0C0"/>
                  </a:outerShdw>
                </a:effectLst>
                <a:latin typeface="Times New Roman" pitchFamily="18" charset="0"/>
              </a:rPr>
              <a:t>设访问根结点记作 </a:t>
            </a:r>
            <a:r>
              <a:rPr lang="en-US" altLang="zh-CN" sz="2800" dirty="0">
                <a:solidFill>
                  <a:schemeClr val="tx1"/>
                </a:solidFill>
                <a:effectLst>
                  <a:outerShdw blurRad="38100" dist="38100" dir="2700000" algn="tl">
                    <a:srgbClr val="C0C0C0"/>
                  </a:outerShdw>
                </a:effectLst>
                <a:latin typeface="Times New Roman" pitchFamily="18" charset="0"/>
              </a:rPr>
              <a:t>V，</a:t>
            </a:r>
            <a:r>
              <a:rPr lang="zh-CN" altLang="en-US" sz="2800" dirty="0">
                <a:solidFill>
                  <a:schemeClr val="tx1"/>
                </a:solidFill>
                <a:effectLst>
                  <a:outerShdw blurRad="38100" dist="38100" dir="2700000" algn="tl">
                    <a:srgbClr val="C0C0C0"/>
                  </a:outerShdw>
                </a:effectLst>
                <a:latin typeface="Times New Roman" pitchFamily="18" charset="0"/>
              </a:rPr>
              <a:t>遍历根的左子树记作 </a:t>
            </a:r>
            <a:r>
              <a:rPr lang="en-US" altLang="zh-CN" sz="2800" dirty="0">
                <a:solidFill>
                  <a:schemeClr val="tx1"/>
                </a:solidFill>
                <a:effectLst>
                  <a:outerShdw blurRad="38100" dist="38100" dir="2700000" algn="tl">
                    <a:srgbClr val="C0C0C0"/>
                  </a:outerShdw>
                </a:effectLst>
                <a:latin typeface="Times New Roman" pitchFamily="18" charset="0"/>
              </a:rPr>
              <a:t>L，            </a:t>
            </a:r>
            <a:r>
              <a:rPr lang="zh-CN" altLang="en-US" sz="2800" dirty="0">
                <a:solidFill>
                  <a:schemeClr val="tx1"/>
                </a:solidFill>
                <a:effectLst>
                  <a:outerShdw blurRad="38100" dist="38100" dir="2700000" algn="tl">
                    <a:srgbClr val="C0C0C0"/>
                  </a:outerShdw>
                </a:effectLst>
                <a:latin typeface="Times New Roman" pitchFamily="18" charset="0"/>
              </a:rPr>
              <a:t>遍历根的右子树记作 </a:t>
            </a:r>
            <a:r>
              <a:rPr lang="en-US" altLang="zh-CN" sz="2800" dirty="0">
                <a:solidFill>
                  <a:schemeClr val="tx1"/>
                </a:solidFill>
                <a:effectLst>
                  <a:outerShdw blurRad="38100" dist="38100" dir="2700000" algn="tl">
                    <a:srgbClr val="C0C0C0"/>
                  </a:outerShdw>
                </a:effectLst>
                <a:latin typeface="Times New Roman" pitchFamily="18" charset="0"/>
              </a:rPr>
              <a:t>R，</a:t>
            </a:r>
            <a:r>
              <a:rPr lang="zh-CN" altLang="en-US" sz="2800" dirty="0">
                <a:solidFill>
                  <a:schemeClr val="tx1"/>
                </a:solidFill>
                <a:effectLst>
                  <a:outerShdw blurRad="38100" dist="38100" dir="2700000" algn="tl">
                    <a:srgbClr val="C0C0C0"/>
                  </a:outerShdw>
                </a:effectLst>
                <a:latin typeface="Arial" pitchFamily="34" charset="0"/>
              </a:rPr>
              <a:t>则可能的遍历次序有：</a:t>
            </a:r>
          </a:p>
          <a:p>
            <a:pPr indent="628650">
              <a:defRPr/>
            </a:pPr>
            <a:endParaRPr lang="zh-CN" altLang="en-US" sz="2800" dirty="0">
              <a:solidFill>
                <a:schemeClr val="tx1"/>
              </a:solidFill>
              <a:effectLst>
                <a:outerShdw blurRad="38100" dist="38100" dir="2700000" algn="tl">
                  <a:srgbClr val="C0C0C0"/>
                </a:outerShdw>
              </a:effectLst>
              <a:latin typeface="Arial" pitchFamily="34" charset="0"/>
            </a:endParaRPr>
          </a:p>
          <a:p>
            <a:pPr indent="628650">
              <a:defRPr/>
            </a:pPr>
            <a:r>
              <a:rPr lang="zh-CN" altLang="en-US" sz="2800" dirty="0">
                <a:solidFill>
                  <a:schemeClr val="tx1"/>
                </a:solidFill>
                <a:effectLst>
                  <a:outerShdw blurRad="38100" dist="38100" dir="2700000" algn="tl">
                    <a:srgbClr val="C0C0C0"/>
                  </a:outerShdw>
                </a:effectLst>
                <a:latin typeface="Arial" pitchFamily="34" charset="0"/>
              </a:rPr>
              <a:t>           </a:t>
            </a:r>
            <a:r>
              <a:rPr lang="zh-CN" altLang="en-US" sz="2800" dirty="0">
                <a:solidFill>
                  <a:schemeClr val="tx1"/>
                </a:solidFill>
                <a:effectLst>
                  <a:outerShdw blurRad="38100" dist="38100" dir="2700000" algn="tl">
                    <a:srgbClr val="C0C0C0"/>
                  </a:outerShdw>
                </a:effectLst>
                <a:latin typeface="Times New Roman" pitchFamily="18" charset="0"/>
              </a:rPr>
              <a:t>前序      </a:t>
            </a:r>
            <a:r>
              <a:rPr lang="en-US" altLang="zh-CN" sz="2800" dirty="0">
                <a:solidFill>
                  <a:schemeClr val="tx1"/>
                </a:solidFill>
                <a:effectLst>
                  <a:outerShdw blurRad="38100" dist="38100" dir="2700000" algn="tl">
                    <a:srgbClr val="C0C0C0"/>
                  </a:outerShdw>
                </a:effectLst>
                <a:latin typeface="Times New Roman" pitchFamily="18" charset="0"/>
              </a:rPr>
              <a:t>VLR     </a:t>
            </a:r>
            <a:r>
              <a:rPr lang="zh-CN" altLang="en-US" sz="2800" dirty="0">
                <a:solidFill>
                  <a:schemeClr val="tx1"/>
                </a:solidFill>
                <a:effectLst>
                  <a:outerShdw blurRad="38100" dist="38100" dir="2700000" algn="tl">
                    <a:srgbClr val="C0C0C0"/>
                  </a:outerShdw>
                </a:effectLst>
                <a:latin typeface="Times New Roman" pitchFamily="18" charset="0"/>
              </a:rPr>
              <a:t>镜像     </a:t>
            </a:r>
            <a:r>
              <a:rPr lang="en-US" altLang="zh-CN" sz="2800" dirty="0">
                <a:solidFill>
                  <a:schemeClr val="tx1"/>
                </a:solidFill>
                <a:effectLst>
                  <a:outerShdw blurRad="38100" dist="38100" dir="2700000" algn="tl">
                    <a:srgbClr val="C0C0C0"/>
                  </a:outerShdw>
                </a:effectLst>
                <a:latin typeface="Times New Roman" pitchFamily="18" charset="0"/>
              </a:rPr>
              <a:t>VRL</a:t>
            </a:r>
          </a:p>
          <a:p>
            <a:pPr indent="628650">
              <a:defRPr/>
            </a:pPr>
            <a:r>
              <a:rPr lang="en-US" altLang="zh-CN" sz="2800" dirty="0">
                <a:solidFill>
                  <a:schemeClr val="tx1"/>
                </a:solidFill>
                <a:effectLst>
                  <a:outerShdw blurRad="38100" dist="38100" dir="2700000" algn="tl">
                    <a:srgbClr val="C0C0C0"/>
                  </a:outerShdw>
                </a:effectLst>
                <a:latin typeface="Times New Roman" pitchFamily="18" charset="0"/>
              </a:rPr>
              <a:t>            </a:t>
            </a:r>
            <a:r>
              <a:rPr lang="zh-CN" altLang="en-US" sz="2800" dirty="0">
                <a:solidFill>
                  <a:schemeClr val="tx1"/>
                </a:solidFill>
                <a:effectLst>
                  <a:outerShdw blurRad="38100" dist="38100" dir="2700000" algn="tl">
                    <a:srgbClr val="C0C0C0"/>
                  </a:outerShdw>
                </a:effectLst>
                <a:latin typeface="Times New Roman" pitchFamily="18" charset="0"/>
              </a:rPr>
              <a:t>中序      </a:t>
            </a:r>
            <a:r>
              <a:rPr lang="en-US" altLang="zh-CN" sz="2800" dirty="0">
                <a:solidFill>
                  <a:schemeClr val="tx1"/>
                </a:solidFill>
                <a:effectLst>
                  <a:outerShdw blurRad="38100" dist="38100" dir="2700000" algn="tl">
                    <a:srgbClr val="C0C0C0"/>
                  </a:outerShdw>
                </a:effectLst>
                <a:latin typeface="Times New Roman" pitchFamily="18" charset="0"/>
              </a:rPr>
              <a:t>LVR     </a:t>
            </a:r>
            <a:r>
              <a:rPr lang="zh-CN" altLang="en-US" sz="2800" dirty="0">
                <a:solidFill>
                  <a:schemeClr val="tx1"/>
                </a:solidFill>
                <a:effectLst>
                  <a:outerShdw blurRad="38100" dist="38100" dir="2700000" algn="tl">
                    <a:srgbClr val="C0C0C0"/>
                  </a:outerShdw>
                </a:effectLst>
                <a:latin typeface="Times New Roman" pitchFamily="18" charset="0"/>
              </a:rPr>
              <a:t>镜像     </a:t>
            </a:r>
            <a:r>
              <a:rPr lang="en-US" altLang="zh-CN" sz="2800" dirty="0">
                <a:solidFill>
                  <a:schemeClr val="tx1"/>
                </a:solidFill>
                <a:effectLst>
                  <a:outerShdw blurRad="38100" dist="38100" dir="2700000" algn="tl">
                    <a:srgbClr val="C0C0C0"/>
                  </a:outerShdw>
                </a:effectLst>
                <a:latin typeface="Times New Roman" pitchFamily="18" charset="0"/>
              </a:rPr>
              <a:t>RVL</a:t>
            </a:r>
          </a:p>
          <a:p>
            <a:pPr indent="628650">
              <a:defRPr/>
            </a:pPr>
            <a:r>
              <a:rPr lang="en-US" altLang="zh-CN" sz="2800" dirty="0">
                <a:solidFill>
                  <a:schemeClr val="tx1"/>
                </a:solidFill>
                <a:effectLst>
                  <a:outerShdw blurRad="38100" dist="38100" dir="2700000" algn="tl">
                    <a:srgbClr val="C0C0C0"/>
                  </a:outerShdw>
                </a:effectLst>
                <a:latin typeface="Times New Roman" pitchFamily="18" charset="0"/>
              </a:rPr>
              <a:t>            </a:t>
            </a:r>
            <a:r>
              <a:rPr lang="zh-CN" altLang="en-US" sz="2800" dirty="0">
                <a:solidFill>
                  <a:schemeClr val="tx1"/>
                </a:solidFill>
                <a:effectLst>
                  <a:outerShdw blurRad="38100" dist="38100" dir="2700000" algn="tl">
                    <a:srgbClr val="C0C0C0"/>
                  </a:outerShdw>
                </a:effectLst>
                <a:latin typeface="Times New Roman" pitchFamily="18" charset="0"/>
              </a:rPr>
              <a:t>后序      </a:t>
            </a:r>
            <a:r>
              <a:rPr lang="en-US" altLang="zh-CN" sz="2800" dirty="0">
                <a:solidFill>
                  <a:schemeClr val="tx1"/>
                </a:solidFill>
                <a:effectLst>
                  <a:outerShdw blurRad="38100" dist="38100" dir="2700000" algn="tl">
                    <a:srgbClr val="C0C0C0"/>
                  </a:outerShdw>
                </a:effectLst>
                <a:latin typeface="Times New Roman" pitchFamily="18" charset="0"/>
              </a:rPr>
              <a:t>LRV     </a:t>
            </a:r>
            <a:r>
              <a:rPr lang="zh-CN" altLang="en-US" sz="2800" dirty="0">
                <a:solidFill>
                  <a:schemeClr val="tx1"/>
                </a:solidFill>
                <a:effectLst>
                  <a:outerShdw blurRad="38100" dist="38100" dir="2700000" algn="tl">
                    <a:srgbClr val="C0C0C0"/>
                  </a:outerShdw>
                </a:effectLst>
                <a:latin typeface="Times New Roman" pitchFamily="18" charset="0"/>
              </a:rPr>
              <a:t>镜像     </a:t>
            </a:r>
            <a:r>
              <a:rPr lang="en-US" altLang="zh-CN" sz="2800" dirty="0">
                <a:solidFill>
                  <a:schemeClr val="tx1"/>
                </a:solidFill>
                <a:effectLst>
                  <a:outerShdw blurRad="38100" dist="38100" dir="2700000" algn="tl">
                    <a:srgbClr val="C0C0C0"/>
                  </a:outerShdw>
                </a:effectLst>
                <a:latin typeface="Times New Roman" pitchFamily="18" charset="0"/>
              </a:rPr>
              <a:t>RLV</a:t>
            </a:r>
            <a:r>
              <a:rPr lang="en-US" altLang="zh-CN" sz="2800" dirty="0">
                <a:solidFill>
                  <a:schemeClr val="tx1"/>
                </a:solidFill>
                <a:effectLst>
                  <a:outerShdw blurRad="38100" dist="38100" dir="2700000" algn="tl">
                    <a:srgbClr val="C0C0C0"/>
                  </a:outerShdw>
                </a:effectLst>
                <a:latin typeface="Arial" pitchFamily="34" charset="0"/>
              </a:rPr>
              <a:t>   </a:t>
            </a:r>
            <a:endParaRPr lang="en-US" altLang="zh-CN" sz="2800" b="0" dirty="0">
              <a:solidFill>
                <a:schemeClr val="tx1"/>
              </a:solidFill>
              <a:latin typeface="Arial"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1379" name="Text Box 3"/>
          <p:cNvSpPr txBox="1">
            <a:spLocks noChangeArrowheads="1"/>
          </p:cNvSpPr>
          <p:nvPr/>
        </p:nvSpPr>
        <p:spPr bwMode="auto">
          <a:xfrm>
            <a:off x="304800" y="1066800"/>
            <a:ext cx="861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u="sng">
                <a:solidFill>
                  <a:schemeClr val="tx1"/>
                </a:solidFill>
                <a:effectLst>
                  <a:outerShdw blurRad="38100" dist="38100" dir="2700000" algn="tl">
                    <a:srgbClr val="C0C0C0"/>
                  </a:outerShdw>
                </a:effectLst>
                <a:latin typeface="Times New Roman" pitchFamily="18" charset="0"/>
              </a:rPr>
              <a:t>树的定义</a:t>
            </a:r>
            <a:r>
              <a:rPr lang="zh-CN" altLang="en-US" sz="3200">
                <a:solidFill>
                  <a:schemeClr val="tx1"/>
                </a:solidFill>
                <a:effectLst>
                  <a:outerShdw blurRad="38100" dist="38100" dir="2700000" algn="tl">
                    <a:srgbClr val="C0C0C0"/>
                  </a:outerShdw>
                </a:effectLst>
                <a:latin typeface="Times New Roman" pitchFamily="18" charset="0"/>
              </a:rPr>
              <a:t> （自由树）   </a:t>
            </a:r>
          </a:p>
        </p:txBody>
      </p:sp>
      <p:sp>
        <p:nvSpPr>
          <p:cNvPr id="741380" name="Rectangle 4"/>
          <p:cNvSpPr>
            <a:spLocks noChangeArrowheads="1"/>
          </p:cNvSpPr>
          <p:nvPr/>
        </p:nvSpPr>
        <p:spPr bwMode="auto">
          <a:xfrm>
            <a:off x="395288" y="1916113"/>
            <a:ext cx="8520112" cy="306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indent="715963" algn="just">
              <a:spcBef>
                <a:spcPct val="50000"/>
              </a:spcBef>
              <a:buSzPct val="80000"/>
              <a:buFont typeface="Wingdings" pitchFamily="2" charset="2"/>
              <a:buNone/>
              <a:defRPr/>
            </a:pPr>
            <a:r>
              <a:rPr lang="zh-CN" altLang="en-US" sz="3200" dirty="0">
                <a:solidFill>
                  <a:schemeClr val="tx1"/>
                </a:solidFill>
                <a:effectLst>
                  <a:outerShdw blurRad="38100" dist="38100" dir="2700000" algn="tl">
                    <a:srgbClr val="C0C0C0"/>
                  </a:outerShdw>
                </a:effectLst>
                <a:latin typeface="Times New Roman" pitchFamily="18" charset="0"/>
              </a:rPr>
              <a:t>一棵自由树</a:t>
            </a:r>
            <a:r>
              <a:rPr lang="en-US" altLang="zh-CN" sz="3200" dirty="0" err="1">
                <a:solidFill>
                  <a:schemeClr val="tx1"/>
                </a:solidFill>
                <a:effectLst>
                  <a:outerShdw blurRad="38100" dist="38100" dir="2700000" algn="tl">
                    <a:srgbClr val="C0C0C0"/>
                  </a:outerShdw>
                </a:effectLst>
                <a:latin typeface="Times New Roman" pitchFamily="18" charset="0"/>
              </a:rPr>
              <a:t>T</a:t>
            </a:r>
            <a:r>
              <a:rPr lang="en-US" altLang="zh-CN" sz="3200" baseline="-25000" dirty="0" err="1">
                <a:solidFill>
                  <a:schemeClr val="tx1"/>
                </a:solidFill>
                <a:effectLst>
                  <a:outerShdw blurRad="38100" dist="38100" dir="2700000" algn="tl">
                    <a:srgbClr val="C0C0C0"/>
                  </a:outerShdw>
                </a:effectLst>
                <a:latin typeface="Times New Roman" pitchFamily="18" charset="0"/>
              </a:rPr>
              <a:t>f</a:t>
            </a:r>
            <a:r>
              <a:rPr lang="zh-CN" altLang="en-US" sz="3200" dirty="0">
                <a:solidFill>
                  <a:schemeClr val="tx1"/>
                </a:solidFill>
                <a:effectLst>
                  <a:outerShdw blurRad="38100" dist="38100" dir="2700000" algn="tl">
                    <a:srgbClr val="C0C0C0"/>
                  </a:outerShdw>
                </a:effectLst>
                <a:latin typeface="Times New Roman" pitchFamily="18" charset="0"/>
              </a:rPr>
              <a:t>可定义为一个二元组</a:t>
            </a:r>
            <a:r>
              <a:rPr lang="en-US" altLang="zh-CN" sz="3200" dirty="0" err="1">
                <a:solidFill>
                  <a:schemeClr val="tx1"/>
                </a:solidFill>
                <a:effectLst>
                  <a:outerShdw blurRad="38100" dist="38100" dir="2700000" algn="tl">
                    <a:srgbClr val="C0C0C0"/>
                  </a:outerShdw>
                </a:effectLst>
                <a:latin typeface="Times New Roman" pitchFamily="18" charset="0"/>
              </a:rPr>
              <a:t>T</a:t>
            </a:r>
            <a:r>
              <a:rPr lang="en-US" altLang="zh-CN" sz="3200" baseline="-25000" dirty="0" err="1">
                <a:solidFill>
                  <a:schemeClr val="tx1"/>
                </a:solidFill>
                <a:effectLst>
                  <a:outerShdw blurRad="38100" dist="38100" dir="2700000" algn="tl">
                    <a:srgbClr val="C0C0C0"/>
                  </a:outerShdw>
                </a:effectLst>
                <a:latin typeface="Times New Roman" pitchFamily="18" charset="0"/>
              </a:rPr>
              <a:t>f</a:t>
            </a:r>
            <a:r>
              <a:rPr lang="en-US" altLang="zh-CN" sz="3200" dirty="0">
                <a:solidFill>
                  <a:schemeClr val="tx1"/>
                </a:solidFill>
                <a:effectLst>
                  <a:outerShdw blurRad="38100" dist="38100" dir="2700000" algn="tl">
                    <a:srgbClr val="C0C0C0"/>
                  </a:outerShdw>
                </a:effectLst>
                <a:latin typeface="Times New Roman" pitchFamily="18" charset="0"/>
              </a:rPr>
              <a:t>=(V,E)</a:t>
            </a:r>
            <a:r>
              <a:rPr lang="zh-CN" altLang="en-US" sz="3200" dirty="0">
                <a:solidFill>
                  <a:schemeClr val="tx1"/>
                </a:solidFill>
                <a:effectLst>
                  <a:outerShdw blurRad="38100" dist="38100" dir="2700000" algn="tl">
                    <a:srgbClr val="C0C0C0"/>
                  </a:outerShdw>
                </a:effectLst>
                <a:latin typeface="Times New Roman" pitchFamily="18" charset="0"/>
              </a:rPr>
              <a:t>，其中</a:t>
            </a:r>
            <a:r>
              <a:rPr lang="en-US" altLang="zh-CN" sz="3200" dirty="0">
                <a:solidFill>
                  <a:schemeClr val="tx1"/>
                </a:solidFill>
                <a:effectLst>
                  <a:outerShdw blurRad="38100" dist="38100" dir="2700000" algn="tl">
                    <a:srgbClr val="C0C0C0"/>
                  </a:outerShdw>
                </a:effectLst>
                <a:latin typeface="Times New Roman" pitchFamily="18" charset="0"/>
              </a:rPr>
              <a:t>V=(v</a:t>
            </a:r>
            <a:r>
              <a:rPr lang="en-US" altLang="zh-CN" sz="3200" baseline="-25000" dirty="0">
                <a:solidFill>
                  <a:schemeClr val="tx1"/>
                </a:solidFill>
                <a:effectLst>
                  <a:outerShdw blurRad="38100" dist="38100" dir="2700000" algn="tl">
                    <a:srgbClr val="C0C0C0"/>
                  </a:outerShdw>
                </a:effectLst>
                <a:latin typeface="Times New Roman" pitchFamily="18" charset="0"/>
              </a:rPr>
              <a:t>1</a:t>
            </a:r>
            <a:r>
              <a:rPr lang="en-US" altLang="zh-CN" sz="3200" dirty="0">
                <a:solidFill>
                  <a:schemeClr val="tx1"/>
                </a:solidFill>
                <a:effectLst>
                  <a:outerShdw blurRad="38100" dist="38100" dir="2700000" algn="tl">
                    <a:srgbClr val="C0C0C0"/>
                  </a:outerShdw>
                </a:effectLst>
                <a:latin typeface="Times New Roman" pitchFamily="18" charset="0"/>
              </a:rPr>
              <a:t>,v</a:t>
            </a:r>
            <a:r>
              <a:rPr lang="en-US" altLang="zh-CN" sz="3200" baseline="-25000" dirty="0">
                <a:solidFill>
                  <a:schemeClr val="tx1"/>
                </a:solidFill>
                <a:effectLst>
                  <a:outerShdw blurRad="38100" dist="38100" dir="2700000" algn="tl">
                    <a:srgbClr val="C0C0C0"/>
                  </a:outerShdw>
                </a:effectLst>
                <a:latin typeface="Times New Roman" pitchFamily="18" charset="0"/>
              </a:rPr>
              <a:t>2</a:t>
            </a:r>
            <a:r>
              <a:rPr lang="en-US" altLang="zh-CN" sz="3200" dirty="0">
                <a:solidFill>
                  <a:schemeClr val="tx1"/>
                </a:solidFill>
                <a:effectLst>
                  <a:outerShdw blurRad="38100" dist="38100" dir="2700000" algn="tl">
                    <a:srgbClr val="C0C0C0"/>
                  </a:outerShdw>
                </a:effectLst>
                <a:latin typeface="Times New Roman" pitchFamily="18" charset="0"/>
              </a:rPr>
              <a:t>,…,</a:t>
            </a:r>
            <a:r>
              <a:rPr lang="en-US" altLang="zh-CN" sz="3200" dirty="0" err="1">
                <a:solidFill>
                  <a:schemeClr val="tx1"/>
                </a:solidFill>
                <a:effectLst>
                  <a:outerShdw blurRad="38100" dist="38100" dir="2700000" algn="tl">
                    <a:srgbClr val="C0C0C0"/>
                  </a:outerShdw>
                </a:effectLst>
                <a:latin typeface="Times New Roman" pitchFamily="18" charset="0"/>
              </a:rPr>
              <a:t>v</a:t>
            </a:r>
            <a:r>
              <a:rPr lang="en-US" altLang="zh-CN" sz="3200" baseline="-25000" dirty="0" err="1">
                <a:solidFill>
                  <a:schemeClr val="tx1"/>
                </a:solidFill>
                <a:effectLst>
                  <a:outerShdw blurRad="38100" dist="38100" dir="2700000" algn="tl">
                    <a:srgbClr val="C0C0C0"/>
                  </a:outerShdw>
                </a:effectLst>
                <a:latin typeface="Times New Roman" pitchFamily="18" charset="0"/>
              </a:rPr>
              <a:t>n</a:t>
            </a:r>
            <a:r>
              <a:rPr lang="en-US" altLang="zh-CN" sz="3200" dirty="0">
                <a:solidFill>
                  <a:schemeClr val="tx1"/>
                </a:solidFill>
                <a:effectLst>
                  <a:outerShdw blurRad="38100" dist="38100" dir="2700000" algn="tl">
                    <a:srgbClr val="C0C0C0"/>
                  </a:outerShdw>
                </a:effectLst>
                <a:latin typeface="Times New Roman" pitchFamily="18" charset="0"/>
              </a:rPr>
              <a:t>)</a:t>
            </a:r>
            <a:r>
              <a:rPr lang="zh-CN" altLang="en-US" sz="3200" dirty="0">
                <a:solidFill>
                  <a:schemeClr val="tx1"/>
                </a:solidFill>
                <a:effectLst>
                  <a:outerShdw blurRad="38100" dist="38100" dir="2700000" algn="tl">
                    <a:srgbClr val="C0C0C0"/>
                  </a:outerShdw>
                </a:effectLst>
                <a:latin typeface="Times New Roman" pitchFamily="18" charset="0"/>
              </a:rPr>
              <a:t>是由</a:t>
            </a:r>
            <a:r>
              <a:rPr lang="en-US" altLang="zh-CN" sz="3200" dirty="0">
                <a:solidFill>
                  <a:schemeClr val="tx1"/>
                </a:solidFill>
                <a:effectLst>
                  <a:outerShdw blurRad="38100" dist="38100" dir="2700000" algn="tl">
                    <a:srgbClr val="C0C0C0"/>
                  </a:outerShdw>
                </a:effectLst>
                <a:latin typeface="Times New Roman" pitchFamily="18" charset="0"/>
              </a:rPr>
              <a:t>n(n&gt;0)</a:t>
            </a:r>
            <a:r>
              <a:rPr lang="zh-CN" altLang="en-US" sz="3200" dirty="0">
                <a:solidFill>
                  <a:schemeClr val="tx1"/>
                </a:solidFill>
                <a:effectLst>
                  <a:outerShdw blurRad="38100" dist="38100" dir="2700000" algn="tl">
                    <a:srgbClr val="C0C0C0"/>
                  </a:outerShdw>
                </a:effectLst>
                <a:latin typeface="Times New Roman" pitchFamily="18" charset="0"/>
              </a:rPr>
              <a:t>个元素组成有限非空集合，称为顶点集合，</a:t>
            </a:r>
            <a:r>
              <a:rPr lang="en-US" altLang="zh-CN" sz="3200" dirty="0">
                <a:solidFill>
                  <a:schemeClr val="tx1"/>
                </a:solidFill>
                <a:effectLst>
                  <a:outerShdw blurRad="38100" dist="38100" dir="2700000" algn="tl">
                    <a:srgbClr val="C0C0C0"/>
                  </a:outerShdw>
                </a:effectLst>
                <a:latin typeface="Times New Roman" pitchFamily="18" charset="0"/>
              </a:rPr>
              <a:t>E={(v</a:t>
            </a:r>
            <a:r>
              <a:rPr lang="en-US" altLang="zh-CN" sz="3200" baseline="-25000" dirty="0">
                <a:solidFill>
                  <a:schemeClr val="tx1"/>
                </a:solidFill>
                <a:effectLst>
                  <a:outerShdw blurRad="38100" dist="38100" dir="2700000" algn="tl">
                    <a:srgbClr val="C0C0C0"/>
                  </a:outerShdw>
                </a:effectLst>
                <a:latin typeface="Times New Roman" pitchFamily="18" charset="0"/>
              </a:rPr>
              <a:t>i</a:t>
            </a:r>
            <a:r>
              <a:rPr lang="en-US" altLang="zh-CN" sz="3200" dirty="0">
                <a:solidFill>
                  <a:schemeClr val="tx1"/>
                </a:solidFill>
                <a:effectLst>
                  <a:outerShdw blurRad="38100" dist="38100" dir="2700000" algn="tl">
                    <a:srgbClr val="C0C0C0"/>
                  </a:outerShdw>
                </a:effectLst>
                <a:latin typeface="Times New Roman" pitchFamily="18" charset="0"/>
              </a:rPr>
              <a:t>, </a:t>
            </a:r>
            <a:r>
              <a:rPr lang="en-US" altLang="zh-CN" sz="3200" dirty="0" err="1">
                <a:solidFill>
                  <a:schemeClr val="tx1"/>
                </a:solidFill>
                <a:effectLst>
                  <a:outerShdw blurRad="38100" dist="38100" dir="2700000" algn="tl">
                    <a:srgbClr val="C0C0C0"/>
                  </a:outerShdw>
                </a:effectLst>
                <a:latin typeface="Times New Roman" pitchFamily="18" charset="0"/>
              </a:rPr>
              <a:t>v</a:t>
            </a:r>
            <a:r>
              <a:rPr lang="en-US" altLang="zh-CN" sz="3200" baseline="-25000" dirty="0" err="1">
                <a:solidFill>
                  <a:schemeClr val="tx1"/>
                </a:solidFill>
                <a:effectLst>
                  <a:outerShdw blurRad="38100" dist="38100" dir="2700000" algn="tl">
                    <a:srgbClr val="C0C0C0"/>
                  </a:outerShdw>
                </a:effectLst>
                <a:latin typeface="Times New Roman" pitchFamily="18" charset="0"/>
              </a:rPr>
              <a:t>j</a:t>
            </a:r>
            <a:r>
              <a:rPr lang="en-US" altLang="zh-CN" sz="3200" dirty="0">
                <a:solidFill>
                  <a:schemeClr val="tx1"/>
                </a:solidFill>
                <a:effectLst>
                  <a:outerShdw blurRad="38100" dist="38100" dir="2700000" algn="tl">
                    <a:srgbClr val="C0C0C0"/>
                  </a:outerShdw>
                </a:effectLst>
                <a:latin typeface="Times New Roman" pitchFamily="18" charset="0"/>
              </a:rPr>
              <a:t>), |</a:t>
            </a:r>
            <a:r>
              <a:rPr lang="en-US" altLang="zh-CN" sz="3200" dirty="0" err="1">
                <a:solidFill>
                  <a:schemeClr val="tx1"/>
                </a:solidFill>
                <a:effectLst>
                  <a:outerShdw blurRad="38100" dist="38100" dir="2700000" algn="tl">
                    <a:srgbClr val="C0C0C0"/>
                  </a:outerShdw>
                </a:effectLst>
                <a:latin typeface="Times New Roman" pitchFamily="18" charset="0"/>
              </a:rPr>
              <a:t>v</a:t>
            </a:r>
            <a:r>
              <a:rPr lang="en-US" altLang="zh-CN" sz="3200" baseline="-25000" dirty="0" err="1">
                <a:solidFill>
                  <a:schemeClr val="tx1"/>
                </a:solidFill>
                <a:effectLst>
                  <a:outerShdw blurRad="38100" dist="38100" dir="2700000" algn="tl">
                    <a:srgbClr val="C0C0C0"/>
                  </a:outerShdw>
                </a:effectLst>
                <a:latin typeface="Times New Roman" pitchFamily="18" charset="0"/>
              </a:rPr>
              <a:t>i</a:t>
            </a:r>
            <a:r>
              <a:rPr lang="en-US" altLang="zh-CN" sz="3200" dirty="0" err="1">
                <a:solidFill>
                  <a:schemeClr val="tx1"/>
                </a:solidFill>
                <a:effectLst>
                  <a:outerShdw blurRad="38100" dist="38100" dir="2700000" algn="tl">
                    <a:srgbClr val="C0C0C0"/>
                  </a:outerShdw>
                </a:effectLst>
                <a:latin typeface="Times New Roman" pitchFamily="18" charset="0"/>
              </a:rPr>
              <a:t>,v</a:t>
            </a:r>
            <a:r>
              <a:rPr lang="en-US" altLang="zh-CN" sz="3200" baseline="-25000" dirty="0" err="1">
                <a:solidFill>
                  <a:schemeClr val="tx1"/>
                </a:solidFill>
                <a:effectLst>
                  <a:outerShdw blurRad="38100" dist="38100" dir="2700000" algn="tl">
                    <a:srgbClr val="C0C0C0"/>
                  </a:outerShdw>
                </a:effectLst>
                <a:latin typeface="Times New Roman" pitchFamily="18" charset="0"/>
              </a:rPr>
              <a:t>j</a:t>
            </a:r>
            <a:r>
              <a:rPr lang="en-US" altLang="zh-CN" sz="3200" dirty="0" err="1">
                <a:solidFill>
                  <a:schemeClr val="tx1"/>
                </a:solidFill>
                <a:effectLst>
                  <a:outerShdw blurRad="38100" dist="38100" dir="2700000" algn="tl">
                    <a:srgbClr val="C0C0C0"/>
                  </a:outerShdw>
                </a:effectLst>
                <a:latin typeface="Times New Roman" pitchFamily="18" charset="0"/>
              </a:rPr>
              <a:t>∈V</a:t>
            </a:r>
            <a:r>
              <a:rPr lang="en-US" altLang="zh-CN" sz="3200" dirty="0">
                <a:solidFill>
                  <a:schemeClr val="tx1"/>
                </a:solidFill>
                <a:effectLst>
                  <a:outerShdw blurRad="38100" dist="38100" dir="2700000" algn="tl">
                    <a:srgbClr val="C0C0C0"/>
                  </a:outerShdw>
                </a:effectLst>
                <a:latin typeface="Times New Roman" pitchFamily="18" charset="0"/>
              </a:rPr>
              <a:t>}</a:t>
            </a:r>
            <a:r>
              <a:rPr lang="zh-CN" altLang="en-US" sz="3200" dirty="0">
                <a:solidFill>
                  <a:schemeClr val="tx1"/>
                </a:solidFill>
                <a:effectLst>
                  <a:outerShdw blurRad="38100" dist="38100" dir="2700000" algn="tl">
                    <a:srgbClr val="C0C0C0"/>
                  </a:outerShdw>
                </a:effectLst>
                <a:latin typeface="Times New Roman" pitchFamily="18" charset="0"/>
              </a:rPr>
              <a:t>是由</a:t>
            </a:r>
            <a:r>
              <a:rPr lang="en-US" altLang="zh-CN" sz="3200" dirty="0">
                <a:solidFill>
                  <a:schemeClr val="tx1"/>
                </a:solidFill>
                <a:effectLst>
                  <a:outerShdw blurRad="38100" dist="38100" dir="2700000" algn="tl">
                    <a:srgbClr val="C0C0C0"/>
                  </a:outerShdw>
                </a:effectLst>
                <a:latin typeface="Times New Roman" pitchFamily="18" charset="0"/>
              </a:rPr>
              <a:t>n-1</a:t>
            </a:r>
            <a:r>
              <a:rPr lang="zh-CN" altLang="en-US" sz="3200" dirty="0">
                <a:solidFill>
                  <a:schemeClr val="tx1"/>
                </a:solidFill>
                <a:effectLst>
                  <a:outerShdw blurRad="38100" dist="38100" dir="2700000" algn="tl">
                    <a:srgbClr val="C0C0C0"/>
                  </a:outerShdw>
                </a:effectLst>
                <a:latin typeface="Times New Roman" pitchFamily="18" charset="0"/>
              </a:rPr>
              <a:t>个元素组成的序对集合，称为边集合，</a:t>
            </a:r>
            <a:r>
              <a:rPr lang="en-US" altLang="zh-CN" sz="3200" dirty="0">
                <a:solidFill>
                  <a:schemeClr val="tx1"/>
                </a:solidFill>
                <a:effectLst>
                  <a:outerShdw blurRad="38100" dist="38100" dir="2700000" algn="tl">
                    <a:srgbClr val="C0C0C0"/>
                  </a:outerShdw>
                </a:effectLst>
                <a:latin typeface="Times New Roman" pitchFamily="18" charset="0"/>
              </a:rPr>
              <a:t>E</a:t>
            </a:r>
            <a:r>
              <a:rPr lang="zh-CN" altLang="en-US" sz="3200" dirty="0">
                <a:solidFill>
                  <a:schemeClr val="tx1"/>
                </a:solidFill>
                <a:effectLst>
                  <a:outerShdw blurRad="38100" dist="38100" dir="2700000" algn="tl">
                    <a:srgbClr val="C0C0C0"/>
                  </a:outerShdw>
                </a:effectLst>
                <a:latin typeface="Times New Roman" pitchFamily="18" charset="0"/>
              </a:rPr>
              <a:t>使得</a:t>
            </a:r>
            <a:r>
              <a:rPr lang="en-US" altLang="zh-CN" sz="3200" dirty="0" err="1">
                <a:solidFill>
                  <a:schemeClr val="tx1"/>
                </a:solidFill>
                <a:effectLst>
                  <a:outerShdw blurRad="38100" dist="38100" dir="2700000" algn="tl">
                    <a:srgbClr val="C0C0C0"/>
                  </a:outerShdw>
                </a:effectLst>
                <a:latin typeface="Times New Roman" pitchFamily="18" charset="0"/>
              </a:rPr>
              <a:t>T</a:t>
            </a:r>
            <a:r>
              <a:rPr lang="en-US" altLang="zh-CN" sz="3200" baseline="-25000" dirty="0" err="1">
                <a:solidFill>
                  <a:schemeClr val="tx1"/>
                </a:solidFill>
                <a:effectLst>
                  <a:outerShdw blurRad="38100" dist="38100" dir="2700000" algn="tl">
                    <a:srgbClr val="C0C0C0"/>
                  </a:outerShdw>
                </a:effectLst>
                <a:latin typeface="Times New Roman" pitchFamily="18" charset="0"/>
              </a:rPr>
              <a:t>f</a:t>
            </a:r>
            <a:r>
              <a:rPr lang="zh-CN" altLang="en-US" sz="3200" dirty="0">
                <a:solidFill>
                  <a:schemeClr val="tx1"/>
                </a:solidFill>
                <a:effectLst>
                  <a:outerShdw blurRad="38100" dist="38100" dir="2700000" algn="tl">
                    <a:srgbClr val="C0C0C0"/>
                  </a:outerShdw>
                </a:effectLst>
                <a:latin typeface="Times New Roman" pitchFamily="18" charset="0"/>
              </a:rPr>
              <a:t>成为一个连通图。</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804" name="Rectangle 12"/>
          <p:cNvSpPr>
            <a:spLocks noChangeArrowheads="1"/>
          </p:cNvSpPr>
          <p:nvPr/>
        </p:nvSpPr>
        <p:spPr bwMode="auto">
          <a:xfrm>
            <a:off x="323850" y="333375"/>
            <a:ext cx="6096000" cy="762000"/>
          </a:xfrm>
          <a:prstGeom prst="rect">
            <a:avLst/>
          </a:prstGeom>
          <a:noFill/>
          <a:ln w="9525">
            <a:noFill/>
            <a:miter lim="800000"/>
            <a:headEnd/>
            <a:tailEnd/>
          </a:ln>
          <a:effectLst/>
        </p:spPr>
        <p:txBody>
          <a:bodyPr lIns="92075" tIns="46038" rIns="92075" bIns="46038" anchor="ctr"/>
          <a:lstStyle/>
          <a:p>
            <a:pPr eaLnBrk="1" hangingPunct="1">
              <a:lnSpc>
                <a:spcPct val="100000"/>
              </a:lnSpc>
            </a:pPr>
            <a:r>
              <a:rPr kumimoji="1" lang="zh-CN" altLang="en-US" sz="3200">
                <a:solidFill>
                  <a:srgbClr val="CC3300"/>
                </a:solidFill>
                <a:effectLst>
                  <a:outerShdw blurRad="38100" dist="38100" dir="2700000" algn="tl">
                    <a:srgbClr val="C0C0C0"/>
                  </a:outerShdw>
                </a:effectLst>
                <a:latin typeface="VW媩$婫`婡p瑙" charset="0"/>
              </a:rPr>
              <a:t>中序遍历</a:t>
            </a:r>
            <a:endParaRPr kumimoji="1" lang="zh-CN" altLang="en-US" sz="4400">
              <a:solidFill>
                <a:schemeClr val="tx2"/>
              </a:solidFill>
              <a:latin typeface="VW媩$婫`婡p瑙" charset="0"/>
            </a:endParaRPr>
          </a:p>
        </p:txBody>
      </p:sp>
      <p:sp>
        <p:nvSpPr>
          <p:cNvPr id="673807" name="Rectangle 15"/>
          <p:cNvSpPr>
            <a:spLocks noChangeArrowheads="1"/>
          </p:cNvSpPr>
          <p:nvPr/>
        </p:nvSpPr>
        <p:spPr bwMode="auto">
          <a:xfrm>
            <a:off x="381000" y="5943600"/>
            <a:ext cx="32893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400">
                <a:solidFill>
                  <a:srgbClr val="FF0000"/>
                </a:solidFill>
                <a:effectLst>
                  <a:outerShdw blurRad="38100" dist="38100" dir="2700000" algn="tl">
                    <a:srgbClr val="C0C0C0"/>
                  </a:outerShdw>
                </a:effectLst>
              </a:rPr>
              <a:t>通过演示观察遍历过程</a:t>
            </a:r>
          </a:p>
        </p:txBody>
      </p:sp>
      <p:sp>
        <p:nvSpPr>
          <p:cNvPr id="936986" name="Rectangle 26"/>
          <p:cNvSpPr>
            <a:spLocks noChangeArrowheads="1"/>
          </p:cNvSpPr>
          <p:nvPr/>
        </p:nvSpPr>
        <p:spPr bwMode="auto">
          <a:xfrm>
            <a:off x="395288" y="1268413"/>
            <a:ext cx="4897437"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00000"/>
              </a:lnSpc>
              <a:spcBef>
                <a:spcPct val="20000"/>
              </a:spcBef>
              <a:defRPr/>
            </a:pPr>
            <a:r>
              <a:rPr kumimoji="1" lang="zh-CN" altLang="en-US" sz="2800">
                <a:solidFill>
                  <a:schemeClr val="tx1"/>
                </a:solidFill>
                <a:effectLst>
                  <a:outerShdw blurRad="38100" dist="38100" dir="2700000" algn="tl">
                    <a:srgbClr val="C0C0C0"/>
                  </a:outerShdw>
                </a:effectLst>
                <a:latin typeface="Times New Roman" pitchFamily="18" charset="0"/>
              </a:rPr>
              <a:t>中序遍历二叉树算法的框架是：</a:t>
            </a:r>
          </a:p>
          <a:p>
            <a:pPr marL="342900" indent="-342900" eaLnBrk="1" hangingPunct="1">
              <a:lnSpc>
                <a:spcPct val="100000"/>
              </a:lnSpc>
              <a:spcBef>
                <a:spcPct val="20000"/>
              </a:spcBef>
              <a:buClr>
                <a:srgbClr val="FF0000"/>
              </a:buClr>
              <a:buSzPct val="70000"/>
              <a:buFont typeface="Wingdings" pitchFamily="2" charset="2"/>
              <a:buChar char="n"/>
              <a:defRPr/>
            </a:pPr>
            <a:r>
              <a:rPr kumimoji="1" lang="zh-CN" altLang="en-US" sz="2800">
                <a:solidFill>
                  <a:schemeClr val="tx1"/>
                </a:solidFill>
                <a:effectLst>
                  <a:outerShdw blurRad="38100" dist="38100" dir="2700000" algn="tl">
                    <a:srgbClr val="C0C0C0"/>
                  </a:outerShdw>
                </a:effectLst>
                <a:latin typeface="Times New Roman" pitchFamily="18" charset="0"/>
              </a:rPr>
              <a:t>若二叉树为空，则空操作；</a:t>
            </a:r>
          </a:p>
          <a:p>
            <a:pPr marL="342900" indent="-342900" eaLnBrk="1" hangingPunct="1">
              <a:lnSpc>
                <a:spcPct val="100000"/>
              </a:lnSpc>
              <a:spcBef>
                <a:spcPct val="20000"/>
              </a:spcBef>
              <a:buClr>
                <a:srgbClr val="FF0000"/>
              </a:buClr>
              <a:buSzPct val="70000"/>
              <a:buFont typeface="Wingdings" pitchFamily="2" charset="2"/>
              <a:buChar char="n"/>
              <a:defRPr/>
            </a:pPr>
            <a:r>
              <a:rPr kumimoji="1" lang="zh-CN" altLang="en-US" sz="2800">
                <a:solidFill>
                  <a:schemeClr val="tx1"/>
                </a:solidFill>
                <a:effectLst>
                  <a:outerShdw blurRad="38100" dist="38100" dir="2700000" algn="tl">
                    <a:srgbClr val="C0C0C0"/>
                  </a:outerShdw>
                </a:effectLst>
                <a:latin typeface="Times New Roman" pitchFamily="18" charset="0"/>
              </a:rPr>
              <a:t>否则</a:t>
            </a:r>
          </a:p>
          <a:p>
            <a:pPr marL="742950" lvl="1" indent="-285750" eaLnBrk="1" hangingPunct="1">
              <a:lnSpc>
                <a:spcPct val="100000"/>
              </a:lnSpc>
              <a:spcBef>
                <a:spcPct val="20000"/>
              </a:spcBef>
              <a:buClr>
                <a:srgbClr val="0000FF"/>
              </a:buClr>
              <a:buSzPct val="70000"/>
              <a:buFont typeface="Wingdings" pitchFamily="2" charset="2"/>
              <a:buChar char="Ø"/>
              <a:defRPr/>
            </a:pPr>
            <a:r>
              <a:rPr kumimoji="1" lang="zh-CN" altLang="en-US" sz="2800">
                <a:solidFill>
                  <a:schemeClr val="tx1"/>
                </a:solidFill>
                <a:effectLst>
                  <a:outerShdw blurRad="38100" dist="38100" dir="2700000" algn="tl">
                    <a:srgbClr val="C0C0C0"/>
                  </a:outerShdw>
                </a:effectLst>
                <a:latin typeface="Times New Roman" pitchFamily="18" charset="0"/>
              </a:rPr>
              <a:t>中序遍历左子树 (</a:t>
            </a:r>
            <a:r>
              <a:rPr kumimoji="1" lang="en-US" altLang="zh-CN" sz="2800">
                <a:solidFill>
                  <a:schemeClr val="tx1"/>
                </a:solidFill>
                <a:effectLst>
                  <a:outerShdw blurRad="38100" dist="38100" dir="2700000" algn="tl">
                    <a:srgbClr val="C0C0C0"/>
                  </a:outerShdw>
                </a:effectLst>
                <a:latin typeface="Times New Roman" pitchFamily="18" charset="0"/>
              </a:rPr>
              <a:t>L)；</a:t>
            </a:r>
          </a:p>
          <a:p>
            <a:pPr marL="742950" lvl="1" indent="-285750" eaLnBrk="1" hangingPunct="1">
              <a:lnSpc>
                <a:spcPct val="100000"/>
              </a:lnSpc>
              <a:spcBef>
                <a:spcPct val="20000"/>
              </a:spcBef>
              <a:buClr>
                <a:srgbClr val="0000FF"/>
              </a:buClr>
              <a:buSzPct val="70000"/>
              <a:buFont typeface="Wingdings" pitchFamily="2" charset="2"/>
              <a:buChar char="Ø"/>
              <a:defRPr/>
            </a:pPr>
            <a:r>
              <a:rPr kumimoji="1" lang="zh-CN" altLang="en-US" sz="2800">
                <a:solidFill>
                  <a:schemeClr val="tx1"/>
                </a:solidFill>
                <a:effectLst>
                  <a:outerShdw blurRad="38100" dist="38100" dir="2700000" algn="tl">
                    <a:srgbClr val="C0C0C0"/>
                  </a:outerShdw>
                </a:effectLst>
                <a:latin typeface="Times New Roman" pitchFamily="18" charset="0"/>
              </a:rPr>
              <a:t>访问根结点 (</a:t>
            </a:r>
            <a:r>
              <a:rPr kumimoji="1" lang="en-US" altLang="zh-CN" sz="2800">
                <a:solidFill>
                  <a:schemeClr val="tx1"/>
                </a:solidFill>
                <a:effectLst>
                  <a:outerShdw blurRad="38100" dist="38100" dir="2700000" algn="tl">
                    <a:srgbClr val="C0C0C0"/>
                  </a:outerShdw>
                </a:effectLst>
                <a:latin typeface="Times New Roman" pitchFamily="18" charset="0"/>
              </a:rPr>
              <a:t>V)；</a:t>
            </a:r>
          </a:p>
          <a:p>
            <a:pPr marL="742950" lvl="1" indent="-285750" eaLnBrk="1" hangingPunct="1">
              <a:lnSpc>
                <a:spcPct val="100000"/>
              </a:lnSpc>
              <a:spcBef>
                <a:spcPct val="20000"/>
              </a:spcBef>
              <a:buClr>
                <a:srgbClr val="0000FF"/>
              </a:buClr>
              <a:buSzPct val="70000"/>
              <a:buFont typeface="Wingdings" pitchFamily="2" charset="2"/>
              <a:buChar char="Ø"/>
              <a:defRPr/>
            </a:pPr>
            <a:r>
              <a:rPr kumimoji="1" lang="zh-CN" altLang="en-US" sz="2800">
                <a:solidFill>
                  <a:schemeClr val="tx1"/>
                </a:solidFill>
                <a:effectLst>
                  <a:outerShdw blurRad="38100" dist="38100" dir="2700000" algn="tl">
                    <a:srgbClr val="C0C0C0"/>
                  </a:outerShdw>
                </a:effectLst>
                <a:latin typeface="Times New Roman" pitchFamily="18" charset="0"/>
              </a:rPr>
              <a:t>中序遍历右子树 (</a:t>
            </a:r>
            <a:r>
              <a:rPr kumimoji="1" lang="en-US" altLang="zh-CN" sz="2800">
                <a:solidFill>
                  <a:schemeClr val="tx1"/>
                </a:solidFill>
                <a:effectLst>
                  <a:outerShdw blurRad="38100" dist="38100" dir="2700000" algn="tl">
                    <a:srgbClr val="C0C0C0"/>
                  </a:outerShdw>
                </a:effectLst>
                <a:latin typeface="Times New Roman" pitchFamily="18" charset="0"/>
              </a:rPr>
              <a:t>R)。</a:t>
            </a:r>
          </a:p>
        </p:txBody>
      </p:sp>
      <p:sp>
        <p:nvSpPr>
          <p:cNvPr id="936987" name="Rectangle 27"/>
          <p:cNvSpPr>
            <a:spLocks noChangeArrowheads="1"/>
          </p:cNvSpPr>
          <p:nvPr/>
        </p:nvSpPr>
        <p:spPr bwMode="auto">
          <a:xfrm>
            <a:off x="323850" y="4797425"/>
            <a:ext cx="4897438"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00000"/>
              </a:lnSpc>
              <a:spcBef>
                <a:spcPct val="20000"/>
              </a:spcBef>
              <a:defRPr/>
            </a:pPr>
            <a:r>
              <a:rPr kumimoji="1" lang="zh-CN" altLang="en-US" sz="2800">
                <a:solidFill>
                  <a:schemeClr val="tx1"/>
                </a:solidFill>
                <a:effectLst>
                  <a:outerShdw blurRad="38100" dist="38100" dir="2700000" algn="tl">
                    <a:srgbClr val="C0C0C0"/>
                  </a:outerShdw>
                </a:effectLst>
                <a:latin typeface="Times New Roman" pitchFamily="18" charset="0"/>
              </a:rPr>
              <a:t>遍历顺序：</a:t>
            </a:r>
          </a:p>
          <a:p>
            <a:pPr marL="742950" lvl="1" indent="-285750" eaLnBrk="1" hangingPunct="1">
              <a:lnSpc>
                <a:spcPct val="100000"/>
              </a:lnSpc>
              <a:spcBef>
                <a:spcPct val="20000"/>
              </a:spcBef>
              <a:defRPr/>
            </a:pPr>
            <a:r>
              <a:rPr kumimoji="1" lang="en-US" altLang="en-US" sz="2800">
                <a:solidFill>
                  <a:schemeClr val="tx1"/>
                </a:solidFill>
                <a:effectLst>
                  <a:outerShdw blurRad="38100" dist="38100" dir="2700000" algn="tl">
                    <a:srgbClr val="C0C0C0"/>
                  </a:outerShdw>
                </a:effectLst>
                <a:latin typeface="Times New Roman" pitchFamily="18" charset="0"/>
              </a:rPr>
              <a:t>  </a:t>
            </a:r>
            <a:r>
              <a:rPr kumimoji="1" lang="en-US" altLang="zh-CN" sz="2800">
                <a:solidFill>
                  <a:schemeClr val="tx1"/>
                </a:solidFill>
                <a:effectLst>
                  <a:outerShdw blurRad="38100" dist="38100" dir="2700000" algn="tl">
                    <a:srgbClr val="C0C0C0"/>
                  </a:outerShdw>
                </a:effectLst>
                <a:latin typeface="Times New Roman" pitchFamily="18" charset="0"/>
              </a:rPr>
              <a:t>D B H E J I K A F C G</a:t>
            </a:r>
          </a:p>
        </p:txBody>
      </p:sp>
      <p:grpSp>
        <p:nvGrpSpPr>
          <p:cNvPr id="45062" name="Group 28"/>
          <p:cNvGrpSpPr>
            <a:grpSpLocks/>
          </p:cNvGrpSpPr>
          <p:nvPr/>
        </p:nvGrpSpPr>
        <p:grpSpPr bwMode="auto">
          <a:xfrm>
            <a:off x="5651500" y="2049463"/>
            <a:ext cx="2970213" cy="3344862"/>
            <a:chOff x="3560" y="1291"/>
            <a:chExt cx="1871" cy="2107"/>
          </a:xfrm>
        </p:grpSpPr>
        <p:sp>
          <p:nvSpPr>
            <p:cNvPr id="936989" name="Oval 29"/>
            <p:cNvSpPr>
              <a:spLocks noChangeArrowheads="1"/>
            </p:cNvSpPr>
            <p:nvPr/>
          </p:nvSpPr>
          <p:spPr bwMode="auto">
            <a:xfrm>
              <a:off x="4319" y="1291"/>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A</a:t>
              </a:r>
            </a:p>
          </p:txBody>
        </p:sp>
        <p:sp>
          <p:nvSpPr>
            <p:cNvPr id="936990" name="Oval 30"/>
            <p:cNvSpPr>
              <a:spLocks noChangeArrowheads="1"/>
            </p:cNvSpPr>
            <p:nvPr/>
          </p:nvSpPr>
          <p:spPr bwMode="auto">
            <a:xfrm>
              <a:off x="3816" y="1702"/>
              <a:ext cx="34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B</a:t>
              </a:r>
            </a:p>
          </p:txBody>
        </p:sp>
        <p:sp>
          <p:nvSpPr>
            <p:cNvPr id="936991" name="Oval 31"/>
            <p:cNvSpPr>
              <a:spLocks noChangeArrowheads="1"/>
            </p:cNvSpPr>
            <p:nvPr/>
          </p:nvSpPr>
          <p:spPr bwMode="auto">
            <a:xfrm>
              <a:off x="4806" y="1702"/>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C</a:t>
              </a:r>
            </a:p>
          </p:txBody>
        </p:sp>
        <p:sp>
          <p:nvSpPr>
            <p:cNvPr id="936992" name="Oval 32"/>
            <p:cNvSpPr>
              <a:spLocks noChangeArrowheads="1"/>
            </p:cNvSpPr>
            <p:nvPr/>
          </p:nvSpPr>
          <p:spPr bwMode="auto">
            <a:xfrm>
              <a:off x="3560" y="2160"/>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D</a:t>
              </a:r>
            </a:p>
          </p:txBody>
        </p:sp>
        <p:sp>
          <p:nvSpPr>
            <p:cNvPr id="936993" name="Oval 33"/>
            <p:cNvSpPr>
              <a:spLocks noChangeArrowheads="1"/>
            </p:cNvSpPr>
            <p:nvPr/>
          </p:nvSpPr>
          <p:spPr bwMode="auto">
            <a:xfrm>
              <a:off x="4109" y="2156"/>
              <a:ext cx="33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E</a:t>
              </a:r>
            </a:p>
          </p:txBody>
        </p:sp>
        <p:sp>
          <p:nvSpPr>
            <p:cNvPr id="936994" name="Oval 34"/>
            <p:cNvSpPr>
              <a:spLocks noChangeArrowheads="1"/>
            </p:cNvSpPr>
            <p:nvPr/>
          </p:nvSpPr>
          <p:spPr bwMode="auto">
            <a:xfrm>
              <a:off x="4592" y="2156"/>
              <a:ext cx="319"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F</a:t>
              </a:r>
            </a:p>
          </p:txBody>
        </p:sp>
        <p:sp>
          <p:nvSpPr>
            <p:cNvPr id="936995" name="Oval 35"/>
            <p:cNvSpPr>
              <a:spLocks noChangeArrowheads="1"/>
            </p:cNvSpPr>
            <p:nvPr/>
          </p:nvSpPr>
          <p:spPr bwMode="auto">
            <a:xfrm>
              <a:off x="5071" y="2156"/>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G</a:t>
              </a:r>
            </a:p>
          </p:txBody>
        </p:sp>
        <p:sp>
          <p:nvSpPr>
            <p:cNvPr id="936996" name="Oval 36"/>
            <p:cNvSpPr>
              <a:spLocks noChangeAspect="1" noChangeArrowheads="1"/>
            </p:cNvSpPr>
            <p:nvPr/>
          </p:nvSpPr>
          <p:spPr bwMode="auto">
            <a:xfrm>
              <a:off x="4353" y="2610"/>
              <a:ext cx="34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I</a:t>
              </a:r>
            </a:p>
          </p:txBody>
        </p:sp>
        <p:sp>
          <p:nvSpPr>
            <p:cNvPr id="936997" name="Oval 37"/>
            <p:cNvSpPr>
              <a:spLocks noChangeArrowheads="1"/>
            </p:cNvSpPr>
            <p:nvPr/>
          </p:nvSpPr>
          <p:spPr bwMode="auto">
            <a:xfrm>
              <a:off x="4609" y="3063"/>
              <a:ext cx="323"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K</a:t>
              </a:r>
            </a:p>
          </p:txBody>
        </p:sp>
        <p:sp>
          <p:nvSpPr>
            <p:cNvPr id="936998" name="Oval 38"/>
            <p:cNvSpPr>
              <a:spLocks noChangeArrowheads="1"/>
            </p:cNvSpPr>
            <p:nvPr/>
          </p:nvSpPr>
          <p:spPr bwMode="auto">
            <a:xfrm>
              <a:off x="3822" y="2610"/>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H</a:t>
              </a:r>
            </a:p>
          </p:txBody>
        </p:sp>
        <p:sp>
          <p:nvSpPr>
            <p:cNvPr id="936999" name="Oval 39"/>
            <p:cNvSpPr>
              <a:spLocks noChangeArrowheads="1"/>
            </p:cNvSpPr>
            <p:nvPr/>
          </p:nvSpPr>
          <p:spPr bwMode="auto">
            <a:xfrm>
              <a:off x="4150" y="3063"/>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J</a:t>
              </a:r>
            </a:p>
          </p:txBody>
        </p:sp>
        <p:sp>
          <p:nvSpPr>
            <p:cNvPr id="937000" name="Line 40"/>
            <p:cNvSpPr>
              <a:spLocks noChangeShapeType="1"/>
            </p:cNvSpPr>
            <p:nvPr/>
          </p:nvSpPr>
          <p:spPr bwMode="auto">
            <a:xfrm flipH="1">
              <a:off x="4099" y="1570"/>
              <a:ext cx="278"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1" name="Line 41"/>
            <p:cNvSpPr>
              <a:spLocks noChangeShapeType="1"/>
            </p:cNvSpPr>
            <p:nvPr/>
          </p:nvSpPr>
          <p:spPr bwMode="auto">
            <a:xfrm>
              <a:off x="4604" y="1570"/>
              <a:ext cx="272" cy="18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2" name="Line 42"/>
            <p:cNvSpPr>
              <a:spLocks noChangeShapeType="1"/>
            </p:cNvSpPr>
            <p:nvPr/>
          </p:nvSpPr>
          <p:spPr bwMode="auto">
            <a:xfrm flipH="1">
              <a:off x="3787" y="2018"/>
              <a:ext cx="142" cy="14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3" name="Line 43"/>
            <p:cNvSpPr>
              <a:spLocks noChangeShapeType="1"/>
            </p:cNvSpPr>
            <p:nvPr/>
          </p:nvSpPr>
          <p:spPr bwMode="auto">
            <a:xfrm>
              <a:off x="4059" y="2024"/>
              <a:ext cx="125" cy="16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4" name="Line 44"/>
            <p:cNvSpPr>
              <a:spLocks noChangeShapeType="1"/>
            </p:cNvSpPr>
            <p:nvPr/>
          </p:nvSpPr>
          <p:spPr bwMode="auto">
            <a:xfrm flipH="1">
              <a:off x="4785" y="2024"/>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5" name="Line 45"/>
            <p:cNvSpPr>
              <a:spLocks noChangeShapeType="1"/>
            </p:cNvSpPr>
            <p:nvPr/>
          </p:nvSpPr>
          <p:spPr bwMode="auto">
            <a:xfrm>
              <a:off x="5057" y="2024"/>
              <a:ext cx="182"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6" name="Line 46"/>
            <p:cNvSpPr>
              <a:spLocks noChangeShapeType="1"/>
            </p:cNvSpPr>
            <p:nvPr/>
          </p:nvSpPr>
          <p:spPr bwMode="auto">
            <a:xfrm flipH="1">
              <a:off x="4059"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7" name="Line 47"/>
            <p:cNvSpPr>
              <a:spLocks noChangeShapeType="1"/>
            </p:cNvSpPr>
            <p:nvPr/>
          </p:nvSpPr>
          <p:spPr bwMode="auto">
            <a:xfrm>
              <a:off x="4332"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8" name="Line 48"/>
            <p:cNvSpPr>
              <a:spLocks noChangeShapeType="1"/>
            </p:cNvSpPr>
            <p:nvPr/>
          </p:nvSpPr>
          <p:spPr bwMode="auto">
            <a:xfrm flipH="1">
              <a:off x="4383" y="2931"/>
              <a:ext cx="85"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7009" name="Line 49"/>
            <p:cNvSpPr>
              <a:spLocks noChangeShapeType="1"/>
            </p:cNvSpPr>
            <p:nvPr/>
          </p:nvSpPr>
          <p:spPr bwMode="auto">
            <a:xfrm>
              <a:off x="4604" y="2931"/>
              <a:ext cx="90"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179388" y="188913"/>
            <a:ext cx="5171761" cy="626497"/>
          </a:xfrm>
          <a:prstGeom prst="rect">
            <a:avLst/>
          </a:prstGeom>
          <a:noFill/>
          <a:ln w="9525">
            <a:noFill/>
            <a:miter lim="800000"/>
            <a:headEnd/>
            <a:tailEnd/>
          </a:ln>
          <a:effectLst/>
        </p:spPr>
        <p:txBody>
          <a:bodyPr wrap="none" lIns="112947" tIns="56473" rIns="112947" bIns="56473">
            <a:spAutoFit/>
          </a:bodyPr>
          <a:lstStyle/>
          <a:p>
            <a:r>
              <a:rPr lang="zh-CN" altLang="en-US" sz="3200">
                <a:solidFill>
                  <a:schemeClr val="tx1"/>
                </a:solidFill>
              </a:rPr>
              <a:t>二叉树递归的中序遍历算法</a:t>
            </a:r>
          </a:p>
        </p:txBody>
      </p:sp>
      <p:sp>
        <p:nvSpPr>
          <p:cNvPr id="46084" name="Text Box 2"/>
          <p:cNvSpPr txBox="1">
            <a:spLocks noChangeArrowheads="1"/>
          </p:cNvSpPr>
          <p:nvPr/>
        </p:nvSpPr>
        <p:spPr bwMode="auto">
          <a:xfrm>
            <a:off x="0" y="1052736"/>
            <a:ext cx="9144000" cy="2554545"/>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err="1">
                <a:solidFill>
                  <a:schemeClr val="tx1"/>
                </a:solidFill>
                <a:latin typeface="Times New Roman" pitchFamily="18" charset="0"/>
                <a:ea typeface="宋体" pitchFamily="2" charset="-122"/>
              </a:rPr>
              <a:t>def</a:t>
            </a:r>
            <a:r>
              <a:rPr lang="en-US" altLang="zh-CN" sz="3200">
                <a:solidFill>
                  <a:schemeClr val="tx1"/>
                </a:solidFill>
                <a:latin typeface="Times New Roman" pitchFamily="18" charset="0"/>
                <a:ea typeface="宋体" pitchFamily="2" charset="-122"/>
              </a:rPr>
              <a:t> </a:t>
            </a:r>
            <a:r>
              <a:rPr lang="en-US" altLang="zh-CN" sz="3200" smtClean="0">
                <a:solidFill>
                  <a:schemeClr val="tx1"/>
                </a:solidFill>
                <a:latin typeface="Times New Roman" pitchFamily="18" charset="0"/>
                <a:ea typeface="宋体" pitchFamily="2" charset="-122"/>
              </a:rPr>
              <a:t> inOrder(t</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if t==None : return</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inOrder</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t.Lchild</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print </a:t>
            </a:r>
            <a:r>
              <a:rPr lang="en-US" altLang="zh-CN" sz="3200" dirty="0" err="1">
                <a:solidFill>
                  <a:schemeClr val="tx1"/>
                </a:solidFill>
                <a:latin typeface="Times New Roman" pitchFamily="18" charset="0"/>
                <a:ea typeface="宋体" pitchFamily="2" charset="-122"/>
              </a:rPr>
              <a:t>t.data</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inOrder</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t.Rchild</a:t>
            </a:r>
            <a:r>
              <a:rPr lang="en-US" altLang="zh-CN" sz="3200" dirty="0">
                <a:solidFill>
                  <a:schemeClr val="tx1"/>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6872" name="Rectangle 8"/>
          <p:cNvSpPr>
            <a:spLocks noChangeArrowheads="1"/>
          </p:cNvSpPr>
          <p:nvPr/>
        </p:nvSpPr>
        <p:spPr bwMode="auto">
          <a:xfrm>
            <a:off x="250825" y="476250"/>
            <a:ext cx="7772400" cy="609600"/>
          </a:xfrm>
          <a:prstGeom prst="rect">
            <a:avLst/>
          </a:prstGeom>
          <a:noFill/>
          <a:ln w="9525">
            <a:noFill/>
            <a:miter lim="800000"/>
            <a:headEnd/>
            <a:tailEnd/>
          </a:ln>
          <a:effectLst/>
        </p:spPr>
        <p:txBody>
          <a:bodyPr lIns="92075" tIns="46038" rIns="92075" bIns="46038" anchor="ctr"/>
          <a:lstStyle/>
          <a:p>
            <a:pPr eaLnBrk="1" hangingPunct="1">
              <a:lnSpc>
                <a:spcPct val="100000"/>
              </a:lnSpc>
            </a:pPr>
            <a:r>
              <a:rPr kumimoji="1" lang="zh-CN" altLang="en-US" sz="3200">
                <a:solidFill>
                  <a:srgbClr val="CC3300"/>
                </a:solidFill>
                <a:effectLst>
                  <a:outerShdw blurRad="38100" dist="38100" dir="2700000" algn="tl">
                    <a:srgbClr val="C0C0C0"/>
                  </a:outerShdw>
                </a:effectLst>
                <a:latin typeface="VW媩$婫`婡p瑙" charset="0"/>
              </a:rPr>
              <a:t>前序遍历</a:t>
            </a:r>
            <a:endParaRPr kumimoji="1" lang="zh-CN" altLang="en-US" sz="4400">
              <a:solidFill>
                <a:schemeClr val="tx2"/>
              </a:solidFill>
              <a:latin typeface="VW媩$婫`婡p瑙" charset="0"/>
            </a:endParaRPr>
          </a:p>
        </p:txBody>
      </p:sp>
      <p:sp>
        <p:nvSpPr>
          <p:cNvPr id="934914" name="Rectangle 2"/>
          <p:cNvSpPr>
            <a:spLocks noChangeArrowheads="1"/>
          </p:cNvSpPr>
          <p:nvPr/>
        </p:nvSpPr>
        <p:spPr bwMode="auto">
          <a:xfrm>
            <a:off x="250825" y="1268413"/>
            <a:ext cx="50419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00000"/>
              </a:lnSpc>
              <a:spcBef>
                <a:spcPct val="20000"/>
              </a:spcBef>
              <a:tabLst>
                <a:tab pos="361950" algn="l"/>
              </a:tabLst>
              <a:defRPr/>
            </a:pPr>
            <a:r>
              <a:rPr kumimoji="1" lang="zh-CN" altLang="en-US" sz="2800">
                <a:solidFill>
                  <a:schemeClr val="tx1"/>
                </a:solidFill>
                <a:effectLst>
                  <a:outerShdw blurRad="38100" dist="38100" dir="2700000" algn="tl">
                    <a:srgbClr val="C0C0C0"/>
                  </a:outerShdw>
                </a:effectLst>
                <a:latin typeface="Times New Roman" pitchFamily="18" charset="0"/>
              </a:rPr>
              <a:t>前序遍历二叉树算法的框架是</a:t>
            </a:r>
          </a:p>
          <a:p>
            <a:pPr marL="342900" indent="-342900" eaLnBrk="1" hangingPunct="1">
              <a:lnSpc>
                <a:spcPct val="100000"/>
              </a:lnSpc>
              <a:spcBef>
                <a:spcPct val="20000"/>
              </a:spcBef>
              <a:buClr>
                <a:srgbClr val="FF0000"/>
              </a:buClr>
              <a:buSzPct val="70000"/>
              <a:buFont typeface="Wingdings" pitchFamily="2" charset="2"/>
              <a:buChar char="n"/>
              <a:tabLst>
                <a:tab pos="361950" algn="l"/>
              </a:tabLst>
              <a:defRPr/>
            </a:pPr>
            <a:r>
              <a:rPr kumimoji="1" lang="zh-CN" altLang="en-US" sz="2800">
                <a:solidFill>
                  <a:schemeClr val="tx1"/>
                </a:solidFill>
                <a:effectLst>
                  <a:outerShdw blurRad="38100" dist="38100" dir="2700000" algn="tl">
                    <a:srgbClr val="C0C0C0"/>
                  </a:outerShdw>
                </a:effectLst>
                <a:latin typeface="Times New Roman" pitchFamily="18" charset="0"/>
              </a:rPr>
              <a:t>若二叉树为空，则空操作；</a:t>
            </a:r>
          </a:p>
          <a:p>
            <a:pPr marL="342900" indent="-342900" eaLnBrk="1" hangingPunct="1">
              <a:lnSpc>
                <a:spcPct val="100000"/>
              </a:lnSpc>
              <a:spcBef>
                <a:spcPct val="20000"/>
              </a:spcBef>
              <a:buClr>
                <a:srgbClr val="FF0000"/>
              </a:buClr>
              <a:buSzPct val="70000"/>
              <a:buFont typeface="Wingdings" pitchFamily="2" charset="2"/>
              <a:buChar char="n"/>
              <a:tabLst>
                <a:tab pos="361950" algn="l"/>
              </a:tabLst>
              <a:defRPr/>
            </a:pPr>
            <a:r>
              <a:rPr kumimoji="1" lang="zh-CN" altLang="en-US" sz="2800">
                <a:solidFill>
                  <a:schemeClr val="tx1"/>
                </a:solidFill>
                <a:effectLst>
                  <a:outerShdw blurRad="38100" dist="38100" dir="2700000" algn="tl">
                    <a:srgbClr val="C0C0C0"/>
                  </a:outerShdw>
                </a:effectLst>
                <a:latin typeface="Times New Roman" pitchFamily="18" charset="0"/>
              </a:rPr>
              <a:t>否则</a:t>
            </a:r>
            <a:endParaRPr kumimoji="1" lang="en-US" altLang="zh-CN" sz="2800">
              <a:solidFill>
                <a:schemeClr val="tx1"/>
              </a:solidFill>
              <a:effectLst>
                <a:outerShdw blurRad="38100" dist="38100" dir="2700000" algn="tl">
                  <a:srgbClr val="C0C0C0"/>
                </a:outerShdw>
              </a:effectLst>
              <a:latin typeface="Times New Roman" pitchFamily="18" charset="0"/>
            </a:endParaRPr>
          </a:p>
          <a:p>
            <a:pPr marL="742950" lvl="1" indent="-285750" eaLnBrk="1" hangingPunct="1">
              <a:lnSpc>
                <a:spcPct val="100000"/>
              </a:lnSpc>
              <a:spcBef>
                <a:spcPct val="20000"/>
              </a:spcBef>
              <a:buClr>
                <a:srgbClr val="0000FF"/>
              </a:buClr>
              <a:buSzPct val="70000"/>
              <a:buFont typeface="Wingdings" pitchFamily="2" charset="2"/>
              <a:buChar char="Ø"/>
              <a:tabLst>
                <a:tab pos="361950" algn="l"/>
              </a:tabLst>
              <a:defRPr/>
            </a:pPr>
            <a:r>
              <a:rPr kumimoji="1" lang="zh-CN" altLang="en-US" sz="2800">
                <a:solidFill>
                  <a:schemeClr val="tx1"/>
                </a:solidFill>
                <a:effectLst>
                  <a:outerShdw blurRad="38100" dist="38100" dir="2700000" algn="tl">
                    <a:srgbClr val="C0C0C0"/>
                  </a:outerShdw>
                </a:effectLst>
                <a:latin typeface="Times New Roman" pitchFamily="18" charset="0"/>
              </a:rPr>
              <a:t>访问根结点 (</a:t>
            </a:r>
            <a:r>
              <a:rPr kumimoji="1" lang="en-US" altLang="zh-CN" sz="2800">
                <a:solidFill>
                  <a:schemeClr val="tx1"/>
                </a:solidFill>
                <a:effectLst>
                  <a:outerShdw blurRad="38100" dist="38100" dir="2700000" algn="tl">
                    <a:srgbClr val="C0C0C0"/>
                  </a:outerShdw>
                </a:effectLst>
                <a:latin typeface="Times New Roman" pitchFamily="18" charset="0"/>
              </a:rPr>
              <a:t>V)；</a:t>
            </a:r>
          </a:p>
          <a:p>
            <a:pPr marL="742950" lvl="1" indent="-285750" eaLnBrk="1" hangingPunct="1">
              <a:lnSpc>
                <a:spcPct val="100000"/>
              </a:lnSpc>
              <a:spcBef>
                <a:spcPct val="20000"/>
              </a:spcBef>
              <a:buClr>
                <a:srgbClr val="0000FF"/>
              </a:buClr>
              <a:buSzPct val="70000"/>
              <a:buFont typeface="Wingdings" pitchFamily="2" charset="2"/>
              <a:buChar char="Ø"/>
              <a:tabLst>
                <a:tab pos="361950" algn="l"/>
              </a:tabLst>
              <a:defRPr/>
            </a:pPr>
            <a:r>
              <a:rPr kumimoji="1" lang="zh-CN" altLang="en-US" sz="2800">
                <a:solidFill>
                  <a:schemeClr val="tx1"/>
                </a:solidFill>
                <a:effectLst>
                  <a:outerShdw blurRad="38100" dist="38100" dir="2700000" algn="tl">
                    <a:srgbClr val="C0C0C0"/>
                  </a:outerShdw>
                </a:effectLst>
                <a:latin typeface="Times New Roman" pitchFamily="18" charset="0"/>
              </a:rPr>
              <a:t>前序遍历左子树 (</a:t>
            </a:r>
            <a:r>
              <a:rPr kumimoji="1" lang="en-US" altLang="zh-CN" sz="2800">
                <a:solidFill>
                  <a:schemeClr val="tx1"/>
                </a:solidFill>
                <a:effectLst>
                  <a:outerShdw blurRad="38100" dist="38100" dir="2700000" algn="tl">
                    <a:srgbClr val="C0C0C0"/>
                  </a:outerShdw>
                </a:effectLst>
                <a:latin typeface="Times New Roman" pitchFamily="18" charset="0"/>
              </a:rPr>
              <a:t>L)；</a:t>
            </a:r>
          </a:p>
          <a:p>
            <a:pPr marL="742950" lvl="1" indent="-285750" eaLnBrk="1" hangingPunct="1">
              <a:lnSpc>
                <a:spcPct val="100000"/>
              </a:lnSpc>
              <a:spcBef>
                <a:spcPct val="20000"/>
              </a:spcBef>
              <a:buClr>
                <a:srgbClr val="0000FF"/>
              </a:buClr>
              <a:buSzPct val="70000"/>
              <a:buFont typeface="Wingdings" pitchFamily="2" charset="2"/>
              <a:buChar char="Ø"/>
              <a:tabLst>
                <a:tab pos="361950" algn="l"/>
              </a:tabLst>
              <a:defRPr/>
            </a:pPr>
            <a:r>
              <a:rPr kumimoji="1" lang="zh-CN" altLang="en-US" sz="2800">
                <a:solidFill>
                  <a:schemeClr val="tx1"/>
                </a:solidFill>
                <a:effectLst>
                  <a:outerShdw blurRad="38100" dist="38100" dir="2700000" algn="tl">
                    <a:srgbClr val="C0C0C0"/>
                  </a:outerShdw>
                </a:effectLst>
                <a:latin typeface="Times New Roman" pitchFamily="18" charset="0"/>
              </a:rPr>
              <a:t>前序遍历右子树 (</a:t>
            </a:r>
            <a:r>
              <a:rPr kumimoji="1" lang="en-US" altLang="zh-CN" sz="2800">
                <a:solidFill>
                  <a:schemeClr val="tx1"/>
                </a:solidFill>
                <a:effectLst>
                  <a:outerShdw blurRad="38100" dist="38100" dir="2700000" algn="tl">
                    <a:srgbClr val="C0C0C0"/>
                  </a:outerShdw>
                </a:effectLst>
                <a:latin typeface="Times New Roman" pitchFamily="18" charset="0"/>
              </a:rPr>
              <a:t>R)。</a:t>
            </a:r>
          </a:p>
        </p:txBody>
      </p:sp>
      <p:sp>
        <p:nvSpPr>
          <p:cNvPr id="934915" name="Rectangle 3"/>
          <p:cNvSpPr>
            <a:spLocks noChangeArrowheads="1"/>
          </p:cNvSpPr>
          <p:nvPr/>
        </p:nvSpPr>
        <p:spPr bwMode="auto">
          <a:xfrm>
            <a:off x="179388" y="4652963"/>
            <a:ext cx="4572000" cy="1182687"/>
          </a:xfrm>
          <a:prstGeom prst="rect">
            <a:avLst/>
          </a:prstGeom>
          <a:noFill/>
          <a:ln w="9525">
            <a:noFill/>
            <a:miter lim="800000"/>
            <a:headEnd/>
            <a:tailEnd/>
          </a:ln>
          <a:effectLst/>
        </p:spPr>
        <p:txBody>
          <a:bodyPr lIns="112947" tIns="56473" rIns="112947" bIns="56473">
            <a:spAutoFit/>
          </a:bodyPr>
          <a:lstStyle/>
          <a:p>
            <a:pPr marL="179388" lvl="1" eaLnBrk="1" hangingPunct="1">
              <a:lnSpc>
                <a:spcPct val="100000"/>
              </a:lnSpc>
              <a:spcBef>
                <a:spcPct val="50000"/>
              </a:spcBef>
            </a:pPr>
            <a:r>
              <a:rPr kumimoji="1" lang="zh-CN" altLang="en-US" sz="2800">
                <a:solidFill>
                  <a:schemeClr val="tx1"/>
                </a:solidFill>
                <a:effectLst>
                  <a:outerShdw blurRad="38100" dist="38100" dir="2700000" algn="tl">
                    <a:srgbClr val="C0C0C0"/>
                  </a:outerShdw>
                </a:effectLst>
                <a:latin typeface="VW媩$婫`婡p瑙" charset="0"/>
              </a:rPr>
              <a:t>遍历顺序：</a:t>
            </a:r>
          </a:p>
          <a:p>
            <a:pPr marL="179388" lvl="1" eaLnBrk="1" hangingPunct="1">
              <a:lnSpc>
                <a:spcPct val="100000"/>
              </a:lnSpc>
              <a:spcBef>
                <a:spcPct val="50000"/>
              </a:spcBef>
            </a:pPr>
            <a:r>
              <a:rPr kumimoji="1" lang="en-US" altLang="zh-CN" sz="2800">
                <a:solidFill>
                  <a:schemeClr val="tx1"/>
                </a:solidFill>
                <a:effectLst>
                  <a:outerShdw blurRad="38100" dist="38100" dir="2700000" algn="tl">
                    <a:srgbClr val="C0C0C0"/>
                  </a:outerShdw>
                </a:effectLst>
                <a:latin typeface="Times New Roman" pitchFamily="18" charset="0"/>
              </a:rPr>
              <a:t>A B D E H I J K C F G</a:t>
            </a:r>
            <a:endParaRPr kumimoji="1" lang="en-US" altLang="zh-CN" sz="2800" i="1">
              <a:solidFill>
                <a:schemeClr val="tx1"/>
              </a:solidFill>
              <a:effectLst>
                <a:outerShdw blurRad="38100" dist="38100" dir="2700000" algn="tl">
                  <a:srgbClr val="C0C0C0"/>
                </a:outerShdw>
              </a:effectLst>
              <a:latin typeface="Times New Roman" pitchFamily="18" charset="0"/>
            </a:endParaRPr>
          </a:p>
        </p:txBody>
      </p:sp>
      <p:grpSp>
        <p:nvGrpSpPr>
          <p:cNvPr id="48133" name="Group 4"/>
          <p:cNvGrpSpPr>
            <a:grpSpLocks/>
          </p:cNvGrpSpPr>
          <p:nvPr/>
        </p:nvGrpSpPr>
        <p:grpSpPr bwMode="auto">
          <a:xfrm>
            <a:off x="5651500" y="2049463"/>
            <a:ext cx="2970213" cy="3344862"/>
            <a:chOff x="3560" y="1291"/>
            <a:chExt cx="1871" cy="2107"/>
          </a:xfrm>
        </p:grpSpPr>
        <p:sp>
          <p:nvSpPr>
            <p:cNvPr id="934917" name="Oval 5"/>
            <p:cNvSpPr>
              <a:spLocks noChangeArrowheads="1"/>
            </p:cNvSpPr>
            <p:nvPr/>
          </p:nvSpPr>
          <p:spPr bwMode="auto">
            <a:xfrm>
              <a:off x="4319" y="1291"/>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A</a:t>
              </a:r>
            </a:p>
          </p:txBody>
        </p:sp>
        <p:sp>
          <p:nvSpPr>
            <p:cNvPr id="934918" name="Oval 6"/>
            <p:cNvSpPr>
              <a:spLocks noChangeArrowheads="1"/>
            </p:cNvSpPr>
            <p:nvPr/>
          </p:nvSpPr>
          <p:spPr bwMode="auto">
            <a:xfrm>
              <a:off x="3816" y="1702"/>
              <a:ext cx="34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B</a:t>
              </a:r>
            </a:p>
          </p:txBody>
        </p:sp>
        <p:sp>
          <p:nvSpPr>
            <p:cNvPr id="934919" name="Oval 7"/>
            <p:cNvSpPr>
              <a:spLocks noChangeArrowheads="1"/>
            </p:cNvSpPr>
            <p:nvPr/>
          </p:nvSpPr>
          <p:spPr bwMode="auto">
            <a:xfrm>
              <a:off x="4806" y="1702"/>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C</a:t>
              </a:r>
            </a:p>
          </p:txBody>
        </p:sp>
        <p:sp>
          <p:nvSpPr>
            <p:cNvPr id="934920" name="Oval 8"/>
            <p:cNvSpPr>
              <a:spLocks noChangeArrowheads="1"/>
            </p:cNvSpPr>
            <p:nvPr/>
          </p:nvSpPr>
          <p:spPr bwMode="auto">
            <a:xfrm>
              <a:off x="3560" y="2160"/>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D</a:t>
              </a:r>
            </a:p>
          </p:txBody>
        </p:sp>
        <p:sp>
          <p:nvSpPr>
            <p:cNvPr id="934921" name="Oval 9"/>
            <p:cNvSpPr>
              <a:spLocks noChangeArrowheads="1"/>
            </p:cNvSpPr>
            <p:nvPr/>
          </p:nvSpPr>
          <p:spPr bwMode="auto">
            <a:xfrm>
              <a:off x="4109" y="2156"/>
              <a:ext cx="33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E</a:t>
              </a:r>
            </a:p>
          </p:txBody>
        </p:sp>
        <p:sp>
          <p:nvSpPr>
            <p:cNvPr id="934922" name="Oval 10"/>
            <p:cNvSpPr>
              <a:spLocks noChangeArrowheads="1"/>
            </p:cNvSpPr>
            <p:nvPr/>
          </p:nvSpPr>
          <p:spPr bwMode="auto">
            <a:xfrm>
              <a:off x="4592" y="2156"/>
              <a:ext cx="319"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F</a:t>
              </a:r>
            </a:p>
          </p:txBody>
        </p:sp>
        <p:sp>
          <p:nvSpPr>
            <p:cNvPr id="934923" name="Oval 11"/>
            <p:cNvSpPr>
              <a:spLocks noChangeArrowheads="1"/>
            </p:cNvSpPr>
            <p:nvPr/>
          </p:nvSpPr>
          <p:spPr bwMode="auto">
            <a:xfrm>
              <a:off x="5071" y="2156"/>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G</a:t>
              </a:r>
            </a:p>
          </p:txBody>
        </p:sp>
        <p:sp>
          <p:nvSpPr>
            <p:cNvPr id="934924" name="Oval 12"/>
            <p:cNvSpPr>
              <a:spLocks noChangeAspect="1" noChangeArrowheads="1"/>
            </p:cNvSpPr>
            <p:nvPr/>
          </p:nvSpPr>
          <p:spPr bwMode="auto">
            <a:xfrm>
              <a:off x="4353" y="2610"/>
              <a:ext cx="34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I</a:t>
              </a:r>
            </a:p>
          </p:txBody>
        </p:sp>
        <p:sp>
          <p:nvSpPr>
            <p:cNvPr id="934925" name="Oval 13"/>
            <p:cNvSpPr>
              <a:spLocks noChangeArrowheads="1"/>
            </p:cNvSpPr>
            <p:nvPr/>
          </p:nvSpPr>
          <p:spPr bwMode="auto">
            <a:xfrm>
              <a:off x="4609" y="3063"/>
              <a:ext cx="323"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K</a:t>
              </a:r>
            </a:p>
          </p:txBody>
        </p:sp>
        <p:sp>
          <p:nvSpPr>
            <p:cNvPr id="934926" name="Oval 14"/>
            <p:cNvSpPr>
              <a:spLocks noChangeArrowheads="1"/>
            </p:cNvSpPr>
            <p:nvPr/>
          </p:nvSpPr>
          <p:spPr bwMode="auto">
            <a:xfrm>
              <a:off x="3822" y="2610"/>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H</a:t>
              </a:r>
            </a:p>
          </p:txBody>
        </p:sp>
        <p:sp>
          <p:nvSpPr>
            <p:cNvPr id="934927" name="Oval 15"/>
            <p:cNvSpPr>
              <a:spLocks noChangeArrowheads="1"/>
            </p:cNvSpPr>
            <p:nvPr/>
          </p:nvSpPr>
          <p:spPr bwMode="auto">
            <a:xfrm>
              <a:off x="4150" y="3063"/>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J</a:t>
              </a:r>
            </a:p>
          </p:txBody>
        </p:sp>
        <p:sp>
          <p:nvSpPr>
            <p:cNvPr id="934928" name="Line 16"/>
            <p:cNvSpPr>
              <a:spLocks noChangeShapeType="1"/>
            </p:cNvSpPr>
            <p:nvPr/>
          </p:nvSpPr>
          <p:spPr bwMode="auto">
            <a:xfrm flipH="1">
              <a:off x="4099" y="1570"/>
              <a:ext cx="278"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29" name="Line 17"/>
            <p:cNvSpPr>
              <a:spLocks noChangeShapeType="1"/>
            </p:cNvSpPr>
            <p:nvPr/>
          </p:nvSpPr>
          <p:spPr bwMode="auto">
            <a:xfrm>
              <a:off x="4604" y="1570"/>
              <a:ext cx="272" cy="18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0" name="Line 18"/>
            <p:cNvSpPr>
              <a:spLocks noChangeShapeType="1"/>
            </p:cNvSpPr>
            <p:nvPr/>
          </p:nvSpPr>
          <p:spPr bwMode="auto">
            <a:xfrm flipH="1">
              <a:off x="3787" y="2018"/>
              <a:ext cx="142" cy="14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1" name="Line 19"/>
            <p:cNvSpPr>
              <a:spLocks noChangeShapeType="1"/>
            </p:cNvSpPr>
            <p:nvPr/>
          </p:nvSpPr>
          <p:spPr bwMode="auto">
            <a:xfrm>
              <a:off x="4059" y="2024"/>
              <a:ext cx="125" cy="16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2" name="Line 20"/>
            <p:cNvSpPr>
              <a:spLocks noChangeShapeType="1"/>
            </p:cNvSpPr>
            <p:nvPr/>
          </p:nvSpPr>
          <p:spPr bwMode="auto">
            <a:xfrm flipH="1">
              <a:off x="4785" y="2024"/>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3" name="Line 21"/>
            <p:cNvSpPr>
              <a:spLocks noChangeShapeType="1"/>
            </p:cNvSpPr>
            <p:nvPr/>
          </p:nvSpPr>
          <p:spPr bwMode="auto">
            <a:xfrm>
              <a:off x="5057" y="2024"/>
              <a:ext cx="182"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4" name="Line 22"/>
            <p:cNvSpPr>
              <a:spLocks noChangeShapeType="1"/>
            </p:cNvSpPr>
            <p:nvPr/>
          </p:nvSpPr>
          <p:spPr bwMode="auto">
            <a:xfrm flipH="1">
              <a:off x="4059"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5" name="Line 23"/>
            <p:cNvSpPr>
              <a:spLocks noChangeShapeType="1"/>
            </p:cNvSpPr>
            <p:nvPr/>
          </p:nvSpPr>
          <p:spPr bwMode="auto">
            <a:xfrm>
              <a:off x="4332"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6" name="Line 24"/>
            <p:cNvSpPr>
              <a:spLocks noChangeShapeType="1"/>
            </p:cNvSpPr>
            <p:nvPr/>
          </p:nvSpPr>
          <p:spPr bwMode="auto">
            <a:xfrm flipH="1">
              <a:off x="4383" y="2931"/>
              <a:ext cx="85"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4937" name="Line 25"/>
            <p:cNvSpPr>
              <a:spLocks noChangeShapeType="1"/>
            </p:cNvSpPr>
            <p:nvPr/>
          </p:nvSpPr>
          <p:spPr bwMode="auto">
            <a:xfrm>
              <a:off x="4604" y="2931"/>
              <a:ext cx="90"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179388" y="404813"/>
            <a:ext cx="5171761" cy="606491"/>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sz="3200">
                <a:solidFill>
                  <a:schemeClr val="tx1"/>
                </a:solidFill>
              </a:rPr>
              <a:t>二叉树递归的前序遍历算法</a:t>
            </a:r>
          </a:p>
        </p:txBody>
      </p:sp>
      <p:sp>
        <p:nvSpPr>
          <p:cNvPr id="49156" name="Text Box 2"/>
          <p:cNvSpPr txBox="1">
            <a:spLocks noChangeArrowheads="1"/>
          </p:cNvSpPr>
          <p:nvPr/>
        </p:nvSpPr>
        <p:spPr bwMode="auto">
          <a:xfrm>
            <a:off x="0" y="1340768"/>
            <a:ext cx="9144000" cy="2554545"/>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preOrder</a:t>
            </a:r>
            <a:r>
              <a:rPr lang="en-US" altLang="zh-CN" sz="3200" dirty="0">
                <a:solidFill>
                  <a:schemeClr val="tx1"/>
                </a:solidFill>
                <a:latin typeface="Times New Roman" pitchFamily="18" charset="0"/>
                <a:ea typeface="宋体" pitchFamily="2" charset="-122"/>
              </a:rPr>
              <a:t>(t):</a:t>
            </a:r>
          </a:p>
          <a:p>
            <a:pPr>
              <a:lnSpc>
                <a:spcPct val="100000"/>
              </a:lnSpc>
            </a:pPr>
            <a:r>
              <a:rPr lang="en-US" altLang="zh-CN" sz="3200" dirty="0">
                <a:solidFill>
                  <a:schemeClr val="tx1"/>
                </a:solidFill>
                <a:latin typeface="Times New Roman" pitchFamily="18" charset="0"/>
                <a:ea typeface="宋体" pitchFamily="2" charset="-122"/>
              </a:rPr>
              <a:t>    if t==None : return</a:t>
            </a:r>
          </a:p>
          <a:p>
            <a:pPr>
              <a:lnSpc>
                <a:spcPct val="100000"/>
              </a:lnSpc>
            </a:pPr>
            <a:r>
              <a:rPr lang="en-US" altLang="zh-CN" sz="3200" dirty="0">
                <a:solidFill>
                  <a:schemeClr val="tx1"/>
                </a:solidFill>
                <a:latin typeface="Times New Roman" pitchFamily="18" charset="0"/>
                <a:ea typeface="宋体" pitchFamily="2" charset="-122"/>
              </a:rPr>
              <a:t>    print </a:t>
            </a:r>
            <a:r>
              <a:rPr lang="en-US" altLang="zh-CN" sz="3200" dirty="0" err="1">
                <a:solidFill>
                  <a:schemeClr val="tx1"/>
                </a:solidFill>
                <a:latin typeface="Times New Roman" pitchFamily="18" charset="0"/>
                <a:ea typeface="宋体" pitchFamily="2" charset="-122"/>
              </a:rPr>
              <a:t>t.data</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preOrder</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t.Lchild</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preOrder</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t.Rchild</a:t>
            </a:r>
            <a:r>
              <a:rPr lang="en-US" altLang="zh-CN" sz="3200" dirty="0">
                <a:solidFill>
                  <a:schemeClr val="tx1"/>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8920" name="Rectangle 8"/>
          <p:cNvSpPr>
            <a:spLocks noChangeArrowheads="1"/>
          </p:cNvSpPr>
          <p:nvPr/>
        </p:nvSpPr>
        <p:spPr bwMode="auto">
          <a:xfrm>
            <a:off x="107950" y="404813"/>
            <a:ext cx="6705600" cy="609600"/>
          </a:xfrm>
          <a:prstGeom prst="rect">
            <a:avLst/>
          </a:prstGeom>
          <a:noFill/>
          <a:ln w="9525">
            <a:noFill/>
            <a:miter lim="800000"/>
            <a:headEnd/>
            <a:tailEnd/>
          </a:ln>
          <a:effectLst/>
        </p:spPr>
        <p:txBody>
          <a:bodyPr lIns="92075" tIns="46038" rIns="92075" bIns="46038" anchor="ctr"/>
          <a:lstStyle/>
          <a:p>
            <a:pPr eaLnBrk="1" hangingPunct="1">
              <a:lnSpc>
                <a:spcPct val="100000"/>
              </a:lnSpc>
            </a:pPr>
            <a:r>
              <a:rPr kumimoji="1" lang="zh-CN" altLang="en-US" sz="3200">
                <a:solidFill>
                  <a:srgbClr val="CC3300"/>
                </a:solidFill>
                <a:effectLst>
                  <a:outerShdw blurRad="38100" dist="38100" dir="2700000" algn="tl">
                    <a:srgbClr val="C0C0C0"/>
                  </a:outerShdw>
                </a:effectLst>
                <a:latin typeface="VW媩$婫`婡p瑙" charset="0"/>
              </a:rPr>
              <a:t>后序遍历</a:t>
            </a:r>
            <a:endParaRPr kumimoji="1" lang="zh-CN" altLang="en-US" sz="4400">
              <a:solidFill>
                <a:schemeClr val="tx2"/>
              </a:solidFill>
              <a:latin typeface="VW媩$婫`婡p瑙" charset="0"/>
            </a:endParaRPr>
          </a:p>
        </p:txBody>
      </p:sp>
      <p:sp>
        <p:nvSpPr>
          <p:cNvPr id="933890" name="Rectangle 2"/>
          <p:cNvSpPr>
            <a:spLocks noChangeArrowheads="1"/>
          </p:cNvSpPr>
          <p:nvPr/>
        </p:nvSpPr>
        <p:spPr bwMode="auto">
          <a:xfrm>
            <a:off x="71438" y="1052513"/>
            <a:ext cx="4897437"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00000"/>
              </a:lnSpc>
              <a:spcBef>
                <a:spcPct val="20000"/>
              </a:spcBef>
              <a:defRPr/>
            </a:pPr>
            <a:r>
              <a:rPr kumimoji="1" lang="zh-CN" altLang="en-US" sz="2800">
                <a:solidFill>
                  <a:schemeClr val="tx1"/>
                </a:solidFill>
                <a:effectLst>
                  <a:outerShdw blurRad="38100" dist="38100" dir="2700000" algn="tl">
                    <a:srgbClr val="C0C0C0"/>
                  </a:outerShdw>
                </a:effectLst>
                <a:latin typeface="Times New Roman" pitchFamily="18" charset="0"/>
              </a:rPr>
              <a:t>后序遍历二叉树算法的框架是</a:t>
            </a:r>
          </a:p>
          <a:p>
            <a:pPr marL="342900" indent="-342900" eaLnBrk="1" hangingPunct="1">
              <a:lnSpc>
                <a:spcPct val="100000"/>
              </a:lnSpc>
              <a:spcBef>
                <a:spcPct val="20000"/>
              </a:spcBef>
              <a:buClr>
                <a:srgbClr val="FF0000"/>
              </a:buClr>
              <a:buSzPct val="70000"/>
              <a:buFont typeface="Wingdings" pitchFamily="2" charset="2"/>
              <a:buChar char="n"/>
              <a:defRPr/>
            </a:pPr>
            <a:r>
              <a:rPr kumimoji="1" lang="zh-CN" altLang="en-US" sz="2800">
                <a:solidFill>
                  <a:schemeClr val="tx1"/>
                </a:solidFill>
                <a:effectLst>
                  <a:outerShdw blurRad="38100" dist="38100" dir="2700000" algn="tl">
                    <a:srgbClr val="C0C0C0"/>
                  </a:outerShdw>
                </a:effectLst>
                <a:latin typeface="Times New Roman" pitchFamily="18" charset="0"/>
              </a:rPr>
              <a:t>若二叉树为空，则空操作；</a:t>
            </a:r>
          </a:p>
          <a:p>
            <a:pPr marL="342900" indent="-342900" eaLnBrk="1" hangingPunct="1">
              <a:lnSpc>
                <a:spcPct val="100000"/>
              </a:lnSpc>
              <a:spcBef>
                <a:spcPct val="20000"/>
              </a:spcBef>
              <a:buClr>
                <a:srgbClr val="FF0000"/>
              </a:buClr>
              <a:buSzPct val="70000"/>
              <a:buFont typeface="Wingdings" pitchFamily="2" charset="2"/>
              <a:buChar char="n"/>
              <a:defRPr/>
            </a:pPr>
            <a:r>
              <a:rPr kumimoji="1" lang="zh-CN" altLang="en-US" sz="2800">
                <a:solidFill>
                  <a:schemeClr val="tx1"/>
                </a:solidFill>
                <a:effectLst>
                  <a:outerShdw blurRad="38100" dist="38100" dir="2700000" algn="tl">
                    <a:srgbClr val="C0C0C0"/>
                  </a:outerShdw>
                </a:effectLst>
                <a:latin typeface="Times New Roman" pitchFamily="18" charset="0"/>
              </a:rPr>
              <a:t>否则</a:t>
            </a:r>
          </a:p>
          <a:p>
            <a:pPr marL="742950" lvl="1" indent="-285750" eaLnBrk="1" hangingPunct="1">
              <a:lnSpc>
                <a:spcPct val="100000"/>
              </a:lnSpc>
              <a:spcBef>
                <a:spcPct val="20000"/>
              </a:spcBef>
              <a:buClr>
                <a:srgbClr val="0000FF"/>
              </a:buClr>
              <a:buSzPct val="60000"/>
              <a:buFont typeface="Wingdings" pitchFamily="2" charset="2"/>
              <a:buChar char="Ø"/>
              <a:defRPr/>
            </a:pPr>
            <a:r>
              <a:rPr kumimoji="1" lang="zh-CN" altLang="en-US" sz="2800">
                <a:solidFill>
                  <a:schemeClr val="tx1"/>
                </a:solidFill>
                <a:effectLst>
                  <a:outerShdw blurRad="38100" dist="38100" dir="2700000" algn="tl">
                    <a:srgbClr val="C0C0C0"/>
                  </a:outerShdw>
                </a:effectLst>
                <a:latin typeface="Times New Roman" pitchFamily="18" charset="0"/>
              </a:rPr>
              <a:t>后序遍历左子树 (</a:t>
            </a:r>
            <a:r>
              <a:rPr kumimoji="1" lang="en-US" altLang="zh-CN" sz="2800">
                <a:solidFill>
                  <a:schemeClr val="tx1"/>
                </a:solidFill>
                <a:effectLst>
                  <a:outerShdw blurRad="38100" dist="38100" dir="2700000" algn="tl">
                    <a:srgbClr val="C0C0C0"/>
                  </a:outerShdw>
                </a:effectLst>
                <a:latin typeface="Times New Roman" pitchFamily="18" charset="0"/>
              </a:rPr>
              <a:t>L)；</a:t>
            </a:r>
          </a:p>
          <a:p>
            <a:pPr marL="742950" lvl="1" indent="-285750" eaLnBrk="1" hangingPunct="1">
              <a:lnSpc>
                <a:spcPct val="100000"/>
              </a:lnSpc>
              <a:spcBef>
                <a:spcPct val="20000"/>
              </a:spcBef>
              <a:buClr>
                <a:srgbClr val="0000FF"/>
              </a:buClr>
              <a:buSzPct val="60000"/>
              <a:buFont typeface="Wingdings" pitchFamily="2" charset="2"/>
              <a:buChar char="Ø"/>
              <a:defRPr/>
            </a:pPr>
            <a:r>
              <a:rPr kumimoji="1" lang="zh-CN" altLang="en-US" sz="2800">
                <a:solidFill>
                  <a:schemeClr val="tx1"/>
                </a:solidFill>
                <a:effectLst>
                  <a:outerShdw blurRad="38100" dist="38100" dir="2700000" algn="tl">
                    <a:srgbClr val="C0C0C0"/>
                  </a:outerShdw>
                </a:effectLst>
                <a:latin typeface="Times New Roman" pitchFamily="18" charset="0"/>
              </a:rPr>
              <a:t>后序遍历右子树 (</a:t>
            </a:r>
            <a:r>
              <a:rPr kumimoji="1" lang="en-US" altLang="zh-CN" sz="2800">
                <a:solidFill>
                  <a:schemeClr val="tx1"/>
                </a:solidFill>
                <a:effectLst>
                  <a:outerShdw blurRad="38100" dist="38100" dir="2700000" algn="tl">
                    <a:srgbClr val="C0C0C0"/>
                  </a:outerShdw>
                </a:effectLst>
                <a:latin typeface="Times New Roman" pitchFamily="18" charset="0"/>
              </a:rPr>
              <a:t>R)；</a:t>
            </a:r>
          </a:p>
          <a:p>
            <a:pPr marL="742950" lvl="1" indent="-285750" eaLnBrk="1" hangingPunct="1">
              <a:lnSpc>
                <a:spcPct val="100000"/>
              </a:lnSpc>
              <a:spcBef>
                <a:spcPct val="20000"/>
              </a:spcBef>
              <a:buClr>
                <a:srgbClr val="0000FF"/>
              </a:buClr>
              <a:buSzPct val="60000"/>
              <a:buFont typeface="Wingdings" pitchFamily="2" charset="2"/>
              <a:buChar char="Ø"/>
              <a:defRPr/>
            </a:pPr>
            <a:r>
              <a:rPr kumimoji="1" lang="zh-CN" altLang="en-US" sz="2800">
                <a:solidFill>
                  <a:schemeClr val="tx1"/>
                </a:solidFill>
                <a:effectLst>
                  <a:outerShdw blurRad="38100" dist="38100" dir="2700000" algn="tl">
                    <a:srgbClr val="C0C0C0"/>
                  </a:outerShdw>
                </a:effectLst>
                <a:latin typeface="Times New Roman" pitchFamily="18" charset="0"/>
              </a:rPr>
              <a:t>访问根结点 (</a:t>
            </a:r>
            <a:r>
              <a:rPr kumimoji="1" lang="en-US" altLang="zh-CN" sz="2800">
                <a:solidFill>
                  <a:schemeClr val="tx1"/>
                </a:solidFill>
                <a:effectLst>
                  <a:outerShdw blurRad="38100" dist="38100" dir="2700000" algn="tl">
                    <a:srgbClr val="C0C0C0"/>
                  </a:outerShdw>
                </a:effectLst>
                <a:latin typeface="Times New Roman" pitchFamily="18" charset="0"/>
              </a:rPr>
              <a:t>V)。</a:t>
            </a:r>
          </a:p>
        </p:txBody>
      </p:sp>
      <p:sp>
        <p:nvSpPr>
          <p:cNvPr id="933891" name="Rectangle 3"/>
          <p:cNvSpPr>
            <a:spLocks noChangeArrowheads="1"/>
          </p:cNvSpPr>
          <p:nvPr/>
        </p:nvSpPr>
        <p:spPr bwMode="auto">
          <a:xfrm>
            <a:off x="273050" y="5727700"/>
            <a:ext cx="32893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lnSpc>
                <a:spcPct val="100000"/>
              </a:lnSpc>
              <a:defRPr/>
            </a:pPr>
            <a:r>
              <a:rPr lang="zh-CN" altLang="en-US" sz="2400">
                <a:solidFill>
                  <a:srgbClr val="FF0000"/>
                </a:solidFill>
                <a:effectLst>
                  <a:outerShdw blurRad="38100" dist="38100" dir="2700000" algn="tl">
                    <a:srgbClr val="C0C0C0"/>
                  </a:outerShdw>
                </a:effectLst>
              </a:rPr>
              <a:t>通过演示观察遍历过程</a:t>
            </a:r>
          </a:p>
        </p:txBody>
      </p:sp>
      <p:sp>
        <p:nvSpPr>
          <p:cNvPr id="933892" name="Rectangle 4"/>
          <p:cNvSpPr>
            <a:spLocks noChangeArrowheads="1"/>
          </p:cNvSpPr>
          <p:nvPr/>
        </p:nvSpPr>
        <p:spPr bwMode="auto">
          <a:xfrm>
            <a:off x="0" y="4437063"/>
            <a:ext cx="4572000" cy="1182687"/>
          </a:xfrm>
          <a:prstGeom prst="rect">
            <a:avLst/>
          </a:prstGeom>
          <a:noFill/>
          <a:ln w="9525">
            <a:noFill/>
            <a:miter lim="800000"/>
            <a:headEnd/>
            <a:tailEnd/>
          </a:ln>
          <a:effectLst/>
        </p:spPr>
        <p:txBody>
          <a:bodyPr lIns="112947" tIns="56473" rIns="112947" bIns="56473">
            <a:spAutoFit/>
          </a:bodyPr>
          <a:lstStyle/>
          <a:p>
            <a:pPr marL="179388" lvl="1" eaLnBrk="1" hangingPunct="1">
              <a:lnSpc>
                <a:spcPct val="100000"/>
              </a:lnSpc>
              <a:spcBef>
                <a:spcPct val="50000"/>
              </a:spcBef>
            </a:pPr>
            <a:r>
              <a:rPr kumimoji="1" lang="zh-CN" altLang="en-US" sz="2800">
                <a:solidFill>
                  <a:schemeClr val="tx1"/>
                </a:solidFill>
                <a:effectLst>
                  <a:outerShdw blurRad="38100" dist="38100" dir="2700000" algn="tl">
                    <a:srgbClr val="C0C0C0"/>
                  </a:outerShdw>
                </a:effectLst>
                <a:latin typeface="VW媩$婫`婡p瑙" charset="0"/>
              </a:rPr>
              <a:t>遍历顺序：</a:t>
            </a:r>
          </a:p>
          <a:p>
            <a:pPr marL="179388" lvl="1" eaLnBrk="1" hangingPunct="1">
              <a:lnSpc>
                <a:spcPct val="100000"/>
              </a:lnSpc>
              <a:spcBef>
                <a:spcPct val="50000"/>
              </a:spcBef>
            </a:pPr>
            <a:r>
              <a:rPr kumimoji="1" lang="en-US" altLang="zh-CN" sz="2800">
                <a:solidFill>
                  <a:schemeClr val="tx1"/>
                </a:solidFill>
                <a:effectLst>
                  <a:outerShdw blurRad="38100" dist="38100" dir="2700000" algn="tl">
                    <a:srgbClr val="C0C0C0"/>
                  </a:outerShdw>
                </a:effectLst>
                <a:latin typeface="Times New Roman" pitchFamily="18" charset="0"/>
              </a:rPr>
              <a:t>   D H J K I E B F G C A</a:t>
            </a:r>
          </a:p>
        </p:txBody>
      </p:sp>
      <p:grpSp>
        <p:nvGrpSpPr>
          <p:cNvPr id="50182" name="Group 5"/>
          <p:cNvGrpSpPr>
            <a:grpSpLocks/>
          </p:cNvGrpSpPr>
          <p:nvPr/>
        </p:nvGrpSpPr>
        <p:grpSpPr bwMode="auto">
          <a:xfrm>
            <a:off x="5651500" y="2049463"/>
            <a:ext cx="2970213" cy="3344862"/>
            <a:chOff x="3560" y="1291"/>
            <a:chExt cx="1871" cy="2107"/>
          </a:xfrm>
        </p:grpSpPr>
        <p:sp>
          <p:nvSpPr>
            <p:cNvPr id="933894" name="Oval 6"/>
            <p:cNvSpPr>
              <a:spLocks noChangeArrowheads="1"/>
            </p:cNvSpPr>
            <p:nvPr/>
          </p:nvSpPr>
          <p:spPr bwMode="auto">
            <a:xfrm>
              <a:off x="4319" y="1291"/>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A</a:t>
              </a:r>
            </a:p>
          </p:txBody>
        </p:sp>
        <p:sp>
          <p:nvSpPr>
            <p:cNvPr id="933895" name="Oval 7"/>
            <p:cNvSpPr>
              <a:spLocks noChangeArrowheads="1"/>
            </p:cNvSpPr>
            <p:nvPr/>
          </p:nvSpPr>
          <p:spPr bwMode="auto">
            <a:xfrm>
              <a:off x="3816" y="1702"/>
              <a:ext cx="34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B</a:t>
              </a:r>
            </a:p>
          </p:txBody>
        </p:sp>
        <p:sp>
          <p:nvSpPr>
            <p:cNvPr id="933896" name="Oval 8"/>
            <p:cNvSpPr>
              <a:spLocks noChangeArrowheads="1"/>
            </p:cNvSpPr>
            <p:nvPr/>
          </p:nvSpPr>
          <p:spPr bwMode="auto">
            <a:xfrm>
              <a:off x="4806" y="1702"/>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C</a:t>
              </a:r>
            </a:p>
          </p:txBody>
        </p:sp>
        <p:sp>
          <p:nvSpPr>
            <p:cNvPr id="933897" name="Oval 9"/>
            <p:cNvSpPr>
              <a:spLocks noChangeArrowheads="1"/>
            </p:cNvSpPr>
            <p:nvPr/>
          </p:nvSpPr>
          <p:spPr bwMode="auto">
            <a:xfrm>
              <a:off x="3560" y="2160"/>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D</a:t>
              </a:r>
            </a:p>
          </p:txBody>
        </p:sp>
        <p:sp>
          <p:nvSpPr>
            <p:cNvPr id="933898" name="Oval 10"/>
            <p:cNvSpPr>
              <a:spLocks noChangeArrowheads="1"/>
            </p:cNvSpPr>
            <p:nvPr/>
          </p:nvSpPr>
          <p:spPr bwMode="auto">
            <a:xfrm>
              <a:off x="4109" y="2156"/>
              <a:ext cx="33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E</a:t>
              </a:r>
            </a:p>
          </p:txBody>
        </p:sp>
        <p:sp>
          <p:nvSpPr>
            <p:cNvPr id="933899" name="Oval 11"/>
            <p:cNvSpPr>
              <a:spLocks noChangeArrowheads="1"/>
            </p:cNvSpPr>
            <p:nvPr/>
          </p:nvSpPr>
          <p:spPr bwMode="auto">
            <a:xfrm>
              <a:off x="4592" y="2156"/>
              <a:ext cx="319"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F</a:t>
              </a:r>
            </a:p>
          </p:txBody>
        </p:sp>
        <p:sp>
          <p:nvSpPr>
            <p:cNvPr id="933900" name="Oval 12"/>
            <p:cNvSpPr>
              <a:spLocks noChangeArrowheads="1"/>
            </p:cNvSpPr>
            <p:nvPr/>
          </p:nvSpPr>
          <p:spPr bwMode="auto">
            <a:xfrm>
              <a:off x="5071" y="2156"/>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G</a:t>
              </a:r>
            </a:p>
          </p:txBody>
        </p:sp>
        <p:sp>
          <p:nvSpPr>
            <p:cNvPr id="933901" name="Oval 13"/>
            <p:cNvSpPr>
              <a:spLocks noChangeAspect="1" noChangeArrowheads="1"/>
            </p:cNvSpPr>
            <p:nvPr/>
          </p:nvSpPr>
          <p:spPr bwMode="auto">
            <a:xfrm>
              <a:off x="4353" y="2610"/>
              <a:ext cx="34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I</a:t>
              </a:r>
            </a:p>
          </p:txBody>
        </p:sp>
        <p:sp>
          <p:nvSpPr>
            <p:cNvPr id="933902" name="Oval 14"/>
            <p:cNvSpPr>
              <a:spLocks noChangeArrowheads="1"/>
            </p:cNvSpPr>
            <p:nvPr/>
          </p:nvSpPr>
          <p:spPr bwMode="auto">
            <a:xfrm>
              <a:off x="4609" y="3063"/>
              <a:ext cx="323"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K</a:t>
              </a:r>
            </a:p>
          </p:txBody>
        </p:sp>
        <p:sp>
          <p:nvSpPr>
            <p:cNvPr id="933903" name="Oval 15"/>
            <p:cNvSpPr>
              <a:spLocks noChangeArrowheads="1"/>
            </p:cNvSpPr>
            <p:nvPr/>
          </p:nvSpPr>
          <p:spPr bwMode="auto">
            <a:xfrm>
              <a:off x="3822" y="2610"/>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H</a:t>
              </a:r>
            </a:p>
          </p:txBody>
        </p:sp>
        <p:sp>
          <p:nvSpPr>
            <p:cNvPr id="933904" name="Oval 16"/>
            <p:cNvSpPr>
              <a:spLocks noChangeArrowheads="1"/>
            </p:cNvSpPr>
            <p:nvPr/>
          </p:nvSpPr>
          <p:spPr bwMode="auto">
            <a:xfrm>
              <a:off x="4150" y="3063"/>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J</a:t>
              </a:r>
            </a:p>
          </p:txBody>
        </p:sp>
        <p:sp>
          <p:nvSpPr>
            <p:cNvPr id="933905" name="Line 17"/>
            <p:cNvSpPr>
              <a:spLocks noChangeShapeType="1"/>
            </p:cNvSpPr>
            <p:nvPr/>
          </p:nvSpPr>
          <p:spPr bwMode="auto">
            <a:xfrm flipH="1">
              <a:off x="4099" y="1570"/>
              <a:ext cx="278"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06" name="Line 18"/>
            <p:cNvSpPr>
              <a:spLocks noChangeShapeType="1"/>
            </p:cNvSpPr>
            <p:nvPr/>
          </p:nvSpPr>
          <p:spPr bwMode="auto">
            <a:xfrm>
              <a:off x="4604" y="1570"/>
              <a:ext cx="272" cy="18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07" name="Line 19"/>
            <p:cNvSpPr>
              <a:spLocks noChangeShapeType="1"/>
            </p:cNvSpPr>
            <p:nvPr/>
          </p:nvSpPr>
          <p:spPr bwMode="auto">
            <a:xfrm flipH="1">
              <a:off x="3787" y="2018"/>
              <a:ext cx="142" cy="14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08" name="Line 20"/>
            <p:cNvSpPr>
              <a:spLocks noChangeShapeType="1"/>
            </p:cNvSpPr>
            <p:nvPr/>
          </p:nvSpPr>
          <p:spPr bwMode="auto">
            <a:xfrm>
              <a:off x="4059" y="2024"/>
              <a:ext cx="125" cy="16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09" name="Line 21"/>
            <p:cNvSpPr>
              <a:spLocks noChangeShapeType="1"/>
            </p:cNvSpPr>
            <p:nvPr/>
          </p:nvSpPr>
          <p:spPr bwMode="auto">
            <a:xfrm flipH="1">
              <a:off x="4785" y="2024"/>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10" name="Line 22"/>
            <p:cNvSpPr>
              <a:spLocks noChangeShapeType="1"/>
            </p:cNvSpPr>
            <p:nvPr/>
          </p:nvSpPr>
          <p:spPr bwMode="auto">
            <a:xfrm>
              <a:off x="5057" y="2024"/>
              <a:ext cx="182"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11" name="Line 23"/>
            <p:cNvSpPr>
              <a:spLocks noChangeShapeType="1"/>
            </p:cNvSpPr>
            <p:nvPr/>
          </p:nvSpPr>
          <p:spPr bwMode="auto">
            <a:xfrm flipH="1">
              <a:off x="4059"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12" name="Line 24"/>
            <p:cNvSpPr>
              <a:spLocks noChangeShapeType="1"/>
            </p:cNvSpPr>
            <p:nvPr/>
          </p:nvSpPr>
          <p:spPr bwMode="auto">
            <a:xfrm>
              <a:off x="4332"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13" name="Line 25"/>
            <p:cNvSpPr>
              <a:spLocks noChangeShapeType="1"/>
            </p:cNvSpPr>
            <p:nvPr/>
          </p:nvSpPr>
          <p:spPr bwMode="auto">
            <a:xfrm flipH="1">
              <a:off x="4383" y="2931"/>
              <a:ext cx="85"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3914" name="Line 26"/>
            <p:cNvSpPr>
              <a:spLocks noChangeShapeType="1"/>
            </p:cNvSpPr>
            <p:nvPr/>
          </p:nvSpPr>
          <p:spPr bwMode="auto">
            <a:xfrm>
              <a:off x="4604" y="2931"/>
              <a:ext cx="90"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107950" y="260350"/>
            <a:ext cx="5171761" cy="606491"/>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sz="3200">
                <a:solidFill>
                  <a:schemeClr val="tx1"/>
                </a:solidFill>
              </a:rPr>
              <a:t>二叉树递归的后序遍历算法</a:t>
            </a:r>
          </a:p>
        </p:txBody>
      </p:sp>
      <p:sp>
        <p:nvSpPr>
          <p:cNvPr id="51204" name="Text Box 2"/>
          <p:cNvSpPr txBox="1">
            <a:spLocks noChangeArrowheads="1"/>
          </p:cNvSpPr>
          <p:nvPr/>
        </p:nvSpPr>
        <p:spPr bwMode="auto">
          <a:xfrm>
            <a:off x="0" y="1196752"/>
            <a:ext cx="9144000" cy="2554545"/>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postOrder</a:t>
            </a:r>
            <a:r>
              <a:rPr lang="en-US" altLang="zh-CN" sz="3200" dirty="0">
                <a:solidFill>
                  <a:schemeClr val="tx1"/>
                </a:solidFill>
                <a:latin typeface="Times New Roman" pitchFamily="18" charset="0"/>
                <a:ea typeface="宋体" pitchFamily="2" charset="-122"/>
              </a:rPr>
              <a:t>(t):</a:t>
            </a:r>
          </a:p>
          <a:p>
            <a:pPr>
              <a:lnSpc>
                <a:spcPct val="100000"/>
              </a:lnSpc>
            </a:pPr>
            <a:r>
              <a:rPr lang="en-US" altLang="zh-CN" sz="3200" dirty="0">
                <a:solidFill>
                  <a:schemeClr val="tx1"/>
                </a:solidFill>
                <a:latin typeface="Times New Roman" pitchFamily="18" charset="0"/>
                <a:ea typeface="宋体" pitchFamily="2" charset="-122"/>
              </a:rPr>
              <a:t>    if t==None : return</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postOrder</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t.Lchild</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postOrder</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t.Rchild</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print </a:t>
            </a:r>
            <a:r>
              <a:rPr lang="en-US" altLang="zh-CN" sz="3200" dirty="0" err="1">
                <a:solidFill>
                  <a:schemeClr val="tx1"/>
                </a:solidFill>
                <a:latin typeface="Times New Roman" pitchFamily="18" charset="0"/>
                <a:ea typeface="宋体" pitchFamily="2" charset="-122"/>
              </a:rPr>
              <a:t>t.data</a:t>
            </a:r>
            <a:r>
              <a:rPr lang="en-US" altLang="zh-CN" sz="3200" dirty="0">
                <a:solidFill>
                  <a:schemeClr val="tx1"/>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5"/>
          <p:cNvSpPr txBox="1">
            <a:spLocks noChangeArrowheads="1"/>
          </p:cNvSpPr>
          <p:nvPr/>
        </p:nvSpPr>
        <p:spPr bwMode="auto">
          <a:xfrm>
            <a:off x="9525" y="333375"/>
            <a:ext cx="8810625" cy="1125538"/>
          </a:xfrm>
          <a:prstGeom prst="rect">
            <a:avLst/>
          </a:prstGeom>
          <a:noFill/>
          <a:ln w="9525">
            <a:noFill/>
            <a:miter lim="800000"/>
            <a:headEnd/>
            <a:tailEnd/>
          </a:ln>
          <a:effectLst/>
        </p:spPr>
        <p:txBody>
          <a:bodyPr>
            <a:spAutoFit/>
          </a:bodyPr>
          <a:lstStyle/>
          <a:p>
            <a:pPr marL="1076325" indent="-1076325">
              <a:spcBef>
                <a:spcPct val="50000"/>
              </a:spcBef>
            </a:pPr>
            <a:r>
              <a:rPr kumimoji="1" lang="en-US" altLang="zh-CN" sz="2800">
                <a:solidFill>
                  <a:schemeClr val="tx1"/>
                </a:solidFill>
                <a:latin typeface="黑体" pitchFamily="49" charset="-122"/>
                <a:ea typeface="黑体" pitchFamily="49" charset="-122"/>
              </a:rPr>
              <a:t>【</a:t>
            </a:r>
            <a:r>
              <a:rPr kumimoji="1" lang="zh-CN" altLang="en-US" sz="2800">
                <a:solidFill>
                  <a:schemeClr val="tx1"/>
                </a:solidFill>
                <a:latin typeface="黑体" pitchFamily="49" charset="-122"/>
                <a:ea typeface="黑体" pitchFamily="49" charset="-122"/>
              </a:rPr>
              <a:t>例</a:t>
            </a:r>
            <a:r>
              <a:rPr kumimoji="1" lang="en-US" altLang="zh-CN" sz="2800">
                <a:solidFill>
                  <a:schemeClr val="tx1"/>
                </a:solidFill>
                <a:latin typeface="黑体" pitchFamily="49" charset="-122"/>
                <a:ea typeface="黑体" pitchFamily="49" charset="-122"/>
              </a:rPr>
              <a:t>】</a:t>
            </a:r>
            <a:r>
              <a:rPr kumimoji="1" lang="zh-CN" altLang="en-US" sz="2800">
                <a:solidFill>
                  <a:schemeClr val="tx1"/>
                </a:solidFill>
              </a:rPr>
              <a:t>写出下图的一棵二叉树的前序、中序和后序遍历序列。</a:t>
            </a:r>
          </a:p>
        </p:txBody>
      </p:sp>
      <p:grpSp>
        <p:nvGrpSpPr>
          <p:cNvPr id="52227" name="Group 23"/>
          <p:cNvGrpSpPr>
            <a:grpSpLocks/>
          </p:cNvGrpSpPr>
          <p:nvPr/>
        </p:nvGrpSpPr>
        <p:grpSpPr bwMode="auto">
          <a:xfrm>
            <a:off x="2771775" y="1773238"/>
            <a:ext cx="2971800" cy="2438400"/>
            <a:chOff x="1655" y="1162"/>
            <a:chExt cx="1872" cy="1536"/>
          </a:xfrm>
        </p:grpSpPr>
        <p:sp>
          <p:nvSpPr>
            <p:cNvPr id="52229" name="Oval 7"/>
            <p:cNvSpPr>
              <a:spLocks noChangeArrowheads="1"/>
            </p:cNvSpPr>
            <p:nvPr/>
          </p:nvSpPr>
          <p:spPr bwMode="auto">
            <a:xfrm>
              <a:off x="2457" y="1162"/>
              <a:ext cx="268" cy="267"/>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A</a:t>
              </a:r>
            </a:p>
          </p:txBody>
        </p:sp>
        <p:sp>
          <p:nvSpPr>
            <p:cNvPr id="52230" name="Oval 8"/>
            <p:cNvSpPr>
              <a:spLocks noChangeArrowheads="1"/>
            </p:cNvSpPr>
            <p:nvPr/>
          </p:nvSpPr>
          <p:spPr bwMode="auto">
            <a:xfrm>
              <a:off x="2992" y="1563"/>
              <a:ext cx="268" cy="267"/>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C</a:t>
              </a:r>
            </a:p>
          </p:txBody>
        </p:sp>
        <p:sp>
          <p:nvSpPr>
            <p:cNvPr id="52231" name="Oval 9"/>
            <p:cNvSpPr>
              <a:spLocks noChangeArrowheads="1"/>
            </p:cNvSpPr>
            <p:nvPr/>
          </p:nvSpPr>
          <p:spPr bwMode="auto">
            <a:xfrm>
              <a:off x="1922" y="1563"/>
              <a:ext cx="268" cy="267"/>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B</a:t>
              </a:r>
            </a:p>
          </p:txBody>
        </p:sp>
        <p:sp>
          <p:nvSpPr>
            <p:cNvPr id="52232" name="Oval 10"/>
            <p:cNvSpPr>
              <a:spLocks noChangeArrowheads="1"/>
            </p:cNvSpPr>
            <p:nvPr/>
          </p:nvSpPr>
          <p:spPr bwMode="auto">
            <a:xfrm>
              <a:off x="2190" y="1963"/>
              <a:ext cx="267" cy="268"/>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E</a:t>
              </a:r>
            </a:p>
          </p:txBody>
        </p:sp>
        <p:sp>
          <p:nvSpPr>
            <p:cNvPr id="52233" name="Oval 11"/>
            <p:cNvSpPr>
              <a:spLocks noChangeArrowheads="1"/>
            </p:cNvSpPr>
            <p:nvPr/>
          </p:nvSpPr>
          <p:spPr bwMode="auto">
            <a:xfrm>
              <a:off x="3260" y="1963"/>
              <a:ext cx="267" cy="268"/>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G</a:t>
              </a:r>
            </a:p>
          </p:txBody>
        </p:sp>
        <p:sp>
          <p:nvSpPr>
            <p:cNvPr id="52234" name="Oval 12"/>
            <p:cNvSpPr>
              <a:spLocks noChangeArrowheads="1"/>
            </p:cNvSpPr>
            <p:nvPr/>
          </p:nvSpPr>
          <p:spPr bwMode="auto">
            <a:xfrm>
              <a:off x="2792" y="1963"/>
              <a:ext cx="267" cy="268"/>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F</a:t>
              </a:r>
            </a:p>
          </p:txBody>
        </p:sp>
        <p:sp>
          <p:nvSpPr>
            <p:cNvPr id="52235" name="Oval 13"/>
            <p:cNvSpPr>
              <a:spLocks noChangeArrowheads="1"/>
            </p:cNvSpPr>
            <p:nvPr/>
          </p:nvSpPr>
          <p:spPr bwMode="auto">
            <a:xfrm>
              <a:off x="2591" y="2431"/>
              <a:ext cx="267" cy="267"/>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H</a:t>
              </a:r>
            </a:p>
          </p:txBody>
        </p:sp>
        <p:sp>
          <p:nvSpPr>
            <p:cNvPr id="680974" name="Line 14"/>
            <p:cNvSpPr>
              <a:spLocks noChangeShapeType="1"/>
            </p:cNvSpPr>
            <p:nvPr/>
          </p:nvSpPr>
          <p:spPr bwMode="auto">
            <a:xfrm flipH="1">
              <a:off x="2109" y="1389"/>
              <a:ext cx="379"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0975" name="Line 15"/>
            <p:cNvSpPr>
              <a:spLocks noChangeShapeType="1"/>
            </p:cNvSpPr>
            <p:nvPr/>
          </p:nvSpPr>
          <p:spPr bwMode="auto">
            <a:xfrm>
              <a:off x="2699" y="1389"/>
              <a:ext cx="362" cy="1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0976" name="Line 16"/>
            <p:cNvSpPr>
              <a:spLocks noChangeShapeType="1"/>
            </p:cNvSpPr>
            <p:nvPr/>
          </p:nvSpPr>
          <p:spPr bwMode="auto">
            <a:xfrm flipH="1">
              <a:off x="2925" y="1842"/>
              <a:ext cx="182" cy="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0977" name="Line 17"/>
            <p:cNvSpPr>
              <a:spLocks noChangeShapeType="1"/>
            </p:cNvSpPr>
            <p:nvPr/>
          </p:nvSpPr>
          <p:spPr bwMode="auto">
            <a:xfrm>
              <a:off x="2064" y="1842"/>
              <a:ext cx="193" cy="1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0978" name="Line 18"/>
            <p:cNvSpPr>
              <a:spLocks noChangeShapeType="1"/>
            </p:cNvSpPr>
            <p:nvPr/>
          </p:nvSpPr>
          <p:spPr bwMode="auto">
            <a:xfrm flipH="1">
              <a:off x="2744" y="2205"/>
              <a:ext cx="136"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2241" name="Oval 19"/>
            <p:cNvSpPr>
              <a:spLocks noChangeArrowheads="1"/>
            </p:cNvSpPr>
            <p:nvPr/>
          </p:nvSpPr>
          <p:spPr bwMode="auto">
            <a:xfrm>
              <a:off x="1655" y="1963"/>
              <a:ext cx="267" cy="268"/>
            </a:xfrm>
            <a:prstGeom prst="ellipse">
              <a:avLst/>
            </a:prstGeom>
            <a:noFill/>
            <a:ln w="28575">
              <a:solidFill>
                <a:schemeClr val="tx1"/>
              </a:solidFill>
              <a:round/>
              <a:headEnd/>
              <a:tailEnd/>
            </a:ln>
            <a:effectLst/>
          </p:spPr>
          <p:txBody>
            <a:bodyPr wrap="none" anchor="ctr"/>
            <a:lstStyle/>
            <a:p>
              <a:pPr algn="ctr">
                <a:lnSpc>
                  <a:spcPct val="100000"/>
                </a:lnSpc>
              </a:pPr>
              <a:r>
                <a:rPr kumimoji="1" lang="en-US" altLang="zh-CN" sz="1800">
                  <a:solidFill>
                    <a:schemeClr val="tx1"/>
                  </a:solidFill>
                  <a:latin typeface="VW媩$婫`婡p瑙" charset="0"/>
                  <a:ea typeface="宋体" pitchFamily="2" charset="-122"/>
                </a:rPr>
                <a:t>D</a:t>
              </a:r>
            </a:p>
          </p:txBody>
        </p:sp>
        <p:sp>
          <p:nvSpPr>
            <p:cNvPr id="680980" name="Line 20"/>
            <p:cNvSpPr>
              <a:spLocks noChangeShapeType="1"/>
            </p:cNvSpPr>
            <p:nvPr/>
          </p:nvSpPr>
          <p:spPr bwMode="auto">
            <a:xfrm flipH="1">
              <a:off x="1791" y="1842"/>
              <a:ext cx="227" cy="1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0981" name="Line 21"/>
            <p:cNvSpPr>
              <a:spLocks noChangeShapeType="1"/>
            </p:cNvSpPr>
            <p:nvPr/>
          </p:nvSpPr>
          <p:spPr bwMode="auto">
            <a:xfrm>
              <a:off x="3152" y="1842"/>
              <a:ext cx="227" cy="1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680982" name="Rectangle 22"/>
          <p:cNvSpPr>
            <a:spLocks noChangeArrowheads="1"/>
          </p:cNvSpPr>
          <p:nvPr/>
        </p:nvSpPr>
        <p:spPr bwMode="auto">
          <a:xfrm>
            <a:off x="609600" y="4724400"/>
            <a:ext cx="7086600" cy="1373188"/>
          </a:xfrm>
          <a:prstGeom prst="rect">
            <a:avLst/>
          </a:prstGeom>
          <a:noFill/>
          <a:ln w="9525">
            <a:noFill/>
            <a:miter lim="800000"/>
            <a:headEnd/>
            <a:tailEnd/>
          </a:ln>
          <a:effectLst/>
        </p:spPr>
        <p:txBody>
          <a:bodyPr>
            <a:spAutoFit/>
          </a:bodyPr>
          <a:lstStyle/>
          <a:p>
            <a:pPr>
              <a:lnSpc>
                <a:spcPct val="100000"/>
              </a:lnSpc>
            </a:pPr>
            <a:r>
              <a:rPr kumimoji="1" lang="zh-CN" altLang="en-US" sz="2800">
                <a:solidFill>
                  <a:schemeClr val="tx1"/>
                </a:solidFill>
                <a:latin typeface="Times New Roman" pitchFamily="18" charset="0"/>
              </a:rPr>
              <a:t>前序序列：</a:t>
            </a:r>
            <a:r>
              <a:rPr kumimoji="1" lang="en-US" altLang="zh-CN" sz="2800">
                <a:solidFill>
                  <a:schemeClr val="tx1"/>
                </a:solidFill>
                <a:latin typeface="Times New Roman" pitchFamily="18" charset="0"/>
              </a:rPr>
              <a:t>A B D E C F H G</a:t>
            </a:r>
          </a:p>
          <a:p>
            <a:pPr>
              <a:lnSpc>
                <a:spcPct val="100000"/>
              </a:lnSpc>
            </a:pPr>
            <a:r>
              <a:rPr kumimoji="1" lang="zh-CN" altLang="en-US" sz="2800">
                <a:solidFill>
                  <a:schemeClr val="tx1"/>
                </a:solidFill>
                <a:latin typeface="Times New Roman" pitchFamily="18" charset="0"/>
              </a:rPr>
              <a:t>中序序列：</a:t>
            </a:r>
            <a:r>
              <a:rPr kumimoji="1" lang="en-US" altLang="zh-CN" sz="2800">
                <a:solidFill>
                  <a:schemeClr val="tx1"/>
                </a:solidFill>
                <a:latin typeface="Times New Roman" pitchFamily="18" charset="0"/>
              </a:rPr>
              <a:t>D B E A H F C G</a:t>
            </a:r>
          </a:p>
          <a:p>
            <a:pPr>
              <a:lnSpc>
                <a:spcPct val="100000"/>
              </a:lnSpc>
            </a:pPr>
            <a:r>
              <a:rPr kumimoji="1" lang="zh-CN" altLang="en-US" sz="2800">
                <a:solidFill>
                  <a:schemeClr val="tx1"/>
                </a:solidFill>
                <a:latin typeface="Times New Roman" pitchFamily="18" charset="0"/>
              </a:rPr>
              <a:t>后序序列：</a:t>
            </a:r>
            <a:r>
              <a:rPr kumimoji="1" lang="en-US" altLang="zh-CN" sz="2800">
                <a:solidFill>
                  <a:schemeClr val="tx1"/>
                </a:solidFill>
                <a:latin typeface="Times New Roman" pitchFamily="18" charset="0"/>
              </a:rPr>
              <a:t>D E B H F G C 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0982"/>
                                        </p:tgtEl>
                                        <p:attrNameLst>
                                          <p:attrName>style.visibility</p:attrName>
                                        </p:attrNameLst>
                                      </p:cBhvr>
                                      <p:to>
                                        <p:strVal val="visible"/>
                                      </p:to>
                                    </p:set>
                                    <p:anim calcmode="lin" valueType="num">
                                      <p:cBhvr additive="base">
                                        <p:cTn id="7" dur="500" fill="hold"/>
                                        <p:tgtEl>
                                          <p:spTgt spid="680982"/>
                                        </p:tgtEl>
                                        <p:attrNameLst>
                                          <p:attrName>ppt_x</p:attrName>
                                        </p:attrNameLst>
                                      </p:cBhvr>
                                      <p:tavLst>
                                        <p:tav tm="0">
                                          <p:val>
                                            <p:strVal val="0-#ppt_w/2"/>
                                          </p:val>
                                        </p:tav>
                                        <p:tav tm="100000">
                                          <p:val>
                                            <p:strVal val="#ppt_x"/>
                                          </p:val>
                                        </p:tav>
                                      </p:tavLst>
                                    </p:anim>
                                    <p:anim calcmode="lin" valueType="num">
                                      <p:cBhvr additive="base">
                                        <p:cTn id="8" dur="500" fill="hold"/>
                                        <p:tgtEl>
                                          <p:spTgt spid="680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8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179388" y="260350"/>
            <a:ext cx="670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b="0">
                <a:solidFill>
                  <a:srgbClr val="CC3300"/>
                </a:solidFill>
                <a:effectLst>
                  <a:outerShdw blurRad="38100" dist="38100" dir="2700000" algn="tl">
                    <a:srgbClr val="C0C0C0"/>
                  </a:outerShdw>
                </a:effectLst>
                <a:latin typeface="Times New Roman" pitchFamily="18" charset="0"/>
              </a:rPr>
              <a:t>层次序遍历</a:t>
            </a:r>
            <a:endParaRPr lang="zh-CN" altLang="en-US" sz="4400" b="0">
              <a:solidFill>
                <a:schemeClr val="tx2"/>
              </a:solidFill>
              <a:latin typeface="Times New Roman" pitchFamily="18" charset="0"/>
            </a:endParaRPr>
          </a:p>
        </p:txBody>
      </p:sp>
      <p:sp>
        <p:nvSpPr>
          <p:cNvPr id="932866" name="Rectangle 2"/>
          <p:cNvSpPr>
            <a:spLocks noChangeArrowheads="1"/>
          </p:cNvSpPr>
          <p:nvPr/>
        </p:nvSpPr>
        <p:spPr bwMode="auto">
          <a:xfrm>
            <a:off x="179388" y="981075"/>
            <a:ext cx="49688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190500" indent="-190500">
              <a:lnSpc>
                <a:spcPct val="100000"/>
              </a:lnSpc>
              <a:defRPr/>
            </a:pPr>
            <a:r>
              <a:rPr lang="zh-CN" altLang="en-US" sz="2800">
                <a:solidFill>
                  <a:schemeClr val="tx1"/>
                </a:solidFill>
                <a:effectLst>
                  <a:outerShdw blurRad="38100" dist="38100" dir="2700000" algn="tl">
                    <a:srgbClr val="C0C0C0"/>
                  </a:outerShdw>
                </a:effectLst>
              </a:rPr>
              <a:t>层序遍历二叉树算法的框架是</a:t>
            </a:r>
          </a:p>
        </p:txBody>
      </p:sp>
      <p:sp>
        <p:nvSpPr>
          <p:cNvPr id="932867" name="Rectangle 3"/>
          <p:cNvSpPr>
            <a:spLocks noChangeArrowheads="1"/>
          </p:cNvSpPr>
          <p:nvPr/>
        </p:nvSpPr>
        <p:spPr bwMode="auto">
          <a:xfrm>
            <a:off x="250825" y="1752600"/>
            <a:ext cx="5041900" cy="3548063"/>
          </a:xfrm>
          <a:prstGeom prst="rect">
            <a:avLst/>
          </a:prstGeom>
          <a:noFill/>
          <a:ln w="9525">
            <a:noFill/>
            <a:miter lim="800000"/>
            <a:headEnd/>
            <a:tailEnd/>
          </a:ln>
          <a:effectLst/>
        </p:spPr>
        <p:txBody>
          <a:bodyPr lIns="92075" tIns="46038" rIns="92075" bIns="46038"/>
          <a:lstStyle/>
          <a:p>
            <a:pPr marL="447675" indent="-447675">
              <a:lnSpc>
                <a:spcPct val="100000"/>
              </a:lnSpc>
              <a:buClr>
                <a:srgbClr val="FF0000"/>
              </a:buClr>
              <a:buSzPct val="70000"/>
              <a:buFont typeface="Wingdings" pitchFamily="2" charset="2"/>
              <a:buChar char="n"/>
            </a:pPr>
            <a:r>
              <a:rPr lang="zh-CN" altLang="en-US" sz="2800">
                <a:solidFill>
                  <a:schemeClr val="tx1"/>
                </a:solidFill>
                <a:effectLst>
                  <a:outerShdw blurRad="38100" dist="38100" dir="2700000" algn="tl">
                    <a:srgbClr val="C0C0C0"/>
                  </a:outerShdw>
                </a:effectLst>
              </a:rPr>
              <a:t>若二叉树为空，则空操作；否则根结点入队</a:t>
            </a:r>
            <a:r>
              <a:rPr lang="en-US" altLang="zh-CN" sz="2800">
                <a:solidFill>
                  <a:schemeClr val="tx1"/>
                </a:solidFill>
                <a:effectLst>
                  <a:outerShdw blurRad="38100" dist="38100" dir="2700000" algn="tl">
                    <a:srgbClr val="C0C0C0"/>
                  </a:outerShdw>
                </a:effectLst>
              </a:rPr>
              <a:t>;</a:t>
            </a:r>
          </a:p>
          <a:p>
            <a:pPr marL="447675" indent="-447675">
              <a:lnSpc>
                <a:spcPct val="100000"/>
              </a:lnSpc>
              <a:buClr>
                <a:srgbClr val="FF0000"/>
              </a:buClr>
              <a:buSzPct val="70000"/>
              <a:buFont typeface="Wingdings" pitchFamily="2" charset="2"/>
              <a:buChar char="n"/>
            </a:pPr>
            <a:r>
              <a:rPr lang="zh-CN" altLang="en-US" sz="2800">
                <a:solidFill>
                  <a:schemeClr val="tx1"/>
                </a:solidFill>
                <a:effectLst>
                  <a:outerShdw blurRad="38100" dist="38100" dir="2700000" algn="tl">
                    <a:srgbClr val="C0C0C0"/>
                  </a:outerShdw>
                </a:effectLst>
              </a:rPr>
              <a:t>如队列不空，循环：</a:t>
            </a:r>
          </a:p>
          <a:p>
            <a:pPr marL="447675" indent="-447675">
              <a:lnSpc>
                <a:spcPct val="100000"/>
              </a:lnSpc>
              <a:buClr>
                <a:srgbClr val="FF0000"/>
              </a:buClr>
              <a:buSzPct val="70000"/>
              <a:buFont typeface="Wingdings" pitchFamily="2" charset="2"/>
              <a:buChar char="n"/>
            </a:pPr>
            <a:r>
              <a:rPr lang="zh-CN" altLang="en-US" sz="2800">
                <a:solidFill>
                  <a:schemeClr val="tx1"/>
                </a:solidFill>
                <a:effectLst>
                  <a:outerShdw blurRad="38100" dist="38100" dir="2700000" algn="tl">
                    <a:srgbClr val="C0C0C0"/>
                  </a:outerShdw>
                </a:effectLst>
              </a:rPr>
              <a:t>出队元素作为当前结点并输出，将当前结点的左右孩子入队；  </a:t>
            </a:r>
          </a:p>
          <a:p>
            <a:pPr marL="447675" indent="-447675">
              <a:lnSpc>
                <a:spcPct val="100000"/>
              </a:lnSpc>
              <a:buClr>
                <a:srgbClr val="FF0000"/>
              </a:buClr>
              <a:buSzPct val="70000"/>
              <a:buFont typeface="Wingdings" pitchFamily="2" charset="2"/>
              <a:buChar char="n"/>
            </a:pPr>
            <a:r>
              <a:rPr lang="zh-CN" altLang="en-US" sz="2800">
                <a:solidFill>
                  <a:schemeClr val="tx1"/>
                </a:solidFill>
                <a:effectLst>
                  <a:outerShdw blurRad="38100" dist="38100" dir="2700000" algn="tl">
                    <a:srgbClr val="C0C0C0"/>
                  </a:outerShdw>
                </a:effectLst>
                <a:latin typeface="VW媩$婫`婡p瑙" charset="0"/>
              </a:rPr>
              <a:t>最后，出队序列就是层序遍历序列</a:t>
            </a:r>
          </a:p>
        </p:txBody>
      </p:sp>
      <p:sp>
        <p:nvSpPr>
          <p:cNvPr id="932868" name="Rectangle 4"/>
          <p:cNvSpPr>
            <a:spLocks noChangeArrowheads="1"/>
          </p:cNvSpPr>
          <p:nvPr/>
        </p:nvSpPr>
        <p:spPr bwMode="auto">
          <a:xfrm>
            <a:off x="323850" y="5373688"/>
            <a:ext cx="4572000" cy="1182687"/>
          </a:xfrm>
          <a:prstGeom prst="rect">
            <a:avLst/>
          </a:prstGeom>
          <a:noFill/>
          <a:ln w="9525">
            <a:noFill/>
            <a:miter lim="800000"/>
            <a:headEnd/>
            <a:tailEnd/>
          </a:ln>
          <a:effectLst/>
        </p:spPr>
        <p:txBody>
          <a:bodyPr lIns="112947" tIns="56473" rIns="112947" bIns="56473">
            <a:spAutoFit/>
          </a:bodyPr>
          <a:lstStyle/>
          <a:p>
            <a:pPr>
              <a:lnSpc>
                <a:spcPct val="100000"/>
              </a:lnSpc>
              <a:spcBef>
                <a:spcPct val="50000"/>
              </a:spcBef>
            </a:pPr>
            <a:r>
              <a:rPr lang="zh-CN" altLang="en-US" sz="2800">
                <a:solidFill>
                  <a:schemeClr val="tx1"/>
                </a:solidFill>
                <a:effectLst>
                  <a:outerShdw blurRad="38100" dist="38100" dir="2700000" algn="tl">
                    <a:srgbClr val="C0C0C0"/>
                  </a:outerShdw>
                </a:effectLst>
                <a:latin typeface="VW媩$婫`婡p瑙" charset="0"/>
              </a:rPr>
              <a:t>遍历顺序：</a:t>
            </a:r>
          </a:p>
          <a:p>
            <a:pPr>
              <a:lnSpc>
                <a:spcPct val="100000"/>
              </a:lnSpc>
              <a:spcBef>
                <a:spcPct val="50000"/>
              </a:spcBef>
            </a:pPr>
            <a:r>
              <a:rPr lang="en-US" altLang="zh-CN" sz="2800">
                <a:solidFill>
                  <a:schemeClr val="tx1"/>
                </a:solidFill>
                <a:effectLst>
                  <a:outerShdw blurRad="38100" dist="38100" dir="2700000" algn="tl">
                    <a:srgbClr val="C0C0C0"/>
                  </a:outerShdw>
                </a:effectLst>
                <a:latin typeface="Times New Roman" pitchFamily="18" charset="0"/>
              </a:rPr>
              <a:t>A B C D E F G H I J K</a:t>
            </a:r>
            <a:endParaRPr lang="zh-CN" altLang="en-US" sz="2800" i="1">
              <a:solidFill>
                <a:schemeClr val="tx1"/>
              </a:solidFill>
              <a:effectLst>
                <a:outerShdw blurRad="38100" dist="38100" dir="2700000" algn="tl">
                  <a:srgbClr val="C0C0C0"/>
                </a:outerShdw>
              </a:effectLst>
              <a:latin typeface="Times New Roman" pitchFamily="18" charset="0"/>
            </a:endParaRPr>
          </a:p>
        </p:txBody>
      </p:sp>
      <p:grpSp>
        <p:nvGrpSpPr>
          <p:cNvPr id="53254" name="Group 5"/>
          <p:cNvGrpSpPr>
            <a:grpSpLocks/>
          </p:cNvGrpSpPr>
          <p:nvPr/>
        </p:nvGrpSpPr>
        <p:grpSpPr bwMode="auto">
          <a:xfrm>
            <a:off x="5651500" y="2049463"/>
            <a:ext cx="2970213" cy="3344862"/>
            <a:chOff x="3560" y="1291"/>
            <a:chExt cx="1871" cy="2107"/>
          </a:xfrm>
        </p:grpSpPr>
        <p:sp>
          <p:nvSpPr>
            <p:cNvPr id="932870" name="Oval 6"/>
            <p:cNvSpPr>
              <a:spLocks noChangeArrowheads="1"/>
            </p:cNvSpPr>
            <p:nvPr/>
          </p:nvSpPr>
          <p:spPr bwMode="auto">
            <a:xfrm>
              <a:off x="4319" y="1291"/>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A</a:t>
              </a:r>
            </a:p>
          </p:txBody>
        </p:sp>
        <p:sp>
          <p:nvSpPr>
            <p:cNvPr id="932871" name="Oval 7"/>
            <p:cNvSpPr>
              <a:spLocks noChangeArrowheads="1"/>
            </p:cNvSpPr>
            <p:nvPr/>
          </p:nvSpPr>
          <p:spPr bwMode="auto">
            <a:xfrm>
              <a:off x="3816" y="1702"/>
              <a:ext cx="34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B</a:t>
              </a:r>
            </a:p>
          </p:txBody>
        </p:sp>
        <p:sp>
          <p:nvSpPr>
            <p:cNvPr id="932872" name="Oval 8"/>
            <p:cNvSpPr>
              <a:spLocks noChangeArrowheads="1"/>
            </p:cNvSpPr>
            <p:nvPr/>
          </p:nvSpPr>
          <p:spPr bwMode="auto">
            <a:xfrm>
              <a:off x="4806" y="1702"/>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C</a:t>
              </a:r>
            </a:p>
          </p:txBody>
        </p:sp>
        <p:sp>
          <p:nvSpPr>
            <p:cNvPr id="932873" name="Oval 9"/>
            <p:cNvSpPr>
              <a:spLocks noChangeArrowheads="1"/>
            </p:cNvSpPr>
            <p:nvPr/>
          </p:nvSpPr>
          <p:spPr bwMode="auto">
            <a:xfrm>
              <a:off x="3560" y="2160"/>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D</a:t>
              </a:r>
            </a:p>
          </p:txBody>
        </p:sp>
        <p:sp>
          <p:nvSpPr>
            <p:cNvPr id="932874" name="Oval 10"/>
            <p:cNvSpPr>
              <a:spLocks noChangeArrowheads="1"/>
            </p:cNvSpPr>
            <p:nvPr/>
          </p:nvSpPr>
          <p:spPr bwMode="auto">
            <a:xfrm>
              <a:off x="4109" y="2156"/>
              <a:ext cx="33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E</a:t>
              </a:r>
            </a:p>
          </p:txBody>
        </p:sp>
        <p:sp>
          <p:nvSpPr>
            <p:cNvPr id="932875" name="Oval 11"/>
            <p:cNvSpPr>
              <a:spLocks noChangeArrowheads="1"/>
            </p:cNvSpPr>
            <p:nvPr/>
          </p:nvSpPr>
          <p:spPr bwMode="auto">
            <a:xfrm>
              <a:off x="4592" y="2156"/>
              <a:ext cx="319"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F</a:t>
              </a:r>
            </a:p>
          </p:txBody>
        </p:sp>
        <p:sp>
          <p:nvSpPr>
            <p:cNvPr id="932876" name="Oval 12"/>
            <p:cNvSpPr>
              <a:spLocks noChangeArrowheads="1"/>
            </p:cNvSpPr>
            <p:nvPr/>
          </p:nvSpPr>
          <p:spPr bwMode="auto">
            <a:xfrm>
              <a:off x="5071" y="2156"/>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G</a:t>
              </a:r>
            </a:p>
          </p:txBody>
        </p:sp>
        <p:sp>
          <p:nvSpPr>
            <p:cNvPr id="932877" name="Oval 13"/>
            <p:cNvSpPr>
              <a:spLocks noChangeAspect="1" noChangeArrowheads="1"/>
            </p:cNvSpPr>
            <p:nvPr/>
          </p:nvSpPr>
          <p:spPr bwMode="auto">
            <a:xfrm>
              <a:off x="4353" y="2610"/>
              <a:ext cx="341"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I</a:t>
              </a:r>
            </a:p>
          </p:txBody>
        </p:sp>
        <p:sp>
          <p:nvSpPr>
            <p:cNvPr id="932878" name="Oval 14"/>
            <p:cNvSpPr>
              <a:spLocks noChangeArrowheads="1"/>
            </p:cNvSpPr>
            <p:nvPr/>
          </p:nvSpPr>
          <p:spPr bwMode="auto">
            <a:xfrm>
              <a:off x="4609" y="3063"/>
              <a:ext cx="323"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K</a:t>
              </a:r>
            </a:p>
          </p:txBody>
        </p:sp>
        <p:sp>
          <p:nvSpPr>
            <p:cNvPr id="932879" name="Oval 15"/>
            <p:cNvSpPr>
              <a:spLocks noChangeArrowheads="1"/>
            </p:cNvSpPr>
            <p:nvPr/>
          </p:nvSpPr>
          <p:spPr bwMode="auto">
            <a:xfrm>
              <a:off x="3822" y="2610"/>
              <a:ext cx="360"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H</a:t>
              </a:r>
            </a:p>
          </p:txBody>
        </p:sp>
        <p:sp>
          <p:nvSpPr>
            <p:cNvPr id="932880" name="Oval 16"/>
            <p:cNvSpPr>
              <a:spLocks noChangeArrowheads="1"/>
            </p:cNvSpPr>
            <p:nvPr/>
          </p:nvSpPr>
          <p:spPr bwMode="auto">
            <a:xfrm>
              <a:off x="4150" y="3063"/>
              <a:ext cx="346" cy="335"/>
            </a:xfrm>
            <a:prstGeom prst="ellipse">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200">
                  <a:solidFill>
                    <a:srgbClr val="FF0000"/>
                  </a:solidFill>
                  <a:effectLst>
                    <a:outerShdw blurRad="38100" dist="38100" dir="2700000" algn="tl">
                      <a:srgbClr val="000000"/>
                    </a:outerShdw>
                  </a:effectLst>
                  <a:latin typeface="Times New Roman" pitchFamily="18" charset="0"/>
                </a:rPr>
                <a:t>J</a:t>
              </a:r>
            </a:p>
          </p:txBody>
        </p:sp>
        <p:sp>
          <p:nvSpPr>
            <p:cNvPr id="932881" name="Line 17"/>
            <p:cNvSpPr>
              <a:spLocks noChangeShapeType="1"/>
            </p:cNvSpPr>
            <p:nvPr/>
          </p:nvSpPr>
          <p:spPr bwMode="auto">
            <a:xfrm flipH="1">
              <a:off x="4099" y="1570"/>
              <a:ext cx="278"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2" name="Line 18"/>
            <p:cNvSpPr>
              <a:spLocks noChangeShapeType="1"/>
            </p:cNvSpPr>
            <p:nvPr/>
          </p:nvSpPr>
          <p:spPr bwMode="auto">
            <a:xfrm>
              <a:off x="4604" y="1570"/>
              <a:ext cx="272" cy="18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3" name="Line 19"/>
            <p:cNvSpPr>
              <a:spLocks noChangeShapeType="1"/>
            </p:cNvSpPr>
            <p:nvPr/>
          </p:nvSpPr>
          <p:spPr bwMode="auto">
            <a:xfrm flipH="1">
              <a:off x="3787" y="2018"/>
              <a:ext cx="142" cy="14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4" name="Line 20"/>
            <p:cNvSpPr>
              <a:spLocks noChangeShapeType="1"/>
            </p:cNvSpPr>
            <p:nvPr/>
          </p:nvSpPr>
          <p:spPr bwMode="auto">
            <a:xfrm>
              <a:off x="4059" y="2024"/>
              <a:ext cx="125" cy="164"/>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5" name="Line 21"/>
            <p:cNvSpPr>
              <a:spLocks noChangeShapeType="1"/>
            </p:cNvSpPr>
            <p:nvPr/>
          </p:nvSpPr>
          <p:spPr bwMode="auto">
            <a:xfrm flipH="1">
              <a:off x="4785" y="2024"/>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6" name="Line 22"/>
            <p:cNvSpPr>
              <a:spLocks noChangeShapeType="1"/>
            </p:cNvSpPr>
            <p:nvPr/>
          </p:nvSpPr>
          <p:spPr bwMode="auto">
            <a:xfrm>
              <a:off x="5057" y="2024"/>
              <a:ext cx="182"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7" name="Line 23"/>
            <p:cNvSpPr>
              <a:spLocks noChangeShapeType="1"/>
            </p:cNvSpPr>
            <p:nvPr/>
          </p:nvSpPr>
          <p:spPr bwMode="auto">
            <a:xfrm flipH="1">
              <a:off x="4059"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8" name="Line 24"/>
            <p:cNvSpPr>
              <a:spLocks noChangeShapeType="1"/>
            </p:cNvSpPr>
            <p:nvPr/>
          </p:nvSpPr>
          <p:spPr bwMode="auto">
            <a:xfrm>
              <a:off x="4332" y="2478"/>
              <a:ext cx="136"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89" name="Line 25"/>
            <p:cNvSpPr>
              <a:spLocks noChangeShapeType="1"/>
            </p:cNvSpPr>
            <p:nvPr/>
          </p:nvSpPr>
          <p:spPr bwMode="auto">
            <a:xfrm flipH="1">
              <a:off x="4383" y="2931"/>
              <a:ext cx="85" cy="13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932890" name="Line 26"/>
            <p:cNvSpPr>
              <a:spLocks noChangeShapeType="1"/>
            </p:cNvSpPr>
            <p:nvPr/>
          </p:nvSpPr>
          <p:spPr bwMode="auto">
            <a:xfrm>
              <a:off x="4604" y="2931"/>
              <a:ext cx="90" cy="16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pull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1138" name="Rectangle 2"/>
          <p:cNvSpPr>
            <a:spLocks noChangeArrowheads="1"/>
          </p:cNvSpPr>
          <p:nvPr/>
        </p:nvSpPr>
        <p:spPr bwMode="auto">
          <a:xfrm>
            <a:off x="250825" y="333375"/>
            <a:ext cx="38735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effectLst>
                  <a:outerShdw blurRad="38100" dist="38100" dir="2700000" algn="tl">
                    <a:srgbClr val="C0C0C0"/>
                  </a:outerShdw>
                </a:effectLst>
                <a:latin typeface="VW媩$婫`婡p瑙" charset="0"/>
              </a:rPr>
              <a:t>例子 </a:t>
            </a:r>
          </a:p>
        </p:txBody>
      </p:sp>
      <p:grpSp>
        <p:nvGrpSpPr>
          <p:cNvPr id="54275" name="Group 3"/>
          <p:cNvGrpSpPr>
            <a:grpSpLocks/>
          </p:cNvGrpSpPr>
          <p:nvPr/>
        </p:nvGrpSpPr>
        <p:grpSpPr bwMode="auto">
          <a:xfrm>
            <a:off x="5651500" y="549275"/>
            <a:ext cx="1905000" cy="1600200"/>
            <a:chOff x="3888" y="624"/>
            <a:chExt cx="1200" cy="1008"/>
          </a:xfrm>
        </p:grpSpPr>
        <p:sp>
          <p:nvSpPr>
            <p:cNvPr id="54343" name="Oval 4"/>
            <p:cNvSpPr>
              <a:spLocks noChangeArrowheads="1"/>
            </p:cNvSpPr>
            <p:nvPr/>
          </p:nvSpPr>
          <p:spPr bwMode="auto">
            <a:xfrm>
              <a:off x="4368" y="624"/>
              <a:ext cx="240" cy="240"/>
            </a:xfrm>
            <a:prstGeom prst="ellipse">
              <a:avLst/>
            </a:prstGeom>
            <a:solidFill>
              <a:schemeClr val="bg1"/>
            </a:solidFill>
            <a:ln w="9525">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A</a:t>
              </a:r>
            </a:p>
          </p:txBody>
        </p:sp>
        <p:sp>
          <p:nvSpPr>
            <p:cNvPr id="54344" name="Oval 5"/>
            <p:cNvSpPr>
              <a:spLocks noChangeArrowheads="1"/>
            </p:cNvSpPr>
            <p:nvPr/>
          </p:nvSpPr>
          <p:spPr bwMode="auto">
            <a:xfrm>
              <a:off x="3888" y="960"/>
              <a:ext cx="240" cy="240"/>
            </a:xfrm>
            <a:prstGeom prst="ellipse">
              <a:avLst/>
            </a:prstGeom>
            <a:solidFill>
              <a:schemeClr val="bg1"/>
            </a:solidFill>
            <a:ln w="9525">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B</a:t>
              </a:r>
            </a:p>
          </p:txBody>
        </p:sp>
        <p:sp>
          <p:nvSpPr>
            <p:cNvPr id="54345" name="Oval 6"/>
            <p:cNvSpPr>
              <a:spLocks noChangeArrowheads="1"/>
            </p:cNvSpPr>
            <p:nvPr/>
          </p:nvSpPr>
          <p:spPr bwMode="auto">
            <a:xfrm>
              <a:off x="4848" y="960"/>
              <a:ext cx="240" cy="240"/>
            </a:xfrm>
            <a:prstGeom prst="ellipse">
              <a:avLst/>
            </a:prstGeom>
            <a:solidFill>
              <a:schemeClr val="bg1"/>
            </a:solidFill>
            <a:ln w="9525">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C</a:t>
              </a:r>
            </a:p>
          </p:txBody>
        </p:sp>
        <p:sp>
          <p:nvSpPr>
            <p:cNvPr id="54346" name="Oval 7"/>
            <p:cNvSpPr>
              <a:spLocks noChangeArrowheads="1"/>
            </p:cNvSpPr>
            <p:nvPr/>
          </p:nvSpPr>
          <p:spPr bwMode="auto">
            <a:xfrm>
              <a:off x="4128" y="1392"/>
              <a:ext cx="240" cy="240"/>
            </a:xfrm>
            <a:prstGeom prst="ellipse">
              <a:avLst/>
            </a:prstGeom>
            <a:solidFill>
              <a:schemeClr val="bg1"/>
            </a:solidFill>
            <a:ln w="9525">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D</a:t>
              </a:r>
            </a:p>
          </p:txBody>
        </p:sp>
        <p:sp>
          <p:nvSpPr>
            <p:cNvPr id="54347" name="Oval 8"/>
            <p:cNvSpPr>
              <a:spLocks noChangeArrowheads="1"/>
            </p:cNvSpPr>
            <p:nvPr/>
          </p:nvSpPr>
          <p:spPr bwMode="auto">
            <a:xfrm>
              <a:off x="4656" y="1392"/>
              <a:ext cx="240" cy="240"/>
            </a:xfrm>
            <a:prstGeom prst="ellipse">
              <a:avLst/>
            </a:prstGeom>
            <a:solidFill>
              <a:schemeClr val="bg1"/>
            </a:solidFill>
            <a:ln w="9525">
              <a:solidFill>
                <a:schemeClr val="tx1"/>
              </a:solidFill>
              <a:round/>
              <a:headEnd/>
              <a:tailEnd/>
            </a:ln>
            <a:effectLst/>
          </p:spPr>
          <p:txBody>
            <a:bodyPr wrap="none" anchor="ctr"/>
            <a:lstStyle/>
            <a:p>
              <a:pPr algn="ctr">
                <a:lnSpc>
                  <a:spcPct val="100000"/>
                </a:lnSpc>
              </a:pPr>
              <a:r>
                <a:rPr lang="en-US" altLang="zh-CN" sz="1800">
                  <a:solidFill>
                    <a:schemeClr val="tx1"/>
                  </a:solidFill>
                  <a:latin typeface="VW媩$婫`婡p瑙" charset="0"/>
                  <a:ea typeface="宋体" pitchFamily="2" charset="-122"/>
                </a:rPr>
                <a:t>E</a:t>
              </a:r>
            </a:p>
          </p:txBody>
        </p:sp>
        <p:sp>
          <p:nvSpPr>
            <p:cNvPr id="731145" name="Line 9"/>
            <p:cNvSpPr>
              <a:spLocks noChangeShapeType="1"/>
            </p:cNvSpPr>
            <p:nvPr/>
          </p:nvSpPr>
          <p:spPr bwMode="auto">
            <a:xfrm flipH="1">
              <a:off x="4128" y="81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1146" name="Line 10"/>
            <p:cNvSpPr>
              <a:spLocks noChangeShapeType="1"/>
            </p:cNvSpPr>
            <p:nvPr/>
          </p:nvSpPr>
          <p:spPr bwMode="auto">
            <a:xfrm>
              <a:off x="4032" y="1200"/>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1147" name="Line 11"/>
            <p:cNvSpPr>
              <a:spLocks noChangeShapeType="1"/>
            </p:cNvSpPr>
            <p:nvPr/>
          </p:nvSpPr>
          <p:spPr bwMode="auto">
            <a:xfrm>
              <a:off x="4608" y="816"/>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1148" name="Line 12"/>
            <p:cNvSpPr>
              <a:spLocks noChangeShapeType="1"/>
            </p:cNvSpPr>
            <p:nvPr/>
          </p:nvSpPr>
          <p:spPr bwMode="auto">
            <a:xfrm flipH="1">
              <a:off x="4800" y="1200"/>
              <a:ext cx="14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731149" name="Rectangle 13"/>
          <p:cNvSpPr>
            <a:spLocks noChangeArrowheads="1"/>
          </p:cNvSpPr>
          <p:nvPr/>
        </p:nvSpPr>
        <p:spPr bwMode="auto">
          <a:xfrm>
            <a:off x="250825" y="1125538"/>
            <a:ext cx="4824413"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初始化：将结点</a:t>
            </a:r>
            <a:r>
              <a:rPr lang="en-US" altLang="zh-CN" sz="2800">
                <a:solidFill>
                  <a:schemeClr val="tx1"/>
                </a:solidFill>
                <a:effectLst>
                  <a:outerShdw blurRad="38100" dist="38100" dir="2700000" algn="tl">
                    <a:srgbClr val="C0C0C0"/>
                  </a:outerShdw>
                </a:effectLst>
                <a:latin typeface="Times New Roman" pitchFamily="18" charset="0"/>
              </a:rPr>
              <a:t>A</a:t>
            </a:r>
            <a:r>
              <a:rPr lang="zh-CN" altLang="en-US" sz="2800">
                <a:solidFill>
                  <a:schemeClr val="tx1"/>
                </a:solidFill>
                <a:effectLst>
                  <a:outerShdw blurRad="38100" dist="38100" dir="2700000" algn="tl">
                    <a:srgbClr val="C0C0C0"/>
                  </a:outerShdw>
                </a:effectLst>
                <a:latin typeface="Times New Roman" pitchFamily="18" charset="0"/>
              </a:rPr>
              <a:t>入队;</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1. 结点</a:t>
            </a:r>
            <a:r>
              <a:rPr lang="en-US" altLang="zh-CN" sz="2800">
                <a:solidFill>
                  <a:schemeClr val="tx1"/>
                </a:solidFill>
                <a:effectLst>
                  <a:outerShdw blurRad="38100" dist="38100" dir="2700000" algn="tl">
                    <a:srgbClr val="C0C0C0"/>
                  </a:outerShdw>
                </a:effectLst>
                <a:latin typeface="Times New Roman" pitchFamily="18" charset="0"/>
              </a:rPr>
              <a:t>A</a:t>
            </a:r>
            <a:r>
              <a:rPr lang="zh-CN" altLang="en-US" sz="2800">
                <a:solidFill>
                  <a:schemeClr val="tx1"/>
                </a:solidFill>
                <a:effectLst>
                  <a:outerShdw blurRad="38100" dist="38100" dir="2700000" algn="tl">
                    <a:srgbClr val="C0C0C0"/>
                  </a:outerShdw>
                </a:effectLst>
                <a:latin typeface="Times New Roman" pitchFamily="18" charset="0"/>
              </a:rPr>
              <a:t>出队，输出 </a:t>
            </a:r>
            <a:r>
              <a:rPr lang="en-US" altLang="zh-CN" sz="2800">
                <a:solidFill>
                  <a:schemeClr val="tx1"/>
                </a:solidFill>
                <a:effectLst>
                  <a:outerShdw blurRad="38100" dist="38100" dir="2700000" algn="tl">
                    <a:srgbClr val="C0C0C0"/>
                  </a:outerShdw>
                </a:effectLst>
                <a:latin typeface="Times New Roman" pitchFamily="18" charset="0"/>
              </a:rPr>
              <a:t>A;</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    A</a:t>
            </a:r>
            <a:r>
              <a:rPr lang="zh-CN" altLang="en-US" sz="2800">
                <a:solidFill>
                  <a:schemeClr val="tx1"/>
                </a:solidFill>
                <a:effectLst>
                  <a:outerShdw blurRad="38100" dist="38100" dir="2700000" algn="tl">
                    <a:srgbClr val="C0C0C0"/>
                  </a:outerShdw>
                </a:effectLst>
                <a:latin typeface="Times New Roman" pitchFamily="18" charset="0"/>
              </a:rPr>
              <a:t>的左孩子 (</a:t>
            </a:r>
            <a:r>
              <a:rPr lang="en-US" altLang="zh-CN" sz="2800">
                <a:solidFill>
                  <a:schemeClr val="tx1"/>
                </a:solidFill>
                <a:effectLst>
                  <a:outerShdw blurRad="38100" dist="38100" dir="2700000" algn="tl">
                    <a:srgbClr val="C0C0C0"/>
                  </a:outerShdw>
                </a:effectLst>
                <a:latin typeface="Times New Roman" pitchFamily="18" charset="0"/>
              </a:rPr>
              <a:t>B) </a:t>
            </a:r>
            <a:r>
              <a:rPr lang="zh-CN" altLang="en-US" sz="2800">
                <a:solidFill>
                  <a:schemeClr val="tx1"/>
                </a:solidFill>
                <a:effectLst>
                  <a:outerShdw blurRad="38100" dist="38100" dir="2700000" algn="tl">
                    <a:srgbClr val="C0C0C0"/>
                  </a:outerShdw>
                </a:effectLst>
                <a:latin typeface="Times New Roman" pitchFamily="18" charset="0"/>
              </a:rPr>
              <a:t>入队;</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    </a:t>
            </a:r>
            <a:r>
              <a:rPr lang="en-US" altLang="zh-CN" sz="2800">
                <a:solidFill>
                  <a:schemeClr val="tx1"/>
                </a:solidFill>
                <a:effectLst>
                  <a:outerShdw blurRad="38100" dist="38100" dir="2700000" algn="tl">
                    <a:srgbClr val="C0C0C0"/>
                  </a:outerShdw>
                </a:effectLst>
                <a:latin typeface="Times New Roman" pitchFamily="18" charset="0"/>
              </a:rPr>
              <a:t>A</a:t>
            </a:r>
            <a:r>
              <a:rPr lang="zh-CN" altLang="en-US" sz="2800">
                <a:solidFill>
                  <a:schemeClr val="tx1"/>
                </a:solidFill>
                <a:effectLst>
                  <a:outerShdw blurRad="38100" dist="38100" dir="2700000" algn="tl">
                    <a:srgbClr val="C0C0C0"/>
                  </a:outerShdw>
                </a:effectLst>
                <a:latin typeface="Times New Roman" pitchFamily="18" charset="0"/>
              </a:rPr>
              <a:t>的右孩子 (</a:t>
            </a:r>
            <a:r>
              <a:rPr lang="en-US" altLang="zh-CN" sz="2800">
                <a:solidFill>
                  <a:schemeClr val="tx1"/>
                </a:solidFill>
                <a:effectLst>
                  <a:outerShdw blurRad="38100" dist="38100" dir="2700000" algn="tl">
                    <a:srgbClr val="C0C0C0"/>
                  </a:outerShdw>
                </a:effectLst>
                <a:latin typeface="Times New Roman" pitchFamily="18" charset="0"/>
              </a:rPr>
              <a:t>C) </a:t>
            </a:r>
            <a:r>
              <a:rPr lang="zh-CN" altLang="en-US" sz="2800">
                <a:solidFill>
                  <a:schemeClr val="tx1"/>
                </a:solidFill>
                <a:effectLst>
                  <a:outerShdw blurRad="38100" dist="38100" dir="2700000" algn="tl">
                    <a:srgbClr val="C0C0C0"/>
                  </a:outerShdw>
                </a:effectLst>
                <a:latin typeface="Times New Roman" pitchFamily="18" charset="0"/>
              </a:rPr>
              <a:t>入队;</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2. 结点</a:t>
            </a:r>
            <a:r>
              <a:rPr lang="en-US" altLang="zh-CN" sz="2800">
                <a:solidFill>
                  <a:schemeClr val="tx1"/>
                </a:solidFill>
                <a:effectLst>
                  <a:outerShdw blurRad="38100" dist="38100" dir="2700000" algn="tl">
                    <a:srgbClr val="C0C0C0"/>
                  </a:outerShdw>
                </a:effectLst>
                <a:latin typeface="Times New Roman" pitchFamily="18" charset="0"/>
              </a:rPr>
              <a:t>B</a:t>
            </a:r>
            <a:r>
              <a:rPr lang="zh-CN" altLang="en-US" sz="2800">
                <a:solidFill>
                  <a:schemeClr val="tx1"/>
                </a:solidFill>
                <a:effectLst>
                  <a:outerShdw blurRad="38100" dist="38100" dir="2700000" algn="tl">
                    <a:srgbClr val="C0C0C0"/>
                  </a:outerShdw>
                </a:effectLst>
                <a:latin typeface="Times New Roman" pitchFamily="18" charset="0"/>
              </a:rPr>
              <a:t>出队，输出 </a:t>
            </a:r>
            <a:r>
              <a:rPr lang="en-US" altLang="zh-CN" sz="2800">
                <a:solidFill>
                  <a:schemeClr val="tx1"/>
                </a:solidFill>
                <a:effectLst>
                  <a:outerShdw blurRad="38100" dist="38100" dir="2700000" algn="tl">
                    <a:srgbClr val="C0C0C0"/>
                  </a:outerShdw>
                </a:effectLst>
                <a:latin typeface="Times New Roman" pitchFamily="18" charset="0"/>
              </a:rPr>
              <a:t>B;</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    B</a:t>
            </a:r>
            <a:r>
              <a:rPr lang="zh-CN" altLang="en-US" sz="2800">
                <a:solidFill>
                  <a:schemeClr val="tx1"/>
                </a:solidFill>
                <a:effectLst>
                  <a:outerShdw blurRad="38100" dist="38100" dir="2700000" algn="tl">
                    <a:srgbClr val="C0C0C0"/>
                  </a:outerShdw>
                </a:effectLst>
                <a:latin typeface="Times New Roman" pitchFamily="18" charset="0"/>
              </a:rPr>
              <a:t>的右孩子 (</a:t>
            </a:r>
            <a:r>
              <a:rPr lang="en-US" altLang="zh-CN" sz="2800">
                <a:solidFill>
                  <a:schemeClr val="tx1"/>
                </a:solidFill>
                <a:effectLst>
                  <a:outerShdw blurRad="38100" dist="38100" dir="2700000" algn="tl">
                    <a:srgbClr val="C0C0C0"/>
                  </a:outerShdw>
                </a:effectLst>
                <a:latin typeface="Times New Roman" pitchFamily="18" charset="0"/>
              </a:rPr>
              <a:t>D) </a:t>
            </a:r>
            <a:r>
              <a:rPr lang="zh-CN" altLang="en-US" sz="2800">
                <a:solidFill>
                  <a:schemeClr val="tx1"/>
                </a:solidFill>
                <a:effectLst>
                  <a:outerShdw blurRad="38100" dist="38100" dir="2700000" algn="tl">
                    <a:srgbClr val="C0C0C0"/>
                  </a:outerShdw>
                </a:effectLst>
                <a:latin typeface="Times New Roman" pitchFamily="18" charset="0"/>
              </a:rPr>
              <a:t>入队;</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3. 结点</a:t>
            </a:r>
            <a:r>
              <a:rPr lang="en-US" altLang="zh-CN" sz="2800">
                <a:solidFill>
                  <a:schemeClr val="tx1"/>
                </a:solidFill>
                <a:effectLst>
                  <a:outerShdw blurRad="38100" dist="38100" dir="2700000" algn="tl">
                    <a:srgbClr val="C0C0C0"/>
                  </a:outerShdw>
                </a:effectLst>
                <a:latin typeface="Times New Roman" pitchFamily="18" charset="0"/>
              </a:rPr>
              <a:t>C</a:t>
            </a:r>
            <a:r>
              <a:rPr lang="zh-CN" altLang="en-US" sz="2800">
                <a:solidFill>
                  <a:schemeClr val="tx1"/>
                </a:solidFill>
                <a:effectLst>
                  <a:outerShdw blurRad="38100" dist="38100" dir="2700000" algn="tl">
                    <a:srgbClr val="C0C0C0"/>
                  </a:outerShdw>
                </a:effectLst>
                <a:latin typeface="Times New Roman" pitchFamily="18" charset="0"/>
              </a:rPr>
              <a:t>出队，输出 </a:t>
            </a:r>
            <a:r>
              <a:rPr lang="en-US" altLang="zh-CN" sz="2800">
                <a:solidFill>
                  <a:schemeClr val="tx1"/>
                </a:solidFill>
                <a:effectLst>
                  <a:outerShdw blurRad="38100" dist="38100" dir="2700000" algn="tl">
                    <a:srgbClr val="C0C0C0"/>
                  </a:outerShdw>
                </a:effectLst>
                <a:latin typeface="Times New Roman" pitchFamily="18" charset="0"/>
              </a:rPr>
              <a:t>C;</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    C</a:t>
            </a:r>
            <a:r>
              <a:rPr lang="zh-CN" altLang="en-US" sz="2800">
                <a:solidFill>
                  <a:schemeClr val="tx1"/>
                </a:solidFill>
                <a:effectLst>
                  <a:outerShdw blurRad="38100" dist="38100" dir="2700000" algn="tl">
                    <a:srgbClr val="C0C0C0"/>
                  </a:outerShdw>
                </a:effectLst>
                <a:latin typeface="Times New Roman" pitchFamily="18" charset="0"/>
              </a:rPr>
              <a:t>的左孩子 (</a:t>
            </a:r>
            <a:r>
              <a:rPr lang="en-US" altLang="zh-CN" sz="2800">
                <a:solidFill>
                  <a:schemeClr val="tx1"/>
                </a:solidFill>
                <a:effectLst>
                  <a:outerShdw blurRad="38100" dist="38100" dir="2700000" algn="tl">
                    <a:srgbClr val="C0C0C0"/>
                  </a:outerShdw>
                </a:effectLst>
                <a:latin typeface="Times New Roman" pitchFamily="18" charset="0"/>
              </a:rPr>
              <a:t>E) </a:t>
            </a:r>
            <a:r>
              <a:rPr lang="zh-CN" altLang="en-US" sz="2800">
                <a:solidFill>
                  <a:schemeClr val="tx1"/>
                </a:solidFill>
                <a:effectLst>
                  <a:outerShdw blurRad="38100" dist="38100" dir="2700000" algn="tl">
                    <a:srgbClr val="C0C0C0"/>
                  </a:outerShdw>
                </a:effectLst>
                <a:latin typeface="Times New Roman" pitchFamily="18" charset="0"/>
              </a:rPr>
              <a:t>入队;</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4. 结点</a:t>
            </a:r>
            <a:r>
              <a:rPr lang="en-US" altLang="zh-CN" sz="2800">
                <a:solidFill>
                  <a:schemeClr val="tx1"/>
                </a:solidFill>
                <a:effectLst>
                  <a:outerShdw blurRad="38100" dist="38100" dir="2700000" algn="tl">
                    <a:srgbClr val="C0C0C0"/>
                  </a:outerShdw>
                </a:effectLst>
                <a:latin typeface="Times New Roman" pitchFamily="18" charset="0"/>
              </a:rPr>
              <a:t>D</a:t>
            </a:r>
            <a:r>
              <a:rPr lang="zh-CN" altLang="en-US" sz="2800">
                <a:solidFill>
                  <a:schemeClr val="tx1"/>
                </a:solidFill>
                <a:effectLst>
                  <a:outerShdw blurRad="38100" dist="38100" dir="2700000" algn="tl">
                    <a:srgbClr val="C0C0C0"/>
                  </a:outerShdw>
                </a:effectLst>
                <a:latin typeface="Times New Roman" pitchFamily="18" charset="0"/>
              </a:rPr>
              <a:t>出队，输出 </a:t>
            </a:r>
            <a:r>
              <a:rPr lang="en-US" altLang="zh-CN" sz="2800">
                <a:solidFill>
                  <a:schemeClr val="tx1"/>
                </a:solidFill>
                <a:effectLst>
                  <a:outerShdw blurRad="38100" dist="38100" dir="2700000" algn="tl">
                    <a:srgbClr val="C0C0C0"/>
                  </a:outerShdw>
                </a:effectLst>
                <a:latin typeface="Times New Roman" pitchFamily="18" charset="0"/>
              </a:rPr>
              <a:t>D;</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5. 结点</a:t>
            </a:r>
            <a:r>
              <a:rPr lang="en-US" altLang="zh-CN" sz="2800">
                <a:solidFill>
                  <a:schemeClr val="tx1"/>
                </a:solidFill>
                <a:effectLst>
                  <a:outerShdw blurRad="38100" dist="38100" dir="2700000" algn="tl">
                    <a:srgbClr val="C0C0C0"/>
                  </a:outerShdw>
                </a:effectLst>
                <a:latin typeface="Times New Roman" pitchFamily="18" charset="0"/>
              </a:rPr>
              <a:t>E</a:t>
            </a:r>
            <a:r>
              <a:rPr lang="zh-CN" altLang="en-US" sz="2800">
                <a:solidFill>
                  <a:schemeClr val="tx1"/>
                </a:solidFill>
                <a:effectLst>
                  <a:outerShdw blurRad="38100" dist="38100" dir="2700000" algn="tl">
                    <a:srgbClr val="C0C0C0"/>
                  </a:outerShdw>
                </a:effectLst>
                <a:latin typeface="Times New Roman" pitchFamily="18" charset="0"/>
              </a:rPr>
              <a:t>出队，输出 </a:t>
            </a:r>
            <a:r>
              <a:rPr lang="en-US" altLang="zh-CN" sz="2800">
                <a:solidFill>
                  <a:schemeClr val="tx1"/>
                </a:solidFill>
                <a:effectLst>
                  <a:outerShdw blurRad="38100" dist="38100" dir="2700000" algn="tl">
                    <a:srgbClr val="C0C0C0"/>
                  </a:outerShdw>
                </a:effectLst>
                <a:latin typeface="Times New Roman" pitchFamily="18" charset="0"/>
              </a:rPr>
              <a:t>E;</a:t>
            </a:r>
          </a:p>
          <a:p>
            <a:pPr>
              <a:lnSpc>
                <a:spcPct val="100000"/>
              </a:lnSpc>
              <a:defRPr/>
            </a:pPr>
            <a:r>
              <a:rPr lang="en-US" altLang="zh-CN" sz="2800">
                <a:solidFill>
                  <a:schemeClr val="tx1"/>
                </a:solidFill>
                <a:effectLst>
                  <a:outerShdw blurRad="38100" dist="38100" dir="2700000" algn="tl">
                    <a:srgbClr val="C0C0C0"/>
                  </a:outerShdw>
                </a:effectLst>
                <a:latin typeface="Times New Roman" pitchFamily="18" charset="0"/>
              </a:rPr>
              <a:t>    </a:t>
            </a:r>
          </a:p>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队为空，算法终止。</a:t>
            </a:r>
          </a:p>
        </p:txBody>
      </p:sp>
      <p:graphicFrame>
        <p:nvGraphicFramePr>
          <p:cNvPr id="731150" name="Group 14"/>
          <p:cNvGraphicFramePr>
            <a:graphicFrameLocks noGrp="1"/>
          </p:cNvGraphicFramePr>
          <p:nvPr/>
        </p:nvGraphicFramePr>
        <p:xfrm>
          <a:off x="5292725" y="2662238"/>
          <a:ext cx="1524000" cy="381000"/>
        </p:xfrm>
        <a:graphic>
          <a:graphicData uri="http://schemas.openxmlformats.org/drawingml/2006/table">
            <a:tbl>
              <a:tblPr/>
              <a:tblGrid>
                <a:gridCol w="400050"/>
                <a:gridCol w="398463"/>
                <a:gridCol w="361950"/>
                <a:gridCol w="363537"/>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VW媩$婫`婡p瑙"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1162" name="Group 26"/>
          <p:cNvGraphicFramePr>
            <a:graphicFrameLocks noGrp="1"/>
          </p:cNvGraphicFramePr>
          <p:nvPr/>
        </p:nvGraphicFramePr>
        <p:xfrm>
          <a:off x="5292725" y="3424238"/>
          <a:ext cx="1524000" cy="381000"/>
        </p:xfrm>
        <a:graphic>
          <a:graphicData uri="http://schemas.openxmlformats.org/drawingml/2006/table">
            <a:tbl>
              <a:tblPr/>
              <a:tblGrid>
                <a:gridCol w="400050"/>
                <a:gridCol w="398463"/>
                <a:gridCol w="361950"/>
                <a:gridCol w="363537"/>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1174" name="Group 38"/>
          <p:cNvGraphicFramePr>
            <a:graphicFrameLocks noGrp="1"/>
          </p:cNvGraphicFramePr>
          <p:nvPr/>
        </p:nvGraphicFramePr>
        <p:xfrm>
          <a:off x="5292725" y="4262438"/>
          <a:ext cx="1524000" cy="381000"/>
        </p:xfrm>
        <a:graphic>
          <a:graphicData uri="http://schemas.openxmlformats.org/drawingml/2006/table">
            <a:tbl>
              <a:tblPr/>
              <a:tblGrid>
                <a:gridCol w="400050"/>
                <a:gridCol w="398463"/>
                <a:gridCol w="361950"/>
                <a:gridCol w="363537"/>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31186" name="Group 50"/>
          <p:cNvGraphicFramePr>
            <a:graphicFrameLocks noGrp="1"/>
          </p:cNvGraphicFramePr>
          <p:nvPr/>
        </p:nvGraphicFramePr>
        <p:xfrm>
          <a:off x="5292725" y="5024438"/>
          <a:ext cx="1524000" cy="381000"/>
        </p:xfrm>
        <a:graphic>
          <a:graphicData uri="http://schemas.openxmlformats.org/drawingml/2006/table">
            <a:tbl>
              <a:tblPr/>
              <a:tblGrid>
                <a:gridCol w="400050"/>
                <a:gridCol w="398463"/>
                <a:gridCol w="361950"/>
                <a:gridCol w="363537"/>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1198" name="Rectangle 62"/>
          <p:cNvSpPr>
            <a:spLocks noChangeArrowheads="1"/>
          </p:cNvSpPr>
          <p:nvPr/>
        </p:nvSpPr>
        <p:spPr bwMode="auto">
          <a:xfrm>
            <a:off x="7524750" y="1989138"/>
            <a:ext cx="838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2400">
                <a:solidFill>
                  <a:schemeClr val="tx1"/>
                </a:solidFill>
                <a:effectLst>
                  <a:outerShdw blurRad="38100" dist="38100" dir="2700000" algn="tl">
                    <a:srgbClr val="C0C0C0"/>
                  </a:outerShdw>
                </a:effectLst>
                <a:latin typeface="Times New Roman" pitchFamily="18" charset="0"/>
              </a:rPr>
              <a:t>输出</a:t>
            </a:r>
          </a:p>
        </p:txBody>
      </p:sp>
      <p:graphicFrame>
        <p:nvGraphicFramePr>
          <p:cNvPr id="731203" name="Group 67"/>
          <p:cNvGraphicFramePr>
            <a:graphicFrameLocks noGrp="1"/>
          </p:cNvGraphicFramePr>
          <p:nvPr/>
        </p:nvGraphicFramePr>
        <p:xfrm>
          <a:off x="5292725" y="5734050"/>
          <a:ext cx="1524000" cy="381000"/>
        </p:xfrm>
        <a:graphic>
          <a:graphicData uri="http://schemas.openxmlformats.org/drawingml/2006/table">
            <a:tbl>
              <a:tblPr/>
              <a:tblGrid>
                <a:gridCol w="400050"/>
                <a:gridCol w="398463"/>
                <a:gridCol w="361950"/>
                <a:gridCol w="363537"/>
              </a:tblGrid>
              <a:tr h="3810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W媩$婫`婡p瑙"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1199" name="Rectangle 63"/>
          <p:cNvSpPr>
            <a:spLocks noChangeArrowheads="1"/>
          </p:cNvSpPr>
          <p:nvPr/>
        </p:nvSpPr>
        <p:spPr bwMode="auto">
          <a:xfrm>
            <a:off x="7092950" y="2517775"/>
            <a:ext cx="446088"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en-US" altLang="zh-CN" sz="2400">
                <a:solidFill>
                  <a:schemeClr val="tx1"/>
                </a:solidFill>
                <a:effectLst>
                  <a:outerShdw blurRad="38100" dist="38100" dir="2700000" algn="tl">
                    <a:srgbClr val="C0C0C0"/>
                  </a:outerShdw>
                </a:effectLst>
                <a:latin typeface="Times New Roman" pitchFamily="18" charset="0"/>
              </a:rPr>
              <a:t>A</a:t>
            </a:r>
            <a:endParaRPr lang="zh-CN" altLang="en-US" sz="2400">
              <a:solidFill>
                <a:schemeClr val="tx1"/>
              </a:solidFill>
              <a:effectLst>
                <a:outerShdw blurRad="38100" dist="38100" dir="2700000" algn="tl">
                  <a:srgbClr val="C0C0C0"/>
                </a:outerShdw>
              </a:effectLst>
              <a:latin typeface="Times New Roman" pitchFamily="18" charset="0"/>
            </a:endParaRPr>
          </a:p>
        </p:txBody>
      </p:sp>
      <p:sp>
        <p:nvSpPr>
          <p:cNvPr id="731200" name="Rectangle 64"/>
          <p:cNvSpPr>
            <a:spLocks noChangeArrowheads="1"/>
          </p:cNvSpPr>
          <p:nvPr/>
        </p:nvSpPr>
        <p:spPr bwMode="auto">
          <a:xfrm>
            <a:off x="7092950" y="3309938"/>
            <a:ext cx="10795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r>
              <a:rPr lang="en-US" altLang="zh-CN" sz="2400">
                <a:solidFill>
                  <a:schemeClr val="tx1"/>
                </a:solidFill>
                <a:effectLst>
                  <a:outerShdw blurRad="38100" dist="38100" dir="2700000" algn="tl">
                    <a:srgbClr val="C0C0C0"/>
                  </a:outerShdw>
                </a:effectLst>
                <a:latin typeface="Times New Roman" pitchFamily="18" charset="0"/>
              </a:rPr>
              <a:t>A B</a:t>
            </a:r>
            <a:endParaRPr lang="zh-CN" altLang="en-US" sz="2400">
              <a:solidFill>
                <a:schemeClr val="tx1"/>
              </a:solidFill>
              <a:effectLst>
                <a:outerShdw blurRad="38100" dist="38100" dir="2700000" algn="tl">
                  <a:srgbClr val="C0C0C0"/>
                </a:outerShdw>
              </a:effectLst>
              <a:latin typeface="Times New Roman" pitchFamily="18" charset="0"/>
            </a:endParaRPr>
          </a:p>
        </p:txBody>
      </p:sp>
      <p:sp>
        <p:nvSpPr>
          <p:cNvPr id="731201" name="Rectangle 65"/>
          <p:cNvSpPr>
            <a:spLocks noChangeArrowheads="1"/>
          </p:cNvSpPr>
          <p:nvPr/>
        </p:nvSpPr>
        <p:spPr bwMode="auto">
          <a:xfrm>
            <a:off x="7092950" y="4102100"/>
            <a:ext cx="10795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r>
              <a:rPr lang="en-US" altLang="zh-CN" sz="2400">
                <a:solidFill>
                  <a:schemeClr val="tx1"/>
                </a:solidFill>
                <a:effectLst>
                  <a:outerShdw blurRad="38100" dist="38100" dir="2700000" algn="tl">
                    <a:srgbClr val="C0C0C0"/>
                  </a:outerShdw>
                </a:effectLst>
                <a:latin typeface="Times New Roman" pitchFamily="18" charset="0"/>
              </a:rPr>
              <a:t>A B C</a:t>
            </a:r>
            <a:endParaRPr lang="zh-CN" altLang="en-US" sz="2400">
              <a:solidFill>
                <a:schemeClr val="tx1"/>
              </a:solidFill>
              <a:effectLst>
                <a:outerShdw blurRad="38100" dist="38100" dir="2700000" algn="tl">
                  <a:srgbClr val="C0C0C0"/>
                </a:outerShdw>
              </a:effectLst>
              <a:latin typeface="Times New Roman" pitchFamily="18" charset="0"/>
            </a:endParaRPr>
          </a:p>
        </p:txBody>
      </p:sp>
      <p:sp>
        <p:nvSpPr>
          <p:cNvPr id="731202" name="Rectangle 66"/>
          <p:cNvSpPr>
            <a:spLocks noChangeArrowheads="1"/>
          </p:cNvSpPr>
          <p:nvPr/>
        </p:nvSpPr>
        <p:spPr bwMode="auto">
          <a:xfrm>
            <a:off x="7092950" y="4894263"/>
            <a:ext cx="15113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r>
              <a:rPr lang="en-US" altLang="zh-CN" sz="2400">
                <a:solidFill>
                  <a:schemeClr val="tx1"/>
                </a:solidFill>
                <a:effectLst>
                  <a:outerShdw blurRad="38100" dist="38100" dir="2700000" algn="tl">
                    <a:srgbClr val="C0C0C0"/>
                  </a:outerShdw>
                </a:effectLst>
                <a:latin typeface="Times New Roman" pitchFamily="18" charset="0"/>
              </a:rPr>
              <a:t>A B C D</a:t>
            </a:r>
            <a:endParaRPr lang="zh-CN" altLang="en-US" sz="2400">
              <a:solidFill>
                <a:schemeClr val="tx1"/>
              </a:solidFill>
              <a:effectLst>
                <a:outerShdw blurRad="38100" dist="38100" dir="2700000" algn="tl">
                  <a:srgbClr val="C0C0C0"/>
                </a:outerShdw>
              </a:effectLst>
              <a:latin typeface="Times New Roman" pitchFamily="18" charset="0"/>
            </a:endParaRPr>
          </a:p>
        </p:txBody>
      </p:sp>
      <p:sp>
        <p:nvSpPr>
          <p:cNvPr id="731215" name="Rectangle 79"/>
          <p:cNvSpPr>
            <a:spLocks noChangeArrowheads="1"/>
          </p:cNvSpPr>
          <p:nvPr/>
        </p:nvSpPr>
        <p:spPr bwMode="auto">
          <a:xfrm>
            <a:off x="7092950" y="5589588"/>
            <a:ext cx="18002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r>
              <a:rPr lang="en-US" altLang="zh-CN" sz="2400">
                <a:solidFill>
                  <a:schemeClr val="tx1"/>
                </a:solidFill>
                <a:effectLst>
                  <a:outerShdw blurRad="38100" dist="38100" dir="2700000" algn="tl">
                    <a:srgbClr val="C0C0C0"/>
                  </a:outerShdw>
                </a:effectLst>
                <a:latin typeface="Times New Roman" pitchFamily="18" charset="0"/>
              </a:rPr>
              <a:t>A B C D E</a:t>
            </a:r>
            <a:endParaRPr lang="zh-CN" altLang="en-US" sz="240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1052513"/>
            <a:ext cx="9144000" cy="5016758"/>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levelOrder</a:t>
            </a:r>
            <a:r>
              <a:rPr lang="en-US" altLang="zh-CN" sz="3200" dirty="0">
                <a:solidFill>
                  <a:schemeClr val="tx1"/>
                </a:solidFill>
                <a:latin typeface="Times New Roman" pitchFamily="18" charset="0"/>
                <a:ea typeface="宋体" pitchFamily="2" charset="-122"/>
              </a:rPr>
              <a:t>( t ) :</a:t>
            </a:r>
          </a:p>
          <a:p>
            <a:pPr>
              <a:lnSpc>
                <a:spcPct val="100000"/>
              </a:lnSpc>
            </a:pPr>
            <a:r>
              <a:rPr lang="en-US" altLang="zh-CN" sz="3200" dirty="0">
                <a:solidFill>
                  <a:schemeClr val="tx1"/>
                </a:solidFill>
                <a:latin typeface="Times New Roman" pitchFamily="18" charset="0"/>
                <a:ea typeface="宋体" pitchFamily="2" charset="-122"/>
              </a:rPr>
              <a:t>    Q = Queue(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Q.enqueue</a:t>
            </a:r>
            <a:r>
              <a:rPr lang="en-US" altLang="zh-CN" sz="3200" dirty="0">
                <a:solidFill>
                  <a:schemeClr val="tx1"/>
                </a:solidFill>
                <a:latin typeface="Times New Roman" pitchFamily="18" charset="0"/>
                <a:ea typeface="宋体" pitchFamily="2" charset="-122"/>
              </a:rPr>
              <a:t>( t );</a:t>
            </a:r>
          </a:p>
          <a:p>
            <a:pPr>
              <a:lnSpc>
                <a:spcPct val="100000"/>
              </a:lnSpc>
            </a:pPr>
            <a:r>
              <a:rPr lang="en-US" altLang="zh-CN" sz="3200" dirty="0">
                <a:solidFill>
                  <a:schemeClr val="tx1"/>
                </a:solidFill>
                <a:latin typeface="Times New Roman" pitchFamily="18" charset="0"/>
                <a:ea typeface="宋体" pitchFamily="2" charset="-122"/>
              </a:rPr>
              <a:t>    while  not </a:t>
            </a:r>
            <a:r>
              <a:rPr lang="en-US" altLang="zh-CN" sz="3200" dirty="0" err="1">
                <a:solidFill>
                  <a:schemeClr val="tx1"/>
                </a:solidFill>
                <a:latin typeface="Times New Roman" pitchFamily="18" charset="0"/>
                <a:ea typeface="宋体" pitchFamily="2" charset="-122"/>
              </a:rPr>
              <a:t>Q.isEmpty</a:t>
            </a:r>
            <a:r>
              <a:rPr lang="en-US" altLang="zh-CN" sz="3200" dirty="0">
                <a:solidFill>
                  <a:schemeClr val="tx1"/>
                </a:solidFill>
                <a:latin typeface="Times New Roman" pitchFamily="18" charset="0"/>
                <a:ea typeface="宋体" pitchFamily="2" charset="-122"/>
              </a:rPr>
              <a:t>( ) :</a:t>
            </a:r>
          </a:p>
          <a:p>
            <a:pPr>
              <a:lnSpc>
                <a:spcPct val="100000"/>
              </a:lnSpc>
            </a:pPr>
            <a:r>
              <a:rPr lang="en-US" altLang="zh-CN" sz="3200" dirty="0">
                <a:solidFill>
                  <a:schemeClr val="tx1"/>
                </a:solidFill>
                <a:latin typeface="Times New Roman" pitchFamily="18" charset="0"/>
                <a:ea typeface="宋体" pitchFamily="2" charset="-122"/>
              </a:rPr>
              <a:t>        p = </a:t>
            </a:r>
            <a:r>
              <a:rPr lang="en-US" altLang="zh-CN" sz="3200" dirty="0" err="1">
                <a:solidFill>
                  <a:schemeClr val="tx1"/>
                </a:solidFill>
                <a:latin typeface="Times New Roman" pitchFamily="18" charset="0"/>
                <a:ea typeface="宋体" pitchFamily="2" charset="-122"/>
              </a:rPr>
              <a:t>Q.dequeue</a:t>
            </a:r>
            <a:r>
              <a:rPr lang="en-US" altLang="zh-CN" sz="3200" dirty="0">
                <a:solidFill>
                  <a:schemeClr val="tx1"/>
                </a:solidFill>
                <a:latin typeface="Times New Roman" pitchFamily="18" charset="0"/>
                <a:ea typeface="宋体" pitchFamily="2" charset="-122"/>
              </a:rPr>
              <a:t>( )</a:t>
            </a:r>
          </a:p>
          <a:p>
            <a:pPr>
              <a:lnSpc>
                <a:spcPct val="100000"/>
              </a:lnSpc>
            </a:pPr>
            <a:r>
              <a:rPr lang="en-US" altLang="zh-CN" sz="3200" dirty="0">
                <a:solidFill>
                  <a:schemeClr val="tx1"/>
                </a:solidFill>
                <a:latin typeface="Times New Roman" pitchFamily="18" charset="0"/>
                <a:ea typeface="宋体" pitchFamily="2" charset="-122"/>
              </a:rPr>
              <a:t>        print  </a:t>
            </a:r>
            <a:r>
              <a:rPr lang="en-US" altLang="zh-CN" sz="3200" dirty="0" err="1">
                <a:solidFill>
                  <a:schemeClr val="tx1"/>
                </a:solidFill>
                <a:latin typeface="Times New Roman" pitchFamily="18" charset="0"/>
                <a:ea typeface="宋体" pitchFamily="2" charset="-122"/>
              </a:rPr>
              <a:t>p.getData</a:t>
            </a:r>
            <a:r>
              <a:rPr lang="en-US" altLang="zh-CN" sz="3200" dirty="0">
                <a:solidFill>
                  <a:schemeClr val="tx1"/>
                </a:solidFill>
                <a:latin typeface="Times New Roman" pitchFamily="18" charset="0"/>
                <a:ea typeface="宋体" pitchFamily="2" charset="-122"/>
              </a:rPr>
              <a:t>( ),</a:t>
            </a:r>
          </a:p>
          <a:p>
            <a:pPr>
              <a:lnSpc>
                <a:spcPct val="100000"/>
              </a:lnSpc>
            </a:pPr>
            <a:r>
              <a:rPr lang="en-US" altLang="zh-CN" sz="3200" dirty="0">
                <a:solidFill>
                  <a:schemeClr val="tx1"/>
                </a:solidFill>
                <a:latin typeface="Times New Roman" pitchFamily="18" charset="0"/>
                <a:ea typeface="宋体" pitchFamily="2" charset="-122"/>
              </a:rPr>
              <a:t>        if  </a:t>
            </a:r>
            <a:r>
              <a:rPr lang="en-US" altLang="zh-CN" sz="3200" dirty="0" err="1">
                <a:solidFill>
                  <a:schemeClr val="tx1"/>
                </a:solidFill>
                <a:latin typeface="Times New Roman" pitchFamily="18" charset="0"/>
                <a:ea typeface="宋体" pitchFamily="2" charset="-122"/>
              </a:rPr>
              <a:t>p.getLeft</a:t>
            </a:r>
            <a:r>
              <a:rPr lang="en-US" altLang="zh-CN" sz="3200" dirty="0">
                <a:solidFill>
                  <a:schemeClr val="tx1"/>
                </a:solidFill>
                <a:latin typeface="Times New Roman" pitchFamily="18" charset="0"/>
                <a:ea typeface="宋体" pitchFamily="2" charset="-122"/>
              </a:rPr>
              <a:t>( ) != None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Q.enqueue</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p.getLeft</a:t>
            </a:r>
            <a:r>
              <a:rPr lang="en-US" altLang="zh-CN" sz="3200" dirty="0">
                <a:solidFill>
                  <a:schemeClr val="tx1"/>
                </a:solidFill>
                <a:latin typeface="Times New Roman" pitchFamily="18" charset="0"/>
                <a:ea typeface="宋体" pitchFamily="2" charset="-122"/>
              </a:rPr>
              <a:t>( ))</a:t>
            </a:r>
          </a:p>
          <a:p>
            <a:pPr>
              <a:lnSpc>
                <a:spcPct val="100000"/>
              </a:lnSpc>
            </a:pPr>
            <a:r>
              <a:rPr lang="en-US" altLang="zh-CN" sz="3200" dirty="0">
                <a:solidFill>
                  <a:schemeClr val="tx1"/>
                </a:solidFill>
                <a:latin typeface="Times New Roman" pitchFamily="18" charset="0"/>
                <a:ea typeface="宋体" pitchFamily="2" charset="-122"/>
              </a:rPr>
              <a:t>        if  </a:t>
            </a:r>
            <a:r>
              <a:rPr lang="en-US" altLang="zh-CN" sz="3200" dirty="0" err="1">
                <a:solidFill>
                  <a:schemeClr val="tx1"/>
                </a:solidFill>
                <a:latin typeface="Times New Roman" pitchFamily="18" charset="0"/>
                <a:ea typeface="宋体" pitchFamily="2" charset="-122"/>
              </a:rPr>
              <a:t>p.getRight</a:t>
            </a:r>
            <a:r>
              <a:rPr lang="en-US" altLang="zh-CN" sz="3200" dirty="0">
                <a:solidFill>
                  <a:schemeClr val="tx1"/>
                </a:solidFill>
                <a:latin typeface="Times New Roman" pitchFamily="18" charset="0"/>
                <a:ea typeface="宋体" pitchFamily="2" charset="-122"/>
              </a:rPr>
              <a:t>( ) != None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Q.enqueue</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p.getRight</a:t>
            </a:r>
            <a:r>
              <a:rPr lang="en-US" altLang="zh-CN" sz="3200" dirty="0">
                <a:solidFill>
                  <a:schemeClr val="tx1"/>
                </a:solidFill>
                <a:latin typeface="Times New Roman" pitchFamily="18" charset="0"/>
                <a:ea typeface="宋体" pitchFamily="2" charset="-122"/>
              </a:rPr>
              <a:t>( ))</a:t>
            </a:r>
          </a:p>
        </p:txBody>
      </p:sp>
      <p:sp>
        <p:nvSpPr>
          <p:cNvPr id="55299" name="Rectangle 3"/>
          <p:cNvSpPr>
            <a:spLocks noChangeArrowheads="1"/>
          </p:cNvSpPr>
          <p:nvPr/>
        </p:nvSpPr>
        <p:spPr bwMode="auto">
          <a:xfrm>
            <a:off x="179388" y="333375"/>
            <a:ext cx="4759790" cy="606491"/>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sz="3200">
                <a:solidFill>
                  <a:schemeClr val="tx1"/>
                </a:solidFill>
              </a:rPr>
              <a:t>二叉树的层次序遍历算法</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635375" y="836613"/>
            <a:ext cx="2435226" cy="2281237"/>
            <a:chOff x="3635375" y="836613"/>
            <a:chExt cx="2435226" cy="2281237"/>
          </a:xfrm>
        </p:grpSpPr>
        <p:sp>
          <p:nvSpPr>
            <p:cNvPr id="754692" name="Oval 4"/>
            <p:cNvSpPr>
              <a:spLocks noChangeArrowheads="1"/>
            </p:cNvSpPr>
            <p:nvPr/>
          </p:nvSpPr>
          <p:spPr bwMode="auto">
            <a:xfrm>
              <a:off x="4283075" y="836613"/>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A</a:t>
              </a:r>
            </a:p>
          </p:txBody>
        </p:sp>
        <p:sp>
          <p:nvSpPr>
            <p:cNvPr id="754693" name="Oval 5"/>
            <p:cNvSpPr>
              <a:spLocks noChangeArrowheads="1"/>
            </p:cNvSpPr>
            <p:nvPr/>
          </p:nvSpPr>
          <p:spPr bwMode="auto">
            <a:xfrm>
              <a:off x="3635375" y="1700213"/>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B</a:t>
              </a:r>
            </a:p>
          </p:txBody>
        </p:sp>
        <p:sp>
          <p:nvSpPr>
            <p:cNvPr id="754694" name="Oval 6"/>
            <p:cNvSpPr>
              <a:spLocks noChangeArrowheads="1"/>
            </p:cNvSpPr>
            <p:nvPr/>
          </p:nvSpPr>
          <p:spPr bwMode="auto">
            <a:xfrm>
              <a:off x="4930775" y="1700213"/>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C</a:t>
              </a:r>
            </a:p>
          </p:txBody>
        </p:sp>
        <p:sp>
          <p:nvSpPr>
            <p:cNvPr id="754695" name="Oval 7"/>
            <p:cNvSpPr>
              <a:spLocks noChangeArrowheads="1"/>
            </p:cNvSpPr>
            <p:nvPr/>
          </p:nvSpPr>
          <p:spPr bwMode="auto">
            <a:xfrm>
              <a:off x="4425950" y="2565400"/>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D</a:t>
              </a:r>
            </a:p>
          </p:txBody>
        </p:sp>
        <p:sp>
          <p:nvSpPr>
            <p:cNvPr id="754696" name="Oval 8"/>
            <p:cNvSpPr>
              <a:spLocks noChangeArrowheads="1"/>
            </p:cNvSpPr>
            <p:nvPr/>
          </p:nvSpPr>
          <p:spPr bwMode="auto">
            <a:xfrm>
              <a:off x="5507038" y="2565400"/>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E</a:t>
              </a:r>
            </a:p>
          </p:txBody>
        </p:sp>
        <p:sp>
          <p:nvSpPr>
            <p:cNvPr id="754707" name="Line 19"/>
            <p:cNvSpPr>
              <a:spLocks noChangeShapeType="1"/>
            </p:cNvSpPr>
            <p:nvPr/>
          </p:nvSpPr>
          <p:spPr bwMode="auto">
            <a:xfrm flipH="1">
              <a:off x="4018756" y="1341438"/>
              <a:ext cx="360363"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08" name="Line 20"/>
            <p:cNvSpPr>
              <a:spLocks noChangeShapeType="1"/>
            </p:cNvSpPr>
            <p:nvPr/>
          </p:nvSpPr>
          <p:spPr bwMode="auto">
            <a:xfrm>
              <a:off x="4750593" y="1341438"/>
              <a:ext cx="360363"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09" name="Line 21"/>
            <p:cNvSpPr>
              <a:spLocks noChangeShapeType="1"/>
            </p:cNvSpPr>
            <p:nvPr/>
          </p:nvSpPr>
          <p:spPr bwMode="auto">
            <a:xfrm flipH="1">
              <a:off x="4786313" y="2205038"/>
              <a:ext cx="288925"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0" name="Line 22"/>
            <p:cNvSpPr>
              <a:spLocks noChangeShapeType="1"/>
            </p:cNvSpPr>
            <p:nvPr/>
          </p:nvSpPr>
          <p:spPr bwMode="auto">
            <a:xfrm>
              <a:off x="5362575" y="2205038"/>
              <a:ext cx="360363"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grpSp>
        <p:nvGrpSpPr>
          <p:cNvPr id="3" name="组合 2"/>
          <p:cNvGrpSpPr/>
          <p:nvPr/>
        </p:nvGrpSpPr>
        <p:grpSpPr>
          <a:xfrm>
            <a:off x="684213" y="836613"/>
            <a:ext cx="2436812" cy="2928937"/>
            <a:chOff x="684213" y="836613"/>
            <a:chExt cx="2436812" cy="2928937"/>
          </a:xfrm>
        </p:grpSpPr>
        <p:sp>
          <p:nvSpPr>
            <p:cNvPr id="754697" name="Oval 9"/>
            <p:cNvSpPr>
              <a:spLocks noChangeArrowheads="1"/>
            </p:cNvSpPr>
            <p:nvPr/>
          </p:nvSpPr>
          <p:spPr bwMode="auto">
            <a:xfrm>
              <a:off x="1333500" y="2444502"/>
              <a:ext cx="563562"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A</a:t>
              </a:r>
            </a:p>
          </p:txBody>
        </p:sp>
        <p:sp>
          <p:nvSpPr>
            <p:cNvPr id="754698" name="Oval 10"/>
            <p:cNvSpPr>
              <a:spLocks noChangeArrowheads="1"/>
            </p:cNvSpPr>
            <p:nvPr/>
          </p:nvSpPr>
          <p:spPr bwMode="auto">
            <a:xfrm>
              <a:off x="684213" y="3213100"/>
              <a:ext cx="563562"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B</a:t>
              </a:r>
            </a:p>
          </p:txBody>
        </p:sp>
        <p:sp>
          <p:nvSpPr>
            <p:cNvPr id="754699" name="Oval 11"/>
            <p:cNvSpPr>
              <a:spLocks noChangeArrowheads="1"/>
            </p:cNvSpPr>
            <p:nvPr/>
          </p:nvSpPr>
          <p:spPr bwMode="auto">
            <a:xfrm>
              <a:off x="1908175" y="1628775"/>
              <a:ext cx="563562"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C</a:t>
              </a:r>
            </a:p>
          </p:txBody>
        </p:sp>
        <p:sp>
          <p:nvSpPr>
            <p:cNvPr id="754700" name="Oval 12"/>
            <p:cNvSpPr>
              <a:spLocks noChangeArrowheads="1"/>
            </p:cNvSpPr>
            <p:nvPr/>
          </p:nvSpPr>
          <p:spPr bwMode="auto">
            <a:xfrm>
              <a:off x="2413000" y="2492375"/>
              <a:ext cx="563562"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D</a:t>
              </a:r>
            </a:p>
          </p:txBody>
        </p:sp>
        <p:sp>
          <p:nvSpPr>
            <p:cNvPr id="754701" name="Oval 13"/>
            <p:cNvSpPr>
              <a:spLocks noChangeArrowheads="1"/>
            </p:cNvSpPr>
            <p:nvPr/>
          </p:nvSpPr>
          <p:spPr bwMode="auto">
            <a:xfrm>
              <a:off x="2557463" y="836613"/>
              <a:ext cx="563562"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E</a:t>
              </a:r>
            </a:p>
          </p:txBody>
        </p:sp>
        <p:sp>
          <p:nvSpPr>
            <p:cNvPr id="754711" name="Line 23"/>
            <p:cNvSpPr>
              <a:spLocks noChangeShapeType="1"/>
            </p:cNvSpPr>
            <p:nvPr/>
          </p:nvSpPr>
          <p:spPr bwMode="auto">
            <a:xfrm flipH="1">
              <a:off x="2398857" y="1339850"/>
              <a:ext cx="287337"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2" name="Line 24"/>
            <p:cNvSpPr>
              <a:spLocks noChangeShapeType="1"/>
            </p:cNvSpPr>
            <p:nvPr/>
          </p:nvSpPr>
          <p:spPr bwMode="auto">
            <a:xfrm flipH="1">
              <a:off x="1765300" y="2132013"/>
              <a:ext cx="287337"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3" name="Line 25"/>
            <p:cNvSpPr>
              <a:spLocks noChangeShapeType="1"/>
            </p:cNvSpPr>
            <p:nvPr/>
          </p:nvSpPr>
          <p:spPr bwMode="auto">
            <a:xfrm flipH="1">
              <a:off x="1189831" y="2949431"/>
              <a:ext cx="287337"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4" name="Line 26"/>
            <p:cNvSpPr>
              <a:spLocks noChangeShapeType="1"/>
            </p:cNvSpPr>
            <p:nvPr/>
          </p:nvSpPr>
          <p:spPr bwMode="auto">
            <a:xfrm>
              <a:off x="2326625" y="2162608"/>
              <a:ext cx="215900"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grpSp>
        <p:nvGrpSpPr>
          <p:cNvPr id="4" name="组合 3"/>
          <p:cNvGrpSpPr/>
          <p:nvPr/>
        </p:nvGrpSpPr>
        <p:grpSpPr>
          <a:xfrm>
            <a:off x="6312693" y="836613"/>
            <a:ext cx="2207421" cy="2920553"/>
            <a:chOff x="6312693" y="836613"/>
            <a:chExt cx="2207421" cy="2920553"/>
          </a:xfrm>
        </p:grpSpPr>
        <p:sp>
          <p:nvSpPr>
            <p:cNvPr id="754702" name="Oval 14"/>
            <p:cNvSpPr>
              <a:spLocks noChangeArrowheads="1"/>
            </p:cNvSpPr>
            <p:nvPr/>
          </p:nvSpPr>
          <p:spPr bwMode="auto">
            <a:xfrm>
              <a:off x="6804026" y="2444502"/>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A</a:t>
              </a:r>
            </a:p>
          </p:txBody>
        </p:sp>
        <p:sp>
          <p:nvSpPr>
            <p:cNvPr id="754703" name="Oval 15"/>
            <p:cNvSpPr>
              <a:spLocks noChangeArrowheads="1"/>
            </p:cNvSpPr>
            <p:nvPr/>
          </p:nvSpPr>
          <p:spPr bwMode="auto">
            <a:xfrm>
              <a:off x="6312693" y="3204716"/>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B</a:t>
              </a:r>
            </a:p>
          </p:txBody>
        </p:sp>
        <p:sp>
          <p:nvSpPr>
            <p:cNvPr id="754704" name="Oval 16"/>
            <p:cNvSpPr>
              <a:spLocks noChangeArrowheads="1"/>
            </p:cNvSpPr>
            <p:nvPr/>
          </p:nvSpPr>
          <p:spPr bwMode="auto">
            <a:xfrm>
              <a:off x="7380288" y="1628775"/>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C</a:t>
              </a:r>
            </a:p>
          </p:txBody>
        </p:sp>
        <p:sp>
          <p:nvSpPr>
            <p:cNvPr id="754705" name="Oval 17"/>
            <p:cNvSpPr>
              <a:spLocks noChangeArrowheads="1"/>
            </p:cNvSpPr>
            <p:nvPr/>
          </p:nvSpPr>
          <p:spPr bwMode="auto">
            <a:xfrm>
              <a:off x="6804026" y="836613"/>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D</a:t>
              </a:r>
            </a:p>
          </p:txBody>
        </p:sp>
        <p:sp>
          <p:nvSpPr>
            <p:cNvPr id="754706" name="Oval 18"/>
            <p:cNvSpPr>
              <a:spLocks noChangeArrowheads="1"/>
            </p:cNvSpPr>
            <p:nvPr/>
          </p:nvSpPr>
          <p:spPr bwMode="auto">
            <a:xfrm>
              <a:off x="7956551" y="2444502"/>
              <a:ext cx="563563" cy="5524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nchor="ctr">
              <a:spAutoFit/>
            </a:bodyPr>
            <a:lstStyle/>
            <a:p>
              <a:pPr algn="ctr">
                <a:lnSpc>
                  <a:spcPct val="80000"/>
                </a:lnSpc>
              </a:pPr>
              <a:r>
                <a:rPr lang="en-US" altLang="zh-CN" sz="2400">
                  <a:solidFill>
                    <a:schemeClr val="tx1"/>
                  </a:solidFill>
                  <a:effectLst>
                    <a:outerShdw blurRad="38100" dist="38100" dir="2700000" algn="tl">
                      <a:srgbClr val="C0C0C0"/>
                    </a:outerShdw>
                  </a:effectLst>
                  <a:latin typeface="Times New Roman" pitchFamily="18" charset="0"/>
                </a:rPr>
                <a:t>E</a:t>
              </a:r>
            </a:p>
          </p:txBody>
        </p:sp>
        <p:sp>
          <p:nvSpPr>
            <p:cNvPr id="754716" name="Line 28"/>
            <p:cNvSpPr>
              <a:spLocks noChangeShapeType="1"/>
            </p:cNvSpPr>
            <p:nvPr/>
          </p:nvSpPr>
          <p:spPr bwMode="auto">
            <a:xfrm>
              <a:off x="7223920" y="1336675"/>
              <a:ext cx="287338"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7" name="Line 29"/>
            <p:cNvSpPr>
              <a:spLocks noChangeShapeType="1"/>
            </p:cNvSpPr>
            <p:nvPr/>
          </p:nvSpPr>
          <p:spPr bwMode="auto">
            <a:xfrm>
              <a:off x="7812088" y="2132013"/>
              <a:ext cx="287338"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8" name="Line 30"/>
            <p:cNvSpPr>
              <a:spLocks noChangeShapeType="1"/>
            </p:cNvSpPr>
            <p:nvPr/>
          </p:nvSpPr>
          <p:spPr bwMode="auto">
            <a:xfrm flipH="1">
              <a:off x="7235826" y="2132013"/>
              <a:ext cx="287338"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sp>
          <p:nvSpPr>
            <p:cNvPr id="754719" name="Line 31"/>
            <p:cNvSpPr>
              <a:spLocks noChangeShapeType="1"/>
            </p:cNvSpPr>
            <p:nvPr/>
          </p:nvSpPr>
          <p:spPr bwMode="auto">
            <a:xfrm flipH="1">
              <a:off x="6695679" y="2955204"/>
              <a:ext cx="216693" cy="2875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947" tIns="56473" rIns="112947" bIns="56473">
              <a:spAutoFit/>
            </a:bodyPr>
            <a:lstStyle/>
            <a:p>
              <a:pPr>
                <a:defRPr/>
              </a:pPr>
              <a:endParaRPr lang="zh-CN" altLang="en-US">
                <a:effectLst>
                  <a:outerShdw blurRad="38100" dist="38100" dir="2700000" algn="tl">
                    <a:srgbClr val="000000">
                      <a:alpha val="43137"/>
                    </a:srgbClr>
                  </a:outerShdw>
                </a:effectLst>
              </a:endParaRPr>
            </a:p>
          </p:txBody>
        </p:sp>
      </p:grpSp>
      <p:sp>
        <p:nvSpPr>
          <p:cNvPr id="754723" name="Rectangle 35"/>
          <p:cNvSpPr>
            <a:spLocks noChangeArrowheads="1"/>
          </p:cNvSpPr>
          <p:nvPr/>
        </p:nvSpPr>
        <p:spPr bwMode="auto">
          <a:xfrm>
            <a:off x="395288" y="4149725"/>
            <a:ext cx="8534400"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nSpc>
                <a:spcPct val="100000"/>
              </a:lnSpc>
              <a:spcBef>
                <a:spcPct val="50000"/>
              </a:spcBef>
              <a:buSzPct val="80000"/>
              <a:buFont typeface="Wingdings" pitchFamily="2" charset="2"/>
              <a:buNone/>
              <a:defRPr/>
            </a:pPr>
            <a:r>
              <a:rPr lang="zh-CN" altLang="en-US" sz="3200" dirty="0">
                <a:solidFill>
                  <a:schemeClr val="tx1"/>
                </a:solidFill>
                <a:effectLst>
                  <a:outerShdw blurRad="38100" dist="38100" dir="2700000" algn="tl">
                    <a:srgbClr val="C0C0C0"/>
                  </a:outerShdw>
                </a:effectLst>
                <a:latin typeface="Times New Roman" pitchFamily="18" charset="0"/>
              </a:rPr>
              <a:t>按照有根树的定义，这</a:t>
            </a:r>
            <a:r>
              <a:rPr lang="en-US" altLang="zh-CN" sz="3200" dirty="0">
                <a:solidFill>
                  <a:schemeClr val="tx1"/>
                </a:solidFill>
                <a:effectLst>
                  <a:outerShdw blurRad="38100" dist="38100" dir="2700000" algn="tl">
                    <a:srgbClr val="C0C0C0"/>
                  </a:outerShdw>
                </a:effectLst>
                <a:latin typeface="Times New Roman" pitchFamily="18" charset="0"/>
              </a:rPr>
              <a:t>3</a:t>
            </a:r>
            <a:r>
              <a:rPr lang="zh-CN" altLang="en-US" sz="3200" dirty="0">
                <a:solidFill>
                  <a:schemeClr val="tx1"/>
                </a:solidFill>
                <a:effectLst>
                  <a:outerShdw blurRad="38100" dist="38100" dir="2700000" algn="tl">
                    <a:srgbClr val="C0C0C0"/>
                  </a:outerShdw>
                </a:effectLst>
                <a:latin typeface="Times New Roman" pitchFamily="18" charset="0"/>
              </a:rPr>
              <a:t>棵树是不一样的。按照自由树的定义，这</a:t>
            </a:r>
            <a:r>
              <a:rPr lang="en-US" altLang="zh-CN" sz="3200" dirty="0">
                <a:solidFill>
                  <a:schemeClr val="tx1"/>
                </a:solidFill>
                <a:effectLst>
                  <a:outerShdw blurRad="38100" dist="38100" dir="2700000" algn="tl">
                    <a:srgbClr val="C0C0C0"/>
                  </a:outerShdw>
                </a:effectLst>
                <a:latin typeface="Times New Roman" pitchFamily="18" charset="0"/>
              </a:rPr>
              <a:t>3</a:t>
            </a:r>
            <a:r>
              <a:rPr lang="zh-CN" altLang="en-US" sz="3200" dirty="0">
                <a:solidFill>
                  <a:schemeClr val="tx1"/>
                </a:solidFill>
                <a:effectLst>
                  <a:outerShdw blurRad="38100" dist="38100" dir="2700000" algn="tl">
                    <a:srgbClr val="C0C0C0"/>
                  </a:outerShdw>
                </a:effectLst>
                <a:latin typeface="Times New Roman" pitchFamily="18" charset="0"/>
              </a:rPr>
              <a:t>棵树是一样的，</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79388" y="333375"/>
            <a:ext cx="6407677" cy="606491"/>
          </a:xfrm>
          <a:prstGeom prst="rect">
            <a:avLst/>
          </a:prstGeom>
          <a:noFill/>
          <a:ln w="9525">
            <a:noFill/>
            <a:miter lim="800000"/>
            <a:headEnd/>
            <a:tailEnd/>
          </a:ln>
          <a:effectLst/>
        </p:spPr>
        <p:txBody>
          <a:bodyPr wrap="none" lIns="112947" tIns="56473" rIns="112947" bIns="56473">
            <a:spAutoFit/>
          </a:bodyPr>
          <a:lstStyle/>
          <a:p>
            <a:pPr>
              <a:lnSpc>
                <a:spcPct val="100000"/>
              </a:lnSpc>
            </a:pPr>
            <a:r>
              <a:rPr lang="zh-CN" altLang="en-US" sz="3200">
                <a:solidFill>
                  <a:schemeClr val="tx1"/>
                </a:solidFill>
              </a:rPr>
              <a:t>二叉树</a:t>
            </a:r>
            <a:r>
              <a:rPr lang="zh-CN" altLang="en-US" sz="3200" smtClean="0">
                <a:solidFill>
                  <a:schemeClr val="tx1"/>
                </a:solidFill>
              </a:rPr>
              <a:t>的中、前、</a:t>
            </a:r>
            <a:r>
              <a:rPr lang="zh-CN" altLang="en-US" sz="3200" smtClean="0">
                <a:solidFill>
                  <a:schemeClr val="tx1"/>
                </a:solidFill>
              </a:rPr>
              <a:t>后序</a:t>
            </a:r>
            <a:r>
              <a:rPr lang="zh-CN" altLang="en-US" sz="3200" smtClean="0">
                <a:solidFill>
                  <a:schemeClr val="tx1"/>
                </a:solidFill>
              </a:rPr>
              <a:t>遍历的结果</a:t>
            </a:r>
            <a:endParaRPr lang="zh-CN" altLang="en-US" sz="3200">
              <a:solidFill>
                <a:schemeClr val="tx1"/>
              </a:solidFill>
            </a:endParaRPr>
          </a:p>
        </p:txBody>
      </p:sp>
      <p:sp>
        <p:nvSpPr>
          <p:cNvPr id="5" name="Text Box 2"/>
          <p:cNvSpPr txBox="1">
            <a:spLocks noChangeArrowheads="1"/>
          </p:cNvSpPr>
          <p:nvPr/>
        </p:nvSpPr>
        <p:spPr bwMode="auto">
          <a:xfrm>
            <a:off x="-1" y="1196752"/>
            <a:ext cx="9144001" cy="5262979"/>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2800">
                <a:solidFill>
                  <a:schemeClr val="tx1"/>
                </a:solidFill>
                <a:latin typeface="Times New Roman" pitchFamily="18" charset="0"/>
                <a:ea typeface="宋体" pitchFamily="2" charset="-122"/>
              </a:rPr>
              <a:t>from TreeDefinition import *</a:t>
            </a:r>
          </a:p>
          <a:p>
            <a:pPr>
              <a:lnSpc>
                <a:spcPct val="100000"/>
              </a:lnSpc>
            </a:pPr>
            <a:endParaRPr lang="en-US" altLang="zh-CN" sz="2800">
              <a:solidFill>
                <a:schemeClr val="tx1"/>
              </a:solidFill>
              <a:latin typeface="Times New Roman" pitchFamily="18" charset="0"/>
              <a:ea typeface="宋体" pitchFamily="2" charset="-122"/>
            </a:endParaRPr>
          </a:p>
          <a:p>
            <a:pPr>
              <a:lnSpc>
                <a:spcPct val="100000"/>
              </a:lnSpc>
            </a:pPr>
            <a:r>
              <a:rPr lang="en-US" altLang="zh-CN" sz="2800">
                <a:solidFill>
                  <a:schemeClr val="tx1"/>
                </a:solidFill>
                <a:latin typeface="Times New Roman" pitchFamily="18" charset="0"/>
                <a:ea typeface="宋体" pitchFamily="2" charset="-122"/>
              </a:rPr>
              <a:t>t=BinTree([1, 2, 3, 4, 10, 0, 7, 8])</a:t>
            </a:r>
          </a:p>
          <a:p>
            <a:pPr>
              <a:lnSpc>
                <a:spcPct val="100000"/>
              </a:lnSpc>
            </a:pPr>
            <a:r>
              <a:rPr lang="en-US" altLang="zh-CN" sz="2800">
                <a:solidFill>
                  <a:schemeClr val="tx1"/>
                </a:solidFill>
                <a:latin typeface="Times New Roman" pitchFamily="18" charset="0"/>
                <a:ea typeface="宋体" pitchFamily="2" charset="-122"/>
              </a:rPr>
              <a:t>printTree(t.root)</a:t>
            </a:r>
          </a:p>
          <a:p>
            <a:pPr>
              <a:lnSpc>
                <a:spcPct val="100000"/>
              </a:lnSpc>
            </a:pPr>
            <a:endParaRPr lang="en-US" altLang="zh-CN" sz="2800" smtClean="0">
              <a:solidFill>
                <a:schemeClr val="tx1"/>
              </a:solidFill>
              <a:latin typeface="Times New Roman" pitchFamily="18" charset="0"/>
              <a:ea typeface="宋体" pitchFamily="2" charset="-122"/>
            </a:endParaRPr>
          </a:p>
          <a:p>
            <a:pPr>
              <a:lnSpc>
                <a:spcPct val="100000"/>
              </a:lnSpc>
            </a:pPr>
            <a:r>
              <a:rPr lang="en-US" altLang="zh-CN" sz="2800" smtClean="0">
                <a:solidFill>
                  <a:schemeClr val="tx1"/>
                </a:solidFill>
                <a:latin typeface="Times New Roman" pitchFamily="18" charset="0"/>
                <a:ea typeface="宋体" pitchFamily="2" charset="-122"/>
              </a:rPr>
              <a:t>print</a:t>
            </a:r>
            <a:r>
              <a:rPr lang="en-US" altLang="zh-CN" sz="2800">
                <a:solidFill>
                  <a:schemeClr val="tx1"/>
                </a:solidFill>
                <a:latin typeface="Times New Roman" pitchFamily="18" charset="0"/>
                <a:ea typeface="宋体" pitchFamily="2" charset="-122"/>
              </a:rPr>
              <a:t>(' inOrder', end</a:t>
            </a:r>
            <a:r>
              <a:rPr lang="en-US" altLang="zh-CN" sz="2800">
                <a:solidFill>
                  <a:schemeClr val="tx1"/>
                </a:solidFill>
                <a:latin typeface="Times New Roman" pitchFamily="18" charset="0"/>
                <a:ea typeface="宋体" pitchFamily="2" charset="-122"/>
              </a:rPr>
              <a:t>=': </a:t>
            </a:r>
            <a:r>
              <a:rPr lang="en-US" altLang="zh-CN" sz="2800" smtClean="0">
                <a:solidFill>
                  <a:schemeClr val="tx1"/>
                </a:solidFill>
                <a:latin typeface="Times New Roman" pitchFamily="18" charset="0"/>
                <a:ea typeface="宋体" pitchFamily="2" charset="-122"/>
              </a:rPr>
              <a:t>')</a:t>
            </a:r>
          </a:p>
          <a:p>
            <a:pPr>
              <a:lnSpc>
                <a:spcPct val="100000"/>
              </a:lnSpc>
            </a:pPr>
            <a:r>
              <a:rPr lang="en-US" altLang="zh-CN" sz="2800" smtClean="0">
                <a:solidFill>
                  <a:schemeClr val="tx1"/>
                </a:solidFill>
                <a:latin typeface="Times New Roman" pitchFamily="18" charset="0"/>
                <a:ea typeface="宋体" pitchFamily="2" charset="-122"/>
              </a:rPr>
              <a:t>inOrder(t.root</a:t>
            </a:r>
            <a:r>
              <a:rPr lang="en-US" altLang="zh-CN" sz="2800">
                <a:solidFill>
                  <a:schemeClr val="tx1"/>
                </a:solidFill>
                <a:latin typeface="Times New Roman" pitchFamily="18" charset="0"/>
                <a:ea typeface="宋体" pitchFamily="2" charset="-122"/>
              </a:rPr>
              <a:t>)</a:t>
            </a:r>
          </a:p>
          <a:p>
            <a:pPr>
              <a:lnSpc>
                <a:spcPct val="100000"/>
              </a:lnSpc>
            </a:pPr>
            <a:r>
              <a:rPr lang="en-US" altLang="zh-CN" sz="2800">
                <a:solidFill>
                  <a:schemeClr val="tx1"/>
                </a:solidFill>
                <a:latin typeface="Times New Roman" pitchFamily="18" charset="0"/>
                <a:ea typeface="宋体" pitchFamily="2" charset="-122"/>
              </a:rPr>
              <a:t>print('\n preOrder', end = </a:t>
            </a:r>
            <a:r>
              <a:rPr lang="en-US" altLang="zh-CN" sz="2800">
                <a:solidFill>
                  <a:schemeClr val="tx1"/>
                </a:solidFill>
                <a:latin typeface="Times New Roman" pitchFamily="18" charset="0"/>
                <a:ea typeface="宋体" pitchFamily="2" charset="-122"/>
              </a:rPr>
              <a:t>': </a:t>
            </a:r>
            <a:r>
              <a:rPr lang="en-US" altLang="zh-CN" sz="2800" smtClean="0">
                <a:solidFill>
                  <a:schemeClr val="tx1"/>
                </a:solidFill>
                <a:latin typeface="Times New Roman" pitchFamily="18" charset="0"/>
                <a:ea typeface="宋体" pitchFamily="2" charset="-122"/>
              </a:rPr>
              <a:t>')</a:t>
            </a:r>
          </a:p>
          <a:p>
            <a:pPr>
              <a:lnSpc>
                <a:spcPct val="100000"/>
              </a:lnSpc>
            </a:pPr>
            <a:r>
              <a:rPr lang="en-US" altLang="zh-CN" sz="2800" smtClean="0">
                <a:solidFill>
                  <a:schemeClr val="tx1"/>
                </a:solidFill>
                <a:latin typeface="Times New Roman" pitchFamily="18" charset="0"/>
                <a:ea typeface="宋体" pitchFamily="2" charset="-122"/>
              </a:rPr>
              <a:t>preOrder(t.root</a:t>
            </a:r>
            <a:r>
              <a:rPr lang="en-US" altLang="zh-CN" sz="2800">
                <a:solidFill>
                  <a:schemeClr val="tx1"/>
                </a:solidFill>
                <a:latin typeface="Times New Roman" pitchFamily="18" charset="0"/>
                <a:ea typeface="宋体" pitchFamily="2" charset="-122"/>
              </a:rPr>
              <a:t>)</a:t>
            </a:r>
          </a:p>
          <a:p>
            <a:pPr>
              <a:lnSpc>
                <a:spcPct val="100000"/>
              </a:lnSpc>
            </a:pPr>
            <a:r>
              <a:rPr lang="en-US" altLang="zh-CN" sz="2800">
                <a:solidFill>
                  <a:schemeClr val="tx1"/>
                </a:solidFill>
                <a:latin typeface="Times New Roman" pitchFamily="18" charset="0"/>
                <a:ea typeface="宋体" pitchFamily="2" charset="-122"/>
              </a:rPr>
              <a:t>print('\n postOrder', end</a:t>
            </a:r>
            <a:r>
              <a:rPr lang="en-US" altLang="zh-CN" sz="2800">
                <a:solidFill>
                  <a:schemeClr val="tx1"/>
                </a:solidFill>
                <a:latin typeface="Times New Roman" pitchFamily="18" charset="0"/>
                <a:ea typeface="宋体" pitchFamily="2" charset="-122"/>
              </a:rPr>
              <a:t>=': </a:t>
            </a:r>
            <a:r>
              <a:rPr lang="en-US" altLang="zh-CN" sz="2800" smtClean="0">
                <a:solidFill>
                  <a:schemeClr val="tx1"/>
                </a:solidFill>
                <a:latin typeface="Times New Roman" pitchFamily="18" charset="0"/>
                <a:ea typeface="宋体" pitchFamily="2" charset="-122"/>
              </a:rPr>
              <a:t>')</a:t>
            </a:r>
          </a:p>
          <a:p>
            <a:pPr>
              <a:lnSpc>
                <a:spcPct val="100000"/>
              </a:lnSpc>
            </a:pPr>
            <a:r>
              <a:rPr lang="en-US" altLang="zh-CN" sz="2800" smtClean="0">
                <a:solidFill>
                  <a:schemeClr val="tx1"/>
                </a:solidFill>
                <a:latin typeface="Times New Roman" pitchFamily="18" charset="0"/>
                <a:ea typeface="宋体" pitchFamily="2" charset="-122"/>
              </a:rPr>
              <a:t>postOrder(t.root</a:t>
            </a:r>
            <a:r>
              <a:rPr lang="en-US" altLang="zh-CN" sz="2800">
                <a:solidFill>
                  <a:schemeClr val="tx1"/>
                </a:solidFill>
                <a:latin typeface="Times New Roman" pitchFamily="18" charset="0"/>
                <a:ea typeface="宋体" pitchFamily="2" charset="-122"/>
              </a:rPr>
              <a:t>)</a:t>
            </a:r>
          </a:p>
          <a:p>
            <a:pPr>
              <a:lnSpc>
                <a:spcPct val="100000"/>
              </a:lnSpc>
            </a:pPr>
            <a:r>
              <a:rPr lang="en-US" altLang="zh-CN" sz="2800">
                <a:solidFill>
                  <a:schemeClr val="tx1"/>
                </a:solidFill>
                <a:latin typeface="Times New Roman" pitchFamily="18" charset="0"/>
                <a:ea typeface="宋体" pitchFamily="2" charset="-122"/>
              </a:rPr>
              <a:t>print()</a:t>
            </a:r>
            <a:endParaRPr lang="en-US" altLang="zh-CN" sz="2800" dirty="0">
              <a:solidFill>
                <a:schemeClr val="tx1"/>
              </a:solidFill>
              <a:latin typeface="Times New Roman" pitchFamily="18" charset="0"/>
              <a:ea typeface="宋体" pitchFamily="2" charset="-122"/>
            </a:endParaRPr>
          </a:p>
        </p:txBody>
      </p:sp>
      <p:pic>
        <p:nvPicPr>
          <p:cNvPr id="2" name="图片 1"/>
          <p:cNvPicPr>
            <a:picLocks noChangeAspect="1"/>
          </p:cNvPicPr>
          <p:nvPr/>
        </p:nvPicPr>
        <p:blipFill>
          <a:blip r:embed="rId2"/>
          <a:stretch>
            <a:fillRect/>
          </a:stretch>
        </p:blipFill>
        <p:spPr>
          <a:xfrm>
            <a:off x="5880523" y="1196752"/>
            <a:ext cx="3263477" cy="3312368"/>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1026"/>
          <p:cNvSpPr txBox="1">
            <a:spLocks noChangeArrowheads="1"/>
          </p:cNvSpPr>
          <p:nvPr/>
        </p:nvSpPr>
        <p:spPr bwMode="auto">
          <a:xfrm>
            <a:off x="304800" y="620688"/>
            <a:ext cx="8534400" cy="1630363"/>
          </a:xfrm>
          <a:prstGeom prst="rect">
            <a:avLst/>
          </a:prstGeom>
          <a:noFill/>
          <a:ln w="9525">
            <a:noFill/>
            <a:miter lim="800000"/>
            <a:headEnd/>
            <a:tailEnd/>
          </a:ln>
          <a:effectLst/>
        </p:spPr>
        <p:txBody>
          <a:bodyPr>
            <a:spAutoFit/>
          </a:bodyPr>
          <a:lstStyle/>
          <a:p>
            <a:pPr marL="1076325" indent="-1076325">
              <a:spcBef>
                <a:spcPct val="50000"/>
              </a:spcBef>
            </a:pPr>
            <a:r>
              <a:rPr kumimoji="1" lang="en-US" altLang="zh-CN" sz="2800">
                <a:solidFill>
                  <a:schemeClr val="tx1"/>
                </a:solidFill>
                <a:latin typeface="黑体" pitchFamily="49" charset="-122"/>
                <a:ea typeface="黑体" pitchFamily="49" charset="-122"/>
              </a:rPr>
              <a:t>【</a:t>
            </a:r>
            <a:r>
              <a:rPr kumimoji="1" lang="zh-CN" altLang="en-US" sz="2800">
                <a:solidFill>
                  <a:schemeClr val="tx1"/>
                </a:solidFill>
                <a:latin typeface="黑体" pitchFamily="49" charset="-122"/>
                <a:ea typeface="黑体" pitchFamily="49" charset="-122"/>
              </a:rPr>
              <a:t>例</a:t>
            </a:r>
            <a:r>
              <a:rPr kumimoji="1" lang="en-US" altLang="zh-CN" sz="2800">
                <a:solidFill>
                  <a:schemeClr val="tx1"/>
                </a:solidFill>
                <a:latin typeface="黑体" pitchFamily="49" charset="-122"/>
                <a:ea typeface="黑体" pitchFamily="49" charset="-122"/>
              </a:rPr>
              <a:t>】</a:t>
            </a:r>
            <a:r>
              <a:rPr kumimoji="1" lang="zh-CN" altLang="en-US" sz="2800">
                <a:solidFill>
                  <a:schemeClr val="tx1"/>
                </a:solidFill>
              </a:rPr>
              <a:t>若一棵二叉树，左右子树均有三个结点，其左子树的前序序列与中序序列相同，右子树的中序序列与后续序列相同，试构造该树。</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9811" name="Rectangle 3"/>
          <p:cNvSpPr>
            <a:spLocks noChangeArrowheads="1"/>
          </p:cNvSpPr>
          <p:nvPr/>
        </p:nvSpPr>
        <p:spPr bwMode="auto">
          <a:xfrm>
            <a:off x="468313" y="4797425"/>
            <a:ext cx="6048375" cy="1117600"/>
          </a:xfrm>
          <a:prstGeom prst="rect">
            <a:avLst/>
          </a:prstGeom>
          <a:noFill/>
          <a:ln w="9525">
            <a:noFill/>
            <a:miter lim="800000"/>
            <a:headEnd/>
            <a:tailEnd/>
          </a:ln>
          <a:effectLst/>
        </p:spPr>
        <p:txBody>
          <a:bodyPr>
            <a:spAutoFit/>
          </a:bodyPr>
          <a:lstStyle/>
          <a:p>
            <a:pPr>
              <a:spcBef>
                <a:spcPct val="50000"/>
              </a:spcBef>
            </a:pPr>
            <a:r>
              <a:rPr kumimoji="1" lang="zh-CN" altLang="en-US" sz="2800">
                <a:solidFill>
                  <a:schemeClr val="tx1"/>
                </a:solidFill>
              </a:rPr>
              <a:t>即以右子树为根的树无右孩子。由此构造树如右</a:t>
            </a:r>
            <a:r>
              <a:rPr kumimoji="1" lang="en-US" altLang="zh-CN" sz="2800">
                <a:solidFill>
                  <a:schemeClr val="tx1"/>
                </a:solidFill>
              </a:rPr>
              <a:t>：</a:t>
            </a:r>
          </a:p>
        </p:txBody>
      </p:sp>
      <p:sp>
        <p:nvSpPr>
          <p:cNvPr id="57347" name="Rectangle 6"/>
          <p:cNvSpPr>
            <a:spLocks noChangeArrowheads="1"/>
          </p:cNvSpPr>
          <p:nvPr/>
        </p:nvSpPr>
        <p:spPr bwMode="auto">
          <a:xfrm>
            <a:off x="468313" y="476250"/>
            <a:ext cx="8207375" cy="604838"/>
          </a:xfrm>
          <a:prstGeom prst="rect">
            <a:avLst/>
          </a:prstGeom>
          <a:noFill/>
          <a:ln w="9525">
            <a:noFill/>
            <a:miter lim="800000"/>
            <a:headEnd/>
            <a:tailEnd/>
          </a:ln>
          <a:effectLst/>
        </p:spPr>
        <p:txBody>
          <a:bodyPr>
            <a:spAutoFit/>
          </a:bodyPr>
          <a:lstStyle/>
          <a:p>
            <a:pPr>
              <a:spcBef>
                <a:spcPct val="50000"/>
              </a:spcBef>
            </a:pPr>
            <a:r>
              <a:rPr kumimoji="1" lang="zh-CN" altLang="en-US" sz="2800">
                <a:solidFill>
                  <a:schemeClr val="tx1"/>
                </a:solidFill>
              </a:rPr>
              <a:t>依题意，左子树的前序序列与中序序列相同，有：</a:t>
            </a:r>
          </a:p>
        </p:txBody>
      </p:sp>
      <p:grpSp>
        <p:nvGrpSpPr>
          <p:cNvPr id="759838" name="Group 30"/>
          <p:cNvGrpSpPr>
            <a:grpSpLocks/>
          </p:cNvGrpSpPr>
          <p:nvPr/>
        </p:nvGrpSpPr>
        <p:grpSpPr bwMode="auto">
          <a:xfrm>
            <a:off x="2771775" y="1125538"/>
            <a:ext cx="3313113" cy="1176337"/>
            <a:chOff x="1746" y="709"/>
            <a:chExt cx="2087" cy="741"/>
          </a:xfrm>
        </p:grpSpPr>
        <p:sp>
          <p:nvSpPr>
            <p:cNvPr id="57368" name="Rectangle 7"/>
            <p:cNvSpPr>
              <a:spLocks noChangeArrowheads="1"/>
            </p:cNvSpPr>
            <p:nvPr/>
          </p:nvSpPr>
          <p:spPr bwMode="auto">
            <a:xfrm>
              <a:off x="1746" y="709"/>
              <a:ext cx="2087" cy="725"/>
            </a:xfrm>
            <a:prstGeom prst="rect">
              <a:avLst/>
            </a:prstGeom>
            <a:noFill/>
            <a:ln w="9525">
              <a:noFill/>
              <a:miter lim="800000"/>
              <a:headEnd/>
              <a:tailEnd/>
            </a:ln>
            <a:effectLst/>
          </p:spPr>
          <p:txBody>
            <a:bodyPr>
              <a:spAutoFit/>
            </a:bodyPr>
            <a:lstStyle/>
            <a:p>
              <a:pPr>
                <a:spcBef>
                  <a:spcPct val="50000"/>
                </a:spcBef>
              </a:pPr>
              <a:r>
                <a:rPr kumimoji="1" lang="zh-CN" altLang="en-US" sz="2400">
                  <a:solidFill>
                    <a:schemeClr val="tx1"/>
                  </a:solidFill>
                </a:rPr>
                <a:t>前序: 根  左  右</a:t>
              </a:r>
            </a:p>
            <a:p>
              <a:pPr>
                <a:spcBef>
                  <a:spcPct val="50000"/>
                </a:spcBef>
              </a:pPr>
              <a:r>
                <a:rPr kumimoji="1" lang="zh-CN" altLang="en-US" sz="2400">
                  <a:solidFill>
                    <a:schemeClr val="tx1"/>
                  </a:solidFill>
                </a:rPr>
                <a:t>中序: 左  根  右</a:t>
              </a:r>
            </a:p>
          </p:txBody>
        </p:sp>
        <p:sp>
          <p:nvSpPr>
            <p:cNvPr id="759816" name="Oval 8"/>
            <p:cNvSpPr>
              <a:spLocks noChangeArrowheads="1"/>
            </p:cNvSpPr>
            <p:nvPr/>
          </p:nvSpPr>
          <p:spPr bwMode="auto">
            <a:xfrm>
              <a:off x="2744" y="754"/>
              <a:ext cx="288" cy="2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17" name="Oval 9"/>
            <p:cNvSpPr>
              <a:spLocks noChangeArrowheads="1"/>
            </p:cNvSpPr>
            <p:nvPr/>
          </p:nvSpPr>
          <p:spPr bwMode="auto">
            <a:xfrm>
              <a:off x="2336" y="1162"/>
              <a:ext cx="288" cy="2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759820" name="Rectangle 12"/>
          <p:cNvSpPr>
            <a:spLocks noChangeArrowheads="1"/>
          </p:cNvSpPr>
          <p:nvPr/>
        </p:nvSpPr>
        <p:spPr bwMode="auto">
          <a:xfrm>
            <a:off x="395288" y="2349500"/>
            <a:ext cx="8458200" cy="1117600"/>
          </a:xfrm>
          <a:prstGeom prst="rect">
            <a:avLst/>
          </a:prstGeom>
          <a:noFill/>
          <a:ln w="9525">
            <a:noFill/>
            <a:miter lim="800000"/>
            <a:headEnd/>
            <a:tailEnd/>
          </a:ln>
          <a:effectLst/>
        </p:spPr>
        <p:txBody>
          <a:bodyPr>
            <a:spAutoFit/>
          </a:bodyPr>
          <a:lstStyle/>
          <a:p>
            <a:pPr>
              <a:spcBef>
                <a:spcPct val="50000"/>
              </a:spcBef>
            </a:pPr>
            <a:r>
              <a:rPr kumimoji="1" lang="zh-CN" altLang="en-US" sz="2800">
                <a:solidFill>
                  <a:schemeClr val="tx1"/>
                </a:solidFill>
              </a:rPr>
              <a:t>即以左子结点为根的树无左孩子。此外，右子树的中序序列与后续序列相同，有：</a:t>
            </a:r>
          </a:p>
        </p:txBody>
      </p:sp>
      <p:grpSp>
        <p:nvGrpSpPr>
          <p:cNvPr id="759839" name="Group 31"/>
          <p:cNvGrpSpPr>
            <a:grpSpLocks/>
          </p:cNvGrpSpPr>
          <p:nvPr/>
        </p:nvGrpSpPr>
        <p:grpSpPr bwMode="auto">
          <a:xfrm>
            <a:off x="2771775" y="3500438"/>
            <a:ext cx="3095625" cy="1176337"/>
            <a:chOff x="1746" y="2205"/>
            <a:chExt cx="1950" cy="741"/>
          </a:xfrm>
        </p:grpSpPr>
        <p:sp>
          <p:nvSpPr>
            <p:cNvPr id="57365" name="Rectangle 13"/>
            <p:cNvSpPr>
              <a:spLocks noChangeArrowheads="1"/>
            </p:cNvSpPr>
            <p:nvPr/>
          </p:nvSpPr>
          <p:spPr bwMode="auto">
            <a:xfrm>
              <a:off x="1746" y="2205"/>
              <a:ext cx="1950" cy="725"/>
            </a:xfrm>
            <a:prstGeom prst="rect">
              <a:avLst/>
            </a:prstGeom>
            <a:noFill/>
            <a:ln w="9525">
              <a:noFill/>
              <a:miter lim="800000"/>
              <a:headEnd/>
              <a:tailEnd/>
            </a:ln>
            <a:effectLst/>
          </p:spPr>
          <p:txBody>
            <a:bodyPr>
              <a:spAutoFit/>
            </a:bodyPr>
            <a:lstStyle/>
            <a:p>
              <a:pPr>
                <a:spcBef>
                  <a:spcPct val="50000"/>
                </a:spcBef>
              </a:pPr>
              <a:r>
                <a:rPr kumimoji="1" lang="zh-CN" altLang="en-US" sz="2400">
                  <a:solidFill>
                    <a:schemeClr val="tx1"/>
                  </a:solidFill>
                </a:rPr>
                <a:t>中序: 左  根  右</a:t>
              </a:r>
            </a:p>
            <a:p>
              <a:pPr>
                <a:spcBef>
                  <a:spcPct val="50000"/>
                </a:spcBef>
              </a:pPr>
              <a:r>
                <a:rPr kumimoji="1" lang="zh-CN" altLang="en-US" sz="2400">
                  <a:solidFill>
                    <a:schemeClr val="tx1"/>
                  </a:solidFill>
                </a:rPr>
                <a:t>后序: 左  右  根</a:t>
              </a:r>
            </a:p>
          </p:txBody>
        </p:sp>
        <p:sp>
          <p:nvSpPr>
            <p:cNvPr id="759822" name="Oval 14"/>
            <p:cNvSpPr>
              <a:spLocks noChangeArrowheads="1"/>
            </p:cNvSpPr>
            <p:nvPr/>
          </p:nvSpPr>
          <p:spPr bwMode="auto">
            <a:xfrm>
              <a:off x="3107" y="2250"/>
              <a:ext cx="288" cy="2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23" name="Oval 15"/>
            <p:cNvSpPr>
              <a:spLocks noChangeArrowheads="1"/>
            </p:cNvSpPr>
            <p:nvPr/>
          </p:nvSpPr>
          <p:spPr bwMode="auto">
            <a:xfrm>
              <a:off x="2744" y="2658"/>
              <a:ext cx="288" cy="2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59824" name="Group 16"/>
          <p:cNvGrpSpPr>
            <a:grpSpLocks/>
          </p:cNvGrpSpPr>
          <p:nvPr/>
        </p:nvGrpSpPr>
        <p:grpSpPr bwMode="auto">
          <a:xfrm>
            <a:off x="6588125" y="3357563"/>
            <a:ext cx="2232025" cy="2324100"/>
            <a:chOff x="4320" y="2736"/>
            <a:chExt cx="960" cy="1056"/>
          </a:xfrm>
        </p:grpSpPr>
        <p:sp>
          <p:nvSpPr>
            <p:cNvPr id="759825" name="Oval 17"/>
            <p:cNvSpPr>
              <a:spLocks noChangeArrowheads="1"/>
            </p:cNvSpPr>
            <p:nvPr/>
          </p:nvSpPr>
          <p:spPr bwMode="auto">
            <a:xfrm>
              <a:off x="4704" y="2736"/>
              <a:ext cx="193"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26" name="Oval 18"/>
            <p:cNvSpPr>
              <a:spLocks noChangeArrowheads="1"/>
            </p:cNvSpPr>
            <p:nvPr/>
          </p:nvSpPr>
          <p:spPr bwMode="auto">
            <a:xfrm>
              <a:off x="5088" y="3024"/>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27" name="Oval 19"/>
            <p:cNvSpPr>
              <a:spLocks noChangeArrowheads="1"/>
            </p:cNvSpPr>
            <p:nvPr/>
          </p:nvSpPr>
          <p:spPr bwMode="auto">
            <a:xfrm>
              <a:off x="4320" y="3024"/>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28" name="Oval 20"/>
            <p:cNvSpPr>
              <a:spLocks noChangeArrowheads="1"/>
            </p:cNvSpPr>
            <p:nvPr/>
          </p:nvSpPr>
          <p:spPr bwMode="auto">
            <a:xfrm>
              <a:off x="4464" y="3312"/>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29" name="Oval 21"/>
            <p:cNvSpPr>
              <a:spLocks noChangeArrowheads="1"/>
            </p:cNvSpPr>
            <p:nvPr/>
          </p:nvSpPr>
          <p:spPr bwMode="auto">
            <a:xfrm>
              <a:off x="4608" y="3600"/>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30" name="Oval 22"/>
            <p:cNvSpPr>
              <a:spLocks noChangeArrowheads="1"/>
            </p:cNvSpPr>
            <p:nvPr/>
          </p:nvSpPr>
          <p:spPr bwMode="auto">
            <a:xfrm>
              <a:off x="4944" y="3312"/>
              <a:ext cx="192"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31" name="Oval 23"/>
            <p:cNvSpPr>
              <a:spLocks noChangeArrowheads="1"/>
            </p:cNvSpPr>
            <p:nvPr/>
          </p:nvSpPr>
          <p:spPr bwMode="auto">
            <a:xfrm>
              <a:off x="4848" y="3600"/>
              <a:ext cx="193" cy="19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9832" name="Line 24"/>
            <p:cNvSpPr>
              <a:spLocks noChangeShapeType="1"/>
            </p:cNvSpPr>
            <p:nvPr/>
          </p:nvSpPr>
          <p:spPr bwMode="auto">
            <a:xfrm flipH="1">
              <a:off x="4464" y="2880"/>
              <a:ext cx="240" cy="1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9833" name="Line 25"/>
            <p:cNvSpPr>
              <a:spLocks noChangeShapeType="1"/>
            </p:cNvSpPr>
            <p:nvPr/>
          </p:nvSpPr>
          <p:spPr bwMode="auto">
            <a:xfrm>
              <a:off x="4896" y="2880"/>
              <a:ext cx="24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9834" name="Line 26"/>
            <p:cNvSpPr>
              <a:spLocks noChangeShapeType="1"/>
            </p:cNvSpPr>
            <p:nvPr/>
          </p:nvSpPr>
          <p:spPr bwMode="auto">
            <a:xfrm flipH="1">
              <a:off x="5088" y="3216"/>
              <a:ext cx="48" cy="9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9835" name="Line 27"/>
            <p:cNvSpPr>
              <a:spLocks noChangeShapeType="1"/>
            </p:cNvSpPr>
            <p:nvPr/>
          </p:nvSpPr>
          <p:spPr bwMode="auto">
            <a:xfrm>
              <a:off x="4464" y="3216"/>
              <a:ext cx="48" cy="9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9836" name="Line 28"/>
            <p:cNvSpPr>
              <a:spLocks noChangeShapeType="1"/>
            </p:cNvSpPr>
            <p:nvPr/>
          </p:nvSpPr>
          <p:spPr bwMode="auto">
            <a:xfrm>
              <a:off x="4608" y="3504"/>
              <a:ext cx="48"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9837" name="Line 29"/>
            <p:cNvSpPr>
              <a:spLocks noChangeShapeType="1"/>
            </p:cNvSpPr>
            <p:nvPr/>
          </p:nvSpPr>
          <p:spPr bwMode="auto">
            <a:xfrm flipH="1">
              <a:off x="4944" y="3504"/>
              <a:ext cx="48"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9838"/>
                                        </p:tgtEl>
                                        <p:attrNameLst>
                                          <p:attrName>style.visibility</p:attrName>
                                        </p:attrNameLst>
                                      </p:cBhvr>
                                      <p:to>
                                        <p:strVal val="visible"/>
                                      </p:to>
                                    </p:set>
                                    <p:anim calcmode="lin" valueType="num">
                                      <p:cBhvr additive="base">
                                        <p:cTn id="7" dur="500" fill="hold"/>
                                        <p:tgtEl>
                                          <p:spTgt spid="759838"/>
                                        </p:tgtEl>
                                        <p:attrNameLst>
                                          <p:attrName>ppt_x</p:attrName>
                                        </p:attrNameLst>
                                      </p:cBhvr>
                                      <p:tavLst>
                                        <p:tav tm="0">
                                          <p:val>
                                            <p:strVal val="#ppt_x"/>
                                          </p:val>
                                        </p:tav>
                                        <p:tav tm="100000">
                                          <p:val>
                                            <p:strVal val="#ppt_x"/>
                                          </p:val>
                                        </p:tav>
                                      </p:tavLst>
                                    </p:anim>
                                    <p:anim calcmode="lin" valueType="num">
                                      <p:cBhvr additive="base">
                                        <p:cTn id="8" dur="500" fill="hold"/>
                                        <p:tgtEl>
                                          <p:spTgt spid="7598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59820"/>
                                        </p:tgtEl>
                                        <p:attrNameLst>
                                          <p:attrName>style.visibility</p:attrName>
                                        </p:attrNameLst>
                                      </p:cBhvr>
                                      <p:to>
                                        <p:strVal val="visible"/>
                                      </p:to>
                                    </p:set>
                                    <p:animEffect transition="in" filter="box(in)">
                                      <p:cBhvr>
                                        <p:cTn id="13" dur="500"/>
                                        <p:tgtEl>
                                          <p:spTgt spid="7598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59839"/>
                                        </p:tgtEl>
                                        <p:attrNameLst>
                                          <p:attrName>style.visibility</p:attrName>
                                        </p:attrNameLst>
                                      </p:cBhvr>
                                      <p:to>
                                        <p:strVal val="visible"/>
                                      </p:to>
                                    </p:set>
                                    <p:anim calcmode="lin" valueType="num">
                                      <p:cBhvr additive="base">
                                        <p:cTn id="18" dur="500" fill="hold"/>
                                        <p:tgtEl>
                                          <p:spTgt spid="759839"/>
                                        </p:tgtEl>
                                        <p:attrNameLst>
                                          <p:attrName>ppt_x</p:attrName>
                                        </p:attrNameLst>
                                      </p:cBhvr>
                                      <p:tavLst>
                                        <p:tav tm="0">
                                          <p:val>
                                            <p:strVal val="#ppt_x"/>
                                          </p:val>
                                        </p:tav>
                                        <p:tav tm="100000">
                                          <p:val>
                                            <p:strVal val="#ppt_x"/>
                                          </p:val>
                                        </p:tav>
                                      </p:tavLst>
                                    </p:anim>
                                    <p:anim calcmode="lin" valueType="num">
                                      <p:cBhvr additive="base">
                                        <p:cTn id="19" dur="500" fill="hold"/>
                                        <p:tgtEl>
                                          <p:spTgt spid="75983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59811"/>
                                        </p:tgtEl>
                                        <p:attrNameLst>
                                          <p:attrName>style.visibility</p:attrName>
                                        </p:attrNameLst>
                                      </p:cBhvr>
                                      <p:to>
                                        <p:strVal val="visible"/>
                                      </p:to>
                                    </p:set>
                                    <p:animEffect transition="in" filter="diamond(in)">
                                      <p:cBhvr>
                                        <p:cTn id="24" dur="2000"/>
                                        <p:tgtEl>
                                          <p:spTgt spid="7598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59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p:bldP spid="759820"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4754" name="Text Box 2"/>
          <p:cNvSpPr txBox="1">
            <a:spLocks noChangeArrowheads="1"/>
          </p:cNvSpPr>
          <p:nvPr/>
        </p:nvSpPr>
        <p:spPr bwMode="auto">
          <a:xfrm>
            <a:off x="228600" y="533400"/>
            <a:ext cx="8686800" cy="1066800"/>
          </a:xfrm>
          <a:prstGeom prst="rect">
            <a:avLst/>
          </a:prstGeom>
          <a:noFill/>
          <a:ln w="9525">
            <a:noFill/>
            <a:miter lim="800000"/>
            <a:headEnd/>
            <a:tailEnd/>
          </a:ln>
          <a:effectLst/>
        </p:spPr>
        <p:txBody>
          <a:bodyPr>
            <a:spAutoFit/>
          </a:bodyPr>
          <a:lstStyle/>
          <a:p>
            <a:pPr marL="1162050" indent="-1162050">
              <a:lnSpc>
                <a:spcPct val="100000"/>
              </a:lnSpc>
            </a:pPr>
            <a:r>
              <a:rPr lang="en-US" altLang="zh-CN" sz="3200">
                <a:solidFill>
                  <a:schemeClr val="tx1"/>
                </a:solidFill>
                <a:latin typeface="黑体" pitchFamily="49" charset="-122"/>
                <a:ea typeface="黑体" pitchFamily="49" charset="-122"/>
              </a:rPr>
              <a:t>【</a:t>
            </a:r>
            <a:r>
              <a:rPr lang="zh-CN" altLang="en-US" sz="3200">
                <a:solidFill>
                  <a:schemeClr val="tx1"/>
                </a:solidFill>
                <a:latin typeface="黑体" pitchFamily="49" charset="-122"/>
                <a:ea typeface="黑体" pitchFamily="49" charset="-122"/>
              </a:rPr>
              <a:t>例</a:t>
            </a:r>
            <a:r>
              <a:rPr lang="en-US" altLang="zh-CN" sz="3200">
                <a:solidFill>
                  <a:schemeClr val="tx1"/>
                </a:solidFill>
                <a:latin typeface="黑体" pitchFamily="49" charset="-122"/>
                <a:ea typeface="黑体" pitchFamily="49" charset="-122"/>
              </a:rPr>
              <a:t>】</a:t>
            </a:r>
            <a:r>
              <a:rPr lang="zh-CN" altLang="en-US" sz="3200">
                <a:solidFill>
                  <a:schemeClr val="tx1"/>
                </a:solidFill>
              </a:rPr>
              <a:t>以二叉链表作存储结构，编写计算二叉树中结点数目的递归函数（后序遍历）</a:t>
            </a:r>
            <a:endParaRPr lang="en-US" altLang="zh-CN" sz="3200" b="0">
              <a:solidFill>
                <a:schemeClr val="tx1"/>
              </a:solidFill>
            </a:endParaRPr>
          </a:p>
        </p:txBody>
      </p:sp>
      <p:sp>
        <p:nvSpPr>
          <p:cNvPr id="4" name="Rectangle 6"/>
          <p:cNvSpPr>
            <a:spLocks noChangeArrowheads="1"/>
          </p:cNvSpPr>
          <p:nvPr/>
        </p:nvSpPr>
        <p:spPr bwMode="auto">
          <a:xfrm>
            <a:off x="0" y="1916832"/>
            <a:ext cx="9144000" cy="2062163"/>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a:solidFill>
                  <a:schemeClr val="tx1"/>
                </a:solidFill>
                <a:latin typeface="Times New Roman" pitchFamily="18" charset="0"/>
                <a:ea typeface="宋体" pitchFamily="2" charset="-122"/>
              </a:rPr>
              <a:t>def  Size( t ) :  #</a:t>
            </a:r>
            <a:r>
              <a:rPr lang="zh-CN" altLang="en-US" sz="3200">
                <a:solidFill>
                  <a:schemeClr val="tx1"/>
                </a:solidFill>
                <a:latin typeface="Times New Roman" pitchFamily="18" charset="0"/>
                <a:ea typeface="宋体" pitchFamily="2" charset="-122"/>
              </a:rPr>
              <a:t>统计二叉树结点个数</a:t>
            </a:r>
          </a:p>
          <a:p>
            <a:pPr>
              <a:lnSpc>
                <a:spcPct val="100000"/>
              </a:lnSpc>
            </a:pPr>
            <a:r>
              <a:rPr lang="zh-CN" altLang="en-US" sz="3200">
                <a:solidFill>
                  <a:schemeClr val="tx1"/>
                </a:solidFill>
                <a:latin typeface="Times New Roman" pitchFamily="18" charset="0"/>
                <a:ea typeface="宋体" pitchFamily="2" charset="-122"/>
              </a:rPr>
              <a:t>    </a:t>
            </a:r>
            <a:r>
              <a:rPr lang="en-US" altLang="zh-CN" sz="3200">
                <a:solidFill>
                  <a:schemeClr val="tx1"/>
                </a:solidFill>
                <a:latin typeface="Times New Roman" pitchFamily="18" charset="0"/>
                <a:ea typeface="宋体" pitchFamily="2" charset="-122"/>
              </a:rPr>
              <a:t>if  t == None : return 0</a:t>
            </a:r>
          </a:p>
          <a:p>
            <a:pPr>
              <a:lnSpc>
                <a:spcPct val="100000"/>
              </a:lnSpc>
            </a:pPr>
            <a:r>
              <a:rPr lang="en-US" altLang="zh-CN" sz="3200">
                <a:solidFill>
                  <a:schemeClr val="tx1"/>
                </a:solidFill>
                <a:latin typeface="Times New Roman" pitchFamily="18" charset="0"/>
                <a:ea typeface="宋体" pitchFamily="2" charset="-122"/>
              </a:rPr>
              <a:t>    else : return 1 + Size ( t.Lchild ) + \</a:t>
            </a:r>
          </a:p>
          <a:p>
            <a:pPr>
              <a:lnSpc>
                <a:spcPct val="100000"/>
              </a:lnSpc>
            </a:pPr>
            <a:r>
              <a:rPr lang="en-US" altLang="zh-CN" sz="3200">
                <a:solidFill>
                  <a:schemeClr val="tx1"/>
                </a:solidFill>
                <a:latin typeface="Times New Roman" pitchFamily="18" charset="0"/>
                <a:ea typeface="宋体" pitchFamily="2" charset="-122"/>
              </a:rPr>
              <a:t>                                Size ( t.Rchild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4754"/>
                                        </p:tgtEl>
                                        <p:attrNameLst>
                                          <p:attrName>style.visibility</p:attrName>
                                        </p:attrNameLst>
                                      </p:cBhvr>
                                      <p:to>
                                        <p:strVal val="visible"/>
                                      </p:to>
                                    </p:set>
                                    <p:anim calcmode="lin" valueType="num">
                                      <p:cBhvr additive="base">
                                        <p:cTn id="7" dur="500" fill="hold"/>
                                        <p:tgtEl>
                                          <p:spTgt spid="714754"/>
                                        </p:tgtEl>
                                        <p:attrNameLst>
                                          <p:attrName>ppt_x</p:attrName>
                                        </p:attrNameLst>
                                      </p:cBhvr>
                                      <p:tavLst>
                                        <p:tav tm="0">
                                          <p:val>
                                            <p:strVal val="0-#ppt_w/2"/>
                                          </p:val>
                                        </p:tav>
                                        <p:tav tm="100000">
                                          <p:val>
                                            <p:strVal val="#ppt_x"/>
                                          </p:val>
                                        </p:tav>
                                      </p:tavLst>
                                    </p:anim>
                                    <p:anim calcmode="lin" valueType="num">
                                      <p:cBhvr additive="base">
                                        <p:cTn id="8" dur="500" fill="hold"/>
                                        <p:tgtEl>
                                          <p:spTgt spid="71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4" grpId="0" autoUpdateAnimBg="0"/>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06" name="Rectangle 6"/>
          <p:cNvSpPr>
            <a:spLocks noChangeArrowheads="1"/>
          </p:cNvSpPr>
          <p:nvPr/>
        </p:nvSpPr>
        <p:spPr bwMode="auto">
          <a:xfrm>
            <a:off x="323850" y="522288"/>
            <a:ext cx="8537575" cy="584200"/>
          </a:xfrm>
          <a:prstGeom prst="rect">
            <a:avLst/>
          </a:prstGeom>
          <a:noFill/>
          <a:ln w="9525">
            <a:noFill/>
            <a:miter lim="800000"/>
            <a:headEnd/>
            <a:tailEnd/>
          </a:ln>
          <a:effectLst/>
        </p:spPr>
        <p:txBody>
          <a:bodyPr wrap="none">
            <a:spAutoFit/>
          </a:bodyPr>
          <a:lstStyle/>
          <a:p>
            <a:pPr>
              <a:lnSpc>
                <a:spcPct val="100000"/>
              </a:lnSpc>
            </a:pPr>
            <a:r>
              <a:rPr lang="en-US" altLang="zh-CN" sz="3200">
                <a:solidFill>
                  <a:schemeClr val="tx1"/>
                </a:solidFill>
                <a:latin typeface="黑体" pitchFamily="49" charset="-122"/>
                <a:ea typeface="黑体" pitchFamily="49" charset="-122"/>
              </a:rPr>
              <a:t>【</a:t>
            </a:r>
            <a:r>
              <a:rPr lang="zh-CN" altLang="en-US" sz="3200">
                <a:solidFill>
                  <a:schemeClr val="tx1"/>
                </a:solidFill>
                <a:latin typeface="黑体" pitchFamily="49" charset="-122"/>
                <a:ea typeface="黑体" pitchFamily="49" charset="-122"/>
              </a:rPr>
              <a:t>例</a:t>
            </a:r>
            <a:r>
              <a:rPr lang="en-US" altLang="zh-CN" sz="3200">
                <a:solidFill>
                  <a:schemeClr val="tx1"/>
                </a:solidFill>
                <a:latin typeface="黑体" pitchFamily="49" charset="-122"/>
                <a:ea typeface="黑体" pitchFamily="49" charset="-122"/>
              </a:rPr>
              <a:t>】</a:t>
            </a:r>
            <a:r>
              <a:rPr lang="zh-CN" altLang="en-US" sz="3200">
                <a:solidFill>
                  <a:schemeClr val="tx1"/>
                </a:solidFill>
                <a:latin typeface="VW媩$婫`婡p瑙" charset="0"/>
              </a:rPr>
              <a:t>求一棵给定二叉树的深度（后序遍历）</a:t>
            </a:r>
          </a:p>
        </p:txBody>
      </p:sp>
      <p:sp>
        <p:nvSpPr>
          <p:cNvPr id="4" name="Rectangle 8"/>
          <p:cNvSpPr>
            <a:spLocks noChangeArrowheads="1"/>
          </p:cNvSpPr>
          <p:nvPr/>
        </p:nvSpPr>
        <p:spPr bwMode="auto">
          <a:xfrm>
            <a:off x="-55564" y="1340768"/>
            <a:ext cx="9199563" cy="2062162"/>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depth( t ) :</a:t>
            </a:r>
          </a:p>
          <a:p>
            <a:pPr>
              <a:lnSpc>
                <a:spcPct val="100000"/>
              </a:lnSpc>
            </a:pPr>
            <a:r>
              <a:rPr lang="en-US" altLang="zh-CN" sz="3200" dirty="0">
                <a:solidFill>
                  <a:schemeClr val="tx1"/>
                </a:solidFill>
                <a:latin typeface="Times New Roman" pitchFamily="18" charset="0"/>
                <a:ea typeface="宋体" pitchFamily="2" charset="-122"/>
              </a:rPr>
              <a:t>        if t  == None : return 0</a:t>
            </a:r>
          </a:p>
          <a:p>
            <a:pPr>
              <a:lnSpc>
                <a:spcPct val="100000"/>
              </a:lnSpc>
            </a:pPr>
            <a:r>
              <a:rPr lang="en-US" altLang="zh-CN" sz="3200" dirty="0">
                <a:solidFill>
                  <a:schemeClr val="tx1"/>
                </a:solidFill>
                <a:latin typeface="Times New Roman" pitchFamily="18" charset="0"/>
                <a:ea typeface="宋体" pitchFamily="2" charset="-122"/>
              </a:rPr>
              <a:t>        else : return 1 + max(depth(</a:t>
            </a:r>
            <a:r>
              <a:rPr lang="en-US" altLang="zh-CN" sz="3200" dirty="0" err="1">
                <a:solidFill>
                  <a:schemeClr val="tx1"/>
                </a:solidFill>
                <a:latin typeface="Times New Roman" pitchFamily="18" charset="0"/>
                <a:ea typeface="宋体" pitchFamily="2" charset="-122"/>
              </a:rPr>
              <a:t>t.Lchild</a:t>
            </a:r>
            <a:r>
              <a:rPr lang="en-US" altLang="zh-CN" sz="3200" dirty="0" smtClean="0">
                <a:solidFill>
                  <a:schemeClr val="tx1"/>
                </a:solidFill>
                <a:latin typeface="Times New Roman" pitchFamily="18" charset="0"/>
                <a:ea typeface="宋体" pitchFamily="2" charset="-122"/>
              </a:rPr>
              <a:t>),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smtClean="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depth(</a:t>
            </a:r>
            <a:r>
              <a:rPr lang="en-US" altLang="zh-CN" sz="3200" dirty="0" err="1">
                <a:solidFill>
                  <a:schemeClr val="tx1"/>
                </a:solidFill>
                <a:latin typeface="Times New Roman" pitchFamily="18" charset="0"/>
                <a:ea typeface="宋体" pitchFamily="2" charset="-122"/>
              </a:rPr>
              <a:t>t.Rchild</a:t>
            </a:r>
            <a:r>
              <a:rPr lang="en-US" altLang="zh-CN" sz="3200" dirty="0">
                <a:solidFill>
                  <a:schemeClr val="tx1"/>
                </a:solidFill>
                <a:latin typeface="Times New Roman" pitchFamily="18" charset="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06"/>
                                        </p:tgtEl>
                                        <p:attrNameLst>
                                          <p:attrName>style.visibility</p:attrName>
                                        </p:attrNameLst>
                                      </p:cBhvr>
                                      <p:to>
                                        <p:strVal val="visible"/>
                                      </p:to>
                                    </p:set>
                                    <p:anim calcmode="lin" valueType="num">
                                      <p:cBhvr additive="base">
                                        <p:cTn id="7" dur="500" fill="hold"/>
                                        <p:tgtEl>
                                          <p:spTgt spid="716806"/>
                                        </p:tgtEl>
                                        <p:attrNameLst>
                                          <p:attrName>ppt_x</p:attrName>
                                        </p:attrNameLst>
                                      </p:cBhvr>
                                      <p:tavLst>
                                        <p:tav tm="0">
                                          <p:val>
                                            <p:strVal val="0-#ppt_w/2"/>
                                          </p:val>
                                        </p:tav>
                                        <p:tav tm="100000">
                                          <p:val>
                                            <p:strVal val="#ppt_x"/>
                                          </p:val>
                                        </p:tav>
                                      </p:tavLst>
                                    </p:anim>
                                    <p:anim calcmode="lin" valueType="num">
                                      <p:cBhvr additive="base">
                                        <p:cTn id="8" dur="500" fill="hold"/>
                                        <p:tgtEl>
                                          <p:spTgt spid="7168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6" grpId="0" autoUpdateAnimBg="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5778" name="Text Box 2"/>
          <p:cNvSpPr txBox="1">
            <a:spLocks noChangeArrowheads="1"/>
          </p:cNvSpPr>
          <p:nvPr/>
        </p:nvSpPr>
        <p:spPr bwMode="auto">
          <a:xfrm>
            <a:off x="0" y="457200"/>
            <a:ext cx="9144000" cy="1066800"/>
          </a:xfrm>
          <a:prstGeom prst="rect">
            <a:avLst/>
          </a:prstGeom>
          <a:noFill/>
          <a:ln w="9525">
            <a:noFill/>
            <a:miter lim="800000"/>
            <a:headEnd/>
            <a:tailEnd/>
          </a:ln>
          <a:effectLst/>
        </p:spPr>
        <p:txBody>
          <a:bodyPr>
            <a:spAutoFit/>
          </a:bodyPr>
          <a:lstStyle/>
          <a:p>
            <a:pPr marL="1257300" indent="-1257300">
              <a:lnSpc>
                <a:spcPct val="100000"/>
              </a:lnSpc>
            </a:pPr>
            <a:r>
              <a:rPr lang="en-US" altLang="zh-CN" sz="3200">
                <a:solidFill>
                  <a:schemeClr val="tx1"/>
                </a:solidFill>
                <a:latin typeface="黑体" pitchFamily="49" charset="-122"/>
                <a:ea typeface="黑体" pitchFamily="49" charset="-122"/>
              </a:rPr>
              <a:t>【</a:t>
            </a:r>
            <a:r>
              <a:rPr lang="zh-CN" altLang="en-US" sz="3200">
                <a:solidFill>
                  <a:schemeClr val="tx1"/>
                </a:solidFill>
                <a:latin typeface="黑体" pitchFamily="49" charset="-122"/>
                <a:ea typeface="黑体" pitchFamily="49" charset="-122"/>
              </a:rPr>
              <a:t>例</a:t>
            </a:r>
            <a:r>
              <a:rPr lang="en-US" altLang="zh-CN" sz="3200">
                <a:solidFill>
                  <a:schemeClr val="tx1"/>
                </a:solidFill>
                <a:latin typeface="黑体" pitchFamily="49" charset="-122"/>
                <a:ea typeface="黑体" pitchFamily="49" charset="-122"/>
              </a:rPr>
              <a:t>】</a:t>
            </a:r>
            <a:r>
              <a:rPr lang="zh-CN" altLang="en-US" sz="3200">
                <a:solidFill>
                  <a:schemeClr val="tx1"/>
                </a:solidFill>
                <a:latin typeface="VW媩$婫`婡p瑙" charset="0"/>
              </a:rPr>
              <a:t>在二叉树中查找是否存在具有给定值的结点（前序遍历）</a:t>
            </a:r>
          </a:p>
        </p:txBody>
      </p:sp>
      <p:sp>
        <p:nvSpPr>
          <p:cNvPr id="4" name="Rectangle 4"/>
          <p:cNvSpPr>
            <a:spLocks noChangeArrowheads="1"/>
          </p:cNvSpPr>
          <p:nvPr/>
        </p:nvSpPr>
        <p:spPr bwMode="auto">
          <a:xfrm>
            <a:off x="0" y="1700808"/>
            <a:ext cx="9144000" cy="255454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3200">
                <a:solidFill>
                  <a:schemeClr val="tx1"/>
                </a:solidFill>
                <a:latin typeface="Times New Roman" pitchFamily="18" charset="0"/>
                <a:ea typeface="宋体" pitchFamily="2" charset="-122"/>
              </a:rPr>
              <a:t>def  Find( t, x ) :  #</a:t>
            </a:r>
            <a:r>
              <a:rPr lang="zh-CN" altLang="en-US" sz="3200">
                <a:solidFill>
                  <a:schemeClr val="tx1"/>
                </a:solidFill>
                <a:latin typeface="Times New Roman" pitchFamily="18" charset="0"/>
                <a:ea typeface="宋体" pitchFamily="2" charset="-122"/>
              </a:rPr>
              <a:t>查找是否存在值为</a:t>
            </a:r>
            <a:r>
              <a:rPr lang="en-US" altLang="zh-CN" sz="3200">
                <a:solidFill>
                  <a:schemeClr val="tx1"/>
                </a:solidFill>
                <a:latin typeface="Times New Roman" pitchFamily="18" charset="0"/>
                <a:ea typeface="宋体" pitchFamily="2" charset="-122"/>
              </a:rPr>
              <a:t>x</a:t>
            </a:r>
            <a:r>
              <a:rPr lang="zh-CN" altLang="en-US" sz="3200">
                <a:solidFill>
                  <a:schemeClr val="tx1"/>
                </a:solidFill>
                <a:latin typeface="Times New Roman" pitchFamily="18" charset="0"/>
                <a:ea typeface="宋体" pitchFamily="2" charset="-122"/>
              </a:rPr>
              <a:t>的结点</a:t>
            </a:r>
          </a:p>
          <a:p>
            <a:pPr>
              <a:lnSpc>
                <a:spcPct val="100000"/>
              </a:lnSpc>
            </a:pPr>
            <a:r>
              <a:rPr lang="zh-CN" altLang="en-US" sz="3200">
                <a:solidFill>
                  <a:schemeClr val="tx1"/>
                </a:solidFill>
                <a:latin typeface="Times New Roman" pitchFamily="18" charset="0"/>
                <a:ea typeface="宋体" pitchFamily="2" charset="-122"/>
              </a:rPr>
              <a:t>    </a:t>
            </a:r>
            <a:r>
              <a:rPr lang="en-US" altLang="zh-CN" sz="3200">
                <a:solidFill>
                  <a:schemeClr val="tx1"/>
                </a:solidFill>
                <a:latin typeface="Times New Roman" pitchFamily="18" charset="0"/>
                <a:ea typeface="宋体" pitchFamily="2" charset="-122"/>
              </a:rPr>
              <a:t>if   t == None : return False</a:t>
            </a:r>
          </a:p>
          <a:p>
            <a:pPr>
              <a:lnSpc>
                <a:spcPct val="100000"/>
              </a:lnSpc>
            </a:pPr>
            <a:r>
              <a:rPr lang="en-US" altLang="zh-CN" sz="3200">
                <a:solidFill>
                  <a:schemeClr val="tx1"/>
                </a:solidFill>
                <a:latin typeface="Times New Roman" pitchFamily="18" charset="0"/>
                <a:ea typeface="宋体" pitchFamily="2" charset="-122"/>
              </a:rPr>
              <a:t>    elif  t.data == x : return True</a:t>
            </a:r>
          </a:p>
          <a:p>
            <a:pPr>
              <a:lnSpc>
                <a:spcPct val="100000"/>
              </a:lnSpc>
            </a:pPr>
            <a:r>
              <a:rPr lang="en-US" altLang="zh-CN" sz="3200">
                <a:solidFill>
                  <a:schemeClr val="tx1"/>
                </a:solidFill>
                <a:latin typeface="Times New Roman" pitchFamily="18" charset="0"/>
                <a:ea typeface="宋体" pitchFamily="2" charset="-122"/>
              </a:rPr>
              <a:t>    else : return Find(t.Lchild, x) or \</a:t>
            </a:r>
          </a:p>
          <a:p>
            <a:pPr>
              <a:lnSpc>
                <a:spcPct val="100000"/>
              </a:lnSpc>
            </a:pPr>
            <a:r>
              <a:rPr lang="en-US" altLang="zh-CN" sz="3200">
                <a:solidFill>
                  <a:schemeClr val="tx1"/>
                </a:solidFill>
                <a:latin typeface="Times New Roman" pitchFamily="18" charset="0"/>
                <a:ea typeface="宋体" pitchFamily="2" charset="-122"/>
              </a:rPr>
              <a:t>              Find(t.Rchild, 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78"/>
                                        </p:tgtEl>
                                        <p:attrNameLst>
                                          <p:attrName>style.visibility</p:attrName>
                                        </p:attrNameLst>
                                      </p:cBhvr>
                                      <p:to>
                                        <p:strVal val="visible"/>
                                      </p:to>
                                    </p:set>
                                    <p:anim calcmode="lin" valueType="num">
                                      <p:cBhvr additive="base">
                                        <p:cTn id="7" dur="500" fill="hold"/>
                                        <p:tgtEl>
                                          <p:spTgt spid="715778"/>
                                        </p:tgtEl>
                                        <p:attrNameLst>
                                          <p:attrName>ppt_x</p:attrName>
                                        </p:attrNameLst>
                                      </p:cBhvr>
                                      <p:tavLst>
                                        <p:tav tm="0">
                                          <p:val>
                                            <p:strVal val="0-#ppt_w/2"/>
                                          </p:val>
                                        </p:tav>
                                        <p:tav tm="100000">
                                          <p:val>
                                            <p:strVal val="#ppt_x"/>
                                          </p:val>
                                        </p:tav>
                                      </p:tavLst>
                                    </p:anim>
                                    <p:anim calcmode="lin" valueType="num">
                                      <p:cBhvr additive="base">
                                        <p:cTn id="8" dur="500" fill="hold"/>
                                        <p:tgtEl>
                                          <p:spTgt spid="7157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autoUpdateAnimBg="0"/>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0" y="333375"/>
            <a:ext cx="9036050" cy="1066800"/>
          </a:xfrm>
          <a:prstGeom prst="rect">
            <a:avLst/>
          </a:prstGeom>
          <a:noFill/>
          <a:ln w="9525" algn="ctr">
            <a:noFill/>
            <a:miter lim="800000"/>
            <a:headEnd/>
            <a:tailEnd/>
          </a:ln>
          <a:effectLst/>
        </p:spPr>
        <p:txBody>
          <a:bodyPr anchor="ctr">
            <a:spAutoFit/>
          </a:bodyPr>
          <a:lstStyle/>
          <a:p>
            <a:pPr marL="1162050" indent="-1162050" eaLnBrk="1" hangingPunct="1">
              <a:lnSpc>
                <a:spcPct val="100000"/>
              </a:lnSpc>
            </a:pPr>
            <a:r>
              <a:rPr lang="en-US" altLang="zh-CN" sz="3200">
                <a:solidFill>
                  <a:schemeClr val="tx1"/>
                </a:solidFill>
                <a:latin typeface="黑体" pitchFamily="49" charset="-122"/>
                <a:ea typeface="黑体" pitchFamily="49" charset="-122"/>
              </a:rPr>
              <a:t>【</a:t>
            </a:r>
            <a:r>
              <a:rPr lang="zh-CN" altLang="en-US" sz="3200">
                <a:solidFill>
                  <a:schemeClr val="tx1"/>
                </a:solidFill>
                <a:latin typeface="黑体" pitchFamily="49" charset="-122"/>
                <a:ea typeface="黑体" pitchFamily="49" charset="-122"/>
              </a:rPr>
              <a:t>例</a:t>
            </a:r>
            <a:r>
              <a:rPr lang="en-US" altLang="zh-CN" sz="3200">
                <a:solidFill>
                  <a:schemeClr val="tx1"/>
                </a:solidFill>
                <a:latin typeface="黑体" pitchFamily="49" charset="-122"/>
                <a:ea typeface="黑体" pitchFamily="49" charset="-122"/>
              </a:rPr>
              <a:t>】</a:t>
            </a:r>
            <a:r>
              <a:rPr lang="zh-CN" altLang="en-US" sz="3200">
                <a:solidFill>
                  <a:schemeClr val="tx1"/>
                </a:solidFill>
                <a:latin typeface="Times New Roman" pitchFamily="18" charset="0"/>
              </a:rPr>
              <a:t>已知二叉树</a:t>
            </a:r>
            <a:r>
              <a:rPr lang="en-US" altLang="zh-CN" sz="3200">
                <a:solidFill>
                  <a:schemeClr val="tx1"/>
                </a:solidFill>
                <a:latin typeface="Times New Roman" pitchFamily="18" charset="0"/>
              </a:rPr>
              <a:t>T</a:t>
            </a:r>
            <a:r>
              <a:rPr lang="zh-CN" altLang="en-US" sz="3200">
                <a:solidFill>
                  <a:schemeClr val="tx1"/>
                </a:solidFill>
                <a:latin typeface="Times New Roman" pitchFamily="18" charset="0"/>
              </a:rPr>
              <a:t>，试写出复制该二叉树的算法（前序遍历）</a:t>
            </a:r>
          </a:p>
        </p:txBody>
      </p:sp>
      <p:sp>
        <p:nvSpPr>
          <p:cNvPr id="4" name="Rectangle 5"/>
          <p:cNvSpPr>
            <a:spLocks noChangeArrowheads="1"/>
          </p:cNvSpPr>
          <p:nvPr/>
        </p:nvSpPr>
        <p:spPr bwMode="auto">
          <a:xfrm>
            <a:off x="0" y="1628800"/>
            <a:ext cx="9144000" cy="4032250"/>
          </a:xfrm>
          <a:prstGeom prst="rect">
            <a:avLst/>
          </a:prstGeom>
          <a:solidFill>
            <a:srgbClr val="00CC99"/>
          </a:solidFill>
          <a:ln w="9525" algn="ctr">
            <a:noFill/>
            <a:miter lim="800000"/>
            <a:headEnd/>
            <a:tailEnd/>
          </a:ln>
          <a:effectLst/>
        </p:spPr>
        <p:txBody>
          <a:bodyPr anchor="ctr">
            <a:spAutoFit/>
          </a:bodyPr>
          <a:lstStyle/>
          <a:p>
            <a:pPr eaLnBrk="1" hangingPunct="1">
              <a:lnSpc>
                <a:spcPct val="100000"/>
              </a:lnSpc>
            </a:pPr>
            <a:r>
              <a:rPr lang="en-US" altLang="zh-CN" sz="3200" dirty="0" err="1">
                <a:solidFill>
                  <a:schemeClr val="tx1"/>
                </a:solidFill>
                <a:latin typeface="Times New Roman" pitchFamily="18" charset="0"/>
              </a:rPr>
              <a:t>def</a:t>
            </a:r>
            <a:r>
              <a:rPr lang="en-US" altLang="zh-CN" sz="3200" dirty="0">
                <a:solidFill>
                  <a:schemeClr val="tx1"/>
                </a:solidFill>
                <a:latin typeface="Times New Roman" pitchFamily="18" charset="0"/>
              </a:rPr>
              <a:t>  Copy( T ) :  #</a:t>
            </a:r>
            <a:r>
              <a:rPr lang="zh-CN" altLang="en-US" sz="3200" dirty="0">
                <a:solidFill>
                  <a:schemeClr val="tx1"/>
                </a:solidFill>
                <a:latin typeface="Times New Roman" pitchFamily="18" charset="0"/>
              </a:rPr>
              <a:t>复制二叉树</a:t>
            </a:r>
          </a:p>
          <a:p>
            <a:pPr eaLnBrk="1" hangingPunct="1">
              <a:lnSpc>
                <a:spcPct val="100000"/>
              </a:lnSpc>
            </a:pPr>
            <a:r>
              <a:rPr lang="zh-CN" altLang="en-US" sz="3200" dirty="0">
                <a:solidFill>
                  <a:schemeClr val="tx1"/>
                </a:solidFill>
                <a:latin typeface="Times New Roman" pitchFamily="18" charset="0"/>
              </a:rPr>
              <a:t>    </a:t>
            </a:r>
            <a:r>
              <a:rPr lang="en-US" altLang="zh-CN" sz="3200" dirty="0">
                <a:solidFill>
                  <a:schemeClr val="tx1"/>
                </a:solidFill>
                <a:latin typeface="Times New Roman" pitchFamily="18" charset="0"/>
              </a:rPr>
              <a:t>if  T == None : return None</a:t>
            </a:r>
          </a:p>
          <a:p>
            <a:pPr eaLnBrk="1" hangingPunct="1">
              <a:lnSpc>
                <a:spcPct val="100000"/>
              </a:lnSpc>
            </a:pPr>
            <a:r>
              <a:rPr lang="en-US" altLang="zh-CN" sz="3200" dirty="0">
                <a:solidFill>
                  <a:schemeClr val="tx1"/>
                </a:solidFill>
                <a:latin typeface="Times New Roman" pitchFamily="18" charset="0"/>
              </a:rPr>
              <a:t>    else :</a:t>
            </a:r>
          </a:p>
          <a:p>
            <a:pPr eaLnBrk="1" hangingPunct="1">
              <a:lnSpc>
                <a:spcPct val="100000"/>
              </a:lnSpc>
            </a:pPr>
            <a:r>
              <a:rPr lang="en-US" altLang="zh-CN" sz="3200" dirty="0">
                <a:solidFill>
                  <a:schemeClr val="tx1"/>
                </a:solidFill>
                <a:latin typeface="Times New Roman" pitchFamily="18" charset="0"/>
              </a:rPr>
              <a:t>        s = </a:t>
            </a:r>
            <a:r>
              <a:rPr lang="en-US" altLang="zh-CN" sz="3200" dirty="0" err="1">
                <a:solidFill>
                  <a:schemeClr val="tx1"/>
                </a:solidFill>
                <a:latin typeface="Times New Roman" pitchFamily="18" charset="0"/>
              </a:rPr>
              <a:t>TreeNode</a:t>
            </a:r>
            <a:r>
              <a:rPr lang="en-US" altLang="zh-CN" sz="3200" dirty="0">
                <a:solidFill>
                  <a:schemeClr val="tx1"/>
                </a:solidFill>
                <a:latin typeface="Times New Roman" pitchFamily="18" charset="0"/>
              </a:rPr>
              <a:t>(None)</a:t>
            </a:r>
          </a:p>
          <a:p>
            <a:pPr eaLnBrk="1" hangingPunct="1">
              <a:lnSpc>
                <a:spcPct val="100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s.data</a:t>
            </a:r>
            <a:r>
              <a:rPr lang="en-US" altLang="zh-CN" sz="3200" dirty="0">
                <a:solidFill>
                  <a:schemeClr val="tx1"/>
                </a:solidFill>
                <a:latin typeface="Times New Roman" pitchFamily="18" charset="0"/>
              </a:rPr>
              <a:t> = </a:t>
            </a:r>
            <a:r>
              <a:rPr lang="en-US" altLang="zh-CN" sz="3200" dirty="0" err="1">
                <a:solidFill>
                  <a:schemeClr val="tx1"/>
                </a:solidFill>
                <a:latin typeface="Times New Roman" pitchFamily="18" charset="0"/>
              </a:rPr>
              <a:t>T.data</a:t>
            </a:r>
            <a:endParaRPr lang="en-US" altLang="zh-CN" sz="3200" dirty="0">
              <a:solidFill>
                <a:schemeClr val="tx1"/>
              </a:solidFill>
              <a:latin typeface="Times New Roman" pitchFamily="18" charset="0"/>
            </a:endParaRPr>
          </a:p>
          <a:p>
            <a:pPr eaLnBrk="1" hangingPunct="1">
              <a:lnSpc>
                <a:spcPct val="100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s.Lchild</a:t>
            </a:r>
            <a:r>
              <a:rPr lang="en-US" altLang="zh-CN" sz="3200" dirty="0">
                <a:solidFill>
                  <a:schemeClr val="tx1"/>
                </a:solidFill>
                <a:latin typeface="Times New Roman" pitchFamily="18" charset="0"/>
              </a:rPr>
              <a:t> = Copy(</a:t>
            </a:r>
            <a:r>
              <a:rPr lang="en-US" altLang="zh-CN" sz="3200" dirty="0" err="1">
                <a:solidFill>
                  <a:schemeClr val="tx1"/>
                </a:solidFill>
                <a:latin typeface="Times New Roman" pitchFamily="18" charset="0"/>
              </a:rPr>
              <a:t>T.Lchild</a:t>
            </a:r>
            <a:r>
              <a:rPr lang="en-US" altLang="zh-CN" sz="3200" dirty="0">
                <a:solidFill>
                  <a:schemeClr val="tx1"/>
                </a:solidFill>
                <a:latin typeface="Times New Roman" pitchFamily="18" charset="0"/>
              </a:rPr>
              <a:t>)</a:t>
            </a:r>
          </a:p>
          <a:p>
            <a:pPr eaLnBrk="1" hangingPunct="1">
              <a:lnSpc>
                <a:spcPct val="100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s.Rchild</a:t>
            </a:r>
            <a:r>
              <a:rPr lang="en-US" altLang="zh-CN" sz="3200" dirty="0">
                <a:solidFill>
                  <a:schemeClr val="tx1"/>
                </a:solidFill>
                <a:latin typeface="Times New Roman" pitchFamily="18" charset="0"/>
              </a:rPr>
              <a:t> </a:t>
            </a:r>
            <a:r>
              <a:rPr lang="en-US" altLang="zh-CN" sz="3200" dirty="0" smtClean="0">
                <a:solidFill>
                  <a:schemeClr val="tx1"/>
                </a:solidFill>
                <a:latin typeface="Times New Roman" pitchFamily="18" charset="0"/>
              </a:rPr>
              <a:t>= Copy(</a:t>
            </a:r>
            <a:r>
              <a:rPr lang="en-US" altLang="zh-CN" sz="3200" dirty="0" err="1" smtClean="0">
                <a:solidFill>
                  <a:schemeClr val="tx1"/>
                </a:solidFill>
                <a:latin typeface="Times New Roman" pitchFamily="18" charset="0"/>
              </a:rPr>
              <a:t>T.Rchild</a:t>
            </a:r>
            <a:r>
              <a:rPr lang="en-US" altLang="zh-CN" sz="3200" dirty="0">
                <a:solidFill>
                  <a:schemeClr val="tx1"/>
                </a:solidFill>
                <a:latin typeface="Times New Roman" pitchFamily="18" charset="0"/>
              </a:rPr>
              <a:t>) </a:t>
            </a:r>
          </a:p>
          <a:p>
            <a:pPr eaLnBrk="1" hangingPunct="1">
              <a:lnSpc>
                <a:spcPct val="100000"/>
              </a:lnSpc>
            </a:pPr>
            <a:r>
              <a:rPr lang="en-US" altLang="zh-CN" sz="3200" dirty="0">
                <a:solidFill>
                  <a:schemeClr val="tx1"/>
                </a:solidFill>
                <a:latin typeface="Times New Roman" pitchFamily="18" charset="0"/>
              </a:rPr>
              <a:t>        return 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828" name="Text Box 4"/>
          <p:cNvSpPr txBox="1">
            <a:spLocks noChangeArrowheads="1"/>
          </p:cNvSpPr>
          <p:nvPr/>
        </p:nvSpPr>
        <p:spPr bwMode="auto">
          <a:xfrm>
            <a:off x="250825" y="549275"/>
            <a:ext cx="86868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4000" b="1">
                <a:solidFill>
                  <a:srgbClr val="FF6600"/>
                </a:solidFill>
                <a:latin typeface="楷体_GB2312" pitchFamily="49" charset="-122"/>
                <a:ea typeface="楷体_GB2312" pitchFamily="49" charset="-122"/>
              </a:defRPr>
            </a:lvl1pPr>
            <a:lvl2pPr marL="742950" indent="-285750">
              <a:defRPr sz="4000" b="1">
                <a:solidFill>
                  <a:srgbClr val="FF6600"/>
                </a:solidFill>
                <a:latin typeface="楷体_GB2312" pitchFamily="49" charset="-122"/>
                <a:ea typeface="楷体_GB2312" pitchFamily="49" charset="-122"/>
              </a:defRPr>
            </a:lvl2pPr>
            <a:lvl3pPr marL="1143000" indent="-228600">
              <a:defRPr sz="4000" b="1">
                <a:solidFill>
                  <a:srgbClr val="FF6600"/>
                </a:solidFill>
                <a:latin typeface="楷体_GB2312" pitchFamily="49" charset="-122"/>
                <a:ea typeface="楷体_GB2312" pitchFamily="49" charset="-122"/>
              </a:defRPr>
            </a:lvl3pPr>
            <a:lvl4pPr marL="1600200" indent="-228600">
              <a:defRPr sz="4000" b="1">
                <a:solidFill>
                  <a:srgbClr val="FF6600"/>
                </a:solidFill>
                <a:latin typeface="楷体_GB2312" pitchFamily="49" charset="-122"/>
                <a:ea typeface="楷体_GB2312" pitchFamily="49" charset="-122"/>
              </a:defRPr>
            </a:lvl4pPr>
            <a:lvl5pPr marL="2057400" indent="-228600">
              <a:defRPr sz="4000" b="1">
                <a:solidFill>
                  <a:srgbClr val="FF6600"/>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9pPr>
          </a:lstStyle>
          <a:p>
            <a:pPr marL="1257300" indent="-1257300">
              <a:lnSpc>
                <a:spcPct val="100000"/>
              </a:lnSpc>
              <a:defRPr/>
            </a:pPr>
            <a:r>
              <a:rPr kumimoji="1" lang="en-US" altLang="zh-CN" sz="3200" dirty="0" smtClean="0">
                <a:solidFill>
                  <a:schemeClr val="tx1"/>
                </a:solidFill>
                <a:latin typeface="黑体" pitchFamily="49" charset="-122"/>
                <a:ea typeface="黑体" pitchFamily="49" charset="-122"/>
              </a:rPr>
              <a:t>【</a:t>
            </a:r>
            <a:r>
              <a:rPr kumimoji="1" lang="zh-CN" altLang="en-US" sz="3200" dirty="0" smtClean="0">
                <a:solidFill>
                  <a:schemeClr val="tx1"/>
                </a:solidFill>
                <a:latin typeface="黑体" pitchFamily="49" charset="-122"/>
                <a:ea typeface="黑体" pitchFamily="49" charset="-122"/>
              </a:rPr>
              <a:t>例</a:t>
            </a:r>
            <a:r>
              <a:rPr kumimoji="1" lang="en-US" altLang="zh-CN" sz="3200" dirty="0" smtClean="0">
                <a:solidFill>
                  <a:schemeClr val="tx1"/>
                </a:solidFill>
                <a:latin typeface="黑体" pitchFamily="49" charset="-122"/>
                <a:ea typeface="黑体" pitchFamily="49" charset="-122"/>
              </a:rPr>
              <a:t>】</a:t>
            </a:r>
            <a:r>
              <a:rPr kumimoji="1" lang="zh-CN" altLang="en-US" sz="3200" dirty="0" smtClean="0">
                <a:solidFill>
                  <a:schemeClr val="tx1"/>
                </a:solidFill>
              </a:rPr>
              <a:t>设结点</a:t>
            </a:r>
            <a:r>
              <a:rPr kumimoji="1" lang="en-US" altLang="zh-CN" sz="3200" dirty="0" smtClean="0">
                <a:solidFill>
                  <a:schemeClr val="tx1"/>
                </a:solidFill>
                <a:latin typeface="Times New Roman" pitchFamily="18" charset="0"/>
              </a:rPr>
              <a:t>X</a:t>
            </a:r>
            <a:r>
              <a:rPr kumimoji="1" lang="zh-CN" altLang="en-US" sz="3200" dirty="0" smtClean="0">
                <a:solidFill>
                  <a:schemeClr val="tx1"/>
                </a:solidFill>
              </a:rPr>
              <a:t>有左孩子结点</a:t>
            </a:r>
            <a:r>
              <a:rPr kumimoji="1" lang="en-US" altLang="zh-CN" sz="3200" dirty="0" smtClean="0">
                <a:solidFill>
                  <a:schemeClr val="tx1"/>
                </a:solidFill>
                <a:latin typeface="Times New Roman" pitchFamily="18" charset="0"/>
              </a:rPr>
              <a:t>Y</a:t>
            </a:r>
            <a:r>
              <a:rPr kumimoji="1" lang="en-US" altLang="zh-CN" sz="3200" dirty="0" smtClean="0">
                <a:solidFill>
                  <a:schemeClr val="tx1"/>
                </a:solidFill>
              </a:rPr>
              <a:t>，</a:t>
            </a:r>
            <a:r>
              <a:rPr kumimoji="1" lang="zh-CN" altLang="en-US" sz="3200" dirty="0" smtClean="0">
                <a:solidFill>
                  <a:schemeClr val="tx1"/>
                </a:solidFill>
              </a:rPr>
              <a:t>右孩子结点</a:t>
            </a:r>
            <a:r>
              <a:rPr kumimoji="1" lang="en-US" altLang="zh-CN" sz="3200" dirty="0" smtClean="0">
                <a:solidFill>
                  <a:schemeClr val="tx1"/>
                </a:solidFill>
                <a:latin typeface="Times New Roman" pitchFamily="18" charset="0"/>
              </a:rPr>
              <a:t>Z</a:t>
            </a:r>
            <a:r>
              <a:rPr kumimoji="1" lang="en-US" altLang="zh-CN" sz="3200" dirty="0" smtClean="0">
                <a:solidFill>
                  <a:schemeClr val="tx1"/>
                </a:solidFill>
              </a:rPr>
              <a:t>。</a:t>
            </a:r>
            <a:r>
              <a:rPr kumimoji="1" lang="zh-CN" altLang="en-US" sz="3200" dirty="0" smtClean="0">
                <a:solidFill>
                  <a:schemeClr val="tx1"/>
                </a:solidFill>
              </a:rPr>
              <a:t>用三种基本遍历方法得到的遍历序列中，</a:t>
            </a:r>
            <a:r>
              <a:rPr kumimoji="1" lang="en-US" altLang="zh-CN" sz="3200" dirty="0" smtClean="0">
                <a:solidFill>
                  <a:schemeClr val="tx1"/>
                </a:solidFill>
                <a:latin typeface="Times New Roman" pitchFamily="18" charset="0"/>
              </a:rPr>
              <a:t>X</a:t>
            </a:r>
            <a:r>
              <a:rPr kumimoji="1" lang="en-US" altLang="zh-CN" sz="3200" dirty="0" smtClean="0">
                <a:solidFill>
                  <a:schemeClr val="tx1"/>
                </a:solidFill>
              </a:rPr>
              <a:t>（  ）</a:t>
            </a:r>
            <a:r>
              <a:rPr kumimoji="1" lang="zh-CN" altLang="en-US" sz="3200" dirty="0" smtClean="0">
                <a:solidFill>
                  <a:schemeClr val="tx1"/>
                </a:solidFill>
              </a:rPr>
              <a:t>是</a:t>
            </a:r>
            <a:r>
              <a:rPr kumimoji="1" lang="en-US" altLang="zh-CN" sz="3200" dirty="0" smtClean="0">
                <a:solidFill>
                  <a:schemeClr val="tx1"/>
                </a:solidFill>
                <a:latin typeface="Times New Roman" pitchFamily="18" charset="0"/>
              </a:rPr>
              <a:t>Y</a:t>
            </a:r>
            <a:r>
              <a:rPr kumimoji="1" lang="zh-CN" altLang="en-US" sz="3200" dirty="0" smtClean="0">
                <a:solidFill>
                  <a:schemeClr val="tx1"/>
                </a:solidFill>
              </a:rPr>
              <a:t>前驱，</a:t>
            </a:r>
            <a:r>
              <a:rPr kumimoji="1" lang="en-US" altLang="zh-CN" sz="3200" dirty="0" smtClean="0">
                <a:solidFill>
                  <a:schemeClr val="tx1"/>
                </a:solidFill>
                <a:latin typeface="Times New Roman" pitchFamily="18" charset="0"/>
              </a:rPr>
              <a:t>X</a:t>
            </a:r>
            <a:r>
              <a:rPr kumimoji="1" lang="en-US" altLang="zh-CN" sz="3200" dirty="0" smtClean="0">
                <a:solidFill>
                  <a:schemeClr val="tx1"/>
                </a:solidFill>
              </a:rPr>
              <a:t>（  ）</a:t>
            </a:r>
            <a:r>
              <a:rPr kumimoji="1" lang="zh-CN" altLang="en-US" sz="3200" dirty="0" smtClean="0">
                <a:solidFill>
                  <a:schemeClr val="tx1"/>
                </a:solidFill>
              </a:rPr>
              <a:t>是</a:t>
            </a:r>
            <a:r>
              <a:rPr kumimoji="1" lang="en-US" altLang="zh-CN" sz="3200" dirty="0" smtClean="0">
                <a:solidFill>
                  <a:schemeClr val="tx1"/>
                </a:solidFill>
                <a:latin typeface="Times New Roman" pitchFamily="18" charset="0"/>
              </a:rPr>
              <a:t>Z</a:t>
            </a:r>
            <a:r>
              <a:rPr kumimoji="1" lang="zh-CN" altLang="en-US" sz="3200" dirty="0" smtClean="0">
                <a:solidFill>
                  <a:schemeClr val="tx1"/>
                </a:solidFill>
              </a:rPr>
              <a:t>的后继，</a:t>
            </a:r>
            <a:r>
              <a:rPr kumimoji="1" lang="en-US" altLang="zh-CN" sz="3200" dirty="0" smtClean="0">
                <a:solidFill>
                  <a:schemeClr val="tx1"/>
                </a:solidFill>
                <a:latin typeface="Times New Roman" pitchFamily="18" charset="0"/>
              </a:rPr>
              <a:t>Y</a:t>
            </a:r>
            <a:r>
              <a:rPr kumimoji="1" lang="en-US" altLang="zh-CN" sz="3200" dirty="0" smtClean="0">
                <a:solidFill>
                  <a:schemeClr val="tx1"/>
                </a:solidFill>
              </a:rPr>
              <a:t>（  ）</a:t>
            </a:r>
            <a:r>
              <a:rPr kumimoji="1" lang="zh-CN" altLang="en-US" sz="3200" dirty="0" smtClean="0">
                <a:solidFill>
                  <a:schemeClr val="tx1"/>
                </a:solidFill>
              </a:rPr>
              <a:t>是</a:t>
            </a:r>
            <a:r>
              <a:rPr kumimoji="1" lang="en-US" altLang="zh-CN" sz="3200" dirty="0" smtClean="0">
                <a:solidFill>
                  <a:schemeClr val="tx1"/>
                </a:solidFill>
                <a:latin typeface="Times New Roman" pitchFamily="18" charset="0"/>
              </a:rPr>
              <a:t>Z</a:t>
            </a:r>
            <a:r>
              <a:rPr kumimoji="1" lang="zh-CN" altLang="en-US" sz="3200" dirty="0" smtClean="0">
                <a:solidFill>
                  <a:schemeClr val="tx1"/>
                </a:solidFill>
              </a:rPr>
              <a:t>的前驱。</a:t>
            </a:r>
          </a:p>
          <a:p>
            <a:pPr>
              <a:lnSpc>
                <a:spcPct val="100000"/>
              </a:lnSpc>
              <a:defRPr/>
            </a:pPr>
            <a:endParaRPr kumimoji="1" lang="zh-CN" altLang="en-US" sz="3200" dirty="0" smtClean="0">
              <a:solidFill>
                <a:schemeClr val="tx1"/>
              </a:solidFill>
            </a:endParaRPr>
          </a:p>
          <a:p>
            <a:pPr>
              <a:lnSpc>
                <a:spcPct val="100000"/>
              </a:lnSpc>
              <a:defRPr/>
            </a:pPr>
            <a:r>
              <a:rPr kumimoji="1" lang="en-US" altLang="zh-CN" sz="3200" dirty="0" smtClean="0">
                <a:solidFill>
                  <a:schemeClr val="tx1"/>
                </a:solidFill>
                <a:latin typeface="Times New Roman" pitchFamily="18" charset="0"/>
              </a:rPr>
              <a:t>    (A) </a:t>
            </a:r>
            <a:r>
              <a:rPr kumimoji="1" lang="zh-CN" altLang="en-US" sz="3200" dirty="0" smtClean="0">
                <a:solidFill>
                  <a:schemeClr val="tx1"/>
                </a:solidFill>
              </a:rPr>
              <a:t>一定</a:t>
            </a:r>
          </a:p>
          <a:p>
            <a:pPr>
              <a:lnSpc>
                <a:spcPct val="100000"/>
              </a:lnSpc>
              <a:defRPr/>
            </a:pPr>
            <a:r>
              <a:rPr kumimoji="1" lang="en-US" altLang="zh-CN" sz="3200" dirty="0" smtClean="0">
                <a:solidFill>
                  <a:schemeClr val="tx1"/>
                </a:solidFill>
                <a:latin typeface="Times New Roman" pitchFamily="18" charset="0"/>
              </a:rPr>
              <a:t>    (B) </a:t>
            </a:r>
            <a:r>
              <a:rPr kumimoji="1" lang="zh-CN" altLang="en-US" sz="3200" dirty="0" smtClean="0">
                <a:solidFill>
                  <a:schemeClr val="tx1"/>
                </a:solidFill>
              </a:rPr>
              <a:t>不</a:t>
            </a:r>
          </a:p>
          <a:p>
            <a:pPr>
              <a:lnSpc>
                <a:spcPct val="100000"/>
              </a:lnSpc>
              <a:defRPr/>
            </a:pPr>
            <a:r>
              <a:rPr kumimoji="1" lang="en-US" altLang="zh-CN" sz="3200" dirty="0" smtClean="0">
                <a:solidFill>
                  <a:schemeClr val="tx1"/>
                </a:solidFill>
                <a:latin typeface="Times New Roman" pitchFamily="18" charset="0"/>
              </a:rPr>
              <a:t>    (C) </a:t>
            </a:r>
            <a:r>
              <a:rPr kumimoji="1" lang="zh-CN" altLang="en-US" sz="3200" dirty="0" smtClean="0">
                <a:solidFill>
                  <a:schemeClr val="tx1"/>
                </a:solidFill>
              </a:rPr>
              <a:t>不一定</a:t>
            </a:r>
          </a:p>
        </p:txBody>
      </p:sp>
      <p:sp>
        <p:nvSpPr>
          <p:cNvPr id="717829" name="Rectangle 5"/>
          <p:cNvSpPr>
            <a:spLocks noChangeArrowheads="1"/>
          </p:cNvSpPr>
          <p:nvPr/>
        </p:nvSpPr>
        <p:spPr bwMode="auto">
          <a:xfrm>
            <a:off x="611188" y="4894263"/>
            <a:ext cx="2798762" cy="579437"/>
          </a:xfrm>
          <a:prstGeom prst="rect">
            <a:avLst/>
          </a:prstGeom>
          <a:noFill/>
          <a:ln w="9525">
            <a:noFill/>
            <a:miter lim="800000"/>
            <a:headEnd/>
            <a:tailEnd/>
          </a:ln>
          <a:effectLst/>
        </p:spPr>
        <p:txBody>
          <a:bodyPr wrap="none">
            <a:spAutoFit/>
          </a:bodyPr>
          <a:lstStyle/>
          <a:p>
            <a:pPr>
              <a:lnSpc>
                <a:spcPct val="100000"/>
              </a:lnSpc>
            </a:pPr>
            <a:r>
              <a:rPr kumimoji="1" lang="zh-CN" altLang="en-US" sz="3200">
                <a:solidFill>
                  <a:schemeClr val="tx1"/>
                </a:solidFill>
                <a:latin typeface="Times New Roman" pitchFamily="18" charset="0"/>
              </a:rPr>
              <a:t>答： </a:t>
            </a:r>
            <a:r>
              <a:rPr kumimoji="1" lang="en-US" altLang="zh-CN" sz="3200">
                <a:solidFill>
                  <a:schemeClr val="tx1"/>
                </a:solidFill>
                <a:latin typeface="Times New Roman" pitchFamily="18" charset="0"/>
              </a:rPr>
              <a:t>C</a:t>
            </a:r>
            <a:r>
              <a:rPr kumimoji="1" lang="zh-CN" altLang="en-US" sz="3200">
                <a:solidFill>
                  <a:schemeClr val="tx1"/>
                </a:solidFill>
                <a:latin typeface="Times New Roman" pitchFamily="18" charset="0"/>
              </a:rPr>
              <a:t>、</a:t>
            </a:r>
            <a:r>
              <a:rPr kumimoji="1" lang="en-US" altLang="zh-CN" sz="3200">
                <a:solidFill>
                  <a:schemeClr val="tx1"/>
                </a:solidFill>
                <a:latin typeface="Times New Roman" pitchFamily="18" charset="0"/>
              </a:rPr>
              <a:t>C</a:t>
            </a:r>
            <a:r>
              <a:rPr kumimoji="1" lang="zh-CN" altLang="en-US" sz="3200">
                <a:solidFill>
                  <a:schemeClr val="tx1"/>
                </a:solidFill>
                <a:latin typeface="Times New Roman" pitchFamily="18" charset="0"/>
              </a:rPr>
              <a:t>、</a:t>
            </a:r>
            <a:r>
              <a:rPr kumimoji="1" lang="en-US" altLang="zh-CN" sz="3200">
                <a:solidFill>
                  <a:schemeClr val="tx1"/>
                </a:solidFill>
                <a:latin typeface="Times New Roman" pitchFamily="18" charset="0"/>
              </a:rPr>
              <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828"/>
                                        </p:tgtEl>
                                        <p:attrNameLst>
                                          <p:attrName>style.visibility</p:attrName>
                                        </p:attrNameLst>
                                      </p:cBhvr>
                                      <p:to>
                                        <p:strVal val="visible"/>
                                      </p:to>
                                    </p:set>
                                    <p:anim calcmode="lin" valueType="num">
                                      <p:cBhvr additive="base">
                                        <p:cTn id="7" dur="500" fill="hold"/>
                                        <p:tgtEl>
                                          <p:spTgt spid="717828"/>
                                        </p:tgtEl>
                                        <p:attrNameLst>
                                          <p:attrName>ppt_x</p:attrName>
                                        </p:attrNameLst>
                                      </p:cBhvr>
                                      <p:tavLst>
                                        <p:tav tm="0">
                                          <p:val>
                                            <p:strVal val="#ppt_x"/>
                                          </p:val>
                                        </p:tav>
                                        <p:tav tm="100000">
                                          <p:val>
                                            <p:strVal val="#ppt_x"/>
                                          </p:val>
                                        </p:tav>
                                      </p:tavLst>
                                    </p:anim>
                                    <p:anim calcmode="lin" valueType="num">
                                      <p:cBhvr additive="base">
                                        <p:cTn id="8" dur="500" fill="hold"/>
                                        <p:tgtEl>
                                          <p:spTgt spid="7178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829"/>
                                        </p:tgtEl>
                                        <p:attrNameLst>
                                          <p:attrName>style.visibility</p:attrName>
                                        </p:attrNameLst>
                                      </p:cBhvr>
                                      <p:to>
                                        <p:strVal val="visible"/>
                                      </p:to>
                                    </p:set>
                                    <p:anim calcmode="lin" valueType="num">
                                      <p:cBhvr additive="base">
                                        <p:cTn id="13" dur="500" fill="hold"/>
                                        <p:tgtEl>
                                          <p:spTgt spid="717829"/>
                                        </p:tgtEl>
                                        <p:attrNameLst>
                                          <p:attrName>ppt_x</p:attrName>
                                        </p:attrNameLst>
                                      </p:cBhvr>
                                      <p:tavLst>
                                        <p:tav tm="0">
                                          <p:val>
                                            <p:strVal val="0-#ppt_w/2"/>
                                          </p:val>
                                        </p:tav>
                                        <p:tav tm="100000">
                                          <p:val>
                                            <p:strVal val="#ppt_x"/>
                                          </p:val>
                                        </p:tav>
                                      </p:tavLst>
                                    </p:anim>
                                    <p:anim calcmode="lin" valueType="num">
                                      <p:cBhvr additive="base">
                                        <p:cTn id="14" dur="500" fill="hold"/>
                                        <p:tgtEl>
                                          <p:spTgt spid="717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8" grpId="0"/>
      <p:bldP spid="71782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539750" y="2349500"/>
            <a:ext cx="80010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用归纳法证明：</a:t>
            </a:r>
          </a:p>
        </p:txBody>
      </p:sp>
      <p:sp>
        <p:nvSpPr>
          <p:cNvPr id="64515" name="Text Box 3"/>
          <p:cNvSpPr txBox="1">
            <a:spLocks noChangeArrowheads="1"/>
          </p:cNvSpPr>
          <p:nvPr/>
        </p:nvSpPr>
        <p:spPr bwMode="auto">
          <a:xfrm>
            <a:off x="34925" y="549275"/>
            <a:ext cx="9074150" cy="954088"/>
          </a:xfrm>
          <a:prstGeom prst="rect">
            <a:avLst/>
          </a:prstGeom>
          <a:noFill/>
          <a:ln w="9525">
            <a:noFill/>
            <a:miter lim="800000"/>
            <a:headEnd/>
            <a:tailEnd/>
          </a:ln>
          <a:effectLst/>
        </p:spPr>
        <p:txBody>
          <a:bodyPr>
            <a:spAutoFit/>
          </a:bodyPr>
          <a:lstStyle/>
          <a:p>
            <a:pPr marL="1076325" indent="-1076325">
              <a:lnSpc>
                <a:spcPct val="100000"/>
              </a:lnSpc>
            </a:pPr>
            <a:r>
              <a:rPr lang="en-US" altLang="zh-CN" sz="2800">
                <a:solidFill>
                  <a:schemeClr val="tx1"/>
                </a:solidFill>
                <a:latin typeface="黑体" pitchFamily="49" charset="-122"/>
                <a:ea typeface="黑体" pitchFamily="49" charset="-122"/>
              </a:rPr>
              <a:t>【</a:t>
            </a:r>
            <a:r>
              <a:rPr lang="zh-CN" altLang="en-US" sz="2800">
                <a:solidFill>
                  <a:schemeClr val="tx1"/>
                </a:solidFill>
                <a:latin typeface="黑体" pitchFamily="49" charset="-122"/>
                <a:ea typeface="黑体" pitchFamily="49" charset="-122"/>
              </a:rPr>
              <a:t>例</a:t>
            </a:r>
            <a:r>
              <a:rPr lang="en-US" altLang="zh-CN" sz="2800">
                <a:solidFill>
                  <a:schemeClr val="tx1"/>
                </a:solidFill>
                <a:latin typeface="黑体" pitchFamily="49" charset="-122"/>
                <a:ea typeface="黑体" pitchFamily="49" charset="-122"/>
              </a:rPr>
              <a:t>】</a:t>
            </a:r>
            <a:r>
              <a:rPr lang="zh-CN" altLang="en-US" sz="2800">
                <a:solidFill>
                  <a:schemeClr val="tx1"/>
                </a:solidFill>
              </a:rPr>
              <a:t>证明：一棵二叉树的前序序列和中序序列可以唯一的确定这棵二叉树。</a:t>
            </a:r>
          </a:p>
        </p:txBody>
      </p:sp>
      <p:sp>
        <p:nvSpPr>
          <p:cNvPr id="64516" name="Text Box 4"/>
          <p:cNvSpPr txBox="1">
            <a:spLocks noChangeArrowheads="1"/>
          </p:cNvSpPr>
          <p:nvPr/>
        </p:nvSpPr>
        <p:spPr bwMode="auto">
          <a:xfrm>
            <a:off x="539750" y="3141663"/>
            <a:ext cx="8001000" cy="1800225"/>
          </a:xfrm>
          <a:prstGeom prst="rect">
            <a:avLst/>
          </a:prstGeom>
          <a:noFill/>
          <a:ln w="9525">
            <a:noFill/>
            <a:miter lim="800000"/>
            <a:headEnd/>
            <a:tailEnd/>
          </a:ln>
          <a:effectLst/>
        </p:spPr>
        <p:txBody>
          <a:bodyPr>
            <a:spAutoFit/>
          </a:bodyPr>
          <a:lstStyle/>
          <a:p>
            <a:pPr marL="542925" indent="-542925">
              <a:lnSpc>
                <a:spcPct val="100000"/>
              </a:lnSpc>
            </a:pPr>
            <a:r>
              <a:rPr lang="zh-CN" altLang="en-US" sz="2800">
                <a:solidFill>
                  <a:schemeClr val="tx1"/>
                </a:solidFill>
              </a:rPr>
              <a:t>1、当</a:t>
            </a:r>
            <a:r>
              <a:rPr lang="en-US" altLang="zh-CN" sz="2800">
                <a:solidFill>
                  <a:schemeClr val="tx1"/>
                </a:solidFill>
                <a:latin typeface="Times New Roman" pitchFamily="18" charset="0"/>
              </a:rPr>
              <a:t>n=1</a:t>
            </a:r>
            <a:r>
              <a:rPr lang="zh-CN" altLang="en-US" sz="2800">
                <a:solidFill>
                  <a:schemeClr val="tx1"/>
                </a:solidFill>
              </a:rPr>
              <a:t>时，结论显然成立；</a:t>
            </a:r>
          </a:p>
          <a:p>
            <a:pPr marL="542925" indent="-542925">
              <a:lnSpc>
                <a:spcPct val="100000"/>
              </a:lnSpc>
            </a:pPr>
            <a:r>
              <a:rPr lang="zh-CN" altLang="en-US" sz="2800">
                <a:solidFill>
                  <a:schemeClr val="tx1"/>
                </a:solidFill>
              </a:rPr>
              <a:t>2、假定当</a:t>
            </a:r>
            <a:r>
              <a:rPr lang="en-US" altLang="zh-CN" sz="2800">
                <a:solidFill>
                  <a:schemeClr val="tx1"/>
                </a:solidFill>
                <a:latin typeface="Times New Roman" pitchFamily="18" charset="0"/>
              </a:rPr>
              <a:t>n&lt;=k</a:t>
            </a:r>
            <a:r>
              <a:rPr lang="zh-CN" altLang="en-US" sz="2800">
                <a:solidFill>
                  <a:schemeClr val="tx1"/>
                </a:solidFill>
              </a:rPr>
              <a:t>时，结论成立；</a:t>
            </a:r>
          </a:p>
          <a:p>
            <a:pPr marL="542925" indent="-542925">
              <a:lnSpc>
                <a:spcPct val="100000"/>
              </a:lnSpc>
            </a:pPr>
            <a:r>
              <a:rPr lang="zh-CN" altLang="en-US" sz="2800">
                <a:solidFill>
                  <a:schemeClr val="tx1"/>
                </a:solidFill>
              </a:rPr>
              <a:t>3、那么，当</a:t>
            </a:r>
            <a:r>
              <a:rPr lang="en-US" altLang="zh-CN" sz="2800">
                <a:solidFill>
                  <a:schemeClr val="tx1"/>
                </a:solidFill>
                <a:latin typeface="Times New Roman" pitchFamily="18" charset="0"/>
              </a:rPr>
              <a:t>n=k+1</a:t>
            </a:r>
            <a:r>
              <a:rPr lang="zh-CN" altLang="en-US" sz="2800">
                <a:solidFill>
                  <a:schemeClr val="tx1"/>
                </a:solidFill>
              </a:rPr>
              <a:t>时，假定前序序列为和中序序列分别为</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1</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a:t>
            </a:r>
            <a:r>
              <a:rPr lang="en-US" altLang="zh-CN" sz="2800">
                <a:solidFill>
                  <a:schemeClr val="tx1"/>
                </a:solidFill>
              </a:rPr>
              <a:t> </a:t>
            </a:r>
            <a:r>
              <a:rPr lang="zh-CN" altLang="en-US" sz="2800">
                <a:solidFill>
                  <a:schemeClr val="tx1"/>
                </a:solidFill>
              </a:rPr>
              <a:t>和 </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1</a:t>
            </a:r>
            <a:r>
              <a:rPr lang="en-US" altLang="zh-CN" sz="2800">
                <a:solidFill>
                  <a:schemeClr val="tx1"/>
                </a:solidFill>
                <a:latin typeface="Times New Roman" pitchFamily="18" charset="0"/>
              </a:rPr>
              <a:t>， … ，b</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04800" y="1219200"/>
            <a:ext cx="8458200" cy="4533900"/>
          </a:xfrm>
          <a:prstGeom prst="rect">
            <a:avLst/>
          </a:prstGeom>
          <a:noFill/>
          <a:ln w="9525">
            <a:noFill/>
            <a:miter lim="800000"/>
            <a:headEnd/>
            <a:tailEnd/>
          </a:ln>
          <a:effectLst/>
        </p:spPr>
        <p:txBody>
          <a:bodyPr>
            <a:spAutoFit/>
          </a:bodyPr>
          <a:lstStyle/>
          <a:p>
            <a:pPr marL="292100" indent="-292100">
              <a:lnSpc>
                <a:spcPct val="100000"/>
              </a:lnSpc>
              <a:spcBef>
                <a:spcPct val="20000"/>
              </a:spcBef>
              <a:buSzPct val="60000"/>
              <a:buFont typeface="Wingdings" pitchFamily="2" charset="2"/>
              <a:buChar char="q"/>
            </a:pPr>
            <a:r>
              <a:rPr lang="en-US" altLang="zh-CN" sz="2800">
                <a:solidFill>
                  <a:schemeClr val="tx1"/>
                </a:solidFill>
                <a:latin typeface="Times New Roman" pitchFamily="18" charset="0"/>
              </a:rPr>
              <a:t>j=1</a:t>
            </a:r>
            <a:r>
              <a:rPr lang="zh-CN" altLang="en-US" sz="2800">
                <a:solidFill>
                  <a:schemeClr val="tx1"/>
                </a:solidFill>
              </a:rPr>
              <a:t>时：二叉树无左子树，由 </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2</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a:t>
            </a:r>
            <a:r>
              <a:rPr lang="en-US" altLang="zh-CN" sz="2800">
                <a:solidFill>
                  <a:schemeClr val="tx1"/>
                </a:solidFill>
              </a:rPr>
              <a:t> </a:t>
            </a:r>
            <a:r>
              <a:rPr lang="zh-CN" altLang="en-US" sz="2800">
                <a:solidFill>
                  <a:schemeClr val="tx1"/>
                </a:solidFill>
              </a:rPr>
              <a:t>和</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2</a:t>
            </a:r>
            <a:r>
              <a:rPr lang="en-US" altLang="zh-CN" sz="2800">
                <a:solidFill>
                  <a:schemeClr val="tx1"/>
                </a:solidFill>
                <a:latin typeface="Times New Roman" pitchFamily="18" charset="0"/>
              </a:rPr>
              <a:t>， … ，b</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a:t>
            </a:r>
            <a:r>
              <a:rPr lang="en-US" altLang="zh-CN" sz="2800">
                <a:solidFill>
                  <a:schemeClr val="tx1"/>
                </a:solidFill>
              </a:rPr>
              <a:t> </a:t>
            </a:r>
            <a:r>
              <a:rPr lang="zh-CN" altLang="en-US" sz="2800">
                <a:solidFill>
                  <a:schemeClr val="tx1"/>
                </a:solidFill>
              </a:rPr>
              <a:t>可以唯一的确定二叉树的右子树（元素个数等于</a:t>
            </a:r>
            <a:r>
              <a:rPr lang="en-US" altLang="zh-CN" sz="2800">
                <a:solidFill>
                  <a:schemeClr val="tx1"/>
                </a:solidFill>
                <a:latin typeface="Times New Roman" pitchFamily="18" charset="0"/>
              </a:rPr>
              <a:t>k</a:t>
            </a:r>
            <a:r>
              <a:rPr lang="en-US" altLang="zh-CN" sz="2800">
                <a:solidFill>
                  <a:schemeClr val="tx1"/>
                </a:solidFill>
              </a:rPr>
              <a:t>）；</a:t>
            </a:r>
          </a:p>
          <a:p>
            <a:pPr marL="292100" indent="-292100">
              <a:lnSpc>
                <a:spcPct val="100000"/>
              </a:lnSpc>
              <a:spcBef>
                <a:spcPct val="20000"/>
              </a:spcBef>
              <a:buClr>
                <a:schemeClr val="tx1"/>
              </a:buClr>
              <a:buSzPct val="60000"/>
              <a:buFont typeface="Wingdings" pitchFamily="2" charset="2"/>
              <a:buChar char="q"/>
            </a:pPr>
            <a:r>
              <a:rPr lang="en-US" altLang="zh-CN" sz="2800">
                <a:solidFill>
                  <a:schemeClr val="tx1"/>
                </a:solidFill>
                <a:latin typeface="Times New Roman" pitchFamily="18" charset="0"/>
              </a:rPr>
              <a:t>j=m</a:t>
            </a:r>
            <a:r>
              <a:rPr lang="zh-CN" altLang="en-US" sz="2800">
                <a:solidFill>
                  <a:schemeClr val="tx1"/>
                </a:solidFill>
              </a:rPr>
              <a:t>时，二叉树无右子树，由</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2</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a:t>
            </a:r>
            <a:r>
              <a:rPr lang="zh-CN" altLang="en-US" sz="2800">
                <a:solidFill>
                  <a:schemeClr val="tx1"/>
                </a:solidFill>
              </a:rPr>
              <a:t>和</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1</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m-1</a:t>
            </a:r>
            <a:r>
              <a:rPr lang="en-US" altLang="zh-CN" sz="2800">
                <a:solidFill>
                  <a:schemeClr val="tx1"/>
                </a:solidFill>
                <a:latin typeface="Times New Roman" pitchFamily="18" charset="0"/>
              </a:rPr>
              <a:t>}</a:t>
            </a:r>
            <a:r>
              <a:rPr lang="en-US" altLang="zh-CN" sz="2800">
                <a:solidFill>
                  <a:schemeClr val="tx1"/>
                </a:solidFill>
              </a:rPr>
              <a:t> </a:t>
            </a:r>
            <a:r>
              <a:rPr lang="zh-CN" altLang="en-US" sz="2800">
                <a:solidFill>
                  <a:schemeClr val="tx1"/>
                </a:solidFill>
              </a:rPr>
              <a:t>可以唯一的确定二叉树的左子树（元素个数等于</a:t>
            </a:r>
            <a:r>
              <a:rPr lang="en-US" altLang="zh-CN" sz="2800">
                <a:solidFill>
                  <a:schemeClr val="tx1"/>
                </a:solidFill>
                <a:latin typeface="Times New Roman" pitchFamily="18" charset="0"/>
              </a:rPr>
              <a:t>k</a:t>
            </a:r>
            <a:r>
              <a:rPr lang="en-US" altLang="zh-CN" sz="2800">
                <a:solidFill>
                  <a:schemeClr val="tx1"/>
                </a:solidFill>
              </a:rPr>
              <a:t>）；</a:t>
            </a:r>
          </a:p>
          <a:p>
            <a:pPr marL="292100" indent="-292100">
              <a:lnSpc>
                <a:spcPct val="100000"/>
              </a:lnSpc>
              <a:spcBef>
                <a:spcPct val="20000"/>
              </a:spcBef>
              <a:buClr>
                <a:schemeClr val="tx1"/>
              </a:buClr>
              <a:buSzPct val="60000"/>
              <a:buFont typeface="Wingdings" pitchFamily="2" charset="2"/>
              <a:buChar char="q"/>
            </a:pPr>
            <a:r>
              <a:rPr lang="zh-CN" altLang="en-US" sz="2800">
                <a:solidFill>
                  <a:schemeClr val="tx1"/>
                </a:solidFill>
              </a:rPr>
              <a:t>如</a:t>
            </a:r>
            <a:r>
              <a:rPr lang="zh-CN" altLang="en-US" sz="2800">
                <a:solidFill>
                  <a:schemeClr val="tx1"/>
                </a:solidFill>
                <a:latin typeface="Times New Roman" pitchFamily="18" charset="0"/>
              </a:rPr>
              <a:t>2&lt;=</a:t>
            </a:r>
            <a:r>
              <a:rPr lang="en-US" altLang="zh-CN" sz="2800">
                <a:solidFill>
                  <a:schemeClr val="tx1"/>
                </a:solidFill>
                <a:latin typeface="Times New Roman" pitchFamily="18" charset="0"/>
              </a:rPr>
              <a:t>j&lt;=m-1</a:t>
            </a:r>
            <a:r>
              <a:rPr lang="en-US" altLang="zh-CN" sz="2800">
                <a:solidFill>
                  <a:schemeClr val="tx1"/>
                </a:solidFill>
              </a:rPr>
              <a:t>，</a:t>
            </a:r>
            <a:r>
              <a:rPr lang="zh-CN" altLang="en-US" sz="2800">
                <a:solidFill>
                  <a:schemeClr val="tx1"/>
                </a:solidFill>
              </a:rPr>
              <a:t>则子序列</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2</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j</a:t>
            </a:r>
            <a:r>
              <a:rPr lang="en-US" altLang="zh-CN" sz="2800">
                <a:solidFill>
                  <a:schemeClr val="tx1"/>
                </a:solidFill>
                <a:latin typeface="Times New Roman" pitchFamily="18" charset="0"/>
              </a:rPr>
              <a:t>}</a:t>
            </a:r>
            <a:r>
              <a:rPr lang="zh-CN" altLang="en-US" sz="2800">
                <a:solidFill>
                  <a:schemeClr val="tx1"/>
                </a:solidFill>
              </a:rPr>
              <a:t>和</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1</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j-1</a:t>
            </a:r>
            <a:r>
              <a:rPr lang="en-US" altLang="zh-CN" sz="2800">
                <a:solidFill>
                  <a:schemeClr val="tx1"/>
                </a:solidFill>
                <a:latin typeface="Times New Roman" pitchFamily="18" charset="0"/>
              </a:rPr>
              <a:t>} </a:t>
            </a:r>
            <a:r>
              <a:rPr lang="zh-CN" altLang="en-US" sz="2800">
                <a:solidFill>
                  <a:schemeClr val="tx1"/>
                </a:solidFill>
              </a:rPr>
              <a:t>的元素个数小于</a:t>
            </a:r>
            <a:r>
              <a:rPr lang="en-US" altLang="zh-CN" sz="2800">
                <a:solidFill>
                  <a:schemeClr val="tx1"/>
                </a:solidFill>
                <a:latin typeface="Times New Roman" pitchFamily="18" charset="0"/>
              </a:rPr>
              <a:t>k</a:t>
            </a:r>
            <a:r>
              <a:rPr lang="en-US" altLang="zh-CN" sz="2800">
                <a:solidFill>
                  <a:schemeClr val="tx1"/>
                </a:solidFill>
              </a:rPr>
              <a:t>，</a:t>
            </a:r>
            <a:r>
              <a:rPr lang="zh-CN" altLang="en-US" sz="2800">
                <a:solidFill>
                  <a:schemeClr val="tx1"/>
                </a:solidFill>
              </a:rPr>
              <a:t>唯一的确定二叉树的左子树；子序列</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j+1</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 </a:t>
            </a:r>
            <a:r>
              <a:rPr lang="zh-CN" altLang="en-US" sz="2800">
                <a:solidFill>
                  <a:schemeClr val="tx1"/>
                </a:solidFill>
              </a:rPr>
              <a:t>和 </a:t>
            </a:r>
            <a:r>
              <a:rPr lang="zh-CN" altLang="en-US" sz="2800">
                <a:solidFill>
                  <a:schemeClr val="tx1"/>
                </a:solidFill>
                <a:latin typeface="Times New Roman" pitchFamily="18" charset="0"/>
              </a:rPr>
              <a:t>{</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j+1</a:t>
            </a:r>
            <a:r>
              <a:rPr lang="en-US" altLang="zh-CN" sz="2800">
                <a:solidFill>
                  <a:schemeClr val="tx1"/>
                </a:solidFill>
                <a:latin typeface="Times New Roman" pitchFamily="18" charset="0"/>
              </a:rPr>
              <a:t>， … ，b</a:t>
            </a:r>
            <a:r>
              <a:rPr lang="en-US" altLang="zh-CN" sz="2800" baseline="-25000">
                <a:solidFill>
                  <a:schemeClr val="tx1"/>
                </a:solidFill>
                <a:latin typeface="Times New Roman" pitchFamily="18" charset="0"/>
              </a:rPr>
              <a:t>m</a:t>
            </a:r>
            <a:r>
              <a:rPr lang="en-US" altLang="zh-CN" sz="2800">
                <a:solidFill>
                  <a:schemeClr val="tx1"/>
                </a:solidFill>
                <a:latin typeface="Times New Roman" pitchFamily="18" charset="0"/>
              </a:rPr>
              <a:t>} </a:t>
            </a:r>
            <a:r>
              <a:rPr lang="zh-CN" altLang="en-US" sz="2800">
                <a:solidFill>
                  <a:schemeClr val="tx1"/>
                </a:solidFill>
              </a:rPr>
              <a:t>的元素个数小于</a:t>
            </a:r>
            <a:r>
              <a:rPr lang="en-US" altLang="zh-CN" sz="2800">
                <a:solidFill>
                  <a:schemeClr val="tx1"/>
                </a:solidFill>
                <a:latin typeface="Times New Roman" pitchFamily="18" charset="0"/>
              </a:rPr>
              <a:t>k</a:t>
            </a:r>
            <a:r>
              <a:rPr lang="en-US" altLang="zh-CN" sz="2800">
                <a:solidFill>
                  <a:schemeClr val="tx1"/>
                </a:solidFill>
              </a:rPr>
              <a:t>，</a:t>
            </a:r>
            <a:r>
              <a:rPr lang="zh-CN" altLang="en-US" sz="2800">
                <a:solidFill>
                  <a:schemeClr val="tx1"/>
                </a:solidFill>
              </a:rPr>
              <a:t>唯一的确定二叉树的右子树。</a:t>
            </a:r>
          </a:p>
        </p:txBody>
      </p:sp>
      <p:sp>
        <p:nvSpPr>
          <p:cNvPr id="65539" name="Rectangle 3"/>
          <p:cNvSpPr>
            <a:spLocks noChangeArrowheads="1"/>
          </p:cNvSpPr>
          <p:nvPr/>
        </p:nvSpPr>
        <p:spPr bwMode="auto">
          <a:xfrm>
            <a:off x="228600" y="407988"/>
            <a:ext cx="7232650" cy="627062"/>
          </a:xfrm>
          <a:prstGeom prst="rect">
            <a:avLst/>
          </a:prstGeom>
          <a:noFill/>
          <a:ln w="9525">
            <a:noFill/>
            <a:miter lim="800000"/>
            <a:headEnd/>
            <a:tailEnd/>
          </a:ln>
          <a:effectLst/>
        </p:spPr>
        <p:txBody>
          <a:bodyPr wrap="none" lIns="112947" tIns="56473" rIns="112947" bIns="56473">
            <a:spAutoFit/>
          </a:bodyPr>
          <a:lstStyle/>
          <a:p>
            <a:r>
              <a:rPr lang="zh-CN" altLang="en-US" sz="2800">
                <a:solidFill>
                  <a:schemeClr val="tx1"/>
                </a:solidFill>
              </a:rPr>
              <a:t>如中序序列中与前序序列</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1</a:t>
            </a:r>
            <a:r>
              <a:rPr lang="zh-CN" altLang="en-US" sz="2800">
                <a:solidFill>
                  <a:schemeClr val="tx1"/>
                </a:solidFill>
              </a:rPr>
              <a:t>相同的元素为</a:t>
            </a:r>
            <a:r>
              <a:rPr lang="en-US" altLang="zh-CN" sz="2800">
                <a:solidFill>
                  <a:schemeClr val="tx1"/>
                </a:solidFill>
                <a:latin typeface="Times New Roman" pitchFamily="18" charset="0"/>
              </a:rPr>
              <a:t>b</a:t>
            </a:r>
            <a:r>
              <a:rPr lang="en-US" altLang="zh-CN" sz="2800" baseline="-25000">
                <a:solidFill>
                  <a:schemeClr val="tx1"/>
                </a:solidFill>
                <a:latin typeface="Times New Roman" pitchFamily="18" charset="0"/>
              </a:rPr>
              <a:t>j</a:t>
            </a:r>
            <a:r>
              <a:rPr lang="en-US" altLang="zh-CN" sz="2800">
                <a:solidFill>
                  <a:schemeClr val="tx1"/>
                </a:solidFill>
                <a:latin typeface="Times New Roman" pitchFamily="18" charset="0"/>
              </a:rPr>
              <a:t>。</a:t>
            </a:r>
            <a:endParaRPr lang="zh-CN" altLang="en-US" sz="2800">
              <a:solidFill>
                <a:schemeClr val="tx1"/>
              </a:solidFill>
              <a:latin typeface="Times New Roman" pitchFamily="18" charset="0"/>
            </a:endParaRPr>
          </a:p>
        </p:txBody>
      </p:sp>
    </p:spTree>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75"/>
          <p:cNvPicPr>
            <a:picLocks noChangeAspect="1" noChangeArrowheads="1"/>
          </p:cNvPicPr>
          <p:nvPr/>
        </p:nvPicPr>
        <p:blipFill>
          <a:blip r:embed="rId2" cstate="print"/>
          <a:srcRect/>
          <a:stretch>
            <a:fillRect/>
          </a:stretch>
        </p:blipFill>
        <p:spPr bwMode="auto">
          <a:xfrm>
            <a:off x="0" y="1556792"/>
            <a:ext cx="9144000" cy="3697288"/>
          </a:xfrm>
          <a:prstGeom prst="rect">
            <a:avLst/>
          </a:prstGeom>
          <a:noFill/>
          <a:ln w="9525">
            <a:noFill/>
            <a:miter lim="800000"/>
            <a:headEnd/>
            <a:tailEnd/>
          </a:ln>
        </p:spPr>
      </p:pic>
      <p:sp>
        <p:nvSpPr>
          <p:cNvPr id="3" name="Rectangle 35"/>
          <p:cNvSpPr>
            <a:spLocks noChangeArrowheads="1"/>
          </p:cNvSpPr>
          <p:nvPr/>
        </p:nvSpPr>
        <p:spPr bwMode="auto">
          <a:xfrm>
            <a:off x="304800" y="536185"/>
            <a:ext cx="8534400" cy="60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ctr">
              <a:lnSpc>
                <a:spcPct val="100000"/>
              </a:lnSpc>
              <a:spcBef>
                <a:spcPct val="50000"/>
              </a:spcBef>
              <a:buSzPct val="80000"/>
              <a:buFont typeface="Wingdings" pitchFamily="2" charset="2"/>
              <a:buNone/>
              <a:defRPr/>
            </a:pPr>
            <a:r>
              <a:rPr lang="zh-CN" altLang="en-US" sz="3200" dirty="0" smtClean="0">
                <a:solidFill>
                  <a:schemeClr val="tx1"/>
                </a:solidFill>
                <a:effectLst>
                  <a:outerShdw blurRad="38100" dist="38100" dir="2700000" algn="tl">
                    <a:srgbClr val="C0C0C0"/>
                  </a:outerShdw>
                </a:effectLst>
                <a:latin typeface="Times New Roman" pitchFamily="18" charset="0"/>
              </a:rPr>
              <a:t>树的层次结构</a:t>
            </a:r>
            <a:endParaRPr lang="zh-CN" altLang="en-US" sz="3200" dirty="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676400" y="1212850"/>
            <a:ext cx="56388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VW媩$婫`婡p瑙" charset="0"/>
                <a:ea typeface="宋体" pitchFamily="2" charset="-122"/>
              </a:rPr>
              <a:t>{</a:t>
            </a:r>
            <a:r>
              <a:rPr lang="en-US" altLang="zh-CN" sz="2800">
                <a:solidFill>
                  <a:schemeClr val="tx1"/>
                </a:solidFill>
                <a:latin typeface="VW媩$婫`婡p瑙" charset="0"/>
                <a:ea typeface="宋体" pitchFamily="2" charset="-122"/>
              </a:rPr>
              <a:t>a</a:t>
            </a:r>
            <a:r>
              <a:rPr lang="en-US" altLang="zh-CN" sz="2800" baseline="-25000">
                <a:solidFill>
                  <a:schemeClr val="tx1"/>
                </a:solidFill>
                <a:latin typeface="VW媩$婫`婡p瑙" charset="0"/>
                <a:ea typeface="宋体" pitchFamily="2" charset="-122"/>
              </a:rPr>
              <a:t>1</a:t>
            </a:r>
            <a:r>
              <a:rPr lang="en-US" altLang="zh-CN" sz="2800">
                <a:solidFill>
                  <a:schemeClr val="tx1"/>
                </a:solidFill>
                <a:latin typeface="VW媩$婫`婡p瑙" charset="0"/>
                <a:ea typeface="宋体" pitchFamily="2" charset="-122"/>
              </a:rPr>
              <a:t>，a</a:t>
            </a:r>
            <a:r>
              <a:rPr lang="en-US" altLang="zh-CN" sz="2800" baseline="-25000">
                <a:solidFill>
                  <a:schemeClr val="tx1"/>
                </a:solidFill>
                <a:latin typeface="VW媩$婫`婡p瑙" charset="0"/>
                <a:ea typeface="宋体" pitchFamily="2" charset="-122"/>
              </a:rPr>
              <a:t>2</a:t>
            </a:r>
            <a:r>
              <a:rPr lang="en-US" altLang="zh-CN" sz="2800">
                <a:solidFill>
                  <a:schemeClr val="tx1"/>
                </a:solidFill>
                <a:latin typeface="VW媩$婫`婡p瑙" charset="0"/>
                <a:ea typeface="宋体" pitchFamily="2" charset="-122"/>
              </a:rPr>
              <a:t> ， …，a</a:t>
            </a:r>
            <a:r>
              <a:rPr lang="en-US" altLang="zh-CN" sz="2800" baseline="-25000">
                <a:solidFill>
                  <a:schemeClr val="tx1"/>
                </a:solidFill>
                <a:latin typeface="VW媩$婫`婡p瑙" charset="0"/>
                <a:ea typeface="宋体" pitchFamily="2" charset="-122"/>
              </a:rPr>
              <a:t>j</a:t>
            </a:r>
            <a:r>
              <a:rPr lang="en-US" altLang="zh-CN" sz="2800">
                <a:solidFill>
                  <a:schemeClr val="tx1"/>
                </a:solidFill>
                <a:latin typeface="VW媩$婫`婡p瑙" charset="0"/>
                <a:ea typeface="宋体" pitchFamily="2" charset="-122"/>
              </a:rPr>
              <a:t>， a</a:t>
            </a:r>
            <a:r>
              <a:rPr lang="en-US" altLang="zh-CN" sz="2800" baseline="-25000">
                <a:solidFill>
                  <a:schemeClr val="tx1"/>
                </a:solidFill>
                <a:latin typeface="VW媩$婫`婡p瑙" charset="0"/>
                <a:ea typeface="宋体" pitchFamily="2" charset="-122"/>
              </a:rPr>
              <a:t>j+1</a:t>
            </a:r>
            <a:r>
              <a:rPr lang="en-US" altLang="zh-CN" sz="2800">
                <a:solidFill>
                  <a:schemeClr val="tx1"/>
                </a:solidFill>
                <a:latin typeface="VW媩$婫`婡p瑙" charset="0"/>
                <a:ea typeface="宋体" pitchFamily="2" charset="-122"/>
              </a:rPr>
              <a:t>， …，a</a:t>
            </a:r>
            <a:r>
              <a:rPr lang="en-US" altLang="zh-CN" sz="2800" baseline="-25000">
                <a:solidFill>
                  <a:schemeClr val="tx1"/>
                </a:solidFill>
                <a:latin typeface="VW媩$婫`婡p瑙" charset="0"/>
                <a:ea typeface="宋体" pitchFamily="2" charset="-122"/>
              </a:rPr>
              <a:t>m</a:t>
            </a:r>
            <a:r>
              <a:rPr lang="en-US" altLang="zh-CN" sz="2800">
                <a:solidFill>
                  <a:schemeClr val="tx1"/>
                </a:solidFill>
                <a:latin typeface="VW媩$婫`婡p瑙" charset="0"/>
                <a:ea typeface="宋体" pitchFamily="2" charset="-122"/>
              </a:rPr>
              <a:t>} </a:t>
            </a:r>
          </a:p>
        </p:txBody>
      </p:sp>
      <p:sp>
        <p:nvSpPr>
          <p:cNvPr id="66563" name="Text Box 3"/>
          <p:cNvSpPr txBox="1">
            <a:spLocks noChangeArrowheads="1"/>
          </p:cNvSpPr>
          <p:nvPr/>
        </p:nvSpPr>
        <p:spPr bwMode="auto">
          <a:xfrm>
            <a:off x="1676400" y="3048000"/>
            <a:ext cx="57912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latin typeface="VW媩$婫`婡p瑙" charset="0"/>
                <a:ea typeface="宋体" pitchFamily="2" charset="-122"/>
              </a:rPr>
              <a:t>{</a:t>
            </a:r>
            <a:r>
              <a:rPr lang="en-US" altLang="zh-CN" sz="2800">
                <a:solidFill>
                  <a:schemeClr val="tx1"/>
                </a:solidFill>
                <a:latin typeface="VW媩$婫`婡p瑙" charset="0"/>
                <a:ea typeface="宋体" pitchFamily="2" charset="-122"/>
              </a:rPr>
              <a:t>b</a:t>
            </a:r>
            <a:r>
              <a:rPr lang="en-US" altLang="zh-CN" sz="2800" baseline="-25000">
                <a:solidFill>
                  <a:schemeClr val="tx1"/>
                </a:solidFill>
                <a:latin typeface="VW媩$婫`婡p瑙" charset="0"/>
                <a:ea typeface="宋体" pitchFamily="2" charset="-122"/>
              </a:rPr>
              <a:t>1</a:t>
            </a:r>
            <a:r>
              <a:rPr lang="en-US" altLang="zh-CN" sz="2800">
                <a:solidFill>
                  <a:schemeClr val="tx1"/>
                </a:solidFill>
                <a:latin typeface="VW媩$婫`婡p瑙" charset="0"/>
                <a:ea typeface="宋体" pitchFamily="2" charset="-122"/>
              </a:rPr>
              <a:t>，… ，b</a:t>
            </a:r>
            <a:r>
              <a:rPr lang="en-US" altLang="zh-CN" sz="2800" baseline="-25000">
                <a:solidFill>
                  <a:schemeClr val="tx1"/>
                </a:solidFill>
                <a:latin typeface="VW媩$婫`婡p瑙" charset="0"/>
                <a:ea typeface="宋体" pitchFamily="2" charset="-122"/>
              </a:rPr>
              <a:t>j-1</a:t>
            </a:r>
            <a:r>
              <a:rPr lang="en-US" altLang="zh-CN" sz="2800">
                <a:solidFill>
                  <a:schemeClr val="tx1"/>
                </a:solidFill>
                <a:latin typeface="VW媩$婫`婡p瑙" charset="0"/>
                <a:ea typeface="宋体" pitchFamily="2" charset="-122"/>
              </a:rPr>
              <a:t>，b</a:t>
            </a:r>
            <a:r>
              <a:rPr lang="en-US" altLang="zh-CN" sz="2800" baseline="-25000">
                <a:solidFill>
                  <a:schemeClr val="tx1"/>
                </a:solidFill>
                <a:latin typeface="VW媩$婫`婡p瑙" charset="0"/>
                <a:ea typeface="宋体" pitchFamily="2" charset="-122"/>
              </a:rPr>
              <a:t>j </a:t>
            </a:r>
            <a:r>
              <a:rPr lang="en-US" altLang="zh-CN" sz="2800">
                <a:solidFill>
                  <a:schemeClr val="tx1"/>
                </a:solidFill>
                <a:latin typeface="VW媩$婫`婡p瑙" charset="0"/>
                <a:ea typeface="宋体" pitchFamily="2" charset="-122"/>
              </a:rPr>
              <a:t>，b</a:t>
            </a:r>
            <a:r>
              <a:rPr lang="en-US" altLang="zh-CN" sz="2800" baseline="-25000">
                <a:solidFill>
                  <a:schemeClr val="tx1"/>
                </a:solidFill>
                <a:latin typeface="VW媩$婫`婡p瑙" charset="0"/>
                <a:ea typeface="宋体" pitchFamily="2" charset="-122"/>
              </a:rPr>
              <a:t>j+1</a:t>
            </a:r>
            <a:r>
              <a:rPr lang="en-US" altLang="zh-CN" sz="2800">
                <a:solidFill>
                  <a:schemeClr val="tx1"/>
                </a:solidFill>
                <a:latin typeface="VW媩$婫`婡p瑙" charset="0"/>
                <a:ea typeface="宋体" pitchFamily="2" charset="-122"/>
              </a:rPr>
              <a:t>，… ，b</a:t>
            </a:r>
            <a:r>
              <a:rPr lang="en-US" altLang="zh-CN" sz="2800" baseline="-25000">
                <a:solidFill>
                  <a:schemeClr val="tx1"/>
                </a:solidFill>
                <a:latin typeface="VW媩$婫`婡p瑙" charset="0"/>
                <a:ea typeface="宋体" pitchFamily="2" charset="-122"/>
              </a:rPr>
              <a:t>m </a:t>
            </a:r>
            <a:r>
              <a:rPr lang="en-US" altLang="zh-CN" sz="2800">
                <a:solidFill>
                  <a:schemeClr val="tx1"/>
                </a:solidFill>
                <a:latin typeface="VW媩$婫`婡p瑙" charset="0"/>
                <a:ea typeface="宋体" pitchFamily="2" charset="-122"/>
              </a:rPr>
              <a:t>} </a:t>
            </a:r>
          </a:p>
        </p:txBody>
      </p:sp>
      <p:sp>
        <p:nvSpPr>
          <p:cNvPr id="722948" name="AutoShape 4"/>
          <p:cNvSpPr>
            <a:spLocks/>
          </p:cNvSpPr>
          <p:nvPr/>
        </p:nvSpPr>
        <p:spPr bwMode="auto">
          <a:xfrm rot="-5386860">
            <a:off x="3314700" y="1181100"/>
            <a:ext cx="304800" cy="1600200"/>
          </a:xfrm>
          <a:prstGeom prst="leftBrace">
            <a:avLst>
              <a:gd name="adj1" fmla="val 4375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2949" name="AutoShape 5"/>
          <p:cNvSpPr>
            <a:spLocks/>
          </p:cNvSpPr>
          <p:nvPr/>
        </p:nvSpPr>
        <p:spPr bwMode="auto">
          <a:xfrm rot="-5386860">
            <a:off x="5600700" y="1181100"/>
            <a:ext cx="304800" cy="1600200"/>
          </a:xfrm>
          <a:prstGeom prst="leftBrace">
            <a:avLst>
              <a:gd name="adj1" fmla="val 4375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2950" name="AutoShape 6"/>
          <p:cNvSpPr>
            <a:spLocks/>
          </p:cNvSpPr>
          <p:nvPr/>
        </p:nvSpPr>
        <p:spPr bwMode="auto">
          <a:xfrm rot="-5386860">
            <a:off x="2628900" y="3009900"/>
            <a:ext cx="304800" cy="1600200"/>
          </a:xfrm>
          <a:prstGeom prst="leftBrace">
            <a:avLst>
              <a:gd name="adj1" fmla="val 4375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22951" name="AutoShape 7"/>
          <p:cNvSpPr>
            <a:spLocks/>
          </p:cNvSpPr>
          <p:nvPr/>
        </p:nvSpPr>
        <p:spPr bwMode="auto">
          <a:xfrm rot="-5386860">
            <a:off x="5676900" y="3009900"/>
            <a:ext cx="304800" cy="1600200"/>
          </a:xfrm>
          <a:prstGeom prst="leftBrace">
            <a:avLst>
              <a:gd name="adj1" fmla="val 43750"/>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6568" name="Text Box 8"/>
          <p:cNvSpPr txBox="1">
            <a:spLocks noChangeArrowheads="1"/>
          </p:cNvSpPr>
          <p:nvPr/>
        </p:nvSpPr>
        <p:spPr bwMode="auto">
          <a:xfrm>
            <a:off x="1371600" y="4724400"/>
            <a:ext cx="2819400" cy="461963"/>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VW媩$婫`婡p瑙" charset="0"/>
              </a:rPr>
              <a:t>唯一的确定左子树</a:t>
            </a:r>
          </a:p>
        </p:txBody>
      </p:sp>
      <p:sp>
        <p:nvSpPr>
          <p:cNvPr id="66569" name="Text Box 9"/>
          <p:cNvSpPr txBox="1">
            <a:spLocks noChangeArrowheads="1"/>
          </p:cNvSpPr>
          <p:nvPr/>
        </p:nvSpPr>
        <p:spPr bwMode="auto">
          <a:xfrm>
            <a:off x="5562600" y="4724400"/>
            <a:ext cx="2819400" cy="461963"/>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VW媩$婫`婡p瑙" charset="0"/>
              </a:rPr>
              <a:t>唯一的确定右子树</a:t>
            </a:r>
          </a:p>
        </p:txBody>
      </p:sp>
      <p:sp>
        <p:nvSpPr>
          <p:cNvPr id="722954" name="Line 10"/>
          <p:cNvSpPr>
            <a:spLocks noChangeShapeType="1"/>
          </p:cNvSpPr>
          <p:nvPr/>
        </p:nvSpPr>
        <p:spPr bwMode="auto">
          <a:xfrm flipH="1">
            <a:off x="2971800" y="2209800"/>
            <a:ext cx="533400" cy="2514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2955" name="Line 11"/>
          <p:cNvSpPr>
            <a:spLocks noChangeShapeType="1"/>
          </p:cNvSpPr>
          <p:nvPr/>
        </p:nvSpPr>
        <p:spPr bwMode="auto">
          <a:xfrm>
            <a:off x="2743200" y="4038600"/>
            <a:ext cx="0" cy="685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2956" name="Line 12"/>
          <p:cNvSpPr>
            <a:spLocks noChangeShapeType="1"/>
          </p:cNvSpPr>
          <p:nvPr/>
        </p:nvSpPr>
        <p:spPr bwMode="auto">
          <a:xfrm>
            <a:off x="5715000" y="2286000"/>
            <a:ext cx="1143000" cy="23622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2957" name="Line 13"/>
          <p:cNvSpPr>
            <a:spLocks noChangeShapeType="1"/>
          </p:cNvSpPr>
          <p:nvPr/>
        </p:nvSpPr>
        <p:spPr bwMode="auto">
          <a:xfrm>
            <a:off x="5791200" y="4038600"/>
            <a:ext cx="838200" cy="609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2958" name="Line 14"/>
          <p:cNvSpPr>
            <a:spLocks noChangeShapeType="1"/>
          </p:cNvSpPr>
          <p:nvPr/>
        </p:nvSpPr>
        <p:spPr bwMode="auto">
          <a:xfrm flipH="1">
            <a:off x="1371600" y="2133600"/>
            <a:ext cx="1828800" cy="152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2959" name="Line 15"/>
          <p:cNvSpPr>
            <a:spLocks noChangeShapeType="1"/>
          </p:cNvSpPr>
          <p:nvPr/>
        </p:nvSpPr>
        <p:spPr bwMode="auto">
          <a:xfrm flipH="1" flipV="1">
            <a:off x="1371600" y="2852738"/>
            <a:ext cx="1371600" cy="88106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6576" name="Text Box 16"/>
          <p:cNvSpPr txBox="1">
            <a:spLocks noChangeArrowheads="1"/>
          </p:cNvSpPr>
          <p:nvPr/>
        </p:nvSpPr>
        <p:spPr bwMode="auto">
          <a:xfrm>
            <a:off x="228600" y="2286000"/>
            <a:ext cx="1535113" cy="461963"/>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VW媩$婫`婡p瑙" charset="0"/>
              </a:rPr>
              <a:t>个数相同</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5538" name="Text Box 2"/>
          <p:cNvSpPr txBox="1">
            <a:spLocks noChangeArrowheads="1"/>
          </p:cNvSpPr>
          <p:nvPr/>
        </p:nvSpPr>
        <p:spPr bwMode="auto">
          <a:xfrm>
            <a:off x="304800" y="457200"/>
            <a:ext cx="8458200" cy="1006475"/>
          </a:xfrm>
          <a:prstGeom prst="rect">
            <a:avLst/>
          </a:prstGeom>
          <a:noFill/>
          <a:ln w="9525">
            <a:noFill/>
            <a:miter lim="800000"/>
            <a:headEnd/>
            <a:tailEnd/>
          </a:ln>
          <a:effectLst/>
        </p:spPr>
        <p:txBody>
          <a:bodyPr>
            <a:spAutoFit/>
          </a:bodyPr>
          <a:lstStyle/>
          <a:p>
            <a:pPr marL="1257300" indent="-1257300">
              <a:lnSpc>
                <a:spcPct val="100000"/>
              </a:lnSpc>
            </a:pPr>
            <a:r>
              <a:rPr lang="en-US" altLang="zh-CN" sz="3200">
                <a:solidFill>
                  <a:schemeClr val="tx1"/>
                </a:solidFill>
                <a:latin typeface="黑体" pitchFamily="49" charset="-122"/>
                <a:ea typeface="黑体" pitchFamily="49" charset="-122"/>
              </a:rPr>
              <a:t>【</a:t>
            </a:r>
            <a:r>
              <a:rPr lang="zh-CN" altLang="en-US" sz="3200">
                <a:solidFill>
                  <a:schemeClr val="tx1"/>
                </a:solidFill>
                <a:latin typeface="黑体" pitchFamily="49" charset="-122"/>
                <a:ea typeface="黑体" pitchFamily="49" charset="-122"/>
              </a:rPr>
              <a:t>例</a:t>
            </a:r>
            <a:r>
              <a:rPr lang="en-US" altLang="zh-CN" sz="3200">
                <a:solidFill>
                  <a:schemeClr val="tx1"/>
                </a:solidFill>
                <a:latin typeface="黑体" pitchFamily="49" charset="-122"/>
                <a:ea typeface="黑体" pitchFamily="49" charset="-122"/>
              </a:rPr>
              <a:t>】</a:t>
            </a:r>
            <a:r>
              <a:rPr lang="zh-CN" altLang="en-US" sz="2800">
                <a:solidFill>
                  <a:schemeClr val="tx1"/>
                </a:solidFill>
                <a:effectLst>
                  <a:outerShdw blurRad="38100" dist="38100" dir="2700000" algn="tl">
                    <a:srgbClr val="C0C0C0"/>
                  </a:outerShdw>
                </a:effectLst>
                <a:latin typeface="VW媩$婫`婡p瑙" charset="0"/>
              </a:rPr>
              <a:t>给定前序序列 </a:t>
            </a:r>
            <a:r>
              <a:rPr lang="zh-CN" altLang="en-US" sz="2800">
                <a:solidFill>
                  <a:schemeClr val="tx1"/>
                </a:solidFill>
                <a:effectLst>
                  <a:outerShdw blurRad="38100" dist="38100" dir="2700000" algn="tl">
                    <a:srgbClr val="C0C0C0"/>
                  </a:outerShdw>
                </a:effectLst>
                <a:latin typeface="Times New Roman" pitchFamily="18" charset="0"/>
              </a:rPr>
              <a:t>{ </a:t>
            </a:r>
            <a:r>
              <a:rPr lang="en-US" altLang="zh-CN" sz="2800">
                <a:solidFill>
                  <a:schemeClr val="tx1"/>
                </a:solidFill>
                <a:effectLst>
                  <a:outerShdw blurRad="38100" dist="38100" dir="2700000" algn="tl">
                    <a:srgbClr val="C0C0C0"/>
                  </a:outerShdw>
                </a:effectLst>
                <a:latin typeface="Times New Roman" pitchFamily="18" charset="0"/>
              </a:rPr>
              <a:t>ABHFDECKG }</a:t>
            </a:r>
            <a:r>
              <a:rPr lang="en-US" altLang="zh-CN" sz="2800">
                <a:solidFill>
                  <a:schemeClr val="tx1"/>
                </a:solidFill>
                <a:effectLst>
                  <a:outerShdw blurRad="38100" dist="38100" dir="2700000" algn="tl">
                    <a:srgbClr val="C0C0C0"/>
                  </a:outerShdw>
                </a:effectLst>
                <a:latin typeface="VW媩$婫`婡p瑙" charset="0"/>
              </a:rPr>
              <a:t> </a:t>
            </a:r>
            <a:r>
              <a:rPr lang="zh-CN" altLang="en-US" sz="2800">
                <a:solidFill>
                  <a:schemeClr val="tx1"/>
                </a:solidFill>
                <a:effectLst>
                  <a:outerShdw blurRad="38100" dist="38100" dir="2700000" algn="tl">
                    <a:srgbClr val="C0C0C0"/>
                  </a:outerShdw>
                </a:effectLst>
                <a:latin typeface="VW媩$婫`婡p瑙" charset="0"/>
              </a:rPr>
              <a:t>和中序序列 </a:t>
            </a:r>
            <a:r>
              <a:rPr lang="zh-CN" altLang="en-US" sz="2800">
                <a:solidFill>
                  <a:schemeClr val="tx1"/>
                </a:solidFill>
                <a:effectLst>
                  <a:outerShdw blurRad="38100" dist="38100" dir="2700000" algn="tl">
                    <a:srgbClr val="C0C0C0"/>
                  </a:outerShdw>
                </a:effectLst>
                <a:latin typeface="Times New Roman" pitchFamily="18" charset="0"/>
              </a:rPr>
              <a:t>{ </a:t>
            </a:r>
            <a:r>
              <a:rPr lang="en-US" altLang="zh-CN" sz="2800">
                <a:solidFill>
                  <a:schemeClr val="tx1"/>
                </a:solidFill>
                <a:effectLst>
                  <a:outerShdw blurRad="38100" dist="38100" dir="2700000" algn="tl">
                    <a:srgbClr val="C0C0C0"/>
                  </a:outerShdw>
                </a:effectLst>
                <a:latin typeface="Times New Roman" pitchFamily="18" charset="0"/>
              </a:rPr>
              <a:t>HBDFAEKCG },</a:t>
            </a:r>
            <a:r>
              <a:rPr lang="en-US" altLang="zh-CN" sz="2800">
                <a:solidFill>
                  <a:schemeClr val="tx1"/>
                </a:solidFill>
                <a:effectLst>
                  <a:outerShdw blurRad="38100" dist="38100" dir="2700000" algn="tl">
                    <a:srgbClr val="C0C0C0"/>
                  </a:outerShdw>
                </a:effectLst>
                <a:latin typeface="VW媩$婫`婡p瑙" charset="0"/>
              </a:rPr>
              <a:t>  </a:t>
            </a:r>
            <a:r>
              <a:rPr lang="zh-CN" altLang="en-US" sz="2800">
                <a:solidFill>
                  <a:schemeClr val="tx1"/>
                </a:solidFill>
                <a:effectLst>
                  <a:outerShdw blurRad="38100" dist="38100" dir="2700000" algn="tl">
                    <a:srgbClr val="C0C0C0"/>
                  </a:outerShdw>
                </a:effectLst>
                <a:latin typeface="VW媩$婫`婡p瑙" charset="0"/>
              </a:rPr>
              <a:t>求对应的二叉树 </a:t>
            </a:r>
          </a:p>
        </p:txBody>
      </p:sp>
      <p:sp>
        <p:nvSpPr>
          <p:cNvPr id="705539" name="Rectangle 3"/>
          <p:cNvSpPr>
            <a:spLocks noChangeArrowheads="1"/>
          </p:cNvSpPr>
          <p:nvPr/>
        </p:nvSpPr>
        <p:spPr bwMode="auto">
          <a:xfrm>
            <a:off x="533400" y="1600200"/>
            <a:ext cx="7924800" cy="519113"/>
          </a:xfrm>
          <a:prstGeom prst="rect">
            <a:avLst/>
          </a:prstGeom>
          <a:noFill/>
          <a:ln w="9525">
            <a:noFill/>
            <a:miter lim="800000"/>
            <a:headEnd/>
            <a:tailEnd/>
          </a:ln>
          <a:effectLst/>
        </p:spPr>
        <p:txBody>
          <a:bodyPr>
            <a:spAutoFit/>
          </a:bodyPr>
          <a:lstStyle/>
          <a:p>
            <a:pPr>
              <a:lnSpc>
                <a:spcPct val="100000"/>
              </a:lnSpc>
            </a:pPr>
            <a:r>
              <a:rPr lang="zh-CN" altLang="en-US" sz="2800">
                <a:solidFill>
                  <a:srgbClr val="FF3300"/>
                </a:solidFill>
                <a:effectLst>
                  <a:outerShdw blurRad="38100" dist="38100" dir="2700000" algn="tl">
                    <a:srgbClr val="C0C0C0"/>
                  </a:outerShdw>
                </a:effectLst>
                <a:latin typeface="VW媩$婫`婡p瑙" charset="0"/>
              </a:rPr>
              <a:t>         </a:t>
            </a:r>
            <a:endParaRPr lang="zh-CN" altLang="en-US" sz="2800">
              <a:solidFill>
                <a:schemeClr val="tx1"/>
              </a:solidFill>
              <a:effectLst>
                <a:outerShdw blurRad="38100" dist="38100" dir="2700000" algn="tl">
                  <a:srgbClr val="C0C0C0"/>
                </a:outerShdw>
              </a:effectLst>
              <a:latin typeface="VW媩$婫`婡p瑙" charset="0"/>
            </a:endParaRPr>
          </a:p>
        </p:txBody>
      </p:sp>
      <p:sp>
        <p:nvSpPr>
          <p:cNvPr id="705540" name="Rectangle 4"/>
          <p:cNvSpPr>
            <a:spLocks noChangeArrowheads="1"/>
          </p:cNvSpPr>
          <p:nvPr/>
        </p:nvSpPr>
        <p:spPr bwMode="auto">
          <a:xfrm>
            <a:off x="457200" y="4343400"/>
            <a:ext cx="8153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rgbClr val="FF0000"/>
                </a:solidFill>
                <a:effectLst>
                  <a:outerShdw blurRad="38100" dist="38100" dir="2700000" algn="tl">
                    <a:srgbClr val="C0C0C0"/>
                  </a:outerShdw>
                </a:effectLst>
                <a:latin typeface="VW媩$婫`婡p瑙" charset="0"/>
              </a:rPr>
              <a:t>A</a:t>
            </a:r>
            <a:r>
              <a:rPr lang="en-US" altLang="zh-CN" sz="2400">
                <a:solidFill>
                  <a:schemeClr val="tx1"/>
                </a:solidFill>
                <a:effectLst>
                  <a:outerShdw blurRad="38100" dist="38100" dir="2700000" algn="tl">
                    <a:srgbClr val="C0C0C0"/>
                  </a:outerShdw>
                </a:effectLst>
                <a:latin typeface="VW媩$婫`婡p瑙" charset="0"/>
              </a:rPr>
              <a:t>(BHFD,(ECKG))                    HBDF  </a:t>
            </a:r>
            <a:r>
              <a:rPr lang="en-US" altLang="zh-CN" sz="2400">
                <a:solidFill>
                  <a:srgbClr val="FF0000"/>
                </a:solidFill>
                <a:effectLst>
                  <a:outerShdw blurRad="38100" dist="38100" dir="2700000" algn="tl">
                    <a:srgbClr val="C0C0C0"/>
                  </a:outerShdw>
                </a:effectLst>
                <a:latin typeface="VW媩$婫`婡p瑙" charset="0"/>
              </a:rPr>
              <a:t>A</a:t>
            </a:r>
            <a:r>
              <a:rPr lang="en-US" altLang="zh-CN" sz="2400">
                <a:solidFill>
                  <a:schemeClr val="tx1"/>
                </a:solidFill>
                <a:effectLst>
                  <a:outerShdw blurRad="38100" dist="38100" dir="2700000" algn="tl">
                    <a:srgbClr val="C0C0C0"/>
                  </a:outerShdw>
                </a:effectLst>
                <a:latin typeface="VW媩$婫`婡p瑙" charset="0"/>
              </a:rPr>
              <a:t>  EKCG</a:t>
            </a:r>
          </a:p>
        </p:txBody>
      </p:sp>
      <p:sp>
        <p:nvSpPr>
          <p:cNvPr id="705541" name="Rectangle 5"/>
          <p:cNvSpPr>
            <a:spLocks noChangeArrowheads="1"/>
          </p:cNvSpPr>
          <p:nvPr/>
        </p:nvSpPr>
        <p:spPr bwMode="auto">
          <a:xfrm>
            <a:off x="457200" y="4800600"/>
            <a:ext cx="8153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a:t>
            </a:r>
            <a:r>
              <a:rPr lang="en-US" altLang="zh-CN" sz="2400">
                <a:solidFill>
                  <a:srgbClr val="FF0000"/>
                </a:solidFill>
                <a:effectLst>
                  <a:outerShdw blurRad="38100" dist="38100" dir="2700000" algn="tl">
                    <a:srgbClr val="C0C0C0"/>
                  </a:outerShdw>
                </a:effectLst>
                <a:latin typeface="VW媩$婫`婡p瑙" charset="0"/>
              </a:rPr>
              <a:t>B</a:t>
            </a:r>
            <a:r>
              <a:rPr lang="en-US" altLang="zh-CN" sz="2400">
                <a:solidFill>
                  <a:schemeClr val="tx1"/>
                </a:solidFill>
                <a:effectLst>
                  <a:outerShdw blurRad="38100" dist="38100" dir="2700000" algn="tl">
                    <a:srgbClr val="C0C0C0"/>
                  </a:outerShdw>
                </a:effectLst>
                <a:latin typeface="VW媩$婫`婡p瑙" charset="0"/>
              </a:rPr>
              <a:t>(H,(FD),(ECKG))               H </a:t>
            </a:r>
            <a:r>
              <a:rPr lang="en-US" altLang="zh-CN" sz="2400">
                <a:solidFill>
                  <a:srgbClr val="FF0000"/>
                </a:solidFill>
                <a:effectLst>
                  <a:outerShdw blurRad="38100" dist="38100" dir="2700000" algn="tl">
                    <a:srgbClr val="C0C0C0"/>
                  </a:outerShdw>
                </a:effectLst>
                <a:latin typeface="VW媩$婫`婡p瑙" charset="0"/>
              </a:rPr>
              <a:t>B</a:t>
            </a:r>
            <a:r>
              <a:rPr lang="en-US" altLang="zh-CN" sz="2400">
                <a:solidFill>
                  <a:schemeClr val="tx1"/>
                </a:solidFill>
                <a:effectLst>
                  <a:outerShdw blurRad="38100" dist="38100" dir="2700000" algn="tl">
                    <a:srgbClr val="C0C0C0"/>
                  </a:outerShdw>
                </a:effectLst>
                <a:latin typeface="VW媩$婫`婡p瑙" charset="0"/>
              </a:rPr>
              <a:t> DF  A  EKCG</a:t>
            </a:r>
          </a:p>
        </p:txBody>
      </p:sp>
      <p:sp>
        <p:nvSpPr>
          <p:cNvPr id="705542" name="Rectangle 6"/>
          <p:cNvSpPr>
            <a:spLocks noChangeArrowheads="1"/>
          </p:cNvSpPr>
          <p:nvPr/>
        </p:nvSpPr>
        <p:spPr bwMode="auto">
          <a:xfrm>
            <a:off x="457200" y="5257800"/>
            <a:ext cx="8153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A(B(</a:t>
            </a:r>
            <a:r>
              <a:rPr lang="en-US" altLang="zh-CN" sz="2400">
                <a:solidFill>
                  <a:srgbClr val="FF0000"/>
                </a:solidFill>
                <a:effectLst>
                  <a:outerShdw blurRad="38100" dist="38100" dir="2700000" algn="tl">
                    <a:srgbClr val="C0C0C0"/>
                  </a:outerShdw>
                </a:effectLst>
                <a:latin typeface="VW媩$婫`婡p瑙" charset="0"/>
              </a:rPr>
              <a:t>H</a:t>
            </a:r>
            <a:r>
              <a:rPr lang="en-US" altLang="zh-CN" sz="2400">
                <a:solidFill>
                  <a:schemeClr val="tx1"/>
                </a:solidFill>
                <a:effectLst>
                  <a:outerShdw blurRad="38100" dist="38100" dir="2700000" algn="tl">
                    <a:srgbClr val="C0C0C0"/>
                  </a:outerShdw>
                </a:effectLst>
                <a:latin typeface="VW媩$婫`婡p瑙" charset="0"/>
              </a:rPr>
              <a:t>,(F(D)),(ECKG))            </a:t>
            </a:r>
            <a:r>
              <a:rPr lang="en-US" altLang="zh-CN" sz="2400">
                <a:solidFill>
                  <a:srgbClr val="FF0000"/>
                </a:solidFill>
                <a:effectLst>
                  <a:outerShdw blurRad="38100" dist="38100" dir="2700000" algn="tl">
                    <a:srgbClr val="C0C0C0"/>
                  </a:outerShdw>
                </a:effectLst>
                <a:latin typeface="VW媩$婫`婡p瑙" charset="0"/>
              </a:rPr>
              <a:t>H</a:t>
            </a:r>
            <a:r>
              <a:rPr lang="en-US" altLang="zh-CN" sz="2400">
                <a:solidFill>
                  <a:schemeClr val="tx1"/>
                </a:solidFill>
                <a:effectLst>
                  <a:outerShdw blurRad="38100" dist="38100" dir="2700000" algn="tl">
                    <a:srgbClr val="C0C0C0"/>
                  </a:outerShdw>
                </a:effectLst>
                <a:latin typeface="VW媩$婫`婡p瑙" charset="0"/>
              </a:rPr>
              <a:t> B D F  A  EKCG</a:t>
            </a:r>
          </a:p>
        </p:txBody>
      </p:sp>
      <p:pic>
        <p:nvPicPr>
          <p:cNvPr id="67591" name="Picture 10"/>
          <p:cNvPicPr>
            <a:picLocks noChangeAspect="1" noChangeArrowheads="1"/>
          </p:cNvPicPr>
          <p:nvPr/>
        </p:nvPicPr>
        <p:blipFill>
          <a:blip r:embed="rId2" cstate="print"/>
          <a:srcRect/>
          <a:stretch>
            <a:fillRect/>
          </a:stretch>
        </p:blipFill>
        <p:spPr bwMode="auto">
          <a:xfrm>
            <a:off x="0" y="1828800"/>
            <a:ext cx="9144000" cy="2133600"/>
          </a:xfrm>
          <a:prstGeom prst="rect">
            <a:avLst/>
          </a:prstGeom>
          <a:noFill/>
          <a:ln w="9525">
            <a:noFill/>
            <a:miter lim="800000"/>
            <a:headEnd/>
            <a:tailEnd/>
          </a:ln>
        </p:spPr>
      </p:pic>
      <p:sp>
        <p:nvSpPr>
          <p:cNvPr id="705547" name="Rectangle 11"/>
          <p:cNvSpPr>
            <a:spLocks noChangeArrowheads="1"/>
          </p:cNvSpPr>
          <p:nvPr/>
        </p:nvSpPr>
        <p:spPr bwMode="auto">
          <a:xfrm>
            <a:off x="457200" y="5715000"/>
            <a:ext cx="8153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A(B(H,(F(</a:t>
            </a:r>
            <a:r>
              <a:rPr lang="en-US" altLang="zh-CN" sz="2400">
                <a:solidFill>
                  <a:srgbClr val="FF0000"/>
                </a:solidFill>
                <a:effectLst>
                  <a:outerShdw blurRad="38100" dist="38100" dir="2700000" algn="tl">
                    <a:srgbClr val="C0C0C0"/>
                  </a:outerShdw>
                </a:effectLst>
                <a:latin typeface="VW媩$婫`婡p瑙" charset="0"/>
              </a:rPr>
              <a:t>D</a:t>
            </a:r>
            <a:r>
              <a:rPr lang="en-US" altLang="zh-CN" sz="2400">
                <a:solidFill>
                  <a:schemeClr val="tx1"/>
                </a:solidFill>
                <a:effectLst>
                  <a:outerShdw blurRad="38100" dist="38100" dir="2700000" algn="tl">
                    <a:srgbClr val="C0C0C0"/>
                  </a:outerShdw>
                </a:effectLst>
                <a:latin typeface="VW媩$婫`婡p瑙" charset="0"/>
              </a:rPr>
              <a:t>)),(ECKG))            H B </a:t>
            </a:r>
            <a:r>
              <a:rPr lang="en-US" altLang="zh-CN" sz="2400">
                <a:solidFill>
                  <a:srgbClr val="FF0000"/>
                </a:solidFill>
                <a:effectLst>
                  <a:outerShdw blurRad="38100" dist="38100" dir="2700000" algn="tl">
                    <a:srgbClr val="C0C0C0"/>
                  </a:outerShdw>
                </a:effectLst>
                <a:latin typeface="VW媩$婫`婡p瑙" charset="0"/>
              </a:rPr>
              <a:t>D</a:t>
            </a:r>
            <a:r>
              <a:rPr lang="en-US" altLang="zh-CN" sz="2400">
                <a:solidFill>
                  <a:schemeClr val="tx1"/>
                </a:solidFill>
                <a:effectLst>
                  <a:outerShdw blurRad="38100" dist="38100" dir="2700000" algn="tl">
                    <a:srgbClr val="C0C0C0"/>
                  </a:outerShdw>
                </a:effectLst>
                <a:latin typeface="VW媩$婫`婡p瑙" charset="0"/>
              </a:rPr>
              <a:t> F  A  EKCG</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3"/>
          <p:cNvPicPr>
            <a:picLocks noChangeAspect="1" noChangeArrowheads="1"/>
          </p:cNvPicPr>
          <p:nvPr/>
        </p:nvPicPr>
        <p:blipFill>
          <a:blip r:embed="rId2" cstate="print"/>
          <a:srcRect/>
          <a:stretch>
            <a:fillRect/>
          </a:stretch>
        </p:blipFill>
        <p:spPr bwMode="auto">
          <a:xfrm>
            <a:off x="0" y="1143000"/>
            <a:ext cx="9144000" cy="2286000"/>
          </a:xfrm>
          <a:prstGeom prst="rect">
            <a:avLst/>
          </a:prstGeom>
          <a:noFill/>
          <a:ln w="9525">
            <a:noFill/>
            <a:miter lim="800000"/>
            <a:headEnd/>
            <a:tailEnd/>
          </a:ln>
        </p:spPr>
      </p:pic>
      <p:sp>
        <p:nvSpPr>
          <p:cNvPr id="706564" name="Rectangle 4"/>
          <p:cNvSpPr>
            <a:spLocks noChangeArrowheads="1"/>
          </p:cNvSpPr>
          <p:nvPr/>
        </p:nvSpPr>
        <p:spPr bwMode="auto">
          <a:xfrm>
            <a:off x="457200" y="4038600"/>
            <a:ext cx="8153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A(B(H,(F(D)),(</a:t>
            </a:r>
            <a:r>
              <a:rPr lang="en-US" altLang="zh-CN" sz="2400">
                <a:solidFill>
                  <a:srgbClr val="FF0000"/>
                </a:solidFill>
                <a:effectLst>
                  <a:outerShdw blurRad="38100" dist="38100" dir="2700000" algn="tl">
                    <a:srgbClr val="C0C0C0"/>
                  </a:outerShdw>
                </a:effectLst>
                <a:latin typeface="VW媩$婫`婡p瑙" charset="0"/>
              </a:rPr>
              <a:t>E</a:t>
            </a:r>
            <a:r>
              <a:rPr lang="en-US" altLang="zh-CN" sz="2400">
                <a:solidFill>
                  <a:schemeClr val="tx1"/>
                </a:solidFill>
                <a:effectLst>
                  <a:outerShdw blurRad="38100" dist="38100" dir="2700000" algn="tl">
                    <a:srgbClr val="C0C0C0"/>
                  </a:outerShdw>
                </a:effectLst>
                <a:latin typeface="VW媩$婫`婡p瑙" charset="0"/>
              </a:rPr>
              <a:t>(,CKG)))         H B D F  A  </a:t>
            </a:r>
            <a:r>
              <a:rPr lang="en-US" altLang="zh-CN" sz="2400">
                <a:solidFill>
                  <a:srgbClr val="FF0000"/>
                </a:solidFill>
                <a:effectLst>
                  <a:outerShdw blurRad="38100" dist="38100" dir="2700000" algn="tl">
                    <a:srgbClr val="C0C0C0"/>
                  </a:outerShdw>
                </a:effectLst>
                <a:latin typeface="VW媩$婫`婡p瑙" charset="0"/>
              </a:rPr>
              <a:t>E</a:t>
            </a:r>
            <a:r>
              <a:rPr lang="en-US" altLang="zh-CN" sz="2400">
                <a:solidFill>
                  <a:schemeClr val="tx1"/>
                </a:solidFill>
                <a:effectLst>
                  <a:outerShdw blurRad="38100" dist="38100" dir="2700000" algn="tl">
                    <a:srgbClr val="C0C0C0"/>
                  </a:outerShdw>
                </a:effectLst>
                <a:latin typeface="VW媩$婫`婡p瑙" charset="0"/>
              </a:rPr>
              <a:t> KCG</a:t>
            </a:r>
          </a:p>
        </p:txBody>
      </p:sp>
      <p:sp>
        <p:nvSpPr>
          <p:cNvPr id="706565" name="Rectangle 5"/>
          <p:cNvSpPr>
            <a:spLocks noChangeArrowheads="1"/>
          </p:cNvSpPr>
          <p:nvPr/>
        </p:nvSpPr>
        <p:spPr bwMode="auto">
          <a:xfrm>
            <a:off x="457200" y="4495800"/>
            <a:ext cx="84582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A(B(H,(F(D)),(E(,</a:t>
            </a:r>
            <a:r>
              <a:rPr lang="en-US" altLang="zh-CN" sz="2400">
                <a:solidFill>
                  <a:srgbClr val="FF0000"/>
                </a:solidFill>
                <a:effectLst>
                  <a:outerShdw blurRad="38100" dist="38100" dir="2700000" algn="tl">
                    <a:srgbClr val="C0C0C0"/>
                  </a:outerShdw>
                </a:effectLst>
                <a:latin typeface="VW媩$婫`婡p瑙" charset="0"/>
              </a:rPr>
              <a:t>C</a:t>
            </a:r>
            <a:r>
              <a:rPr lang="en-US" altLang="zh-CN" sz="2400">
                <a:solidFill>
                  <a:schemeClr val="tx1"/>
                </a:solidFill>
                <a:effectLst>
                  <a:outerShdw blurRad="38100" dist="38100" dir="2700000" algn="tl">
                    <a:srgbClr val="C0C0C0"/>
                  </a:outerShdw>
                </a:effectLst>
                <a:latin typeface="VW媩$婫`婡p瑙" charset="0"/>
              </a:rPr>
              <a:t>KG)))         H B D F  A  E  K</a:t>
            </a:r>
            <a:r>
              <a:rPr lang="en-US" altLang="zh-CN" sz="2400">
                <a:solidFill>
                  <a:srgbClr val="FF0000"/>
                </a:solidFill>
                <a:effectLst>
                  <a:outerShdw blurRad="38100" dist="38100" dir="2700000" algn="tl">
                    <a:srgbClr val="C0C0C0"/>
                  </a:outerShdw>
                </a:effectLst>
                <a:latin typeface="VW媩$婫`婡p瑙" charset="0"/>
              </a:rPr>
              <a:t>C</a:t>
            </a:r>
            <a:r>
              <a:rPr lang="en-US" altLang="zh-CN" sz="2400">
                <a:solidFill>
                  <a:schemeClr val="tx1"/>
                </a:solidFill>
                <a:effectLst>
                  <a:outerShdw blurRad="38100" dist="38100" dir="2700000" algn="tl">
                    <a:srgbClr val="C0C0C0"/>
                  </a:outerShdw>
                </a:effectLst>
                <a:latin typeface="VW媩$婫`婡p瑙" charset="0"/>
              </a:rPr>
              <a:t>G</a:t>
            </a:r>
          </a:p>
        </p:txBody>
      </p:sp>
      <p:sp>
        <p:nvSpPr>
          <p:cNvPr id="706566" name="Rectangle 6"/>
          <p:cNvSpPr>
            <a:spLocks noChangeArrowheads="1"/>
          </p:cNvSpPr>
          <p:nvPr/>
        </p:nvSpPr>
        <p:spPr bwMode="auto">
          <a:xfrm>
            <a:off x="457200" y="4953000"/>
            <a:ext cx="84582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A(B(H,(F(D)),(E(,C(</a:t>
            </a:r>
            <a:r>
              <a:rPr lang="en-US" altLang="zh-CN" sz="2400">
                <a:solidFill>
                  <a:srgbClr val="FF0000"/>
                </a:solidFill>
                <a:effectLst>
                  <a:outerShdw blurRad="38100" dist="38100" dir="2700000" algn="tl">
                    <a:srgbClr val="C0C0C0"/>
                  </a:outerShdw>
                </a:effectLst>
                <a:latin typeface="VW媩$婫`婡p瑙" charset="0"/>
              </a:rPr>
              <a:t>K</a:t>
            </a:r>
            <a:r>
              <a:rPr lang="en-US" altLang="zh-CN" sz="2400">
                <a:solidFill>
                  <a:schemeClr val="tx1"/>
                </a:solidFill>
                <a:effectLst>
                  <a:outerShdw blurRad="38100" dist="38100" dir="2700000" algn="tl">
                    <a:srgbClr val="C0C0C0"/>
                  </a:outerShdw>
                </a:effectLst>
                <a:latin typeface="VW媩$婫`婡p瑙" charset="0"/>
              </a:rPr>
              <a:t>,G))))     H B D F  A  E  </a:t>
            </a:r>
            <a:r>
              <a:rPr lang="en-US" altLang="zh-CN" sz="2400">
                <a:solidFill>
                  <a:srgbClr val="FF0000"/>
                </a:solidFill>
                <a:effectLst>
                  <a:outerShdw blurRad="38100" dist="38100" dir="2700000" algn="tl">
                    <a:srgbClr val="C0C0C0"/>
                  </a:outerShdw>
                </a:effectLst>
                <a:latin typeface="VW媩$婫`婡p瑙" charset="0"/>
              </a:rPr>
              <a:t>K</a:t>
            </a:r>
            <a:r>
              <a:rPr lang="en-US" altLang="zh-CN" sz="2400">
                <a:solidFill>
                  <a:schemeClr val="tx1"/>
                </a:solidFill>
                <a:effectLst>
                  <a:outerShdw blurRad="38100" dist="38100" dir="2700000" algn="tl">
                    <a:srgbClr val="C0C0C0"/>
                  </a:outerShdw>
                </a:effectLst>
                <a:latin typeface="VW媩$婫`婡p瑙" charset="0"/>
              </a:rPr>
              <a:t> C G</a:t>
            </a:r>
          </a:p>
        </p:txBody>
      </p:sp>
      <p:sp>
        <p:nvSpPr>
          <p:cNvPr id="706567" name="Rectangle 7"/>
          <p:cNvSpPr>
            <a:spLocks noChangeArrowheads="1"/>
          </p:cNvSpPr>
          <p:nvPr/>
        </p:nvSpPr>
        <p:spPr bwMode="auto">
          <a:xfrm>
            <a:off x="457200" y="5410200"/>
            <a:ext cx="84582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effectLst>
                  <a:outerShdw blurRad="38100" dist="38100" dir="2700000" algn="tl">
                    <a:srgbClr val="C0C0C0"/>
                  </a:outerShdw>
                </a:effectLst>
                <a:latin typeface="VW媩$婫`婡p瑙" charset="0"/>
              </a:rPr>
              <a:t>(</a:t>
            </a:r>
            <a:r>
              <a:rPr lang="en-US" altLang="zh-CN" sz="2400">
                <a:solidFill>
                  <a:schemeClr val="tx1"/>
                </a:solidFill>
                <a:effectLst>
                  <a:outerShdw blurRad="38100" dist="38100" dir="2700000" algn="tl">
                    <a:srgbClr val="C0C0C0"/>
                  </a:outerShdw>
                </a:effectLst>
                <a:latin typeface="VW媩$婫`婡p瑙" charset="0"/>
              </a:rPr>
              <a:t>A(B(H,(F(D)),(E(,C(K,</a:t>
            </a:r>
            <a:r>
              <a:rPr lang="en-US" altLang="zh-CN" sz="2400">
                <a:solidFill>
                  <a:srgbClr val="FF0000"/>
                </a:solidFill>
                <a:effectLst>
                  <a:outerShdw blurRad="38100" dist="38100" dir="2700000" algn="tl">
                    <a:srgbClr val="C0C0C0"/>
                  </a:outerShdw>
                </a:effectLst>
                <a:latin typeface="VW媩$婫`婡p瑙" charset="0"/>
              </a:rPr>
              <a:t>G</a:t>
            </a:r>
            <a:r>
              <a:rPr lang="en-US" altLang="zh-CN" sz="2400">
                <a:solidFill>
                  <a:schemeClr val="tx1"/>
                </a:solidFill>
                <a:effectLst>
                  <a:outerShdw blurRad="38100" dist="38100" dir="2700000" algn="tl">
                    <a:srgbClr val="C0C0C0"/>
                  </a:outerShdw>
                </a:effectLst>
                <a:latin typeface="VW媩$婫`婡p瑙" charset="0"/>
              </a:rPr>
              <a:t>))))     H B D F  A  E  K C </a:t>
            </a:r>
            <a:r>
              <a:rPr lang="en-US" altLang="zh-CN" sz="2400">
                <a:solidFill>
                  <a:srgbClr val="FF0000"/>
                </a:solidFill>
                <a:effectLst>
                  <a:outerShdw blurRad="38100" dist="38100" dir="2700000" algn="tl">
                    <a:srgbClr val="C0C0C0"/>
                  </a:outerShdw>
                </a:effectLst>
                <a:latin typeface="VW媩$婫`婡p瑙" charset="0"/>
              </a:rPr>
              <a:t>G</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9634" name="Picture 7"/>
          <p:cNvPicPr>
            <a:picLocks noChangeAspect="1" noChangeArrowheads="1"/>
          </p:cNvPicPr>
          <p:nvPr/>
        </p:nvPicPr>
        <p:blipFill>
          <a:blip r:embed="rId2" cstate="print"/>
          <a:srcRect/>
          <a:stretch>
            <a:fillRect/>
          </a:stretch>
        </p:blipFill>
        <p:spPr bwMode="auto">
          <a:xfrm>
            <a:off x="304800" y="1371600"/>
            <a:ext cx="8229600" cy="3276600"/>
          </a:xfrm>
          <a:prstGeom prst="rect">
            <a:avLst/>
          </a:prstGeom>
          <a:noFill/>
          <a:ln w="9525">
            <a:noFill/>
            <a:miter lim="800000"/>
            <a:headEnd/>
            <a:tailEnd/>
          </a:ln>
        </p:spPr>
      </p:pic>
      <p:sp>
        <p:nvSpPr>
          <p:cNvPr id="947208" name="Text Box 8"/>
          <p:cNvSpPr txBox="1">
            <a:spLocks noChangeArrowheads="1"/>
          </p:cNvSpPr>
          <p:nvPr/>
        </p:nvSpPr>
        <p:spPr bwMode="auto">
          <a:xfrm>
            <a:off x="0" y="22860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3100">
              <a:defRPr sz="4000" b="1">
                <a:solidFill>
                  <a:srgbClr val="FF6600"/>
                </a:solidFill>
                <a:latin typeface="楷体_GB2312" pitchFamily="49" charset="-122"/>
                <a:ea typeface="楷体_GB2312" pitchFamily="49" charset="-122"/>
              </a:defRPr>
            </a:lvl1pPr>
            <a:lvl2pPr marL="742950" indent="-285750">
              <a:defRPr sz="4000" b="1">
                <a:solidFill>
                  <a:srgbClr val="FF6600"/>
                </a:solidFill>
                <a:latin typeface="楷体_GB2312" pitchFamily="49" charset="-122"/>
                <a:ea typeface="楷体_GB2312" pitchFamily="49" charset="-122"/>
              </a:defRPr>
            </a:lvl2pPr>
            <a:lvl3pPr marL="1143000" indent="-228600">
              <a:defRPr sz="4000" b="1">
                <a:solidFill>
                  <a:srgbClr val="FF6600"/>
                </a:solidFill>
                <a:latin typeface="楷体_GB2312" pitchFamily="49" charset="-122"/>
                <a:ea typeface="楷体_GB2312" pitchFamily="49" charset="-122"/>
              </a:defRPr>
            </a:lvl3pPr>
            <a:lvl4pPr marL="1600200" indent="-228600">
              <a:defRPr sz="4000" b="1">
                <a:solidFill>
                  <a:srgbClr val="FF6600"/>
                </a:solidFill>
                <a:latin typeface="楷体_GB2312" pitchFamily="49" charset="-122"/>
                <a:ea typeface="楷体_GB2312" pitchFamily="49" charset="-122"/>
              </a:defRPr>
            </a:lvl4pPr>
            <a:lvl5pPr marL="2057400" indent="-228600">
              <a:defRPr sz="4000" b="1">
                <a:solidFill>
                  <a:srgbClr val="FF6600"/>
                </a:solidFill>
                <a:latin typeface="楷体_GB2312" pitchFamily="49" charset="-122"/>
                <a:ea typeface="楷体_GB2312" pitchFamily="49" charset="-122"/>
              </a:defRPr>
            </a:lvl5pPr>
            <a:lvl6pPr marL="25146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6pPr>
            <a:lvl7pPr marL="29718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7pPr>
            <a:lvl8pPr marL="34290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8pPr>
            <a:lvl9pPr marL="3886200" indent="-228600" eaLnBrk="0" fontAlgn="base" hangingPunct="0">
              <a:lnSpc>
                <a:spcPct val="120000"/>
              </a:lnSpc>
              <a:spcBef>
                <a:spcPct val="0"/>
              </a:spcBef>
              <a:spcAft>
                <a:spcPct val="0"/>
              </a:spcAft>
              <a:defRPr sz="4000" b="1">
                <a:solidFill>
                  <a:srgbClr val="FF6600"/>
                </a:solidFill>
                <a:latin typeface="楷体_GB2312" pitchFamily="49" charset="-122"/>
                <a:ea typeface="楷体_GB2312" pitchFamily="49" charset="-122"/>
              </a:defRPr>
            </a:lvl9pPr>
          </a:lstStyle>
          <a:p>
            <a:pPr>
              <a:lnSpc>
                <a:spcPct val="100000"/>
              </a:lnSpc>
              <a:defRPr/>
            </a:pPr>
            <a:r>
              <a:rPr lang="zh-CN" altLang="en-US" sz="2800" smtClean="0">
                <a:solidFill>
                  <a:schemeClr val="tx1"/>
                </a:solidFill>
                <a:effectLst>
                  <a:outerShdw blurRad="38100" dist="38100" dir="2700000" algn="tl">
                    <a:srgbClr val="C0C0C0"/>
                  </a:outerShdw>
                </a:effectLst>
                <a:latin typeface="Arial" pitchFamily="34" charset="0"/>
              </a:rPr>
              <a:t>如果前序序列固定不变，给出不同的中序序列，可得到不同的二叉树。</a:t>
            </a:r>
            <a:endParaRPr lang="zh-CN" altLang="en-US" sz="2800" b="0" smtClean="0">
              <a:solidFill>
                <a:schemeClr val="tx1"/>
              </a:solidFill>
              <a:latin typeface="Arial" pitchFamily="34" charset="0"/>
              <a:ea typeface="黑体" pitchFamily="49" charset="-122"/>
            </a:endParaRPr>
          </a:p>
        </p:txBody>
      </p:sp>
      <p:sp>
        <p:nvSpPr>
          <p:cNvPr id="947209" name="Text Box 9"/>
          <p:cNvSpPr txBox="1">
            <a:spLocks noChangeArrowheads="1"/>
          </p:cNvSpPr>
          <p:nvPr/>
        </p:nvSpPr>
        <p:spPr bwMode="auto">
          <a:xfrm>
            <a:off x="60325" y="4895850"/>
            <a:ext cx="90074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    前序序列： </a:t>
            </a:r>
            <a:r>
              <a:rPr lang="zh-CN" altLang="en-US" sz="2800">
                <a:solidFill>
                  <a:schemeClr val="tx1"/>
                </a:solidFill>
                <a:effectLst>
                  <a:outerShdw blurRad="38100" dist="38100" dir="2700000" algn="tl">
                    <a:srgbClr val="C0C0C0"/>
                  </a:outerShdw>
                </a:effectLst>
                <a:latin typeface="Times New Roman" pitchFamily="18" charset="0"/>
              </a:rPr>
              <a:t>1，2，3，4，5，6，7，8，9</a:t>
            </a:r>
          </a:p>
          <a:p>
            <a:pPr>
              <a:lnSpc>
                <a:spcPct val="100000"/>
              </a:lnSpc>
              <a:defRPr/>
            </a:pPr>
            <a:r>
              <a:rPr lang="zh-CN" altLang="en-US" sz="2800">
                <a:solidFill>
                  <a:schemeClr val="tx1"/>
                </a:solidFill>
                <a:effectLst>
                  <a:outerShdw blurRad="38100" dist="38100" dir="2700000" algn="tl">
                    <a:srgbClr val="C0C0C0"/>
                  </a:outerShdw>
                </a:effectLst>
              </a:rPr>
              <a:t>    中序序列</a:t>
            </a:r>
            <a:r>
              <a:rPr lang="en-US" altLang="zh-CN" sz="2800">
                <a:solidFill>
                  <a:schemeClr val="tx1"/>
                </a:solidFill>
                <a:effectLst>
                  <a:outerShdw blurRad="38100" dist="38100" dir="2700000" algn="tl">
                    <a:srgbClr val="C0C0C0"/>
                  </a:outerShdw>
                </a:effectLst>
                <a:latin typeface="Times New Roman" pitchFamily="18" charset="0"/>
              </a:rPr>
              <a:t>a：3，2，5，4，1，6，8，7，9</a:t>
            </a:r>
          </a:p>
          <a:p>
            <a:pPr>
              <a:lnSpc>
                <a:spcPct val="100000"/>
              </a:lnSpc>
              <a:defRPr/>
            </a:pPr>
            <a:r>
              <a:rPr lang="en-US" altLang="zh-CN" sz="2800">
                <a:solidFill>
                  <a:schemeClr val="tx1"/>
                </a:solidFill>
                <a:effectLst>
                  <a:outerShdw blurRad="38100" dist="38100" dir="2700000" algn="tl">
                    <a:srgbClr val="C0C0C0"/>
                  </a:outerShdw>
                </a:effectLst>
              </a:rPr>
              <a:t>    </a:t>
            </a:r>
            <a:r>
              <a:rPr lang="zh-CN" altLang="en-US" sz="2800">
                <a:solidFill>
                  <a:schemeClr val="tx1"/>
                </a:solidFill>
                <a:effectLst>
                  <a:outerShdw blurRad="38100" dist="38100" dir="2700000" algn="tl">
                    <a:srgbClr val="C0C0C0"/>
                  </a:outerShdw>
                </a:effectLst>
              </a:rPr>
              <a:t>中序序列</a:t>
            </a:r>
            <a:r>
              <a:rPr lang="en-US" altLang="zh-CN" sz="2800">
                <a:solidFill>
                  <a:schemeClr val="tx1"/>
                </a:solidFill>
                <a:effectLst>
                  <a:outerShdw blurRad="38100" dist="38100" dir="2700000" algn="tl">
                    <a:srgbClr val="C0C0C0"/>
                  </a:outerShdw>
                </a:effectLst>
                <a:latin typeface="Times New Roman" pitchFamily="18" charset="0"/>
              </a:rPr>
              <a:t>b：4，3，5，2，1，7，6，8，9</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2" cstate="print"/>
          <a:srcRect/>
          <a:stretch>
            <a:fillRect/>
          </a:stretch>
        </p:blipFill>
        <p:spPr bwMode="auto">
          <a:xfrm>
            <a:off x="0" y="1752600"/>
            <a:ext cx="9144000" cy="1752600"/>
          </a:xfrm>
          <a:prstGeom prst="rect">
            <a:avLst/>
          </a:prstGeom>
          <a:noFill/>
          <a:ln w="9525">
            <a:noFill/>
            <a:miter lim="800000"/>
            <a:headEnd/>
            <a:tailEnd/>
          </a:ln>
        </p:spPr>
      </p:pic>
      <p:sp>
        <p:nvSpPr>
          <p:cNvPr id="708611" name="Text Box 3"/>
          <p:cNvSpPr txBox="1">
            <a:spLocks noChangeArrowheads="1"/>
          </p:cNvSpPr>
          <p:nvPr/>
        </p:nvSpPr>
        <p:spPr bwMode="auto">
          <a:xfrm>
            <a:off x="152400" y="304800"/>
            <a:ext cx="8778875" cy="1309688"/>
          </a:xfrm>
          <a:prstGeom prst="rect">
            <a:avLst/>
          </a:prstGeom>
          <a:noFill/>
          <a:ln w="9525">
            <a:noFill/>
            <a:miter lim="800000"/>
            <a:headEnd/>
            <a:tailEnd/>
          </a:ln>
          <a:effectLst/>
        </p:spPr>
        <p:txBody>
          <a:bodyPr>
            <a:spAutoFit/>
          </a:bodyPr>
          <a:lstStyle/>
          <a:p>
            <a:pPr>
              <a:lnSpc>
                <a:spcPct val="100000"/>
              </a:lnSpc>
            </a:pPr>
            <a:r>
              <a:rPr lang="zh-CN" altLang="en-US" sz="3200">
                <a:solidFill>
                  <a:schemeClr val="tx1"/>
                </a:solidFill>
                <a:effectLst>
                  <a:outerShdw blurRad="38100" dist="38100" dir="2700000" algn="tl">
                    <a:srgbClr val="C0C0C0"/>
                  </a:outerShdw>
                </a:effectLst>
                <a:latin typeface="VW媩$婫`婡p瑙" charset="0"/>
              </a:rPr>
              <a:t>     </a:t>
            </a:r>
            <a:r>
              <a:rPr lang="zh-CN" altLang="en-US" sz="2400">
                <a:solidFill>
                  <a:schemeClr val="tx1"/>
                </a:solidFill>
                <a:effectLst>
                  <a:outerShdw blurRad="38100" dist="38100" dir="2700000" algn="tl">
                    <a:srgbClr val="C0C0C0"/>
                  </a:outerShdw>
                </a:effectLst>
                <a:latin typeface="VW媩$婫`婡p瑙" charset="0"/>
              </a:rPr>
              <a:t>给定一个遍历序列，可以对应多个二叉树。例如，有 3 个数据 { 1, 2, 3 }，可得5种不同的二叉树。它们的前序排列均为</a:t>
            </a:r>
            <a:r>
              <a:rPr lang="zh-CN" altLang="en-US" sz="2400" b="0">
                <a:solidFill>
                  <a:schemeClr val="tx1"/>
                </a:solidFill>
                <a:latin typeface="VW媩$婫`婡p瑙" charset="0"/>
              </a:rPr>
              <a:t> </a:t>
            </a:r>
            <a:r>
              <a:rPr lang="zh-CN" altLang="en-US" sz="2400">
                <a:solidFill>
                  <a:schemeClr val="tx1"/>
                </a:solidFill>
                <a:latin typeface="VW媩$婫`婡p瑙" charset="0"/>
              </a:rPr>
              <a:t>123，</a:t>
            </a:r>
            <a:r>
              <a:rPr lang="zh-CN" altLang="en-US" sz="2400">
                <a:solidFill>
                  <a:schemeClr val="tx1"/>
                </a:solidFill>
                <a:effectLst>
                  <a:outerShdw blurRad="38100" dist="38100" dir="2700000" algn="tl">
                    <a:srgbClr val="C0C0C0"/>
                  </a:outerShdw>
                </a:effectLst>
                <a:latin typeface="VW媩$婫`婡p瑙" charset="0"/>
              </a:rPr>
              <a:t>中序序列可能是</a:t>
            </a:r>
            <a:r>
              <a:rPr lang="zh-CN" altLang="en-US" sz="2400">
                <a:solidFill>
                  <a:schemeClr val="tx1"/>
                </a:solidFill>
                <a:effectLst>
                  <a:outerShdw blurRad="38100" dist="38100" dir="2700000" algn="tl">
                    <a:srgbClr val="C0C0C0"/>
                  </a:outerShdw>
                </a:effectLst>
              </a:rPr>
              <a:t> </a:t>
            </a:r>
            <a:r>
              <a:rPr lang="zh-CN" altLang="en-US" sz="2400">
                <a:solidFill>
                  <a:schemeClr val="tx1"/>
                </a:solidFill>
                <a:effectLst>
                  <a:outerShdw blurRad="38100" dist="38100" dir="2700000" algn="tl">
                    <a:srgbClr val="C0C0C0"/>
                  </a:outerShdw>
                </a:effectLst>
                <a:latin typeface="VW媩$婫`婡p瑙" charset="0"/>
              </a:rPr>
              <a:t>123，132，213，231，321。</a:t>
            </a:r>
            <a:endParaRPr lang="zh-CN" altLang="en-US" sz="2400" b="0">
              <a:solidFill>
                <a:schemeClr val="tx1"/>
              </a:solidFill>
              <a:latin typeface="VW媩$婫`婡p瑙" charset="0"/>
              <a:ea typeface="黑体" pitchFamily="49" charset="-122"/>
            </a:endParaRPr>
          </a:p>
        </p:txBody>
      </p:sp>
      <p:sp>
        <p:nvSpPr>
          <p:cNvPr id="708612" name="Text Box 4"/>
          <p:cNvSpPr txBox="1">
            <a:spLocks noChangeArrowheads="1"/>
          </p:cNvSpPr>
          <p:nvPr/>
        </p:nvSpPr>
        <p:spPr bwMode="auto">
          <a:xfrm>
            <a:off x="228600" y="3581400"/>
            <a:ext cx="8305800" cy="579438"/>
          </a:xfrm>
          <a:prstGeom prst="rect">
            <a:avLst/>
          </a:prstGeom>
          <a:noFill/>
          <a:ln w="9525">
            <a:noFill/>
            <a:miter lim="800000"/>
            <a:headEnd/>
            <a:tailEnd/>
          </a:ln>
          <a:effectLst/>
        </p:spPr>
        <p:txBody>
          <a:bodyPr>
            <a:spAutoFit/>
          </a:bodyPr>
          <a:lstStyle/>
          <a:p>
            <a:pPr>
              <a:lnSpc>
                <a:spcPct val="100000"/>
              </a:lnSpc>
            </a:pPr>
            <a:r>
              <a:rPr lang="zh-CN" altLang="en-US" sz="3200">
                <a:solidFill>
                  <a:schemeClr val="tx1"/>
                </a:solidFill>
                <a:effectLst>
                  <a:outerShdw blurRad="38100" dist="38100" dir="2700000" algn="tl">
                    <a:srgbClr val="C0C0C0"/>
                  </a:outerShdw>
                </a:effectLst>
                <a:latin typeface="VW媩$婫`婡p瑙" charset="0"/>
              </a:rPr>
              <a:t>   </a:t>
            </a:r>
            <a:r>
              <a:rPr lang="zh-CN" altLang="en-US" sz="2400">
                <a:solidFill>
                  <a:schemeClr val="tx1"/>
                </a:solidFill>
                <a:effectLst>
                  <a:outerShdw blurRad="38100" dist="38100" dir="2700000" algn="tl">
                    <a:srgbClr val="C0C0C0"/>
                  </a:outerShdw>
                </a:effectLst>
                <a:latin typeface="VW媩$婫`婡p瑙" charset="0"/>
              </a:rPr>
              <a:t>有0个, 1个, 2个, 3个结点的不同二叉树如下</a:t>
            </a:r>
            <a:endParaRPr lang="zh-CN" altLang="en-US" sz="2400" b="0">
              <a:solidFill>
                <a:schemeClr val="tx1"/>
              </a:solidFill>
              <a:latin typeface="VW媩$婫`婡p瑙" charset="0"/>
              <a:ea typeface="宋体" pitchFamily="2" charset="-122"/>
            </a:endParaRPr>
          </a:p>
        </p:txBody>
      </p:sp>
      <p:pic>
        <p:nvPicPr>
          <p:cNvPr id="70661" name="Picture 5"/>
          <p:cNvPicPr>
            <a:picLocks noChangeAspect="1" noChangeArrowheads="1"/>
          </p:cNvPicPr>
          <p:nvPr/>
        </p:nvPicPr>
        <p:blipFill>
          <a:blip r:embed="rId3" cstate="print"/>
          <a:srcRect/>
          <a:stretch>
            <a:fillRect/>
          </a:stretch>
        </p:blipFill>
        <p:spPr bwMode="auto">
          <a:xfrm>
            <a:off x="0" y="4343400"/>
            <a:ext cx="9144000" cy="2051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9634" name="Text Box 2"/>
          <p:cNvSpPr txBox="1">
            <a:spLocks noChangeArrowheads="1"/>
          </p:cNvSpPr>
          <p:nvPr/>
        </p:nvSpPr>
        <p:spPr bwMode="auto">
          <a:xfrm>
            <a:off x="107950" y="685800"/>
            <a:ext cx="885666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6325" indent="-1076325">
              <a:lnSpc>
                <a:spcPct val="100000"/>
              </a:lnSpc>
              <a:defRPr/>
            </a:pPr>
            <a:r>
              <a:rPr lang="en-US" altLang="zh-CN" sz="2800" dirty="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800" dirty="0">
                <a:solidFill>
                  <a:schemeClr val="tx1"/>
                </a:solidFill>
                <a:effectLst>
                  <a:outerShdw blurRad="38100" dist="38100" dir="2700000" algn="tl">
                    <a:srgbClr val="C0C0C0"/>
                  </a:outerShdw>
                </a:effectLst>
                <a:latin typeface="黑体" pitchFamily="49" charset="-122"/>
                <a:ea typeface="黑体" pitchFamily="49" charset="-122"/>
              </a:rPr>
              <a:t>例</a:t>
            </a:r>
            <a:r>
              <a:rPr lang="en-US" altLang="zh-CN" sz="2800" dirty="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800" dirty="0">
                <a:solidFill>
                  <a:schemeClr val="tx1"/>
                </a:solidFill>
                <a:effectLst>
                  <a:outerShdw blurRad="38100" dist="38100" dir="2700000" algn="tl">
                    <a:srgbClr val="C0C0C0"/>
                  </a:outerShdw>
                </a:effectLst>
              </a:rPr>
              <a:t>给出某二叉树的前序遍历和后序遍历结果，能否唯一确定一棵二叉树。试举例说明。</a:t>
            </a:r>
          </a:p>
        </p:txBody>
      </p:sp>
      <p:grpSp>
        <p:nvGrpSpPr>
          <p:cNvPr id="709644" name="Group 12"/>
          <p:cNvGrpSpPr>
            <a:grpSpLocks/>
          </p:cNvGrpSpPr>
          <p:nvPr/>
        </p:nvGrpSpPr>
        <p:grpSpPr bwMode="auto">
          <a:xfrm>
            <a:off x="304800" y="2362200"/>
            <a:ext cx="8458200" cy="3765550"/>
            <a:chOff x="192" y="1488"/>
            <a:chExt cx="5328" cy="2372"/>
          </a:xfrm>
        </p:grpSpPr>
        <p:sp>
          <p:nvSpPr>
            <p:cNvPr id="709636" name="Text Box 4"/>
            <p:cNvSpPr txBox="1">
              <a:spLocks noChangeArrowheads="1"/>
            </p:cNvSpPr>
            <p:nvPr/>
          </p:nvSpPr>
          <p:spPr bwMode="auto">
            <a:xfrm>
              <a:off x="192" y="3264"/>
              <a:ext cx="532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它们的前序遍历结果都是</a:t>
              </a:r>
              <a:r>
                <a:rPr lang="en-US" altLang="zh-CN" sz="2800">
                  <a:solidFill>
                    <a:schemeClr val="tx1"/>
                  </a:solidFill>
                  <a:effectLst>
                    <a:outerShdw blurRad="38100" dist="38100" dir="2700000" algn="tl">
                      <a:srgbClr val="C0C0C0"/>
                    </a:outerShdw>
                  </a:effectLst>
                  <a:latin typeface="Times New Roman" pitchFamily="18" charset="0"/>
                </a:rPr>
                <a:t>AB</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后序遍历结果都是</a:t>
              </a:r>
              <a:r>
                <a:rPr lang="en-US" altLang="zh-CN" sz="2800">
                  <a:solidFill>
                    <a:schemeClr val="tx1"/>
                  </a:solidFill>
                  <a:effectLst>
                    <a:outerShdw blurRad="38100" dist="38100" dir="2700000" algn="tl">
                      <a:srgbClr val="C0C0C0"/>
                    </a:outerShdw>
                  </a:effectLst>
                  <a:latin typeface="Times New Roman" pitchFamily="18" charset="0"/>
                </a:rPr>
                <a:t>BA</a:t>
              </a:r>
              <a:r>
                <a:rPr lang="en-US" altLang="zh-CN" sz="2800">
                  <a:solidFill>
                    <a:schemeClr val="tx1"/>
                  </a:solidFill>
                  <a:effectLst>
                    <a:outerShdw blurRad="38100" dist="38100" dir="2700000" algn="tl">
                      <a:srgbClr val="C0C0C0"/>
                    </a:outerShdw>
                  </a:effectLst>
                </a:rPr>
                <a:t>。</a:t>
              </a:r>
              <a:endParaRPr lang="en-US" altLang="zh-CN" sz="2800" b="0">
                <a:solidFill>
                  <a:schemeClr val="tx1"/>
                </a:solidFill>
              </a:endParaRPr>
            </a:p>
          </p:txBody>
        </p:sp>
        <p:sp>
          <p:nvSpPr>
            <p:cNvPr id="71685" name="Oval 5"/>
            <p:cNvSpPr>
              <a:spLocks noChangeArrowheads="1"/>
            </p:cNvSpPr>
            <p:nvPr/>
          </p:nvSpPr>
          <p:spPr bwMode="auto">
            <a:xfrm>
              <a:off x="1824" y="2112"/>
              <a:ext cx="240" cy="240"/>
            </a:xfrm>
            <a:prstGeom prst="ellipse">
              <a:avLst/>
            </a:prstGeom>
            <a:solidFill>
              <a:srgbClr val="FFFF00"/>
            </a:solidFill>
            <a:ln w="9525">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A</a:t>
              </a:r>
            </a:p>
          </p:txBody>
        </p:sp>
        <p:sp>
          <p:nvSpPr>
            <p:cNvPr id="71686" name="Oval 6"/>
            <p:cNvSpPr>
              <a:spLocks noChangeArrowheads="1"/>
            </p:cNvSpPr>
            <p:nvPr/>
          </p:nvSpPr>
          <p:spPr bwMode="auto">
            <a:xfrm>
              <a:off x="1440" y="2640"/>
              <a:ext cx="240" cy="240"/>
            </a:xfrm>
            <a:prstGeom prst="ellipse">
              <a:avLst/>
            </a:prstGeom>
            <a:solidFill>
              <a:srgbClr val="FFFF00"/>
            </a:solidFill>
            <a:ln w="9525">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B</a:t>
              </a:r>
            </a:p>
          </p:txBody>
        </p:sp>
        <p:sp>
          <p:nvSpPr>
            <p:cNvPr id="709639" name="Line 7"/>
            <p:cNvSpPr>
              <a:spLocks noChangeShapeType="1"/>
            </p:cNvSpPr>
            <p:nvPr/>
          </p:nvSpPr>
          <p:spPr bwMode="auto">
            <a:xfrm flipH="1">
              <a:off x="1632" y="2352"/>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688" name="Oval 8"/>
            <p:cNvSpPr>
              <a:spLocks noChangeArrowheads="1"/>
            </p:cNvSpPr>
            <p:nvPr/>
          </p:nvSpPr>
          <p:spPr bwMode="auto">
            <a:xfrm>
              <a:off x="3312" y="2160"/>
              <a:ext cx="240" cy="240"/>
            </a:xfrm>
            <a:prstGeom prst="ellipse">
              <a:avLst/>
            </a:prstGeom>
            <a:solidFill>
              <a:srgbClr val="FFFF00"/>
            </a:solidFill>
            <a:ln w="9525">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A</a:t>
              </a:r>
            </a:p>
          </p:txBody>
        </p:sp>
        <p:sp>
          <p:nvSpPr>
            <p:cNvPr id="71689" name="Oval 9"/>
            <p:cNvSpPr>
              <a:spLocks noChangeArrowheads="1"/>
            </p:cNvSpPr>
            <p:nvPr/>
          </p:nvSpPr>
          <p:spPr bwMode="auto">
            <a:xfrm>
              <a:off x="3696" y="2688"/>
              <a:ext cx="240" cy="240"/>
            </a:xfrm>
            <a:prstGeom prst="ellipse">
              <a:avLst/>
            </a:prstGeom>
            <a:solidFill>
              <a:srgbClr val="FFFF00"/>
            </a:solidFill>
            <a:ln w="9525">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B</a:t>
              </a:r>
            </a:p>
          </p:txBody>
        </p:sp>
        <p:sp>
          <p:nvSpPr>
            <p:cNvPr id="709642" name="Line 10"/>
            <p:cNvSpPr>
              <a:spLocks noChangeShapeType="1"/>
            </p:cNvSpPr>
            <p:nvPr/>
          </p:nvSpPr>
          <p:spPr bwMode="auto">
            <a:xfrm>
              <a:off x="3504" y="2400"/>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9643" name="Rectangle 11"/>
            <p:cNvSpPr>
              <a:spLocks noChangeArrowheads="1"/>
            </p:cNvSpPr>
            <p:nvPr/>
          </p:nvSpPr>
          <p:spPr bwMode="auto">
            <a:xfrm>
              <a:off x="288" y="1488"/>
              <a:ext cx="3266" cy="327"/>
            </a:xfrm>
            <a:prstGeom prst="rect">
              <a:avLst/>
            </a:prstGeom>
            <a:noFill/>
            <a:ln w="9525">
              <a:noFill/>
              <a:miter lim="800000"/>
              <a:headEnd/>
              <a:tailEnd/>
            </a:ln>
            <a:effectLst/>
          </p:spPr>
          <p:txBody>
            <a:bodyPr wrap="none">
              <a:spAutoFit/>
            </a:bodyPr>
            <a:lstStyle/>
            <a:p>
              <a:pPr>
                <a:lnSpc>
                  <a:spcPct val="100000"/>
                </a:lnSpc>
              </a:pPr>
              <a:r>
                <a:rPr lang="zh-CN" altLang="en-US" sz="2800">
                  <a:solidFill>
                    <a:schemeClr val="tx1"/>
                  </a:solidFill>
                  <a:effectLst>
                    <a:outerShdw blurRad="38100" dist="38100" dir="2700000" algn="tl">
                      <a:srgbClr val="C0C0C0"/>
                    </a:outerShdw>
                  </a:effectLst>
                  <a:latin typeface="VW媩$婫`婡p瑙" charset="0"/>
                </a:rPr>
                <a:t>答：不能。考虑下面的两棵树：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9634"/>
                                        </p:tgtEl>
                                        <p:attrNameLst>
                                          <p:attrName>style.visibility</p:attrName>
                                        </p:attrNameLst>
                                      </p:cBhvr>
                                      <p:to>
                                        <p:strVal val="visible"/>
                                      </p:to>
                                    </p:set>
                                    <p:anim calcmode="lin" valueType="num">
                                      <p:cBhvr additive="base">
                                        <p:cTn id="7" dur="500" fill="hold"/>
                                        <p:tgtEl>
                                          <p:spTgt spid="709634"/>
                                        </p:tgtEl>
                                        <p:attrNameLst>
                                          <p:attrName>ppt_x</p:attrName>
                                        </p:attrNameLst>
                                      </p:cBhvr>
                                      <p:tavLst>
                                        <p:tav tm="0">
                                          <p:val>
                                            <p:strVal val="0-#ppt_w/2"/>
                                          </p:val>
                                        </p:tav>
                                        <p:tav tm="100000">
                                          <p:val>
                                            <p:strVal val="#ppt_x"/>
                                          </p:val>
                                        </p:tav>
                                      </p:tavLst>
                                    </p:anim>
                                    <p:anim calcmode="lin" valueType="num">
                                      <p:cBhvr additive="base">
                                        <p:cTn id="8" dur="500" fill="hold"/>
                                        <p:tgtEl>
                                          <p:spTgt spid="709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09644"/>
                                        </p:tgtEl>
                                        <p:attrNameLst>
                                          <p:attrName>style.visibility</p:attrName>
                                        </p:attrNameLst>
                                      </p:cBhvr>
                                      <p:to>
                                        <p:strVal val="visible"/>
                                      </p:to>
                                    </p:set>
                                    <p:anim calcmode="lin" valueType="num">
                                      <p:cBhvr additive="base">
                                        <p:cTn id="13" dur="500" fill="hold"/>
                                        <p:tgtEl>
                                          <p:spTgt spid="709644"/>
                                        </p:tgtEl>
                                        <p:attrNameLst>
                                          <p:attrName>ppt_x</p:attrName>
                                        </p:attrNameLst>
                                      </p:cBhvr>
                                      <p:tavLst>
                                        <p:tav tm="0">
                                          <p:val>
                                            <p:strVal val="0-#ppt_w/2"/>
                                          </p:val>
                                        </p:tav>
                                        <p:tav tm="100000">
                                          <p:val>
                                            <p:strVal val="#ppt_x"/>
                                          </p:val>
                                        </p:tav>
                                      </p:tavLst>
                                    </p:anim>
                                    <p:anim calcmode="lin" valueType="num">
                                      <p:cBhvr additive="base">
                                        <p:cTn id="14" dur="500" fill="hold"/>
                                        <p:tgtEl>
                                          <p:spTgt spid="709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3186" name="Text Box 2"/>
          <p:cNvSpPr txBox="1">
            <a:spLocks noChangeArrowheads="1"/>
          </p:cNvSpPr>
          <p:nvPr/>
        </p:nvSpPr>
        <p:spPr bwMode="auto">
          <a:xfrm>
            <a:off x="0" y="47625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6325" indent="-1076325">
              <a:lnSpc>
                <a:spcPct val="100000"/>
              </a:lnSpc>
              <a:defRPr/>
            </a:pPr>
            <a:r>
              <a:rPr lang="en-US" altLang="zh-CN" sz="2800" dirty="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800" dirty="0">
                <a:solidFill>
                  <a:schemeClr val="tx1"/>
                </a:solidFill>
                <a:effectLst>
                  <a:outerShdw blurRad="38100" dist="38100" dir="2700000" algn="tl">
                    <a:srgbClr val="C0C0C0"/>
                  </a:outerShdw>
                </a:effectLst>
                <a:latin typeface="黑体" pitchFamily="49" charset="-122"/>
                <a:ea typeface="黑体" pitchFamily="49" charset="-122"/>
              </a:rPr>
              <a:t>例</a:t>
            </a:r>
            <a:r>
              <a:rPr lang="en-US" altLang="zh-CN" sz="2800" dirty="0">
                <a:solidFill>
                  <a:schemeClr val="tx1"/>
                </a:solidFill>
                <a:effectLst>
                  <a:outerShdw blurRad="38100" dist="38100" dir="2700000" algn="tl">
                    <a:srgbClr val="C0C0C0"/>
                  </a:outerShdw>
                </a:effectLst>
                <a:latin typeface="黑体" pitchFamily="49" charset="-122"/>
                <a:ea typeface="黑体" pitchFamily="49" charset="-122"/>
              </a:rPr>
              <a:t>】</a:t>
            </a:r>
            <a:r>
              <a:rPr lang="zh-CN" altLang="en-US" sz="2800" dirty="0">
                <a:solidFill>
                  <a:schemeClr val="tx1"/>
                </a:solidFill>
                <a:effectLst>
                  <a:outerShdw blurRad="38100" dist="38100" dir="2700000" algn="tl">
                    <a:srgbClr val="C0C0C0"/>
                  </a:outerShdw>
                </a:effectLst>
              </a:rPr>
              <a:t>假定一棵二叉树的层序序列</a:t>
            </a:r>
            <a:r>
              <a:rPr lang="en-US" altLang="zh-CN" sz="2800" dirty="0">
                <a:solidFill>
                  <a:schemeClr val="tx1"/>
                </a:solidFill>
                <a:effectLst>
                  <a:outerShdw blurRad="38100" dist="38100" dir="2700000" algn="tl">
                    <a:srgbClr val="C0C0C0"/>
                  </a:outerShdw>
                </a:effectLst>
                <a:latin typeface="Times New Roman" pitchFamily="18" charset="0"/>
              </a:rPr>
              <a:t>ABCDEFGHIJ，</a:t>
            </a:r>
            <a:r>
              <a:rPr lang="zh-CN" altLang="en-US" sz="2800" dirty="0">
                <a:solidFill>
                  <a:schemeClr val="tx1"/>
                </a:solidFill>
                <a:effectLst>
                  <a:outerShdw blurRad="38100" dist="38100" dir="2700000" algn="tl">
                    <a:srgbClr val="C0C0C0"/>
                  </a:outerShdw>
                </a:effectLst>
              </a:rPr>
              <a:t>中序序列为</a:t>
            </a:r>
            <a:r>
              <a:rPr lang="en-US" altLang="zh-CN" sz="2800" dirty="0">
                <a:solidFill>
                  <a:schemeClr val="tx1"/>
                </a:solidFill>
                <a:effectLst>
                  <a:outerShdw blurRad="38100" dist="38100" dir="2700000" algn="tl">
                    <a:srgbClr val="C0C0C0"/>
                  </a:outerShdw>
                </a:effectLst>
                <a:latin typeface="Times New Roman" pitchFamily="18" charset="0"/>
              </a:rPr>
              <a:t>DBGEHJACIF，</a:t>
            </a:r>
            <a:r>
              <a:rPr lang="zh-CN" altLang="en-US" sz="2800" dirty="0">
                <a:solidFill>
                  <a:schemeClr val="tx1"/>
                </a:solidFill>
                <a:effectLst>
                  <a:outerShdw blurRad="38100" dist="38100" dir="2700000" algn="tl">
                    <a:srgbClr val="C0C0C0"/>
                  </a:outerShdw>
                </a:effectLst>
              </a:rPr>
              <a:t>试画出这颗二叉树。</a:t>
            </a:r>
          </a:p>
        </p:txBody>
      </p:sp>
      <p:grpSp>
        <p:nvGrpSpPr>
          <p:cNvPr id="733190" name="Group 6"/>
          <p:cNvGrpSpPr>
            <a:grpSpLocks/>
          </p:cNvGrpSpPr>
          <p:nvPr/>
        </p:nvGrpSpPr>
        <p:grpSpPr bwMode="auto">
          <a:xfrm>
            <a:off x="323850" y="1628775"/>
            <a:ext cx="8534400" cy="4757738"/>
            <a:chOff x="192" y="1152"/>
            <a:chExt cx="5376" cy="2997"/>
          </a:xfrm>
        </p:grpSpPr>
        <p:sp>
          <p:nvSpPr>
            <p:cNvPr id="733188" name="Rectangle 4"/>
            <p:cNvSpPr>
              <a:spLocks noChangeArrowheads="1"/>
            </p:cNvSpPr>
            <p:nvPr/>
          </p:nvSpPr>
          <p:spPr bwMode="auto">
            <a:xfrm>
              <a:off x="192" y="1152"/>
              <a:ext cx="537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答：层序序列的第一个结点为根结点，而此根结点将对应的中序序列分割为左子树和右子树两个部分。按此思路继续递归求解。</a:t>
              </a:r>
            </a:p>
          </p:txBody>
        </p:sp>
        <p:sp>
          <p:nvSpPr>
            <p:cNvPr id="733189" name="Rectangle 5"/>
            <p:cNvSpPr>
              <a:spLocks noChangeArrowheads="1"/>
            </p:cNvSpPr>
            <p:nvPr/>
          </p:nvSpPr>
          <p:spPr bwMode="auto">
            <a:xfrm>
              <a:off x="240" y="2208"/>
              <a:ext cx="5232" cy="1941"/>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effectLst>
                    <a:outerShdw blurRad="38100" dist="38100" dir="2700000" algn="tl">
                      <a:srgbClr val="C0C0C0"/>
                    </a:outerShdw>
                  </a:effectLst>
                </a:rPr>
                <a:t>（1）</a:t>
              </a:r>
              <a:r>
                <a:rPr lang="en-US" altLang="zh-CN" sz="2800">
                  <a:solidFill>
                    <a:srgbClr val="FF0000"/>
                  </a:solidFill>
                  <a:effectLst>
                    <a:outerShdw blurRad="38100" dist="38100" dir="2700000" algn="tl">
                      <a:srgbClr val="C0C0C0"/>
                    </a:outerShdw>
                  </a:effectLst>
                </a:rPr>
                <a:t>A</a:t>
              </a:r>
              <a:r>
                <a:rPr lang="en-US" altLang="zh-CN" sz="2800">
                  <a:solidFill>
                    <a:schemeClr val="tx1"/>
                  </a:solidFill>
                  <a:effectLst>
                    <a:outerShdw blurRad="38100" dist="38100" dir="2700000" algn="tl">
                      <a:srgbClr val="C0C0C0"/>
                    </a:outerShdw>
                  </a:effectLst>
                </a:rPr>
                <a:t>BCDEFGHIJ             </a:t>
              </a:r>
              <a:r>
                <a:rPr lang="en-US" altLang="zh-CN" sz="2800" u="sng">
                  <a:solidFill>
                    <a:schemeClr val="tx1"/>
                  </a:solidFill>
                  <a:effectLst>
                    <a:outerShdw blurRad="38100" dist="38100" dir="2700000" algn="tl">
                      <a:srgbClr val="C0C0C0"/>
                    </a:outerShdw>
                  </a:effectLst>
                </a:rPr>
                <a:t>DBGEHJ</a:t>
              </a:r>
              <a:r>
                <a:rPr lang="en-US" altLang="zh-CN" sz="2800">
                  <a:solidFill>
                    <a:srgbClr val="FF0000"/>
                  </a:solidFill>
                  <a:effectLst>
                    <a:outerShdw blurRad="38100" dist="38100" dir="2700000" algn="tl">
                      <a:srgbClr val="C0C0C0"/>
                    </a:outerShdw>
                  </a:effectLst>
                </a:rPr>
                <a:t>A</a:t>
              </a:r>
              <a:r>
                <a:rPr lang="en-US" altLang="zh-CN" sz="2800" u="sng">
                  <a:solidFill>
                    <a:schemeClr val="tx1"/>
                  </a:solidFill>
                  <a:effectLst>
                    <a:outerShdw blurRad="38100" dist="38100" dir="2700000" algn="tl">
                      <a:srgbClr val="C0C0C0"/>
                    </a:outerShdw>
                  </a:effectLst>
                </a:rPr>
                <a:t>CIF</a:t>
              </a:r>
            </a:p>
            <a:p>
              <a:pPr>
                <a:lnSpc>
                  <a:spcPct val="100000"/>
                </a:lnSpc>
              </a:pPr>
              <a:r>
                <a:rPr lang="en-US" altLang="zh-CN" sz="2800">
                  <a:solidFill>
                    <a:schemeClr val="tx1"/>
                  </a:solidFill>
                  <a:effectLst>
                    <a:outerShdw blurRad="38100" dist="38100" dir="2700000" algn="tl">
                      <a:srgbClr val="C0C0C0"/>
                    </a:outerShdw>
                  </a:effectLst>
                </a:rPr>
                <a:t>（2） </a:t>
              </a:r>
              <a:r>
                <a:rPr lang="en-US" altLang="zh-CN" sz="2800">
                  <a:solidFill>
                    <a:srgbClr val="FF0000"/>
                  </a:solidFill>
                  <a:effectLst>
                    <a:outerShdw blurRad="38100" dist="38100" dir="2700000" algn="tl">
                      <a:srgbClr val="C0C0C0"/>
                    </a:outerShdw>
                  </a:effectLst>
                </a:rPr>
                <a:t>B</a:t>
              </a:r>
              <a:r>
                <a:rPr lang="en-US" altLang="zh-CN" sz="2800">
                  <a:solidFill>
                    <a:schemeClr val="tx1"/>
                  </a:solidFill>
                  <a:effectLst>
                    <a:outerShdw blurRad="38100" dist="38100" dir="2700000" algn="tl">
                      <a:srgbClr val="C0C0C0"/>
                    </a:outerShdw>
                  </a:effectLst>
                </a:rPr>
                <a:t>CDEFGHIJ             </a:t>
              </a:r>
              <a:r>
                <a:rPr lang="en-US" altLang="zh-CN" sz="2800" u="sng">
                  <a:solidFill>
                    <a:schemeClr val="tx1"/>
                  </a:solidFill>
                  <a:effectLst>
                    <a:outerShdw blurRad="38100" dist="38100" dir="2700000" algn="tl">
                      <a:srgbClr val="C0C0C0"/>
                    </a:outerShdw>
                  </a:effectLst>
                </a:rPr>
                <a:t>D</a:t>
              </a:r>
              <a:r>
                <a:rPr lang="en-US" altLang="zh-CN" sz="2800">
                  <a:solidFill>
                    <a:srgbClr val="FF0000"/>
                  </a:solidFill>
                  <a:effectLst>
                    <a:outerShdw blurRad="38100" dist="38100" dir="2700000" algn="tl">
                      <a:srgbClr val="C0C0C0"/>
                    </a:outerShdw>
                  </a:effectLst>
                </a:rPr>
                <a:t>B</a:t>
              </a:r>
              <a:r>
                <a:rPr lang="en-US" altLang="zh-CN" sz="2800" u="sng">
                  <a:solidFill>
                    <a:schemeClr val="tx1"/>
                  </a:solidFill>
                  <a:effectLst>
                    <a:outerShdw blurRad="38100" dist="38100" dir="2700000" algn="tl">
                      <a:srgbClr val="C0C0C0"/>
                    </a:outerShdw>
                  </a:effectLst>
                </a:rPr>
                <a:t>GEHJ</a:t>
              </a:r>
              <a:endParaRPr lang="en-US" altLang="zh-CN" sz="2800">
                <a:solidFill>
                  <a:schemeClr val="tx1"/>
                </a:solidFill>
                <a:effectLst>
                  <a:outerShdw blurRad="38100" dist="38100" dir="2700000" algn="tl">
                    <a:srgbClr val="C0C0C0"/>
                  </a:outerShdw>
                </a:effectLst>
              </a:endParaRPr>
            </a:p>
            <a:p>
              <a:pPr>
                <a:lnSpc>
                  <a:spcPct val="100000"/>
                </a:lnSpc>
              </a:pPr>
              <a:r>
                <a:rPr lang="en-US" altLang="zh-CN" sz="2800">
                  <a:solidFill>
                    <a:schemeClr val="tx1"/>
                  </a:solidFill>
                  <a:effectLst>
                    <a:outerShdw blurRad="38100" dist="38100" dir="2700000" algn="tl">
                      <a:srgbClr val="C0C0C0"/>
                    </a:outerShdw>
                  </a:effectLst>
                </a:rPr>
                <a:t>（3）  </a:t>
              </a:r>
              <a:r>
                <a:rPr lang="en-US" altLang="zh-CN" sz="2800">
                  <a:solidFill>
                    <a:srgbClr val="FF0000"/>
                  </a:solidFill>
                  <a:effectLst>
                    <a:outerShdw blurRad="38100" dist="38100" dir="2700000" algn="tl">
                      <a:srgbClr val="C0C0C0"/>
                    </a:outerShdw>
                  </a:effectLst>
                </a:rPr>
                <a:t>C</a:t>
              </a:r>
              <a:r>
                <a:rPr lang="en-US" altLang="zh-CN" sz="2800">
                  <a:solidFill>
                    <a:schemeClr val="tx1"/>
                  </a:solidFill>
                  <a:effectLst>
                    <a:outerShdw blurRad="38100" dist="38100" dir="2700000" algn="tl">
                      <a:srgbClr val="C0C0C0"/>
                    </a:outerShdw>
                  </a:effectLst>
                </a:rPr>
                <a:t>DEFGHIJ                    </a:t>
              </a:r>
              <a:r>
                <a:rPr lang="en-US" altLang="zh-CN" sz="2800">
                  <a:solidFill>
                    <a:srgbClr val="FF0000"/>
                  </a:solidFill>
                  <a:effectLst>
                    <a:outerShdw blurRad="38100" dist="38100" dir="2700000" algn="tl">
                      <a:srgbClr val="C0C0C0"/>
                    </a:outerShdw>
                  </a:effectLst>
                </a:rPr>
                <a:t>C</a:t>
              </a:r>
              <a:r>
                <a:rPr lang="en-US" altLang="zh-CN" sz="2800" u="sng">
                  <a:solidFill>
                    <a:schemeClr val="tx1"/>
                  </a:solidFill>
                  <a:effectLst>
                    <a:outerShdw blurRad="38100" dist="38100" dir="2700000" algn="tl">
                      <a:srgbClr val="C0C0C0"/>
                    </a:outerShdw>
                  </a:effectLst>
                </a:rPr>
                <a:t>IF</a:t>
              </a:r>
              <a:endParaRPr lang="en-US" altLang="zh-CN" sz="2800">
                <a:solidFill>
                  <a:schemeClr val="tx1"/>
                </a:solidFill>
                <a:effectLst>
                  <a:outerShdw blurRad="38100" dist="38100" dir="2700000" algn="tl">
                    <a:srgbClr val="C0C0C0"/>
                  </a:outerShdw>
                </a:effectLst>
              </a:endParaRPr>
            </a:p>
            <a:p>
              <a:pPr>
                <a:lnSpc>
                  <a:spcPct val="100000"/>
                </a:lnSpc>
              </a:pPr>
              <a:r>
                <a:rPr lang="en-US" altLang="zh-CN" sz="2800">
                  <a:solidFill>
                    <a:schemeClr val="tx1"/>
                  </a:solidFill>
                  <a:effectLst>
                    <a:outerShdw blurRad="38100" dist="38100" dir="2700000" algn="tl">
                      <a:srgbClr val="C0C0C0"/>
                    </a:outerShdw>
                  </a:effectLst>
                </a:rPr>
                <a:t>（4）   </a:t>
              </a:r>
              <a:r>
                <a:rPr lang="en-US" altLang="zh-CN" sz="2800">
                  <a:solidFill>
                    <a:srgbClr val="FF0000"/>
                  </a:solidFill>
                  <a:effectLst>
                    <a:outerShdw blurRad="38100" dist="38100" dir="2700000" algn="tl">
                      <a:srgbClr val="C0C0C0"/>
                    </a:outerShdw>
                  </a:effectLst>
                </a:rPr>
                <a:t>D</a:t>
              </a:r>
              <a:r>
                <a:rPr lang="en-US" altLang="zh-CN" sz="2800">
                  <a:solidFill>
                    <a:schemeClr val="tx1"/>
                  </a:solidFill>
                  <a:effectLst>
                    <a:outerShdw blurRad="38100" dist="38100" dir="2700000" algn="tl">
                      <a:srgbClr val="C0C0C0"/>
                    </a:outerShdw>
                  </a:effectLst>
                </a:rPr>
                <a:t>EFGHIJ             </a:t>
              </a:r>
              <a:r>
                <a:rPr lang="en-US" altLang="zh-CN" sz="2800">
                  <a:solidFill>
                    <a:srgbClr val="FF0000"/>
                  </a:solidFill>
                  <a:effectLst>
                    <a:outerShdw blurRad="38100" dist="38100" dir="2700000" algn="tl">
                      <a:srgbClr val="C0C0C0"/>
                    </a:outerShdw>
                  </a:effectLst>
                </a:rPr>
                <a:t>D</a:t>
              </a:r>
            </a:p>
            <a:p>
              <a:pPr>
                <a:lnSpc>
                  <a:spcPct val="100000"/>
                </a:lnSpc>
              </a:pPr>
              <a:r>
                <a:rPr lang="en-US" altLang="zh-CN" sz="2800">
                  <a:solidFill>
                    <a:schemeClr val="tx1"/>
                  </a:solidFill>
                  <a:effectLst>
                    <a:outerShdw blurRad="38100" dist="38100" dir="2700000" algn="tl">
                      <a:srgbClr val="C0C0C0"/>
                    </a:outerShdw>
                  </a:effectLst>
                </a:rPr>
                <a:t>（5）    </a:t>
              </a:r>
              <a:r>
                <a:rPr lang="en-US" altLang="zh-CN" sz="2800">
                  <a:solidFill>
                    <a:srgbClr val="FF0000"/>
                  </a:solidFill>
                  <a:effectLst>
                    <a:outerShdw blurRad="38100" dist="38100" dir="2700000" algn="tl">
                      <a:srgbClr val="C0C0C0"/>
                    </a:outerShdw>
                  </a:effectLst>
                </a:rPr>
                <a:t>E</a:t>
              </a:r>
              <a:r>
                <a:rPr lang="en-US" altLang="zh-CN" sz="2800">
                  <a:solidFill>
                    <a:schemeClr val="tx1"/>
                  </a:solidFill>
                  <a:effectLst>
                    <a:outerShdw blurRad="38100" dist="38100" dir="2700000" algn="tl">
                      <a:srgbClr val="C0C0C0"/>
                    </a:outerShdw>
                  </a:effectLst>
                </a:rPr>
                <a:t>FGHIJ               </a:t>
              </a:r>
              <a:r>
                <a:rPr lang="en-US" altLang="zh-CN" sz="2800" u="sng">
                  <a:solidFill>
                    <a:schemeClr val="tx1"/>
                  </a:solidFill>
                  <a:effectLst>
                    <a:outerShdw blurRad="38100" dist="38100" dir="2700000" algn="tl">
                      <a:srgbClr val="C0C0C0"/>
                    </a:outerShdw>
                  </a:effectLst>
                </a:rPr>
                <a:t>G</a:t>
              </a:r>
              <a:r>
                <a:rPr lang="en-US" altLang="zh-CN" sz="2800">
                  <a:solidFill>
                    <a:srgbClr val="FF0000"/>
                  </a:solidFill>
                  <a:effectLst>
                    <a:outerShdw blurRad="38100" dist="38100" dir="2700000" algn="tl">
                      <a:srgbClr val="C0C0C0"/>
                    </a:outerShdw>
                  </a:effectLst>
                </a:rPr>
                <a:t>E</a:t>
              </a:r>
              <a:r>
                <a:rPr lang="en-US" altLang="zh-CN" sz="2800" u="sng">
                  <a:solidFill>
                    <a:schemeClr val="tx1"/>
                  </a:solidFill>
                  <a:effectLst>
                    <a:outerShdw blurRad="38100" dist="38100" dir="2700000" algn="tl">
                      <a:srgbClr val="C0C0C0"/>
                    </a:outerShdw>
                  </a:effectLst>
                </a:rPr>
                <a:t>HJ</a:t>
              </a:r>
              <a:endParaRPr lang="en-US" altLang="zh-CN" sz="2800">
                <a:solidFill>
                  <a:schemeClr val="tx1"/>
                </a:solidFill>
                <a:effectLst>
                  <a:outerShdw blurRad="38100" dist="38100" dir="2700000" algn="tl">
                    <a:srgbClr val="C0C0C0"/>
                  </a:outerShdw>
                </a:effectLst>
              </a:endParaRPr>
            </a:p>
            <a:p>
              <a:pPr>
                <a:lnSpc>
                  <a:spcPct val="100000"/>
                </a:lnSpc>
              </a:pPr>
              <a:r>
                <a:rPr lang="en-US" altLang="zh-CN" sz="2800">
                  <a:solidFill>
                    <a:schemeClr val="tx1"/>
                  </a:solidFill>
                  <a:effectLst>
                    <a:outerShdw blurRad="38100" dist="38100" dir="2700000" algn="tl">
                      <a:srgbClr val="C0C0C0"/>
                    </a:outerShdw>
                  </a:effectLst>
                </a:rPr>
                <a:t>（6）     </a:t>
              </a:r>
              <a:r>
                <a:rPr lang="en-US" altLang="zh-CN" sz="2800">
                  <a:solidFill>
                    <a:srgbClr val="FF0000"/>
                  </a:solidFill>
                  <a:effectLst>
                    <a:outerShdw blurRad="38100" dist="38100" dir="2700000" algn="tl">
                      <a:srgbClr val="C0C0C0"/>
                    </a:outerShdw>
                  </a:effectLst>
                </a:rPr>
                <a:t>F</a:t>
              </a:r>
              <a:r>
                <a:rPr lang="en-US" altLang="zh-CN" sz="2800">
                  <a:solidFill>
                    <a:schemeClr val="tx1"/>
                  </a:solidFill>
                  <a:effectLst>
                    <a:outerShdw blurRad="38100" dist="38100" dir="2700000" algn="tl">
                      <a:srgbClr val="C0C0C0"/>
                    </a:outerShdw>
                  </a:effectLst>
                </a:rPr>
                <a:t>GHIJ                     </a:t>
              </a:r>
              <a:r>
                <a:rPr lang="en-US" altLang="zh-CN" sz="2800" u="sng">
                  <a:solidFill>
                    <a:schemeClr val="tx1"/>
                  </a:solidFill>
                  <a:effectLst>
                    <a:outerShdw blurRad="38100" dist="38100" dir="2700000" algn="tl">
                      <a:srgbClr val="C0C0C0"/>
                    </a:outerShdw>
                  </a:effectLst>
                </a:rPr>
                <a:t>I</a:t>
              </a:r>
              <a:r>
                <a:rPr lang="en-US" altLang="zh-CN" sz="2800">
                  <a:solidFill>
                    <a:srgbClr val="FF0000"/>
                  </a:solidFill>
                  <a:effectLst>
                    <a:outerShdw blurRad="38100" dist="38100" dir="2700000" algn="tl">
                      <a:srgbClr val="C0C0C0"/>
                    </a:outerShdw>
                  </a:effectLst>
                </a:rPr>
                <a:t>F</a:t>
              </a:r>
            </a:p>
            <a:p>
              <a:pPr>
                <a:lnSpc>
                  <a:spcPct val="100000"/>
                </a:lnSpc>
              </a:pPr>
              <a:r>
                <a:rPr lang="en-US" altLang="zh-CN" sz="2800">
                  <a:solidFill>
                    <a:schemeClr val="tx1"/>
                  </a:solidFill>
                  <a:effectLst>
                    <a:outerShdw blurRad="38100" dist="38100" dir="2700000" algn="tl">
                      <a:srgbClr val="C0C0C0"/>
                    </a:outerShdw>
                  </a:effectLst>
                  <a:latin typeface="VW媩$婫`婡p瑙" charset="0"/>
                </a:rPr>
                <a:t>………</a:t>
              </a:r>
              <a:endParaRPr lang="en-US" altLang="zh-CN" sz="2800">
                <a:solidFill>
                  <a:schemeClr val="tx1"/>
                </a:solidFill>
                <a:effectLst>
                  <a:outerShdw blurRad="38100" dist="38100" dir="2700000" algn="tl">
                    <a:srgbClr val="C0C0C0"/>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3186"/>
                                        </p:tgtEl>
                                        <p:attrNameLst>
                                          <p:attrName>style.visibility</p:attrName>
                                        </p:attrNameLst>
                                      </p:cBhvr>
                                      <p:to>
                                        <p:strVal val="visible"/>
                                      </p:to>
                                    </p:set>
                                    <p:anim calcmode="lin" valueType="num">
                                      <p:cBhvr additive="base">
                                        <p:cTn id="7" dur="500" fill="hold"/>
                                        <p:tgtEl>
                                          <p:spTgt spid="733186"/>
                                        </p:tgtEl>
                                        <p:attrNameLst>
                                          <p:attrName>ppt_x</p:attrName>
                                        </p:attrNameLst>
                                      </p:cBhvr>
                                      <p:tavLst>
                                        <p:tav tm="0">
                                          <p:val>
                                            <p:strVal val="0-#ppt_w/2"/>
                                          </p:val>
                                        </p:tav>
                                        <p:tav tm="100000">
                                          <p:val>
                                            <p:strVal val="#ppt_x"/>
                                          </p:val>
                                        </p:tav>
                                      </p:tavLst>
                                    </p:anim>
                                    <p:anim calcmode="lin" valueType="num">
                                      <p:cBhvr additive="base">
                                        <p:cTn id="8" dur="500" fill="hold"/>
                                        <p:tgtEl>
                                          <p:spTgt spid="733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33190"/>
                                        </p:tgtEl>
                                        <p:attrNameLst>
                                          <p:attrName>style.visibility</p:attrName>
                                        </p:attrNameLst>
                                      </p:cBhvr>
                                      <p:to>
                                        <p:strVal val="visible"/>
                                      </p:to>
                                    </p:set>
                                    <p:anim calcmode="lin" valueType="num">
                                      <p:cBhvr additive="base">
                                        <p:cTn id="13" dur="500" fill="hold"/>
                                        <p:tgtEl>
                                          <p:spTgt spid="733190"/>
                                        </p:tgtEl>
                                        <p:attrNameLst>
                                          <p:attrName>ppt_x</p:attrName>
                                        </p:attrNameLst>
                                      </p:cBhvr>
                                      <p:tavLst>
                                        <p:tav tm="0">
                                          <p:val>
                                            <p:strVal val="0-#ppt_w/2"/>
                                          </p:val>
                                        </p:tav>
                                        <p:tav tm="100000">
                                          <p:val>
                                            <p:strVal val="#ppt_x"/>
                                          </p:val>
                                        </p:tav>
                                      </p:tavLst>
                                    </p:anim>
                                    <p:anim calcmode="lin" valueType="num">
                                      <p:cBhvr additive="base">
                                        <p:cTn id="14" dur="500" fill="hold"/>
                                        <p:tgtEl>
                                          <p:spTgt spid="733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4210" name="Text Box 2"/>
          <p:cNvSpPr txBox="1">
            <a:spLocks noChangeArrowheads="1"/>
          </p:cNvSpPr>
          <p:nvPr/>
        </p:nvSpPr>
        <p:spPr bwMode="auto">
          <a:xfrm>
            <a:off x="611188" y="4437063"/>
            <a:ext cx="1944687" cy="519112"/>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effectLst>
                  <a:outerShdw blurRad="38100" dist="38100" dir="2700000" algn="tl">
                    <a:srgbClr val="C0C0C0"/>
                  </a:outerShdw>
                </a:effectLst>
                <a:latin typeface="VW媩$婫`婡p瑙" charset="0"/>
              </a:rPr>
              <a:t>结果为：</a:t>
            </a:r>
          </a:p>
        </p:txBody>
      </p:sp>
      <p:sp>
        <p:nvSpPr>
          <p:cNvPr id="73731" name="Oval 3"/>
          <p:cNvSpPr>
            <a:spLocks noChangeArrowheads="1"/>
          </p:cNvSpPr>
          <p:nvPr/>
        </p:nvSpPr>
        <p:spPr bwMode="auto">
          <a:xfrm>
            <a:off x="4114800" y="32766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A</a:t>
            </a:r>
          </a:p>
        </p:txBody>
      </p:sp>
      <p:sp>
        <p:nvSpPr>
          <p:cNvPr id="73732" name="Oval 4"/>
          <p:cNvSpPr>
            <a:spLocks noChangeArrowheads="1"/>
          </p:cNvSpPr>
          <p:nvPr/>
        </p:nvSpPr>
        <p:spPr bwMode="auto">
          <a:xfrm>
            <a:off x="2971800" y="3962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B</a:t>
            </a:r>
          </a:p>
        </p:txBody>
      </p:sp>
      <p:sp>
        <p:nvSpPr>
          <p:cNvPr id="734213" name="Line 5"/>
          <p:cNvSpPr>
            <a:spLocks noChangeShapeType="1"/>
          </p:cNvSpPr>
          <p:nvPr/>
        </p:nvSpPr>
        <p:spPr bwMode="auto">
          <a:xfrm flipH="1">
            <a:off x="3276600" y="3581400"/>
            <a:ext cx="838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734" name="Oval 6"/>
          <p:cNvSpPr>
            <a:spLocks noChangeArrowheads="1"/>
          </p:cNvSpPr>
          <p:nvPr/>
        </p:nvSpPr>
        <p:spPr bwMode="auto">
          <a:xfrm>
            <a:off x="5486400" y="40386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C</a:t>
            </a:r>
          </a:p>
        </p:txBody>
      </p:sp>
      <p:sp>
        <p:nvSpPr>
          <p:cNvPr id="73735" name="Oval 7"/>
          <p:cNvSpPr>
            <a:spLocks noChangeArrowheads="1"/>
          </p:cNvSpPr>
          <p:nvPr/>
        </p:nvSpPr>
        <p:spPr bwMode="auto">
          <a:xfrm>
            <a:off x="2362200" y="4724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D</a:t>
            </a:r>
          </a:p>
        </p:txBody>
      </p:sp>
      <p:sp>
        <p:nvSpPr>
          <p:cNvPr id="734216" name="Line 8"/>
          <p:cNvSpPr>
            <a:spLocks noChangeShapeType="1"/>
          </p:cNvSpPr>
          <p:nvPr/>
        </p:nvSpPr>
        <p:spPr bwMode="auto">
          <a:xfrm>
            <a:off x="4495800" y="3581400"/>
            <a:ext cx="990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737" name="Oval 9"/>
          <p:cNvSpPr>
            <a:spLocks noChangeArrowheads="1"/>
          </p:cNvSpPr>
          <p:nvPr/>
        </p:nvSpPr>
        <p:spPr bwMode="auto">
          <a:xfrm>
            <a:off x="3505200" y="4724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E</a:t>
            </a:r>
          </a:p>
        </p:txBody>
      </p:sp>
      <p:sp>
        <p:nvSpPr>
          <p:cNvPr id="73738" name="Oval 10"/>
          <p:cNvSpPr>
            <a:spLocks noChangeArrowheads="1"/>
          </p:cNvSpPr>
          <p:nvPr/>
        </p:nvSpPr>
        <p:spPr bwMode="auto">
          <a:xfrm>
            <a:off x="3124200" y="5486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G</a:t>
            </a:r>
          </a:p>
        </p:txBody>
      </p:sp>
      <p:sp>
        <p:nvSpPr>
          <p:cNvPr id="73739" name="Oval 11"/>
          <p:cNvSpPr>
            <a:spLocks noChangeArrowheads="1"/>
          </p:cNvSpPr>
          <p:nvPr/>
        </p:nvSpPr>
        <p:spPr bwMode="auto">
          <a:xfrm>
            <a:off x="3886200" y="5486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H</a:t>
            </a:r>
          </a:p>
        </p:txBody>
      </p:sp>
      <p:sp>
        <p:nvSpPr>
          <p:cNvPr id="73740" name="Oval 12"/>
          <p:cNvSpPr>
            <a:spLocks noChangeArrowheads="1"/>
          </p:cNvSpPr>
          <p:nvPr/>
        </p:nvSpPr>
        <p:spPr bwMode="auto">
          <a:xfrm>
            <a:off x="4343400" y="60960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J</a:t>
            </a:r>
          </a:p>
        </p:txBody>
      </p:sp>
      <p:sp>
        <p:nvSpPr>
          <p:cNvPr id="73741" name="Oval 13"/>
          <p:cNvSpPr>
            <a:spLocks noChangeArrowheads="1"/>
          </p:cNvSpPr>
          <p:nvPr/>
        </p:nvSpPr>
        <p:spPr bwMode="auto">
          <a:xfrm>
            <a:off x="6019800" y="4724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F</a:t>
            </a:r>
          </a:p>
        </p:txBody>
      </p:sp>
      <p:sp>
        <p:nvSpPr>
          <p:cNvPr id="73742" name="Oval 14"/>
          <p:cNvSpPr>
            <a:spLocks noChangeArrowheads="1"/>
          </p:cNvSpPr>
          <p:nvPr/>
        </p:nvSpPr>
        <p:spPr bwMode="auto">
          <a:xfrm>
            <a:off x="5562600" y="5486400"/>
            <a:ext cx="381000" cy="381000"/>
          </a:xfrm>
          <a:prstGeom prst="ellipse">
            <a:avLst/>
          </a:prstGeom>
          <a:solidFill>
            <a:srgbClr val="FFFF00"/>
          </a:solidFill>
          <a:ln w="19050">
            <a:solidFill>
              <a:schemeClr val="tx1"/>
            </a:solidFill>
            <a:round/>
            <a:headEnd/>
            <a:tailEnd/>
          </a:ln>
          <a:effectLst/>
        </p:spPr>
        <p:txBody>
          <a:bodyPr wrap="none" anchor="ctr"/>
          <a:lstStyle/>
          <a:p>
            <a:pPr algn="ctr">
              <a:lnSpc>
                <a:spcPct val="100000"/>
              </a:lnSpc>
            </a:pPr>
            <a:r>
              <a:rPr lang="en-US" altLang="zh-CN" sz="2400">
                <a:solidFill>
                  <a:schemeClr val="tx1"/>
                </a:solidFill>
                <a:latin typeface="VW媩$婫`婡p瑙" charset="0"/>
                <a:ea typeface="宋体" pitchFamily="2" charset="-122"/>
              </a:rPr>
              <a:t>I</a:t>
            </a:r>
          </a:p>
        </p:txBody>
      </p:sp>
      <p:sp>
        <p:nvSpPr>
          <p:cNvPr id="734223" name="Line 15"/>
          <p:cNvSpPr>
            <a:spLocks noChangeShapeType="1"/>
          </p:cNvSpPr>
          <p:nvPr/>
        </p:nvSpPr>
        <p:spPr bwMode="auto">
          <a:xfrm flipH="1">
            <a:off x="2667000" y="4343400"/>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24" name="Line 16"/>
          <p:cNvSpPr>
            <a:spLocks noChangeShapeType="1"/>
          </p:cNvSpPr>
          <p:nvPr/>
        </p:nvSpPr>
        <p:spPr bwMode="auto">
          <a:xfrm>
            <a:off x="3276600" y="4343400"/>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25" name="Line 17"/>
          <p:cNvSpPr>
            <a:spLocks noChangeShapeType="1"/>
          </p:cNvSpPr>
          <p:nvPr/>
        </p:nvSpPr>
        <p:spPr bwMode="auto">
          <a:xfrm flipH="1">
            <a:off x="3352800" y="5105400"/>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26" name="Line 18"/>
          <p:cNvSpPr>
            <a:spLocks noChangeShapeType="1"/>
          </p:cNvSpPr>
          <p:nvPr/>
        </p:nvSpPr>
        <p:spPr bwMode="auto">
          <a:xfrm>
            <a:off x="3733800" y="5105400"/>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27" name="Line 19"/>
          <p:cNvSpPr>
            <a:spLocks noChangeShapeType="1"/>
          </p:cNvSpPr>
          <p:nvPr/>
        </p:nvSpPr>
        <p:spPr bwMode="auto">
          <a:xfrm>
            <a:off x="5791200" y="4343400"/>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28" name="Line 20"/>
          <p:cNvSpPr>
            <a:spLocks noChangeShapeType="1"/>
          </p:cNvSpPr>
          <p:nvPr/>
        </p:nvSpPr>
        <p:spPr bwMode="auto">
          <a:xfrm flipH="1">
            <a:off x="5867400" y="5105400"/>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29" name="Line 21"/>
          <p:cNvSpPr>
            <a:spLocks noChangeShapeType="1"/>
          </p:cNvSpPr>
          <p:nvPr/>
        </p:nvSpPr>
        <p:spPr bwMode="auto">
          <a:xfrm>
            <a:off x="4211638" y="5791200"/>
            <a:ext cx="2286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4232" name="Rectangle 24"/>
          <p:cNvSpPr>
            <a:spLocks noChangeArrowheads="1"/>
          </p:cNvSpPr>
          <p:nvPr/>
        </p:nvSpPr>
        <p:spPr bwMode="auto">
          <a:xfrm>
            <a:off x="533400" y="304800"/>
            <a:ext cx="8305800" cy="3081338"/>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effectLst>
                  <a:outerShdw blurRad="38100" dist="38100" dir="2700000" algn="tl">
                    <a:srgbClr val="C0C0C0"/>
                  </a:outerShdw>
                </a:effectLst>
              </a:rPr>
              <a:t>（1）</a:t>
            </a:r>
            <a:r>
              <a:rPr lang="en-US" altLang="zh-CN" sz="2800">
                <a:solidFill>
                  <a:srgbClr val="FF0000"/>
                </a:solidFill>
                <a:effectLst>
                  <a:outerShdw blurRad="38100" dist="38100" dir="2700000" algn="tl">
                    <a:srgbClr val="C0C0C0"/>
                  </a:outerShdw>
                </a:effectLst>
              </a:rPr>
              <a:t>A</a:t>
            </a:r>
            <a:r>
              <a:rPr lang="en-US" altLang="zh-CN" sz="2800">
                <a:solidFill>
                  <a:schemeClr val="tx1"/>
                </a:solidFill>
                <a:effectLst>
                  <a:outerShdw blurRad="38100" dist="38100" dir="2700000" algn="tl">
                    <a:srgbClr val="C0C0C0"/>
                  </a:outerShdw>
                </a:effectLst>
              </a:rPr>
              <a:t>BCDEFGHIJ             </a:t>
            </a:r>
            <a:r>
              <a:rPr lang="en-US" altLang="zh-CN" sz="2800" u="sng">
                <a:solidFill>
                  <a:schemeClr val="tx1"/>
                </a:solidFill>
                <a:effectLst>
                  <a:outerShdw blurRad="38100" dist="38100" dir="2700000" algn="tl">
                    <a:srgbClr val="C0C0C0"/>
                  </a:outerShdw>
                </a:effectLst>
              </a:rPr>
              <a:t>DBGEHJ</a:t>
            </a:r>
            <a:r>
              <a:rPr lang="en-US" altLang="zh-CN" sz="2800">
                <a:solidFill>
                  <a:srgbClr val="FF0000"/>
                </a:solidFill>
                <a:effectLst>
                  <a:outerShdw blurRad="38100" dist="38100" dir="2700000" algn="tl">
                    <a:srgbClr val="C0C0C0"/>
                  </a:outerShdw>
                </a:effectLst>
              </a:rPr>
              <a:t>A</a:t>
            </a:r>
            <a:r>
              <a:rPr lang="en-US" altLang="zh-CN" sz="2800" u="sng">
                <a:solidFill>
                  <a:schemeClr val="tx1"/>
                </a:solidFill>
                <a:effectLst>
                  <a:outerShdw blurRad="38100" dist="38100" dir="2700000" algn="tl">
                    <a:srgbClr val="C0C0C0"/>
                  </a:outerShdw>
                </a:effectLst>
              </a:rPr>
              <a:t>CIF</a:t>
            </a:r>
          </a:p>
          <a:p>
            <a:pPr>
              <a:lnSpc>
                <a:spcPct val="100000"/>
              </a:lnSpc>
            </a:pPr>
            <a:r>
              <a:rPr lang="en-US" altLang="zh-CN" sz="2800">
                <a:solidFill>
                  <a:schemeClr val="tx1"/>
                </a:solidFill>
                <a:effectLst>
                  <a:outerShdw blurRad="38100" dist="38100" dir="2700000" algn="tl">
                    <a:srgbClr val="C0C0C0"/>
                  </a:outerShdw>
                </a:effectLst>
              </a:rPr>
              <a:t>（2） </a:t>
            </a:r>
            <a:r>
              <a:rPr lang="en-US" altLang="zh-CN" sz="2800">
                <a:solidFill>
                  <a:srgbClr val="FF0000"/>
                </a:solidFill>
                <a:effectLst>
                  <a:outerShdw blurRad="38100" dist="38100" dir="2700000" algn="tl">
                    <a:srgbClr val="C0C0C0"/>
                  </a:outerShdw>
                </a:effectLst>
              </a:rPr>
              <a:t>B</a:t>
            </a:r>
            <a:r>
              <a:rPr lang="en-US" altLang="zh-CN" sz="2800">
                <a:solidFill>
                  <a:schemeClr val="tx1"/>
                </a:solidFill>
                <a:effectLst>
                  <a:outerShdw blurRad="38100" dist="38100" dir="2700000" algn="tl">
                    <a:srgbClr val="C0C0C0"/>
                  </a:outerShdw>
                </a:effectLst>
              </a:rPr>
              <a:t>CDEFGHIJ             </a:t>
            </a:r>
            <a:r>
              <a:rPr lang="en-US" altLang="zh-CN" sz="2800" u="sng">
                <a:solidFill>
                  <a:schemeClr val="tx1"/>
                </a:solidFill>
                <a:effectLst>
                  <a:outerShdw blurRad="38100" dist="38100" dir="2700000" algn="tl">
                    <a:srgbClr val="C0C0C0"/>
                  </a:outerShdw>
                </a:effectLst>
              </a:rPr>
              <a:t>D</a:t>
            </a:r>
            <a:r>
              <a:rPr lang="en-US" altLang="zh-CN" sz="2800">
                <a:solidFill>
                  <a:srgbClr val="FF0000"/>
                </a:solidFill>
                <a:effectLst>
                  <a:outerShdw blurRad="38100" dist="38100" dir="2700000" algn="tl">
                    <a:srgbClr val="C0C0C0"/>
                  </a:outerShdw>
                </a:effectLst>
              </a:rPr>
              <a:t>B</a:t>
            </a:r>
            <a:r>
              <a:rPr lang="en-US" altLang="zh-CN" sz="2800" u="sng">
                <a:solidFill>
                  <a:schemeClr val="tx1"/>
                </a:solidFill>
                <a:effectLst>
                  <a:outerShdw blurRad="38100" dist="38100" dir="2700000" algn="tl">
                    <a:srgbClr val="C0C0C0"/>
                  </a:outerShdw>
                </a:effectLst>
              </a:rPr>
              <a:t>GEHJ</a:t>
            </a:r>
            <a:endParaRPr lang="en-US" altLang="zh-CN" sz="2800">
              <a:solidFill>
                <a:schemeClr val="tx1"/>
              </a:solidFill>
              <a:effectLst>
                <a:outerShdw blurRad="38100" dist="38100" dir="2700000" algn="tl">
                  <a:srgbClr val="C0C0C0"/>
                </a:outerShdw>
              </a:effectLst>
            </a:endParaRPr>
          </a:p>
          <a:p>
            <a:pPr>
              <a:lnSpc>
                <a:spcPct val="100000"/>
              </a:lnSpc>
            </a:pPr>
            <a:r>
              <a:rPr lang="en-US" altLang="zh-CN" sz="2800">
                <a:solidFill>
                  <a:schemeClr val="tx1"/>
                </a:solidFill>
                <a:effectLst>
                  <a:outerShdw blurRad="38100" dist="38100" dir="2700000" algn="tl">
                    <a:srgbClr val="C0C0C0"/>
                  </a:outerShdw>
                </a:effectLst>
              </a:rPr>
              <a:t>（3）  </a:t>
            </a:r>
            <a:r>
              <a:rPr lang="en-US" altLang="zh-CN" sz="2800">
                <a:solidFill>
                  <a:srgbClr val="FF0000"/>
                </a:solidFill>
                <a:effectLst>
                  <a:outerShdw blurRad="38100" dist="38100" dir="2700000" algn="tl">
                    <a:srgbClr val="C0C0C0"/>
                  </a:outerShdw>
                </a:effectLst>
              </a:rPr>
              <a:t>C</a:t>
            </a:r>
            <a:r>
              <a:rPr lang="en-US" altLang="zh-CN" sz="2800">
                <a:solidFill>
                  <a:schemeClr val="tx1"/>
                </a:solidFill>
                <a:effectLst>
                  <a:outerShdw blurRad="38100" dist="38100" dir="2700000" algn="tl">
                    <a:srgbClr val="C0C0C0"/>
                  </a:outerShdw>
                </a:effectLst>
              </a:rPr>
              <a:t>DEFGHIJ                    </a:t>
            </a:r>
            <a:r>
              <a:rPr lang="en-US" altLang="zh-CN" sz="2800">
                <a:solidFill>
                  <a:srgbClr val="FF0000"/>
                </a:solidFill>
                <a:effectLst>
                  <a:outerShdw blurRad="38100" dist="38100" dir="2700000" algn="tl">
                    <a:srgbClr val="C0C0C0"/>
                  </a:outerShdw>
                </a:effectLst>
              </a:rPr>
              <a:t>C</a:t>
            </a:r>
            <a:r>
              <a:rPr lang="en-US" altLang="zh-CN" sz="2800" u="sng">
                <a:solidFill>
                  <a:schemeClr val="tx1"/>
                </a:solidFill>
                <a:effectLst>
                  <a:outerShdw blurRad="38100" dist="38100" dir="2700000" algn="tl">
                    <a:srgbClr val="C0C0C0"/>
                  </a:outerShdw>
                </a:effectLst>
              </a:rPr>
              <a:t>IF</a:t>
            </a:r>
            <a:endParaRPr lang="en-US" altLang="zh-CN" sz="2800">
              <a:solidFill>
                <a:schemeClr val="tx1"/>
              </a:solidFill>
              <a:effectLst>
                <a:outerShdw blurRad="38100" dist="38100" dir="2700000" algn="tl">
                  <a:srgbClr val="C0C0C0"/>
                </a:outerShdw>
              </a:effectLst>
            </a:endParaRPr>
          </a:p>
          <a:p>
            <a:pPr>
              <a:lnSpc>
                <a:spcPct val="100000"/>
              </a:lnSpc>
            </a:pPr>
            <a:r>
              <a:rPr lang="en-US" altLang="zh-CN" sz="2800">
                <a:solidFill>
                  <a:schemeClr val="tx1"/>
                </a:solidFill>
                <a:effectLst>
                  <a:outerShdw blurRad="38100" dist="38100" dir="2700000" algn="tl">
                    <a:srgbClr val="C0C0C0"/>
                  </a:outerShdw>
                </a:effectLst>
              </a:rPr>
              <a:t>（4）   </a:t>
            </a:r>
            <a:r>
              <a:rPr lang="en-US" altLang="zh-CN" sz="2800">
                <a:solidFill>
                  <a:srgbClr val="FF0000"/>
                </a:solidFill>
                <a:effectLst>
                  <a:outerShdw blurRad="38100" dist="38100" dir="2700000" algn="tl">
                    <a:srgbClr val="C0C0C0"/>
                  </a:outerShdw>
                </a:effectLst>
              </a:rPr>
              <a:t>D</a:t>
            </a:r>
            <a:r>
              <a:rPr lang="en-US" altLang="zh-CN" sz="2800">
                <a:solidFill>
                  <a:schemeClr val="tx1"/>
                </a:solidFill>
                <a:effectLst>
                  <a:outerShdw blurRad="38100" dist="38100" dir="2700000" algn="tl">
                    <a:srgbClr val="C0C0C0"/>
                  </a:outerShdw>
                </a:effectLst>
              </a:rPr>
              <a:t>EFGHIJ             </a:t>
            </a:r>
            <a:r>
              <a:rPr lang="en-US" altLang="zh-CN" sz="2800">
                <a:solidFill>
                  <a:srgbClr val="FF0000"/>
                </a:solidFill>
                <a:effectLst>
                  <a:outerShdw blurRad="38100" dist="38100" dir="2700000" algn="tl">
                    <a:srgbClr val="C0C0C0"/>
                  </a:outerShdw>
                </a:effectLst>
              </a:rPr>
              <a:t>D</a:t>
            </a:r>
          </a:p>
          <a:p>
            <a:pPr>
              <a:lnSpc>
                <a:spcPct val="100000"/>
              </a:lnSpc>
            </a:pPr>
            <a:r>
              <a:rPr lang="en-US" altLang="zh-CN" sz="2800">
                <a:solidFill>
                  <a:schemeClr val="tx1"/>
                </a:solidFill>
                <a:effectLst>
                  <a:outerShdw blurRad="38100" dist="38100" dir="2700000" algn="tl">
                    <a:srgbClr val="C0C0C0"/>
                  </a:outerShdw>
                </a:effectLst>
              </a:rPr>
              <a:t>（5）    </a:t>
            </a:r>
            <a:r>
              <a:rPr lang="en-US" altLang="zh-CN" sz="2800">
                <a:solidFill>
                  <a:srgbClr val="FF0000"/>
                </a:solidFill>
                <a:effectLst>
                  <a:outerShdw blurRad="38100" dist="38100" dir="2700000" algn="tl">
                    <a:srgbClr val="C0C0C0"/>
                  </a:outerShdw>
                </a:effectLst>
              </a:rPr>
              <a:t>E</a:t>
            </a:r>
            <a:r>
              <a:rPr lang="en-US" altLang="zh-CN" sz="2800">
                <a:solidFill>
                  <a:schemeClr val="tx1"/>
                </a:solidFill>
                <a:effectLst>
                  <a:outerShdw blurRad="38100" dist="38100" dir="2700000" algn="tl">
                    <a:srgbClr val="C0C0C0"/>
                  </a:outerShdw>
                </a:effectLst>
              </a:rPr>
              <a:t>FGHIJ               </a:t>
            </a:r>
            <a:r>
              <a:rPr lang="en-US" altLang="zh-CN" sz="2800" u="sng">
                <a:solidFill>
                  <a:schemeClr val="tx1"/>
                </a:solidFill>
                <a:effectLst>
                  <a:outerShdw blurRad="38100" dist="38100" dir="2700000" algn="tl">
                    <a:srgbClr val="C0C0C0"/>
                  </a:outerShdw>
                </a:effectLst>
              </a:rPr>
              <a:t>G</a:t>
            </a:r>
            <a:r>
              <a:rPr lang="en-US" altLang="zh-CN" sz="2800">
                <a:solidFill>
                  <a:srgbClr val="FF0000"/>
                </a:solidFill>
                <a:effectLst>
                  <a:outerShdw blurRad="38100" dist="38100" dir="2700000" algn="tl">
                    <a:srgbClr val="C0C0C0"/>
                  </a:outerShdw>
                </a:effectLst>
              </a:rPr>
              <a:t>E</a:t>
            </a:r>
            <a:r>
              <a:rPr lang="en-US" altLang="zh-CN" sz="2800" u="sng">
                <a:solidFill>
                  <a:schemeClr val="tx1"/>
                </a:solidFill>
                <a:effectLst>
                  <a:outerShdw blurRad="38100" dist="38100" dir="2700000" algn="tl">
                    <a:srgbClr val="C0C0C0"/>
                  </a:outerShdw>
                </a:effectLst>
              </a:rPr>
              <a:t>HJ</a:t>
            </a:r>
            <a:endParaRPr lang="en-US" altLang="zh-CN" sz="2800">
              <a:solidFill>
                <a:schemeClr val="tx1"/>
              </a:solidFill>
              <a:effectLst>
                <a:outerShdw blurRad="38100" dist="38100" dir="2700000" algn="tl">
                  <a:srgbClr val="C0C0C0"/>
                </a:outerShdw>
              </a:effectLst>
            </a:endParaRPr>
          </a:p>
          <a:p>
            <a:pPr>
              <a:lnSpc>
                <a:spcPct val="100000"/>
              </a:lnSpc>
            </a:pPr>
            <a:r>
              <a:rPr lang="en-US" altLang="zh-CN" sz="2800">
                <a:solidFill>
                  <a:schemeClr val="tx1"/>
                </a:solidFill>
                <a:effectLst>
                  <a:outerShdw blurRad="38100" dist="38100" dir="2700000" algn="tl">
                    <a:srgbClr val="C0C0C0"/>
                  </a:outerShdw>
                </a:effectLst>
              </a:rPr>
              <a:t>（6）     </a:t>
            </a:r>
            <a:r>
              <a:rPr lang="en-US" altLang="zh-CN" sz="2800">
                <a:solidFill>
                  <a:srgbClr val="FF0000"/>
                </a:solidFill>
                <a:effectLst>
                  <a:outerShdw blurRad="38100" dist="38100" dir="2700000" algn="tl">
                    <a:srgbClr val="C0C0C0"/>
                  </a:outerShdw>
                </a:effectLst>
              </a:rPr>
              <a:t>F</a:t>
            </a:r>
            <a:r>
              <a:rPr lang="en-US" altLang="zh-CN" sz="2800">
                <a:solidFill>
                  <a:schemeClr val="tx1"/>
                </a:solidFill>
                <a:effectLst>
                  <a:outerShdw blurRad="38100" dist="38100" dir="2700000" algn="tl">
                    <a:srgbClr val="C0C0C0"/>
                  </a:outerShdw>
                </a:effectLst>
              </a:rPr>
              <a:t>GHIJ                     </a:t>
            </a:r>
            <a:r>
              <a:rPr lang="en-US" altLang="zh-CN" sz="2800" u="sng">
                <a:solidFill>
                  <a:schemeClr val="tx1"/>
                </a:solidFill>
                <a:effectLst>
                  <a:outerShdw blurRad="38100" dist="38100" dir="2700000" algn="tl">
                    <a:srgbClr val="C0C0C0"/>
                  </a:outerShdw>
                </a:effectLst>
              </a:rPr>
              <a:t>I</a:t>
            </a:r>
            <a:r>
              <a:rPr lang="en-US" altLang="zh-CN" sz="2800">
                <a:solidFill>
                  <a:srgbClr val="FF0000"/>
                </a:solidFill>
                <a:effectLst>
                  <a:outerShdw blurRad="38100" dist="38100" dir="2700000" algn="tl">
                    <a:srgbClr val="C0C0C0"/>
                  </a:outerShdw>
                </a:effectLst>
              </a:rPr>
              <a:t>F</a:t>
            </a:r>
          </a:p>
          <a:p>
            <a:pPr>
              <a:lnSpc>
                <a:spcPct val="100000"/>
              </a:lnSpc>
            </a:pPr>
            <a:r>
              <a:rPr lang="en-US" altLang="zh-CN" sz="2800">
                <a:solidFill>
                  <a:schemeClr val="tx1"/>
                </a:solidFill>
                <a:effectLst>
                  <a:outerShdw blurRad="38100" dist="38100" dir="2700000" algn="tl">
                    <a:srgbClr val="C0C0C0"/>
                  </a:outerShdw>
                </a:effectLst>
                <a:latin typeface="VW媩$婫`婡p瑙" charset="0"/>
              </a:rPr>
              <a:t>………</a:t>
            </a:r>
            <a:endParaRPr lang="en-US" altLang="zh-CN" sz="2800">
              <a:solidFill>
                <a:schemeClr val="tx1"/>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1987" name="Text Box 3"/>
          <p:cNvSpPr txBox="1">
            <a:spLocks noChangeArrowheads="1"/>
          </p:cNvSpPr>
          <p:nvPr/>
        </p:nvSpPr>
        <p:spPr bwMode="auto">
          <a:xfrm>
            <a:off x="395288" y="333375"/>
            <a:ext cx="792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a:solidFill>
                  <a:srgbClr val="FF0000"/>
                </a:solidFill>
                <a:effectLst>
                  <a:outerShdw blurRad="38100" dist="38100" dir="2700000" algn="tl">
                    <a:srgbClr val="C0C0C0"/>
                  </a:outerShdw>
                </a:effectLst>
                <a:latin typeface="Times New Roman" pitchFamily="18" charset="0"/>
              </a:rPr>
              <a:t>二叉树遍历的非递归算法</a:t>
            </a:r>
          </a:p>
        </p:txBody>
      </p:sp>
      <p:sp>
        <p:nvSpPr>
          <p:cNvPr id="74755" name="Rectangle 6"/>
          <p:cNvSpPr>
            <a:spLocks noChangeArrowheads="1"/>
          </p:cNvSpPr>
          <p:nvPr/>
        </p:nvSpPr>
        <p:spPr bwMode="auto">
          <a:xfrm>
            <a:off x="323850" y="1196975"/>
            <a:ext cx="8153400" cy="3703638"/>
          </a:xfrm>
          <a:prstGeom prst="rect">
            <a:avLst/>
          </a:prstGeom>
          <a:noFill/>
          <a:ln w="9525">
            <a:noFill/>
            <a:miter lim="800000"/>
            <a:headEnd/>
            <a:tailEnd/>
          </a:ln>
          <a:effectLst/>
        </p:spPr>
        <p:txBody>
          <a:bodyPr lIns="112947" tIns="56473" rIns="112947" bIns="56473">
            <a:spAutoFit/>
          </a:bodyPr>
          <a:lstStyle/>
          <a:p>
            <a:pPr indent="714375"/>
            <a:r>
              <a:rPr lang="zh-CN" altLang="en-US" sz="2800">
                <a:solidFill>
                  <a:schemeClr val="tx1"/>
                </a:solidFill>
                <a:latin typeface="Times New Roman" pitchFamily="18" charset="0"/>
              </a:rPr>
              <a:t>以前序遍历为例。</a:t>
            </a:r>
            <a:endParaRPr lang="en-US" altLang="zh-CN" sz="2800">
              <a:solidFill>
                <a:schemeClr val="tx1"/>
              </a:solidFill>
              <a:latin typeface="Times New Roman" pitchFamily="18" charset="0"/>
            </a:endParaRPr>
          </a:p>
          <a:p>
            <a:pPr indent="714375"/>
            <a:r>
              <a:rPr lang="zh-CN" altLang="en-US" sz="2800">
                <a:solidFill>
                  <a:schemeClr val="tx1"/>
                </a:solidFill>
                <a:latin typeface="Times New Roman" pitchFamily="18" charset="0"/>
              </a:rPr>
              <a:t>为了把一个递归过程改为非递归过程，一般需要利用一个工作栈，记录遍历时的回退路径。</a:t>
            </a:r>
            <a:r>
              <a:rPr lang="zh-CN" altLang="en-US" sz="2800">
                <a:solidFill>
                  <a:srgbClr val="FF0000"/>
                </a:solidFill>
                <a:latin typeface="Times New Roman" pitchFamily="18" charset="0"/>
              </a:rPr>
              <a:t>每次访问一个结点后，在向左子树遍历下去之前，利用栈记录该结点的右子女结点</a:t>
            </a:r>
            <a:r>
              <a:rPr lang="zh-CN" altLang="en-US" sz="2800">
                <a:solidFill>
                  <a:schemeClr val="tx1"/>
                </a:solidFill>
                <a:latin typeface="Times New Roman" pitchFamily="18" charset="0"/>
              </a:rPr>
              <a:t>（如果有的话），以便由左子树退回时可以直接从栈顶取出右子树的根结点。</a:t>
            </a:r>
            <a:endParaRPr lang="en-US" altLang="zh-CN" sz="280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0" y="765175"/>
            <a:ext cx="9144000" cy="4546031"/>
          </a:xfrm>
          <a:prstGeom prst="rect">
            <a:avLst/>
          </a:prstGeom>
          <a:solidFill>
            <a:srgbClr val="00CC99"/>
          </a:solidFill>
          <a:ln w="9525">
            <a:noFill/>
            <a:miter lim="800000"/>
            <a:headEnd/>
            <a:tailEnd/>
          </a:ln>
          <a:effectLst/>
        </p:spPr>
        <p:txBody>
          <a:bodyPr lIns="112947" tIns="56473" rIns="112947" bIns="56473">
            <a:spAutoFit/>
          </a:bodyPr>
          <a:lstStyle/>
          <a:p>
            <a:pPr>
              <a:lnSpc>
                <a:spcPct val="100000"/>
              </a:lnSpc>
            </a:pPr>
            <a:r>
              <a:rPr lang="en-US" altLang="zh-CN" sz="3200" dirty="0" err="1">
                <a:solidFill>
                  <a:schemeClr val="tx1"/>
                </a:solidFill>
                <a:latin typeface="Times New Roman" pitchFamily="18" charset="0"/>
              </a:rPr>
              <a:t>def</a:t>
            </a:r>
            <a:r>
              <a:rPr lang="en-US" altLang="zh-CN" sz="3200" dirty="0">
                <a:solidFill>
                  <a:schemeClr val="tx1"/>
                </a:solidFill>
                <a:latin typeface="Times New Roman" pitchFamily="18" charset="0"/>
              </a:rPr>
              <a:t>  </a:t>
            </a:r>
            <a:r>
              <a:rPr lang="en-US" altLang="zh-CN" sz="3200" dirty="0" err="1" smtClean="0">
                <a:solidFill>
                  <a:schemeClr val="tx1"/>
                </a:solidFill>
                <a:latin typeface="Times New Roman" pitchFamily="18" charset="0"/>
              </a:rPr>
              <a:t>preOrder</a:t>
            </a:r>
            <a:r>
              <a:rPr lang="en-US" altLang="zh-CN" sz="3200" dirty="0" smtClean="0">
                <a:solidFill>
                  <a:schemeClr val="tx1"/>
                </a:solidFill>
                <a:latin typeface="Times New Roman" pitchFamily="18" charset="0"/>
              </a:rPr>
              <a:t>( </a:t>
            </a:r>
            <a:r>
              <a:rPr lang="en-US" altLang="zh-CN" sz="3200" dirty="0">
                <a:solidFill>
                  <a:schemeClr val="tx1"/>
                </a:solidFill>
                <a:latin typeface="Times New Roman" pitchFamily="18" charset="0"/>
              </a:rPr>
              <a:t>t ) :</a:t>
            </a:r>
          </a:p>
          <a:p>
            <a:pPr>
              <a:lnSpc>
                <a:spcPct val="100000"/>
              </a:lnSpc>
            </a:pPr>
            <a:r>
              <a:rPr lang="en-US" altLang="zh-CN" sz="3200" dirty="0">
                <a:solidFill>
                  <a:schemeClr val="tx1"/>
                </a:solidFill>
                <a:latin typeface="Times New Roman" pitchFamily="18" charset="0"/>
              </a:rPr>
              <a:t>    p = t</a:t>
            </a:r>
          </a:p>
          <a:p>
            <a:pPr>
              <a:lnSpc>
                <a:spcPct val="100000"/>
              </a:lnSpc>
            </a:pPr>
            <a:r>
              <a:rPr lang="en-US" altLang="zh-CN" sz="3200" dirty="0">
                <a:solidFill>
                  <a:schemeClr val="tx1"/>
                </a:solidFill>
                <a:latin typeface="Times New Roman" pitchFamily="18" charset="0"/>
              </a:rPr>
              <a:t>    S = Stack()</a:t>
            </a:r>
          </a:p>
          <a:p>
            <a:pPr>
              <a:lnSpc>
                <a:spcPct val="100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S.push</a:t>
            </a:r>
            <a:r>
              <a:rPr lang="en-US" altLang="zh-CN" sz="3200" dirty="0">
                <a:solidFill>
                  <a:schemeClr val="tx1"/>
                </a:solidFill>
                <a:latin typeface="Times New Roman" pitchFamily="18" charset="0"/>
              </a:rPr>
              <a:t>(None)</a:t>
            </a:r>
          </a:p>
          <a:p>
            <a:pPr>
              <a:lnSpc>
                <a:spcPct val="100000"/>
              </a:lnSpc>
            </a:pPr>
            <a:r>
              <a:rPr lang="en-US" altLang="zh-CN" sz="3200" dirty="0">
                <a:solidFill>
                  <a:schemeClr val="tx1"/>
                </a:solidFill>
                <a:latin typeface="Times New Roman" pitchFamily="18" charset="0"/>
              </a:rPr>
              <a:t>    while  p != None :</a:t>
            </a:r>
          </a:p>
          <a:p>
            <a:pPr>
              <a:lnSpc>
                <a:spcPct val="100000"/>
              </a:lnSpc>
            </a:pPr>
            <a:r>
              <a:rPr lang="en-US" altLang="zh-CN" sz="3200" dirty="0">
                <a:solidFill>
                  <a:schemeClr val="tx1"/>
                </a:solidFill>
                <a:latin typeface="Times New Roman" pitchFamily="18" charset="0"/>
              </a:rPr>
              <a:t>         print </a:t>
            </a:r>
            <a:r>
              <a:rPr lang="en-US" altLang="zh-CN" sz="3200" dirty="0" err="1">
                <a:solidFill>
                  <a:schemeClr val="tx1"/>
                </a:solidFill>
                <a:latin typeface="Times New Roman" pitchFamily="18" charset="0"/>
              </a:rPr>
              <a:t>p.data</a:t>
            </a:r>
            <a:r>
              <a:rPr lang="en-US" altLang="zh-CN" sz="3200" dirty="0">
                <a:solidFill>
                  <a:schemeClr val="tx1"/>
                </a:solidFill>
                <a:latin typeface="Times New Roman" pitchFamily="18" charset="0"/>
              </a:rPr>
              <a:t>,</a:t>
            </a:r>
          </a:p>
          <a:p>
            <a:pPr>
              <a:lnSpc>
                <a:spcPct val="100000"/>
              </a:lnSpc>
            </a:pPr>
            <a:r>
              <a:rPr lang="en-US" altLang="zh-CN" sz="3200" dirty="0">
                <a:solidFill>
                  <a:schemeClr val="tx1"/>
                </a:solidFill>
                <a:latin typeface="Times New Roman" pitchFamily="18" charset="0"/>
              </a:rPr>
              <a:t>         if   </a:t>
            </a:r>
            <a:r>
              <a:rPr lang="en-US" altLang="zh-CN" sz="3200" dirty="0" err="1">
                <a:solidFill>
                  <a:schemeClr val="tx1"/>
                </a:solidFill>
                <a:latin typeface="Times New Roman" pitchFamily="18" charset="0"/>
              </a:rPr>
              <a:t>p.Rchild</a:t>
            </a:r>
            <a:r>
              <a:rPr lang="en-US" altLang="zh-CN" sz="3200" dirty="0">
                <a:solidFill>
                  <a:schemeClr val="tx1"/>
                </a:solidFill>
                <a:latin typeface="Times New Roman" pitchFamily="18" charset="0"/>
              </a:rPr>
              <a:t> != None : </a:t>
            </a:r>
            <a:r>
              <a:rPr lang="en-US" altLang="zh-CN" sz="3200" dirty="0" err="1">
                <a:solidFill>
                  <a:schemeClr val="tx1"/>
                </a:solidFill>
                <a:latin typeface="Times New Roman" pitchFamily="18" charset="0"/>
              </a:rPr>
              <a:t>S.push</a:t>
            </a:r>
            <a:r>
              <a:rPr lang="en-US" altLang="zh-CN" sz="3200" dirty="0">
                <a:solidFill>
                  <a:schemeClr val="tx1"/>
                </a:solidFill>
                <a:latin typeface="Times New Roman" pitchFamily="18" charset="0"/>
              </a:rPr>
              <a:t>(</a:t>
            </a:r>
            <a:r>
              <a:rPr lang="en-US" altLang="zh-CN" sz="3200" dirty="0" err="1">
                <a:solidFill>
                  <a:schemeClr val="tx1"/>
                </a:solidFill>
                <a:latin typeface="Times New Roman" pitchFamily="18" charset="0"/>
              </a:rPr>
              <a:t>p.Rchild</a:t>
            </a:r>
            <a:r>
              <a:rPr lang="en-US" altLang="zh-CN" sz="3200" dirty="0">
                <a:solidFill>
                  <a:schemeClr val="tx1"/>
                </a:solidFill>
                <a:latin typeface="Times New Roman" pitchFamily="18" charset="0"/>
              </a:rPr>
              <a:t>)</a:t>
            </a:r>
          </a:p>
          <a:p>
            <a:pPr>
              <a:lnSpc>
                <a:spcPct val="100000"/>
              </a:lnSpc>
            </a:pPr>
            <a:r>
              <a:rPr lang="en-US" altLang="zh-CN" sz="3200" dirty="0">
                <a:solidFill>
                  <a:schemeClr val="tx1"/>
                </a:solidFill>
                <a:latin typeface="Times New Roman" pitchFamily="18" charset="0"/>
              </a:rPr>
              <a:t>         if   </a:t>
            </a:r>
            <a:r>
              <a:rPr lang="en-US" altLang="zh-CN" sz="3200" dirty="0" err="1">
                <a:solidFill>
                  <a:schemeClr val="tx1"/>
                </a:solidFill>
                <a:latin typeface="Times New Roman" pitchFamily="18" charset="0"/>
              </a:rPr>
              <a:t>p.Lchild</a:t>
            </a:r>
            <a:r>
              <a:rPr lang="en-US" altLang="zh-CN" sz="3200" dirty="0">
                <a:solidFill>
                  <a:schemeClr val="tx1"/>
                </a:solidFill>
                <a:latin typeface="Times New Roman" pitchFamily="18" charset="0"/>
              </a:rPr>
              <a:t> != None : p = </a:t>
            </a:r>
            <a:r>
              <a:rPr lang="en-US" altLang="zh-CN" sz="3200" dirty="0" err="1">
                <a:solidFill>
                  <a:schemeClr val="tx1"/>
                </a:solidFill>
                <a:latin typeface="Times New Roman" pitchFamily="18" charset="0"/>
              </a:rPr>
              <a:t>p.Lchild</a:t>
            </a:r>
            <a:endParaRPr lang="en-US" altLang="zh-CN" sz="3200" dirty="0">
              <a:solidFill>
                <a:schemeClr val="tx1"/>
              </a:solidFill>
              <a:latin typeface="Times New Roman" pitchFamily="18" charset="0"/>
            </a:endParaRPr>
          </a:p>
          <a:p>
            <a:pPr>
              <a:lnSpc>
                <a:spcPct val="100000"/>
              </a:lnSpc>
            </a:pPr>
            <a:r>
              <a:rPr lang="en-US" altLang="zh-CN" sz="3200" dirty="0">
                <a:solidFill>
                  <a:schemeClr val="tx1"/>
                </a:solidFill>
                <a:latin typeface="Times New Roman" pitchFamily="18" charset="0"/>
              </a:rPr>
              <a:t>         else : p = </a:t>
            </a:r>
            <a:r>
              <a:rPr lang="en-US" altLang="zh-CN" sz="3200" dirty="0" err="1">
                <a:solidFill>
                  <a:schemeClr val="tx1"/>
                </a:solidFill>
                <a:latin typeface="Times New Roman" pitchFamily="18" charset="0"/>
              </a:rPr>
              <a:t>S.pop</a:t>
            </a:r>
            <a:r>
              <a:rPr lang="en-US" altLang="zh-CN" sz="3200" dirty="0">
                <a:solidFill>
                  <a:schemeClr val="tx1"/>
                </a:solidFill>
                <a:latin typeface="Times New Roman" pitchFamily="18" charset="0"/>
              </a:rPr>
              <a:t>( );</a:t>
            </a:r>
          </a:p>
        </p:txBody>
      </p:sp>
      <p:sp>
        <p:nvSpPr>
          <p:cNvPr id="647173" name="Rectangle 5"/>
          <p:cNvSpPr>
            <a:spLocks noChangeArrowheads="1"/>
          </p:cNvSpPr>
          <p:nvPr/>
        </p:nvSpPr>
        <p:spPr bwMode="auto">
          <a:xfrm>
            <a:off x="7308850" y="5267326"/>
            <a:ext cx="14493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dirty="0">
                <a:solidFill>
                  <a:srgbClr val="FF0000"/>
                </a:solidFill>
                <a:effectLst>
                  <a:outerShdw blurRad="38100" dist="38100" dir="2700000" algn="tl">
                    <a:srgbClr val="C0C0C0"/>
                  </a:outerShdw>
                </a:effectLst>
              </a:rPr>
              <a:t>算法一</a:t>
            </a:r>
          </a:p>
        </p:txBody>
      </p:sp>
      <p:sp>
        <p:nvSpPr>
          <p:cNvPr id="75780" name="Rectangle 6"/>
          <p:cNvSpPr>
            <a:spLocks noChangeArrowheads="1"/>
          </p:cNvSpPr>
          <p:nvPr/>
        </p:nvSpPr>
        <p:spPr bwMode="auto">
          <a:xfrm>
            <a:off x="0" y="115887"/>
            <a:ext cx="1875987" cy="648426"/>
          </a:xfrm>
          <a:prstGeom prst="rect">
            <a:avLst/>
          </a:prstGeom>
          <a:noFill/>
          <a:ln w="9525">
            <a:noFill/>
            <a:miter lim="800000"/>
            <a:headEnd/>
            <a:tailEnd/>
          </a:ln>
          <a:effectLst/>
        </p:spPr>
        <p:txBody>
          <a:bodyPr wrap="none" lIns="112947" tIns="56473" rIns="112947" bIns="56473">
            <a:spAutoFit/>
          </a:bodyPr>
          <a:lstStyle/>
          <a:p>
            <a:r>
              <a:rPr lang="zh-CN" altLang="en-US" sz="3200" dirty="0">
                <a:solidFill>
                  <a:schemeClr val="tx1"/>
                </a:solidFill>
                <a:latin typeface="Times New Roman" pitchFamily="18" charset="0"/>
              </a:rPr>
              <a:t>前序遍历</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5061" name="Rectangle 1029"/>
          <p:cNvSpPr>
            <a:spLocks noChangeArrowheads="1"/>
          </p:cNvSpPr>
          <p:nvPr/>
        </p:nvSpPr>
        <p:spPr bwMode="auto">
          <a:xfrm>
            <a:off x="395288" y="908720"/>
            <a:ext cx="388937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rPr>
              <a:t>结点</a:t>
            </a:r>
            <a:r>
              <a:rPr kumimoji="1" lang="zh-CN" altLang="en-US" sz="2800" dirty="0">
                <a:solidFill>
                  <a:schemeClr val="tx1"/>
                </a:solidFill>
                <a:effectLst>
                  <a:outerShdw blurRad="38100" dist="38100" dir="2700000" algn="tl">
                    <a:srgbClr val="C0C0C0"/>
                  </a:outerShdw>
                </a:effectLst>
              </a:rPr>
              <a:t>(</a:t>
            </a:r>
            <a:r>
              <a:rPr kumimoji="1" lang="en-US" altLang="zh-CN" sz="2800" dirty="0">
                <a:solidFill>
                  <a:schemeClr val="tx1"/>
                </a:solidFill>
                <a:effectLst>
                  <a:outerShdw blurRad="38100" dist="38100" dir="2700000" algn="tl">
                    <a:srgbClr val="C0C0C0"/>
                  </a:outerShdw>
                </a:effectLst>
                <a:latin typeface="Times New Roman" pitchFamily="18" charset="0"/>
              </a:rPr>
              <a:t>node</a:t>
            </a:r>
            <a:r>
              <a:rPr kumimoji="1" lang="en-US" altLang="zh-CN" sz="2800" dirty="0">
                <a:solidFill>
                  <a:schemeClr val="tx1"/>
                </a:solidFill>
                <a:effectLst>
                  <a:outerShdw blurRad="38100" dist="38100" dir="2700000" algn="tl">
                    <a:srgbClr val="C0C0C0"/>
                  </a:outerShdw>
                </a:effectLst>
              </a:rPr>
              <a:t>)</a:t>
            </a:r>
          </a:p>
          <a:p>
            <a:pPr>
              <a:buFont typeface="Wingdings" pitchFamily="2" charset="2"/>
              <a:buNone/>
              <a:defRPr/>
            </a:pPr>
            <a:endParaRPr kumimoji="1" lang="zh-CN" altLang="en-US" sz="2800" dirty="0">
              <a:solidFill>
                <a:schemeClr val="tx1"/>
              </a:solidFill>
              <a:effectLst>
                <a:outerShdw blurRad="38100" dist="38100" dir="2700000" algn="tl">
                  <a:srgbClr val="C0C0C0"/>
                </a:outerShdw>
              </a:effectLst>
            </a:endParaRP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rPr>
              <a:t>结点的度</a:t>
            </a:r>
            <a:r>
              <a:rPr kumimoji="1" lang="zh-CN" altLang="en-US" sz="2800" dirty="0">
                <a:solidFill>
                  <a:schemeClr val="tx1"/>
                </a:solidFill>
                <a:effectLst>
                  <a:outerShdw blurRad="38100" dist="38100" dir="2700000" algn="tl">
                    <a:srgbClr val="C0C0C0"/>
                  </a:outerShdw>
                </a:effectLst>
              </a:rPr>
              <a:t>(</a:t>
            </a:r>
            <a:r>
              <a:rPr kumimoji="1" lang="en-US" altLang="zh-CN" sz="2800" dirty="0">
                <a:solidFill>
                  <a:schemeClr val="tx1"/>
                </a:solidFill>
                <a:effectLst>
                  <a:outerShdw blurRad="38100" dist="38100" dir="2700000" algn="tl">
                    <a:srgbClr val="C0C0C0"/>
                  </a:outerShdw>
                </a:effectLst>
                <a:latin typeface="Times New Roman" pitchFamily="18" charset="0"/>
              </a:rPr>
              <a:t>degree</a:t>
            </a:r>
            <a:r>
              <a:rPr kumimoji="1" lang="en-US" altLang="zh-CN" sz="2800" dirty="0">
                <a:solidFill>
                  <a:schemeClr val="tx1"/>
                </a:solidFill>
                <a:effectLst>
                  <a:outerShdw blurRad="38100" dist="38100" dir="2700000" algn="tl">
                    <a:srgbClr val="C0C0C0"/>
                  </a:outerShdw>
                </a:effectLst>
              </a:rPr>
              <a:t>)</a:t>
            </a:r>
            <a:endParaRPr kumimoji="1" lang="zh-CN" altLang="en-US" sz="2800" dirty="0">
              <a:solidFill>
                <a:schemeClr val="tx1"/>
              </a:solidFill>
              <a:effectLst>
                <a:outerShdw blurRad="38100" dist="38100" dir="2700000" algn="tl">
                  <a:srgbClr val="C0C0C0"/>
                </a:outerShdw>
              </a:effectLst>
            </a:endParaRP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rPr>
              <a:t>分支</a:t>
            </a:r>
            <a:r>
              <a:rPr kumimoji="1" lang="zh-CN" altLang="en-US" sz="2800" dirty="0">
                <a:solidFill>
                  <a:schemeClr val="tx1"/>
                </a:solidFill>
                <a:effectLst>
                  <a:outerShdw blurRad="38100" dist="38100" dir="2700000" algn="tl">
                    <a:srgbClr val="C0C0C0"/>
                  </a:outerShdw>
                </a:effectLst>
              </a:rPr>
              <a:t>(</a:t>
            </a:r>
            <a:r>
              <a:rPr kumimoji="1" lang="en-US" altLang="zh-CN" sz="2800" dirty="0">
                <a:solidFill>
                  <a:schemeClr val="tx1"/>
                </a:solidFill>
                <a:effectLst>
                  <a:outerShdw blurRad="38100" dist="38100" dir="2700000" algn="tl">
                    <a:srgbClr val="C0C0C0"/>
                  </a:outerShdw>
                </a:effectLst>
                <a:latin typeface="Times New Roman" pitchFamily="18" charset="0"/>
              </a:rPr>
              <a:t>branch</a:t>
            </a:r>
            <a:r>
              <a:rPr kumimoji="1" lang="en-US" altLang="zh-CN" sz="2800" dirty="0">
                <a:solidFill>
                  <a:schemeClr val="tx1"/>
                </a:solidFill>
                <a:effectLst>
                  <a:outerShdw blurRad="38100" dist="38100" dir="2700000" algn="tl">
                    <a:srgbClr val="C0C0C0"/>
                  </a:outerShdw>
                </a:effectLst>
              </a:rPr>
              <a:t>)</a:t>
            </a:r>
            <a:r>
              <a:rPr kumimoji="1" lang="zh-CN" altLang="en-US" sz="2800" dirty="0">
                <a:solidFill>
                  <a:schemeClr val="tx1"/>
                </a:solidFill>
                <a:effectLst>
                  <a:outerShdw blurRad="38100" dist="38100" dir="2700000" algn="tl">
                    <a:srgbClr val="C0C0C0"/>
                  </a:outerShdw>
                </a:effectLst>
              </a:rPr>
              <a:t>结点</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rPr>
              <a:t>叶</a:t>
            </a:r>
            <a:r>
              <a:rPr kumimoji="1" lang="zh-CN" altLang="en-US" sz="2800" dirty="0">
                <a:solidFill>
                  <a:schemeClr val="tx1"/>
                </a:solidFill>
                <a:effectLst>
                  <a:outerShdw blurRad="38100" dist="38100" dir="2700000" algn="tl">
                    <a:srgbClr val="C0C0C0"/>
                  </a:outerShdw>
                </a:effectLst>
              </a:rPr>
              <a:t>(</a:t>
            </a:r>
            <a:r>
              <a:rPr kumimoji="1" lang="en-US" altLang="zh-CN" sz="2800" dirty="0">
                <a:solidFill>
                  <a:schemeClr val="tx1"/>
                </a:solidFill>
                <a:effectLst>
                  <a:outerShdw blurRad="38100" dist="38100" dir="2700000" algn="tl">
                    <a:srgbClr val="C0C0C0"/>
                  </a:outerShdw>
                </a:effectLst>
                <a:latin typeface="Times New Roman" pitchFamily="18" charset="0"/>
              </a:rPr>
              <a:t>leaf</a:t>
            </a:r>
            <a:r>
              <a:rPr kumimoji="1" lang="en-US" altLang="zh-CN" sz="2800" dirty="0">
                <a:solidFill>
                  <a:schemeClr val="tx1"/>
                </a:solidFill>
                <a:effectLst>
                  <a:outerShdw blurRad="38100" dist="38100" dir="2700000" algn="tl">
                    <a:srgbClr val="C0C0C0"/>
                  </a:outerShdw>
                </a:effectLst>
              </a:rPr>
              <a:t>)</a:t>
            </a:r>
            <a:r>
              <a:rPr kumimoji="1" lang="zh-CN" altLang="en-US" sz="2800" dirty="0">
                <a:solidFill>
                  <a:schemeClr val="tx1"/>
                </a:solidFill>
                <a:effectLst>
                  <a:outerShdw blurRad="38100" dist="38100" dir="2700000" algn="tl">
                    <a:srgbClr val="C0C0C0"/>
                  </a:outerShdw>
                </a:effectLst>
              </a:rPr>
              <a:t>结点        </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rPr>
              <a:t>子女</a:t>
            </a:r>
            <a:r>
              <a:rPr kumimoji="1" lang="zh-CN" altLang="en-US" sz="2800" dirty="0">
                <a:solidFill>
                  <a:schemeClr val="tx1"/>
                </a:solidFill>
                <a:effectLst>
                  <a:outerShdw blurRad="38100" dist="38100" dir="2700000" algn="tl">
                    <a:srgbClr val="C0C0C0"/>
                  </a:outerShdw>
                </a:effectLst>
              </a:rPr>
              <a:t>(</a:t>
            </a:r>
            <a:r>
              <a:rPr kumimoji="1" lang="en-US" altLang="zh-CN" sz="2800" dirty="0">
                <a:solidFill>
                  <a:schemeClr val="tx1"/>
                </a:solidFill>
                <a:effectLst>
                  <a:outerShdw blurRad="38100" dist="38100" dir="2700000" algn="tl">
                    <a:srgbClr val="C0C0C0"/>
                  </a:outerShdw>
                </a:effectLst>
                <a:latin typeface="Times New Roman" pitchFamily="18" charset="0"/>
              </a:rPr>
              <a:t>child</a:t>
            </a:r>
            <a:r>
              <a:rPr kumimoji="1" lang="en-US" altLang="zh-CN" sz="2800" dirty="0">
                <a:solidFill>
                  <a:schemeClr val="tx1"/>
                </a:solidFill>
                <a:effectLst>
                  <a:outerShdw blurRad="38100" dist="38100" dir="2700000" algn="tl">
                    <a:srgbClr val="C0C0C0"/>
                  </a:outerShdw>
                </a:effectLst>
              </a:rPr>
              <a:t>)</a:t>
            </a:r>
            <a:r>
              <a:rPr kumimoji="1" lang="zh-CN" altLang="en-US" sz="2800" dirty="0">
                <a:solidFill>
                  <a:schemeClr val="tx1"/>
                </a:solidFill>
                <a:effectLst>
                  <a:outerShdw blurRad="38100" dist="38100" dir="2700000" algn="tl">
                    <a:srgbClr val="C0C0C0"/>
                  </a:outerShdw>
                </a:effectLst>
              </a:rPr>
              <a:t>结点</a:t>
            </a:r>
            <a:endParaRPr kumimoji="1" lang="zh-CN" altLang="en-US" sz="2800" u="sng" dirty="0">
              <a:solidFill>
                <a:schemeClr val="tx1"/>
              </a:solidFill>
              <a:effectLst>
                <a:outerShdw blurRad="38100" dist="38100" dir="2700000" algn="tl">
                  <a:srgbClr val="C0C0C0"/>
                </a:outerShdw>
              </a:effectLst>
              <a:latin typeface="仿宋_GB2312" pitchFamily="49" charset="-122"/>
              <a:ea typeface="仿宋_GB2312" pitchFamily="49" charset="-122"/>
            </a:endParaRP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latin typeface="仿宋_GB2312" pitchFamily="49" charset="-122"/>
                <a:ea typeface="仿宋_GB2312" pitchFamily="49" charset="-122"/>
              </a:rPr>
              <a:t>双亲</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dirty="0">
                <a:solidFill>
                  <a:schemeClr val="tx1"/>
                </a:solidFill>
                <a:effectLst>
                  <a:outerShdw blurRad="38100" dist="38100" dir="2700000" algn="tl">
                    <a:srgbClr val="C0C0C0"/>
                  </a:outerShdw>
                </a:effectLst>
                <a:latin typeface="Times New Roman" pitchFamily="18" charset="0"/>
              </a:rPr>
              <a:t>parent</a:t>
            </a:r>
            <a:r>
              <a:rPr kumimoji="1" lang="en-US" altLang="zh-CN" sz="2800" dirty="0">
                <a:solidFill>
                  <a:schemeClr val="tx1"/>
                </a:solidFill>
                <a:effectLst>
                  <a:outerShdw blurRad="38100" dist="38100" dir="2700000" algn="tl">
                    <a:srgbClr val="C0C0C0"/>
                  </a:outerShdw>
                </a:effectLst>
                <a:latin typeface="仿宋_GB2312" pitchFamily="49" charset="-122"/>
                <a:ea typeface="仿宋_GB2312" pitchFamily="49" charset="-122"/>
              </a:rPr>
              <a:t>)</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结点</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                    </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latin typeface="仿宋_GB2312" pitchFamily="49" charset="-122"/>
                <a:ea typeface="仿宋_GB2312" pitchFamily="49" charset="-122"/>
              </a:rPr>
              <a:t>兄弟</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dirty="0">
                <a:solidFill>
                  <a:schemeClr val="tx1"/>
                </a:solidFill>
                <a:effectLst>
                  <a:outerShdw blurRad="38100" dist="38100" dir="2700000" algn="tl">
                    <a:srgbClr val="C0C0C0"/>
                  </a:outerShdw>
                </a:effectLst>
                <a:latin typeface="Times New Roman" pitchFamily="18" charset="0"/>
              </a:rPr>
              <a:t>sibling</a:t>
            </a:r>
            <a:r>
              <a:rPr kumimoji="1" lang="en-US" altLang="zh-CN" sz="2800" dirty="0">
                <a:solidFill>
                  <a:schemeClr val="tx1"/>
                </a:solidFill>
                <a:effectLst>
                  <a:outerShdw blurRad="38100" dist="38100" dir="2700000" algn="tl">
                    <a:srgbClr val="C0C0C0"/>
                  </a:outerShdw>
                </a:effectLst>
                <a:latin typeface="仿宋_GB2312" pitchFamily="49" charset="-122"/>
                <a:ea typeface="仿宋_GB2312" pitchFamily="49" charset="-122"/>
              </a:rPr>
              <a:t>)</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结点</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 </a:t>
            </a:r>
            <a:r>
              <a:rPr kumimoji="1" lang="zh-CN" altLang="en-US" sz="2800" u="sng" dirty="0">
                <a:solidFill>
                  <a:schemeClr val="tx1"/>
                </a:solidFill>
                <a:effectLst>
                  <a:outerShdw blurRad="38100" dist="38100" dir="2700000" algn="tl">
                    <a:srgbClr val="C0C0C0"/>
                  </a:outerShdw>
                </a:effectLst>
                <a:latin typeface="仿宋_GB2312" pitchFamily="49" charset="-122"/>
                <a:ea typeface="仿宋_GB2312" pitchFamily="49" charset="-122"/>
              </a:rPr>
              <a:t>祖先</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dirty="0">
                <a:solidFill>
                  <a:schemeClr val="tx1"/>
                </a:solidFill>
                <a:effectLst>
                  <a:outerShdw blurRad="38100" dist="38100" dir="2700000" algn="tl">
                    <a:srgbClr val="C0C0C0"/>
                  </a:outerShdw>
                </a:effectLst>
                <a:latin typeface="Times New Roman" pitchFamily="18" charset="0"/>
              </a:rPr>
              <a:t>ancestor</a:t>
            </a:r>
            <a:r>
              <a:rPr kumimoji="1" lang="en-US" altLang="zh-CN" sz="2800" dirty="0">
                <a:solidFill>
                  <a:schemeClr val="tx1"/>
                </a:solidFill>
                <a:effectLst>
                  <a:outerShdw blurRad="38100" dist="38100" dir="2700000" algn="tl">
                    <a:srgbClr val="C0C0C0"/>
                  </a:outerShdw>
                </a:effectLst>
                <a:latin typeface="仿宋_GB2312" pitchFamily="49" charset="-122"/>
                <a:ea typeface="仿宋_GB2312" pitchFamily="49" charset="-122"/>
              </a:rPr>
              <a:t>)</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结点</a:t>
            </a:r>
          </a:p>
          <a:p>
            <a:pPr eaLnBrk="1" hangingPunct="1">
              <a:lnSpc>
                <a:spcPct val="100000"/>
              </a:lnSpc>
              <a:spcBef>
                <a:spcPct val="10000"/>
              </a:spcBef>
              <a:buFont typeface="Wingdings" pitchFamily="2" charset="2"/>
              <a:buNone/>
              <a:defRPr/>
            </a:pPr>
            <a:endPar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endParaRPr>
          </a:p>
        </p:txBody>
      </p:sp>
      <p:sp>
        <p:nvSpPr>
          <p:cNvPr id="685063" name="Rectangle 1031"/>
          <p:cNvSpPr>
            <a:spLocks noChangeArrowheads="1"/>
          </p:cNvSpPr>
          <p:nvPr/>
        </p:nvSpPr>
        <p:spPr bwMode="auto">
          <a:xfrm>
            <a:off x="4319588" y="908720"/>
            <a:ext cx="4824412"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包含一个数据元素</a:t>
            </a:r>
            <a:r>
              <a:rPr kumimoji="1" lang="zh-CN" altLang="en-US" sz="2800" dirty="0">
                <a:solidFill>
                  <a:schemeClr val="tx1"/>
                </a:solidFill>
              </a:rPr>
              <a:t>及若干指</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向其子树的分支</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结点的子树个数</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度不为</a:t>
            </a:r>
            <a:r>
              <a:rPr kumimoji="1" lang="zh-CN" altLang="en-US" sz="2800" dirty="0">
                <a:solidFill>
                  <a:schemeClr val="tx1"/>
                </a:solidFill>
                <a:effectLst>
                  <a:outerShdw blurRad="38100" dist="38100" dir="2700000" algn="tl">
                    <a:srgbClr val="C0C0C0"/>
                  </a:outerShdw>
                </a:effectLst>
                <a:latin typeface="Times New Roman" pitchFamily="18" charset="0"/>
              </a:rPr>
              <a:t>0</a:t>
            </a:r>
            <a:r>
              <a:rPr kumimoji="1" lang="zh-CN" altLang="en-US" sz="2800" dirty="0">
                <a:solidFill>
                  <a:schemeClr val="tx1"/>
                </a:solidFill>
                <a:effectLst>
                  <a:outerShdw blurRad="38100" dist="38100" dir="2700000" algn="tl">
                    <a:srgbClr val="C0C0C0"/>
                  </a:outerShdw>
                </a:effectLst>
              </a:rPr>
              <a:t>的结点</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度为</a:t>
            </a:r>
            <a:r>
              <a:rPr kumimoji="1" lang="zh-CN" altLang="en-US" sz="2800" dirty="0">
                <a:solidFill>
                  <a:schemeClr val="tx1"/>
                </a:solidFill>
                <a:effectLst>
                  <a:outerShdw blurRad="38100" dist="38100" dir="2700000" algn="tl">
                    <a:srgbClr val="C0C0C0"/>
                  </a:outerShdw>
                </a:effectLst>
                <a:latin typeface="Times New Roman" pitchFamily="18" charset="0"/>
              </a:rPr>
              <a:t>0</a:t>
            </a:r>
            <a:r>
              <a:rPr kumimoji="1" lang="zh-CN" altLang="en-US" sz="2800" dirty="0">
                <a:solidFill>
                  <a:schemeClr val="tx1"/>
                </a:solidFill>
                <a:effectLst>
                  <a:outerShdw blurRad="38100" dist="38100" dir="2700000" algn="tl">
                    <a:srgbClr val="C0C0C0"/>
                  </a:outerShdw>
                </a:effectLst>
              </a:rPr>
              <a:t>的结点</a:t>
            </a:r>
          </a:p>
          <a:p>
            <a:pPr>
              <a:buFont typeface="Wingdings" pitchFamily="2" charset="2"/>
              <a:buNone/>
              <a:defRPr/>
            </a:pPr>
            <a:r>
              <a:rPr kumimoji="1" lang="zh-CN" altLang="en-US" sz="2800" dirty="0">
                <a:solidFill>
                  <a:schemeClr val="tx1"/>
                </a:solidFill>
                <a:effectLst>
                  <a:outerShdw blurRad="38100" dist="38100" dir="2700000" algn="tl">
                    <a:srgbClr val="C0C0C0"/>
                  </a:outerShdw>
                </a:effectLst>
              </a:rPr>
              <a:t>某结点子树的根结点</a:t>
            </a:r>
            <a:endParaRPr kumimoji="1" lang="zh-CN" altLang="en-US" sz="2800" u="sng" dirty="0">
              <a:solidFill>
                <a:schemeClr val="tx1"/>
              </a:solidFill>
              <a:effectLst>
                <a:outerShdw blurRad="38100" dist="38100" dir="2700000" algn="tl">
                  <a:srgbClr val="C0C0C0"/>
                </a:outerShdw>
              </a:effectLst>
              <a:latin typeface="仿宋_GB2312" pitchFamily="49" charset="-122"/>
              <a:ea typeface="仿宋_GB2312" pitchFamily="49" charset="-122"/>
            </a:endParaRP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某个结点是其子树之根的</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双亲 </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具有同一双亲的所有结点</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从树的根到结点</a:t>
            </a:r>
            <a:r>
              <a:rPr kumimoji="1" lang="en-US" altLang="zh-CN" sz="2800" dirty="0" err="1">
                <a:solidFill>
                  <a:schemeClr val="tx1"/>
                </a:solidFill>
                <a:effectLst>
                  <a:outerShdw blurRad="38100" dist="38100" dir="2700000" algn="tl">
                    <a:srgbClr val="C0C0C0"/>
                  </a:outerShdw>
                </a:effectLst>
                <a:latin typeface="Times New Roman" pitchFamily="18" charset="0"/>
                <a:ea typeface="仿宋_GB2312" pitchFamily="49" charset="-122"/>
              </a:rPr>
              <a:t>k</a:t>
            </a:r>
            <a:r>
              <a:rPr kumimoji="1" lang="en-US" altLang="zh-CN" sz="2800" baseline="-30000" dirty="0" err="1">
                <a:solidFill>
                  <a:schemeClr val="tx1"/>
                </a:solidFill>
                <a:effectLst>
                  <a:outerShdw blurRad="38100" dist="38100" dir="2700000" algn="tl">
                    <a:srgbClr val="C0C0C0"/>
                  </a:outerShdw>
                </a:effectLst>
                <a:latin typeface="Times New Roman" pitchFamily="18" charset="0"/>
                <a:ea typeface="仿宋_GB2312" pitchFamily="49" charset="-122"/>
              </a:rPr>
              <a:t>s</a:t>
            </a:r>
            <a:r>
              <a:rPr kumimoji="1" lang="zh-CN" altLang="en-US" sz="2800" dirty="0">
                <a:solidFill>
                  <a:schemeClr val="tx1"/>
                </a:solidFill>
                <a:effectLst>
                  <a:outerShdw blurRad="38100" dist="38100" dir="2700000" algn="tl">
                    <a:srgbClr val="C0C0C0"/>
                  </a:outerShdw>
                </a:effectLst>
              </a:rPr>
              <a:t>的路径</a:t>
            </a:r>
          </a:p>
          <a:p>
            <a:pPr eaLnBrk="1" hangingPunct="1">
              <a:lnSpc>
                <a:spcPct val="100000"/>
              </a:lnSpc>
              <a:spcBef>
                <a:spcPct val="10000"/>
              </a:spcBef>
              <a:buFont typeface="Wingdings" pitchFamily="2" charset="2"/>
              <a:buNone/>
              <a:defRPr/>
            </a:pPr>
            <a:r>
              <a:rPr kumimoji="1" lang="zh-CN" altLang="en-US" sz="2800" dirty="0">
                <a:solidFill>
                  <a:schemeClr val="tx1"/>
                </a:solidFill>
                <a:effectLst>
                  <a:outerShdw blurRad="38100" dist="38100" dir="2700000" algn="tl">
                    <a:srgbClr val="C0C0C0"/>
                  </a:outerShdw>
                </a:effectLst>
              </a:rPr>
              <a:t>上所有结点</a:t>
            </a:r>
            <a:r>
              <a:rPr kumimoji="1" lang="en-US" altLang="zh-CN" sz="2800" dirty="0">
                <a:solidFill>
                  <a:schemeClr val="tx1"/>
                </a:solidFill>
                <a:effectLst>
                  <a:outerShdw blurRad="38100" dist="38100" dir="2700000" algn="tl">
                    <a:srgbClr val="C0C0C0"/>
                  </a:outerShdw>
                </a:effectLst>
              </a:rPr>
              <a:t>k</a:t>
            </a:r>
            <a:r>
              <a:rPr kumimoji="1" lang="zh-CN" altLang="en-US" sz="2800" dirty="0">
                <a:solidFill>
                  <a:schemeClr val="tx1"/>
                </a:solidFill>
                <a:effectLst>
                  <a:outerShdw blurRad="38100" dist="38100" dir="2700000" algn="tl">
                    <a:srgbClr val="C0C0C0"/>
                  </a:outerShdw>
                </a:effectLst>
              </a:rPr>
              <a:t>都是</a:t>
            </a:r>
            <a:r>
              <a:rPr kumimoji="1" lang="en-US" altLang="zh-CN" sz="2800" dirty="0" err="1">
                <a:solidFill>
                  <a:schemeClr val="tx1"/>
                </a:solidFill>
                <a:effectLst>
                  <a:outerShdw blurRad="38100" dist="38100" dir="2700000" algn="tl">
                    <a:srgbClr val="C0C0C0"/>
                  </a:outerShdw>
                </a:effectLst>
                <a:latin typeface="Times New Roman" pitchFamily="18" charset="0"/>
                <a:ea typeface="仿宋_GB2312" pitchFamily="49" charset="-122"/>
              </a:rPr>
              <a:t>k</a:t>
            </a:r>
            <a:r>
              <a:rPr kumimoji="1" lang="en-US" altLang="zh-CN" sz="2800" baseline="-30000" dirty="0" err="1">
                <a:solidFill>
                  <a:schemeClr val="tx1"/>
                </a:solidFill>
                <a:effectLst>
                  <a:outerShdw blurRad="38100" dist="38100" dir="2700000" algn="tl">
                    <a:srgbClr val="C0C0C0"/>
                  </a:outerShdw>
                </a:effectLst>
                <a:latin typeface="Times New Roman" pitchFamily="18" charset="0"/>
                <a:ea typeface="仿宋_GB2312" pitchFamily="49" charset="-122"/>
              </a:rPr>
              <a:t>s</a:t>
            </a:r>
            <a:r>
              <a:rPr kumimoji="1" lang="zh-CN" altLang="en-US" sz="2800" dirty="0">
                <a:solidFill>
                  <a:schemeClr val="tx1"/>
                </a:solidFill>
                <a:effectLst>
                  <a:outerShdw blurRad="38100" dist="38100" dir="2700000" algn="tl">
                    <a:srgbClr val="C0C0C0"/>
                  </a:outerShdw>
                </a:effectLst>
              </a:rPr>
              <a:t>的祖先</a:t>
            </a:r>
            <a:r>
              <a:rPr kumimoji="1" lang="zh-CN" altLang="en-US" sz="2800" dirty="0">
                <a:solidFill>
                  <a:schemeClr val="tx1"/>
                </a:solidFill>
                <a:effectLst>
                  <a:outerShdw blurRad="38100" dist="38100" dir="2700000" algn="tl">
                    <a:srgbClr val="C0C0C0"/>
                  </a:outerShdw>
                </a:effectLst>
                <a:latin typeface="仿宋_GB2312" pitchFamily="49" charset="-122"/>
                <a:ea typeface="仿宋_GB2312" pitchFamily="49" charset="-122"/>
              </a:rPr>
              <a:t> </a:t>
            </a:r>
          </a:p>
        </p:txBody>
      </p:sp>
      <p:sp>
        <p:nvSpPr>
          <p:cNvPr id="4" name="Rectangle 35"/>
          <p:cNvSpPr>
            <a:spLocks noChangeArrowheads="1"/>
          </p:cNvSpPr>
          <p:nvPr/>
        </p:nvSpPr>
        <p:spPr bwMode="auto">
          <a:xfrm>
            <a:off x="52388" y="230122"/>
            <a:ext cx="8534400" cy="60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algn="ctr">
              <a:lnSpc>
                <a:spcPct val="100000"/>
              </a:lnSpc>
              <a:spcBef>
                <a:spcPct val="50000"/>
              </a:spcBef>
              <a:buSzPct val="80000"/>
              <a:buFont typeface="Wingdings" pitchFamily="2" charset="2"/>
              <a:buNone/>
              <a:defRPr/>
            </a:pPr>
            <a:r>
              <a:rPr lang="zh-CN" altLang="en-US" sz="3200" dirty="0" smtClean="0">
                <a:solidFill>
                  <a:schemeClr val="tx1"/>
                </a:solidFill>
                <a:effectLst>
                  <a:outerShdw blurRad="38100" dist="38100" dir="2700000" algn="tl">
                    <a:srgbClr val="C0C0C0"/>
                  </a:outerShdw>
                </a:effectLst>
                <a:latin typeface="Times New Roman" pitchFamily="18" charset="0"/>
              </a:rPr>
              <a:t>树的常用术语</a:t>
            </a:r>
            <a:endParaRPr lang="zh-CN" altLang="en-US" sz="3200" dirty="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836613"/>
            <a:ext cx="9144000" cy="4053589"/>
          </a:xfrm>
          <a:prstGeom prst="rect">
            <a:avLst/>
          </a:prstGeom>
          <a:solidFill>
            <a:srgbClr val="00CC99"/>
          </a:solidFill>
          <a:ln w="9525">
            <a:noFill/>
            <a:miter lim="800000"/>
            <a:headEnd/>
            <a:tailEnd/>
          </a:ln>
          <a:effectLst/>
        </p:spPr>
        <p:txBody>
          <a:bodyPr lIns="112947" tIns="56473" rIns="112947" bIns="56473">
            <a:spAutoFit/>
          </a:bodyPr>
          <a:lstStyle/>
          <a:p>
            <a:pPr>
              <a:lnSpc>
                <a:spcPct val="100000"/>
              </a:lnSpc>
            </a:pPr>
            <a:r>
              <a:rPr lang="en-US" altLang="zh-CN" sz="3200" dirty="0" err="1">
                <a:solidFill>
                  <a:schemeClr val="tx1"/>
                </a:solidFill>
                <a:latin typeface="Times New Roman" pitchFamily="18" charset="0"/>
              </a:rPr>
              <a:t>def</a:t>
            </a:r>
            <a:r>
              <a:rPr lang="en-US" altLang="zh-CN" sz="3200" dirty="0">
                <a:solidFill>
                  <a:schemeClr val="tx1"/>
                </a:solidFill>
                <a:latin typeface="Times New Roman" pitchFamily="18" charset="0"/>
              </a:rPr>
              <a:t>  </a:t>
            </a:r>
            <a:r>
              <a:rPr lang="en-US" altLang="zh-CN" sz="3200" dirty="0" err="1" smtClean="0">
                <a:solidFill>
                  <a:schemeClr val="tx1"/>
                </a:solidFill>
                <a:latin typeface="Times New Roman" pitchFamily="18" charset="0"/>
              </a:rPr>
              <a:t>preOrder</a:t>
            </a:r>
            <a:r>
              <a:rPr lang="en-US" altLang="zh-CN" sz="3200" dirty="0" smtClean="0">
                <a:solidFill>
                  <a:schemeClr val="tx1"/>
                </a:solidFill>
                <a:latin typeface="Times New Roman" pitchFamily="18" charset="0"/>
              </a:rPr>
              <a:t>( </a:t>
            </a:r>
            <a:r>
              <a:rPr lang="en-US" altLang="zh-CN" sz="3200" dirty="0">
                <a:solidFill>
                  <a:schemeClr val="tx1"/>
                </a:solidFill>
                <a:latin typeface="Times New Roman" pitchFamily="18" charset="0"/>
              </a:rPr>
              <a:t>t ) :</a:t>
            </a:r>
          </a:p>
          <a:p>
            <a:pPr>
              <a:lnSpc>
                <a:spcPct val="100000"/>
              </a:lnSpc>
            </a:pPr>
            <a:r>
              <a:rPr lang="en-US" altLang="zh-CN" sz="3200" dirty="0">
                <a:solidFill>
                  <a:schemeClr val="tx1"/>
                </a:solidFill>
                <a:latin typeface="Times New Roman" pitchFamily="18" charset="0"/>
              </a:rPr>
              <a:t>    S = Stack()</a:t>
            </a:r>
          </a:p>
          <a:p>
            <a:pPr>
              <a:lnSpc>
                <a:spcPct val="100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S.push</a:t>
            </a:r>
            <a:r>
              <a:rPr lang="en-US" altLang="zh-CN" sz="3200" dirty="0">
                <a:solidFill>
                  <a:schemeClr val="tx1"/>
                </a:solidFill>
                <a:latin typeface="Times New Roman" pitchFamily="18" charset="0"/>
              </a:rPr>
              <a:t>(t)</a:t>
            </a:r>
          </a:p>
          <a:p>
            <a:pPr>
              <a:lnSpc>
                <a:spcPct val="100000"/>
              </a:lnSpc>
            </a:pPr>
            <a:r>
              <a:rPr lang="en-US" altLang="zh-CN" sz="3200" dirty="0">
                <a:solidFill>
                  <a:schemeClr val="tx1"/>
                </a:solidFill>
                <a:latin typeface="Times New Roman" pitchFamily="18" charset="0"/>
              </a:rPr>
              <a:t>    while  not </a:t>
            </a:r>
            <a:r>
              <a:rPr lang="en-US" altLang="zh-CN" sz="3200" dirty="0" err="1">
                <a:solidFill>
                  <a:schemeClr val="tx1"/>
                </a:solidFill>
                <a:latin typeface="Times New Roman" pitchFamily="18" charset="0"/>
              </a:rPr>
              <a:t>S.isEmpty</a:t>
            </a:r>
            <a:r>
              <a:rPr lang="en-US" altLang="zh-CN" sz="3200" dirty="0">
                <a:solidFill>
                  <a:schemeClr val="tx1"/>
                </a:solidFill>
                <a:latin typeface="Times New Roman" pitchFamily="18" charset="0"/>
              </a:rPr>
              <a:t>( ) :</a:t>
            </a:r>
          </a:p>
          <a:p>
            <a:pPr>
              <a:lnSpc>
                <a:spcPct val="100000"/>
              </a:lnSpc>
            </a:pPr>
            <a:r>
              <a:rPr lang="en-US" altLang="zh-CN" sz="3200" dirty="0">
                <a:solidFill>
                  <a:schemeClr val="tx1"/>
                </a:solidFill>
                <a:latin typeface="Times New Roman" pitchFamily="18" charset="0"/>
              </a:rPr>
              <a:t>        p = </a:t>
            </a:r>
            <a:r>
              <a:rPr lang="en-US" altLang="zh-CN" sz="3200" dirty="0" err="1">
                <a:solidFill>
                  <a:schemeClr val="tx1"/>
                </a:solidFill>
                <a:latin typeface="Times New Roman" pitchFamily="18" charset="0"/>
              </a:rPr>
              <a:t>S.pop</a:t>
            </a:r>
            <a:r>
              <a:rPr lang="en-US" altLang="zh-CN" sz="3200" dirty="0">
                <a:solidFill>
                  <a:schemeClr val="tx1"/>
                </a:solidFill>
                <a:latin typeface="Times New Roman" pitchFamily="18" charset="0"/>
              </a:rPr>
              <a:t>( )</a:t>
            </a:r>
          </a:p>
          <a:p>
            <a:pPr>
              <a:lnSpc>
                <a:spcPct val="100000"/>
              </a:lnSpc>
            </a:pPr>
            <a:r>
              <a:rPr lang="en-US" altLang="zh-CN" sz="3200" dirty="0">
                <a:solidFill>
                  <a:schemeClr val="tx1"/>
                </a:solidFill>
                <a:latin typeface="Times New Roman" pitchFamily="18" charset="0"/>
              </a:rPr>
              <a:t>        print </a:t>
            </a:r>
            <a:r>
              <a:rPr lang="en-US" altLang="zh-CN" sz="3200" dirty="0" err="1">
                <a:solidFill>
                  <a:schemeClr val="tx1"/>
                </a:solidFill>
                <a:latin typeface="Times New Roman" pitchFamily="18" charset="0"/>
              </a:rPr>
              <a:t>p.data</a:t>
            </a:r>
            <a:r>
              <a:rPr lang="en-US" altLang="zh-CN" sz="3200" dirty="0">
                <a:solidFill>
                  <a:schemeClr val="tx1"/>
                </a:solidFill>
                <a:latin typeface="Times New Roman" pitchFamily="18" charset="0"/>
              </a:rPr>
              <a:t>,</a:t>
            </a:r>
          </a:p>
          <a:p>
            <a:pPr>
              <a:lnSpc>
                <a:spcPct val="100000"/>
              </a:lnSpc>
            </a:pPr>
            <a:r>
              <a:rPr lang="en-US" altLang="zh-CN" sz="3200" dirty="0">
                <a:solidFill>
                  <a:schemeClr val="tx1"/>
                </a:solidFill>
                <a:latin typeface="Times New Roman" pitchFamily="18" charset="0"/>
              </a:rPr>
              <a:t>        if   </a:t>
            </a:r>
            <a:r>
              <a:rPr lang="en-US" altLang="zh-CN" sz="3200" dirty="0" err="1">
                <a:solidFill>
                  <a:schemeClr val="tx1"/>
                </a:solidFill>
                <a:latin typeface="Times New Roman" pitchFamily="18" charset="0"/>
              </a:rPr>
              <a:t>p.Rchild</a:t>
            </a:r>
            <a:r>
              <a:rPr lang="en-US" altLang="zh-CN" sz="3200" dirty="0">
                <a:solidFill>
                  <a:schemeClr val="tx1"/>
                </a:solidFill>
                <a:latin typeface="Times New Roman" pitchFamily="18" charset="0"/>
              </a:rPr>
              <a:t> is not None : </a:t>
            </a:r>
            <a:r>
              <a:rPr lang="en-US" altLang="zh-CN" sz="3200" dirty="0" err="1">
                <a:solidFill>
                  <a:schemeClr val="tx1"/>
                </a:solidFill>
                <a:latin typeface="Times New Roman" pitchFamily="18" charset="0"/>
              </a:rPr>
              <a:t>S.push</a:t>
            </a: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p.Rchild</a:t>
            </a:r>
            <a:r>
              <a:rPr lang="en-US" altLang="zh-CN" sz="3200" dirty="0">
                <a:solidFill>
                  <a:schemeClr val="tx1"/>
                </a:solidFill>
                <a:latin typeface="Times New Roman" pitchFamily="18" charset="0"/>
              </a:rPr>
              <a:t>)</a:t>
            </a:r>
          </a:p>
          <a:p>
            <a:pPr>
              <a:lnSpc>
                <a:spcPct val="100000"/>
              </a:lnSpc>
            </a:pPr>
            <a:r>
              <a:rPr lang="en-US" altLang="zh-CN" sz="3200" dirty="0">
                <a:solidFill>
                  <a:schemeClr val="tx1"/>
                </a:solidFill>
                <a:latin typeface="Times New Roman" pitchFamily="18" charset="0"/>
              </a:rPr>
              <a:t>        if   </a:t>
            </a:r>
            <a:r>
              <a:rPr lang="en-US" altLang="zh-CN" sz="3200" dirty="0" err="1">
                <a:solidFill>
                  <a:schemeClr val="tx1"/>
                </a:solidFill>
                <a:latin typeface="Times New Roman" pitchFamily="18" charset="0"/>
              </a:rPr>
              <a:t>p.Lchild</a:t>
            </a:r>
            <a:r>
              <a:rPr lang="en-US" altLang="zh-CN" sz="3200" dirty="0">
                <a:solidFill>
                  <a:schemeClr val="tx1"/>
                </a:solidFill>
                <a:latin typeface="Times New Roman" pitchFamily="18" charset="0"/>
              </a:rPr>
              <a:t> is not None : </a:t>
            </a:r>
            <a:r>
              <a:rPr lang="en-US" altLang="zh-CN" sz="3200" dirty="0" err="1">
                <a:solidFill>
                  <a:schemeClr val="tx1"/>
                </a:solidFill>
                <a:latin typeface="Times New Roman" pitchFamily="18" charset="0"/>
              </a:rPr>
              <a:t>S.push</a:t>
            </a: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p.Lchild</a:t>
            </a:r>
            <a:r>
              <a:rPr lang="en-US" altLang="zh-CN" sz="3200" dirty="0">
                <a:solidFill>
                  <a:schemeClr val="tx1"/>
                </a:solidFill>
                <a:latin typeface="Times New Roman" pitchFamily="18" charset="0"/>
              </a:rPr>
              <a:t>)</a:t>
            </a:r>
          </a:p>
        </p:txBody>
      </p:sp>
      <p:sp>
        <p:nvSpPr>
          <p:cNvPr id="753667" name="Rectangle 3"/>
          <p:cNvSpPr>
            <a:spLocks noChangeArrowheads="1"/>
          </p:cNvSpPr>
          <p:nvPr/>
        </p:nvSpPr>
        <p:spPr bwMode="auto">
          <a:xfrm>
            <a:off x="7145338" y="4968876"/>
            <a:ext cx="1450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dirty="0">
                <a:solidFill>
                  <a:srgbClr val="FF0000"/>
                </a:solidFill>
                <a:effectLst>
                  <a:outerShdw blurRad="38100" dist="38100" dir="2700000" algn="tl">
                    <a:srgbClr val="C0C0C0"/>
                  </a:outerShdw>
                </a:effectLst>
              </a:rPr>
              <a:t>算法二</a:t>
            </a:r>
          </a:p>
        </p:txBody>
      </p:sp>
      <p:sp>
        <p:nvSpPr>
          <p:cNvPr id="76804" name="Rectangle 4"/>
          <p:cNvSpPr>
            <a:spLocks noChangeArrowheads="1"/>
          </p:cNvSpPr>
          <p:nvPr/>
        </p:nvSpPr>
        <p:spPr bwMode="auto">
          <a:xfrm>
            <a:off x="179388" y="115888"/>
            <a:ext cx="1875987" cy="648426"/>
          </a:xfrm>
          <a:prstGeom prst="rect">
            <a:avLst/>
          </a:prstGeom>
          <a:noFill/>
          <a:ln w="9525">
            <a:noFill/>
            <a:miter lim="800000"/>
            <a:headEnd/>
            <a:tailEnd/>
          </a:ln>
          <a:effectLst/>
        </p:spPr>
        <p:txBody>
          <a:bodyPr wrap="none" lIns="112947" tIns="56473" rIns="112947" bIns="56473">
            <a:spAutoFit/>
          </a:bodyPr>
          <a:lstStyle/>
          <a:p>
            <a:r>
              <a:rPr lang="zh-CN" altLang="en-US" sz="3200" dirty="0">
                <a:solidFill>
                  <a:schemeClr val="tx1"/>
                </a:solidFill>
                <a:latin typeface="Times New Roman" pitchFamily="18" charset="0"/>
              </a:rPr>
              <a:t>前序遍历</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9750" y="620713"/>
            <a:ext cx="8153400" cy="2451100"/>
          </a:xfrm>
          <a:prstGeom prst="rect">
            <a:avLst/>
          </a:prstGeom>
          <a:noFill/>
          <a:ln w="9525">
            <a:noFill/>
            <a:miter lim="800000"/>
            <a:headEnd/>
            <a:tailEnd/>
          </a:ln>
          <a:effectLst/>
        </p:spPr>
        <p:txBody>
          <a:bodyPr lIns="112947" tIns="56473" rIns="112947" bIns="56473">
            <a:spAutoFit/>
          </a:bodyPr>
          <a:lstStyle/>
          <a:p>
            <a:pPr indent="895350"/>
            <a:r>
              <a:rPr lang="zh-CN" altLang="en-US" sz="3200">
                <a:solidFill>
                  <a:schemeClr val="tx1"/>
                </a:solidFill>
                <a:latin typeface="Times New Roman" pitchFamily="18" charset="0"/>
              </a:rPr>
              <a:t>完全类似的，可以用非递归的方法对树进行中序和后序遍历。</a:t>
            </a:r>
          </a:p>
          <a:p>
            <a:pPr indent="895350"/>
            <a:r>
              <a:rPr lang="zh-CN" altLang="en-US" sz="3200">
                <a:solidFill>
                  <a:schemeClr val="tx1"/>
                </a:solidFill>
                <a:latin typeface="Times New Roman" pitchFamily="18" charset="0"/>
              </a:rPr>
              <a:t>中序遍历时，只将树（或子树）的根结点压入栈中。</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765175"/>
            <a:ext cx="9144000" cy="5782267"/>
          </a:xfrm>
          <a:prstGeom prst="rect">
            <a:avLst/>
          </a:prstGeom>
          <a:solidFill>
            <a:srgbClr val="00CC99"/>
          </a:solidFill>
          <a:ln w="9525">
            <a:noFill/>
            <a:miter lim="800000"/>
            <a:headEnd/>
            <a:tailEnd/>
          </a:ln>
          <a:effectLst/>
        </p:spPr>
        <p:txBody>
          <a:bodyPr wrap="square" lIns="112947" tIns="56473" rIns="112947" bIns="56473">
            <a:spAutoFit/>
          </a:bodyPr>
          <a:lstStyle/>
          <a:p>
            <a:pPr>
              <a:lnSpc>
                <a:spcPts val="3400"/>
              </a:lnSpc>
            </a:pPr>
            <a:r>
              <a:rPr lang="en-US" altLang="zh-CN" sz="3200" dirty="0" err="1">
                <a:solidFill>
                  <a:schemeClr val="tx1"/>
                </a:solidFill>
                <a:latin typeface="Times New Roman" pitchFamily="18" charset="0"/>
              </a:rPr>
              <a:t>def</a:t>
            </a:r>
            <a:r>
              <a:rPr lang="en-US" altLang="zh-CN" sz="3200" dirty="0">
                <a:solidFill>
                  <a:schemeClr val="tx1"/>
                </a:solidFill>
                <a:latin typeface="Times New Roman" pitchFamily="18" charset="0"/>
              </a:rPr>
              <a:t> </a:t>
            </a:r>
            <a:r>
              <a:rPr lang="en-US" altLang="zh-CN" sz="3200" dirty="0" err="1" smtClean="0">
                <a:solidFill>
                  <a:schemeClr val="tx1"/>
                </a:solidFill>
                <a:latin typeface="Times New Roman" pitchFamily="18" charset="0"/>
              </a:rPr>
              <a:t>inOrder</a:t>
            </a:r>
            <a:r>
              <a:rPr lang="en-US" altLang="zh-CN" sz="3200" dirty="0" smtClean="0">
                <a:solidFill>
                  <a:schemeClr val="tx1"/>
                </a:solidFill>
                <a:latin typeface="Times New Roman" pitchFamily="18" charset="0"/>
              </a:rPr>
              <a:t>( </a:t>
            </a:r>
            <a:r>
              <a:rPr lang="en-US" altLang="zh-CN" sz="3200" dirty="0">
                <a:solidFill>
                  <a:schemeClr val="tx1"/>
                </a:solidFill>
                <a:latin typeface="Times New Roman" pitchFamily="18" charset="0"/>
              </a:rPr>
              <a:t>t ) :</a:t>
            </a:r>
          </a:p>
          <a:p>
            <a:pPr>
              <a:lnSpc>
                <a:spcPts val="3400"/>
              </a:lnSpc>
            </a:pPr>
            <a:r>
              <a:rPr lang="en-US" altLang="zh-CN" sz="3200" dirty="0">
                <a:solidFill>
                  <a:schemeClr val="tx1"/>
                </a:solidFill>
                <a:latin typeface="Times New Roman" pitchFamily="18" charset="0"/>
              </a:rPr>
              <a:t>    S = Stack()</a:t>
            </a:r>
          </a:p>
          <a:p>
            <a:pPr>
              <a:lnSpc>
                <a:spcPts val="3400"/>
              </a:lnSpc>
            </a:pPr>
            <a:r>
              <a:rPr lang="en-US" altLang="zh-CN" sz="3200" dirty="0">
                <a:solidFill>
                  <a:schemeClr val="tx1"/>
                </a:solidFill>
                <a:latin typeface="Times New Roman" pitchFamily="18" charset="0"/>
              </a:rPr>
              <a:t>    p = t</a:t>
            </a:r>
          </a:p>
          <a:p>
            <a:pPr>
              <a:lnSpc>
                <a:spcPts val="3400"/>
              </a:lnSpc>
            </a:pPr>
            <a:r>
              <a:rPr lang="en-US" altLang="zh-CN" sz="3200" dirty="0">
                <a:solidFill>
                  <a:schemeClr val="tx1"/>
                </a:solidFill>
                <a:latin typeface="Times New Roman" pitchFamily="18" charset="0"/>
              </a:rPr>
              <a:t>    while True :</a:t>
            </a:r>
          </a:p>
          <a:p>
            <a:pPr>
              <a:lnSpc>
                <a:spcPts val="3400"/>
              </a:lnSpc>
            </a:pPr>
            <a:r>
              <a:rPr lang="en-US" altLang="zh-CN" sz="3200" dirty="0">
                <a:solidFill>
                  <a:schemeClr val="tx1"/>
                </a:solidFill>
                <a:latin typeface="Times New Roman" pitchFamily="18" charset="0"/>
              </a:rPr>
              <a:t>        while  p is not None :</a:t>
            </a:r>
          </a:p>
          <a:p>
            <a:pPr>
              <a:lnSpc>
                <a:spcPts val="34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S.push</a:t>
            </a:r>
            <a:r>
              <a:rPr lang="en-US" altLang="zh-CN" sz="3200" dirty="0">
                <a:solidFill>
                  <a:schemeClr val="tx1"/>
                </a:solidFill>
                <a:latin typeface="Times New Roman" pitchFamily="18" charset="0"/>
              </a:rPr>
              <a:t>(p)</a:t>
            </a:r>
          </a:p>
          <a:p>
            <a:pPr>
              <a:lnSpc>
                <a:spcPts val="3400"/>
              </a:lnSpc>
            </a:pPr>
            <a:r>
              <a:rPr lang="en-US" altLang="zh-CN" sz="3200" dirty="0">
                <a:solidFill>
                  <a:schemeClr val="tx1"/>
                </a:solidFill>
                <a:latin typeface="Times New Roman" pitchFamily="18" charset="0"/>
              </a:rPr>
              <a:t>            p = </a:t>
            </a:r>
            <a:r>
              <a:rPr lang="en-US" altLang="zh-CN" sz="3200" dirty="0" err="1">
                <a:solidFill>
                  <a:schemeClr val="tx1"/>
                </a:solidFill>
                <a:latin typeface="Times New Roman" pitchFamily="18" charset="0"/>
              </a:rPr>
              <a:t>p.Lchild</a:t>
            </a:r>
            <a:endParaRPr lang="en-US" altLang="zh-CN" sz="3200" dirty="0">
              <a:solidFill>
                <a:schemeClr val="tx1"/>
              </a:solidFill>
              <a:latin typeface="Times New Roman" pitchFamily="18" charset="0"/>
            </a:endParaRPr>
          </a:p>
          <a:p>
            <a:pPr>
              <a:lnSpc>
                <a:spcPts val="3400"/>
              </a:lnSpc>
            </a:pPr>
            <a:r>
              <a:rPr lang="en-US" altLang="zh-CN" sz="3200" dirty="0">
                <a:solidFill>
                  <a:schemeClr val="tx1"/>
                </a:solidFill>
                <a:latin typeface="Times New Roman" pitchFamily="18" charset="0"/>
              </a:rPr>
              <a:t>        if  not </a:t>
            </a:r>
            <a:r>
              <a:rPr lang="en-US" altLang="zh-CN" sz="3200" dirty="0" err="1">
                <a:solidFill>
                  <a:schemeClr val="tx1"/>
                </a:solidFill>
                <a:latin typeface="Times New Roman" pitchFamily="18" charset="0"/>
              </a:rPr>
              <a:t>S.isEmpty</a:t>
            </a:r>
            <a:r>
              <a:rPr lang="en-US" altLang="zh-CN" sz="3200" dirty="0">
                <a:solidFill>
                  <a:schemeClr val="tx1"/>
                </a:solidFill>
                <a:latin typeface="Times New Roman" pitchFamily="18" charset="0"/>
              </a:rPr>
              <a:t> ( ) :</a:t>
            </a:r>
          </a:p>
          <a:p>
            <a:pPr>
              <a:lnSpc>
                <a:spcPts val="3400"/>
              </a:lnSpc>
            </a:pPr>
            <a:r>
              <a:rPr lang="en-US" altLang="zh-CN" sz="3200" dirty="0">
                <a:solidFill>
                  <a:schemeClr val="tx1"/>
                </a:solidFill>
                <a:latin typeface="Times New Roman" pitchFamily="18" charset="0"/>
              </a:rPr>
              <a:t>            p = </a:t>
            </a:r>
            <a:r>
              <a:rPr lang="en-US" altLang="zh-CN" sz="3200" dirty="0" err="1">
                <a:solidFill>
                  <a:schemeClr val="tx1"/>
                </a:solidFill>
                <a:latin typeface="Times New Roman" pitchFamily="18" charset="0"/>
              </a:rPr>
              <a:t>S.pop</a:t>
            </a:r>
            <a:r>
              <a:rPr lang="en-US" altLang="zh-CN" sz="3200" dirty="0">
                <a:solidFill>
                  <a:schemeClr val="tx1"/>
                </a:solidFill>
                <a:latin typeface="Times New Roman" pitchFamily="18" charset="0"/>
              </a:rPr>
              <a:t>( )</a:t>
            </a:r>
          </a:p>
          <a:p>
            <a:pPr>
              <a:lnSpc>
                <a:spcPts val="3400"/>
              </a:lnSpc>
            </a:pPr>
            <a:r>
              <a:rPr lang="en-US" altLang="zh-CN" sz="3200" dirty="0">
                <a:solidFill>
                  <a:schemeClr val="tx1"/>
                </a:solidFill>
                <a:latin typeface="Times New Roman" pitchFamily="18" charset="0"/>
              </a:rPr>
              <a:t>            print </a:t>
            </a:r>
            <a:r>
              <a:rPr lang="en-US" altLang="zh-CN" sz="3200" dirty="0" err="1">
                <a:solidFill>
                  <a:schemeClr val="tx1"/>
                </a:solidFill>
                <a:latin typeface="Times New Roman" pitchFamily="18" charset="0"/>
              </a:rPr>
              <a:t>p.data</a:t>
            </a:r>
            <a:r>
              <a:rPr lang="en-US" altLang="zh-CN" sz="3200" dirty="0">
                <a:solidFill>
                  <a:schemeClr val="tx1"/>
                </a:solidFill>
                <a:latin typeface="Times New Roman" pitchFamily="18" charset="0"/>
              </a:rPr>
              <a:t>,</a:t>
            </a:r>
          </a:p>
          <a:p>
            <a:pPr>
              <a:lnSpc>
                <a:spcPts val="3400"/>
              </a:lnSpc>
            </a:pPr>
            <a:r>
              <a:rPr lang="en-US" altLang="zh-CN" sz="3200" dirty="0">
                <a:solidFill>
                  <a:schemeClr val="tx1"/>
                </a:solidFill>
                <a:latin typeface="Times New Roman" pitchFamily="18" charset="0"/>
              </a:rPr>
              <a:t>            p = </a:t>
            </a:r>
            <a:r>
              <a:rPr lang="en-US" altLang="zh-CN" sz="3200" dirty="0" err="1">
                <a:solidFill>
                  <a:schemeClr val="tx1"/>
                </a:solidFill>
                <a:latin typeface="Times New Roman" pitchFamily="18" charset="0"/>
              </a:rPr>
              <a:t>p.Rchild</a:t>
            </a:r>
            <a:endParaRPr lang="en-US" altLang="zh-CN" sz="3200" dirty="0">
              <a:solidFill>
                <a:schemeClr val="tx1"/>
              </a:solidFill>
              <a:latin typeface="Times New Roman" pitchFamily="18" charset="0"/>
            </a:endParaRPr>
          </a:p>
          <a:p>
            <a:pPr>
              <a:lnSpc>
                <a:spcPts val="3400"/>
              </a:lnSpc>
            </a:pPr>
            <a:r>
              <a:rPr lang="en-US" altLang="zh-CN" sz="3200" dirty="0">
                <a:solidFill>
                  <a:schemeClr val="tx1"/>
                </a:solidFill>
                <a:latin typeface="Times New Roman" pitchFamily="18" charset="0"/>
              </a:rPr>
              <a:t>        if  p is None and </a:t>
            </a:r>
            <a:r>
              <a:rPr lang="en-US" altLang="zh-CN" sz="3200" dirty="0" err="1">
                <a:solidFill>
                  <a:schemeClr val="tx1"/>
                </a:solidFill>
                <a:latin typeface="Times New Roman" pitchFamily="18" charset="0"/>
              </a:rPr>
              <a:t>S.isEmpty</a:t>
            </a:r>
            <a:r>
              <a:rPr lang="en-US" altLang="zh-CN" sz="3200" dirty="0">
                <a:solidFill>
                  <a:schemeClr val="tx1"/>
                </a:solidFill>
                <a:latin typeface="Times New Roman" pitchFamily="18" charset="0"/>
              </a:rPr>
              <a:t>( ):</a:t>
            </a:r>
          </a:p>
          <a:p>
            <a:pPr>
              <a:lnSpc>
                <a:spcPts val="3400"/>
              </a:lnSpc>
            </a:pPr>
            <a:r>
              <a:rPr lang="en-US" altLang="zh-CN" sz="3200" dirty="0">
                <a:solidFill>
                  <a:schemeClr val="tx1"/>
                </a:solidFill>
                <a:latin typeface="Times New Roman" pitchFamily="18" charset="0"/>
              </a:rPr>
              <a:t>            break</a:t>
            </a:r>
          </a:p>
        </p:txBody>
      </p:sp>
      <p:sp>
        <p:nvSpPr>
          <p:cNvPr id="78851" name="Rectangle 4"/>
          <p:cNvSpPr>
            <a:spLocks noChangeArrowheads="1"/>
          </p:cNvSpPr>
          <p:nvPr/>
        </p:nvSpPr>
        <p:spPr bwMode="auto">
          <a:xfrm>
            <a:off x="250825" y="115888"/>
            <a:ext cx="1875987" cy="648426"/>
          </a:xfrm>
          <a:prstGeom prst="rect">
            <a:avLst/>
          </a:prstGeom>
          <a:noFill/>
          <a:ln w="9525">
            <a:noFill/>
            <a:miter lim="800000"/>
            <a:headEnd/>
            <a:tailEnd/>
          </a:ln>
          <a:effectLst/>
        </p:spPr>
        <p:txBody>
          <a:bodyPr wrap="none" lIns="112947" tIns="56473" rIns="112947" bIns="56473">
            <a:spAutoFit/>
          </a:bodyPr>
          <a:lstStyle/>
          <a:p>
            <a:r>
              <a:rPr lang="zh-CN" altLang="en-US" sz="3200" dirty="0">
                <a:solidFill>
                  <a:schemeClr val="tx1"/>
                </a:solidFill>
                <a:latin typeface="Times New Roman" pitchFamily="18" charset="0"/>
              </a:rPr>
              <a:t>中序遍历</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5"/>
          <p:cNvSpPr>
            <a:spLocks noChangeArrowheads="1"/>
          </p:cNvSpPr>
          <p:nvPr/>
        </p:nvSpPr>
        <p:spPr bwMode="auto">
          <a:xfrm>
            <a:off x="179388" y="620713"/>
            <a:ext cx="8713787" cy="2165350"/>
          </a:xfrm>
          <a:prstGeom prst="rect">
            <a:avLst/>
          </a:prstGeom>
          <a:noFill/>
          <a:ln w="9525">
            <a:noFill/>
            <a:miter lim="800000"/>
            <a:headEnd/>
            <a:tailEnd/>
          </a:ln>
          <a:effectLst/>
        </p:spPr>
        <p:txBody>
          <a:bodyPr lIns="112947" tIns="56473" rIns="112947" bIns="56473">
            <a:spAutoFit/>
          </a:bodyPr>
          <a:lstStyle/>
          <a:p>
            <a:pPr indent="714375"/>
            <a:r>
              <a:rPr lang="zh-CN" altLang="en-US" sz="2800">
                <a:solidFill>
                  <a:schemeClr val="tx1"/>
                </a:solidFill>
                <a:latin typeface="Times New Roman" pitchFamily="18" charset="0"/>
              </a:rPr>
              <a:t>后序遍历情况稍微复杂一些，在遍历完左子树后还不能立即遍历根结点，需要再遍历右子树。所以，需要在结点定义中加上一个标志，说明刚才遍历的是左子树还是右子树。</a:t>
            </a:r>
          </a:p>
        </p:txBody>
      </p:sp>
      <p:sp>
        <p:nvSpPr>
          <p:cNvPr id="79875" name="Rectangle 6"/>
          <p:cNvSpPr>
            <a:spLocks noChangeArrowheads="1"/>
          </p:cNvSpPr>
          <p:nvPr/>
        </p:nvSpPr>
        <p:spPr bwMode="auto">
          <a:xfrm>
            <a:off x="2208" y="3212976"/>
            <a:ext cx="9141792" cy="2666286"/>
          </a:xfrm>
          <a:prstGeom prst="rect">
            <a:avLst/>
          </a:prstGeom>
          <a:solidFill>
            <a:srgbClr val="00CC99"/>
          </a:solidFill>
          <a:ln w="9525">
            <a:noFill/>
            <a:miter lim="800000"/>
            <a:headEnd/>
            <a:tailEnd/>
          </a:ln>
          <a:effectLst/>
        </p:spPr>
        <p:txBody>
          <a:bodyPr wrap="square" lIns="112947" tIns="56473" rIns="112947" bIns="56473">
            <a:spAutoFit/>
          </a:bodyPr>
          <a:lstStyle/>
          <a:p>
            <a:pPr>
              <a:lnSpc>
                <a:spcPct val="105000"/>
              </a:lnSpc>
            </a:pPr>
            <a:r>
              <a:rPr lang="zh-CN" altLang="en-US" sz="2800" dirty="0">
                <a:solidFill>
                  <a:schemeClr val="tx1"/>
                </a:solidFill>
                <a:latin typeface="Times New Roman" pitchFamily="18" charset="0"/>
              </a:rPr>
              <a:t>后序遍历时的栈结点定义</a:t>
            </a:r>
            <a:endParaRPr lang="en-US" altLang="zh-CN" sz="2800" dirty="0">
              <a:solidFill>
                <a:schemeClr val="tx1"/>
              </a:solidFill>
              <a:latin typeface="Times New Roman" pitchFamily="18" charset="0"/>
            </a:endParaRPr>
          </a:p>
          <a:p>
            <a:pPr>
              <a:lnSpc>
                <a:spcPct val="105000"/>
              </a:lnSpc>
            </a:pPr>
            <a:r>
              <a:rPr lang="en-US" altLang="zh-CN" sz="3200" dirty="0">
                <a:solidFill>
                  <a:schemeClr val="tx1"/>
                </a:solidFill>
                <a:latin typeface="Times New Roman" pitchFamily="18" charset="0"/>
              </a:rPr>
              <a:t>class Node:</a:t>
            </a:r>
          </a:p>
          <a:p>
            <a:pPr>
              <a:lnSpc>
                <a:spcPct val="105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def</a:t>
            </a:r>
            <a:r>
              <a:rPr lang="en-US" altLang="zh-CN" sz="3200" dirty="0">
                <a:solidFill>
                  <a:schemeClr val="tx1"/>
                </a:solidFill>
                <a:latin typeface="Times New Roman" pitchFamily="18" charset="0"/>
              </a:rPr>
              <a:t> __</a:t>
            </a:r>
            <a:r>
              <a:rPr lang="en-US" altLang="zh-CN" sz="3200" dirty="0" err="1">
                <a:solidFill>
                  <a:schemeClr val="tx1"/>
                </a:solidFill>
                <a:latin typeface="Times New Roman" pitchFamily="18" charset="0"/>
              </a:rPr>
              <a:t>init</a:t>
            </a:r>
            <a:r>
              <a:rPr lang="en-US" altLang="zh-CN" sz="3200" dirty="0">
                <a:solidFill>
                  <a:schemeClr val="tx1"/>
                </a:solidFill>
                <a:latin typeface="Times New Roman" pitchFamily="18" charset="0"/>
              </a:rPr>
              <a:t>__(self, p, tag) :</a:t>
            </a:r>
          </a:p>
          <a:p>
            <a:pPr>
              <a:lnSpc>
                <a:spcPct val="105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self.p</a:t>
            </a:r>
            <a:r>
              <a:rPr lang="en-US" altLang="zh-CN" sz="3200" dirty="0">
                <a:solidFill>
                  <a:schemeClr val="tx1"/>
                </a:solidFill>
                <a:latin typeface="Times New Roman" pitchFamily="18" charset="0"/>
              </a:rPr>
              <a:t> = p</a:t>
            </a:r>
          </a:p>
          <a:p>
            <a:pPr>
              <a:lnSpc>
                <a:spcPct val="105000"/>
              </a:lnSpc>
            </a:pPr>
            <a:r>
              <a:rPr lang="en-US" altLang="zh-CN" sz="3200" dirty="0">
                <a:solidFill>
                  <a:schemeClr val="tx1"/>
                </a:solidFill>
                <a:latin typeface="Times New Roman" pitchFamily="18" charset="0"/>
              </a:rPr>
              <a:t>        </a:t>
            </a:r>
            <a:r>
              <a:rPr lang="en-US" altLang="zh-CN" sz="3200" dirty="0" err="1">
                <a:solidFill>
                  <a:schemeClr val="tx1"/>
                </a:solidFill>
                <a:latin typeface="Times New Roman" pitchFamily="18" charset="0"/>
              </a:rPr>
              <a:t>self.tag</a:t>
            </a:r>
            <a:r>
              <a:rPr lang="en-US" altLang="zh-CN" sz="3200" dirty="0">
                <a:solidFill>
                  <a:schemeClr val="tx1"/>
                </a:solidFill>
                <a:latin typeface="Times New Roman" pitchFamily="18" charset="0"/>
              </a:rPr>
              <a:t> = tag</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0" y="620713"/>
            <a:ext cx="9144000" cy="6024562"/>
          </a:xfrm>
          <a:prstGeom prst="rect">
            <a:avLst/>
          </a:prstGeom>
          <a:solidFill>
            <a:srgbClr val="00CC99"/>
          </a:solidFill>
          <a:ln w="9525">
            <a:noFill/>
            <a:miter lim="800000"/>
            <a:headEnd/>
            <a:tailEnd/>
          </a:ln>
          <a:effectLst/>
        </p:spPr>
        <p:txBody>
          <a:bodyPr lIns="112947" tIns="56473" rIns="112947" bIns="56473">
            <a:spAutoFit/>
          </a:bodyPr>
          <a:lstStyle/>
          <a:p>
            <a:pPr>
              <a:lnSpc>
                <a:spcPct val="95000"/>
              </a:lnSpc>
            </a:pPr>
            <a:r>
              <a:rPr lang="en-US" altLang="zh-CN" sz="2400" dirty="0" err="1">
                <a:solidFill>
                  <a:schemeClr val="tx1"/>
                </a:solidFill>
                <a:latin typeface="Times New Roman" pitchFamily="18" charset="0"/>
              </a:rPr>
              <a:t>def</a:t>
            </a:r>
            <a:r>
              <a:rPr lang="en-US" altLang="zh-CN" sz="2400" dirty="0">
                <a:solidFill>
                  <a:schemeClr val="tx1"/>
                </a:solidFill>
                <a:latin typeface="Times New Roman" pitchFamily="18" charset="0"/>
              </a:rPr>
              <a:t> </a:t>
            </a:r>
            <a:r>
              <a:rPr lang="en-US" altLang="zh-CN" sz="2400" dirty="0" err="1" smtClean="0">
                <a:solidFill>
                  <a:schemeClr val="tx1"/>
                </a:solidFill>
                <a:latin typeface="Times New Roman" pitchFamily="18" charset="0"/>
              </a:rPr>
              <a:t>postOrder</a:t>
            </a:r>
            <a:r>
              <a:rPr lang="en-US" altLang="zh-CN" sz="2400" dirty="0" smtClean="0">
                <a:solidFill>
                  <a:schemeClr val="tx1"/>
                </a:solidFill>
                <a:latin typeface="Times New Roman" pitchFamily="18" charset="0"/>
              </a:rPr>
              <a:t>( </a:t>
            </a:r>
            <a:r>
              <a:rPr lang="en-US" altLang="zh-CN" sz="2400" dirty="0">
                <a:solidFill>
                  <a:schemeClr val="tx1"/>
                </a:solidFill>
                <a:latin typeface="Times New Roman" pitchFamily="18" charset="0"/>
              </a:rPr>
              <a:t>t ) :</a:t>
            </a:r>
          </a:p>
          <a:p>
            <a:pPr>
              <a:lnSpc>
                <a:spcPct val="95000"/>
              </a:lnSpc>
            </a:pPr>
            <a:r>
              <a:rPr lang="en-US" altLang="zh-CN" sz="2400" dirty="0">
                <a:solidFill>
                  <a:schemeClr val="tx1"/>
                </a:solidFill>
                <a:latin typeface="Times New Roman" pitchFamily="18" charset="0"/>
              </a:rPr>
              <a:t>    p = t</a:t>
            </a:r>
          </a:p>
          <a:p>
            <a:pPr>
              <a:lnSpc>
                <a:spcPct val="95000"/>
              </a:lnSpc>
            </a:pPr>
            <a:r>
              <a:rPr lang="en-US" altLang="zh-CN" sz="2400" dirty="0">
                <a:solidFill>
                  <a:schemeClr val="tx1"/>
                </a:solidFill>
                <a:latin typeface="Times New Roman" pitchFamily="18" charset="0"/>
              </a:rPr>
              <a:t>    S = Stack()</a:t>
            </a:r>
          </a:p>
          <a:p>
            <a:pPr>
              <a:lnSpc>
                <a:spcPct val="95000"/>
              </a:lnSpc>
            </a:pPr>
            <a:r>
              <a:rPr lang="en-US" altLang="zh-CN" sz="2400" dirty="0">
                <a:solidFill>
                  <a:schemeClr val="tx1"/>
                </a:solidFill>
                <a:latin typeface="Times New Roman" pitchFamily="18" charset="0"/>
              </a:rPr>
              <a:t>    while True :</a:t>
            </a:r>
          </a:p>
          <a:p>
            <a:pPr>
              <a:lnSpc>
                <a:spcPct val="95000"/>
              </a:lnSpc>
            </a:pPr>
            <a:r>
              <a:rPr lang="en-US" altLang="zh-CN" sz="2400" dirty="0">
                <a:solidFill>
                  <a:schemeClr val="tx1"/>
                </a:solidFill>
                <a:latin typeface="Times New Roman" pitchFamily="18" charset="0"/>
              </a:rPr>
              <a:t>        while  p is not None :</a:t>
            </a:r>
          </a:p>
          <a:p>
            <a:pPr>
              <a:lnSpc>
                <a:spcPct val="95000"/>
              </a:lnSpc>
            </a:pPr>
            <a:r>
              <a:rPr lang="en-US" altLang="zh-CN" sz="2400" dirty="0">
                <a:solidFill>
                  <a:schemeClr val="tx1"/>
                </a:solidFill>
                <a:latin typeface="Times New Roman" pitchFamily="18" charset="0"/>
              </a:rPr>
              <a:t>            w = Node(p, 'L');  </a:t>
            </a:r>
            <a:r>
              <a:rPr lang="en-US" altLang="zh-CN" sz="2400" dirty="0" err="1">
                <a:solidFill>
                  <a:schemeClr val="tx1"/>
                </a:solidFill>
                <a:latin typeface="Times New Roman" pitchFamily="18" charset="0"/>
              </a:rPr>
              <a:t>S.push</a:t>
            </a:r>
            <a:r>
              <a:rPr lang="en-US" altLang="zh-CN" sz="2400" dirty="0">
                <a:solidFill>
                  <a:schemeClr val="tx1"/>
                </a:solidFill>
                <a:latin typeface="Times New Roman" pitchFamily="18" charset="0"/>
              </a:rPr>
              <a:t>(w);  p = </a:t>
            </a:r>
            <a:r>
              <a:rPr lang="en-US" altLang="zh-CN" sz="2400" dirty="0" err="1">
                <a:solidFill>
                  <a:schemeClr val="tx1"/>
                </a:solidFill>
                <a:latin typeface="Times New Roman" pitchFamily="18" charset="0"/>
              </a:rPr>
              <a:t>p.Lchild</a:t>
            </a:r>
            <a:endParaRPr lang="en-US" altLang="zh-CN" sz="2400" dirty="0">
              <a:solidFill>
                <a:schemeClr val="tx1"/>
              </a:solidFill>
              <a:latin typeface="Times New Roman" pitchFamily="18" charset="0"/>
            </a:endParaRPr>
          </a:p>
          <a:p>
            <a:pPr>
              <a:lnSpc>
                <a:spcPct val="95000"/>
              </a:lnSpc>
            </a:pPr>
            <a:r>
              <a:rPr lang="en-US" altLang="zh-CN" sz="2400" dirty="0">
                <a:solidFill>
                  <a:schemeClr val="tx1"/>
                </a:solidFill>
                <a:latin typeface="Times New Roman" pitchFamily="18" charset="0"/>
              </a:rPr>
              <a:t>        Continue = True</a:t>
            </a:r>
          </a:p>
          <a:p>
            <a:pPr>
              <a:lnSpc>
                <a:spcPct val="95000"/>
              </a:lnSpc>
            </a:pPr>
            <a:r>
              <a:rPr lang="en-US" altLang="zh-CN" sz="2400" dirty="0">
                <a:solidFill>
                  <a:schemeClr val="tx1"/>
                </a:solidFill>
                <a:latin typeface="Times New Roman" pitchFamily="18" charset="0"/>
              </a:rPr>
              <a:t>        while Continue and not </a:t>
            </a:r>
            <a:r>
              <a:rPr lang="en-US" altLang="zh-CN" sz="2400" dirty="0" err="1">
                <a:solidFill>
                  <a:schemeClr val="tx1"/>
                </a:solidFill>
                <a:latin typeface="Times New Roman" pitchFamily="18" charset="0"/>
              </a:rPr>
              <a:t>S.isEmpty</a:t>
            </a:r>
            <a:r>
              <a:rPr lang="en-US" altLang="zh-CN" sz="2400" dirty="0">
                <a:solidFill>
                  <a:schemeClr val="tx1"/>
                </a:solidFill>
                <a:latin typeface="Times New Roman" pitchFamily="18" charset="0"/>
              </a:rPr>
              <a:t> ( ) :</a:t>
            </a:r>
          </a:p>
          <a:p>
            <a:pPr>
              <a:lnSpc>
                <a:spcPct val="95000"/>
              </a:lnSpc>
            </a:pPr>
            <a:r>
              <a:rPr lang="en-US" altLang="zh-CN" sz="2400" dirty="0">
                <a:solidFill>
                  <a:schemeClr val="tx1"/>
                </a:solidFill>
                <a:latin typeface="Times New Roman" pitchFamily="18" charset="0"/>
              </a:rPr>
              <a:t>            w = </a:t>
            </a:r>
            <a:r>
              <a:rPr lang="en-US" altLang="zh-CN" sz="2400" dirty="0" err="1">
                <a:solidFill>
                  <a:schemeClr val="tx1"/>
                </a:solidFill>
                <a:latin typeface="Times New Roman" pitchFamily="18" charset="0"/>
              </a:rPr>
              <a:t>S.pop</a:t>
            </a:r>
            <a:r>
              <a:rPr lang="en-US" altLang="zh-CN" sz="2400" dirty="0">
                <a:solidFill>
                  <a:schemeClr val="tx1"/>
                </a:solidFill>
                <a:latin typeface="Times New Roman" pitchFamily="18" charset="0"/>
              </a:rPr>
              <a:t>( )</a:t>
            </a:r>
          </a:p>
          <a:p>
            <a:pPr>
              <a:lnSpc>
                <a:spcPct val="95000"/>
              </a:lnSpc>
            </a:pPr>
            <a:r>
              <a:rPr lang="en-US" altLang="zh-CN" sz="2400" dirty="0">
                <a:solidFill>
                  <a:schemeClr val="tx1"/>
                </a:solidFill>
                <a:latin typeface="Times New Roman" pitchFamily="18" charset="0"/>
              </a:rPr>
              <a:t>            p = </a:t>
            </a:r>
            <a:r>
              <a:rPr lang="en-US" altLang="zh-CN" sz="2400" dirty="0" err="1">
                <a:solidFill>
                  <a:schemeClr val="tx1"/>
                </a:solidFill>
                <a:latin typeface="Times New Roman" pitchFamily="18" charset="0"/>
              </a:rPr>
              <a:t>w.p</a:t>
            </a:r>
            <a:endParaRPr lang="en-US" altLang="zh-CN" sz="2400" dirty="0">
              <a:solidFill>
                <a:schemeClr val="tx1"/>
              </a:solidFill>
              <a:latin typeface="Times New Roman" pitchFamily="18" charset="0"/>
            </a:endParaRPr>
          </a:p>
          <a:p>
            <a:pPr>
              <a:lnSpc>
                <a:spcPct val="95000"/>
              </a:lnSpc>
            </a:pPr>
            <a:r>
              <a:rPr lang="en-US" altLang="zh-CN" sz="2400" dirty="0">
                <a:solidFill>
                  <a:schemeClr val="tx1"/>
                </a:solidFill>
                <a:latin typeface="Times New Roman" pitchFamily="18" charset="0"/>
              </a:rPr>
              <a:t>            if  </a:t>
            </a:r>
            <a:r>
              <a:rPr lang="en-US" altLang="zh-CN" sz="2400" dirty="0" err="1">
                <a:solidFill>
                  <a:schemeClr val="tx1"/>
                </a:solidFill>
                <a:latin typeface="Times New Roman" pitchFamily="18" charset="0"/>
              </a:rPr>
              <a:t>w.tag</a:t>
            </a:r>
            <a:r>
              <a:rPr lang="en-US" altLang="zh-CN" sz="2400" dirty="0">
                <a:solidFill>
                  <a:schemeClr val="tx1"/>
                </a:solidFill>
                <a:latin typeface="Times New Roman" pitchFamily="18" charset="0"/>
              </a:rPr>
              <a:t> == 'L' :</a:t>
            </a:r>
          </a:p>
          <a:p>
            <a:pPr>
              <a:lnSpc>
                <a:spcPct val="95000"/>
              </a:lnSpc>
            </a:pPr>
            <a:r>
              <a:rPr lang="en-US" altLang="zh-CN" sz="2400" dirty="0">
                <a:solidFill>
                  <a:schemeClr val="tx1"/>
                </a:solidFill>
                <a:latin typeface="Times New Roman" pitchFamily="18" charset="0"/>
              </a:rPr>
              <a:t>                </a:t>
            </a:r>
            <a:r>
              <a:rPr lang="en-US" altLang="zh-CN" sz="2400" dirty="0" err="1">
                <a:solidFill>
                  <a:schemeClr val="tx1"/>
                </a:solidFill>
                <a:latin typeface="Times New Roman" pitchFamily="18" charset="0"/>
              </a:rPr>
              <a:t>w.tag</a:t>
            </a:r>
            <a:r>
              <a:rPr lang="en-US" altLang="zh-CN" sz="2400" dirty="0">
                <a:solidFill>
                  <a:schemeClr val="tx1"/>
                </a:solidFill>
                <a:latin typeface="Times New Roman" pitchFamily="18" charset="0"/>
              </a:rPr>
              <a:t> = 'R';  </a:t>
            </a:r>
            <a:r>
              <a:rPr lang="en-US" altLang="zh-CN" sz="2400" dirty="0" err="1">
                <a:solidFill>
                  <a:schemeClr val="tx1"/>
                </a:solidFill>
                <a:latin typeface="Times New Roman" pitchFamily="18" charset="0"/>
              </a:rPr>
              <a:t>S.push</a:t>
            </a:r>
            <a:r>
              <a:rPr lang="en-US" altLang="zh-CN" sz="2400" dirty="0">
                <a:solidFill>
                  <a:schemeClr val="tx1"/>
                </a:solidFill>
                <a:latin typeface="Times New Roman" pitchFamily="18" charset="0"/>
              </a:rPr>
              <a:t>(w);  Continue = False;  p = </a:t>
            </a:r>
            <a:r>
              <a:rPr lang="en-US" altLang="zh-CN" sz="2400" dirty="0" err="1">
                <a:solidFill>
                  <a:schemeClr val="tx1"/>
                </a:solidFill>
                <a:latin typeface="Times New Roman" pitchFamily="18" charset="0"/>
              </a:rPr>
              <a:t>p.Rchild</a:t>
            </a:r>
            <a:endParaRPr lang="en-US" altLang="zh-CN" sz="2400" dirty="0">
              <a:solidFill>
                <a:schemeClr val="tx1"/>
              </a:solidFill>
              <a:latin typeface="Times New Roman" pitchFamily="18" charset="0"/>
            </a:endParaRPr>
          </a:p>
          <a:p>
            <a:pPr>
              <a:lnSpc>
                <a:spcPct val="95000"/>
              </a:lnSpc>
            </a:pPr>
            <a:r>
              <a:rPr lang="en-US" altLang="zh-CN" sz="2400" dirty="0">
                <a:solidFill>
                  <a:schemeClr val="tx1"/>
                </a:solidFill>
                <a:latin typeface="Times New Roman" pitchFamily="18" charset="0"/>
              </a:rPr>
              <a:t>                break</a:t>
            </a:r>
          </a:p>
          <a:p>
            <a:pPr>
              <a:lnSpc>
                <a:spcPct val="95000"/>
              </a:lnSpc>
            </a:pPr>
            <a:r>
              <a:rPr lang="en-US" altLang="zh-CN" sz="2400" dirty="0">
                <a:solidFill>
                  <a:schemeClr val="tx1"/>
                </a:solidFill>
                <a:latin typeface="Times New Roman" pitchFamily="18" charset="0"/>
              </a:rPr>
              <a:t>            else : # </a:t>
            </a:r>
            <a:r>
              <a:rPr lang="en-US" altLang="zh-CN" sz="2400" dirty="0" err="1">
                <a:solidFill>
                  <a:schemeClr val="tx1"/>
                </a:solidFill>
                <a:latin typeface="Times New Roman" pitchFamily="18" charset="0"/>
              </a:rPr>
              <a:t>w.tag</a:t>
            </a:r>
            <a:r>
              <a:rPr lang="en-US" altLang="zh-CN" sz="2400" dirty="0">
                <a:solidFill>
                  <a:schemeClr val="tx1"/>
                </a:solidFill>
                <a:latin typeface="Times New Roman" pitchFamily="18" charset="0"/>
              </a:rPr>
              <a:t> == 'R'</a:t>
            </a:r>
          </a:p>
          <a:p>
            <a:pPr>
              <a:lnSpc>
                <a:spcPct val="95000"/>
              </a:lnSpc>
            </a:pPr>
            <a:r>
              <a:rPr lang="en-US" altLang="zh-CN" sz="2400" dirty="0">
                <a:solidFill>
                  <a:schemeClr val="tx1"/>
                </a:solidFill>
                <a:latin typeface="Times New Roman" pitchFamily="18" charset="0"/>
              </a:rPr>
              <a:t>                print </a:t>
            </a:r>
            <a:r>
              <a:rPr lang="en-US" altLang="zh-CN" sz="2400" dirty="0" err="1">
                <a:solidFill>
                  <a:schemeClr val="tx1"/>
                </a:solidFill>
                <a:latin typeface="Times New Roman" pitchFamily="18" charset="0"/>
              </a:rPr>
              <a:t>p.data</a:t>
            </a:r>
            <a:r>
              <a:rPr lang="en-US" altLang="zh-CN" sz="2400" dirty="0">
                <a:solidFill>
                  <a:schemeClr val="tx1"/>
                </a:solidFill>
                <a:latin typeface="Times New Roman" pitchFamily="18" charset="0"/>
              </a:rPr>
              <a:t>,;  p = None</a:t>
            </a:r>
          </a:p>
          <a:p>
            <a:pPr>
              <a:lnSpc>
                <a:spcPct val="95000"/>
              </a:lnSpc>
            </a:pPr>
            <a:r>
              <a:rPr lang="en-US" altLang="zh-CN" sz="2400" dirty="0">
                <a:solidFill>
                  <a:schemeClr val="tx1"/>
                </a:solidFill>
                <a:latin typeface="Times New Roman" pitchFamily="18" charset="0"/>
              </a:rPr>
              <a:t>                break</a:t>
            </a:r>
          </a:p>
          <a:p>
            <a:pPr>
              <a:lnSpc>
                <a:spcPct val="95000"/>
              </a:lnSpc>
            </a:pPr>
            <a:r>
              <a:rPr lang="en-US" altLang="zh-CN" sz="2400" dirty="0">
                <a:solidFill>
                  <a:schemeClr val="tx1"/>
                </a:solidFill>
                <a:latin typeface="Times New Roman" pitchFamily="18" charset="0"/>
              </a:rPr>
              <a:t>        if  </a:t>
            </a:r>
            <a:r>
              <a:rPr lang="en-US" altLang="zh-CN" sz="2400" dirty="0" err="1">
                <a:solidFill>
                  <a:schemeClr val="tx1"/>
                </a:solidFill>
                <a:latin typeface="Times New Roman" pitchFamily="18" charset="0"/>
              </a:rPr>
              <a:t>S.isEmpty</a:t>
            </a:r>
            <a:r>
              <a:rPr lang="en-US" altLang="zh-CN" sz="2400" dirty="0">
                <a:solidFill>
                  <a:schemeClr val="tx1"/>
                </a:solidFill>
                <a:latin typeface="Times New Roman" pitchFamily="18" charset="0"/>
              </a:rPr>
              <a:t>( ) : break</a:t>
            </a:r>
          </a:p>
        </p:txBody>
      </p:sp>
      <p:sp>
        <p:nvSpPr>
          <p:cNvPr id="80899" name="Rectangle 3"/>
          <p:cNvSpPr>
            <a:spLocks noChangeArrowheads="1"/>
          </p:cNvSpPr>
          <p:nvPr/>
        </p:nvSpPr>
        <p:spPr bwMode="auto">
          <a:xfrm>
            <a:off x="0" y="0"/>
            <a:ext cx="1875987" cy="648426"/>
          </a:xfrm>
          <a:prstGeom prst="rect">
            <a:avLst/>
          </a:prstGeom>
          <a:noFill/>
          <a:ln w="9525">
            <a:noFill/>
            <a:miter lim="800000"/>
            <a:headEnd/>
            <a:tailEnd/>
          </a:ln>
          <a:effectLst/>
        </p:spPr>
        <p:txBody>
          <a:bodyPr wrap="none" lIns="112947" tIns="56473" rIns="112947" bIns="56473">
            <a:spAutoFit/>
          </a:bodyPr>
          <a:lstStyle/>
          <a:p>
            <a:r>
              <a:rPr lang="zh-CN" altLang="en-US" sz="3200" dirty="0">
                <a:solidFill>
                  <a:schemeClr val="tx1"/>
                </a:solidFill>
                <a:latin typeface="Times New Roman" pitchFamily="18" charset="0"/>
              </a:rPr>
              <a:t>后序遍历</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2644" name="Text Box 4"/>
          <p:cNvSpPr txBox="1">
            <a:spLocks noChangeArrowheads="1"/>
          </p:cNvSpPr>
          <p:nvPr/>
        </p:nvSpPr>
        <p:spPr bwMode="auto">
          <a:xfrm>
            <a:off x="250825" y="188913"/>
            <a:ext cx="7924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a:solidFill>
                  <a:srgbClr val="FF0000"/>
                </a:solidFill>
                <a:effectLst>
                  <a:outerShdw blurRad="38100" dist="38100" dir="2700000" algn="tl">
                    <a:srgbClr val="C0C0C0"/>
                  </a:outerShdw>
                </a:effectLst>
              </a:rPr>
              <a:t>二叉树的计数</a:t>
            </a:r>
            <a:endParaRPr lang="en-US" altLang="zh-CN" sz="3200">
              <a:solidFill>
                <a:srgbClr val="FF0000"/>
              </a:solidFill>
              <a:effectLst>
                <a:outerShdw blurRad="38100" dist="38100" dir="2700000" algn="tl">
                  <a:srgbClr val="C0C0C0"/>
                </a:outerShdw>
              </a:effectLst>
            </a:endParaRPr>
          </a:p>
        </p:txBody>
      </p:sp>
      <p:pic>
        <p:nvPicPr>
          <p:cNvPr id="81923" name="Picture 5"/>
          <p:cNvPicPr>
            <a:picLocks noChangeAspect="1" noChangeArrowheads="1"/>
          </p:cNvPicPr>
          <p:nvPr/>
        </p:nvPicPr>
        <p:blipFill>
          <a:blip r:embed="rId2" cstate="print"/>
          <a:srcRect/>
          <a:stretch>
            <a:fillRect/>
          </a:stretch>
        </p:blipFill>
        <p:spPr bwMode="auto">
          <a:xfrm>
            <a:off x="0" y="2362200"/>
            <a:ext cx="9144000" cy="2133600"/>
          </a:xfrm>
          <a:prstGeom prst="rect">
            <a:avLst/>
          </a:prstGeom>
          <a:noFill/>
          <a:ln w="9525">
            <a:noFill/>
            <a:miter lim="800000"/>
            <a:headEnd/>
            <a:tailEnd/>
          </a:ln>
        </p:spPr>
      </p:pic>
      <p:sp>
        <p:nvSpPr>
          <p:cNvPr id="752646" name="Rectangle 6"/>
          <p:cNvSpPr>
            <a:spLocks noGrp="1" noChangeArrowheads="1"/>
          </p:cNvSpPr>
          <p:nvPr/>
        </p:nvSpPr>
        <p:spPr bwMode="auto">
          <a:xfrm>
            <a:off x="304800" y="838200"/>
            <a:ext cx="8382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622300">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由二叉树的前序序列和中序序列可唯一地确定一棵二叉树。例, 前序序列 { </a:t>
            </a:r>
            <a:r>
              <a:rPr lang="en-US" altLang="zh-CN" sz="2800">
                <a:solidFill>
                  <a:schemeClr val="tx1"/>
                </a:solidFill>
                <a:effectLst>
                  <a:outerShdw blurRad="38100" dist="38100" dir="2700000" algn="tl">
                    <a:srgbClr val="C0C0C0"/>
                  </a:outerShdw>
                </a:effectLst>
                <a:latin typeface="Times New Roman" pitchFamily="18" charset="0"/>
              </a:rPr>
              <a:t>ABHFDECKG } </a:t>
            </a:r>
            <a:r>
              <a:rPr lang="zh-CN" altLang="en-US" sz="2800">
                <a:solidFill>
                  <a:schemeClr val="tx1"/>
                </a:solidFill>
                <a:effectLst>
                  <a:outerShdw blurRad="38100" dist="38100" dir="2700000" algn="tl">
                    <a:srgbClr val="C0C0C0"/>
                  </a:outerShdw>
                </a:effectLst>
                <a:latin typeface="Times New Roman" pitchFamily="18" charset="0"/>
              </a:rPr>
              <a:t>和中序序列 { </a:t>
            </a:r>
            <a:r>
              <a:rPr lang="en-US" altLang="zh-CN" sz="2800">
                <a:solidFill>
                  <a:schemeClr val="tx1"/>
                </a:solidFill>
                <a:effectLst>
                  <a:outerShdw blurRad="38100" dist="38100" dir="2700000" algn="tl">
                    <a:srgbClr val="C0C0C0"/>
                  </a:outerShdw>
                </a:effectLst>
                <a:latin typeface="Times New Roman" pitchFamily="18" charset="0"/>
              </a:rPr>
              <a:t>HBDFAEKCG }, </a:t>
            </a:r>
            <a:r>
              <a:rPr lang="zh-CN" altLang="en-US" sz="2800">
                <a:solidFill>
                  <a:schemeClr val="tx1"/>
                </a:solidFill>
                <a:effectLst>
                  <a:outerShdw blurRad="38100" dist="38100" dir="2700000" algn="tl">
                    <a:srgbClr val="C0C0C0"/>
                  </a:outerShdw>
                </a:effectLst>
                <a:latin typeface="Times New Roman" pitchFamily="18" charset="0"/>
              </a:rPr>
              <a:t>构造二叉树过程如下：</a:t>
            </a:r>
          </a:p>
        </p:txBody>
      </p:sp>
      <p:pic>
        <p:nvPicPr>
          <p:cNvPr id="81925" name="Picture 7"/>
          <p:cNvPicPr>
            <a:picLocks noChangeAspect="1" noChangeArrowheads="1"/>
          </p:cNvPicPr>
          <p:nvPr/>
        </p:nvPicPr>
        <p:blipFill>
          <a:blip r:embed="rId3" cstate="print"/>
          <a:srcRect/>
          <a:stretch>
            <a:fillRect/>
          </a:stretch>
        </p:blipFill>
        <p:spPr bwMode="auto">
          <a:xfrm>
            <a:off x="0" y="4495800"/>
            <a:ext cx="9144000" cy="2286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2946" name="Picture 5"/>
          <p:cNvPicPr>
            <a:picLocks noChangeAspect="1" noChangeArrowheads="1"/>
          </p:cNvPicPr>
          <p:nvPr/>
        </p:nvPicPr>
        <p:blipFill>
          <a:blip r:embed="rId2" cstate="print"/>
          <a:srcRect/>
          <a:stretch>
            <a:fillRect/>
          </a:stretch>
        </p:blipFill>
        <p:spPr bwMode="auto">
          <a:xfrm>
            <a:off x="304800" y="1371600"/>
            <a:ext cx="8229600" cy="3276600"/>
          </a:xfrm>
          <a:prstGeom prst="rect">
            <a:avLst/>
          </a:prstGeom>
          <a:noFill/>
          <a:ln w="9525">
            <a:noFill/>
            <a:miter lim="800000"/>
            <a:headEnd/>
            <a:tailEnd/>
          </a:ln>
        </p:spPr>
      </p:pic>
      <p:sp>
        <p:nvSpPr>
          <p:cNvPr id="740358" name="Text Box 6"/>
          <p:cNvSpPr txBox="1">
            <a:spLocks noChangeArrowheads="1"/>
          </p:cNvSpPr>
          <p:nvPr/>
        </p:nvSpPr>
        <p:spPr bwMode="auto">
          <a:xfrm>
            <a:off x="228600" y="304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Arial" pitchFamily="34" charset="0"/>
              </a:rPr>
              <a:t>如果前序序列固定不变，给出不同的中序序列，可得到不同的二叉树。</a:t>
            </a:r>
            <a:endParaRPr lang="zh-CN" altLang="en-US" sz="2800" b="0">
              <a:solidFill>
                <a:schemeClr val="tx1"/>
              </a:solidFill>
              <a:latin typeface="Arial" pitchFamily="34" charset="0"/>
              <a:ea typeface="黑体" pitchFamily="49" charset="-122"/>
            </a:endParaRPr>
          </a:p>
        </p:txBody>
      </p:sp>
      <p:sp>
        <p:nvSpPr>
          <p:cNvPr id="740359" name="Text Box 7"/>
          <p:cNvSpPr txBox="1">
            <a:spLocks noChangeArrowheads="1"/>
          </p:cNvSpPr>
          <p:nvPr/>
        </p:nvSpPr>
        <p:spPr bwMode="auto">
          <a:xfrm>
            <a:off x="304800" y="5105400"/>
            <a:ext cx="8702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问题</a:t>
            </a:r>
            <a:r>
              <a:rPr lang="en-US" altLang="zh-CN" sz="2800">
                <a:solidFill>
                  <a:schemeClr val="tx1"/>
                </a:solidFill>
                <a:effectLst>
                  <a:outerShdw blurRad="38100" dist="38100" dir="2700000" algn="tl">
                    <a:srgbClr val="C0C0C0"/>
                  </a:outerShdw>
                </a:effectLst>
              </a:rPr>
              <a:t>:</a:t>
            </a:r>
            <a:r>
              <a:rPr lang="zh-CN" altLang="en-US" sz="2800">
                <a:solidFill>
                  <a:schemeClr val="tx1"/>
                </a:solidFill>
                <a:effectLst>
                  <a:outerShdw blurRad="38100" dist="38100" dir="2700000" algn="tl">
                    <a:srgbClr val="C0C0C0"/>
                  </a:outerShdw>
                </a:effectLst>
              </a:rPr>
              <a:t>有</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个数据值，可能构造多少种不同的二叉树？我们可以固定前序序列，选择所有可能的中序序列。</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3970" name="Picture 5"/>
          <p:cNvPicPr>
            <a:picLocks noChangeAspect="1" noChangeArrowheads="1"/>
          </p:cNvPicPr>
          <p:nvPr/>
        </p:nvPicPr>
        <p:blipFill>
          <a:blip r:embed="rId2" cstate="print"/>
          <a:srcRect/>
          <a:stretch>
            <a:fillRect/>
          </a:stretch>
        </p:blipFill>
        <p:spPr bwMode="auto">
          <a:xfrm>
            <a:off x="0" y="1752600"/>
            <a:ext cx="9144000" cy="1752600"/>
          </a:xfrm>
          <a:prstGeom prst="rect">
            <a:avLst/>
          </a:prstGeom>
          <a:noFill/>
          <a:ln w="9525">
            <a:noFill/>
            <a:miter lim="800000"/>
            <a:headEnd/>
            <a:tailEnd/>
          </a:ln>
        </p:spPr>
      </p:pic>
      <p:sp>
        <p:nvSpPr>
          <p:cNvPr id="735238" name="Text Box 6"/>
          <p:cNvSpPr txBox="1">
            <a:spLocks noChangeArrowheads="1"/>
          </p:cNvSpPr>
          <p:nvPr/>
        </p:nvSpPr>
        <p:spPr bwMode="auto">
          <a:xfrm>
            <a:off x="365125" y="115888"/>
            <a:ext cx="83978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例如，有</a:t>
            </a:r>
            <a:r>
              <a:rPr lang="zh-CN" altLang="en-US" sz="2800">
                <a:solidFill>
                  <a:schemeClr val="tx1"/>
                </a:solidFill>
                <a:effectLst>
                  <a:outerShdw blurRad="38100" dist="38100" dir="2700000" algn="tl">
                    <a:srgbClr val="C0C0C0"/>
                  </a:outerShdw>
                </a:effectLst>
                <a:latin typeface="Times New Roman" pitchFamily="18" charset="0"/>
              </a:rPr>
              <a:t>3</a:t>
            </a:r>
            <a:r>
              <a:rPr lang="zh-CN" altLang="en-US" sz="2800">
                <a:solidFill>
                  <a:schemeClr val="tx1"/>
                </a:solidFill>
                <a:effectLst>
                  <a:outerShdw blurRad="38100" dist="38100" dir="2700000" algn="tl">
                    <a:srgbClr val="C0C0C0"/>
                  </a:outerShdw>
                </a:effectLst>
              </a:rPr>
              <a:t>个数据</a:t>
            </a:r>
            <a:r>
              <a:rPr lang="zh-CN" altLang="en-US" sz="2800">
                <a:solidFill>
                  <a:schemeClr val="tx1"/>
                </a:solidFill>
                <a:effectLst>
                  <a:outerShdw blurRad="38100" dist="38100" dir="2700000" algn="tl">
                    <a:srgbClr val="C0C0C0"/>
                  </a:outerShdw>
                </a:effectLst>
                <a:latin typeface="Times New Roman" pitchFamily="18" charset="0"/>
              </a:rPr>
              <a:t>{1, 2, 3}，</a:t>
            </a:r>
            <a:r>
              <a:rPr lang="zh-CN" altLang="en-US" sz="2800">
                <a:solidFill>
                  <a:schemeClr val="tx1"/>
                </a:solidFill>
                <a:effectLst>
                  <a:outerShdw blurRad="38100" dist="38100" dir="2700000" algn="tl">
                    <a:srgbClr val="C0C0C0"/>
                  </a:outerShdw>
                </a:effectLst>
              </a:rPr>
              <a:t>可得</a:t>
            </a:r>
            <a:r>
              <a:rPr lang="zh-CN" altLang="en-US" sz="2800">
                <a:solidFill>
                  <a:schemeClr val="tx1"/>
                </a:solidFill>
                <a:effectLst>
                  <a:outerShdw blurRad="38100" dist="38100" dir="2700000" algn="tl">
                    <a:srgbClr val="C0C0C0"/>
                  </a:outerShdw>
                </a:effectLst>
                <a:latin typeface="Times New Roman" pitchFamily="18" charset="0"/>
              </a:rPr>
              <a:t>5</a:t>
            </a:r>
            <a:r>
              <a:rPr lang="zh-CN" altLang="en-US" sz="2800">
                <a:solidFill>
                  <a:schemeClr val="tx1"/>
                </a:solidFill>
                <a:effectLst>
                  <a:outerShdw blurRad="38100" dist="38100" dir="2700000" algn="tl">
                    <a:srgbClr val="C0C0C0"/>
                  </a:outerShdw>
                </a:effectLst>
              </a:rPr>
              <a:t>种不同的二叉树。它们的前序序列均为</a:t>
            </a:r>
            <a:r>
              <a:rPr lang="zh-CN" altLang="en-US" sz="2800" b="0">
                <a:solidFill>
                  <a:schemeClr val="tx1"/>
                </a:solidFill>
              </a:rPr>
              <a:t> </a:t>
            </a:r>
            <a:r>
              <a:rPr lang="zh-CN" altLang="en-US" sz="2800">
                <a:solidFill>
                  <a:schemeClr val="tx1"/>
                </a:solidFill>
                <a:effectLst>
                  <a:outerShdw blurRad="38100" dist="38100" dir="2700000" algn="tl">
                    <a:srgbClr val="C0C0C0"/>
                  </a:outerShdw>
                </a:effectLst>
                <a:latin typeface="Times New Roman" pitchFamily="18" charset="0"/>
              </a:rPr>
              <a:t>123</a:t>
            </a:r>
            <a:r>
              <a:rPr lang="zh-CN" altLang="en-US" sz="2800">
                <a:solidFill>
                  <a:schemeClr val="tx1"/>
                </a:solidFill>
              </a:rPr>
              <a:t>，</a:t>
            </a:r>
            <a:r>
              <a:rPr lang="zh-CN" altLang="en-US" sz="2800">
                <a:solidFill>
                  <a:schemeClr val="tx1"/>
                </a:solidFill>
                <a:effectLst>
                  <a:outerShdw blurRad="38100" dist="38100" dir="2700000" algn="tl">
                    <a:srgbClr val="C0C0C0"/>
                  </a:outerShdw>
                </a:effectLst>
              </a:rPr>
              <a:t>中序序列可能是 </a:t>
            </a:r>
            <a:r>
              <a:rPr lang="zh-CN" altLang="en-US" sz="2800">
                <a:solidFill>
                  <a:schemeClr val="tx1"/>
                </a:solidFill>
                <a:effectLst>
                  <a:outerShdw blurRad="38100" dist="38100" dir="2700000" algn="tl">
                    <a:srgbClr val="C0C0C0"/>
                  </a:outerShdw>
                </a:effectLst>
                <a:latin typeface="Times New Roman" pitchFamily="18" charset="0"/>
              </a:rPr>
              <a:t>123，132，213，231，321。</a:t>
            </a:r>
          </a:p>
        </p:txBody>
      </p:sp>
      <p:sp>
        <p:nvSpPr>
          <p:cNvPr id="735239" name="Text Box 7"/>
          <p:cNvSpPr txBox="1">
            <a:spLocks noChangeArrowheads="1"/>
          </p:cNvSpPr>
          <p:nvPr/>
        </p:nvSpPr>
        <p:spPr bwMode="auto">
          <a:xfrm>
            <a:off x="381000" y="358140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有</a:t>
            </a:r>
            <a:r>
              <a:rPr lang="zh-CN" altLang="en-US" sz="2800">
                <a:solidFill>
                  <a:schemeClr val="tx1"/>
                </a:solidFill>
                <a:effectLst>
                  <a:outerShdw blurRad="38100" dist="38100" dir="2700000" algn="tl">
                    <a:srgbClr val="C0C0C0"/>
                  </a:outerShdw>
                </a:effectLst>
                <a:latin typeface="Times New Roman" pitchFamily="18" charset="0"/>
              </a:rPr>
              <a:t>0</a:t>
            </a:r>
            <a:r>
              <a:rPr lang="zh-CN" altLang="en-US" sz="2800">
                <a:solidFill>
                  <a:schemeClr val="tx1"/>
                </a:solidFill>
                <a:effectLst>
                  <a:outerShdw blurRad="38100" dist="38100" dir="2700000" algn="tl">
                    <a:srgbClr val="C0C0C0"/>
                  </a:outerShdw>
                </a:effectLst>
              </a:rPr>
              <a:t>个, </a:t>
            </a:r>
            <a:r>
              <a:rPr lang="zh-CN" altLang="en-US" sz="2800">
                <a:solidFill>
                  <a:schemeClr val="tx1"/>
                </a:solidFill>
                <a:effectLst>
                  <a:outerShdw blurRad="38100" dist="38100" dir="2700000" algn="tl">
                    <a:srgbClr val="C0C0C0"/>
                  </a:outerShdw>
                </a:effectLst>
                <a:latin typeface="Times New Roman" pitchFamily="18" charset="0"/>
              </a:rPr>
              <a:t>1</a:t>
            </a:r>
            <a:r>
              <a:rPr lang="zh-CN" altLang="en-US" sz="2800">
                <a:solidFill>
                  <a:schemeClr val="tx1"/>
                </a:solidFill>
                <a:effectLst>
                  <a:outerShdw blurRad="38100" dist="38100" dir="2700000" algn="tl">
                    <a:srgbClr val="C0C0C0"/>
                  </a:outerShdw>
                </a:effectLst>
              </a:rPr>
              <a:t>个, </a:t>
            </a:r>
            <a:r>
              <a:rPr lang="zh-CN" altLang="en-US" sz="2800">
                <a:solidFill>
                  <a:schemeClr val="tx1"/>
                </a:solidFill>
                <a:effectLst>
                  <a:outerShdw blurRad="38100" dist="38100" dir="2700000" algn="tl">
                    <a:srgbClr val="C0C0C0"/>
                  </a:outerShdw>
                </a:effectLst>
                <a:latin typeface="Times New Roman" pitchFamily="18" charset="0"/>
              </a:rPr>
              <a:t>2</a:t>
            </a:r>
            <a:r>
              <a:rPr lang="zh-CN" altLang="en-US" sz="2800">
                <a:solidFill>
                  <a:schemeClr val="tx1"/>
                </a:solidFill>
                <a:effectLst>
                  <a:outerShdw blurRad="38100" dist="38100" dir="2700000" algn="tl">
                    <a:srgbClr val="C0C0C0"/>
                  </a:outerShdw>
                </a:effectLst>
              </a:rPr>
              <a:t>个, </a:t>
            </a:r>
            <a:r>
              <a:rPr lang="zh-CN" altLang="en-US" sz="2800">
                <a:solidFill>
                  <a:schemeClr val="tx1"/>
                </a:solidFill>
                <a:effectLst>
                  <a:outerShdw blurRad="38100" dist="38100" dir="2700000" algn="tl">
                    <a:srgbClr val="C0C0C0"/>
                  </a:outerShdw>
                </a:effectLst>
                <a:latin typeface="Times New Roman" pitchFamily="18" charset="0"/>
              </a:rPr>
              <a:t>3</a:t>
            </a:r>
            <a:r>
              <a:rPr lang="zh-CN" altLang="en-US" sz="2800">
                <a:solidFill>
                  <a:schemeClr val="tx1"/>
                </a:solidFill>
                <a:effectLst>
                  <a:outerShdw blurRad="38100" dist="38100" dir="2700000" algn="tl">
                    <a:srgbClr val="C0C0C0"/>
                  </a:outerShdw>
                </a:effectLst>
              </a:rPr>
              <a:t>个结点的不同二叉树如下</a:t>
            </a:r>
            <a:endParaRPr lang="zh-CN" altLang="en-US" sz="2800" b="0">
              <a:solidFill>
                <a:schemeClr val="tx1"/>
              </a:solidFill>
            </a:endParaRPr>
          </a:p>
        </p:txBody>
      </p:sp>
      <p:pic>
        <p:nvPicPr>
          <p:cNvPr id="83973" name="Picture 8"/>
          <p:cNvPicPr>
            <a:picLocks noChangeAspect="1" noChangeArrowheads="1"/>
          </p:cNvPicPr>
          <p:nvPr/>
        </p:nvPicPr>
        <p:blipFill>
          <a:blip r:embed="rId3" cstate="print"/>
          <a:srcRect/>
          <a:stretch>
            <a:fillRect/>
          </a:stretch>
        </p:blipFill>
        <p:spPr bwMode="auto">
          <a:xfrm>
            <a:off x="0" y="4343400"/>
            <a:ext cx="9144000" cy="2051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4039" name="Text Box 7"/>
          <p:cNvSpPr txBox="1">
            <a:spLocks noChangeArrowheads="1"/>
          </p:cNvSpPr>
          <p:nvPr/>
        </p:nvSpPr>
        <p:spPr bwMode="auto">
          <a:xfrm>
            <a:off x="381000" y="762000"/>
            <a:ext cx="8397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如果</a:t>
            </a:r>
            <a:r>
              <a:rPr lang="en-US" altLang="zh-CN" sz="2800">
                <a:solidFill>
                  <a:schemeClr val="tx1"/>
                </a:solidFill>
                <a:effectLst>
                  <a:outerShdw blurRad="38100" dist="38100" dir="2700000" algn="tl">
                    <a:srgbClr val="C0C0C0"/>
                  </a:outerShdw>
                </a:effectLst>
                <a:latin typeface="Times New Roman" pitchFamily="18" charset="0"/>
              </a:rPr>
              <a:t>b</a:t>
            </a:r>
            <a:r>
              <a:rPr lang="en-US" altLang="zh-CN" sz="2800" baseline="-250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表示有</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个结点的二叉树的棵数，当</a:t>
            </a:r>
            <a:r>
              <a:rPr lang="en-US" altLang="zh-CN" sz="2800">
                <a:solidFill>
                  <a:schemeClr val="tx1"/>
                </a:solidFill>
                <a:effectLst>
                  <a:outerShdw blurRad="38100" dist="38100" dir="2700000" algn="tl">
                    <a:srgbClr val="C0C0C0"/>
                  </a:outerShdw>
                </a:effectLst>
                <a:latin typeface="Times New Roman" pitchFamily="18" charset="0"/>
              </a:rPr>
              <a:t>n&gt;1</a:t>
            </a:r>
            <a:r>
              <a:rPr lang="zh-CN" altLang="en-US" sz="2800">
                <a:solidFill>
                  <a:schemeClr val="tx1"/>
                </a:solidFill>
                <a:effectLst>
                  <a:outerShdw blurRad="38100" dist="38100" dir="2700000" algn="tl">
                    <a:srgbClr val="C0C0C0"/>
                  </a:outerShdw>
                </a:effectLst>
              </a:rPr>
              <a:t>时，可以通过递推公式计算：</a:t>
            </a:r>
            <a:endParaRPr lang="zh-CN" altLang="en-US" sz="2800" b="0">
              <a:solidFill>
                <a:schemeClr val="tx1"/>
              </a:solidFill>
            </a:endParaRPr>
          </a:p>
        </p:txBody>
      </p:sp>
      <p:graphicFrame>
        <p:nvGraphicFramePr>
          <p:cNvPr id="84995" name="Object 8"/>
          <p:cNvGraphicFramePr>
            <a:graphicFrameLocks noChangeAspect="1"/>
          </p:cNvGraphicFramePr>
          <p:nvPr/>
        </p:nvGraphicFramePr>
        <p:xfrm>
          <a:off x="2700338" y="1916113"/>
          <a:ext cx="3049587" cy="1733550"/>
        </p:xfrm>
        <a:graphic>
          <a:graphicData uri="http://schemas.openxmlformats.org/presentationml/2006/ole">
            <mc:AlternateContent xmlns:mc="http://schemas.openxmlformats.org/markup-compatibility/2006">
              <mc:Choice xmlns:v="urn:schemas-microsoft-com:vml" Requires="v">
                <p:oleObj spid="_x0000_s85035" name="Equation" r:id="rId3" imgW="1117115" imgH="634725" progId="Equation.3">
                  <p:embed/>
                </p:oleObj>
              </mc:Choice>
              <mc:Fallback>
                <p:oleObj name="Equation" r:id="rId3" imgW="1117115" imgH="63472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16113"/>
                        <a:ext cx="3049587" cy="173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4041" name="Text Box 9"/>
          <p:cNvSpPr txBox="1">
            <a:spLocks noChangeArrowheads="1"/>
          </p:cNvSpPr>
          <p:nvPr/>
        </p:nvSpPr>
        <p:spPr bwMode="auto">
          <a:xfrm>
            <a:off x="468313" y="3789363"/>
            <a:ext cx="83978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其中，</a:t>
            </a:r>
            <a:r>
              <a:rPr lang="en-US" altLang="zh-CN" sz="2800">
                <a:solidFill>
                  <a:schemeClr val="tx1"/>
                </a:solidFill>
                <a:effectLst>
                  <a:outerShdw blurRad="38100" dist="38100" dir="2700000" algn="tl">
                    <a:srgbClr val="C0C0C0"/>
                  </a:outerShdw>
                </a:effectLst>
                <a:latin typeface="Times New Roman" pitchFamily="18" charset="0"/>
              </a:rPr>
              <a:t>b</a:t>
            </a:r>
            <a:r>
              <a:rPr lang="en-US" altLang="zh-CN" sz="2800" baseline="-25000">
                <a:solidFill>
                  <a:schemeClr val="tx1"/>
                </a:solidFill>
                <a:effectLst>
                  <a:outerShdw blurRad="38100" dist="38100" dir="2700000" algn="tl">
                    <a:srgbClr val="C0C0C0"/>
                  </a:outerShdw>
                </a:effectLst>
                <a:latin typeface="Times New Roman" pitchFamily="18" charset="0"/>
              </a:rPr>
              <a:t>i</a:t>
            </a:r>
            <a:r>
              <a:rPr lang="en-US" altLang="zh-CN" sz="2800">
                <a:solidFill>
                  <a:schemeClr val="tx1"/>
                </a:solidFill>
                <a:effectLst>
                  <a:outerShdw blurRad="38100" dist="38100" dir="2700000" algn="tl">
                    <a:srgbClr val="C0C0C0"/>
                  </a:outerShdw>
                </a:effectLst>
                <a:latin typeface="Times New Roman" pitchFamily="18" charset="0"/>
              </a:rPr>
              <a:t>*b</a:t>
            </a:r>
            <a:r>
              <a:rPr lang="en-US" altLang="zh-CN" sz="2800" baseline="-25000">
                <a:solidFill>
                  <a:schemeClr val="tx1"/>
                </a:solidFill>
                <a:effectLst>
                  <a:outerShdw blurRad="38100" dist="38100" dir="2700000" algn="tl">
                    <a:srgbClr val="C0C0C0"/>
                  </a:outerShdw>
                </a:effectLst>
                <a:latin typeface="Times New Roman" pitchFamily="18" charset="0"/>
              </a:rPr>
              <a:t>n-i-1</a:t>
            </a:r>
            <a:r>
              <a:rPr lang="zh-CN" altLang="en-US" sz="2800">
                <a:solidFill>
                  <a:schemeClr val="tx1"/>
                </a:solidFill>
                <a:effectLst>
                  <a:outerShdw blurRad="38100" dist="38100" dir="2700000" algn="tl">
                    <a:srgbClr val="C0C0C0"/>
                  </a:outerShdw>
                </a:effectLst>
              </a:rPr>
              <a:t>表示一棵二叉树可以由根结点、有</a:t>
            </a:r>
            <a:r>
              <a:rPr lang="en-US" altLang="zh-CN" sz="2800">
                <a:solidFill>
                  <a:schemeClr val="tx1"/>
                </a:solidFill>
                <a:effectLst>
                  <a:outerShdw blurRad="38100" dist="38100" dir="2700000" algn="tl">
                    <a:srgbClr val="C0C0C0"/>
                  </a:outerShdw>
                </a:effectLst>
                <a:latin typeface="Times New Roman" pitchFamily="18" charset="0"/>
              </a:rPr>
              <a:t>i</a:t>
            </a:r>
            <a:r>
              <a:rPr lang="zh-CN" altLang="en-US" sz="2800">
                <a:solidFill>
                  <a:schemeClr val="tx1"/>
                </a:solidFill>
                <a:effectLst>
                  <a:outerShdw blurRad="38100" dist="38100" dir="2700000" algn="tl">
                    <a:srgbClr val="C0C0C0"/>
                  </a:outerShdw>
                </a:effectLst>
              </a:rPr>
              <a:t>个结点的左子树和有</a:t>
            </a:r>
            <a:r>
              <a:rPr lang="en-US" altLang="zh-CN" sz="2800">
                <a:solidFill>
                  <a:schemeClr val="tx1"/>
                </a:solidFill>
                <a:effectLst>
                  <a:outerShdw blurRad="38100" dist="38100" dir="2700000" algn="tl">
                    <a:srgbClr val="C0C0C0"/>
                  </a:outerShdw>
                </a:effectLst>
                <a:latin typeface="Times New Roman" pitchFamily="18" charset="0"/>
              </a:rPr>
              <a:t>n-i-1</a:t>
            </a:r>
            <a:r>
              <a:rPr lang="zh-CN" altLang="en-US" sz="2800">
                <a:solidFill>
                  <a:schemeClr val="tx1"/>
                </a:solidFill>
                <a:effectLst>
                  <a:outerShdw blurRad="38100" dist="38100" dir="2700000" algn="tl">
                    <a:srgbClr val="C0C0C0"/>
                  </a:outerShdw>
                </a:effectLst>
              </a:rPr>
              <a:t>个结点的右子树构成。这种情况下，它的不同二叉树的棵数等于左子树上可能的不同的二叉树的棵数乘以右子树上可能的不同的二叉树的棵数。可以利用生成函数来求解这个递推公式。</a:t>
            </a:r>
            <a:endParaRPr lang="zh-CN" altLang="en-US" sz="2800" b="0">
              <a:solidFill>
                <a:schemeClr val="tx1"/>
              </a:solidFill>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018" name="Picture 4"/>
          <p:cNvPicPr>
            <a:picLocks noChangeAspect="1" noChangeArrowheads="1"/>
          </p:cNvPicPr>
          <p:nvPr/>
        </p:nvPicPr>
        <p:blipFill>
          <a:blip r:embed="rId3" cstate="print"/>
          <a:srcRect/>
          <a:stretch>
            <a:fillRect/>
          </a:stretch>
        </p:blipFill>
        <p:spPr bwMode="auto">
          <a:xfrm>
            <a:off x="0" y="609600"/>
            <a:ext cx="9144000" cy="2057400"/>
          </a:xfrm>
          <a:prstGeom prst="rect">
            <a:avLst/>
          </a:prstGeom>
          <a:noFill/>
          <a:ln w="9525">
            <a:noFill/>
            <a:miter lim="800000"/>
            <a:headEnd/>
            <a:tailEnd/>
          </a:ln>
        </p:spPr>
      </p:pic>
      <p:sp>
        <p:nvSpPr>
          <p:cNvPr id="646149" name="Text Box 5"/>
          <p:cNvSpPr txBox="1">
            <a:spLocks noChangeArrowheads="1"/>
          </p:cNvSpPr>
          <p:nvPr/>
        </p:nvSpPr>
        <p:spPr bwMode="auto">
          <a:xfrm>
            <a:off x="533400" y="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例如，具有4个结点的不同二叉树</a:t>
            </a:r>
            <a:endParaRPr lang="zh-CN" altLang="en-US" sz="2800" b="0">
              <a:solidFill>
                <a:schemeClr val="tx1"/>
              </a:solidFill>
            </a:endParaRPr>
          </a:p>
        </p:txBody>
      </p:sp>
      <p:sp>
        <p:nvSpPr>
          <p:cNvPr id="646150" name="Text Box 6"/>
          <p:cNvSpPr txBox="1">
            <a:spLocks noChangeArrowheads="1"/>
          </p:cNvSpPr>
          <p:nvPr/>
        </p:nvSpPr>
        <p:spPr bwMode="auto">
          <a:xfrm>
            <a:off x="539750" y="5589588"/>
            <a:ext cx="732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a:solidFill>
                  <a:srgbClr val="FF0000"/>
                </a:solidFill>
                <a:effectLst>
                  <a:outerShdw blurRad="38100" dist="38100" dir="2700000" algn="tl">
                    <a:srgbClr val="C0C0C0"/>
                  </a:outerShdw>
                </a:effectLst>
              </a:rPr>
              <a:t>树的计数可以通过将它转化为二叉树的计数。</a:t>
            </a:r>
            <a:endParaRPr lang="zh-CN" altLang="en-US" sz="2800" b="0">
              <a:solidFill>
                <a:srgbClr val="FF0000"/>
              </a:solidFill>
            </a:endParaRPr>
          </a:p>
        </p:txBody>
      </p:sp>
      <p:graphicFrame>
        <p:nvGraphicFramePr>
          <p:cNvPr id="86021" name="Object 7"/>
          <p:cNvGraphicFramePr>
            <a:graphicFrameLocks noChangeAspect="1"/>
          </p:cNvGraphicFramePr>
          <p:nvPr/>
        </p:nvGraphicFramePr>
        <p:xfrm>
          <a:off x="1317625" y="4251325"/>
          <a:ext cx="5410200" cy="914400"/>
        </p:xfrm>
        <a:graphic>
          <a:graphicData uri="http://schemas.openxmlformats.org/presentationml/2006/ole">
            <mc:AlternateContent xmlns:mc="http://schemas.openxmlformats.org/markup-compatibility/2006">
              <mc:Choice xmlns:v="urn:schemas-microsoft-com:vml" Requires="v">
                <p:oleObj spid="_x0000_s86061" name="Equation" r:id="rId4" imgW="1362075" imgH="314325" progId="Equation.3">
                  <p:embed/>
                </p:oleObj>
              </mc:Choice>
              <mc:Fallback>
                <p:oleObj name="Equation" r:id="rId4" imgW="1362075" imgH="31432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25" y="4251325"/>
                        <a:ext cx="5410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6152" name="Text Box 8"/>
          <p:cNvSpPr txBox="1">
            <a:spLocks noChangeArrowheads="1"/>
          </p:cNvSpPr>
          <p:nvPr/>
        </p:nvSpPr>
        <p:spPr bwMode="auto">
          <a:xfrm>
            <a:off x="539750" y="2946400"/>
            <a:ext cx="609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a:solidFill>
                  <a:schemeClr val="tx1"/>
                </a:solidFill>
                <a:effectLst>
                  <a:outerShdw blurRad="38100" dist="38100" dir="2700000" algn="tl">
                    <a:srgbClr val="C0C0C0"/>
                  </a:outerShdw>
                </a:effectLst>
              </a:rPr>
              <a:t>计算具有</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rPr>
              <a:t>个结点的不同二叉树的棵数</a:t>
            </a:r>
            <a:endParaRPr lang="zh-CN" altLang="en-US" sz="2800" b="0">
              <a:solidFill>
                <a:schemeClr val="tx1"/>
              </a:solidFill>
            </a:endParaRPr>
          </a:p>
        </p:txBody>
      </p:sp>
      <p:sp>
        <p:nvSpPr>
          <p:cNvPr id="646153" name="Text Box 9"/>
          <p:cNvSpPr txBox="1">
            <a:spLocks noChangeArrowheads="1"/>
          </p:cNvSpPr>
          <p:nvPr/>
        </p:nvSpPr>
        <p:spPr bwMode="auto">
          <a:xfrm>
            <a:off x="582613" y="3565525"/>
            <a:ext cx="2332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en-US" altLang="zh-CN" sz="3200" i="1">
                <a:solidFill>
                  <a:srgbClr val="008000"/>
                </a:solidFill>
                <a:effectLst>
                  <a:outerShdw blurRad="38100" dist="38100" dir="2700000" algn="tl">
                    <a:srgbClr val="C0C0C0"/>
                  </a:outerShdw>
                </a:effectLst>
                <a:latin typeface="Times New Roman" pitchFamily="18" charset="0"/>
              </a:rPr>
              <a:t>Catalan</a:t>
            </a:r>
            <a:r>
              <a:rPr lang="zh-CN" altLang="en-US" sz="3200">
                <a:solidFill>
                  <a:srgbClr val="008000"/>
                </a:solidFill>
                <a:effectLst>
                  <a:outerShdw blurRad="38100" dist="38100" dir="2700000" algn="tl">
                    <a:srgbClr val="C0C0C0"/>
                  </a:outerShdw>
                </a:effectLst>
                <a:latin typeface="Times New Roman" pitchFamily="18" charset="0"/>
              </a:rPr>
              <a:t>函数</a:t>
            </a:r>
            <a:endParaRPr lang="zh-CN" altLang="en-US" sz="2400" b="0">
              <a:solidFill>
                <a:schemeClr val="tx1"/>
              </a:solidFill>
              <a:latin typeface="Arial" pitchFamily="34" charset="0"/>
              <a:ea typeface="黑体" pitchFamily="49"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1618" name="Rectangle 2"/>
          <p:cNvSpPr>
            <a:spLocks noChangeArrowheads="1"/>
          </p:cNvSpPr>
          <p:nvPr/>
        </p:nvSpPr>
        <p:spPr bwMode="auto">
          <a:xfrm>
            <a:off x="179388" y="333375"/>
            <a:ext cx="4392612"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 </a:t>
            </a:r>
            <a:r>
              <a:rPr kumimoji="1" lang="zh-CN" altLang="en-US" sz="2800" u="sng">
                <a:solidFill>
                  <a:schemeClr val="tx1"/>
                </a:solidFill>
                <a:effectLst>
                  <a:outerShdw blurRad="38100" dist="38100" dir="2700000" algn="tl">
                    <a:srgbClr val="C0C0C0"/>
                  </a:outerShdw>
                </a:effectLst>
              </a:rPr>
              <a:t>子孙</a:t>
            </a:r>
            <a:r>
              <a:rPr kumimoji="1" lang="zh-CN" altLang="en-US" sz="2800">
                <a:solidFill>
                  <a:schemeClr val="tx1"/>
                </a:solidFill>
                <a:effectLst>
                  <a:outerShdw blurRad="38100" dist="38100" dir="2700000" algn="tl">
                    <a:srgbClr val="C0C0C0"/>
                  </a:outerShdw>
                </a:effectLst>
              </a:rPr>
              <a:t>(</a:t>
            </a:r>
            <a:r>
              <a:rPr kumimoji="1" lang="en-US" altLang="zh-CN" sz="2800">
                <a:solidFill>
                  <a:schemeClr val="tx1"/>
                </a:solidFill>
                <a:effectLst>
                  <a:outerShdw blurRad="38100" dist="38100" dir="2700000" algn="tl">
                    <a:srgbClr val="C0C0C0"/>
                  </a:outerShdw>
                </a:effectLst>
                <a:latin typeface="Times New Roman" pitchFamily="18" charset="0"/>
              </a:rPr>
              <a:t>descendant</a:t>
            </a:r>
            <a:r>
              <a:rPr kumimoji="1" lang="en-US" altLang="zh-CN" sz="2800">
                <a:solidFill>
                  <a:schemeClr val="tx1"/>
                </a:solidFill>
                <a:effectLst>
                  <a:outerShdw blurRad="38100" dist="38100" dir="2700000" algn="tl">
                    <a:srgbClr val="C0C0C0"/>
                  </a:outerShdw>
                </a:effectLst>
              </a:rPr>
              <a:t>)</a:t>
            </a:r>
            <a:r>
              <a:rPr kumimoji="1" lang="zh-CN" altLang="en-US" sz="2800">
                <a:solidFill>
                  <a:schemeClr val="tx1"/>
                </a:solidFill>
                <a:effectLst>
                  <a:outerShdw blurRad="38100" dist="38100" dir="2700000" algn="tl">
                    <a:srgbClr val="C0C0C0"/>
                  </a:outerShdw>
                </a:effectLst>
              </a:rPr>
              <a:t>结点</a:t>
            </a:r>
          </a:p>
          <a:p>
            <a:pPr marL="342900" indent="-342900" eaLnBrk="1" hangingPunct="1">
              <a:lnSpc>
                <a:spcPct val="100000"/>
              </a:lnSpc>
              <a:spcBef>
                <a:spcPct val="10000"/>
              </a:spcBef>
              <a:defRPr/>
            </a:pPr>
            <a:endParaRPr kumimoji="1" lang="zh-CN" altLang="en-US" sz="2800">
              <a:solidFill>
                <a:schemeClr val="tx1"/>
              </a:solidFill>
              <a:effectLst>
                <a:outerShdw blurRad="38100" dist="38100" dir="2700000" algn="tl">
                  <a:srgbClr val="C0C0C0"/>
                </a:outerShdw>
              </a:effectLst>
            </a:endParaRP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 结点所处</a:t>
            </a:r>
            <a:r>
              <a:rPr kumimoji="1" lang="zh-CN" altLang="en-US" sz="2800" u="sng">
                <a:solidFill>
                  <a:schemeClr val="tx1"/>
                </a:solidFill>
                <a:effectLst>
                  <a:outerShdw blurRad="38100" dist="38100" dir="2700000" algn="tl">
                    <a:srgbClr val="C0C0C0"/>
                  </a:outerShdw>
                </a:effectLst>
              </a:rPr>
              <a:t>层次</a:t>
            </a:r>
            <a:r>
              <a:rPr kumimoji="1" lang="zh-CN" altLang="en-US" sz="2800">
                <a:solidFill>
                  <a:schemeClr val="tx1"/>
                </a:solidFill>
                <a:effectLst>
                  <a:outerShdw blurRad="38100" dist="38100" dir="2700000" algn="tl">
                    <a:srgbClr val="C0C0C0"/>
                  </a:outerShdw>
                </a:effectLst>
              </a:rPr>
              <a:t>(</a:t>
            </a:r>
            <a:r>
              <a:rPr kumimoji="1" lang="en-US" altLang="zh-CN" sz="2800">
                <a:solidFill>
                  <a:schemeClr val="tx1"/>
                </a:solidFill>
                <a:effectLst>
                  <a:outerShdw blurRad="38100" dist="38100" dir="2700000" algn="tl">
                    <a:srgbClr val="C0C0C0"/>
                  </a:outerShdw>
                </a:effectLst>
                <a:latin typeface="Times New Roman" pitchFamily="18" charset="0"/>
              </a:rPr>
              <a:t>level</a:t>
            </a:r>
            <a:r>
              <a:rPr kumimoji="1" lang="en-US" altLang="zh-CN" sz="2800">
                <a:solidFill>
                  <a:schemeClr val="tx1"/>
                </a:solidFill>
                <a:effectLst>
                  <a:outerShdw blurRad="38100" dist="38100" dir="2700000" algn="tl">
                    <a:srgbClr val="C0C0C0"/>
                  </a:outerShdw>
                </a:effectLst>
              </a:rPr>
              <a:t>)</a:t>
            </a:r>
          </a:p>
          <a:p>
            <a:pPr marL="342900" indent="-342900" eaLnBrk="1" hangingPunct="1">
              <a:lnSpc>
                <a:spcPct val="100000"/>
              </a:lnSpc>
              <a:spcBef>
                <a:spcPct val="10000"/>
              </a:spcBef>
              <a:defRPr/>
            </a:pPr>
            <a:endParaRPr kumimoji="1" lang="zh-CN" altLang="en-US" sz="2800">
              <a:solidFill>
                <a:schemeClr val="tx1"/>
              </a:solidFill>
              <a:effectLst>
                <a:outerShdw blurRad="38100" dist="38100" dir="2700000" algn="tl">
                  <a:srgbClr val="C0C0C0"/>
                </a:outerShdw>
              </a:effectLst>
            </a:endParaRPr>
          </a:p>
          <a:p>
            <a:pPr marL="342900" indent="-342900" eaLnBrk="1" hangingPunct="1">
              <a:lnSpc>
                <a:spcPct val="100000"/>
              </a:lnSpc>
              <a:spcBef>
                <a:spcPct val="10000"/>
              </a:spcBef>
              <a:defRPr/>
            </a:pPr>
            <a:endParaRPr kumimoji="1" lang="zh-CN" altLang="en-US" sz="2800">
              <a:solidFill>
                <a:schemeClr val="tx1"/>
              </a:solidFill>
              <a:effectLst>
                <a:outerShdw blurRad="38100" dist="38100" dir="2700000" algn="tl">
                  <a:srgbClr val="C0C0C0"/>
                </a:outerShdw>
              </a:effectLst>
            </a:endParaRP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 树的深度</a:t>
            </a:r>
            <a:r>
              <a:rPr kumimoji="1" lang="en-US" altLang="zh-CN" sz="2800">
                <a:solidFill>
                  <a:schemeClr val="tx1"/>
                </a:solidFill>
                <a:effectLst>
                  <a:outerShdw blurRad="38100" dist="38100" dir="2700000" algn="tl">
                    <a:srgbClr val="C0C0C0"/>
                  </a:outerShdw>
                </a:effectLst>
              </a:rPr>
              <a:t>(</a:t>
            </a:r>
            <a:r>
              <a:rPr kumimoji="1" lang="en-US" altLang="zh-CN" sz="2800">
                <a:solidFill>
                  <a:schemeClr val="tx1"/>
                </a:solidFill>
                <a:effectLst>
                  <a:outerShdw blurRad="38100" dist="38100" dir="2700000" algn="tl">
                    <a:srgbClr val="C0C0C0"/>
                  </a:outerShdw>
                </a:effectLst>
                <a:latin typeface="Times New Roman" pitchFamily="18" charset="0"/>
              </a:rPr>
              <a:t>depth</a:t>
            </a:r>
            <a:r>
              <a:rPr kumimoji="1" lang="en-US" altLang="zh-CN" sz="2800">
                <a:solidFill>
                  <a:schemeClr val="tx1"/>
                </a:solidFill>
                <a:effectLst>
                  <a:outerShdw blurRad="38100" dist="38100" dir="2700000" algn="tl">
                    <a:srgbClr val="C0C0C0"/>
                  </a:outerShdw>
                </a:effectLst>
              </a:rPr>
              <a:t>)</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 树的高度(</a:t>
            </a:r>
            <a:r>
              <a:rPr kumimoji="1" lang="en-US" altLang="zh-CN" sz="2800">
                <a:solidFill>
                  <a:schemeClr val="tx1"/>
                </a:solidFill>
                <a:effectLst>
                  <a:outerShdw blurRad="38100" dist="38100" dir="2700000" algn="tl">
                    <a:srgbClr val="C0C0C0"/>
                  </a:outerShdw>
                </a:effectLst>
                <a:latin typeface="Times New Roman" pitchFamily="18" charset="0"/>
              </a:rPr>
              <a:t>height</a:t>
            </a:r>
            <a:r>
              <a:rPr kumimoji="1" lang="en-US" altLang="zh-CN" sz="2800">
                <a:solidFill>
                  <a:schemeClr val="tx1"/>
                </a:solidFill>
                <a:effectLst>
                  <a:outerShdw blurRad="38100" dist="38100" dir="2700000" algn="tl">
                    <a:srgbClr val="C0C0C0"/>
                  </a:outerShdw>
                </a:effectLst>
              </a:rPr>
              <a:t>)</a:t>
            </a:r>
            <a:endParaRPr kumimoji="1" lang="zh-CN" altLang="en-US" sz="2800">
              <a:solidFill>
                <a:schemeClr val="tx1"/>
              </a:solidFill>
              <a:effectLst>
                <a:outerShdw blurRad="38100" dist="38100" dir="2700000" algn="tl">
                  <a:srgbClr val="C0C0C0"/>
                </a:outerShdw>
              </a:effectLst>
            </a:endParaRP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 树的度(</a:t>
            </a:r>
            <a:r>
              <a:rPr kumimoji="1" lang="en-US" altLang="zh-CN" sz="2800">
                <a:solidFill>
                  <a:schemeClr val="tx1"/>
                </a:solidFill>
                <a:effectLst>
                  <a:outerShdw blurRad="38100" dist="38100" dir="2700000" algn="tl">
                    <a:srgbClr val="C0C0C0"/>
                  </a:outerShdw>
                </a:effectLst>
                <a:latin typeface="Times New Roman" pitchFamily="18" charset="0"/>
              </a:rPr>
              <a:t>degree</a:t>
            </a:r>
            <a:r>
              <a:rPr kumimoji="1" lang="en-US" altLang="zh-CN" sz="2800">
                <a:solidFill>
                  <a:schemeClr val="tx1"/>
                </a:solidFill>
                <a:effectLst>
                  <a:outerShdw blurRad="38100" dist="38100" dir="2700000" algn="tl">
                    <a:srgbClr val="C0C0C0"/>
                  </a:outerShdw>
                </a:effectLst>
              </a:rPr>
              <a:t>)</a:t>
            </a:r>
            <a:endParaRPr kumimoji="1" lang="zh-CN" altLang="en-US" sz="2800">
              <a:solidFill>
                <a:schemeClr val="tx1"/>
              </a:solidFill>
              <a:effectLst>
                <a:outerShdw blurRad="38100" dist="38100" dir="2700000" algn="tl">
                  <a:srgbClr val="C0C0C0"/>
                </a:outerShdw>
              </a:effectLst>
            </a:endParaRP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 有序树和无序树</a:t>
            </a:r>
          </a:p>
        </p:txBody>
      </p:sp>
      <p:sp>
        <p:nvSpPr>
          <p:cNvPr id="751619" name="Rectangle 3"/>
          <p:cNvSpPr>
            <a:spLocks noChangeArrowheads="1"/>
          </p:cNvSpPr>
          <p:nvPr/>
        </p:nvSpPr>
        <p:spPr bwMode="auto">
          <a:xfrm>
            <a:off x="4500563" y="333375"/>
            <a:ext cx="4392612" cy="576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若树中结点</a:t>
            </a:r>
            <a:r>
              <a:rPr kumimoji="1" lang="en-US" altLang="zh-CN" sz="2800">
                <a:solidFill>
                  <a:schemeClr val="tx1"/>
                </a:solidFill>
                <a:effectLst>
                  <a:outerShdw blurRad="38100" dist="38100" dir="2700000" algn="tl">
                    <a:srgbClr val="C0C0C0"/>
                  </a:outerShdw>
                </a:effectLst>
                <a:latin typeface="Times New Roman" pitchFamily="18" charset="0"/>
              </a:rPr>
              <a:t>k</a:t>
            </a:r>
            <a:r>
              <a:rPr kumimoji="1" lang="zh-CN" altLang="en-US" sz="2800">
                <a:solidFill>
                  <a:schemeClr val="tx1"/>
                </a:solidFill>
                <a:effectLst>
                  <a:outerShdw blurRad="38100" dist="38100" dir="2700000" algn="tl">
                    <a:srgbClr val="C0C0C0"/>
                  </a:outerShdw>
                </a:effectLst>
              </a:rPr>
              <a:t>是结点</a:t>
            </a:r>
            <a:r>
              <a:rPr kumimoji="1" lang="en-US" altLang="zh-CN" sz="2800">
                <a:solidFill>
                  <a:schemeClr val="tx1"/>
                </a:solidFill>
                <a:effectLst>
                  <a:outerShdw blurRad="38100" dist="38100" dir="2700000" algn="tl">
                    <a:srgbClr val="C0C0C0"/>
                  </a:outerShdw>
                </a:effectLst>
                <a:latin typeface="Times New Roman" pitchFamily="18" charset="0"/>
              </a:rPr>
              <a:t>k</a:t>
            </a:r>
            <a:r>
              <a:rPr kumimoji="1" lang="en-US" altLang="zh-CN" sz="2800" baseline="-25000">
                <a:solidFill>
                  <a:schemeClr val="tx1"/>
                </a:solidFill>
                <a:effectLst>
                  <a:outerShdw blurRad="38100" dist="38100" dir="2700000" algn="tl">
                    <a:srgbClr val="C0C0C0"/>
                  </a:outerShdw>
                </a:effectLst>
                <a:latin typeface="Times New Roman" pitchFamily="18" charset="0"/>
              </a:rPr>
              <a:t>s</a:t>
            </a:r>
            <a:r>
              <a:rPr kumimoji="1" lang="zh-CN" altLang="en-US" sz="2800">
                <a:solidFill>
                  <a:schemeClr val="tx1"/>
                </a:solidFill>
                <a:effectLst>
                  <a:outerShdw blurRad="38100" dist="38100" dir="2700000" algn="tl">
                    <a:srgbClr val="C0C0C0"/>
                  </a:outerShdw>
                </a:effectLst>
              </a:rPr>
              <a:t>的</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祖先，则</a:t>
            </a:r>
            <a:r>
              <a:rPr kumimoji="1" lang="en-US" altLang="zh-CN" sz="2800">
                <a:solidFill>
                  <a:schemeClr val="tx1"/>
                </a:solidFill>
                <a:effectLst>
                  <a:outerShdw blurRad="38100" dist="38100" dir="2700000" algn="tl">
                    <a:srgbClr val="C0C0C0"/>
                  </a:outerShdw>
                </a:effectLst>
                <a:latin typeface="Times New Roman" pitchFamily="18" charset="0"/>
              </a:rPr>
              <a:t>k</a:t>
            </a:r>
            <a:r>
              <a:rPr kumimoji="1" lang="en-US" altLang="zh-CN" sz="2800" baseline="-30000">
                <a:solidFill>
                  <a:schemeClr val="tx1"/>
                </a:solidFill>
                <a:effectLst>
                  <a:outerShdw blurRad="38100" dist="38100" dir="2700000" algn="tl">
                    <a:srgbClr val="C0C0C0"/>
                  </a:outerShdw>
                </a:effectLst>
                <a:latin typeface="Times New Roman" pitchFamily="18" charset="0"/>
              </a:rPr>
              <a:t>s</a:t>
            </a:r>
            <a:r>
              <a:rPr kumimoji="1" lang="zh-CN" altLang="en-US" sz="2800">
                <a:solidFill>
                  <a:schemeClr val="tx1"/>
                </a:solidFill>
                <a:effectLst>
                  <a:outerShdw blurRad="38100" dist="38100" dir="2700000" algn="tl">
                    <a:srgbClr val="C0C0C0"/>
                  </a:outerShdw>
                </a:effectLst>
              </a:rPr>
              <a:t>被称是</a:t>
            </a:r>
            <a:r>
              <a:rPr kumimoji="1" lang="en-US" altLang="zh-CN" sz="2800">
                <a:solidFill>
                  <a:schemeClr val="tx1"/>
                </a:solidFill>
                <a:effectLst>
                  <a:outerShdw blurRad="38100" dist="38100" dir="2700000" algn="tl">
                    <a:srgbClr val="C0C0C0"/>
                  </a:outerShdw>
                </a:effectLst>
                <a:latin typeface="Times New Roman" pitchFamily="18" charset="0"/>
              </a:rPr>
              <a:t>k</a:t>
            </a:r>
            <a:r>
              <a:rPr kumimoji="1" lang="zh-CN" altLang="en-US" sz="2800">
                <a:solidFill>
                  <a:schemeClr val="tx1"/>
                </a:solidFill>
                <a:effectLst>
                  <a:outerShdw blurRad="38100" dist="38100" dir="2700000" algn="tl">
                    <a:srgbClr val="C0C0C0"/>
                  </a:outerShdw>
                </a:effectLst>
              </a:rPr>
              <a:t>的子孙 </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根结点的层数为</a:t>
            </a:r>
            <a:r>
              <a:rPr kumimoji="1" lang="zh-CN" altLang="en-US" sz="2800">
                <a:solidFill>
                  <a:schemeClr val="tx1"/>
                </a:solidFill>
                <a:effectLst>
                  <a:outerShdw blurRad="38100" dist="38100" dir="2700000" algn="tl">
                    <a:srgbClr val="C0C0C0"/>
                  </a:outerShdw>
                </a:effectLst>
                <a:latin typeface="Times New Roman" pitchFamily="18" charset="0"/>
              </a:rPr>
              <a:t>1(0)，</a:t>
            </a:r>
            <a:r>
              <a:rPr kumimoji="1" lang="zh-CN" altLang="en-US" sz="2800">
                <a:solidFill>
                  <a:schemeClr val="tx1"/>
                </a:solidFill>
                <a:effectLst>
                  <a:outerShdw blurRad="38100" dist="38100" dir="2700000" algn="tl">
                    <a:srgbClr val="C0C0C0"/>
                  </a:outerShdw>
                </a:effectLst>
              </a:rPr>
              <a:t>其</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余结点的层数为双亲结点</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的层数加1 </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树中结点的最大层数 </a:t>
            </a:r>
            <a:endParaRPr kumimoji="1" lang="en-US" altLang="zh-CN" sz="2800">
              <a:solidFill>
                <a:schemeClr val="tx1"/>
              </a:solidFill>
              <a:effectLst>
                <a:outerShdw blurRad="38100" dist="38100" dir="2700000" algn="tl">
                  <a:srgbClr val="C0C0C0"/>
                </a:outerShdw>
              </a:effectLst>
            </a:endParaRP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树中结点的最大层数 </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树中最大的结点度数</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若树中结点的各子树从左</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到右是有次序的（不能互</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换），则该树为</a:t>
            </a:r>
            <a:r>
              <a:rPr kumimoji="1" lang="zh-CN" altLang="en-US" sz="2800" u="sng">
                <a:solidFill>
                  <a:schemeClr val="tx1"/>
                </a:solidFill>
                <a:effectLst>
                  <a:outerShdw blurRad="38100" dist="38100" dir="2700000" algn="tl">
                    <a:srgbClr val="C0C0C0"/>
                  </a:outerShdw>
                </a:effectLst>
              </a:rPr>
              <a:t>有序树</a:t>
            </a:r>
            <a:r>
              <a:rPr kumimoji="1" lang="zh-CN" altLang="en-US" sz="2800">
                <a:solidFill>
                  <a:schemeClr val="tx1"/>
                </a:solidFill>
                <a:effectLst>
                  <a:outerShdw blurRad="38100" dist="38100" dir="2700000" algn="tl">
                    <a:srgbClr val="C0C0C0"/>
                  </a:outerShdw>
                </a:effectLst>
              </a:rPr>
              <a:t>，</a:t>
            </a:r>
          </a:p>
          <a:p>
            <a:pPr marL="342900" indent="-342900" eaLnBrk="1" hangingPunct="1">
              <a:lnSpc>
                <a:spcPct val="100000"/>
              </a:lnSpc>
              <a:spcBef>
                <a:spcPct val="10000"/>
              </a:spcBef>
              <a:defRPr/>
            </a:pPr>
            <a:r>
              <a:rPr kumimoji="1" lang="zh-CN" altLang="en-US" sz="2800">
                <a:solidFill>
                  <a:schemeClr val="tx1"/>
                </a:solidFill>
                <a:effectLst>
                  <a:outerShdw blurRad="38100" dist="38100" dir="2700000" algn="tl">
                    <a:srgbClr val="C0C0C0"/>
                  </a:outerShdw>
                </a:effectLst>
              </a:rPr>
              <a:t>否则为</a:t>
            </a:r>
            <a:r>
              <a:rPr kumimoji="1" lang="zh-CN" altLang="en-US" sz="2800" u="sng">
                <a:solidFill>
                  <a:schemeClr val="tx1"/>
                </a:solidFill>
                <a:effectLst>
                  <a:outerShdw blurRad="38100" dist="38100" dir="2700000" algn="tl">
                    <a:srgbClr val="C0C0C0"/>
                  </a:outerShdw>
                </a:effectLst>
              </a:rPr>
              <a:t>无序树</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8195" name="Rectangle 3"/>
          <p:cNvSpPr>
            <a:spLocks noChangeArrowheads="1"/>
          </p:cNvSpPr>
          <p:nvPr/>
        </p:nvSpPr>
        <p:spPr bwMode="auto">
          <a:xfrm>
            <a:off x="179388" y="333375"/>
            <a:ext cx="31718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3200" dirty="0">
                <a:solidFill>
                  <a:srgbClr val="FF0000"/>
                </a:solidFill>
                <a:effectLst>
                  <a:outerShdw blurRad="38100" dist="38100" dir="2700000" algn="tl">
                    <a:srgbClr val="C0C0C0"/>
                  </a:outerShdw>
                </a:effectLst>
                <a:latin typeface="Times New Roman" pitchFamily="18" charset="0"/>
              </a:rPr>
              <a:t>六、</a:t>
            </a:r>
            <a:r>
              <a:rPr lang="zh-CN" altLang="en-US" sz="3200" dirty="0">
                <a:solidFill>
                  <a:srgbClr val="FF3300"/>
                </a:solidFill>
              </a:rPr>
              <a:t>二叉搜索树</a:t>
            </a:r>
          </a:p>
        </p:txBody>
      </p:sp>
      <p:sp>
        <p:nvSpPr>
          <p:cNvPr id="87043" name="Text Box 4"/>
          <p:cNvSpPr txBox="1">
            <a:spLocks noChangeArrowheads="1"/>
          </p:cNvSpPr>
          <p:nvPr/>
        </p:nvSpPr>
        <p:spPr bwMode="auto">
          <a:xfrm>
            <a:off x="179388" y="981075"/>
            <a:ext cx="8640762" cy="1373188"/>
          </a:xfrm>
          <a:prstGeom prst="rect">
            <a:avLst/>
          </a:prstGeom>
          <a:noFill/>
          <a:ln w="9525">
            <a:noFill/>
            <a:miter lim="800000"/>
            <a:headEnd/>
            <a:tailEnd/>
          </a:ln>
          <a:effectLst/>
        </p:spPr>
        <p:txBody>
          <a:bodyPr>
            <a:spAutoFit/>
          </a:bodyPr>
          <a:lstStyle/>
          <a:p>
            <a:pPr indent="723900">
              <a:lnSpc>
                <a:spcPct val="100000"/>
              </a:lnSpc>
            </a:pPr>
            <a:r>
              <a:rPr lang="zh-CN" altLang="en-US" sz="2800">
                <a:solidFill>
                  <a:schemeClr val="tx1"/>
                </a:solidFill>
              </a:rPr>
              <a:t>二叉树又称为二叉查找树或二叉排序树，其定义为：二叉搜索树或者是一棵空树，或者是具有如下性质的二叉树：</a:t>
            </a:r>
          </a:p>
        </p:txBody>
      </p:sp>
      <p:sp>
        <p:nvSpPr>
          <p:cNvPr id="648197" name="Rectangle 5"/>
          <p:cNvSpPr>
            <a:spLocks noChangeArrowheads="1"/>
          </p:cNvSpPr>
          <p:nvPr/>
        </p:nvSpPr>
        <p:spPr bwMode="auto">
          <a:xfrm>
            <a:off x="250825" y="2349500"/>
            <a:ext cx="8497888"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533400" indent="-533400">
              <a:defRPr/>
            </a:pPr>
            <a:r>
              <a:rPr lang="zh-CN" altLang="en-US" sz="2800">
                <a:solidFill>
                  <a:schemeClr val="tx1"/>
                </a:solidFill>
                <a:latin typeface="Times New Roman" pitchFamily="18" charset="0"/>
              </a:rPr>
              <a:t>1、</a:t>
            </a:r>
            <a:r>
              <a:rPr kumimoji="1" lang="zh-CN" altLang="en-US" sz="2800">
                <a:solidFill>
                  <a:schemeClr val="tx1"/>
                </a:solidFill>
                <a:effectLst>
                  <a:outerShdw blurRad="38100" dist="38100" dir="2700000" algn="tl">
                    <a:srgbClr val="C0C0C0"/>
                  </a:outerShdw>
                </a:effectLst>
                <a:latin typeface="Times New Roman" pitchFamily="18" charset="0"/>
              </a:rPr>
              <a:t>每个结点都有一个作为搜索依据的关键码(</a:t>
            </a:r>
            <a:r>
              <a:rPr kumimoji="1" lang="en-US" altLang="zh-CN" sz="2800">
                <a:solidFill>
                  <a:schemeClr val="tx1"/>
                </a:solidFill>
                <a:effectLst>
                  <a:outerShdw blurRad="38100" dist="38100" dir="2700000" algn="tl">
                    <a:srgbClr val="C0C0C0"/>
                  </a:outerShdw>
                </a:effectLst>
                <a:latin typeface="Times New Roman" pitchFamily="18" charset="0"/>
              </a:rPr>
              <a:t>key)，</a:t>
            </a:r>
            <a:r>
              <a:rPr kumimoji="1" lang="zh-CN" altLang="en-US" sz="2800">
                <a:solidFill>
                  <a:schemeClr val="tx1"/>
                </a:solidFill>
                <a:effectLst>
                  <a:outerShdw blurRad="38100" dist="38100" dir="2700000" algn="tl">
                    <a:srgbClr val="C0C0C0"/>
                  </a:outerShdw>
                </a:effectLst>
                <a:latin typeface="Times New Roman" pitchFamily="18" charset="0"/>
              </a:rPr>
              <a:t>所有结点的关键码互不相同。</a:t>
            </a:r>
          </a:p>
          <a:p>
            <a:pPr marL="533400" indent="-533400">
              <a:defRPr/>
            </a:pPr>
            <a:r>
              <a:rPr kumimoji="1" lang="zh-CN" altLang="en-US" sz="2800">
                <a:solidFill>
                  <a:schemeClr val="tx1"/>
                </a:solidFill>
                <a:effectLst>
                  <a:outerShdw blurRad="38100" dist="38100" dir="2700000" algn="tl">
                    <a:srgbClr val="C0C0C0"/>
                  </a:outerShdw>
                </a:effectLst>
                <a:latin typeface="Times New Roman" pitchFamily="18" charset="0"/>
              </a:rPr>
              <a:t>2、若它的左子树非空，则左子树上所有结点的值   均小于根结点；</a:t>
            </a:r>
          </a:p>
          <a:p>
            <a:pPr marL="533400" indent="-533400">
              <a:defRPr/>
            </a:pPr>
            <a:r>
              <a:rPr kumimoji="1" lang="zh-CN" altLang="en-US" sz="2800">
                <a:solidFill>
                  <a:schemeClr val="tx1"/>
                </a:solidFill>
                <a:effectLst>
                  <a:outerShdw blurRad="38100" dist="38100" dir="2700000" algn="tl">
                    <a:srgbClr val="C0C0C0"/>
                  </a:outerShdw>
                </a:effectLst>
                <a:latin typeface="Times New Roman" pitchFamily="18" charset="0"/>
              </a:rPr>
              <a:t>3、若它的右左子树非空，则右子树上所有结点的   值均大于根结点；</a:t>
            </a:r>
          </a:p>
          <a:p>
            <a:pPr marL="533400" indent="-533400">
              <a:defRPr/>
            </a:pPr>
            <a:r>
              <a:rPr kumimoji="1" lang="zh-CN" altLang="en-US" sz="2800">
                <a:solidFill>
                  <a:schemeClr val="tx1"/>
                </a:solidFill>
                <a:effectLst>
                  <a:outerShdw blurRad="38100" dist="38100" dir="2700000" algn="tl">
                    <a:srgbClr val="C0C0C0"/>
                  </a:outerShdw>
                </a:effectLst>
                <a:latin typeface="Times New Roman" pitchFamily="18" charset="0"/>
              </a:rPr>
              <a:t>4、左、右子树本身又各是一棵二叉搜索树。</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4"/>
          <p:cNvSpPr>
            <a:spLocks noChangeArrowheads="1"/>
          </p:cNvSpPr>
          <p:nvPr/>
        </p:nvSpPr>
        <p:spPr bwMode="auto">
          <a:xfrm>
            <a:off x="395288" y="4292600"/>
            <a:ext cx="8497887" cy="627063"/>
          </a:xfrm>
          <a:prstGeom prst="rect">
            <a:avLst/>
          </a:prstGeom>
          <a:noFill/>
          <a:ln w="9525">
            <a:noFill/>
            <a:miter lim="800000"/>
            <a:headEnd/>
            <a:tailEnd/>
          </a:ln>
          <a:effectLst/>
        </p:spPr>
        <p:txBody>
          <a:bodyPr lIns="112947" tIns="56473" rIns="112947" bIns="56473">
            <a:spAutoFit/>
          </a:bodyPr>
          <a:lstStyle/>
          <a:p>
            <a:pPr marL="533400" indent="-533400"/>
            <a:r>
              <a:rPr lang="zh-CN" altLang="en-US" sz="2800">
                <a:solidFill>
                  <a:srgbClr val="FF0000"/>
                </a:solidFill>
              </a:rPr>
              <a:t>注意：二叉搜索树的中序遍历序列是递增有序的。</a:t>
            </a:r>
          </a:p>
        </p:txBody>
      </p:sp>
      <p:pic>
        <p:nvPicPr>
          <p:cNvPr id="88067" name="Picture 5"/>
          <p:cNvPicPr>
            <a:picLocks noChangeAspect="1" noChangeArrowheads="1"/>
          </p:cNvPicPr>
          <p:nvPr/>
        </p:nvPicPr>
        <p:blipFill>
          <a:blip r:embed="rId2" cstate="print"/>
          <a:srcRect/>
          <a:stretch>
            <a:fillRect/>
          </a:stretch>
        </p:blipFill>
        <p:spPr bwMode="auto">
          <a:xfrm>
            <a:off x="0" y="1989138"/>
            <a:ext cx="9144000" cy="1905000"/>
          </a:xfrm>
          <a:prstGeom prst="rect">
            <a:avLst/>
          </a:prstGeom>
          <a:noFill/>
          <a:ln w="9525">
            <a:noFill/>
            <a:miter lim="800000"/>
            <a:headEnd/>
            <a:tailEnd/>
          </a:ln>
        </p:spPr>
      </p:pic>
      <p:sp>
        <p:nvSpPr>
          <p:cNvPr id="88068" name="Rectangle 6"/>
          <p:cNvSpPr>
            <a:spLocks noChangeArrowheads="1"/>
          </p:cNvSpPr>
          <p:nvPr/>
        </p:nvSpPr>
        <p:spPr bwMode="auto">
          <a:xfrm>
            <a:off x="1187450" y="869950"/>
            <a:ext cx="6546850" cy="698500"/>
          </a:xfrm>
          <a:prstGeom prst="rect">
            <a:avLst/>
          </a:prstGeom>
          <a:noFill/>
          <a:ln w="9525">
            <a:noFill/>
            <a:miter lim="800000"/>
            <a:headEnd/>
            <a:tailEnd/>
          </a:ln>
          <a:effectLst/>
        </p:spPr>
        <p:txBody>
          <a:bodyPr wrap="none" lIns="112947" tIns="56473" rIns="112947" bIns="56473">
            <a:spAutoFit/>
          </a:bodyPr>
          <a:lstStyle/>
          <a:p>
            <a:r>
              <a:rPr lang="zh-CN" altLang="en-US" sz="3200">
                <a:solidFill>
                  <a:schemeClr val="tx1"/>
                </a:solidFill>
              </a:rPr>
              <a:t>含有</a:t>
            </a:r>
            <a:r>
              <a:rPr lang="en-US" altLang="zh-CN" sz="3200">
                <a:solidFill>
                  <a:schemeClr val="tx1"/>
                </a:solidFill>
                <a:latin typeface="Times New Roman" pitchFamily="18" charset="0"/>
              </a:rPr>
              <a:t>1</a:t>
            </a:r>
            <a:r>
              <a:rPr lang="zh-CN" altLang="en-US" sz="3200">
                <a:solidFill>
                  <a:schemeClr val="tx1"/>
                </a:solidFill>
                <a:latin typeface="Times New Roman" pitchFamily="18" charset="0"/>
              </a:rPr>
              <a:t>，</a:t>
            </a:r>
            <a:r>
              <a:rPr lang="en-US" altLang="zh-CN" sz="3200">
                <a:solidFill>
                  <a:schemeClr val="tx1"/>
                </a:solidFill>
                <a:latin typeface="Times New Roman" pitchFamily="18" charset="0"/>
              </a:rPr>
              <a:t>2</a:t>
            </a:r>
            <a:r>
              <a:rPr lang="zh-CN" altLang="en-US" sz="3200">
                <a:solidFill>
                  <a:schemeClr val="tx1"/>
                </a:solidFill>
                <a:latin typeface="Times New Roman" pitchFamily="18" charset="0"/>
              </a:rPr>
              <a:t>，</a:t>
            </a:r>
            <a:r>
              <a:rPr lang="en-US" altLang="zh-CN" sz="3200">
                <a:solidFill>
                  <a:schemeClr val="tx1"/>
                </a:solidFill>
                <a:latin typeface="Times New Roman" pitchFamily="18" charset="0"/>
              </a:rPr>
              <a:t>3</a:t>
            </a:r>
            <a:r>
              <a:rPr lang="zh-CN" altLang="en-US" sz="3200">
                <a:solidFill>
                  <a:schemeClr val="tx1"/>
                </a:solidFill>
              </a:rPr>
              <a:t>三个结点的二叉搜索树</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Oval 3"/>
          <p:cNvSpPr>
            <a:spLocks noChangeArrowheads="1"/>
          </p:cNvSpPr>
          <p:nvPr/>
        </p:nvSpPr>
        <p:spPr bwMode="auto">
          <a:xfrm>
            <a:off x="3429000" y="7620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cao</a:t>
            </a:r>
          </a:p>
        </p:txBody>
      </p:sp>
      <p:sp>
        <p:nvSpPr>
          <p:cNvPr id="89091" name="Oval 4"/>
          <p:cNvSpPr>
            <a:spLocks noChangeArrowheads="1"/>
          </p:cNvSpPr>
          <p:nvPr/>
        </p:nvSpPr>
        <p:spPr bwMode="auto">
          <a:xfrm>
            <a:off x="5105400" y="16002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zhao</a:t>
            </a:r>
          </a:p>
        </p:txBody>
      </p:sp>
      <p:sp>
        <p:nvSpPr>
          <p:cNvPr id="89092" name="Oval 5"/>
          <p:cNvSpPr>
            <a:spLocks noChangeArrowheads="1"/>
          </p:cNvSpPr>
          <p:nvPr/>
        </p:nvSpPr>
        <p:spPr bwMode="auto">
          <a:xfrm>
            <a:off x="3429000" y="22860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ding</a:t>
            </a:r>
          </a:p>
        </p:txBody>
      </p:sp>
      <p:sp>
        <p:nvSpPr>
          <p:cNvPr id="89093" name="Oval 6"/>
          <p:cNvSpPr>
            <a:spLocks noChangeArrowheads="1"/>
          </p:cNvSpPr>
          <p:nvPr/>
        </p:nvSpPr>
        <p:spPr bwMode="auto">
          <a:xfrm>
            <a:off x="2057400" y="31242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chen</a:t>
            </a:r>
          </a:p>
        </p:txBody>
      </p:sp>
      <p:sp>
        <p:nvSpPr>
          <p:cNvPr id="89094" name="Oval 7"/>
          <p:cNvSpPr>
            <a:spLocks noChangeArrowheads="1"/>
          </p:cNvSpPr>
          <p:nvPr/>
        </p:nvSpPr>
        <p:spPr bwMode="auto">
          <a:xfrm>
            <a:off x="5029200" y="32004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wang</a:t>
            </a:r>
          </a:p>
        </p:txBody>
      </p:sp>
      <p:sp>
        <p:nvSpPr>
          <p:cNvPr id="89095" name="Oval 8"/>
          <p:cNvSpPr>
            <a:spLocks noChangeArrowheads="1"/>
          </p:cNvSpPr>
          <p:nvPr/>
        </p:nvSpPr>
        <p:spPr bwMode="auto">
          <a:xfrm>
            <a:off x="3505200" y="41148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ma</a:t>
            </a:r>
          </a:p>
        </p:txBody>
      </p:sp>
      <p:sp>
        <p:nvSpPr>
          <p:cNvPr id="89096" name="Oval 9"/>
          <p:cNvSpPr>
            <a:spLocks noChangeArrowheads="1"/>
          </p:cNvSpPr>
          <p:nvPr/>
        </p:nvSpPr>
        <p:spPr bwMode="auto">
          <a:xfrm>
            <a:off x="6705600" y="41148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xia</a:t>
            </a:r>
          </a:p>
        </p:txBody>
      </p:sp>
      <p:sp>
        <p:nvSpPr>
          <p:cNvPr id="89097" name="Oval 10"/>
          <p:cNvSpPr>
            <a:spLocks noChangeArrowheads="1"/>
          </p:cNvSpPr>
          <p:nvPr/>
        </p:nvSpPr>
        <p:spPr bwMode="auto">
          <a:xfrm>
            <a:off x="2057400" y="49530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du</a:t>
            </a:r>
          </a:p>
        </p:txBody>
      </p:sp>
      <p:sp>
        <p:nvSpPr>
          <p:cNvPr id="89098" name="Oval 11"/>
          <p:cNvSpPr>
            <a:spLocks noChangeArrowheads="1"/>
          </p:cNvSpPr>
          <p:nvPr/>
        </p:nvSpPr>
        <p:spPr bwMode="auto">
          <a:xfrm>
            <a:off x="5029200" y="5029200"/>
            <a:ext cx="1447800" cy="5334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en-US" altLang="zh-CN" sz="3600" b="0">
                <a:solidFill>
                  <a:schemeClr val="tx1"/>
                </a:solidFill>
                <a:latin typeface="Times New Roman" pitchFamily="18" charset="0"/>
                <a:ea typeface="宋体" pitchFamily="2" charset="-122"/>
              </a:rPr>
              <a:t>li</a:t>
            </a:r>
          </a:p>
        </p:txBody>
      </p:sp>
      <p:sp>
        <p:nvSpPr>
          <p:cNvPr id="617484" name="Line 12"/>
          <p:cNvSpPr>
            <a:spLocks noChangeShapeType="1"/>
          </p:cNvSpPr>
          <p:nvPr/>
        </p:nvSpPr>
        <p:spPr bwMode="auto">
          <a:xfrm>
            <a:off x="4876800" y="1066800"/>
            <a:ext cx="9144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85" name="Line 13"/>
          <p:cNvSpPr>
            <a:spLocks noChangeShapeType="1"/>
          </p:cNvSpPr>
          <p:nvPr/>
        </p:nvSpPr>
        <p:spPr bwMode="auto">
          <a:xfrm flipH="1">
            <a:off x="4724400" y="2057400"/>
            <a:ext cx="6096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86" name="Line 14"/>
          <p:cNvSpPr>
            <a:spLocks noChangeShapeType="1"/>
          </p:cNvSpPr>
          <p:nvPr/>
        </p:nvSpPr>
        <p:spPr bwMode="auto">
          <a:xfrm>
            <a:off x="4648200" y="2743200"/>
            <a:ext cx="7620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87" name="Line 15"/>
          <p:cNvSpPr>
            <a:spLocks noChangeShapeType="1"/>
          </p:cNvSpPr>
          <p:nvPr/>
        </p:nvSpPr>
        <p:spPr bwMode="auto">
          <a:xfrm>
            <a:off x="6400800" y="3581400"/>
            <a:ext cx="9144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88" name="Line 16"/>
          <p:cNvSpPr>
            <a:spLocks noChangeShapeType="1"/>
          </p:cNvSpPr>
          <p:nvPr/>
        </p:nvSpPr>
        <p:spPr bwMode="auto">
          <a:xfrm flipH="1">
            <a:off x="2819400" y="2743200"/>
            <a:ext cx="8382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89" name="Line 17"/>
          <p:cNvSpPr>
            <a:spLocks noChangeShapeType="1"/>
          </p:cNvSpPr>
          <p:nvPr/>
        </p:nvSpPr>
        <p:spPr bwMode="auto">
          <a:xfrm flipH="1">
            <a:off x="4191000" y="3657600"/>
            <a:ext cx="10668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90" name="Line 18"/>
          <p:cNvSpPr>
            <a:spLocks noChangeShapeType="1"/>
          </p:cNvSpPr>
          <p:nvPr/>
        </p:nvSpPr>
        <p:spPr bwMode="auto">
          <a:xfrm>
            <a:off x="4648200" y="4572000"/>
            <a:ext cx="11430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7491" name="Line 19"/>
          <p:cNvSpPr>
            <a:spLocks noChangeShapeType="1"/>
          </p:cNvSpPr>
          <p:nvPr/>
        </p:nvSpPr>
        <p:spPr bwMode="auto">
          <a:xfrm flipH="1">
            <a:off x="2743200" y="4572000"/>
            <a:ext cx="9906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468313" y="609600"/>
            <a:ext cx="8424862" cy="946150"/>
          </a:xfrm>
          <a:prstGeom prst="rect">
            <a:avLst/>
          </a:prstGeom>
          <a:noFill/>
          <a:ln w="9525">
            <a:noFill/>
            <a:miter lim="800000"/>
            <a:headEnd/>
            <a:tailEnd/>
          </a:ln>
          <a:effectLst/>
        </p:spPr>
        <p:txBody>
          <a:bodyPr>
            <a:spAutoFit/>
          </a:bodyPr>
          <a:lstStyle/>
          <a:p>
            <a:pPr marL="1076325" indent="-1076325">
              <a:lnSpc>
                <a:spcPct val="100000"/>
              </a:lnSpc>
            </a:pPr>
            <a:r>
              <a:rPr lang="en-US" altLang="zh-CN" sz="2800">
                <a:solidFill>
                  <a:schemeClr val="tx1"/>
                </a:solidFill>
                <a:latin typeface="黑体" pitchFamily="49" charset="-122"/>
                <a:ea typeface="黑体" pitchFamily="49" charset="-122"/>
              </a:rPr>
              <a:t>【</a:t>
            </a:r>
            <a:r>
              <a:rPr lang="zh-CN" altLang="en-US" sz="2800">
                <a:solidFill>
                  <a:schemeClr val="tx1"/>
                </a:solidFill>
                <a:latin typeface="黑体" pitchFamily="49" charset="-122"/>
                <a:ea typeface="黑体" pitchFamily="49" charset="-122"/>
              </a:rPr>
              <a:t>例</a:t>
            </a:r>
            <a:r>
              <a:rPr lang="en-US" altLang="zh-CN" sz="2800">
                <a:solidFill>
                  <a:schemeClr val="tx1"/>
                </a:solidFill>
                <a:latin typeface="黑体" pitchFamily="49" charset="-122"/>
                <a:ea typeface="黑体" pitchFamily="49" charset="-122"/>
              </a:rPr>
              <a:t>】</a:t>
            </a:r>
            <a:r>
              <a:rPr lang="zh-CN" altLang="en-US" sz="2800">
                <a:solidFill>
                  <a:schemeClr val="tx1"/>
                </a:solidFill>
              </a:rPr>
              <a:t>如下二叉排序树各结点的值依次为</a:t>
            </a:r>
            <a:r>
              <a:rPr lang="zh-CN" altLang="en-US" sz="2800">
                <a:solidFill>
                  <a:schemeClr val="tx1"/>
                </a:solidFill>
                <a:latin typeface="Times New Roman" pitchFamily="18" charset="0"/>
              </a:rPr>
              <a:t>32－40</a:t>
            </a:r>
            <a:r>
              <a:rPr lang="zh-CN" altLang="en-US" sz="2800">
                <a:solidFill>
                  <a:schemeClr val="tx1"/>
                </a:solidFill>
              </a:rPr>
              <a:t>，请标出结点的值。</a:t>
            </a:r>
          </a:p>
        </p:txBody>
      </p:sp>
      <p:grpSp>
        <p:nvGrpSpPr>
          <p:cNvPr id="90115" name="Group 4"/>
          <p:cNvGrpSpPr>
            <a:grpSpLocks/>
          </p:cNvGrpSpPr>
          <p:nvPr/>
        </p:nvGrpSpPr>
        <p:grpSpPr bwMode="auto">
          <a:xfrm>
            <a:off x="2133600" y="2133600"/>
            <a:ext cx="4191000" cy="3276600"/>
            <a:chOff x="1344" y="1344"/>
            <a:chExt cx="2640" cy="2064"/>
          </a:xfrm>
        </p:grpSpPr>
        <p:sp>
          <p:nvSpPr>
            <p:cNvPr id="90116" name="Oval 5"/>
            <p:cNvSpPr>
              <a:spLocks noChangeArrowheads="1"/>
            </p:cNvSpPr>
            <p:nvPr/>
          </p:nvSpPr>
          <p:spPr bwMode="auto">
            <a:xfrm>
              <a:off x="2448" y="1344"/>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17" name="Oval 6"/>
            <p:cNvSpPr>
              <a:spLocks noChangeArrowheads="1"/>
            </p:cNvSpPr>
            <p:nvPr/>
          </p:nvSpPr>
          <p:spPr bwMode="auto">
            <a:xfrm>
              <a:off x="1344" y="1728"/>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18" name="Oval 7"/>
            <p:cNvSpPr>
              <a:spLocks noChangeArrowheads="1"/>
            </p:cNvSpPr>
            <p:nvPr/>
          </p:nvSpPr>
          <p:spPr bwMode="auto">
            <a:xfrm>
              <a:off x="2064" y="2016"/>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19" name="Oval 8"/>
            <p:cNvSpPr>
              <a:spLocks noChangeArrowheads="1"/>
            </p:cNvSpPr>
            <p:nvPr/>
          </p:nvSpPr>
          <p:spPr bwMode="auto">
            <a:xfrm>
              <a:off x="1584" y="2544"/>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20" name="Oval 9"/>
            <p:cNvSpPr>
              <a:spLocks noChangeArrowheads="1"/>
            </p:cNvSpPr>
            <p:nvPr/>
          </p:nvSpPr>
          <p:spPr bwMode="auto">
            <a:xfrm>
              <a:off x="1824" y="3072"/>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21" name="Oval 10"/>
            <p:cNvSpPr>
              <a:spLocks noChangeArrowheads="1"/>
            </p:cNvSpPr>
            <p:nvPr/>
          </p:nvSpPr>
          <p:spPr bwMode="auto">
            <a:xfrm>
              <a:off x="3648" y="1776"/>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22" name="Oval 11"/>
            <p:cNvSpPr>
              <a:spLocks noChangeArrowheads="1"/>
            </p:cNvSpPr>
            <p:nvPr/>
          </p:nvSpPr>
          <p:spPr bwMode="auto">
            <a:xfrm>
              <a:off x="2784" y="2016"/>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23" name="Oval 12"/>
            <p:cNvSpPr>
              <a:spLocks noChangeArrowheads="1"/>
            </p:cNvSpPr>
            <p:nvPr/>
          </p:nvSpPr>
          <p:spPr bwMode="auto">
            <a:xfrm>
              <a:off x="3072" y="2496"/>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90124" name="Oval 13"/>
            <p:cNvSpPr>
              <a:spLocks noChangeArrowheads="1"/>
            </p:cNvSpPr>
            <p:nvPr/>
          </p:nvSpPr>
          <p:spPr bwMode="auto">
            <a:xfrm>
              <a:off x="3360" y="2928"/>
              <a:ext cx="336" cy="336"/>
            </a:xfrm>
            <a:prstGeom prst="ellipse">
              <a:avLst/>
            </a:prstGeom>
            <a:solidFill>
              <a:srgbClr val="CCFFFF"/>
            </a:solidFill>
            <a:ln w="25400">
              <a:solidFill>
                <a:schemeClr val="tx1"/>
              </a:solidFill>
              <a:round/>
              <a:headEnd/>
              <a:tailEnd/>
            </a:ln>
            <a:effectLst/>
          </p:spPr>
          <p:txBody>
            <a:bodyPr wrap="none" anchor="ctr"/>
            <a:lstStyle/>
            <a:p>
              <a:pPr algn="ctr">
                <a:lnSpc>
                  <a:spcPct val="100000"/>
                </a:lnSpc>
              </a:pPr>
              <a:endParaRPr lang="zh-CN" altLang="en-US" sz="2400" b="0">
                <a:solidFill>
                  <a:schemeClr val="tx1"/>
                </a:solidFill>
                <a:latin typeface="VW媩$婫`婡p瑙" charset="0"/>
                <a:ea typeface="宋体" pitchFamily="2" charset="-122"/>
              </a:endParaRPr>
            </a:p>
          </p:txBody>
        </p:sp>
        <p:sp>
          <p:nvSpPr>
            <p:cNvPr id="618510" name="Line 14"/>
            <p:cNvSpPr>
              <a:spLocks noChangeShapeType="1"/>
            </p:cNvSpPr>
            <p:nvPr/>
          </p:nvSpPr>
          <p:spPr bwMode="auto">
            <a:xfrm flipH="1">
              <a:off x="1632" y="1536"/>
              <a:ext cx="816"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1" name="Line 15"/>
            <p:cNvSpPr>
              <a:spLocks noChangeShapeType="1"/>
            </p:cNvSpPr>
            <p:nvPr/>
          </p:nvSpPr>
          <p:spPr bwMode="auto">
            <a:xfrm>
              <a:off x="1680" y="1968"/>
              <a:ext cx="38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2" name="Line 16"/>
            <p:cNvSpPr>
              <a:spLocks noChangeShapeType="1"/>
            </p:cNvSpPr>
            <p:nvPr/>
          </p:nvSpPr>
          <p:spPr bwMode="auto">
            <a:xfrm flipH="1">
              <a:off x="1872" y="2304"/>
              <a:ext cx="240" cy="2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3" name="Line 17"/>
            <p:cNvSpPr>
              <a:spLocks noChangeShapeType="1"/>
            </p:cNvSpPr>
            <p:nvPr/>
          </p:nvSpPr>
          <p:spPr bwMode="auto">
            <a:xfrm>
              <a:off x="1776" y="2880"/>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4" name="Line 18"/>
            <p:cNvSpPr>
              <a:spLocks noChangeShapeType="1"/>
            </p:cNvSpPr>
            <p:nvPr/>
          </p:nvSpPr>
          <p:spPr bwMode="auto">
            <a:xfrm>
              <a:off x="2784" y="1536"/>
              <a:ext cx="864"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5" name="Line 19"/>
            <p:cNvSpPr>
              <a:spLocks noChangeShapeType="1"/>
            </p:cNvSpPr>
            <p:nvPr/>
          </p:nvSpPr>
          <p:spPr bwMode="auto">
            <a:xfrm flipH="1">
              <a:off x="3120" y="1968"/>
              <a:ext cx="528"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6" name="Line 20"/>
            <p:cNvSpPr>
              <a:spLocks noChangeShapeType="1"/>
            </p:cNvSpPr>
            <p:nvPr/>
          </p:nvSpPr>
          <p:spPr bwMode="auto">
            <a:xfrm>
              <a:off x="2976" y="2352"/>
              <a:ext cx="144"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8517" name="Line 21"/>
            <p:cNvSpPr>
              <a:spLocks noChangeShapeType="1"/>
            </p:cNvSpPr>
            <p:nvPr/>
          </p:nvSpPr>
          <p:spPr bwMode="auto">
            <a:xfrm>
              <a:off x="3312" y="2832"/>
              <a:ext cx="96"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Oval 3"/>
          <p:cNvSpPr>
            <a:spLocks noChangeArrowheads="1"/>
          </p:cNvSpPr>
          <p:nvPr/>
        </p:nvSpPr>
        <p:spPr bwMode="auto">
          <a:xfrm>
            <a:off x="3886200" y="237648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5</a:t>
            </a:r>
          </a:p>
        </p:txBody>
      </p:sp>
      <p:sp>
        <p:nvSpPr>
          <p:cNvPr id="91139" name="Text Box 4"/>
          <p:cNvSpPr txBox="1">
            <a:spLocks noChangeArrowheads="1"/>
          </p:cNvSpPr>
          <p:nvPr/>
        </p:nvSpPr>
        <p:spPr bwMode="auto">
          <a:xfrm>
            <a:off x="609600" y="533400"/>
            <a:ext cx="8001000" cy="1373188"/>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解题思路：因为该树的中序遍历结果就是给定的序列，所以可按中序遍历确定结点序列，然后与给定的值序列相互对应填入。</a:t>
            </a:r>
          </a:p>
        </p:txBody>
      </p:sp>
      <p:sp>
        <p:nvSpPr>
          <p:cNvPr id="91140" name="Oval 5"/>
          <p:cNvSpPr>
            <a:spLocks noChangeArrowheads="1"/>
          </p:cNvSpPr>
          <p:nvPr/>
        </p:nvSpPr>
        <p:spPr bwMode="auto">
          <a:xfrm>
            <a:off x="2133600" y="298608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1</a:t>
            </a:r>
          </a:p>
        </p:txBody>
      </p:sp>
      <p:sp>
        <p:nvSpPr>
          <p:cNvPr id="91141" name="Oval 6"/>
          <p:cNvSpPr>
            <a:spLocks noChangeArrowheads="1"/>
          </p:cNvSpPr>
          <p:nvPr/>
        </p:nvSpPr>
        <p:spPr bwMode="auto">
          <a:xfrm>
            <a:off x="3276600" y="344328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4</a:t>
            </a:r>
          </a:p>
        </p:txBody>
      </p:sp>
      <p:sp>
        <p:nvSpPr>
          <p:cNvPr id="91142" name="Oval 7"/>
          <p:cNvSpPr>
            <a:spLocks noChangeArrowheads="1"/>
          </p:cNvSpPr>
          <p:nvPr/>
        </p:nvSpPr>
        <p:spPr bwMode="auto">
          <a:xfrm>
            <a:off x="2514600" y="428148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2</a:t>
            </a:r>
          </a:p>
        </p:txBody>
      </p:sp>
      <p:sp>
        <p:nvSpPr>
          <p:cNvPr id="91143" name="Oval 8"/>
          <p:cNvSpPr>
            <a:spLocks noChangeArrowheads="1"/>
          </p:cNvSpPr>
          <p:nvPr/>
        </p:nvSpPr>
        <p:spPr bwMode="auto">
          <a:xfrm>
            <a:off x="2895600" y="504348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3</a:t>
            </a:r>
          </a:p>
        </p:txBody>
      </p:sp>
      <p:sp>
        <p:nvSpPr>
          <p:cNvPr id="91144" name="Oval 9"/>
          <p:cNvSpPr>
            <a:spLocks noChangeArrowheads="1"/>
          </p:cNvSpPr>
          <p:nvPr/>
        </p:nvSpPr>
        <p:spPr bwMode="auto">
          <a:xfrm>
            <a:off x="5791200" y="306228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9</a:t>
            </a:r>
          </a:p>
        </p:txBody>
      </p:sp>
      <p:sp>
        <p:nvSpPr>
          <p:cNvPr id="91145" name="Oval 10"/>
          <p:cNvSpPr>
            <a:spLocks noChangeArrowheads="1"/>
          </p:cNvSpPr>
          <p:nvPr/>
        </p:nvSpPr>
        <p:spPr bwMode="auto">
          <a:xfrm>
            <a:off x="4427538" y="3500438"/>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6</a:t>
            </a:r>
          </a:p>
        </p:txBody>
      </p:sp>
      <p:sp>
        <p:nvSpPr>
          <p:cNvPr id="91146" name="Oval 11"/>
          <p:cNvSpPr>
            <a:spLocks noChangeArrowheads="1"/>
          </p:cNvSpPr>
          <p:nvPr/>
        </p:nvSpPr>
        <p:spPr bwMode="auto">
          <a:xfrm>
            <a:off x="4876800" y="41910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7</a:t>
            </a:r>
          </a:p>
        </p:txBody>
      </p:sp>
      <p:sp>
        <p:nvSpPr>
          <p:cNvPr id="91147" name="Oval 12"/>
          <p:cNvSpPr>
            <a:spLocks noChangeArrowheads="1"/>
          </p:cNvSpPr>
          <p:nvPr/>
        </p:nvSpPr>
        <p:spPr bwMode="auto">
          <a:xfrm>
            <a:off x="5410200" y="49530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en-US" altLang="zh-CN" sz="2400" b="0">
                <a:solidFill>
                  <a:schemeClr val="tx1"/>
                </a:solidFill>
                <a:latin typeface="VW媩$婫`婡p瑙" charset="0"/>
                <a:ea typeface="宋体" pitchFamily="2" charset="-122"/>
              </a:rPr>
              <a:t>8</a:t>
            </a:r>
          </a:p>
        </p:txBody>
      </p:sp>
      <p:sp>
        <p:nvSpPr>
          <p:cNvPr id="619533" name="Line 13"/>
          <p:cNvSpPr>
            <a:spLocks noChangeShapeType="1"/>
          </p:cNvSpPr>
          <p:nvPr/>
        </p:nvSpPr>
        <p:spPr bwMode="auto">
          <a:xfrm flipH="1">
            <a:off x="2590800" y="2757488"/>
            <a:ext cx="12954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34" name="Line 14"/>
          <p:cNvSpPr>
            <a:spLocks noChangeShapeType="1"/>
          </p:cNvSpPr>
          <p:nvPr/>
        </p:nvSpPr>
        <p:spPr bwMode="auto">
          <a:xfrm>
            <a:off x="2667000" y="3367088"/>
            <a:ext cx="6096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35" name="Line 15"/>
          <p:cNvSpPr>
            <a:spLocks noChangeShapeType="1"/>
          </p:cNvSpPr>
          <p:nvPr/>
        </p:nvSpPr>
        <p:spPr bwMode="auto">
          <a:xfrm flipH="1">
            <a:off x="2971800" y="3900488"/>
            <a:ext cx="381000" cy="4572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36" name="Line 16"/>
          <p:cNvSpPr>
            <a:spLocks noChangeShapeType="1"/>
          </p:cNvSpPr>
          <p:nvPr/>
        </p:nvSpPr>
        <p:spPr bwMode="auto">
          <a:xfrm>
            <a:off x="2895600" y="4814888"/>
            <a:ext cx="1524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37" name="Line 17"/>
          <p:cNvSpPr>
            <a:spLocks noChangeShapeType="1"/>
          </p:cNvSpPr>
          <p:nvPr/>
        </p:nvSpPr>
        <p:spPr bwMode="auto">
          <a:xfrm>
            <a:off x="4419600" y="2681288"/>
            <a:ext cx="1295400" cy="533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38" name="Line 18"/>
          <p:cNvSpPr>
            <a:spLocks noChangeShapeType="1"/>
          </p:cNvSpPr>
          <p:nvPr/>
        </p:nvSpPr>
        <p:spPr bwMode="auto">
          <a:xfrm flipH="1">
            <a:off x="4953000" y="3367088"/>
            <a:ext cx="8382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39" name="Line 19"/>
          <p:cNvSpPr>
            <a:spLocks noChangeShapeType="1"/>
          </p:cNvSpPr>
          <p:nvPr/>
        </p:nvSpPr>
        <p:spPr bwMode="auto">
          <a:xfrm>
            <a:off x="4716463" y="4005263"/>
            <a:ext cx="312737" cy="200025"/>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0" name="Line 20"/>
          <p:cNvSpPr>
            <a:spLocks noChangeShapeType="1"/>
          </p:cNvSpPr>
          <p:nvPr/>
        </p:nvSpPr>
        <p:spPr bwMode="auto">
          <a:xfrm>
            <a:off x="5257800" y="4710113"/>
            <a:ext cx="228600" cy="31908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1156" name="Text Box 21"/>
          <p:cNvSpPr txBox="1">
            <a:spLocks noChangeArrowheads="1"/>
          </p:cNvSpPr>
          <p:nvPr/>
        </p:nvSpPr>
        <p:spPr bwMode="auto">
          <a:xfrm>
            <a:off x="1979613" y="5957888"/>
            <a:ext cx="5867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VW媩$婫`婡p瑙" charset="0"/>
                <a:ea typeface="宋体" pitchFamily="2" charset="-122"/>
              </a:rPr>
              <a:t>32  33  34 35  36  37 38  39  40</a:t>
            </a:r>
          </a:p>
        </p:txBody>
      </p:sp>
      <p:sp>
        <p:nvSpPr>
          <p:cNvPr id="619542" name="Line 22"/>
          <p:cNvSpPr>
            <a:spLocks noChangeShapeType="1"/>
          </p:cNvSpPr>
          <p:nvPr/>
        </p:nvSpPr>
        <p:spPr bwMode="auto">
          <a:xfrm>
            <a:off x="2286000" y="3505200"/>
            <a:ext cx="0" cy="2514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3" name="Line 23"/>
          <p:cNvSpPr>
            <a:spLocks noChangeShapeType="1"/>
          </p:cNvSpPr>
          <p:nvPr/>
        </p:nvSpPr>
        <p:spPr bwMode="auto">
          <a:xfrm>
            <a:off x="2743200" y="4814888"/>
            <a:ext cx="0" cy="1295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4" name="Line 24"/>
          <p:cNvSpPr>
            <a:spLocks noChangeShapeType="1"/>
          </p:cNvSpPr>
          <p:nvPr/>
        </p:nvSpPr>
        <p:spPr bwMode="auto">
          <a:xfrm>
            <a:off x="3200400" y="5562600"/>
            <a:ext cx="0" cy="5953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5" name="Line 25"/>
          <p:cNvSpPr>
            <a:spLocks noChangeShapeType="1"/>
          </p:cNvSpPr>
          <p:nvPr/>
        </p:nvSpPr>
        <p:spPr bwMode="auto">
          <a:xfrm>
            <a:off x="3657600" y="3962400"/>
            <a:ext cx="0" cy="213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6" name="Line 26"/>
          <p:cNvSpPr>
            <a:spLocks noChangeShapeType="1"/>
          </p:cNvSpPr>
          <p:nvPr/>
        </p:nvSpPr>
        <p:spPr bwMode="auto">
          <a:xfrm flipH="1">
            <a:off x="4191000" y="2909888"/>
            <a:ext cx="0" cy="3200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7" name="Line 27"/>
          <p:cNvSpPr>
            <a:spLocks noChangeShapeType="1"/>
          </p:cNvSpPr>
          <p:nvPr/>
        </p:nvSpPr>
        <p:spPr bwMode="auto">
          <a:xfrm>
            <a:off x="4648200" y="3962400"/>
            <a:ext cx="0" cy="213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8" name="Line 28"/>
          <p:cNvSpPr>
            <a:spLocks noChangeShapeType="1"/>
          </p:cNvSpPr>
          <p:nvPr/>
        </p:nvSpPr>
        <p:spPr bwMode="auto">
          <a:xfrm>
            <a:off x="5105400" y="4662488"/>
            <a:ext cx="0" cy="1447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49" name="Line 29"/>
          <p:cNvSpPr>
            <a:spLocks noChangeShapeType="1"/>
          </p:cNvSpPr>
          <p:nvPr/>
        </p:nvSpPr>
        <p:spPr bwMode="auto">
          <a:xfrm>
            <a:off x="5638800" y="5486400"/>
            <a:ext cx="0" cy="70008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9550" name="Line 30"/>
          <p:cNvSpPr>
            <a:spLocks noChangeShapeType="1"/>
          </p:cNvSpPr>
          <p:nvPr/>
        </p:nvSpPr>
        <p:spPr bwMode="auto">
          <a:xfrm>
            <a:off x="6096000" y="3595688"/>
            <a:ext cx="0" cy="2438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Oval 4"/>
          <p:cNvSpPr>
            <a:spLocks noChangeArrowheads="1"/>
          </p:cNvSpPr>
          <p:nvPr/>
        </p:nvSpPr>
        <p:spPr bwMode="auto">
          <a:xfrm>
            <a:off x="3886200" y="17526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36</a:t>
            </a:r>
          </a:p>
        </p:txBody>
      </p:sp>
      <p:sp>
        <p:nvSpPr>
          <p:cNvPr id="92163" name="Text Box 5"/>
          <p:cNvSpPr txBox="1">
            <a:spLocks noChangeArrowheads="1"/>
          </p:cNvSpPr>
          <p:nvPr/>
        </p:nvSpPr>
        <p:spPr bwMode="auto">
          <a:xfrm>
            <a:off x="609600" y="609600"/>
            <a:ext cx="8001000" cy="519113"/>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结果为：</a:t>
            </a:r>
          </a:p>
        </p:txBody>
      </p:sp>
      <p:sp>
        <p:nvSpPr>
          <p:cNvPr id="92164" name="Oval 6"/>
          <p:cNvSpPr>
            <a:spLocks noChangeArrowheads="1"/>
          </p:cNvSpPr>
          <p:nvPr/>
        </p:nvSpPr>
        <p:spPr bwMode="auto">
          <a:xfrm>
            <a:off x="2133600" y="23622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32</a:t>
            </a:r>
          </a:p>
        </p:txBody>
      </p:sp>
      <p:sp>
        <p:nvSpPr>
          <p:cNvPr id="92165" name="Oval 7"/>
          <p:cNvSpPr>
            <a:spLocks noChangeArrowheads="1"/>
          </p:cNvSpPr>
          <p:nvPr/>
        </p:nvSpPr>
        <p:spPr bwMode="auto">
          <a:xfrm>
            <a:off x="3200400" y="28194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35</a:t>
            </a:r>
          </a:p>
        </p:txBody>
      </p:sp>
      <p:sp>
        <p:nvSpPr>
          <p:cNvPr id="92166" name="Oval 8"/>
          <p:cNvSpPr>
            <a:spLocks noChangeArrowheads="1"/>
          </p:cNvSpPr>
          <p:nvPr/>
        </p:nvSpPr>
        <p:spPr bwMode="auto">
          <a:xfrm>
            <a:off x="2514600" y="36576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33</a:t>
            </a:r>
          </a:p>
        </p:txBody>
      </p:sp>
      <p:sp>
        <p:nvSpPr>
          <p:cNvPr id="92167" name="Oval 9"/>
          <p:cNvSpPr>
            <a:spLocks noChangeArrowheads="1"/>
          </p:cNvSpPr>
          <p:nvPr/>
        </p:nvSpPr>
        <p:spPr bwMode="auto">
          <a:xfrm>
            <a:off x="2895600" y="44196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34</a:t>
            </a:r>
          </a:p>
        </p:txBody>
      </p:sp>
      <p:sp>
        <p:nvSpPr>
          <p:cNvPr id="92168" name="Oval 10"/>
          <p:cNvSpPr>
            <a:spLocks noChangeArrowheads="1"/>
          </p:cNvSpPr>
          <p:nvPr/>
        </p:nvSpPr>
        <p:spPr bwMode="auto">
          <a:xfrm>
            <a:off x="5638800" y="24384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40</a:t>
            </a:r>
          </a:p>
        </p:txBody>
      </p:sp>
      <p:sp>
        <p:nvSpPr>
          <p:cNvPr id="92169" name="Oval 11"/>
          <p:cNvSpPr>
            <a:spLocks noChangeArrowheads="1"/>
          </p:cNvSpPr>
          <p:nvPr/>
        </p:nvSpPr>
        <p:spPr bwMode="auto">
          <a:xfrm>
            <a:off x="4419600" y="28194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37</a:t>
            </a:r>
          </a:p>
        </p:txBody>
      </p:sp>
      <p:sp>
        <p:nvSpPr>
          <p:cNvPr id="92170" name="Oval 12"/>
          <p:cNvSpPr>
            <a:spLocks noChangeArrowheads="1"/>
          </p:cNvSpPr>
          <p:nvPr/>
        </p:nvSpPr>
        <p:spPr bwMode="auto">
          <a:xfrm>
            <a:off x="4859338" y="3573463"/>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38</a:t>
            </a:r>
          </a:p>
        </p:txBody>
      </p:sp>
      <p:sp>
        <p:nvSpPr>
          <p:cNvPr id="92171" name="Oval 13"/>
          <p:cNvSpPr>
            <a:spLocks noChangeArrowheads="1"/>
          </p:cNvSpPr>
          <p:nvPr/>
        </p:nvSpPr>
        <p:spPr bwMode="auto">
          <a:xfrm>
            <a:off x="5410200" y="4191000"/>
            <a:ext cx="533400" cy="533400"/>
          </a:xfrm>
          <a:prstGeom prst="ellipse">
            <a:avLst/>
          </a:prstGeom>
          <a:solidFill>
            <a:srgbClr val="00FFFF"/>
          </a:solidFill>
          <a:ln w="22225">
            <a:solidFill>
              <a:schemeClr val="tx1"/>
            </a:solidFill>
            <a:round/>
            <a:headEnd/>
            <a:tailEnd/>
          </a:ln>
          <a:effectLst/>
        </p:spPr>
        <p:txBody>
          <a:bodyPr wrap="none" anchor="ctr"/>
          <a:lstStyle/>
          <a:p>
            <a:pPr algn="ctr">
              <a:lnSpc>
                <a:spcPct val="100000"/>
              </a:lnSpc>
            </a:pPr>
            <a:r>
              <a:rPr lang="zh-CN" altLang="en-US" sz="2400" b="0">
                <a:solidFill>
                  <a:schemeClr val="tx1"/>
                </a:solidFill>
                <a:latin typeface="VW媩$婫`婡p瑙" charset="0"/>
                <a:ea typeface="宋体" pitchFamily="2" charset="-122"/>
              </a:rPr>
              <a:t>39</a:t>
            </a:r>
          </a:p>
        </p:txBody>
      </p:sp>
      <p:sp>
        <p:nvSpPr>
          <p:cNvPr id="761870" name="Line 14"/>
          <p:cNvSpPr>
            <a:spLocks noChangeShapeType="1"/>
          </p:cNvSpPr>
          <p:nvPr/>
        </p:nvSpPr>
        <p:spPr bwMode="auto">
          <a:xfrm flipH="1">
            <a:off x="2590800" y="2133600"/>
            <a:ext cx="12954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1" name="Line 15"/>
          <p:cNvSpPr>
            <a:spLocks noChangeShapeType="1"/>
          </p:cNvSpPr>
          <p:nvPr/>
        </p:nvSpPr>
        <p:spPr bwMode="auto">
          <a:xfrm>
            <a:off x="2590800" y="2743200"/>
            <a:ext cx="6096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2" name="Line 16"/>
          <p:cNvSpPr>
            <a:spLocks noChangeShapeType="1"/>
          </p:cNvSpPr>
          <p:nvPr/>
        </p:nvSpPr>
        <p:spPr bwMode="auto">
          <a:xfrm flipH="1">
            <a:off x="2971800" y="3276600"/>
            <a:ext cx="381000" cy="4572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3" name="Line 17"/>
          <p:cNvSpPr>
            <a:spLocks noChangeShapeType="1"/>
          </p:cNvSpPr>
          <p:nvPr/>
        </p:nvSpPr>
        <p:spPr bwMode="auto">
          <a:xfrm>
            <a:off x="2819400" y="4191000"/>
            <a:ext cx="228600" cy="3048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4" name="Line 18"/>
          <p:cNvSpPr>
            <a:spLocks noChangeShapeType="1"/>
          </p:cNvSpPr>
          <p:nvPr/>
        </p:nvSpPr>
        <p:spPr bwMode="auto">
          <a:xfrm>
            <a:off x="4419600" y="2057400"/>
            <a:ext cx="1295400" cy="533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5" name="Line 19"/>
          <p:cNvSpPr>
            <a:spLocks noChangeShapeType="1"/>
          </p:cNvSpPr>
          <p:nvPr/>
        </p:nvSpPr>
        <p:spPr bwMode="auto">
          <a:xfrm flipH="1">
            <a:off x="4953000" y="2819400"/>
            <a:ext cx="685800" cy="228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6" name="Line 20"/>
          <p:cNvSpPr>
            <a:spLocks noChangeShapeType="1"/>
          </p:cNvSpPr>
          <p:nvPr/>
        </p:nvSpPr>
        <p:spPr bwMode="auto">
          <a:xfrm>
            <a:off x="4716463" y="3357563"/>
            <a:ext cx="312737" cy="223837"/>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77" name="Line 21"/>
          <p:cNvSpPr>
            <a:spLocks noChangeShapeType="1"/>
          </p:cNvSpPr>
          <p:nvPr/>
        </p:nvSpPr>
        <p:spPr bwMode="auto">
          <a:xfrm>
            <a:off x="5334000" y="4038600"/>
            <a:ext cx="152400" cy="228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180" name="Text Box 22"/>
          <p:cNvSpPr txBox="1">
            <a:spLocks noChangeArrowheads="1"/>
          </p:cNvSpPr>
          <p:nvPr/>
        </p:nvSpPr>
        <p:spPr bwMode="auto">
          <a:xfrm>
            <a:off x="1981200" y="5334000"/>
            <a:ext cx="5867400" cy="457200"/>
          </a:xfrm>
          <a:prstGeom prst="rect">
            <a:avLst/>
          </a:prstGeom>
          <a:noFill/>
          <a:ln w="9525">
            <a:noFill/>
            <a:miter lim="800000"/>
            <a:headEnd/>
            <a:tailEnd/>
          </a:ln>
          <a:effectLst/>
        </p:spPr>
        <p:txBody>
          <a:bodyPr>
            <a:spAutoFit/>
          </a:bodyPr>
          <a:lstStyle/>
          <a:p>
            <a:pPr>
              <a:lnSpc>
                <a:spcPct val="100000"/>
              </a:lnSpc>
            </a:pPr>
            <a:r>
              <a:rPr lang="zh-CN" altLang="en-US" sz="2400">
                <a:solidFill>
                  <a:schemeClr val="tx1"/>
                </a:solidFill>
                <a:latin typeface="VW媩$婫`婡p瑙" charset="0"/>
                <a:ea typeface="宋体" pitchFamily="2" charset="-122"/>
              </a:rPr>
              <a:t>32 33  34 35  36  37 38  39  40</a:t>
            </a:r>
          </a:p>
        </p:txBody>
      </p:sp>
      <p:sp>
        <p:nvSpPr>
          <p:cNvPr id="761879" name="Line 23"/>
          <p:cNvSpPr>
            <a:spLocks noChangeShapeType="1"/>
          </p:cNvSpPr>
          <p:nvPr/>
        </p:nvSpPr>
        <p:spPr bwMode="auto">
          <a:xfrm>
            <a:off x="2209800" y="2895600"/>
            <a:ext cx="0" cy="2514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0" name="Line 24"/>
          <p:cNvSpPr>
            <a:spLocks noChangeShapeType="1"/>
          </p:cNvSpPr>
          <p:nvPr/>
        </p:nvSpPr>
        <p:spPr bwMode="auto">
          <a:xfrm>
            <a:off x="2667000" y="4191000"/>
            <a:ext cx="0" cy="1295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1" name="Line 25"/>
          <p:cNvSpPr>
            <a:spLocks noChangeShapeType="1"/>
          </p:cNvSpPr>
          <p:nvPr/>
        </p:nvSpPr>
        <p:spPr bwMode="auto">
          <a:xfrm>
            <a:off x="3124200" y="4953000"/>
            <a:ext cx="0" cy="5953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2" name="Line 26"/>
          <p:cNvSpPr>
            <a:spLocks noChangeShapeType="1"/>
          </p:cNvSpPr>
          <p:nvPr/>
        </p:nvSpPr>
        <p:spPr bwMode="auto">
          <a:xfrm>
            <a:off x="3581400" y="3352800"/>
            <a:ext cx="0" cy="213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3" name="Line 27"/>
          <p:cNvSpPr>
            <a:spLocks noChangeShapeType="1"/>
          </p:cNvSpPr>
          <p:nvPr/>
        </p:nvSpPr>
        <p:spPr bwMode="auto">
          <a:xfrm flipH="1">
            <a:off x="4114800" y="2286000"/>
            <a:ext cx="0" cy="3200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4" name="Line 28"/>
          <p:cNvSpPr>
            <a:spLocks noChangeShapeType="1"/>
          </p:cNvSpPr>
          <p:nvPr/>
        </p:nvSpPr>
        <p:spPr bwMode="auto">
          <a:xfrm>
            <a:off x="4648200" y="3352800"/>
            <a:ext cx="0" cy="213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5" name="Line 29"/>
          <p:cNvSpPr>
            <a:spLocks noChangeShapeType="1"/>
          </p:cNvSpPr>
          <p:nvPr/>
        </p:nvSpPr>
        <p:spPr bwMode="auto">
          <a:xfrm>
            <a:off x="5105400" y="4038600"/>
            <a:ext cx="0" cy="1447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6" name="Line 30"/>
          <p:cNvSpPr>
            <a:spLocks noChangeShapeType="1"/>
          </p:cNvSpPr>
          <p:nvPr/>
        </p:nvSpPr>
        <p:spPr bwMode="auto">
          <a:xfrm>
            <a:off x="5562600" y="4724400"/>
            <a:ext cx="0" cy="8382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1887" name="Line 31"/>
          <p:cNvSpPr>
            <a:spLocks noChangeShapeType="1"/>
          </p:cNvSpPr>
          <p:nvPr/>
        </p:nvSpPr>
        <p:spPr bwMode="auto">
          <a:xfrm>
            <a:off x="6019800" y="2971800"/>
            <a:ext cx="0" cy="2438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3" name="Text Box 5"/>
          <p:cNvSpPr txBox="1">
            <a:spLocks noChangeArrowheads="1"/>
          </p:cNvSpPr>
          <p:nvPr/>
        </p:nvSpPr>
        <p:spPr bwMode="auto">
          <a:xfrm>
            <a:off x="0" y="476672"/>
            <a:ext cx="8001000" cy="584775"/>
          </a:xfrm>
          <a:prstGeom prst="rect">
            <a:avLst/>
          </a:prstGeom>
          <a:noFill/>
          <a:ln w="9525">
            <a:noFill/>
            <a:miter lim="800000"/>
            <a:headEnd/>
            <a:tailEnd/>
          </a:ln>
          <a:effectLst/>
        </p:spPr>
        <p:txBody>
          <a:bodyPr>
            <a:spAutoFit/>
          </a:bodyPr>
          <a:lstStyle/>
          <a:p>
            <a:pPr>
              <a:lnSpc>
                <a:spcPct val="100000"/>
              </a:lnSpc>
            </a:pPr>
            <a:r>
              <a:rPr lang="zh-CN" altLang="en-US" sz="3200" dirty="0" smtClean="0">
                <a:solidFill>
                  <a:schemeClr val="tx1"/>
                </a:solidFill>
              </a:rPr>
              <a:t>二叉搜索树的类定义</a:t>
            </a:r>
            <a:endParaRPr lang="zh-CN" altLang="en-US" sz="3200" dirty="0">
              <a:solidFill>
                <a:schemeClr val="tx1"/>
              </a:solidFill>
            </a:endParaRPr>
          </a:p>
        </p:txBody>
      </p:sp>
      <p:sp>
        <p:nvSpPr>
          <p:cNvPr id="30" name="Text Box 3"/>
          <p:cNvSpPr txBox="1">
            <a:spLocks noChangeArrowheads="1"/>
          </p:cNvSpPr>
          <p:nvPr/>
        </p:nvSpPr>
        <p:spPr bwMode="auto">
          <a:xfrm>
            <a:off x="0" y="1415678"/>
            <a:ext cx="9252520" cy="1077218"/>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a:solidFill>
                  <a:schemeClr val="tx1"/>
                </a:solidFill>
                <a:latin typeface="Times New Roman" pitchFamily="18" charset="0"/>
                <a:ea typeface="宋体" pitchFamily="2" charset="-122"/>
              </a:rPr>
              <a:t>class </a:t>
            </a:r>
            <a:r>
              <a:rPr lang="en-US" altLang="zh-CN" sz="3200" dirty="0" err="1">
                <a:solidFill>
                  <a:schemeClr val="tx1"/>
                </a:solidFill>
                <a:latin typeface="Times New Roman" pitchFamily="18" charset="0"/>
                <a:ea typeface="宋体" pitchFamily="2" charset="-122"/>
              </a:rPr>
              <a:t>SearchBinTree</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BinTree</a:t>
            </a:r>
            <a:r>
              <a:rPr lang="en-US" altLang="zh-CN" sz="3200" dirty="0">
                <a:solidFill>
                  <a:schemeClr val="tx1"/>
                </a:solidFill>
                <a:latin typeface="Times New Roman" pitchFamily="18" charset="0"/>
                <a:ea typeface="宋体" pitchFamily="2" charset="-122"/>
              </a:rPr>
              <a:t>):</a:t>
            </a:r>
          </a:p>
          <a:p>
            <a:pPr>
              <a:lnSpc>
                <a:spcPct val="100000"/>
              </a:lnSpc>
            </a:pPr>
            <a:r>
              <a:rPr lang="en-US" altLang="zh-CN" sz="3200" dirty="0">
                <a:solidFill>
                  <a:schemeClr val="tx1"/>
                </a:solidFill>
                <a:latin typeface="Times New Roman" pitchFamily="18" charset="0"/>
                <a:ea typeface="宋体" pitchFamily="2" charset="-122"/>
              </a:rPr>
              <a:t>    pass</a:t>
            </a:r>
            <a:endParaRPr lang="zh-CN" altLang="en-US" sz="3200" dirty="0">
              <a:solidFill>
                <a:schemeClr val="tx1"/>
              </a:solidFill>
              <a:latin typeface="Times New Roman" pitchFamily="18" charset="0"/>
              <a:ea typeface="宋体" pitchFamily="2" charset="-122"/>
            </a:endParaRPr>
          </a:p>
        </p:txBody>
      </p:sp>
      <p:sp>
        <p:nvSpPr>
          <p:cNvPr id="31" name="Text Box 3"/>
          <p:cNvSpPr txBox="1">
            <a:spLocks noChangeArrowheads="1"/>
          </p:cNvSpPr>
          <p:nvPr/>
        </p:nvSpPr>
        <p:spPr bwMode="auto">
          <a:xfrm>
            <a:off x="0" y="2708920"/>
            <a:ext cx="9252520" cy="3046988"/>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__</a:t>
            </a:r>
            <a:r>
              <a:rPr lang="en-US" altLang="zh-CN" sz="3200" dirty="0" err="1">
                <a:solidFill>
                  <a:schemeClr val="tx1"/>
                </a:solidFill>
                <a:latin typeface="Times New Roman" pitchFamily="18" charset="0"/>
                <a:ea typeface="宋体" pitchFamily="2" charset="-122"/>
              </a:rPr>
              <a:t>init</a:t>
            </a:r>
            <a:r>
              <a:rPr lang="en-US" altLang="zh-CN" sz="3200" dirty="0">
                <a:solidFill>
                  <a:schemeClr val="tx1"/>
                </a:solidFill>
                <a:latin typeface="Times New Roman" pitchFamily="18" charset="0"/>
                <a:ea typeface="宋体" pitchFamily="2" charset="-122"/>
              </a:rPr>
              <a:t>__(self, A = []) : </a:t>
            </a:r>
          </a:p>
          <a:p>
            <a:pPr>
              <a:lnSpc>
                <a:spcPct val="100000"/>
              </a:lnSpc>
            </a:pPr>
            <a:r>
              <a:rPr lang="en-US" altLang="zh-CN" sz="3200" dirty="0">
                <a:solidFill>
                  <a:schemeClr val="tx1"/>
                </a:solidFill>
                <a:latin typeface="Times New Roman" pitchFamily="18" charset="0"/>
                <a:ea typeface="宋体" pitchFamily="2" charset="-122"/>
              </a:rPr>
              <a:t>    if  </a:t>
            </a:r>
            <a:r>
              <a:rPr lang="en-US" altLang="zh-CN" sz="3200" dirty="0" err="1">
                <a:solidFill>
                  <a:schemeClr val="tx1"/>
                </a:solidFill>
                <a:latin typeface="Times New Roman" pitchFamily="18" charset="0"/>
                <a:ea typeface="宋体" pitchFamily="2" charset="-122"/>
              </a:rPr>
              <a:t>len</a:t>
            </a:r>
            <a:r>
              <a:rPr lang="en-US" altLang="zh-CN" sz="3200" dirty="0">
                <a:solidFill>
                  <a:schemeClr val="tx1"/>
                </a:solidFill>
                <a:latin typeface="Times New Roman" pitchFamily="18" charset="0"/>
                <a:ea typeface="宋体" pitchFamily="2" charset="-122"/>
              </a:rPr>
              <a:t>(A) == 0 :  </a:t>
            </a:r>
            <a:r>
              <a:rPr lang="en-US" altLang="zh-CN" sz="3200" dirty="0" err="1">
                <a:solidFill>
                  <a:schemeClr val="tx1"/>
                </a:solidFill>
                <a:latin typeface="Times New Roman" pitchFamily="18" charset="0"/>
                <a:ea typeface="宋体" pitchFamily="2" charset="-122"/>
              </a:rPr>
              <a:t>self.root</a:t>
            </a:r>
            <a:r>
              <a:rPr lang="en-US" altLang="zh-CN" sz="3200" dirty="0">
                <a:solidFill>
                  <a:schemeClr val="tx1"/>
                </a:solidFill>
                <a:latin typeface="Times New Roman" pitchFamily="18" charset="0"/>
                <a:ea typeface="宋体" pitchFamily="2" charset="-122"/>
              </a:rPr>
              <a:t> = None</a:t>
            </a:r>
          </a:p>
          <a:p>
            <a:pPr>
              <a:lnSpc>
                <a:spcPct val="100000"/>
              </a:lnSpc>
            </a:pPr>
            <a:r>
              <a:rPr lang="en-US" altLang="zh-CN" sz="3200" dirty="0">
                <a:solidFill>
                  <a:schemeClr val="tx1"/>
                </a:solidFill>
                <a:latin typeface="Times New Roman" pitchFamily="18" charset="0"/>
                <a:ea typeface="宋体" pitchFamily="2" charset="-122"/>
              </a:rPr>
              <a:t>    else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self.root</a:t>
            </a:r>
            <a:r>
              <a:rPr lang="en-US" altLang="zh-CN" sz="3200" dirty="0">
                <a:solidFill>
                  <a:schemeClr val="tx1"/>
                </a:solidFill>
                <a:latin typeface="Times New Roman" pitchFamily="18" charset="0"/>
                <a:ea typeface="宋体" pitchFamily="2" charset="-122"/>
              </a:rPr>
              <a:t> = </a:t>
            </a:r>
            <a:r>
              <a:rPr lang="en-US" altLang="zh-CN" sz="3200" dirty="0" err="1">
                <a:solidFill>
                  <a:schemeClr val="tx1"/>
                </a:solidFill>
                <a:latin typeface="Times New Roman" pitchFamily="18" charset="0"/>
                <a:ea typeface="宋体" pitchFamily="2" charset="-122"/>
              </a:rPr>
              <a:t>TreeNode</a:t>
            </a:r>
            <a:r>
              <a:rPr lang="en-US" altLang="zh-CN" sz="3200" dirty="0">
                <a:solidFill>
                  <a:schemeClr val="tx1"/>
                </a:solidFill>
                <a:latin typeface="Times New Roman" pitchFamily="18" charset="0"/>
                <a:ea typeface="宋体" pitchFamily="2" charset="-122"/>
              </a:rPr>
              <a:t>(A[0])</a:t>
            </a:r>
          </a:p>
          <a:p>
            <a:pPr>
              <a:lnSpc>
                <a:spcPct val="100000"/>
              </a:lnSpc>
            </a:pPr>
            <a:r>
              <a:rPr lang="en-US" altLang="zh-CN" sz="3200" dirty="0">
                <a:solidFill>
                  <a:schemeClr val="tx1"/>
                </a:solidFill>
                <a:latin typeface="Times New Roman" pitchFamily="18" charset="0"/>
                <a:ea typeface="宋体" pitchFamily="2" charset="-122"/>
              </a:rPr>
              <a:t>        for i in </a:t>
            </a:r>
            <a:r>
              <a:rPr lang="en-US" altLang="zh-CN" sz="3200" dirty="0" err="1">
                <a:solidFill>
                  <a:schemeClr val="tx1"/>
                </a:solidFill>
                <a:latin typeface="Times New Roman" pitchFamily="18" charset="0"/>
                <a:ea typeface="宋体" pitchFamily="2" charset="-122"/>
              </a:rPr>
              <a:t>xrange</a:t>
            </a:r>
            <a:r>
              <a:rPr lang="en-US" altLang="zh-CN" sz="3200" dirty="0">
                <a:solidFill>
                  <a:schemeClr val="tx1"/>
                </a:solidFill>
                <a:latin typeface="Times New Roman" pitchFamily="18" charset="0"/>
                <a:ea typeface="宋体" pitchFamily="2" charset="-122"/>
              </a:rPr>
              <a:t>(1, </a:t>
            </a:r>
            <a:r>
              <a:rPr lang="en-US" altLang="zh-CN" sz="3200" dirty="0" err="1">
                <a:solidFill>
                  <a:schemeClr val="tx1"/>
                </a:solidFill>
                <a:latin typeface="Times New Roman" pitchFamily="18" charset="0"/>
                <a:ea typeface="宋体" pitchFamily="2" charset="-122"/>
              </a:rPr>
              <a:t>len</a:t>
            </a:r>
            <a:r>
              <a:rPr lang="en-US" altLang="zh-CN" sz="3200" dirty="0">
                <a:solidFill>
                  <a:schemeClr val="tx1"/>
                </a:solidFill>
                <a:latin typeface="Times New Roman" pitchFamily="18" charset="0"/>
                <a:ea typeface="宋体" pitchFamily="2" charset="-122"/>
              </a:rPr>
              <a:t>(A))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self.insert</a:t>
            </a:r>
            <a:r>
              <a:rPr lang="en-US" altLang="zh-CN" sz="3200" dirty="0">
                <a:solidFill>
                  <a:schemeClr val="tx1"/>
                </a:solidFill>
                <a:latin typeface="Times New Roman" pitchFamily="18" charset="0"/>
                <a:ea typeface="宋体" pitchFamily="2" charset="-122"/>
              </a:rPr>
              <a:t>(</a:t>
            </a:r>
            <a:r>
              <a:rPr lang="en-US" altLang="zh-CN" sz="3200" dirty="0" err="1">
                <a:solidFill>
                  <a:schemeClr val="tx1"/>
                </a:solidFill>
                <a:latin typeface="Times New Roman" pitchFamily="18" charset="0"/>
                <a:ea typeface="宋体" pitchFamily="2" charset="-122"/>
              </a:rPr>
              <a:t>self.root</a:t>
            </a:r>
            <a:r>
              <a:rPr lang="en-US" altLang="zh-CN" sz="3200" dirty="0">
                <a:solidFill>
                  <a:schemeClr val="tx1"/>
                </a:solidFill>
                <a:latin typeface="Times New Roman" pitchFamily="18" charset="0"/>
                <a:ea typeface="宋体" pitchFamily="2" charset="-122"/>
              </a:rPr>
              <a:t>, A[i])</a:t>
            </a:r>
            <a:endParaRPr lang="zh-CN" altLang="en-US" sz="3200" dirty="0">
              <a:solidFill>
                <a:schemeClr val="tx1"/>
              </a:solidFill>
              <a:latin typeface="Times New Roman" pitchFamily="18" charset="0"/>
              <a:ea typeface="宋体" pitchFamily="2" charset="-122"/>
            </a:endParaRPr>
          </a:p>
        </p:txBody>
      </p:sp>
      <p:sp>
        <p:nvSpPr>
          <p:cNvPr id="32" name="Text Box 3"/>
          <p:cNvSpPr txBox="1">
            <a:spLocks noChangeArrowheads="1"/>
          </p:cNvSpPr>
          <p:nvPr/>
        </p:nvSpPr>
        <p:spPr bwMode="auto">
          <a:xfrm>
            <a:off x="0" y="6012577"/>
            <a:ext cx="9144000" cy="584775"/>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SearchBinTree</a:t>
            </a:r>
            <a:r>
              <a:rPr lang="en-US" altLang="zh-CN" sz="3200" dirty="0">
                <a:solidFill>
                  <a:schemeClr val="tx1"/>
                </a:solidFill>
                <a:latin typeface="Times New Roman" pitchFamily="18" charset="0"/>
                <a:ea typeface="宋体" pitchFamily="2" charset="-122"/>
              </a:rPr>
              <a:t>.__</a:t>
            </a:r>
            <a:r>
              <a:rPr lang="en-US" altLang="zh-CN" sz="3200" dirty="0" err="1">
                <a:solidFill>
                  <a:schemeClr val="tx1"/>
                </a:solidFill>
                <a:latin typeface="Times New Roman" pitchFamily="18" charset="0"/>
                <a:ea typeface="宋体" pitchFamily="2" charset="-122"/>
              </a:rPr>
              <a:t>init</a:t>
            </a:r>
            <a:r>
              <a:rPr lang="en-US" altLang="zh-CN" sz="3200" dirty="0">
                <a:solidFill>
                  <a:schemeClr val="tx1"/>
                </a:solidFill>
                <a:latin typeface="Times New Roman" pitchFamily="18" charset="0"/>
                <a:ea typeface="宋体" pitchFamily="2" charset="-122"/>
              </a:rPr>
              <a:t>__ = __</a:t>
            </a:r>
            <a:r>
              <a:rPr lang="en-US" altLang="zh-CN" sz="3200" dirty="0" err="1">
                <a:solidFill>
                  <a:schemeClr val="tx1"/>
                </a:solidFill>
                <a:latin typeface="Times New Roman" pitchFamily="18" charset="0"/>
                <a:ea typeface="宋体" pitchFamily="2" charset="-122"/>
              </a:rPr>
              <a:t>init</a:t>
            </a:r>
            <a:r>
              <a:rPr lang="en-US" altLang="zh-CN" sz="3200" dirty="0">
                <a:solidFill>
                  <a:schemeClr val="tx1"/>
                </a:solidFill>
                <a:latin typeface="Times New Roman" pitchFamily="18" charset="0"/>
                <a:ea typeface="宋体" pitchFamily="2" charset="-122"/>
              </a:rPr>
              <a:t>__</a:t>
            </a:r>
            <a:endParaRPr lang="zh-CN" altLang="en-US" sz="3200" dirty="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49574038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4452" name="Rectangle 4"/>
          <p:cNvSpPr>
            <a:spLocks noGrp="1" noChangeArrowheads="1"/>
          </p:cNvSpPr>
          <p:nvPr/>
        </p:nvSpPr>
        <p:spPr bwMode="auto">
          <a:xfrm>
            <a:off x="304800" y="333375"/>
            <a:ext cx="609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rgbClr val="FF0000"/>
                </a:solidFill>
                <a:effectLst>
                  <a:outerShdw blurRad="38100" dist="38100" dir="2700000" algn="tl">
                    <a:srgbClr val="C0C0C0"/>
                  </a:outerShdw>
                </a:effectLst>
                <a:latin typeface="Times New Roman" pitchFamily="18" charset="0"/>
              </a:rPr>
              <a:t>二叉搜索树上的搜索</a:t>
            </a:r>
          </a:p>
        </p:txBody>
      </p:sp>
      <p:sp>
        <p:nvSpPr>
          <p:cNvPr id="744453" name="Rectangle 5"/>
          <p:cNvSpPr>
            <a:spLocks noGrp="1" noChangeArrowheads="1"/>
          </p:cNvSpPr>
          <p:nvPr/>
        </p:nvSpPr>
        <p:spPr bwMode="auto">
          <a:xfrm>
            <a:off x="228600" y="1066800"/>
            <a:ext cx="8686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711200"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latin typeface="Times New Roman" pitchFamily="18" charset="0"/>
              </a:rPr>
              <a:t>在二叉搜索树上进行搜索，</a:t>
            </a:r>
            <a:r>
              <a:rPr lang="zh-CN" altLang="en-US" sz="2800">
                <a:solidFill>
                  <a:srgbClr val="FF3300"/>
                </a:solidFill>
                <a:effectLst>
                  <a:outerShdw blurRad="38100" dist="38100" dir="2700000" algn="tl">
                    <a:srgbClr val="C0C0C0"/>
                  </a:outerShdw>
                </a:effectLst>
                <a:latin typeface="Times New Roman" pitchFamily="18" charset="0"/>
              </a:rPr>
              <a:t>是一个从根结点开始，沿某一个分支逐层向下进行比较判等的过程</a:t>
            </a:r>
            <a:r>
              <a:rPr lang="zh-CN" altLang="en-US" sz="2800">
                <a:solidFill>
                  <a:schemeClr val="tx1"/>
                </a:solidFill>
                <a:effectLst>
                  <a:outerShdw blurRad="38100" dist="38100" dir="2700000" algn="tl">
                    <a:srgbClr val="C0C0C0"/>
                  </a:outerShdw>
                </a:effectLst>
                <a:latin typeface="Times New Roman" pitchFamily="18" charset="0"/>
              </a:rPr>
              <a:t>。它可以是一个递归的过程。</a:t>
            </a:r>
          </a:p>
          <a:p>
            <a:pPr indent="711200"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latin typeface="Times New Roman" pitchFamily="18" charset="0"/>
              </a:rPr>
              <a:t>假设想要在二叉搜索树中搜索关键码为</a:t>
            </a:r>
            <a:r>
              <a:rPr lang="en-US" altLang="zh-CN" sz="2800">
                <a:solidFill>
                  <a:schemeClr val="tx1"/>
                </a:solidFill>
                <a:effectLst>
                  <a:outerShdw blurRad="38100" dist="38100" dir="2700000" algn="tl">
                    <a:srgbClr val="C0C0C0"/>
                  </a:outerShdw>
                </a:effectLst>
                <a:latin typeface="Times New Roman" pitchFamily="18" charset="0"/>
              </a:rPr>
              <a:t>x</a:t>
            </a:r>
            <a:r>
              <a:rPr lang="zh-CN" altLang="en-US" sz="2800">
                <a:solidFill>
                  <a:schemeClr val="tx1"/>
                </a:solidFill>
                <a:effectLst>
                  <a:outerShdw blurRad="38100" dist="38100" dir="2700000" algn="tl">
                    <a:srgbClr val="C0C0C0"/>
                  </a:outerShdw>
                </a:effectLst>
                <a:latin typeface="Times New Roman" pitchFamily="18" charset="0"/>
              </a:rPr>
              <a:t>的元素，搜索过程从根结点开始。如果根指针为</a:t>
            </a:r>
            <a:r>
              <a:rPr lang="en-US" altLang="zh-CN" sz="2800">
                <a:solidFill>
                  <a:schemeClr val="tx1"/>
                </a:solidFill>
                <a:effectLst>
                  <a:outerShdw blurRad="38100" dist="38100" dir="2700000" algn="tl">
                    <a:srgbClr val="C0C0C0"/>
                  </a:outerShdw>
                </a:effectLst>
                <a:latin typeface="Times New Roman" pitchFamily="18" charset="0"/>
              </a:rPr>
              <a:t>NULL，</a:t>
            </a:r>
            <a:r>
              <a:rPr lang="zh-CN" altLang="en-US" sz="2800">
                <a:solidFill>
                  <a:schemeClr val="tx1"/>
                </a:solidFill>
                <a:effectLst>
                  <a:outerShdw blurRad="38100" dist="38100" dir="2700000" algn="tl">
                    <a:srgbClr val="C0C0C0"/>
                  </a:outerShdw>
                </a:effectLst>
                <a:latin typeface="Times New Roman" pitchFamily="18" charset="0"/>
              </a:rPr>
              <a:t>则搜索不成功；否则用给定值</a:t>
            </a:r>
            <a:r>
              <a:rPr lang="en-US" altLang="zh-CN" sz="2800">
                <a:solidFill>
                  <a:schemeClr val="tx1"/>
                </a:solidFill>
                <a:effectLst>
                  <a:outerShdw blurRad="38100" dist="38100" dir="2700000" algn="tl">
                    <a:srgbClr val="C0C0C0"/>
                  </a:outerShdw>
                </a:effectLst>
                <a:latin typeface="Times New Roman" pitchFamily="18" charset="0"/>
              </a:rPr>
              <a:t>x</a:t>
            </a:r>
            <a:r>
              <a:rPr lang="zh-CN" altLang="en-US" sz="2800">
                <a:solidFill>
                  <a:schemeClr val="tx1"/>
                </a:solidFill>
                <a:effectLst>
                  <a:outerShdw blurRad="38100" dist="38100" dir="2700000" algn="tl">
                    <a:srgbClr val="C0C0C0"/>
                  </a:outerShdw>
                </a:effectLst>
                <a:latin typeface="Times New Roman" pitchFamily="18" charset="0"/>
              </a:rPr>
              <a:t>与根结点的关键码进行比较：</a:t>
            </a:r>
            <a:endParaRPr lang="zh-CN" altLang="en-US" sz="2800" b="0">
              <a:solidFill>
                <a:schemeClr val="tx1"/>
              </a:solidFill>
              <a:latin typeface="Times New Roman" pitchFamily="18" charset="0"/>
            </a:endParaRPr>
          </a:p>
        </p:txBody>
      </p:sp>
      <p:sp>
        <p:nvSpPr>
          <p:cNvPr id="744454" name="Rectangle 6"/>
          <p:cNvSpPr>
            <a:spLocks noChangeArrowheads="1"/>
          </p:cNvSpPr>
          <p:nvPr/>
        </p:nvSpPr>
        <p:spPr bwMode="auto">
          <a:xfrm>
            <a:off x="266700" y="3810000"/>
            <a:ext cx="861060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947" tIns="56473" rIns="112947" bIns="56473">
            <a:spAutoFit/>
          </a:bodyPr>
          <a:lstStyle/>
          <a:p>
            <a:pPr marL="381000" indent="-381000">
              <a:buClr>
                <a:srgbClr val="FF0000"/>
              </a:buClr>
              <a:buSzPct val="70000"/>
              <a:buFont typeface="Wingdings" pitchFamily="2" charset="2"/>
              <a:buChar char="n"/>
              <a:defRPr/>
            </a:pPr>
            <a:r>
              <a:rPr lang="zh-CN" altLang="en-US" sz="2800" dirty="0">
                <a:solidFill>
                  <a:schemeClr val="tx1"/>
                </a:solidFill>
                <a:effectLst>
                  <a:outerShdw blurRad="38100" dist="38100" dir="2700000" algn="tl">
                    <a:srgbClr val="C0C0C0"/>
                  </a:outerShdw>
                </a:effectLst>
              </a:rPr>
              <a:t>如果给定值等于根结点的关键码，则搜索成功。</a:t>
            </a:r>
          </a:p>
          <a:p>
            <a:pPr marL="381000" indent="-381000">
              <a:buClr>
                <a:srgbClr val="FF0000"/>
              </a:buClr>
              <a:buSzPct val="70000"/>
              <a:buFont typeface="Wingdings" pitchFamily="2" charset="2"/>
              <a:buChar char="n"/>
              <a:defRPr/>
            </a:pPr>
            <a:r>
              <a:rPr lang="zh-CN" altLang="en-US" sz="2800" dirty="0">
                <a:solidFill>
                  <a:schemeClr val="tx1"/>
                </a:solidFill>
                <a:effectLst>
                  <a:outerShdw blurRad="38100" dist="38100" dir="2700000" algn="tl">
                    <a:srgbClr val="C0C0C0"/>
                  </a:outerShdw>
                </a:effectLst>
              </a:rPr>
              <a:t>如果给定值小于根结点的关键码，则继续递归搜索根结点的左子树；</a:t>
            </a:r>
          </a:p>
          <a:p>
            <a:pPr marL="381000" indent="-381000">
              <a:buClr>
                <a:srgbClr val="FF0000"/>
              </a:buClr>
              <a:buSzPct val="70000"/>
              <a:buFont typeface="Wingdings" pitchFamily="2" charset="2"/>
              <a:buChar char="n"/>
              <a:defRPr/>
            </a:pPr>
            <a:r>
              <a:rPr lang="zh-CN" altLang="en-US" sz="2800" dirty="0">
                <a:solidFill>
                  <a:schemeClr val="tx1"/>
                </a:solidFill>
                <a:effectLst>
                  <a:outerShdw blurRad="38100" dist="38100" dir="2700000" algn="tl">
                    <a:srgbClr val="C0C0C0"/>
                  </a:outerShdw>
                </a:effectLst>
              </a:rPr>
              <a:t>否则。递归搜索根结点的右子树。</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0" y="457200"/>
            <a:ext cx="4572000" cy="3733800"/>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4495800" y="457200"/>
            <a:ext cx="4648200" cy="3733800"/>
          </a:xfrm>
          <a:prstGeom prst="rect">
            <a:avLst/>
          </a:prstGeom>
          <a:noFill/>
          <a:ln w="9525">
            <a:noFill/>
            <a:miter lim="800000"/>
            <a:headEnd/>
            <a:tailEnd/>
          </a:ln>
        </p:spPr>
      </p:pic>
      <p:sp>
        <p:nvSpPr>
          <p:cNvPr id="96260" name="Text Box 4"/>
          <p:cNvSpPr txBox="1">
            <a:spLocks noChangeArrowheads="1"/>
          </p:cNvSpPr>
          <p:nvPr/>
        </p:nvSpPr>
        <p:spPr bwMode="auto">
          <a:xfrm>
            <a:off x="838200" y="4343400"/>
            <a:ext cx="7162800" cy="457200"/>
          </a:xfrm>
          <a:prstGeom prst="rect">
            <a:avLst/>
          </a:prstGeom>
          <a:noFill/>
          <a:ln w="9525">
            <a:noFill/>
            <a:miter lim="800000"/>
            <a:headEnd/>
            <a:tailEnd/>
          </a:ln>
          <a:effectLst/>
        </p:spPr>
        <p:txBody>
          <a:bodyPr>
            <a:spAutoFit/>
          </a:bodyPr>
          <a:lstStyle/>
          <a:p>
            <a:pPr>
              <a:lnSpc>
                <a:spcPct val="100000"/>
              </a:lnSpc>
            </a:pPr>
            <a:r>
              <a:rPr lang="zh-CN" altLang="en-US" sz="2400" b="0">
                <a:solidFill>
                  <a:schemeClr val="tx1"/>
                </a:solidFill>
              </a:rPr>
              <a:t> </a:t>
            </a:r>
            <a:r>
              <a:rPr lang="zh-CN" altLang="en-US" sz="2400">
                <a:solidFill>
                  <a:schemeClr val="tx1"/>
                </a:solidFill>
              </a:rPr>
              <a:t>二叉搜索树的搜索           插入新结点</a:t>
            </a:r>
            <a:r>
              <a:rPr lang="zh-CN" altLang="en-US" sz="2400">
                <a:solidFill>
                  <a:schemeClr val="tx1"/>
                </a:solidFill>
                <a:latin typeface="Times New Roman" pitchFamily="18" charset="0"/>
              </a:rPr>
              <a:t>88</a:t>
            </a:r>
            <a:endParaRPr lang="zh-CN" altLang="en-US" sz="2400" b="0">
              <a:solidFill>
                <a:schemeClr val="tx1"/>
              </a:solidFill>
              <a:latin typeface="Times New Roman" pitchFamily="18" charset="0"/>
            </a:endParaRPr>
          </a:p>
        </p:txBody>
      </p:sp>
      <p:sp>
        <p:nvSpPr>
          <p:cNvPr id="762885" name="Text Box 5"/>
          <p:cNvSpPr txBox="1">
            <a:spLocks noChangeArrowheads="1"/>
          </p:cNvSpPr>
          <p:nvPr/>
        </p:nvSpPr>
        <p:spPr bwMode="auto">
          <a:xfrm>
            <a:off x="179388" y="5105400"/>
            <a:ext cx="8785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latin typeface="Times New Roman" pitchFamily="18" charset="0"/>
              </a:rPr>
              <a:t>搜索算法的时间复杂度取决于二叉搜索树的高度。对于</a:t>
            </a:r>
            <a:r>
              <a:rPr lang="en-US" altLang="zh-CN" sz="2800">
                <a:solidFill>
                  <a:schemeClr val="tx1"/>
                </a:solidFill>
                <a:effectLst>
                  <a:outerShdw blurRad="38100" dist="38100" dir="2700000" algn="tl">
                    <a:srgbClr val="C0C0C0"/>
                  </a:outerShdw>
                </a:effectLst>
                <a:latin typeface="Times New Roman" pitchFamily="18" charset="0"/>
              </a:rPr>
              <a:t>n</a:t>
            </a:r>
            <a:r>
              <a:rPr lang="zh-CN" altLang="en-US" sz="2800">
                <a:solidFill>
                  <a:schemeClr val="tx1"/>
                </a:solidFill>
                <a:effectLst>
                  <a:outerShdw blurRad="38100" dist="38100" dir="2700000" algn="tl">
                    <a:srgbClr val="C0C0C0"/>
                  </a:outerShdw>
                </a:effectLst>
                <a:latin typeface="Times New Roman" pitchFamily="18" charset="0"/>
              </a:rPr>
              <a:t>个结点的完全二叉树而言，树的高度为</a:t>
            </a:r>
            <a:r>
              <a:rPr lang="zh-CN" altLang="en-US" sz="2800">
                <a:solidFill>
                  <a:schemeClr val="tx1"/>
                </a:solidFill>
                <a:effectLst>
                  <a:outerShdw blurRad="38100" dist="38100" dir="2700000" algn="tl">
                    <a:srgbClr val="C0C0C0"/>
                  </a:outerShdw>
                </a:effectLst>
                <a:latin typeface="Times New Roman" pitchFamily="18" charset="0"/>
                <a:sym typeface="Symbol" pitchFamily="18" charset="2"/>
              </a:rPr>
              <a:t></a:t>
            </a:r>
            <a:r>
              <a:rPr lang="en-US" altLang="zh-CN" sz="2800">
                <a:solidFill>
                  <a:schemeClr val="tx1"/>
                </a:solidFill>
                <a:effectLst>
                  <a:outerShdw blurRad="38100" dist="38100" dir="2700000" algn="tl">
                    <a:srgbClr val="C0C0C0"/>
                  </a:outerShdw>
                </a:effectLst>
                <a:latin typeface="Times New Roman" pitchFamily="18" charset="0"/>
              </a:rPr>
              <a:t>log</a:t>
            </a:r>
            <a:r>
              <a:rPr lang="en-US" altLang="zh-CN" sz="2800" baseline="-25000">
                <a:solidFill>
                  <a:schemeClr val="tx1"/>
                </a:solidFill>
                <a:effectLst>
                  <a:outerShdw blurRad="38100" dist="38100" dir="2700000" algn="tl">
                    <a:srgbClr val="C0C0C0"/>
                  </a:outerShdw>
                </a:effectLst>
                <a:latin typeface="Times New Roman" pitchFamily="18" charset="0"/>
              </a:rPr>
              <a:t>2</a:t>
            </a:r>
            <a:r>
              <a:rPr lang="en-US" altLang="zh-CN" sz="2800">
                <a:solidFill>
                  <a:schemeClr val="tx1"/>
                </a:solidFill>
                <a:effectLst>
                  <a:outerShdw blurRad="38100" dist="38100" dir="2700000" algn="tl">
                    <a:srgbClr val="C0C0C0"/>
                  </a:outerShdw>
                </a:effectLst>
                <a:latin typeface="Times New Roman" pitchFamily="18" charset="0"/>
              </a:rPr>
              <a:t>(n+1)</a:t>
            </a:r>
            <a:r>
              <a:rPr lang="en-US" altLang="zh-CN" sz="2800">
                <a:solidFill>
                  <a:schemeClr val="tx1"/>
                </a:solidFill>
                <a:effectLst>
                  <a:outerShdw blurRad="38100" dist="38100" dir="2700000" algn="tl">
                    <a:srgbClr val="C0C0C0"/>
                  </a:outerShdw>
                </a:effectLst>
                <a:latin typeface="Times New Roman" pitchFamily="18" charset="0"/>
                <a:sym typeface="Symbol" pitchFamily="18" charset="2"/>
              </a:rPr>
              <a:t>。</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0" y="1268760"/>
            <a:ext cx="9252520" cy="3539430"/>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def</a:t>
            </a:r>
            <a:r>
              <a:rPr lang="en-US" altLang="zh-CN" sz="3200" dirty="0">
                <a:solidFill>
                  <a:schemeClr val="tx1"/>
                </a:solidFill>
                <a:latin typeface="Times New Roman" pitchFamily="18" charset="0"/>
                <a:ea typeface="宋体" pitchFamily="2" charset="-122"/>
              </a:rPr>
              <a:t>  find(t, x) </a:t>
            </a:r>
            <a:r>
              <a:rPr lang="en-US" altLang="zh-CN" sz="3200">
                <a:solidFill>
                  <a:schemeClr val="tx1"/>
                </a:solidFill>
                <a:latin typeface="Times New Roman" pitchFamily="18" charset="0"/>
                <a:ea typeface="宋体" pitchFamily="2" charset="-122"/>
              </a:rPr>
              <a:t>: </a:t>
            </a:r>
            <a:r>
              <a:rPr lang="en-US" altLang="zh-CN" sz="3200" smtClean="0">
                <a:solidFill>
                  <a:schemeClr val="tx1"/>
                </a:solidFill>
                <a:latin typeface="Times New Roman" pitchFamily="18" charset="0"/>
                <a:ea typeface="宋体" pitchFamily="2" charset="-122"/>
              </a:rPr>
              <a:t>#</a:t>
            </a:r>
            <a:r>
              <a:rPr lang="zh-CN" altLang="en-US" sz="3200" smtClean="0">
                <a:solidFill>
                  <a:schemeClr val="tx1"/>
                </a:solidFill>
                <a:latin typeface="Times New Roman" pitchFamily="18" charset="0"/>
                <a:ea typeface="宋体" pitchFamily="2" charset="-122"/>
              </a:rPr>
              <a:t>递归</a:t>
            </a:r>
            <a:r>
              <a:rPr lang="zh-CN" altLang="en-US" sz="3200" dirty="0">
                <a:solidFill>
                  <a:schemeClr val="tx1"/>
                </a:solidFill>
                <a:latin typeface="Times New Roman" pitchFamily="18" charset="0"/>
                <a:ea typeface="宋体" pitchFamily="2" charset="-122"/>
              </a:rPr>
              <a:t>的搜索算法</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if  t == None : return None       #</a:t>
            </a:r>
            <a:r>
              <a:rPr lang="zh-CN" altLang="en-US" sz="3200" dirty="0">
                <a:solidFill>
                  <a:schemeClr val="tx1"/>
                </a:solidFill>
                <a:latin typeface="Times New Roman" pitchFamily="18" charset="0"/>
                <a:ea typeface="宋体" pitchFamily="2" charset="-122"/>
              </a:rPr>
              <a:t>搜索失败</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elif</a:t>
            </a:r>
            <a:r>
              <a:rPr lang="en-US" altLang="zh-CN" sz="3200" dirty="0">
                <a:solidFill>
                  <a:schemeClr val="tx1"/>
                </a:solidFill>
                <a:latin typeface="Times New Roman" pitchFamily="18" charset="0"/>
                <a:ea typeface="宋体" pitchFamily="2" charset="-122"/>
              </a:rPr>
              <a:t>  x &lt; </a:t>
            </a:r>
            <a:r>
              <a:rPr lang="en-US" altLang="zh-CN" sz="3200" dirty="0" err="1">
                <a:solidFill>
                  <a:schemeClr val="tx1"/>
                </a:solidFill>
                <a:latin typeface="Times New Roman" pitchFamily="18" charset="0"/>
                <a:ea typeface="宋体" pitchFamily="2" charset="-122"/>
              </a:rPr>
              <a:t>t.data</a:t>
            </a:r>
            <a:r>
              <a:rPr lang="en-US" altLang="zh-CN" sz="3200" dirty="0">
                <a:solidFill>
                  <a:schemeClr val="tx1"/>
                </a:solidFill>
                <a:latin typeface="Times New Roman" pitchFamily="18" charset="0"/>
                <a:ea typeface="宋体" pitchFamily="2" charset="-122"/>
              </a:rPr>
              <a:t> :    #</a:t>
            </a:r>
            <a:r>
              <a:rPr lang="zh-CN" altLang="en-US" sz="3200" dirty="0">
                <a:solidFill>
                  <a:schemeClr val="tx1"/>
                </a:solidFill>
                <a:latin typeface="Times New Roman" pitchFamily="18" charset="0"/>
                <a:ea typeface="宋体" pitchFamily="2" charset="-122"/>
              </a:rPr>
              <a:t>在左子树递归搜索</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return find ( </a:t>
            </a:r>
            <a:r>
              <a:rPr lang="en-US" altLang="zh-CN" sz="3200" dirty="0" err="1">
                <a:solidFill>
                  <a:schemeClr val="tx1"/>
                </a:solidFill>
                <a:latin typeface="Times New Roman" pitchFamily="18" charset="0"/>
                <a:ea typeface="宋体" pitchFamily="2" charset="-122"/>
              </a:rPr>
              <a:t>t.Lchild</a:t>
            </a:r>
            <a:r>
              <a:rPr lang="en-US" altLang="zh-CN" sz="3200" dirty="0">
                <a:solidFill>
                  <a:schemeClr val="tx1"/>
                </a:solidFill>
                <a:latin typeface="Times New Roman" pitchFamily="18" charset="0"/>
                <a:ea typeface="宋体" pitchFamily="2" charset="-122"/>
              </a:rPr>
              <a:t>, x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elif</a:t>
            </a:r>
            <a:r>
              <a:rPr lang="en-US" altLang="zh-CN" sz="3200" dirty="0">
                <a:solidFill>
                  <a:schemeClr val="tx1"/>
                </a:solidFill>
                <a:latin typeface="Times New Roman" pitchFamily="18" charset="0"/>
                <a:ea typeface="宋体" pitchFamily="2" charset="-122"/>
              </a:rPr>
              <a:t>  x &gt; </a:t>
            </a:r>
            <a:r>
              <a:rPr lang="en-US" altLang="zh-CN" sz="3200" dirty="0" err="1">
                <a:solidFill>
                  <a:schemeClr val="tx1"/>
                </a:solidFill>
                <a:latin typeface="Times New Roman" pitchFamily="18" charset="0"/>
                <a:ea typeface="宋体" pitchFamily="2" charset="-122"/>
              </a:rPr>
              <a:t>t.data</a:t>
            </a:r>
            <a:r>
              <a:rPr lang="en-US" altLang="zh-CN" sz="3200" dirty="0">
                <a:solidFill>
                  <a:schemeClr val="tx1"/>
                </a:solidFill>
                <a:latin typeface="Times New Roman" pitchFamily="18" charset="0"/>
                <a:ea typeface="宋体" pitchFamily="2" charset="-122"/>
              </a:rPr>
              <a:t> :    #</a:t>
            </a:r>
            <a:r>
              <a:rPr lang="zh-CN" altLang="en-US" sz="3200" dirty="0">
                <a:solidFill>
                  <a:schemeClr val="tx1"/>
                </a:solidFill>
                <a:latin typeface="Times New Roman" pitchFamily="18" charset="0"/>
                <a:ea typeface="宋体" pitchFamily="2" charset="-122"/>
              </a:rPr>
              <a:t>在右子树递归搜索</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return find ( </a:t>
            </a:r>
            <a:r>
              <a:rPr lang="en-US" altLang="zh-CN" sz="3200" dirty="0" err="1">
                <a:solidFill>
                  <a:schemeClr val="tx1"/>
                </a:solidFill>
                <a:latin typeface="Times New Roman" pitchFamily="18" charset="0"/>
                <a:ea typeface="宋体" pitchFamily="2" charset="-122"/>
              </a:rPr>
              <a:t>t.Rchild</a:t>
            </a:r>
            <a:r>
              <a:rPr lang="en-US" altLang="zh-CN" sz="3200" dirty="0">
                <a:solidFill>
                  <a:schemeClr val="tx1"/>
                </a:solidFill>
                <a:latin typeface="Times New Roman" pitchFamily="18" charset="0"/>
                <a:ea typeface="宋体" pitchFamily="2" charset="-122"/>
              </a:rPr>
              <a:t>, x )</a:t>
            </a:r>
          </a:p>
          <a:p>
            <a:pPr>
              <a:lnSpc>
                <a:spcPct val="100000"/>
              </a:lnSpc>
            </a:pPr>
            <a:r>
              <a:rPr lang="en-US" altLang="zh-CN" sz="3200" dirty="0">
                <a:solidFill>
                  <a:schemeClr val="tx1"/>
                </a:solidFill>
                <a:latin typeface="Times New Roman" pitchFamily="18" charset="0"/>
                <a:ea typeface="宋体" pitchFamily="2" charset="-122"/>
              </a:rPr>
              <a:t>    else : return t    #</a:t>
            </a:r>
            <a:r>
              <a:rPr lang="zh-CN" altLang="en-US" sz="3200" dirty="0">
                <a:solidFill>
                  <a:schemeClr val="tx1"/>
                </a:solidFill>
                <a:latin typeface="Times New Roman" pitchFamily="18" charset="0"/>
                <a:ea typeface="宋体" pitchFamily="2" charset="-122"/>
              </a:rPr>
              <a:t>相等</a:t>
            </a:r>
            <a:r>
              <a:rPr lang="en-US" altLang="zh-CN" sz="3200" dirty="0">
                <a:solidFill>
                  <a:schemeClr val="tx1"/>
                </a:solidFill>
                <a:latin typeface="Times New Roman" pitchFamily="18" charset="0"/>
                <a:ea typeface="宋体" pitchFamily="2" charset="-122"/>
              </a:rPr>
              <a:t>,</a:t>
            </a:r>
            <a:r>
              <a:rPr lang="zh-CN" altLang="en-US" sz="3200" dirty="0">
                <a:solidFill>
                  <a:schemeClr val="tx1"/>
                </a:solidFill>
                <a:latin typeface="Times New Roman" pitchFamily="18" charset="0"/>
                <a:ea typeface="宋体" pitchFamily="2" charset="-122"/>
              </a:rPr>
              <a:t>搜索成功</a:t>
            </a:r>
          </a:p>
        </p:txBody>
      </p:sp>
      <p:sp>
        <p:nvSpPr>
          <p:cNvPr id="3" name="Rectangle 4"/>
          <p:cNvSpPr>
            <a:spLocks noGrp="1" noChangeArrowheads="1"/>
          </p:cNvSpPr>
          <p:nvPr/>
        </p:nvSpPr>
        <p:spPr bwMode="auto">
          <a:xfrm>
            <a:off x="0" y="333375"/>
            <a:ext cx="609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二叉搜索</a:t>
            </a:r>
            <a:r>
              <a:rPr lang="zh-CN" altLang="en-US" sz="3200" dirty="0" smtClean="0">
                <a:solidFill>
                  <a:schemeClr val="tx1"/>
                </a:solidFill>
                <a:effectLst>
                  <a:outerShdw blurRad="38100" dist="38100" dir="2700000" algn="tl">
                    <a:srgbClr val="C0C0C0"/>
                  </a:outerShdw>
                </a:effectLst>
                <a:latin typeface="Times New Roman" pitchFamily="18" charset="0"/>
              </a:rPr>
              <a:t>树搜索：算法一</a:t>
            </a:r>
            <a:endParaRPr lang="zh-CN" altLang="en-US" sz="3200" dirty="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82" name="Rectangle 2"/>
          <p:cNvSpPr>
            <a:spLocks noChangeArrowheads="1"/>
          </p:cNvSpPr>
          <p:nvPr/>
        </p:nvSpPr>
        <p:spPr bwMode="auto">
          <a:xfrm>
            <a:off x="762000" y="457200"/>
            <a:ext cx="294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defRPr/>
            </a:pPr>
            <a:r>
              <a:rPr kumimoji="1" lang="zh-CN" altLang="en-US" sz="3600" dirty="0">
                <a:solidFill>
                  <a:schemeClr val="tx1"/>
                </a:solidFill>
                <a:latin typeface="Arial" pitchFamily="34" charset="0"/>
              </a:rPr>
              <a:t>树的基本操作</a:t>
            </a:r>
            <a:endParaRPr kumimoji="1" lang="zh-CN" altLang="en-US" sz="2400" b="0" dirty="0">
              <a:solidFill>
                <a:schemeClr val="tx1"/>
              </a:solidFill>
              <a:latin typeface="Arial" pitchFamily="34" charset="0"/>
              <a:ea typeface="黑体" pitchFamily="49" charset="-122"/>
            </a:endParaRPr>
          </a:p>
        </p:txBody>
      </p:sp>
      <p:sp>
        <p:nvSpPr>
          <p:cNvPr id="686083" name="Rectangle 3"/>
          <p:cNvSpPr>
            <a:spLocks noChangeArrowheads="1"/>
          </p:cNvSpPr>
          <p:nvPr/>
        </p:nvSpPr>
        <p:spPr bwMode="auto">
          <a:xfrm>
            <a:off x="762000" y="1371600"/>
            <a:ext cx="7696200" cy="470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1、初始化</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2、求指定结点所在树的根结点</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3、求指定结点的双亲结点</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4、求指定结点的某一孩子结点</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5、求指定结点的兄弟结点</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6、将一棵树插入到另一树的指定结点下作为它</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      的子树</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7、删除指定结点的某一子树</a:t>
            </a:r>
          </a:p>
          <a:p>
            <a:pPr eaLnBrk="1" hangingPunct="1">
              <a:defRPr/>
            </a:pPr>
            <a:r>
              <a:rPr kumimoji="1" lang="zh-CN" altLang="en-US" sz="2800">
                <a:solidFill>
                  <a:schemeClr val="tx1"/>
                </a:solidFill>
                <a:effectLst>
                  <a:outerShdw blurRad="38100" dist="38100" dir="2700000" algn="tl">
                    <a:srgbClr val="C0C0C0"/>
                  </a:outerShdw>
                </a:effectLst>
                <a:latin typeface="Times New Roman" pitchFamily="18" charset="0"/>
              </a:rPr>
              <a:t>8、树的遍历</a:t>
            </a:r>
          </a:p>
        </p:txBody>
      </p:sp>
    </p:spTree>
  </p:cSld>
  <p:clrMapOvr>
    <a:masterClrMapping/>
  </p:clrMapOvr>
  <p:transition>
    <p:pull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5"/>
          <p:cNvSpPr txBox="1">
            <a:spLocks noChangeArrowheads="1"/>
          </p:cNvSpPr>
          <p:nvPr/>
        </p:nvSpPr>
        <p:spPr bwMode="auto">
          <a:xfrm>
            <a:off x="-27732" y="1124744"/>
            <a:ext cx="9171732" cy="5016758"/>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err="1">
                <a:solidFill>
                  <a:schemeClr val="tx1"/>
                </a:solidFill>
                <a:latin typeface="Times New Roman" pitchFamily="18" charset="0"/>
                <a:ea typeface="宋体" pitchFamily="2" charset="-122"/>
              </a:rPr>
              <a:t>def</a:t>
            </a:r>
            <a:r>
              <a:rPr lang="en-US" altLang="zh-CN" sz="3200">
                <a:solidFill>
                  <a:schemeClr val="tx1"/>
                </a:solidFill>
                <a:latin typeface="Times New Roman" pitchFamily="18" charset="0"/>
                <a:ea typeface="宋体" pitchFamily="2" charset="-122"/>
              </a:rPr>
              <a:t>  </a:t>
            </a:r>
            <a:r>
              <a:rPr lang="en-US" altLang="zh-CN" sz="3200" smtClean="0">
                <a:solidFill>
                  <a:schemeClr val="tx1"/>
                </a:solidFill>
                <a:latin typeface="Times New Roman" pitchFamily="18" charset="0"/>
                <a:ea typeface="宋体" pitchFamily="2" charset="-122"/>
              </a:rPr>
              <a:t>find(t</a:t>
            </a:r>
            <a:r>
              <a:rPr lang="en-US" altLang="zh-CN" sz="3200" dirty="0">
                <a:solidFill>
                  <a:schemeClr val="tx1"/>
                </a:solidFill>
                <a:latin typeface="Times New Roman" pitchFamily="18" charset="0"/>
                <a:ea typeface="宋体" pitchFamily="2" charset="-122"/>
              </a:rPr>
              <a:t>, x) </a:t>
            </a:r>
            <a:r>
              <a:rPr lang="en-US" altLang="zh-CN" sz="3200">
                <a:solidFill>
                  <a:schemeClr val="tx1"/>
                </a:solidFill>
                <a:latin typeface="Times New Roman" pitchFamily="18" charset="0"/>
                <a:ea typeface="宋体" pitchFamily="2" charset="-122"/>
              </a:rPr>
              <a:t>: </a:t>
            </a:r>
            <a:r>
              <a:rPr lang="en-US" altLang="zh-CN" sz="3200" smtClean="0">
                <a:solidFill>
                  <a:schemeClr val="tx1"/>
                </a:solidFill>
                <a:latin typeface="Times New Roman" pitchFamily="18" charset="0"/>
                <a:ea typeface="宋体" pitchFamily="2" charset="-122"/>
              </a:rPr>
              <a:t>#</a:t>
            </a:r>
            <a:r>
              <a:rPr lang="zh-CN" altLang="en-US" sz="3200" smtClean="0">
                <a:solidFill>
                  <a:schemeClr val="tx1"/>
                </a:solidFill>
                <a:latin typeface="Times New Roman" pitchFamily="18" charset="0"/>
                <a:ea typeface="宋体" pitchFamily="2" charset="-122"/>
              </a:rPr>
              <a:t>迭代</a:t>
            </a:r>
            <a:r>
              <a:rPr lang="zh-CN" altLang="en-US" sz="3200" dirty="0">
                <a:solidFill>
                  <a:schemeClr val="tx1"/>
                </a:solidFill>
                <a:latin typeface="Times New Roman" pitchFamily="18" charset="0"/>
                <a:ea typeface="宋体" pitchFamily="2" charset="-122"/>
              </a:rPr>
              <a:t>的搜索算法</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if  t != None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tmp</a:t>
            </a:r>
            <a:r>
              <a:rPr lang="en-US" altLang="zh-CN" sz="3200" dirty="0">
                <a:solidFill>
                  <a:schemeClr val="tx1"/>
                </a:solidFill>
                <a:latin typeface="Times New Roman" pitchFamily="18" charset="0"/>
                <a:ea typeface="宋体" pitchFamily="2" charset="-122"/>
              </a:rPr>
              <a:t> = t</a:t>
            </a:r>
          </a:p>
          <a:p>
            <a:pPr>
              <a:lnSpc>
                <a:spcPct val="100000"/>
              </a:lnSpc>
            </a:pPr>
            <a:r>
              <a:rPr lang="en-US" altLang="zh-CN" sz="3200" dirty="0">
                <a:solidFill>
                  <a:schemeClr val="tx1"/>
                </a:solidFill>
                <a:latin typeface="Times New Roman" pitchFamily="18" charset="0"/>
                <a:ea typeface="宋体" pitchFamily="2" charset="-122"/>
              </a:rPr>
              <a:t>        while   </a:t>
            </a:r>
            <a:r>
              <a:rPr lang="en-US" altLang="zh-CN" sz="3200" dirty="0" err="1">
                <a:solidFill>
                  <a:schemeClr val="tx1"/>
                </a:solidFill>
                <a:latin typeface="Times New Roman" pitchFamily="18" charset="0"/>
                <a:ea typeface="宋体" pitchFamily="2" charset="-122"/>
              </a:rPr>
              <a:t>tmp</a:t>
            </a:r>
            <a:r>
              <a:rPr lang="en-US" altLang="zh-CN" sz="3200" dirty="0">
                <a:solidFill>
                  <a:schemeClr val="tx1"/>
                </a:solidFill>
                <a:latin typeface="Times New Roman" pitchFamily="18" charset="0"/>
                <a:ea typeface="宋体" pitchFamily="2" charset="-122"/>
              </a:rPr>
              <a:t> != None :</a:t>
            </a:r>
          </a:p>
          <a:p>
            <a:pPr>
              <a:lnSpc>
                <a:spcPct val="100000"/>
              </a:lnSpc>
            </a:pPr>
            <a:r>
              <a:rPr lang="en-US" altLang="zh-CN" sz="3200" dirty="0">
                <a:solidFill>
                  <a:schemeClr val="tx1"/>
                </a:solidFill>
                <a:latin typeface="Times New Roman" pitchFamily="18" charset="0"/>
                <a:ea typeface="宋体" pitchFamily="2" charset="-122"/>
              </a:rPr>
              <a:t>            if  </a:t>
            </a:r>
            <a:r>
              <a:rPr lang="en-US" altLang="zh-CN" sz="3200" dirty="0" err="1">
                <a:solidFill>
                  <a:schemeClr val="tx1"/>
                </a:solidFill>
                <a:latin typeface="Times New Roman" pitchFamily="18" charset="0"/>
                <a:ea typeface="宋体" pitchFamily="2" charset="-122"/>
              </a:rPr>
              <a:t>tmp.data</a:t>
            </a:r>
            <a:r>
              <a:rPr lang="en-US" altLang="zh-CN" sz="3200" dirty="0">
                <a:solidFill>
                  <a:schemeClr val="tx1"/>
                </a:solidFill>
                <a:latin typeface="Times New Roman" pitchFamily="18" charset="0"/>
                <a:ea typeface="宋体" pitchFamily="2" charset="-122"/>
              </a:rPr>
              <a:t> == x :  return </a:t>
            </a:r>
            <a:r>
              <a:rPr lang="en-US" altLang="zh-CN" sz="3200" dirty="0" err="1">
                <a:solidFill>
                  <a:schemeClr val="tx1"/>
                </a:solidFill>
                <a:latin typeface="Times New Roman" pitchFamily="18" charset="0"/>
                <a:ea typeface="宋体" pitchFamily="2" charset="-122"/>
              </a:rPr>
              <a:t>tmp</a:t>
            </a:r>
            <a:r>
              <a:rPr lang="en-US" altLang="zh-CN" sz="3200" dirty="0">
                <a:solidFill>
                  <a:schemeClr val="tx1"/>
                </a:solidFill>
                <a:latin typeface="Times New Roman" pitchFamily="18" charset="0"/>
                <a:ea typeface="宋体" pitchFamily="2" charset="-122"/>
              </a:rPr>
              <a:t>    #</a:t>
            </a:r>
            <a:r>
              <a:rPr lang="zh-CN" altLang="en-US" sz="3200" dirty="0">
                <a:solidFill>
                  <a:schemeClr val="tx1"/>
                </a:solidFill>
                <a:latin typeface="Times New Roman" pitchFamily="18" charset="0"/>
                <a:ea typeface="宋体" pitchFamily="2" charset="-122"/>
              </a:rPr>
              <a:t>成功</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if  </a:t>
            </a:r>
            <a:r>
              <a:rPr lang="en-US" altLang="zh-CN" sz="3200" dirty="0" err="1">
                <a:solidFill>
                  <a:schemeClr val="tx1"/>
                </a:solidFill>
                <a:latin typeface="Times New Roman" pitchFamily="18" charset="0"/>
                <a:ea typeface="宋体" pitchFamily="2" charset="-122"/>
              </a:rPr>
              <a:t>tmp.data</a:t>
            </a:r>
            <a:r>
              <a:rPr lang="en-US" altLang="zh-CN" sz="3200" dirty="0">
                <a:solidFill>
                  <a:schemeClr val="tx1"/>
                </a:solidFill>
                <a:latin typeface="Times New Roman" pitchFamily="18" charset="0"/>
                <a:ea typeface="宋体" pitchFamily="2" charset="-122"/>
              </a:rPr>
              <a:t> &lt; x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tmp</a:t>
            </a:r>
            <a:r>
              <a:rPr lang="en-US" altLang="zh-CN" sz="3200" dirty="0">
                <a:solidFill>
                  <a:schemeClr val="tx1"/>
                </a:solidFill>
                <a:latin typeface="Times New Roman" pitchFamily="18" charset="0"/>
                <a:ea typeface="宋体" pitchFamily="2" charset="-122"/>
              </a:rPr>
              <a:t> = </a:t>
            </a:r>
            <a:r>
              <a:rPr lang="en-US" altLang="zh-CN" sz="3200" dirty="0" err="1">
                <a:solidFill>
                  <a:schemeClr val="tx1"/>
                </a:solidFill>
                <a:latin typeface="Times New Roman" pitchFamily="18" charset="0"/>
                <a:ea typeface="宋体" pitchFamily="2" charset="-122"/>
              </a:rPr>
              <a:t>tmp.Rchild</a:t>
            </a:r>
            <a:r>
              <a:rPr lang="en-US" altLang="zh-CN" sz="3200" dirty="0">
                <a:solidFill>
                  <a:schemeClr val="tx1"/>
                </a:solidFill>
                <a:latin typeface="Times New Roman" pitchFamily="18" charset="0"/>
                <a:ea typeface="宋体" pitchFamily="2" charset="-122"/>
              </a:rPr>
              <a:t>    #</a:t>
            </a:r>
            <a:r>
              <a:rPr lang="zh-CN" altLang="en-US" sz="3200" dirty="0">
                <a:solidFill>
                  <a:schemeClr val="tx1"/>
                </a:solidFill>
                <a:latin typeface="Times New Roman" pitchFamily="18" charset="0"/>
                <a:ea typeface="宋体" pitchFamily="2" charset="-122"/>
              </a:rPr>
              <a:t>继续在右子树搜索</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else :</a:t>
            </a:r>
          </a:p>
          <a:p>
            <a:pPr>
              <a:lnSpc>
                <a:spcPct val="100000"/>
              </a:lnSpc>
            </a:pPr>
            <a:r>
              <a:rPr lang="en-US" altLang="zh-CN" sz="3200" dirty="0">
                <a:solidFill>
                  <a:schemeClr val="tx1"/>
                </a:solidFill>
                <a:latin typeface="Times New Roman" pitchFamily="18" charset="0"/>
                <a:ea typeface="宋体" pitchFamily="2" charset="-122"/>
              </a:rPr>
              <a:t>                </a:t>
            </a:r>
            <a:r>
              <a:rPr lang="en-US" altLang="zh-CN" sz="3200" dirty="0" err="1">
                <a:solidFill>
                  <a:schemeClr val="tx1"/>
                </a:solidFill>
                <a:latin typeface="Times New Roman" pitchFamily="18" charset="0"/>
                <a:ea typeface="宋体" pitchFamily="2" charset="-122"/>
              </a:rPr>
              <a:t>tmp</a:t>
            </a:r>
            <a:r>
              <a:rPr lang="en-US" altLang="zh-CN" sz="3200" dirty="0">
                <a:solidFill>
                  <a:schemeClr val="tx1"/>
                </a:solidFill>
                <a:latin typeface="Times New Roman" pitchFamily="18" charset="0"/>
                <a:ea typeface="宋体" pitchFamily="2" charset="-122"/>
              </a:rPr>
              <a:t> = </a:t>
            </a:r>
            <a:r>
              <a:rPr lang="en-US" altLang="zh-CN" sz="3200" dirty="0" err="1">
                <a:solidFill>
                  <a:schemeClr val="tx1"/>
                </a:solidFill>
                <a:latin typeface="Times New Roman" pitchFamily="18" charset="0"/>
                <a:ea typeface="宋体" pitchFamily="2" charset="-122"/>
              </a:rPr>
              <a:t>tmp.Lchild</a:t>
            </a:r>
            <a:r>
              <a:rPr lang="en-US" altLang="zh-CN" sz="3200" dirty="0">
                <a:solidFill>
                  <a:schemeClr val="tx1"/>
                </a:solidFill>
                <a:latin typeface="Times New Roman" pitchFamily="18" charset="0"/>
                <a:ea typeface="宋体" pitchFamily="2" charset="-122"/>
              </a:rPr>
              <a:t>   #</a:t>
            </a:r>
            <a:r>
              <a:rPr lang="zh-CN" altLang="en-US" sz="3200" dirty="0">
                <a:solidFill>
                  <a:schemeClr val="tx1"/>
                </a:solidFill>
                <a:latin typeface="Times New Roman" pitchFamily="18" charset="0"/>
                <a:ea typeface="宋体" pitchFamily="2" charset="-122"/>
              </a:rPr>
              <a:t>继续在左子树搜索</a:t>
            </a:r>
          </a:p>
          <a:p>
            <a:pPr>
              <a:lnSpc>
                <a:spcPct val="100000"/>
              </a:lnSpc>
            </a:pPr>
            <a:r>
              <a:rPr lang="zh-CN" altLang="en-US" sz="3200" dirty="0">
                <a:solidFill>
                  <a:schemeClr val="tx1"/>
                </a:solidFill>
                <a:latin typeface="Times New Roman" pitchFamily="18" charset="0"/>
                <a:ea typeface="宋体" pitchFamily="2" charset="-122"/>
              </a:rPr>
              <a:t>    </a:t>
            </a:r>
            <a:r>
              <a:rPr lang="en-US" altLang="zh-CN" sz="3200" dirty="0">
                <a:solidFill>
                  <a:schemeClr val="tx1"/>
                </a:solidFill>
                <a:latin typeface="Times New Roman" pitchFamily="18" charset="0"/>
                <a:ea typeface="宋体" pitchFamily="2" charset="-122"/>
              </a:rPr>
              <a:t>return None                 #</a:t>
            </a:r>
            <a:r>
              <a:rPr lang="zh-CN" altLang="en-US" sz="3200" dirty="0">
                <a:solidFill>
                  <a:schemeClr val="tx1"/>
                </a:solidFill>
                <a:latin typeface="Times New Roman" pitchFamily="18" charset="0"/>
                <a:ea typeface="宋体" pitchFamily="2" charset="-122"/>
              </a:rPr>
              <a:t>搜索失败</a:t>
            </a:r>
            <a:endParaRPr lang="zh-CN" altLang="en-US" sz="3200" b="0" dirty="0">
              <a:solidFill>
                <a:schemeClr val="tx1"/>
              </a:solidFill>
              <a:latin typeface="Times New Roman" pitchFamily="18" charset="0"/>
              <a:ea typeface="宋体" pitchFamily="2" charset="-122"/>
            </a:endParaRPr>
          </a:p>
        </p:txBody>
      </p:sp>
      <p:sp>
        <p:nvSpPr>
          <p:cNvPr id="3" name="Rectangle 4"/>
          <p:cNvSpPr>
            <a:spLocks noGrp="1" noChangeArrowheads="1"/>
          </p:cNvSpPr>
          <p:nvPr/>
        </p:nvSpPr>
        <p:spPr bwMode="auto">
          <a:xfrm>
            <a:off x="0" y="333375"/>
            <a:ext cx="6096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二叉搜索</a:t>
            </a:r>
            <a:r>
              <a:rPr lang="zh-CN" altLang="en-US" sz="3200" dirty="0" smtClean="0">
                <a:solidFill>
                  <a:schemeClr val="tx1"/>
                </a:solidFill>
                <a:effectLst>
                  <a:outerShdw blurRad="38100" dist="38100" dir="2700000" algn="tl">
                    <a:srgbClr val="C0C0C0"/>
                  </a:outerShdw>
                </a:effectLst>
                <a:latin typeface="Times New Roman" pitchFamily="18" charset="0"/>
              </a:rPr>
              <a:t>树搜索：算法二</a:t>
            </a:r>
            <a:endParaRPr lang="zh-CN" altLang="en-US" sz="3200" dirty="0">
              <a:solidFill>
                <a:schemeClr val="tx1"/>
              </a:solidFill>
              <a:effectLst>
                <a:outerShdw blurRad="38100" dist="38100" dir="2700000" algn="tl">
                  <a:srgbClr val="C0C0C0"/>
                </a:outerShdw>
              </a:effectLst>
              <a:latin typeface="Times New Roman" pitchFamily="18"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3906" name="Rectangle 2"/>
          <p:cNvSpPr>
            <a:spLocks noGrp="1" noChangeArrowheads="1"/>
          </p:cNvSpPr>
          <p:nvPr/>
        </p:nvSpPr>
        <p:spPr bwMode="auto">
          <a:xfrm>
            <a:off x="381000" y="304800"/>
            <a:ext cx="4551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rgbClr val="FF0000"/>
                </a:solidFill>
                <a:effectLst>
                  <a:outerShdw blurRad="38100" dist="38100" dir="2700000" algn="tl">
                    <a:srgbClr val="C0C0C0"/>
                  </a:outerShdw>
                </a:effectLst>
                <a:latin typeface="Times New Roman" pitchFamily="18" charset="0"/>
              </a:rPr>
              <a:t>二叉搜索树的结点插入</a:t>
            </a:r>
            <a:endParaRPr lang="zh-CN" altLang="en-US" sz="3200" dirty="0">
              <a:solidFill>
                <a:srgbClr val="FF0000"/>
              </a:solidFill>
              <a:latin typeface="Times New Roman" pitchFamily="18" charset="0"/>
            </a:endParaRPr>
          </a:p>
        </p:txBody>
      </p:sp>
      <p:sp>
        <p:nvSpPr>
          <p:cNvPr id="763907" name="Rectangle 3"/>
          <p:cNvSpPr>
            <a:spLocks noGrp="1" noChangeArrowheads="1"/>
          </p:cNvSpPr>
          <p:nvPr/>
        </p:nvSpPr>
        <p:spPr bwMode="auto">
          <a:xfrm>
            <a:off x="304800" y="1143000"/>
            <a:ext cx="8534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673100"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latin typeface="Times New Roman" pitchFamily="18" charset="0"/>
              </a:rPr>
              <a:t>为了向二叉搜索树中插入一个新元素，必须先检查这个元素是否在树中已经存在。</a:t>
            </a:r>
          </a:p>
          <a:p>
            <a:pPr indent="673100"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latin typeface="Times New Roman" pitchFamily="18" charset="0"/>
              </a:rPr>
              <a:t>在插入之前，先使用搜索算法在树中检查要插入元素有还是没有。</a:t>
            </a:r>
          </a:p>
          <a:p>
            <a:pPr indent="673100"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rPr>
              <a:t>搜索成功: 树中已有这个元素，不再插入。</a:t>
            </a:r>
          </a:p>
          <a:p>
            <a:pPr indent="673100"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rPr>
              <a:t>搜索不成功: 树中原来没有关键码等于给定值的结点，把新元素加到搜索操作停止的地方</a:t>
            </a:r>
          </a:p>
          <a:p>
            <a:pPr lvl="4">
              <a:lnSpc>
                <a:spcPct val="100000"/>
              </a:lnSpc>
              <a:spcBef>
                <a:spcPct val="50000"/>
              </a:spcBef>
              <a:buClr>
                <a:schemeClr val="tx2"/>
              </a:buClr>
              <a:buSzPts val="2400"/>
              <a:buFont typeface="Monotype Sorts" pitchFamily="2" charset="2"/>
              <a:buChar char="u"/>
              <a:defRPr/>
            </a:pPr>
            <a:endParaRPr lang="zh-CN" altLang="en-US" sz="2800">
              <a:solidFill>
                <a:schemeClr val="tx1"/>
              </a:solidFill>
              <a:effectLst>
                <a:outerShdw blurRad="38100" dist="38100" dir="2700000" algn="tl">
                  <a:srgbClr val="C0C0C0"/>
                </a:outerShdw>
              </a:effectLst>
            </a:endParaRPr>
          </a:p>
          <a:p>
            <a:pPr indent="673100">
              <a:lnSpc>
                <a:spcPct val="100000"/>
              </a:lnSpc>
              <a:spcBef>
                <a:spcPct val="50000"/>
              </a:spcBef>
              <a:buClr>
                <a:schemeClr val="tx2"/>
              </a:buClr>
              <a:buSzPts val="2400"/>
              <a:buFont typeface="Monotype Sorts" pitchFamily="2" charset="2"/>
              <a:buChar char="u"/>
              <a:defRPr/>
            </a:pPr>
            <a:endParaRPr lang="zh-CN" altLang="en-US" sz="2800" b="0">
              <a:solidFill>
                <a:schemeClr val="tx1"/>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0" y="980728"/>
            <a:ext cx="9144000" cy="4401205"/>
          </a:xfrm>
          <a:prstGeom prst="rect">
            <a:avLst/>
          </a:prstGeom>
          <a:solidFill>
            <a:schemeClr val="hlink"/>
          </a:solidFill>
          <a:ln w="9525">
            <a:noFill/>
            <a:miter lim="800000"/>
            <a:headEnd/>
            <a:tailEnd/>
          </a:ln>
          <a:effectLst/>
        </p:spPr>
        <p:txBody>
          <a:bodyPr>
            <a:spAutoFit/>
          </a:bodyPr>
          <a:lstStyle/>
          <a:p>
            <a:pPr>
              <a:lnSpc>
                <a:spcPct val="100000"/>
              </a:lnSpc>
            </a:pPr>
            <a:r>
              <a:rPr lang="en-US" altLang="zh-CN" sz="2800" dirty="0" err="1">
                <a:solidFill>
                  <a:schemeClr val="tx1"/>
                </a:solidFill>
                <a:latin typeface="Times New Roman" pitchFamily="18" charset="0"/>
                <a:ea typeface="仿宋_GB2312" pitchFamily="49" charset="-122"/>
              </a:rPr>
              <a:t>def</a:t>
            </a:r>
            <a:r>
              <a:rPr lang="en-US" altLang="zh-CN" sz="2800" dirty="0">
                <a:solidFill>
                  <a:schemeClr val="tx1"/>
                </a:solidFill>
                <a:latin typeface="Times New Roman" pitchFamily="18" charset="0"/>
                <a:ea typeface="仿宋_GB2312" pitchFamily="49" charset="-122"/>
              </a:rPr>
              <a:t>  insert(self, t, x) :</a:t>
            </a:r>
          </a:p>
          <a:p>
            <a:pPr>
              <a:lnSpc>
                <a:spcPct val="100000"/>
              </a:lnSpc>
            </a:pPr>
            <a:r>
              <a:rPr lang="en-US" altLang="zh-CN" sz="2800" dirty="0">
                <a:solidFill>
                  <a:schemeClr val="tx1"/>
                </a:solidFill>
                <a:latin typeface="Times New Roman" pitchFamily="18" charset="0"/>
                <a:ea typeface="仿宋_GB2312" pitchFamily="49" charset="-122"/>
              </a:rPr>
              <a:t>    if  t == None:</a:t>
            </a:r>
          </a:p>
          <a:p>
            <a:pPr>
              <a:lnSpc>
                <a:spcPct val="100000"/>
              </a:lnSpc>
            </a:pPr>
            <a:r>
              <a:rPr lang="en-US" altLang="zh-CN" sz="2800" dirty="0">
                <a:solidFill>
                  <a:schemeClr val="tx1"/>
                </a:solidFill>
                <a:latin typeface="Times New Roman" pitchFamily="18" charset="0"/>
                <a:ea typeface="仿宋_GB2312" pitchFamily="49" charset="-122"/>
              </a:rPr>
              <a:t>        t = </a:t>
            </a:r>
            <a:r>
              <a:rPr lang="en-US" altLang="zh-CN" sz="2800" dirty="0" err="1">
                <a:solidFill>
                  <a:schemeClr val="tx1"/>
                </a:solidFill>
                <a:latin typeface="Times New Roman" pitchFamily="18" charset="0"/>
                <a:ea typeface="仿宋_GB2312" pitchFamily="49" charset="-122"/>
              </a:rPr>
              <a:t>TreeNode</a:t>
            </a:r>
            <a:r>
              <a:rPr lang="en-US" altLang="zh-CN" sz="2800" dirty="0">
                <a:solidFill>
                  <a:schemeClr val="tx1"/>
                </a:solidFill>
                <a:latin typeface="Times New Roman" pitchFamily="18" charset="0"/>
                <a:ea typeface="仿宋_GB2312" pitchFamily="49" charset="-122"/>
              </a:rPr>
              <a:t>(x)</a:t>
            </a:r>
          </a:p>
          <a:p>
            <a:pPr>
              <a:lnSpc>
                <a:spcPct val="100000"/>
              </a:lnSpc>
            </a:pP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elif</a:t>
            </a:r>
            <a:r>
              <a:rPr lang="en-US" altLang="zh-CN" sz="2800" dirty="0">
                <a:solidFill>
                  <a:schemeClr val="tx1"/>
                </a:solidFill>
                <a:latin typeface="Times New Roman" pitchFamily="18" charset="0"/>
                <a:ea typeface="仿宋_GB2312" pitchFamily="49" charset="-122"/>
              </a:rPr>
              <a:t>   x &lt; </a:t>
            </a:r>
            <a:r>
              <a:rPr lang="en-US" altLang="zh-CN" sz="2800" dirty="0" err="1">
                <a:solidFill>
                  <a:schemeClr val="tx1"/>
                </a:solidFill>
                <a:latin typeface="Times New Roman" pitchFamily="18" charset="0"/>
                <a:ea typeface="仿宋_GB2312" pitchFamily="49" charset="-122"/>
              </a:rPr>
              <a:t>t.data</a:t>
            </a:r>
            <a:r>
              <a:rPr lang="en-US" altLang="zh-CN" sz="2800" dirty="0">
                <a:solidFill>
                  <a:schemeClr val="tx1"/>
                </a:solidFill>
                <a:latin typeface="Times New Roman" pitchFamily="18" charset="0"/>
                <a:ea typeface="仿宋_GB2312" pitchFamily="49" charset="-122"/>
              </a:rPr>
              <a:t>  :                #</a:t>
            </a:r>
            <a:r>
              <a:rPr lang="zh-CN" altLang="en-US" sz="2800" dirty="0">
                <a:solidFill>
                  <a:schemeClr val="tx1"/>
                </a:solidFill>
                <a:latin typeface="Times New Roman" pitchFamily="18" charset="0"/>
                <a:ea typeface="仿宋_GB2312" pitchFamily="49" charset="-122"/>
              </a:rPr>
              <a:t>在左子树插入</a:t>
            </a:r>
          </a:p>
          <a:p>
            <a:pPr>
              <a:lnSpc>
                <a:spcPct val="100000"/>
              </a:lnSpc>
            </a:pPr>
            <a:r>
              <a:rPr lang="zh-CN" altLang="en-US" sz="2800" dirty="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if  </a:t>
            </a:r>
            <a:r>
              <a:rPr lang="en-US" altLang="zh-CN" sz="2800" dirty="0" err="1">
                <a:solidFill>
                  <a:schemeClr val="tx1"/>
                </a:solidFill>
                <a:latin typeface="Times New Roman" pitchFamily="18" charset="0"/>
                <a:ea typeface="仿宋_GB2312" pitchFamily="49" charset="-122"/>
              </a:rPr>
              <a:t>t.Lchild</a:t>
            </a:r>
            <a:r>
              <a:rPr lang="en-US" altLang="zh-CN" sz="2800" dirty="0">
                <a:solidFill>
                  <a:schemeClr val="tx1"/>
                </a:solidFill>
                <a:latin typeface="Times New Roman" pitchFamily="18" charset="0"/>
                <a:ea typeface="仿宋_GB2312" pitchFamily="49" charset="-122"/>
              </a:rPr>
              <a:t> == None : </a:t>
            </a:r>
            <a:r>
              <a:rPr lang="en-US" altLang="zh-CN" sz="2800" dirty="0" err="1">
                <a:solidFill>
                  <a:schemeClr val="tx1"/>
                </a:solidFill>
                <a:latin typeface="Times New Roman" pitchFamily="18" charset="0"/>
                <a:ea typeface="仿宋_GB2312" pitchFamily="49" charset="-122"/>
              </a:rPr>
              <a:t>t.Lchild</a:t>
            </a:r>
            <a:r>
              <a:rPr lang="en-US" altLang="zh-CN" sz="2800" dirty="0">
                <a:solidFill>
                  <a:schemeClr val="tx1"/>
                </a:solidFill>
                <a:latin typeface="Times New Roman" pitchFamily="18" charset="0"/>
                <a:ea typeface="仿宋_GB2312" pitchFamily="49" charset="-122"/>
              </a:rPr>
              <a:t> = </a:t>
            </a:r>
            <a:r>
              <a:rPr lang="en-US" altLang="zh-CN" sz="2800" dirty="0" err="1">
                <a:solidFill>
                  <a:schemeClr val="tx1"/>
                </a:solidFill>
                <a:latin typeface="Times New Roman" pitchFamily="18" charset="0"/>
                <a:ea typeface="仿宋_GB2312" pitchFamily="49" charset="-122"/>
              </a:rPr>
              <a:t>TreeNode</a:t>
            </a:r>
            <a:r>
              <a:rPr lang="en-US" altLang="zh-CN" sz="2800" dirty="0">
                <a:solidFill>
                  <a:schemeClr val="tx1"/>
                </a:solidFill>
                <a:latin typeface="Times New Roman" pitchFamily="18" charset="0"/>
                <a:ea typeface="仿宋_GB2312" pitchFamily="49" charset="-122"/>
              </a:rPr>
              <a:t>(x)</a:t>
            </a:r>
          </a:p>
          <a:p>
            <a:pPr>
              <a:lnSpc>
                <a:spcPct val="100000"/>
              </a:lnSpc>
            </a:pPr>
            <a:r>
              <a:rPr lang="en-US" altLang="zh-CN" sz="2800" dirty="0">
                <a:solidFill>
                  <a:schemeClr val="tx1"/>
                </a:solidFill>
                <a:latin typeface="Times New Roman" pitchFamily="18" charset="0"/>
                <a:ea typeface="仿宋_GB2312" pitchFamily="49" charset="-122"/>
              </a:rPr>
              <a:t>        else : </a:t>
            </a:r>
            <a:r>
              <a:rPr lang="en-US" altLang="zh-CN" sz="2800" dirty="0" err="1">
                <a:solidFill>
                  <a:schemeClr val="tx1"/>
                </a:solidFill>
                <a:latin typeface="Times New Roman" pitchFamily="18" charset="0"/>
                <a:ea typeface="仿宋_GB2312" pitchFamily="49" charset="-122"/>
              </a:rPr>
              <a:t>self.insert</a:t>
            </a: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t.Lchild</a:t>
            </a:r>
            <a:r>
              <a:rPr lang="en-US" altLang="zh-CN" sz="2800" dirty="0">
                <a:solidFill>
                  <a:schemeClr val="tx1"/>
                </a:solidFill>
                <a:latin typeface="Times New Roman" pitchFamily="18" charset="0"/>
                <a:ea typeface="仿宋_GB2312" pitchFamily="49" charset="-122"/>
              </a:rPr>
              <a:t>, x )</a:t>
            </a:r>
          </a:p>
          <a:p>
            <a:pPr>
              <a:lnSpc>
                <a:spcPct val="100000"/>
              </a:lnSpc>
            </a:pP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elif</a:t>
            </a:r>
            <a:r>
              <a:rPr lang="en-US" altLang="zh-CN" sz="2800" dirty="0">
                <a:solidFill>
                  <a:schemeClr val="tx1"/>
                </a:solidFill>
                <a:latin typeface="Times New Roman" pitchFamily="18" charset="0"/>
                <a:ea typeface="仿宋_GB2312" pitchFamily="49" charset="-122"/>
              </a:rPr>
              <a:t>   x &gt; </a:t>
            </a:r>
            <a:r>
              <a:rPr lang="en-US" altLang="zh-CN" sz="2800" dirty="0" err="1">
                <a:solidFill>
                  <a:schemeClr val="tx1"/>
                </a:solidFill>
                <a:latin typeface="Times New Roman" pitchFamily="18" charset="0"/>
                <a:ea typeface="仿宋_GB2312" pitchFamily="49" charset="-122"/>
              </a:rPr>
              <a:t>t.data</a:t>
            </a:r>
            <a:r>
              <a:rPr lang="en-US" altLang="zh-CN" sz="2800" dirty="0">
                <a:solidFill>
                  <a:schemeClr val="tx1"/>
                </a:solidFill>
                <a:latin typeface="Times New Roman" pitchFamily="18" charset="0"/>
                <a:ea typeface="仿宋_GB2312" pitchFamily="49" charset="-122"/>
              </a:rPr>
              <a:t>  </a:t>
            </a:r>
            <a:r>
              <a:rPr lang="en-US" altLang="zh-CN" sz="2800">
                <a:solidFill>
                  <a:schemeClr val="tx1"/>
                </a:solidFill>
                <a:latin typeface="Times New Roman" pitchFamily="18" charset="0"/>
                <a:ea typeface="仿宋_GB2312" pitchFamily="49" charset="-122"/>
              </a:rPr>
              <a:t>:              </a:t>
            </a:r>
            <a:r>
              <a:rPr lang="en-US" altLang="zh-CN" sz="2800" smtClean="0">
                <a:solidFill>
                  <a:schemeClr val="tx1"/>
                </a:solidFill>
                <a:latin typeface="Times New Roman" pitchFamily="18" charset="0"/>
                <a:ea typeface="仿宋_GB2312" pitchFamily="49" charset="-122"/>
              </a:rPr>
              <a:t>  #</a:t>
            </a:r>
            <a:r>
              <a:rPr lang="zh-CN" altLang="en-US" sz="2800" dirty="0">
                <a:solidFill>
                  <a:schemeClr val="tx1"/>
                </a:solidFill>
                <a:latin typeface="Times New Roman" pitchFamily="18" charset="0"/>
                <a:ea typeface="仿宋_GB2312" pitchFamily="49" charset="-122"/>
              </a:rPr>
              <a:t>在右子树插入</a:t>
            </a:r>
          </a:p>
          <a:p>
            <a:pPr>
              <a:lnSpc>
                <a:spcPct val="100000"/>
              </a:lnSpc>
            </a:pPr>
            <a:r>
              <a:rPr lang="zh-CN" altLang="en-US" sz="2800" dirty="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if  </a:t>
            </a:r>
            <a:r>
              <a:rPr lang="en-US" altLang="zh-CN" sz="2800" dirty="0" err="1">
                <a:solidFill>
                  <a:schemeClr val="tx1"/>
                </a:solidFill>
                <a:latin typeface="Times New Roman" pitchFamily="18" charset="0"/>
                <a:ea typeface="仿宋_GB2312" pitchFamily="49" charset="-122"/>
              </a:rPr>
              <a:t>t.Rchild</a:t>
            </a:r>
            <a:r>
              <a:rPr lang="en-US" altLang="zh-CN" sz="2800" dirty="0">
                <a:solidFill>
                  <a:schemeClr val="tx1"/>
                </a:solidFill>
                <a:latin typeface="Times New Roman" pitchFamily="18" charset="0"/>
                <a:ea typeface="仿宋_GB2312" pitchFamily="49" charset="-122"/>
              </a:rPr>
              <a:t> == None : </a:t>
            </a:r>
            <a:r>
              <a:rPr lang="en-US" altLang="zh-CN" sz="2800" dirty="0" err="1">
                <a:solidFill>
                  <a:schemeClr val="tx1"/>
                </a:solidFill>
                <a:latin typeface="Times New Roman" pitchFamily="18" charset="0"/>
                <a:ea typeface="仿宋_GB2312" pitchFamily="49" charset="-122"/>
              </a:rPr>
              <a:t>t.Rchild</a:t>
            </a:r>
            <a:r>
              <a:rPr lang="en-US" altLang="zh-CN" sz="2800" dirty="0">
                <a:solidFill>
                  <a:schemeClr val="tx1"/>
                </a:solidFill>
                <a:latin typeface="Times New Roman" pitchFamily="18" charset="0"/>
                <a:ea typeface="仿宋_GB2312" pitchFamily="49" charset="-122"/>
              </a:rPr>
              <a:t> = </a:t>
            </a:r>
            <a:r>
              <a:rPr lang="en-US" altLang="zh-CN" sz="2800" dirty="0" err="1">
                <a:solidFill>
                  <a:schemeClr val="tx1"/>
                </a:solidFill>
                <a:latin typeface="Times New Roman" pitchFamily="18" charset="0"/>
                <a:ea typeface="仿宋_GB2312" pitchFamily="49" charset="-122"/>
              </a:rPr>
              <a:t>TreeNode</a:t>
            </a:r>
            <a:r>
              <a:rPr lang="en-US" altLang="zh-CN" sz="2800" dirty="0">
                <a:solidFill>
                  <a:schemeClr val="tx1"/>
                </a:solidFill>
                <a:latin typeface="Times New Roman" pitchFamily="18" charset="0"/>
                <a:ea typeface="仿宋_GB2312" pitchFamily="49" charset="-122"/>
              </a:rPr>
              <a:t>(x)</a:t>
            </a:r>
          </a:p>
          <a:p>
            <a:pPr>
              <a:lnSpc>
                <a:spcPct val="100000"/>
              </a:lnSpc>
            </a:pPr>
            <a:r>
              <a:rPr lang="en-US" altLang="zh-CN" sz="2800" dirty="0">
                <a:solidFill>
                  <a:schemeClr val="tx1"/>
                </a:solidFill>
                <a:latin typeface="Times New Roman" pitchFamily="18" charset="0"/>
                <a:ea typeface="仿宋_GB2312" pitchFamily="49" charset="-122"/>
              </a:rPr>
              <a:t>        else : </a:t>
            </a:r>
            <a:r>
              <a:rPr lang="en-US" altLang="zh-CN" sz="2800" dirty="0" err="1">
                <a:solidFill>
                  <a:schemeClr val="tx1"/>
                </a:solidFill>
                <a:latin typeface="Times New Roman" pitchFamily="18" charset="0"/>
                <a:ea typeface="仿宋_GB2312" pitchFamily="49" charset="-122"/>
              </a:rPr>
              <a:t>self.insert</a:t>
            </a: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t.Rchild</a:t>
            </a:r>
            <a:r>
              <a:rPr lang="en-US" altLang="zh-CN" sz="2800" dirty="0">
                <a:solidFill>
                  <a:schemeClr val="tx1"/>
                </a:solidFill>
                <a:latin typeface="Times New Roman" pitchFamily="18" charset="0"/>
                <a:ea typeface="仿宋_GB2312" pitchFamily="49" charset="-122"/>
              </a:rPr>
              <a:t>, x )</a:t>
            </a:r>
          </a:p>
          <a:p>
            <a:pPr>
              <a:lnSpc>
                <a:spcPct val="100000"/>
              </a:lnSpc>
            </a:pPr>
            <a:r>
              <a:rPr lang="en-US" altLang="zh-CN" sz="2800" dirty="0">
                <a:solidFill>
                  <a:schemeClr val="tx1"/>
                </a:solidFill>
                <a:latin typeface="Times New Roman" pitchFamily="18" charset="0"/>
                <a:ea typeface="仿宋_GB2312" pitchFamily="49" charset="-122"/>
              </a:rPr>
              <a:t>    else : return</a:t>
            </a:r>
            <a:endParaRPr lang="en-US" altLang="zh-CN" sz="2800" b="0" dirty="0">
              <a:solidFill>
                <a:schemeClr val="tx1"/>
              </a:solidFill>
              <a:latin typeface="Times New Roman" pitchFamily="18" charset="0"/>
              <a:ea typeface="宋体" pitchFamily="2" charset="-122"/>
            </a:endParaRPr>
          </a:p>
        </p:txBody>
      </p:sp>
      <p:sp>
        <p:nvSpPr>
          <p:cNvPr id="4" name="Rectangle 2"/>
          <p:cNvSpPr>
            <a:spLocks noGrp="1" noChangeArrowheads="1"/>
          </p:cNvSpPr>
          <p:nvPr/>
        </p:nvSpPr>
        <p:spPr bwMode="auto">
          <a:xfrm>
            <a:off x="179512" y="227112"/>
            <a:ext cx="45513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chemeClr val="tx1"/>
                </a:solidFill>
                <a:effectLst>
                  <a:outerShdw blurRad="38100" dist="38100" dir="2700000" algn="tl">
                    <a:srgbClr val="C0C0C0"/>
                  </a:outerShdw>
                </a:effectLst>
                <a:latin typeface="Times New Roman" pitchFamily="18" charset="0"/>
              </a:rPr>
              <a:t>二叉搜索树的结点插入</a:t>
            </a:r>
            <a:endParaRPr lang="zh-CN" altLang="en-US" sz="3200" dirty="0">
              <a:solidFill>
                <a:schemeClr val="tx1"/>
              </a:solidFill>
              <a:latin typeface="Times New Roman" pitchFamily="18" charset="0"/>
            </a:endParaRPr>
          </a:p>
        </p:txBody>
      </p:sp>
      <p:sp>
        <p:nvSpPr>
          <p:cNvPr id="5" name="Text Box 3"/>
          <p:cNvSpPr txBox="1">
            <a:spLocks noChangeArrowheads="1"/>
          </p:cNvSpPr>
          <p:nvPr/>
        </p:nvSpPr>
        <p:spPr bwMode="auto">
          <a:xfrm>
            <a:off x="0" y="5592142"/>
            <a:ext cx="9144000" cy="584775"/>
          </a:xfrm>
          <a:prstGeom prst="rect">
            <a:avLst/>
          </a:prstGeom>
          <a:solidFill>
            <a:schemeClr val="hlink"/>
          </a:solidFill>
          <a:ln w="9525">
            <a:noFill/>
            <a:miter lim="800000"/>
            <a:headEnd/>
            <a:tailEnd/>
          </a:ln>
          <a:effectLst/>
        </p:spPr>
        <p:txBody>
          <a:bodyPr wrap="square">
            <a:spAutoFit/>
          </a:bodyPr>
          <a:lstStyle/>
          <a:p>
            <a:pPr>
              <a:lnSpc>
                <a:spcPct val="100000"/>
              </a:lnSpc>
            </a:pPr>
            <a:r>
              <a:rPr lang="en-US" altLang="zh-CN" sz="3200" dirty="0" err="1">
                <a:solidFill>
                  <a:schemeClr val="tx1"/>
                </a:solidFill>
                <a:latin typeface="Times New Roman" pitchFamily="18" charset="0"/>
                <a:ea typeface="宋体" pitchFamily="2" charset="-122"/>
              </a:rPr>
              <a:t>SearchBinTree.insert</a:t>
            </a:r>
            <a:r>
              <a:rPr lang="en-US" altLang="zh-CN" sz="3200" dirty="0">
                <a:solidFill>
                  <a:schemeClr val="tx1"/>
                </a:solidFill>
                <a:latin typeface="Times New Roman" pitchFamily="18" charset="0"/>
                <a:ea typeface="宋体" pitchFamily="2" charset="-122"/>
              </a:rPr>
              <a:t> = insert</a:t>
            </a:r>
            <a:endParaRPr lang="zh-CN" altLang="en-US" sz="3200" dirty="0">
              <a:solidFill>
                <a:schemeClr val="tx1"/>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0" y="2209800"/>
            <a:ext cx="9144000" cy="3810000"/>
          </a:xfrm>
          <a:prstGeom prst="rect">
            <a:avLst/>
          </a:prstGeom>
          <a:noFill/>
          <a:ln w="9525">
            <a:noFill/>
            <a:miter lim="800000"/>
            <a:headEnd/>
            <a:tailEnd/>
          </a:ln>
        </p:spPr>
      </p:pic>
      <p:sp>
        <p:nvSpPr>
          <p:cNvPr id="765955" name="Text Box 3"/>
          <p:cNvSpPr txBox="1">
            <a:spLocks noChangeArrowheads="1"/>
          </p:cNvSpPr>
          <p:nvPr/>
        </p:nvSpPr>
        <p:spPr bwMode="auto">
          <a:xfrm>
            <a:off x="250825" y="260350"/>
            <a:ext cx="8713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3200">
                <a:solidFill>
                  <a:schemeClr val="tx1"/>
                </a:solidFill>
                <a:effectLst>
                  <a:outerShdw blurRad="38100" dist="38100" dir="2700000" algn="tl">
                    <a:srgbClr val="C0C0C0"/>
                  </a:outerShdw>
                </a:effectLst>
              </a:rPr>
              <a:t>二叉搜索树的建立过程就是逐个向二叉搜索树中插入的结点的过程。</a:t>
            </a:r>
          </a:p>
        </p:txBody>
      </p:sp>
      <p:sp>
        <p:nvSpPr>
          <p:cNvPr id="765956" name="Text Box 4"/>
          <p:cNvSpPr txBox="1">
            <a:spLocks noChangeArrowheads="1"/>
          </p:cNvSpPr>
          <p:nvPr/>
        </p:nvSpPr>
        <p:spPr bwMode="auto">
          <a:xfrm>
            <a:off x="228600" y="1393825"/>
            <a:ext cx="731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defRPr/>
            </a:pPr>
            <a:r>
              <a:rPr lang="zh-CN" altLang="en-US" sz="2800" dirty="0">
                <a:solidFill>
                  <a:schemeClr val="tx1"/>
                </a:solidFill>
                <a:effectLst>
                  <a:outerShdw blurRad="38100" dist="38100" dir="2700000" algn="tl">
                    <a:srgbClr val="C0C0C0"/>
                  </a:outerShdw>
                </a:effectLst>
              </a:rPr>
              <a:t>输入数据序列</a:t>
            </a:r>
            <a:r>
              <a:rPr lang="zh-CN" altLang="en-US" sz="2800" dirty="0">
                <a:solidFill>
                  <a:schemeClr val="tx1"/>
                </a:solidFill>
                <a:effectLst>
                  <a:outerShdw blurRad="38100" dist="38100" dir="2700000" algn="tl">
                    <a:srgbClr val="C0C0C0"/>
                  </a:outerShdw>
                </a:effectLst>
                <a:latin typeface="Times New Roman" pitchFamily="18" charset="0"/>
              </a:rPr>
              <a:t>{53, 78, 65, 17, 87, 09, 81, 45, 23 }</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2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89741"/>
            <a:ext cx="2232248" cy="468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89740"/>
            <a:ext cx="2664296" cy="575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24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424" y="89741"/>
            <a:ext cx="3769072" cy="658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Oval 2"/>
          <p:cNvSpPr>
            <a:spLocks noChangeArrowheads="1"/>
          </p:cNvSpPr>
          <p:nvPr/>
        </p:nvSpPr>
        <p:spPr bwMode="auto">
          <a:xfrm>
            <a:off x="3657600" y="24384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45</a:t>
            </a:r>
          </a:p>
        </p:txBody>
      </p:sp>
      <p:sp>
        <p:nvSpPr>
          <p:cNvPr id="101379" name="Oval 3"/>
          <p:cNvSpPr>
            <a:spLocks noChangeArrowheads="1"/>
          </p:cNvSpPr>
          <p:nvPr/>
        </p:nvSpPr>
        <p:spPr bwMode="auto">
          <a:xfrm>
            <a:off x="2743200" y="35052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24</a:t>
            </a:r>
          </a:p>
        </p:txBody>
      </p:sp>
      <p:sp>
        <p:nvSpPr>
          <p:cNvPr id="101380" name="Oval 4"/>
          <p:cNvSpPr>
            <a:spLocks noChangeArrowheads="1"/>
          </p:cNvSpPr>
          <p:nvPr/>
        </p:nvSpPr>
        <p:spPr bwMode="auto">
          <a:xfrm>
            <a:off x="4572000" y="35052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53</a:t>
            </a:r>
          </a:p>
        </p:txBody>
      </p:sp>
      <p:sp>
        <p:nvSpPr>
          <p:cNvPr id="768005" name="Line 5"/>
          <p:cNvSpPr>
            <a:spLocks noChangeShapeType="1"/>
          </p:cNvSpPr>
          <p:nvPr/>
        </p:nvSpPr>
        <p:spPr bwMode="auto">
          <a:xfrm flipH="1">
            <a:off x="3276600" y="2971800"/>
            <a:ext cx="5334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8006" name="Line 6"/>
          <p:cNvSpPr>
            <a:spLocks noChangeShapeType="1"/>
          </p:cNvSpPr>
          <p:nvPr/>
        </p:nvSpPr>
        <p:spPr bwMode="auto">
          <a:xfrm>
            <a:off x="4191000" y="2971800"/>
            <a:ext cx="6096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383" name="Oval 7"/>
          <p:cNvSpPr>
            <a:spLocks noChangeArrowheads="1"/>
          </p:cNvSpPr>
          <p:nvPr/>
        </p:nvSpPr>
        <p:spPr bwMode="auto">
          <a:xfrm>
            <a:off x="1828800" y="44196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12</a:t>
            </a:r>
          </a:p>
        </p:txBody>
      </p:sp>
      <p:sp>
        <p:nvSpPr>
          <p:cNvPr id="768008" name="Line 8"/>
          <p:cNvSpPr>
            <a:spLocks noChangeShapeType="1"/>
          </p:cNvSpPr>
          <p:nvPr/>
        </p:nvSpPr>
        <p:spPr bwMode="auto">
          <a:xfrm flipH="1">
            <a:off x="2362200" y="4038600"/>
            <a:ext cx="4572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385" name="Oval 9"/>
          <p:cNvSpPr>
            <a:spLocks noChangeArrowheads="1"/>
          </p:cNvSpPr>
          <p:nvPr/>
        </p:nvSpPr>
        <p:spPr bwMode="auto">
          <a:xfrm>
            <a:off x="3505200" y="44958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28</a:t>
            </a:r>
          </a:p>
        </p:txBody>
      </p:sp>
      <p:sp>
        <p:nvSpPr>
          <p:cNvPr id="768010" name="Line 10"/>
          <p:cNvSpPr>
            <a:spLocks noChangeShapeType="1"/>
          </p:cNvSpPr>
          <p:nvPr/>
        </p:nvSpPr>
        <p:spPr bwMode="auto">
          <a:xfrm>
            <a:off x="3352800" y="4038600"/>
            <a:ext cx="4572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387" name="Oval 11"/>
          <p:cNvSpPr>
            <a:spLocks noChangeArrowheads="1"/>
          </p:cNvSpPr>
          <p:nvPr/>
        </p:nvSpPr>
        <p:spPr bwMode="auto">
          <a:xfrm>
            <a:off x="5486400" y="44958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90</a:t>
            </a:r>
          </a:p>
        </p:txBody>
      </p:sp>
      <p:sp>
        <p:nvSpPr>
          <p:cNvPr id="768012" name="Line 12"/>
          <p:cNvSpPr>
            <a:spLocks noChangeShapeType="1"/>
          </p:cNvSpPr>
          <p:nvPr/>
        </p:nvSpPr>
        <p:spPr bwMode="auto">
          <a:xfrm>
            <a:off x="5181600" y="4038600"/>
            <a:ext cx="5334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389" name="Text Box 13"/>
          <p:cNvSpPr txBox="1">
            <a:spLocks noChangeArrowheads="1"/>
          </p:cNvSpPr>
          <p:nvPr/>
        </p:nvSpPr>
        <p:spPr bwMode="auto">
          <a:xfrm>
            <a:off x="457200" y="498394"/>
            <a:ext cx="8363272" cy="946150"/>
          </a:xfrm>
          <a:prstGeom prst="rect">
            <a:avLst/>
          </a:prstGeom>
          <a:noFill/>
          <a:ln w="9525">
            <a:noFill/>
            <a:miter lim="800000"/>
            <a:headEnd/>
            <a:tailEnd/>
          </a:ln>
          <a:effectLst/>
        </p:spPr>
        <p:txBody>
          <a:bodyPr wrap="square">
            <a:spAutoFit/>
          </a:bodyPr>
          <a:lstStyle/>
          <a:p>
            <a:pPr>
              <a:lnSpc>
                <a:spcPct val="100000"/>
              </a:lnSpc>
            </a:pPr>
            <a:r>
              <a:rPr lang="zh-CN" altLang="en-US" sz="2800">
                <a:solidFill>
                  <a:schemeClr val="tx1"/>
                </a:solidFill>
              </a:rPr>
              <a:t>关键字输入顺序：</a:t>
            </a:r>
          </a:p>
          <a:p>
            <a:pPr>
              <a:lnSpc>
                <a:spcPct val="100000"/>
              </a:lnSpc>
            </a:pPr>
            <a:r>
              <a:rPr lang="zh-CN" altLang="en-US" sz="2800">
                <a:solidFill>
                  <a:schemeClr val="tx1"/>
                </a:solidFill>
                <a:latin typeface="Times New Roman" pitchFamily="18" charset="0"/>
              </a:rPr>
              <a:t>45，24，53，12，28，90</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Oval 2"/>
          <p:cNvSpPr>
            <a:spLocks noChangeArrowheads="1"/>
          </p:cNvSpPr>
          <p:nvPr/>
        </p:nvSpPr>
        <p:spPr bwMode="auto">
          <a:xfrm>
            <a:off x="5181600" y="12192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12</a:t>
            </a:r>
          </a:p>
        </p:txBody>
      </p:sp>
      <p:sp>
        <p:nvSpPr>
          <p:cNvPr id="102403" name="Oval 3"/>
          <p:cNvSpPr>
            <a:spLocks noChangeArrowheads="1"/>
          </p:cNvSpPr>
          <p:nvPr/>
        </p:nvSpPr>
        <p:spPr bwMode="auto">
          <a:xfrm>
            <a:off x="6019800" y="43434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45</a:t>
            </a:r>
          </a:p>
        </p:txBody>
      </p:sp>
      <p:sp>
        <p:nvSpPr>
          <p:cNvPr id="102404" name="Oval 4"/>
          <p:cNvSpPr>
            <a:spLocks noChangeArrowheads="1"/>
          </p:cNvSpPr>
          <p:nvPr/>
        </p:nvSpPr>
        <p:spPr bwMode="auto">
          <a:xfrm>
            <a:off x="6096000" y="22860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28</a:t>
            </a:r>
          </a:p>
        </p:txBody>
      </p:sp>
      <p:sp>
        <p:nvSpPr>
          <p:cNvPr id="769029" name="Line 5"/>
          <p:cNvSpPr>
            <a:spLocks noChangeShapeType="1"/>
          </p:cNvSpPr>
          <p:nvPr/>
        </p:nvSpPr>
        <p:spPr bwMode="auto">
          <a:xfrm flipH="1">
            <a:off x="6553200" y="3810000"/>
            <a:ext cx="5334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9030" name="Line 6"/>
          <p:cNvSpPr>
            <a:spLocks noChangeShapeType="1"/>
          </p:cNvSpPr>
          <p:nvPr/>
        </p:nvSpPr>
        <p:spPr bwMode="auto">
          <a:xfrm>
            <a:off x="5715000" y="1752600"/>
            <a:ext cx="6096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407" name="Oval 7"/>
          <p:cNvSpPr>
            <a:spLocks noChangeArrowheads="1"/>
          </p:cNvSpPr>
          <p:nvPr/>
        </p:nvSpPr>
        <p:spPr bwMode="auto">
          <a:xfrm>
            <a:off x="5181600" y="32766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24</a:t>
            </a:r>
          </a:p>
        </p:txBody>
      </p:sp>
      <p:sp>
        <p:nvSpPr>
          <p:cNvPr id="769032" name="Line 8"/>
          <p:cNvSpPr>
            <a:spLocks noChangeShapeType="1"/>
          </p:cNvSpPr>
          <p:nvPr/>
        </p:nvSpPr>
        <p:spPr bwMode="auto">
          <a:xfrm flipH="1">
            <a:off x="5715000" y="2819400"/>
            <a:ext cx="4572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409" name="Oval 9"/>
          <p:cNvSpPr>
            <a:spLocks noChangeArrowheads="1"/>
          </p:cNvSpPr>
          <p:nvPr/>
        </p:nvSpPr>
        <p:spPr bwMode="auto">
          <a:xfrm>
            <a:off x="6781800" y="53340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58</a:t>
            </a:r>
          </a:p>
        </p:txBody>
      </p:sp>
      <p:sp>
        <p:nvSpPr>
          <p:cNvPr id="769034" name="Line 10"/>
          <p:cNvSpPr>
            <a:spLocks noChangeShapeType="1"/>
          </p:cNvSpPr>
          <p:nvPr/>
        </p:nvSpPr>
        <p:spPr bwMode="auto">
          <a:xfrm>
            <a:off x="6629400" y="4876800"/>
            <a:ext cx="4572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411" name="Oval 11"/>
          <p:cNvSpPr>
            <a:spLocks noChangeArrowheads="1"/>
          </p:cNvSpPr>
          <p:nvPr/>
        </p:nvSpPr>
        <p:spPr bwMode="auto">
          <a:xfrm>
            <a:off x="7010400" y="3276600"/>
            <a:ext cx="685800" cy="609600"/>
          </a:xfrm>
          <a:prstGeom prst="ellipse">
            <a:avLst/>
          </a:prstGeom>
          <a:solidFill>
            <a:srgbClr val="FFFF00"/>
          </a:solidFill>
          <a:ln w="25400">
            <a:solidFill>
              <a:schemeClr val="tx1"/>
            </a:solidFill>
            <a:round/>
            <a:headEnd/>
            <a:tailEnd/>
          </a:ln>
          <a:effectLst/>
        </p:spPr>
        <p:txBody>
          <a:bodyPr wrap="none" anchor="ctr"/>
          <a:lstStyle/>
          <a:p>
            <a:pPr algn="ctr">
              <a:lnSpc>
                <a:spcPct val="100000"/>
              </a:lnSpc>
            </a:pPr>
            <a:r>
              <a:rPr lang="zh-CN" altLang="en-US" sz="3600">
                <a:solidFill>
                  <a:schemeClr val="tx1"/>
                </a:solidFill>
                <a:latin typeface="黑体" pitchFamily="49" charset="-122"/>
                <a:ea typeface="黑体" pitchFamily="49" charset="-122"/>
              </a:rPr>
              <a:t>90</a:t>
            </a:r>
          </a:p>
        </p:txBody>
      </p:sp>
      <p:sp>
        <p:nvSpPr>
          <p:cNvPr id="769036" name="Line 12"/>
          <p:cNvSpPr>
            <a:spLocks noChangeShapeType="1"/>
          </p:cNvSpPr>
          <p:nvPr/>
        </p:nvSpPr>
        <p:spPr bwMode="auto">
          <a:xfrm>
            <a:off x="6705600" y="2819400"/>
            <a:ext cx="533400" cy="457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413" name="Text Box 13"/>
          <p:cNvSpPr txBox="1">
            <a:spLocks noChangeArrowheads="1"/>
          </p:cNvSpPr>
          <p:nvPr/>
        </p:nvSpPr>
        <p:spPr bwMode="auto">
          <a:xfrm>
            <a:off x="609600" y="609600"/>
            <a:ext cx="7086600" cy="1373188"/>
          </a:xfrm>
          <a:prstGeom prst="rect">
            <a:avLst/>
          </a:prstGeom>
          <a:noFill/>
          <a:ln w="9525">
            <a:noFill/>
            <a:miter lim="800000"/>
            <a:headEnd/>
            <a:tailEnd/>
          </a:ln>
          <a:effectLst/>
        </p:spPr>
        <p:txBody>
          <a:bodyPr>
            <a:spAutoFit/>
          </a:bodyPr>
          <a:lstStyle/>
          <a:p>
            <a:pPr>
              <a:lnSpc>
                <a:spcPct val="100000"/>
              </a:lnSpc>
            </a:pPr>
            <a:r>
              <a:rPr lang="zh-CN" altLang="en-US" sz="2800">
                <a:solidFill>
                  <a:schemeClr val="tx1"/>
                </a:solidFill>
              </a:rPr>
              <a:t>关键字输入顺序：</a:t>
            </a:r>
          </a:p>
          <a:p>
            <a:pPr>
              <a:lnSpc>
                <a:spcPct val="100000"/>
              </a:lnSpc>
            </a:pPr>
            <a:r>
              <a:rPr lang="zh-CN" altLang="en-US" sz="2800">
                <a:solidFill>
                  <a:schemeClr val="tx1"/>
                </a:solidFill>
                <a:latin typeface="Times New Roman" pitchFamily="18" charset="0"/>
              </a:rPr>
              <a:t>12，28，90，45，</a:t>
            </a:r>
          </a:p>
          <a:p>
            <a:pPr>
              <a:lnSpc>
                <a:spcPct val="100000"/>
              </a:lnSpc>
            </a:pPr>
            <a:r>
              <a:rPr lang="zh-CN" altLang="en-US" sz="2800">
                <a:solidFill>
                  <a:schemeClr val="tx1"/>
                </a:solidFill>
                <a:latin typeface="Times New Roman" pitchFamily="18" charset="0"/>
              </a:rPr>
              <a:t>24，53</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6726" name="Rectangle 6"/>
          <p:cNvSpPr>
            <a:spLocks noChangeArrowheads="1"/>
          </p:cNvSpPr>
          <p:nvPr/>
        </p:nvSpPr>
        <p:spPr bwMode="auto">
          <a:xfrm>
            <a:off x="539750" y="620713"/>
            <a:ext cx="7993063" cy="342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076325" indent="-1076325">
              <a:lnSpc>
                <a:spcPct val="100000"/>
              </a:lnSpc>
              <a:defRPr/>
            </a:pPr>
            <a:r>
              <a:rPr lang="en-US" altLang="zh-CN" sz="2800" dirty="0">
                <a:solidFill>
                  <a:schemeClr val="tx1"/>
                </a:solidFill>
                <a:effectLst>
                  <a:outerShdw blurRad="38100" dist="38100" dir="2700000" algn="tl">
                    <a:srgbClr val="C0C0C0"/>
                  </a:outerShdw>
                </a:effectLst>
                <a:latin typeface="Times New Roman" pitchFamily="18" charset="0"/>
              </a:rPr>
              <a:t>【</a:t>
            </a:r>
            <a:r>
              <a:rPr lang="zh-CN" altLang="en-US" sz="2800" dirty="0">
                <a:solidFill>
                  <a:schemeClr val="tx1"/>
                </a:solidFill>
                <a:effectLst>
                  <a:outerShdw blurRad="38100" dist="38100" dir="2700000" algn="tl">
                    <a:srgbClr val="C0C0C0"/>
                  </a:outerShdw>
                </a:effectLst>
                <a:latin typeface="Times New Roman" pitchFamily="18" charset="0"/>
              </a:rPr>
              <a:t>例</a:t>
            </a:r>
            <a:r>
              <a:rPr lang="en-US" altLang="zh-CN" sz="2800" dirty="0">
                <a:solidFill>
                  <a:schemeClr val="tx1"/>
                </a:solidFill>
                <a:effectLst>
                  <a:outerShdw blurRad="38100" dist="38100" dir="2700000" algn="tl">
                    <a:srgbClr val="C0C0C0"/>
                  </a:outerShdw>
                </a:effectLst>
                <a:latin typeface="Times New Roman" pitchFamily="18" charset="0"/>
              </a:rPr>
              <a:t>】</a:t>
            </a:r>
            <a:r>
              <a:rPr lang="zh-CN" altLang="en-US" sz="2800" dirty="0">
                <a:solidFill>
                  <a:schemeClr val="tx1"/>
                </a:solidFill>
                <a:effectLst>
                  <a:outerShdw blurRad="38100" dist="38100" dir="2700000" algn="tl">
                    <a:srgbClr val="C0C0C0"/>
                  </a:outerShdw>
                </a:effectLst>
                <a:latin typeface="Times New Roman" pitchFamily="18" charset="0"/>
              </a:rPr>
              <a:t>可以产生右图所示的二叉排序树的关键字序列是</a:t>
            </a:r>
          </a:p>
          <a:p>
            <a:pPr>
              <a:lnSpc>
                <a:spcPct val="100000"/>
              </a:lnSpc>
              <a:defRPr/>
            </a:pPr>
            <a:endParaRPr lang="zh-CN" altLang="en-US" sz="2800" dirty="0">
              <a:solidFill>
                <a:schemeClr val="tx1"/>
              </a:solidFill>
              <a:effectLst>
                <a:outerShdw blurRad="38100" dist="38100" dir="2700000" algn="tl">
                  <a:srgbClr val="C0C0C0"/>
                </a:outerShdw>
              </a:effectLst>
              <a:latin typeface="Times New Roman" pitchFamily="18" charset="0"/>
            </a:endParaRPr>
          </a:p>
          <a:p>
            <a:pPr>
              <a:defRPr/>
            </a:pPr>
            <a:r>
              <a:rPr lang="en-US" altLang="zh-CN" sz="2800" dirty="0">
                <a:solidFill>
                  <a:schemeClr val="tx1"/>
                </a:solidFill>
                <a:effectLst>
                  <a:outerShdw blurRad="38100" dist="38100" dir="2700000" algn="tl">
                    <a:srgbClr val="C0C0C0"/>
                  </a:outerShdw>
                </a:effectLst>
                <a:latin typeface="Times New Roman" pitchFamily="18" charset="0"/>
              </a:rPr>
              <a:t>A. 41235</a:t>
            </a:r>
          </a:p>
          <a:p>
            <a:pPr>
              <a:defRPr/>
            </a:pPr>
            <a:r>
              <a:rPr lang="en-US" altLang="zh-CN" sz="2800" dirty="0">
                <a:solidFill>
                  <a:schemeClr val="tx1"/>
                </a:solidFill>
                <a:effectLst>
                  <a:outerShdw blurRad="38100" dist="38100" dir="2700000" algn="tl">
                    <a:srgbClr val="C0C0C0"/>
                  </a:outerShdw>
                </a:effectLst>
                <a:latin typeface="Times New Roman" pitchFamily="18" charset="0"/>
              </a:rPr>
              <a:t>B. 42135</a:t>
            </a:r>
          </a:p>
          <a:p>
            <a:pPr>
              <a:defRPr/>
            </a:pPr>
            <a:r>
              <a:rPr lang="en-US" altLang="zh-CN" sz="2800" dirty="0">
                <a:solidFill>
                  <a:schemeClr val="tx1"/>
                </a:solidFill>
                <a:effectLst>
                  <a:outerShdw blurRad="38100" dist="38100" dir="2700000" algn="tl">
                    <a:srgbClr val="C0C0C0"/>
                  </a:outerShdw>
                </a:effectLst>
                <a:latin typeface="Times New Roman" pitchFamily="18" charset="0"/>
              </a:rPr>
              <a:t>C. 43521</a:t>
            </a:r>
          </a:p>
          <a:p>
            <a:pPr>
              <a:defRPr/>
            </a:pPr>
            <a:r>
              <a:rPr lang="en-US" altLang="zh-CN" sz="2800" dirty="0">
                <a:solidFill>
                  <a:schemeClr val="tx1"/>
                </a:solidFill>
                <a:effectLst>
                  <a:outerShdw blurRad="38100" dist="38100" dir="2700000" algn="tl">
                    <a:srgbClr val="C0C0C0"/>
                  </a:outerShdw>
                </a:effectLst>
                <a:latin typeface="Times New Roman" pitchFamily="18" charset="0"/>
              </a:rPr>
              <a:t>D. 45321</a:t>
            </a:r>
          </a:p>
        </p:txBody>
      </p:sp>
      <p:sp>
        <p:nvSpPr>
          <p:cNvPr id="926727" name="Rectangle 7"/>
          <p:cNvSpPr>
            <a:spLocks noChangeArrowheads="1"/>
          </p:cNvSpPr>
          <p:nvPr/>
        </p:nvSpPr>
        <p:spPr bwMode="auto">
          <a:xfrm>
            <a:off x="2268538" y="2357438"/>
            <a:ext cx="63341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p>
            <a:pPr>
              <a:defRPr/>
            </a:pPr>
            <a:r>
              <a:rPr lang="zh-CN" altLang="en-US" sz="3200">
                <a:effectLst>
                  <a:outerShdw blurRad="38100" dist="38100" dir="2700000" algn="tl">
                    <a:srgbClr val="C0C0C0"/>
                  </a:outerShdw>
                </a:effectLst>
              </a:rPr>
              <a:t>√</a:t>
            </a:r>
          </a:p>
        </p:txBody>
      </p:sp>
      <p:pic>
        <p:nvPicPr>
          <p:cNvPr id="103428" name="Picture 8"/>
          <p:cNvPicPr>
            <a:picLocks noChangeAspect="1" noChangeArrowheads="1"/>
          </p:cNvPicPr>
          <p:nvPr/>
        </p:nvPicPr>
        <p:blipFill>
          <a:blip r:embed="rId2" cstate="print"/>
          <a:srcRect/>
          <a:stretch>
            <a:fillRect/>
          </a:stretch>
        </p:blipFill>
        <p:spPr bwMode="auto">
          <a:xfrm>
            <a:off x="5795963" y="1989138"/>
            <a:ext cx="2376487" cy="21367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6727"/>
                                        </p:tgtEl>
                                        <p:attrNameLst>
                                          <p:attrName>style.visibility</p:attrName>
                                        </p:attrNameLst>
                                      </p:cBhvr>
                                      <p:to>
                                        <p:strVal val="visible"/>
                                      </p:to>
                                    </p:set>
                                    <p:anim calcmode="lin" valueType="num">
                                      <p:cBhvr additive="base">
                                        <p:cTn id="7" dur="500" fill="hold"/>
                                        <p:tgtEl>
                                          <p:spTgt spid="926727"/>
                                        </p:tgtEl>
                                        <p:attrNameLst>
                                          <p:attrName>ppt_x</p:attrName>
                                        </p:attrNameLst>
                                      </p:cBhvr>
                                      <p:tavLst>
                                        <p:tav tm="0">
                                          <p:val>
                                            <p:strVal val="#ppt_x"/>
                                          </p:val>
                                        </p:tav>
                                        <p:tav tm="100000">
                                          <p:val>
                                            <p:strVal val="#ppt_x"/>
                                          </p:val>
                                        </p:tav>
                                      </p:tavLst>
                                    </p:anim>
                                    <p:anim calcmode="lin" valueType="num">
                                      <p:cBhvr additive="base">
                                        <p:cTn id="8" dur="500" fill="hold"/>
                                        <p:tgtEl>
                                          <p:spTgt spid="926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7" grpId="0"/>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0050" name="Line 2"/>
          <p:cNvSpPr>
            <a:spLocks noChangeShapeType="1"/>
          </p:cNvSpPr>
          <p:nvPr/>
        </p:nvSpPr>
        <p:spPr bwMode="auto">
          <a:xfrm flipH="1">
            <a:off x="7467600" y="4724400"/>
            <a:ext cx="762000" cy="10668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1" name="Line 3"/>
          <p:cNvSpPr>
            <a:spLocks noChangeShapeType="1"/>
          </p:cNvSpPr>
          <p:nvPr/>
        </p:nvSpPr>
        <p:spPr bwMode="auto">
          <a:xfrm>
            <a:off x="6019800" y="5410200"/>
            <a:ext cx="381000" cy="4572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2" name="Line 4"/>
          <p:cNvSpPr>
            <a:spLocks noChangeShapeType="1"/>
          </p:cNvSpPr>
          <p:nvPr/>
        </p:nvSpPr>
        <p:spPr bwMode="auto">
          <a:xfrm flipH="1">
            <a:off x="6019800" y="4724400"/>
            <a:ext cx="3048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3" name="Line 5"/>
          <p:cNvSpPr>
            <a:spLocks noChangeShapeType="1"/>
          </p:cNvSpPr>
          <p:nvPr/>
        </p:nvSpPr>
        <p:spPr bwMode="auto">
          <a:xfrm>
            <a:off x="4572000" y="4724400"/>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4" name="Line 6"/>
          <p:cNvSpPr>
            <a:spLocks noChangeShapeType="1"/>
          </p:cNvSpPr>
          <p:nvPr/>
        </p:nvSpPr>
        <p:spPr bwMode="auto">
          <a:xfrm flipH="1">
            <a:off x="3886200" y="4724400"/>
            <a:ext cx="3810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5" name="Line 7"/>
          <p:cNvSpPr>
            <a:spLocks noChangeShapeType="1"/>
          </p:cNvSpPr>
          <p:nvPr/>
        </p:nvSpPr>
        <p:spPr bwMode="auto">
          <a:xfrm flipV="1">
            <a:off x="2514600" y="5410200"/>
            <a:ext cx="2286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6" name="Line 8"/>
          <p:cNvSpPr>
            <a:spLocks noChangeShapeType="1"/>
          </p:cNvSpPr>
          <p:nvPr/>
        </p:nvSpPr>
        <p:spPr bwMode="auto">
          <a:xfrm>
            <a:off x="2514600" y="4724400"/>
            <a:ext cx="228600" cy="381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7" name="Line 9"/>
          <p:cNvSpPr>
            <a:spLocks noChangeShapeType="1"/>
          </p:cNvSpPr>
          <p:nvPr/>
        </p:nvSpPr>
        <p:spPr bwMode="auto">
          <a:xfrm>
            <a:off x="685800" y="4800600"/>
            <a:ext cx="457200" cy="990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70058" name="Rectangle 10"/>
          <p:cNvSpPr>
            <a:spLocks noChangeArrowheads="1"/>
          </p:cNvSpPr>
          <p:nvPr/>
        </p:nvSpPr>
        <p:spPr bwMode="auto">
          <a:xfrm>
            <a:off x="152400" y="457200"/>
            <a:ext cx="8839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defRPr/>
            </a:pPr>
            <a:r>
              <a:rPr lang="zh-CN" altLang="en-US" sz="2800">
                <a:solidFill>
                  <a:schemeClr val="tx1"/>
                </a:solidFill>
                <a:effectLst>
                  <a:outerShdw blurRad="38100" dist="38100" dir="2700000" algn="tl">
                    <a:srgbClr val="C0C0C0"/>
                  </a:outerShdw>
                </a:effectLst>
              </a:rPr>
              <a:t>    同样</a:t>
            </a:r>
            <a:r>
              <a:rPr lang="zh-CN" altLang="en-US" sz="2800">
                <a:solidFill>
                  <a:schemeClr val="tx1"/>
                </a:solidFill>
                <a:effectLst>
                  <a:outerShdw blurRad="38100" dist="38100" dir="2700000" algn="tl">
                    <a:srgbClr val="C0C0C0"/>
                  </a:outerShdw>
                </a:effectLst>
                <a:latin typeface="Times New Roman" pitchFamily="18" charset="0"/>
              </a:rPr>
              <a:t>3</a:t>
            </a:r>
            <a:r>
              <a:rPr lang="zh-CN" altLang="en-US" sz="2800">
                <a:solidFill>
                  <a:schemeClr val="tx1"/>
                </a:solidFill>
                <a:effectLst>
                  <a:outerShdw blurRad="38100" dist="38100" dir="2700000" algn="tl">
                    <a:srgbClr val="C0C0C0"/>
                  </a:outerShdw>
                </a:effectLst>
              </a:rPr>
              <a:t>个数据</a:t>
            </a:r>
            <a:r>
              <a:rPr lang="zh-CN" altLang="en-US" sz="2800">
                <a:solidFill>
                  <a:schemeClr val="tx1"/>
                </a:solidFill>
                <a:effectLst>
                  <a:outerShdw blurRad="38100" dist="38100" dir="2700000" algn="tl">
                    <a:srgbClr val="C0C0C0"/>
                  </a:outerShdw>
                </a:effectLst>
                <a:latin typeface="Times New Roman" pitchFamily="18" charset="0"/>
              </a:rPr>
              <a:t>{1, 2, 3}，</a:t>
            </a:r>
            <a:r>
              <a:rPr lang="zh-CN" altLang="en-US" sz="2800">
                <a:solidFill>
                  <a:schemeClr val="tx1"/>
                </a:solidFill>
                <a:effectLst>
                  <a:outerShdw blurRad="38100" dist="38100" dir="2700000" algn="tl">
                    <a:srgbClr val="C0C0C0"/>
                  </a:outerShdw>
                </a:effectLst>
              </a:rPr>
              <a:t>输入顺序不同，建立起来的二叉搜索树的形态也不同。这直接影响到二叉搜索树的搜索性能。</a:t>
            </a:r>
          </a:p>
          <a:p>
            <a:pPr>
              <a:lnSpc>
                <a:spcPct val="100000"/>
              </a:lnSpc>
              <a:defRPr/>
            </a:pPr>
            <a:r>
              <a:rPr lang="zh-CN" altLang="en-US" sz="2800">
                <a:solidFill>
                  <a:schemeClr val="tx1"/>
                </a:solidFill>
                <a:effectLst>
                  <a:outerShdw blurRad="38100" dist="38100" dir="2700000" algn="tl">
                    <a:srgbClr val="C0C0C0"/>
                  </a:outerShdw>
                </a:effectLst>
              </a:rPr>
              <a:t>    如果输入序列选得不好，会建立起一棵单支树，使得二叉搜索树的高度达到最大，这样必然会降低搜索性能。   </a:t>
            </a:r>
          </a:p>
          <a:p>
            <a:pPr eaLnBrk="1" hangingPunct="1">
              <a:lnSpc>
                <a:spcPct val="100000"/>
              </a:lnSpc>
              <a:defRPr/>
            </a:pPr>
            <a:r>
              <a:rPr kumimoji="1" lang="zh-CN" altLang="en-US" sz="2800">
                <a:solidFill>
                  <a:srgbClr val="CC3300"/>
                </a:solidFill>
                <a:effectLst>
                  <a:outerShdw blurRad="38100" dist="38100" dir="2700000" algn="tl">
                    <a:srgbClr val="C0C0C0"/>
                  </a:outerShdw>
                </a:effectLst>
                <a:latin typeface="Times New Roman" pitchFamily="18" charset="0"/>
              </a:rPr>
              <a:t>                                        {2, 1, 3} </a:t>
            </a:r>
          </a:p>
          <a:p>
            <a:pPr eaLnBrk="1" hangingPunct="1">
              <a:lnSpc>
                <a:spcPct val="100000"/>
              </a:lnSpc>
              <a:defRPr/>
            </a:pPr>
            <a:r>
              <a:rPr kumimoji="1" lang="zh-CN" altLang="en-US" sz="2800">
                <a:solidFill>
                  <a:srgbClr val="CC3300"/>
                </a:solidFill>
                <a:effectLst>
                  <a:outerShdw blurRad="38100" dist="38100" dir="2700000" algn="tl">
                    <a:srgbClr val="C0C0C0"/>
                  </a:outerShdw>
                </a:effectLst>
                <a:latin typeface="Times New Roman" pitchFamily="18" charset="0"/>
              </a:rPr>
              <a:t>{1, 2, 3}     {1, 3, 2}         {2, 3, 1}         {3, 1, 2}        {3, 2, 1}</a:t>
            </a:r>
            <a:r>
              <a:rPr kumimoji="1" lang="zh-CN" altLang="en-US" sz="2800">
                <a:solidFill>
                  <a:schemeClr val="tx1"/>
                </a:solidFill>
                <a:effectLst>
                  <a:outerShdw blurRad="38100" dist="38100" dir="2700000" algn="tl">
                    <a:srgbClr val="C0C0C0"/>
                  </a:outerShdw>
                </a:effectLst>
                <a:latin typeface="Times New Roman" pitchFamily="18" charset="0"/>
              </a:rPr>
              <a:t> </a:t>
            </a:r>
          </a:p>
        </p:txBody>
      </p:sp>
      <p:sp>
        <p:nvSpPr>
          <p:cNvPr id="104459" name="Oval 11"/>
          <p:cNvSpPr>
            <a:spLocks noChangeArrowheads="1"/>
          </p:cNvSpPr>
          <p:nvPr/>
        </p:nvSpPr>
        <p:spPr bwMode="auto">
          <a:xfrm>
            <a:off x="381000" y="43434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1</a:t>
            </a:r>
            <a:endParaRPr lang="zh-CN" altLang="en-US" sz="2400" b="0">
              <a:solidFill>
                <a:srgbClr val="FF3300"/>
              </a:solidFill>
              <a:latin typeface="Times New Roman" pitchFamily="18" charset="0"/>
              <a:ea typeface="宋体" pitchFamily="2" charset="-122"/>
            </a:endParaRPr>
          </a:p>
        </p:txBody>
      </p:sp>
      <p:sp>
        <p:nvSpPr>
          <p:cNvPr id="104460" name="Oval 12"/>
          <p:cNvSpPr>
            <a:spLocks noChangeArrowheads="1"/>
          </p:cNvSpPr>
          <p:nvPr/>
        </p:nvSpPr>
        <p:spPr bwMode="auto">
          <a:xfrm>
            <a:off x="685800" y="50292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2</a:t>
            </a:r>
            <a:endParaRPr lang="zh-CN" altLang="en-US" sz="2400" b="0">
              <a:solidFill>
                <a:srgbClr val="FF3300"/>
              </a:solidFill>
              <a:latin typeface="Times New Roman" pitchFamily="18" charset="0"/>
              <a:ea typeface="宋体" pitchFamily="2" charset="-122"/>
            </a:endParaRPr>
          </a:p>
        </p:txBody>
      </p:sp>
      <p:sp>
        <p:nvSpPr>
          <p:cNvPr id="104461" name="Oval 13"/>
          <p:cNvSpPr>
            <a:spLocks noChangeArrowheads="1"/>
          </p:cNvSpPr>
          <p:nvPr/>
        </p:nvSpPr>
        <p:spPr bwMode="auto">
          <a:xfrm>
            <a:off x="990600" y="57150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3</a:t>
            </a:r>
            <a:endParaRPr lang="zh-CN" altLang="en-US" sz="2400" b="0">
              <a:solidFill>
                <a:srgbClr val="FF3300"/>
              </a:solidFill>
              <a:latin typeface="Times New Roman" pitchFamily="18" charset="0"/>
              <a:ea typeface="宋体" pitchFamily="2" charset="-122"/>
            </a:endParaRPr>
          </a:p>
        </p:txBody>
      </p:sp>
      <p:sp>
        <p:nvSpPr>
          <p:cNvPr id="104462" name="Oval 14"/>
          <p:cNvSpPr>
            <a:spLocks noChangeArrowheads="1"/>
          </p:cNvSpPr>
          <p:nvPr/>
        </p:nvSpPr>
        <p:spPr bwMode="auto">
          <a:xfrm>
            <a:off x="2209800" y="43434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1</a:t>
            </a:r>
            <a:endParaRPr lang="zh-CN" altLang="en-US" sz="2400" b="0">
              <a:solidFill>
                <a:srgbClr val="FF3300"/>
              </a:solidFill>
              <a:latin typeface="Times New Roman" pitchFamily="18" charset="0"/>
              <a:ea typeface="宋体" pitchFamily="2" charset="-122"/>
            </a:endParaRPr>
          </a:p>
        </p:txBody>
      </p:sp>
      <p:sp>
        <p:nvSpPr>
          <p:cNvPr id="104463" name="Oval 15"/>
          <p:cNvSpPr>
            <a:spLocks noChangeArrowheads="1"/>
          </p:cNvSpPr>
          <p:nvPr/>
        </p:nvSpPr>
        <p:spPr bwMode="auto">
          <a:xfrm>
            <a:off x="3581400" y="50292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1</a:t>
            </a:r>
            <a:endParaRPr lang="zh-CN" altLang="en-US" sz="2400" b="0">
              <a:solidFill>
                <a:srgbClr val="FF3300"/>
              </a:solidFill>
              <a:latin typeface="Times New Roman" pitchFamily="18" charset="0"/>
              <a:ea typeface="宋体" pitchFamily="2" charset="-122"/>
            </a:endParaRPr>
          </a:p>
        </p:txBody>
      </p:sp>
      <p:sp>
        <p:nvSpPr>
          <p:cNvPr id="104464" name="Oval 16"/>
          <p:cNvSpPr>
            <a:spLocks noChangeArrowheads="1"/>
          </p:cNvSpPr>
          <p:nvPr/>
        </p:nvSpPr>
        <p:spPr bwMode="auto">
          <a:xfrm>
            <a:off x="5715000" y="50292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1</a:t>
            </a:r>
            <a:endParaRPr lang="zh-CN" altLang="en-US" sz="2400" b="0">
              <a:solidFill>
                <a:srgbClr val="FF3300"/>
              </a:solidFill>
              <a:latin typeface="Times New Roman" pitchFamily="18" charset="0"/>
              <a:ea typeface="宋体" pitchFamily="2" charset="-122"/>
            </a:endParaRPr>
          </a:p>
        </p:txBody>
      </p:sp>
      <p:sp>
        <p:nvSpPr>
          <p:cNvPr id="104465" name="Oval 17"/>
          <p:cNvSpPr>
            <a:spLocks noChangeArrowheads="1"/>
          </p:cNvSpPr>
          <p:nvPr/>
        </p:nvSpPr>
        <p:spPr bwMode="auto">
          <a:xfrm>
            <a:off x="7162800" y="57150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1</a:t>
            </a:r>
            <a:endParaRPr lang="zh-CN" altLang="en-US" sz="2400" b="0">
              <a:solidFill>
                <a:srgbClr val="FF3300"/>
              </a:solidFill>
              <a:latin typeface="Times New Roman" pitchFamily="18" charset="0"/>
              <a:ea typeface="宋体" pitchFamily="2" charset="-122"/>
            </a:endParaRPr>
          </a:p>
        </p:txBody>
      </p:sp>
      <p:sp>
        <p:nvSpPr>
          <p:cNvPr id="104466" name="Oval 18"/>
          <p:cNvSpPr>
            <a:spLocks noChangeArrowheads="1"/>
          </p:cNvSpPr>
          <p:nvPr/>
        </p:nvSpPr>
        <p:spPr bwMode="auto">
          <a:xfrm>
            <a:off x="2667000" y="50292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3</a:t>
            </a:r>
            <a:endParaRPr lang="zh-CN" altLang="en-US" sz="2400" b="0">
              <a:solidFill>
                <a:srgbClr val="FF3300"/>
              </a:solidFill>
              <a:latin typeface="Times New Roman" pitchFamily="18" charset="0"/>
              <a:ea typeface="宋体" pitchFamily="2" charset="-122"/>
            </a:endParaRPr>
          </a:p>
        </p:txBody>
      </p:sp>
      <p:sp>
        <p:nvSpPr>
          <p:cNvPr id="104467" name="Oval 19"/>
          <p:cNvSpPr>
            <a:spLocks noChangeArrowheads="1"/>
          </p:cNvSpPr>
          <p:nvPr/>
        </p:nvSpPr>
        <p:spPr bwMode="auto">
          <a:xfrm>
            <a:off x="2209800" y="57150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2</a:t>
            </a:r>
            <a:endParaRPr lang="zh-CN" altLang="en-US" sz="2400" b="0">
              <a:solidFill>
                <a:srgbClr val="FF3300"/>
              </a:solidFill>
              <a:latin typeface="Times New Roman" pitchFamily="18" charset="0"/>
              <a:ea typeface="宋体" pitchFamily="2" charset="-122"/>
            </a:endParaRPr>
          </a:p>
        </p:txBody>
      </p:sp>
      <p:sp>
        <p:nvSpPr>
          <p:cNvPr id="104468" name="Oval 20"/>
          <p:cNvSpPr>
            <a:spLocks noChangeArrowheads="1"/>
          </p:cNvSpPr>
          <p:nvPr/>
        </p:nvSpPr>
        <p:spPr bwMode="auto">
          <a:xfrm>
            <a:off x="6248400" y="57150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2</a:t>
            </a:r>
            <a:endParaRPr lang="zh-CN" altLang="en-US" sz="2400" b="0">
              <a:solidFill>
                <a:srgbClr val="FF3300"/>
              </a:solidFill>
              <a:latin typeface="Times New Roman" pitchFamily="18" charset="0"/>
              <a:ea typeface="宋体" pitchFamily="2" charset="-122"/>
            </a:endParaRPr>
          </a:p>
        </p:txBody>
      </p:sp>
      <p:sp>
        <p:nvSpPr>
          <p:cNvPr id="104469" name="Oval 21"/>
          <p:cNvSpPr>
            <a:spLocks noChangeArrowheads="1"/>
          </p:cNvSpPr>
          <p:nvPr/>
        </p:nvSpPr>
        <p:spPr bwMode="auto">
          <a:xfrm>
            <a:off x="4191000" y="43434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2</a:t>
            </a:r>
            <a:endParaRPr lang="zh-CN" altLang="en-US" sz="2400" b="0">
              <a:solidFill>
                <a:srgbClr val="FF3300"/>
              </a:solidFill>
              <a:latin typeface="Times New Roman" pitchFamily="18" charset="0"/>
              <a:ea typeface="宋体" pitchFamily="2" charset="-122"/>
            </a:endParaRPr>
          </a:p>
        </p:txBody>
      </p:sp>
      <p:sp>
        <p:nvSpPr>
          <p:cNvPr id="104470" name="Oval 22"/>
          <p:cNvSpPr>
            <a:spLocks noChangeArrowheads="1"/>
          </p:cNvSpPr>
          <p:nvPr/>
        </p:nvSpPr>
        <p:spPr bwMode="auto">
          <a:xfrm>
            <a:off x="4800600" y="50292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3</a:t>
            </a:r>
            <a:endParaRPr lang="zh-CN" altLang="en-US" sz="2400" b="0">
              <a:solidFill>
                <a:srgbClr val="FF3300"/>
              </a:solidFill>
              <a:latin typeface="Times New Roman" pitchFamily="18" charset="0"/>
              <a:ea typeface="宋体" pitchFamily="2" charset="-122"/>
            </a:endParaRPr>
          </a:p>
        </p:txBody>
      </p:sp>
      <p:sp>
        <p:nvSpPr>
          <p:cNvPr id="104471" name="Oval 23"/>
          <p:cNvSpPr>
            <a:spLocks noChangeArrowheads="1"/>
          </p:cNvSpPr>
          <p:nvPr/>
        </p:nvSpPr>
        <p:spPr bwMode="auto">
          <a:xfrm>
            <a:off x="6248400" y="43434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3</a:t>
            </a:r>
            <a:endParaRPr lang="zh-CN" altLang="en-US" sz="2400" b="0">
              <a:solidFill>
                <a:srgbClr val="FF3300"/>
              </a:solidFill>
              <a:latin typeface="Times New Roman" pitchFamily="18" charset="0"/>
              <a:ea typeface="宋体" pitchFamily="2" charset="-122"/>
            </a:endParaRPr>
          </a:p>
        </p:txBody>
      </p:sp>
      <p:sp>
        <p:nvSpPr>
          <p:cNvPr id="104472" name="Oval 24"/>
          <p:cNvSpPr>
            <a:spLocks noChangeArrowheads="1"/>
          </p:cNvSpPr>
          <p:nvPr/>
        </p:nvSpPr>
        <p:spPr bwMode="auto">
          <a:xfrm>
            <a:off x="7620000" y="50292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2</a:t>
            </a:r>
            <a:endParaRPr lang="zh-CN" altLang="en-US" sz="2400" b="0">
              <a:solidFill>
                <a:srgbClr val="FF3300"/>
              </a:solidFill>
              <a:latin typeface="Times New Roman" pitchFamily="18" charset="0"/>
              <a:ea typeface="宋体" pitchFamily="2" charset="-122"/>
            </a:endParaRPr>
          </a:p>
        </p:txBody>
      </p:sp>
      <p:sp>
        <p:nvSpPr>
          <p:cNvPr id="104473" name="Oval 25"/>
          <p:cNvSpPr>
            <a:spLocks noChangeArrowheads="1"/>
          </p:cNvSpPr>
          <p:nvPr/>
        </p:nvSpPr>
        <p:spPr bwMode="auto">
          <a:xfrm>
            <a:off x="8153400" y="4343400"/>
            <a:ext cx="457200" cy="457200"/>
          </a:xfrm>
          <a:prstGeom prst="ellipse">
            <a:avLst/>
          </a:prstGeom>
          <a:solidFill>
            <a:schemeClr val="accent1"/>
          </a:solidFill>
          <a:ln w="38100">
            <a:solidFill>
              <a:srgbClr val="FF3300"/>
            </a:solidFill>
            <a:round/>
            <a:headEnd/>
            <a:tailEnd/>
          </a:ln>
          <a:effectLst/>
        </p:spPr>
        <p:txBody>
          <a:bodyPr wrap="none" anchor="ctr"/>
          <a:lstStyle/>
          <a:p>
            <a:pPr algn="ctr">
              <a:lnSpc>
                <a:spcPct val="100000"/>
              </a:lnSpc>
            </a:pPr>
            <a:r>
              <a:rPr lang="zh-CN" altLang="en-US" sz="2800" b="0">
                <a:solidFill>
                  <a:schemeClr val="hlink"/>
                </a:solidFill>
                <a:latin typeface="Times New Roman" pitchFamily="18" charset="0"/>
                <a:ea typeface="宋体" pitchFamily="2" charset="-122"/>
              </a:rPr>
              <a:t>3</a:t>
            </a:r>
            <a:endParaRPr lang="zh-CN" altLang="en-US" sz="2400" b="0">
              <a:solidFill>
                <a:srgbClr val="FF3300"/>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1074" name="Rectangle 2"/>
          <p:cNvSpPr>
            <a:spLocks noGrp="1" noChangeArrowheads="1"/>
          </p:cNvSpPr>
          <p:nvPr/>
        </p:nvSpPr>
        <p:spPr bwMode="auto">
          <a:xfrm>
            <a:off x="228600" y="295275"/>
            <a:ext cx="44878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nSpc>
                <a:spcPct val="100000"/>
              </a:lnSpc>
              <a:defRPr/>
            </a:pPr>
            <a:r>
              <a:rPr lang="zh-CN" altLang="en-US" sz="3200" dirty="0">
                <a:solidFill>
                  <a:srgbClr val="FF0000"/>
                </a:solidFill>
                <a:effectLst>
                  <a:outerShdw blurRad="38100" dist="38100" dir="2700000" algn="tl">
                    <a:srgbClr val="C0C0C0"/>
                  </a:outerShdw>
                </a:effectLst>
                <a:latin typeface="Times New Roman" pitchFamily="18" charset="0"/>
              </a:rPr>
              <a:t>二叉搜索树的结点删除</a:t>
            </a:r>
            <a:endParaRPr lang="zh-CN" altLang="en-US" sz="3200" dirty="0">
              <a:solidFill>
                <a:srgbClr val="FF0000"/>
              </a:solidFill>
              <a:latin typeface="Times New Roman" pitchFamily="18" charset="0"/>
            </a:endParaRPr>
          </a:p>
        </p:txBody>
      </p:sp>
      <p:sp>
        <p:nvSpPr>
          <p:cNvPr id="771075" name="Rectangle 3"/>
          <p:cNvSpPr>
            <a:spLocks noGrp="1" noChangeArrowheads="1"/>
          </p:cNvSpPr>
          <p:nvPr/>
        </p:nvSpPr>
        <p:spPr bwMode="auto">
          <a:xfrm>
            <a:off x="250825" y="981075"/>
            <a:ext cx="8675688"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indent="714375"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latin typeface="Times New Roman" pitchFamily="18" charset="0"/>
              </a:rPr>
              <a:t>在二叉搜索树中删除一个结点时，必须将因删除结点而断开的二叉链表重新链接起来，同时确保二叉搜索树的性质不会失去。</a:t>
            </a:r>
          </a:p>
          <a:p>
            <a:pPr indent="714375" algn="just">
              <a:lnSpc>
                <a:spcPct val="100000"/>
              </a:lnSpc>
              <a:buClr>
                <a:schemeClr val="hlink"/>
              </a:buClr>
              <a:buSzPts val="1600"/>
              <a:buFont typeface="Monotype Sorts" pitchFamily="2" charset="2"/>
              <a:buNone/>
              <a:defRPr/>
            </a:pPr>
            <a:r>
              <a:rPr lang="zh-CN" altLang="en-US" sz="2800">
                <a:solidFill>
                  <a:schemeClr val="tx1"/>
                </a:solidFill>
                <a:effectLst>
                  <a:outerShdw blurRad="38100" dist="38100" dir="2700000" algn="tl">
                    <a:srgbClr val="C0C0C0"/>
                  </a:outerShdw>
                </a:effectLst>
                <a:latin typeface="Times New Roman" pitchFamily="18" charset="0"/>
              </a:rPr>
              <a:t>为保证在执行删除后，树的搜索性能不至于降低，还需要防止重新链接后树的高度增加。</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专业型模板">
  <a:themeElements>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fontScheme name="专业型模板">
      <a:majorFont>
        <a:latin typeface="VW媩$婫`婡p瑙"/>
        <a:ea typeface="宋体"/>
        <a:cs typeface=""/>
      </a:majorFont>
      <a:minorFont>
        <a:latin typeface="VW媩$婫`婡p瑙"/>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rgbClr val="FF6600"/>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20000"/>
          </a:lnSpc>
          <a:spcBef>
            <a:spcPct val="0"/>
          </a:spcBef>
          <a:spcAft>
            <a:spcPct val="0"/>
          </a:spcAft>
          <a:buClrTx/>
          <a:buSzTx/>
          <a:buFontTx/>
          <a:buNone/>
          <a:tabLst/>
          <a:defRPr kumimoji="0" lang="en-US" sz="4000" b="1" i="0" u="none" strike="noStrike" cap="none" normalizeH="0" baseline="0" smtClean="0">
            <a:ln>
              <a:noFill/>
            </a:ln>
            <a:solidFill>
              <a:srgbClr val="FF6600"/>
            </a:solidFill>
            <a:effectLst/>
            <a:latin typeface="楷体_GB2312" pitchFamily="49" charset="-122"/>
            <a:ea typeface="楷体_GB2312" pitchFamily="49" charset="-122"/>
          </a:defRPr>
        </a:defPPr>
      </a:lstStyle>
    </a:lnDef>
  </a:objectDefaults>
  <a:extraClrSchemeLst>
    <a:extraClrScheme>
      <a:clrScheme name="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专业型模板 2">
        <a:dk1>
          <a:srgbClr val="000000"/>
        </a:dk1>
        <a:lt1>
          <a:srgbClr val="FFFFFF"/>
        </a:lt1>
        <a:dk2>
          <a:srgbClr val="000000"/>
        </a:dk2>
        <a:lt2>
          <a:srgbClr val="B2B2B2"/>
        </a:lt2>
        <a:accent1>
          <a:srgbClr val="99CCFF"/>
        </a:accent1>
        <a:accent2>
          <a:srgbClr val="CCCCFF"/>
        </a:accent2>
        <a:accent3>
          <a:srgbClr val="FFFFFF"/>
        </a:accent3>
        <a:accent4>
          <a:srgbClr val="000000"/>
        </a:accent4>
        <a:accent5>
          <a:srgbClr val="CAE2FF"/>
        </a:accent5>
        <a:accent6>
          <a:srgbClr val="B9B9E7"/>
        </a:accent6>
        <a:hlink>
          <a:srgbClr val="FF99CC"/>
        </a:hlink>
        <a:folHlink>
          <a:srgbClr val="CBCBCB"/>
        </a:folHlink>
      </a:clrScheme>
      <a:clrMap bg1="lt1" tx1="dk1" bg2="lt2" tx2="dk2" accent1="accent1" accent2="accent2" accent3="accent3" accent4="accent4" accent5="accent5" accent6="accent6" hlink="hlink" folHlink="folHlink"/>
    </a:extraClrScheme>
    <a:extraClrScheme>
      <a:clrScheme name="专业型模板 3">
        <a:dk1>
          <a:srgbClr val="000000"/>
        </a:dk1>
        <a:lt1>
          <a:srgbClr val="FFFFFF"/>
        </a:lt1>
        <a:dk2>
          <a:srgbClr val="000000"/>
        </a:dk2>
        <a:lt2>
          <a:srgbClr val="B2B2B2"/>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
      <a:clrScheme name="专业型模板 4">
        <a:dk1>
          <a:srgbClr val="000000"/>
        </a:dk1>
        <a:lt1>
          <a:srgbClr val="FFFFFF"/>
        </a:lt1>
        <a:dk2>
          <a:srgbClr val="000000"/>
        </a:dk2>
        <a:lt2>
          <a:srgbClr val="B2B2B2"/>
        </a:lt2>
        <a:accent1>
          <a:srgbClr val="FF0033"/>
        </a:accent1>
        <a:accent2>
          <a:srgbClr val="CC6600"/>
        </a:accent2>
        <a:accent3>
          <a:srgbClr val="FFFFFF"/>
        </a:accent3>
        <a:accent4>
          <a:srgbClr val="000000"/>
        </a:accent4>
        <a:accent5>
          <a:srgbClr val="FFAAAD"/>
        </a:accent5>
        <a:accent6>
          <a:srgbClr val="B95C00"/>
        </a:accent6>
        <a:hlink>
          <a:srgbClr val="999933"/>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1_专业型模板 1">
    <a:dk1>
      <a:srgbClr val="000000"/>
    </a:dk1>
    <a:lt1>
      <a:srgbClr val="FFFFFF"/>
    </a:lt1>
    <a:dk2>
      <a:srgbClr val="000000"/>
    </a:dk2>
    <a:lt2>
      <a:srgbClr val="B2B2B2"/>
    </a:lt2>
    <a:accent1>
      <a:srgbClr val="6600FF"/>
    </a:accent1>
    <a:accent2>
      <a:srgbClr val="CC00FF"/>
    </a:accent2>
    <a:accent3>
      <a:srgbClr val="FFFFFF"/>
    </a:accent3>
    <a:accent4>
      <a:srgbClr val="000000"/>
    </a:accent4>
    <a:accent5>
      <a:srgbClr val="B8AAFF"/>
    </a:accent5>
    <a:accent6>
      <a:srgbClr val="B900E7"/>
    </a:accent6>
    <a:hlink>
      <a:srgbClr val="00CC99"/>
    </a:hlink>
    <a:folHlink>
      <a:srgbClr val="0099CC"/>
    </a:folHlink>
  </a:clrScheme>
</a:themeOverride>
</file>

<file path=docProps/app.xml><?xml version="1.0" encoding="utf-8"?>
<Properties xmlns="http://schemas.openxmlformats.org/officeDocument/2006/extended-properties" xmlns:vt="http://schemas.openxmlformats.org/officeDocument/2006/docPropsVTypes">
  <Template>D:\Microsoft Office\Templates\演示文稿设计\专业型模板.pot</Template>
  <TotalTime>51323</TotalTime>
  <Words>13470</Words>
  <Application>Microsoft Office PowerPoint</Application>
  <PresentationFormat>全屏显示(4:3)</PresentationFormat>
  <Paragraphs>1960</Paragraphs>
  <Slides>200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200</vt:i4>
      </vt:variant>
    </vt:vector>
  </HeadingPairs>
  <TitlesOfParts>
    <vt:vector size="215" baseType="lpstr">
      <vt:lpstr>Monotype Sorts</vt:lpstr>
      <vt:lpstr>Technic</vt:lpstr>
      <vt:lpstr>VW媩$婫`婡p瑙</vt:lpstr>
      <vt:lpstr>仿宋_GB2312</vt:lpstr>
      <vt:lpstr>黑体</vt:lpstr>
      <vt:lpstr>楷体_GB2312</vt:lpstr>
      <vt:lpstr>隶书</vt:lpstr>
      <vt:lpstr>宋体</vt:lpstr>
      <vt:lpstr>Arial</vt:lpstr>
      <vt:lpstr>Symbol</vt:lpstr>
      <vt:lpstr>Times New Roman</vt:lpstr>
      <vt:lpstr>Wingdings</vt:lpstr>
      <vt:lpstr>专业型模板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九、并查集Union-Find Sets or DisJoint Sets</vt:lpstr>
      <vt:lpstr>并查集的实现——数组</vt:lpstr>
      <vt:lpstr>PowerPoint 演示文稿</vt:lpstr>
      <vt:lpstr>PowerPoint 演示文稿</vt:lpstr>
      <vt:lpstr>PowerPoint 演示文稿</vt:lpstr>
      <vt:lpstr>PowerPoint 演示文稿</vt:lpstr>
      <vt:lpstr>PowerPoint 演示文稿</vt:lpstr>
      <vt:lpstr>PowerPoint 演示文稿</vt:lpstr>
      <vt:lpstr>Find 操作的折叠规则</vt:lpstr>
      <vt:lpstr>PowerPoint 演示文稿</vt:lpstr>
      <vt:lpstr>并查集的实现——集合</vt:lpstr>
      <vt:lpstr>PowerPoint 演示文稿</vt:lpstr>
      <vt:lpstr>PowerPoint 演示文稿</vt:lpstr>
      <vt:lpstr>并查集的应用</vt:lpstr>
      <vt:lpstr>    </vt:lpstr>
      <vt:lpstr>PowerPoint 演示文稿</vt:lpstr>
      <vt:lpstr>利用并查集来解决等价问题的步骤如下：</vt:lpstr>
      <vt:lpstr>PowerPoint 演示文稿</vt:lpstr>
      <vt:lpstr>PowerPoint 演示文稿</vt:lpstr>
      <vt:lpstr>利用等价对构造并查集</vt:lpstr>
      <vt:lpstr>PowerPoint 演示文稿</vt:lpstr>
      <vt:lpstr>根据并查集输出等价类</vt:lpstr>
      <vt:lpstr>并查集的应用</vt:lpstr>
      <vt:lpstr>PowerPoint 演示文稿</vt:lpstr>
      <vt:lpstr>PowerPoint 演示文稿</vt:lpstr>
      <vt:lpstr>PowerPoint 演示文稿</vt:lpstr>
      <vt:lpstr>PowerPoint 演示文稿</vt:lpstr>
      <vt:lpstr>PowerPoint 演示文稿</vt:lpstr>
    </vt:vector>
  </TitlesOfParts>
  <Company>上海电视大学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数据结构</dc:title>
  <dc:creator>hp</dc:creator>
  <cp:lastModifiedBy>JiangHao</cp:lastModifiedBy>
  <cp:revision>862</cp:revision>
  <dcterms:created xsi:type="dcterms:W3CDTF">1998-11-11T02:43:28Z</dcterms:created>
  <dcterms:modified xsi:type="dcterms:W3CDTF">2019-10-30T08:18:01Z</dcterms:modified>
</cp:coreProperties>
</file>