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411" r:id="rId2"/>
    <p:sldId id="325" r:id="rId3"/>
    <p:sldId id="591" r:id="rId4"/>
    <p:sldId id="508" r:id="rId5"/>
    <p:sldId id="324" r:id="rId6"/>
    <p:sldId id="326" r:id="rId7"/>
    <p:sldId id="595" r:id="rId8"/>
    <p:sldId id="321" r:id="rId9"/>
    <p:sldId id="320" r:id="rId10"/>
    <p:sldId id="592" r:id="rId11"/>
    <p:sldId id="516" r:id="rId12"/>
    <p:sldId id="517" r:id="rId13"/>
    <p:sldId id="518" r:id="rId14"/>
    <p:sldId id="519" r:id="rId15"/>
    <p:sldId id="521" r:id="rId16"/>
    <p:sldId id="316" r:id="rId17"/>
    <p:sldId id="523" r:id="rId18"/>
    <p:sldId id="520" r:id="rId19"/>
    <p:sldId id="522" r:id="rId20"/>
    <p:sldId id="525" r:id="rId21"/>
    <p:sldId id="302" r:id="rId22"/>
    <p:sldId id="301" r:id="rId23"/>
    <p:sldId id="507" r:id="rId24"/>
    <p:sldId id="323" r:id="rId25"/>
    <p:sldId id="300" r:id="rId26"/>
    <p:sldId id="299" r:id="rId27"/>
    <p:sldId id="315" r:id="rId28"/>
    <p:sldId id="297" r:id="rId29"/>
    <p:sldId id="296" r:id="rId30"/>
    <p:sldId id="294" r:id="rId31"/>
    <p:sldId id="292" r:id="rId32"/>
    <p:sldId id="291" r:id="rId33"/>
    <p:sldId id="539" r:id="rId34"/>
    <p:sldId id="540" r:id="rId35"/>
    <p:sldId id="541" r:id="rId36"/>
    <p:sldId id="542" r:id="rId37"/>
    <p:sldId id="999" r:id="rId38"/>
    <p:sldId id="1001" r:id="rId39"/>
    <p:sldId id="1005" r:id="rId40"/>
    <p:sldId id="1006" r:id="rId41"/>
    <p:sldId id="1035" r:id="rId42"/>
    <p:sldId id="1003" r:id="rId43"/>
    <p:sldId id="1007" r:id="rId44"/>
    <p:sldId id="1008" r:id="rId45"/>
    <p:sldId id="1009" r:id="rId46"/>
    <p:sldId id="1010" r:id="rId47"/>
    <p:sldId id="1011" r:id="rId48"/>
    <p:sldId id="1012" r:id="rId49"/>
    <p:sldId id="1036" r:id="rId50"/>
    <p:sldId id="1037" r:id="rId51"/>
    <p:sldId id="1013" r:id="rId52"/>
    <p:sldId id="1014" r:id="rId53"/>
    <p:sldId id="1015" r:id="rId54"/>
    <p:sldId id="1016" r:id="rId55"/>
    <p:sldId id="1017" r:id="rId56"/>
    <p:sldId id="1018" r:id="rId57"/>
    <p:sldId id="1019" r:id="rId58"/>
    <p:sldId id="1020" r:id="rId59"/>
    <p:sldId id="1021" r:id="rId60"/>
    <p:sldId id="1032" r:id="rId61"/>
    <p:sldId id="1024" r:id="rId62"/>
    <p:sldId id="1025" r:id="rId63"/>
    <p:sldId id="1026" r:id="rId64"/>
    <p:sldId id="1034" r:id="rId65"/>
    <p:sldId id="1033" r:id="rId66"/>
    <p:sldId id="1030" r:id="rId67"/>
    <p:sldId id="281" r:id="rId68"/>
    <p:sldId id="279" r:id="rId69"/>
    <p:sldId id="278" r:id="rId70"/>
    <p:sldId id="557" r:id="rId71"/>
    <p:sldId id="276" r:id="rId72"/>
    <p:sldId id="1031" r:id="rId73"/>
    <p:sldId id="268" r:id="rId74"/>
    <p:sldId id="418" r:id="rId75"/>
    <p:sldId id="619" r:id="rId76"/>
    <p:sldId id="573" r:id="rId77"/>
    <p:sldId id="572" r:id="rId78"/>
    <p:sldId id="419" r:id="rId79"/>
    <p:sldId id="574" r:id="rId80"/>
    <p:sldId id="467" r:id="rId81"/>
    <p:sldId id="633" r:id="rId82"/>
    <p:sldId id="576" r:id="rId83"/>
    <p:sldId id="577" r:id="rId84"/>
    <p:sldId id="578" r:id="rId85"/>
    <p:sldId id="579" r:id="rId86"/>
    <p:sldId id="586" r:id="rId87"/>
    <p:sldId id="587" r:id="rId88"/>
    <p:sldId id="588" r:id="rId89"/>
    <p:sldId id="589" r:id="rId90"/>
    <p:sldId id="590" r:id="rId91"/>
    <p:sldId id="486" r:id="rId92"/>
    <p:sldId id="487" r:id="rId93"/>
    <p:sldId id="488" r:id="rId94"/>
    <p:sldId id="489" r:id="rId95"/>
    <p:sldId id="490" r:id="rId96"/>
    <p:sldId id="491" r:id="rId97"/>
    <p:sldId id="492" r:id="rId98"/>
    <p:sldId id="493" r:id="rId99"/>
    <p:sldId id="494" r:id="rId100"/>
    <p:sldId id="495" r:id="rId101"/>
    <p:sldId id="496" r:id="rId102"/>
    <p:sldId id="497" r:id="rId103"/>
    <p:sldId id="498" r:id="rId104"/>
    <p:sldId id="499" r:id="rId105"/>
    <p:sldId id="500" r:id="rId106"/>
    <p:sldId id="501" r:id="rId107"/>
    <p:sldId id="502" r:id="rId108"/>
    <p:sldId id="503" r:id="rId109"/>
    <p:sldId id="504" r:id="rId110"/>
    <p:sldId id="505" r:id="rId111"/>
    <p:sldId id="624" r:id="rId112"/>
    <p:sldId id="658" r:id="rId113"/>
    <p:sldId id="659" r:id="rId114"/>
    <p:sldId id="778" r:id="rId115"/>
    <p:sldId id="779" r:id="rId116"/>
    <p:sldId id="780" r:id="rId117"/>
    <p:sldId id="781" r:id="rId118"/>
    <p:sldId id="782" r:id="rId119"/>
    <p:sldId id="783" r:id="rId120"/>
    <p:sldId id="784" r:id="rId121"/>
    <p:sldId id="791" r:id="rId122"/>
    <p:sldId id="1040" r:id="rId123"/>
    <p:sldId id="1039" r:id="rId124"/>
    <p:sldId id="790" r:id="rId125"/>
    <p:sldId id="793" r:id="rId126"/>
    <p:sldId id="796" r:id="rId127"/>
    <p:sldId id="797" r:id="rId128"/>
    <p:sldId id="798" r:id="rId129"/>
    <p:sldId id="799" r:id="rId130"/>
    <p:sldId id="800" r:id="rId131"/>
    <p:sldId id="801" r:id="rId132"/>
    <p:sldId id="802" r:id="rId133"/>
    <p:sldId id="803" r:id="rId134"/>
    <p:sldId id="807" r:id="rId135"/>
    <p:sldId id="808" r:id="rId136"/>
    <p:sldId id="809" r:id="rId137"/>
    <p:sldId id="810" r:id="rId138"/>
    <p:sldId id="811" r:id="rId139"/>
    <p:sldId id="812" r:id="rId140"/>
    <p:sldId id="813" r:id="rId141"/>
    <p:sldId id="814" r:id="rId142"/>
    <p:sldId id="815" r:id="rId143"/>
    <p:sldId id="816" r:id="rId144"/>
    <p:sldId id="817" r:id="rId145"/>
    <p:sldId id="818" r:id="rId146"/>
    <p:sldId id="819" r:id="rId147"/>
    <p:sldId id="820" r:id="rId148"/>
    <p:sldId id="821" r:id="rId149"/>
    <p:sldId id="822" r:id="rId150"/>
    <p:sldId id="826" r:id="rId151"/>
    <p:sldId id="827" r:id="rId152"/>
    <p:sldId id="823" r:id="rId153"/>
    <p:sldId id="828" r:id="rId154"/>
    <p:sldId id="829" r:id="rId155"/>
    <p:sldId id="830" r:id="rId156"/>
    <p:sldId id="831" r:id="rId157"/>
    <p:sldId id="832" r:id="rId158"/>
    <p:sldId id="833" r:id="rId159"/>
    <p:sldId id="834" r:id="rId160"/>
    <p:sldId id="835" r:id="rId161"/>
    <p:sldId id="836" r:id="rId162"/>
    <p:sldId id="838" r:id="rId163"/>
    <p:sldId id="839" r:id="rId164"/>
    <p:sldId id="840" r:id="rId165"/>
    <p:sldId id="841" r:id="rId166"/>
    <p:sldId id="842" r:id="rId167"/>
    <p:sldId id="843" r:id="rId168"/>
    <p:sldId id="844" r:id="rId169"/>
    <p:sldId id="845" r:id="rId170"/>
    <p:sldId id="846" r:id="rId171"/>
    <p:sldId id="847" r:id="rId172"/>
    <p:sldId id="848" r:id="rId173"/>
    <p:sldId id="849" r:id="rId174"/>
    <p:sldId id="851" r:id="rId175"/>
    <p:sldId id="852" r:id="rId176"/>
    <p:sldId id="853" r:id="rId177"/>
    <p:sldId id="854" r:id="rId178"/>
    <p:sldId id="855" r:id="rId179"/>
    <p:sldId id="887" r:id="rId180"/>
    <p:sldId id="660" r:id="rId181"/>
    <p:sldId id="661" r:id="rId182"/>
    <p:sldId id="897" r:id="rId18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66"/>
    <a:srgbClr val="00CC99"/>
    <a:srgbClr val="FFFF00"/>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76" autoAdjust="0"/>
  </p:normalViewPr>
  <p:slideViewPr>
    <p:cSldViewPr>
      <p:cViewPr varScale="1">
        <p:scale>
          <a:sx n="67" d="100"/>
          <a:sy n="67" d="100"/>
        </p:scale>
        <p:origin x="998" y="5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 r:id="rId92" collapse="1"/>
      <p:sld r:id="rId93" collapse="1"/>
      <p:sld r:id="rId94" collapse="1"/>
      <p:sld r:id="rId95" collapse="1"/>
      <p:sld r:id="rId96" collapse="1"/>
      <p:sld r:id="rId97" collapse="1"/>
      <p:sld r:id="rId98" collapse="1"/>
      <p:sld r:id="rId99" collapse="1"/>
      <p:sld r:id="rId100" collapse="1"/>
      <p:sld r:id="rId101" collapse="1"/>
      <p:sld r:id="rId102" collapse="1"/>
      <p:sld r:id="rId103" collapse="1"/>
      <p:sld r:id="rId104" collapse="1"/>
      <p:sld r:id="rId105" collapse="1"/>
      <p:sld r:id="rId106" collapse="1"/>
      <p:sld r:id="rId107" collapse="1"/>
      <p:sld r:id="rId108" collapse="1"/>
      <p:sld r:id="rId109" collapse="1"/>
      <p:sld r:id="rId110" collapse="1"/>
      <p:sld r:id="rId111" collapse="1"/>
      <p:sld r:id="rId112" collapse="1"/>
      <p:sld r:id="rId113" collapse="1"/>
      <p:sld r:id="rId114" collapse="1"/>
      <p:sld r:id="rId115" collapse="1"/>
      <p:sld r:id="rId116" collapse="1"/>
      <p:sld r:id="rId117" collapse="1"/>
      <p:sld r:id="rId118" collapse="1"/>
      <p:sld r:id="rId119" collapse="1"/>
      <p:sld r:id="rId120" collapse="1"/>
      <p:sld r:id="rId121" collapse="1"/>
      <p:sld r:id="rId122" collapse="1"/>
      <p:sld r:id="rId123" collapse="1"/>
      <p:sld r:id="rId124" collapse="1"/>
      <p:sld r:id="rId125" collapse="1"/>
      <p:sld r:id="rId126" collapse="1"/>
      <p:sld r:id="rId127" collapse="1"/>
      <p:sld r:id="rId128" collapse="1"/>
      <p:sld r:id="rId129" collapse="1"/>
      <p:sld r:id="rId130" collapse="1"/>
      <p:sld r:id="rId131" collapse="1"/>
      <p:sld r:id="rId132" collapse="1"/>
      <p:sld r:id="rId133" collapse="1"/>
      <p:sld r:id="rId134" collapse="1"/>
      <p:sld r:id="rId135" collapse="1"/>
      <p:sld r:id="rId136" collapse="1"/>
      <p:sld r:id="rId137" collapse="1"/>
      <p:sld r:id="rId138" collapse="1"/>
      <p:sld r:id="rId139" collapse="1"/>
      <p:sld r:id="rId140" collapse="1"/>
      <p:sld r:id="rId141" collapse="1"/>
      <p:sld r:id="rId142" collapse="1"/>
      <p:sld r:id="rId143" collapse="1"/>
      <p:sld r:id="rId144" collapse="1"/>
      <p:sld r:id="rId145" collapse="1"/>
      <p:sld r:id="rId146" collapse="1"/>
      <p:sld r:id="rId147" collapse="1"/>
      <p:sld r:id="rId148" collapse="1"/>
      <p:sld r:id="rId149" collapse="1"/>
      <p:sld r:id="rId150" collapse="1"/>
      <p:sld r:id="rId151" collapse="1"/>
      <p:sld r:id="rId152" collapse="1"/>
      <p:sld r:id="rId153" collapse="1"/>
      <p:sld r:id="rId154" collapse="1"/>
      <p:sld r:id="rId155" collapse="1"/>
      <p:sld r:id="rId156" collapse="1"/>
      <p:sld r:id="rId157" collapse="1"/>
      <p:sld r:id="rId158" collapse="1"/>
      <p:sld r:id="rId159" collapse="1"/>
      <p:sld r:id="rId160" collapse="1"/>
      <p:sld r:id="rId161" collapse="1"/>
      <p:sld r:id="rId162" collapse="1"/>
    </p:sldLst>
  </p:outlineViewPr>
  <p:notesTextViewPr>
    <p:cViewPr>
      <p:scale>
        <a:sx n="100" d="100"/>
        <a:sy n="100" d="100"/>
      </p:scale>
      <p:origin x="0" y="0"/>
    </p:cViewPr>
  </p:notesTextViewPr>
  <p:sorterViewPr>
    <p:cViewPr>
      <p:scale>
        <a:sx n="66" d="100"/>
        <a:sy n="66" d="100"/>
      </p:scale>
      <p:origin x="0" y="-6005"/>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tableStyles" Target="tableStyles.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_rels/viewProps.xml.rels><?xml version="1.0" encoding="UTF-8" standalone="yes"?>
<Relationships xmlns="http://schemas.openxmlformats.org/package/2006/relationships"><Relationship Id="rId117" Type="http://schemas.openxmlformats.org/officeDocument/2006/relationships/slide" Target="slides/slide132.xml"/><Relationship Id="rId21" Type="http://schemas.openxmlformats.org/officeDocument/2006/relationships/slide" Target="slides/slide27.xml"/><Relationship Id="rId42" Type="http://schemas.openxmlformats.org/officeDocument/2006/relationships/slide" Target="slides/slide53.xml"/><Relationship Id="rId63" Type="http://schemas.openxmlformats.org/officeDocument/2006/relationships/slide" Target="slides/slide76.xml"/><Relationship Id="rId84" Type="http://schemas.openxmlformats.org/officeDocument/2006/relationships/slide" Target="slides/slide97.xml"/><Relationship Id="rId138" Type="http://schemas.openxmlformats.org/officeDocument/2006/relationships/slide" Target="slides/slide153.xml"/><Relationship Id="rId159" Type="http://schemas.openxmlformats.org/officeDocument/2006/relationships/slide" Target="slides/slide179.xml"/><Relationship Id="rId107" Type="http://schemas.openxmlformats.org/officeDocument/2006/relationships/slide" Target="slides/slide120.xml"/><Relationship Id="rId11" Type="http://schemas.openxmlformats.org/officeDocument/2006/relationships/slide" Target="slides/slide15.xml"/><Relationship Id="rId32" Type="http://schemas.openxmlformats.org/officeDocument/2006/relationships/slide" Target="slides/slide43.xml"/><Relationship Id="rId53" Type="http://schemas.openxmlformats.org/officeDocument/2006/relationships/slide" Target="slides/slide64.xml"/><Relationship Id="rId74" Type="http://schemas.openxmlformats.org/officeDocument/2006/relationships/slide" Target="slides/slide87.xml"/><Relationship Id="rId128" Type="http://schemas.openxmlformats.org/officeDocument/2006/relationships/slide" Target="slides/slide143.xml"/><Relationship Id="rId149" Type="http://schemas.openxmlformats.org/officeDocument/2006/relationships/slide" Target="slides/slide166.xml"/><Relationship Id="rId5" Type="http://schemas.openxmlformats.org/officeDocument/2006/relationships/slide" Target="slides/slide9.xml"/><Relationship Id="rId95" Type="http://schemas.openxmlformats.org/officeDocument/2006/relationships/slide" Target="slides/slide108.xml"/><Relationship Id="rId160" Type="http://schemas.openxmlformats.org/officeDocument/2006/relationships/slide" Target="slides/slide180.xml"/><Relationship Id="rId22" Type="http://schemas.openxmlformats.org/officeDocument/2006/relationships/slide" Target="slides/slide30.xml"/><Relationship Id="rId43" Type="http://schemas.openxmlformats.org/officeDocument/2006/relationships/slide" Target="slides/slide54.xml"/><Relationship Id="rId64" Type="http://schemas.openxmlformats.org/officeDocument/2006/relationships/slide" Target="slides/slide77.xml"/><Relationship Id="rId118" Type="http://schemas.openxmlformats.org/officeDocument/2006/relationships/slide" Target="slides/slide133.xml"/><Relationship Id="rId139" Type="http://schemas.openxmlformats.org/officeDocument/2006/relationships/slide" Target="slides/slide154.xml"/><Relationship Id="rId85" Type="http://schemas.openxmlformats.org/officeDocument/2006/relationships/slide" Target="slides/slide98.xml"/><Relationship Id="rId150" Type="http://schemas.openxmlformats.org/officeDocument/2006/relationships/slide" Target="slides/slide167.xml"/><Relationship Id="rId12" Type="http://schemas.openxmlformats.org/officeDocument/2006/relationships/slide" Target="slides/slide16.xml"/><Relationship Id="rId17" Type="http://schemas.openxmlformats.org/officeDocument/2006/relationships/slide" Target="slides/slide22.xml"/><Relationship Id="rId33" Type="http://schemas.openxmlformats.org/officeDocument/2006/relationships/slide" Target="slides/slide44.xml"/><Relationship Id="rId38" Type="http://schemas.openxmlformats.org/officeDocument/2006/relationships/slide" Target="slides/slide49.xml"/><Relationship Id="rId59" Type="http://schemas.openxmlformats.org/officeDocument/2006/relationships/slide" Target="slides/slide71.xml"/><Relationship Id="rId103" Type="http://schemas.openxmlformats.org/officeDocument/2006/relationships/slide" Target="slides/slide116.xml"/><Relationship Id="rId108" Type="http://schemas.openxmlformats.org/officeDocument/2006/relationships/slide" Target="slides/slide121.xml"/><Relationship Id="rId124" Type="http://schemas.openxmlformats.org/officeDocument/2006/relationships/slide" Target="slides/slide139.xml"/><Relationship Id="rId129" Type="http://schemas.openxmlformats.org/officeDocument/2006/relationships/slide" Target="slides/slide144.xml"/><Relationship Id="rId54" Type="http://schemas.openxmlformats.org/officeDocument/2006/relationships/slide" Target="slides/slide65.xml"/><Relationship Id="rId70" Type="http://schemas.openxmlformats.org/officeDocument/2006/relationships/slide" Target="slides/slide83.xml"/><Relationship Id="rId75" Type="http://schemas.openxmlformats.org/officeDocument/2006/relationships/slide" Target="slides/slide88.xml"/><Relationship Id="rId91" Type="http://schemas.openxmlformats.org/officeDocument/2006/relationships/slide" Target="slides/slide104.xml"/><Relationship Id="rId96" Type="http://schemas.openxmlformats.org/officeDocument/2006/relationships/slide" Target="slides/slide109.xml"/><Relationship Id="rId140" Type="http://schemas.openxmlformats.org/officeDocument/2006/relationships/slide" Target="slides/slide155.xml"/><Relationship Id="rId145" Type="http://schemas.openxmlformats.org/officeDocument/2006/relationships/slide" Target="slides/slide162.xml"/><Relationship Id="rId161" Type="http://schemas.openxmlformats.org/officeDocument/2006/relationships/slide" Target="slides/slide181.xml"/><Relationship Id="rId1" Type="http://schemas.openxmlformats.org/officeDocument/2006/relationships/slide" Target="slides/slide1.xml"/><Relationship Id="rId6" Type="http://schemas.openxmlformats.org/officeDocument/2006/relationships/slide" Target="slides/slide10.xml"/><Relationship Id="rId23" Type="http://schemas.openxmlformats.org/officeDocument/2006/relationships/slide" Target="slides/slide33.xml"/><Relationship Id="rId28" Type="http://schemas.openxmlformats.org/officeDocument/2006/relationships/slide" Target="slides/slide39.xml"/><Relationship Id="rId49" Type="http://schemas.openxmlformats.org/officeDocument/2006/relationships/slide" Target="slides/slide60.xml"/><Relationship Id="rId114" Type="http://schemas.openxmlformats.org/officeDocument/2006/relationships/slide" Target="slides/slide127.xml"/><Relationship Id="rId119" Type="http://schemas.openxmlformats.org/officeDocument/2006/relationships/slide" Target="slides/slide134.xml"/><Relationship Id="rId44" Type="http://schemas.openxmlformats.org/officeDocument/2006/relationships/slide" Target="slides/slide55.xml"/><Relationship Id="rId60" Type="http://schemas.openxmlformats.org/officeDocument/2006/relationships/slide" Target="slides/slide72.xml"/><Relationship Id="rId65" Type="http://schemas.openxmlformats.org/officeDocument/2006/relationships/slide" Target="slides/slide78.xml"/><Relationship Id="rId81" Type="http://schemas.openxmlformats.org/officeDocument/2006/relationships/slide" Target="slides/slide94.xml"/><Relationship Id="rId86" Type="http://schemas.openxmlformats.org/officeDocument/2006/relationships/slide" Target="slides/slide99.xml"/><Relationship Id="rId130" Type="http://schemas.openxmlformats.org/officeDocument/2006/relationships/slide" Target="slides/slide145.xml"/><Relationship Id="rId135" Type="http://schemas.openxmlformats.org/officeDocument/2006/relationships/slide" Target="slides/slide150.xml"/><Relationship Id="rId151" Type="http://schemas.openxmlformats.org/officeDocument/2006/relationships/slide" Target="slides/slide169.xml"/><Relationship Id="rId156" Type="http://schemas.openxmlformats.org/officeDocument/2006/relationships/slide" Target="slides/slide174.xml"/><Relationship Id="rId13" Type="http://schemas.openxmlformats.org/officeDocument/2006/relationships/slide" Target="slides/slide17.xml"/><Relationship Id="rId18" Type="http://schemas.openxmlformats.org/officeDocument/2006/relationships/slide" Target="slides/slide23.xml"/><Relationship Id="rId39" Type="http://schemas.openxmlformats.org/officeDocument/2006/relationships/slide" Target="slides/slide50.xml"/><Relationship Id="rId109" Type="http://schemas.openxmlformats.org/officeDocument/2006/relationships/slide" Target="slides/slide122.xml"/><Relationship Id="rId34" Type="http://schemas.openxmlformats.org/officeDocument/2006/relationships/slide" Target="slides/slide45.xml"/><Relationship Id="rId50" Type="http://schemas.openxmlformats.org/officeDocument/2006/relationships/slide" Target="slides/slide61.xml"/><Relationship Id="rId55" Type="http://schemas.openxmlformats.org/officeDocument/2006/relationships/slide" Target="slides/slide66.xml"/><Relationship Id="rId76" Type="http://schemas.openxmlformats.org/officeDocument/2006/relationships/slide" Target="slides/slide89.xml"/><Relationship Id="rId97" Type="http://schemas.openxmlformats.org/officeDocument/2006/relationships/slide" Target="slides/slide110.xml"/><Relationship Id="rId104" Type="http://schemas.openxmlformats.org/officeDocument/2006/relationships/slide" Target="slides/slide117.xml"/><Relationship Id="rId120" Type="http://schemas.openxmlformats.org/officeDocument/2006/relationships/slide" Target="slides/slide135.xml"/><Relationship Id="rId125" Type="http://schemas.openxmlformats.org/officeDocument/2006/relationships/slide" Target="slides/slide140.xml"/><Relationship Id="rId141" Type="http://schemas.openxmlformats.org/officeDocument/2006/relationships/slide" Target="slides/slide156.xml"/><Relationship Id="rId146" Type="http://schemas.openxmlformats.org/officeDocument/2006/relationships/slide" Target="slides/slide163.xml"/><Relationship Id="rId7" Type="http://schemas.openxmlformats.org/officeDocument/2006/relationships/slide" Target="slides/slide11.xml"/><Relationship Id="rId71" Type="http://schemas.openxmlformats.org/officeDocument/2006/relationships/slide" Target="slides/slide84.xml"/><Relationship Id="rId92" Type="http://schemas.openxmlformats.org/officeDocument/2006/relationships/slide" Target="slides/slide105.xml"/><Relationship Id="rId162" Type="http://schemas.openxmlformats.org/officeDocument/2006/relationships/slide" Target="slides/slide182.xml"/><Relationship Id="rId2" Type="http://schemas.openxmlformats.org/officeDocument/2006/relationships/slide" Target="slides/slide6.xml"/><Relationship Id="rId29" Type="http://schemas.openxmlformats.org/officeDocument/2006/relationships/slide" Target="slides/slide40.xml"/><Relationship Id="rId24" Type="http://schemas.openxmlformats.org/officeDocument/2006/relationships/slide" Target="slides/slide34.xml"/><Relationship Id="rId40" Type="http://schemas.openxmlformats.org/officeDocument/2006/relationships/slide" Target="slides/slide51.xml"/><Relationship Id="rId45" Type="http://schemas.openxmlformats.org/officeDocument/2006/relationships/slide" Target="slides/slide56.xml"/><Relationship Id="rId66" Type="http://schemas.openxmlformats.org/officeDocument/2006/relationships/slide" Target="slides/slide79.xml"/><Relationship Id="rId87" Type="http://schemas.openxmlformats.org/officeDocument/2006/relationships/slide" Target="slides/slide100.xml"/><Relationship Id="rId110" Type="http://schemas.openxmlformats.org/officeDocument/2006/relationships/slide" Target="slides/slide123.xml"/><Relationship Id="rId115" Type="http://schemas.openxmlformats.org/officeDocument/2006/relationships/slide" Target="slides/slide129.xml"/><Relationship Id="rId131" Type="http://schemas.openxmlformats.org/officeDocument/2006/relationships/slide" Target="slides/slide146.xml"/><Relationship Id="rId136" Type="http://schemas.openxmlformats.org/officeDocument/2006/relationships/slide" Target="slides/slide151.xml"/><Relationship Id="rId157" Type="http://schemas.openxmlformats.org/officeDocument/2006/relationships/slide" Target="slides/slide175.xml"/><Relationship Id="rId61" Type="http://schemas.openxmlformats.org/officeDocument/2006/relationships/slide" Target="slides/slide74.xml"/><Relationship Id="rId82" Type="http://schemas.openxmlformats.org/officeDocument/2006/relationships/slide" Target="slides/slide95.xml"/><Relationship Id="rId152" Type="http://schemas.openxmlformats.org/officeDocument/2006/relationships/slide" Target="slides/slide170.xml"/><Relationship Id="rId19" Type="http://schemas.openxmlformats.org/officeDocument/2006/relationships/slide" Target="slides/slide24.xml"/><Relationship Id="rId14" Type="http://schemas.openxmlformats.org/officeDocument/2006/relationships/slide" Target="slides/slide18.xml"/><Relationship Id="rId30" Type="http://schemas.openxmlformats.org/officeDocument/2006/relationships/slide" Target="slides/slide41.xml"/><Relationship Id="rId35" Type="http://schemas.openxmlformats.org/officeDocument/2006/relationships/slide" Target="slides/slide46.xml"/><Relationship Id="rId56" Type="http://schemas.openxmlformats.org/officeDocument/2006/relationships/slide" Target="slides/slide67.xml"/><Relationship Id="rId77" Type="http://schemas.openxmlformats.org/officeDocument/2006/relationships/slide" Target="slides/slide90.xml"/><Relationship Id="rId100" Type="http://schemas.openxmlformats.org/officeDocument/2006/relationships/slide" Target="slides/slide113.xml"/><Relationship Id="rId105" Type="http://schemas.openxmlformats.org/officeDocument/2006/relationships/slide" Target="slides/slide118.xml"/><Relationship Id="rId126" Type="http://schemas.openxmlformats.org/officeDocument/2006/relationships/slide" Target="slides/slide141.xml"/><Relationship Id="rId147" Type="http://schemas.openxmlformats.org/officeDocument/2006/relationships/slide" Target="slides/slide164.xml"/><Relationship Id="rId8" Type="http://schemas.openxmlformats.org/officeDocument/2006/relationships/slide" Target="slides/slide12.xml"/><Relationship Id="rId51" Type="http://schemas.openxmlformats.org/officeDocument/2006/relationships/slide" Target="slides/slide62.xml"/><Relationship Id="rId72" Type="http://schemas.openxmlformats.org/officeDocument/2006/relationships/slide" Target="slides/slide85.xml"/><Relationship Id="rId93" Type="http://schemas.openxmlformats.org/officeDocument/2006/relationships/slide" Target="slides/slide106.xml"/><Relationship Id="rId98" Type="http://schemas.openxmlformats.org/officeDocument/2006/relationships/slide" Target="slides/slide111.xml"/><Relationship Id="rId121" Type="http://schemas.openxmlformats.org/officeDocument/2006/relationships/slide" Target="slides/slide136.xml"/><Relationship Id="rId142" Type="http://schemas.openxmlformats.org/officeDocument/2006/relationships/slide" Target="slides/slide159.xml"/><Relationship Id="rId3" Type="http://schemas.openxmlformats.org/officeDocument/2006/relationships/slide" Target="slides/slide7.xml"/><Relationship Id="rId25" Type="http://schemas.openxmlformats.org/officeDocument/2006/relationships/slide" Target="slides/slide35.xml"/><Relationship Id="rId46" Type="http://schemas.openxmlformats.org/officeDocument/2006/relationships/slide" Target="slides/slide57.xml"/><Relationship Id="rId67" Type="http://schemas.openxmlformats.org/officeDocument/2006/relationships/slide" Target="slides/slide80.xml"/><Relationship Id="rId116" Type="http://schemas.openxmlformats.org/officeDocument/2006/relationships/slide" Target="slides/slide131.xml"/><Relationship Id="rId137" Type="http://schemas.openxmlformats.org/officeDocument/2006/relationships/slide" Target="slides/slide152.xml"/><Relationship Id="rId158" Type="http://schemas.openxmlformats.org/officeDocument/2006/relationships/slide" Target="slides/slide176.xml"/><Relationship Id="rId20" Type="http://schemas.openxmlformats.org/officeDocument/2006/relationships/slide" Target="slides/slide26.xml"/><Relationship Id="rId41" Type="http://schemas.openxmlformats.org/officeDocument/2006/relationships/slide" Target="slides/slide52.xml"/><Relationship Id="rId62" Type="http://schemas.openxmlformats.org/officeDocument/2006/relationships/slide" Target="slides/slide75.xml"/><Relationship Id="rId83" Type="http://schemas.openxmlformats.org/officeDocument/2006/relationships/slide" Target="slides/slide96.xml"/><Relationship Id="rId88" Type="http://schemas.openxmlformats.org/officeDocument/2006/relationships/slide" Target="slides/slide101.xml"/><Relationship Id="rId111" Type="http://schemas.openxmlformats.org/officeDocument/2006/relationships/slide" Target="slides/slide124.xml"/><Relationship Id="rId132" Type="http://schemas.openxmlformats.org/officeDocument/2006/relationships/slide" Target="slides/slide147.xml"/><Relationship Id="rId153" Type="http://schemas.openxmlformats.org/officeDocument/2006/relationships/slide" Target="slides/slide171.xml"/><Relationship Id="rId15" Type="http://schemas.openxmlformats.org/officeDocument/2006/relationships/slide" Target="slides/slide19.xml"/><Relationship Id="rId36" Type="http://schemas.openxmlformats.org/officeDocument/2006/relationships/slide" Target="slides/slide47.xml"/><Relationship Id="rId57" Type="http://schemas.openxmlformats.org/officeDocument/2006/relationships/slide" Target="slides/slide69.xml"/><Relationship Id="rId106" Type="http://schemas.openxmlformats.org/officeDocument/2006/relationships/slide" Target="slides/slide119.xml"/><Relationship Id="rId127" Type="http://schemas.openxmlformats.org/officeDocument/2006/relationships/slide" Target="slides/slide142.xml"/><Relationship Id="rId10" Type="http://schemas.openxmlformats.org/officeDocument/2006/relationships/slide" Target="slides/slide14.xml"/><Relationship Id="rId31" Type="http://schemas.openxmlformats.org/officeDocument/2006/relationships/slide" Target="slides/slide42.xml"/><Relationship Id="rId52" Type="http://schemas.openxmlformats.org/officeDocument/2006/relationships/slide" Target="slides/slide63.xml"/><Relationship Id="rId73" Type="http://schemas.openxmlformats.org/officeDocument/2006/relationships/slide" Target="slides/slide86.xml"/><Relationship Id="rId78" Type="http://schemas.openxmlformats.org/officeDocument/2006/relationships/slide" Target="slides/slide91.xml"/><Relationship Id="rId94" Type="http://schemas.openxmlformats.org/officeDocument/2006/relationships/slide" Target="slides/slide107.xml"/><Relationship Id="rId99" Type="http://schemas.openxmlformats.org/officeDocument/2006/relationships/slide" Target="slides/slide112.xml"/><Relationship Id="rId101" Type="http://schemas.openxmlformats.org/officeDocument/2006/relationships/slide" Target="slides/slide114.xml"/><Relationship Id="rId122" Type="http://schemas.openxmlformats.org/officeDocument/2006/relationships/slide" Target="slides/slide137.xml"/><Relationship Id="rId143" Type="http://schemas.openxmlformats.org/officeDocument/2006/relationships/slide" Target="slides/slide160.xml"/><Relationship Id="rId148" Type="http://schemas.openxmlformats.org/officeDocument/2006/relationships/slide" Target="slides/slide165.xml"/><Relationship Id="rId4" Type="http://schemas.openxmlformats.org/officeDocument/2006/relationships/slide" Target="slides/slide8.xml"/><Relationship Id="rId9" Type="http://schemas.openxmlformats.org/officeDocument/2006/relationships/slide" Target="slides/slide13.xml"/><Relationship Id="rId26" Type="http://schemas.openxmlformats.org/officeDocument/2006/relationships/slide" Target="slides/slide36.xml"/><Relationship Id="rId47" Type="http://schemas.openxmlformats.org/officeDocument/2006/relationships/slide" Target="slides/slide58.xml"/><Relationship Id="rId68" Type="http://schemas.openxmlformats.org/officeDocument/2006/relationships/slide" Target="slides/slide81.xml"/><Relationship Id="rId89" Type="http://schemas.openxmlformats.org/officeDocument/2006/relationships/slide" Target="slides/slide102.xml"/><Relationship Id="rId112" Type="http://schemas.openxmlformats.org/officeDocument/2006/relationships/slide" Target="slides/slide125.xml"/><Relationship Id="rId133" Type="http://schemas.openxmlformats.org/officeDocument/2006/relationships/slide" Target="slides/slide148.xml"/><Relationship Id="rId154" Type="http://schemas.openxmlformats.org/officeDocument/2006/relationships/slide" Target="slides/slide172.xml"/><Relationship Id="rId16" Type="http://schemas.openxmlformats.org/officeDocument/2006/relationships/slide" Target="slides/slide20.xml"/><Relationship Id="rId37" Type="http://schemas.openxmlformats.org/officeDocument/2006/relationships/slide" Target="slides/slide48.xml"/><Relationship Id="rId58" Type="http://schemas.openxmlformats.org/officeDocument/2006/relationships/slide" Target="slides/slide70.xml"/><Relationship Id="rId79" Type="http://schemas.openxmlformats.org/officeDocument/2006/relationships/slide" Target="slides/slide92.xml"/><Relationship Id="rId102" Type="http://schemas.openxmlformats.org/officeDocument/2006/relationships/slide" Target="slides/slide115.xml"/><Relationship Id="rId123" Type="http://schemas.openxmlformats.org/officeDocument/2006/relationships/slide" Target="slides/slide138.xml"/><Relationship Id="rId144" Type="http://schemas.openxmlformats.org/officeDocument/2006/relationships/slide" Target="slides/slide161.xml"/><Relationship Id="rId90" Type="http://schemas.openxmlformats.org/officeDocument/2006/relationships/slide" Target="slides/slide103.xml"/><Relationship Id="rId27" Type="http://schemas.openxmlformats.org/officeDocument/2006/relationships/slide" Target="slides/slide38.xml"/><Relationship Id="rId48" Type="http://schemas.openxmlformats.org/officeDocument/2006/relationships/slide" Target="slides/slide59.xml"/><Relationship Id="rId69" Type="http://schemas.openxmlformats.org/officeDocument/2006/relationships/slide" Target="slides/slide82.xml"/><Relationship Id="rId113" Type="http://schemas.openxmlformats.org/officeDocument/2006/relationships/slide" Target="slides/slide126.xml"/><Relationship Id="rId134" Type="http://schemas.openxmlformats.org/officeDocument/2006/relationships/slide" Target="slides/slide149.xml"/><Relationship Id="rId80" Type="http://schemas.openxmlformats.org/officeDocument/2006/relationships/slide" Target="slides/slide93.xml"/><Relationship Id="rId155" Type="http://schemas.openxmlformats.org/officeDocument/2006/relationships/slide" Target="slides/slide17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43147D1-398D-438C-A6A8-B5885DBC8EEF}" type="slidenum">
              <a:rPr lang="en-US" altLang="zh-CN"/>
              <a:pPr>
                <a:defRPr/>
              </a:pPr>
              <a:t>‹#›</a:t>
            </a:fld>
            <a:endParaRPr lang="en-US" altLang="zh-CN"/>
          </a:p>
        </p:txBody>
      </p:sp>
    </p:spTree>
    <p:extLst>
      <p:ext uri="{BB962C8B-B14F-4D97-AF65-F5344CB8AC3E}">
        <p14:creationId xmlns:p14="http://schemas.microsoft.com/office/powerpoint/2010/main" val="3527170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CD252FA-4D09-46B0-92A5-DE583B34472A}" type="slidenum">
              <a:rPr lang="en-US" altLang="zh-CN"/>
              <a:pPr>
                <a:defRPr/>
              </a:pPr>
              <a:t>‹#›</a:t>
            </a:fld>
            <a:endParaRPr lang="en-US" altLang="zh-CN"/>
          </a:p>
        </p:txBody>
      </p:sp>
    </p:spTree>
    <p:extLst>
      <p:ext uri="{BB962C8B-B14F-4D97-AF65-F5344CB8AC3E}">
        <p14:creationId xmlns:p14="http://schemas.microsoft.com/office/powerpoint/2010/main" val="1945868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2BA6E78-9339-4FB5-9D05-C1304DD6E609}" type="slidenum">
              <a:rPr lang="en-US" altLang="zh-CN"/>
              <a:pPr>
                <a:defRPr/>
              </a:pPr>
              <a:t>‹#›</a:t>
            </a:fld>
            <a:endParaRPr lang="en-US" altLang="zh-CN"/>
          </a:p>
        </p:txBody>
      </p:sp>
    </p:spTree>
    <p:extLst>
      <p:ext uri="{BB962C8B-B14F-4D97-AF65-F5344CB8AC3E}">
        <p14:creationId xmlns:p14="http://schemas.microsoft.com/office/powerpoint/2010/main" val="2187232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F713BB42-6C85-475F-85B7-4085B3B6DBAA}" type="slidenum">
              <a:rPr lang="en-US" altLang="zh-CN"/>
              <a:pPr>
                <a:defRPr/>
              </a:pPr>
              <a:t>‹#›</a:t>
            </a:fld>
            <a:endParaRPr lang="en-US" altLang="zh-CN"/>
          </a:p>
        </p:txBody>
      </p:sp>
    </p:spTree>
    <p:extLst>
      <p:ext uri="{BB962C8B-B14F-4D97-AF65-F5344CB8AC3E}">
        <p14:creationId xmlns:p14="http://schemas.microsoft.com/office/powerpoint/2010/main" val="2114088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668E5D9-1F56-4C00-B173-1F1CF44C7661}" type="slidenum">
              <a:rPr lang="en-US" altLang="zh-CN"/>
              <a:pPr>
                <a:defRPr/>
              </a:pPr>
              <a:t>‹#›</a:t>
            </a:fld>
            <a:endParaRPr lang="en-US" altLang="zh-CN"/>
          </a:p>
        </p:txBody>
      </p:sp>
    </p:spTree>
    <p:extLst>
      <p:ext uri="{BB962C8B-B14F-4D97-AF65-F5344CB8AC3E}">
        <p14:creationId xmlns:p14="http://schemas.microsoft.com/office/powerpoint/2010/main" val="137255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4567211-D2AE-442A-A3CD-F888FE86C6D6}" type="slidenum">
              <a:rPr lang="en-US" altLang="zh-CN"/>
              <a:pPr>
                <a:defRPr/>
              </a:pPr>
              <a:t>‹#›</a:t>
            </a:fld>
            <a:endParaRPr lang="en-US" altLang="zh-CN"/>
          </a:p>
        </p:txBody>
      </p:sp>
    </p:spTree>
    <p:extLst>
      <p:ext uri="{BB962C8B-B14F-4D97-AF65-F5344CB8AC3E}">
        <p14:creationId xmlns:p14="http://schemas.microsoft.com/office/powerpoint/2010/main" val="2551571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086ACC7-1B19-4534-A265-9CB12A8CD3BB}" type="slidenum">
              <a:rPr lang="en-US" altLang="zh-CN"/>
              <a:pPr>
                <a:defRPr/>
              </a:pPr>
              <a:t>‹#›</a:t>
            </a:fld>
            <a:endParaRPr lang="en-US" altLang="zh-CN"/>
          </a:p>
        </p:txBody>
      </p:sp>
    </p:spTree>
    <p:extLst>
      <p:ext uri="{BB962C8B-B14F-4D97-AF65-F5344CB8AC3E}">
        <p14:creationId xmlns:p14="http://schemas.microsoft.com/office/powerpoint/2010/main" val="116890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96C59F2-EDC6-4E79-9C70-2A5F27C7234F}" type="slidenum">
              <a:rPr lang="en-US" altLang="zh-CN"/>
              <a:pPr>
                <a:defRPr/>
              </a:pPr>
              <a:t>‹#›</a:t>
            </a:fld>
            <a:endParaRPr lang="en-US" altLang="zh-CN"/>
          </a:p>
        </p:txBody>
      </p:sp>
    </p:spTree>
    <p:extLst>
      <p:ext uri="{BB962C8B-B14F-4D97-AF65-F5344CB8AC3E}">
        <p14:creationId xmlns:p14="http://schemas.microsoft.com/office/powerpoint/2010/main" val="408105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D8AF7318-18AD-4DF3-8D90-47DF983E1F1C}" type="slidenum">
              <a:rPr lang="en-US" altLang="zh-CN"/>
              <a:pPr>
                <a:defRPr/>
              </a:pPr>
              <a:t>‹#›</a:t>
            </a:fld>
            <a:endParaRPr lang="en-US" altLang="zh-CN"/>
          </a:p>
        </p:txBody>
      </p:sp>
    </p:spTree>
    <p:extLst>
      <p:ext uri="{BB962C8B-B14F-4D97-AF65-F5344CB8AC3E}">
        <p14:creationId xmlns:p14="http://schemas.microsoft.com/office/powerpoint/2010/main" val="1071971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03E78B1-39CD-4E0C-BAB0-1FAB942B2AD4}" type="slidenum">
              <a:rPr lang="en-US" altLang="zh-CN"/>
              <a:pPr>
                <a:defRPr/>
              </a:pPr>
              <a:t>‹#›</a:t>
            </a:fld>
            <a:endParaRPr lang="en-US" altLang="zh-CN"/>
          </a:p>
        </p:txBody>
      </p:sp>
    </p:spTree>
    <p:extLst>
      <p:ext uri="{BB962C8B-B14F-4D97-AF65-F5344CB8AC3E}">
        <p14:creationId xmlns:p14="http://schemas.microsoft.com/office/powerpoint/2010/main" val="3684139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2E8547E1-42E0-4AB3-AA23-888CB35ECE9A}" type="slidenum">
              <a:rPr lang="en-US" altLang="zh-CN"/>
              <a:pPr>
                <a:defRPr/>
              </a:pPr>
              <a:t>‹#›</a:t>
            </a:fld>
            <a:endParaRPr lang="en-US" altLang="zh-CN"/>
          </a:p>
        </p:txBody>
      </p:sp>
    </p:spTree>
    <p:extLst>
      <p:ext uri="{BB962C8B-B14F-4D97-AF65-F5344CB8AC3E}">
        <p14:creationId xmlns:p14="http://schemas.microsoft.com/office/powerpoint/2010/main" val="451959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C851D82-3B86-4F24-97E6-F2B38DD2D20D}" type="slidenum">
              <a:rPr lang="en-US" altLang="zh-CN"/>
              <a:pPr>
                <a:defRPr/>
              </a:pPr>
              <a:t>‹#›</a:t>
            </a:fld>
            <a:endParaRPr lang="en-US" altLang="zh-CN"/>
          </a:p>
        </p:txBody>
      </p:sp>
    </p:spTree>
    <p:extLst>
      <p:ext uri="{BB962C8B-B14F-4D97-AF65-F5344CB8AC3E}">
        <p14:creationId xmlns:p14="http://schemas.microsoft.com/office/powerpoint/2010/main" val="2888322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625A77A-62B6-4592-BF9E-24ED995E28C9}" type="slidenum">
              <a:rPr lang="en-US" altLang="zh-CN"/>
              <a:pPr>
                <a:defRPr/>
              </a:pPr>
              <a:t>‹#›</a:t>
            </a:fld>
            <a:endParaRPr lang="en-US" altLang="zh-CN"/>
          </a:p>
        </p:txBody>
      </p:sp>
    </p:spTree>
    <p:extLst>
      <p:ext uri="{BB962C8B-B14F-4D97-AF65-F5344CB8AC3E}">
        <p14:creationId xmlns:p14="http://schemas.microsoft.com/office/powerpoint/2010/main" val="254242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6659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atin typeface="Arial" pitchFamily="34" charset="0"/>
              </a:defRPr>
            </a:lvl1pPr>
          </a:lstStyle>
          <a:p>
            <a:pPr>
              <a:defRPr/>
            </a:pPr>
            <a:endParaRPr lang="en-US" altLang="zh-CN"/>
          </a:p>
        </p:txBody>
      </p:sp>
      <p:sp>
        <p:nvSpPr>
          <p:cNvPr id="36659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atin typeface="Arial" pitchFamily="34" charset="0"/>
              </a:defRPr>
            </a:lvl1pPr>
          </a:lstStyle>
          <a:p>
            <a:pPr>
              <a:defRPr/>
            </a:pPr>
            <a:endParaRPr lang="en-US" altLang="zh-CN"/>
          </a:p>
        </p:txBody>
      </p:sp>
      <p:sp>
        <p:nvSpPr>
          <p:cNvPr id="366598"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atin typeface="Arial" pitchFamily="34" charset="0"/>
              </a:defRPr>
            </a:lvl1pPr>
          </a:lstStyle>
          <a:p>
            <a:pPr>
              <a:defRPr/>
            </a:pPr>
            <a:fld id="{91F9B37A-127C-4F0F-A82C-B6EA9621878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7.wmf"/></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21.wmf"/><Relationship Id="rId5" Type="http://schemas.openxmlformats.org/officeDocument/2006/relationships/oleObject" Target="../embeddings/oleObject13.bin"/><Relationship Id="rId4" Type="http://schemas.openxmlformats.org/officeDocument/2006/relationships/image" Target="../media/image20.wmf"/></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3.xml"/><Relationship Id="rId1" Type="http://schemas.openxmlformats.org/officeDocument/2006/relationships/vmlDrawing" Target="../drawings/vmlDrawing12.vml"/><Relationship Id="rId4" Type="http://schemas.openxmlformats.org/officeDocument/2006/relationships/image" Target="../media/image22.wmf"/></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3.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28436;&#31034;/&#25490;&#24207;-&#24555;&#36895;&#25490;&#24207;&#65288;&#19977;&#32773;&#21462;&#20013;&#24182;&#21452;&#31227;&#21160;&#65289;6.pp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8.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9.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2.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3.w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WordArt 1027" descr="白色大理石"/>
          <p:cNvSpPr>
            <a:spLocks noChangeArrowheads="1" noChangeShapeType="1" noTextEdit="1"/>
          </p:cNvSpPr>
          <p:nvPr/>
        </p:nvSpPr>
        <p:spPr bwMode="auto">
          <a:xfrm>
            <a:off x="1476375" y="1484313"/>
            <a:ext cx="5724525" cy="3168650"/>
          </a:xfrm>
          <a:prstGeom prst="rect">
            <a:avLst/>
          </a:prstGeom>
        </p:spPr>
        <p:txBody>
          <a:bodyPr wrap="none" fromWordArt="1">
            <a:prstTxWarp prst="textPlain">
              <a:avLst>
                <a:gd name="adj" fmla="val 50120"/>
              </a:avLst>
            </a:prstTxWarp>
            <a:scene3d>
              <a:camera prst="legacyObliqueRight"/>
              <a:lightRig rig="legacyHarsh3" dir="t"/>
            </a:scene3d>
            <a:sp3d extrusionH="100000" prstMaterial="legacyMatte">
              <a:extrusionClr>
                <a:srgbClr val="663300"/>
              </a:extrusionClr>
            </a:sp3d>
          </a:bodyPr>
          <a:lstStyle/>
          <a:p>
            <a:pPr algn="ctr"/>
            <a:r>
              <a:rPr lang="zh-CN" altLang="en-US" sz="7200" kern="10">
                <a:ln w="9525">
                  <a:round/>
                  <a:headEnd/>
                  <a:tailEnd/>
                </a:ln>
                <a:blipFill dpi="0" rotWithShape="0">
                  <a:blip r:embed="rId2"/>
                  <a:srcRect/>
                  <a:tile tx="0" ty="0" sx="100000" sy="100000" flip="none" algn="tl"/>
                </a:blipFill>
                <a:latin typeface="隶书"/>
                <a:ea typeface="隶书"/>
              </a:rPr>
              <a:t>排序</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a:xfrm>
            <a:off x="323850" y="260350"/>
            <a:ext cx="7010400" cy="914400"/>
          </a:xfrm>
        </p:spPr>
        <p:txBody>
          <a:bodyPr/>
          <a:lstStyle/>
          <a:p>
            <a:pPr algn="just" eaLnBrk="1" hangingPunct="1">
              <a:defRPr/>
            </a:pPr>
            <a:r>
              <a:rPr lang="zh-CN" altLang="en-US" sz="3200" b="1" smtClean="0">
                <a:solidFill>
                  <a:schemeClr val="tx1"/>
                </a:solidFill>
                <a:effectLst>
                  <a:outerShdw blurRad="38100" dist="38100" dir="2700000" algn="tl">
                    <a:srgbClr val="C0C0C0"/>
                  </a:outerShdw>
                </a:effectLst>
                <a:latin typeface="" pitchFamily="18" charset="0"/>
                <a:ea typeface="楷体_GB2312" pitchFamily="49" charset="-122"/>
              </a:rPr>
              <a:t>直接插入排序举例</a:t>
            </a:r>
          </a:p>
        </p:txBody>
      </p:sp>
      <p:sp>
        <p:nvSpPr>
          <p:cNvPr id="358403" name="Rectangle 3"/>
          <p:cNvSpPr>
            <a:spLocks noGrp="1" noChangeArrowheads="1"/>
          </p:cNvSpPr>
          <p:nvPr>
            <p:ph type="body" idx="1"/>
          </p:nvPr>
        </p:nvSpPr>
        <p:spPr>
          <a:xfrm>
            <a:off x="468313" y="981075"/>
            <a:ext cx="8153400" cy="649288"/>
          </a:xfrm>
        </p:spPr>
        <p:txBody>
          <a:bodyPr/>
          <a:lstStyle/>
          <a:p>
            <a:pPr eaLnBrk="1" hangingPunct="1">
              <a:spcBef>
                <a:spcPct val="0"/>
              </a:spcBef>
              <a:buFontTx/>
              <a:buNone/>
              <a:defRPr/>
            </a:pPr>
            <a:r>
              <a:rPr lang="en-US" altLang="zh-CN" sz="2800" b="1" smtClean="0">
                <a:effectLst>
                  <a:outerShdw blurRad="38100" dist="38100" dir="2700000" algn="tl">
                    <a:srgbClr val="C0C0C0"/>
                  </a:outerShdw>
                </a:effectLst>
                <a:latin typeface="" pitchFamily="18" charset="0"/>
                <a:ea typeface="楷体_GB2312" pitchFamily="49" charset="-122"/>
              </a:rPr>
              <a:t>i      (0)      (1)      (2)      (3)     (4)      (5)         temp</a:t>
            </a:r>
          </a:p>
        </p:txBody>
      </p:sp>
      <p:sp>
        <p:nvSpPr>
          <p:cNvPr id="358407" name="Rectangle 7"/>
          <p:cNvSpPr>
            <a:spLocks noChangeArrowheads="1"/>
          </p:cNvSpPr>
          <p:nvPr/>
        </p:nvSpPr>
        <p:spPr bwMode="auto">
          <a:xfrm>
            <a:off x="1044575" y="1773238"/>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rgbClr val="FF3300"/>
                </a:solidFill>
                <a:effectLst>
                  <a:outerShdw blurRad="38100" dist="38100" dir="2700000" algn="tl">
                    <a:srgbClr val="000000"/>
                  </a:outerShdw>
                </a:effectLst>
                <a:latin typeface="Arial" pitchFamily="34" charset="0"/>
                <a:ea typeface="仿宋_GB2312" pitchFamily="49" charset="-122"/>
              </a:rPr>
              <a:t>21</a:t>
            </a:r>
          </a:p>
        </p:txBody>
      </p:sp>
      <p:sp>
        <p:nvSpPr>
          <p:cNvPr id="358408" name="Rectangle 8"/>
          <p:cNvSpPr>
            <a:spLocks noChangeArrowheads="1"/>
          </p:cNvSpPr>
          <p:nvPr/>
        </p:nvSpPr>
        <p:spPr bwMode="auto">
          <a:xfrm>
            <a:off x="1979613" y="1773238"/>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25</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358409" name="Rectangle 9"/>
          <p:cNvSpPr>
            <a:spLocks noChangeArrowheads="1"/>
          </p:cNvSpPr>
          <p:nvPr/>
        </p:nvSpPr>
        <p:spPr bwMode="auto">
          <a:xfrm>
            <a:off x="2917825" y="1773238"/>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49</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358410" name="Rectangle 10"/>
          <p:cNvSpPr>
            <a:spLocks noChangeArrowheads="1"/>
          </p:cNvSpPr>
          <p:nvPr/>
        </p:nvSpPr>
        <p:spPr bwMode="auto">
          <a:xfrm>
            <a:off x="3852863" y="1773238"/>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25’</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358411" name="Rectangle 11"/>
          <p:cNvSpPr>
            <a:spLocks noChangeArrowheads="1"/>
          </p:cNvSpPr>
          <p:nvPr/>
        </p:nvSpPr>
        <p:spPr bwMode="auto">
          <a:xfrm>
            <a:off x="4787900" y="1773238"/>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16</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358412" name="Rectangle 12"/>
          <p:cNvSpPr>
            <a:spLocks noChangeArrowheads="1"/>
          </p:cNvSpPr>
          <p:nvPr/>
        </p:nvSpPr>
        <p:spPr bwMode="auto">
          <a:xfrm>
            <a:off x="5722938" y="1773238"/>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08</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358413" name="Rectangle 13"/>
          <p:cNvSpPr>
            <a:spLocks noChangeArrowheads="1"/>
          </p:cNvSpPr>
          <p:nvPr/>
        </p:nvSpPr>
        <p:spPr bwMode="auto">
          <a:xfrm>
            <a:off x="7164388" y="1773238"/>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25</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358415" name="Rectangle 15"/>
          <p:cNvSpPr>
            <a:spLocks noChangeArrowheads="1"/>
          </p:cNvSpPr>
          <p:nvPr/>
        </p:nvSpPr>
        <p:spPr bwMode="auto">
          <a:xfrm>
            <a:off x="1044575" y="2563813"/>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rgbClr val="FF3300"/>
                </a:solidFill>
                <a:effectLst>
                  <a:outerShdw blurRad="38100" dist="38100" dir="2700000" algn="tl">
                    <a:srgbClr val="000000"/>
                  </a:outerShdw>
                </a:effectLst>
                <a:latin typeface="Arial" pitchFamily="34" charset="0"/>
                <a:ea typeface="仿宋_GB2312" pitchFamily="49" charset="-122"/>
              </a:rPr>
              <a:t>21</a:t>
            </a:r>
          </a:p>
        </p:txBody>
      </p:sp>
      <p:sp>
        <p:nvSpPr>
          <p:cNvPr id="358416" name="Rectangle 16"/>
          <p:cNvSpPr>
            <a:spLocks noChangeArrowheads="1"/>
          </p:cNvSpPr>
          <p:nvPr/>
        </p:nvSpPr>
        <p:spPr bwMode="auto">
          <a:xfrm>
            <a:off x="1979613" y="2563813"/>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rgbClr val="FF3300"/>
                </a:solidFill>
                <a:effectLst>
                  <a:outerShdw blurRad="38100" dist="38100" dir="2700000" algn="tl">
                    <a:srgbClr val="000000"/>
                  </a:outerShdw>
                </a:effectLst>
                <a:latin typeface="Arial" pitchFamily="34" charset="0"/>
                <a:ea typeface="仿宋_GB2312" pitchFamily="49" charset="-122"/>
              </a:rPr>
              <a:t>25</a:t>
            </a:r>
          </a:p>
        </p:txBody>
      </p:sp>
      <p:sp>
        <p:nvSpPr>
          <p:cNvPr id="358417" name="Rectangle 17"/>
          <p:cNvSpPr>
            <a:spLocks noChangeArrowheads="1"/>
          </p:cNvSpPr>
          <p:nvPr/>
        </p:nvSpPr>
        <p:spPr bwMode="auto">
          <a:xfrm>
            <a:off x="2917825" y="2563813"/>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49</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358418" name="Rectangle 18"/>
          <p:cNvSpPr>
            <a:spLocks noChangeArrowheads="1"/>
          </p:cNvSpPr>
          <p:nvPr/>
        </p:nvSpPr>
        <p:spPr bwMode="auto">
          <a:xfrm>
            <a:off x="3852863" y="2563813"/>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25’</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358419" name="Rectangle 19"/>
          <p:cNvSpPr>
            <a:spLocks noChangeArrowheads="1"/>
          </p:cNvSpPr>
          <p:nvPr/>
        </p:nvSpPr>
        <p:spPr bwMode="auto">
          <a:xfrm>
            <a:off x="4787900" y="2563813"/>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16</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358420" name="Rectangle 20"/>
          <p:cNvSpPr>
            <a:spLocks noChangeArrowheads="1"/>
          </p:cNvSpPr>
          <p:nvPr/>
        </p:nvSpPr>
        <p:spPr bwMode="auto">
          <a:xfrm>
            <a:off x="5722938" y="2563813"/>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08</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358421" name="Rectangle 21"/>
          <p:cNvSpPr>
            <a:spLocks noChangeArrowheads="1"/>
          </p:cNvSpPr>
          <p:nvPr/>
        </p:nvSpPr>
        <p:spPr bwMode="auto">
          <a:xfrm>
            <a:off x="7164388" y="2563813"/>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49</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358422" name="Rectangle 22"/>
          <p:cNvSpPr>
            <a:spLocks noChangeArrowheads="1"/>
          </p:cNvSpPr>
          <p:nvPr/>
        </p:nvSpPr>
        <p:spPr bwMode="auto">
          <a:xfrm>
            <a:off x="1044575" y="3398838"/>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rgbClr val="FF3300"/>
                </a:solidFill>
                <a:effectLst>
                  <a:outerShdw blurRad="38100" dist="38100" dir="2700000" algn="tl">
                    <a:srgbClr val="000000"/>
                  </a:outerShdw>
                </a:effectLst>
                <a:latin typeface="Arial" pitchFamily="34" charset="0"/>
                <a:ea typeface="仿宋_GB2312" pitchFamily="49" charset="-122"/>
              </a:rPr>
              <a:t>21</a:t>
            </a:r>
          </a:p>
        </p:txBody>
      </p:sp>
      <p:sp>
        <p:nvSpPr>
          <p:cNvPr id="358423" name="Rectangle 23"/>
          <p:cNvSpPr>
            <a:spLocks noChangeArrowheads="1"/>
          </p:cNvSpPr>
          <p:nvPr/>
        </p:nvSpPr>
        <p:spPr bwMode="auto">
          <a:xfrm>
            <a:off x="1979613" y="3398838"/>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rgbClr val="FF3300"/>
                </a:solidFill>
                <a:effectLst>
                  <a:outerShdw blurRad="38100" dist="38100" dir="2700000" algn="tl">
                    <a:srgbClr val="000000"/>
                  </a:outerShdw>
                </a:effectLst>
                <a:latin typeface="Arial" pitchFamily="34" charset="0"/>
                <a:ea typeface="仿宋_GB2312" pitchFamily="49" charset="-122"/>
              </a:rPr>
              <a:t>25</a:t>
            </a:r>
          </a:p>
        </p:txBody>
      </p:sp>
      <p:sp>
        <p:nvSpPr>
          <p:cNvPr id="358424" name="Rectangle 24"/>
          <p:cNvSpPr>
            <a:spLocks noChangeArrowheads="1"/>
          </p:cNvSpPr>
          <p:nvPr/>
        </p:nvSpPr>
        <p:spPr bwMode="auto">
          <a:xfrm>
            <a:off x="2917825" y="3398838"/>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rgbClr val="FF3300"/>
                </a:solidFill>
                <a:effectLst>
                  <a:outerShdw blurRad="38100" dist="38100" dir="2700000" algn="tl">
                    <a:srgbClr val="000000"/>
                  </a:outerShdw>
                </a:effectLst>
                <a:latin typeface="Arial" pitchFamily="34" charset="0"/>
                <a:ea typeface="仿宋_GB2312" pitchFamily="49" charset="-122"/>
              </a:rPr>
              <a:t>49</a:t>
            </a:r>
          </a:p>
        </p:txBody>
      </p:sp>
      <p:sp>
        <p:nvSpPr>
          <p:cNvPr id="358425" name="Rectangle 25"/>
          <p:cNvSpPr>
            <a:spLocks noChangeArrowheads="1"/>
          </p:cNvSpPr>
          <p:nvPr/>
        </p:nvSpPr>
        <p:spPr bwMode="auto">
          <a:xfrm>
            <a:off x="3852863" y="3398838"/>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25’</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358426" name="Rectangle 26"/>
          <p:cNvSpPr>
            <a:spLocks noChangeArrowheads="1"/>
          </p:cNvSpPr>
          <p:nvPr/>
        </p:nvSpPr>
        <p:spPr bwMode="auto">
          <a:xfrm>
            <a:off x="4787900" y="3398838"/>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16</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358427" name="Rectangle 27"/>
          <p:cNvSpPr>
            <a:spLocks noChangeArrowheads="1"/>
          </p:cNvSpPr>
          <p:nvPr/>
        </p:nvSpPr>
        <p:spPr bwMode="auto">
          <a:xfrm>
            <a:off x="5722938" y="3398838"/>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08</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358428" name="Rectangle 28"/>
          <p:cNvSpPr>
            <a:spLocks noChangeArrowheads="1"/>
          </p:cNvSpPr>
          <p:nvPr/>
        </p:nvSpPr>
        <p:spPr bwMode="auto">
          <a:xfrm>
            <a:off x="7164388" y="3398838"/>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25’</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358429" name="Rectangle 29"/>
          <p:cNvSpPr>
            <a:spLocks noChangeArrowheads="1"/>
          </p:cNvSpPr>
          <p:nvPr/>
        </p:nvSpPr>
        <p:spPr bwMode="auto">
          <a:xfrm>
            <a:off x="1044575" y="4221163"/>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rgbClr val="FF3300"/>
                </a:solidFill>
                <a:effectLst>
                  <a:outerShdw blurRad="38100" dist="38100" dir="2700000" algn="tl">
                    <a:srgbClr val="000000"/>
                  </a:outerShdw>
                </a:effectLst>
                <a:latin typeface="Arial" pitchFamily="34" charset="0"/>
                <a:ea typeface="仿宋_GB2312" pitchFamily="49" charset="-122"/>
              </a:rPr>
              <a:t>21</a:t>
            </a:r>
          </a:p>
        </p:txBody>
      </p:sp>
      <p:sp>
        <p:nvSpPr>
          <p:cNvPr id="358430" name="Rectangle 30"/>
          <p:cNvSpPr>
            <a:spLocks noChangeArrowheads="1"/>
          </p:cNvSpPr>
          <p:nvPr/>
        </p:nvSpPr>
        <p:spPr bwMode="auto">
          <a:xfrm>
            <a:off x="1979613" y="4221163"/>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rgbClr val="FF3300"/>
                </a:solidFill>
                <a:effectLst>
                  <a:outerShdw blurRad="38100" dist="38100" dir="2700000" algn="tl">
                    <a:srgbClr val="000000"/>
                  </a:outerShdw>
                </a:effectLst>
                <a:latin typeface="Arial" pitchFamily="34" charset="0"/>
                <a:ea typeface="仿宋_GB2312" pitchFamily="49" charset="-122"/>
              </a:rPr>
              <a:t>25</a:t>
            </a:r>
          </a:p>
        </p:txBody>
      </p:sp>
      <p:sp>
        <p:nvSpPr>
          <p:cNvPr id="358431" name="Rectangle 31"/>
          <p:cNvSpPr>
            <a:spLocks noChangeArrowheads="1"/>
          </p:cNvSpPr>
          <p:nvPr/>
        </p:nvSpPr>
        <p:spPr bwMode="auto">
          <a:xfrm>
            <a:off x="2917825" y="4221163"/>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rgbClr val="FF3300"/>
                </a:solidFill>
                <a:effectLst>
                  <a:outerShdw blurRad="38100" dist="38100" dir="2700000" algn="tl">
                    <a:srgbClr val="000000"/>
                  </a:outerShdw>
                </a:effectLst>
                <a:latin typeface="Arial" pitchFamily="34" charset="0"/>
                <a:ea typeface="仿宋_GB2312" pitchFamily="49" charset="-122"/>
              </a:rPr>
              <a:t>25’</a:t>
            </a:r>
          </a:p>
        </p:txBody>
      </p:sp>
      <p:sp>
        <p:nvSpPr>
          <p:cNvPr id="358432" name="Rectangle 32"/>
          <p:cNvSpPr>
            <a:spLocks noChangeArrowheads="1"/>
          </p:cNvSpPr>
          <p:nvPr/>
        </p:nvSpPr>
        <p:spPr bwMode="auto">
          <a:xfrm>
            <a:off x="3852863" y="4221163"/>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rgbClr val="FF3300"/>
                </a:solidFill>
                <a:effectLst>
                  <a:outerShdw blurRad="38100" dist="38100" dir="2700000" algn="tl">
                    <a:srgbClr val="000000"/>
                  </a:outerShdw>
                </a:effectLst>
                <a:latin typeface="Arial" pitchFamily="34" charset="0"/>
                <a:ea typeface="仿宋_GB2312" pitchFamily="49" charset="-122"/>
              </a:rPr>
              <a:t>49</a:t>
            </a:r>
          </a:p>
        </p:txBody>
      </p:sp>
      <p:sp>
        <p:nvSpPr>
          <p:cNvPr id="358433" name="Rectangle 33"/>
          <p:cNvSpPr>
            <a:spLocks noChangeArrowheads="1"/>
          </p:cNvSpPr>
          <p:nvPr/>
        </p:nvSpPr>
        <p:spPr bwMode="auto">
          <a:xfrm>
            <a:off x="4787900" y="4221163"/>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16</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358434" name="Rectangle 34"/>
          <p:cNvSpPr>
            <a:spLocks noChangeArrowheads="1"/>
          </p:cNvSpPr>
          <p:nvPr/>
        </p:nvSpPr>
        <p:spPr bwMode="auto">
          <a:xfrm>
            <a:off x="5722938" y="4221163"/>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08</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358435" name="Rectangle 35"/>
          <p:cNvSpPr>
            <a:spLocks noChangeArrowheads="1"/>
          </p:cNvSpPr>
          <p:nvPr/>
        </p:nvSpPr>
        <p:spPr bwMode="auto">
          <a:xfrm>
            <a:off x="7164388" y="4221163"/>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16</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358436" name="Rectangle 36"/>
          <p:cNvSpPr>
            <a:spLocks noChangeArrowheads="1"/>
          </p:cNvSpPr>
          <p:nvPr/>
        </p:nvSpPr>
        <p:spPr bwMode="auto">
          <a:xfrm>
            <a:off x="1044575" y="5013325"/>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rgbClr val="FF3300"/>
                </a:solidFill>
                <a:effectLst>
                  <a:outerShdw blurRad="38100" dist="38100" dir="2700000" algn="tl">
                    <a:srgbClr val="000000"/>
                  </a:outerShdw>
                </a:effectLst>
                <a:latin typeface="Arial" pitchFamily="34" charset="0"/>
                <a:ea typeface="仿宋_GB2312" pitchFamily="49" charset="-122"/>
              </a:rPr>
              <a:t>16</a:t>
            </a:r>
          </a:p>
        </p:txBody>
      </p:sp>
      <p:sp>
        <p:nvSpPr>
          <p:cNvPr id="358437" name="Rectangle 37"/>
          <p:cNvSpPr>
            <a:spLocks noChangeArrowheads="1"/>
          </p:cNvSpPr>
          <p:nvPr/>
        </p:nvSpPr>
        <p:spPr bwMode="auto">
          <a:xfrm>
            <a:off x="1979613" y="5013325"/>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rgbClr val="FF3300"/>
                </a:solidFill>
                <a:effectLst>
                  <a:outerShdw blurRad="38100" dist="38100" dir="2700000" algn="tl">
                    <a:srgbClr val="000000"/>
                  </a:outerShdw>
                </a:effectLst>
                <a:latin typeface="Arial" pitchFamily="34" charset="0"/>
                <a:ea typeface="仿宋_GB2312" pitchFamily="49" charset="-122"/>
              </a:rPr>
              <a:t>21</a:t>
            </a:r>
          </a:p>
        </p:txBody>
      </p:sp>
      <p:sp>
        <p:nvSpPr>
          <p:cNvPr id="358438" name="Rectangle 38"/>
          <p:cNvSpPr>
            <a:spLocks noChangeArrowheads="1"/>
          </p:cNvSpPr>
          <p:nvPr/>
        </p:nvSpPr>
        <p:spPr bwMode="auto">
          <a:xfrm>
            <a:off x="2917825" y="5013325"/>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rgbClr val="FF3300"/>
                </a:solidFill>
                <a:effectLst>
                  <a:outerShdw blurRad="38100" dist="38100" dir="2700000" algn="tl">
                    <a:srgbClr val="000000"/>
                  </a:outerShdw>
                </a:effectLst>
                <a:latin typeface="Arial" pitchFamily="34" charset="0"/>
                <a:ea typeface="仿宋_GB2312" pitchFamily="49" charset="-122"/>
              </a:rPr>
              <a:t>25</a:t>
            </a:r>
          </a:p>
        </p:txBody>
      </p:sp>
      <p:sp>
        <p:nvSpPr>
          <p:cNvPr id="358439" name="Rectangle 39"/>
          <p:cNvSpPr>
            <a:spLocks noChangeArrowheads="1"/>
          </p:cNvSpPr>
          <p:nvPr/>
        </p:nvSpPr>
        <p:spPr bwMode="auto">
          <a:xfrm>
            <a:off x="3852863" y="5013325"/>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rgbClr val="FF3300"/>
                </a:solidFill>
                <a:effectLst>
                  <a:outerShdw blurRad="38100" dist="38100" dir="2700000" algn="tl">
                    <a:srgbClr val="000000"/>
                  </a:outerShdw>
                </a:effectLst>
                <a:latin typeface="Arial" pitchFamily="34" charset="0"/>
                <a:ea typeface="仿宋_GB2312" pitchFamily="49" charset="-122"/>
              </a:rPr>
              <a:t>25’</a:t>
            </a:r>
          </a:p>
        </p:txBody>
      </p:sp>
      <p:sp>
        <p:nvSpPr>
          <p:cNvPr id="358440" name="Rectangle 40"/>
          <p:cNvSpPr>
            <a:spLocks noChangeArrowheads="1"/>
          </p:cNvSpPr>
          <p:nvPr/>
        </p:nvSpPr>
        <p:spPr bwMode="auto">
          <a:xfrm>
            <a:off x="4787900" y="5013325"/>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rgbClr val="FF3300"/>
                </a:solidFill>
                <a:effectLst>
                  <a:outerShdw blurRad="38100" dist="38100" dir="2700000" algn="tl">
                    <a:srgbClr val="000000"/>
                  </a:outerShdw>
                </a:effectLst>
                <a:latin typeface="Arial" pitchFamily="34" charset="0"/>
                <a:ea typeface="仿宋_GB2312" pitchFamily="49" charset="-122"/>
              </a:rPr>
              <a:t>49</a:t>
            </a:r>
          </a:p>
        </p:txBody>
      </p:sp>
      <p:sp>
        <p:nvSpPr>
          <p:cNvPr id="358441" name="Rectangle 41"/>
          <p:cNvSpPr>
            <a:spLocks noChangeArrowheads="1"/>
          </p:cNvSpPr>
          <p:nvPr/>
        </p:nvSpPr>
        <p:spPr bwMode="auto">
          <a:xfrm>
            <a:off x="5722938" y="5013325"/>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08</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358442" name="Rectangle 42"/>
          <p:cNvSpPr>
            <a:spLocks noChangeArrowheads="1"/>
          </p:cNvSpPr>
          <p:nvPr/>
        </p:nvSpPr>
        <p:spPr bwMode="auto">
          <a:xfrm>
            <a:off x="7164388" y="5013325"/>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08</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358443" name="Rectangle 43"/>
          <p:cNvSpPr>
            <a:spLocks noChangeArrowheads="1"/>
          </p:cNvSpPr>
          <p:nvPr/>
        </p:nvSpPr>
        <p:spPr bwMode="auto">
          <a:xfrm>
            <a:off x="1042988" y="5805488"/>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rgbClr val="FF3300"/>
                </a:solidFill>
                <a:effectLst>
                  <a:outerShdw blurRad="38100" dist="38100" dir="2700000" algn="tl">
                    <a:srgbClr val="000000"/>
                  </a:outerShdw>
                </a:effectLst>
                <a:latin typeface="Arial" pitchFamily="34" charset="0"/>
                <a:ea typeface="仿宋_GB2312" pitchFamily="49" charset="-122"/>
              </a:rPr>
              <a:t>08</a:t>
            </a:r>
          </a:p>
        </p:txBody>
      </p:sp>
      <p:sp>
        <p:nvSpPr>
          <p:cNvPr id="358444" name="Rectangle 44"/>
          <p:cNvSpPr>
            <a:spLocks noChangeArrowheads="1"/>
          </p:cNvSpPr>
          <p:nvPr/>
        </p:nvSpPr>
        <p:spPr bwMode="auto">
          <a:xfrm>
            <a:off x="1978025" y="5805488"/>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rgbClr val="FF3300"/>
                </a:solidFill>
                <a:effectLst>
                  <a:outerShdw blurRad="38100" dist="38100" dir="2700000" algn="tl">
                    <a:srgbClr val="000000"/>
                  </a:outerShdw>
                </a:effectLst>
                <a:latin typeface="Arial" pitchFamily="34" charset="0"/>
                <a:ea typeface="仿宋_GB2312" pitchFamily="49" charset="-122"/>
              </a:rPr>
              <a:t>15</a:t>
            </a:r>
          </a:p>
        </p:txBody>
      </p:sp>
      <p:sp>
        <p:nvSpPr>
          <p:cNvPr id="358445" name="Rectangle 45"/>
          <p:cNvSpPr>
            <a:spLocks noChangeArrowheads="1"/>
          </p:cNvSpPr>
          <p:nvPr/>
        </p:nvSpPr>
        <p:spPr bwMode="auto">
          <a:xfrm>
            <a:off x="2916238" y="5805488"/>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rgbClr val="FF3300"/>
                </a:solidFill>
                <a:effectLst>
                  <a:outerShdw blurRad="38100" dist="38100" dir="2700000" algn="tl">
                    <a:srgbClr val="000000"/>
                  </a:outerShdw>
                </a:effectLst>
                <a:latin typeface="Arial" pitchFamily="34" charset="0"/>
                <a:ea typeface="仿宋_GB2312" pitchFamily="49" charset="-122"/>
              </a:rPr>
              <a:t>21</a:t>
            </a:r>
          </a:p>
        </p:txBody>
      </p:sp>
      <p:sp>
        <p:nvSpPr>
          <p:cNvPr id="358446" name="Rectangle 46"/>
          <p:cNvSpPr>
            <a:spLocks noChangeArrowheads="1"/>
          </p:cNvSpPr>
          <p:nvPr/>
        </p:nvSpPr>
        <p:spPr bwMode="auto">
          <a:xfrm>
            <a:off x="3851275" y="5805488"/>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rgbClr val="FF3300"/>
                </a:solidFill>
                <a:effectLst>
                  <a:outerShdw blurRad="38100" dist="38100" dir="2700000" algn="tl">
                    <a:srgbClr val="000000"/>
                  </a:outerShdw>
                </a:effectLst>
                <a:latin typeface="Arial" pitchFamily="34" charset="0"/>
                <a:ea typeface="仿宋_GB2312" pitchFamily="49" charset="-122"/>
              </a:rPr>
              <a:t>25</a:t>
            </a:r>
          </a:p>
        </p:txBody>
      </p:sp>
      <p:sp>
        <p:nvSpPr>
          <p:cNvPr id="358447" name="Rectangle 47"/>
          <p:cNvSpPr>
            <a:spLocks noChangeArrowheads="1"/>
          </p:cNvSpPr>
          <p:nvPr/>
        </p:nvSpPr>
        <p:spPr bwMode="auto">
          <a:xfrm>
            <a:off x="4786313" y="5805488"/>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rgbClr val="FF3300"/>
                </a:solidFill>
                <a:effectLst>
                  <a:outerShdw blurRad="38100" dist="38100" dir="2700000" algn="tl">
                    <a:srgbClr val="000000"/>
                  </a:outerShdw>
                </a:effectLst>
                <a:latin typeface="Arial" pitchFamily="34" charset="0"/>
                <a:ea typeface="仿宋_GB2312" pitchFamily="49" charset="-122"/>
              </a:rPr>
              <a:t>25’</a:t>
            </a:r>
          </a:p>
        </p:txBody>
      </p:sp>
      <p:sp>
        <p:nvSpPr>
          <p:cNvPr id="358448" name="Rectangle 48"/>
          <p:cNvSpPr>
            <a:spLocks noChangeArrowheads="1"/>
          </p:cNvSpPr>
          <p:nvPr/>
        </p:nvSpPr>
        <p:spPr bwMode="auto">
          <a:xfrm>
            <a:off x="5721350" y="5805488"/>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rgbClr val="FF3300"/>
                </a:solidFill>
                <a:effectLst>
                  <a:outerShdw blurRad="38100" dist="38100" dir="2700000" algn="tl">
                    <a:srgbClr val="000000"/>
                  </a:outerShdw>
                </a:effectLst>
                <a:latin typeface="Arial" pitchFamily="34" charset="0"/>
                <a:ea typeface="仿宋_GB2312" pitchFamily="49" charset="-122"/>
              </a:rPr>
              <a:t>49</a:t>
            </a:r>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2338" name="Text Box 14"/>
          <p:cNvSpPr txBox="1">
            <a:spLocks noChangeArrowheads="1"/>
          </p:cNvSpPr>
          <p:nvPr/>
        </p:nvSpPr>
        <p:spPr bwMode="auto">
          <a:xfrm>
            <a:off x="5562600" y="3810000"/>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FF3300"/>
                </a:solidFill>
                <a:ea typeface="楷体_GB2312" pitchFamily="49" charset="-122"/>
              </a:rPr>
              <a:t>筛选调整</a:t>
            </a:r>
          </a:p>
        </p:txBody>
      </p:sp>
      <p:graphicFrame>
        <p:nvGraphicFramePr>
          <p:cNvPr id="252943" name="Group 15"/>
          <p:cNvGraphicFramePr>
            <a:graphicFrameLocks noGrp="1"/>
          </p:cNvGraphicFramePr>
          <p:nvPr/>
        </p:nvGraphicFramePr>
        <p:xfrm>
          <a:off x="1219200" y="5410200"/>
          <a:ext cx="6096000" cy="381000"/>
        </p:xfrm>
        <a:graphic>
          <a:graphicData uri="http://schemas.openxmlformats.org/drawingml/2006/table">
            <a:tbl>
              <a:tblPr/>
              <a:tblGrid>
                <a:gridCol w="609600"/>
                <a:gridCol w="609600"/>
                <a:gridCol w="609600"/>
                <a:gridCol w="609600"/>
                <a:gridCol w="609600"/>
                <a:gridCol w="609600"/>
                <a:gridCol w="609600"/>
                <a:gridCol w="609600"/>
                <a:gridCol w="609600"/>
                <a:gridCol w="609600"/>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503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462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170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275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512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653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897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908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42363" name="Group 52"/>
          <p:cNvGrpSpPr>
            <a:grpSpLocks/>
          </p:cNvGrpSpPr>
          <p:nvPr/>
        </p:nvGrpSpPr>
        <p:grpSpPr bwMode="auto">
          <a:xfrm>
            <a:off x="609600" y="2286000"/>
            <a:ext cx="7696200" cy="1447800"/>
            <a:chOff x="384" y="1440"/>
            <a:chExt cx="4848" cy="912"/>
          </a:xfrm>
        </p:grpSpPr>
        <p:sp>
          <p:nvSpPr>
            <p:cNvPr id="142365" name="Oval 3"/>
            <p:cNvSpPr>
              <a:spLocks noChangeArrowheads="1"/>
            </p:cNvSpPr>
            <p:nvPr/>
          </p:nvSpPr>
          <p:spPr bwMode="auto">
            <a:xfrm>
              <a:off x="4137" y="1488"/>
              <a:ext cx="430"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503</a:t>
              </a:r>
            </a:p>
          </p:txBody>
        </p:sp>
        <p:sp>
          <p:nvSpPr>
            <p:cNvPr id="142366" name="Oval 4"/>
            <p:cNvSpPr>
              <a:spLocks noChangeArrowheads="1"/>
            </p:cNvSpPr>
            <p:nvPr/>
          </p:nvSpPr>
          <p:spPr bwMode="auto">
            <a:xfrm>
              <a:off x="3511" y="1776"/>
              <a:ext cx="430"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462</a:t>
              </a:r>
            </a:p>
          </p:txBody>
        </p:sp>
        <p:sp>
          <p:nvSpPr>
            <p:cNvPr id="142367" name="Oval 5"/>
            <p:cNvSpPr>
              <a:spLocks noChangeArrowheads="1"/>
            </p:cNvSpPr>
            <p:nvPr/>
          </p:nvSpPr>
          <p:spPr bwMode="auto">
            <a:xfrm>
              <a:off x="4802" y="1776"/>
              <a:ext cx="430"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170</a:t>
              </a:r>
            </a:p>
          </p:txBody>
        </p:sp>
        <p:sp>
          <p:nvSpPr>
            <p:cNvPr id="142368" name="Oval 6"/>
            <p:cNvSpPr>
              <a:spLocks noChangeArrowheads="1"/>
            </p:cNvSpPr>
            <p:nvPr/>
          </p:nvSpPr>
          <p:spPr bwMode="auto">
            <a:xfrm>
              <a:off x="3120" y="2172"/>
              <a:ext cx="430"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275</a:t>
              </a:r>
            </a:p>
          </p:txBody>
        </p:sp>
        <p:sp>
          <p:nvSpPr>
            <p:cNvPr id="142369" name="Oval 7"/>
            <p:cNvSpPr>
              <a:spLocks noChangeArrowheads="1"/>
            </p:cNvSpPr>
            <p:nvPr/>
          </p:nvSpPr>
          <p:spPr bwMode="auto">
            <a:xfrm>
              <a:off x="3941" y="2172"/>
              <a:ext cx="431"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87</a:t>
              </a:r>
            </a:p>
          </p:txBody>
        </p:sp>
        <p:sp>
          <p:nvSpPr>
            <p:cNvPr id="142370" name="Oval 8"/>
            <p:cNvSpPr>
              <a:spLocks noChangeArrowheads="1"/>
            </p:cNvSpPr>
            <p:nvPr/>
          </p:nvSpPr>
          <p:spPr bwMode="auto">
            <a:xfrm>
              <a:off x="4528" y="2172"/>
              <a:ext cx="430"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61</a:t>
              </a:r>
            </a:p>
          </p:txBody>
        </p:sp>
        <p:sp>
          <p:nvSpPr>
            <p:cNvPr id="142371" name="Line 9"/>
            <p:cNvSpPr>
              <a:spLocks noChangeShapeType="1"/>
            </p:cNvSpPr>
            <p:nvPr/>
          </p:nvSpPr>
          <p:spPr bwMode="auto">
            <a:xfrm flipH="1">
              <a:off x="3746" y="1632"/>
              <a:ext cx="430"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372" name="Line 10"/>
            <p:cNvSpPr>
              <a:spLocks noChangeShapeType="1"/>
            </p:cNvSpPr>
            <p:nvPr/>
          </p:nvSpPr>
          <p:spPr bwMode="auto">
            <a:xfrm>
              <a:off x="4528" y="1632"/>
              <a:ext cx="508"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373" name="Line 11"/>
            <p:cNvSpPr>
              <a:spLocks noChangeShapeType="1"/>
            </p:cNvSpPr>
            <p:nvPr/>
          </p:nvSpPr>
          <p:spPr bwMode="auto">
            <a:xfrm flipH="1">
              <a:off x="3316" y="1956"/>
              <a:ext cx="312" cy="2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374" name="Line 12"/>
            <p:cNvSpPr>
              <a:spLocks noChangeShapeType="1"/>
            </p:cNvSpPr>
            <p:nvPr/>
          </p:nvSpPr>
          <p:spPr bwMode="auto">
            <a:xfrm>
              <a:off x="3863" y="1956"/>
              <a:ext cx="313" cy="2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375" name="Line 13"/>
            <p:cNvSpPr>
              <a:spLocks noChangeShapeType="1"/>
            </p:cNvSpPr>
            <p:nvPr/>
          </p:nvSpPr>
          <p:spPr bwMode="auto">
            <a:xfrm flipH="1">
              <a:off x="4724" y="1956"/>
              <a:ext cx="234" cy="2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376" name="Oval 40"/>
            <p:cNvSpPr>
              <a:spLocks noChangeArrowheads="1"/>
            </p:cNvSpPr>
            <p:nvPr/>
          </p:nvSpPr>
          <p:spPr bwMode="auto">
            <a:xfrm>
              <a:off x="1285" y="1440"/>
              <a:ext cx="382" cy="19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87</a:t>
              </a:r>
            </a:p>
          </p:txBody>
        </p:sp>
        <p:sp>
          <p:nvSpPr>
            <p:cNvPr id="142377" name="Oval 41"/>
            <p:cNvSpPr>
              <a:spLocks noChangeArrowheads="1"/>
            </p:cNvSpPr>
            <p:nvPr/>
          </p:nvSpPr>
          <p:spPr bwMode="auto">
            <a:xfrm>
              <a:off x="731" y="1744"/>
              <a:ext cx="381" cy="19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503</a:t>
              </a:r>
            </a:p>
          </p:txBody>
        </p:sp>
        <p:sp>
          <p:nvSpPr>
            <p:cNvPr id="142378" name="Oval 42"/>
            <p:cNvSpPr>
              <a:spLocks noChangeArrowheads="1"/>
            </p:cNvSpPr>
            <p:nvPr/>
          </p:nvSpPr>
          <p:spPr bwMode="auto">
            <a:xfrm>
              <a:off x="1875" y="1744"/>
              <a:ext cx="381" cy="19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170</a:t>
              </a:r>
            </a:p>
          </p:txBody>
        </p:sp>
        <p:sp>
          <p:nvSpPr>
            <p:cNvPr id="142379" name="Oval 43"/>
            <p:cNvSpPr>
              <a:spLocks noChangeArrowheads="1"/>
            </p:cNvSpPr>
            <p:nvPr/>
          </p:nvSpPr>
          <p:spPr bwMode="auto">
            <a:xfrm>
              <a:off x="384" y="2162"/>
              <a:ext cx="381" cy="19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275</a:t>
              </a:r>
            </a:p>
          </p:txBody>
        </p:sp>
        <p:sp>
          <p:nvSpPr>
            <p:cNvPr id="142380" name="Oval 44"/>
            <p:cNvSpPr>
              <a:spLocks noChangeArrowheads="1"/>
            </p:cNvSpPr>
            <p:nvPr/>
          </p:nvSpPr>
          <p:spPr bwMode="auto">
            <a:xfrm>
              <a:off x="1112" y="2162"/>
              <a:ext cx="381" cy="19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462</a:t>
              </a:r>
            </a:p>
          </p:txBody>
        </p:sp>
        <p:sp>
          <p:nvSpPr>
            <p:cNvPr id="142381" name="Oval 45"/>
            <p:cNvSpPr>
              <a:spLocks noChangeArrowheads="1"/>
            </p:cNvSpPr>
            <p:nvPr/>
          </p:nvSpPr>
          <p:spPr bwMode="auto">
            <a:xfrm>
              <a:off x="1632" y="2162"/>
              <a:ext cx="381" cy="19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61</a:t>
              </a:r>
            </a:p>
          </p:txBody>
        </p:sp>
        <p:sp>
          <p:nvSpPr>
            <p:cNvPr id="142382" name="Line 46"/>
            <p:cNvSpPr>
              <a:spLocks noChangeShapeType="1"/>
            </p:cNvSpPr>
            <p:nvPr/>
          </p:nvSpPr>
          <p:spPr bwMode="auto">
            <a:xfrm flipH="1">
              <a:off x="939" y="1592"/>
              <a:ext cx="381" cy="15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383" name="Line 47"/>
            <p:cNvSpPr>
              <a:spLocks noChangeShapeType="1"/>
            </p:cNvSpPr>
            <p:nvPr/>
          </p:nvSpPr>
          <p:spPr bwMode="auto">
            <a:xfrm>
              <a:off x="1632" y="1592"/>
              <a:ext cx="451" cy="15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384" name="Line 48"/>
            <p:cNvSpPr>
              <a:spLocks noChangeShapeType="1"/>
            </p:cNvSpPr>
            <p:nvPr/>
          </p:nvSpPr>
          <p:spPr bwMode="auto">
            <a:xfrm flipH="1">
              <a:off x="557" y="1934"/>
              <a:ext cx="278" cy="2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385" name="Line 49"/>
            <p:cNvSpPr>
              <a:spLocks noChangeShapeType="1"/>
            </p:cNvSpPr>
            <p:nvPr/>
          </p:nvSpPr>
          <p:spPr bwMode="auto">
            <a:xfrm>
              <a:off x="1043" y="1934"/>
              <a:ext cx="277" cy="2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386" name="Line 50"/>
            <p:cNvSpPr>
              <a:spLocks noChangeShapeType="1"/>
            </p:cNvSpPr>
            <p:nvPr/>
          </p:nvSpPr>
          <p:spPr bwMode="auto">
            <a:xfrm flipH="1">
              <a:off x="1805" y="1934"/>
              <a:ext cx="208" cy="2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2364" name="Text Box 51"/>
          <p:cNvSpPr txBox="1">
            <a:spLocks noChangeArrowheads="1"/>
          </p:cNvSpPr>
          <p:nvPr/>
        </p:nvSpPr>
        <p:spPr bwMode="auto">
          <a:xfrm>
            <a:off x="685800" y="3886200"/>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FF3300"/>
                </a:solidFill>
                <a:latin typeface="楷体_GB2312" pitchFamily="49" charset="-122"/>
                <a:ea typeface="楷体_GB2312" pitchFamily="49" charset="-122"/>
              </a:rPr>
              <a:t>交换</a:t>
            </a:r>
            <a:r>
              <a:rPr kumimoji="1" lang="en-US" altLang="zh-CN" sz="2400" b="1">
                <a:solidFill>
                  <a:srgbClr val="FF3300"/>
                </a:solidFill>
                <a:latin typeface="Times New Roman" pitchFamily="18" charset="0"/>
                <a:ea typeface="楷体_GB2312" pitchFamily="49" charset="-122"/>
              </a:rPr>
              <a:t>512</a:t>
            </a:r>
            <a:r>
              <a:rPr kumimoji="1" lang="zh-CN" altLang="en-US" sz="2400" b="1">
                <a:solidFill>
                  <a:srgbClr val="FF3300"/>
                </a:solidFill>
                <a:latin typeface="楷体_GB2312" pitchFamily="49" charset="-122"/>
                <a:ea typeface="楷体_GB2312" pitchFamily="49" charset="-122"/>
              </a:rPr>
              <a:t>和</a:t>
            </a:r>
            <a:r>
              <a:rPr kumimoji="1" lang="en-US" altLang="zh-CN" sz="2400" b="1">
                <a:solidFill>
                  <a:srgbClr val="FF3300"/>
                </a:solidFill>
                <a:latin typeface="Times New Roman" pitchFamily="18" charset="0"/>
                <a:ea typeface="楷体_GB2312" pitchFamily="49" charset="-122"/>
              </a:rPr>
              <a:t>87</a:t>
            </a:r>
            <a:r>
              <a:rPr kumimoji="1" lang="zh-CN" altLang="en-US" sz="2400" b="1">
                <a:solidFill>
                  <a:srgbClr val="FF3300"/>
                </a:solidFill>
                <a:latin typeface="楷体_GB2312" pitchFamily="49" charset="-122"/>
                <a:ea typeface="楷体_GB2312" pitchFamily="49" charset="-122"/>
              </a:rPr>
              <a:t>后</a:t>
            </a:r>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62" name="Text Box 12"/>
          <p:cNvSpPr txBox="1">
            <a:spLocks noChangeArrowheads="1"/>
          </p:cNvSpPr>
          <p:nvPr/>
        </p:nvSpPr>
        <p:spPr bwMode="auto">
          <a:xfrm>
            <a:off x="5257800" y="37338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FF3300"/>
                </a:solidFill>
                <a:latin typeface="楷体_GB2312" pitchFamily="49" charset="-122"/>
                <a:ea typeface="楷体_GB2312" pitchFamily="49" charset="-122"/>
              </a:rPr>
              <a:t>交换</a:t>
            </a:r>
            <a:r>
              <a:rPr kumimoji="1" lang="en-US" altLang="zh-CN" sz="2400" b="1">
                <a:solidFill>
                  <a:srgbClr val="FF3300"/>
                </a:solidFill>
                <a:latin typeface="Times New Roman" pitchFamily="18" charset="0"/>
                <a:ea typeface="楷体_GB2312" pitchFamily="49" charset="-122"/>
              </a:rPr>
              <a:t>503</a:t>
            </a:r>
            <a:r>
              <a:rPr kumimoji="1" lang="zh-CN" altLang="en-US" sz="2400" b="1">
                <a:solidFill>
                  <a:srgbClr val="FF3300"/>
                </a:solidFill>
                <a:latin typeface="楷体_GB2312" pitchFamily="49" charset="-122"/>
                <a:ea typeface="楷体_GB2312" pitchFamily="49" charset="-122"/>
              </a:rPr>
              <a:t>和</a:t>
            </a:r>
            <a:r>
              <a:rPr kumimoji="1" lang="en-US" altLang="zh-CN" sz="2400" b="1">
                <a:solidFill>
                  <a:srgbClr val="FF3300"/>
                </a:solidFill>
                <a:latin typeface="Times New Roman" pitchFamily="18" charset="0"/>
                <a:ea typeface="楷体_GB2312" pitchFamily="49" charset="-122"/>
              </a:rPr>
              <a:t>61</a:t>
            </a:r>
            <a:r>
              <a:rPr kumimoji="1" lang="zh-CN" altLang="en-US" sz="2400" b="1">
                <a:solidFill>
                  <a:srgbClr val="FF3300"/>
                </a:solidFill>
                <a:latin typeface="楷体_GB2312" pitchFamily="49" charset="-122"/>
                <a:ea typeface="楷体_GB2312" pitchFamily="49" charset="-122"/>
              </a:rPr>
              <a:t>后</a:t>
            </a:r>
          </a:p>
        </p:txBody>
      </p:sp>
      <p:graphicFrame>
        <p:nvGraphicFramePr>
          <p:cNvPr id="253965" name="Group 13"/>
          <p:cNvGraphicFramePr>
            <a:graphicFrameLocks noGrp="1"/>
          </p:cNvGraphicFramePr>
          <p:nvPr/>
        </p:nvGraphicFramePr>
        <p:xfrm>
          <a:off x="1219200" y="5410200"/>
          <a:ext cx="6096000" cy="381000"/>
        </p:xfrm>
        <a:graphic>
          <a:graphicData uri="http://schemas.openxmlformats.org/drawingml/2006/table">
            <a:tbl>
              <a:tblPr/>
              <a:tblGrid>
                <a:gridCol w="609600"/>
                <a:gridCol w="609600"/>
                <a:gridCol w="609600"/>
                <a:gridCol w="609600"/>
                <a:gridCol w="609600"/>
                <a:gridCol w="609600"/>
                <a:gridCol w="609600"/>
                <a:gridCol w="609600"/>
                <a:gridCol w="609600"/>
                <a:gridCol w="609600"/>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61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462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170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275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503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512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653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897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908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53989" name="Group 37"/>
          <p:cNvGraphicFramePr>
            <a:graphicFrameLocks noGrp="1"/>
          </p:cNvGraphicFramePr>
          <p:nvPr/>
        </p:nvGraphicFramePr>
        <p:xfrm>
          <a:off x="1219200" y="838200"/>
          <a:ext cx="6096000" cy="381000"/>
        </p:xfrm>
        <a:graphic>
          <a:graphicData uri="http://schemas.openxmlformats.org/drawingml/2006/table">
            <a:tbl>
              <a:tblPr/>
              <a:tblGrid>
                <a:gridCol w="609600"/>
                <a:gridCol w="609600"/>
                <a:gridCol w="609600"/>
                <a:gridCol w="609600"/>
                <a:gridCol w="609600"/>
                <a:gridCol w="609600"/>
                <a:gridCol w="609600"/>
                <a:gridCol w="609600"/>
                <a:gridCol w="609600"/>
                <a:gridCol w="609600"/>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503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462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170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275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512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653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897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908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43411" name="Group 74"/>
          <p:cNvGrpSpPr>
            <a:grpSpLocks/>
          </p:cNvGrpSpPr>
          <p:nvPr/>
        </p:nvGrpSpPr>
        <p:grpSpPr bwMode="auto">
          <a:xfrm>
            <a:off x="762000" y="2362200"/>
            <a:ext cx="7543800" cy="1371600"/>
            <a:chOff x="480" y="1488"/>
            <a:chExt cx="4752" cy="864"/>
          </a:xfrm>
        </p:grpSpPr>
        <p:sp>
          <p:nvSpPr>
            <p:cNvPr id="143413" name="Oval 3"/>
            <p:cNvSpPr>
              <a:spLocks noChangeArrowheads="1"/>
            </p:cNvSpPr>
            <p:nvPr/>
          </p:nvSpPr>
          <p:spPr bwMode="auto">
            <a:xfrm>
              <a:off x="4162" y="1488"/>
              <a:ext cx="420"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61</a:t>
              </a:r>
            </a:p>
          </p:txBody>
        </p:sp>
        <p:sp>
          <p:nvSpPr>
            <p:cNvPr id="143414" name="Oval 4"/>
            <p:cNvSpPr>
              <a:spLocks noChangeArrowheads="1"/>
            </p:cNvSpPr>
            <p:nvPr/>
          </p:nvSpPr>
          <p:spPr bwMode="auto">
            <a:xfrm>
              <a:off x="3550" y="1776"/>
              <a:ext cx="421"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462</a:t>
              </a:r>
            </a:p>
          </p:txBody>
        </p:sp>
        <p:sp>
          <p:nvSpPr>
            <p:cNvPr id="143415" name="Oval 5"/>
            <p:cNvSpPr>
              <a:spLocks noChangeArrowheads="1"/>
            </p:cNvSpPr>
            <p:nvPr/>
          </p:nvSpPr>
          <p:spPr bwMode="auto">
            <a:xfrm>
              <a:off x="4812" y="1776"/>
              <a:ext cx="420"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170</a:t>
              </a:r>
            </a:p>
          </p:txBody>
        </p:sp>
        <p:sp>
          <p:nvSpPr>
            <p:cNvPr id="143416" name="Oval 6"/>
            <p:cNvSpPr>
              <a:spLocks noChangeArrowheads="1"/>
            </p:cNvSpPr>
            <p:nvPr/>
          </p:nvSpPr>
          <p:spPr bwMode="auto">
            <a:xfrm>
              <a:off x="3168" y="2172"/>
              <a:ext cx="420"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275</a:t>
              </a:r>
            </a:p>
          </p:txBody>
        </p:sp>
        <p:sp>
          <p:nvSpPr>
            <p:cNvPr id="143417" name="Oval 7"/>
            <p:cNvSpPr>
              <a:spLocks noChangeArrowheads="1"/>
            </p:cNvSpPr>
            <p:nvPr/>
          </p:nvSpPr>
          <p:spPr bwMode="auto">
            <a:xfrm>
              <a:off x="3971" y="2172"/>
              <a:ext cx="420"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87</a:t>
              </a:r>
            </a:p>
          </p:txBody>
        </p:sp>
        <p:sp>
          <p:nvSpPr>
            <p:cNvPr id="143418" name="Line 8"/>
            <p:cNvSpPr>
              <a:spLocks noChangeShapeType="1"/>
            </p:cNvSpPr>
            <p:nvPr/>
          </p:nvSpPr>
          <p:spPr bwMode="auto">
            <a:xfrm flipH="1">
              <a:off x="3780" y="1632"/>
              <a:ext cx="420"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19" name="Line 9"/>
            <p:cNvSpPr>
              <a:spLocks noChangeShapeType="1"/>
            </p:cNvSpPr>
            <p:nvPr/>
          </p:nvSpPr>
          <p:spPr bwMode="auto">
            <a:xfrm>
              <a:off x="4544" y="1632"/>
              <a:ext cx="497"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20" name="Line 10"/>
            <p:cNvSpPr>
              <a:spLocks noChangeShapeType="1"/>
            </p:cNvSpPr>
            <p:nvPr/>
          </p:nvSpPr>
          <p:spPr bwMode="auto">
            <a:xfrm flipH="1">
              <a:off x="3359" y="1956"/>
              <a:ext cx="306" cy="2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21" name="Line 11"/>
            <p:cNvSpPr>
              <a:spLocks noChangeShapeType="1"/>
            </p:cNvSpPr>
            <p:nvPr/>
          </p:nvSpPr>
          <p:spPr bwMode="auto">
            <a:xfrm>
              <a:off x="3894" y="1956"/>
              <a:ext cx="306" cy="2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22" name="Oval 62"/>
            <p:cNvSpPr>
              <a:spLocks noChangeArrowheads="1"/>
            </p:cNvSpPr>
            <p:nvPr/>
          </p:nvSpPr>
          <p:spPr bwMode="auto">
            <a:xfrm>
              <a:off x="1497" y="1488"/>
              <a:ext cx="430"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503</a:t>
              </a:r>
            </a:p>
          </p:txBody>
        </p:sp>
        <p:sp>
          <p:nvSpPr>
            <p:cNvPr id="143423" name="Oval 63"/>
            <p:cNvSpPr>
              <a:spLocks noChangeArrowheads="1"/>
            </p:cNvSpPr>
            <p:nvPr/>
          </p:nvSpPr>
          <p:spPr bwMode="auto">
            <a:xfrm>
              <a:off x="871" y="1776"/>
              <a:ext cx="430"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462</a:t>
              </a:r>
            </a:p>
          </p:txBody>
        </p:sp>
        <p:sp>
          <p:nvSpPr>
            <p:cNvPr id="143424" name="Oval 64"/>
            <p:cNvSpPr>
              <a:spLocks noChangeArrowheads="1"/>
            </p:cNvSpPr>
            <p:nvPr/>
          </p:nvSpPr>
          <p:spPr bwMode="auto">
            <a:xfrm>
              <a:off x="2162" y="1776"/>
              <a:ext cx="430"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170</a:t>
              </a:r>
            </a:p>
          </p:txBody>
        </p:sp>
        <p:sp>
          <p:nvSpPr>
            <p:cNvPr id="143425" name="Oval 65"/>
            <p:cNvSpPr>
              <a:spLocks noChangeArrowheads="1"/>
            </p:cNvSpPr>
            <p:nvPr/>
          </p:nvSpPr>
          <p:spPr bwMode="auto">
            <a:xfrm>
              <a:off x="480" y="2172"/>
              <a:ext cx="430"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275</a:t>
              </a:r>
            </a:p>
          </p:txBody>
        </p:sp>
        <p:sp>
          <p:nvSpPr>
            <p:cNvPr id="143426" name="Oval 66"/>
            <p:cNvSpPr>
              <a:spLocks noChangeArrowheads="1"/>
            </p:cNvSpPr>
            <p:nvPr/>
          </p:nvSpPr>
          <p:spPr bwMode="auto">
            <a:xfrm>
              <a:off x="1301" y="2172"/>
              <a:ext cx="431"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87</a:t>
              </a:r>
            </a:p>
          </p:txBody>
        </p:sp>
        <p:sp>
          <p:nvSpPr>
            <p:cNvPr id="143427" name="Oval 67"/>
            <p:cNvSpPr>
              <a:spLocks noChangeArrowheads="1"/>
            </p:cNvSpPr>
            <p:nvPr/>
          </p:nvSpPr>
          <p:spPr bwMode="auto">
            <a:xfrm>
              <a:off x="1888" y="2172"/>
              <a:ext cx="430"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61</a:t>
              </a:r>
            </a:p>
          </p:txBody>
        </p:sp>
        <p:sp>
          <p:nvSpPr>
            <p:cNvPr id="143428" name="Line 68"/>
            <p:cNvSpPr>
              <a:spLocks noChangeShapeType="1"/>
            </p:cNvSpPr>
            <p:nvPr/>
          </p:nvSpPr>
          <p:spPr bwMode="auto">
            <a:xfrm flipH="1">
              <a:off x="1106" y="1632"/>
              <a:ext cx="430"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29" name="Line 69"/>
            <p:cNvSpPr>
              <a:spLocks noChangeShapeType="1"/>
            </p:cNvSpPr>
            <p:nvPr/>
          </p:nvSpPr>
          <p:spPr bwMode="auto">
            <a:xfrm>
              <a:off x="1888" y="1632"/>
              <a:ext cx="508"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30" name="Line 70"/>
            <p:cNvSpPr>
              <a:spLocks noChangeShapeType="1"/>
            </p:cNvSpPr>
            <p:nvPr/>
          </p:nvSpPr>
          <p:spPr bwMode="auto">
            <a:xfrm flipH="1">
              <a:off x="676" y="1956"/>
              <a:ext cx="312" cy="2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31" name="Line 71"/>
            <p:cNvSpPr>
              <a:spLocks noChangeShapeType="1"/>
            </p:cNvSpPr>
            <p:nvPr/>
          </p:nvSpPr>
          <p:spPr bwMode="auto">
            <a:xfrm>
              <a:off x="1223" y="1956"/>
              <a:ext cx="313" cy="2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32" name="Line 72"/>
            <p:cNvSpPr>
              <a:spLocks noChangeShapeType="1"/>
            </p:cNvSpPr>
            <p:nvPr/>
          </p:nvSpPr>
          <p:spPr bwMode="auto">
            <a:xfrm flipH="1">
              <a:off x="2084" y="1956"/>
              <a:ext cx="234" cy="2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3412" name="Text Box 73"/>
          <p:cNvSpPr txBox="1">
            <a:spLocks noChangeArrowheads="1"/>
          </p:cNvSpPr>
          <p:nvPr/>
        </p:nvSpPr>
        <p:spPr bwMode="auto">
          <a:xfrm>
            <a:off x="1371600" y="3810000"/>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FF3300"/>
                </a:solidFill>
                <a:ea typeface="楷体_GB2312" pitchFamily="49" charset="-122"/>
              </a:rPr>
              <a:t>筛选调整</a:t>
            </a: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4386" name="Text Box 12"/>
          <p:cNvSpPr txBox="1">
            <a:spLocks noChangeArrowheads="1"/>
          </p:cNvSpPr>
          <p:nvPr/>
        </p:nvSpPr>
        <p:spPr bwMode="auto">
          <a:xfrm>
            <a:off x="5715000" y="381000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FF3300"/>
                </a:solidFill>
                <a:ea typeface="楷体_GB2312" pitchFamily="49" charset="-122"/>
              </a:rPr>
              <a:t>筛选调整</a:t>
            </a:r>
          </a:p>
        </p:txBody>
      </p:sp>
      <p:graphicFrame>
        <p:nvGraphicFramePr>
          <p:cNvPr id="254989" name="Group 13"/>
          <p:cNvGraphicFramePr>
            <a:graphicFrameLocks noGrp="1"/>
          </p:cNvGraphicFramePr>
          <p:nvPr/>
        </p:nvGraphicFramePr>
        <p:xfrm>
          <a:off x="1219200" y="5410200"/>
          <a:ext cx="6096000" cy="381000"/>
        </p:xfrm>
        <a:graphic>
          <a:graphicData uri="http://schemas.openxmlformats.org/drawingml/2006/table">
            <a:tbl>
              <a:tblPr/>
              <a:tblGrid>
                <a:gridCol w="609600"/>
                <a:gridCol w="609600"/>
                <a:gridCol w="609600"/>
                <a:gridCol w="609600"/>
                <a:gridCol w="609600"/>
                <a:gridCol w="609600"/>
                <a:gridCol w="609600"/>
                <a:gridCol w="609600"/>
                <a:gridCol w="609600"/>
                <a:gridCol w="609600"/>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462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275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170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503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512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653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897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908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44411" name="Group 48"/>
          <p:cNvGrpSpPr>
            <a:grpSpLocks/>
          </p:cNvGrpSpPr>
          <p:nvPr/>
        </p:nvGrpSpPr>
        <p:grpSpPr bwMode="auto">
          <a:xfrm>
            <a:off x="685800" y="2438400"/>
            <a:ext cx="7543800" cy="1371600"/>
            <a:chOff x="432" y="1536"/>
            <a:chExt cx="4752" cy="864"/>
          </a:xfrm>
        </p:grpSpPr>
        <p:sp>
          <p:nvSpPr>
            <p:cNvPr id="144413" name="Oval 3"/>
            <p:cNvSpPr>
              <a:spLocks noChangeArrowheads="1"/>
            </p:cNvSpPr>
            <p:nvPr/>
          </p:nvSpPr>
          <p:spPr bwMode="auto">
            <a:xfrm>
              <a:off x="4164" y="1536"/>
              <a:ext cx="400" cy="17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462</a:t>
              </a:r>
            </a:p>
          </p:txBody>
        </p:sp>
        <p:sp>
          <p:nvSpPr>
            <p:cNvPr id="144414" name="Oval 4"/>
            <p:cNvSpPr>
              <a:spLocks noChangeArrowheads="1"/>
            </p:cNvSpPr>
            <p:nvPr/>
          </p:nvSpPr>
          <p:spPr bwMode="auto">
            <a:xfrm>
              <a:off x="3580" y="1808"/>
              <a:ext cx="401" cy="17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275</a:t>
              </a:r>
            </a:p>
          </p:txBody>
        </p:sp>
        <p:sp>
          <p:nvSpPr>
            <p:cNvPr id="144415" name="Oval 5"/>
            <p:cNvSpPr>
              <a:spLocks noChangeArrowheads="1"/>
            </p:cNvSpPr>
            <p:nvPr/>
          </p:nvSpPr>
          <p:spPr bwMode="auto">
            <a:xfrm>
              <a:off x="4783" y="1808"/>
              <a:ext cx="401" cy="17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170</a:t>
              </a:r>
            </a:p>
          </p:txBody>
        </p:sp>
        <p:sp>
          <p:nvSpPr>
            <p:cNvPr id="144416" name="Oval 6"/>
            <p:cNvSpPr>
              <a:spLocks noChangeArrowheads="1"/>
            </p:cNvSpPr>
            <p:nvPr/>
          </p:nvSpPr>
          <p:spPr bwMode="auto">
            <a:xfrm>
              <a:off x="3216" y="2182"/>
              <a:ext cx="401" cy="17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61</a:t>
              </a:r>
            </a:p>
          </p:txBody>
        </p:sp>
        <p:sp>
          <p:nvSpPr>
            <p:cNvPr id="144417" name="Oval 7"/>
            <p:cNvSpPr>
              <a:spLocks noChangeArrowheads="1"/>
            </p:cNvSpPr>
            <p:nvPr/>
          </p:nvSpPr>
          <p:spPr bwMode="auto">
            <a:xfrm>
              <a:off x="3981" y="2182"/>
              <a:ext cx="401" cy="17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87</a:t>
              </a:r>
            </a:p>
          </p:txBody>
        </p:sp>
        <p:sp>
          <p:nvSpPr>
            <p:cNvPr id="144418" name="Line 8"/>
            <p:cNvSpPr>
              <a:spLocks noChangeShapeType="1"/>
            </p:cNvSpPr>
            <p:nvPr/>
          </p:nvSpPr>
          <p:spPr bwMode="auto">
            <a:xfrm flipH="1">
              <a:off x="3799" y="1672"/>
              <a:ext cx="401" cy="1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19" name="Line 9"/>
            <p:cNvSpPr>
              <a:spLocks noChangeShapeType="1"/>
            </p:cNvSpPr>
            <p:nvPr/>
          </p:nvSpPr>
          <p:spPr bwMode="auto">
            <a:xfrm>
              <a:off x="4528" y="1672"/>
              <a:ext cx="474" cy="1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20" name="Line 10"/>
            <p:cNvSpPr>
              <a:spLocks noChangeShapeType="1"/>
            </p:cNvSpPr>
            <p:nvPr/>
          </p:nvSpPr>
          <p:spPr bwMode="auto">
            <a:xfrm flipH="1">
              <a:off x="3398" y="1978"/>
              <a:ext cx="292" cy="2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21" name="Line 11"/>
            <p:cNvSpPr>
              <a:spLocks noChangeShapeType="1"/>
            </p:cNvSpPr>
            <p:nvPr/>
          </p:nvSpPr>
          <p:spPr bwMode="auto">
            <a:xfrm>
              <a:off x="3908" y="1978"/>
              <a:ext cx="292" cy="2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22" name="Oval 38"/>
            <p:cNvSpPr>
              <a:spLocks noChangeArrowheads="1"/>
            </p:cNvSpPr>
            <p:nvPr/>
          </p:nvSpPr>
          <p:spPr bwMode="auto">
            <a:xfrm>
              <a:off x="1426" y="1536"/>
              <a:ext cx="420"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61</a:t>
              </a:r>
            </a:p>
          </p:txBody>
        </p:sp>
        <p:sp>
          <p:nvSpPr>
            <p:cNvPr id="144423" name="Oval 39"/>
            <p:cNvSpPr>
              <a:spLocks noChangeArrowheads="1"/>
            </p:cNvSpPr>
            <p:nvPr/>
          </p:nvSpPr>
          <p:spPr bwMode="auto">
            <a:xfrm>
              <a:off x="814" y="1824"/>
              <a:ext cx="421"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462</a:t>
              </a:r>
            </a:p>
          </p:txBody>
        </p:sp>
        <p:sp>
          <p:nvSpPr>
            <p:cNvPr id="144424" name="Oval 40"/>
            <p:cNvSpPr>
              <a:spLocks noChangeArrowheads="1"/>
            </p:cNvSpPr>
            <p:nvPr/>
          </p:nvSpPr>
          <p:spPr bwMode="auto">
            <a:xfrm>
              <a:off x="2076" y="1824"/>
              <a:ext cx="420"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170</a:t>
              </a:r>
            </a:p>
          </p:txBody>
        </p:sp>
        <p:sp>
          <p:nvSpPr>
            <p:cNvPr id="144425" name="Oval 41"/>
            <p:cNvSpPr>
              <a:spLocks noChangeArrowheads="1"/>
            </p:cNvSpPr>
            <p:nvPr/>
          </p:nvSpPr>
          <p:spPr bwMode="auto">
            <a:xfrm>
              <a:off x="432" y="2220"/>
              <a:ext cx="420"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275</a:t>
              </a:r>
            </a:p>
          </p:txBody>
        </p:sp>
        <p:sp>
          <p:nvSpPr>
            <p:cNvPr id="144426" name="Oval 42"/>
            <p:cNvSpPr>
              <a:spLocks noChangeArrowheads="1"/>
            </p:cNvSpPr>
            <p:nvPr/>
          </p:nvSpPr>
          <p:spPr bwMode="auto">
            <a:xfrm>
              <a:off x="1235" y="2220"/>
              <a:ext cx="420"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87</a:t>
              </a:r>
            </a:p>
          </p:txBody>
        </p:sp>
        <p:sp>
          <p:nvSpPr>
            <p:cNvPr id="144427" name="Line 43"/>
            <p:cNvSpPr>
              <a:spLocks noChangeShapeType="1"/>
            </p:cNvSpPr>
            <p:nvPr/>
          </p:nvSpPr>
          <p:spPr bwMode="auto">
            <a:xfrm flipH="1">
              <a:off x="1044" y="1680"/>
              <a:ext cx="420"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28" name="Line 44"/>
            <p:cNvSpPr>
              <a:spLocks noChangeShapeType="1"/>
            </p:cNvSpPr>
            <p:nvPr/>
          </p:nvSpPr>
          <p:spPr bwMode="auto">
            <a:xfrm>
              <a:off x="1808" y="1680"/>
              <a:ext cx="497"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29" name="Line 45"/>
            <p:cNvSpPr>
              <a:spLocks noChangeShapeType="1"/>
            </p:cNvSpPr>
            <p:nvPr/>
          </p:nvSpPr>
          <p:spPr bwMode="auto">
            <a:xfrm flipH="1">
              <a:off x="623" y="2004"/>
              <a:ext cx="306" cy="2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30" name="Line 46"/>
            <p:cNvSpPr>
              <a:spLocks noChangeShapeType="1"/>
            </p:cNvSpPr>
            <p:nvPr/>
          </p:nvSpPr>
          <p:spPr bwMode="auto">
            <a:xfrm>
              <a:off x="1158" y="2004"/>
              <a:ext cx="306" cy="2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4412" name="Text Box 47"/>
          <p:cNvSpPr txBox="1">
            <a:spLocks noChangeArrowheads="1"/>
          </p:cNvSpPr>
          <p:nvPr/>
        </p:nvSpPr>
        <p:spPr bwMode="auto">
          <a:xfrm>
            <a:off x="914400" y="38100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FF3300"/>
                </a:solidFill>
                <a:latin typeface="楷体_GB2312" pitchFamily="49" charset="-122"/>
                <a:ea typeface="楷体_GB2312" pitchFamily="49" charset="-122"/>
              </a:rPr>
              <a:t>交换</a:t>
            </a:r>
            <a:r>
              <a:rPr kumimoji="1" lang="en-US" altLang="zh-CN" sz="2400" b="1">
                <a:solidFill>
                  <a:srgbClr val="FF3300"/>
                </a:solidFill>
                <a:latin typeface="Times New Roman" pitchFamily="18" charset="0"/>
                <a:ea typeface="楷体_GB2312" pitchFamily="49" charset="-122"/>
              </a:rPr>
              <a:t>503</a:t>
            </a:r>
            <a:r>
              <a:rPr kumimoji="1" lang="zh-CN" altLang="en-US" sz="2400" b="1">
                <a:solidFill>
                  <a:srgbClr val="FF3300"/>
                </a:solidFill>
                <a:latin typeface="楷体_GB2312" pitchFamily="49" charset="-122"/>
                <a:ea typeface="楷体_GB2312" pitchFamily="49" charset="-122"/>
              </a:rPr>
              <a:t>和</a:t>
            </a:r>
            <a:r>
              <a:rPr kumimoji="1" lang="en-US" altLang="zh-CN" sz="2400" b="1">
                <a:solidFill>
                  <a:srgbClr val="FF3300"/>
                </a:solidFill>
                <a:latin typeface="Times New Roman" pitchFamily="18" charset="0"/>
                <a:ea typeface="楷体_GB2312" pitchFamily="49" charset="-122"/>
              </a:rPr>
              <a:t>61</a:t>
            </a:r>
            <a:r>
              <a:rPr kumimoji="1" lang="zh-CN" altLang="en-US" sz="2400" b="1">
                <a:solidFill>
                  <a:srgbClr val="FF3300"/>
                </a:solidFill>
                <a:latin typeface="楷体_GB2312" pitchFamily="49" charset="-122"/>
                <a:ea typeface="楷体_GB2312" pitchFamily="49" charset="-122"/>
              </a:rPr>
              <a:t>后</a:t>
            </a: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5410" name="Text Box 10"/>
          <p:cNvSpPr txBox="1">
            <a:spLocks noChangeArrowheads="1"/>
          </p:cNvSpPr>
          <p:nvPr/>
        </p:nvSpPr>
        <p:spPr bwMode="auto">
          <a:xfrm>
            <a:off x="5486400" y="38862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FF3300"/>
                </a:solidFill>
                <a:latin typeface="楷体_GB2312" pitchFamily="49" charset="-122"/>
                <a:ea typeface="楷体_GB2312" pitchFamily="49" charset="-122"/>
              </a:rPr>
              <a:t>交换</a:t>
            </a:r>
            <a:r>
              <a:rPr kumimoji="1" lang="en-US" altLang="zh-CN" sz="2400" b="1">
                <a:solidFill>
                  <a:srgbClr val="FF3300"/>
                </a:solidFill>
                <a:latin typeface="Times New Roman" pitchFamily="18" charset="0"/>
                <a:ea typeface="楷体_GB2312" pitchFamily="49" charset="-122"/>
              </a:rPr>
              <a:t>462</a:t>
            </a:r>
            <a:r>
              <a:rPr kumimoji="1" lang="zh-CN" altLang="en-US" sz="2400" b="1">
                <a:solidFill>
                  <a:srgbClr val="FF3300"/>
                </a:solidFill>
                <a:latin typeface="楷体_GB2312" pitchFamily="49" charset="-122"/>
                <a:ea typeface="楷体_GB2312" pitchFamily="49" charset="-122"/>
              </a:rPr>
              <a:t>和</a:t>
            </a:r>
            <a:r>
              <a:rPr kumimoji="1" lang="en-US" altLang="zh-CN" sz="2400" b="1">
                <a:solidFill>
                  <a:srgbClr val="FF3300"/>
                </a:solidFill>
                <a:latin typeface="Times New Roman" pitchFamily="18" charset="0"/>
                <a:ea typeface="楷体_GB2312" pitchFamily="49" charset="-122"/>
              </a:rPr>
              <a:t>87</a:t>
            </a:r>
          </a:p>
        </p:txBody>
      </p:sp>
      <p:graphicFrame>
        <p:nvGraphicFramePr>
          <p:cNvPr id="256011" name="Group 11"/>
          <p:cNvGraphicFramePr>
            <a:graphicFrameLocks noGrp="1"/>
          </p:cNvGraphicFramePr>
          <p:nvPr/>
        </p:nvGraphicFramePr>
        <p:xfrm>
          <a:off x="1219200" y="5410200"/>
          <a:ext cx="6096000" cy="381000"/>
        </p:xfrm>
        <a:graphic>
          <a:graphicData uri="http://schemas.openxmlformats.org/drawingml/2006/table">
            <a:tbl>
              <a:tblPr/>
              <a:tblGrid>
                <a:gridCol w="609600"/>
                <a:gridCol w="609600"/>
                <a:gridCol w="609600"/>
                <a:gridCol w="609600"/>
                <a:gridCol w="609600"/>
                <a:gridCol w="609600"/>
                <a:gridCol w="609600"/>
                <a:gridCol w="609600"/>
                <a:gridCol w="609600"/>
                <a:gridCol w="609600"/>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87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275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170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462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503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512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653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897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908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56035" name="Group 35"/>
          <p:cNvGraphicFramePr>
            <a:graphicFrameLocks noGrp="1"/>
          </p:cNvGraphicFramePr>
          <p:nvPr/>
        </p:nvGraphicFramePr>
        <p:xfrm>
          <a:off x="1219200" y="762000"/>
          <a:ext cx="6096000" cy="381000"/>
        </p:xfrm>
        <a:graphic>
          <a:graphicData uri="http://schemas.openxmlformats.org/drawingml/2006/table">
            <a:tbl>
              <a:tblPr/>
              <a:tblGrid>
                <a:gridCol w="609600"/>
                <a:gridCol w="609600"/>
                <a:gridCol w="609600"/>
                <a:gridCol w="609600"/>
                <a:gridCol w="609600"/>
                <a:gridCol w="609600"/>
                <a:gridCol w="609600"/>
                <a:gridCol w="609600"/>
                <a:gridCol w="609600"/>
                <a:gridCol w="609600"/>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462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275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170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503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512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653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897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908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45459" name="Group 70"/>
          <p:cNvGrpSpPr>
            <a:grpSpLocks/>
          </p:cNvGrpSpPr>
          <p:nvPr/>
        </p:nvGrpSpPr>
        <p:grpSpPr bwMode="auto">
          <a:xfrm>
            <a:off x="914400" y="2514600"/>
            <a:ext cx="7239000" cy="1295400"/>
            <a:chOff x="576" y="1584"/>
            <a:chExt cx="4560" cy="816"/>
          </a:xfrm>
        </p:grpSpPr>
        <p:sp>
          <p:nvSpPr>
            <p:cNvPr id="145461" name="Oval 3"/>
            <p:cNvSpPr>
              <a:spLocks noChangeArrowheads="1"/>
            </p:cNvSpPr>
            <p:nvPr/>
          </p:nvSpPr>
          <p:spPr bwMode="auto">
            <a:xfrm>
              <a:off x="4190" y="1584"/>
              <a:ext cx="372" cy="17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87</a:t>
              </a:r>
            </a:p>
          </p:txBody>
        </p:sp>
        <p:sp>
          <p:nvSpPr>
            <p:cNvPr id="145462" name="Oval 4"/>
            <p:cNvSpPr>
              <a:spLocks noChangeArrowheads="1"/>
            </p:cNvSpPr>
            <p:nvPr/>
          </p:nvSpPr>
          <p:spPr bwMode="auto">
            <a:xfrm>
              <a:off x="3650" y="1856"/>
              <a:ext cx="371" cy="17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275</a:t>
              </a:r>
            </a:p>
          </p:txBody>
        </p:sp>
        <p:sp>
          <p:nvSpPr>
            <p:cNvPr id="145463" name="Oval 5"/>
            <p:cNvSpPr>
              <a:spLocks noChangeArrowheads="1"/>
            </p:cNvSpPr>
            <p:nvPr/>
          </p:nvSpPr>
          <p:spPr bwMode="auto">
            <a:xfrm>
              <a:off x="4764" y="1856"/>
              <a:ext cx="372" cy="17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170</a:t>
              </a:r>
            </a:p>
          </p:txBody>
        </p:sp>
        <p:sp>
          <p:nvSpPr>
            <p:cNvPr id="145464" name="Oval 6"/>
            <p:cNvSpPr>
              <a:spLocks noChangeArrowheads="1"/>
            </p:cNvSpPr>
            <p:nvPr/>
          </p:nvSpPr>
          <p:spPr bwMode="auto">
            <a:xfrm>
              <a:off x="3312" y="2230"/>
              <a:ext cx="372" cy="17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61</a:t>
              </a:r>
            </a:p>
          </p:txBody>
        </p:sp>
        <p:sp>
          <p:nvSpPr>
            <p:cNvPr id="145465" name="Line 7"/>
            <p:cNvSpPr>
              <a:spLocks noChangeShapeType="1"/>
            </p:cNvSpPr>
            <p:nvPr/>
          </p:nvSpPr>
          <p:spPr bwMode="auto">
            <a:xfrm flipH="1">
              <a:off x="3852" y="1720"/>
              <a:ext cx="372" cy="1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466" name="Line 8"/>
            <p:cNvSpPr>
              <a:spLocks noChangeShapeType="1"/>
            </p:cNvSpPr>
            <p:nvPr/>
          </p:nvSpPr>
          <p:spPr bwMode="auto">
            <a:xfrm>
              <a:off x="4528" y="1720"/>
              <a:ext cx="439" cy="1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467" name="Line 9"/>
            <p:cNvSpPr>
              <a:spLocks noChangeShapeType="1"/>
            </p:cNvSpPr>
            <p:nvPr/>
          </p:nvSpPr>
          <p:spPr bwMode="auto">
            <a:xfrm flipH="1">
              <a:off x="3481" y="2026"/>
              <a:ext cx="270" cy="2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468" name="Oval 60"/>
            <p:cNvSpPr>
              <a:spLocks noChangeArrowheads="1"/>
            </p:cNvSpPr>
            <p:nvPr/>
          </p:nvSpPr>
          <p:spPr bwMode="auto">
            <a:xfrm>
              <a:off x="1524" y="1584"/>
              <a:ext cx="400" cy="17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462</a:t>
              </a:r>
            </a:p>
          </p:txBody>
        </p:sp>
        <p:sp>
          <p:nvSpPr>
            <p:cNvPr id="145469" name="Oval 61"/>
            <p:cNvSpPr>
              <a:spLocks noChangeArrowheads="1"/>
            </p:cNvSpPr>
            <p:nvPr/>
          </p:nvSpPr>
          <p:spPr bwMode="auto">
            <a:xfrm>
              <a:off x="940" y="1856"/>
              <a:ext cx="401" cy="17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275</a:t>
              </a:r>
            </a:p>
          </p:txBody>
        </p:sp>
        <p:sp>
          <p:nvSpPr>
            <p:cNvPr id="145470" name="Oval 62"/>
            <p:cNvSpPr>
              <a:spLocks noChangeArrowheads="1"/>
            </p:cNvSpPr>
            <p:nvPr/>
          </p:nvSpPr>
          <p:spPr bwMode="auto">
            <a:xfrm>
              <a:off x="2143" y="1856"/>
              <a:ext cx="401" cy="17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170</a:t>
              </a:r>
            </a:p>
          </p:txBody>
        </p:sp>
        <p:sp>
          <p:nvSpPr>
            <p:cNvPr id="145471" name="Oval 63"/>
            <p:cNvSpPr>
              <a:spLocks noChangeArrowheads="1"/>
            </p:cNvSpPr>
            <p:nvPr/>
          </p:nvSpPr>
          <p:spPr bwMode="auto">
            <a:xfrm>
              <a:off x="576" y="2230"/>
              <a:ext cx="401" cy="17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61</a:t>
              </a:r>
            </a:p>
          </p:txBody>
        </p:sp>
        <p:sp>
          <p:nvSpPr>
            <p:cNvPr id="145472" name="Oval 64"/>
            <p:cNvSpPr>
              <a:spLocks noChangeArrowheads="1"/>
            </p:cNvSpPr>
            <p:nvPr/>
          </p:nvSpPr>
          <p:spPr bwMode="auto">
            <a:xfrm>
              <a:off x="1341" y="2230"/>
              <a:ext cx="401" cy="17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87</a:t>
              </a:r>
            </a:p>
          </p:txBody>
        </p:sp>
        <p:sp>
          <p:nvSpPr>
            <p:cNvPr id="145473" name="Line 65"/>
            <p:cNvSpPr>
              <a:spLocks noChangeShapeType="1"/>
            </p:cNvSpPr>
            <p:nvPr/>
          </p:nvSpPr>
          <p:spPr bwMode="auto">
            <a:xfrm flipH="1">
              <a:off x="1159" y="1720"/>
              <a:ext cx="401" cy="1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474" name="Line 66"/>
            <p:cNvSpPr>
              <a:spLocks noChangeShapeType="1"/>
            </p:cNvSpPr>
            <p:nvPr/>
          </p:nvSpPr>
          <p:spPr bwMode="auto">
            <a:xfrm>
              <a:off x="1888" y="1720"/>
              <a:ext cx="474" cy="1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475" name="Line 67"/>
            <p:cNvSpPr>
              <a:spLocks noChangeShapeType="1"/>
            </p:cNvSpPr>
            <p:nvPr/>
          </p:nvSpPr>
          <p:spPr bwMode="auto">
            <a:xfrm flipH="1">
              <a:off x="758" y="2026"/>
              <a:ext cx="292" cy="2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476" name="Line 68"/>
            <p:cNvSpPr>
              <a:spLocks noChangeShapeType="1"/>
            </p:cNvSpPr>
            <p:nvPr/>
          </p:nvSpPr>
          <p:spPr bwMode="auto">
            <a:xfrm>
              <a:off x="1268" y="2026"/>
              <a:ext cx="292" cy="2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5460" name="Text Box 69"/>
          <p:cNvSpPr txBox="1">
            <a:spLocks noChangeArrowheads="1"/>
          </p:cNvSpPr>
          <p:nvPr/>
        </p:nvSpPr>
        <p:spPr bwMode="auto">
          <a:xfrm>
            <a:off x="1524000" y="388620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FF3300"/>
                </a:solidFill>
                <a:ea typeface="楷体_GB2312" pitchFamily="49" charset="-122"/>
              </a:rPr>
              <a:t>筛选调整</a:t>
            </a: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6434" name="Text Box 10"/>
          <p:cNvSpPr txBox="1">
            <a:spLocks noChangeArrowheads="1"/>
          </p:cNvSpPr>
          <p:nvPr/>
        </p:nvSpPr>
        <p:spPr bwMode="auto">
          <a:xfrm>
            <a:off x="5562600" y="3886200"/>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FF3300"/>
                </a:solidFill>
                <a:ea typeface="楷体_GB2312" pitchFamily="49" charset="-122"/>
              </a:rPr>
              <a:t>筛选调整</a:t>
            </a:r>
          </a:p>
        </p:txBody>
      </p:sp>
      <p:graphicFrame>
        <p:nvGraphicFramePr>
          <p:cNvPr id="257035" name="Group 11"/>
          <p:cNvGraphicFramePr>
            <a:graphicFrameLocks noGrp="1"/>
          </p:cNvGraphicFramePr>
          <p:nvPr/>
        </p:nvGraphicFramePr>
        <p:xfrm>
          <a:off x="1219200" y="5410200"/>
          <a:ext cx="6096000" cy="381000"/>
        </p:xfrm>
        <a:graphic>
          <a:graphicData uri="http://schemas.openxmlformats.org/drawingml/2006/table">
            <a:tbl>
              <a:tblPr/>
              <a:tblGrid>
                <a:gridCol w="609600"/>
                <a:gridCol w="609600"/>
                <a:gridCol w="609600"/>
                <a:gridCol w="609600"/>
                <a:gridCol w="609600"/>
                <a:gridCol w="609600"/>
                <a:gridCol w="609600"/>
                <a:gridCol w="609600"/>
                <a:gridCol w="609600"/>
                <a:gridCol w="609600"/>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275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170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462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503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512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653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897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908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46459" name="Group 44"/>
          <p:cNvGrpSpPr>
            <a:grpSpLocks/>
          </p:cNvGrpSpPr>
          <p:nvPr/>
        </p:nvGrpSpPr>
        <p:grpSpPr bwMode="auto">
          <a:xfrm>
            <a:off x="1066800" y="2514600"/>
            <a:ext cx="6858000" cy="1371600"/>
            <a:chOff x="672" y="1584"/>
            <a:chExt cx="4320" cy="864"/>
          </a:xfrm>
        </p:grpSpPr>
        <p:sp>
          <p:nvSpPr>
            <p:cNvPr id="146461" name="Oval 3"/>
            <p:cNvSpPr>
              <a:spLocks noChangeArrowheads="1"/>
            </p:cNvSpPr>
            <p:nvPr/>
          </p:nvSpPr>
          <p:spPr bwMode="auto">
            <a:xfrm>
              <a:off x="4046" y="1584"/>
              <a:ext cx="372"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275</a:t>
              </a:r>
            </a:p>
          </p:txBody>
        </p:sp>
        <p:sp>
          <p:nvSpPr>
            <p:cNvPr id="146462" name="Oval 4"/>
            <p:cNvSpPr>
              <a:spLocks noChangeArrowheads="1"/>
            </p:cNvSpPr>
            <p:nvPr/>
          </p:nvSpPr>
          <p:spPr bwMode="auto">
            <a:xfrm>
              <a:off x="3506" y="1872"/>
              <a:ext cx="371"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87</a:t>
              </a:r>
            </a:p>
          </p:txBody>
        </p:sp>
        <p:sp>
          <p:nvSpPr>
            <p:cNvPr id="146463" name="Oval 5"/>
            <p:cNvSpPr>
              <a:spLocks noChangeArrowheads="1"/>
            </p:cNvSpPr>
            <p:nvPr/>
          </p:nvSpPr>
          <p:spPr bwMode="auto">
            <a:xfrm>
              <a:off x="4620" y="1872"/>
              <a:ext cx="372"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170</a:t>
              </a:r>
            </a:p>
          </p:txBody>
        </p:sp>
        <p:sp>
          <p:nvSpPr>
            <p:cNvPr id="146464" name="Oval 6"/>
            <p:cNvSpPr>
              <a:spLocks noChangeArrowheads="1"/>
            </p:cNvSpPr>
            <p:nvPr/>
          </p:nvSpPr>
          <p:spPr bwMode="auto">
            <a:xfrm>
              <a:off x="3168" y="2268"/>
              <a:ext cx="372"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61</a:t>
              </a:r>
            </a:p>
          </p:txBody>
        </p:sp>
        <p:sp>
          <p:nvSpPr>
            <p:cNvPr id="146465" name="Line 7"/>
            <p:cNvSpPr>
              <a:spLocks noChangeShapeType="1"/>
            </p:cNvSpPr>
            <p:nvPr/>
          </p:nvSpPr>
          <p:spPr bwMode="auto">
            <a:xfrm flipH="1">
              <a:off x="3708" y="1728"/>
              <a:ext cx="372"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66" name="Line 8"/>
            <p:cNvSpPr>
              <a:spLocks noChangeShapeType="1"/>
            </p:cNvSpPr>
            <p:nvPr/>
          </p:nvSpPr>
          <p:spPr bwMode="auto">
            <a:xfrm>
              <a:off x="4384" y="1728"/>
              <a:ext cx="439"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67" name="Line 9"/>
            <p:cNvSpPr>
              <a:spLocks noChangeShapeType="1"/>
            </p:cNvSpPr>
            <p:nvPr/>
          </p:nvSpPr>
          <p:spPr bwMode="auto">
            <a:xfrm flipH="1">
              <a:off x="3337" y="2052"/>
              <a:ext cx="270" cy="2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68" name="Oval 36"/>
            <p:cNvSpPr>
              <a:spLocks noChangeArrowheads="1"/>
            </p:cNvSpPr>
            <p:nvPr/>
          </p:nvSpPr>
          <p:spPr bwMode="auto">
            <a:xfrm>
              <a:off x="1550" y="1584"/>
              <a:ext cx="372" cy="17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87</a:t>
              </a:r>
            </a:p>
          </p:txBody>
        </p:sp>
        <p:sp>
          <p:nvSpPr>
            <p:cNvPr id="146469" name="Oval 37"/>
            <p:cNvSpPr>
              <a:spLocks noChangeArrowheads="1"/>
            </p:cNvSpPr>
            <p:nvPr/>
          </p:nvSpPr>
          <p:spPr bwMode="auto">
            <a:xfrm>
              <a:off x="1010" y="1856"/>
              <a:ext cx="371" cy="17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275</a:t>
              </a:r>
            </a:p>
          </p:txBody>
        </p:sp>
        <p:sp>
          <p:nvSpPr>
            <p:cNvPr id="146470" name="Oval 38"/>
            <p:cNvSpPr>
              <a:spLocks noChangeArrowheads="1"/>
            </p:cNvSpPr>
            <p:nvPr/>
          </p:nvSpPr>
          <p:spPr bwMode="auto">
            <a:xfrm>
              <a:off x="2124" y="1856"/>
              <a:ext cx="372" cy="17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170</a:t>
              </a:r>
            </a:p>
          </p:txBody>
        </p:sp>
        <p:sp>
          <p:nvSpPr>
            <p:cNvPr id="146471" name="Oval 39"/>
            <p:cNvSpPr>
              <a:spLocks noChangeArrowheads="1"/>
            </p:cNvSpPr>
            <p:nvPr/>
          </p:nvSpPr>
          <p:spPr bwMode="auto">
            <a:xfrm>
              <a:off x="672" y="2230"/>
              <a:ext cx="372" cy="17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61</a:t>
              </a:r>
            </a:p>
          </p:txBody>
        </p:sp>
        <p:sp>
          <p:nvSpPr>
            <p:cNvPr id="146472" name="Line 40"/>
            <p:cNvSpPr>
              <a:spLocks noChangeShapeType="1"/>
            </p:cNvSpPr>
            <p:nvPr/>
          </p:nvSpPr>
          <p:spPr bwMode="auto">
            <a:xfrm flipH="1">
              <a:off x="1212" y="1720"/>
              <a:ext cx="372" cy="1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73" name="Line 41"/>
            <p:cNvSpPr>
              <a:spLocks noChangeShapeType="1"/>
            </p:cNvSpPr>
            <p:nvPr/>
          </p:nvSpPr>
          <p:spPr bwMode="auto">
            <a:xfrm>
              <a:off x="1888" y="1720"/>
              <a:ext cx="439" cy="1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74" name="Line 42"/>
            <p:cNvSpPr>
              <a:spLocks noChangeShapeType="1"/>
            </p:cNvSpPr>
            <p:nvPr/>
          </p:nvSpPr>
          <p:spPr bwMode="auto">
            <a:xfrm flipH="1">
              <a:off x="841" y="2026"/>
              <a:ext cx="270" cy="2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6460" name="Text Box 43"/>
          <p:cNvSpPr txBox="1">
            <a:spLocks noChangeArrowheads="1"/>
          </p:cNvSpPr>
          <p:nvPr/>
        </p:nvSpPr>
        <p:spPr bwMode="auto">
          <a:xfrm>
            <a:off x="1295400" y="38862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FF3300"/>
                </a:solidFill>
                <a:latin typeface="楷体_GB2312" pitchFamily="49" charset="-122"/>
                <a:ea typeface="楷体_GB2312" pitchFamily="49" charset="-122"/>
              </a:rPr>
              <a:t>交换</a:t>
            </a:r>
            <a:r>
              <a:rPr kumimoji="1" lang="en-US" altLang="zh-CN" sz="2400" b="1">
                <a:solidFill>
                  <a:srgbClr val="FF3300"/>
                </a:solidFill>
                <a:latin typeface="Times New Roman" pitchFamily="18" charset="0"/>
                <a:ea typeface="楷体_GB2312" pitchFamily="49" charset="-122"/>
              </a:rPr>
              <a:t>462</a:t>
            </a:r>
            <a:r>
              <a:rPr kumimoji="1" lang="zh-CN" altLang="en-US" sz="2400" b="1">
                <a:solidFill>
                  <a:srgbClr val="FF3300"/>
                </a:solidFill>
                <a:latin typeface="楷体_GB2312" pitchFamily="49" charset="-122"/>
                <a:ea typeface="楷体_GB2312" pitchFamily="49" charset="-122"/>
              </a:rPr>
              <a:t>和</a:t>
            </a:r>
            <a:r>
              <a:rPr kumimoji="1" lang="en-US" altLang="zh-CN" sz="2400" b="1">
                <a:solidFill>
                  <a:srgbClr val="FF3300"/>
                </a:solidFill>
                <a:latin typeface="Times New Roman" pitchFamily="18" charset="0"/>
                <a:ea typeface="楷体_GB2312" pitchFamily="49" charset="-122"/>
              </a:rPr>
              <a:t>87</a:t>
            </a: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7458" name="Text Box 8"/>
          <p:cNvSpPr txBox="1">
            <a:spLocks noChangeArrowheads="1"/>
          </p:cNvSpPr>
          <p:nvPr/>
        </p:nvSpPr>
        <p:spPr bwMode="auto">
          <a:xfrm>
            <a:off x="5029200" y="3810000"/>
            <a:ext cx="327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FF3300"/>
                </a:solidFill>
                <a:latin typeface="楷体_GB2312" pitchFamily="49" charset="-122"/>
                <a:ea typeface="楷体_GB2312" pitchFamily="49" charset="-122"/>
              </a:rPr>
              <a:t>交换</a:t>
            </a:r>
            <a:r>
              <a:rPr kumimoji="1" lang="en-US" altLang="zh-CN" sz="2400" b="1">
                <a:solidFill>
                  <a:srgbClr val="FF3300"/>
                </a:solidFill>
                <a:latin typeface="Times New Roman" pitchFamily="18" charset="0"/>
                <a:ea typeface="楷体_GB2312" pitchFamily="49" charset="-122"/>
              </a:rPr>
              <a:t>275</a:t>
            </a:r>
            <a:r>
              <a:rPr kumimoji="1" lang="zh-CN" altLang="en-US" sz="2400" b="1">
                <a:solidFill>
                  <a:srgbClr val="FF3300"/>
                </a:solidFill>
                <a:latin typeface="楷体_GB2312" pitchFamily="49" charset="-122"/>
                <a:ea typeface="楷体_GB2312" pitchFamily="49" charset="-122"/>
              </a:rPr>
              <a:t>和</a:t>
            </a:r>
            <a:r>
              <a:rPr kumimoji="1" lang="en-US" altLang="zh-CN" sz="2400" b="1">
                <a:solidFill>
                  <a:srgbClr val="FF3300"/>
                </a:solidFill>
                <a:latin typeface="Times New Roman" pitchFamily="18" charset="0"/>
                <a:ea typeface="楷体_GB2312" pitchFamily="49" charset="-122"/>
              </a:rPr>
              <a:t>61</a:t>
            </a:r>
            <a:r>
              <a:rPr kumimoji="1" lang="zh-CN" altLang="en-US" sz="2400" b="1">
                <a:solidFill>
                  <a:srgbClr val="FF3300"/>
                </a:solidFill>
                <a:latin typeface="楷体_GB2312" pitchFamily="49" charset="-122"/>
                <a:ea typeface="楷体_GB2312" pitchFamily="49" charset="-122"/>
              </a:rPr>
              <a:t>后</a:t>
            </a:r>
          </a:p>
        </p:txBody>
      </p:sp>
      <p:graphicFrame>
        <p:nvGraphicFramePr>
          <p:cNvPr id="258057" name="Group 9"/>
          <p:cNvGraphicFramePr>
            <a:graphicFrameLocks noGrp="1"/>
          </p:cNvGraphicFramePr>
          <p:nvPr/>
        </p:nvGraphicFramePr>
        <p:xfrm>
          <a:off x="1219200" y="5410200"/>
          <a:ext cx="6096000" cy="381000"/>
        </p:xfrm>
        <a:graphic>
          <a:graphicData uri="http://schemas.openxmlformats.org/drawingml/2006/table">
            <a:tbl>
              <a:tblPr/>
              <a:tblGrid>
                <a:gridCol w="609600"/>
                <a:gridCol w="609600"/>
                <a:gridCol w="609600"/>
                <a:gridCol w="609600"/>
                <a:gridCol w="609600"/>
                <a:gridCol w="609600"/>
                <a:gridCol w="609600"/>
                <a:gridCol w="609600"/>
                <a:gridCol w="609600"/>
                <a:gridCol w="609600"/>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61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170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275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462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503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512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653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897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908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47483" name="Group 42"/>
          <p:cNvGrpSpPr>
            <a:grpSpLocks/>
          </p:cNvGrpSpPr>
          <p:nvPr/>
        </p:nvGrpSpPr>
        <p:grpSpPr bwMode="auto">
          <a:xfrm>
            <a:off x="990600" y="2514600"/>
            <a:ext cx="6858000" cy="1371600"/>
            <a:chOff x="624" y="1584"/>
            <a:chExt cx="4320" cy="864"/>
          </a:xfrm>
        </p:grpSpPr>
        <p:sp>
          <p:nvSpPr>
            <p:cNvPr id="147485" name="Oval 3"/>
            <p:cNvSpPr>
              <a:spLocks noChangeArrowheads="1"/>
            </p:cNvSpPr>
            <p:nvPr/>
          </p:nvSpPr>
          <p:spPr bwMode="auto">
            <a:xfrm>
              <a:off x="3967" y="1584"/>
              <a:ext cx="384" cy="185"/>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61</a:t>
              </a:r>
            </a:p>
          </p:txBody>
        </p:sp>
        <p:sp>
          <p:nvSpPr>
            <p:cNvPr id="147486" name="Oval 4"/>
            <p:cNvSpPr>
              <a:spLocks noChangeArrowheads="1"/>
            </p:cNvSpPr>
            <p:nvPr/>
          </p:nvSpPr>
          <p:spPr bwMode="auto">
            <a:xfrm>
              <a:off x="3408" y="1879"/>
              <a:ext cx="384" cy="185"/>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87</a:t>
              </a:r>
            </a:p>
          </p:txBody>
        </p:sp>
        <p:sp>
          <p:nvSpPr>
            <p:cNvPr id="147487" name="Oval 5"/>
            <p:cNvSpPr>
              <a:spLocks noChangeArrowheads="1"/>
            </p:cNvSpPr>
            <p:nvPr/>
          </p:nvSpPr>
          <p:spPr bwMode="auto">
            <a:xfrm>
              <a:off x="4560" y="1879"/>
              <a:ext cx="384" cy="185"/>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170</a:t>
              </a:r>
            </a:p>
          </p:txBody>
        </p:sp>
        <p:sp>
          <p:nvSpPr>
            <p:cNvPr id="147488" name="Line 6"/>
            <p:cNvSpPr>
              <a:spLocks noChangeShapeType="1"/>
            </p:cNvSpPr>
            <p:nvPr/>
          </p:nvSpPr>
          <p:spPr bwMode="auto">
            <a:xfrm flipH="1">
              <a:off x="3617" y="1732"/>
              <a:ext cx="384" cy="14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89" name="Line 7"/>
            <p:cNvSpPr>
              <a:spLocks noChangeShapeType="1"/>
            </p:cNvSpPr>
            <p:nvPr/>
          </p:nvSpPr>
          <p:spPr bwMode="auto">
            <a:xfrm>
              <a:off x="4316" y="1732"/>
              <a:ext cx="453" cy="14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90" name="Oval 34"/>
            <p:cNvSpPr>
              <a:spLocks noChangeArrowheads="1"/>
            </p:cNvSpPr>
            <p:nvPr/>
          </p:nvSpPr>
          <p:spPr bwMode="auto">
            <a:xfrm>
              <a:off x="1502" y="1584"/>
              <a:ext cx="372"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275</a:t>
              </a:r>
            </a:p>
          </p:txBody>
        </p:sp>
        <p:sp>
          <p:nvSpPr>
            <p:cNvPr id="147491" name="Oval 35"/>
            <p:cNvSpPr>
              <a:spLocks noChangeArrowheads="1"/>
            </p:cNvSpPr>
            <p:nvPr/>
          </p:nvSpPr>
          <p:spPr bwMode="auto">
            <a:xfrm>
              <a:off x="962" y="1872"/>
              <a:ext cx="371"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87</a:t>
              </a:r>
            </a:p>
          </p:txBody>
        </p:sp>
        <p:sp>
          <p:nvSpPr>
            <p:cNvPr id="147492" name="Oval 36"/>
            <p:cNvSpPr>
              <a:spLocks noChangeArrowheads="1"/>
            </p:cNvSpPr>
            <p:nvPr/>
          </p:nvSpPr>
          <p:spPr bwMode="auto">
            <a:xfrm>
              <a:off x="2076" y="1872"/>
              <a:ext cx="372"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170</a:t>
              </a:r>
            </a:p>
          </p:txBody>
        </p:sp>
        <p:sp>
          <p:nvSpPr>
            <p:cNvPr id="147493" name="Oval 37"/>
            <p:cNvSpPr>
              <a:spLocks noChangeArrowheads="1"/>
            </p:cNvSpPr>
            <p:nvPr/>
          </p:nvSpPr>
          <p:spPr bwMode="auto">
            <a:xfrm>
              <a:off x="624" y="2268"/>
              <a:ext cx="372"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61</a:t>
              </a:r>
            </a:p>
          </p:txBody>
        </p:sp>
        <p:sp>
          <p:nvSpPr>
            <p:cNvPr id="147494" name="Line 38"/>
            <p:cNvSpPr>
              <a:spLocks noChangeShapeType="1"/>
            </p:cNvSpPr>
            <p:nvPr/>
          </p:nvSpPr>
          <p:spPr bwMode="auto">
            <a:xfrm flipH="1">
              <a:off x="1164" y="1728"/>
              <a:ext cx="372"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95" name="Line 39"/>
            <p:cNvSpPr>
              <a:spLocks noChangeShapeType="1"/>
            </p:cNvSpPr>
            <p:nvPr/>
          </p:nvSpPr>
          <p:spPr bwMode="auto">
            <a:xfrm>
              <a:off x="1840" y="1728"/>
              <a:ext cx="439"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96" name="Line 40"/>
            <p:cNvSpPr>
              <a:spLocks noChangeShapeType="1"/>
            </p:cNvSpPr>
            <p:nvPr/>
          </p:nvSpPr>
          <p:spPr bwMode="auto">
            <a:xfrm flipH="1">
              <a:off x="793" y="2052"/>
              <a:ext cx="270" cy="2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7484" name="Text Box 41"/>
          <p:cNvSpPr txBox="1">
            <a:spLocks noChangeArrowheads="1"/>
          </p:cNvSpPr>
          <p:nvPr/>
        </p:nvSpPr>
        <p:spPr bwMode="auto">
          <a:xfrm>
            <a:off x="1524000" y="3886200"/>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FF3300"/>
                </a:solidFill>
                <a:ea typeface="楷体_GB2312" pitchFamily="49" charset="-122"/>
              </a:rPr>
              <a:t>筛选调整</a:t>
            </a: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8482" name="Text Box 8"/>
          <p:cNvSpPr txBox="1">
            <a:spLocks noChangeArrowheads="1"/>
          </p:cNvSpPr>
          <p:nvPr/>
        </p:nvSpPr>
        <p:spPr bwMode="auto">
          <a:xfrm>
            <a:off x="5410200" y="3581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FF3300"/>
                </a:solidFill>
                <a:ea typeface="楷体_GB2312" pitchFamily="49" charset="-122"/>
              </a:rPr>
              <a:t>筛选调整</a:t>
            </a:r>
          </a:p>
        </p:txBody>
      </p:sp>
      <p:graphicFrame>
        <p:nvGraphicFramePr>
          <p:cNvPr id="259081" name="Group 9"/>
          <p:cNvGraphicFramePr>
            <a:graphicFrameLocks noGrp="1"/>
          </p:cNvGraphicFramePr>
          <p:nvPr/>
        </p:nvGraphicFramePr>
        <p:xfrm>
          <a:off x="1219200" y="5410200"/>
          <a:ext cx="6096000" cy="381000"/>
        </p:xfrm>
        <a:graphic>
          <a:graphicData uri="http://schemas.openxmlformats.org/drawingml/2006/table">
            <a:tbl>
              <a:tblPr/>
              <a:tblGrid>
                <a:gridCol w="609600"/>
                <a:gridCol w="609600"/>
                <a:gridCol w="609600"/>
                <a:gridCol w="609600"/>
                <a:gridCol w="609600"/>
                <a:gridCol w="609600"/>
                <a:gridCol w="609600"/>
                <a:gridCol w="609600"/>
                <a:gridCol w="609600"/>
                <a:gridCol w="609600"/>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170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275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462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503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512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653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897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908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48507" name="Group 40"/>
          <p:cNvGrpSpPr>
            <a:grpSpLocks/>
          </p:cNvGrpSpPr>
          <p:nvPr/>
        </p:nvGrpSpPr>
        <p:grpSpPr bwMode="auto">
          <a:xfrm>
            <a:off x="1447800" y="2590800"/>
            <a:ext cx="6324600" cy="762000"/>
            <a:chOff x="912" y="1632"/>
            <a:chExt cx="3984" cy="480"/>
          </a:xfrm>
        </p:grpSpPr>
        <p:sp>
          <p:nvSpPr>
            <p:cNvPr id="148509" name="Oval 3"/>
            <p:cNvSpPr>
              <a:spLocks noChangeArrowheads="1"/>
            </p:cNvSpPr>
            <p:nvPr/>
          </p:nvSpPr>
          <p:spPr bwMode="auto">
            <a:xfrm>
              <a:off x="3888" y="1632"/>
              <a:ext cx="396" cy="185"/>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170</a:t>
              </a:r>
            </a:p>
          </p:txBody>
        </p:sp>
        <p:sp>
          <p:nvSpPr>
            <p:cNvPr id="148510" name="Oval 4"/>
            <p:cNvSpPr>
              <a:spLocks noChangeArrowheads="1"/>
            </p:cNvSpPr>
            <p:nvPr/>
          </p:nvSpPr>
          <p:spPr bwMode="auto">
            <a:xfrm>
              <a:off x="3312" y="1927"/>
              <a:ext cx="396" cy="185"/>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87</a:t>
              </a:r>
            </a:p>
          </p:txBody>
        </p:sp>
        <p:sp>
          <p:nvSpPr>
            <p:cNvPr id="148511" name="Oval 5"/>
            <p:cNvSpPr>
              <a:spLocks noChangeArrowheads="1"/>
            </p:cNvSpPr>
            <p:nvPr/>
          </p:nvSpPr>
          <p:spPr bwMode="auto">
            <a:xfrm>
              <a:off x="4500" y="1927"/>
              <a:ext cx="396" cy="185"/>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61</a:t>
              </a:r>
            </a:p>
          </p:txBody>
        </p:sp>
        <p:sp>
          <p:nvSpPr>
            <p:cNvPr id="148512" name="Line 6"/>
            <p:cNvSpPr>
              <a:spLocks noChangeShapeType="1"/>
            </p:cNvSpPr>
            <p:nvPr/>
          </p:nvSpPr>
          <p:spPr bwMode="auto">
            <a:xfrm flipH="1">
              <a:off x="3528" y="1780"/>
              <a:ext cx="396" cy="14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513" name="Line 7"/>
            <p:cNvSpPr>
              <a:spLocks noChangeShapeType="1"/>
            </p:cNvSpPr>
            <p:nvPr/>
          </p:nvSpPr>
          <p:spPr bwMode="auto">
            <a:xfrm>
              <a:off x="4248" y="1780"/>
              <a:ext cx="468" cy="14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514" name="Oval 34"/>
            <p:cNvSpPr>
              <a:spLocks noChangeArrowheads="1"/>
            </p:cNvSpPr>
            <p:nvPr/>
          </p:nvSpPr>
          <p:spPr bwMode="auto">
            <a:xfrm>
              <a:off x="1471" y="1632"/>
              <a:ext cx="384" cy="185"/>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61</a:t>
              </a:r>
            </a:p>
          </p:txBody>
        </p:sp>
        <p:sp>
          <p:nvSpPr>
            <p:cNvPr id="148515" name="Oval 35"/>
            <p:cNvSpPr>
              <a:spLocks noChangeArrowheads="1"/>
            </p:cNvSpPr>
            <p:nvPr/>
          </p:nvSpPr>
          <p:spPr bwMode="auto">
            <a:xfrm>
              <a:off x="912" y="1927"/>
              <a:ext cx="384" cy="185"/>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87</a:t>
              </a:r>
            </a:p>
          </p:txBody>
        </p:sp>
        <p:sp>
          <p:nvSpPr>
            <p:cNvPr id="148516" name="Oval 36"/>
            <p:cNvSpPr>
              <a:spLocks noChangeArrowheads="1"/>
            </p:cNvSpPr>
            <p:nvPr/>
          </p:nvSpPr>
          <p:spPr bwMode="auto">
            <a:xfrm>
              <a:off x="2064" y="1927"/>
              <a:ext cx="384" cy="185"/>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170</a:t>
              </a:r>
            </a:p>
          </p:txBody>
        </p:sp>
        <p:sp>
          <p:nvSpPr>
            <p:cNvPr id="148517" name="Line 37"/>
            <p:cNvSpPr>
              <a:spLocks noChangeShapeType="1"/>
            </p:cNvSpPr>
            <p:nvPr/>
          </p:nvSpPr>
          <p:spPr bwMode="auto">
            <a:xfrm flipH="1">
              <a:off x="1121" y="1780"/>
              <a:ext cx="384" cy="14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518" name="Line 38"/>
            <p:cNvSpPr>
              <a:spLocks noChangeShapeType="1"/>
            </p:cNvSpPr>
            <p:nvPr/>
          </p:nvSpPr>
          <p:spPr bwMode="auto">
            <a:xfrm>
              <a:off x="1820" y="1780"/>
              <a:ext cx="453" cy="14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8508" name="Text Box 39"/>
          <p:cNvSpPr txBox="1">
            <a:spLocks noChangeArrowheads="1"/>
          </p:cNvSpPr>
          <p:nvPr/>
        </p:nvSpPr>
        <p:spPr bwMode="auto">
          <a:xfrm>
            <a:off x="1066800" y="3581400"/>
            <a:ext cx="327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FF3300"/>
                </a:solidFill>
                <a:latin typeface="楷体_GB2312" pitchFamily="49" charset="-122"/>
                <a:ea typeface="楷体_GB2312" pitchFamily="49" charset="-122"/>
              </a:rPr>
              <a:t>交换</a:t>
            </a:r>
            <a:r>
              <a:rPr kumimoji="1" lang="en-US" altLang="zh-CN" sz="2400" b="1">
                <a:solidFill>
                  <a:srgbClr val="FF3300"/>
                </a:solidFill>
                <a:latin typeface="Times New Roman" pitchFamily="18" charset="0"/>
                <a:ea typeface="楷体_GB2312" pitchFamily="49" charset="-122"/>
              </a:rPr>
              <a:t>275</a:t>
            </a:r>
            <a:r>
              <a:rPr kumimoji="1" lang="zh-CN" altLang="en-US" sz="2400" b="1">
                <a:solidFill>
                  <a:srgbClr val="FF3300"/>
                </a:solidFill>
                <a:latin typeface="楷体_GB2312" pitchFamily="49" charset="-122"/>
                <a:ea typeface="楷体_GB2312" pitchFamily="49" charset="-122"/>
              </a:rPr>
              <a:t>和</a:t>
            </a:r>
            <a:r>
              <a:rPr kumimoji="1" lang="en-US" altLang="zh-CN" sz="2400" b="1">
                <a:solidFill>
                  <a:srgbClr val="FF3300"/>
                </a:solidFill>
                <a:latin typeface="Times New Roman" pitchFamily="18" charset="0"/>
                <a:ea typeface="楷体_GB2312" pitchFamily="49" charset="-122"/>
              </a:rPr>
              <a:t>61</a:t>
            </a:r>
            <a:r>
              <a:rPr kumimoji="1" lang="zh-CN" altLang="en-US" sz="2400" b="1">
                <a:solidFill>
                  <a:srgbClr val="FF3300"/>
                </a:solidFill>
                <a:latin typeface="楷体_GB2312" pitchFamily="49" charset="-122"/>
                <a:ea typeface="楷体_GB2312" pitchFamily="49" charset="-122"/>
              </a:rPr>
              <a:t>后</a:t>
            </a: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9506" name="Text Box 6"/>
          <p:cNvSpPr txBox="1">
            <a:spLocks noChangeArrowheads="1"/>
          </p:cNvSpPr>
          <p:nvPr/>
        </p:nvSpPr>
        <p:spPr bwMode="auto">
          <a:xfrm>
            <a:off x="4876800" y="37338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FF3300"/>
                </a:solidFill>
                <a:latin typeface="楷体_GB2312" pitchFamily="49" charset="-122"/>
                <a:ea typeface="楷体_GB2312" pitchFamily="49" charset="-122"/>
              </a:rPr>
              <a:t>交换</a:t>
            </a:r>
            <a:r>
              <a:rPr kumimoji="1" lang="en-US" altLang="zh-CN" sz="2400" b="1">
                <a:solidFill>
                  <a:srgbClr val="FF3300"/>
                </a:solidFill>
                <a:latin typeface="Times New Roman" pitchFamily="18" charset="0"/>
                <a:ea typeface="楷体_GB2312" pitchFamily="49" charset="-122"/>
              </a:rPr>
              <a:t>170</a:t>
            </a:r>
            <a:r>
              <a:rPr kumimoji="1" lang="zh-CN" altLang="en-US" sz="2400" b="1">
                <a:solidFill>
                  <a:srgbClr val="FF3300"/>
                </a:solidFill>
                <a:latin typeface="楷体_GB2312" pitchFamily="49" charset="-122"/>
                <a:ea typeface="楷体_GB2312" pitchFamily="49" charset="-122"/>
              </a:rPr>
              <a:t>和</a:t>
            </a:r>
            <a:r>
              <a:rPr kumimoji="1" lang="en-US" altLang="zh-CN" sz="2400" b="1">
                <a:solidFill>
                  <a:srgbClr val="FF3300"/>
                </a:solidFill>
                <a:latin typeface="Times New Roman" pitchFamily="18" charset="0"/>
                <a:ea typeface="楷体_GB2312" pitchFamily="49" charset="-122"/>
              </a:rPr>
              <a:t>61</a:t>
            </a:r>
            <a:r>
              <a:rPr kumimoji="1" lang="zh-CN" altLang="en-US" sz="2400" b="1">
                <a:solidFill>
                  <a:srgbClr val="FF3300"/>
                </a:solidFill>
                <a:latin typeface="楷体_GB2312" pitchFamily="49" charset="-122"/>
                <a:ea typeface="楷体_GB2312" pitchFamily="49" charset="-122"/>
              </a:rPr>
              <a:t>后</a:t>
            </a:r>
          </a:p>
        </p:txBody>
      </p:sp>
      <p:graphicFrame>
        <p:nvGraphicFramePr>
          <p:cNvPr id="260103" name="Group 7"/>
          <p:cNvGraphicFramePr>
            <a:graphicFrameLocks noGrp="1"/>
          </p:cNvGraphicFramePr>
          <p:nvPr/>
        </p:nvGraphicFramePr>
        <p:xfrm>
          <a:off x="1219200" y="5410200"/>
          <a:ext cx="6096000" cy="381000"/>
        </p:xfrm>
        <a:graphic>
          <a:graphicData uri="http://schemas.openxmlformats.org/drawingml/2006/table">
            <a:tbl>
              <a:tblPr/>
              <a:tblGrid>
                <a:gridCol w="609600"/>
                <a:gridCol w="609600"/>
                <a:gridCol w="609600"/>
                <a:gridCol w="609600"/>
                <a:gridCol w="609600"/>
                <a:gridCol w="609600"/>
                <a:gridCol w="609600"/>
                <a:gridCol w="609600"/>
                <a:gridCol w="609600"/>
                <a:gridCol w="609600"/>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61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170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275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462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503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512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653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897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908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49531" name="Group 38"/>
          <p:cNvGrpSpPr>
            <a:grpSpLocks/>
          </p:cNvGrpSpPr>
          <p:nvPr/>
        </p:nvGrpSpPr>
        <p:grpSpPr bwMode="auto">
          <a:xfrm>
            <a:off x="1295400" y="2743200"/>
            <a:ext cx="5486400" cy="762000"/>
            <a:chOff x="816" y="1728"/>
            <a:chExt cx="3456" cy="480"/>
          </a:xfrm>
        </p:grpSpPr>
        <p:sp>
          <p:nvSpPr>
            <p:cNvPr id="149533" name="Oval 3"/>
            <p:cNvSpPr>
              <a:spLocks noChangeArrowheads="1"/>
            </p:cNvSpPr>
            <p:nvPr/>
          </p:nvSpPr>
          <p:spPr bwMode="auto">
            <a:xfrm>
              <a:off x="3900" y="1728"/>
              <a:ext cx="372" cy="185"/>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61</a:t>
              </a:r>
            </a:p>
          </p:txBody>
        </p:sp>
        <p:sp>
          <p:nvSpPr>
            <p:cNvPr id="149534" name="Oval 4"/>
            <p:cNvSpPr>
              <a:spLocks noChangeArrowheads="1"/>
            </p:cNvSpPr>
            <p:nvPr/>
          </p:nvSpPr>
          <p:spPr bwMode="auto">
            <a:xfrm>
              <a:off x="3360" y="2023"/>
              <a:ext cx="372" cy="185"/>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87</a:t>
              </a:r>
            </a:p>
          </p:txBody>
        </p:sp>
        <p:sp>
          <p:nvSpPr>
            <p:cNvPr id="149535" name="Line 5"/>
            <p:cNvSpPr>
              <a:spLocks noChangeShapeType="1"/>
            </p:cNvSpPr>
            <p:nvPr/>
          </p:nvSpPr>
          <p:spPr bwMode="auto">
            <a:xfrm flipH="1">
              <a:off x="3563" y="1876"/>
              <a:ext cx="371" cy="14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9536" name="Oval 32"/>
            <p:cNvSpPr>
              <a:spLocks noChangeArrowheads="1"/>
            </p:cNvSpPr>
            <p:nvPr/>
          </p:nvSpPr>
          <p:spPr bwMode="auto">
            <a:xfrm>
              <a:off x="1392" y="1728"/>
              <a:ext cx="396" cy="185"/>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170</a:t>
              </a:r>
            </a:p>
          </p:txBody>
        </p:sp>
        <p:sp>
          <p:nvSpPr>
            <p:cNvPr id="149537" name="Oval 33"/>
            <p:cNvSpPr>
              <a:spLocks noChangeArrowheads="1"/>
            </p:cNvSpPr>
            <p:nvPr/>
          </p:nvSpPr>
          <p:spPr bwMode="auto">
            <a:xfrm>
              <a:off x="816" y="2023"/>
              <a:ext cx="396" cy="185"/>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87</a:t>
              </a:r>
            </a:p>
          </p:txBody>
        </p:sp>
        <p:sp>
          <p:nvSpPr>
            <p:cNvPr id="149538" name="Oval 34"/>
            <p:cNvSpPr>
              <a:spLocks noChangeArrowheads="1"/>
            </p:cNvSpPr>
            <p:nvPr/>
          </p:nvSpPr>
          <p:spPr bwMode="auto">
            <a:xfrm>
              <a:off x="2004" y="2023"/>
              <a:ext cx="396" cy="185"/>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61</a:t>
              </a:r>
            </a:p>
          </p:txBody>
        </p:sp>
        <p:sp>
          <p:nvSpPr>
            <p:cNvPr id="149539" name="Line 35"/>
            <p:cNvSpPr>
              <a:spLocks noChangeShapeType="1"/>
            </p:cNvSpPr>
            <p:nvPr/>
          </p:nvSpPr>
          <p:spPr bwMode="auto">
            <a:xfrm flipH="1">
              <a:off x="1032" y="1876"/>
              <a:ext cx="396" cy="14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9540" name="Line 36"/>
            <p:cNvSpPr>
              <a:spLocks noChangeShapeType="1"/>
            </p:cNvSpPr>
            <p:nvPr/>
          </p:nvSpPr>
          <p:spPr bwMode="auto">
            <a:xfrm>
              <a:off x="1752" y="1876"/>
              <a:ext cx="468" cy="14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9532" name="Text Box 37"/>
          <p:cNvSpPr txBox="1">
            <a:spLocks noChangeArrowheads="1"/>
          </p:cNvSpPr>
          <p:nvPr/>
        </p:nvSpPr>
        <p:spPr bwMode="auto">
          <a:xfrm>
            <a:off x="1447800" y="37338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FF3300"/>
                </a:solidFill>
                <a:ea typeface="楷体_GB2312" pitchFamily="49" charset="-122"/>
              </a:rPr>
              <a:t>筛选调整</a:t>
            </a:r>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0530" name="Text Box 6"/>
          <p:cNvSpPr txBox="1">
            <a:spLocks noChangeArrowheads="1"/>
          </p:cNvSpPr>
          <p:nvPr/>
        </p:nvSpPr>
        <p:spPr bwMode="auto">
          <a:xfrm>
            <a:off x="5638800" y="3733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FF3300"/>
                </a:solidFill>
                <a:ea typeface="楷体_GB2312" pitchFamily="49" charset="-122"/>
              </a:rPr>
              <a:t>筛选调整</a:t>
            </a:r>
          </a:p>
        </p:txBody>
      </p:sp>
      <p:graphicFrame>
        <p:nvGraphicFramePr>
          <p:cNvPr id="261127" name="Group 7"/>
          <p:cNvGraphicFramePr>
            <a:graphicFrameLocks noGrp="1"/>
          </p:cNvGraphicFramePr>
          <p:nvPr/>
        </p:nvGraphicFramePr>
        <p:xfrm>
          <a:off x="1219200" y="5410200"/>
          <a:ext cx="6096000" cy="381000"/>
        </p:xfrm>
        <a:graphic>
          <a:graphicData uri="http://schemas.openxmlformats.org/drawingml/2006/table">
            <a:tbl>
              <a:tblPr/>
              <a:tblGrid>
                <a:gridCol w="609600"/>
                <a:gridCol w="609600"/>
                <a:gridCol w="609600"/>
                <a:gridCol w="609600"/>
                <a:gridCol w="609600"/>
                <a:gridCol w="609600"/>
                <a:gridCol w="609600"/>
                <a:gridCol w="609600"/>
                <a:gridCol w="609600"/>
                <a:gridCol w="609600"/>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87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170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275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462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503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512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653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897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908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50555" name="Group 36"/>
          <p:cNvGrpSpPr>
            <a:grpSpLocks/>
          </p:cNvGrpSpPr>
          <p:nvPr/>
        </p:nvGrpSpPr>
        <p:grpSpPr bwMode="auto">
          <a:xfrm>
            <a:off x="1752600" y="2743200"/>
            <a:ext cx="5257800" cy="838200"/>
            <a:chOff x="1104" y="1728"/>
            <a:chExt cx="3312" cy="528"/>
          </a:xfrm>
        </p:grpSpPr>
        <p:sp>
          <p:nvSpPr>
            <p:cNvPr id="150557" name="Oval 3"/>
            <p:cNvSpPr>
              <a:spLocks noChangeArrowheads="1"/>
            </p:cNvSpPr>
            <p:nvPr/>
          </p:nvSpPr>
          <p:spPr bwMode="auto">
            <a:xfrm>
              <a:off x="4064" y="1824"/>
              <a:ext cx="352" cy="16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87</a:t>
              </a:r>
            </a:p>
          </p:txBody>
        </p:sp>
        <p:sp>
          <p:nvSpPr>
            <p:cNvPr id="150558" name="Oval 4"/>
            <p:cNvSpPr>
              <a:spLocks noChangeArrowheads="1"/>
            </p:cNvSpPr>
            <p:nvPr/>
          </p:nvSpPr>
          <p:spPr bwMode="auto">
            <a:xfrm>
              <a:off x="3552" y="2090"/>
              <a:ext cx="352" cy="16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61</a:t>
              </a:r>
            </a:p>
          </p:txBody>
        </p:sp>
        <p:sp>
          <p:nvSpPr>
            <p:cNvPr id="150559" name="Line 5"/>
            <p:cNvSpPr>
              <a:spLocks noChangeShapeType="1"/>
            </p:cNvSpPr>
            <p:nvPr/>
          </p:nvSpPr>
          <p:spPr bwMode="auto">
            <a:xfrm flipH="1">
              <a:off x="3744" y="1957"/>
              <a:ext cx="352" cy="13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560" name="Oval 32"/>
            <p:cNvSpPr>
              <a:spLocks noChangeArrowheads="1"/>
            </p:cNvSpPr>
            <p:nvPr/>
          </p:nvSpPr>
          <p:spPr bwMode="auto">
            <a:xfrm>
              <a:off x="1644" y="1728"/>
              <a:ext cx="372" cy="185"/>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61</a:t>
              </a:r>
            </a:p>
          </p:txBody>
        </p:sp>
        <p:sp>
          <p:nvSpPr>
            <p:cNvPr id="150561" name="Oval 33"/>
            <p:cNvSpPr>
              <a:spLocks noChangeArrowheads="1"/>
            </p:cNvSpPr>
            <p:nvPr/>
          </p:nvSpPr>
          <p:spPr bwMode="auto">
            <a:xfrm>
              <a:off x="1104" y="2023"/>
              <a:ext cx="372" cy="185"/>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87</a:t>
              </a:r>
            </a:p>
          </p:txBody>
        </p:sp>
        <p:sp>
          <p:nvSpPr>
            <p:cNvPr id="150562" name="Line 34"/>
            <p:cNvSpPr>
              <a:spLocks noChangeShapeType="1"/>
            </p:cNvSpPr>
            <p:nvPr/>
          </p:nvSpPr>
          <p:spPr bwMode="auto">
            <a:xfrm flipH="1">
              <a:off x="1307" y="1876"/>
              <a:ext cx="371" cy="14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0556" name="Text Box 35"/>
          <p:cNvSpPr txBox="1">
            <a:spLocks noChangeArrowheads="1"/>
          </p:cNvSpPr>
          <p:nvPr/>
        </p:nvSpPr>
        <p:spPr bwMode="auto">
          <a:xfrm>
            <a:off x="1295400" y="37338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FF3300"/>
                </a:solidFill>
                <a:latin typeface="楷体_GB2312" pitchFamily="49" charset="-122"/>
                <a:ea typeface="楷体_GB2312" pitchFamily="49" charset="-122"/>
              </a:rPr>
              <a:t>交换</a:t>
            </a:r>
            <a:r>
              <a:rPr kumimoji="1" lang="en-US" altLang="zh-CN" sz="2400" b="1">
                <a:solidFill>
                  <a:srgbClr val="FF3300"/>
                </a:solidFill>
                <a:latin typeface="Times New Roman" pitchFamily="18" charset="0"/>
                <a:ea typeface="楷体_GB2312" pitchFamily="49" charset="-122"/>
              </a:rPr>
              <a:t>170</a:t>
            </a:r>
            <a:r>
              <a:rPr kumimoji="1" lang="zh-CN" altLang="en-US" sz="2400" b="1">
                <a:solidFill>
                  <a:srgbClr val="FF3300"/>
                </a:solidFill>
                <a:latin typeface="楷体_GB2312" pitchFamily="49" charset="-122"/>
                <a:ea typeface="楷体_GB2312" pitchFamily="49" charset="-122"/>
              </a:rPr>
              <a:t>和</a:t>
            </a:r>
            <a:r>
              <a:rPr kumimoji="1" lang="en-US" altLang="zh-CN" sz="2400" b="1">
                <a:solidFill>
                  <a:srgbClr val="FF3300"/>
                </a:solidFill>
                <a:latin typeface="Times New Roman" pitchFamily="18" charset="0"/>
                <a:ea typeface="楷体_GB2312" pitchFamily="49" charset="-122"/>
              </a:rPr>
              <a:t>61</a:t>
            </a:r>
            <a:r>
              <a:rPr kumimoji="1" lang="zh-CN" altLang="en-US" sz="2400" b="1">
                <a:solidFill>
                  <a:srgbClr val="FF3300"/>
                </a:solidFill>
                <a:latin typeface="楷体_GB2312" pitchFamily="49" charset="-122"/>
                <a:ea typeface="楷体_GB2312" pitchFamily="49" charset="-122"/>
              </a:rPr>
              <a:t>后</a:t>
            </a:r>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1554" name="Text Box 3"/>
          <p:cNvSpPr txBox="1">
            <a:spLocks noChangeArrowheads="1"/>
          </p:cNvSpPr>
          <p:nvPr/>
        </p:nvSpPr>
        <p:spPr bwMode="auto">
          <a:xfrm>
            <a:off x="4648200" y="3733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FF3300"/>
                </a:solidFill>
                <a:latin typeface="楷体_GB2312" pitchFamily="49" charset="-122"/>
                <a:ea typeface="楷体_GB2312" pitchFamily="49" charset="-122"/>
              </a:rPr>
              <a:t>交换</a:t>
            </a:r>
            <a:r>
              <a:rPr kumimoji="1" lang="en-US" altLang="zh-CN" sz="2400" b="1">
                <a:solidFill>
                  <a:srgbClr val="FF3300"/>
                </a:solidFill>
                <a:latin typeface="Times New Roman" pitchFamily="18" charset="0"/>
                <a:ea typeface="楷体_GB2312" pitchFamily="49" charset="-122"/>
              </a:rPr>
              <a:t>87</a:t>
            </a:r>
            <a:r>
              <a:rPr kumimoji="1" lang="zh-CN" altLang="en-US" sz="2400" b="1">
                <a:solidFill>
                  <a:srgbClr val="FF3300"/>
                </a:solidFill>
                <a:latin typeface="楷体_GB2312" pitchFamily="49" charset="-122"/>
                <a:ea typeface="楷体_GB2312" pitchFamily="49" charset="-122"/>
              </a:rPr>
              <a:t>和</a:t>
            </a:r>
            <a:r>
              <a:rPr kumimoji="1" lang="en-US" altLang="zh-CN" sz="2400" b="1">
                <a:solidFill>
                  <a:srgbClr val="FF3300"/>
                </a:solidFill>
                <a:latin typeface="Times New Roman" pitchFamily="18" charset="0"/>
                <a:ea typeface="楷体_GB2312" pitchFamily="49" charset="-122"/>
              </a:rPr>
              <a:t>61</a:t>
            </a:r>
            <a:r>
              <a:rPr kumimoji="1" lang="zh-CN" altLang="en-US" sz="2400" b="1">
                <a:solidFill>
                  <a:srgbClr val="FF3300"/>
                </a:solidFill>
                <a:latin typeface="楷体_GB2312" pitchFamily="49" charset="-122"/>
                <a:ea typeface="楷体_GB2312" pitchFamily="49" charset="-122"/>
              </a:rPr>
              <a:t>后</a:t>
            </a:r>
          </a:p>
        </p:txBody>
      </p:sp>
      <p:graphicFrame>
        <p:nvGraphicFramePr>
          <p:cNvPr id="262148" name="Group 4"/>
          <p:cNvGraphicFramePr>
            <a:graphicFrameLocks noGrp="1"/>
          </p:cNvGraphicFramePr>
          <p:nvPr/>
        </p:nvGraphicFramePr>
        <p:xfrm>
          <a:off x="1219200" y="5410200"/>
          <a:ext cx="6096000" cy="381000"/>
        </p:xfrm>
        <a:graphic>
          <a:graphicData uri="http://schemas.openxmlformats.org/drawingml/2006/table">
            <a:tbl>
              <a:tblPr/>
              <a:tblGrid>
                <a:gridCol w="609600"/>
                <a:gridCol w="609600"/>
                <a:gridCol w="609600"/>
                <a:gridCol w="609600"/>
                <a:gridCol w="609600"/>
                <a:gridCol w="609600"/>
                <a:gridCol w="609600"/>
                <a:gridCol w="609600"/>
                <a:gridCol w="609600"/>
                <a:gridCol w="609600"/>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61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170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275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462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503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512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653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897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908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51579" name="Group 33"/>
          <p:cNvGrpSpPr>
            <a:grpSpLocks/>
          </p:cNvGrpSpPr>
          <p:nvPr/>
        </p:nvGrpSpPr>
        <p:grpSpPr bwMode="auto">
          <a:xfrm>
            <a:off x="1600200" y="2895600"/>
            <a:ext cx="4876800" cy="685800"/>
            <a:chOff x="1008" y="1824"/>
            <a:chExt cx="3072" cy="432"/>
          </a:xfrm>
        </p:grpSpPr>
        <p:sp>
          <p:nvSpPr>
            <p:cNvPr id="151581" name="Oval 2"/>
            <p:cNvSpPr>
              <a:spLocks noChangeArrowheads="1"/>
            </p:cNvSpPr>
            <p:nvPr/>
          </p:nvSpPr>
          <p:spPr bwMode="auto">
            <a:xfrm>
              <a:off x="3696" y="1824"/>
              <a:ext cx="384" cy="192"/>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61</a:t>
              </a:r>
            </a:p>
          </p:txBody>
        </p:sp>
        <p:sp>
          <p:nvSpPr>
            <p:cNvPr id="151582" name="Oval 29"/>
            <p:cNvSpPr>
              <a:spLocks noChangeArrowheads="1"/>
            </p:cNvSpPr>
            <p:nvPr/>
          </p:nvSpPr>
          <p:spPr bwMode="auto">
            <a:xfrm>
              <a:off x="1520" y="1824"/>
              <a:ext cx="352" cy="16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87</a:t>
              </a:r>
            </a:p>
          </p:txBody>
        </p:sp>
        <p:sp>
          <p:nvSpPr>
            <p:cNvPr id="151583" name="Oval 30"/>
            <p:cNvSpPr>
              <a:spLocks noChangeArrowheads="1"/>
            </p:cNvSpPr>
            <p:nvPr/>
          </p:nvSpPr>
          <p:spPr bwMode="auto">
            <a:xfrm>
              <a:off x="1008" y="2090"/>
              <a:ext cx="352" cy="16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61</a:t>
              </a:r>
            </a:p>
          </p:txBody>
        </p:sp>
        <p:sp>
          <p:nvSpPr>
            <p:cNvPr id="151584" name="Line 31"/>
            <p:cNvSpPr>
              <a:spLocks noChangeShapeType="1"/>
            </p:cNvSpPr>
            <p:nvPr/>
          </p:nvSpPr>
          <p:spPr bwMode="auto">
            <a:xfrm flipH="1">
              <a:off x="1200" y="1957"/>
              <a:ext cx="352" cy="13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1580" name="Text Box 32"/>
          <p:cNvSpPr txBox="1">
            <a:spLocks noChangeArrowheads="1"/>
          </p:cNvSpPr>
          <p:nvPr/>
        </p:nvSpPr>
        <p:spPr bwMode="auto">
          <a:xfrm>
            <a:off x="1600200" y="3733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FF3300"/>
                </a:solidFill>
                <a:ea typeface="楷体_GB2312" pitchFamily="49" charset="-122"/>
              </a:rPr>
              <a:t>筛选调整</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0" y="1196752"/>
            <a:ext cx="9144000" cy="3539430"/>
          </a:xfrm>
          <a:prstGeom prst="rect">
            <a:avLst/>
          </a:prstGeom>
          <a:solidFill>
            <a:srgbClr val="00CC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latin typeface="Times New Roman" pitchFamily="18" charset="0"/>
              </a:rPr>
              <a:t>def </a:t>
            </a:r>
            <a:r>
              <a:rPr kumimoji="1" lang="en-US" altLang="zh-CN" sz="3200" b="1" smtClean="0">
                <a:latin typeface="Times New Roman" pitchFamily="18" charset="0"/>
              </a:rPr>
              <a:t>insertSort(A</a:t>
            </a:r>
            <a:r>
              <a:rPr kumimoji="1" lang="en-US" altLang="zh-CN" sz="3200" b="1" dirty="0">
                <a:latin typeface="Times New Roman" pitchFamily="18" charset="0"/>
              </a:rPr>
              <a:t>, left, right):</a:t>
            </a:r>
          </a:p>
          <a:p>
            <a:pPr eaLnBrk="1" hangingPunct="1"/>
            <a:r>
              <a:rPr kumimoji="1" lang="en-US" altLang="zh-CN" sz="3200" b="1" dirty="0">
                <a:latin typeface="Times New Roman" pitchFamily="18" charset="0"/>
              </a:rPr>
              <a:t>    for i in range(left+1, right) :</a:t>
            </a:r>
          </a:p>
          <a:p>
            <a:pPr eaLnBrk="1" hangingPunct="1"/>
            <a:r>
              <a:rPr kumimoji="1" lang="en-US" altLang="zh-CN" sz="3200" b="1" dirty="0">
                <a:latin typeface="Times New Roman" pitchFamily="18" charset="0"/>
              </a:rPr>
              <a:t>        tmp = A[i]</a:t>
            </a:r>
          </a:p>
          <a:p>
            <a:pPr eaLnBrk="1" hangingPunct="1"/>
            <a:r>
              <a:rPr kumimoji="1" lang="en-US" altLang="zh-CN" sz="3200" b="1" dirty="0">
                <a:latin typeface="Times New Roman" pitchFamily="18" charset="0"/>
              </a:rPr>
              <a:t>        for j in range(i, -1, -1):</a:t>
            </a:r>
          </a:p>
          <a:p>
            <a:pPr eaLnBrk="1" hangingPunct="1"/>
            <a:r>
              <a:rPr kumimoji="1" lang="en-US" altLang="zh-CN" sz="3200" b="1" dirty="0">
                <a:latin typeface="Times New Roman" pitchFamily="18" charset="0"/>
              </a:rPr>
              <a:t>            if A[j-1]&gt;tmp : A[j] = A[j-1]</a:t>
            </a:r>
          </a:p>
          <a:p>
            <a:pPr eaLnBrk="1" hangingPunct="1"/>
            <a:r>
              <a:rPr kumimoji="1" lang="en-US" altLang="zh-CN" sz="3200" b="1" dirty="0">
                <a:latin typeface="Times New Roman" pitchFamily="18" charset="0"/>
              </a:rPr>
              <a:t>            else : break</a:t>
            </a:r>
          </a:p>
          <a:p>
            <a:pPr eaLnBrk="1" hangingPunct="1"/>
            <a:r>
              <a:rPr kumimoji="1" lang="en-US" altLang="zh-CN" sz="3200" b="1" dirty="0">
                <a:latin typeface="Times New Roman" pitchFamily="18" charset="0"/>
              </a:rPr>
              <a:t>        A[j] = tmp</a:t>
            </a:r>
          </a:p>
        </p:txBody>
      </p:sp>
      <p:sp>
        <p:nvSpPr>
          <p:cNvPr id="274435" name="Rectangle 3"/>
          <p:cNvSpPr>
            <a:spLocks noChangeArrowheads="1"/>
          </p:cNvSpPr>
          <p:nvPr/>
        </p:nvSpPr>
        <p:spPr bwMode="auto">
          <a:xfrm>
            <a:off x="250825" y="260350"/>
            <a:ext cx="38560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3200" b="1">
                <a:solidFill>
                  <a:srgbClr val="0000FF"/>
                </a:solidFill>
                <a:effectLst>
                  <a:outerShdw blurRad="38100" dist="38100" dir="2700000" algn="tl">
                    <a:srgbClr val="C0C0C0"/>
                  </a:outerShdw>
                </a:effectLst>
                <a:latin typeface="" pitchFamily="18" charset="0"/>
                <a:ea typeface="楷体_GB2312" pitchFamily="49" charset="-122"/>
              </a:rPr>
              <a:t>直接插入排序的算法</a:t>
            </a: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63170" name="Group 2"/>
          <p:cNvGraphicFramePr>
            <a:graphicFrameLocks noGrp="1"/>
          </p:cNvGraphicFramePr>
          <p:nvPr/>
        </p:nvGraphicFramePr>
        <p:xfrm>
          <a:off x="1219200" y="5410200"/>
          <a:ext cx="6096000" cy="381000"/>
        </p:xfrm>
        <a:graphic>
          <a:graphicData uri="http://schemas.openxmlformats.org/drawingml/2006/table">
            <a:tbl>
              <a:tblPr/>
              <a:tblGrid>
                <a:gridCol w="609600"/>
                <a:gridCol w="609600"/>
                <a:gridCol w="609600"/>
                <a:gridCol w="609600"/>
                <a:gridCol w="609600"/>
                <a:gridCol w="609600"/>
                <a:gridCol w="609600"/>
                <a:gridCol w="609600"/>
                <a:gridCol w="609600"/>
                <a:gridCol w="609600"/>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61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170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275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462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503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512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653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897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908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2458" name="Rectangle 26"/>
          <p:cNvSpPr>
            <a:spLocks noGrp="1" noChangeArrowheads="1"/>
          </p:cNvSpPr>
          <p:nvPr>
            <p:ph type="title"/>
          </p:nvPr>
        </p:nvSpPr>
        <p:spPr>
          <a:xfrm>
            <a:off x="206500" y="614834"/>
            <a:ext cx="6119812" cy="609600"/>
          </a:xfrm>
        </p:spPr>
        <p:txBody>
          <a:bodyPr lIns="92075" tIns="46038" rIns="92075" bIns="46038"/>
          <a:lstStyle/>
          <a:p>
            <a:pPr algn="just" eaLnBrk="1" hangingPunct="1">
              <a:defRPr/>
            </a:pPr>
            <a:r>
              <a:rPr lang="zh-CN" altLang="en-US" sz="3200" b="1" smtClean="0">
                <a:solidFill>
                  <a:srgbClr val="FF3300"/>
                </a:solidFill>
                <a:effectLst>
                  <a:outerShdw blurRad="38100" dist="38100" dir="2700000" algn="tl">
                    <a:srgbClr val="C0C0C0"/>
                  </a:outerShdw>
                </a:effectLst>
                <a:ea typeface="楷体_GB2312" pitchFamily="49" charset="-122"/>
              </a:rPr>
              <a:t>应用选择排序解决的特殊问题</a:t>
            </a:r>
          </a:p>
        </p:txBody>
      </p:sp>
      <p:sp>
        <p:nvSpPr>
          <p:cNvPr id="153603" name="Rectangle 27"/>
          <p:cNvSpPr>
            <a:spLocks noGrp="1" noChangeArrowheads="1"/>
          </p:cNvSpPr>
          <p:nvPr>
            <p:ph type="body" idx="1"/>
          </p:nvPr>
        </p:nvSpPr>
        <p:spPr>
          <a:xfrm>
            <a:off x="179512" y="1484784"/>
            <a:ext cx="8839200" cy="1435100"/>
          </a:xfrm>
          <a:noFill/>
        </p:spPr>
        <p:txBody>
          <a:bodyPr lIns="92075" tIns="46038" rIns="92075" bIns="46038"/>
          <a:lstStyle/>
          <a:p>
            <a:pPr marL="0" indent="723900" eaLnBrk="1" hangingPunct="1">
              <a:lnSpc>
                <a:spcPct val="90000"/>
              </a:lnSpc>
              <a:buFontTx/>
              <a:buNone/>
            </a:pPr>
            <a:r>
              <a:rPr lang="zh-CN" altLang="en-US" sz="2800" b="1" smtClean="0">
                <a:latin typeface="楷体_GB2312" pitchFamily="49" charset="-122"/>
                <a:ea typeface="楷体_GB2312" pitchFamily="49" charset="-122"/>
              </a:rPr>
              <a:t>当要在</a:t>
            </a:r>
            <a:r>
              <a:rPr lang="en-US" altLang="zh-CN" sz="2800" b="1" smtClean="0">
                <a:latin typeface="楷体_GB2312" pitchFamily="49" charset="-122"/>
                <a:ea typeface="楷体_GB2312" pitchFamily="49" charset="-122"/>
              </a:rPr>
              <a:t>n</a:t>
            </a:r>
            <a:r>
              <a:rPr lang="zh-CN" altLang="en-US" sz="2800" b="1" smtClean="0">
                <a:latin typeface="楷体_GB2312" pitchFamily="49" charset="-122"/>
                <a:ea typeface="楷体_GB2312" pitchFamily="49" charset="-122"/>
              </a:rPr>
              <a:t>个元素中选出最小（最大）的</a:t>
            </a:r>
            <a:r>
              <a:rPr lang="en-US" altLang="zh-CN" sz="2800" b="1" smtClean="0">
                <a:latin typeface="Times New Roman" pitchFamily="18" charset="0"/>
                <a:ea typeface="楷体_GB2312" pitchFamily="49" charset="-122"/>
              </a:rPr>
              <a:t>k</a:t>
            </a:r>
            <a:r>
              <a:rPr lang="zh-CN" altLang="en-US" sz="2800" b="1" smtClean="0">
                <a:latin typeface="楷体_GB2312" pitchFamily="49" charset="-122"/>
                <a:ea typeface="楷体_GB2312" pitchFamily="49" charset="-122"/>
              </a:rPr>
              <a:t>个元素，且</a:t>
            </a:r>
            <a:r>
              <a:rPr lang="en-US" altLang="zh-CN" sz="2800" b="1" smtClean="0">
                <a:latin typeface="Times New Roman" pitchFamily="18" charset="0"/>
                <a:ea typeface="楷体_GB2312" pitchFamily="49" charset="-122"/>
              </a:rPr>
              <a:t>k&lt;&lt;n</a:t>
            </a:r>
            <a:r>
              <a:rPr lang="zh-CN" altLang="en-US" sz="2800" b="1" smtClean="0">
                <a:latin typeface="楷体_GB2312" pitchFamily="49" charset="-122"/>
                <a:ea typeface="楷体_GB2312" pitchFamily="49" charset="-122"/>
              </a:rPr>
              <a:t>，则采用选择排序效率较高。因为可以在排序过程未结束时，就可以确定最小（最大）的</a:t>
            </a:r>
            <a:r>
              <a:rPr lang="en-US" altLang="zh-CN" sz="2800" b="1" smtClean="0">
                <a:latin typeface="Times New Roman" pitchFamily="18" charset="0"/>
                <a:ea typeface="楷体_GB2312" pitchFamily="49" charset="-122"/>
              </a:rPr>
              <a:t>k</a:t>
            </a:r>
            <a:r>
              <a:rPr lang="zh-CN" altLang="en-US" sz="2800" b="1" smtClean="0">
                <a:latin typeface="楷体_GB2312" pitchFamily="49" charset="-122"/>
                <a:ea typeface="楷体_GB2312" pitchFamily="49" charset="-122"/>
              </a:rPr>
              <a:t>个元素。</a:t>
            </a:r>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4722" name="Rectangle 2"/>
          <p:cNvSpPr>
            <a:spLocks noChangeArrowheads="1"/>
          </p:cNvSpPr>
          <p:nvPr/>
        </p:nvSpPr>
        <p:spPr bwMode="auto">
          <a:xfrm>
            <a:off x="251520" y="404664"/>
            <a:ext cx="7010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defRPr/>
            </a:pPr>
            <a:r>
              <a:rPr kumimoji="1" lang="zh-CN" altLang="en-US" sz="3600" b="1">
                <a:solidFill>
                  <a:srgbClr val="FF3300"/>
                </a:solidFill>
                <a:effectLst>
                  <a:outerShdw blurRad="38100" dist="38100" dir="2700000" algn="tl">
                    <a:srgbClr val="C0C0C0"/>
                  </a:outerShdw>
                </a:effectLst>
                <a:latin typeface="" pitchFamily="18" charset="0"/>
                <a:ea typeface="楷体_GB2312" pitchFamily="49" charset="-122"/>
              </a:rPr>
              <a:t>五、归并排序</a:t>
            </a:r>
          </a:p>
        </p:txBody>
      </p:sp>
      <p:sp>
        <p:nvSpPr>
          <p:cNvPr id="414723" name="Rectangle 3"/>
          <p:cNvSpPr>
            <a:spLocks noChangeArrowheads="1"/>
          </p:cNvSpPr>
          <p:nvPr/>
        </p:nvSpPr>
        <p:spPr bwMode="auto">
          <a:xfrm>
            <a:off x="251520" y="1353384"/>
            <a:ext cx="8712968"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gn="just">
              <a:buClr>
                <a:schemeClr val="tx1"/>
              </a:buClr>
              <a:buSzPct val="91000"/>
              <a:buFont typeface="Wingdings" panose="05000000000000000000" pitchFamily="2" charset="2"/>
              <a:buChar char="Ø"/>
              <a:defRPr/>
            </a:pPr>
            <a:r>
              <a:rPr kumimoji="1" lang="zh-CN" altLang="en-US" sz="2800" b="1">
                <a:effectLst>
                  <a:outerShdw blurRad="38100" dist="38100" dir="2700000" algn="tl">
                    <a:srgbClr val="C0C0C0"/>
                  </a:outerShdw>
                </a:effectLst>
                <a:latin typeface="楷体_GB2312" pitchFamily="49" charset="-122"/>
                <a:ea typeface="楷体_GB2312" pitchFamily="49" charset="-122"/>
              </a:rPr>
              <a:t>基本原理，通过对两个有序结点序列的合并来实现排序。</a:t>
            </a:r>
          </a:p>
          <a:p>
            <a:pPr marL="457200" indent="-457200" algn="just">
              <a:buClr>
                <a:schemeClr val="tx1"/>
              </a:buClr>
              <a:buSzPct val="91000"/>
              <a:buFont typeface="Wingdings" panose="05000000000000000000" pitchFamily="2" charset="2"/>
              <a:buChar char="Ø"/>
              <a:defRPr/>
            </a:pPr>
            <a:r>
              <a:rPr kumimoji="1" lang="zh-CN" altLang="en-US" sz="2800" b="1">
                <a:effectLst>
                  <a:outerShdw blurRad="38100" dist="38100" dir="2700000" algn="tl">
                    <a:srgbClr val="C0C0C0"/>
                  </a:outerShdw>
                </a:effectLst>
                <a:latin typeface="楷体_GB2312" pitchFamily="49" charset="-122"/>
                <a:ea typeface="楷体_GB2312" pitchFamily="49" charset="-122"/>
              </a:rPr>
              <a:t>所谓归并是指将若干个已排好序的部分合并成一个有序的部分。</a:t>
            </a:r>
          </a:p>
          <a:p>
            <a:pPr marL="457200" indent="-457200" algn="just">
              <a:buClr>
                <a:schemeClr val="tx1"/>
              </a:buClr>
              <a:buSzPct val="91000"/>
              <a:buFont typeface="Wingdings" panose="05000000000000000000" pitchFamily="2" charset="2"/>
              <a:buChar char="Ø"/>
              <a:defRPr/>
            </a:pPr>
            <a:r>
              <a:rPr kumimoji="1" lang="zh-CN" altLang="en-US" sz="2800" b="1">
                <a:effectLst>
                  <a:outerShdw blurRad="38100" dist="38100" dir="2700000" algn="tl">
                    <a:srgbClr val="C0C0C0"/>
                  </a:outerShdw>
                </a:effectLst>
                <a:latin typeface="楷体_GB2312" pitchFamily="49" charset="-122"/>
                <a:ea typeface="楷体_GB2312" pitchFamily="49" charset="-122"/>
              </a:rPr>
              <a:t>对象序列</a:t>
            </a:r>
            <a:r>
              <a:rPr kumimoji="1" lang="en-US" altLang="zh-CN" sz="2800" b="1">
                <a:solidFill>
                  <a:srgbClr val="FF3300"/>
                </a:solidFill>
                <a:effectLst>
                  <a:outerShdw blurRad="38100" dist="38100" dir="2700000" algn="tl">
                    <a:srgbClr val="C0C0C0"/>
                  </a:outerShdw>
                </a:effectLst>
                <a:latin typeface="Times New Roman" pitchFamily="18" charset="0"/>
                <a:ea typeface="楷体_GB2312" pitchFamily="49" charset="-122"/>
              </a:rPr>
              <a:t>dataList</a:t>
            </a:r>
            <a:r>
              <a:rPr kumimoji="1" lang="zh-CN" altLang="en-US" sz="2800" b="1">
                <a:effectLst>
                  <a:outerShdw blurRad="38100" dist="38100" dir="2700000" algn="tl">
                    <a:srgbClr val="C0C0C0"/>
                  </a:outerShdw>
                </a:effectLst>
                <a:latin typeface="楷体_GB2312" pitchFamily="49" charset="-122"/>
                <a:ea typeface="楷体_GB2312" pitchFamily="49" charset="-122"/>
              </a:rPr>
              <a:t>中有两个有序表</a:t>
            </a:r>
            <a:r>
              <a:rPr kumimoji="1" lang="en-US" altLang="zh-CN" sz="2800" b="1">
                <a:effectLst>
                  <a:outerShdw blurRad="38100" dist="38100" dir="2700000" algn="tl">
                    <a:srgbClr val="C0C0C0"/>
                  </a:outerShdw>
                </a:effectLst>
                <a:latin typeface="Times New Roman" pitchFamily="18" charset="0"/>
                <a:ea typeface="楷体_GB2312" pitchFamily="49" charset="-122"/>
              </a:rPr>
              <a:t>v[l]</a:t>
            </a:r>
            <a:r>
              <a:rPr kumimoji="1" lang="en-US" altLang="zh-CN" sz="2800" b="1">
                <a:effectLst>
                  <a:outerShdw blurRad="38100" dist="38100" dir="2700000" algn="tl">
                    <a:srgbClr val="C0C0C0"/>
                  </a:outerShdw>
                </a:effectLst>
                <a:latin typeface="楷体_GB2312" pitchFamily="49" charset="-122"/>
                <a:ea typeface="楷体_GB2312" pitchFamily="49" charset="-122"/>
              </a:rPr>
              <a:t>,</a:t>
            </a:r>
            <a:r>
              <a:rPr kumimoji="1" lang="en-US" altLang="zh-CN" sz="2800" b="1">
                <a:effectLst>
                  <a:outerShdw blurRad="38100" dist="38100" dir="2700000" algn="tl">
                    <a:srgbClr val="C0C0C0"/>
                  </a:outerShdw>
                </a:effectLst>
                <a:latin typeface=""/>
                <a:ea typeface="楷体_GB2312" pitchFamily="49" charset="-122"/>
              </a:rPr>
              <a:t>…</a:t>
            </a:r>
            <a:r>
              <a:rPr kumimoji="1" lang="en-US" altLang="zh-CN" sz="2800" b="1">
                <a:effectLst>
                  <a:outerShdw blurRad="38100" dist="38100" dir="2700000" algn="tl">
                    <a:srgbClr val="C0C0C0"/>
                  </a:outerShdw>
                </a:effectLst>
                <a:latin typeface="楷体_GB2312" pitchFamily="49" charset="-122"/>
                <a:ea typeface="楷体_GB2312" pitchFamily="49" charset="-122"/>
              </a:rPr>
              <a:t>,</a:t>
            </a:r>
            <a:r>
              <a:rPr kumimoji="1" lang="en-US" altLang="zh-CN" sz="2800" b="1">
                <a:effectLst>
                  <a:outerShdw blurRad="38100" dist="38100" dir="2700000" algn="tl">
                    <a:srgbClr val="C0C0C0"/>
                  </a:outerShdw>
                </a:effectLst>
                <a:latin typeface="Times New Roman" pitchFamily="18" charset="0"/>
                <a:ea typeface="楷体_GB2312" pitchFamily="49" charset="-122"/>
              </a:rPr>
              <a:t>v[m]</a:t>
            </a:r>
            <a:r>
              <a:rPr kumimoji="1" lang="zh-CN" altLang="en-US" sz="2800" b="1">
                <a:effectLst>
                  <a:outerShdw blurRad="38100" dist="38100" dir="2700000" algn="tl">
                    <a:srgbClr val="C0C0C0"/>
                  </a:outerShdw>
                </a:effectLst>
                <a:latin typeface="楷体_GB2312" pitchFamily="49" charset="-122"/>
                <a:ea typeface="楷体_GB2312" pitchFamily="49" charset="-122"/>
              </a:rPr>
              <a:t>和</a:t>
            </a:r>
            <a:r>
              <a:rPr kumimoji="1" lang="en-US" altLang="zh-CN" sz="2800" b="1">
                <a:effectLst>
                  <a:outerShdw blurRad="38100" dist="38100" dir="2700000" algn="tl">
                    <a:srgbClr val="C0C0C0"/>
                  </a:outerShdw>
                </a:effectLst>
                <a:latin typeface="Times New Roman" pitchFamily="18" charset="0"/>
                <a:ea typeface="楷体_GB2312" pitchFamily="49" charset="-122"/>
              </a:rPr>
              <a:t>v[m+1]</a:t>
            </a:r>
            <a:r>
              <a:rPr kumimoji="1" lang="en-US" altLang="zh-CN" sz="2800" b="1">
                <a:effectLst>
                  <a:outerShdw blurRad="38100" dist="38100" dir="2700000" algn="tl">
                    <a:srgbClr val="C0C0C0"/>
                  </a:outerShdw>
                </a:effectLst>
                <a:latin typeface="楷体_GB2312" pitchFamily="49" charset="-122"/>
                <a:ea typeface="楷体_GB2312" pitchFamily="49" charset="-122"/>
              </a:rPr>
              <a:t>,</a:t>
            </a:r>
            <a:r>
              <a:rPr kumimoji="1" lang="en-US" altLang="zh-CN" sz="2800" b="1">
                <a:effectLst>
                  <a:outerShdw blurRad="38100" dist="38100" dir="2700000" algn="tl">
                    <a:srgbClr val="C0C0C0"/>
                  </a:outerShdw>
                </a:effectLst>
                <a:latin typeface=""/>
                <a:ea typeface="楷体_GB2312" pitchFamily="49" charset="-122"/>
              </a:rPr>
              <a:t>…</a:t>
            </a:r>
            <a:r>
              <a:rPr kumimoji="1" lang="en-US" altLang="zh-CN" sz="2800" b="1">
                <a:effectLst>
                  <a:outerShdw blurRad="38100" dist="38100" dir="2700000" algn="tl">
                    <a:srgbClr val="C0C0C0"/>
                  </a:outerShdw>
                </a:effectLst>
                <a:latin typeface="楷体_GB2312" pitchFamily="49" charset="-122"/>
                <a:ea typeface="楷体_GB2312" pitchFamily="49" charset="-122"/>
              </a:rPr>
              <a:t>,</a:t>
            </a:r>
            <a:r>
              <a:rPr kumimoji="1" lang="en-US" altLang="zh-CN" sz="2800" b="1">
                <a:effectLst>
                  <a:outerShdw blurRad="38100" dist="38100" dir="2700000" algn="tl">
                    <a:srgbClr val="C0C0C0"/>
                  </a:outerShdw>
                </a:effectLst>
                <a:latin typeface="Times New Roman" pitchFamily="18" charset="0"/>
                <a:ea typeface="楷体_GB2312" pitchFamily="49" charset="-122"/>
              </a:rPr>
              <a:t>v[n]</a:t>
            </a:r>
            <a:r>
              <a:rPr kumimoji="1" lang="zh-CN" altLang="en-US" sz="2800" b="1">
                <a:effectLst>
                  <a:outerShdw blurRad="38100" dist="38100" dir="2700000" algn="tl">
                    <a:srgbClr val="C0C0C0"/>
                  </a:outerShdw>
                </a:effectLst>
                <a:latin typeface="楷体_GB2312" pitchFamily="49" charset="-122"/>
                <a:ea typeface="楷体_GB2312" pitchFamily="49" charset="-122"/>
              </a:rPr>
              <a:t>。它们可归并成一个有序表，存于另一对象序列 </a:t>
            </a:r>
            <a:r>
              <a:rPr kumimoji="1" lang="en-US" altLang="zh-CN" sz="2800" b="1">
                <a:solidFill>
                  <a:srgbClr val="FF3300"/>
                </a:solidFill>
                <a:effectLst>
                  <a:outerShdw blurRad="38100" dist="38100" dir="2700000" algn="tl">
                    <a:srgbClr val="C0C0C0"/>
                  </a:outerShdw>
                </a:effectLst>
                <a:latin typeface="Times New Roman" pitchFamily="18" charset="0"/>
                <a:ea typeface="楷体_GB2312" pitchFamily="49" charset="-122"/>
              </a:rPr>
              <a:t>mergedList</a:t>
            </a:r>
            <a:r>
              <a:rPr kumimoji="1" lang="en-US" altLang="zh-CN" sz="2800" b="1">
                <a:solidFill>
                  <a:srgbClr val="FF3300"/>
                </a:solidFill>
                <a:effectLst>
                  <a:outerShdw blurRad="38100" dist="38100" dir="2700000" algn="tl">
                    <a:srgbClr val="C0C0C0"/>
                  </a:outerShdw>
                </a:effectLst>
                <a:latin typeface="楷体_GB2312" pitchFamily="49" charset="-122"/>
                <a:ea typeface="楷体_GB2312" pitchFamily="49" charset="-122"/>
              </a:rPr>
              <a:t> </a:t>
            </a:r>
            <a:r>
              <a:rPr kumimoji="1" lang="zh-CN" altLang="en-US" sz="2800" b="1">
                <a:effectLst>
                  <a:outerShdw blurRad="38100" dist="38100" dir="2700000" algn="tl">
                    <a:srgbClr val="C0C0C0"/>
                  </a:outerShdw>
                </a:effectLst>
                <a:latin typeface="楷体_GB2312" pitchFamily="49" charset="-122"/>
                <a:ea typeface="楷体_GB2312" pitchFamily="49" charset="-122"/>
              </a:rPr>
              <a:t>的</a:t>
            </a:r>
            <a:r>
              <a:rPr kumimoji="1" lang="en-US" altLang="zh-CN" sz="2800" b="1">
                <a:effectLst>
                  <a:outerShdw blurRad="38100" dist="38100" dir="2700000" algn="tl">
                    <a:srgbClr val="C0C0C0"/>
                  </a:outerShdw>
                </a:effectLst>
                <a:latin typeface="Times New Roman" pitchFamily="18" charset="0"/>
                <a:ea typeface="楷体_GB2312" pitchFamily="49" charset="-122"/>
              </a:rPr>
              <a:t>v[l]</a:t>
            </a:r>
            <a:r>
              <a:rPr kumimoji="1" lang="en-US" altLang="zh-CN" sz="2800" b="1">
                <a:effectLst>
                  <a:outerShdw blurRad="38100" dist="38100" dir="2700000" algn="tl">
                    <a:srgbClr val="C0C0C0"/>
                  </a:outerShdw>
                </a:effectLst>
                <a:latin typeface="楷体_GB2312" pitchFamily="49" charset="-122"/>
                <a:ea typeface="楷体_GB2312" pitchFamily="49" charset="-122"/>
              </a:rPr>
              <a:t>,</a:t>
            </a:r>
            <a:r>
              <a:rPr kumimoji="1" lang="en-US" altLang="zh-CN" sz="2800" b="1">
                <a:effectLst>
                  <a:outerShdw blurRad="38100" dist="38100" dir="2700000" algn="tl">
                    <a:srgbClr val="C0C0C0"/>
                  </a:outerShdw>
                </a:effectLst>
                <a:latin typeface=""/>
                <a:ea typeface="楷体_GB2312" pitchFamily="49" charset="-122"/>
              </a:rPr>
              <a:t>…</a:t>
            </a:r>
            <a:r>
              <a:rPr kumimoji="1" lang="en-US" altLang="zh-CN" sz="2800" b="1">
                <a:effectLst>
                  <a:outerShdw blurRad="38100" dist="38100" dir="2700000" algn="tl">
                    <a:srgbClr val="C0C0C0"/>
                  </a:outerShdw>
                </a:effectLst>
                <a:latin typeface="楷体_GB2312" pitchFamily="49" charset="-122"/>
                <a:ea typeface="楷体_GB2312" pitchFamily="49" charset="-122"/>
              </a:rPr>
              <a:t>,</a:t>
            </a:r>
            <a:r>
              <a:rPr kumimoji="1" lang="en-US" altLang="zh-CN" sz="2800" b="1">
                <a:effectLst>
                  <a:outerShdw blurRad="38100" dist="38100" dir="2700000" algn="tl">
                    <a:srgbClr val="C0C0C0"/>
                  </a:outerShdw>
                </a:effectLst>
                <a:latin typeface="Times New Roman" pitchFamily="18" charset="0"/>
                <a:ea typeface="楷体_GB2312" pitchFamily="49" charset="-122"/>
              </a:rPr>
              <a:t>v[n]</a:t>
            </a:r>
            <a:r>
              <a:rPr kumimoji="1" lang="zh-CN" altLang="en-US" sz="2800" b="1">
                <a:effectLst>
                  <a:outerShdw blurRad="38100" dist="38100" dir="2700000" algn="tl">
                    <a:srgbClr val="C0C0C0"/>
                  </a:outerShdw>
                </a:effectLst>
                <a:latin typeface="楷体_GB2312" pitchFamily="49" charset="-122"/>
                <a:ea typeface="楷体_GB2312" pitchFamily="49" charset="-122"/>
              </a:rPr>
              <a:t>中。</a:t>
            </a:r>
          </a:p>
          <a:p>
            <a:pPr marL="457200" indent="-457200" algn="just">
              <a:buClr>
                <a:schemeClr val="tx1"/>
              </a:buClr>
              <a:buSzPct val="91000"/>
              <a:buFont typeface="Wingdings" panose="05000000000000000000" pitchFamily="2" charset="2"/>
              <a:buChar char="Ø"/>
              <a:defRPr/>
            </a:pPr>
            <a:r>
              <a:rPr kumimoji="1" lang="zh-CN" altLang="en-US" sz="2800" b="1">
                <a:effectLst>
                  <a:outerShdw blurRad="38100" dist="38100" dir="2700000" algn="tl">
                    <a:srgbClr val="C0C0C0"/>
                  </a:outerShdw>
                </a:effectLst>
                <a:latin typeface="楷体_GB2312" pitchFamily="49" charset="-122"/>
                <a:ea typeface="楷体_GB2312" pitchFamily="49" charset="-122"/>
              </a:rPr>
              <a:t>这种归并方法称为</a:t>
            </a:r>
            <a:r>
              <a:rPr kumimoji="1" lang="zh-CN" altLang="en-US" sz="2800" b="1" u="sng">
                <a:solidFill>
                  <a:srgbClr val="FF3300"/>
                </a:solidFill>
                <a:effectLst>
                  <a:outerShdw blurRad="38100" dist="38100" dir="2700000" algn="tl">
                    <a:srgbClr val="C0C0C0"/>
                  </a:outerShdw>
                </a:effectLst>
                <a:latin typeface="楷体_GB2312" pitchFamily="49" charset="-122"/>
                <a:ea typeface="楷体_GB2312" pitchFamily="49" charset="-122"/>
              </a:rPr>
              <a:t>两路归并</a:t>
            </a:r>
            <a:r>
              <a:rPr kumimoji="1" lang="zh-CN" altLang="en-US" sz="2800" b="1" u="sng">
                <a:effectLst>
                  <a:outerShdw blurRad="38100" dist="38100" dir="2700000" algn="tl">
                    <a:srgbClr val="C0C0C0"/>
                  </a:outerShdw>
                </a:effectLst>
                <a:latin typeface="楷体_GB2312" pitchFamily="49" charset="-122"/>
                <a:ea typeface="楷体_GB2312" pitchFamily="49" charset="-122"/>
              </a:rPr>
              <a:t> </a:t>
            </a:r>
            <a:r>
              <a:rPr kumimoji="1" lang="en-US" altLang="zh-CN" sz="2800" b="1">
                <a:effectLst>
                  <a:outerShdw blurRad="38100" dist="38100" dir="2700000" algn="tl">
                    <a:srgbClr val="C0C0C0"/>
                  </a:outerShdw>
                </a:effectLst>
                <a:latin typeface="楷体_GB2312" pitchFamily="49" charset="-122"/>
                <a:ea typeface="楷体_GB2312" pitchFamily="49" charset="-122"/>
              </a:rPr>
              <a:t>(</a:t>
            </a:r>
            <a:r>
              <a:rPr kumimoji="1" lang="en-US" altLang="zh-CN" sz="2800" b="1">
                <a:effectLst>
                  <a:outerShdw blurRad="38100" dist="38100" dir="2700000" algn="tl">
                    <a:srgbClr val="C0C0C0"/>
                  </a:outerShdw>
                </a:effectLst>
                <a:latin typeface="Times New Roman" pitchFamily="18" charset="0"/>
                <a:ea typeface="楷体_GB2312" pitchFamily="49" charset="-122"/>
              </a:rPr>
              <a:t>2-way merging</a:t>
            </a:r>
            <a:r>
              <a:rPr kumimoji="1" lang="en-US" altLang="zh-CN" sz="2800" b="1">
                <a:effectLst>
                  <a:outerShdw blurRad="38100" dist="38100" dir="2700000" algn="tl">
                    <a:srgbClr val="C0C0C0"/>
                  </a:outerShdw>
                </a:effectLst>
                <a:latin typeface="楷体_GB2312" pitchFamily="49" charset="-122"/>
                <a:ea typeface="楷体_GB2312" pitchFamily="49" charset="-122"/>
              </a:rPr>
              <a:t>)</a:t>
            </a:r>
            <a:r>
              <a:rPr kumimoji="1" lang="zh-CN" altLang="en-US" sz="2800" b="1">
                <a:effectLst>
                  <a:outerShdw blurRad="38100" dist="38100" dir="2700000" algn="tl">
                    <a:srgbClr val="C0C0C0"/>
                  </a:outerShdw>
                </a:effectLst>
                <a:latin typeface="楷体_GB2312" pitchFamily="49" charset="-122"/>
                <a:ea typeface="楷体_GB2312" pitchFamily="49" charset="-122"/>
              </a:rPr>
              <a:t>。</a:t>
            </a:r>
          </a:p>
          <a:p>
            <a:pPr marL="457200" indent="-457200" algn="just">
              <a:buClr>
                <a:schemeClr val="tx1"/>
              </a:buClr>
              <a:buSzPct val="91000"/>
              <a:buFont typeface="Wingdings" panose="05000000000000000000" pitchFamily="2" charset="2"/>
              <a:buChar char="Ø"/>
              <a:defRPr/>
            </a:pPr>
            <a:r>
              <a:rPr kumimoji="1" lang="zh-CN" altLang="en-US" sz="2800" b="1">
                <a:effectLst>
                  <a:outerShdw blurRad="38100" dist="38100" dir="2700000" algn="tl">
                    <a:srgbClr val="C0C0C0"/>
                  </a:outerShdw>
                </a:effectLst>
                <a:latin typeface="楷体_GB2312" pitchFamily="49" charset="-122"/>
                <a:ea typeface="楷体_GB2312" pitchFamily="49" charset="-122"/>
              </a:rPr>
              <a:t>归并排序经常用于外部排序</a:t>
            </a:r>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5746" name="Text Box 2"/>
          <p:cNvSpPr txBox="1">
            <a:spLocks noChangeArrowheads="1"/>
          </p:cNvSpPr>
          <p:nvPr/>
        </p:nvSpPr>
        <p:spPr bwMode="auto">
          <a:xfrm>
            <a:off x="193675" y="545505"/>
            <a:ext cx="8770813"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marL="457200" indent="-457200" algn="just">
              <a:buClr>
                <a:schemeClr val="tx1"/>
              </a:buClr>
              <a:buSzPct val="91000"/>
              <a:buFont typeface="Wingdings" panose="05000000000000000000" pitchFamily="2" charset="2"/>
              <a:buChar char="Ø"/>
              <a:defRPr/>
            </a:pPr>
            <a:r>
              <a:rPr lang="zh-CN" altLang="en-US" sz="2800" b="1" smtClean="0">
                <a:effectLst>
                  <a:outerShdw blurRad="38100" dist="38100" dir="2700000" algn="tl">
                    <a:srgbClr val="C0C0C0"/>
                  </a:outerShdw>
                </a:effectLst>
                <a:latin typeface="楷体_GB2312" pitchFamily="49" charset="-122"/>
                <a:ea typeface="楷体_GB2312" pitchFamily="49" charset="-122"/>
              </a:rPr>
              <a:t>设有两个有序表</a:t>
            </a:r>
            <a:r>
              <a:rPr lang="en-US" altLang="zh-CN" sz="2800" b="1" smtClean="0">
                <a:effectLst>
                  <a:outerShdw blurRad="38100" dist="38100" dir="2700000" algn="tl">
                    <a:srgbClr val="C0C0C0"/>
                  </a:outerShdw>
                </a:effectLst>
                <a:ea typeface="楷体_GB2312" pitchFamily="49" charset="-122"/>
              </a:rPr>
              <a:t>A</a:t>
            </a:r>
            <a:r>
              <a:rPr lang="zh-CN" altLang="en-US" sz="2800" b="1" smtClean="0">
                <a:effectLst>
                  <a:outerShdw blurRad="38100" dist="38100" dir="2700000" algn="tl">
                    <a:srgbClr val="C0C0C0"/>
                  </a:outerShdw>
                </a:effectLst>
                <a:latin typeface="楷体_GB2312" pitchFamily="49" charset="-122"/>
                <a:ea typeface="楷体_GB2312" pitchFamily="49" charset="-122"/>
              </a:rPr>
              <a:t>和</a:t>
            </a:r>
            <a:r>
              <a:rPr lang="en-US" altLang="zh-CN" sz="2800" b="1" smtClean="0">
                <a:effectLst>
                  <a:outerShdw blurRad="38100" dist="38100" dir="2700000" algn="tl">
                    <a:srgbClr val="C0C0C0"/>
                  </a:outerShdw>
                </a:effectLst>
                <a:ea typeface="楷体_GB2312" pitchFamily="49" charset="-122"/>
              </a:rPr>
              <a:t>B</a:t>
            </a:r>
            <a:r>
              <a:rPr lang="zh-CN" altLang="en-US" sz="2800" b="1" smtClean="0">
                <a:effectLst>
                  <a:outerShdw blurRad="38100" dist="38100" dir="2700000" algn="tl">
                    <a:srgbClr val="C0C0C0"/>
                  </a:outerShdw>
                </a:effectLst>
                <a:latin typeface="楷体_GB2312" pitchFamily="49" charset="-122"/>
                <a:ea typeface="楷体_GB2312" pitchFamily="49" charset="-122"/>
              </a:rPr>
              <a:t>，对象个数分别为</a:t>
            </a:r>
            <a:r>
              <a:rPr lang="en-US" altLang="zh-CN" sz="2800" b="1" smtClean="0">
                <a:effectLst>
                  <a:outerShdw blurRad="38100" dist="38100" dir="2700000" algn="tl">
                    <a:srgbClr val="C0C0C0"/>
                  </a:outerShdw>
                </a:effectLst>
                <a:ea typeface="楷体_GB2312" pitchFamily="49" charset="-122"/>
              </a:rPr>
              <a:t>al</a:t>
            </a:r>
            <a:r>
              <a:rPr lang="zh-CN" altLang="en-US" sz="2800" b="1" smtClean="0">
                <a:effectLst>
                  <a:outerShdw blurRad="38100" dist="38100" dir="2700000" algn="tl">
                    <a:srgbClr val="C0C0C0"/>
                  </a:outerShdw>
                </a:effectLst>
                <a:latin typeface="楷体_GB2312" pitchFamily="49" charset="-122"/>
                <a:ea typeface="楷体_GB2312" pitchFamily="49" charset="-122"/>
              </a:rPr>
              <a:t>和</a:t>
            </a:r>
            <a:r>
              <a:rPr lang="en-US" altLang="zh-CN" sz="2800" b="1" smtClean="0">
                <a:effectLst>
                  <a:outerShdw blurRad="38100" dist="38100" dir="2700000" algn="tl">
                    <a:srgbClr val="C0C0C0"/>
                  </a:outerShdw>
                </a:effectLst>
                <a:ea typeface="楷体_GB2312" pitchFamily="49" charset="-122"/>
              </a:rPr>
              <a:t>bl</a:t>
            </a:r>
            <a:r>
              <a:rPr lang="zh-CN" altLang="en-US" sz="2800" b="1" smtClean="0">
                <a:effectLst>
                  <a:outerShdw blurRad="38100" dist="38100" dir="2700000" algn="tl">
                    <a:srgbClr val="C0C0C0"/>
                  </a:outerShdw>
                </a:effectLst>
                <a:latin typeface="楷体_GB2312" pitchFamily="49" charset="-122"/>
                <a:ea typeface="楷体_GB2312" pitchFamily="49" charset="-122"/>
              </a:rPr>
              <a:t>，变量</a:t>
            </a:r>
            <a:r>
              <a:rPr lang="en-US" altLang="zh-CN" sz="2800" b="1" smtClean="0">
                <a:effectLst>
                  <a:outerShdw blurRad="38100" dist="38100" dir="2700000" algn="tl">
                    <a:srgbClr val="C0C0C0"/>
                  </a:outerShdw>
                </a:effectLst>
                <a:ea typeface="楷体_GB2312" pitchFamily="49" charset="-122"/>
              </a:rPr>
              <a:t>i</a:t>
            </a:r>
            <a:r>
              <a:rPr lang="zh-CN" altLang="en-US" sz="2800" b="1" smtClean="0">
                <a:effectLst>
                  <a:outerShdw blurRad="38100" dist="38100" dir="2700000" algn="tl">
                    <a:srgbClr val="C0C0C0"/>
                  </a:outerShdw>
                </a:effectLst>
                <a:latin typeface="楷体_GB2312" pitchFamily="49" charset="-122"/>
                <a:ea typeface="楷体_GB2312" pitchFamily="49" charset="-122"/>
              </a:rPr>
              <a:t>和</a:t>
            </a:r>
            <a:r>
              <a:rPr lang="en-US" altLang="zh-CN" sz="2800" b="1" smtClean="0">
                <a:effectLst>
                  <a:outerShdw blurRad="38100" dist="38100" dir="2700000" algn="tl">
                    <a:srgbClr val="C0C0C0"/>
                  </a:outerShdw>
                </a:effectLst>
                <a:ea typeface="楷体_GB2312" pitchFamily="49" charset="-122"/>
              </a:rPr>
              <a:t>j</a:t>
            </a:r>
            <a:r>
              <a:rPr lang="zh-CN" altLang="en-US" sz="2800" b="1" smtClean="0">
                <a:effectLst>
                  <a:outerShdw blurRad="38100" dist="38100" dir="2700000" algn="tl">
                    <a:srgbClr val="C0C0C0"/>
                  </a:outerShdw>
                </a:effectLst>
                <a:latin typeface="楷体_GB2312" pitchFamily="49" charset="-122"/>
                <a:ea typeface="楷体_GB2312" pitchFamily="49" charset="-122"/>
              </a:rPr>
              <a:t>分别是两表的当前指针。设表</a:t>
            </a:r>
            <a:r>
              <a:rPr lang="en-US" altLang="zh-CN" sz="2800" b="1" smtClean="0">
                <a:effectLst>
                  <a:outerShdw blurRad="38100" dist="38100" dir="2700000" algn="tl">
                    <a:srgbClr val="C0C0C0"/>
                  </a:outerShdw>
                </a:effectLst>
                <a:ea typeface="楷体_GB2312" pitchFamily="49" charset="-122"/>
              </a:rPr>
              <a:t>C</a:t>
            </a:r>
            <a:r>
              <a:rPr lang="zh-CN" altLang="en-US" sz="2800" b="1" smtClean="0">
                <a:effectLst>
                  <a:outerShdw blurRad="38100" dist="38100" dir="2700000" algn="tl">
                    <a:srgbClr val="C0C0C0"/>
                  </a:outerShdw>
                </a:effectLst>
                <a:latin typeface="楷体_GB2312" pitchFamily="49" charset="-122"/>
                <a:ea typeface="楷体_GB2312" pitchFamily="49" charset="-122"/>
              </a:rPr>
              <a:t>是归并后的新有序表，变量</a:t>
            </a:r>
            <a:r>
              <a:rPr lang="en-US" altLang="zh-CN" sz="2800" b="1" smtClean="0">
                <a:effectLst>
                  <a:outerShdw blurRad="38100" dist="38100" dir="2700000" algn="tl">
                    <a:srgbClr val="C0C0C0"/>
                  </a:outerShdw>
                </a:effectLst>
                <a:ea typeface="楷体_GB2312" pitchFamily="49" charset="-122"/>
              </a:rPr>
              <a:t>k</a:t>
            </a:r>
            <a:r>
              <a:rPr lang="zh-CN" altLang="en-US" sz="2800" b="1" smtClean="0">
                <a:effectLst>
                  <a:outerShdw blurRad="38100" dist="38100" dir="2700000" algn="tl">
                    <a:srgbClr val="C0C0C0"/>
                  </a:outerShdw>
                </a:effectLst>
                <a:latin typeface="楷体_GB2312" pitchFamily="49" charset="-122"/>
                <a:ea typeface="楷体_GB2312" pitchFamily="49" charset="-122"/>
              </a:rPr>
              <a:t>是它的当前指针。</a:t>
            </a:r>
            <a:r>
              <a:rPr lang="en-US" altLang="zh-CN" sz="2800" b="1" smtClean="0">
                <a:effectLst>
                  <a:outerShdw blurRad="38100" dist="38100" dir="2700000" algn="tl">
                    <a:srgbClr val="C0C0C0"/>
                  </a:outerShdw>
                </a:effectLst>
                <a:ea typeface="楷体_GB2312" pitchFamily="49" charset="-122"/>
              </a:rPr>
              <a:t>i</a:t>
            </a:r>
            <a:r>
              <a:rPr lang="zh-CN" altLang="en-US" sz="2800" b="1" smtClean="0">
                <a:effectLst>
                  <a:outerShdw blurRad="38100" dist="38100" dir="2700000" algn="tl">
                    <a:srgbClr val="C0C0C0"/>
                  </a:outerShdw>
                </a:effectLst>
                <a:latin typeface="楷体_GB2312" pitchFamily="49" charset="-122"/>
                <a:ea typeface="楷体_GB2312" pitchFamily="49" charset="-122"/>
              </a:rPr>
              <a:t>和</a:t>
            </a:r>
            <a:r>
              <a:rPr lang="en-US" altLang="zh-CN" sz="2800" b="1" smtClean="0">
                <a:effectLst>
                  <a:outerShdw blurRad="38100" dist="38100" dir="2700000" algn="tl">
                    <a:srgbClr val="C0C0C0"/>
                  </a:outerShdw>
                </a:effectLst>
                <a:ea typeface="楷体_GB2312" pitchFamily="49" charset="-122"/>
              </a:rPr>
              <a:t>j</a:t>
            </a:r>
            <a:r>
              <a:rPr lang="zh-CN" altLang="en-US" sz="2800" b="1" smtClean="0">
                <a:effectLst>
                  <a:outerShdw blurRad="38100" dist="38100" dir="2700000" algn="tl">
                    <a:srgbClr val="C0C0C0"/>
                  </a:outerShdw>
                </a:effectLst>
                <a:latin typeface="楷体_GB2312" pitchFamily="49" charset="-122"/>
                <a:ea typeface="楷体_GB2312" pitchFamily="49" charset="-122"/>
              </a:rPr>
              <a:t>对</a:t>
            </a:r>
            <a:r>
              <a:rPr lang="en-US" altLang="zh-CN" sz="2800" b="1" smtClean="0">
                <a:effectLst>
                  <a:outerShdw blurRad="38100" dist="38100" dir="2700000" algn="tl">
                    <a:srgbClr val="C0C0C0"/>
                  </a:outerShdw>
                </a:effectLst>
                <a:ea typeface="楷体_GB2312" pitchFamily="49" charset="-122"/>
              </a:rPr>
              <a:t>A</a:t>
            </a:r>
            <a:r>
              <a:rPr lang="zh-CN" altLang="en-US" sz="2800" b="1" smtClean="0">
                <a:effectLst>
                  <a:outerShdw blurRad="38100" dist="38100" dir="2700000" algn="tl">
                    <a:srgbClr val="C0C0C0"/>
                  </a:outerShdw>
                </a:effectLst>
                <a:latin typeface="楷体_GB2312" pitchFamily="49" charset="-122"/>
                <a:ea typeface="楷体_GB2312" pitchFamily="49" charset="-122"/>
              </a:rPr>
              <a:t>和</a:t>
            </a:r>
            <a:r>
              <a:rPr lang="en-US" altLang="zh-CN" sz="2800" b="1" smtClean="0">
                <a:effectLst>
                  <a:outerShdw blurRad="38100" dist="38100" dir="2700000" algn="tl">
                    <a:srgbClr val="C0C0C0"/>
                  </a:outerShdw>
                </a:effectLst>
                <a:ea typeface="楷体_GB2312" pitchFamily="49" charset="-122"/>
              </a:rPr>
              <a:t>B</a:t>
            </a:r>
            <a:r>
              <a:rPr lang="zh-CN" altLang="en-US" sz="2800" b="1" smtClean="0">
                <a:effectLst>
                  <a:outerShdw blurRad="38100" dist="38100" dir="2700000" algn="tl">
                    <a:srgbClr val="C0C0C0"/>
                  </a:outerShdw>
                </a:effectLst>
                <a:latin typeface="楷体_GB2312" pitchFamily="49" charset="-122"/>
                <a:ea typeface="楷体_GB2312" pitchFamily="49" charset="-122"/>
              </a:rPr>
              <a:t>遍历时，依次将关键字小的对象放到</a:t>
            </a:r>
            <a:r>
              <a:rPr lang="en-US" altLang="zh-CN" sz="2800" b="1" smtClean="0">
                <a:effectLst>
                  <a:outerShdw blurRad="38100" dist="38100" dir="2700000" algn="tl">
                    <a:srgbClr val="C0C0C0"/>
                  </a:outerShdw>
                </a:effectLst>
                <a:ea typeface="楷体_GB2312" pitchFamily="49" charset="-122"/>
              </a:rPr>
              <a:t>C</a:t>
            </a:r>
            <a:r>
              <a:rPr lang="zh-CN" altLang="en-US" sz="2800" b="1" smtClean="0">
                <a:effectLst>
                  <a:outerShdw blurRad="38100" dist="38100" dir="2700000" algn="tl">
                    <a:srgbClr val="C0C0C0"/>
                  </a:outerShdw>
                </a:effectLst>
                <a:latin typeface="楷体_GB2312" pitchFamily="49" charset="-122"/>
                <a:ea typeface="楷体_GB2312" pitchFamily="49" charset="-122"/>
              </a:rPr>
              <a:t>中，当</a:t>
            </a:r>
            <a:r>
              <a:rPr lang="en-US" altLang="zh-CN" sz="2800" b="1" smtClean="0">
                <a:effectLst>
                  <a:outerShdw blurRad="38100" dist="38100" dir="2700000" algn="tl">
                    <a:srgbClr val="C0C0C0"/>
                  </a:outerShdw>
                </a:effectLst>
                <a:ea typeface="楷体_GB2312" pitchFamily="49" charset="-122"/>
              </a:rPr>
              <a:t>A</a:t>
            </a:r>
            <a:r>
              <a:rPr lang="zh-CN" altLang="en-US" sz="2800" b="1" smtClean="0">
                <a:effectLst>
                  <a:outerShdw blurRad="38100" dist="38100" dir="2700000" algn="tl">
                    <a:srgbClr val="C0C0C0"/>
                  </a:outerShdw>
                </a:effectLst>
                <a:latin typeface="楷体_GB2312" pitchFamily="49" charset="-122"/>
                <a:ea typeface="楷体_GB2312" pitchFamily="49" charset="-122"/>
              </a:rPr>
              <a:t>或</a:t>
            </a:r>
            <a:r>
              <a:rPr lang="en-US" altLang="zh-CN" sz="2800" b="1" smtClean="0">
                <a:effectLst>
                  <a:outerShdw blurRad="38100" dist="38100" dir="2700000" algn="tl">
                    <a:srgbClr val="C0C0C0"/>
                  </a:outerShdw>
                </a:effectLst>
                <a:ea typeface="楷体_GB2312" pitchFamily="49" charset="-122"/>
              </a:rPr>
              <a:t>B</a:t>
            </a:r>
            <a:r>
              <a:rPr lang="zh-CN" altLang="en-US" sz="2800" b="1" smtClean="0">
                <a:effectLst>
                  <a:outerShdw blurRad="38100" dist="38100" dir="2700000" algn="tl">
                    <a:srgbClr val="C0C0C0"/>
                  </a:outerShdw>
                </a:effectLst>
                <a:latin typeface="楷体_GB2312" pitchFamily="49" charset="-122"/>
                <a:ea typeface="楷体_GB2312" pitchFamily="49" charset="-122"/>
              </a:rPr>
              <a:t>遍历结束时，将另一个表的剩余部分照抄到新表中。</a:t>
            </a:r>
          </a:p>
        </p:txBody>
      </p:sp>
      <p:sp>
        <p:nvSpPr>
          <p:cNvPr id="415747" name="Rectangle 3"/>
          <p:cNvSpPr>
            <a:spLocks noChangeArrowheads="1"/>
          </p:cNvSpPr>
          <p:nvPr/>
        </p:nvSpPr>
        <p:spPr bwMode="auto">
          <a:xfrm>
            <a:off x="1676400" y="3595688"/>
            <a:ext cx="5029200" cy="533400"/>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effectLst>
                  <a:outerShdw blurRad="38100" dist="38100" dir="2700000" algn="tl">
                    <a:srgbClr val="C0C0C0"/>
                  </a:outerShdw>
                </a:effectLst>
                <a:latin typeface="Arial" pitchFamily="34" charset="0"/>
                <a:ea typeface="仿宋_GB2312" pitchFamily="49" charset="-122"/>
              </a:rPr>
              <a:t>08  21  25  25* 49  62  72  93 </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415748" name="Rectangle 4"/>
          <p:cNvSpPr>
            <a:spLocks noChangeArrowheads="1"/>
          </p:cNvSpPr>
          <p:nvPr/>
        </p:nvSpPr>
        <p:spPr bwMode="auto">
          <a:xfrm>
            <a:off x="6934200" y="3595688"/>
            <a:ext cx="1828800" cy="533400"/>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defRPr/>
            </a:pPr>
            <a:r>
              <a:rPr kumimoji="1" lang="en-US" altLang="zh-CN" sz="2800" b="1">
                <a:effectLst>
                  <a:outerShdw blurRad="38100" dist="38100" dir="2700000" algn="tl">
                    <a:srgbClr val="C0C0C0"/>
                  </a:outerShdw>
                </a:effectLst>
                <a:latin typeface="Arial" pitchFamily="34" charset="0"/>
                <a:ea typeface="仿宋_GB2312" pitchFamily="49" charset="-122"/>
              </a:rPr>
              <a:t>16  37  54  </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415749" name="Text Box 5"/>
          <p:cNvSpPr txBox="1">
            <a:spLocks noChangeArrowheads="1"/>
          </p:cNvSpPr>
          <p:nvPr/>
        </p:nvSpPr>
        <p:spPr bwMode="auto">
          <a:xfrm>
            <a:off x="1889125" y="2909888"/>
            <a:ext cx="6748463"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i="1">
                <a:effectLst>
                  <a:outerShdw blurRad="38100" dist="38100" dir="2700000" algn="tl">
                    <a:srgbClr val="C0C0C0"/>
                  </a:outerShdw>
                </a:effectLst>
                <a:latin typeface="Times New Roman" pitchFamily="18" charset="0"/>
              </a:rPr>
              <a:t>l                                             m       m+</a:t>
            </a:r>
            <a:r>
              <a:rPr kumimoji="1" lang="en-US" altLang="zh-CN" sz="2800" b="1">
                <a:effectLst>
                  <a:outerShdw blurRad="38100" dist="38100" dir="2700000" algn="tl">
                    <a:srgbClr val="C0C0C0"/>
                  </a:outerShdw>
                </a:effectLst>
                <a:latin typeface="Times New Roman" pitchFamily="18" charset="0"/>
              </a:rPr>
              <a:t>1</a:t>
            </a:r>
            <a:r>
              <a:rPr kumimoji="1" lang="en-US" altLang="zh-CN" sz="2800" b="1" i="1">
                <a:effectLst>
                  <a:outerShdw blurRad="38100" dist="38100" dir="2700000" algn="tl">
                    <a:srgbClr val="C0C0C0"/>
                  </a:outerShdw>
                </a:effectLst>
                <a:latin typeface="Times New Roman" pitchFamily="18" charset="0"/>
              </a:rPr>
              <a:t>        n</a:t>
            </a:r>
          </a:p>
        </p:txBody>
      </p:sp>
      <p:sp>
        <p:nvSpPr>
          <p:cNvPr id="415750" name="Text Box 6"/>
          <p:cNvSpPr txBox="1">
            <a:spLocks noChangeArrowheads="1"/>
          </p:cNvSpPr>
          <p:nvPr/>
        </p:nvSpPr>
        <p:spPr bwMode="auto">
          <a:xfrm>
            <a:off x="369888" y="3519488"/>
            <a:ext cx="1230312"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i="1">
                <a:solidFill>
                  <a:schemeClr val="tx2"/>
                </a:solidFill>
                <a:effectLst>
                  <a:outerShdw blurRad="38100" dist="38100" dir="2700000" algn="tl">
                    <a:srgbClr val="C0C0C0"/>
                  </a:outerShdw>
                </a:effectLst>
                <a:latin typeface="Times New Roman" pitchFamily="18" charset="0"/>
              </a:rPr>
              <a:t>initList</a:t>
            </a:r>
            <a:endParaRPr kumimoji="1" lang="en-US" altLang="zh-CN" sz="2800" b="1">
              <a:solidFill>
                <a:schemeClr val="tx2"/>
              </a:solidFill>
              <a:effectLst>
                <a:outerShdw blurRad="38100" dist="38100" dir="2700000" algn="tl">
                  <a:srgbClr val="C0C0C0"/>
                </a:outerShdw>
              </a:effectLst>
              <a:latin typeface="Times New Roman" pitchFamily="18" charset="0"/>
            </a:endParaRPr>
          </a:p>
        </p:txBody>
      </p:sp>
      <p:sp>
        <p:nvSpPr>
          <p:cNvPr id="155655" name="Line 7"/>
          <p:cNvSpPr>
            <a:spLocks noChangeShapeType="1"/>
          </p:cNvSpPr>
          <p:nvPr/>
        </p:nvSpPr>
        <p:spPr bwMode="auto">
          <a:xfrm flipV="1">
            <a:off x="4495800" y="4129088"/>
            <a:ext cx="0" cy="381000"/>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56" name="Line 8"/>
          <p:cNvSpPr>
            <a:spLocks noChangeShapeType="1"/>
          </p:cNvSpPr>
          <p:nvPr/>
        </p:nvSpPr>
        <p:spPr bwMode="auto">
          <a:xfrm flipV="1">
            <a:off x="7772400" y="4129088"/>
            <a:ext cx="0" cy="381000"/>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53" name="Text Box 9"/>
          <p:cNvSpPr txBox="1">
            <a:spLocks noChangeArrowheads="1"/>
          </p:cNvSpPr>
          <p:nvPr/>
        </p:nvSpPr>
        <p:spPr bwMode="auto">
          <a:xfrm>
            <a:off x="4343400" y="4433888"/>
            <a:ext cx="35814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i="1">
                <a:solidFill>
                  <a:srgbClr val="FF3300"/>
                </a:solidFill>
                <a:effectLst>
                  <a:outerShdw blurRad="38100" dist="38100" dir="2700000" algn="tl">
                    <a:srgbClr val="C0C0C0"/>
                  </a:outerShdw>
                </a:effectLst>
                <a:latin typeface="Times New Roman" pitchFamily="18" charset="0"/>
              </a:rPr>
              <a:t>i                                    j</a:t>
            </a:r>
            <a:endParaRPr kumimoji="1" lang="en-US" altLang="zh-CN" sz="2400" b="1" i="1">
              <a:solidFill>
                <a:srgbClr val="FF3300"/>
              </a:solidFill>
              <a:effectLst>
                <a:outerShdw blurRad="38100" dist="38100" dir="2700000" algn="tl">
                  <a:srgbClr val="C0C0C0"/>
                </a:outerShdw>
              </a:effectLst>
              <a:latin typeface="Times New Roman" pitchFamily="18" charset="0"/>
            </a:endParaRPr>
          </a:p>
        </p:txBody>
      </p:sp>
      <p:sp>
        <p:nvSpPr>
          <p:cNvPr id="415754" name="Rectangle 10"/>
          <p:cNvSpPr>
            <a:spLocks noChangeArrowheads="1"/>
          </p:cNvSpPr>
          <p:nvPr/>
        </p:nvSpPr>
        <p:spPr bwMode="auto">
          <a:xfrm>
            <a:off x="1676400" y="5500688"/>
            <a:ext cx="6934200" cy="533400"/>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effectLst>
                  <a:outerShdw blurRad="38100" dist="38100" dir="2700000" algn="tl">
                    <a:srgbClr val="C0C0C0"/>
                  </a:outerShdw>
                </a:effectLst>
                <a:latin typeface="Arial" pitchFamily="34" charset="0"/>
                <a:ea typeface="仿宋_GB2312" pitchFamily="49" charset="-122"/>
              </a:rPr>
              <a:t>08  16  21  25  25* 37  49  54  62  72  93 </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415755" name="Text Box 11"/>
          <p:cNvSpPr txBox="1">
            <a:spLocks noChangeArrowheads="1"/>
          </p:cNvSpPr>
          <p:nvPr/>
        </p:nvSpPr>
        <p:spPr bwMode="auto">
          <a:xfrm>
            <a:off x="1938338" y="4814888"/>
            <a:ext cx="6348412"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i="1">
                <a:effectLst>
                  <a:outerShdw blurRad="38100" dist="38100" dir="2700000" algn="tl">
                    <a:srgbClr val="C0C0C0"/>
                  </a:outerShdw>
                </a:effectLst>
                <a:latin typeface="Times New Roman" pitchFamily="18" charset="0"/>
              </a:rPr>
              <a:t>l                                                                  n</a:t>
            </a:r>
          </a:p>
        </p:txBody>
      </p:sp>
      <p:sp>
        <p:nvSpPr>
          <p:cNvPr id="155660" name="Line 12"/>
          <p:cNvSpPr>
            <a:spLocks noChangeShapeType="1"/>
          </p:cNvSpPr>
          <p:nvPr/>
        </p:nvSpPr>
        <p:spPr bwMode="auto">
          <a:xfrm flipV="1">
            <a:off x="5105400" y="6034088"/>
            <a:ext cx="0" cy="381000"/>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757" name="Text Box 13"/>
          <p:cNvSpPr txBox="1">
            <a:spLocks noChangeArrowheads="1"/>
          </p:cNvSpPr>
          <p:nvPr/>
        </p:nvSpPr>
        <p:spPr bwMode="auto">
          <a:xfrm>
            <a:off x="4895850" y="63388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i="1">
                <a:solidFill>
                  <a:srgbClr val="FF3300"/>
                </a:solidFill>
                <a:effectLst>
                  <a:outerShdw blurRad="38100" dist="38100" dir="2700000" algn="tl">
                    <a:srgbClr val="C0C0C0"/>
                  </a:outerShdw>
                </a:effectLst>
                <a:latin typeface="Times New Roman" pitchFamily="18" charset="0"/>
              </a:rPr>
              <a:t>k</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a:xfrm>
            <a:off x="250825" y="404813"/>
            <a:ext cx="6096000" cy="609600"/>
          </a:xfrm>
        </p:spPr>
        <p:txBody>
          <a:bodyPr lIns="92075" tIns="46038" rIns="92075" bIns="46038"/>
          <a:lstStyle/>
          <a:p>
            <a:pPr algn="just" eaLnBrk="1" hangingPunct="1">
              <a:defRPr/>
            </a:pPr>
            <a:r>
              <a:rPr lang="zh-CN" altLang="en-US" sz="3200" b="1" smtClean="0">
                <a:solidFill>
                  <a:schemeClr val="tx1"/>
                </a:solidFill>
                <a:effectLst>
                  <a:outerShdw blurRad="38100" dist="38100" dir="2700000" algn="tl">
                    <a:srgbClr val="C0C0C0"/>
                  </a:outerShdw>
                </a:effectLst>
                <a:ea typeface="楷体_GB2312" pitchFamily="49" charset="-122"/>
              </a:rPr>
              <a:t>迭代的归并排序算法</a:t>
            </a:r>
          </a:p>
        </p:txBody>
      </p:sp>
      <p:sp>
        <p:nvSpPr>
          <p:cNvPr id="418819" name="Rectangle 3"/>
          <p:cNvSpPr>
            <a:spLocks noGrp="1" noChangeArrowheads="1"/>
          </p:cNvSpPr>
          <p:nvPr>
            <p:ph type="body" idx="1"/>
          </p:nvPr>
        </p:nvSpPr>
        <p:spPr>
          <a:xfrm>
            <a:off x="152400" y="1268413"/>
            <a:ext cx="8991600" cy="3312716"/>
          </a:xfrm>
        </p:spPr>
        <p:txBody>
          <a:bodyPr lIns="92075" tIns="46038" rIns="92075" bIns="46038"/>
          <a:lstStyle/>
          <a:p>
            <a:pPr algn="just" eaLnBrk="1" hangingPunct="1">
              <a:buClr>
                <a:schemeClr val="tx1"/>
              </a:buClr>
              <a:buSzPct val="90000"/>
              <a:buFont typeface="Wingdings" panose="05000000000000000000" pitchFamily="2" charset="2"/>
              <a:buChar char="Ø"/>
              <a:defRPr/>
            </a:pPr>
            <a:r>
              <a:rPr lang="zh-CN" altLang="en-US" sz="2800" b="1" smtClean="0">
                <a:effectLst>
                  <a:outerShdw blurRad="38100" dist="38100" dir="2700000" algn="tl">
                    <a:srgbClr val="C0C0C0"/>
                  </a:outerShdw>
                </a:effectLst>
                <a:latin typeface="Times New Roman" pitchFamily="18" charset="0"/>
                <a:ea typeface="楷体_GB2312" pitchFamily="49" charset="-122"/>
              </a:rPr>
              <a:t>迭代的归并排序算法就是利用两路归并过程进行排序的，其基本思想是：</a:t>
            </a:r>
          </a:p>
          <a:p>
            <a:pPr algn="just" eaLnBrk="1" hangingPunct="1">
              <a:buClr>
                <a:schemeClr val="tx1"/>
              </a:buClr>
              <a:buSzPct val="90000"/>
              <a:buFont typeface="Wingdings" panose="05000000000000000000" pitchFamily="2" charset="2"/>
              <a:buChar char="Ø"/>
              <a:defRPr/>
            </a:pPr>
            <a:r>
              <a:rPr lang="zh-CN" altLang="en-US" sz="2800" b="1" smtClean="0">
                <a:effectLst>
                  <a:outerShdw blurRad="38100" dist="38100" dir="2700000" algn="tl">
                    <a:srgbClr val="C0C0C0"/>
                  </a:outerShdw>
                </a:effectLst>
                <a:latin typeface="Times New Roman" pitchFamily="18" charset="0"/>
                <a:ea typeface="楷体_GB2312" pitchFamily="49" charset="-122"/>
              </a:rPr>
              <a:t>假设初始对象序列有</a:t>
            </a:r>
            <a:r>
              <a:rPr lang="en-US" altLang="zh-CN" sz="2800" b="1" smtClean="0">
                <a:effectLst>
                  <a:outerShdw blurRad="38100" dist="38100" dir="2700000" algn="tl">
                    <a:srgbClr val="C0C0C0"/>
                  </a:outerShdw>
                </a:effectLst>
                <a:latin typeface="Times New Roman" pitchFamily="18" charset="0"/>
                <a:ea typeface="楷体_GB2312" pitchFamily="49" charset="-122"/>
              </a:rPr>
              <a:t>n</a:t>
            </a:r>
            <a:r>
              <a:rPr lang="zh-CN" altLang="en-US" sz="2800" b="1" smtClean="0">
                <a:effectLst>
                  <a:outerShdw blurRad="38100" dist="38100" dir="2700000" algn="tl">
                    <a:srgbClr val="C0C0C0"/>
                  </a:outerShdw>
                </a:effectLst>
                <a:latin typeface="Times New Roman" pitchFamily="18" charset="0"/>
                <a:ea typeface="楷体_GB2312" pitchFamily="49" charset="-122"/>
              </a:rPr>
              <a:t>个对象，首先把它看成是</a:t>
            </a:r>
            <a:r>
              <a:rPr lang="en-US" altLang="zh-CN" sz="2800" b="1" smtClean="0">
                <a:effectLst>
                  <a:outerShdw blurRad="38100" dist="38100" dir="2700000" algn="tl">
                    <a:srgbClr val="C0C0C0"/>
                  </a:outerShdw>
                </a:effectLst>
                <a:latin typeface="Times New Roman" pitchFamily="18" charset="0"/>
                <a:ea typeface="楷体_GB2312" pitchFamily="49" charset="-122"/>
              </a:rPr>
              <a:t>n</a:t>
            </a:r>
            <a:r>
              <a:rPr lang="zh-CN" altLang="en-US" sz="2800" b="1" smtClean="0">
                <a:effectLst>
                  <a:outerShdw blurRad="38100" dist="38100" dir="2700000" algn="tl">
                    <a:srgbClr val="C0C0C0"/>
                  </a:outerShdw>
                </a:effectLst>
                <a:latin typeface="Times New Roman" pitchFamily="18" charset="0"/>
                <a:ea typeface="楷体_GB2312" pitchFamily="49" charset="-122"/>
              </a:rPr>
              <a:t>个长度为</a:t>
            </a:r>
            <a:r>
              <a:rPr kumimoji="1" lang="en-US" altLang="zh-CN" sz="2800" b="1" smtClean="0">
                <a:effectLst>
                  <a:outerShdw blurRad="38100" dist="38100" dir="2700000" algn="tl">
                    <a:srgbClr val="C0C0C0"/>
                  </a:outerShdw>
                </a:effectLst>
                <a:latin typeface="Times New Roman" pitchFamily="18" charset="0"/>
                <a:ea typeface="楷体_GB2312" pitchFamily="49" charset="-122"/>
              </a:rPr>
              <a:t>1</a:t>
            </a:r>
            <a:r>
              <a:rPr lang="zh-CN" altLang="en-US" sz="2800" b="1" smtClean="0">
                <a:effectLst>
                  <a:outerShdw blurRad="38100" dist="38100" dir="2700000" algn="tl">
                    <a:srgbClr val="C0C0C0"/>
                  </a:outerShdw>
                </a:effectLst>
                <a:latin typeface="Times New Roman" pitchFamily="18" charset="0"/>
                <a:ea typeface="楷体_GB2312" pitchFamily="49" charset="-122"/>
              </a:rPr>
              <a:t>的有序子序列</a:t>
            </a:r>
            <a:r>
              <a:rPr lang="en-US" altLang="zh-CN" sz="2800" b="1" smtClean="0">
                <a:effectLst>
                  <a:outerShdw blurRad="38100" dist="38100" dir="2700000" algn="tl">
                    <a:srgbClr val="C0C0C0"/>
                  </a:outerShdw>
                </a:effectLst>
                <a:latin typeface="Times New Roman" pitchFamily="18" charset="0"/>
                <a:ea typeface="楷体_GB2312" pitchFamily="49" charset="-122"/>
              </a:rPr>
              <a:t>(</a:t>
            </a:r>
            <a:r>
              <a:rPr lang="zh-CN" altLang="en-US" sz="2800" b="1" smtClean="0">
                <a:effectLst>
                  <a:outerShdw blurRad="38100" dist="38100" dir="2700000" algn="tl">
                    <a:srgbClr val="C0C0C0"/>
                  </a:outerShdw>
                </a:effectLst>
                <a:latin typeface="Times New Roman" pitchFamily="18" charset="0"/>
                <a:ea typeface="楷体_GB2312" pitchFamily="49" charset="-122"/>
              </a:rPr>
              <a:t>归并项</a:t>
            </a:r>
            <a:r>
              <a:rPr lang="en-US" altLang="zh-CN" sz="2800" b="1" smtClean="0">
                <a:effectLst>
                  <a:outerShdw blurRad="38100" dist="38100" dir="2700000" algn="tl">
                    <a:srgbClr val="C0C0C0"/>
                  </a:outerShdw>
                </a:effectLst>
                <a:latin typeface="Times New Roman" pitchFamily="18" charset="0"/>
                <a:ea typeface="楷体_GB2312" pitchFamily="49" charset="-122"/>
              </a:rPr>
              <a:t>)</a:t>
            </a:r>
            <a:r>
              <a:rPr lang="zh-CN" altLang="en-US" sz="2800" b="1" smtClean="0">
                <a:effectLst>
                  <a:outerShdw blurRad="38100" dist="38100" dir="2700000" algn="tl">
                    <a:srgbClr val="C0C0C0"/>
                  </a:outerShdw>
                </a:effectLst>
                <a:latin typeface="Times New Roman" pitchFamily="18" charset="0"/>
                <a:ea typeface="楷体_GB2312" pitchFamily="49" charset="-122"/>
              </a:rPr>
              <a:t>，先做两两归并，得到 </a:t>
            </a:r>
            <a:r>
              <a:rPr lang="zh-CN" altLang="en-US" sz="2800" b="1" smtClean="0">
                <a:effectLst>
                  <a:outerShdw blurRad="38100" dist="38100" dir="2700000" algn="tl">
                    <a:srgbClr val="C0C0C0"/>
                  </a:outerShdw>
                </a:effectLst>
                <a:latin typeface="Times New Roman" pitchFamily="18" charset="0"/>
                <a:ea typeface="楷体_GB2312" pitchFamily="49" charset="-122"/>
                <a:sym typeface="Symbol" pitchFamily="18" charset="2"/>
              </a:rPr>
              <a:t></a:t>
            </a:r>
            <a:r>
              <a:rPr lang="en-US" altLang="zh-CN" sz="2800" b="1" smtClean="0">
                <a:effectLst>
                  <a:outerShdw blurRad="38100" dist="38100" dir="2700000" algn="tl">
                    <a:srgbClr val="C0C0C0"/>
                  </a:outerShdw>
                </a:effectLst>
                <a:latin typeface="Times New Roman" pitchFamily="18" charset="0"/>
                <a:ea typeface="楷体_GB2312" pitchFamily="49" charset="-122"/>
              </a:rPr>
              <a:t>n/2</a:t>
            </a:r>
            <a:r>
              <a:rPr lang="en-US" altLang="zh-CN" sz="2800" b="1" smtClean="0">
                <a:effectLst>
                  <a:outerShdw blurRad="38100" dist="38100" dir="2700000" algn="tl">
                    <a:srgbClr val="C0C0C0"/>
                  </a:outerShdw>
                </a:effectLst>
                <a:latin typeface="Times New Roman" pitchFamily="18" charset="0"/>
                <a:ea typeface="楷体_GB2312" pitchFamily="49" charset="-122"/>
                <a:sym typeface="Symbol" pitchFamily="18" charset="2"/>
              </a:rPr>
              <a:t> </a:t>
            </a:r>
            <a:r>
              <a:rPr lang="zh-CN" altLang="en-US" sz="2800" b="1" smtClean="0">
                <a:effectLst>
                  <a:outerShdw blurRad="38100" dist="38100" dir="2700000" algn="tl">
                    <a:srgbClr val="C0C0C0"/>
                  </a:outerShdw>
                </a:effectLst>
                <a:latin typeface="Times New Roman" pitchFamily="18" charset="0"/>
                <a:ea typeface="楷体_GB2312" pitchFamily="49" charset="-122"/>
              </a:rPr>
              <a:t>个长度为</a:t>
            </a:r>
            <a:r>
              <a:rPr lang="en-US" altLang="zh-CN" sz="2800" b="1" smtClean="0">
                <a:effectLst>
                  <a:outerShdw blurRad="38100" dist="38100" dir="2700000" algn="tl">
                    <a:srgbClr val="C0C0C0"/>
                  </a:outerShdw>
                </a:effectLst>
                <a:latin typeface="Times New Roman" pitchFamily="18" charset="0"/>
                <a:ea typeface="楷体_GB2312" pitchFamily="49" charset="-122"/>
              </a:rPr>
              <a:t>2</a:t>
            </a:r>
            <a:r>
              <a:rPr lang="zh-CN" altLang="en-US" sz="2800" b="1" smtClean="0">
                <a:effectLst>
                  <a:outerShdw blurRad="38100" dist="38100" dir="2700000" algn="tl">
                    <a:srgbClr val="C0C0C0"/>
                  </a:outerShdw>
                </a:effectLst>
                <a:latin typeface="Times New Roman" pitchFamily="18" charset="0"/>
                <a:ea typeface="楷体_GB2312" pitchFamily="49" charset="-122"/>
              </a:rPr>
              <a:t>的归并项</a:t>
            </a:r>
            <a:r>
              <a:rPr lang="en-US" altLang="zh-CN" sz="2800" b="1" smtClean="0">
                <a:effectLst>
                  <a:outerShdw blurRad="38100" dist="38100" dir="2700000" algn="tl">
                    <a:srgbClr val="C0C0C0"/>
                  </a:outerShdw>
                </a:effectLst>
                <a:latin typeface="Times New Roman" pitchFamily="18" charset="0"/>
                <a:ea typeface="楷体_GB2312" pitchFamily="49" charset="-122"/>
              </a:rPr>
              <a:t>(</a:t>
            </a:r>
            <a:r>
              <a:rPr lang="zh-CN" altLang="en-US" sz="2800" b="1" smtClean="0">
                <a:effectLst>
                  <a:outerShdw blurRad="38100" dist="38100" dir="2700000" algn="tl">
                    <a:srgbClr val="C0C0C0"/>
                  </a:outerShdw>
                </a:effectLst>
                <a:latin typeface="Times New Roman" pitchFamily="18" charset="0"/>
                <a:ea typeface="楷体_GB2312" pitchFamily="49" charset="-122"/>
              </a:rPr>
              <a:t>如果</a:t>
            </a:r>
            <a:r>
              <a:rPr lang="en-US" altLang="zh-CN" sz="2800" b="1" smtClean="0">
                <a:effectLst>
                  <a:outerShdw blurRad="38100" dist="38100" dir="2700000" algn="tl">
                    <a:srgbClr val="C0C0C0"/>
                  </a:outerShdw>
                </a:effectLst>
                <a:latin typeface="Times New Roman" pitchFamily="18" charset="0"/>
                <a:ea typeface="楷体_GB2312" pitchFamily="49" charset="-122"/>
              </a:rPr>
              <a:t>n</a:t>
            </a:r>
            <a:r>
              <a:rPr lang="zh-CN" altLang="en-US" sz="2800" b="1" smtClean="0">
                <a:effectLst>
                  <a:outerShdw blurRad="38100" dist="38100" dir="2700000" algn="tl">
                    <a:srgbClr val="C0C0C0"/>
                  </a:outerShdw>
                </a:effectLst>
                <a:latin typeface="Times New Roman" pitchFamily="18" charset="0"/>
                <a:ea typeface="楷体_GB2312" pitchFamily="49" charset="-122"/>
              </a:rPr>
              <a:t>为奇数，则最后一个有序子序列的长度为</a:t>
            </a:r>
            <a:r>
              <a:rPr kumimoji="1" lang="en-US" altLang="zh-CN" sz="2800" b="1" smtClean="0">
                <a:effectLst>
                  <a:outerShdw blurRad="38100" dist="38100" dir="2700000" algn="tl">
                    <a:srgbClr val="C0C0C0"/>
                  </a:outerShdw>
                </a:effectLst>
                <a:latin typeface="Times New Roman" pitchFamily="18" charset="0"/>
                <a:ea typeface="楷体_GB2312" pitchFamily="49" charset="-122"/>
              </a:rPr>
              <a:t>1</a:t>
            </a:r>
            <a:r>
              <a:rPr lang="en-US" altLang="zh-CN" sz="2800" b="1" smtClean="0">
                <a:effectLst>
                  <a:outerShdw blurRad="38100" dist="38100" dir="2700000" algn="tl">
                    <a:srgbClr val="C0C0C0"/>
                  </a:outerShdw>
                </a:effectLst>
                <a:latin typeface="Times New Roman" pitchFamily="18" charset="0"/>
                <a:ea typeface="楷体_GB2312" pitchFamily="49" charset="-122"/>
              </a:rPr>
              <a:t>)</a:t>
            </a:r>
            <a:r>
              <a:rPr lang="zh-CN" altLang="en-US" sz="2800" b="1" smtClean="0">
                <a:effectLst>
                  <a:outerShdw blurRad="38100" dist="38100" dir="2700000" algn="tl">
                    <a:srgbClr val="C0C0C0"/>
                  </a:outerShdw>
                </a:effectLst>
                <a:latin typeface="Times New Roman" pitchFamily="18" charset="0"/>
                <a:ea typeface="楷体_GB2312" pitchFamily="49" charset="-122"/>
              </a:rPr>
              <a:t>；再做两两归并，</a:t>
            </a:r>
            <a:r>
              <a:rPr lang="en-US" altLang="zh-CN" sz="2800" b="1" smtClean="0">
                <a:effectLst>
                  <a:outerShdw blurRad="38100" dist="38100" dir="2700000" algn="tl">
                    <a:srgbClr val="C0C0C0"/>
                  </a:outerShdw>
                </a:effectLst>
                <a:latin typeface="Times New Roman" pitchFamily="18" charset="0"/>
                <a:ea typeface="楷体_GB2312" pitchFamily="49" charset="-122"/>
              </a:rPr>
              <a:t>…</a:t>
            </a:r>
            <a:r>
              <a:rPr lang="zh-CN" altLang="en-US" sz="2800" b="1" smtClean="0">
                <a:effectLst>
                  <a:outerShdw blurRad="38100" dist="38100" dir="2700000" algn="tl">
                    <a:srgbClr val="C0C0C0"/>
                  </a:outerShdw>
                </a:effectLst>
                <a:latin typeface="Times New Roman" pitchFamily="18" charset="0"/>
                <a:ea typeface="楷体_GB2312" pitchFamily="49" charset="-122"/>
              </a:rPr>
              <a:t>，如此重复，最后得到一个长度为</a:t>
            </a:r>
            <a:r>
              <a:rPr kumimoji="1" lang="en-US" altLang="zh-CN" sz="2800" b="1" smtClean="0">
                <a:effectLst>
                  <a:outerShdw blurRad="38100" dist="38100" dir="2700000" algn="tl">
                    <a:srgbClr val="C0C0C0"/>
                  </a:outerShdw>
                </a:effectLst>
                <a:latin typeface="Times New Roman" pitchFamily="18" charset="0"/>
                <a:ea typeface="楷体_GB2312" pitchFamily="49" charset="-122"/>
              </a:rPr>
              <a:t>n</a:t>
            </a:r>
            <a:r>
              <a:rPr lang="zh-CN" altLang="en-US" sz="2800" b="1" smtClean="0">
                <a:effectLst>
                  <a:outerShdw blurRad="38100" dist="38100" dir="2700000" algn="tl">
                    <a:srgbClr val="C0C0C0"/>
                  </a:outerShdw>
                </a:effectLst>
                <a:latin typeface="Times New Roman" pitchFamily="18" charset="0"/>
                <a:ea typeface="楷体_GB2312" pitchFamily="49" charset="-122"/>
              </a:rPr>
              <a:t>的有序序列。</a:t>
            </a:r>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ChangeArrowheads="1"/>
          </p:cNvSpPr>
          <p:nvPr/>
        </p:nvSpPr>
        <p:spPr bwMode="auto">
          <a:xfrm>
            <a:off x="152400" y="125413"/>
            <a:ext cx="18415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endParaRPr kumimoji="1" lang="zh-CN" altLang="zh-CN" sz="3200" u="sng">
              <a:solidFill>
                <a:srgbClr val="FF3300"/>
              </a:solidFill>
              <a:effectLst>
                <a:outerShdw blurRad="38100" dist="38100" dir="2700000" algn="tl">
                  <a:srgbClr val="C0C0C0"/>
                </a:outerShdw>
              </a:effectLst>
              <a:latin typeface="" pitchFamily="18" charset="0"/>
            </a:endParaRPr>
          </a:p>
        </p:txBody>
      </p:sp>
      <p:sp>
        <p:nvSpPr>
          <p:cNvPr id="419843" name="Rectangle 3"/>
          <p:cNvSpPr>
            <a:spLocks noChangeArrowheads="1"/>
          </p:cNvSpPr>
          <p:nvPr/>
        </p:nvSpPr>
        <p:spPr bwMode="auto">
          <a:xfrm>
            <a:off x="2149475" y="228600"/>
            <a:ext cx="3856038"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zh-CN" altLang="en-US" sz="3200" b="1">
                <a:solidFill>
                  <a:schemeClr val="tx2"/>
                </a:solidFill>
                <a:effectLst>
                  <a:outerShdw blurRad="38100" dist="38100" dir="2700000" algn="tl">
                    <a:srgbClr val="C0C0C0"/>
                  </a:outerShdw>
                </a:effectLst>
                <a:latin typeface="Times New Roman" pitchFamily="18" charset="0"/>
                <a:ea typeface="楷体_GB2312" pitchFamily="49" charset="-122"/>
              </a:rPr>
              <a:t>迭代的归并排序算法</a:t>
            </a:r>
            <a:endParaRPr kumimoji="1" lang="zh-CN" altLang="en-US" sz="3200" u="sng">
              <a:solidFill>
                <a:srgbClr val="FF3300"/>
              </a:solidFill>
              <a:effectLst>
                <a:outerShdw blurRad="38100" dist="38100" dir="2700000" algn="tl">
                  <a:srgbClr val="C0C0C0"/>
                </a:outerShdw>
              </a:effectLst>
              <a:latin typeface="" pitchFamily="18" charset="0"/>
              <a:ea typeface="楷体_GB2312" pitchFamily="49" charset="-122"/>
            </a:endParaRPr>
          </a:p>
        </p:txBody>
      </p:sp>
      <p:sp>
        <p:nvSpPr>
          <p:cNvPr id="419844" name="Rectangle 4"/>
          <p:cNvSpPr>
            <a:spLocks noChangeArrowheads="1"/>
          </p:cNvSpPr>
          <p:nvPr/>
        </p:nvSpPr>
        <p:spPr bwMode="auto">
          <a:xfrm>
            <a:off x="228600" y="1143000"/>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21</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45" name="Rectangle 5"/>
          <p:cNvSpPr>
            <a:spLocks noChangeArrowheads="1"/>
          </p:cNvSpPr>
          <p:nvPr/>
        </p:nvSpPr>
        <p:spPr bwMode="auto">
          <a:xfrm>
            <a:off x="990600" y="1143000"/>
            <a:ext cx="5334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25</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46" name="Rectangle 6"/>
          <p:cNvSpPr>
            <a:spLocks noChangeArrowheads="1"/>
          </p:cNvSpPr>
          <p:nvPr/>
        </p:nvSpPr>
        <p:spPr bwMode="auto">
          <a:xfrm>
            <a:off x="1676400" y="2286000"/>
            <a:ext cx="7620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25*</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47" name="Rectangle 7"/>
          <p:cNvSpPr>
            <a:spLocks noChangeArrowheads="1"/>
          </p:cNvSpPr>
          <p:nvPr/>
        </p:nvSpPr>
        <p:spPr bwMode="auto">
          <a:xfrm>
            <a:off x="2438400" y="1143000"/>
            <a:ext cx="5334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25*</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48" name="Rectangle 8"/>
          <p:cNvSpPr>
            <a:spLocks noChangeArrowheads="1"/>
          </p:cNvSpPr>
          <p:nvPr/>
        </p:nvSpPr>
        <p:spPr bwMode="auto">
          <a:xfrm>
            <a:off x="3124200" y="1143000"/>
            <a:ext cx="5334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93</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49" name="Rectangle 9"/>
          <p:cNvSpPr>
            <a:spLocks noChangeArrowheads="1"/>
          </p:cNvSpPr>
          <p:nvPr/>
        </p:nvSpPr>
        <p:spPr bwMode="auto">
          <a:xfrm>
            <a:off x="3810000" y="1143000"/>
            <a:ext cx="5334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62</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50" name="Rectangle 10"/>
          <p:cNvSpPr>
            <a:spLocks noChangeArrowheads="1"/>
          </p:cNvSpPr>
          <p:nvPr/>
        </p:nvSpPr>
        <p:spPr bwMode="auto">
          <a:xfrm>
            <a:off x="4495800" y="1143000"/>
            <a:ext cx="5334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72</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51" name="Rectangle 11"/>
          <p:cNvSpPr>
            <a:spLocks noChangeArrowheads="1"/>
          </p:cNvSpPr>
          <p:nvPr/>
        </p:nvSpPr>
        <p:spPr bwMode="auto">
          <a:xfrm>
            <a:off x="5181600" y="1143000"/>
            <a:ext cx="5334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08</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52" name="Rectangle 12"/>
          <p:cNvSpPr>
            <a:spLocks noChangeArrowheads="1"/>
          </p:cNvSpPr>
          <p:nvPr/>
        </p:nvSpPr>
        <p:spPr bwMode="auto">
          <a:xfrm>
            <a:off x="5867400" y="1143000"/>
            <a:ext cx="5334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37</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53" name="Rectangle 13"/>
          <p:cNvSpPr>
            <a:spLocks noChangeArrowheads="1"/>
          </p:cNvSpPr>
          <p:nvPr/>
        </p:nvSpPr>
        <p:spPr bwMode="auto">
          <a:xfrm>
            <a:off x="6553200" y="1143000"/>
            <a:ext cx="5334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16</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54" name="Rectangle 14"/>
          <p:cNvSpPr>
            <a:spLocks noChangeArrowheads="1"/>
          </p:cNvSpPr>
          <p:nvPr/>
        </p:nvSpPr>
        <p:spPr bwMode="auto">
          <a:xfrm>
            <a:off x="7239000" y="1143000"/>
            <a:ext cx="5334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54</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55" name="Rectangle 15"/>
          <p:cNvSpPr>
            <a:spLocks noChangeArrowheads="1"/>
          </p:cNvSpPr>
          <p:nvPr/>
        </p:nvSpPr>
        <p:spPr bwMode="auto">
          <a:xfrm>
            <a:off x="1676400" y="1143000"/>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49</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56" name="Rectangle 16"/>
          <p:cNvSpPr>
            <a:spLocks noChangeArrowheads="1"/>
          </p:cNvSpPr>
          <p:nvPr/>
        </p:nvSpPr>
        <p:spPr bwMode="auto">
          <a:xfrm>
            <a:off x="228600" y="2286000"/>
            <a:ext cx="6858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21</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57" name="Rectangle 17"/>
          <p:cNvSpPr>
            <a:spLocks noChangeArrowheads="1"/>
          </p:cNvSpPr>
          <p:nvPr/>
        </p:nvSpPr>
        <p:spPr bwMode="auto">
          <a:xfrm>
            <a:off x="838200" y="2286000"/>
            <a:ext cx="6858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25</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58" name="Rectangle 18"/>
          <p:cNvSpPr>
            <a:spLocks noChangeArrowheads="1"/>
          </p:cNvSpPr>
          <p:nvPr/>
        </p:nvSpPr>
        <p:spPr bwMode="auto">
          <a:xfrm>
            <a:off x="2286000" y="2286000"/>
            <a:ext cx="6858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49</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59" name="Rectangle 19"/>
          <p:cNvSpPr>
            <a:spLocks noChangeArrowheads="1"/>
          </p:cNvSpPr>
          <p:nvPr/>
        </p:nvSpPr>
        <p:spPr bwMode="auto">
          <a:xfrm>
            <a:off x="3124200" y="2286000"/>
            <a:ext cx="6858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62</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60" name="Rectangle 20"/>
          <p:cNvSpPr>
            <a:spLocks noChangeArrowheads="1"/>
          </p:cNvSpPr>
          <p:nvPr/>
        </p:nvSpPr>
        <p:spPr bwMode="auto">
          <a:xfrm>
            <a:off x="3733800" y="2286000"/>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93</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61" name="Rectangle 21"/>
          <p:cNvSpPr>
            <a:spLocks noChangeArrowheads="1"/>
          </p:cNvSpPr>
          <p:nvPr/>
        </p:nvSpPr>
        <p:spPr bwMode="auto">
          <a:xfrm>
            <a:off x="4495800" y="2286000"/>
            <a:ext cx="6858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08</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62" name="Rectangle 22"/>
          <p:cNvSpPr>
            <a:spLocks noChangeArrowheads="1"/>
          </p:cNvSpPr>
          <p:nvPr/>
        </p:nvSpPr>
        <p:spPr bwMode="auto">
          <a:xfrm>
            <a:off x="5105400" y="2286000"/>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72</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63" name="Rectangle 23"/>
          <p:cNvSpPr>
            <a:spLocks noChangeArrowheads="1"/>
          </p:cNvSpPr>
          <p:nvPr/>
        </p:nvSpPr>
        <p:spPr bwMode="auto">
          <a:xfrm>
            <a:off x="5867400" y="2286000"/>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16</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64" name="Rectangle 24"/>
          <p:cNvSpPr>
            <a:spLocks noChangeArrowheads="1"/>
          </p:cNvSpPr>
          <p:nvPr/>
        </p:nvSpPr>
        <p:spPr bwMode="auto">
          <a:xfrm>
            <a:off x="6400800" y="2286000"/>
            <a:ext cx="6858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37</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65" name="Rectangle 25"/>
          <p:cNvSpPr>
            <a:spLocks noChangeArrowheads="1"/>
          </p:cNvSpPr>
          <p:nvPr/>
        </p:nvSpPr>
        <p:spPr bwMode="auto">
          <a:xfrm>
            <a:off x="7239000" y="2286000"/>
            <a:ext cx="5334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54</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66" name="Rectangle 26"/>
          <p:cNvSpPr>
            <a:spLocks noChangeArrowheads="1"/>
          </p:cNvSpPr>
          <p:nvPr/>
        </p:nvSpPr>
        <p:spPr bwMode="auto">
          <a:xfrm>
            <a:off x="228600" y="3429000"/>
            <a:ext cx="6858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21</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67" name="Rectangle 27"/>
          <p:cNvSpPr>
            <a:spLocks noChangeArrowheads="1"/>
          </p:cNvSpPr>
          <p:nvPr/>
        </p:nvSpPr>
        <p:spPr bwMode="auto">
          <a:xfrm>
            <a:off x="838200" y="3429000"/>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25</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68" name="Rectangle 28"/>
          <p:cNvSpPr>
            <a:spLocks noChangeArrowheads="1"/>
          </p:cNvSpPr>
          <p:nvPr/>
        </p:nvSpPr>
        <p:spPr bwMode="auto">
          <a:xfrm>
            <a:off x="1371600" y="3429000"/>
            <a:ext cx="6858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25*</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69" name="Rectangle 29"/>
          <p:cNvSpPr>
            <a:spLocks noChangeArrowheads="1"/>
          </p:cNvSpPr>
          <p:nvPr/>
        </p:nvSpPr>
        <p:spPr bwMode="auto">
          <a:xfrm>
            <a:off x="1981200" y="3429000"/>
            <a:ext cx="6858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49</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70" name="Rectangle 30"/>
          <p:cNvSpPr>
            <a:spLocks noChangeArrowheads="1"/>
          </p:cNvSpPr>
          <p:nvPr/>
        </p:nvSpPr>
        <p:spPr bwMode="auto">
          <a:xfrm>
            <a:off x="3124200" y="3429000"/>
            <a:ext cx="6858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08</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71" name="Rectangle 31"/>
          <p:cNvSpPr>
            <a:spLocks noChangeArrowheads="1"/>
          </p:cNvSpPr>
          <p:nvPr/>
        </p:nvSpPr>
        <p:spPr bwMode="auto">
          <a:xfrm>
            <a:off x="3733800" y="3429000"/>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62</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72" name="Rectangle 32"/>
          <p:cNvSpPr>
            <a:spLocks noChangeArrowheads="1"/>
          </p:cNvSpPr>
          <p:nvPr/>
        </p:nvSpPr>
        <p:spPr bwMode="auto">
          <a:xfrm>
            <a:off x="4267200" y="3429000"/>
            <a:ext cx="6858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72</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73" name="Rectangle 33"/>
          <p:cNvSpPr>
            <a:spLocks noChangeArrowheads="1"/>
          </p:cNvSpPr>
          <p:nvPr/>
        </p:nvSpPr>
        <p:spPr bwMode="auto">
          <a:xfrm>
            <a:off x="4876800" y="3429000"/>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93</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74" name="Rectangle 34"/>
          <p:cNvSpPr>
            <a:spLocks noChangeArrowheads="1"/>
          </p:cNvSpPr>
          <p:nvPr/>
        </p:nvSpPr>
        <p:spPr bwMode="auto">
          <a:xfrm>
            <a:off x="5867400" y="3429000"/>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16</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75" name="Rectangle 35"/>
          <p:cNvSpPr>
            <a:spLocks noChangeArrowheads="1"/>
          </p:cNvSpPr>
          <p:nvPr/>
        </p:nvSpPr>
        <p:spPr bwMode="auto">
          <a:xfrm>
            <a:off x="6400800" y="3429000"/>
            <a:ext cx="6858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37</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76" name="Rectangle 36"/>
          <p:cNvSpPr>
            <a:spLocks noChangeArrowheads="1"/>
          </p:cNvSpPr>
          <p:nvPr/>
        </p:nvSpPr>
        <p:spPr bwMode="auto">
          <a:xfrm>
            <a:off x="7010400" y="3429000"/>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54</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77" name="Rectangle 37"/>
          <p:cNvSpPr>
            <a:spLocks noChangeArrowheads="1"/>
          </p:cNvSpPr>
          <p:nvPr/>
        </p:nvSpPr>
        <p:spPr bwMode="auto">
          <a:xfrm>
            <a:off x="228600" y="4572000"/>
            <a:ext cx="6858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08</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78" name="Rectangle 38"/>
          <p:cNvSpPr>
            <a:spLocks noChangeArrowheads="1"/>
          </p:cNvSpPr>
          <p:nvPr/>
        </p:nvSpPr>
        <p:spPr bwMode="auto">
          <a:xfrm>
            <a:off x="228600" y="5715000"/>
            <a:ext cx="6858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08</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79" name="Rectangle 39"/>
          <p:cNvSpPr>
            <a:spLocks noChangeArrowheads="1"/>
          </p:cNvSpPr>
          <p:nvPr/>
        </p:nvSpPr>
        <p:spPr bwMode="auto">
          <a:xfrm>
            <a:off x="838200" y="4572000"/>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21</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80" name="Rectangle 40"/>
          <p:cNvSpPr>
            <a:spLocks noChangeArrowheads="1"/>
          </p:cNvSpPr>
          <p:nvPr/>
        </p:nvSpPr>
        <p:spPr bwMode="auto">
          <a:xfrm>
            <a:off x="838200" y="5715000"/>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16</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81" name="Rectangle 41"/>
          <p:cNvSpPr>
            <a:spLocks noChangeArrowheads="1"/>
          </p:cNvSpPr>
          <p:nvPr/>
        </p:nvSpPr>
        <p:spPr bwMode="auto">
          <a:xfrm>
            <a:off x="1371600" y="4572000"/>
            <a:ext cx="6858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25</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82" name="Rectangle 42"/>
          <p:cNvSpPr>
            <a:spLocks noChangeArrowheads="1"/>
          </p:cNvSpPr>
          <p:nvPr/>
        </p:nvSpPr>
        <p:spPr bwMode="auto">
          <a:xfrm>
            <a:off x="1371600" y="5715000"/>
            <a:ext cx="6858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21</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83" name="Rectangle 43"/>
          <p:cNvSpPr>
            <a:spLocks noChangeArrowheads="1"/>
          </p:cNvSpPr>
          <p:nvPr/>
        </p:nvSpPr>
        <p:spPr bwMode="auto">
          <a:xfrm>
            <a:off x="1981200" y="4572000"/>
            <a:ext cx="6858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25*</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84" name="Rectangle 44"/>
          <p:cNvSpPr>
            <a:spLocks noChangeArrowheads="1"/>
          </p:cNvSpPr>
          <p:nvPr/>
        </p:nvSpPr>
        <p:spPr bwMode="auto">
          <a:xfrm>
            <a:off x="1981200" y="5715000"/>
            <a:ext cx="6858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25</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85" name="Rectangle 45"/>
          <p:cNvSpPr>
            <a:spLocks noChangeArrowheads="1"/>
          </p:cNvSpPr>
          <p:nvPr/>
        </p:nvSpPr>
        <p:spPr bwMode="auto">
          <a:xfrm>
            <a:off x="2590800" y="4572000"/>
            <a:ext cx="6858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49</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86" name="Rectangle 46"/>
          <p:cNvSpPr>
            <a:spLocks noChangeArrowheads="1"/>
          </p:cNvSpPr>
          <p:nvPr/>
        </p:nvSpPr>
        <p:spPr bwMode="auto">
          <a:xfrm>
            <a:off x="2590800" y="5715000"/>
            <a:ext cx="6858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25*</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87" name="Rectangle 47"/>
          <p:cNvSpPr>
            <a:spLocks noChangeArrowheads="1"/>
          </p:cNvSpPr>
          <p:nvPr/>
        </p:nvSpPr>
        <p:spPr bwMode="auto">
          <a:xfrm>
            <a:off x="3200400" y="4572000"/>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62</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88" name="Rectangle 48"/>
          <p:cNvSpPr>
            <a:spLocks noChangeArrowheads="1"/>
          </p:cNvSpPr>
          <p:nvPr/>
        </p:nvSpPr>
        <p:spPr bwMode="auto">
          <a:xfrm>
            <a:off x="3200400" y="5715000"/>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37</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89" name="Rectangle 49"/>
          <p:cNvSpPr>
            <a:spLocks noChangeArrowheads="1"/>
          </p:cNvSpPr>
          <p:nvPr/>
        </p:nvSpPr>
        <p:spPr bwMode="auto">
          <a:xfrm>
            <a:off x="3733800" y="4572000"/>
            <a:ext cx="6858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72</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90" name="Rectangle 50"/>
          <p:cNvSpPr>
            <a:spLocks noChangeArrowheads="1"/>
          </p:cNvSpPr>
          <p:nvPr/>
        </p:nvSpPr>
        <p:spPr bwMode="auto">
          <a:xfrm>
            <a:off x="3733800" y="5715000"/>
            <a:ext cx="6858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49</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91" name="Rectangle 51"/>
          <p:cNvSpPr>
            <a:spLocks noChangeArrowheads="1"/>
          </p:cNvSpPr>
          <p:nvPr/>
        </p:nvSpPr>
        <p:spPr bwMode="auto">
          <a:xfrm>
            <a:off x="4343400" y="4572000"/>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93</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92" name="Rectangle 52"/>
          <p:cNvSpPr>
            <a:spLocks noChangeArrowheads="1"/>
          </p:cNvSpPr>
          <p:nvPr/>
        </p:nvSpPr>
        <p:spPr bwMode="auto">
          <a:xfrm>
            <a:off x="4343400" y="5715000"/>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54</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93" name="Rectangle 53"/>
          <p:cNvSpPr>
            <a:spLocks noChangeArrowheads="1"/>
          </p:cNvSpPr>
          <p:nvPr/>
        </p:nvSpPr>
        <p:spPr bwMode="auto">
          <a:xfrm>
            <a:off x="5867400" y="4572000"/>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16</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94" name="Rectangle 54"/>
          <p:cNvSpPr>
            <a:spLocks noChangeArrowheads="1"/>
          </p:cNvSpPr>
          <p:nvPr/>
        </p:nvSpPr>
        <p:spPr bwMode="auto">
          <a:xfrm>
            <a:off x="6400800" y="4572000"/>
            <a:ext cx="6858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37</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95" name="Rectangle 55"/>
          <p:cNvSpPr>
            <a:spLocks noChangeArrowheads="1"/>
          </p:cNvSpPr>
          <p:nvPr/>
        </p:nvSpPr>
        <p:spPr bwMode="auto">
          <a:xfrm>
            <a:off x="7010400" y="4572000"/>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54</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96" name="Rectangle 56"/>
          <p:cNvSpPr>
            <a:spLocks noChangeArrowheads="1"/>
          </p:cNvSpPr>
          <p:nvPr/>
        </p:nvSpPr>
        <p:spPr bwMode="auto">
          <a:xfrm>
            <a:off x="4876800" y="5715000"/>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62</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97" name="Rectangle 57"/>
          <p:cNvSpPr>
            <a:spLocks noChangeArrowheads="1"/>
          </p:cNvSpPr>
          <p:nvPr/>
        </p:nvSpPr>
        <p:spPr bwMode="auto">
          <a:xfrm>
            <a:off x="5410200" y="5715000"/>
            <a:ext cx="6858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72</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19898" name="Rectangle 58"/>
          <p:cNvSpPr>
            <a:spLocks noChangeArrowheads="1"/>
          </p:cNvSpPr>
          <p:nvPr/>
        </p:nvSpPr>
        <p:spPr bwMode="auto">
          <a:xfrm>
            <a:off x="6019800" y="5715000"/>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93</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157755" name="Line 59"/>
          <p:cNvSpPr>
            <a:spLocks noChangeShapeType="1"/>
          </p:cNvSpPr>
          <p:nvPr/>
        </p:nvSpPr>
        <p:spPr bwMode="auto">
          <a:xfrm>
            <a:off x="2286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56" name="Line 60"/>
          <p:cNvSpPr>
            <a:spLocks noChangeShapeType="1"/>
          </p:cNvSpPr>
          <p:nvPr/>
        </p:nvSpPr>
        <p:spPr bwMode="auto">
          <a:xfrm>
            <a:off x="228600" y="2819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57" name="Line 61"/>
          <p:cNvSpPr>
            <a:spLocks noChangeShapeType="1"/>
          </p:cNvSpPr>
          <p:nvPr/>
        </p:nvSpPr>
        <p:spPr bwMode="auto">
          <a:xfrm>
            <a:off x="228600" y="3962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58" name="Line 62"/>
          <p:cNvSpPr>
            <a:spLocks noChangeShapeType="1"/>
          </p:cNvSpPr>
          <p:nvPr/>
        </p:nvSpPr>
        <p:spPr bwMode="auto">
          <a:xfrm>
            <a:off x="228600" y="5105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59" name="Line 63"/>
          <p:cNvSpPr>
            <a:spLocks noChangeShapeType="1"/>
          </p:cNvSpPr>
          <p:nvPr/>
        </p:nvSpPr>
        <p:spPr bwMode="auto">
          <a:xfrm>
            <a:off x="16764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60" name="Line 64"/>
          <p:cNvSpPr>
            <a:spLocks noChangeShapeType="1"/>
          </p:cNvSpPr>
          <p:nvPr/>
        </p:nvSpPr>
        <p:spPr bwMode="auto">
          <a:xfrm>
            <a:off x="15240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61" name="Line 65"/>
          <p:cNvSpPr>
            <a:spLocks noChangeShapeType="1"/>
          </p:cNvSpPr>
          <p:nvPr/>
        </p:nvSpPr>
        <p:spPr bwMode="auto">
          <a:xfrm>
            <a:off x="29718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62" name="Line 66"/>
          <p:cNvSpPr>
            <a:spLocks noChangeShapeType="1"/>
          </p:cNvSpPr>
          <p:nvPr/>
        </p:nvSpPr>
        <p:spPr bwMode="auto">
          <a:xfrm>
            <a:off x="31242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63" name="Line 67"/>
          <p:cNvSpPr>
            <a:spLocks noChangeShapeType="1"/>
          </p:cNvSpPr>
          <p:nvPr/>
        </p:nvSpPr>
        <p:spPr bwMode="auto">
          <a:xfrm>
            <a:off x="43434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64" name="Line 68"/>
          <p:cNvSpPr>
            <a:spLocks noChangeShapeType="1"/>
          </p:cNvSpPr>
          <p:nvPr/>
        </p:nvSpPr>
        <p:spPr bwMode="auto">
          <a:xfrm>
            <a:off x="44958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65" name="Line 69"/>
          <p:cNvSpPr>
            <a:spLocks noChangeShapeType="1"/>
          </p:cNvSpPr>
          <p:nvPr/>
        </p:nvSpPr>
        <p:spPr bwMode="auto">
          <a:xfrm>
            <a:off x="57150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66" name="Line 70"/>
          <p:cNvSpPr>
            <a:spLocks noChangeShapeType="1"/>
          </p:cNvSpPr>
          <p:nvPr/>
        </p:nvSpPr>
        <p:spPr bwMode="auto">
          <a:xfrm>
            <a:off x="3124200" y="2819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67" name="Line 71"/>
          <p:cNvSpPr>
            <a:spLocks noChangeShapeType="1"/>
          </p:cNvSpPr>
          <p:nvPr/>
        </p:nvSpPr>
        <p:spPr bwMode="auto">
          <a:xfrm>
            <a:off x="58674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68" name="Line 72"/>
          <p:cNvSpPr>
            <a:spLocks noChangeShapeType="1"/>
          </p:cNvSpPr>
          <p:nvPr/>
        </p:nvSpPr>
        <p:spPr bwMode="auto">
          <a:xfrm>
            <a:off x="5867400" y="2819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69" name="Line 73"/>
          <p:cNvSpPr>
            <a:spLocks noChangeShapeType="1"/>
          </p:cNvSpPr>
          <p:nvPr/>
        </p:nvSpPr>
        <p:spPr bwMode="auto">
          <a:xfrm>
            <a:off x="5867400" y="3962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70" name="Line 74"/>
          <p:cNvSpPr>
            <a:spLocks noChangeShapeType="1"/>
          </p:cNvSpPr>
          <p:nvPr/>
        </p:nvSpPr>
        <p:spPr bwMode="auto">
          <a:xfrm>
            <a:off x="70866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71" name="Line 75"/>
          <p:cNvSpPr>
            <a:spLocks noChangeShapeType="1"/>
          </p:cNvSpPr>
          <p:nvPr/>
        </p:nvSpPr>
        <p:spPr bwMode="auto">
          <a:xfrm>
            <a:off x="72390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72" name="Line 76"/>
          <p:cNvSpPr>
            <a:spLocks noChangeShapeType="1"/>
          </p:cNvSpPr>
          <p:nvPr/>
        </p:nvSpPr>
        <p:spPr bwMode="auto">
          <a:xfrm>
            <a:off x="7772400" y="1676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73" name="Line 77"/>
          <p:cNvSpPr>
            <a:spLocks noChangeShapeType="1"/>
          </p:cNvSpPr>
          <p:nvPr/>
        </p:nvSpPr>
        <p:spPr bwMode="auto">
          <a:xfrm>
            <a:off x="7620000" y="3962400"/>
            <a:ext cx="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74" name="Line 78"/>
          <p:cNvSpPr>
            <a:spLocks noChangeShapeType="1"/>
          </p:cNvSpPr>
          <p:nvPr/>
        </p:nvSpPr>
        <p:spPr bwMode="auto">
          <a:xfrm flipH="1">
            <a:off x="2743200" y="2819400"/>
            <a:ext cx="228600" cy="4572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75" name="Line 79"/>
          <p:cNvSpPr>
            <a:spLocks noChangeShapeType="1"/>
          </p:cNvSpPr>
          <p:nvPr/>
        </p:nvSpPr>
        <p:spPr bwMode="auto">
          <a:xfrm flipH="1">
            <a:off x="5562600" y="2819400"/>
            <a:ext cx="152400" cy="4572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76" name="Line 80"/>
          <p:cNvSpPr>
            <a:spLocks noChangeShapeType="1"/>
          </p:cNvSpPr>
          <p:nvPr/>
        </p:nvSpPr>
        <p:spPr bwMode="auto">
          <a:xfrm flipH="1">
            <a:off x="5105400" y="3962400"/>
            <a:ext cx="381000" cy="4572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77" name="Line 81"/>
          <p:cNvSpPr>
            <a:spLocks noChangeShapeType="1"/>
          </p:cNvSpPr>
          <p:nvPr/>
        </p:nvSpPr>
        <p:spPr bwMode="auto">
          <a:xfrm flipH="1">
            <a:off x="6705600" y="5105400"/>
            <a:ext cx="91440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22" name="Text Box 82"/>
          <p:cNvSpPr txBox="1">
            <a:spLocks noChangeArrowheads="1"/>
          </p:cNvSpPr>
          <p:nvPr/>
        </p:nvSpPr>
        <p:spPr bwMode="auto">
          <a:xfrm>
            <a:off x="7908925" y="1092200"/>
            <a:ext cx="101917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i="1">
                <a:effectLst>
                  <a:outerShdw blurRad="38100" dist="38100" dir="2700000" algn="tl">
                    <a:srgbClr val="C0C0C0"/>
                  </a:outerShdw>
                </a:effectLst>
                <a:latin typeface="Times New Roman" pitchFamily="18" charset="0"/>
              </a:rPr>
              <a:t>len</a:t>
            </a:r>
            <a:r>
              <a:rPr kumimoji="1" lang="en-US" altLang="zh-CN" sz="2800" b="1">
                <a:effectLst>
                  <a:outerShdw blurRad="38100" dist="38100" dir="2700000" algn="tl">
                    <a:srgbClr val="C0C0C0"/>
                  </a:outerShdw>
                </a:effectLst>
                <a:latin typeface="Times New Roman" pitchFamily="18" charset="0"/>
              </a:rPr>
              <a:t>=1</a:t>
            </a:r>
            <a:endParaRPr kumimoji="1" lang="en-US" altLang="zh-CN" sz="3200" u="sng">
              <a:solidFill>
                <a:srgbClr val="FF3300"/>
              </a:solidFill>
              <a:effectLst>
                <a:outerShdw blurRad="38100" dist="38100" dir="2700000" algn="tl">
                  <a:srgbClr val="C0C0C0"/>
                </a:outerShdw>
              </a:effectLst>
              <a:latin typeface="" pitchFamily="18" charset="0"/>
            </a:endParaRPr>
          </a:p>
        </p:txBody>
      </p:sp>
      <p:sp>
        <p:nvSpPr>
          <p:cNvPr id="419923" name="Rectangle 83"/>
          <p:cNvSpPr>
            <a:spLocks noChangeArrowheads="1"/>
          </p:cNvSpPr>
          <p:nvPr/>
        </p:nvSpPr>
        <p:spPr bwMode="auto">
          <a:xfrm>
            <a:off x="7896225" y="2224088"/>
            <a:ext cx="10191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i="1">
                <a:effectLst>
                  <a:outerShdw blurRad="38100" dist="38100" dir="2700000" algn="tl">
                    <a:srgbClr val="C0C0C0"/>
                  </a:outerShdw>
                </a:effectLst>
                <a:latin typeface="Times New Roman" pitchFamily="18" charset="0"/>
              </a:rPr>
              <a:t>len</a:t>
            </a:r>
            <a:r>
              <a:rPr kumimoji="1" lang="en-US" altLang="zh-CN" sz="2800" b="1">
                <a:effectLst>
                  <a:outerShdw blurRad="38100" dist="38100" dir="2700000" algn="tl">
                    <a:srgbClr val="C0C0C0"/>
                  </a:outerShdw>
                </a:effectLst>
                <a:latin typeface="Times New Roman" pitchFamily="18" charset="0"/>
              </a:rPr>
              <a:t>=2</a:t>
            </a:r>
            <a:endParaRPr kumimoji="1" lang="en-US" altLang="zh-CN" sz="3200" u="sng">
              <a:solidFill>
                <a:srgbClr val="FF3300"/>
              </a:solidFill>
              <a:effectLst>
                <a:outerShdw blurRad="38100" dist="38100" dir="2700000" algn="tl">
                  <a:srgbClr val="C0C0C0"/>
                </a:outerShdw>
              </a:effectLst>
              <a:latin typeface="" pitchFamily="18" charset="0"/>
            </a:endParaRPr>
          </a:p>
        </p:txBody>
      </p:sp>
      <p:sp>
        <p:nvSpPr>
          <p:cNvPr id="419924" name="Rectangle 84"/>
          <p:cNvSpPr>
            <a:spLocks noChangeArrowheads="1"/>
          </p:cNvSpPr>
          <p:nvPr/>
        </p:nvSpPr>
        <p:spPr bwMode="auto">
          <a:xfrm>
            <a:off x="7924800" y="3367088"/>
            <a:ext cx="10191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i="1">
                <a:effectLst>
                  <a:outerShdw blurRad="38100" dist="38100" dir="2700000" algn="tl">
                    <a:srgbClr val="C0C0C0"/>
                  </a:outerShdw>
                </a:effectLst>
                <a:latin typeface="Times New Roman" pitchFamily="18" charset="0"/>
              </a:rPr>
              <a:t>len</a:t>
            </a:r>
            <a:r>
              <a:rPr kumimoji="1" lang="en-US" altLang="zh-CN" sz="2800" b="1">
                <a:effectLst>
                  <a:outerShdw blurRad="38100" dist="38100" dir="2700000" algn="tl">
                    <a:srgbClr val="C0C0C0"/>
                  </a:outerShdw>
                </a:effectLst>
                <a:latin typeface="Times New Roman" pitchFamily="18" charset="0"/>
              </a:rPr>
              <a:t>=4</a:t>
            </a:r>
            <a:endParaRPr kumimoji="1" lang="en-US" altLang="zh-CN" sz="3200" u="sng">
              <a:solidFill>
                <a:srgbClr val="FF3300"/>
              </a:solidFill>
              <a:effectLst>
                <a:outerShdw blurRad="38100" dist="38100" dir="2700000" algn="tl">
                  <a:srgbClr val="C0C0C0"/>
                </a:outerShdw>
              </a:effectLst>
              <a:latin typeface="" pitchFamily="18" charset="0"/>
            </a:endParaRPr>
          </a:p>
        </p:txBody>
      </p:sp>
      <p:sp>
        <p:nvSpPr>
          <p:cNvPr id="419925" name="Rectangle 85"/>
          <p:cNvSpPr>
            <a:spLocks noChangeArrowheads="1"/>
          </p:cNvSpPr>
          <p:nvPr/>
        </p:nvSpPr>
        <p:spPr bwMode="auto">
          <a:xfrm>
            <a:off x="7924800" y="4510088"/>
            <a:ext cx="10191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i="1">
                <a:effectLst>
                  <a:outerShdw blurRad="38100" dist="38100" dir="2700000" algn="tl">
                    <a:srgbClr val="C0C0C0"/>
                  </a:outerShdw>
                </a:effectLst>
                <a:latin typeface="Times New Roman" pitchFamily="18" charset="0"/>
              </a:rPr>
              <a:t>len</a:t>
            </a:r>
            <a:r>
              <a:rPr kumimoji="1" lang="en-US" altLang="zh-CN" sz="2800" b="1">
                <a:effectLst>
                  <a:outerShdw blurRad="38100" dist="38100" dir="2700000" algn="tl">
                    <a:srgbClr val="C0C0C0"/>
                  </a:outerShdw>
                </a:effectLst>
                <a:latin typeface="Times New Roman" pitchFamily="18" charset="0"/>
              </a:rPr>
              <a:t>=8</a:t>
            </a:r>
            <a:endParaRPr kumimoji="1" lang="en-US" altLang="zh-CN" sz="3200" u="sng">
              <a:solidFill>
                <a:srgbClr val="FF3300"/>
              </a:solidFill>
              <a:effectLst>
                <a:outerShdw blurRad="38100" dist="38100" dir="2700000" algn="tl">
                  <a:srgbClr val="C0C0C0"/>
                </a:outerShdw>
              </a:effectLst>
              <a:latin typeface="" pitchFamily="18" charset="0"/>
            </a:endParaRPr>
          </a:p>
        </p:txBody>
      </p:sp>
      <p:sp>
        <p:nvSpPr>
          <p:cNvPr id="419926" name="Rectangle 86"/>
          <p:cNvSpPr>
            <a:spLocks noChangeArrowheads="1"/>
          </p:cNvSpPr>
          <p:nvPr/>
        </p:nvSpPr>
        <p:spPr bwMode="auto">
          <a:xfrm>
            <a:off x="7848600" y="5653088"/>
            <a:ext cx="11969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i="1">
                <a:effectLst>
                  <a:outerShdw blurRad="38100" dist="38100" dir="2700000" algn="tl">
                    <a:srgbClr val="C0C0C0"/>
                  </a:outerShdw>
                </a:effectLst>
                <a:latin typeface="Times New Roman" pitchFamily="18" charset="0"/>
              </a:rPr>
              <a:t>len</a:t>
            </a:r>
            <a:r>
              <a:rPr kumimoji="1" lang="en-US" altLang="zh-CN" sz="2800" b="1">
                <a:effectLst>
                  <a:outerShdw blurRad="38100" dist="38100" dir="2700000" algn="tl">
                    <a:srgbClr val="C0C0C0"/>
                  </a:outerShdw>
                </a:effectLst>
                <a:latin typeface="Times New Roman" pitchFamily="18" charset="0"/>
              </a:rPr>
              <a:t>=16</a:t>
            </a:r>
            <a:endParaRPr kumimoji="1" lang="en-US" altLang="zh-CN" sz="3200" u="sng">
              <a:solidFill>
                <a:srgbClr val="FF3300"/>
              </a:solidFill>
              <a:effectLst>
                <a:outerShdw blurRad="38100" dist="38100" dir="2700000" algn="tl">
                  <a:srgbClr val="C0C0C0"/>
                </a:outerShdw>
              </a:effectLst>
              <a:latin typeface="" pitchFamily="18" charset="0"/>
            </a:endParaRPr>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p:cNvSpPr txBox="1">
            <a:spLocks noChangeArrowheads="1"/>
          </p:cNvSpPr>
          <p:nvPr/>
        </p:nvSpPr>
        <p:spPr bwMode="auto">
          <a:xfrm>
            <a:off x="0" y="836712"/>
            <a:ext cx="9144000" cy="5541004"/>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2500"/>
              </a:lnSpc>
              <a:spcBef>
                <a:spcPct val="20000"/>
              </a:spcBef>
            </a:pPr>
            <a:r>
              <a:rPr lang="en-US" altLang="zh-CN" sz="2400" b="1" dirty="0" err="1">
                <a:latin typeface="Times New Roman" pitchFamily="18" charset="0"/>
              </a:rPr>
              <a:t>def</a:t>
            </a:r>
            <a:r>
              <a:rPr lang="en-US" altLang="zh-CN" sz="2400" b="1" dirty="0">
                <a:latin typeface="Times New Roman" pitchFamily="18" charset="0"/>
              </a:rPr>
              <a:t> Merge(L1, L2, left, mid, right):</a:t>
            </a:r>
          </a:p>
          <a:p>
            <a:pPr eaLnBrk="1" hangingPunct="1">
              <a:lnSpc>
                <a:spcPts val="2500"/>
              </a:lnSpc>
              <a:spcBef>
                <a:spcPct val="20000"/>
              </a:spcBef>
            </a:pPr>
            <a:r>
              <a:rPr lang="en-US" altLang="zh-CN" sz="2400" b="1" dirty="0">
                <a:latin typeface="Times New Roman" pitchFamily="18" charset="0"/>
              </a:rPr>
              <a:t>    for k in range(left, right+1) : L2[k]=L1[k]    </a:t>
            </a:r>
            <a:r>
              <a:rPr lang="en-US" altLang="zh-CN" sz="2400" b="1" dirty="0" smtClean="0">
                <a:latin typeface="Times New Roman" pitchFamily="18" charset="0"/>
              </a:rPr>
              <a:t># </a:t>
            </a:r>
            <a:r>
              <a:rPr lang="zh-CN" altLang="en-US" sz="2400" b="1" dirty="0">
                <a:latin typeface="Times New Roman" pitchFamily="18" charset="0"/>
              </a:rPr>
              <a:t>将</a:t>
            </a:r>
            <a:r>
              <a:rPr lang="en-US" altLang="zh-CN" sz="2400" b="1" dirty="0">
                <a:latin typeface="Times New Roman" pitchFamily="18" charset="0"/>
              </a:rPr>
              <a:t>L1</a:t>
            </a:r>
            <a:r>
              <a:rPr lang="zh-CN" altLang="en-US" sz="2400" b="1" dirty="0">
                <a:latin typeface="Times New Roman" pitchFamily="18" charset="0"/>
              </a:rPr>
              <a:t>复制到</a:t>
            </a:r>
            <a:r>
              <a:rPr lang="en-US" altLang="zh-CN" sz="2400" b="1" dirty="0">
                <a:latin typeface="Times New Roman" pitchFamily="18" charset="0"/>
              </a:rPr>
              <a:t>L2</a:t>
            </a:r>
          </a:p>
          <a:p>
            <a:pPr eaLnBrk="1" hangingPunct="1">
              <a:lnSpc>
                <a:spcPts val="2500"/>
              </a:lnSpc>
              <a:spcBef>
                <a:spcPct val="20000"/>
              </a:spcBef>
            </a:pPr>
            <a:r>
              <a:rPr lang="en-US" altLang="zh-CN" sz="2400" b="1" dirty="0">
                <a:latin typeface="Times New Roman" pitchFamily="18" charset="0"/>
              </a:rPr>
              <a:t>    s1, s2, t = left, mid+1, left    </a:t>
            </a:r>
            <a:r>
              <a:rPr lang="en-US" altLang="zh-CN" sz="2400" b="1" dirty="0" smtClean="0">
                <a:latin typeface="Times New Roman" pitchFamily="18" charset="0"/>
              </a:rPr>
              <a:t> # </a:t>
            </a:r>
            <a:r>
              <a:rPr lang="en-US" altLang="zh-CN" sz="2400" b="1" dirty="0">
                <a:latin typeface="Times New Roman" pitchFamily="18" charset="0"/>
              </a:rPr>
              <a:t>s1,s2</a:t>
            </a:r>
            <a:r>
              <a:rPr lang="zh-CN" altLang="en-US" sz="2400" b="1" dirty="0">
                <a:latin typeface="Times New Roman" pitchFamily="18" charset="0"/>
              </a:rPr>
              <a:t>是检测指针，</a:t>
            </a:r>
            <a:r>
              <a:rPr lang="en-US" altLang="zh-CN" sz="2400" b="1" dirty="0">
                <a:latin typeface="Times New Roman" pitchFamily="18" charset="0"/>
              </a:rPr>
              <a:t>t</a:t>
            </a:r>
            <a:r>
              <a:rPr lang="zh-CN" altLang="en-US" sz="2400" b="1" dirty="0">
                <a:latin typeface="Times New Roman" pitchFamily="18" charset="0"/>
              </a:rPr>
              <a:t>是存放位置指针</a:t>
            </a:r>
          </a:p>
          <a:p>
            <a:pPr eaLnBrk="1" hangingPunct="1">
              <a:lnSpc>
                <a:spcPts val="2500"/>
              </a:lnSpc>
              <a:spcBef>
                <a:spcPct val="20000"/>
              </a:spcBef>
            </a:pPr>
            <a:r>
              <a:rPr lang="zh-CN" altLang="en-US" sz="2400" b="1" dirty="0">
                <a:latin typeface="Times New Roman" pitchFamily="18" charset="0"/>
              </a:rPr>
              <a:t>    </a:t>
            </a:r>
            <a:r>
              <a:rPr lang="en-US" altLang="zh-CN" sz="2400" b="1" dirty="0">
                <a:latin typeface="Times New Roman" pitchFamily="18" charset="0"/>
              </a:rPr>
              <a:t>while  s1&lt;=mid and s2&lt;=right :   </a:t>
            </a:r>
            <a:r>
              <a:rPr lang="en-US" altLang="zh-CN" sz="2400" b="1" dirty="0" smtClean="0">
                <a:latin typeface="Times New Roman" pitchFamily="18" charset="0"/>
              </a:rPr>
              <a:t># </a:t>
            </a:r>
            <a:r>
              <a:rPr lang="zh-CN" altLang="en-US" sz="2400" b="1" dirty="0">
                <a:latin typeface="Times New Roman" pitchFamily="18" charset="0"/>
              </a:rPr>
              <a:t>两个表都未检测完，两两比较</a:t>
            </a:r>
          </a:p>
          <a:p>
            <a:pPr eaLnBrk="1" hangingPunct="1">
              <a:lnSpc>
                <a:spcPts val="2500"/>
              </a:lnSpc>
              <a:spcBef>
                <a:spcPct val="20000"/>
              </a:spcBef>
            </a:pPr>
            <a:r>
              <a:rPr lang="zh-CN" altLang="en-US" sz="2400" b="1" dirty="0">
                <a:latin typeface="Times New Roman" pitchFamily="18" charset="0"/>
              </a:rPr>
              <a:t>        </a:t>
            </a:r>
            <a:r>
              <a:rPr lang="en-US" altLang="zh-CN" sz="2400" b="1" dirty="0">
                <a:latin typeface="Times New Roman" pitchFamily="18" charset="0"/>
              </a:rPr>
              <a:t>if  L2[s1] &lt;= L2[s2] :</a:t>
            </a:r>
          </a:p>
          <a:p>
            <a:pPr eaLnBrk="1" hangingPunct="1">
              <a:lnSpc>
                <a:spcPts val="2500"/>
              </a:lnSpc>
              <a:spcBef>
                <a:spcPct val="20000"/>
              </a:spcBef>
            </a:pPr>
            <a:r>
              <a:rPr lang="en-US" altLang="zh-CN" sz="2400" b="1" dirty="0">
                <a:latin typeface="Times New Roman" pitchFamily="18" charset="0"/>
              </a:rPr>
              <a:t>            </a:t>
            </a:r>
            <a:r>
              <a:rPr lang="en-US" altLang="zh-CN" sz="2400" b="1">
                <a:latin typeface="Times New Roman" pitchFamily="18" charset="0"/>
              </a:rPr>
              <a:t>L1[t</a:t>
            </a:r>
            <a:r>
              <a:rPr lang="en-US" altLang="zh-CN" sz="2400" b="1" smtClean="0">
                <a:latin typeface="Times New Roman" pitchFamily="18" charset="0"/>
              </a:rPr>
              <a:t>] = L2[s1</a:t>
            </a:r>
            <a:r>
              <a:rPr lang="en-US" altLang="zh-CN" sz="2400" b="1" dirty="0" smtClean="0">
                <a:latin typeface="Times New Roman" pitchFamily="18" charset="0"/>
              </a:rPr>
              <a:t>];   </a:t>
            </a:r>
            <a:r>
              <a:rPr lang="en-US" altLang="zh-CN" sz="2400" b="1" dirty="0">
                <a:latin typeface="Times New Roman" pitchFamily="18" charset="0"/>
              </a:rPr>
              <a:t>t, s1 = t+1, s1+1</a:t>
            </a:r>
          </a:p>
          <a:p>
            <a:pPr eaLnBrk="1" hangingPunct="1">
              <a:lnSpc>
                <a:spcPts val="2500"/>
              </a:lnSpc>
              <a:spcBef>
                <a:spcPct val="20000"/>
              </a:spcBef>
            </a:pPr>
            <a:r>
              <a:rPr lang="en-US" altLang="zh-CN" sz="2400" b="1" dirty="0">
                <a:latin typeface="Times New Roman" pitchFamily="18" charset="0"/>
              </a:rPr>
              <a:t>        else :</a:t>
            </a:r>
          </a:p>
          <a:p>
            <a:pPr eaLnBrk="1" hangingPunct="1">
              <a:lnSpc>
                <a:spcPts val="2500"/>
              </a:lnSpc>
              <a:spcBef>
                <a:spcPct val="20000"/>
              </a:spcBef>
            </a:pPr>
            <a:r>
              <a:rPr lang="en-US" altLang="zh-CN" sz="2400" b="1" dirty="0">
                <a:latin typeface="Times New Roman" pitchFamily="18" charset="0"/>
              </a:rPr>
              <a:t>            L1[t] = L2[s2</a:t>
            </a:r>
            <a:r>
              <a:rPr lang="en-US" altLang="zh-CN" sz="2400" b="1" dirty="0" smtClean="0">
                <a:latin typeface="Times New Roman" pitchFamily="18" charset="0"/>
              </a:rPr>
              <a:t>];  t</a:t>
            </a:r>
            <a:r>
              <a:rPr lang="en-US" altLang="zh-CN" sz="2400" b="1" dirty="0">
                <a:latin typeface="Times New Roman" pitchFamily="18" charset="0"/>
              </a:rPr>
              <a:t>, s2 = t+1, s2+1</a:t>
            </a:r>
          </a:p>
          <a:p>
            <a:pPr eaLnBrk="1" hangingPunct="1">
              <a:lnSpc>
                <a:spcPts val="2500"/>
              </a:lnSpc>
              <a:spcBef>
                <a:spcPct val="20000"/>
              </a:spcBef>
            </a:pPr>
            <a:r>
              <a:rPr lang="en-US" altLang="zh-CN" sz="2400" b="1" dirty="0">
                <a:latin typeface="Times New Roman" pitchFamily="18" charset="0"/>
              </a:rPr>
              <a:t>    while s1 &lt;= </a:t>
            </a:r>
            <a:r>
              <a:rPr lang="en-US" altLang="zh-CN" sz="2400" b="1">
                <a:latin typeface="Times New Roman" pitchFamily="18" charset="0"/>
              </a:rPr>
              <a:t>mid : </a:t>
            </a:r>
            <a:r>
              <a:rPr lang="en-US" altLang="zh-CN" sz="2400" b="1" smtClean="0">
                <a:latin typeface="Times New Roman" pitchFamily="18" charset="0"/>
              </a:rPr>
              <a:t>         # </a:t>
            </a:r>
            <a:r>
              <a:rPr lang="zh-CN" altLang="en-US" sz="2400" b="1">
                <a:latin typeface="Times New Roman" pitchFamily="18" charset="0"/>
              </a:rPr>
              <a:t>若第一个表未检测完，复制</a:t>
            </a:r>
            <a:endParaRPr lang="en-US" altLang="zh-CN" sz="2400" b="1" dirty="0">
              <a:latin typeface="Times New Roman" pitchFamily="18" charset="0"/>
            </a:endParaRPr>
          </a:p>
          <a:p>
            <a:pPr eaLnBrk="1" hangingPunct="1">
              <a:lnSpc>
                <a:spcPts val="2500"/>
              </a:lnSpc>
              <a:spcBef>
                <a:spcPct val="20000"/>
              </a:spcBef>
            </a:pPr>
            <a:r>
              <a:rPr lang="en-US" altLang="zh-CN" sz="2400" b="1" dirty="0">
                <a:latin typeface="Times New Roman" pitchFamily="18" charset="0"/>
              </a:rPr>
              <a:t>        L1[t] = </a:t>
            </a:r>
            <a:r>
              <a:rPr lang="en-US" altLang="zh-CN" sz="2400" b="1">
                <a:latin typeface="Times New Roman" pitchFamily="18" charset="0"/>
              </a:rPr>
              <a:t>L2[s1</a:t>
            </a:r>
            <a:r>
              <a:rPr lang="en-US" altLang="zh-CN" sz="2400" b="1" smtClean="0">
                <a:latin typeface="Times New Roman" pitchFamily="18" charset="0"/>
              </a:rPr>
              <a:t>]</a:t>
            </a:r>
            <a:endParaRPr lang="zh-CN" altLang="en-US" sz="2400" b="1" dirty="0">
              <a:latin typeface="Times New Roman" pitchFamily="18" charset="0"/>
            </a:endParaRPr>
          </a:p>
          <a:p>
            <a:pPr eaLnBrk="1" hangingPunct="1">
              <a:lnSpc>
                <a:spcPts val="2500"/>
              </a:lnSpc>
              <a:spcBef>
                <a:spcPct val="20000"/>
              </a:spcBef>
            </a:pPr>
            <a:r>
              <a:rPr lang="zh-CN" altLang="en-US" sz="2400" b="1" dirty="0">
                <a:latin typeface="Times New Roman" pitchFamily="18" charset="0"/>
              </a:rPr>
              <a:t>        </a:t>
            </a:r>
            <a:r>
              <a:rPr lang="en-US" altLang="zh-CN" sz="2400" b="1" dirty="0">
                <a:latin typeface="Times New Roman" pitchFamily="18" charset="0"/>
              </a:rPr>
              <a:t>t, s1 = t+1, s1+1</a:t>
            </a:r>
          </a:p>
          <a:p>
            <a:pPr eaLnBrk="1" hangingPunct="1">
              <a:lnSpc>
                <a:spcPts val="2500"/>
              </a:lnSpc>
              <a:spcBef>
                <a:spcPct val="20000"/>
              </a:spcBef>
            </a:pPr>
            <a:r>
              <a:rPr lang="en-US" altLang="zh-CN" sz="2400" b="1" dirty="0">
                <a:latin typeface="Times New Roman" pitchFamily="18" charset="0"/>
              </a:rPr>
              <a:t>    while s2 &lt;= </a:t>
            </a:r>
            <a:r>
              <a:rPr lang="en-US" altLang="zh-CN" sz="2400" b="1">
                <a:latin typeface="Times New Roman" pitchFamily="18" charset="0"/>
              </a:rPr>
              <a:t>right : </a:t>
            </a:r>
            <a:r>
              <a:rPr lang="en-US" altLang="zh-CN" sz="2400" b="1" smtClean="0">
                <a:latin typeface="Times New Roman" pitchFamily="18" charset="0"/>
              </a:rPr>
              <a:t>       # </a:t>
            </a:r>
            <a:r>
              <a:rPr lang="zh-CN" altLang="en-US" sz="2400" b="1">
                <a:latin typeface="Times New Roman" pitchFamily="18" charset="0"/>
              </a:rPr>
              <a:t>若第二个表未检测完，复制</a:t>
            </a:r>
            <a:endParaRPr lang="en-US" altLang="zh-CN" sz="2400" b="1" dirty="0">
              <a:latin typeface="Times New Roman" pitchFamily="18" charset="0"/>
            </a:endParaRPr>
          </a:p>
          <a:p>
            <a:pPr eaLnBrk="1" hangingPunct="1">
              <a:lnSpc>
                <a:spcPts val="2500"/>
              </a:lnSpc>
              <a:spcBef>
                <a:spcPct val="20000"/>
              </a:spcBef>
            </a:pPr>
            <a:r>
              <a:rPr lang="en-US" altLang="zh-CN" sz="2400" b="1" dirty="0">
                <a:latin typeface="Times New Roman" pitchFamily="18" charset="0"/>
              </a:rPr>
              <a:t>        L1[t] = </a:t>
            </a:r>
            <a:r>
              <a:rPr lang="en-US" altLang="zh-CN" sz="2400" b="1">
                <a:latin typeface="Times New Roman" pitchFamily="18" charset="0"/>
              </a:rPr>
              <a:t>L2[s2</a:t>
            </a:r>
            <a:r>
              <a:rPr lang="en-US" altLang="zh-CN" sz="2400" b="1" smtClean="0">
                <a:latin typeface="Times New Roman" pitchFamily="18" charset="0"/>
              </a:rPr>
              <a:t>]</a:t>
            </a:r>
            <a:endParaRPr lang="zh-CN" altLang="en-US" sz="2400" b="1" dirty="0">
              <a:latin typeface="Times New Roman" pitchFamily="18" charset="0"/>
            </a:endParaRPr>
          </a:p>
          <a:p>
            <a:pPr eaLnBrk="1" hangingPunct="1">
              <a:lnSpc>
                <a:spcPts val="2500"/>
              </a:lnSpc>
              <a:spcBef>
                <a:spcPct val="20000"/>
              </a:spcBef>
            </a:pPr>
            <a:r>
              <a:rPr lang="zh-CN" altLang="en-US" sz="2400" b="1" dirty="0">
                <a:latin typeface="Times New Roman" pitchFamily="18" charset="0"/>
              </a:rPr>
              <a:t>        </a:t>
            </a:r>
            <a:r>
              <a:rPr lang="en-US" altLang="zh-CN" sz="2400" b="1" dirty="0">
                <a:latin typeface="Times New Roman" pitchFamily="18" charset="0"/>
              </a:rPr>
              <a:t>t, s2 = t+1, s2+1</a:t>
            </a:r>
          </a:p>
        </p:txBody>
      </p:sp>
      <p:sp>
        <p:nvSpPr>
          <p:cNvPr id="420867" name="Rectangle 3"/>
          <p:cNvSpPr>
            <a:spLocks noChangeArrowheads="1"/>
          </p:cNvSpPr>
          <p:nvPr/>
        </p:nvSpPr>
        <p:spPr bwMode="auto">
          <a:xfrm>
            <a:off x="179388" y="188913"/>
            <a:ext cx="18325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3200" b="1" dirty="0" smtClean="0">
                <a:effectLst>
                  <a:outerShdw blurRad="38100" dist="38100" dir="2700000" algn="tl">
                    <a:srgbClr val="C0C0C0"/>
                  </a:outerShdw>
                </a:effectLst>
                <a:latin typeface="Times New Roman" pitchFamily="18" charset="0"/>
                <a:ea typeface="楷体_GB2312" pitchFamily="49" charset="-122"/>
              </a:rPr>
              <a:t>两</a:t>
            </a:r>
            <a:r>
              <a:rPr kumimoji="1" lang="zh-CN" altLang="en-US" sz="3200" b="1" dirty="0">
                <a:effectLst>
                  <a:outerShdw blurRad="38100" dist="38100" dir="2700000" algn="tl">
                    <a:srgbClr val="C0C0C0"/>
                  </a:outerShdw>
                </a:effectLst>
                <a:latin typeface="Times New Roman" pitchFamily="18" charset="0"/>
                <a:ea typeface="楷体_GB2312" pitchFamily="49" charset="-122"/>
              </a:rPr>
              <a:t>路</a:t>
            </a:r>
            <a:r>
              <a:rPr kumimoji="1" lang="zh-CN" altLang="en-US" sz="3200" b="1" dirty="0" smtClean="0">
                <a:effectLst>
                  <a:outerShdw blurRad="38100" dist="38100" dir="2700000" algn="tl">
                    <a:srgbClr val="C0C0C0"/>
                  </a:outerShdw>
                </a:effectLst>
                <a:latin typeface="Times New Roman" pitchFamily="18" charset="0"/>
                <a:ea typeface="楷体_GB2312" pitchFamily="49" charset="-122"/>
              </a:rPr>
              <a:t>归并</a:t>
            </a:r>
            <a:endParaRPr kumimoji="1" lang="zh-CN" altLang="en-US" sz="3200" b="1" dirty="0">
              <a:effectLst>
                <a:outerShdw blurRad="38100" dist="38100" dir="2700000" algn="tl">
                  <a:srgbClr val="C0C0C0"/>
                </a:outerShdw>
              </a:effectLst>
              <a:latin typeface="Times New Roman" pitchFamily="18" charset="0"/>
              <a:ea typeface="楷体_GB2312" pitchFamily="49" charset="-122"/>
            </a:endParaRPr>
          </a:p>
        </p:txBody>
      </p:sp>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a:xfrm>
            <a:off x="103188" y="404664"/>
            <a:ext cx="4495800" cy="457200"/>
          </a:xfrm>
        </p:spPr>
        <p:txBody>
          <a:bodyPr lIns="92075" tIns="46038" rIns="92075" bIns="46038"/>
          <a:lstStyle/>
          <a:p>
            <a:pPr algn="just" eaLnBrk="1" hangingPunct="1">
              <a:defRPr/>
            </a:pPr>
            <a:r>
              <a:rPr lang="zh-CN" altLang="en-US" sz="3200" b="1" dirty="0" smtClean="0">
                <a:solidFill>
                  <a:schemeClr val="tx1"/>
                </a:solidFill>
                <a:effectLst>
                  <a:outerShdw blurRad="38100" dist="38100" dir="2700000" algn="tl">
                    <a:srgbClr val="C0C0C0"/>
                  </a:outerShdw>
                </a:effectLst>
                <a:ea typeface="楷体_GB2312" pitchFamily="49" charset="-122"/>
              </a:rPr>
              <a:t>一趟归并排序的情形</a:t>
            </a:r>
          </a:p>
        </p:txBody>
      </p:sp>
      <p:sp>
        <p:nvSpPr>
          <p:cNvPr id="421891" name="Rectangle 3"/>
          <p:cNvSpPr>
            <a:spLocks noGrp="1" noChangeArrowheads="1"/>
          </p:cNvSpPr>
          <p:nvPr>
            <p:ph type="body" idx="1"/>
          </p:nvPr>
        </p:nvSpPr>
        <p:spPr>
          <a:xfrm>
            <a:off x="103188" y="1268760"/>
            <a:ext cx="8839200" cy="4522440"/>
          </a:xfrm>
        </p:spPr>
        <p:txBody>
          <a:bodyPr lIns="92075" tIns="46038" rIns="92075" bIns="46038"/>
          <a:lstStyle/>
          <a:p>
            <a:pPr algn="just" eaLnBrk="1" hangingPunct="1">
              <a:lnSpc>
                <a:spcPct val="90000"/>
              </a:lnSpc>
              <a:buClr>
                <a:schemeClr val="tx1"/>
              </a:buClr>
              <a:buSzPct val="70000"/>
              <a:buFont typeface="Wingdings" panose="05000000000000000000" pitchFamily="2" charset="2"/>
              <a:buChar char="Ø"/>
              <a:defRPr/>
            </a:pPr>
            <a:r>
              <a:rPr lang="zh-CN" altLang="en-US" sz="2800" b="1" smtClean="0">
                <a:effectLst>
                  <a:outerShdw blurRad="38100" dist="38100" dir="2700000" algn="tl">
                    <a:srgbClr val="C0C0C0"/>
                  </a:outerShdw>
                </a:effectLst>
                <a:latin typeface="楷体_GB2312" pitchFamily="49" charset="-122"/>
                <a:ea typeface="楷体_GB2312" pitchFamily="49" charset="-122"/>
              </a:rPr>
              <a:t>设数组</a:t>
            </a:r>
            <a:r>
              <a:rPr lang="en-US" altLang="zh-CN" sz="2800" b="1" smtClean="0">
                <a:effectLst>
                  <a:outerShdw blurRad="38100" dist="38100" dir="2700000" algn="tl">
                    <a:srgbClr val="C0C0C0"/>
                  </a:outerShdw>
                </a:effectLst>
                <a:latin typeface="Times New Roman" pitchFamily="18" charset="0"/>
                <a:ea typeface="楷体_GB2312" pitchFamily="49" charset="-122"/>
              </a:rPr>
              <a:t>initList</a:t>
            </a:r>
            <a:r>
              <a:rPr lang="zh-CN" altLang="en-US" sz="2800" b="1" smtClean="0">
                <a:effectLst>
                  <a:outerShdw blurRad="38100" dist="38100" dir="2700000" algn="tl">
                    <a:srgbClr val="C0C0C0"/>
                  </a:outerShdw>
                </a:effectLst>
                <a:latin typeface="楷体_GB2312" pitchFamily="49" charset="-122"/>
                <a:ea typeface="楷体_GB2312" pitchFamily="49" charset="-122"/>
              </a:rPr>
              <a:t>中的</a:t>
            </a:r>
            <a:r>
              <a:rPr lang="en-US" altLang="zh-CN" sz="2800" b="1" smtClean="0">
                <a:effectLst>
                  <a:outerShdw blurRad="38100" dist="38100" dir="2700000" algn="tl">
                    <a:srgbClr val="C0C0C0"/>
                  </a:outerShdw>
                </a:effectLst>
                <a:latin typeface="Times New Roman" pitchFamily="18" charset="0"/>
                <a:ea typeface="楷体_GB2312" pitchFamily="49" charset="-122"/>
              </a:rPr>
              <a:t>n</a:t>
            </a:r>
            <a:r>
              <a:rPr lang="zh-CN" altLang="en-US" sz="2800" b="1" smtClean="0">
                <a:effectLst>
                  <a:outerShdw blurRad="38100" dist="38100" dir="2700000" algn="tl">
                    <a:srgbClr val="C0C0C0"/>
                  </a:outerShdw>
                </a:effectLst>
                <a:latin typeface="楷体_GB2312" pitchFamily="49" charset="-122"/>
                <a:ea typeface="楷体_GB2312" pitchFamily="49" charset="-122"/>
              </a:rPr>
              <a:t>个对象已经分为一些长度为</a:t>
            </a:r>
            <a:r>
              <a:rPr lang="en-US" altLang="zh-CN" sz="2800" b="1" smtClean="0">
                <a:effectLst>
                  <a:outerShdw blurRad="38100" dist="38100" dir="2700000" algn="tl">
                    <a:srgbClr val="C0C0C0"/>
                  </a:outerShdw>
                </a:effectLst>
                <a:latin typeface="Times New Roman" pitchFamily="18" charset="0"/>
                <a:ea typeface="楷体_GB2312" pitchFamily="49" charset="-122"/>
              </a:rPr>
              <a:t>len</a:t>
            </a:r>
            <a:r>
              <a:rPr lang="zh-CN" altLang="en-US" sz="2800" b="1" smtClean="0">
                <a:effectLst>
                  <a:outerShdw blurRad="38100" dist="38100" dir="2700000" algn="tl">
                    <a:srgbClr val="C0C0C0"/>
                  </a:outerShdw>
                </a:effectLst>
                <a:latin typeface="楷体_GB2312" pitchFamily="49" charset="-122"/>
                <a:ea typeface="楷体_GB2312" pitchFamily="49" charset="-122"/>
              </a:rPr>
              <a:t>的归并项，将这些归并项两两归并，归并成一些长度为</a:t>
            </a:r>
            <a:r>
              <a:rPr lang="en-US" altLang="zh-CN" sz="2800" b="1" smtClean="0">
                <a:effectLst>
                  <a:outerShdw blurRad="38100" dist="38100" dir="2700000" algn="tl">
                    <a:srgbClr val="C0C0C0"/>
                  </a:outerShdw>
                </a:effectLst>
                <a:latin typeface="Times New Roman" pitchFamily="18" charset="0"/>
                <a:ea typeface="楷体_GB2312" pitchFamily="49" charset="-122"/>
              </a:rPr>
              <a:t>2len</a:t>
            </a:r>
            <a:r>
              <a:rPr lang="zh-CN" altLang="en-US" sz="2800" b="1" smtClean="0">
                <a:effectLst>
                  <a:outerShdw blurRad="38100" dist="38100" dir="2700000" algn="tl">
                    <a:srgbClr val="C0C0C0"/>
                  </a:outerShdw>
                </a:effectLst>
                <a:latin typeface="楷体_GB2312" pitchFamily="49" charset="-122"/>
                <a:ea typeface="楷体_GB2312" pitchFamily="49" charset="-122"/>
              </a:rPr>
              <a:t>的归并项，结果放到</a:t>
            </a:r>
            <a:r>
              <a:rPr lang="en-US" altLang="zh-CN" sz="2800" b="1" smtClean="0">
                <a:effectLst>
                  <a:outerShdw blurRad="38100" dist="38100" dir="2700000" algn="tl">
                    <a:srgbClr val="C0C0C0"/>
                  </a:outerShdw>
                </a:effectLst>
                <a:latin typeface="Times New Roman" pitchFamily="18" charset="0"/>
                <a:ea typeface="楷体_GB2312" pitchFamily="49" charset="-122"/>
              </a:rPr>
              <a:t>mergedList</a:t>
            </a:r>
            <a:r>
              <a:rPr lang="zh-CN" altLang="en-US" sz="2800" b="1" smtClean="0">
                <a:effectLst>
                  <a:outerShdw blurRad="38100" dist="38100" dir="2700000" algn="tl">
                    <a:srgbClr val="C0C0C0"/>
                  </a:outerShdw>
                </a:effectLst>
                <a:latin typeface="楷体_GB2312" pitchFamily="49" charset="-122"/>
                <a:ea typeface="楷体_GB2312" pitchFamily="49" charset="-122"/>
              </a:rPr>
              <a:t>中。</a:t>
            </a:r>
          </a:p>
          <a:p>
            <a:pPr algn="just" eaLnBrk="1" hangingPunct="1">
              <a:lnSpc>
                <a:spcPct val="90000"/>
              </a:lnSpc>
              <a:buClr>
                <a:schemeClr val="tx1"/>
              </a:buClr>
              <a:buSzPct val="70000"/>
              <a:buFont typeface="Wingdings" panose="05000000000000000000" pitchFamily="2" charset="2"/>
              <a:buChar char="Ø"/>
              <a:defRPr/>
            </a:pPr>
            <a:r>
              <a:rPr lang="zh-CN" altLang="en-US" sz="2800" b="1" smtClean="0">
                <a:effectLst>
                  <a:outerShdw blurRad="38100" dist="38100" dir="2700000" algn="tl">
                    <a:srgbClr val="C0C0C0"/>
                  </a:outerShdw>
                </a:effectLst>
                <a:latin typeface="楷体_GB2312" pitchFamily="49" charset="-122"/>
                <a:ea typeface="楷体_GB2312" pitchFamily="49" charset="-122"/>
              </a:rPr>
              <a:t>如果</a:t>
            </a:r>
            <a:r>
              <a:rPr lang="en-US" altLang="zh-CN" sz="2800" b="1" smtClean="0">
                <a:effectLst>
                  <a:outerShdw blurRad="38100" dist="38100" dir="2700000" algn="tl">
                    <a:srgbClr val="C0C0C0"/>
                  </a:outerShdw>
                </a:effectLst>
                <a:latin typeface="Times New Roman" pitchFamily="18" charset="0"/>
                <a:ea typeface="楷体_GB2312" pitchFamily="49" charset="-122"/>
              </a:rPr>
              <a:t>n</a:t>
            </a:r>
            <a:r>
              <a:rPr lang="zh-CN" altLang="en-US" sz="2800" b="1" smtClean="0">
                <a:effectLst>
                  <a:outerShdw blurRad="38100" dist="38100" dir="2700000" algn="tl">
                    <a:srgbClr val="C0C0C0"/>
                  </a:outerShdw>
                </a:effectLst>
                <a:latin typeface="楷体_GB2312" pitchFamily="49" charset="-122"/>
                <a:ea typeface="楷体_GB2312" pitchFamily="49" charset="-122"/>
              </a:rPr>
              <a:t>不是</a:t>
            </a:r>
            <a:r>
              <a:rPr lang="en-US" altLang="zh-CN" sz="2800" b="1" smtClean="0">
                <a:effectLst>
                  <a:outerShdw blurRad="38100" dist="38100" dir="2700000" algn="tl">
                    <a:srgbClr val="C0C0C0"/>
                  </a:outerShdw>
                </a:effectLst>
                <a:latin typeface="Times New Roman" pitchFamily="18" charset="0"/>
                <a:ea typeface="楷体_GB2312" pitchFamily="49" charset="-122"/>
              </a:rPr>
              <a:t>2len</a:t>
            </a:r>
            <a:r>
              <a:rPr lang="zh-CN" altLang="en-US" sz="2800" b="1" smtClean="0">
                <a:effectLst>
                  <a:outerShdw blurRad="38100" dist="38100" dir="2700000" algn="tl">
                    <a:srgbClr val="C0C0C0"/>
                  </a:outerShdw>
                </a:effectLst>
                <a:latin typeface="楷体_GB2312" pitchFamily="49" charset="-122"/>
                <a:ea typeface="楷体_GB2312" pitchFamily="49" charset="-122"/>
              </a:rPr>
              <a:t>的整数倍，则一趟归并到最后，可能遇到两种情形：</a:t>
            </a:r>
          </a:p>
          <a:p>
            <a:pPr lvl="1" algn="just" eaLnBrk="1" hangingPunct="1">
              <a:lnSpc>
                <a:spcPct val="90000"/>
              </a:lnSpc>
              <a:buClr>
                <a:schemeClr val="tx1"/>
              </a:buClr>
              <a:buFont typeface="Wingdings" panose="05000000000000000000" pitchFamily="2" charset="2"/>
              <a:buChar char="Ø"/>
              <a:defRPr/>
            </a:pPr>
            <a:r>
              <a:rPr lang="zh-CN" altLang="en-US" b="1" smtClean="0">
                <a:effectLst>
                  <a:outerShdw blurRad="38100" dist="38100" dir="2700000" algn="tl">
                    <a:srgbClr val="C0C0C0"/>
                  </a:outerShdw>
                </a:effectLst>
                <a:latin typeface="楷体_GB2312" pitchFamily="49" charset="-122"/>
                <a:ea typeface="楷体_GB2312" pitchFamily="49" charset="-122"/>
              </a:rPr>
              <a:t>剩下一个长度为</a:t>
            </a:r>
            <a:r>
              <a:rPr lang="en-US" altLang="zh-CN" b="1" smtClean="0">
                <a:effectLst>
                  <a:outerShdw blurRad="38100" dist="38100" dir="2700000" algn="tl">
                    <a:srgbClr val="C0C0C0"/>
                  </a:outerShdw>
                </a:effectLst>
                <a:latin typeface="Times New Roman" pitchFamily="18" charset="0"/>
                <a:ea typeface="楷体_GB2312" pitchFamily="49" charset="-122"/>
              </a:rPr>
              <a:t>len</a:t>
            </a:r>
            <a:r>
              <a:rPr lang="zh-CN" altLang="en-US" b="1" smtClean="0">
                <a:effectLst>
                  <a:outerShdw blurRad="38100" dist="38100" dir="2700000" algn="tl">
                    <a:srgbClr val="C0C0C0"/>
                  </a:outerShdw>
                </a:effectLst>
                <a:latin typeface="楷体_GB2312" pitchFamily="49" charset="-122"/>
                <a:ea typeface="楷体_GB2312" pitchFamily="49" charset="-122"/>
              </a:rPr>
              <a:t>的归并项和另一个长度不足</a:t>
            </a:r>
            <a:r>
              <a:rPr lang="en-US" altLang="zh-CN" b="1" smtClean="0">
                <a:effectLst>
                  <a:outerShdw blurRad="38100" dist="38100" dir="2700000" algn="tl">
                    <a:srgbClr val="C0C0C0"/>
                  </a:outerShdw>
                </a:effectLst>
                <a:latin typeface="Times New Roman" pitchFamily="18" charset="0"/>
                <a:ea typeface="楷体_GB2312" pitchFamily="49" charset="-122"/>
              </a:rPr>
              <a:t>len</a:t>
            </a:r>
            <a:r>
              <a:rPr lang="zh-CN" altLang="en-US" b="1" smtClean="0">
                <a:effectLst>
                  <a:outerShdw blurRad="38100" dist="38100" dir="2700000" algn="tl">
                    <a:srgbClr val="C0C0C0"/>
                  </a:outerShdw>
                </a:effectLst>
                <a:latin typeface="楷体_GB2312" pitchFamily="49" charset="-122"/>
                <a:ea typeface="楷体_GB2312" pitchFamily="49" charset="-122"/>
              </a:rPr>
              <a:t>的归并项，可用一次</a:t>
            </a:r>
            <a:r>
              <a:rPr lang="en-US" altLang="zh-CN" b="1" smtClean="0">
                <a:effectLst>
                  <a:outerShdw blurRad="38100" dist="38100" dir="2700000" algn="tl">
                    <a:srgbClr val="C0C0C0"/>
                  </a:outerShdw>
                </a:effectLst>
                <a:latin typeface="Times New Roman" pitchFamily="18" charset="0"/>
                <a:ea typeface="楷体_GB2312" pitchFamily="49" charset="-122"/>
              </a:rPr>
              <a:t>merge</a:t>
            </a:r>
            <a:r>
              <a:rPr lang="zh-CN" altLang="en-US" b="1" smtClean="0">
                <a:effectLst>
                  <a:outerShdw blurRad="38100" dist="38100" dir="2700000" algn="tl">
                    <a:srgbClr val="C0C0C0"/>
                  </a:outerShdw>
                </a:effectLst>
                <a:latin typeface="楷体_GB2312" pitchFamily="49" charset="-122"/>
                <a:ea typeface="楷体_GB2312" pitchFamily="49" charset="-122"/>
              </a:rPr>
              <a:t>算法，将它们归并成一个长度小于</a:t>
            </a:r>
            <a:r>
              <a:rPr lang="en-US" altLang="zh-CN" b="1" smtClean="0">
                <a:effectLst>
                  <a:outerShdw blurRad="38100" dist="38100" dir="2700000" algn="tl">
                    <a:srgbClr val="C0C0C0"/>
                  </a:outerShdw>
                </a:effectLst>
                <a:latin typeface="Times New Roman" pitchFamily="18" charset="0"/>
                <a:ea typeface="楷体_GB2312" pitchFamily="49" charset="-122"/>
              </a:rPr>
              <a:t>2len</a:t>
            </a:r>
            <a:r>
              <a:rPr lang="zh-CN" altLang="en-US" b="1" smtClean="0">
                <a:effectLst>
                  <a:outerShdw blurRad="38100" dist="38100" dir="2700000" algn="tl">
                    <a:srgbClr val="C0C0C0"/>
                  </a:outerShdw>
                </a:effectLst>
                <a:latin typeface="楷体_GB2312" pitchFamily="49" charset="-122"/>
                <a:ea typeface="楷体_GB2312" pitchFamily="49" charset="-122"/>
              </a:rPr>
              <a:t>的归并项。 </a:t>
            </a:r>
          </a:p>
          <a:p>
            <a:pPr lvl="1" algn="just" eaLnBrk="1" hangingPunct="1">
              <a:lnSpc>
                <a:spcPct val="90000"/>
              </a:lnSpc>
              <a:buClr>
                <a:schemeClr val="tx1"/>
              </a:buClr>
              <a:buFont typeface="Wingdings" panose="05000000000000000000" pitchFamily="2" charset="2"/>
              <a:buChar char="Ø"/>
              <a:defRPr/>
            </a:pPr>
            <a:r>
              <a:rPr lang="zh-CN" altLang="en-US" b="1" smtClean="0">
                <a:effectLst>
                  <a:outerShdw blurRad="38100" dist="38100" dir="2700000" algn="tl">
                    <a:srgbClr val="C0C0C0"/>
                  </a:outerShdw>
                </a:effectLst>
                <a:latin typeface="楷体_GB2312" pitchFamily="49" charset="-122"/>
                <a:ea typeface="楷体_GB2312" pitchFamily="49" charset="-122"/>
              </a:rPr>
              <a:t>只剩下一个归并项，其长度小于或等于</a:t>
            </a:r>
            <a:r>
              <a:rPr lang="en-US" altLang="zh-CN" b="1" smtClean="0">
                <a:effectLst>
                  <a:outerShdw blurRad="38100" dist="38100" dir="2700000" algn="tl">
                    <a:srgbClr val="C0C0C0"/>
                  </a:outerShdw>
                </a:effectLst>
                <a:latin typeface="Times New Roman" pitchFamily="18" charset="0"/>
                <a:ea typeface="楷体_GB2312" pitchFamily="49" charset="-122"/>
              </a:rPr>
              <a:t>len</a:t>
            </a:r>
            <a:r>
              <a:rPr lang="zh-CN" altLang="en-US" b="1" smtClean="0">
                <a:effectLst>
                  <a:outerShdw blurRad="38100" dist="38100" dir="2700000" algn="tl">
                    <a:srgbClr val="C0C0C0"/>
                  </a:outerShdw>
                </a:effectLst>
                <a:latin typeface="楷体_GB2312" pitchFamily="49" charset="-122"/>
                <a:ea typeface="楷体_GB2312" pitchFamily="49" charset="-122"/>
              </a:rPr>
              <a:t>，可将它直接抄到数组</a:t>
            </a:r>
            <a:r>
              <a:rPr lang="en-US" altLang="zh-CN" b="1" smtClean="0">
                <a:effectLst>
                  <a:outerShdw blurRad="38100" dist="38100" dir="2700000" algn="tl">
                    <a:srgbClr val="C0C0C0"/>
                  </a:outerShdw>
                </a:effectLst>
                <a:latin typeface="Times New Roman" pitchFamily="18" charset="0"/>
                <a:ea typeface="楷体_GB2312" pitchFamily="49" charset="-122"/>
              </a:rPr>
              <a:t>MergedList</a:t>
            </a:r>
            <a:r>
              <a:rPr lang="zh-CN" altLang="en-US" b="1" smtClean="0">
                <a:effectLst>
                  <a:outerShdw blurRad="38100" dist="38100" dir="2700000" algn="tl">
                    <a:srgbClr val="C0C0C0"/>
                  </a:outerShdw>
                </a:effectLst>
                <a:latin typeface="楷体_GB2312" pitchFamily="49" charset="-122"/>
                <a:ea typeface="楷体_GB2312" pitchFamily="49" charset="-122"/>
              </a:rPr>
              <a:t>中。</a:t>
            </a:r>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0" y="1052736"/>
            <a:ext cx="9144000" cy="4401205"/>
          </a:xfrm>
          <a:prstGeom prst="rect">
            <a:avLst/>
          </a:prstGeom>
          <a:solidFill>
            <a:srgbClr val="00CC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defRPr/>
            </a:pPr>
            <a:r>
              <a:rPr kumimoji="1" lang="en-US" altLang="zh-CN" sz="2800" b="1" dirty="0" err="1">
                <a:solidFill>
                  <a:schemeClr val="tx2"/>
                </a:solidFill>
                <a:latin typeface="Times New Roman" pitchFamily="18" charset="0"/>
                <a:ea typeface="仿宋_GB2312" pitchFamily="49" charset="-122"/>
              </a:rPr>
              <a:t>def</a:t>
            </a:r>
            <a:r>
              <a:rPr kumimoji="1" lang="en-US" altLang="zh-CN" sz="2800" b="1" dirty="0">
                <a:solidFill>
                  <a:schemeClr val="tx2"/>
                </a:solidFill>
                <a:latin typeface="Times New Roman" pitchFamily="18" charset="0"/>
                <a:ea typeface="仿宋_GB2312" pitchFamily="49" charset="-122"/>
              </a:rPr>
              <a:t>  </a:t>
            </a:r>
            <a:r>
              <a:rPr kumimoji="1" lang="en-US" altLang="zh-CN" sz="2800" b="1" dirty="0" err="1">
                <a:solidFill>
                  <a:schemeClr val="tx2"/>
                </a:solidFill>
                <a:latin typeface="Times New Roman" pitchFamily="18" charset="0"/>
                <a:ea typeface="仿宋_GB2312" pitchFamily="49" charset="-122"/>
              </a:rPr>
              <a:t>MergePass</a:t>
            </a:r>
            <a:r>
              <a:rPr kumimoji="1" lang="en-US" altLang="zh-CN" sz="2800" b="1" dirty="0">
                <a:solidFill>
                  <a:schemeClr val="tx2"/>
                </a:solidFill>
                <a:latin typeface="Times New Roman" pitchFamily="18" charset="0"/>
                <a:ea typeface="仿宋_GB2312" pitchFamily="49" charset="-122"/>
              </a:rPr>
              <a:t>( </a:t>
            </a:r>
            <a:r>
              <a:rPr kumimoji="1" lang="en-US" altLang="zh-CN" sz="2800" b="1" dirty="0" err="1">
                <a:solidFill>
                  <a:schemeClr val="tx2"/>
                </a:solidFill>
                <a:latin typeface="Times New Roman" pitchFamily="18" charset="0"/>
                <a:ea typeface="仿宋_GB2312" pitchFamily="49" charset="-122"/>
              </a:rPr>
              <a:t>initList</a:t>
            </a:r>
            <a:r>
              <a:rPr kumimoji="1" lang="en-US" altLang="zh-CN" sz="2800" b="1" dirty="0">
                <a:solidFill>
                  <a:schemeClr val="tx2"/>
                </a:solidFill>
                <a:latin typeface="Times New Roman" pitchFamily="18" charset="0"/>
                <a:ea typeface="仿宋_GB2312" pitchFamily="49" charset="-122"/>
              </a:rPr>
              <a:t>, </a:t>
            </a:r>
            <a:r>
              <a:rPr kumimoji="1" lang="en-US" altLang="zh-CN" sz="2800" b="1" dirty="0" err="1">
                <a:solidFill>
                  <a:schemeClr val="tx2"/>
                </a:solidFill>
                <a:latin typeface="Times New Roman" pitchFamily="18" charset="0"/>
                <a:ea typeface="仿宋_GB2312" pitchFamily="49" charset="-122"/>
              </a:rPr>
              <a:t>mergedList</a:t>
            </a:r>
            <a:r>
              <a:rPr kumimoji="1" lang="en-US" altLang="zh-CN" sz="2800" b="1" dirty="0">
                <a:solidFill>
                  <a:schemeClr val="tx2"/>
                </a:solidFill>
                <a:latin typeface="Times New Roman" pitchFamily="18" charset="0"/>
                <a:ea typeface="仿宋_GB2312" pitchFamily="49" charset="-122"/>
              </a:rPr>
              <a:t>, L ) :</a:t>
            </a:r>
          </a:p>
          <a:p>
            <a:pPr>
              <a:defRPr/>
            </a:pPr>
            <a:r>
              <a:rPr kumimoji="1" lang="en-US" altLang="zh-CN" sz="2800" b="1">
                <a:solidFill>
                  <a:schemeClr val="tx2"/>
                </a:solidFill>
                <a:latin typeface="Times New Roman" pitchFamily="18" charset="0"/>
                <a:ea typeface="仿宋_GB2312" pitchFamily="49" charset="-122"/>
              </a:rPr>
              <a:t>    </a:t>
            </a:r>
            <a:r>
              <a:rPr kumimoji="1" lang="en-US" altLang="zh-CN" sz="2800" b="1" smtClean="0">
                <a:solidFill>
                  <a:schemeClr val="tx2"/>
                </a:solidFill>
                <a:latin typeface="Times New Roman" pitchFamily="18" charset="0"/>
                <a:ea typeface="仿宋_GB2312" pitchFamily="49" charset="-122"/>
              </a:rPr>
              <a:t># </a:t>
            </a:r>
            <a:r>
              <a:rPr kumimoji="1" lang="zh-CN" altLang="en-US" sz="2800" b="1" smtClean="0">
                <a:solidFill>
                  <a:schemeClr val="tx2"/>
                </a:solidFill>
                <a:latin typeface="Times New Roman" pitchFamily="18" charset="0"/>
                <a:ea typeface="仿宋_GB2312" pitchFamily="49" charset="-122"/>
              </a:rPr>
              <a:t>一</a:t>
            </a:r>
            <a:r>
              <a:rPr kumimoji="1" lang="zh-CN" altLang="en-US" sz="2800" b="1" dirty="0">
                <a:solidFill>
                  <a:schemeClr val="tx2"/>
                </a:solidFill>
                <a:latin typeface="Times New Roman" pitchFamily="18" charset="0"/>
                <a:ea typeface="仿宋_GB2312" pitchFamily="49" charset="-122"/>
              </a:rPr>
              <a:t>趟归并，顺次将表中两个长度为</a:t>
            </a:r>
            <a:r>
              <a:rPr kumimoji="1" lang="en-US" altLang="zh-CN" sz="2800" b="1" dirty="0" err="1">
                <a:solidFill>
                  <a:schemeClr val="tx2"/>
                </a:solidFill>
                <a:latin typeface="Times New Roman" pitchFamily="18" charset="0"/>
                <a:ea typeface="仿宋_GB2312" pitchFamily="49" charset="-122"/>
              </a:rPr>
              <a:t>len</a:t>
            </a:r>
            <a:r>
              <a:rPr kumimoji="1" lang="zh-CN" altLang="en-US" sz="2800" b="1" dirty="0">
                <a:solidFill>
                  <a:schemeClr val="tx2"/>
                </a:solidFill>
                <a:latin typeface="Times New Roman" pitchFamily="18" charset="0"/>
                <a:ea typeface="仿宋_GB2312" pitchFamily="49" charset="-122"/>
              </a:rPr>
              <a:t>的有序子</a:t>
            </a:r>
            <a:r>
              <a:rPr kumimoji="1" lang="zh-CN" altLang="en-US" sz="2800" b="1" dirty="0" smtClean="0">
                <a:solidFill>
                  <a:schemeClr val="tx2"/>
                </a:solidFill>
                <a:latin typeface="Times New Roman" pitchFamily="18" charset="0"/>
                <a:ea typeface="仿宋_GB2312" pitchFamily="49" charset="-122"/>
              </a:rPr>
              <a:t>表</a:t>
            </a:r>
            <a:endParaRPr kumimoji="1" lang="en-US" altLang="zh-CN" sz="2800" b="1" dirty="0" smtClean="0">
              <a:solidFill>
                <a:schemeClr val="tx2"/>
              </a:solidFill>
              <a:latin typeface="Times New Roman" pitchFamily="18" charset="0"/>
              <a:ea typeface="仿宋_GB2312" pitchFamily="49" charset="-122"/>
            </a:endParaRPr>
          </a:p>
          <a:p>
            <a:pPr>
              <a:defRPr/>
            </a:pPr>
            <a:r>
              <a:rPr kumimoji="1" lang="zh-CN" altLang="en-US" sz="2800" b="1" smtClean="0">
                <a:solidFill>
                  <a:schemeClr val="tx2"/>
                </a:solidFill>
                <a:latin typeface="Times New Roman" pitchFamily="18" charset="0"/>
                <a:ea typeface="仿宋_GB2312" pitchFamily="49" charset="-122"/>
              </a:rPr>
              <a:t>    </a:t>
            </a:r>
            <a:r>
              <a:rPr kumimoji="1" lang="en-US" altLang="zh-CN" sz="2800" b="1" smtClean="0">
                <a:solidFill>
                  <a:schemeClr val="tx2"/>
                </a:solidFill>
                <a:latin typeface="Times New Roman" pitchFamily="18" charset="0"/>
                <a:ea typeface="仿宋_GB2312" pitchFamily="49" charset="-122"/>
              </a:rPr>
              <a:t># </a:t>
            </a:r>
            <a:r>
              <a:rPr kumimoji="1" lang="zh-CN" altLang="en-US" sz="2800" b="1" smtClean="0">
                <a:solidFill>
                  <a:schemeClr val="tx2"/>
                </a:solidFill>
                <a:latin typeface="Times New Roman" pitchFamily="18" charset="0"/>
                <a:ea typeface="仿宋_GB2312" pitchFamily="49" charset="-122"/>
              </a:rPr>
              <a:t>行</a:t>
            </a:r>
            <a:r>
              <a:rPr kumimoji="1" lang="zh-CN" altLang="en-US" sz="2800" b="1" dirty="0">
                <a:solidFill>
                  <a:schemeClr val="tx2"/>
                </a:solidFill>
                <a:latin typeface="Times New Roman" pitchFamily="18" charset="0"/>
                <a:ea typeface="仿宋_GB2312" pitchFamily="49" charset="-122"/>
              </a:rPr>
              <a:t>两两归并</a:t>
            </a:r>
          </a:p>
          <a:p>
            <a:pPr>
              <a:defRPr/>
            </a:pPr>
            <a:r>
              <a:rPr kumimoji="1" lang="zh-CN" altLang="en-US" sz="2800" b="1" dirty="0">
                <a:solidFill>
                  <a:schemeClr val="tx2"/>
                </a:solidFill>
                <a:latin typeface="Times New Roman" pitchFamily="18" charset="0"/>
                <a:ea typeface="仿宋_GB2312" pitchFamily="49" charset="-122"/>
              </a:rPr>
              <a:t>    </a:t>
            </a:r>
            <a:r>
              <a:rPr kumimoji="1" lang="en-US" altLang="zh-CN" sz="2800" b="1" dirty="0">
                <a:solidFill>
                  <a:schemeClr val="tx2"/>
                </a:solidFill>
                <a:latin typeface="Times New Roman" pitchFamily="18" charset="0"/>
                <a:ea typeface="仿宋_GB2312" pitchFamily="49" charset="-122"/>
              </a:rPr>
              <a:t>i = 0</a:t>
            </a:r>
          </a:p>
          <a:p>
            <a:pPr>
              <a:defRPr/>
            </a:pPr>
            <a:r>
              <a:rPr kumimoji="1" lang="en-US" altLang="zh-CN" sz="2800" b="1" dirty="0">
                <a:solidFill>
                  <a:schemeClr val="tx2"/>
                </a:solidFill>
                <a:latin typeface="Times New Roman" pitchFamily="18" charset="0"/>
                <a:ea typeface="仿宋_GB2312" pitchFamily="49" charset="-122"/>
              </a:rPr>
              <a:t>    while  i+2*L &lt;= </a:t>
            </a:r>
            <a:r>
              <a:rPr kumimoji="1" lang="en-US" altLang="zh-CN" sz="2800" b="1" dirty="0" err="1">
                <a:solidFill>
                  <a:schemeClr val="tx2"/>
                </a:solidFill>
                <a:latin typeface="Times New Roman" pitchFamily="18" charset="0"/>
                <a:ea typeface="仿宋_GB2312" pitchFamily="49" charset="-122"/>
              </a:rPr>
              <a:t>len</a:t>
            </a:r>
            <a:r>
              <a:rPr kumimoji="1" lang="en-US" altLang="zh-CN" sz="2800" b="1" dirty="0">
                <a:solidFill>
                  <a:schemeClr val="tx2"/>
                </a:solidFill>
                <a:latin typeface="Times New Roman" pitchFamily="18" charset="0"/>
                <a:ea typeface="仿宋_GB2312" pitchFamily="49" charset="-122"/>
              </a:rPr>
              <a:t>(</a:t>
            </a:r>
            <a:r>
              <a:rPr kumimoji="1" lang="en-US" altLang="zh-CN" sz="2800" b="1" dirty="0" err="1">
                <a:solidFill>
                  <a:schemeClr val="tx2"/>
                </a:solidFill>
                <a:latin typeface="Times New Roman" pitchFamily="18" charset="0"/>
                <a:ea typeface="仿宋_GB2312" pitchFamily="49" charset="-122"/>
              </a:rPr>
              <a:t>initList</a:t>
            </a:r>
            <a:r>
              <a:rPr kumimoji="1" lang="en-US" altLang="zh-CN" sz="2800" b="1" dirty="0">
                <a:solidFill>
                  <a:schemeClr val="tx2"/>
                </a:solidFill>
                <a:latin typeface="Times New Roman" pitchFamily="18" charset="0"/>
                <a:ea typeface="仿宋_GB2312" pitchFamily="49" charset="-122"/>
              </a:rPr>
              <a:t>)-1 :</a:t>
            </a:r>
          </a:p>
          <a:p>
            <a:pPr>
              <a:defRPr/>
            </a:pPr>
            <a:r>
              <a:rPr kumimoji="1" lang="en-US" altLang="zh-CN" sz="2800" b="1" dirty="0">
                <a:solidFill>
                  <a:schemeClr val="tx2"/>
                </a:solidFill>
                <a:latin typeface="Times New Roman" pitchFamily="18" charset="0"/>
                <a:ea typeface="仿宋_GB2312" pitchFamily="49" charset="-122"/>
              </a:rPr>
              <a:t>        Merge( </a:t>
            </a:r>
            <a:r>
              <a:rPr kumimoji="1" lang="en-US" altLang="zh-CN" sz="2800" b="1" dirty="0" err="1">
                <a:solidFill>
                  <a:schemeClr val="tx2"/>
                </a:solidFill>
                <a:latin typeface="Times New Roman" pitchFamily="18" charset="0"/>
                <a:ea typeface="仿宋_GB2312" pitchFamily="49" charset="-122"/>
              </a:rPr>
              <a:t>initList</a:t>
            </a:r>
            <a:r>
              <a:rPr kumimoji="1" lang="en-US" altLang="zh-CN" sz="2800" b="1" dirty="0">
                <a:solidFill>
                  <a:schemeClr val="tx2"/>
                </a:solidFill>
                <a:latin typeface="Times New Roman" pitchFamily="18" charset="0"/>
                <a:ea typeface="仿宋_GB2312" pitchFamily="49" charset="-122"/>
              </a:rPr>
              <a:t>,  </a:t>
            </a:r>
            <a:r>
              <a:rPr kumimoji="1" lang="en-US" altLang="zh-CN" sz="2800" b="1" dirty="0" err="1">
                <a:solidFill>
                  <a:schemeClr val="tx2"/>
                </a:solidFill>
                <a:latin typeface="Times New Roman" pitchFamily="18" charset="0"/>
                <a:ea typeface="仿宋_GB2312" pitchFamily="49" charset="-122"/>
              </a:rPr>
              <a:t>mergedList</a:t>
            </a:r>
            <a:r>
              <a:rPr kumimoji="1" lang="en-US" altLang="zh-CN" sz="2800" b="1" dirty="0">
                <a:solidFill>
                  <a:schemeClr val="tx2"/>
                </a:solidFill>
                <a:latin typeface="Times New Roman" pitchFamily="18" charset="0"/>
                <a:ea typeface="仿宋_GB2312" pitchFamily="49" charset="-122"/>
              </a:rPr>
              <a:t>,  i,  i+L-1, i+2*L-1)</a:t>
            </a:r>
          </a:p>
          <a:p>
            <a:pPr>
              <a:defRPr/>
            </a:pPr>
            <a:r>
              <a:rPr kumimoji="1" lang="en-US" altLang="zh-CN" sz="2800" b="1" dirty="0">
                <a:solidFill>
                  <a:schemeClr val="tx2"/>
                </a:solidFill>
                <a:latin typeface="Times New Roman" pitchFamily="18" charset="0"/>
                <a:ea typeface="仿宋_GB2312" pitchFamily="49" charset="-122"/>
              </a:rPr>
              <a:t>        i += 2*L</a:t>
            </a:r>
          </a:p>
          <a:p>
            <a:pPr>
              <a:defRPr/>
            </a:pPr>
            <a:r>
              <a:rPr kumimoji="1" lang="en-US" altLang="zh-CN" sz="2800" b="1" dirty="0">
                <a:solidFill>
                  <a:schemeClr val="tx2"/>
                </a:solidFill>
                <a:latin typeface="Times New Roman" pitchFamily="18" charset="0"/>
                <a:ea typeface="仿宋_GB2312" pitchFamily="49" charset="-122"/>
              </a:rPr>
              <a:t>    if   </a:t>
            </a:r>
            <a:r>
              <a:rPr kumimoji="1" lang="en-US" altLang="zh-CN" sz="2800" b="1" dirty="0" err="1">
                <a:solidFill>
                  <a:schemeClr val="tx2"/>
                </a:solidFill>
                <a:latin typeface="Times New Roman" pitchFamily="18" charset="0"/>
                <a:ea typeface="仿宋_GB2312" pitchFamily="49" charset="-122"/>
              </a:rPr>
              <a:t>i+L</a:t>
            </a:r>
            <a:r>
              <a:rPr kumimoji="1" lang="en-US" altLang="zh-CN" sz="2800" b="1" dirty="0">
                <a:solidFill>
                  <a:schemeClr val="tx2"/>
                </a:solidFill>
                <a:latin typeface="Times New Roman" pitchFamily="18" charset="0"/>
                <a:ea typeface="仿宋_GB2312" pitchFamily="49" charset="-122"/>
              </a:rPr>
              <a:t> &lt;= </a:t>
            </a:r>
            <a:r>
              <a:rPr kumimoji="1" lang="en-US" altLang="zh-CN" sz="2800" b="1" dirty="0" err="1">
                <a:solidFill>
                  <a:schemeClr val="tx2"/>
                </a:solidFill>
                <a:latin typeface="Times New Roman" pitchFamily="18" charset="0"/>
                <a:ea typeface="仿宋_GB2312" pitchFamily="49" charset="-122"/>
              </a:rPr>
              <a:t>len</a:t>
            </a:r>
            <a:r>
              <a:rPr kumimoji="1" lang="en-US" altLang="zh-CN" sz="2800" b="1" dirty="0">
                <a:solidFill>
                  <a:schemeClr val="tx2"/>
                </a:solidFill>
                <a:latin typeface="Times New Roman" pitchFamily="18" charset="0"/>
                <a:ea typeface="仿宋_GB2312" pitchFamily="49" charset="-122"/>
              </a:rPr>
              <a:t>(</a:t>
            </a:r>
            <a:r>
              <a:rPr kumimoji="1" lang="en-US" altLang="zh-CN" sz="2800" b="1" dirty="0" err="1">
                <a:solidFill>
                  <a:schemeClr val="tx2"/>
                </a:solidFill>
                <a:latin typeface="Times New Roman" pitchFamily="18" charset="0"/>
                <a:ea typeface="仿宋_GB2312" pitchFamily="49" charset="-122"/>
              </a:rPr>
              <a:t>initList</a:t>
            </a:r>
            <a:r>
              <a:rPr kumimoji="1" lang="en-US" altLang="zh-CN" sz="2800" b="1" dirty="0">
                <a:solidFill>
                  <a:schemeClr val="tx2"/>
                </a:solidFill>
                <a:latin typeface="Times New Roman" pitchFamily="18" charset="0"/>
                <a:ea typeface="仿宋_GB2312" pitchFamily="49" charset="-122"/>
              </a:rPr>
              <a:t>)-1 :</a:t>
            </a:r>
          </a:p>
          <a:p>
            <a:pPr>
              <a:defRPr/>
            </a:pPr>
            <a:r>
              <a:rPr kumimoji="1" lang="en-US" altLang="zh-CN" sz="2800" b="1" dirty="0">
                <a:solidFill>
                  <a:schemeClr val="tx2"/>
                </a:solidFill>
                <a:latin typeface="Times New Roman" pitchFamily="18" charset="0"/>
                <a:ea typeface="仿宋_GB2312" pitchFamily="49" charset="-122"/>
              </a:rPr>
              <a:t>        Merge( </a:t>
            </a:r>
            <a:r>
              <a:rPr kumimoji="1" lang="en-US" altLang="zh-CN" sz="2800" b="1" dirty="0" err="1">
                <a:solidFill>
                  <a:schemeClr val="tx2"/>
                </a:solidFill>
                <a:latin typeface="Times New Roman" pitchFamily="18" charset="0"/>
                <a:ea typeface="仿宋_GB2312" pitchFamily="49" charset="-122"/>
              </a:rPr>
              <a:t>initList</a:t>
            </a:r>
            <a:r>
              <a:rPr kumimoji="1" lang="en-US" altLang="zh-CN" sz="2800" b="1" dirty="0">
                <a:solidFill>
                  <a:schemeClr val="tx2"/>
                </a:solidFill>
                <a:latin typeface="Times New Roman" pitchFamily="18" charset="0"/>
                <a:ea typeface="仿宋_GB2312" pitchFamily="49" charset="-122"/>
              </a:rPr>
              <a:t>,  </a:t>
            </a:r>
            <a:r>
              <a:rPr kumimoji="1" lang="en-US" altLang="zh-CN" sz="2800" b="1" dirty="0" err="1">
                <a:solidFill>
                  <a:schemeClr val="tx2"/>
                </a:solidFill>
                <a:latin typeface="Times New Roman" pitchFamily="18" charset="0"/>
                <a:ea typeface="仿宋_GB2312" pitchFamily="49" charset="-122"/>
              </a:rPr>
              <a:t>mergedList</a:t>
            </a:r>
            <a:r>
              <a:rPr kumimoji="1" lang="en-US" altLang="zh-CN" sz="2800" b="1" dirty="0">
                <a:solidFill>
                  <a:schemeClr val="tx2"/>
                </a:solidFill>
                <a:latin typeface="Times New Roman" pitchFamily="18" charset="0"/>
                <a:ea typeface="仿宋_GB2312" pitchFamily="49" charset="-122"/>
              </a:rPr>
              <a:t>,  i,  i+L-1, </a:t>
            </a:r>
            <a:r>
              <a:rPr kumimoji="1" lang="en-US" altLang="zh-CN" sz="2800" b="1" dirty="0" smtClean="0">
                <a:solidFill>
                  <a:schemeClr val="tx2"/>
                </a:solidFill>
                <a:latin typeface="Times New Roman" pitchFamily="18" charset="0"/>
                <a:ea typeface="仿宋_GB2312" pitchFamily="49" charset="-122"/>
              </a:rPr>
              <a:t>\</a:t>
            </a:r>
          </a:p>
          <a:p>
            <a:pPr>
              <a:defRPr/>
            </a:pPr>
            <a:r>
              <a:rPr kumimoji="1" lang="en-US" altLang="zh-CN" sz="2800" b="1" dirty="0">
                <a:solidFill>
                  <a:schemeClr val="tx2"/>
                </a:solidFill>
                <a:latin typeface="Times New Roman" pitchFamily="18" charset="0"/>
                <a:ea typeface="仿宋_GB2312" pitchFamily="49" charset="-122"/>
              </a:rPr>
              <a:t> </a:t>
            </a:r>
            <a:r>
              <a:rPr kumimoji="1" lang="en-US" altLang="zh-CN" sz="2800" b="1" dirty="0" smtClean="0">
                <a:solidFill>
                  <a:schemeClr val="tx2"/>
                </a:solidFill>
                <a:latin typeface="Times New Roman" pitchFamily="18" charset="0"/>
                <a:ea typeface="仿宋_GB2312" pitchFamily="49" charset="-122"/>
              </a:rPr>
              <a:t>                    </a:t>
            </a:r>
            <a:r>
              <a:rPr kumimoji="1" lang="en-US" altLang="zh-CN" sz="2800" b="1" dirty="0" err="1" smtClean="0">
                <a:solidFill>
                  <a:schemeClr val="tx2"/>
                </a:solidFill>
                <a:latin typeface="Times New Roman" pitchFamily="18" charset="0"/>
                <a:ea typeface="仿宋_GB2312" pitchFamily="49" charset="-122"/>
              </a:rPr>
              <a:t>len</a:t>
            </a:r>
            <a:r>
              <a:rPr kumimoji="1" lang="en-US" altLang="zh-CN" sz="2800" b="1" dirty="0" smtClean="0">
                <a:solidFill>
                  <a:schemeClr val="tx2"/>
                </a:solidFill>
                <a:latin typeface="Times New Roman" pitchFamily="18" charset="0"/>
                <a:ea typeface="仿宋_GB2312" pitchFamily="49" charset="-122"/>
              </a:rPr>
              <a:t>(</a:t>
            </a:r>
            <a:r>
              <a:rPr kumimoji="1" lang="en-US" altLang="zh-CN" sz="2800" b="1" dirty="0" err="1" smtClean="0">
                <a:solidFill>
                  <a:schemeClr val="tx2"/>
                </a:solidFill>
                <a:latin typeface="Times New Roman" pitchFamily="18" charset="0"/>
                <a:ea typeface="仿宋_GB2312" pitchFamily="49" charset="-122"/>
              </a:rPr>
              <a:t>initList</a:t>
            </a:r>
            <a:r>
              <a:rPr kumimoji="1" lang="en-US" altLang="zh-CN" sz="2800" b="1" dirty="0">
                <a:solidFill>
                  <a:schemeClr val="tx2"/>
                </a:solidFill>
                <a:latin typeface="Times New Roman" pitchFamily="18" charset="0"/>
                <a:ea typeface="仿宋_GB2312" pitchFamily="49" charset="-122"/>
              </a:rPr>
              <a:t>)-1 )   #</a:t>
            </a:r>
            <a:r>
              <a:rPr kumimoji="1" lang="zh-CN" altLang="en-US" sz="2800" b="1" dirty="0">
                <a:solidFill>
                  <a:schemeClr val="tx2"/>
                </a:solidFill>
                <a:latin typeface="Times New Roman" pitchFamily="18" charset="0"/>
                <a:ea typeface="仿宋_GB2312" pitchFamily="49" charset="-122"/>
              </a:rPr>
              <a:t>两个子表长度不同</a:t>
            </a:r>
            <a:endParaRPr kumimoji="1" lang="en-US" altLang="zh-CN" sz="2800" u="sng" dirty="0">
              <a:solidFill>
                <a:srgbClr val="FF3300"/>
              </a:solidFill>
              <a:effectLst>
                <a:outerShdw blurRad="38100" dist="38100" dir="2700000" algn="tl">
                  <a:srgbClr val="000000"/>
                </a:outerShdw>
              </a:effectLst>
              <a:latin typeface="" pitchFamily="18" charset="0"/>
            </a:endParaRPr>
          </a:p>
        </p:txBody>
      </p:sp>
      <p:sp>
        <p:nvSpPr>
          <p:cNvPr id="4" name="Rectangle 2"/>
          <p:cNvSpPr>
            <a:spLocks noGrp="1" noChangeArrowheads="1"/>
          </p:cNvSpPr>
          <p:nvPr>
            <p:ph type="title"/>
          </p:nvPr>
        </p:nvSpPr>
        <p:spPr>
          <a:xfrm>
            <a:off x="27474" y="404664"/>
            <a:ext cx="4495800" cy="457200"/>
          </a:xfrm>
        </p:spPr>
        <p:txBody>
          <a:bodyPr lIns="92075" tIns="46038" rIns="92075" bIns="46038"/>
          <a:lstStyle/>
          <a:p>
            <a:pPr algn="just" eaLnBrk="1" hangingPunct="1">
              <a:defRPr/>
            </a:pPr>
            <a:r>
              <a:rPr lang="zh-CN" altLang="en-US" sz="3200" b="1" dirty="0" smtClean="0">
                <a:solidFill>
                  <a:schemeClr val="tx1"/>
                </a:solidFill>
                <a:effectLst>
                  <a:outerShdw blurRad="38100" dist="38100" dir="2700000" algn="tl">
                    <a:srgbClr val="C0C0C0"/>
                  </a:outerShdw>
                </a:effectLst>
                <a:ea typeface="楷体_GB2312" pitchFamily="49" charset="-122"/>
              </a:rPr>
              <a:t>一趟归并</a:t>
            </a:r>
          </a:p>
        </p:txBody>
      </p:sp>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Text Box 2"/>
          <p:cNvSpPr txBox="1">
            <a:spLocks noChangeArrowheads="1"/>
          </p:cNvSpPr>
          <p:nvPr/>
        </p:nvSpPr>
        <p:spPr bwMode="auto">
          <a:xfrm>
            <a:off x="250825" y="1196975"/>
            <a:ext cx="8451850" cy="3046988"/>
          </a:xfrm>
          <a:prstGeom prst="rect">
            <a:avLst/>
          </a:prstGeom>
          <a:solidFill>
            <a:srgbClr val="00CC99"/>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defRPr/>
            </a:pPr>
            <a:r>
              <a:rPr kumimoji="1" lang="en-US" altLang="zh-CN" sz="3200" b="1" dirty="0" err="1">
                <a:solidFill>
                  <a:schemeClr val="tx2"/>
                </a:solidFill>
                <a:latin typeface="Times New Roman" pitchFamily="18" charset="0"/>
                <a:ea typeface="仿宋_GB2312" pitchFamily="49" charset="-122"/>
              </a:rPr>
              <a:t>def</a:t>
            </a:r>
            <a:r>
              <a:rPr kumimoji="1" lang="en-US" altLang="zh-CN" sz="3200" b="1" dirty="0">
                <a:solidFill>
                  <a:schemeClr val="tx2"/>
                </a:solidFill>
                <a:latin typeface="Times New Roman" pitchFamily="18" charset="0"/>
                <a:ea typeface="仿宋_GB2312" pitchFamily="49" charset="-122"/>
              </a:rPr>
              <a:t> </a:t>
            </a:r>
            <a:r>
              <a:rPr kumimoji="1" lang="en-US" altLang="zh-CN" sz="3200" b="1" dirty="0" err="1">
                <a:solidFill>
                  <a:schemeClr val="tx2"/>
                </a:solidFill>
                <a:latin typeface="Times New Roman" pitchFamily="18" charset="0"/>
                <a:ea typeface="仿宋_GB2312" pitchFamily="49" charset="-122"/>
              </a:rPr>
              <a:t>MergeSort</a:t>
            </a:r>
            <a:r>
              <a:rPr kumimoji="1" lang="en-US" altLang="zh-CN" sz="3200" b="1" dirty="0">
                <a:solidFill>
                  <a:schemeClr val="tx2"/>
                </a:solidFill>
                <a:latin typeface="Times New Roman" pitchFamily="18" charset="0"/>
                <a:ea typeface="仿宋_GB2312" pitchFamily="49" charset="-122"/>
              </a:rPr>
              <a:t>(A) :</a:t>
            </a:r>
          </a:p>
          <a:p>
            <a:pPr>
              <a:defRPr/>
            </a:pPr>
            <a:r>
              <a:rPr kumimoji="1" lang="en-US" altLang="zh-CN" sz="3200" b="1" dirty="0">
                <a:solidFill>
                  <a:schemeClr val="tx2"/>
                </a:solidFill>
                <a:latin typeface="Times New Roman" pitchFamily="18" charset="0"/>
                <a:ea typeface="仿宋_GB2312" pitchFamily="49" charset="-122"/>
              </a:rPr>
              <a:t>    </a:t>
            </a:r>
            <a:r>
              <a:rPr kumimoji="1" lang="en-US" altLang="zh-CN" sz="3200" b="1" dirty="0" err="1">
                <a:solidFill>
                  <a:schemeClr val="tx2"/>
                </a:solidFill>
                <a:latin typeface="Times New Roman" pitchFamily="18" charset="0"/>
                <a:ea typeface="仿宋_GB2312" pitchFamily="49" charset="-122"/>
              </a:rPr>
              <a:t>tempList</a:t>
            </a:r>
            <a:r>
              <a:rPr kumimoji="1" lang="en-US" altLang="zh-CN" sz="3200" b="1" dirty="0">
                <a:solidFill>
                  <a:schemeClr val="tx2"/>
                </a:solidFill>
                <a:latin typeface="Times New Roman" pitchFamily="18" charset="0"/>
                <a:ea typeface="仿宋_GB2312" pitchFamily="49" charset="-122"/>
              </a:rPr>
              <a:t> = [ 0 for i in range(</a:t>
            </a:r>
            <a:r>
              <a:rPr kumimoji="1" lang="en-US" altLang="zh-CN" sz="3200" b="1" dirty="0" err="1">
                <a:solidFill>
                  <a:schemeClr val="tx2"/>
                </a:solidFill>
                <a:latin typeface="Times New Roman" pitchFamily="18" charset="0"/>
                <a:ea typeface="仿宋_GB2312" pitchFamily="49" charset="-122"/>
              </a:rPr>
              <a:t>len</a:t>
            </a:r>
            <a:r>
              <a:rPr kumimoji="1" lang="en-US" altLang="zh-CN" sz="3200" b="1" dirty="0">
                <a:solidFill>
                  <a:schemeClr val="tx2"/>
                </a:solidFill>
                <a:latin typeface="Times New Roman" pitchFamily="18" charset="0"/>
                <a:ea typeface="仿宋_GB2312" pitchFamily="49" charset="-122"/>
              </a:rPr>
              <a:t>(A)) ]</a:t>
            </a:r>
          </a:p>
          <a:p>
            <a:pPr>
              <a:defRPr/>
            </a:pPr>
            <a:r>
              <a:rPr kumimoji="1" lang="en-US" altLang="zh-CN" sz="3200" b="1" dirty="0">
                <a:solidFill>
                  <a:schemeClr val="tx2"/>
                </a:solidFill>
                <a:latin typeface="Times New Roman" pitchFamily="18" charset="0"/>
                <a:ea typeface="仿宋_GB2312" pitchFamily="49" charset="-122"/>
              </a:rPr>
              <a:t>    L = 1</a:t>
            </a:r>
          </a:p>
          <a:p>
            <a:pPr>
              <a:defRPr/>
            </a:pPr>
            <a:r>
              <a:rPr kumimoji="1" lang="en-US" altLang="zh-CN" sz="3200" b="1" dirty="0">
                <a:solidFill>
                  <a:schemeClr val="tx2"/>
                </a:solidFill>
                <a:latin typeface="Times New Roman" pitchFamily="18" charset="0"/>
                <a:ea typeface="仿宋_GB2312" pitchFamily="49" charset="-122"/>
              </a:rPr>
              <a:t>    while  L &lt; </a:t>
            </a:r>
            <a:r>
              <a:rPr kumimoji="1" lang="en-US" altLang="zh-CN" sz="3200" b="1" dirty="0" err="1">
                <a:solidFill>
                  <a:schemeClr val="tx2"/>
                </a:solidFill>
                <a:latin typeface="Times New Roman" pitchFamily="18" charset="0"/>
                <a:ea typeface="仿宋_GB2312" pitchFamily="49" charset="-122"/>
              </a:rPr>
              <a:t>len</a:t>
            </a:r>
            <a:r>
              <a:rPr kumimoji="1" lang="en-US" altLang="zh-CN" sz="3200" b="1" dirty="0">
                <a:solidFill>
                  <a:schemeClr val="tx2"/>
                </a:solidFill>
                <a:latin typeface="Times New Roman" pitchFamily="18" charset="0"/>
                <a:ea typeface="仿宋_GB2312" pitchFamily="49" charset="-122"/>
              </a:rPr>
              <a:t>( A ) :</a:t>
            </a:r>
          </a:p>
          <a:p>
            <a:pPr>
              <a:defRPr/>
            </a:pPr>
            <a:r>
              <a:rPr kumimoji="1" lang="en-US" altLang="zh-CN" sz="3200" b="1" dirty="0">
                <a:solidFill>
                  <a:schemeClr val="tx2"/>
                </a:solidFill>
                <a:latin typeface="Times New Roman" pitchFamily="18" charset="0"/>
                <a:ea typeface="仿宋_GB2312" pitchFamily="49" charset="-122"/>
              </a:rPr>
              <a:t>        </a:t>
            </a:r>
            <a:r>
              <a:rPr kumimoji="1" lang="en-US" altLang="zh-CN" sz="3200" b="1" dirty="0" err="1">
                <a:solidFill>
                  <a:schemeClr val="tx2"/>
                </a:solidFill>
                <a:latin typeface="Times New Roman" pitchFamily="18" charset="0"/>
                <a:ea typeface="仿宋_GB2312" pitchFamily="49" charset="-122"/>
              </a:rPr>
              <a:t>MergePass</a:t>
            </a:r>
            <a:r>
              <a:rPr kumimoji="1" lang="en-US" altLang="zh-CN" sz="3200" b="1" dirty="0">
                <a:solidFill>
                  <a:schemeClr val="tx2"/>
                </a:solidFill>
                <a:latin typeface="Times New Roman" pitchFamily="18" charset="0"/>
                <a:ea typeface="仿宋_GB2312" pitchFamily="49" charset="-122"/>
              </a:rPr>
              <a:t> ( A, </a:t>
            </a:r>
            <a:r>
              <a:rPr kumimoji="1" lang="en-US" altLang="zh-CN" sz="3200" b="1" dirty="0" err="1">
                <a:solidFill>
                  <a:schemeClr val="tx2"/>
                </a:solidFill>
                <a:latin typeface="Times New Roman" pitchFamily="18" charset="0"/>
                <a:ea typeface="仿宋_GB2312" pitchFamily="49" charset="-122"/>
              </a:rPr>
              <a:t>tempList</a:t>
            </a:r>
            <a:r>
              <a:rPr kumimoji="1" lang="en-US" altLang="zh-CN" sz="3200" b="1" dirty="0">
                <a:solidFill>
                  <a:schemeClr val="tx2"/>
                </a:solidFill>
                <a:latin typeface="Times New Roman" pitchFamily="18" charset="0"/>
                <a:ea typeface="仿宋_GB2312" pitchFamily="49" charset="-122"/>
              </a:rPr>
              <a:t>, L </a:t>
            </a:r>
            <a:r>
              <a:rPr kumimoji="1" lang="en-US" altLang="zh-CN" sz="3200" b="1" dirty="0" smtClean="0">
                <a:solidFill>
                  <a:schemeClr val="tx2"/>
                </a:solidFill>
                <a:latin typeface="Times New Roman" pitchFamily="18" charset="0"/>
                <a:ea typeface="仿宋_GB2312" pitchFamily="49" charset="-122"/>
              </a:rPr>
              <a:t>)</a:t>
            </a:r>
          </a:p>
          <a:p>
            <a:pPr>
              <a:defRPr/>
            </a:pPr>
            <a:r>
              <a:rPr kumimoji="1" lang="en-US" altLang="zh-CN" sz="3200" b="1" dirty="0">
                <a:solidFill>
                  <a:schemeClr val="tx2"/>
                </a:solidFill>
                <a:latin typeface="Times New Roman" pitchFamily="18" charset="0"/>
                <a:ea typeface="仿宋_GB2312" pitchFamily="49" charset="-122"/>
              </a:rPr>
              <a:t> </a:t>
            </a:r>
            <a:r>
              <a:rPr kumimoji="1" lang="en-US" altLang="zh-CN" sz="3200" b="1" dirty="0" smtClean="0">
                <a:solidFill>
                  <a:schemeClr val="tx2"/>
                </a:solidFill>
                <a:latin typeface="Times New Roman" pitchFamily="18" charset="0"/>
                <a:ea typeface="仿宋_GB2312" pitchFamily="49" charset="-122"/>
              </a:rPr>
              <a:t>       </a:t>
            </a:r>
            <a:r>
              <a:rPr kumimoji="1" lang="en-US" altLang="zh-CN" sz="3200" b="1" dirty="0">
                <a:solidFill>
                  <a:schemeClr val="tx2"/>
                </a:solidFill>
                <a:latin typeface="Times New Roman" pitchFamily="18" charset="0"/>
                <a:ea typeface="仿宋_GB2312" pitchFamily="49" charset="-122"/>
              </a:rPr>
              <a:t>L = 2*L</a:t>
            </a:r>
            <a:endParaRPr kumimoji="1" lang="en-US" altLang="zh-CN" sz="3200" u="sng" dirty="0">
              <a:solidFill>
                <a:srgbClr val="FF3300"/>
              </a:solidFill>
              <a:effectLst>
                <a:outerShdw blurRad="38100" dist="38100" dir="2700000" algn="tl">
                  <a:srgbClr val="000000"/>
                </a:outerShdw>
              </a:effectLst>
              <a:latin typeface="" pitchFamily="18" charset="0"/>
            </a:endParaRPr>
          </a:p>
        </p:txBody>
      </p:sp>
      <p:sp>
        <p:nvSpPr>
          <p:cNvPr id="423939" name="Rectangle 3"/>
          <p:cNvSpPr>
            <a:spLocks noChangeArrowheads="1"/>
          </p:cNvSpPr>
          <p:nvPr/>
        </p:nvSpPr>
        <p:spPr bwMode="auto">
          <a:xfrm>
            <a:off x="179388" y="404813"/>
            <a:ext cx="4673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effectLst>
                  <a:outerShdw blurRad="38100" dist="38100" dir="2700000" algn="tl">
                    <a:srgbClr val="C0C0C0"/>
                  </a:outerShdw>
                </a:effectLst>
                <a:latin typeface="楷体_GB2312" pitchFamily="49" charset="-122"/>
                <a:ea typeface="楷体_GB2312" pitchFamily="49" charset="-122"/>
              </a:rPr>
              <a:t>(</a:t>
            </a:r>
            <a:r>
              <a:rPr kumimoji="1" lang="zh-CN" altLang="en-US" sz="3200" b="1">
                <a:effectLst>
                  <a:outerShdw blurRad="38100" dist="38100" dir="2700000" algn="tl">
                    <a:srgbClr val="C0C0C0"/>
                  </a:outerShdw>
                </a:effectLst>
                <a:latin typeface="楷体_GB2312" pitchFamily="49" charset="-122"/>
                <a:ea typeface="楷体_GB2312" pitchFamily="49" charset="-122"/>
              </a:rPr>
              <a:t>两路</a:t>
            </a:r>
            <a:r>
              <a:rPr kumimoji="1" lang="en-US" altLang="zh-CN" sz="3200" b="1">
                <a:effectLst>
                  <a:outerShdw blurRad="38100" dist="38100" dir="2700000" algn="tl">
                    <a:srgbClr val="C0C0C0"/>
                  </a:outerShdw>
                </a:effectLst>
                <a:latin typeface="楷体_GB2312" pitchFamily="49" charset="-122"/>
                <a:ea typeface="楷体_GB2312" pitchFamily="49" charset="-122"/>
              </a:rPr>
              <a:t>)</a:t>
            </a:r>
            <a:r>
              <a:rPr kumimoji="1" lang="zh-CN" altLang="en-US" sz="3200" b="1">
                <a:effectLst>
                  <a:outerShdw blurRad="38100" dist="38100" dir="2700000" algn="tl">
                    <a:srgbClr val="C0C0C0"/>
                  </a:outerShdw>
                </a:effectLst>
                <a:latin typeface="楷体_GB2312" pitchFamily="49" charset="-122"/>
                <a:ea typeface="楷体_GB2312" pitchFamily="49" charset="-122"/>
              </a:rPr>
              <a:t>归并排序的主算法</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107504" y="332656"/>
            <a:ext cx="2438400" cy="533400"/>
          </a:xfrm>
        </p:spPr>
        <p:txBody>
          <a:bodyPr lIns="92075" tIns="46038" rIns="92075" bIns="46038"/>
          <a:lstStyle/>
          <a:p>
            <a:pPr algn="l" eaLnBrk="1" hangingPunct="1">
              <a:defRPr/>
            </a:pPr>
            <a:r>
              <a:rPr lang="zh-CN" altLang="en-US" sz="3600" b="1" smtClean="0">
                <a:solidFill>
                  <a:srgbClr val="FF3300"/>
                </a:solidFill>
                <a:effectLst>
                  <a:outerShdw blurRad="38100" dist="38100" dir="2700000" algn="tl">
                    <a:srgbClr val="C0C0C0"/>
                  </a:outerShdw>
                </a:effectLst>
                <a:ea typeface="楷体_GB2312" pitchFamily="49" charset="-122"/>
              </a:rPr>
              <a:t>算法分析</a:t>
            </a:r>
          </a:p>
        </p:txBody>
      </p:sp>
      <p:sp>
        <p:nvSpPr>
          <p:cNvPr id="13315" name="Rectangle 3"/>
          <p:cNvSpPr>
            <a:spLocks noGrp="1" noChangeArrowheads="1"/>
          </p:cNvSpPr>
          <p:nvPr>
            <p:ph type="body" idx="1"/>
          </p:nvPr>
        </p:nvSpPr>
        <p:spPr>
          <a:xfrm>
            <a:off x="93088" y="1196752"/>
            <a:ext cx="8943408" cy="4464050"/>
          </a:xfrm>
          <a:noFill/>
        </p:spPr>
        <p:txBody>
          <a:bodyPr lIns="92075" tIns="46038" rIns="92075" bIns="46038"/>
          <a:lstStyle/>
          <a:p>
            <a:pPr algn="just" eaLnBrk="1" hangingPunct="1">
              <a:spcBef>
                <a:spcPct val="40000"/>
              </a:spcBef>
              <a:buClr>
                <a:schemeClr val="tx1"/>
              </a:buClr>
              <a:buSzPct val="92000"/>
              <a:buFont typeface="Wingdings" panose="05000000000000000000" pitchFamily="2" charset="2"/>
              <a:buChar char="Ø"/>
            </a:pPr>
            <a:r>
              <a:rPr lang="zh-CN" altLang="en-US" sz="2800" b="1" smtClean="0">
                <a:latin typeface="楷体_GB2312" pitchFamily="49" charset="-122"/>
                <a:ea typeface="楷体_GB2312" pitchFamily="49" charset="-122"/>
              </a:rPr>
              <a:t>若设待排序的对象个数为</a:t>
            </a:r>
            <a:r>
              <a:rPr lang="en-US" altLang="zh-CN" sz="2800" b="1" smtClean="0">
                <a:latin typeface="Times New Roman" pitchFamily="18" charset="0"/>
                <a:ea typeface="楷体_GB2312" pitchFamily="49" charset="-122"/>
              </a:rPr>
              <a:t>n</a:t>
            </a:r>
            <a:r>
              <a:rPr lang="zh-CN" altLang="en-US" sz="2800" b="1" smtClean="0">
                <a:latin typeface="楷体_GB2312" pitchFamily="49" charset="-122"/>
                <a:ea typeface="楷体_GB2312" pitchFamily="49" charset="-122"/>
              </a:rPr>
              <a:t>，则算法的</a:t>
            </a:r>
            <a:r>
              <a:rPr lang="en-US" altLang="zh-CN" sz="2800" b="1" smtClean="0">
                <a:latin typeface="Times New Roman" pitchFamily="18" charset="0"/>
                <a:ea typeface="楷体_GB2312" pitchFamily="49" charset="-122"/>
              </a:rPr>
              <a:t>for</a:t>
            </a:r>
            <a:r>
              <a:rPr lang="zh-CN" altLang="en-US" sz="2800" b="1" smtClean="0">
                <a:latin typeface="楷体_GB2312" pitchFamily="49" charset="-122"/>
                <a:ea typeface="楷体_GB2312" pitchFamily="49" charset="-122"/>
              </a:rPr>
              <a:t>循环执行</a:t>
            </a:r>
            <a:r>
              <a:rPr lang="en-US" altLang="zh-CN" sz="2800" b="1" smtClean="0">
                <a:latin typeface="Times New Roman" pitchFamily="18" charset="0"/>
                <a:ea typeface="楷体_GB2312" pitchFamily="49" charset="-122"/>
              </a:rPr>
              <a:t>n-1</a:t>
            </a:r>
            <a:r>
              <a:rPr lang="zh-CN" altLang="en-US" sz="2800" b="1" smtClean="0">
                <a:latin typeface="楷体_GB2312" pitchFamily="49" charset="-122"/>
                <a:ea typeface="楷体_GB2312" pitchFamily="49" charset="-122"/>
              </a:rPr>
              <a:t>趟。</a:t>
            </a:r>
          </a:p>
          <a:p>
            <a:pPr algn="just" eaLnBrk="1" hangingPunct="1">
              <a:spcBef>
                <a:spcPct val="40000"/>
              </a:spcBef>
              <a:buClr>
                <a:schemeClr val="tx1"/>
              </a:buClr>
              <a:buSzPct val="92000"/>
              <a:buFont typeface="Wingdings" panose="05000000000000000000" pitchFamily="2" charset="2"/>
              <a:buChar char="Ø"/>
            </a:pPr>
            <a:r>
              <a:rPr lang="zh-CN" altLang="en-US" sz="2800" b="1" smtClean="0">
                <a:latin typeface="楷体_GB2312" pitchFamily="49" charset="-122"/>
                <a:ea typeface="楷体_GB2312" pitchFamily="49" charset="-122"/>
              </a:rPr>
              <a:t>关键码比较次数和对象移动次数与对象关键码的初始排列有关。</a:t>
            </a:r>
          </a:p>
          <a:p>
            <a:pPr algn="just" eaLnBrk="1" hangingPunct="1">
              <a:spcBef>
                <a:spcPct val="40000"/>
              </a:spcBef>
              <a:buClr>
                <a:schemeClr val="tx1"/>
              </a:buClr>
              <a:buSzPct val="92000"/>
              <a:buFont typeface="Wingdings" panose="05000000000000000000" pitchFamily="2" charset="2"/>
              <a:buChar char="Ø"/>
            </a:pPr>
            <a:r>
              <a:rPr lang="zh-CN" altLang="en-US" sz="2800" b="1" smtClean="0">
                <a:latin typeface="Times New Roman" pitchFamily="18" charset="0"/>
                <a:ea typeface="楷体_GB2312" pitchFamily="49" charset="-122"/>
                <a:cs typeface="Times New Roman" pitchFamily="18" charset="0"/>
              </a:rPr>
              <a:t>最好情况下，排序前对象已经按关键码大小从小到大有序，每趟只需与前面的有序对象序列的最后一个对象的关键码比较</a:t>
            </a:r>
            <a:r>
              <a:rPr lang="en-US" altLang="zh-CN" sz="2800" b="1" smtClean="0">
                <a:latin typeface="Times New Roman" pitchFamily="18" charset="0"/>
                <a:ea typeface="楷体_GB2312" pitchFamily="49" charset="-122"/>
                <a:cs typeface="Times New Roman" pitchFamily="18" charset="0"/>
              </a:rPr>
              <a:t>1</a:t>
            </a:r>
            <a:r>
              <a:rPr lang="zh-CN" altLang="en-US" sz="2800" b="1" smtClean="0">
                <a:latin typeface="Times New Roman" pitchFamily="18" charset="0"/>
                <a:ea typeface="楷体_GB2312" pitchFamily="49" charset="-122"/>
                <a:cs typeface="Times New Roman" pitchFamily="18" charset="0"/>
              </a:rPr>
              <a:t>次，移动</a:t>
            </a:r>
            <a:r>
              <a:rPr lang="en-US" altLang="zh-CN" sz="2800" b="1" smtClean="0">
                <a:latin typeface="Times New Roman" pitchFamily="18" charset="0"/>
                <a:ea typeface="楷体_GB2312" pitchFamily="49" charset="-122"/>
                <a:cs typeface="Times New Roman" pitchFamily="18" charset="0"/>
              </a:rPr>
              <a:t>2</a:t>
            </a:r>
            <a:r>
              <a:rPr lang="zh-CN" altLang="en-US" sz="2800" b="1" smtClean="0">
                <a:latin typeface="Times New Roman" pitchFamily="18" charset="0"/>
                <a:ea typeface="楷体_GB2312" pitchFamily="49" charset="-122"/>
                <a:cs typeface="Times New Roman" pitchFamily="18" charset="0"/>
              </a:rPr>
              <a:t>次对象，总的关键码比较次数为</a:t>
            </a:r>
            <a:r>
              <a:rPr lang="en-US" altLang="zh-CN" sz="2800" b="1" smtClean="0">
                <a:latin typeface="Times New Roman" pitchFamily="18" charset="0"/>
                <a:ea typeface="楷体_GB2312" pitchFamily="49" charset="-122"/>
                <a:cs typeface="Times New Roman" pitchFamily="18" charset="0"/>
              </a:rPr>
              <a:t>n-1</a:t>
            </a:r>
            <a:r>
              <a:rPr lang="zh-CN" altLang="en-US" sz="2800" b="1" smtClean="0">
                <a:latin typeface="Times New Roman" pitchFamily="18" charset="0"/>
                <a:ea typeface="楷体_GB2312" pitchFamily="49" charset="-122"/>
                <a:cs typeface="Times New Roman" pitchFamily="18" charset="0"/>
              </a:rPr>
              <a:t>，对象移动次数为</a:t>
            </a:r>
            <a:r>
              <a:rPr lang="en-US" altLang="zh-CN" sz="2800" b="1" smtClean="0">
                <a:latin typeface="Times New Roman" pitchFamily="18" charset="0"/>
                <a:ea typeface="楷体_GB2312" pitchFamily="49" charset="-122"/>
                <a:cs typeface="Times New Roman" pitchFamily="18" charset="0"/>
              </a:rPr>
              <a:t>2(n-1)</a:t>
            </a:r>
            <a:r>
              <a:rPr lang="zh-CN" altLang="en-US" sz="2800" b="1" smtClean="0">
                <a:latin typeface="Times New Roman" pitchFamily="18" charset="0"/>
                <a:ea typeface="楷体_GB2312" pitchFamily="49" charset="-122"/>
                <a:cs typeface="Times New Roman" pitchFamily="18" charset="0"/>
              </a:rPr>
              <a:t>。因此，算法具有线性的时间复杂度。</a:t>
            </a:r>
          </a:p>
        </p:txBody>
      </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xfrm>
            <a:off x="152400" y="152400"/>
            <a:ext cx="2209800" cy="685800"/>
          </a:xfrm>
        </p:spPr>
        <p:txBody>
          <a:bodyPr lIns="92075" tIns="46038" rIns="92075" bIns="46038"/>
          <a:lstStyle/>
          <a:p>
            <a:pPr algn="just" eaLnBrk="1" hangingPunct="1">
              <a:defRPr/>
            </a:pPr>
            <a:r>
              <a:rPr lang="zh-CN" altLang="en-US" sz="3600" b="1" smtClean="0">
                <a:solidFill>
                  <a:srgbClr val="FF3300"/>
                </a:solidFill>
                <a:effectLst>
                  <a:outerShdw blurRad="38100" dist="38100" dir="2700000" algn="tl">
                    <a:srgbClr val="C0C0C0"/>
                  </a:outerShdw>
                </a:effectLst>
                <a:ea typeface="楷体_GB2312" pitchFamily="49" charset="-122"/>
              </a:rPr>
              <a:t>算法分析</a:t>
            </a:r>
          </a:p>
        </p:txBody>
      </p:sp>
      <p:sp>
        <p:nvSpPr>
          <p:cNvPr id="424963" name="Rectangle 3"/>
          <p:cNvSpPr>
            <a:spLocks noGrp="1" noChangeArrowheads="1"/>
          </p:cNvSpPr>
          <p:nvPr>
            <p:ph type="body" idx="1"/>
          </p:nvPr>
        </p:nvSpPr>
        <p:spPr>
          <a:xfrm>
            <a:off x="152400" y="1052736"/>
            <a:ext cx="8915400" cy="4679032"/>
          </a:xfrm>
        </p:spPr>
        <p:txBody>
          <a:bodyPr lIns="92075" tIns="46038" rIns="92075" bIns="46038"/>
          <a:lstStyle/>
          <a:p>
            <a:pPr algn="just" eaLnBrk="1" hangingPunct="1">
              <a:buClr>
                <a:schemeClr val="tx1"/>
              </a:buClr>
              <a:buSzPct val="91000"/>
              <a:buFont typeface="Wingdings" panose="05000000000000000000" pitchFamily="2" charset="2"/>
              <a:buChar char="Ø"/>
              <a:defRPr/>
            </a:pPr>
            <a:r>
              <a:rPr lang="zh-CN" altLang="en-US" sz="2800" b="1" smtClean="0">
                <a:effectLst>
                  <a:outerShdw blurRad="38100" dist="38100" dir="2700000" algn="tl">
                    <a:srgbClr val="C0C0C0"/>
                  </a:outerShdw>
                </a:effectLst>
                <a:latin typeface="楷体_GB2312" pitchFamily="49" charset="-122"/>
                <a:ea typeface="楷体_GB2312" pitchFamily="49" charset="-122"/>
              </a:rPr>
              <a:t>在迭代的归并排序算法中，函数</a:t>
            </a:r>
            <a:r>
              <a:rPr kumimoji="1" lang="en-US" altLang="zh-CN" sz="2800" b="1" smtClean="0">
                <a:effectLst>
                  <a:outerShdw blurRad="38100" dist="38100" dir="2700000" algn="tl">
                    <a:srgbClr val="C0C0C0"/>
                  </a:outerShdw>
                </a:effectLst>
                <a:latin typeface="Times New Roman" pitchFamily="18" charset="0"/>
                <a:ea typeface="楷体_GB2312" pitchFamily="49" charset="-122"/>
              </a:rPr>
              <a:t>MergePass( )</a:t>
            </a:r>
            <a:r>
              <a:rPr lang="zh-CN" altLang="en-US" sz="2800" b="1" smtClean="0">
                <a:effectLst>
                  <a:outerShdw blurRad="38100" dist="38100" dir="2700000" algn="tl">
                    <a:srgbClr val="C0C0C0"/>
                  </a:outerShdw>
                </a:effectLst>
                <a:latin typeface="楷体_GB2312" pitchFamily="49" charset="-122"/>
                <a:ea typeface="楷体_GB2312" pitchFamily="49" charset="-122"/>
              </a:rPr>
              <a:t>做一趟两路归并排序，要调用</a:t>
            </a:r>
            <a:r>
              <a:rPr kumimoji="1" lang="en-US" altLang="zh-CN" sz="2800" b="1" smtClean="0">
                <a:effectLst>
                  <a:outerShdw blurRad="38100" dist="38100" dir="2700000" algn="tl">
                    <a:srgbClr val="C0C0C0"/>
                  </a:outerShdw>
                </a:effectLst>
                <a:latin typeface="Times New Roman" pitchFamily="18" charset="0"/>
                <a:ea typeface="楷体_GB2312" pitchFamily="49" charset="-122"/>
              </a:rPr>
              <a:t>merge( )</a:t>
            </a:r>
            <a:r>
              <a:rPr lang="zh-CN" altLang="en-US" sz="2800" b="1" smtClean="0">
                <a:effectLst>
                  <a:outerShdw blurRad="38100" dist="38100" dir="2700000" algn="tl">
                    <a:srgbClr val="C0C0C0"/>
                  </a:outerShdw>
                </a:effectLst>
                <a:latin typeface="楷体_GB2312" pitchFamily="49" charset="-122"/>
                <a:ea typeface="楷体_GB2312" pitchFamily="49" charset="-122"/>
              </a:rPr>
              <a:t>函数</a:t>
            </a:r>
            <a:r>
              <a:rPr kumimoji="1" lang="zh-CN" altLang="en-US" sz="2800" b="1" smtClean="0">
                <a:effectLst>
                  <a:outerShdw blurRad="38100" dist="38100" dir="2700000" algn="tl">
                    <a:srgbClr val="C0C0C0"/>
                  </a:outerShdw>
                </a:effectLst>
                <a:latin typeface="Times New Roman" pitchFamily="18" charset="0"/>
                <a:ea typeface="楷体_GB2312" pitchFamily="49" charset="-122"/>
                <a:sym typeface="Symbol" pitchFamily="18" charset="2"/>
              </a:rPr>
              <a:t></a:t>
            </a:r>
            <a:r>
              <a:rPr kumimoji="1" lang="en-US" altLang="zh-CN" sz="2800" b="1" smtClean="0">
                <a:effectLst>
                  <a:outerShdw blurRad="38100" dist="38100" dir="2700000" algn="tl">
                    <a:srgbClr val="C0C0C0"/>
                  </a:outerShdw>
                </a:effectLst>
                <a:latin typeface="Times New Roman" pitchFamily="18" charset="0"/>
                <a:ea typeface="楷体_GB2312" pitchFamily="49" charset="-122"/>
              </a:rPr>
              <a:t>n/(2*len)</a:t>
            </a:r>
            <a:r>
              <a:rPr kumimoji="1" lang="en-US" altLang="zh-CN" sz="2800" b="1" smtClean="0">
                <a:effectLst>
                  <a:outerShdw blurRad="38100" dist="38100" dir="2700000" algn="tl">
                    <a:srgbClr val="C0C0C0"/>
                  </a:outerShdw>
                </a:effectLst>
                <a:latin typeface="Times New Roman" pitchFamily="18" charset="0"/>
                <a:ea typeface="楷体_GB2312" pitchFamily="49" charset="-122"/>
                <a:sym typeface="Symbol" pitchFamily="18" charset="2"/>
              </a:rPr>
              <a:t></a:t>
            </a:r>
            <a:r>
              <a:rPr lang="en-US" altLang="zh-CN" sz="2800" b="1" smtClean="0">
                <a:effectLst>
                  <a:outerShdw blurRad="38100" dist="38100" dir="2700000" algn="tl">
                    <a:srgbClr val="C0C0C0"/>
                  </a:outerShdw>
                </a:effectLst>
                <a:latin typeface="楷体_GB2312" pitchFamily="49" charset="-122"/>
                <a:ea typeface="楷体_GB2312" pitchFamily="49" charset="-122"/>
              </a:rPr>
              <a:t> </a:t>
            </a:r>
            <a:r>
              <a:rPr kumimoji="1" lang="en-US" altLang="zh-CN" sz="2800" b="1" smtClean="0">
                <a:effectLst>
                  <a:outerShdw blurRad="38100" dist="38100" dir="2700000" algn="tl">
                    <a:srgbClr val="C0C0C0"/>
                  </a:outerShdw>
                </a:effectLst>
                <a:latin typeface="Times New Roman" pitchFamily="18" charset="0"/>
                <a:ea typeface="楷体_GB2312" pitchFamily="49" charset="-122"/>
                <a:sym typeface="Symbol" pitchFamily="18" charset="2"/>
              </a:rPr>
              <a:t></a:t>
            </a:r>
            <a:r>
              <a:rPr kumimoji="1" lang="en-US" altLang="zh-CN" sz="2800" b="1" smtClean="0">
                <a:effectLst>
                  <a:outerShdw blurRad="38100" dist="38100" dir="2700000" algn="tl">
                    <a:srgbClr val="C0C0C0"/>
                  </a:outerShdw>
                </a:effectLst>
                <a:latin typeface="Times New Roman" pitchFamily="18" charset="0"/>
                <a:ea typeface="楷体_GB2312" pitchFamily="49" charset="-122"/>
              </a:rPr>
              <a:t> O(n/len)</a:t>
            </a:r>
            <a:r>
              <a:rPr lang="zh-CN" altLang="en-US" sz="2800" b="1" smtClean="0">
                <a:effectLst>
                  <a:outerShdw blurRad="38100" dist="38100" dir="2700000" algn="tl">
                    <a:srgbClr val="C0C0C0"/>
                  </a:outerShdw>
                </a:effectLst>
                <a:latin typeface="楷体_GB2312" pitchFamily="49" charset="-122"/>
                <a:ea typeface="楷体_GB2312" pitchFamily="49" charset="-122"/>
              </a:rPr>
              <a:t>次，函数</a:t>
            </a:r>
            <a:r>
              <a:rPr kumimoji="1" lang="en-US" altLang="zh-CN" sz="2800" b="1" smtClean="0">
                <a:effectLst>
                  <a:outerShdw blurRad="38100" dist="38100" dir="2700000" algn="tl">
                    <a:srgbClr val="C0C0C0"/>
                  </a:outerShdw>
                </a:effectLst>
                <a:latin typeface="Times New Roman" pitchFamily="18" charset="0"/>
                <a:ea typeface="楷体_GB2312" pitchFamily="49" charset="-122"/>
              </a:rPr>
              <a:t>MergeSort( )</a:t>
            </a:r>
            <a:r>
              <a:rPr lang="zh-CN" altLang="en-US" sz="2800" b="1" smtClean="0">
                <a:effectLst>
                  <a:outerShdw blurRad="38100" dist="38100" dir="2700000" algn="tl">
                    <a:srgbClr val="C0C0C0"/>
                  </a:outerShdw>
                </a:effectLst>
                <a:latin typeface="楷体_GB2312" pitchFamily="49" charset="-122"/>
                <a:ea typeface="楷体_GB2312" pitchFamily="49" charset="-122"/>
              </a:rPr>
              <a:t>调用</a:t>
            </a:r>
            <a:r>
              <a:rPr kumimoji="1" lang="en-US" altLang="zh-CN" sz="2800" b="1" smtClean="0">
                <a:effectLst>
                  <a:outerShdw blurRad="38100" dist="38100" dir="2700000" algn="tl">
                    <a:srgbClr val="C0C0C0"/>
                  </a:outerShdw>
                </a:effectLst>
                <a:latin typeface="Times New Roman" pitchFamily="18" charset="0"/>
                <a:ea typeface="楷体_GB2312" pitchFamily="49" charset="-122"/>
              </a:rPr>
              <a:t>MergePass( )</a:t>
            </a:r>
            <a:r>
              <a:rPr lang="zh-CN" altLang="en-US" sz="2800" b="1" smtClean="0">
                <a:effectLst>
                  <a:outerShdw blurRad="38100" dist="38100" dir="2700000" algn="tl">
                    <a:srgbClr val="C0C0C0"/>
                  </a:outerShdw>
                </a:effectLst>
                <a:latin typeface="楷体_GB2312" pitchFamily="49" charset="-122"/>
                <a:ea typeface="楷体_GB2312" pitchFamily="49" charset="-122"/>
              </a:rPr>
              <a:t>正好</a:t>
            </a:r>
            <a:r>
              <a:rPr lang="zh-CN" altLang="en-US" sz="2800" b="1" smtClean="0">
                <a:effectLst>
                  <a:outerShdw blurRad="38100" dist="38100" dir="2700000" algn="tl">
                    <a:srgbClr val="C0C0C0"/>
                  </a:outerShdw>
                </a:effectLst>
                <a:latin typeface="Times New Roman" pitchFamily="18" charset="0"/>
                <a:ea typeface="楷体_GB2312" pitchFamily="49" charset="-122"/>
                <a:sym typeface="Symbol" pitchFamily="18" charset="2"/>
              </a:rPr>
              <a:t></a:t>
            </a:r>
            <a:r>
              <a:rPr lang="en-US" altLang="zh-CN" sz="2800" b="1" smtClean="0">
                <a:effectLst>
                  <a:outerShdw blurRad="38100" dist="38100" dir="2700000" algn="tl">
                    <a:srgbClr val="C0C0C0"/>
                  </a:outerShdw>
                </a:effectLst>
                <a:latin typeface="Times New Roman" pitchFamily="18" charset="0"/>
                <a:ea typeface="楷体_GB2312" pitchFamily="49" charset="-122"/>
              </a:rPr>
              <a:t>log</a:t>
            </a:r>
            <a:r>
              <a:rPr lang="en-US" altLang="zh-CN" sz="2800" b="1" baseline="-25000" smtClean="0">
                <a:effectLst>
                  <a:outerShdw blurRad="38100" dist="38100" dir="2700000" algn="tl">
                    <a:srgbClr val="C0C0C0"/>
                  </a:outerShdw>
                </a:effectLst>
                <a:latin typeface="Times New Roman" pitchFamily="18" charset="0"/>
                <a:ea typeface="楷体_GB2312" pitchFamily="49" charset="-122"/>
              </a:rPr>
              <a:t>2</a:t>
            </a:r>
            <a:r>
              <a:rPr lang="en-US" altLang="zh-CN" sz="2800" b="1" smtClean="0">
                <a:effectLst>
                  <a:outerShdw blurRad="38100" dist="38100" dir="2700000" algn="tl">
                    <a:srgbClr val="C0C0C0"/>
                  </a:outerShdw>
                </a:effectLst>
                <a:latin typeface="Times New Roman" pitchFamily="18" charset="0"/>
                <a:ea typeface="楷体_GB2312" pitchFamily="49" charset="-122"/>
              </a:rPr>
              <a:t>n</a:t>
            </a:r>
            <a:r>
              <a:rPr lang="en-US" altLang="zh-CN" sz="2800" b="1" smtClean="0">
                <a:effectLst>
                  <a:outerShdw blurRad="38100" dist="38100" dir="2700000" algn="tl">
                    <a:srgbClr val="C0C0C0"/>
                  </a:outerShdw>
                </a:effectLst>
                <a:latin typeface="Times New Roman" pitchFamily="18" charset="0"/>
                <a:ea typeface="楷体_GB2312" pitchFamily="49" charset="-122"/>
                <a:sym typeface="Symbol" pitchFamily="18" charset="2"/>
              </a:rPr>
              <a:t></a:t>
            </a:r>
            <a:r>
              <a:rPr lang="en-US" altLang="zh-CN" sz="2800" b="1" smtClean="0">
                <a:effectLst>
                  <a:outerShdw blurRad="38100" dist="38100" dir="2700000" algn="tl">
                    <a:srgbClr val="C0C0C0"/>
                  </a:outerShdw>
                </a:effectLst>
                <a:latin typeface="楷体_GB2312" pitchFamily="49" charset="-122"/>
                <a:ea typeface="楷体_GB2312" pitchFamily="49" charset="-122"/>
              </a:rPr>
              <a:t> </a:t>
            </a:r>
            <a:r>
              <a:rPr lang="zh-CN" altLang="en-US" sz="2800" b="1" smtClean="0">
                <a:effectLst>
                  <a:outerShdw blurRad="38100" dist="38100" dir="2700000" algn="tl">
                    <a:srgbClr val="C0C0C0"/>
                  </a:outerShdw>
                </a:effectLst>
                <a:latin typeface="楷体_GB2312" pitchFamily="49" charset="-122"/>
                <a:ea typeface="楷体_GB2312" pitchFamily="49" charset="-122"/>
              </a:rPr>
              <a:t>次，而每次</a:t>
            </a:r>
            <a:r>
              <a:rPr kumimoji="1" lang="en-US" altLang="zh-CN" sz="2800" b="1" smtClean="0">
                <a:effectLst>
                  <a:outerShdw blurRad="38100" dist="38100" dir="2700000" algn="tl">
                    <a:srgbClr val="C0C0C0"/>
                  </a:outerShdw>
                </a:effectLst>
                <a:latin typeface="Times New Roman" pitchFamily="18" charset="0"/>
                <a:ea typeface="楷体_GB2312" pitchFamily="49" charset="-122"/>
              </a:rPr>
              <a:t>merge( )</a:t>
            </a:r>
            <a:r>
              <a:rPr lang="zh-CN" altLang="en-US" sz="2800" b="1" smtClean="0">
                <a:effectLst>
                  <a:outerShdw blurRad="38100" dist="38100" dir="2700000" algn="tl">
                    <a:srgbClr val="C0C0C0"/>
                  </a:outerShdw>
                </a:effectLst>
                <a:latin typeface="楷体_GB2312" pitchFamily="49" charset="-122"/>
                <a:ea typeface="楷体_GB2312" pitchFamily="49" charset="-122"/>
              </a:rPr>
              <a:t>要执行比较</a:t>
            </a:r>
            <a:r>
              <a:rPr kumimoji="1" lang="en-US" altLang="zh-CN" sz="2800" b="1" smtClean="0">
                <a:effectLst>
                  <a:outerShdw blurRad="38100" dist="38100" dir="2700000" algn="tl">
                    <a:srgbClr val="C0C0C0"/>
                  </a:outerShdw>
                </a:effectLst>
                <a:latin typeface="Times New Roman" pitchFamily="18" charset="0"/>
                <a:ea typeface="楷体_GB2312" pitchFamily="49" charset="-122"/>
              </a:rPr>
              <a:t>O(len)</a:t>
            </a:r>
            <a:r>
              <a:rPr lang="zh-CN" altLang="en-US" sz="2800" b="1" smtClean="0">
                <a:effectLst>
                  <a:outerShdw blurRad="38100" dist="38100" dir="2700000" algn="tl">
                    <a:srgbClr val="C0C0C0"/>
                  </a:outerShdw>
                </a:effectLst>
                <a:latin typeface="楷体_GB2312" pitchFamily="49" charset="-122"/>
                <a:ea typeface="楷体_GB2312" pitchFamily="49" charset="-122"/>
              </a:rPr>
              <a:t>次，所以算法总的时间复杂度为：</a:t>
            </a:r>
          </a:p>
          <a:p>
            <a:pPr algn="just" eaLnBrk="1" hangingPunct="1">
              <a:buClr>
                <a:schemeClr val="tx1"/>
              </a:buClr>
              <a:buSzPct val="91000"/>
              <a:buFont typeface="Wingdings" panose="05000000000000000000" pitchFamily="2" charset="2"/>
              <a:buChar char="Ø"/>
              <a:defRPr/>
            </a:pPr>
            <a:r>
              <a:rPr lang="zh-CN" altLang="en-US" sz="2800" b="1" smtClean="0">
                <a:effectLst>
                  <a:outerShdw blurRad="38100" dist="38100" dir="2700000" algn="tl">
                    <a:srgbClr val="C0C0C0"/>
                  </a:outerShdw>
                </a:effectLst>
                <a:ea typeface="楷体_GB2312" pitchFamily="49" charset="-122"/>
              </a:rPr>
              <a:t>              </a:t>
            </a:r>
            <a:r>
              <a:rPr lang="en-US" altLang="zh-CN" sz="2800" b="1" smtClean="0">
                <a:effectLst>
                  <a:outerShdw blurRad="38100" dist="38100" dir="2700000" algn="tl">
                    <a:srgbClr val="C0C0C0"/>
                  </a:outerShdw>
                </a:effectLst>
                <a:latin typeface="Times New Roman" pitchFamily="18" charset="0"/>
                <a:ea typeface="楷体_GB2312" pitchFamily="49" charset="-122"/>
              </a:rPr>
              <a:t>log</a:t>
            </a:r>
            <a:r>
              <a:rPr lang="en-US" altLang="zh-CN" sz="2800" b="1" baseline="-25000" smtClean="0">
                <a:effectLst>
                  <a:outerShdw blurRad="38100" dist="38100" dir="2700000" algn="tl">
                    <a:srgbClr val="C0C0C0"/>
                  </a:outerShdw>
                </a:effectLst>
                <a:latin typeface="Times New Roman" pitchFamily="18" charset="0"/>
                <a:ea typeface="楷体_GB2312" pitchFamily="49" charset="-122"/>
              </a:rPr>
              <a:t>2</a:t>
            </a:r>
            <a:r>
              <a:rPr lang="en-US" altLang="zh-CN" sz="2800" b="1" smtClean="0">
                <a:effectLst>
                  <a:outerShdw blurRad="38100" dist="38100" dir="2700000" algn="tl">
                    <a:srgbClr val="C0C0C0"/>
                  </a:outerShdw>
                </a:effectLst>
                <a:latin typeface="Times New Roman" pitchFamily="18" charset="0"/>
                <a:ea typeface="楷体_GB2312" pitchFamily="49" charset="-122"/>
              </a:rPr>
              <a:t>n×len×n/len = O(nlog</a:t>
            </a:r>
            <a:r>
              <a:rPr lang="en-US" altLang="zh-CN" sz="2800" b="1" baseline="-25000" smtClean="0">
                <a:effectLst>
                  <a:outerShdw blurRad="38100" dist="38100" dir="2700000" algn="tl">
                    <a:srgbClr val="C0C0C0"/>
                  </a:outerShdw>
                </a:effectLst>
                <a:latin typeface="Times New Roman" pitchFamily="18" charset="0"/>
                <a:ea typeface="楷体_GB2312" pitchFamily="49" charset="-122"/>
              </a:rPr>
              <a:t>2</a:t>
            </a:r>
            <a:r>
              <a:rPr lang="en-US" altLang="zh-CN" sz="2800" b="1" smtClean="0">
                <a:effectLst>
                  <a:outerShdw blurRad="38100" dist="38100" dir="2700000" algn="tl">
                    <a:srgbClr val="C0C0C0"/>
                  </a:outerShdw>
                </a:effectLst>
                <a:latin typeface="Times New Roman" pitchFamily="18" charset="0"/>
                <a:ea typeface="楷体_GB2312" pitchFamily="49" charset="-122"/>
              </a:rPr>
              <a:t>n)</a:t>
            </a:r>
          </a:p>
          <a:p>
            <a:pPr algn="just" eaLnBrk="1" hangingPunct="1">
              <a:buClr>
                <a:schemeClr val="tx1"/>
              </a:buClr>
              <a:buSzPct val="91000"/>
              <a:buFont typeface="Wingdings" panose="05000000000000000000" pitchFamily="2" charset="2"/>
              <a:buChar char="Ø"/>
              <a:defRPr/>
            </a:pPr>
            <a:r>
              <a:rPr lang="zh-CN" altLang="en-US" sz="2800" b="1" smtClean="0">
                <a:effectLst>
                  <a:outerShdw blurRad="38100" dist="38100" dir="2700000" algn="tl">
                    <a:srgbClr val="C0C0C0"/>
                  </a:outerShdw>
                </a:effectLst>
                <a:latin typeface="楷体_GB2312" pitchFamily="49" charset="-122"/>
                <a:ea typeface="楷体_GB2312" pitchFamily="49" charset="-122"/>
              </a:rPr>
              <a:t>归并排序占用附加存储较多，需要另外一个与原待排序对象数组同样大小的辅助数组。这是这个算法的缺点。</a:t>
            </a:r>
          </a:p>
          <a:p>
            <a:pPr algn="just" eaLnBrk="1" hangingPunct="1">
              <a:buClr>
                <a:schemeClr val="tx1"/>
              </a:buClr>
              <a:buSzPct val="91000"/>
              <a:buFont typeface="Wingdings" panose="05000000000000000000" pitchFamily="2" charset="2"/>
              <a:buChar char="Ø"/>
              <a:defRPr/>
            </a:pPr>
            <a:r>
              <a:rPr lang="zh-CN" altLang="en-US" sz="2800" b="1" smtClean="0">
                <a:effectLst>
                  <a:outerShdw blurRad="38100" dist="38100" dir="2700000" algn="tl">
                    <a:srgbClr val="C0C0C0"/>
                  </a:outerShdw>
                </a:effectLst>
                <a:latin typeface="楷体_GB2312" pitchFamily="49" charset="-122"/>
                <a:ea typeface="楷体_GB2312" pitchFamily="49" charset="-122"/>
              </a:rPr>
              <a:t>归并排序是一个稳定的排序方法。</a:t>
            </a:r>
          </a:p>
        </p:txBody>
      </p:sp>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63840" y="228600"/>
            <a:ext cx="6096000" cy="762000"/>
          </a:xfrm>
        </p:spPr>
        <p:txBody>
          <a:bodyPr lIns="92075" tIns="46038" rIns="92075" bIns="46038"/>
          <a:lstStyle/>
          <a:p>
            <a:pPr algn="just" eaLnBrk="1" hangingPunct="1">
              <a:defRPr/>
            </a:pPr>
            <a:r>
              <a:rPr lang="zh-CN" altLang="en-US" sz="3200" b="1" smtClean="0">
                <a:solidFill>
                  <a:srgbClr val="FF3300"/>
                </a:solidFill>
                <a:effectLst>
                  <a:outerShdw blurRad="38100" dist="38100" dir="2700000" algn="tl">
                    <a:srgbClr val="C0C0C0"/>
                  </a:outerShdw>
                </a:effectLst>
                <a:ea typeface="楷体_GB2312" pitchFamily="49" charset="-122"/>
              </a:rPr>
              <a:t>递归的归并排序</a:t>
            </a:r>
          </a:p>
        </p:txBody>
      </p:sp>
      <p:sp>
        <p:nvSpPr>
          <p:cNvPr id="7" name="Rectangle 3"/>
          <p:cNvSpPr txBox="1">
            <a:spLocks noChangeArrowheads="1"/>
          </p:cNvSpPr>
          <p:nvPr/>
        </p:nvSpPr>
        <p:spPr bwMode="auto">
          <a:xfrm>
            <a:off x="142106" y="1196752"/>
            <a:ext cx="8915400" cy="4310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Clr>
                <a:schemeClr val="tx1"/>
              </a:buClr>
              <a:buSzPct val="90000"/>
              <a:buFont typeface="Wingdings" panose="05000000000000000000" pitchFamily="2" charset="2"/>
              <a:buChar char="Ø"/>
              <a:defRPr/>
            </a:pPr>
            <a:r>
              <a:rPr lang="zh-CN" altLang="en-US" sz="2800" b="1" smtClean="0">
                <a:effectLst>
                  <a:outerShdw blurRad="38100" dist="38100" dir="2700000" algn="tl">
                    <a:srgbClr val="C0C0C0"/>
                  </a:outerShdw>
                </a:effectLst>
                <a:latin typeface="楷体_GB2312" pitchFamily="49" charset="-122"/>
                <a:ea typeface="楷体_GB2312" pitchFamily="49" charset="-122"/>
              </a:rPr>
              <a:t>与快速排序类似，归并排序也可以利用划分为子序列的方法递归实现。</a:t>
            </a:r>
          </a:p>
          <a:p>
            <a:pPr eaLnBrk="1" hangingPunct="1">
              <a:buClr>
                <a:schemeClr val="tx1"/>
              </a:buClr>
              <a:buSzPct val="90000"/>
              <a:buFont typeface="Wingdings" panose="05000000000000000000" pitchFamily="2" charset="2"/>
              <a:buChar char="Ø"/>
              <a:defRPr/>
            </a:pPr>
            <a:r>
              <a:rPr lang="zh-CN" altLang="en-US" sz="2800" b="1" smtClean="0">
                <a:effectLst>
                  <a:outerShdw blurRad="38100" dist="38100" dir="2700000" algn="tl">
                    <a:srgbClr val="C0C0C0"/>
                  </a:outerShdw>
                </a:effectLst>
                <a:latin typeface="楷体_GB2312" pitchFamily="49" charset="-122"/>
                <a:ea typeface="楷体_GB2312" pitchFamily="49" charset="-122"/>
              </a:rPr>
              <a:t>在递归的归并排序方法中，首先要把整个待排序序列划分为两个长度大致相等的部分，分别称之为左子表和右子表。对这些子表分别递归地进行排序，然后再把排好序的两个子表进行归并。</a:t>
            </a:r>
          </a:p>
          <a:p>
            <a:pPr eaLnBrk="1" hangingPunct="1">
              <a:buClr>
                <a:schemeClr val="tx1"/>
              </a:buClr>
              <a:buSzPct val="90000"/>
              <a:buFont typeface="Wingdings" panose="05000000000000000000" pitchFamily="2" charset="2"/>
              <a:buChar char="Ø"/>
              <a:defRPr/>
            </a:pPr>
            <a:r>
              <a:rPr lang="zh-CN" altLang="en-US" sz="2800" b="1" smtClean="0">
                <a:effectLst>
                  <a:outerShdw blurRad="38100" dist="38100" dir="2700000" algn="tl">
                    <a:srgbClr val="C0C0C0"/>
                  </a:outerShdw>
                </a:effectLst>
                <a:latin typeface="楷体_GB2312" pitchFamily="49" charset="-122"/>
                <a:ea typeface="楷体_GB2312" pitchFamily="49" charset="-122"/>
              </a:rPr>
              <a:t>图示：待排序对象序列的关键码为</a:t>
            </a:r>
            <a:r>
              <a:rPr lang="en-US" altLang="zh-CN" sz="2800" b="1" smtClean="0">
                <a:effectLst>
                  <a:outerShdw blurRad="38100" dist="38100" dir="2700000" algn="tl">
                    <a:srgbClr val="C0C0C0"/>
                  </a:outerShdw>
                </a:effectLst>
                <a:latin typeface="Times New Roman" pitchFamily="18" charset="0"/>
                <a:ea typeface="楷体_GB2312" pitchFamily="49" charset="-122"/>
              </a:rPr>
              <a:t>{21,25,49,25*,16, 08}</a:t>
            </a:r>
            <a:r>
              <a:rPr lang="zh-CN" altLang="en-US" sz="2800" b="1" smtClean="0">
                <a:effectLst>
                  <a:outerShdw blurRad="38100" dist="38100" dir="2700000" algn="tl">
                    <a:srgbClr val="C0C0C0"/>
                  </a:outerShdw>
                </a:effectLst>
                <a:latin typeface="Times New Roman" pitchFamily="18" charset="0"/>
                <a:ea typeface="楷体_GB2312" pitchFamily="49" charset="-122"/>
              </a:rPr>
              <a:t>，</a:t>
            </a:r>
            <a:r>
              <a:rPr lang="zh-CN" altLang="en-US" sz="2800" b="1" smtClean="0">
                <a:effectLst>
                  <a:outerShdw blurRad="38100" dist="38100" dir="2700000" algn="tl">
                    <a:srgbClr val="C0C0C0"/>
                  </a:outerShdw>
                </a:effectLst>
                <a:latin typeface="楷体_GB2312" pitchFamily="49" charset="-122"/>
                <a:ea typeface="楷体_GB2312" pitchFamily="49" charset="-122"/>
              </a:rPr>
              <a:t>先是进行子表划分，待到子表中只有一个对象时递归到底。再是实施归并，逐步退出递归调用的过程。</a:t>
            </a:r>
          </a:p>
        </p:txBody>
      </p:sp>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蓝色砂纸"/>
          <p:cNvSpPr>
            <a:spLocks noChangeArrowheads="1"/>
          </p:cNvSpPr>
          <p:nvPr/>
        </p:nvSpPr>
        <p:spPr bwMode="auto">
          <a:xfrm>
            <a:off x="1371600" y="304800"/>
            <a:ext cx="5791200" cy="457200"/>
          </a:xfrm>
          <a:prstGeom prst="rect">
            <a:avLst/>
          </a:prstGeom>
          <a:blipFill dpi="0" rotWithShape="0">
            <a:blip r:embed="rId2"/>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CCECFF"/>
            </a:extrusion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CCECFF">
                      <a:gamma/>
                      <a:shade val="60000"/>
                      <a:invGamma/>
                    </a:srgbClr>
                  </a:outerShdw>
                </a:effectLst>
              </a14:hiddenEffects>
            </a:ext>
          </a:extLst>
        </p:spPr>
        <p:txBody>
          <a:bodyPr wrap="none" anchor="ctr">
            <a:flatTx/>
          </a:bodyPr>
          <a:lstStyle/>
          <a:p>
            <a:pPr algn="ctr">
              <a:defRPr/>
            </a:pPr>
            <a:r>
              <a:rPr kumimoji="1" lang="en-US" altLang="zh-CN" sz="3200" b="1">
                <a:latin typeface="Times New Roman" pitchFamily="18" charset="0"/>
              </a:rPr>
              <a:t>21     25     49     25*   16     08</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3" name="Rectangle 4" descr="蓝色砂纸"/>
          <p:cNvSpPr>
            <a:spLocks noChangeArrowheads="1"/>
          </p:cNvSpPr>
          <p:nvPr/>
        </p:nvSpPr>
        <p:spPr bwMode="auto">
          <a:xfrm>
            <a:off x="1371600" y="838200"/>
            <a:ext cx="2819400" cy="457200"/>
          </a:xfrm>
          <a:prstGeom prst="rect">
            <a:avLst/>
          </a:prstGeom>
          <a:blipFill dpi="0" rotWithShape="0">
            <a:blip r:embed="rId2"/>
            <a:srcRect/>
            <a:tile tx="0" ty="0" sx="100000" sy="100000" flip="none" algn="tl"/>
          </a:blipFill>
          <a:ln w="38100">
            <a:miter lim="800000"/>
            <a:headEnd/>
            <a:tailEnd/>
          </a:ln>
          <a:effectLst/>
          <a:scene3d>
            <a:camera prst="legacyPerspectiveTopRight"/>
            <a:lightRig rig="legacyFlat3" dir="b"/>
          </a:scene3d>
          <a:sp3d extrusionH="887400" prstMaterial="legacyMatte">
            <a:bevelT w="13500" h="13500" prst="angle"/>
            <a:bevelB w="13500" h="13500" prst="angle"/>
            <a:extrusionClr>
              <a:srgbClr val="CCEC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3200" b="1">
                <a:latin typeface="Times New Roman" pitchFamily="18" charset="0"/>
              </a:rPr>
              <a:t> 21     25     49</a:t>
            </a:r>
            <a:r>
              <a:rPr kumimoji="1" lang="en-US" altLang="zh-CN" sz="2800" b="1">
                <a:latin typeface="Times New Roman" pitchFamily="18" charset="0"/>
              </a:rPr>
              <a:t>  </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 name="Rectangle 5" descr="蓝色砂纸"/>
          <p:cNvSpPr>
            <a:spLocks noChangeArrowheads="1"/>
          </p:cNvSpPr>
          <p:nvPr/>
        </p:nvSpPr>
        <p:spPr bwMode="auto">
          <a:xfrm>
            <a:off x="4343400" y="838200"/>
            <a:ext cx="2819400" cy="457200"/>
          </a:xfrm>
          <a:prstGeom prst="rect">
            <a:avLst/>
          </a:prstGeom>
          <a:blipFill dpi="0" rotWithShape="0">
            <a:blip r:embed="rId2"/>
            <a:srcRect/>
            <a:tile tx="0" ty="0" sx="100000" sy="100000" flip="none" algn="tl"/>
          </a:blipFill>
          <a:ln w="38100">
            <a:miter lim="800000"/>
            <a:headEnd/>
            <a:tailEnd/>
          </a:ln>
          <a:effectLst/>
          <a:scene3d>
            <a:camera prst="legacyPerspectiveTopRight"/>
            <a:lightRig rig="legacyFlat3" dir="b"/>
          </a:scene3d>
          <a:sp3d extrusionH="887400" prstMaterial="legacyMatte">
            <a:bevelT w="13500" h="13500" prst="angle"/>
            <a:bevelB w="13500" h="13500" prst="angle"/>
            <a:extrusionClr>
              <a:srgbClr val="CCEC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latin typeface="Times New Roman" pitchFamily="18" charset="0"/>
              </a:rPr>
              <a:t> </a:t>
            </a:r>
            <a:r>
              <a:rPr kumimoji="1" lang="en-US" altLang="zh-CN" sz="3200" b="1">
                <a:latin typeface="Times New Roman" pitchFamily="18" charset="0"/>
              </a:rPr>
              <a:t>25*   16     08</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5" name="Rectangle 6" descr="蓝色砂纸"/>
          <p:cNvSpPr>
            <a:spLocks noChangeArrowheads="1"/>
          </p:cNvSpPr>
          <p:nvPr/>
        </p:nvSpPr>
        <p:spPr bwMode="auto">
          <a:xfrm>
            <a:off x="1371600" y="1371600"/>
            <a:ext cx="838200" cy="457200"/>
          </a:xfrm>
          <a:prstGeom prst="rect">
            <a:avLst/>
          </a:prstGeom>
          <a:blipFill dpi="0" rotWithShape="0">
            <a:blip r:embed="rId2"/>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CCECFF"/>
            </a:extrusion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CCECFF">
                      <a:gamma/>
                      <a:shade val="60000"/>
                      <a:invGamma/>
                    </a:srgbClr>
                  </a:outerShdw>
                </a:effectLst>
              </a14:hiddenEffects>
            </a:ext>
          </a:extLst>
        </p:spPr>
        <p:txBody>
          <a:bodyPr wrap="none" anchor="ctr">
            <a:flatTx/>
          </a:bodyPr>
          <a:lstStyle/>
          <a:p>
            <a:pPr algn="ctr">
              <a:defRPr/>
            </a:pPr>
            <a:r>
              <a:rPr kumimoji="1" lang="en-US" altLang="zh-CN" sz="3200" b="1">
                <a:latin typeface="Times New Roman" pitchFamily="18" charset="0"/>
              </a:rPr>
              <a:t>  21  </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6" name="Rectangle 7" descr="蓝色砂纸"/>
          <p:cNvSpPr>
            <a:spLocks noChangeArrowheads="1"/>
          </p:cNvSpPr>
          <p:nvPr/>
        </p:nvSpPr>
        <p:spPr bwMode="auto">
          <a:xfrm>
            <a:off x="2362200" y="1905000"/>
            <a:ext cx="838200" cy="457200"/>
          </a:xfrm>
          <a:prstGeom prst="rect">
            <a:avLst/>
          </a:prstGeom>
          <a:blipFill dpi="0" rotWithShape="0">
            <a:blip r:embed="rId2"/>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CCECFF"/>
            </a:extrusion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CCECFF">
                      <a:gamma/>
                      <a:shade val="60000"/>
                      <a:invGamma/>
                    </a:srgbClr>
                  </a:outerShdw>
                </a:effectLst>
              </a14:hiddenEffects>
            </a:ext>
          </a:extLst>
        </p:spPr>
        <p:txBody>
          <a:bodyPr wrap="none" anchor="ctr">
            <a:flatTx/>
          </a:bodyPr>
          <a:lstStyle/>
          <a:p>
            <a:pPr algn="ctr">
              <a:defRPr/>
            </a:pPr>
            <a:r>
              <a:rPr kumimoji="1" lang="en-US" altLang="zh-CN" sz="3200" b="1">
                <a:latin typeface="Times New Roman" pitchFamily="18" charset="0"/>
              </a:rPr>
              <a:t>  25  </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7" name="Rectangle 8" descr="蓝色砂纸"/>
          <p:cNvSpPr>
            <a:spLocks noChangeArrowheads="1"/>
          </p:cNvSpPr>
          <p:nvPr/>
        </p:nvSpPr>
        <p:spPr bwMode="auto">
          <a:xfrm>
            <a:off x="3352800" y="1905000"/>
            <a:ext cx="838200" cy="457200"/>
          </a:xfrm>
          <a:prstGeom prst="rect">
            <a:avLst/>
          </a:prstGeom>
          <a:blipFill dpi="0" rotWithShape="0">
            <a:blip r:embed="rId2"/>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CCECFF"/>
            </a:extrusion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CCECFF">
                      <a:gamma/>
                      <a:shade val="60000"/>
                      <a:invGamma/>
                    </a:srgbClr>
                  </a:outerShdw>
                </a:effectLst>
              </a14:hiddenEffects>
            </a:ext>
          </a:extLst>
        </p:spPr>
        <p:txBody>
          <a:bodyPr wrap="none" anchor="ctr">
            <a:flatTx/>
          </a:bodyPr>
          <a:lstStyle/>
          <a:p>
            <a:pPr algn="ctr">
              <a:defRPr/>
            </a:pPr>
            <a:r>
              <a:rPr kumimoji="1" lang="en-US" altLang="zh-CN" sz="3200" b="1">
                <a:latin typeface="Times New Roman" pitchFamily="18" charset="0"/>
              </a:rPr>
              <a:t>  49  </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8" name="Rectangle 9" descr="蓝色砂纸"/>
          <p:cNvSpPr>
            <a:spLocks noChangeArrowheads="1"/>
          </p:cNvSpPr>
          <p:nvPr/>
        </p:nvSpPr>
        <p:spPr bwMode="auto">
          <a:xfrm>
            <a:off x="2362200" y="1371600"/>
            <a:ext cx="1828800" cy="457200"/>
          </a:xfrm>
          <a:prstGeom prst="rect">
            <a:avLst/>
          </a:prstGeom>
          <a:blipFill dpi="0" rotWithShape="0">
            <a:blip r:embed="rId2"/>
            <a:srcRect/>
            <a:tile tx="0" ty="0" sx="100000" sy="100000" flip="none" algn="tl"/>
          </a:blipFill>
          <a:ln w="38100">
            <a:miter lim="800000"/>
            <a:headEnd/>
            <a:tailEnd/>
          </a:ln>
          <a:effectLst/>
          <a:scene3d>
            <a:camera prst="legacyPerspectiveTopRight"/>
            <a:lightRig rig="legacyFlat3" dir="b"/>
          </a:scene3d>
          <a:sp3d extrusionH="887400" prstMaterial="legacyMatte">
            <a:bevelT w="13500" h="13500" prst="angle"/>
            <a:bevelB w="13500" h="13500" prst="angle"/>
            <a:extrusionClr>
              <a:srgbClr val="CCEC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3200" b="1">
                <a:latin typeface="Times New Roman" pitchFamily="18" charset="0"/>
              </a:rPr>
              <a:t> 25    49</a:t>
            </a:r>
            <a:r>
              <a:rPr kumimoji="1" lang="en-US" altLang="zh-CN" sz="2800" b="1">
                <a:latin typeface="Times New Roman" pitchFamily="18" charset="0"/>
              </a:rPr>
              <a:t>  </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9" name="Rectangle 10" descr="蓝色砂纸"/>
          <p:cNvSpPr>
            <a:spLocks noChangeArrowheads="1"/>
          </p:cNvSpPr>
          <p:nvPr/>
        </p:nvSpPr>
        <p:spPr bwMode="auto">
          <a:xfrm>
            <a:off x="1371600" y="1905000"/>
            <a:ext cx="838200" cy="457200"/>
          </a:xfrm>
          <a:prstGeom prst="rect">
            <a:avLst/>
          </a:prstGeom>
          <a:blipFill dpi="0" rotWithShape="0">
            <a:blip r:embed="rId2"/>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CCECFF"/>
            </a:extrusion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CCECFF">
                      <a:gamma/>
                      <a:shade val="60000"/>
                      <a:invGamma/>
                    </a:srgbClr>
                  </a:outerShdw>
                </a:effectLst>
              </a14:hiddenEffects>
            </a:ext>
          </a:extLst>
        </p:spPr>
        <p:txBody>
          <a:bodyPr wrap="none" anchor="ctr">
            <a:flatTx/>
          </a:bodyPr>
          <a:lstStyle/>
          <a:p>
            <a:pPr algn="ctr">
              <a:defRPr/>
            </a:pPr>
            <a:r>
              <a:rPr kumimoji="1" lang="en-US" altLang="zh-CN" sz="3200" b="1">
                <a:latin typeface="Times New Roman" pitchFamily="18" charset="0"/>
              </a:rPr>
              <a:t>  21  </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10" name="Rectangle 11" descr="蓝色砂纸"/>
          <p:cNvSpPr>
            <a:spLocks noChangeArrowheads="1"/>
          </p:cNvSpPr>
          <p:nvPr/>
        </p:nvSpPr>
        <p:spPr bwMode="auto">
          <a:xfrm>
            <a:off x="4343400" y="1371600"/>
            <a:ext cx="838200" cy="457200"/>
          </a:xfrm>
          <a:prstGeom prst="rect">
            <a:avLst/>
          </a:prstGeom>
          <a:blipFill dpi="0" rotWithShape="0">
            <a:blip r:embed="rId2"/>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CCECFF"/>
            </a:extrusion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CCECFF">
                      <a:gamma/>
                      <a:shade val="60000"/>
                      <a:invGamma/>
                    </a:srgbClr>
                  </a:outerShdw>
                </a:effectLst>
              </a14:hiddenEffects>
            </a:ext>
          </a:extLst>
        </p:spPr>
        <p:txBody>
          <a:bodyPr wrap="none" anchor="ctr">
            <a:flatTx/>
          </a:bodyPr>
          <a:lstStyle/>
          <a:p>
            <a:pPr algn="ctr">
              <a:defRPr/>
            </a:pPr>
            <a:r>
              <a:rPr kumimoji="1" lang="en-US" altLang="zh-CN" sz="3200" b="1">
                <a:latin typeface="Times New Roman" pitchFamily="18" charset="0"/>
              </a:rPr>
              <a:t>  25*  </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11" name="Rectangle 12" descr="蓝色砂纸"/>
          <p:cNvSpPr>
            <a:spLocks noChangeArrowheads="1"/>
          </p:cNvSpPr>
          <p:nvPr/>
        </p:nvSpPr>
        <p:spPr bwMode="auto">
          <a:xfrm>
            <a:off x="5334000" y="1371600"/>
            <a:ext cx="1828800" cy="457200"/>
          </a:xfrm>
          <a:prstGeom prst="rect">
            <a:avLst/>
          </a:prstGeom>
          <a:blipFill dpi="0" rotWithShape="0">
            <a:blip r:embed="rId2"/>
            <a:srcRect/>
            <a:tile tx="0" ty="0" sx="100000" sy="100000" flip="none" algn="tl"/>
          </a:blipFill>
          <a:ln w="38100">
            <a:miter lim="800000"/>
            <a:headEnd/>
            <a:tailEnd/>
          </a:ln>
          <a:effectLst/>
          <a:scene3d>
            <a:camera prst="legacyPerspectiveTopRight"/>
            <a:lightRig rig="legacyFlat3" dir="b"/>
          </a:scene3d>
          <a:sp3d extrusionH="887400" prstMaterial="legacyMatte">
            <a:bevelT w="13500" h="13500" prst="angle"/>
            <a:bevelB w="13500" h="13500" prst="angle"/>
            <a:extrusionClr>
              <a:srgbClr val="CCEC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3200" b="1">
                <a:latin typeface="Times New Roman" pitchFamily="18" charset="0"/>
              </a:rPr>
              <a:t>  16     08</a:t>
            </a:r>
            <a:r>
              <a:rPr kumimoji="1" lang="en-US" altLang="zh-CN" sz="2800" b="1">
                <a:latin typeface="Times New Roman" pitchFamily="18" charset="0"/>
              </a:rPr>
              <a:t>  </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12" name="Rectangle 13" descr="蓝色砂纸"/>
          <p:cNvSpPr>
            <a:spLocks noChangeArrowheads="1"/>
          </p:cNvSpPr>
          <p:nvPr/>
        </p:nvSpPr>
        <p:spPr bwMode="auto">
          <a:xfrm>
            <a:off x="4343400" y="1905000"/>
            <a:ext cx="838200" cy="457200"/>
          </a:xfrm>
          <a:prstGeom prst="rect">
            <a:avLst/>
          </a:prstGeom>
          <a:blipFill dpi="0" rotWithShape="0">
            <a:blip r:embed="rId2"/>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CCECFF"/>
            </a:extrusion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CCECFF">
                      <a:gamma/>
                      <a:shade val="60000"/>
                      <a:invGamma/>
                    </a:srgbClr>
                  </a:outerShdw>
                </a:effectLst>
              </a14:hiddenEffects>
            </a:ext>
          </a:extLst>
        </p:spPr>
        <p:txBody>
          <a:bodyPr wrap="none" anchor="ctr">
            <a:flatTx/>
          </a:bodyPr>
          <a:lstStyle/>
          <a:p>
            <a:pPr algn="ctr">
              <a:defRPr/>
            </a:pPr>
            <a:r>
              <a:rPr kumimoji="1" lang="en-US" altLang="zh-CN" sz="3200" b="1">
                <a:latin typeface="Times New Roman" pitchFamily="18" charset="0"/>
              </a:rPr>
              <a:t>  25*  </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13" name="Rectangle 14" descr="蓝色砂纸"/>
          <p:cNvSpPr>
            <a:spLocks noChangeArrowheads="1"/>
          </p:cNvSpPr>
          <p:nvPr/>
        </p:nvSpPr>
        <p:spPr bwMode="auto">
          <a:xfrm>
            <a:off x="5334000" y="1905000"/>
            <a:ext cx="838200" cy="457200"/>
          </a:xfrm>
          <a:prstGeom prst="rect">
            <a:avLst/>
          </a:prstGeom>
          <a:blipFill dpi="0" rotWithShape="0">
            <a:blip r:embed="rId2"/>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CCECFF"/>
            </a:extrusion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CCECFF">
                      <a:gamma/>
                      <a:shade val="60000"/>
                      <a:invGamma/>
                    </a:srgbClr>
                  </a:outerShdw>
                </a:effectLst>
              </a14:hiddenEffects>
            </a:ext>
          </a:extLst>
        </p:spPr>
        <p:txBody>
          <a:bodyPr wrap="none" anchor="ctr">
            <a:flatTx/>
          </a:bodyPr>
          <a:lstStyle/>
          <a:p>
            <a:pPr algn="ctr">
              <a:defRPr/>
            </a:pPr>
            <a:r>
              <a:rPr kumimoji="1" lang="en-US" altLang="zh-CN" sz="3200" b="1">
                <a:latin typeface="Times New Roman" pitchFamily="18" charset="0"/>
              </a:rPr>
              <a:t>  16  </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14" name="Rectangle 15" descr="蓝色砂纸"/>
          <p:cNvSpPr>
            <a:spLocks noChangeArrowheads="1"/>
          </p:cNvSpPr>
          <p:nvPr/>
        </p:nvSpPr>
        <p:spPr bwMode="auto">
          <a:xfrm>
            <a:off x="6324600" y="1905000"/>
            <a:ext cx="838200" cy="457200"/>
          </a:xfrm>
          <a:prstGeom prst="rect">
            <a:avLst/>
          </a:prstGeom>
          <a:blipFill dpi="0" rotWithShape="0">
            <a:blip r:embed="rId2"/>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CCECFF"/>
            </a:extrusion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CCECFF">
                      <a:gamma/>
                      <a:shade val="60000"/>
                      <a:invGamma/>
                    </a:srgbClr>
                  </a:outerShdw>
                </a:effectLst>
              </a14:hiddenEffects>
            </a:ext>
          </a:extLst>
        </p:spPr>
        <p:txBody>
          <a:bodyPr wrap="none" anchor="ctr">
            <a:flatTx/>
          </a:bodyPr>
          <a:lstStyle/>
          <a:p>
            <a:pPr algn="ctr">
              <a:defRPr/>
            </a:pPr>
            <a:r>
              <a:rPr kumimoji="1" lang="en-US" altLang="zh-CN" sz="3200" b="1">
                <a:latin typeface="Times New Roman" pitchFamily="18" charset="0"/>
              </a:rPr>
              <a:t>  08  </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15" name="Rectangle 16" descr="粉色砂纸"/>
          <p:cNvSpPr>
            <a:spLocks noChangeArrowheads="1"/>
          </p:cNvSpPr>
          <p:nvPr/>
        </p:nvSpPr>
        <p:spPr bwMode="auto">
          <a:xfrm>
            <a:off x="1371600" y="2667000"/>
            <a:ext cx="5791200" cy="457200"/>
          </a:xfrm>
          <a:prstGeom prst="rect">
            <a:avLst/>
          </a:prstGeom>
          <a:blipFill dpi="0" rotWithShape="0">
            <a:blip r:embed="rId3"/>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FFCCCC"/>
            </a:extrusion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FFCCCC">
                      <a:gamma/>
                      <a:shade val="60000"/>
                      <a:invGamma/>
                    </a:srgbClr>
                  </a:outerShdw>
                </a:effectLst>
              </a14:hiddenEffects>
            </a:ext>
          </a:extLst>
        </p:spPr>
        <p:txBody>
          <a:bodyPr wrap="none" anchor="ctr">
            <a:flatTx/>
          </a:bodyPr>
          <a:lstStyle/>
          <a:p>
            <a:pPr algn="ctr">
              <a:defRPr/>
            </a:pPr>
            <a:r>
              <a:rPr kumimoji="1" lang="en-US" altLang="zh-CN" sz="3200" b="1">
                <a:solidFill>
                  <a:srgbClr val="990033"/>
                </a:solidFill>
                <a:latin typeface="Times New Roman" pitchFamily="18" charset="0"/>
              </a:rPr>
              <a:t>21     25     49     25*   16     08</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16" name="Line 17"/>
          <p:cNvSpPr>
            <a:spLocks noChangeShapeType="1"/>
          </p:cNvSpPr>
          <p:nvPr/>
        </p:nvSpPr>
        <p:spPr bwMode="auto">
          <a:xfrm flipV="1">
            <a:off x="2743200" y="3124200"/>
            <a:ext cx="0" cy="2286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8"/>
          <p:cNvSpPr>
            <a:spLocks noChangeShapeType="1"/>
          </p:cNvSpPr>
          <p:nvPr/>
        </p:nvSpPr>
        <p:spPr bwMode="auto">
          <a:xfrm flipH="1">
            <a:off x="2133600" y="3352800"/>
            <a:ext cx="6096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9"/>
          <p:cNvSpPr>
            <a:spLocks noChangeShapeType="1"/>
          </p:cNvSpPr>
          <p:nvPr/>
        </p:nvSpPr>
        <p:spPr bwMode="auto">
          <a:xfrm flipV="1">
            <a:off x="2133600" y="3124200"/>
            <a:ext cx="0" cy="2286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20"/>
          <p:cNvSpPr>
            <a:spLocks noChangeShapeType="1"/>
          </p:cNvSpPr>
          <p:nvPr/>
        </p:nvSpPr>
        <p:spPr bwMode="auto">
          <a:xfrm flipV="1">
            <a:off x="4648200" y="3124200"/>
            <a:ext cx="0" cy="2286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21"/>
          <p:cNvSpPr>
            <a:spLocks noChangeShapeType="1"/>
          </p:cNvSpPr>
          <p:nvPr/>
        </p:nvSpPr>
        <p:spPr bwMode="auto">
          <a:xfrm flipV="1">
            <a:off x="3048000" y="3124200"/>
            <a:ext cx="0" cy="2286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22"/>
          <p:cNvSpPr>
            <a:spLocks noChangeShapeType="1"/>
          </p:cNvSpPr>
          <p:nvPr/>
        </p:nvSpPr>
        <p:spPr bwMode="auto">
          <a:xfrm flipH="1">
            <a:off x="3048000" y="3352800"/>
            <a:ext cx="16002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3"/>
          <p:cNvSpPr>
            <a:spLocks noChangeShapeType="1"/>
          </p:cNvSpPr>
          <p:nvPr/>
        </p:nvSpPr>
        <p:spPr bwMode="auto">
          <a:xfrm flipV="1">
            <a:off x="6705600" y="3124200"/>
            <a:ext cx="0" cy="2286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4"/>
          <p:cNvSpPr>
            <a:spLocks noChangeShapeType="1"/>
          </p:cNvSpPr>
          <p:nvPr/>
        </p:nvSpPr>
        <p:spPr bwMode="auto">
          <a:xfrm flipV="1">
            <a:off x="5562600" y="3124200"/>
            <a:ext cx="0" cy="2286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5"/>
          <p:cNvSpPr>
            <a:spLocks noChangeShapeType="1"/>
          </p:cNvSpPr>
          <p:nvPr/>
        </p:nvSpPr>
        <p:spPr bwMode="auto">
          <a:xfrm flipH="1">
            <a:off x="5562600" y="3352800"/>
            <a:ext cx="1143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26"/>
          <p:cNvSpPr>
            <a:spLocks noChangeShapeType="1"/>
          </p:cNvSpPr>
          <p:nvPr/>
        </p:nvSpPr>
        <p:spPr bwMode="auto">
          <a:xfrm flipV="1">
            <a:off x="5791200" y="3124200"/>
            <a:ext cx="0" cy="304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27"/>
          <p:cNvSpPr>
            <a:spLocks noChangeShapeType="1"/>
          </p:cNvSpPr>
          <p:nvPr/>
        </p:nvSpPr>
        <p:spPr bwMode="auto">
          <a:xfrm flipH="1">
            <a:off x="1828800" y="3429000"/>
            <a:ext cx="39624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28"/>
          <p:cNvSpPr>
            <a:spLocks noChangeShapeType="1"/>
          </p:cNvSpPr>
          <p:nvPr/>
        </p:nvSpPr>
        <p:spPr bwMode="auto">
          <a:xfrm flipV="1">
            <a:off x="1828800" y="3124200"/>
            <a:ext cx="0" cy="3048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29"/>
          <p:cNvSpPr>
            <a:spLocks noChangeShapeType="1"/>
          </p:cNvSpPr>
          <p:nvPr/>
        </p:nvSpPr>
        <p:spPr bwMode="auto">
          <a:xfrm flipV="1">
            <a:off x="3733800" y="3124200"/>
            <a:ext cx="0" cy="3810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30"/>
          <p:cNvSpPr>
            <a:spLocks noChangeShapeType="1"/>
          </p:cNvSpPr>
          <p:nvPr/>
        </p:nvSpPr>
        <p:spPr bwMode="auto">
          <a:xfrm flipV="1">
            <a:off x="4876800" y="3124200"/>
            <a:ext cx="0" cy="3810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31"/>
          <p:cNvSpPr>
            <a:spLocks noChangeShapeType="1"/>
          </p:cNvSpPr>
          <p:nvPr/>
        </p:nvSpPr>
        <p:spPr bwMode="auto">
          <a:xfrm>
            <a:off x="3733800" y="3505200"/>
            <a:ext cx="1143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32"/>
          <p:cNvSpPr>
            <a:spLocks noChangeShapeType="1"/>
          </p:cNvSpPr>
          <p:nvPr/>
        </p:nvSpPr>
        <p:spPr bwMode="auto">
          <a:xfrm flipV="1">
            <a:off x="6477000" y="3124200"/>
            <a:ext cx="0" cy="3810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Rectangle 33" descr="粉色砂纸"/>
          <p:cNvSpPr>
            <a:spLocks noChangeArrowheads="1"/>
          </p:cNvSpPr>
          <p:nvPr/>
        </p:nvSpPr>
        <p:spPr bwMode="auto">
          <a:xfrm>
            <a:off x="4343400" y="3733800"/>
            <a:ext cx="2819400" cy="457200"/>
          </a:xfrm>
          <a:prstGeom prst="rect">
            <a:avLst/>
          </a:prstGeom>
          <a:blipFill dpi="0" rotWithShape="0">
            <a:blip r:embed="rId3"/>
            <a:srcRect/>
            <a:tile tx="0" ty="0" sx="100000" sy="100000" flip="none" algn="tl"/>
          </a:blipFill>
          <a:ln w="38100">
            <a:miter lim="800000"/>
            <a:headEnd/>
            <a:tailEnd/>
          </a:ln>
          <a:effectLst/>
          <a:scene3d>
            <a:camera prst="legacyPerspectiveTopRight"/>
            <a:lightRig rig="legacyFlat3" dir="b"/>
          </a:scene3d>
          <a:sp3d extrusionH="887400" prstMaterial="legacyMatte">
            <a:bevelT w="13500" h="13500" prst="angle"/>
            <a:bevelB w="13500" h="13500" prst="angle"/>
            <a:extrusionClr>
              <a:srgbClr val="FFCCCC"/>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rgbClr val="990033"/>
                </a:solidFill>
                <a:latin typeface="Times New Roman" pitchFamily="18" charset="0"/>
              </a:rPr>
              <a:t> </a:t>
            </a:r>
            <a:r>
              <a:rPr kumimoji="1" lang="en-US" altLang="zh-CN" sz="3200" b="1">
                <a:solidFill>
                  <a:srgbClr val="990033"/>
                </a:solidFill>
                <a:latin typeface="Times New Roman" pitchFamily="18" charset="0"/>
              </a:rPr>
              <a:t>25*   16     08</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33" name="Rectangle 34" descr="粉色砂纸"/>
          <p:cNvSpPr>
            <a:spLocks noChangeArrowheads="1"/>
          </p:cNvSpPr>
          <p:nvPr/>
        </p:nvSpPr>
        <p:spPr bwMode="auto">
          <a:xfrm>
            <a:off x="1371600" y="3733800"/>
            <a:ext cx="2819400" cy="457200"/>
          </a:xfrm>
          <a:prstGeom prst="rect">
            <a:avLst/>
          </a:prstGeom>
          <a:blipFill dpi="0" rotWithShape="0">
            <a:blip r:embed="rId3"/>
            <a:srcRect/>
            <a:tile tx="0" ty="0" sx="100000" sy="100000" flip="none" algn="tl"/>
          </a:blipFill>
          <a:ln w="38100">
            <a:miter lim="800000"/>
            <a:headEnd/>
            <a:tailEnd/>
          </a:ln>
          <a:effectLst/>
          <a:scene3d>
            <a:camera prst="legacyPerspectiveTopRight"/>
            <a:lightRig rig="legacyFlat3" dir="b"/>
          </a:scene3d>
          <a:sp3d extrusionH="887400" prstMaterial="legacyMatte">
            <a:bevelT w="13500" h="13500" prst="angle"/>
            <a:bevelB w="13500" h="13500" prst="angle"/>
            <a:extrusionClr>
              <a:srgbClr val="FFCCCC"/>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3200" b="1">
                <a:solidFill>
                  <a:srgbClr val="990033"/>
                </a:solidFill>
                <a:latin typeface="Times New Roman" pitchFamily="18" charset="0"/>
              </a:rPr>
              <a:t> 21     25     49</a:t>
            </a:r>
            <a:r>
              <a:rPr kumimoji="1" lang="en-US" altLang="zh-CN" sz="2800" b="1">
                <a:solidFill>
                  <a:srgbClr val="990033"/>
                </a:solidFill>
                <a:latin typeface="Times New Roman" pitchFamily="18" charset="0"/>
              </a:rPr>
              <a:t>  </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34" name="Line 35"/>
          <p:cNvSpPr>
            <a:spLocks noChangeShapeType="1"/>
          </p:cNvSpPr>
          <p:nvPr/>
        </p:nvSpPr>
        <p:spPr bwMode="auto">
          <a:xfrm flipV="1">
            <a:off x="1905000" y="4191000"/>
            <a:ext cx="0" cy="2286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36"/>
          <p:cNvSpPr>
            <a:spLocks noChangeShapeType="1"/>
          </p:cNvSpPr>
          <p:nvPr/>
        </p:nvSpPr>
        <p:spPr bwMode="auto">
          <a:xfrm flipV="1">
            <a:off x="2590800" y="4191000"/>
            <a:ext cx="0" cy="2286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37"/>
          <p:cNvSpPr>
            <a:spLocks noChangeShapeType="1"/>
          </p:cNvSpPr>
          <p:nvPr/>
        </p:nvSpPr>
        <p:spPr bwMode="auto">
          <a:xfrm flipH="1">
            <a:off x="1905000" y="4419600"/>
            <a:ext cx="6858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38"/>
          <p:cNvSpPr>
            <a:spLocks noChangeShapeType="1"/>
          </p:cNvSpPr>
          <p:nvPr/>
        </p:nvSpPr>
        <p:spPr bwMode="auto">
          <a:xfrm flipH="1">
            <a:off x="2895600" y="4419600"/>
            <a:ext cx="18288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9"/>
          <p:cNvSpPr>
            <a:spLocks noChangeShapeType="1"/>
          </p:cNvSpPr>
          <p:nvPr/>
        </p:nvSpPr>
        <p:spPr bwMode="auto">
          <a:xfrm flipV="1">
            <a:off x="2895600" y="4191000"/>
            <a:ext cx="0" cy="2286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40"/>
          <p:cNvSpPr>
            <a:spLocks noChangeShapeType="1"/>
          </p:cNvSpPr>
          <p:nvPr/>
        </p:nvSpPr>
        <p:spPr bwMode="auto">
          <a:xfrm flipV="1">
            <a:off x="4724400" y="4191000"/>
            <a:ext cx="0" cy="2286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41"/>
          <p:cNvSpPr>
            <a:spLocks noChangeShapeType="1"/>
          </p:cNvSpPr>
          <p:nvPr/>
        </p:nvSpPr>
        <p:spPr bwMode="auto">
          <a:xfrm flipV="1">
            <a:off x="5715000" y="4191000"/>
            <a:ext cx="0" cy="2286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42"/>
          <p:cNvSpPr>
            <a:spLocks noChangeShapeType="1"/>
          </p:cNvSpPr>
          <p:nvPr/>
        </p:nvSpPr>
        <p:spPr bwMode="auto">
          <a:xfrm flipV="1">
            <a:off x="6781800" y="4191000"/>
            <a:ext cx="0" cy="2286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43"/>
          <p:cNvSpPr>
            <a:spLocks noChangeShapeType="1"/>
          </p:cNvSpPr>
          <p:nvPr/>
        </p:nvSpPr>
        <p:spPr bwMode="auto">
          <a:xfrm flipH="1">
            <a:off x="5715000" y="4419600"/>
            <a:ext cx="10668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44"/>
          <p:cNvSpPr>
            <a:spLocks noChangeShapeType="1"/>
          </p:cNvSpPr>
          <p:nvPr/>
        </p:nvSpPr>
        <p:spPr bwMode="auto">
          <a:xfrm flipV="1">
            <a:off x="5943600" y="4191000"/>
            <a:ext cx="0" cy="304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45"/>
          <p:cNvSpPr>
            <a:spLocks noChangeShapeType="1"/>
          </p:cNvSpPr>
          <p:nvPr/>
        </p:nvSpPr>
        <p:spPr bwMode="auto">
          <a:xfrm flipH="1">
            <a:off x="1676400" y="4495800"/>
            <a:ext cx="42672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46"/>
          <p:cNvSpPr>
            <a:spLocks noChangeShapeType="1"/>
          </p:cNvSpPr>
          <p:nvPr/>
        </p:nvSpPr>
        <p:spPr bwMode="auto">
          <a:xfrm flipV="1">
            <a:off x="1676400" y="4191000"/>
            <a:ext cx="0" cy="3048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47"/>
          <p:cNvSpPr>
            <a:spLocks noChangeShapeType="1"/>
          </p:cNvSpPr>
          <p:nvPr/>
        </p:nvSpPr>
        <p:spPr bwMode="auto">
          <a:xfrm flipV="1">
            <a:off x="3581400" y="4191000"/>
            <a:ext cx="0" cy="3810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48"/>
          <p:cNvSpPr>
            <a:spLocks noChangeShapeType="1"/>
          </p:cNvSpPr>
          <p:nvPr/>
        </p:nvSpPr>
        <p:spPr bwMode="auto">
          <a:xfrm flipH="1">
            <a:off x="3581400" y="4572000"/>
            <a:ext cx="13716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49"/>
          <p:cNvSpPr>
            <a:spLocks noChangeShapeType="1"/>
          </p:cNvSpPr>
          <p:nvPr/>
        </p:nvSpPr>
        <p:spPr bwMode="auto">
          <a:xfrm flipV="1">
            <a:off x="4953000" y="4191000"/>
            <a:ext cx="0" cy="3810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Rectangle 50" descr="粉色砂纸"/>
          <p:cNvSpPr>
            <a:spLocks noChangeArrowheads="1"/>
          </p:cNvSpPr>
          <p:nvPr/>
        </p:nvSpPr>
        <p:spPr bwMode="auto">
          <a:xfrm>
            <a:off x="5334000" y="4800600"/>
            <a:ext cx="1828800" cy="457200"/>
          </a:xfrm>
          <a:prstGeom prst="rect">
            <a:avLst/>
          </a:prstGeom>
          <a:blipFill dpi="0" rotWithShape="0">
            <a:blip r:embed="rId3"/>
            <a:srcRect/>
            <a:tile tx="0" ty="0" sx="100000" sy="100000" flip="none" algn="tl"/>
          </a:blipFill>
          <a:ln w="38100">
            <a:miter lim="800000"/>
            <a:headEnd/>
            <a:tailEnd/>
          </a:ln>
          <a:effectLst/>
          <a:scene3d>
            <a:camera prst="legacyPerspectiveTopRight"/>
            <a:lightRig rig="legacyFlat3" dir="b"/>
          </a:scene3d>
          <a:sp3d extrusionH="887400" prstMaterial="legacyMatte">
            <a:bevelT w="13500" h="13500" prst="angle"/>
            <a:bevelB w="13500" h="13500" prst="angle"/>
            <a:extrusionClr>
              <a:srgbClr val="FFCCCC"/>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3200" b="1">
                <a:solidFill>
                  <a:srgbClr val="990033"/>
                </a:solidFill>
                <a:latin typeface="Times New Roman" pitchFamily="18" charset="0"/>
              </a:rPr>
              <a:t>  16     08</a:t>
            </a:r>
            <a:r>
              <a:rPr kumimoji="1" lang="en-US" altLang="zh-CN" sz="2800" b="1">
                <a:solidFill>
                  <a:srgbClr val="990033"/>
                </a:solidFill>
                <a:latin typeface="Times New Roman" pitchFamily="18" charset="0"/>
              </a:rPr>
              <a:t>  </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50" name="Rectangle 51" descr="粉色砂纸"/>
          <p:cNvSpPr>
            <a:spLocks noChangeArrowheads="1"/>
          </p:cNvSpPr>
          <p:nvPr/>
        </p:nvSpPr>
        <p:spPr bwMode="auto">
          <a:xfrm>
            <a:off x="4343400" y="4800600"/>
            <a:ext cx="838200" cy="457200"/>
          </a:xfrm>
          <a:prstGeom prst="rect">
            <a:avLst/>
          </a:prstGeom>
          <a:blipFill dpi="0" rotWithShape="0">
            <a:blip r:embed="rId3"/>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FFCCCC"/>
            </a:extrusion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FFCCCC">
                      <a:gamma/>
                      <a:shade val="60000"/>
                      <a:invGamma/>
                    </a:srgbClr>
                  </a:outerShdw>
                </a:effectLst>
              </a14:hiddenEffects>
            </a:ext>
          </a:extLst>
        </p:spPr>
        <p:txBody>
          <a:bodyPr wrap="none" anchor="ctr">
            <a:flatTx/>
          </a:bodyPr>
          <a:lstStyle/>
          <a:p>
            <a:pPr algn="ctr">
              <a:defRPr/>
            </a:pPr>
            <a:r>
              <a:rPr kumimoji="1" lang="en-US" altLang="zh-CN" sz="3200" b="1">
                <a:solidFill>
                  <a:srgbClr val="990033"/>
                </a:solidFill>
                <a:latin typeface="Times New Roman" pitchFamily="18" charset="0"/>
              </a:rPr>
              <a:t>  25*  </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51" name="Rectangle 52" descr="粉色砂纸"/>
          <p:cNvSpPr>
            <a:spLocks noChangeArrowheads="1"/>
          </p:cNvSpPr>
          <p:nvPr/>
        </p:nvSpPr>
        <p:spPr bwMode="auto">
          <a:xfrm>
            <a:off x="2362200" y="4800600"/>
            <a:ext cx="1828800" cy="457200"/>
          </a:xfrm>
          <a:prstGeom prst="rect">
            <a:avLst/>
          </a:prstGeom>
          <a:blipFill dpi="0" rotWithShape="0">
            <a:blip r:embed="rId3"/>
            <a:srcRect/>
            <a:tile tx="0" ty="0" sx="100000" sy="100000" flip="none" algn="tl"/>
          </a:blipFill>
          <a:ln w="38100">
            <a:miter lim="800000"/>
            <a:headEnd/>
            <a:tailEnd/>
          </a:ln>
          <a:effectLst/>
          <a:scene3d>
            <a:camera prst="legacyPerspectiveTopRight"/>
            <a:lightRig rig="legacyFlat3" dir="b"/>
          </a:scene3d>
          <a:sp3d extrusionH="887400" prstMaterial="legacyMatte">
            <a:bevelT w="13500" h="13500" prst="angle"/>
            <a:bevelB w="13500" h="13500" prst="angle"/>
            <a:extrusionClr>
              <a:srgbClr val="FFCCCC"/>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3200" b="1">
                <a:solidFill>
                  <a:srgbClr val="990033"/>
                </a:solidFill>
                <a:latin typeface="Times New Roman" pitchFamily="18" charset="0"/>
              </a:rPr>
              <a:t> 25    49</a:t>
            </a:r>
            <a:r>
              <a:rPr kumimoji="1" lang="en-US" altLang="zh-CN" sz="2800" b="1">
                <a:solidFill>
                  <a:srgbClr val="990033"/>
                </a:solidFill>
                <a:latin typeface="Times New Roman" pitchFamily="18" charset="0"/>
              </a:rPr>
              <a:t>  </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52" name="Rectangle 53" descr="粉色砂纸"/>
          <p:cNvSpPr>
            <a:spLocks noChangeArrowheads="1"/>
          </p:cNvSpPr>
          <p:nvPr/>
        </p:nvSpPr>
        <p:spPr bwMode="auto">
          <a:xfrm>
            <a:off x="1371600" y="4800600"/>
            <a:ext cx="838200" cy="457200"/>
          </a:xfrm>
          <a:prstGeom prst="rect">
            <a:avLst/>
          </a:prstGeom>
          <a:blipFill dpi="0" rotWithShape="0">
            <a:blip r:embed="rId3"/>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FFCCCC"/>
            </a:extrusion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FFCCCC">
                      <a:gamma/>
                      <a:shade val="60000"/>
                      <a:invGamma/>
                    </a:srgbClr>
                  </a:outerShdw>
                </a:effectLst>
              </a14:hiddenEffects>
            </a:ext>
          </a:extLst>
        </p:spPr>
        <p:txBody>
          <a:bodyPr wrap="none" anchor="ctr">
            <a:flatTx/>
          </a:bodyPr>
          <a:lstStyle/>
          <a:p>
            <a:pPr algn="ctr">
              <a:defRPr/>
            </a:pPr>
            <a:r>
              <a:rPr kumimoji="1" lang="en-US" altLang="zh-CN" sz="3200" b="1">
                <a:solidFill>
                  <a:srgbClr val="990033"/>
                </a:solidFill>
                <a:latin typeface="Times New Roman" pitchFamily="18" charset="0"/>
              </a:rPr>
              <a:t>  21  </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53" name="Line 54"/>
          <p:cNvSpPr>
            <a:spLocks noChangeShapeType="1"/>
          </p:cNvSpPr>
          <p:nvPr/>
        </p:nvSpPr>
        <p:spPr bwMode="auto">
          <a:xfrm flipV="1">
            <a:off x="5715000" y="5257800"/>
            <a:ext cx="0" cy="2286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55"/>
          <p:cNvSpPr>
            <a:spLocks noChangeShapeType="1"/>
          </p:cNvSpPr>
          <p:nvPr/>
        </p:nvSpPr>
        <p:spPr bwMode="auto">
          <a:xfrm flipH="1">
            <a:off x="5715000" y="5486400"/>
            <a:ext cx="10668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56"/>
          <p:cNvSpPr>
            <a:spLocks noChangeShapeType="1"/>
          </p:cNvSpPr>
          <p:nvPr/>
        </p:nvSpPr>
        <p:spPr bwMode="auto">
          <a:xfrm flipV="1">
            <a:off x="6781800" y="5257800"/>
            <a:ext cx="0" cy="2286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57"/>
          <p:cNvSpPr>
            <a:spLocks noChangeShapeType="1"/>
          </p:cNvSpPr>
          <p:nvPr/>
        </p:nvSpPr>
        <p:spPr bwMode="auto">
          <a:xfrm flipV="1">
            <a:off x="5943600" y="5257800"/>
            <a:ext cx="0" cy="3048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58"/>
          <p:cNvSpPr>
            <a:spLocks noChangeShapeType="1"/>
          </p:cNvSpPr>
          <p:nvPr/>
        </p:nvSpPr>
        <p:spPr bwMode="auto">
          <a:xfrm flipV="1">
            <a:off x="4572000" y="5257800"/>
            <a:ext cx="0" cy="3048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59"/>
          <p:cNvSpPr>
            <a:spLocks noChangeShapeType="1"/>
          </p:cNvSpPr>
          <p:nvPr/>
        </p:nvSpPr>
        <p:spPr bwMode="auto">
          <a:xfrm flipH="1">
            <a:off x="4572000" y="5562600"/>
            <a:ext cx="13716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60"/>
          <p:cNvSpPr>
            <a:spLocks noChangeShapeType="1"/>
          </p:cNvSpPr>
          <p:nvPr/>
        </p:nvSpPr>
        <p:spPr bwMode="auto">
          <a:xfrm flipV="1">
            <a:off x="2667000" y="5257800"/>
            <a:ext cx="0" cy="2286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61"/>
          <p:cNvSpPr>
            <a:spLocks noChangeShapeType="1"/>
          </p:cNvSpPr>
          <p:nvPr/>
        </p:nvSpPr>
        <p:spPr bwMode="auto">
          <a:xfrm flipV="1">
            <a:off x="1905000" y="5257800"/>
            <a:ext cx="0" cy="2286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62"/>
          <p:cNvSpPr>
            <a:spLocks noChangeShapeType="1"/>
          </p:cNvSpPr>
          <p:nvPr/>
        </p:nvSpPr>
        <p:spPr bwMode="auto">
          <a:xfrm flipH="1">
            <a:off x="1905000" y="5486400"/>
            <a:ext cx="762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63"/>
          <p:cNvSpPr>
            <a:spLocks noChangeShapeType="1"/>
          </p:cNvSpPr>
          <p:nvPr/>
        </p:nvSpPr>
        <p:spPr bwMode="auto">
          <a:xfrm flipV="1">
            <a:off x="2971800" y="5257800"/>
            <a:ext cx="0" cy="2286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Line 64"/>
          <p:cNvSpPr>
            <a:spLocks noChangeShapeType="1"/>
          </p:cNvSpPr>
          <p:nvPr/>
        </p:nvSpPr>
        <p:spPr bwMode="auto">
          <a:xfrm flipH="1">
            <a:off x="2971800" y="5486400"/>
            <a:ext cx="6096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65"/>
          <p:cNvSpPr>
            <a:spLocks noChangeShapeType="1"/>
          </p:cNvSpPr>
          <p:nvPr/>
        </p:nvSpPr>
        <p:spPr bwMode="auto">
          <a:xfrm flipV="1">
            <a:off x="3581400" y="5257800"/>
            <a:ext cx="0" cy="2286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Rectangle 66" descr="粉色砂纸"/>
          <p:cNvSpPr>
            <a:spLocks noChangeArrowheads="1"/>
          </p:cNvSpPr>
          <p:nvPr/>
        </p:nvSpPr>
        <p:spPr bwMode="auto">
          <a:xfrm>
            <a:off x="1371600" y="5791200"/>
            <a:ext cx="838200" cy="457200"/>
          </a:xfrm>
          <a:prstGeom prst="rect">
            <a:avLst/>
          </a:prstGeom>
          <a:blipFill dpi="0" rotWithShape="0">
            <a:blip r:embed="rId3"/>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FFCCCC"/>
            </a:extrusion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FFCCCC">
                      <a:gamma/>
                      <a:shade val="60000"/>
                      <a:invGamma/>
                    </a:srgbClr>
                  </a:outerShdw>
                </a:effectLst>
              </a14:hiddenEffects>
            </a:ext>
          </a:extLst>
        </p:spPr>
        <p:txBody>
          <a:bodyPr wrap="none" anchor="ctr">
            <a:flatTx/>
          </a:bodyPr>
          <a:lstStyle/>
          <a:p>
            <a:pPr algn="ctr">
              <a:defRPr/>
            </a:pPr>
            <a:r>
              <a:rPr kumimoji="1" lang="en-US" altLang="zh-CN" sz="3200" b="1">
                <a:solidFill>
                  <a:srgbClr val="990033"/>
                </a:solidFill>
                <a:latin typeface="Times New Roman" pitchFamily="18" charset="0"/>
              </a:rPr>
              <a:t>  21  </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66" name="Rectangle 67" descr="粉色砂纸"/>
          <p:cNvSpPr>
            <a:spLocks noChangeArrowheads="1"/>
          </p:cNvSpPr>
          <p:nvPr/>
        </p:nvSpPr>
        <p:spPr bwMode="auto">
          <a:xfrm>
            <a:off x="4343400" y="5791200"/>
            <a:ext cx="838200" cy="457200"/>
          </a:xfrm>
          <a:prstGeom prst="rect">
            <a:avLst/>
          </a:prstGeom>
          <a:blipFill dpi="0" rotWithShape="0">
            <a:blip r:embed="rId3"/>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FFCCCC"/>
            </a:extrusion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FFCCCC">
                      <a:gamma/>
                      <a:shade val="60000"/>
                      <a:invGamma/>
                    </a:srgbClr>
                  </a:outerShdw>
                </a:effectLst>
              </a14:hiddenEffects>
            </a:ext>
          </a:extLst>
        </p:spPr>
        <p:txBody>
          <a:bodyPr wrap="none" anchor="ctr">
            <a:flatTx/>
          </a:bodyPr>
          <a:lstStyle/>
          <a:p>
            <a:pPr algn="ctr">
              <a:defRPr/>
            </a:pPr>
            <a:r>
              <a:rPr kumimoji="1" lang="en-US" altLang="zh-CN" sz="3200" b="1">
                <a:solidFill>
                  <a:srgbClr val="990033"/>
                </a:solidFill>
                <a:latin typeface="Times New Roman" pitchFamily="18" charset="0"/>
              </a:rPr>
              <a:t>  25*  </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67" name="Rectangle 68" descr="粉色砂纸"/>
          <p:cNvSpPr>
            <a:spLocks noChangeArrowheads="1"/>
          </p:cNvSpPr>
          <p:nvPr/>
        </p:nvSpPr>
        <p:spPr bwMode="auto">
          <a:xfrm>
            <a:off x="5334000" y="5791200"/>
            <a:ext cx="838200" cy="457200"/>
          </a:xfrm>
          <a:prstGeom prst="rect">
            <a:avLst/>
          </a:prstGeom>
          <a:blipFill dpi="0" rotWithShape="0">
            <a:blip r:embed="rId3"/>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FFCCCC"/>
            </a:extrusion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FFCCCC">
                      <a:gamma/>
                      <a:shade val="60000"/>
                      <a:invGamma/>
                    </a:srgbClr>
                  </a:outerShdw>
                </a:effectLst>
              </a14:hiddenEffects>
            </a:ext>
          </a:extLst>
        </p:spPr>
        <p:txBody>
          <a:bodyPr wrap="none" anchor="ctr">
            <a:flatTx/>
          </a:bodyPr>
          <a:lstStyle/>
          <a:p>
            <a:pPr algn="ctr">
              <a:defRPr/>
            </a:pPr>
            <a:r>
              <a:rPr kumimoji="1" lang="en-US" altLang="zh-CN" sz="3200" b="1">
                <a:solidFill>
                  <a:srgbClr val="990033"/>
                </a:solidFill>
                <a:latin typeface="Times New Roman" pitchFamily="18" charset="0"/>
              </a:rPr>
              <a:t>  16  </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68" name="Rectangle 69" descr="粉色砂纸"/>
          <p:cNvSpPr>
            <a:spLocks noChangeArrowheads="1"/>
          </p:cNvSpPr>
          <p:nvPr/>
        </p:nvSpPr>
        <p:spPr bwMode="auto">
          <a:xfrm>
            <a:off x="6324600" y="5791200"/>
            <a:ext cx="838200" cy="457200"/>
          </a:xfrm>
          <a:prstGeom prst="rect">
            <a:avLst/>
          </a:prstGeom>
          <a:blipFill dpi="0" rotWithShape="0">
            <a:blip r:embed="rId3"/>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FFCCCC"/>
            </a:extrusion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FFCCCC">
                      <a:gamma/>
                      <a:shade val="60000"/>
                      <a:invGamma/>
                    </a:srgbClr>
                  </a:outerShdw>
                </a:effectLst>
              </a14:hiddenEffects>
            </a:ext>
          </a:extLst>
        </p:spPr>
        <p:txBody>
          <a:bodyPr wrap="none" anchor="ctr">
            <a:flatTx/>
          </a:bodyPr>
          <a:lstStyle/>
          <a:p>
            <a:pPr algn="ctr">
              <a:defRPr/>
            </a:pPr>
            <a:r>
              <a:rPr kumimoji="1" lang="en-US" altLang="zh-CN" sz="3200" b="1">
                <a:solidFill>
                  <a:srgbClr val="990033"/>
                </a:solidFill>
                <a:latin typeface="Times New Roman" pitchFamily="18" charset="0"/>
              </a:rPr>
              <a:t>  08  </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69" name="Line 70"/>
          <p:cNvSpPr>
            <a:spLocks noChangeShapeType="1"/>
          </p:cNvSpPr>
          <p:nvPr/>
        </p:nvSpPr>
        <p:spPr bwMode="auto">
          <a:xfrm flipV="1">
            <a:off x="6858000" y="6248400"/>
            <a:ext cx="0" cy="2286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71"/>
          <p:cNvSpPr>
            <a:spLocks noChangeShapeType="1"/>
          </p:cNvSpPr>
          <p:nvPr/>
        </p:nvSpPr>
        <p:spPr bwMode="auto">
          <a:xfrm flipV="1">
            <a:off x="5638800" y="6248400"/>
            <a:ext cx="0" cy="2286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72"/>
          <p:cNvSpPr>
            <a:spLocks noChangeShapeType="1"/>
          </p:cNvSpPr>
          <p:nvPr/>
        </p:nvSpPr>
        <p:spPr bwMode="auto">
          <a:xfrm flipH="1">
            <a:off x="5638800" y="6477000"/>
            <a:ext cx="12192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Rectangle 73" descr="粉色砂纸"/>
          <p:cNvSpPr>
            <a:spLocks noChangeArrowheads="1"/>
          </p:cNvSpPr>
          <p:nvPr/>
        </p:nvSpPr>
        <p:spPr bwMode="auto">
          <a:xfrm>
            <a:off x="3352800" y="5791200"/>
            <a:ext cx="838200" cy="457200"/>
          </a:xfrm>
          <a:prstGeom prst="rect">
            <a:avLst/>
          </a:prstGeom>
          <a:blipFill dpi="0" rotWithShape="0">
            <a:blip r:embed="rId3"/>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FFCCCC"/>
            </a:extrusion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FFCCCC">
                      <a:gamma/>
                      <a:shade val="60000"/>
                      <a:invGamma/>
                    </a:srgbClr>
                  </a:outerShdw>
                </a:effectLst>
              </a14:hiddenEffects>
            </a:ext>
          </a:extLst>
        </p:spPr>
        <p:txBody>
          <a:bodyPr wrap="none" anchor="ctr">
            <a:flatTx/>
          </a:bodyPr>
          <a:lstStyle/>
          <a:p>
            <a:pPr algn="ctr">
              <a:defRPr/>
            </a:pPr>
            <a:r>
              <a:rPr kumimoji="1" lang="en-US" altLang="zh-CN" sz="3200" b="1">
                <a:solidFill>
                  <a:srgbClr val="990033"/>
                </a:solidFill>
                <a:latin typeface="Times New Roman" pitchFamily="18" charset="0"/>
              </a:rPr>
              <a:t>  49  </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73" name="Rectangle 74" descr="粉色砂纸"/>
          <p:cNvSpPr>
            <a:spLocks noChangeArrowheads="1"/>
          </p:cNvSpPr>
          <p:nvPr/>
        </p:nvSpPr>
        <p:spPr bwMode="auto">
          <a:xfrm>
            <a:off x="2362200" y="5791200"/>
            <a:ext cx="838200" cy="457200"/>
          </a:xfrm>
          <a:prstGeom prst="rect">
            <a:avLst/>
          </a:prstGeom>
          <a:blipFill dpi="0" rotWithShape="0">
            <a:blip r:embed="rId3"/>
            <a:srcRect/>
            <a:tile tx="0" ty="0" sx="100000" sy="100000" flip="none" algn="tl"/>
          </a:blipFill>
          <a:ln>
            <a:noFill/>
          </a:ln>
          <a:effectLst/>
          <a:scene3d>
            <a:camera prst="legacyPerspectiveTopRight"/>
            <a:lightRig rig="legacyFlat3" dir="b"/>
          </a:scene3d>
          <a:sp3d extrusionH="887400" prstMaterial="legacyMatte">
            <a:bevelT w="13500" h="13500" prst="angle"/>
            <a:bevelB w="13500" h="13500" prst="angle"/>
            <a:extrusionClr>
              <a:srgbClr val="FFCCCC"/>
            </a:extrusionClr>
          </a:sp3d>
          <a:extLst>
            <a:ext uri="{91240B29-F687-4F45-9708-019B960494DF}">
              <a14:hiddenLine xmlns:a14="http://schemas.microsoft.com/office/drawing/2010/main" w="38100">
                <a:noFill/>
                <a:miter lim="800000"/>
                <a:headEnd/>
                <a:tailEnd/>
              </a14:hiddenLine>
            </a:ext>
            <a:ext uri="{AF507438-7753-43E0-B8FC-AC1667EBCBE1}">
              <a14:hiddenEffects xmlns:a14="http://schemas.microsoft.com/office/drawing/2010/main">
                <a:effectLst>
                  <a:outerShdw dist="17961" dir="2700000" algn="ctr" rotWithShape="0">
                    <a:srgbClr val="FFCCCC">
                      <a:gamma/>
                      <a:shade val="60000"/>
                      <a:invGamma/>
                    </a:srgbClr>
                  </a:outerShdw>
                </a:effectLst>
              </a14:hiddenEffects>
            </a:ext>
          </a:extLst>
        </p:spPr>
        <p:txBody>
          <a:bodyPr wrap="none" anchor="ctr">
            <a:flatTx/>
          </a:bodyPr>
          <a:lstStyle/>
          <a:p>
            <a:pPr algn="ctr">
              <a:defRPr/>
            </a:pPr>
            <a:r>
              <a:rPr kumimoji="1" lang="en-US" altLang="zh-CN" sz="3200" b="1">
                <a:solidFill>
                  <a:srgbClr val="990033"/>
                </a:solidFill>
                <a:latin typeface="Times New Roman" pitchFamily="18" charset="0"/>
              </a:rPr>
              <a:t>  25  </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74" name="Line 75"/>
          <p:cNvSpPr>
            <a:spLocks noChangeShapeType="1"/>
          </p:cNvSpPr>
          <p:nvPr/>
        </p:nvSpPr>
        <p:spPr bwMode="auto">
          <a:xfrm flipV="1">
            <a:off x="3657600" y="6248400"/>
            <a:ext cx="0" cy="2286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76"/>
          <p:cNvSpPr>
            <a:spLocks noChangeShapeType="1"/>
          </p:cNvSpPr>
          <p:nvPr/>
        </p:nvSpPr>
        <p:spPr bwMode="auto">
          <a:xfrm flipV="1">
            <a:off x="2895600" y="6248400"/>
            <a:ext cx="0" cy="2286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77"/>
          <p:cNvSpPr>
            <a:spLocks noChangeShapeType="1"/>
          </p:cNvSpPr>
          <p:nvPr/>
        </p:nvSpPr>
        <p:spPr bwMode="auto">
          <a:xfrm flipH="1">
            <a:off x="2895600" y="6477000"/>
            <a:ext cx="7620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AutoShape 78"/>
          <p:cNvSpPr>
            <a:spLocks noChangeArrowheads="1"/>
          </p:cNvSpPr>
          <p:nvPr/>
        </p:nvSpPr>
        <p:spPr bwMode="auto">
          <a:xfrm>
            <a:off x="228600" y="381000"/>
            <a:ext cx="990600" cy="2057400"/>
          </a:xfrm>
          <a:prstGeom prst="downArrow">
            <a:avLst>
              <a:gd name="adj1" fmla="val 50000"/>
              <a:gd name="adj2" fmla="val 51923"/>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p>
            <a:endParaRPr lang="zh-CN" altLang="en-US"/>
          </a:p>
        </p:txBody>
      </p:sp>
      <p:sp>
        <p:nvSpPr>
          <p:cNvPr id="78" name="Text Box 79"/>
          <p:cNvSpPr txBox="1">
            <a:spLocks noChangeArrowheads="1"/>
          </p:cNvSpPr>
          <p:nvPr/>
        </p:nvSpPr>
        <p:spPr bwMode="auto">
          <a:xfrm>
            <a:off x="457200" y="708025"/>
            <a:ext cx="685800"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defRPr/>
            </a:pPr>
            <a:r>
              <a:rPr kumimoji="1" lang="zh-CN" altLang="en-US" sz="2800" b="1">
                <a:solidFill>
                  <a:schemeClr val="bg1"/>
                </a:solidFill>
                <a:latin typeface="Times New Roman" pitchFamily="18" charset="0"/>
                <a:ea typeface="仿宋_GB2312" pitchFamily="49" charset="-122"/>
              </a:rPr>
              <a:t>递</a:t>
            </a:r>
          </a:p>
          <a:p>
            <a:pPr>
              <a:defRPr/>
            </a:pPr>
            <a:r>
              <a:rPr kumimoji="1" lang="zh-CN" altLang="en-US" sz="2800" b="1">
                <a:solidFill>
                  <a:schemeClr val="bg1"/>
                </a:solidFill>
                <a:latin typeface="Times New Roman" pitchFamily="18" charset="0"/>
                <a:ea typeface="仿宋_GB2312" pitchFamily="49" charset="-122"/>
              </a:rPr>
              <a:t>归</a:t>
            </a:r>
            <a:endParaRPr kumimoji="1" lang="zh-CN" altLang="en-US" sz="3200" u="sng">
              <a:solidFill>
                <a:srgbClr val="FF3300"/>
              </a:solidFill>
              <a:effectLst>
                <a:outerShdw blurRad="38100" dist="38100" dir="2700000" algn="tl">
                  <a:srgbClr val="C0C0C0"/>
                </a:outerShdw>
              </a:effectLst>
              <a:latin typeface="" pitchFamily="18" charset="0"/>
            </a:endParaRPr>
          </a:p>
        </p:txBody>
      </p:sp>
      <p:sp>
        <p:nvSpPr>
          <p:cNvPr id="79" name="AutoShape 80"/>
          <p:cNvSpPr>
            <a:spLocks noChangeArrowheads="1"/>
          </p:cNvSpPr>
          <p:nvPr/>
        </p:nvSpPr>
        <p:spPr bwMode="auto">
          <a:xfrm>
            <a:off x="7620000" y="2667000"/>
            <a:ext cx="838200" cy="3352800"/>
          </a:xfrm>
          <a:prstGeom prst="upArrow">
            <a:avLst>
              <a:gd name="adj1" fmla="val 50000"/>
              <a:gd name="adj2" fmla="val 100000"/>
            </a:avLst>
          </a:prstGeom>
          <a:gradFill rotWithShape="0">
            <a:gsLst>
              <a:gs pos="0">
                <a:srgbClr val="FF3300">
                  <a:gamma/>
                  <a:shade val="46275"/>
                  <a:invGamma/>
                </a:srgbClr>
              </a:gs>
              <a:gs pos="50000">
                <a:srgbClr val="FF3300"/>
              </a:gs>
              <a:gs pos="100000">
                <a:srgbClr val="FF3300">
                  <a:gamma/>
                  <a:shade val="46275"/>
                  <a:invGamma/>
                </a:srgbClr>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vert="eaVert" wrap="none" anchor="ctr"/>
          <a:lstStyle/>
          <a:p>
            <a:pPr algn="ctr">
              <a:defRPr/>
            </a:pPr>
            <a:r>
              <a:rPr kumimoji="1" lang="zh-CN" altLang="en-US" sz="2800" b="1">
                <a:solidFill>
                  <a:schemeClr val="bg1"/>
                </a:solidFill>
                <a:latin typeface="Times New Roman" pitchFamily="18" charset="0"/>
                <a:ea typeface="仿宋_GB2312" pitchFamily="49" charset="-122"/>
              </a:rPr>
              <a:t>回   推</a:t>
            </a:r>
            <a:endParaRPr kumimoji="1" lang="zh-CN" altLang="en-US" sz="3200" u="sng">
              <a:solidFill>
                <a:srgbClr val="FF3300"/>
              </a:solidFill>
              <a:effectLst>
                <a:outerShdw blurRad="38100" dist="38100" dir="2700000" algn="tl">
                  <a:srgbClr val="000000"/>
                </a:outerShdw>
              </a:effectLst>
              <a:latin typeface="" pitchFamily="18" charset="0"/>
            </a:endParaRPr>
          </a:p>
        </p:txBody>
      </p:sp>
    </p:spTree>
    <p:extLst>
      <p:ext uri="{BB962C8B-B14F-4D97-AF65-F5344CB8AC3E}">
        <p14:creationId xmlns:p14="http://schemas.microsoft.com/office/powerpoint/2010/main" val="1705251273"/>
      </p:ext>
    </p:extLst>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ChangeArrowheads="1"/>
          </p:cNvSpPr>
          <p:nvPr/>
        </p:nvSpPr>
        <p:spPr bwMode="auto">
          <a:xfrm>
            <a:off x="154261" y="116632"/>
            <a:ext cx="430438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3200" b="1" dirty="0" smtClean="0">
                <a:effectLst>
                  <a:outerShdw blurRad="38100" dist="38100" dir="2700000" algn="tl">
                    <a:srgbClr val="C0C0C0"/>
                  </a:outerShdw>
                </a:effectLst>
                <a:latin typeface="楷体_GB2312" pitchFamily="49" charset="-122"/>
                <a:ea typeface="楷体_GB2312" pitchFamily="49" charset="-122"/>
              </a:rPr>
              <a:t>递归的的</a:t>
            </a:r>
            <a:r>
              <a:rPr kumimoji="1" lang="zh-CN" altLang="en-US" sz="3200" b="1" dirty="0">
                <a:effectLst>
                  <a:outerShdw blurRad="38100" dist="38100" dir="2700000" algn="tl">
                    <a:srgbClr val="C0C0C0"/>
                  </a:outerShdw>
                </a:effectLst>
                <a:latin typeface="楷体_GB2312" pitchFamily="49" charset="-122"/>
                <a:ea typeface="楷体_GB2312" pitchFamily="49" charset="-122"/>
              </a:rPr>
              <a:t>两路</a:t>
            </a:r>
            <a:r>
              <a:rPr kumimoji="1" lang="zh-CN" altLang="en-US" sz="3200" b="1" dirty="0" smtClean="0">
                <a:effectLst>
                  <a:outerShdw blurRad="38100" dist="38100" dir="2700000" algn="tl">
                    <a:srgbClr val="C0C0C0"/>
                  </a:outerShdw>
                </a:effectLst>
                <a:latin typeface="楷体_GB2312" pitchFamily="49" charset="-122"/>
                <a:ea typeface="楷体_GB2312" pitchFamily="49" charset="-122"/>
              </a:rPr>
              <a:t>归并排序</a:t>
            </a:r>
            <a:endParaRPr kumimoji="1" lang="zh-CN" altLang="en-US" sz="3200" b="1" dirty="0">
              <a:effectLst>
                <a:outerShdw blurRad="38100" dist="38100" dir="2700000" algn="tl">
                  <a:srgbClr val="C0C0C0"/>
                </a:outerShdw>
              </a:effectLst>
              <a:latin typeface="楷体_GB2312" pitchFamily="49" charset="-122"/>
              <a:ea typeface="楷体_GB2312" pitchFamily="49" charset="-122"/>
            </a:endParaRPr>
          </a:p>
        </p:txBody>
      </p:sp>
      <p:sp>
        <p:nvSpPr>
          <p:cNvPr id="164867" name="Text Box 3"/>
          <p:cNvSpPr txBox="1">
            <a:spLocks noChangeArrowheads="1"/>
          </p:cNvSpPr>
          <p:nvPr/>
        </p:nvSpPr>
        <p:spPr bwMode="auto">
          <a:xfrm>
            <a:off x="0" y="764704"/>
            <a:ext cx="9144000" cy="3625608"/>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en-US" altLang="zh-CN" sz="2800" b="1" dirty="0" err="1">
                <a:latin typeface="Times New Roman" pitchFamily="18" charset="0"/>
              </a:rPr>
              <a:t>def</a:t>
            </a:r>
            <a:r>
              <a:rPr lang="en-US" altLang="zh-CN" sz="2800" b="1" dirty="0">
                <a:latin typeface="Times New Roman" pitchFamily="18" charset="0"/>
              </a:rPr>
              <a:t>  </a:t>
            </a:r>
            <a:r>
              <a:rPr lang="en-US" altLang="zh-CN" sz="2800" b="1" dirty="0" err="1">
                <a:latin typeface="Times New Roman" pitchFamily="18" charset="0"/>
              </a:rPr>
              <a:t>MSort</a:t>
            </a:r>
            <a:r>
              <a:rPr lang="en-US" altLang="zh-CN" sz="2800" b="1" dirty="0">
                <a:latin typeface="Times New Roman" pitchFamily="18" charset="0"/>
              </a:rPr>
              <a:t>( A, </a:t>
            </a:r>
            <a:r>
              <a:rPr lang="en-US" altLang="zh-CN" sz="2800" b="1" dirty="0" err="1">
                <a:latin typeface="Times New Roman" pitchFamily="18" charset="0"/>
              </a:rPr>
              <a:t>TmpList</a:t>
            </a:r>
            <a:r>
              <a:rPr lang="en-US" altLang="zh-CN" sz="2800" b="1" dirty="0">
                <a:latin typeface="Times New Roman" pitchFamily="18" charset="0"/>
              </a:rPr>
              <a:t>, left, right ) :  #</a:t>
            </a:r>
            <a:r>
              <a:rPr lang="zh-CN" altLang="en-US" sz="2800" b="1" dirty="0">
                <a:latin typeface="Times New Roman" pitchFamily="18" charset="0"/>
              </a:rPr>
              <a:t>递归方式</a:t>
            </a:r>
          </a:p>
          <a:p>
            <a:pPr eaLnBrk="1" hangingPunct="1">
              <a:spcBef>
                <a:spcPct val="20000"/>
              </a:spcBef>
            </a:pPr>
            <a:r>
              <a:rPr lang="zh-CN" altLang="en-US" sz="2800" b="1" dirty="0">
                <a:latin typeface="Times New Roman" pitchFamily="18" charset="0"/>
              </a:rPr>
              <a:t>    </a:t>
            </a:r>
            <a:r>
              <a:rPr lang="en-US" altLang="zh-CN" sz="2800" b="1">
                <a:latin typeface="Times New Roman" pitchFamily="18" charset="0"/>
              </a:rPr>
              <a:t>i </a:t>
            </a:r>
            <a:r>
              <a:rPr lang="en-US" altLang="zh-CN" sz="2800" b="1" smtClean="0">
                <a:latin typeface="Times New Roman" pitchFamily="18" charset="0"/>
              </a:rPr>
              <a:t>= 0</a:t>
            </a:r>
            <a:r>
              <a:rPr lang="en-US" altLang="zh-CN" sz="2800" b="1" dirty="0">
                <a:latin typeface="Times New Roman" pitchFamily="18" charset="0"/>
              </a:rPr>
              <a:t>;</a:t>
            </a:r>
          </a:p>
          <a:p>
            <a:pPr eaLnBrk="1" hangingPunct="1">
              <a:spcBef>
                <a:spcPct val="20000"/>
              </a:spcBef>
            </a:pPr>
            <a:r>
              <a:rPr lang="en-US" altLang="zh-CN" sz="2800" b="1" dirty="0">
                <a:latin typeface="Times New Roman" pitchFamily="18" charset="0"/>
              </a:rPr>
              <a:t>    if  left &lt; right :</a:t>
            </a:r>
          </a:p>
          <a:p>
            <a:pPr eaLnBrk="1" hangingPunct="1">
              <a:spcBef>
                <a:spcPct val="20000"/>
              </a:spcBef>
            </a:pPr>
            <a:r>
              <a:rPr lang="en-US" altLang="zh-CN" sz="2800" b="1" dirty="0">
                <a:latin typeface="Times New Roman" pitchFamily="18" charset="0"/>
              </a:rPr>
              <a:t>        mid = (left + right)/2</a:t>
            </a:r>
          </a:p>
          <a:p>
            <a:pPr eaLnBrk="1" hangingPunct="1">
              <a:spcBef>
                <a:spcPct val="20000"/>
              </a:spcBef>
            </a:pPr>
            <a:r>
              <a:rPr lang="en-US" altLang="zh-CN" sz="2800" b="1" dirty="0">
                <a:latin typeface="Times New Roman" pitchFamily="18" charset="0"/>
              </a:rPr>
              <a:t>        </a:t>
            </a:r>
            <a:r>
              <a:rPr lang="en-US" altLang="zh-CN" sz="2800" b="1" dirty="0" err="1">
                <a:latin typeface="Times New Roman" pitchFamily="18" charset="0"/>
              </a:rPr>
              <a:t>MSort</a:t>
            </a:r>
            <a:r>
              <a:rPr lang="en-US" altLang="zh-CN" sz="2800" b="1" dirty="0">
                <a:latin typeface="Times New Roman" pitchFamily="18" charset="0"/>
              </a:rPr>
              <a:t>(A, </a:t>
            </a:r>
            <a:r>
              <a:rPr lang="en-US" altLang="zh-CN" sz="2800" b="1" dirty="0" err="1">
                <a:latin typeface="Times New Roman" pitchFamily="18" charset="0"/>
              </a:rPr>
              <a:t>TmpList</a:t>
            </a:r>
            <a:r>
              <a:rPr lang="en-US" altLang="zh-CN" sz="2800" b="1" dirty="0">
                <a:latin typeface="Times New Roman" pitchFamily="18" charset="0"/>
              </a:rPr>
              <a:t>, left, mid)</a:t>
            </a:r>
          </a:p>
          <a:p>
            <a:pPr eaLnBrk="1" hangingPunct="1">
              <a:spcBef>
                <a:spcPct val="20000"/>
              </a:spcBef>
            </a:pPr>
            <a:r>
              <a:rPr lang="en-US" altLang="zh-CN" sz="2800" b="1" dirty="0">
                <a:latin typeface="Times New Roman" pitchFamily="18" charset="0"/>
              </a:rPr>
              <a:t>        </a:t>
            </a:r>
            <a:r>
              <a:rPr lang="en-US" altLang="zh-CN" sz="2800" b="1" dirty="0" err="1">
                <a:latin typeface="Times New Roman" pitchFamily="18" charset="0"/>
              </a:rPr>
              <a:t>MSort</a:t>
            </a:r>
            <a:r>
              <a:rPr lang="en-US" altLang="zh-CN" sz="2800" b="1" dirty="0">
                <a:latin typeface="Times New Roman" pitchFamily="18" charset="0"/>
              </a:rPr>
              <a:t>(A, </a:t>
            </a:r>
            <a:r>
              <a:rPr lang="en-US" altLang="zh-CN" sz="2800" b="1" dirty="0" err="1">
                <a:latin typeface="Times New Roman" pitchFamily="18" charset="0"/>
              </a:rPr>
              <a:t>TmpList</a:t>
            </a:r>
            <a:r>
              <a:rPr lang="en-US" altLang="zh-CN" sz="2800" b="1" dirty="0">
                <a:latin typeface="Times New Roman" pitchFamily="18" charset="0"/>
              </a:rPr>
              <a:t>, mid+1, right)</a:t>
            </a:r>
          </a:p>
          <a:p>
            <a:pPr eaLnBrk="1" hangingPunct="1">
              <a:spcBef>
                <a:spcPct val="20000"/>
              </a:spcBef>
            </a:pPr>
            <a:r>
              <a:rPr lang="en-US" altLang="zh-CN" sz="2800" b="1" dirty="0">
                <a:latin typeface="Times New Roman" pitchFamily="18" charset="0"/>
              </a:rPr>
              <a:t>        Merge(A, </a:t>
            </a:r>
            <a:r>
              <a:rPr lang="en-US" altLang="zh-CN" sz="2800" b="1" dirty="0" err="1">
                <a:latin typeface="Times New Roman" pitchFamily="18" charset="0"/>
              </a:rPr>
              <a:t>TmpList</a:t>
            </a:r>
            <a:r>
              <a:rPr lang="en-US" altLang="zh-CN" sz="2800" b="1" dirty="0">
                <a:latin typeface="Times New Roman" pitchFamily="18" charset="0"/>
              </a:rPr>
              <a:t>, left, mid, right)</a:t>
            </a:r>
            <a:endParaRPr lang="en-US" altLang="zh-CN" sz="2800" dirty="0">
              <a:latin typeface="Times New Roman" pitchFamily="18" charset="0"/>
            </a:endParaRPr>
          </a:p>
        </p:txBody>
      </p:sp>
      <p:sp>
        <p:nvSpPr>
          <p:cNvPr id="4" name="Text Box 3"/>
          <p:cNvSpPr txBox="1">
            <a:spLocks noChangeArrowheads="1"/>
          </p:cNvSpPr>
          <p:nvPr/>
        </p:nvSpPr>
        <p:spPr bwMode="auto">
          <a:xfrm>
            <a:off x="0" y="5300651"/>
            <a:ext cx="9144000" cy="1557349"/>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en-US" altLang="zh-CN" sz="2800" b="1" dirty="0" err="1">
                <a:latin typeface="Times New Roman" pitchFamily="18" charset="0"/>
              </a:rPr>
              <a:t>def</a:t>
            </a:r>
            <a:r>
              <a:rPr lang="en-US" altLang="zh-CN" sz="2800" b="1" dirty="0">
                <a:latin typeface="Times New Roman" pitchFamily="18" charset="0"/>
              </a:rPr>
              <a:t> </a:t>
            </a:r>
            <a:r>
              <a:rPr lang="en-US" altLang="zh-CN" sz="2800" b="1" dirty="0" err="1">
                <a:latin typeface="Times New Roman" pitchFamily="18" charset="0"/>
              </a:rPr>
              <a:t>MergeSort</a:t>
            </a:r>
            <a:r>
              <a:rPr lang="en-US" altLang="zh-CN" sz="2800" b="1" dirty="0">
                <a:latin typeface="Times New Roman" pitchFamily="18" charset="0"/>
              </a:rPr>
              <a:t>(A) :</a:t>
            </a:r>
          </a:p>
          <a:p>
            <a:pPr eaLnBrk="1" hangingPunct="1">
              <a:spcBef>
                <a:spcPct val="20000"/>
              </a:spcBef>
            </a:pPr>
            <a:r>
              <a:rPr lang="en-US" altLang="zh-CN" sz="2800" b="1" dirty="0">
                <a:latin typeface="Times New Roman" pitchFamily="18" charset="0"/>
              </a:rPr>
              <a:t>    </a:t>
            </a:r>
            <a:r>
              <a:rPr lang="en-US" altLang="zh-CN" sz="2800" b="1" dirty="0" err="1">
                <a:latin typeface="Times New Roman" pitchFamily="18" charset="0"/>
              </a:rPr>
              <a:t>TmpList</a:t>
            </a:r>
            <a:r>
              <a:rPr lang="en-US" altLang="zh-CN" sz="2800" b="1" dirty="0">
                <a:latin typeface="Times New Roman" pitchFamily="18" charset="0"/>
              </a:rPr>
              <a:t> = [0 for i in range(</a:t>
            </a:r>
            <a:r>
              <a:rPr lang="en-US" altLang="zh-CN" sz="2800" b="1" dirty="0" err="1">
                <a:latin typeface="Times New Roman" pitchFamily="18" charset="0"/>
              </a:rPr>
              <a:t>len</a:t>
            </a:r>
            <a:r>
              <a:rPr lang="en-US" altLang="zh-CN" sz="2800" b="1" dirty="0">
                <a:latin typeface="Times New Roman" pitchFamily="18" charset="0"/>
              </a:rPr>
              <a:t>(A))]</a:t>
            </a:r>
          </a:p>
          <a:p>
            <a:pPr eaLnBrk="1" hangingPunct="1">
              <a:spcBef>
                <a:spcPct val="20000"/>
              </a:spcBef>
            </a:pPr>
            <a:r>
              <a:rPr lang="en-US" altLang="zh-CN" sz="2800" b="1" dirty="0">
                <a:latin typeface="Times New Roman" pitchFamily="18" charset="0"/>
              </a:rPr>
              <a:t>    </a:t>
            </a:r>
            <a:r>
              <a:rPr lang="en-US" altLang="zh-CN" sz="2800" b="1" dirty="0" err="1">
                <a:latin typeface="Times New Roman" pitchFamily="18" charset="0"/>
              </a:rPr>
              <a:t>MSort</a:t>
            </a:r>
            <a:r>
              <a:rPr lang="en-US" altLang="zh-CN" sz="2800" b="1" dirty="0">
                <a:latin typeface="Times New Roman" pitchFamily="18" charset="0"/>
              </a:rPr>
              <a:t>(A, </a:t>
            </a:r>
            <a:r>
              <a:rPr lang="en-US" altLang="zh-CN" sz="2800" b="1" dirty="0" err="1">
                <a:latin typeface="Times New Roman" pitchFamily="18" charset="0"/>
              </a:rPr>
              <a:t>TmpList</a:t>
            </a:r>
            <a:r>
              <a:rPr lang="en-US" altLang="zh-CN" sz="2800" b="1" dirty="0">
                <a:latin typeface="Times New Roman" pitchFamily="18" charset="0"/>
              </a:rPr>
              <a:t>, 0, </a:t>
            </a:r>
            <a:r>
              <a:rPr lang="en-US" altLang="zh-CN" sz="2800" b="1" dirty="0" err="1">
                <a:latin typeface="Times New Roman" pitchFamily="18" charset="0"/>
              </a:rPr>
              <a:t>len</a:t>
            </a:r>
            <a:r>
              <a:rPr lang="en-US" altLang="zh-CN" sz="2800" b="1" dirty="0">
                <a:latin typeface="Times New Roman" pitchFamily="18" charset="0"/>
              </a:rPr>
              <a:t>(A)-1)</a:t>
            </a:r>
            <a:endParaRPr lang="en-US" altLang="zh-CN" sz="2800" dirty="0">
              <a:latin typeface="Times New Roman" pitchFamily="18" charset="0"/>
            </a:endParaRPr>
          </a:p>
        </p:txBody>
      </p:sp>
      <p:sp>
        <p:nvSpPr>
          <p:cNvPr id="5" name="Rectangle 2"/>
          <p:cNvSpPr>
            <a:spLocks noChangeArrowheads="1"/>
          </p:cNvSpPr>
          <p:nvPr/>
        </p:nvSpPr>
        <p:spPr bwMode="auto">
          <a:xfrm>
            <a:off x="140594" y="4653136"/>
            <a:ext cx="14205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3200" b="1" dirty="0" smtClean="0">
                <a:effectLst>
                  <a:outerShdw blurRad="38100" dist="38100" dir="2700000" algn="tl">
                    <a:srgbClr val="C0C0C0"/>
                  </a:outerShdw>
                </a:effectLst>
                <a:latin typeface="楷体_GB2312" pitchFamily="49" charset="-122"/>
                <a:ea typeface="楷体_GB2312" pitchFamily="49" charset="-122"/>
              </a:rPr>
              <a:t>主算法</a:t>
            </a:r>
            <a:endParaRPr kumimoji="1" lang="zh-CN" altLang="en-US" sz="3200" b="1" dirty="0">
              <a:effectLst>
                <a:outerShdw blurRad="38100" dist="38100" dir="2700000" algn="tl">
                  <a:srgbClr val="C0C0C0"/>
                </a:outerShdw>
              </a:effectLst>
              <a:latin typeface="楷体_GB2312" pitchFamily="49" charset="-122"/>
              <a:ea typeface="楷体_GB2312" pitchFamily="49" charset="-122"/>
            </a:endParaRPr>
          </a:p>
        </p:txBody>
      </p:sp>
    </p:spTree>
    <p:extLst>
      <p:ext uri="{BB962C8B-B14F-4D97-AF65-F5344CB8AC3E}">
        <p14:creationId xmlns:p14="http://schemas.microsoft.com/office/powerpoint/2010/main" val="3136792233"/>
      </p:ext>
    </p:extLst>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ChangeArrowheads="1"/>
          </p:cNvSpPr>
          <p:nvPr/>
        </p:nvSpPr>
        <p:spPr bwMode="auto">
          <a:xfrm>
            <a:off x="179388" y="332656"/>
            <a:ext cx="18161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3200" b="1" dirty="0">
                <a:effectLst>
                  <a:outerShdw blurRad="38100" dist="38100" dir="2700000" algn="tl">
                    <a:srgbClr val="C0C0C0"/>
                  </a:outerShdw>
                </a:effectLst>
                <a:latin typeface="楷体_GB2312" pitchFamily="49" charset="-122"/>
                <a:ea typeface="楷体_GB2312" pitchFamily="49" charset="-122"/>
              </a:rPr>
              <a:t>算法改进</a:t>
            </a:r>
          </a:p>
        </p:txBody>
      </p:sp>
      <p:sp>
        <p:nvSpPr>
          <p:cNvPr id="431107" name="Rectangle 3"/>
          <p:cNvSpPr>
            <a:spLocks noGrp="1" noChangeArrowheads="1"/>
          </p:cNvSpPr>
          <p:nvPr>
            <p:ph type="body" idx="1"/>
          </p:nvPr>
        </p:nvSpPr>
        <p:spPr>
          <a:xfrm>
            <a:off x="152400" y="990600"/>
            <a:ext cx="8915400" cy="2798763"/>
          </a:xfrm>
        </p:spPr>
        <p:txBody>
          <a:bodyPr lIns="92075" tIns="46038" rIns="92075" bIns="46038"/>
          <a:lstStyle/>
          <a:p>
            <a:pPr marL="0" indent="712788" eaLnBrk="1" hangingPunct="1">
              <a:buFontTx/>
              <a:buNone/>
              <a:defRPr/>
            </a:pPr>
            <a:r>
              <a:rPr lang="en-US" altLang="zh-CN" sz="2800" b="1" smtClean="0">
                <a:effectLst>
                  <a:outerShdw blurRad="38100" dist="38100" dir="2700000" algn="tl">
                    <a:srgbClr val="C0C0C0"/>
                  </a:outerShdw>
                </a:effectLst>
                <a:latin typeface="Times New Roman" pitchFamily="18" charset="0"/>
                <a:ea typeface="楷体_GB2312" pitchFamily="49" charset="-122"/>
              </a:rPr>
              <a:t>R.Sedgewick</a:t>
            </a:r>
            <a:r>
              <a:rPr lang="zh-CN" altLang="en-US" sz="2800" b="1" smtClean="0">
                <a:effectLst>
                  <a:outerShdw blurRad="38100" dist="38100" dir="2700000" algn="tl">
                    <a:srgbClr val="C0C0C0"/>
                  </a:outerShdw>
                </a:effectLst>
                <a:latin typeface="楷体_GB2312" pitchFamily="49" charset="-122"/>
                <a:ea typeface="楷体_GB2312" pitchFamily="49" charset="-122"/>
              </a:rPr>
              <a:t>提出了一个改进的两路归并算法。在把元素序列复制到辅助数组的过程中，把第二个有序表的元素顺序逆转。这样，两个待归并的表从两端开始处理，向中间归并，两个表的尾端互成监视哨，省去程序中间是否越界的判断，提高了算法效率（当然，算法的时间复杂度并没有改变）。</a:t>
            </a:r>
          </a:p>
        </p:txBody>
      </p:sp>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ChangeArrowheads="1"/>
          </p:cNvSpPr>
          <p:nvPr/>
        </p:nvSpPr>
        <p:spPr bwMode="auto">
          <a:xfrm>
            <a:off x="107504" y="404664"/>
            <a:ext cx="7010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kumimoji="1" lang="zh-CN" altLang="en-US" sz="4000" b="1">
                <a:solidFill>
                  <a:srgbClr val="FF3300"/>
                </a:solidFill>
                <a:effectLst>
                  <a:outerShdw blurRad="38100" dist="38100" dir="2700000" algn="tl">
                    <a:srgbClr val="C0C0C0"/>
                  </a:outerShdw>
                </a:effectLst>
                <a:latin typeface="Times New Roman" pitchFamily="18" charset="0"/>
                <a:ea typeface="楷体_GB2312" pitchFamily="49" charset="-122"/>
              </a:rPr>
              <a:t>六、基于链表的排序</a:t>
            </a:r>
            <a:endParaRPr kumimoji="1" lang="zh-CN" altLang="en-US" sz="4000" u="sng">
              <a:solidFill>
                <a:srgbClr val="FF3300"/>
              </a:solidFill>
              <a:effectLst>
                <a:outerShdw blurRad="38100" dist="38100" dir="2700000" algn="tl">
                  <a:srgbClr val="C0C0C0"/>
                </a:outerShdw>
              </a:effectLst>
              <a:latin typeface="" pitchFamily="18" charset="0"/>
            </a:endParaRPr>
          </a:p>
        </p:txBody>
      </p:sp>
      <p:sp>
        <p:nvSpPr>
          <p:cNvPr id="434179" name="Rectangle 3"/>
          <p:cNvSpPr>
            <a:spLocks noChangeArrowheads="1"/>
          </p:cNvSpPr>
          <p:nvPr/>
        </p:nvSpPr>
        <p:spPr bwMode="auto">
          <a:xfrm>
            <a:off x="107504" y="1412776"/>
            <a:ext cx="8928992" cy="273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457200" indent="-457200">
              <a:spcBef>
                <a:spcPts val="600"/>
              </a:spcBef>
              <a:buClr>
                <a:schemeClr val="tx1"/>
              </a:buClr>
              <a:buSzPct val="95000"/>
              <a:buFont typeface="Wingdings" panose="05000000000000000000" pitchFamily="2" charset="2"/>
              <a:buChar char="Ø"/>
              <a:defRPr/>
            </a:pPr>
            <a:r>
              <a:rPr kumimoji="1" lang="zh-CN" altLang="en-US" sz="2800" b="1">
                <a:effectLst>
                  <a:outerShdw blurRad="38100" dist="38100" dir="2700000" algn="tl">
                    <a:srgbClr val="C0C0C0"/>
                  </a:outerShdw>
                </a:effectLst>
                <a:latin typeface="楷体_GB2312" pitchFamily="49" charset="-122"/>
                <a:ea typeface="楷体_GB2312" pitchFamily="49" charset="-122"/>
              </a:rPr>
              <a:t>前面讨论的排序方法都是基于数组实现的，排序过程中需要大量的移动数据。在排序元素体积较大时，移动数据花费的时间较多。</a:t>
            </a:r>
          </a:p>
          <a:p>
            <a:pPr marL="457200" indent="-457200">
              <a:spcBef>
                <a:spcPts val="600"/>
              </a:spcBef>
              <a:buClr>
                <a:schemeClr val="tx1"/>
              </a:buClr>
              <a:buSzPct val="95000"/>
              <a:buFont typeface="Wingdings" panose="05000000000000000000" pitchFamily="2" charset="2"/>
              <a:buChar char="Ø"/>
              <a:defRPr/>
            </a:pPr>
            <a:r>
              <a:rPr kumimoji="1" lang="zh-CN" altLang="en-US" sz="2800" b="1">
                <a:effectLst>
                  <a:outerShdw blurRad="38100" dist="38100" dir="2700000" algn="tl">
                    <a:srgbClr val="C0C0C0"/>
                  </a:outerShdw>
                </a:effectLst>
                <a:latin typeface="楷体_GB2312" pitchFamily="49" charset="-122"/>
                <a:ea typeface="楷体_GB2312" pitchFamily="49" charset="-122"/>
              </a:rPr>
              <a:t>基于链表来实现排序，在排序过程中通过修改链接指针有序地将各个元素链接起来，不需要移动数据，可有效提高排序的效率。</a:t>
            </a:r>
          </a:p>
        </p:txBody>
      </p:sp>
    </p:spTree>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a:xfrm>
            <a:off x="118150" y="332656"/>
            <a:ext cx="3886200" cy="685800"/>
          </a:xfrm>
        </p:spPr>
        <p:txBody>
          <a:bodyPr lIns="92075" tIns="46038" rIns="92075" bIns="46038"/>
          <a:lstStyle/>
          <a:p>
            <a:pPr algn="just" eaLnBrk="1" hangingPunct="1">
              <a:defRPr/>
            </a:pPr>
            <a:r>
              <a:rPr lang="zh-CN" altLang="en-US" sz="3200" b="1" smtClean="0">
                <a:solidFill>
                  <a:srgbClr val="FF3300"/>
                </a:solidFill>
                <a:effectLst>
                  <a:outerShdw blurRad="38100" dist="38100" dir="2700000" algn="tl">
                    <a:srgbClr val="C0C0C0"/>
                  </a:outerShdw>
                </a:effectLst>
                <a:ea typeface="楷体_GB2312" pitchFamily="49" charset="-122"/>
              </a:rPr>
              <a:t>链表插入排序</a:t>
            </a:r>
          </a:p>
        </p:txBody>
      </p:sp>
      <p:sp>
        <p:nvSpPr>
          <p:cNvPr id="169987" name="Rectangle 3"/>
          <p:cNvSpPr>
            <a:spLocks noGrp="1" noChangeArrowheads="1"/>
          </p:cNvSpPr>
          <p:nvPr>
            <p:ph type="body" idx="1"/>
          </p:nvPr>
        </p:nvSpPr>
        <p:spPr>
          <a:xfrm>
            <a:off x="118150" y="1018456"/>
            <a:ext cx="8740775" cy="5614988"/>
          </a:xfrm>
          <a:noFill/>
        </p:spPr>
        <p:txBody>
          <a:bodyPr lIns="92075" tIns="46038" rIns="92075" bIns="46038"/>
          <a:lstStyle/>
          <a:p>
            <a:pPr algn="just" eaLnBrk="1" hangingPunct="1">
              <a:buClr>
                <a:schemeClr val="tx1"/>
              </a:buClr>
              <a:buSzPct val="96000"/>
              <a:buFont typeface="Wingdings" panose="05000000000000000000" pitchFamily="2" charset="2"/>
              <a:buChar char="Ø"/>
            </a:pPr>
            <a:r>
              <a:rPr lang="zh-CN" altLang="en-US" sz="2800" b="1" smtClean="0">
                <a:latin typeface="Times New Roman" pitchFamily="18" charset="0"/>
                <a:ea typeface="楷体_GB2312" pitchFamily="49" charset="-122"/>
              </a:rPr>
              <a:t>链表插入排序的基本思想是：在每个对象的结点中增加一个链接指针数据成员</a:t>
            </a:r>
            <a:r>
              <a:rPr lang="en-US" altLang="zh-CN" sz="2800" b="1" smtClean="0">
                <a:latin typeface="Times New Roman" pitchFamily="18" charset="0"/>
                <a:ea typeface="楷体_GB2312" pitchFamily="49" charset="-122"/>
              </a:rPr>
              <a:t>link</a:t>
            </a:r>
            <a:r>
              <a:rPr lang="zh-CN" altLang="en-US" sz="2800" b="1" smtClean="0">
                <a:latin typeface="Times New Roman" pitchFamily="18" charset="0"/>
                <a:ea typeface="楷体_GB2312" pitchFamily="49" charset="-122"/>
              </a:rPr>
              <a:t>。</a:t>
            </a:r>
          </a:p>
          <a:p>
            <a:pPr algn="just" eaLnBrk="1" hangingPunct="1">
              <a:buClr>
                <a:schemeClr val="tx1"/>
              </a:buClr>
              <a:buSzPct val="96000"/>
              <a:buFont typeface="Wingdings" panose="05000000000000000000" pitchFamily="2" charset="2"/>
              <a:buChar char="Ø"/>
            </a:pPr>
            <a:r>
              <a:rPr lang="zh-CN" altLang="en-US" sz="2800" b="1" smtClean="0">
                <a:latin typeface="Times New Roman" pitchFamily="18" charset="0"/>
                <a:ea typeface="楷体_GB2312" pitchFamily="49" charset="-122"/>
              </a:rPr>
              <a:t>对于存放于数组中的一组对象</a:t>
            </a:r>
            <a:r>
              <a:rPr lang="en-US" altLang="zh-CN" sz="2800" b="1" smtClean="0">
                <a:latin typeface="Times New Roman" pitchFamily="18" charset="0"/>
                <a:ea typeface="楷体_GB2312" pitchFamily="49" charset="-122"/>
              </a:rPr>
              <a:t>v[1]</a:t>
            </a:r>
            <a:r>
              <a:rPr lang="zh-CN" altLang="en-US" sz="2800" b="1" smtClean="0">
                <a:latin typeface="Times New Roman" pitchFamily="18" charset="0"/>
                <a:ea typeface="楷体_GB2312" pitchFamily="49" charset="-122"/>
              </a:rPr>
              <a:t>，</a:t>
            </a:r>
            <a:r>
              <a:rPr lang="en-US" altLang="zh-CN" sz="2800" b="1" smtClean="0">
                <a:latin typeface="Times New Roman" pitchFamily="18" charset="0"/>
                <a:ea typeface="楷体_GB2312" pitchFamily="49" charset="-122"/>
              </a:rPr>
              <a:t>v[2]</a:t>
            </a:r>
            <a:r>
              <a:rPr lang="zh-CN" altLang="en-US" sz="2800" b="1" smtClean="0">
                <a:latin typeface="Times New Roman" pitchFamily="18" charset="0"/>
                <a:ea typeface="楷体_GB2312" pitchFamily="49" charset="-122"/>
              </a:rPr>
              <a:t>，</a:t>
            </a:r>
            <a:r>
              <a:rPr lang="en-US" altLang="zh-CN" sz="2800" b="1" smtClean="0">
                <a:latin typeface="Times New Roman" pitchFamily="18" charset="0"/>
                <a:ea typeface="楷体_GB2312" pitchFamily="49" charset="-122"/>
              </a:rPr>
              <a:t>…</a:t>
            </a:r>
            <a:r>
              <a:rPr lang="zh-CN" altLang="en-US" sz="2800" b="1" smtClean="0">
                <a:latin typeface="Times New Roman" pitchFamily="18" charset="0"/>
                <a:ea typeface="楷体_GB2312" pitchFamily="49" charset="-122"/>
              </a:rPr>
              <a:t>，</a:t>
            </a:r>
            <a:r>
              <a:rPr lang="en-US" altLang="zh-CN" sz="2800" b="1" smtClean="0">
                <a:latin typeface="Times New Roman" pitchFamily="18" charset="0"/>
                <a:ea typeface="楷体_GB2312" pitchFamily="49" charset="-122"/>
              </a:rPr>
              <a:t>v[n]</a:t>
            </a:r>
            <a:r>
              <a:rPr lang="zh-CN" altLang="en-US" sz="2800" b="1" smtClean="0">
                <a:latin typeface="Times New Roman" pitchFamily="18" charset="0"/>
                <a:ea typeface="楷体_GB2312" pitchFamily="49" charset="-122"/>
              </a:rPr>
              <a:t>，若</a:t>
            </a:r>
            <a:r>
              <a:rPr lang="en-US" altLang="zh-CN" sz="2800" b="1" smtClean="0">
                <a:latin typeface="Times New Roman" pitchFamily="18" charset="0"/>
                <a:ea typeface="楷体_GB2312" pitchFamily="49" charset="-122"/>
              </a:rPr>
              <a:t>v[1]</a:t>
            </a:r>
            <a:r>
              <a:rPr lang="zh-CN" altLang="en-US" sz="2800" b="1" smtClean="0">
                <a:latin typeface="Times New Roman" pitchFamily="18" charset="0"/>
                <a:ea typeface="楷体_GB2312" pitchFamily="49" charset="-122"/>
              </a:rPr>
              <a:t>，</a:t>
            </a:r>
            <a:r>
              <a:rPr lang="en-US" altLang="zh-CN" sz="2800" b="1" smtClean="0">
                <a:latin typeface="Times New Roman" pitchFamily="18" charset="0"/>
                <a:ea typeface="楷体_GB2312" pitchFamily="49" charset="-122"/>
              </a:rPr>
              <a:t>v[2]</a:t>
            </a:r>
            <a:r>
              <a:rPr lang="zh-CN" altLang="en-US" sz="2800" b="1" smtClean="0">
                <a:latin typeface="Times New Roman" pitchFamily="18" charset="0"/>
                <a:ea typeface="楷体_GB2312" pitchFamily="49" charset="-122"/>
              </a:rPr>
              <a:t>，</a:t>
            </a:r>
            <a:r>
              <a:rPr lang="en-US" altLang="zh-CN" sz="2800" b="1" smtClean="0">
                <a:latin typeface="Times New Roman" pitchFamily="18" charset="0"/>
                <a:ea typeface="楷体_GB2312" pitchFamily="49" charset="-122"/>
              </a:rPr>
              <a:t>…</a:t>
            </a:r>
            <a:r>
              <a:rPr lang="zh-CN" altLang="en-US" sz="2800" b="1" smtClean="0">
                <a:latin typeface="Times New Roman" pitchFamily="18" charset="0"/>
                <a:ea typeface="楷体_GB2312" pitchFamily="49" charset="-122"/>
              </a:rPr>
              <a:t>，</a:t>
            </a:r>
            <a:r>
              <a:rPr lang="en-US" altLang="zh-CN" sz="2800" b="1" smtClean="0">
                <a:latin typeface="Times New Roman" pitchFamily="18" charset="0"/>
                <a:ea typeface="楷体_GB2312" pitchFamily="49" charset="-122"/>
              </a:rPr>
              <a:t>v[i-1]</a:t>
            </a:r>
            <a:r>
              <a:rPr lang="zh-CN" altLang="en-US" sz="2800" b="1" smtClean="0">
                <a:latin typeface="Times New Roman" pitchFamily="18" charset="0"/>
                <a:ea typeface="楷体_GB2312" pitchFamily="49" charset="-122"/>
              </a:rPr>
              <a:t>已经通过指针</a:t>
            </a:r>
            <a:r>
              <a:rPr lang="en-US" altLang="zh-CN" sz="2800" b="1" smtClean="0">
                <a:latin typeface="Times New Roman" pitchFamily="18" charset="0"/>
                <a:ea typeface="楷体_GB2312" pitchFamily="49" charset="-122"/>
              </a:rPr>
              <a:t>link</a:t>
            </a:r>
            <a:r>
              <a:rPr lang="zh-CN" altLang="en-US" sz="2800" b="1" smtClean="0">
                <a:latin typeface="Times New Roman" pitchFamily="18" charset="0"/>
                <a:ea typeface="楷体_GB2312" pitchFamily="49" charset="-122"/>
              </a:rPr>
              <a:t>，按其关键码的大小，从小到大链接起来，现在要插入</a:t>
            </a:r>
            <a:r>
              <a:rPr lang="en-US" altLang="zh-CN" sz="2800" b="1" smtClean="0">
                <a:latin typeface="Times New Roman" pitchFamily="18" charset="0"/>
                <a:ea typeface="楷体_GB2312" pitchFamily="49" charset="-122"/>
              </a:rPr>
              <a:t>v[i], i=2, 3,…,n</a:t>
            </a:r>
            <a:r>
              <a:rPr lang="zh-CN" altLang="en-US" sz="2800" b="1" smtClean="0">
                <a:latin typeface="Times New Roman" pitchFamily="18" charset="0"/>
                <a:ea typeface="楷体_GB2312" pitchFamily="49" charset="-122"/>
              </a:rPr>
              <a:t>，则必须在前面</a:t>
            </a:r>
            <a:r>
              <a:rPr lang="en-US" altLang="zh-CN" sz="2800" b="1" smtClean="0">
                <a:latin typeface="Times New Roman" pitchFamily="18" charset="0"/>
                <a:ea typeface="楷体_GB2312" pitchFamily="49" charset="-122"/>
              </a:rPr>
              <a:t>i-1</a:t>
            </a:r>
            <a:r>
              <a:rPr lang="zh-CN" altLang="en-US" sz="2800" b="1" smtClean="0">
                <a:latin typeface="Times New Roman" pitchFamily="18" charset="0"/>
                <a:ea typeface="楷体_GB2312" pitchFamily="49" charset="-122"/>
              </a:rPr>
              <a:t>个链接起来的对象当中，循链顺序检测比较，找到</a:t>
            </a:r>
            <a:r>
              <a:rPr lang="en-US" altLang="zh-CN" sz="2800" b="1" smtClean="0">
                <a:latin typeface="Times New Roman" pitchFamily="18" charset="0"/>
                <a:ea typeface="楷体_GB2312" pitchFamily="49" charset="-122"/>
              </a:rPr>
              <a:t>v[i]</a:t>
            </a:r>
            <a:r>
              <a:rPr lang="zh-CN" altLang="en-US" sz="2800" b="1" smtClean="0">
                <a:latin typeface="Times New Roman" pitchFamily="18" charset="0"/>
                <a:ea typeface="楷体_GB2312" pitchFamily="49" charset="-122"/>
              </a:rPr>
              <a:t>应插入</a:t>
            </a:r>
            <a:r>
              <a:rPr lang="en-US" altLang="zh-CN" sz="2800" b="1" smtClean="0">
                <a:latin typeface="Times New Roman" pitchFamily="18" charset="0"/>
                <a:ea typeface="楷体_GB2312" pitchFamily="49" charset="-122"/>
              </a:rPr>
              <a:t>(</a:t>
            </a:r>
            <a:r>
              <a:rPr lang="zh-CN" altLang="en-US" sz="2800" b="1" smtClean="0">
                <a:latin typeface="Times New Roman" pitchFamily="18" charset="0"/>
                <a:ea typeface="楷体_GB2312" pitchFamily="49" charset="-122"/>
              </a:rPr>
              <a:t>或链入</a:t>
            </a:r>
            <a:r>
              <a:rPr lang="en-US" altLang="zh-CN" sz="2800" b="1" smtClean="0">
                <a:latin typeface="Times New Roman" pitchFamily="18" charset="0"/>
                <a:ea typeface="楷体_GB2312" pitchFamily="49" charset="-122"/>
              </a:rPr>
              <a:t>)</a:t>
            </a:r>
            <a:r>
              <a:rPr lang="zh-CN" altLang="en-US" sz="2800" b="1" smtClean="0">
                <a:latin typeface="Times New Roman" pitchFamily="18" charset="0"/>
                <a:ea typeface="楷体_GB2312" pitchFamily="49" charset="-122"/>
              </a:rPr>
              <a:t>的位置，把</a:t>
            </a:r>
            <a:r>
              <a:rPr lang="en-US" altLang="zh-CN" sz="2800" b="1" smtClean="0">
                <a:latin typeface="Times New Roman" pitchFamily="18" charset="0"/>
                <a:ea typeface="楷体_GB2312" pitchFamily="49" charset="-122"/>
              </a:rPr>
              <a:t>v[i]</a:t>
            </a:r>
            <a:r>
              <a:rPr lang="zh-CN" altLang="en-US" sz="2800" b="1" smtClean="0">
                <a:latin typeface="Times New Roman" pitchFamily="18" charset="0"/>
                <a:ea typeface="楷体_GB2312" pitchFamily="49" charset="-122"/>
              </a:rPr>
              <a:t>插入，并修改相应的链接指针。</a:t>
            </a:r>
            <a:endParaRPr lang="en-US" altLang="zh-CN" sz="2800" b="1" smtClean="0">
              <a:latin typeface="Times New Roman" pitchFamily="18" charset="0"/>
              <a:ea typeface="楷体_GB2312" pitchFamily="49" charset="-122"/>
            </a:endParaRPr>
          </a:p>
          <a:p>
            <a:pPr algn="just" eaLnBrk="1" hangingPunct="1">
              <a:buClr>
                <a:schemeClr val="tx1"/>
              </a:buClr>
              <a:buSzPct val="96000"/>
              <a:buFont typeface="Wingdings" panose="05000000000000000000" pitchFamily="2" charset="2"/>
              <a:buChar char="Ø"/>
            </a:pPr>
            <a:r>
              <a:rPr lang="zh-CN" altLang="en-US" sz="2800" b="1" smtClean="0">
                <a:latin typeface="Times New Roman" pitchFamily="18" charset="0"/>
                <a:ea typeface="楷体_GB2312" pitchFamily="49" charset="-122"/>
              </a:rPr>
              <a:t>如此重复执行，直到把</a:t>
            </a:r>
            <a:r>
              <a:rPr lang="en-US" altLang="zh-CN" sz="2800" b="1" smtClean="0">
                <a:latin typeface="Times New Roman" pitchFamily="18" charset="0"/>
                <a:ea typeface="楷体_GB2312" pitchFamily="49" charset="-122"/>
              </a:rPr>
              <a:t>v[n]</a:t>
            </a:r>
            <a:r>
              <a:rPr lang="zh-CN" altLang="en-US" sz="2800" b="1" smtClean="0">
                <a:latin typeface="Times New Roman" pitchFamily="18" charset="0"/>
                <a:ea typeface="楷体_GB2312" pitchFamily="49" charset="-122"/>
              </a:rPr>
              <a:t>也插入到链表中排好序为止。</a:t>
            </a:r>
          </a:p>
        </p:txBody>
      </p:sp>
    </p:spTree>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AutoShape 2" descr="白色大理石"/>
          <p:cNvSpPr>
            <a:spLocks noChangeArrowheads="1"/>
          </p:cNvSpPr>
          <p:nvPr/>
        </p:nvSpPr>
        <p:spPr bwMode="auto">
          <a:xfrm>
            <a:off x="762000" y="1219200"/>
            <a:ext cx="7848600" cy="457200"/>
          </a:xfrm>
          <a:prstGeom prst="parallelogram">
            <a:avLst>
              <a:gd name="adj" fmla="val 24844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en-US"/>
          </a:p>
        </p:txBody>
      </p:sp>
      <p:sp>
        <p:nvSpPr>
          <p:cNvPr id="438275" name="Rectangle 3"/>
          <p:cNvSpPr>
            <a:spLocks noChangeArrowheads="1"/>
          </p:cNvSpPr>
          <p:nvPr/>
        </p:nvSpPr>
        <p:spPr bwMode="auto">
          <a:xfrm>
            <a:off x="152400" y="4679950"/>
            <a:ext cx="18415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endParaRPr kumimoji="1" lang="zh-CN" altLang="zh-CN" sz="3200" u="sng">
              <a:effectLst>
                <a:outerShdw blurRad="38100" dist="38100" dir="2700000" algn="tl">
                  <a:srgbClr val="C0C0C0"/>
                </a:outerShdw>
              </a:effectLst>
              <a:latin typeface="" pitchFamily="18" charset="0"/>
            </a:endParaRPr>
          </a:p>
        </p:txBody>
      </p:sp>
      <p:sp>
        <p:nvSpPr>
          <p:cNvPr id="438276" name="AutoShape 4"/>
          <p:cNvSpPr>
            <a:spLocks noChangeArrowheads="1"/>
          </p:cNvSpPr>
          <p:nvPr/>
        </p:nvSpPr>
        <p:spPr bwMode="auto">
          <a:xfrm>
            <a:off x="1828800" y="228600"/>
            <a:ext cx="533400" cy="1371600"/>
          </a:xfrm>
          <a:prstGeom prst="can">
            <a:avLst>
              <a:gd name="adj" fmla="val 64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a:defRPr/>
            </a:pPr>
            <a:r>
              <a:rPr kumimoji="1" lang="en-US" altLang="zh-CN" sz="3200" b="1">
                <a:solidFill>
                  <a:srgbClr val="FF3300"/>
                </a:solidFill>
                <a:effectLst>
                  <a:outerShdw blurRad="38100" dist="38100" dir="2700000" algn="tl">
                    <a:srgbClr val="000000"/>
                  </a:outerShdw>
                </a:effectLst>
                <a:latin typeface="Arial" pitchFamily="34" charset="0"/>
                <a:sym typeface="Symbol" pitchFamily="18" charset="2"/>
              </a:rPr>
              <a:t></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38277" name="AutoShape 5"/>
          <p:cNvSpPr>
            <a:spLocks noChangeArrowheads="1"/>
          </p:cNvSpPr>
          <p:nvPr/>
        </p:nvSpPr>
        <p:spPr bwMode="auto">
          <a:xfrm>
            <a:off x="3505200" y="7620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r>
              <a:rPr kumimoji="1" lang="en-US" altLang="zh-CN" sz="2400" b="1">
                <a:solidFill>
                  <a:srgbClr val="FF3300"/>
                </a:solidFill>
                <a:effectLst>
                  <a:outerShdw blurRad="38100" dist="38100" dir="2700000" algn="tl">
                    <a:srgbClr val="000000"/>
                  </a:outerShdw>
                </a:effectLst>
                <a:latin typeface="Arial" pitchFamily="34" charset="0"/>
              </a:rPr>
              <a:t>25</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38278" name="AutoShape 6"/>
          <p:cNvSpPr>
            <a:spLocks noChangeArrowheads="1"/>
          </p:cNvSpPr>
          <p:nvPr/>
        </p:nvSpPr>
        <p:spPr bwMode="auto">
          <a:xfrm>
            <a:off x="4343400" y="4572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r>
              <a:rPr kumimoji="1" lang="en-US" altLang="zh-CN" sz="2400" b="1">
                <a:solidFill>
                  <a:srgbClr val="FF3300"/>
                </a:solidFill>
                <a:effectLst>
                  <a:outerShdw blurRad="38100" dist="38100" dir="2700000" algn="tl">
                    <a:srgbClr val="000000"/>
                  </a:outerShdw>
                </a:effectLst>
                <a:latin typeface="Arial" pitchFamily="34" charset="0"/>
              </a:rPr>
              <a:t>49</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38279" name="AutoShape 7"/>
          <p:cNvSpPr>
            <a:spLocks noChangeArrowheads="1"/>
          </p:cNvSpPr>
          <p:nvPr/>
        </p:nvSpPr>
        <p:spPr bwMode="auto">
          <a:xfrm>
            <a:off x="5181600" y="7620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r>
              <a:rPr kumimoji="1" lang="en-US" altLang="zh-CN" sz="2400" b="1">
                <a:solidFill>
                  <a:srgbClr val="FF3300"/>
                </a:solidFill>
                <a:effectLst>
                  <a:outerShdw blurRad="38100" dist="38100" dir="2700000" algn="tl">
                    <a:srgbClr val="000000"/>
                  </a:outerShdw>
                </a:effectLst>
                <a:latin typeface="Arial" pitchFamily="34" charset="0"/>
              </a:rPr>
              <a:t>25*</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38280" name="AutoShape 8"/>
          <p:cNvSpPr>
            <a:spLocks noChangeArrowheads="1"/>
          </p:cNvSpPr>
          <p:nvPr/>
        </p:nvSpPr>
        <p:spPr bwMode="auto">
          <a:xfrm>
            <a:off x="6019800" y="9144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r>
              <a:rPr kumimoji="1" lang="en-US" altLang="zh-CN" sz="2400" b="1">
                <a:solidFill>
                  <a:srgbClr val="FF3300"/>
                </a:solidFill>
                <a:effectLst>
                  <a:outerShdw blurRad="38100" dist="38100" dir="2700000" algn="tl">
                    <a:srgbClr val="000000"/>
                  </a:outerShdw>
                </a:effectLst>
                <a:latin typeface="Arial" pitchFamily="34" charset="0"/>
              </a:rPr>
              <a:t>16</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38281" name="AutoShape 9"/>
          <p:cNvSpPr>
            <a:spLocks noChangeArrowheads="1"/>
          </p:cNvSpPr>
          <p:nvPr/>
        </p:nvSpPr>
        <p:spPr bwMode="auto">
          <a:xfrm>
            <a:off x="6858000" y="1219200"/>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r>
              <a:rPr kumimoji="1" lang="en-US" altLang="zh-CN" sz="2400" b="1">
                <a:solidFill>
                  <a:srgbClr val="FF3300"/>
                </a:solidFill>
                <a:effectLst>
                  <a:outerShdw blurRad="38100" dist="38100" dir="2700000" algn="tl">
                    <a:srgbClr val="000000"/>
                  </a:outerShdw>
                </a:effectLst>
                <a:latin typeface="Arial" pitchFamily="34" charset="0"/>
              </a:rPr>
              <a:t>08</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38282" name="Text Box 10"/>
          <p:cNvSpPr txBox="1">
            <a:spLocks noChangeArrowheads="1"/>
          </p:cNvSpPr>
          <p:nvPr/>
        </p:nvSpPr>
        <p:spPr bwMode="auto">
          <a:xfrm>
            <a:off x="1949450" y="1676400"/>
            <a:ext cx="53657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400" b="1">
                <a:latin typeface="Times New Roman" pitchFamily="18" charset="0"/>
              </a:rPr>
              <a:t>0         1         2         3         4         5         6</a:t>
            </a:r>
            <a:endParaRPr kumimoji="1" lang="en-US" altLang="zh-CN" sz="3200" u="sng">
              <a:solidFill>
                <a:srgbClr val="FF3300"/>
              </a:solidFill>
              <a:effectLst>
                <a:outerShdw blurRad="38100" dist="38100" dir="2700000" algn="tl">
                  <a:srgbClr val="C0C0C0"/>
                </a:outerShdw>
              </a:effectLst>
              <a:latin typeface="" pitchFamily="18" charset="0"/>
            </a:endParaRPr>
          </a:p>
        </p:txBody>
      </p:sp>
      <p:sp>
        <p:nvSpPr>
          <p:cNvPr id="438283" name="Text Box 11"/>
          <p:cNvSpPr txBox="1">
            <a:spLocks noChangeArrowheads="1"/>
          </p:cNvSpPr>
          <p:nvPr/>
        </p:nvSpPr>
        <p:spPr bwMode="auto">
          <a:xfrm>
            <a:off x="454025" y="3095625"/>
            <a:ext cx="84137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i="1">
                <a:effectLst>
                  <a:outerShdw blurRad="38100" dist="38100" dir="2700000" algn="tl">
                    <a:srgbClr val="C0C0C0"/>
                  </a:outerShdw>
                </a:effectLst>
                <a:latin typeface="Times New Roman" pitchFamily="18" charset="0"/>
              </a:rPr>
              <a:t>i </a:t>
            </a:r>
            <a:r>
              <a:rPr kumimoji="1" lang="en-US" altLang="zh-CN" sz="2800" b="1">
                <a:effectLst>
                  <a:outerShdw blurRad="38100" dist="38100" dir="2700000" algn="tl">
                    <a:srgbClr val="C0C0C0"/>
                  </a:outerShdw>
                </a:effectLst>
                <a:latin typeface="Times New Roman" pitchFamily="18" charset="0"/>
              </a:rPr>
              <a:t>= 2</a:t>
            </a:r>
            <a:endParaRPr kumimoji="1" lang="en-US" altLang="zh-CN" sz="3200" u="sng">
              <a:effectLst>
                <a:outerShdw blurRad="38100" dist="38100" dir="2700000" algn="tl">
                  <a:srgbClr val="C0C0C0"/>
                </a:outerShdw>
              </a:effectLst>
              <a:latin typeface="" pitchFamily="18" charset="0"/>
            </a:endParaRPr>
          </a:p>
        </p:txBody>
      </p:sp>
      <p:sp>
        <p:nvSpPr>
          <p:cNvPr id="438284" name="Text Box 12"/>
          <p:cNvSpPr txBox="1">
            <a:spLocks noChangeArrowheads="1"/>
          </p:cNvSpPr>
          <p:nvPr/>
        </p:nvSpPr>
        <p:spPr bwMode="auto">
          <a:xfrm>
            <a:off x="457200" y="4191000"/>
            <a:ext cx="84137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i="1">
                <a:effectLst>
                  <a:outerShdw blurRad="38100" dist="38100" dir="2700000" algn="tl">
                    <a:srgbClr val="C0C0C0"/>
                  </a:outerShdw>
                </a:effectLst>
                <a:latin typeface="Times New Roman" pitchFamily="18" charset="0"/>
              </a:rPr>
              <a:t>i </a:t>
            </a:r>
            <a:r>
              <a:rPr kumimoji="1" lang="en-US" altLang="zh-CN" sz="2800" b="1">
                <a:effectLst>
                  <a:outerShdw blurRad="38100" dist="38100" dir="2700000" algn="tl">
                    <a:srgbClr val="C0C0C0"/>
                  </a:outerShdw>
                </a:effectLst>
                <a:latin typeface="Times New Roman" pitchFamily="18" charset="0"/>
              </a:rPr>
              <a:t>= 3</a:t>
            </a:r>
            <a:endParaRPr kumimoji="1" lang="en-US" altLang="zh-CN" sz="3200" u="sng">
              <a:effectLst>
                <a:outerShdw blurRad="38100" dist="38100" dir="2700000" algn="tl">
                  <a:srgbClr val="C0C0C0"/>
                </a:outerShdw>
              </a:effectLst>
              <a:latin typeface="" pitchFamily="18" charset="0"/>
            </a:endParaRPr>
          </a:p>
        </p:txBody>
      </p:sp>
      <p:sp>
        <p:nvSpPr>
          <p:cNvPr id="438285" name="AutoShape 13"/>
          <p:cNvSpPr>
            <a:spLocks noChangeArrowheads="1"/>
          </p:cNvSpPr>
          <p:nvPr/>
        </p:nvSpPr>
        <p:spPr bwMode="auto">
          <a:xfrm>
            <a:off x="2667000" y="8382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r>
              <a:rPr kumimoji="1" lang="en-US" altLang="zh-CN" sz="2400" b="1">
                <a:solidFill>
                  <a:srgbClr val="FF3300"/>
                </a:solidFill>
                <a:effectLst>
                  <a:outerShdw blurRad="38100" dist="38100" dir="2700000" algn="tl">
                    <a:srgbClr val="000000"/>
                  </a:outerShdw>
                </a:effectLst>
                <a:latin typeface="Arial" pitchFamily="34" charset="0"/>
              </a:rPr>
              <a:t>21</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38286" name="AutoShape 14"/>
          <p:cNvSpPr>
            <a:spLocks noChangeArrowheads="1"/>
          </p:cNvSpPr>
          <p:nvPr/>
        </p:nvSpPr>
        <p:spPr bwMode="auto">
          <a:xfrm>
            <a:off x="1828800" y="2209800"/>
            <a:ext cx="533400" cy="3048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438287" name="AutoShape 15"/>
          <p:cNvSpPr>
            <a:spLocks noChangeArrowheads="1"/>
          </p:cNvSpPr>
          <p:nvPr/>
        </p:nvSpPr>
        <p:spPr bwMode="auto">
          <a:xfrm>
            <a:off x="2667000" y="2209800"/>
            <a:ext cx="533400" cy="3048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438288" name="AutoShape 16"/>
          <p:cNvSpPr>
            <a:spLocks noChangeArrowheads="1"/>
          </p:cNvSpPr>
          <p:nvPr/>
        </p:nvSpPr>
        <p:spPr bwMode="auto">
          <a:xfrm>
            <a:off x="3505200" y="2209800"/>
            <a:ext cx="533400" cy="3048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438289" name="AutoShape 17"/>
          <p:cNvSpPr>
            <a:spLocks noChangeArrowheads="1"/>
          </p:cNvSpPr>
          <p:nvPr/>
        </p:nvSpPr>
        <p:spPr bwMode="auto">
          <a:xfrm>
            <a:off x="4343400" y="2209800"/>
            <a:ext cx="533400" cy="3048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438290" name="AutoShape 18"/>
          <p:cNvSpPr>
            <a:spLocks noChangeArrowheads="1"/>
          </p:cNvSpPr>
          <p:nvPr/>
        </p:nvSpPr>
        <p:spPr bwMode="auto">
          <a:xfrm>
            <a:off x="5181600" y="2209800"/>
            <a:ext cx="533400" cy="3048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438291" name="AutoShape 19"/>
          <p:cNvSpPr>
            <a:spLocks noChangeArrowheads="1"/>
          </p:cNvSpPr>
          <p:nvPr/>
        </p:nvSpPr>
        <p:spPr bwMode="auto">
          <a:xfrm>
            <a:off x="6019800" y="2209800"/>
            <a:ext cx="533400" cy="3048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438292" name="AutoShape 20"/>
          <p:cNvSpPr>
            <a:spLocks noChangeArrowheads="1"/>
          </p:cNvSpPr>
          <p:nvPr/>
        </p:nvSpPr>
        <p:spPr bwMode="auto">
          <a:xfrm>
            <a:off x="6858000" y="2209800"/>
            <a:ext cx="533400" cy="3048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438293" name="Text Box 21"/>
          <p:cNvSpPr txBox="1">
            <a:spLocks noChangeArrowheads="1"/>
          </p:cNvSpPr>
          <p:nvPr/>
        </p:nvSpPr>
        <p:spPr bwMode="auto">
          <a:xfrm>
            <a:off x="381000" y="1995488"/>
            <a:ext cx="89852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zh-CN" altLang="en-US" sz="2800" b="1">
                <a:effectLst>
                  <a:outerShdw blurRad="38100" dist="38100" dir="2700000" algn="tl">
                    <a:srgbClr val="C0C0C0"/>
                  </a:outerShdw>
                </a:effectLst>
                <a:latin typeface="Times New Roman" pitchFamily="18" charset="0"/>
                <a:ea typeface="隶书" pitchFamily="49" charset="-122"/>
              </a:rPr>
              <a:t>初始</a:t>
            </a:r>
            <a:endParaRPr kumimoji="1" lang="zh-CN" altLang="en-US" sz="3200" u="sng">
              <a:effectLst>
                <a:outerShdw blurRad="38100" dist="38100" dir="2700000" algn="tl">
                  <a:srgbClr val="C0C0C0"/>
                </a:outerShdw>
              </a:effectLst>
              <a:latin typeface="" pitchFamily="18" charset="0"/>
            </a:endParaRPr>
          </a:p>
        </p:txBody>
      </p:sp>
      <p:sp>
        <p:nvSpPr>
          <p:cNvPr id="171030" name="Line 22"/>
          <p:cNvSpPr>
            <a:spLocks noChangeShapeType="1"/>
          </p:cNvSpPr>
          <p:nvPr/>
        </p:nvSpPr>
        <p:spPr bwMode="auto">
          <a:xfrm>
            <a:off x="2133600" y="2362200"/>
            <a:ext cx="533400" cy="0"/>
          </a:xfrm>
          <a:prstGeom prst="line">
            <a:avLst/>
          </a:prstGeom>
          <a:noFill/>
          <a:ln w="19050">
            <a:solidFill>
              <a:srgbClr val="0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031" name="Line 23"/>
          <p:cNvSpPr>
            <a:spLocks noChangeShapeType="1"/>
          </p:cNvSpPr>
          <p:nvPr/>
        </p:nvSpPr>
        <p:spPr bwMode="auto">
          <a:xfrm>
            <a:off x="2971800" y="2362200"/>
            <a:ext cx="0" cy="30480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032" name="Line 24"/>
          <p:cNvSpPr>
            <a:spLocks noChangeShapeType="1"/>
          </p:cNvSpPr>
          <p:nvPr/>
        </p:nvSpPr>
        <p:spPr bwMode="auto">
          <a:xfrm flipH="1">
            <a:off x="1600200" y="2667000"/>
            <a:ext cx="1371600" cy="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033" name="Line 25"/>
          <p:cNvSpPr>
            <a:spLocks noChangeShapeType="1"/>
          </p:cNvSpPr>
          <p:nvPr/>
        </p:nvSpPr>
        <p:spPr bwMode="auto">
          <a:xfrm>
            <a:off x="1600200" y="2362200"/>
            <a:ext cx="228600" cy="0"/>
          </a:xfrm>
          <a:prstGeom prst="line">
            <a:avLst/>
          </a:prstGeom>
          <a:noFill/>
          <a:ln w="19050">
            <a:solidFill>
              <a:srgbClr val="0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034" name="Line 26"/>
          <p:cNvSpPr>
            <a:spLocks noChangeShapeType="1"/>
          </p:cNvSpPr>
          <p:nvPr/>
        </p:nvSpPr>
        <p:spPr bwMode="auto">
          <a:xfrm>
            <a:off x="1600200" y="2362200"/>
            <a:ext cx="0" cy="30480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8299" name="Text Box 27"/>
          <p:cNvSpPr txBox="1">
            <a:spLocks noChangeArrowheads="1"/>
          </p:cNvSpPr>
          <p:nvPr/>
        </p:nvSpPr>
        <p:spPr bwMode="auto">
          <a:xfrm>
            <a:off x="1517650" y="3505200"/>
            <a:ext cx="22923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400" b="1" i="1">
                <a:latin typeface="Times New Roman" pitchFamily="18" charset="0"/>
              </a:rPr>
              <a:t>current  pre       i</a:t>
            </a:r>
            <a:endParaRPr kumimoji="1" lang="en-US" altLang="zh-CN" sz="3200" u="sng">
              <a:solidFill>
                <a:srgbClr val="FF3300"/>
              </a:solidFill>
              <a:effectLst>
                <a:outerShdw blurRad="38100" dist="38100" dir="2700000" algn="tl">
                  <a:srgbClr val="C0C0C0"/>
                </a:outerShdw>
              </a:effectLst>
              <a:latin typeface="" pitchFamily="18" charset="0"/>
            </a:endParaRPr>
          </a:p>
        </p:txBody>
      </p:sp>
      <p:sp>
        <p:nvSpPr>
          <p:cNvPr id="438300" name="AutoShape 28"/>
          <p:cNvSpPr>
            <a:spLocks noChangeArrowheads="1"/>
          </p:cNvSpPr>
          <p:nvPr/>
        </p:nvSpPr>
        <p:spPr bwMode="auto">
          <a:xfrm>
            <a:off x="1828800" y="3048000"/>
            <a:ext cx="533400" cy="3048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171037" name="Line 29"/>
          <p:cNvSpPr>
            <a:spLocks noChangeShapeType="1"/>
          </p:cNvSpPr>
          <p:nvPr/>
        </p:nvSpPr>
        <p:spPr bwMode="auto">
          <a:xfrm>
            <a:off x="2133600" y="3200400"/>
            <a:ext cx="533400" cy="0"/>
          </a:xfrm>
          <a:prstGeom prst="line">
            <a:avLst/>
          </a:prstGeom>
          <a:noFill/>
          <a:ln w="19050">
            <a:solidFill>
              <a:srgbClr val="99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038" name="Line 30"/>
          <p:cNvSpPr>
            <a:spLocks noChangeShapeType="1"/>
          </p:cNvSpPr>
          <p:nvPr/>
        </p:nvSpPr>
        <p:spPr bwMode="auto">
          <a:xfrm>
            <a:off x="1600200" y="3200400"/>
            <a:ext cx="228600" cy="0"/>
          </a:xfrm>
          <a:prstGeom prst="line">
            <a:avLst/>
          </a:prstGeom>
          <a:noFill/>
          <a:ln w="19050">
            <a:solidFill>
              <a:srgbClr val="99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039" name="Line 31"/>
          <p:cNvSpPr>
            <a:spLocks noChangeShapeType="1"/>
          </p:cNvSpPr>
          <p:nvPr/>
        </p:nvSpPr>
        <p:spPr bwMode="auto">
          <a:xfrm>
            <a:off x="1600200" y="3200400"/>
            <a:ext cx="0" cy="304800"/>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040" name="Line 32"/>
          <p:cNvSpPr>
            <a:spLocks noChangeShapeType="1"/>
          </p:cNvSpPr>
          <p:nvPr/>
        </p:nvSpPr>
        <p:spPr bwMode="auto">
          <a:xfrm flipH="1">
            <a:off x="1600200" y="3505200"/>
            <a:ext cx="1371600" cy="0"/>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8305" name="AutoShape 33"/>
          <p:cNvSpPr>
            <a:spLocks noChangeArrowheads="1"/>
          </p:cNvSpPr>
          <p:nvPr/>
        </p:nvSpPr>
        <p:spPr bwMode="auto">
          <a:xfrm>
            <a:off x="2667000" y="3048000"/>
            <a:ext cx="533400" cy="3048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438306" name="AutoShape 34"/>
          <p:cNvSpPr>
            <a:spLocks noChangeArrowheads="1"/>
          </p:cNvSpPr>
          <p:nvPr/>
        </p:nvSpPr>
        <p:spPr bwMode="auto">
          <a:xfrm>
            <a:off x="3505200" y="3048000"/>
            <a:ext cx="533400" cy="3048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171043" name="Line 35"/>
          <p:cNvSpPr>
            <a:spLocks noChangeShapeType="1"/>
          </p:cNvSpPr>
          <p:nvPr/>
        </p:nvSpPr>
        <p:spPr bwMode="auto">
          <a:xfrm>
            <a:off x="2971800" y="3200400"/>
            <a:ext cx="0" cy="304800"/>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8308" name="AutoShape 36"/>
          <p:cNvSpPr>
            <a:spLocks noChangeArrowheads="1"/>
          </p:cNvSpPr>
          <p:nvPr/>
        </p:nvSpPr>
        <p:spPr bwMode="auto">
          <a:xfrm>
            <a:off x="4343400" y="3048000"/>
            <a:ext cx="533400" cy="3048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438309" name="AutoShape 37"/>
          <p:cNvSpPr>
            <a:spLocks noChangeArrowheads="1"/>
          </p:cNvSpPr>
          <p:nvPr/>
        </p:nvSpPr>
        <p:spPr bwMode="auto">
          <a:xfrm>
            <a:off x="5181600" y="3048000"/>
            <a:ext cx="533400" cy="3048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438310" name="AutoShape 38"/>
          <p:cNvSpPr>
            <a:spLocks noChangeArrowheads="1"/>
          </p:cNvSpPr>
          <p:nvPr/>
        </p:nvSpPr>
        <p:spPr bwMode="auto">
          <a:xfrm>
            <a:off x="6019800" y="3048000"/>
            <a:ext cx="533400" cy="3048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438311" name="AutoShape 39"/>
          <p:cNvSpPr>
            <a:spLocks noChangeArrowheads="1"/>
          </p:cNvSpPr>
          <p:nvPr/>
        </p:nvSpPr>
        <p:spPr bwMode="auto">
          <a:xfrm>
            <a:off x="6858000" y="3048000"/>
            <a:ext cx="533400" cy="3048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171048" name="Line 40"/>
          <p:cNvSpPr>
            <a:spLocks noChangeShapeType="1"/>
          </p:cNvSpPr>
          <p:nvPr/>
        </p:nvSpPr>
        <p:spPr bwMode="auto">
          <a:xfrm>
            <a:off x="3733800" y="3352800"/>
            <a:ext cx="0" cy="304800"/>
          </a:xfrm>
          <a:prstGeom prst="line">
            <a:avLst/>
          </a:prstGeom>
          <a:noFill/>
          <a:ln w="19050">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049" name="Line 41"/>
          <p:cNvSpPr>
            <a:spLocks noChangeShapeType="1"/>
          </p:cNvSpPr>
          <p:nvPr/>
        </p:nvSpPr>
        <p:spPr bwMode="auto">
          <a:xfrm>
            <a:off x="2895600" y="3352800"/>
            <a:ext cx="0" cy="304800"/>
          </a:xfrm>
          <a:prstGeom prst="line">
            <a:avLst/>
          </a:prstGeom>
          <a:noFill/>
          <a:ln w="19050">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050" name="Line 42"/>
          <p:cNvSpPr>
            <a:spLocks noChangeShapeType="1"/>
          </p:cNvSpPr>
          <p:nvPr/>
        </p:nvSpPr>
        <p:spPr bwMode="auto">
          <a:xfrm>
            <a:off x="2057400" y="3352800"/>
            <a:ext cx="0" cy="304800"/>
          </a:xfrm>
          <a:prstGeom prst="line">
            <a:avLst/>
          </a:prstGeom>
          <a:noFill/>
          <a:ln w="19050">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8315" name="Text Box 43"/>
          <p:cNvSpPr txBox="1">
            <a:spLocks noChangeArrowheads="1"/>
          </p:cNvSpPr>
          <p:nvPr/>
        </p:nvSpPr>
        <p:spPr bwMode="auto">
          <a:xfrm>
            <a:off x="1517650" y="4648200"/>
            <a:ext cx="3130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400" b="1" i="1">
                <a:latin typeface="Times New Roman" pitchFamily="18" charset="0"/>
              </a:rPr>
              <a:t>current            pre        i</a:t>
            </a:r>
            <a:endParaRPr kumimoji="1" lang="en-US" altLang="zh-CN" sz="3200" u="sng">
              <a:solidFill>
                <a:srgbClr val="FF3300"/>
              </a:solidFill>
              <a:effectLst>
                <a:outerShdw blurRad="38100" dist="38100" dir="2700000" algn="tl">
                  <a:srgbClr val="C0C0C0"/>
                </a:outerShdw>
              </a:effectLst>
              <a:latin typeface="" pitchFamily="18" charset="0"/>
            </a:endParaRPr>
          </a:p>
        </p:txBody>
      </p:sp>
      <p:sp>
        <p:nvSpPr>
          <p:cNvPr id="438316" name="AutoShape 44"/>
          <p:cNvSpPr>
            <a:spLocks noChangeArrowheads="1"/>
          </p:cNvSpPr>
          <p:nvPr/>
        </p:nvSpPr>
        <p:spPr bwMode="auto">
          <a:xfrm>
            <a:off x="1828800" y="4191000"/>
            <a:ext cx="533400" cy="3048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438317" name="AutoShape 45"/>
          <p:cNvSpPr>
            <a:spLocks noChangeArrowheads="1"/>
          </p:cNvSpPr>
          <p:nvPr/>
        </p:nvSpPr>
        <p:spPr bwMode="auto">
          <a:xfrm>
            <a:off x="2667000" y="4191000"/>
            <a:ext cx="533400" cy="3048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438318" name="AutoShape 46"/>
          <p:cNvSpPr>
            <a:spLocks noChangeArrowheads="1"/>
          </p:cNvSpPr>
          <p:nvPr/>
        </p:nvSpPr>
        <p:spPr bwMode="auto">
          <a:xfrm>
            <a:off x="3505200" y="4191000"/>
            <a:ext cx="533400" cy="3048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438319" name="AutoShape 47"/>
          <p:cNvSpPr>
            <a:spLocks noChangeArrowheads="1"/>
          </p:cNvSpPr>
          <p:nvPr/>
        </p:nvSpPr>
        <p:spPr bwMode="auto">
          <a:xfrm>
            <a:off x="4343400" y="4191000"/>
            <a:ext cx="533400" cy="3048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171056" name="Line 48"/>
          <p:cNvSpPr>
            <a:spLocks noChangeShapeType="1"/>
          </p:cNvSpPr>
          <p:nvPr/>
        </p:nvSpPr>
        <p:spPr bwMode="auto">
          <a:xfrm>
            <a:off x="2133600" y="4343400"/>
            <a:ext cx="533400" cy="0"/>
          </a:xfrm>
          <a:prstGeom prst="line">
            <a:avLst/>
          </a:prstGeom>
          <a:noFill/>
          <a:ln w="19050">
            <a:solidFill>
              <a:srgbClr val="0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057" name="Line 49"/>
          <p:cNvSpPr>
            <a:spLocks noChangeShapeType="1"/>
          </p:cNvSpPr>
          <p:nvPr/>
        </p:nvSpPr>
        <p:spPr bwMode="auto">
          <a:xfrm>
            <a:off x="2971800" y="4343400"/>
            <a:ext cx="533400" cy="0"/>
          </a:xfrm>
          <a:prstGeom prst="line">
            <a:avLst/>
          </a:prstGeom>
          <a:noFill/>
          <a:ln w="19050">
            <a:solidFill>
              <a:srgbClr val="99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058" name="Line 50"/>
          <p:cNvSpPr>
            <a:spLocks noChangeShapeType="1"/>
          </p:cNvSpPr>
          <p:nvPr/>
        </p:nvSpPr>
        <p:spPr bwMode="auto">
          <a:xfrm>
            <a:off x="3810000" y="4343400"/>
            <a:ext cx="0" cy="304800"/>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059" name="Line 51"/>
          <p:cNvSpPr>
            <a:spLocks noChangeShapeType="1"/>
          </p:cNvSpPr>
          <p:nvPr/>
        </p:nvSpPr>
        <p:spPr bwMode="auto">
          <a:xfrm>
            <a:off x="1600200" y="4343400"/>
            <a:ext cx="228600" cy="0"/>
          </a:xfrm>
          <a:prstGeom prst="line">
            <a:avLst/>
          </a:prstGeom>
          <a:noFill/>
          <a:ln w="19050">
            <a:solidFill>
              <a:srgbClr val="99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060" name="Line 52"/>
          <p:cNvSpPr>
            <a:spLocks noChangeShapeType="1"/>
          </p:cNvSpPr>
          <p:nvPr/>
        </p:nvSpPr>
        <p:spPr bwMode="auto">
          <a:xfrm>
            <a:off x="1600200" y="4343400"/>
            <a:ext cx="0" cy="304800"/>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061" name="Line 53"/>
          <p:cNvSpPr>
            <a:spLocks noChangeShapeType="1"/>
          </p:cNvSpPr>
          <p:nvPr/>
        </p:nvSpPr>
        <p:spPr bwMode="auto">
          <a:xfrm>
            <a:off x="1600200" y="4648200"/>
            <a:ext cx="2209800" cy="0"/>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8326" name="AutoShape 54"/>
          <p:cNvSpPr>
            <a:spLocks noChangeArrowheads="1"/>
          </p:cNvSpPr>
          <p:nvPr/>
        </p:nvSpPr>
        <p:spPr bwMode="auto">
          <a:xfrm>
            <a:off x="5181600" y="4191000"/>
            <a:ext cx="533400" cy="3048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438327" name="AutoShape 55"/>
          <p:cNvSpPr>
            <a:spLocks noChangeArrowheads="1"/>
          </p:cNvSpPr>
          <p:nvPr/>
        </p:nvSpPr>
        <p:spPr bwMode="auto">
          <a:xfrm>
            <a:off x="6019800" y="4191000"/>
            <a:ext cx="533400" cy="3048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438328" name="AutoShape 56"/>
          <p:cNvSpPr>
            <a:spLocks noChangeArrowheads="1"/>
          </p:cNvSpPr>
          <p:nvPr/>
        </p:nvSpPr>
        <p:spPr bwMode="auto">
          <a:xfrm>
            <a:off x="6858000" y="4191000"/>
            <a:ext cx="533400" cy="3048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171065" name="Line 57"/>
          <p:cNvSpPr>
            <a:spLocks noChangeShapeType="1"/>
          </p:cNvSpPr>
          <p:nvPr/>
        </p:nvSpPr>
        <p:spPr bwMode="auto">
          <a:xfrm>
            <a:off x="4572000" y="4495800"/>
            <a:ext cx="0" cy="304800"/>
          </a:xfrm>
          <a:prstGeom prst="line">
            <a:avLst/>
          </a:prstGeom>
          <a:noFill/>
          <a:ln w="19050">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066" name="Line 58"/>
          <p:cNvSpPr>
            <a:spLocks noChangeShapeType="1"/>
          </p:cNvSpPr>
          <p:nvPr/>
        </p:nvSpPr>
        <p:spPr bwMode="auto">
          <a:xfrm>
            <a:off x="1981200" y="4495800"/>
            <a:ext cx="0" cy="304800"/>
          </a:xfrm>
          <a:prstGeom prst="line">
            <a:avLst/>
          </a:prstGeom>
          <a:noFill/>
          <a:ln w="19050">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067" name="Line 59"/>
          <p:cNvSpPr>
            <a:spLocks noChangeShapeType="1"/>
          </p:cNvSpPr>
          <p:nvPr/>
        </p:nvSpPr>
        <p:spPr bwMode="auto">
          <a:xfrm>
            <a:off x="3657600" y="4495800"/>
            <a:ext cx="0" cy="304800"/>
          </a:xfrm>
          <a:prstGeom prst="line">
            <a:avLst/>
          </a:prstGeom>
          <a:noFill/>
          <a:ln w="19050">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8332" name="Text Box 60"/>
          <p:cNvSpPr txBox="1">
            <a:spLocks noChangeArrowheads="1"/>
          </p:cNvSpPr>
          <p:nvPr/>
        </p:nvSpPr>
        <p:spPr bwMode="auto">
          <a:xfrm>
            <a:off x="1447800" y="5791200"/>
            <a:ext cx="40449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400" b="1" i="1">
                <a:latin typeface="Times New Roman" pitchFamily="18" charset="0"/>
              </a:rPr>
              <a:t>                          pre  current    i</a:t>
            </a:r>
            <a:endParaRPr kumimoji="1" lang="en-US" altLang="zh-CN" sz="3200" u="sng">
              <a:solidFill>
                <a:srgbClr val="FF3300"/>
              </a:solidFill>
              <a:effectLst>
                <a:outerShdw blurRad="38100" dist="38100" dir="2700000" algn="tl">
                  <a:srgbClr val="C0C0C0"/>
                </a:outerShdw>
              </a:effectLst>
              <a:latin typeface="" pitchFamily="18" charset="0"/>
            </a:endParaRPr>
          </a:p>
        </p:txBody>
      </p:sp>
      <p:sp>
        <p:nvSpPr>
          <p:cNvPr id="438333" name="AutoShape 61"/>
          <p:cNvSpPr>
            <a:spLocks noChangeArrowheads="1"/>
          </p:cNvSpPr>
          <p:nvPr/>
        </p:nvSpPr>
        <p:spPr bwMode="auto">
          <a:xfrm>
            <a:off x="1828800" y="5334000"/>
            <a:ext cx="533400" cy="3048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438334" name="AutoShape 62"/>
          <p:cNvSpPr>
            <a:spLocks noChangeArrowheads="1"/>
          </p:cNvSpPr>
          <p:nvPr/>
        </p:nvSpPr>
        <p:spPr bwMode="auto">
          <a:xfrm>
            <a:off x="2667000" y="5334000"/>
            <a:ext cx="533400" cy="3048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438335" name="AutoShape 63"/>
          <p:cNvSpPr>
            <a:spLocks noChangeArrowheads="1"/>
          </p:cNvSpPr>
          <p:nvPr/>
        </p:nvSpPr>
        <p:spPr bwMode="auto">
          <a:xfrm>
            <a:off x="3505200" y="5334000"/>
            <a:ext cx="533400" cy="3048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438336" name="AutoShape 64"/>
          <p:cNvSpPr>
            <a:spLocks noChangeArrowheads="1"/>
          </p:cNvSpPr>
          <p:nvPr/>
        </p:nvSpPr>
        <p:spPr bwMode="auto">
          <a:xfrm>
            <a:off x="4343400" y="5334000"/>
            <a:ext cx="533400" cy="3048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438337" name="AutoShape 65"/>
          <p:cNvSpPr>
            <a:spLocks noChangeArrowheads="1"/>
          </p:cNvSpPr>
          <p:nvPr/>
        </p:nvSpPr>
        <p:spPr bwMode="auto">
          <a:xfrm>
            <a:off x="5181600" y="5334000"/>
            <a:ext cx="533400" cy="3048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438338" name="AutoShape 66"/>
          <p:cNvSpPr>
            <a:spLocks noChangeArrowheads="1"/>
          </p:cNvSpPr>
          <p:nvPr/>
        </p:nvSpPr>
        <p:spPr bwMode="auto">
          <a:xfrm>
            <a:off x="6019800" y="5334000"/>
            <a:ext cx="533400" cy="3048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438339" name="AutoShape 67"/>
          <p:cNvSpPr>
            <a:spLocks noChangeArrowheads="1"/>
          </p:cNvSpPr>
          <p:nvPr/>
        </p:nvSpPr>
        <p:spPr bwMode="auto">
          <a:xfrm>
            <a:off x="6858000" y="5334000"/>
            <a:ext cx="533400" cy="3048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171076" name="Line 68"/>
          <p:cNvSpPr>
            <a:spLocks noChangeShapeType="1"/>
          </p:cNvSpPr>
          <p:nvPr/>
        </p:nvSpPr>
        <p:spPr bwMode="auto">
          <a:xfrm>
            <a:off x="1600200" y="5486400"/>
            <a:ext cx="228600" cy="0"/>
          </a:xfrm>
          <a:prstGeom prst="line">
            <a:avLst/>
          </a:prstGeom>
          <a:noFill/>
          <a:ln w="19050">
            <a:solidFill>
              <a:srgbClr val="99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077" name="Line 69"/>
          <p:cNvSpPr>
            <a:spLocks noChangeShapeType="1"/>
          </p:cNvSpPr>
          <p:nvPr/>
        </p:nvSpPr>
        <p:spPr bwMode="auto">
          <a:xfrm>
            <a:off x="1600200" y="5486400"/>
            <a:ext cx="0" cy="304800"/>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8342" name="Text Box 70"/>
          <p:cNvSpPr txBox="1">
            <a:spLocks noChangeArrowheads="1"/>
          </p:cNvSpPr>
          <p:nvPr/>
        </p:nvSpPr>
        <p:spPr bwMode="auto">
          <a:xfrm>
            <a:off x="457200" y="5195888"/>
            <a:ext cx="8413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i="1">
                <a:effectLst>
                  <a:outerShdw blurRad="38100" dist="38100" dir="2700000" algn="tl">
                    <a:srgbClr val="C0C0C0"/>
                  </a:outerShdw>
                </a:effectLst>
                <a:latin typeface="Times New Roman" pitchFamily="18" charset="0"/>
              </a:rPr>
              <a:t>i </a:t>
            </a:r>
            <a:r>
              <a:rPr kumimoji="1" lang="en-US" altLang="zh-CN" sz="2800" b="1">
                <a:effectLst>
                  <a:outerShdw blurRad="38100" dist="38100" dir="2700000" algn="tl">
                    <a:srgbClr val="C0C0C0"/>
                  </a:outerShdw>
                </a:effectLst>
                <a:latin typeface="Times New Roman" pitchFamily="18" charset="0"/>
              </a:rPr>
              <a:t>= 4</a:t>
            </a:r>
            <a:endParaRPr kumimoji="1" lang="en-US" altLang="zh-CN" sz="3200" u="sng">
              <a:effectLst>
                <a:outerShdw blurRad="38100" dist="38100" dir="2700000" algn="tl">
                  <a:srgbClr val="C0C0C0"/>
                </a:outerShdw>
              </a:effectLst>
              <a:latin typeface="" pitchFamily="18" charset="0"/>
            </a:endParaRPr>
          </a:p>
        </p:txBody>
      </p:sp>
      <p:sp>
        <p:nvSpPr>
          <p:cNvPr id="171079" name="Line 71"/>
          <p:cNvSpPr>
            <a:spLocks noChangeShapeType="1"/>
          </p:cNvSpPr>
          <p:nvPr/>
        </p:nvSpPr>
        <p:spPr bwMode="auto">
          <a:xfrm>
            <a:off x="2133600" y="5486400"/>
            <a:ext cx="533400" cy="0"/>
          </a:xfrm>
          <a:prstGeom prst="line">
            <a:avLst/>
          </a:prstGeom>
          <a:noFill/>
          <a:ln w="19050">
            <a:solidFill>
              <a:srgbClr val="0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080" name="Line 72"/>
          <p:cNvSpPr>
            <a:spLocks noChangeShapeType="1"/>
          </p:cNvSpPr>
          <p:nvPr/>
        </p:nvSpPr>
        <p:spPr bwMode="auto">
          <a:xfrm>
            <a:off x="2971800" y="5486400"/>
            <a:ext cx="533400" cy="0"/>
          </a:xfrm>
          <a:prstGeom prst="line">
            <a:avLst/>
          </a:prstGeom>
          <a:noFill/>
          <a:ln w="19050">
            <a:solidFill>
              <a:srgbClr val="0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081" name="Line 73"/>
          <p:cNvSpPr>
            <a:spLocks noChangeShapeType="1"/>
          </p:cNvSpPr>
          <p:nvPr/>
        </p:nvSpPr>
        <p:spPr bwMode="auto">
          <a:xfrm flipH="1">
            <a:off x="1600200" y="5791200"/>
            <a:ext cx="3048000" cy="0"/>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082" name="Line 74"/>
          <p:cNvSpPr>
            <a:spLocks noChangeShapeType="1"/>
          </p:cNvSpPr>
          <p:nvPr/>
        </p:nvSpPr>
        <p:spPr bwMode="auto">
          <a:xfrm>
            <a:off x="4648200" y="5486400"/>
            <a:ext cx="0" cy="304800"/>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083" name="Line 75"/>
          <p:cNvSpPr>
            <a:spLocks noChangeShapeType="1"/>
          </p:cNvSpPr>
          <p:nvPr/>
        </p:nvSpPr>
        <p:spPr bwMode="auto">
          <a:xfrm>
            <a:off x="5410200" y="5638800"/>
            <a:ext cx="0" cy="304800"/>
          </a:xfrm>
          <a:prstGeom prst="line">
            <a:avLst/>
          </a:prstGeom>
          <a:noFill/>
          <a:ln w="19050">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084" name="Line 76"/>
          <p:cNvSpPr>
            <a:spLocks noChangeShapeType="1"/>
          </p:cNvSpPr>
          <p:nvPr/>
        </p:nvSpPr>
        <p:spPr bwMode="auto">
          <a:xfrm>
            <a:off x="3733800" y="5638800"/>
            <a:ext cx="0" cy="304800"/>
          </a:xfrm>
          <a:prstGeom prst="line">
            <a:avLst/>
          </a:prstGeom>
          <a:noFill/>
          <a:ln w="19050">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085" name="Line 77"/>
          <p:cNvSpPr>
            <a:spLocks noChangeShapeType="1"/>
          </p:cNvSpPr>
          <p:nvPr/>
        </p:nvSpPr>
        <p:spPr bwMode="auto">
          <a:xfrm>
            <a:off x="4572000" y="5638800"/>
            <a:ext cx="0" cy="304800"/>
          </a:xfrm>
          <a:prstGeom prst="line">
            <a:avLst/>
          </a:prstGeom>
          <a:noFill/>
          <a:ln w="19050">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086" name="Line 78"/>
          <p:cNvSpPr>
            <a:spLocks noChangeShapeType="1"/>
          </p:cNvSpPr>
          <p:nvPr/>
        </p:nvSpPr>
        <p:spPr bwMode="auto">
          <a:xfrm>
            <a:off x="3810000" y="5486400"/>
            <a:ext cx="533400" cy="0"/>
          </a:xfrm>
          <a:prstGeom prst="line">
            <a:avLst/>
          </a:prstGeom>
          <a:noFill/>
          <a:ln w="19050">
            <a:solidFill>
              <a:srgbClr val="99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AutoShape 2" descr="白色大理石"/>
          <p:cNvSpPr>
            <a:spLocks noChangeArrowheads="1"/>
          </p:cNvSpPr>
          <p:nvPr/>
        </p:nvSpPr>
        <p:spPr bwMode="auto">
          <a:xfrm>
            <a:off x="762000" y="1219200"/>
            <a:ext cx="7848600" cy="457200"/>
          </a:xfrm>
          <a:prstGeom prst="parallelogram">
            <a:avLst>
              <a:gd name="adj" fmla="val 248440"/>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en-US"/>
          </a:p>
        </p:txBody>
      </p:sp>
      <p:sp>
        <p:nvSpPr>
          <p:cNvPr id="439299" name="Rectangle 3"/>
          <p:cNvSpPr>
            <a:spLocks noChangeArrowheads="1"/>
          </p:cNvSpPr>
          <p:nvPr/>
        </p:nvSpPr>
        <p:spPr bwMode="auto">
          <a:xfrm>
            <a:off x="152400" y="4679950"/>
            <a:ext cx="18415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endParaRPr kumimoji="1" lang="zh-CN" altLang="zh-CN" sz="3200" u="sng">
              <a:solidFill>
                <a:srgbClr val="FF3300"/>
              </a:solidFill>
              <a:effectLst>
                <a:outerShdw blurRad="38100" dist="38100" dir="2700000" algn="tl">
                  <a:srgbClr val="C0C0C0"/>
                </a:outerShdw>
              </a:effectLst>
              <a:latin typeface="" pitchFamily="18" charset="0"/>
            </a:endParaRPr>
          </a:p>
        </p:txBody>
      </p:sp>
      <p:sp>
        <p:nvSpPr>
          <p:cNvPr id="439300" name="AutoShape 4"/>
          <p:cNvSpPr>
            <a:spLocks noChangeArrowheads="1"/>
          </p:cNvSpPr>
          <p:nvPr/>
        </p:nvSpPr>
        <p:spPr bwMode="auto">
          <a:xfrm>
            <a:off x="1828800" y="228600"/>
            <a:ext cx="533400" cy="1371600"/>
          </a:xfrm>
          <a:prstGeom prst="can">
            <a:avLst>
              <a:gd name="adj" fmla="val 64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a:defRPr/>
            </a:pPr>
            <a:r>
              <a:rPr kumimoji="1" lang="en-US" altLang="zh-CN" sz="3200" b="1">
                <a:solidFill>
                  <a:srgbClr val="FF3300"/>
                </a:solidFill>
                <a:effectLst>
                  <a:outerShdw blurRad="38100" dist="38100" dir="2700000" algn="tl">
                    <a:srgbClr val="000000"/>
                  </a:outerShdw>
                </a:effectLst>
                <a:latin typeface="Arial" pitchFamily="34" charset="0"/>
                <a:sym typeface="Symbol" pitchFamily="18" charset="2"/>
              </a:rPr>
              <a:t></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39301" name="AutoShape 5"/>
          <p:cNvSpPr>
            <a:spLocks noChangeArrowheads="1"/>
          </p:cNvSpPr>
          <p:nvPr/>
        </p:nvSpPr>
        <p:spPr bwMode="auto">
          <a:xfrm>
            <a:off x="3505200" y="7620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r>
              <a:rPr kumimoji="1" lang="en-US" altLang="zh-CN" sz="2400" b="1">
                <a:solidFill>
                  <a:srgbClr val="FF3300"/>
                </a:solidFill>
                <a:effectLst>
                  <a:outerShdw blurRad="38100" dist="38100" dir="2700000" algn="tl">
                    <a:srgbClr val="000000"/>
                  </a:outerShdw>
                </a:effectLst>
                <a:latin typeface="Arial" pitchFamily="34" charset="0"/>
              </a:rPr>
              <a:t>25</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39302" name="AutoShape 6"/>
          <p:cNvSpPr>
            <a:spLocks noChangeArrowheads="1"/>
          </p:cNvSpPr>
          <p:nvPr/>
        </p:nvSpPr>
        <p:spPr bwMode="auto">
          <a:xfrm>
            <a:off x="4343400" y="4572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r>
              <a:rPr kumimoji="1" lang="en-US" altLang="zh-CN" sz="2400" b="1">
                <a:solidFill>
                  <a:srgbClr val="FF3300"/>
                </a:solidFill>
                <a:effectLst>
                  <a:outerShdw blurRad="38100" dist="38100" dir="2700000" algn="tl">
                    <a:srgbClr val="000000"/>
                  </a:outerShdw>
                </a:effectLst>
                <a:latin typeface="Arial" pitchFamily="34" charset="0"/>
              </a:rPr>
              <a:t>49</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39303" name="AutoShape 7"/>
          <p:cNvSpPr>
            <a:spLocks noChangeArrowheads="1"/>
          </p:cNvSpPr>
          <p:nvPr/>
        </p:nvSpPr>
        <p:spPr bwMode="auto">
          <a:xfrm>
            <a:off x="5181600" y="7620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r>
              <a:rPr kumimoji="1" lang="en-US" altLang="zh-CN" sz="2400" b="1">
                <a:solidFill>
                  <a:srgbClr val="FF3300"/>
                </a:solidFill>
                <a:effectLst>
                  <a:outerShdw blurRad="38100" dist="38100" dir="2700000" algn="tl">
                    <a:srgbClr val="000000"/>
                  </a:outerShdw>
                </a:effectLst>
                <a:latin typeface="Arial" pitchFamily="34" charset="0"/>
              </a:rPr>
              <a:t>25*</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39304" name="AutoShape 8"/>
          <p:cNvSpPr>
            <a:spLocks noChangeArrowheads="1"/>
          </p:cNvSpPr>
          <p:nvPr/>
        </p:nvSpPr>
        <p:spPr bwMode="auto">
          <a:xfrm>
            <a:off x="6019800" y="9144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r>
              <a:rPr kumimoji="1" lang="en-US" altLang="zh-CN" sz="2400" b="1">
                <a:solidFill>
                  <a:srgbClr val="FF3300"/>
                </a:solidFill>
                <a:effectLst>
                  <a:outerShdw blurRad="38100" dist="38100" dir="2700000" algn="tl">
                    <a:srgbClr val="000000"/>
                  </a:outerShdw>
                </a:effectLst>
                <a:latin typeface="Arial" pitchFamily="34" charset="0"/>
              </a:rPr>
              <a:t>16</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39305" name="AutoShape 9"/>
          <p:cNvSpPr>
            <a:spLocks noChangeArrowheads="1"/>
          </p:cNvSpPr>
          <p:nvPr/>
        </p:nvSpPr>
        <p:spPr bwMode="auto">
          <a:xfrm>
            <a:off x="6858000" y="1219200"/>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r>
              <a:rPr kumimoji="1" lang="en-US" altLang="zh-CN" sz="2400" b="1">
                <a:solidFill>
                  <a:srgbClr val="FF3300"/>
                </a:solidFill>
                <a:effectLst>
                  <a:outerShdw blurRad="38100" dist="38100" dir="2700000" algn="tl">
                    <a:srgbClr val="000000"/>
                  </a:outerShdw>
                </a:effectLst>
                <a:latin typeface="Arial" pitchFamily="34" charset="0"/>
              </a:rPr>
              <a:t>08</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39306" name="Text Box 10"/>
          <p:cNvSpPr txBox="1">
            <a:spLocks noChangeArrowheads="1"/>
          </p:cNvSpPr>
          <p:nvPr/>
        </p:nvSpPr>
        <p:spPr bwMode="auto">
          <a:xfrm>
            <a:off x="1949450" y="1676400"/>
            <a:ext cx="53657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400" b="1">
                <a:latin typeface="Times New Roman" pitchFamily="18" charset="0"/>
              </a:rPr>
              <a:t>0         1         2         3         4         5         6</a:t>
            </a:r>
            <a:endParaRPr kumimoji="1" lang="en-US" altLang="zh-CN" sz="3200" u="sng">
              <a:solidFill>
                <a:srgbClr val="FF3300"/>
              </a:solidFill>
              <a:effectLst>
                <a:outerShdw blurRad="38100" dist="38100" dir="2700000" algn="tl">
                  <a:srgbClr val="C0C0C0"/>
                </a:outerShdw>
              </a:effectLst>
              <a:latin typeface="" pitchFamily="18" charset="0"/>
            </a:endParaRPr>
          </a:p>
        </p:txBody>
      </p:sp>
      <p:sp>
        <p:nvSpPr>
          <p:cNvPr id="439307" name="Text Box 11"/>
          <p:cNvSpPr txBox="1">
            <a:spLocks noChangeArrowheads="1"/>
          </p:cNvSpPr>
          <p:nvPr/>
        </p:nvSpPr>
        <p:spPr bwMode="auto">
          <a:xfrm>
            <a:off x="454025" y="2209800"/>
            <a:ext cx="84137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i="1">
                <a:effectLst>
                  <a:outerShdw blurRad="38100" dist="38100" dir="2700000" algn="tl">
                    <a:srgbClr val="C0C0C0"/>
                  </a:outerShdw>
                </a:effectLst>
                <a:latin typeface="Times New Roman" pitchFamily="18" charset="0"/>
              </a:rPr>
              <a:t>i </a:t>
            </a:r>
            <a:r>
              <a:rPr kumimoji="1" lang="en-US" altLang="zh-CN" sz="2800" b="1">
                <a:effectLst>
                  <a:outerShdw blurRad="38100" dist="38100" dir="2700000" algn="tl">
                    <a:srgbClr val="C0C0C0"/>
                  </a:outerShdw>
                </a:effectLst>
                <a:latin typeface="Times New Roman" pitchFamily="18" charset="0"/>
              </a:rPr>
              <a:t>= 5</a:t>
            </a:r>
            <a:endParaRPr kumimoji="1" lang="en-US" altLang="zh-CN" sz="3200" u="sng">
              <a:effectLst>
                <a:outerShdw blurRad="38100" dist="38100" dir="2700000" algn="tl">
                  <a:srgbClr val="C0C0C0"/>
                </a:outerShdw>
              </a:effectLst>
              <a:latin typeface="" pitchFamily="18" charset="0"/>
            </a:endParaRPr>
          </a:p>
        </p:txBody>
      </p:sp>
      <p:sp>
        <p:nvSpPr>
          <p:cNvPr id="439308" name="Text Box 12"/>
          <p:cNvSpPr txBox="1">
            <a:spLocks noChangeArrowheads="1"/>
          </p:cNvSpPr>
          <p:nvPr/>
        </p:nvSpPr>
        <p:spPr bwMode="auto">
          <a:xfrm>
            <a:off x="457200" y="3581400"/>
            <a:ext cx="84137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i="1">
                <a:effectLst>
                  <a:outerShdw blurRad="38100" dist="38100" dir="2700000" algn="tl">
                    <a:srgbClr val="C0C0C0"/>
                  </a:outerShdw>
                </a:effectLst>
                <a:latin typeface="Times New Roman" pitchFamily="18" charset="0"/>
              </a:rPr>
              <a:t>i </a:t>
            </a:r>
            <a:r>
              <a:rPr kumimoji="1" lang="en-US" altLang="zh-CN" sz="2800" b="1">
                <a:effectLst>
                  <a:outerShdw blurRad="38100" dist="38100" dir="2700000" algn="tl">
                    <a:srgbClr val="C0C0C0"/>
                  </a:outerShdw>
                </a:effectLst>
                <a:latin typeface="Times New Roman" pitchFamily="18" charset="0"/>
              </a:rPr>
              <a:t>= 6</a:t>
            </a:r>
            <a:endParaRPr kumimoji="1" lang="en-US" altLang="zh-CN" sz="3200" u="sng">
              <a:effectLst>
                <a:outerShdw blurRad="38100" dist="38100" dir="2700000" algn="tl">
                  <a:srgbClr val="C0C0C0"/>
                </a:outerShdw>
              </a:effectLst>
              <a:latin typeface="" pitchFamily="18" charset="0"/>
            </a:endParaRPr>
          </a:p>
        </p:txBody>
      </p:sp>
      <p:sp>
        <p:nvSpPr>
          <p:cNvPr id="439309" name="AutoShape 13"/>
          <p:cNvSpPr>
            <a:spLocks noChangeArrowheads="1"/>
          </p:cNvSpPr>
          <p:nvPr/>
        </p:nvSpPr>
        <p:spPr bwMode="auto">
          <a:xfrm>
            <a:off x="2667000" y="8382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r>
              <a:rPr kumimoji="1" lang="en-US" altLang="zh-CN" sz="2400" b="1">
                <a:solidFill>
                  <a:srgbClr val="FF3300"/>
                </a:solidFill>
                <a:effectLst>
                  <a:outerShdw blurRad="38100" dist="38100" dir="2700000" algn="tl">
                    <a:srgbClr val="000000"/>
                  </a:outerShdw>
                </a:effectLst>
                <a:latin typeface="Arial" pitchFamily="34" charset="0"/>
              </a:rPr>
              <a:t>21</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439310" name="AutoShape 14"/>
          <p:cNvSpPr>
            <a:spLocks noChangeArrowheads="1"/>
          </p:cNvSpPr>
          <p:nvPr/>
        </p:nvSpPr>
        <p:spPr bwMode="auto">
          <a:xfrm>
            <a:off x="1828800" y="2209800"/>
            <a:ext cx="533400" cy="3048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439311" name="AutoShape 15"/>
          <p:cNvSpPr>
            <a:spLocks noChangeArrowheads="1"/>
          </p:cNvSpPr>
          <p:nvPr/>
        </p:nvSpPr>
        <p:spPr bwMode="auto">
          <a:xfrm>
            <a:off x="2667000" y="2209800"/>
            <a:ext cx="533400" cy="3048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439312" name="AutoShape 16"/>
          <p:cNvSpPr>
            <a:spLocks noChangeArrowheads="1"/>
          </p:cNvSpPr>
          <p:nvPr/>
        </p:nvSpPr>
        <p:spPr bwMode="auto">
          <a:xfrm>
            <a:off x="3505200" y="2209800"/>
            <a:ext cx="533400" cy="304800"/>
          </a:xfrm>
          <a:prstGeom prst="can">
            <a:avLst>
              <a:gd name="adj" fmla="val 25000"/>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439313" name="AutoShape 17"/>
          <p:cNvSpPr>
            <a:spLocks noChangeArrowheads="1"/>
          </p:cNvSpPr>
          <p:nvPr/>
        </p:nvSpPr>
        <p:spPr bwMode="auto">
          <a:xfrm>
            <a:off x="4343400" y="2209800"/>
            <a:ext cx="533400" cy="304800"/>
          </a:xfrm>
          <a:prstGeom prst="can">
            <a:avLst>
              <a:gd name="adj" fmla="val 25000"/>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439314" name="AutoShape 18"/>
          <p:cNvSpPr>
            <a:spLocks noChangeArrowheads="1"/>
          </p:cNvSpPr>
          <p:nvPr/>
        </p:nvSpPr>
        <p:spPr bwMode="auto">
          <a:xfrm>
            <a:off x="5181600" y="2209800"/>
            <a:ext cx="533400" cy="304800"/>
          </a:xfrm>
          <a:prstGeom prst="can">
            <a:avLst>
              <a:gd name="adj" fmla="val 25000"/>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439315" name="AutoShape 19"/>
          <p:cNvSpPr>
            <a:spLocks noChangeArrowheads="1"/>
          </p:cNvSpPr>
          <p:nvPr/>
        </p:nvSpPr>
        <p:spPr bwMode="auto">
          <a:xfrm>
            <a:off x="6019800" y="2209800"/>
            <a:ext cx="533400" cy="3048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439316" name="AutoShape 20"/>
          <p:cNvSpPr>
            <a:spLocks noChangeArrowheads="1"/>
          </p:cNvSpPr>
          <p:nvPr/>
        </p:nvSpPr>
        <p:spPr bwMode="auto">
          <a:xfrm>
            <a:off x="6858000" y="2209800"/>
            <a:ext cx="533400" cy="3048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172053" name="Line 21"/>
          <p:cNvSpPr>
            <a:spLocks noChangeShapeType="1"/>
          </p:cNvSpPr>
          <p:nvPr/>
        </p:nvSpPr>
        <p:spPr bwMode="auto">
          <a:xfrm>
            <a:off x="2133600" y="2362200"/>
            <a:ext cx="533400" cy="0"/>
          </a:xfrm>
          <a:prstGeom prst="line">
            <a:avLst/>
          </a:prstGeom>
          <a:noFill/>
          <a:ln w="19050">
            <a:solidFill>
              <a:srgbClr val="0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054" name="Line 22"/>
          <p:cNvSpPr>
            <a:spLocks noChangeShapeType="1"/>
          </p:cNvSpPr>
          <p:nvPr/>
        </p:nvSpPr>
        <p:spPr bwMode="auto">
          <a:xfrm>
            <a:off x="4648200" y="2362200"/>
            <a:ext cx="0" cy="30480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055" name="Line 23"/>
          <p:cNvSpPr>
            <a:spLocks noChangeShapeType="1"/>
          </p:cNvSpPr>
          <p:nvPr/>
        </p:nvSpPr>
        <p:spPr bwMode="auto">
          <a:xfrm flipH="1">
            <a:off x="1600200" y="2667000"/>
            <a:ext cx="3048000" cy="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056" name="Line 24"/>
          <p:cNvSpPr>
            <a:spLocks noChangeShapeType="1"/>
          </p:cNvSpPr>
          <p:nvPr/>
        </p:nvSpPr>
        <p:spPr bwMode="auto">
          <a:xfrm>
            <a:off x="1600200" y="2362200"/>
            <a:ext cx="228600" cy="0"/>
          </a:xfrm>
          <a:prstGeom prst="line">
            <a:avLst/>
          </a:prstGeom>
          <a:noFill/>
          <a:ln w="19050">
            <a:solidFill>
              <a:srgbClr val="0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057" name="Line 25"/>
          <p:cNvSpPr>
            <a:spLocks noChangeShapeType="1"/>
          </p:cNvSpPr>
          <p:nvPr/>
        </p:nvSpPr>
        <p:spPr bwMode="auto">
          <a:xfrm>
            <a:off x="1600200" y="2362200"/>
            <a:ext cx="0" cy="30480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058" name="Line 26"/>
          <p:cNvSpPr>
            <a:spLocks noChangeShapeType="1"/>
          </p:cNvSpPr>
          <p:nvPr/>
        </p:nvSpPr>
        <p:spPr bwMode="auto">
          <a:xfrm>
            <a:off x="2819400" y="2514600"/>
            <a:ext cx="0" cy="304800"/>
          </a:xfrm>
          <a:prstGeom prst="line">
            <a:avLst/>
          </a:prstGeom>
          <a:noFill/>
          <a:ln w="19050">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059" name="Line 27"/>
          <p:cNvSpPr>
            <a:spLocks noChangeShapeType="1"/>
          </p:cNvSpPr>
          <p:nvPr/>
        </p:nvSpPr>
        <p:spPr bwMode="auto">
          <a:xfrm>
            <a:off x="1981200" y="2514600"/>
            <a:ext cx="0" cy="304800"/>
          </a:xfrm>
          <a:prstGeom prst="line">
            <a:avLst/>
          </a:prstGeom>
          <a:noFill/>
          <a:ln w="19050">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060" name="Line 28"/>
          <p:cNvSpPr>
            <a:spLocks noChangeShapeType="1"/>
          </p:cNvSpPr>
          <p:nvPr/>
        </p:nvSpPr>
        <p:spPr bwMode="auto">
          <a:xfrm>
            <a:off x="6248400" y="2514600"/>
            <a:ext cx="0" cy="304800"/>
          </a:xfrm>
          <a:prstGeom prst="line">
            <a:avLst/>
          </a:prstGeom>
          <a:noFill/>
          <a:ln w="19050">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9325" name="AutoShape 29"/>
          <p:cNvSpPr>
            <a:spLocks noChangeArrowheads="1"/>
          </p:cNvSpPr>
          <p:nvPr/>
        </p:nvSpPr>
        <p:spPr bwMode="auto">
          <a:xfrm>
            <a:off x="1828800" y="3505200"/>
            <a:ext cx="533400" cy="3048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172062" name="Line 30"/>
          <p:cNvSpPr>
            <a:spLocks noChangeShapeType="1"/>
          </p:cNvSpPr>
          <p:nvPr/>
        </p:nvSpPr>
        <p:spPr bwMode="auto">
          <a:xfrm>
            <a:off x="1600200" y="3657600"/>
            <a:ext cx="228600" cy="0"/>
          </a:xfrm>
          <a:prstGeom prst="line">
            <a:avLst/>
          </a:prstGeom>
          <a:noFill/>
          <a:ln w="19050">
            <a:solidFill>
              <a:srgbClr val="0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063" name="Line 31"/>
          <p:cNvSpPr>
            <a:spLocks noChangeShapeType="1"/>
          </p:cNvSpPr>
          <p:nvPr/>
        </p:nvSpPr>
        <p:spPr bwMode="auto">
          <a:xfrm>
            <a:off x="1600200" y="3657600"/>
            <a:ext cx="0" cy="30480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064" name="Line 32"/>
          <p:cNvSpPr>
            <a:spLocks noChangeShapeType="1"/>
          </p:cNvSpPr>
          <p:nvPr/>
        </p:nvSpPr>
        <p:spPr bwMode="auto">
          <a:xfrm flipH="1">
            <a:off x="1600200" y="3962400"/>
            <a:ext cx="3048000" cy="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9329" name="AutoShape 33"/>
          <p:cNvSpPr>
            <a:spLocks noChangeArrowheads="1"/>
          </p:cNvSpPr>
          <p:nvPr/>
        </p:nvSpPr>
        <p:spPr bwMode="auto">
          <a:xfrm>
            <a:off x="2667000" y="3505200"/>
            <a:ext cx="533400" cy="3048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172066" name="Line 34"/>
          <p:cNvSpPr>
            <a:spLocks noChangeShapeType="1"/>
          </p:cNvSpPr>
          <p:nvPr/>
        </p:nvSpPr>
        <p:spPr bwMode="auto">
          <a:xfrm>
            <a:off x="2971800" y="3657600"/>
            <a:ext cx="533400" cy="0"/>
          </a:xfrm>
          <a:prstGeom prst="line">
            <a:avLst/>
          </a:prstGeom>
          <a:noFill/>
          <a:ln w="19050">
            <a:solidFill>
              <a:srgbClr val="0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9331" name="AutoShape 35"/>
          <p:cNvSpPr>
            <a:spLocks noChangeArrowheads="1"/>
          </p:cNvSpPr>
          <p:nvPr/>
        </p:nvSpPr>
        <p:spPr bwMode="auto">
          <a:xfrm>
            <a:off x="3505200" y="3505200"/>
            <a:ext cx="533400" cy="3048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439332" name="AutoShape 36"/>
          <p:cNvSpPr>
            <a:spLocks noChangeArrowheads="1"/>
          </p:cNvSpPr>
          <p:nvPr/>
        </p:nvSpPr>
        <p:spPr bwMode="auto">
          <a:xfrm>
            <a:off x="4343400" y="3505200"/>
            <a:ext cx="533400" cy="304800"/>
          </a:xfrm>
          <a:prstGeom prst="can">
            <a:avLst>
              <a:gd name="adj" fmla="val 25000"/>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439333" name="AutoShape 37"/>
          <p:cNvSpPr>
            <a:spLocks noChangeArrowheads="1"/>
          </p:cNvSpPr>
          <p:nvPr/>
        </p:nvSpPr>
        <p:spPr bwMode="auto">
          <a:xfrm>
            <a:off x="5181600" y="3505200"/>
            <a:ext cx="533400" cy="304800"/>
          </a:xfrm>
          <a:prstGeom prst="can">
            <a:avLst>
              <a:gd name="adj" fmla="val 25000"/>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439334" name="AutoShape 38"/>
          <p:cNvSpPr>
            <a:spLocks noChangeArrowheads="1"/>
          </p:cNvSpPr>
          <p:nvPr/>
        </p:nvSpPr>
        <p:spPr bwMode="auto">
          <a:xfrm>
            <a:off x="6019800" y="3505200"/>
            <a:ext cx="533400" cy="304800"/>
          </a:xfrm>
          <a:prstGeom prst="can">
            <a:avLst>
              <a:gd name="adj" fmla="val 25000"/>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439335" name="AutoShape 39"/>
          <p:cNvSpPr>
            <a:spLocks noChangeArrowheads="1"/>
          </p:cNvSpPr>
          <p:nvPr/>
        </p:nvSpPr>
        <p:spPr bwMode="auto">
          <a:xfrm>
            <a:off x="6858000" y="3505200"/>
            <a:ext cx="533400" cy="3048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172072" name="Line 40"/>
          <p:cNvSpPr>
            <a:spLocks noChangeShapeType="1"/>
          </p:cNvSpPr>
          <p:nvPr/>
        </p:nvSpPr>
        <p:spPr bwMode="auto">
          <a:xfrm>
            <a:off x="7086600" y="3810000"/>
            <a:ext cx="0" cy="304800"/>
          </a:xfrm>
          <a:prstGeom prst="line">
            <a:avLst/>
          </a:prstGeom>
          <a:noFill/>
          <a:ln w="19050">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073" name="Line 41"/>
          <p:cNvSpPr>
            <a:spLocks noChangeShapeType="1"/>
          </p:cNvSpPr>
          <p:nvPr/>
        </p:nvSpPr>
        <p:spPr bwMode="auto">
          <a:xfrm>
            <a:off x="6248400" y="3810000"/>
            <a:ext cx="0" cy="304800"/>
          </a:xfrm>
          <a:prstGeom prst="line">
            <a:avLst/>
          </a:prstGeom>
          <a:noFill/>
          <a:ln w="19050">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074" name="Line 42"/>
          <p:cNvSpPr>
            <a:spLocks noChangeShapeType="1"/>
          </p:cNvSpPr>
          <p:nvPr/>
        </p:nvSpPr>
        <p:spPr bwMode="auto">
          <a:xfrm>
            <a:off x="2057400" y="3810000"/>
            <a:ext cx="0" cy="304800"/>
          </a:xfrm>
          <a:prstGeom prst="line">
            <a:avLst/>
          </a:prstGeom>
          <a:noFill/>
          <a:ln w="19050">
            <a:solidFill>
              <a:schemeClr val="tx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9339" name="Text Box 43"/>
          <p:cNvSpPr txBox="1">
            <a:spLocks noChangeArrowheads="1"/>
          </p:cNvSpPr>
          <p:nvPr/>
        </p:nvSpPr>
        <p:spPr bwMode="auto">
          <a:xfrm>
            <a:off x="1447800" y="3962400"/>
            <a:ext cx="57213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400" b="1" i="1">
                <a:latin typeface="Times New Roman" pitchFamily="18" charset="0"/>
              </a:rPr>
              <a:t>    pre                                              current    i</a:t>
            </a:r>
            <a:endParaRPr kumimoji="1" lang="en-US" altLang="zh-CN" sz="3200" u="sng">
              <a:solidFill>
                <a:srgbClr val="FF3300"/>
              </a:solidFill>
              <a:effectLst>
                <a:outerShdw blurRad="38100" dist="38100" dir="2700000" algn="tl">
                  <a:srgbClr val="C0C0C0"/>
                </a:outerShdw>
              </a:effectLst>
              <a:latin typeface="" pitchFamily="18" charset="0"/>
            </a:endParaRPr>
          </a:p>
        </p:txBody>
      </p:sp>
      <p:sp>
        <p:nvSpPr>
          <p:cNvPr id="439340" name="AutoShape 44"/>
          <p:cNvSpPr>
            <a:spLocks noChangeArrowheads="1"/>
          </p:cNvSpPr>
          <p:nvPr/>
        </p:nvSpPr>
        <p:spPr bwMode="auto">
          <a:xfrm>
            <a:off x="1828800" y="5181600"/>
            <a:ext cx="533400" cy="3048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439341" name="AutoShape 45"/>
          <p:cNvSpPr>
            <a:spLocks noChangeArrowheads="1"/>
          </p:cNvSpPr>
          <p:nvPr/>
        </p:nvSpPr>
        <p:spPr bwMode="auto">
          <a:xfrm>
            <a:off x="2667000" y="5181600"/>
            <a:ext cx="533400" cy="3048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439342" name="AutoShape 46"/>
          <p:cNvSpPr>
            <a:spLocks noChangeArrowheads="1"/>
          </p:cNvSpPr>
          <p:nvPr/>
        </p:nvSpPr>
        <p:spPr bwMode="auto">
          <a:xfrm>
            <a:off x="3505200" y="5181600"/>
            <a:ext cx="533400" cy="3048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439343" name="AutoShape 47"/>
          <p:cNvSpPr>
            <a:spLocks noChangeArrowheads="1"/>
          </p:cNvSpPr>
          <p:nvPr/>
        </p:nvSpPr>
        <p:spPr bwMode="auto">
          <a:xfrm>
            <a:off x="4343400" y="5181600"/>
            <a:ext cx="533400" cy="3048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439344" name="AutoShape 48"/>
          <p:cNvSpPr>
            <a:spLocks noChangeArrowheads="1"/>
          </p:cNvSpPr>
          <p:nvPr/>
        </p:nvSpPr>
        <p:spPr bwMode="auto">
          <a:xfrm>
            <a:off x="5181600" y="5181600"/>
            <a:ext cx="533400" cy="3048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439345" name="AutoShape 49"/>
          <p:cNvSpPr>
            <a:spLocks noChangeArrowheads="1"/>
          </p:cNvSpPr>
          <p:nvPr/>
        </p:nvSpPr>
        <p:spPr bwMode="auto">
          <a:xfrm>
            <a:off x="6019800" y="5181600"/>
            <a:ext cx="533400" cy="304800"/>
          </a:xfrm>
          <a:prstGeom prst="can">
            <a:avLst>
              <a:gd name="adj" fmla="val 25000"/>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439346" name="AutoShape 50"/>
          <p:cNvSpPr>
            <a:spLocks noChangeArrowheads="1"/>
          </p:cNvSpPr>
          <p:nvPr/>
        </p:nvSpPr>
        <p:spPr bwMode="auto">
          <a:xfrm>
            <a:off x="6858000" y="5181600"/>
            <a:ext cx="533400" cy="304800"/>
          </a:xfrm>
          <a:prstGeom prst="can">
            <a:avLst>
              <a:gd name="adj" fmla="val 25000"/>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9525">
            <a:solidFill>
              <a:schemeClr val="tx1"/>
            </a:solidFill>
            <a:round/>
            <a:headEnd/>
            <a:tailEnd/>
          </a:ln>
        </p:spPr>
        <p:txBody>
          <a:bodyPr wrap="none" anchor="ctr"/>
          <a:lstStyle/>
          <a:p>
            <a:pPr algn="ctr">
              <a:defRPr/>
            </a:pPr>
            <a:endParaRPr kumimoji="1" lang="zh-CN" altLang="zh-CN" sz="3200" u="sng">
              <a:solidFill>
                <a:srgbClr val="FF3300"/>
              </a:solidFill>
              <a:effectLst>
                <a:outerShdw blurRad="38100" dist="38100" dir="2700000" algn="tl">
                  <a:srgbClr val="000000"/>
                </a:outerShdw>
              </a:effectLst>
              <a:latin typeface="" pitchFamily="18" charset="0"/>
            </a:endParaRPr>
          </a:p>
        </p:txBody>
      </p:sp>
      <p:sp>
        <p:nvSpPr>
          <p:cNvPr id="172083" name="Line 51"/>
          <p:cNvSpPr>
            <a:spLocks noChangeShapeType="1"/>
          </p:cNvSpPr>
          <p:nvPr/>
        </p:nvSpPr>
        <p:spPr bwMode="auto">
          <a:xfrm>
            <a:off x="1600200" y="5334000"/>
            <a:ext cx="228600" cy="0"/>
          </a:xfrm>
          <a:prstGeom prst="line">
            <a:avLst/>
          </a:prstGeom>
          <a:noFill/>
          <a:ln w="19050">
            <a:solidFill>
              <a:srgbClr val="0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084" name="Line 52"/>
          <p:cNvSpPr>
            <a:spLocks noChangeShapeType="1"/>
          </p:cNvSpPr>
          <p:nvPr/>
        </p:nvSpPr>
        <p:spPr bwMode="auto">
          <a:xfrm>
            <a:off x="1600200" y="5334000"/>
            <a:ext cx="0" cy="30480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9349" name="Text Box 53"/>
          <p:cNvSpPr txBox="1">
            <a:spLocks noChangeArrowheads="1"/>
          </p:cNvSpPr>
          <p:nvPr/>
        </p:nvSpPr>
        <p:spPr bwMode="auto">
          <a:xfrm>
            <a:off x="457200" y="5029200"/>
            <a:ext cx="89852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zh-CN" altLang="en-US" sz="2800" b="1">
                <a:effectLst>
                  <a:outerShdw blurRad="38100" dist="38100" dir="2700000" algn="tl">
                    <a:srgbClr val="C0C0C0"/>
                  </a:outerShdw>
                </a:effectLst>
                <a:latin typeface="Times New Roman" pitchFamily="18" charset="0"/>
                <a:ea typeface="隶书" pitchFamily="49" charset="-122"/>
              </a:rPr>
              <a:t>结果</a:t>
            </a:r>
            <a:endParaRPr kumimoji="1" lang="zh-CN" altLang="en-US" sz="3200" u="sng">
              <a:effectLst>
                <a:outerShdw blurRad="38100" dist="38100" dir="2700000" algn="tl">
                  <a:srgbClr val="C0C0C0"/>
                </a:outerShdw>
              </a:effectLst>
              <a:latin typeface="" pitchFamily="18" charset="0"/>
            </a:endParaRPr>
          </a:p>
        </p:txBody>
      </p:sp>
      <p:sp>
        <p:nvSpPr>
          <p:cNvPr id="172086" name="Line 54"/>
          <p:cNvSpPr>
            <a:spLocks noChangeShapeType="1"/>
          </p:cNvSpPr>
          <p:nvPr/>
        </p:nvSpPr>
        <p:spPr bwMode="auto">
          <a:xfrm>
            <a:off x="2971800" y="5334000"/>
            <a:ext cx="533400" cy="0"/>
          </a:xfrm>
          <a:prstGeom prst="line">
            <a:avLst/>
          </a:prstGeom>
          <a:noFill/>
          <a:ln w="19050">
            <a:solidFill>
              <a:srgbClr val="0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087" name="Line 55"/>
          <p:cNvSpPr>
            <a:spLocks noChangeShapeType="1"/>
          </p:cNvSpPr>
          <p:nvPr/>
        </p:nvSpPr>
        <p:spPr bwMode="auto">
          <a:xfrm flipH="1">
            <a:off x="1600200" y="5638800"/>
            <a:ext cx="3048000" cy="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088" name="Line 56"/>
          <p:cNvSpPr>
            <a:spLocks noChangeShapeType="1"/>
          </p:cNvSpPr>
          <p:nvPr/>
        </p:nvSpPr>
        <p:spPr bwMode="auto">
          <a:xfrm>
            <a:off x="4648200" y="5334000"/>
            <a:ext cx="0" cy="30480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089" name="Line 57"/>
          <p:cNvSpPr>
            <a:spLocks noChangeShapeType="1"/>
          </p:cNvSpPr>
          <p:nvPr/>
        </p:nvSpPr>
        <p:spPr bwMode="auto">
          <a:xfrm>
            <a:off x="3810000" y="5334000"/>
            <a:ext cx="0" cy="45720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090" name="Line 58"/>
          <p:cNvSpPr>
            <a:spLocks noChangeShapeType="1"/>
          </p:cNvSpPr>
          <p:nvPr/>
        </p:nvSpPr>
        <p:spPr bwMode="auto">
          <a:xfrm flipH="1">
            <a:off x="3810000" y="5791200"/>
            <a:ext cx="1524000" cy="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091" name="Line 59"/>
          <p:cNvSpPr>
            <a:spLocks noChangeShapeType="1"/>
          </p:cNvSpPr>
          <p:nvPr/>
        </p:nvSpPr>
        <p:spPr bwMode="auto">
          <a:xfrm flipV="1">
            <a:off x="5334000" y="5486400"/>
            <a:ext cx="0" cy="304800"/>
          </a:xfrm>
          <a:prstGeom prst="line">
            <a:avLst/>
          </a:prstGeom>
          <a:noFill/>
          <a:ln w="19050">
            <a:solidFill>
              <a:srgbClr val="0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092" name="Line 60"/>
          <p:cNvSpPr>
            <a:spLocks noChangeShapeType="1"/>
          </p:cNvSpPr>
          <p:nvPr/>
        </p:nvSpPr>
        <p:spPr bwMode="auto">
          <a:xfrm>
            <a:off x="5486400" y="5334000"/>
            <a:ext cx="0" cy="60960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093" name="Line 61"/>
          <p:cNvSpPr>
            <a:spLocks noChangeShapeType="1"/>
          </p:cNvSpPr>
          <p:nvPr/>
        </p:nvSpPr>
        <p:spPr bwMode="auto">
          <a:xfrm flipH="1">
            <a:off x="4495800" y="5943600"/>
            <a:ext cx="990600" cy="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094" name="Line 62"/>
          <p:cNvSpPr>
            <a:spLocks noChangeShapeType="1"/>
          </p:cNvSpPr>
          <p:nvPr/>
        </p:nvSpPr>
        <p:spPr bwMode="auto">
          <a:xfrm flipV="1">
            <a:off x="4495800" y="5486400"/>
            <a:ext cx="0" cy="457200"/>
          </a:xfrm>
          <a:prstGeom prst="line">
            <a:avLst/>
          </a:prstGeom>
          <a:noFill/>
          <a:ln w="19050">
            <a:solidFill>
              <a:srgbClr val="0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095" name="Line 63"/>
          <p:cNvSpPr>
            <a:spLocks noChangeShapeType="1"/>
          </p:cNvSpPr>
          <p:nvPr/>
        </p:nvSpPr>
        <p:spPr bwMode="auto">
          <a:xfrm>
            <a:off x="2133600" y="5334000"/>
            <a:ext cx="0" cy="914400"/>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096" name="Line 64"/>
          <p:cNvSpPr>
            <a:spLocks noChangeShapeType="1"/>
          </p:cNvSpPr>
          <p:nvPr/>
        </p:nvSpPr>
        <p:spPr bwMode="auto">
          <a:xfrm>
            <a:off x="6324600" y="5334000"/>
            <a:ext cx="0" cy="76200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097" name="Line 65"/>
          <p:cNvSpPr>
            <a:spLocks noChangeShapeType="1"/>
          </p:cNvSpPr>
          <p:nvPr/>
        </p:nvSpPr>
        <p:spPr bwMode="auto">
          <a:xfrm flipV="1">
            <a:off x="2819400" y="5486400"/>
            <a:ext cx="0" cy="609600"/>
          </a:xfrm>
          <a:prstGeom prst="line">
            <a:avLst/>
          </a:prstGeom>
          <a:noFill/>
          <a:ln w="19050">
            <a:solidFill>
              <a:srgbClr val="0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098" name="Line 66"/>
          <p:cNvSpPr>
            <a:spLocks noChangeShapeType="1"/>
          </p:cNvSpPr>
          <p:nvPr/>
        </p:nvSpPr>
        <p:spPr bwMode="auto">
          <a:xfrm flipH="1">
            <a:off x="2819400" y="6096000"/>
            <a:ext cx="3505200" cy="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099" name="Line 67"/>
          <p:cNvSpPr>
            <a:spLocks noChangeShapeType="1"/>
          </p:cNvSpPr>
          <p:nvPr/>
        </p:nvSpPr>
        <p:spPr bwMode="auto">
          <a:xfrm>
            <a:off x="7162800" y="5334000"/>
            <a:ext cx="0" cy="457200"/>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100" name="Line 68"/>
          <p:cNvSpPr>
            <a:spLocks noChangeShapeType="1"/>
          </p:cNvSpPr>
          <p:nvPr/>
        </p:nvSpPr>
        <p:spPr bwMode="auto">
          <a:xfrm flipV="1">
            <a:off x="6172200" y="5486400"/>
            <a:ext cx="0" cy="304800"/>
          </a:xfrm>
          <a:prstGeom prst="line">
            <a:avLst/>
          </a:prstGeom>
          <a:noFill/>
          <a:ln w="19050">
            <a:solidFill>
              <a:srgbClr val="99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101" name="Line 69"/>
          <p:cNvSpPr>
            <a:spLocks noChangeShapeType="1"/>
          </p:cNvSpPr>
          <p:nvPr/>
        </p:nvSpPr>
        <p:spPr bwMode="auto">
          <a:xfrm flipH="1">
            <a:off x="6172200" y="5791200"/>
            <a:ext cx="990600" cy="0"/>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102" name="Line 70"/>
          <p:cNvSpPr>
            <a:spLocks noChangeShapeType="1"/>
          </p:cNvSpPr>
          <p:nvPr/>
        </p:nvSpPr>
        <p:spPr bwMode="auto">
          <a:xfrm flipH="1">
            <a:off x="2133600" y="6248400"/>
            <a:ext cx="4876800" cy="0"/>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103" name="Line 71"/>
          <p:cNvSpPr>
            <a:spLocks noChangeShapeType="1"/>
          </p:cNvSpPr>
          <p:nvPr/>
        </p:nvSpPr>
        <p:spPr bwMode="auto">
          <a:xfrm flipV="1">
            <a:off x="7010400" y="5486400"/>
            <a:ext cx="0" cy="762000"/>
          </a:xfrm>
          <a:prstGeom prst="line">
            <a:avLst/>
          </a:prstGeom>
          <a:noFill/>
          <a:ln w="19050">
            <a:solidFill>
              <a:srgbClr val="99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104" name="Line 72"/>
          <p:cNvSpPr>
            <a:spLocks noChangeShapeType="1"/>
          </p:cNvSpPr>
          <p:nvPr/>
        </p:nvSpPr>
        <p:spPr bwMode="auto">
          <a:xfrm>
            <a:off x="4648200" y="3657600"/>
            <a:ext cx="0" cy="30480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105" name="Line 73"/>
          <p:cNvSpPr>
            <a:spLocks noChangeShapeType="1"/>
          </p:cNvSpPr>
          <p:nvPr/>
        </p:nvSpPr>
        <p:spPr bwMode="auto">
          <a:xfrm>
            <a:off x="3810000" y="3657600"/>
            <a:ext cx="0" cy="45720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106" name="Line 74"/>
          <p:cNvSpPr>
            <a:spLocks noChangeShapeType="1"/>
          </p:cNvSpPr>
          <p:nvPr/>
        </p:nvSpPr>
        <p:spPr bwMode="auto">
          <a:xfrm flipH="1">
            <a:off x="3810000" y="4114800"/>
            <a:ext cx="1524000" cy="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107" name="Line 75"/>
          <p:cNvSpPr>
            <a:spLocks noChangeShapeType="1"/>
          </p:cNvSpPr>
          <p:nvPr/>
        </p:nvSpPr>
        <p:spPr bwMode="auto">
          <a:xfrm flipV="1">
            <a:off x="5334000" y="3810000"/>
            <a:ext cx="0" cy="304800"/>
          </a:xfrm>
          <a:prstGeom prst="line">
            <a:avLst/>
          </a:prstGeom>
          <a:noFill/>
          <a:ln w="19050">
            <a:solidFill>
              <a:srgbClr val="0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108" name="Line 76"/>
          <p:cNvSpPr>
            <a:spLocks noChangeShapeType="1"/>
          </p:cNvSpPr>
          <p:nvPr/>
        </p:nvSpPr>
        <p:spPr bwMode="auto">
          <a:xfrm>
            <a:off x="5486400" y="3657600"/>
            <a:ext cx="0" cy="60960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109" name="Line 77"/>
          <p:cNvSpPr>
            <a:spLocks noChangeShapeType="1"/>
          </p:cNvSpPr>
          <p:nvPr/>
        </p:nvSpPr>
        <p:spPr bwMode="auto">
          <a:xfrm flipH="1">
            <a:off x="4495800" y="4267200"/>
            <a:ext cx="990600" cy="0"/>
          </a:xfrm>
          <a:prstGeom prst="line">
            <a:avLst/>
          </a:prstGeom>
          <a:noFill/>
          <a:ln w="190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110" name="Line 78"/>
          <p:cNvSpPr>
            <a:spLocks noChangeShapeType="1"/>
          </p:cNvSpPr>
          <p:nvPr/>
        </p:nvSpPr>
        <p:spPr bwMode="auto">
          <a:xfrm flipV="1">
            <a:off x="4495800" y="3810000"/>
            <a:ext cx="0" cy="457200"/>
          </a:xfrm>
          <a:prstGeom prst="line">
            <a:avLst/>
          </a:prstGeom>
          <a:noFill/>
          <a:ln w="19050">
            <a:solidFill>
              <a:srgbClr val="0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111" name="Line 79"/>
          <p:cNvSpPr>
            <a:spLocks noChangeShapeType="1"/>
          </p:cNvSpPr>
          <p:nvPr/>
        </p:nvSpPr>
        <p:spPr bwMode="auto">
          <a:xfrm>
            <a:off x="2133600" y="3657600"/>
            <a:ext cx="0" cy="1066800"/>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112" name="Line 80"/>
          <p:cNvSpPr>
            <a:spLocks noChangeShapeType="1"/>
          </p:cNvSpPr>
          <p:nvPr/>
        </p:nvSpPr>
        <p:spPr bwMode="auto">
          <a:xfrm flipV="1">
            <a:off x="6172200" y="3810000"/>
            <a:ext cx="0" cy="914400"/>
          </a:xfrm>
          <a:prstGeom prst="line">
            <a:avLst/>
          </a:prstGeom>
          <a:noFill/>
          <a:ln w="19050">
            <a:solidFill>
              <a:srgbClr val="99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113" name="Line 81"/>
          <p:cNvSpPr>
            <a:spLocks noChangeShapeType="1"/>
          </p:cNvSpPr>
          <p:nvPr/>
        </p:nvSpPr>
        <p:spPr bwMode="auto">
          <a:xfrm>
            <a:off x="6324600" y="3657600"/>
            <a:ext cx="0" cy="914400"/>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114" name="Line 82"/>
          <p:cNvSpPr>
            <a:spLocks noChangeShapeType="1"/>
          </p:cNvSpPr>
          <p:nvPr/>
        </p:nvSpPr>
        <p:spPr bwMode="auto">
          <a:xfrm flipV="1">
            <a:off x="2819400" y="3810000"/>
            <a:ext cx="0" cy="762000"/>
          </a:xfrm>
          <a:prstGeom prst="line">
            <a:avLst/>
          </a:prstGeom>
          <a:noFill/>
          <a:ln w="19050">
            <a:solidFill>
              <a:srgbClr val="99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115" name="Line 83"/>
          <p:cNvSpPr>
            <a:spLocks noChangeShapeType="1"/>
          </p:cNvSpPr>
          <p:nvPr/>
        </p:nvSpPr>
        <p:spPr bwMode="auto">
          <a:xfrm flipH="1">
            <a:off x="2819400" y="4572000"/>
            <a:ext cx="3505200" cy="0"/>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116" name="Line 84"/>
          <p:cNvSpPr>
            <a:spLocks noChangeShapeType="1"/>
          </p:cNvSpPr>
          <p:nvPr/>
        </p:nvSpPr>
        <p:spPr bwMode="auto">
          <a:xfrm flipH="1">
            <a:off x="2133600" y="4724400"/>
            <a:ext cx="4038600" cy="0"/>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117" name="Line 85"/>
          <p:cNvSpPr>
            <a:spLocks noChangeShapeType="1"/>
          </p:cNvSpPr>
          <p:nvPr/>
        </p:nvSpPr>
        <p:spPr bwMode="auto">
          <a:xfrm>
            <a:off x="2971800" y="2362200"/>
            <a:ext cx="533400" cy="0"/>
          </a:xfrm>
          <a:prstGeom prst="line">
            <a:avLst/>
          </a:prstGeom>
          <a:noFill/>
          <a:ln w="19050">
            <a:solidFill>
              <a:srgbClr val="0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118" name="Line 86"/>
          <p:cNvSpPr>
            <a:spLocks noChangeShapeType="1"/>
          </p:cNvSpPr>
          <p:nvPr/>
        </p:nvSpPr>
        <p:spPr bwMode="auto">
          <a:xfrm>
            <a:off x="3810000" y="2362200"/>
            <a:ext cx="0" cy="457200"/>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119" name="Line 87"/>
          <p:cNvSpPr>
            <a:spLocks noChangeShapeType="1"/>
          </p:cNvSpPr>
          <p:nvPr/>
        </p:nvSpPr>
        <p:spPr bwMode="auto">
          <a:xfrm flipH="1">
            <a:off x="3810000" y="2819400"/>
            <a:ext cx="1524000" cy="0"/>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120" name="Line 88"/>
          <p:cNvSpPr>
            <a:spLocks noChangeShapeType="1"/>
          </p:cNvSpPr>
          <p:nvPr/>
        </p:nvSpPr>
        <p:spPr bwMode="auto">
          <a:xfrm flipV="1">
            <a:off x="5334000" y="2514600"/>
            <a:ext cx="0" cy="304800"/>
          </a:xfrm>
          <a:prstGeom prst="line">
            <a:avLst/>
          </a:prstGeom>
          <a:noFill/>
          <a:ln w="19050">
            <a:solidFill>
              <a:srgbClr val="99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121" name="Line 89"/>
          <p:cNvSpPr>
            <a:spLocks noChangeShapeType="1"/>
          </p:cNvSpPr>
          <p:nvPr/>
        </p:nvSpPr>
        <p:spPr bwMode="auto">
          <a:xfrm>
            <a:off x="5486400" y="2362200"/>
            <a:ext cx="0" cy="609600"/>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122" name="Line 90"/>
          <p:cNvSpPr>
            <a:spLocks noChangeShapeType="1"/>
          </p:cNvSpPr>
          <p:nvPr/>
        </p:nvSpPr>
        <p:spPr bwMode="auto">
          <a:xfrm flipH="1">
            <a:off x="4495800" y="2971800"/>
            <a:ext cx="990600" cy="0"/>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123" name="Line 91"/>
          <p:cNvSpPr>
            <a:spLocks noChangeShapeType="1"/>
          </p:cNvSpPr>
          <p:nvPr/>
        </p:nvSpPr>
        <p:spPr bwMode="auto">
          <a:xfrm flipV="1">
            <a:off x="4495800" y="2514600"/>
            <a:ext cx="0" cy="457200"/>
          </a:xfrm>
          <a:prstGeom prst="line">
            <a:avLst/>
          </a:prstGeom>
          <a:noFill/>
          <a:ln w="19050">
            <a:solidFill>
              <a:srgbClr val="99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9388" name="Text Box 92"/>
          <p:cNvSpPr txBox="1">
            <a:spLocks noChangeArrowheads="1"/>
          </p:cNvSpPr>
          <p:nvPr/>
        </p:nvSpPr>
        <p:spPr bwMode="auto">
          <a:xfrm>
            <a:off x="1746250" y="2667000"/>
            <a:ext cx="45783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400" b="1" i="1">
                <a:latin typeface="Times New Roman" pitchFamily="18" charset="0"/>
              </a:rPr>
              <a:t>pre  current                                     i</a:t>
            </a:r>
            <a:endParaRPr kumimoji="1" lang="en-US" altLang="zh-CN" sz="3200" u="sng">
              <a:solidFill>
                <a:srgbClr val="FF3300"/>
              </a:solidFill>
              <a:effectLst>
                <a:outerShdw blurRad="38100" dist="38100" dir="2700000" algn="tl">
                  <a:srgbClr val="C0C0C0"/>
                </a:outerShdw>
              </a:effectLst>
              <a:latin typeface="" pitchFamily="18" charset="0"/>
            </a:endParaRPr>
          </a:p>
        </p:txBody>
      </p:sp>
    </p:spTree>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0" y="1268760"/>
            <a:ext cx="9144000" cy="4401205"/>
          </a:xfrm>
          <a:prstGeom prst="rect">
            <a:avLst/>
          </a:prstGeom>
          <a:solidFill>
            <a:srgbClr val="00CC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err="1">
                <a:latin typeface="Times New Roman" pitchFamily="18" charset="0"/>
              </a:rPr>
              <a:t>def</a:t>
            </a:r>
            <a:r>
              <a:rPr kumimoji="1" lang="en-US" altLang="zh-CN" sz="2800" b="1">
                <a:latin typeface="Times New Roman" pitchFamily="18" charset="0"/>
              </a:rPr>
              <a:t>  </a:t>
            </a:r>
            <a:r>
              <a:rPr kumimoji="1" lang="en-US" altLang="zh-CN" sz="2800" b="1" smtClean="0">
                <a:latin typeface="Times New Roman" pitchFamily="18" charset="0"/>
              </a:rPr>
              <a:t>insertSort(L</a:t>
            </a:r>
            <a:r>
              <a:rPr kumimoji="1" lang="en-US" altLang="zh-CN" sz="2800" b="1" dirty="0">
                <a:latin typeface="Times New Roman" pitchFamily="18" charset="0"/>
              </a:rPr>
              <a:t>) </a:t>
            </a:r>
            <a:r>
              <a:rPr kumimoji="1" lang="en-US" altLang="zh-CN" sz="2800" b="1">
                <a:latin typeface="Times New Roman" pitchFamily="18" charset="0"/>
              </a:rPr>
              <a:t>:    </a:t>
            </a:r>
            <a:r>
              <a:rPr kumimoji="1" lang="en-US" altLang="zh-CN" sz="2800" b="1" smtClean="0">
                <a:latin typeface="Times New Roman" pitchFamily="18" charset="0"/>
              </a:rPr>
              <a:t>    #</a:t>
            </a:r>
            <a:r>
              <a:rPr kumimoji="1" lang="zh-CN" altLang="en-US" sz="2800" b="1" dirty="0">
                <a:latin typeface="Times New Roman" pitchFamily="18" charset="0"/>
              </a:rPr>
              <a:t>插入排序</a:t>
            </a:r>
          </a:p>
          <a:p>
            <a:pPr eaLnBrk="1" hangingPunct="1"/>
            <a:r>
              <a:rPr kumimoji="1" lang="zh-CN" altLang="en-US" sz="2800" b="1" dirty="0">
                <a:latin typeface="Times New Roman" pitchFamily="18" charset="0"/>
              </a:rPr>
              <a:t>    </a:t>
            </a:r>
            <a:r>
              <a:rPr kumimoji="1" lang="en-US" altLang="zh-CN" sz="2800" b="1" dirty="0">
                <a:latin typeface="Times New Roman" pitchFamily="18" charset="0"/>
              </a:rPr>
              <a:t>if  L is not None:</a:t>
            </a:r>
          </a:p>
          <a:p>
            <a:pPr eaLnBrk="1" hangingPunct="1"/>
            <a:r>
              <a:rPr kumimoji="1" lang="en-US" altLang="zh-CN" sz="2800" b="1" dirty="0">
                <a:latin typeface="Times New Roman" pitchFamily="18" charset="0"/>
              </a:rPr>
              <a:t>        r, p = L, </a:t>
            </a:r>
            <a:r>
              <a:rPr kumimoji="1" lang="en-US" altLang="zh-CN" sz="2800" b="1" err="1">
                <a:latin typeface="Times New Roman" pitchFamily="18" charset="0"/>
              </a:rPr>
              <a:t>L.link</a:t>
            </a:r>
            <a:r>
              <a:rPr kumimoji="1" lang="en-US" altLang="zh-CN" sz="2800" b="1">
                <a:latin typeface="Times New Roman" pitchFamily="18" charset="0"/>
              </a:rPr>
              <a:t>  </a:t>
            </a:r>
            <a:r>
              <a:rPr kumimoji="1" lang="en-US" altLang="zh-CN" sz="2800" b="1" smtClean="0">
                <a:latin typeface="Times New Roman" pitchFamily="18" charset="0"/>
              </a:rPr>
              <a:t>      # </a:t>
            </a:r>
            <a:r>
              <a:rPr kumimoji="1" lang="en-US" altLang="zh-CN" sz="2800" b="1" dirty="0">
                <a:latin typeface="Times New Roman" pitchFamily="18" charset="0"/>
              </a:rPr>
              <a:t>r </a:t>
            </a:r>
            <a:r>
              <a:rPr kumimoji="1" lang="zh-CN" altLang="en-US" sz="2800" b="1" dirty="0">
                <a:latin typeface="Times New Roman" pitchFamily="18" charset="0"/>
              </a:rPr>
              <a:t>是结果链的头</a:t>
            </a:r>
          </a:p>
          <a:p>
            <a:pPr eaLnBrk="1" hangingPunct="1"/>
            <a:r>
              <a:rPr kumimoji="1" lang="zh-CN" altLang="en-US" sz="2800" b="1" dirty="0">
                <a:latin typeface="Times New Roman" pitchFamily="18" charset="0"/>
              </a:rPr>
              <a:t>        </a:t>
            </a:r>
            <a:r>
              <a:rPr kumimoji="1" lang="en-US" altLang="zh-CN" sz="2800" b="1" dirty="0" err="1">
                <a:latin typeface="Times New Roman" pitchFamily="18" charset="0"/>
              </a:rPr>
              <a:t>r.link</a:t>
            </a:r>
            <a:r>
              <a:rPr kumimoji="1" lang="en-US" altLang="zh-CN" sz="2800" b="1" dirty="0">
                <a:latin typeface="Times New Roman" pitchFamily="18" charset="0"/>
              </a:rPr>
              <a:t> = None</a:t>
            </a:r>
          </a:p>
          <a:p>
            <a:pPr eaLnBrk="1" hangingPunct="1"/>
            <a:r>
              <a:rPr kumimoji="1" lang="en-US" altLang="zh-CN" sz="2800" b="1" dirty="0">
                <a:latin typeface="Times New Roman" pitchFamily="18" charset="0"/>
              </a:rPr>
              <a:t>    while  p is not None : #</a:t>
            </a:r>
            <a:r>
              <a:rPr kumimoji="1" lang="zh-CN" altLang="en-US" sz="2800" b="1" dirty="0">
                <a:latin typeface="Times New Roman" pitchFamily="18" charset="0"/>
              </a:rPr>
              <a:t>顺次摘下原链表的结点</a:t>
            </a:r>
            <a:r>
              <a:rPr kumimoji="1" lang="en-US" altLang="zh-CN" sz="2800" b="1" dirty="0">
                <a:latin typeface="Times New Roman" pitchFamily="18" charset="0"/>
              </a:rPr>
              <a:t>t</a:t>
            </a:r>
          </a:p>
          <a:p>
            <a:pPr eaLnBrk="1" hangingPunct="1"/>
            <a:r>
              <a:rPr kumimoji="1" lang="en-US" altLang="zh-CN" sz="2800" b="1" dirty="0">
                <a:latin typeface="Times New Roman" pitchFamily="18" charset="0"/>
              </a:rPr>
              <a:t>        t, p = p, </a:t>
            </a:r>
            <a:r>
              <a:rPr kumimoji="1" lang="en-US" altLang="zh-CN" sz="2800" b="1" dirty="0" err="1">
                <a:latin typeface="Times New Roman" pitchFamily="18" charset="0"/>
              </a:rPr>
              <a:t>p.link</a:t>
            </a:r>
            <a:endParaRPr kumimoji="1" lang="en-US" altLang="zh-CN" sz="2800" b="1" dirty="0">
              <a:latin typeface="Times New Roman" pitchFamily="18" charset="0"/>
            </a:endParaRPr>
          </a:p>
          <a:p>
            <a:pPr eaLnBrk="1" hangingPunct="1"/>
            <a:r>
              <a:rPr kumimoji="1" lang="en-US" altLang="zh-CN" sz="2800" b="1" dirty="0">
                <a:latin typeface="Times New Roman" pitchFamily="18" charset="0"/>
              </a:rPr>
              <a:t>        if  </a:t>
            </a:r>
            <a:r>
              <a:rPr kumimoji="1" lang="en-US" altLang="zh-CN" sz="2800" b="1" dirty="0" err="1">
                <a:latin typeface="Times New Roman" pitchFamily="18" charset="0"/>
              </a:rPr>
              <a:t>t.data</a:t>
            </a:r>
            <a:r>
              <a:rPr kumimoji="1" lang="en-US" altLang="zh-CN" sz="2800" b="1" dirty="0">
                <a:latin typeface="Times New Roman" pitchFamily="18" charset="0"/>
              </a:rPr>
              <a:t> &lt; </a:t>
            </a:r>
            <a:r>
              <a:rPr kumimoji="1" lang="en-US" altLang="zh-CN" sz="2800" b="1" dirty="0" err="1">
                <a:latin typeface="Times New Roman" pitchFamily="18" charset="0"/>
              </a:rPr>
              <a:t>r.data</a:t>
            </a:r>
            <a:r>
              <a:rPr kumimoji="1" lang="en-US" altLang="zh-CN" sz="2800" b="1" dirty="0">
                <a:latin typeface="Times New Roman" pitchFamily="18" charset="0"/>
              </a:rPr>
              <a:t> </a:t>
            </a:r>
            <a:r>
              <a:rPr kumimoji="1" lang="en-US" altLang="zh-CN" sz="2800" b="1">
                <a:latin typeface="Times New Roman" pitchFamily="18" charset="0"/>
              </a:rPr>
              <a:t>: </a:t>
            </a:r>
            <a:r>
              <a:rPr kumimoji="1" lang="en-US" altLang="zh-CN" sz="2800" b="1" smtClean="0">
                <a:latin typeface="Times New Roman" pitchFamily="18" charset="0"/>
              </a:rPr>
              <a:t> #</a:t>
            </a:r>
            <a:r>
              <a:rPr kumimoji="1" lang="zh-CN" altLang="en-US" sz="2800" b="1" dirty="0">
                <a:latin typeface="Times New Roman" pitchFamily="18" charset="0"/>
              </a:rPr>
              <a:t>插入到第一个结点的前面</a:t>
            </a:r>
          </a:p>
          <a:p>
            <a:pPr eaLnBrk="1" hangingPunct="1"/>
            <a:r>
              <a:rPr kumimoji="1" lang="zh-CN" altLang="en-US" sz="2800" b="1" dirty="0">
                <a:latin typeface="Times New Roman" pitchFamily="18" charset="0"/>
              </a:rPr>
              <a:t>            </a:t>
            </a:r>
            <a:r>
              <a:rPr kumimoji="1" lang="en-US" altLang="zh-CN" sz="2800" b="1" dirty="0" err="1">
                <a:latin typeface="Times New Roman" pitchFamily="18" charset="0"/>
              </a:rPr>
              <a:t>t.link</a:t>
            </a:r>
            <a:r>
              <a:rPr kumimoji="1" lang="en-US" altLang="zh-CN" sz="2800" b="1" dirty="0">
                <a:latin typeface="Times New Roman" pitchFamily="18" charset="0"/>
              </a:rPr>
              <a:t> = r</a:t>
            </a:r>
          </a:p>
          <a:p>
            <a:pPr eaLnBrk="1" hangingPunct="1"/>
            <a:r>
              <a:rPr kumimoji="1" lang="en-US" altLang="zh-CN" sz="2800" b="1" dirty="0">
                <a:latin typeface="Times New Roman" pitchFamily="18" charset="0"/>
              </a:rPr>
              <a:t>            r = </a:t>
            </a:r>
            <a:r>
              <a:rPr kumimoji="1" lang="en-US" altLang="zh-CN" sz="2800" b="1" dirty="0" smtClean="0">
                <a:latin typeface="Times New Roman" pitchFamily="18" charset="0"/>
              </a:rPr>
              <a:t>t</a:t>
            </a:r>
          </a:p>
          <a:p>
            <a:pPr eaLnBrk="1" hangingPunct="1"/>
            <a:r>
              <a:rPr kumimoji="1" lang="en-US" altLang="zh-CN" sz="2800" b="1" dirty="0" smtClean="0">
                <a:latin typeface="Times New Roman" pitchFamily="18" charset="0"/>
              </a:rPr>
              <a:t>            continue</a:t>
            </a:r>
          </a:p>
        </p:txBody>
      </p:sp>
      <p:sp>
        <p:nvSpPr>
          <p:cNvPr id="5" name="Rectangle 3"/>
          <p:cNvSpPr>
            <a:spLocks noChangeArrowheads="1"/>
          </p:cNvSpPr>
          <p:nvPr/>
        </p:nvSpPr>
        <p:spPr bwMode="auto">
          <a:xfrm>
            <a:off x="16044" y="476672"/>
            <a:ext cx="4032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800" b="1" dirty="0">
                <a:effectLst>
                  <a:outerShdw blurRad="38100" dist="38100" dir="2700000" algn="tl">
                    <a:srgbClr val="C0C0C0"/>
                  </a:outerShdw>
                </a:effectLst>
                <a:latin typeface="" pitchFamily="18" charset="0"/>
                <a:ea typeface="楷体_GB2312" pitchFamily="49" charset="-122"/>
              </a:rPr>
              <a:t>链表插入排序的算法</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179512" y="594464"/>
            <a:ext cx="8640638" cy="1655763"/>
          </a:xfrm>
          <a:noFill/>
        </p:spPr>
        <p:txBody>
          <a:bodyPr lIns="92075" tIns="46038" rIns="92075" bIns="46038"/>
          <a:lstStyle/>
          <a:p>
            <a:pPr algn="just" eaLnBrk="1" hangingPunct="1">
              <a:lnSpc>
                <a:spcPct val="90000"/>
              </a:lnSpc>
              <a:buClr>
                <a:schemeClr val="tx1"/>
              </a:buClr>
              <a:buSzPct val="94000"/>
              <a:buFont typeface="Wingdings" panose="05000000000000000000" pitchFamily="2" charset="2"/>
              <a:buChar char="Ø"/>
            </a:pPr>
            <a:r>
              <a:rPr lang="zh-CN" altLang="en-US" sz="2800" b="1" dirty="0" smtClean="0">
                <a:latin typeface="Times New Roman" pitchFamily="18" charset="0"/>
                <a:ea typeface="楷体_GB2312" pitchFamily="49" charset="-122"/>
              </a:rPr>
              <a:t>最坏情况下</a:t>
            </a:r>
            <a:r>
              <a:rPr lang="en-US" altLang="zh-CN" sz="2800" b="1" dirty="0" smtClean="0">
                <a:latin typeface="Times New Roman" pitchFamily="18" charset="0"/>
                <a:ea typeface="楷体_GB2312" pitchFamily="49" charset="-122"/>
              </a:rPr>
              <a:t>(</a:t>
            </a:r>
            <a:r>
              <a:rPr lang="zh-CN" altLang="en-US" sz="2800" b="1" dirty="0" smtClean="0">
                <a:latin typeface="Times New Roman" pitchFamily="18" charset="0"/>
                <a:ea typeface="楷体_GB2312" pitchFamily="49" charset="-122"/>
              </a:rPr>
              <a:t>逆序</a:t>
            </a:r>
            <a:r>
              <a:rPr lang="en-US" altLang="zh-CN" sz="2800" b="1" dirty="0" smtClean="0">
                <a:latin typeface="Times New Roman" pitchFamily="18" charset="0"/>
                <a:ea typeface="楷体_GB2312" pitchFamily="49" charset="-122"/>
              </a:rPr>
              <a:t>)</a:t>
            </a:r>
            <a:r>
              <a:rPr lang="zh-CN" altLang="en-US" sz="2800" b="1" dirty="0" smtClean="0">
                <a:latin typeface="Times New Roman" pitchFamily="18" charset="0"/>
                <a:ea typeface="楷体_GB2312" pitchFamily="49" charset="-122"/>
              </a:rPr>
              <a:t>，第</a:t>
            </a:r>
            <a:r>
              <a:rPr lang="en-US" altLang="zh-CN" sz="2800" b="1" dirty="0" smtClean="0">
                <a:latin typeface="Times New Roman" pitchFamily="18" charset="0"/>
                <a:ea typeface="楷体_GB2312" pitchFamily="49" charset="-122"/>
              </a:rPr>
              <a:t>i</a:t>
            </a:r>
            <a:r>
              <a:rPr lang="zh-CN" altLang="en-US" sz="2800" b="1" dirty="0" smtClean="0">
                <a:latin typeface="Times New Roman" pitchFamily="18" charset="0"/>
                <a:ea typeface="楷体_GB2312" pitchFamily="49" charset="-122"/>
              </a:rPr>
              <a:t>趟时第</a:t>
            </a:r>
            <a:r>
              <a:rPr lang="en-US" altLang="zh-CN" sz="2800" b="1" dirty="0" smtClean="0">
                <a:latin typeface="Times New Roman" pitchFamily="18" charset="0"/>
                <a:ea typeface="楷体_GB2312" pitchFamily="49" charset="-122"/>
              </a:rPr>
              <a:t>i</a:t>
            </a:r>
            <a:r>
              <a:rPr lang="zh-CN" altLang="en-US" sz="2800" b="1" dirty="0" smtClean="0">
                <a:latin typeface="Times New Roman" pitchFamily="18" charset="0"/>
                <a:ea typeface="楷体_GB2312" pitchFamily="49" charset="-122"/>
              </a:rPr>
              <a:t>个对象必须与前面</a:t>
            </a:r>
            <a:r>
              <a:rPr lang="en-US" altLang="zh-CN" sz="2800" b="1" dirty="0" smtClean="0">
                <a:latin typeface="Times New Roman" pitchFamily="18" charset="0"/>
                <a:ea typeface="楷体_GB2312" pitchFamily="49" charset="-122"/>
              </a:rPr>
              <a:t>i</a:t>
            </a:r>
            <a:r>
              <a:rPr lang="zh-CN" altLang="en-US" sz="2800" b="1" dirty="0" smtClean="0">
                <a:latin typeface="Times New Roman" pitchFamily="18" charset="0"/>
                <a:ea typeface="楷体_GB2312" pitchFamily="49" charset="-122"/>
              </a:rPr>
              <a:t>个对象都做关键码比较，并且每做</a:t>
            </a:r>
            <a:r>
              <a:rPr lang="en-US" altLang="zh-CN" sz="2800" b="1" dirty="0" smtClean="0">
                <a:latin typeface="Times New Roman" pitchFamily="18" charset="0"/>
                <a:ea typeface="楷体_GB2312" pitchFamily="49" charset="-122"/>
              </a:rPr>
              <a:t>1</a:t>
            </a:r>
            <a:r>
              <a:rPr lang="zh-CN" altLang="en-US" sz="2800" b="1" dirty="0" smtClean="0">
                <a:latin typeface="Times New Roman" pitchFamily="18" charset="0"/>
                <a:ea typeface="楷体_GB2312" pitchFamily="49" charset="-122"/>
              </a:rPr>
              <a:t>次比较都要做数据移动。则总的关键码比较次数</a:t>
            </a:r>
            <a:r>
              <a:rPr lang="en-US" altLang="zh-CN" sz="2800" b="1" dirty="0" smtClean="0">
                <a:latin typeface="Times New Roman" pitchFamily="18" charset="0"/>
                <a:ea typeface="楷体_GB2312" pitchFamily="49" charset="-122"/>
              </a:rPr>
              <a:t>KCN</a:t>
            </a:r>
            <a:r>
              <a:rPr lang="zh-CN" altLang="en-US" sz="2800" b="1" dirty="0" smtClean="0">
                <a:latin typeface="Times New Roman" pitchFamily="18" charset="0"/>
                <a:ea typeface="楷体_GB2312" pitchFamily="49" charset="-122"/>
              </a:rPr>
              <a:t>和对象移动次数</a:t>
            </a:r>
            <a:r>
              <a:rPr lang="en-US" altLang="zh-CN" sz="2800" b="1" dirty="0" smtClean="0">
                <a:latin typeface="Times New Roman" pitchFamily="18" charset="0"/>
                <a:ea typeface="楷体_GB2312" pitchFamily="49" charset="-122"/>
              </a:rPr>
              <a:t>RMN</a:t>
            </a:r>
            <a:r>
              <a:rPr lang="zh-CN" altLang="en-US" sz="2800" b="1" dirty="0" smtClean="0">
                <a:latin typeface="Times New Roman" pitchFamily="18" charset="0"/>
                <a:ea typeface="楷体_GB2312" pitchFamily="49" charset="-122"/>
              </a:rPr>
              <a:t>分别为：</a:t>
            </a:r>
          </a:p>
        </p:txBody>
      </p:sp>
      <p:graphicFrame>
        <p:nvGraphicFramePr>
          <p:cNvPr id="14339" name="Object 3"/>
          <p:cNvGraphicFramePr>
            <a:graphicFrameLocks noChangeAspect="1"/>
          </p:cNvGraphicFramePr>
          <p:nvPr>
            <p:extLst>
              <p:ext uri="{D42A27DB-BD31-4B8C-83A1-F6EECF244321}">
                <p14:modId xmlns:p14="http://schemas.microsoft.com/office/powerpoint/2010/main" val="1884839006"/>
              </p:ext>
            </p:extLst>
          </p:nvPr>
        </p:nvGraphicFramePr>
        <p:xfrm>
          <a:off x="755452" y="2470001"/>
          <a:ext cx="7291388" cy="2209800"/>
        </p:xfrm>
        <a:graphic>
          <a:graphicData uri="http://schemas.openxmlformats.org/presentationml/2006/ole">
            <mc:AlternateContent xmlns:mc="http://schemas.openxmlformats.org/markup-compatibility/2006">
              <mc:Choice xmlns:v="urn:schemas-microsoft-com:vml" Requires="v">
                <p:oleObj spid="_x0000_s14412" name="公式" r:id="rId3" imgW="2705100" imgH="889000" progId="Equation.3">
                  <p:embed/>
                </p:oleObj>
              </mc:Choice>
              <mc:Fallback>
                <p:oleObj name="公式" r:id="rId3" imgW="2705100" imgH="889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452" y="2470001"/>
                        <a:ext cx="7291388"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0" name="Rectangle 4"/>
          <p:cNvSpPr>
            <a:spLocks noChangeArrowheads="1"/>
          </p:cNvSpPr>
          <p:nvPr/>
        </p:nvSpPr>
        <p:spPr bwMode="auto">
          <a:xfrm>
            <a:off x="539552" y="5013176"/>
            <a:ext cx="4589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Times New Roman" pitchFamily="18" charset="0"/>
                <a:ea typeface="楷体_GB2312" pitchFamily="49" charset="-122"/>
              </a:rPr>
              <a:t>所以，时间复杂度为：</a:t>
            </a:r>
            <a:r>
              <a:rPr kumimoji="1" lang="en-US" altLang="zh-CN" sz="2800" b="1">
                <a:latin typeface="Times New Roman" pitchFamily="18" charset="0"/>
                <a:ea typeface="楷体_GB2312" pitchFamily="49" charset="-122"/>
              </a:rPr>
              <a:t>O(n</a:t>
            </a:r>
            <a:r>
              <a:rPr kumimoji="1" lang="en-US" altLang="zh-CN" sz="2800" b="1" baseline="30000">
                <a:latin typeface="Times New Roman" pitchFamily="18" charset="0"/>
                <a:ea typeface="楷体_GB2312" pitchFamily="49" charset="-122"/>
              </a:rPr>
              <a:t>2</a:t>
            </a:r>
            <a:r>
              <a:rPr kumimoji="1" lang="en-US" altLang="zh-CN" sz="2800" b="1">
                <a:latin typeface="Times New Roman" pitchFamily="18" charset="0"/>
                <a:ea typeface="楷体_GB2312" pitchFamily="49" charset="-122"/>
              </a:rPr>
              <a:t>)</a:t>
            </a:r>
          </a:p>
        </p:txBody>
      </p:sp>
    </p:spTree>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0" y="765175"/>
            <a:ext cx="9144000" cy="3970318"/>
          </a:xfrm>
          <a:prstGeom prst="rect">
            <a:avLst/>
          </a:prstGeom>
          <a:solidFill>
            <a:srgbClr val="00CC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dirty="0" smtClean="0">
                <a:latin typeface="Times New Roman" pitchFamily="18" charset="0"/>
              </a:rPr>
              <a:t>        </a:t>
            </a:r>
            <a:r>
              <a:rPr kumimoji="1" lang="en-US" altLang="zh-CN" sz="2800" b="1" dirty="0">
                <a:latin typeface="Times New Roman" pitchFamily="18" charset="0"/>
              </a:rPr>
              <a:t>s, q = r, </a:t>
            </a:r>
            <a:r>
              <a:rPr kumimoji="1" lang="en-US" altLang="zh-CN" sz="2800" b="1" dirty="0" err="1">
                <a:latin typeface="Times New Roman" pitchFamily="18" charset="0"/>
              </a:rPr>
              <a:t>r.link</a:t>
            </a:r>
            <a:endParaRPr kumimoji="1" lang="en-US" altLang="zh-CN" sz="2800" b="1" dirty="0">
              <a:latin typeface="Times New Roman" pitchFamily="18" charset="0"/>
            </a:endParaRPr>
          </a:p>
          <a:p>
            <a:pPr eaLnBrk="1" hangingPunct="1"/>
            <a:r>
              <a:rPr kumimoji="1" lang="en-US" altLang="zh-CN" sz="2800" b="1" dirty="0">
                <a:latin typeface="Times New Roman" pitchFamily="18" charset="0"/>
              </a:rPr>
              <a:t>        while  q is not None :   #</a:t>
            </a:r>
            <a:r>
              <a:rPr kumimoji="1" lang="zh-CN" altLang="en-US" sz="2800" b="1" dirty="0">
                <a:latin typeface="Times New Roman" pitchFamily="18" charset="0"/>
              </a:rPr>
              <a:t>查找 </a:t>
            </a:r>
            <a:r>
              <a:rPr kumimoji="1" lang="en-US" altLang="zh-CN" sz="2800" b="1" dirty="0">
                <a:latin typeface="Times New Roman" pitchFamily="18" charset="0"/>
              </a:rPr>
              <a:t>t </a:t>
            </a:r>
            <a:r>
              <a:rPr kumimoji="1" lang="zh-CN" altLang="en-US" sz="2800" b="1" dirty="0">
                <a:latin typeface="Times New Roman" pitchFamily="18" charset="0"/>
              </a:rPr>
              <a:t>的插入位置</a:t>
            </a:r>
          </a:p>
          <a:p>
            <a:pPr eaLnBrk="1" hangingPunct="1"/>
            <a:r>
              <a:rPr kumimoji="1" lang="zh-CN" altLang="en-US" sz="2800" b="1" dirty="0">
                <a:latin typeface="Times New Roman" pitchFamily="18" charset="0"/>
              </a:rPr>
              <a:t>            </a:t>
            </a:r>
            <a:r>
              <a:rPr kumimoji="1" lang="en-US" altLang="zh-CN" sz="2800" b="1" dirty="0">
                <a:latin typeface="Times New Roman" pitchFamily="18" charset="0"/>
              </a:rPr>
              <a:t>if  </a:t>
            </a:r>
            <a:r>
              <a:rPr kumimoji="1" lang="en-US" altLang="zh-CN" sz="2800" b="1" dirty="0" err="1">
                <a:latin typeface="Times New Roman" pitchFamily="18" charset="0"/>
              </a:rPr>
              <a:t>t.data</a:t>
            </a:r>
            <a:r>
              <a:rPr kumimoji="1" lang="en-US" altLang="zh-CN" sz="2800" b="1" dirty="0">
                <a:latin typeface="Times New Roman" pitchFamily="18" charset="0"/>
              </a:rPr>
              <a:t> &lt; </a:t>
            </a:r>
            <a:r>
              <a:rPr kumimoji="1" lang="en-US" altLang="zh-CN" sz="2800" b="1" dirty="0" err="1">
                <a:latin typeface="Times New Roman" pitchFamily="18" charset="0"/>
              </a:rPr>
              <a:t>q.data</a:t>
            </a:r>
            <a:r>
              <a:rPr kumimoji="1" lang="en-US" altLang="zh-CN" sz="2800" b="1" dirty="0">
                <a:latin typeface="Times New Roman" pitchFamily="18" charset="0"/>
              </a:rPr>
              <a:t> :</a:t>
            </a:r>
          </a:p>
          <a:p>
            <a:pPr eaLnBrk="1" hangingPunct="1"/>
            <a:r>
              <a:rPr kumimoji="1" lang="en-US" altLang="zh-CN" sz="2800" b="1" dirty="0">
                <a:latin typeface="Times New Roman" pitchFamily="18" charset="0"/>
              </a:rPr>
              <a:t>                </a:t>
            </a:r>
            <a:r>
              <a:rPr kumimoji="1" lang="en-US" altLang="zh-CN" sz="2800" b="1" dirty="0" err="1">
                <a:latin typeface="Times New Roman" pitchFamily="18" charset="0"/>
              </a:rPr>
              <a:t>s.link</a:t>
            </a:r>
            <a:r>
              <a:rPr kumimoji="1" lang="en-US" altLang="zh-CN" sz="2800" b="1" dirty="0">
                <a:latin typeface="Times New Roman" pitchFamily="18" charset="0"/>
              </a:rPr>
              <a:t> = t;  </a:t>
            </a:r>
            <a:r>
              <a:rPr kumimoji="1" lang="en-US" altLang="zh-CN" sz="2800" b="1" dirty="0" err="1">
                <a:latin typeface="Times New Roman" pitchFamily="18" charset="0"/>
              </a:rPr>
              <a:t>t.link</a:t>
            </a:r>
            <a:r>
              <a:rPr kumimoji="1" lang="en-US" altLang="zh-CN" sz="2800" b="1" dirty="0">
                <a:latin typeface="Times New Roman" pitchFamily="18" charset="0"/>
              </a:rPr>
              <a:t> = q</a:t>
            </a:r>
          </a:p>
          <a:p>
            <a:pPr eaLnBrk="1" hangingPunct="1"/>
            <a:r>
              <a:rPr kumimoji="1" lang="en-US" altLang="zh-CN" sz="2800" b="1" dirty="0">
                <a:latin typeface="Times New Roman" pitchFamily="18" charset="0"/>
              </a:rPr>
              <a:t>                break</a:t>
            </a:r>
          </a:p>
          <a:p>
            <a:pPr eaLnBrk="1" hangingPunct="1"/>
            <a:r>
              <a:rPr kumimoji="1" lang="en-US" altLang="zh-CN" sz="2800" b="1" dirty="0">
                <a:latin typeface="Times New Roman" pitchFamily="18" charset="0"/>
              </a:rPr>
              <a:t>            else : s, q = q, </a:t>
            </a:r>
            <a:r>
              <a:rPr kumimoji="1" lang="en-US" altLang="zh-CN" sz="2800" b="1" dirty="0" err="1">
                <a:latin typeface="Times New Roman" pitchFamily="18" charset="0"/>
              </a:rPr>
              <a:t>q.link</a:t>
            </a:r>
            <a:endParaRPr kumimoji="1" lang="en-US" altLang="zh-CN" sz="2800" b="1" dirty="0">
              <a:latin typeface="Times New Roman" pitchFamily="18" charset="0"/>
            </a:endParaRPr>
          </a:p>
          <a:p>
            <a:pPr eaLnBrk="1" hangingPunct="1"/>
            <a:r>
              <a:rPr kumimoji="1" lang="en-US" altLang="zh-CN" sz="2800" b="1" dirty="0">
                <a:latin typeface="Times New Roman" pitchFamily="18" charset="0"/>
              </a:rPr>
              <a:t>        if  q is None :  #</a:t>
            </a:r>
            <a:r>
              <a:rPr kumimoji="1" lang="zh-CN" altLang="en-US" sz="2800" b="1" dirty="0">
                <a:latin typeface="Times New Roman" pitchFamily="18" charset="0"/>
              </a:rPr>
              <a:t>插入到最后一个结点的后面</a:t>
            </a:r>
          </a:p>
          <a:p>
            <a:pPr eaLnBrk="1" hangingPunct="1"/>
            <a:r>
              <a:rPr kumimoji="1" lang="zh-CN" altLang="en-US" sz="2800" b="1" dirty="0">
                <a:latin typeface="Times New Roman" pitchFamily="18" charset="0"/>
              </a:rPr>
              <a:t>            </a:t>
            </a:r>
            <a:r>
              <a:rPr kumimoji="1" lang="en-US" altLang="zh-CN" sz="2800" b="1" dirty="0" err="1">
                <a:latin typeface="Times New Roman" pitchFamily="18" charset="0"/>
              </a:rPr>
              <a:t>s.link</a:t>
            </a:r>
            <a:r>
              <a:rPr kumimoji="1" lang="en-US" altLang="zh-CN" sz="2800" b="1" dirty="0">
                <a:latin typeface="Times New Roman" pitchFamily="18" charset="0"/>
              </a:rPr>
              <a:t> = t;   </a:t>
            </a:r>
            <a:r>
              <a:rPr kumimoji="1" lang="en-US" altLang="zh-CN" sz="2800" b="1" dirty="0" err="1">
                <a:latin typeface="Times New Roman" pitchFamily="18" charset="0"/>
              </a:rPr>
              <a:t>t.link</a:t>
            </a:r>
            <a:r>
              <a:rPr kumimoji="1" lang="en-US" altLang="zh-CN" sz="2800" b="1" dirty="0">
                <a:latin typeface="Times New Roman" pitchFamily="18" charset="0"/>
              </a:rPr>
              <a:t> = q</a:t>
            </a:r>
          </a:p>
          <a:p>
            <a:pPr eaLnBrk="1" hangingPunct="1"/>
            <a:r>
              <a:rPr kumimoji="1" lang="en-US" altLang="zh-CN" sz="2800" b="1" dirty="0">
                <a:latin typeface="Times New Roman" pitchFamily="18" charset="0"/>
              </a:rPr>
              <a:t>    return r</a:t>
            </a:r>
            <a:endParaRPr kumimoji="1" lang="en-US" altLang="zh-CN" sz="2800" dirty="0">
              <a:latin typeface="Times New Roman" pitchFamily="18" charset="0"/>
            </a:endParaRPr>
          </a:p>
        </p:txBody>
      </p:sp>
    </p:spTree>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a:xfrm>
            <a:off x="179512" y="476672"/>
            <a:ext cx="6096000" cy="609600"/>
          </a:xfrm>
        </p:spPr>
        <p:txBody>
          <a:bodyPr lIns="92075" tIns="46038" rIns="92075" bIns="46038"/>
          <a:lstStyle/>
          <a:p>
            <a:pPr algn="l" eaLnBrk="1" hangingPunct="1">
              <a:defRPr/>
            </a:pPr>
            <a:r>
              <a:rPr lang="zh-CN" altLang="en-US" sz="3200" b="1" smtClean="0">
                <a:solidFill>
                  <a:schemeClr val="tx1"/>
                </a:solidFill>
                <a:effectLst>
                  <a:outerShdw blurRad="38100" dist="38100" dir="2700000" algn="tl">
                    <a:srgbClr val="C0C0C0"/>
                  </a:outerShdw>
                </a:effectLst>
                <a:ea typeface="楷体_GB2312" pitchFamily="49" charset="-122"/>
              </a:rPr>
              <a:t>算法分析</a:t>
            </a:r>
          </a:p>
        </p:txBody>
      </p:sp>
      <p:sp>
        <p:nvSpPr>
          <p:cNvPr id="175107" name="Rectangle 3"/>
          <p:cNvSpPr>
            <a:spLocks noGrp="1" noChangeArrowheads="1"/>
          </p:cNvSpPr>
          <p:nvPr>
            <p:ph type="body" idx="1"/>
          </p:nvPr>
        </p:nvSpPr>
        <p:spPr>
          <a:xfrm>
            <a:off x="154400" y="1286148"/>
            <a:ext cx="8882096" cy="1871538"/>
          </a:xfrm>
          <a:noFill/>
        </p:spPr>
        <p:txBody>
          <a:bodyPr lIns="92075" tIns="46038" rIns="92075" bIns="46038"/>
          <a:lstStyle/>
          <a:p>
            <a:pPr algn="just" eaLnBrk="1" hangingPunct="1">
              <a:buClr>
                <a:schemeClr val="tx1"/>
              </a:buClr>
              <a:buSzPct val="96000"/>
              <a:buFont typeface="Wingdings" panose="05000000000000000000" pitchFamily="2" charset="2"/>
              <a:buChar char="Ø"/>
            </a:pPr>
            <a:r>
              <a:rPr lang="zh-CN" altLang="en-US" sz="2800" b="1" smtClean="0">
                <a:latin typeface="楷体_GB2312" pitchFamily="49" charset="-122"/>
                <a:ea typeface="楷体_GB2312" pitchFamily="49" charset="-122"/>
              </a:rPr>
              <a:t>使用链表插入排序，每插入一个对象，最大关键码比较次数等于链表中已排好序的对象个数，最小关键码比较次数为</a:t>
            </a:r>
            <a:r>
              <a:rPr lang="en-US" altLang="zh-CN" sz="2800" b="1" smtClean="0">
                <a:latin typeface="Times New Roman" pitchFamily="18" charset="0"/>
                <a:ea typeface="楷体_GB2312" pitchFamily="49" charset="-122"/>
              </a:rPr>
              <a:t>1</a:t>
            </a:r>
            <a:r>
              <a:rPr lang="zh-CN" altLang="en-US" sz="2800" b="1" smtClean="0">
                <a:latin typeface="楷体_GB2312" pitchFamily="49" charset="-122"/>
                <a:ea typeface="楷体_GB2312" pitchFamily="49" charset="-122"/>
              </a:rPr>
              <a:t>。故总的关键码比较次数最小为 </a:t>
            </a:r>
            <a:r>
              <a:rPr lang="en-US" altLang="zh-CN" sz="2800" b="1" smtClean="0">
                <a:latin typeface="Times New Roman" pitchFamily="18" charset="0"/>
                <a:ea typeface="楷体_GB2312" pitchFamily="49" charset="-122"/>
              </a:rPr>
              <a:t>n-1</a:t>
            </a:r>
            <a:r>
              <a:rPr lang="zh-CN" altLang="en-US" sz="2800" b="1" smtClean="0">
                <a:latin typeface="楷体_GB2312" pitchFamily="49" charset="-122"/>
                <a:ea typeface="楷体_GB2312" pitchFamily="49" charset="-122"/>
              </a:rPr>
              <a:t>，最大为：</a:t>
            </a:r>
          </a:p>
        </p:txBody>
      </p:sp>
      <p:graphicFrame>
        <p:nvGraphicFramePr>
          <p:cNvPr id="175108" name="Object 4"/>
          <p:cNvGraphicFramePr>
            <a:graphicFrameLocks noChangeAspect="1"/>
          </p:cNvGraphicFramePr>
          <p:nvPr/>
        </p:nvGraphicFramePr>
        <p:xfrm>
          <a:off x="2916238" y="3357563"/>
          <a:ext cx="2438400" cy="1143000"/>
        </p:xfrm>
        <a:graphic>
          <a:graphicData uri="http://schemas.openxmlformats.org/presentationml/2006/ole">
            <mc:AlternateContent xmlns:mc="http://schemas.openxmlformats.org/markup-compatibility/2006">
              <mc:Choice xmlns:v="urn:schemas-microsoft-com:vml" Requires="v">
                <p:oleObj spid="_x0000_s175180" name="公式" r:id="rId3" imgW="901309" imgH="431613" progId="Equation.3">
                  <p:embed/>
                </p:oleObj>
              </mc:Choice>
              <mc:Fallback>
                <p:oleObj name="公式" r:id="rId3" imgW="901309" imgH="4316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3357563"/>
                        <a:ext cx="2438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body" idx="1"/>
          </p:nvPr>
        </p:nvSpPr>
        <p:spPr>
          <a:xfrm>
            <a:off x="228600" y="549275"/>
            <a:ext cx="8915400" cy="4495800"/>
          </a:xfrm>
          <a:noFill/>
        </p:spPr>
        <p:txBody>
          <a:bodyPr lIns="92075" tIns="46038" rIns="92075" bIns="46038"/>
          <a:lstStyle/>
          <a:p>
            <a:pPr algn="just" eaLnBrk="1" hangingPunct="1">
              <a:buClr>
                <a:schemeClr val="tx1"/>
              </a:buClr>
              <a:buSzPct val="94000"/>
              <a:buFont typeface="Wingdings" panose="05000000000000000000" pitchFamily="2" charset="2"/>
              <a:buChar char="Ø"/>
            </a:pPr>
            <a:r>
              <a:rPr lang="zh-CN" altLang="en-US" sz="2800" b="1" smtClean="0">
                <a:latin typeface="楷体_GB2312" pitchFamily="49" charset="-122"/>
                <a:ea typeface="楷体_GB2312" pitchFamily="49" charset="-122"/>
              </a:rPr>
              <a:t>用链表插入排序时，对象移动次数为</a:t>
            </a:r>
            <a:r>
              <a:rPr lang="en-US" altLang="zh-CN" sz="2800" b="1" smtClean="0">
                <a:latin typeface="Times New Roman" pitchFamily="18" charset="0"/>
                <a:ea typeface="楷体_GB2312" pitchFamily="49" charset="-122"/>
              </a:rPr>
              <a:t>0</a:t>
            </a:r>
            <a:r>
              <a:rPr lang="zh-CN" altLang="en-US" sz="2800" b="1" smtClean="0">
                <a:latin typeface="楷体_GB2312" pitchFamily="49" charset="-122"/>
                <a:ea typeface="楷体_GB2312" pitchFamily="49" charset="-122"/>
              </a:rPr>
              <a:t>。但为了实现链表插入，在每个对象中增加了一个链域</a:t>
            </a:r>
            <a:r>
              <a:rPr lang="en-US" altLang="zh-CN" sz="2800" b="1" smtClean="0">
                <a:latin typeface="Times New Roman" pitchFamily="18" charset="0"/>
                <a:ea typeface="楷体_GB2312" pitchFamily="49" charset="-122"/>
              </a:rPr>
              <a:t>link</a:t>
            </a:r>
            <a:r>
              <a:rPr lang="zh-CN" altLang="en-US" sz="2800" b="1" smtClean="0">
                <a:latin typeface="楷体_GB2312" pitchFamily="49" charset="-122"/>
                <a:ea typeface="楷体_GB2312" pitchFamily="49" charset="-122"/>
              </a:rPr>
              <a:t>，并使用了</a:t>
            </a:r>
            <a:r>
              <a:rPr lang="en-US" altLang="zh-CN" sz="2800" b="1" smtClean="0">
                <a:latin typeface="Times New Roman" pitchFamily="18" charset="0"/>
                <a:ea typeface="楷体_GB2312" pitchFamily="49" charset="-122"/>
              </a:rPr>
              <a:t>vector[0]</a:t>
            </a:r>
            <a:r>
              <a:rPr lang="zh-CN" altLang="en-US" sz="2800" b="1" smtClean="0">
                <a:latin typeface="楷体_GB2312" pitchFamily="49" charset="-122"/>
                <a:ea typeface="楷体_GB2312" pitchFamily="49" charset="-122"/>
              </a:rPr>
              <a:t>作为链表的表头结点，总共用了</a:t>
            </a:r>
            <a:r>
              <a:rPr lang="en-US" altLang="zh-CN" sz="2800" b="1" smtClean="0">
                <a:latin typeface="Times New Roman" pitchFamily="18" charset="0"/>
                <a:ea typeface="楷体_GB2312" pitchFamily="49" charset="-122"/>
              </a:rPr>
              <a:t>n</a:t>
            </a:r>
            <a:r>
              <a:rPr lang="zh-CN" altLang="en-US" sz="2800" b="1" smtClean="0">
                <a:latin typeface="楷体_GB2312" pitchFamily="49" charset="-122"/>
                <a:ea typeface="楷体_GB2312" pitchFamily="49" charset="-122"/>
              </a:rPr>
              <a:t>个附加域和一个附加对象。</a:t>
            </a:r>
          </a:p>
          <a:p>
            <a:pPr algn="just" eaLnBrk="1" hangingPunct="1">
              <a:buClr>
                <a:schemeClr val="tx1"/>
              </a:buClr>
              <a:buSzPct val="94000"/>
              <a:buFont typeface="Wingdings" panose="05000000000000000000" pitchFamily="2" charset="2"/>
              <a:buChar char="Ø"/>
            </a:pPr>
            <a:r>
              <a:rPr lang="zh-CN" altLang="en-US" sz="2800" b="1" smtClean="0">
                <a:latin typeface="楷体_GB2312" pitchFamily="49" charset="-122"/>
                <a:ea typeface="楷体_GB2312" pitchFamily="49" charset="-122"/>
              </a:rPr>
              <a:t>算法从</a:t>
            </a:r>
            <a:r>
              <a:rPr lang="en-US" altLang="zh-CN" sz="2800" b="1" smtClean="0">
                <a:latin typeface="Times New Roman" pitchFamily="18" charset="0"/>
                <a:ea typeface="楷体_GB2312" pitchFamily="49" charset="-122"/>
              </a:rPr>
              <a:t>i=2</a:t>
            </a:r>
            <a:r>
              <a:rPr lang="zh-CN" altLang="en-US" sz="2800" b="1" smtClean="0">
                <a:latin typeface="楷体_GB2312" pitchFamily="49" charset="-122"/>
                <a:ea typeface="楷体_GB2312" pitchFamily="49" charset="-122"/>
              </a:rPr>
              <a:t>开始，从前向后插入。并且在</a:t>
            </a:r>
            <a:r>
              <a:rPr lang="en-US" altLang="zh-CN" sz="2800" b="1" smtClean="0">
                <a:latin typeface="Times New Roman" pitchFamily="18" charset="0"/>
                <a:ea typeface="楷体_GB2312" pitchFamily="49" charset="-122"/>
              </a:rPr>
              <a:t>vector</a:t>
            </a:r>
            <a:r>
              <a:rPr lang="en-US" altLang="zh-CN" sz="2800" b="1" smtClean="0">
                <a:latin typeface="楷体_GB2312" pitchFamily="49" charset="-122"/>
                <a:ea typeface="楷体_GB2312" pitchFamily="49" charset="-122"/>
              </a:rPr>
              <a:t> </a:t>
            </a:r>
            <a:r>
              <a:rPr lang="en-US" altLang="zh-CN" sz="2800" b="1" smtClean="0">
                <a:latin typeface="Times New Roman" pitchFamily="18" charset="0"/>
                <a:ea typeface="楷体_GB2312" pitchFamily="49" charset="-122"/>
              </a:rPr>
              <a:t>[current].Key</a:t>
            </a:r>
            <a:r>
              <a:rPr lang="en-US" altLang="zh-CN" sz="2800" b="1" smtClean="0">
                <a:latin typeface="楷体_GB2312" pitchFamily="49" charset="-122"/>
                <a:ea typeface="楷体_GB2312" pitchFamily="49" charset="-122"/>
              </a:rPr>
              <a:t> == </a:t>
            </a:r>
            <a:r>
              <a:rPr lang="en-US" altLang="zh-CN" sz="2800" b="1" smtClean="0">
                <a:latin typeface="Times New Roman" pitchFamily="18" charset="0"/>
                <a:ea typeface="楷体_GB2312" pitchFamily="49" charset="-122"/>
              </a:rPr>
              <a:t>vector[i].Key</a:t>
            </a:r>
            <a:r>
              <a:rPr lang="zh-CN" altLang="en-US" sz="2800" b="1" smtClean="0">
                <a:latin typeface="楷体_GB2312" pitchFamily="49" charset="-122"/>
                <a:ea typeface="楷体_GB2312" pitchFamily="49" charset="-122"/>
              </a:rPr>
              <a:t>时，</a:t>
            </a:r>
            <a:r>
              <a:rPr lang="en-US" altLang="zh-CN" sz="2800" b="1" smtClean="0">
                <a:latin typeface="Times New Roman" pitchFamily="18" charset="0"/>
                <a:ea typeface="楷体_GB2312" pitchFamily="49" charset="-122"/>
              </a:rPr>
              <a:t>current</a:t>
            </a:r>
            <a:r>
              <a:rPr lang="zh-CN" altLang="en-US" sz="2800" b="1" smtClean="0">
                <a:latin typeface="楷体_GB2312" pitchFamily="49" charset="-122"/>
                <a:ea typeface="楷体_GB2312" pitchFamily="49" charset="-122"/>
              </a:rPr>
              <a:t>还要向前走一步，</a:t>
            </a:r>
            <a:r>
              <a:rPr lang="en-US" altLang="zh-CN" sz="2800" b="1" smtClean="0">
                <a:latin typeface="Times New Roman" pitchFamily="18" charset="0"/>
                <a:ea typeface="楷体_GB2312" pitchFamily="49" charset="-122"/>
              </a:rPr>
              <a:t>pre</a:t>
            </a:r>
            <a:r>
              <a:rPr lang="zh-CN" altLang="en-US" sz="2800" b="1" smtClean="0">
                <a:latin typeface="楷体_GB2312" pitchFamily="49" charset="-122"/>
                <a:ea typeface="楷体_GB2312" pitchFamily="49" charset="-122"/>
              </a:rPr>
              <a:t>跟到</a:t>
            </a:r>
            <a:r>
              <a:rPr lang="en-US" altLang="zh-CN" sz="2800" b="1" smtClean="0">
                <a:latin typeface="Times New Roman" pitchFamily="18" charset="0"/>
                <a:ea typeface="楷体_GB2312" pitchFamily="49" charset="-122"/>
              </a:rPr>
              <a:t>current</a:t>
            </a:r>
            <a:r>
              <a:rPr lang="zh-CN" altLang="en-US" sz="2800" b="1" smtClean="0">
                <a:latin typeface="楷体_GB2312" pitchFamily="49" charset="-122"/>
                <a:ea typeface="楷体_GB2312" pitchFamily="49" charset="-122"/>
              </a:rPr>
              <a:t>原来的位置，此时， </a:t>
            </a:r>
            <a:r>
              <a:rPr lang="en-US" altLang="zh-CN" sz="2800" b="1" smtClean="0">
                <a:latin typeface="Times New Roman" pitchFamily="18" charset="0"/>
                <a:ea typeface="楷体_GB2312" pitchFamily="49" charset="-122"/>
              </a:rPr>
              <a:t>vector[pre].Key</a:t>
            </a:r>
            <a:r>
              <a:rPr lang="en-US" altLang="zh-CN" sz="2800" b="1" smtClean="0">
                <a:latin typeface="楷体_GB2312" pitchFamily="49" charset="-122"/>
                <a:ea typeface="楷体_GB2312" pitchFamily="49" charset="-122"/>
              </a:rPr>
              <a:t> == </a:t>
            </a:r>
            <a:r>
              <a:rPr lang="en-US" altLang="zh-CN" sz="2800" b="1" smtClean="0">
                <a:latin typeface="Times New Roman" pitchFamily="18" charset="0"/>
                <a:ea typeface="楷体_GB2312" pitchFamily="49" charset="-122"/>
              </a:rPr>
              <a:t>vector[i].Key</a:t>
            </a:r>
            <a:r>
              <a:rPr lang="zh-CN" altLang="en-US" sz="2800" b="1" smtClean="0">
                <a:latin typeface="楷体_GB2312" pitchFamily="49" charset="-122"/>
                <a:ea typeface="楷体_GB2312" pitchFamily="49" charset="-122"/>
              </a:rPr>
              <a:t>。将</a:t>
            </a:r>
            <a:r>
              <a:rPr lang="en-US" altLang="zh-CN" sz="2800" b="1" smtClean="0">
                <a:latin typeface="Times New Roman" pitchFamily="18" charset="0"/>
                <a:ea typeface="楷体_GB2312" pitchFamily="49" charset="-122"/>
              </a:rPr>
              <a:t>vector[i]</a:t>
            </a:r>
            <a:r>
              <a:rPr lang="zh-CN" altLang="en-US" sz="2800" b="1" smtClean="0">
                <a:latin typeface="楷体_GB2312" pitchFamily="49" charset="-122"/>
                <a:ea typeface="楷体_GB2312" pitchFamily="49" charset="-122"/>
              </a:rPr>
              <a:t>插在</a:t>
            </a:r>
            <a:r>
              <a:rPr lang="en-US" altLang="zh-CN" sz="2800" b="1" smtClean="0">
                <a:latin typeface="Times New Roman" pitchFamily="18" charset="0"/>
                <a:ea typeface="楷体_GB2312" pitchFamily="49" charset="-122"/>
              </a:rPr>
              <a:t>vector[pre]</a:t>
            </a:r>
            <a:r>
              <a:rPr lang="zh-CN" altLang="en-US" sz="2800" b="1" smtClean="0">
                <a:latin typeface="楷体_GB2312" pitchFamily="49" charset="-122"/>
                <a:ea typeface="楷体_GB2312" pitchFamily="49" charset="-122"/>
              </a:rPr>
              <a:t>的后面，所以，链表插入排序方法是稳定的。</a:t>
            </a:r>
          </a:p>
        </p:txBody>
      </p:sp>
    </p:spTree>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body" idx="1"/>
          </p:nvPr>
        </p:nvSpPr>
        <p:spPr>
          <a:xfrm>
            <a:off x="179388" y="1282080"/>
            <a:ext cx="8915400" cy="2939008"/>
          </a:xfrm>
        </p:spPr>
        <p:txBody>
          <a:bodyPr lIns="92075" tIns="46038" rIns="92075" bIns="46038"/>
          <a:lstStyle/>
          <a:p>
            <a:pPr algn="just" eaLnBrk="1" hangingPunct="1">
              <a:buClr>
                <a:schemeClr val="tx1"/>
              </a:buClr>
              <a:buSzPct val="91000"/>
              <a:buFont typeface="Wingdings" panose="05000000000000000000" pitchFamily="2" charset="2"/>
              <a:buChar char="Ø"/>
              <a:defRPr/>
            </a:pPr>
            <a:r>
              <a:rPr lang="zh-CN" altLang="en-US" sz="2800" b="1" dirty="0" smtClean="0">
                <a:effectLst>
                  <a:outerShdw blurRad="38100" dist="38100" dir="2700000" algn="tl">
                    <a:srgbClr val="C0C0C0"/>
                  </a:outerShdw>
                </a:effectLst>
                <a:latin typeface="Times New Roman" pitchFamily="18" charset="0"/>
                <a:ea typeface="楷体_GB2312" pitchFamily="49" charset="-122"/>
                <a:cs typeface="Times New Roman" pitchFamily="18" charset="0"/>
              </a:rPr>
              <a:t>对链表进行划分是很容易实现的：用第一个结点</a:t>
            </a:r>
            <a:r>
              <a:rPr lang="en-US" altLang="zh-CN" sz="2800" b="1" dirty="0" smtClean="0">
                <a:effectLst>
                  <a:outerShdw blurRad="38100" dist="38100" dir="2700000" algn="tl">
                    <a:srgbClr val="C0C0C0"/>
                  </a:outerShdw>
                </a:effectLst>
                <a:latin typeface="Times New Roman" pitchFamily="18" charset="0"/>
                <a:ea typeface="楷体_GB2312" pitchFamily="49" charset="-122"/>
                <a:cs typeface="Times New Roman" pitchFamily="18" charset="0"/>
              </a:rPr>
              <a:t>n</a:t>
            </a:r>
            <a:r>
              <a:rPr lang="zh-CN" altLang="en-US" sz="2800" b="1" dirty="0" smtClean="0">
                <a:effectLst>
                  <a:outerShdw blurRad="38100" dist="38100" dir="2700000" algn="tl">
                    <a:srgbClr val="C0C0C0"/>
                  </a:outerShdw>
                </a:effectLst>
                <a:latin typeface="Times New Roman" pitchFamily="18" charset="0"/>
                <a:ea typeface="楷体_GB2312" pitchFamily="49" charset="-122"/>
                <a:cs typeface="Times New Roman" pitchFamily="18" charset="0"/>
              </a:rPr>
              <a:t>作为基准，将一个链表划分为两个链表</a:t>
            </a:r>
            <a:r>
              <a:rPr lang="en-US" altLang="zh-CN" sz="2800" b="1" dirty="0" smtClean="0">
                <a:effectLst>
                  <a:outerShdw blurRad="38100" dist="38100" dir="2700000" algn="tl">
                    <a:srgbClr val="C0C0C0"/>
                  </a:outerShdw>
                </a:effectLst>
                <a:latin typeface="Times New Roman" pitchFamily="18" charset="0"/>
                <a:ea typeface="楷体_GB2312" pitchFamily="49" charset="-122"/>
                <a:cs typeface="Times New Roman" pitchFamily="18" charset="0"/>
              </a:rPr>
              <a:t>A</a:t>
            </a:r>
            <a:r>
              <a:rPr lang="zh-CN" altLang="en-US" sz="2800" b="1" dirty="0" smtClean="0">
                <a:effectLst>
                  <a:outerShdw blurRad="38100" dist="38100" dir="2700000" algn="tl">
                    <a:srgbClr val="C0C0C0"/>
                  </a:outerShdw>
                </a:effectLst>
                <a:latin typeface="Times New Roman" pitchFamily="18" charset="0"/>
                <a:ea typeface="楷体_GB2312" pitchFamily="49" charset="-122"/>
                <a:cs typeface="Times New Roman" pitchFamily="18" charset="0"/>
              </a:rPr>
              <a:t>和</a:t>
            </a:r>
            <a:r>
              <a:rPr lang="en-US" altLang="zh-CN" sz="2800" b="1" dirty="0" smtClean="0">
                <a:effectLst>
                  <a:outerShdw blurRad="38100" dist="38100" dir="2700000" algn="tl">
                    <a:srgbClr val="C0C0C0"/>
                  </a:outerShdw>
                </a:effectLst>
                <a:latin typeface="Times New Roman" pitchFamily="18" charset="0"/>
                <a:ea typeface="楷体_GB2312" pitchFamily="49" charset="-122"/>
                <a:cs typeface="Times New Roman" pitchFamily="18" charset="0"/>
              </a:rPr>
              <a:t>B</a:t>
            </a:r>
            <a:r>
              <a:rPr lang="zh-CN" altLang="en-US" sz="2800" b="1" dirty="0" smtClean="0">
                <a:effectLst>
                  <a:outerShdw blurRad="38100" dist="38100" dir="2700000" algn="tl">
                    <a:srgbClr val="C0C0C0"/>
                  </a:outerShdw>
                </a:effectLst>
                <a:latin typeface="Times New Roman" pitchFamily="18" charset="0"/>
                <a:ea typeface="楷体_GB2312" pitchFamily="49" charset="-122"/>
                <a:cs typeface="Times New Roman" pitchFamily="18" charset="0"/>
              </a:rPr>
              <a:t>，</a:t>
            </a:r>
            <a:r>
              <a:rPr lang="en-US" altLang="zh-CN" sz="2800" b="1" dirty="0" smtClean="0">
                <a:effectLst>
                  <a:outerShdw blurRad="38100" dist="38100" dir="2700000" algn="tl">
                    <a:srgbClr val="C0C0C0"/>
                  </a:outerShdw>
                </a:effectLst>
                <a:latin typeface="Times New Roman" pitchFamily="18" charset="0"/>
                <a:ea typeface="楷体_GB2312" pitchFamily="49" charset="-122"/>
                <a:cs typeface="Times New Roman" pitchFamily="18" charset="0"/>
              </a:rPr>
              <a:t>A</a:t>
            </a:r>
            <a:r>
              <a:rPr lang="zh-CN" altLang="en-US" sz="2800" b="1" dirty="0" smtClean="0">
                <a:effectLst>
                  <a:outerShdw blurRad="38100" dist="38100" dir="2700000" algn="tl">
                    <a:srgbClr val="C0C0C0"/>
                  </a:outerShdw>
                </a:effectLst>
                <a:latin typeface="Times New Roman" pitchFamily="18" charset="0"/>
                <a:ea typeface="楷体_GB2312" pitchFamily="49" charset="-122"/>
                <a:cs typeface="Times New Roman" pitchFamily="18" charset="0"/>
              </a:rPr>
              <a:t>中结点的值小于</a:t>
            </a:r>
            <a:r>
              <a:rPr lang="en-US" altLang="zh-CN" sz="2800" b="1" dirty="0" smtClean="0">
                <a:effectLst>
                  <a:outerShdw blurRad="38100" dist="38100" dir="2700000" algn="tl">
                    <a:srgbClr val="C0C0C0"/>
                  </a:outerShdw>
                </a:effectLst>
                <a:latin typeface="Times New Roman" pitchFamily="18" charset="0"/>
                <a:ea typeface="楷体_GB2312" pitchFamily="49" charset="-122"/>
                <a:cs typeface="Times New Roman" pitchFamily="18" charset="0"/>
              </a:rPr>
              <a:t>n</a:t>
            </a:r>
            <a:r>
              <a:rPr lang="zh-CN" altLang="en-US" sz="2800" b="1" dirty="0" smtClean="0">
                <a:effectLst>
                  <a:outerShdw blurRad="38100" dist="38100" dir="2700000" algn="tl">
                    <a:srgbClr val="C0C0C0"/>
                  </a:outerShdw>
                </a:effectLst>
                <a:latin typeface="Times New Roman" pitchFamily="18" charset="0"/>
                <a:ea typeface="楷体_GB2312" pitchFamily="49" charset="-122"/>
                <a:cs typeface="Times New Roman" pitchFamily="18" charset="0"/>
              </a:rPr>
              <a:t>的值，</a:t>
            </a:r>
            <a:r>
              <a:rPr lang="en-US" altLang="zh-CN" sz="2800" b="1" dirty="0" smtClean="0">
                <a:effectLst>
                  <a:outerShdw blurRad="38100" dist="38100" dir="2700000" algn="tl">
                    <a:srgbClr val="C0C0C0"/>
                  </a:outerShdw>
                </a:effectLst>
                <a:latin typeface="Times New Roman" pitchFamily="18" charset="0"/>
                <a:ea typeface="楷体_GB2312" pitchFamily="49" charset="-122"/>
                <a:cs typeface="Times New Roman" pitchFamily="18" charset="0"/>
              </a:rPr>
              <a:t>B</a:t>
            </a:r>
            <a:r>
              <a:rPr lang="zh-CN" altLang="en-US" sz="2800" b="1" dirty="0" smtClean="0">
                <a:effectLst>
                  <a:outerShdw blurRad="38100" dist="38100" dir="2700000" algn="tl">
                    <a:srgbClr val="C0C0C0"/>
                  </a:outerShdw>
                </a:effectLst>
                <a:latin typeface="Times New Roman" pitchFamily="18" charset="0"/>
                <a:ea typeface="楷体_GB2312" pitchFamily="49" charset="-122"/>
                <a:cs typeface="Times New Roman" pitchFamily="18" charset="0"/>
              </a:rPr>
              <a:t>中结点的值不小于</a:t>
            </a:r>
            <a:r>
              <a:rPr lang="en-US" altLang="zh-CN" sz="2800" b="1" dirty="0" smtClean="0">
                <a:effectLst>
                  <a:outerShdw blurRad="38100" dist="38100" dir="2700000" algn="tl">
                    <a:srgbClr val="C0C0C0"/>
                  </a:outerShdw>
                </a:effectLst>
                <a:latin typeface="Times New Roman" pitchFamily="18" charset="0"/>
                <a:ea typeface="楷体_GB2312" pitchFamily="49" charset="-122"/>
                <a:cs typeface="Times New Roman" pitchFamily="18" charset="0"/>
              </a:rPr>
              <a:t>n</a:t>
            </a:r>
            <a:r>
              <a:rPr lang="zh-CN" altLang="en-US" sz="2800" b="1" dirty="0">
                <a:effectLst>
                  <a:outerShdw blurRad="38100" dist="38100" dir="2700000" algn="tl">
                    <a:srgbClr val="C0C0C0"/>
                  </a:outerShdw>
                </a:effectLst>
                <a:latin typeface="Times New Roman" pitchFamily="18" charset="0"/>
                <a:ea typeface="楷体_GB2312" pitchFamily="49" charset="-122"/>
                <a:cs typeface="Times New Roman" pitchFamily="18" charset="0"/>
              </a:rPr>
              <a:t>的</a:t>
            </a:r>
            <a:r>
              <a:rPr lang="zh-CN" altLang="en-US" sz="2800" b="1" dirty="0" smtClean="0">
                <a:effectLst>
                  <a:outerShdw blurRad="38100" dist="38100" dir="2700000" algn="tl">
                    <a:srgbClr val="C0C0C0"/>
                  </a:outerShdw>
                </a:effectLst>
                <a:latin typeface="Times New Roman" pitchFamily="18" charset="0"/>
                <a:ea typeface="楷体_GB2312" pitchFamily="49" charset="-122"/>
                <a:cs typeface="Times New Roman" pitchFamily="18" charset="0"/>
              </a:rPr>
              <a:t>值</a:t>
            </a:r>
            <a:endParaRPr lang="en-US" altLang="zh-CN" sz="2800" b="1" dirty="0" smtClean="0">
              <a:effectLst>
                <a:outerShdw blurRad="38100" dist="38100" dir="2700000" algn="tl">
                  <a:srgbClr val="C0C0C0"/>
                </a:outerShdw>
              </a:effectLst>
              <a:latin typeface="Times New Roman" pitchFamily="18" charset="0"/>
              <a:ea typeface="楷体_GB2312" pitchFamily="49" charset="-122"/>
              <a:cs typeface="Times New Roman" pitchFamily="18" charset="0"/>
            </a:endParaRPr>
          </a:p>
          <a:p>
            <a:pPr algn="just" eaLnBrk="1" hangingPunct="1">
              <a:buClr>
                <a:schemeClr val="tx1"/>
              </a:buClr>
              <a:buSzPct val="91000"/>
              <a:buFont typeface="Wingdings" panose="05000000000000000000" pitchFamily="2" charset="2"/>
              <a:buChar char="Ø"/>
              <a:defRPr/>
            </a:pPr>
            <a:r>
              <a:rPr lang="zh-CN" altLang="en-US" sz="2800" b="1" dirty="0" smtClean="0">
                <a:effectLst>
                  <a:outerShdw blurRad="38100" dist="38100" dir="2700000" algn="tl">
                    <a:srgbClr val="C0C0C0"/>
                  </a:outerShdw>
                </a:effectLst>
                <a:latin typeface="Times New Roman" pitchFamily="18" charset="0"/>
                <a:ea typeface="楷体_GB2312" pitchFamily="49" charset="-122"/>
                <a:cs typeface="Times New Roman" pitchFamily="18" charset="0"/>
              </a:rPr>
              <a:t>递归地再对</a:t>
            </a:r>
            <a:r>
              <a:rPr lang="en-US" altLang="zh-CN" sz="2800" b="1" dirty="0" smtClean="0">
                <a:effectLst>
                  <a:outerShdw blurRad="38100" dist="38100" dir="2700000" algn="tl">
                    <a:srgbClr val="C0C0C0"/>
                  </a:outerShdw>
                </a:effectLst>
                <a:latin typeface="Times New Roman" pitchFamily="18" charset="0"/>
                <a:ea typeface="楷体_GB2312" pitchFamily="49" charset="-122"/>
                <a:cs typeface="Times New Roman" pitchFamily="18" charset="0"/>
              </a:rPr>
              <a:t>A</a:t>
            </a:r>
            <a:r>
              <a:rPr lang="zh-CN" altLang="en-US" sz="2800" b="1" dirty="0" smtClean="0">
                <a:effectLst>
                  <a:outerShdw blurRad="38100" dist="38100" dir="2700000" algn="tl">
                    <a:srgbClr val="C0C0C0"/>
                  </a:outerShdw>
                </a:effectLst>
                <a:latin typeface="Times New Roman" pitchFamily="18" charset="0"/>
                <a:ea typeface="楷体_GB2312" pitchFamily="49" charset="-122"/>
                <a:cs typeface="Times New Roman" pitchFamily="18" charset="0"/>
              </a:rPr>
              <a:t>和</a:t>
            </a:r>
            <a:r>
              <a:rPr lang="en-US" altLang="zh-CN" sz="2800" b="1" dirty="0" smtClean="0">
                <a:effectLst>
                  <a:outerShdw blurRad="38100" dist="38100" dir="2700000" algn="tl">
                    <a:srgbClr val="C0C0C0"/>
                  </a:outerShdw>
                </a:effectLst>
                <a:latin typeface="Times New Roman" pitchFamily="18" charset="0"/>
                <a:ea typeface="楷体_GB2312" pitchFamily="49" charset="-122"/>
                <a:cs typeface="Times New Roman" pitchFamily="18" charset="0"/>
              </a:rPr>
              <a:t>B</a:t>
            </a:r>
            <a:r>
              <a:rPr lang="zh-CN" altLang="en-US" sz="2800" b="1" dirty="0" smtClean="0">
                <a:effectLst>
                  <a:outerShdw blurRad="38100" dist="38100" dir="2700000" algn="tl">
                    <a:srgbClr val="C0C0C0"/>
                  </a:outerShdw>
                </a:effectLst>
                <a:latin typeface="Times New Roman" pitchFamily="18" charset="0"/>
                <a:ea typeface="楷体_GB2312" pitchFamily="49" charset="-122"/>
                <a:cs typeface="Times New Roman" pitchFamily="18" charset="0"/>
              </a:rPr>
              <a:t>做快速排序</a:t>
            </a:r>
            <a:endParaRPr lang="en-US" altLang="zh-CN" sz="2800" b="1" dirty="0" smtClean="0">
              <a:effectLst>
                <a:outerShdw blurRad="38100" dist="38100" dir="2700000" algn="tl">
                  <a:srgbClr val="C0C0C0"/>
                </a:outerShdw>
              </a:effectLst>
              <a:latin typeface="Times New Roman" pitchFamily="18" charset="0"/>
              <a:ea typeface="楷体_GB2312" pitchFamily="49" charset="-122"/>
              <a:cs typeface="Times New Roman" pitchFamily="18" charset="0"/>
            </a:endParaRPr>
          </a:p>
          <a:p>
            <a:pPr algn="just" eaLnBrk="1" hangingPunct="1">
              <a:buClr>
                <a:schemeClr val="tx1"/>
              </a:buClr>
              <a:buSzPct val="91000"/>
              <a:buFont typeface="Wingdings" panose="05000000000000000000" pitchFamily="2" charset="2"/>
              <a:buChar char="Ø"/>
              <a:defRPr/>
            </a:pPr>
            <a:r>
              <a:rPr lang="zh-CN" altLang="en-US" sz="2800" b="1" dirty="0" smtClean="0">
                <a:effectLst>
                  <a:outerShdw blurRad="38100" dist="38100" dir="2700000" algn="tl">
                    <a:srgbClr val="C0C0C0"/>
                  </a:outerShdw>
                </a:effectLst>
                <a:latin typeface="Times New Roman" pitchFamily="18" charset="0"/>
                <a:ea typeface="楷体_GB2312" pitchFamily="49" charset="-122"/>
                <a:cs typeface="Times New Roman" pitchFamily="18" charset="0"/>
              </a:rPr>
              <a:t>当链表的长度为</a:t>
            </a:r>
            <a:r>
              <a:rPr lang="en-US" altLang="zh-CN" sz="2800" b="1" dirty="0" smtClean="0">
                <a:effectLst>
                  <a:outerShdw blurRad="38100" dist="38100" dir="2700000" algn="tl">
                    <a:srgbClr val="C0C0C0"/>
                  </a:outerShdw>
                </a:effectLst>
                <a:latin typeface="Times New Roman" pitchFamily="18" charset="0"/>
                <a:ea typeface="楷体_GB2312" pitchFamily="49" charset="-122"/>
                <a:cs typeface="Times New Roman" pitchFamily="18" charset="0"/>
              </a:rPr>
              <a:t>1</a:t>
            </a:r>
            <a:r>
              <a:rPr lang="zh-CN" altLang="en-US" sz="2800" b="1" dirty="0" smtClean="0">
                <a:effectLst>
                  <a:outerShdw blurRad="38100" dist="38100" dir="2700000" algn="tl">
                    <a:srgbClr val="C0C0C0"/>
                  </a:outerShdw>
                </a:effectLst>
                <a:latin typeface="Times New Roman" pitchFamily="18" charset="0"/>
                <a:ea typeface="楷体_GB2312" pitchFamily="49" charset="-122"/>
                <a:cs typeface="Times New Roman" pitchFamily="18" charset="0"/>
              </a:rPr>
              <a:t>时，停止递归</a:t>
            </a:r>
            <a:endParaRPr lang="en-US" altLang="zh-CN" sz="2800" b="1" dirty="0" smtClean="0">
              <a:effectLst>
                <a:outerShdw blurRad="38100" dist="38100" dir="2700000" algn="tl">
                  <a:srgbClr val="C0C0C0"/>
                </a:outerShdw>
              </a:effectLst>
              <a:latin typeface="Times New Roman" pitchFamily="18" charset="0"/>
              <a:ea typeface="楷体_GB2312" pitchFamily="49" charset="-122"/>
              <a:cs typeface="Times New Roman" pitchFamily="18" charset="0"/>
            </a:endParaRPr>
          </a:p>
          <a:p>
            <a:pPr algn="just" eaLnBrk="1" hangingPunct="1">
              <a:buClr>
                <a:schemeClr val="tx1"/>
              </a:buClr>
              <a:buSzPct val="91000"/>
              <a:buFont typeface="Wingdings" panose="05000000000000000000" pitchFamily="2" charset="2"/>
              <a:buChar char="Ø"/>
              <a:defRPr/>
            </a:pPr>
            <a:r>
              <a:rPr lang="en-US" altLang="zh-CN" sz="2800" b="1" dirty="0" smtClean="0">
                <a:effectLst>
                  <a:outerShdw blurRad="38100" dist="38100" dir="2700000" algn="tl">
                    <a:srgbClr val="C0C0C0"/>
                  </a:outerShdw>
                </a:effectLst>
                <a:latin typeface="Times New Roman" pitchFamily="18" charset="0"/>
                <a:ea typeface="楷体_GB2312" pitchFamily="49" charset="-122"/>
                <a:cs typeface="Times New Roman" pitchFamily="18" charset="0"/>
              </a:rPr>
              <a:t>A</a:t>
            </a:r>
            <a:r>
              <a:rPr lang="zh-CN" altLang="en-US" sz="2800" b="1" dirty="0" smtClean="0">
                <a:effectLst>
                  <a:outerShdw blurRad="38100" dist="38100" dir="2700000" algn="tl">
                    <a:srgbClr val="C0C0C0"/>
                  </a:outerShdw>
                </a:effectLst>
                <a:latin typeface="Times New Roman" pitchFamily="18" charset="0"/>
                <a:ea typeface="楷体_GB2312" pitchFamily="49" charset="-122"/>
                <a:cs typeface="Times New Roman" pitchFamily="18" charset="0"/>
              </a:rPr>
              <a:t>和</a:t>
            </a:r>
            <a:r>
              <a:rPr lang="en-US" altLang="zh-CN" sz="2800" b="1" dirty="0" smtClean="0">
                <a:effectLst>
                  <a:outerShdw blurRad="38100" dist="38100" dir="2700000" algn="tl">
                    <a:srgbClr val="C0C0C0"/>
                  </a:outerShdw>
                </a:effectLst>
                <a:latin typeface="Times New Roman" pitchFamily="18" charset="0"/>
                <a:ea typeface="楷体_GB2312" pitchFamily="49" charset="-122"/>
                <a:cs typeface="Times New Roman" pitchFamily="18" charset="0"/>
              </a:rPr>
              <a:t>B</a:t>
            </a:r>
            <a:r>
              <a:rPr lang="zh-CN" altLang="en-US" sz="2800" b="1" dirty="0" smtClean="0">
                <a:effectLst>
                  <a:outerShdw blurRad="38100" dist="38100" dir="2700000" algn="tl">
                    <a:srgbClr val="C0C0C0"/>
                  </a:outerShdw>
                </a:effectLst>
                <a:latin typeface="Times New Roman" pitchFamily="18" charset="0"/>
                <a:ea typeface="楷体_GB2312" pitchFamily="49" charset="-122"/>
                <a:cs typeface="Times New Roman" pitchFamily="18" charset="0"/>
              </a:rPr>
              <a:t>排序完成后，再将</a:t>
            </a:r>
            <a:r>
              <a:rPr lang="en-US" altLang="zh-CN" sz="2800" b="1" dirty="0" smtClean="0">
                <a:effectLst>
                  <a:outerShdw blurRad="38100" dist="38100" dir="2700000" algn="tl">
                    <a:srgbClr val="C0C0C0"/>
                  </a:outerShdw>
                </a:effectLst>
                <a:latin typeface="Times New Roman" pitchFamily="18" charset="0"/>
                <a:ea typeface="楷体_GB2312" pitchFamily="49" charset="-122"/>
                <a:cs typeface="Times New Roman" pitchFamily="18" charset="0"/>
              </a:rPr>
              <a:t>A</a:t>
            </a:r>
            <a:r>
              <a:rPr lang="zh-CN" altLang="en-US" sz="2800" b="1" dirty="0" smtClean="0">
                <a:effectLst>
                  <a:outerShdw blurRad="38100" dist="38100" dir="2700000" algn="tl">
                    <a:srgbClr val="C0C0C0"/>
                  </a:outerShdw>
                </a:effectLst>
                <a:latin typeface="Times New Roman" pitchFamily="18" charset="0"/>
                <a:ea typeface="楷体_GB2312" pitchFamily="49" charset="-122"/>
                <a:cs typeface="Times New Roman" pitchFamily="18" charset="0"/>
              </a:rPr>
              <a:t>、</a:t>
            </a:r>
            <a:r>
              <a:rPr lang="en-US" altLang="zh-CN" sz="2800" b="1" dirty="0" smtClean="0">
                <a:effectLst>
                  <a:outerShdw blurRad="38100" dist="38100" dir="2700000" algn="tl">
                    <a:srgbClr val="C0C0C0"/>
                  </a:outerShdw>
                </a:effectLst>
                <a:latin typeface="Times New Roman" pitchFamily="18" charset="0"/>
                <a:ea typeface="楷体_GB2312" pitchFamily="49" charset="-122"/>
                <a:cs typeface="Times New Roman" pitchFamily="18" charset="0"/>
              </a:rPr>
              <a:t>n</a:t>
            </a:r>
            <a:r>
              <a:rPr lang="zh-CN" altLang="en-US" sz="2800" b="1" dirty="0" smtClean="0">
                <a:effectLst>
                  <a:outerShdw blurRad="38100" dist="38100" dir="2700000" algn="tl">
                    <a:srgbClr val="C0C0C0"/>
                  </a:outerShdw>
                </a:effectLst>
                <a:latin typeface="Times New Roman" pitchFamily="18" charset="0"/>
                <a:ea typeface="楷体_GB2312" pitchFamily="49" charset="-122"/>
                <a:cs typeface="Times New Roman" pitchFamily="18" charset="0"/>
              </a:rPr>
              <a:t>和</a:t>
            </a:r>
            <a:r>
              <a:rPr lang="en-US" altLang="zh-CN" sz="2800" b="1" dirty="0" smtClean="0">
                <a:effectLst>
                  <a:outerShdw blurRad="38100" dist="38100" dir="2700000" algn="tl">
                    <a:srgbClr val="C0C0C0"/>
                  </a:outerShdw>
                </a:effectLst>
                <a:latin typeface="Times New Roman" pitchFamily="18" charset="0"/>
                <a:ea typeface="楷体_GB2312" pitchFamily="49" charset="-122"/>
                <a:cs typeface="Times New Roman" pitchFamily="18" charset="0"/>
              </a:rPr>
              <a:t>B</a:t>
            </a:r>
            <a:r>
              <a:rPr lang="zh-CN" altLang="en-US" sz="2800" b="1" dirty="0" smtClean="0">
                <a:effectLst>
                  <a:outerShdw blurRad="38100" dist="38100" dir="2700000" algn="tl">
                    <a:srgbClr val="C0C0C0"/>
                  </a:outerShdw>
                </a:effectLst>
                <a:latin typeface="Times New Roman" pitchFamily="18" charset="0"/>
                <a:ea typeface="楷体_GB2312" pitchFamily="49" charset="-122"/>
                <a:cs typeface="Times New Roman" pitchFamily="18" charset="0"/>
              </a:rPr>
              <a:t>连接起来</a:t>
            </a:r>
            <a:endParaRPr lang="en-US" altLang="zh-CN" sz="2800" b="1" dirty="0" smtClean="0">
              <a:effectLst>
                <a:outerShdw blurRad="38100" dist="38100" dir="2700000" algn="tl">
                  <a:srgbClr val="C0C0C0"/>
                </a:outerShdw>
              </a:effectLst>
              <a:latin typeface="Times New Roman" pitchFamily="18" charset="0"/>
              <a:ea typeface="楷体_GB2312" pitchFamily="49" charset="-122"/>
              <a:cs typeface="Times New Roman" pitchFamily="18" charset="0"/>
            </a:endParaRPr>
          </a:p>
        </p:txBody>
      </p:sp>
      <p:sp>
        <p:nvSpPr>
          <p:cNvPr id="444420" name="Rectangle 4"/>
          <p:cNvSpPr>
            <a:spLocks noGrp="1" noChangeArrowheads="1"/>
          </p:cNvSpPr>
          <p:nvPr>
            <p:ph type="title"/>
          </p:nvPr>
        </p:nvSpPr>
        <p:spPr>
          <a:xfrm>
            <a:off x="179388" y="404664"/>
            <a:ext cx="3886200" cy="685800"/>
          </a:xfrm>
        </p:spPr>
        <p:txBody>
          <a:bodyPr lIns="92075" tIns="46038" rIns="92075" bIns="46038"/>
          <a:lstStyle/>
          <a:p>
            <a:pPr algn="just" eaLnBrk="1" hangingPunct="1">
              <a:defRPr/>
            </a:pPr>
            <a:r>
              <a:rPr lang="zh-CN" altLang="en-US" sz="3600" b="1" dirty="0" smtClean="0">
                <a:solidFill>
                  <a:srgbClr val="FF3300"/>
                </a:solidFill>
                <a:effectLst>
                  <a:outerShdw blurRad="38100" dist="38100" dir="2700000" algn="tl">
                    <a:srgbClr val="C0C0C0"/>
                  </a:outerShdw>
                </a:effectLst>
                <a:ea typeface="楷体_GB2312" pitchFamily="49" charset="-122"/>
              </a:rPr>
              <a:t>链表快速排序</a:t>
            </a:r>
          </a:p>
        </p:txBody>
      </p:sp>
    </p:spTree>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218455" y="476672"/>
            <a:ext cx="55402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3200" b="1" dirty="0" smtClean="0">
                <a:effectLst>
                  <a:outerShdw blurRad="38100" dist="38100" dir="2700000" algn="tl">
                    <a:srgbClr val="C0C0C0"/>
                  </a:outerShdw>
                </a:effectLst>
                <a:latin typeface="" pitchFamily="18" charset="0"/>
                <a:ea typeface="楷体_GB2312" pitchFamily="49" charset="-122"/>
              </a:rPr>
              <a:t>几种链表排序算法的试验比较</a:t>
            </a:r>
            <a:endParaRPr kumimoji="1" lang="zh-CN" altLang="en-US" sz="3200" b="1" dirty="0">
              <a:effectLst>
                <a:outerShdw blurRad="38100" dist="38100" dir="2700000" algn="tl">
                  <a:srgbClr val="C0C0C0"/>
                </a:outerShdw>
              </a:effectLst>
              <a:latin typeface="" pitchFamily="18" charset="0"/>
              <a:ea typeface="楷体_GB2312" pitchFamily="49" charset="-122"/>
            </a:endParaRPr>
          </a:p>
        </p:txBody>
      </p:sp>
      <p:sp>
        <p:nvSpPr>
          <p:cNvPr id="3" name="Rectangle 3"/>
          <p:cNvSpPr>
            <a:spLocks noChangeArrowheads="1"/>
          </p:cNvSpPr>
          <p:nvPr/>
        </p:nvSpPr>
        <p:spPr bwMode="auto">
          <a:xfrm>
            <a:off x="218455" y="1412776"/>
            <a:ext cx="70904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800" dirty="0" smtClean="0">
                <a:effectLst>
                  <a:outerShdw blurRad="38100" dist="38100" dir="2700000" algn="tl">
                    <a:srgbClr val="C0C0C0"/>
                  </a:outerShdw>
                </a:effectLst>
                <a:latin typeface="" pitchFamily="18" charset="0"/>
                <a:ea typeface="楷体_GB2312" pitchFamily="49" charset="-122"/>
              </a:rPr>
              <a:t>试验数据：</a:t>
            </a:r>
            <a:r>
              <a:rPr kumimoji="1" lang="en-US" altLang="zh-CN" sz="2800" dirty="0" smtClean="0">
                <a:effectLst>
                  <a:outerShdw blurRad="38100" dist="38100" dir="2700000" algn="tl">
                    <a:srgbClr val="C0C0C0"/>
                  </a:outerShdw>
                </a:effectLst>
                <a:latin typeface="" pitchFamily="18" charset="0"/>
                <a:ea typeface="楷体_GB2312" pitchFamily="49" charset="-122"/>
              </a:rPr>
              <a:t>1</a:t>
            </a:r>
            <a:r>
              <a:rPr kumimoji="1" lang="zh-CN" altLang="en-US" sz="2800" dirty="0" smtClean="0">
                <a:effectLst>
                  <a:outerShdw blurRad="38100" dist="38100" dir="2700000" algn="tl">
                    <a:srgbClr val="C0C0C0"/>
                  </a:outerShdw>
                </a:effectLst>
                <a:latin typeface="" pitchFamily="18" charset="0"/>
                <a:ea typeface="楷体_GB2312" pitchFamily="49" charset="-122"/>
              </a:rPr>
              <a:t>万个小于</a:t>
            </a:r>
            <a:r>
              <a:rPr kumimoji="1" lang="en-US" altLang="zh-CN" sz="2800" dirty="0" smtClean="0">
                <a:effectLst>
                  <a:outerShdw blurRad="38100" dist="38100" dir="2700000" algn="tl">
                    <a:srgbClr val="C0C0C0"/>
                  </a:outerShdw>
                </a:effectLst>
                <a:latin typeface="" pitchFamily="18" charset="0"/>
                <a:ea typeface="楷体_GB2312" pitchFamily="49" charset="-122"/>
              </a:rPr>
              <a:t>100</a:t>
            </a:r>
            <a:r>
              <a:rPr kumimoji="1" lang="zh-CN" altLang="en-US" sz="2800" dirty="0" smtClean="0">
                <a:effectLst>
                  <a:outerShdw blurRad="38100" dist="38100" dir="2700000" algn="tl">
                    <a:srgbClr val="C0C0C0"/>
                  </a:outerShdw>
                </a:effectLst>
                <a:latin typeface="" pitchFamily="18" charset="0"/>
                <a:ea typeface="楷体_GB2312" pitchFamily="49" charset="-122"/>
              </a:rPr>
              <a:t>的整数；单位：秒</a:t>
            </a:r>
            <a:endParaRPr kumimoji="1" lang="zh-CN" altLang="en-US" sz="2800" dirty="0">
              <a:effectLst>
                <a:outerShdw blurRad="38100" dist="38100" dir="2700000" algn="tl">
                  <a:srgbClr val="C0C0C0"/>
                </a:outerShdw>
              </a:effectLst>
              <a:latin typeface="" pitchFamily="18" charset="0"/>
              <a:ea typeface="楷体_GB2312" pitchFamily="49" charset="-122"/>
            </a:endParaRPr>
          </a:p>
        </p:txBody>
      </p:sp>
      <p:pic>
        <p:nvPicPr>
          <p:cNvPr id="2314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988840"/>
            <a:ext cx="5248275"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14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860" y="5013176"/>
            <a:ext cx="5314950"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3"/>
          <p:cNvSpPr>
            <a:spLocks noChangeArrowheads="1"/>
          </p:cNvSpPr>
          <p:nvPr/>
        </p:nvSpPr>
        <p:spPr bwMode="auto">
          <a:xfrm>
            <a:off x="209674" y="4437112"/>
            <a:ext cx="70904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800" dirty="0" smtClean="0">
                <a:effectLst>
                  <a:outerShdw blurRad="38100" dist="38100" dir="2700000" algn="tl">
                    <a:srgbClr val="C0C0C0"/>
                  </a:outerShdw>
                </a:effectLst>
                <a:latin typeface="" pitchFamily="18" charset="0"/>
                <a:ea typeface="楷体_GB2312" pitchFamily="49" charset="-122"/>
              </a:rPr>
              <a:t>试验数据：</a:t>
            </a:r>
            <a:r>
              <a:rPr kumimoji="1" lang="en-US" altLang="zh-CN" sz="2800" dirty="0" smtClean="0">
                <a:effectLst>
                  <a:outerShdw blurRad="38100" dist="38100" dir="2700000" algn="tl">
                    <a:srgbClr val="C0C0C0"/>
                  </a:outerShdw>
                </a:effectLst>
                <a:latin typeface="" pitchFamily="18" charset="0"/>
                <a:ea typeface="楷体_GB2312" pitchFamily="49" charset="-122"/>
              </a:rPr>
              <a:t>8</a:t>
            </a:r>
            <a:r>
              <a:rPr kumimoji="1" lang="zh-CN" altLang="en-US" sz="2800" dirty="0" smtClean="0">
                <a:effectLst>
                  <a:outerShdw blurRad="38100" dist="38100" dir="2700000" algn="tl">
                    <a:srgbClr val="C0C0C0"/>
                  </a:outerShdw>
                </a:effectLst>
                <a:latin typeface="" pitchFamily="18" charset="0"/>
                <a:ea typeface="楷体_GB2312" pitchFamily="49" charset="-122"/>
              </a:rPr>
              <a:t>万个小于</a:t>
            </a:r>
            <a:r>
              <a:rPr kumimoji="1" lang="en-US" altLang="zh-CN" sz="2800" dirty="0" smtClean="0">
                <a:effectLst>
                  <a:outerShdw blurRad="38100" dist="38100" dir="2700000" algn="tl">
                    <a:srgbClr val="C0C0C0"/>
                  </a:outerShdw>
                </a:effectLst>
                <a:latin typeface="" pitchFamily="18" charset="0"/>
                <a:ea typeface="楷体_GB2312" pitchFamily="49" charset="-122"/>
              </a:rPr>
              <a:t>100</a:t>
            </a:r>
            <a:r>
              <a:rPr kumimoji="1" lang="zh-CN" altLang="en-US" sz="2800" dirty="0" smtClean="0">
                <a:effectLst>
                  <a:outerShdw blurRad="38100" dist="38100" dir="2700000" algn="tl">
                    <a:srgbClr val="C0C0C0"/>
                  </a:outerShdw>
                </a:effectLst>
                <a:latin typeface="" pitchFamily="18" charset="0"/>
                <a:ea typeface="楷体_GB2312" pitchFamily="49" charset="-122"/>
              </a:rPr>
              <a:t>的整数；单位：秒</a:t>
            </a:r>
            <a:endParaRPr kumimoji="1" lang="zh-CN" altLang="en-US" sz="2800" dirty="0">
              <a:effectLst>
                <a:outerShdw blurRad="38100" dist="38100" dir="2700000" algn="tl">
                  <a:srgbClr val="C0C0C0"/>
                </a:outerShdw>
              </a:effectLst>
              <a:latin typeface="" pitchFamily="18" charset="0"/>
              <a:ea typeface="楷体_GB2312" pitchFamily="49" charset="-122"/>
            </a:endParaRPr>
          </a:p>
        </p:txBody>
      </p:sp>
    </p:spTree>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ChangeArrowheads="1"/>
          </p:cNvSpPr>
          <p:nvPr/>
        </p:nvSpPr>
        <p:spPr bwMode="auto">
          <a:xfrm>
            <a:off x="0" y="404664"/>
            <a:ext cx="7010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kumimoji="1" lang="zh-CN" altLang="en-US" sz="4000" b="1">
                <a:solidFill>
                  <a:srgbClr val="FF3300"/>
                </a:solidFill>
                <a:effectLst>
                  <a:outerShdw blurRad="38100" dist="38100" dir="2700000" algn="tl">
                    <a:srgbClr val="C0C0C0"/>
                  </a:outerShdw>
                </a:effectLst>
                <a:latin typeface="Times New Roman" pitchFamily="18" charset="0"/>
                <a:ea typeface="楷体_GB2312" pitchFamily="49" charset="-122"/>
              </a:rPr>
              <a:t>七、排序算法性能分析</a:t>
            </a:r>
            <a:endParaRPr kumimoji="1" lang="zh-CN" altLang="en-US" sz="4000" u="sng">
              <a:solidFill>
                <a:srgbClr val="FF3300"/>
              </a:solidFill>
              <a:effectLst>
                <a:outerShdw blurRad="38100" dist="38100" dir="2700000" algn="tl">
                  <a:srgbClr val="C0C0C0"/>
                </a:outerShdw>
              </a:effectLst>
              <a:latin typeface="" pitchFamily="18" charset="0"/>
            </a:endParaRPr>
          </a:p>
        </p:txBody>
      </p:sp>
      <p:sp>
        <p:nvSpPr>
          <p:cNvPr id="448515" name="Text Box 3"/>
          <p:cNvSpPr txBox="1">
            <a:spLocks noChangeArrowheads="1"/>
          </p:cNvSpPr>
          <p:nvPr/>
        </p:nvSpPr>
        <p:spPr bwMode="auto">
          <a:xfrm>
            <a:off x="107504" y="1412776"/>
            <a:ext cx="8856984" cy="420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61950" indent="-361950">
              <a:defRPr kumimoji="1" sz="2400">
                <a:solidFill>
                  <a:schemeClr val="tx1"/>
                </a:solidFill>
                <a:latin typeface="Times New Roman" pitchFamily="18" charset="0"/>
                <a:ea typeface="宋体" pitchFamily="2" charset="-122"/>
              </a:defRPr>
            </a:lvl1pPr>
            <a:lvl2pPr marL="717550">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marL="457200" indent="-457200" algn="just">
              <a:spcBef>
                <a:spcPts val="600"/>
              </a:spcBef>
              <a:buClr>
                <a:schemeClr val="tx1"/>
              </a:buClr>
              <a:buSzPct val="95000"/>
              <a:buFont typeface="Wingdings" panose="05000000000000000000" pitchFamily="2" charset="2"/>
              <a:buChar char="Ø"/>
              <a:defRPr/>
            </a:pPr>
            <a:r>
              <a:rPr lang="zh-CN" altLang="en-US" sz="2800" b="1" dirty="0" smtClean="0">
                <a:effectLst>
                  <a:outerShdw blurRad="38100" dist="38100" dir="2700000" algn="tl">
                    <a:srgbClr val="C0C0C0"/>
                  </a:outerShdw>
                </a:effectLst>
                <a:latin typeface="楷体_GB2312" pitchFamily="49" charset="-122"/>
                <a:ea typeface="楷体_GB2312" pitchFamily="49" charset="-122"/>
              </a:rPr>
              <a:t>以上的算法都是通过比较确定元素之间的先后关系，因此，这些算法均为基于比较的排序算法。</a:t>
            </a:r>
          </a:p>
          <a:p>
            <a:pPr marL="457200" indent="-457200" algn="just">
              <a:spcBef>
                <a:spcPts val="600"/>
              </a:spcBef>
              <a:buClr>
                <a:schemeClr val="tx1"/>
              </a:buClr>
              <a:buSzPct val="95000"/>
              <a:buFont typeface="Wingdings" panose="05000000000000000000" pitchFamily="2" charset="2"/>
              <a:buChar char="Ø"/>
              <a:defRPr/>
            </a:pPr>
            <a:r>
              <a:rPr lang="zh-CN" altLang="en-US" sz="2800" b="1" dirty="0" smtClean="0">
                <a:effectLst>
                  <a:outerShdw blurRad="38100" dist="38100" dir="2700000" algn="tl">
                    <a:srgbClr val="C0C0C0"/>
                  </a:outerShdw>
                </a:effectLst>
                <a:latin typeface="楷体_GB2312" pitchFamily="49" charset="-122"/>
                <a:ea typeface="楷体_GB2312" pitchFamily="49" charset="-122"/>
              </a:rPr>
              <a:t>什么是基于比较的排序算法的最好性能呢？</a:t>
            </a:r>
          </a:p>
          <a:p>
            <a:pPr marL="457200" indent="-457200" algn="just">
              <a:spcBef>
                <a:spcPts val="600"/>
              </a:spcBef>
              <a:buClr>
                <a:schemeClr val="tx1"/>
              </a:buClr>
              <a:buSzPct val="95000"/>
              <a:buFont typeface="Wingdings" panose="05000000000000000000" pitchFamily="2" charset="2"/>
              <a:buChar char="Ø"/>
              <a:defRPr/>
            </a:pPr>
            <a:r>
              <a:rPr lang="zh-CN" altLang="en-US" sz="2800" b="1" dirty="0" smtClean="0">
                <a:effectLst>
                  <a:outerShdw blurRad="38100" dist="38100" dir="2700000" algn="tl">
                    <a:srgbClr val="C0C0C0"/>
                  </a:outerShdw>
                </a:effectLst>
                <a:latin typeface="楷体_GB2312" pitchFamily="49" charset="-122"/>
                <a:ea typeface="楷体_GB2312" pitchFamily="49" charset="-122"/>
              </a:rPr>
              <a:t>我们考虑用树的形式来描述排序过程，树的每一个结点表示一次关键字的比较，树的分支表示比较的结果。这棵树被称之为决策树。决策树中的一条路径表示排序算法中产生的一个比较序列。</a:t>
            </a:r>
          </a:p>
          <a:p>
            <a:pPr marL="457200" indent="-457200" algn="just">
              <a:spcBef>
                <a:spcPts val="600"/>
              </a:spcBef>
              <a:buClr>
                <a:schemeClr val="tx1"/>
              </a:buClr>
              <a:buSzPct val="95000"/>
              <a:buFont typeface="Wingdings" panose="05000000000000000000" pitchFamily="2" charset="2"/>
              <a:buChar char="Ø"/>
              <a:defRPr/>
            </a:pPr>
            <a:r>
              <a:rPr lang="zh-CN" altLang="en-US" sz="2800" b="1" dirty="0" smtClean="0">
                <a:effectLst>
                  <a:outerShdw blurRad="38100" dist="38100" dir="2700000" algn="tl">
                    <a:srgbClr val="C0C0C0"/>
                  </a:outerShdw>
                </a:effectLst>
                <a:latin typeface="楷体_GB2312" pitchFamily="49" charset="-122"/>
                <a:ea typeface="楷体_GB2312" pitchFamily="49" charset="-122"/>
              </a:rPr>
              <a:t>假定对含有</a:t>
            </a:r>
            <a:r>
              <a:rPr kumimoji="0" lang="en-US" altLang="zh-CN" sz="2800" b="1" dirty="0" smtClean="0">
                <a:ea typeface="楷体_GB2312" pitchFamily="49" charset="-122"/>
              </a:rPr>
              <a:t>3</a:t>
            </a:r>
            <a:r>
              <a:rPr lang="zh-CN" altLang="en-US" sz="2800" b="1" dirty="0" smtClean="0">
                <a:effectLst>
                  <a:outerShdw blurRad="38100" dist="38100" dir="2700000" algn="tl">
                    <a:srgbClr val="C0C0C0"/>
                  </a:outerShdw>
                </a:effectLst>
                <a:latin typeface="楷体_GB2312" pitchFamily="49" charset="-122"/>
                <a:ea typeface="楷体_GB2312" pitchFamily="49" charset="-122"/>
              </a:rPr>
              <a:t>个元素的表采用插入排序算法进行排序，相应的决策树如下一张幻灯片所示。</a:t>
            </a:r>
            <a:endParaRPr lang="zh-CN" altLang="en-US" sz="2800" b="1" u="sng" dirty="0" smtClean="0">
              <a:effectLst>
                <a:outerShdw blurRad="38100" dist="38100" dir="2700000" algn="tl">
                  <a:srgbClr val="C0C0C0"/>
                </a:outerShdw>
              </a:effectLst>
              <a:latin typeface="" pitchFamily="18" charset="0"/>
            </a:endParaRPr>
          </a:p>
        </p:txBody>
      </p:sp>
    </p:spTree>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2274" name="Group 2"/>
          <p:cNvGrpSpPr>
            <a:grpSpLocks/>
          </p:cNvGrpSpPr>
          <p:nvPr/>
        </p:nvGrpSpPr>
        <p:grpSpPr bwMode="auto">
          <a:xfrm>
            <a:off x="673100" y="825500"/>
            <a:ext cx="8023225" cy="3886200"/>
            <a:chOff x="424" y="520"/>
            <a:chExt cx="5054" cy="2448"/>
          </a:xfrm>
        </p:grpSpPr>
        <p:sp>
          <p:nvSpPr>
            <p:cNvPr id="449539" name="Oval 3"/>
            <p:cNvSpPr>
              <a:spLocks noChangeArrowheads="1"/>
            </p:cNvSpPr>
            <p:nvPr/>
          </p:nvSpPr>
          <p:spPr bwMode="auto">
            <a:xfrm>
              <a:off x="2488" y="520"/>
              <a:ext cx="672" cy="288"/>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en-US" altLang="zh-CN" sz="2000" b="1">
                  <a:latin typeface="Times New Roman" pitchFamily="18" charset="0"/>
                </a:rPr>
                <a:t>K</a:t>
              </a:r>
              <a:r>
                <a:rPr kumimoji="1" lang="en-US" altLang="zh-CN" sz="2000" b="1" baseline="-25000">
                  <a:latin typeface="Times New Roman" pitchFamily="18" charset="0"/>
                </a:rPr>
                <a:t>1</a:t>
              </a:r>
              <a:r>
                <a:rPr kumimoji="1" lang="en-US" altLang="zh-CN" sz="2000" b="1">
                  <a:latin typeface="Times New Roman" pitchFamily="18" charset="0"/>
                </a:rPr>
                <a:t>≤K</a:t>
              </a:r>
              <a:r>
                <a:rPr kumimoji="1" lang="en-US" altLang="zh-CN" sz="2000" b="1" baseline="-25000">
                  <a:latin typeface="Times New Roman" pitchFamily="18" charset="0"/>
                </a:rPr>
                <a:t>2</a:t>
              </a:r>
              <a:endParaRPr kumimoji="1" lang="en-US" altLang="zh-CN" sz="3200" u="sng">
                <a:solidFill>
                  <a:srgbClr val="FF3300"/>
                </a:solidFill>
                <a:effectLst>
                  <a:outerShdw blurRad="38100" dist="38100" dir="2700000" algn="tl">
                    <a:srgbClr val="C0C0C0"/>
                  </a:outerShdw>
                </a:effectLst>
                <a:latin typeface="" pitchFamily="18" charset="0"/>
              </a:endParaRPr>
            </a:p>
          </p:txBody>
        </p:sp>
        <p:sp>
          <p:nvSpPr>
            <p:cNvPr id="449540" name="Oval 4"/>
            <p:cNvSpPr>
              <a:spLocks noChangeArrowheads="1"/>
            </p:cNvSpPr>
            <p:nvPr/>
          </p:nvSpPr>
          <p:spPr bwMode="auto">
            <a:xfrm>
              <a:off x="1480" y="1144"/>
              <a:ext cx="672" cy="288"/>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en-US" altLang="zh-CN" sz="2000" b="1">
                  <a:latin typeface="Times New Roman" pitchFamily="18" charset="0"/>
                </a:rPr>
                <a:t>K</a:t>
              </a:r>
              <a:r>
                <a:rPr kumimoji="1" lang="en-US" altLang="zh-CN" sz="2000" b="1" baseline="-25000">
                  <a:latin typeface="Times New Roman" pitchFamily="18" charset="0"/>
                </a:rPr>
                <a:t>2</a:t>
              </a:r>
              <a:r>
                <a:rPr kumimoji="1" lang="en-US" altLang="zh-CN" sz="2000" b="1">
                  <a:latin typeface="Times New Roman" pitchFamily="18" charset="0"/>
                </a:rPr>
                <a:t>≤K</a:t>
              </a:r>
              <a:r>
                <a:rPr kumimoji="1" lang="en-US" altLang="zh-CN" sz="2000" b="1" baseline="-25000">
                  <a:latin typeface="Times New Roman" pitchFamily="18" charset="0"/>
                </a:rPr>
                <a:t>3</a:t>
              </a:r>
              <a:endParaRPr kumimoji="1" lang="en-US" altLang="zh-CN" sz="3200" u="sng">
                <a:solidFill>
                  <a:srgbClr val="FF3300"/>
                </a:solidFill>
                <a:effectLst>
                  <a:outerShdw blurRad="38100" dist="38100" dir="2700000" algn="tl">
                    <a:srgbClr val="C0C0C0"/>
                  </a:outerShdw>
                </a:effectLst>
                <a:latin typeface="" pitchFamily="18" charset="0"/>
              </a:endParaRPr>
            </a:p>
          </p:txBody>
        </p:sp>
        <p:sp>
          <p:nvSpPr>
            <p:cNvPr id="449541" name="Oval 5"/>
            <p:cNvSpPr>
              <a:spLocks noChangeArrowheads="1"/>
            </p:cNvSpPr>
            <p:nvPr/>
          </p:nvSpPr>
          <p:spPr bwMode="auto">
            <a:xfrm>
              <a:off x="3400" y="1144"/>
              <a:ext cx="672" cy="288"/>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en-US" altLang="zh-CN" sz="2000" b="1">
                  <a:latin typeface="Times New Roman" pitchFamily="18" charset="0"/>
                </a:rPr>
                <a:t>K</a:t>
              </a:r>
              <a:r>
                <a:rPr kumimoji="1" lang="en-US" altLang="zh-CN" sz="2000" b="1" baseline="-25000">
                  <a:latin typeface="Times New Roman" pitchFamily="18" charset="0"/>
                </a:rPr>
                <a:t>1</a:t>
              </a:r>
              <a:r>
                <a:rPr kumimoji="1" lang="en-US" altLang="zh-CN" sz="2000" b="1">
                  <a:latin typeface="Times New Roman" pitchFamily="18" charset="0"/>
                </a:rPr>
                <a:t>≤K</a:t>
              </a:r>
              <a:r>
                <a:rPr kumimoji="1" lang="en-US" altLang="zh-CN" sz="2000" b="1" baseline="-25000">
                  <a:latin typeface="Times New Roman" pitchFamily="18" charset="0"/>
                </a:rPr>
                <a:t>3</a:t>
              </a:r>
              <a:endParaRPr kumimoji="1" lang="en-US" altLang="zh-CN" sz="3200" u="sng">
                <a:solidFill>
                  <a:srgbClr val="FF3300"/>
                </a:solidFill>
                <a:effectLst>
                  <a:outerShdw blurRad="38100" dist="38100" dir="2700000" algn="tl">
                    <a:srgbClr val="C0C0C0"/>
                  </a:outerShdw>
                </a:effectLst>
                <a:latin typeface="" pitchFamily="18" charset="0"/>
              </a:endParaRPr>
            </a:p>
          </p:txBody>
        </p:sp>
        <p:sp>
          <p:nvSpPr>
            <p:cNvPr id="449542" name="Oval 6"/>
            <p:cNvSpPr>
              <a:spLocks noChangeArrowheads="1"/>
            </p:cNvSpPr>
            <p:nvPr/>
          </p:nvSpPr>
          <p:spPr bwMode="auto">
            <a:xfrm>
              <a:off x="952" y="1960"/>
              <a:ext cx="672" cy="288"/>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en-US" altLang="zh-CN" sz="2000" b="1">
                  <a:latin typeface="Times New Roman" pitchFamily="18" charset="0"/>
                </a:rPr>
                <a:t>stop</a:t>
              </a:r>
              <a:endParaRPr kumimoji="1" lang="en-US" altLang="zh-CN" sz="3200" u="sng">
                <a:solidFill>
                  <a:srgbClr val="FF3300"/>
                </a:solidFill>
                <a:effectLst>
                  <a:outerShdw blurRad="38100" dist="38100" dir="2700000" algn="tl">
                    <a:srgbClr val="C0C0C0"/>
                  </a:outerShdw>
                </a:effectLst>
                <a:latin typeface="" pitchFamily="18" charset="0"/>
              </a:endParaRPr>
            </a:p>
          </p:txBody>
        </p:sp>
        <p:sp>
          <p:nvSpPr>
            <p:cNvPr id="449543" name="Oval 7"/>
            <p:cNvSpPr>
              <a:spLocks noChangeArrowheads="1"/>
            </p:cNvSpPr>
            <p:nvPr/>
          </p:nvSpPr>
          <p:spPr bwMode="auto">
            <a:xfrm>
              <a:off x="1912" y="1960"/>
              <a:ext cx="672" cy="288"/>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en-US" altLang="zh-CN" sz="2000" b="1">
                  <a:latin typeface="Times New Roman" pitchFamily="18" charset="0"/>
                </a:rPr>
                <a:t>K</a:t>
              </a:r>
              <a:r>
                <a:rPr kumimoji="1" lang="en-US" altLang="zh-CN" sz="2000" b="1" baseline="-25000">
                  <a:latin typeface="Times New Roman" pitchFamily="18" charset="0"/>
                </a:rPr>
                <a:t>1</a:t>
              </a:r>
              <a:r>
                <a:rPr kumimoji="1" lang="en-US" altLang="zh-CN" sz="2000" b="1">
                  <a:latin typeface="Times New Roman" pitchFamily="18" charset="0"/>
                </a:rPr>
                <a:t>≤K</a:t>
              </a:r>
              <a:r>
                <a:rPr kumimoji="1" lang="en-US" altLang="zh-CN" sz="2000" b="1" baseline="-25000">
                  <a:latin typeface="Times New Roman" pitchFamily="18" charset="0"/>
                </a:rPr>
                <a:t>3</a:t>
              </a:r>
              <a:endParaRPr kumimoji="1" lang="en-US" altLang="zh-CN" sz="3200" u="sng">
                <a:solidFill>
                  <a:srgbClr val="FF3300"/>
                </a:solidFill>
                <a:effectLst>
                  <a:outerShdw blurRad="38100" dist="38100" dir="2700000" algn="tl">
                    <a:srgbClr val="C0C0C0"/>
                  </a:outerShdw>
                </a:effectLst>
                <a:latin typeface="" pitchFamily="18" charset="0"/>
              </a:endParaRPr>
            </a:p>
          </p:txBody>
        </p:sp>
        <p:sp>
          <p:nvSpPr>
            <p:cNvPr id="449544" name="Oval 8"/>
            <p:cNvSpPr>
              <a:spLocks noChangeArrowheads="1"/>
            </p:cNvSpPr>
            <p:nvPr/>
          </p:nvSpPr>
          <p:spPr bwMode="auto">
            <a:xfrm>
              <a:off x="2824" y="1960"/>
              <a:ext cx="672" cy="288"/>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en-US" altLang="zh-CN" sz="2000" b="1">
                  <a:latin typeface="Times New Roman" pitchFamily="18" charset="0"/>
                </a:rPr>
                <a:t>stop</a:t>
              </a:r>
              <a:endParaRPr kumimoji="1" lang="en-US" altLang="zh-CN" sz="3200" u="sng">
                <a:solidFill>
                  <a:srgbClr val="FF3300"/>
                </a:solidFill>
                <a:effectLst>
                  <a:outerShdw blurRad="38100" dist="38100" dir="2700000" algn="tl">
                    <a:srgbClr val="C0C0C0"/>
                  </a:outerShdw>
                </a:effectLst>
                <a:latin typeface="" pitchFamily="18" charset="0"/>
              </a:endParaRPr>
            </a:p>
          </p:txBody>
        </p:sp>
        <p:sp>
          <p:nvSpPr>
            <p:cNvPr id="449545" name="Oval 9"/>
            <p:cNvSpPr>
              <a:spLocks noChangeArrowheads="1"/>
            </p:cNvSpPr>
            <p:nvPr/>
          </p:nvSpPr>
          <p:spPr bwMode="auto">
            <a:xfrm>
              <a:off x="3832" y="1960"/>
              <a:ext cx="672" cy="288"/>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en-US" altLang="zh-CN" sz="2000" b="1">
                  <a:latin typeface="Times New Roman" pitchFamily="18" charset="0"/>
                </a:rPr>
                <a:t>K</a:t>
              </a:r>
              <a:r>
                <a:rPr kumimoji="1" lang="en-US" altLang="zh-CN" sz="2000" b="1" baseline="-25000">
                  <a:latin typeface="Times New Roman" pitchFamily="18" charset="0"/>
                </a:rPr>
                <a:t>2</a:t>
              </a:r>
              <a:r>
                <a:rPr kumimoji="1" lang="en-US" altLang="zh-CN" sz="2000" b="1">
                  <a:latin typeface="Times New Roman" pitchFamily="18" charset="0"/>
                </a:rPr>
                <a:t>≤K</a:t>
              </a:r>
              <a:r>
                <a:rPr kumimoji="1" lang="en-US" altLang="zh-CN" sz="2000" b="1" baseline="-25000">
                  <a:latin typeface="Times New Roman" pitchFamily="18" charset="0"/>
                </a:rPr>
                <a:t>3</a:t>
              </a:r>
              <a:endParaRPr kumimoji="1" lang="en-US" altLang="zh-CN" sz="3200" u="sng">
                <a:solidFill>
                  <a:srgbClr val="FF3300"/>
                </a:solidFill>
                <a:effectLst>
                  <a:outerShdw blurRad="38100" dist="38100" dir="2700000" algn="tl">
                    <a:srgbClr val="C0C0C0"/>
                  </a:outerShdw>
                </a:effectLst>
                <a:latin typeface="" pitchFamily="18" charset="0"/>
              </a:endParaRPr>
            </a:p>
          </p:txBody>
        </p:sp>
        <p:sp>
          <p:nvSpPr>
            <p:cNvPr id="449546" name="Oval 10"/>
            <p:cNvSpPr>
              <a:spLocks noChangeArrowheads="1"/>
            </p:cNvSpPr>
            <p:nvPr/>
          </p:nvSpPr>
          <p:spPr bwMode="auto">
            <a:xfrm>
              <a:off x="1432" y="2680"/>
              <a:ext cx="672" cy="288"/>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en-US" altLang="zh-CN" sz="2000" b="1">
                  <a:latin typeface="Times New Roman" pitchFamily="18" charset="0"/>
                </a:rPr>
                <a:t>stop</a:t>
              </a:r>
              <a:endParaRPr kumimoji="1" lang="en-US" altLang="zh-CN" sz="3200" u="sng">
                <a:solidFill>
                  <a:srgbClr val="FF3300"/>
                </a:solidFill>
                <a:effectLst>
                  <a:outerShdw blurRad="38100" dist="38100" dir="2700000" algn="tl">
                    <a:srgbClr val="C0C0C0"/>
                  </a:outerShdw>
                </a:effectLst>
                <a:latin typeface="" pitchFamily="18" charset="0"/>
              </a:endParaRPr>
            </a:p>
          </p:txBody>
        </p:sp>
        <p:sp>
          <p:nvSpPr>
            <p:cNvPr id="449547" name="Oval 11"/>
            <p:cNvSpPr>
              <a:spLocks noChangeArrowheads="1"/>
            </p:cNvSpPr>
            <p:nvPr/>
          </p:nvSpPr>
          <p:spPr bwMode="auto">
            <a:xfrm>
              <a:off x="2296" y="2680"/>
              <a:ext cx="672" cy="288"/>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en-US" altLang="zh-CN" sz="2000" b="1">
                  <a:latin typeface="Times New Roman" pitchFamily="18" charset="0"/>
                </a:rPr>
                <a:t>stop</a:t>
              </a:r>
              <a:endParaRPr kumimoji="1" lang="en-US" altLang="zh-CN" sz="3200" u="sng">
                <a:solidFill>
                  <a:srgbClr val="FF3300"/>
                </a:solidFill>
                <a:effectLst>
                  <a:outerShdw blurRad="38100" dist="38100" dir="2700000" algn="tl">
                    <a:srgbClr val="C0C0C0"/>
                  </a:outerShdw>
                </a:effectLst>
                <a:latin typeface="" pitchFamily="18" charset="0"/>
              </a:endParaRPr>
            </a:p>
          </p:txBody>
        </p:sp>
        <p:sp>
          <p:nvSpPr>
            <p:cNvPr id="449548" name="Oval 12"/>
            <p:cNvSpPr>
              <a:spLocks noChangeArrowheads="1"/>
            </p:cNvSpPr>
            <p:nvPr/>
          </p:nvSpPr>
          <p:spPr bwMode="auto">
            <a:xfrm>
              <a:off x="3352" y="2680"/>
              <a:ext cx="672" cy="288"/>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en-US" altLang="zh-CN" sz="2000" b="1">
                  <a:latin typeface="Times New Roman" pitchFamily="18" charset="0"/>
                </a:rPr>
                <a:t>stop</a:t>
              </a:r>
              <a:endParaRPr kumimoji="1" lang="en-US" altLang="zh-CN" sz="3200" u="sng">
                <a:solidFill>
                  <a:srgbClr val="FF3300"/>
                </a:solidFill>
                <a:effectLst>
                  <a:outerShdw blurRad="38100" dist="38100" dir="2700000" algn="tl">
                    <a:srgbClr val="C0C0C0"/>
                  </a:outerShdw>
                </a:effectLst>
                <a:latin typeface="" pitchFamily="18" charset="0"/>
              </a:endParaRPr>
            </a:p>
          </p:txBody>
        </p:sp>
        <p:sp>
          <p:nvSpPr>
            <p:cNvPr id="449549" name="Oval 13"/>
            <p:cNvSpPr>
              <a:spLocks noChangeArrowheads="1"/>
            </p:cNvSpPr>
            <p:nvPr/>
          </p:nvSpPr>
          <p:spPr bwMode="auto">
            <a:xfrm>
              <a:off x="4264" y="2680"/>
              <a:ext cx="672" cy="288"/>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en-US" altLang="zh-CN" sz="2000" b="1">
                  <a:latin typeface="Times New Roman" pitchFamily="18" charset="0"/>
                </a:rPr>
                <a:t>stop</a:t>
              </a:r>
              <a:endParaRPr kumimoji="1" lang="en-US" altLang="zh-CN" sz="3200" u="sng">
                <a:solidFill>
                  <a:srgbClr val="FF3300"/>
                </a:solidFill>
                <a:effectLst>
                  <a:outerShdw blurRad="38100" dist="38100" dir="2700000" algn="tl">
                    <a:srgbClr val="C0C0C0"/>
                  </a:outerShdw>
                </a:effectLst>
                <a:latin typeface="" pitchFamily="18" charset="0"/>
              </a:endParaRPr>
            </a:p>
          </p:txBody>
        </p:sp>
        <p:sp>
          <p:nvSpPr>
            <p:cNvPr id="182287" name="Line 14"/>
            <p:cNvSpPr>
              <a:spLocks noChangeShapeType="1"/>
            </p:cNvSpPr>
            <p:nvPr/>
          </p:nvSpPr>
          <p:spPr bwMode="auto">
            <a:xfrm flipH="1">
              <a:off x="1816" y="760"/>
              <a:ext cx="768" cy="3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288" name="Line 15"/>
            <p:cNvSpPr>
              <a:spLocks noChangeShapeType="1"/>
            </p:cNvSpPr>
            <p:nvPr/>
          </p:nvSpPr>
          <p:spPr bwMode="auto">
            <a:xfrm>
              <a:off x="3064" y="760"/>
              <a:ext cx="672" cy="3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289" name="Line 16"/>
            <p:cNvSpPr>
              <a:spLocks noChangeShapeType="1"/>
            </p:cNvSpPr>
            <p:nvPr/>
          </p:nvSpPr>
          <p:spPr bwMode="auto">
            <a:xfrm flipH="1">
              <a:off x="1288" y="1432"/>
              <a:ext cx="432" cy="5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290" name="Line 17"/>
            <p:cNvSpPr>
              <a:spLocks noChangeShapeType="1"/>
            </p:cNvSpPr>
            <p:nvPr/>
          </p:nvSpPr>
          <p:spPr bwMode="auto">
            <a:xfrm>
              <a:off x="1864" y="1432"/>
              <a:ext cx="432" cy="5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291" name="Line 18"/>
            <p:cNvSpPr>
              <a:spLocks noChangeShapeType="1"/>
            </p:cNvSpPr>
            <p:nvPr/>
          </p:nvSpPr>
          <p:spPr bwMode="auto">
            <a:xfrm flipH="1">
              <a:off x="3160" y="1432"/>
              <a:ext cx="528" cy="5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292" name="Line 19"/>
            <p:cNvSpPr>
              <a:spLocks noChangeShapeType="1"/>
            </p:cNvSpPr>
            <p:nvPr/>
          </p:nvSpPr>
          <p:spPr bwMode="auto">
            <a:xfrm>
              <a:off x="3736" y="1432"/>
              <a:ext cx="432" cy="5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293" name="Line 20"/>
            <p:cNvSpPr>
              <a:spLocks noChangeShapeType="1"/>
            </p:cNvSpPr>
            <p:nvPr/>
          </p:nvSpPr>
          <p:spPr bwMode="auto">
            <a:xfrm flipH="1">
              <a:off x="3736" y="2248"/>
              <a:ext cx="384" cy="43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294" name="Line 21"/>
            <p:cNvSpPr>
              <a:spLocks noChangeShapeType="1"/>
            </p:cNvSpPr>
            <p:nvPr/>
          </p:nvSpPr>
          <p:spPr bwMode="auto">
            <a:xfrm>
              <a:off x="4168" y="2248"/>
              <a:ext cx="432" cy="43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295" name="Line 22"/>
            <p:cNvSpPr>
              <a:spLocks noChangeShapeType="1"/>
            </p:cNvSpPr>
            <p:nvPr/>
          </p:nvSpPr>
          <p:spPr bwMode="auto">
            <a:xfrm flipH="1">
              <a:off x="1768" y="2248"/>
              <a:ext cx="384" cy="43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296" name="Line 23"/>
            <p:cNvSpPr>
              <a:spLocks noChangeShapeType="1"/>
            </p:cNvSpPr>
            <p:nvPr/>
          </p:nvSpPr>
          <p:spPr bwMode="auto">
            <a:xfrm>
              <a:off x="2296" y="2248"/>
              <a:ext cx="336" cy="43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9560" name="Rectangle 24"/>
            <p:cNvSpPr>
              <a:spLocks noChangeArrowheads="1"/>
            </p:cNvSpPr>
            <p:nvPr/>
          </p:nvSpPr>
          <p:spPr bwMode="auto">
            <a:xfrm>
              <a:off x="3304" y="520"/>
              <a:ext cx="5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b="1">
                  <a:latin typeface="Times New Roman" pitchFamily="18" charset="0"/>
                </a:rPr>
                <a:t>[1,2,3]</a:t>
              </a:r>
              <a:endParaRPr kumimoji="1" lang="en-US" altLang="zh-CN" sz="3200" u="sng">
                <a:solidFill>
                  <a:srgbClr val="FF3300"/>
                </a:solidFill>
                <a:effectLst>
                  <a:outerShdw blurRad="38100" dist="38100" dir="2700000" algn="tl">
                    <a:srgbClr val="C0C0C0"/>
                  </a:outerShdw>
                </a:effectLst>
                <a:latin typeface="" pitchFamily="18" charset="0"/>
              </a:endParaRPr>
            </a:p>
          </p:txBody>
        </p:sp>
        <p:sp>
          <p:nvSpPr>
            <p:cNvPr id="449561" name="Rectangle 25"/>
            <p:cNvSpPr>
              <a:spLocks noChangeArrowheads="1"/>
            </p:cNvSpPr>
            <p:nvPr/>
          </p:nvSpPr>
          <p:spPr bwMode="auto">
            <a:xfrm>
              <a:off x="904" y="1144"/>
              <a:ext cx="5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b="1">
                  <a:latin typeface="Times New Roman" pitchFamily="18" charset="0"/>
                </a:rPr>
                <a:t>[1,2,3]</a:t>
              </a:r>
              <a:endParaRPr kumimoji="1" lang="en-US" altLang="zh-CN" sz="3200" u="sng">
                <a:solidFill>
                  <a:srgbClr val="FF3300"/>
                </a:solidFill>
                <a:effectLst>
                  <a:outerShdw blurRad="38100" dist="38100" dir="2700000" algn="tl">
                    <a:srgbClr val="C0C0C0"/>
                  </a:outerShdw>
                </a:effectLst>
                <a:latin typeface="" pitchFamily="18" charset="0"/>
              </a:endParaRPr>
            </a:p>
          </p:txBody>
        </p:sp>
        <p:sp>
          <p:nvSpPr>
            <p:cNvPr id="449562" name="Rectangle 26"/>
            <p:cNvSpPr>
              <a:spLocks noChangeArrowheads="1"/>
            </p:cNvSpPr>
            <p:nvPr/>
          </p:nvSpPr>
          <p:spPr bwMode="auto">
            <a:xfrm>
              <a:off x="4120" y="1144"/>
              <a:ext cx="5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b="1">
                  <a:latin typeface="Times New Roman" pitchFamily="18" charset="0"/>
                </a:rPr>
                <a:t>[2,1,3]</a:t>
              </a:r>
              <a:endParaRPr kumimoji="1" lang="en-US" altLang="zh-CN" sz="3200" u="sng">
                <a:solidFill>
                  <a:srgbClr val="FF3300"/>
                </a:solidFill>
                <a:effectLst>
                  <a:outerShdw blurRad="38100" dist="38100" dir="2700000" algn="tl">
                    <a:srgbClr val="C0C0C0"/>
                  </a:outerShdw>
                </a:effectLst>
                <a:latin typeface="" pitchFamily="18" charset="0"/>
              </a:endParaRPr>
            </a:p>
          </p:txBody>
        </p:sp>
        <p:sp>
          <p:nvSpPr>
            <p:cNvPr id="449563" name="Rectangle 27"/>
            <p:cNvSpPr>
              <a:spLocks noChangeArrowheads="1"/>
            </p:cNvSpPr>
            <p:nvPr/>
          </p:nvSpPr>
          <p:spPr bwMode="auto">
            <a:xfrm>
              <a:off x="424" y="1960"/>
              <a:ext cx="5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b="1">
                  <a:latin typeface="Times New Roman" pitchFamily="18" charset="0"/>
                </a:rPr>
                <a:t>[1,2,3]</a:t>
              </a:r>
              <a:endParaRPr kumimoji="1" lang="en-US" altLang="zh-CN" sz="3200" u="sng">
                <a:solidFill>
                  <a:srgbClr val="FF3300"/>
                </a:solidFill>
                <a:effectLst>
                  <a:outerShdw blurRad="38100" dist="38100" dir="2700000" algn="tl">
                    <a:srgbClr val="C0C0C0"/>
                  </a:outerShdw>
                </a:effectLst>
                <a:latin typeface="" pitchFamily="18" charset="0"/>
              </a:endParaRPr>
            </a:p>
          </p:txBody>
        </p:sp>
        <p:sp>
          <p:nvSpPr>
            <p:cNvPr id="449564" name="Rectangle 28"/>
            <p:cNvSpPr>
              <a:spLocks noChangeArrowheads="1"/>
            </p:cNvSpPr>
            <p:nvPr/>
          </p:nvSpPr>
          <p:spPr bwMode="auto">
            <a:xfrm>
              <a:off x="904" y="2680"/>
              <a:ext cx="5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b="1">
                  <a:latin typeface="Times New Roman" pitchFamily="18" charset="0"/>
                </a:rPr>
                <a:t>[1,3,2]</a:t>
              </a:r>
              <a:endParaRPr kumimoji="1" lang="en-US" altLang="zh-CN" sz="3200" u="sng">
                <a:solidFill>
                  <a:srgbClr val="FF3300"/>
                </a:solidFill>
                <a:effectLst>
                  <a:outerShdw blurRad="38100" dist="38100" dir="2700000" algn="tl">
                    <a:srgbClr val="C0C0C0"/>
                  </a:outerShdw>
                </a:effectLst>
                <a:latin typeface="" pitchFamily="18" charset="0"/>
              </a:endParaRPr>
            </a:p>
          </p:txBody>
        </p:sp>
        <p:sp>
          <p:nvSpPr>
            <p:cNvPr id="449565" name="Rectangle 29"/>
            <p:cNvSpPr>
              <a:spLocks noChangeArrowheads="1"/>
            </p:cNvSpPr>
            <p:nvPr/>
          </p:nvSpPr>
          <p:spPr bwMode="auto">
            <a:xfrm>
              <a:off x="1720" y="1720"/>
              <a:ext cx="5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b="1">
                  <a:latin typeface="Times New Roman" pitchFamily="18" charset="0"/>
                </a:rPr>
                <a:t>[1,3,2]</a:t>
              </a:r>
              <a:endParaRPr kumimoji="1" lang="en-US" altLang="zh-CN" sz="3200" u="sng">
                <a:solidFill>
                  <a:srgbClr val="FF3300"/>
                </a:solidFill>
                <a:effectLst>
                  <a:outerShdw blurRad="38100" dist="38100" dir="2700000" algn="tl">
                    <a:srgbClr val="C0C0C0"/>
                  </a:outerShdw>
                </a:effectLst>
                <a:latin typeface="" pitchFamily="18" charset="0"/>
              </a:endParaRPr>
            </a:p>
          </p:txBody>
        </p:sp>
        <p:sp>
          <p:nvSpPr>
            <p:cNvPr id="449566" name="Rectangle 30"/>
            <p:cNvSpPr>
              <a:spLocks noChangeArrowheads="1"/>
            </p:cNvSpPr>
            <p:nvPr/>
          </p:nvSpPr>
          <p:spPr bwMode="auto">
            <a:xfrm>
              <a:off x="2680" y="1720"/>
              <a:ext cx="5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b="1">
                  <a:latin typeface="Times New Roman" pitchFamily="18" charset="0"/>
                </a:rPr>
                <a:t>[2,1,3]</a:t>
              </a:r>
              <a:endParaRPr kumimoji="1" lang="en-US" altLang="zh-CN" sz="3200" u="sng">
                <a:solidFill>
                  <a:srgbClr val="FF3300"/>
                </a:solidFill>
                <a:effectLst>
                  <a:outerShdw blurRad="38100" dist="38100" dir="2700000" algn="tl">
                    <a:srgbClr val="C0C0C0"/>
                  </a:outerShdw>
                </a:effectLst>
                <a:latin typeface="" pitchFamily="18" charset="0"/>
              </a:endParaRPr>
            </a:p>
          </p:txBody>
        </p:sp>
        <p:sp>
          <p:nvSpPr>
            <p:cNvPr id="449567" name="Rectangle 31"/>
            <p:cNvSpPr>
              <a:spLocks noChangeArrowheads="1"/>
            </p:cNvSpPr>
            <p:nvPr/>
          </p:nvSpPr>
          <p:spPr bwMode="auto">
            <a:xfrm>
              <a:off x="4504" y="1960"/>
              <a:ext cx="5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b="1">
                  <a:latin typeface="Times New Roman" pitchFamily="18" charset="0"/>
                </a:rPr>
                <a:t>[2,3,1]</a:t>
              </a:r>
              <a:endParaRPr kumimoji="1" lang="en-US" altLang="zh-CN" sz="3200" u="sng">
                <a:solidFill>
                  <a:srgbClr val="FF3300"/>
                </a:solidFill>
                <a:effectLst>
                  <a:outerShdw blurRad="38100" dist="38100" dir="2700000" algn="tl">
                    <a:srgbClr val="C0C0C0"/>
                  </a:outerShdw>
                </a:effectLst>
                <a:latin typeface="" pitchFamily="18" charset="0"/>
              </a:endParaRPr>
            </a:p>
          </p:txBody>
        </p:sp>
        <p:sp>
          <p:nvSpPr>
            <p:cNvPr id="449568" name="Rectangle 32"/>
            <p:cNvSpPr>
              <a:spLocks noChangeArrowheads="1"/>
            </p:cNvSpPr>
            <p:nvPr/>
          </p:nvSpPr>
          <p:spPr bwMode="auto">
            <a:xfrm>
              <a:off x="2584" y="2440"/>
              <a:ext cx="5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b="1">
                  <a:latin typeface="Times New Roman" pitchFamily="18" charset="0"/>
                </a:rPr>
                <a:t>[3,1,2]</a:t>
              </a:r>
              <a:endParaRPr kumimoji="1" lang="en-US" altLang="zh-CN" sz="3200" u="sng">
                <a:solidFill>
                  <a:srgbClr val="FF3300"/>
                </a:solidFill>
                <a:effectLst>
                  <a:outerShdw blurRad="38100" dist="38100" dir="2700000" algn="tl">
                    <a:srgbClr val="C0C0C0"/>
                  </a:outerShdw>
                </a:effectLst>
                <a:latin typeface="" pitchFamily="18" charset="0"/>
              </a:endParaRPr>
            </a:p>
          </p:txBody>
        </p:sp>
        <p:sp>
          <p:nvSpPr>
            <p:cNvPr id="449569" name="Rectangle 33"/>
            <p:cNvSpPr>
              <a:spLocks noChangeArrowheads="1"/>
            </p:cNvSpPr>
            <p:nvPr/>
          </p:nvSpPr>
          <p:spPr bwMode="auto">
            <a:xfrm>
              <a:off x="3208" y="2440"/>
              <a:ext cx="5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b="1">
                  <a:latin typeface="Times New Roman" pitchFamily="18" charset="0"/>
                </a:rPr>
                <a:t>[2,3,1]</a:t>
              </a:r>
              <a:endParaRPr kumimoji="1" lang="en-US" altLang="zh-CN" sz="3200" u="sng">
                <a:solidFill>
                  <a:srgbClr val="FF3300"/>
                </a:solidFill>
                <a:effectLst>
                  <a:outerShdw blurRad="38100" dist="38100" dir="2700000" algn="tl">
                    <a:srgbClr val="C0C0C0"/>
                  </a:outerShdw>
                </a:effectLst>
                <a:latin typeface="" pitchFamily="18" charset="0"/>
              </a:endParaRPr>
            </a:p>
          </p:txBody>
        </p:sp>
        <p:sp>
          <p:nvSpPr>
            <p:cNvPr id="449570" name="Rectangle 34"/>
            <p:cNvSpPr>
              <a:spLocks noChangeArrowheads="1"/>
            </p:cNvSpPr>
            <p:nvPr/>
          </p:nvSpPr>
          <p:spPr bwMode="auto">
            <a:xfrm>
              <a:off x="4936" y="2680"/>
              <a:ext cx="5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b="1">
                  <a:latin typeface="Times New Roman" pitchFamily="18" charset="0"/>
                </a:rPr>
                <a:t>[3,2,1]</a:t>
              </a:r>
              <a:endParaRPr kumimoji="1" lang="en-US" altLang="zh-CN" sz="3200" u="sng">
                <a:solidFill>
                  <a:srgbClr val="FF3300"/>
                </a:solidFill>
                <a:effectLst>
                  <a:outerShdw blurRad="38100" dist="38100" dir="2700000" algn="tl">
                    <a:srgbClr val="C0C0C0"/>
                  </a:outerShdw>
                </a:effectLst>
                <a:latin typeface="" pitchFamily="18" charset="0"/>
              </a:endParaRPr>
            </a:p>
          </p:txBody>
        </p:sp>
      </p:grpSp>
      <p:sp>
        <p:nvSpPr>
          <p:cNvPr id="449571" name="Rectangle 35"/>
          <p:cNvSpPr>
            <a:spLocks noChangeArrowheads="1"/>
          </p:cNvSpPr>
          <p:nvPr/>
        </p:nvSpPr>
        <p:spPr bwMode="auto">
          <a:xfrm>
            <a:off x="468313" y="5229225"/>
            <a:ext cx="84963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400" b="1">
                <a:effectLst>
                  <a:outerShdw blurRad="38100" dist="38100" dir="2700000" algn="tl">
                    <a:srgbClr val="C0C0C0"/>
                  </a:outerShdw>
                </a:effectLst>
                <a:latin typeface="Times New Roman" pitchFamily="18" charset="0"/>
                <a:ea typeface="楷体_GB2312" pitchFamily="49" charset="-122"/>
              </a:rPr>
              <a:t>树的叶结点表示算法的终止。因此，对于上图给定的表和排序算法，得到六个可能的比较序列。</a:t>
            </a:r>
            <a:endParaRPr kumimoji="1" lang="zh-CN" altLang="en-US" sz="2400" u="sng">
              <a:effectLst>
                <a:outerShdw blurRad="38100" dist="38100" dir="2700000" algn="tl">
                  <a:srgbClr val="C0C0C0"/>
                </a:outerShdw>
              </a:effectLst>
              <a:latin typeface="" pitchFamily="18" charset="0"/>
            </a:endParaRPr>
          </a:p>
        </p:txBody>
      </p:sp>
    </p:spTree>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Text Box 2"/>
          <p:cNvSpPr txBox="1">
            <a:spLocks noChangeArrowheads="1"/>
          </p:cNvSpPr>
          <p:nvPr/>
        </p:nvSpPr>
        <p:spPr bwMode="auto">
          <a:xfrm>
            <a:off x="179388" y="457200"/>
            <a:ext cx="858361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3200" b="1">
                <a:latin typeface="楷体_GB2312" pitchFamily="49" charset="-122"/>
                <a:ea typeface="楷体_GB2312" pitchFamily="49" charset="-122"/>
              </a:rPr>
              <a:t>对一个长度为</a:t>
            </a:r>
            <a:r>
              <a:rPr kumimoji="1" lang="en-US" altLang="zh-CN" sz="3200" b="1">
                <a:latin typeface="Times New Roman" pitchFamily="18" charset="0"/>
                <a:ea typeface="楷体_GB2312" pitchFamily="49" charset="-122"/>
              </a:rPr>
              <a:t>n</a:t>
            </a:r>
            <a:r>
              <a:rPr kumimoji="1" lang="zh-CN" altLang="en-US" sz="3200" b="1">
                <a:latin typeface="楷体_GB2312" pitchFamily="49" charset="-122"/>
                <a:ea typeface="楷体_GB2312" pitchFamily="49" charset="-122"/>
              </a:rPr>
              <a:t>的任意元素序列进行排序，至少需要作</a:t>
            </a:r>
            <a:r>
              <a:rPr kumimoji="1" lang="en-US" altLang="zh-CN" sz="3200" b="1">
                <a:latin typeface="Times New Roman" pitchFamily="18" charset="0"/>
                <a:ea typeface="楷体_GB2312" pitchFamily="49" charset="-122"/>
              </a:rPr>
              <a:t>O</a:t>
            </a:r>
            <a:r>
              <a:rPr kumimoji="1" lang="en-US" altLang="zh-CN" sz="3200" b="1">
                <a:latin typeface="楷体_GB2312" pitchFamily="49" charset="-122"/>
                <a:ea typeface="楷体_GB2312" pitchFamily="49" charset="-122"/>
              </a:rPr>
              <a:t>(</a:t>
            </a:r>
            <a:r>
              <a:rPr kumimoji="1" lang="en-US" altLang="zh-CN" sz="3200" b="1">
                <a:latin typeface="Times New Roman" pitchFamily="18" charset="0"/>
                <a:ea typeface="楷体_GB2312" pitchFamily="49" charset="-122"/>
              </a:rPr>
              <a:t>nlog</a:t>
            </a:r>
            <a:r>
              <a:rPr kumimoji="1" lang="en-US" altLang="zh-CN" sz="3200" b="1" baseline="-25000">
                <a:latin typeface="Times New Roman" pitchFamily="18" charset="0"/>
                <a:ea typeface="楷体_GB2312" pitchFamily="49" charset="-122"/>
              </a:rPr>
              <a:t>2</a:t>
            </a:r>
            <a:r>
              <a:rPr kumimoji="1" lang="en-US" altLang="zh-CN" sz="3200" b="1">
                <a:latin typeface="Times New Roman" pitchFamily="18" charset="0"/>
                <a:ea typeface="楷体_GB2312" pitchFamily="49" charset="-122"/>
              </a:rPr>
              <a:t>n</a:t>
            </a:r>
            <a:r>
              <a:rPr kumimoji="1" lang="en-US" altLang="zh-CN" sz="3200" b="1">
                <a:latin typeface="楷体_GB2312" pitchFamily="49" charset="-122"/>
                <a:ea typeface="楷体_GB2312" pitchFamily="49" charset="-122"/>
              </a:rPr>
              <a:t>)</a:t>
            </a:r>
            <a:r>
              <a:rPr kumimoji="1" lang="zh-CN" altLang="en-US" sz="3200" b="1">
                <a:latin typeface="楷体_GB2312" pitchFamily="49" charset="-122"/>
                <a:ea typeface="楷体_GB2312" pitchFamily="49" charset="-122"/>
              </a:rPr>
              <a:t>次比较。</a:t>
            </a:r>
            <a:endParaRPr kumimoji="1" lang="zh-CN" altLang="en-US" sz="3200" u="sng">
              <a:effectLst>
                <a:outerShdw blurRad="38100" dist="38100" dir="2700000" algn="tl">
                  <a:srgbClr val="C0C0C0"/>
                </a:outerShdw>
              </a:effectLst>
              <a:latin typeface="" pitchFamily="18" charset="0"/>
            </a:endParaRPr>
          </a:p>
        </p:txBody>
      </p:sp>
      <p:sp>
        <p:nvSpPr>
          <p:cNvPr id="183299" name="Text Box 3"/>
          <p:cNvSpPr txBox="1">
            <a:spLocks noChangeArrowheads="1"/>
          </p:cNvSpPr>
          <p:nvPr/>
        </p:nvSpPr>
        <p:spPr bwMode="auto">
          <a:xfrm>
            <a:off x="179388" y="1798638"/>
            <a:ext cx="8713787" cy="393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a:latin typeface="Times New Roman" pitchFamily="18" charset="0"/>
              </a:rPr>
              <a:t>证明：</a:t>
            </a:r>
            <a:endParaRPr kumimoji="1" lang="zh-CN" altLang="en-US" sz="2800" b="1">
              <a:latin typeface="Times New Roman" pitchFamily="18" charset="0"/>
              <a:ea typeface="楷体_GB2312" pitchFamily="49" charset="-122"/>
            </a:endParaRPr>
          </a:p>
          <a:p>
            <a:pPr eaLnBrk="1" hangingPunct="1">
              <a:buFontTx/>
              <a:buAutoNum type="arabicPeriod"/>
            </a:pPr>
            <a:r>
              <a:rPr kumimoji="1" lang="zh-CN" altLang="en-US" sz="2800" b="1">
                <a:latin typeface="Times New Roman" pitchFamily="18" charset="0"/>
                <a:ea typeface="楷体_GB2312" pitchFamily="49" charset="-122"/>
              </a:rPr>
              <a:t>对</a:t>
            </a:r>
            <a:r>
              <a:rPr kumimoji="1" lang="en-US" altLang="zh-CN" sz="2800" b="1">
                <a:latin typeface="Times New Roman" pitchFamily="18" charset="0"/>
                <a:ea typeface="楷体_GB2312" pitchFamily="49" charset="-122"/>
              </a:rPr>
              <a:t>n</a:t>
            </a:r>
            <a:r>
              <a:rPr kumimoji="1" lang="zh-CN" altLang="en-US" sz="2800" b="1">
                <a:latin typeface="Times New Roman" pitchFamily="18" charset="0"/>
                <a:ea typeface="楷体_GB2312" pitchFamily="49" charset="-122"/>
              </a:rPr>
              <a:t>个元素进行排序，排在第一位有</a:t>
            </a:r>
            <a:r>
              <a:rPr kumimoji="1" lang="en-US" altLang="zh-CN" sz="2800" b="1">
                <a:latin typeface="Times New Roman" pitchFamily="18" charset="0"/>
                <a:ea typeface="楷体_GB2312" pitchFamily="49" charset="-122"/>
              </a:rPr>
              <a:t>n</a:t>
            </a:r>
            <a:r>
              <a:rPr kumimoji="1" lang="zh-CN" altLang="en-US" sz="2800" b="1">
                <a:latin typeface="Times New Roman" pitchFamily="18" charset="0"/>
                <a:ea typeface="楷体_GB2312" pitchFamily="49" charset="-122"/>
              </a:rPr>
              <a:t>种可能，排在第二位有</a:t>
            </a:r>
            <a:r>
              <a:rPr kumimoji="1" lang="en-US" altLang="zh-CN" sz="2800" b="1">
                <a:latin typeface="Times New Roman" pitchFamily="18" charset="0"/>
                <a:ea typeface="楷体_GB2312" pitchFamily="49" charset="-122"/>
              </a:rPr>
              <a:t>n-1</a:t>
            </a:r>
            <a:r>
              <a:rPr kumimoji="1" lang="zh-CN" altLang="en-US" sz="2800" b="1">
                <a:latin typeface="Times New Roman" pitchFamily="18" charset="0"/>
                <a:ea typeface="楷体_GB2312" pitchFamily="49" charset="-122"/>
              </a:rPr>
              <a:t>种可能，</a:t>
            </a:r>
            <a:r>
              <a:rPr kumimoji="1" lang="en-US" altLang="zh-CN" sz="2800" b="1">
                <a:latin typeface="Times New Roman" pitchFamily="18" charset="0"/>
                <a:ea typeface="楷体_GB2312" pitchFamily="49" charset="-122"/>
              </a:rPr>
              <a:t>…</a:t>
            </a:r>
            <a:r>
              <a:rPr kumimoji="1" lang="zh-CN" altLang="en-US" sz="2800" b="1">
                <a:latin typeface="Times New Roman" pitchFamily="18" charset="0"/>
                <a:ea typeface="楷体_GB2312" pitchFamily="49" charset="-122"/>
              </a:rPr>
              <a:t>，因此，总的有</a:t>
            </a:r>
            <a:r>
              <a:rPr kumimoji="1" lang="en-US" altLang="zh-CN" sz="2800" b="1">
                <a:latin typeface="Times New Roman" pitchFamily="18" charset="0"/>
                <a:ea typeface="楷体_GB2312" pitchFamily="49" charset="-122"/>
              </a:rPr>
              <a:t>n!</a:t>
            </a:r>
            <a:r>
              <a:rPr kumimoji="1" lang="zh-CN" altLang="en-US" sz="2800" b="1">
                <a:latin typeface="Times New Roman" pitchFamily="18" charset="0"/>
                <a:ea typeface="楷体_GB2312" pitchFamily="49" charset="-122"/>
              </a:rPr>
              <a:t>个不同的排序结果，每种排序结果对应于一种比较序列，因此，任何一棵排序的决策树有</a:t>
            </a:r>
            <a:r>
              <a:rPr kumimoji="1" lang="en-US" altLang="zh-CN" sz="2800" b="1">
                <a:latin typeface="Times New Roman" pitchFamily="18" charset="0"/>
                <a:ea typeface="楷体_GB2312" pitchFamily="49" charset="-122"/>
              </a:rPr>
              <a:t>n!</a:t>
            </a:r>
            <a:r>
              <a:rPr kumimoji="1" lang="zh-CN" altLang="en-US" sz="2800" b="1">
                <a:latin typeface="Times New Roman" pitchFamily="18" charset="0"/>
                <a:ea typeface="楷体_GB2312" pitchFamily="49" charset="-122"/>
              </a:rPr>
              <a:t>个叶子结点。</a:t>
            </a:r>
          </a:p>
          <a:p>
            <a:pPr eaLnBrk="1" hangingPunct="1">
              <a:buFontTx/>
              <a:buAutoNum type="arabicPeriod"/>
            </a:pPr>
            <a:r>
              <a:rPr kumimoji="1" lang="zh-CN" altLang="en-US" sz="2800" b="1">
                <a:latin typeface="Times New Roman" pitchFamily="18" charset="0"/>
                <a:ea typeface="楷体_GB2312" pitchFamily="49" charset="-122"/>
              </a:rPr>
              <a:t>一棵决策树也是一棵二叉树，要想使得树的高度最小，则该树应是一棵完全二叉树，高度为</a:t>
            </a:r>
            <a:r>
              <a:rPr kumimoji="1" lang="en-US" altLang="zh-CN" sz="2800" b="1">
                <a:latin typeface="Times New Roman" pitchFamily="18" charset="0"/>
                <a:ea typeface="楷体_GB2312" pitchFamily="49" charset="-122"/>
              </a:rPr>
              <a:t>k</a:t>
            </a:r>
            <a:r>
              <a:rPr kumimoji="1" lang="zh-CN" altLang="en-US" sz="2800" b="1">
                <a:latin typeface="Times New Roman" pitchFamily="18" charset="0"/>
                <a:ea typeface="楷体_GB2312" pitchFamily="49" charset="-122"/>
              </a:rPr>
              <a:t>的完全二叉树最多有 </a:t>
            </a:r>
            <a:r>
              <a:rPr kumimoji="1" lang="en-US" altLang="zh-CN" sz="2800" b="1">
                <a:latin typeface="Times New Roman" pitchFamily="18" charset="0"/>
                <a:ea typeface="楷体_GB2312" pitchFamily="49" charset="-122"/>
              </a:rPr>
              <a:t>2</a:t>
            </a:r>
            <a:r>
              <a:rPr kumimoji="1" lang="en-US" altLang="zh-CN" sz="2800" b="1" baseline="30000">
                <a:latin typeface="Times New Roman" pitchFamily="18" charset="0"/>
                <a:ea typeface="楷体_GB2312" pitchFamily="49" charset="-122"/>
              </a:rPr>
              <a:t>k</a:t>
            </a:r>
            <a:r>
              <a:rPr kumimoji="1" lang="en-US" altLang="zh-CN" sz="2800" b="1">
                <a:latin typeface="Times New Roman" pitchFamily="18" charset="0"/>
                <a:ea typeface="楷体_GB2312" pitchFamily="49" charset="-122"/>
              </a:rPr>
              <a:t>-1 </a:t>
            </a:r>
            <a:r>
              <a:rPr kumimoji="1" lang="zh-CN" altLang="en-US" sz="2800" b="1">
                <a:latin typeface="Times New Roman" pitchFamily="18" charset="0"/>
                <a:ea typeface="楷体_GB2312" pitchFamily="49" charset="-122"/>
              </a:rPr>
              <a:t>个叶子结点。</a:t>
            </a:r>
          </a:p>
          <a:p>
            <a:pPr eaLnBrk="1" hangingPunct="1">
              <a:buFontTx/>
              <a:buAutoNum type="arabicPeriod"/>
            </a:pPr>
            <a:r>
              <a:rPr kumimoji="1" lang="en-US" altLang="zh-CN" sz="2800" b="1">
                <a:latin typeface="Times New Roman" pitchFamily="18" charset="0"/>
                <a:ea typeface="楷体_GB2312" pitchFamily="49" charset="-122"/>
              </a:rPr>
              <a:t>n!&lt;=2</a:t>
            </a:r>
            <a:r>
              <a:rPr kumimoji="1" lang="en-US" altLang="zh-CN" sz="2800" b="1" baseline="30000">
                <a:latin typeface="Times New Roman" pitchFamily="18" charset="0"/>
                <a:ea typeface="楷体_GB2312" pitchFamily="49" charset="-122"/>
              </a:rPr>
              <a:t>k</a:t>
            </a:r>
            <a:r>
              <a:rPr kumimoji="1" lang="en-US" altLang="zh-CN" sz="2800" b="1">
                <a:latin typeface="Times New Roman" pitchFamily="18" charset="0"/>
                <a:ea typeface="楷体_GB2312" pitchFamily="49" charset="-122"/>
              </a:rPr>
              <a:t>-1 </a:t>
            </a:r>
            <a:r>
              <a:rPr kumimoji="1" lang="zh-CN" altLang="en-US" sz="2800" b="1">
                <a:latin typeface="Times New Roman" pitchFamily="18" charset="0"/>
                <a:ea typeface="楷体_GB2312" pitchFamily="49" charset="-122"/>
              </a:rPr>
              <a:t>，所以，树的高度</a:t>
            </a:r>
            <a:r>
              <a:rPr kumimoji="1" lang="en-US" altLang="zh-CN" sz="2800" b="1">
                <a:latin typeface="Times New Roman" pitchFamily="18" charset="0"/>
                <a:ea typeface="楷体_GB2312" pitchFamily="49" charset="-122"/>
              </a:rPr>
              <a:t>k</a:t>
            </a:r>
            <a:r>
              <a:rPr kumimoji="1" lang="zh-CN" altLang="en-US" sz="2800" b="1">
                <a:latin typeface="Times New Roman" pitchFamily="18" charset="0"/>
                <a:ea typeface="楷体_GB2312" pitchFamily="49" charset="-122"/>
              </a:rPr>
              <a:t>至少是</a:t>
            </a:r>
            <a:r>
              <a:rPr kumimoji="1" lang="en-US" altLang="zh-CN" sz="2800" b="1">
                <a:latin typeface="Times New Roman" pitchFamily="18" charset="0"/>
                <a:ea typeface="楷体_GB2312" pitchFamily="49" charset="-122"/>
              </a:rPr>
              <a:t>log</a:t>
            </a:r>
            <a:r>
              <a:rPr kumimoji="1" lang="en-US" altLang="zh-CN" sz="2800" b="1" baseline="-25000">
                <a:latin typeface="Times New Roman" pitchFamily="18" charset="0"/>
                <a:ea typeface="楷体_GB2312" pitchFamily="49" charset="-122"/>
              </a:rPr>
              <a:t>2</a:t>
            </a:r>
            <a:r>
              <a:rPr kumimoji="1" lang="en-US" altLang="zh-CN" sz="2800" b="1">
                <a:latin typeface="Times New Roman" pitchFamily="18" charset="0"/>
                <a:ea typeface="楷体_GB2312" pitchFamily="49" charset="-122"/>
              </a:rPr>
              <a:t>n!+1</a:t>
            </a:r>
            <a:r>
              <a:rPr kumimoji="1" lang="zh-CN" altLang="en-US" sz="2800" b="1">
                <a:latin typeface="Times New Roman" pitchFamily="18" charset="0"/>
                <a:ea typeface="楷体_GB2312" pitchFamily="49" charset="-122"/>
              </a:rPr>
              <a:t>。</a:t>
            </a:r>
          </a:p>
        </p:txBody>
      </p:sp>
    </p:spTree>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395288" y="3573463"/>
            <a:ext cx="8569325"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a:latin typeface="楷体_GB2312" pitchFamily="49" charset="-122"/>
                <a:ea typeface="楷体_GB2312" pitchFamily="49" charset="-122"/>
              </a:rPr>
              <a:t>根据斯特林公式，有</a:t>
            </a:r>
            <a:r>
              <a:rPr kumimoji="1" lang="en-US" altLang="zh-CN" sz="2800" b="1">
                <a:latin typeface="Times New Roman" pitchFamily="18" charset="0"/>
                <a:ea typeface="楷体_GB2312" pitchFamily="49" charset="-122"/>
              </a:rPr>
              <a:t>n!&gt;(n/2)</a:t>
            </a:r>
            <a:r>
              <a:rPr kumimoji="1" lang="en-US" altLang="zh-CN" sz="2800" b="1" baseline="30000">
                <a:latin typeface="Times New Roman" pitchFamily="18" charset="0"/>
                <a:ea typeface="楷体_GB2312" pitchFamily="49" charset="-122"/>
              </a:rPr>
              <a:t>n/2</a:t>
            </a:r>
            <a:r>
              <a:rPr kumimoji="1" lang="en-US" altLang="zh-CN" sz="2800" b="1">
                <a:latin typeface="Times New Roman" pitchFamily="18" charset="0"/>
                <a:ea typeface="楷体_GB2312" pitchFamily="49" charset="-122"/>
              </a:rPr>
              <a:t>,</a:t>
            </a:r>
            <a:r>
              <a:rPr kumimoji="1" lang="zh-CN" altLang="en-US" sz="2800" b="1">
                <a:latin typeface="楷体_GB2312" pitchFamily="49" charset="-122"/>
                <a:ea typeface="楷体_GB2312" pitchFamily="49" charset="-122"/>
              </a:rPr>
              <a:t>于是，基于比较的排序算法的最坏情况复杂性下界为：</a:t>
            </a:r>
          </a:p>
          <a:p>
            <a:pPr eaLnBrk="1" hangingPunct="1"/>
            <a:endParaRPr kumimoji="1" lang="zh-CN" altLang="en-US" sz="2800" b="1">
              <a:latin typeface="楷体_GB2312" pitchFamily="49" charset="-122"/>
              <a:ea typeface="楷体_GB2312" pitchFamily="49" charset="-122"/>
            </a:endParaRPr>
          </a:p>
          <a:p>
            <a:pPr eaLnBrk="1" hangingPunct="1"/>
            <a:endParaRPr kumimoji="1" lang="zh-CN" altLang="en-US" sz="2800" b="1">
              <a:latin typeface="楷体_GB2312" pitchFamily="49" charset="-122"/>
              <a:ea typeface="楷体_GB2312" pitchFamily="49" charset="-122"/>
            </a:endParaRPr>
          </a:p>
          <a:p>
            <a:pPr eaLnBrk="1" hangingPunct="1"/>
            <a:endParaRPr kumimoji="1" lang="zh-CN" altLang="en-US" sz="2800" b="1">
              <a:latin typeface="楷体_GB2312" pitchFamily="49" charset="-122"/>
              <a:ea typeface="楷体_GB2312" pitchFamily="49" charset="-122"/>
            </a:endParaRPr>
          </a:p>
          <a:p>
            <a:pPr eaLnBrk="1" hangingPunct="1"/>
            <a:r>
              <a:rPr kumimoji="1" lang="zh-CN" altLang="en-US" sz="2800" b="1">
                <a:latin typeface="楷体_GB2312" pitchFamily="49" charset="-122"/>
                <a:ea typeface="楷体_GB2312" pitchFamily="49" charset="-122"/>
              </a:rPr>
              <a:t>这就是借助于</a:t>
            </a:r>
            <a:r>
              <a:rPr kumimoji="1" lang="zh-CN" altLang="en-US" sz="2800" b="1">
                <a:latin typeface="Times New Roman" pitchFamily="18" charset="0"/>
                <a:ea typeface="楷体_GB2312" pitchFamily="49" charset="-122"/>
              </a:rPr>
              <a:t>“</a:t>
            </a:r>
            <a:r>
              <a:rPr kumimoji="1" lang="zh-CN" altLang="en-US" sz="2800" b="1">
                <a:latin typeface="楷体_GB2312" pitchFamily="49" charset="-122"/>
                <a:ea typeface="楷体_GB2312" pitchFamily="49" charset="-122"/>
              </a:rPr>
              <a:t>比较</a:t>
            </a:r>
            <a:r>
              <a:rPr kumimoji="1" lang="zh-CN" altLang="en-US" sz="2800" b="1">
                <a:latin typeface="Times New Roman" pitchFamily="18" charset="0"/>
                <a:ea typeface="楷体_GB2312" pitchFamily="49" charset="-122"/>
              </a:rPr>
              <a:t>”</a:t>
            </a:r>
            <a:r>
              <a:rPr kumimoji="1" lang="zh-CN" altLang="en-US" sz="2800" b="1">
                <a:latin typeface="楷体_GB2312" pitchFamily="49" charset="-122"/>
                <a:ea typeface="楷体_GB2312" pitchFamily="49" charset="-122"/>
              </a:rPr>
              <a:t>进行的排序能达到的最好性能。</a:t>
            </a:r>
          </a:p>
        </p:txBody>
      </p:sp>
      <p:graphicFrame>
        <p:nvGraphicFramePr>
          <p:cNvPr id="184323" name="Object 3"/>
          <p:cNvGraphicFramePr>
            <a:graphicFrameLocks noGrp="1" noChangeAspect="1"/>
          </p:cNvGraphicFramePr>
          <p:nvPr>
            <p:ph/>
          </p:nvPr>
        </p:nvGraphicFramePr>
        <p:xfrm>
          <a:off x="1370013" y="4511675"/>
          <a:ext cx="6784975" cy="1138238"/>
        </p:xfrm>
        <a:graphic>
          <a:graphicData uri="http://schemas.openxmlformats.org/presentationml/2006/ole">
            <mc:AlternateContent xmlns:mc="http://schemas.openxmlformats.org/markup-compatibility/2006">
              <mc:Choice xmlns:v="urn:schemas-microsoft-com:vml" Requires="v">
                <p:oleObj spid="_x0000_s184468" name="公式" r:id="rId3" imgW="2362200" imgH="393700" progId="Equation.3">
                  <p:embed/>
                </p:oleObj>
              </mc:Choice>
              <mc:Fallback>
                <p:oleObj name="公式" r:id="rId3" imgW="2362200" imgH="3937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0013" y="4511675"/>
                        <a:ext cx="6784975" cy="1138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24" name="Object 4"/>
          <p:cNvGraphicFramePr>
            <a:graphicFrameLocks noChangeAspect="1"/>
          </p:cNvGraphicFramePr>
          <p:nvPr/>
        </p:nvGraphicFramePr>
        <p:xfrm>
          <a:off x="2700338" y="2349500"/>
          <a:ext cx="2016125" cy="1214438"/>
        </p:xfrm>
        <a:graphic>
          <a:graphicData uri="http://schemas.openxmlformats.org/presentationml/2006/ole">
            <mc:AlternateContent xmlns:mc="http://schemas.openxmlformats.org/markup-compatibility/2006">
              <mc:Choice xmlns:v="urn:schemas-microsoft-com:vml" Requires="v">
                <p:oleObj spid="_x0000_s184469" name="公式" r:id="rId5" imgW="762000" imgH="457200" progId="Equation.3">
                  <p:embed/>
                </p:oleObj>
              </mc:Choice>
              <mc:Fallback>
                <p:oleObj name="公式" r:id="rId5" imgW="762000" imgH="457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2349500"/>
                        <a:ext cx="2016125" cy="1214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25" name="Rectangle 5"/>
          <p:cNvSpPr>
            <a:spLocks noChangeArrowheads="1"/>
          </p:cNvSpPr>
          <p:nvPr/>
        </p:nvSpPr>
        <p:spPr bwMode="auto">
          <a:xfrm>
            <a:off x="323850" y="260350"/>
            <a:ext cx="8424863"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latin typeface="Times New Roman" pitchFamily="18" charset="0"/>
                <a:ea typeface="楷体_GB2312" pitchFamily="49" charset="-122"/>
              </a:rPr>
              <a:t>另外，在排序过程中每次进行元素的比较产生两种路径，如果排序过程至少需要</a:t>
            </a:r>
            <a:r>
              <a:rPr kumimoji="1" lang="en-US" altLang="zh-CN" sz="2800" b="1">
                <a:latin typeface="Times New Roman" pitchFamily="18" charset="0"/>
                <a:ea typeface="楷体_GB2312" pitchFamily="49" charset="-122"/>
              </a:rPr>
              <a:t>k</a:t>
            </a:r>
            <a:r>
              <a:rPr kumimoji="1" lang="zh-CN" altLang="en-US" sz="2800" b="1">
                <a:latin typeface="Times New Roman" pitchFamily="18" charset="0"/>
                <a:ea typeface="楷体_GB2312" pitchFamily="49" charset="-122"/>
              </a:rPr>
              <a:t>次比较，则有</a:t>
            </a:r>
            <a:r>
              <a:rPr kumimoji="1" lang="en-US" altLang="zh-CN" sz="2800" b="1">
                <a:latin typeface="Times New Roman" pitchFamily="18" charset="0"/>
                <a:ea typeface="楷体_GB2312" pitchFamily="49" charset="-122"/>
              </a:rPr>
              <a:t>2</a:t>
            </a:r>
            <a:r>
              <a:rPr kumimoji="1" lang="en-US" altLang="zh-CN" sz="2800" b="1" baseline="30000">
                <a:latin typeface="Times New Roman" pitchFamily="18" charset="0"/>
                <a:ea typeface="楷体_GB2312" pitchFamily="49" charset="-122"/>
              </a:rPr>
              <a:t>k</a:t>
            </a:r>
            <a:r>
              <a:rPr kumimoji="1" lang="zh-CN" altLang="en-US" sz="2800" b="1">
                <a:latin typeface="Times New Roman" pitchFamily="18" charset="0"/>
                <a:ea typeface="楷体_GB2312" pitchFamily="49" charset="-122"/>
              </a:rPr>
              <a:t>条路径。由于</a:t>
            </a:r>
            <a:r>
              <a:rPr kumimoji="1" lang="en-US" altLang="zh-CN" sz="2800" b="1">
                <a:latin typeface="Times New Roman" pitchFamily="18" charset="0"/>
                <a:ea typeface="楷体_GB2312" pitchFamily="49" charset="-122"/>
              </a:rPr>
              <a:t>n</a:t>
            </a:r>
            <a:r>
              <a:rPr kumimoji="1" lang="zh-CN" altLang="en-US" sz="2800" b="1">
                <a:latin typeface="Times New Roman" pitchFamily="18" charset="0"/>
                <a:ea typeface="楷体_GB2312" pitchFamily="49" charset="-122"/>
              </a:rPr>
              <a:t>个元素共有</a:t>
            </a:r>
            <a:r>
              <a:rPr kumimoji="1" lang="en-US" altLang="zh-CN" sz="2800" b="1">
                <a:latin typeface="Times New Roman" pitchFamily="18" charset="0"/>
                <a:ea typeface="楷体_GB2312" pitchFamily="49" charset="-122"/>
              </a:rPr>
              <a:t>n!</a:t>
            </a:r>
            <a:r>
              <a:rPr kumimoji="1" lang="zh-CN" altLang="en-US" sz="2800" b="1">
                <a:latin typeface="Times New Roman" pitchFamily="18" charset="0"/>
                <a:ea typeface="楷体_GB2312" pitchFamily="49" charset="-122"/>
              </a:rPr>
              <a:t>种不同的排列</a:t>
            </a:r>
            <a:r>
              <a:rPr kumimoji="1" lang="en-US" altLang="zh-CN" sz="2800" b="1">
                <a:latin typeface="Times New Roman" pitchFamily="18" charset="0"/>
                <a:ea typeface="楷体_GB2312" pitchFamily="49" charset="-122"/>
              </a:rPr>
              <a:t>(</a:t>
            </a:r>
            <a:r>
              <a:rPr kumimoji="1" lang="zh-CN" altLang="en-US" sz="2800" b="1">
                <a:latin typeface="Times New Roman" pitchFamily="18" charset="0"/>
                <a:ea typeface="楷体_GB2312" pitchFamily="49" charset="-122"/>
              </a:rPr>
              <a:t>即决策树中的叶子结点最多为</a:t>
            </a:r>
            <a:r>
              <a:rPr kumimoji="1" lang="en-US" altLang="zh-CN" sz="2800" b="1">
                <a:latin typeface="Times New Roman" pitchFamily="18" charset="0"/>
                <a:ea typeface="楷体_GB2312" pitchFamily="49" charset="-122"/>
              </a:rPr>
              <a:t>n! )</a:t>
            </a:r>
            <a:r>
              <a:rPr kumimoji="1" lang="zh-CN" altLang="en-US" sz="2800" b="1">
                <a:latin typeface="Times New Roman" pitchFamily="18" charset="0"/>
                <a:ea typeface="楷体_GB2312" pitchFamily="49" charset="-122"/>
              </a:rPr>
              <a:t>，因而必然有</a:t>
            </a:r>
            <a:r>
              <a:rPr kumimoji="1" lang="en-US" altLang="zh-CN" sz="2800" b="1">
                <a:latin typeface="Times New Roman" pitchFamily="18" charset="0"/>
                <a:ea typeface="楷体_GB2312" pitchFamily="49" charset="-122"/>
              </a:rPr>
              <a:t>n!</a:t>
            </a:r>
            <a:r>
              <a:rPr kumimoji="1" lang="zh-CN" altLang="en-US" sz="2800" b="1">
                <a:latin typeface="Times New Roman" pitchFamily="18" charset="0"/>
                <a:ea typeface="楷体_GB2312" pitchFamily="49" charset="-122"/>
              </a:rPr>
              <a:t>种不同的比较路径。于是</a:t>
            </a:r>
            <a:r>
              <a:rPr kumimoji="1" lang="en-US" altLang="zh-CN" sz="2800" b="1">
                <a:latin typeface="Times New Roman" pitchFamily="18" charset="0"/>
                <a:ea typeface="楷体_GB2312" pitchFamily="49" charset="-122"/>
              </a:rPr>
              <a:t>:</a:t>
            </a:r>
          </a:p>
        </p:txBody>
      </p:sp>
    </p:spTree>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Text Box 2"/>
          <p:cNvSpPr txBox="1">
            <a:spLocks noChangeArrowheads="1"/>
          </p:cNvSpPr>
          <p:nvPr/>
        </p:nvSpPr>
        <p:spPr bwMode="auto">
          <a:xfrm>
            <a:off x="107504" y="836712"/>
            <a:ext cx="8856984" cy="4124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38163">
              <a:defRPr kumimoji="1" sz="2400">
                <a:solidFill>
                  <a:schemeClr val="tx1"/>
                </a:solidFill>
                <a:latin typeface="Times New Roman" pitchFamily="18" charset="0"/>
                <a:ea typeface="宋体" pitchFamily="2" charset="-122"/>
              </a:defRPr>
            </a:lvl1pPr>
            <a:lvl2pPr marL="806450">
              <a:defRPr kumimoji="1" sz="2400">
                <a:solidFill>
                  <a:schemeClr val="tx1"/>
                </a:solidFill>
                <a:latin typeface="Times New Roman" pitchFamily="18" charset="0"/>
                <a:ea typeface="宋体" pitchFamily="2" charset="-122"/>
              </a:defRPr>
            </a:lvl2pPr>
            <a:lvl3pPr marL="985838">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marL="457200" indent="-457200" algn="just">
              <a:spcBef>
                <a:spcPts val="600"/>
              </a:spcBef>
              <a:buClr>
                <a:schemeClr val="tx1"/>
              </a:buClr>
              <a:buSzPct val="95000"/>
              <a:buFont typeface="Wingdings" panose="05000000000000000000" pitchFamily="2" charset="2"/>
              <a:buChar char="Ø"/>
              <a:defRPr/>
            </a:pPr>
            <a:r>
              <a:rPr lang="zh-CN" altLang="en-US" sz="2800" b="1" smtClean="0">
                <a:latin typeface="楷体_GB2312" pitchFamily="49" charset="-122"/>
                <a:ea typeface="楷体_GB2312" pitchFamily="49" charset="-122"/>
              </a:rPr>
              <a:t>排序算法是否还能够改进呢？从前面的分析我们知道，如果要改进排序算法的效率，就不能只利用</a:t>
            </a:r>
            <a:r>
              <a:rPr lang="zh-CN" altLang="en-US" sz="2800" b="1" smtClean="0">
                <a:latin typeface="Times New Roman"/>
                <a:ea typeface="楷体_GB2312" pitchFamily="49" charset="-122"/>
              </a:rPr>
              <a:t>“</a:t>
            </a:r>
            <a:r>
              <a:rPr lang="zh-CN" altLang="en-US" sz="2800" b="1" smtClean="0">
                <a:latin typeface="楷体_GB2312" pitchFamily="49" charset="-122"/>
                <a:ea typeface="楷体_GB2312" pitchFamily="49" charset="-122"/>
              </a:rPr>
              <a:t>比较</a:t>
            </a:r>
            <a:r>
              <a:rPr lang="zh-CN" altLang="en-US" sz="2800" b="1" smtClean="0">
                <a:latin typeface="Times New Roman"/>
                <a:ea typeface="楷体_GB2312" pitchFamily="49" charset="-122"/>
              </a:rPr>
              <a:t>”</a:t>
            </a:r>
            <a:r>
              <a:rPr lang="zh-CN" altLang="en-US" sz="2800" b="1" smtClean="0">
                <a:latin typeface="楷体_GB2312" pitchFamily="49" charset="-122"/>
                <a:ea typeface="楷体_GB2312" pitchFamily="49" charset="-122"/>
              </a:rPr>
              <a:t>来确定元素间相对位置。</a:t>
            </a:r>
            <a:endParaRPr lang="en-US" altLang="zh-CN" sz="2800" b="1" smtClean="0">
              <a:latin typeface="楷体_GB2312" pitchFamily="49" charset="-122"/>
              <a:ea typeface="楷体_GB2312" pitchFamily="49" charset="-122"/>
            </a:endParaRPr>
          </a:p>
          <a:p>
            <a:pPr marL="457200" indent="-457200" algn="just">
              <a:spcBef>
                <a:spcPts val="600"/>
              </a:spcBef>
              <a:buClr>
                <a:schemeClr val="tx1"/>
              </a:buClr>
              <a:buSzPct val="95000"/>
              <a:buFont typeface="Wingdings" panose="05000000000000000000" pitchFamily="2" charset="2"/>
              <a:buChar char="Ø"/>
              <a:defRPr/>
            </a:pPr>
            <a:r>
              <a:rPr lang="zh-CN" altLang="en-US" sz="2800" b="1" smtClean="0">
                <a:latin typeface="楷体_GB2312" pitchFamily="49" charset="-122"/>
                <a:ea typeface="楷体_GB2312" pitchFamily="49" charset="-122"/>
              </a:rPr>
              <a:t>因为，光知道元素的大小信息是不够的，还需要知道元素的其他附加信息。</a:t>
            </a:r>
            <a:endParaRPr lang="en-US" altLang="zh-CN" sz="2800" b="1" smtClean="0">
              <a:latin typeface="楷体_GB2312" pitchFamily="49" charset="-122"/>
              <a:ea typeface="楷体_GB2312" pitchFamily="49" charset="-122"/>
            </a:endParaRPr>
          </a:p>
          <a:p>
            <a:pPr marL="457200" indent="-457200" algn="just">
              <a:spcBef>
                <a:spcPts val="600"/>
              </a:spcBef>
              <a:buClr>
                <a:schemeClr val="tx1"/>
              </a:buClr>
              <a:buSzPct val="95000"/>
              <a:buFont typeface="Wingdings" panose="05000000000000000000" pitchFamily="2" charset="2"/>
              <a:buChar char="Ø"/>
              <a:defRPr/>
            </a:pPr>
            <a:r>
              <a:rPr lang="zh-CN" altLang="en-US" sz="2800" b="1" smtClean="0">
                <a:latin typeface="楷体_GB2312" pitchFamily="49" charset="-122"/>
                <a:ea typeface="楷体_GB2312" pitchFamily="49" charset="-122"/>
              </a:rPr>
              <a:t>基数（多关键字）排序和计数排序是具有线性时间复杂性的排序算法，这些算法无一例外地对输入数据作了某些附加限制，从而增加已知的信息，因此可以不通过比较来确定元素间的相对位置。</a:t>
            </a:r>
            <a:r>
              <a:rPr lang="zh-CN" altLang="en-US" sz="2800" b="1" u="sng" smtClean="0">
                <a:effectLst>
                  <a:outerShdw blurRad="38100" dist="38100" dir="2700000" algn="tl">
                    <a:srgbClr val="C0C0C0"/>
                  </a:outerShdw>
                </a:effectLst>
                <a:latin typeface="楷体_GB2312" pitchFamily="49" charset="-122"/>
                <a:ea typeface="楷体_GB2312" pitchFamily="49" charset="-122"/>
              </a:rPr>
              <a:t> </a:t>
            </a:r>
            <a:endParaRPr lang="zh-CN" altLang="en-US" sz="2800" b="1" smtClean="0">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26328" y="692696"/>
            <a:ext cx="9010168" cy="2836863"/>
          </a:xfrm>
          <a:noFill/>
        </p:spPr>
        <p:txBody>
          <a:bodyPr lIns="92075" tIns="46038" rIns="92075" bIns="46038"/>
          <a:lstStyle/>
          <a:p>
            <a:pPr algn="just" eaLnBrk="1" hangingPunct="1">
              <a:buClr>
                <a:schemeClr val="tx1"/>
              </a:buClr>
              <a:buSzPct val="99000"/>
              <a:buFont typeface="Wingdings" panose="05000000000000000000" pitchFamily="2" charset="2"/>
              <a:buChar char="Ø"/>
            </a:pPr>
            <a:r>
              <a:rPr lang="zh-CN" altLang="en-US" sz="2800" b="1" dirty="0" smtClean="0">
                <a:latin typeface="Times New Roman" panose="02020603050405020304" pitchFamily="18" charset="0"/>
                <a:ea typeface="楷体_GB2312" pitchFamily="49" charset="-122"/>
                <a:cs typeface="Times New Roman" panose="02020603050405020304" pitchFamily="18" charset="0"/>
              </a:rPr>
              <a:t>若待排序对象序列中出现各种可能排列的概率相同，则可取上述最好情况和最坏情况的平均情况。在平均情况下的关键码比较次数和对象移动次数约为</a:t>
            </a:r>
            <a:r>
              <a:rPr lang="en-US" altLang="zh-CN" sz="2800" b="1" dirty="0" smtClean="0">
                <a:latin typeface="Times New Roman" pitchFamily="18" charset="0"/>
                <a:ea typeface="楷体_GB2312" pitchFamily="49" charset="-122"/>
                <a:cs typeface="Times New Roman" panose="02020603050405020304" pitchFamily="18" charset="0"/>
              </a:rPr>
              <a:t>n</a:t>
            </a:r>
            <a:r>
              <a:rPr lang="en-US" altLang="zh-CN" sz="2800" b="1" baseline="30000" dirty="0" smtClean="0">
                <a:latin typeface="Times New Roman" pitchFamily="18" charset="0"/>
                <a:ea typeface="楷体_GB2312" pitchFamily="49" charset="-122"/>
                <a:cs typeface="Times New Roman" panose="02020603050405020304" pitchFamily="18" charset="0"/>
              </a:rPr>
              <a:t>2</a:t>
            </a:r>
            <a:r>
              <a:rPr lang="en-US" altLang="zh-CN" sz="2800" b="1" dirty="0" smtClean="0">
                <a:latin typeface="Times New Roman" pitchFamily="18" charset="0"/>
                <a:ea typeface="楷体_GB2312" pitchFamily="49" charset="-122"/>
                <a:cs typeface="Times New Roman" panose="02020603050405020304" pitchFamily="18" charset="0"/>
              </a:rPr>
              <a:t>/4</a:t>
            </a:r>
            <a:r>
              <a:rPr lang="zh-CN" altLang="en-US" sz="2800" b="1" dirty="0" smtClean="0">
                <a:latin typeface="Times New Roman" panose="02020603050405020304" pitchFamily="18" charset="0"/>
                <a:ea typeface="楷体_GB2312" pitchFamily="49" charset="-122"/>
                <a:cs typeface="Times New Roman" panose="02020603050405020304" pitchFamily="18" charset="0"/>
              </a:rPr>
              <a:t>。因此，直接插入排序的时间复杂度为 </a:t>
            </a:r>
            <a:r>
              <a:rPr lang="en-US" altLang="zh-CN" sz="2800" b="1" dirty="0" smtClean="0">
                <a:latin typeface="Times New Roman" panose="02020603050405020304" pitchFamily="18" charset="0"/>
                <a:ea typeface="楷体_GB2312" pitchFamily="49" charset="-122"/>
                <a:cs typeface="Times New Roman" panose="02020603050405020304" pitchFamily="18" charset="0"/>
              </a:rPr>
              <a:t>O(n</a:t>
            </a:r>
            <a:r>
              <a:rPr lang="en-US" altLang="zh-CN" sz="2800" b="1" baseline="30000" dirty="0" smtClean="0">
                <a:latin typeface="Times New Roman" pitchFamily="18" charset="0"/>
                <a:ea typeface="楷体_GB2312" pitchFamily="49" charset="-122"/>
                <a:cs typeface="Times New Roman" panose="02020603050405020304" pitchFamily="18" charset="0"/>
              </a:rPr>
              <a:t>2</a:t>
            </a:r>
            <a:r>
              <a:rPr lang="en-US" altLang="zh-CN" sz="2800" b="1" dirty="0" smtClean="0">
                <a:latin typeface="Times New Roman" panose="02020603050405020304" pitchFamily="18" charset="0"/>
                <a:ea typeface="楷体_GB2312" pitchFamily="49" charset="-122"/>
                <a:cs typeface="Times New Roman" panose="02020603050405020304" pitchFamily="18" charset="0"/>
              </a:rPr>
              <a:t>)</a:t>
            </a:r>
            <a:r>
              <a:rPr lang="zh-CN" altLang="en-US" sz="2800" b="1" dirty="0" smtClean="0">
                <a:latin typeface="Times New Roman" panose="02020603050405020304" pitchFamily="18" charset="0"/>
                <a:ea typeface="楷体_GB2312" pitchFamily="49" charset="-122"/>
                <a:cs typeface="Times New Roman" panose="02020603050405020304" pitchFamily="18" charset="0"/>
              </a:rPr>
              <a:t>。</a:t>
            </a:r>
          </a:p>
          <a:p>
            <a:pPr algn="just" eaLnBrk="1" hangingPunct="1">
              <a:buClr>
                <a:schemeClr val="tx1"/>
              </a:buClr>
              <a:buSzPct val="99000"/>
              <a:buFont typeface="Wingdings" panose="05000000000000000000" pitchFamily="2" charset="2"/>
              <a:buChar char="Ø"/>
            </a:pPr>
            <a:r>
              <a:rPr lang="zh-CN" altLang="en-US" sz="2800" b="1" dirty="0" smtClean="0">
                <a:latin typeface="Times New Roman" panose="02020603050405020304" pitchFamily="18" charset="0"/>
                <a:ea typeface="楷体_GB2312" pitchFamily="49" charset="-122"/>
                <a:cs typeface="Times New Roman" panose="02020603050405020304" pitchFamily="18" charset="0"/>
              </a:rPr>
              <a:t>直接插入排序是一种稳定的排序方法。</a:t>
            </a:r>
          </a:p>
        </p:txBody>
      </p:sp>
    </p:spTree>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nvSpPr>
        <p:spPr bwMode="auto">
          <a:xfrm>
            <a:off x="179388" y="548680"/>
            <a:ext cx="7010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eaLnBrk="0" hangingPunct="0"/>
            <a:r>
              <a:rPr lang="zh-CN" altLang="en-US" sz="4000" b="1">
                <a:solidFill>
                  <a:srgbClr val="FF3300"/>
                </a:solidFill>
                <a:ea typeface="楷体_GB2312" pitchFamily="49" charset="-122"/>
              </a:rPr>
              <a:t>八、分配排序</a:t>
            </a:r>
          </a:p>
        </p:txBody>
      </p:sp>
      <p:sp>
        <p:nvSpPr>
          <p:cNvPr id="453635" name="Rectangle 3"/>
          <p:cNvSpPr>
            <a:spLocks noGrp="1" noChangeArrowheads="1"/>
          </p:cNvSpPr>
          <p:nvPr>
            <p:ph type="body" idx="1"/>
          </p:nvPr>
        </p:nvSpPr>
        <p:spPr>
          <a:xfrm>
            <a:off x="179388" y="1557338"/>
            <a:ext cx="8763000" cy="1600200"/>
          </a:xfrm>
        </p:spPr>
        <p:txBody>
          <a:bodyPr lIns="92075" tIns="46038" rIns="92075" bIns="46038"/>
          <a:lstStyle/>
          <a:p>
            <a:pPr marL="0" indent="804863" eaLnBrk="1" hangingPunct="1">
              <a:buFontTx/>
              <a:buNone/>
              <a:defRPr/>
            </a:pPr>
            <a:r>
              <a:rPr lang="zh-CN" altLang="en-US" b="1" smtClean="0">
                <a:effectLst>
                  <a:outerShdw blurRad="38100" dist="38100" dir="2700000" algn="tl">
                    <a:srgbClr val="C0C0C0"/>
                  </a:outerShdw>
                </a:effectLst>
                <a:latin typeface="楷体_GB2312" pitchFamily="49" charset="-122"/>
                <a:ea typeface="楷体_GB2312" pitchFamily="49" charset="-122"/>
              </a:rPr>
              <a:t>分配排序是采用</a:t>
            </a:r>
            <a:r>
              <a:rPr lang="zh-CN" altLang="en-US" b="1" smtClean="0">
                <a:effectLst>
                  <a:outerShdw blurRad="38100" dist="38100" dir="2700000" algn="tl">
                    <a:srgbClr val="C0C0C0"/>
                  </a:outerShdw>
                </a:effectLst>
                <a:latin typeface=""/>
                <a:ea typeface="楷体_GB2312" pitchFamily="49" charset="-122"/>
              </a:rPr>
              <a:t>“</a:t>
            </a:r>
            <a:r>
              <a:rPr lang="zh-CN" altLang="en-US" b="1" smtClean="0">
                <a:effectLst>
                  <a:outerShdw blurRad="38100" dist="38100" dir="2700000" algn="tl">
                    <a:srgbClr val="C0C0C0"/>
                  </a:outerShdw>
                </a:effectLst>
                <a:latin typeface="楷体_GB2312" pitchFamily="49" charset="-122"/>
                <a:ea typeface="楷体_GB2312" pitchFamily="49" charset="-122"/>
              </a:rPr>
              <a:t>分配</a:t>
            </a:r>
            <a:r>
              <a:rPr lang="zh-CN" altLang="en-US" b="1" smtClean="0">
                <a:effectLst>
                  <a:outerShdw blurRad="38100" dist="38100" dir="2700000" algn="tl">
                    <a:srgbClr val="C0C0C0"/>
                  </a:outerShdw>
                </a:effectLst>
                <a:latin typeface=""/>
                <a:ea typeface="楷体_GB2312" pitchFamily="49" charset="-122"/>
              </a:rPr>
              <a:t>”</a:t>
            </a:r>
            <a:r>
              <a:rPr lang="zh-CN" altLang="en-US" b="1" smtClean="0">
                <a:effectLst>
                  <a:outerShdw blurRad="38100" dist="38100" dir="2700000" algn="tl">
                    <a:srgbClr val="C0C0C0"/>
                  </a:outerShdw>
                </a:effectLst>
                <a:latin typeface="楷体_GB2312" pitchFamily="49" charset="-122"/>
                <a:ea typeface="楷体_GB2312" pitchFamily="49" charset="-122"/>
              </a:rPr>
              <a:t>与</a:t>
            </a:r>
            <a:r>
              <a:rPr lang="zh-CN" altLang="en-US" b="1" smtClean="0">
                <a:effectLst>
                  <a:outerShdw blurRad="38100" dist="38100" dir="2700000" algn="tl">
                    <a:srgbClr val="C0C0C0"/>
                  </a:outerShdw>
                </a:effectLst>
                <a:latin typeface=""/>
                <a:ea typeface="楷体_GB2312" pitchFamily="49" charset="-122"/>
              </a:rPr>
              <a:t>“</a:t>
            </a:r>
            <a:r>
              <a:rPr lang="zh-CN" altLang="en-US" b="1" smtClean="0">
                <a:effectLst>
                  <a:outerShdw blurRad="38100" dist="38100" dir="2700000" algn="tl">
                    <a:srgbClr val="C0C0C0"/>
                  </a:outerShdw>
                </a:effectLst>
                <a:latin typeface="楷体_GB2312" pitchFamily="49" charset="-122"/>
                <a:ea typeface="楷体_GB2312" pitchFamily="49" charset="-122"/>
              </a:rPr>
              <a:t>收集</a:t>
            </a:r>
            <a:r>
              <a:rPr lang="zh-CN" altLang="en-US" b="1" smtClean="0">
                <a:effectLst>
                  <a:outerShdw blurRad="38100" dist="38100" dir="2700000" algn="tl">
                    <a:srgbClr val="C0C0C0"/>
                  </a:outerShdw>
                </a:effectLst>
                <a:latin typeface=""/>
                <a:ea typeface="楷体_GB2312" pitchFamily="49" charset="-122"/>
              </a:rPr>
              <a:t>”</a:t>
            </a:r>
            <a:r>
              <a:rPr lang="zh-CN" altLang="en-US" b="1" smtClean="0">
                <a:effectLst>
                  <a:outerShdw blurRad="38100" dist="38100" dir="2700000" algn="tl">
                    <a:srgbClr val="C0C0C0"/>
                  </a:outerShdw>
                </a:effectLst>
                <a:latin typeface="楷体_GB2312" pitchFamily="49" charset="-122"/>
                <a:ea typeface="楷体_GB2312" pitchFamily="49" charset="-122"/>
              </a:rPr>
              <a:t>的办法，用对多关键码进行排序的思想实现对单关键码进行排序的方法。</a:t>
            </a:r>
          </a:p>
        </p:txBody>
      </p:sp>
    </p:spTree>
  </p:cSld>
  <p:clrMapOvr>
    <a:masterClrMapping/>
  </p:clrMapOv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nvSpPr>
        <p:spPr bwMode="auto">
          <a:xfrm>
            <a:off x="179388" y="188913"/>
            <a:ext cx="7010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eaLnBrk="0" hangingPunct="0"/>
            <a:r>
              <a:rPr lang="zh-CN" altLang="en-US" sz="3600" b="1">
                <a:solidFill>
                  <a:srgbClr val="FF3300"/>
                </a:solidFill>
                <a:ea typeface="楷体_GB2312" pitchFamily="49" charset="-122"/>
              </a:rPr>
              <a:t>桶式排序</a:t>
            </a:r>
          </a:p>
        </p:txBody>
      </p:sp>
      <p:sp>
        <p:nvSpPr>
          <p:cNvPr id="454659" name="Rectangle 3"/>
          <p:cNvSpPr>
            <a:spLocks noGrp="1" noChangeArrowheads="1"/>
          </p:cNvSpPr>
          <p:nvPr>
            <p:ph type="body" sz="half" idx="1"/>
          </p:nvPr>
        </p:nvSpPr>
        <p:spPr>
          <a:xfrm>
            <a:off x="250825" y="1125538"/>
            <a:ext cx="8642350" cy="4391025"/>
          </a:xfrm>
        </p:spPr>
        <p:txBody>
          <a:bodyPr lIns="92075" tIns="46038" rIns="92075" bIns="46038"/>
          <a:lstStyle/>
          <a:p>
            <a:pPr eaLnBrk="1" hangingPunct="1">
              <a:buClr>
                <a:schemeClr val="tx1"/>
              </a:buClr>
              <a:buSzPct val="95000"/>
              <a:buFont typeface="Wingdings" panose="05000000000000000000" pitchFamily="2" charset="2"/>
              <a:buChar char="Ø"/>
              <a:defRPr/>
            </a:pPr>
            <a:r>
              <a:rPr lang="zh-CN" altLang="en-US" sz="2800" b="1" smtClean="0">
                <a:effectLst>
                  <a:outerShdw blurRad="38100" dist="38100" dir="2700000" algn="tl">
                    <a:srgbClr val="C0C0C0"/>
                  </a:outerShdw>
                </a:effectLst>
                <a:ea typeface="楷体_GB2312" pitchFamily="49" charset="-122"/>
              </a:rPr>
              <a:t>假定待排序元素序列在某个值域范围内是均匀分布的；</a:t>
            </a:r>
          </a:p>
          <a:p>
            <a:pPr eaLnBrk="1" hangingPunct="1">
              <a:buClr>
                <a:schemeClr val="tx1"/>
              </a:buClr>
              <a:buSzPct val="95000"/>
              <a:buFont typeface="Wingdings" panose="05000000000000000000" pitchFamily="2" charset="2"/>
              <a:buChar char="Ø"/>
              <a:defRPr/>
            </a:pPr>
            <a:r>
              <a:rPr lang="zh-CN" altLang="en-US" sz="2800" b="1" smtClean="0">
                <a:effectLst>
                  <a:outerShdw blurRad="38100" dist="38100" dir="2700000" algn="tl">
                    <a:srgbClr val="C0C0C0"/>
                  </a:outerShdw>
                </a:effectLst>
                <a:ea typeface="楷体_GB2312" pitchFamily="49" charset="-122"/>
              </a:rPr>
              <a:t>桶式排序的思路是将相应值域划分为若干个等长的子区间，这些区间称为桶或箱；</a:t>
            </a:r>
          </a:p>
          <a:p>
            <a:pPr eaLnBrk="1" hangingPunct="1">
              <a:buClr>
                <a:schemeClr val="tx1"/>
              </a:buClr>
              <a:buSzPct val="95000"/>
              <a:buFont typeface="Wingdings" panose="05000000000000000000" pitchFamily="2" charset="2"/>
              <a:buChar char="Ø"/>
              <a:defRPr/>
            </a:pPr>
            <a:r>
              <a:rPr lang="zh-CN" altLang="en-US" sz="2800" b="1" smtClean="0">
                <a:effectLst>
                  <a:outerShdw blurRad="38100" dist="38100" dir="2700000" algn="tl">
                    <a:srgbClr val="C0C0C0"/>
                  </a:outerShdw>
                </a:effectLst>
                <a:ea typeface="楷体_GB2312" pitchFamily="49" charset="-122"/>
              </a:rPr>
              <a:t>然后将各个元素按照自己所属的区间放入相应的桶中。因为待排序元素是均匀分布的，所以，各个桶中的元素个数大致相当；</a:t>
            </a:r>
          </a:p>
          <a:p>
            <a:pPr eaLnBrk="1" hangingPunct="1">
              <a:buClr>
                <a:schemeClr val="tx1"/>
              </a:buClr>
              <a:buSzPct val="95000"/>
              <a:buFont typeface="Wingdings" panose="05000000000000000000" pitchFamily="2" charset="2"/>
              <a:buChar char="Ø"/>
              <a:defRPr/>
            </a:pPr>
            <a:r>
              <a:rPr lang="zh-CN" altLang="en-US" sz="2800" b="1" smtClean="0">
                <a:effectLst>
                  <a:outerShdw blurRad="38100" dist="38100" dir="2700000" algn="tl">
                    <a:srgbClr val="C0C0C0"/>
                  </a:outerShdw>
                </a:effectLst>
                <a:ea typeface="楷体_GB2312" pitchFamily="49" charset="-122"/>
              </a:rPr>
              <a:t>只需对每个桶中的元素排好序，然后依次输出各个桶中的元素，就得到了有序的元素序列。</a:t>
            </a:r>
          </a:p>
        </p:txBody>
      </p:sp>
    </p:spTree>
  </p:cSld>
  <p:clrMapOvr>
    <a:masterClrMapping/>
  </p:clrMapOv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nvSpPr>
        <p:spPr bwMode="auto">
          <a:xfrm>
            <a:off x="179388" y="188913"/>
            <a:ext cx="7010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eaLnBrk="0" hangingPunct="0"/>
            <a:r>
              <a:rPr lang="zh-CN" altLang="en-US" sz="3600" b="1">
                <a:solidFill>
                  <a:srgbClr val="FF3300"/>
                </a:solidFill>
                <a:ea typeface="楷体_GB2312" pitchFamily="49" charset="-122"/>
              </a:rPr>
              <a:t>桶式排序</a:t>
            </a:r>
          </a:p>
        </p:txBody>
      </p:sp>
      <p:sp>
        <p:nvSpPr>
          <p:cNvPr id="455683" name="Rectangle 3"/>
          <p:cNvSpPr>
            <a:spLocks noGrp="1" noChangeArrowheads="1"/>
          </p:cNvSpPr>
          <p:nvPr>
            <p:ph type="body" sz="half" idx="1"/>
          </p:nvPr>
        </p:nvSpPr>
        <p:spPr>
          <a:xfrm>
            <a:off x="250825" y="836613"/>
            <a:ext cx="8642350" cy="1727200"/>
          </a:xfrm>
        </p:spPr>
        <p:txBody>
          <a:bodyPr lIns="92075" tIns="46038" rIns="92075" bIns="46038"/>
          <a:lstStyle/>
          <a:p>
            <a:pPr marL="357188" indent="-357188" eaLnBrk="1" hangingPunct="1">
              <a:lnSpc>
                <a:spcPct val="80000"/>
              </a:lnSpc>
              <a:buClr>
                <a:srgbClr val="FF3300"/>
              </a:buClr>
              <a:buSzPct val="75000"/>
              <a:buFont typeface="Wingdings" pitchFamily="2" charset="2"/>
              <a:buNone/>
              <a:defRPr/>
            </a:pPr>
            <a:endParaRPr lang="en-US" altLang="zh-CN" sz="2800" b="1" smtClean="0">
              <a:effectLst>
                <a:outerShdw blurRad="38100" dist="38100" dir="2700000" algn="tl">
                  <a:srgbClr val="C0C0C0"/>
                </a:outerShdw>
              </a:effectLst>
              <a:ea typeface="楷体_GB2312" pitchFamily="49" charset="-122"/>
            </a:endParaRPr>
          </a:p>
          <a:p>
            <a:pPr eaLnBrk="1" hangingPunct="1">
              <a:lnSpc>
                <a:spcPct val="80000"/>
              </a:lnSpc>
              <a:buClr>
                <a:schemeClr val="tx1"/>
              </a:buClr>
              <a:buSzPct val="92000"/>
              <a:buFont typeface="Wingdings" panose="05000000000000000000" pitchFamily="2" charset="2"/>
              <a:buChar char="Ø"/>
              <a:defRPr/>
            </a:pPr>
            <a:r>
              <a:rPr lang="zh-CN" altLang="en-US" sz="2800" b="1" smtClean="0">
                <a:effectLst>
                  <a:outerShdw blurRad="38100" dist="38100" dir="2700000" algn="tl">
                    <a:srgbClr val="C0C0C0"/>
                  </a:outerShdw>
                </a:effectLst>
                <a:ea typeface="楷体_GB2312" pitchFamily="49" charset="-122"/>
              </a:rPr>
              <a:t>将元素分配到每个桶中的时间复杂度为</a:t>
            </a:r>
            <a:r>
              <a:rPr lang="en-US" altLang="zh-CN" sz="2800" b="1" smtClean="0">
                <a:effectLst>
                  <a:outerShdw blurRad="38100" dist="38100" dir="2700000" algn="tl">
                    <a:srgbClr val="C0C0C0"/>
                  </a:outerShdw>
                </a:effectLst>
                <a:latin typeface="Times New Roman" pitchFamily="18" charset="0"/>
                <a:ea typeface="楷体_GB2312" pitchFamily="49" charset="-122"/>
              </a:rPr>
              <a:t>O(n)</a:t>
            </a:r>
            <a:r>
              <a:rPr lang="zh-CN" altLang="en-US" sz="2800" b="1" smtClean="0">
                <a:effectLst>
                  <a:outerShdw blurRad="38100" dist="38100" dir="2700000" algn="tl">
                    <a:srgbClr val="C0C0C0"/>
                  </a:outerShdw>
                </a:effectLst>
                <a:ea typeface="楷体_GB2312" pitchFamily="49" charset="-122"/>
              </a:rPr>
              <a:t>，如果对桶中元素采用直接插入排序，时间复杂度为</a:t>
            </a:r>
            <a:r>
              <a:rPr lang="en-US" altLang="zh-CN" sz="2800" b="1" smtClean="0">
                <a:effectLst>
                  <a:outerShdw blurRad="38100" dist="38100" dir="2700000" algn="tl">
                    <a:srgbClr val="C0C0C0"/>
                  </a:outerShdw>
                </a:effectLst>
                <a:latin typeface="Times New Roman" pitchFamily="18" charset="0"/>
                <a:ea typeface="楷体_GB2312" pitchFamily="49" charset="-122"/>
              </a:rPr>
              <a:t>O(n</a:t>
            </a:r>
            <a:r>
              <a:rPr lang="en-US" altLang="zh-CN" sz="2800" b="1" baseline="30000" smtClean="0">
                <a:effectLst>
                  <a:outerShdw blurRad="38100" dist="38100" dir="2700000" algn="tl">
                    <a:srgbClr val="C0C0C0"/>
                  </a:outerShdw>
                </a:effectLst>
                <a:latin typeface="Times New Roman" pitchFamily="18" charset="0"/>
                <a:ea typeface="楷体_GB2312" pitchFamily="49" charset="-122"/>
              </a:rPr>
              <a:t>2</a:t>
            </a:r>
            <a:r>
              <a:rPr lang="en-US" altLang="zh-CN" sz="2800" b="1" smtClean="0">
                <a:effectLst>
                  <a:outerShdw blurRad="38100" dist="38100" dir="2700000" algn="tl">
                    <a:srgbClr val="C0C0C0"/>
                  </a:outerShdw>
                </a:effectLst>
                <a:latin typeface="Times New Roman" pitchFamily="18" charset="0"/>
                <a:ea typeface="楷体_GB2312" pitchFamily="49" charset="-122"/>
              </a:rPr>
              <a:t>)</a:t>
            </a:r>
            <a:r>
              <a:rPr lang="zh-CN" altLang="en-US" sz="2800" b="1" smtClean="0">
                <a:effectLst>
                  <a:outerShdw blurRad="38100" dist="38100" dir="2700000" algn="tl">
                    <a:srgbClr val="C0C0C0"/>
                  </a:outerShdw>
                </a:effectLst>
                <a:ea typeface="楷体_GB2312" pitchFamily="49" charset="-122"/>
              </a:rPr>
              <a:t>，所以整个桶排序的时间复杂度为：</a:t>
            </a:r>
          </a:p>
        </p:txBody>
      </p:sp>
      <p:sp>
        <p:nvSpPr>
          <p:cNvPr id="455684" name="Rectangle 4"/>
          <p:cNvSpPr>
            <a:spLocks noChangeArrowheads="1"/>
          </p:cNvSpPr>
          <p:nvPr/>
        </p:nvSpPr>
        <p:spPr bwMode="auto">
          <a:xfrm>
            <a:off x="250825" y="3789363"/>
            <a:ext cx="87630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457200" indent="-457200">
              <a:lnSpc>
                <a:spcPct val="80000"/>
              </a:lnSpc>
              <a:spcBef>
                <a:spcPct val="20000"/>
              </a:spcBef>
              <a:buClr>
                <a:schemeClr val="tx1"/>
              </a:buClr>
              <a:buSzPct val="92000"/>
              <a:buFont typeface="Wingdings" panose="05000000000000000000" pitchFamily="2" charset="2"/>
              <a:buChar char="Ø"/>
              <a:defRPr/>
            </a:pPr>
            <a:r>
              <a:rPr lang="zh-CN" altLang="en-US" sz="2800" b="1">
                <a:effectLst>
                  <a:outerShdw blurRad="38100" dist="38100" dir="2700000" algn="tl">
                    <a:srgbClr val="C0C0C0"/>
                  </a:outerShdw>
                </a:effectLst>
                <a:latin typeface="Arial" pitchFamily="34" charset="0"/>
                <a:ea typeface="楷体_GB2312" pitchFamily="49" charset="-122"/>
              </a:rPr>
              <a:t>可以证明，桶排序的平均时间复杂度为</a:t>
            </a:r>
            <a:r>
              <a:rPr lang="en-US" altLang="zh-CN" sz="2800" b="1">
                <a:effectLst>
                  <a:outerShdw blurRad="38100" dist="38100" dir="2700000" algn="tl">
                    <a:srgbClr val="C0C0C0"/>
                  </a:outerShdw>
                </a:effectLst>
                <a:latin typeface="Times New Roman" pitchFamily="18" charset="0"/>
                <a:ea typeface="楷体_GB2312" pitchFamily="49" charset="-122"/>
              </a:rPr>
              <a:t>O(n)</a:t>
            </a:r>
            <a:r>
              <a:rPr lang="zh-CN" altLang="en-US" sz="2800" b="1">
                <a:effectLst>
                  <a:outerShdw blurRad="38100" dist="38100" dir="2700000" algn="tl">
                    <a:srgbClr val="C0C0C0"/>
                  </a:outerShdw>
                </a:effectLst>
                <a:latin typeface="Times New Roman" pitchFamily="18" charset="0"/>
                <a:ea typeface="楷体_GB2312" pitchFamily="49" charset="-122"/>
              </a:rPr>
              <a:t>。</a:t>
            </a:r>
          </a:p>
        </p:txBody>
      </p:sp>
      <p:graphicFrame>
        <p:nvGraphicFramePr>
          <p:cNvPr id="188421" name="Object 5"/>
          <p:cNvGraphicFramePr>
            <a:graphicFrameLocks noGrp="1" noChangeAspect="1"/>
          </p:cNvGraphicFramePr>
          <p:nvPr>
            <p:ph sz="half" idx="2"/>
          </p:nvPr>
        </p:nvGraphicFramePr>
        <p:xfrm>
          <a:off x="1979613" y="2420938"/>
          <a:ext cx="4103687" cy="1214437"/>
        </p:xfrm>
        <a:graphic>
          <a:graphicData uri="http://schemas.openxmlformats.org/presentationml/2006/ole">
            <mc:AlternateContent xmlns:mc="http://schemas.openxmlformats.org/markup-compatibility/2006">
              <mc:Choice xmlns:v="urn:schemas-microsoft-com:vml" Requires="v">
                <p:oleObj spid="_x0000_s188493" name="公式" r:id="rId3" imgW="1459866" imgH="431613" progId="Equation.3">
                  <p:embed/>
                </p:oleObj>
              </mc:Choice>
              <mc:Fallback>
                <p:oleObj name="公式" r:id="rId3" imgW="1459866" imgH="431613"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2420938"/>
                        <a:ext cx="4103687" cy="1214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body" idx="1"/>
          </p:nvPr>
        </p:nvSpPr>
        <p:spPr>
          <a:xfrm>
            <a:off x="395288" y="1773238"/>
            <a:ext cx="8280400" cy="4465637"/>
          </a:xfrm>
        </p:spPr>
        <p:txBody>
          <a:bodyPr/>
          <a:lstStyle/>
          <a:p>
            <a:pPr eaLnBrk="1" hangingPunct="1">
              <a:buClr>
                <a:schemeClr val="tx1"/>
              </a:buClr>
              <a:buSzPct val="93000"/>
              <a:buFont typeface="Wingdings" panose="05000000000000000000" pitchFamily="2" charset="2"/>
              <a:buChar char="Ø"/>
              <a:defRPr/>
            </a:pPr>
            <a:r>
              <a:rPr lang="zh-CN" altLang="en-US" sz="2800" b="1" smtClean="0">
                <a:effectLst>
                  <a:outerShdw blurRad="38100" dist="38100" dir="2700000" algn="tl">
                    <a:srgbClr val="C0C0C0"/>
                  </a:outerShdw>
                </a:effectLst>
                <a:latin typeface="楷体_GB2312" pitchFamily="49" charset="-122"/>
                <a:ea typeface="楷体_GB2312" pitchFamily="49" charset="-122"/>
              </a:rPr>
              <a:t>如对扑克牌的排序</a:t>
            </a:r>
          </a:p>
          <a:p>
            <a:pPr eaLnBrk="1" hangingPunct="1">
              <a:buClr>
                <a:schemeClr val="tx1"/>
              </a:buClr>
              <a:buSzPct val="93000"/>
              <a:buFont typeface="Wingdings" panose="05000000000000000000" pitchFamily="2" charset="2"/>
              <a:buChar char="Ø"/>
              <a:defRPr/>
            </a:pPr>
            <a:r>
              <a:rPr lang="zh-CN" altLang="en-US" sz="2800" b="1" smtClean="0">
                <a:effectLst>
                  <a:outerShdw blurRad="38100" dist="38100" dir="2700000" algn="tl">
                    <a:srgbClr val="C0C0C0"/>
                  </a:outerShdw>
                </a:effectLst>
                <a:latin typeface="楷体_GB2312" pitchFamily="49" charset="-122"/>
                <a:ea typeface="楷体_GB2312" pitchFamily="49" charset="-122"/>
              </a:rPr>
              <a:t>每张扑克牌有两个</a:t>
            </a:r>
            <a:r>
              <a:rPr lang="zh-CN" altLang="en-US" sz="2800" b="1" smtClean="0">
                <a:effectLst>
                  <a:outerShdw blurRad="38100" dist="38100" dir="2700000" algn="tl">
                    <a:srgbClr val="C0C0C0"/>
                  </a:outerShdw>
                </a:effectLst>
                <a:latin typeface=""/>
                <a:ea typeface="楷体_GB2312" pitchFamily="49" charset="-122"/>
              </a:rPr>
              <a:t>“</a:t>
            </a:r>
            <a:r>
              <a:rPr lang="zh-CN" altLang="en-US" sz="2800" b="1" smtClean="0">
                <a:effectLst>
                  <a:outerShdw blurRad="38100" dist="38100" dir="2700000" algn="tl">
                    <a:srgbClr val="C0C0C0"/>
                  </a:outerShdw>
                </a:effectLst>
                <a:latin typeface="楷体_GB2312" pitchFamily="49" charset="-122"/>
                <a:ea typeface="楷体_GB2312" pitchFamily="49" charset="-122"/>
              </a:rPr>
              <a:t>关键字</a:t>
            </a:r>
            <a:r>
              <a:rPr lang="zh-CN" altLang="en-US" sz="2800" b="1" smtClean="0">
                <a:effectLst>
                  <a:outerShdw blurRad="38100" dist="38100" dir="2700000" algn="tl">
                    <a:srgbClr val="C0C0C0"/>
                  </a:outerShdw>
                </a:effectLst>
                <a:latin typeface=""/>
                <a:ea typeface="楷体_GB2312" pitchFamily="49" charset="-122"/>
              </a:rPr>
              <a:t>”</a:t>
            </a:r>
            <a:r>
              <a:rPr lang="zh-CN" altLang="en-US" sz="2800" b="1" smtClean="0">
                <a:effectLst>
                  <a:outerShdw blurRad="38100" dist="38100" dir="2700000" algn="tl">
                    <a:srgbClr val="C0C0C0"/>
                  </a:outerShdw>
                </a:effectLst>
                <a:latin typeface="楷体_GB2312" pitchFamily="49" charset="-122"/>
                <a:ea typeface="楷体_GB2312" pitchFamily="49" charset="-122"/>
              </a:rPr>
              <a:t>：花色和面值</a:t>
            </a:r>
            <a:r>
              <a:rPr lang="en-US" altLang="zh-CN" sz="2800" b="1" smtClean="0">
                <a:effectLst>
                  <a:outerShdw blurRad="38100" dist="38100" dir="2700000" algn="tl">
                    <a:srgbClr val="C0C0C0"/>
                  </a:outerShdw>
                </a:effectLst>
                <a:latin typeface="楷体_GB2312" pitchFamily="49" charset="-122"/>
                <a:ea typeface="楷体_GB2312" pitchFamily="49" charset="-122"/>
              </a:rPr>
              <a:t>,</a:t>
            </a:r>
            <a:r>
              <a:rPr lang="zh-CN" altLang="en-US" sz="2800" b="1" smtClean="0">
                <a:effectLst>
                  <a:outerShdw blurRad="38100" dist="38100" dir="2700000" algn="tl">
                    <a:srgbClr val="C0C0C0"/>
                  </a:outerShdw>
                </a:effectLst>
                <a:latin typeface="楷体_GB2312" pitchFamily="49" charset="-122"/>
                <a:ea typeface="楷体_GB2312" pitchFamily="49" charset="-122"/>
              </a:rPr>
              <a:t>它们之间有次序的优先。</a:t>
            </a:r>
          </a:p>
          <a:p>
            <a:pPr eaLnBrk="1" hangingPunct="1">
              <a:buClr>
                <a:schemeClr val="tx1"/>
              </a:buClr>
              <a:buSzPct val="93000"/>
              <a:buFont typeface="Wingdings" panose="05000000000000000000" pitchFamily="2" charset="2"/>
              <a:buChar char="Ø"/>
              <a:defRPr/>
            </a:pPr>
            <a:r>
              <a:rPr lang="zh-CN" altLang="en-US" sz="2800" b="1" smtClean="0">
                <a:effectLst>
                  <a:outerShdw blurRad="38100" dist="38100" dir="2700000" algn="tl">
                    <a:srgbClr val="C0C0C0"/>
                  </a:outerShdw>
                </a:effectLst>
                <a:latin typeface="楷体_GB2312" pitchFamily="49" charset="-122"/>
                <a:ea typeface="楷体_GB2312" pitchFamily="49" charset="-122"/>
              </a:rPr>
              <a:t>对以上排序，可以先对花色排序，或先对面值排序。</a:t>
            </a:r>
          </a:p>
          <a:p>
            <a:pPr eaLnBrk="1" hangingPunct="1">
              <a:buClr>
                <a:schemeClr val="tx1"/>
              </a:buClr>
              <a:buSzPct val="93000"/>
              <a:buFont typeface="Wingdings" panose="05000000000000000000" pitchFamily="2" charset="2"/>
              <a:buChar char="Ø"/>
              <a:defRPr/>
            </a:pPr>
            <a:r>
              <a:rPr lang="zh-CN" altLang="en-US" sz="2800" b="1" smtClean="0">
                <a:effectLst>
                  <a:outerShdw blurRad="38100" dist="38100" dir="2700000" algn="tl">
                    <a:srgbClr val="C0C0C0"/>
                  </a:outerShdw>
                </a:effectLst>
                <a:latin typeface="楷体_GB2312" pitchFamily="49" charset="-122"/>
                <a:ea typeface="楷体_GB2312" pitchFamily="49" charset="-122"/>
              </a:rPr>
              <a:t>基本原理，采用</a:t>
            </a:r>
            <a:r>
              <a:rPr lang="zh-CN" altLang="en-US" sz="2800" b="1" smtClean="0">
                <a:effectLst>
                  <a:outerShdw blurRad="38100" dist="38100" dir="2700000" algn="tl">
                    <a:srgbClr val="C0C0C0"/>
                  </a:outerShdw>
                </a:effectLst>
                <a:ea typeface="楷体_GB2312" pitchFamily="49" charset="-122"/>
              </a:rPr>
              <a:t>“</a:t>
            </a:r>
            <a:r>
              <a:rPr lang="zh-CN" altLang="en-US" sz="2800" b="1" smtClean="0">
                <a:effectLst>
                  <a:outerShdw blurRad="38100" dist="38100" dir="2700000" algn="tl">
                    <a:srgbClr val="C0C0C0"/>
                  </a:outerShdw>
                </a:effectLst>
                <a:latin typeface="楷体_GB2312" pitchFamily="49" charset="-122"/>
                <a:ea typeface="楷体_GB2312" pitchFamily="49" charset="-122"/>
              </a:rPr>
              <a:t>分配</a:t>
            </a:r>
            <a:r>
              <a:rPr lang="zh-CN" altLang="en-US" sz="2800" b="1" smtClean="0">
                <a:effectLst>
                  <a:outerShdw blurRad="38100" dist="38100" dir="2700000" algn="tl">
                    <a:srgbClr val="C0C0C0"/>
                  </a:outerShdw>
                </a:effectLst>
                <a:ea typeface="楷体_GB2312" pitchFamily="49" charset="-122"/>
              </a:rPr>
              <a:t>”</a:t>
            </a:r>
            <a:r>
              <a:rPr lang="zh-CN" altLang="en-US" sz="2800" b="1" smtClean="0">
                <a:effectLst>
                  <a:outerShdw blurRad="38100" dist="38100" dir="2700000" algn="tl">
                    <a:srgbClr val="C0C0C0"/>
                  </a:outerShdw>
                </a:effectLst>
                <a:latin typeface="楷体_GB2312" pitchFamily="49" charset="-122"/>
                <a:ea typeface="楷体_GB2312" pitchFamily="49" charset="-122"/>
              </a:rPr>
              <a:t>和</a:t>
            </a:r>
            <a:r>
              <a:rPr lang="zh-CN" altLang="en-US" sz="2800" b="1" smtClean="0">
                <a:effectLst>
                  <a:outerShdw blurRad="38100" dist="38100" dir="2700000" algn="tl">
                    <a:srgbClr val="C0C0C0"/>
                  </a:outerShdw>
                </a:effectLst>
                <a:ea typeface="楷体_GB2312" pitchFamily="49" charset="-122"/>
              </a:rPr>
              <a:t>“</a:t>
            </a:r>
            <a:r>
              <a:rPr lang="zh-CN" altLang="en-US" sz="2800" b="1" smtClean="0">
                <a:effectLst>
                  <a:outerShdw blurRad="38100" dist="38100" dir="2700000" algn="tl">
                    <a:srgbClr val="C0C0C0"/>
                  </a:outerShdw>
                </a:effectLst>
                <a:latin typeface="楷体_GB2312" pitchFamily="49" charset="-122"/>
                <a:ea typeface="楷体_GB2312" pitchFamily="49" charset="-122"/>
              </a:rPr>
              <a:t>收集</a:t>
            </a:r>
            <a:r>
              <a:rPr lang="zh-CN" altLang="en-US" sz="2800" b="1" smtClean="0">
                <a:effectLst>
                  <a:outerShdw blurRad="38100" dist="38100" dir="2700000" algn="tl">
                    <a:srgbClr val="C0C0C0"/>
                  </a:outerShdw>
                </a:effectLst>
                <a:ea typeface="楷体_GB2312" pitchFamily="49" charset="-122"/>
              </a:rPr>
              <a:t>”</a:t>
            </a:r>
            <a:r>
              <a:rPr lang="zh-CN" altLang="en-US" sz="2800" b="1" smtClean="0">
                <a:effectLst>
                  <a:outerShdw blurRad="38100" dist="38100" dir="2700000" algn="tl">
                    <a:srgbClr val="C0C0C0"/>
                  </a:outerShdw>
                </a:effectLst>
                <a:latin typeface="楷体_GB2312" pitchFamily="49" charset="-122"/>
                <a:ea typeface="楷体_GB2312" pitchFamily="49" charset="-122"/>
              </a:rPr>
              <a:t>的办法，是一种用对多关键字进行排序的思想实现对单关键字进行排序的方法。</a:t>
            </a:r>
          </a:p>
          <a:p>
            <a:pPr eaLnBrk="1" hangingPunct="1">
              <a:buClr>
                <a:schemeClr val="tx1"/>
              </a:buClr>
              <a:buSzPct val="93000"/>
              <a:buFont typeface="Wingdings" panose="05000000000000000000" pitchFamily="2" charset="2"/>
              <a:buChar char="Ø"/>
              <a:defRPr/>
            </a:pPr>
            <a:r>
              <a:rPr lang="zh-CN" altLang="en-US" sz="2800" b="1" smtClean="0">
                <a:effectLst>
                  <a:outerShdw blurRad="38100" dist="38100" dir="2700000" algn="tl">
                    <a:srgbClr val="C0C0C0"/>
                  </a:outerShdw>
                </a:effectLst>
                <a:latin typeface="楷体_GB2312" pitchFamily="49" charset="-122"/>
                <a:ea typeface="楷体_GB2312" pitchFamily="49" charset="-122"/>
              </a:rPr>
              <a:t>下面介绍多关键字排序</a:t>
            </a:r>
          </a:p>
        </p:txBody>
      </p:sp>
      <p:sp>
        <p:nvSpPr>
          <p:cNvPr id="456707" name="Rectangle 3"/>
          <p:cNvSpPr>
            <a:spLocks noChangeArrowheads="1"/>
          </p:cNvSpPr>
          <p:nvPr/>
        </p:nvSpPr>
        <p:spPr bwMode="auto">
          <a:xfrm>
            <a:off x="250825" y="1196975"/>
            <a:ext cx="3756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800" b="1">
                <a:effectLst>
                  <a:outerShdw blurRad="38100" dist="38100" dir="2700000" algn="tl">
                    <a:srgbClr val="C0C0C0"/>
                  </a:outerShdw>
                </a:effectLst>
                <a:latin typeface="" pitchFamily="18" charset="0"/>
                <a:ea typeface="楷体_GB2312" pitchFamily="49" charset="-122"/>
              </a:rPr>
              <a:t>多关键字排序方法示例</a:t>
            </a:r>
          </a:p>
        </p:txBody>
      </p:sp>
      <p:sp>
        <p:nvSpPr>
          <p:cNvPr id="189444" name="Rectangle 4"/>
          <p:cNvSpPr>
            <a:spLocks noGrp="1" noChangeArrowheads="1"/>
          </p:cNvSpPr>
          <p:nvPr/>
        </p:nvSpPr>
        <p:spPr bwMode="auto">
          <a:xfrm>
            <a:off x="250825" y="260350"/>
            <a:ext cx="7010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eaLnBrk="0" hangingPunct="0"/>
            <a:r>
              <a:rPr lang="zh-CN" altLang="en-US" sz="3600" b="1" smtClean="0">
                <a:solidFill>
                  <a:srgbClr val="FF3300"/>
                </a:solidFill>
                <a:ea typeface="楷体_GB2312" pitchFamily="49" charset="-122"/>
              </a:rPr>
              <a:t>多关键字排序</a:t>
            </a:r>
            <a:endParaRPr lang="zh-CN" altLang="en-US" sz="3600" b="1">
              <a:solidFill>
                <a:srgbClr val="FF3300"/>
              </a:solidFill>
              <a:ea typeface="楷体_GB2312" pitchFamily="49" charset="-122"/>
            </a:endParaRPr>
          </a:p>
        </p:txBody>
      </p:sp>
    </p:spTree>
  </p:cSld>
  <p:clrMapOvr>
    <a:masterClrMapping/>
  </p:clrMapOv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body" idx="1"/>
          </p:nvPr>
        </p:nvSpPr>
        <p:spPr>
          <a:xfrm>
            <a:off x="107950" y="620713"/>
            <a:ext cx="8928100" cy="5256212"/>
          </a:xfrm>
          <a:noFill/>
        </p:spPr>
        <p:txBody>
          <a:bodyPr/>
          <a:lstStyle/>
          <a:p>
            <a:pPr marL="0" indent="0" eaLnBrk="1" hangingPunct="1">
              <a:lnSpc>
                <a:spcPct val="130000"/>
              </a:lnSpc>
              <a:buFontTx/>
              <a:buNone/>
            </a:pPr>
            <a:r>
              <a:rPr lang="en-US" altLang="zh-CN" sz="2800" b="1" smtClean="0">
                <a:solidFill>
                  <a:srgbClr val="0000FF"/>
                </a:solidFill>
                <a:latin typeface="楷体_GB2312" pitchFamily="49" charset="-122"/>
                <a:ea typeface="楷体_GB2312" pitchFamily="49" charset="-122"/>
              </a:rPr>
              <a:t>[</a:t>
            </a:r>
            <a:r>
              <a:rPr lang="zh-CN" altLang="en-US" sz="2800" b="1" smtClean="0">
                <a:solidFill>
                  <a:srgbClr val="0000FF"/>
                </a:solidFill>
                <a:latin typeface="楷体_GB2312" pitchFamily="49" charset="-122"/>
                <a:ea typeface="楷体_GB2312" pitchFamily="49" charset="-122"/>
              </a:rPr>
              <a:t>例</a:t>
            </a:r>
            <a:r>
              <a:rPr lang="en-US" altLang="zh-CN" sz="2800" b="1" smtClean="0">
                <a:solidFill>
                  <a:srgbClr val="0000FF"/>
                </a:solidFill>
                <a:latin typeface="楷体_GB2312" pitchFamily="49" charset="-122"/>
                <a:ea typeface="楷体_GB2312" pitchFamily="49" charset="-122"/>
              </a:rPr>
              <a:t>] </a:t>
            </a:r>
            <a:r>
              <a:rPr lang="zh-CN" altLang="en-US" sz="2800" b="1" smtClean="0">
                <a:latin typeface="楷体_GB2312" pitchFamily="49" charset="-122"/>
                <a:ea typeface="楷体_GB2312" pitchFamily="49" charset="-122"/>
              </a:rPr>
              <a:t>扑克牌排序，扑克牌有两个属性（花色与面值），设定次序如下：</a:t>
            </a:r>
          </a:p>
          <a:p>
            <a:pPr marL="0" indent="0" eaLnBrk="1" hangingPunct="1">
              <a:lnSpc>
                <a:spcPct val="130000"/>
              </a:lnSpc>
              <a:buFontTx/>
              <a:buNone/>
            </a:pPr>
            <a:r>
              <a:rPr lang="zh-CN" altLang="en-US" sz="2800" b="1" smtClean="0">
                <a:latin typeface="楷体_GB2312" pitchFamily="49" charset="-122"/>
                <a:ea typeface="楷体_GB2312" pitchFamily="49" charset="-122"/>
              </a:rPr>
              <a:t>     花色： </a:t>
            </a:r>
            <a:r>
              <a:rPr lang="zh-CN" altLang="en-US" sz="2800" b="1" smtClean="0">
                <a:latin typeface="楷体_GB2312" pitchFamily="49" charset="-122"/>
                <a:ea typeface="楷体_GB2312" pitchFamily="49" charset="-122"/>
                <a:sym typeface="Symbol" pitchFamily="18" charset="2"/>
              </a:rPr>
              <a:t></a:t>
            </a:r>
            <a:r>
              <a:rPr lang="zh-CN" altLang="en-US" sz="2800" b="1" smtClean="0">
                <a:latin typeface="楷体_GB2312" pitchFamily="49" charset="-122"/>
                <a:ea typeface="楷体_GB2312" pitchFamily="49" charset="-122"/>
              </a:rPr>
              <a:t> ＜ </a:t>
            </a:r>
            <a:r>
              <a:rPr lang="zh-CN" altLang="en-US" sz="2800" b="1" smtClean="0">
                <a:solidFill>
                  <a:srgbClr val="FF0000"/>
                </a:solidFill>
                <a:latin typeface="楷体_GB2312" pitchFamily="49" charset="-122"/>
                <a:ea typeface="楷体_GB2312" pitchFamily="49" charset="-122"/>
                <a:sym typeface="Symbol" pitchFamily="18" charset="2"/>
              </a:rPr>
              <a:t></a:t>
            </a:r>
            <a:r>
              <a:rPr lang="zh-CN" altLang="en-US" sz="2800" b="1" smtClean="0">
                <a:latin typeface="楷体_GB2312" pitchFamily="49" charset="-122"/>
                <a:ea typeface="楷体_GB2312" pitchFamily="49" charset="-122"/>
              </a:rPr>
              <a:t> ＜ </a:t>
            </a:r>
            <a:r>
              <a:rPr lang="zh-CN" altLang="en-US" sz="2800" b="1" smtClean="0">
                <a:solidFill>
                  <a:srgbClr val="FF0000"/>
                </a:solidFill>
                <a:latin typeface="楷体_GB2312" pitchFamily="49" charset="-122"/>
                <a:ea typeface="楷体_GB2312" pitchFamily="49" charset="-122"/>
                <a:sym typeface="Symbol" pitchFamily="18" charset="2"/>
              </a:rPr>
              <a:t></a:t>
            </a:r>
            <a:r>
              <a:rPr lang="zh-CN" altLang="en-US" sz="2800" b="1" smtClean="0">
                <a:latin typeface="楷体_GB2312" pitchFamily="49" charset="-122"/>
                <a:ea typeface="楷体_GB2312" pitchFamily="49" charset="-122"/>
              </a:rPr>
              <a:t> ＜ </a:t>
            </a:r>
            <a:r>
              <a:rPr lang="zh-CN" altLang="en-US" sz="2800" b="1" smtClean="0">
                <a:latin typeface="楷体_GB2312" pitchFamily="49" charset="-122"/>
                <a:ea typeface="楷体_GB2312" pitchFamily="49" charset="-122"/>
                <a:sym typeface="Symbol" pitchFamily="18" charset="2"/>
              </a:rPr>
              <a:t></a:t>
            </a:r>
          </a:p>
          <a:p>
            <a:pPr marL="0" indent="0" eaLnBrk="1" hangingPunct="1">
              <a:lnSpc>
                <a:spcPct val="130000"/>
              </a:lnSpc>
              <a:buFontTx/>
              <a:buNone/>
            </a:pPr>
            <a:r>
              <a:rPr lang="zh-CN" altLang="en-US" sz="2800" b="1" smtClean="0">
                <a:latin typeface="楷体_GB2312" pitchFamily="49" charset="-122"/>
                <a:ea typeface="楷体_GB2312" pitchFamily="49" charset="-122"/>
                <a:sym typeface="Symbol" pitchFamily="18" charset="2"/>
              </a:rPr>
              <a:t>     面值：</a:t>
            </a:r>
            <a:r>
              <a:rPr lang="en-US" altLang="zh-CN" sz="2800" b="1" smtClean="0">
                <a:latin typeface="Times New Roman" pitchFamily="18" charset="0"/>
                <a:ea typeface="楷体_GB2312" pitchFamily="49" charset="-122"/>
                <a:sym typeface="Symbol" pitchFamily="18" charset="2"/>
              </a:rPr>
              <a:t>2</a:t>
            </a:r>
            <a:r>
              <a:rPr lang="zh-CN" altLang="en-US" sz="2800" b="1" smtClean="0">
                <a:latin typeface="Times New Roman" pitchFamily="18" charset="0"/>
                <a:ea typeface="楷体_GB2312" pitchFamily="49" charset="-122"/>
                <a:sym typeface="Symbol" pitchFamily="18" charset="2"/>
              </a:rPr>
              <a:t>＜</a:t>
            </a:r>
            <a:r>
              <a:rPr lang="en-US" altLang="zh-CN" sz="2800" b="1" smtClean="0">
                <a:latin typeface="Times New Roman" pitchFamily="18" charset="0"/>
                <a:ea typeface="楷体_GB2312" pitchFamily="49" charset="-122"/>
                <a:sym typeface="Symbol" pitchFamily="18" charset="2"/>
              </a:rPr>
              <a:t>3</a:t>
            </a:r>
            <a:r>
              <a:rPr lang="zh-CN" altLang="en-US" sz="2800" b="1" smtClean="0">
                <a:latin typeface="Times New Roman" pitchFamily="18" charset="0"/>
                <a:ea typeface="楷体_GB2312" pitchFamily="49" charset="-122"/>
                <a:sym typeface="Symbol" pitchFamily="18" charset="2"/>
              </a:rPr>
              <a:t>＜</a:t>
            </a:r>
            <a:r>
              <a:rPr lang="en-US" altLang="zh-CN" sz="2800" b="1" smtClean="0">
                <a:latin typeface="Times New Roman" pitchFamily="18" charset="0"/>
                <a:ea typeface="楷体_GB2312" pitchFamily="49" charset="-122"/>
                <a:sym typeface="Symbol" pitchFamily="18" charset="2"/>
              </a:rPr>
              <a:t>4</a:t>
            </a:r>
            <a:r>
              <a:rPr lang="zh-CN" altLang="en-US" sz="2800" b="1" smtClean="0">
                <a:latin typeface="Times New Roman" pitchFamily="18" charset="0"/>
                <a:ea typeface="楷体_GB2312" pitchFamily="49" charset="-122"/>
                <a:sym typeface="Symbol" pitchFamily="18" charset="2"/>
              </a:rPr>
              <a:t>＜</a:t>
            </a:r>
            <a:r>
              <a:rPr lang="en-US" altLang="zh-CN" sz="2800" b="1" smtClean="0">
                <a:latin typeface="Times New Roman" pitchFamily="18" charset="0"/>
                <a:ea typeface="楷体_GB2312" pitchFamily="49" charset="-122"/>
                <a:sym typeface="Symbol" pitchFamily="18" charset="2"/>
              </a:rPr>
              <a:t>5</a:t>
            </a:r>
            <a:r>
              <a:rPr lang="zh-CN" altLang="en-US" sz="2800" b="1" smtClean="0">
                <a:latin typeface="Times New Roman" pitchFamily="18" charset="0"/>
                <a:ea typeface="楷体_GB2312" pitchFamily="49" charset="-122"/>
                <a:sym typeface="Symbol" pitchFamily="18" charset="2"/>
              </a:rPr>
              <a:t>＜</a:t>
            </a:r>
            <a:r>
              <a:rPr lang="en-US" altLang="zh-CN" sz="2800" b="1" smtClean="0">
                <a:latin typeface="Times New Roman" pitchFamily="18" charset="0"/>
                <a:ea typeface="楷体_GB2312" pitchFamily="49" charset="-122"/>
                <a:sym typeface="Symbol" pitchFamily="18" charset="2"/>
              </a:rPr>
              <a:t>…</a:t>
            </a:r>
            <a:r>
              <a:rPr lang="zh-CN" altLang="en-US" sz="2800" b="1" smtClean="0">
                <a:latin typeface="Times New Roman" pitchFamily="18" charset="0"/>
                <a:ea typeface="楷体_GB2312" pitchFamily="49" charset="-122"/>
                <a:sym typeface="Symbol" pitchFamily="18" charset="2"/>
              </a:rPr>
              <a:t>＜</a:t>
            </a:r>
            <a:r>
              <a:rPr lang="en-US" altLang="zh-CN" sz="2800" b="1" smtClean="0">
                <a:latin typeface="Times New Roman" pitchFamily="18" charset="0"/>
                <a:ea typeface="楷体_GB2312" pitchFamily="49" charset="-122"/>
                <a:sym typeface="Symbol" pitchFamily="18" charset="2"/>
              </a:rPr>
              <a:t>10</a:t>
            </a:r>
            <a:r>
              <a:rPr lang="zh-CN" altLang="en-US" sz="2800" b="1" smtClean="0">
                <a:latin typeface="Times New Roman" pitchFamily="18" charset="0"/>
                <a:ea typeface="楷体_GB2312" pitchFamily="49" charset="-122"/>
                <a:sym typeface="Symbol" pitchFamily="18" charset="2"/>
              </a:rPr>
              <a:t>＜</a:t>
            </a:r>
            <a:r>
              <a:rPr lang="en-US" altLang="zh-CN" sz="2800" b="1" smtClean="0">
                <a:latin typeface="Times New Roman" pitchFamily="18" charset="0"/>
                <a:ea typeface="楷体_GB2312" pitchFamily="49" charset="-122"/>
                <a:sym typeface="Symbol" pitchFamily="18" charset="2"/>
              </a:rPr>
              <a:t>J</a:t>
            </a:r>
            <a:r>
              <a:rPr lang="zh-CN" altLang="en-US" sz="2800" b="1" smtClean="0">
                <a:latin typeface="Times New Roman" pitchFamily="18" charset="0"/>
                <a:ea typeface="楷体_GB2312" pitchFamily="49" charset="-122"/>
                <a:sym typeface="Symbol" pitchFamily="18" charset="2"/>
              </a:rPr>
              <a:t>＜</a:t>
            </a:r>
            <a:r>
              <a:rPr lang="en-US" altLang="zh-CN" sz="2800" b="1" smtClean="0">
                <a:latin typeface="Times New Roman" pitchFamily="18" charset="0"/>
                <a:ea typeface="楷体_GB2312" pitchFamily="49" charset="-122"/>
                <a:sym typeface="Symbol" pitchFamily="18" charset="2"/>
              </a:rPr>
              <a:t>Q</a:t>
            </a:r>
            <a:r>
              <a:rPr lang="zh-CN" altLang="en-US" sz="2800" b="1" smtClean="0">
                <a:latin typeface="Times New Roman" pitchFamily="18" charset="0"/>
                <a:ea typeface="楷体_GB2312" pitchFamily="49" charset="-122"/>
                <a:sym typeface="Symbol" pitchFamily="18" charset="2"/>
              </a:rPr>
              <a:t>＜</a:t>
            </a:r>
            <a:r>
              <a:rPr lang="en-US" altLang="zh-CN" sz="2800" b="1" smtClean="0">
                <a:latin typeface="Times New Roman" pitchFamily="18" charset="0"/>
                <a:ea typeface="楷体_GB2312" pitchFamily="49" charset="-122"/>
                <a:sym typeface="Symbol" pitchFamily="18" charset="2"/>
              </a:rPr>
              <a:t>K</a:t>
            </a:r>
            <a:r>
              <a:rPr lang="zh-CN" altLang="en-US" sz="2800" b="1" smtClean="0">
                <a:latin typeface="Times New Roman" pitchFamily="18" charset="0"/>
                <a:ea typeface="楷体_GB2312" pitchFamily="49" charset="-122"/>
                <a:sym typeface="Symbol" pitchFamily="18" charset="2"/>
              </a:rPr>
              <a:t>＜</a:t>
            </a:r>
            <a:r>
              <a:rPr lang="en-US" altLang="zh-CN" sz="2800" b="1" smtClean="0">
                <a:latin typeface="Times New Roman" pitchFamily="18" charset="0"/>
                <a:ea typeface="楷体_GB2312" pitchFamily="49" charset="-122"/>
                <a:sym typeface="Symbol" pitchFamily="18" charset="2"/>
              </a:rPr>
              <a:t>A</a:t>
            </a:r>
          </a:p>
          <a:p>
            <a:pPr marL="0" indent="0" eaLnBrk="1" hangingPunct="1">
              <a:lnSpc>
                <a:spcPct val="130000"/>
              </a:lnSpc>
              <a:buFontTx/>
              <a:buNone/>
            </a:pPr>
            <a:r>
              <a:rPr lang="zh-CN" altLang="en-US" sz="2800" b="1" smtClean="0">
                <a:latin typeface="楷体_GB2312" pitchFamily="49" charset="-122"/>
                <a:ea typeface="楷体_GB2312" pitchFamily="49" charset="-122"/>
                <a:sym typeface="Symbol" pitchFamily="18" charset="2"/>
              </a:rPr>
              <a:t>扑克牌排序如下（假定花色优先于面值）：</a:t>
            </a:r>
          </a:p>
          <a:p>
            <a:pPr marL="0" indent="0" eaLnBrk="1" hangingPunct="1">
              <a:lnSpc>
                <a:spcPct val="130000"/>
              </a:lnSpc>
              <a:buFontTx/>
              <a:buNone/>
            </a:pPr>
            <a:r>
              <a:rPr lang="zh-CN" altLang="en-US" sz="2800" b="1" smtClean="0">
                <a:latin typeface="楷体_GB2312" pitchFamily="49" charset="-122"/>
                <a:ea typeface="楷体_GB2312" pitchFamily="49" charset="-122"/>
                <a:sym typeface="Symbol" pitchFamily="18" charset="2"/>
              </a:rPr>
              <a:t></a:t>
            </a:r>
            <a:r>
              <a:rPr lang="en-US" altLang="zh-CN" sz="2800" b="1" smtClean="0">
                <a:latin typeface="Times New Roman" pitchFamily="18" charset="0"/>
                <a:ea typeface="楷体_GB2312" pitchFamily="49" charset="-122"/>
                <a:sym typeface="Symbol" pitchFamily="18" charset="2"/>
              </a:rPr>
              <a:t>2</a:t>
            </a:r>
            <a:r>
              <a:rPr lang="en-US" altLang="zh-CN" sz="2800" b="1" smtClean="0">
                <a:latin typeface="楷体_GB2312" pitchFamily="49" charset="-122"/>
                <a:ea typeface="楷体_GB2312" pitchFamily="49" charset="-122"/>
                <a:sym typeface="Symbol" pitchFamily="18" charset="2"/>
              </a:rPr>
              <a:t>,</a:t>
            </a:r>
            <a:r>
              <a:rPr lang="en-US" altLang="zh-CN" sz="2800" b="1" smtClean="0">
                <a:ea typeface="楷体_GB2312" pitchFamily="49" charset="-122"/>
                <a:sym typeface="Symbol" pitchFamily="18" charset="2"/>
              </a:rPr>
              <a:t>…</a:t>
            </a:r>
            <a:r>
              <a:rPr lang="en-US" altLang="zh-CN" sz="2800" b="1" smtClean="0">
                <a:latin typeface="楷体_GB2312" pitchFamily="49" charset="-122"/>
                <a:ea typeface="楷体_GB2312" pitchFamily="49" charset="-122"/>
                <a:sym typeface="Symbol" pitchFamily="18" charset="2"/>
              </a:rPr>
              <a:t>, </a:t>
            </a:r>
            <a:r>
              <a:rPr lang="en-US" altLang="zh-CN" sz="2800" b="1" smtClean="0">
                <a:latin typeface="Times New Roman" pitchFamily="18" charset="0"/>
                <a:ea typeface="楷体_GB2312" pitchFamily="49" charset="-122"/>
                <a:sym typeface="Symbol" pitchFamily="18" charset="2"/>
              </a:rPr>
              <a:t>A</a:t>
            </a:r>
            <a:r>
              <a:rPr lang="en-US" altLang="zh-CN" sz="2800" b="1" smtClean="0">
                <a:latin typeface="楷体_GB2312" pitchFamily="49" charset="-122"/>
                <a:ea typeface="楷体_GB2312" pitchFamily="49" charset="-122"/>
                <a:sym typeface="Symbol" pitchFamily="18" charset="2"/>
              </a:rPr>
              <a:t>, </a:t>
            </a:r>
            <a:r>
              <a:rPr lang="en-US" altLang="zh-CN" sz="2800" b="1" smtClean="0">
                <a:solidFill>
                  <a:srgbClr val="FF0000"/>
                </a:solidFill>
                <a:latin typeface="楷体_GB2312" pitchFamily="49" charset="-122"/>
                <a:ea typeface="楷体_GB2312" pitchFamily="49" charset="-122"/>
                <a:sym typeface="Symbol" pitchFamily="18" charset="2"/>
              </a:rPr>
              <a:t></a:t>
            </a:r>
            <a:r>
              <a:rPr lang="en-US" altLang="zh-CN" sz="2800" b="1" smtClean="0">
                <a:latin typeface="Times New Roman" pitchFamily="18" charset="0"/>
                <a:ea typeface="楷体_GB2312" pitchFamily="49" charset="-122"/>
                <a:sym typeface="Symbol" pitchFamily="18" charset="2"/>
              </a:rPr>
              <a:t>2</a:t>
            </a:r>
            <a:r>
              <a:rPr lang="en-US" altLang="zh-CN" sz="2800" b="1" smtClean="0">
                <a:latin typeface="楷体_GB2312" pitchFamily="49" charset="-122"/>
                <a:ea typeface="楷体_GB2312" pitchFamily="49" charset="-122"/>
                <a:sym typeface="Symbol" pitchFamily="18" charset="2"/>
              </a:rPr>
              <a:t>,</a:t>
            </a:r>
            <a:r>
              <a:rPr lang="en-US" altLang="zh-CN" sz="2800" b="1" smtClean="0">
                <a:ea typeface="楷体_GB2312" pitchFamily="49" charset="-122"/>
                <a:sym typeface="Symbol" pitchFamily="18" charset="2"/>
              </a:rPr>
              <a:t>…</a:t>
            </a:r>
            <a:r>
              <a:rPr lang="en-US" altLang="zh-CN" sz="2800" b="1" smtClean="0">
                <a:latin typeface="楷体_GB2312" pitchFamily="49" charset="-122"/>
                <a:ea typeface="楷体_GB2312" pitchFamily="49" charset="-122"/>
                <a:sym typeface="Symbol" pitchFamily="18" charset="2"/>
              </a:rPr>
              <a:t>, </a:t>
            </a:r>
            <a:r>
              <a:rPr lang="en-US" altLang="zh-CN" sz="2800" b="1" smtClean="0">
                <a:solidFill>
                  <a:srgbClr val="FF0000"/>
                </a:solidFill>
                <a:latin typeface="楷体_GB2312" pitchFamily="49" charset="-122"/>
                <a:ea typeface="楷体_GB2312" pitchFamily="49" charset="-122"/>
                <a:sym typeface="Symbol" pitchFamily="18" charset="2"/>
              </a:rPr>
              <a:t></a:t>
            </a:r>
            <a:r>
              <a:rPr lang="en-US" altLang="zh-CN" sz="2800" b="1" smtClean="0">
                <a:latin typeface="Times New Roman" pitchFamily="18" charset="0"/>
                <a:ea typeface="楷体_GB2312" pitchFamily="49" charset="-122"/>
                <a:sym typeface="Symbol" pitchFamily="18" charset="2"/>
              </a:rPr>
              <a:t>A</a:t>
            </a:r>
            <a:r>
              <a:rPr lang="en-US" altLang="zh-CN" sz="2800" b="1" smtClean="0">
                <a:latin typeface="楷体_GB2312" pitchFamily="49" charset="-122"/>
                <a:ea typeface="楷体_GB2312" pitchFamily="49" charset="-122"/>
                <a:sym typeface="Symbol" pitchFamily="18" charset="2"/>
              </a:rPr>
              <a:t>, </a:t>
            </a:r>
            <a:r>
              <a:rPr lang="en-US" altLang="zh-CN" sz="2800" b="1" smtClean="0">
                <a:solidFill>
                  <a:srgbClr val="FF0000"/>
                </a:solidFill>
                <a:latin typeface="楷体_GB2312" pitchFamily="49" charset="-122"/>
                <a:ea typeface="楷体_GB2312" pitchFamily="49" charset="-122"/>
                <a:sym typeface="Symbol" pitchFamily="18" charset="2"/>
              </a:rPr>
              <a:t></a:t>
            </a:r>
            <a:r>
              <a:rPr lang="en-US" altLang="zh-CN" sz="2800" b="1" smtClean="0">
                <a:latin typeface="Times New Roman" pitchFamily="18" charset="0"/>
                <a:ea typeface="楷体_GB2312" pitchFamily="49" charset="-122"/>
                <a:sym typeface="Symbol" pitchFamily="18" charset="2"/>
              </a:rPr>
              <a:t>2</a:t>
            </a:r>
            <a:r>
              <a:rPr lang="en-US" altLang="zh-CN" sz="2800" b="1" smtClean="0">
                <a:latin typeface="楷体_GB2312" pitchFamily="49" charset="-122"/>
                <a:ea typeface="楷体_GB2312" pitchFamily="49" charset="-122"/>
                <a:sym typeface="Symbol" pitchFamily="18" charset="2"/>
              </a:rPr>
              <a:t>,</a:t>
            </a:r>
            <a:r>
              <a:rPr lang="en-US" altLang="zh-CN" sz="2800" b="1" smtClean="0">
                <a:ea typeface="楷体_GB2312" pitchFamily="49" charset="-122"/>
                <a:sym typeface="Symbol" pitchFamily="18" charset="2"/>
              </a:rPr>
              <a:t>…</a:t>
            </a:r>
            <a:r>
              <a:rPr lang="en-US" altLang="zh-CN" sz="2800" b="1" smtClean="0">
                <a:latin typeface="楷体_GB2312" pitchFamily="49" charset="-122"/>
                <a:ea typeface="楷体_GB2312" pitchFamily="49" charset="-122"/>
                <a:sym typeface="Symbol" pitchFamily="18" charset="2"/>
              </a:rPr>
              <a:t>, </a:t>
            </a:r>
            <a:r>
              <a:rPr lang="en-US" altLang="zh-CN" sz="2800" b="1" smtClean="0">
                <a:solidFill>
                  <a:srgbClr val="FF0000"/>
                </a:solidFill>
                <a:latin typeface="楷体_GB2312" pitchFamily="49" charset="-122"/>
                <a:ea typeface="楷体_GB2312" pitchFamily="49" charset="-122"/>
                <a:sym typeface="Symbol" pitchFamily="18" charset="2"/>
              </a:rPr>
              <a:t></a:t>
            </a:r>
            <a:r>
              <a:rPr lang="en-US" altLang="zh-CN" sz="2800" b="1" smtClean="0">
                <a:latin typeface="Times New Roman" pitchFamily="18" charset="0"/>
                <a:ea typeface="楷体_GB2312" pitchFamily="49" charset="-122"/>
                <a:sym typeface="Symbol" pitchFamily="18" charset="2"/>
              </a:rPr>
              <a:t>A</a:t>
            </a:r>
            <a:r>
              <a:rPr lang="en-US" altLang="zh-CN" sz="2800" b="1" smtClean="0">
                <a:latin typeface="楷体_GB2312" pitchFamily="49" charset="-122"/>
                <a:ea typeface="楷体_GB2312" pitchFamily="49" charset="-122"/>
                <a:sym typeface="Symbol" pitchFamily="18" charset="2"/>
              </a:rPr>
              <a:t>, </a:t>
            </a:r>
            <a:r>
              <a:rPr lang="en-US" altLang="zh-CN" sz="2800" b="1" smtClean="0">
                <a:latin typeface="Times New Roman" pitchFamily="18" charset="0"/>
                <a:ea typeface="楷体_GB2312" pitchFamily="49" charset="-122"/>
                <a:sym typeface="Symbol" pitchFamily="18" charset="2"/>
              </a:rPr>
              <a:t>2</a:t>
            </a:r>
            <a:r>
              <a:rPr lang="en-US" altLang="zh-CN" sz="2800" b="1" smtClean="0">
                <a:latin typeface="楷体_GB2312" pitchFamily="49" charset="-122"/>
                <a:ea typeface="楷体_GB2312" pitchFamily="49" charset="-122"/>
                <a:sym typeface="Symbol" pitchFamily="18" charset="2"/>
              </a:rPr>
              <a:t>,</a:t>
            </a:r>
            <a:r>
              <a:rPr lang="en-US" altLang="zh-CN" sz="2800" b="1" smtClean="0">
                <a:ea typeface="楷体_GB2312" pitchFamily="49" charset="-122"/>
                <a:sym typeface="Symbol" pitchFamily="18" charset="2"/>
              </a:rPr>
              <a:t>…</a:t>
            </a:r>
            <a:r>
              <a:rPr lang="en-US" altLang="zh-CN" sz="2800" b="1" smtClean="0">
                <a:latin typeface="楷体_GB2312" pitchFamily="49" charset="-122"/>
                <a:ea typeface="楷体_GB2312" pitchFamily="49" charset="-122"/>
                <a:sym typeface="Symbol" pitchFamily="18" charset="2"/>
              </a:rPr>
              <a:t>, </a:t>
            </a:r>
            <a:r>
              <a:rPr lang="en-US" altLang="zh-CN" sz="2800" b="1" smtClean="0">
                <a:latin typeface="Times New Roman" pitchFamily="18" charset="0"/>
                <a:ea typeface="楷体_GB2312" pitchFamily="49" charset="-122"/>
                <a:sym typeface="Symbol" pitchFamily="18" charset="2"/>
              </a:rPr>
              <a:t>2</a:t>
            </a:r>
          </a:p>
          <a:p>
            <a:pPr marL="0" indent="0" eaLnBrk="1" hangingPunct="1">
              <a:lnSpc>
                <a:spcPct val="130000"/>
              </a:lnSpc>
              <a:buFontTx/>
              <a:buNone/>
            </a:pPr>
            <a:r>
              <a:rPr lang="zh-CN" altLang="en-US" sz="2800" b="1" smtClean="0">
                <a:latin typeface="楷体_GB2312" pitchFamily="49" charset="-122"/>
                <a:ea typeface="楷体_GB2312" pitchFamily="49" charset="-122"/>
                <a:sym typeface="Symbol" pitchFamily="18" charset="2"/>
              </a:rPr>
              <a:t>方法有两种</a:t>
            </a:r>
            <a:r>
              <a:rPr lang="zh-CN" altLang="en-US" sz="2800" b="1" smtClean="0">
                <a:latin typeface="楷体_GB2312" pitchFamily="49" charset="-122"/>
                <a:ea typeface="楷体_GB2312" pitchFamily="49" charset="-122"/>
                <a:sym typeface="Wingdings" pitchFamily="2" charset="2"/>
              </a:rPr>
              <a:t>：（</a:t>
            </a:r>
            <a:r>
              <a:rPr lang="en-US" altLang="zh-CN" sz="2800" b="1" smtClean="0">
                <a:latin typeface="楷体_GB2312" pitchFamily="49" charset="-122"/>
                <a:ea typeface="楷体_GB2312" pitchFamily="49" charset="-122"/>
                <a:sym typeface="Wingdings" pitchFamily="2" charset="2"/>
              </a:rPr>
              <a:t>1</a:t>
            </a:r>
            <a:r>
              <a:rPr lang="zh-CN" altLang="en-US" sz="2800" b="1" smtClean="0">
                <a:latin typeface="楷体_GB2312" pitchFamily="49" charset="-122"/>
                <a:ea typeface="楷体_GB2312" pitchFamily="49" charset="-122"/>
                <a:sym typeface="Wingdings" pitchFamily="2" charset="2"/>
              </a:rPr>
              <a:t>）</a:t>
            </a:r>
            <a:r>
              <a:rPr lang="zh-CN" altLang="en-US" sz="2800" b="1" smtClean="0">
                <a:latin typeface="楷体_GB2312" pitchFamily="49" charset="-122"/>
                <a:ea typeface="楷体_GB2312" pitchFamily="49" charset="-122"/>
                <a:sym typeface="Symbol" pitchFamily="18" charset="2"/>
              </a:rPr>
              <a:t>先按花色分配，再按面值排序。</a:t>
            </a:r>
          </a:p>
          <a:p>
            <a:pPr marL="0" indent="0" eaLnBrk="1" hangingPunct="1">
              <a:lnSpc>
                <a:spcPct val="130000"/>
              </a:lnSpc>
              <a:buFontTx/>
              <a:buNone/>
            </a:pPr>
            <a:r>
              <a:rPr lang="zh-CN" altLang="en-US" sz="2800" b="1" smtClean="0">
                <a:latin typeface="楷体_GB2312" pitchFamily="49" charset="-122"/>
                <a:ea typeface="楷体_GB2312" pitchFamily="49" charset="-122"/>
                <a:sym typeface="Symbol" pitchFamily="18" charset="2"/>
              </a:rPr>
              <a:t>	     或（</a:t>
            </a:r>
            <a:r>
              <a:rPr lang="en-US" altLang="zh-CN" sz="2800" b="1" smtClean="0">
                <a:latin typeface="楷体_GB2312" pitchFamily="49" charset="-122"/>
                <a:ea typeface="楷体_GB2312" pitchFamily="49" charset="-122"/>
                <a:sym typeface="Symbol" pitchFamily="18" charset="2"/>
              </a:rPr>
              <a:t>2</a:t>
            </a:r>
            <a:r>
              <a:rPr lang="zh-CN" altLang="en-US" sz="2800" b="1" smtClean="0">
                <a:latin typeface="楷体_GB2312" pitchFamily="49" charset="-122"/>
                <a:ea typeface="楷体_GB2312" pitchFamily="49" charset="-122"/>
                <a:sym typeface="Symbol" pitchFamily="18" charset="2"/>
              </a:rPr>
              <a:t>）先按面值分配，再按花色排序。</a:t>
            </a:r>
          </a:p>
        </p:txBody>
      </p:sp>
    </p:spTree>
  </p:cSld>
  <p:clrMapOvr>
    <a:masterClrMapping/>
  </p:clrMapOv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ChangeArrowheads="1"/>
          </p:cNvSpPr>
          <p:nvPr/>
        </p:nvSpPr>
        <p:spPr bwMode="auto">
          <a:xfrm>
            <a:off x="533400" y="762000"/>
            <a:ext cx="33988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zh-CN" altLang="en-US" sz="2800" b="1">
                <a:solidFill>
                  <a:srgbClr val="FF3300"/>
                </a:solidFill>
                <a:effectLst>
                  <a:outerShdw blurRad="38100" dist="38100" dir="2700000" algn="tl">
                    <a:srgbClr val="C0C0C0"/>
                  </a:outerShdw>
                </a:effectLst>
                <a:latin typeface="" pitchFamily="18" charset="0"/>
                <a:ea typeface="楷体_GB2312" pitchFamily="49" charset="-122"/>
              </a:rPr>
              <a:t>多关键字有序的概念</a:t>
            </a:r>
          </a:p>
        </p:txBody>
      </p:sp>
      <p:sp>
        <p:nvSpPr>
          <p:cNvPr id="458755" name="Text Box 3"/>
          <p:cNvSpPr txBox="1">
            <a:spLocks noChangeArrowheads="1"/>
          </p:cNvSpPr>
          <p:nvPr/>
        </p:nvSpPr>
        <p:spPr bwMode="auto">
          <a:xfrm>
            <a:off x="539750" y="1557338"/>
            <a:ext cx="7924800" cy="334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a:defRPr kumimoji="1" sz="2400">
                <a:solidFill>
                  <a:schemeClr val="tx1"/>
                </a:solidFill>
                <a:latin typeface="Times New Roman" pitchFamily="18" charset="0"/>
                <a:ea typeface="宋体" pitchFamily="2" charset="-122"/>
              </a:defRPr>
            </a:lvl1pPr>
            <a:lvl2pPr marL="808038">
              <a:defRPr kumimoji="1" sz="2400">
                <a:solidFill>
                  <a:schemeClr val="tx1"/>
                </a:solidFill>
                <a:latin typeface="Times New Roman" pitchFamily="18" charset="0"/>
                <a:ea typeface="宋体" pitchFamily="2" charset="-122"/>
              </a:defRPr>
            </a:lvl2pPr>
            <a:lvl3pPr marL="987425">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110000"/>
              </a:lnSpc>
              <a:spcBef>
                <a:spcPct val="50000"/>
              </a:spcBef>
              <a:defRPr/>
            </a:pPr>
            <a:r>
              <a:rPr kumimoji="0" lang="zh-CN" altLang="en-US" sz="2800" b="1" smtClean="0">
                <a:effectLst>
                  <a:outerShdw blurRad="38100" dist="38100" dir="2700000" algn="tl">
                    <a:srgbClr val="C0C0C0"/>
                  </a:outerShdw>
                </a:effectLst>
                <a:ea typeface="楷体_GB2312" pitchFamily="49" charset="-122"/>
                <a:cs typeface="Times New Roman" panose="02020603050405020304" pitchFamily="18" charset="0"/>
              </a:rPr>
              <a:t>考虑对象序列</a:t>
            </a:r>
            <a:r>
              <a:rPr kumimoji="0" lang="en-US" altLang="zh-CN" sz="2800" b="1" smtClean="0">
                <a:effectLst>
                  <a:outerShdw blurRad="38100" dist="38100" dir="2700000" algn="tl">
                    <a:srgbClr val="C0C0C0"/>
                  </a:outerShdw>
                </a:effectLst>
                <a:ea typeface="楷体_GB2312" pitchFamily="49" charset="-122"/>
                <a:cs typeface="Times New Roman" panose="02020603050405020304" pitchFamily="18" charset="0"/>
              </a:rPr>
              <a:t>{V</a:t>
            </a:r>
            <a:r>
              <a:rPr kumimoji="0" lang="en-US" altLang="zh-CN" sz="2800" b="1" baseline="-25000" smtClean="0">
                <a:effectLst>
                  <a:outerShdw blurRad="38100" dist="38100" dir="2700000" algn="tl">
                    <a:srgbClr val="C0C0C0"/>
                  </a:outerShdw>
                </a:effectLst>
                <a:ea typeface="楷体_GB2312" pitchFamily="49" charset="-122"/>
                <a:cs typeface="Times New Roman" panose="02020603050405020304" pitchFamily="18" charset="0"/>
              </a:rPr>
              <a:t>0</a:t>
            </a:r>
            <a:r>
              <a:rPr kumimoji="0" lang="en-US" altLang="zh-CN" sz="2800" b="1" smtClean="0">
                <a:effectLst>
                  <a:outerShdw blurRad="38100" dist="38100" dir="2700000" algn="tl">
                    <a:srgbClr val="C0C0C0"/>
                  </a:outerShdw>
                </a:effectLst>
                <a:ea typeface="楷体_GB2312" pitchFamily="49" charset="-122"/>
                <a:cs typeface="Times New Roman" panose="02020603050405020304" pitchFamily="18" charset="0"/>
              </a:rPr>
              <a:t>,V</a:t>
            </a:r>
            <a:r>
              <a:rPr kumimoji="0" lang="en-US" altLang="zh-CN" sz="2800" b="1" baseline="-25000" smtClean="0">
                <a:effectLst>
                  <a:outerShdw blurRad="38100" dist="38100" dir="2700000" algn="tl">
                    <a:srgbClr val="C0C0C0"/>
                  </a:outerShdw>
                </a:effectLst>
                <a:ea typeface="楷体_GB2312" pitchFamily="49" charset="-122"/>
                <a:cs typeface="Times New Roman" panose="02020603050405020304" pitchFamily="18" charset="0"/>
              </a:rPr>
              <a:t>1</a:t>
            </a:r>
            <a:r>
              <a:rPr kumimoji="0" lang="en-US" altLang="zh-CN" sz="2800" b="1" smtClean="0">
                <a:effectLst>
                  <a:outerShdw blurRad="38100" dist="38100" dir="2700000" algn="tl">
                    <a:srgbClr val="C0C0C0"/>
                  </a:outerShdw>
                </a:effectLst>
                <a:ea typeface="楷体_GB2312" pitchFamily="49" charset="-122"/>
                <a:cs typeface="Times New Roman" panose="02020603050405020304" pitchFamily="18" charset="0"/>
              </a:rPr>
              <a:t>,..., V</a:t>
            </a:r>
            <a:r>
              <a:rPr kumimoji="0" lang="en-US" altLang="zh-CN" sz="2800" b="1" baseline="-25000" smtClean="0">
                <a:effectLst>
                  <a:outerShdw blurRad="38100" dist="38100" dir="2700000" algn="tl">
                    <a:srgbClr val="C0C0C0"/>
                  </a:outerShdw>
                </a:effectLst>
                <a:ea typeface="楷体_GB2312" pitchFamily="49" charset="-122"/>
                <a:cs typeface="Times New Roman" panose="02020603050405020304" pitchFamily="18" charset="0"/>
              </a:rPr>
              <a:t>n-1</a:t>
            </a:r>
            <a:r>
              <a:rPr kumimoji="0" lang="en-US" altLang="zh-CN" sz="2800" b="1" smtClean="0">
                <a:effectLst>
                  <a:outerShdw blurRad="38100" dist="38100" dir="2700000" algn="tl">
                    <a:srgbClr val="C0C0C0"/>
                  </a:outerShdw>
                </a:effectLst>
                <a:ea typeface="楷体_GB2312" pitchFamily="49" charset="-122"/>
                <a:cs typeface="Times New Roman" panose="02020603050405020304" pitchFamily="18" charset="0"/>
              </a:rPr>
              <a:t>}</a:t>
            </a:r>
            <a:r>
              <a:rPr kumimoji="0" lang="zh-CN" altLang="en-US" sz="2800" b="1" smtClean="0">
                <a:effectLst>
                  <a:outerShdw blurRad="38100" dist="38100" dir="2700000" algn="tl">
                    <a:srgbClr val="C0C0C0"/>
                  </a:outerShdw>
                </a:effectLst>
                <a:ea typeface="楷体_GB2312" pitchFamily="49" charset="-122"/>
                <a:cs typeface="Times New Roman" panose="02020603050405020304" pitchFamily="18" charset="0"/>
              </a:rPr>
              <a:t>，每个对象</a:t>
            </a:r>
            <a:r>
              <a:rPr kumimoji="0" lang="en-US" altLang="zh-CN" sz="2800" b="1" smtClean="0">
                <a:effectLst>
                  <a:outerShdw blurRad="38100" dist="38100" dir="2700000" algn="tl">
                    <a:srgbClr val="C0C0C0"/>
                  </a:outerShdw>
                </a:effectLst>
                <a:ea typeface="楷体_GB2312" pitchFamily="49" charset="-122"/>
                <a:cs typeface="Times New Roman" panose="02020603050405020304" pitchFamily="18" charset="0"/>
              </a:rPr>
              <a:t>V</a:t>
            </a:r>
            <a:r>
              <a:rPr kumimoji="0" lang="en-US" altLang="zh-CN" sz="2800" b="1" baseline="-25000" smtClean="0">
                <a:effectLst>
                  <a:outerShdw blurRad="38100" dist="38100" dir="2700000" algn="tl">
                    <a:srgbClr val="C0C0C0"/>
                  </a:outerShdw>
                </a:effectLst>
                <a:ea typeface="楷体_GB2312" pitchFamily="49" charset="-122"/>
                <a:cs typeface="Times New Roman" panose="02020603050405020304" pitchFamily="18" charset="0"/>
              </a:rPr>
              <a:t>i</a:t>
            </a:r>
            <a:r>
              <a:rPr kumimoji="0" lang="zh-CN" altLang="en-US" sz="2800" b="1" smtClean="0">
                <a:effectLst>
                  <a:outerShdw blurRad="38100" dist="38100" dir="2700000" algn="tl">
                    <a:srgbClr val="C0C0C0"/>
                  </a:outerShdw>
                </a:effectLst>
                <a:ea typeface="楷体_GB2312" pitchFamily="49" charset="-122"/>
                <a:cs typeface="Times New Roman" panose="02020603050405020304" pitchFamily="18" charset="0"/>
              </a:rPr>
              <a:t>含</a:t>
            </a:r>
            <a:r>
              <a:rPr kumimoji="0" lang="en-US" altLang="zh-CN" sz="2800" b="1" smtClean="0">
                <a:effectLst>
                  <a:outerShdw blurRad="38100" dist="38100" dir="2700000" algn="tl">
                    <a:srgbClr val="C0C0C0"/>
                  </a:outerShdw>
                </a:effectLst>
                <a:ea typeface="楷体_GB2312" pitchFamily="49" charset="-122"/>
                <a:cs typeface="Times New Roman" panose="02020603050405020304" pitchFamily="18" charset="0"/>
              </a:rPr>
              <a:t>d</a:t>
            </a:r>
            <a:r>
              <a:rPr kumimoji="0" lang="zh-CN" altLang="en-US" sz="2800" b="1" smtClean="0">
                <a:effectLst>
                  <a:outerShdw blurRad="38100" dist="38100" dir="2700000" algn="tl">
                    <a:srgbClr val="C0C0C0"/>
                  </a:outerShdw>
                </a:effectLst>
                <a:ea typeface="楷体_GB2312" pitchFamily="49" charset="-122"/>
                <a:cs typeface="Times New Roman" panose="02020603050405020304" pitchFamily="18" charset="0"/>
              </a:rPr>
              <a:t>个关键字</a:t>
            </a:r>
            <a:r>
              <a:rPr kumimoji="0" lang="en-US" altLang="zh-CN" sz="2800" b="1" smtClean="0">
                <a:effectLst>
                  <a:outerShdw blurRad="38100" dist="38100" dir="2700000" algn="tl">
                    <a:srgbClr val="C0C0C0"/>
                  </a:outerShdw>
                </a:effectLst>
                <a:ea typeface="楷体_GB2312" pitchFamily="49" charset="-122"/>
                <a:cs typeface="Times New Roman" panose="02020603050405020304" pitchFamily="18" charset="0"/>
              </a:rPr>
              <a:t>(K</a:t>
            </a:r>
            <a:r>
              <a:rPr kumimoji="0" lang="en-US" altLang="zh-CN" sz="2800" b="1" baseline="-25000" smtClean="0">
                <a:effectLst>
                  <a:outerShdw blurRad="38100" dist="38100" dir="2700000" algn="tl">
                    <a:srgbClr val="C0C0C0"/>
                  </a:outerShdw>
                </a:effectLst>
                <a:ea typeface="楷体_GB2312" pitchFamily="49" charset="-122"/>
                <a:cs typeface="Times New Roman" panose="02020603050405020304" pitchFamily="18" charset="0"/>
              </a:rPr>
              <a:t>i</a:t>
            </a:r>
            <a:r>
              <a:rPr kumimoji="0" lang="en-US" altLang="zh-CN" sz="2800" b="1" baseline="30000" smtClean="0">
                <a:effectLst>
                  <a:outerShdw blurRad="38100" dist="38100" dir="2700000" algn="tl">
                    <a:srgbClr val="C0C0C0"/>
                  </a:outerShdw>
                </a:effectLst>
                <a:ea typeface="楷体_GB2312" pitchFamily="49" charset="-122"/>
                <a:cs typeface="Times New Roman" panose="02020603050405020304" pitchFamily="18" charset="0"/>
              </a:rPr>
              <a:t>1</a:t>
            </a:r>
            <a:r>
              <a:rPr kumimoji="0" lang="en-US" altLang="zh-CN" sz="2800" b="1" smtClean="0">
                <a:effectLst>
                  <a:outerShdw blurRad="38100" dist="38100" dir="2700000" algn="tl">
                    <a:srgbClr val="C0C0C0"/>
                  </a:outerShdw>
                </a:effectLst>
                <a:ea typeface="楷体_GB2312" pitchFamily="49" charset="-122"/>
                <a:cs typeface="Times New Roman" panose="02020603050405020304" pitchFamily="18" charset="0"/>
              </a:rPr>
              <a:t>,K</a:t>
            </a:r>
            <a:r>
              <a:rPr kumimoji="0" lang="en-US" altLang="zh-CN" sz="2800" b="1" baseline="-25000" smtClean="0">
                <a:effectLst>
                  <a:outerShdw blurRad="38100" dist="38100" dir="2700000" algn="tl">
                    <a:srgbClr val="C0C0C0"/>
                  </a:outerShdw>
                </a:effectLst>
                <a:ea typeface="楷体_GB2312" pitchFamily="49" charset="-122"/>
                <a:cs typeface="Times New Roman" panose="02020603050405020304" pitchFamily="18" charset="0"/>
              </a:rPr>
              <a:t>i</a:t>
            </a:r>
            <a:r>
              <a:rPr kumimoji="0" lang="en-US" altLang="zh-CN" sz="2800" b="1" baseline="30000" smtClean="0">
                <a:effectLst>
                  <a:outerShdw blurRad="38100" dist="38100" dir="2700000" algn="tl">
                    <a:srgbClr val="C0C0C0"/>
                  </a:outerShdw>
                </a:effectLst>
                <a:ea typeface="楷体_GB2312" pitchFamily="49" charset="-122"/>
                <a:cs typeface="Times New Roman" panose="02020603050405020304" pitchFamily="18" charset="0"/>
              </a:rPr>
              <a:t>2</a:t>
            </a:r>
            <a:r>
              <a:rPr kumimoji="0" lang="en-US" altLang="zh-CN" sz="2800" b="1" smtClean="0">
                <a:effectLst>
                  <a:outerShdw blurRad="38100" dist="38100" dir="2700000" algn="tl">
                    <a:srgbClr val="C0C0C0"/>
                  </a:outerShdw>
                </a:effectLst>
                <a:ea typeface="楷体_GB2312" pitchFamily="49" charset="-122"/>
                <a:cs typeface="Times New Roman" panose="02020603050405020304" pitchFamily="18" charset="0"/>
              </a:rPr>
              <a:t>,..., K</a:t>
            </a:r>
            <a:r>
              <a:rPr kumimoji="0" lang="en-US" altLang="zh-CN" sz="2800" b="1" baseline="-25000" smtClean="0">
                <a:effectLst>
                  <a:outerShdw blurRad="38100" dist="38100" dir="2700000" algn="tl">
                    <a:srgbClr val="C0C0C0"/>
                  </a:outerShdw>
                </a:effectLst>
                <a:ea typeface="楷体_GB2312" pitchFamily="49" charset="-122"/>
                <a:cs typeface="Times New Roman" panose="02020603050405020304" pitchFamily="18" charset="0"/>
              </a:rPr>
              <a:t>i</a:t>
            </a:r>
            <a:r>
              <a:rPr kumimoji="0" lang="en-US" altLang="zh-CN" sz="2800" b="1" baseline="30000" smtClean="0">
                <a:effectLst>
                  <a:outerShdw blurRad="38100" dist="38100" dir="2700000" algn="tl">
                    <a:srgbClr val="C0C0C0"/>
                  </a:outerShdw>
                </a:effectLst>
                <a:ea typeface="楷体_GB2312" pitchFamily="49" charset="-122"/>
                <a:cs typeface="Times New Roman" panose="02020603050405020304" pitchFamily="18" charset="0"/>
              </a:rPr>
              <a:t>d</a:t>
            </a:r>
            <a:r>
              <a:rPr kumimoji="0" lang="en-US" altLang="zh-CN" sz="2800" b="1" smtClean="0">
                <a:effectLst>
                  <a:outerShdw blurRad="38100" dist="38100" dir="2700000" algn="tl">
                    <a:srgbClr val="C0C0C0"/>
                  </a:outerShdw>
                </a:effectLst>
                <a:ea typeface="楷体_GB2312" pitchFamily="49" charset="-122"/>
                <a:cs typeface="Times New Roman" panose="02020603050405020304" pitchFamily="18" charset="0"/>
              </a:rPr>
              <a:t>)</a:t>
            </a:r>
            <a:r>
              <a:rPr kumimoji="0" lang="zh-CN" altLang="en-US" sz="2800" b="1" smtClean="0">
                <a:effectLst>
                  <a:outerShdw blurRad="38100" dist="38100" dir="2700000" algn="tl">
                    <a:srgbClr val="C0C0C0"/>
                  </a:outerShdw>
                </a:effectLst>
                <a:ea typeface="楷体_GB2312" pitchFamily="49" charset="-122"/>
                <a:cs typeface="Times New Roman" panose="02020603050405020304" pitchFamily="18" charset="0"/>
              </a:rPr>
              <a:t>。若对序列中的任意两个对象</a:t>
            </a:r>
            <a:r>
              <a:rPr kumimoji="0" lang="en-US" altLang="zh-CN" sz="2800" b="1" smtClean="0">
                <a:effectLst>
                  <a:outerShdw blurRad="38100" dist="38100" dir="2700000" algn="tl">
                    <a:srgbClr val="C0C0C0"/>
                  </a:outerShdw>
                </a:effectLst>
                <a:ea typeface="楷体_GB2312" pitchFamily="49" charset="-122"/>
                <a:cs typeface="Times New Roman" panose="02020603050405020304" pitchFamily="18" charset="0"/>
              </a:rPr>
              <a:t>V</a:t>
            </a:r>
            <a:r>
              <a:rPr kumimoji="0" lang="en-US" altLang="zh-CN" sz="2800" b="1" baseline="-25000" smtClean="0">
                <a:ea typeface="楷体_GB2312" pitchFamily="49" charset="-122"/>
                <a:cs typeface="Times New Roman" panose="02020603050405020304" pitchFamily="18" charset="0"/>
              </a:rPr>
              <a:t>i</a:t>
            </a:r>
            <a:r>
              <a:rPr kumimoji="0" lang="zh-CN" altLang="en-US" sz="2800" b="1" smtClean="0">
                <a:effectLst>
                  <a:outerShdw blurRad="38100" dist="38100" dir="2700000" algn="tl">
                    <a:srgbClr val="C0C0C0"/>
                  </a:outerShdw>
                </a:effectLst>
                <a:ea typeface="楷体_GB2312" pitchFamily="49" charset="-122"/>
                <a:cs typeface="Times New Roman" panose="02020603050405020304" pitchFamily="18" charset="0"/>
              </a:rPr>
              <a:t>和</a:t>
            </a:r>
            <a:r>
              <a:rPr kumimoji="0" lang="en-US" altLang="zh-CN" sz="2800" b="1" smtClean="0">
                <a:effectLst>
                  <a:outerShdw blurRad="38100" dist="38100" dir="2700000" algn="tl">
                    <a:srgbClr val="C0C0C0"/>
                  </a:outerShdw>
                </a:effectLst>
                <a:ea typeface="楷体_GB2312" pitchFamily="49" charset="-122"/>
                <a:cs typeface="Times New Roman" panose="02020603050405020304" pitchFamily="18" charset="0"/>
              </a:rPr>
              <a:t>V</a:t>
            </a:r>
            <a:r>
              <a:rPr kumimoji="0" lang="en-US" altLang="zh-CN" sz="2800" b="1" baseline="-25000" smtClean="0">
                <a:ea typeface="楷体_GB2312" pitchFamily="49" charset="-122"/>
                <a:cs typeface="Times New Roman" panose="02020603050405020304" pitchFamily="18" charset="0"/>
              </a:rPr>
              <a:t>j</a:t>
            </a:r>
            <a:r>
              <a:rPr kumimoji="0" lang="zh-CN" altLang="en-US" sz="2800" b="1" smtClean="0">
                <a:effectLst>
                  <a:outerShdw blurRad="38100" dist="38100" dir="2700000" algn="tl">
                    <a:srgbClr val="C0C0C0"/>
                  </a:outerShdw>
                </a:effectLst>
                <a:ea typeface="楷体_GB2312" pitchFamily="49" charset="-122"/>
                <a:cs typeface="Times New Roman" panose="02020603050405020304" pitchFamily="18" charset="0"/>
              </a:rPr>
              <a:t>都有</a:t>
            </a:r>
          </a:p>
          <a:p>
            <a:pPr>
              <a:lnSpc>
                <a:spcPct val="110000"/>
              </a:lnSpc>
              <a:spcBef>
                <a:spcPct val="50000"/>
              </a:spcBef>
              <a:defRPr/>
            </a:pPr>
            <a:r>
              <a:rPr kumimoji="0" lang="zh-CN" altLang="en-US" sz="2800" b="1" smtClean="0">
                <a:effectLst>
                  <a:outerShdw blurRad="38100" dist="38100" dir="2700000" algn="tl">
                    <a:srgbClr val="C0C0C0"/>
                  </a:outerShdw>
                </a:effectLst>
                <a:ea typeface="楷体_GB2312" pitchFamily="49" charset="-122"/>
                <a:cs typeface="Times New Roman" panose="02020603050405020304" pitchFamily="18" charset="0"/>
              </a:rPr>
              <a:t>        </a:t>
            </a:r>
            <a:r>
              <a:rPr kumimoji="0" lang="en-US" altLang="zh-CN" sz="2800" b="1" smtClean="0">
                <a:effectLst>
                  <a:outerShdw blurRad="38100" dist="38100" dir="2700000" algn="tl">
                    <a:srgbClr val="C0C0C0"/>
                  </a:outerShdw>
                </a:effectLst>
                <a:ea typeface="楷体_GB2312" pitchFamily="49" charset="-122"/>
                <a:cs typeface="Times New Roman" panose="02020603050405020304" pitchFamily="18" charset="0"/>
              </a:rPr>
              <a:t>(K</a:t>
            </a:r>
            <a:r>
              <a:rPr kumimoji="0" lang="en-US" altLang="zh-CN" sz="2800" b="1" baseline="-25000" smtClean="0">
                <a:effectLst>
                  <a:outerShdw blurRad="38100" dist="38100" dir="2700000" algn="tl">
                    <a:srgbClr val="C0C0C0"/>
                  </a:outerShdw>
                </a:effectLst>
                <a:ea typeface="楷体_GB2312" pitchFamily="49" charset="-122"/>
                <a:cs typeface="Times New Roman" panose="02020603050405020304" pitchFamily="18" charset="0"/>
              </a:rPr>
              <a:t>i</a:t>
            </a:r>
            <a:r>
              <a:rPr kumimoji="0" lang="en-US" altLang="zh-CN" sz="2800" b="1" baseline="30000" smtClean="0">
                <a:effectLst>
                  <a:outerShdw blurRad="38100" dist="38100" dir="2700000" algn="tl">
                    <a:srgbClr val="C0C0C0"/>
                  </a:outerShdw>
                </a:effectLst>
                <a:ea typeface="楷体_GB2312" pitchFamily="49" charset="-122"/>
                <a:cs typeface="Times New Roman" panose="02020603050405020304" pitchFamily="18" charset="0"/>
              </a:rPr>
              <a:t>1</a:t>
            </a:r>
            <a:r>
              <a:rPr kumimoji="0" lang="en-US" altLang="zh-CN" sz="2800" b="1" smtClean="0">
                <a:effectLst>
                  <a:outerShdw blurRad="38100" dist="38100" dir="2700000" algn="tl">
                    <a:srgbClr val="C0C0C0"/>
                  </a:outerShdw>
                </a:effectLst>
                <a:ea typeface="楷体_GB2312" pitchFamily="49" charset="-122"/>
                <a:cs typeface="Times New Roman" panose="02020603050405020304" pitchFamily="18" charset="0"/>
              </a:rPr>
              <a:t>,K</a:t>
            </a:r>
            <a:r>
              <a:rPr kumimoji="0" lang="en-US" altLang="zh-CN" sz="2800" b="1" baseline="-25000" smtClean="0">
                <a:effectLst>
                  <a:outerShdw blurRad="38100" dist="38100" dir="2700000" algn="tl">
                    <a:srgbClr val="C0C0C0"/>
                  </a:outerShdw>
                </a:effectLst>
                <a:ea typeface="楷体_GB2312" pitchFamily="49" charset="-122"/>
                <a:cs typeface="Times New Roman" panose="02020603050405020304" pitchFamily="18" charset="0"/>
              </a:rPr>
              <a:t>i</a:t>
            </a:r>
            <a:r>
              <a:rPr kumimoji="0" lang="en-US" altLang="zh-CN" sz="2800" b="1" baseline="30000" smtClean="0">
                <a:effectLst>
                  <a:outerShdw blurRad="38100" dist="38100" dir="2700000" algn="tl">
                    <a:srgbClr val="C0C0C0"/>
                  </a:outerShdw>
                </a:effectLst>
                <a:ea typeface="楷体_GB2312" pitchFamily="49" charset="-122"/>
                <a:cs typeface="Times New Roman" panose="02020603050405020304" pitchFamily="18" charset="0"/>
              </a:rPr>
              <a:t>2</a:t>
            </a:r>
            <a:r>
              <a:rPr kumimoji="0" lang="en-US" altLang="zh-CN" sz="2800" b="1" smtClean="0">
                <a:effectLst>
                  <a:outerShdw blurRad="38100" dist="38100" dir="2700000" algn="tl">
                    <a:srgbClr val="C0C0C0"/>
                  </a:outerShdw>
                </a:effectLst>
                <a:ea typeface="楷体_GB2312" pitchFamily="49" charset="-122"/>
                <a:cs typeface="Times New Roman" panose="02020603050405020304" pitchFamily="18" charset="0"/>
              </a:rPr>
              <a:t>,..., K</a:t>
            </a:r>
            <a:r>
              <a:rPr kumimoji="0" lang="en-US" altLang="zh-CN" sz="2800" b="1" baseline="-25000" smtClean="0">
                <a:effectLst>
                  <a:outerShdw blurRad="38100" dist="38100" dir="2700000" algn="tl">
                    <a:srgbClr val="C0C0C0"/>
                  </a:outerShdw>
                </a:effectLst>
                <a:ea typeface="楷体_GB2312" pitchFamily="49" charset="-122"/>
                <a:cs typeface="Times New Roman" panose="02020603050405020304" pitchFamily="18" charset="0"/>
              </a:rPr>
              <a:t>i</a:t>
            </a:r>
            <a:r>
              <a:rPr kumimoji="0" lang="en-US" altLang="zh-CN" sz="2800" b="1" baseline="30000" smtClean="0">
                <a:effectLst>
                  <a:outerShdw blurRad="38100" dist="38100" dir="2700000" algn="tl">
                    <a:srgbClr val="C0C0C0"/>
                  </a:outerShdw>
                </a:effectLst>
                <a:ea typeface="楷体_GB2312" pitchFamily="49" charset="-122"/>
                <a:cs typeface="Times New Roman" panose="02020603050405020304" pitchFamily="18" charset="0"/>
              </a:rPr>
              <a:t>d</a:t>
            </a:r>
            <a:r>
              <a:rPr kumimoji="0" lang="en-US" altLang="zh-CN" sz="2800" b="1" smtClean="0">
                <a:effectLst>
                  <a:outerShdw blurRad="38100" dist="38100" dir="2700000" algn="tl">
                    <a:srgbClr val="C0C0C0"/>
                  </a:outerShdw>
                </a:effectLst>
                <a:ea typeface="楷体_GB2312" pitchFamily="49" charset="-122"/>
                <a:cs typeface="Times New Roman" panose="02020603050405020304" pitchFamily="18" charset="0"/>
              </a:rPr>
              <a:t>) &lt; (K</a:t>
            </a:r>
            <a:r>
              <a:rPr kumimoji="0" lang="en-US" altLang="zh-CN" sz="2800" b="1" baseline="-25000" smtClean="0">
                <a:effectLst>
                  <a:outerShdw blurRad="38100" dist="38100" dir="2700000" algn="tl">
                    <a:srgbClr val="C0C0C0"/>
                  </a:outerShdw>
                </a:effectLst>
                <a:ea typeface="楷体_GB2312" pitchFamily="49" charset="-122"/>
                <a:cs typeface="Times New Roman" panose="02020603050405020304" pitchFamily="18" charset="0"/>
              </a:rPr>
              <a:t>j</a:t>
            </a:r>
            <a:r>
              <a:rPr kumimoji="0" lang="en-US" altLang="zh-CN" sz="2800" b="1" baseline="30000" smtClean="0">
                <a:effectLst>
                  <a:outerShdw blurRad="38100" dist="38100" dir="2700000" algn="tl">
                    <a:srgbClr val="C0C0C0"/>
                  </a:outerShdw>
                </a:effectLst>
                <a:ea typeface="楷体_GB2312" pitchFamily="49" charset="-122"/>
                <a:cs typeface="Times New Roman" panose="02020603050405020304" pitchFamily="18" charset="0"/>
              </a:rPr>
              <a:t>1</a:t>
            </a:r>
            <a:r>
              <a:rPr kumimoji="0" lang="en-US" altLang="zh-CN" sz="2800" b="1" smtClean="0">
                <a:effectLst>
                  <a:outerShdw blurRad="38100" dist="38100" dir="2700000" algn="tl">
                    <a:srgbClr val="C0C0C0"/>
                  </a:outerShdw>
                </a:effectLst>
                <a:ea typeface="楷体_GB2312" pitchFamily="49" charset="-122"/>
                <a:cs typeface="Times New Roman" panose="02020603050405020304" pitchFamily="18" charset="0"/>
              </a:rPr>
              <a:t>,K</a:t>
            </a:r>
            <a:r>
              <a:rPr kumimoji="0" lang="en-US" altLang="zh-CN" sz="2800" b="1" baseline="-25000" smtClean="0">
                <a:effectLst>
                  <a:outerShdw blurRad="38100" dist="38100" dir="2700000" algn="tl">
                    <a:srgbClr val="C0C0C0"/>
                  </a:outerShdw>
                </a:effectLst>
                <a:ea typeface="楷体_GB2312" pitchFamily="49" charset="-122"/>
                <a:cs typeface="Times New Roman" panose="02020603050405020304" pitchFamily="18" charset="0"/>
              </a:rPr>
              <a:t>j</a:t>
            </a:r>
            <a:r>
              <a:rPr kumimoji="0" lang="en-US" altLang="zh-CN" sz="2800" b="1" baseline="30000" smtClean="0">
                <a:effectLst>
                  <a:outerShdw blurRad="38100" dist="38100" dir="2700000" algn="tl">
                    <a:srgbClr val="C0C0C0"/>
                  </a:outerShdw>
                </a:effectLst>
                <a:ea typeface="楷体_GB2312" pitchFamily="49" charset="-122"/>
                <a:cs typeface="Times New Roman" panose="02020603050405020304" pitchFamily="18" charset="0"/>
              </a:rPr>
              <a:t>2</a:t>
            </a:r>
            <a:r>
              <a:rPr kumimoji="0" lang="en-US" altLang="zh-CN" sz="2800" b="1" smtClean="0">
                <a:effectLst>
                  <a:outerShdw blurRad="38100" dist="38100" dir="2700000" algn="tl">
                    <a:srgbClr val="C0C0C0"/>
                  </a:outerShdw>
                </a:effectLst>
                <a:ea typeface="楷体_GB2312" pitchFamily="49" charset="-122"/>
                <a:cs typeface="Times New Roman" panose="02020603050405020304" pitchFamily="18" charset="0"/>
              </a:rPr>
              <a:t>,..., K</a:t>
            </a:r>
            <a:r>
              <a:rPr kumimoji="0" lang="en-US" altLang="zh-CN" sz="2800" b="1" baseline="-25000" smtClean="0">
                <a:effectLst>
                  <a:outerShdw blurRad="38100" dist="38100" dir="2700000" algn="tl">
                    <a:srgbClr val="C0C0C0"/>
                  </a:outerShdw>
                </a:effectLst>
                <a:ea typeface="楷体_GB2312" pitchFamily="49" charset="-122"/>
                <a:cs typeface="Times New Roman" panose="02020603050405020304" pitchFamily="18" charset="0"/>
              </a:rPr>
              <a:t>j</a:t>
            </a:r>
            <a:r>
              <a:rPr kumimoji="0" lang="en-US" altLang="zh-CN" sz="2800" b="1" baseline="30000" smtClean="0">
                <a:effectLst>
                  <a:outerShdw blurRad="38100" dist="38100" dir="2700000" algn="tl">
                    <a:srgbClr val="C0C0C0"/>
                  </a:outerShdw>
                </a:effectLst>
                <a:ea typeface="楷体_GB2312" pitchFamily="49" charset="-122"/>
                <a:cs typeface="Times New Roman" panose="02020603050405020304" pitchFamily="18" charset="0"/>
              </a:rPr>
              <a:t>d</a:t>
            </a:r>
            <a:r>
              <a:rPr kumimoji="0" lang="en-US" altLang="zh-CN" sz="2800" b="1" smtClean="0">
                <a:effectLst>
                  <a:outerShdw blurRad="38100" dist="38100" dir="2700000" algn="tl">
                    <a:srgbClr val="C0C0C0"/>
                  </a:outerShdw>
                </a:effectLst>
                <a:ea typeface="楷体_GB2312" pitchFamily="49" charset="-122"/>
                <a:cs typeface="Times New Roman" panose="02020603050405020304" pitchFamily="18" charset="0"/>
              </a:rPr>
              <a:t>)</a:t>
            </a:r>
          </a:p>
          <a:p>
            <a:pPr>
              <a:lnSpc>
                <a:spcPct val="110000"/>
              </a:lnSpc>
              <a:spcBef>
                <a:spcPct val="50000"/>
              </a:spcBef>
              <a:defRPr/>
            </a:pPr>
            <a:r>
              <a:rPr kumimoji="0" lang="zh-CN" altLang="en-US" sz="2800" b="1" smtClean="0">
                <a:effectLst>
                  <a:outerShdw blurRad="38100" dist="38100" dir="2700000" algn="tl">
                    <a:srgbClr val="C0C0C0"/>
                  </a:outerShdw>
                </a:effectLst>
                <a:ea typeface="楷体_GB2312" pitchFamily="49" charset="-122"/>
                <a:cs typeface="Times New Roman" panose="02020603050405020304" pitchFamily="18" charset="0"/>
              </a:rPr>
              <a:t>则称序列对关键字</a:t>
            </a:r>
            <a:r>
              <a:rPr kumimoji="0" lang="en-US" altLang="zh-CN" sz="2800" b="1" smtClean="0">
                <a:effectLst>
                  <a:outerShdw blurRad="38100" dist="38100" dir="2700000" algn="tl">
                    <a:srgbClr val="C0C0C0"/>
                  </a:outerShdw>
                </a:effectLst>
                <a:ea typeface="楷体_GB2312" pitchFamily="49" charset="-122"/>
                <a:cs typeface="Times New Roman" panose="02020603050405020304" pitchFamily="18" charset="0"/>
              </a:rPr>
              <a:t>(K</a:t>
            </a:r>
            <a:r>
              <a:rPr kumimoji="0" lang="en-US" altLang="zh-CN" sz="2800" b="1" baseline="-25000" smtClean="0">
                <a:effectLst>
                  <a:outerShdw blurRad="38100" dist="38100" dir="2700000" algn="tl">
                    <a:srgbClr val="C0C0C0"/>
                  </a:outerShdw>
                </a:effectLst>
                <a:ea typeface="楷体_GB2312" pitchFamily="49" charset="-122"/>
                <a:cs typeface="Times New Roman" panose="02020603050405020304" pitchFamily="18" charset="0"/>
              </a:rPr>
              <a:t>i</a:t>
            </a:r>
            <a:r>
              <a:rPr kumimoji="0" lang="en-US" altLang="zh-CN" sz="2800" b="1" baseline="30000" smtClean="0">
                <a:effectLst>
                  <a:outerShdw blurRad="38100" dist="38100" dir="2700000" algn="tl">
                    <a:srgbClr val="C0C0C0"/>
                  </a:outerShdw>
                </a:effectLst>
                <a:ea typeface="楷体_GB2312" pitchFamily="49" charset="-122"/>
                <a:cs typeface="Times New Roman" panose="02020603050405020304" pitchFamily="18" charset="0"/>
              </a:rPr>
              <a:t>1</a:t>
            </a:r>
            <a:r>
              <a:rPr kumimoji="0" lang="en-US" altLang="zh-CN" sz="2800" b="1" smtClean="0">
                <a:effectLst>
                  <a:outerShdw blurRad="38100" dist="38100" dir="2700000" algn="tl">
                    <a:srgbClr val="C0C0C0"/>
                  </a:outerShdw>
                </a:effectLst>
                <a:ea typeface="楷体_GB2312" pitchFamily="49" charset="-122"/>
                <a:cs typeface="Times New Roman" panose="02020603050405020304" pitchFamily="18" charset="0"/>
              </a:rPr>
              <a:t>,K</a:t>
            </a:r>
            <a:r>
              <a:rPr kumimoji="0" lang="en-US" altLang="zh-CN" sz="2800" b="1" baseline="-25000" smtClean="0">
                <a:effectLst>
                  <a:outerShdw blurRad="38100" dist="38100" dir="2700000" algn="tl">
                    <a:srgbClr val="C0C0C0"/>
                  </a:outerShdw>
                </a:effectLst>
                <a:ea typeface="楷体_GB2312" pitchFamily="49" charset="-122"/>
                <a:cs typeface="Times New Roman" panose="02020603050405020304" pitchFamily="18" charset="0"/>
              </a:rPr>
              <a:t>i</a:t>
            </a:r>
            <a:r>
              <a:rPr kumimoji="0" lang="en-US" altLang="zh-CN" sz="2800" b="1" baseline="30000" smtClean="0">
                <a:effectLst>
                  <a:outerShdw blurRad="38100" dist="38100" dir="2700000" algn="tl">
                    <a:srgbClr val="C0C0C0"/>
                  </a:outerShdw>
                </a:effectLst>
                <a:ea typeface="楷体_GB2312" pitchFamily="49" charset="-122"/>
                <a:cs typeface="Times New Roman" panose="02020603050405020304" pitchFamily="18" charset="0"/>
              </a:rPr>
              <a:t>2</a:t>
            </a:r>
            <a:r>
              <a:rPr kumimoji="0" lang="en-US" altLang="zh-CN" sz="2800" b="1" smtClean="0">
                <a:effectLst>
                  <a:outerShdw blurRad="38100" dist="38100" dir="2700000" algn="tl">
                    <a:srgbClr val="C0C0C0"/>
                  </a:outerShdw>
                </a:effectLst>
                <a:ea typeface="楷体_GB2312" pitchFamily="49" charset="-122"/>
                <a:cs typeface="Times New Roman" panose="02020603050405020304" pitchFamily="18" charset="0"/>
              </a:rPr>
              <a:t>,..., K</a:t>
            </a:r>
            <a:r>
              <a:rPr kumimoji="0" lang="en-US" altLang="zh-CN" sz="2800" b="1" baseline="-25000" smtClean="0">
                <a:effectLst>
                  <a:outerShdw blurRad="38100" dist="38100" dir="2700000" algn="tl">
                    <a:srgbClr val="C0C0C0"/>
                  </a:outerShdw>
                </a:effectLst>
                <a:ea typeface="楷体_GB2312" pitchFamily="49" charset="-122"/>
                <a:cs typeface="Times New Roman" panose="02020603050405020304" pitchFamily="18" charset="0"/>
              </a:rPr>
              <a:t>i</a:t>
            </a:r>
            <a:r>
              <a:rPr kumimoji="0" lang="en-US" altLang="zh-CN" sz="2800" b="1" baseline="30000" smtClean="0">
                <a:effectLst>
                  <a:outerShdw blurRad="38100" dist="38100" dir="2700000" algn="tl">
                    <a:srgbClr val="C0C0C0"/>
                  </a:outerShdw>
                </a:effectLst>
                <a:ea typeface="楷体_GB2312" pitchFamily="49" charset="-122"/>
                <a:cs typeface="Times New Roman" panose="02020603050405020304" pitchFamily="18" charset="0"/>
              </a:rPr>
              <a:t>d</a:t>
            </a:r>
            <a:r>
              <a:rPr kumimoji="0" lang="en-US" altLang="zh-CN" sz="2800" b="1" smtClean="0">
                <a:effectLst>
                  <a:outerShdw blurRad="38100" dist="38100" dir="2700000" algn="tl">
                    <a:srgbClr val="C0C0C0"/>
                  </a:outerShdw>
                </a:effectLst>
                <a:ea typeface="楷体_GB2312" pitchFamily="49" charset="-122"/>
                <a:cs typeface="Times New Roman" panose="02020603050405020304" pitchFamily="18" charset="0"/>
              </a:rPr>
              <a:t>)</a:t>
            </a:r>
            <a:r>
              <a:rPr kumimoji="0" lang="zh-CN" altLang="en-US" sz="2800" b="1" smtClean="0">
                <a:effectLst>
                  <a:outerShdw blurRad="38100" dist="38100" dir="2700000" algn="tl">
                    <a:srgbClr val="C0C0C0"/>
                  </a:outerShdw>
                </a:effectLst>
                <a:ea typeface="楷体_GB2312" pitchFamily="49" charset="-122"/>
                <a:cs typeface="Times New Roman" panose="02020603050405020304" pitchFamily="18" charset="0"/>
              </a:rPr>
              <a:t>有序，且</a:t>
            </a:r>
            <a:r>
              <a:rPr kumimoji="0" lang="en-US" altLang="zh-CN" sz="2800" b="1" smtClean="0">
                <a:effectLst>
                  <a:outerShdw blurRad="38100" dist="38100" dir="2700000" algn="tl">
                    <a:srgbClr val="C0C0C0"/>
                  </a:outerShdw>
                </a:effectLst>
                <a:ea typeface="楷体_GB2312" pitchFamily="49" charset="-122"/>
                <a:cs typeface="Times New Roman" panose="02020603050405020304" pitchFamily="18" charset="0"/>
              </a:rPr>
              <a:t>K</a:t>
            </a:r>
            <a:r>
              <a:rPr kumimoji="0" lang="en-US" altLang="zh-CN" sz="2800" b="1" baseline="30000" smtClean="0">
                <a:effectLst>
                  <a:outerShdw blurRad="38100" dist="38100" dir="2700000" algn="tl">
                    <a:srgbClr val="C0C0C0"/>
                  </a:outerShdw>
                </a:effectLst>
                <a:ea typeface="楷体_GB2312" pitchFamily="49" charset="-122"/>
                <a:cs typeface="Times New Roman" panose="02020603050405020304" pitchFamily="18" charset="0"/>
              </a:rPr>
              <a:t>1</a:t>
            </a:r>
            <a:r>
              <a:rPr kumimoji="0" lang="zh-CN" altLang="en-US" sz="2800" b="1" smtClean="0">
                <a:effectLst>
                  <a:outerShdw blurRad="38100" dist="38100" dir="2700000" algn="tl">
                    <a:srgbClr val="C0C0C0"/>
                  </a:outerShdw>
                </a:effectLst>
                <a:ea typeface="楷体_GB2312" pitchFamily="49" charset="-122"/>
                <a:cs typeface="Times New Roman" panose="02020603050405020304" pitchFamily="18" charset="0"/>
              </a:rPr>
              <a:t>称为最高位关键字，</a:t>
            </a:r>
            <a:r>
              <a:rPr kumimoji="0" lang="en-US" altLang="zh-CN" sz="2800" b="1" smtClean="0">
                <a:effectLst>
                  <a:outerShdw blurRad="38100" dist="38100" dir="2700000" algn="tl">
                    <a:srgbClr val="C0C0C0"/>
                  </a:outerShdw>
                </a:effectLst>
                <a:ea typeface="楷体_GB2312" pitchFamily="49" charset="-122"/>
                <a:cs typeface="Times New Roman" panose="02020603050405020304" pitchFamily="18" charset="0"/>
              </a:rPr>
              <a:t>K</a:t>
            </a:r>
            <a:r>
              <a:rPr kumimoji="0" lang="en-US" altLang="zh-CN" sz="2800" b="1" baseline="30000" smtClean="0">
                <a:effectLst>
                  <a:outerShdw blurRad="38100" dist="38100" dir="2700000" algn="tl">
                    <a:srgbClr val="C0C0C0"/>
                  </a:outerShdw>
                </a:effectLst>
                <a:ea typeface="楷体_GB2312" pitchFamily="49" charset="-122"/>
                <a:cs typeface="Times New Roman" panose="02020603050405020304" pitchFamily="18" charset="0"/>
              </a:rPr>
              <a:t>d</a:t>
            </a:r>
            <a:r>
              <a:rPr kumimoji="0" lang="zh-CN" altLang="en-US" sz="2800" b="1" smtClean="0">
                <a:effectLst>
                  <a:outerShdw blurRad="38100" dist="38100" dir="2700000" algn="tl">
                    <a:srgbClr val="C0C0C0"/>
                  </a:outerShdw>
                </a:effectLst>
                <a:ea typeface="楷体_GB2312" pitchFamily="49" charset="-122"/>
                <a:cs typeface="Times New Roman" panose="02020603050405020304" pitchFamily="18" charset="0"/>
              </a:rPr>
              <a:t>称为最低位关键字。</a:t>
            </a:r>
          </a:p>
        </p:txBody>
      </p:sp>
    </p:spTree>
  </p:cSld>
  <p:clrMapOvr>
    <a:masterClrMapping/>
  </p:clrMapOv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ChangeArrowheads="1"/>
          </p:cNvSpPr>
          <p:nvPr/>
        </p:nvSpPr>
        <p:spPr bwMode="auto">
          <a:xfrm>
            <a:off x="250825" y="476250"/>
            <a:ext cx="26320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zh-CN" altLang="en-US" sz="3200" b="1">
                <a:solidFill>
                  <a:srgbClr val="FF3300"/>
                </a:solidFill>
                <a:effectLst>
                  <a:outerShdw blurRad="38100" dist="38100" dir="2700000" algn="tl">
                    <a:srgbClr val="C0C0C0"/>
                  </a:outerShdw>
                </a:effectLst>
                <a:latin typeface="" pitchFamily="18" charset="0"/>
                <a:ea typeface="楷体_GB2312" pitchFamily="49" charset="-122"/>
              </a:rPr>
              <a:t>多关键字排序</a:t>
            </a:r>
          </a:p>
        </p:txBody>
      </p:sp>
      <p:sp>
        <p:nvSpPr>
          <p:cNvPr id="459779" name="Text Box 3"/>
          <p:cNvSpPr txBox="1">
            <a:spLocks noChangeArrowheads="1"/>
          </p:cNvSpPr>
          <p:nvPr/>
        </p:nvSpPr>
        <p:spPr bwMode="auto">
          <a:xfrm>
            <a:off x="250825" y="1268413"/>
            <a:ext cx="8610600" cy="372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1025525" indent="-457200">
              <a:defRPr kumimoji="1" sz="2400">
                <a:solidFill>
                  <a:schemeClr val="tx1"/>
                </a:solidFill>
                <a:latin typeface="Times New Roman" pitchFamily="18" charset="0"/>
                <a:ea typeface="宋体" pitchFamily="2" charset="-122"/>
              </a:defRPr>
            </a:lvl2pPr>
            <a:lvl3pPr marL="1673225" indent="-457200">
              <a:defRPr kumimoji="1" sz="2400">
                <a:solidFill>
                  <a:schemeClr val="tx1"/>
                </a:solidFill>
                <a:latin typeface="Times New Roman" pitchFamily="18" charset="0"/>
                <a:ea typeface="宋体" pitchFamily="2" charset="-122"/>
              </a:defRPr>
            </a:lvl3pPr>
            <a:lvl4pPr marL="2320925" indent="-457200">
              <a:defRPr kumimoji="1" sz="2400">
                <a:solidFill>
                  <a:schemeClr val="tx1"/>
                </a:solidFill>
                <a:latin typeface="Times New Roman" pitchFamily="18" charset="0"/>
                <a:ea typeface="宋体" pitchFamily="2" charset="-122"/>
              </a:defRPr>
            </a:lvl4pPr>
            <a:lvl5pPr marL="2968625" indent="-457200">
              <a:defRPr kumimoji="1" sz="2400">
                <a:solidFill>
                  <a:schemeClr val="tx1"/>
                </a:solidFill>
                <a:latin typeface="Times New Roman" pitchFamily="18" charset="0"/>
                <a:ea typeface="宋体" pitchFamily="2" charset="-122"/>
              </a:defRPr>
            </a:lvl5pPr>
            <a:lvl6pPr marL="3425825" indent="-457200" fontAlgn="base">
              <a:spcBef>
                <a:spcPct val="0"/>
              </a:spcBef>
              <a:spcAft>
                <a:spcPct val="0"/>
              </a:spcAft>
              <a:defRPr kumimoji="1" sz="2400">
                <a:solidFill>
                  <a:schemeClr val="tx1"/>
                </a:solidFill>
                <a:latin typeface="Times New Roman" pitchFamily="18" charset="0"/>
                <a:ea typeface="宋体" pitchFamily="2" charset="-122"/>
              </a:defRPr>
            </a:lvl6pPr>
            <a:lvl7pPr marL="3883025" indent="-457200" fontAlgn="base">
              <a:spcBef>
                <a:spcPct val="0"/>
              </a:spcBef>
              <a:spcAft>
                <a:spcPct val="0"/>
              </a:spcAft>
              <a:defRPr kumimoji="1" sz="2400">
                <a:solidFill>
                  <a:schemeClr val="tx1"/>
                </a:solidFill>
                <a:latin typeface="Times New Roman" pitchFamily="18" charset="0"/>
                <a:ea typeface="宋体" pitchFamily="2" charset="-122"/>
              </a:defRPr>
            </a:lvl7pPr>
            <a:lvl8pPr marL="4340225" indent="-457200" fontAlgn="base">
              <a:spcBef>
                <a:spcPct val="0"/>
              </a:spcBef>
              <a:spcAft>
                <a:spcPct val="0"/>
              </a:spcAft>
              <a:defRPr kumimoji="1" sz="2400">
                <a:solidFill>
                  <a:schemeClr val="tx1"/>
                </a:solidFill>
                <a:latin typeface="Times New Roman" pitchFamily="18" charset="0"/>
                <a:ea typeface="宋体" pitchFamily="2" charset="-122"/>
              </a:defRPr>
            </a:lvl8pPr>
            <a:lvl9pPr marL="4797425"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defRPr/>
            </a:pPr>
            <a:r>
              <a:rPr kumimoji="0" lang="zh-CN" altLang="en-US" sz="2800" b="1" dirty="0" smtClean="0">
                <a:effectLst>
                  <a:outerShdw blurRad="38100" dist="38100" dir="2700000" algn="tl">
                    <a:srgbClr val="C0C0C0"/>
                  </a:outerShdw>
                </a:effectLst>
                <a:latin typeface="楷体_GB2312" pitchFamily="49" charset="-122"/>
                <a:ea typeface="楷体_GB2312" pitchFamily="49" charset="-122"/>
              </a:rPr>
              <a:t>原理：根据组成各个关键字的的值进行排序</a:t>
            </a:r>
          </a:p>
          <a:p>
            <a:pPr eaLnBrk="0" hangingPunct="0">
              <a:spcBef>
                <a:spcPct val="50000"/>
              </a:spcBef>
              <a:defRPr/>
            </a:pPr>
            <a:r>
              <a:rPr kumimoji="0" lang="zh-CN" altLang="en-US" sz="2800" b="1" dirty="0" smtClean="0">
                <a:effectLst>
                  <a:outerShdw blurRad="38100" dist="38100" dir="2700000" algn="tl">
                    <a:srgbClr val="C0C0C0"/>
                  </a:outerShdw>
                </a:effectLst>
                <a:latin typeface="楷体_GB2312" pitchFamily="49" charset="-122"/>
                <a:ea typeface="楷体_GB2312" pitchFamily="49" charset="-122"/>
              </a:rPr>
              <a:t>实现基数排序的两种方法：</a:t>
            </a:r>
          </a:p>
          <a:p>
            <a:pPr eaLnBrk="0" hangingPunct="0">
              <a:spcBef>
                <a:spcPct val="50000"/>
              </a:spcBef>
              <a:defRPr/>
            </a:pPr>
            <a:r>
              <a:rPr kumimoji="0" lang="en-US" altLang="zh-CN" sz="2800" b="1" dirty="0" smtClean="0">
                <a:effectLst>
                  <a:outerShdw blurRad="38100" dist="38100" dir="2700000" algn="tl">
                    <a:srgbClr val="C0C0C0"/>
                  </a:outerShdw>
                </a:effectLst>
                <a:latin typeface="楷体_GB2312" pitchFamily="49" charset="-122"/>
                <a:ea typeface="楷体_GB2312" pitchFamily="49" charset="-122"/>
              </a:rPr>
              <a:t>1 </a:t>
            </a:r>
            <a:r>
              <a:rPr kumimoji="0" lang="zh-CN" altLang="en-US" sz="2800" b="1" dirty="0" smtClean="0">
                <a:effectLst>
                  <a:outerShdw blurRad="38100" dist="38100" dir="2700000" algn="tl">
                    <a:srgbClr val="C0C0C0"/>
                  </a:outerShdw>
                </a:effectLst>
                <a:latin typeface="楷体_GB2312" pitchFamily="49" charset="-122"/>
                <a:ea typeface="楷体_GB2312" pitchFamily="49" charset="-122"/>
              </a:rPr>
              <a:t>最高位优先</a:t>
            </a:r>
            <a:r>
              <a:rPr kumimoji="0" lang="en-US" altLang="zh-CN" sz="2800" b="1" dirty="0" smtClean="0">
                <a:effectLst>
                  <a:outerShdw blurRad="38100" dist="38100" dir="2700000" algn="tl">
                    <a:srgbClr val="C0C0C0"/>
                  </a:outerShdw>
                </a:effectLst>
                <a:latin typeface="楷体_GB2312" pitchFamily="49" charset="-122"/>
                <a:ea typeface="楷体_GB2312" pitchFamily="49" charset="-122"/>
              </a:rPr>
              <a:t>(</a:t>
            </a:r>
            <a:r>
              <a:rPr kumimoji="0" lang="en-US" altLang="zh-CN" sz="2800" b="1" dirty="0" smtClean="0">
                <a:effectLst>
                  <a:outerShdw blurRad="38100" dist="38100" dir="2700000" algn="tl">
                    <a:srgbClr val="C0C0C0"/>
                  </a:outerShdw>
                </a:effectLst>
                <a:ea typeface="楷体_GB2312" pitchFamily="49" charset="-122"/>
              </a:rPr>
              <a:t>MSD</a:t>
            </a:r>
            <a:r>
              <a:rPr kumimoji="0" lang="en-US" altLang="zh-CN" sz="2800" b="1" dirty="0" smtClean="0">
                <a:effectLst>
                  <a:outerShdw blurRad="38100" dist="38100" dir="2700000" algn="tl">
                    <a:srgbClr val="C0C0C0"/>
                  </a:outerShdw>
                </a:effectLst>
                <a:latin typeface="楷体_GB2312" pitchFamily="49" charset="-122"/>
                <a:ea typeface="楷体_GB2312" pitchFamily="49" charset="-122"/>
              </a:rPr>
              <a:t>)</a:t>
            </a:r>
            <a:r>
              <a:rPr kumimoji="0" lang="zh-CN" altLang="en-US" sz="2800" b="1" dirty="0" smtClean="0">
                <a:effectLst>
                  <a:outerShdw blurRad="38100" dist="38100" dir="2700000" algn="tl">
                    <a:srgbClr val="C0C0C0"/>
                  </a:outerShdw>
                </a:effectLst>
                <a:latin typeface="楷体_GB2312" pitchFamily="49" charset="-122"/>
                <a:ea typeface="楷体_GB2312" pitchFamily="49" charset="-122"/>
              </a:rPr>
              <a:t>排序：从关键字的高位到低位；</a:t>
            </a:r>
          </a:p>
          <a:p>
            <a:pPr eaLnBrk="0" hangingPunct="0">
              <a:spcBef>
                <a:spcPct val="50000"/>
              </a:spcBef>
              <a:defRPr/>
            </a:pPr>
            <a:r>
              <a:rPr kumimoji="0" lang="en-US" altLang="zh-CN" sz="2800" b="1" dirty="0" smtClean="0">
                <a:effectLst>
                  <a:outerShdw blurRad="38100" dist="38100" dir="2700000" algn="tl">
                    <a:srgbClr val="C0C0C0"/>
                  </a:outerShdw>
                </a:effectLst>
                <a:latin typeface="楷体_GB2312" pitchFamily="49" charset="-122"/>
                <a:ea typeface="楷体_GB2312" pitchFamily="49" charset="-122"/>
              </a:rPr>
              <a:t>2 </a:t>
            </a:r>
            <a:r>
              <a:rPr kumimoji="0" lang="zh-CN" altLang="en-US" sz="2800" b="1" dirty="0" smtClean="0">
                <a:effectLst>
                  <a:outerShdw blurRad="38100" dist="38100" dir="2700000" algn="tl">
                    <a:srgbClr val="C0C0C0"/>
                  </a:outerShdw>
                </a:effectLst>
                <a:latin typeface="楷体_GB2312" pitchFamily="49" charset="-122"/>
                <a:ea typeface="楷体_GB2312" pitchFamily="49" charset="-122"/>
              </a:rPr>
              <a:t>最低位优先</a:t>
            </a:r>
            <a:r>
              <a:rPr kumimoji="0" lang="en-US" altLang="zh-CN" sz="2800" b="1" dirty="0" smtClean="0">
                <a:effectLst>
                  <a:outerShdw blurRad="38100" dist="38100" dir="2700000" algn="tl">
                    <a:srgbClr val="C0C0C0"/>
                  </a:outerShdw>
                </a:effectLst>
                <a:latin typeface="楷体_GB2312" pitchFamily="49" charset="-122"/>
                <a:ea typeface="楷体_GB2312" pitchFamily="49" charset="-122"/>
              </a:rPr>
              <a:t>(</a:t>
            </a:r>
            <a:r>
              <a:rPr kumimoji="0" lang="en-US" altLang="zh-CN" sz="2800" b="1" dirty="0" smtClean="0">
                <a:effectLst>
                  <a:outerShdw blurRad="38100" dist="38100" dir="2700000" algn="tl">
                    <a:srgbClr val="C0C0C0"/>
                  </a:outerShdw>
                </a:effectLst>
                <a:ea typeface="楷体_GB2312" pitchFamily="49" charset="-122"/>
              </a:rPr>
              <a:t>LSD</a:t>
            </a:r>
            <a:r>
              <a:rPr kumimoji="0" lang="en-US" altLang="zh-CN" sz="2800" b="1" dirty="0" smtClean="0">
                <a:effectLst>
                  <a:outerShdw blurRad="38100" dist="38100" dir="2700000" algn="tl">
                    <a:srgbClr val="C0C0C0"/>
                  </a:outerShdw>
                </a:effectLst>
                <a:latin typeface="楷体_GB2312" pitchFamily="49" charset="-122"/>
                <a:ea typeface="楷体_GB2312" pitchFamily="49" charset="-122"/>
              </a:rPr>
              <a:t>)</a:t>
            </a:r>
            <a:r>
              <a:rPr kumimoji="0" lang="zh-CN" altLang="en-US" sz="2800" b="1" dirty="0" smtClean="0">
                <a:effectLst>
                  <a:outerShdw blurRad="38100" dist="38100" dir="2700000" algn="tl">
                    <a:srgbClr val="C0C0C0"/>
                  </a:outerShdw>
                </a:effectLst>
                <a:latin typeface="楷体_GB2312" pitchFamily="49" charset="-122"/>
                <a:ea typeface="楷体_GB2312" pitchFamily="49" charset="-122"/>
              </a:rPr>
              <a:t>排序：从关键字的低位到高位。</a:t>
            </a:r>
          </a:p>
          <a:p>
            <a:pPr eaLnBrk="0" hangingPunct="0">
              <a:spcBef>
                <a:spcPct val="50000"/>
              </a:spcBef>
              <a:defRPr/>
            </a:pPr>
            <a:r>
              <a:rPr kumimoji="0" lang="zh-CN" altLang="en-US" sz="2800" b="1" dirty="0" smtClean="0">
                <a:effectLst>
                  <a:outerShdw blurRad="38100" dist="38100" dir="2700000" algn="tl">
                    <a:srgbClr val="C0C0C0"/>
                  </a:outerShdw>
                </a:effectLst>
                <a:latin typeface="楷体_GB2312" pitchFamily="49" charset="-122"/>
                <a:ea typeface="楷体_GB2312" pitchFamily="49" charset="-122"/>
              </a:rPr>
              <a:t>利用多关键字排序实现对单个关键字排序的算法就称</a:t>
            </a:r>
          </a:p>
          <a:p>
            <a:pPr eaLnBrk="0" hangingPunct="0">
              <a:spcBef>
                <a:spcPct val="50000"/>
              </a:spcBef>
              <a:defRPr/>
            </a:pPr>
            <a:r>
              <a:rPr kumimoji="0" lang="zh-CN" altLang="en-US" sz="2800" b="1" dirty="0" smtClean="0">
                <a:effectLst>
                  <a:outerShdw blurRad="38100" dist="38100" dir="2700000" algn="tl">
                    <a:srgbClr val="C0C0C0"/>
                  </a:outerShdw>
                </a:effectLst>
                <a:latin typeface="楷体_GB2312" pitchFamily="49" charset="-122"/>
                <a:ea typeface="楷体_GB2312" pitchFamily="49" charset="-122"/>
              </a:rPr>
              <a:t>为基数排序。</a:t>
            </a:r>
          </a:p>
        </p:txBody>
      </p:sp>
    </p:spTree>
  </p:cSld>
  <p:clrMapOvr>
    <a:masterClrMapping/>
  </p:clrMapOv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Text Box 2"/>
          <p:cNvSpPr txBox="1">
            <a:spLocks noChangeArrowheads="1"/>
          </p:cNvSpPr>
          <p:nvPr/>
        </p:nvSpPr>
        <p:spPr bwMode="auto">
          <a:xfrm>
            <a:off x="250824" y="980728"/>
            <a:ext cx="8893175"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712788">
              <a:defRPr kumimoji="1" sz="2400">
                <a:solidFill>
                  <a:schemeClr val="tx1"/>
                </a:solidFill>
                <a:latin typeface="Times New Roman" pitchFamily="18" charset="0"/>
                <a:ea typeface="宋体" pitchFamily="2" charset="-122"/>
              </a:defRPr>
            </a:lvl1pPr>
            <a:lvl2pPr marL="1349375" indent="-457200">
              <a:defRPr kumimoji="1" sz="2400">
                <a:solidFill>
                  <a:schemeClr val="tx1"/>
                </a:solidFill>
                <a:latin typeface="Times New Roman" pitchFamily="18" charset="0"/>
                <a:ea typeface="宋体" pitchFamily="2" charset="-122"/>
              </a:defRPr>
            </a:lvl2pPr>
            <a:lvl3pPr marL="1985963" indent="-457200">
              <a:defRPr kumimoji="1" sz="2400">
                <a:solidFill>
                  <a:schemeClr val="tx1"/>
                </a:solidFill>
                <a:latin typeface="Times New Roman" pitchFamily="18" charset="0"/>
                <a:ea typeface="宋体" pitchFamily="2" charset="-122"/>
              </a:defRPr>
            </a:lvl3pPr>
            <a:lvl4pPr marL="2622550" indent="-457200">
              <a:defRPr kumimoji="1" sz="2400">
                <a:solidFill>
                  <a:schemeClr val="tx1"/>
                </a:solidFill>
                <a:latin typeface="Times New Roman" pitchFamily="18" charset="0"/>
                <a:ea typeface="宋体" pitchFamily="2" charset="-122"/>
              </a:defRPr>
            </a:lvl4pPr>
            <a:lvl5pPr marL="3259138" indent="-457200">
              <a:defRPr kumimoji="1" sz="2400">
                <a:solidFill>
                  <a:schemeClr val="tx1"/>
                </a:solidFill>
                <a:latin typeface="Times New Roman" pitchFamily="18" charset="0"/>
                <a:ea typeface="宋体" pitchFamily="2" charset="-122"/>
              </a:defRPr>
            </a:lvl5pPr>
            <a:lvl6pPr marL="3716338" indent="-457200" fontAlgn="base">
              <a:spcBef>
                <a:spcPct val="0"/>
              </a:spcBef>
              <a:spcAft>
                <a:spcPct val="0"/>
              </a:spcAft>
              <a:defRPr kumimoji="1" sz="2400">
                <a:solidFill>
                  <a:schemeClr val="tx1"/>
                </a:solidFill>
                <a:latin typeface="Times New Roman" pitchFamily="18" charset="0"/>
                <a:ea typeface="宋体" pitchFamily="2" charset="-122"/>
              </a:defRPr>
            </a:lvl6pPr>
            <a:lvl7pPr marL="4173538" indent="-457200" fontAlgn="base">
              <a:spcBef>
                <a:spcPct val="0"/>
              </a:spcBef>
              <a:spcAft>
                <a:spcPct val="0"/>
              </a:spcAft>
              <a:defRPr kumimoji="1" sz="2400">
                <a:solidFill>
                  <a:schemeClr val="tx1"/>
                </a:solidFill>
                <a:latin typeface="Times New Roman" pitchFamily="18" charset="0"/>
                <a:ea typeface="宋体" pitchFamily="2" charset="-122"/>
              </a:defRPr>
            </a:lvl7pPr>
            <a:lvl8pPr marL="4630738" indent="-457200" fontAlgn="base">
              <a:spcBef>
                <a:spcPct val="0"/>
              </a:spcBef>
              <a:spcAft>
                <a:spcPct val="0"/>
              </a:spcAft>
              <a:defRPr kumimoji="1" sz="2400">
                <a:solidFill>
                  <a:schemeClr val="tx1"/>
                </a:solidFill>
                <a:latin typeface="Times New Roman" pitchFamily="18" charset="0"/>
                <a:ea typeface="宋体" pitchFamily="2" charset="-122"/>
              </a:defRPr>
            </a:lvl8pPr>
            <a:lvl9pPr marL="5087938"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marL="342900" indent="-342900" eaLnBrk="0" hangingPunct="0">
              <a:spcBef>
                <a:spcPct val="50000"/>
              </a:spcBef>
              <a:buClr>
                <a:schemeClr val="tx1"/>
              </a:buClr>
              <a:buSzPct val="98000"/>
              <a:buFont typeface="Wingdings" panose="05000000000000000000" pitchFamily="2" charset="2"/>
              <a:buChar char="Ø"/>
              <a:defRPr/>
            </a:pPr>
            <a:r>
              <a:rPr lang="en-US" altLang="zh-CN" b="1" dirty="0" smtClean="0">
                <a:solidFill>
                  <a:srgbClr val="000000"/>
                </a:solidFill>
                <a:effectLst>
                  <a:outerShdw blurRad="38100" dist="38100" dir="2700000" algn="tl">
                    <a:srgbClr val="C0C0C0"/>
                  </a:outerShdw>
                </a:effectLst>
                <a:latin typeface="" pitchFamily="18" charset="0"/>
                <a:ea typeface="楷体_GB2312" pitchFamily="49" charset="-122"/>
              </a:rPr>
              <a:t>MSD</a:t>
            </a:r>
            <a:r>
              <a:rPr kumimoji="0" lang="zh-CN" altLang="en-US" b="1" dirty="0" smtClean="0">
                <a:effectLst>
                  <a:outerShdw blurRad="38100" dist="38100" dir="2700000" algn="tl">
                    <a:srgbClr val="C0C0C0"/>
                  </a:outerShdw>
                </a:effectLst>
                <a:latin typeface="" pitchFamily="18" charset="0"/>
                <a:ea typeface="楷体_GB2312" pitchFamily="49" charset="-122"/>
              </a:rPr>
              <a:t>方法通常是一个</a:t>
            </a:r>
            <a:r>
              <a:rPr kumimoji="0" lang="zh-CN" altLang="en-US" b="1" dirty="0" smtClean="0">
                <a:solidFill>
                  <a:srgbClr val="FF3300"/>
                </a:solidFill>
                <a:effectLst>
                  <a:outerShdw blurRad="38100" dist="38100" dir="2700000" algn="tl">
                    <a:srgbClr val="C0C0C0"/>
                  </a:outerShdw>
                </a:effectLst>
                <a:latin typeface="" pitchFamily="18" charset="0"/>
                <a:ea typeface="楷体_GB2312" pitchFamily="49" charset="-122"/>
              </a:rPr>
              <a:t>递归</a:t>
            </a:r>
            <a:r>
              <a:rPr kumimoji="0" lang="zh-CN" altLang="en-US" b="1" dirty="0" smtClean="0">
                <a:effectLst>
                  <a:outerShdw blurRad="38100" dist="38100" dir="2700000" algn="tl">
                    <a:srgbClr val="C0C0C0"/>
                  </a:outerShdw>
                </a:effectLst>
                <a:latin typeface="" pitchFamily="18" charset="0"/>
                <a:ea typeface="楷体_GB2312" pitchFamily="49" charset="-122"/>
              </a:rPr>
              <a:t>的过程：首先根据最高位关键码</a:t>
            </a:r>
            <a:r>
              <a:rPr kumimoji="0" lang="en-US" altLang="zh-CN" b="1" dirty="0" smtClean="0">
                <a:effectLst>
                  <a:outerShdw blurRad="38100" dist="38100" dir="2700000" algn="tl">
                    <a:srgbClr val="C0C0C0"/>
                  </a:outerShdw>
                </a:effectLst>
                <a:latin typeface="" pitchFamily="18" charset="0"/>
                <a:ea typeface="楷体_GB2312" pitchFamily="49" charset="-122"/>
              </a:rPr>
              <a:t>K</a:t>
            </a:r>
            <a:r>
              <a:rPr kumimoji="0" lang="en-US" altLang="zh-CN" b="1" baseline="30000" dirty="0" smtClean="0">
                <a:latin typeface="" pitchFamily="18" charset="0"/>
                <a:ea typeface="楷体_GB2312" pitchFamily="49" charset="-122"/>
              </a:rPr>
              <a:t>1</a:t>
            </a:r>
            <a:r>
              <a:rPr kumimoji="0" lang="zh-CN" altLang="en-US" b="1" dirty="0" smtClean="0">
                <a:effectLst>
                  <a:outerShdw blurRad="38100" dist="38100" dir="2700000" algn="tl">
                    <a:srgbClr val="C0C0C0"/>
                  </a:outerShdw>
                </a:effectLst>
                <a:latin typeface="" pitchFamily="18" charset="0"/>
                <a:ea typeface="楷体_GB2312" pitchFamily="49" charset="-122"/>
              </a:rPr>
              <a:t>进行排序，得到若干个对象组。</a:t>
            </a:r>
            <a:endParaRPr kumimoji="0" lang="en-US" altLang="zh-CN" b="1" dirty="0" smtClean="0">
              <a:effectLst>
                <a:outerShdw blurRad="38100" dist="38100" dir="2700000" algn="tl">
                  <a:srgbClr val="C0C0C0"/>
                </a:outerShdw>
              </a:effectLst>
              <a:latin typeface="" pitchFamily="18" charset="0"/>
              <a:ea typeface="楷体_GB2312" pitchFamily="49" charset="-122"/>
            </a:endParaRPr>
          </a:p>
          <a:p>
            <a:pPr marL="342900" indent="-342900" eaLnBrk="0" hangingPunct="0">
              <a:spcBef>
                <a:spcPct val="50000"/>
              </a:spcBef>
              <a:buClr>
                <a:schemeClr val="tx1"/>
              </a:buClr>
              <a:buSzPct val="98000"/>
              <a:buFont typeface="Wingdings" panose="05000000000000000000" pitchFamily="2" charset="2"/>
              <a:buChar char="Ø"/>
              <a:defRPr/>
            </a:pPr>
            <a:r>
              <a:rPr kumimoji="0" lang="zh-CN" altLang="en-US" b="1" dirty="0" smtClean="0">
                <a:effectLst>
                  <a:outerShdw blurRad="38100" dist="38100" dir="2700000" algn="tl">
                    <a:srgbClr val="C0C0C0"/>
                  </a:outerShdw>
                </a:effectLst>
                <a:latin typeface="" pitchFamily="18" charset="0"/>
                <a:ea typeface="楷体_GB2312" pitchFamily="49" charset="-122"/>
              </a:rPr>
              <a:t>对象组的数量取决于</a:t>
            </a:r>
            <a:r>
              <a:rPr kumimoji="0" lang="en-US" altLang="zh-CN" b="1" dirty="0" smtClean="0">
                <a:effectLst>
                  <a:outerShdw blurRad="38100" dist="38100" dir="2700000" algn="tl">
                    <a:srgbClr val="C0C0C0"/>
                  </a:outerShdw>
                </a:effectLst>
                <a:latin typeface="" pitchFamily="18" charset="0"/>
                <a:ea typeface="楷体_GB2312" pitchFamily="49" charset="-122"/>
              </a:rPr>
              <a:t>K</a:t>
            </a:r>
            <a:r>
              <a:rPr kumimoji="0" lang="en-US" altLang="zh-CN" b="1" baseline="30000" dirty="0" smtClean="0">
                <a:latin typeface="" pitchFamily="18" charset="0"/>
                <a:ea typeface="楷体_GB2312" pitchFamily="49" charset="-122"/>
              </a:rPr>
              <a:t>1</a:t>
            </a:r>
            <a:r>
              <a:rPr kumimoji="0" lang="zh-CN" altLang="en-US" b="1" dirty="0" smtClean="0">
                <a:effectLst>
                  <a:outerShdw blurRad="38100" dist="38100" dir="2700000" algn="tl">
                    <a:srgbClr val="C0C0C0"/>
                  </a:outerShdw>
                </a:effectLst>
                <a:latin typeface="" pitchFamily="18" charset="0"/>
                <a:ea typeface="楷体_GB2312" pitchFamily="49" charset="-122"/>
              </a:rPr>
              <a:t>的取值 ，如果</a:t>
            </a:r>
            <a:r>
              <a:rPr kumimoji="0" lang="en-US" altLang="zh-CN" b="1" dirty="0" smtClean="0">
                <a:effectLst>
                  <a:outerShdw blurRad="38100" dist="38100" dir="2700000" algn="tl">
                    <a:srgbClr val="C0C0C0"/>
                  </a:outerShdw>
                </a:effectLst>
                <a:latin typeface="" pitchFamily="18" charset="0"/>
                <a:ea typeface="楷体_GB2312" pitchFamily="49" charset="-122"/>
              </a:rPr>
              <a:t>K</a:t>
            </a:r>
            <a:r>
              <a:rPr kumimoji="0" lang="en-US" altLang="zh-CN" b="1" baseline="30000" dirty="0" smtClean="0">
                <a:latin typeface="" pitchFamily="18" charset="0"/>
                <a:ea typeface="楷体_GB2312" pitchFamily="49" charset="-122"/>
              </a:rPr>
              <a:t>1</a:t>
            </a:r>
            <a:r>
              <a:rPr kumimoji="0" lang="zh-CN" altLang="en-US" b="1" dirty="0" smtClean="0">
                <a:effectLst>
                  <a:outerShdw blurRad="38100" dist="38100" dir="2700000" algn="tl">
                    <a:srgbClr val="C0C0C0"/>
                  </a:outerShdw>
                </a:effectLst>
                <a:latin typeface="" pitchFamily="18" charset="0"/>
                <a:ea typeface="楷体_GB2312" pitchFamily="49" charset="-122"/>
              </a:rPr>
              <a:t>取值有两种可能，则划分为两个对象组，如果</a:t>
            </a:r>
            <a:r>
              <a:rPr kumimoji="0" lang="en-US" altLang="zh-CN" b="1" dirty="0" smtClean="0">
                <a:effectLst>
                  <a:outerShdw blurRad="38100" dist="38100" dir="2700000" algn="tl">
                    <a:srgbClr val="C0C0C0"/>
                  </a:outerShdw>
                </a:effectLst>
                <a:latin typeface="" pitchFamily="18" charset="0"/>
                <a:ea typeface="楷体_GB2312" pitchFamily="49" charset="-122"/>
              </a:rPr>
              <a:t>K</a:t>
            </a:r>
            <a:r>
              <a:rPr kumimoji="0" lang="en-US" altLang="zh-CN" b="1" baseline="30000" dirty="0" smtClean="0">
                <a:latin typeface="" pitchFamily="18" charset="0"/>
                <a:ea typeface="楷体_GB2312" pitchFamily="49" charset="-122"/>
              </a:rPr>
              <a:t>1</a:t>
            </a:r>
            <a:r>
              <a:rPr kumimoji="0" lang="zh-CN" altLang="en-US" b="1" dirty="0" smtClean="0">
                <a:effectLst>
                  <a:outerShdw blurRad="38100" dist="38100" dir="2700000" algn="tl">
                    <a:srgbClr val="C0C0C0"/>
                  </a:outerShdw>
                </a:effectLst>
                <a:latin typeface="" pitchFamily="18" charset="0"/>
                <a:ea typeface="楷体_GB2312" pitchFamily="49" charset="-122"/>
              </a:rPr>
              <a:t>取值有</a:t>
            </a:r>
            <a:r>
              <a:rPr kumimoji="0" lang="en-US" altLang="zh-CN" b="1" dirty="0" smtClean="0">
                <a:effectLst>
                  <a:outerShdw blurRad="38100" dist="38100" dir="2700000" algn="tl">
                    <a:srgbClr val="C0C0C0"/>
                  </a:outerShdw>
                </a:effectLst>
                <a:latin typeface="" pitchFamily="18" charset="0"/>
                <a:ea typeface="楷体_GB2312" pitchFamily="49" charset="-122"/>
              </a:rPr>
              <a:t>10</a:t>
            </a:r>
            <a:r>
              <a:rPr kumimoji="0" lang="zh-CN" altLang="en-US" b="1" dirty="0" smtClean="0">
                <a:effectLst>
                  <a:outerShdw blurRad="38100" dist="38100" dir="2700000" algn="tl">
                    <a:srgbClr val="C0C0C0"/>
                  </a:outerShdw>
                </a:effectLst>
                <a:latin typeface="" pitchFamily="18" charset="0"/>
                <a:ea typeface="楷体_GB2312" pitchFamily="49" charset="-122"/>
              </a:rPr>
              <a:t>种可能，则划分为</a:t>
            </a:r>
            <a:r>
              <a:rPr kumimoji="0" lang="en-US" altLang="zh-CN" b="1" dirty="0" smtClean="0">
                <a:effectLst>
                  <a:outerShdw blurRad="38100" dist="38100" dir="2700000" algn="tl">
                    <a:srgbClr val="C0C0C0"/>
                  </a:outerShdw>
                </a:effectLst>
                <a:latin typeface="" pitchFamily="18" charset="0"/>
                <a:ea typeface="楷体_GB2312" pitchFamily="49" charset="-122"/>
              </a:rPr>
              <a:t>10</a:t>
            </a:r>
            <a:r>
              <a:rPr kumimoji="0" lang="zh-CN" altLang="en-US" b="1" dirty="0" smtClean="0">
                <a:effectLst>
                  <a:outerShdw blurRad="38100" dist="38100" dir="2700000" algn="tl">
                    <a:srgbClr val="C0C0C0"/>
                  </a:outerShdw>
                </a:effectLst>
                <a:latin typeface="" pitchFamily="18" charset="0"/>
                <a:ea typeface="楷体_GB2312" pitchFamily="49" charset="-122"/>
              </a:rPr>
              <a:t>个对象组。</a:t>
            </a:r>
            <a:endParaRPr kumimoji="0" lang="en-US" altLang="zh-CN" b="1" dirty="0" smtClean="0">
              <a:effectLst>
                <a:outerShdw blurRad="38100" dist="38100" dir="2700000" algn="tl">
                  <a:srgbClr val="C0C0C0"/>
                </a:outerShdw>
              </a:effectLst>
              <a:latin typeface="" pitchFamily="18" charset="0"/>
              <a:ea typeface="楷体_GB2312" pitchFamily="49" charset="-122"/>
            </a:endParaRPr>
          </a:p>
          <a:p>
            <a:pPr marL="342900" indent="-342900" eaLnBrk="0" hangingPunct="0">
              <a:spcBef>
                <a:spcPct val="50000"/>
              </a:spcBef>
              <a:buClr>
                <a:schemeClr val="tx1"/>
              </a:buClr>
              <a:buSzPct val="98000"/>
              <a:buFont typeface="Wingdings" panose="05000000000000000000" pitchFamily="2" charset="2"/>
              <a:buChar char="Ø"/>
              <a:defRPr/>
            </a:pPr>
            <a:r>
              <a:rPr kumimoji="0" lang="zh-CN" altLang="en-US" b="1" dirty="0" smtClean="0">
                <a:effectLst>
                  <a:outerShdw blurRad="38100" dist="38100" dir="2700000" algn="tl">
                    <a:srgbClr val="C0C0C0"/>
                  </a:outerShdw>
                </a:effectLst>
                <a:latin typeface="" pitchFamily="18" charset="0"/>
                <a:ea typeface="楷体_GB2312" pitchFamily="49" charset="-122"/>
              </a:rPr>
              <a:t>我们称每位关键码可能的取值数为</a:t>
            </a:r>
            <a:r>
              <a:rPr kumimoji="0" lang="zh-CN" altLang="en-US" b="1" dirty="0" smtClean="0">
                <a:solidFill>
                  <a:srgbClr val="FF3300"/>
                </a:solidFill>
                <a:effectLst>
                  <a:outerShdw blurRad="38100" dist="38100" dir="2700000" algn="tl">
                    <a:srgbClr val="C0C0C0"/>
                  </a:outerShdw>
                </a:effectLst>
                <a:latin typeface="" pitchFamily="18" charset="0"/>
                <a:ea typeface="楷体_GB2312" pitchFamily="49" charset="-122"/>
              </a:rPr>
              <a:t>基数</a:t>
            </a:r>
            <a:r>
              <a:rPr kumimoji="0" lang="zh-CN" altLang="en-US" b="1" dirty="0" smtClean="0">
                <a:effectLst>
                  <a:outerShdw blurRad="38100" dist="38100" dir="2700000" algn="tl">
                    <a:srgbClr val="C0C0C0"/>
                  </a:outerShdw>
                </a:effectLst>
                <a:latin typeface="" pitchFamily="18" charset="0"/>
                <a:ea typeface="楷体_GB2312" pitchFamily="49" charset="-122"/>
              </a:rPr>
              <a:t>（</a:t>
            </a:r>
            <a:r>
              <a:rPr kumimoji="0" lang="en-US" altLang="zh-CN" b="1" dirty="0" smtClean="0">
                <a:effectLst>
                  <a:outerShdw blurRad="38100" dist="38100" dir="2700000" algn="tl">
                    <a:srgbClr val="C0C0C0"/>
                  </a:outerShdw>
                </a:effectLst>
                <a:latin typeface="" pitchFamily="18" charset="0"/>
                <a:ea typeface="楷体_GB2312" pitchFamily="49" charset="-122"/>
              </a:rPr>
              <a:t>radix</a:t>
            </a:r>
            <a:r>
              <a:rPr kumimoji="0" lang="zh-CN" altLang="en-US" b="1" dirty="0" smtClean="0">
                <a:effectLst>
                  <a:outerShdw blurRad="38100" dist="38100" dir="2700000" algn="tl">
                    <a:srgbClr val="C0C0C0"/>
                  </a:outerShdw>
                </a:effectLst>
                <a:latin typeface="" pitchFamily="18" charset="0"/>
                <a:ea typeface="楷体_GB2312" pitchFamily="49" charset="-122"/>
              </a:rPr>
              <a:t>）。</a:t>
            </a:r>
            <a:endParaRPr kumimoji="0" lang="en-US" altLang="zh-CN" b="1" dirty="0" smtClean="0">
              <a:effectLst>
                <a:outerShdw blurRad="38100" dist="38100" dir="2700000" algn="tl">
                  <a:srgbClr val="C0C0C0"/>
                </a:outerShdw>
              </a:effectLst>
              <a:latin typeface="" pitchFamily="18" charset="0"/>
              <a:ea typeface="楷体_GB2312" pitchFamily="49" charset="-122"/>
            </a:endParaRPr>
          </a:p>
          <a:p>
            <a:pPr marL="342900" indent="-342900" eaLnBrk="0" hangingPunct="0">
              <a:spcBef>
                <a:spcPct val="50000"/>
              </a:spcBef>
              <a:buClr>
                <a:schemeClr val="tx1"/>
              </a:buClr>
              <a:buSzPct val="98000"/>
              <a:buFont typeface="Wingdings" panose="05000000000000000000" pitchFamily="2" charset="2"/>
              <a:buChar char="Ø"/>
              <a:defRPr/>
            </a:pPr>
            <a:r>
              <a:rPr kumimoji="0" lang="zh-CN" altLang="en-US" b="1" dirty="0" smtClean="0">
                <a:effectLst>
                  <a:outerShdw blurRad="38100" dist="38100" dir="2700000" algn="tl">
                    <a:srgbClr val="C0C0C0"/>
                  </a:outerShdw>
                </a:effectLst>
                <a:latin typeface="" pitchFamily="18" charset="0"/>
                <a:ea typeface="楷体_GB2312" pitchFamily="49" charset="-122"/>
              </a:rPr>
              <a:t>对象组中的每个对象都具有相同的关键码</a:t>
            </a:r>
            <a:r>
              <a:rPr kumimoji="0" lang="en-US" altLang="zh-CN" b="1" dirty="0" smtClean="0">
                <a:effectLst>
                  <a:outerShdw blurRad="38100" dist="38100" dir="2700000" algn="tl">
                    <a:srgbClr val="C0C0C0"/>
                  </a:outerShdw>
                </a:effectLst>
                <a:latin typeface="" pitchFamily="18" charset="0"/>
                <a:ea typeface="楷体_GB2312" pitchFamily="49" charset="-122"/>
              </a:rPr>
              <a:t>K</a:t>
            </a:r>
            <a:r>
              <a:rPr kumimoji="0" lang="en-US" altLang="zh-CN" b="1" baseline="30000" dirty="0" smtClean="0">
                <a:latin typeface="" pitchFamily="18" charset="0"/>
                <a:ea typeface="楷体_GB2312" pitchFamily="49" charset="-122"/>
              </a:rPr>
              <a:t>1</a:t>
            </a:r>
            <a:r>
              <a:rPr kumimoji="0" lang="zh-CN" altLang="en-US" b="1" dirty="0" smtClean="0">
                <a:effectLst>
                  <a:outerShdw blurRad="38100" dist="38100" dir="2700000" algn="tl">
                    <a:srgbClr val="C0C0C0"/>
                  </a:outerShdw>
                </a:effectLst>
                <a:latin typeface="" pitchFamily="18" charset="0"/>
                <a:ea typeface="楷体_GB2312" pitchFamily="49" charset="-122"/>
              </a:rPr>
              <a:t>；然后分别对每组中的对象根据关键码</a:t>
            </a:r>
            <a:r>
              <a:rPr kumimoji="0" lang="en-US" altLang="zh-CN" b="1" dirty="0" smtClean="0">
                <a:effectLst>
                  <a:outerShdw blurRad="38100" dist="38100" dir="2700000" algn="tl">
                    <a:srgbClr val="C0C0C0"/>
                  </a:outerShdw>
                </a:effectLst>
                <a:latin typeface="" pitchFamily="18" charset="0"/>
                <a:ea typeface="楷体_GB2312" pitchFamily="49" charset="-122"/>
              </a:rPr>
              <a:t>K</a:t>
            </a:r>
            <a:r>
              <a:rPr kumimoji="0" lang="en-US" altLang="zh-CN" b="1" baseline="30000" dirty="0" smtClean="0">
                <a:latin typeface="" pitchFamily="18" charset="0"/>
                <a:ea typeface="楷体_GB2312" pitchFamily="49" charset="-122"/>
              </a:rPr>
              <a:t>2</a:t>
            </a:r>
            <a:r>
              <a:rPr kumimoji="0" lang="zh-CN" altLang="en-US" b="1" dirty="0" smtClean="0">
                <a:effectLst>
                  <a:outerShdw blurRad="38100" dist="38100" dir="2700000" algn="tl">
                    <a:srgbClr val="C0C0C0"/>
                  </a:outerShdw>
                </a:effectLst>
                <a:latin typeface="" pitchFamily="18" charset="0"/>
                <a:ea typeface="楷体_GB2312" pitchFamily="49" charset="-122"/>
              </a:rPr>
              <a:t>进行排序，按</a:t>
            </a:r>
            <a:r>
              <a:rPr kumimoji="0" lang="en-US" altLang="zh-CN" b="1" dirty="0" smtClean="0">
                <a:effectLst>
                  <a:outerShdw blurRad="38100" dist="38100" dir="2700000" algn="tl">
                    <a:srgbClr val="C0C0C0"/>
                  </a:outerShdw>
                </a:effectLst>
                <a:latin typeface="" pitchFamily="18" charset="0"/>
                <a:ea typeface="楷体_GB2312" pitchFamily="49" charset="-122"/>
              </a:rPr>
              <a:t>K</a:t>
            </a:r>
            <a:r>
              <a:rPr kumimoji="0" lang="en-US" altLang="zh-CN" b="1" baseline="30000" dirty="0" smtClean="0">
                <a:latin typeface="" pitchFamily="18" charset="0"/>
                <a:ea typeface="楷体_GB2312" pitchFamily="49" charset="-122"/>
              </a:rPr>
              <a:t>2</a:t>
            </a:r>
            <a:r>
              <a:rPr kumimoji="0" lang="zh-CN" altLang="en-US" b="1" dirty="0" smtClean="0">
                <a:effectLst>
                  <a:outerShdw blurRad="38100" dist="38100" dir="2700000" algn="tl">
                    <a:srgbClr val="C0C0C0"/>
                  </a:outerShdw>
                </a:effectLst>
                <a:latin typeface="" pitchFamily="18" charset="0"/>
                <a:ea typeface="楷体_GB2312" pitchFamily="49" charset="-122"/>
              </a:rPr>
              <a:t>值的不同，再分成若干个更小的子组，每个子组中的对象具有相同的</a:t>
            </a:r>
            <a:r>
              <a:rPr kumimoji="0" lang="en-US" altLang="zh-CN" b="1" dirty="0" smtClean="0">
                <a:effectLst>
                  <a:outerShdw blurRad="38100" dist="38100" dir="2700000" algn="tl">
                    <a:srgbClr val="C0C0C0"/>
                  </a:outerShdw>
                </a:effectLst>
                <a:latin typeface="" pitchFamily="18" charset="0"/>
                <a:ea typeface="楷体_GB2312" pitchFamily="49" charset="-122"/>
              </a:rPr>
              <a:t>K</a:t>
            </a:r>
            <a:r>
              <a:rPr kumimoji="0" lang="en-US" altLang="zh-CN" b="1" baseline="30000" dirty="0" smtClean="0">
                <a:latin typeface="" pitchFamily="18" charset="0"/>
                <a:ea typeface="楷体_GB2312" pitchFamily="49" charset="-122"/>
              </a:rPr>
              <a:t>1</a:t>
            </a:r>
            <a:r>
              <a:rPr kumimoji="0" lang="zh-CN" altLang="en-US" b="1" dirty="0" smtClean="0">
                <a:effectLst>
                  <a:outerShdw blurRad="38100" dist="38100" dir="2700000" algn="tl">
                    <a:srgbClr val="C0C0C0"/>
                  </a:outerShdw>
                </a:effectLst>
                <a:latin typeface="" pitchFamily="18" charset="0"/>
                <a:ea typeface="楷体_GB2312" pitchFamily="49" charset="-122"/>
              </a:rPr>
              <a:t>、</a:t>
            </a:r>
            <a:r>
              <a:rPr kumimoji="0" lang="en-US" altLang="zh-CN" b="1" dirty="0" smtClean="0">
                <a:effectLst>
                  <a:outerShdw blurRad="38100" dist="38100" dir="2700000" algn="tl">
                    <a:srgbClr val="C0C0C0"/>
                  </a:outerShdw>
                </a:effectLst>
                <a:latin typeface="" pitchFamily="18" charset="0"/>
                <a:ea typeface="楷体_GB2312" pitchFamily="49" charset="-122"/>
              </a:rPr>
              <a:t>K</a:t>
            </a:r>
            <a:r>
              <a:rPr kumimoji="0" lang="en-US" altLang="zh-CN" b="1" baseline="30000" dirty="0" smtClean="0">
                <a:latin typeface="" pitchFamily="18" charset="0"/>
                <a:ea typeface="楷体_GB2312" pitchFamily="49" charset="-122"/>
              </a:rPr>
              <a:t>2</a:t>
            </a:r>
            <a:r>
              <a:rPr kumimoji="0" lang="zh-CN" altLang="en-US" b="1" dirty="0" smtClean="0">
                <a:effectLst>
                  <a:outerShdw blurRad="38100" dist="38100" dir="2700000" algn="tl">
                    <a:srgbClr val="C0C0C0"/>
                  </a:outerShdw>
                </a:effectLst>
                <a:latin typeface="" pitchFamily="18" charset="0"/>
                <a:ea typeface="楷体_GB2312" pitchFamily="49" charset="-122"/>
              </a:rPr>
              <a:t>值。</a:t>
            </a:r>
            <a:endParaRPr kumimoji="0" lang="en-US" altLang="zh-CN" b="1" dirty="0" smtClean="0">
              <a:effectLst>
                <a:outerShdw blurRad="38100" dist="38100" dir="2700000" algn="tl">
                  <a:srgbClr val="C0C0C0"/>
                </a:outerShdw>
              </a:effectLst>
              <a:latin typeface="" pitchFamily="18" charset="0"/>
              <a:ea typeface="楷体_GB2312" pitchFamily="49" charset="-122"/>
            </a:endParaRPr>
          </a:p>
          <a:p>
            <a:pPr marL="342900" indent="-342900" eaLnBrk="0" hangingPunct="0">
              <a:spcBef>
                <a:spcPct val="50000"/>
              </a:spcBef>
              <a:buClr>
                <a:schemeClr val="tx1"/>
              </a:buClr>
              <a:buSzPct val="98000"/>
              <a:buFont typeface="Wingdings" panose="05000000000000000000" pitchFamily="2" charset="2"/>
              <a:buChar char="Ø"/>
              <a:defRPr/>
            </a:pPr>
            <a:r>
              <a:rPr kumimoji="0" lang="zh-CN" altLang="en-US" b="1" dirty="0" smtClean="0">
                <a:effectLst>
                  <a:outerShdw blurRad="38100" dist="38100" dir="2700000" algn="tl">
                    <a:srgbClr val="C0C0C0"/>
                  </a:outerShdw>
                </a:effectLst>
                <a:latin typeface="" pitchFamily="18" charset="0"/>
                <a:ea typeface="楷体_GB2312" pitchFamily="49" charset="-122"/>
              </a:rPr>
              <a:t>依次重复，直到对关键码</a:t>
            </a:r>
            <a:r>
              <a:rPr kumimoji="0" lang="en-US" altLang="zh-CN" b="1" dirty="0" err="1" smtClean="0">
                <a:effectLst>
                  <a:outerShdw blurRad="38100" dist="38100" dir="2700000" algn="tl">
                    <a:srgbClr val="C0C0C0"/>
                  </a:outerShdw>
                </a:effectLst>
                <a:latin typeface="" pitchFamily="18" charset="0"/>
                <a:ea typeface="楷体_GB2312" pitchFamily="49" charset="-122"/>
              </a:rPr>
              <a:t>K</a:t>
            </a:r>
            <a:r>
              <a:rPr kumimoji="0" lang="en-US" altLang="zh-CN" b="1" baseline="30000" dirty="0" err="1" smtClean="0">
                <a:latin typeface="" pitchFamily="18" charset="0"/>
                <a:ea typeface="楷体_GB2312" pitchFamily="49" charset="-122"/>
              </a:rPr>
              <a:t>d</a:t>
            </a:r>
            <a:r>
              <a:rPr kumimoji="0" lang="zh-CN" altLang="en-US" b="1" dirty="0" smtClean="0">
                <a:effectLst>
                  <a:outerShdw blurRad="38100" dist="38100" dir="2700000" algn="tl">
                    <a:srgbClr val="C0C0C0"/>
                  </a:outerShdw>
                </a:effectLst>
                <a:latin typeface="" pitchFamily="18" charset="0"/>
                <a:ea typeface="楷体_GB2312" pitchFamily="49" charset="-122"/>
              </a:rPr>
              <a:t>完成排序为止。</a:t>
            </a:r>
            <a:endParaRPr kumimoji="0" lang="en-US" altLang="zh-CN" b="1" dirty="0" smtClean="0">
              <a:effectLst>
                <a:outerShdw blurRad="38100" dist="38100" dir="2700000" algn="tl">
                  <a:srgbClr val="C0C0C0"/>
                </a:outerShdw>
              </a:effectLst>
              <a:latin typeface="" pitchFamily="18" charset="0"/>
              <a:ea typeface="楷体_GB2312" pitchFamily="49" charset="-122"/>
            </a:endParaRPr>
          </a:p>
          <a:p>
            <a:pPr marL="342900" indent="-342900" eaLnBrk="0" hangingPunct="0">
              <a:spcBef>
                <a:spcPct val="50000"/>
              </a:spcBef>
              <a:buClr>
                <a:schemeClr val="tx1"/>
              </a:buClr>
              <a:buSzPct val="98000"/>
              <a:buFont typeface="Wingdings" panose="05000000000000000000" pitchFamily="2" charset="2"/>
              <a:buChar char="Ø"/>
              <a:defRPr/>
            </a:pPr>
            <a:r>
              <a:rPr kumimoji="0" lang="zh-CN" altLang="en-US" b="1" dirty="0" smtClean="0">
                <a:effectLst>
                  <a:outerShdw blurRad="38100" dist="38100" dir="2700000" algn="tl">
                    <a:srgbClr val="C0C0C0"/>
                  </a:outerShdw>
                </a:effectLst>
                <a:latin typeface="" pitchFamily="18" charset="0"/>
                <a:ea typeface="楷体_GB2312" pitchFamily="49" charset="-122"/>
              </a:rPr>
              <a:t>最后，把所有子组中的对象依次连接起来，就得到一个有序的对象序列。（比如扑克牌排序）</a:t>
            </a:r>
          </a:p>
        </p:txBody>
      </p:sp>
      <p:sp>
        <p:nvSpPr>
          <p:cNvPr id="2" name="矩形 1"/>
          <p:cNvSpPr/>
          <p:nvPr/>
        </p:nvSpPr>
        <p:spPr>
          <a:xfrm>
            <a:off x="218827" y="251481"/>
            <a:ext cx="3507692" cy="523220"/>
          </a:xfrm>
          <a:prstGeom prst="rect">
            <a:avLst/>
          </a:prstGeom>
        </p:spPr>
        <p:txBody>
          <a:bodyPr wrap="none">
            <a:spAutoFit/>
          </a:bodyPr>
          <a:lstStyle/>
          <a:p>
            <a:r>
              <a:rPr lang="zh-CN" altLang="en-US" sz="2800" b="1" dirty="0" smtClean="0">
                <a:solidFill>
                  <a:srgbClr val="000000"/>
                </a:solidFill>
                <a:effectLst>
                  <a:outerShdw blurRad="38100" dist="38100" dir="2700000" algn="tl">
                    <a:srgbClr val="C0C0C0"/>
                  </a:outerShdw>
                </a:effectLst>
                <a:latin typeface="" pitchFamily="18" charset="0"/>
                <a:ea typeface="楷体_GB2312" pitchFamily="49" charset="-122"/>
              </a:rPr>
              <a:t>最高位优先（</a:t>
            </a:r>
            <a:r>
              <a:rPr lang="en-US" altLang="zh-CN" sz="2800" b="1" dirty="0" smtClean="0">
                <a:solidFill>
                  <a:srgbClr val="000000"/>
                </a:solidFill>
                <a:effectLst>
                  <a:outerShdw blurRad="38100" dist="38100" dir="2700000" algn="tl">
                    <a:srgbClr val="C0C0C0"/>
                  </a:outerShdw>
                </a:effectLst>
                <a:latin typeface="" pitchFamily="18" charset="0"/>
                <a:ea typeface="楷体_GB2312" pitchFamily="49" charset="-122"/>
              </a:rPr>
              <a:t>MSD</a:t>
            </a:r>
            <a:r>
              <a:rPr lang="zh-CN" altLang="en-US" sz="2800" b="1" dirty="0" smtClean="0">
                <a:solidFill>
                  <a:srgbClr val="000000"/>
                </a:solidFill>
                <a:effectLst>
                  <a:outerShdw blurRad="38100" dist="38100" dir="2700000" algn="tl">
                    <a:srgbClr val="C0C0C0"/>
                  </a:outerShdw>
                </a:effectLst>
                <a:latin typeface="" pitchFamily="18" charset="0"/>
                <a:ea typeface="楷体_GB2312" pitchFamily="49" charset="-122"/>
              </a:rPr>
              <a:t>）</a:t>
            </a:r>
            <a:endParaRPr lang="zh-CN" altLang="en-US" dirty="0"/>
          </a:p>
        </p:txBody>
      </p:sp>
    </p:spTree>
  </p:cSld>
  <p:clrMapOvr>
    <a:masterClrMapping/>
  </p:clrMapOvr>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Text Box 2"/>
          <p:cNvSpPr txBox="1">
            <a:spLocks noChangeArrowheads="1"/>
          </p:cNvSpPr>
          <p:nvPr/>
        </p:nvSpPr>
        <p:spPr bwMode="auto">
          <a:xfrm>
            <a:off x="323850" y="549275"/>
            <a:ext cx="8610600" cy="560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42925">
              <a:defRPr kumimoji="1" sz="2400">
                <a:solidFill>
                  <a:schemeClr val="tx1"/>
                </a:solidFill>
                <a:latin typeface="Times New Roman" pitchFamily="18" charset="0"/>
                <a:ea typeface="宋体" pitchFamily="2" charset="-122"/>
              </a:defRPr>
            </a:lvl1pPr>
            <a:lvl2pPr marL="1179513" indent="-457200">
              <a:defRPr kumimoji="1" sz="2400">
                <a:solidFill>
                  <a:schemeClr val="tx1"/>
                </a:solidFill>
                <a:latin typeface="Times New Roman" pitchFamily="18" charset="0"/>
                <a:ea typeface="宋体" pitchFamily="2" charset="-122"/>
              </a:defRPr>
            </a:lvl2pPr>
            <a:lvl3pPr marL="1816100" indent="-457200">
              <a:defRPr kumimoji="1" sz="2400">
                <a:solidFill>
                  <a:schemeClr val="tx1"/>
                </a:solidFill>
                <a:latin typeface="Times New Roman" pitchFamily="18" charset="0"/>
                <a:ea typeface="宋体" pitchFamily="2" charset="-122"/>
              </a:defRPr>
            </a:lvl3pPr>
            <a:lvl4pPr marL="2452688" indent="-457200">
              <a:defRPr kumimoji="1" sz="2400">
                <a:solidFill>
                  <a:schemeClr val="tx1"/>
                </a:solidFill>
                <a:latin typeface="Times New Roman" pitchFamily="18" charset="0"/>
                <a:ea typeface="宋体" pitchFamily="2" charset="-122"/>
              </a:defRPr>
            </a:lvl4pPr>
            <a:lvl5pPr marL="3089275" indent="-457200">
              <a:defRPr kumimoji="1" sz="2400">
                <a:solidFill>
                  <a:schemeClr val="tx1"/>
                </a:solidFill>
                <a:latin typeface="Times New Roman" pitchFamily="18" charset="0"/>
                <a:ea typeface="宋体" pitchFamily="2" charset="-122"/>
              </a:defRPr>
            </a:lvl5pPr>
            <a:lvl6pPr marL="3546475" indent="-457200" fontAlgn="base">
              <a:spcBef>
                <a:spcPct val="0"/>
              </a:spcBef>
              <a:spcAft>
                <a:spcPct val="0"/>
              </a:spcAft>
              <a:defRPr kumimoji="1" sz="2400">
                <a:solidFill>
                  <a:schemeClr val="tx1"/>
                </a:solidFill>
                <a:latin typeface="Times New Roman" pitchFamily="18" charset="0"/>
                <a:ea typeface="宋体" pitchFamily="2" charset="-122"/>
              </a:defRPr>
            </a:lvl6pPr>
            <a:lvl7pPr marL="4003675" indent="-457200" fontAlgn="base">
              <a:spcBef>
                <a:spcPct val="0"/>
              </a:spcBef>
              <a:spcAft>
                <a:spcPct val="0"/>
              </a:spcAft>
              <a:defRPr kumimoji="1" sz="2400">
                <a:solidFill>
                  <a:schemeClr val="tx1"/>
                </a:solidFill>
                <a:latin typeface="Times New Roman" pitchFamily="18" charset="0"/>
                <a:ea typeface="宋体" pitchFamily="2" charset="-122"/>
              </a:defRPr>
            </a:lvl7pPr>
            <a:lvl8pPr marL="4460875" indent="-457200" fontAlgn="base">
              <a:spcBef>
                <a:spcPct val="0"/>
              </a:spcBef>
              <a:spcAft>
                <a:spcPct val="0"/>
              </a:spcAft>
              <a:defRPr kumimoji="1" sz="2400">
                <a:solidFill>
                  <a:schemeClr val="tx1"/>
                </a:solidFill>
                <a:latin typeface="Times New Roman" pitchFamily="18" charset="0"/>
                <a:ea typeface="宋体" pitchFamily="2" charset="-122"/>
              </a:defRPr>
            </a:lvl8pPr>
            <a:lvl9pPr marL="4918075"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10000"/>
              </a:spcBef>
              <a:defRPr/>
            </a:pPr>
            <a:r>
              <a:rPr kumimoji="0" lang="en-US" altLang="zh-CN" sz="2800" b="1" smtClean="0">
                <a:effectLst>
                  <a:outerShdw blurRad="38100" dist="38100" dir="2700000" algn="tl">
                    <a:srgbClr val="C0C0C0"/>
                  </a:outerShdw>
                </a:effectLst>
                <a:ea typeface="楷体_GB2312" pitchFamily="49" charset="-122"/>
              </a:rPr>
              <a:t>MSD</a:t>
            </a:r>
            <a:r>
              <a:rPr kumimoji="0" lang="zh-CN" altLang="en-US" sz="2800" b="1" smtClean="0">
                <a:effectLst>
                  <a:outerShdw blurRad="38100" dist="38100" dir="2700000" algn="tl">
                    <a:srgbClr val="C0C0C0"/>
                  </a:outerShdw>
                </a:effectLst>
                <a:latin typeface="楷体_GB2312" pitchFamily="49" charset="-122"/>
                <a:ea typeface="楷体_GB2312" pitchFamily="49" charset="-122"/>
              </a:rPr>
              <a:t>方法在每个关键码取值范围（基数）较小时，效果较好。</a:t>
            </a:r>
          </a:p>
          <a:p>
            <a:pPr>
              <a:spcBef>
                <a:spcPct val="10000"/>
              </a:spcBef>
              <a:defRPr/>
            </a:pPr>
            <a:r>
              <a:rPr kumimoji="0" lang="zh-CN" altLang="en-US" sz="2800" b="1" smtClean="0">
                <a:effectLst>
                  <a:outerShdw blurRad="38100" dist="38100" dir="2700000" algn="tl">
                    <a:srgbClr val="C0C0C0"/>
                  </a:outerShdw>
                </a:effectLst>
                <a:latin typeface="楷体_GB2312" pitchFamily="49" charset="-122"/>
                <a:ea typeface="楷体_GB2312" pitchFamily="49" charset="-122"/>
              </a:rPr>
              <a:t>如对二进制数的排序，每次根据关键字</a:t>
            </a:r>
            <a:r>
              <a:rPr kumimoji="0" lang="en-US" altLang="zh-CN" sz="2800" b="1" smtClean="0">
                <a:effectLst>
                  <a:outerShdw blurRad="38100" dist="38100" dir="2700000" algn="tl">
                    <a:srgbClr val="C0C0C0"/>
                  </a:outerShdw>
                </a:effectLst>
                <a:ea typeface="楷体_GB2312" pitchFamily="49" charset="-122"/>
              </a:rPr>
              <a:t>K</a:t>
            </a:r>
            <a:r>
              <a:rPr kumimoji="0" lang="en-US" altLang="zh-CN" sz="2800" b="1" baseline="30000" smtClean="0">
                <a:effectLst>
                  <a:outerShdw blurRad="38100" dist="38100" dir="2700000" algn="tl">
                    <a:srgbClr val="C0C0C0"/>
                  </a:outerShdw>
                </a:effectLst>
                <a:ea typeface="楷体_GB2312" pitchFamily="49" charset="-122"/>
              </a:rPr>
              <a:t>i</a:t>
            </a:r>
            <a:r>
              <a:rPr kumimoji="0" lang="zh-CN" altLang="en-US" sz="2800" b="1" smtClean="0">
                <a:effectLst>
                  <a:outerShdw blurRad="38100" dist="38100" dir="2700000" algn="tl">
                    <a:srgbClr val="C0C0C0"/>
                  </a:outerShdw>
                </a:effectLst>
                <a:latin typeface="楷体_GB2312" pitchFamily="49" charset="-122"/>
                <a:ea typeface="楷体_GB2312" pitchFamily="49" charset="-122"/>
              </a:rPr>
              <a:t>分为两组，前一组为</a:t>
            </a:r>
            <a:r>
              <a:rPr kumimoji="0" lang="en-US" altLang="zh-CN" sz="2800" b="1" smtClean="0">
                <a:effectLst>
                  <a:outerShdw blurRad="38100" dist="38100" dir="2700000" algn="tl">
                    <a:srgbClr val="C0C0C0"/>
                  </a:outerShdw>
                </a:effectLst>
                <a:ea typeface="楷体_GB2312" pitchFamily="49" charset="-122"/>
              </a:rPr>
              <a:t>K</a:t>
            </a:r>
            <a:r>
              <a:rPr kumimoji="0" lang="en-US" altLang="zh-CN" sz="2800" b="1" baseline="30000" smtClean="0">
                <a:effectLst>
                  <a:outerShdw blurRad="38100" dist="38100" dir="2700000" algn="tl">
                    <a:srgbClr val="C0C0C0"/>
                  </a:outerShdw>
                </a:effectLst>
                <a:ea typeface="楷体_GB2312" pitchFamily="49" charset="-122"/>
              </a:rPr>
              <a:t>i</a:t>
            </a:r>
            <a:r>
              <a:rPr kumimoji="0" lang="zh-CN" altLang="en-US" sz="2800" b="1" smtClean="0">
                <a:effectLst>
                  <a:outerShdw blurRad="38100" dist="38100" dir="2700000" algn="tl">
                    <a:srgbClr val="C0C0C0"/>
                  </a:outerShdw>
                </a:effectLst>
                <a:latin typeface="楷体_GB2312" pitchFamily="49" charset="-122"/>
                <a:ea typeface="楷体_GB2312" pitchFamily="49" charset="-122"/>
              </a:rPr>
              <a:t>为</a:t>
            </a:r>
            <a:r>
              <a:rPr kumimoji="0" lang="en-US" altLang="zh-CN" sz="2800" b="1" smtClean="0">
                <a:effectLst>
                  <a:outerShdw blurRad="38100" dist="38100" dir="2700000" algn="tl">
                    <a:srgbClr val="C0C0C0"/>
                  </a:outerShdw>
                </a:effectLst>
                <a:ea typeface="楷体_GB2312" pitchFamily="49" charset="-122"/>
              </a:rPr>
              <a:t>0</a:t>
            </a:r>
            <a:r>
              <a:rPr kumimoji="0" lang="zh-CN" altLang="en-US" sz="2800" b="1" smtClean="0">
                <a:effectLst>
                  <a:outerShdw blurRad="38100" dist="38100" dir="2700000" algn="tl">
                    <a:srgbClr val="C0C0C0"/>
                  </a:outerShdw>
                </a:effectLst>
                <a:latin typeface="楷体_GB2312" pitchFamily="49" charset="-122"/>
                <a:ea typeface="楷体_GB2312" pitchFamily="49" charset="-122"/>
              </a:rPr>
              <a:t>，后一组</a:t>
            </a:r>
            <a:r>
              <a:rPr kumimoji="0" lang="en-US" altLang="zh-CN" sz="2800" b="1" smtClean="0">
                <a:effectLst>
                  <a:outerShdw blurRad="38100" dist="38100" dir="2700000" algn="tl">
                    <a:srgbClr val="C0C0C0"/>
                  </a:outerShdw>
                </a:effectLst>
                <a:ea typeface="楷体_GB2312" pitchFamily="49" charset="-122"/>
              </a:rPr>
              <a:t>K</a:t>
            </a:r>
            <a:r>
              <a:rPr kumimoji="0" lang="en-US" altLang="zh-CN" sz="2800" b="1" baseline="30000" smtClean="0">
                <a:effectLst>
                  <a:outerShdw blurRad="38100" dist="38100" dir="2700000" algn="tl">
                    <a:srgbClr val="C0C0C0"/>
                  </a:outerShdw>
                </a:effectLst>
                <a:ea typeface="楷体_GB2312" pitchFamily="49" charset="-122"/>
              </a:rPr>
              <a:t>i</a:t>
            </a:r>
            <a:r>
              <a:rPr kumimoji="0" lang="zh-CN" altLang="en-US" sz="2800" b="1" smtClean="0">
                <a:effectLst>
                  <a:outerShdw blurRad="38100" dist="38100" dir="2700000" algn="tl">
                    <a:srgbClr val="C0C0C0"/>
                  </a:outerShdw>
                </a:effectLst>
                <a:latin typeface="楷体_GB2312" pitchFamily="49" charset="-122"/>
                <a:ea typeface="楷体_GB2312" pitchFamily="49" charset="-122"/>
              </a:rPr>
              <a:t>为</a:t>
            </a:r>
            <a:r>
              <a:rPr kumimoji="0" lang="en-US" altLang="zh-CN" sz="2800" b="1" smtClean="0">
                <a:effectLst>
                  <a:outerShdw blurRad="38100" dist="38100" dir="2700000" algn="tl">
                    <a:srgbClr val="C0C0C0"/>
                  </a:outerShdw>
                </a:effectLst>
                <a:ea typeface="楷体_GB2312" pitchFamily="49" charset="-122"/>
              </a:rPr>
              <a:t>1</a:t>
            </a:r>
            <a:r>
              <a:rPr kumimoji="0" lang="zh-CN" altLang="en-US" sz="2800" b="1" smtClean="0">
                <a:effectLst>
                  <a:outerShdw blurRad="38100" dist="38100" dir="2700000" algn="tl">
                    <a:srgbClr val="C0C0C0"/>
                  </a:outerShdw>
                </a:effectLst>
                <a:latin typeface="楷体_GB2312" pitchFamily="49" charset="-122"/>
                <a:ea typeface="楷体_GB2312" pitchFamily="49" charset="-122"/>
              </a:rPr>
              <a:t>：</a:t>
            </a:r>
          </a:p>
          <a:p>
            <a:pPr>
              <a:spcBef>
                <a:spcPct val="10000"/>
              </a:spcBef>
              <a:defRPr/>
            </a:pPr>
            <a:r>
              <a:rPr kumimoji="0" lang="zh-CN" altLang="en-US" sz="2800" b="1" smtClean="0">
                <a:effectLst>
                  <a:outerShdw blurRad="38100" dist="38100" dir="2700000" algn="tl">
                    <a:srgbClr val="C0C0C0"/>
                  </a:outerShdw>
                </a:effectLst>
                <a:latin typeface="" pitchFamily="18" charset="0"/>
                <a:ea typeface="楷体_GB2312" pitchFamily="49" charset="-122"/>
              </a:rPr>
              <a:t>              </a:t>
            </a:r>
            <a:r>
              <a:rPr kumimoji="0" lang="en-US" altLang="zh-CN" sz="2800" b="1" smtClean="0">
                <a:effectLst>
                  <a:outerShdw blurRad="38100" dist="38100" dir="2700000" algn="tl">
                    <a:srgbClr val="C0C0C0"/>
                  </a:outerShdw>
                </a:effectLst>
                <a:latin typeface="" pitchFamily="18" charset="0"/>
                <a:ea typeface="楷体_GB2312" pitchFamily="49" charset="-122"/>
              </a:rPr>
              <a:t>011</a:t>
            </a:r>
            <a:r>
              <a:rPr kumimoji="0" lang="zh-CN" altLang="en-US" sz="2800" b="1" smtClean="0">
                <a:effectLst>
                  <a:outerShdw blurRad="38100" dist="38100" dir="2700000" algn="tl">
                    <a:srgbClr val="C0C0C0"/>
                  </a:outerShdw>
                </a:effectLst>
                <a:latin typeface="" pitchFamily="18" charset="0"/>
                <a:ea typeface="楷体_GB2312" pitchFamily="49" charset="-122"/>
              </a:rPr>
              <a:t>，</a:t>
            </a:r>
            <a:r>
              <a:rPr kumimoji="0" lang="en-US" altLang="zh-CN" sz="2800" b="1" smtClean="0">
                <a:effectLst>
                  <a:outerShdw blurRad="38100" dist="38100" dir="2700000" algn="tl">
                    <a:srgbClr val="C0C0C0"/>
                  </a:outerShdw>
                </a:effectLst>
                <a:latin typeface="" pitchFamily="18" charset="0"/>
                <a:ea typeface="楷体_GB2312" pitchFamily="49" charset="-122"/>
              </a:rPr>
              <a:t>110</a:t>
            </a:r>
            <a:r>
              <a:rPr kumimoji="0" lang="zh-CN" altLang="en-US" sz="2800" b="1" smtClean="0">
                <a:effectLst>
                  <a:outerShdw blurRad="38100" dist="38100" dir="2700000" algn="tl">
                    <a:srgbClr val="C0C0C0"/>
                  </a:outerShdw>
                </a:effectLst>
                <a:latin typeface="" pitchFamily="18" charset="0"/>
                <a:ea typeface="楷体_GB2312" pitchFamily="49" charset="-122"/>
              </a:rPr>
              <a:t>，</a:t>
            </a:r>
            <a:r>
              <a:rPr kumimoji="0" lang="en-US" altLang="zh-CN" sz="2800" b="1" smtClean="0">
                <a:effectLst>
                  <a:outerShdw blurRad="38100" dist="38100" dir="2700000" algn="tl">
                    <a:srgbClr val="C0C0C0"/>
                  </a:outerShdw>
                </a:effectLst>
                <a:latin typeface="" pitchFamily="18" charset="0"/>
                <a:ea typeface="楷体_GB2312" pitchFamily="49" charset="-122"/>
              </a:rPr>
              <a:t>101</a:t>
            </a:r>
            <a:r>
              <a:rPr kumimoji="0" lang="zh-CN" altLang="en-US" sz="2800" b="1" smtClean="0">
                <a:effectLst>
                  <a:outerShdw blurRad="38100" dist="38100" dir="2700000" algn="tl">
                    <a:srgbClr val="C0C0C0"/>
                  </a:outerShdw>
                </a:effectLst>
                <a:latin typeface="" pitchFamily="18" charset="0"/>
                <a:ea typeface="楷体_GB2312" pitchFamily="49" charset="-122"/>
              </a:rPr>
              <a:t>，</a:t>
            </a:r>
            <a:r>
              <a:rPr kumimoji="0" lang="en-US" altLang="zh-CN" sz="2800" b="1" smtClean="0">
                <a:effectLst>
                  <a:outerShdw blurRad="38100" dist="38100" dir="2700000" algn="tl">
                    <a:srgbClr val="C0C0C0"/>
                  </a:outerShdw>
                </a:effectLst>
                <a:latin typeface="" pitchFamily="18" charset="0"/>
                <a:ea typeface="楷体_GB2312" pitchFamily="49" charset="-122"/>
              </a:rPr>
              <a:t>111</a:t>
            </a:r>
            <a:r>
              <a:rPr kumimoji="0" lang="zh-CN" altLang="en-US" sz="2800" b="1" smtClean="0">
                <a:effectLst>
                  <a:outerShdw blurRad="38100" dist="38100" dir="2700000" algn="tl">
                    <a:srgbClr val="C0C0C0"/>
                  </a:outerShdw>
                </a:effectLst>
                <a:latin typeface="" pitchFamily="18" charset="0"/>
                <a:ea typeface="楷体_GB2312" pitchFamily="49" charset="-122"/>
              </a:rPr>
              <a:t>，</a:t>
            </a:r>
            <a:r>
              <a:rPr kumimoji="0" lang="en-US" altLang="zh-CN" sz="2800" b="1" smtClean="0">
                <a:effectLst>
                  <a:outerShdw blurRad="38100" dist="38100" dir="2700000" algn="tl">
                    <a:srgbClr val="C0C0C0"/>
                  </a:outerShdw>
                </a:effectLst>
                <a:latin typeface="" pitchFamily="18" charset="0"/>
                <a:ea typeface="楷体_GB2312" pitchFamily="49" charset="-122"/>
              </a:rPr>
              <a:t>010</a:t>
            </a:r>
            <a:r>
              <a:rPr kumimoji="0" lang="zh-CN" altLang="en-US" sz="2800" b="1" smtClean="0">
                <a:effectLst>
                  <a:outerShdw blurRad="38100" dist="38100" dir="2700000" algn="tl">
                    <a:srgbClr val="C0C0C0"/>
                  </a:outerShdw>
                </a:effectLst>
                <a:latin typeface="" pitchFamily="18" charset="0"/>
                <a:ea typeface="楷体_GB2312" pitchFamily="49" charset="-122"/>
              </a:rPr>
              <a:t>，</a:t>
            </a:r>
            <a:r>
              <a:rPr kumimoji="0" lang="en-US" altLang="zh-CN" sz="2800" b="1" smtClean="0">
                <a:effectLst>
                  <a:outerShdw blurRad="38100" dist="38100" dir="2700000" algn="tl">
                    <a:srgbClr val="C0C0C0"/>
                  </a:outerShdw>
                </a:effectLst>
                <a:latin typeface="" pitchFamily="18" charset="0"/>
                <a:ea typeface="楷体_GB2312" pitchFamily="49" charset="-122"/>
              </a:rPr>
              <a:t>001</a:t>
            </a:r>
          </a:p>
          <a:p>
            <a:pPr>
              <a:spcBef>
                <a:spcPct val="10000"/>
              </a:spcBef>
              <a:defRPr/>
            </a:pPr>
            <a:r>
              <a:rPr kumimoji="0" lang="zh-CN" altLang="en-US" sz="2800" b="1" smtClean="0">
                <a:effectLst>
                  <a:outerShdw blurRad="38100" dist="38100" dir="2700000" algn="tl">
                    <a:srgbClr val="C0C0C0"/>
                  </a:outerShdw>
                </a:effectLst>
                <a:latin typeface="" pitchFamily="18" charset="0"/>
                <a:ea typeface="楷体_GB2312" pitchFamily="49" charset="-122"/>
              </a:rPr>
              <a:t>第一次排序分组：</a:t>
            </a:r>
          </a:p>
          <a:p>
            <a:pPr>
              <a:spcBef>
                <a:spcPct val="10000"/>
              </a:spcBef>
              <a:defRPr/>
            </a:pPr>
            <a:r>
              <a:rPr kumimoji="0" lang="zh-CN" altLang="en-US" sz="2800" b="1" smtClean="0">
                <a:effectLst>
                  <a:outerShdw blurRad="38100" dist="38100" dir="2700000" algn="tl">
                    <a:srgbClr val="C0C0C0"/>
                  </a:outerShdw>
                </a:effectLst>
                <a:latin typeface="" pitchFamily="18" charset="0"/>
                <a:ea typeface="楷体_GB2312" pitchFamily="49" charset="-122"/>
              </a:rPr>
              <a:t>              </a:t>
            </a:r>
            <a:r>
              <a:rPr kumimoji="0" lang="en-US" altLang="zh-CN" sz="2800" b="1" smtClean="0">
                <a:effectLst>
                  <a:outerShdw blurRad="38100" dist="38100" dir="2700000" algn="tl">
                    <a:srgbClr val="C0C0C0"/>
                  </a:outerShdw>
                </a:effectLst>
                <a:latin typeface="" pitchFamily="18" charset="0"/>
                <a:ea typeface="楷体_GB2312" pitchFamily="49" charset="-122"/>
              </a:rPr>
              <a:t>[ </a:t>
            </a:r>
            <a:r>
              <a:rPr kumimoji="0" lang="en-US" altLang="zh-CN" sz="2800" b="1" u="sng" smtClean="0">
                <a:effectLst>
                  <a:outerShdw blurRad="38100" dist="38100" dir="2700000" algn="tl">
                    <a:srgbClr val="C0C0C0"/>
                  </a:outerShdw>
                </a:effectLst>
                <a:latin typeface="" pitchFamily="18" charset="0"/>
                <a:ea typeface="楷体_GB2312" pitchFamily="49" charset="-122"/>
              </a:rPr>
              <a:t>011,010,001</a:t>
            </a:r>
            <a:r>
              <a:rPr kumimoji="0" lang="en-US" altLang="zh-CN" sz="2800" b="1" smtClean="0">
                <a:effectLst>
                  <a:outerShdw blurRad="38100" dist="38100" dir="2700000" algn="tl">
                    <a:srgbClr val="C0C0C0"/>
                  </a:outerShdw>
                </a:effectLst>
                <a:latin typeface="" pitchFamily="18" charset="0"/>
                <a:ea typeface="楷体_GB2312" pitchFamily="49" charset="-122"/>
              </a:rPr>
              <a:t>], [</a:t>
            </a:r>
            <a:r>
              <a:rPr kumimoji="0" lang="en-US" altLang="zh-CN" sz="2800" b="1" u="sng" smtClean="0">
                <a:effectLst>
                  <a:outerShdw blurRad="38100" dist="38100" dir="2700000" algn="tl">
                    <a:srgbClr val="C0C0C0"/>
                  </a:outerShdw>
                </a:effectLst>
                <a:latin typeface="" pitchFamily="18" charset="0"/>
                <a:ea typeface="楷体_GB2312" pitchFamily="49" charset="-122"/>
              </a:rPr>
              <a:t>110,101,111</a:t>
            </a:r>
            <a:r>
              <a:rPr kumimoji="0" lang="en-US" altLang="zh-CN" sz="2800" b="1" smtClean="0">
                <a:effectLst>
                  <a:outerShdw blurRad="38100" dist="38100" dir="2700000" algn="tl">
                    <a:srgbClr val="C0C0C0"/>
                  </a:outerShdw>
                </a:effectLst>
                <a:latin typeface="" pitchFamily="18" charset="0"/>
                <a:ea typeface="楷体_GB2312" pitchFamily="49" charset="-122"/>
              </a:rPr>
              <a:t>]</a:t>
            </a:r>
          </a:p>
          <a:p>
            <a:pPr>
              <a:spcBef>
                <a:spcPct val="10000"/>
              </a:spcBef>
              <a:defRPr/>
            </a:pPr>
            <a:r>
              <a:rPr kumimoji="0" lang="zh-CN" altLang="en-US" sz="2800" b="1" smtClean="0">
                <a:effectLst>
                  <a:outerShdw blurRad="38100" dist="38100" dir="2700000" algn="tl">
                    <a:srgbClr val="C0C0C0"/>
                  </a:outerShdw>
                </a:effectLst>
                <a:latin typeface="" pitchFamily="18" charset="0"/>
                <a:ea typeface="楷体_GB2312" pitchFamily="49" charset="-122"/>
              </a:rPr>
              <a:t>第二次排序分组：</a:t>
            </a:r>
          </a:p>
          <a:p>
            <a:pPr>
              <a:spcBef>
                <a:spcPct val="10000"/>
              </a:spcBef>
              <a:defRPr/>
            </a:pPr>
            <a:r>
              <a:rPr kumimoji="0" lang="zh-CN" altLang="en-US" sz="2800" b="1" smtClean="0">
                <a:effectLst>
                  <a:outerShdw blurRad="38100" dist="38100" dir="2700000" algn="tl">
                    <a:srgbClr val="C0C0C0"/>
                  </a:outerShdw>
                </a:effectLst>
                <a:latin typeface="" pitchFamily="18" charset="0"/>
                <a:ea typeface="楷体_GB2312" pitchFamily="49" charset="-122"/>
              </a:rPr>
              <a:t>              </a:t>
            </a:r>
            <a:r>
              <a:rPr kumimoji="0" lang="en-US" altLang="zh-CN" sz="2800" b="1" smtClean="0">
                <a:effectLst>
                  <a:outerShdw blurRad="38100" dist="38100" dir="2700000" algn="tl">
                    <a:srgbClr val="C0C0C0"/>
                  </a:outerShdw>
                </a:effectLst>
                <a:latin typeface="" pitchFamily="18" charset="0"/>
                <a:ea typeface="楷体_GB2312" pitchFamily="49" charset="-122"/>
              </a:rPr>
              <a:t>[ </a:t>
            </a:r>
            <a:r>
              <a:rPr kumimoji="0" lang="en-US" altLang="zh-CN" sz="2800" b="1" u="sng" smtClean="0">
                <a:effectLst>
                  <a:outerShdw blurRad="38100" dist="38100" dir="2700000" algn="tl">
                    <a:srgbClr val="C0C0C0"/>
                  </a:outerShdw>
                </a:effectLst>
                <a:latin typeface="" pitchFamily="18" charset="0"/>
                <a:ea typeface="楷体_GB2312" pitchFamily="49" charset="-122"/>
              </a:rPr>
              <a:t>001</a:t>
            </a:r>
            <a:r>
              <a:rPr kumimoji="0" lang="en-US" altLang="zh-CN" sz="2800" b="1" smtClean="0">
                <a:effectLst>
                  <a:outerShdw blurRad="38100" dist="38100" dir="2700000" algn="tl">
                    <a:srgbClr val="C0C0C0"/>
                  </a:outerShdw>
                </a:effectLst>
                <a:latin typeface="" pitchFamily="18" charset="0"/>
                <a:ea typeface="楷体_GB2312" pitchFamily="49" charset="-122"/>
              </a:rPr>
              <a:t>], [ </a:t>
            </a:r>
            <a:r>
              <a:rPr kumimoji="0" lang="en-US" altLang="zh-CN" sz="2800" b="1" u="sng" smtClean="0">
                <a:effectLst>
                  <a:outerShdw blurRad="38100" dist="38100" dir="2700000" algn="tl">
                    <a:srgbClr val="C0C0C0"/>
                  </a:outerShdw>
                </a:effectLst>
                <a:latin typeface="" pitchFamily="18" charset="0"/>
                <a:ea typeface="楷体_GB2312" pitchFamily="49" charset="-122"/>
              </a:rPr>
              <a:t>011,010</a:t>
            </a:r>
            <a:r>
              <a:rPr kumimoji="0" lang="en-US" altLang="zh-CN" sz="2800" b="1" smtClean="0">
                <a:effectLst>
                  <a:outerShdw blurRad="38100" dist="38100" dir="2700000" algn="tl">
                    <a:srgbClr val="C0C0C0"/>
                  </a:outerShdw>
                </a:effectLst>
                <a:latin typeface="" pitchFamily="18" charset="0"/>
                <a:ea typeface="楷体_GB2312" pitchFamily="49" charset="-122"/>
              </a:rPr>
              <a:t>], [</a:t>
            </a:r>
            <a:r>
              <a:rPr kumimoji="0" lang="en-US" altLang="zh-CN" sz="2800" b="1" u="sng" smtClean="0">
                <a:effectLst>
                  <a:outerShdw blurRad="38100" dist="38100" dir="2700000" algn="tl">
                    <a:srgbClr val="C0C0C0"/>
                  </a:outerShdw>
                </a:effectLst>
                <a:latin typeface="" pitchFamily="18" charset="0"/>
                <a:ea typeface="楷体_GB2312" pitchFamily="49" charset="-122"/>
              </a:rPr>
              <a:t>101</a:t>
            </a:r>
            <a:r>
              <a:rPr kumimoji="0" lang="en-US" altLang="zh-CN" sz="2800" b="1" smtClean="0">
                <a:effectLst>
                  <a:outerShdw blurRad="38100" dist="38100" dir="2700000" algn="tl">
                    <a:srgbClr val="C0C0C0"/>
                  </a:outerShdw>
                </a:effectLst>
                <a:latin typeface="" pitchFamily="18" charset="0"/>
                <a:ea typeface="楷体_GB2312" pitchFamily="49" charset="-122"/>
              </a:rPr>
              <a:t>], [</a:t>
            </a:r>
            <a:r>
              <a:rPr kumimoji="0" lang="en-US" altLang="zh-CN" sz="2800" b="1" u="sng" smtClean="0">
                <a:effectLst>
                  <a:outerShdw blurRad="38100" dist="38100" dir="2700000" algn="tl">
                    <a:srgbClr val="C0C0C0"/>
                  </a:outerShdw>
                </a:effectLst>
                <a:latin typeface="" pitchFamily="18" charset="0"/>
                <a:ea typeface="楷体_GB2312" pitchFamily="49" charset="-122"/>
              </a:rPr>
              <a:t>110,111</a:t>
            </a:r>
            <a:r>
              <a:rPr kumimoji="0" lang="en-US" altLang="zh-CN" sz="2800" b="1" smtClean="0">
                <a:effectLst>
                  <a:outerShdw blurRad="38100" dist="38100" dir="2700000" algn="tl">
                    <a:srgbClr val="C0C0C0"/>
                  </a:outerShdw>
                </a:effectLst>
                <a:latin typeface="" pitchFamily="18" charset="0"/>
                <a:ea typeface="楷体_GB2312" pitchFamily="49" charset="-122"/>
              </a:rPr>
              <a:t>]</a:t>
            </a:r>
          </a:p>
          <a:p>
            <a:pPr>
              <a:spcBef>
                <a:spcPct val="10000"/>
              </a:spcBef>
              <a:defRPr/>
            </a:pPr>
            <a:r>
              <a:rPr kumimoji="0" lang="zh-CN" altLang="en-US" sz="2800" b="1" smtClean="0">
                <a:effectLst>
                  <a:outerShdw blurRad="38100" dist="38100" dir="2700000" algn="tl">
                    <a:srgbClr val="C0C0C0"/>
                  </a:outerShdw>
                </a:effectLst>
                <a:latin typeface="" pitchFamily="18" charset="0"/>
                <a:ea typeface="楷体_GB2312" pitchFamily="49" charset="-122"/>
              </a:rPr>
              <a:t>第三次排序分组：</a:t>
            </a:r>
          </a:p>
          <a:p>
            <a:pPr>
              <a:spcBef>
                <a:spcPct val="10000"/>
              </a:spcBef>
              <a:defRPr/>
            </a:pPr>
            <a:r>
              <a:rPr kumimoji="0" lang="zh-CN" altLang="en-US" sz="2800" b="1" smtClean="0">
                <a:effectLst>
                  <a:outerShdw blurRad="38100" dist="38100" dir="2700000" algn="tl">
                    <a:srgbClr val="C0C0C0"/>
                  </a:outerShdw>
                </a:effectLst>
                <a:latin typeface="" pitchFamily="18" charset="0"/>
                <a:ea typeface="楷体_GB2312" pitchFamily="49" charset="-122"/>
              </a:rPr>
              <a:t>              </a:t>
            </a:r>
            <a:r>
              <a:rPr kumimoji="0" lang="en-US" altLang="zh-CN" sz="2800" b="1" smtClean="0">
                <a:effectLst>
                  <a:outerShdw blurRad="38100" dist="38100" dir="2700000" algn="tl">
                    <a:srgbClr val="C0C0C0"/>
                  </a:outerShdw>
                </a:effectLst>
                <a:latin typeface="" pitchFamily="18" charset="0"/>
                <a:ea typeface="楷体_GB2312" pitchFamily="49" charset="-122"/>
              </a:rPr>
              <a:t>[</a:t>
            </a:r>
            <a:r>
              <a:rPr kumimoji="0" lang="en-US" altLang="zh-CN" sz="2800" b="1" u="sng" smtClean="0">
                <a:effectLst>
                  <a:outerShdw blurRad="38100" dist="38100" dir="2700000" algn="tl">
                    <a:srgbClr val="C0C0C0"/>
                  </a:outerShdw>
                </a:effectLst>
                <a:latin typeface="" pitchFamily="18" charset="0"/>
                <a:ea typeface="楷体_GB2312" pitchFamily="49" charset="-122"/>
              </a:rPr>
              <a:t> 001</a:t>
            </a:r>
            <a:r>
              <a:rPr kumimoji="0" lang="en-US" altLang="zh-CN" sz="2800" b="1" smtClean="0">
                <a:effectLst>
                  <a:outerShdw blurRad="38100" dist="38100" dir="2700000" algn="tl">
                    <a:srgbClr val="C0C0C0"/>
                  </a:outerShdw>
                </a:effectLst>
                <a:latin typeface="" pitchFamily="18" charset="0"/>
                <a:ea typeface="楷体_GB2312" pitchFamily="49" charset="-122"/>
              </a:rPr>
              <a:t>], [ </a:t>
            </a:r>
            <a:r>
              <a:rPr kumimoji="0" lang="en-US" altLang="zh-CN" sz="2800" b="1" u="sng" smtClean="0">
                <a:effectLst>
                  <a:outerShdw blurRad="38100" dist="38100" dir="2700000" algn="tl">
                    <a:srgbClr val="C0C0C0"/>
                  </a:outerShdw>
                </a:effectLst>
                <a:latin typeface="" pitchFamily="18" charset="0"/>
                <a:ea typeface="楷体_GB2312" pitchFamily="49" charset="-122"/>
              </a:rPr>
              <a:t>010</a:t>
            </a:r>
            <a:r>
              <a:rPr kumimoji="0" lang="en-US" altLang="zh-CN" sz="2800" b="1" smtClean="0">
                <a:effectLst>
                  <a:outerShdw blurRad="38100" dist="38100" dir="2700000" algn="tl">
                    <a:srgbClr val="C0C0C0"/>
                  </a:outerShdw>
                </a:effectLst>
                <a:latin typeface="" pitchFamily="18" charset="0"/>
                <a:ea typeface="楷体_GB2312" pitchFamily="49" charset="-122"/>
              </a:rPr>
              <a:t>], [</a:t>
            </a:r>
            <a:r>
              <a:rPr kumimoji="0" lang="en-US" altLang="zh-CN" sz="2800" b="1" u="sng" smtClean="0">
                <a:effectLst>
                  <a:outerShdw blurRad="38100" dist="38100" dir="2700000" algn="tl">
                    <a:srgbClr val="C0C0C0"/>
                  </a:outerShdw>
                </a:effectLst>
                <a:latin typeface="" pitchFamily="18" charset="0"/>
                <a:ea typeface="楷体_GB2312" pitchFamily="49" charset="-122"/>
              </a:rPr>
              <a:t>011</a:t>
            </a:r>
            <a:r>
              <a:rPr kumimoji="0" lang="en-US" altLang="zh-CN" sz="2800" b="1" smtClean="0">
                <a:effectLst>
                  <a:outerShdw blurRad="38100" dist="38100" dir="2700000" algn="tl">
                    <a:srgbClr val="C0C0C0"/>
                  </a:outerShdw>
                </a:effectLst>
                <a:latin typeface="" pitchFamily="18" charset="0"/>
                <a:ea typeface="楷体_GB2312" pitchFamily="49" charset="-122"/>
              </a:rPr>
              <a:t>], [</a:t>
            </a:r>
            <a:r>
              <a:rPr kumimoji="0" lang="en-US" altLang="zh-CN" sz="2800" b="1" u="sng" smtClean="0">
                <a:effectLst>
                  <a:outerShdw blurRad="38100" dist="38100" dir="2700000" algn="tl">
                    <a:srgbClr val="C0C0C0"/>
                  </a:outerShdw>
                </a:effectLst>
                <a:latin typeface="" pitchFamily="18" charset="0"/>
                <a:ea typeface="楷体_GB2312" pitchFamily="49" charset="-122"/>
              </a:rPr>
              <a:t>101</a:t>
            </a:r>
            <a:r>
              <a:rPr kumimoji="0" lang="en-US" altLang="zh-CN" sz="2800" b="1" smtClean="0">
                <a:effectLst>
                  <a:outerShdw blurRad="38100" dist="38100" dir="2700000" algn="tl">
                    <a:srgbClr val="C0C0C0"/>
                  </a:outerShdw>
                </a:effectLst>
                <a:latin typeface="" pitchFamily="18" charset="0"/>
                <a:ea typeface="楷体_GB2312" pitchFamily="49" charset="-122"/>
              </a:rPr>
              <a:t>], [</a:t>
            </a:r>
            <a:r>
              <a:rPr kumimoji="0" lang="en-US" altLang="zh-CN" sz="2800" b="1" u="sng" smtClean="0">
                <a:effectLst>
                  <a:outerShdw blurRad="38100" dist="38100" dir="2700000" algn="tl">
                    <a:srgbClr val="C0C0C0"/>
                  </a:outerShdw>
                </a:effectLst>
                <a:latin typeface="" pitchFamily="18" charset="0"/>
                <a:ea typeface="楷体_GB2312" pitchFamily="49" charset="-122"/>
              </a:rPr>
              <a:t>110</a:t>
            </a:r>
            <a:r>
              <a:rPr kumimoji="0" lang="en-US" altLang="zh-CN" sz="2800" b="1" smtClean="0">
                <a:effectLst>
                  <a:outerShdw blurRad="38100" dist="38100" dir="2700000" algn="tl">
                    <a:srgbClr val="C0C0C0"/>
                  </a:outerShdw>
                </a:effectLst>
                <a:latin typeface="" pitchFamily="18" charset="0"/>
                <a:ea typeface="楷体_GB2312" pitchFamily="49" charset="-122"/>
              </a:rPr>
              <a:t>], [</a:t>
            </a:r>
            <a:r>
              <a:rPr kumimoji="0" lang="en-US" altLang="zh-CN" sz="2800" b="1" u="sng" smtClean="0">
                <a:effectLst>
                  <a:outerShdw blurRad="38100" dist="38100" dir="2700000" algn="tl">
                    <a:srgbClr val="C0C0C0"/>
                  </a:outerShdw>
                </a:effectLst>
                <a:latin typeface="" pitchFamily="18" charset="0"/>
                <a:ea typeface="楷体_GB2312" pitchFamily="49" charset="-122"/>
              </a:rPr>
              <a:t>111</a:t>
            </a:r>
            <a:r>
              <a:rPr kumimoji="0" lang="en-US" altLang="zh-CN" sz="2800" b="1" smtClean="0">
                <a:effectLst>
                  <a:outerShdw blurRad="38100" dist="38100" dir="2700000" algn="tl">
                    <a:srgbClr val="C0C0C0"/>
                  </a:outerShdw>
                </a:effectLst>
                <a:latin typeface="" pitchFamily="18" charset="0"/>
                <a:ea typeface="楷体_GB2312" pitchFamily="49" charset="-122"/>
              </a:rPr>
              <a:t>]</a:t>
            </a:r>
          </a:p>
          <a:p>
            <a:pPr>
              <a:spcBef>
                <a:spcPct val="10000"/>
              </a:spcBef>
              <a:defRPr/>
            </a:pPr>
            <a:r>
              <a:rPr kumimoji="0" lang="zh-CN" altLang="en-US" sz="2800" b="1" smtClean="0">
                <a:effectLst>
                  <a:outerShdw blurRad="38100" dist="38100" dir="2700000" algn="tl">
                    <a:srgbClr val="C0C0C0"/>
                  </a:outerShdw>
                </a:effectLst>
                <a:latin typeface="" pitchFamily="18" charset="0"/>
                <a:ea typeface="楷体_GB2312" pitchFamily="49" charset="-122"/>
              </a:rPr>
              <a:t>最后，将所有第三次分组的结果连接起来。</a:t>
            </a:r>
          </a:p>
        </p:txBody>
      </p:sp>
    </p:spTree>
  </p:cSld>
  <p:clrMapOvr>
    <a:masterClrMapping/>
  </p:clrMapOv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Text Box 2"/>
          <p:cNvSpPr txBox="1">
            <a:spLocks noChangeArrowheads="1"/>
          </p:cNvSpPr>
          <p:nvPr/>
        </p:nvSpPr>
        <p:spPr bwMode="auto">
          <a:xfrm>
            <a:off x="323850" y="333375"/>
            <a:ext cx="861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1025525" indent="-457200">
              <a:defRPr kumimoji="1" sz="2400">
                <a:solidFill>
                  <a:schemeClr val="tx1"/>
                </a:solidFill>
                <a:latin typeface="Times New Roman" pitchFamily="18" charset="0"/>
                <a:ea typeface="宋体" pitchFamily="2" charset="-122"/>
              </a:defRPr>
            </a:lvl2pPr>
            <a:lvl3pPr marL="1673225" indent="-457200">
              <a:defRPr kumimoji="1" sz="2400">
                <a:solidFill>
                  <a:schemeClr val="tx1"/>
                </a:solidFill>
                <a:latin typeface="Times New Roman" pitchFamily="18" charset="0"/>
                <a:ea typeface="宋体" pitchFamily="2" charset="-122"/>
              </a:defRPr>
            </a:lvl3pPr>
            <a:lvl4pPr marL="2320925" indent="-457200">
              <a:defRPr kumimoji="1" sz="2400">
                <a:solidFill>
                  <a:schemeClr val="tx1"/>
                </a:solidFill>
                <a:latin typeface="Times New Roman" pitchFamily="18" charset="0"/>
                <a:ea typeface="宋体" pitchFamily="2" charset="-122"/>
              </a:defRPr>
            </a:lvl4pPr>
            <a:lvl5pPr marL="2968625" indent="-457200">
              <a:defRPr kumimoji="1" sz="2400">
                <a:solidFill>
                  <a:schemeClr val="tx1"/>
                </a:solidFill>
                <a:latin typeface="Times New Roman" pitchFamily="18" charset="0"/>
                <a:ea typeface="宋体" pitchFamily="2" charset="-122"/>
              </a:defRPr>
            </a:lvl5pPr>
            <a:lvl6pPr marL="3425825" indent="-457200" fontAlgn="base">
              <a:spcBef>
                <a:spcPct val="0"/>
              </a:spcBef>
              <a:spcAft>
                <a:spcPct val="0"/>
              </a:spcAft>
              <a:defRPr kumimoji="1" sz="2400">
                <a:solidFill>
                  <a:schemeClr val="tx1"/>
                </a:solidFill>
                <a:latin typeface="Times New Roman" pitchFamily="18" charset="0"/>
                <a:ea typeface="宋体" pitchFamily="2" charset="-122"/>
              </a:defRPr>
            </a:lvl6pPr>
            <a:lvl7pPr marL="3883025" indent="-457200" fontAlgn="base">
              <a:spcBef>
                <a:spcPct val="0"/>
              </a:spcBef>
              <a:spcAft>
                <a:spcPct val="0"/>
              </a:spcAft>
              <a:defRPr kumimoji="1" sz="2400">
                <a:solidFill>
                  <a:schemeClr val="tx1"/>
                </a:solidFill>
                <a:latin typeface="Times New Roman" pitchFamily="18" charset="0"/>
                <a:ea typeface="宋体" pitchFamily="2" charset="-122"/>
              </a:defRPr>
            </a:lvl7pPr>
            <a:lvl8pPr marL="4340225" indent="-457200" fontAlgn="base">
              <a:spcBef>
                <a:spcPct val="0"/>
              </a:spcBef>
              <a:spcAft>
                <a:spcPct val="0"/>
              </a:spcAft>
              <a:defRPr kumimoji="1" sz="2400">
                <a:solidFill>
                  <a:schemeClr val="tx1"/>
                </a:solidFill>
                <a:latin typeface="Times New Roman" pitchFamily="18" charset="0"/>
                <a:ea typeface="宋体" pitchFamily="2" charset="-122"/>
              </a:defRPr>
            </a:lvl8pPr>
            <a:lvl9pPr marL="4797425"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10000"/>
              </a:spcBef>
              <a:defRPr/>
            </a:pPr>
            <a:r>
              <a:rPr kumimoji="0" lang="en-US" altLang="zh-CN" sz="2800" b="1" smtClean="0">
                <a:effectLst>
                  <a:outerShdw blurRad="38100" dist="38100" dir="2700000" algn="tl">
                    <a:srgbClr val="C0C0C0"/>
                  </a:outerShdw>
                </a:effectLst>
                <a:ea typeface="楷体_GB2312" pitchFamily="49" charset="-122"/>
                <a:cs typeface="Times New Roman" pitchFamily="18" charset="0"/>
              </a:rPr>
              <a:t>MSD</a:t>
            </a:r>
            <a:r>
              <a:rPr kumimoji="0" lang="zh-CN" altLang="en-US" sz="2800" b="1" smtClean="0">
                <a:effectLst>
                  <a:outerShdw blurRad="38100" dist="38100" dir="2700000" algn="tl">
                    <a:srgbClr val="C0C0C0"/>
                  </a:outerShdw>
                </a:effectLst>
                <a:ea typeface="楷体_GB2312" pitchFamily="49" charset="-122"/>
                <a:cs typeface="Times New Roman" pitchFamily="18" charset="0"/>
              </a:rPr>
              <a:t>算法框架</a:t>
            </a:r>
          </a:p>
        </p:txBody>
      </p:sp>
      <p:sp>
        <p:nvSpPr>
          <p:cNvPr id="462851" name="Text Box 3"/>
          <p:cNvSpPr txBox="1">
            <a:spLocks noChangeArrowheads="1"/>
          </p:cNvSpPr>
          <p:nvPr/>
        </p:nvSpPr>
        <p:spPr bwMode="auto">
          <a:xfrm>
            <a:off x="323850" y="981075"/>
            <a:ext cx="8610600" cy="3841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1025525" indent="-457200">
              <a:defRPr kumimoji="1" sz="2400">
                <a:solidFill>
                  <a:schemeClr val="tx1"/>
                </a:solidFill>
                <a:latin typeface="Times New Roman" pitchFamily="18" charset="0"/>
                <a:ea typeface="宋体" pitchFamily="2" charset="-122"/>
              </a:defRPr>
            </a:lvl2pPr>
            <a:lvl3pPr marL="1673225" indent="-457200">
              <a:defRPr kumimoji="1" sz="2400">
                <a:solidFill>
                  <a:schemeClr val="tx1"/>
                </a:solidFill>
                <a:latin typeface="Times New Roman" pitchFamily="18" charset="0"/>
                <a:ea typeface="宋体" pitchFamily="2" charset="-122"/>
              </a:defRPr>
            </a:lvl3pPr>
            <a:lvl4pPr marL="2320925" indent="-457200">
              <a:defRPr kumimoji="1" sz="2400">
                <a:solidFill>
                  <a:schemeClr val="tx1"/>
                </a:solidFill>
                <a:latin typeface="Times New Roman" pitchFamily="18" charset="0"/>
                <a:ea typeface="宋体" pitchFamily="2" charset="-122"/>
              </a:defRPr>
            </a:lvl4pPr>
            <a:lvl5pPr marL="2968625" indent="-457200">
              <a:defRPr kumimoji="1" sz="2400">
                <a:solidFill>
                  <a:schemeClr val="tx1"/>
                </a:solidFill>
                <a:latin typeface="Times New Roman" pitchFamily="18" charset="0"/>
                <a:ea typeface="宋体" pitchFamily="2" charset="-122"/>
              </a:defRPr>
            </a:lvl5pPr>
            <a:lvl6pPr marL="3425825" indent="-457200" fontAlgn="base">
              <a:spcBef>
                <a:spcPct val="0"/>
              </a:spcBef>
              <a:spcAft>
                <a:spcPct val="0"/>
              </a:spcAft>
              <a:defRPr kumimoji="1" sz="2400">
                <a:solidFill>
                  <a:schemeClr val="tx1"/>
                </a:solidFill>
                <a:latin typeface="Times New Roman" pitchFamily="18" charset="0"/>
                <a:ea typeface="宋体" pitchFamily="2" charset="-122"/>
              </a:defRPr>
            </a:lvl6pPr>
            <a:lvl7pPr marL="3883025" indent="-457200" fontAlgn="base">
              <a:spcBef>
                <a:spcPct val="0"/>
              </a:spcBef>
              <a:spcAft>
                <a:spcPct val="0"/>
              </a:spcAft>
              <a:defRPr kumimoji="1" sz="2400">
                <a:solidFill>
                  <a:schemeClr val="tx1"/>
                </a:solidFill>
                <a:latin typeface="Times New Roman" pitchFamily="18" charset="0"/>
                <a:ea typeface="宋体" pitchFamily="2" charset="-122"/>
              </a:defRPr>
            </a:lvl7pPr>
            <a:lvl8pPr marL="4340225" indent="-457200" fontAlgn="base">
              <a:spcBef>
                <a:spcPct val="0"/>
              </a:spcBef>
              <a:spcAft>
                <a:spcPct val="0"/>
              </a:spcAft>
              <a:defRPr kumimoji="1" sz="2400">
                <a:solidFill>
                  <a:schemeClr val="tx1"/>
                </a:solidFill>
                <a:latin typeface="Times New Roman" pitchFamily="18" charset="0"/>
                <a:ea typeface="宋体" pitchFamily="2" charset="-122"/>
              </a:defRPr>
            </a:lvl8pPr>
            <a:lvl9pPr marL="4797425"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10000"/>
              </a:spcBef>
              <a:defRPr/>
            </a:pPr>
            <a:r>
              <a:rPr kumimoji="0" lang="en-US" altLang="zh-CN" sz="2800" b="1" dirty="0" smtClean="0">
                <a:effectLst>
                  <a:outerShdw blurRad="38100" dist="38100" dir="2700000" algn="tl">
                    <a:srgbClr val="C0C0C0"/>
                  </a:outerShdw>
                </a:effectLst>
                <a:ea typeface="楷体_GB2312" pitchFamily="49" charset="-122"/>
                <a:cs typeface="Times New Roman" pitchFamily="18" charset="0"/>
              </a:rPr>
              <a:t>MSD(</a:t>
            </a:r>
            <a:r>
              <a:rPr kumimoji="0" lang="en-US" altLang="zh-CN" sz="2800" b="1" dirty="0" err="1" smtClean="0">
                <a:effectLst>
                  <a:outerShdw blurRad="38100" dist="38100" dir="2700000" algn="tl">
                    <a:srgbClr val="C0C0C0"/>
                  </a:outerShdw>
                </a:effectLst>
                <a:ea typeface="楷体_GB2312" pitchFamily="49" charset="-122"/>
                <a:cs typeface="Times New Roman" pitchFamily="18" charset="0"/>
              </a:rPr>
              <a:t>S,i</a:t>
            </a:r>
            <a:r>
              <a:rPr kumimoji="0" lang="en-US" altLang="zh-CN" sz="2800" b="1" dirty="0" smtClean="0">
                <a:effectLst>
                  <a:outerShdw blurRad="38100" dist="38100" dir="2700000" algn="tl">
                    <a:srgbClr val="C0C0C0"/>
                  </a:outerShdw>
                </a:effectLst>
                <a:ea typeface="楷体_GB2312" pitchFamily="49" charset="-122"/>
                <a:cs typeface="Times New Roman" pitchFamily="18" charset="0"/>
              </a:rPr>
              <a:t>)</a:t>
            </a:r>
          </a:p>
          <a:p>
            <a:pPr>
              <a:spcBef>
                <a:spcPct val="10000"/>
              </a:spcBef>
              <a:defRPr/>
            </a:pPr>
            <a:r>
              <a:rPr kumimoji="0" lang="en-US" altLang="zh-CN" sz="2800" b="1" dirty="0" smtClean="0">
                <a:effectLst>
                  <a:outerShdw blurRad="38100" dist="38100" dir="2700000" algn="tl">
                    <a:srgbClr val="C0C0C0"/>
                  </a:outerShdw>
                </a:effectLst>
                <a:ea typeface="楷体_GB2312" pitchFamily="49" charset="-122"/>
                <a:cs typeface="Times New Roman" pitchFamily="18" charset="0"/>
              </a:rPr>
              <a:t>   # S</a:t>
            </a:r>
            <a:r>
              <a:rPr kumimoji="0" lang="zh-CN" altLang="en-US" sz="2800" b="1" dirty="0" smtClean="0">
                <a:effectLst>
                  <a:outerShdw blurRad="38100" dist="38100" dir="2700000" algn="tl">
                    <a:srgbClr val="C0C0C0"/>
                  </a:outerShdw>
                </a:effectLst>
                <a:ea typeface="楷体_GB2312" pitchFamily="49" charset="-122"/>
                <a:cs typeface="Times New Roman" pitchFamily="18" charset="0"/>
              </a:rPr>
              <a:t>为初始序列</a:t>
            </a:r>
            <a:r>
              <a:rPr kumimoji="0" lang="en-US" altLang="zh-CN" sz="2800" b="1" dirty="0" smtClean="0">
                <a:effectLst>
                  <a:outerShdw blurRad="38100" dist="38100" dir="2700000" algn="tl">
                    <a:srgbClr val="C0C0C0"/>
                  </a:outerShdw>
                </a:effectLst>
                <a:ea typeface="楷体_GB2312" pitchFamily="49" charset="-122"/>
                <a:cs typeface="Times New Roman" pitchFamily="18" charset="0"/>
              </a:rPr>
              <a:t>,</a:t>
            </a:r>
            <a:r>
              <a:rPr kumimoji="0" lang="zh-CN" altLang="en-US" sz="2800" b="1" dirty="0" smtClean="0">
                <a:effectLst>
                  <a:outerShdw blurRad="38100" dist="38100" dir="2700000" algn="tl">
                    <a:srgbClr val="C0C0C0"/>
                  </a:outerShdw>
                </a:effectLst>
                <a:ea typeface="楷体_GB2312" pitchFamily="49" charset="-122"/>
                <a:cs typeface="Times New Roman" pitchFamily="18" charset="0"/>
              </a:rPr>
              <a:t>假设有</a:t>
            </a:r>
            <a:r>
              <a:rPr kumimoji="0" lang="en-US" altLang="zh-CN" sz="2800" b="1" dirty="0" smtClean="0">
                <a:effectLst>
                  <a:outerShdw blurRad="38100" dist="38100" dir="2700000" algn="tl">
                    <a:srgbClr val="C0C0C0"/>
                  </a:outerShdw>
                </a:effectLst>
                <a:ea typeface="楷体_GB2312" pitchFamily="49" charset="-122"/>
                <a:cs typeface="Times New Roman" pitchFamily="18" charset="0"/>
              </a:rPr>
              <a:t>d</a:t>
            </a:r>
            <a:r>
              <a:rPr kumimoji="0" lang="zh-CN" altLang="en-US" sz="2800" b="1" dirty="0" smtClean="0">
                <a:effectLst>
                  <a:outerShdw blurRad="38100" dist="38100" dir="2700000" algn="tl">
                    <a:srgbClr val="C0C0C0"/>
                  </a:outerShdw>
                </a:effectLst>
                <a:ea typeface="楷体_GB2312" pitchFamily="49" charset="-122"/>
                <a:cs typeface="Times New Roman" pitchFamily="18" charset="0"/>
              </a:rPr>
              <a:t>个关键字，从第</a:t>
            </a:r>
            <a:r>
              <a:rPr kumimoji="0" lang="en-US" altLang="zh-CN" sz="2800" b="1" dirty="0" smtClean="0">
                <a:effectLst>
                  <a:outerShdw blurRad="38100" dist="38100" dir="2700000" algn="tl">
                    <a:srgbClr val="C0C0C0"/>
                  </a:outerShdw>
                </a:effectLst>
                <a:ea typeface="楷体_GB2312" pitchFamily="49" charset="-122"/>
                <a:cs typeface="Times New Roman" pitchFamily="18" charset="0"/>
              </a:rPr>
              <a:t>i</a:t>
            </a:r>
            <a:r>
              <a:rPr kumimoji="0" lang="zh-CN" altLang="en-US" sz="2800" b="1" dirty="0" smtClean="0">
                <a:effectLst>
                  <a:outerShdw blurRad="38100" dist="38100" dir="2700000" algn="tl">
                    <a:srgbClr val="C0C0C0"/>
                  </a:outerShdw>
                </a:effectLst>
                <a:ea typeface="楷体_GB2312" pitchFamily="49" charset="-122"/>
                <a:cs typeface="Times New Roman" pitchFamily="18" charset="0"/>
              </a:rPr>
              <a:t>个关键字</a:t>
            </a:r>
          </a:p>
          <a:p>
            <a:pPr>
              <a:spcBef>
                <a:spcPct val="10000"/>
              </a:spcBef>
              <a:defRPr/>
            </a:pPr>
            <a:r>
              <a:rPr kumimoji="0" lang="zh-CN" altLang="en-US" sz="2800" b="1" dirty="0" smtClean="0">
                <a:effectLst>
                  <a:outerShdw blurRad="38100" dist="38100" dir="2700000" algn="tl">
                    <a:srgbClr val="C0C0C0"/>
                  </a:outerShdw>
                </a:effectLst>
                <a:ea typeface="楷体_GB2312" pitchFamily="49" charset="-122"/>
                <a:cs typeface="Times New Roman" pitchFamily="18" charset="0"/>
              </a:rPr>
              <a:t>   开始分组排序，初始</a:t>
            </a:r>
            <a:r>
              <a:rPr kumimoji="0" lang="en-US" altLang="zh-CN" sz="2800" b="1" dirty="0" smtClean="0">
                <a:effectLst>
                  <a:outerShdw blurRad="38100" dist="38100" dir="2700000" algn="tl">
                    <a:srgbClr val="C0C0C0"/>
                  </a:outerShdw>
                </a:effectLst>
                <a:ea typeface="楷体_GB2312" pitchFamily="49" charset="-122"/>
                <a:cs typeface="Times New Roman" pitchFamily="18" charset="0"/>
              </a:rPr>
              <a:t>i=1</a:t>
            </a:r>
          </a:p>
          <a:p>
            <a:pPr>
              <a:spcBef>
                <a:spcPct val="10000"/>
              </a:spcBef>
              <a:defRPr/>
            </a:pPr>
            <a:r>
              <a:rPr kumimoji="0" lang="en-US" altLang="zh-CN" sz="2800" b="1" dirty="0" smtClean="0">
                <a:effectLst>
                  <a:outerShdw blurRad="38100" dist="38100" dir="2700000" algn="tl">
                    <a:srgbClr val="C0C0C0"/>
                  </a:outerShdw>
                </a:effectLst>
                <a:ea typeface="楷体_GB2312" pitchFamily="49" charset="-122"/>
                <a:cs typeface="Times New Roman" pitchFamily="18" charset="0"/>
              </a:rPr>
              <a:t>   while  i&lt;=d :</a:t>
            </a:r>
          </a:p>
          <a:p>
            <a:pPr>
              <a:spcBef>
                <a:spcPct val="10000"/>
              </a:spcBef>
              <a:defRPr/>
            </a:pPr>
            <a:r>
              <a:rPr kumimoji="0" lang="en-US" altLang="zh-CN" sz="2800" b="1" dirty="0" smtClean="0">
                <a:effectLst>
                  <a:outerShdw blurRad="38100" dist="38100" dir="2700000" algn="tl">
                    <a:srgbClr val="C0C0C0"/>
                  </a:outerShdw>
                </a:effectLst>
                <a:ea typeface="楷体_GB2312" pitchFamily="49" charset="-122"/>
                <a:cs typeface="Times New Roman" pitchFamily="18" charset="0"/>
              </a:rPr>
              <a:t>       </a:t>
            </a:r>
            <a:r>
              <a:rPr kumimoji="0" lang="zh-CN" altLang="en-US" sz="2800" b="1" dirty="0" smtClean="0">
                <a:effectLst>
                  <a:outerShdw blurRad="38100" dist="38100" dir="2700000" algn="tl">
                    <a:srgbClr val="C0C0C0"/>
                  </a:outerShdw>
                </a:effectLst>
                <a:ea typeface="楷体_GB2312" pitchFamily="49" charset="-122"/>
                <a:cs typeface="Times New Roman" pitchFamily="18" charset="0"/>
              </a:rPr>
              <a:t>对</a:t>
            </a:r>
            <a:r>
              <a:rPr kumimoji="0" lang="en-US" altLang="zh-CN" sz="2800" b="1" dirty="0" smtClean="0">
                <a:effectLst>
                  <a:outerShdw blurRad="38100" dist="38100" dir="2700000" algn="tl">
                    <a:srgbClr val="C0C0C0"/>
                  </a:outerShdw>
                </a:effectLst>
                <a:ea typeface="楷体_GB2312" pitchFamily="49" charset="-122"/>
                <a:cs typeface="Times New Roman" pitchFamily="18" charset="0"/>
              </a:rPr>
              <a:t>S</a:t>
            </a:r>
            <a:r>
              <a:rPr kumimoji="0" lang="zh-CN" altLang="en-US" sz="2800" b="1" dirty="0" smtClean="0">
                <a:effectLst>
                  <a:outerShdw blurRad="38100" dist="38100" dir="2700000" algn="tl">
                    <a:srgbClr val="C0C0C0"/>
                  </a:outerShdw>
                </a:effectLst>
                <a:ea typeface="楷体_GB2312" pitchFamily="49" charset="-122"/>
                <a:cs typeface="Times New Roman" pitchFamily="18" charset="0"/>
              </a:rPr>
              <a:t>根据</a:t>
            </a:r>
            <a:r>
              <a:rPr kumimoji="0" lang="en-US" altLang="zh-CN" sz="2800" b="1" dirty="0" smtClean="0">
                <a:effectLst>
                  <a:outerShdw blurRad="38100" dist="38100" dir="2700000" algn="tl">
                    <a:srgbClr val="C0C0C0"/>
                  </a:outerShdw>
                </a:effectLst>
                <a:ea typeface="楷体_GB2312" pitchFamily="49" charset="-122"/>
                <a:cs typeface="Times New Roman" pitchFamily="18" charset="0"/>
              </a:rPr>
              <a:t>Ki</a:t>
            </a:r>
            <a:r>
              <a:rPr kumimoji="0" lang="zh-CN" altLang="en-US" sz="2800" b="1" dirty="0" smtClean="0">
                <a:effectLst>
                  <a:outerShdw blurRad="38100" dist="38100" dir="2700000" algn="tl">
                    <a:srgbClr val="C0C0C0"/>
                  </a:outerShdw>
                </a:effectLst>
                <a:ea typeface="楷体_GB2312" pitchFamily="49" charset="-122"/>
                <a:cs typeface="Times New Roman" pitchFamily="18" charset="0"/>
              </a:rPr>
              <a:t>进行分组</a:t>
            </a:r>
            <a:r>
              <a:rPr kumimoji="0" lang="en-US" altLang="zh-CN" sz="2800" b="1" dirty="0" smtClean="0">
                <a:effectLst>
                  <a:outerShdw blurRad="38100" dist="38100" dir="2700000" algn="tl">
                    <a:srgbClr val="C0C0C0"/>
                  </a:outerShdw>
                </a:effectLst>
                <a:ea typeface="楷体_GB2312" pitchFamily="49" charset="-122"/>
                <a:cs typeface="Times New Roman" pitchFamily="18" charset="0"/>
              </a:rPr>
              <a:t>,</a:t>
            </a:r>
            <a:r>
              <a:rPr kumimoji="0" lang="zh-CN" altLang="en-US" sz="2800" b="1" dirty="0" smtClean="0">
                <a:effectLst>
                  <a:outerShdw blurRad="38100" dist="38100" dir="2700000" algn="tl">
                    <a:srgbClr val="C0C0C0"/>
                  </a:outerShdw>
                </a:effectLst>
                <a:ea typeface="楷体_GB2312" pitchFamily="49" charset="-122"/>
                <a:cs typeface="Times New Roman" pitchFamily="18" charset="0"/>
              </a:rPr>
              <a:t>得到</a:t>
            </a:r>
            <a:r>
              <a:rPr kumimoji="0" lang="en-US" altLang="zh-CN" sz="2800" b="1" dirty="0" smtClean="0">
                <a:effectLst>
                  <a:outerShdw blurRad="38100" dist="38100" dir="2700000" algn="tl">
                    <a:srgbClr val="C0C0C0"/>
                  </a:outerShdw>
                </a:effectLst>
                <a:ea typeface="楷体_GB2312" pitchFamily="49" charset="-122"/>
                <a:cs typeface="Times New Roman" pitchFamily="18" charset="0"/>
              </a:rPr>
              <a:t>m</a:t>
            </a:r>
            <a:r>
              <a:rPr kumimoji="0" lang="zh-CN" altLang="en-US" sz="2800" b="1" dirty="0" smtClean="0">
                <a:effectLst>
                  <a:outerShdw blurRad="38100" dist="38100" dir="2700000" algn="tl">
                    <a:srgbClr val="C0C0C0"/>
                  </a:outerShdw>
                </a:effectLst>
                <a:ea typeface="楷体_GB2312" pitchFamily="49" charset="-122"/>
                <a:cs typeface="Times New Roman" pitchFamily="18" charset="0"/>
              </a:rPr>
              <a:t>个分组</a:t>
            </a:r>
            <a:r>
              <a:rPr kumimoji="0" lang="en-US" altLang="zh-CN" sz="2800" b="1" dirty="0" smtClean="0">
                <a:effectLst>
                  <a:outerShdw blurRad="38100" dist="38100" dir="2700000" algn="tl">
                    <a:srgbClr val="C0C0C0"/>
                  </a:outerShdw>
                </a:effectLst>
                <a:ea typeface="楷体_GB2312" pitchFamily="49" charset="-122"/>
                <a:cs typeface="Times New Roman" pitchFamily="18" charset="0"/>
              </a:rPr>
              <a:t>S</a:t>
            </a:r>
            <a:r>
              <a:rPr kumimoji="0" lang="en-US" altLang="zh-CN" sz="2800" b="1" baseline="-25000" dirty="0" smtClean="0">
                <a:effectLst>
                  <a:outerShdw blurRad="38100" dist="38100" dir="2700000" algn="tl">
                    <a:srgbClr val="C0C0C0"/>
                  </a:outerShdw>
                </a:effectLst>
                <a:ea typeface="楷体_GB2312" pitchFamily="49" charset="-122"/>
                <a:cs typeface="Times New Roman" pitchFamily="18" charset="0"/>
              </a:rPr>
              <a:t>1</a:t>
            </a:r>
            <a:r>
              <a:rPr kumimoji="0" lang="en-US" altLang="zh-CN" sz="2800" b="1" dirty="0" smtClean="0">
                <a:effectLst>
                  <a:outerShdw blurRad="38100" dist="38100" dir="2700000" algn="tl">
                    <a:srgbClr val="C0C0C0"/>
                  </a:outerShdw>
                </a:effectLst>
                <a:ea typeface="楷体_GB2312" pitchFamily="49" charset="-122"/>
                <a:cs typeface="Times New Roman" pitchFamily="18" charset="0"/>
              </a:rPr>
              <a:t>,…,</a:t>
            </a:r>
            <a:r>
              <a:rPr kumimoji="0" lang="en-US" altLang="zh-CN" sz="2800" b="1" dirty="0" err="1" smtClean="0">
                <a:effectLst>
                  <a:outerShdw blurRad="38100" dist="38100" dir="2700000" algn="tl">
                    <a:srgbClr val="C0C0C0"/>
                  </a:outerShdw>
                </a:effectLst>
                <a:ea typeface="楷体_GB2312" pitchFamily="49" charset="-122"/>
                <a:cs typeface="Times New Roman" pitchFamily="18" charset="0"/>
              </a:rPr>
              <a:t>S</a:t>
            </a:r>
            <a:r>
              <a:rPr kumimoji="0" lang="en-US" altLang="zh-CN" sz="2800" b="1" baseline="-25000" dirty="0" err="1" smtClean="0">
                <a:effectLst>
                  <a:outerShdw blurRad="38100" dist="38100" dir="2700000" algn="tl">
                    <a:srgbClr val="C0C0C0"/>
                  </a:outerShdw>
                </a:effectLst>
                <a:ea typeface="楷体_GB2312" pitchFamily="49" charset="-122"/>
                <a:cs typeface="Times New Roman" pitchFamily="18" charset="0"/>
              </a:rPr>
              <a:t>m</a:t>
            </a:r>
            <a:endParaRPr kumimoji="0" lang="zh-CN" altLang="en-US" sz="2800" b="1" dirty="0" smtClean="0">
              <a:effectLst>
                <a:outerShdw blurRad="38100" dist="38100" dir="2700000" algn="tl">
                  <a:srgbClr val="C0C0C0"/>
                </a:outerShdw>
              </a:effectLst>
              <a:ea typeface="楷体_GB2312" pitchFamily="49" charset="-122"/>
              <a:cs typeface="Times New Roman" pitchFamily="18" charset="0"/>
            </a:endParaRPr>
          </a:p>
          <a:p>
            <a:pPr>
              <a:spcBef>
                <a:spcPct val="10000"/>
              </a:spcBef>
              <a:defRPr/>
            </a:pPr>
            <a:r>
              <a:rPr kumimoji="0" lang="zh-CN" altLang="en-US" sz="2800" b="1" dirty="0" smtClean="0">
                <a:effectLst>
                  <a:outerShdw blurRad="38100" dist="38100" dir="2700000" algn="tl">
                    <a:srgbClr val="C0C0C0"/>
                  </a:outerShdw>
                </a:effectLst>
                <a:ea typeface="楷体_GB2312" pitchFamily="49" charset="-122"/>
                <a:cs typeface="Times New Roman" pitchFamily="18" charset="0"/>
              </a:rPr>
              <a:t>       </a:t>
            </a:r>
            <a:r>
              <a:rPr kumimoji="0" lang="en-US" altLang="zh-CN" sz="2800" b="1" dirty="0" smtClean="0">
                <a:effectLst>
                  <a:outerShdw blurRad="38100" dist="38100" dir="2700000" algn="tl">
                    <a:srgbClr val="C0C0C0"/>
                  </a:outerShdw>
                </a:effectLst>
                <a:ea typeface="楷体_GB2312" pitchFamily="49" charset="-122"/>
                <a:cs typeface="Times New Roman" pitchFamily="18" charset="0"/>
              </a:rPr>
              <a:t>for  j in range(1, m+1) :</a:t>
            </a:r>
          </a:p>
          <a:p>
            <a:pPr>
              <a:spcBef>
                <a:spcPct val="10000"/>
              </a:spcBef>
              <a:defRPr/>
            </a:pPr>
            <a:r>
              <a:rPr kumimoji="0" lang="en-US" altLang="zh-CN" sz="2800" b="1" dirty="0" smtClean="0">
                <a:effectLst>
                  <a:outerShdw blurRad="38100" dist="38100" dir="2700000" algn="tl">
                    <a:srgbClr val="C0C0C0"/>
                  </a:outerShdw>
                </a:effectLst>
                <a:ea typeface="楷体_GB2312" pitchFamily="49" charset="-122"/>
                <a:cs typeface="Times New Roman" pitchFamily="18" charset="0"/>
              </a:rPr>
              <a:t>           if (|</a:t>
            </a:r>
            <a:r>
              <a:rPr kumimoji="0" lang="en-US" altLang="zh-CN" sz="2800" b="1" dirty="0" err="1" smtClean="0">
                <a:effectLst>
                  <a:outerShdw blurRad="38100" dist="38100" dir="2700000" algn="tl">
                    <a:srgbClr val="C0C0C0"/>
                  </a:outerShdw>
                </a:effectLst>
                <a:ea typeface="楷体_GB2312" pitchFamily="49" charset="-122"/>
                <a:cs typeface="Times New Roman" pitchFamily="18" charset="0"/>
              </a:rPr>
              <a:t>S</a:t>
            </a:r>
            <a:r>
              <a:rPr kumimoji="0" lang="en-US" altLang="zh-CN" sz="2800" b="1" baseline="-25000" dirty="0" err="1" smtClean="0">
                <a:effectLst>
                  <a:outerShdw blurRad="38100" dist="38100" dir="2700000" algn="tl">
                    <a:srgbClr val="C0C0C0"/>
                  </a:outerShdw>
                </a:effectLst>
                <a:ea typeface="楷体_GB2312" pitchFamily="49" charset="-122"/>
                <a:cs typeface="Times New Roman" pitchFamily="18" charset="0"/>
              </a:rPr>
              <a:t>j</a:t>
            </a:r>
            <a:r>
              <a:rPr kumimoji="0" lang="en-US" altLang="zh-CN" sz="2800" b="1" dirty="0" smtClean="0">
                <a:effectLst>
                  <a:outerShdw blurRad="38100" dist="38100" dir="2700000" algn="tl">
                    <a:srgbClr val="C0C0C0"/>
                  </a:outerShdw>
                </a:effectLst>
                <a:ea typeface="楷体_GB2312" pitchFamily="49" charset="-122"/>
                <a:cs typeface="Times New Roman" pitchFamily="18" charset="0"/>
              </a:rPr>
              <a:t>|&gt;1)  MSD(</a:t>
            </a:r>
            <a:r>
              <a:rPr kumimoji="0" lang="en-US" altLang="zh-CN" sz="2800" b="1" dirty="0" err="1" smtClean="0">
                <a:effectLst>
                  <a:outerShdw blurRad="38100" dist="38100" dir="2700000" algn="tl">
                    <a:srgbClr val="C0C0C0"/>
                  </a:outerShdw>
                </a:effectLst>
                <a:ea typeface="楷体_GB2312" pitchFamily="49" charset="-122"/>
                <a:cs typeface="Times New Roman" pitchFamily="18" charset="0"/>
              </a:rPr>
              <a:t>S</a:t>
            </a:r>
            <a:r>
              <a:rPr kumimoji="0" lang="en-US" altLang="zh-CN" sz="2800" b="1" baseline="-25000" dirty="0" err="1" smtClean="0">
                <a:effectLst>
                  <a:outerShdw blurRad="38100" dist="38100" dir="2700000" algn="tl">
                    <a:srgbClr val="C0C0C0"/>
                  </a:outerShdw>
                </a:effectLst>
                <a:ea typeface="楷体_GB2312" pitchFamily="49" charset="-122"/>
                <a:cs typeface="Times New Roman" pitchFamily="18" charset="0"/>
              </a:rPr>
              <a:t>j</a:t>
            </a:r>
            <a:r>
              <a:rPr kumimoji="0" lang="en-US" altLang="zh-CN" sz="2800" b="1" dirty="0" smtClean="0">
                <a:effectLst>
                  <a:outerShdw blurRad="38100" dist="38100" dir="2700000" algn="tl">
                    <a:srgbClr val="C0C0C0"/>
                  </a:outerShdw>
                </a:effectLst>
                <a:ea typeface="楷体_GB2312" pitchFamily="49" charset="-122"/>
                <a:cs typeface="Times New Roman" pitchFamily="18" charset="0"/>
              </a:rPr>
              <a:t>, i+1)</a:t>
            </a:r>
          </a:p>
          <a:p>
            <a:pPr>
              <a:spcBef>
                <a:spcPct val="10000"/>
              </a:spcBef>
              <a:defRPr/>
            </a:pPr>
            <a:r>
              <a:rPr kumimoji="0" lang="en-US" altLang="zh-CN" sz="2800" b="1" dirty="0" smtClean="0">
                <a:effectLst>
                  <a:outerShdw blurRad="38100" dist="38100" dir="2700000" algn="tl">
                    <a:srgbClr val="C0C0C0"/>
                  </a:outerShdw>
                </a:effectLst>
                <a:ea typeface="楷体_GB2312" pitchFamily="49" charset="-122"/>
                <a:cs typeface="Times New Roman" pitchFamily="18" charset="0"/>
              </a:rPr>
              <a:t>           return S</a:t>
            </a:r>
            <a:r>
              <a:rPr kumimoji="0" lang="en-US" altLang="zh-CN" sz="2800" b="1" baseline="-25000" dirty="0" smtClean="0">
                <a:effectLst>
                  <a:outerShdw blurRad="38100" dist="38100" dir="2700000" algn="tl">
                    <a:srgbClr val="C0C0C0"/>
                  </a:outerShdw>
                </a:effectLst>
                <a:ea typeface="楷体_GB2312" pitchFamily="49" charset="-122"/>
                <a:cs typeface="Times New Roman" pitchFamily="18" charset="0"/>
              </a:rPr>
              <a:t>1</a:t>
            </a:r>
            <a:r>
              <a:rPr kumimoji="0" lang="en-US" altLang="zh-CN" sz="2800" b="1" dirty="0" smtClean="0">
                <a:effectLst>
                  <a:outerShdw blurRad="38100" dist="38100" dir="2700000" algn="tl">
                    <a:srgbClr val="C0C0C0"/>
                  </a:outerShdw>
                </a:effectLst>
                <a:ea typeface="楷体_GB2312" pitchFamily="49" charset="-122"/>
                <a:cs typeface="Times New Roman" pitchFamily="18" charset="0"/>
              </a:rPr>
              <a:t>+…+</a:t>
            </a:r>
            <a:r>
              <a:rPr kumimoji="0" lang="en-US" altLang="zh-CN" sz="2800" b="1" dirty="0" err="1" smtClean="0">
                <a:effectLst>
                  <a:outerShdw blurRad="38100" dist="38100" dir="2700000" algn="tl">
                    <a:srgbClr val="C0C0C0"/>
                  </a:outerShdw>
                </a:effectLst>
                <a:ea typeface="楷体_GB2312" pitchFamily="49" charset="-122"/>
                <a:cs typeface="Times New Roman" pitchFamily="18" charset="0"/>
              </a:rPr>
              <a:t>S</a:t>
            </a:r>
            <a:r>
              <a:rPr kumimoji="0" lang="en-US" altLang="zh-CN" sz="2800" b="1" baseline="-25000" dirty="0" err="1" smtClean="0">
                <a:effectLst>
                  <a:outerShdw blurRad="38100" dist="38100" dir="2700000" algn="tl">
                    <a:srgbClr val="C0C0C0"/>
                  </a:outerShdw>
                </a:effectLst>
                <a:ea typeface="楷体_GB2312" pitchFamily="49" charset="-122"/>
                <a:cs typeface="Times New Roman" pitchFamily="18" charset="0"/>
              </a:rPr>
              <a:t>m</a:t>
            </a:r>
            <a:endParaRPr kumimoji="0" lang="zh-CN" altLang="en-US" sz="2800" b="1" dirty="0" smtClean="0">
              <a:effectLst>
                <a:outerShdw blurRad="38100" dist="38100" dir="2700000" algn="tl">
                  <a:srgbClr val="C0C0C0"/>
                </a:outerShdw>
              </a:effectLst>
              <a:ea typeface="楷体_GB2312"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9555" name="Rectangle 3"/>
          <p:cNvSpPr>
            <a:spLocks noChangeArrowheads="1"/>
          </p:cNvSpPr>
          <p:nvPr/>
        </p:nvSpPr>
        <p:spPr bwMode="auto">
          <a:xfrm>
            <a:off x="179512" y="404664"/>
            <a:ext cx="19446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3200" b="1">
                <a:effectLst>
                  <a:outerShdw blurRad="38100" dist="38100" dir="2700000" algn="tl">
                    <a:srgbClr val="C0C0C0"/>
                  </a:outerShdw>
                </a:effectLst>
                <a:latin typeface="" pitchFamily="18" charset="0"/>
                <a:ea typeface="楷体_GB2312" pitchFamily="49" charset="-122"/>
              </a:rPr>
              <a:t>算法改进</a:t>
            </a:r>
          </a:p>
        </p:txBody>
      </p:sp>
      <p:sp>
        <p:nvSpPr>
          <p:cNvPr id="16387" name="Text Box 5"/>
          <p:cNvSpPr txBox="1">
            <a:spLocks noChangeArrowheads="1"/>
          </p:cNvSpPr>
          <p:nvPr/>
        </p:nvSpPr>
        <p:spPr bwMode="auto">
          <a:xfrm>
            <a:off x="0" y="1268760"/>
            <a:ext cx="9144000" cy="4524315"/>
          </a:xfrm>
          <a:prstGeom prst="rect">
            <a:avLst/>
          </a:prstGeom>
          <a:solidFill>
            <a:srgbClr val="00CC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a:latin typeface="Times New Roman" pitchFamily="18" charset="0"/>
              </a:rPr>
              <a:t>def </a:t>
            </a:r>
            <a:r>
              <a:rPr kumimoji="1" lang="en-US" altLang="zh-CN" sz="3200" b="1" smtClean="0">
                <a:latin typeface="Times New Roman" pitchFamily="18" charset="0"/>
              </a:rPr>
              <a:t>insertSort(A</a:t>
            </a:r>
            <a:r>
              <a:rPr kumimoji="1" lang="en-US" altLang="zh-CN" sz="3200" b="1" dirty="0">
                <a:latin typeface="Times New Roman" pitchFamily="18" charset="0"/>
              </a:rPr>
              <a:t>, left, right) :   </a:t>
            </a:r>
            <a:endParaRPr kumimoji="1" lang="en-US" altLang="zh-CN" sz="3200" b="1" dirty="0" smtClean="0">
              <a:latin typeface="Times New Roman" pitchFamily="18" charset="0"/>
            </a:endParaRPr>
          </a:p>
          <a:p>
            <a:pPr eaLnBrk="1" hangingPunct="1"/>
            <a:r>
              <a:rPr kumimoji="1" lang="en-US" altLang="zh-CN" sz="3200" b="1" dirty="0">
                <a:latin typeface="Times New Roman" pitchFamily="18" charset="0"/>
              </a:rPr>
              <a:t> </a:t>
            </a:r>
            <a:r>
              <a:rPr kumimoji="1" lang="en-US" altLang="zh-CN" sz="3200" b="1" dirty="0" smtClean="0">
                <a:latin typeface="Times New Roman" pitchFamily="18" charset="0"/>
              </a:rPr>
              <a:t>   # </a:t>
            </a:r>
            <a:r>
              <a:rPr kumimoji="1" lang="zh-CN" altLang="en-US" sz="3200" b="1" dirty="0">
                <a:latin typeface="Times New Roman" pitchFamily="18" charset="0"/>
              </a:rPr>
              <a:t>改进（</a:t>
            </a:r>
            <a:r>
              <a:rPr kumimoji="1" lang="en-US" altLang="zh-CN" sz="3200" b="1" dirty="0">
                <a:latin typeface="Times New Roman" pitchFamily="18" charset="0"/>
              </a:rPr>
              <a:t>A[0]</a:t>
            </a:r>
            <a:r>
              <a:rPr kumimoji="1" lang="zh-CN" altLang="en-US" sz="3200" b="1" dirty="0">
                <a:latin typeface="Times New Roman" pitchFamily="18" charset="0"/>
              </a:rPr>
              <a:t>为监视哨）</a:t>
            </a:r>
          </a:p>
          <a:p>
            <a:pPr eaLnBrk="1" hangingPunct="1"/>
            <a:r>
              <a:rPr kumimoji="1" lang="zh-CN" altLang="en-US" sz="3200" b="1" dirty="0">
                <a:latin typeface="Times New Roman" pitchFamily="18" charset="0"/>
              </a:rPr>
              <a:t>    </a:t>
            </a:r>
            <a:r>
              <a:rPr kumimoji="1" lang="en-US" altLang="zh-CN" sz="3200" b="1" dirty="0">
                <a:latin typeface="Times New Roman" pitchFamily="18" charset="0"/>
              </a:rPr>
              <a:t>for  i in range(left + 2, right) :</a:t>
            </a:r>
          </a:p>
          <a:p>
            <a:pPr eaLnBrk="1" hangingPunct="1"/>
            <a:r>
              <a:rPr kumimoji="1" lang="en-US" altLang="zh-CN" sz="3200" b="1" dirty="0">
                <a:latin typeface="Times New Roman" pitchFamily="18" charset="0"/>
              </a:rPr>
              <a:t>        if   A[i]&lt;A[i-1] :</a:t>
            </a:r>
          </a:p>
          <a:p>
            <a:pPr eaLnBrk="1" hangingPunct="1"/>
            <a:r>
              <a:rPr kumimoji="1" lang="en-US" altLang="zh-CN" sz="3200" b="1" dirty="0">
                <a:latin typeface="Times New Roman" pitchFamily="18" charset="0"/>
              </a:rPr>
              <a:t>            A[0] = A[i];  j = i-1</a:t>
            </a:r>
          </a:p>
          <a:p>
            <a:pPr eaLnBrk="1" hangingPunct="1"/>
            <a:r>
              <a:rPr kumimoji="1" lang="en-US" altLang="zh-CN" sz="3200" b="1" dirty="0">
                <a:latin typeface="Times New Roman" pitchFamily="18" charset="0"/>
              </a:rPr>
              <a:t>            while True :</a:t>
            </a:r>
          </a:p>
          <a:p>
            <a:pPr eaLnBrk="1" hangingPunct="1"/>
            <a:r>
              <a:rPr kumimoji="1" lang="en-US" altLang="zh-CN" sz="3200" b="1" dirty="0">
                <a:latin typeface="Times New Roman" pitchFamily="18" charset="0"/>
              </a:rPr>
              <a:t>                A[j+1] = A[j];  j -= 1</a:t>
            </a:r>
          </a:p>
          <a:p>
            <a:pPr eaLnBrk="1" hangingPunct="1"/>
            <a:r>
              <a:rPr kumimoji="1" lang="en-US" altLang="zh-CN" sz="3200" b="1" dirty="0">
                <a:latin typeface="Times New Roman" pitchFamily="18" charset="0"/>
              </a:rPr>
              <a:t>                if  A[0] &gt;= A[j] : break</a:t>
            </a:r>
          </a:p>
          <a:p>
            <a:pPr eaLnBrk="1" hangingPunct="1"/>
            <a:r>
              <a:rPr kumimoji="1" lang="en-US" altLang="zh-CN" sz="3200" b="1" dirty="0">
                <a:latin typeface="Times New Roman" pitchFamily="18" charset="0"/>
              </a:rPr>
              <a:t>            A[j+1] = A[0]</a:t>
            </a:r>
          </a:p>
        </p:txBody>
      </p:sp>
    </p:spTree>
  </p:cSld>
  <p:clrMapOvr>
    <a:masterClrMapping/>
  </p:clrMapOvr>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Text Box 2"/>
          <p:cNvSpPr txBox="1">
            <a:spLocks noChangeArrowheads="1"/>
          </p:cNvSpPr>
          <p:nvPr/>
        </p:nvSpPr>
        <p:spPr bwMode="auto">
          <a:xfrm>
            <a:off x="304800" y="908720"/>
            <a:ext cx="8610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42925">
              <a:defRPr kumimoji="1" sz="2400">
                <a:solidFill>
                  <a:schemeClr val="tx1"/>
                </a:solidFill>
                <a:latin typeface="Times New Roman" pitchFamily="18" charset="0"/>
                <a:ea typeface="宋体" pitchFamily="2" charset="-122"/>
              </a:defRPr>
            </a:lvl1pPr>
            <a:lvl2pPr marL="1179513" indent="-457200">
              <a:defRPr kumimoji="1" sz="2400">
                <a:solidFill>
                  <a:schemeClr val="tx1"/>
                </a:solidFill>
                <a:latin typeface="Times New Roman" pitchFamily="18" charset="0"/>
                <a:ea typeface="宋体" pitchFamily="2" charset="-122"/>
              </a:defRPr>
            </a:lvl2pPr>
            <a:lvl3pPr marL="1816100" indent="-457200">
              <a:defRPr kumimoji="1" sz="2400">
                <a:solidFill>
                  <a:schemeClr val="tx1"/>
                </a:solidFill>
                <a:latin typeface="Times New Roman" pitchFamily="18" charset="0"/>
                <a:ea typeface="宋体" pitchFamily="2" charset="-122"/>
              </a:defRPr>
            </a:lvl3pPr>
            <a:lvl4pPr marL="2452688" indent="-457200">
              <a:defRPr kumimoji="1" sz="2400">
                <a:solidFill>
                  <a:schemeClr val="tx1"/>
                </a:solidFill>
                <a:latin typeface="Times New Roman" pitchFamily="18" charset="0"/>
                <a:ea typeface="宋体" pitchFamily="2" charset="-122"/>
              </a:defRPr>
            </a:lvl4pPr>
            <a:lvl5pPr marL="3089275" indent="-457200">
              <a:defRPr kumimoji="1" sz="2400">
                <a:solidFill>
                  <a:schemeClr val="tx1"/>
                </a:solidFill>
                <a:latin typeface="Times New Roman" pitchFamily="18" charset="0"/>
                <a:ea typeface="宋体" pitchFamily="2" charset="-122"/>
              </a:defRPr>
            </a:lvl5pPr>
            <a:lvl6pPr marL="3546475" indent="-457200" fontAlgn="base">
              <a:spcBef>
                <a:spcPct val="0"/>
              </a:spcBef>
              <a:spcAft>
                <a:spcPct val="0"/>
              </a:spcAft>
              <a:defRPr kumimoji="1" sz="2400">
                <a:solidFill>
                  <a:schemeClr val="tx1"/>
                </a:solidFill>
                <a:latin typeface="Times New Roman" pitchFamily="18" charset="0"/>
                <a:ea typeface="宋体" pitchFamily="2" charset="-122"/>
              </a:defRPr>
            </a:lvl6pPr>
            <a:lvl7pPr marL="4003675" indent="-457200" fontAlgn="base">
              <a:spcBef>
                <a:spcPct val="0"/>
              </a:spcBef>
              <a:spcAft>
                <a:spcPct val="0"/>
              </a:spcAft>
              <a:defRPr kumimoji="1" sz="2400">
                <a:solidFill>
                  <a:schemeClr val="tx1"/>
                </a:solidFill>
                <a:latin typeface="Times New Roman" pitchFamily="18" charset="0"/>
                <a:ea typeface="宋体" pitchFamily="2" charset="-122"/>
              </a:defRPr>
            </a:lvl7pPr>
            <a:lvl8pPr marL="4460875" indent="-457200" fontAlgn="base">
              <a:spcBef>
                <a:spcPct val="0"/>
              </a:spcBef>
              <a:spcAft>
                <a:spcPct val="0"/>
              </a:spcAft>
              <a:defRPr kumimoji="1" sz="2400">
                <a:solidFill>
                  <a:schemeClr val="tx1"/>
                </a:solidFill>
                <a:latin typeface="Times New Roman" pitchFamily="18" charset="0"/>
                <a:ea typeface="宋体" pitchFamily="2" charset="-122"/>
              </a:defRPr>
            </a:lvl8pPr>
            <a:lvl9pPr marL="4918075"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indent="714375">
              <a:spcBef>
                <a:spcPct val="50000"/>
              </a:spcBef>
              <a:defRPr/>
            </a:pPr>
            <a:r>
              <a:rPr kumimoji="0" lang="en-US" altLang="zh-CN" sz="2800" b="1" dirty="0" smtClean="0">
                <a:effectLst>
                  <a:outerShdw blurRad="38100" dist="38100" dir="2700000" algn="tl">
                    <a:srgbClr val="C0C0C0"/>
                  </a:outerShdw>
                </a:effectLst>
                <a:ea typeface="楷体_GB2312" pitchFamily="49" charset="-122"/>
                <a:cs typeface="Times New Roman" pitchFamily="18" charset="0"/>
              </a:rPr>
              <a:t>LSD</a:t>
            </a:r>
            <a:r>
              <a:rPr kumimoji="0" lang="zh-CN" altLang="en-US" sz="2800" b="1" dirty="0" smtClean="0">
                <a:effectLst>
                  <a:outerShdw blurRad="38100" dist="38100" dir="2700000" algn="tl">
                    <a:srgbClr val="C0C0C0"/>
                  </a:outerShdw>
                </a:effectLst>
                <a:ea typeface="楷体_GB2312" pitchFamily="49" charset="-122"/>
                <a:cs typeface="Times New Roman" pitchFamily="18" charset="0"/>
              </a:rPr>
              <a:t>方法是首先依据最低位关键码</a:t>
            </a:r>
            <a:r>
              <a:rPr kumimoji="0" lang="en-US" altLang="zh-CN" sz="2800" b="1" dirty="0" err="1" smtClean="0">
                <a:effectLst>
                  <a:outerShdw blurRad="38100" dist="38100" dir="2700000" algn="tl">
                    <a:srgbClr val="C0C0C0"/>
                  </a:outerShdw>
                </a:effectLst>
                <a:ea typeface="楷体_GB2312" pitchFamily="49" charset="-122"/>
                <a:cs typeface="Times New Roman" pitchFamily="18" charset="0"/>
              </a:rPr>
              <a:t>K</a:t>
            </a:r>
            <a:r>
              <a:rPr kumimoji="0" lang="en-US" altLang="zh-CN" sz="2800" b="1" baseline="30000" dirty="0" err="1" smtClean="0">
                <a:effectLst>
                  <a:outerShdw blurRad="38100" dist="38100" dir="2700000" algn="tl">
                    <a:srgbClr val="C0C0C0"/>
                  </a:outerShdw>
                </a:effectLst>
                <a:ea typeface="楷体_GB2312" pitchFamily="49" charset="-122"/>
                <a:cs typeface="Times New Roman" pitchFamily="18" charset="0"/>
              </a:rPr>
              <a:t>d</a:t>
            </a:r>
            <a:r>
              <a:rPr kumimoji="0" lang="zh-CN" altLang="en-US" sz="2800" b="1" dirty="0" smtClean="0">
                <a:effectLst>
                  <a:outerShdw blurRad="38100" dist="38100" dir="2700000" algn="tl">
                    <a:srgbClr val="C0C0C0"/>
                  </a:outerShdw>
                </a:effectLst>
                <a:ea typeface="楷体_GB2312" pitchFamily="49" charset="-122"/>
                <a:cs typeface="Times New Roman" pitchFamily="18" charset="0"/>
              </a:rPr>
              <a:t>对所有对象进行一趟排序，然后依据次低位关键码对上一趟排序的结果再排序，依次重复，直到对关键码</a:t>
            </a:r>
            <a:r>
              <a:rPr kumimoji="0" lang="en-US" altLang="zh-CN" sz="2800" b="1" dirty="0" smtClean="0">
                <a:effectLst>
                  <a:outerShdw blurRad="38100" dist="38100" dir="2700000" algn="tl">
                    <a:srgbClr val="C0C0C0"/>
                  </a:outerShdw>
                </a:effectLst>
                <a:ea typeface="楷体_GB2312" pitchFamily="49" charset="-122"/>
                <a:cs typeface="Times New Roman" pitchFamily="18" charset="0"/>
              </a:rPr>
              <a:t>K</a:t>
            </a:r>
            <a:r>
              <a:rPr kumimoji="0" lang="en-US" altLang="zh-CN" sz="2800" b="1" baseline="30000" dirty="0" smtClean="0">
                <a:ea typeface="楷体_GB2312" pitchFamily="49" charset="-122"/>
                <a:cs typeface="Times New Roman" pitchFamily="18" charset="0"/>
              </a:rPr>
              <a:t>1</a:t>
            </a:r>
            <a:r>
              <a:rPr kumimoji="0" lang="zh-CN" altLang="en-US" sz="2800" b="1" dirty="0" smtClean="0">
                <a:effectLst>
                  <a:outerShdw blurRad="38100" dist="38100" dir="2700000" algn="tl">
                    <a:srgbClr val="C0C0C0"/>
                  </a:outerShdw>
                </a:effectLst>
                <a:ea typeface="楷体_GB2312" pitchFamily="49" charset="-122"/>
                <a:cs typeface="Times New Roman" pitchFamily="18" charset="0"/>
              </a:rPr>
              <a:t>完成排序为止。这样就得到了一个有序的对象序列。使用这种方法进行排序时，不需要再分组，而是在每趟排序时，所有对象都参加排序。</a:t>
            </a:r>
          </a:p>
        </p:txBody>
      </p:sp>
      <p:sp>
        <p:nvSpPr>
          <p:cNvPr id="3" name="矩形 2"/>
          <p:cNvSpPr/>
          <p:nvPr/>
        </p:nvSpPr>
        <p:spPr>
          <a:xfrm>
            <a:off x="218827" y="251481"/>
            <a:ext cx="3427541" cy="523220"/>
          </a:xfrm>
          <a:prstGeom prst="rect">
            <a:avLst/>
          </a:prstGeom>
        </p:spPr>
        <p:txBody>
          <a:bodyPr wrap="none">
            <a:spAutoFit/>
          </a:bodyPr>
          <a:lstStyle/>
          <a:p>
            <a:r>
              <a:rPr lang="zh-CN" altLang="en-US" sz="2800" b="1" dirty="0" smtClean="0">
                <a:solidFill>
                  <a:srgbClr val="000000"/>
                </a:solidFill>
                <a:effectLst>
                  <a:outerShdw blurRad="38100" dist="38100" dir="2700000" algn="tl">
                    <a:srgbClr val="C0C0C0"/>
                  </a:outerShdw>
                </a:effectLst>
                <a:latin typeface="" pitchFamily="18" charset="0"/>
                <a:ea typeface="楷体_GB2312" pitchFamily="49" charset="-122"/>
              </a:rPr>
              <a:t>最低位优先（</a:t>
            </a:r>
            <a:r>
              <a:rPr lang="en-US" altLang="zh-CN" sz="2800" b="1" dirty="0" smtClean="0">
                <a:solidFill>
                  <a:srgbClr val="000000"/>
                </a:solidFill>
                <a:effectLst>
                  <a:outerShdw blurRad="38100" dist="38100" dir="2700000" algn="tl">
                    <a:srgbClr val="C0C0C0"/>
                  </a:outerShdw>
                </a:effectLst>
                <a:latin typeface="" pitchFamily="18" charset="0"/>
                <a:ea typeface="楷体_GB2312" pitchFamily="49" charset="-122"/>
              </a:rPr>
              <a:t>LSD</a:t>
            </a:r>
            <a:r>
              <a:rPr lang="zh-CN" altLang="en-US" sz="2800" b="1" dirty="0" smtClean="0">
                <a:solidFill>
                  <a:srgbClr val="000000"/>
                </a:solidFill>
                <a:effectLst>
                  <a:outerShdw blurRad="38100" dist="38100" dir="2700000" algn="tl">
                    <a:srgbClr val="C0C0C0"/>
                  </a:outerShdw>
                </a:effectLst>
                <a:latin typeface="" pitchFamily="18" charset="0"/>
                <a:ea typeface="楷体_GB2312" pitchFamily="49" charset="-122"/>
              </a:rPr>
              <a:t>）</a:t>
            </a:r>
            <a:endParaRPr lang="zh-CN" altLang="en-US" dirty="0"/>
          </a:p>
        </p:txBody>
      </p:sp>
    </p:spTree>
  </p:cSld>
  <p:clrMapOvr>
    <a:masterClrMapping/>
  </p:clrMapOv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ChangeArrowheads="1"/>
          </p:cNvSpPr>
          <p:nvPr/>
        </p:nvSpPr>
        <p:spPr bwMode="auto">
          <a:xfrm>
            <a:off x="468313" y="620713"/>
            <a:ext cx="8153400" cy="372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800" b="1">
                <a:effectLst>
                  <a:outerShdw blurRad="38100" dist="38100" dir="2700000" algn="tl">
                    <a:srgbClr val="C0C0C0"/>
                  </a:outerShdw>
                </a:effectLst>
                <a:latin typeface="" pitchFamily="18" charset="0"/>
                <a:ea typeface="楷体_GB2312" pitchFamily="49" charset="-122"/>
              </a:rPr>
              <a:t>如对二进制数的排序：</a:t>
            </a:r>
          </a:p>
          <a:p>
            <a:pPr>
              <a:spcBef>
                <a:spcPct val="50000"/>
              </a:spcBef>
              <a:defRPr/>
            </a:pPr>
            <a:r>
              <a:rPr lang="zh-CN" altLang="en-US" sz="2800" b="1">
                <a:effectLst>
                  <a:outerShdw blurRad="38100" dist="38100" dir="2700000" algn="tl">
                    <a:srgbClr val="C0C0C0"/>
                  </a:outerShdw>
                </a:effectLst>
                <a:latin typeface="" pitchFamily="18" charset="0"/>
                <a:ea typeface="楷体_GB2312" pitchFamily="49" charset="-122"/>
              </a:rPr>
              <a:t>                          </a:t>
            </a:r>
            <a:r>
              <a:rPr lang="en-US" altLang="zh-CN" sz="2800" b="1">
                <a:effectLst>
                  <a:outerShdw blurRad="38100" dist="38100" dir="2700000" algn="tl">
                    <a:srgbClr val="C0C0C0"/>
                  </a:outerShdw>
                </a:effectLst>
                <a:latin typeface="" pitchFamily="18" charset="0"/>
                <a:ea typeface="楷体_GB2312" pitchFamily="49" charset="-122"/>
              </a:rPr>
              <a:t>011</a:t>
            </a:r>
            <a:r>
              <a:rPr lang="zh-CN" altLang="en-US" sz="2800" b="1">
                <a:effectLst>
                  <a:outerShdw blurRad="38100" dist="38100" dir="2700000" algn="tl">
                    <a:srgbClr val="C0C0C0"/>
                  </a:outerShdw>
                </a:effectLst>
                <a:latin typeface="" pitchFamily="18" charset="0"/>
                <a:ea typeface="楷体_GB2312" pitchFamily="49" charset="-122"/>
              </a:rPr>
              <a:t>，</a:t>
            </a:r>
            <a:r>
              <a:rPr lang="en-US" altLang="zh-CN" sz="2800" b="1">
                <a:effectLst>
                  <a:outerShdw blurRad="38100" dist="38100" dir="2700000" algn="tl">
                    <a:srgbClr val="C0C0C0"/>
                  </a:outerShdw>
                </a:effectLst>
                <a:latin typeface="" pitchFamily="18" charset="0"/>
                <a:ea typeface="楷体_GB2312" pitchFamily="49" charset="-122"/>
              </a:rPr>
              <a:t>110</a:t>
            </a:r>
            <a:r>
              <a:rPr lang="zh-CN" altLang="en-US" sz="2800" b="1">
                <a:effectLst>
                  <a:outerShdw blurRad="38100" dist="38100" dir="2700000" algn="tl">
                    <a:srgbClr val="C0C0C0"/>
                  </a:outerShdw>
                </a:effectLst>
                <a:latin typeface="" pitchFamily="18" charset="0"/>
                <a:ea typeface="楷体_GB2312" pitchFamily="49" charset="-122"/>
              </a:rPr>
              <a:t>，</a:t>
            </a:r>
            <a:r>
              <a:rPr lang="en-US" altLang="zh-CN" sz="2800" b="1">
                <a:effectLst>
                  <a:outerShdw blurRad="38100" dist="38100" dir="2700000" algn="tl">
                    <a:srgbClr val="C0C0C0"/>
                  </a:outerShdw>
                </a:effectLst>
                <a:latin typeface="" pitchFamily="18" charset="0"/>
                <a:ea typeface="楷体_GB2312" pitchFamily="49" charset="-122"/>
              </a:rPr>
              <a:t>101</a:t>
            </a:r>
            <a:r>
              <a:rPr lang="zh-CN" altLang="en-US" sz="2800" b="1">
                <a:effectLst>
                  <a:outerShdw blurRad="38100" dist="38100" dir="2700000" algn="tl">
                    <a:srgbClr val="C0C0C0"/>
                  </a:outerShdw>
                </a:effectLst>
                <a:latin typeface="" pitchFamily="18" charset="0"/>
                <a:ea typeface="楷体_GB2312" pitchFamily="49" charset="-122"/>
              </a:rPr>
              <a:t>，</a:t>
            </a:r>
            <a:r>
              <a:rPr lang="en-US" altLang="zh-CN" sz="2800" b="1">
                <a:effectLst>
                  <a:outerShdw blurRad="38100" dist="38100" dir="2700000" algn="tl">
                    <a:srgbClr val="C0C0C0"/>
                  </a:outerShdw>
                </a:effectLst>
                <a:latin typeface="" pitchFamily="18" charset="0"/>
                <a:ea typeface="楷体_GB2312" pitchFamily="49" charset="-122"/>
              </a:rPr>
              <a:t>111</a:t>
            </a:r>
            <a:r>
              <a:rPr lang="zh-CN" altLang="en-US" sz="2800" b="1">
                <a:effectLst>
                  <a:outerShdw blurRad="38100" dist="38100" dir="2700000" algn="tl">
                    <a:srgbClr val="C0C0C0"/>
                  </a:outerShdw>
                </a:effectLst>
                <a:latin typeface="" pitchFamily="18" charset="0"/>
                <a:ea typeface="楷体_GB2312" pitchFamily="49" charset="-122"/>
              </a:rPr>
              <a:t>，</a:t>
            </a:r>
            <a:r>
              <a:rPr lang="en-US" altLang="zh-CN" sz="2800" b="1">
                <a:effectLst>
                  <a:outerShdw blurRad="38100" dist="38100" dir="2700000" algn="tl">
                    <a:srgbClr val="C0C0C0"/>
                  </a:outerShdw>
                </a:effectLst>
                <a:latin typeface="" pitchFamily="18" charset="0"/>
                <a:ea typeface="楷体_GB2312" pitchFamily="49" charset="-122"/>
              </a:rPr>
              <a:t>010</a:t>
            </a:r>
            <a:r>
              <a:rPr lang="zh-CN" altLang="en-US" sz="2800" b="1">
                <a:effectLst>
                  <a:outerShdw blurRad="38100" dist="38100" dir="2700000" algn="tl">
                    <a:srgbClr val="C0C0C0"/>
                  </a:outerShdw>
                </a:effectLst>
                <a:latin typeface="" pitchFamily="18" charset="0"/>
                <a:ea typeface="楷体_GB2312" pitchFamily="49" charset="-122"/>
              </a:rPr>
              <a:t>，</a:t>
            </a:r>
            <a:r>
              <a:rPr lang="en-US" altLang="zh-CN" sz="2800" b="1">
                <a:effectLst>
                  <a:outerShdw blurRad="38100" dist="38100" dir="2700000" algn="tl">
                    <a:srgbClr val="C0C0C0"/>
                  </a:outerShdw>
                </a:effectLst>
                <a:latin typeface="" pitchFamily="18" charset="0"/>
                <a:ea typeface="楷体_GB2312" pitchFamily="49" charset="-122"/>
              </a:rPr>
              <a:t>001</a:t>
            </a:r>
          </a:p>
          <a:p>
            <a:pPr>
              <a:spcBef>
                <a:spcPct val="50000"/>
              </a:spcBef>
              <a:defRPr/>
            </a:pPr>
            <a:r>
              <a:rPr lang="zh-CN" altLang="en-US" sz="2800" b="1">
                <a:effectLst>
                  <a:outerShdw blurRad="38100" dist="38100" dir="2700000" algn="tl">
                    <a:srgbClr val="C0C0C0"/>
                  </a:outerShdw>
                </a:effectLst>
                <a:latin typeface="" pitchFamily="18" charset="0"/>
                <a:ea typeface="楷体_GB2312" pitchFamily="49" charset="-122"/>
              </a:rPr>
              <a:t>第一次排序分组：</a:t>
            </a:r>
            <a:r>
              <a:rPr lang="en-US" altLang="zh-CN" sz="2800" b="1">
                <a:effectLst>
                  <a:outerShdw blurRad="38100" dist="38100" dir="2700000" algn="tl">
                    <a:srgbClr val="C0C0C0"/>
                  </a:outerShdw>
                </a:effectLst>
                <a:latin typeface="" pitchFamily="18" charset="0"/>
                <a:ea typeface="楷体_GB2312" pitchFamily="49" charset="-122"/>
              </a:rPr>
              <a:t>[ 110, 010, 011, 101, 111, 001]</a:t>
            </a:r>
          </a:p>
          <a:p>
            <a:pPr>
              <a:spcBef>
                <a:spcPct val="50000"/>
              </a:spcBef>
              <a:defRPr/>
            </a:pPr>
            <a:r>
              <a:rPr lang="zh-CN" altLang="en-US" sz="2800" b="1">
                <a:effectLst>
                  <a:outerShdw blurRad="38100" dist="38100" dir="2700000" algn="tl">
                    <a:srgbClr val="C0C0C0"/>
                  </a:outerShdw>
                </a:effectLst>
                <a:latin typeface="" pitchFamily="18" charset="0"/>
                <a:ea typeface="楷体_GB2312" pitchFamily="49" charset="-122"/>
              </a:rPr>
              <a:t>第二次排序分组：</a:t>
            </a:r>
            <a:r>
              <a:rPr lang="en-US" altLang="zh-CN" sz="2800" b="1">
                <a:effectLst>
                  <a:outerShdw blurRad="38100" dist="38100" dir="2700000" algn="tl">
                    <a:srgbClr val="C0C0C0"/>
                  </a:outerShdw>
                </a:effectLst>
                <a:latin typeface="" pitchFamily="18" charset="0"/>
                <a:ea typeface="楷体_GB2312" pitchFamily="49" charset="-122"/>
              </a:rPr>
              <a:t>[ 101, 001, 110, 010, 011, 111]</a:t>
            </a:r>
          </a:p>
          <a:p>
            <a:pPr>
              <a:spcBef>
                <a:spcPct val="50000"/>
              </a:spcBef>
              <a:defRPr/>
            </a:pPr>
            <a:r>
              <a:rPr lang="zh-CN" altLang="en-US" sz="2800" b="1">
                <a:effectLst>
                  <a:outerShdw blurRad="38100" dist="38100" dir="2700000" algn="tl">
                    <a:srgbClr val="C0C0C0"/>
                  </a:outerShdw>
                </a:effectLst>
                <a:latin typeface="" pitchFamily="18" charset="0"/>
                <a:ea typeface="楷体_GB2312" pitchFamily="49" charset="-122"/>
              </a:rPr>
              <a:t>第三次排序分组：</a:t>
            </a:r>
            <a:r>
              <a:rPr lang="en-US" altLang="zh-CN" sz="2800" b="1">
                <a:effectLst>
                  <a:outerShdw blurRad="38100" dist="38100" dir="2700000" algn="tl">
                    <a:srgbClr val="C0C0C0"/>
                  </a:outerShdw>
                </a:effectLst>
                <a:latin typeface="" pitchFamily="18" charset="0"/>
                <a:ea typeface="楷体_GB2312" pitchFamily="49" charset="-122"/>
              </a:rPr>
              <a:t>[ 001, 010, 011, 101, 110, 111]</a:t>
            </a:r>
          </a:p>
          <a:p>
            <a:pPr>
              <a:spcBef>
                <a:spcPct val="50000"/>
              </a:spcBef>
              <a:defRPr/>
            </a:pPr>
            <a:r>
              <a:rPr lang="zh-CN" altLang="en-US" sz="2800" b="1">
                <a:effectLst>
                  <a:outerShdw blurRad="38100" dist="38100" dir="2700000" algn="tl">
                    <a:srgbClr val="C0C0C0"/>
                  </a:outerShdw>
                </a:effectLst>
                <a:latin typeface="" pitchFamily="18" charset="0"/>
                <a:ea typeface="楷体_GB2312" pitchFamily="49" charset="-122"/>
              </a:rPr>
              <a:t>最后，得到最终的排序结果。</a:t>
            </a:r>
          </a:p>
        </p:txBody>
      </p:sp>
      <p:sp>
        <p:nvSpPr>
          <p:cNvPr id="200707" name="AutoShape 3"/>
          <p:cNvSpPr>
            <a:spLocks/>
          </p:cNvSpPr>
          <p:nvPr/>
        </p:nvSpPr>
        <p:spPr bwMode="auto">
          <a:xfrm rot="-5400000">
            <a:off x="4248150" y="1952626"/>
            <a:ext cx="71437" cy="1008062"/>
          </a:xfrm>
          <a:prstGeom prst="leftBrace">
            <a:avLst>
              <a:gd name="adj1" fmla="val 11759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08" name="AutoShape 4"/>
          <p:cNvSpPr>
            <a:spLocks/>
          </p:cNvSpPr>
          <p:nvPr/>
        </p:nvSpPr>
        <p:spPr bwMode="auto">
          <a:xfrm rot="-5400000">
            <a:off x="6336507" y="1232694"/>
            <a:ext cx="71437" cy="2447925"/>
          </a:xfrm>
          <a:prstGeom prst="leftBrace">
            <a:avLst>
              <a:gd name="adj1" fmla="val 28555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09" name="AutoShape 5"/>
          <p:cNvSpPr>
            <a:spLocks/>
          </p:cNvSpPr>
          <p:nvPr/>
        </p:nvSpPr>
        <p:spPr bwMode="auto">
          <a:xfrm rot="-5400000">
            <a:off x="4247356" y="2601120"/>
            <a:ext cx="73025" cy="1008062"/>
          </a:xfrm>
          <a:prstGeom prst="leftBrace">
            <a:avLst>
              <a:gd name="adj1" fmla="val 11503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0" name="AutoShape 6"/>
          <p:cNvSpPr>
            <a:spLocks/>
          </p:cNvSpPr>
          <p:nvPr/>
        </p:nvSpPr>
        <p:spPr bwMode="auto">
          <a:xfrm rot="-5400000">
            <a:off x="6407150" y="1881188"/>
            <a:ext cx="73025" cy="2447925"/>
          </a:xfrm>
          <a:prstGeom prst="leftBrace">
            <a:avLst>
              <a:gd name="adj1" fmla="val 27934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1" name="AutoShape 7"/>
          <p:cNvSpPr>
            <a:spLocks/>
          </p:cNvSpPr>
          <p:nvPr/>
        </p:nvSpPr>
        <p:spPr bwMode="auto">
          <a:xfrm rot="-5400000">
            <a:off x="4571206" y="2924970"/>
            <a:ext cx="73025" cy="1655762"/>
          </a:xfrm>
          <a:prstGeom prst="leftBrace">
            <a:avLst>
              <a:gd name="adj1" fmla="val 18894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2" name="AutoShape 8"/>
          <p:cNvSpPr>
            <a:spLocks/>
          </p:cNvSpPr>
          <p:nvPr/>
        </p:nvSpPr>
        <p:spPr bwMode="auto">
          <a:xfrm rot="-5400000">
            <a:off x="6695281" y="2888457"/>
            <a:ext cx="73025" cy="1728788"/>
          </a:xfrm>
          <a:prstGeom prst="leftBrace">
            <a:avLst>
              <a:gd name="adj1" fmla="val 19728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323850" y="333375"/>
            <a:ext cx="861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1025525" indent="-457200">
              <a:defRPr kumimoji="1" sz="2400">
                <a:solidFill>
                  <a:schemeClr val="tx1"/>
                </a:solidFill>
                <a:latin typeface="Times New Roman" pitchFamily="18" charset="0"/>
                <a:ea typeface="宋体" pitchFamily="2" charset="-122"/>
              </a:defRPr>
            </a:lvl2pPr>
            <a:lvl3pPr marL="1673225" indent="-457200">
              <a:defRPr kumimoji="1" sz="2400">
                <a:solidFill>
                  <a:schemeClr val="tx1"/>
                </a:solidFill>
                <a:latin typeface="Times New Roman" pitchFamily="18" charset="0"/>
                <a:ea typeface="宋体" pitchFamily="2" charset="-122"/>
              </a:defRPr>
            </a:lvl3pPr>
            <a:lvl4pPr marL="2320925" indent="-457200">
              <a:defRPr kumimoji="1" sz="2400">
                <a:solidFill>
                  <a:schemeClr val="tx1"/>
                </a:solidFill>
                <a:latin typeface="Times New Roman" pitchFamily="18" charset="0"/>
                <a:ea typeface="宋体" pitchFamily="2" charset="-122"/>
              </a:defRPr>
            </a:lvl4pPr>
            <a:lvl5pPr marL="2968625" indent="-457200">
              <a:defRPr kumimoji="1" sz="2400">
                <a:solidFill>
                  <a:schemeClr val="tx1"/>
                </a:solidFill>
                <a:latin typeface="Times New Roman" pitchFamily="18" charset="0"/>
                <a:ea typeface="宋体" pitchFamily="2" charset="-122"/>
              </a:defRPr>
            </a:lvl5pPr>
            <a:lvl6pPr marL="3425825" indent="-457200" fontAlgn="base">
              <a:spcBef>
                <a:spcPct val="0"/>
              </a:spcBef>
              <a:spcAft>
                <a:spcPct val="0"/>
              </a:spcAft>
              <a:defRPr kumimoji="1" sz="2400">
                <a:solidFill>
                  <a:schemeClr val="tx1"/>
                </a:solidFill>
                <a:latin typeface="Times New Roman" pitchFamily="18" charset="0"/>
                <a:ea typeface="宋体" pitchFamily="2" charset="-122"/>
              </a:defRPr>
            </a:lvl6pPr>
            <a:lvl7pPr marL="3883025" indent="-457200" fontAlgn="base">
              <a:spcBef>
                <a:spcPct val="0"/>
              </a:spcBef>
              <a:spcAft>
                <a:spcPct val="0"/>
              </a:spcAft>
              <a:defRPr kumimoji="1" sz="2400">
                <a:solidFill>
                  <a:schemeClr val="tx1"/>
                </a:solidFill>
                <a:latin typeface="Times New Roman" pitchFamily="18" charset="0"/>
                <a:ea typeface="宋体" pitchFamily="2" charset="-122"/>
              </a:defRPr>
            </a:lvl7pPr>
            <a:lvl8pPr marL="4340225" indent="-457200" fontAlgn="base">
              <a:spcBef>
                <a:spcPct val="0"/>
              </a:spcBef>
              <a:spcAft>
                <a:spcPct val="0"/>
              </a:spcAft>
              <a:defRPr kumimoji="1" sz="2400">
                <a:solidFill>
                  <a:schemeClr val="tx1"/>
                </a:solidFill>
                <a:latin typeface="Times New Roman" pitchFamily="18" charset="0"/>
                <a:ea typeface="宋体" pitchFamily="2" charset="-122"/>
              </a:defRPr>
            </a:lvl8pPr>
            <a:lvl9pPr marL="4797425"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10000"/>
              </a:spcBef>
              <a:defRPr/>
            </a:pPr>
            <a:r>
              <a:rPr kumimoji="0" lang="en-US" altLang="zh-CN" sz="2800" b="1" dirty="0" smtClean="0">
                <a:effectLst>
                  <a:outerShdw blurRad="38100" dist="38100" dir="2700000" algn="tl">
                    <a:srgbClr val="C0C0C0"/>
                  </a:outerShdw>
                </a:effectLst>
                <a:ea typeface="楷体_GB2312" pitchFamily="49" charset="-122"/>
                <a:cs typeface="Times New Roman" pitchFamily="18" charset="0"/>
              </a:rPr>
              <a:t>LSD</a:t>
            </a:r>
            <a:r>
              <a:rPr kumimoji="0" lang="zh-CN" altLang="en-US" sz="2800" b="1" dirty="0" smtClean="0">
                <a:effectLst>
                  <a:outerShdw blurRad="38100" dist="38100" dir="2700000" algn="tl">
                    <a:srgbClr val="C0C0C0"/>
                  </a:outerShdw>
                </a:effectLst>
                <a:ea typeface="楷体_GB2312" pitchFamily="49" charset="-122"/>
                <a:cs typeface="Times New Roman" pitchFamily="18" charset="0"/>
              </a:rPr>
              <a:t>算法框架</a:t>
            </a:r>
          </a:p>
        </p:txBody>
      </p:sp>
      <p:sp>
        <p:nvSpPr>
          <p:cNvPr id="5" name="Text Box 3"/>
          <p:cNvSpPr txBox="1">
            <a:spLocks noChangeArrowheads="1"/>
          </p:cNvSpPr>
          <p:nvPr/>
        </p:nvSpPr>
        <p:spPr bwMode="auto">
          <a:xfrm>
            <a:off x="323850" y="981075"/>
            <a:ext cx="8610600" cy="3367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1025525" indent="-457200">
              <a:defRPr kumimoji="1" sz="2400">
                <a:solidFill>
                  <a:schemeClr val="tx1"/>
                </a:solidFill>
                <a:latin typeface="Times New Roman" pitchFamily="18" charset="0"/>
                <a:ea typeface="宋体" pitchFamily="2" charset="-122"/>
              </a:defRPr>
            </a:lvl2pPr>
            <a:lvl3pPr marL="1673225" indent="-457200">
              <a:defRPr kumimoji="1" sz="2400">
                <a:solidFill>
                  <a:schemeClr val="tx1"/>
                </a:solidFill>
                <a:latin typeface="Times New Roman" pitchFamily="18" charset="0"/>
                <a:ea typeface="宋体" pitchFamily="2" charset="-122"/>
              </a:defRPr>
            </a:lvl3pPr>
            <a:lvl4pPr marL="2320925" indent="-457200">
              <a:defRPr kumimoji="1" sz="2400">
                <a:solidFill>
                  <a:schemeClr val="tx1"/>
                </a:solidFill>
                <a:latin typeface="Times New Roman" pitchFamily="18" charset="0"/>
                <a:ea typeface="宋体" pitchFamily="2" charset="-122"/>
              </a:defRPr>
            </a:lvl4pPr>
            <a:lvl5pPr marL="2968625" indent="-457200">
              <a:defRPr kumimoji="1" sz="2400">
                <a:solidFill>
                  <a:schemeClr val="tx1"/>
                </a:solidFill>
                <a:latin typeface="Times New Roman" pitchFamily="18" charset="0"/>
                <a:ea typeface="宋体" pitchFamily="2" charset="-122"/>
              </a:defRPr>
            </a:lvl5pPr>
            <a:lvl6pPr marL="3425825" indent="-457200" fontAlgn="base">
              <a:spcBef>
                <a:spcPct val="0"/>
              </a:spcBef>
              <a:spcAft>
                <a:spcPct val="0"/>
              </a:spcAft>
              <a:defRPr kumimoji="1" sz="2400">
                <a:solidFill>
                  <a:schemeClr val="tx1"/>
                </a:solidFill>
                <a:latin typeface="Times New Roman" pitchFamily="18" charset="0"/>
                <a:ea typeface="宋体" pitchFamily="2" charset="-122"/>
              </a:defRPr>
            </a:lvl6pPr>
            <a:lvl7pPr marL="3883025" indent="-457200" fontAlgn="base">
              <a:spcBef>
                <a:spcPct val="0"/>
              </a:spcBef>
              <a:spcAft>
                <a:spcPct val="0"/>
              </a:spcAft>
              <a:defRPr kumimoji="1" sz="2400">
                <a:solidFill>
                  <a:schemeClr val="tx1"/>
                </a:solidFill>
                <a:latin typeface="Times New Roman" pitchFamily="18" charset="0"/>
                <a:ea typeface="宋体" pitchFamily="2" charset="-122"/>
              </a:defRPr>
            </a:lvl7pPr>
            <a:lvl8pPr marL="4340225" indent="-457200" fontAlgn="base">
              <a:spcBef>
                <a:spcPct val="0"/>
              </a:spcBef>
              <a:spcAft>
                <a:spcPct val="0"/>
              </a:spcAft>
              <a:defRPr kumimoji="1" sz="2400">
                <a:solidFill>
                  <a:schemeClr val="tx1"/>
                </a:solidFill>
                <a:latin typeface="Times New Roman" pitchFamily="18" charset="0"/>
                <a:ea typeface="宋体" pitchFamily="2" charset="-122"/>
              </a:defRPr>
            </a:lvl8pPr>
            <a:lvl9pPr marL="4797425"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10000"/>
              </a:spcBef>
              <a:defRPr/>
            </a:pPr>
            <a:r>
              <a:rPr kumimoji="0" lang="en-US" altLang="zh-CN" sz="2800" b="1" dirty="0" smtClean="0">
                <a:effectLst>
                  <a:outerShdw blurRad="38100" dist="38100" dir="2700000" algn="tl">
                    <a:srgbClr val="C0C0C0"/>
                  </a:outerShdw>
                </a:effectLst>
                <a:ea typeface="楷体_GB2312" pitchFamily="49" charset="-122"/>
                <a:cs typeface="Times New Roman" pitchFamily="18" charset="0"/>
              </a:rPr>
              <a:t>LSD(S, d)</a:t>
            </a:r>
          </a:p>
          <a:p>
            <a:pPr>
              <a:spcBef>
                <a:spcPct val="10000"/>
              </a:spcBef>
              <a:defRPr/>
            </a:pPr>
            <a:r>
              <a:rPr kumimoji="0" lang="en-US" altLang="zh-CN" sz="2800" b="1" dirty="0" smtClean="0">
                <a:effectLst>
                  <a:outerShdw blurRad="38100" dist="38100" dir="2700000" algn="tl">
                    <a:srgbClr val="C0C0C0"/>
                  </a:outerShdw>
                </a:effectLst>
                <a:ea typeface="楷体_GB2312" pitchFamily="49" charset="-122"/>
                <a:cs typeface="Times New Roman" pitchFamily="18" charset="0"/>
              </a:rPr>
              <a:t>   # S</a:t>
            </a:r>
            <a:r>
              <a:rPr kumimoji="0" lang="zh-CN" altLang="en-US" sz="2800" b="1" dirty="0" smtClean="0">
                <a:effectLst>
                  <a:outerShdw blurRad="38100" dist="38100" dir="2700000" algn="tl">
                    <a:srgbClr val="C0C0C0"/>
                  </a:outerShdw>
                </a:effectLst>
                <a:ea typeface="楷体_GB2312" pitchFamily="49" charset="-122"/>
                <a:cs typeface="Times New Roman" pitchFamily="18" charset="0"/>
              </a:rPr>
              <a:t>为初始序列</a:t>
            </a:r>
            <a:r>
              <a:rPr kumimoji="0" lang="en-US" altLang="zh-CN" sz="2800" b="1" dirty="0" smtClean="0">
                <a:effectLst>
                  <a:outerShdw blurRad="38100" dist="38100" dir="2700000" algn="tl">
                    <a:srgbClr val="C0C0C0"/>
                  </a:outerShdw>
                </a:effectLst>
                <a:ea typeface="楷体_GB2312" pitchFamily="49" charset="-122"/>
                <a:cs typeface="Times New Roman" pitchFamily="18" charset="0"/>
              </a:rPr>
              <a:t>,</a:t>
            </a:r>
            <a:r>
              <a:rPr kumimoji="0" lang="zh-CN" altLang="en-US" sz="2800" b="1" dirty="0" smtClean="0">
                <a:effectLst>
                  <a:outerShdw blurRad="38100" dist="38100" dir="2700000" algn="tl">
                    <a:srgbClr val="C0C0C0"/>
                  </a:outerShdw>
                </a:effectLst>
                <a:ea typeface="楷体_GB2312" pitchFamily="49" charset="-122"/>
                <a:cs typeface="Times New Roman" pitchFamily="18" charset="0"/>
              </a:rPr>
              <a:t>假设有</a:t>
            </a:r>
            <a:r>
              <a:rPr kumimoji="0" lang="en-US" altLang="zh-CN" sz="2800" b="1" dirty="0" smtClean="0">
                <a:effectLst>
                  <a:outerShdw blurRad="38100" dist="38100" dir="2700000" algn="tl">
                    <a:srgbClr val="C0C0C0"/>
                  </a:outerShdw>
                </a:effectLst>
                <a:ea typeface="楷体_GB2312" pitchFamily="49" charset="-122"/>
                <a:cs typeface="Times New Roman" pitchFamily="18" charset="0"/>
              </a:rPr>
              <a:t>d</a:t>
            </a:r>
            <a:r>
              <a:rPr kumimoji="0" lang="zh-CN" altLang="en-US" sz="2800" b="1" dirty="0" smtClean="0">
                <a:effectLst>
                  <a:outerShdw blurRad="38100" dist="38100" dir="2700000" algn="tl">
                    <a:srgbClr val="C0C0C0"/>
                  </a:outerShdw>
                </a:effectLst>
                <a:ea typeface="楷体_GB2312" pitchFamily="49" charset="-122"/>
                <a:cs typeface="Times New Roman" pitchFamily="18" charset="0"/>
              </a:rPr>
              <a:t>个关键字，从第</a:t>
            </a:r>
            <a:r>
              <a:rPr kumimoji="0" lang="en-US" altLang="zh-CN" sz="2800" b="1" dirty="0" smtClean="0">
                <a:effectLst>
                  <a:outerShdw blurRad="38100" dist="38100" dir="2700000" algn="tl">
                    <a:srgbClr val="C0C0C0"/>
                  </a:outerShdw>
                </a:effectLst>
                <a:ea typeface="楷体_GB2312" pitchFamily="49" charset="-122"/>
                <a:cs typeface="Times New Roman" pitchFamily="18" charset="0"/>
              </a:rPr>
              <a:t>i</a:t>
            </a:r>
            <a:r>
              <a:rPr kumimoji="0" lang="zh-CN" altLang="en-US" sz="2800" b="1" dirty="0" smtClean="0">
                <a:effectLst>
                  <a:outerShdw blurRad="38100" dist="38100" dir="2700000" algn="tl">
                    <a:srgbClr val="C0C0C0"/>
                  </a:outerShdw>
                </a:effectLst>
                <a:ea typeface="楷体_GB2312" pitchFamily="49" charset="-122"/>
                <a:cs typeface="Times New Roman" pitchFamily="18" charset="0"/>
              </a:rPr>
              <a:t>个关键字</a:t>
            </a:r>
          </a:p>
          <a:p>
            <a:pPr>
              <a:spcBef>
                <a:spcPct val="10000"/>
              </a:spcBef>
              <a:defRPr/>
            </a:pPr>
            <a:r>
              <a:rPr kumimoji="0" lang="zh-CN" altLang="en-US" sz="2800" b="1" dirty="0" smtClean="0">
                <a:effectLst>
                  <a:outerShdw blurRad="38100" dist="38100" dir="2700000" algn="tl">
                    <a:srgbClr val="C0C0C0"/>
                  </a:outerShdw>
                </a:effectLst>
                <a:ea typeface="楷体_GB2312" pitchFamily="49" charset="-122"/>
                <a:cs typeface="Times New Roman" pitchFamily="18" charset="0"/>
              </a:rPr>
              <a:t>   开始分组排序，初始</a:t>
            </a:r>
            <a:r>
              <a:rPr kumimoji="0" lang="en-US" altLang="zh-CN" sz="2800" b="1" dirty="0" smtClean="0">
                <a:effectLst>
                  <a:outerShdw blurRad="38100" dist="38100" dir="2700000" algn="tl">
                    <a:srgbClr val="C0C0C0"/>
                  </a:outerShdw>
                </a:effectLst>
                <a:ea typeface="楷体_GB2312" pitchFamily="49" charset="-122"/>
                <a:cs typeface="Times New Roman" pitchFamily="18" charset="0"/>
              </a:rPr>
              <a:t>i=d</a:t>
            </a:r>
          </a:p>
          <a:p>
            <a:pPr>
              <a:spcBef>
                <a:spcPct val="10000"/>
              </a:spcBef>
              <a:defRPr/>
            </a:pPr>
            <a:r>
              <a:rPr kumimoji="0" lang="en-US" altLang="zh-CN" sz="2800" b="1" dirty="0" smtClean="0">
                <a:effectLst>
                  <a:outerShdw blurRad="38100" dist="38100" dir="2700000" algn="tl">
                    <a:srgbClr val="C0C0C0"/>
                  </a:outerShdw>
                </a:effectLst>
                <a:ea typeface="楷体_GB2312" pitchFamily="49" charset="-122"/>
                <a:cs typeface="Times New Roman" pitchFamily="18" charset="0"/>
              </a:rPr>
              <a:t>   while  i &gt; 0 :</a:t>
            </a:r>
          </a:p>
          <a:p>
            <a:pPr>
              <a:spcBef>
                <a:spcPct val="10000"/>
              </a:spcBef>
              <a:defRPr/>
            </a:pPr>
            <a:r>
              <a:rPr kumimoji="0" lang="en-US" altLang="zh-CN" sz="2800" b="1" dirty="0" smtClean="0">
                <a:effectLst>
                  <a:outerShdw blurRad="38100" dist="38100" dir="2700000" algn="tl">
                    <a:srgbClr val="C0C0C0"/>
                  </a:outerShdw>
                </a:effectLst>
                <a:ea typeface="楷体_GB2312" pitchFamily="49" charset="-122"/>
                <a:cs typeface="Times New Roman" pitchFamily="18" charset="0"/>
              </a:rPr>
              <a:t>       </a:t>
            </a:r>
            <a:r>
              <a:rPr kumimoji="0" lang="zh-CN" altLang="en-US" sz="2800" b="1" dirty="0" smtClean="0">
                <a:effectLst>
                  <a:outerShdw blurRad="38100" dist="38100" dir="2700000" algn="tl">
                    <a:srgbClr val="C0C0C0"/>
                  </a:outerShdw>
                </a:effectLst>
                <a:ea typeface="楷体_GB2312" pitchFamily="49" charset="-122"/>
                <a:cs typeface="Times New Roman" pitchFamily="18" charset="0"/>
              </a:rPr>
              <a:t>对</a:t>
            </a:r>
            <a:r>
              <a:rPr kumimoji="0" lang="en-US" altLang="zh-CN" sz="2800" b="1" dirty="0" smtClean="0">
                <a:effectLst>
                  <a:outerShdw blurRad="38100" dist="38100" dir="2700000" algn="tl">
                    <a:srgbClr val="C0C0C0"/>
                  </a:outerShdw>
                </a:effectLst>
                <a:ea typeface="楷体_GB2312" pitchFamily="49" charset="-122"/>
                <a:cs typeface="Times New Roman" pitchFamily="18" charset="0"/>
              </a:rPr>
              <a:t>S</a:t>
            </a:r>
            <a:r>
              <a:rPr kumimoji="0" lang="zh-CN" altLang="en-US" sz="2800" b="1" dirty="0" smtClean="0">
                <a:effectLst>
                  <a:outerShdw blurRad="38100" dist="38100" dir="2700000" algn="tl">
                    <a:srgbClr val="C0C0C0"/>
                  </a:outerShdw>
                </a:effectLst>
                <a:ea typeface="楷体_GB2312" pitchFamily="49" charset="-122"/>
                <a:cs typeface="Times New Roman" pitchFamily="18" charset="0"/>
              </a:rPr>
              <a:t>根据</a:t>
            </a:r>
            <a:r>
              <a:rPr kumimoji="0" lang="en-US" altLang="zh-CN" sz="2800" b="1" dirty="0" smtClean="0">
                <a:effectLst>
                  <a:outerShdw blurRad="38100" dist="38100" dir="2700000" algn="tl">
                    <a:srgbClr val="C0C0C0"/>
                  </a:outerShdw>
                </a:effectLst>
                <a:ea typeface="楷体_GB2312" pitchFamily="49" charset="-122"/>
                <a:cs typeface="Times New Roman" pitchFamily="18" charset="0"/>
              </a:rPr>
              <a:t>K</a:t>
            </a:r>
            <a:r>
              <a:rPr kumimoji="0" lang="en-US" altLang="zh-CN" sz="2800" b="1" baseline="-25000" dirty="0" smtClean="0">
                <a:effectLst>
                  <a:outerShdw blurRad="38100" dist="38100" dir="2700000" algn="tl">
                    <a:srgbClr val="C0C0C0"/>
                  </a:outerShdw>
                </a:effectLst>
                <a:ea typeface="楷体_GB2312" pitchFamily="49" charset="-122"/>
                <a:cs typeface="Times New Roman" pitchFamily="18" charset="0"/>
              </a:rPr>
              <a:t>i</a:t>
            </a:r>
            <a:r>
              <a:rPr kumimoji="0" lang="zh-CN" altLang="en-US" sz="2800" b="1" dirty="0" smtClean="0">
                <a:effectLst>
                  <a:outerShdw blurRad="38100" dist="38100" dir="2700000" algn="tl">
                    <a:srgbClr val="C0C0C0"/>
                  </a:outerShdw>
                </a:effectLst>
                <a:ea typeface="楷体_GB2312" pitchFamily="49" charset="-122"/>
                <a:cs typeface="Times New Roman" pitchFamily="18" charset="0"/>
              </a:rPr>
              <a:t>进行分组</a:t>
            </a:r>
            <a:r>
              <a:rPr kumimoji="0" lang="en-US" altLang="zh-CN" sz="2800" b="1" dirty="0" smtClean="0">
                <a:effectLst>
                  <a:outerShdw blurRad="38100" dist="38100" dir="2700000" algn="tl">
                    <a:srgbClr val="C0C0C0"/>
                  </a:outerShdw>
                </a:effectLst>
                <a:ea typeface="楷体_GB2312" pitchFamily="49" charset="-122"/>
                <a:cs typeface="Times New Roman" pitchFamily="18" charset="0"/>
              </a:rPr>
              <a:t>,</a:t>
            </a:r>
            <a:r>
              <a:rPr kumimoji="0" lang="zh-CN" altLang="en-US" sz="2800" b="1" dirty="0" smtClean="0">
                <a:effectLst>
                  <a:outerShdw blurRad="38100" dist="38100" dir="2700000" algn="tl">
                    <a:srgbClr val="C0C0C0"/>
                  </a:outerShdw>
                </a:effectLst>
                <a:ea typeface="楷体_GB2312" pitchFamily="49" charset="-122"/>
                <a:cs typeface="Times New Roman" pitchFamily="18" charset="0"/>
              </a:rPr>
              <a:t>得到</a:t>
            </a:r>
            <a:r>
              <a:rPr kumimoji="0" lang="en-US" altLang="zh-CN" sz="2800" b="1" dirty="0" smtClean="0">
                <a:effectLst>
                  <a:outerShdw blurRad="38100" dist="38100" dir="2700000" algn="tl">
                    <a:srgbClr val="C0C0C0"/>
                  </a:outerShdw>
                </a:effectLst>
                <a:ea typeface="楷体_GB2312" pitchFamily="49" charset="-122"/>
                <a:cs typeface="Times New Roman" pitchFamily="18" charset="0"/>
              </a:rPr>
              <a:t>m</a:t>
            </a:r>
            <a:r>
              <a:rPr kumimoji="0" lang="zh-CN" altLang="en-US" sz="2800" b="1" dirty="0" smtClean="0">
                <a:effectLst>
                  <a:outerShdw blurRad="38100" dist="38100" dir="2700000" algn="tl">
                    <a:srgbClr val="C0C0C0"/>
                  </a:outerShdw>
                </a:effectLst>
                <a:ea typeface="楷体_GB2312" pitchFamily="49" charset="-122"/>
                <a:cs typeface="Times New Roman" pitchFamily="18" charset="0"/>
              </a:rPr>
              <a:t>个分组</a:t>
            </a:r>
            <a:r>
              <a:rPr kumimoji="0" lang="en-US" altLang="zh-CN" sz="2800" b="1" dirty="0" smtClean="0">
                <a:effectLst>
                  <a:outerShdw blurRad="38100" dist="38100" dir="2700000" algn="tl">
                    <a:srgbClr val="C0C0C0"/>
                  </a:outerShdw>
                </a:effectLst>
                <a:ea typeface="楷体_GB2312" pitchFamily="49" charset="-122"/>
                <a:cs typeface="Times New Roman" pitchFamily="18" charset="0"/>
              </a:rPr>
              <a:t>S</a:t>
            </a:r>
            <a:r>
              <a:rPr kumimoji="0" lang="en-US" altLang="zh-CN" sz="2800" b="1" baseline="-25000" dirty="0" smtClean="0">
                <a:effectLst>
                  <a:outerShdw blurRad="38100" dist="38100" dir="2700000" algn="tl">
                    <a:srgbClr val="C0C0C0"/>
                  </a:outerShdw>
                </a:effectLst>
                <a:ea typeface="楷体_GB2312" pitchFamily="49" charset="-122"/>
                <a:cs typeface="Times New Roman" pitchFamily="18" charset="0"/>
              </a:rPr>
              <a:t>1</a:t>
            </a:r>
            <a:r>
              <a:rPr kumimoji="0" lang="en-US" altLang="zh-CN" sz="2800" b="1" dirty="0" smtClean="0">
                <a:effectLst>
                  <a:outerShdw blurRad="38100" dist="38100" dir="2700000" algn="tl">
                    <a:srgbClr val="C0C0C0"/>
                  </a:outerShdw>
                </a:effectLst>
                <a:ea typeface="楷体_GB2312" pitchFamily="49" charset="-122"/>
                <a:cs typeface="Times New Roman" pitchFamily="18" charset="0"/>
              </a:rPr>
              <a:t>,…,</a:t>
            </a:r>
            <a:r>
              <a:rPr kumimoji="0" lang="en-US" altLang="zh-CN" sz="2800" b="1" dirty="0" err="1" smtClean="0">
                <a:effectLst>
                  <a:outerShdw blurRad="38100" dist="38100" dir="2700000" algn="tl">
                    <a:srgbClr val="C0C0C0"/>
                  </a:outerShdw>
                </a:effectLst>
                <a:ea typeface="楷体_GB2312" pitchFamily="49" charset="-122"/>
                <a:cs typeface="Times New Roman" pitchFamily="18" charset="0"/>
              </a:rPr>
              <a:t>S</a:t>
            </a:r>
            <a:r>
              <a:rPr kumimoji="0" lang="en-US" altLang="zh-CN" sz="2800" b="1" baseline="-25000" dirty="0" err="1" smtClean="0">
                <a:effectLst>
                  <a:outerShdw blurRad="38100" dist="38100" dir="2700000" algn="tl">
                    <a:srgbClr val="C0C0C0"/>
                  </a:outerShdw>
                </a:effectLst>
                <a:ea typeface="楷体_GB2312" pitchFamily="49" charset="-122"/>
                <a:cs typeface="Times New Roman" pitchFamily="18" charset="0"/>
              </a:rPr>
              <a:t>m</a:t>
            </a:r>
            <a:endParaRPr kumimoji="0" lang="zh-CN" altLang="en-US" sz="2800" b="1" dirty="0" smtClean="0">
              <a:effectLst>
                <a:outerShdw blurRad="38100" dist="38100" dir="2700000" algn="tl">
                  <a:srgbClr val="C0C0C0"/>
                </a:outerShdw>
              </a:effectLst>
              <a:ea typeface="楷体_GB2312" pitchFamily="49" charset="-122"/>
              <a:cs typeface="Times New Roman" pitchFamily="18" charset="0"/>
            </a:endParaRPr>
          </a:p>
          <a:p>
            <a:pPr>
              <a:spcBef>
                <a:spcPct val="10000"/>
              </a:spcBef>
              <a:defRPr/>
            </a:pPr>
            <a:r>
              <a:rPr kumimoji="0" lang="zh-CN" altLang="en-US" sz="2800" b="1" dirty="0" smtClean="0">
                <a:effectLst>
                  <a:outerShdw blurRad="38100" dist="38100" dir="2700000" algn="tl">
                    <a:srgbClr val="C0C0C0"/>
                  </a:outerShdw>
                </a:effectLst>
                <a:ea typeface="楷体_GB2312" pitchFamily="49" charset="-122"/>
                <a:cs typeface="Times New Roman" pitchFamily="18" charset="0"/>
              </a:rPr>
              <a:t>       合并</a:t>
            </a:r>
            <a:r>
              <a:rPr kumimoji="0" lang="en-US" altLang="zh-CN" sz="2800" b="1" dirty="0" smtClean="0">
                <a:effectLst>
                  <a:outerShdw blurRad="38100" dist="38100" dir="2700000" algn="tl">
                    <a:srgbClr val="C0C0C0"/>
                  </a:outerShdw>
                </a:effectLst>
                <a:ea typeface="楷体_GB2312" pitchFamily="49" charset="-122"/>
                <a:cs typeface="Times New Roman" pitchFamily="18" charset="0"/>
              </a:rPr>
              <a:t>m</a:t>
            </a:r>
            <a:r>
              <a:rPr kumimoji="0" lang="zh-CN" altLang="en-US" sz="2800" b="1" dirty="0" smtClean="0">
                <a:effectLst>
                  <a:outerShdw blurRad="38100" dist="38100" dir="2700000" algn="tl">
                    <a:srgbClr val="C0C0C0"/>
                  </a:outerShdw>
                </a:effectLst>
                <a:ea typeface="楷体_GB2312" pitchFamily="49" charset="-122"/>
                <a:cs typeface="Times New Roman" pitchFamily="18" charset="0"/>
              </a:rPr>
              <a:t>个分组</a:t>
            </a:r>
            <a:endParaRPr kumimoji="0" lang="en-US" altLang="zh-CN" sz="2800" b="1" dirty="0" smtClean="0">
              <a:effectLst>
                <a:outerShdw blurRad="38100" dist="38100" dir="2700000" algn="tl">
                  <a:srgbClr val="C0C0C0"/>
                </a:outerShdw>
              </a:effectLst>
              <a:ea typeface="楷体_GB2312" pitchFamily="49" charset="-122"/>
              <a:cs typeface="Times New Roman" pitchFamily="18" charset="0"/>
            </a:endParaRPr>
          </a:p>
          <a:p>
            <a:pPr>
              <a:spcBef>
                <a:spcPct val="10000"/>
              </a:spcBef>
              <a:defRPr/>
            </a:pPr>
            <a:r>
              <a:rPr kumimoji="0" lang="en-US" altLang="zh-CN" sz="2800" b="1" dirty="0">
                <a:effectLst>
                  <a:outerShdw blurRad="38100" dist="38100" dir="2700000" algn="tl">
                    <a:srgbClr val="C0C0C0"/>
                  </a:outerShdw>
                </a:effectLst>
                <a:ea typeface="楷体_GB2312" pitchFamily="49" charset="-122"/>
                <a:cs typeface="Times New Roman" pitchFamily="18" charset="0"/>
              </a:rPr>
              <a:t> </a:t>
            </a:r>
            <a:r>
              <a:rPr kumimoji="0" lang="en-US" altLang="zh-CN" sz="2800" b="1" dirty="0" smtClean="0">
                <a:effectLst>
                  <a:outerShdw blurRad="38100" dist="38100" dir="2700000" algn="tl">
                    <a:srgbClr val="C0C0C0"/>
                  </a:outerShdw>
                </a:effectLst>
                <a:ea typeface="楷体_GB2312" pitchFamily="49" charset="-122"/>
                <a:cs typeface="Times New Roman" pitchFamily="18" charset="0"/>
              </a:rPr>
              <a:t>       i += -1</a:t>
            </a:r>
          </a:p>
        </p:txBody>
      </p:sp>
    </p:spTree>
  </p:cSld>
  <p:clrMapOvr>
    <a:masterClrMapping/>
  </p:clrMapOvr>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nvSpPr>
        <p:spPr bwMode="auto">
          <a:xfrm>
            <a:off x="304800" y="1371600"/>
            <a:ext cx="86868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buClr>
                <a:srgbClr val="FF3300"/>
              </a:buClr>
              <a:buSzPts val="3600"/>
              <a:buFont typeface="Wingdings" pitchFamily="2" charset="2"/>
              <a:buChar char="§"/>
              <a:defRPr/>
            </a:pPr>
            <a:endParaRPr lang="zh-CN" altLang="zh-CN" sz="2400" b="1">
              <a:solidFill>
                <a:srgbClr val="0000FF"/>
              </a:solidFill>
              <a:effectLst>
                <a:outerShdw blurRad="38100" dist="38100" dir="2700000" algn="tl">
                  <a:srgbClr val="C0C0C0"/>
                </a:outerShdw>
              </a:effectLst>
              <a:latin typeface="楷体_GB2312" pitchFamily="49" charset="-122"/>
              <a:ea typeface="楷体_GB2312" pitchFamily="49" charset="-122"/>
            </a:endParaRPr>
          </a:p>
        </p:txBody>
      </p:sp>
      <p:sp>
        <p:nvSpPr>
          <p:cNvPr id="468995" name="Rectangle 3"/>
          <p:cNvSpPr>
            <a:spLocks noChangeArrowheads="1"/>
          </p:cNvSpPr>
          <p:nvPr/>
        </p:nvSpPr>
        <p:spPr bwMode="auto">
          <a:xfrm>
            <a:off x="395288" y="333375"/>
            <a:ext cx="38560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3200" b="1">
                <a:solidFill>
                  <a:srgbClr val="FF3300"/>
                </a:solidFill>
                <a:effectLst>
                  <a:outerShdw blurRad="38100" dist="38100" dir="2700000" algn="tl">
                    <a:srgbClr val="C0C0C0"/>
                  </a:outerShdw>
                </a:effectLst>
                <a:latin typeface="" pitchFamily="18" charset="0"/>
                <a:ea typeface="楷体_GB2312" pitchFamily="49" charset="-122"/>
              </a:rPr>
              <a:t>多关键字排序（续）</a:t>
            </a:r>
          </a:p>
        </p:txBody>
      </p:sp>
      <p:sp>
        <p:nvSpPr>
          <p:cNvPr id="468996" name="Rectangle 4"/>
          <p:cNvSpPr>
            <a:spLocks noChangeArrowheads="1"/>
          </p:cNvSpPr>
          <p:nvPr/>
        </p:nvSpPr>
        <p:spPr bwMode="auto">
          <a:xfrm>
            <a:off x="395288" y="1052513"/>
            <a:ext cx="8497887"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800" b="1">
                <a:effectLst>
                  <a:outerShdw blurRad="38100" dist="38100" dir="2700000" algn="tl">
                    <a:srgbClr val="C0C0C0"/>
                  </a:outerShdw>
                </a:effectLst>
                <a:latin typeface="Times New Roman" pitchFamily="18" charset="0"/>
                <a:ea typeface="楷体_GB2312" pitchFamily="49" charset="-122"/>
              </a:rPr>
              <a:t>LSD</a:t>
            </a:r>
            <a:r>
              <a:rPr lang="zh-CN" altLang="en-US" sz="2800" b="1">
                <a:effectLst>
                  <a:outerShdw blurRad="38100" dist="38100" dir="2700000" algn="tl">
                    <a:srgbClr val="C0C0C0"/>
                  </a:outerShdw>
                </a:effectLst>
                <a:latin typeface="楷体_GB2312" pitchFamily="49" charset="-122"/>
                <a:ea typeface="楷体_GB2312" pitchFamily="49" charset="-122"/>
              </a:rPr>
              <a:t>和</a:t>
            </a:r>
            <a:r>
              <a:rPr lang="en-US" altLang="zh-CN" sz="2800" b="1">
                <a:effectLst>
                  <a:outerShdw blurRad="38100" dist="38100" dir="2700000" algn="tl">
                    <a:srgbClr val="C0C0C0"/>
                  </a:outerShdw>
                </a:effectLst>
                <a:latin typeface="Times New Roman" pitchFamily="18" charset="0"/>
                <a:ea typeface="楷体_GB2312" pitchFamily="49" charset="-122"/>
              </a:rPr>
              <a:t>MSD</a:t>
            </a:r>
            <a:r>
              <a:rPr lang="zh-CN" altLang="en-US" sz="2800" b="1">
                <a:effectLst>
                  <a:outerShdw blurRad="38100" dist="38100" dir="2700000" algn="tl">
                    <a:srgbClr val="C0C0C0"/>
                  </a:outerShdw>
                </a:effectLst>
                <a:latin typeface="楷体_GB2312" pitchFamily="49" charset="-122"/>
                <a:ea typeface="楷体_GB2312" pitchFamily="49" charset="-122"/>
              </a:rPr>
              <a:t>方法也可应用于对一个关键字进行的排序。此时可将单关键字</a:t>
            </a:r>
            <a:r>
              <a:rPr lang="en-US" altLang="zh-CN" sz="2800" b="1">
                <a:effectLst>
                  <a:outerShdw blurRad="38100" dist="38100" dir="2700000" algn="tl">
                    <a:srgbClr val="C0C0C0"/>
                  </a:outerShdw>
                </a:effectLst>
                <a:latin typeface="Times New Roman" pitchFamily="18" charset="0"/>
                <a:ea typeface="楷体_GB2312" pitchFamily="49" charset="-122"/>
              </a:rPr>
              <a:t>K</a:t>
            </a:r>
            <a:r>
              <a:rPr lang="en-US" altLang="zh-CN" sz="2800" b="1" baseline="-25000">
                <a:effectLst>
                  <a:outerShdw blurRad="38100" dist="38100" dir="2700000" algn="tl">
                    <a:srgbClr val="C0C0C0"/>
                  </a:outerShdw>
                </a:effectLst>
                <a:latin typeface="Times New Roman" pitchFamily="18" charset="0"/>
                <a:ea typeface="楷体_GB2312" pitchFamily="49" charset="-122"/>
              </a:rPr>
              <a:t>i</a:t>
            </a:r>
            <a:r>
              <a:rPr lang="zh-CN" altLang="en-US" sz="2800" b="1">
                <a:effectLst>
                  <a:outerShdw blurRad="38100" dist="38100" dir="2700000" algn="tl">
                    <a:srgbClr val="C0C0C0"/>
                  </a:outerShdw>
                </a:effectLst>
                <a:latin typeface="楷体_GB2312" pitchFamily="49" charset="-122"/>
                <a:ea typeface="楷体_GB2312" pitchFamily="49" charset="-122"/>
              </a:rPr>
              <a:t>看成是一个子关键字组：</a:t>
            </a:r>
          </a:p>
          <a:p>
            <a:pPr>
              <a:defRPr/>
            </a:pPr>
            <a:endParaRPr lang="zh-CN" altLang="en-US" sz="2800" b="1">
              <a:effectLst>
                <a:outerShdw blurRad="38100" dist="38100" dir="2700000" algn="tl">
                  <a:srgbClr val="C0C0C0"/>
                </a:outerShdw>
              </a:effectLst>
              <a:latin typeface="楷体_GB2312" pitchFamily="49" charset="-122"/>
              <a:ea typeface="楷体_GB2312" pitchFamily="49" charset="-122"/>
            </a:endParaRPr>
          </a:p>
          <a:p>
            <a:pPr>
              <a:defRPr/>
            </a:pPr>
            <a:r>
              <a:rPr lang="zh-CN" altLang="en-US" sz="2800" b="1">
                <a:effectLst>
                  <a:outerShdw blurRad="38100" dist="38100" dir="2700000" algn="tl">
                    <a:srgbClr val="C0C0C0"/>
                  </a:outerShdw>
                </a:effectLst>
                <a:latin typeface="楷体_GB2312" pitchFamily="49" charset="-122"/>
                <a:ea typeface="楷体_GB2312" pitchFamily="49" charset="-122"/>
              </a:rPr>
              <a:t>           </a:t>
            </a:r>
            <a:r>
              <a:rPr lang="en-US" altLang="zh-CN" sz="2800" b="1">
                <a:effectLst>
                  <a:outerShdw blurRad="38100" dist="38100" dir="2700000" algn="tl">
                    <a:srgbClr val="C0C0C0"/>
                  </a:outerShdw>
                </a:effectLst>
                <a:latin typeface="Times New Roman" pitchFamily="18" charset="0"/>
                <a:ea typeface="楷体_GB2312" pitchFamily="49" charset="-122"/>
              </a:rPr>
              <a:t>(K</a:t>
            </a:r>
            <a:r>
              <a:rPr lang="en-US" altLang="zh-CN" sz="2800" b="1" baseline="-25000">
                <a:effectLst>
                  <a:outerShdw blurRad="38100" dist="38100" dir="2700000" algn="tl">
                    <a:srgbClr val="C0C0C0"/>
                  </a:outerShdw>
                </a:effectLst>
                <a:latin typeface="Times New Roman" pitchFamily="18" charset="0"/>
                <a:ea typeface="楷体_GB2312" pitchFamily="49" charset="-122"/>
              </a:rPr>
              <a:t>i</a:t>
            </a:r>
            <a:r>
              <a:rPr lang="en-US" altLang="zh-CN" sz="2800" b="1" baseline="30000">
                <a:effectLst>
                  <a:outerShdw blurRad="38100" dist="38100" dir="2700000" algn="tl">
                    <a:srgbClr val="C0C0C0"/>
                  </a:outerShdw>
                </a:effectLst>
                <a:latin typeface="Times New Roman" pitchFamily="18" charset="0"/>
                <a:ea typeface="楷体_GB2312" pitchFamily="49" charset="-122"/>
              </a:rPr>
              <a:t>1</a:t>
            </a:r>
            <a:r>
              <a:rPr lang="en-US" altLang="zh-CN" sz="2800" b="1">
                <a:effectLst>
                  <a:outerShdw blurRad="38100" dist="38100" dir="2700000" algn="tl">
                    <a:srgbClr val="C0C0C0"/>
                  </a:outerShdw>
                </a:effectLst>
                <a:latin typeface="Times New Roman" pitchFamily="18" charset="0"/>
                <a:ea typeface="楷体_GB2312" pitchFamily="49" charset="-122"/>
              </a:rPr>
              <a:t>, K</a:t>
            </a:r>
            <a:r>
              <a:rPr lang="en-US" altLang="zh-CN" sz="2800" b="1" baseline="-25000">
                <a:effectLst>
                  <a:outerShdw blurRad="38100" dist="38100" dir="2700000" algn="tl">
                    <a:srgbClr val="C0C0C0"/>
                  </a:outerShdw>
                </a:effectLst>
                <a:latin typeface="Times New Roman" pitchFamily="18" charset="0"/>
                <a:ea typeface="楷体_GB2312" pitchFamily="49" charset="-122"/>
              </a:rPr>
              <a:t>i</a:t>
            </a:r>
            <a:r>
              <a:rPr lang="en-US" altLang="zh-CN" sz="2800" b="1" baseline="30000">
                <a:effectLst>
                  <a:outerShdw blurRad="38100" dist="38100" dir="2700000" algn="tl">
                    <a:srgbClr val="C0C0C0"/>
                  </a:outerShdw>
                </a:effectLst>
                <a:latin typeface="Times New Roman" pitchFamily="18" charset="0"/>
                <a:ea typeface="楷体_GB2312" pitchFamily="49" charset="-122"/>
              </a:rPr>
              <a:t>2</a:t>
            </a:r>
            <a:r>
              <a:rPr lang="en-US" altLang="zh-CN" sz="2800" b="1">
                <a:effectLst>
                  <a:outerShdw blurRad="38100" dist="38100" dir="2700000" algn="tl">
                    <a:srgbClr val="C0C0C0"/>
                  </a:outerShdw>
                </a:effectLst>
                <a:latin typeface="Times New Roman" pitchFamily="18" charset="0"/>
                <a:ea typeface="楷体_GB2312" pitchFamily="49" charset="-122"/>
              </a:rPr>
              <a:t>, ..., K</a:t>
            </a:r>
            <a:r>
              <a:rPr lang="en-US" altLang="zh-CN" sz="2800" b="1" baseline="-25000">
                <a:effectLst>
                  <a:outerShdw blurRad="38100" dist="38100" dir="2700000" algn="tl">
                    <a:srgbClr val="C0C0C0"/>
                  </a:outerShdw>
                </a:effectLst>
                <a:latin typeface="Times New Roman" pitchFamily="18" charset="0"/>
                <a:ea typeface="楷体_GB2312" pitchFamily="49" charset="-122"/>
              </a:rPr>
              <a:t>i</a:t>
            </a:r>
            <a:r>
              <a:rPr lang="en-US" altLang="zh-CN" sz="2800" b="1" baseline="30000">
                <a:effectLst>
                  <a:outerShdw blurRad="38100" dist="38100" dir="2700000" algn="tl">
                    <a:srgbClr val="C0C0C0"/>
                  </a:outerShdw>
                </a:effectLst>
                <a:latin typeface="Times New Roman" pitchFamily="18" charset="0"/>
                <a:ea typeface="楷体_GB2312" pitchFamily="49" charset="-122"/>
              </a:rPr>
              <a:t>d</a:t>
            </a:r>
            <a:r>
              <a:rPr lang="en-US" altLang="zh-CN" sz="2800" b="1">
                <a:effectLst>
                  <a:outerShdw blurRad="38100" dist="38100" dir="2700000" algn="tl">
                    <a:srgbClr val="C0C0C0"/>
                  </a:outerShdw>
                </a:effectLst>
                <a:latin typeface="Times New Roman" pitchFamily="18" charset="0"/>
                <a:ea typeface="楷体_GB2312" pitchFamily="49" charset="-122"/>
              </a:rPr>
              <a:t>)</a:t>
            </a:r>
          </a:p>
          <a:p>
            <a:pPr>
              <a:defRPr/>
            </a:pPr>
            <a:endParaRPr lang="en-US" altLang="zh-CN" sz="2800" b="1">
              <a:effectLst>
                <a:outerShdw blurRad="38100" dist="38100" dir="2700000" algn="tl">
                  <a:srgbClr val="C0C0C0"/>
                </a:outerShdw>
              </a:effectLst>
              <a:latin typeface="Times New Roman" pitchFamily="18" charset="0"/>
              <a:ea typeface="楷体_GB2312" pitchFamily="49" charset="-122"/>
            </a:endParaRPr>
          </a:p>
          <a:p>
            <a:pPr>
              <a:defRPr/>
            </a:pPr>
            <a:r>
              <a:rPr lang="zh-CN" altLang="en-US" sz="2800" b="1">
                <a:effectLst>
                  <a:outerShdw blurRad="38100" dist="38100" dir="2700000" algn="tl">
                    <a:srgbClr val="C0C0C0"/>
                  </a:outerShdw>
                </a:effectLst>
                <a:latin typeface="Times New Roman" pitchFamily="18" charset="0"/>
                <a:ea typeface="楷体_GB2312" pitchFamily="49" charset="-122"/>
              </a:rPr>
              <a:t>对关键字取值范围为</a:t>
            </a:r>
            <a:r>
              <a:rPr lang="en-US" altLang="zh-CN" sz="2800" b="1">
                <a:effectLst>
                  <a:outerShdw blurRad="38100" dist="38100" dir="2700000" algn="tl">
                    <a:srgbClr val="C0C0C0"/>
                  </a:outerShdw>
                </a:effectLst>
                <a:latin typeface="Times New Roman" pitchFamily="18" charset="0"/>
                <a:ea typeface="楷体_GB2312" pitchFamily="49" charset="-122"/>
              </a:rPr>
              <a:t>0</a:t>
            </a:r>
            <a:r>
              <a:rPr lang="zh-CN" altLang="en-US" sz="2800" b="1">
                <a:effectLst>
                  <a:outerShdw blurRad="38100" dist="38100" dir="2700000" algn="tl">
                    <a:srgbClr val="C0C0C0"/>
                  </a:outerShdw>
                </a:effectLst>
                <a:latin typeface="Times New Roman" pitchFamily="18" charset="0"/>
                <a:ea typeface="楷体_GB2312" pitchFamily="49" charset="-122"/>
              </a:rPr>
              <a:t>到</a:t>
            </a:r>
            <a:r>
              <a:rPr lang="en-US" altLang="zh-CN" sz="2800" b="1">
                <a:effectLst>
                  <a:outerShdw blurRad="38100" dist="38100" dir="2700000" algn="tl">
                    <a:srgbClr val="C0C0C0"/>
                  </a:outerShdw>
                </a:effectLst>
                <a:latin typeface="Times New Roman" pitchFamily="18" charset="0"/>
                <a:ea typeface="楷体_GB2312" pitchFamily="49" charset="-122"/>
              </a:rPr>
              <a:t>999</a:t>
            </a:r>
            <a:r>
              <a:rPr lang="zh-CN" altLang="en-US" sz="2800" b="1">
                <a:effectLst>
                  <a:outerShdw blurRad="38100" dist="38100" dir="2700000" algn="tl">
                    <a:srgbClr val="C0C0C0"/>
                  </a:outerShdw>
                </a:effectLst>
                <a:latin typeface="Times New Roman" pitchFamily="18" charset="0"/>
                <a:ea typeface="楷体_GB2312" pitchFamily="49" charset="-122"/>
              </a:rPr>
              <a:t>的一组对象，可看成是</a:t>
            </a:r>
            <a:r>
              <a:rPr lang="en-US" altLang="zh-CN" sz="2800" b="1">
                <a:effectLst>
                  <a:outerShdw blurRad="38100" dist="38100" dir="2700000" algn="tl">
                    <a:srgbClr val="C0C0C0"/>
                  </a:outerShdw>
                </a:effectLst>
                <a:latin typeface="Times New Roman" pitchFamily="18" charset="0"/>
                <a:ea typeface="楷体_GB2312" pitchFamily="49" charset="-122"/>
              </a:rPr>
              <a:t>(K</a:t>
            </a:r>
            <a:r>
              <a:rPr lang="en-US" altLang="zh-CN" sz="2800" b="1" baseline="30000">
                <a:effectLst>
                  <a:outerShdw blurRad="38100" dist="38100" dir="2700000" algn="tl">
                    <a:srgbClr val="C0C0C0"/>
                  </a:outerShdw>
                </a:effectLst>
                <a:latin typeface="Times New Roman" pitchFamily="18" charset="0"/>
                <a:ea typeface="楷体_GB2312" pitchFamily="49" charset="-122"/>
              </a:rPr>
              <a:t>1</a:t>
            </a:r>
            <a:r>
              <a:rPr lang="en-US" altLang="zh-CN" sz="2800" b="1">
                <a:effectLst>
                  <a:outerShdw blurRad="38100" dist="38100" dir="2700000" algn="tl">
                    <a:srgbClr val="C0C0C0"/>
                  </a:outerShdw>
                </a:effectLst>
                <a:latin typeface="Times New Roman" pitchFamily="18" charset="0"/>
                <a:ea typeface="楷体_GB2312" pitchFamily="49" charset="-122"/>
              </a:rPr>
              <a:t>,K</a:t>
            </a:r>
            <a:r>
              <a:rPr lang="en-US" altLang="zh-CN" sz="2800" b="1" baseline="30000">
                <a:effectLst>
                  <a:outerShdw blurRad="38100" dist="38100" dir="2700000" algn="tl">
                    <a:srgbClr val="C0C0C0"/>
                  </a:outerShdw>
                </a:effectLst>
                <a:latin typeface="Times New Roman" pitchFamily="18" charset="0"/>
                <a:ea typeface="楷体_GB2312" pitchFamily="49" charset="-122"/>
              </a:rPr>
              <a:t>2</a:t>
            </a:r>
            <a:r>
              <a:rPr lang="en-US" altLang="zh-CN" sz="2800" b="1">
                <a:effectLst>
                  <a:outerShdw blurRad="38100" dist="38100" dir="2700000" algn="tl">
                    <a:srgbClr val="C0C0C0"/>
                  </a:outerShdw>
                </a:effectLst>
                <a:latin typeface="Times New Roman" pitchFamily="18" charset="0"/>
                <a:ea typeface="楷体_GB2312" pitchFamily="49" charset="-122"/>
              </a:rPr>
              <a:t>,K</a:t>
            </a:r>
            <a:r>
              <a:rPr lang="en-US" altLang="zh-CN" sz="2800" b="1" baseline="30000">
                <a:effectLst>
                  <a:outerShdw blurRad="38100" dist="38100" dir="2700000" algn="tl">
                    <a:srgbClr val="C0C0C0"/>
                  </a:outerShdw>
                </a:effectLst>
                <a:latin typeface="Times New Roman" pitchFamily="18" charset="0"/>
                <a:ea typeface="楷体_GB2312" pitchFamily="49" charset="-122"/>
              </a:rPr>
              <a:t>3</a:t>
            </a:r>
            <a:r>
              <a:rPr lang="en-US" altLang="zh-CN" sz="2800" b="1">
                <a:effectLst>
                  <a:outerShdw blurRad="38100" dist="38100" dir="2700000" algn="tl">
                    <a:srgbClr val="C0C0C0"/>
                  </a:outerShdw>
                </a:effectLst>
                <a:latin typeface="Times New Roman" pitchFamily="18" charset="0"/>
                <a:ea typeface="楷体_GB2312" pitchFamily="49" charset="-122"/>
              </a:rPr>
              <a:t>)</a:t>
            </a:r>
            <a:r>
              <a:rPr lang="zh-CN" altLang="en-US" sz="2800" b="1">
                <a:effectLst>
                  <a:outerShdw blurRad="38100" dist="38100" dir="2700000" algn="tl">
                    <a:srgbClr val="C0C0C0"/>
                  </a:outerShdw>
                </a:effectLst>
                <a:latin typeface="Times New Roman" pitchFamily="18" charset="0"/>
                <a:ea typeface="楷体_GB2312" pitchFamily="49" charset="-122"/>
              </a:rPr>
              <a:t>的组合。</a:t>
            </a:r>
          </a:p>
          <a:p>
            <a:pPr>
              <a:defRPr/>
            </a:pPr>
            <a:endParaRPr lang="zh-CN" altLang="en-US" sz="2800" b="1">
              <a:effectLst>
                <a:outerShdw blurRad="38100" dist="38100" dir="2700000" algn="tl">
                  <a:srgbClr val="C0C0C0"/>
                </a:outerShdw>
              </a:effectLst>
              <a:latin typeface="楷体_GB2312" pitchFamily="49" charset="-122"/>
              <a:ea typeface="楷体_GB2312" pitchFamily="49" charset="-122"/>
            </a:endParaRPr>
          </a:p>
          <a:p>
            <a:pPr>
              <a:defRPr/>
            </a:pPr>
            <a:r>
              <a:rPr lang="en-US" altLang="zh-CN" sz="2800" b="1">
                <a:effectLst>
                  <a:outerShdw blurRad="38100" dist="38100" dir="2700000" algn="tl">
                    <a:srgbClr val="C0C0C0"/>
                  </a:outerShdw>
                </a:effectLst>
                <a:latin typeface="Times New Roman" pitchFamily="18" charset="0"/>
                <a:ea typeface="楷体_GB2312" pitchFamily="49" charset="-122"/>
              </a:rPr>
              <a:t>MSD</a:t>
            </a:r>
            <a:r>
              <a:rPr lang="zh-CN" altLang="en-US" sz="2800" b="1">
                <a:effectLst>
                  <a:outerShdw blurRad="38100" dist="38100" dir="2700000" algn="tl">
                    <a:srgbClr val="C0C0C0"/>
                  </a:outerShdw>
                </a:effectLst>
                <a:latin typeface="Times New Roman" pitchFamily="18" charset="0"/>
                <a:ea typeface="楷体_GB2312" pitchFamily="49" charset="-122"/>
              </a:rPr>
              <a:t>方法按</a:t>
            </a:r>
            <a:r>
              <a:rPr lang="en-US" altLang="zh-CN" sz="2800" b="1">
                <a:effectLst>
                  <a:outerShdw blurRad="38100" dist="38100" dir="2700000" algn="tl">
                    <a:srgbClr val="C0C0C0"/>
                  </a:outerShdw>
                </a:effectLst>
                <a:latin typeface="Times New Roman" pitchFamily="18" charset="0"/>
                <a:ea typeface="楷体_GB2312" pitchFamily="49" charset="-122"/>
              </a:rPr>
              <a:t>K</a:t>
            </a:r>
            <a:r>
              <a:rPr lang="en-US" altLang="zh-CN" sz="2800" b="1" baseline="30000">
                <a:effectLst>
                  <a:outerShdw blurRad="38100" dist="38100" dir="2700000" algn="tl">
                    <a:srgbClr val="C0C0C0"/>
                  </a:outerShdw>
                </a:effectLst>
                <a:latin typeface="Times New Roman" pitchFamily="18" charset="0"/>
                <a:ea typeface="楷体_GB2312" pitchFamily="49" charset="-122"/>
              </a:rPr>
              <a:t>1</a:t>
            </a:r>
            <a:r>
              <a:rPr lang="en-US" altLang="zh-CN" sz="2800" b="1">
                <a:effectLst>
                  <a:outerShdw blurRad="38100" dist="38100" dir="2700000" algn="tl">
                    <a:srgbClr val="C0C0C0"/>
                  </a:outerShdw>
                </a:effectLst>
                <a:latin typeface="Times New Roman" pitchFamily="18" charset="0"/>
                <a:ea typeface="楷体_GB2312" pitchFamily="49" charset="-122"/>
              </a:rPr>
              <a:t>, K</a:t>
            </a:r>
            <a:r>
              <a:rPr lang="en-US" altLang="zh-CN" sz="2800" b="1" baseline="30000">
                <a:effectLst>
                  <a:outerShdw blurRad="38100" dist="38100" dir="2700000" algn="tl">
                    <a:srgbClr val="C0C0C0"/>
                  </a:outerShdw>
                </a:effectLst>
                <a:latin typeface="Times New Roman" pitchFamily="18" charset="0"/>
                <a:ea typeface="楷体_GB2312" pitchFamily="49" charset="-122"/>
              </a:rPr>
              <a:t>2</a:t>
            </a:r>
            <a:r>
              <a:rPr lang="en-US" altLang="zh-CN" sz="2800" b="1">
                <a:effectLst>
                  <a:outerShdw blurRad="38100" dist="38100" dir="2700000" algn="tl">
                    <a:srgbClr val="C0C0C0"/>
                  </a:outerShdw>
                </a:effectLst>
                <a:latin typeface="Times New Roman" pitchFamily="18" charset="0"/>
                <a:ea typeface="楷体_GB2312" pitchFamily="49" charset="-122"/>
              </a:rPr>
              <a:t>, K</a:t>
            </a:r>
            <a:r>
              <a:rPr lang="en-US" altLang="zh-CN" sz="2800" b="1" baseline="30000">
                <a:effectLst>
                  <a:outerShdw blurRad="38100" dist="38100" dir="2700000" algn="tl">
                    <a:srgbClr val="C0C0C0"/>
                  </a:outerShdw>
                </a:effectLst>
                <a:latin typeface="Times New Roman" pitchFamily="18" charset="0"/>
                <a:ea typeface="楷体_GB2312" pitchFamily="49" charset="-122"/>
              </a:rPr>
              <a:t>3</a:t>
            </a:r>
            <a:r>
              <a:rPr lang="zh-CN" altLang="en-US" sz="2800" b="1">
                <a:effectLst>
                  <a:outerShdw blurRad="38100" dist="38100" dir="2700000" algn="tl">
                    <a:srgbClr val="C0C0C0"/>
                  </a:outerShdw>
                </a:effectLst>
                <a:latin typeface="Times New Roman" pitchFamily="18" charset="0"/>
                <a:ea typeface="楷体_GB2312" pitchFamily="49" charset="-122"/>
              </a:rPr>
              <a:t>的顺序对所有对象排序，排序过程中需要不断的分组，大组分好后，在大组的基础上继续分小组；</a:t>
            </a:r>
            <a:r>
              <a:rPr lang="en-US" altLang="zh-CN" sz="2800" b="1">
                <a:effectLst>
                  <a:outerShdw blurRad="38100" dist="38100" dir="2700000" algn="tl">
                    <a:srgbClr val="C0C0C0"/>
                  </a:outerShdw>
                </a:effectLst>
                <a:latin typeface="Times New Roman" pitchFamily="18" charset="0"/>
                <a:ea typeface="楷体_GB2312" pitchFamily="49" charset="-122"/>
              </a:rPr>
              <a:t>LSD</a:t>
            </a:r>
            <a:r>
              <a:rPr lang="zh-CN" altLang="en-US" sz="2800" b="1">
                <a:effectLst>
                  <a:outerShdw blurRad="38100" dist="38100" dir="2700000" algn="tl">
                    <a:srgbClr val="C0C0C0"/>
                  </a:outerShdw>
                </a:effectLst>
                <a:latin typeface="Times New Roman" pitchFamily="18" charset="0"/>
                <a:ea typeface="楷体_GB2312" pitchFamily="49" charset="-122"/>
              </a:rPr>
              <a:t>方法按</a:t>
            </a:r>
            <a:r>
              <a:rPr lang="en-US" altLang="zh-CN" sz="2800" b="1">
                <a:effectLst>
                  <a:outerShdw blurRad="38100" dist="38100" dir="2700000" algn="tl">
                    <a:srgbClr val="C0C0C0"/>
                  </a:outerShdw>
                </a:effectLst>
                <a:latin typeface="Times New Roman" pitchFamily="18" charset="0"/>
                <a:ea typeface="楷体_GB2312" pitchFamily="49" charset="-122"/>
              </a:rPr>
              <a:t>K</a:t>
            </a:r>
            <a:r>
              <a:rPr lang="en-US" altLang="zh-CN" sz="2800" b="1" baseline="30000">
                <a:effectLst>
                  <a:outerShdw blurRad="38100" dist="38100" dir="2700000" algn="tl">
                    <a:srgbClr val="C0C0C0"/>
                  </a:outerShdw>
                </a:effectLst>
                <a:latin typeface="Times New Roman" pitchFamily="18" charset="0"/>
                <a:ea typeface="楷体_GB2312" pitchFamily="49" charset="-122"/>
              </a:rPr>
              <a:t>3</a:t>
            </a:r>
            <a:r>
              <a:rPr lang="en-US" altLang="zh-CN" sz="2800" b="1">
                <a:effectLst>
                  <a:outerShdw blurRad="38100" dist="38100" dir="2700000" algn="tl">
                    <a:srgbClr val="C0C0C0"/>
                  </a:outerShdw>
                </a:effectLst>
                <a:latin typeface="Times New Roman" pitchFamily="18" charset="0"/>
                <a:ea typeface="楷体_GB2312" pitchFamily="49" charset="-122"/>
              </a:rPr>
              <a:t>, K</a:t>
            </a:r>
            <a:r>
              <a:rPr lang="en-US" altLang="zh-CN" sz="2800" b="1" baseline="30000">
                <a:effectLst>
                  <a:outerShdw blurRad="38100" dist="38100" dir="2700000" algn="tl">
                    <a:srgbClr val="C0C0C0"/>
                  </a:outerShdw>
                </a:effectLst>
                <a:latin typeface="Times New Roman" pitchFamily="18" charset="0"/>
                <a:ea typeface="楷体_GB2312" pitchFamily="49" charset="-122"/>
              </a:rPr>
              <a:t>2</a:t>
            </a:r>
            <a:r>
              <a:rPr lang="en-US" altLang="zh-CN" sz="2800" b="1">
                <a:effectLst>
                  <a:outerShdw blurRad="38100" dist="38100" dir="2700000" algn="tl">
                    <a:srgbClr val="C0C0C0"/>
                  </a:outerShdw>
                </a:effectLst>
                <a:latin typeface="Times New Roman" pitchFamily="18" charset="0"/>
                <a:ea typeface="楷体_GB2312" pitchFamily="49" charset="-122"/>
              </a:rPr>
              <a:t>, K</a:t>
            </a:r>
            <a:r>
              <a:rPr lang="en-US" altLang="zh-CN" sz="2800" b="1" baseline="30000">
                <a:effectLst>
                  <a:outerShdw blurRad="38100" dist="38100" dir="2700000" algn="tl">
                    <a:srgbClr val="C0C0C0"/>
                  </a:outerShdw>
                </a:effectLst>
                <a:latin typeface="Times New Roman" pitchFamily="18" charset="0"/>
                <a:ea typeface="楷体_GB2312" pitchFamily="49" charset="-122"/>
              </a:rPr>
              <a:t>1</a:t>
            </a:r>
            <a:r>
              <a:rPr lang="zh-CN" altLang="en-US" sz="2800" b="1">
                <a:effectLst>
                  <a:outerShdw blurRad="38100" dist="38100" dir="2700000" algn="tl">
                    <a:srgbClr val="C0C0C0"/>
                  </a:outerShdw>
                </a:effectLst>
                <a:latin typeface="Times New Roman" pitchFamily="18" charset="0"/>
                <a:ea typeface="楷体_GB2312" pitchFamily="49" charset="-122"/>
              </a:rPr>
              <a:t>的顺序对所有对象排序，排序过程中不分组。</a:t>
            </a:r>
          </a:p>
        </p:txBody>
      </p:sp>
    </p:spTree>
  </p:cSld>
  <p:clrMapOvr>
    <a:masterClrMapping/>
  </p:clrMapOv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ChangeArrowheads="1"/>
          </p:cNvSpPr>
          <p:nvPr/>
        </p:nvSpPr>
        <p:spPr bwMode="auto">
          <a:xfrm>
            <a:off x="323850" y="280988"/>
            <a:ext cx="30400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3200" b="1">
                <a:solidFill>
                  <a:srgbClr val="FF3300"/>
                </a:solidFill>
                <a:effectLst>
                  <a:outerShdw blurRad="38100" dist="38100" dir="2700000" algn="tl">
                    <a:srgbClr val="C0C0C0"/>
                  </a:outerShdw>
                </a:effectLst>
                <a:latin typeface="" pitchFamily="18" charset="0"/>
                <a:ea typeface="楷体_GB2312" pitchFamily="49" charset="-122"/>
              </a:rPr>
              <a:t>链式的基数排序</a:t>
            </a:r>
          </a:p>
        </p:txBody>
      </p:sp>
      <p:sp>
        <p:nvSpPr>
          <p:cNvPr id="470019" name="Rectangle 3"/>
          <p:cNvSpPr>
            <a:spLocks noChangeArrowheads="1"/>
          </p:cNvSpPr>
          <p:nvPr/>
        </p:nvSpPr>
        <p:spPr bwMode="auto">
          <a:xfrm>
            <a:off x="323850" y="923925"/>
            <a:ext cx="8640763" cy="564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Clr>
                <a:schemeClr val="tx1"/>
              </a:buClr>
              <a:buSzPct val="91000"/>
              <a:buFont typeface="Wingdings" panose="05000000000000000000" pitchFamily="2" charset="2"/>
              <a:buChar char="Ø"/>
              <a:defRPr/>
            </a:pPr>
            <a:r>
              <a:rPr lang="zh-CN" altLang="en-US" sz="2800" b="1">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基数排序是一种典型的</a:t>
            </a:r>
            <a:r>
              <a:rPr lang="en-US" altLang="zh-CN" sz="2800" b="1">
                <a:effectLst>
                  <a:outerShdw blurRad="38100" dist="38100" dir="2700000" algn="tl">
                    <a:srgbClr val="C0C0C0"/>
                  </a:outerShdw>
                </a:effectLst>
                <a:latin typeface="Times New Roman" pitchFamily="18" charset="0"/>
                <a:ea typeface="楷体_GB2312" pitchFamily="49" charset="-122"/>
                <a:cs typeface="Times New Roman" panose="02020603050405020304" pitchFamily="18" charset="0"/>
              </a:rPr>
              <a:t>LSD</a:t>
            </a:r>
            <a:r>
              <a:rPr lang="zh-CN" altLang="en-US" sz="2800" b="1">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排序方法，它利用“分配”和“收集”两种运算对单关键字进行排序。</a:t>
            </a:r>
          </a:p>
          <a:p>
            <a:pPr marL="457200" indent="-457200" eaLnBrk="0" hangingPunct="0">
              <a:buClr>
                <a:schemeClr val="tx1"/>
              </a:buClr>
              <a:buSzPct val="91000"/>
              <a:buFont typeface="Wingdings" panose="05000000000000000000" pitchFamily="2" charset="2"/>
              <a:buChar char="Ø"/>
              <a:defRPr/>
            </a:pPr>
            <a:r>
              <a:rPr lang="zh-CN" altLang="en-US" sz="2800" b="1">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此时可将单关键字</a:t>
            </a:r>
            <a:r>
              <a:rPr lang="en-US" altLang="zh-CN" sz="2800" b="1">
                <a:effectLst>
                  <a:outerShdw blurRad="38100" dist="38100" dir="2700000" algn="tl">
                    <a:srgbClr val="C0C0C0"/>
                  </a:outerShdw>
                </a:effectLst>
                <a:latin typeface="Times New Roman" pitchFamily="18" charset="0"/>
                <a:ea typeface="楷体_GB2312" pitchFamily="49" charset="-122"/>
                <a:cs typeface="Times New Roman" panose="02020603050405020304" pitchFamily="18" charset="0"/>
              </a:rPr>
              <a:t>K</a:t>
            </a:r>
            <a:r>
              <a:rPr lang="zh-CN" altLang="en-US" sz="2800" b="1">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看成是一个子关键字组：</a:t>
            </a:r>
          </a:p>
          <a:p>
            <a:pPr marL="354013" indent="-354013" eaLnBrk="0" hangingPunct="0">
              <a:buClr>
                <a:srgbClr val="FF3300"/>
              </a:buClr>
              <a:buSzPct val="50000"/>
              <a:buFont typeface="Wingdings" pitchFamily="2" charset="2"/>
              <a:buNone/>
              <a:defRPr/>
            </a:pPr>
            <a:r>
              <a:rPr lang="zh-CN" altLang="en-US" sz="2800" b="1">
                <a:effectLst>
                  <a:outerShdw blurRad="38100" dist="38100" dir="2700000" algn="tl">
                    <a:srgbClr val="C0C0C0"/>
                  </a:outerShdw>
                </a:effectLst>
                <a:latin typeface="楷体_GB2312" pitchFamily="49" charset="-122"/>
                <a:ea typeface="楷体_GB2312" pitchFamily="49" charset="-122"/>
              </a:rPr>
              <a:t>             </a:t>
            </a:r>
            <a:r>
              <a:rPr lang="en-US" altLang="zh-CN" sz="2800" b="1">
                <a:effectLst>
                  <a:outerShdw blurRad="38100" dist="38100" dir="2700000" algn="tl">
                    <a:srgbClr val="C0C0C0"/>
                  </a:outerShdw>
                </a:effectLst>
                <a:latin typeface="楷体_GB2312" pitchFamily="49" charset="-122"/>
                <a:ea typeface="楷体_GB2312" pitchFamily="49" charset="-122"/>
              </a:rPr>
              <a:t>(</a:t>
            </a:r>
            <a:r>
              <a:rPr lang="en-US" altLang="zh-CN" sz="2800" b="1">
                <a:effectLst>
                  <a:outerShdw blurRad="38100" dist="38100" dir="2700000" algn="tl">
                    <a:srgbClr val="C0C0C0"/>
                  </a:outerShdw>
                </a:effectLst>
                <a:latin typeface="Times New Roman" pitchFamily="18" charset="0"/>
                <a:ea typeface="楷体_GB2312" pitchFamily="49" charset="-122"/>
              </a:rPr>
              <a:t>K</a:t>
            </a:r>
            <a:r>
              <a:rPr lang="en-US" altLang="zh-CN" sz="2800" b="1" baseline="-25000">
                <a:effectLst>
                  <a:outerShdw blurRad="38100" dist="38100" dir="2700000" algn="tl">
                    <a:srgbClr val="C0C0C0"/>
                  </a:outerShdw>
                </a:effectLst>
                <a:latin typeface="Times New Roman" pitchFamily="18" charset="0"/>
                <a:ea typeface="楷体_GB2312" pitchFamily="49" charset="-122"/>
              </a:rPr>
              <a:t>i</a:t>
            </a:r>
            <a:r>
              <a:rPr lang="en-US" altLang="zh-CN" sz="2800" b="1" baseline="30000">
                <a:effectLst>
                  <a:outerShdw blurRad="38100" dist="38100" dir="2700000" algn="tl">
                    <a:srgbClr val="C0C0C0"/>
                  </a:outerShdw>
                </a:effectLst>
                <a:latin typeface="Times New Roman" pitchFamily="18" charset="0"/>
                <a:ea typeface="楷体_GB2312" pitchFamily="49" charset="-122"/>
              </a:rPr>
              <a:t>1</a:t>
            </a:r>
            <a:r>
              <a:rPr lang="en-US" altLang="zh-CN" sz="2800" b="1">
                <a:effectLst>
                  <a:outerShdw blurRad="38100" dist="38100" dir="2700000" algn="tl">
                    <a:srgbClr val="C0C0C0"/>
                  </a:outerShdw>
                </a:effectLst>
                <a:latin typeface="楷体_GB2312" pitchFamily="49" charset="-122"/>
                <a:ea typeface="楷体_GB2312" pitchFamily="49" charset="-122"/>
              </a:rPr>
              <a:t>,</a:t>
            </a:r>
            <a:r>
              <a:rPr lang="en-US" altLang="zh-CN" sz="2800" b="1">
                <a:effectLst>
                  <a:outerShdw blurRad="38100" dist="38100" dir="2700000" algn="tl">
                    <a:srgbClr val="C0C0C0"/>
                  </a:outerShdw>
                </a:effectLst>
                <a:latin typeface="Times New Roman" pitchFamily="18" charset="0"/>
                <a:ea typeface="楷体_GB2312" pitchFamily="49" charset="-122"/>
              </a:rPr>
              <a:t>K</a:t>
            </a:r>
            <a:r>
              <a:rPr lang="en-US" altLang="zh-CN" sz="2800" b="1" baseline="-25000">
                <a:effectLst>
                  <a:outerShdw blurRad="38100" dist="38100" dir="2700000" algn="tl">
                    <a:srgbClr val="C0C0C0"/>
                  </a:outerShdw>
                </a:effectLst>
                <a:latin typeface="Times New Roman" pitchFamily="18" charset="0"/>
                <a:ea typeface="楷体_GB2312" pitchFamily="49" charset="-122"/>
              </a:rPr>
              <a:t>i</a:t>
            </a:r>
            <a:r>
              <a:rPr lang="en-US" altLang="zh-CN" sz="2800" b="1" baseline="30000">
                <a:effectLst>
                  <a:outerShdw blurRad="38100" dist="38100" dir="2700000" algn="tl">
                    <a:srgbClr val="C0C0C0"/>
                  </a:outerShdw>
                </a:effectLst>
                <a:latin typeface="Times New Roman" pitchFamily="18" charset="0"/>
                <a:ea typeface="楷体_GB2312" pitchFamily="49" charset="-122"/>
              </a:rPr>
              <a:t>2</a:t>
            </a:r>
            <a:r>
              <a:rPr lang="en-US" altLang="zh-CN" sz="2800" b="1">
                <a:effectLst>
                  <a:outerShdw blurRad="38100" dist="38100" dir="2700000" algn="tl">
                    <a:srgbClr val="C0C0C0"/>
                  </a:outerShdw>
                </a:effectLst>
                <a:latin typeface="楷体_GB2312" pitchFamily="49" charset="-122"/>
                <a:ea typeface="楷体_GB2312" pitchFamily="49" charset="-122"/>
              </a:rPr>
              <a:t>,..., </a:t>
            </a:r>
            <a:r>
              <a:rPr lang="en-US" altLang="zh-CN" sz="2800" b="1">
                <a:effectLst>
                  <a:outerShdw blurRad="38100" dist="38100" dir="2700000" algn="tl">
                    <a:srgbClr val="C0C0C0"/>
                  </a:outerShdw>
                </a:effectLst>
                <a:latin typeface="Times New Roman" pitchFamily="18" charset="0"/>
                <a:ea typeface="楷体_GB2312" pitchFamily="49" charset="-122"/>
              </a:rPr>
              <a:t>K</a:t>
            </a:r>
            <a:r>
              <a:rPr lang="en-US" altLang="zh-CN" sz="2800" b="1" baseline="-25000">
                <a:effectLst>
                  <a:outerShdw blurRad="38100" dist="38100" dir="2700000" algn="tl">
                    <a:srgbClr val="C0C0C0"/>
                  </a:outerShdw>
                </a:effectLst>
                <a:latin typeface="Times New Roman" pitchFamily="18" charset="0"/>
                <a:ea typeface="楷体_GB2312" pitchFamily="49" charset="-122"/>
              </a:rPr>
              <a:t>i</a:t>
            </a:r>
            <a:r>
              <a:rPr lang="en-US" altLang="zh-CN" sz="2800" b="1" baseline="30000">
                <a:effectLst>
                  <a:outerShdw blurRad="38100" dist="38100" dir="2700000" algn="tl">
                    <a:srgbClr val="C0C0C0"/>
                  </a:outerShdw>
                </a:effectLst>
                <a:latin typeface="Times New Roman" pitchFamily="18" charset="0"/>
                <a:ea typeface="楷体_GB2312" pitchFamily="49" charset="-122"/>
              </a:rPr>
              <a:t>d</a:t>
            </a:r>
            <a:r>
              <a:rPr lang="en-US" altLang="zh-CN" sz="2800" b="1">
                <a:effectLst>
                  <a:outerShdw blurRad="38100" dist="38100" dir="2700000" algn="tl">
                    <a:srgbClr val="C0C0C0"/>
                  </a:outerShdw>
                </a:effectLst>
                <a:latin typeface="楷体_GB2312" pitchFamily="49" charset="-122"/>
                <a:ea typeface="楷体_GB2312" pitchFamily="49" charset="-122"/>
              </a:rPr>
              <a:t>)</a:t>
            </a:r>
          </a:p>
          <a:p>
            <a:pPr marL="457200" indent="-457200" eaLnBrk="0" hangingPunct="0">
              <a:buClr>
                <a:schemeClr val="tx1"/>
              </a:buClr>
              <a:buSzPct val="91000"/>
              <a:buFont typeface="Wingdings" panose="05000000000000000000" pitchFamily="2" charset="2"/>
              <a:buChar char="Ø"/>
              <a:defRPr/>
            </a:pPr>
            <a:r>
              <a:rPr lang="zh-CN" altLang="en-US" sz="2800" b="1">
                <a:effectLst>
                  <a:outerShdw blurRad="38100" dist="38100" dir="2700000" algn="tl">
                    <a:srgbClr val="C0C0C0"/>
                  </a:outerShdw>
                </a:effectLst>
                <a:latin typeface="楷体_GB2312" pitchFamily="49" charset="-122"/>
                <a:ea typeface="楷体_GB2312" pitchFamily="49" charset="-122"/>
              </a:rPr>
              <a:t>排序过程：设关键字共有</a:t>
            </a:r>
            <a:r>
              <a:rPr lang="en-US" altLang="zh-CN" sz="2800" b="1">
                <a:effectLst>
                  <a:outerShdw blurRad="38100" dist="38100" dir="2700000" algn="tl">
                    <a:srgbClr val="C0C0C0"/>
                  </a:outerShdw>
                </a:effectLst>
                <a:latin typeface="Times New Roman" pitchFamily="18" charset="0"/>
                <a:ea typeface="楷体_GB2312" pitchFamily="49" charset="-122"/>
              </a:rPr>
              <a:t>d</a:t>
            </a:r>
            <a:r>
              <a:rPr lang="zh-CN" altLang="en-US" sz="2800" b="1">
                <a:effectLst>
                  <a:outerShdw blurRad="38100" dist="38100" dir="2700000" algn="tl">
                    <a:srgbClr val="C0C0C0"/>
                  </a:outerShdw>
                </a:effectLst>
                <a:latin typeface="楷体_GB2312" pitchFamily="49" charset="-122"/>
                <a:ea typeface="楷体_GB2312" pitchFamily="49" charset="-122"/>
              </a:rPr>
              <a:t>位，让</a:t>
            </a:r>
            <a:r>
              <a:rPr lang="en-US" altLang="zh-CN" sz="2800" b="1">
                <a:effectLst>
                  <a:outerShdw blurRad="38100" dist="38100" dir="2700000" algn="tl">
                    <a:srgbClr val="C0C0C0"/>
                  </a:outerShdw>
                </a:effectLst>
                <a:latin typeface="Times New Roman" pitchFamily="18" charset="0"/>
                <a:ea typeface="楷体_GB2312" pitchFamily="49" charset="-122"/>
              </a:rPr>
              <a:t>j=d, d-1, ..., 1</a:t>
            </a:r>
            <a:r>
              <a:rPr lang="en-US" altLang="zh-CN" sz="2800" b="1">
                <a:effectLst>
                  <a:outerShdw blurRad="38100" dist="38100" dir="2700000" algn="tl">
                    <a:srgbClr val="C0C0C0"/>
                  </a:outerShdw>
                </a:effectLst>
                <a:latin typeface="楷体_GB2312" pitchFamily="49" charset="-122"/>
                <a:ea typeface="楷体_GB2312" pitchFamily="49" charset="-122"/>
              </a:rPr>
              <a:t>, </a:t>
            </a:r>
            <a:r>
              <a:rPr lang="zh-CN" altLang="en-US" sz="2800" b="1">
                <a:effectLst>
                  <a:outerShdw blurRad="38100" dist="38100" dir="2700000" algn="tl">
                    <a:srgbClr val="C0C0C0"/>
                  </a:outerShdw>
                </a:effectLst>
                <a:latin typeface="楷体_GB2312" pitchFamily="49" charset="-122"/>
                <a:ea typeface="楷体_GB2312" pitchFamily="49" charset="-122"/>
              </a:rPr>
              <a:t>依次执行</a:t>
            </a:r>
            <a:r>
              <a:rPr lang="en-US" altLang="zh-CN" sz="2800" b="1">
                <a:effectLst>
                  <a:outerShdw blurRad="38100" dist="38100" dir="2700000" algn="tl">
                    <a:srgbClr val="C0C0C0"/>
                  </a:outerShdw>
                </a:effectLst>
                <a:latin typeface="Times New Roman" pitchFamily="18" charset="0"/>
                <a:ea typeface="楷体_GB2312" pitchFamily="49" charset="-122"/>
              </a:rPr>
              <a:t>d</a:t>
            </a:r>
            <a:r>
              <a:rPr lang="zh-CN" altLang="en-US" sz="2800" b="1">
                <a:effectLst>
                  <a:outerShdw blurRad="38100" dist="38100" dir="2700000" algn="tl">
                    <a:srgbClr val="C0C0C0"/>
                  </a:outerShdw>
                </a:effectLst>
                <a:latin typeface="楷体_GB2312" pitchFamily="49" charset="-122"/>
                <a:ea typeface="楷体_GB2312" pitchFamily="49" charset="-122"/>
              </a:rPr>
              <a:t>次</a:t>
            </a:r>
            <a:r>
              <a:rPr lang="zh-CN" altLang="en-US" sz="2800" b="1">
                <a:effectLst>
                  <a:outerShdw blurRad="38100" dist="38100" dir="2700000" algn="tl">
                    <a:srgbClr val="C0C0C0"/>
                  </a:outerShdw>
                </a:effectLst>
                <a:latin typeface=""/>
                <a:ea typeface="楷体_GB2312" pitchFamily="49" charset="-122"/>
              </a:rPr>
              <a:t>“</a:t>
            </a:r>
            <a:r>
              <a:rPr lang="zh-CN" altLang="en-US" sz="2800" b="1">
                <a:effectLst>
                  <a:outerShdw blurRad="38100" dist="38100" dir="2700000" algn="tl">
                    <a:srgbClr val="C0C0C0"/>
                  </a:outerShdw>
                </a:effectLst>
                <a:latin typeface="楷体_GB2312" pitchFamily="49" charset="-122"/>
                <a:ea typeface="楷体_GB2312" pitchFamily="49" charset="-122"/>
              </a:rPr>
              <a:t>分配</a:t>
            </a:r>
            <a:r>
              <a:rPr lang="zh-CN" altLang="en-US" sz="2800" b="1">
                <a:effectLst>
                  <a:outerShdw blurRad="38100" dist="38100" dir="2700000" algn="tl">
                    <a:srgbClr val="C0C0C0"/>
                  </a:outerShdw>
                </a:effectLst>
                <a:latin typeface=""/>
                <a:ea typeface="楷体_GB2312" pitchFamily="49" charset="-122"/>
              </a:rPr>
              <a:t>”</a:t>
            </a:r>
            <a:r>
              <a:rPr lang="zh-CN" altLang="en-US" sz="2800" b="1">
                <a:effectLst>
                  <a:outerShdw blurRad="38100" dist="38100" dir="2700000" algn="tl">
                    <a:srgbClr val="C0C0C0"/>
                  </a:outerShdw>
                </a:effectLst>
                <a:latin typeface="楷体_GB2312" pitchFamily="49" charset="-122"/>
                <a:ea typeface="楷体_GB2312" pitchFamily="49" charset="-122"/>
              </a:rPr>
              <a:t>与</a:t>
            </a:r>
            <a:r>
              <a:rPr lang="zh-CN" altLang="en-US" sz="2800" b="1">
                <a:effectLst>
                  <a:outerShdw blurRad="38100" dist="38100" dir="2700000" algn="tl">
                    <a:srgbClr val="C0C0C0"/>
                  </a:outerShdw>
                </a:effectLst>
                <a:latin typeface=""/>
                <a:ea typeface="楷体_GB2312" pitchFamily="49" charset="-122"/>
              </a:rPr>
              <a:t>“</a:t>
            </a:r>
            <a:r>
              <a:rPr lang="zh-CN" altLang="en-US" sz="2800" b="1">
                <a:effectLst>
                  <a:outerShdw blurRad="38100" dist="38100" dir="2700000" algn="tl">
                    <a:srgbClr val="C0C0C0"/>
                  </a:outerShdw>
                </a:effectLst>
                <a:latin typeface="楷体_GB2312" pitchFamily="49" charset="-122"/>
                <a:ea typeface="楷体_GB2312" pitchFamily="49" charset="-122"/>
              </a:rPr>
              <a:t>收集</a:t>
            </a:r>
            <a:r>
              <a:rPr lang="zh-CN" altLang="en-US" sz="2800" b="1">
                <a:effectLst>
                  <a:outerShdw blurRad="38100" dist="38100" dir="2700000" algn="tl">
                    <a:srgbClr val="C0C0C0"/>
                  </a:outerShdw>
                </a:effectLst>
                <a:latin typeface=""/>
                <a:ea typeface="楷体_GB2312" pitchFamily="49" charset="-122"/>
              </a:rPr>
              <a:t>”</a:t>
            </a:r>
            <a:r>
              <a:rPr lang="zh-CN" altLang="en-US" sz="2800" b="1">
                <a:effectLst>
                  <a:outerShdw blurRad="38100" dist="38100" dir="2700000" algn="tl">
                    <a:srgbClr val="C0C0C0"/>
                  </a:outerShdw>
                </a:effectLst>
                <a:latin typeface="楷体_GB2312" pitchFamily="49" charset="-122"/>
                <a:ea typeface="楷体_GB2312" pitchFamily="49" charset="-122"/>
              </a:rPr>
              <a:t>。</a:t>
            </a:r>
          </a:p>
          <a:p>
            <a:pPr marL="457200" indent="-457200">
              <a:buClr>
                <a:schemeClr val="tx1"/>
              </a:buClr>
              <a:buSzPct val="91000"/>
              <a:buFont typeface="Wingdings" panose="05000000000000000000" pitchFamily="2" charset="2"/>
              <a:buChar char="Ø"/>
              <a:defRPr/>
            </a:pPr>
            <a:r>
              <a:rPr kumimoji="1" lang="zh-CN" altLang="en-US" sz="2800" b="1">
                <a:effectLst>
                  <a:outerShdw blurRad="38100" dist="38100" dir="2700000" algn="tl">
                    <a:srgbClr val="C0C0C0"/>
                  </a:outerShdw>
                </a:effectLst>
                <a:latin typeface="楷体_GB2312" pitchFamily="49" charset="-122"/>
                <a:ea typeface="楷体_GB2312" pitchFamily="49" charset="-122"/>
              </a:rPr>
              <a:t>各队列采用链式队列结构，分配到同一队列的关键码用链接指针链接起来。每一队列设置两个队列指针：</a:t>
            </a:r>
            <a:r>
              <a:rPr lang="en-US" altLang="zh-CN" sz="2800" b="1">
                <a:effectLst>
                  <a:outerShdw blurRad="38100" dist="38100" dir="2700000" algn="tl">
                    <a:srgbClr val="C0C0C0"/>
                  </a:outerShdw>
                </a:effectLst>
                <a:latin typeface="Times New Roman" pitchFamily="18" charset="0"/>
                <a:ea typeface="楷体_GB2312" pitchFamily="49" charset="-122"/>
              </a:rPr>
              <a:t>int front[radix]</a:t>
            </a:r>
            <a:r>
              <a:rPr kumimoji="1" lang="zh-CN" altLang="en-US" sz="2800" b="1">
                <a:effectLst>
                  <a:outerShdw blurRad="38100" dist="38100" dir="2700000" algn="tl">
                    <a:srgbClr val="C0C0C0"/>
                  </a:outerShdw>
                </a:effectLst>
                <a:latin typeface="楷体_GB2312" pitchFamily="49" charset="-122"/>
                <a:ea typeface="楷体_GB2312" pitchFamily="49" charset="-122"/>
              </a:rPr>
              <a:t>指示队头，</a:t>
            </a:r>
            <a:r>
              <a:rPr lang="en-US" altLang="zh-CN" sz="2800" b="1">
                <a:effectLst>
                  <a:outerShdw blurRad="38100" dist="38100" dir="2700000" algn="tl">
                    <a:srgbClr val="C0C0C0"/>
                  </a:outerShdw>
                </a:effectLst>
                <a:latin typeface="Times New Roman" pitchFamily="18" charset="0"/>
                <a:ea typeface="楷体_GB2312" pitchFamily="49" charset="-122"/>
              </a:rPr>
              <a:t>int rear[radix]</a:t>
            </a:r>
            <a:r>
              <a:rPr kumimoji="1" lang="en-US" altLang="zh-CN" sz="2800" b="1">
                <a:effectLst>
                  <a:outerShdw blurRad="38100" dist="38100" dir="2700000" algn="tl">
                    <a:srgbClr val="C0C0C0"/>
                  </a:outerShdw>
                </a:effectLst>
                <a:latin typeface="楷体_GB2312" pitchFamily="49" charset="-122"/>
                <a:ea typeface="楷体_GB2312" pitchFamily="49" charset="-122"/>
              </a:rPr>
              <a:t> </a:t>
            </a:r>
            <a:r>
              <a:rPr kumimoji="1" lang="zh-CN" altLang="en-US" sz="2800" b="1">
                <a:effectLst>
                  <a:outerShdw blurRad="38100" dist="38100" dir="2700000" algn="tl">
                    <a:srgbClr val="C0C0C0"/>
                  </a:outerShdw>
                </a:effectLst>
                <a:latin typeface="楷体_GB2312" pitchFamily="49" charset="-122"/>
                <a:ea typeface="楷体_GB2312" pitchFamily="49" charset="-122"/>
              </a:rPr>
              <a:t>指向队尾。</a:t>
            </a:r>
          </a:p>
          <a:p>
            <a:pPr marL="457200" indent="-457200">
              <a:buClr>
                <a:schemeClr val="tx1"/>
              </a:buClr>
              <a:buSzPct val="91000"/>
              <a:buFont typeface="Wingdings" panose="05000000000000000000" pitchFamily="2" charset="2"/>
              <a:buChar char="Ø"/>
              <a:defRPr/>
            </a:pPr>
            <a:r>
              <a:rPr kumimoji="1" lang="zh-CN" altLang="en-US" sz="2800" b="1">
                <a:effectLst>
                  <a:outerShdw blurRad="38100" dist="38100" dir="2700000" algn="tl">
                    <a:srgbClr val="C0C0C0"/>
                  </a:outerShdw>
                </a:effectLst>
                <a:latin typeface="楷体_GB2312" pitchFamily="49" charset="-122"/>
                <a:ea typeface="楷体_GB2312" pitchFamily="49" charset="-122"/>
              </a:rPr>
              <a:t>为了有效地存储和重排</a:t>
            </a:r>
            <a:r>
              <a:rPr kumimoji="1" lang="en-US" altLang="zh-CN" sz="2800" b="1">
                <a:effectLst>
                  <a:outerShdw blurRad="38100" dist="38100" dir="2700000" algn="tl">
                    <a:srgbClr val="C0C0C0"/>
                  </a:outerShdw>
                </a:effectLst>
                <a:latin typeface="Times New Roman" pitchFamily="18" charset="0"/>
                <a:ea typeface="楷体_GB2312" pitchFamily="49" charset="-122"/>
              </a:rPr>
              <a:t>n</a:t>
            </a:r>
            <a:r>
              <a:rPr kumimoji="1" lang="zh-CN" altLang="en-US" sz="2800" b="1">
                <a:effectLst>
                  <a:outerShdw blurRad="38100" dist="38100" dir="2700000" algn="tl">
                    <a:srgbClr val="C0C0C0"/>
                  </a:outerShdw>
                </a:effectLst>
                <a:latin typeface="楷体_GB2312" pitchFamily="49" charset="-122"/>
                <a:ea typeface="楷体_GB2312" pitchFamily="49" charset="-122"/>
              </a:rPr>
              <a:t>个待排序对象，以静态链表作为它们的存储结构。在对象重排时不必移动对象，只需修改各对象的链接指针即可。</a:t>
            </a:r>
            <a:endParaRPr lang="zh-CN" altLang="en-US" sz="2800" b="1">
              <a:effectLst>
                <a:outerShdw blurRad="38100" dist="38100" dir="2700000" algn="tl">
                  <a:srgbClr val="C0C0C0"/>
                </a:outerShdw>
              </a:effectLst>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ChangeArrowheads="1"/>
          </p:cNvSpPr>
          <p:nvPr/>
        </p:nvSpPr>
        <p:spPr bwMode="auto">
          <a:xfrm>
            <a:off x="457200" y="609600"/>
            <a:ext cx="83820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079500" indent="-1079500">
              <a:defRPr/>
            </a:pPr>
            <a:r>
              <a:rPr lang="en-US" altLang="zh-CN" sz="2800" b="1" dirty="0">
                <a:effectLst>
                  <a:outerShdw blurRad="38100" dist="38100" dir="2700000" algn="tl">
                    <a:srgbClr val="C0C0C0"/>
                  </a:outerShdw>
                </a:effectLst>
                <a:latin typeface="楷体_GB2312" pitchFamily="49" charset="-122"/>
                <a:ea typeface="楷体_GB2312" pitchFamily="49" charset="-122"/>
              </a:rPr>
              <a:t>【</a:t>
            </a:r>
            <a:r>
              <a:rPr lang="zh-CN" altLang="en-US" sz="2800" b="1" dirty="0">
                <a:effectLst>
                  <a:outerShdw blurRad="38100" dist="38100" dir="2700000" algn="tl">
                    <a:srgbClr val="C0C0C0"/>
                  </a:outerShdw>
                </a:effectLst>
                <a:latin typeface="楷体_GB2312" pitchFamily="49" charset="-122"/>
                <a:ea typeface="楷体_GB2312" pitchFamily="49" charset="-122"/>
              </a:rPr>
              <a:t>例</a:t>
            </a:r>
            <a:r>
              <a:rPr lang="en-US" altLang="zh-CN" sz="2800" b="1" dirty="0">
                <a:effectLst>
                  <a:outerShdw blurRad="38100" dist="38100" dir="2700000" algn="tl">
                    <a:srgbClr val="C0C0C0"/>
                  </a:outerShdw>
                </a:effectLst>
                <a:latin typeface="楷体_GB2312" pitchFamily="49" charset="-122"/>
                <a:ea typeface="楷体_GB2312" pitchFamily="49" charset="-122"/>
              </a:rPr>
              <a:t>】</a:t>
            </a:r>
            <a:r>
              <a:rPr lang="zh-CN" altLang="en-US" sz="2800" b="1" dirty="0">
                <a:effectLst>
                  <a:outerShdw blurRad="38100" dist="38100" dir="2700000" algn="tl">
                    <a:srgbClr val="C0C0C0"/>
                  </a:outerShdw>
                </a:effectLst>
                <a:latin typeface="楷体_GB2312" pitchFamily="49" charset="-122"/>
                <a:ea typeface="楷体_GB2312" pitchFamily="49" charset="-122"/>
              </a:rPr>
              <a:t>对序列</a:t>
            </a:r>
            <a:r>
              <a:rPr lang="en-US" altLang="zh-CN" sz="2800" b="1" dirty="0">
                <a:effectLst>
                  <a:outerShdw blurRad="38100" dist="38100" dir="2700000" algn="tl">
                    <a:srgbClr val="C0C0C0"/>
                  </a:outerShdw>
                </a:effectLst>
                <a:latin typeface="Times New Roman" pitchFamily="18" charset="0"/>
                <a:ea typeface="楷体_GB2312" pitchFamily="49" charset="-122"/>
              </a:rPr>
              <a:t>614</a:t>
            </a:r>
            <a:r>
              <a:rPr lang="zh-CN" altLang="en-US" sz="2800" b="1" dirty="0">
                <a:effectLst>
                  <a:outerShdw blurRad="38100" dist="38100" dir="2700000" algn="tl">
                    <a:srgbClr val="C0C0C0"/>
                  </a:outerShdw>
                </a:effectLst>
                <a:latin typeface="Times New Roman" pitchFamily="18" charset="0"/>
                <a:ea typeface="楷体_GB2312" pitchFamily="49" charset="-122"/>
              </a:rPr>
              <a:t>，</a:t>
            </a:r>
            <a:r>
              <a:rPr lang="en-US" altLang="zh-CN" sz="2800" b="1" dirty="0">
                <a:effectLst>
                  <a:outerShdw blurRad="38100" dist="38100" dir="2700000" algn="tl">
                    <a:srgbClr val="C0C0C0"/>
                  </a:outerShdw>
                </a:effectLst>
                <a:latin typeface="Times New Roman" pitchFamily="18" charset="0"/>
                <a:ea typeface="楷体_GB2312" pitchFamily="49" charset="-122"/>
              </a:rPr>
              <a:t>738</a:t>
            </a:r>
            <a:r>
              <a:rPr lang="zh-CN" altLang="en-US" sz="2800" b="1" dirty="0">
                <a:effectLst>
                  <a:outerShdw blurRad="38100" dist="38100" dir="2700000" algn="tl">
                    <a:srgbClr val="C0C0C0"/>
                  </a:outerShdw>
                </a:effectLst>
                <a:latin typeface="Times New Roman" pitchFamily="18" charset="0"/>
                <a:ea typeface="楷体_GB2312" pitchFamily="49" charset="-122"/>
              </a:rPr>
              <a:t>，</a:t>
            </a:r>
            <a:r>
              <a:rPr lang="en-US" altLang="zh-CN" sz="2800" b="1" dirty="0">
                <a:effectLst>
                  <a:outerShdw blurRad="38100" dist="38100" dir="2700000" algn="tl">
                    <a:srgbClr val="C0C0C0"/>
                  </a:outerShdw>
                </a:effectLst>
                <a:latin typeface="Times New Roman" pitchFamily="18" charset="0"/>
                <a:ea typeface="楷体_GB2312" pitchFamily="49" charset="-122"/>
              </a:rPr>
              <a:t>921</a:t>
            </a:r>
            <a:r>
              <a:rPr lang="zh-CN" altLang="en-US" sz="2800" b="1" dirty="0">
                <a:effectLst>
                  <a:outerShdw blurRad="38100" dist="38100" dir="2700000" algn="tl">
                    <a:srgbClr val="C0C0C0"/>
                  </a:outerShdw>
                </a:effectLst>
                <a:latin typeface="Times New Roman" pitchFamily="18" charset="0"/>
                <a:ea typeface="楷体_GB2312" pitchFamily="49" charset="-122"/>
              </a:rPr>
              <a:t>，</a:t>
            </a:r>
            <a:r>
              <a:rPr lang="en-US" altLang="zh-CN" sz="2800" b="1" dirty="0">
                <a:effectLst>
                  <a:outerShdw blurRad="38100" dist="38100" dir="2700000" algn="tl">
                    <a:srgbClr val="C0C0C0"/>
                  </a:outerShdw>
                </a:effectLst>
                <a:latin typeface="Times New Roman" pitchFamily="18" charset="0"/>
                <a:ea typeface="楷体_GB2312" pitchFamily="49" charset="-122"/>
              </a:rPr>
              <a:t>485</a:t>
            </a:r>
            <a:r>
              <a:rPr lang="zh-CN" altLang="en-US" sz="2800" b="1" dirty="0">
                <a:effectLst>
                  <a:outerShdw blurRad="38100" dist="38100" dir="2700000" algn="tl">
                    <a:srgbClr val="C0C0C0"/>
                  </a:outerShdw>
                </a:effectLst>
                <a:latin typeface="Times New Roman" pitchFamily="18" charset="0"/>
                <a:ea typeface="楷体_GB2312" pitchFamily="49" charset="-122"/>
              </a:rPr>
              <a:t>，</a:t>
            </a:r>
            <a:r>
              <a:rPr lang="en-US" altLang="zh-CN" sz="2800" b="1" dirty="0">
                <a:effectLst>
                  <a:outerShdw blurRad="38100" dist="38100" dir="2700000" algn="tl">
                    <a:srgbClr val="C0C0C0"/>
                  </a:outerShdw>
                </a:effectLst>
                <a:latin typeface="Times New Roman" pitchFamily="18" charset="0"/>
                <a:ea typeface="楷体_GB2312" pitchFamily="49" charset="-122"/>
              </a:rPr>
              <a:t>637</a:t>
            </a:r>
            <a:r>
              <a:rPr lang="zh-CN" altLang="en-US" sz="2800" b="1" dirty="0">
                <a:effectLst>
                  <a:outerShdw blurRad="38100" dist="38100" dir="2700000" algn="tl">
                    <a:srgbClr val="C0C0C0"/>
                  </a:outerShdw>
                </a:effectLst>
                <a:latin typeface="Times New Roman" pitchFamily="18" charset="0"/>
                <a:ea typeface="楷体_GB2312" pitchFamily="49" charset="-122"/>
              </a:rPr>
              <a:t>，</a:t>
            </a:r>
            <a:r>
              <a:rPr lang="en-US" altLang="zh-CN" sz="2800" b="1" dirty="0">
                <a:effectLst>
                  <a:outerShdw blurRad="38100" dist="38100" dir="2700000" algn="tl">
                    <a:srgbClr val="C0C0C0"/>
                  </a:outerShdw>
                </a:effectLst>
                <a:latin typeface="Times New Roman" pitchFamily="18" charset="0"/>
                <a:ea typeface="楷体_GB2312" pitchFamily="49" charset="-122"/>
              </a:rPr>
              <a:t>101</a:t>
            </a:r>
            <a:r>
              <a:rPr lang="zh-CN" altLang="en-US" sz="2800" b="1" dirty="0">
                <a:effectLst>
                  <a:outerShdw blurRad="38100" dist="38100" dir="2700000" algn="tl">
                    <a:srgbClr val="C0C0C0"/>
                  </a:outerShdw>
                </a:effectLst>
                <a:latin typeface="Times New Roman" pitchFamily="18" charset="0"/>
                <a:ea typeface="楷体_GB2312" pitchFamily="49" charset="-122"/>
              </a:rPr>
              <a:t>，</a:t>
            </a:r>
            <a:r>
              <a:rPr lang="en-US" altLang="zh-CN" sz="2800" b="1" dirty="0">
                <a:effectLst>
                  <a:outerShdw blurRad="38100" dist="38100" dir="2700000" algn="tl">
                    <a:srgbClr val="C0C0C0"/>
                  </a:outerShdw>
                </a:effectLst>
                <a:latin typeface="Times New Roman" pitchFamily="18" charset="0"/>
                <a:ea typeface="楷体_GB2312" pitchFamily="49" charset="-122"/>
              </a:rPr>
              <a:t>215</a:t>
            </a:r>
            <a:r>
              <a:rPr lang="zh-CN" altLang="en-US" sz="2800" b="1" dirty="0">
                <a:effectLst>
                  <a:outerShdw blurRad="38100" dist="38100" dir="2700000" algn="tl">
                    <a:srgbClr val="C0C0C0"/>
                  </a:outerShdw>
                </a:effectLst>
                <a:latin typeface="Times New Roman" pitchFamily="18" charset="0"/>
                <a:ea typeface="楷体_GB2312" pitchFamily="49" charset="-122"/>
              </a:rPr>
              <a:t>，</a:t>
            </a:r>
            <a:r>
              <a:rPr lang="en-US" altLang="zh-CN" sz="2800" b="1" dirty="0">
                <a:effectLst>
                  <a:outerShdw blurRad="38100" dist="38100" dir="2700000" algn="tl">
                    <a:srgbClr val="C0C0C0"/>
                  </a:outerShdw>
                </a:effectLst>
                <a:latin typeface="Times New Roman" pitchFamily="18" charset="0"/>
                <a:ea typeface="楷体_GB2312" pitchFamily="49" charset="-122"/>
              </a:rPr>
              <a:t>530</a:t>
            </a:r>
            <a:r>
              <a:rPr lang="zh-CN" altLang="en-US" sz="2800" b="1" dirty="0">
                <a:effectLst>
                  <a:outerShdw blurRad="38100" dist="38100" dir="2700000" algn="tl">
                    <a:srgbClr val="C0C0C0"/>
                  </a:outerShdw>
                </a:effectLst>
                <a:latin typeface="Times New Roman" pitchFamily="18" charset="0"/>
                <a:ea typeface="楷体_GB2312" pitchFamily="49" charset="-122"/>
              </a:rPr>
              <a:t>，</a:t>
            </a:r>
            <a:r>
              <a:rPr lang="en-US" altLang="zh-CN" sz="2800" b="1" dirty="0">
                <a:effectLst>
                  <a:outerShdw blurRad="38100" dist="38100" dir="2700000" algn="tl">
                    <a:srgbClr val="C0C0C0"/>
                  </a:outerShdw>
                </a:effectLst>
                <a:latin typeface="Times New Roman" pitchFamily="18" charset="0"/>
                <a:ea typeface="楷体_GB2312" pitchFamily="49" charset="-122"/>
              </a:rPr>
              <a:t>790</a:t>
            </a:r>
            <a:r>
              <a:rPr lang="zh-CN" altLang="en-US" sz="2800" b="1" dirty="0">
                <a:effectLst>
                  <a:outerShdw blurRad="38100" dist="38100" dir="2700000" algn="tl">
                    <a:srgbClr val="C0C0C0"/>
                  </a:outerShdw>
                </a:effectLst>
                <a:latin typeface="Times New Roman" pitchFamily="18" charset="0"/>
                <a:ea typeface="楷体_GB2312" pitchFamily="49" charset="-122"/>
              </a:rPr>
              <a:t>，</a:t>
            </a:r>
            <a:r>
              <a:rPr lang="en-US" altLang="zh-CN" sz="2800" b="1" dirty="0">
                <a:effectLst>
                  <a:outerShdw blurRad="38100" dist="38100" dir="2700000" algn="tl">
                    <a:srgbClr val="C0C0C0"/>
                  </a:outerShdw>
                </a:effectLst>
                <a:latin typeface="Times New Roman" pitchFamily="18" charset="0"/>
                <a:ea typeface="楷体_GB2312" pitchFamily="49" charset="-122"/>
              </a:rPr>
              <a:t>306</a:t>
            </a:r>
            <a:r>
              <a:rPr lang="en-US" altLang="zh-CN" sz="2800" b="1" dirty="0">
                <a:effectLst>
                  <a:outerShdw blurRad="38100" dist="38100" dir="2700000" algn="tl">
                    <a:srgbClr val="C0C0C0"/>
                  </a:outerShdw>
                </a:effectLst>
                <a:latin typeface="楷体_GB2312" pitchFamily="49" charset="-122"/>
                <a:ea typeface="楷体_GB2312" pitchFamily="49" charset="-122"/>
              </a:rPr>
              <a:t> </a:t>
            </a:r>
            <a:r>
              <a:rPr lang="zh-CN" altLang="en-US" sz="2800" b="1" dirty="0">
                <a:effectLst>
                  <a:outerShdw blurRad="38100" dist="38100" dir="2700000" algn="tl">
                    <a:srgbClr val="C0C0C0"/>
                  </a:outerShdw>
                </a:effectLst>
                <a:latin typeface="楷体_GB2312" pitchFamily="49" charset="-122"/>
                <a:ea typeface="楷体_GB2312" pitchFamily="49" charset="-122"/>
              </a:rPr>
              <a:t>进行链式的基数排序。</a:t>
            </a:r>
          </a:p>
          <a:p>
            <a:pPr>
              <a:defRPr/>
            </a:pPr>
            <a:endParaRPr lang="zh-CN" altLang="en-US" sz="2800" b="1" dirty="0">
              <a:effectLst>
                <a:outerShdw blurRad="38100" dist="38100" dir="2700000" algn="tl">
                  <a:srgbClr val="C0C0C0"/>
                </a:outerShdw>
              </a:effectLst>
              <a:latin typeface="楷体_GB2312" pitchFamily="49" charset="-122"/>
              <a:ea typeface="楷体_GB2312" pitchFamily="49" charset="-122"/>
            </a:endParaRPr>
          </a:p>
          <a:p>
            <a:pPr>
              <a:defRPr/>
            </a:pPr>
            <a:r>
              <a:rPr lang="zh-CN" altLang="en-US" sz="2800" b="1" dirty="0">
                <a:effectLst>
                  <a:outerShdw blurRad="38100" dist="38100" dir="2700000" algn="tl">
                    <a:srgbClr val="C0C0C0"/>
                  </a:outerShdw>
                </a:effectLst>
                <a:latin typeface="楷体_GB2312" pitchFamily="49" charset="-122"/>
                <a:ea typeface="楷体_GB2312" pitchFamily="49" charset="-122"/>
              </a:rPr>
              <a:t>排序过程：关键码共有</a:t>
            </a:r>
            <a:r>
              <a:rPr lang="en-US" altLang="zh-CN" sz="2800" b="1" dirty="0">
                <a:effectLst>
                  <a:outerShdw blurRad="38100" dist="38100" dir="2700000" algn="tl">
                    <a:srgbClr val="C0C0C0"/>
                  </a:outerShdw>
                </a:effectLst>
                <a:latin typeface="Times New Roman" pitchFamily="18" charset="0"/>
                <a:ea typeface="楷体_GB2312" pitchFamily="49" charset="-122"/>
              </a:rPr>
              <a:t>3</a:t>
            </a:r>
            <a:r>
              <a:rPr lang="zh-CN" altLang="en-US" sz="2800" b="1" dirty="0">
                <a:effectLst>
                  <a:outerShdw blurRad="38100" dist="38100" dir="2700000" algn="tl">
                    <a:srgbClr val="C0C0C0"/>
                  </a:outerShdw>
                </a:effectLst>
                <a:latin typeface="楷体_GB2312" pitchFamily="49" charset="-122"/>
                <a:ea typeface="楷体_GB2312" pitchFamily="49" charset="-122"/>
              </a:rPr>
              <a:t>位，让</a:t>
            </a:r>
            <a:r>
              <a:rPr lang="en-US" altLang="zh-CN" sz="2800" b="1" dirty="0">
                <a:effectLst>
                  <a:outerShdw blurRad="38100" dist="38100" dir="2700000" algn="tl">
                    <a:srgbClr val="C0C0C0"/>
                  </a:outerShdw>
                </a:effectLst>
                <a:latin typeface="Times New Roman" pitchFamily="18" charset="0"/>
                <a:ea typeface="楷体_GB2312" pitchFamily="49" charset="-122"/>
              </a:rPr>
              <a:t>j=3, 2, 1,</a:t>
            </a:r>
            <a:r>
              <a:rPr lang="en-US" altLang="zh-CN" sz="2800" b="1" dirty="0">
                <a:effectLst>
                  <a:outerShdw blurRad="38100" dist="38100" dir="2700000" algn="tl">
                    <a:srgbClr val="C0C0C0"/>
                  </a:outerShdw>
                </a:effectLst>
                <a:latin typeface="楷体_GB2312" pitchFamily="49" charset="-122"/>
                <a:ea typeface="楷体_GB2312" pitchFamily="49" charset="-122"/>
              </a:rPr>
              <a:t> </a:t>
            </a:r>
            <a:r>
              <a:rPr lang="zh-CN" altLang="en-US" sz="2800" b="1" dirty="0">
                <a:effectLst>
                  <a:outerShdw blurRad="38100" dist="38100" dir="2700000" algn="tl">
                    <a:srgbClr val="C0C0C0"/>
                  </a:outerShdw>
                </a:effectLst>
                <a:latin typeface="楷体_GB2312" pitchFamily="49" charset="-122"/>
                <a:ea typeface="楷体_GB2312" pitchFamily="49" charset="-122"/>
              </a:rPr>
              <a:t>依次执行</a:t>
            </a:r>
            <a:r>
              <a:rPr lang="en-US" altLang="zh-CN" sz="2800" b="1" dirty="0">
                <a:effectLst>
                  <a:outerShdw blurRad="38100" dist="38100" dir="2700000" algn="tl">
                    <a:srgbClr val="C0C0C0"/>
                  </a:outerShdw>
                </a:effectLst>
                <a:latin typeface="Times New Roman" pitchFamily="18" charset="0"/>
                <a:ea typeface="楷体_GB2312" pitchFamily="49" charset="-122"/>
              </a:rPr>
              <a:t>3</a:t>
            </a:r>
            <a:r>
              <a:rPr lang="zh-CN" altLang="en-US" sz="2800" b="1" dirty="0">
                <a:effectLst>
                  <a:outerShdw blurRad="38100" dist="38100" dir="2700000" algn="tl">
                    <a:srgbClr val="C0C0C0"/>
                  </a:outerShdw>
                </a:effectLst>
                <a:latin typeface="楷体_GB2312" pitchFamily="49" charset="-122"/>
                <a:ea typeface="楷体_GB2312" pitchFamily="49" charset="-122"/>
              </a:rPr>
              <a:t>次</a:t>
            </a:r>
            <a:r>
              <a:rPr lang="zh-CN" altLang="en-US" sz="2800" b="1" dirty="0">
                <a:effectLst>
                  <a:outerShdw blurRad="38100" dist="38100" dir="2700000" algn="tl">
                    <a:srgbClr val="C0C0C0"/>
                  </a:outerShdw>
                </a:effectLst>
                <a:latin typeface=""/>
                <a:ea typeface="楷体_GB2312" pitchFamily="49" charset="-122"/>
              </a:rPr>
              <a:t>“</a:t>
            </a:r>
            <a:r>
              <a:rPr lang="zh-CN" altLang="en-US" sz="2800" b="1" dirty="0">
                <a:effectLst>
                  <a:outerShdw blurRad="38100" dist="38100" dir="2700000" algn="tl">
                    <a:srgbClr val="C0C0C0"/>
                  </a:outerShdw>
                </a:effectLst>
                <a:latin typeface="楷体_GB2312" pitchFamily="49" charset="-122"/>
                <a:ea typeface="楷体_GB2312" pitchFamily="49" charset="-122"/>
              </a:rPr>
              <a:t>分配</a:t>
            </a:r>
            <a:r>
              <a:rPr lang="zh-CN" altLang="en-US" sz="2800" b="1" dirty="0">
                <a:effectLst>
                  <a:outerShdw blurRad="38100" dist="38100" dir="2700000" algn="tl">
                    <a:srgbClr val="C0C0C0"/>
                  </a:outerShdw>
                </a:effectLst>
                <a:latin typeface=""/>
                <a:ea typeface="楷体_GB2312" pitchFamily="49" charset="-122"/>
              </a:rPr>
              <a:t>”</a:t>
            </a:r>
            <a:r>
              <a:rPr lang="zh-CN" altLang="en-US" sz="2800" b="1" dirty="0">
                <a:effectLst>
                  <a:outerShdw blurRad="38100" dist="38100" dir="2700000" algn="tl">
                    <a:srgbClr val="C0C0C0"/>
                  </a:outerShdw>
                </a:effectLst>
                <a:latin typeface="楷体_GB2312" pitchFamily="49" charset="-122"/>
                <a:ea typeface="楷体_GB2312" pitchFamily="49" charset="-122"/>
              </a:rPr>
              <a:t>与</a:t>
            </a:r>
            <a:r>
              <a:rPr lang="zh-CN" altLang="en-US" sz="2800" b="1" dirty="0">
                <a:effectLst>
                  <a:outerShdw blurRad="38100" dist="38100" dir="2700000" algn="tl">
                    <a:srgbClr val="C0C0C0"/>
                  </a:outerShdw>
                </a:effectLst>
                <a:latin typeface=""/>
                <a:ea typeface="楷体_GB2312" pitchFamily="49" charset="-122"/>
              </a:rPr>
              <a:t>“</a:t>
            </a:r>
            <a:r>
              <a:rPr lang="zh-CN" altLang="en-US" sz="2800" b="1" dirty="0">
                <a:effectLst>
                  <a:outerShdw blurRad="38100" dist="38100" dir="2700000" algn="tl">
                    <a:srgbClr val="C0C0C0"/>
                  </a:outerShdw>
                </a:effectLst>
                <a:latin typeface="楷体_GB2312" pitchFamily="49" charset="-122"/>
                <a:ea typeface="楷体_GB2312" pitchFamily="49" charset="-122"/>
              </a:rPr>
              <a:t>收集</a:t>
            </a:r>
            <a:r>
              <a:rPr lang="zh-CN" altLang="en-US" sz="2800" b="1" dirty="0">
                <a:effectLst>
                  <a:outerShdw blurRad="38100" dist="38100" dir="2700000" algn="tl">
                    <a:srgbClr val="C0C0C0"/>
                  </a:outerShdw>
                </a:effectLst>
                <a:latin typeface=""/>
                <a:ea typeface="楷体_GB2312" pitchFamily="49" charset="-122"/>
              </a:rPr>
              <a:t>”</a:t>
            </a:r>
            <a:r>
              <a:rPr lang="zh-CN" altLang="en-US" sz="2800" b="1" dirty="0">
                <a:effectLst>
                  <a:outerShdw blurRad="38100" dist="38100" dir="2700000" algn="tl">
                    <a:srgbClr val="C0C0C0"/>
                  </a:outerShdw>
                </a:effectLst>
                <a:latin typeface="楷体_GB2312" pitchFamily="49" charset="-122"/>
                <a:ea typeface="楷体_GB2312" pitchFamily="49" charset="-122"/>
              </a:rPr>
              <a:t>。每位关键码的取值范围为</a:t>
            </a:r>
            <a:r>
              <a:rPr lang="en-US" altLang="zh-CN" sz="2800" b="1" dirty="0">
                <a:effectLst>
                  <a:outerShdw blurRad="38100" dist="38100" dir="2700000" algn="tl">
                    <a:srgbClr val="C0C0C0"/>
                  </a:outerShdw>
                </a:effectLst>
                <a:latin typeface="Times New Roman" pitchFamily="18" charset="0"/>
                <a:ea typeface="楷体_GB2312" pitchFamily="49" charset="-122"/>
              </a:rPr>
              <a:t>0</a:t>
            </a:r>
            <a:r>
              <a:rPr lang="zh-CN" altLang="en-US" sz="2800" b="1" dirty="0">
                <a:effectLst>
                  <a:outerShdw blurRad="38100" dist="38100" dir="2700000" algn="tl">
                    <a:srgbClr val="C0C0C0"/>
                  </a:outerShdw>
                </a:effectLst>
                <a:latin typeface="楷体_GB2312" pitchFamily="49" charset="-122"/>
                <a:ea typeface="楷体_GB2312" pitchFamily="49" charset="-122"/>
              </a:rPr>
              <a:t>到</a:t>
            </a:r>
            <a:r>
              <a:rPr lang="en-US" altLang="zh-CN" sz="2800" b="1" dirty="0">
                <a:effectLst>
                  <a:outerShdw blurRad="38100" dist="38100" dir="2700000" algn="tl">
                    <a:srgbClr val="C0C0C0"/>
                  </a:outerShdw>
                </a:effectLst>
                <a:latin typeface="Times New Roman" pitchFamily="18" charset="0"/>
                <a:ea typeface="楷体_GB2312" pitchFamily="49" charset="-122"/>
              </a:rPr>
              <a:t>9</a:t>
            </a:r>
            <a:r>
              <a:rPr lang="zh-CN" altLang="en-US" sz="2800" b="1" dirty="0">
                <a:effectLst>
                  <a:outerShdw blurRad="38100" dist="38100" dir="2700000" algn="tl">
                    <a:srgbClr val="C0C0C0"/>
                  </a:outerShdw>
                </a:effectLst>
                <a:latin typeface="Times New Roman" pitchFamily="18" charset="0"/>
                <a:ea typeface="楷体_GB2312" pitchFamily="49" charset="-122"/>
              </a:rPr>
              <a:t>，</a:t>
            </a:r>
            <a:r>
              <a:rPr lang="zh-CN" altLang="en-US" sz="2800" b="1" dirty="0">
                <a:effectLst>
                  <a:outerShdw blurRad="38100" dist="38100" dir="2700000" algn="tl">
                    <a:srgbClr val="C0C0C0"/>
                  </a:outerShdw>
                </a:effectLst>
                <a:latin typeface="楷体_GB2312" pitchFamily="49" charset="-122"/>
                <a:ea typeface="楷体_GB2312" pitchFamily="49" charset="-122"/>
              </a:rPr>
              <a:t>设</a:t>
            </a:r>
            <a:r>
              <a:rPr lang="en-US" altLang="zh-CN" sz="2800" b="1" dirty="0">
                <a:effectLst>
                  <a:outerShdw blurRad="38100" dist="38100" dir="2700000" algn="tl">
                    <a:srgbClr val="C0C0C0"/>
                  </a:outerShdw>
                </a:effectLst>
                <a:latin typeface="Times New Roman" pitchFamily="18" charset="0"/>
                <a:ea typeface="楷体_GB2312" pitchFamily="49" charset="-122"/>
              </a:rPr>
              <a:t>10</a:t>
            </a:r>
            <a:r>
              <a:rPr lang="zh-CN" altLang="en-US" sz="2800" b="1" dirty="0">
                <a:effectLst>
                  <a:outerShdw blurRad="38100" dist="38100" dir="2700000" algn="tl">
                    <a:srgbClr val="C0C0C0"/>
                  </a:outerShdw>
                </a:effectLst>
                <a:latin typeface="楷体_GB2312" pitchFamily="49" charset="-122"/>
                <a:ea typeface="楷体_GB2312" pitchFamily="49" charset="-122"/>
              </a:rPr>
              <a:t>个箱子（用链将箱子里的元素串接起来）。</a:t>
            </a:r>
          </a:p>
        </p:txBody>
      </p:sp>
    </p:spTree>
  </p:cSld>
  <p:clrMapOvr>
    <a:masterClrMapping/>
  </p:clrMapOvr>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Text Box 2"/>
          <p:cNvSpPr txBox="1">
            <a:spLocks noChangeArrowheads="1"/>
          </p:cNvSpPr>
          <p:nvPr/>
        </p:nvSpPr>
        <p:spPr bwMode="auto">
          <a:xfrm>
            <a:off x="179388" y="182563"/>
            <a:ext cx="8964612"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defRPr/>
            </a:pPr>
            <a:r>
              <a:rPr kumimoji="1" lang="zh-CN" altLang="en-US" sz="2800" b="1">
                <a:solidFill>
                  <a:srgbClr val="008080"/>
                </a:solidFill>
                <a:effectLst>
                  <a:outerShdw blurRad="38100" dist="38100" dir="2700000" algn="tl">
                    <a:srgbClr val="C0C0C0"/>
                  </a:outerShdw>
                </a:effectLst>
                <a:latin typeface="Times New Roman" pitchFamily="18" charset="0"/>
                <a:ea typeface="仿宋_GB2312" pitchFamily="49" charset="-122"/>
              </a:rPr>
              <a:t>基数排序的“分配”与“收集”过程   第一趟（个位）</a:t>
            </a:r>
            <a:endParaRPr kumimoji="1" lang="zh-CN" altLang="en-US" sz="2800">
              <a:latin typeface="Times New Roman" pitchFamily="18" charset="0"/>
            </a:endParaRPr>
          </a:p>
        </p:txBody>
      </p:sp>
      <p:sp>
        <p:nvSpPr>
          <p:cNvPr id="472067" name="Rectangle 3"/>
          <p:cNvSpPr>
            <a:spLocks noChangeArrowheads="1"/>
          </p:cNvSpPr>
          <p:nvPr/>
        </p:nvSpPr>
        <p:spPr bwMode="auto">
          <a:xfrm>
            <a:off x="304800" y="981075"/>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614</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4804" name="Line 4"/>
          <p:cNvSpPr>
            <a:spLocks noChangeShapeType="1"/>
          </p:cNvSpPr>
          <p:nvPr/>
        </p:nvSpPr>
        <p:spPr bwMode="auto">
          <a:xfrm>
            <a:off x="912813" y="1219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05" name="Line 5"/>
          <p:cNvSpPr>
            <a:spLocks noChangeShapeType="1"/>
          </p:cNvSpPr>
          <p:nvPr/>
        </p:nvSpPr>
        <p:spPr bwMode="auto">
          <a:xfrm>
            <a:off x="1827213" y="1219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070" name="Rectangle 6"/>
          <p:cNvSpPr>
            <a:spLocks noChangeArrowheads="1"/>
          </p:cNvSpPr>
          <p:nvPr/>
        </p:nvSpPr>
        <p:spPr bwMode="auto">
          <a:xfrm>
            <a:off x="2133600" y="981075"/>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921</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4807" name="Line 7"/>
          <p:cNvSpPr>
            <a:spLocks noChangeShapeType="1"/>
          </p:cNvSpPr>
          <p:nvPr/>
        </p:nvSpPr>
        <p:spPr bwMode="auto">
          <a:xfrm>
            <a:off x="2741613" y="1219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072" name="Rectangle 8"/>
          <p:cNvSpPr>
            <a:spLocks noChangeArrowheads="1"/>
          </p:cNvSpPr>
          <p:nvPr/>
        </p:nvSpPr>
        <p:spPr bwMode="auto">
          <a:xfrm>
            <a:off x="3048000" y="981075"/>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485</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4809" name="Line 9"/>
          <p:cNvSpPr>
            <a:spLocks noChangeShapeType="1"/>
          </p:cNvSpPr>
          <p:nvPr/>
        </p:nvSpPr>
        <p:spPr bwMode="auto">
          <a:xfrm>
            <a:off x="3656013" y="1219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074" name="Rectangle 10"/>
          <p:cNvSpPr>
            <a:spLocks noChangeArrowheads="1"/>
          </p:cNvSpPr>
          <p:nvPr/>
        </p:nvSpPr>
        <p:spPr bwMode="auto">
          <a:xfrm>
            <a:off x="3962400" y="981075"/>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637</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472075" name="Rectangle 11"/>
          <p:cNvSpPr>
            <a:spLocks noChangeArrowheads="1"/>
          </p:cNvSpPr>
          <p:nvPr/>
        </p:nvSpPr>
        <p:spPr bwMode="auto">
          <a:xfrm>
            <a:off x="1219200" y="981075"/>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738</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4812" name="Line 12"/>
          <p:cNvSpPr>
            <a:spLocks noChangeShapeType="1"/>
          </p:cNvSpPr>
          <p:nvPr/>
        </p:nvSpPr>
        <p:spPr bwMode="auto">
          <a:xfrm>
            <a:off x="4570413" y="1219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077" name="Rectangle 13"/>
          <p:cNvSpPr>
            <a:spLocks noChangeArrowheads="1"/>
          </p:cNvSpPr>
          <p:nvPr/>
        </p:nvSpPr>
        <p:spPr bwMode="auto">
          <a:xfrm>
            <a:off x="4876800" y="981075"/>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101</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4814" name="Line 14"/>
          <p:cNvSpPr>
            <a:spLocks noChangeShapeType="1"/>
          </p:cNvSpPr>
          <p:nvPr/>
        </p:nvSpPr>
        <p:spPr bwMode="auto">
          <a:xfrm>
            <a:off x="5484813" y="1219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079" name="Rectangle 15"/>
          <p:cNvSpPr>
            <a:spLocks noChangeArrowheads="1"/>
          </p:cNvSpPr>
          <p:nvPr/>
        </p:nvSpPr>
        <p:spPr bwMode="auto">
          <a:xfrm>
            <a:off x="5791200" y="981075"/>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215</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4816" name="Line 16"/>
          <p:cNvSpPr>
            <a:spLocks noChangeShapeType="1"/>
          </p:cNvSpPr>
          <p:nvPr/>
        </p:nvSpPr>
        <p:spPr bwMode="auto">
          <a:xfrm>
            <a:off x="6399213" y="1219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081" name="Rectangle 17"/>
          <p:cNvSpPr>
            <a:spLocks noChangeArrowheads="1"/>
          </p:cNvSpPr>
          <p:nvPr/>
        </p:nvSpPr>
        <p:spPr bwMode="auto">
          <a:xfrm>
            <a:off x="6705600" y="981075"/>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530</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4818" name="Line 18"/>
          <p:cNvSpPr>
            <a:spLocks noChangeShapeType="1"/>
          </p:cNvSpPr>
          <p:nvPr/>
        </p:nvSpPr>
        <p:spPr bwMode="auto">
          <a:xfrm>
            <a:off x="7313613" y="1219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083" name="Rectangle 19"/>
          <p:cNvSpPr>
            <a:spLocks noChangeArrowheads="1"/>
          </p:cNvSpPr>
          <p:nvPr/>
        </p:nvSpPr>
        <p:spPr bwMode="auto">
          <a:xfrm>
            <a:off x="7620000" y="981075"/>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790</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4820" name="Line 20"/>
          <p:cNvSpPr>
            <a:spLocks noChangeShapeType="1"/>
          </p:cNvSpPr>
          <p:nvPr/>
        </p:nvSpPr>
        <p:spPr bwMode="auto">
          <a:xfrm>
            <a:off x="8228013" y="1219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085" name="Rectangle 21"/>
          <p:cNvSpPr>
            <a:spLocks noChangeArrowheads="1"/>
          </p:cNvSpPr>
          <p:nvPr/>
        </p:nvSpPr>
        <p:spPr bwMode="auto">
          <a:xfrm>
            <a:off x="8534400" y="981075"/>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306</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472086" name="Text Box 22"/>
          <p:cNvSpPr txBox="1">
            <a:spLocks noChangeArrowheads="1"/>
          </p:cNvSpPr>
          <p:nvPr/>
        </p:nvSpPr>
        <p:spPr bwMode="auto">
          <a:xfrm>
            <a:off x="76200" y="1766888"/>
            <a:ext cx="49657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zh-CN" altLang="en-US" sz="2800" b="1">
                <a:solidFill>
                  <a:schemeClr val="tx2"/>
                </a:solidFill>
                <a:effectLst>
                  <a:outerShdw blurRad="38100" dist="38100" dir="2700000" algn="tl">
                    <a:srgbClr val="C0C0C0"/>
                  </a:outerShdw>
                </a:effectLst>
                <a:latin typeface="Times New Roman" pitchFamily="18" charset="0"/>
                <a:ea typeface="仿宋_GB2312" pitchFamily="49" charset="-122"/>
              </a:rPr>
              <a:t>第一趟分配（按最低位 </a:t>
            </a:r>
            <a:r>
              <a:rPr kumimoji="1" lang="en-US" altLang="zh-CN" sz="2800" b="1" i="1">
                <a:solidFill>
                  <a:schemeClr val="tx2"/>
                </a:solidFill>
                <a:effectLst>
                  <a:outerShdw blurRad="38100" dist="38100" dir="2700000" algn="tl">
                    <a:srgbClr val="C0C0C0"/>
                  </a:outerShdw>
                </a:effectLst>
                <a:latin typeface="Times New Roman" pitchFamily="18" charset="0"/>
                <a:ea typeface="仿宋_GB2312" pitchFamily="49" charset="-122"/>
              </a:rPr>
              <a:t>i</a:t>
            </a:r>
            <a:r>
              <a:rPr kumimoji="1" lang="en-US" altLang="zh-CN" sz="2800" b="1">
                <a:solidFill>
                  <a:schemeClr val="tx2"/>
                </a:solidFill>
                <a:effectLst>
                  <a:outerShdw blurRad="38100" dist="38100" dir="2700000" algn="tl">
                    <a:srgbClr val="C0C0C0"/>
                  </a:outerShdw>
                </a:effectLst>
                <a:latin typeface="Times New Roman" pitchFamily="18" charset="0"/>
                <a:ea typeface="仿宋_GB2312" pitchFamily="49" charset="-122"/>
              </a:rPr>
              <a:t> = 3 </a:t>
            </a:r>
            <a:r>
              <a:rPr kumimoji="1" lang="zh-CN" altLang="en-US" sz="2800" b="1">
                <a:solidFill>
                  <a:schemeClr val="tx2"/>
                </a:solidFill>
                <a:effectLst>
                  <a:outerShdw blurRad="38100" dist="38100" dir="2700000" algn="tl">
                    <a:srgbClr val="C0C0C0"/>
                  </a:outerShdw>
                </a:effectLst>
                <a:latin typeface="Times New Roman" pitchFamily="18" charset="0"/>
                <a:ea typeface="仿宋_GB2312" pitchFamily="49" charset="-122"/>
              </a:rPr>
              <a:t>）</a:t>
            </a:r>
          </a:p>
        </p:txBody>
      </p:sp>
      <p:sp>
        <p:nvSpPr>
          <p:cNvPr id="204823" name="Text Box 23"/>
          <p:cNvSpPr txBox="1">
            <a:spLocks noChangeArrowheads="1"/>
          </p:cNvSpPr>
          <p:nvPr/>
        </p:nvSpPr>
        <p:spPr bwMode="auto">
          <a:xfrm>
            <a:off x="171450" y="2276475"/>
            <a:ext cx="88963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i="1">
                <a:solidFill>
                  <a:srgbClr val="FF3300"/>
                </a:solidFill>
                <a:latin typeface="Times New Roman" pitchFamily="18" charset="0"/>
                <a:ea typeface="仿宋_GB2312" pitchFamily="49" charset="-122"/>
              </a:rPr>
              <a:t>re</a:t>
            </a:r>
            <a:r>
              <a:rPr kumimoji="1" lang="en-US" altLang="zh-CN" sz="2800" b="1">
                <a:solidFill>
                  <a:srgbClr val="FF3300"/>
                </a:solidFill>
                <a:latin typeface="Times New Roman" pitchFamily="18" charset="0"/>
                <a:ea typeface="仿宋_GB2312" pitchFamily="49" charset="-122"/>
              </a:rPr>
              <a:t>[0]  </a:t>
            </a:r>
            <a:r>
              <a:rPr kumimoji="1" lang="en-US" altLang="zh-CN" sz="2800" b="1" i="1">
                <a:solidFill>
                  <a:srgbClr val="FF3300"/>
                </a:solidFill>
                <a:latin typeface="Times New Roman" pitchFamily="18" charset="0"/>
                <a:ea typeface="仿宋_GB2312" pitchFamily="49" charset="-122"/>
              </a:rPr>
              <a:t>re</a:t>
            </a:r>
            <a:r>
              <a:rPr kumimoji="1" lang="en-US" altLang="zh-CN" sz="2800" b="1">
                <a:solidFill>
                  <a:srgbClr val="FF3300"/>
                </a:solidFill>
                <a:latin typeface="Times New Roman" pitchFamily="18" charset="0"/>
                <a:ea typeface="仿宋_GB2312" pitchFamily="49" charset="-122"/>
              </a:rPr>
              <a:t>[1]  </a:t>
            </a:r>
            <a:r>
              <a:rPr kumimoji="1" lang="en-US" altLang="zh-CN" sz="2800" b="1" i="1">
                <a:solidFill>
                  <a:srgbClr val="FF3300"/>
                </a:solidFill>
                <a:latin typeface="Times New Roman" pitchFamily="18" charset="0"/>
                <a:ea typeface="仿宋_GB2312" pitchFamily="49" charset="-122"/>
              </a:rPr>
              <a:t>re</a:t>
            </a:r>
            <a:r>
              <a:rPr kumimoji="1" lang="en-US" altLang="zh-CN" sz="2800" b="1">
                <a:solidFill>
                  <a:srgbClr val="FF3300"/>
                </a:solidFill>
                <a:latin typeface="Times New Roman" pitchFamily="18" charset="0"/>
                <a:ea typeface="仿宋_GB2312" pitchFamily="49" charset="-122"/>
              </a:rPr>
              <a:t>[2]  </a:t>
            </a:r>
            <a:r>
              <a:rPr kumimoji="1" lang="en-US" altLang="zh-CN" sz="2800" b="1" i="1">
                <a:solidFill>
                  <a:srgbClr val="FF3300"/>
                </a:solidFill>
                <a:latin typeface="Times New Roman" pitchFamily="18" charset="0"/>
                <a:ea typeface="仿宋_GB2312" pitchFamily="49" charset="-122"/>
              </a:rPr>
              <a:t>re</a:t>
            </a:r>
            <a:r>
              <a:rPr kumimoji="1" lang="en-US" altLang="zh-CN" sz="2800" b="1">
                <a:solidFill>
                  <a:srgbClr val="FF3300"/>
                </a:solidFill>
                <a:latin typeface="Times New Roman" pitchFamily="18" charset="0"/>
                <a:ea typeface="仿宋_GB2312" pitchFamily="49" charset="-122"/>
              </a:rPr>
              <a:t>[3]  </a:t>
            </a:r>
            <a:r>
              <a:rPr kumimoji="1" lang="en-US" altLang="zh-CN" sz="2800" b="1" i="1">
                <a:solidFill>
                  <a:srgbClr val="FF3300"/>
                </a:solidFill>
                <a:latin typeface="Times New Roman" pitchFamily="18" charset="0"/>
                <a:ea typeface="仿宋_GB2312" pitchFamily="49" charset="-122"/>
              </a:rPr>
              <a:t>re</a:t>
            </a:r>
            <a:r>
              <a:rPr kumimoji="1" lang="en-US" altLang="zh-CN" sz="2800" b="1">
                <a:solidFill>
                  <a:srgbClr val="FF3300"/>
                </a:solidFill>
                <a:latin typeface="Times New Roman" pitchFamily="18" charset="0"/>
                <a:ea typeface="仿宋_GB2312" pitchFamily="49" charset="-122"/>
              </a:rPr>
              <a:t>[4]  </a:t>
            </a:r>
            <a:r>
              <a:rPr kumimoji="1" lang="en-US" altLang="zh-CN" sz="2800" b="1" i="1">
                <a:solidFill>
                  <a:srgbClr val="FF3300"/>
                </a:solidFill>
                <a:latin typeface="Times New Roman" pitchFamily="18" charset="0"/>
                <a:ea typeface="仿宋_GB2312" pitchFamily="49" charset="-122"/>
              </a:rPr>
              <a:t>re</a:t>
            </a:r>
            <a:r>
              <a:rPr kumimoji="1" lang="en-US" altLang="zh-CN" sz="2800" b="1">
                <a:solidFill>
                  <a:srgbClr val="FF3300"/>
                </a:solidFill>
                <a:latin typeface="Times New Roman" pitchFamily="18" charset="0"/>
                <a:ea typeface="仿宋_GB2312" pitchFamily="49" charset="-122"/>
              </a:rPr>
              <a:t>[5]  </a:t>
            </a:r>
            <a:r>
              <a:rPr kumimoji="1" lang="en-US" altLang="zh-CN" sz="2800" b="1" i="1">
                <a:solidFill>
                  <a:srgbClr val="FF3300"/>
                </a:solidFill>
                <a:latin typeface="Times New Roman" pitchFamily="18" charset="0"/>
                <a:ea typeface="仿宋_GB2312" pitchFamily="49" charset="-122"/>
              </a:rPr>
              <a:t>re</a:t>
            </a:r>
            <a:r>
              <a:rPr kumimoji="1" lang="en-US" altLang="zh-CN" sz="2800" b="1">
                <a:solidFill>
                  <a:srgbClr val="FF3300"/>
                </a:solidFill>
                <a:latin typeface="Times New Roman" pitchFamily="18" charset="0"/>
                <a:ea typeface="仿宋_GB2312" pitchFamily="49" charset="-122"/>
              </a:rPr>
              <a:t>[6]  </a:t>
            </a:r>
            <a:r>
              <a:rPr kumimoji="1" lang="en-US" altLang="zh-CN" sz="2800" b="1" i="1">
                <a:solidFill>
                  <a:srgbClr val="FF3300"/>
                </a:solidFill>
                <a:latin typeface="Times New Roman" pitchFamily="18" charset="0"/>
                <a:ea typeface="仿宋_GB2312" pitchFamily="49" charset="-122"/>
              </a:rPr>
              <a:t>re</a:t>
            </a:r>
            <a:r>
              <a:rPr kumimoji="1" lang="en-US" altLang="zh-CN" sz="2800" b="1">
                <a:solidFill>
                  <a:srgbClr val="FF3300"/>
                </a:solidFill>
                <a:latin typeface="Times New Roman" pitchFamily="18" charset="0"/>
                <a:ea typeface="仿宋_GB2312" pitchFamily="49" charset="-122"/>
              </a:rPr>
              <a:t>[7]  </a:t>
            </a:r>
            <a:r>
              <a:rPr kumimoji="1" lang="en-US" altLang="zh-CN" sz="2800" b="1" i="1">
                <a:solidFill>
                  <a:srgbClr val="FF3300"/>
                </a:solidFill>
                <a:latin typeface="Times New Roman" pitchFamily="18" charset="0"/>
                <a:ea typeface="仿宋_GB2312" pitchFamily="49" charset="-122"/>
              </a:rPr>
              <a:t>re</a:t>
            </a:r>
            <a:r>
              <a:rPr kumimoji="1" lang="en-US" altLang="zh-CN" sz="2800" b="1">
                <a:solidFill>
                  <a:srgbClr val="FF3300"/>
                </a:solidFill>
                <a:latin typeface="Times New Roman" pitchFamily="18" charset="0"/>
                <a:ea typeface="仿宋_GB2312" pitchFamily="49" charset="-122"/>
              </a:rPr>
              <a:t>[8]  </a:t>
            </a:r>
            <a:r>
              <a:rPr kumimoji="1" lang="en-US" altLang="zh-CN" sz="2800" b="1" i="1">
                <a:solidFill>
                  <a:srgbClr val="FF3300"/>
                </a:solidFill>
                <a:latin typeface="Times New Roman" pitchFamily="18" charset="0"/>
                <a:ea typeface="仿宋_GB2312" pitchFamily="49" charset="-122"/>
              </a:rPr>
              <a:t>re</a:t>
            </a:r>
            <a:r>
              <a:rPr kumimoji="1" lang="en-US" altLang="zh-CN" sz="2800" b="1">
                <a:solidFill>
                  <a:srgbClr val="FF3300"/>
                </a:solidFill>
                <a:latin typeface="Times New Roman" pitchFamily="18" charset="0"/>
                <a:ea typeface="仿宋_GB2312" pitchFamily="49" charset="-122"/>
              </a:rPr>
              <a:t>[9]</a:t>
            </a:r>
            <a:endParaRPr kumimoji="1" lang="en-US" altLang="zh-CN" sz="2800" b="1">
              <a:latin typeface="Times New Roman" pitchFamily="18" charset="0"/>
              <a:ea typeface="仿宋_GB2312" pitchFamily="49" charset="-122"/>
            </a:endParaRPr>
          </a:p>
        </p:txBody>
      </p:sp>
      <p:sp>
        <p:nvSpPr>
          <p:cNvPr id="204824" name="Line 24"/>
          <p:cNvSpPr>
            <a:spLocks noChangeShapeType="1"/>
          </p:cNvSpPr>
          <p:nvPr/>
        </p:nvSpPr>
        <p:spPr bwMode="auto">
          <a:xfrm>
            <a:off x="533400" y="2819400"/>
            <a:ext cx="0" cy="1752600"/>
          </a:xfrm>
          <a:prstGeom prst="line">
            <a:avLst/>
          </a:prstGeom>
          <a:noFill/>
          <a:ln w="38100" cmpd="dbl">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25" name="Line 25"/>
          <p:cNvSpPr>
            <a:spLocks noChangeShapeType="1"/>
          </p:cNvSpPr>
          <p:nvPr/>
        </p:nvSpPr>
        <p:spPr bwMode="auto">
          <a:xfrm>
            <a:off x="1447800" y="2819400"/>
            <a:ext cx="0" cy="1752600"/>
          </a:xfrm>
          <a:prstGeom prst="line">
            <a:avLst/>
          </a:prstGeom>
          <a:noFill/>
          <a:ln w="38100" cmpd="dbl">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26" name="Line 26"/>
          <p:cNvSpPr>
            <a:spLocks noChangeShapeType="1"/>
          </p:cNvSpPr>
          <p:nvPr/>
        </p:nvSpPr>
        <p:spPr bwMode="auto">
          <a:xfrm>
            <a:off x="2362200" y="2819400"/>
            <a:ext cx="0" cy="1752600"/>
          </a:xfrm>
          <a:prstGeom prst="line">
            <a:avLst/>
          </a:prstGeom>
          <a:noFill/>
          <a:ln w="38100" cmpd="dbl">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27" name="Line 27"/>
          <p:cNvSpPr>
            <a:spLocks noChangeShapeType="1"/>
          </p:cNvSpPr>
          <p:nvPr/>
        </p:nvSpPr>
        <p:spPr bwMode="auto">
          <a:xfrm>
            <a:off x="3200400" y="2819400"/>
            <a:ext cx="0" cy="1752600"/>
          </a:xfrm>
          <a:prstGeom prst="line">
            <a:avLst/>
          </a:prstGeom>
          <a:noFill/>
          <a:ln w="38100" cmpd="dbl">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28" name="Line 28"/>
          <p:cNvSpPr>
            <a:spLocks noChangeShapeType="1"/>
          </p:cNvSpPr>
          <p:nvPr/>
        </p:nvSpPr>
        <p:spPr bwMode="auto">
          <a:xfrm>
            <a:off x="4114800" y="2819400"/>
            <a:ext cx="25400" cy="1833563"/>
          </a:xfrm>
          <a:prstGeom prst="line">
            <a:avLst/>
          </a:prstGeom>
          <a:noFill/>
          <a:ln w="38100" cmpd="dbl">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29" name="Line 29"/>
          <p:cNvSpPr>
            <a:spLocks noChangeShapeType="1"/>
          </p:cNvSpPr>
          <p:nvPr/>
        </p:nvSpPr>
        <p:spPr bwMode="auto">
          <a:xfrm>
            <a:off x="5029200" y="2819400"/>
            <a:ext cx="0" cy="1752600"/>
          </a:xfrm>
          <a:prstGeom prst="line">
            <a:avLst/>
          </a:prstGeom>
          <a:noFill/>
          <a:ln w="38100" cmpd="dbl">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30" name="Line 30"/>
          <p:cNvSpPr>
            <a:spLocks noChangeShapeType="1"/>
          </p:cNvSpPr>
          <p:nvPr/>
        </p:nvSpPr>
        <p:spPr bwMode="auto">
          <a:xfrm>
            <a:off x="5867400" y="2819400"/>
            <a:ext cx="0" cy="1752600"/>
          </a:xfrm>
          <a:prstGeom prst="line">
            <a:avLst/>
          </a:prstGeom>
          <a:noFill/>
          <a:ln w="38100" cmpd="dbl">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31" name="Line 31"/>
          <p:cNvSpPr>
            <a:spLocks noChangeShapeType="1"/>
          </p:cNvSpPr>
          <p:nvPr/>
        </p:nvSpPr>
        <p:spPr bwMode="auto">
          <a:xfrm>
            <a:off x="6781800" y="2819400"/>
            <a:ext cx="0" cy="1752600"/>
          </a:xfrm>
          <a:prstGeom prst="line">
            <a:avLst/>
          </a:prstGeom>
          <a:noFill/>
          <a:ln w="38100" cmpd="dbl">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32" name="Line 32"/>
          <p:cNvSpPr>
            <a:spLocks noChangeShapeType="1"/>
          </p:cNvSpPr>
          <p:nvPr/>
        </p:nvSpPr>
        <p:spPr bwMode="auto">
          <a:xfrm>
            <a:off x="7696200" y="2819400"/>
            <a:ext cx="0" cy="1752600"/>
          </a:xfrm>
          <a:prstGeom prst="line">
            <a:avLst/>
          </a:prstGeom>
          <a:noFill/>
          <a:ln w="38100" cmpd="dbl">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33" name="Line 33"/>
          <p:cNvSpPr>
            <a:spLocks noChangeShapeType="1"/>
          </p:cNvSpPr>
          <p:nvPr/>
        </p:nvSpPr>
        <p:spPr bwMode="auto">
          <a:xfrm flipH="1">
            <a:off x="8610600" y="2819400"/>
            <a:ext cx="0" cy="1752600"/>
          </a:xfrm>
          <a:prstGeom prst="line">
            <a:avLst/>
          </a:prstGeom>
          <a:noFill/>
          <a:ln w="38100" cmpd="dbl">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098" name="Rectangle 34"/>
          <p:cNvSpPr>
            <a:spLocks noChangeArrowheads="1"/>
          </p:cNvSpPr>
          <p:nvPr/>
        </p:nvSpPr>
        <p:spPr bwMode="auto">
          <a:xfrm>
            <a:off x="3810000" y="37338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614</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472099" name="Rectangle 35"/>
          <p:cNvSpPr>
            <a:spLocks noChangeArrowheads="1"/>
          </p:cNvSpPr>
          <p:nvPr/>
        </p:nvSpPr>
        <p:spPr bwMode="auto">
          <a:xfrm>
            <a:off x="7391400" y="37338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738</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472100" name="Rectangle 36"/>
          <p:cNvSpPr>
            <a:spLocks noChangeArrowheads="1"/>
          </p:cNvSpPr>
          <p:nvPr/>
        </p:nvSpPr>
        <p:spPr bwMode="auto">
          <a:xfrm>
            <a:off x="1143000" y="37338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921</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472101" name="Rectangle 37"/>
          <p:cNvSpPr>
            <a:spLocks noChangeArrowheads="1"/>
          </p:cNvSpPr>
          <p:nvPr/>
        </p:nvSpPr>
        <p:spPr bwMode="auto">
          <a:xfrm>
            <a:off x="4724400" y="37338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485</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472102" name="Rectangle 38"/>
          <p:cNvSpPr>
            <a:spLocks noChangeArrowheads="1"/>
          </p:cNvSpPr>
          <p:nvPr/>
        </p:nvSpPr>
        <p:spPr bwMode="auto">
          <a:xfrm>
            <a:off x="6477000" y="37338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637</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472103" name="Rectangle 39"/>
          <p:cNvSpPr>
            <a:spLocks noChangeArrowheads="1"/>
          </p:cNvSpPr>
          <p:nvPr/>
        </p:nvSpPr>
        <p:spPr bwMode="auto">
          <a:xfrm>
            <a:off x="1143000" y="30480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101</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472104" name="Rectangle 40"/>
          <p:cNvSpPr>
            <a:spLocks noChangeArrowheads="1"/>
          </p:cNvSpPr>
          <p:nvPr/>
        </p:nvSpPr>
        <p:spPr bwMode="auto">
          <a:xfrm>
            <a:off x="4724400" y="30480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215</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472105" name="Rectangle 41"/>
          <p:cNvSpPr>
            <a:spLocks noChangeArrowheads="1"/>
          </p:cNvSpPr>
          <p:nvPr/>
        </p:nvSpPr>
        <p:spPr bwMode="auto">
          <a:xfrm>
            <a:off x="228600" y="37338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530</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472106" name="Rectangle 42"/>
          <p:cNvSpPr>
            <a:spLocks noChangeArrowheads="1"/>
          </p:cNvSpPr>
          <p:nvPr/>
        </p:nvSpPr>
        <p:spPr bwMode="auto">
          <a:xfrm>
            <a:off x="228600" y="30480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790</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472107" name="Rectangle 43"/>
          <p:cNvSpPr>
            <a:spLocks noChangeArrowheads="1"/>
          </p:cNvSpPr>
          <p:nvPr/>
        </p:nvSpPr>
        <p:spPr bwMode="auto">
          <a:xfrm>
            <a:off x="5562600" y="37338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306</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472108" name="Text Box 44"/>
          <p:cNvSpPr txBox="1">
            <a:spLocks noChangeArrowheads="1"/>
          </p:cNvSpPr>
          <p:nvPr/>
        </p:nvSpPr>
        <p:spPr bwMode="auto">
          <a:xfrm>
            <a:off x="136525" y="4562475"/>
            <a:ext cx="89598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i="1">
                <a:solidFill>
                  <a:srgbClr val="FF3300"/>
                </a:solidFill>
                <a:latin typeface="Times New Roman" pitchFamily="18" charset="0"/>
              </a:rPr>
              <a:t>fr</a:t>
            </a:r>
            <a:r>
              <a:rPr kumimoji="1" lang="en-US" altLang="zh-CN" sz="2800" b="1">
                <a:solidFill>
                  <a:srgbClr val="FF3300"/>
                </a:solidFill>
                <a:latin typeface="Times New Roman" pitchFamily="18" charset="0"/>
              </a:rPr>
              <a:t>[0]   </a:t>
            </a:r>
            <a:r>
              <a:rPr kumimoji="1" lang="en-US" altLang="zh-CN" sz="2800" b="1" i="1">
                <a:solidFill>
                  <a:srgbClr val="FF3300"/>
                </a:solidFill>
                <a:latin typeface="Times New Roman" pitchFamily="18" charset="0"/>
              </a:rPr>
              <a:t>fr</a:t>
            </a:r>
            <a:r>
              <a:rPr kumimoji="1" lang="en-US" altLang="zh-CN" sz="2800" b="1">
                <a:solidFill>
                  <a:srgbClr val="FF3300"/>
                </a:solidFill>
                <a:latin typeface="Times New Roman" pitchFamily="18" charset="0"/>
              </a:rPr>
              <a:t>[1]  </a:t>
            </a:r>
            <a:r>
              <a:rPr kumimoji="1" lang="en-US" altLang="zh-CN" sz="2800" b="1" i="1">
                <a:solidFill>
                  <a:srgbClr val="FF3300"/>
                </a:solidFill>
                <a:latin typeface="Times New Roman" pitchFamily="18" charset="0"/>
              </a:rPr>
              <a:t>fr</a:t>
            </a:r>
            <a:r>
              <a:rPr kumimoji="1" lang="en-US" altLang="zh-CN" sz="2800" b="1">
                <a:solidFill>
                  <a:srgbClr val="FF3300"/>
                </a:solidFill>
                <a:latin typeface="Times New Roman" pitchFamily="18" charset="0"/>
              </a:rPr>
              <a:t>[2]  </a:t>
            </a:r>
            <a:r>
              <a:rPr kumimoji="1" lang="en-US" altLang="zh-CN" sz="2800" b="1" i="1">
                <a:solidFill>
                  <a:srgbClr val="FF3300"/>
                </a:solidFill>
                <a:latin typeface="Times New Roman" pitchFamily="18" charset="0"/>
              </a:rPr>
              <a:t>fr</a:t>
            </a:r>
            <a:r>
              <a:rPr kumimoji="1" lang="en-US" altLang="zh-CN" sz="2800" b="1">
                <a:solidFill>
                  <a:srgbClr val="FF3300"/>
                </a:solidFill>
                <a:latin typeface="Times New Roman" pitchFamily="18" charset="0"/>
              </a:rPr>
              <a:t>[3]   </a:t>
            </a:r>
            <a:r>
              <a:rPr kumimoji="1" lang="en-US" altLang="zh-CN" sz="2800" b="1" i="1">
                <a:solidFill>
                  <a:srgbClr val="FF3300"/>
                </a:solidFill>
                <a:latin typeface="Times New Roman" pitchFamily="18" charset="0"/>
              </a:rPr>
              <a:t>fr</a:t>
            </a:r>
            <a:r>
              <a:rPr kumimoji="1" lang="en-US" altLang="zh-CN" sz="2800" b="1">
                <a:solidFill>
                  <a:srgbClr val="FF3300"/>
                </a:solidFill>
                <a:latin typeface="Times New Roman" pitchFamily="18" charset="0"/>
              </a:rPr>
              <a:t>[4]   </a:t>
            </a:r>
            <a:r>
              <a:rPr kumimoji="1" lang="en-US" altLang="zh-CN" sz="2800" b="1" i="1">
                <a:solidFill>
                  <a:srgbClr val="FF3300"/>
                </a:solidFill>
                <a:latin typeface="Times New Roman" pitchFamily="18" charset="0"/>
              </a:rPr>
              <a:t>fr</a:t>
            </a:r>
            <a:r>
              <a:rPr kumimoji="1" lang="en-US" altLang="zh-CN" sz="2800" b="1">
                <a:solidFill>
                  <a:srgbClr val="FF3300"/>
                </a:solidFill>
                <a:latin typeface="Times New Roman" pitchFamily="18" charset="0"/>
              </a:rPr>
              <a:t>[5]  </a:t>
            </a:r>
            <a:r>
              <a:rPr kumimoji="1" lang="en-US" altLang="zh-CN" sz="2800" b="1" i="1">
                <a:solidFill>
                  <a:srgbClr val="FF3300"/>
                </a:solidFill>
                <a:latin typeface="Times New Roman" pitchFamily="18" charset="0"/>
              </a:rPr>
              <a:t>fr</a:t>
            </a:r>
            <a:r>
              <a:rPr kumimoji="1" lang="en-US" altLang="zh-CN" sz="2800" b="1">
                <a:solidFill>
                  <a:srgbClr val="FF3300"/>
                </a:solidFill>
                <a:latin typeface="Times New Roman" pitchFamily="18" charset="0"/>
              </a:rPr>
              <a:t>[6]   </a:t>
            </a:r>
            <a:r>
              <a:rPr kumimoji="1" lang="en-US" altLang="zh-CN" sz="2800" b="1" i="1">
                <a:solidFill>
                  <a:srgbClr val="FF3300"/>
                </a:solidFill>
                <a:latin typeface="Times New Roman" pitchFamily="18" charset="0"/>
              </a:rPr>
              <a:t>fr</a:t>
            </a:r>
            <a:r>
              <a:rPr kumimoji="1" lang="en-US" altLang="zh-CN" sz="2800" b="1">
                <a:solidFill>
                  <a:srgbClr val="FF3300"/>
                </a:solidFill>
                <a:latin typeface="Times New Roman" pitchFamily="18" charset="0"/>
              </a:rPr>
              <a:t>[7]  </a:t>
            </a:r>
            <a:r>
              <a:rPr kumimoji="1" lang="en-US" altLang="zh-CN" sz="2800" b="1" i="1">
                <a:solidFill>
                  <a:srgbClr val="FF3300"/>
                </a:solidFill>
                <a:latin typeface="Times New Roman" pitchFamily="18" charset="0"/>
              </a:rPr>
              <a:t>fr</a:t>
            </a:r>
            <a:r>
              <a:rPr kumimoji="1" lang="en-US" altLang="zh-CN" sz="2800" b="1">
                <a:solidFill>
                  <a:srgbClr val="FF3300"/>
                </a:solidFill>
                <a:latin typeface="Times New Roman" pitchFamily="18" charset="0"/>
              </a:rPr>
              <a:t>[8]   </a:t>
            </a:r>
            <a:r>
              <a:rPr kumimoji="1" lang="en-US" altLang="zh-CN" sz="2800" b="1" i="1">
                <a:solidFill>
                  <a:srgbClr val="FF3300"/>
                </a:solidFill>
                <a:latin typeface="Times New Roman" pitchFamily="18" charset="0"/>
              </a:rPr>
              <a:t>fr</a:t>
            </a:r>
            <a:r>
              <a:rPr kumimoji="1" lang="en-US" altLang="zh-CN" sz="2800" b="1">
                <a:solidFill>
                  <a:srgbClr val="FF3300"/>
                </a:solidFill>
                <a:latin typeface="Times New Roman" pitchFamily="18" charset="0"/>
              </a:rPr>
              <a:t>[9]</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472109" name="Text Box 45"/>
          <p:cNvSpPr txBox="1">
            <a:spLocks noChangeArrowheads="1"/>
          </p:cNvSpPr>
          <p:nvPr/>
        </p:nvSpPr>
        <p:spPr bwMode="auto">
          <a:xfrm>
            <a:off x="76200" y="5249863"/>
            <a:ext cx="197802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zh-CN" altLang="en-US" sz="2800" b="1">
                <a:solidFill>
                  <a:schemeClr val="tx2"/>
                </a:solidFill>
                <a:effectLst>
                  <a:outerShdw blurRad="38100" dist="38100" dir="2700000" algn="tl">
                    <a:srgbClr val="C0C0C0"/>
                  </a:outerShdw>
                </a:effectLst>
                <a:latin typeface="Times New Roman" pitchFamily="18" charset="0"/>
                <a:ea typeface="仿宋_GB2312" pitchFamily="49" charset="-122"/>
              </a:rPr>
              <a:t>第一趟收集</a:t>
            </a:r>
          </a:p>
        </p:txBody>
      </p:sp>
      <p:sp>
        <p:nvSpPr>
          <p:cNvPr id="472110" name="Rectangle 46"/>
          <p:cNvSpPr>
            <a:spLocks noChangeArrowheads="1"/>
          </p:cNvSpPr>
          <p:nvPr/>
        </p:nvSpPr>
        <p:spPr bwMode="auto">
          <a:xfrm>
            <a:off x="152400" y="5943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530</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4847" name="Line 47"/>
          <p:cNvSpPr>
            <a:spLocks noChangeShapeType="1"/>
          </p:cNvSpPr>
          <p:nvPr/>
        </p:nvSpPr>
        <p:spPr bwMode="auto">
          <a:xfrm>
            <a:off x="762000" y="6172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112" name="Rectangle 48"/>
          <p:cNvSpPr>
            <a:spLocks noChangeArrowheads="1"/>
          </p:cNvSpPr>
          <p:nvPr/>
        </p:nvSpPr>
        <p:spPr bwMode="auto">
          <a:xfrm>
            <a:off x="1066800" y="5943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790</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4849" name="Line 49"/>
          <p:cNvSpPr>
            <a:spLocks noChangeShapeType="1"/>
          </p:cNvSpPr>
          <p:nvPr/>
        </p:nvSpPr>
        <p:spPr bwMode="auto">
          <a:xfrm>
            <a:off x="1676400" y="6172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114" name="Rectangle 50"/>
          <p:cNvSpPr>
            <a:spLocks noChangeArrowheads="1"/>
          </p:cNvSpPr>
          <p:nvPr/>
        </p:nvSpPr>
        <p:spPr bwMode="auto">
          <a:xfrm>
            <a:off x="1981200" y="5943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921</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4851" name="Line 51"/>
          <p:cNvSpPr>
            <a:spLocks noChangeShapeType="1"/>
          </p:cNvSpPr>
          <p:nvPr/>
        </p:nvSpPr>
        <p:spPr bwMode="auto">
          <a:xfrm>
            <a:off x="2590800" y="6172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116" name="Rectangle 52"/>
          <p:cNvSpPr>
            <a:spLocks noChangeArrowheads="1"/>
          </p:cNvSpPr>
          <p:nvPr/>
        </p:nvSpPr>
        <p:spPr bwMode="auto">
          <a:xfrm>
            <a:off x="2895600" y="5943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101</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4853" name="Line 53"/>
          <p:cNvSpPr>
            <a:spLocks noChangeShapeType="1"/>
          </p:cNvSpPr>
          <p:nvPr/>
        </p:nvSpPr>
        <p:spPr bwMode="auto">
          <a:xfrm>
            <a:off x="3505200" y="6172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118" name="Rectangle 54"/>
          <p:cNvSpPr>
            <a:spLocks noChangeArrowheads="1"/>
          </p:cNvSpPr>
          <p:nvPr/>
        </p:nvSpPr>
        <p:spPr bwMode="auto">
          <a:xfrm>
            <a:off x="3810000" y="5943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614</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4855" name="Line 55"/>
          <p:cNvSpPr>
            <a:spLocks noChangeShapeType="1"/>
          </p:cNvSpPr>
          <p:nvPr/>
        </p:nvSpPr>
        <p:spPr bwMode="auto">
          <a:xfrm>
            <a:off x="4419600" y="6172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120" name="Rectangle 56"/>
          <p:cNvSpPr>
            <a:spLocks noChangeArrowheads="1"/>
          </p:cNvSpPr>
          <p:nvPr/>
        </p:nvSpPr>
        <p:spPr bwMode="auto">
          <a:xfrm>
            <a:off x="4724400" y="5943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485</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4857" name="Line 57"/>
          <p:cNvSpPr>
            <a:spLocks noChangeShapeType="1"/>
          </p:cNvSpPr>
          <p:nvPr/>
        </p:nvSpPr>
        <p:spPr bwMode="auto">
          <a:xfrm>
            <a:off x="5334000" y="6172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122" name="Rectangle 58"/>
          <p:cNvSpPr>
            <a:spLocks noChangeArrowheads="1"/>
          </p:cNvSpPr>
          <p:nvPr/>
        </p:nvSpPr>
        <p:spPr bwMode="auto">
          <a:xfrm>
            <a:off x="5638800" y="5943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215</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4859" name="Line 59"/>
          <p:cNvSpPr>
            <a:spLocks noChangeShapeType="1"/>
          </p:cNvSpPr>
          <p:nvPr/>
        </p:nvSpPr>
        <p:spPr bwMode="auto">
          <a:xfrm>
            <a:off x="6248400" y="6172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124" name="Rectangle 60"/>
          <p:cNvSpPr>
            <a:spLocks noChangeArrowheads="1"/>
          </p:cNvSpPr>
          <p:nvPr/>
        </p:nvSpPr>
        <p:spPr bwMode="auto">
          <a:xfrm>
            <a:off x="6553200" y="5943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306</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4861" name="Line 61"/>
          <p:cNvSpPr>
            <a:spLocks noChangeShapeType="1"/>
          </p:cNvSpPr>
          <p:nvPr/>
        </p:nvSpPr>
        <p:spPr bwMode="auto">
          <a:xfrm>
            <a:off x="7162800" y="6172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126" name="Rectangle 62"/>
          <p:cNvSpPr>
            <a:spLocks noChangeArrowheads="1"/>
          </p:cNvSpPr>
          <p:nvPr/>
        </p:nvSpPr>
        <p:spPr bwMode="auto">
          <a:xfrm>
            <a:off x="7467600" y="5943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637</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4863" name="Line 63"/>
          <p:cNvSpPr>
            <a:spLocks noChangeShapeType="1"/>
          </p:cNvSpPr>
          <p:nvPr/>
        </p:nvSpPr>
        <p:spPr bwMode="auto">
          <a:xfrm>
            <a:off x="8077200" y="6172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128" name="Rectangle 64"/>
          <p:cNvSpPr>
            <a:spLocks noChangeArrowheads="1"/>
          </p:cNvSpPr>
          <p:nvPr/>
        </p:nvSpPr>
        <p:spPr bwMode="auto">
          <a:xfrm>
            <a:off x="8382000" y="5943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738</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472129" name="Line 65"/>
          <p:cNvSpPr>
            <a:spLocks noChangeShapeType="1"/>
          </p:cNvSpPr>
          <p:nvPr/>
        </p:nvSpPr>
        <p:spPr bwMode="auto">
          <a:xfrm>
            <a:off x="539750" y="2852738"/>
            <a:ext cx="936625" cy="172878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2130" name="Line 66"/>
          <p:cNvSpPr>
            <a:spLocks noChangeShapeType="1"/>
          </p:cNvSpPr>
          <p:nvPr/>
        </p:nvSpPr>
        <p:spPr bwMode="auto">
          <a:xfrm>
            <a:off x="1403350" y="2852738"/>
            <a:ext cx="936625" cy="172878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2131" name="Line 67"/>
          <p:cNvSpPr>
            <a:spLocks noChangeShapeType="1"/>
          </p:cNvSpPr>
          <p:nvPr/>
        </p:nvSpPr>
        <p:spPr bwMode="auto">
          <a:xfrm>
            <a:off x="2411413" y="2924175"/>
            <a:ext cx="792162" cy="172878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2132" name="Line 68"/>
          <p:cNvSpPr>
            <a:spLocks noChangeShapeType="1"/>
          </p:cNvSpPr>
          <p:nvPr/>
        </p:nvSpPr>
        <p:spPr bwMode="auto">
          <a:xfrm>
            <a:off x="3203575" y="2852738"/>
            <a:ext cx="936625" cy="1871662"/>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2133" name="Line 69"/>
          <p:cNvSpPr>
            <a:spLocks noChangeShapeType="1"/>
          </p:cNvSpPr>
          <p:nvPr/>
        </p:nvSpPr>
        <p:spPr bwMode="auto">
          <a:xfrm>
            <a:off x="4140200" y="2852738"/>
            <a:ext cx="863600" cy="172878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2134" name="Line 70"/>
          <p:cNvSpPr>
            <a:spLocks noChangeShapeType="1"/>
          </p:cNvSpPr>
          <p:nvPr/>
        </p:nvSpPr>
        <p:spPr bwMode="auto">
          <a:xfrm>
            <a:off x="5076825" y="2852738"/>
            <a:ext cx="790575" cy="172878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2135" name="Line 71"/>
          <p:cNvSpPr>
            <a:spLocks noChangeShapeType="1"/>
          </p:cNvSpPr>
          <p:nvPr/>
        </p:nvSpPr>
        <p:spPr bwMode="auto">
          <a:xfrm>
            <a:off x="5867400" y="2852738"/>
            <a:ext cx="865188" cy="172878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2136" name="Line 72"/>
          <p:cNvSpPr>
            <a:spLocks noChangeShapeType="1"/>
          </p:cNvSpPr>
          <p:nvPr/>
        </p:nvSpPr>
        <p:spPr bwMode="auto">
          <a:xfrm>
            <a:off x="6804025" y="2852738"/>
            <a:ext cx="865188" cy="172878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2137" name="Line 73"/>
          <p:cNvSpPr>
            <a:spLocks noChangeShapeType="1"/>
          </p:cNvSpPr>
          <p:nvPr/>
        </p:nvSpPr>
        <p:spPr bwMode="auto">
          <a:xfrm>
            <a:off x="7740650" y="2924175"/>
            <a:ext cx="865188" cy="172878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2098"/>
                                        </p:tgtEl>
                                        <p:attrNameLst>
                                          <p:attrName>style.visibility</p:attrName>
                                        </p:attrNameLst>
                                      </p:cBhvr>
                                      <p:to>
                                        <p:strVal val="visible"/>
                                      </p:to>
                                    </p:set>
                                    <p:anim calcmode="lin" valueType="num">
                                      <p:cBhvr additive="base">
                                        <p:cTn id="7" dur="500" fill="hold"/>
                                        <p:tgtEl>
                                          <p:spTgt spid="472098"/>
                                        </p:tgtEl>
                                        <p:attrNameLst>
                                          <p:attrName>ppt_x</p:attrName>
                                        </p:attrNameLst>
                                      </p:cBhvr>
                                      <p:tavLst>
                                        <p:tav tm="0">
                                          <p:val>
                                            <p:strVal val="#ppt_x"/>
                                          </p:val>
                                        </p:tav>
                                        <p:tav tm="100000">
                                          <p:val>
                                            <p:strVal val="#ppt_x"/>
                                          </p:val>
                                        </p:tav>
                                      </p:tavLst>
                                    </p:anim>
                                    <p:anim calcmode="lin" valueType="num">
                                      <p:cBhvr additive="base">
                                        <p:cTn id="8" dur="500" fill="hold"/>
                                        <p:tgtEl>
                                          <p:spTgt spid="47209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2099"/>
                                        </p:tgtEl>
                                        <p:attrNameLst>
                                          <p:attrName>style.visibility</p:attrName>
                                        </p:attrNameLst>
                                      </p:cBhvr>
                                      <p:to>
                                        <p:strVal val="visible"/>
                                      </p:to>
                                    </p:set>
                                    <p:anim calcmode="lin" valueType="num">
                                      <p:cBhvr additive="base">
                                        <p:cTn id="13" dur="500" fill="hold"/>
                                        <p:tgtEl>
                                          <p:spTgt spid="472099"/>
                                        </p:tgtEl>
                                        <p:attrNameLst>
                                          <p:attrName>ppt_x</p:attrName>
                                        </p:attrNameLst>
                                      </p:cBhvr>
                                      <p:tavLst>
                                        <p:tav tm="0">
                                          <p:val>
                                            <p:strVal val="#ppt_x"/>
                                          </p:val>
                                        </p:tav>
                                        <p:tav tm="100000">
                                          <p:val>
                                            <p:strVal val="#ppt_x"/>
                                          </p:val>
                                        </p:tav>
                                      </p:tavLst>
                                    </p:anim>
                                    <p:anim calcmode="lin" valueType="num">
                                      <p:cBhvr additive="base">
                                        <p:cTn id="14" dur="500" fill="hold"/>
                                        <p:tgtEl>
                                          <p:spTgt spid="47209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72100"/>
                                        </p:tgtEl>
                                        <p:attrNameLst>
                                          <p:attrName>style.visibility</p:attrName>
                                        </p:attrNameLst>
                                      </p:cBhvr>
                                      <p:to>
                                        <p:strVal val="visible"/>
                                      </p:to>
                                    </p:set>
                                    <p:anim calcmode="lin" valueType="num">
                                      <p:cBhvr additive="base">
                                        <p:cTn id="19" dur="500" fill="hold"/>
                                        <p:tgtEl>
                                          <p:spTgt spid="472100"/>
                                        </p:tgtEl>
                                        <p:attrNameLst>
                                          <p:attrName>ppt_x</p:attrName>
                                        </p:attrNameLst>
                                      </p:cBhvr>
                                      <p:tavLst>
                                        <p:tav tm="0">
                                          <p:val>
                                            <p:strVal val="#ppt_x"/>
                                          </p:val>
                                        </p:tav>
                                        <p:tav tm="100000">
                                          <p:val>
                                            <p:strVal val="#ppt_x"/>
                                          </p:val>
                                        </p:tav>
                                      </p:tavLst>
                                    </p:anim>
                                    <p:anim calcmode="lin" valueType="num">
                                      <p:cBhvr additive="base">
                                        <p:cTn id="20" dur="500" fill="hold"/>
                                        <p:tgtEl>
                                          <p:spTgt spid="47210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72101"/>
                                        </p:tgtEl>
                                        <p:attrNameLst>
                                          <p:attrName>style.visibility</p:attrName>
                                        </p:attrNameLst>
                                      </p:cBhvr>
                                      <p:to>
                                        <p:strVal val="visible"/>
                                      </p:to>
                                    </p:set>
                                    <p:anim calcmode="lin" valueType="num">
                                      <p:cBhvr additive="base">
                                        <p:cTn id="25" dur="500" fill="hold"/>
                                        <p:tgtEl>
                                          <p:spTgt spid="472101"/>
                                        </p:tgtEl>
                                        <p:attrNameLst>
                                          <p:attrName>ppt_x</p:attrName>
                                        </p:attrNameLst>
                                      </p:cBhvr>
                                      <p:tavLst>
                                        <p:tav tm="0">
                                          <p:val>
                                            <p:strVal val="#ppt_x"/>
                                          </p:val>
                                        </p:tav>
                                        <p:tav tm="100000">
                                          <p:val>
                                            <p:strVal val="#ppt_x"/>
                                          </p:val>
                                        </p:tav>
                                      </p:tavLst>
                                    </p:anim>
                                    <p:anim calcmode="lin" valueType="num">
                                      <p:cBhvr additive="base">
                                        <p:cTn id="26" dur="500" fill="hold"/>
                                        <p:tgtEl>
                                          <p:spTgt spid="472101"/>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72102"/>
                                        </p:tgtEl>
                                        <p:attrNameLst>
                                          <p:attrName>style.visibility</p:attrName>
                                        </p:attrNameLst>
                                      </p:cBhvr>
                                      <p:to>
                                        <p:strVal val="visible"/>
                                      </p:to>
                                    </p:set>
                                    <p:anim calcmode="lin" valueType="num">
                                      <p:cBhvr additive="base">
                                        <p:cTn id="31" dur="500" fill="hold"/>
                                        <p:tgtEl>
                                          <p:spTgt spid="472102"/>
                                        </p:tgtEl>
                                        <p:attrNameLst>
                                          <p:attrName>ppt_x</p:attrName>
                                        </p:attrNameLst>
                                      </p:cBhvr>
                                      <p:tavLst>
                                        <p:tav tm="0">
                                          <p:val>
                                            <p:strVal val="#ppt_x"/>
                                          </p:val>
                                        </p:tav>
                                        <p:tav tm="100000">
                                          <p:val>
                                            <p:strVal val="#ppt_x"/>
                                          </p:val>
                                        </p:tav>
                                      </p:tavLst>
                                    </p:anim>
                                    <p:anim calcmode="lin" valueType="num">
                                      <p:cBhvr additive="base">
                                        <p:cTn id="32" dur="500" fill="hold"/>
                                        <p:tgtEl>
                                          <p:spTgt spid="47210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72103"/>
                                        </p:tgtEl>
                                        <p:attrNameLst>
                                          <p:attrName>style.visibility</p:attrName>
                                        </p:attrNameLst>
                                      </p:cBhvr>
                                      <p:to>
                                        <p:strVal val="visible"/>
                                      </p:to>
                                    </p:set>
                                    <p:anim calcmode="lin" valueType="num">
                                      <p:cBhvr additive="base">
                                        <p:cTn id="37" dur="500" fill="hold"/>
                                        <p:tgtEl>
                                          <p:spTgt spid="472103"/>
                                        </p:tgtEl>
                                        <p:attrNameLst>
                                          <p:attrName>ppt_x</p:attrName>
                                        </p:attrNameLst>
                                      </p:cBhvr>
                                      <p:tavLst>
                                        <p:tav tm="0">
                                          <p:val>
                                            <p:strVal val="#ppt_x"/>
                                          </p:val>
                                        </p:tav>
                                        <p:tav tm="100000">
                                          <p:val>
                                            <p:strVal val="#ppt_x"/>
                                          </p:val>
                                        </p:tav>
                                      </p:tavLst>
                                    </p:anim>
                                    <p:anim calcmode="lin" valueType="num">
                                      <p:cBhvr additive="base">
                                        <p:cTn id="38" dur="500" fill="hold"/>
                                        <p:tgtEl>
                                          <p:spTgt spid="472103"/>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72104"/>
                                        </p:tgtEl>
                                        <p:attrNameLst>
                                          <p:attrName>style.visibility</p:attrName>
                                        </p:attrNameLst>
                                      </p:cBhvr>
                                      <p:to>
                                        <p:strVal val="visible"/>
                                      </p:to>
                                    </p:set>
                                    <p:anim calcmode="lin" valueType="num">
                                      <p:cBhvr additive="base">
                                        <p:cTn id="43" dur="500" fill="hold"/>
                                        <p:tgtEl>
                                          <p:spTgt spid="472104"/>
                                        </p:tgtEl>
                                        <p:attrNameLst>
                                          <p:attrName>ppt_x</p:attrName>
                                        </p:attrNameLst>
                                      </p:cBhvr>
                                      <p:tavLst>
                                        <p:tav tm="0">
                                          <p:val>
                                            <p:strVal val="#ppt_x"/>
                                          </p:val>
                                        </p:tav>
                                        <p:tav tm="100000">
                                          <p:val>
                                            <p:strVal val="#ppt_x"/>
                                          </p:val>
                                        </p:tav>
                                      </p:tavLst>
                                    </p:anim>
                                    <p:anim calcmode="lin" valueType="num">
                                      <p:cBhvr additive="base">
                                        <p:cTn id="44" dur="500" fill="hold"/>
                                        <p:tgtEl>
                                          <p:spTgt spid="472104"/>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72105"/>
                                        </p:tgtEl>
                                        <p:attrNameLst>
                                          <p:attrName>style.visibility</p:attrName>
                                        </p:attrNameLst>
                                      </p:cBhvr>
                                      <p:to>
                                        <p:strVal val="visible"/>
                                      </p:to>
                                    </p:set>
                                    <p:anim calcmode="lin" valueType="num">
                                      <p:cBhvr additive="base">
                                        <p:cTn id="49" dur="500" fill="hold"/>
                                        <p:tgtEl>
                                          <p:spTgt spid="472105"/>
                                        </p:tgtEl>
                                        <p:attrNameLst>
                                          <p:attrName>ppt_x</p:attrName>
                                        </p:attrNameLst>
                                      </p:cBhvr>
                                      <p:tavLst>
                                        <p:tav tm="0">
                                          <p:val>
                                            <p:strVal val="#ppt_x"/>
                                          </p:val>
                                        </p:tav>
                                        <p:tav tm="100000">
                                          <p:val>
                                            <p:strVal val="#ppt_x"/>
                                          </p:val>
                                        </p:tav>
                                      </p:tavLst>
                                    </p:anim>
                                    <p:anim calcmode="lin" valueType="num">
                                      <p:cBhvr additive="base">
                                        <p:cTn id="50" dur="500" fill="hold"/>
                                        <p:tgtEl>
                                          <p:spTgt spid="472105"/>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72106"/>
                                        </p:tgtEl>
                                        <p:attrNameLst>
                                          <p:attrName>style.visibility</p:attrName>
                                        </p:attrNameLst>
                                      </p:cBhvr>
                                      <p:to>
                                        <p:strVal val="visible"/>
                                      </p:to>
                                    </p:set>
                                    <p:anim calcmode="lin" valueType="num">
                                      <p:cBhvr additive="base">
                                        <p:cTn id="55" dur="500" fill="hold"/>
                                        <p:tgtEl>
                                          <p:spTgt spid="472106"/>
                                        </p:tgtEl>
                                        <p:attrNameLst>
                                          <p:attrName>ppt_x</p:attrName>
                                        </p:attrNameLst>
                                      </p:cBhvr>
                                      <p:tavLst>
                                        <p:tav tm="0">
                                          <p:val>
                                            <p:strVal val="#ppt_x"/>
                                          </p:val>
                                        </p:tav>
                                        <p:tav tm="100000">
                                          <p:val>
                                            <p:strVal val="#ppt_x"/>
                                          </p:val>
                                        </p:tav>
                                      </p:tavLst>
                                    </p:anim>
                                    <p:anim calcmode="lin" valueType="num">
                                      <p:cBhvr additive="base">
                                        <p:cTn id="56" dur="500" fill="hold"/>
                                        <p:tgtEl>
                                          <p:spTgt spid="472106"/>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72107"/>
                                        </p:tgtEl>
                                        <p:attrNameLst>
                                          <p:attrName>style.visibility</p:attrName>
                                        </p:attrNameLst>
                                      </p:cBhvr>
                                      <p:to>
                                        <p:strVal val="visible"/>
                                      </p:to>
                                    </p:set>
                                    <p:anim calcmode="lin" valueType="num">
                                      <p:cBhvr additive="base">
                                        <p:cTn id="61" dur="500" fill="hold"/>
                                        <p:tgtEl>
                                          <p:spTgt spid="472107"/>
                                        </p:tgtEl>
                                        <p:attrNameLst>
                                          <p:attrName>ppt_x</p:attrName>
                                        </p:attrNameLst>
                                      </p:cBhvr>
                                      <p:tavLst>
                                        <p:tav tm="0">
                                          <p:val>
                                            <p:strVal val="#ppt_x"/>
                                          </p:val>
                                        </p:tav>
                                        <p:tav tm="100000">
                                          <p:val>
                                            <p:strVal val="#ppt_x"/>
                                          </p:val>
                                        </p:tav>
                                      </p:tavLst>
                                    </p:anim>
                                    <p:anim calcmode="lin" valueType="num">
                                      <p:cBhvr additive="base">
                                        <p:cTn id="62" dur="500" fill="hold"/>
                                        <p:tgtEl>
                                          <p:spTgt spid="472107"/>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72129"/>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72130"/>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72131"/>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72132"/>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72133"/>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72134"/>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72135"/>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72136"/>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72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98" grpId="0" animBg="1"/>
      <p:bldP spid="472099" grpId="0" animBg="1"/>
      <p:bldP spid="472100" grpId="0" animBg="1"/>
      <p:bldP spid="472101" grpId="0" animBg="1"/>
      <p:bldP spid="472102" grpId="0" animBg="1"/>
      <p:bldP spid="472103" grpId="0" animBg="1"/>
      <p:bldP spid="472104" grpId="0" animBg="1"/>
      <p:bldP spid="472105" grpId="0" animBg="1"/>
      <p:bldP spid="472106" grpId="0" animBg="1"/>
      <p:bldP spid="472107" grpId="0" animBg="1"/>
      <p:bldP spid="472129" grpId="0" animBg="1"/>
      <p:bldP spid="472130" grpId="0" animBg="1"/>
      <p:bldP spid="472131" grpId="0" animBg="1"/>
      <p:bldP spid="472132" grpId="0" animBg="1"/>
      <p:bldP spid="472133" grpId="0" animBg="1"/>
      <p:bldP spid="472134" grpId="0" animBg="1"/>
      <p:bldP spid="472135" grpId="0" animBg="1"/>
      <p:bldP spid="472136" grpId="0" animBg="1"/>
      <p:bldP spid="472137"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Text Box 2"/>
          <p:cNvSpPr txBox="1">
            <a:spLocks noChangeArrowheads="1"/>
          </p:cNvSpPr>
          <p:nvPr/>
        </p:nvSpPr>
        <p:spPr bwMode="auto">
          <a:xfrm>
            <a:off x="179388" y="188913"/>
            <a:ext cx="84963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defRPr/>
            </a:pPr>
            <a:r>
              <a:rPr kumimoji="1" lang="zh-CN" altLang="en-US" sz="2800" b="1">
                <a:solidFill>
                  <a:srgbClr val="008080"/>
                </a:solidFill>
                <a:effectLst>
                  <a:outerShdw blurRad="38100" dist="38100" dir="2700000" algn="tl">
                    <a:srgbClr val="C0C0C0"/>
                  </a:outerShdw>
                </a:effectLst>
                <a:latin typeface="Times New Roman" pitchFamily="18" charset="0"/>
                <a:ea typeface="仿宋_GB2312" pitchFamily="49" charset="-122"/>
              </a:rPr>
              <a:t>基数排序的“分配”与“收集”过程   第二趟（十位）</a:t>
            </a:r>
            <a:endParaRPr kumimoji="1" lang="zh-CN" altLang="en-US" sz="2800">
              <a:latin typeface="Times New Roman" pitchFamily="18" charset="0"/>
            </a:endParaRPr>
          </a:p>
        </p:txBody>
      </p:sp>
      <p:sp>
        <p:nvSpPr>
          <p:cNvPr id="473091" name="Rectangle 3"/>
          <p:cNvSpPr>
            <a:spLocks noChangeArrowheads="1"/>
          </p:cNvSpPr>
          <p:nvPr/>
        </p:nvSpPr>
        <p:spPr bwMode="auto">
          <a:xfrm>
            <a:off x="3810000" y="990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614</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5828" name="Line 4"/>
          <p:cNvSpPr>
            <a:spLocks noChangeShapeType="1"/>
          </p:cNvSpPr>
          <p:nvPr/>
        </p:nvSpPr>
        <p:spPr bwMode="auto">
          <a:xfrm>
            <a:off x="762000" y="1219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829" name="Line 5"/>
          <p:cNvSpPr>
            <a:spLocks noChangeShapeType="1"/>
          </p:cNvSpPr>
          <p:nvPr/>
        </p:nvSpPr>
        <p:spPr bwMode="auto">
          <a:xfrm>
            <a:off x="1676400" y="1219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3094" name="Rectangle 6"/>
          <p:cNvSpPr>
            <a:spLocks noChangeArrowheads="1"/>
          </p:cNvSpPr>
          <p:nvPr/>
        </p:nvSpPr>
        <p:spPr bwMode="auto">
          <a:xfrm>
            <a:off x="1981200" y="990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921</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5831" name="Line 7"/>
          <p:cNvSpPr>
            <a:spLocks noChangeShapeType="1"/>
          </p:cNvSpPr>
          <p:nvPr/>
        </p:nvSpPr>
        <p:spPr bwMode="auto">
          <a:xfrm>
            <a:off x="2590800" y="1219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3096" name="Rectangle 8"/>
          <p:cNvSpPr>
            <a:spLocks noChangeArrowheads="1"/>
          </p:cNvSpPr>
          <p:nvPr/>
        </p:nvSpPr>
        <p:spPr bwMode="auto">
          <a:xfrm>
            <a:off x="4724400" y="990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485</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5833" name="Line 9"/>
          <p:cNvSpPr>
            <a:spLocks noChangeShapeType="1"/>
          </p:cNvSpPr>
          <p:nvPr/>
        </p:nvSpPr>
        <p:spPr bwMode="auto">
          <a:xfrm>
            <a:off x="3505200" y="1219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3098" name="Rectangle 10"/>
          <p:cNvSpPr>
            <a:spLocks noChangeArrowheads="1"/>
          </p:cNvSpPr>
          <p:nvPr/>
        </p:nvSpPr>
        <p:spPr bwMode="auto">
          <a:xfrm>
            <a:off x="7467600" y="990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637</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473099" name="Rectangle 11"/>
          <p:cNvSpPr>
            <a:spLocks noChangeArrowheads="1"/>
          </p:cNvSpPr>
          <p:nvPr/>
        </p:nvSpPr>
        <p:spPr bwMode="auto">
          <a:xfrm>
            <a:off x="8382000" y="990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738</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5836" name="Line 12"/>
          <p:cNvSpPr>
            <a:spLocks noChangeShapeType="1"/>
          </p:cNvSpPr>
          <p:nvPr/>
        </p:nvSpPr>
        <p:spPr bwMode="auto">
          <a:xfrm>
            <a:off x="4419600" y="1219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3101" name="Rectangle 13"/>
          <p:cNvSpPr>
            <a:spLocks noChangeArrowheads="1"/>
          </p:cNvSpPr>
          <p:nvPr/>
        </p:nvSpPr>
        <p:spPr bwMode="auto">
          <a:xfrm>
            <a:off x="2895600" y="990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101</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5838" name="Line 14"/>
          <p:cNvSpPr>
            <a:spLocks noChangeShapeType="1"/>
          </p:cNvSpPr>
          <p:nvPr/>
        </p:nvSpPr>
        <p:spPr bwMode="auto">
          <a:xfrm>
            <a:off x="5334000" y="1219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3103" name="Rectangle 15"/>
          <p:cNvSpPr>
            <a:spLocks noChangeArrowheads="1"/>
          </p:cNvSpPr>
          <p:nvPr/>
        </p:nvSpPr>
        <p:spPr bwMode="auto">
          <a:xfrm>
            <a:off x="5638800" y="990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215</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5840" name="Line 16"/>
          <p:cNvSpPr>
            <a:spLocks noChangeShapeType="1"/>
          </p:cNvSpPr>
          <p:nvPr/>
        </p:nvSpPr>
        <p:spPr bwMode="auto">
          <a:xfrm>
            <a:off x="6248400" y="1219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3105" name="Rectangle 17"/>
          <p:cNvSpPr>
            <a:spLocks noChangeArrowheads="1"/>
          </p:cNvSpPr>
          <p:nvPr/>
        </p:nvSpPr>
        <p:spPr bwMode="auto">
          <a:xfrm>
            <a:off x="152400" y="990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530</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5842" name="Line 18"/>
          <p:cNvSpPr>
            <a:spLocks noChangeShapeType="1"/>
          </p:cNvSpPr>
          <p:nvPr/>
        </p:nvSpPr>
        <p:spPr bwMode="auto">
          <a:xfrm>
            <a:off x="7162800" y="1219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3107" name="Rectangle 19"/>
          <p:cNvSpPr>
            <a:spLocks noChangeArrowheads="1"/>
          </p:cNvSpPr>
          <p:nvPr/>
        </p:nvSpPr>
        <p:spPr bwMode="auto">
          <a:xfrm>
            <a:off x="1066800" y="990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790</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5844" name="Line 20"/>
          <p:cNvSpPr>
            <a:spLocks noChangeShapeType="1"/>
          </p:cNvSpPr>
          <p:nvPr/>
        </p:nvSpPr>
        <p:spPr bwMode="auto">
          <a:xfrm>
            <a:off x="8077200" y="1219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3109" name="Rectangle 21"/>
          <p:cNvSpPr>
            <a:spLocks noChangeArrowheads="1"/>
          </p:cNvSpPr>
          <p:nvPr/>
        </p:nvSpPr>
        <p:spPr bwMode="auto">
          <a:xfrm>
            <a:off x="6553200" y="990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306</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473110" name="Text Box 22"/>
          <p:cNvSpPr txBox="1">
            <a:spLocks noChangeArrowheads="1"/>
          </p:cNvSpPr>
          <p:nvPr/>
        </p:nvSpPr>
        <p:spPr bwMode="auto">
          <a:xfrm>
            <a:off x="76200" y="1766888"/>
            <a:ext cx="49657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zh-CN" altLang="en-US" sz="2800" b="1">
                <a:solidFill>
                  <a:schemeClr val="tx2"/>
                </a:solidFill>
                <a:effectLst>
                  <a:outerShdw blurRad="38100" dist="38100" dir="2700000" algn="tl">
                    <a:srgbClr val="C0C0C0"/>
                  </a:outerShdw>
                </a:effectLst>
                <a:latin typeface="Times New Roman" pitchFamily="18" charset="0"/>
                <a:ea typeface="仿宋_GB2312" pitchFamily="49" charset="-122"/>
              </a:rPr>
              <a:t>第二趟分配（按次低位 </a:t>
            </a:r>
            <a:r>
              <a:rPr kumimoji="1" lang="en-US" altLang="zh-CN" sz="2800" b="1" i="1">
                <a:solidFill>
                  <a:schemeClr val="tx2"/>
                </a:solidFill>
                <a:effectLst>
                  <a:outerShdw blurRad="38100" dist="38100" dir="2700000" algn="tl">
                    <a:srgbClr val="C0C0C0"/>
                  </a:outerShdw>
                </a:effectLst>
                <a:latin typeface="Times New Roman" pitchFamily="18" charset="0"/>
                <a:ea typeface="仿宋_GB2312" pitchFamily="49" charset="-122"/>
              </a:rPr>
              <a:t>i</a:t>
            </a:r>
            <a:r>
              <a:rPr kumimoji="1" lang="en-US" altLang="zh-CN" sz="2800" b="1">
                <a:solidFill>
                  <a:schemeClr val="tx2"/>
                </a:solidFill>
                <a:effectLst>
                  <a:outerShdw blurRad="38100" dist="38100" dir="2700000" algn="tl">
                    <a:srgbClr val="C0C0C0"/>
                  </a:outerShdw>
                </a:effectLst>
                <a:latin typeface="Times New Roman" pitchFamily="18" charset="0"/>
                <a:ea typeface="仿宋_GB2312" pitchFamily="49" charset="-122"/>
              </a:rPr>
              <a:t> = 2 </a:t>
            </a:r>
            <a:r>
              <a:rPr kumimoji="1" lang="zh-CN" altLang="en-US" sz="2800" b="1">
                <a:solidFill>
                  <a:schemeClr val="tx2"/>
                </a:solidFill>
                <a:effectLst>
                  <a:outerShdw blurRad="38100" dist="38100" dir="2700000" algn="tl">
                    <a:srgbClr val="C0C0C0"/>
                  </a:outerShdw>
                </a:effectLst>
                <a:latin typeface="Times New Roman" pitchFamily="18" charset="0"/>
                <a:ea typeface="仿宋_GB2312" pitchFamily="49" charset="-122"/>
              </a:rPr>
              <a:t>）</a:t>
            </a:r>
          </a:p>
        </p:txBody>
      </p:sp>
      <p:sp>
        <p:nvSpPr>
          <p:cNvPr id="205847" name="Text Box 23"/>
          <p:cNvSpPr txBox="1">
            <a:spLocks noChangeArrowheads="1"/>
          </p:cNvSpPr>
          <p:nvPr/>
        </p:nvSpPr>
        <p:spPr bwMode="auto">
          <a:xfrm>
            <a:off x="171450" y="2276475"/>
            <a:ext cx="88963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i="1">
                <a:solidFill>
                  <a:srgbClr val="FF3300"/>
                </a:solidFill>
                <a:latin typeface="Times New Roman" pitchFamily="18" charset="0"/>
                <a:ea typeface="仿宋_GB2312" pitchFamily="49" charset="-122"/>
              </a:rPr>
              <a:t>re</a:t>
            </a:r>
            <a:r>
              <a:rPr kumimoji="1" lang="en-US" altLang="zh-CN" sz="2800" b="1">
                <a:solidFill>
                  <a:srgbClr val="FF3300"/>
                </a:solidFill>
                <a:latin typeface="Times New Roman" pitchFamily="18" charset="0"/>
                <a:ea typeface="仿宋_GB2312" pitchFamily="49" charset="-122"/>
              </a:rPr>
              <a:t>[0]  </a:t>
            </a:r>
            <a:r>
              <a:rPr kumimoji="1" lang="en-US" altLang="zh-CN" sz="2800" b="1" i="1">
                <a:solidFill>
                  <a:srgbClr val="FF3300"/>
                </a:solidFill>
                <a:latin typeface="Times New Roman" pitchFamily="18" charset="0"/>
                <a:ea typeface="仿宋_GB2312" pitchFamily="49" charset="-122"/>
              </a:rPr>
              <a:t>re</a:t>
            </a:r>
            <a:r>
              <a:rPr kumimoji="1" lang="en-US" altLang="zh-CN" sz="2800" b="1">
                <a:solidFill>
                  <a:srgbClr val="FF3300"/>
                </a:solidFill>
                <a:latin typeface="Times New Roman" pitchFamily="18" charset="0"/>
                <a:ea typeface="仿宋_GB2312" pitchFamily="49" charset="-122"/>
              </a:rPr>
              <a:t>[1]  </a:t>
            </a:r>
            <a:r>
              <a:rPr kumimoji="1" lang="en-US" altLang="zh-CN" sz="2800" b="1" i="1">
                <a:solidFill>
                  <a:srgbClr val="FF3300"/>
                </a:solidFill>
                <a:latin typeface="Times New Roman" pitchFamily="18" charset="0"/>
                <a:ea typeface="仿宋_GB2312" pitchFamily="49" charset="-122"/>
              </a:rPr>
              <a:t>re</a:t>
            </a:r>
            <a:r>
              <a:rPr kumimoji="1" lang="en-US" altLang="zh-CN" sz="2800" b="1">
                <a:solidFill>
                  <a:srgbClr val="FF3300"/>
                </a:solidFill>
                <a:latin typeface="Times New Roman" pitchFamily="18" charset="0"/>
                <a:ea typeface="仿宋_GB2312" pitchFamily="49" charset="-122"/>
              </a:rPr>
              <a:t>[2]  </a:t>
            </a:r>
            <a:r>
              <a:rPr kumimoji="1" lang="en-US" altLang="zh-CN" sz="2800" b="1" i="1">
                <a:solidFill>
                  <a:srgbClr val="FF3300"/>
                </a:solidFill>
                <a:latin typeface="Times New Roman" pitchFamily="18" charset="0"/>
                <a:ea typeface="仿宋_GB2312" pitchFamily="49" charset="-122"/>
              </a:rPr>
              <a:t>re</a:t>
            </a:r>
            <a:r>
              <a:rPr kumimoji="1" lang="en-US" altLang="zh-CN" sz="2800" b="1">
                <a:solidFill>
                  <a:srgbClr val="FF3300"/>
                </a:solidFill>
                <a:latin typeface="Times New Roman" pitchFamily="18" charset="0"/>
                <a:ea typeface="仿宋_GB2312" pitchFamily="49" charset="-122"/>
              </a:rPr>
              <a:t>[3]  </a:t>
            </a:r>
            <a:r>
              <a:rPr kumimoji="1" lang="en-US" altLang="zh-CN" sz="2800" b="1" i="1">
                <a:solidFill>
                  <a:srgbClr val="FF3300"/>
                </a:solidFill>
                <a:latin typeface="Times New Roman" pitchFamily="18" charset="0"/>
                <a:ea typeface="仿宋_GB2312" pitchFamily="49" charset="-122"/>
              </a:rPr>
              <a:t>re</a:t>
            </a:r>
            <a:r>
              <a:rPr kumimoji="1" lang="en-US" altLang="zh-CN" sz="2800" b="1">
                <a:solidFill>
                  <a:srgbClr val="FF3300"/>
                </a:solidFill>
                <a:latin typeface="Times New Roman" pitchFamily="18" charset="0"/>
                <a:ea typeface="仿宋_GB2312" pitchFamily="49" charset="-122"/>
              </a:rPr>
              <a:t>[4]  </a:t>
            </a:r>
            <a:r>
              <a:rPr kumimoji="1" lang="en-US" altLang="zh-CN" sz="2800" b="1" i="1">
                <a:solidFill>
                  <a:srgbClr val="FF3300"/>
                </a:solidFill>
                <a:latin typeface="Times New Roman" pitchFamily="18" charset="0"/>
                <a:ea typeface="仿宋_GB2312" pitchFamily="49" charset="-122"/>
              </a:rPr>
              <a:t>re</a:t>
            </a:r>
            <a:r>
              <a:rPr kumimoji="1" lang="en-US" altLang="zh-CN" sz="2800" b="1">
                <a:solidFill>
                  <a:srgbClr val="FF3300"/>
                </a:solidFill>
                <a:latin typeface="Times New Roman" pitchFamily="18" charset="0"/>
                <a:ea typeface="仿宋_GB2312" pitchFamily="49" charset="-122"/>
              </a:rPr>
              <a:t>[5]  </a:t>
            </a:r>
            <a:r>
              <a:rPr kumimoji="1" lang="en-US" altLang="zh-CN" sz="2800" b="1" i="1">
                <a:solidFill>
                  <a:srgbClr val="FF3300"/>
                </a:solidFill>
                <a:latin typeface="Times New Roman" pitchFamily="18" charset="0"/>
                <a:ea typeface="仿宋_GB2312" pitchFamily="49" charset="-122"/>
              </a:rPr>
              <a:t>re</a:t>
            </a:r>
            <a:r>
              <a:rPr kumimoji="1" lang="en-US" altLang="zh-CN" sz="2800" b="1">
                <a:solidFill>
                  <a:srgbClr val="FF3300"/>
                </a:solidFill>
                <a:latin typeface="Times New Roman" pitchFamily="18" charset="0"/>
                <a:ea typeface="仿宋_GB2312" pitchFamily="49" charset="-122"/>
              </a:rPr>
              <a:t>[6]  </a:t>
            </a:r>
            <a:r>
              <a:rPr kumimoji="1" lang="en-US" altLang="zh-CN" sz="2800" b="1" i="1">
                <a:solidFill>
                  <a:srgbClr val="FF3300"/>
                </a:solidFill>
                <a:latin typeface="Times New Roman" pitchFamily="18" charset="0"/>
                <a:ea typeface="仿宋_GB2312" pitchFamily="49" charset="-122"/>
              </a:rPr>
              <a:t>re</a:t>
            </a:r>
            <a:r>
              <a:rPr kumimoji="1" lang="en-US" altLang="zh-CN" sz="2800" b="1">
                <a:solidFill>
                  <a:srgbClr val="FF3300"/>
                </a:solidFill>
                <a:latin typeface="Times New Roman" pitchFamily="18" charset="0"/>
                <a:ea typeface="仿宋_GB2312" pitchFamily="49" charset="-122"/>
              </a:rPr>
              <a:t>[7]  </a:t>
            </a:r>
            <a:r>
              <a:rPr kumimoji="1" lang="en-US" altLang="zh-CN" sz="2800" b="1" i="1">
                <a:solidFill>
                  <a:srgbClr val="FF3300"/>
                </a:solidFill>
                <a:latin typeface="Times New Roman" pitchFamily="18" charset="0"/>
                <a:ea typeface="仿宋_GB2312" pitchFamily="49" charset="-122"/>
              </a:rPr>
              <a:t>re</a:t>
            </a:r>
            <a:r>
              <a:rPr kumimoji="1" lang="en-US" altLang="zh-CN" sz="2800" b="1">
                <a:solidFill>
                  <a:srgbClr val="FF3300"/>
                </a:solidFill>
                <a:latin typeface="Times New Roman" pitchFamily="18" charset="0"/>
                <a:ea typeface="仿宋_GB2312" pitchFamily="49" charset="-122"/>
              </a:rPr>
              <a:t>[8]  </a:t>
            </a:r>
            <a:r>
              <a:rPr kumimoji="1" lang="en-US" altLang="zh-CN" sz="2800" b="1" i="1">
                <a:solidFill>
                  <a:srgbClr val="FF3300"/>
                </a:solidFill>
                <a:latin typeface="Times New Roman" pitchFamily="18" charset="0"/>
                <a:ea typeface="仿宋_GB2312" pitchFamily="49" charset="-122"/>
              </a:rPr>
              <a:t>re</a:t>
            </a:r>
            <a:r>
              <a:rPr kumimoji="1" lang="en-US" altLang="zh-CN" sz="2800" b="1">
                <a:solidFill>
                  <a:srgbClr val="FF3300"/>
                </a:solidFill>
                <a:latin typeface="Times New Roman" pitchFamily="18" charset="0"/>
                <a:ea typeface="仿宋_GB2312" pitchFamily="49" charset="-122"/>
              </a:rPr>
              <a:t>[9]</a:t>
            </a:r>
            <a:endParaRPr kumimoji="1" lang="en-US" altLang="zh-CN" sz="2800" b="1">
              <a:latin typeface="Times New Roman" pitchFamily="18" charset="0"/>
              <a:ea typeface="仿宋_GB2312" pitchFamily="49" charset="-122"/>
            </a:endParaRPr>
          </a:p>
        </p:txBody>
      </p:sp>
      <p:sp>
        <p:nvSpPr>
          <p:cNvPr id="205848" name="Line 24"/>
          <p:cNvSpPr>
            <a:spLocks noChangeShapeType="1"/>
          </p:cNvSpPr>
          <p:nvPr/>
        </p:nvSpPr>
        <p:spPr bwMode="auto">
          <a:xfrm>
            <a:off x="533400" y="2819400"/>
            <a:ext cx="0" cy="1752600"/>
          </a:xfrm>
          <a:prstGeom prst="line">
            <a:avLst/>
          </a:prstGeom>
          <a:noFill/>
          <a:ln w="38100" cmpd="dbl">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849" name="Line 25"/>
          <p:cNvSpPr>
            <a:spLocks noChangeShapeType="1"/>
          </p:cNvSpPr>
          <p:nvPr/>
        </p:nvSpPr>
        <p:spPr bwMode="auto">
          <a:xfrm>
            <a:off x="1447800" y="2819400"/>
            <a:ext cx="0" cy="1752600"/>
          </a:xfrm>
          <a:prstGeom prst="line">
            <a:avLst/>
          </a:prstGeom>
          <a:noFill/>
          <a:ln w="38100" cmpd="dbl">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850" name="Line 26"/>
          <p:cNvSpPr>
            <a:spLocks noChangeShapeType="1"/>
          </p:cNvSpPr>
          <p:nvPr/>
        </p:nvSpPr>
        <p:spPr bwMode="auto">
          <a:xfrm>
            <a:off x="2362200" y="2819400"/>
            <a:ext cx="0" cy="1752600"/>
          </a:xfrm>
          <a:prstGeom prst="line">
            <a:avLst/>
          </a:prstGeom>
          <a:noFill/>
          <a:ln w="38100" cmpd="dbl">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851" name="Line 27"/>
          <p:cNvSpPr>
            <a:spLocks noChangeShapeType="1"/>
          </p:cNvSpPr>
          <p:nvPr/>
        </p:nvSpPr>
        <p:spPr bwMode="auto">
          <a:xfrm>
            <a:off x="3200400" y="2819400"/>
            <a:ext cx="0" cy="1752600"/>
          </a:xfrm>
          <a:prstGeom prst="line">
            <a:avLst/>
          </a:prstGeom>
          <a:noFill/>
          <a:ln w="38100" cmpd="dbl">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852" name="Line 28"/>
          <p:cNvSpPr>
            <a:spLocks noChangeShapeType="1"/>
          </p:cNvSpPr>
          <p:nvPr/>
        </p:nvSpPr>
        <p:spPr bwMode="auto">
          <a:xfrm>
            <a:off x="4114800" y="2819400"/>
            <a:ext cx="0" cy="1752600"/>
          </a:xfrm>
          <a:prstGeom prst="line">
            <a:avLst/>
          </a:prstGeom>
          <a:noFill/>
          <a:ln w="38100" cmpd="dbl">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853" name="Line 29"/>
          <p:cNvSpPr>
            <a:spLocks noChangeShapeType="1"/>
          </p:cNvSpPr>
          <p:nvPr/>
        </p:nvSpPr>
        <p:spPr bwMode="auto">
          <a:xfrm>
            <a:off x="5029200" y="2819400"/>
            <a:ext cx="0" cy="1752600"/>
          </a:xfrm>
          <a:prstGeom prst="line">
            <a:avLst/>
          </a:prstGeom>
          <a:noFill/>
          <a:ln w="38100" cmpd="dbl">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854" name="Line 30"/>
          <p:cNvSpPr>
            <a:spLocks noChangeShapeType="1"/>
          </p:cNvSpPr>
          <p:nvPr/>
        </p:nvSpPr>
        <p:spPr bwMode="auto">
          <a:xfrm>
            <a:off x="5867400" y="2819400"/>
            <a:ext cx="0" cy="1752600"/>
          </a:xfrm>
          <a:prstGeom prst="line">
            <a:avLst/>
          </a:prstGeom>
          <a:noFill/>
          <a:ln w="38100" cmpd="dbl">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855" name="Line 31"/>
          <p:cNvSpPr>
            <a:spLocks noChangeShapeType="1"/>
          </p:cNvSpPr>
          <p:nvPr/>
        </p:nvSpPr>
        <p:spPr bwMode="auto">
          <a:xfrm>
            <a:off x="6781800" y="2819400"/>
            <a:ext cx="0" cy="1752600"/>
          </a:xfrm>
          <a:prstGeom prst="line">
            <a:avLst/>
          </a:prstGeom>
          <a:noFill/>
          <a:ln w="38100" cmpd="dbl">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856" name="Line 32"/>
          <p:cNvSpPr>
            <a:spLocks noChangeShapeType="1"/>
          </p:cNvSpPr>
          <p:nvPr/>
        </p:nvSpPr>
        <p:spPr bwMode="auto">
          <a:xfrm>
            <a:off x="7696200" y="2819400"/>
            <a:ext cx="0" cy="1752600"/>
          </a:xfrm>
          <a:prstGeom prst="line">
            <a:avLst/>
          </a:prstGeom>
          <a:noFill/>
          <a:ln w="38100" cmpd="dbl">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857" name="Line 33"/>
          <p:cNvSpPr>
            <a:spLocks noChangeShapeType="1"/>
          </p:cNvSpPr>
          <p:nvPr/>
        </p:nvSpPr>
        <p:spPr bwMode="auto">
          <a:xfrm flipH="1">
            <a:off x="8610600" y="2819400"/>
            <a:ext cx="0" cy="1752600"/>
          </a:xfrm>
          <a:prstGeom prst="line">
            <a:avLst/>
          </a:prstGeom>
          <a:noFill/>
          <a:ln w="38100" cmpd="dbl">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3122" name="Rectangle 34"/>
          <p:cNvSpPr>
            <a:spLocks noChangeArrowheads="1"/>
          </p:cNvSpPr>
          <p:nvPr/>
        </p:nvSpPr>
        <p:spPr bwMode="auto">
          <a:xfrm>
            <a:off x="1143000" y="37338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614</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473123" name="Rectangle 35"/>
          <p:cNvSpPr>
            <a:spLocks noChangeArrowheads="1"/>
          </p:cNvSpPr>
          <p:nvPr/>
        </p:nvSpPr>
        <p:spPr bwMode="auto">
          <a:xfrm>
            <a:off x="2895600" y="28194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738</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473124" name="Rectangle 36"/>
          <p:cNvSpPr>
            <a:spLocks noChangeArrowheads="1"/>
          </p:cNvSpPr>
          <p:nvPr/>
        </p:nvSpPr>
        <p:spPr bwMode="auto">
          <a:xfrm>
            <a:off x="2057400" y="37338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921</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473125" name="Rectangle 37"/>
          <p:cNvSpPr>
            <a:spLocks noChangeArrowheads="1"/>
          </p:cNvSpPr>
          <p:nvPr/>
        </p:nvSpPr>
        <p:spPr bwMode="auto">
          <a:xfrm>
            <a:off x="7391400" y="37338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485</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473126" name="Rectangle 38"/>
          <p:cNvSpPr>
            <a:spLocks noChangeArrowheads="1"/>
          </p:cNvSpPr>
          <p:nvPr/>
        </p:nvSpPr>
        <p:spPr bwMode="auto">
          <a:xfrm>
            <a:off x="2895600" y="33528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637</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473127" name="Rectangle 39"/>
          <p:cNvSpPr>
            <a:spLocks noChangeArrowheads="1"/>
          </p:cNvSpPr>
          <p:nvPr/>
        </p:nvSpPr>
        <p:spPr bwMode="auto">
          <a:xfrm>
            <a:off x="228600" y="37338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101</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473128" name="Rectangle 40"/>
          <p:cNvSpPr>
            <a:spLocks noChangeArrowheads="1"/>
          </p:cNvSpPr>
          <p:nvPr/>
        </p:nvSpPr>
        <p:spPr bwMode="auto">
          <a:xfrm>
            <a:off x="1143000" y="30480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215</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473129" name="Rectangle 41"/>
          <p:cNvSpPr>
            <a:spLocks noChangeArrowheads="1"/>
          </p:cNvSpPr>
          <p:nvPr/>
        </p:nvSpPr>
        <p:spPr bwMode="auto">
          <a:xfrm>
            <a:off x="2895600" y="38862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530</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473130" name="Rectangle 42"/>
          <p:cNvSpPr>
            <a:spLocks noChangeArrowheads="1"/>
          </p:cNvSpPr>
          <p:nvPr/>
        </p:nvSpPr>
        <p:spPr bwMode="auto">
          <a:xfrm>
            <a:off x="8305800" y="37338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790</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473131" name="Rectangle 43"/>
          <p:cNvSpPr>
            <a:spLocks noChangeArrowheads="1"/>
          </p:cNvSpPr>
          <p:nvPr/>
        </p:nvSpPr>
        <p:spPr bwMode="auto">
          <a:xfrm>
            <a:off x="228600" y="30480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306</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473132" name="Text Box 44"/>
          <p:cNvSpPr txBox="1">
            <a:spLocks noChangeArrowheads="1"/>
          </p:cNvSpPr>
          <p:nvPr/>
        </p:nvSpPr>
        <p:spPr bwMode="auto">
          <a:xfrm>
            <a:off x="136525" y="4562475"/>
            <a:ext cx="89598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i="1">
                <a:solidFill>
                  <a:srgbClr val="FF3300"/>
                </a:solidFill>
                <a:latin typeface="Times New Roman" pitchFamily="18" charset="0"/>
              </a:rPr>
              <a:t>fr</a:t>
            </a:r>
            <a:r>
              <a:rPr kumimoji="1" lang="en-US" altLang="zh-CN" sz="2800" b="1">
                <a:solidFill>
                  <a:srgbClr val="FF3300"/>
                </a:solidFill>
                <a:latin typeface="Times New Roman" pitchFamily="18" charset="0"/>
              </a:rPr>
              <a:t>[0]   </a:t>
            </a:r>
            <a:r>
              <a:rPr kumimoji="1" lang="en-US" altLang="zh-CN" sz="2800" b="1" i="1">
                <a:solidFill>
                  <a:srgbClr val="FF3300"/>
                </a:solidFill>
                <a:latin typeface="Times New Roman" pitchFamily="18" charset="0"/>
              </a:rPr>
              <a:t>fr</a:t>
            </a:r>
            <a:r>
              <a:rPr kumimoji="1" lang="en-US" altLang="zh-CN" sz="2800" b="1">
                <a:solidFill>
                  <a:srgbClr val="FF3300"/>
                </a:solidFill>
                <a:latin typeface="Times New Roman" pitchFamily="18" charset="0"/>
              </a:rPr>
              <a:t>[1]  </a:t>
            </a:r>
            <a:r>
              <a:rPr kumimoji="1" lang="en-US" altLang="zh-CN" sz="2800" b="1" i="1">
                <a:solidFill>
                  <a:srgbClr val="FF3300"/>
                </a:solidFill>
                <a:latin typeface="Times New Roman" pitchFamily="18" charset="0"/>
              </a:rPr>
              <a:t>fr</a:t>
            </a:r>
            <a:r>
              <a:rPr kumimoji="1" lang="en-US" altLang="zh-CN" sz="2800" b="1">
                <a:solidFill>
                  <a:srgbClr val="FF3300"/>
                </a:solidFill>
                <a:latin typeface="Times New Roman" pitchFamily="18" charset="0"/>
              </a:rPr>
              <a:t>[2]  </a:t>
            </a:r>
            <a:r>
              <a:rPr kumimoji="1" lang="en-US" altLang="zh-CN" sz="2800" b="1" i="1">
                <a:solidFill>
                  <a:srgbClr val="FF3300"/>
                </a:solidFill>
                <a:latin typeface="Times New Roman" pitchFamily="18" charset="0"/>
              </a:rPr>
              <a:t>fr</a:t>
            </a:r>
            <a:r>
              <a:rPr kumimoji="1" lang="en-US" altLang="zh-CN" sz="2800" b="1">
                <a:solidFill>
                  <a:srgbClr val="FF3300"/>
                </a:solidFill>
                <a:latin typeface="Times New Roman" pitchFamily="18" charset="0"/>
              </a:rPr>
              <a:t>[3]   </a:t>
            </a:r>
            <a:r>
              <a:rPr kumimoji="1" lang="en-US" altLang="zh-CN" sz="2800" b="1" i="1">
                <a:solidFill>
                  <a:srgbClr val="FF3300"/>
                </a:solidFill>
                <a:latin typeface="Times New Roman" pitchFamily="18" charset="0"/>
              </a:rPr>
              <a:t>fr</a:t>
            </a:r>
            <a:r>
              <a:rPr kumimoji="1" lang="en-US" altLang="zh-CN" sz="2800" b="1">
                <a:solidFill>
                  <a:srgbClr val="FF3300"/>
                </a:solidFill>
                <a:latin typeface="Times New Roman" pitchFamily="18" charset="0"/>
              </a:rPr>
              <a:t>[4]   </a:t>
            </a:r>
            <a:r>
              <a:rPr kumimoji="1" lang="en-US" altLang="zh-CN" sz="2800" b="1" i="1">
                <a:solidFill>
                  <a:srgbClr val="FF3300"/>
                </a:solidFill>
                <a:latin typeface="Times New Roman" pitchFamily="18" charset="0"/>
              </a:rPr>
              <a:t>fr</a:t>
            </a:r>
            <a:r>
              <a:rPr kumimoji="1" lang="en-US" altLang="zh-CN" sz="2800" b="1">
                <a:solidFill>
                  <a:srgbClr val="FF3300"/>
                </a:solidFill>
                <a:latin typeface="Times New Roman" pitchFamily="18" charset="0"/>
              </a:rPr>
              <a:t>[5]  </a:t>
            </a:r>
            <a:r>
              <a:rPr kumimoji="1" lang="en-US" altLang="zh-CN" sz="2800" b="1" i="1">
                <a:solidFill>
                  <a:srgbClr val="FF3300"/>
                </a:solidFill>
                <a:latin typeface="Times New Roman" pitchFamily="18" charset="0"/>
              </a:rPr>
              <a:t>fr</a:t>
            </a:r>
            <a:r>
              <a:rPr kumimoji="1" lang="en-US" altLang="zh-CN" sz="2800" b="1">
                <a:solidFill>
                  <a:srgbClr val="FF3300"/>
                </a:solidFill>
                <a:latin typeface="Times New Roman" pitchFamily="18" charset="0"/>
              </a:rPr>
              <a:t>[6]   </a:t>
            </a:r>
            <a:r>
              <a:rPr kumimoji="1" lang="en-US" altLang="zh-CN" sz="2800" b="1" i="1">
                <a:solidFill>
                  <a:srgbClr val="FF3300"/>
                </a:solidFill>
                <a:latin typeface="Times New Roman" pitchFamily="18" charset="0"/>
              </a:rPr>
              <a:t>fr</a:t>
            </a:r>
            <a:r>
              <a:rPr kumimoji="1" lang="en-US" altLang="zh-CN" sz="2800" b="1">
                <a:solidFill>
                  <a:srgbClr val="FF3300"/>
                </a:solidFill>
                <a:latin typeface="Times New Roman" pitchFamily="18" charset="0"/>
              </a:rPr>
              <a:t>[7]  </a:t>
            </a:r>
            <a:r>
              <a:rPr kumimoji="1" lang="en-US" altLang="zh-CN" sz="2800" b="1" i="1">
                <a:solidFill>
                  <a:srgbClr val="FF3300"/>
                </a:solidFill>
                <a:latin typeface="Times New Roman" pitchFamily="18" charset="0"/>
              </a:rPr>
              <a:t>fr</a:t>
            </a:r>
            <a:r>
              <a:rPr kumimoji="1" lang="en-US" altLang="zh-CN" sz="2800" b="1">
                <a:solidFill>
                  <a:srgbClr val="FF3300"/>
                </a:solidFill>
                <a:latin typeface="Times New Roman" pitchFamily="18" charset="0"/>
              </a:rPr>
              <a:t>[8]   </a:t>
            </a:r>
            <a:r>
              <a:rPr kumimoji="1" lang="en-US" altLang="zh-CN" sz="2800" b="1" i="1">
                <a:solidFill>
                  <a:srgbClr val="FF3300"/>
                </a:solidFill>
                <a:latin typeface="Times New Roman" pitchFamily="18" charset="0"/>
              </a:rPr>
              <a:t>fr</a:t>
            </a:r>
            <a:r>
              <a:rPr kumimoji="1" lang="en-US" altLang="zh-CN" sz="2800" b="1">
                <a:solidFill>
                  <a:srgbClr val="FF3300"/>
                </a:solidFill>
                <a:latin typeface="Times New Roman" pitchFamily="18" charset="0"/>
              </a:rPr>
              <a:t>[9]</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473133" name="Text Box 45"/>
          <p:cNvSpPr txBox="1">
            <a:spLocks noChangeArrowheads="1"/>
          </p:cNvSpPr>
          <p:nvPr/>
        </p:nvSpPr>
        <p:spPr bwMode="auto">
          <a:xfrm>
            <a:off x="76200" y="5249863"/>
            <a:ext cx="197802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zh-CN" altLang="en-US" sz="2800" b="1">
                <a:solidFill>
                  <a:schemeClr val="tx2"/>
                </a:solidFill>
                <a:effectLst>
                  <a:outerShdw blurRad="38100" dist="38100" dir="2700000" algn="tl">
                    <a:srgbClr val="C0C0C0"/>
                  </a:outerShdw>
                </a:effectLst>
                <a:latin typeface="Times New Roman" pitchFamily="18" charset="0"/>
                <a:ea typeface="仿宋_GB2312" pitchFamily="49" charset="-122"/>
              </a:rPr>
              <a:t>第二趟收集</a:t>
            </a:r>
          </a:p>
        </p:txBody>
      </p:sp>
      <p:sp>
        <p:nvSpPr>
          <p:cNvPr id="473134" name="Rectangle 46"/>
          <p:cNvSpPr>
            <a:spLocks noChangeArrowheads="1"/>
          </p:cNvSpPr>
          <p:nvPr/>
        </p:nvSpPr>
        <p:spPr bwMode="auto">
          <a:xfrm>
            <a:off x="4724400" y="5943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530</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5871" name="Line 47"/>
          <p:cNvSpPr>
            <a:spLocks noChangeShapeType="1"/>
          </p:cNvSpPr>
          <p:nvPr/>
        </p:nvSpPr>
        <p:spPr bwMode="auto">
          <a:xfrm>
            <a:off x="762000" y="6172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3136" name="Rectangle 48"/>
          <p:cNvSpPr>
            <a:spLocks noChangeArrowheads="1"/>
          </p:cNvSpPr>
          <p:nvPr/>
        </p:nvSpPr>
        <p:spPr bwMode="auto">
          <a:xfrm>
            <a:off x="8382000" y="5943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790</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5873" name="Line 49"/>
          <p:cNvSpPr>
            <a:spLocks noChangeShapeType="1"/>
          </p:cNvSpPr>
          <p:nvPr/>
        </p:nvSpPr>
        <p:spPr bwMode="auto">
          <a:xfrm>
            <a:off x="1676400" y="6172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3138" name="Rectangle 50"/>
          <p:cNvSpPr>
            <a:spLocks noChangeArrowheads="1"/>
          </p:cNvSpPr>
          <p:nvPr/>
        </p:nvSpPr>
        <p:spPr bwMode="auto">
          <a:xfrm>
            <a:off x="3810000" y="5943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921</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5875" name="Line 51"/>
          <p:cNvSpPr>
            <a:spLocks noChangeShapeType="1"/>
          </p:cNvSpPr>
          <p:nvPr/>
        </p:nvSpPr>
        <p:spPr bwMode="auto">
          <a:xfrm>
            <a:off x="2590800" y="6172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3140" name="Rectangle 52"/>
          <p:cNvSpPr>
            <a:spLocks noChangeArrowheads="1"/>
          </p:cNvSpPr>
          <p:nvPr/>
        </p:nvSpPr>
        <p:spPr bwMode="auto">
          <a:xfrm>
            <a:off x="152400" y="5943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101</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5877" name="Line 53"/>
          <p:cNvSpPr>
            <a:spLocks noChangeShapeType="1"/>
          </p:cNvSpPr>
          <p:nvPr/>
        </p:nvSpPr>
        <p:spPr bwMode="auto">
          <a:xfrm>
            <a:off x="3505200" y="6172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3142" name="Rectangle 54"/>
          <p:cNvSpPr>
            <a:spLocks noChangeArrowheads="1"/>
          </p:cNvSpPr>
          <p:nvPr/>
        </p:nvSpPr>
        <p:spPr bwMode="auto">
          <a:xfrm>
            <a:off x="1981200" y="5943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614</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5879" name="Line 55"/>
          <p:cNvSpPr>
            <a:spLocks noChangeShapeType="1"/>
          </p:cNvSpPr>
          <p:nvPr/>
        </p:nvSpPr>
        <p:spPr bwMode="auto">
          <a:xfrm>
            <a:off x="4419600" y="6172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3144" name="Rectangle 56"/>
          <p:cNvSpPr>
            <a:spLocks noChangeArrowheads="1"/>
          </p:cNvSpPr>
          <p:nvPr/>
        </p:nvSpPr>
        <p:spPr bwMode="auto">
          <a:xfrm>
            <a:off x="7467600" y="5943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485</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5881" name="Line 57"/>
          <p:cNvSpPr>
            <a:spLocks noChangeShapeType="1"/>
          </p:cNvSpPr>
          <p:nvPr/>
        </p:nvSpPr>
        <p:spPr bwMode="auto">
          <a:xfrm>
            <a:off x="5334000" y="6172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3146" name="Rectangle 58"/>
          <p:cNvSpPr>
            <a:spLocks noChangeArrowheads="1"/>
          </p:cNvSpPr>
          <p:nvPr/>
        </p:nvSpPr>
        <p:spPr bwMode="auto">
          <a:xfrm>
            <a:off x="2895600" y="5943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215</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5883" name="Line 59"/>
          <p:cNvSpPr>
            <a:spLocks noChangeShapeType="1"/>
          </p:cNvSpPr>
          <p:nvPr/>
        </p:nvSpPr>
        <p:spPr bwMode="auto">
          <a:xfrm>
            <a:off x="6248400" y="6172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3148" name="Rectangle 60"/>
          <p:cNvSpPr>
            <a:spLocks noChangeArrowheads="1"/>
          </p:cNvSpPr>
          <p:nvPr/>
        </p:nvSpPr>
        <p:spPr bwMode="auto">
          <a:xfrm>
            <a:off x="1066800" y="5943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306</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5885" name="Line 61"/>
          <p:cNvSpPr>
            <a:spLocks noChangeShapeType="1"/>
          </p:cNvSpPr>
          <p:nvPr/>
        </p:nvSpPr>
        <p:spPr bwMode="auto">
          <a:xfrm>
            <a:off x="7162800" y="6172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3150" name="Rectangle 62"/>
          <p:cNvSpPr>
            <a:spLocks noChangeArrowheads="1"/>
          </p:cNvSpPr>
          <p:nvPr/>
        </p:nvSpPr>
        <p:spPr bwMode="auto">
          <a:xfrm>
            <a:off x="5638800" y="5943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637</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5887" name="Line 63"/>
          <p:cNvSpPr>
            <a:spLocks noChangeShapeType="1"/>
          </p:cNvSpPr>
          <p:nvPr/>
        </p:nvSpPr>
        <p:spPr bwMode="auto">
          <a:xfrm>
            <a:off x="8077200" y="6172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3152" name="Rectangle 64"/>
          <p:cNvSpPr>
            <a:spLocks noChangeArrowheads="1"/>
          </p:cNvSpPr>
          <p:nvPr/>
        </p:nvSpPr>
        <p:spPr bwMode="auto">
          <a:xfrm>
            <a:off x="6553200" y="5943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738</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473153" name="Line 65"/>
          <p:cNvSpPr>
            <a:spLocks noChangeShapeType="1"/>
          </p:cNvSpPr>
          <p:nvPr/>
        </p:nvSpPr>
        <p:spPr bwMode="auto">
          <a:xfrm>
            <a:off x="539750" y="2852738"/>
            <a:ext cx="936625" cy="172878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3154" name="Line 66"/>
          <p:cNvSpPr>
            <a:spLocks noChangeShapeType="1"/>
          </p:cNvSpPr>
          <p:nvPr/>
        </p:nvSpPr>
        <p:spPr bwMode="auto">
          <a:xfrm>
            <a:off x="1403350" y="2852738"/>
            <a:ext cx="936625" cy="172878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3155" name="Line 67"/>
          <p:cNvSpPr>
            <a:spLocks noChangeShapeType="1"/>
          </p:cNvSpPr>
          <p:nvPr/>
        </p:nvSpPr>
        <p:spPr bwMode="auto">
          <a:xfrm>
            <a:off x="2411413" y="2924175"/>
            <a:ext cx="792162" cy="172878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3156" name="Line 68"/>
          <p:cNvSpPr>
            <a:spLocks noChangeShapeType="1"/>
          </p:cNvSpPr>
          <p:nvPr/>
        </p:nvSpPr>
        <p:spPr bwMode="auto">
          <a:xfrm>
            <a:off x="3203575" y="2852738"/>
            <a:ext cx="936625" cy="1871662"/>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3157" name="Line 69"/>
          <p:cNvSpPr>
            <a:spLocks noChangeShapeType="1"/>
          </p:cNvSpPr>
          <p:nvPr/>
        </p:nvSpPr>
        <p:spPr bwMode="auto">
          <a:xfrm>
            <a:off x="4140200" y="2852738"/>
            <a:ext cx="863600" cy="172878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3158" name="Line 70"/>
          <p:cNvSpPr>
            <a:spLocks noChangeShapeType="1"/>
          </p:cNvSpPr>
          <p:nvPr/>
        </p:nvSpPr>
        <p:spPr bwMode="auto">
          <a:xfrm>
            <a:off x="5076825" y="2852738"/>
            <a:ext cx="790575" cy="172878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3159" name="Line 71"/>
          <p:cNvSpPr>
            <a:spLocks noChangeShapeType="1"/>
          </p:cNvSpPr>
          <p:nvPr/>
        </p:nvSpPr>
        <p:spPr bwMode="auto">
          <a:xfrm>
            <a:off x="5867400" y="2852738"/>
            <a:ext cx="865188" cy="172878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3160" name="Line 72"/>
          <p:cNvSpPr>
            <a:spLocks noChangeShapeType="1"/>
          </p:cNvSpPr>
          <p:nvPr/>
        </p:nvSpPr>
        <p:spPr bwMode="auto">
          <a:xfrm>
            <a:off x="6804025" y="2852738"/>
            <a:ext cx="865188" cy="172878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3161" name="Line 73"/>
          <p:cNvSpPr>
            <a:spLocks noChangeShapeType="1"/>
          </p:cNvSpPr>
          <p:nvPr/>
        </p:nvSpPr>
        <p:spPr bwMode="auto">
          <a:xfrm>
            <a:off x="7740650" y="2924175"/>
            <a:ext cx="865188" cy="172878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3129"/>
                                        </p:tgtEl>
                                        <p:attrNameLst>
                                          <p:attrName>style.visibility</p:attrName>
                                        </p:attrNameLst>
                                      </p:cBhvr>
                                      <p:to>
                                        <p:strVal val="visible"/>
                                      </p:to>
                                    </p:set>
                                    <p:anim calcmode="lin" valueType="num">
                                      <p:cBhvr additive="base">
                                        <p:cTn id="7" dur="500" fill="hold"/>
                                        <p:tgtEl>
                                          <p:spTgt spid="473129"/>
                                        </p:tgtEl>
                                        <p:attrNameLst>
                                          <p:attrName>ppt_x</p:attrName>
                                        </p:attrNameLst>
                                      </p:cBhvr>
                                      <p:tavLst>
                                        <p:tav tm="0">
                                          <p:val>
                                            <p:strVal val="#ppt_x"/>
                                          </p:val>
                                        </p:tav>
                                        <p:tav tm="100000">
                                          <p:val>
                                            <p:strVal val="#ppt_x"/>
                                          </p:val>
                                        </p:tav>
                                      </p:tavLst>
                                    </p:anim>
                                    <p:anim calcmode="lin" valueType="num">
                                      <p:cBhvr additive="base">
                                        <p:cTn id="8" dur="500" fill="hold"/>
                                        <p:tgtEl>
                                          <p:spTgt spid="47312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3130"/>
                                        </p:tgtEl>
                                        <p:attrNameLst>
                                          <p:attrName>style.visibility</p:attrName>
                                        </p:attrNameLst>
                                      </p:cBhvr>
                                      <p:to>
                                        <p:strVal val="visible"/>
                                      </p:to>
                                    </p:set>
                                    <p:anim calcmode="lin" valueType="num">
                                      <p:cBhvr additive="base">
                                        <p:cTn id="13" dur="500" fill="hold"/>
                                        <p:tgtEl>
                                          <p:spTgt spid="473130"/>
                                        </p:tgtEl>
                                        <p:attrNameLst>
                                          <p:attrName>ppt_x</p:attrName>
                                        </p:attrNameLst>
                                      </p:cBhvr>
                                      <p:tavLst>
                                        <p:tav tm="0">
                                          <p:val>
                                            <p:strVal val="#ppt_x"/>
                                          </p:val>
                                        </p:tav>
                                        <p:tav tm="100000">
                                          <p:val>
                                            <p:strVal val="#ppt_x"/>
                                          </p:val>
                                        </p:tav>
                                      </p:tavLst>
                                    </p:anim>
                                    <p:anim calcmode="lin" valueType="num">
                                      <p:cBhvr additive="base">
                                        <p:cTn id="14" dur="500" fill="hold"/>
                                        <p:tgtEl>
                                          <p:spTgt spid="47313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73124"/>
                                        </p:tgtEl>
                                        <p:attrNameLst>
                                          <p:attrName>style.visibility</p:attrName>
                                        </p:attrNameLst>
                                      </p:cBhvr>
                                      <p:to>
                                        <p:strVal val="visible"/>
                                      </p:to>
                                    </p:set>
                                    <p:anim calcmode="lin" valueType="num">
                                      <p:cBhvr additive="base">
                                        <p:cTn id="19" dur="500" fill="hold"/>
                                        <p:tgtEl>
                                          <p:spTgt spid="473124"/>
                                        </p:tgtEl>
                                        <p:attrNameLst>
                                          <p:attrName>ppt_x</p:attrName>
                                        </p:attrNameLst>
                                      </p:cBhvr>
                                      <p:tavLst>
                                        <p:tav tm="0">
                                          <p:val>
                                            <p:strVal val="#ppt_x"/>
                                          </p:val>
                                        </p:tav>
                                        <p:tav tm="100000">
                                          <p:val>
                                            <p:strVal val="#ppt_x"/>
                                          </p:val>
                                        </p:tav>
                                      </p:tavLst>
                                    </p:anim>
                                    <p:anim calcmode="lin" valueType="num">
                                      <p:cBhvr additive="base">
                                        <p:cTn id="20" dur="500" fill="hold"/>
                                        <p:tgtEl>
                                          <p:spTgt spid="47312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73127"/>
                                        </p:tgtEl>
                                        <p:attrNameLst>
                                          <p:attrName>style.visibility</p:attrName>
                                        </p:attrNameLst>
                                      </p:cBhvr>
                                      <p:to>
                                        <p:strVal val="visible"/>
                                      </p:to>
                                    </p:set>
                                    <p:anim calcmode="lin" valueType="num">
                                      <p:cBhvr additive="base">
                                        <p:cTn id="25" dur="500" fill="hold"/>
                                        <p:tgtEl>
                                          <p:spTgt spid="473127"/>
                                        </p:tgtEl>
                                        <p:attrNameLst>
                                          <p:attrName>ppt_x</p:attrName>
                                        </p:attrNameLst>
                                      </p:cBhvr>
                                      <p:tavLst>
                                        <p:tav tm="0">
                                          <p:val>
                                            <p:strVal val="#ppt_x"/>
                                          </p:val>
                                        </p:tav>
                                        <p:tav tm="100000">
                                          <p:val>
                                            <p:strVal val="#ppt_x"/>
                                          </p:val>
                                        </p:tav>
                                      </p:tavLst>
                                    </p:anim>
                                    <p:anim calcmode="lin" valueType="num">
                                      <p:cBhvr additive="base">
                                        <p:cTn id="26" dur="500" fill="hold"/>
                                        <p:tgtEl>
                                          <p:spTgt spid="47312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73122"/>
                                        </p:tgtEl>
                                        <p:attrNameLst>
                                          <p:attrName>style.visibility</p:attrName>
                                        </p:attrNameLst>
                                      </p:cBhvr>
                                      <p:to>
                                        <p:strVal val="visible"/>
                                      </p:to>
                                    </p:set>
                                    <p:anim calcmode="lin" valueType="num">
                                      <p:cBhvr additive="base">
                                        <p:cTn id="31" dur="500" fill="hold"/>
                                        <p:tgtEl>
                                          <p:spTgt spid="473122"/>
                                        </p:tgtEl>
                                        <p:attrNameLst>
                                          <p:attrName>ppt_x</p:attrName>
                                        </p:attrNameLst>
                                      </p:cBhvr>
                                      <p:tavLst>
                                        <p:tav tm="0">
                                          <p:val>
                                            <p:strVal val="#ppt_x"/>
                                          </p:val>
                                        </p:tav>
                                        <p:tav tm="100000">
                                          <p:val>
                                            <p:strVal val="#ppt_x"/>
                                          </p:val>
                                        </p:tav>
                                      </p:tavLst>
                                    </p:anim>
                                    <p:anim calcmode="lin" valueType="num">
                                      <p:cBhvr additive="base">
                                        <p:cTn id="32" dur="500" fill="hold"/>
                                        <p:tgtEl>
                                          <p:spTgt spid="47312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73125"/>
                                        </p:tgtEl>
                                        <p:attrNameLst>
                                          <p:attrName>style.visibility</p:attrName>
                                        </p:attrNameLst>
                                      </p:cBhvr>
                                      <p:to>
                                        <p:strVal val="visible"/>
                                      </p:to>
                                    </p:set>
                                    <p:anim calcmode="lin" valueType="num">
                                      <p:cBhvr additive="base">
                                        <p:cTn id="37" dur="500" fill="hold"/>
                                        <p:tgtEl>
                                          <p:spTgt spid="473125"/>
                                        </p:tgtEl>
                                        <p:attrNameLst>
                                          <p:attrName>ppt_x</p:attrName>
                                        </p:attrNameLst>
                                      </p:cBhvr>
                                      <p:tavLst>
                                        <p:tav tm="0">
                                          <p:val>
                                            <p:strVal val="#ppt_x"/>
                                          </p:val>
                                        </p:tav>
                                        <p:tav tm="100000">
                                          <p:val>
                                            <p:strVal val="#ppt_x"/>
                                          </p:val>
                                        </p:tav>
                                      </p:tavLst>
                                    </p:anim>
                                    <p:anim calcmode="lin" valueType="num">
                                      <p:cBhvr additive="base">
                                        <p:cTn id="38" dur="500" fill="hold"/>
                                        <p:tgtEl>
                                          <p:spTgt spid="473125"/>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73128"/>
                                        </p:tgtEl>
                                        <p:attrNameLst>
                                          <p:attrName>style.visibility</p:attrName>
                                        </p:attrNameLst>
                                      </p:cBhvr>
                                      <p:to>
                                        <p:strVal val="visible"/>
                                      </p:to>
                                    </p:set>
                                    <p:anim calcmode="lin" valueType="num">
                                      <p:cBhvr additive="base">
                                        <p:cTn id="43" dur="500" fill="hold"/>
                                        <p:tgtEl>
                                          <p:spTgt spid="473128"/>
                                        </p:tgtEl>
                                        <p:attrNameLst>
                                          <p:attrName>ppt_x</p:attrName>
                                        </p:attrNameLst>
                                      </p:cBhvr>
                                      <p:tavLst>
                                        <p:tav tm="0">
                                          <p:val>
                                            <p:strVal val="#ppt_x"/>
                                          </p:val>
                                        </p:tav>
                                        <p:tav tm="100000">
                                          <p:val>
                                            <p:strVal val="#ppt_x"/>
                                          </p:val>
                                        </p:tav>
                                      </p:tavLst>
                                    </p:anim>
                                    <p:anim calcmode="lin" valueType="num">
                                      <p:cBhvr additive="base">
                                        <p:cTn id="44" dur="500" fill="hold"/>
                                        <p:tgtEl>
                                          <p:spTgt spid="473128"/>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73131"/>
                                        </p:tgtEl>
                                        <p:attrNameLst>
                                          <p:attrName>style.visibility</p:attrName>
                                        </p:attrNameLst>
                                      </p:cBhvr>
                                      <p:to>
                                        <p:strVal val="visible"/>
                                      </p:to>
                                    </p:set>
                                    <p:anim calcmode="lin" valueType="num">
                                      <p:cBhvr additive="base">
                                        <p:cTn id="49" dur="500" fill="hold"/>
                                        <p:tgtEl>
                                          <p:spTgt spid="473131"/>
                                        </p:tgtEl>
                                        <p:attrNameLst>
                                          <p:attrName>ppt_x</p:attrName>
                                        </p:attrNameLst>
                                      </p:cBhvr>
                                      <p:tavLst>
                                        <p:tav tm="0">
                                          <p:val>
                                            <p:strVal val="#ppt_x"/>
                                          </p:val>
                                        </p:tav>
                                        <p:tav tm="100000">
                                          <p:val>
                                            <p:strVal val="#ppt_x"/>
                                          </p:val>
                                        </p:tav>
                                      </p:tavLst>
                                    </p:anim>
                                    <p:anim calcmode="lin" valueType="num">
                                      <p:cBhvr additive="base">
                                        <p:cTn id="50" dur="500" fill="hold"/>
                                        <p:tgtEl>
                                          <p:spTgt spid="473131"/>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73126"/>
                                        </p:tgtEl>
                                        <p:attrNameLst>
                                          <p:attrName>style.visibility</p:attrName>
                                        </p:attrNameLst>
                                      </p:cBhvr>
                                      <p:to>
                                        <p:strVal val="visible"/>
                                      </p:to>
                                    </p:set>
                                    <p:anim calcmode="lin" valueType="num">
                                      <p:cBhvr additive="base">
                                        <p:cTn id="55" dur="500" fill="hold"/>
                                        <p:tgtEl>
                                          <p:spTgt spid="473126"/>
                                        </p:tgtEl>
                                        <p:attrNameLst>
                                          <p:attrName>ppt_x</p:attrName>
                                        </p:attrNameLst>
                                      </p:cBhvr>
                                      <p:tavLst>
                                        <p:tav tm="0">
                                          <p:val>
                                            <p:strVal val="#ppt_x"/>
                                          </p:val>
                                        </p:tav>
                                        <p:tav tm="100000">
                                          <p:val>
                                            <p:strVal val="#ppt_x"/>
                                          </p:val>
                                        </p:tav>
                                      </p:tavLst>
                                    </p:anim>
                                    <p:anim calcmode="lin" valueType="num">
                                      <p:cBhvr additive="base">
                                        <p:cTn id="56" dur="500" fill="hold"/>
                                        <p:tgtEl>
                                          <p:spTgt spid="473126"/>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73123"/>
                                        </p:tgtEl>
                                        <p:attrNameLst>
                                          <p:attrName>style.visibility</p:attrName>
                                        </p:attrNameLst>
                                      </p:cBhvr>
                                      <p:to>
                                        <p:strVal val="visible"/>
                                      </p:to>
                                    </p:set>
                                    <p:anim calcmode="lin" valueType="num">
                                      <p:cBhvr additive="base">
                                        <p:cTn id="61" dur="500" fill="hold"/>
                                        <p:tgtEl>
                                          <p:spTgt spid="473123"/>
                                        </p:tgtEl>
                                        <p:attrNameLst>
                                          <p:attrName>ppt_x</p:attrName>
                                        </p:attrNameLst>
                                      </p:cBhvr>
                                      <p:tavLst>
                                        <p:tav tm="0">
                                          <p:val>
                                            <p:strVal val="#ppt_x"/>
                                          </p:val>
                                        </p:tav>
                                        <p:tav tm="100000">
                                          <p:val>
                                            <p:strVal val="#ppt_x"/>
                                          </p:val>
                                        </p:tav>
                                      </p:tavLst>
                                    </p:anim>
                                    <p:anim calcmode="lin" valueType="num">
                                      <p:cBhvr additive="base">
                                        <p:cTn id="62" dur="500" fill="hold"/>
                                        <p:tgtEl>
                                          <p:spTgt spid="473123"/>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73153"/>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73154"/>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73155"/>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73156"/>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73157"/>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73158"/>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73159"/>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73160"/>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73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122" grpId="0" animBg="1"/>
      <p:bldP spid="473123" grpId="0" animBg="1"/>
      <p:bldP spid="473124" grpId="0" animBg="1"/>
      <p:bldP spid="473125" grpId="0" animBg="1"/>
      <p:bldP spid="473126" grpId="0" animBg="1"/>
      <p:bldP spid="473127" grpId="0" animBg="1"/>
      <p:bldP spid="473128" grpId="0" animBg="1"/>
      <p:bldP spid="473129" grpId="0" animBg="1"/>
      <p:bldP spid="473130" grpId="0" animBg="1"/>
      <p:bldP spid="473131" grpId="0" animBg="1"/>
      <p:bldP spid="473153" grpId="0" animBg="1"/>
      <p:bldP spid="473154" grpId="0" animBg="1"/>
      <p:bldP spid="473155" grpId="0" animBg="1"/>
      <p:bldP spid="473156" grpId="0" animBg="1"/>
      <p:bldP spid="473157" grpId="0" animBg="1"/>
      <p:bldP spid="473158" grpId="0" animBg="1"/>
      <p:bldP spid="473159" grpId="0" animBg="1"/>
      <p:bldP spid="473160" grpId="0" animBg="1"/>
      <p:bldP spid="473161" grpId="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Text Box 2"/>
          <p:cNvSpPr txBox="1">
            <a:spLocks noChangeArrowheads="1"/>
          </p:cNvSpPr>
          <p:nvPr/>
        </p:nvSpPr>
        <p:spPr bwMode="auto">
          <a:xfrm>
            <a:off x="250825" y="188913"/>
            <a:ext cx="8497888"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defRPr/>
            </a:pPr>
            <a:r>
              <a:rPr kumimoji="1" lang="zh-CN" altLang="en-US" sz="2800" b="1">
                <a:solidFill>
                  <a:srgbClr val="008080"/>
                </a:solidFill>
                <a:effectLst>
                  <a:outerShdw blurRad="38100" dist="38100" dir="2700000" algn="tl">
                    <a:srgbClr val="C0C0C0"/>
                  </a:outerShdw>
                </a:effectLst>
                <a:latin typeface="Times New Roman" pitchFamily="18" charset="0"/>
                <a:ea typeface="仿宋_GB2312" pitchFamily="49" charset="-122"/>
              </a:rPr>
              <a:t>基数排序的“分配”与“收集”过程   第三趟（百位）</a:t>
            </a:r>
            <a:endParaRPr kumimoji="1" lang="zh-CN" altLang="en-US" sz="2800">
              <a:latin typeface="Times New Roman" pitchFamily="18" charset="0"/>
            </a:endParaRPr>
          </a:p>
        </p:txBody>
      </p:sp>
      <p:sp>
        <p:nvSpPr>
          <p:cNvPr id="474115" name="Rectangle 3"/>
          <p:cNvSpPr>
            <a:spLocks noChangeArrowheads="1"/>
          </p:cNvSpPr>
          <p:nvPr/>
        </p:nvSpPr>
        <p:spPr bwMode="auto">
          <a:xfrm>
            <a:off x="1981200" y="990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614</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6852" name="Line 4"/>
          <p:cNvSpPr>
            <a:spLocks noChangeShapeType="1"/>
          </p:cNvSpPr>
          <p:nvPr/>
        </p:nvSpPr>
        <p:spPr bwMode="auto">
          <a:xfrm>
            <a:off x="762000" y="1219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853" name="Line 5"/>
          <p:cNvSpPr>
            <a:spLocks noChangeShapeType="1"/>
          </p:cNvSpPr>
          <p:nvPr/>
        </p:nvSpPr>
        <p:spPr bwMode="auto">
          <a:xfrm>
            <a:off x="1676400" y="1219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4118" name="Rectangle 6"/>
          <p:cNvSpPr>
            <a:spLocks noChangeArrowheads="1"/>
          </p:cNvSpPr>
          <p:nvPr/>
        </p:nvSpPr>
        <p:spPr bwMode="auto">
          <a:xfrm>
            <a:off x="3810000" y="990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921</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6855" name="Line 7"/>
          <p:cNvSpPr>
            <a:spLocks noChangeShapeType="1"/>
          </p:cNvSpPr>
          <p:nvPr/>
        </p:nvSpPr>
        <p:spPr bwMode="auto">
          <a:xfrm>
            <a:off x="2590800" y="1219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4120" name="Rectangle 8"/>
          <p:cNvSpPr>
            <a:spLocks noChangeArrowheads="1"/>
          </p:cNvSpPr>
          <p:nvPr/>
        </p:nvSpPr>
        <p:spPr bwMode="auto">
          <a:xfrm>
            <a:off x="7467600" y="990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485</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6857" name="Line 9"/>
          <p:cNvSpPr>
            <a:spLocks noChangeShapeType="1"/>
          </p:cNvSpPr>
          <p:nvPr/>
        </p:nvSpPr>
        <p:spPr bwMode="auto">
          <a:xfrm>
            <a:off x="3505200" y="1219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4122" name="Rectangle 10"/>
          <p:cNvSpPr>
            <a:spLocks noChangeArrowheads="1"/>
          </p:cNvSpPr>
          <p:nvPr/>
        </p:nvSpPr>
        <p:spPr bwMode="auto">
          <a:xfrm>
            <a:off x="5638800" y="990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637</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474123" name="Rectangle 11"/>
          <p:cNvSpPr>
            <a:spLocks noChangeArrowheads="1"/>
          </p:cNvSpPr>
          <p:nvPr/>
        </p:nvSpPr>
        <p:spPr bwMode="auto">
          <a:xfrm>
            <a:off x="6553200" y="990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738</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6860" name="Line 12"/>
          <p:cNvSpPr>
            <a:spLocks noChangeShapeType="1"/>
          </p:cNvSpPr>
          <p:nvPr/>
        </p:nvSpPr>
        <p:spPr bwMode="auto">
          <a:xfrm>
            <a:off x="4419600" y="1219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4125" name="Rectangle 13"/>
          <p:cNvSpPr>
            <a:spLocks noChangeArrowheads="1"/>
          </p:cNvSpPr>
          <p:nvPr/>
        </p:nvSpPr>
        <p:spPr bwMode="auto">
          <a:xfrm>
            <a:off x="152400" y="990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101</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6862" name="Line 14"/>
          <p:cNvSpPr>
            <a:spLocks noChangeShapeType="1"/>
          </p:cNvSpPr>
          <p:nvPr/>
        </p:nvSpPr>
        <p:spPr bwMode="auto">
          <a:xfrm>
            <a:off x="5334000" y="1219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4127" name="Rectangle 15"/>
          <p:cNvSpPr>
            <a:spLocks noChangeArrowheads="1"/>
          </p:cNvSpPr>
          <p:nvPr/>
        </p:nvSpPr>
        <p:spPr bwMode="auto">
          <a:xfrm>
            <a:off x="2895600" y="990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215</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6864" name="Line 16"/>
          <p:cNvSpPr>
            <a:spLocks noChangeShapeType="1"/>
          </p:cNvSpPr>
          <p:nvPr/>
        </p:nvSpPr>
        <p:spPr bwMode="auto">
          <a:xfrm>
            <a:off x="6248400" y="1219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4129" name="Rectangle 17"/>
          <p:cNvSpPr>
            <a:spLocks noChangeArrowheads="1"/>
          </p:cNvSpPr>
          <p:nvPr/>
        </p:nvSpPr>
        <p:spPr bwMode="auto">
          <a:xfrm>
            <a:off x="4724400" y="990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530</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6866" name="Line 18"/>
          <p:cNvSpPr>
            <a:spLocks noChangeShapeType="1"/>
          </p:cNvSpPr>
          <p:nvPr/>
        </p:nvSpPr>
        <p:spPr bwMode="auto">
          <a:xfrm>
            <a:off x="7162800" y="1219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4131" name="Rectangle 19"/>
          <p:cNvSpPr>
            <a:spLocks noChangeArrowheads="1"/>
          </p:cNvSpPr>
          <p:nvPr/>
        </p:nvSpPr>
        <p:spPr bwMode="auto">
          <a:xfrm>
            <a:off x="8382000" y="990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790</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6868" name="Line 20"/>
          <p:cNvSpPr>
            <a:spLocks noChangeShapeType="1"/>
          </p:cNvSpPr>
          <p:nvPr/>
        </p:nvSpPr>
        <p:spPr bwMode="auto">
          <a:xfrm>
            <a:off x="8077200" y="1219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4133" name="Rectangle 21"/>
          <p:cNvSpPr>
            <a:spLocks noChangeArrowheads="1"/>
          </p:cNvSpPr>
          <p:nvPr/>
        </p:nvSpPr>
        <p:spPr bwMode="auto">
          <a:xfrm>
            <a:off x="1066800" y="990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306</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474134" name="Text Box 22"/>
          <p:cNvSpPr txBox="1">
            <a:spLocks noChangeArrowheads="1"/>
          </p:cNvSpPr>
          <p:nvPr/>
        </p:nvSpPr>
        <p:spPr bwMode="auto">
          <a:xfrm>
            <a:off x="76200" y="1766888"/>
            <a:ext cx="49657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zh-CN" altLang="en-US" sz="2800" b="1">
                <a:solidFill>
                  <a:schemeClr val="tx2"/>
                </a:solidFill>
                <a:effectLst>
                  <a:outerShdw blurRad="38100" dist="38100" dir="2700000" algn="tl">
                    <a:srgbClr val="C0C0C0"/>
                  </a:outerShdw>
                </a:effectLst>
                <a:latin typeface="Times New Roman" pitchFamily="18" charset="0"/>
                <a:ea typeface="仿宋_GB2312" pitchFamily="49" charset="-122"/>
              </a:rPr>
              <a:t>第三趟分配（按最高位 </a:t>
            </a:r>
            <a:r>
              <a:rPr kumimoji="1" lang="en-US" altLang="zh-CN" sz="2800" b="1" i="1">
                <a:solidFill>
                  <a:schemeClr val="tx2"/>
                </a:solidFill>
                <a:effectLst>
                  <a:outerShdw blurRad="38100" dist="38100" dir="2700000" algn="tl">
                    <a:srgbClr val="C0C0C0"/>
                  </a:outerShdw>
                </a:effectLst>
                <a:latin typeface="Times New Roman" pitchFamily="18" charset="0"/>
                <a:ea typeface="仿宋_GB2312" pitchFamily="49" charset="-122"/>
              </a:rPr>
              <a:t>i</a:t>
            </a:r>
            <a:r>
              <a:rPr kumimoji="1" lang="en-US" altLang="zh-CN" sz="2800" b="1">
                <a:solidFill>
                  <a:schemeClr val="tx2"/>
                </a:solidFill>
                <a:effectLst>
                  <a:outerShdw blurRad="38100" dist="38100" dir="2700000" algn="tl">
                    <a:srgbClr val="C0C0C0"/>
                  </a:outerShdw>
                </a:effectLst>
                <a:latin typeface="Times New Roman" pitchFamily="18" charset="0"/>
                <a:ea typeface="仿宋_GB2312" pitchFamily="49" charset="-122"/>
              </a:rPr>
              <a:t> = 1 </a:t>
            </a:r>
            <a:r>
              <a:rPr kumimoji="1" lang="zh-CN" altLang="en-US" sz="2800" b="1">
                <a:solidFill>
                  <a:schemeClr val="tx2"/>
                </a:solidFill>
                <a:effectLst>
                  <a:outerShdw blurRad="38100" dist="38100" dir="2700000" algn="tl">
                    <a:srgbClr val="C0C0C0"/>
                  </a:outerShdw>
                </a:effectLst>
                <a:latin typeface="Times New Roman" pitchFamily="18" charset="0"/>
                <a:ea typeface="仿宋_GB2312" pitchFamily="49" charset="-122"/>
              </a:rPr>
              <a:t>）</a:t>
            </a:r>
          </a:p>
        </p:txBody>
      </p:sp>
      <p:sp>
        <p:nvSpPr>
          <p:cNvPr id="206871" name="Text Box 23"/>
          <p:cNvSpPr txBox="1">
            <a:spLocks noChangeArrowheads="1"/>
          </p:cNvSpPr>
          <p:nvPr/>
        </p:nvSpPr>
        <p:spPr bwMode="auto">
          <a:xfrm>
            <a:off x="171450" y="2276475"/>
            <a:ext cx="88963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i="1">
                <a:solidFill>
                  <a:srgbClr val="FF3300"/>
                </a:solidFill>
                <a:latin typeface="Times New Roman" pitchFamily="18" charset="0"/>
                <a:ea typeface="仿宋_GB2312" pitchFamily="49" charset="-122"/>
              </a:rPr>
              <a:t>re</a:t>
            </a:r>
            <a:r>
              <a:rPr kumimoji="1" lang="en-US" altLang="zh-CN" sz="2800" b="1">
                <a:solidFill>
                  <a:srgbClr val="FF3300"/>
                </a:solidFill>
                <a:latin typeface="Times New Roman" pitchFamily="18" charset="0"/>
                <a:ea typeface="仿宋_GB2312" pitchFamily="49" charset="-122"/>
              </a:rPr>
              <a:t>[0]  </a:t>
            </a:r>
            <a:r>
              <a:rPr kumimoji="1" lang="en-US" altLang="zh-CN" sz="2800" b="1" i="1">
                <a:solidFill>
                  <a:srgbClr val="FF3300"/>
                </a:solidFill>
                <a:latin typeface="Times New Roman" pitchFamily="18" charset="0"/>
                <a:ea typeface="仿宋_GB2312" pitchFamily="49" charset="-122"/>
              </a:rPr>
              <a:t>re</a:t>
            </a:r>
            <a:r>
              <a:rPr kumimoji="1" lang="en-US" altLang="zh-CN" sz="2800" b="1">
                <a:solidFill>
                  <a:srgbClr val="FF3300"/>
                </a:solidFill>
                <a:latin typeface="Times New Roman" pitchFamily="18" charset="0"/>
                <a:ea typeface="仿宋_GB2312" pitchFamily="49" charset="-122"/>
              </a:rPr>
              <a:t>[1]  </a:t>
            </a:r>
            <a:r>
              <a:rPr kumimoji="1" lang="en-US" altLang="zh-CN" sz="2800" b="1" i="1">
                <a:solidFill>
                  <a:srgbClr val="FF3300"/>
                </a:solidFill>
                <a:latin typeface="Times New Roman" pitchFamily="18" charset="0"/>
                <a:ea typeface="仿宋_GB2312" pitchFamily="49" charset="-122"/>
              </a:rPr>
              <a:t>re</a:t>
            </a:r>
            <a:r>
              <a:rPr kumimoji="1" lang="en-US" altLang="zh-CN" sz="2800" b="1">
                <a:solidFill>
                  <a:srgbClr val="FF3300"/>
                </a:solidFill>
                <a:latin typeface="Times New Roman" pitchFamily="18" charset="0"/>
                <a:ea typeface="仿宋_GB2312" pitchFamily="49" charset="-122"/>
              </a:rPr>
              <a:t>[2]  </a:t>
            </a:r>
            <a:r>
              <a:rPr kumimoji="1" lang="en-US" altLang="zh-CN" sz="2800" b="1" i="1">
                <a:solidFill>
                  <a:srgbClr val="FF3300"/>
                </a:solidFill>
                <a:latin typeface="Times New Roman" pitchFamily="18" charset="0"/>
                <a:ea typeface="仿宋_GB2312" pitchFamily="49" charset="-122"/>
              </a:rPr>
              <a:t>re</a:t>
            </a:r>
            <a:r>
              <a:rPr kumimoji="1" lang="en-US" altLang="zh-CN" sz="2800" b="1">
                <a:solidFill>
                  <a:srgbClr val="FF3300"/>
                </a:solidFill>
                <a:latin typeface="Times New Roman" pitchFamily="18" charset="0"/>
                <a:ea typeface="仿宋_GB2312" pitchFamily="49" charset="-122"/>
              </a:rPr>
              <a:t>[3]  </a:t>
            </a:r>
            <a:r>
              <a:rPr kumimoji="1" lang="en-US" altLang="zh-CN" sz="2800" b="1" i="1">
                <a:solidFill>
                  <a:srgbClr val="FF3300"/>
                </a:solidFill>
                <a:latin typeface="Times New Roman" pitchFamily="18" charset="0"/>
                <a:ea typeface="仿宋_GB2312" pitchFamily="49" charset="-122"/>
              </a:rPr>
              <a:t>re</a:t>
            </a:r>
            <a:r>
              <a:rPr kumimoji="1" lang="en-US" altLang="zh-CN" sz="2800" b="1">
                <a:solidFill>
                  <a:srgbClr val="FF3300"/>
                </a:solidFill>
                <a:latin typeface="Times New Roman" pitchFamily="18" charset="0"/>
                <a:ea typeface="仿宋_GB2312" pitchFamily="49" charset="-122"/>
              </a:rPr>
              <a:t>[4]  </a:t>
            </a:r>
            <a:r>
              <a:rPr kumimoji="1" lang="en-US" altLang="zh-CN" sz="2800" b="1" i="1">
                <a:solidFill>
                  <a:srgbClr val="FF3300"/>
                </a:solidFill>
                <a:latin typeface="Times New Roman" pitchFamily="18" charset="0"/>
                <a:ea typeface="仿宋_GB2312" pitchFamily="49" charset="-122"/>
              </a:rPr>
              <a:t>re</a:t>
            </a:r>
            <a:r>
              <a:rPr kumimoji="1" lang="en-US" altLang="zh-CN" sz="2800" b="1">
                <a:solidFill>
                  <a:srgbClr val="FF3300"/>
                </a:solidFill>
                <a:latin typeface="Times New Roman" pitchFamily="18" charset="0"/>
                <a:ea typeface="仿宋_GB2312" pitchFamily="49" charset="-122"/>
              </a:rPr>
              <a:t>[5]  </a:t>
            </a:r>
            <a:r>
              <a:rPr kumimoji="1" lang="en-US" altLang="zh-CN" sz="2800" b="1" i="1">
                <a:solidFill>
                  <a:srgbClr val="FF3300"/>
                </a:solidFill>
                <a:latin typeface="Times New Roman" pitchFamily="18" charset="0"/>
                <a:ea typeface="仿宋_GB2312" pitchFamily="49" charset="-122"/>
              </a:rPr>
              <a:t>re</a:t>
            </a:r>
            <a:r>
              <a:rPr kumimoji="1" lang="en-US" altLang="zh-CN" sz="2800" b="1">
                <a:solidFill>
                  <a:srgbClr val="FF3300"/>
                </a:solidFill>
                <a:latin typeface="Times New Roman" pitchFamily="18" charset="0"/>
                <a:ea typeface="仿宋_GB2312" pitchFamily="49" charset="-122"/>
              </a:rPr>
              <a:t>[6]  </a:t>
            </a:r>
            <a:r>
              <a:rPr kumimoji="1" lang="en-US" altLang="zh-CN" sz="2800" b="1" i="1">
                <a:solidFill>
                  <a:srgbClr val="FF3300"/>
                </a:solidFill>
                <a:latin typeface="Times New Roman" pitchFamily="18" charset="0"/>
                <a:ea typeface="仿宋_GB2312" pitchFamily="49" charset="-122"/>
              </a:rPr>
              <a:t>re</a:t>
            </a:r>
            <a:r>
              <a:rPr kumimoji="1" lang="en-US" altLang="zh-CN" sz="2800" b="1">
                <a:solidFill>
                  <a:srgbClr val="FF3300"/>
                </a:solidFill>
                <a:latin typeface="Times New Roman" pitchFamily="18" charset="0"/>
                <a:ea typeface="仿宋_GB2312" pitchFamily="49" charset="-122"/>
              </a:rPr>
              <a:t>[7]  </a:t>
            </a:r>
            <a:r>
              <a:rPr kumimoji="1" lang="en-US" altLang="zh-CN" sz="2800" b="1" i="1">
                <a:solidFill>
                  <a:srgbClr val="FF3300"/>
                </a:solidFill>
                <a:latin typeface="Times New Roman" pitchFamily="18" charset="0"/>
                <a:ea typeface="仿宋_GB2312" pitchFamily="49" charset="-122"/>
              </a:rPr>
              <a:t>re</a:t>
            </a:r>
            <a:r>
              <a:rPr kumimoji="1" lang="en-US" altLang="zh-CN" sz="2800" b="1">
                <a:solidFill>
                  <a:srgbClr val="FF3300"/>
                </a:solidFill>
                <a:latin typeface="Times New Roman" pitchFamily="18" charset="0"/>
                <a:ea typeface="仿宋_GB2312" pitchFamily="49" charset="-122"/>
              </a:rPr>
              <a:t>[8]  </a:t>
            </a:r>
            <a:r>
              <a:rPr kumimoji="1" lang="en-US" altLang="zh-CN" sz="2800" b="1" i="1">
                <a:solidFill>
                  <a:srgbClr val="FF3300"/>
                </a:solidFill>
                <a:latin typeface="Times New Roman" pitchFamily="18" charset="0"/>
                <a:ea typeface="仿宋_GB2312" pitchFamily="49" charset="-122"/>
              </a:rPr>
              <a:t>re</a:t>
            </a:r>
            <a:r>
              <a:rPr kumimoji="1" lang="en-US" altLang="zh-CN" sz="2800" b="1">
                <a:solidFill>
                  <a:srgbClr val="FF3300"/>
                </a:solidFill>
                <a:latin typeface="Times New Roman" pitchFamily="18" charset="0"/>
                <a:ea typeface="仿宋_GB2312" pitchFamily="49" charset="-122"/>
              </a:rPr>
              <a:t>[9]</a:t>
            </a:r>
            <a:endParaRPr kumimoji="1" lang="en-US" altLang="zh-CN" sz="2800" b="1">
              <a:latin typeface="Times New Roman" pitchFamily="18" charset="0"/>
              <a:ea typeface="仿宋_GB2312" pitchFamily="49" charset="-122"/>
            </a:endParaRPr>
          </a:p>
        </p:txBody>
      </p:sp>
      <p:sp>
        <p:nvSpPr>
          <p:cNvPr id="206872" name="Line 24"/>
          <p:cNvSpPr>
            <a:spLocks noChangeShapeType="1"/>
          </p:cNvSpPr>
          <p:nvPr/>
        </p:nvSpPr>
        <p:spPr bwMode="auto">
          <a:xfrm>
            <a:off x="533400" y="2819400"/>
            <a:ext cx="0" cy="1752600"/>
          </a:xfrm>
          <a:prstGeom prst="line">
            <a:avLst/>
          </a:prstGeom>
          <a:noFill/>
          <a:ln w="38100" cmpd="dbl">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873" name="Line 25"/>
          <p:cNvSpPr>
            <a:spLocks noChangeShapeType="1"/>
          </p:cNvSpPr>
          <p:nvPr/>
        </p:nvSpPr>
        <p:spPr bwMode="auto">
          <a:xfrm>
            <a:off x="1447800" y="2819400"/>
            <a:ext cx="0" cy="1752600"/>
          </a:xfrm>
          <a:prstGeom prst="line">
            <a:avLst/>
          </a:prstGeom>
          <a:noFill/>
          <a:ln w="38100" cmpd="dbl">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874" name="Line 26"/>
          <p:cNvSpPr>
            <a:spLocks noChangeShapeType="1"/>
          </p:cNvSpPr>
          <p:nvPr/>
        </p:nvSpPr>
        <p:spPr bwMode="auto">
          <a:xfrm>
            <a:off x="2362200" y="2819400"/>
            <a:ext cx="0" cy="1752600"/>
          </a:xfrm>
          <a:prstGeom prst="line">
            <a:avLst/>
          </a:prstGeom>
          <a:noFill/>
          <a:ln w="38100" cmpd="dbl">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875" name="Line 27"/>
          <p:cNvSpPr>
            <a:spLocks noChangeShapeType="1"/>
          </p:cNvSpPr>
          <p:nvPr/>
        </p:nvSpPr>
        <p:spPr bwMode="auto">
          <a:xfrm>
            <a:off x="3200400" y="2819400"/>
            <a:ext cx="0" cy="1752600"/>
          </a:xfrm>
          <a:prstGeom prst="line">
            <a:avLst/>
          </a:prstGeom>
          <a:noFill/>
          <a:ln w="38100" cmpd="dbl">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876" name="Line 28"/>
          <p:cNvSpPr>
            <a:spLocks noChangeShapeType="1"/>
          </p:cNvSpPr>
          <p:nvPr/>
        </p:nvSpPr>
        <p:spPr bwMode="auto">
          <a:xfrm>
            <a:off x="4114800" y="2819400"/>
            <a:ext cx="0" cy="1752600"/>
          </a:xfrm>
          <a:prstGeom prst="line">
            <a:avLst/>
          </a:prstGeom>
          <a:noFill/>
          <a:ln w="38100" cmpd="dbl">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877" name="Line 29"/>
          <p:cNvSpPr>
            <a:spLocks noChangeShapeType="1"/>
          </p:cNvSpPr>
          <p:nvPr/>
        </p:nvSpPr>
        <p:spPr bwMode="auto">
          <a:xfrm>
            <a:off x="5029200" y="2819400"/>
            <a:ext cx="0" cy="1752600"/>
          </a:xfrm>
          <a:prstGeom prst="line">
            <a:avLst/>
          </a:prstGeom>
          <a:noFill/>
          <a:ln w="38100" cmpd="dbl">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878" name="Line 30"/>
          <p:cNvSpPr>
            <a:spLocks noChangeShapeType="1"/>
          </p:cNvSpPr>
          <p:nvPr/>
        </p:nvSpPr>
        <p:spPr bwMode="auto">
          <a:xfrm>
            <a:off x="5867400" y="2819400"/>
            <a:ext cx="0" cy="1752600"/>
          </a:xfrm>
          <a:prstGeom prst="line">
            <a:avLst/>
          </a:prstGeom>
          <a:noFill/>
          <a:ln w="38100" cmpd="dbl">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879" name="Line 31"/>
          <p:cNvSpPr>
            <a:spLocks noChangeShapeType="1"/>
          </p:cNvSpPr>
          <p:nvPr/>
        </p:nvSpPr>
        <p:spPr bwMode="auto">
          <a:xfrm>
            <a:off x="6781800" y="2819400"/>
            <a:ext cx="0" cy="1752600"/>
          </a:xfrm>
          <a:prstGeom prst="line">
            <a:avLst/>
          </a:prstGeom>
          <a:noFill/>
          <a:ln w="38100" cmpd="dbl">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880" name="Line 32"/>
          <p:cNvSpPr>
            <a:spLocks noChangeShapeType="1"/>
          </p:cNvSpPr>
          <p:nvPr/>
        </p:nvSpPr>
        <p:spPr bwMode="auto">
          <a:xfrm>
            <a:off x="7696200" y="2819400"/>
            <a:ext cx="0" cy="1752600"/>
          </a:xfrm>
          <a:prstGeom prst="line">
            <a:avLst/>
          </a:prstGeom>
          <a:noFill/>
          <a:ln w="38100" cmpd="dbl">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881" name="Line 33"/>
          <p:cNvSpPr>
            <a:spLocks noChangeShapeType="1"/>
          </p:cNvSpPr>
          <p:nvPr/>
        </p:nvSpPr>
        <p:spPr bwMode="auto">
          <a:xfrm flipH="1">
            <a:off x="8610600" y="2819400"/>
            <a:ext cx="0" cy="1752600"/>
          </a:xfrm>
          <a:prstGeom prst="line">
            <a:avLst/>
          </a:prstGeom>
          <a:noFill/>
          <a:ln w="38100" cmpd="dbl">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4146" name="Rectangle 34"/>
          <p:cNvSpPr>
            <a:spLocks noChangeArrowheads="1"/>
          </p:cNvSpPr>
          <p:nvPr/>
        </p:nvSpPr>
        <p:spPr bwMode="auto">
          <a:xfrm>
            <a:off x="5562600" y="37338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614</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474147" name="Rectangle 35"/>
          <p:cNvSpPr>
            <a:spLocks noChangeArrowheads="1"/>
          </p:cNvSpPr>
          <p:nvPr/>
        </p:nvSpPr>
        <p:spPr bwMode="auto">
          <a:xfrm>
            <a:off x="6477000" y="37338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738</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474148" name="Rectangle 36"/>
          <p:cNvSpPr>
            <a:spLocks noChangeArrowheads="1"/>
          </p:cNvSpPr>
          <p:nvPr/>
        </p:nvSpPr>
        <p:spPr bwMode="auto">
          <a:xfrm>
            <a:off x="8305800" y="37338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921</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474149" name="Rectangle 37"/>
          <p:cNvSpPr>
            <a:spLocks noChangeArrowheads="1"/>
          </p:cNvSpPr>
          <p:nvPr/>
        </p:nvSpPr>
        <p:spPr bwMode="auto">
          <a:xfrm>
            <a:off x="3810000" y="37338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485</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474150" name="Rectangle 38"/>
          <p:cNvSpPr>
            <a:spLocks noChangeArrowheads="1"/>
          </p:cNvSpPr>
          <p:nvPr/>
        </p:nvSpPr>
        <p:spPr bwMode="auto">
          <a:xfrm>
            <a:off x="5562600" y="30480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637</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474151" name="Rectangle 39"/>
          <p:cNvSpPr>
            <a:spLocks noChangeArrowheads="1"/>
          </p:cNvSpPr>
          <p:nvPr/>
        </p:nvSpPr>
        <p:spPr bwMode="auto">
          <a:xfrm>
            <a:off x="1143000" y="37338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101</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474152" name="Rectangle 40"/>
          <p:cNvSpPr>
            <a:spLocks noChangeArrowheads="1"/>
          </p:cNvSpPr>
          <p:nvPr/>
        </p:nvSpPr>
        <p:spPr bwMode="auto">
          <a:xfrm>
            <a:off x="2057400" y="37338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215</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474153" name="Rectangle 41"/>
          <p:cNvSpPr>
            <a:spLocks noChangeArrowheads="1"/>
          </p:cNvSpPr>
          <p:nvPr/>
        </p:nvSpPr>
        <p:spPr bwMode="auto">
          <a:xfrm>
            <a:off x="4724400" y="37338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530</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474154" name="Rectangle 42"/>
          <p:cNvSpPr>
            <a:spLocks noChangeArrowheads="1"/>
          </p:cNvSpPr>
          <p:nvPr/>
        </p:nvSpPr>
        <p:spPr bwMode="auto">
          <a:xfrm>
            <a:off x="6477000" y="30480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790</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474155" name="Rectangle 43"/>
          <p:cNvSpPr>
            <a:spLocks noChangeArrowheads="1"/>
          </p:cNvSpPr>
          <p:nvPr/>
        </p:nvSpPr>
        <p:spPr bwMode="auto">
          <a:xfrm>
            <a:off x="2895600" y="37338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306</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474156" name="Text Box 44"/>
          <p:cNvSpPr txBox="1">
            <a:spLocks noChangeArrowheads="1"/>
          </p:cNvSpPr>
          <p:nvPr/>
        </p:nvSpPr>
        <p:spPr bwMode="auto">
          <a:xfrm>
            <a:off x="136525" y="4562475"/>
            <a:ext cx="89598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i="1">
                <a:solidFill>
                  <a:srgbClr val="FF3300"/>
                </a:solidFill>
                <a:latin typeface="Times New Roman" pitchFamily="18" charset="0"/>
              </a:rPr>
              <a:t>fr</a:t>
            </a:r>
            <a:r>
              <a:rPr kumimoji="1" lang="en-US" altLang="zh-CN" sz="2800" b="1">
                <a:solidFill>
                  <a:srgbClr val="FF3300"/>
                </a:solidFill>
                <a:latin typeface="Times New Roman" pitchFamily="18" charset="0"/>
              </a:rPr>
              <a:t>[0]   </a:t>
            </a:r>
            <a:r>
              <a:rPr kumimoji="1" lang="en-US" altLang="zh-CN" sz="2800" b="1" i="1">
                <a:solidFill>
                  <a:srgbClr val="FF3300"/>
                </a:solidFill>
                <a:latin typeface="Times New Roman" pitchFamily="18" charset="0"/>
              </a:rPr>
              <a:t>fr</a:t>
            </a:r>
            <a:r>
              <a:rPr kumimoji="1" lang="en-US" altLang="zh-CN" sz="2800" b="1">
                <a:solidFill>
                  <a:srgbClr val="FF3300"/>
                </a:solidFill>
                <a:latin typeface="Times New Roman" pitchFamily="18" charset="0"/>
              </a:rPr>
              <a:t>[1]  </a:t>
            </a:r>
            <a:r>
              <a:rPr kumimoji="1" lang="en-US" altLang="zh-CN" sz="2800" b="1" i="1">
                <a:solidFill>
                  <a:srgbClr val="FF3300"/>
                </a:solidFill>
                <a:latin typeface="Times New Roman" pitchFamily="18" charset="0"/>
              </a:rPr>
              <a:t>fr</a:t>
            </a:r>
            <a:r>
              <a:rPr kumimoji="1" lang="en-US" altLang="zh-CN" sz="2800" b="1">
                <a:solidFill>
                  <a:srgbClr val="FF3300"/>
                </a:solidFill>
                <a:latin typeface="Times New Roman" pitchFamily="18" charset="0"/>
              </a:rPr>
              <a:t>[2]  </a:t>
            </a:r>
            <a:r>
              <a:rPr kumimoji="1" lang="en-US" altLang="zh-CN" sz="2800" b="1" i="1">
                <a:solidFill>
                  <a:srgbClr val="FF3300"/>
                </a:solidFill>
                <a:latin typeface="Times New Roman" pitchFamily="18" charset="0"/>
              </a:rPr>
              <a:t>fr</a:t>
            </a:r>
            <a:r>
              <a:rPr kumimoji="1" lang="en-US" altLang="zh-CN" sz="2800" b="1">
                <a:solidFill>
                  <a:srgbClr val="FF3300"/>
                </a:solidFill>
                <a:latin typeface="Times New Roman" pitchFamily="18" charset="0"/>
              </a:rPr>
              <a:t>[3]   </a:t>
            </a:r>
            <a:r>
              <a:rPr kumimoji="1" lang="en-US" altLang="zh-CN" sz="2800" b="1" i="1">
                <a:solidFill>
                  <a:srgbClr val="FF3300"/>
                </a:solidFill>
                <a:latin typeface="Times New Roman" pitchFamily="18" charset="0"/>
              </a:rPr>
              <a:t>fr</a:t>
            </a:r>
            <a:r>
              <a:rPr kumimoji="1" lang="en-US" altLang="zh-CN" sz="2800" b="1">
                <a:solidFill>
                  <a:srgbClr val="FF3300"/>
                </a:solidFill>
                <a:latin typeface="Times New Roman" pitchFamily="18" charset="0"/>
              </a:rPr>
              <a:t>[4]   </a:t>
            </a:r>
            <a:r>
              <a:rPr kumimoji="1" lang="en-US" altLang="zh-CN" sz="2800" b="1" i="1">
                <a:solidFill>
                  <a:srgbClr val="FF3300"/>
                </a:solidFill>
                <a:latin typeface="Times New Roman" pitchFamily="18" charset="0"/>
              </a:rPr>
              <a:t>fr</a:t>
            </a:r>
            <a:r>
              <a:rPr kumimoji="1" lang="en-US" altLang="zh-CN" sz="2800" b="1">
                <a:solidFill>
                  <a:srgbClr val="FF3300"/>
                </a:solidFill>
                <a:latin typeface="Times New Roman" pitchFamily="18" charset="0"/>
              </a:rPr>
              <a:t>[5]  </a:t>
            </a:r>
            <a:r>
              <a:rPr kumimoji="1" lang="en-US" altLang="zh-CN" sz="2800" b="1" i="1">
                <a:solidFill>
                  <a:srgbClr val="FF3300"/>
                </a:solidFill>
                <a:latin typeface="Times New Roman" pitchFamily="18" charset="0"/>
              </a:rPr>
              <a:t>fr</a:t>
            </a:r>
            <a:r>
              <a:rPr kumimoji="1" lang="en-US" altLang="zh-CN" sz="2800" b="1">
                <a:solidFill>
                  <a:srgbClr val="FF3300"/>
                </a:solidFill>
                <a:latin typeface="Times New Roman" pitchFamily="18" charset="0"/>
              </a:rPr>
              <a:t>[6]   </a:t>
            </a:r>
            <a:r>
              <a:rPr kumimoji="1" lang="en-US" altLang="zh-CN" sz="2800" b="1" i="1">
                <a:solidFill>
                  <a:srgbClr val="FF3300"/>
                </a:solidFill>
                <a:latin typeface="Times New Roman" pitchFamily="18" charset="0"/>
              </a:rPr>
              <a:t>fr</a:t>
            </a:r>
            <a:r>
              <a:rPr kumimoji="1" lang="en-US" altLang="zh-CN" sz="2800" b="1">
                <a:solidFill>
                  <a:srgbClr val="FF3300"/>
                </a:solidFill>
                <a:latin typeface="Times New Roman" pitchFamily="18" charset="0"/>
              </a:rPr>
              <a:t>[7]  </a:t>
            </a:r>
            <a:r>
              <a:rPr kumimoji="1" lang="en-US" altLang="zh-CN" sz="2800" b="1" i="1">
                <a:solidFill>
                  <a:srgbClr val="FF3300"/>
                </a:solidFill>
                <a:latin typeface="Times New Roman" pitchFamily="18" charset="0"/>
              </a:rPr>
              <a:t>fr</a:t>
            </a:r>
            <a:r>
              <a:rPr kumimoji="1" lang="en-US" altLang="zh-CN" sz="2800" b="1">
                <a:solidFill>
                  <a:srgbClr val="FF3300"/>
                </a:solidFill>
                <a:latin typeface="Times New Roman" pitchFamily="18" charset="0"/>
              </a:rPr>
              <a:t>[8]   </a:t>
            </a:r>
            <a:r>
              <a:rPr kumimoji="1" lang="en-US" altLang="zh-CN" sz="2800" b="1" i="1">
                <a:solidFill>
                  <a:srgbClr val="FF3300"/>
                </a:solidFill>
                <a:latin typeface="Times New Roman" pitchFamily="18" charset="0"/>
              </a:rPr>
              <a:t>fr</a:t>
            </a:r>
            <a:r>
              <a:rPr kumimoji="1" lang="en-US" altLang="zh-CN" sz="2800" b="1">
                <a:solidFill>
                  <a:srgbClr val="FF3300"/>
                </a:solidFill>
                <a:latin typeface="Times New Roman" pitchFamily="18" charset="0"/>
              </a:rPr>
              <a:t>[9]</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474157" name="Text Box 45"/>
          <p:cNvSpPr txBox="1">
            <a:spLocks noChangeArrowheads="1"/>
          </p:cNvSpPr>
          <p:nvPr/>
        </p:nvSpPr>
        <p:spPr bwMode="auto">
          <a:xfrm>
            <a:off x="76200" y="5249863"/>
            <a:ext cx="197802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zh-CN" altLang="en-US" sz="2800" b="1">
                <a:solidFill>
                  <a:schemeClr val="tx2"/>
                </a:solidFill>
                <a:effectLst>
                  <a:outerShdw blurRad="38100" dist="38100" dir="2700000" algn="tl">
                    <a:srgbClr val="C0C0C0"/>
                  </a:outerShdw>
                </a:effectLst>
                <a:latin typeface="Times New Roman" pitchFamily="18" charset="0"/>
                <a:ea typeface="仿宋_GB2312" pitchFamily="49" charset="-122"/>
              </a:rPr>
              <a:t>第三趟收集</a:t>
            </a:r>
          </a:p>
        </p:txBody>
      </p:sp>
      <p:sp>
        <p:nvSpPr>
          <p:cNvPr id="474158" name="Rectangle 46"/>
          <p:cNvSpPr>
            <a:spLocks noChangeArrowheads="1"/>
          </p:cNvSpPr>
          <p:nvPr/>
        </p:nvSpPr>
        <p:spPr bwMode="auto">
          <a:xfrm>
            <a:off x="3810000" y="5943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530</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6895" name="Line 47"/>
          <p:cNvSpPr>
            <a:spLocks noChangeShapeType="1"/>
          </p:cNvSpPr>
          <p:nvPr/>
        </p:nvSpPr>
        <p:spPr bwMode="auto">
          <a:xfrm>
            <a:off x="762000" y="6172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4160" name="Rectangle 48"/>
          <p:cNvSpPr>
            <a:spLocks noChangeArrowheads="1"/>
          </p:cNvSpPr>
          <p:nvPr/>
        </p:nvSpPr>
        <p:spPr bwMode="auto">
          <a:xfrm>
            <a:off x="7467600" y="5943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790</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6897" name="Line 49"/>
          <p:cNvSpPr>
            <a:spLocks noChangeShapeType="1"/>
          </p:cNvSpPr>
          <p:nvPr/>
        </p:nvSpPr>
        <p:spPr bwMode="auto">
          <a:xfrm>
            <a:off x="1676400" y="6172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4162" name="Rectangle 50"/>
          <p:cNvSpPr>
            <a:spLocks noChangeArrowheads="1"/>
          </p:cNvSpPr>
          <p:nvPr/>
        </p:nvSpPr>
        <p:spPr bwMode="auto">
          <a:xfrm>
            <a:off x="8382000" y="5943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921</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6899" name="Line 51"/>
          <p:cNvSpPr>
            <a:spLocks noChangeShapeType="1"/>
          </p:cNvSpPr>
          <p:nvPr/>
        </p:nvSpPr>
        <p:spPr bwMode="auto">
          <a:xfrm>
            <a:off x="2590800" y="6172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4164" name="Rectangle 52"/>
          <p:cNvSpPr>
            <a:spLocks noChangeArrowheads="1"/>
          </p:cNvSpPr>
          <p:nvPr/>
        </p:nvSpPr>
        <p:spPr bwMode="auto">
          <a:xfrm>
            <a:off x="152400" y="5943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101</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6901" name="Line 53"/>
          <p:cNvSpPr>
            <a:spLocks noChangeShapeType="1"/>
          </p:cNvSpPr>
          <p:nvPr/>
        </p:nvSpPr>
        <p:spPr bwMode="auto">
          <a:xfrm>
            <a:off x="3505200" y="6172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4166" name="Rectangle 54"/>
          <p:cNvSpPr>
            <a:spLocks noChangeArrowheads="1"/>
          </p:cNvSpPr>
          <p:nvPr/>
        </p:nvSpPr>
        <p:spPr bwMode="auto">
          <a:xfrm>
            <a:off x="4724400" y="5943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614</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6903" name="Line 55"/>
          <p:cNvSpPr>
            <a:spLocks noChangeShapeType="1"/>
          </p:cNvSpPr>
          <p:nvPr/>
        </p:nvSpPr>
        <p:spPr bwMode="auto">
          <a:xfrm>
            <a:off x="4419600" y="6172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4168" name="Rectangle 56"/>
          <p:cNvSpPr>
            <a:spLocks noChangeArrowheads="1"/>
          </p:cNvSpPr>
          <p:nvPr/>
        </p:nvSpPr>
        <p:spPr bwMode="auto">
          <a:xfrm>
            <a:off x="2895600" y="5943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485</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6905" name="Line 57"/>
          <p:cNvSpPr>
            <a:spLocks noChangeShapeType="1"/>
          </p:cNvSpPr>
          <p:nvPr/>
        </p:nvSpPr>
        <p:spPr bwMode="auto">
          <a:xfrm>
            <a:off x="5334000" y="6172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4170" name="Rectangle 58"/>
          <p:cNvSpPr>
            <a:spLocks noChangeArrowheads="1"/>
          </p:cNvSpPr>
          <p:nvPr/>
        </p:nvSpPr>
        <p:spPr bwMode="auto">
          <a:xfrm>
            <a:off x="1066800" y="5943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215</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6907" name="Line 59"/>
          <p:cNvSpPr>
            <a:spLocks noChangeShapeType="1"/>
          </p:cNvSpPr>
          <p:nvPr/>
        </p:nvSpPr>
        <p:spPr bwMode="auto">
          <a:xfrm>
            <a:off x="6248400" y="6172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4172" name="Rectangle 60"/>
          <p:cNvSpPr>
            <a:spLocks noChangeArrowheads="1"/>
          </p:cNvSpPr>
          <p:nvPr/>
        </p:nvSpPr>
        <p:spPr bwMode="auto">
          <a:xfrm>
            <a:off x="1981200" y="5943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306</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6909" name="Line 61"/>
          <p:cNvSpPr>
            <a:spLocks noChangeShapeType="1"/>
          </p:cNvSpPr>
          <p:nvPr/>
        </p:nvSpPr>
        <p:spPr bwMode="auto">
          <a:xfrm>
            <a:off x="7162800" y="6172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4174" name="Rectangle 62"/>
          <p:cNvSpPr>
            <a:spLocks noChangeArrowheads="1"/>
          </p:cNvSpPr>
          <p:nvPr/>
        </p:nvSpPr>
        <p:spPr bwMode="auto">
          <a:xfrm>
            <a:off x="5638800" y="5943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637</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206911" name="Line 63"/>
          <p:cNvSpPr>
            <a:spLocks noChangeShapeType="1"/>
          </p:cNvSpPr>
          <p:nvPr/>
        </p:nvSpPr>
        <p:spPr bwMode="auto">
          <a:xfrm>
            <a:off x="8077200" y="6172200"/>
            <a:ext cx="304800" cy="0"/>
          </a:xfrm>
          <a:prstGeom prst="line">
            <a:avLst/>
          </a:prstGeom>
          <a:noFill/>
          <a:ln w="38100">
            <a:solidFill>
              <a:srgbClr val="8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4176" name="Rectangle 64"/>
          <p:cNvSpPr>
            <a:spLocks noChangeArrowheads="1"/>
          </p:cNvSpPr>
          <p:nvPr/>
        </p:nvSpPr>
        <p:spPr bwMode="auto">
          <a:xfrm>
            <a:off x="6553200" y="5943600"/>
            <a:ext cx="609600" cy="457200"/>
          </a:xfrm>
          <a:prstGeom prst="rect">
            <a:avLst/>
          </a:prstGeom>
          <a:solidFill>
            <a:schemeClr val="accent1"/>
          </a:solidFill>
          <a:ln w="0">
            <a:solidFill>
              <a:srgbClr val="808080"/>
            </a:solidFill>
            <a:miter lim="800000"/>
            <a:headEnd/>
            <a:tailEnd/>
          </a:ln>
          <a:effectLst>
            <a:outerShdw dist="107763" dir="2700000" algn="ctr" rotWithShape="0">
              <a:srgbClr val="808080"/>
            </a:outerShdw>
          </a:effectLst>
        </p:spPr>
        <p:txBody>
          <a:bodyPr wrap="none" anchor="ctr"/>
          <a:lstStyle/>
          <a:p>
            <a:pPr algn="ctr">
              <a:defRPr/>
            </a:pPr>
            <a:r>
              <a:rPr kumimoji="1" lang="en-US" altLang="zh-CN" sz="2800" b="1">
                <a:latin typeface="Times New Roman" pitchFamily="18" charset="0"/>
              </a:rPr>
              <a:t>738</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474177" name="Line 65"/>
          <p:cNvSpPr>
            <a:spLocks noChangeShapeType="1"/>
          </p:cNvSpPr>
          <p:nvPr/>
        </p:nvSpPr>
        <p:spPr bwMode="auto">
          <a:xfrm>
            <a:off x="539750" y="2852738"/>
            <a:ext cx="936625" cy="172878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4178" name="Line 66"/>
          <p:cNvSpPr>
            <a:spLocks noChangeShapeType="1"/>
          </p:cNvSpPr>
          <p:nvPr/>
        </p:nvSpPr>
        <p:spPr bwMode="auto">
          <a:xfrm>
            <a:off x="1403350" y="2852738"/>
            <a:ext cx="936625" cy="172878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4179" name="Line 67"/>
          <p:cNvSpPr>
            <a:spLocks noChangeShapeType="1"/>
          </p:cNvSpPr>
          <p:nvPr/>
        </p:nvSpPr>
        <p:spPr bwMode="auto">
          <a:xfrm>
            <a:off x="2411413" y="2924175"/>
            <a:ext cx="792162" cy="172878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4180" name="Line 68"/>
          <p:cNvSpPr>
            <a:spLocks noChangeShapeType="1"/>
          </p:cNvSpPr>
          <p:nvPr/>
        </p:nvSpPr>
        <p:spPr bwMode="auto">
          <a:xfrm>
            <a:off x="3203575" y="2852738"/>
            <a:ext cx="936625" cy="1871662"/>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4181" name="Line 69"/>
          <p:cNvSpPr>
            <a:spLocks noChangeShapeType="1"/>
          </p:cNvSpPr>
          <p:nvPr/>
        </p:nvSpPr>
        <p:spPr bwMode="auto">
          <a:xfrm>
            <a:off x="4140200" y="2852738"/>
            <a:ext cx="863600" cy="172878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4182" name="Line 70"/>
          <p:cNvSpPr>
            <a:spLocks noChangeShapeType="1"/>
          </p:cNvSpPr>
          <p:nvPr/>
        </p:nvSpPr>
        <p:spPr bwMode="auto">
          <a:xfrm>
            <a:off x="5076825" y="2852738"/>
            <a:ext cx="790575" cy="172878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4183" name="Line 71"/>
          <p:cNvSpPr>
            <a:spLocks noChangeShapeType="1"/>
          </p:cNvSpPr>
          <p:nvPr/>
        </p:nvSpPr>
        <p:spPr bwMode="auto">
          <a:xfrm>
            <a:off x="5867400" y="2852738"/>
            <a:ext cx="865188" cy="172878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4184" name="Line 72"/>
          <p:cNvSpPr>
            <a:spLocks noChangeShapeType="1"/>
          </p:cNvSpPr>
          <p:nvPr/>
        </p:nvSpPr>
        <p:spPr bwMode="auto">
          <a:xfrm>
            <a:off x="6804025" y="2852738"/>
            <a:ext cx="865188" cy="172878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4185" name="Line 73"/>
          <p:cNvSpPr>
            <a:spLocks noChangeShapeType="1"/>
          </p:cNvSpPr>
          <p:nvPr/>
        </p:nvSpPr>
        <p:spPr bwMode="auto">
          <a:xfrm>
            <a:off x="7740650" y="2924175"/>
            <a:ext cx="865188" cy="172878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4151"/>
                                        </p:tgtEl>
                                        <p:attrNameLst>
                                          <p:attrName>style.visibility</p:attrName>
                                        </p:attrNameLst>
                                      </p:cBhvr>
                                      <p:to>
                                        <p:strVal val="visible"/>
                                      </p:to>
                                    </p:set>
                                    <p:anim calcmode="lin" valueType="num">
                                      <p:cBhvr additive="base">
                                        <p:cTn id="7" dur="500" fill="hold"/>
                                        <p:tgtEl>
                                          <p:spTgt spid="474151"/>
                                        </p:tgtEl>
                                        <p:attrNameLst>
                                          <p:attrName>ppt_x</p:attrName>
                                        </p:attrNameLst>
                                      </p:cBhvr>
                                      <p:tavLst>
                                        <p:tav tm="0">
                                          <p:val>
                                            <p:strVal val="#ppt_x"/>
                                          </p:val>
                                        </p:tav>
                                        <p:tav tm="100000">
                                          <p:val>
                                            <p:strVal val="#ppt_x"/>
                                          </p:val>
                                        </p:tav>
                                      </p:tavLst>
                                    </p:anim>
                                    <p:anim calcmode="lin" valueType="num">
                                      <p:cBhvr additive="base">
                                        <p:cTn id="8" dur="500" fill="hold"/>
                                        <p:tgtEl>
                                          <p:spTgt spid="47415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4155"/>
                                        </p:tgtEl>
                                        <p:attrNameLst>
                                          <p:attrName>style.visibility</p:attrName>
                                        </p:attrNameLst>
                                      </p:cBhvr>
                                      <p:to>
                                        <p:strVal val="visible"/>
                                      </p:to>
                                    </p:set>
                                    <p:anim calcmode="lin" valueType="num">
                                      <p:cBhvr additive="base">
                                        <p:cTn id="13" dur="500" fill="hold"/>
                                        <p:tgtEl>
                                          <p:spTgt spid="474155"/>
                                        </p:tgtEl>
                                        <p:attrNameLst>
                                          <p:attrName>ppt_x</p:attrName>
                                        </p:attrNameLst>
                                      </p:cBhvr>
                                      <p:tavLst>
                                        <p:tav tm="0">
                                          <p:val>
                                            <p:strVal val="#ppt_x"/>
                                          </p:val>
                                        </p:tav>
                                        <p:tav tm="100000">
                                          <p:val>
                                            <p:strVal val="#ppt_x"/>
                                          </p:val>
                                        </p:tav>
                                      </p:tavLst>
                                    </p:anim>
                                    <p:anim calcmode="lin" valueType="num">
                                      <p:cBhvr additive="base">
                                        <p:cTn id="14" dur="500" fill="hold"/>
                                        <p:tgtEl>
                                          <p:spTgt spid="47415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74146"/>
                                        </p:tgtEl>
                                        <p:attrNameLst>
                                          <p:attrName>style.visibility</p:attrName>
                                        </p:attrNameLst>
                                      </p:cBhvr>
                                      <p:to>
                                        <p:strVal val="visible"/>
                                      </p:to>
                                    </p:set>
                                    <p:anim calcmode="lin" valueType="num">
                                      <p:cBhvr additive="base">
                                        <p:cTn id="19" dur="500" fill="hold"/>
                                        <p:tgtEl>
                                          <p:spTgt spid="474146"/>
                                        </p:tgtEl>
                                        <p:attrNameLst>
                                          <p:attrName>ppt_x</p:attrName>
                                        </p:attrNameLst>
                                      </p:cBhvr>
                                      <p:tavLst>
                                        <p:tav tm="0">
                                          <p:val>
                                            <p:strVal val="#ppt_x"/>
                                          </p:val>
                                        </p:tav>
                                        <p:tav tm="100000">
                                          <p:val>
                                            <p:strVal val="#ppt_x"/>
                                          </p:val>
                                        </p:tav>
                                      </p:tavLst>
                                    </p:anim>
                                    <p:anim calcmode="lin" valueType="num">
                                      <p:cBhvr additive="base">
                                        <p:cTn id="20" dur="500" fill="hold"/>
                                        <p:tgtEl>
                                          <p:spTgt spid="47414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74152"/>
                                        </p:tgtEl>
                                        <p:attrNameLst>
                                          <p:attrName>style.visibility</p:attrName>
                                        </p:attrNameLst>
                                      </p:cBhvr>
                                      <p:to>
                                        <p:strVal val="visible"/>
                                      </p:to>
                                    </p:set>
                                    <p:anim calcmode="lin" valueType="num">
                                      <p:cBhvr additive="base">
                                        <p:cTn id="25" dur="500" fill="hold"/>
                                        <p:tgtEl>
                                          <p:spTgt spid="474152"/>
                                        </p:tgtEl>
                                        <p:attrNameLst>
                                          <p:attrName>ppt_x</p:attrName>
                                        </p:attrNameLst>
                                      </p:cBhvr>
                                      <p:tavLst>
                                        <p:tav tm="0">
                                          <p:val>
                                            <p:strVal val="#ppt_x"/>
                                          </p:val>
                                        </p:tav>
                                        <p:tav tm="100000">
                                          <p:val>
                                            <p:strVal val="#ppt_x"/>
                                          </p:val>
                                        </p:tav>
                                      </p:tavLst>
                                    </p:anim>
                                    <p:anim calcmode="lin" valueType="num">
                                      <p:cBhvr additive="base">
                                        <p:cTn id="26" dur="500" fill="hold"/>
                                        <p:tgtEl>
                                          <p:spTgt spid="47415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74148"/>
                                        </p:tgtEl>
                                        <p:attrNameLst>
                                          <p:attrName>style.visibility</p:attrName>
                                        </p:attrNameLst>
                                      </p:cBhvr>
                                      <p:to>
                                        <p:strVal val="visible"/>
                                      </p:to>
                                    </p:set>
                                    <p:anim calcmode="lin" valueType="num">
                                      <p:cBhvr additive="base">
                                        <p:cTn id="31" dur="500" fill="hold"/>
                                        <p:tgtEl>
                                          <p:spTgt spid="474148"/>
                                        </p:tgtEl>
                                        <p:attrNameLst>
                                          <p:attrName>ppt_x</p:attrName>
                                        </p:attrNameLst>
                                      </p:cBhvr>
                                      <p:tavLst>
                                        <p:tav tm="0">
                                          <p:val>
                                            <p:strVal val="#ppt_x"/>
                                          </p:val>
                                        </p:tav>
                                        <p:tav tm="100000">
                                          <p:val>
                                            <p:strVal val="#ppt_x"/>
                                          </p:val>
                                        </p:tav>
                                      </p:tavLst>
                                    </p:anim>
                                    <p:anim calcmode="lin" valueType="num">
                                      <p:cBhvr additive="base">
                                        <p:cTn id="32" dur="500" fill="hold"/>
                                        <p:tgtEl>
                                          <p:spTgt spid="474148"/>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74153"/>
                                        </p:tgtEl>
                                        <p:attrNameLst>
                                          <p:attrName>style.visibility</p:attrName>
                                        </p:attrNameLst>
                                      </p:cBhvr>
                                      <p:to>
                                        <p:strVal val="visible"/>
                                      </p:to>
                                    </p:set>
                                    <p:anim calcmode="lin" valueType="num">
                                      <p:cBhvr additive="base">
                                        <p:cTn id="37" dur="500" fill="hold"/>
                                        <p:tgtEl>
                                          <p:spTgt spid="474153"/>
                                        </p:tgtEl>
                                        <p:attrNameLst>
                                          <p:attrName>ppt_x</p:attrName>
                                        </p:attrNameLst>
                                      </p:cBhvr>
                                      <p:tavLst>
                                        <p:tav tm="0">
                                          <p:val>
                                            <p:strVal val="#ppt_x"/>
                                          </p:val>
                                        </p:tav>
                                        <p:tav tm="100000">
                                          <p:val>
                                            <p:strVal val="#ppt_x"/>
                                          </p:val>
                                        </p:tav>
                                      </p:tavLst>
                                    </p:anim>
                                    <p:anim calcmode="lin" valueType="num">
                                      <p:cBhvr additive="base">
                                        <p:cTn id="38" dur="500" fill="hold"/>
                                        <p:tgtEl>
                                          <p:spTgt spid="474153"/>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74150"/>
                                        </p:tgtEl>
                                        <p:attrNameLst>
                                          <p:attrName>style.visibility</p:attrName>
                                        </p:attrNameLst>
                                      </p:cBhvr>
                                      <p:to>
                                        <p:strVal val="visible"/>
                                      </p:to>
                                    </p:set>
                                    <p:anim calcmode="lin" valueType="num">
                                      <p:cBhvr additive="base">
                                        <p:cTn id="43" dur="500" fill="hold"/>
                                        <p:tgtEl>
                                          <p:spTgt spid="474150"/>
                                        </p:tgtEl>
                                        <p:attrNameLst>
                                          <p:attrName>ppt_x</p:attrName>
                                        </p:attrNameLst>
                                      </p:cBhvr>
                                      <p:tavLst>
                                        <p:tav tm="0">
                                          <p:val>
                                            <p:strVal val="#ppt_x"/>
                                          </p:val>
                                        </p:tav>
                                        <p:tav tm="100000">
                                          <p:val>
                                            <p:strVal val="#ppt_x"/>
                                          </p:val>
                                        </p:tav>
                                      </p:tavLst>
                                    </p:anim>
                                    <p:anim calcmode="lin" valueType="num">
                                      <p:cBhvr additive="base">
                                        <p:cTn id="44" dur="500" fill="hold"/>
                                        <p:tgtEl>
                                          <p:spTgt spid="474150"/>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74147"/>
                                        </p:tgtEl>
                                        <p:attrNameLst>
                                          <p:attrName>style.visibility</p:attrName>
                                        </p:attrNameLst>
                                      </p:cBhvr>
                                      <p:to>
                                        <p:strVal val="visible"/>
                                      </p:to>
                                    </p:set>
                                    <p:anim calcmode="lin" valueType="num">
                                      <p:cBhvr additive="base">
                                        <p:cTn id="49" dur="500" fill="hold"/>
                                        <p:tgtEl>
                                          <p:spTgt spid="474147"/>
                                        </p:tgtEl>
                                        <p:attrNameLst>
                                          <p:attrName>ppt_x</p:attrName>
                                        </p:attrNameLst>
                                      </p:cBhvr>
                                      <p:tavLst>
                                        <p:tav tm="0">
                                          <p:val>
                                            <p:strVal val="#ppt_x"/>
                                          </p:val>
                                        </p:tav>
                                        <p:tav tm="100000">
                                          <p:val>
                                            <p:strVal val="#ppt_x"/>
                                          </p:val>
                                        </p:tav>
                                      </p:tavLst>
                                    </p:anim>
                                    <p:anim calcmode="lin" valueType="num">
                                      <p:cBhvr additive="base">
                                        <p:cTn id="50" dur="500" fill="hold"/>
                                        <p:tgtEl>
                                          <p:spTgt spid="474147"/>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74149"/>
                                        </p:tgtEl>
                                        <p:attrNameLst>
                                          <p:attrName>style.visibility</p:attrName>
                                        </p:attrNameLst>
                                      </p:cBhvr>
                                      <p:to>
                                        <p:strVal val="visible"/>
                                      </p:to>
                                    </p:set>
                                    <p:anim calcmode="lin" valueType="num">
                                      <p:cBhvr additive="base">
                                        <p:cTn id="55" dur="500" fill="hold"/>
                                        <p:tgtEl>
                                          <p:spTgt spid="474149"/>
                                        </p:tgtEl>
                                        <p:attrNameLst>
                                          <p:attrName>ppt_x</p:attrName>
                                        </p:attrNameLst>
                                      </p:cBhvr>
                                      <p:tavLst>
                                        <p:tav tm="0">
                                          <p:val>
                                            <p:strVal val="#ppt_x"/>
                                          </p:val>
                                        </p:tav>
                                        <p:tav tm="100000">
                                          <p:val>
                                            <p:strVal val="#ppt_x"/>
                                          </p:val>
                                        </p:tav>
                                      </p:tavLst>
                                    </p:anim>
                                    <p:anim calcmode="lin" valueType="num">
                                      <p:cBhvr additive="base">
                                        <p:cTn id="56" dur="500" fill="hold"/>
                                        <p:tgtEl>
                                          <p:spTgt spid="474149"/>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74154"/>
                                        </p:tgtEl>
                                        <p:attrNameLst>
                                          <p:attrName>style.visibility</p:attrName>
                                        </p:attrNameLst>
                                      </p:cBhvr>
                                      <p:to>
                                        <p:strVal val="visible"/>
                                      </p:to>
                                    </p:set>
                                    <p:anim calcmode="lin" valueType="num">
                                      <p:cBhvr additive="base">
                                        <p:cTn id="61" dur="500" fill="hold"/>
                                        <p:tgtEl>
                                          <p:spTgt spid="474154"/>
                                        </p:tgtEl>
                                        <p:attrNameLst>
                                          <p:attrName>ppt_x</p:attrName>
                                        </p:attrNameLst>
                                      </p:cBhvr>
                                      <p:tavLst>
                                        <p:tav tm="0">
                                          <p:val>
                                            <p:strVal val="#ppt_x"/>
                                          </p:val>
                                        </p:tav>
                                        <p:tav tm="100000">
                                          <p:val>
                                            <p:strVal val="#ppt_x"/>
                                          </p:val>
                                        </p:tav>
                                      </p:tavLst>
                                    </p:anim>
                                    <p:anim calcmode="lin" valueType="num">
                                      <p:cBhvr additive="base">
                                        <p:cTn id="62" dur="500" fill="hold"/>
                                        <p:tgtEl>
                                          <p:spTgt spid="474154"/>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7417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74178"/>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74179"/>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7418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74181"/>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74182"/>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74183"/>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74184"/>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74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46" grpId="0" animBg="1"/>
      <p:bldP spid="474147" grpId="0" animBg="1"/>
      <p:bldP spid="474148" grpId="0" animBg="1"/>
      <p:bldP spid="474149" grpId="0" animBg="1"/>
      <p:bldP spid="474150" grpId="0" animBg="1"/>
      <p:bldP spid="474151" grpId="0" animBg="1"/>
      <p:bldP spid="474152" grpId="0" animBg="1"/>
      <p:bldP spid="474153" grpId="0" animBg="1"/>
      <p:bldP spid="474154" grpId="0" animBg="1"/>
      <p:bldP spid="474155" grpId="0" animBg="1"/>
      <p:bldP spid="474177" grpId="0" animBg="1"/>
      <p:bldP spid="474178" grpId="0" animBg="1"/>
      <p:bldP spid="474179" grpId="0" animBg="1"/>
      <p:bldP spid="474180" grpId="0" animBg="1"/>
      <p:bldP spid="474181" grpId="0" animBg="1"/>
      <p:bldP spid="474182" grpId="0" animBg="1"/>
      <p:bldP spid="474183" grpId="0" animBg="1"/>
      <p:bldP spid="474184" grpId="0" animBg="1"/>
      <p:bldP spid="474185" grpId="0"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ChangeArrowheads="1"/>
          </p:cNvSpPr>
          <p:nvPr/>
        </p:nvSpPr>
        <p:spPr bwMode="auto">
          <a:xfrm>
            <a:off x="395288" y="1265212"/>
            <a:ext cx="836771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lang="en-US" altLang="zh-CN" sz="2400" b="1" dirty="0" smtClean="0">
                <a:latin typeface="Times New Roman" pitchFamily="18" charset="0"/>
                <a:ea typeface="楷体_GB2312" pitchFamily="49" charset="-122"/>
              </a:rPr>
              <a:t>for  </a:t>
            </a:r>
            <a:r>
              <a:rPr lang="zh-CN" altLang="en-US" sz="2400" b="1" dirty="0" smtClean="0">
                <a:latin typeface="Times New Roman" pitchFamily="18" charset="0"/>
                <a:ea typeface="楷体_GB2312" pitchFamily="49" charset="-122"/>
              </a:rPr>
              <a:t>序列</a:t>
            </a:r>
            <a:r>
              <a:rPr lang="zh-CN" altLang="en-US" sz="2400" b="1" dirty="0">
                <a:latin typeface="Times New Roman" pitchFamily="18" charset="0"/>
                <a:ea typeface="楷体_GB2312" pitchFamily="49" charset="-122"/>
              </a:rPr>
              <a:t>中的每一个元素</a:t>
            </a:r>
            <a:r>
              <a:rPr lang="en-US" altLang="zh-CN" sz="2400" b="1" dirty="0">
                <a:latin typeface="Times New Roman" pitchFamily="18" charset="0"/>
                <a:ea typeface="楷体_GB2312" pitchFamily="49" charset="-122"/>
              </a:rPr>
              <a:t>) </a:t>
            </a:r>
            <a:r>
              <a:rPr lang="en-US" altLang="zh-CN" sz="2400" b="1" dirty="0" smtClean="0">
                <a:latin typeface="Times New Roman" pitchFamily="18" charset="0"/>
                <a:ea typeface="楷体_GB2312" pitchFamily="49" charset="-122"/>
              </a:rPr>
              <a:t> :  #</a:t>
            </a:r>
            <a:r>
              <a:rPr lang="zh-CN" altLang="en-US" sz="2400" b="1" dirty="0" smtClean="0">
                <a:latin typeface="Times New Roman" pitchFamily="18" charset="0"/>
                <a:ea typeface="楷体_GB2312" pitchFamily="49" charset="-122"/>
              </a:rPr>
              <a:t>建立</a:t>
            </a:r>
            <a:r>
              <a:rPr lang="zh-CN" altLang="en-US" sz="2400" b="1" dirty="0">
                <a:latin typeface="Times New Roman" pitchFamily="18" charset="0"/>
                <a:ea typeface="楷体_GB2312" pitchFamily="49" charset="-122"/>
              </a:rPr>
              <a:t>初始链表</a:t>
            </a:r>
          </a:p>
          <a:p>
            <a:pPr algn="just" eaLnBrk="0" hangingPunct="0"/>
            <a:r>
              <a:rPr lang="zh-CN" altLang="en-US" sz="2400" b="1" dirty="0" smtClean="0">
                <a:latin typeface="Times New Roman" pitchFamily="18" charset="0"/>
                <a:ea typeface="楷体_GB2312" pitchFamily="49" charset="-122"/>
              </a:rPr>
              <a:t>       </a:t>
            </a:r>
            <a:r>
              <a:rPr lang="zh-CN" altLang="en-US" sz="2400" b="1" dirty="0">
                <a:latin typeface="Times New Roman" pitchFamily="18" charset="0"/>
                <a:ea typeface="楷体_GB2312" pitchFamily="49" charset="-122"/>
              </a:rPr>
              <a:t>将其连接到初始链表中；</a:t>
            </a:r>
          </a:p>
          <a:p>
            <a:pPr algn="just" eaLnBrk="0" hangingPunct="0"/>
            <a:r>
              <a:rPr lang="en-US" altLang="zh-CN" sz="2400" b="1" dirty="0" smtClean="0">
                <a:latin typeface="Times New Roman" pitchFamily="18" charset="0"/>
                <a:ea typeface="楷体_GB2312" pitchFamily="49" charset="-122"/>
              </a:rPr>
              <a:t>for  </a:t>
            </a:r>
            <a:r>
              <a:rPr lang="zh-CN" altLang="en-US" sz="2400" b="1" dirty="0" smtClean="0">
                <a:latin typeface="Times New Roman" pitchFamily="18" charset="0"/>
                <a:ea typeface="楷体_GB2312" pitchFamily="49" charset="-122"/>
              </a:rPr>
              <a:t>从</a:t>
            </a:r>
            <a:r>
              <a:rPr lang="zh-CN" altLang="en-US" sz="2400" b="1" dirty="0">
                <a:latin typeface="Times New Roman" pitchFamily="18" charset="0"/>
                <a:ea typeface="楷体_GB2312" pitchFamily="49" charset="-122"/>
              </a:rPr>
              <a:t>低位到高位，针对每一个子关</a:t>
            </a:r>
            <a:r>
              <a:rPr lang="zh-CN" altLang="en-US" sz="2400" b="1" dirty="0" smtClean="0">
                <a:latin typeface="Times New Roman" pitchFamily="18" charset="0"/>
                <a:ea typeface="楷体_GB2312" pitchFamily="49" charset="-122"/>
              </a:rPr>
              <a:t>键码 </a:t>
            </a:r>
            <a:r>
              <a:rPr lang="en-US" altLang="zh-CN" sz="2400" b="1" dirty="0" smtClean="0">
                <a:latin typeface="Times New Roman" pitchFamily="18" charset="0"/>
                <a:ea typeface="楷体_GB2312" pitchFamily="49" charset="-122"/>
              </a:rPr>
              <a:t>:</a:t>
            </a:r>
            <a:endParaRPr lang="en-US" altLang="zh-CN" sz="2400" b="1" dirty="0">
              <a:latin typeface="Times New Roman" pitchFamily="18" charset="0"/>
              <a:ea typeface="楷体_GB2312" pitchFamily="49" charset="-122"/>
            </a:endParaRPr>
          </a:p>
          <a:p>
            <a:pPr algn="just" eaLnBrk="0" hangingPunct="0"/>
            <a:r>
              <a:rPr lang="en-US" altLang="zh-CN" sz="2400" b="1" dirty="0" smtClean="0">
                <a:latin typeface="Times New Roman" pitchFamily="18" charset="0"/>
                <a:ea typeface="楷体_GB2312" pitchFamily="49" charset="-122"/>
              </a:rPr>
              <a:t>      for  </a:t>
            </a:r>
            <a:r>
              <a:rPr lang="zh-CN" altLang="en-US" sz="2400" b="1" dirty="0" smtClean="0">
                <a:latin typeface="Times New Roman" pitchFamily="18" charset="0"/>
                <a:ea typeface="楷体_GB2312" pitchFamily="49" charset="-122"/>
              </a:rPr>
              <a:t>基数</a:t>
            </a:r>
            <a:r>
              <a:rPr lang="zh-CN" altLang="en-US" sz="2400" b="1" dirty="0">
                <a:latin typeface="Times New Roman" pitchFamily="18" charset="0"/>
                <a:ea typeface="楷体_GB2312" pitchFamily="49" charset="-122"/>
              </a:rPr>
              <a:t>的每一个可能</a:t>
            </a:r>
            <a:r>
              <a:rPr lang="zh-CN" altLang="en-US" sz="2400" b="1" dirty="0" smtClean="0">
                <a:latin typeface="Times New Roman" pitchFamily="18" charset="0"/>
                <a:ea typeface="楷体_GB2312" pitchFamily="49" charset="-122"/>
              </a:rPr>
              <a:t>值 </a:t>
            </a:r>
            <a:r>
              <a:rPr lang="en-US" altLang="zh-CN" sz="2400" b="1" dirty="0" smtClean="0">
                <a:latin typeface="Times New Roman" pitchFamily="18" charset="0"/>
                <a:ea typeface="楷体_GB2312" pitchFamily="49" charset="-122"/>
              </a:rPr>
              <a:t> :  </a:t>
            </a:r>
          </a:p>
          <a:p>
            <a:pPr algn="just" eaLnBrk="0" hangingPunct="0"/>
            <a:r>
              <a:rPr lang="en-US" altLang="zh-CN" sz="2400" b="1" dirty="0">
                <a:latin typeface="Times New Roman" pitchFamily="18" charset="0"/>
                <a:ea typeface="楷体_GB2312" pitchFamily="49" charset="-122"/>
              </a:rPr>
              <a:t> </a:t>
            </a:r>
            <a:r>
              <a:rPr lang="en-US" altLang="zh-CN" sz="2400" b="1" dirty="0" smtClean="0">
                <a:latin typeface="Times New Roman" pitchFamily="18" charset="0"/>
                <a:ea typeface="楷体_GB2312" pitchFamily="49" charset="-122"/>
              </a:rPr>
              <a:t>           #</a:t>
            </a:r>
            <a:r>
              <a:rPr lang="zh-CN" altLang="en-US" sz="2400" b="1" dirty="0" smtClean="0">
                <a:latin typeface="Times New Roman" pitchFamily="18" charset="0"/>
                <a:ea typeface="楷体_GB2312" pitchFamily="49" charset="-122"/>
              </a:rPr>
              <a:t>对</a:t>
            </a:r>
            <a:r>
              <a:rPr lang="zh-CN" altLang="en-US" sz="2400" b="1" dirty="0">
                <a:latin typeface="Times New Roman" pitchFamily="18" charset="0"/>
                <a:ea typeface="楷体_GB2312" pitchFamily="49" charset="-122"/>
              </a:rPr>
              <a:t>每一个基数对应的队列初始化</a:t>
            </a:r>
          </a:p>
          <a:p>
            <a:pPr algn="just" eaLnBrk="0" hangingPunct="0"/>
            <a:r>
              <a:rPr lang="zh-CN" altLang="en-US" sz="2400" b="1" dirty="0">
                <a:latin typeface="Times New Roman" pitchFamily="18" charset="0"/>
                <a:ea typeface="楷体_GB2312" pitchFamily="49" charset="-122"/>
              </a:rPr>
              <a:t>            </a:t>
            </a:r>
            <a:r>
              <a:rPr lang="zh-CN" altLang="en-US" sz="2400" b="1" dirty="0" smtClean="0">
                <a:latin typeface="Times New Roman" pitchFamily="18" charset="0"/>
                <a:ea typeface="楷体_GB2312" pitchFamily="49" charset="-122"/>
              </a:rPr>
              <a:t>初始化队列</a:t>
            </a:r>
            <a:endParaRPr lang="zh-CN" altLang="en-US" sz="2400" b="1" dirty="0">
              <a:latin typeface="Times New Roman" pitchFamily="18" charset="0"/>
              <a:ea typeface="楷体_GB2312" pitchFamily="49" charset="-122"/>
            </a:endParaRPr>
          </a:p>
          <a:p>
            <a:pPr algn="just" eaLnBrk="0" hangingPunct="0"/>
            <a:r>
              <a:rPr lang="zh-CN" altLang="en-US" sz="2400" b="1" dirty="0" smtClean="0">
                <a:latin typeface="Times New Roman" pitchFamily="18" charset="0"/>
                <a:ea typeface="楷体_GB2312" pitchFamily="49" charset="-122"/>
              </a:rPr>
              <a:t>      </a:t>
            </a:r>
            <a:r>
              <a:rPr lang="en-US" altLang="zh-CN" sz="2400" b="1" dirty="0">
                <a:latin typeface="Times New Roman" pitchFamily="18" charset="0"/>
                <a:ea typeface="楷体_GB2312" pitchFamily="49" charset="-122"/>
              </a:rPr>
              <a:t>for </a:t>
            </a:r>
            <a:r>
              <a:rPr lang="en-US" altLang="zh-CN" sz="2400" b="1" dirty="0" smtClean="0">
                <a:latin typeface="Times New Roman" pitchFamily="18" charset="0"/>
                <a:ea typeface="楷体_GB2312" pitchFamily="49" charset="-122"/>
              </a:rPr>
              <a:t> </a:t>
            </a:r>
            <a:r>
              <a:rPr lang="zh-CN" altLang="en-US" sz="2400" b="1" dirty="0" smtClean="0">
                <a:latin typeface="Times New Roman" pitchFamily="18" charset="0"/>
                <a:ea typeface="楷体_GB2312" pitchFamily="49" charset="-122"/>
              </a:rPr>
              <a:t>序列</a:t>
            </a:r>
            <a:r>
              <a:rPr lang="zh-CN" altLang="en-US" sz="2400" b="1" dirty="0">
                <a:latin typeface="Times New Roman" pitchFamily="18" charset="0"/>
                <a:ea typeface="楷体_GB2312" pitchFamily="49" charset="-122"/>
              </a:rPr>
              <a:t>中的每一个</a:t>
            </a:r>
            <a:r>
              <a:rPr lang="zh-CN" altLang="en-US" sz="2400" b="1" dirty="0" smtClean="0">
                <a:latin typeface="Times New Roman" pitchFamily="18" charset="0"/>
                <a:ea typeface="楷体_GB2312" pitchFamily="49" charset="-122"/>
              </a:rPr>
              <a:t>元素</a:t>
            </a:r>
            <a:r>
              <a:rPr lang="en-US" altLang="zh-CN" sz="2400" b="1" dirty="0">
                <a:latin typeface="Times New Roman" pitchFamily="18" charset="0"/>
                <a:ea typeface="楷体_GB2312" pitchFamily="49" charset="-122"/>
              </a:rPr>
              <a:t> </a:t>
            </a:r>
            <a:r>
              <a:rPr lang="en-US" altLang="zh-CN" sz="2400" b="1" dirty="0" smtClean="0">
                <a:latin typeface="Times New Roman" pitchFamily="18" charset="0"/>
                <a:ea typeface="楷体_GB2312" pitchFamily="49" charset="-122"/>
              </a:rPr>
              <a:t>:</a:t>
            </a:r>
            <a:endParaRPr lang="en-US" altLang="zh-CN" sz="2400" b="1" dirty="0">
              <a:latin typeface="Times New Roman" pitchFamily="18" charset="0"/>
              <a:ea typeface="楷体_GB2312" pitchFamily="49" charset="-122"/>
            </a:endParaRPr>
          </a:p>
          <a:p>
            <a:pPr algn="just" eaLnBrk="0" hangingPunct="0"/>
            <a:r>
              <a:rPr lang="en-US" altLang="zh-CN" sz="2400" b="1" dirty="0" smtClean="0">
                <a:latin typeface="Times New Roman" pitchFamily="18" charset="0"/>
                <a:ea typeface="楷体_GB2312" pitchFamily="49" charset="-122"/>
              </a:rPr>
              <a:t>            </a:t>
            </a:r>
            <a:r>
              <a:rPr lang="zh-CN" altLang="en-US" sz="2400" b="1" dirty="0">
                <a:latin typeface="Times New Roman" pitchFamily="18" charset="0"/>
                <a:ea typeface="楷体_GB2312" pitchFamily="49" charset="-122"/>
              </a:rPr>
              <a:t>按照基数将其放置在相应的队列</a:t>
            </a:r>
            <a:r>
              <a:rPr lang="zh-CN" altLang="en-US" sz="2400" b="1" dirty="0" smtClean="0">
                <a:latin typeface="Times New Roman" pitchFamily="18" charset="0"/>
                <a:ea typeface="楷体_GB2312" pitchFamily="49" charset="-122"/>
              </a:rPr>
              <a:t>中</a:t>
            </a:r>
            <a:endParaRPr lang="zh-CN" altLang="en-US" sz="2400" b="1" dirty="0">
              <a:latin typeface="Times New Roman" pitchFamily="18" charset="0"/>
              <a:ea typeface="楷体_GB2312" pitchFamily="49" charset="-122"/>
            </a:endParaRPr>
          </a:p>
          <a:p>
            <a:pPr algn="just" eaLnBrk="0" hangingPunct="0"/>
            <a:r>
              <a:rPr lang="zh-CN" altLang="en-US" sz="2400" b="1" dirty="0" smtClean="0">
                <a:latin typeface="Times New Roman" pitchFamily="18" charset="0"/>
                <a:ea typeface="楷体_GB2312" pitchFamily="49" charset="-122"/>
              </a:rPr>
              <a:t>      找到</a:t>
            </a:r>
            <a:r>
              <a:rPr lang="zh-CN" altLang="en-US" sz="2400" b="1" dirty="0">
                <a:latin typeface="Times New Roman" pitchFamily="18" charset="0"/>
                <a:ea typeface="楷体_GB2312" pitchFamily="49" charset="-122"/>
              </a:rPr>
              <a:t>第一个非空的队列</a:t>
            </a:r>
            <a:r>
              <a:rPr lang="en-US" altLang="zh-CN" sz="2400" b="1" dirty="0" smtClean="0">
                <a:latin typeface="Times New Roman" pitchFamily="18" charset="0"/>
                <a:ea typeface="楷体_GB2312" pitchFamily="49" charset="-122"/>
              </a:rPr>
              <a:t>q</a:t>
            </a:r>
          </a:p>
          <a:p>
            <a:pPr algn="just" eaLnBrk="0" hangingPunct="0"/>
            <a:r>
              <a:rPr lang="zh-CN" altLang="en-US" sz="2400" b="1" dirty="0" smtClean="0">
                <a:latin typeface="Times New Roman" pitchFamily="18" charset="0"/>
                <a:ea typeface="楷体_GB2312" pitchFamily="49" charset="-122"/>
              </a:rPr>
              <a:t>      </a:t>
            </a:r>
            <a:r>
              <a:rPr lang="en-US" altLang="zh-CN" sz="2400" b="1" dirty="0">
                <a:latin typeface="Times New Roman" pitchFamily="18" charset="0"/>
                <a:ea typeface="楷体_GB2312" pitchFamily="49" charset="-122"/>
              </a:rPr>
              <a:t>for </a:t>
            </a:r>
            <a:r>
              <a:rPr lang="en-US" altLang="zh-CN" sz="2400" b="1" dirty="0" smtClean="0">
                <a:latin typeface="Times New Roman" pitchFamily="18" charset="0"/>
                <a:ea typeface="楷体_GB2312" pitchFamily="49" charset="-122"/>
              </a:rPr>
              <a:t> </a:t>
            </a:r>
            <a:r>
              <a:rPr lang="zh-CN" altLang="en-US" sz="2400" b="1" dirty="0" smtClean="0">
                <a:latin typeface="Times New Roman" pitchFamily="18" charset="0"/>
                <a:ea typeface="楷体_GB2312" pitchFamily="49" charset="-122"/>
              </a:rPr>
              <a:t>从</a:t>
            </a:r>
            <a:r>
              <a:rPr lang="en-US" altLang="zh-CN" sz="2400" b="1" dirty="0">
                <a:latin typeface="Times New Roman" pitchFamily="18" charset="0"/>
                <a:ea typeface="楷体_GB2312" pitchFamily="49" charset="-122"/>
              </a:rPr>
              <a:t>q</a:t>
            </a:r>
            <a:r>
              <a:rPr lang="zh-CN" altLang="en-US" sz="2400" b="1" dirty="0">
                <a:latin typeface="Times New Roman" pitchFamily="18" charset="0"/>
                <a:ea typeface="楷体_GB2312" pitchFamily="49" charset="-122"/>
              </a:rPr>
              <a:t>开始的每一个队列</a:t>
            </a:r>
            <a:r>
              <a:rPr lang="en-US" altLang="zh-CN" sz="2400" b="1" dirty="0" smtClean="0">
                <a:latin typeface="Times New Roman" pitchFamily="18" charset="0"/>
                <a:ea typeface="楷体_GB2312" pitchFamily="49" charset="-122"/>
              </a:rPr>
              <a:t>)  :</a:t>
            </a:r>
            <a:endParaRPr lang="en-US" altLang="zh-CN" sz="2400" b="1" dirty="0">
              <a:latin typeface="Times New Roman" pitchFamily="18" charset="0"/>
              <a:ea typeface="楷体_GB2312" pitchFamily="49" charset="-122"/>
            </a:endParaRPr>
          </a:p>
          <a:p>
            <a:pPr algn="just" eaLnBrk="0" hangingPunct="0"/>
            <a:r>
              <a:rPr lang="en-US" altLang="zh-CN" sz="2400" b="1" dirty="0" smtClean="0">
                <a:latin typeface="Times New Roman" pitchFamily="18" charset="0"/>
                <a:ea typeface="楷体_GB2312" pitchFamily="49" charset="-122"/>
              </a:rPr>
              <a:t>             #</a:t>
            </a:r>
            <a:r>
              <a:rPr lang="zh-CN" altLang="en-US" sz="2400" b="1" dirty="0" smtClean="0">
                <a:latin typeface="Times New Roman" pitchFamily="18" charset="0"/>
                <a:ea typeface="楷体_GB2312" pitchFamily="49" charset="-122"/>
              </a:rPr>
              <a:t>按序</a:t>
            </a:r>
            <a:r>
              <a:rPr lang="zh-CN" altLang="en-US" sz="2400" b="1" dirty="0">
                <a:latin typeface="Times New Roman" pitchFamily="18" charset="0"/>
                <a:ea typeface="楷体_GB2312" pitchFamily="49" charset="-122"/>
              </a:rPr>
              <a:t>将队列连接成新的链表</a:t>
            </a:r>
          </a:p>
          <a:p>
            <a:pPr algn="just" eaLnBrk="0" hangingPunct="0"/>
            <a:r>
              <a:rPr lang="zh-CN" altLang="en-US" sz="2400" b="1" dirty="0">
                <a:latin typeface="Times New Roman" pitchFamily="18" charset="0"/>
                <a:ea typeface="楷体_GB2312" pitchFamily="49" charset="-122"/>
              </a:rPr>
              <a:t>             </a:t>
            </a:r>
            <a:r>
              <a:rPr lang="zh-CN" altLang="en-US" sz="2400" b="1" dirty="0" smtClean="0">
                <a:latin typeface="Times New Roman" pitchFamily="18" charset="0"/>
                <a:ea typeface="楷体_GB2312" pitchFamily="49" charset="-122"/>
              </a:rPr>
              <a:t>将</a:t>
            </a:r>
            <a:r>
              <a:rPr lang="zh-CN" altLang="en-US" sz="2400" b="1" dirty="0">
                <a:latin typeface="Times New Roman" pitchFamily="18" charset="0"/>
                <a:ea typeface="楷体_GB2312" pitchFamily="49" charset="-122"/>
              </a:rPr>
              <a:t>队列连接到链表</a:t>
            </a:r>
            <a:r>
              <a:rPr lang="zh-CN" altLang="en-US" sz="2400" b="1" dirty="0" smtClean="0">
                <a:latin typeface="Times New Roman" pitchFamily="18" charset="0"/>
                <a:ea typeface="楷体_GB2312" pitchFamily="49" charset="-122"/>
              </a:rPr>
              <a:t>中</a:t>
            </a:r>
            <a:endParaRPr lang="zh-CN" altLang="en-US" sz="2400" b="1" dirty="0">
              <a:latin typeface="Times New Roman" pitchFamily="18" charset="0"/>
              <a:ea typeface="楷体_GB2312" pitchFamily="49" charset="-122"/>
            </a:endParaRPr>
          </a:p>
        </p:txBody>
      </p:sp>
      <p:sp>
        <p:nvSpPr>
          <p:cNvPr id="475139" name="Rectangle 3"/>
          <p:cNvSpPr>
            <a:spLocks noChangeArrowheads="1"/>
          </p:cNvSpPr>
          <p:nvPr/>
        </p:nvSpPr>
        <p:spPr bwMode="auto">
          <a:xfrm>
            <a:off x="260366" y="572516"/>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3200" b="1">
                <a:solidFill>
                  <a:srgbClr val="0000FF"/>
                </a:solidFill>
                <a:effectLst>
                  <a:outerShdw blurRad="38100" dist="38100" dir="2700000" algn="tl">
                    <a:srgbClr val="C0C0C0"/>
                  </a:outerShdw>
                </a:effectLst>
                <a:latin typeface="楷体_GB2312" pitchFamily="49" charset="-122"/>
                <a:ea typeface="楷体_GB2312" pitchFamily="49" charset="-122"/>
              </a:rPr>
              <a:t>算法框架：</a:t>
            </a:r>
          </a:p>
        </p:txBody>
      </p:sp>
      <p:sp>
        <p:nvSpPr>
          <p:cNvPr id="475140" name="Rectangle 4"/>
          <p:cNvSpPr>
            <a:spLocks noChangeArrowheads="1"/>
          </p:cNvSpPr>
          <p:nvPr/>
        </p:nvSpPr>
        <p:spPr bwMode="auto">
          <a:xfrm>
            <a:off x="395288" y="6165850"/>
            <a:ext cx="60055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b="1">
                <a:solidFill>
                  <a:srgbClr val="FF3300"/>
                </a:solidFill>
                <a:latin typeface="楷体_GB2312" pitchFamily="49" charset="-122"/>
                <a:ea typeface="楷体_GB2312" pitchFamily="49" charset="-122"/>
              </a:rPr>
              <a:t>通过算法演示观看基数排序的算法执行过程</a:t>
            </a:r>
            <a:endParaRPr kumimoji="1" lang="zh-CN" altLang="en-US" sz="2400" u="sng">
              <a:solidFill>
                <a:srgbClr val="FF3300"/>
              </a:solidFill>
              <a:effectLst>
                <a:outerShdw blurRad="38100" dist="38100" dir="2700000" algn="tl">
                  <a:srgbClr val="C0C0C0"/>
                </a:outerShdw>
              </a:effectLst>
              <a:latin typeface="" pitchFamily="18"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ext Box 10"/>
          <p:cNvSpPr txBox="1">
            <a:spLocks noChangeArrowheads="1"/>
          </p:cNvSpPr>
          <p:nvPr/>
        </p:nvSpPr>
        <p:spPr bwMode="auto">
          <a:xfrm>
            <a:off x="107504" y="692696"/>
            <a:ext cx="8856984"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algn="just" eaLnBrk="1" hangingPunct="1">
              <a:spcBef>
                <a:spcPct val="50000"/>
              </a:spcBef>
              <a:buClr>
                <a:schemeClr val="tx1"/>
              </a:buClr>
              <a:buSzPct val="92000"/>
              <a:buFont typeface="Wingdings" panose="05000000000000000000" pitchFamily="2" charset="2"/>
              <a:buChar char="Ø"/>
            </a:pPr>
            <a:r>
              <a:rPr kumimoji="1" lang="zh-CN" altLang="en-US" sz="2800" b="1" dirty="0">
                <a:latin typeface="Times New Roman" pitchFamily="18" charset="0"/>
                <a:ea typeface="楷体_GB2312" pitchFamily="49" charset="-122"/>
              </a:rPr>
              <a:t>改进算法与原算法的区别是：将待排序对象从下标为</a:t>
            </a:r>
            <a:r>
              <a:rPr kumimoji="1" lang="en-US" altLang="zh-CN" sz="2800" b="1" dirty="0">
                <a:latin typeface="Times New Roman" pitchFamily="18" charset="0"/>
                <a:ea typeface="楷体_GB2312" pitchFamily="49" charset="-122"/>
              </a:rPr>
              <a:t>1</a:t>
            </a:r>
            <a:r>
              <a:rPr kumimoji="1" lang="zh-CN" altLang="en-US" sz="2800" b="1" dirty="0">
                <a:latin typeface="Times New Roman" pitchFamily="18" charset="0"/>
                <a:ea typeface="楷体_GB2312" pitchFamily="49" charset="-122"/>
              </a:rPr>
              <a:t>的数组单元存放，而将下标为</a:t>
            </a:r>
            <a:r>
              <a:rPr kumimoji="1" lang="en-US" altLang="zh-CN" sz="2800" b="1" dirty="0">
                <a:latin typeface="Times New Roman" pitchFamily="18" charset="0"/>
                <a:ea typeface="楷体_GB2312" pitchFamily="49" charset="-122"/>
              </a:rPr>
              <a:t>0</a:t>
            </a:r>
            <a:r>
              <a:rPr kumimoji="1" lang="zh-CN" altLang="en-US" sz="2800" b="1" dirty="0">
                <a:latin typeface="Times New Roman" pitchFamily="18" charset="0"/>
                <a:ea typeface="楷体_GB2312" pitchFamily="49" charset="-122"/>
              </a:rPr>
              <a:t>的数组单元作为交换数据时的临时单元</a:t>
            </a:r>
            <a:r>
              <a:rPr kumimoji="1" lang="zh-CN" altLang="en-US" sz="2800" b="1" dirty="0" smtClean="0">
                <a:latin typeface="Times New Roman" pitchFamily="18" charset="0"/>
                <a:ea typeface="楷体_GB2312" pitchFamily="49" charset="-122"/>
              </a:rPr>
              <a:t>。</a:t>
            </a:r>
            <a:endParaRPr kumimoji="1" lang="en-US" altLang="zh-CN" sz="2800" b="1" dirty="0" smtClean="0">
              <a:latin typeface="Times New Roman" pitchFamily="18" charset="0"/>
              <a:ea typeface="楷体_GB2312" pitchFamily="49" charset="-122"/>
            </a:endParaRPr>
          </a:p>
          <a:p>
            <a:pPr marL="457200" indent="-457200" algn="just" eaLnBrk="1" hangingPunct="1">
              <a:spcBef>
                <a:spcPct val="50000"/>
              </a:spcBef>
              <a:buClr>
                <a:schemeClr val="tx1"/>
              </a:buClr>
              <a:buSzPct val="92000"/>
              <a:buFont typeface="Wingdings" panose="05000000000000000000" pitchFamily="2" charset="2"/>
              <a:buChar char="Ø"/>
            </a:pPr>
            <a:r>
              <a:rPr kumimoji="1" lang="zh-CN" altLang="en-US" sz="2800" b="1" dirty="0" smtClean="0">
                <a:latin typeface="Times New Roman" pitchFamily="18" charset="0"/>
                <a:ea typeface="楷体_GB2312" pitchFamily="49" charset="-122"/>
              </a:rPr>
              <a:t>这样</a:t>
            </a:r>
            <a:r>
              <a:rPr kumimoji="1" lang="zh-CN" altLang="en-US" sz="2800" b="1" dirty="0">
                <a:latin typeface="Times New Roman" pitchFamily="18" charset="0"/>
                <a:ea typeface="楷体_GB2312" pitchFamily="49" charset="-122"/>
              </a:rPr>
              <a:t>做的目的有两个：其一是进入查找循环之前，它</a:t>
            </a:r>
            <a:r>
              <a:rPr kumimoji="1" lang="zh-CN" altLang="en-US" sz="2800" b="1">
                <a:latin typeface="Times New Roman" pitchFamily="18" charset="0"/>
                <a:ea typeface="楷体_GB2312" pitchFamily="49" charset="-122"/>
              </a:rPr>
              <a:t>保存</a:t>
            </a:r>
            <a:r>
              <a:rPr kumimoji="1" lang="zh-CN" altLang="en-US" sz="2800" b="1" smtClean="0">
                <a:latin typeface="Times New Roman" pitchFamily="18" charset="0"/>
                <a:ea typeface="楷体_GB2312" pitchFamily="49" charset="-122"/>
              </a:rPr>
              <a:t>了</a:t>
            </a:r>
            <a:r>
              <a:rPr kumimoji="1" lang="en-US" altLang="zh-CN" sz="2800" b="1" smtClean="0">
                <a:latin typeface="Times New Roman" pitchFamily="18" charset="0"/>
                <a:ea typeface="楷体_GB2312" pitchFamily="49" charset="-122"/>
              </a:rPr>
              <a:t>A[i</a:t>
            </a:r>
            <a:r>
              <a:rPr kumimoji="1" lang="en-US" altLang="zh-CN" sz="2800" b="1" dirty="0">
                <a:latin typeface="Times New Roman" pitchFamily="18" charset="0"/>
                <a:ea typeface="楷体_GB2312" pitchFamily="49" charset="-122"/>
              </a:rPr>
              <a:t>]</a:t>
            </a:r>
            <a:r>
              <a:rPr kumimoji="1" lang="zh-CN" altLang="en-US" sz="2800" b="1" dirty="0">
                <a:latin typeface="Times New Roman" pitchFamily="18" charset="0"/>
                <a:ea typeface="楷体_GB2312" pitchFamily="49" charset="-122"/>
              </a:rPr>
              <a:t>的副本，使得不至于因记录的后移而丢失其中的内容</a:t>
            </a:r>
            <a:r>
              <a:rPr kumimoji="1" lang="zh-CN" altLang="en-US" sz="2800" b="1" dirty="0" smtClean="0">
                <a:latin typeface="Times New Roman" pitchFamily="18" charset="0"/>
                <a:ea typeface="楷体_GB2312" pitchFamily="49" charset="-122"/>
              </a:rPr>
              <a:t>；</a:t>
            </a:r>
            <a:endParaRPr kumimoji="1" lang="en-US" altLang="zh-CN" sz="2800" b="1" dirty="0" smtClean="0">
              <a:latin typeface="Times New Roman" pitchFamily="18" charset="0"/>
              <a:ea typeface="楷体_GB2312" pitchFamily="49" charset="-122"/>
            </a:endParaRPr>
          </a:p>
          <a:p>
            <a:pPr marL="457200" indent="-457200" algn="just" eaLnBrk="1" hangingPunct="1">
              <a:spcBef>
                <a:spcPct val="50000"/>
              </a:spcBef>
              <a:buClr>
                <a:schemeClr val="tx1"/>
              </a:buClr>
              <a:buSzPct val="92000"/>
              <a:buFont typeface="Wingdings" panose="05000000000000000000" pitchFamily="2" charset="2"/>
              <a:buChar char="Ø"/>
            </a:pPr>
            <a:r>
              <a:rPr kumimoji="1" lang="zh-CN" altLang="en-US" sz="2800" b="1" dirty="0" smtClean="0">
                <a:latin typeface="Times New Roman" pitchFamily="18" charset="0"/>
                <a:ea typeface="楷体_GB2312" pitchFamily="49" charset="-122"/>
              </a:rPr>
              <a:t>其二</a:t>
            </a:r>
            <a:r>
              <a:rPr kumimoji="1" lang="zh-CN" altLang="en-US" sz="2800" b="1" dirty="0">
                <a:latin typeface="Times New Roman" pitchFamily="18" charset="0"/>
                <a:ea typeface="楷体_GB2312" pitchFamily="49" charset="-122"/>
              </a:rPr>
              <a:t>是在</a:t>
            </a:r>
            <a:r>
              <a:rPr kumimoji="1" lang="en-US" altLang="zh-CN" sz="2800" b="1" dirty="0">
                <a:latin typeface="Times New Roman" pitchFamily="18" charset="0"/>
                <a:ea typeface="楷体_GB2312" pitchFamily="49" charset="-122"/>
              </a:rPr>
              <a:t>while</a:t>
            </a:r>
            <a:r>
              <a:rPr kumimoji="1" lang="zh-CN" altLang="en-US" sz="2800" b="1" dirty="0">
                <a:latin typeface="Times New Roman" pitchFamily="18" charset="0"/>
                <a:ea typeface="楷体_GB2312" pitchFamily="49" charset="-122"/>
              </a:rPr>
              <a:t>循环“监视”下标变量</a:t>
            </a:r>
            <a:r>
              <a:rPr kumimoji="1" lang="en-US" altLang="zh-CN" sz="2800" b="1" dirty="0">
                <a:latin typeface="Times New Roman" pitchFamily="18" charset="0"/>
                <a:ea typeface="楷体_GB2312" pitchFamily="49" charset="-122"/>
              </a:rPr>
              <a:t>j</a:t>
            </a:r>
            <a:r>
              <a:rPr kumimoji="1" lang="zh-CN" altLang="en-US" sz="2800" b="1" dirty="0">
                <a:latin typeface="Times New Roman" pitchFamily="18" charset="0"/>
                <a:ea typeface="楷体_GB2312" pitchFamily="49" charset="-122"/>
              </a:rPr>
              <a:t>是否越界，一旦</a:t>
            </a:r>
            <a:r>
              <a:rPr kumimoji="1" lang="zh-CN" altLang="en-US" sz="2800" b="1">
                <a:latin typeface="Times New Roman" pitchFamily="18" charset="0"/>
                <a:ea typeface="楷体_GB2312" pitchFamily="49" charset="-122"/>
              </a:rPr>
              <a:t>越界</a:t>
            </a:r>
            <a:r>
              <a:rPr kumimoji="1" lang="zh-CN" altLang="en-US" sz="2800" b="1" smtClean="0">
                <a:latin typeface="Times New Roman" pitchFamily="18" charset="0"/>
                <a:ea typeface="楷体_GB2312" pitchFamily="49" charset="-122"/>
              </a:rPr>
              <a:t>，</a:t>
            </a:r>
            <a:r>
              <a:rPr kumimoji="1" lang="en-US" altLang="zh-CN" sz="2800" b="1" smtClean="0">
                <a:latin typeface="Times New Roman" pitchFamily="18" charset="0"/>
                <a:ea typeface="楷体_GB2312" pitchFamily="49" charset="-122"/>
              </a:rPr>
              <a:t>A[0</a:t>
            </a:r>
            <a:r>
              <a:rPr kumimoji="1" lang="en-US" altLang="zh-CN" sz="2800" b="1" dirty="0">
                <a:latin typeface="Times New Roman" pitchFamily="18" charset="0"/>
                <a:ea typeface="楷体_GB2312" pitchFamily="49" charset="-122"/>
              </a:rPr>
              <a:t>]</a:t>
            </a:r>
            <a:r>
              <a:rPr kumimoji="1" lang="zh-CN" altLang="en-US" sz="2800" b="1" dirty="0">
                <a:latin typeface="Times New Roman" pitchFamily="18" charset="0"/>
                <a:ea typeface="楷体_GB2312" pitchFamily="49" charset="-122"/>
              </a:rPr>
              <a:t>自动控制</a:t>
            </a:r>
            <a:r>
              <a:rPr kumimoji="1" lang="en-US" altLang="zh-CN" sz="2800" b="1" dirty="0">
                <a:latin typeface="Times New Roman" pitchFamily="18" charset="0"/>
                <a:ea typeface="楷体_GB2312" pitchFamily="49" charset="-122"/>
              </a:rPr>
              <a:t>while</a:t>
            </a:r>
            <a:r>
              <a:rPr kumimoji="1" lang="zh-CN" altLang="en-US" sz="2800" b="1" dirty="0">
                <a:latin typeface="Times New Roman" pitchFamily="18" charset="0"/>
                <a:ea typeface="楷体_GB2312" pitchFamily="49" charset="-122"/>
              </a:rPr>
              <a:t>循环的结束，从而避免了在</a:t>
            </a:r>
            <a:r>
              <a:rPr kumimoji="1" lang="en-US" altLang="zh-CN" sz="2800" b="1" dirty="0">
                <a:latin typeface="Times New Roman" pitchFamily="18" charset="0"/>
                <a:ea typeface="楷体_GB2312" pitchFamily="49" charset="-122"/>
              </a:rPr>
              <a:t>while</a:t>
            </a:r>
            <a:r>
              <a:rPr kumimoji="1" lang="zh-CN" altLang="en-US" sz="2800" b="1" dirty="0">
                <a:latin typeface="Times New Roman" pitchFamily="18" charset="0"/>
                <a:ea typeface="楷体_GB2312" pitchFamily="49" charset="-122"/>
              </a:rPr>
              <a:t>循环内的每一次都要检测</a:t>
            </a:r>
            <a:r>
              <a:rPr kumimoji="1" lang="en-US" altLang="zh-CN" sz="2800" b="1" dirty="0">
                <a:latin typeface="Times New Roman" pitchFamily="18" charset="0"/>
                <a:ea typeface="楷体_GB2312" pitchFamily="49" charset="-122"/>
              </a:rPr>
              <a:t>j</a:t>
            </a:r>
            <a:r>
              <a:rPr kumimoji="1" lang="zh-CN" altLang="en-US" sz="2800" b="1" dirty="0">
                <a:latin typeface="Times New Roman" pitchFamily="18" charset="0"/>
                <a:ea typeface="楷体_GB2312" pitchFamily="49" charset="-122"/>
              </a:rPr>
              <a:t>是否越界。因此，</a:t>
            </a:r>
            <a:r>
              <a:rPr kumimoji="1" lang="zh-CN" altLang="en-US" sz="2800" b="1">
                <a:latin typeface="Times New Roman" pitchFamily="18" charset="0"/>
                <a:ea typeface="楷体_GB2312" pitchFamily="49" charset="-122"/>
              </a:rPr>
              <a:t>我们</a:t>
            </a:r>
            <a:r>
              <a:rPr kumimoji="1" lang="zh-CN" altLang="en-US" sz="2800" b="1" smtClean="0">
                <a:latin typeface="Times New Roman" pitchFamily="18" charset="0"/>
                <a:ea typeface="楷体_GB2312" pitchFamily="49" charset="-122"/>
              </a:rPr>
              <a:t>把</a:t>
            </a:r>
            <a:r>
              <a:rPr kumimoji="1" lang="en-US" altLang="zh-CN" sz="2800" b="1" smtClean="0">
                <a:latin typeface="Times New Roman" pitchFamily="18" charset="0"/>
                <a:ea typeface="楷体_GB2312" pitchFamily="49" charset="-122"/>
              </a:rPr>
              <a:t>A[0</a:t>
            </a:r>
            <a:r>
              <a:rPr kumimoji="1" lang="en-US" altLang="zh-CN" sz="2800" b="1" dirty="0">
                <a:latin typeface="Times New Roman" pitchFamily="18" charset="0"/>
                <a:ea typeface="楷体_GB2312" pitchFamily="49" charset="-122"/>
              </a:rPr>
              <a:t>]</a:t>
            </a:r>
            <a:r>
              <a:rPr kumimoji="1" lang="zh-CN" altLang="en-US" sz="2800" b="1" dirty="0">
                <a:latin typeface="Times New Roman" pitchFamily="18" charset="0"/>
                <a:ea typeface="楷体_GB2312" pitchFamily="49" charset="-122"/>
              </a:rPr>
              <a:t>称为“监视哨”。</a:t>
            </a:r>
          </a:p>
        </p:txBody>
      </p:sp>
    </p:spTree>
  </p:cSld>
  <p:clrMapOvr>
    <a:masterClrMapping/>
  </p:clrMapOvr>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ChangeArrowheads="1"/>
          </p:cNvSpPr>
          <p:nvPr/>
        </p:nvSpPr>
        <p:spPr bwMode="auto">
          <a:xfrm>
            <a:off x="179512" y="188640"/>
            <a:ext cx="3822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800" b="1" dirty="0">
                <a:latin typeface="Times New Roman" pitchFamily="18" charset="0"/>
                <a:ea typeface="楷体_GB2312" pitchFamily="49" charset="-122"/>
              </a:rPr>
              <a:t>LSD</a:t>
            </a:r>
            <a:r>
              <a:rPr kumimoji="1" lang="zh-CN" altLang="en-US" sz="2800" b="1" dirty="0">
                <a:latin typeface="Times New Roman" pitchFamily="18" charset="0"/>
                <a:ea typeface="楷体_GB2312" pitchFamily="49" charset="-122"/>
              </a:rPr>
              <a:t>链式基数排序算法 </a:t>
            </a:r>
          </a:p>
        </p:txBody>
      </p:sp>
      <p:sp>
        <p:nvSpPr>
          <p:cNvPr id="208899" name="Text Box 3"/>
          <p:cNvSpPr txBox="1">
            <a:spLocks noChangeArrowheads="1"/>
          </p:cNvSpPr>
          <p:nvPr/>
        </p:nvSpPr>
        <p:spPr bwMode="auto">
          <a:xfrm>
            <a:off x="251520" y="842963"/>
            <a:ext cx="8712968" cy="5693866"/>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en-US" altLang="zh-CN" sz="2800" b="1" dirty="0" err="1">
                <a:latin typeface="Times New Roman" pitchFamily="18" charset="0"/>
              </a:rPr>
              <a:t>def</a:t>
            </a:r>
            <a:r>
              <a:rPr lang="en-US" altLang="zh-CN" sz="2800" b="1" dirty="0">
                <a:latin typeface="Times New Roman" pitchFamily="18" charset="0"/>
              </a:rPr>
              <a:t> </a:t>
            </a:r>
            <a:r>
              <a:rPr lang="en-US" altLang="zh-CN" sz="2800" b="1" dirty="0" err="1">
                <a:latin typeface="Times New Roman" pitchFamily="18" charset="0"/>
              </a:rPr>
              <a:t>RadixSort</a:t>
            </a:r>
            <a:r>
              <a:rPr lang="en-US" altLang="zh-CN" sz="2800" b="1" dirty="0">
                <a:latin typeface="Times New Roman" pitchFamily="18" charset="0"/>
              </a:rPr>
              <a:t>(A, d) :</a:t>
            </a:r>
          </a:p>
          <a:p>
            <a:pPr eaLnBrk="1" hangingPunct="1">
              <a:spcBef>
                <a:spcPct val="20000"/>
              </a:spcBef>
            </a:pPr>
            <a:r>
              <a:rPr lang="en-US" altLang="zh-CN" sz="2800" b="1" dirty="0">
                <a:latin typeface="Times New Roman" pitchFamily="18" charset="0"/>
              </a:rPr>
              <a:t>    </a:t>
            </a:r>
            <a:r>
              <a:rPr lang="en-US" altLang="zh-CN" sz="2800" b="1" dirty="0" err="1">
                <a:latin typeface="Times New Roman" pitchFamily="18" charset="0"/>
              </a:rPr>
              <a:t>num</a:t>
            </a:r>
            <a:r>
              <a:rPr lang="en-US" altLang="zh-CN" sz="2800" b="1" dirty="0">
                <a:latin typeface="Times New Roman" pitchFamily="18" charset="0"/>
              </a:rPr>
              <a:t> = </a:t>
            </a:r>
            <a:r>
              <a:rPr lang="en-US" altLang="zh-CN" sz="2800" b="1" dirty="0" err="1">
                <a:latin typeface="Times New Roman" pitchFamily="18" charset="0"/>
              </a:rPr>
              <a:t>len</a:t>
            </a:r>
            <a:r>
              <a:rPr lang="en-US" altLang="zh-CN" sz="2800" b="1" dirty="0">
                <a:latin typeface="Times New Roman" pitchFamily="18" charset="0"/>
              </a:rPr>
              <a:t>(A)</a:t>
            </a:r>
          </a:p>
          <a:p>
            <a:pPr eaLnBrk="1" hangingPunct="1">
              <a:spcBef>
                <a:spcPct val="20000"/>
              </a:spcBef>
            </a:pPr>
            <a:r>
              <a:rPr lang="en-US" altLang="zh-CN" sz="2800" b="1" dirty="0">
                <a:latin typeface="Times New Roman" pitchFamily="18" charset="0"/>
              </a:rPr>
              <a:t>    B=[[] for i in range(10)]  #10</a:t>
            </a:r>
            <a:r>
              <a:rPr lang="zh-CN" altLang="en-US" sz="2800" b="1" dirty="0">
                <a:latin typeface="Times New Roman" pitchFamily="18" charset="0"/>
              </a:rPr>
              <a:t>个列表</a:t>
            </a:r>
          </a:p>
          <a:p>
            <a:pPr eaLnBrk="1" hangingPunct="1">
              <a:spcBef>
                <a:spcPct val="20000"/>
              </a:spcBef>
            </a:pPr>
            <a:r>
              <a:rPr lang="zh-CN" altLang="en-US" sz="2800" b="1" dirty="0">
                <a:latin typeface="Times New Roman" pitchFamily="18" charset="0"/>
              </a:rPr>
              <a:t>    </a:t>
            </a:r>
            <a:r>
              <a:rPr lang="en-US" altLang="zh-CN" sz="2800" b="1" dirty="0">
                <a:latin typeface="Times New Roman" pitchFamily="18" charset="0"/>
              </a:rPr>
              <a:t>for i in range(1, d+1) :     #</a:t>
            </a:r>
            <a:r>
              <a:rPr lang="zh-CN" altLang="en-US" sz="2800" b="1" dirty="0">
                <a:latin typeface="Times New Roman" pitchFamily="18" charset="0"/>
              </a:rPr>
              <a:t>针对每一位</a:t>
            </a:r>
          </a:p>
          <a:p>
            <a:pPr eaLnBrk="1" hangingPunct="1">
              <a:spcBef>
                <a:spcPct val="20000"/>
              </a:spcBef>
            </a:pPr>
            <a:r>
              <a:rPr lang="zh-CN" altLang="en-US" sz="2800" b="1" dirty="0">
                <a:latin typeface="Times New Roman" pitchFamily="18" charset="0"/>
              </a:rPr>
              <a:t>        </a:t>
            </a:r>
            <a:r>
              <a:rPr lang="en-US" altLang="zh-CN" sz="2800" b="1" dirty="0">
                <a:latin typeface="Times New Roman" pitchFamily="18" charset="0"/>
              </a:rPr>
              <a:t>for j in range(0, 10) : B[j] = []  #</a:t>
            </a:r>
            <a:r>
              <a:rPr lang="zh-CN" altLang="en-US" sz="2800" b="1" dirty="0">
                <a:latin typeface="Times New Roman" pitchFamily="18" charset="0"/>
              </a:rPr>
              <a:t>列表清空</a:t>
            </a:r>
          </a:p>
          <a:p>
            <a:pPr eaLnBrk="1" hangingPunct="1">
              <a:spcBef>
                <a:spcPct val="20000"/>
              </a:spcBef>
            </a:pPr>
            <a:r>
              <a:rPr lang="zh-CN" altLang="en-US" sz="2800" b="1" dirty="0">
                <a:latin typeface="Times New Roman" pitchFamily="18" charset="0"/>
              </a:rPr>
              <a:t>        </a:t>
            </a:r>
            <a:r>
              <a:rPr lang="en-US" altLang="zh-CN" sz="2800" b="1" dirty="0">
                <a:latin typeface="Times New Roman" pitchFamily="18" charset="0"/>
              </a:rPr>
              <a:t>for j in range(0, </a:t>
            </a:r>
            <a:r>
              <a:rPr lang="en-US" altLang="zh-CN" sz="2800" b="1" dirty="0" err="1">
                <a:latin typeface="Times New Roman" pitchFamily="18" charset="0"/>
              </a:rPr>
              <a:t>num</a:t>
            </a:r>
            <a:r>
              <a:rPr lang="en-US" altLang="zh-CN" sz="2800" b="1" dirty="0">
                <a:latin typeface="Times New Roman" pitchFamily="18" charset="0"/>
              </a:rPr>
              <a:t>) :  #</a:t>
            </a:r>
            <a:r>
              <a:rPr lang="zh-CN" altLang="en-US" sz="2800" b="1" dirty="0">
                <a:latin typeface="Times New Roman" pitchFamily="18" charset="0"/>
              </a:rPr>
              <a:t>分配</a:t>
            </a:r>
          </a:p>
          <a:p>
            <a:pPr eaLnBrk="1" hangingPunct="1">
              <a:spcBef>
                <a:spcPct val="20000"/>
              </a:spcBef>
            </a:pPr>
            <a:r>
              <a:rPr lang="zh-CN" altLang="en-US" sz="2800" b="1" dirty="0">
                <a:latin typeface="Times New Roman" pitchFamily="18" charset="0"/>
              </a:rPr>
              <a:t>            </a:t>
            </a:r>
            <a:r>
              <a:rPr lang="en-US" altLang="zh-CN" sz="2800" b="1" dirty="0">
                <a:latin typeface="Times New Roman" pitchFamily="18" charset="0"/>
              </a:rPr>
              <a:t>k=Extract(A[j], i)</a:t>
            </a:r>
          </a:p>
          <a:p>
            <a:pPr eaLnBrk="1" hangingPunct="1">
              <a:spcBef>
                <a:spcPct val="20000"/>
              </a:spcBef>
            </a:pPr>
            <a:r>
              <a:rPr lang="en-US" altLang="zh-CN" sz="2800" b="1" dirty="0">
                <a:latin typeface="Times New Roman" pitchFamily="18" charset="0"/>
              </a:rPr>
              <a:t>            B[k].append(A[j])</a:t>
            </a:r>
          </a:p>
          <a:p>
            <a:pPr eaLnBrk="1" hangingPunct="1">
              <a:spcBef>
                <a:spcPct val="20000"/>
              </a:spcBef>
            </a:pPr>
            <a:r>
              <a:rPr lang="en-US" altLang="zh-CN" sz="2800" b="1" dirty="0">
                <a:latin typeface="Times New Roman" pitchFamily="18" charset="0"/>
              </a:rPr>
              <a:t>        del A[:]                        # A</a:t>
            </a:r>
            <a:r>
              <a:rPr lang="zh-CN" altLang="en-US" sz="2800" b="1" dirty="0">
                <a:latin typeface="Times New Roman" pitchFamily="18" charset="0"/>
              </a:rPr>
              <a:t>清空</a:t>
            </a:r>
          </a:p>
          <a:p>
            <a:pPr eaLnBrk="1" hangingPunct="1">
              <a:spcBef>
                <a:spcPct val="20000"/>
              </a:spcBef>
            </a:pPr>
            <a:r>
              <a:rPr lang="zh-CN" altLang="en-US" sz="2800" b="1" dirty="0">
                <a:latin typeface="Times New Roman" pitchFamily="18" charset="0"/>
              </a:rPr>
              <a:t>        </a:t>
            </a:r>
            <a:r>
              <a:rPr lang="en-US" altLang="zh-CN" sz="2800" b="1" dirty="0">
                <a:latin typeface="Times New Roman" pitchFamily="18" charset="0"/>
              </a:rPr>
              <a:t>for i in range(0, 10) :     #10</a:t>
            </a:r>
            <a:r>
              <a:rPr lang="zh-CN" altLang="en-US" sz="2800" b="1" dirty="0">
                <a:latin typeface="Times New Roman" pitchFamily="18" charset="0"/>
              </a:rPr>
              <a:t>个列表合并到</a:t>
            </a:r>
            <a:r>
              <a:rPr lang="en-US" altLang="zh-CN" sz="2800" b="1" dirty="0">
                <a:latin typeface="Times New Roman" pitchFamily="18" charset="0"/>
              </a:rPr>
              <a:t>A</a:t>
            </a:r>
            <a:r>
              <a:rPr lang="zh-CN" altLang="en-US" sz="2800" b="1" dirty="0">
                <a:latin typeface="Times New Roman" pitchFamily="18" charset="0"/>
              </a:rPr>
              <a:t>中</a:t>
            </a:r>
          </a:p>
          <a:p>
            <a:pPr eaLnBrk="1" hangingPunct="1">
              <a:spcBef>
                <a:spcPct val="20000"/>
              </a:spcBef>
            </a:pPr>
            <a:r>
              <a:rPr lang="zh-CN" altLang="en-US" sz="2800" b="1" dirty="0">
                <a:latin typeface="Times New Roman" pitchFamily="18" charset="0"/>
              </a:rPr>
              <a:t>            </a:t>
            </a:r>
            <a:r>
              <a:rPr lang="en-US" altLang="zh-CN" sz="2800" b="1" dirty="0">
                <a:latin typeface="Times New Roman" pitchFamily="18" charset="0"/>
              </a:rPr>
              <a:t>A += B[i]</a:t>
            </a:r>
            <a:endParaRPr lang="en-US" altLang="zh-CN" sz="2800" dirty="0">
              <a:latin typeface="Times New Roman" pitchFamily="18" charset="0"/>
            </a:endParaRPr>
          </a:p>
        </p:txBody>
      </p:sp>
    </p:spTree>
  </p:cSld>
  <p:clrMapOvr>
    <a:masterClrMapping/>
  </p:clrMapOvr>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323528" y="1052736"/>
            <a:ext cx="8568952" cy="3108543"/>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en-US" altLang="zh-CN" sz="2800" b="1" dirty="0" err="1">
                <a:latin typeface="Times New Roman" pitchFamily="18" charset="0"/>
              </a:rPr>
              <a:t>def</a:t>
            </a:r>
            <a:r>
              <a:rPr lang="en-US" altLang="zh-CN" sz="2800" b="1" dirty="0">
                <a:latin typeface="Times New Roman" pitchFamily="18" charset="0"/>
              </a:rPr>
              <a:t> Extract(n, m):</a:t>
            </a:r>
          </a:p>
          <a:p>
            <a:pPr eaLnBrk="1" hangingPunct="1">
              <a:spcBef>
                <a:spcPct val="20000"/>
              </a:spcBef>
            </a:pPr>
            <a:r>
              <a:rPr lang="en-US" altLang="zh-CN" sz="2800" b="1" dirty="0">
                <a:latin typeface="Times New Roman" pitchFamily="18" charset="0"/>
              </a:rPr>
              <a:t>    s = </a:t>
            </a:r>
            <a:r>
              <a:rPr lang="en-US" altLang="zh-CN" sz="2800" b="1" dirty="0" err="1">
                <a:latin typeface="Times New Roman" pitchFamily="18" charset="0"/>
              </a:rPr>
              <a:t>str</a:t>
            </a:r>
            <a:r>
              <a:rPr lang="en-US" altLang="zh-CN" sz="2800" b="1" dirty="0">
                <a:latin typeface="Times New Roman" pitchFamily="18" charset="0"/>
              </a:rPr>
              <a:t>(n)</a:t>
            </a:r>
          </a:p>
          <a:p>
            <a:pPr eaLnBrk="1" hangingPunct="1">
              <a:spcBef>
                <a:spcPct val="20000"/>
              </a:spcBef>
            </a:pPr>
            <a:r>
              <a:rPr lang="en-US" altLang="zh-CN" sz="2800" b="1" dirty="0">
                <a:latin typeface="Times New Roman" pitchFamily="18" charset="0"/>
              </a:rPr>
              <a:t>    if </a:t>
            </a:r>
            <a:r>
              <a:rPr lang="en-US" altLang="zh-CN" sz="2800" b="1" dirty="0" err="1">
                <a:latin typeface="Times New Roman" pitchFamily="18" charset="0"/>
              </a:rPr>
              <a:t>len</a:t>
            </a:r>
            <a:r>
              <a:rPr lang="en-US" altLang="zh-CN" sz="2800" b="1" dirty="0">
                <a:latin typeface="Times New Roman" pitchFamily="18" charset="0"/>
              </a:rPr>
              <a:t>(s) &lt; m :</a:t>
            </a:r>
          </a:p>
          <a:p>
            <a:pPr eaLnBrk="1" hangingPunct="1">
              <a:spcBef>
                <a:spcPct val="20000"/>
              </a:spcBef>
            </a:pPr>
            <a:r>
              <a:rPr lang="en-US" altLang="zh-CN" sz="2800" b="1" dirty="0">
                <a:latin typeface="Times New Roman" pitchFamily="18" charset="0"/>
              </a:rPr>
              <a:t>        return 0</a:t>
            </a:r>
          </a:p>
          <a:p>
            <a:pPr eaLnBrk="1" hangingPunct="1">
              <a:spcBef>
                <a:spcPct val="20000"/>
              </a:spcBef>
            </a:pPr>
            <a:r>
              <a:rPr lang="en-US" altLang="zh-CN" sz="2800" b="1" dirty="0">
                <a:latin typeface="Times New Roman" pitchFamily="18" charset="0"/>
              </a:rPr>
              <a:t>    else :</a:t>
            </a:r>
          </a:p>
          <a:p>
            <a:pPr eaLnBrk="1" hangingPunct="1">
              <a:spcBef>
                <a:spcPct val="20000"/>
              </a:spcBef>
            </a:pPr>
            <a:r>
              <a:rPr lang="en-US" altLang="zh-CN" sz="2800" b="1" dirty="0">
                <a:latin typeface="Times New Roman" pitchFamily="18" charset="0"/>
              </a:rPr>
              <a:t>        return </a:t>
            </a:r>
            <a:r>
              <a:rPr lang="en-US" altLang="zh-CN" sz="2800" b="1" dirty="0" err="1">
                <a:latin typeface="Times New Roman" pitchFamily="18" charset="0"/>
              </a:rPr>
              <a:t>int</a:t>
            </a:r>
            <a:r>
              <a:rPr lang="en-US" altLang="zh-CN" sz="2800" b="1" dirty="0">
                <a:latin typeface="Times New Roman" pitchFamily="18" charset="0"/>
              </a:rPr>
              <a:t>(s[-m])</a:t>
            </a:r>
            <a:endParaRPr lang="zh-CN" altLang="en-US" sz="2800" b="1" dirty="0">
              <a:latin typeface="Times New Roman" pitchFamily="18" charset="0"/>
              <a:ea typeface="楷体_GB2312" pitchFamily="49" charset="-122"/>
            </a:endParaRPr>
          </a:p>
        </p:txBody>
      </p:sp>
      <p:sp>
        <p:nvSpPr>
          <p:cNvPr id="3" name="Rectangle 2"/>
          <p:cNvSpPr>
            <a:spLocks noChangeArrowheads="1"/>
          </p:cNvSpPr>
          <p:nvPr/>
        </p:nvSpPr>
        <p:spPr bwMode="auto">
          <a:xfrm>
            <a:off x="251520" y="321797"/>
            <a:ext cx="3430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sz="2800" b="1" dirty="0" smtClean="0">
                <a:latin typeface="Times New Roman" pitchFamily="18" charset="0"/>
                <a:ea typeface="楷体_GB2312" pitchFamily="49" charset="-122"/>
              </a:rPr>
              <a:t>从整数中抽取指定位</a:t>
            </a:r>
            <a:endParaRPr kumimoji="1" lang="zh-CN" altLang="en-US" sz="2800" b="1" dirty="0">
              <a:latin typeface="Times New Roman" pitchFamily="18" charset="0"/>
              <a:ea typeface="楷体_GB2312" pitchFamily="49" charset="-122"/>
            </a:endParaRPr>
          </a:p>
        </p:txBody>
      </p:sp>
    </p:spTree>
  </p:cSld>
  <p:clrMapOvr>
    <a:masterClrMapping/>
  </p:clrMapOvr>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a:xfrm>
            <a:off x="323850" y="333375"/>
            <a:ext cx="7010400" cy="609600"/>
          </a:xfrm>
        </p:spPr>
        <p:txBody>
          <a:bodyPr/>
          <a:lstStyle/>
          <a:p>
            <a:pPr algn="just" eaLnBrk="1" hangingPunct="1">
              <a:defRPr/>
            </a:pPr>
            <a:r>
              <a:rPr lang="zh-CN" altLang="en-US" sz="3200" b="1" smtClean="0">
                <a:solidFill>
                  <a:srgbClr val="FF3300"/>
                </a:solidFill>
                <a:effectLst>
                  <a:outerShdw blurRad="38100" dist="38100" dir="2700000" algn="tl">
                    <a:srgbClr val="C0C0C0"/>
                  </a:outerShdw>
                </a:effectLst>
                <a:latin typeface="" pitchFamily="18" charset="0"/>
                <a:ea typeface="楷体_GB2312" pitchFamily="49" charset="-122"/>
              </a:rPr>
              <a:t>算法分析</a:t>
            </a:r>
          </a:p>
        </p:txBody>
      </p:sp>
      <p:sp>
        <p:nvSpPr>
          <p:cNvPr id="479235" name="Text Box 3"/>
          <p:cNvSpPr txBox="1">
            <a:spLocks noChangeArrowheads="1"/>
          </p:cNvSpPr>
          <p:nvPr/>
        </p:nvSpPr>
        <p:spPr bwMode="auto">
          <a:xfrm>
            <a:off x="381000" y="1066800"/>
            <a:ext cx="8458200" cy="487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66738">
              <a:defRPr kumimoji="1" sz="2400">
                <a:solidFill>
                  <a:schemeClr val="tx1"/>
                </a:solidFill>
                <a:latin typeface="Times New Roman" pitchFamily="18" charset="0"/>
                <a:ea typeface="宋体" pitchFamily="2" charset="-122"/>
              </a:defRPr>
            </a:lvl1pPr>
            <a:lvl2pPr marL="757238">
              <a:defRPr kumimoji="1" sz="2400">
                <a:solidFill>
                  <a:schemeClr val="tx1"/>
                </a:solidFill>
                <a:latin typeface="Times New Roman" pitchFamily="18" charset="0"/>
                <a:ea typeface="宋体" pitchFamily="2" charset="-122"/>
              </a:defRPr>
            </a:lvl2pPr>
            <a:lvl3pPr marL="947738">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130000"/>
              </a:lnSpc>
              <a:defRPr/>
            </a:pPr>
            <a:r>
              <a:rPr lang="zh-CN" altLang="en-US" sz="2800" b="1" dirty="0" smtClean="0">
                <a:effectLst>
                  <a:outerShdw blurRad="38100" dist="38100" dir="2700000" algn="tl">
                    <a:srgbClr val="C0C0C0"/>
                  </a:outerShdw>
                </a:effectLst>
                <a:ea typeface="楷体_GB2312" pitchFamily="49" charset="-122"/>
                <a:cs typeface="Times New Roman" pitchFamily="18" charset="0"/>
              </a:rPr>
              <a:t>在链表基数排序中，没有关键字的比较和移动，而只是顺链扫描链表和修改指针。设关键字基数为</a:t>
            </a:r>
            <a:r>
              <a:rPr lang="en-US" altLang="zh-CN" sz="2800" b="1" dirty="0" smtClean="0">
                <a:effectLst>
                  <a:outerShdw blurRad="38100" dist="38100" dir="2700000" algn="tl">
                    <a:srgbClr val="C0C0C0"/>
                  </a:outerShdw>
                </a:effectLst>
                <a:ea typeface="楷体_GB2312" pitchFamily="49" charset="-122"/>
                <a:cs typeface="Times New Roman" pitchFamily="18" charset="0"/>
              </a:rPr>
              <a:t>r</a:t>
            </a:r>
            <a:r>
              <a:rPr lang="zh-CN" altLang="en-US" sz="2800" b="1" dirty="0" smtClean="0">
                <a:effectLst>
                  <a:outerShdw blurRad="38100" dist="38100" dir="2700000" algn="tl">
                    <a:srgbClr val="C0C0C0"/>
                  </a:outerShdw>
                </a:effectLst>
                <a:ea typeface="楷体_GB2312" pitchFamily="49" charset="-122"/>
                <a:cs typeface="Times New Roman" pitchFamily="18" charset="0"/>
              </a:rPr>
              <a:t>，长度为</a:t>
            </a:r>
            <a:r>
              <a:rPr lang="en-US" altLang="zh-CN" sz="2800" b="1" dirty="0" smtClean="0">
                <a:effectLst>
                  <a:outerShdw blurRad="38100" dist="38100" dir="2700000" algn="tl">
                    <a:srgbClr val="C0C0C0"/>
                  </a:outerShdw>
                </a:effectLst>
                <a:ea typeface="楷体_GB2312" pitchFamily="49" charset="-122"/>
                <a:cs typeface="Times New Roman" pitchFamily="18" charset="0"/>
              </a:rPr>
              <a:t>d</a:t>
            </a:r>
            <a:r>
              <a:rPr lang="zh-CN" altLang="en-US" sz="2800" b="1" dirty="0" smtClean="0">
                <a:effectLst>
                  <a:outerShdw blurRad="38100" dist="38100" dir="2700000" algn="tl">
                    <a:srgbClr val="C0C0C0"/>
                  </a:outerShdw>
                </a:effectLst>
                <a:ea typeface="楷体_GB2312" pitchFamily="49" charset="-122"/>
                <a:cs typeface="Times New Roman" pitchFamily="18" charset="0"/>
              </a:rPr>
              <a:t>，将待排序序列初始化为一个静态链表的时间是</a:t>
            </a:r>
            <a:r>
              <a:rPr lang="en-US" altLang="zh-CN" sz="2800" b="1" dirty="0" smtClean="0">
                <a:effectLst>
                  <a:outerShdw blurRad="38100" dist="38100" dir="2700000" algn="tl">
                    <a:srgbClr val="C0C0C0"/>
                  </a:outerShdw>
                </a:effectLst>
                <a:ea typeface="楷体_GB2312" pitchFamily="49" charset="-122"/>
                <a:cs typeface="Times New Roman" pitchFamily="18" charset="0"/>
              </a:rPr>
              <a:t>O(n)</a:t>
            </a:r>
            <a:r>
              <a:rPr lang="zh-CN" altLang="en-US" sz="2800" b="1" dirty="0" smtClean="0">
                <a:effectLst>
                  <a:outerShdw blurRad="38100" dist="38100" dir="2700000" algn="tl">
                    <a:srgbClr val="C0C0C0"/>
                  </a:outerShdw>
                </a:effectLst>
                <a:ea typeface="楷体_GB2312" pitchFamily="49" charset="-122"/>
                <a:cs typeface="Times New Roman" pitchFamily="18" charset="0"/>
              </a:rPr>
              <a:t>。在每一趟排序中，清箱时间为 </a:t>
            </a:r>
            <a:r>
              <a:rPr lang="en-US" altLang="zh-CN" sz="2800" b="1" dirty="0" smtClean="0">
                <a:effectLst>
                  <a:outerShdw blurRad="38100" dist="38100" dir="2700000" algn="tl">
                    <a:srgbClr val="C0C0C0"/>
                  </a:outerShdw>
                </a:effectLst>
                <a:ea typeface="楷体_GB2312" pitchFamily="49" charset="-122"/>
                <a:cs typeface="Times New Roman" pitchFamily="18" charset="0"/>
              </a:rPr>
              <a:t>O(r)</a:t>
            </a:r>
            <a:r>
              <a:rPr lang="zh-CN" altLang="en-US" sz="2800" b="1" dirty="0" smtClean="0">
                <a:effectLst>
                  <a:outerShdw blurRad="38100" dist="38100" dir="2700000" algn="tl">
                    <a:srgbClr val="C0C0C0"/>
                  </a:outerShdw>
                </a:effectLst>
                <a:ea typeface="楷体_GB2312" pitchFamily="49" charset="-122"/>
                <a:cs typeface="Times New Roman" pitchFamily="18" charset="0"/>
              </a:rPr>
              <a:t>，分配时需将</a:t>
            </a:r>
            <a:r>
              <a:rPr lang="en-US" altLang="zh-CN" sz="2800" b="1" dirty="0" smtClean="0">
                <a:effectLst>
                  <a:outerShdw blurRad="38100" dist="38100" dir="2700000" algn="tl">
                    <a:srgbClr val="C0C0C0"/>
                  </a:outerShdw>
                </a:effectLst>
                <a:ea typeface="楷体_GB2312" pitchFamily="49" charset="-122"/>
                <a:cs typeface="Times New Roman" pitchFamily="18" charset="0"/>
              </a:rPr>
              <a:t>n</a:t>
            </a:r>
            <a:r>
              <a:rPr lang="zh-CN" altLang="en-US" sz="2800" b="1" dirty="0" smtClean="0">
                <a:effectLst>
                  <a:outerShdw blurRad="38100" dist="38100" dir="2700000" algn="tl">
                    <a:srgbClr val="C0C0C0"/>
                  </a:outerShdw>
                </a:effectLst>
                <a:ea typeface="楷体_GB2312" pitchFamily="49" charset="-122"/>
                <a:cs typeface="Times New Roman" pitchFamily="18" charset="0"/>
              </a:rPr>
              <a:t>个记录放入箱子，其时间是</a:t>
            </a:r>
            <a:r>
              <a:rPr lang="en-US" altLang="zh-CN" sz="2800" b="1" dirty="0" smtClean="0">
                <a:effectLst>
                  <a:outerShdw blurRad="38100" dist="38100" dir="2700000" algn="tl">
                    <a:srgbClr val="C0C0C0"/>
                  </a:outerShdw>
                </a:effectLst>
                <a:ea typeface="楷体_GB2312" pitchFamily="49" charset="-122"/>
                <a:cs typeface="Times New Roman" pitchFamily="18" charset="0"/>
              </a:rPr>
              <a:t>O(n)</a:t>
            </a:r>
            <a:r>
              <a:rPr lang="zh-CN" altLang="en-US" sz="2800" b="1" dirty="0" smtClean="0">
                <a:effectLst>
                  <a:outerShdw blurRad="38100" dist="38100" dir="2700000" algn="tl">
                    <a:srgbClr val="C0C0C0"/>
                  </a:outerShdw>
                </a:effectLst>
                <a:ea typeface="楷体_GB2312" pitchFamily="49" charset="-122"/>
                <a:cs typeface="Times New Roman" pitchFamily="18" charset="0"/>
              </a:rPr>
              <a:t>。因为要进行</a:t>
            </a:r>
            <a:r>
              <a:rPr lang="en-US" altLang="zh-CN" sz="2800" b="1" dirty="0" smtClean="0">
                <a:effectLst>
                  <a:outerShdw blurRad="38100" dist="38100" dir="2700000" algn="tl">
                    <a:srgbClr val="C0C0C0"/>
                  </a:outerShdw>
                </a:effectLst>
                <a:ea typeface="楷体_GB2312" pitchFamily="49" charset="-122"/>
                <a:cs typeface="Times New Roman" pitchFamily="18" charset="0"/>
              </a:rPr>
              <a:t>d</a:t>
            </a:r>
            <a:r>
              <a:rPr lang="zh-CN" altLang="en-US" sz="2800" b="1" dirty="0" smtClean="0">
                <a:effectLst>
                  <a:outerShdw blurRad="38100" dist="38100" dir="2700000" algn="tl">
                    <a:srgbClr val="C0C0C0"/>
                  </a:outerShdw>
                </a:effectLst>
                <a:ea typeface="楷体_GB2312" pitchFamily="49" charset="-122"/>
                <a:cs typeface="Times New Roman" pitchFamily="18" charset="0"/>
              </a:rPr>
              <a:t>趟排序，所以总的时间复杂度为</a:t>
            </a:r>
            <a:r>
              <a:rPr lang="en-US" altLang="zh-CN" sz="2800" b="1" dirty="0" smtClean="0">
                <a:effectLst>
                  <a:outerShdw blurRad="38100" dist="38100" dir="2700000" algn="tl">
                    <a:srgbClr val="C0C0C0"/>
                  </a:outerShdw>
                </a:effectLst>
                <a:ea typeface="楷体_GB2312" pitchFamily="49" charset="-122"/>
                <a:cs typeface="Times New Roman" pitchFamily="18" charset="0"/>
              </a:rPr>
              <a:t>O(d×(</a:t>
            </a:r>
            <a:r>
              <a:rPr lang="en-US" altLang="zh-CN" sz="2800" b="1" dirty="0" err="1" smtClean="0">
                <a:effectLst>
                  <a:outerShdw blurRad="38100" dist="38100" dir="2700000" algn="tl">
                    <a:srgbClr val="C0C0C0"/>
                  </a:outerShdw>
                </a:effectLst>
                <a:ea typeface="楷体_GB2312" pitchFamily="49" charset="-122"/>
                <a:cs typeface="Times New Roman" pitchFamily="18" charset="0"/>
              </a:rPr>
              <a:t>n+r</a:t>
            </a:r>
            <a:r>
              <a:rPr lang="en-US" altLang="zh-CN" sz="2800" b="1" dirty="0" smtClean="0">
                <a:effectLst>
                  <a:outerShdw blurRad="38100" dist="38100" dir="2700000" algn="tl">
                    <a:srgbClr val="C0C0C0"/>
                  </a:outerShdw>
                </a:effectLst>
                <a:ea typeface="楷体_GB2312" pitchFamily="49" charset="-122"/>
                <a:cs typeface="Times New Roman" pitchFamily="18" charset="0"/>
              </a:rPr>
              <a:t>))</a:t>
            </a:r>
            <a:r>
              <a:rPr lang="zh-CN" altLang="en-US" sz="2800" b="1" dirty="0" smtClean="0">
                <a:effectLst>
                  <a:outerShdw blurRad="38100" dist="38100" dir="2700000" algn="tl">
                    <a:srgbClr val="C0C0C0"/>
                  </a:outerShdw>
                </a:effectLst>
                <a:ea typeface="楷体_GB2312" pitchFamily="49" charset="-122"/>
                <a:cs typeface="Times New Roman" pitchFamily="18" charset="0"/>
              </a:rPr>
              <a:t>。</a:t>
            </a:r>
          </a:p>
          <a:p>
            <a:pPr algn="just">
              <a:spcBef>
                <a:spcPct val="20000"/>
              </a:spcBef>
              <a:defRPr/>
            </a:pPr>
            <a:r>
              <a:rPr lang="zh-CN" altLang="en-US" sz="2800" b="1" dirty="0" smtClean="0">
                <a:effectLst>
                  <a:outerShdw blurRad="38100" dist="38100" dir="2700000" algn="tl">
                    <a:srgbClr val="C0C0C0"/>
                  </a:outerShdw>
                </a:effectLst>
                <a:ea typeface="楷体_GB2312" pitchFamily="49" charset="-122"/>
                <a:cs typeface="Times New Roman" pitchFamily="18" charset="0"/>
              </a:rPr>
              <a:t>链表基数排序特别适合于</a:t>
            </a:r>
            <a:r>
              <a:rPr lang="en-US" altLang="zh-CN" sz="2800" b="1" dirty="0" smtClean="0">
                <a:effectLst>
                  <a:outerShdw blurRad="38100" dist="38100" dir="2700000" algn="tl">
                    <a:srgbClr val="C0C0C0"/>
                  </a:outerShdw>
                </a:effectLst>
                <a:ea typeface="楷体_GB2312" pitchFamily="49" charset="-122"/>
                <a:cs typeface="Times New Roman" pitchFamily="18" charset="0"/>
              </a:rPr>
              <a:t>d&lt;&lt;n</a:t>
            </a:r>
            <a:r>
              <a:rPr lang="zh-CN" altLang="en-US" sz="2800" b="1" dirty="0" smtClean="0">
                <a:effectLst>
                  <a:outerShdw blurRad="38100" dist="38100" dir="2700000" algn="tl">
                    <a:srgbClr val="C0C0C0"/>
                  </a:outerShdw>
                </a:effectLst>
                <a:ea typeface="楷体_GB2312" pitchFamily="49" charset="-122"/>
                <a:cs typeface="Times New Roman" pitchFamily="18" charset="0"/>
              </a:rPr>
              <a:t>以及记录的数据量较大时的情况。</a:t>
            </a:r>
          </a:p>
          <a:p>
            <a:pPr algn="just">
              <a:spcBef>
                <a:spcPct val="20000"/>
              </a:spcBef>
              <a:defRPr/>
            </a:pPr>
            <a:r>
              <a:rPr lang="zh-CN" altLang="en-US" sz="2800" b="1" dirty="0" smtClean="0">
                <a:effectLst>
                  <a:outerShdw blurRad="38100" dist="38100" dir="2700000" algn="tl">
                    <a:srgbClr val="C0C0C0"/>
                  </a:outerShdw>
                </a:effectLst>
                <a:ea typeface="楷体_GB2312" pitchFamily="49" charset="-122"/>
                <a:cs typeface="Times New Roman" pitchFamily="18" charset="0"/>
              </a:rPr>
              <a:t>显然，基数排序是稳定的排序方法。</a:t>
            </a:r>
          </a:p>
        </p:txBody>
      </p:sp>
    </p:spTree>
  </p:cSld>
  <p:clrMapOvr>
    <a:masterClrMapping/>
  </p:clrMapOvr>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ChangeArrowheads="1"/>
          </p:cNvSpPr>
          <p:nvPr/>
        </p:nvSpPr>
        <p:spPr bwMode="auto">
          <a:xfrm>
            <a:off x="468313" y="333375"/>
            <a:ext cx="84963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1" lang="zh-CN" altLang="en-US" sz="2800" b="1">
                <a:latin typeface="楷体_GB2312" pitchFamily="49" charset="-122"/>
                <a:ea typeface="楷体_GB2312" pitchFamily="49" charset="-122"/>
              </a:rPr>
              <a:t>各位关键码的基数不一定相等，例如：卡片排序关键码是日期（年／月／日）</a:t>
            </a:r>
          </a:p>
        </p:txBody>
      </p:sp>
      <p:grpSp>
        <p:nvGrpSpPr>
          <p:cNvPr id="212995" name="Group 3"/>
          <p:cNvGrpSpPr>
            <a:grpSpLocks/>
          </p:cNvGrpSpPr>
          <p:nvPr/>
        </p:nvGrpSpPr>
        <p:grpSpPr bwMode="auto">
          <a:xfrm rot="1485449">
            <a:off x="4160838" y="2205038"/>
            <a:ext cx="4983162" cy="2855912"/>
            <a:chOff x="409" y="932"/>
            <a:chExt cx="3139" cy="1799"/>
          </a:xfrm>
        </p:grpSpPr>
        <p:sp>
          <p:nvSpPr>
            <p:cNvPr id="212997" name="Rectangle 4"/>
            <p:cNvSpPr>
              <a:spLocks noChangeArrowheads="1"/>
            </p:cNvSpPr>
            <p:nvPr/>
          </p:nvSpPr>
          <p:spPr bwMode="auto">
            <a:xfrm rot="-1983412">
              <a:off x="409" y="932"/>
              <a:ext cx="960" cy="432"/>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2000" b="1">
                  <a:latin typeface="Times New Roman" pitchFamily="18" charset="0"/>
                </a:rPr>
                <a:t>1988</a:t>
              </a:r>
              <a:r>
                <a:rPr kumimoji="1" lang="zh-CN" altLang="en-US" sz="2000" b="1">
                  <a:latin typeface="Times New Roman" pitchFamily="18" charset="0"/>
                </a:rPr>
                <a:t>／</a:t>
              </a:r>
              <a:r>
                <a:rPr kumimoji="1" lang="en-US" altLang="zh-CN" sz="2000" b="1">
                  <a:latin typeface="Times New Roman" pitchFamily="18" charset="0"/>
                </a:rPr>
                <a:t>5</a:t>
              </a:r>
              <a:r>
                <a:rPr kumimoji="1" lang="zh-CN" altLang="en-US" sz="2000" b="1">
                  <a:latin typeface="Times New Roman" pitchFamily="18" charset="0"/>
                </a:rPr>
                <a:t>／</a:t>
              </a:r>
              <a:r>
                <a:rPr kumimoji="1" lang="en-US" altLang="zh-CN" sz="2000" b="1">
                  <a:latin typeface="Times New Roman" pitchFamily="18" charset="0"/>
                </a:rPr>
                <a:t>25</a:t>
              </a:r>
            </a:p>
          </p:txBody>
        </p:sp>
        <p:sp>
          <p:nvSpPr>
            <p:cNvPr id="212998" name="Rectangle 5"/>
            <p:cNvSpPr>
              <a:spLocks noChangeArrowheads="1"/>
            </p:cNvSpPr>
            <p:nvPr/>
          </p:nvSpPr>
          <p:spPr bwMode="auto">
            <a:xfrm rot="-1983412">
              <a:off x="576" y="1037"/>
              <a:ext cx="960" cy="432"/>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2000" b="1">
                  <a:latin typeface="Times New Roman" pitchFamily="18" charset="0"/>
                </a:rPr>
                <a:t>1999</a:t>
              </a:r>
              <a:r>
                <a:rPr kumimoji="1" lang="zh-CN" altLang="en-US" sz="2000" b="1">
                  <a:latin typeface="Times New Roman" pitchFamily="18" charset="0"/>
                </a:rPr>
                <a:t>／</a:t>
              </a:r>
              <a:r>
                <a:rPr kumimoji="1" lang="en-US" altLang="zh-CN" sz="2000" b="1">
                  <a:latin typeface="Times New Roman" pitchFamily="18" charset="0"/>
                </a:rPr>
                <a:t>11</a:t>
              </a:r>
              <a:r>
                <a:rPr kumimoji="1" lang="zh-CN" altLang="en-US" sz="2000" b="1">
                  <a:latin typeface="Times New Roman" pitchFamily="18" charset="0"/>
                </a:rPr>
                <a:t>／</a:t>
              </a:r>
              <a:r>
                <a:rPr kumimoji="1" lang="en-US" altLang="zh-CN" sz="2000" b="1">
                  <a:latin typeface="Times New Roman" pitchFamily="18" charset="0"/>
                </a:rPr>
                <a:t>27</a:t>
              </a:r>
            </a:p>
          </p:txBody>
        </p:sp>
        <p:sp>
          <p:nvSpPr>
            <p:cNvPr id="212999" name="Rectangle 6"/>
            <p:cNvSpPr>
              <a:spLocks noChangeArrowheads="1"/>
            </p:cNvSpPr>
            <p:nvPr/>
          </p:nvSpPr>
          <p:spPr bwMode="auto">
            <a:xfrm rot="-1983412">
              <a:off x="744" y="1142"/>
              <a:ext cx="960" cy="432"/>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2000" b="1">
                  <a:latin typeface="Times New Roman" pitchFamily="18" charset="0"/>
                </a:rPr>
                <a:t>1996</a:t>
              </a:r>
              <a:r>
                <a:rPr kumimoji="1" lang="zh-CN" altLang="en-US" sz="2000" b="1">
                  <a:latin typeface="Times New Roman" pitchFamily="18" charset="0"/>
                </a:rPr>
                <a:t>／</a:t>
              </a:r>
              <a:r>
                <a:rPr kumimoji="1" lang="en-US" altLang="zh-CN" sz="2000" b="1">
                  <a:latin typeface="Times New Roman" pitchFamily="18" charset="0"/>
                </a:rPr>
                <a:t>10</a:t>
              </a:r>
              <a:r>
                <a:rPr kumimoji="1" lang="zh-CN" altLang="en-US" sz="2000" b="1">
                  <a:latin typeface="Times New Roman" pitchFamily="18" charset="0"/>
                </a:rPr>
                <a:t>／</a:t>
              </a:r>
              <a:r>
                <a:rPr kumimoji="1" lang="en-US" altLang="zh-CN" sz="2000" b="1">
                  <a:latin typeface="Times New Roman" pitchFamily="18" charset="0"/>
                </a:rPr>
                <a:t>30</a:t>
              </a:r>
            </a:p>
          </p:txBody>
        </p:sp>
        <p:sp>
          <p:nvSpPr>
            <p:cNvPr id="213000" name="Rectangle 7"/>
            <p:cNvSpPr>
              <a:spLocks noChangeArrowheads="1"/>
            </p:cNvSpPr>
            <p:nvPr/>
          </p:nvSpPr>
          <p:spPr bwMode="auto">
            <a:xfrm rot="-1983412">
              <a:off x="912" y="1248"/>
              <a:ext cx="960" cy="432"/>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2000" b="1">
                  <a:latin typeface="Times New Roman" pitchFamily="18" charset="0"/>
                </a:rPr>
                <a:t>1991</a:t>
              </a:r>
              <a:r>
                <a:rPr kumimoji="1" lang="zh-CN" altLang="en-US" sz="2000" b="1">
                  <a:latin typeface="Times New Roman" pitchFamily="18" charset="0"/>
                </a:rPr>
                <a:t>／</a:t>
              </a:r>
              <a:r>
                <a:rPr kumimoji="1" lang="en-US" altLang="zh-CN" sz="2000" b="1">
                  <a:latin typeface="Times New Roman" pitchFamily="18" charset="0"/>
                </a:rPr>
                <a:t>7</a:t>
              </a:r>
              <a:r>
                <a:rPr kumimoji="1" lang="zh-CN" altLang="en-US" sz="2000" b="1">
                  <a:latin typeface="Times New Roman" pitchFamily="18" charset="0"/>
                </a:rPr>
                <a:t>／</a:t>
              </a:r>
              <a:r>
                <a:rPr kumimoji="1" lang="en-US" altLang="zh-CN" sz="2000" b="1">
                  <a:latin typeface="Times New Roman" pitchFamily="18" charset="0"/>
                </a:rPr>
                <a:t>21</a:t>
              </a:r>
            </a:p>
          </p:txBody>
        </p:sp>
        <p:sp>
          <p:nvSpPr>
            <p:cNvPr id="213001" name="Rectangle 8"/>
            <p:cNvSpPr>
              <a:spLocks noChangeArrowheads="1"/>
            </p:cNvSpPr>
            <p:nvPr/>
          </p:nvSpPr>
          <p:spPr bwMode="auto">
            <a:xfrm rot="-1983412">
              <a:off x="1079" y="1353"/>
              <a:ext cx="960" cy="432"/>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2000" b="1">
                  <a:latin typeface="Times New Roman" pitchFamily="18" charset="0"/>
                </a:rPr>
                <a:t>1995</a:t>
              </a:r>
              <a:r>
                <a:rPr kumimoji="1" lang="zh-CN" altLang="en-US" sz="2000" b="1">
                  <a:latin typeface="Times New Roman" pitchFamily="18" charset="0"/>
                </a:rPr>
                <a:t>／</a:t>
              </a:r>
              <a:r>
                <a:rPr kumimoji="1" lang="en-US" altLang="zh-CN" sz="2000" b="1">
                  <a:latin typeface="Times New Roman" pitchFamily="18" charset="0"/>
                </a:rPr>
                <a:t>2</a:t>
              </a:r>
              <a:r>
                <a:rPr kumimoji="1" lang="zh-CN" altLang="en-US" sz="2000" b="1">
                  <a:latin typeface="Times New Roman" pitchFamily="18" charset="0"/>
                </a:rPr>
                <a:t>／</a:t>
              </a:r>
              <a:r>
                <a:rPr kumimoji="1" lang="en-US" altLang="zh-CN" sz="2000" b="1">
                  <a:latin typeface="Times New Roman" pitchFamily="18" charset="0"/>
                </a:rPr>
                <a:t>28</a:t>
              </a:r>
            </a:p>
          </p:txBody>
        </p:sp>
        <p:sp>
          <p:nvSpPr>
            <p:cNvPr id="213002" name="Rectangle 9"/>
            <p:cNvSpPr>
              <a:spLocks noChangeArrowheads="1"/>
            </p:cNvSpPr>
            <p:nvPr/>
          </p:nvSpPr>
          <p:spPr bwMode="auto">
            <a:xfrm rot="-1983412">
              <a:off x="1247" y="1458"/>
              <a:ext cx="960" cy="432"/>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2000" b="1">
                  <a:latin typeface="Times New Roman" pitchFamily="18" charset="0"/>
                </a:rPr>
                <a:t>1998</a:t>
              </a:r>
              <a:r>
                <a:rPr kumimoji="1" lang="zh-CN" altLang="en-US" sz="2000" b="1">
                  <a:latin typeface="Times New Roman" pitchFamily="18" charset="0"/>
                </a:rPr>
                <a:t>／</a:t>
              </a:r>
              <a:r>
                <a:rPr kumimoji="1" lang="en-US" altLang="zh-CN" sz="2000" b="1">
                  <a:latin typeface="Times New Roman" pitchFamily="18" charset="0"/>
                </a:rPr>
                <a:t>9</a:t>
              </a:r>
              <a:r>
                <a:rPr kumimoji="1" lang="zh-CN" altLang="en-US" sz="2000" b="1">
                  <a:latin typeface="Times New Roman" pitchFamily="18" charset="0"/>
                </a:rPr>
                <a:t>／</a:t>
              </a:r>
              <a:r>
                <a:rPr kumimoji="1" lang="en-US" altLang="zh-CN" sz="2000" b="1">
                  <a:latin typeface="Times New Roman" pitchFamily="18" charset="0"/>
                </a:rPr>
                <a:t>3</a:t>
              </a:r>
            </a:p>
          </p:txBody>
        </p:sp>
        <p:sp>
          <p:nvSpPr>
            <p:cNvPr id="213003" name="Rectangle 10"/>
            <p:cNvSpPr>
              <a:spLocks noChangeArrowheads="1"/>
            </p:cNvSpPr>
            <p:nvPr/>
          </p:nvSpPr>
          <p:spPr bwMode="auto">
            <a:xfrm rot="-1983412">
              <a:off x="1415" y="1563"/>
              <a:ext cx="960" cy="432"/>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2000" b="1">
                  <a:latin typeface="Times New Roman" pitchFamily="18" charset="0"/>
                </a:rPr>
                <a:t>1997</a:t>
              </a:r>
              <a:r>
                <a:rPr kumimoji="1" lang="zh-CN" altLang="en-US" sz="2000" b="1">
                  <a:latin typeface="Times New Roman" pitchFamily="18" charset="0"/>
                </a:rPr>
                <a:t>／</a:t>
              </a:r>
              <a:r>
                <a:rPr kumimoji="1" lang="en-US" altLang="zh-CN" sz="2000" b="1">
                  <a:latin typeface="Times New Roman" pitchFamily="18" charset="0"/>
                </a:rPr>
                <a:t>4</a:t>
              </a:r>
              <a:r>
                <a:rPr kumimoji="1" lang="zh-CN" altLang="en-US" sz="2000" b="1">
                  <a:latin typeface="Times New Roman" pitchFamily="18" charset="0"/>
                </a:rPr>
                <a:t>／</a:t>
              </a:r>
              <a:r>
                <a:rPr kumimoji="1" lang="en-US" altLang="zh-CN" sz="2000" b="1">
                  <a:latin typeface="Times New Roman" pitchFamily="18" charset="0"/>
                </a:rPr>
                <a:t>1</a:t>
              </a:r>
            </a:p>
          </p:txBody>
        </p:sp>
        <p:sp>
          <p:nvSpPr>
            <p:cNvPr id="213004" name="Rectangle 11"/>
            <p:cNvSpPr>
              <a:spLocks noChangeArrowheads="1"/>
            </p:cNvSpPr>
            <p:nvPr/>
          </p:nvSpPr>
          <p:spPr bwMode="auto">
            <a:xfrm rot="-1983412">
              <a:off x="1582" y="1668"/>
              <a:ext cx="960" cy="432"/>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2000" b="1">
                  <a:latin typeface="Times New Roman" pitchFamily="18" charset="0"/>
                </a:rPr>
                <a:t>1993</a:t>
              </a:r>
              <a:r>
                <a:rPr kumimoji="1" lang="zh-CN" altLang="en-US" sz="2000" b="1">
                  <a:latin typeface="Times New Roman" pitchFamily="18" charset="0"/>
                </a:rPr>
                <a:t>／</a:t>
              </a:r>
              <a:r>
                <a:rPr kumimoji="1" lang="en-US" altLang="zh-CN" sz="2000" b="1">
                  <a:latin typeface="Times New Roman" pitchFamily="18" charset="0"/>
                </a:rPr>
                <a:t>12</a:t>
              </a:r>
              <a:r>
                <a:rPr kumimoji="1" lang="zh-CN" altLang="en-US" sz="2000" b="1">
                  <a:latin typeface="Times New Roman" pitchFamily="18" charset="0"/>
                </a:rPr>
                <a:t>／</a:t>
              </a:r>
              <a:r>
                <a:rPr kumimoji="1" lang="en-US" altLang="zh-CN" sz="2000" b="1">
                  <a:latin typeface="Times New Roman" pitchFamily="18" charset="0"/>
                </a:rPr>
                <a:t>6</a:t>
              </a:r>
            </a:p>
          </p:txBody>
        </p:sp>
        <p:sp>
          <p:nvSpPr>
            <p:cNvPr id="213005" name="Rectangle 12"/>
            <p:cNvSpPr>
              <a:spLocks noChangeArrowheads="1"/>
            </p:cNvSpPr>
            <p:nvPr/>
          </p:nvSpPr>
          <p:spPr bwMode="auto">
            <a:xfrm rot="-1983412">
              <a:off x="1750" y="1773"/>
              <a:ext cx="960" cy="432"/>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2000" b="1">
                  <a:latin typeface="Times New Roman" pitchFamily="18" charset="0"/>
                </a:rPr>
                <a:t>1993</a:t>
              </a:r>
              <a:r>
                <a:rPr kumimoji="1" lang="zh-CN" altLang="en-US" sz="2000" b="1">
                  <a:latin typeface="Times New Roman" pitchFamily="18" charset="0"/>
                </a:rPr>
                <a:t>／</a:t>
              </a:r>
              <a:r>
                <a:rPr kumimoji="1" lang="en-US" altLang="zh-CN" sz="2000" b="1">
                  <a:latin typeface="Times New Roman" pitchFamily="18" charset="0"/>
                </a:rPr>
                <a:t>8</a:t>
              </a:r>
              <a:r>
                <a:rPr kumimoji="1" lang="zh-CN" altLang="en-US" sz="2000" b="1">
                  <a:latin typeface="Times New Roman" pitchFamily="18" charset="0"/>
                </a:rPr>
                <a:t>／</a:t>
              </a:r>
              <a:r>
                <a:rPr kumimoji="1" lang="en-US" altLang="zh-CN" sz="2000" b="1">
                  <a:latin typeface="Times New Roman" pitchFamily="18" charset="0"/>
                </a:rPr>
                <a:t>4</a:t>
              </a:r>
            </a:p>
          </p:txBody>
        </p:sp>
        <p:sp>
          <p:nvSpPr>
            <p:cNvPr id="213006" name="Rectangle 13"/>
            <p:cNvSpPr>
              <a:spLocks noChangeArrowheads="1"/>
            </p:cNvSpPr>
            <p:nvPr/>
          </p:nvSpPr>
          <p:spPr bwMode="auto">
            <a:xfrm rot="-1983412">
              <a:off x="1918" y="1878"/>
              <a:ext cx="960" cy="432"/>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2000" b="1">
                  <a:latin typeface="Times New Roman" pitchFamily="18" charset="0"/>
                </a:rPr>
                <a:t>1992</a:t>
              </a:r>
              <a:r>
                <a:rPr kumimoji="1" lang="zh-CN" altLang="en-US" sz="2000" b="1">
                  <a:latin typeface="Times New Roman" pitchFamily="18" charset="0"/>
                </a:rPr>
                <a:t>／</a:t>
              </a:r>
              <a:r>
                <a:rPr kumimoji="1" lang="en-US" altLang="zh-CN" sz="2000" b="1">
                  <a:latin typeface="Times New Roman" pitchFamily="18" charset="0"/>
                </a:rPr>
                <a:t>3</a:t>
              </a:r>
              <a:r>
                <a:rPr kumimoji="1" lang="zh-CN" altLang="en-US" sz="2000" b="1">
                  <a:latin typeface="Times New Roman" pitchFamily="18" charset="0"/>
                </a:rPr>
                <a:t>／</a:t>
              </a:r>
              <a:r>
                <a:rPr kumimoji="1" lang="en-US" altLang="zh-CN" sz="2000" b="1">
                  <a:latin typeface="Times New Roman" pitchFamily="18" charset="0"/>
                </a:rPr>
                <a:t>19</a:t>
              </a:r>
            </a:p>
          </p:txBody>
        </p:sp>
        <p:sp>
          <p:nvSpPr>
            <p:cNvPr id="213007" name="Rectangle 14"/>
            <p:cNvSpPr>
              <a:spLocks noChangeArrowheads="1"/>
            </p:cNvSpPr>
            <p:nvPr/>
          </p:nvSpPr>
          <p:spPr bwMode="auto">
            <a:xfrm rot="-1983412">
              <a:off x="2085" y="1983"/>
              <a:ext cx="960" cy="432"/>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2000" b="1">
                  <a:latin typeface="Times New Roman" pitchFamily="18" charset="0"/>
                </a:rPr>
                <a:t>1997</a:t>
              </a:r>
              <a:r>
                <a:rPr kumimoji="1" lang="zh-CN" altLang="en-US" sz="2000" b="1">
                  <a:latin typeface="Times New Roman" pitchFamily="18" charset="0"/>
                </a:rPr>
                <a:t>／</a:t>
              </a:r>
              <a:r>
                <a:rPr kumimoji="1" lang="en-US" altLang="zh-CN" sz="2000" b="1">
                  <a:latin typeface="Times New Roman" pitchFamily="18" charset="0"/>
                </a:rPr>
                <a:t>5</a:t>
              </a:r>
              <a:r>
                <a:rPr kumimoji="1" lang="zh-CN" altLang="en-US" sz="2000" b="1">
                  <a:latin typeface="Times New Roman" pitchFamily="18" charset="0"/>
                </a:rPr>
                <a:t>／</a:t>
              </a:r>
              <a:r>
                <a:rPr kumimoji="1" lang="en-US" altLang="zh-CN" sz="2000" b="1">
                  <a:latin typeface="Times New Roman" pitchFamily="18" charset="0"/>
                </a:rPr>
                <a:t>17</a:t>
              </a:r>
            </a:p>
          </p:txBody>
        </p:sp>
        <p:sp>
          <p:nvSpPr>
            <p:cNvPr id="213008" name="Rectangle 15"/>
            <p:cNvSpPr>
              <a:spLocks noChangeArrowheads="1"/>
            </p:cNvSpPr>
            <p:nvPr/>
          </p:nvSpPr>
          <p:spPr bwMode="auto">
            <a:xfrm rot="-1983412">
              <a:off x="2253" y="2089"/>
              <a:ext cx="960" cy="432"/>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2000" b="1">
                  <a:latin typeface="Times New Roman" pitchFamily="18" charset="0"/>
                </a:rPr>
                <a:t>1989</a:t>
              </a:r>
              <a:r>
                <a:rPr kumimoji="1" lang="zh-CN" altLang="en-US" sz="2000" b="1">
                  <a:latin typeface="Times New Roman" pitchFamily="18" charset="0"/>
                </a:rPr>
                <a:t>／</a:t>
              </a:r>
              <a:r>
                <a:rPr kumimoji="1" lang="en-US" altLang="zh-CN" sz="2000" b="1">
                  <a:latin typeface="Times New Roman" pitchFamily="18" charset="0"/>
                </a:rPr>
                <a:t>4</a:t>
              </a:r>
              <a:r>
                <a:rPr kumimoji="1" lang="zh-CN" altLang="en-US" sz="2000" b="1">
                  <a:latin typeface="Times New Roman" pitchFamily="18" charset="0"/>
                </a:rPr>
                <a:t>／</a:t>
              </a:r>
              <a:r>
                <a:rPr kumimoji="1" lang="en-US" altLang="zh-CN" sz="2000" b="1">
                  <a:latin typeface="Times New Roman" pitchFamily="18" charset="0"/>
                </a:rPr>
                <a:t>8</a:t>
              </a:r>
            </a:p>
          </p:txBody>
        </p:sp>
        <p:sp>
          <p:nvSpPr>
            <p:cNvPr id="213009" name="Rectangle 16"/>
            <p:cNvSpPr>
              <a:spLocks noChangeArrowheads="1"/>
            </p:cNvSpPr>
            <p:nvPr/>
          </p:nvSpPr>
          <p:spPr bwMode="auto">
            <a:xfrm rot="-1983412">
              <a:off x="2421" y="2194"/>
              <a:ext cx="960" cy="432"/>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2000" b="1">
                  <a:latin typeface="Times New Roman" pitchFamily="18" charset="0"/>
                </a:rPr>
                <a:t>1991</a:t>
              </a:r>
              <a:r>
                <a:rPr kumimoji="1" lang="zh-CN" altLang="en-US" sz="2000" b="1">
                  <a:latin typeface="Times New Roman" pitchFamily="18" charset="0"/>
                </a:rPr>
                <a:t>／</a:t>
              </a:r>
              <a:r>
                <a:rPr kumimoji="1" lang="en-US" altLang="zh-CN" sz="2000" b="1">
                  <a:latin typeface="Times New Roman" pitchFamily="18" charset="0"/>
                </a:rPr>
                <a:t>2</a:t>
              </a:r>
              <a:r>
                <a:rPr kumimoji="1" lang="zh-CN" altLang="en-US" sz="2000" b="1">
                  <a:latin typeface="Times New Roman" pitchFamily="18" charset="0"/>
                </a:rPr>
                <a:t>／</a:t>
              </a:r>
              <a:r>
                <a:rPr kumimoji="1" lang="en-US" altLang="zh-CN" sz="2000" b="1">
                  <a:latin typeface="Times New Roman" pitchFamily="18" charset="0"/>
                </a:rPr>
                <a:t>21</a:t>
              </a:r>
            </a:p>
          </p:txBody>
        </p:sp>
        <p:sp>
          <p:nvSpPr>
            <p:cNvPr id="213010" name="Rectangle 17"/>
            <p:cNvSpPr>
              <a:spLocks noChangeArrowheads="1"/>
            </p:cNvSpPr>
            <p:nvPr/>
          </p:nvSpPr>
          <p:spPr bwMode="auto">
            <a:xfrm rot="-1983412">
              <a:off x="2588" y="2299"/>
              <a:ext cx="960" cy="432"/>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2000" b="1">
                  <a:latin typeface="Times New Roman" pitchFamily="18" charset="0"/>
                </a:rPr>
                <a:t>1983</a:t>
              </a:r>
              <a:r>
                <a:rPr kumimoji="1" lang="zh-CN" altLang="en-US" sz="2000" b="1">
                  <a:latin typeface="Times New Roman" pitchFamily="18" charset="0"/>
                </a:rPr>
                <a:t>／</a:t>
              </a:r>
              <a:r>
                <a:rPr kumimoji="1" lang="en-US" altLang="zh-CN" sz="2000" b="1">
                  <a:latin typeface="Times New Roman" pitchFamily="18" charset="0"/>
                </a:rPr>
                <a:t>1</a:t>
              </a:r>
              <a:r>
                <a:rPr kumimoji="1" lang="zh-CN" altLang="en-US" sz="2000" b="1">
                  <a:latin typeface="Times New Roman" pitchFamily="18" charset="0"/>
                </a:rPr>
                <a:t>／</a:t>
              </a:r>
              <a:r>
                <a:rPr kumimoji="1" lang="en-US" altLang="zh-CN" sz="2000" b="1">
                  <a:latin typeface="Times New Roman" pitchFamily="18" charset="0"/>
                </a:rPr>
                <a:t>26</a:t>
              </a:r>
            </a:p>
          </p:txBody>
        </p:sp>
      </p:grpSp>
      <p:sp>
        <p:nvSpPr>
          <p:cNvPr id="212996" name="Rectangle 18"/>
          <p:cNvSpPr>
            <a:spLocks noChangeArrowheads="1"/>
          </p:cNvSpPr>
          <p:nvPr/>
        </p:nvSpPr>
        <p:spPr bwMode="auto">
          <a:xfrm>
            <a:off x="468313" y="1557338"/>
            <a:ext cx="4176712" cy="355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1" lang="zh-CN" altLang="en-US" sz="2800" b="1">
                <a:latin typeface="楷体_GB2312" pitchFamily="49" charset="-122"/>
                <a:ea typeface="楷体_GB2312" pitchFamily="49" charset="-122"/>
              </a:rPr>
              <a:t>方法</a:t>
            </a:r>
            <a:r>
              <a:rPr kumimoji="1" lang="en-US" altLang="zh-CN" sz="2800" b="1">
                <a:latin typeface="楷体_GB2312" pitchFamily="49" charset="-122"/>
                <a:ea typeface="楷体_GB2312" pitchFamily="49" charset="-122"/>
              </a:rPr>
              <a:t>1</a:t>
            </a:r>
            <a:r>
              <a:rPr kumimoji="1" lang="zh-CN" altLang="en-US" sz="2800" b="1">
                <a:latin typeface="楷体_GB2312" pitchFamily="49" charset="-122"/>
                <a:ea typeface="楷体_GB2312" pitchFamily="49" charset="-122"/>
              </a:rPr>
              <a:t>：</a:t>
            </a:r>
          </a:p>
          <a:p>
            <a:pPr>
              <a:spcBef>
                <a:spcPct val="10000"/>
              </a:spcBef>
            </a:pPr>
            <a:r>
              <a:rPr kumimoji="1" lang="zh-CN" altLang="en-US" sz="2800" b="1">
                <a:latin typeface="楷体_GB2312" pitchFamily="49" charset="-122"/>
                <a:ea typeface="楷体_GB2312" pitchFamily="49" charset="-122"/>
              </a:rPr>
              <a:t>先按年分成若干堆，再按月份分成</a:t>
            </a:r>
            <a:r>
              <a:rPr kumimoji="1" lang="en-US" altLang="zh-CN" sz="2800" b="1">
                <a:latin typeface="Times New Roman" pitchFamily="18" charset="0"/>
                <a:ea typeface="楷体_GB2312" pitchFamily="49" charset="-122"/>
              </a:rPr>
              <a:t>12</a:t>
            </a:r>
            <a:r>
              <a:rPr kumimoji="1" lang="zh-CN" altLang="en-US" sz="2800" b="1">
                <a:latin typeface="楷体_GB2312" pitchFamily="49" charset="-122"/>
                <a:ea typeface="楷体_GB2312" pitchFamily="49" charset="-122"/>
              </a:rPr>
              <a:t>堆，每个月再按天数分成小堆，然后按顺序年、月、日收集。这样的思路与手工排序的习惯方法相似，但用计算机实现要使用递归算法。</a:t>
            </a:r>
          </a:p>
        </p:txBody>
      </p:sp>
    </p:spTree>
  </p:cSld>
  <p:clrMapOvr>
    <a:masterClrMapping/>
  </p:clrMapOvr>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Text Box 2"/>
          <p:cNvSpPr txBox="1">
            <a:spLocks noChangeArrowheads="1"/>
          </p:cNvSpPr>
          <p:nvPr/>
        </p:nvSpPr>
        <p:spPr bwMode="auto">
          <a:xfrm>
            <a:off x="381000" y="533400"/>
            <a:ext cx="304800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latin typeface="楷体_GB2312" pitchFamily="49" charset="-122"/>
                <a:ea typeface="楷体_GB2312" pitchFamily="49" charset="-122"/>
              </a:rPr>
              <a:t>方法</a:t>
            </a:r>
            <a:r>
              <a:rPr kumimoji="1" lang="en-US" altLang="zh-CN" sz="2800" b="1">
                <a:latin typeface="楷体_GB2312" pitchFamily="49" charset="-122"/>
                <a:ea typeface="楷体_GB2312" pitchFamily="49" charset="-122"/>
              </a:rPr>
              <a:t>2</a:t>
            </a:r>
            <a:r>
              <a:rPr kumimoji="1" lang="zh-CN" altLang="en-US" sz="2800" b="1">
                <a:latin typeface="楷体_GB2312" pitchFamily="49" charset="-122"/>
                <a:ea typeface="楷体_GB2312" pitchFamily="49" charset="-122"/>
              </a:rPr>
              <a:t>：</a:t>
            </a:r>
          </a:p>
          <a:p>
            <a:pPr eaLnBrk="1" hangingPunct="1">
              <a:spcBef>
                <a:spcPct val="50000"/>
              </a:spcBef>
            </a:pPr>
            <a:r>
              <a:rPr kumimoji="1" lang="zh-CN" altLang="en-US" sz="2800" b="1">
                <a:latin typeface="楷体_GB2312" pitchFamily="49" charset="-122"/>
                <a:ea typeface="楷体_GB2312" pitchFamily="49" charset="-122"/>
              </a:rPr>
              <a:t>先按日分类，再按月分类，最后按年分类</a:t>
            </a:r>
          </a:p>
        </p:txBody>
      </p:sp>
      <p:grpSp>
        <p:nvGrpSpPr>
          <p:cNvPr id="214019" name="Group 3"/>
          <p:cNvGrpSpPr>
            <a:grpSpLocks/>
          </p:cNvGrpSpPr>
          <p:nvPr/>
        </p:nvGrpSpPr>
        <p:grpSpPr bwMode="auto">
          <a:xfrm>
            <a:off x="3886200" y="762000"/>
            <a:ext cx="4983163" cy="2855913"/>
            <a:chOff x="2281" y="404"/>
            <a:chExt cx="3139" cy="1799"/>
          </a:xfrm>
        </p:grpSpPr>
        <p:sp>
          <p:nvSpPr>
            <p:cNvPr id="214041" name="Rectangle 4"/>
            <p:cNvSpPr>
              <a:spLocks noChangeArrowheads="1"/>
            </p:cNvSpPr>
            <p:nvPr/>
          </p:nvSpPr>
          <p:spPr bwMode="auto">
            <a:xfrm rot="-2632922">
              <a:off x="2281" y="404"/>
              <a:ext cx="960" cy="432"/>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2000" b="1">
                  <a:latin typeface="Times New Roman" pitchFamily="18" charset="0"/>
                </a:rPr>
                <a:t>1988</a:t>
              </a:r>
              <a:r>
                <a:rPr kumimoji="1" lang="zh-CN" altLang="en-US" sz="2000" b="1">
                  <a:latin typeface="Times New Roman" pitchFamily="18" charset="0"/>
                </a:rPr>
                <a:t>／</a:t>
              </a:r>
              <a:r>
                <a:rPr kumimoji="1" lang="en-US" altLang="zh-CN" sz="2000" b="1">
                  <a:latin typeface="Times New Roman" pitchFamily="18" charset="0"/>
                </a:rPr>
                <a:t>5</a:t>
              </a:r>
              <a:r>
                <a:rPr kumimoji="1" lang="zh-CN" altLang="en-US" sz="2000" b="1">
                  <a:latin typeface="Times New Roman" pitchFamily="18" charset="0"/>
                </a:rPr>
                <a:t>／</a:t>
              </a:r>
              <a:r>
                <a:rPr kumimoji="1" lang="en-US" altLang="zh-CN" sz="2000" b="1">
                  <a:latin typeface="Times New Roman" pitchFamily="18" charset="0"/>
                </a:rPr>
                <a:t>21</a:t>
              </a:r>
            </a:p>
          </p:txBody>
        </p:sp>
        <p:sp>
          <p:nvSpPr>
            <p:cNvPr id="214042" name="Rectangle 5"/>
            <p:cNvSpPr>
              <a:spLocks noChangeArrowheads="1"/>
            </p:cNvSpPr>
            <p:nvPr/>
          </p:nvSpPr>
          <p:spPr bwMode="auto">
            <a:xfrm rot="-2632922">
              <a:off x="2448" y="509"/>
              <a:ext cx="960" cy="432"/>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2000" b="1">
                  <a:latin typeface="Times New Roman" pitchFamily="18" charset="0"/>
                </a:rPr>
                <a:t>1999</a:t>
              </a:r>
              <a:r>
                <a:rPr kumimoji="1" lang="zh-CN" altLang="en-US" sz="2000" b="1">
                  <a:latin typeface="Times New Roman" pitchFamily="18" charset="0"/>
                </a:rPr>
                <a:t>／</a:t>
              </a:r>
              <a:r>
                <a:rPr kumimoji="1" lang="en-US" altLang="zh-CN" sz="2000" b="1">
                  <a:latin typeface="Times New Roman" pitchFamily="18" charset="0"/>
                </a:rPr>
                <a:t>10</a:t>
              </a:r>
              <a:r>
                <a:rPr kumimoji="1" lang="zh-CN" altLang="en-US" sz="2000" b="1">
                  <a:latin typeface="Times New Roman" pitchFamily="18" charset="0"/>
                </a:rPr>
                <a:t>／</a:t>
              </a:r>
              <a:r>
                <a:rPr kumimoji="1" lang="en-US" altLang="zh-CN" sz="2000" b="1">
                  <a:latin typeface="Times New Roman" pitchFamily="18" charset="0"/>
                </a:rPr>
                <a:t>21</a:t>
              </a:r>
            </a:p>
          </p:txBody>
        </p:sp>
        <p:sp>
          <p:nvSpPr>
            <p:cNvPr id="214043" name="Rectangle 6"/>
            <p:cNvSpPr>
              <a:spLocks noChangeArrowheads="1"/>
            </p:cNvSpPr>
            <p:nvPr/>
          </p:nvSpPr>
          <p:spPr bwMode="auto">
            <a:xfrm rot="-2632922">
              <a:off x="2616" y="614"/>
              <a:ext cx="960" cy="432"/>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2000" b="1">
                  <a:latin typeface="Times New Roman" pitchFamily="18" charset="0"/>
                </a:rPr>
                <a:t>1996</a:t>
              </a:r>
              <a:r>
                <a:rPr kumimoji="1" lang="zh-CN" altLang="en-US" sz="2000" b="1">
                  <a:latin typeface="Times New Roman" pitchFamily="18" charset="0"/>
                </a:rPr>
                <a:t>／</a:t>
              </a:r>
              <a:r>
                <a:rPr kumimoji="1" lang="en-US" altLang="zh-CN" sz="2000" b="1">
                  <a:latin typeface="Times New Roman" pitchFamily="18" charset="0"/>
                </a:rPr>
                <a:t>10</a:t>
              </a:r>
              <a:r>
                <a:rPr kumimoji="1" lang="zh-CN" altLang="en-US" sz="2000" b="1">
                  <a:latin typeface="Times New Roman" pitchFamily="18" charset="0"/>
                </a:rPr>
                <a:t>／</a:t>
              </a:r>
              <a:r>
                <a:rPr kumimoji="1" lang="en-US" altLang="zh-CN" sz="2000" b="1">
                  <a:latin typeface="Times New Roman" pitchFamily="18" charset="0"/>
                </a:rPr>
                <a:t>8</a:t>
              </a:r>
            </a:p>
          </p:txBody>
        </p:sp>
        <p:sp>
          <p:nvSpPr>
            <p:cNvPr id="214044" name="Rectangle 7"/>
            <p:cNvSpPr>
              <a:spLocks noChangeArrowheads="1"/>
            </p:cNvSpPr>
            <p:nvPr/>
          </p:nvSpPr>
          <p:spPr bwMode="auto">
            <a:xfrm rot="-2632922">
              <a:off x="2784" y="720"/>
              <a:ext cx="960" cy="432"/>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2000" b="1">
                  <a:latin typeface="Times New Roman" pitchFamily="18" charset="0"/>
                </a:rPr>
                <a:t>1991</a:t>
              </a:r>
              <a:r>
                <a:rPr kumimoji="1" lang="zh-CN" altLang="en-US" sz="2000" b="1">
                  <a:latin typeface="Times New Roman" pitchFamily="18" charset="0"/>
                </a:rPr>
                <a:t>／</a:t>
              </a:r>
              <a:r>
                <a:rPr kumimoji="1" lang="en-US" altLang="zh-CN" sz="2000" b="1">
                  <a:latin typeface="Times New Roman" pitchFamily="18" charset="0"/>
                </a:rPr>
                <a:t>7</a:t>
              </a:r>
              <a:r>
                <a:rPr kumimoji="1" lang="zh-CN" altLang="en-US" sz="2000" b="1">
                  <a:latin typeface="Times New Roman" pitchFamily="18" charset="0"/>
                </a:rPr>
                <a:t>／</a:t>
              </a:r>
              <a:r>
                <a:rPr kumimoji="1" lang="en-US" altLang="zh-CN" sz="2000" b="1">
                  <a:latin typeface="Times New Roman" pitchFamily="18" charset="0"/>
                </a:rPr>
                <a:t>21</a:t>
              </a:r>
            </a:p>
          </p:txBody>
        </p:sp>
        <p:sp>
          <p:nvSpPr>
            <p:cNvPr id="214045" name="Rectangle 8"/>
            <p:cNvSpPr>
              <a:spLocks noChangeArrowheads="1"/>
            </p:cNvSpPr>
            <p:nvPr/>
          </p:nvSpPr>
          <p:spPr bwMode="auto">
            <a:xfrm rot="-2632922">
              <a:off x="2951" y="825"/>
              <a:ext cx="960" cy="432"/>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2000" b="1">
                  <a:latin typeface="Times New Roman" pitchFamily="18" charset="0"/>
                </a:rPr>
                <a:t>1995</a:t>
              </a:r>
              <a:r>
                <a:rPr kumimoji="1" lang="zh-CN" altLang="en-US" sz="2000" b="1">
                  <a:latin typeface="Times New Roman" pitchFamily="18" charset="0"/>
                </a:rPr>
                <a:t>／</a:t>
              </a:r>
              <a:r>
                <a:rPr kumimoji="1" lang="en-US" altLang="zh-CN" sz="2000" b="1">
                  <a:latin typeface="Times New Roman" pitchFamily="18" charset="0"/>
                </a:rPr>
                <a:t>1</a:t>
              </a:r>
              <a:r>
                <a:rPr kumimoji="1" lang="zh-CN" altLang="en-US" sz="2000" b="1">
                  <a:latin typeface="Times New Roman" pitchFamily="18" charset="0"/>
                </a:rPr>
                <a:t>／</a:t>
              </a:r>
              <a:r>
                <a:rPr kumimoji="1" lang="en-US" altLang="zh-CN" sz="2000" b="1">
                  <a:latin typeface="Times New Roman" pitchFamily="18" charset="0"/>
                </a:rPr>
                <a:t>8</a:t>
              </a:r>
            </a:p>
          </p:txBody>
        </p:sp>
        <p:sp>
          <p:nvSpPr>
            <p:cNvPr id="214046" name="Rectangle 9"/>
            <p:cNvSpPr>
              <a:spLocks noChangeArrowheads="1"/>
            </p:cNvSpPr>
            <p:nvPr/>
          </p:nvSpPr>
          <p:spPr bwMode="auto">
            <a:xfrm rot="-2632922">
              <a:off x="3119" y="930"/>
              <a:ext cx="960" cy="432"/>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2000" b="1">
                  <a:latin typeface="Times New Roman" pitchFamily="18" charset="0"/>
                </a:rPr>
                <a:t>1998</a:t>
              </a:r>
              <a:r>
                <a:rPr kumimoji="1" lang="zh-CN" altLang="en-US" sz="2000" b="1">
                  <a:latin typeface="Times New Roman" pitchFamily="18" charset="0"/>
                </a:rPr>
                <a:t>／</a:t>
              </a:r>
              <a:r>
                <a:rPr kumimoji="1" lang="en-US" altLang="zh-CN" sz="2000" b="1">
                  <a:latin typeface="Times New Roman" pitchFamily="18" charset="0"/>
                </a:rPr>
                <a:t>10</a:t>
              </a:r>
              <a:r>
                <a:rPr kumimoji="1" lang="zh-CN" altLang="en-US" sz="2000" b="1">
                  <a:latin typeface="Times New Roman" pitchFamily="18" charset="0"/>
                </a:rPr>
                <a:t>／</a:t>
              </a:r>
              <a:r>
                <a:rPr kumimoji="1" lang="en-US" altLang="zh-CN" sz="2000" b="1">
                  <a:latin typeface="Times New Roman" pitchFamily="18" charset="0"/>
                </a:rPr>
                <a:t>21</a:t>
              </a:r>
            </a:p>
          </p:txBody>
        </p:sp>
        <p:sp>
          <p:nvSpPr>
            <p:cNvPr id="214047" name="Rectangle 10"/>
            <p:cNvSpPr>
              <a:spLocks noChangeArrowheads="1"/>
            </p:cNvSpPr>
            <p:nvPr/>
          </p:nvSpPr>
          <p:spPr bwMode="auto">
            <a:xfrm rot="-2632922">
              <a:off x="3287" y="1035"/>
              <a:ext cx="960" cy="432"/>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2000" b="1">
                  <a:latin typeface="Times New Roman" pitchFamily="18" charset="0"/>
                </a:rPr>
                <a:t>1997</a:t>
              </a:r>
              <a:r>
                <a:rPr kumimoji="1" lang="zh-CN" altLang="en-US" sz="2000" b="1">
                  <a:latin typeface="Times New Roman" pitchFamily="18" charset="0"/>
                </a:rPr>
                <a:t>／</a:t>
              </a:r>
              <a:r>
                <a:rPr kumimoji="1" lang="en-US" altLang="zh-CN" sz="2000" b="1">
                  <a:latin typeface="Times New Roman" pitchFamily="18" charset="0"/>
                </a:rPr>
                <a:t>5</a:t>
              </a:r>
              <a:r>
                <a:rPr kumimoji="1" lang="zh-CN" altLang="en-US" sz="2000" b="1">
                  <a:latin typeface="Times New Roman" pitchFamily="18" charset="0"/>
                </a:rPr>
                <a:t>／</a:t>
              </a:r>
              <a:r>
                <a:rPr kumimoji="1" lang="en-US" altLang="zh-CN" sz="2000" b="1">
                  <a:latin typeface="Times New Roman" pitchFamily="18" charset="0"/>
                </a:rPr>
                <a:t>21</a:t>
              </a:r>
            </a:p>
          </p:txBody>
        </p:sp>
        <p:sp>
          <p:nvSpPr>
            <p:cNvPr id="214048" name="Rectangle 11"/>
            <p:cNvSpPr>
              <a:spLocks noChangeArrowheads="1"/>
            </p:cNvSpPr>
            <p:nvPr/>
          </p:nvSpPr>
          <p:spPr bwMode="auto">
            <a:xfrm rot="-2632922">
              <a:off x="3454" y="1140"/>
              <a:ext cx="960" cy="432"/>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2000" b="1">
                  <a:latin typeface="Times New Roman" pitchFamily="18" charset="0"/>
                </a:rPr>
                <a:t>1993</a:t>
              </a:r>
              <a:r>
                <a:rPr kumimoji="1" lang="zh-CN" altLang="en-US" sz="2000" b="1">
                  <a:latin typeface="Times New Roman" pitchFamily="18" charset="0"/>
                </a:rPr>
                <a:t>／</a:t>
              </a:r>
              <a:r>
                <a:rPr kumimoji="1" lang="en-US" altLang="zh-CN" sz="2000" b="1">
                  <a:latin typeface="Times New Roman" pitchFamily="18" charset="0"/>
                </a:rPr>
                <a:t>10</a:t>
              </a:r>
              <a:r>
                <a:rPr kumimoji="1" lang="zh-CN" altLang="en-US" sz="2000" b="1">
                  <a:latin typeface="Times New Roman" pitchFamily="18" charset="0"/>
                </a:rPr>
                <a:t>／</a:t>
              </a:r>
              <a:r>
                <a:rPr kumimoji="1" lang="en-US" altLang="zh-CN" sz="2000" b="1">
                  <a:latin typeface="Times New Roman" pitchFamily="18" charset="0"/>
                </a:rPr>
                <a:t>26</a:t>
              </a:r>
            </a:p>
          </p:txBody>
        </p:sp>
        <p:sp>
          <p:nvSpPr>
            <p:cNvPr id="214049" name="Rectangle 12"/>
            <p:cNvSpPr>
              <a:spLocks noChangeArrowheads="1"/>
            </p:cNvSpPr>
            <p:nvPr/>
          </p:nvSpPr>
          <p:spPr bwMode="auto">
            <a:xfrm rot="-2632922">
              <a:off x="3622" y="1245"/>
              <a:ext cx="960" cy="432"/>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2000" b="1">
                  <a:latin typeface="Times New Roman" pitchFamily="18" charset="0"/>
                </a:rPr>
                <a:t>1993</a:t>
              </a:r>
              <a:r>
                <a:rPr kumimoji="1" lang="zh-CN" altLang="en-US" sz="2000" b="1">
                  <a:latin typeface="Times New Roman" pitchFamily="18" charset="0"/>
                </a:rPr>
                <a:t>／</a:t>
              </a:r>
              <a:r>
                <a:rPr kumimoji="1" lang="en-US" altLang="zh-CN" sz="2000" b="1">
                  <a:latin typeface="Times New Roman" pitchFamily="18" charset="0"/>
                </a:rPr>
                <a:t>7</a:t>
              </a:r>
              <a:r>
                <a:rPr kumimoji="1" lang="zh-CN" altLang="en-US" sz="2000" b="1">
                  <a:latin typeface="Times New Roman" pitchFamily="18" charset="0"/>
                </a:rPr>
                <a:t>／</a:t>
              </a:r>
              <a:r>
                <a:rPr kumimoji="1" lang="en-US" altLang="zh-CN" sz="2000" b="1">
                  <a:latin typeface="Times New Roman" pitchFamily="18" charset="0"/>
                </a:rPr>
                <a:t>26</a:t>
              </a:r>
            </a:p>
          </p:txBody>
        </p:sp>
        <p:sp>
          <p:nvSpPr>
            <p:cNvPr id="214050" name="Rectangle 13"/>
            <p:cNvSpPr>
              <a:spLocks noChangeArrowheads="1"/>
            </p:cNvSpPr>
            <p:nvPr/>
          </p:nvSpPr>
          <p:spPr bwMode="auto">
            <a:xfrm rot="-2632922">
              <a:off x="3790" y="1350"/>
              <a:ext cx="960" cy="432"/>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2000" b="1">
                  <a:latin typeface="Times New Roman" pitchFamily="18" charset="0"/>
                </a:rPr>
                <a:t>1992</a:t>
              </a:r>
              <a:r>
                <a:rPr kumimoji="1" lang="zh-CN" altLang="en-US" sz="2000" b="1">
                  <a:latin typeface="Times New Roman" pitchFamily="18" charset="0"/>
                </a:rPr>
                <a:t>／</a:t>
              </a:r>
              <a:r>
                <a:rPr kumimoji="1" lang="en-US" altLang="zh-CN" sz="2000" b="1">
                  <a:latin typeface="Times New Roman" pitchFamily="18" charset="0"/>
                </a:rPr>
                <a:t>5</a:t>
              </a:r>
              <a:r>
                <a:rPr kumimoji="1" lang="zh-CN" altLang="en-US" sz="2000" b="1">
                  <a:latin typeface="Times New Roman" pitchFamily="18" charset="0"/>
                </a:rPr>
                <a:t>／</a:t>
              </a:r>
              <a:r>
                <a:rPr kumimoji="1" lang="en-US" altLang="zh-CN" sz="2000" b="1">
                  <a:latin typeface="Times New Roman" pitchFamily="18" charset="0"/>
                </a:rPr>
                <a:t>26</a:t>
              </a:r>
            </a:p>
          </p:txBody>
        </p:sp>
        <p:sp>
          <p:nvSpPr>
            <p:cNvPr id="214051" name="Rectangle 14"/>
            <p:cNvSpPr>
              <a:spLocks noChangeArrowheads="1"/>
            </p:cNvSpPr>
            <p:nvPr/>
          </p:nvSpPr>
          <p:spPr bwMode="auto">
            <a:xfrm rot="-2632922">
              <a:off x="3957" y="1455"/>
              <a:ext cx="960" cy="432"/>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2000" b="1">
                  <a:latin typeface="Times New Roman" pitchFamily="18" charset="0"/>
                </a:rPr>
                <a:t>1997</a:t>
              </a:r>
              <a:r>
                <a:rPr kumimoji="1" lang="zh-CN" altLang="en-US" sz="2000" b="1">
                  <a:latin typeface="Times New Roman" pitchFamily="18" charset="0"/>
                </a:rPr>
                <a:t>／</a:t>
              </a:r>
              <a:r>
                <a:rPr kumimoji="1" lang="en-US" altLang="zh-CN" sz="2000" b="1">
                  <a:latin typeface="Times New Roman" pitchFamily="18" charset="0"/>
                </a:rPr>
                <a:t>5</a:t>
              </a:r>
              <a:r>
                <a:rPr kumimoji="1" lang="zh-CN" altLang="en-US" sz="2000" b="1">
                  <a:latin typeface="Times New Roman" pitchFamily="18" charset="0"/>
                </a:rPr>
                <a:t>／</a:t>
              </a:r>
              <a:r>
                <a:rPr kumimoji="1" lang="en-US" altLang="zh-CN" sz="2000" b="1">
                  <a:latin typeface="Times New Roman" pitchFamily="18" charset="0"/>
                </a:rPr>
                <a:t>8</a:t>
              </a:r>
            </a:p>
          </p:txBody>
        </p:sp>
        <p:sp>
          <p:nvSpPr>
            <p:cNvPr id="214052" name="Rectangle 15"/>
            <p:cNvSpPr>
              <a:spLocks noChangeArrowheads="1"/>
            </p:cNvSpPr>
            <p:nvPr/>
          </p:nvSpPr>
          <p:spPr bwMode="auto">
            <a:xfrm rot="-2632922">
              <a:off x="4125" y="1561"/>
              <a:ext cx="960" cy="432"/>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2000" b="1">
                  <a:latin typeface="Times New Roman" pitchFamily="18" charset="0"/>
                </a:rPr>
                <a:t>1989</a:t>
              </a:r>
              <a:r>
                <a:rPr kumimoji="1" lang="zh-CN" altLang="en-US" sz="2000" b="1">
                  <a:latin typeface="Times New Roman" pitchFamily="18" charset="0"/>
                </a:rPr>
                <a:t>／</a:t>
              </a:r>
              <a:r>
                <a:rPr kumimoji="1" lang="en-US" altLang="zh-CN" sz="2000" b="1">
                  <a:latin typeface="Times New Roman" pitchFamily="18" charset="0"/>
                </a:rPr>
                <a:t>1</a:t>
              </a:r>
              <a:r>
                <a:rPr kumimoji="1" lang="zh-CN" altLang="en-US" sz="2000" b="1">
                  <a:latin typeface="Times New Roman" pitchFamily="18" charset="0"/>
                </a:rPr>
                <a:t>／</a:t>
              </a:r>
              <a:r>
                <a:rPr kumimoji="1" lang="en-US" altLang="zh-CN" sz="2000" b="1">
                  <a:latin typeface="Times New Roman" pitchFamily="18" charset="0"/>
                </a:rPr>
                <a:t>8</a:t>
              </a:r>
            </a:p>
          </p:txBody>
        </p:sp>
        <p:sp>
          <p:nvSpPr>
            <p:cNvPr id="214053" name="Rectangle 16"/>
            <p:cNvSpPr>
              <a:spLocks noChangeArrowheads="1"/>
            </p:cNvSpPr>
            <p:nvPr/>
          </p:nvSpPr>
          <p:spPr bwMode="auto">
            <a:xfrm rot="-2632922">
              <a:off x="4293" y="1666"/>
              <a:ext cx="960" cy="432"/>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2000" b="1">
                  <a:latin typeface="Times New Roman" pitchFamily="18" charset="0"/>
                </a:rPr>
                <a:t>1991</a:t>
              </a:r>
              <a:r>
                <a:rPr kumimoji="1" lang="zh-CN" altLang="en-US" sz="2000" b="1">
                  <a:latin typeface="Times New Roman" pitchFamily="18" charset="0"/>
                </a:rPr>
                <a:t>／</a:t>
              </a:r>
              <a:r>
                <a:rPr kumimoji="1" lang="en-US" altLang="zh-CN" sz="2000" b="1">
                  <a:latin typeface="Times New Roman" pitchFamily="18" charset="0"/>
                </a:rPr>
                <a:t>1</a:t>
              </a:r>
              <a:r>
                <a:rPr kumimoji="1" lang="zh-CN" altLang="en-US" sz="2000" b="1">
                  <a:latin typeface="Times New Roman" pitchFamily="18" charset="0"/>
                </a:rPr>
                <a:t>／</a:t>
              </a:r>
              <a:r>
                <a:rPr kumimoji="1" lang="en-US" altLang="zh-CN" sz="2000" b="1">
                  <a:latin typeface="Times New Roman" pitchFamily="18" charset="0"/>
                </a:rPr>
                <a:t>21</a:t>
              </a:r>
            </a:p>
          </p:txBody>
        </p:sp>
        <p:sp>
          <p:nvSpPr>
            <p:cNvPr id="214054" name="Rectangle 17"/>
            <p:cNvSpPr>
              <a:spLocks noChangeArrowheads="1"/>
            </p:cNvSpPr>
            <p:nvPr/>
          </p:nvSpPr>
          <p:spPr bwMode="auto">
            <a:xfrm rot="-2632922">
              <a:off x="4460" y="1771"/>
              <a:ext cx="960" cy="432"/>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2000" b="1">
                  <a:latin typeface="Times New Roman" pitchFamily="18" charset="0"/>
                </a:rPr>
                <a:t>1988</a:t>
              </a:r>
              <a:r>
                <a:rPr kumimoji="1" lang="zh-CN" altLang="en-US" sz="2000" b="1">
                  <a:latin typeface="Times New Roman" pitchFamily="18" charset="0"/>
                </a:rPr>
                <a:t>／</a:t>
              </a:r>
              <a:r>
                <a:rPr kumimoji="1" lang="en-US" altLang="zh-CN" sz="2000" b="1">
                  <a:latin typeface="Times New Roman" pitchFamily="18" charset="0"/>
                </a:rPr>
                <a:t>1</a:t>
              </a:r>
              <a:r>
                <a:rPr kumimoji="1" lang="zh-CN" altLang="en-US" sz="2000" b="1">
                  <a:latin typeface="Times New Roman" pitchFamily="18" charset="0"/>
                </a:rPr>
                <a:t>／</a:t>
              </a:r>
              <a:r>
                <a:rPr kumimoji="1" lang="en-US" altLang="zh-CN" sz="2000" b="1">
                  <a:latin typeface="Times New Roman" pitchFamily="18" charset="0"/>
                </a:rPr>
                <a:t>26</a:t>
              </a:r>
            </a:p>
          </p:txBody>
        </p:sp>
      </p:grpSp>
      <p:sp>
        <p:nvSpPr>
          <p:cNvPr id="214020" name="Text Box 18"/>
          <p:cNvSpPr txBox="1">
            <a:spLocks noChangeArrowheads="1"/>
          </p:cNvSpPr>
          <p:nvPr/>
        </p:nvSpPr>
        <p:spPr bwMode="auto">
          <a:xfrm>
            <a:off x="395288" y="2852738"/>
            <a:ext cx="2438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latin typeface="楷体_GB2312" pitchFamily="49" charset="-122"/>
                <a:ea typeface="楷体_GB2312" pitchFamily="49" charset="-122"/>
              </a:rPr>
              <a:t>按日分类：</a:t>
            </a:r>
          </a:p>
        </p:txBody>
      </p:sp>
      <p:sp>
        <p:nvSpPr>
          <p:cNvPr id="481299" name="Rectangle 19"/>
          <p:cNvSpPr>
            <a:spLocks noChangeArrowheads="1"/>
          </p:cNvSpPr>
          <p:nvPr/>
        </p:nvSpPr>
        <p:spPr bwMode="auto">
          <a:xfrm>
            <a:off x="762000" y="3810000"/>
            <a:ext cx="1447800" cy="2286000"/>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nchorCtr="1"/>
          <a:lstStyle/>
          <a:p>
            <a:pPr algn="ctr"/>
            <a:r>
              <a:rPr kumimoji="1" lang="en-US" altLang="zh-CN" sz="2000" b="1">
                <a:latin typeface="Times New Roman" pitchFamily="18" charset="0"/>
              </a:rPr>
              <a:t>8</a:t>
            </a:r>
            <a:r>
              <a:rPr kumimoji="1" lang="zh-CN" altLang="en-US" sz="2000" b="1">
                <a:latin typeface="Times New Roman" pitchFamily="18" charset="0"/>
              </a:rPr>
              <a:t>日</a:t>
            </a:r>
          </a:p>
        </p:txBody>
      </p:sp>
      <p:sp>
        <p:nvSpPr>
          <p:cNvPr id="481300" name="Rectangle 20"/>
          <p:cNvSpPr>
            <a:spLocks noChangeArrowheads="1"/>
          </p:cNvSpPr>
          <p:nvPr/>
        </p:nvSpPr>
        <p:spPr bwMode="auto">
          <a:xfrm>
            <a:off x="4572000" y="3810000"/>
            <a:ext cx="1447800" cy="2209800"/>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nchorCtr="1"/>
          <a:lstStyle/>
          <a:p>
            <a:pPr algn="ctr"/>
            <a:r>
              <a:rPr kumimoji="1" lang="en-US" altLang="zh-CN" sz="2000" b="1">
                <a:latin typeface="Times New Roman" pitchFamily="18" charset="0"/>
              </a:rPr>
              <a:t>26</a:t>
            </a:r>
            <a:r>
              <a:rPr kumimoji="1" lang="zh-CN" altLang="en-US" sz="2000" b="1">
                <a:latin typeface="Times New Roman" pitchFamily="18" charset="0"/>
              </a:rPr>
              <a:t>日</a:t>
            </a:r>
          </a:p>
        </p:txBody>
      </p:sp>
      <p:sp>
        <p:nvSpPr>
          <p:cNvPr id="481301" name="Rectangle 21"/>
          <p:cNvSpPr>
            <a:spLocks noChangeArrowheads="1"/>
          </p:cNvSpPr>
          <p:nvPr/>
        </p:nvSpPr>
        <p:spPr bwMode="auto">
          <a:xfrm>
            <a:off x="2667000" y="3810000"/>
            <a:ext cx="1447800" cy="2209800"/>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nchorCtr="1"/>
          <a:lstStyle/>
          <a:p>
            <a:pPr algn="ctr"/>
            <a:r>
              <a:rPr kumimoji="1" lang="en-US" altLang="zh-CN" sz="2000" b="1">
                <a:latin typeface="Times New Roman" pitchFamily="18" charset="0"/>
              </a:rPr>
              <a:t>21</a:t>
            </a:r>
            <a:r>
              <a:rPr kumimoji="1" lang="zh-CN" altLang="en-US" sz="2000" b="1">
                <a:latin typeface="Times New Roman" pitchFamily="18" charset="0"/>
              </a:rPr>
              <a:t>日</a:t>
            </a:r>
          </a:p>
        </p:txBody>
      </p:sp>
      <p:sp>
        <p:nvSpPr>
          <p:cNvPr id="481302" name="Rectangle 22"/>
          <p:cNvSpPr>
            <a:spLocks noChangeArrowheads="1"/>
          </p:cNvSpPr>
          <p:nvPr/>
        </p:nvSpPr>
        <p:spPr bwMode="auto">
          <a:xfrm>
            <a:off x="4572000" y="3810000"/>
            <a:ext cx="12065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1993</a:t>
            </a:r>
            <a:r>
              <a:rPr kumimoji="1" lang="zh-CN" altLang="en-US" sz="1600" b="1">
                <a:latin typeface="Times New Roman" pitchFamily="18" charset="0"/>
              </a:rPr>
              <a:t>／</a:t>
            </a:r>
            <a:r>
              <a:rPr kumimoji="1" lang="en-US" altLang="zh-CN" sz="1600" b="1">
                <a:latin typeface="Times New Roman" pitchFamily="18" charset="0"/>
              </a:rPr>
              <a:t>10</a:t>
            </a:r>
            <a:r>
              <a:rPr kumimoji="1" lang="zh-CN" altLang="en-US" sz="1600" b="1">
                <a:latin typeface="Times New Roman" pitchFamily="18" charset="0"/>
              </a:rPr>
              <a:t>／</a:t>
            </a:r>
            <a:r>
              <a:rPr kumimoji="1" lang="en-US" altLang="zh-CN" sz="1600" b="1">
                <a:latin typeface="Times New Roman" pitchFamily="18" charset="0"/>
              </a:rPr>
              <a:t>26</a:t>
            </a:r>
          </a:p>
        </p:txBody>
      </p:sp>
      <p:sp>
        <p:nvSpPr>
          <p:cNvPr id="481303" name="Rectangle 23"/>
          <p:cNvSpPr>
            <a:spLocks noChangeArrowheads="1"/>
          </p:cNvSpPr>
          <p:nvPr/>
        </p:nvSpPr>
        <p:spPr bwMode="auto">
          <a:xfrm>
            <a:off x="4572000" y="4114800"/>
            <a:ext cx="1208088"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1993</a:t>
            </a:r>
            <a:r>
              <a:rPr kumimoji="1" lang="zh-CN" altLang="en-US" sz="1600" b="1">
                <a:latin typeface="Times New Roman" pitchFamily="18" charset="0"/>
              </a:rPr>
              <a:t>／</a:t>
            </a:r>
            <a:r>
              <a:rPr kumimoji="1" lang="en-US" altLang="zh-CN" sz="1600" b="1">
                <a:latin typeface="Times New Roman" pitchFamily="18" charset="0"/>
              </a:rPr>
              <a:t>7</a:t>
            </a:r>
            <a:r>
              <a:rPr kumimoji="1" lang="zh-CN" altLang="en-US" sz="1600" b="1">
                <a:latin typeface="Times New Roman" pitchFamily="18" charset="0"/>
              </a:rPr>
              <a:t>／</a:t>
            </a:r>
            <a:r>
              <a:rPr kumimoji="1" lang="en-US" altLang="zh-CN" sz="1600" b="1">
                <a:latin typeface="Times New Roman" pitchFamily="18" charset="0"/>
              </a:rPr>
              <a:t>26</a:t>
            </a:r>
          </a:p>
        </p:txBody>
      </p:sp>
      <p:sp>
        <p:nvSpPr>
          <p:cNvPr id="481304" name="Rectangle 24"/>
          <p:cNvSpPr>
            <a:spLocks noChangeArrowheads="1"/>
          </p:cNvSpPr>
          <p:nvPr/>
        </p:nvSpPr>
        <p:spPr bwMode="auto">
          <a:xfrm>
            <a:off x="4572000" y="4419600"/>
            <a:ext cx="12065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1992</a:t>
            </a:r>
            <a:r>
              <a:rPr kumimoji="1" lang="zh-CN" altLang="en-US" sz="1600" b="1">
                <a:latin typeface="Times New Roman" pitchFamily="18" charset="0"/>
              </a:rPr>
              <a:t>／</a:t>
            </a:r>
            <a:r>
              <a:rPr kumimoji="1" lang="en-US" altLang="zh-CN" sz="1600" b="1">
                <a:latin typeface="Times New Roman" pitchFamily="18" charset="0"/>
              </a:rPr>
              <a:t>5</a:t>
            </a:r>
            <a:r>
              <a:rPr kumimoji="1" lang="zh-CN" altLang="en-US" sz="1600" b="1">
                <a:latin typeface="Times New Roman" pitchFamily="18" charset="0"/>
              </a:rPr>
              <a:t>／</a:t>
            </a:r>
            <a:r>
              <a:rPr kumimoji="1" lang="en-US" altLang="zh-CN" sz="1600" b="1">
                <a:latin typeface="Times New Roman" pitchFamily="18" charset="0"/>
              </a:rPr>
              <a:t>26</a:t>
            </a:r>
          </a:p>
        </p:txBody>
      </p:sp>
      <p:sp>
        <p:nvSpPr>
          <p:cNvPr id="481305" name="Rectangle 25"/>
          <p:cNvSpPr>
            <a:spLocks noChangeArrowheads="1"/>
          </p:cNvSpPr>
          <p:nvPr/>
        </p:nvSpPr>
        <p:spPr bwMode="auto">
          <a:xfrm>
            <a:off x="4572000" y="4724400"/>
            <a:ext cx="12065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1988</a:t>
            </a:r>
            <a:r>
              <a:rPr kumimoji="1" lang="zh-CN" altLang="en-US" sz="1600" b="1">
                <a:latin typeface="Times New Roman" pitchFamily="18" charset="0"/>
              </a:rPr>
              <a:t>／</a:t>
            </a:r>
            <a:r>
              <a:rPr kumimoji="1" lang="en-US" altLang="zh-CN" sz="1600" b="1">
                <a:latin typeface="Times New Roman" pitchFamily="18" charset="0"/>
              </a:rPr>
              <a:t>1</a:t>
            </a:r>
            <a:r>
              <a:rPr kumimoji="1" lang="zh-CN" altLang="en-US" sz="1600" b="1">
                <a:latin typeface="Times New Roman" pitchFamily="18" charset="0"/>
              </a:rPr>
              <a:t>／</a:t>
            </a:r>
            <a:r>
              <a:rPr kumimoji="1" lang="en-US" altLang="zh-CN" sz="1600" b="1">
                <a:latin typeface="Times New Roman" pitchFamily="18" charset="0"/>
              </a:rPr>
              <a:t>26</a:t>
            </a:r>
          </a:p>
        </p:txBody>
      </p:sp>
      <p:sp>
        <p:nvSpPr>
          <p:cNvPr id="481306" name="Text Box 26"/>
          <p:cNvSpPr txBox="1">
            <a:spLocks noChangeArrowheads="1"/>
          </p:cNvSpPr>
          <p:nvPr/>
        </p:nvSpPr>
        <p:spPr bwMode="auto">
          <a:xfrm>
            <a:off x="6705600" y="4648200"/>
            <a:ext cx="1981200" cy="1006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000" b="1">
                <a:latin typeface="Times New Roman" pitchFamily="18" charset="0"/>
                <a:ea typeface="楷体_GB2312" pitchFamily="49" charset="-122"/>
              </a:rPr>
              <a:t>按日从小到大收集，日数小的卡片放在最上面</a:t>
            </a:r>
          </a:p>
        </p:txBody>
      </p:sp>
      <p:cxnSp>
        <p:nvCxnSpPr>
          <p:cNvPr id="481307" name="AutoShape 27"/>
          <p:cNvCxnSpPr>
            <a:cxnSpLocks noChangeShapeType="1"/>
            <a:stCxn id="481317" idx="2"/>
            <a:endCxn id="481301" idx="0"/>
          </p:cNvCxnSpPr>
          <p:nvPr/>
        </p:nvCxnSpPr>
        <p:spPr bwMode="auto">
          <a:xfrm rot="5400000" flipH="1" flipV="1">
            <a:off x="1731169" y="3445669"/>
            <a:ext cx="1295400" cy="2024062"/>
          </a:xfrm>
          <a:prstGeom prst="curvedConnector5">
            <a:avLst>
              <a:gd name="adj1" fmla="val -112500"/>
              <a:gd name="adj2" fmla="val 47060"/>
              <a:gd name="adj3" fmla="val 117648"/>
            </a:avLst>
          </a:prstGeom>
          <a:noFill/>
          <a:ln w="381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308" name="AutoShape 28"/>
          <p:cNvCxnSpPr>
            <a:cxnSpLocks noChangeShapeType="1"/>
            <a:stCxn id="481318" idx="2"/>
            <a:endCxn id="481300" idx="0"/>
          </p:cNvCxnSpPr>
          <p:nvPr/>
        </p:nvCxnSpPr>
        <p:spPr bwMode="auto">
          <a:xfrm rot="5400000" flipH="1" flipV="1">
            <a:off x="3368675" y="3711575"/>
            <a:ext cx="1828800" cy="2025650"/>
          </a:xfrm>
          <a:prstGeom prst="curvedConnector5">
            <a:avLst>
              <a:gd name="adj1" fmla="val -12500"/>
              <a:gd name="adj2" fmla="val 47023"/>
              <a:gd name="adj3" fmla="val 112500"/>
            </a:avLst>
          </a:prstGeom>
          <a:noFill/>
          <a:ln w="381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1309" name="Rectangle 29"/>
          <p:cNvSpPr>
            <a:spLocks noChangeArrowheads="1"/>
          </p:cNvSpPr>
          <p:nvPr/>
        </p:nvSpPr>
        <p:spPr bwMode="auto">
          <a:xfrm>
            <a:off x="762000" y="3810000"/>
            <a:ext cx="1206500" cy="3810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1996</a:t>
            </a:r>
            <a:r>
              <a:rPr kumimoji="1" lang="zh-CN" altLang="en-US" sz="1600" b="1">
                <a:latin typeface="Times New Roman" pitchFamily="18" charset="0"/>
              </a:rPr>
              <a:t>／</a:t>
            </a:r>
            <a:r>
              <a:rPr kumimoji="1" lang="en-US" altLang="zh-CN" sz="1600" b="1">
                <a:latin typeface="Times New Roman" pitchFamily="18" charset="0"/>
              </a:rPr>
              <a:t>10</a:t>
            </a:r>
            <a:r>
              <a:rPr kumimoji="1" lang="zh-CN" altLang="en-US" sz="1600" b="1">
                <a:latin typeface="Times New Roman" pitchFamily="18" charset="0"/>
              </a:rPr>
              <a:t>／</a:t>
            </a:r>
            <a:r>
              <a:rPr kumimoji="1" lang="en-US" altLang="zh-CN" sz="1600" b="1">
                <a:latin typeface="Times New Roman" pitchFamily="18" charset="0"/>
              </a:rPr>
              <a:t>8</a:t>
            </a:r>
          </a:p>
        </p:txBody>
      </p:sp>
      <p:sp>
        <p:nvSpPr>
          <p:cNvPr id="481310" name="Rectangle 30"/>
          <p:cNvSpPr>
            <a:spLocks noChangeArrowheads="1"/>
          </p:cNvSpPr>
          <p:nvPr/>
        </p:nvSpPr>
        <p:spPr bwMode="auto">
          <a:xfrm>
            <a:off x="2667000" y="3810000"/>
            <a:ext cx="12065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1988</a:t>
            </a:r>
            <a:r>
              <a:rPr kumimoji="1" lang="zh-CN" altLang="en-US" sz="1600" b="1">
                <a:latin typeface="Times New Roman" pitchFamily="18" charset="0"/>
              </a:rPr>
              <a:t>／</a:t>
            </a:r>
            <a:r>
              <a:rPr kumimoji="1" lang="en-US" altLang="zh-CN" sz="1600" b="1">
                <a:latin typeface="Times New Roman" pitchFamily="18" charset="0"/>
              </a:rPr>
              <a:t>5</a:t>
            </a:r>
            <a:r>
              <a:rPr kumimoji="1" lang="zh-CN" altLang="en-US" sz="1600" b="1">
                <a:latin typeface="Times New Roman" pitchFamily="18" charset="0"/>
              </a:rPr>
              <a:t>／</a:t>
            </a:r>
            <a:r>
              <a:rPr kumimoji="1" lang="en-US" altLang="zh-CN" sz="1600" b="1">
                <a:latin typeface="Times New Roman" pitchFamily="18" charset="0"/>
              </a:rPr>
              <a:t>21</a:t>
            </a:r>
          </a:p>
        </p:txBody>
      </p:sp>
      <p:sp>
        <p:nvSpPr>
          <p:cNvPr id="481311" name="Rectangle 31"/>
          <p:cNvSpPr>
            <a:spLocks noChangeArrowheads="1"/>
          </p:cNvSpPr>
          <p:nvPr/>
        </p:nvSpPr>
        <p:spPr bwMode="auto">
          <a:xfrm>
            <a:off x="762000" y="4191000"/>
            <a:ext cx="1208088"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1995</a:t>
            </a:r>
            <a:r>
              <a:rPr kumimoji="1" lang="zh-CN" altLang="en-US" sz="1600" b="1">
                <a:latin typeface="Times New Roman" pitchFamily="18" charset="0"/>
              </a:rPr>
              <a:t>／</a:t>
            </a:r>
            <a:r>
              <a:rPr kumimoji="1" lang="en-US" altLang="zh-CN" sz="1600" b="1">
                <a:latin typeface="Times New Roman" pitchFamily="18" charset="0"/>
              </a:rPr>
              <a:t>1</a:t>
            </a:r>
            <a:r>
              <a:rPr kumimoji="1" lang="zh-CN" altLang="en-US" sz="1600" b="1">
                <a:latin typeface="Times New Roman" pitchFamily="18" charset="0"/>
              </a:rPr>
              <a:t>／</a:t>
            </a:r>
            <a:r>
              <a:rPr kumimoji="1" lang="en-US" altLang="zh-CN" sz="1600" b="1">
                <a:latin typeface="Times New Roman" pitchFamily="18" charset="0"/>
              </a:rPr>
              <a:t>8</a:t>
            </a:r>
          </a:p>
        </p:txBody>
      </p:sp>
      <p:sp>
        <p:nvSpPr>
          <p:cNvPr id="481312" name="Rectangle 32"/>
          <p:cNvSpPr>
            <a:spLocks noChangeArrowheads="1"/>
          </p:cNvSpPr>
          <p:nvPr/>
        </p:nvSpPr>
        <p:spPr bwMode="auto">
          <a:xfrm>
            <a:off x="2667000" y="4114800"/>
            <a:ext cx="1208088"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1999</a:t>
            </a:r>
            <a:r>
              <a:rPr kumimoji="1" lang="zh-CN" altLang="en-US" sz="1600" b="1">
                <a:latin typeface="Times New Roman" pitchFamily="18" charset="0"/>
              </a:rPr>
              <a:t>／</a:t>
            </a:r>
            <a:r>
              <a:rPr kumimoji="1" lang="en-US" altLang="zh-CN" sz="1600" b="1">
                <a:latin typeface="Times New Roman" pitchFamily="18" charset="0"/>
              </a:rPr>
              <a:t>10</a:t>
            </a:r>
            <a:r>
              <a:rPr kumimoji="1" lang="zh-CN" altLang="en-US" sz="1600" b="1">
                <a:latin typeface="Times New Roman" pitchFamily="18" charset="0"/>
              </a:rPr>
              <a:t>／</a:t>
            </a:r>
            <a:r>
              <a:rPr kumimoji="1" lang="en-US" altLang="zh-CN" sz="1600" b="1">
                <a:latin typeface="Times New Roman" pitchFamily="18" charset="0"/>
              </a:rPr>
              <a:t>21</a:t>
            </a:r>
          </a:p>
        </p:txBody>
      </p:sp>
      <p:sp>
        <p:nvSpPr>
          <p:cNvPr id="481313" name="Rectangle 33"/>
          <p:cNvSpPr>
            <a:spLocks noChangeArrowheads="1"/>
          </p:cNvSpPr>
          <p:nvPr/>
        </p:nvSpPr>
        <p:spPr bwMode="auto">
          <a:xfrm>
            <a:off x="2667000" y="4419600"/>
            <a:ext cx="1208088"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1991</a:t>
            </a:r>
            <a:r>
              <a:rPr kumimoji="1" lang="zh-CN" altLang="en-US" sz="1600" b="1">
                <a:latin typeface="Times New Roman" pitchFamily="18" charset="0"/>
              </a:rPr>
              <a:t>／</a:t>
            </a:r>
            <a:r>
              <a:rPr kumimoji="1" lang="en-US" altLang="zh-CN" sz="1600" b="1">
                <a:latin typeface="Times New Roman" pitchFamily="18" charset="0"/>
              </a:rPr>
              <a:t>7</a:t>
            </a:r>
            <a:r>
              <a:rPr kumimoji="1" lang="zh-CN" altLang="en-US" sz="1600" b="1">
                <a:latin typeface="Times New Roman" pitchFamily="18" charset="0"/>
              </a:rPr>
              <a:t>／</a:t>
            </a:r>
            <a:r>
              <a:rPr kumimoji="1" lang="en-US" altLang="zh-CN" sz="1600" b="1">
                <a:latin typeface="Times New Roman" pitchFamily="18" charset="0"/>
              </a:rPr>
              <a:t>21</a:t>
            </a:r>
          </a:p>
        </p:txBody>
      </p:sp>
      <p:sp>
        <p:nvSpPr>
          <p:cNvPr id="481314" name="Rectangle 34"/>
          <p:cNvSpPr>
            <a:spLocks noChangeArrowheads="1"/>
          </p:cNvSpPr>
          <p:nvPr/>
        </p:nvSpPr>
        <p:spPr bwMode="auto">
          <a:xfrm>
            <a:off x="2667000" y="4724400"/>
            <a:ext cx="1208088"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1998</a:t>
            </a:r>
            <a:r>
              <a:rPr kumimoji="1" lang="zh-CN" altLang="en-US" sz="1600" b="1">
                <a:latin typeface="Times New Roman" pitchFamily="18" charset="0"/>
              </a:rPr>
              <a:t>／</a:t>
            </a:r>
            <a:r>
              <a:rPr kumimoji="1" lang="en-US" altLang="zh-CN" sz="1600" b="1">
                <a:latin typeface="Times New Roman" pitchFamily="18" charset="0"/>
              </a:rPr>
              <a:t>10</a:t>
            </a:r>
            <a:r>
              <a:rPr kumimoji="1" lang="zh-CN" altLang="en-US" sz="1600" b="1">
                <a:latin typeface="Times New Roman" pitchFamily="18" charset="0"/>
              </a:rPr>
              <a:t>／</a:t>
            </a:r>
            <a:r>
              <a:rPr kumimoji="1" lang="en-US" altLang="zh-CN" sz="1600" b="1">
                <a:latin typeface="Times New Roman" pitchFamily="18" charset="0"/>
              </a:rPr>
              <a:t>21</a:t>
            </a:r>
          </a:p>
        </p:txBody>
      </p:sp>
      <p:sp>
        <p:nvSpPr>
          <p:cNvPr id="481315" name="Rectangle 35"/>
          <p:cNvSpPr>
            <a:spLocks noChangeArrowheads="1"/>
          </p:cNvSpPr>
          <p:nvPr/>
        </p:nvSpPr>
        <p:spPr bwMode="auto">
          <a:xfrm>
            <a:off x="2667000" y="5029200"/>
            <a:ext cx="12065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1997</a:t>
            </a:r>
            <a:r>
              <a:rPr kumimoji="1" lang="zh-CN" altLang="en-US" sz="1600" b="1">
                <a:latin typeface="Times New Roman" pitchFamily="18" charset="0"/>
              </a:rPr>
              <a:t>／</a:t>
            </a:r>
            <a:r>
              <a:rPr kumimoji="1" lang="en-US" altLang="zh-CN" sz="1600" b="1">
                <a:latin typeface="Times New Roman" pitchFamily="18" charset="0"/>
              </a:rPr>
              <a:t>5</a:t>
            </a:r>
            <a:r>
              <a:rPr kumimoji="1" lang="zh-CN" altLang="en-US" sz="1600" b="1">
                <a:latin typeface="Times New Roman" pitchFamily="18" charset="0"/>
              </a:rPr>
              <a:t>／</a:t>
            </a:r>
            <a:r>
              <a:rPr kumimoji="1" lang="en-US" altLang="zh-CN" sz="1600" b="1">
                <a:latin typeface="Times New Roman" pitchFamily="18" charset="0"/>
              </a:rPr>
              <a:t>21</a:t>
            </a:r>
          </a:p>
        </p:txBody>
      </p:sp>
      <p:sp>
        <p:nvSpPr>
          <p:cNvPr id="481316" name="Rectangle 36"/>
          <p:cNvSpPr>
            <a:spLocks noChangeArrowheads="1"/>
          </p:cNvSpPr>
          <p:nvPr/>
        </p:nvSpPr>
        <p:spPr bwMode="auto">
          <a:xfrm>
            <a:off x="762000" y="4495800"/>
            <a:ext cx="1208088"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1997</a:t>
            </a:r>
            <a:r>
              <a:rPr kumimoji="1" lang="zh-CN" altLang="en-US" sz="1600" b="1">
                <a:latin typeface="Times New Roman" pitchFamily="18" charset="0"/>
              </a:rPr>
              <a:t>／</a:t>
            </a:r>
            <a:r>
              <a:rPr kumimoji="1" lang="en-US" altLang="zh-CN" sz="1600" b="1">
                <a:latin typeface="Times New Roman" pitchFamily="18" charset="0"/>
              </a:rPr>
              <a:t>5</a:t>
            </a:r>
            <a:r>
              <a:rPr kumimoji="1" lang="zh-CN" altLang="en-US" sz="1600" b="1">
                <a:latin typeface="Times New Roman" pitchFamily="18" charset="0"/>
              </a:rPr>
              <a:t>／</a:t>
            </a:r>
            <a:r>
              <a:rPr kumimoji="1" lang="en-US" altLang="zh-CN" sz="1600" b="1">
                <a:latin typeface="Times New Roman" pitchFamily="18" charset="0"/>
              </a:rPr>
              <a:t>8</a:t>
            </a:r>
          </a:p>
        </p:txBody>
      </p:sp>
      <p:sp>
        <p:nvSpPr>
          <p:cNvPr id="481317" name="Rectangle 37"/>
          <p:cNvSpPr>
            <a:spLocks noChangeArrowheads="1"/>
          </p:cNvSpPr>
          <p:nvPr/>
        </p:nvSpPr>
        <p:spPr bwMode="auto">
          <a:xfrm>
            <a:off x="762000" y="4800600"/>
            <a:ext cx="1208088"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1989</a:t>
            </a:r>
            <a:r>
              <a:rPr kumimoji="1" lang="zh-CN" altLang="en-US" sz="1600" b="1">
                <a:latin typeface="Times New Roman" pitchFamily="18" charset="0"/>
              </a:rPr>
              <a:t>／</a:t>
            </a:r>
            <a:r>
              <a:rPr kumimoji="1" lang="en-US" altLang="zh-CN" sz="1600" b="1">
                <a:latin typeface="Times New Roman" pitchFamily="18" charset="0"/>
              </a:rPr>
              <a:t>1</a:t>
            </a:r>
            <a:r>
              <a:rPr kumimoji="1" lang="zh-CN" altLang="en-US" sz="1600" b="1">
                <a:latin typeface="Times New Roman" pitchFamily="18" charset="0"/>
              </a:rPr>
              <a:t>／</a:t>
            </a:r>
            <a:r>
              <a:rPr kumimoji="1" lang="en-US" altLang="zh-CN" sz="1600" b="1">
                <a:latin typeface="Times New Roman" pitchFamily="18" charset="0"/>
              </a:rPr>
              <a:t>8</a:t>
            </a:r>
          </a:p>
        </p:txBody>
      </p:sp>
      <p:sp>
        <p:nvSpPr>
          <p:cNvPr id="481318" name="Rectangle 38"/>
          <p:cNvSpPr>
            <a:spLocks noChangeArrowheads="1"/>
          </p:cNvSpPr>
          <p:nvPr/>
        </p:nvSpPr>
        <p:spPr bwMode="auto">
          <a:xfrm>
            <a:off x="2667000" y="5334000"/>
            <a:ext cx="12065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1991</a:t>
            </a:r>
            <a:r>
              <a:rPr kumimoji="1" lang="zh-CN" altLang="en-US" sz="1600" b="1">
                <a:latin typeface="Times New Roman" pitchFamily="18" charset="0"/>
              </a:rPr>
              <a:t>／</a:t>
            </a:r>
            <a:r>
              <a:rPr kumimoji="1" lang="en-US" altLang="zh-CN" sz="1600" b="1">
                <a:latin typeface="Times New Roman" pitchFamily="18" charset="0"/>
              </a:rPr>
              <a:t>1</a:t>
            </a:r>
            <a:r>
              <a:rPr kumimoji="1" lang="zh-CN" altLang="en-US" sz="1600" b="1">
                <a:latin typeface="Times New Roman" pitchFamily="18" charset="0"/>
              </a:rPr>
              <a:t>／</a:t>
            </a:r>
            <a:r>
              <a:rPr kumimoji="1" lang="en-US" altLang="zh-CN" sz="1600" b="1">
                <a:latin typeface="Times New Roman" pitchFamily="18" charset="0"/>
              </a:rPr>
              <a:t>21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12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130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130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481310"/>
                                        </p:tgtEl>
                                        <p:attrNameLst>
                                          <p:attrName>style.visibility</p:attrName>
                                        </p:attrNameLst>
                                      </p:cBhvr>
                                      <p:to>
                                        <p:strVal val="visible"/>
                                      </p:to>
                                    </p:set>
                                    <p:anim calcmode="lin" valueType="num">
                                      <p:cBhvr additive="base">
                                        <p:cTn id="19" dur="500" fill="hold"/>
                                        <p:tgtEl>
                                          <p:spTgt spid="481310"/>
                                        </p:tgtEl>
                                        <p:attrNameLst>
                                          <p:attrName>ppt_x</p:attrName>
                                        </p:attrNameLst>
                                      </p:cBhvr>
                                      <p:tavLst>
                                        <p:tav tm="0">
                                          <p:val>
                                            <p:strVal val="#ppt_x"/>
                                          </p:val>
                                        </p:tav>
                                        <p:tav tm="100000">
                                          <p:val>
                                            <p:strVal val="#ppt_x"/>
                                          </p:val>
                                        </p:tav>
                                      </p:tavLst>
                                    </p:anim>
                                    <p:anim calcmode="lin" valueType="num">
                                      <p:cBhvr additive="base">
                                        <p:cTn id="20" dur="500" fill="hold"/>
                                        <p:tgtEl>
                                          <p:spTgt spid="481310"/>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481312"/>
                                        </p:tgtEl>
                                        <p:attrNameLst>
                                          <p:attrName>style.visibility</p:attrName>
                                        </p:attrNameLst>
                                      </p:cBhvr>
                                      <p:to>
                                        <p:strVal val="visible"/>
                                      </p:to>
                                    </p:set>
                                    <p:anim calcmode="lin" valueType="num">
                                      <p:cBhvr additive="base">
                                        <p:cTn id="25" dur="500" fill="hold"/>
                                        <p:tgtEl>
                                          <p:spTgt spid="481312"/>
                                        </p:tgtEl>
                                        <p:attrNameLst>
                                          <p:attrName>ppt_x</p:attrName>
                                        </p:attrNameLst>
                                      </p:cBhvr>
                                      <p:tavLst>
                                        <p:tav tm="0">
                                          <p:val>
                                            <p:strVal val="#ppt_x"/>
                                          </p:val>
                                        </p:tav>
                                        <p:tav tm="100000">
                                          <p:val>
                                            <p:strVal val="#ppt_x"/>
                                          </p:val>
                                        </p:tav>
                                      </p:tavLst>
                                    </p:anim>
                                    <p:anim calcmode="lin" valueType="num">
                                      <p:cBhvr additive="base">
                                        <p:cTn id="26" dur="500" fill="hold"/>
                                        <p:tgtEl>
                                          <p:spTgt spid="481312"/>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481309"/>
                                        </p:tgtEl>
                                        <p:attrNameLst>
                                          <p:attrName>style.visibility</p:attrName>
                                        </p:attrNameLst>
                                      </p:cBhvr>
                                      <p:to>
                                        <p:strVal val="visible"/>
                                      </p:to>
                                    </p:set>
                                    <p:anim calcmode="lin" valueType="num">
                                      <p:cBhvr additive="base">
                                        <p:cTn id="31" dur="500" fill="hold"/>
                                        <p:tgtEl>
                                          <p:spTgt spid="481309"/>
                                        </p:tgtEl>
                                        <p:attrNameLst>
                                          <p:attrName>ppt_x</p:attrName>
                                        </p:attrNameLst>
                                      </p:cBhvr>
                                      <p:tavLst>
                                        <p:tav tm="0">
                                          <p:val>
                                            <p:strVal val="#ppt_x"/>
                                          </p:val>
                                        </p:tav>
                                        <p:tav tm="100000">
                                          <p:val>
                                            <p:strVal val="#ppt_x"/>
                                          </p:val>
                                        </p:tav>
                                      </p:tavLst>
                                    </p:anim>
                                    <p:anim calcmode="lin" valueType="num">
                                      <p:cBhvr additive="base">
                                        <p:cTn id="32" dur="500" fill="hold"/>
                                        <p:tgtEl>
                                          <p:spTgt spid="481309"/>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481313"/>
                                        </p:tgtEl>
                                        <p:attrNameLst>
                                          <p:attrName>style.visibility</p:attrName>
                                        </p:attrNameLst>
                                      </p:cBhvr>
                                      <p:to>
                                        <p:strVal val="visible"/>
                                      </p:to>
                                    </p:set>
                                    <p:anim calcmode="lin" valueType="num">
                                      <p:cBhvr additive="base">
                                        <p:cTn id="37" dur="500" fill="hold"/>
                                        <p:tgtEl>
                                          <p:spTgt spid="481313"/>
                                        </p:tgtEl>
                                        <p:attrNameLst>
                                          <p:attrName>ppt_x</p:attrName>
                                        </p:attrNameLst>
                                      </p:cBhvr>
                                      <p:tavLst>
                                        <p:tav tm="0">
                                          <p:val>
                                            <p:strVal val="#ppt_x"/>
                                          </p:val>
                                        </p:tav>
                                        <p:tav tm="100000">
                                          <p:val>
                                            <p:strVal val="#ppt_x"/>
                                          </p:val>
                                        </p:tav>
                                      </p:tavLst>
                                    </p:anim>
                                    <p:anim calcmode="lin" valueType="num">
                                      <p:cBhvr additive="base">
                                        <p:cTn id="38" dur="500" fill="hold"/>
                                        <p:tgtEl>
                                          <p:spTgt spid="481313"/>
                                        </p:tgtEl>
                                        <p:attrNameLst>
                                          <p:attrName>ppt_y</p:attrName>
                                        </p:attrNameLst>
                                      </p:cBhvr>
                                      <p:tavLst>
                                        <p:tav tm="0">
                                          <p:val>
                                            <p:strVal val="0-#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481311"/>
                                        </p:tgtEl>
                                        <p:attrNameLst>
                                          <p:attrName>style.visibility</p:attrName>
                                        </p:attrNameLst>
                                      </p:cBhvr>
                                      <p:to>
                                        <p:strVal val="visible"/>
                                      </p:to>
                                    </p:set>
                                    <p:anim calcmode="lin" valueType="num">
                                      <p:cBhvr additive="base">
                                        <p:cTn id="43" dur="500" fill="hold"/>
                                        <p:tgtEl>
                                          <p:spTgt spid="481311"/>
                                        </p:tgtEl>
                                        <p:attrNameLst>
                                          <p:attrName>ppt_x</p:attrName>
                                        </p:attrNameLst>
                                      </p:cBhvr>
                                      <p:tavLst>
                                        <p:tav tm="0">
                                          <p:val>
                                            <p:strVal val="#ppt_x"/>
                                          </p:val>
                                        </p:tav>
                                        <p:tav tm="100000">
                                          <p:val>
                                            <p:strVal val="#ppt_x"/>
                                          </p:val>
                                        </p:tav>
                                      </p:tavLst>
                                    </p:anim>
                                    <p:anim calcmode="lin" valueType="num">
                                      <p:cBhvr additive="base">
                                        <p:cTn id="44" dur="500" fill="hold"/>
                                        <p:tgtEl>
                                          <p:spTgt spid="481311"/>
                                        </p:tgtEl>
                                        <p:attrNameLst>
                                          <p:attrName>ppt_y</p:attrName>
                                        </p:attrNameLst>
                                      </p:cBhvr>
                                      <p:tavLst>
                                        <p:tav tm="0">
                                          <p:val>
                                            <p:strVal val="0-#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481314"/>
                                        </p:tgtEl>
                                        <p:attrNameLst>
                                          <p:attrName>style.visibility</p:attrName>
                                        </p:attrNameLst>
                                      </p:cBhvr>
                                      <p:to>
                                        <p:strVal val="visible"/>
                                      </p:to>
                                    </p:set>
                                    <p:anim calcmode="lin" valueType="num">
                                      <p:cBhvr additive="base">
                                        <p:cTn id="49" dur="500" fill="hold"/>
                                        <p:tgtEl>
                                          <p:spTgt spid="481314"/>
                                        </p:tgtEl>
                                        <p:attrNameLst>
                                          <p:attrName>ppt_x</p:attrName>
                                        </p:attrNameLst>
                                      </p:cBhvr>
                                      <p:tavLst>
                                        <p:tav tm="0">
                                          <p:val>
                                            <p:strVal val="#ppt_x"/>
                                          </p:val>
                                        </p:tav>
                                        <p:tav tm="100000">
                                          <p:val>
                                            <p:strVal val="#ppt_x"/>
                                          </p:val>
                                        </p:tav>
                                      </p:tavLst>
                                    </p:anim>
                                    <p:anim calcmode="lin" valueType="num">
                                      <p:cBhvr additive="base">
                                        <p:cTn id="50" dur="500" fill="hold"/>
                                        <p:tgtEl>
                                          <p:spTgt spid="481314"/>
                                        </p:tgtEl>
                                        <p:attrNameLst>
                                          <p:attrName>ppt_y</p:attrName>
                                        </p:attrNameLst>
                                      </p:cBhvr>
                                      <p:tavLst>
                                        <p:tav tm="0">
                                          <p:val>
                                            <p:strVal val="0-#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481315"/>
                                        </p:tgtEl>
                                        <p:attrNameLst>
                                          <p:attrName>style.visibility</p:attrName>
                                        </p:attrNameLst>
                                      </p:cBhvr>
                                      <p:to>
                                        <p:strVal val="visible"/>
                                      </p:to>
                                    </p:set>
                                    <p:anim calcmode="lin" valueType="num">
                                      <p:cBhvr additive="base">
                                        <p:cTn id="55" dur="500" fill="hold"/>
                                        <p:tgtEl>
                                          <p:spTgt spid="481315"/>
                                        </p:tgtEl>
                                        <p:attrNameLst>
                                          <p:attrName>ppt_x</p:attrName>
                                        </p:attrNameLst>
                                      </p:cBhvr>
                                      <p:tavLst>
                                        <p:tav tm="0">
                                          <p:val>
                                            <p:strVal val="#ppt_x"/>
                                          </p:val>
                                        </p:tav>
                                        <p:tav tm="100000">
                                          <p:val>
                                            <p:strVal val="#ppt_x"/>
                                          </p:val>
                                        </p:tav>
                                      </p:tavLst>
                                    </p:anim>
                                    <p:anim calcmode="lin" valueType="num">
                                      <p:cBhvr additive="base">
                                        <p:cTn id="56" dur="500" fill="hold"/>
                                        <p:tgtEl>
                                          <p:spTgt spid="481315"/>
                                        </p:tgtEl>
                                        <p:attrNameLst>
                                          <p:attrName>ppt_y</p:attrName>
                                        </p:attrNameLst>
                                      </p:cBhvr>
                                      <p:tavLst>
                                        <p:tav tm="0">
                                          <p:val>
                                            <p:strVal val="0-#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481302"/>
                                        </p:tgtEl>
                                        <p:attrNameLst>
                                          <p:attrName>style.visibility</p:attrName>
                                        </p:attrNameLst>
                                      </p:cBhvr>
                                      <p:to>
                                        <p:strVal val="visible"/>
                                      </p:to>
                                    </p:set>
                                    <p:anim calcmode="lin" valueType="num">
                                      <p:cBhvr additive="base">
                                        <p:cTn id="61" dur="500" fill="hold"/>
                                        <p:tgtEl>
                                          <p:spTgt spid="481302"/>
                                        </p:tgtEl>
                                        <p:attrNameLst>
                                          <p:attrName>ppt_x</p:attrName>
                                        </p:attrNameLst>
                                      </p:cBhvr>
                                      <p:tavLst>
                                        <p:tav tm="0">
                                          <p:val>
                                            <p:strVal val="#ppt_x"/>
                                          </p:val>
                                        </p:tav>
                                        <p:tav tm="100000">
                                          <p:val>
                                            <p:strVal val="#ppt_x"/>
                                          </p:val>
                                        </p:tav>
                                      </p:tavLst>
                                    </p:anim>
                                    <p:anim calcmode="lin" valueType="num">
                                      <p:cBhvr additive="base">
                                        <p:cTn id="62" dur="500" fill="hold"/>
                                        <p:tgtEl>
                                          <p:spTgt spid="481302"/>
                                        </p:tgtEl>
                                        <p:attrNameLst>
                                          <p:attrName>ppt_y</p:attrName>
                                        </p:attrNameLst>
                                      </p:cBhvr>
                                      <p:tavLst>
                                        <p:tav tm="0">
                                          <p:val>
                                            <p:strVal val="0-#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1" fill="hold" grpId="0" nodeType="clickEffect">
                                  <p:stCondLst>
                                    <p:cond delay="0"/>
                                  </p:stCondLst>
                                  <p:childTnLst>
                                    <p:set>
                                      <p:cBhvr>
                                        <p:cTn id="66" dur="1" fill="hold">
                                          <p:stCondLst>
                                            <p:cond delay="0"/>
                                          </p:stCondLst>
                                        </p:cTn>
                                        <p:tgtEl>
                                          <p:spTgt spid="481303"/>
                                        </p:tgtEl>
                                        <p:attrNameLst>
                                          <p:attrName>style.visibility</p:attrName>
                                        </p:attrNameLst>
                                      </p:cBhvr>
                                      <p:to>
                                        <p:strVal val="visible"/>
                                      </p:to>
                                    </p:set>
                                    <p:anim calcmode="lin" valueType="num">
                                      <p:cBhvr additive="base">
                                        <p:cTn id="67" dur="500" fill="hold"/>
                                        <p:tgtEl>
                                          <p:spTgt spid="481303"/>
                                        </p:tgtEl>
                                        <p:attrNameLst>
                                          <p:attrName>ppt_x</p:attrName>
                                        </p:attrNameLst>
                                      </p:cBhvr>
                                      <p:tavLst>
                                        <p:tav tm="0">
                                          <p:val>
                                            <p:strVal val="#ppt_x"/>
                                          </p:val>
                                        </p:tav>
                                        <p:tav tm="100000">
                                          <p:val>
                                            <p:strVal val="#ppt_x"/>
                                          </p:val>
                                        </p:tav>
                                      </p:tavLst>
                                    </p:anim>
                                    <p:anim calcmode="lin" valueType="num">
                                      <p:cBhvr additive="base">
                                        <p:cTn id="68" dur="500" fill="hold"/>
                                        <p:tgtEl>
                                          <p:spTgt spid="481303"/>
                                        </p:tgtEl>
                                        <p:attrNameLst>
                                          <p:attrName>ppt_y</p:attrName>
                                        </p:attrNameLst>
                                      </p:cBhvr>
                                      <p:tavLst>
                                        <p:tav tm="0">
                                          <p:val>
                                            <p:strVal val="0-#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1" fill="hold" grpId="0" nodeType="clickEffect">
                                  <p:stCondLst>
                                    <p:cond delay="0"/>
                                  </p:stCondLst>
                                  <p:childTnLst>
                                    <p:set>
                                      <p:cBhvr>
                                        <p:cTn id="72" dur="1" fill="hold">
                                          <p:stCondLst>
                                            <p:cond delay="0"/>
                                          </p:stCondLst>
                                        </p:cTn>
                                        <p:tgtEl>
                                          <p:spTgt spid="481304"/>
                                        </p:tgtEl>
                                        <p:attrNameLst>
                                          <p:attrName>style.visibility</p:attrName>
                                        </p:attrNameLst>
                                      </p:cBhvr>
                                      <p:to>
                                        <p:strVal val="visible"/>
                                      </p:to>
                                    </p:set>
                                    <p:anim calcmode="lin" valueType="num">
                                      <p:cBhvr additive="base">
                                        <p:cTn id="73" dur="500" fill="hold"/>
                                        <p:tgtEl>
                                          <p:spTgt spid="481304"/>
                                        </p:tgtEl>
                                        <p:attrNameLst>
                                          <p:attrName>ppt_x</p:attrName>
                                        </p:attrNameLst>
                                      </p:cBhvr>
                                      <p:tavLst>
                                        <p:tav tm="0">
                                          <p:val>
                                            <p:strVal val="#ppt_x"/>
                                          </p:val>
                                        </p:tav>
                                        <p:tav tm="100000">
                                          <p:val>
                                            <p:strVal val="#ppt_x"/>
                                          </p:val>
                                        </p:tav>
                                      </p:tavLst>
                                    </p:anim>
                                    <p:anim calcmode="lin" valueType="num">
                                      <p:cBhvr additive="base">
                                        <p:cTn id="74" dur="500" fill="hold"/>
                                        <p:tgtEl>
                                          <p:spTgt spid="481304"/>
                                        </p:tgtEl>
                                        <p:attrNameLst>
                                          <p:attrName>ppt_y</p:attrName>
                                        </p:attrNameLst>
                                      </p:cBhvr>
                                      <p:tavLst>
                                        <p:tav tm="0">
                                          <p:val>
                                            <p:strVal val="0-#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1" fill="hold" grpId="0" nodeType="clickEffect">
                                  <p:stCondLst>
                                    <p:cond delay="0"/>
                                  </p:stCondLst>
                                  <p:childTnLst>
                                    <p:set>
                                      <p:cBhvr>
                                        <p:cTn id="78" dur="1" fill="hold">
                                          <p:stCondLst>
                                            <p:cond delay="0"/>
                                          </p:stCondLst>
                                        </p:cTn>
                                        <p:tgtEl>
                                          <p:spTgt spid="481316"/>
                                        </p:tgtEl>
                                        <p:attrNameLst>
                                          <p:attrName>style.visibility</p:attrName>
                                        </p:attrNameLst>
                                      </p:cBhvr>
                                      <p:to>
                                        <p:strVal val="visible"/>
                                      </p:to>
                                    </p:set>
                                    <p:anim calcmode="lin" valueType="num">
                                      <p:cBhvr additive="base">
                                        <p:cTn id="79" dur="500" fill="hold"/>
                                        <p:tgtEl>
                                          <p:spTgt spid="481316"/>
                                        </p:tgtEl>
                                        <p:attrNameLst>
                                          <p:attrName>ppt_x</p:attrName>
                                        </p:attrNameLst>
                                      </p:cBhvr>
                                      <p:tavLst>
                                        <p:tav tm="0">
                                          <p:val>
                                            <p:strVal val="#ppt_x"/>
                                          </p:val>
                                        </p:tav>
                                        <p:tav tm="100000">
                                          <p:val>
                                            <p:strVal val="#ppt_x"/>
                                          </p:val>
                                        </p:tav>
                                      </p:tavLst>
                                    </p:anim>
                                    <p:anim calcmode="lin" valueType="num">
                                      <p:cBhvr additive="base">
                                        <p:cTn id="80" dur="500" fill="hold"/>
                                        <p:tgtEl>
                                          <p:spTgt spid="481316"/>
                                        </p:tgtEl>
                                        <p:attrNameLst>
                                          <p:attrName>ppt_y</p:attrName>
                                        </p:attrNameLst>
                                      </p:cBhvr>
                                      <p:tavLst>
                                        <p:tav tm="0">
                                          <p:val>
                                            <p:strVal val="0-#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1" fill="hold" grpId="0" nodeType="clickEffect">
                                  <p:stCondLst>
                                    <p:cond delay="0"/>
                                  </p:stCondLst>
                                  <p:childTnLst>
                                    <p:set>
                                      <p:cBhvr>
                                        <p:cTn id="84" dur="1" fill="hold">
                                          <p:stCondLst>
                                            <p:cond delay="0"/>
                                          </p:stCondLst>
                                        </p:cTn>
                                        <p:tgtEl>
                                          <p:spTgt spid="481317"/>
                                        </p:tgtEl>
                                        <p:attrNameLst>
                                          <p:attrName>style.visibility</p:attrName>
                                        </p:attrNameLst>
                                      </p:cBhvr>
                                      <p:to>
                                        <p:strVal val="visible"/>
                                      </p:to>
                                    </p:set>
                                    <p:anim calcmode="lin" valueType="num">
                                      <p:cBhvr additive="base">
                                        <p:cTn id="85" dur="500" fill="hold"/>
                                        <p:tgtEl>
                                          <p:spTgt spid="481317"/>
                                        </p:tgtEl>
                                        <p:attrNameLst>
                                          <p:attrName>ppt_x</p:attrName>
                                        </p:attrNameLst>
                                      </p:cBhvr>
                                      <p:tavLst>
                                        <p:tav tm="0">
                                          <p:val>
                                            <p:strVal val="#ppt_x"/>
                                          </p:val>
                                        </p:tav>
                                        <p:tav tm="100000">
                                          <p:val>
                                            <p:strVal val="#ppt_x"/>
                                          </p:val>
                                        </p:tav>
                                      </p:tavLst>
                                    </p:anim>
                                    <p:anim calcmode="lin" valueType="num">
                                      <p:cBhvr additive="base">
                                        <p:cTn id="86" dur="500" fill="hold"/>
                                        <p:tgtEl>
                                          <p:spTgt spid="481317"/>
                                        </p:tgtEl>
                                        <p:attrNameLst>
                                          <p:attrName>ppt_y</p:attrName>
                                        </p:attrNameLst>
                                      </p:cBhvr>
                                      <p:tavLst>
                                        <p:tav tm="0">
                                          <p:val>
                                            <p:strVal val="0-#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1" fill="hold" grpId="0" nodeType="clickEffect">
                                  <p:stCondLst>
                                    <p:cond delay="0"/>
                                  </p:stCondLst>
                                  <p:childTnLst>
                                    <p:set>
                                      <p:cBhvr>
                                        <p:cTn id="90" dur="1" fill="hold">
                                          <p:stCondLst>
                                            <p:cond delay="0"/>
                                          </p:stCondLst>
                                        </p:cTn>
                                        <p:tgtEl>
                                          <p:spTgt spid="481318"/>
                                        </p:tgtEl>
                                        <p:attrNameLst>
                                          <p:attrName>style.visibility</p:attrName>
                                        </p:attrNameLst>
                                      </p:cBhvr>
                                      <p:to>
                                        <p:strVal val="visible"/>
                                      </p:to>
                                    </p:set>
                                    <p:anim calcmode="lin" valueType="num">
                                      <p:cBhvr additive="base">
                                        <p:cTn id="91" dur="500" fill="hold"/>
                                        <p:tgtEl>
                                          <p:spTgt spid="481318"/>
                                        </p:tgtEl>
                                        <p:attrNameLst>
                                          <p:attrName>ppt_x</p:attrName>
                                        </p:attrNameLst>
                                      </p:cBhvr>
                                      <p:tavLst>
                                        <p:tav tm="0">
                                          <p:val>
                                            <p:strVal val="#ppt_x"/>
                                          </p:val>
                                        </p:tav>
                                        <p:tav tm="100000">
                                          <p:val>
                                            <p:strVal val="#ppt_x"/>
                                          </p:val>
                                        </p:tav>
                                      </p:tavLst>
                                    </p:anim>
                                    <p:anim calcmode="lin" valueType="num">
                                      <p:cBhvr additive="base">
                                        <p:cTn id="92" dur="500" fill="hold"/>
                                        <p:tgtEl>
                                          <p:spTgt spid="481318"/>
                                        </p:tgtEl>
                                        <p:attrNameLst>
                                          <p:attrName>ppt_y</p:attrName>
                                        </p:attrNameLst>
                                      </p:cBhvr>
                                      <p:tavLst>
                                        <p:tav tm="0">
                                          <p:val>
                                            <p:strVal val="0-#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1" fill="hold" grpId="0" nodeType="clickEffect">
                                  <p:stCondLst>
                                    <p:cond delay="0"/>
                                  </p:stCondLst>
                                  <p:childTnLst>
                                    <p:set>
                                      <p:cBhvr>
                                        <p:cTn id="96" dur="1" fill="hold">
                                          <p:stCondLst>
                                            <p:cond delay="0"/>
                                          </p:stCondLst>
                                        </p:cTn>
                                        <p:tgtEl>
                                          <p:spTgt spid="481305"/>
                                        </p:tgtEl>
                                        <p:attrNameLst>
                                          <p:attrName>style.visibility</p:attrName>
                                        </p:attrNameLst>
                                      </p:cBhvr>
                                      <p:to>
                                        <p:strVal val="visible"/>
                                      </p:to>
                                    </p:set>
                                    <p:anim calcmode="lin" valueType="num">
                                      <p:cBhvr additive="base">
                                        <p:cTn id="97" dur="500" fill="hold"/>
                                        <p:tgtEl>
                                          <p:spTgt spid="481305"/>
                                        </p:tgtEl>
                                        <p:attrNameLst>
                                          <p:attrName>ppt_x</p:attrName>
                                        </p:attrNameLst>
                                      </p:cBhvr>
                                      <p:tavLst>
                                        <p:tav tm="0">
                                          <p:val>
                                            <p:strVal val="#ppt_x"/>
                                          </p:val>
                                        </p:tav>
                                        <p:tav tm="100000">
                                          <p:val>
                                            <p:strVal val="#ppt_x"/>
                                          </p:val>
                                        </p:tav>
                                      </p:tavLst>
                                    </p:anim>
                                    <p:anim calcmode="lin" valueType="num">
                                      <p:cBhvr additive="base">
                                        <p:cTn id="98" dur="500" fill="hold"/>
                                        <p:tgtEl>
                                          <p:spTgt spid="481305"/>
                                        </p:tgtEl>
                                        <p:attrNameLst>
                                          <p:attrName>ppt_y</p:attrName>
                                        </p:attrNameLst>
                                      </p:cBhvr>
                                      <p:tavLst>
                                        <p:tav tm="0">
                                          <p:val>
                                            <p:strVal val="0-#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481306"/>
                                        </p:tgtEl>
                                        <p:attrNameLst>
                                          <p:attrName>style.visibility</p:attrName>
                                        </p:attrNameLst>
                                      </p:cBhvr>
                                      <p:to>
                                        <p:strVal val="visible"/>
                                      </p:to>
                                    </p:set>
                                    <p:animEffect transition="in" filter="dissolve">
                                      <p:cBhvr>
                                        <p:cTn id="103" dur="500"/>
                                        <p:tgtEl>
                                          <p:spTgt spid="481306"/>
                                        </p:tgtEl>
                                      </p:cBhvr>
                                    </p:animEffect>
                                  </p:childTnLst>
                                </p:cTn>
                              </p:par>
                            </p:childTnLst>
                          </p:cTn>
                        </p:par>
                        <p:par>
                          <p:cTn id="104" fill="hold" nodeType="afterGroup">
                            <p:stCondLst>
                              <p:cond delay="500"/>
                            </p:stCondLst>
                            <p:childTnLst>
                              <p:par>
                                <p:cTn id="105" presetID="18" presetClass="entr" presetSubtype="3" fill="hold" nodeType="afterEffect">
                                  <p:stCondLst>
                                    <p:cond delay="0"/>
                                  </p:stCondLst>
                                  <p:childTnLst>
                                    <p:set>
                                      <p:cBhvr>
                                        <p:cTn id="106" dur="1" fill="hold">
                                          <p:stCondLst>
                                            <p:cond delay="0"/>
                                          </p:stCondLst>
                                        </p:cTn>
                                        <p:tgtEl>
                                          <p:spTgt spid="481307"/>
                                        </p:tgtEl>
                                        <p:attrNameLst>
                                          <p:attrName>style.visibility</p:attrName>
                                        </p:attrNameLst>
                                      </p:cBhvr>
                                      <p:to>
                                        <p:strVal val="visible"/>
                                      </p:to>
                                    </p:set>
                                    <p:animEffect transition="in" filter="strips(upRight)">
                                      <p:cBhvr>
                                        <p:cTn id="107" dur="500"/>
                                        <p:tgtEl>
                                          <p:spTgt spid="481307"/>
                                        </p:tgtEl>
                                      </p:cBhvr>
                                    </p:animEffect>
                                  </p:childTnLst>
                                </p:cTn>
                              </p:par>
                            </p:childTnLst>
                          </p:cTn>
                        </p:par>
                        <p:par>
                          <p:cTn id="108" fill="hold" nodeType="afterGroup">
                            <p:stCondLst>
                              <p:cond delay="1000"/>
                            </p:stCondLst>
                            <p:childTnLst>
                              <p:par>
                                <p:cTn id="109" presetID="18" presetClass="entr" presetSubtype="3" fill="hold" nodeType="afterEffect">
                                  <p:stCondLst>
                                    <p:cond delay="0"/>
                                  </p:stCondLst>
                                  <p:childTnLst>
                                    <p:set>
                                      <p:cBhvr>
                                        <p:cTn id="110" dur="1" fill="hold">
                                          <p:stCondLst>
                                            <p:cond delay="0"/>
                                          </p:stCondLst>
                                        </p:cTn>
                                        <p:tgtEl>
                                          <p:spTgt spid="481308"/>
                                        </p:tgtEl>
                                        <p:attrNameLst>
                                          <p:attrName>style.visibility</p:attrName>
                                        </p:attrNameLst>
                                      </p:cBhvr>
                                      <p:to>
                                        <p:strVal val="visible"/>
                                      </p:to>
                                    </p:set>
                                    <p:animEffect transition="in" filter="strips(upRight)">
                                      <p:cBhvr>
                                        <p:cTn id="111" dur="500"/>
                                        <p:tgtEl>
                                          <p:spTgt spid="481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99" grpId="0" animBg="1" autoUpdateAnimBg="0"/>
      <p:bldP spid="481300" grpId="0" animBg="1" autoUpdateAnimBg="0"/>
      <p:bldP spid="481301" grpId="0" animBg="1" autoUpdateAnimBg="0"/>
      <p:bldP spid="481302" grpId="0" animBg="1" autoUpdateAnimBg="0"/>
      <p:bldP spid="481303" grpId="0" animBg="1" autoUpdateAnimBg="0"/>
      <p:bldP spid="481304" grpId="0" animBg="1" autoUpdateAnimBg="0"/>
      <p:bldP spid="481305" grpId="0" animBg="1" autoUpdateAnimBg="0"/>
      <p:bldP spid="481306" grpId="0"/>
      <p:bldP spid="481309" grpId="0" animBg="1" autoUpdateAnimBg="0"/>
      <p:bldP spid="481310" grpId="0" animBg="1" autoUpdateAnimBg="0"/>
      <p:bldP spid="481311" grpId="0" animBg="1" autoUpdateAnimBg="0"/>
      <p:bldP spid="481312" grpId="0" animBg="1" autoUpdateAnimBg="0"/>
      <p:bldP spid="481313" grpId="0" animBg="1" autoUpdateAnimBg="0"/>
      <p:bldP spid="481314" grpId="0" animBg="1" autoUpdateAnimBg="0"/>
      <p:bldP spid="481315" grpId="0" animBg="1" autoUpdateAnimBg="0"/>
      <p:bldP spid="481316" grpId="0" animBg="1" autoUpdateAnimBg="0"/>
      <p:bldP spid="481317" grpId="0" animBg="1" autoUpdateAnimBg="0"/>
      <p:bldP spid="481318" grpId="0" animBg="1" autoUpdateAnimBg="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ChangeArrowheads="1"/>
          </p:cNvSpPr>
          <p:nvPr/>
        </p:nvSpPr>
        <p:spPr bwMode="auto">
          <a:xfrm>
            <a:off x="7451725" y="3343275"/>
            <a:ext cx="1371600" cy="1752600"/>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nchorCtr="1"/>
          <a:lstStyle/>
          <a:p>
            <a:pPr algn="ctr"/>
            <a:r>
              <a:rPr kumimoji="1" lang="en-US" altLang="zh-CN" sz="2000" b="1">
                <a:latin typeface="Times New Roman" pitchFamily="18" charset="0"/>
              </a:rPr>
              <a:t>10</a:t>
            </a:r>
            <a:r>
              <a:rPr kumimoji="1" lang="zh-CN" altLang="en-US" sz="2000" b="1">
                <a:latin typeface="Times New Roman" pitchFamily="18" charset="0"/>
              </a:rPr>
              <a:t>月</a:t>
            </a:r>
          </a:p>
        </p:txBody>
      </p:sp>
      <p:sp>
        <p:nvSpPr>
          <p:cNvPr id="482307" name="Rectangle 3"/>
          <p:cNvSpPr>
            <a:spLocks noChangeArrowheads="1"/>
          </p:cNvSpPr>
          <p:nvPr/>
        </p:nvSpPr>
        <p:spPr bwMode="auto">
          <a:xfrm>
            <a:off x="5241925" y="3343275"/>
            <a:ext cx="1371600" cy="914400"/>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nchorCtr="1"/>
          <a:lstStyle/>
          <a:p>
            <a:pPr algn="ctr"/>
            <a:r>
              <a:rPr kumimoji="1" lang="en-US" altLang="zh-CN" sz="2000" b="1">
                <a:latin typeface="Times New Roman" pitchFamily="18" charset="0"/>
              </a:rPr>
              <a:t>7</a:t>
            </a:r>
            <a:r>
              <a:rPr kumimoji="1" lang="zh-CN" altLang="en-US" sz="2000" b="1">
                <a:latin typeface="Times New Roman" pitchFamily="18" charset="0"/>
              </a:rPr>
              <a:t>月</a:t>
            </a:r>
          </a:p>
        </p:txBody>
      </p:sp>
      <p:sp>
        <p:nvSpPr>
          <p:cNvPr id="482308" name="Rectangle 4"/>
          <p:cNvSpPr>
            <a:spLocks noChangeArrowheads="1"/>
          </p:cNvSpPr>
          <p:nvPr/>
        </p:nvSpPr>
        <p:spPr bwMode="auto">
          <a:xfrm>
            <a:off x="7451725" y="981075"/>
            <a:ext cx="1371600" cy="1524000"/>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nchorCtr="1"/>
          <a:lstStyle/>
          <a:p>
            <a:pPr algn="ctr"/>
            <a:r>
              <a:rPr kumimoji="1" lang="en-US" altLang="zh-CN" sz="2000" b="1">
                <a:latin typeface="Times New Roman" pitchFamily="18" charset="0"/>
              </a:rPr>
              <a:t>5</a:t>
            </a:r>
            <a:r>
              <a:rPr kumimoji="1" lang="zh-CN" altLang="en-US" sz="2000" b="1">
                <a:latin typeface="Times New Roman" pitchFamily="18" charset="0"/>
              </a:rPr>
              <a:t>月</a:t>
            </a:r>
          </a:p>
        </p:txBody>
      </p:sp>
      <p:sp>
        <p:nvSpPr>
          <p:cNvPr id="482309" name="Rectangle 5"/>
          <p:cNvSpPr>
            <a:spLocks noChangeArrowheads="1"/>
          </p:cNvSpPr>
          <p:nvPr/>
        </p:nvSpPr>
        <p:spPr bwMode="auto">
          <a:xfrm>
            <a:off x="5241925" y="981075"/>
            <a:ext cx="1371600" cy="1600200"/>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nchorCtr="1"/>
          <a:lstStyle/>
          <a:p>
            <a:pPr algn="ctr"/>
            <a:r>
              <a:rPr kumimoji="1" lang="en-US" altLang="zh-CN" sz="2000" b="1">
                <a:latin typeface="Times New Roman" pitchFamily="18" charset="0"/>
              </a:rPr>
              <a:t>1</a:t>
            </a:r>
            <a:r>
              <a:rPr kumimoji="1" lang="zh-CN" altLang="en-US" sz="2000" b="1">
                <a:latin typeface="Times New Roman" pitchFamily="18" charset="0"/>
              </a:rPr>
              <a:t>月</a:t>
            </a:r>
          </a:p>
        </p:txBody>
      </p:sp>
      <p:sp>
        <p:nvSpPr>
          <p:cNvPr id="215046" name="Rectangle 6"/>
          <p:cNvSpPr>
            <a:spLocks noChangeArrowheads="1"/>
          </p:cNvSpPr>
          <p:nvPr/>
        </p:nvSpPr>
        <p:spPr bwMode="auto">
          <a:xfrm>
            <a:off x="2268538" y="1981200"/>
            <a:ext cx="1206500" cy="3810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1996</a:t>
            </a:r>
            <a:r>
              <a:rPr kumimoji="1" lang="zh-CN" altLang="en-US" sz="1600" b="1">
                <a:latin typeface="Times New Roman" pitchFamily="18" charset="0"/>
              </a:rPr>
              <a:t>／</a:t>
            </a:r>
            <a:r>
              <a:rPr kumimoji="1" lang="en-US" altLang="zh-CN" sz="1600" b="1">
                <a:latin typeface="Times New Roman" pitchFamily="18" charset="0"/>
              </a:rPr>
              <a:t>10</a:t>
            </a:r>
            <a:r>
              <a:rPr kumimoji="1" lang="zh-CN" altLang="en-US" sz="1600" b="1">
                <a:latin typeface="Times New Roman" pitchFamily="18" charset="0"/>
              </a:rPr>
              <a:t>／</a:t>
            </a:r>
            <a:r>
              <a:rPr kumimoji="1" lang="en-US" altLang="zh-CN" sz="1600" b="1">
                <a:latin typeface="Times New Roman" pitchFamily="18" charset="0"/>
              </a:rPr>
              <a:t>8</a:t>
            </a:r>
          </a:p>
        </p:txBody>
      </p:sp>
      <p:sp>
        <p:nvSpPr>
          <p:cNvPr id="215047" name="Rectangle 7"/>
          <p:cNvSpPr>
            <a:spLocks noChangeArrowheads="1"/>
          </p:cNvSpPr>
          <p:nvPr/>
        </p:nvSpPr>
        <p:spPr bwMode="auto">
          <a:xfrm>
            <a:off x="2268538" y="2667000"/>
            <a:ext cx="1208087"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1997</a:t>
            </a:r>
            <a:r>
              <a:rPr kumimoji="1" lang="zh-CN" altLang="en-US" sz="1600" b="1">
                <a:latin typeface="Times New Roman" pitchFamily="18" charset="0"/>
              </a:rPr>
              <a:t>／</a:t>
            </a:r>
            <a:r>
              <a:rPr kumimoji="1" lang="en-US" altLang="zh-CN" sz="1600" b="1">
                <a:latin typeface="Times New Roman" pitchFamily="18" charset="0"/>
              </a:rPr>
              <a:t>5</a:t>
            </a:r>
            <a:r>
              <a:rPr kumimoji="1" lang="zh-CN" altLang="en-US" sz="1600" b="1">
                <a:latin typeface="Times New Roman" pitchFamily="18" charset="0"/>
              </a:rPr>
              <a:t>／</a:t>
            </a:r>
            <a:r>
              <a:rPr kumimoji="1" lang="en-US" altLang="zh-CN" sz="1600" b="1">
                <a:latin typeface="Times New Roman" pitchFamily="18" charset="0"/>
              </a:rPr>
              <a:t>8</a:t>
            </a:r>
          </a:p>
        </p:txBody>
      </p:sp>
      <p:sp>
        <p:nvSpPr>
          <p:cNvPr id="215048" name="Rectangle 8"/>
          <p:cNvSpPr>
            <a:spLocks noChangeArrowheads="1"/>
          </p:cNvSpPr>
          <p:nvPr/>
        </p:nvSpPr>
        <p:spPr bwMode="auto">
          <a:xfrm>
            <a:off x="2268538" y="2362200"/>
            <a:ext cx="1208087"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1995</a:t>
            </a:r>
            <a:r>
              <a:rPr kumimoji="1" lang="zh-CN" altLang="en-US" sz="1600" b="1">
                <a:latin typeface="Times New Roman" pitchFamily="18" charset="0"/>
              </a:rPr>
              <a:t>／</a:t>
            </a:r>
            <a:r>
              <a:rPr kumimoji="1" lang="en-US" altLang="zh-CN" sz="1600" b="1">
                <a:latin typeface="Times New Roman" pitchFamily="18" charset="0"/>
              </a:rPr>
              <a:t>1</a:t>
            </a:r>
            <a:r>
              <a:rPr kumimoji="1" lang="zh-CN" altLang="en-US" sz="1600" b="1">
                <a:latin typeface="Times New Roman" pitchFamily="18" charset="0"/>
              </a:rPr>
              <a:t>／</a:t>
            </a:r>
            <a:r>
              <a:rPr kumimoji="1" lang="en-US" altLang="zh-CN" sz="1600" b="1">
                <a:latin typeface="Times New Roman" pitchFamily="18" charset="0"/>
              </a:rPr>
              <a:t>8</a:t>
            </a:r>
          </a:p>
        </p:txBody>
      </p:sp>
      <p:sp>
        <p:nvSpPr>
          <p:cNvPr id="215049" name="Rectangle 9"/>
          <p:cNvSpPr>
            <a:spLocks noChangeArrowheads="1"/>
          </p:cNvSpPr>
          <p:nvPr/>
        </p:nvSpPr>
        <p:spPr bwMode="auto">
          <a:xfrm>
            <a:off x="2268538" y="2971800"/>
            <a:ext cx="1208087"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1989</a:t>
            </a:r>
            <a:r>
              <a:rPr kumimoji="1" lang="zh-CN" altLang="en-US" sz="1600" b="1">
                <a:latin typeface="Times New Roman" pitchFamily="18" charset="0"/>
              </a:rPr>
              <a:t>／</a:t>
            </a:r>
            <a:r>
              <a:rPr kumimoji="1" lang="en-US" altLang="zh-CN" sz="1600" b="1">
                <a:latin typeface="Times New Roman" pitchFamily="18" charset="0"/>
              </a:rPr>
              <a:t>1</a:t>
            </a:r>
            <a:r>
              <a:rPr kumimoji="1" lang="zh-CN" altLang="en-US" sz="1600" b="1">
                <a:latin typeface="Times New Roman" pitchFamily="18" charset="0"/>
              </a:rPr>
              <a:t>／</a:t>
            </a:r>
            <a:r>
              <a:rPr kumimoji="1" lang="en-US" altLang="zh-CN" sz="1600" b="1">
                <a:latin typeface="Times New Roman" pitchFamily="18" charset="0"/>
              </a:rPr>
              <a:t>8</a:t>
            </a:r>
          </a:p>
        </p:txBody>
      </p:sp>
      <p:sp>
        <p:nvSpPr>
          <p:cNvPr id="215050" name="Rectangle 10"/>
          <p:cNvSpPr>
            <a:spLocks noChangeArrowheads="1"/>
          </p:cNvSpPr>
          <p:nvPr/>
        </p:nvSpPr>
        <p:spPr bwMode="auto">
          <a:xfrm>
            <a:off x="2268538" y="5562600"/>
            <a:ext cx="1206500" cy="3810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1993</a:t>
            </a:r>
            <a:r>
              <a:rPr kumimoji="1" lang="zh-CN" altLang="en-US" sz="1600" b="1">
                <a:latin typeface="Times New Roman" pitchFamily="18" charset="0"/>
              </a:rPr>
              <a:t>／</a:t>
            </a:r>
            <a:r>
              <a:rPr kumimoji="1" lang="en-US" altLang="zh-CN" sz="1600" b="1">
                <a:latin typeface="Times New Roman" pitchFamily="18" charset="0"/>
              </a:rPr>
              <a:t>10</a:t>
            </a:r>
            <a:r>
              <a:rPr kumimoji="1" lang="zh-CN" altLang="en-US" sz="1600" b="1">
                <a:latin typeface="Times New Roman" pitchFamily="18" charset="0"/>
              </a:rPr>
              <a:t>／</a:t>
            </a:r>
            <a:r>
              <a:rPr kumimoji="1" lang="en-US" altLang="zh-CN" sz="1600" b="1">
                <a:latin typeface="Times New Roman" pitchFamily="18" charset="0"/>
              </a:rPr>
              <a:t>26</a:t>
            </a:r>
          </a:p>
        </p:txBody>
      </p:sp>
      <p:sp>
        <p:nvSpPr>
          <p:cNvPr id="215051" name="Rectangle 11"/>
          <p:cNvSpPr>
            <a:spLocks noChangeArrowheads="1"/>
          </p:cNvSpPr>
          <p:nvPr/>
        </p:nvSpPr>
        <p:spPr bwMode="auto">
          <a:xfrm>
            <a:off x="2268538" y="3733800"/>
            <a:ext cx="1208087" cy="3810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1999</a:t>
            </a:r>
            <a:r>
              <a:rPr kumimoji="1" lang="zh-CN" altLang="en-US" sz="1600" b="1">
                <a:latin typeface="Times New Roman" pitchFamily="18" charset="0"/>
              </a:rPr>
              <a:t>／</a:t>
            </a:r>
            <a:r>
              <a:rPr kumimoji="1" lang="en-US" altLang="zh-CN" sz="1600" b="1">
                <a:latin typeface="Times New Roman" pitchFamily="18" charset="0"/>
              </a:rPr>
              <a:t>10</a:t>
            </a:r>
            <a:r>
              <a:rPr kumimoji="1" lang="zh-CN" altLang="en-US" sz="1600" b="1">
                <a:latin typeface="Times New Roman" pitchFamily="18" charset="0"/>
              </a:rPr>
              <a:t>／</a:t>
            </a:r>
            <a:r>
              <a:rPr kumimoji="1" lang="en-US" altLang="zh-CN" sz="1600" b="1">
                <a:latin typeface="Times New Roman" pitchFamily="18" charset="0"/>
              </a:rPr>
              <a:t>21</a:t>
            </a:r>
          </a:p>
        </p:txBody>
      </p:sp>
      <p:sp>
        <p:nvSpPr>
          <p:cNvPr id="215052" name="Rectangle 12"/>
          <p:cNvSpPr>
            <a:spLocks noChangeArrowheads="1"/>
          </p:cNvSpPr>
          <p:nvPr/>
        </p:nvSpPr>
        <p:spPr bwMode="auto">
          <a:xfrm>
            <a:off x="2268538" y="4419600"/>
            <a:ext cx="1208087"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1998</a:t>
            </a:r>
            <a:r>
              <a:rPr kumimoji="1" lang="zh-CN" altLang="en-US" sz="1600" b="1">
                <a:latin typeface="Times New Roman" pitchFamily="18" charset="0"/>
              </a:rPr>
              <a:t>／</a:t>
            </a:r>
            <a:r>
              <a:rPr kumimoji="1" lang="en-US" altLang="zh-CN" sz="1600" b="1">
                <a:latin typeface="Times New Roman" pitchFamily="18" charset="0"/>
              </a:rPr>
              <a:t>10</a:t>
            </a:r>
            <a:r>
              <a:rPr kumimoji="1" lang="zh-CN" altLang="en-US" sz="1600" b="1">
                <a:latin typeface="Times New Roman" pitchFamily="18" charset="0"/>
              </a:rPr>
              <a:t>／</a:t>
            </a:r>
            <a:r>
              <a:rPr kumimoji="1" lang="en-US" altLang="zh-CN" sz="1600" b="1">
                <a:latin typeface="Times New Roman" pitchFamily="18" charset="0"/>
              </a:rPr>
              <a:t>21</a:t>
            </a:r>
          </a:p>
        </p:txBody>
      </p:sp>
      <p:sp>
        <p:nvSpPr>
          <p:cNvPr id="215053" name="Rectangle 13"/>
          <p:cNvSpPr>
            <a:spLocks noChangeArrowheads="1"/>
          </p:cNvSpPr>
          <p:nvPr/>
        </p:nvSpPr>
        <p:spPr bwMode="auto">
          <a:xfrm>
            <a:off x="2268538" y="4114800"/>
            <a:ext cx="1208087"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1991</a:t>
            </a:r>
            <a:r>
              <a:rPr kumimoji="1" lang="zh-CN" altLang="en-US" sz="1600" b="1">
                <a:latin typeface="Times New Roman" pitchFamily="18" charset="0"/>
              </a:rPr>
              <a:t>／</a:t>
            </a:r>
            <a:r>
              <a:rPr kumimoji="1" lang="en-US" altLang="zh-CN" sz="1600" b="1">
                <a:latin typeface="Times New Roman" pitchFamily="18" charset="0"/>
              </a:rPr>
              <a:t>7</a:t>
            </a:r>
            <a:r>
              <a:rPr kumimoji="1" lang="zh-CN" altLang="en-US" sz="1600" b="1">
                <a:latin typeface="Times New Roman" pitchFamily="18" charset="0"/>
              </a:rPr>
              <a:t>／</a:t>
            </a:r>
            <a:r>
              <a:rPr kumimoji="1" lang="en-US" altLang="zh-CN" sz="1600" b="1">
                <a:latin typeface="Times New Roman" pitchFamily="18" charset="0"/>
              </a:rPr>
              <a:t>21</a:t>
            </a:r>
          </a:p>
        </p:txBody>
      </p:sp>
      <p:sp>
        <p:nvSpPr>
          <p:cNvPr id="215054" name="Rectangle 14"/>
          <p:cNvSpPr>
            <a:spLocks noChangeArrowheads="1"/>
          </p:cNvSpPr>
          <p:nvPr/>
        </p:nvSpPr>
        <p:spPr bwMode="auto">
          <a:xfrm>
            <a:off x="2268538" y="5943600"/>
            <a:ext cx="1208087"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1993</a:t>
            </a:r>
            <a:r>
              <a:rPr kumimoji="1" lang="zh-CN" altLang="en-US" sz="1600" b="1">
                <a:latin typeface="Times New Roman" pitchFamily="18" charset="0"/>
              </a:rPr>
              <a:t>／</a:t>
            </a:r>
            <a:r>
              <a:rPr kumimoji="1" lang="en-US" altLang="zh-CN" sz="1600" b="1">
                <a:latin typeface="Times New Roman" pitchFamily="18" charset="0"/>
              </a:rPr>
              <a:t>7</a:t>
            </a:r>
            <a:r>
              <a:rPr kumimoji="1" lang="zh-CN" altLang="en-US" sz="1600" b="1">
                <a:latin typeface="Times New Roman" pitchFamily="18" charset="0"/>
              </a:rPr>
              <a:t>／</a:t>
            </a:r>
            <a:r>
              <a:rPr kumimoji="1" lang="en-US" altLang="zh-CN" sz="1600" b="1">
                <a:latin typeface="Times New Roman" pitchFamily="18" charset="0"/>
              </a:rPr>
              <a:t>26</a:t>
            </a:r>
          </a:p>
        </p:txBody>
      </p:sp>
      <p:sp>
        <p:nvSpPr>
          <p:cNvPr id="215055" name="Rectangle 15"/>
          <p:cNvSpPr>
            <a:spLocks noChangeArrowheads="1"/>
          </p:cNvSpPr>
          <p:nvPr/>
        </p:nvSpPr>
        <p:spPr bwMode="auto">
          <a:xfrm>
            <a:off x="2268538" y="6248400"/>
            <a:ext cx="12065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1992</a:t>
            </a:r>
            <a:r>
              <a:rPr kumimoji="1" lang="zh-CN" altLang="en-US" sz="1600" b="1">
                <a:latin typeface="Times New Roman" pitchFamily="18" charset="0"/>
              </a:rPr>
              <a:t>／</a:t>
            </a:r>
            <a:r>
              <a:rPr kumimoji="1" lang="en-US" altLang="zh-CN" sz="1600" b="1">
                <a:latin typeface="Times New Roman" pitchFamily="18" charset="0"/>
              </a:rPr>
              <a:t>5</a:t>
            </a:r>
            <a:r>
              <a:rPr kumimoji="1" lang="zh-CN" altLang="en-US" sz="1600" b="1">
                <a:latin typeface="Times New Roman" pitchFamily="18" charset="0"/>
              </a:rPr>
              <a:t>／</a:t>
            </a:r>
            <a:r>
              <a:rPr kumimoji="1" lang="en-US" altLang="zh-CN" sz="1600" b="1">
                <a:latin typeface="Times New Roman" pitchFamily="18" charset="0"/>
              </a:rPr>
              <a:t>26</a:t>
            </a:r>
          </a:p>
        </p:txBody>
      </p:sp>
      <p:sp>
        <p:nvSpPr>
          <p:cNvPr id="215056" name="Rectangle 16"/>
          <p:cNvSpPr>
            <a:spLocks noChangeArrowheads="1"/>
          </p:cNvSpPr>
          <p:nvPr/>
        </p:nvSpPr>
        <p:spPr bwMode="auto">
          <a:xfrm>
            <a:off x="2268538" y="3429000"/>
            <a:ext cx="12065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1988</a:t>
            </a:r>
            <a:r>
              <a:rPr kumimoji="1" lang="zh-CN" altLang="en-US" sz="1600" b="1">
                <a:latin typeface="Times New Roman" pitchFamily="18" charset="0"/>
              </a:rPr>
              <a:t>／</a:t>
            </a:r>
            <a:r>
              <a:rPr kumimoji="1" lang="en-US" altLang="zh-CN" sz="1600" b="1">
                <a:latin typeface="Times New Roman" pitchFamily="18" charset="0"/>
              </a:rPr>
              <a:t>5</a:t>
            </a:r>
            <a:r>
              <a:rPr kumimoji="1" lang="zh-CN" altLang="en-US" sz="1600" b="1">
                <a:latin typeface="Times New Roman" pitchFamily="18" charset="0"/>
              </a:rPr>
              <a:t>／</a:t>
            </a:r>
            <a:r>
              <a:rPr kumimoji="1" lang="en-US" altLang="zh-CN" sz="1600" b="1">
                <a:latin typeface="Times New Roman" pitchFamily="18" charset="0"/>
              </a:rPr>
              <a:t>21</a:t>
            </a:r>
          </a:p>
        </p:txBody>
      </p:sp>
      <p:sp>
        <p:nvSpPr>
          <p:cNvPr id="215057" name="Rectangle 17"/>
          <p:cNvSpPr>
            <a:spLocks noChangeArrowheads="1"/>
          </p:cNvSpPr>
          <p:nvPr/>
        </p:nvSpPr>
        <p:spPr bwMode="auto">
          <a:xfrm>
            <a:off x="2268538" y="4724400"/>
            <a:ext cx="12065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1997</a:t>
            </a:r>
            <a:r>
              <a:rPr kumimoji="1" lang="zh-CN" altLang="en-US" sz="1600" b="1">
                <a:latin typeface="Times New Roman" pitchFamily="18" charset="0"/>
              </a:rPr>
              <a:t>／</a:t>
            </a:r>
            <a:r>
              <a:rPr kumimoji="1" lang="en-US" altLang="zh-CN" sz="1600" b="1">
                <a:latin typeface="Times New Roman" pitchFamily="18" charset="0"/>
              </a:rPr>
              <a:t>5</a:t>
            </a:r>
            <a:r>
              <a:rPr kumimoji="1" lang="zh-CN" altLang="en-US" sz="1600" b="1">
                <a:latin typeface="Times New Roman" pitchFamily="18" charset="0"/>
              </a:rPr>
              <a:t>／</a:t>
            </a:r>
            <a:r>
              <a:rPr kumimoji="1" lang="en-US" altLang="zh-CN" sz="1600" b="1">
                <a:latin typeface="Times New Roman" pitchFamily="18" charset="0"/>
              </a:rPr>
              <a:t>21</a:t>
            </a:r>
          </a:p>
        </p:txBody>
      </p:sp>
      <p:sp>
        <p:nvSpPr>
          <p:cNvPr id="215058" name="Rectangle 18"/>
          <p:cNvSpPr>
            <a:spLocks noChangeArrowheads="1"/>
          </p:cNvSpPr>
          <p:nvPr/>
        </p:nvSpPr>
        <p:spPr bwMode="auto">
          <a:xfrm>
            <a:off x="2268538" y="5029200"/>
            <a:ext cx="12065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1991</a:t>
            </a:r>
            <a:r>
              <a:rPr kumimoji="1" lang="zh-CN" altLang="en-US" sz="1600" b="1">
                <a:latin typeface="Times New Roman" pitchFamily="18" charset="0"/>
              </a:rPr>
              <a:t>／</a:t>
            </a:r>
            <a:r>
              <a:rPr kumimoji="1" lang="en-US" altLang="zh-CN" sz="1600" b="1">
                <a:latin typeface="Times New Roman" pitchFamily="18" charset="0"/>
              </a:rPr>
              <a:t>1</a:t>
            </a:r>
            <a:r>
              <a:rPr kumimoji="1" lang="zh-CN" altLang="en-US" sz="1600" b="1">
                <a:latin typeface="Times New Roman" pitchFamily="18" charset="0"/>
              </a:rPr>
              <a:t>／</a:t>
            </a:r>
            <a:r>
              <a:rPr kumimoji="1" lang="en-US" altLang="zh-CN" sz="1600" b="1">
                <a:latin typeface="Times New Roman" pitchFamily="18" charset="0"/>
              </a:rPr>
              <a:t>21</a:t>
            </a:r>
          </a:p>
        </p:txBody>
      </p:sp>
      <p:sp>
        <p:nvSpPr>
          <p:cNvPr id="215059" name="Rectangle 19"/>
          <p:cNvSpPr>
            <a:spLocks noChangeArrowheads="1"/>
          </p:cNvSpPr>
          <p:nvPr/>
        </p:nvSpPr>
        <p:spPr bwMode="auto">
          <a:xfrm>
            <a:off x="2268538" y="6553200"/>
            <a:ext cx="12065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1988</a:t>
            </a:r>
            <a:r>
              <a:rPr kumimoji="1" lang="zh-CN" altLang="en-US" sz="1600" b="1">
                <a:latin typeface="Times New Roman" pitchFamily="18" charset="0"/>
              </a:rPr>
              <a:t>／</a:t>
            </a:r>
            <a:r>
              <a:rPr kumimoji="1" lang="en-US" altLang="zh-CN" sz="1600" b="1">
                <a:latin typeface="Times New Roman" pitchFamily="18" charset="0"/>
              </a:rPr>
              <a:t>1</a:t>
            </a:r>
            <a:r>
              <a:rPr kumimoji="1" lang="zh-CN" altLang="en-US" sz="1600" b="1">
                <a:latin typeface="Times New Roman" pitchFamily="18" charset="0"/>
              </a:rPr>
              <a:t>／</a:t>
            </a:r>
            <a:r>
              <a:rPr kumimoji="1" lang="en-US" altLang="zh-CN" sz="1600" b="1">
                <a:latin typeface="Times New Roman" pitchFamily="18" charset="0"/>
              </a:rPr>
              <a:t>26</a:t>
            </a:r>
          </a:p>
        </p:txBody>
      </p:sp>
      <p:sp>
        <p:nvSpPr>
          <p:cNvPr id="215060" name="Text Box 20"/>
          <p:cNvSpPr txBox="1">
            <a:spLocks noChangeArrowheads="1"/>
          </p:cNvSpPr>
          <p:nvPr/>
        </p:nvSpPr>
        <p:spPr bwMode="auto">
          <a:xfrm>
            <a:off x="0" y="0"/>
            <a:ext cx="4897438" cy="18002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latin typeface="楷体_GB2312" pitchFamily="49" charset="-122"/>
                <a:ea typeface="楷体_GB2312" pitchFamily="49" charset="-122"/>
              </a:rPr>
              <a:t>按月分类：注意这时卡片已经按日收集起来，因此分到每月的盒子中的最先装入的一定是日数小的卡片</a:t>
            </a:r>
          </a:p>
        </p:txBody>
      </p:sp>
      <p:cxnSp>
        <p:nvCxnSpPr>
          <p:cNvPr id="482325" name="AutoShape 21"/>
          <p:cNvCxnSpPr>
            <a:cxnSpLocks noChangeShapeType="1"/>
            <a:stCxn id="482342" idx="2"/>
            <a:endCxn id="482331" idx="0"/>
          </p:cNvCxnSpPr>
          <p:nvPr/>
        </p:nvCxnSpPr>
        <p:spPr bwMode="auto">
          <a:xfrm rot="5400000" flipH="1" flipV="1">
            <a:off x="6341269" y="484981"/>
            <a:ext cx="1219200" cy="2211388"/>
          </a:xfrm>
          <a:prstGeom prst="curvedConnector5">
            <a:avLst>
              <a:gd name="adj1" fmla="val -47787"/>
              <a:gd name="adj2" fmla="val 49963"/>
              <a:gd name="adj3" fmla="val 118750"/>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2326" name="AutoShape 22"/>
          <p:cNvCxnSpPr>
            <a:cxnSpLocks noChangeShapeType="1"/>
            <a:stCxn id="482341" idx="2"/>
            <a:endCxn id="482335" idx="0"/>
          </p:cNvCxnSpPr>
          <p:nvPr/>
        </p:nvCxnSpPr>
        <p:spPr bwMode="auto">
          <a:xfrm rot="5400000">
            <a:off x="6379369" y="1667669"/>
            <a:ext cx="1143000" cy="2208212"/>
          </a:xfrm>
          <a:prstGeom prst="curvedConnector3">
            <a:avLst>
              <a:gd name="adj1" fmla="val 65412"/>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2327" name="AutoShape 23"/>
          <p:cNvCxnSpPr>
            <a:cxnSpLocks noChangeShapeType="1"/>
            <a:stCxn id="482340" idx="2"/>
            <a:endCxn id="482329" idx="0"/>
          </p:cNvCxnSpPr>
          <p:nvPr/>
        </p:nvCxnSpPr>
        <p:spPr bwMode="auto">
          <a:xfrm rot="5400000" flipH="1" flipV="1">
            <a:off x="6646069" y="2543969"/>
            <a:ext cx="609600" cy="2208212"/>
          </a:xfrm>
          <a:prstGeom prst="curvedConnector5">
            <a:avLst>
              <a:gd name="adj1" fmla="val -99222"/>
              <a:gd name="adj2" fmla="val 50037"/>
              <a:gd name="adj3" fmla="val 137500"/>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2328" name="Text Box 24"/>
          <p:cNvSpPr txBox="1">
            <a:spLocks noChangeArrowheads="1"/>
          </p:cNvSpPr>
          <p:nvPr/>
        </p:nvSpPr>
        <p:spPr bwMode="auto">
          <a:xfrm>
            <a:off x="4267200" y="5410200"/>
            <a:ext cx="2895600" cy="8223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ct val="50000"/>
              </a:spcBef>
            </a:pPr>
            <a:r>
              <a:rPr kumimoji="1" lang="zh-CN" altLang="en-US" sz="2000" b="1">
                <a:latin typeface="Times New Roman" pitchFamily="18" charset="0"/>
                <a:ea typeface="楷体_GB2312" pitchFamily="49" charset="-122"/>
              </a:rPr>
              <a:t>按月从小到大收集。月数小的放在上面</a:t>
            </a:r>
          </a:p>
        </p:txBody>
      </p:sp>
      <p:sp>
        <p:nvSpPr>
          <p:cNvPr id="482329" name="Rectangle 25"/>
          <p:cNvSpPr>
            <a:spLocks noChangeArrowheads="1"/>
          </p:cNvSpPr>
          <p:nvPr/>
        </p:nvSpPr>
        <p:spPr bwMode="auto">
          <a:xfrm>
            <a:off x="7451725" y="3343275"/>
            <a:ext cx="1206500" cy="3810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1996</a:t>
            </a:r>
            <a:r>
              <a:rPr kumimoji="1" lang="zh-CN" altLang="en-US" sz="1600" b="1">
                <a:latin typeface="Times New Roman" pitchFamily="18" charset="0"/>
              </a:rPr>
              <a:t>／</a:t>
            </a:r>
            <a:r>
              <a:rPr kumimoji="1" lang="en-US" altLang="zh-CN" sz="1600" b="1">
                <a:latin typeface="Times New Roman" pitchFamily="18" charset="0"/>
              </a:rPr>
              <a:t>10</a:t>
            </a:r>
            <a:r>
              <a:rPr kumimoji="1" lang="zh-CN" altLang="en-US" sz="1600" b="1">
                <a:latin typeface="Times New Roman" pitchFamily="18" charset="0"/>
              </a:rPr>
              <a:t>／</a:t>
            </a:r>
            <a:r>
              <a:rPr kumimoji="1" lang="en-US" altLang="zh-CN" sz="1600" b="1">
                <a:latin typeface="Times New Roman" pitchFamily="18" charset="0"/>
              </a:rPr>
              <a:t>8</a:t>
            </a:r>
          </a:p>
        </p:txBody>
      </p:sp>
      <p:sp>
        <p:nvSpPr>
          <p:cNvPr id="482330" name="Rectangle 26"/>
          <p:cNvSpPr>
            <a:spLocks noChangeArrowheads="1"/>
          </p:cNvSpPr>
          <p:nvPr/>
        </p:nvSpPr>
        <p:spPr bwMode="auto">
          <a:xfrm>
            <a:off x="5241925" y="981075"/>
            <a:ext cx="1208088"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1995</a:t>
            </a:r>
            <a:r>
              <a:rPr kumimoji="1" lang="zh-CN" altLang="en-US" sz="1600" b="1">
                <a:latin typeface="Times New Roman" pitchFamily="18" charset="0"/>
              </a:rPr>
              <a:t>／</a:t>
            </a:r>
            <a:r>
              <a:rPr kumimoji="1" lang="en-US" altLang="zh-CN" sz="1600" b="1">
                <a:latin typeface="Times New Roman" pitchFamily="18" charset="0"/>
              </a:rPr>
              <a:t>1</a:t>
            </a:r>
            <a:r>
              <a:rPr kumimoji="1" lang="zh-CN" altLang="en-US" sz="1600" b="1">
                <a:latin typeface="Times New Roman" pitchFamily="18" charset="0"/>
              </a:rPr>
              <a:t>／</a:t>
            </a:r>
            <a:r>
              <a:rPr kumimoji="1" lang="en-US" altLang="zh-CN" sz="1600" b="1">
                <a:latin typeface="Times New Roman" pitchFamily="18" charset="0"/>
              </a:rPr>
              <a:t>8</a:t>
            </a:r>
          </a:p>
        </p:txBody>
      </p:sp>
      <p:sp>
        <p:nvSpPr>
          <p:cNvPr id="482331" name="Rectangle 27"/>
          <p:cNvSpPr>
            <a:spLocks noChangeArrowheads="1"/>
          </p:cNvSpPr>
          <p:nvPr/>
        </p:nvSpPr>
        <p:spPr bwMode="auto">
          <a:xfrm>
            <a:off x="7451725" y="981075"/>
            <a:ext cx="1208088"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1997</a:t>
            </a:r>
            <a:r>
              <a:rPr kumimoji="1" lang="zh-CN" altLang="en-US" sz="1600" b="1">
                <a:latin typeface="Times New Roman" pitchFamily="18" charset="0"/>
              </a:rPr>
              <a:t>／</a:t>
            </a:r>
            <a:r>
              <a:rPr kumimoji="1" lang="en-US" altLang="zh-CN" sz="1600" b="1">
                <a:latin typeface="Times New Roman" pitchFamily="18" charset="0"/>
              </a:rPr>
              <a:t>5</a:t>
            </a:r>
            <a:r>
              <a:rPr kumimoji="1" lang="zh-CN" altLang="en-US" sz="1600" b="1">
                <a:latin typeface="Times New Roman" pitchFamily="18" charset="0"/>
              </a:rPr>
              <a:t>／</a:t>
            </a:r>
            <a:r>
              <a:rPr kumimoji="1" lang="en-US" altLang="zh-CN" sz="1600" b="1">
                <a:latin typeface="Times New Roman" pitchFamily="18" charset="0"/>
              </a:rPr>
              <a:t>8</a:t>
            </a:r>
          </a:p>
        </p:txBody>
      </p:sp>
      <p:sp>
        <p:nvSpPr>
          <p:cNvPr id="482332" name="Rectangle 28"/>
          <p:cNvSpPr>
            <a:spLocks noChangeArrowheads="1"/>
          </p:cNvSpPr>
          <p:nvPr/>
        </p:nvSpPr>
        <p:spPr bwMode="auto">
          <a:xfrm>
            <a:off x="5241925" y="1285875"/>
            <a:ext cx="1208088"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1989</a:t>
            </a:r>
            <a:r>
              <a:rPr kumimoji="1" lang="zh-CN" altLang="en-US" sz="1600" b="1">
                <a:latin typeface="Times New Roman" pitchFamily="18" charset="0"/>
              </a:rPr>
              <a:t>／</a:t>
            </a:r>
            <a:r>
              <a:rPr kumimoji="1" lang="en-US" altLang="zh-CN" sz="1600" b="1">
                <a:latin typeface="Times New Roman" pitchFamily="18" charset="0"/>
              </a:rPr>
              <a:t>1</a:t>
            </a:r>
            <a:r>
              <a:rPr kumimoji="1" lang="zh-CN" altLang="en-US" sz="1600" b="1">
                <a:latin typeface="Times New Roman" pitchFamily="18" charset="0"/>
              </a:rPr>
              <a:t>／</a:t>
            </a:r>
            <a:r>
              <a:rPr kumimoji="1" lang="en-US" altLang="zh-CN" sz="1600" b="1">
                <a:latin typeface="Times New Roman" pitchFamily="18" charset="0"/>
              </a:rPr>
              <a:t>8</a:t>
            </a:r>
          </a:p>
        </p:txBody>
      </p:sp>
      <p:sp>
        <p:nvSpPr>
          <p:cNvPr id="482333" name="Rectangle 29"/>
          <p:cNvSpPr>
            <a:spLocks noChangeArrowheads="1"/>
          </p:cNvSpPr>
          <p:nvPr/>
        </p:nvSpPr>
        <p:spPr bwMode="auto">
          <a:xfrm>
            <a:off x="7451725" y="1285875"/>
            <a:ext cx="12065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1988</a:t>
            </a:r>
            <a:r>
              <a:rPr kumimoji="1" lang="zh-CN" altLang="en-US" sz="1600" b="1">
                <a:latin typeface="Times New Roman" pitchFamily="18" charset="0"/>
              </a:rPr>
              <a:t>／</a:t>
            </a:r>
            <a:r>
              <a:rPr kumimoji="1" lang="en-US" altLang="zh-CN" sz="1600" b="1">
                <a:latin typeface="Times New Roman" pitchFamily="18" charset="0"/>
              </a:rPr>
              <a:t>5</a:t>
            </a:r>
            <a:r>
              <a:rPr kumimoji="1" lang="zh-CN" altLang="en-US" sz="1600" b="1">
                <a:latin typeface="Times New Roman" pitchFamily="18" charset="0"/>
              </a:rPr>
              <a:t>／</a:t>
            </a:r>
            <a:r>
              <a:rPr kumimoji="1" lang="en-US" altLang="zh-CN" sz="1600" b="1">
                <a:latin typeface="Times New Roman" pitchFamily="18" charset="0"/>
              </a:rPr>
              <a:t>21</a:t>
            </a:r>
          </a:p>
        </p:txBody>
      </p:sp>
      <p:sp>
        <p:nvSpPr>
          <p:cNvPr id="482334" name="Rectangle 30"/>
          <p:cNvSpPr>
            <a:spLocks noChangeArrowheads="1"/>
          </p:cNvSpPr>
          <p:nvPr/>
        </p:nvSpPr>
        <p:spPr bwMode="auto">
          <a:xfrm>
            <a:off x="7451725" y="3724275"/>
            <a:ext cx="1208088" cy="3810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1999</a:t>
            </a:r>
            <a:r>
              <a:rPr kumimoji="1" lang="zh-CN" altLang="en-US" sz="1600" b="1">
                <a:latin typeface="Times New Roman" pitchFamily="18" charset="0"/>
              </a:rPr>
              <a:t>／</a:t>
            </a:r>
            <a:r>
              <a:rPr kumimoji="1" lang="en-US" altLang="zh-CN" sz="1600" b="1">
                <a:latin typeface="Times New Roman" pitchFamily="18" charset="0"/>
              </a:rPr>
              <a:t>10</a:t>
            </a:r>
            <a:r>
              <a:rPr kumimoji="1" lang="zh-CN" altLang="en-US" sz="1600" b="1">
                <a:latin typeface="Times New Roman" pitchFamily="18" charset="0"/>
              </a:rPr>
              <a:t>／</a:t>
            </a:r>
            <a:r>
              <a:rPr kumimoji="1" lang="en-US" altLang="zh-CN" sz="1600" b="1">
                <a:latin typeface="Times New Roman" pitchFamily="18" charset="0"/>
              </a:rPr>
              <a:t>21</a:t>
            </a:r>
          </a:p>
        </p:txBody>
      </p:sp>
      <p:sp>
        <p:nvSpPr>
          <p:cNvPr id="482335" name="Rectangle 31"/>
          <p:cNvSpPr>
            <a:spLocks noChangeArrowheads="1"/>
          </p:cNvSpPr>
          <p:nvPr/>
        </p:nvSpPr>
        <p:spPr bwMode="auto">
          <a:xfrm>
            <a:off x="5241925" y="3343275"/>
            <a:ext cx="1208088"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1991</a:t>
            </a:r>
            <a:r>
              <a:rPr kumimoji="1" lang="zh-CN" altLang="en-US" sz="1600" b="1">
                <a:latin typeface="Times New Roman" pitchFamily="18" charset="0"/>
              </a:rPr>
              <a:t>／</a:t>
            </a:r>
            <a:r>
              <a:rPr kumimoji="1" lang="en-US" altLang="zh-CN" sz="1600" b="1">
                <a:latin typeface="Times New Roman" pitchFamily="18" charset="0"/>
              </a:rPr>
              <a:t>7</a:t>
            </a:r>
            <a:r>
              <a:rPr kumimoji="1" lang="zh-CN" altLang="en-US" sz="1600" b="1">
                <a:latin typeface="Times New Roman" pitchFamily="18" charset="0"/>
              </a:rPr>
              <a:t>／</a:t>
            </a:r>
            <a:r>
              <a:rPr kumimoji="1" lang="en-US" altLang="zh-CN" sz="1600" b="1">
                <a:latin typeface="Times New Roman" pitchFamily="18" charset="0"/>
              </a:rPr>
              <a:t>21</a:t>
            </a:r>
          </a:p>
        </p:txBody>
      </p:sp>
      <p:sp>
        <p:nvSpPr>
          <p:cNvPr id="482336" name="Rectangle 32"/>
          <p:cNvSpPr>
            <a:spLocks noChangeArrowheads="1"/>
          </p:cNvSpPr>
          <p:nvPr/>
        </p:nvSpPr>
        <p:spPr bwMode="auto">
          <a:xfrm>
            <a:off x="7451725" y="4105275"/>
            <a:ext cx="1208088"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1998</a:t>
            </a:r>
            <a:r>
              <a:rPr kumimoji="1" lang="zh-CN" altLang="en-US" sz="1600" b="1">
                <a:latin typeface="Times New Roman" pitchFamily="18" charset="0"/>
              </a:rPr>
              <a:t>／</a:t>
            </a:r>
            <a:r>
              <a:rPr kumimoji="1" lang="en-US" altLang="zh-CN" sz="1600" b="1">
                <a:latin typeface="Times New Roman" pitchFamily="18" charset="0"/>
              </a:rPr>
              <a:t>10</a:t>
            </a:r>
            <a:r>
              <a:rPr kumimoji="1" lang="zh-CN" altLang="en-US" sz="1600" b="1">
                <a:latin typeface="Times New Roman" pitchFamily="18" charset="0"/>
              </a:rPr>
              <a:t>／</a:t>
            </a:r>
            <a:r>
              <a:rPr kumimoji="1" lang="en-US" altLang="zh-CN" sz="1600" b="1">
                <a:latin typeface="Times New Roman" pitchFamily="18" charset="0"/>
              </a:rPr>
              <a:t>21</a:t>
            </a:r>
          </a:p>
        </p:txBody>
      </p:sp>
      <p:sp>
        <p:nvSpPr>
          <p:cNvPr id="482337" name="Rectangle 33"/>
          <p:cNvSpPr>
            <a:spLocks noChangeArrowheads="1"/>
          </p:cNvSpPr>
          <p:nvPr/>
        </p:nvSpPr>
        <p:spPr bwMode="auto">
          <a:xfrm>
            <a:off x="7451725" y="1590675"/>
            <a:ext cx="12065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1997</a:t>
            </a:r>
            <a:r>
              <a:rPr kumimoji="1" lang="zh-CN" altLang="en-US" sz="1600" b="1">
                <a:latin typeface="Times New Roman" pitchFamily="18" charset="0"/>
              </a:rPr>
              <a:t>／</a:t>
            </a:r>
            <a:r>
              <a:rPr kumimoji="1" lang="en-US" altLang="zh-CN" sz="1600" b="1">
                <a:latin typeface="Times New Roman" pitchFamily="18" charset="0"/>
              </a:rPr>
              <a:t>5</a:t>
            </a:r>
            <a:r>
              <a:rPr kumimoji="1" lang="zh-CN" altLang="en-US" sz="1600" b="1">
                <a:latin typeface="Times New Roman" pitchFamily="18" charset="0"/>
              </a:rPr>
              <a:t>／</a:t>
            </a:r>
            <a:r>
              <a:rPr kumimoji="1" lang="en-US" altLang="zh-CN" sz="1600" b="1">
                <a:latin typeface="Times New Roman" pitchFamily="18" charset="0"/>
              </a:rPr>
              <a:t>21</a:t>
            </a:r>
          </a:p>
        </p:txBody>
      </p:sp>
      <p:sp>
        <p:nvSpPr>
          <p:cNvPr id="482338" name="Rectangle 34"/>
          <p:cNvSpPr>
            <a:spLocks noChangeArrowheads="1"/>
          </p:cNvSpPr>
          <p:nvPr/>
        </p:nvSpPr>
        <p:spPr bwMode="auto">
          <a:xfrm>
            <a:off x="5241925" y="1590675"/>
            <a:ext cx="12065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1991</a:t>
            </a:r>
            <a:r>
              <a:rPr kumimoji="1" lang="zh-CN" altLang="en-US" sz="1600" b="1">
                <a:latin typeface="Times New Roman" pitchFamily="18" charset="0"/>
              </a:rPr>
              <a:t>／</a:t>
            </a:r>
            <a:r>
              <a:rPr kumimoji="1" lang="en-US" altLang="zh-CN" sz="1600" b="1">
                <a:latin typeface="Times New Roman" pitchFamily="18" charset="0"/>
              </a:rPr>
              <a:t>1</a:t>
            </a:r>
            <a:r>
              <a:rPr kumimoji="1" lang="zh-CN" altLang="en-US" sz="1600" b="1">
                <a:latin typeface="Times New Roman" pitchFamily="18" charset="0"/>
              </a:rPr>
              <a:t>／</a:t>
            </a:r>
            <a:r>
              <a:rPr kumimoji="1" lang="en-US" altLang="zh-CN" sz="1600" b="1">
                <a:latin typeface="Times New Roman" pitchFamily="18" charset="0"/>
              </a:rPr>
              <a:t>21</a:t>
            </a:r>
          </a:p>
        </p:txBody>
      </p:sp>
      <p:sp>
        <p:nvSpPr>
          <p:cNvPr id="482339" name="Rectangle 35"/>
          <p:cNvSpPr>
            <a:spLocks noChangeArrowheads="1"/>
          </p:cNvSpPr>
          <p:nvPr/>
        </p:nvSpPr>
        <p:spPr bwMode="auto">
          <a:xfrm>
            <a:off x="7451725" y="4410075"/>
            <a:ext cx="1206500" cy="3810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1993</a:t>
            </a:r>
            <a:r>
              <a:rPr kumimoji="1" lang="zh-CN" altLang="en-US" sz="1600" b="1">
                <a:latin typeface="Times New Roman" pitchFamily="18" charset="0"/>
              </a:rPr>
              <a:t>／</a:t>
            </a:r>
            <a:r>
              <a:rPr kumimoji="1" lang="en-US" altLang="zh-CN" sz="1600" b="1">
                <a:latin typeface="Times New Roman" pitchFamily="18" charset="0"/>
              </a:rPr>
              <a:t>10</a:t>
            </a:r>
            <a:r>
              <a:rPr kumimoji="1" lang="zh-CN" altLang="en-US" sz="1600" b="1">
                <a:latin typeface="Times New Roman" pitchFamily="18" charset="0"/>
              </a:rPr>
              <a:t>／</a:t>
            </a:r>
            <a:r>
              <a:rPr kumimoji="1" lang="en-US" altLang="zh-CN" sz="1600" b="1">
                <a:latin typeface="Times New Roman" pitchFamily="18" charset="0"/>
              </a:rPr>
              <a:t>26</a:t>
            </a:r>
          </a:p>
        </p:txBody>
      </p:sp>
      <p:sp>
        <p:nvSpPr>
          <p:cNvPr id="482340" name="Rectangle 36"/>
          <p:cNvSpPr>
            <a:spLocks noChangeArrowheads="1"/>
          </p:cNvSpPr>
          <p:nvPr/>
        </p:nvSpPr>
        <p:spPr bwMode="auto">
          <a:xfrm>
            <a:off x="5241925" y="3648075"/>
            <a:ext cx="1208088"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1993</a:t>
            </a:r>
            <a:r>
              <a:rPr kumimoji="1" lang="zh-CN" altLang="en-US" sz="1600" b="1">
                <a:latin typeface="Times New Roman" pitchFamily="18" charset="0"/>
              </a:rPr>
              <a:t>／</a:t>
            </a:r>
            <a:r>
              <a:rPr kumimoji="1" lang="en-US" altLang="zh-CN" sz="1600" b="1">
                <a:latin typeface="Times New Roman" pitchFamily="18" charset="0"/>
              </a:rPr>
              <a:t>7</a:t>
            </a:r>
            <a:r>
              <a:rPr kumimoji="1" lang="zh-CN" altLang="en-US" sz="1600" b="1">
                <a:latin typeface="Times New Roman" pitchFamily="18" charset="0"/>
              </a:rPr>
              <a:t>／</a:t>
            </a:r>
            <a:r>
              <a:rPr kumimoji="1" lang="en-US" altLang="zh-CN" sz="1600" b="1">
                <a:latin typeface="Times New Roman" pitchFamily="18" charset="0"/>
              </a:rPr>
              <a:t>26</a:t>
            </a:r>
          </a:p>
        </p:txBody>
      </p:sp>
      <p:sp>
        <p:nvSpPr>
          <p:cNvPr id="482341" name="Rectangle 37"/>
          <p:cNvSpPr>
            <a:spLocks noChangeArrowheads="1"/>
          </p:cNvSpPr>
          <p:nvPr/>
        </p:nvSpPr>
        <p:spPr bwMode="auto">
          <a:xfrm>
            <a:off x="7451725" y="1895475"/>
            <a:ext cx="12065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1992</a:t>
            </a:r>
            <a:r>
              <a:rPr kumimoji="1" lang="zh-CN" altLang="en-US" sz="1600" b="1">
                <a:latin typeface="Times New Roman" pitchFamily="18" charset="0"/>
              </a:rPr>
              <a:t>／</a:t>
            </a:r>
            <a:r>
              <a:rPr kumimoji="1" lang="en-US" altLang="zh-CN" sz="1600" b="1">
                <a:latin typeface="Times New Roman" pitchFamily="18" charset="0"/>
              </a:rPr>
              <a:t>5</a:t>
            </a:r>
            <a:r>
              <a:rPr kumimoji="1" lang="zh-CN" altLang="en-US" sz="1600" b="1">
                <a:latin typeface="Times New Roman" pitchFamily="18" charset="0"/>
              </a:rPr>
              <a:t>／</a:t>
            </a:r>
            <a:r>
              <a:rPr kumimoji="1" lang="en-US" altLang="zh-CN" sz="1600" b="1">
                <a:latin typeface="Times New Roman" pitchFamily="18" charset="0"/>
              </a:rPr>
              <a:t>26</a:t>
            </a:r>
          </a:p>
        </p:txBody>
      </p:sp>
      <p:sp>
        <p:nvSpPr>
          <p:cNvPr id="482342" name="Rectangle 38"/>
          <p:cNvSpPr>
            <a:spLocks noChangeArrowheads="1"/>
          </p:cNvSpPr>
          <p:nvPr/>
        </p:nvSpPr>
        <p:spPr bwMode="auto">
          <a:xfrm>
            <a:off x="5241925" y="1895475"/>
            <a:ext cx="12065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1988</a:t>
            </a:r>
            <a:r>
              <a:rPr kumimoji="1" lang="zh-CN" altLang="en-US" sz="1600" b="1">
                <a:latin typeface="Times New Roman" pitchFamily="18" charset="0"/>
              </a:rPr>
              <a:t>／</a:t>
            </a:r>
            <a:r>
              <a:rPr kumimoji="1" lang="en-US" altLang="zh-CN" sz="1600" b="1">
                <a:latin typeface="Times New Roman" pitchFamily="18" charset="0"/>
              </a:rPr>
              <a:t>1</a:t>
            </a:r>
            <a:r>
              <a:rPr kumimoji="1" lang="zh-CN" altLang="en-US" sz="1600" b="1">
                <a:latin typeface="Times New Roman" pitchFamily="18" charset="0"/>
              </a:rPr>
              <a:t>／</a:t>
            </a:r>
            <a:r>
              <a:rPr kumimoji="1" lang="en-US" altLang="zh-CN" sz="1600" b="1">
                <a:latin typeface="Times New Roman" pitchFamily="18" charset="0"/>
              </a:rPr>
              <a:t>26</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23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230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230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230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482329"/>
                                        </p:tgtEl>
                                        <p:attrNameLst>
                                          <p:attrName>style.visibility</p:attrName>
                                        </p:attrNameLst>
                                      </p:cBhvr>
                                      <p:to>
                                        <p:strVal val="visible"/>
                                      </p:to>
                                    </p:set>
                                    <p:anim calcmode="lin" valueType="num">
                                      <p:cBhvr>
                                        <p:cTn id="23" dur="1000" fill="hold"/>
                                        <p:tgtEl>
                                          <p:spTgt spid="482329"/>
                                        </p:tgtEl>
                                        <p:attrNameLst>
                                          <p:attrName>ppt_w</p:attrName>
                                        </p:attrNameLst>
                                      </p:cBhvr>
                                      <p:tavLst>
                                        <p:tav tm="0">
                                          <p:val>
                                            <p:fltVal val="0"/>
                                          </p:val>
                                        </p:tav>
                                        <p:tav tm="100000">
                                          <p:val>
                                            <p:strVal val="#ppt_w"/>
                                          </p:val>
                                        </p:tav>
                                      </p:tavLst>
                                    </p:anim>
                                    <p:anim calcmode="lin" valueType="num">
                                      <p:cBhvr>
                                        <p:cTn id="24" dur="1000" fill="hold"/>
                                        <p:tgtEl>
                                          <p:spTgt spid="482329"/>
                                        </p:tgtEl>
                                        <p:attrNameLst>
                                          <p:attrName>ppt_h</p:attrName>
                                        </p:attrNameLst>
                                      </p:cBhvr>
                                      <p:tavLst>
                                        <p:tav tm="0">
                                          <p:val>
                                            <p:fltVal val="0"/>
                                          </p:val>
                                        </p:tav>
                                        <p:tav tm="100000">
                                          <p:val>
                                            <p:strVal val="#ppt_h"/>
                                          </p:val>
                                        </p:tav>
                                      </p:tavLst>
                                    </p:anim>
                                    <p:anim calcmode="lin" valueType="num">
                                      <p:cBhvr>
                                        <p:cTn id="25" dur="1000" fill="hold"/>
                                        <p:tgtEl>
                                          <p:spTgt spid="482329"/>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48232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482330"/>
                                        </p:tgtEl>
                                        <p:attrNameLst>
                                          <p:attrName>style.visibility</p:attrName>
                                        </p:attrNameLst>
                                      </p:cBhvr>
                                      <p:to>
                                        <p:strVal val="visible"/>
                                      </p:to>
                                    </p:set>
                                    <p:anim calcmode="lin" valueType="num">
                                      <p:cBhvr>
                                        <p:cTn id="31" dur="1000" fill="hold"/>
                                        <p:tgtEl>
                                          <p:spTgt spid="482330"/>
                                        </p:tgtEl>
                                        <p:attrNameLst>
                                          <p:attrName>ppt_w</p:attrName>
                                        </p:attrNameLst>
                                      </p:cBhvr>
                                      <p:tavLst>
                                        <p:tav tm="0">
                                          <p:val>
                                            <p:fltVal val="0"/>
                                          </p:val>
                                        </p:tav>
                                        <p:tav tm="100000">
                                          <p:val>
                                            <p:strVal val="#ppt_w"/>
                                          </p:val>
                                        </p:tav>
                                      </p:tavLst>
                                    </p:anim>
                                    <p:anim calcmode="lin" valueType="num">
                                      <p:cBhvr>
                                        <p:cTn id="32" dur="1000" fill="hold"/>
                                        <p:tgtEl>
                                          <p:spTgt spid="482330"/>
                                        </p:tgtEl>
                                        <p:attrNameLst>
                                          <p:attrName>ppt_h</p:attrName>
                                        </p:attrNameLst>
                                      </p:cBhvr>
                                      <p:tavLst>
                                        <p:tav tm="0">
                                          <p:val>
                                            <p:fltVal val="0"/>
                                          </p:val>
                                        </p:tav>
                                        <p:tav tm="100000">
                                          <p:val>
                                            <p:strVal val="#ppt_h"/>
                                          </p:val>
                                        </p:tav>
                                      </p:tavLst>
                                    </p:anim>
                                    <p:anim calcmode="lin" valueType="num">
                                      <p:cBhvr>
                                        <p:cTn id="33" dur="1000" fill="hold"/>
                                        <p:tgtEl>
                                          <p:spTgt spid="482330"/>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48233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482331"/>
                                        </p:tgtEl>
                                        <p:attrNameLst>
                                          <p:attrName>style.visibility</p:attrName>
                                        </p:attrNameLst>
                                      </p:cBhvr>
                                      <p:to>
                                        <p:strVal val="visible"/>
                                      </p:to>
                                    </p:set>
                                    <p:anim calcmode="lin" valueType="num">
                                      <p:cBhvr>
                                        <p:cTn id="39" dur="1000" fill="hold"/>
                                        <p:tgtEl>
                                          <p:spTgt spid="482331"/>
                                        </p:tgtEl>
                                        <p:attrNameLst>
                                          <p:attrName>ppt_w</p:attrName>
                                        </p:attrNameLst>
                                      </p:cBhvr>
                                      <p:tavLst>
                                        <p:tav tm="0">
                                          <p:val>
                                            <p:fltVal val="0"/>
                                          </p:val>
                                        </p:tav>
                                        <p:tav tm="100000">
                                          <p:val>
                                            <p:strVal val="#ppt_w"/>
                                          </p:val>
                                        </p:tav>
                                      </p:tavLst>
                                    </p:anim>
                                    <p:anim calcmode="lin" valueType="num">
                                      <p:cBhvr>
                                        <p:cTn id="40" dur="1000" fill="hold"/>
                                        <p:tgtEl>
                                          <p:spTgt spid="482331"/>
                                        </p:tgtEl>
                                        <p:attrNameLst>
                                          <p:attrName>ppt_h</p:attrName>
                                        </p:attrNameLst>
                                      </p:cBhvr>
                                      <p:tavLst>
                                        <p:tav tm="0">
                                          <p:val>
                                            <p:fltVal val="0"/>
                                          </p:val>
                                        </p:tav>
                                        <p:tav tm="100000">
                                          <p:val>
                                            <p:strVal val="#ppt_h"/>
                                          </p:val>
                                        </p:tav>
                                      </p:tavLst>
                                    </p:anim>
                                    <p:anim calcmode="lin" valueType="num">
                                      <p:cBhvr>
                                        <p:cTn id="41" dur="1000" fill="hold"/>
                                        <p:tgtEl>
                                          <p:spTgt spid="482331"/>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48233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5" presetClass="entr" presetSubtype="0" fill="hold" grpId="0" nodeType="clickEffect">
                                  <p:stCondLst>
                                    <p:cond delay="0"/>
                                  </p:stCondLst>
                                  <p:childTnLst>
                                    <p:set>
                                      <p:cBhvr>
                                        <p:cTn id="46" dur="1" fill="hold">
                                          <p:stCondLst>
                                            <p:cond delay="0"/>
                                          </p:stCondLst>
                                        </p:cTn>
                                        <p:tgtEl>
                                          <p:spTgt spid="482332"/>
                                        </p:tgtEl>
                                        <p:attrNameLst>
                                          <p:attrName>style.visibility</p:attrName>
                                        </p:attrNameLst>
                                      </p:cBhvr>
                                      <p:to>
                                        <p:strVal val="visible"/>
                                      </p:to>
                                    </p:set>
                                    <p:anim calcmode="lin" valueType="num">
                                      <p:cBhvr>
                                        <p:cTn id="47" dur="1000" fill="hold"/>
                                        <p:tgtEl>
                                          <p:spTgt spid="482332"/>
                                        </p:tgtEl>
                                        <p:attrNameLst>
                                          <p:attrName>ppt_w</p:attrName>
                                        </p:attrNameLst>
                                      </p:cBhvr>
                                      <p:tavLst>
                                        <p:tav tm="0">
                                          <p:val>
                                            <p:fltVal val="0"/>
                                          </p:val>
                                        </p:tav>
                                        <p:tav tm="100000">
                                          <p:val>
                                            <p:strVal val="#ppt_w"/>
                                          </p:val>
                                        </p:tav>
                                      </p:tavLst>
                                    </p:anim>
                                    <p:anim calcmode="lin" valueType="num">
                                      <p:cBhvr>
                                        <p:cTn id="48" dur="1000" fill="hold"/>
                                        <p:tgtEl>
                                          <p:spTgt spid="482332"/>
                                        </p:tgtEl>
                                        <p:attrNameLst>
                                          <p:attrName>ppt_h</p:attrName>
                                        </p:attrNameLst>
                                      </p:cBhvr>
                                      <p:tavLst>
                                        <p:tav tm="0">
                                          <p:val>
                                            <p:fltVal val="0"/>
                                          </p:val>
                                        </p:tav>
                                        <p:tav tm="100000">
                                          <p:val>
                                            <p:strVal val="#ppt_h"/>
                                          </p:val>
                                        </p:tav>
                                      </p:tavLst>
                                    </p:anim>
                                    <p:anim calcmode="lin" valueType="num">
                                      <p:cBhvr>
                                        <p:cTn id="49" dur="1000" fill="hold"/>
                                        <p:tgtEl>
                                          <p:spTgt spid="482332"/>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48233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5" presetClass="entr" presetSubtype="0" fill="hold" grpId="0" nodeType="clickEffect">
                                  <p:stCondLst>
                                    <p:cond delay="0"/>
                                  </p:stCondLst>
                                  <p:childTnLst>
                                    <p:set>
                                      <p:cBhvr>
                                        <p:cTn id="54" dur="1" fill="hold">
                                          <p:stCondLst>
                                            <p:cond delay="0"/>
                                          </p:stCondLst>
                                        </p:cTn>
                                        <p:tgtEl>
                                          <p:spTgt spid="482333"/>
                                        </p:tgtEl>
                                        <p:attrNameLst>
                                          <p:attrName>style.visibility</p:attrName>
                                        </p:attrNameLst>
                                      </p:cBhvr>
                                      <p:to>
                                        <p:strVal val="visible"/>
                                      </p:to>
                                    </p:set>
                                    <p:anim calcmode="lin" valueType="num">
                                      <p:cBhvr>
                                        <p:cTn id="55" dur="1000" fill="hold"/>
                                        <p:tgtEl>
                                          <p:spTgt spid="482333"/>
                                        </p:tgtEl>
                                        <p:attrNameLst>
                                          <p:attrName>ppt_w</p:attrName>
                                        </p:attrNameLst>
                                      </p:cBhvr>
                                      <p:tavLst>
                                        <p:tav tm="0">
                                          <p:val>
                                            <p:fltVal val="0"/>
                                          </p:val>
                                        </p:tav>
                                        <p:tav tm="100000">
                                          <p:val>
                                            <p:strVal val="#ppt_w"/>
                                          </p:val>
                                        </p:tav>
                                      </p:tavLst>
                                    </p:anim>
                                    <p:anim calcmode="lin" valueType="num">
                                      <p:cBhvr>
                                        <p:cTn id="56" dur="1000" fill="hold"/>
                                        <p:tgtEl>
                                          <p:spTgt spid="482333"/>
                                        </p:tgtEl>
                                        <p:attrNameLst>
                                          <p:attrName>ppt_h</p:attrName>
                                        </p:attrNameLst>
                                      </p:cBhvr>
                                      <p:tavLst>
                                        <p:tav tm="0">
                                          <p:val>
                                            <p:fltVal val="0"/>
                                          </p:val>
                                        </p:tav>
                                        <p:tav tm="100000">
                                          <p:val>
                                            <p:strVal val="#ppt_h"/>
                                          </p:val>
                                        </p:tav>
                                      </p:tavLst>
                                    </p:anim>
                                    <p:anim calcmode="lin" valueType="num">
                                      <p:cBhvr>
                                        <p:cTn id="57" dur="1000" fill="hold"/>
                                        <p:tgtEl>
                                          <p:spTgt spid="482333"/>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48233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5" presetClass="entr" presetSubtype="0" fill="hold" grpId="0" nodeType="clickEffect">
                                  <p:stCondLst>
                                    <p:cond delay="0"/>
                                  </p:stCondLst>
                                  <p:childTnLst>
                                    <p:set>
                                      <p:cBhvr>
                                        <p:cTn id="62" dur="1" fill="hold">
                                          <p:stCondLst>
                                            <p:cond delay="0"/>
                                          </p:stCondLst>
                                        </p:cTn>
                                        <p:tgtEl>
                                          <p:spTgt spid="482334"/>
                                        </p:tgtEl>
                                        <p:attrNameLst>
                                          <p:attrName>style.visibility</p:attrName>
                                        </p:attrNameLst>
                                      </p:cBhvr>
                                      <p:to>
                                        <p:strVal val="visible"/>
                                      </p:to>
                                    </p:set>
                                    <p:anim calcmode="lin" valueType="num">
                                      <p:cBhvr>
                                        <p:cTn id="63" dur="1000" fill="hold"/>
                                        <p:tgtEl>
                                          <p:spTgt spid="482334"/>
                                        </p:tgtEl>
                                        <p:attrNameLst>
                                          <p:attrName>ppt_w</p:attrName>
                                        </p:attrNameLst>
                                      </p:cBhvr>
                                      <p:tavLst>
                                        <p:tav tm="0">
                                          <p:val>
                                            <p:fltVal val="0"/>
                                          </p:val>
                                        </p:tav>
                                        <p:tav tm="100000">
                                          <p:val>
                                            <p:strVal val="#ppt_w"/>
                                          </p:val>
                                        </p:tav>
                                      </p:tavLst>
                                    </p:anim>
                                    <p:anim calcmode="lin" valueType="num">
                                      <p:cBhvr>
                                        <p:cTn id="64" dur="1000" fill="hold"/>
                                        <p:tgtEl>
                                          <p:spTgt spid="482334"/>
                                        </p:tgtEl>
                                        <p:attrNameLst>
                                          <p:attrName>ppt_h</p:attrName>
                                        </p:attrNameLst>
                                      </p:cBhvr>
                                      <p:tavLst>
                                        <p:tav tm="0">
                                          <p:val>
                                            <p:fltVal val="0"/>
                                          </p:val>
                                        </p:tav>
                                        <p:tav tm="100000">
                                          <p:val>
                                            <p:strVal val="#ppt_h"/>
                                          </p:val>
                                        </p:tav>
                                      </p:tavLst>
                                    </p:anim>
                                    <p:anim calcmode="lin" valueType="num">
                                      <p:cBhvr>
                                        <p:cTn id="65" dur="1000" fill="hold"/>
                                        <p:tgtEl>
                                          <p:spTgt spid="482334"/>
                                        </p:tgtEl>
                                        <p:attrNameLst>
                                          <p:attrName>ppt_x</p:attrName>
                                        </p:attrNameLst>
                                      </p:cBhvr>
                                      <p:tavLst>
                                        <p:tav tm="0" fmla="#ppt_x+(cos(-2*pi*(1-$))*-#ppt_x-sin(-2*pi*(1-$))*(1-#ppt_y))*(1-$)">
                                          <p:val>
                                            <p:fltVal val="0"/>
                                          </p:val>
                                        </p:tav>
                                        <p:tav tm="100000">
                                          <p:val>
                                            <p:fltVal val="1"/>
                                          </p:val>
                                        </p:tav>
                                      </p:tavLst>
                                    </p:anim>
                                    <p:anim calcmode="lin" valueType="num">
                                      <p:cBhvr>
                                        <p:cTn id="66" dur="1000" fill="hold"/>
                                        <p:tgtEl>
                                          <p:spTgt spid="48233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15" presetClass="entr" presetSubtype="0" fill="hold" grpId="0" nodeType="clickEffect">
                                  <p:stCondLst>
                                    <p:cond delay="0"/>
                                  </p:stCondLst>
                                  <p:childTnLst>
                                    <p:set>
                                      <p:cBhvr>
                                        <p:cTn id="70" dur="1" fill="hold">
                                          <p:stCondLst>
                                            <p:cond delay="0"/>
                                          </p:stCondLst>
                                        </p:cTn>
                                        <p:tgtEl>
                                          <p:spTgt spid="482335"/>
                                        </p:tgtEl>
                                        <p:attrNameLst>
                                          <p:attrName>style.visibility</p:attrName>
                                        </p:attrNameLst>
                                      </p:cBhvr>
                                      <p:to>
                                        <p:strVal val="visible"/>
                                      </p:to>
                                    </p:set>
                                    <p:anim calcmode="lin" valueType="num">
                                      <p:cBhvr>
                                        <p:cTn id="71" dur="1000" fill="hold"/>
                                        <p:tgtEl>
                                          <p:spTgt spid="482335"/>
                                        </p:tgtEl>
                                        <p:attrNameLst>
                                          <p:attrName>ppt_w</p:attrName>
                                        </p:attrNameLst>
                                      </p:cBhvr>
                                      <p:tavLst>
                                        <p:tav tm="0">
                                          <p:val>
                                            <p:fltVal val="0"/>
                                          </p:val>
                                        </p:tav>
                                        <p:tav tm="100000">
                                          <p:val>
                                            <p:strVal val="#ppt_w"/>
                                          </p:val>
                                        </p:tav>
                                      </p:tavLst>
                                    </p:anim>
                                    <p:anim calcmode="lin" valueType="num">
                                      <p:cBhvr>
                                        <p:cTn id="72" dur="1000" fill="hold"/>
                                        <p:tgtEl>
                                          <p:spTgt spid="482335"/>
                                        </p:tgtEl>
                                        <p:attrNameLst>
                                          <p:attrName>ppt_h</p:attrName>
                                        </p:attrNameLst>
                                      </p:cBhvr>
                                      <p:tavLst>
                                        <p:tav tm="0">
                                          <p:val>
                                            <p:fltVal val="0"/>
                                          </p:val>
                                        </p:tav>
                                        <p:tav tm="100000">
                                          <p:val>
                                            <p:strVal val="#ppt_h"/>
                                          </p:val>
                                        </p:tav>
                                      </p:tavLst>
                                    </p:anim>
                                    <p:anim calcmode="lin" valueType="num">
                                      <p:cBhvr>
                                        <p:cTn id="73" dur="1000" fill="hold"/>
                                        <p:tgtEl>
                                          <p:spTgt spid="482335"/>
                                        </p:tgtEl>
                                        <p:attrNameLst>
                                          <p:attrName>ppt_x</p:attrName>
                                        </p:attrNameLst>
                                      </p:cBhvr>
                                      <p:tavLst>
                                        <p:tav tm="0" fmla="#ppt_x+(cos(-2*pi*(1-$))*-#ppt_x-sin(-2*pi*(1-$))*(1-#ppt_y))*(1-$)">
                                          <p:val>
                                            <p:fltVal val="0"/>
                                          </p:val>
                                        </p:tav>
                                        <p:tav tm="100000">
                                          <p:val>
                                            <p:fltVal val="1"/>
                                          </p:val>
                                        </p:tav>
                                      </p:tavLst>
                                    </p:anim>
                                    <p:anim calcmode="lin" valueType="num">
                                      <p:cBhvr>
                                        <p:cTn id="74" dur="1000" fill="hold"/>
                                        <p:tgtEl>
                                          <p:spTgt spid="48233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5" presetClass="entr" presetSubtype="0" fill="hold" grpId="0" nodeType="clickEffect">
                                  <p:stCondLst>
                                    <p:cond delay="0"/>
                                  </p:stCondLst>
                                  <p:childTnLst>
                                    <p:set>
                                      <p:cBhvr>
                                        <p:cTn id="78" dur="1" fill="hold">
                                          <p:stCondLst>
                                            <p:cond delay="0"/>
                                          </p:stCondLst>
                                        </p:cTn>
                                        <p:tgtEl>
                                          <p:spTgt spid="482336"/>
                                        </p:tgtEl>
                                        <p:attrNameLst>
                                          <p:attrName>style.visibility</p:attrName>
                                        </p:attrNameLst>
                                      </p:cBhvr>
                                      <p:to>
                                        <p:strVal val="visible"/>
                                      </p:to>
                                    </p:set>
                                    <p:anim calcmode="lin" valueType="num">
                                      <p:cBhvr>
                                        <p:cTn id="79" dur="1000" fill="hold"/>
                                        <p:tgtEl>
                                          <p:spTgt spid="482336"/>
                                        </p:tgtEl>
                                        <p:attrNameLst>
                                          <p:attrName>ppt_w</p:attrName>
                                        </p:attrNameLst>
                                      </p:cBhvr>
                                      <p:tavLst>
                                        <p:tav tm="0">
                                          <p:val>
                                            <p:fltVal val="0"/>
                                          </p:val>
                                        </p:tav>
                                        <p:tav tm="100000">
                                          <p:val>
                                            <p:strVal val="#ppt_w"/>
                                          </p:val>
                                        </p:tav>
                                      </p:tavLst>
                                    </p:anim>
                                    <p:anim calcmode="lin" valueType="num">
                                      <p:cBhvr>
                                        <p:cTn id="80" dur="1000" fill="hold"/>
                                        <p:tgtEl>
                                          <p:spTgt spid="482336"/>
                                        </p:tgtEl>
                                        <p:attrNameLst>
                                          <p:attrName>ppt_h</p:attrName>
                                        </p:attrNameLst>
                                      </p:cBhvr>
                                      <p:tavLst>
                                        <p:tav tm="0">
                                          <p:val>
                                            <p:fltVal val="0"/>
                                          </p:val>
                                        </p:tav>
                                        <p:tav tm="100000">
                                          <p:val>
                                            <p:strVal val="#ppt_h"/>
                                          </p:val>
                                        </p:tav>
                                      </p:tavLst>
                                    </p:anim>
                                    <p:anim calcmode="lin" valueType="num">
                                      <p:cBhvr>
                                        <p:cTn id="81" dur="1000" fill="hold"/>
                                        <p:tgtEl>
                                          <p:spTgt spid="482336"/>
                                        </p:tgtEl>
                                        <p:attrNameLst>
                                          <p:attrName>ppt_x</p:attrName>
                                        </p:attrNameLst>
                                      </p:cBhvr>
                                      <p:tavLst>
                                        <p:tav tm="0" fmla="#ppt_x+(cos(-2*pi*(1-$))*-#ppt_x-sin(-2*pi*(1-$))*(1-#ppt_y))*(1-$)">
                                          <p:val>
                                            <p:fltVal val="0"/>
                                          </p:val>
                                        </p:tav>
                                        <p:tav tm="100000">
                                          <p:val>
                                            <p:fltVal val="1"/>
                                          </p:val>
                                        </p:tav>
                                      </p:tavLst>
                                    </p:anim>
                                    <p:anim calcmode="lin" valueType="num">
                                      <p:cBhvr>
                                        <p:cTn id="82" dur="1000" fill="hold"/>
                                        <p:tgtEl>
                                          <p:spTgt spid="48233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15" presetClass="entr" presetSubtype="0" fill="hold" grpId="0" nodeType="clickEffect">
                                  <p:stCondLst>
                                    <p:cond delay="0"/>
                                  </p:stCondLst>
                                  <p:childTnLst>
                                    <p:set>
                                      <p:cBhvr>
                                        <p:cTn id="86" dur="1" fill="hold">
                                          <p:stCondLst>
                                            <p:cond delay="0"/>
                                          </p:stCondLst>
                                        </p:cTn>
                                        <p:tgtEl>
                                          <p:spTgt spid="482337"/>
                                        </p:tgtEl>
                                        <p:attrNameLst>
                                          <p:attrName>style.visibility</p:attrName>
                                        </p:attrNameLst>
                                      </p:cBhvr>
                                      <p:to>
                                        <p:strVal val="visible"/>
                                      </p:to>
                                    </p:set>
                                    <p:anim calcmode="lin" valueType="num">
                                      <p:cBhvr>
                                        <p:cTn id="87" dur="1000" fill="hold"/>
                                        <p:tgtEl>
                                          <p:spTgt spid="482337"/>
                                        </p:tgtEl>
                                        <p:attrNameLst>
                                          <p:attrName>ppt_w</p:attrName>
                                        </p:attrNameLst>
                                      </p:cBhvr>
                                      <p:tavLst>
                                        <p:tav tm="0">
                                          <p:val>
                                            <p:fltVal val="0"/>
                                          </p:val>
                                        </p:tav>
                                        <p:tav tm="100000">
                                          <p:val>
                                            <p:strVal val="#ppt_w"/>
                                          </p:val>
                                        </p:tav>
                                      </p:tavLst>
                                    </p:anim>
                                    <p:anim calcmode="lin" valueType="num">
                                      <p:cBhvr>
                                        <p:cTn id="88" dur="1000" fill="hold"/>
                                        <p:tgtEl>
                                          <p:spTgt spid="482337"/>
                                        </p:tgtEl>
                                        <p:attrNameLst>
                                          <p:attrName>ppt_h</p:attrName>
                                        </p:attrNameLst>
                                      </p:cBhvr>
                                      <p:tavLst>
                                        <p:tav tm="0">
                                          <p:val>
                                            <p:fltVal val="0"/>
                                          </p:val>
                                        </p:tav>
                                        <p:tav tm="100000">
                                          <p:val>
                                            <p:strVal val="#ppt_h"/>
                                          </p:val>
                                        </p:tav>
                                      </p:tavLst>
                                    </p:anim>
                                    <p:anim calcmode="lin" valueType="num">
                                      <p:cBhvr>
                                        <p:cTn id="89" dur="1000" fill="hold"/>
                                        <p:tgtEl>
                                          <p:spTgt spid="482337"/>
                                        </p:tgtEl>
                                        <p:attrNameLst>
                                          <p:attrName>ppt_x</p:attrName>
                                        </p:attrNameLst>
                                      </p:cBhvr>
                                      <p:tavLst>
                                        <p:tav tm="0" fmla="#ppt_x+(cos(-2*pi*(1-$))*-#ppt_x-sin(-2*pi*(1-$))*(1-#ppt_y))*(1-$)">
                                          <p:val>
                                            <p:fltVal val="0"/>
                                          </p:val>
                                        </p:tav>
                                        <p:tav tm="100000">
                                          <p:val>
                                            <p:fltVal val="1"/>
                                          </p:val>
                                        </p:tav>
                                      </p:tavLst>
                                    </p:anim>
                                    <p:anim calcmode="lin" valueType="num">
                                      <p:cBhvr>
                                        <p:cTn id="90" dur="1000" fill="hold"/>
                                        <p:tgtEl>
                                          <p:spTgt spid="48233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15" presetClass="entr" presetSubtype="0" fill="hold" grpId="0" nodeType="clickEffect">
                                  <p:stCondLst>
                                    <p:cond delay="0"/>
                                  </p:stCondLst>
                                  <p:childTnLst>
                                    <p:set>
                                      <p:cBhvr>
                                        <p:cTn id="94" dur="1" fill="hold">
                                          <p:stCondLst>
                                            <p:cond delay="0"/>
                                          </p:stCondLst>
                                        </p:cTn>
                                        <p:tgtEl>
                                          <p:spTgt spid="482338"/>
                                        </p:tgtEl>
                                        <p:attrNameLst>
                                          <p:attrName>style.visibility</p:attrName>
                                        </p:attrNameLst>
                                      </p:cBhvr>
                                      <p:to>
                                        <p:strVal val="visible"/>
                                      </p:to>
                                    </p:set>
                                    <p:anim calcmode="lin" valueType="num">
                                      <p:cBhvr>
                                        <p:cTn id="95" dur="1000" fill="hold"/>
                                        <p:tgtEl>
                                          <p:spTgt spid="482338"/>
                                        </p:tgtEl>
                                        <p:attrNameLst>
                                          <p:attrName>ppt_w</p:attrName>
                                        </p:attrNameLst>
                                      </p:cBhvr>
                                      <p:tavLst>
                                        <p:tav tm="0">
                                          <p:val>
                                            <p:fltVal val="0"/>
                                          </p:val>
                                        </p:tav>
                                        <p:tav tm="100000">
                                          <p:val>
                                            <p:strVal val="#ppt_w"/>
                                          </p:val>
                                        </p:tav>
                                      </p:tavLst>
                                    </p:anim>
                                    <p:anim calcmode="lin" valueType="num">
                                      <p:cBhvr>
                                        <p:cTn id="96" dur="1000" fill="hold"/>
                                        <p:tgtEl>
                                          <p:spTgt spid="482338"/>
                                        </p:tgtEl>
                                        <p:attrNameLst>
                                          <p:attrName>ppt_h</p:attrName>
                                        </p:attrNameLst>
                                      </p:cBhvr>
                                      <p:tavLst>
                                        <p:tav tm="0">
                                          <p:val>
                                            <p:fltVal val="0"/>
                                          </p:val>
                                        </p:tav>
                                        <p:tav tm="100000">
                                          <p:val>
                                            <p:strVal val="#ppt_h"/>
                                          </p:val>
                                        </p:tav>
                                      </p:tavLst>
                                    </p:anim>
                                    <p:anim calcmode="lin" valueType="num">
                                      <p:cBhvr>
                                        <p:cTn id="97" dur="1000" fill="hold"/>
                                        <p:tgtEl>
                                          <p:spTgt spid="482338"/>
                                        </p:tgtEl>
                                        <p:attrNameLst>
                                          <p:attrName>ppt_x</p:attrName>
                                        </p:attrNameLst>
                                      </p:cBhvr>
                                      <p:tavLst>
                                        <p:tav tm="0" fmla="#ppt_x+(cos(-2*pi*(1-$))*-#ppt_x-sin(-2*pi*(1-$))*(1-#ppt_y))*(1-$)">
                                          <p:val>
                                            <p:fltVal val="0"/>
                                          </p:val>
                                        </p:tav>
                                        <p:tav tm="100000">
                                          <p:val>
                                            <p:fltVal val="1"/>
                                          </p:val>
                                        </p:tav>
                                      </p:tavLst>
                                    </p:anim>
                                    <p:anim calcmode="lin" valueType="num">
                                      <p:cBhvr>
                                        <p:cTn id="98" dur="1000" fill="hold"/>
                                        <p:tgtEl>
                                          <p:spTgt spid="48233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15" presetClass="entr" presetSubtype="0" fill="hold" grpId="0" nodeType="clickEffect">
                                  <p:stCondLst>
                                    <p:cond delay="0"/>
                                  </p:stCondLst>
                                  <p:childTnLst>
                                    <p:set>
                                      <p:cBhvr>
                                        <p:cTn id="102" dur="1" fill="hold">
                                          <p:stCondLst>
                                            <p:cond delay="0"/>
                                          </p:stCondLst>
                                        </p:cTn>
                                        <p:tgtEl>
                                          <p:spTgt spid="482339"/>
                                        </p:tgtEl>
                                        <p:attrNameLst>
                                          <p:attrName>style.visibility</p:attrName>
                                        </p:attrNameLst>
                                      </p:cBhvr>
                                      <p:to>
                                        <p:strVal val="visible"/>
                                      </p:to>
                                    </p:set>
                                    <p:anim calcmode="lin" valueType="num">
                                      <p:cBhvr>
                                        <p:cTn id="103" dur="1000" fill="hold"/>
                                        <p:tgtEl>
                                          <p:spTgt spid="482339"/>
                                        </p:tgtEl>
                                        <p:attrNameLst>
                                          <p:attrName>ppt_w</p:attrName>
                                        </p:attrNameLst>
                                      </p:cBhvr>
                                      <p:tavLst>
                                        <p:tav tm="0">
                                          <p:val>
                                            <p:fltVal val="0"/>
                                          </p:val>
                                        </p:tav>
                                        <p:tav tm="100000">
                                          <p:val>
                                            <p:strVal val="#ppt_w"/>
                                          </p:val>
                                        </p:tav>
                                      </p:tavLst>
                                    </p:anim>
                                    <p:anim calcmode="lin" valueType="num">
                                      <p:cBhvr>
                                        <p:cTn id="104" dur="1000" fill="hold"/>
                                        <p:tgtEl>
                                          <p:spTgt spid="482339"/>
                                        </p:tgtEl>
                                        <p:attrNameLst>
                                          <p:attrName>ppt_h</p:attrName>
                                        </p:attrNameLst>
                                      </p:cBhvr>
                                      <p:tavLst>
                                        <p:tav tm="0">
                                          <p:val>
                                            <p:fltVal val="0"/>
                                          </p:val>
                                        </p:tav>
                                        <p:tav tm="100000">
                                          <p:val>
                                            <p:strVal val="#ppt_h"/>
                                          </p:val>
                                        </p:tav>
                                      </p:tavLst>
                                    </p:anim>
                                    <p:anim calcmode="lin" valueType="num">
                                      <p:cBhvr>
                                        <p:cTn id="105" dur="1000" fill="hold"/>
                                        <p:tgtEl>
                                          <p:spTgt spid="482339"/>
                                        </p:tgtEl>
                                        <p:attrNameLst>
                                          <p:attrName>ppt_x</p:attrName>
                                        </p:attrNameLst>
                                      </p:cBhvr>
                                      <p:tavLst>
                                        <p:tav tm="0" fmla="#ppt_x+(cos(-2*pi*(1-$))*-#ppt_x-sin(-2*pi*(1-$))*(1-#ppt_y))*(1-$)">
                                          <p:val>
                                            <p:fltVal val="0"/>
                                          </p:val>
                                        </p:tav>
                                        <p:tav tm="100000">
                                          <p:val>
                                            <p:fltVal val="1"/>
                                          </p:val>
                                        </p:tav>
                                      </p:tavLst>
                                    </p:anim>
                                    <p:anim calcmode="lin" valueType="num">
                                      <p:cBhvr>
                                        <p:cTn id="106" dur="1000" fill="hold"/>
                                        <p:tgtEl>
                                          <p:spTgt spid="48233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5" presetClass="entr" presetSubtype="0" fill="hold" grpId="0" nodeType="clickEffect">
                                  <p:stCondLst>
                                    <p:cond delay="0"/>
                                  </p:stCondLst>
                                  <p:childTnLst>
                                    <p:set>
                                      <p:cBhvr>
                                        <p:cTn id="110" dur="1" fill="hold">
                                          <p:stCondLst>
                                            <p:cond delay="0"/>
                                          </p:stCondLst>
                                        </p:cTn>
                                        <p:tgtEl>
                                          <p:spTgt spid="482340"/>
                                        </p:tgtEl>
                                        <p:attrNameLst>
                                          <p:attrName>style.visibility</p:attrName>
                                        </p:attrNameLst>
                                      </p:cBhvr>
                                      <p:to>
                                        <p:strVal val="visible"/>
                                      </p:to>
                                    </p:set>
                                    <p:anim calcmode="lin" valueType="num">
                                      <p:cBhvr>
                                        <p:cTn id="111" dur="1000" fill="hold"/>
                                        <p:tgtEl>
                                          <p:spTgt spid="482340"/>
                                        </p:tgtEl>
                                        <p:attrNameLst>
                                          <p:attrName>ppt_w</p:attrName>
                                        </p:attrNameLst>
                                      </p:cBhvr>
                                      <p:tavLst>
                                        <p:tav tm="0">
                                          <p:val>
                                            <p:fltVal val="0"/>
                                          </p:val>
                                        </p:tav>
                                        <p:tav tm="100000">
                                          <p:val>
                                            <p:strVal val="#ppt_w"/>
                                          </p:val>
                                        </p:tav>
                                      </p:tavLst>
                                    </p:anim>
                                    <p:anim calcmode="lin" valueType="num">
                                      <p:cBhvr>
                                        <p:cTn id="112" dur="1000" fill="hold"/>
                                        <p:tgtEl>
                                          <p:spTgt spid="482340"/>
                                        </p:tgtEl>
                                        <p:attrNameLst>
                                          <p:attrName>ppt_h</p:attrName>
                                        </p:attrNameLst>
                                      </p:cBhvr>
                                      <p:tavLst>
                                        <p:tav tm="0">
                                          <p:val>
                                            <p:fltVal val="0"/>
                                          </p:val>
                                        </p:tav>
                                        <p:tav tm="100000">
                                          <p:val>
                                            <p:strVal val="#ppt_h"/>
                                          </p:val>
                                        </p:tav>
                                      </p:tavLst>
                                    </p:anim>
                                    <p:anim calcmode="lin" valueType="num">
                                      <p:cBhvr>
                                        <p:cTn id="113" dur="1000" fill="hold"/>
                                        <p:tgtEl>
                                          <p:spTgt spid="482340"/>
                                        </p:tgtEl>
                                        <p:attrNameLst>
                                          <p:attrName>ppt_x</p:attrName>
                                        </p:attrNameLst>
                                      </p:cBhvr>
                                      <p:tavLst>
                                        <p:tav tm="0" fmla="#ppt_x+(cos(-2*pi*(1-$))*-#ppt_x-sin(-2*pi*(1-$))*(1-#ppt_y))*(1-$)">
                                          <p:val>
                                            <p:fltVal val="0"/>
                                          </p:val>
                                        </p:tav>
                                        <p:tav tm="100000">
                                          <p:val>
                                            <p:fltVal val="1"/>
                                          </p:val>
                                        </p:tav>
                                      </p:tavLst>
                                    </p:anim>
                                    <p:anim calcmode="lin" valueType="num">
                                      <p:cBhvr>
                                        <p:cTn id="114" dur="1000" fill="hold"/>
                                        <p:tgtEl>
                                          <p:spTgt spid="48234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5" presetClass="entr" presetSubtype="0" fill="hold" grpId="0" nodeType="clickEffect">
                                  <p:stCondLst>
                                    <p:cond delay="0"/>
                                  </p:stCondLst>
                                  <p:childTnLst>
                                    <p:set>
                                      <p:cBhvr>
                                        <p:cTn id="118" dur="1" fill="hold">
                                          <p:stCondLst>
                                            <p:cond delay="0"/>
                                          </p:stCondLst>
                                        </p:cTn>
                                        <p:tgtEl>
                                          <p:spTgt spid="482341"/>
                                        </p:tgtEl>
                                        <p:attrNameLst>
                                          <p:attrName>style.visibility</p:attrName>
                                        </p:attrNameLst>
                                      </p:cBhvr>
                                      <p:to>
                                        <p:strVal val="visible"/>
                                      </p:to>
                                    </p:set>
                                    <p:anim calcmode="lin" valueType="num">
                                      <p:cBhvr>
                                        <p:cTn id="119" dur="1000" fill="hold"/>
                                        <p:tgtEl>
                                          <p:spTgt spid="482341"/>
                                        </p:tgtEl>
                                        <p:attrNameLst>
                                          <p:attrName>ppt_w</p:attrName>
                                        </p:attrNameLst>
                                      </p:cBhvr>
                                      <p:tavLst>
                                        <p:tav tm="0">
                                          <p:val>
                                            <p:fltVal val="0"/>
                                          </p:val>
                                        </p:tav>
                                        <p:tav tm="100000">
                                          <p:val>
                                            <p:strVal val="#ppt_w"/>
                                          </p:val>
                                        </p:tav>
                                      </p:tavLst>
                                    </p:anim>
                                    <p:anim calcmode="lin" valueType="num">
                                      <p:cBhvr>
                                        <p:cTn id="120" dur="1000" fill="hold"/>
                                        <p:tgtEl>
                                          <p:spTgt spid="482341"/>
                                        </p:tgtEl>
                                        <p:attrNameLst>
                                          <p:attrName>ppt_h</p:attrName>
                                        </p:attrNameLst>
                                      </p:cBhvr>
                                      <p:tavLst>
                                        <p:tav tm="0">
                                          <p:val>
                                            <p:fltVal val="0"/>
                                          </p:val>
                                        </p:tav>
                                        <p:tav tm="100000">
                                          <p:val>
                                            <p:strVal val="#ppt_h"/>
                                          </p:val>
                                        </p:tav>
                                      </p:tavLst>
                                    </p:anim>
                                    <p:anim calcmode="lin" valueType="num">
                                      <p:cBhvr>
                                        <p:cTn id="121" dur="1000" fill="hold"/>
                                        <p:tgtEl>
                                          <p:spTgt spid="482341"/>
                                        </p:tgtEl>
                                        <p:attrNameLst>
                                          <p:attrName>ppt_x</p:attrName>
                                        </p:attrNameLst>
                                      </p:cBhvr>
                                      <p:tavLst>
                                        <p:tav tm="0" fmla="#ppt_x+(cos(-2*pi*(1-$))*-#ppt_x-sin(-2*pi*(1-$))*(1-#ppt_y))*(1-$)">
                                          <p:val>
                                            <p:fltVal val="0"/>
                                          </p:val>
                                        </p:tav>
                                        <p:tav tm="100000">
                                          <p:val>
                                            <p:fltVal val="1"/>
                                          </p:val>
                                        </p:tav>
                                      </p:tavLst>
                                    </p:anim>
                                    <p:anim calcmode="lin" valueType="num">
                                      <p:cBhvr>
                                        <p:cTn id="122" dur="1000" fill="hold"/>
                                        <p:tgtEl>
                                          <p:spTgt spid="48234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5" presetClass="entr" presetSubtype="0" fill="hold" grpId="0" nodeType="clickEffect">
                                  <p:stCondLst>
                                    <p:cond delay="0"/>
                                  </p:stCondLst>
                                  <p:childTnLst>
                                    <p:set>
                                      <p:cBhvr>
                                        <p:cTn id="126" dur="1" fill="hold">
                                          <p:stCondLst>
                                            <p:cond delay="0"/>
                                          </p:stCondLst>
                                        </p:cTn>
                                        <p:tgtEl>
                                          <p:spTgt spid="482342"/>
                                        </p:tgtEl>
                                        <p:attrNameLst>
                                          <p:attrName>style.visibility</p:attrName>
                                        </p:attrNameLst>
                                      </p:cBhvr>
                                      <p:to>
                                        <p:strVal val="visible"/>
                                      </p:to>
                                    </p:set>
                                    <p:anim calcmode="lin" valueType="num">
                                      <p:cBhvr>
                                        <p:cTn id="127" dur="1000" fill="hold"/>
                                        <p:tgtEl>
                                          <p:spTgt spid="482342"/>
                                        </p:tgtEl>
                                        <p:attrNameLst>
                                          <p:attrName>ppt_w</p:attrName>
                                        </p:attrNameLst>
                                      </p:cBhvr>
                                      <p:tavLst>
                                        <p:tav tm="0">
                                          <p:val>
                                            <p:fltVal val="0"/>
                                          </p:val>
                                        </p:tav>
                                        <p:tav tm="100000">
                                          <p:val>
                                            <p:strVal val="#ppt_w"/>
                                          </p:val>
                                        </p:tav>
                                      </p:tavLst>
                                    </p:anim>
                                    <p:anim calcmode="lin" valueType="num">
                                      <p:cBhvr>
                                        <p:cTn id="128" dur="1000" fill="hold"/>
                                        <p:tgtEl>
                                          <p:spTgt spid="482342"/>
                                        </p:tgtEl>
                                        <p:attrNameLst>
                                          <p:attrName>ppt_h</p:attrName>
                                        </p:attrNameLst>
                                      </p:cBhvr>
                                      <p:tavLst>
                                        <p:tav tm="0">
                                          <p:val>
                                            <p:fltVal val="0"/>
                                          </p:val>
                                        </p:tav>
                                        <p:tav tm="100000">
                                          <p:val>
                                            <p:strVal val="#ppt_h"/>
                                          </p:val>
                                        </p:tav>
                                      </p:tavLst>
                                    </p:anim>
                                    <p:anim calcmode="lin" valueType="num">
                                      <p:cBhvr>
                                        <p:cTn id="129" dur="1000" fill="hold"/>
                                        <p:tgtEl>
                                          <p:spTgt spid="482342"/>
                                        </p:tgtEl>
                                        <p:attrNameLst>
                                          <p:attrName>ppt_x</p:attrName>
                                        </p:attrNameLst>
                                      </p:cBhvr>
                                      <p:tavLst>
                                        <p:tav tm="0" fmla="#ppt_x+(cos(-2*pi*(1-$))*-#ppt_x-sin(-2*pi*(1-$))*(1-#ppt_y))*(1-$)">
                                          <p:val>
                                            <p:fltVal val="0"/>
                                          </p:val>
                                        </p:tav>
                                        <p:tav tm="100000">
                                          <p:val>
                                            <p:fltVal val="1"/>
                                          </p:val>
                                        </p:tav>
                                      </p:tavLst>
                                    </p:anim>
                                    <p:anim calcmode="lin" valueType="num">
                                      <p:cBhvr>
                                        <p:cTn id="130" dur="1000" fill="hold"/>
                                        <p:tgtEl>
                                          <p:spTgt spid="48234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 presetClass="entr" presetSubtype="8" fill="hold" grpId="0" nodeType="clickEffect">
                                  <p:stCondLst>
                                    <p:cond delay="0"/>
                                  </p:stCondLst>
                                  <p:childTnLst>
                                    <p:set>
                                      <p:cBhvr>
                                        <p:cTn id="134" dur="1" fill="hold">
                                          <p:stCondLst>
                                            <p:cond delay="0"/>
                                          </p:stCondLst>
                                        </p:cTn>
                                        <p:tgtEl>
                                          <p:spTgt spid="482328"/>
                                        </p:tgtEl>
                                        <p:attrNameLst>
                                          <p:attrName>style.visibility</p:attrName>
                                        </p:attrNameLst>
                                      </p:cBhvr>
                                      <p:to>
                                        <p:strVal val="visible"/>
                                      </p:to>
                                    </p:set>
                                    <p:anim calcmode="lin" valueType="num">
                                      <p:cBhvr additive="base">
                                        <p:cTn id="135" dur="500" fill="hold"/>
                                        <p:tgtEl>
                                          <p:spTgt spid="482328"/>
                                        </p:tgtEl>
                                        <p:attrNameLst>
                                          <p:attrName>ppt_x</p:attrName>
                                        </p:attrNameLst>
                                      </p:cBhvr>
                                      <p:tavLst>
                                        <p:tav tm="0">
                                          <p:val>
                                            <p:strVal val="0-#ppt_w/2"/>
                                          </p:val>
                                        </p:tav>
                                        <p:tav tm="100000">
                                          <p:val>
                                            <p:strVal val="#ppt_x"/>
                                          </p:val>
                                        </p:tav>
                                      </p:tavLst>
                                    </p:anim>
                                    <p:anim calcmode="lin" valueType="num">
                                      <p:cBhvr additive="base">
                                        <p:cTn id="136" dur="500" fill="hold"/>
                                        <p:tgtEl>
                                          <p:spTgt spid="482328"/>
                                        </p:tgtEl>
                                        <p:attrNameLst>
                                          <p:attrName>ppt_y</p:attrName>
                                        </p:attrNameLst>
                                      </p:cBhvr>
                                      <p:tavLst>
                                        <p:tav tm="0">
                                          <p:val>
                                            <p:strVal val="#ppt_y"/>
                                          </p:val>
                                        </p:tav>
                                        <p:tav tm="100000">
                                          <p:val>
                                            <p:strVal val="#ppt_y"/>
                                          </p:val>
                                        </p:tav>
                                      </p:tavLst>
                                    </p:anim>
                                  </p:childTnLst>
                                </p:cTn>
                              </p:par>
                            </p:childTnLst>
                          </p:cTn>
                        </p:par>
                        <p:par>
                          <p:cTn id="137" fill="hold" nodeType="afterGroup">
                            <p:stCondLst>
                              <p:cond delay="500"/>
                            </p:stCondLst>
                            <p:childTnLst>
                              <p:par>
                                <p:cTn id="138" presetID="18" presetClass="entr" presetSubtype="3" fill="hold" nodeType="afterEffect">
                                  <p:stCondLst>
                                    <p:cond delay="0"/>
                                  </p:stCondLst>
                                  <p:childTnLst>
                                    <p:set>
                                      <p:cBhvr>
                                        <p:cTn id="139" dur="1" fill="hold">
                                          <p:stCondLst>
                                            <p:cond delay="0"/>
                                          </p:stCondLst>
                                        </p:cTn>
                                        <p:tgtEl>
                                          <p:spTgt spid="482325"/>
                                        </p:tgtEl>
                                        <p:attrNameLst>
                                          <p:attrName>style.visibility</p:attrName>
                                        </p:attrNameLst>
                                      </p:cBhvr>
                                      <p:to>
                                        <p:strVal val="visible"/>
                                      </p:to>
                                    </p:set>
                                    <p:animEffect transition="in" filter="strips(upRight)">
                                      <p:cBhvr>
                                        <p:cTn id="140" dur="500"/>
                                        <p:tgtEl>
                                          <p:spTgt spid="482325"/>
                                        </p:tgtEl>
                                      </p:cBhvr>
                                    </p:animEffect>
                                  </p:childTnLst>
                                </p:cTn>
                              </p:par>
                            </p:childTnLst>
                          </p:cTn>
                        </p:par>
                        <p:par>
                          <p:cTn id="141" fill="hold" nodeType="afterGroup">
                            <p:stCondLst>
                              <p:cond delay="1000"/>
                            </p:stCondLst>
                            <p:childTnLst>
                              <p:par>
                                <p:cTn id="142" presetID="18" presetClass="entr" presetSubtype="12" fill="hold" nodeType="afterEffect">
                                  <p:stCondLst>
                                    <p:cond delay="0"/>
                                  </p:stCondLst>
                                  <p:childTnLst>
                                    <p:set>
                                      <p:cBhvr>
                                        <p:cTn id="143" dur="1" fill="hold">
                                          <p:stCondLst>
                                            <p:cond delay="0"/>
                                          </p:stCondLst>
                                        </p:cTn>
                                        <p:tgtEl>
                                          <p:spTgt spid="482326"/>
                                        </p:tgtEl>
                                        <p:attrNameLst>
                                          <p:attrName>style.visibility</p:attrName>
                                        </p:attrNameLst>
                                      </p:cBhvr>
                                      <p:to>
                                        <p:strVal val="visible"/>
                                      </p:to>
                                    </p:set>
                                    <p:animEffect transition="in" filter="strips(downLeft)">
                                      <p:cBhvr>
                                        <p:cTn id="144" dur="500"/>
                                        <p:tgtEl>
                                          <p:spTgt spid="482326"/>
                                        </p:tgtEl>
                                      </p:cBhvr>
                                    </p:animEffect>
                                  </p:childTnLst>
                                </p:cTn>
                              </p:par>
                            </p:childTnLst>
                          </p:cTn>
                        </p:par>
                        <p:par>
                          <p:cTn id="145" fill="hold" nodeType="afterGroup">
                            <p:stCondLst>
                              <p:cond delay="1500"/>
                            </p:stCondLst>
                            <p:childTnLst>
                              <p:par>
                                <p:cTn id="146" presetID="18" presetClass="entr" presetSubtype="3" fill="hold" nodeType="afterEffect">
                                  <p:stCondLst>
                                    <p:cond delay="0"/>
                                  </p:stCondLst>
                                  <p:childTnLst>
                                    <p:set>
                                      <p:cBhvr>
                                        <p:cTn id="147" dur="1" fill="hold">
                                          <p:stCondLst>
                                            <p:cond delay="0"/>
                                          </p:stCondLst>
                                        </p:cTn>
                                        <p:tgtEl>
                                          <p:spTgt spid="482327"/>
                                        </p:tgtEl>
                                        <p:attrNameLst>
                                          <p:attrName>style.visibility</p:attrName>
                                        </p:attrNameLst>
                                      </p:cBhvr>
                                      <p:to>
                                        <p:strVal val="visible"/>
                                      </p:to>
                                    </p:set>
                                    <p:animEffect transition="in" filter="strips(upRight)">
                                      <p:cBhvr>
                                        <p:cTn id="148" dur="500"/>
                                        <p:tgtEl>
                                          <p:spTgt spid="482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6" grpId="0" animBg="1" autoUpdateAnimBg="0"/>
      <p:bldP spid="482307" grpId="0" animBg="1" autoUpdateAnimBg="0"/>
      <p:bldP spid="482308" grpId="0" animBg="1" autoUpdateAnimBg="0"/>
      <p:bldP spid="482309" grpId="0" animBg="1" autoUpdateAnimBg="0"/>
      <p:bldP spid="482328" grpId="0"/>
      <p:bldP spid="482329" grpId="0" animBg="1" autoUpdateAnimBg="0"/>
      <p:bldP spid="482330" grpId="0" animBg="1" autoUpdateAnimBg="0"/>
      <p:bldP spid="482331" grpId="0" animBg="1" autoUpdateAnimBg="0"/>
      <p:bldP spid="482332" grpId="0" animBg="1" autoUpdateAnimBg="0"/>
      <p:bldP spid="482333" grpId="0" animBg="1" autoUpdateAnimBg="0"/>
      <p:bldP spid="482334" grpId="0" animBg="1" autoUpdateAnimBg="0"/>
      <p:bldP spid="482335" grpId="0" animBg="1" autoUpdateAnimBg="0"/>
      <p:bldP spid="482336" grpId="0" animBg="1" autoUpdateAnimBg="0"/>
      <p:bldP spid="482337" grpId="0" animBg="1" autoUpdateAnimBg="0"/>
      <p:bldP spid="482338" grpId="0" animBg="1" autoUpdateAnimBg="0"/>
      <p:bldP spid="482339" grpId="0" animBg="1" autoUpdateAnimBg="0"/>
      <p:bldP spid="482340" grpId="0" animBg="1" autoUpdateAnimBg="0"/>
      <p:bldP spid="482341" grpId="0" animBg="1" autoUpdateAnimBg="0"/>
      <p:bldP spid="482342" grpId="0" animBg="1" autoUpdateAnimBg="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ChangeArrowheads="1"/>
          </p:cNvSpPr>
          <p:nvPr/>
        </p:nvSpPr>
        <p:spPr bwMode="auto">
          <a:xfrm>
            <a:off x="1066800" y="4343400"/>
            <a:ext cx="1206500" cy="3810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1996</a:t>
            </a:r>
            <a:r>
              <a:rPr kumimoji="1" lang="zh-CN" altLang="en-US" sz="1600" b="1">
                <a:latin typeface="Times New Roman" pitchFamily="18" charset="0"/>
              </a:rPr>
              <a:t>／</a:t>
            </a:r>
            <a:r>
              <a:rPr kumimoji="1" lang="en-US" altLang="zh-CN" sz="1600" b="1">
                <a:latin typeface="Times New Roman" pitchFamily="18" charset="0"/>
              </a:rPr>
              <a:t>10</a:t>
            </a:r>
            <a:r>
              <a:rPr kumimoji="1" lang="zh-CN" altLang="en-US" sz="1600" b="1">
                <a:latin typeface="Times New Roman" pitchFamily="18" charset="0"/>
              </a:rPr>
              <a:t>／</a:t>
            </a:r>
            <a:r>
              <a:rPr kumimoji="1" lang="en-US" altLang="zh-CN" sz="1600" b="1">
                <a:latin typeface="Times New Roman" pitchFamily="18" charset="0"/>
              </a:rPr>
              <a:t>8</a:t>
            </a:r>
          </a:p>
        </p:txBody>
      </p:sp>
      <p:sp>
        <p:nvSpPr>
          <p:cNvPr id="216067" name="Rectangle 3"/>
          <p:cNvSpPr>
            <a:spLocks noChangeArrowheads="1"/>
          </p:cNvSpPr>
          <p:nvPr/>
        </p:nvSpPr>
        <p:spPr bwMode="auto">
          <a:xfrm>
            <a:off x="1066800" y="1981200"/>
            <a:ext cx="1208088"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1997</a:t>
            </a:r>
            <a:r>
              <a:rPr kumimoji="1" lang="zh-CN" altLang="en-US" sz="1600" b="1">
                <a:latin typeface="Times New Roman" pitchFamily="18" charset="0"/>
              </a:rPr>
              <a:t>／</a:t>
            </a:r>
            <a:r>
              <a:rPr kumimoji="1" lang="en-US" altLang="zh-CN" sz="1600" b="1">
                <a:latin typeface="Times New Roman" pitchFamily="18" charset="0"/>
              </a:rPr>
              <a:t>5</a:t>
            </a:r>
            <a:r>
              <a:rPr kumimoji="1" lang="zh-CN" altLang="en-US" sz="1600" b="1">
                <a:latin typeface="Times New Roman" pitchFamily="18" charset="0"/>
              </a:rPr>
              <a:t>／</a:t>
            </a:r>
            <a:r>
              <a:rPr kumimoji="1" lang="en-US" altLang="zh-CN" sz="1600" b="1">
                <a:latin typeface="Times New Roman" pitchFamily="18" charset="0"/>
              </a:rPr>
              <a:t>8</a:t>
            </a:r>
          </a:p>
        </p:txBody>
      </p:sp>
      <p:sp>
        <p:nvSpPr>
          <p:cNvPr id="216068" name="Rectangle 4"/>
          <p:cNvSpPr>
            <a:spLocks noChangeArrowheads="1"/>
          </p:cNvSpPr>
          <p:nvPr/>
        </p:nvSpPr>
        <p:spPr bwMode="auto">
          <a:xfrm>
            <a:off x="1066800" y="457200"/>
            <a:ext cx="1208088"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1995</a:t>
            </a:r>
            <a:r>
              <a:rPr kumimoji="1" lang="zh-CN" altLang="en-US" sz="1600" b="1">
                <a:latin typeface="Times New Roman" pitchFamily="18" charset="0"/>
              </a:rPr>
              <a:t>／</a:t>
            </a:r>
            <a:r>
              <a:rPr kumimoji="1" lang="en-US" altLang="zh-CN" sz="1600" b="1">
                <a:latin typeface="Times New Roman" pitchFamily="18" charset="0"/>
              </a:rPr>
              <a:t>1</a:t>
            </a:r>
            <a:r>
              <a:rPr kumimoji="1" lang="zh-CN" altLang="en-US" sz="1600" b="1">
                <a:latin typeface="Times New Roman" pitchFamily="18" charset="0"/>
              </a:rPr>
              <a:t>／</a:t>
            </a:r>
            <a:r>
              <a:rPr kumimoji="1" lang="en-US" altLang="zh-CN" sz="1600" b="1">
                <a:latin typeface="Times New Roman" pitchFamily="18" charset="0"/>
              </a:rPr>
              <a:t>8</a:t>
            </a:r>
          </a:p>
        </p:txBody>
      </p:sp>
      <p:sp>
        <p:nvSpPr>
          <p:cNvPr id="216069" name="Rectangle 5"/>
          <p:cNvSpPr>
            <a:spLocks noChangeArrowheads="1"/>
          </p:cNvSpPr>
          <p:nvPr/>
        </p:nvSpPr>
        <p:spPr bwMode="auto">
          <a:xfrm>
            <a:off x="1066800" y="762000"/>
            <a:ext cx="1208088"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1989</a:t>
            </a:r>
            <a:r>
              <a:rPr kumimoji="1" lang="zh-CN" altLang="en-US" sz="1600" b="1">
                <a:latin typeface="Times New Roman" pitchFamily="18" charset="0"/>
              </a:rPr>
              <a:t>／</a:t>
            </a:r>
            <a:r>
              <a:rPr kumimoji="1" lang="en-US" altLang="zh-CN" sz="1600" b="1">
                <a:latin typeface="Times New Roman" pitchFamily="18" charset="0"/>
              </a:rPr>
              <a:t>1</a:t>
            </a:r>
            <a:r>
              <a:rPr kumimoji="1" lang="zh-CN" altLang="en-US" sz="1600" b="1">
                <a:latin typeface="Times New Roman" pitchFamily="18" charset="0"/>
              </a:rPr>
              <a:t>／</a:t>
            </a:r>
            <a:r>
              <a:rPr kumimoji="1" lang="en-US" altLang="zh-CN" sz="1600" b="1">
                <a:latin typeface="Times New Roman" pitchFamily="18" charset="0"/>
              </a:rPr>
              <a:t>8</a:t>
            </a:r>
          </a:p>
        </p:txBody>
      </p:sp>
      <p:sp>
        <p:nvSpPr>
          <p:cNvPr id="216070" name="Rectangle 6"/>
          <p:cNvSpPr>
            <a:spLocks noChangeArrowheads="1"/>
          </p:cNvSpPr>
          <p:nvPr/>
        </p:nvSpPr>
        <p:spPr bwMode="auto">
          <a:xfrm>
            <a:off x="1066800" y="5410200"/>
            <a:ext cx="1206500" cy="3810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1993</a:t>
            </a:r>
            <a:r>
              <a:rPr kumimoji="1" lang="zh-CN" altLang="en-US" sz="1600" b="1">
                <a:latin typeface="Times New Roman" pitchFamily="18" charset="0"/>
              </a:rPr>
              <a:t>／</a:t>
            </a:r>
            <a:r>
              <a:rPr kumimoji="1" lang="en-US" altLang="zh-CN" sz="1600" b="1">
                <a:latin typeface="Times New Roman" pitchFamily="18" charset="0"/>
              </a:rPr>
              <a:t>10</a:t>
            </a:r>
            <a:r>
              <a:rPr kumimoji="1" lang="zh-CN" altLang="en-US" sz="1600" b="1">
                <a:latin typeface="Times New Roman" pitchFamily="18" charset="0"/>
              </a:rPr>
              <a:t>／</a:t>
            </a:r>
            <a:r>
              <a:rPr kumimoji="1" lang="en-US" altLang="zh-CN" sz="1600" b="1">
                <a:latin typeface="Times New Roman" pitchFamily="18" charset="0"/>
              </a:rPr>
              <a:t>26</a:t>
            </a:r>
          </a:p>
        </p:txBody>
      </p:sp>
      <p:sp>
        <p:nvSpPr>
          <p:cNvPr id="216071" name="Rectangle 7"/>
          <p:cNvSpPr>
            <a:spLocks noChangeArrowheads="1"/>
          </p:cNvSpPr>
          <p:nvPr/>
        </p:nvSpPr>
        <p:spPr bwMode="auto">
          <a:xfrm>
            <a:off x="1066800" y="4724400"/>
            <a:ext cx="1208088" cy="3810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1999</a:t>
            </a:r>
            <a:r>
              <a:rPr kumimoji="1" lang="zh-CN" altLang="en-US" sz="1600" b="1">
                <a:latin typeface="Times New Roman" pitchFamily="18" charset="0"/>
              </a:rPr>
              <a:t>／</a:t>
            </a:r>
            <a:r>
              <a:rPr kumimoji="1" lang="en-US" altLang="zh-CN" sz="1600" b="1">
                <a:latin typeface="Times New Roman" pitchFamily="18" charset="0"/>
              </a:rPr>
              <a:t>10</a:t>
            </a:r>
            <a:r>
              <a:rPr kumimoji="1" lang="zh-CN" altLang="en-US" sz="1600" b="1">
                <a:latin typeface="Times New Roman" pitchFamily="18" charset="0"/>
              </a:rPr>
              <a:t>／</a:t>
            </a:r>
            <a:r>
              <a:rPr kumimoji="1" lang="en-US" altLang="zh-CN" sz="1600" b="1">
                <a:latin typeface="Times New Roman" pitchFamily="18" charset="0"/>
              </a:rPr>
              <a:t>21</a:t>
            </a:r>
          </a:p>
        </p:txBody>
      </p:sp>
      <p:sp>
        <p:nvSpPr>
          <p:cNvPr id="216072" name="Rectangle 8"/>
          <p:cNvSpPr>
            <a:spLocks noChangeArrowheads="1"/>
          </p:cNvSpPr>
          <p:nvPr/>
        </p:nvSpPr>
        <p:spPr bwMode="auto">
          <a:xfrm>
            <a:off x="1066800" y="5105400"/>
            <a:ext cx="1208088"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1998</a:t>
            </a:r>
            <a:r>
              <a:rPr kumimoji="1" lang="zh-CN" altLang="en-US" sz="1600" b="1">
                <a:latin typeface="Times New Roman" pitchFamily="18" charset="0"/>
              </a:rPr>
              <a:t>／</a:t>
            </a:r>
            <a:r>
              <a:rPr kumimoji="1" lang="en-US" altLang="zh-CN" sz="1600" b="1">
                <a:latin typeface="Times New Roman" pitchFamily="18" charset="0"/>
              </a:rPr>
              <a:t>10</a:t>
            </a:r>
            <a:r>
              <a:rPr kumimoji="1" lang="zh-CN" altLang="en-US" sz="1600" b="1">
                <a:latin typeface="Times New Roman" pitchFamily="18" charset="0"/>
              </a:rPr>
              <a:t>／</a:t>
            </a:r>
            <a:r>
              <a:rPr kumimoji="1" lang="en-US" altLang="zh-CN" sz="1600" b="1">
                <a:latin typeface="Times New Roman" pitchFamily="18" charset="0"/>
              </a:rPr>
              <a:t>21</a:t>
            </a:r>
          </a:p>
        </p:txBody>
      </p:sp>
      <p:sp>
        <p:nvSpPr>
          <p:cNvPr id="216073" name="Rectangle 9"/>
          <p:cNvSpPr>
            <a:spLocks noChangeArrowheads="1"/>
          </p:cNvSpPr>
          <p:nvPr/>
        </p:nvSpPr>
        <p:spPr bwMode="auto">
          <a:xfrm>
            <a:off x="1066800" y="3429000"/>
            <a:ext cx="1208088"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1991</a:t>
            </a:r>
            <a:r>
              <a:rPr kumimoji="1" lang="zh-CN" altLang="en-US" sz="1600" b="1">
                <a:latin typeface="Times New Roman" pitchFamily="18" charset="0"/>
              </a:rPr>
              <a:t>／</a:t>
            </a:r>
            <a:r>
              <a:rPr kumimoji="1" lang="en-US" altLang="zh-CN" sz="1600" b="1">
                <a:latin typeface="Times New Roman" pitchFamily="18" charset="0"/>
              </a:rPr>
              <a:t>7</a:t>
            </a:r>
            <a:r>
              <a:rPr kumimoji="1" lang="zh-CN" altLang="en-US" sz="1600" b="1">
                <a:latin typeface="Times New Roman" pitchFamily="18" charset="0"/>
              </a:rPr>
              <a:t>／</a:t>
            </a:r>
            <a:r>
              <a:rPr kumimoji="1" lang="en-US" altLang="zh-CN" sz="1600" b="1">
                <a:latin typeface="Times New Roman" pitchFamily="18" charset="0"/>
              </a:rPr>
              <a:t>21</a:t>
            </a:r>
          </a:p>
        </p:txBody>
      </p:sp>
      <p:sp>
        <p:nvSpPr>
          <p:cNvPr id="216074" name="Rectangle 10"/>
          <p:cNvSpPr>
            <a:spLocks noChangeArrowheads="1"/>
          </p:cNvSpPr>
          <p:nvPr/>
        </p:nvSpPr>
        <p:spPr bwMode="auto">
          <a:xfrm>
            <a:off x="1066800" y="3733800"/>
            <a:ext cx="1208088"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1993</a:t>
            </a:r>
            <a:r>
              <a:rPr kumimoji="1" lang="zh-CN" altLang="en-US" sz="1600" b="1">
                <a:latin typeface="Times New Roman" pitchFamily="18" charset="0"/>
              </a:rPr>
              <a:t>／</a:t>
            </a:r>
            <a:r>
              <a:rPr kumimoji="1" lang="en-US" altLang="zh-CN" sz="1600" b="1">
                <a:latin typeface="Times New Roman" pitchFamily="18" charset="0"/>
              </a:rPr>
              <a:t>7</a:t>
            </a:r>
            <a:r>
              <a:rPr kumimoji="1" lang="zh-CN" altLang="en-US" sz="1600" b="1">
                <a:latin typeface="Times New Roman" pitchFamily="18" charset="0"/>
              </a:rPr>
              <a:t>／</a:t>
            </a:r>
            <a:r>
              <a:rPr kumimoji="1" lang="en-US" altLang="zh-CN" sz="1600" b="1">
                <a:latin typeface="Times New Roman" pitchFamily="18" charset="0"/>
              </a:rPr>
              <a:t>26</a:t>
            </a:r>
          </a:p>
        </p:txBody>
      </p:sp>
      <p:sp>
        <p:nvSpPr>
          <p:cNvPr id="216075" name="Rectangle 11"/>
          <p:cNvSpPr>
            <a:spLocks noChangeArrowheads="1"/>
          </p:cNvSpPr>
          <p:nvPr/>
        </p:nvSpPr>
        <p:spPr bwMode="auto">
          <a:xfrm>
            <a:off x="1066800" y="2895600"/>
            <a:ext cx="12065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1992</a:t>
            </a:r>
            <a:r>
              <a:rPr kumimoji="1" lang="zh-CN" altLang="en-US" sz="1600" b="1">
                <a:latin typeface="Times New Roman" pitchFamily="18" charset="0"/>
              </a:rPr>
              <a:t>／</a:t>
            </a:r>
            <a:r>
              <a:rPr kumimoji="1" lang="en-US" altLang="zh-CN" sz="1600" b="1">
                <a:latin typeface="Times New Roman" pitchFamily="18" charset="0"/>
              </a:rPr>
              <a:t>5</a:t>
            </a:r>
            <a:r>
              <a:rPr kumimoji="1" lang="zh-CN" altLang="en-US" sz="1600" b="1">
                <a:latin typeface="Times New Roman" pitchFamily="18" charset="0"/>
              </a:rPr>
              <a:t>／</a:t>
            </a:r>
            <a:r>
              <a:rPr kumimoji="1" lang="en-US" altLang="zh-CN" sz="1600" b="1">
                <a:latin typeface="Times New Roman" pitchFamily="18" charset="0"/>
              </a:rPr>
              <a:t>26</a:t>
            </a:r>
          </a:p>
        </p:txBody>
      </p:sp>
      <p:sp>
        <p:nvSpPr>
          <p:cNvPr id="216076" name="Rectangle 12"/>
          <p:cNvSpPr>
            <a:spLocks noChangeArrowheads="1"/>
          </p:cNvSpPr>
          <p:nvPr/>
        </p:nvSpPr>
        <p:spPr bwMode="auto">
          <a:xfrm>
            <a:off x="1066800" y="2286000"/>
            <a:ext cx="12065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1988</a:t>
            </a:r>
            <a:r>
              <a:rPr kumimoji="1" lang="zh-CN" altLang="en-US" sz="1600" b="1">
                <a:latin typeface="Times New Roman" pitchFamily="18" charset="0"/>
              </a:rPr>
              <a:t>／</a:t>
            </a:r>
            <a:r>
              <a:rPr kumimoji="1" lang="en-US" altLang="zh-CN" sz="1600" b="1">
                <a:latin typeface="Times New Roman" pitchFamily="18" charset="0"/>
              </a:rPr>
              <a:t>5</a:t>
            </a:r>
            <a:r>
              <a:rPr kumimoji="1" lang="zh-CN" altLang="en-US" sz="1600" b="1">
                <a:latin typeface="Times New Roman" pitchFamily="18" charset="0"/>
              </a:rPr>
              <a:t>／</a:t>
            </a:r>
            <a:r>
              <a:rPr kumimoji="1" lang="en-US" altLang="zh-CN" sz="1600" b="1">
                <a:latin typeface="Times New Roman" pitchFamily="18" charset="0"/>
              </a:rPr>
              <a:t>21</a:t>
            </a:r>
          </a:p>
        </p:txBody>
      </p:sp>
      <p:sp>
        <p:nvSpPr>
          <p:cNvPr id="216077" name="Rectangle 13"/>
          <p:cNvSpPr>
            <a:spLocks noChangeArrowheads="1"/>
          </p:cNvSpPr>
          <p:nvPr/>
        </p:nvSpPr>
        <p:spPr bwMode="auto">
          <a:xfrm>
            <a:off x="1066800" y="2590800"/>
            <a:ext cx="12065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1997</a:t>
            </a:r>
            <a:r>
              <a:rPr kumimoji="1" lang="zh-CN" altLang="en-US" sz="1600" b="1">
                <a:latin typeface="Times New Roman" pitchFamily="18" charset="0"/>
              </a:rPr>
              <a:t>／</a:t>
            </a:r>
            <a:r>
              <a:rPr kumimoji="1" lang="en-US" altLang="zh-CN" sz="1600" b="1">
                <a:latin typeface="Times New Roman" pitchFamily="18" charset="0"/>
              </a:rPr>
              <a:t>5</a:t>
            </a:r>
            <a:r>
              <a:rPr kumimoji="1" lang="zh-CN" altLang="en-US" sz="1600" b="1">
                <a:latin typeface="Times New Roman" pitchFamily="18" charset="0"/>
              </a:rPr>
              <a:t>／</a:t>
            </a:r>
            <a:r>
              <a:rPr kumimoji="1" lang="en-US" altLang="zh-CN" sz="1600" b="1">
                <a:latin typeface="Times New Roman" pitchFamily="18" charset="0"/>
              </a:rPr>
              <a:t>21</a:t>
            </a:r>
          </a:p>
        </p:txBody>
      </p:sp>
      <p:sp>
        <p:nvSpPr>
          <p:cNvPr id="216078" name="Rectangle 14"/>
          <p:cNvSpPr>
            <a:spLocks noChangeArrowheads="1"/>
          </p:cNvSpPr>
          <p:nvPr/>
        </p:nvSpPr>
        <p:spPr bwMode="auto">
          <a:xfrm>
            <a:off x="1066800" y="1066800"/>
            <a:ext cx="12065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1991</a:t>
            </a:r>
            <a:r>
              <a:rPr kumimoji="1" lang="zh-CN" altLang="en-US" sz="1600" b="1">
                <a:latin typeface="Times New Roman" pitchFamily="18" charset="0"/>
              </a:rPr>
              <a:t>／</a:t>
            </a:r>
            <a:r>
              <a:rPr kumimoji="1" lang="en-US" altLang="zh-CN" sz="1600" b="1">
                <a:latin typeface="Times New Roman" pitchFamily="18" charset="0"/>
              </a:rPr>
              <a:t>1</a:t>
            </a:r>
            <a:r>
              <a:rPr kumimoji="1" lang="zh-CN" altLang="en-US" sz="1600" b="1">
                <a:latin typeface="Times New Roman" pitchFamily="18" charset="0"/>
              </a:rPr>
              <a:t>／</a:t>
            </a:r>
            <a:r>
              <a:rPr kumimoji="1" lang="en-US" altLang="zh-CN" sz="1600" b="1">
                <a:latin typeface="Times New Roman" pitchFamily="18" charset="0"/>
              </a:rPr>
              <a:t>21</a:t>
            </a:r>
          </a:p>
        </p:txBody>
      </p:sp>
      <p:sp>
        <p:nvSpPr>
          <p:cNvPr id="216079" name="Rectangle 15"/>
          <p:cNvSpPr>
            <a:spLocks noChangeArrowheads="1"/>
          </p:cNvSpPr>
          <p:nvPr/>
        </p:nvSpPr>
        <p:spPr bwMode="auto">
          <a:xfrm>
            <a:off x="1066800" y="1371600"/>
            <a:ext cx="12065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1988</a:t>
            </a:r>
            <a:r>
              <a:rPr kumimoji="1" lang="zh-CN" altLang="en-US" sz="1600" b="1">
                <a:latin typeface="Times New Roman" pitchFamily="18" charset="0"/>
              </a:rPr>
              <a:t>／</a:t>
            </a:r>
            <a:r>
              <a:rPr kumimoji="1" lang="en-US" altLang="zh-CN" sz="1600" b="1">
                <a:latin typeface="Times New Roman" pitchFamily="18" charset="0"/>
              </a:rPr>
              <a:t>1</a:t>
            </a:r>
            <a:r>
              <a:rPr kumimoji="1" lang="zh-CN" altLang="en-US" sz="1600" b="1">
                <a:latin typeface="Times New Roman" pitchFamily="18" charset="0"/>
              </a:rPr>
              <a:t>／</a:t>
            </a:r>
            <a:r>
              <a:rPr kumimoji="1" lang="en-US" altLang="zh-CN" sz="1600" b="1">
                <a:latin typeface="Times New Roman" pitchFamily="18" charset="0"/>
              </a:rPr>
              <a:t>26</a:t>
            </a:r>
          </a:p>
        </p:txBody>
      </p:sp>
      <p:sp>
        <p:nvSpPr>
          <p:cNvPr id="216080" name="AutoShape 16"/>
          <p:cNvSpPr>
            <a:spLocks noChangeArrowheads="1"/>
          </p:cNvSpPr>
          <p:nvPr/>
        </p:nvSpPr>
        <p:spPr bwMode="auto">
          <a:xfrm>
            <a:off x="3048000" y="304800"/>
            <a:ext cx="1066800" cy="457200"/>
          </a:xfrm>
          <a:prstGeom prst="rightArrow">
            <a:avLst>
              <a:gd name="adj1" fmla="val 50000"/>
              <a:gd name="adj2" fmla="val 58333"/>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FFFF00"/>
                </a:solidFill>
                <a:latin typeface="Times New Roman" pitchFamily="18" charset="0"/>
              </a:rPr>
              <a:t>1988</a:t>
            </a:r>
          </a:p>
        </p:txBody>
      </p:sp>
      <p:sp>
        <p:nvSpPr>
          <p:cNvPr id="216081" name="AutoShape 17"/>
          <p:cNvSpPr>
            <a:spLocks noChangeArrowheads="1"/>
          </p:cNvSpPr>
          <p:nvPr/>
        </p:nvSpPr>
        <p:spPr bwMode="auto">
          <a:xfrm>
            <a:off x="3048000" y="838200"/>
            <a:ext cx="1066800" cy="457200"/>
          </a:xfrm>
          <a:prstGeom prst="rightArrow">
            <a:avLst>
              <a:gd name="adj1" fmla="val 50000"/>
              <a:gd name="adj2" fmla="val 58333"/>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FFFF00"/>
                </a:solidFill>
                <a:latin typeface="Times New Roman" pitchFamily="18" charset="0"/>
              </a:rPr>
              <a:t>1989</a:t>
            </a:r>
          </a:p>
        </p:txBody>
      </p:sp>
      <p:sp>
        <p:nvSpPr>
          <p:cNvPr id="216082" name="AutoShape 18"/>
          <p:cNvSpPr>
            <a:spLocks noChangeArrowheads="1"/>
          </p:cNvSpPr>
          <p:nvPr/>
        </p:nvSpPr>
        <p:spPr bwMode="auto">
          <a:xfrm>
            <a:off x="3048000" y="1371600"/>
            <a:ext cx="1066800" cy="457200"/>
          </a:xfrm>
          <a:prstGeom prst="rightArrow">
            <a:avLst>
              <a:gd name="adj1" fmla="val 50000"/>
              <a:gd name="adj2" fmla="val 58333"/>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FFFF00"/>
                </a:solidFill>
                <a:latin typeface="Times New Roman" pitchFamily="18" charset="0"/>
              </a:rPr>
              <a:t>1991</a:t>
            </a:r>
          </a:p>
        </p:txBody>
      </p:sp>
      <p:sp>
        <p:nvSpPr>
          <p:cNvPr id="216083" name="AutoShape 19"/>
          <p:cNvSpPr>
            <a:spLocks noChangeArrowheads="1"/>
          </p:cNvSpPr>
          <p:nvPr/>
        </p:nvSpPr>
        <p:spPr bwMode="auto">
          <a:xfrm>
            <a:off x="3048000" y="1905000"/>
            <a:ext cx="1066800" cy="457200"/>
          </a:xfrm>
          <a:prstGeom prst="rightArrow">
            <a:avLst>
              <a:gd name="adj1" fmla="val 50000"/>
              <a:gd name="adj2" fmla="val 58333"/>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FFFF00"/>
                </a:solidFill>
                <a:latin typeface="Times New Roman" pitchFamily="18" charset="0"/>
              </a:rPr>
              <a:t>1992</a:t>
            </a:r>
          </a:p>
        </p:txBody>
      </p:sp>
      <p:sp>
        <p:nvSpPr>
          <p:cNvPr id="216084" name="AutoShape 20"/>
          <p:cNvSpPr>
            <a:spLocks noChangeArrowheads="1"/>
          </p:cNvSpPr>
          <p:nvPr/>
        </p:nvSpPr>
        <p:spPr bwMode="auto">
          <a:xfrm>
            <a:off x="3048000" y="2438400"/>
            <a:ext cx="1066800" cy="457200"/>
          </a:xfrm>
          <a:prstGeom prst="rightArrow">
            <a:avLst>
              <a:gd name="adj1" fmla="val 50000"/>
              <a:gd name="adj2" fmla="val 58333"/>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FFFF00"/>
                </a:solidFill>
                <a:latin typeface="Times New Roman" pitchFamily="18" charset="0"/>
              </a:rPr>
              <a:t>1993</a:t>
            </a:r>
          </a:p>
        </p:txBody>
      </p:sp>
      <p:sp>
        <p:nvSpPr>
          <p:cNvPr id="216085" name="AutoShape 21"/>
          <p:cNvSpPr>
            <a:spLocks noChangeArrowheads="1"/>
          </p:cNvSpPr>
          <p:nvPr/>
        </p:nvSpPr>
        <p:spPr bwMode="auto">
          <a:xfrm>
            <a:off x="3048000" y="3048000"/>
            <a:ext cx="1066800" cy="457200"/>
          </a:xfrm>
          <a:prstGeom prst="rightArrow">
            <a:avLst>
              <a:gd name="adj1" fmla="val 50000"/>
              <a:gd name="adj2" fmla="val 58333"/>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FFFF00"/>
                </a:solidFill>
                <a:latin typeface="Times New Roman" pitchFamily="18" charset="0"/>
              </a:rPr>
              <a:t>1995</a:t>
            </a:r>
          </a:p>
        </p:txBody>
      </p:sp>
      <p:sp>
        <p:nvSpPr>
          <p:cNvPr id="216086" name="AutoShape 22"/>
          <p:cNvSpPr>
            <a:spLocks noChangeArrowheads="1"/>
          </p:cNvSpPr>
          <p:nvPr/>
        </p:nvSpPr>
        <p:spPr bwMode="auto">
          <a:xfrm>
            <a:off x="3048000" y="3657600"/>
            <a:ext cx="1066800" cy="457200"/>
          </a:xfrm>
          <a:prstGeom prst="rightArrow">
            <a:avLst>
              <a:gd name="adj1" fmla="val 50000"/>
              <a:gd name="adj2" fmla="val 58333"/>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FFFF00"/>
                </a:solidFill>
                <a:latin typeface="Times New Roman" pitchFamily="18" charset="0"/>
              </a:rPr>
              <a:t>1996</a:t>
            </a:r>
          </a:p>
        </p:txBody>
      </p:sp>
      <p:sp>
        <p:nvSpPr>
          <p:cNvPr id="216087" name="AutoShape 23"/>
          <p:cNvSpPr>
            <a:spLocks noChangeArrowheads="1"/>
          </p:cNvSpPr>
          <p:nvPr/>
        </p:nvSpPr>
        <p:spPr bwMode="auto">
          <a:xfrm>
            <a:off x="3048000" y="4267200"/>
            <a:ext cx="1066800" cy="457200"/>
          </a:xfrm>
          <a:prstGeom prst="rightArrow">
            <a:avLst>
              <a:gd name="adj1" fmla="val 50000"/>
              <a:gd name="adj2" fmla="val 58333"/>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FFFF00"/>
                </a:solidFill>
                <a:latin typeface="Times New Roman" pitchFamily="18" charset="0"/>
              </a:rPr>
              <a:t>1997</a:t>
            </a:r>
          </a:p>
        </p:txBody>
      </p:sp>
      <p:sp>
        <p:nvSpPr>
          <p:cNvPr id="216088" name="AutoShape 24"/>
          <p:cNvSpPr>
            <a:spLocks noChangeArrowheads="1"/>
          </p:cNvSpPr>
          <p:nvPr/>
        </p:nvSpPr>
        <p:spPr bwMode="auto">
          <a:xfrm>
            <a:off x="3048000" y="4876800"/>
            <a:ext cx="1066800" cy="457200"/>
          </a:xfrm>
          <a:prstGeom prst="rightArrow">
            <a:avLst>
              <a:gd name="adj1" fmla="val 50000"/>
              <a:gd name="adj2" fmla="val 58333"/>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FFFF00"/>
                </a:solidFill>
                <a:latin typeface="Times New Roman" pitchFamily="18" charset="0"/>
              </a:rPr>
              <a:t>1998</a:t>
            </a:r>
          </a:p>
        </p:txBody>
      </p:sp>
      <p:sp>
        <p:nvSpPr>
          <p:cNvPr id="216089" name="AutoShape 25"/>
          <p:cNvSpPr>
            <a:spLocks noChangeArrowheads="1"/>
          </p:cNvSpPr>
          <p:nvPr/>
        </p:nvSpPr>
        <p:spPr bwMode="auto">
          <a:xfrm>
            <a:off x="3048000" y="5486400"/>
            <a:ext cx="1066800" cy="457200"/>
          </a:xfrm>
          <a:prstGeom prst="rightArrow">
            <a:avLst>
              <a:gd name="adj1" fmla="val 50000"/>
              <a:gd name="adj2" fmla="val 58333"/>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FFFF00"/>
                </a:solidFill>
                <a:latin typeface="Times New Roman" pitchFamily="18" charset="0"/>
              </a:rPr>
              <a:t>1999</a:t>
            </a:r>
          </a:p>
        </p:txBody>
      </p:sp>
      <p:sp>
        <p:nvSpPr>
          <p:cNvPr id="216090" name="Text Box 26"/>
          <p:cNvSpPr txBox="1">
            <a:spLocks noChangeArrowheads="1"/>
          </p:cNvSpPr>
          <p:nvPr/>
        </p:nvSpPr>
        <p:spPr bwMode="auto">
          <a:xfrm>
            <a:off x="7162800" y="1143000"/>
            <a:ext cx="1524000" cy="39687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000" b="1">
                <a:latin typeface="Times New Roman" pitchFamily="18" charset="0"/>
                <a:ea typeface="楷体_GB2312" pitchFamily="49" charset="-122"/>
              </a:rPr>
              <a:t>按年分类</a:t>
            </a:r>
          </a:p>
        </p:txBody>
      </p:sp>
      <p:sp>
        <p:nvSpPr>
          <p:cNvPr id="483355" name="Text Box 27"/>
          <p:cNvSpPr txBox="1">
            <a:spLocks noChangeArrowheads="1"/>
          </p:cNvSpPr>
          <p:nvPr/>
        </p:nvSpPr>
        <p:spPr bwMode="auto">
          <a:xfrm>
            <a:off x="6172200" y="5410200"/>
            <a:ext cx="2362200" cy="3968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000" b="1">
                <a:latin typeface="Times New Roman" pitchFamily="18" charset="0"/>
                <a:ea typeface="楷体_GB2312" pitchFamily="49" charset="-122"/>
              </a:rPr>
              <a:t>按年从小到大收集</a:t>
            </a:r>
          </a:p>
        </p:txBody>
      </p:sp>
      <p:cxnSp>
        <p:nvCxnSpPr>
          <p:cNvPr id="483356" name="AutoShape 28"/>
          <p:cNvCxnSpPr>
            <a:cxnSpLocks noChangeShapeType="1"/>
            <a:stCxn id="483372" idx="3"/>
            <a:endCxn id="483374" idx="1"/>
          </p:cNvCxnSpPr>
          <p:nvPr/>
        </p:nvCxnSpPr>
        <p:spPr bwMode="auto">
          <a:xfrm>
            <a:off x="5397500" y="533400"/>
            <a:ext cx="698500" cy="0"/>
          </a:xfrm>
          <a:prstGeom prst="straightConnector1">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3357" name="AutoShape 29"/>
          <p:cNvCxnSpPr>
            <a:cxnSpLocks noChangeShapeType="1"/>
            <a:stCxn id="483374" idx="3"/>
            <a:endCxn id="483370" idx="0"/>
          </p:cNvCxnSpPr>
          <p:nvPr/>
        </p:nvCxnSpPr>
        <p:spPr bwMode="auto">
          <a:xfrm flipH="1">
            <a:off x="4795838" y="533400"/>
            <a:ext cx="2506662" cy="381000"/>
          </a:xfrm>
          <a:prstGeom prst="curvedConnector4">
            <a:avLst>
              <a:gd name="adj1" fmla="val -9120"/>
              <a:gd name="adj2" fmla="val 70000"/>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3358" name="AutoShape 30"/>
          <p:cNvCxnSpPr>
            <a:cxnSpLocks noChangeShapeType="1"/>
            <a:stCxn id="483370" idx="3"/>
            <a:endCxn id="483371" idx="0"/>
          </p:cNvCxnSpPr>
          <p:nvPr/>
        </p:nvCxnSpPr>
        <p:spPr bwMode="auto">
          <a:xfrm flipH="1">
            <a:off x="4794250" y="1066800"/>
            <a:ext cx="604838" cy="457200"/>
          </a:xfrm>
          <a:prstGeom prst="curvedConnector4">
            <a:avLst>
              <a:gd name="adj1" fmla="val -37796"/>
              <a:gd name="adj2" fmla="val 66667"/>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3359" name="AutoShape 31"/>
          <p:cNvCxnSpPr>
            <a:cxnSpLocks noChangeShapeType="1"/>
            <a:stCxn id="483371" idx="3"/>
            <a:endCxn id="483377" idx="1"/>
          </p:cNvCxnSpPr>
          <p:nvPr/>
        </p:nvCxnSpPr>
        <p:spPr bwMode="auto">
          <a:xfrm>
            <a:off x="5397500" y="1676400"/>
            <a:ext cx="698500" cy="0"/>
          </a:xfrm>
          <a:prstGeom prst="straightConnector1">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3360" name="AutoShape 32"/>
          <p:cNvCxnSpPr>
            <a:cxnSpLocks noChangeShapeType="1"/>
            <a:stCxn id="483377" idx="3"/>
            <a:endCxn id="483376" idx="0"/>
          </p:cNvCxnSpPr>
          <p:nvPr/>
        </p:nvCxnSpPr>
        <p:spPr bwMode="auto">
          <a:xfrm flipH="1">
            <a:off x="4794250" y="1676400"/>
            <a:ext cx="2509838" cy="304800"/>
          </a:xfrm>
          <a:prstGeom prst="curvedConnector4">
            <a:avLst>
              <a:gd name="adj1" fmla="val -9106"/>
              <a:gd name="adj2" fmla="val 75000"/>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3361" name="AutoShape 33"/>
          <p:cNvCxnSpPr>
            <a:cxnSpLocks noChangeShapeType="1"/>
            <a:stCxn id="483376" idx="3"/>
            <a:endCxn id="483378" idx="0"/>
          </p:cNvCxnSpPr>
          <p:nvPr/>
        </p:nvCxnSpPr>
        <p:spPr bwMode="auto">
          <a:xfrm flipH="1">
            <a:off x="4795838" y="2133600"/>
            <a:ext cx="601662" cy="457200"/>
          </a:xfrm>
          <a:prstGeom prst="curvedConnector4">
            <a:avLst>
              <a:gd name="adj1" fmla="val -37995"/>
              <a:gd name="adj2" fmla="val 66667"/>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3362" name="AutoShape 34"/>
          <p:cNvCxnSpPr>
            <a:cxnSpLocks noChangeShapeType="1"/>
            <a:stCxn id="483378" idx="3"/>
            <a:endCxn id="483382" idx="1"/>
          </p:cNvCxnSpPr>
          <p:nvPr/>
        </p:nvCxnSpPr>
        <p:spPr bwMode="auto">
          <a:xfrm>
            <a:off x="5399088" y="2743200"/>
            <a:ext cx="696912" cy="0"/>
          </a:xfrm>
          <a:prstGeom prst="straightConnector1">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3363" name="AutoShape 35"/>
          <p:cNvCxnSpPr>
            <a:cxnSpLocks noChangeShapeType="1"/>
            <a:stCxn id="483382" idx="3"/>
            <a:endCxn id="483369" idx="0"/>
          </p:cNvCxnSpPr>
          <p:nvPr/>
        </p:nvCxnSpPr>
        <p:spPr bwMode="auto">
          <a:xfrm flipH="1">
            <a:off x="4795838" y="2743200"/>
            <a:ext cx="2506662" cy="381000"/>
          </a:xfrm>
          <a:prstGeom prst="curvedConnector4">
            <a:avLst>
              <a:gd name="adj1" fmla="val -9120"/>
              <a:gd name="adj2" fmla="val 70000"/>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3364" name="AutoShape 36"/>
          <p:cNvCxnSpPr>
            <a:cxnSpLocks noChangeShapeType="1"/>
            <a:stCxn id="483369" idx="3"/>
            <a:endCxn id="483379" idx="0"/>
          </p:cNvCxnSpPr>
          <p:nvPr/>
        </p:nvCxnSpPr>
        <p:spPr bwMode="auto">
          <a:xfrm flipH="1">
            <a:off x="4794250" y="3276600"/>
            <a:ext cx="604838" cy="457200"/>
          </a:xfrm>
          <a:prstGeom prst="curvedConnector4">
            <a:avLst>
              <a:gd name="adj1" fmla="val -37796"/>
              <a:gd name="adj2" fmla="val 66667"/>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3365" name="AutoShape 37"/>
          <p:cNvCxnSpPr>
            <a:cxnSpLocks noChangeShapeType="1"/>
            <a:stCxn id="483379" idx="3"/>
            <a:endCxn id="483373" idx="0"/>
          </p:cNvCxnSpPr>
          <p:nvPr/>
        </p:nvCxnSpPr>
        <p:spPr bwMode="auto">
          <a:xfrm flipH="1">
            <a:off x="4795838" y="3924300"/>
            <a:ext cx="601662" cy="419100"/>
          </a:xfrm>
          <a:prstGeom prst="curvedConnector4">
            <a:avLst>
              <a:gd name="adj1" fmla="val -37995"/>
              <a:gd name="adj2" fmla="val 72727"/>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3366" name="AutoShape 38"/>
          <p:cNvCxnSpPr>
            <a:cxnSpLocks noChangeShapeType="1"/>
            <a:stCxn id="483373" idx="3"/>
            <a:endCxn id="483375" idx="1"/>
          </p:cNvCxnSpPr>
          <p:nvPr/>
        </p:nvCxnSpPr>
        <p:spPr bwMode="auto">
          <a:xfrm>
            <a:off x="5399088" y="4495800"/>
            <a:ext cx="696912" cy="0"/>
          </a:xfrm>
          <a:prstGeom prst="straightConnector1">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3367" name="AutoShape 39"/>
          <p:cNvCxnSpPr>
            <a:cxnSpLocks noChangeShapeType="1"/>
            <a:stCxn id="483375" idx="3"/>
            <a:endCxn id="483381" idx="0"/>
          </p:cNvCxnSpPr>
          <p:nvPr/>
        </p:nvCxnSpPr>
        <p:spPr bwMode="auto">
          <a:xfrm flipH="1">
            <a:off x="4795838" y="4495800"/>
            <a:ext cx="2506662" cy="457200"/>
          </a:xfrm>
          <a:prstGeom prst="curvedConnector4">
            <a:avLst>
              <a:gd name="adj1" fmla="val -9120"/>
              <a:gd name="adj2" fmla="val 66667"/>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3368" name="AutoShape 40"/>
          <p:cNvCxnSpPr>
            <a:cxnSpLocks noChangeShapeType="1"/>
            <a:stCxn id="483381" idx="3"/>
            <a:endCxn id="483380" idx="0"/>
          </p:cNvCxnSpPr>
          <p:nvPr/>
        </p:nvCxnSpPr>
        <p:spPr bwMode="auto">
          <a:xfrm flipH="1">
            <a:off x="4795838" y="5105400"/>
            <a:ext cx="603250" cy="457200"/>
          </a:xfrm>
          <a:prstGeom prst="curvedConnector4">
            <a:avLst>
              <a:gd name="adj1" fmla="val -37894"/>
              <a:gd name="adj2" fmla="val 66667"/>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3369" name="Rectangle 41"/>
          <p:cNvSpPr>
            <a:spLocks noChangeArrowheads="1"/>
          </p:cNvSpPr>
          <p:nvPr/>
        </p:nvSpPr>
        <p:spPr bwMode="auto">
          <a:xfrm>
            <a:off x="4191000" y="3124200"/>
            <a:ext cx="1208088"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1995</a:t>
            </a:r>
            <a:r>
              <a:rPr kumimoji="1" lang="zh-CN" altLang="en-US" sz="1600" b="1">
                <a:latin typeface="Times New Roman" pitchFamily="18" charset="0"/>
              </a:rPr>
              <a:t>／</a:t>
            </a:r>
            <a:r>
              <a:rPr kumimoji="1" lang="en-US" altLang="zh-CN" sz="1600" b="1">
                <a:latin typeface="Times New Roman" pitchFamily="18" charset="0"/>
              </a:rPr>
              <a:t>1</a:t>
            </a:r>
            <a:r>
              <a:rPr kumimoji="1" lang="zh-CN" altLang="en-US" sz="1600" b="1">
                <a:latin typeface="Times New Roman" pitchFamily="18" charset="0"/>
              </a:rPr>
              <a:t>／</a:t>
            </a:r>
            <a:r>
              <a:rPr kumimoji="1" lang="en-US" altLang="zh-CN" sz="1600" b="1">
                <a:latin typeface="Times New Roman" pitchFamily="18" charset="0"/>
              </a:rPr>
              <a:t>8</a:t>
            </a:r>
          </a:p>
        </p:txBody>
      </p:sp>
      <p:sp>
        <p:nvSpPr>
          <p:cNvPr id="483370" name="Rectangle 42"/>
          <p:cNvSpPr>
            <a:spLocks noChangeArrowheads="1"/>
          </p:cNvSpPr>
          <p:nvPr/>
        </p:nvSpPr>
        <p:spPr bwMode="auto">
          <a:xfrm>
            <a:off x="4191000" y="914400"/>
            <a:ext cx="1208088"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1989</a:t>
            </a:r>
            <a:r>
              <a:rPr kumimoji="1" lang="zh-CN" altLang="en-US" sz="1600" b="1">
                <a:latin typeface="Times New Roman" pitchFamily="18" charset="0"/>
              </a:rPr>
              <a:t>／</a:t>
            </a:r>
            <a:r>
              <a:rPr kumimoji="1" lang="en-US" altLang="zh-CN" sz="1600" b="1">
                <a:latin typeface="Times New Roman" pitchFamily="18" charset="0"/>
              </a:rPr>
              <a:t>1</a:t>
            </a:r>
            <a:r>
              <a:rPr kumimoji="1" lang="zh-CN" altLang="en-US" sz="1600" b="1">
                <a:latin typeface="Times New Roman" pitchFamily="18" charset="0"/>
              </a:rPr>
              <a:t>／</a:t>
            </a:r>
            <a:r>
              <a:rPr kumimoji="1" lang="en-US" altLang="zh-CN" sz="1600" b="1">
                <a:latin typeface="Times New Roman" pitchFamily="18" charset="0"/>
              </a:rPr>
              <a:t>8</a:t>
            </a:r>
          </a:p>
        </p:txBody>
      </p:sp>
      <p:sp>
        <p:nvSpPr>
          <p:cNvPr id="483371" name="Rectangle 43"/>
          <p:cNvSpPr>
            <a:spLocks noChangeArrowheads="1"/>
          </p:cNvSpPr>
          <p:nvPr/>
        </p:nvSpPr>
        <p:spPr bwMode="auto">
          <a:xfrm>
            <a:off x="4191000" y="1524000"/>
            <a:ext cx="12065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1991</a:t>
            </a:r>
            <a:r>
              <a:rPr kumimoji="1" lang="zh-CN" altLang="en-US" sz="1600" b="1">
                <a:latin typeface="Times New Roman" pitchFamily="18" charset="0"/>
              </a:rPr>
              <a:t>／</a:t>
            </a:r>
            <a:r>
              <a:rPr kumimoji="1" lang="en-US" altLang="zh-CN" sz="1600" b="1">
                <a:latin typeface="Times New Roman" pitchFamily="18" charset="0"/>
              </a:rPr>
              <a:t>1</a:t>
            </a:r>
            <a:r>
              <a:rPr kumimoji="1" lang="zh-CN" altLang="en-US" sz="1600" b="1">
                <a:latin typeface="Times New Roman" pitchFamily="18" charset="0"/>
              </a:rPr>
              <a:t>／</a:t>
            </a:r>
            <a:r>
              <a:rPr kumimoji="1" lang="en-US" altLang="zh-CN" sz="1600" b="1">
                <a:latin typeface="Times New Roman" pitchFamily="18" charset="0"/>
              </a:rPr>
              <a:t>21</a:t>
            </a:r>
          </a:p>
        </p:txBody>
      </p:sp>
      <p:sp>
        <p:nvSpPr>
          <p:cNvPr id="483372" name="Rectangle 44"/>
          <p:cNvSpPr>
            <a:spLocks noChangeArrowheads="1"/>
          </p:cNvSpPr>
          <p:nvPr/>
        </p:nvSpPr>
        <p:spPr bwMode="auto">
          <a:xfrm>
            <a:off x="4191000" y="381000"/>
            <a:ext cx="12065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1988</a:t>
            </a:r>
            <a:r>
              <a:rPr kumimoji="1" lang="zh-CN" altLang="en-US" sz="1600" b="1">
                <a:latin typeface="Times New Roman" pitchFamily="18" charset="0"/>
              </a:rPr>
              <a:t>／</a:t>
            </a:r>
            <a:r>
              <a:rPr kumimoji="1" lang="en-US" altLang="zh-CN" sz="1600" b="1">
                <a:latin typeface="Times New Roman" pitchFamily="18" charset="0"/>
              </a:rPr>
              <a:t>1</a:t>
            </a:r>
            <a:r>
              <a:rPr kumimoji="1" lang="zh-CN" altLang="en-US" sz="1600" b="1">
                <a:latin typeface="Times New Roman" pitchFamily="18" charset="0"/>
              </a:rPr>
              <a:t>／</a:t>
            </a:r>
            <a:r>
              <a:rPr kumimoji="1" lang="en-US" altLang="zh-CN" sz="1600" b="1">
                <a:latin typeface="Times New Roman" pitchFamily="18" charset="0"/>
              </a:rPr>
              <a:t>26</a:t>
            </a:r>
          </a:p>
        </p:txBody>
      </p:sp>
      <p:sp>
        <p:nvSpPr>
          <p:cNvPr id="483373" name="Rectangle 45"/>
          <p:cNvSpPr>
            <a:spLocks noChangeArrowheads="1"/>
          </p:cNvSpPr>
          <p:nvPr/>
        </p:nvSpPr>
        <p:spPr bwMode="auto">
          <a:xfrm>
            <a:off x="4191000" y="4343400"/>
            <a:ext cx="1208088"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1997</a:t>
            </a:r>
            <a:r>
              <a:rPr kumimoji="1" lang="zh-CN" altLang="en-US" sz="1600" b="1">
                <a:latin typeface="Times New Roman" pitchFamily="18" charset="0"/>
              </a:rPr>
              <a:t>／</a:t>
            </a:r>
            <a:r>
              <a:rPr kumimoji="1" lang="en-US" altLang="zh-CN" sz="1600" b="1">
                <a:latin typeface="Times New Roman" pitchFamily="18" charset="0"/>
              </a:rPr>
              <a:t>5</a:t>
            </a:r>
            <a:r>
              <a:rPr kumimoji="1" lang="zh-CN" altLang="en-US" sz="1600" b="1">
                <a:latin typeface="Times New Roman" pitchFamily="18" charset="0"/>
              </a:rPr>
              <a:t>／</a:t>
            </a:r>
            <a:r>
              <a:rPr kumimoji="1" lang="en-US" altLang="zh-CN" sz="1600" b="1">
                <a:latin typeface="Times New Roman" pitchFamily="18" charset="0"/>
              </a:rPr>
              <a:t>8</a:t>
            </a:r>
          </a:p>
        </p:txBody>
      </p:sp>
      <p:sp>
        <p:nvSpPr>
          <p:cNvPr id="483374" name="Rectangle 46"/>
          <p:cNvSpPr>
            <a:spLocks noChangeArrowheads="1"/>
          </p:cNvSpPr>
          <p:nvPr/>
        </p:nvSpPr>
        <p:spPr bwMode="auto">
          <a:xfrm>
            <a:off x="6096000" y="381000"/>
            <a:ext cx="12065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1988</a:t>
            </a:r>
            <a:r>
              <a:rPr kumimoji="1" lang="zh-CN" altLang="en-US" sz="1600" b="1">
                <a:latin typeface="Times New Roman" pitchFamily="18" charset="0"/>
              </a:rPr>
              <a:t>／</a:t>
            </a:r>
            <a:r>
              <a:rPr kumimoji="1" lang="en-US" altLang="zh-CN" sz="1600" b="1">
                <a:latin typeface="Times New Roman" pitchFamily="18" charset="0"/>
              </a:rPr>
              <a:t>5</a:t>
            </a:r>
            <a:r>
              <a:rPr kumimoji="1" lang="zh-CN" altLang="en-US" sz="1600" b="1">
                <a:latin typeface="Times New Roman" pitchFamily="18" charset="0"/>
              </a:rPr>
              <a:t>／</a:t>
            </a:r>
            <a:r>
              <a:rPr kumimoji="1" lang="en-US" altLang="zh-CN" sz="1600" b="1">
                <a:latin typeface="Times New Roman" pitchFamily="18" charset="0"/>
              </a:rPr>
              <a:t>21</a:t>
            </a:r>
          </a:p>
        </p:txBody>
      </p:sp>
      <p:sp>
        <p:nvSpPr>
          <p:cNvPr id="483375" name="Rectangle 47"/>
          <p:cNvSpPr>
            <a:spLocks noChangeArrowheads="1"/>
          </p:cNvSpPr>
          <p:nvPr/>
        </p:nvSpPr>
        <p:spPr bwMode="auto">
          <a:xfrm>
            <a:off x="6096000" y="4343400"/>
            <a:ext cx="12065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1997</a:t>
            </a:r>
            <a:r>
              <a:rPr kumimoji="1" lang="zh-CN" altLang="en-US" sz="1600" b="1">
                <a:latin typeface="Times New Roman" pitchFamily="18" charset="0"/>
              </a:rPr>
              <a:t>／</a:t>
            </a:r>
            <a:r>
              <a:rPr kumimoji="1" lang="en-US" altLang="zh-CN" sz="1600" b="1">
                <a:latin typeface="Times New Roman" pitchFamily="18" charset="0"/>
              </a:rPr>
              <a:t>5</a:t>
            </a:r>
            <a:r>
              <a:rPr kumimoji="1" lang="zh-CN" altLang="en-US" sz="1600" b="1">
                <a:latin typeface="Times New Roman" pitchFamily="18" charset="0"/>
              </a:rPr>
              <a:t>／</a:t>
            </a:r>
            <a:r>
              <a:rPr kumimoji="1" lang="en-US" altLang="zh-CN" sz="1600" b="1">
                <a:latin typeface="Times New Roman" pitchFamily="18" charset="0"/>
              </a:rPr>
              <a:t>21</a:t>
            </a:r>
          </a:p>
        </p:txBody>
      </p:sp>
      <p:sp>
        <p:nvSpPr>
          <p:cNvPr id="483376" name="Rectangle 48"/>
          <p:cNvSpPr>
            <a:spLocks noChangeArrowheads="1"/>
          </p:cNvSpPr>
          <p:nvPr/>
        </p:nvSpPr>
        <p:spPr bwMode="auto">
          <a:xfrm>
            <a:off x="4191000" y="1981200"/>
            <a:ext cx="12065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1992</a:t>
            </a:r>
            <a:r>
              <a:rPr kumimoji="1" lang="zh-CN" altLang="en-US" sz="1600" b="1">
                <a:latin typeface="Times New Roman" pitchFamily="18" charset="0"/>
              </a:rPr>
              <a:t>／</a:t>
            </a:r>
            <a:r>
              <a:rPr kumimoji="1" lang="en-US" altLang="zh-CN" sz="1600" b="1">
                <a:latin typeface="Times New Roman" pitchFamily="18" charset="0"/>
              </a:rPr>
              <a:t>5</a:t>
            </a:r>
            <a:r>
              <a:rPr kumimoji="1" lang="zh-CN" altLang="en-US" sz="1600" b="1">
                <a:latin typeface="Times New Roman" pitchFamily="18" charset="0"/>
              </a:rPr>
              <a:t>／</a:t>
            </a:r>
            <a:r>
              <a:rPr kumimoji="1" lang="en-US" altLang="zh-CN" sz="1600" b="1">
                <a:latin typeface="Times New Roman" pitchFamily="18" charset="0"/>
              </a:rPr>
              <a:t>26</a:t>
            </a:r>
          </a:p>
        </p:txBody>
      </p:sp>
      <p:sp>
        <p:nvSpPr>
          <p:cNvPr id="483377" name="Rectangle 49"/>
          <p:cNvSpPr>
            <a:spLocks noChangeArrowheads="1"/>
          </p:cNvSpPr>
          <p:nvPr/>
        </p:nvSpPr>
        <p:spPr bwMode="auto">
          <a:xfrm>
            <a:off x="6096000" y="1524000"/>
            <a:ext cx="1208088"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1991</a:t>
            </a:r>
            <a:r>
              <a:rPr kumimoji="1" lang="zh-CN" altLang="en-US" sz="1600" b="1">
                <a:latin typeface="Times New Roman" pitchFamily="18" charset="0"/>
              </a:rPr>
              <a:t>／</a:t>
            </a:r>
            <a:r>
              <a:rPr kumimoji="1" lang="en-US" altLang="zh-CN" sz="1600" b="1">
                <a:latin typeface="Times New Roman" pitchFamily="18" charset="0"/>
              </a:rPr>
              <a:t>7</a:t>
            </a:r>
            <a:r>
              <a:rPr kumimoji="1" lang="zh-CN" altLang="en-US" sz="1600" b="1">
                <a:latin typeface="Times New Roman" pitchFamily="18" charset="0"/>
              </a:rPr>
              <a:t>／</a:t>
            </a:r>
            <a:r>
              <a:rPr kumimoji="1" lang="en-US" altLang="zh-CN" sz="1600" b="1">
                <a:latin typeface="Times New Roman" pitchFamily="18" charset="0"/>
              </a:rPr>
              <a:t>21</a:t>
            </a:r>
          </a:p>
        </p:txBody>
      </p:sp>
      <p:sp>
        <p:nvSpPr>
          <p:cNvPr id="483378" name="Rectangle 50"/>
          <p:cNvSpPr>
            <a:spLocks noChangeArrowheads="1"/>
          </p:cNvSpPr>
          <p:nvPr/>
        </p:nvSpPr>
        <p:spPr bwMode="auto">
          <a:xfrm>
            <a:off x="4191000" y="2590800"/>
            <a:ext cx="1208088"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1993</a:t>
            </a:r>
            <a:r>
              <a:rPr kumimoji="1" lang="zh-CN" altLang="en-US" sz="1600" b="1">
                <a:latin typeface="Times New Roman" pitchFamily="18" charset="0"/>
              </a:rPr>
              <a:t>／</a:t>
            </a:r>
            <a:r>
              <a:rPr kumimoji="1" lang="en-US" altLang="zh-CN" sz="1600" b="1">
                <a:latin typeface="Times New Roman" pitchFamily="18" charset="0"/>
              </a:rPr>
              <a:t>7</a:t>
            </a:r>
            <a:r>
              <a:rPr kumimoji="1" lang="zh-CN" altLang="en-US" sz="1600" b="1">
                <a:latin typeface="Times New Roman" pitchFamily="18" charset="0"/>
              </a:rPr>
              <a:t>／</a:t>
            </a:r>
            <a:r>
              <a:rPr kumimoji="1" lang="en-US" altLang="zh-CN" sz="1600" b="1">
                <a:latin typeface="Times New Roman" pitchFamily="18" charset="0"/>
              </a:rPr>
              <a:t>26</a:t>
            </a:r>
          </a:p>
        </p:txBody>
      </p:sp>
      <p:sp>
        <p:nvSpPr>
          <p:cNvPr id="483379" name="Rectangle 51"/>
          <p:cNvSpPr>
            <a:spLocks noChangeArrowheads="1"/>
          </p:cNvSpPr>
          <p:nvPr/>
        </p:nvSpPr>
        <p:spPr bwMode="auto">
          <a:xfrm>
            <a:off x="4191000" y="3733800"/>
            <a:ext cx="1206500" cy="3810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1996</a:t>
            </a:r>
            <a:r>
              <a:rPr kumimoji="1" lang="zh-CN" altLang="en-US" sz="1600" b="1">
                <a:latin typeface="Times New Roman" pitchFamily="18" charset="0"/>
              </a:rPr>
              <a:t>／</a:t>
            </a:r>
            <a:r>
              <a:rPr kumimoji="1" lang="en-US" altLang="zh-CN" sz="1600" b="1">
                <a:latin typeface="Times New Roman" pitchFamily="18" charset="0"/>
              </a:rPr>
              <a:t>10</a:t>
            </a:r>
            <a:r>
              <a:rPr kumimoji="1" lang="zh-CN" altLang="en-US" sz="1600" b="1">
                <a:latin typeface="Times New Roman" pitchFamily="18" charset="0"/>
              </a:rPr>
              <a:t>／</a:t>
            </a:r>
            <a:r>
              <a:rPr kumimoji="1" lang="en-US" altLang="zh-CN" sz="1600" b="1">
                <a:latin typeface="Times New Roman" pitchFamily="18" charset="0"/>
              </a:rPr>
              <a:t>8</a:t>
            </a:r>
          </a:p>
        </p:txBody>
      </p:sp>
      <p:sp>
        <p:nvSpPr>
          <p:cNvPr id="483380" name="Rectangle 52"/>
          <p:cNvSpPr>
            <a:spLocks noChangeArrowheads="1"/>
          </p:cNvSpPr>
          <p:nvPr/>
        </p:nvSpPr>
        <p:spPr bwMode="auto">
          <a:xfrm>
            <a:off x="4191000" y="5562600"/>
            <a:ext cx="1208088" cy="3810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1999</a:t>
            </a:r>
            <a:r>
              <a:rPr kumimoji="1" lang="zh-CN" altLang="en-US" sz="1600" b="1">
                <a:latin typeface="Times New Roman" pitchFamily="18" charset="0"/>
              </a:rPr>
              <a:t>／</a:t>
            </a:r>
            <a:r>
              <a:rPr kumimoji="1" lang="en-US" altLang="zh-CN" sz="1600" b="1">
                <a:latin typeface="Times New Roman" pitchFamily="18" charset="0"/>
              </a:rPr>
              <a:t>10</a:t>
            </a:r>
            <a:r>
              <a:rPr kumimoji="1" lang="zh-CN" altLang="en-US" sz="1600" b="1">
                <a:latin typeface="Times New Roman" pitchFamily="18" charset="0"/>
              </a:rPr>
              <a:t>／</a:t>
            </a:r>
            <a:r>
              <a:rPr kumimoji="1" lang="en-US" altLang="zh-CN" sz="1600" b="1">
                <a:latin typeface="Times New Roman" pitchFamily="18" charset="0"/>
              </a:rPr>
              <a:t>21</a:t>
            </a:r>
          </a:p>
        </p:txBody>
      </p:sp>
      <p:sp>
        <p:nvSpPr>
          <p:cNvPr id="483381" name="Rectangle 53"/>
          <p:cNvSpPr>
            <a:spLocks noChangeArrowheads="1"/>
          </p:cNvSpPr>
          <p:nvPr/>
        </p:nvSpPr>
        <p:spPr bwMode="auto">
          <a:xfrm>
            <a:off x="4191000" y="4953000"/>
            <a:ext cx="1208088"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1998</a:t>
            </a:r>
            <a:r>
              <a:rPr kumimoji="1" lang="zh-CN" altLang="en-US" sz="1600" b="1">
                <a:latin typeface="Times New Roman" pitchFamily="18" charset="0"/>
              </a:rPr>
              <a:t>／</a:t>
            </a:r>
            <a:r>
              <a:rPr kumimoji="1" lang="en-US" altLang="zh-CN" sz="1600" b="1">
                <a:latin typeface="Times New Roman" pitchFamily="18" charset="0"/>
              </a:rPr>
              <a:t>10</a:t>
            </a:r>
            <a:r>
              <a:rPr kumimoji="1" lang="zh-CN" altLang="en-US" sz="1600" b="1">
                <a:latin typeface="Times New Roman" pitchFamily="18" charset="0"/>
              </a:rPr>
              <a:t>／</a:t>
            </a:r>
            <a:r>
              <a:rPr kumimoji="1" lang="en-US" altLang="zh-CN" sz="1600" b="1">
                <a:latin typeface="Times New Roman" pitchFamily="18" charset="0"/>
              </a:rPr>
              <a:t>21</a:t>
            </a:r>
          </a:p>
        </p:txBody>
      </p:sp>
      <p:sp>
        <p:nvSpPr>
          <p:cNvPr id="483382" name="Rectangle 54"/>
          <p:cNvSpPr>
            <a:spLocks noChangeArrowheads="1"/>
          </p:cNvSpPr>
          <p:nvPr/>
        </p:nvSpPr>
        <p:spPr bwMode="auto">
          <a:xfrm>
            <a:off x="6096000" y="2590800"/>
            <a:ext cx="12065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1600" b="1">
                <a:latin typeface="Times New Roman" pitchFamily="18" charset="0"/>
              </a:rPr>
              <a:t>1993</a:t>
            </a:r>
            <a:r>
              <a:rPr kumimoji="1" lang="zh-CN" altLang="en-US" sz="1600" b="1">
                <a:latin typeface="Times New Roman" pitchFamily="18" charset="0"/>
              </a:rPr>
              <a:t>／</a:t>
            </a:r>
            <a:r>
              <a:rPr kumimoji="1" lang="en-US" altLang="zh-CN" sz="1600" b="1">
                <a:latin typeface="Times New Roman" pitchFamily="18" charset="0"/>
              </a:rPr>
              <a:t>10</a:t>
            </a:r>
            <a:r>
              <a:rPr kumimoji="1" lang="zh-CN" altLang="en-US" sz="1600" b="1">
                <a:latin typeface="Times New Roman" pitchFamily="18" charset="0"/>
              </a:rPr>
              <a:t>／</a:t>
            </a:r>
            <a:r>
              <a:rPr kumimoji="1" lang="en-US" altLang="zh-CN" sz="1600" b="1">
                <a:latin typeface="Times New Roman" pitchFamily="18" charset="0"/>
              </a:rPr>
              <a:t>26</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childTnLst>
                                    <p:set>
                                      <p:cBhvr>
                                        <p:cTn id="6" dur="1" fill="hold">
                                          <p:stCondLst>
                                            <p:cond delay="0"/>
                                          </p:stCondLst>
                                        </p:cTn>
                                        <p:tgtEl>
                                          <p:spTgt spid="483369"/>
                                        </p:tgtEl>
                                        <p:attrNameLst>
                                          <p:attrName>style.visibility</p:attrName>
                                        </p:attrNameLst>
                                      </p:cBhvr>
                                      <p:to>
                                        <p:strVal val="visible"/>
                                      </p:to>
                                    </p:set>
                                    <p:anim calcmode="lin" valueType="num">
                                      <p:cBhvr additive="base">
                                        <p:cTn id="7" dur="500" fill="hold"/>
                                        <p:tgtEl>
                                          <p:spTgt spid="483369"/>
                                        </p:tgtEl>
                                        <p:attrNameLst>
                                          <p:attrName>ppt_x</p:attrName>
                                        </p:attrNameLst>
                                      </p:cBhvr>
                                      <p:tavLst>
                                        <p:tav tm="0">
                                          <p:val>
                                            <p:strVal val="1+#ppt_w/2"/>
                                          </p:val>
                                        </p:tav>
                                        <p:tav tm="100000">
                                          <p:val>
                                            <p:strVal val="#ppt_x"/>
                                          </p:val>
                                        </p:tav>
                                      </p:tavLst>
                                    </p:anim>
                                    <p:anim calcmode="lin" valueType="num">
                                      <p:cBhvr additive="base">
                                        <p:cTn id="8" dur="500" fill="hold"/>
                                        <p:tgtEl>
                                          <p:spTgt spid="483369"/>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483370"/>
                                        </p:tgtEl>
                                        <p:attrNameLst>
                                          <p:attrName>style.visibility</p:attrName>
                                        </p:attrNameLst>
                                      </p:cBhvr>
                                      <p:to>
                                        <p:strVal val="visible"/>
                                      </p:to>
                                    </p:set>
                                    <p:anim calcmode="lin" valueType="num">
                                      <p:cBhvr additive="base">
                                        <p:cTn id="13" dur="500" fill="hold"/>
                                        <p:tgtEl>
                                          <p:spTgt spid="483370"/>
                                        </p:tgtEl>
                                        <p:attrNameLst>
                                          <p:attrName>ppt_x</p:attrName>
                                        </p:attrNameLst>
                                      </p:cBhvr>
                                      <p:tavLst>
                                        <p:tav tm="0">
                                          <p:val>
                                            <p:strVal val="1+#ppt_w/2"/>
                                          </p:val>
                                        </p:tav>
                                        <p:tav tm="100000">
                                          <p:val>
                                            <p:strVal val="#ppt_x"/>
                                          </p:val>
                                        </p:tav>
                                      </p:tavLst>
                                    </p:anim>
                                    <p:anim calcmode="lin" valueType="num">
                                      <p:cBhvr additive="base">
                                        <p:cTn id="14" dur="500" fill="hold"/>
                                        <p:tgtEl>
                                          <p:spTgt spid="483370"/>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483371"/>
                                        </p:tgtEl>
                                        <p:attrNameLst>
                                          <p:attrName>style.visibility</p:attrName>
                                        </p:attrNameLst>
                                      </p:cBhvr>
                                      <p:to>
                                        <p:strVal val="visible"/>
                                      </p:to>
                                    </p:set>
                                    <p:anim calcmode="lin" valueType="num">
                                      <p:cBhvr additive="base">
                                        <p:cTn id="19" dur="500" fill="hold"/>
                                        <p:tgtEl>
                                          <p:spTgt spid="483371"/>
                                        </p:tgtEl>
                                        <p:attrNameLst>
                                          <p:attrName>ppt_x</p:attrName>
                                        </p:attrNameLst>
                                      </p:cBhvr>
                                      <p:tavLst>
                                        <p:tav tm="0">
                                          <p:val>
                                            <p:strVal val="1+#ppt_w/2"/>
                                          </p:val>
                                        </p:tav>
                                        <p:tav tm="100000">
                                          <p:val>
                                            <p:strVal val="#ppt_x"/>
                                          </p:val>
                                        </p:tav>
                                      </p:tavLst>
                                    </p:anim>
                                    <p:anim calcmode="lin" valueType="num">
                                      <p:cBhvr additive="base">
                                        <p:cTn id="20" dur="500" fill="hold"/>
                                        <p:tgtEl>
                                          <p:spTgt spid="483371"/>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483372"/>
                                        </p:tgtEl>
                                        <p:attrNameLst>
                                          <p:attrName>style.visibility</p:attrName>
                                        </p:attrNameLst>
                                      </p:cBhvr>
                                      <p:to>
                                        <p:strVal val="visible"/>
                                      </p:to>
                                    </p:set>
                                    <p:anim calcmode="lin" valueType="num">
                                      <p:cBhvr additive="base">
                                        <p:cTn id="25" dur="500" fill="hold"/>
                                        <p:tgtEl>
                                          <p:spTgt spid="483372"/>
                                        </p:tgtEl>
                                        <p:attrNameLst>
                                          <p:attrName>ppt_x</p:attrName>
                                        </p:attrNameLst>
                                      </p:cBhvr>
                                      <p:tavLst>
                                        <p:tav tm="0">
                                          <p:val>
                                            <p:strVal val="1+#ppt_w/2"/>
                                          </p:val>
                                        </p:tav>
                                        <p:tav tm="100000">
                                          <p:val>
                                            <p:strVal val="#ppt_x"/>
                                          </p:val>
                                        </p:tav>
                                      </p:tavLst>
                                    </p:anim>
                                    <p:anim calcmode="lin" valueType="num">
                                      <p:cBhvr additive="base">
                                        <p:cTn id="26" dur="500" fill="hold"/>
                                        <p:tgtEl>
                                          <p:spTgt spid="483372"/>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483373"/>
                                        </p:tgtEl>
                                        <p:attrNameLst>
                                          <p:attrName>style.visibility</p:attrName>
                                        </p:attrNameLst>
                                      </p:cBhvr>
                                      <p:to>
                                        <p:strVal val="visible"/>
                                      </p:to>
                                    </p:set>
                                    <p:anim calcmode="lin" valueType="num">
                                      <p:cBhvr additive="base">
                                        <p:cTn id="31" dur="500" fill="hold"/>
                                        <p:tgtEl>
                                          <p:spTgt spid="483373"/>
                                        </p:tgtEl>
                                        <p:attrNameLst>
                                          <p:attrName>ppt_x</p:attrName>
                                        </p:attrNameLst>
                                      </p:cBhvr>
                                      <p:tavLst>
                                        <p:tav tm="0">
                                          <p:val>
                                            <p:strVal val="1+#ppt_w/2"/>
                                          </p:val>
                                        </p:tav>
                                        <p:tav tm="100000">
                                          <p:val>
                                            <p:strVal val="#ppt_x"/>
                                          </p:val>
                                        </p:tav>
                                      </p:tavLst>
                                    </p:anim>
                                    <p:anim calcmode="lin" valueType="num">
                                      <p:cBhvr additive="base">
                                        <p:cTn id="32" dur="500" fill="hold"/>
                                        <p:tgtEl>
                                          <p:spTgt spid="483373"/>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483374"/>
                                        </p:tgtEl>
                                        <p:attrNameLst>
                                          <p:attrName>style.visibility</p:attrName>
                                        </p:attrNameLst>
                                      </p:cBhvr>
                                      <p:to>
                                        <p:strVal val="visible"/>
                                      </p:to>
                                    </p:set>
                                    <p:anim calcmode="lin" valueType="num">
                                      <p:cBhvr additive="base">
                                        <p:cTn id="37" dur="500" fill="hold"/>
                                        <p:tgtEl>
                                          <p:spTgt spid="483374"/>
                                        </p:tgtEl>
                                        <p:attrNameLst>
                                          <p:attrName>ppt_x</p:attrName>
                                        </p:attrNameLst>
                                      </p:cBhvr>
                                      <p:tavLst>
                                        <p:tav tm="0">
                                          <p:val>
                                            <p:strVal val="1+#ppt_w/2"/>
                                          </p:val>
                                        </p:tav>
                                        <p:tav tm="100000">
                                          <p:val>
                                            <p:strVal val="#ppt_x"/>
                                          </p:val>
                                        </p:tav>
                                      </p:tavLst>
                                    </p:anim>
                                    <p:anim calcmode="lin" valueType="num">
                                      <p:cBhvr additive="base">
                                        <p:cTn id="38" dur="500" fill="hold"/>
                                        <p:tgtEl>
                                          <p:spTgt spid="483374"/>
                                        </p:tgtEl>
                                        <p:attrNameLst>
                                          <p:attrName>ppt_y</p:attrName>
                                        </p:attrNameLst>
                                      </p:cBhvr>
                                      <p:tavLst>
                                        <p:tav tm="0">
                                          <p:val>
                                            <p:strVal val="0-#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3" fill="hold" grpId="0" nodeType="clickEffect">
                                  <p:stCondLst>
                                    <p:cond delay="0"/>
                                  </p:stCondLst>
                                  <p:childTnLst>
                                    <p:set>
                                      <p:cBhvr>
                                        <p:cTn id="42" dur="1" fill="hold">
                                          <p:stCondLst>
                                            <p:cond delay="0"/>
                                          </p:stCondLst>
                                        </p:cTn>
                                        <p:tgtEl>
                                          <p:spTgt spid="483375"/>
                                        </p:tgtEl>
                                        <p:attrNameLst>
                                          <p:attrName>style.visibility</p:attrName>
                                        </p:attrNameLst>
                                      </p:cBhvr>
                                      <p:to>
                                        <p:strVal val="visible"/>
                                      </p:to>
                                    </p:set>
                                    <p:anim calcmode="lin" valueType="num">
                                      <p:cBhvr additive="base">
                                        <p:cTn id="43" dur="500" fill="hold"/>
                                        <p:tgtEl>
                                          <p:spTgt spid="483375"/>
                                        </p:tgtEl>
                                        <p:attrNameLst>
                                          <p:attrName>ppt_x</p:attrName>
                                        </p:attrNameLst>
                                      </p:cBhvr>
                                      <p:tavLst>
                                        <p:tav tm="0">
                                          <p:val>
                                            <p:strVal val="1+#ppt_w/2"/>
                                          </p:val>
                                        </p:tav>
                                        <p:tav tm="100000">
                                          <p:val>
                                            <p:strVal val="#ppt_x"/>
                                          </p:val>
                                        </p:tav>
                                      </p:tavLst>
                                    </p:anim>
                                    <p:anim calcmode="lin" valueType="num">
                                      <p:cBhvr additive="base">
                                        <p:cTn id="44" dur="500" fill="hold"/>
                                        <p:tgtEl>
                                          <p:spTgt spid="483375"/>
                                        </p:tgtEl>
                                        <p:attrNameLst>
                                          <p:attrName>ppt_y</p:attrName>
                                        </p:attrNameLst>
                                      </p:cBhvr>
                                      <p:tavLst>
                                        <p:tav tm="0">
                                          <p:val>
                                            <p:strVal val="0-#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3" fill="hold" grpId="0" nodeType="clickEffect">
                                  <p:stCondLst>
                                    <p:cond delay="0"/>
                                  </p:stCondLst>
                                  <p:childTnLst>
                                    <p:set>
                                      <p:cBhvr>
                                        <p:cTn id="48" dur="1" fill="hold">
                                          <p:stCondLst>
                                            <p:cond delay="0"/>
                                          </p:stCondLst>
                                        </p:cTn>
                                        <p:tgtEl>
                                          <p:spTgt spid="483376"/>
                                        </p:tgtEl>
                                        <p:attrNameLst>
                                          <p:attrName>style.visibility</p:attrName>
                                        </p:attrNameLst>
                                      </p:cBhvr>
                                      <p:to>
                                        <p:strVal val="visible"/>
                                      </p:to>
                                    </p:set>
                                    <p:anim calcmode="lin" valueType="num">
                                      <p:cBhvr additive="base">
                                        <p:cTn id="49" dur="500" fill="hold"/>
                                        <p:tgtEl>
                                          <p:spTgt spid="483376"/>
                                        </p:tgtEl>
                                        <p:attrNameLst>
                                          <p:attrName>ppt_x</p:attrName>
                                        </p:attrNameLst>
                                      </p:cBhvr>
                                      <p:tavLst>
                                        <p:tav tm="0">
                                          <p:val>
                                            <p:strVal val="1+#ppt_w/2"/>
                                          </p:val>
                                        </p:tav>
                                        <p:tav tm="100000">
                                          <p:val>
                                            <p:strVal val="#ppt_x"/>
                                          </p:val>
                                        </p:tav>
                                      </p:tavLst>
                                    </p:anim>
                                    <p:anim calcmode="lin" valueType="num">
                                      <p:cBhvr additive="base">
                                        <p:cTn id="50" dur="500" fill="hold"/>
                                        <p:tgtEl>
                                          <p:spTgt spid="483376"/>
                                        </p:tgtEl>
                                        <p:attrNameLst>
                                          <p:attrName>ppt_y</p:attrName>
                                        </p:attrNameLst>
                                      </p:cBhvr>
                                      <p:tavLst>
                                        <p:tav tm="0">
                                          <p:val>
                                            <p:strVal val="0-#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3" fill="hold" grpId="0" nodeType="clickEffect">
                                  <p:stCondLst>
                                    <p:cond delay="0"/>
                                  </p:stCondLst>
                                  <p:childTnLst>
                                    <p:set>
                                      <p:cBhvr>
                                        <p:cTn id="54" dur="1" fill="hold">
                                          <p:stCondLst>
                                            <p:cond delay="0"/>
                                          </p:stCondLst>
                                        </p:cTn>
                                        <p:tgtEl>
                                          <p:spTgt spid="483377"/>
                                        </p:tgtEl>
                                        <p:attrNameLst>
                                          <p:attrName>style.visibility</p:attrName>
                                        </p:attrNameLst>
                                      </p:cBhvr>
                                      <p:to>
                                        <p:strVal val="visible"/>
                                      </p:to>
                                    </p:set>
                                    <p:anim calcmode="lin" valueType="num">
                                      <p:cBhvr additive="base">
                                        <p:cTn id="55" dur="500" fill="hold"/>
                                        <p:tgtEl>
                                          <p:spTgt spid="483377"/>
                                        </p:tgtEl>
                                        <p:attrNameLst>
                                          <p:attrName>ppt_x</p:attrName>
                                        </p:attrNameLst>
                                      </p:cBhvr>
                                      <p:tavLst>
                                        <p:tav tm="0">
                                          <p:val>
                                            <p:strVal val="1+#ppt_w/2"/>
                                          </p:val>
                                        </p:tav>
                                        <p:tav tm="100000">
                                          <p:val>
                                            <p:strVal val="#ppt_x"/>
                                          </p:val>
                                        </p:tav>
                                      </p:tavLst>
                                    </p:anim>
                                    <p:anim calcmode="lin" valueType="num">
                                      <p:cBhvr additive="base">
                                        <p:cTn id="56" dur="500" fill="hold"/>
                                        <p:tgtEl>
                                          <p:spTgt spid="483377"/>
                                        </p:tgtEl>
                                        <p:attrNameLst>
                                          <p:attrName>ppt_y</p:attrName>
                                        </p:attrNameLst>
                                      </p:cBhvr>
                                      <p:tavLst>
                                        <p:tav tm="0">
                                          <p:val>
                                            <p:strVal val="0-#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3" fill="hold" grpId="0" nodeType="clickEffect">
                                  <p:stCondLst>
                                    <p:cond delay="0"/>
                                  </p:stCondLst>
                                  <p:childTnLst>
                                    <p:set>
                                      <p:cBhvr>
                                        <p:cTn id="60" dur="1" fill="hold">
                                          <p:stCondLst>
                                            <p:cond delay="0"/>
                                          </p:stCondLst>
                                        </p:cTn>
                                        <p:tgtEl>
                                          <p:spTgt spid="483378"/>
                                        </p:tgtEl>
                                        <p:attrNameLst>
                                          <p:attrName>style.visibility</p:attrName>
                                        </p:attrNameLst>
                                      </p:cBhvr>
                                      <p:to>
                                        <p:strVal val="visible"/>
                                      </p:to>
                                    </p:set>
                                    <p:anim calcmode="lin" valueType="num">
                                      <p:cBhvr additive="base">
                                        <p:cTn id="61" dur="500" fill="hold"/>
                                        <p:tgtEl>
                                          <p:spTgt spid="483378"/>
                                        </p:tgtEl>
                                        <p:attrNameLst>
                                          <p:attrName>ppt_x</p:attrName>
                                        </p:attrNameLst>
                                      </p:cBhvr>
                                      <p:tavLst>
                                        <p:tav tm="0">
                                          <p:val>
                                            <p:strVal val="1+#ppt_w/2"/>
                                          </p:val>
                                        </p:tav>
                                        <p:tav tm="100000">
                                          <p:val>
                                            <p:strVal val="#ppt_x"/>
                                          </p:val>
                                        </p:tav>
                                      </p:tavLst>
                                    </p:anim>
                                    <p:anim calcmode="lin" valueType="num">
                                      <p:cBhvr additive="base">
                                        <p:cTn id="62" dur="500" fill="hold"/>
                                        <p:tgtEl>
                                          <p:spTgt spid="483378"/>
                                        </p:tgtEl>
                                        <p:attrNameLst>
                                          <p:attrName>ppt_y</p:attrName>
                                        </p:attrNameLst>
                                      </p:cBhvr>
                                      <p:tavLst>
                                        <p:tav tm="0">
                                          <p:val>
                                            <p:strVal val="0-#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3" fill="hold" grpId="0" nodeType="clickEffect">
                                  <p:stCondLst>
                                    <p:cond delay="0"/>
                                  </p:stCondLst>
                                  <p:childTnLst>
                                    <p:set>
                                      <p:cBhvr>
                                        <p:cTn id="66" dur="1" fill="hold">
                                          <p:stCondLst>
                                            <p:cond delay="0"/>
                                          </p:stCondLst>
                                        </p:cTn>
                                        <p:tgtEl>
                                          <p:spTgt spid="483379"/>
                                        </p:tgtEl>
                                        <p:attrNameLst>
                                          <p:attrName>style.visibility</p:attrName>
                                        </p:attrNameLst>
                                      </p:cBhvr>
                                      <p:to>
                                        <p:strVal val="visible"/>
                                      </p:to>
                                    </p:set>
                                    <p:anim calcmode="lin" valueType="num">
                                      <p:cBhvr additive="base">
                                        <p:cTn id="67" dur="500" fill="hold"/>
                                        <p:tgtEl>
                                          <p:spTgt spid="483379"/>
                                        </p:tgtEl>
                                        <p:attrNameLst>
                                          <p:attrName>ppt_x</p:attrName>
                                        </p:attrNameLst>
                                      </p:cBhvr>
                                      <p:tavLst>
                                        <p:tav tm="0">
                                          <p:val>
                                            <p:strVal val="1+#ppt_w/2"/>
                                          </p:val>
                                        </p:tav>
                                        <p:tav tm="100000">
                                          <p:val>
                                            <p:strVal val="#ppt_x"/>
                                          </p:val>
                                        </p:tav>
                                      </p:tavLst>
                                    </p:anim>
                                    <p:anim calcmode="lin" valueType="num">
                                      <p:cBhvr additive="base">
                                        <p:cTn id="68" dur="500" fill="hold"/>
                                        <p:tgtEl>
                                          <p:spTgt spid="483379"/>
                                        </p:tgtEl>
                                        <p:attrNameLst>
                                          <p:attrName>ppt_y</p:attrName>
                                        </p:attrNameLst>
                                      </p:cBhvr>
                                      <p:tavLst>
                                        <p:tav tm="0">
                                          <p:val>
                                            <p:strVal val="0-#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3" fill="hold" grpId="0" nodeType="clickEffect">
                                  <p:stCondLst>
                                    <p:cond delay="0"/>
                                  </p:stCondLst>
                                  <p:childTnLst>
                                    <p:set>
                                      <p:cBhvr>
                                        <p:cTn id="72" dur="1" fill="hold">
                                          <p:stCondLst>
                                            <p:cond delay="0"/>
                                          </p:stCondLst>
                                        </p:cTn>
                                        <p:tgtEl>
                                          <p:spTgt spid="483380"/>
                                        </p:tgtEl>
                                        <p:attrNameLst>
                                          <p:attrName>style.visibility</p:attrName>
                                        </p:attrNameLst>
                                      </p:cBhvr>
                                      <p:to>
                                        <p:strVal val="visible"/>
                                      </p:to>
                                    </p:set>
                                    <p:anim calcmode="lin" valueType="num">
                                      <p:cBhvr additive="base">
                                        <p:cTn id="73" dur="500" fill="hold"/>
                                        <p:tgtEl>
                                          <p:spTgt spid="483380"/>
                                        </p:tgtEl>
                                        <p:attrNameLst>
                                          <p:attrName>ppt_x</p:attrName>
                                        </p:attrNameLst>
                                      </p:cBhvr>
                                      <p:tavLst>
                                        <p:tav tm="0">
                                          <p:val>
                                            <p:strVal val="1+#ppt_w/2"/>
                                          </p:val>
                                        </p:tav>
                                        <p:tav tm="100000">
                                          <p:val>
                                            <p:strVal val="#ppt_x"/>
                                          </p:val>
                                        </p:tav>
                                      </p:tavLst>
                                    </p:anim>
                                    <p:anim calcmode="lin" valueType="num">
                                      <p:cBhvr additive="base">
                                        <p:cTn id="74" dur="500" fill="hold"/>
                                        <p:tgtEl>
                                          <p:spTgt spid="483380"/>
                                        </p:tgtEl>
                                        <p:attrNameLst>
                                          <p:attrName>ppt_y</p:attrName>
                                        </p:attrNameLst>
                                      </p:cBhvr>
                                      <p:tavLst>
                                        <p:tav tm="0">
                                          <p:val>
                                            <p:strVal val="0-#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3" fill="hold" grpId="0" nodeType="clickEffect">
                                  <p:stCondLst>
                                    <p:cond delay="0"/>
                                  </p:stCondLst>
                                  <p:childTnLst>
                                    <p:set>
                                      <p:cBhvr>
                                        <p:cTn id="78" dur="1" fill="hold">
                                          <p:stCondLst>
                                            <p:cond delay="0"/>
                                          </p:stCondLst>
                                        </p:cTn>
                                        <p:tgtEl>
                                          <p:spTgt spid="483381"/>
                                        </p:tgtEl>
                                        <p:attrNameLst>
                                          <p:attrName>style.visibility</p:attrName>
                                        </p:attrNameLst>
                                      </p:cBhvr>
                                      <p:to>
                                        <p:strVal val="visible"/>
                                      </p:to>
                                    </p:set>
                                    <p:anim calcmode="lin" valueType="num">
                                      <p:cBhvr additive="base">
                                        <p:cTn id="79" dur="500" fill="hold"/>
                                        <p:tgtEl>
                                          <p:spTgt spid="483381"/>
                                        </p:tgtEl>
                                        <p:attrNameLst>
                                          <p:attrName>ppt_x</p:attrName>
                                        </p:attrNameLst>
                                      </p:cBhvr>
                                      <p:tavLst>
                                        <p:tav tm="0">
                                          <p:val>
                                            <p:strVal val="1+#ppt_w/2"/>
                                          </p:val>
                                        </p:tav>
                                        <p:tav tm="100000">
                                          <p:val>
                                            <p:strVal val="#ppt_x"/>
                                          </p:val>
                                        </p:tav>
                                      </p:tavLst>
                                    </p:anim>
                                    <p:anim calcmode="lin" valueType="num">
                                      <p:cBhvr additive="base">
                                        <p:cTn id="80" dur="500" fill="hold"/>
                                        <p:tgtEl>
                                          <p:spTgt spid="483381"/>
                                        </p:tgtEl>
                                        <p:attrNameLst>
                                          <p:attrName>ppt_y</p:attrName>
                                        </p:attrNameLst>
                                      </p:cBhvr>
                                      <p:tavLst>
                                        <p:tav tm="0">
                                          <p:val>
                                            <p:strVal val="0-#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3" fill="hold" grpId="0" nodeType="clickEffect">
                                  <p:stCondLst>
                                    <p:cond delay="0"/>
                                  </p:stCondLst>
                                  <p:childTnLst>
                                    <p:set>
                                      <p:cBhvr>
                                        <p:cTn id="84" dur="1" fill="hold">
                                          <p:stCondLst>
                                            <p:cond delay="0"/>
                                          </p:stCondLst>
                                        </p:cTn>
                                        <p:tgtEl>
                                          <p:spTgt spid="483382"/>
                                        </p:tgtEl>
                                        <p:attrNameLst>
                                          <p:attrName>style.visibility</p:attrName>
                                        </p:attrNameLst>
                                      </p:cBhvr>
                                      <p:to>
                                        <p:strVal val="visible"/>
                                      </p:to>
                                    </p:set>
                                    <p:anim calcmode="lin" valueType="num">
                                      <p:cBhvr additive="base">
                                        <p:cTn id="85" dur="500" fill="hold"/>
                                        <p:tgtEl>
                                          <p:spTgt spid="483382"/>
                                        </p:tgtEl>
                                        <p:attrNameLst>
                                          <p:attrName>ppt_x</p:attrName>
                                        </p:attrNameLst>
                                      </p:cBhvr>
                                      <p:tavLst>
                                        <p:tav tm="0">
                                          <p:val>
                                            <p:strVal val="1+#ppt_w/2"/>
                                          </p:val>
                                        </p:tav>
                                        <p:tav tm="100000">
                                          <p:val>
                                            <p:strVal val="#ppt_x"/>
                                          </p:val>
                                        </p:tav>
                                      </p:tavLst>
                                    </p:anim>
                                    <p:anim calcmode="lin" valueType="num">
                                      <p:cBhvr additive="base">
                                        <p:cTn id="86" dur="500" fill="hold"/>
                                        <p:tgtEl>
                                          <p:spTgt spid="483382"/>
                                        </p:tgtEl>
                                        <p:attrNameLst>
                                          <p:attrName>ppt_y</p:attrName>
                                        </p:attrNameLst>
                                      </p:cBhvr>
                                      <p:tavLst>
                                        <p:tav tm="0">
                                          <p:val>
                                            <p:strVal val="0-#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483355"/>
                                        </p:tgtEl>
                                        <p:attrNameLst>
                                          <p:attrName>style.visibility</p:attrName>
                                        </p:attrNameLst>
                                      </p:cBhvr>
                                      <p:to>
                                        <p:strVal val="visible"/>
                                      </p:to>
                                    </p:set>
                                    <p:animEffect transition="in" filter="dissolve">
                                      <p:cBhvr>
                                        <p:cTn id="91" dur="500"/>
                                        <p:tgtEl>
                                          <p:spTgt spid="483355"/>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17" presetClass="entr" presetSubtype="8" fill="hold" nodeType="clickEffect">
                                  <p:stCondLst>
                                    <p:cond delay="0"/>
                                  </p:stCondLst>
                                  <p:childTnLst>
                                    <p:set>
                                      <p:cBhvr>
                                        <p:cTn id="95" dur="1" fill="hold">
                                          <p:stCondLst>
                                            <p:cond delay="0"/>
                                          </p:stCondLst>
                                        </p:cTn>
                                        <p:tgtEl>
                                          <p:spTgt spid="483356"/>
                                        </p:tgtEl>
                                        <p:attrNameLst>
                                          <p:attrName>style.visibility</p:attrName>
                                        </p:attrNameLst>
                                      </p:cBhvr>
                                      <p:to>
                                        <p:strVal val="visible"/>
                                      </p:to>
                                    </p:set>
                                    <p:anim calcmode="lin" valueType="num">
                                      <p:cBhvr>
                                        <p:cTn id="96" dur="500" fill="hold"/>
                                        <p:tgtEl>
                                          <p:spTgt spid="483356"/>
                                        </p:tgtEl>
                                        <p:attrNameLst>
                                          <p:attrName>ppt_x</p:attrName>
                                        </p:attrNameLst>
                                      </p:cBhvr>
                                      <p:tavLst>
                                        <p:tav tm="0">
                                          <p:val>
                                            <p:strVal val="#ppt_x-#ppt_w/2"/>
                                          </p:val>
                                        </p:tav>
                                        <p:tav tm="100000">
                                          <p:val>
                                            <p:strVal val="#ppt_x"/>
                                          </p:val>
                                        </p:tav>
                                      </p:tavLst>
                                    </p:anim>
                                    <p:anim calcmode="lin" valueType="num">
                                      <p:cBhvr>
                                        <p:cTn id="97" dur="500" fill="hold"/>
                                        <p:tgtEl>
                                          <p:spTgt spid="483356"/>
                                        </p:tgtEl>
                                        <p:attrNameLst>
                                          <p:attrName>ppt_y</p:attrName>
                                        </p:attrNameLst>
                                      </p:cBhvr>
                                      <p:tavLst>
                                        <p:tav tm="0">
                                          <p:val>
                                            <p:strVal val="#ppt_y"/>
                                          </p:val>
                                        </p:tav>
                                        <p:tav tm="100000">
                                          <p:val>
                                            <p:strVal val="#ppt_y"/>
                                          </p:val>
                                        </p:tav>
                                      </p:tavLst>
                                    </p:anim>
                                    <p:anim calcmode="lin" valueType="num">
                                      <p:cBhvr>
                                        <p:cTn id="98" dur="500" fill="hold"/>
                                        <p:tgtEl>
                                          <p:spTgt spid="483356"/>
                                        </p:tgtEl>
                                        <p:attrNameLst>
                                          <p:attrName>ppt_w</p:attrName>
                                        </p:attrNameLst>
                                      </p:cBhvr>
                                      <p:tavLst>
                                        <p:tav tm="0">
                                          <p:val>
                                            <p:fltVal val="0"/>
                                          </p:val>
                                        </p:tav>
                                        <p:tav tm="100000">
                                          <p:val>
                                            <p:strVal val="#ppt_w"/>
                                          </p:val>
                                        </p:tav>
                                      </p:tavLst>
                                    </p:anim>
                                    <p:anim calcmode="lin" valueType="num">
                                      <p:cBhvr>
                                        <p:cTn id="99" dur="500" fill="hold"/>
                                        <p:tgtEl>
                                          <p:spTgt spid="483356"/>
                                        </p:tgtEl>
                                        <p:attrNameLst>
                                          <p:attrName>ppt_h</p:attrName>
                                        </p:attrNameLst>
                                      </p:cBhvr>
                                      <p:tavLst>
                                        <p:tav tm="0">
                                          <p:val>
                                            <p:strVal val="#ppt_h"/>
                                          </p:val>
                                        </p:tav>
                                        <p:tav tm="100000">
                                          <p:val>
                                            <p:strVal val="#ppt_h"/>
                                          </p:val>
                                        </p:tav>
                                      </p:tavLst>
                                    </p:anim>
                                  </p:childTnLst>
                                </p:cTn>
                              </p:par>
                            </p:childTnLst>
                          </p:cTn>
                        </p:par>
                        <p:par>
                          <p:cTn id="100" fill="hold" nodeType="afterGroup">
                            <p:stCondLst>
                              <p:cond delay="500"/>
                            </p:stCondLst>
                            <p:childTnLst>
                              <p:par>
                                <p:cTn id="101" presetID="18" presetClass="entr" presetSubtype="12" fill="hold" nodeType="afterEffect">
                                  <p:stCondLst>
                                    <p:cond delay="0"/>
                                  </p:stCondLst>
                                  <p:childTnLst>
                                    <p:set>
                                      <p:cBhvr>
                                        <p:cTn id="102" dur="1" fill="hold">
                                          <p:stCondLst>
                                            <p:cond delay="0"/>
                                          </p:stCondLst>
                                        </p:cTn>
                                        <p:tgtEl>
                                          <p:spTgt spid="483357"/>
                                        </p:tgtEl>
                                        <p:attrNameLst>
                                          <p:attrName>style.visibility</p:attrName>
                                        </p:attrNameLst>
                                      </p:cBhvr>
                                      <p:to>
                                        <p:strVal val="visible"/>
                                      </p:to>
                                    </p:set>
                                    <p:animEffect transition="in" filter="strips(downLeft)">
                                      <p:cBhvr>
                                        <p:cTn id="103" dur="500"/>
                                        <p:tgtEl>
                                          <p:spTgt spid="483357"/>
                                        </p:tgtEl>
                                      </p:cBhvr>
                                    </p:animEffect>
                                  </p:childTnLst>
                                </p:cTn>
                              </p:par>
                            </p:childTnLst>
                          </p:cTn>
                        </p:par>
                        <p:par>
                          <p:cTn id="104" fill="hold" nodeType="afterGroup">
                            <p:stCondLst>
                              <p:cond delay="1000"/>
                            </p:stCondLst>
                            <p:childTnLst>
                              <p:par>
                                <p:cTn id="105" presetID="18" presetClass="entr" presetSubtype="12" fill="hold" nodeType="afterEffect">
                                  <p:stCondLst>
                                    <p:cond delay="0"/>
                                  </p:stCondLst>
                                  <p:childTnLst>
                                    <p:set>
                                      <p:cBhvr>
                                        <p:cTn id="106" dur="1" fill="hold">
                                          <p:stCondLst>
                                            <p:cond delay="0"/>
                                          </p:stCondLst>
                                        </p:cTn>
                                        <p:tgtEl>
                                          <p:spTgt spid="483358"/>
                                        </p:tgtEl>
                                        <p:attrNameLst>
                                          <p:attrName>style.visibility</p:attrName>
                                        </p:attrNameLst>
                                      </p:cBhvr>
                                      <p:to>
                                        <p:strVal val="visible"/>
                                      </p:to>
                                    </p:set>
                                    <p:animEffect transition="in" filter="strips(downLeft)">
                                      <p:cBhvr>
                                        <p:cTn id="107" dur="500"/>
                                        <p:tgtEl>
                                          <p:spTgt spid="483358"/>
                                        </p:tgtEl>
                                      </p:cBhvr>
                                    </p:animEffect>
                                  </p:childTnLst>
                                </p:cTn>
                              </p:par>
                            </p:childTnLst>
                          </p:cTn>
                        </p:par>
                        <p:par>
                          <p:cTn id="108" fill="hold" nodeType="afterGroup">
                            <p:stCondLst>
                              <p:cond delay="1500"/>
                            </p:stCondLst>
                            <p:childTnLst>
                              <p:par>
                                <p:cTn id="109" presetID="17" presetClass="entr" presetSubtype="8" fill="hold" nodeType="afterEffect">
                                  <p:stCondLst>
                                    <p:cond delay="0"/>
                                  </p:stCondLst>
                                  <p:childTnLst>
                                    <p:set>
                                      <p:cBhvr>
                                        <p:cTn id="110" dur="1" fill="hold">
                                          <p:stCondLst>
                                            <p:cond delay="0"/>
                                          </p:stCondLst>
                                        </p:cTn>
                                        <p:tgtEl>
                                          <p:spTgt spid="483359"/>
                                        </p:tgtEl>
                                        <p:attrNameLst>
                                          <p:attrName>style.visibility</p:attrName>
                                        </p:attrNameLst>
                                      </p:cBhvr>
                                      <p:to>
                                        <p:strVal val="visible"/>
                                      </p:to>
                                    </p:set>
                                    <p:anim calcmode="lin" valueType="num">
                                      <p:cBhvr>
                                        <p:cTn id="111" dur="500" fill="hold"/>
                                        <p:tgtEl>
                                          <p:spTgt spid="483359"/>
                                        </p:tgtEl>
                                        <p:attrNameLst>
                                          <p:attrName>ppt_x</p:attrName>
                                        </p:attrNameLst>
                                      </p:cBhvr>
                                      <p:tavLst>
                                        <p:tav tm="0">
                                          <p:val>
                                            <p:strVal val="#ppt_x-#ppt_w/2"/>
                                          </p:val>
                                        </p:tav>
                                        <p:tav tm="100000">
                                          <p:val>
                                            <p:strVal val="#ppt_x"/>
                                          </p:val>
                                        </p:tav>
                                      </p:tavLst>
                                    </p:anim>
                                    <p:anim calcmode="lin" valueType="num">
                                      <p:cBhvr>
                                        <p:cTn id="112" dur="500" fill="hold"/>
                                        <p:tgtEl>
                                          <p:spTgt spid="483359"/>
                                        </p:tgtEl>
                                        <p:attrNameLst>
                                          <p:attrName>ppt_y</p:attrName>
                                        </p:attrNameLst>
                                      </p:cBhvr>
                                      <p:tavLst>
                                        <p:tav tm="0">
                                          <p:val>
                                            <p:strVal val="#ppt_y"/>
                                          </p:val>
                                        </p:tav>
                                        <p:tav tm="100000">
                                          <p:val>
                                            <p:strVal val="#ppt_y"/>
                                          </p:val>
                                        </p:tav>
                                      </p:tavLst>
                                    </p:anim>
                                    <p:anim calcmode="lin" valueType="num">
                                      <p:cBhvr>
                                        <p:cTn id="113" dur="500" fill="hold"/>
                                        <p:tgtEl>
                                          <p:spTgt spid="483359"/>
                                        </p:tgtEl>
                                        <p:attrNameLst>
                                          <p:attrName>ppt_w</p:attrName>
                                        </p:attrNameLst>
                                      </p:cBhvr>
                                      <p:tavLst>
                                        <p:tav tm="0">
                                          <p:val>
                                            <p:fltVal val="0"/>
                                          </p:val>
                                        </p:tav>
                                        <p:tav tm="100000">
                                          <p:val>
                                            <p:strVal val="#ppt_w"/>
                                          </p:val>
                                        </p:tav>
                                      </p:tavLst>
                                    </p:anim>
                                    <p:anim calcmode="lin" valueType="num">
                                      <p:cBhvr>
                                        <p:cTn id="114" dur="500" fill="hold"/>
                                        <p:tgtEl>
                                          <p:spTgt spid="483359"/>
                                        </p:tgtEl>
                                        <p:attrNameLst>
                                          <p:attrName>ppt_h</p:attrName>
                                        </p:attrNameLst>
                                      </p:cBhvr>
                                      <p:tavLst>
                                        <p:tav tm="0">
                                          <p:val>
                                            <p:strVal val="#ppt_h"/>
                                          </p:val>
                                        </p:tav>
                                        <p:tav tm="100000">
                                          <p:val>
                                            <p:strVal val="#ppt_h"/>
                                          </p:val>
                                        </p:tav>
                                      </p:tavLst>
                                    </p:anim>
                                  </p:childTnLst>
                                </p:cTn>
                              </p:par>
                            </p:childTnLst>
                          </p:cTn>
                        </p:par>
                        <p:par>
                          <p:cTn id="115" fill="hold" nodeType="afterGroup">
                            <p:stCondLst>
                              <p:cond delay="2000"/>
                            </p:stCondLst>
                            <p:childTnLst>
                              <p:par>
                                <p:cTn id="116" presetID="18" presetClass="entr" presetSubtype="12" fill="hold" nodeType="afterEffect">
                                  <p:stCondLst>
                                    <p:cond delay="0"/>
                                  </p:stCondLst>
                                  <p:childTnLst>
                                    <p:set>
                                      <p:cBhvr>
                                        <p:cTn id="117" dur="1" fill="hold">
                                          <p:stCondLst>
                                            <p:cond delay="0"/>
                                          </p:stCondLst>
                                        </p:cTn>
                                        <p:tgtEl>
                                          <p:spTgt spid="483360"/>
                                        </p:tgtEl>
                                        <p:attrNameLst>
                                          <p:attrName>style.visibility</p:attrName>
                                        </p:attrNameLst>
                                      </p:cBhvr>
                                      <p:to>
                                        <p:strVal val="visible"/>
                                      </p:to>
                                    </p:set>
                                    <p:animEffect transition="in" filter="strips(downLeft)">
                                      <p:cBhvr>
                                        <p:cTn id="118" dur="500"/>
                                        <p:tgtEl>
                                          <p:spTgt spid="483360"/>
                                        </p:tgtEl>
                                      </p:cBhvr>
                                    </p:animEffect>
                                  </p:childTnLst>
                                </p:cTn>
                              </p:par>
                            </p:childTnLst>
                          </p:cTn>
                        </p:par>
                        <p:par>
                          <p:cTn id="119" fill="hold" nodeType="afterGroup">
                            <p:stCondLst>
                              <p:cond delay="2500"/>
                            </p:stCondLst>
                            <p:childTnLst>
                              <p:par>
                                <p:cTn id="120" presetID="18" presetClass="entr" presetSubtype="12" fill="hold" nodeType="afterEffect">
                                  <p:stCondLst>
                                    <p:cond delay="0"/>
                                  </p:stCondLst>
                                  <p:childTnLst>
                                    <p:set>
                                      <p:cBhvr>
                                        <p:cTn id="121" dur="1" fill="hold">
                                          <p:stCondLst>
                                            <p:cond delay="0"/>
                                          </p:stCondLst>
                                        </p:cTn>
                                        <p:tgtEl>
                                          <p:spTgt spid="483361"/>
                                        </p:tgtEl>
                                        <p:attrNameLst>
                                          <p:attrName>style.visibility</p:attrName>
                                        </p:attrNameLst>
                                      </p:cBhvr>
                                      <p:to>
                                        <p:strVal val="visible"/>
                                      </p:to>
                                    </p:set>
                                    <p:animEffect transition="in" filter="strips(downLeft)">
                                      <p:cBhvr>
                                        <p:cTn id="122" dur="500"/>
                                        <p:tgtEl>
                                          <p:spTgt spid="483361"/>
                                        </p:tgtEl>
                                      </p:cBhvr>
                                    </p:animEffect>
                                  </p:childTnLst>
                                </p:cTn>
                              </p:par>
                            </p:childTnLst>
                          </p:cTn>
                        </p:par>
                        <p:par>
                          <p:cTn id="123" fill="hold" nodeType="afterGroup">
                            <p:stCondLst>
                              <p:cond delay="3000"/>
                            </p:stCondLst>
                            <p:childTnLst>
                              <p:par>
                                <p:cTn id="124" presetID="17" presetClass="entr" presetSubtype="8" fill="hold" nodeType="afterEffect">
                                  <p:stCondLst>
                                    <p:cond delay="0"/>
                                  </p:stCondLst>
                                  <p:childTnLst>
                                    <p:set>
                                      <p:cBhvr>
                                        <p:cTn id="125" dur="1" fill="hold">
                                          <p:stCondLst>
                                            <p:cond delay="0"/>
                                          </p:stCondLst>
                                        </p:cTn>
                                        <p:tgtEl>
                                          <p:spTgt spid="483362"/>
                                        </p:tgtEl>
                                        <p:attrNameLst>
                                          <p:attrName>style.visibility</p:attrName>
                                        </p:attrNameLst>
                                      </p:cBhvr>
                                      <p:to>
                                        <p:strVal val="visible"/>
                                      </p:to>
                                    </p:set>
                                    <p:anim calcmode="lin" valueType="num">
                                      <p:cBhvr>
                                        <p:cTn id="126" dur="500" fill="hold"/>
                                        <p:tgtEl>
                                          <p:spTgt spid="483362"/>
                                        </p:tgtEl>
                                        <p:attrNameLst>
                                          <p:attrName>ppt_x</p:attrName>
                                        </p:attrNameLst>
                                      </p:cBhvr>
                                      <p:tavLst>
                                        <p:tav tm="0">
                                          <p:val>
                                            <p:strVal val="#ppt_x-#ppt_w/2"/>
                                          </p:val>
                                        </p:tav>
                                        <p:tav tm="100000">
                                          <p:val>
                                            <p:strVal val="#ppt_x"/>
                                          </p:val>
                                        </p:tav>
                                      </p:tavLst>
                                    </p:anim>
                                    <p:anim calcmode="lin" valueType="num">
                                      <p:cBhvr>
                                        <p:cTn id="127" dur="500" fill="hold"/>
                                        <p:tgtEl>
                                          <p:spTgt spid="483362"/>
                                        </p:tgtEl>
                                        <p:attrNameLst>
                                          <p:attrName>ppt_y</p:attrName>
                                        </p:attrNameLst>
                                      </p:cBhvr>
                                      <p:tavLst>
                                        <p:tav tm="0">
                                          <p:val>
                                            <p:strVal val="#ppt_y"/>
                                          </p:val>
                                        </p:tav>
                                        <p:tav tm="100000">
                                          <p:val>
                                            <p:strVal val="#ppt_y"/>
                                          </p:val>
                                        </p:tav>
                                      </p:tavLst>
                                    </p:anim>
                                    <p:anim calcmode="lin" valueType="num">
                                      <p:cBhvr>
                                        <p:cTn id="128" dur="500" fill="hold"/>
                                        <p:tgtEl>
                                          <p:spTgt spid="483362"/>
                                        </p:tgtEl>
                                        <p:attrNameLst>
                                          <p:attrName>ppt_w</p:attrName>
                                        </p:attrNameLst>
                                      </p:cBhvr>
                                      <p:tavLst>
                                        <p:tav tm="0">
                                          <p:val>
                                            <p:fltVal val="0"/>
                                          </p:val>
                                        </p:tav>
                                        <p:tav tm="100000">
                                          <p:val>
                                            <p:strVal val="#ppt_w"/>
                                          </p:val>
                                        </p:tav>
                                      </p:tavLst>
                                    </p:anim>
                                    <p:anim calcmode="lin" valueType="num">
                                      <p:cBhvr>
                                        <p:cTn id="129" dur="500" fill="hold"/>
                                        <p:tgtEl>
                                          <p:spTgt spid="483362"/>
                                        </p:tgtEl>
                                        <p:attrNameLst>
                                          <p:attrName>ppt_h</p:attrName>
                                        </p:attrNameLst>
                                      </p:cBhvr>
                                      <p:tavLst>
                                        <p:tav tm="0">
                                          <p:val>
                                            <p:strVal val="#ppt_h"/>
                                          </p:val>
                                        </p:tav>
                                        <p:tav tm="100000">
                                          <p:val>
                                            <p:strVal val="#ppt_h"/>
                                          </p:val>
                                        </p:tav>
                                      </p:tavLst>
                                    </p:anim>
                                  </p:childTnLst>
                                </p:cTn>
                              </p:par>
                            </p:childTnLst>
                          </p:cTn>
                        </p:par>
                        <p:par>
                          <p:cTn id="130" fill="hold" nodeType="afterGroup">
                            <p:stCondLst>
                              <p:cond delay="3500"/>
                            </p:stCondLst>
                            <p:childTnLst>
                              <p:par>
                                <p:cTn id="131" presetID="18" presetClass="entr" presetSubtype="12" fill="hold" nodeType="afterEffect">
                                  <p:stCondLst>
                                    <p:cond delay="0"/>
                                  </p:stCondLst>
                                  <p:childTnLst>
                                    <p:set>
                                      <p:cBhvr>
                                        <p:cTn id="132" dur="1" fill="hold">
                                          <p:stCondLst>
                                            <p:cond delay="0"/>
                                          </p:stCondLst>
                                        </p:cTn>
                                        <p:tgtEl>
                                          <p:spTgt spid="483363"/>
                                        </p:tgtEl>
                                        <p:attrNameLst>
                                          <p:attrName>style.visibility</p:attrName>
                                        </p:attrNameLst>
                                      </p:cBhvr>
                                      <p:to>
                                        <p:strVal val="visible"/>
                                      </p:to>
                                    </p:set>
                                    <p:animEffect transition="in" filter="strips(downLeft)">
                                      <p:cBhvr>
                                        <p:cTn id="133" dur="500"/>
                                        <p:tgtEl>
                                          <p:spTgt spid="483363"/>
                                        </p:tgtEl>
                                      </p:cBhvr>
                                    </p:animEffect>
                                  </p:childTnLst>
                                </p:cTn>
                              </p:par>
                            </p:childTnLst>
                          </p:cTn>
                        </p:par>
                        <p:par>
                          <p:cTn id="134" fill="hold" nodeType="afterGroup">
                            <p:stCondLst>
                              <p:cond delay="4000"/>
                            </p:stCondLst>
                            <p:childTnLst>
                              <p:par>
                                <p:cTn id="135" presetID="18" presetClass="entr" presetSubtype="12" fill="hold" nodeType="afterEffect">
                                  <p:stCondLst>
                                    <p:cond delay="0"/>
                                  </p:stCondLst>
                                  <p:childTnLst>
                                    <p:set>
                                      <p:cBhvr>
                                        <p:cTn id="136" dur="1" fill="hold">
                                          <p:stCondLst>
                                            <p:cond delay="0"/>
                                          </p:stCondLst>
                                        </p:cTn>
                                        <p:tgtEl>
                                          <p:spTgt spid="483364"/>
                                        </p:tgtEl>
                                        <p:attrNameLst>
                                          <p:attrName>style.visibility</p:attrName>
                                        </p:attrNameLst>
                                      </p:cBhvr>
                                      <p:to>
                                        <p:strVal val="visible"/>
                                      </p:to>
                                    </p:set>
                                    <p:animEffect transition="in" filter="strips(downLeft)">
                                      <p:cBhvr>
                                        <p:cTn id="137" dur="500"/>
                                        <p:tgtEl>
                                          <p:spTgt spid="483364"/>
                                        </p:tgtEl>
                                      </p:cBhvr>
                                    </p:animEffect>
                                  </p:childTnLst>
                                </p:cTn>
                              </p:par>
                            </p:childTnLst>
                          </p:cTn>
                        </p:par>
                        <p:par>
                          <p:cTn id="138" fill="hold" nodeType="afterGroup">
                            <p:stCondLst>
                              <p:cond delay="4500"/>
                            </p:stCondLst>
                            <p:childTnLst>
                              <p:par>
                                <p:cTn id="139" presetID="18" presetClass="entr" presetSubtype="12" fill="hold" nodeType="afterEffect">
                                  <p:stCondLst>
                                    <p:cond delay="0"/>
                                  </p:stCondLst>
                                  <p:childTnLst>
                                    <p:set>
                                      <p:cBhvr>
                                        <p:cTn id="140" dur="1" fill="hold">
                                          <p:stCondLst>
                                            <p:cond delay="0"/>
                                          </p:stCondLst>
                                        </p:cTn>
                                        <p:tgtEl>
                                          <p:spTgt spid="483365"/>
                                        </p:tgtEl>
                                        <p:attrNameLst>
                                          <p:attrName>style.visibility</p:attrName>
                                        </p:attrNameLst>
                                      </p:cBhvr>
                                      <p:to>
                                        <p:strVal val="visible"/>
                                      </p:to>
                                    </p:set>
                                    <p:animEffect transition="in" filter="strips(downLeft)">
                                      <p:cBhvr>
                                        <p:cTn id="141" dur="500"/>
                                        <p:tgtEl>
                                          <p:spTgt spid="483365"/>
                                        </p:tgtEl>
                                      </p:cBhvr>
                                    </p:animEffect>
                                  </p:childTnLst>
                                </p:cTn>
                              </p:par>
                            </p:childTnLst>
                          </p:cTn>
                        </p:par>
                        <p:par>
                          <p:cTn id="142" fill="hold" nodeType="afterGroup">
                            <p:stCondLst>
                              <p:cond delay="5000"/>
                            </p:stCondLst>
                            <p:childTnLst>
                              <p:par>
                                <p:cTn id="143" presetID="17" presetClass="entr" presetSubtype="8" fill="hold" nodeType="afterEffect">
                                  <p:stCondLst>
                                    <p:cond delay="0"/>
                                  </p:stCondLst>
                                  <p:childTnLst>
                                    <p:set>
                                      <p:cBhvr>
                                        <p:cTn id="144" dur="1" fill="hold">
                                          <p:stCondLst>
                                            <p:cond delay="0"/>
                                          </p:stCondLst>
                                        </p:cTn>
                                        <p:tgtEl>
                                          <p:spTgt spid="483366"/>
                                        </p:tgtEl>
                                        <p:attrNameLst>
                                          <p:attrName>style.visibility</p:attrName>
                                        </p:attrNameLst>
                                      </p:cBhvr>
                                      <p:to>
                                        <p:strVal val="visible"/>
                                      </p:to>
                                    </p:set>
                                    <p:anim calcmode="lin" valueType="num">
                                      <p:cBhvr>
                                        <p:cTn id="145" dur="500" fill="hold"/>
                                        <p:tgtEl>
                                          <p:spTgt spid="483366"/>
                                        </p:tgtEl>
                                        <p:attrNameLst>
                                          <p:attrName>ppt_x</p:attrName>
                                        </p:attrNameLst>
                                      </p:cBhvr>
                                      <p:tavLst>
                                        <p:tav tm="0">
                                          <p:val>
                                            <p:strVal val="#ppt_x-#ppt_w/2"/>
                                          </p:val>
                                        </p:tav>
                                        <p:tav tm="100000">
                                          <p:val>
                                            <p:strVal val="#ppt_x"/>
                                          </p:val>
                                        </p:tav>
                                      </p:tavLst>
                                    </p:anim>
                                    <p:anim calcmode="lin" valueType="num">
                                      <p:cBhvr>
                                        <p:cTn id="146" dur="500" fill="hold"/>
                                        <p:tgtEl>
                                          <p:spTgt spid="483366"/>
                                        </p:tgtEl>
                                        <p:attrNameLst>
                                          <p:attrName>ppt_y</p:attrName>
                                        </p:attrNameLst>
                                      </p:cBhvr>
                                      <p:tavLst>
                                        <p:tav tm="0">
                                          <p:val>
                                            <p:strVal val="#ppt_y"/>
                                          </p:val>
                                        </p:tav>
                                        <p:tav tm="100000">
                                          <p:val>
                                            <p:strVal val="#ppt_y"/>
                                          </p:val>
                                        </p:tav>
                                      </p:tavLst>
                                    </p:anim>
                                    <p:anim calcmode="lin" valueType="num">
                                      <p:cBhvr>
                                        <p:cTn id="147" dur="500" fill="hold"/>
                                        <p:tgtEl>
                                          <p:spTgt spid="483366"/>
                                        </p:tgtEl>
                                        <p:attrNameLst>
                                          <p:attrName>ppt_w</p:attrName>
                                        </p:attrNameLst>
                                      </p:cBhvr>
                                      <p:tavLst>
                                        <p:tav tm="0">
                                          <p:val>
                                            <p:fltVal val="0"/>
                                          </p:val>
                                        </p:tav>
                                        <p:tav tm="100000">
                                          <p:val>
                                            <p:strVal val="#ppt_w"/>
                                          </p:val>
                                        </p:tav>
                                      </p:tavLst>
                                    </p:anim>
                                    <p:anim calcmode="lin" valueType="num">
                                      <p:cBhvr>
                                        <p:cTn id="148" dur="500" fill="hold"/>
                                        <p:tgtEl>
                                          <p:spTgt spid="483366"/>
                                        </p:tgtEl>
                                        <p:attrNameLst>
                                          <p:attrName>ppt_h</p:attrName>
                                        </p:attrNameLst>
                                      </p:cBhvr>
                                      <p:tavLst>
                                        <p:tav tm="0">
                                          <p:val>
                                            <p:strVal val="#ppt_h"/>
                                          </p:val>
                                        </p:tav>
                                        <p:tav tm="100000">
                                          <p:val>
                                            <p:strVal val="#ppt_h"/>
                                          </p:val>
                                        </p:tav>
                                      </p:tavLst>
                                    </p:anim>
                                  </p:childTnLst>
                                </p:cTn>
                              </p:par>
                            </p:childTnLst>
                          </p:cTn>
                        </p:par>
                        <p:par>
                          <p:cTn id="149" fill="hold" nodeType="afterGroup">
                            <p:stCondLst>
                              <p:cond delay="5500"/>
                            </p:stCondLst>
                            <p:childTnLst>
                              <p:par>
                                <p:cTn id="150" presetID="18" presetClass="entr" presetSubtype="12" fill="hold" nodeType="afterEffect">
                                  <p:stCondLst>
                                    <p:cond delay="0"/>
                                  </p:stCondLst>
                                  <p:childTnLst>
                                    <p:set>
                                      <p:cBhvr>
                                        <p:cTn id="151" dur="1" fill="hold">
                                          <p:stCondLst>
                                            <p:cond delay="0"/>
                                          </p:stCondLst>
                                        </p:cTn>
                                        <p:tgtEl>
                                          <p:spTgt spid="483367"/>
                                        </p:tgtEl>
                                        <p:attrNameLst>
                                          <p:attrName>style.visibility</p:attrName>
                                        </p:attrNameLst>
                                      </p:cBhvr>
                                      <p:to>
                                        <p:strVal val="visible"/>
                                      </p:to>
                                    </p:set>
                                    <p:animEffect transition="in" filter="strips(downLeft)">
                                      <p:cBhvr>
                                        <p:cTn id="152" dur="500"/>
                                        <p:tgtEl>
                                          <p:spTgt spid="483367"/>
                                        </p:tgtEl>
                                      </p:cBhvr>
                                    </p:animEffect>
                                  </p:childTnLst>
                                </p:cTn>
                              </p:par>
                            </p:childTnLst>
                          </p:cTn>
                        </p:par>
                        <p:par>
                          <p:cTn id="153" fill="hold" nodeType="afterGroup">
                            <p:stCondLst>
                              <p:cond delay="6000"/>
                            </p:stCondLst>
                            <p:childTnLst>
                              <p:par>
                                <p:cTn id="154" presetID="18" presetClass="entr" presetSubtype="12" fill="hold" nodeType="afterEffect">
                                  <p:stCondLst>
                                    <p:cond delay="0"/>
                                  </p:stCondLst>
                                  <p:childTnLst>
                                    <p:set>
                                      <p:cBhvr>
                                        <p:cTn id="155" dur="1" fill="hold">
                                          <p:stCondLst>
                                            <p:cond delay="0"/>
                                          </p:stCondLst>
                                        </p:cTn>
                                        <p:tgtEl>
                                          <p:spTgt spid="483368"/>
                                        </p:tgtEl>
                                        <p:attrNameLst>
                                          <p:attrName>style.visibility</p:attrName>
                                        </p:attrNameLst>
                                      </p:cBhvr>
                                      <p:to>
                                        <p:strVal val="visible"/>
                                      </p:to>
                                    </p:set>
                                    <p:animEffect transition="in" filter="strips(downLeft)">
                                      <p:cBhvr>
                                        <p:cTn id="156" dur="500"/>
                                        <p:tgtEl>
                                          <p:spTgt spid="483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55" grpId="0"/>
      <p:bldP spid="483369" grpId="0" animBg="1" autoUpdateAnimBg="0"/>
      <p:bldP spid="483370" grpId="0" animBg="1" autoUpdateAnimBg="0"/>
      <p:bldP spid="483371" grpId="0" animBg="1" autoUpdateAnimBg="0"/>
      <p:bldP spid="483372" grpId="0" animBg="1" autoUpdateAnimBg="0"/>
      <p:bldP spid="483373" grpId="0" animBg="1" autoUpdateAnimBg="0"/>
      <p:bldP spid="483374" grpId="0" animBg="1" autoUpdateAnimBg="0"/>
      <p:bldP spid="483375" grpId="0" animBg="1" autoUpdateAnimBg="0"/>
      <p:bldP spid="483376" grpId="0" animBg="1" autoUpdateAnimBg="0"/>
      <p:bldP spid="483377" grpId="0" animBg="1" autoUpdateAnimBg="0"/>
      <p:bldP spid="483378" grpId="0" animBg="1" autoUpdateAnimBg="0"/>
      <p:bldP spid="483379" grpId="0" animBg="1" autoUpdateAnimBg="0"/>
      <p:bldP spid="483380" grpId="0" animBg="1" autoUpdateAnimBg="0"/>
      <p:bldP spid="483381" grpId="0" animBg="1" autoUpdateAnimBg="0"/>
      <p:bldP spid="483382" grpId="0" animBg="1" autoUpdateAnimBg="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Text Box 2"/>
          <p:cNvSpPr txBox="1">
            <a:spLocks noChangeArrowheads="1"/>
          </p:cNvSpPr>
          <p:nvPr/>
        </p:nvSpPr>
        <p:spPr bwMode="auto">
          <a:xfrm>
            <a:off x="250825" y="476250"/>
            <a:ext cx="8497888"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800" b="1" smtClean="0">
                <a:latin typeface="楷体_GB2312" pitchFamily="49" charset="-122"/>
                <a:ea typeface="楷体_GB2312" pitchFamily="49" charset="-122"/>
              </a:rPr>
              <a:t>【</a:t>
            </a:r>
            <a:r>
              <a:rPr lang="zh-CN" altLang="en-US" sz="2800" b="1" smtClean="0">
                <a:latin typeface="楷体_GB2312" pitchFamily="49" charset="-122"/>
                <a:ea typeface="楷体_GB2312" pitchFamily="49" charset="-122"/>
              </a:rPr>
              <a:t>例</a:t>
            </a:r>
            <a:r>
              <a:rPr lang="en-US" altLang="zh-CN" sz="2800" b="1" smtClean="0">
                <a:latin typeface="楷体_GB2312" pitchFamily="49" charset="-122"/>
                <a:ea typeface="楷体_GB2312" pitchFamily="49" charset="-122"/>
              </a:rPr>
              <a:t>】</a:t>
            </a:r>
            <a:r>
              <a:rPr lang="zh-CN" altLang="en-US" sz="2800" b="1" smtClean="0">
                <a:latin typeface="楷体_GB2312" pitchFamily="49" charset="-122"/>
                <a:ea typeface="楷体_GB2312" pitchFamily="49" charset="-122"/>
              </a:rPr>
              <a:t>已知</a:t>
            </a:r>
            <a:r>
              <a:rPr lang="zh-CN" altLang="en-US" sz="2800" b="1">
                <a:latin typeface="楷体_GB2312" pitchFamily="49" charset="-122"/>
                <a:ea typeface="楷体_GB2312" pitchFamily="49" charset="-122"/>
              </a:rPr>
              <a:t>序列</a:t>
            </a:r>
            <a:r>
              <a:rPr lang="en-US" altLang="zh-CN" sz="2800" b="1">
                <a:latin typeface="Times New Roman" pitchFamily="18" charset="0"/>
                <a:ea typeface="楷体_GB2312" pitchFamily="49" charset="-122"/>
              </a:rPr>
              <a:t>{503</a:t>
            </a:r>
            <a:r>
              <a:rPr lang="zh-CN" altLang="en-US" sz="2800" b="1">
                <a:latin typeface="Times New Roman" pitchFamily="18" charset="0"/>
                <a:ea typeface="楷体_GB2312" pitchFamily="49" charset="-122"/>
              </a:rPr>
              <a:t>，</a:t>
            </a:r>
            <a:r>
              <a:rPr lang="en-US" altLang="zh-CN" sz="2800" b="1">
                <a:latin typeface="Times New Roman" pitchFamily="18" charset="0"/>
                <a:ea typeface="楷体_GB2312" pitchFamily="49" charset="-122"/>
              </a:rPr>
              <a:t>87</a:t>
            </a:r>
            <a:r>
              <a:rPr lang="zh-CN" altLang="en-US" sz="2800" b="1">
                <a:latin typeface="Times New Roman" pitchFamily="18" charset="0"/>
                <a:ea typeface="楷体_GB2312" pitchFamily="49" charset="-122"/>
              </a:rPr>
              <a:t>，</a:t>
            </a:r>
            <a:r>
              <a:rPr lang="en-US" altLang="zh-CN" sz="2800" b="1">
                <a:latin typeface="Times New Roman" pitchFamily="18" charset="0"/>
                <a:ea typeface="楷体_GB2312" pitchFamily="49" charset="-122"/>
              </a:rPr>
              <a:t>512</a:t>
            </a:r>
            <a:r>
              <a:rPr lang="zh-CN" altLang="en-US" sz="2800" b="1">
                <a:latin typeface="Times New Roman" pitchFamily="18" charset="0"/>
                <a:ea typeface="楷体_GB2312" pitchFamily="49" charset="-122"/>
              </a:rPr>
              <a:t>，</a:t>
            </a:r>
            <a:r>
              <a:rPr lang="en-US" altLang="zh-CN" sz="2800" b="1">
                <a:latin typeface="Times New Roman" pitchFamily="18" charset="0"/>
                <a:ea typeface="楷体_GB2312" pitchFamily="49" charset="-122"/>
              </a:rPr>
              <a:t>61</a:t>
            </a:r>
            <a:r>
              <a:rPr lang="zh-CN" altLang="en-US" sz="2800" b="1">
                <a:latin typeface="Times New Roman" pitchFamily="18" charset="0"/>
                <a:ea typeface="楷体_GB2312" pitchFamily="49" charset="-122"/>
              </a:rPr>
              <a:t>，</a:t>
            </a:r>
            <a:r>
              <a:rPr lang="en-US" altLang="zh-CN" sz="2800" b="1">
                <a:latin typeface="Times New Roman" pitchFamily="18" charset="0"/>
                <a:ea typeface="楷体_GB2312" pitchFamily="49" charset="-122"/>
              </a:rPr>
              <a:t>908</a:t>
            </a:r>
            <a:r>
              <a:rPr lang="zh-CN" altLang="en-US" sz="2800" b="1">
                <a:latin typeface="Times New Roman" pitchFamily="18" charset="0"/>
                <a:ea typeface="楷体_GB2312" pitchFamily="49" charset="-122"/>
              </a:rPr>
              <a:t>，</a:t>
            </a:r>
            <a:r>
              <a:rPr lang="en-US" altLang="zh-CN" sz="2800" b="1">
                <a:latin typeface="Times New Roman" pitchFamily="18" charset="0"/>
                <a:ea typeface="楷体_GB2312" pitchFamily="49" charset="-122"/>
              </a:rPr>
              <a:t>170</a:t>
            </a:r>
            <a:r>
              <a:rPr lang="zh-CN" altLang="en-US" sz="2800" b="1">
                <a:latin typeface="Times New Roman" pitchFamily="18" charset="0"/>
                <a:ea typeface="楷体_GB2312" pitchFamily="49" charset="-122"/>
              </a:rPr>
              <a:t>，</a:t>
            </a:r>
            <a:r>
              <a:rPr lang="en-US" altLang="zh-CN" sz="2800" b="1">
                <a:latin typeface="Times New Roman" pitchFamily="18" charset="0"/>
                <a:ea typeface="楷体_GB2312" pitchFamily="49" charset="-122"/>
              </a:rPr>
              <a:t>897</a:t>
            </a:r>
            <a:r>
              <a:rPr lang="zh-CN" altLang="en-US" sz="2800" b="1">
                <a:latin typeface="Times New Roman" pitchFamily="18" charset="0"/>
                <a:ea typeface="楷体_GB2312" pitchFamily="49" charset="-122"/>
              </a:rPr>
              <a:t>，</a:t>
            </a:r>
            <a:r>
              <a:rPr lang="en-US" altLang="zh-CN" sz="2800" b="1">
                <a:latin typeface="Times New Roman" pitchFamily="18" charset="0"/>
                <a:ea typeface="楷体_GB2312" pitchFamily="49" charset="-122"/>
              </a:rPr>
              <a:t>275</a:t>
            </a:r>
            <a:r>
              <a:rPr lang="zh-CN" altLang="en-US" sz="2800" b="1">
                <a:latin typeface="Times New Roman" pitchFamily="18" charset="0"/>
                <a:ea typeface="楷体_GB2312" pitchFamily="49" charset="-122"/>
              </a:rPr>
              <a:t>，</a:t>
            </a:r>
            <a:r>
              <a:rPr lang="en-US" altLang="zh-CN" sz="2800" b="1">
                <a:latin typeface="Times New Roman" pitchFamily="18" charset="0"/>
                <a:ea typeface="楷体_GB2312" pitchFamily="49" charset="-122"/>
              </a:rPr>
              <a:t>653</a:t>
            </a:r>
            <a:r>
              <a:rPr lang="zh-CN" altLang="en-US" sz="2800" b="1">
                <a:latin typeface="Times New Roman" pitchFamily="18" charset="0"/>
                <a:ea typeface="楷体_GB2312" pitchFamily="49" charset="-122"/>
              </a:rPr>
              <a:t>，</a:t>
            </a:r>
            <a:r>
              <a:rPr lang="en-US" altLang="zh-CN" sz="2800" b="1">
                <a:latin typeface="Times New Roman" pitchFamily="18" charset="0"/>
                <a:ea typeface="楷体_GB2312" pitchFamily="49" charset="-122"/>
              </a:rPr>
              <a:t>462}</a:t>
            </a:r>
            <a:r>
              <a:rPr lang="zh-CN" altLang="en-US" sz="2800" b="1">
                <a:latin typeface="Times New Roman" pitchFamily="18" charset="0"/>
                <a:ea typeface="楷体_GB2312" pitchFamily="49" charset="-122"/>
              </a:rPr>
              <a:t>。</a:t>
            </a:r>
            <a:r>
              <a:rPr lang="zh-CN" altLang="en-US" sz="2800" b="1">
                <a:latin typeface="楷体_GB2312" pitchFamily="49" charset="-122"/>
                <a:ea typeface="楷体_GB2312" pitchFamily="49" charset="-122"/>
              </a:rPr>
              <a:t>请给出采用基数排序法对该序列作升序排序时的每一躺扫描的结果。</a:t>
            </a:r>
          </a:p>
        </p:txBody>
      </p:sp>
      <p:sp>
        <p:nvSpPr>
          <p:cNvPr id="484355" name="Text Box 3"/>
          <p:cNvSpPr txBox="1">
            <a:spLocks noChangeArrowheads="1"/>
          </p:cNvSpPr>
          <p:nvPr/>
        </p:nvSpPr>
        <p:spPr bwMode="auto">
          <a:xfrm>
            <a:off x="250825" y="2708275"/>
            <a:ext cx="871378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400" b="1">
                <a:latin typeface="Times New Roman" pitchFamily="18" charset="0"/>
                <a:ea typeface="楷体_GB2312" pitchFamily="49" charset="-122"/>
              </a:rPr>
              <a:t>初始： </a:t>
            </a:r>
            <a:r>
              <a:rPr lang="en-US" altLang="zh-CN" sz="2400" b="1">
                <a:latin typeface="Times New Roman" pitchFamily="18" charset="0"/>
                <a:ea typeface="楷体_GB2312" pitchFamily="49" charset="-122"/>
              </a:rPr>
              <a:t>503</a:t>
            </a:r>
            <a:r>
              <a:rPr lang="zh-CN" altLang="en-US" sz="2400" b="1">
                <a:latin typeface="Times New Roman" pitchFamily="18" charset="0"/>
                <a:ea typeface="楷体_GB2312" pitchFamily="49" charset="-122"/>
              </a:rPr>
              <a:t>， </a:t>
            </a:r>
            <a:r>
              <a:rPr lang="en-US" altLang="zh-CN" sz="2400" b="1">
                <a:latin typeface="Times New Roman" pitchFamily="18" charset="0"/>
                <a:ea typeface="楷体_GB2312" pitchFamily="49" charset="-122"/>
              </a:rPr>
              <a:t>87</a:t>
            </a:r>
            <a:r>
              <a:rPr lang="zh-CN"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512</a:t>
            </a:r>
            <a:r>
              <a:rPr lang="zh-CN" altLang="en-US" sz="2400" b="1">
                <a:latin typeface="Times New Roman" pitchFamily="18" charset="0"/>
                <a:ea typeface="楷体_GB2312" pitchFamily="49" charset="-122"/>
              </a:rPr>
              <a:t>， </a:t>
            </a:r>
            <a:r>
              <a:rPr lang="en-US" altLang="zh-CN" sz="2400" b="1">
                <a:latin typeface="Times New Roman" pitchFamily="18" charset="0"/>
                <a:ea typeface="楷体_GB2312" pitchFamily="49" charset="-122"/>
              </a:rPr>
              <a:t>61</a:t>
            </a:r>
            <a:r>
              <a:rPr lang="zh-CN"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908</a:t>
            </a:r>
            <a:r>
              <a:rPr lang="zh-CN"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170</a:t>
            </a:r>
            <a:r>
              <a:rPr lang="zh-CN"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897</a:t>
            </a:r>
            <a:r>
              <a:rPr lang="zh-CN"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275</a:t>
            </a:r>
            <a:r>
              <a:rPr lang="zh-CN"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653</a:t>
            </a:r>
            <a:r>
              <a:rPr lang="zh-CN"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462</a:t>
            </a:r>
          </a:p>
          <a:p>
            <a:r>
              <a:rPr lang="en-US" altLang="zh-CN" sz="2400" b="1">
                <a:latin typeface="Times New Roman" pitchFamily="18" charset="0"/>
                <a:ea typeface="楷体_GB2312" pitchFamily="49" charset="-122"/>
              </a:rPr>
              <a:t>1</a:t>
            </a:r>
            <a:r>
              <a:rPr lang="zh-CN" altLang="en-US" sz="2400" b="1">
                <a:latin typeface="Times New Roman" pitchFamily="18" charset="0"/>
                <a:ea typeface="楷体_GB2312" pitchFamily="49" charset="-122"/>
              </a:rPr>
              <a:t>、      </a:t>
            </a:r>
            <a:r>
              <a:rPr lang="en-US" altLang="zh-CN" sz="2400" b="1">
                <a:latin typeface="Times New Roman" pitchFamily="18" charset="0"/>
                <a:ea typeface="楷体_GB2312" pitchFamily="49" charset="-122"/>
              </a:rPr>
              <a:t>170</a:t>
            </a:r>
            <a:r>
              <a:rPr lang="zh-CN" altLang="en-US" sz="2400" b="1">
                <a:latin typeface="Times New Roman" pitchFamily="18" charset="0"/>
                <a:ea typeface="楷体_GB2312" pitchFamily="49" charset="-122"/>
              </a:rPr>
              <a:t>， </a:t>
            </a:r>
            <a:r>
              <a:rPr lang="en-US" altLang="zh-CN" sz="2400" b="1">
                <a:latin typeface="Times New Roman" pitchFamily="18" charset="0"/>
                <a:ea typeface="楷体_GB2312" pitchFamily="49" charset="-122"/>
              </a:rPr>
              <a:t>61</a:t>
            </a:r>
            <a:r>
              <a:rPr lang="zh-CN"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512</a:t>
            </a:r>
            <a:r>
              <a:rPr lang="zh-CN"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462</a:t>
            </a:r>
            <a:r>
              <a:rPr lang="zh-CN"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503</a:t>
            </a:r>
            <a:r>
              <a:rPr lang="zh-CN"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653</a:t>
            </a:r>
            <a:r>
              <a:rPr lang="zh-CN"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275</a:t>
            </a:r>
            <a:r>
              <a:rPr lang="zh-CN" altLang="en-US" sz="2400" b="1">
                <a:latin typeface="Times New Roman" pitchFamily="18" charset="0"/>
                <a:ea typeface="楷体_GB2312" pitchFamily="49" charset="-122"/>
              </a:rPr>
              <a:t>， </a:t>
            </a:r>
            <a:r>
              <a:rPr lang="en-US" altLang="zh-CN" sz="2400" b="1">
                <a:latin typeface="Times New Roman" pitchFamily="18" charset="0"/>
                <a:ea typeface="楷体_GB2312" pitchFamily="49" charset="-122"/>
              </a:rPr>
              <a:t>87</a:t>
            </a:r>
            <a:r>
              <a:rPr lang="zh-CN"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897</a:t>
            </a:r>
            <a:r>
              <a:rPr lang="zh-CN"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908 </a:t>
            </a:r>
          </a:p>
          <a:p>
            <a:r>
              <a:rPr lang="en-US" altLang="zh-CN" sz="2400" b="1">
                <a:latin typeface="Times New Roman" pitchFamily="18" charset="0"/>
                <a:ea typeface="楷体_GB2312" pitchFamily="49" charset="-122"/>
              </a:rPr>
              <a:t>2</a:t>
            </a:r>
            <a:r>
              <a:rPr lang="zh-CN" altLang="en-US" sz="2400" b="1">
                <a:latin typeface="Times New Roman" pitchFamily="18" charset="0"/>
                <a:ea typeface="楷体_GB2312" pitchFamily="49" charset="-122"/>
              </a:rPr>
              <a:t>、      </a:t>
            </a:r>
            <a:r>
              <a:rPr lang="en-US" altLang="zh-CN" sz="2400" b="1">
                <a:latin typeface="Times New Roman" pitchFamily="18" charset="0"/>
                <a:ea typeface="楷体_GB2312" pitchFamily="49" charset="-122"/>
              </a:rPr>
              <a:t>503</a:t>
            </a:r>
            <a:r>
              <a:rPr lang="zh-CN"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908</a:t>
            </a:r>
            <a:r>
              <a:rPr lang="zh-CN"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512</a:t>
            </a:r>
            <a:r>
              <a:rPr lang="zh-CN"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653</a:t>
            </a:r>
            <a:r>
              <a:rPr lang="zh-CN" altLang="en-US" sz="2400" b="1">
                <a:latin typeface="Times New Roman" pitchFamily="18" charset="0"/>
                <a:ea typeface="楷体_GB2312" pitchFamily="49" charset="-122"/>
              </a:rPr>
              <a:t>， </a:t>
            </a:r>
            <a:r>
              <a:rPr lang="en-US" altLang="zh-CN" sz="2400" b="1">
                <a:latin typeface="Times New Roman" pitchFamily="18" charset="0"/>
                <a:ea typeface="楷体_GB2312" pitchFamily="49" charset="-122"/>
              </a:rPr>
              <a:t>61</a:t>
            </a:r>
            <a:r>
              <a:rPr lang="zh-CN"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462</a:t>
            </a:r>
            <a:r>
              <a:rPr lang="zh-CN"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170</a:t>
            </a:r>
            <a:r>
              <a:rPr lang="zh-CN"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275</a:t>
            </a:r>
            <a:r>
              <a:rPr lang="zh-CN" altLang="en-US" sz="2400" b="1">
                <a:latin typeface="Times New Roman" pitchFamily="18" charset="0"/>
                <a:ea typeface="楷体_GB2312" pitchFamily="49" charset="-122"/>
              </a:rPr>
              <a:t>， </a:t>
            </a:r>
            <a:r>
              <a:rPr lang="en-US" altLang="zh-CN" sz="2400" b="1">
                <a:latin typeface="Times New Roman" pitchFamily="18" charset="0"/>
                <a:ea typeface="楷体_GB2312" pitchFamily="49" charset="-122"/>
              </a:rPr>
              <a:t>87</a:t>
            </a:r>
            <a:r>
              <a:rPr lang="zh-CN"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897</a:t>
            </a:r>
          </a:p>
          <a:p>
            <a:r>
              <a:rPr lang="en-US" altLang="zh-CN" sz="2400" b="1">
                <a:latin typeface="Times New Roman" pitchFamily="18" charset="0"/>
                <a:ea typeface="楷体_GB2312" pitchFamily="49" charset="-122"/>
              </a:rPr>
              <a:t>3</a:t>
            </a:r>
            <a:r>
              <a:rPr lang="zh-CN" altLang="en-US" sz="2400" b="1">
                <a:latin typeface="Times New Roman" pitchFamily="18" charset="0"/>
                <a:ea typeface="楷体_GB2312" pitchFamily="49" charset="-122"/>
              </a:rPr>
              <a:t>、        </a:t>
            </a:r>
            <a:r>
              <a:rPr lang="en-US" altLang="zh-CN" sz="2400" b="1">
                <a:latin typeface="Times New Roman" pitchFamily="18" charset="0"/>
                <a:ea typeface="楷体_GB2312" pitchFamily="49" charset="-122"/>
              </a:rPr>
              <a:t>61</a:t>
            </a:r>
            <a:r>
              <a:rPr lang="zh-CN" altLang="en-US" sz="2400" b="1">
                <a:latin typeface="Times New Roman" pitchFamily="18" charset="0"/>
                <a:ea typeface="楷体_GB2312" pitchFamily="49" charset="-122"/>
              </a:rPr>
              <a:t>， </a:t>
            </a:r>
            <a:r>
              <a:rPr lang="en-US" altLang="zh-CN" sz="2400" b="1">
                <a:latin typeface="Times New Roman" pitchFamily="18" charset="0"/>
                <a:ea typeface="楷体_GB2312" pitchFamily="49" charset="-122"/>
              </a:rPr>
              <a:t>87</a:t>
            </a:r>
            <a:r>
              <a:rPr lang="zh-CN"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170</a:t>
            </a:r>
            <a:r>
              <a:rPr lang="zh-CN"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275</a:t>
            </a:r>
            <a:r>
              <a:rPr lang="zh-CN"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462</a:t>
            </a:r>
            <a:r>
              <a:rPr lang="zh-CN"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503</a:t>
            </a:r>
            <a:r>
              <a:rPr lang="zh-CN"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512</a:t>
            </a:r>
            <a:r>
              <a:rPr lang="zh-CN"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653</a:t>
            </a:r>
            <a:r>
              <a:rPr lang="zh-CN"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897</a:t>
            </a:r>
            <a:r>
              <a:rPr lang="zh-CN"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908</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4354"/>
                                        </p:tgtEl>
                                        <p:attrNameLst>
                                          <p:attrName>style.visibility</p:attrName>
                                        </p:attrNameLst>
                                      </p:cBhvr>
                                      <p:to>
                                        <p:strVal val="visible"/>
                                      </p:to>
                                    </p:set>
                                    <p:anim calcmode="lin" valueType="num">
                                      <p:cBhvr additive="base">
                                        <p:cTn id="7" dur="500" fill="hold"/>
                                        <p:tgtEl>
                                          <p:spTgt spid="484354"/>
                                        </p:tgtEl>
                                        <p:attrNameLst>
                                          <p:attrName>ppt_x</p:attrName>
                                        </p:attrNameLst>
                                      </p:cBhvr>
                                      <p:tavLst>
                                        <p:tav tm="0">
                                          <p:val>
                                            <p:strVal val="0-#ppt_w/2"/>
                                          </p:val>
                                        </p:tav>
                                        <p:tav tm="100000">
                                          <p:val>
                                            <p:strVal val="#ppt_x"/>
                                          </p:val>
                                        </p:tav>
                                      </p:tavLst>
                                    </p:anim>
                                    <p:anim calcmode="lin" valueType="num">
                                      <p:cBhvr additive="base">
                                        <p:cTn id="8" dur="500" fill="hold"/>
                                        <p:tgtEl>
                                          <p:spTgt spid="4843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4355"/>
                                        </p:tgtEl>
                                        <p:attrNameLst>
                                          <p:attrName>style.visibility</p:attrName>
                                        </p:attrNameLst>
                                      </p:cBhvr>
                                      <p:to>
                                        <p:strVal val="visible"/>
                                      </p:to>
                                    </p:set>
                                    <p:anim calcmode="lin" valueType="num">
                                      <p:cBhvr additive="base">
                                        <p:cTn id="13" dur="500" fill="hold"/>
                                        <p:tgtEl>
                                          <p:spTgt spid="484355"/>
                                        </p:tgtEl>
                                        <p:attrNameLst>
                                          <p:attrName>ppt_x</p:attrName>
                                        </p:attrNameLst>
                                      </p:cBhvr>
                                      <p:tavLst>
                                        <p:tav tm="0">
                                          <p:val>
                                            <p:strVal val="0-#ppt_w/2"/>
                                          </p:val>
                                        </p:tav>
                                        <p:tav tm="100000">
                                          <p:val>
                                            <p:strVal val="#ppt_x"/>
                                          </p:val>
                                        </p:tav>
                                      </p:tavLst>
                                    </p:anim>
                                    <p:anim calcmode="lin" valueType="num">
                                      <p:cBhvr additive="base">
                                        <p:cTn id="14" dur="500" fill="hold"/>
                                        <p:tgtEl>
                                          <p:spTgt spid="4843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4" grpId="0" autoUpdateAnimBg="0"/>
      <p:bldP spid="484355" grpId="0" autoUpdateAnimBg="0"/>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ChangeArrowheads="1"/>
          </p:cNvSpPr>
          <p:nvPr/>
        </p:nvSpPr>
        <p:spPr bwMode="auto">
          <a:xfrm>
            <a:off x="250825" y="234950"/>
            <a:ext cx="4387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FF3300"/>
                </a:solidFill>
                <a:latin typeface="Times New Roman" pitchFamily="18" charset="0"/>
                <a:ea typeface="楷体_GB2312" pitchFamily="49" charset="-122"/>
              </a:rPr>
              <a:t>计数排序 </a:t>
            </a:r>
            <a:r>
              <a:rPr kumimoji="1" lang="en-US" altLang="zh-CN" sz="3200" b="1">
                <a:solidFill>
                  <a:srgbClr val="FF3300"/>
                </a:solidFill>
                <a:latin typeface="Times New Roman" pitchFamily="18" charset="0"/>
                <a:ea typeface="楷体_GB2312" pitchFamily="49" charset="-122"/>
              </a:rPr>
              <a:t>Counting Sort</a:t>
            </a:r>
          </a:p>
        </p:txBody>
      </p:sp>
      <p:sp>
        <p:nvSpPr>
          <p:cNvPr id="218115" name="Rectangle 3"/>
          <p:cNvSpPr>
            <a:spLocks noChangeArrowheads="1"/>
          </p:cNvSpPr>
          <p:nvPr/>
        </p:nvSpPr>
        <p:spPr bwMode="auto">
          <a:xfrm>
            <a:off x="323850" y="836613"/>
            <a:ext cx="8569325"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eaLnBrk="0" hangingPunct="0"/>
            <a:r>
              <a:rPr kumimoji="1" lang="en-US" altLang="zh-CN" sz="2800" b="1">
                <a:latin typeface="楷体_GB2312" pitchFamily="49" charset="-122"/>
                <a:ea typeface="楷体_GB2312" pitchFamily="49" charset="-122"/>
              </a:rPr>
              <a:t>  </a:t>
            </a:r>
            <a:r>
              <a:rPr kumimoji="1" lang="zh-CN" altLang="en-US" sz="2800" b="1">
                <a:latin typeface="楷体_GB2312" pitchFamily="49" charset="-122"/>
                <a:ea typeface="楷体_GB2312" pitchFamily="49" charset="-122"/>
              </a:rPr>
              <a:t>计数排序是一个非基于比较的线性时间排序算法。它对输入的数据有附加的限制条件：</a:t>
            </a:r>
          </a:p>
        </p:txBody>
      </p:sp>
      <p:sp>
        <p:nvSpPr>
          <p:cNvPr id="218116" name="Rectangle 4"/>
          <p:cNvSpPr>
            <a:spLocks noChangeArrowheads="1"/>
          </p:cNvSpPr>
          <p:nvPr/>
        </p:nvSpPr>
        <p:spPr bwMode="auto">
          <a:xfrm>
            <a:off x="323850" y="1976438"/>
            <a:ext cx="8424863"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marL="542925" indent="-542925" eaLnBrk="0" hangingPunct="0"/>
            <a:r>
              <a:rPr kumimoji="1" lang="en-US" altLang="zh-CN" sz="2800" b="1">
                <a:latin typeface="楷体_GB2312" pitchFamily="49" charset="-122"/>
                <a:ea typeface="楷体_GB2312" pitchFamily="49" charset="-122"/>
              </a:rPr>
              <a:t>1</a:t>
            </a:r>
            <a:r>
              <a:rPr kumimoji="1" lang="zh-CN" altLang="en-US" sz="2800" b="1">
                <a:latin typeface="楷体_GB2312" pitchFamily="49" charset="-122"/>
                <a:ea typeface="楷体_GB2312" pitchFamily="49" charset="-122"/>
              </a:rPr>
              <a:t>、输入的线性表的元素属于有限偏序集</a:t>
            </a:r>
            <a:r>
              <a:rPr kumimoji="1" lang="en-US" altLang="zh-CN" sz="2800" b="1">
                <a:latin typeface="楷体_GB2312" pitchFamily="49" charset="-122"/>
                <a:ea typeface="楷体_GB2312" pitchFamily="49" charset="-122"/>
              </a:rPr>
              <a:t>S</a:t>
            </a:r>
          </a:p>
          <a:p>
            <a:pPr marL="542925" indent="-542925" eaLnBrk="0" hangingPunct="0"/>
            <a:r>
              <a:rPr kumimoji="1" lang="en-US" altLang="zh-CN" sz="2800" b="1">
                <a:latin typeface="楷体_GB2312" pitchFamily="49" charset="-122"/>
                <a:ea typeface="楷体_GB2312" pitchFamily="49" charset="-122"/>
              </a:rPr>
              <a:t>2</a:t>
            </a:r>
            <a:r>
              <a:rPr kumimoji="1" lang="zh-CN" altLang="en-US" sz="2800" b="1">
                <a:latin typeface="楷体_GB2312" pitchFamily="49" charset="-122"/>
                <a:ea typeface="楷体_GB2312" pitchFamily="49" charset="-122"/>
              </a:rPr>
              <a:t>、设输入的线性表的长度为</a:t>
            </a:r>
            <a:r>
              <a:rPr kumimoji="1" lang="en-US" altLang="zh-CN" sz="2800" b="1">
                <a:latin typeface="Times New Roman" pitchFamily="18" charset="0"/>
                <a:ea typeface="楷体_GB2312" pitchFamily="49" charset="-122"/>
              </a:rPr>
              <a:t>n</a:t>
            </a:r>
            <a:r>
              <a:rPr kumimoji="1" lang="zh-CN" altLang="en-US" sz="2800" b="1">
                <a:latin typeface="Times New Roman" pitchFamily="18" charset="0"/>
                <a:ea typeface="楷体_GB2312" pitchFamily="49" charset="-122"/>
              </a:rPr>
              <a:t>，</a:t>
            </a:r>
            <a:r>
              <a:rPr kumimoji="1" lang="en-US" altLang="zh-CN" sz="2800" b="1">
                <a:latin typeface="Times New Roman" pitchFamily="18" charset="0"/>
                <a:ea typeface="楷体_GB2312" pitchFamily="49" charset="-122"/>
              </a:rPr>
              <a:t>|S|=k</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表示集合</a:t>
            </a:r>
            <a:r>
              <a:rPr kumimoji="1" lang="en-US" altLang="zh-CN" sz="2800" b="1">
                <a:latin typeface="Times New Roman" pitchFamily="18" charset="0"/>
                <a:ea typeface="楷体_GB2312" pitchFamily="49" charset="-122"/>
              </a:rPr>
              <a:t>S</a:t>
            </a:r>
            <a:r>
              <a:rPr kumimoji="1" lang="zh-CN" altLang="en-US" sz="2800" b="1">
                <a:latin typeface="楷体_GB2312" pitchFamily="49" charset="-122"/>
                <a:ea typeface="楷体_GB2312" pitchFamily="49" charset="-122"/>
              </a:rPr>
              <a:t>中元素的总数目为</a:t>
            </a:r>
            <a:r>
              <a:rPr kumimoji="1" lang="en-US" altLang="zh-CN" sz="2800" b="1">
                <a:latin typeface="Times New Roman" pitchFamily="18" charset="0"/>
                <a:ea typeface="楷体_GB2312" pitchFamily="49" charset="-122"/>
              </a:rPr>
              <a:t>k</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，则</a:t>
            </a:r>
            <a:r>
              <a:rPr kumimoji="1" lang="en-US" altLang="zh-CN" sz="2800" b="1">
                <a:latin typeface="Times New Roman" pitchFamily="18" charset="0"/>
                <a:ea typeface="楷体_GB2312" pitchFamily="49" charset="-122"/>
              </a:rPr>
              <a:t>k=</a:t>
            </a:r>
            <a:r>
              <a:rPr kumimoji="1" lang="en-US" altLang="zh-CN" sz="2800" b="1" i="1">
                <a:latin typeface="Times New Roman" pitchFamily="18" charset="0"/>
                <a:ea typeface="楷体_GB2312" pitchFamily="49" charset="-122"/>
              </a:rPr>
              <a:t>O</a:t>
            </a:r>
            <a:r>
              <a:rPr kumimoji="1" lang="en-US" altLang="zh-CN" sz="2800" b="1">
                <a:latin typeface="Times New Roman" pitchFamily="18" charset="0"/>
                <a:ea typeface="楷体_GB2312" pitchFamily="49" charset="-122"/>
              </a:rPr>
              <a:t>(n)</a:t>
            </a:r>
            <a:r>
              <a:rPr kumimoji="1" lang="zh-CN" altLang="en-US" sz="2800" b="1">
                <a:latin typeface="楷体_GB2312" pitchFamily="49" charset="-122"/>
                <a:ea typeface="楷体_GB2312" pitchFamily="49" charset="-122"/>
              </a:rPr>
              <a:t>。</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即线性表的长度与集合中元素的取值范围成线性关系</a:t>
            </a:r>
            <a:r>
              <a:rPr kumimoji="1" lang="en-US" altLang="zh-CN" sz="2800" b="1">
                <a:latin typeface="楷体_GB2312" pitchFamily="49" charset="-122"/>
                <a:ea typeface="楷体_GB2312" pitchFamily="49" charset="-122"/>
              </a:rPr>
              <a:t>)</a:t>
            </a:r>
          </a:p>
          <a:p>
            <a:pPr marL="542925" indent="-542925" eaLnBrk="0" hangingPunct="0"/>
            <a:endParaRPr kumimoji="1" lang="en-US" altLang="zh-CN" sz="2800" b="1">
              <a:latin typeface="楷体_GB2312" pitchFamily="49" charset="-122"/>
              <a:ea typeface="楷体_GB2312" pitchFamily="49" charset="-122"/>
            </a:endParaRPr>
          </a:p>
          <a:p>
            <a:pPr marL="542925" indent="-542925" eaLnBrk="0" hangingPunct="0"/>
            <a:r>
              <a:rPr kumimoji="1" lang="zh-CN" altLang="en-US" sz="2800" b="1">
                <a:latin typeface="楷体_GB2312" pitchFamily="49" charset="-122"/>
                <a:ea typeface="楷体_GB2312" pitchFamily="49" charset="-122"/>
              </a:rPr>
              <a:t>当满足这两个条件时，计数排序的复杂性为</a:t>
            </a:r>
            <a:r>
              <a:rPr kumimoji="1" lang="en-US" altLang="zh-CN" sz="2800" b="1">
                <a:latin typeface="Times New Roman" pitchFamily="18" charset="0"/>
                <a:ea typeface="楷体_GB2312" pitchFamily="49" charset="-122"/>
              </a:rPr>
              <a:t>O(n)</a:t>
            </a:r>
            <a:r>
              <a:rPr kumimoji="1" lang="zh-CN" altLang="en-US" sz="2800" b="1">
                <a:latin typeface="楷体_GB2312" pitchFamily="49" charset="-122"/>
                <a:ea typeface="楷体_GB2312" pitchFamily="49" charset="-122"/>
              </a:rPr>
              <a:t>。</a:t>
            </a:r>
          </a:p>
        </p:txBody>
      </p:sp>
    </p:spTree>
  </p:cSld>
  <p:clrMapOvr>
    <a:masterClrMapping/>
  </p:clrMapOvr>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ext Box 2"/>
          <p:cNvSpPr txBox="1">
            <a:spLocks noChangeArrowheads="1"/>
          </p:cNvSpPr>
          <p:nvPr/>
        </p:nvSpPr>
        <p:spPr bwMode="auto">
          <a:xfrm>
            <a:off x="0" y="609600"/>
            <a:ext cx="9144000" cy="500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23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kumimoji="1" lang="zh-CN" altLang="en-US" sz="2800" b="1">
                <a:latin typeface="Times New Roman" pitchFamily="18" charset="0"/>
                <a:ea typeface="楷体_GB2312" pitchFamily="49" charset="-122"/>
              </a:rPr>
              <a:t>计数排序算法的基本思想是对于给定的输入序列中的每一个元素</a:t>
            </a:r>
            <a:r>
              <a:rPr kumimoji="1" lang="en-US" altLang="zh-CN" sz="2800" b="1">
                <a:latin typeface="Times New Roman" pitchFamily="18" charset="0"/>
                <a:ea typeface="楷体_GB2312" pitchFamily="49" charset="-122"/>
              </a:rPr>
              <a:t>x</a:t>
            </a:r>
            <a:r>
              <a:rPr kumimoji="1" lang="zh-CN" altLang="en-US" sz="2800" b="1">
                <a:latin typeface="Times New Roman" pitchFamily="18" charset="0"/>
                <a:ea typeface="楷体_GB2312" pitchFamily="49" charset="-122"/>
              </a:rPr>
              <a:t>，确定该序列中值小于</a:t>
            </a:r>
            <a:r>
              <a:rPr kumimoji="1" lang="en-US" altLang="zh-CN" sz="2800" b="1">
                <a:latin typeface="Times New Roman" pitchFamily="18" charset="0"/>
                <a:ea typeface="楷体_GB2312" pitchFamily="49" charset="-122"/>
              </a:rPr>
              <a:t>x</a:t>
            </a:r>
            <a:r>
              <a:rPr kumimoji="1" lang="zh-CN" altLang="en-US" sz="2800" b="1">
                <a:latin typeface="Times New Roman" pitchFamily="18" charset="0"/>
                <a:ea typeface="楷体_GB2312" pitchFamily="49" charset="-122"/>
              </a:rPr>
              <a:t>的元素的个数。一旦有了这个信息，就可以将</a:t>
            </a:r>
            <a:r>
              <a:rPr kumimoji="1" lang="en-US" altLang="zh-CN" sz="2800" b="1">
                <a:latin typeface="Times New Roman" pitchFamily="18" charset="0"/>
                <a:ea typeface="楷体_GB2312" pitchFamily="49" charset="-122"/>
              </a:rPr>
              <a:t>x</a:t>
            </a:r>
            <a:r>
              <a:rPr kumimoji="1" lang="zh-CN" altLang="en-US" sz="2800" b="1">
                <a:latin typeface="Times New Roman" pitchFamily="18" charset="0"/>
                <a:ea typeface="楷体_GB2312" pitchFamily="49" charset="-122"/>
              </a:rPr>
              <a:t>直接存放到最终的输出序列的正确位置上。例如，如果输入序列中只有</a:t>
            </a:r>
            <a:r>
              <a:rPr kumimoji="1" lang="en-US" altLang="zh-CN" sz="2800" b="1">
                <a:latin typeface="Times New Roman" pitchFamily="18" charset="0"/>
                <a:ea typeface="楷体_GB2312" pitchFamily="49" charset="-122"/>
              </a:rPr>
              <a:t>17</a:t>
            </a:r>
            <a:r>
              <a:rPr kumimoji="1" lang="zh-CN" altLang="en-US" sz="2800" b="1">
                <a:latin typeface="Times New Roman" pitchFamily="18" charset="0"/>
                <a:ea typeface="楷体_GB2312" pitchFamily="49" charset="-122"/>
              </a:rPr>
              <a:t>个元素的值小于</a:t>
            </a:r>
            <a:r>
              <a:rPr kumimoji="1" lang="en-US" altLang="zh-CN" sz="2800" b="1">
                <a:latin typeface="Times New Roman" pitchFamily="18" charset="0"/>
                <a:ea typeface="楷体_GB2312" pitchFamily="49" charset="-122"/>
              </a:rPr>
              <a:t>x</a:t>
            </a:r>
            <a:r>
              <a:rPr kumimoji="1" lang="zh-CN" altLang="en-US" sz="2800" b="1">
                <a:latin typeface="Times New Roman" pitchFamily="18" charset="0"/>
                <a:ea typeface="楷体_GB2312" pitchFamily="49" charset="-122"/>
              </a:rPr>
              <a:t>的值，则</a:t>
            </a:r>
            <a:r>
              <a:rPr kumimoji="1" lang="en-US" altLang="zh-CN" sz="2800" b="1">
                <a:latin typeface="Times New Roman" pitchFamily="18" charset="0"/>
                <a:ea typeface="楷体_GB2312" pitchFamily="49" charset="-122"/>
              </a:rPr>
              <a:t>x</a:t>
            </a:r>
            <a:r>
              <a:rPr kumimoji="1" lang="zh-CN" altLang="en-US" sz="2800" b="1">
                <a:latin typeface="Times New Roman" pitchFamily="18" charset="0"/>
                <a:ea typeface="楷体_GB2312" pitchFamily="49" charset="-122"/>
              </a:rPr>
              <a:t>可以直接存放在输出序列的第</a:t>
            </a:r>
            <a:r>
              <a:rPr kumimoji="1" lang="en-US" altLang="zh-CN" sz="2800" b="1">
                <a:latin typeface="Times New Roman" pitchFamily="18" charset="0"/>
                <a:ea typeface="楷体_GB2312" pitchFamily="49" charset="-122"/>
              </a:rPr>
              <a:t>18</a:t>
            </a:r>
            <a:r>
              <a:rPr kumimoji="1" lang="zh-CN" altLang="en-US" sz="2800" b="1">
                <a:latin typeface="Times New Roman" pitchFamily="18" charset="0"/>
                <a:ea typeface="楷体_GB2312" pitchFamily="49" charset="-122"/>
              </a:rPr>
              <a:t>个位置上。当然，如果有多个元素具有相同的值时，我们不能将这些元素放在输出序列的同一个位置上，因此，上述方案还要作适当的修改。 </a:t>
            </a:r>
          </a:p>
          <a:p>
            <a:pPr eaLnBrk="1" hangingPunct="1">
              <a:spcBef>
                <a:spcPct val="50000"/>
              </a:spcBef>
            </a:pPr>
            <a:r>
              <a:rPr kumimoji="1" lang="zh-CN" altLang="en-US" sz="2800" b="1">
                <a:latin typeface="Times New Roman" pitchFamily="18" charset="0"/>
                <a:ea typeface="楷体_GB2312" pitchFamily="49" charset="-122"/>
              </a:rPr>
              <a:t>假设输入的线性表</a:t>
            </a:r>
            <a:r>
              <a:rPr kumimoji="1" lang="en-US" altLang="zh-CN" sz="2800" b="1">
                <a:latin typeface="Times New Roman" pitchFamily="18" charset="0"/>
                <a:ea typeface="楷体_GB2312" pitchFamily="49" charset="-122"/>
              </a:rPr>
              <a:t>L</a:t>
            </a:r>
            <a:r>
              <a:rPr kumimoji="1" lang="zh-CN" altLang="en-US" sz="2800" b="1">
                <a:latin typeface="Times New Roman" pitchFamily="18" charset="0"/>
                <a:ea typeface="楷体_GB2312" pitchFamily="49" charset="-122"/>
              </a:rPr>
              <a:t>的长度为</a:t>
            </a:r>
            <a:r>
              <a:rPr kumimoji="1" lang="en-US" altLang="zh-CN" sz="2800" b="1">
                <a:latin typeface="Times New Roman" pitchFamily="18" charset="0"/>
                <a:ea typeface="楷体_GB2312" pitchFamily="49" charset="-122"/>
              </a:rPr>
              <a:t>n</a:t>
            </a:r>
            <a:r>
              <a:rPr kumimoji="1" lang="zh-CN" altLang="en-US" sz="2800" b="1">
                <a:latin typeface="Times New Roman" pitchFamily="18" charset="0"/>
                <a:ea typeface="楷体_GB2312" pitchFamily="49" charset="-122"/>
              </a:rPr>
              <a:t>，</a:t>
            </a:r>
            <a:r>
              <a:rPr kumimoji="1" lang="en-US" altLang="zh-CN" sz="2800" b="1">
                <a:latin typeface="Times New Roman" pitchFamily="18" charset="0"/>
                <a:ea typeface="楷体_GB2312" pitchFamily="49" charset="-122"/>
              </a:rPr>
              <a:t>L=L</a:t>
            </a:r>
            <a:r>
              <a:rPr kumimoji="1" lang="en-US" altLang="zh-CN" sz="2800" b="1" baseline="-30000">
                <a:latin typeface="Times New Roman" pitchFamily="18" charset="0"/>
                <a:ea typeface="楷体_GB2312" pitchFamily="49" charset="-122"/>
              </a:rPr>
              <a:t>1</a:t>
            </a:r>
            <a:r>
              <a:rPr kumimoji="1" lang="en-US" altLang="zh-CN" sz="2800" b="1">
                <a:latin typeface="Times New Roman" pitchFamily="18" charset="0"/>
                <a:ea typeface="楷体_GB2312" pitchFamily="49" charset="-122"/>
              </a:rPr>
              <a:t>,L</a:t>
            </a:r>
            <a:r>
              <a:rPr kumimoji="1" lang="en-US" altLang="zh-CN" sz="2800" b="1" baseline="-30000">
                <a:latin typeface="Times New Roman" pitchFamily="18" charset="0"/>
                <a:ea typeface="楷体_GB2312" pitchFamily="49" charset="-122"/>
              </a:rPr>
              <a:t>2</a:t>
            </a:r>
            <a:r>
              <a:rPr kumimoji="1" lang="en-US" altLang="zh-CN" sz="2800" b="1">
                <a:latin typeface="Times New Roman" pitchFamily="18" charset="0"/>
                <a:ea typeface="楷体_GB2312" pitchFamily="49" charset="-122"/>
              </a:rPr>
              <a:t>,..,L</a:t>
            </a:r>
            <a:r>
              <a:rPr kumimoji="1" lang="en-US" altLang="zh-CN" sz="2800" b="1" baseline="-30000">
                <a:latin typeface="Times New Roman" pitchFamily="18" charset="0"/>
                <a:ea typeface="楷体_GB2312" pitchFamily="49" charset="-122"/>
              </a:rPr>
              <a:t>n</a:t>
            </a:r>
            <a:r>
              <a:rPr kumimoji="1" lang="zh-CN" altLang="en-US" sz="2800" b="1">
                <a:latin typeface="Times New Roman" pitchFamily="18" charset="0"/>
                <a:ea typeface="楷体_GB2312" pitchFamily="49" charset="-122"/>
              </a:rPr>
              <a:t>；线性表的元素属于有限偏序集</a:t>
            </a:r>
            <a:r>
              <a:rPr kumimoji="1" lang="en-US" altLang="zh-CN" sz="2800" b="1">
                <a:latin typeface="Times New Roman" pitchFamily="18" charset="0"/>
                <a:ea typeface="楷体_GB2312" pitchFamily="49" charset="-122"/>
              </a:rPr>
              <a:t>S</a:t>
            </a:r>
            <a:r>
              <a:rPr kumimoji="1" lang="zh-CN" altLang="en-US" sz="2800" b="1">
                <a:latin typeface="Times New Roman" pitchFamily="18" charset="0"/>
                <a:ea typeface="楷体_GB2312" pitchFamily="49" charset="-122"/>
              </a:rPr>
              <a:t>，</a:t>
            </a:r>
            <a:r>
              <a:rPr kumimoji="1" lang="en-US" altLang="zh-CN" sz="2800" b="1">
                <a:latin typeface="Times New Roman" pitchFamily="18" charset="0"/>
                <a:ea typeface="楷体_GB2312" pitchFamily="49" charset="-122"/>
              </a:rPr>
              <a:t>|S|=k</a:t>
            </a:r>
            <a:r>
              <a:rPr kumimoji="1" lang="zh-CN" altLang="en-US" sz="2800" b="1">
                <a:latin typeface="Times New Roman" pitchFamily="18" charset="0"/>
                <a:ea typeface="楷体_GB2312" pitchFamily="49" charset="-122"/>
              </a:rPr>
              <a:t>且</a:t>
            </a:r>
            <a:r>
              <a:rPr kumimoji="1" lang="en-US" altLang="zh-CN" sz="2800" b="1">
                <a:latin typeface="Times New Roman" pitchFamily="18" charset="0"/>
                <a:ea typeface="楷体_GB2312" pitchFamily="49" charset="-122"/>
              </a:rPr>
              <a:t>k=O(n)</a:t>
            </a:r>
            <a:r>
              <a:rPr kumimoji="1" lang="zh-CN" altLang="en-US" sz="2800" b="1">
                <a:latin typeface="Times New Roman" pitchFamily="18" charset="0"/>
                <a:ea typeface="楷体_GB2312" pitchFamily="49" charset="-122"/>
              </a:rPr>
              <a:t>，</a:t>
            </a:r>
            <a:r>
              <a:rPr kumimoji="1" lang="en-US" altLang="zh-CN" sz="2800" b="1">
                <a:latin typeface="Times New Roman" pitchFamily="18" charset="0"/>
                <a:ea typeface="楷体_GB2312" pitchFamily="49" charset="-122"/>
              </a:rPr>
              <a:t>S={S</a:t>
            </a:r>
            <a:r>
              <a:rPr kumimoji="1" lang="en-US" altLang="zh-CN" sz="2800" b="1" baseline="-30000">
                <a:latin typeface="Times New Roman" pitchFamily="18" charset="0"/>
                <a:ea typeface="楷体_GB2312" pitchFamily="49" charset="-122"/>
              </a:rPr>
              <a:t>1</a:t>
            </a:r>
            <a:r>
              <a:rPr kumimoji="1" lang="en-US" altLang="zh-CN" sz="2800" b="1">
                <a:latin typeface="Times New Roman" pitchFamily="18" charset="0"/>
                <a:ea typeface="楷体_GB2312" pitchFamily="49" charset="-122"/>
              </a:rPr>
              <a:t>,S</a:t>
            </a:r>
            <a:r>
              <a:rPr kumimoji="1" lang="en-US" altLang="zh-CN" sz="2800" b="1" baseline="-30000">
                <a:latin typeface="Times New Roman" pitchFamily="18" charset="0"/>
                <a:ea typeface="楷体_GB2312" pitchFamily="49" charset="-122"/>
              </a:rPr>
              <a:t>2</a:t>
            </a:r>
            <a:r>
              <a:rPr kumimoji="1" lang="en-US" altLang="zh-CN" sz="2800" b="1">
                <a:latin typeface="Times New Roman" pitchFamily="18" charset="0"/>
                <a:ea typeface="楷体_GB2312" pitchFamily="49" charset="-122"/>
              </a:rPr>
              <a:t>,..S</a:t>
            </a:r>
            <a:r>
              <a:rPr kumimoji="1" lang="en-US" altLang="zh-CN" sz="2800" b="1" baseline="-30000">
                <a:latin typeface="Times New Roman" pitchFamily="18" charset="0"/>
                <a:ea typeface="楷体_GB2312" pitchFamily="49" charset="-122"/>
              </a:rPr>
              <a:t>k</a:t>
            </a:r>
            <a:r>
              <a:rPr kumimoji="1" lang="en-US" altLang="zh-CN" sz="2800" b="1">
                <a:latin typeface="Times New Roman" pitchFamily="18" charset="0"/>
                <a:ea typeface="楷体_GB2312" pitchFamily="49" charset="-122"/>
              </a:rPr>
              <a:t>}</a:t>
            </a:r>
            <a:r>
              <a:rPr kumimoji="1" lang="zh-CN" altLang="en-US" sz="2800" b="1">
                <a:latin typeface="Times New Roman" pitchFamily="18" charset="0"/>
                <a:ea typeface="楷体_GB2312" pitchFamily="49" charset="-122"/>
              </a:rPr>
              <a:t>；则计数排序算法可以描述如下：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250825" y="404813"/>
            <a:ext cx="7772400" cy="685800"/>
          </a:xfrm>
        </p:spPr>
        <p:txBody>
          <a:bodyPr lIns="92075" tIns="46038" rIns="92075" bIns="46038"/>
          <a:lstStyle/>
          <a:p>
            <a:pPr algn="l" eaLnBrk="1" hangingPunct="1">
              <a:defRPr/>
            </a:pPr>
            <a:r>
              <a:rPr lang="zh-CN" altLang="en-US" sz="3200" b="1" dirty="0" smtClean="0">
                <a:solidFill>
                  <a:srgbClr val="FF33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折半插入排序</a:t>
            </a:r>
            <a:r>
              <a:rPr lang="en-US" altLang="zh-CN" sz="3200" b="1" dirty="0" smtClean="0">
                <a:solidFill>
                  <a:srgbClr val="FF33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(Binary </a:t>
            </a:r>
            <a:r>
              <a:rPr lang="en-US" altLang="zh-CN" sz="3200" b="1" dirty="0" err="1" smtClean="0">
                <a:solidFill>
                  <a:srgbClr val="FF33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Insertsort</a:t>
            </a:r>
            <a:r>
              <a:rPr lang="en-US" altLang="zh-CN" sz="3200" b="1" dirty="0" smtClean="0">
                <a:solidFill>
                  <a:srgbClr val="FF33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a:t>
            </a:r>
          </a:p>
        </p:txBody>
      </p:sp>
      <p:sp>
        <p:nvSpPr>
          <p:cNvPr id="18435" name="Rectangle 3"/>
          <p:cNvSpPr>
            <a:spLocks noGrp="1" noChangeArrowheads="1"/>
          </p:cNvSpPr>
          <p:nvPr>
            <p:ph type="body" idx="1"/>
          </p:nvPr>
        </p:nvSpPr>
        <p:spPr>
          <a:xfrm>
            <a:off x="228600" y="1196975"/>
            <a:ext cx="8915400" cy="1800225"/>
          </a:xfrm>
          <a:noFill/>
        </p:spPr>
        <p:txBody>
          <a:bodyPr lIns="92075" tIns="46038" rIns="92075" bIns="46038"/>
          <a:lstStyle/>
          <a:p>
            <a:pPr marL="0" indent="622300" algn="just" eaLnBrk="1" hangingPunct="1">
              <a:buClr>
                <a:schemeClr val="tx1"/>
              </a:buClr>
              <a:buSzPct val="70000"/>
              <a:buFont typeface="Wingdings" pitchFamily="2" charset="2"/>
              <a:buNone/>
            </a:pPr>
            <a:r>
              <a:rPr lang="zh-CN" altLang="en-US" sz="2800" b="1" dirty="0" smtClean="0">
                <a:latin typeface="Times New Roman" pitchFamily="18" charset="0"/>
                <a:ea typeface="楷体_GB2312" pitchFamily="49" charset="-122"/>
              </a:rPr>
              <a:t>折半插入排序基本思想是：设在顺序表中有一个对象序列</a:t>
            </a:r>
            <a:r>
              <a:rPr lang="en-US" altLang="zh-CN" sz="2800" b="1" dirty="0" smtClean="0">
                <a:latin typeface="Times New Roman" pitchFamily="18" charset="0"/>
                <a:ea typeface="楷体_GB2312" pitchFamily="49" charset="-122"/>
              </a:rPr>
              <a:t>v[0],v[1],…,v[n-1]</a:t>
            </a:r>
            <a:r>
              <a:rPr lang="zh-CN" altLang="en-US" sz="2800" b="1" dirty="0" smtClean="0">
                <a:latin typeface="Times New Roman" pitchFamily="18" charset="0"/>
                <a:ea typeface="楷体_GB2312" pitchFamily="49" charset="-122"/>
              </a:rPr>
              <a:t>。其中，</a:t>
            </a:r>
            <a:r>
              <a:rPr lang="en-US" altLang="zh-CN" sz="2800" b="1" dirty="0" smtClean="0">
                <a:latin typeface="Times New Roman" pitchFamily="18" charset="0"/>
                <a:ea typeface="楷体_GB2312" pitchFamily="49" charset="-122"/>
              </a:rPr>
              <a:t>v[0],v[1],…, v[i-1]</a:t>
            </a:r>
            <a:r>
              <a:rPr lang="zh-CN" altLang="en-US" sz="2800" b="1" dirty="0" smtClean="0">
                <a:latin typeface="Times New Roman" pitchFamily="18" charset="0"/>
                <a:ea typeface="楷体_GB2312" pitchFamily="49" charset="-122"/>
              </a:rPr>
              <a:t>是已经排好序的对象。在插入</a:t>
            </a:r>
            <a:r>
              <a:rPr lang="en-US" altLang="zh-CN" sz="2800" b="1" dirty="0" smtClean="0">
                <a:latin typeface="Times New Roman" pitchFamily="18" charset="0"/>
                <a:ea typeface="楷体_GB2312" pitchFamily="49" charset="-122"/>
              </a:rPr>
              <a:t>v[i]</a:t>
            </a:r>
            <a:r>
              <a:rPr lang="zh-CN" altLang="en-US" sz="2800" b="1" dirty="0" smtClean="0">
                <a:latin typeface="Times New Roman" pitchFamily="18" charset="0"/>
                <a:ea typeface="楷体_GB2312" pitchFamily="49" charset="-122"/>
              </a:rPr>
              <a:t>时，利用折半查找法寻找</a:t>
            </a:r>
            <a:r>
              <a:rPr lang="en-US" altLang="zh-CN" sz="2800" b="1" dirty="0" smtClean="0">
                <a:latin typeface="Times New Roman" pitchFamily="18" charset="0"/>
                <a:ea typeface="楷体_GB2312" pitchFamily="49" charset="-122"/>
              </a:rPr>
              <a:t>v[i]</a:t>
            </a:r>
            <a:r>
              <a:rPr lang="zh-CN" altLang="en-US" sz="2800" b="1" dirty="0" smtClean="0">
                <a:latin typeface="Times New Roman" pitchFamily="18" charset="0"/>
                <a:ea typeface="楷体_GB2312" pitchFamily="49" charset="-122"/>
              </a:rPr>
              <a:t>的插入位置。</a:t>
            </a:r>
          </a:p>
        </p:txBody>
      </p:sp>
    </p:spTree>
  </p:cSld>
  <p:clrMapOvr>
    <a:masterClrMapping/>
  </p:clrMapOvr>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ext Box 2"/>
          <p:cNvSpPr txBox="1">
            <a:spLocks noChangeArrowheads="1"/>
          </p:cNvSpPr>
          <p:nvPr/>
        </p:nvSpPr>
        <p:spPr bwMode="auto">
          <a:xfrm>
            <a:off x="323850" y="404813"/>
            <a:ext cx="8496300" cy="267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marL="542925" indent="-54292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20000"/>
              </a:lnSpc>
            </a:pPr>
            <a:r>
              <a:rPr kumimoji="1" lang="en-US" altLang="zh-CN" sz="2800" b="1">
                <a:latin typeface="Times New Roman" pitchFamily="18" charset="0"/>
                <a:ea typeface="楷体_GB2312" pitchFamily="49" charset="-122"/>
              </a:rPr>
              <a:t>1</a:t>
            </a:r>
            <a:r>
              <a:rPr kumimoji="1" lang="zh-CN" altLang="en-US" sz="2800" b="1">
                <a:latin typeface="Times New Roman" pitchFamily="18" charset="0"/>
                <a:ea typeface="楷体_GB2312" pitchFamily="49" charset="-122"/>
              </a:rPr>
              <a:t>、扫描整个集合</a:t>
            </a:r>
            <a:r>
              <a:rPr kumimoji="1" lang="en-US" altLang="zh-CN" sz="2800" b="1">
                <a:latin typeface="Times New Roman" pitchFamily="18" charset="0"/>
                <a:ea typeface="楷体_GB2312" pitchFamily="49" charset="-122"/>
              </a:rPr>
              <a:t>S</a:t>
            </a:r>
            <a:r>
              <a:rPr kumimoji="1" lang="zh-CN" altLang="en-US" sz="2800" b="1">
                <a:latin typeface="Times New Roman" pitchFamily="18" charset="0"/>
                <a:ea typeface="楷体_GB2312" pitchFamily="49" charset="-122"/>
              </a:rPr>
              <a:t>，对每一个</a:t>
            </a:r>
            <a:r>
              <a:rPr kumimoji="1" lang="en-US" altLang="zh-CN" sz="2800" b="1">
                <a:latin typeface="Times New Roman" pitchFamily="18" charset="0"/>
                <a:ea typeface="楷体_GB2312" pitchFamily="49" charset="-122"/>
              </a:rPr>
              <a:t>S</a:t>
            </a:r>
            <a:r>
              <a:rPr kumimoji="1" lang="en-US" altLang="zh-CN" sz="2800" b="1" baseline="-25000">
                <a:latin typeface="Times New Roman" pitchFamily="18" charset="0"/>
                <a:ea typeface="楷体_GB2312" pitchFamily="49" charset="-122"/>
              </a:rPr>
              <a:t>i</a:t>
            </a:r>
            <a:r>
              <a:rPr kumimoji="1" lang="en-US" altLang="zh-CN" sz="2800" b="1">
                <a:latin typeface="Times New Roman" pitchFamily="18" charset="0"/>
                <a:ea typeface="楷体_GB2312" pitchFamily="49" charset="-122"/>
              </a:rPr>
              <a:t>∈S</a:t>
            </a:r>
            <a:r>
              <a:rPr kumimoji="1" lang="zh-CN" altLang="en-US" sz="2800" b="1">
                <a:latin typeface="Times New Roman" pitchFamily="18" charset="0"/>
                <a:ea typeface="楷体_GB2312" pitchFamily="49" charset="-122"/>
              </a:rPr>
              <a:t>，找到在线性表</a:t>
            </a:r>
            <a:r>
              <a:rPr kumimoji="1" lang="en-US" altLang="zh-CN" sz="2800" b="1">
                <a:latin typeface="Times New Roman" pitchFamily="18" charset="0"/>
                <a:ea typeface="楷体_GB2312" pitchFamily="49" charset="-122"/>
              </a:rPr>
              <a:t>L</a:t>
            </a:r>
            <a:r>
              <a:rPr kumimoji="1" lang="zh-CN" altLang="en-US" sz="2800" b="1">
                <a:latin typeface="Times New Roman" pitchFamily="18" charset="0"/>
                <a:ea typeface="楷体_GB2312" pitchFamily="49" charset="-122"/>
              </a:rPr>
              <a:t>中小于等于</a:t>
            </a:r>
            <a:r>
              <a:rPr kumimoji="1" lang="en-US" altLang="zh-CN" sz="2800" b="1">
                <a:latin typeface="Times New Roman" pitchFamily="18" charset="0"/>
                <a:ea typeface="楷体_GB2312" pitchFamily="49" charset="-122"/>
              </a:rPr>
              <a:t>S</a:t>
            </a:r>
            <a:r>
              <a:rPr kumimoji="1" lang="en-US" altLang="zh-CN" sz="2800" b="1" baseline="-25000">
                <a:latin typeface="Times New Roman" pitchFamily="18" charset="0"/>
                <a:ea typeface="楷体_GB2312" pitchFamily="49" charset="-122"/>
              </a:rPr>
              <a:t>i</a:t>
            </a:r>
            <a:r>
              <a:rPr kumimoji="1" lang="zh-CN" altLang="en-US" sz="2800" b="1">
                <a:latin typeface="Times New Roman" pitchFamily="18" charset="0"/>
                <a:ea typeface="楷体_GB2312" pitchFamily="49" charset="-122"/>
              </a:rPr>
              <a:t>的元素的个数</a:t>
            </a:r>
            <a:r>
              <a:rPr kumimoji="1" lang="en-US" altLang="zh-CN" sz="2800" b="1">
                <a:latin typeface="Times New Roman" pitchFamily="18" charset="0"/>
                <a:ea typeface="楷体_GB2312" pitchFamily="49" charset="-122"/>
              </a:rPr>
              <a:t>T(S</a:t>
            </a:r>
            <a:r>
              <a:rPr kumimoji="1" lang="en-US" altLang="zh-CN" sz="2800" b="1" baseline="-25000">
                <a:latin typeface="Times New Roman" pitchFamily="18" charset="0"/>
                <a:ea typeface="楷体_GB2312" pitchFamily="49" charset="-122"/>
              </a:rPr>
              <a:t>i</a:t>
            </a:r>
            <a:r>
              <a:rPr kumimoji="1" lang="en-US" altLang="zh-CN" sz="2800" b="1">
                <a:latin typeface="Times New Roman" pitchFamily="18" charset="0"/>
                <a:ea typeface="楷体_GB2312" pitchFamily="49" charset="-122"/>
              </a:rPr>
              <a:t>)</a:t>
            </a:r>
            <a:r>
              <a:rPr kumimoji="1" lang="zh-CN" altLang="en-US" sz="2800" b="1">
                <a:latin typeface="Times New Roman" pitchFamily="18" charset="0"/>
                <a:ea typeface="楷体_GB2312" pitchFamily="49" charset="-122"/>
              </a:rPr>
              <a:t>； </a:t>
            </a:r>
          </a:p>
          <a:p>
            <a:pPr>
              <a:lnSpc>
                <a:spcPct val="120000"/>
              </a:lnSpc>
            </a:pPr>
            <a:r>
              <a:rPr kumimoji="1" lang="en-US" altLang="zh-CN" sz="2800" b="1">
                <a:latin typeface="Times New Roman" pitchFamily="18" charset="0"/>
                <a:ea typeface="楷体_GB2312" pitchFamily="49" charset="-122"/>
              </a:rPr>
              <a:t>2</a:t>
            </a:r>
            <a:r>
              <a:rPr kumimoji="1" lang="zh-CN" altLang="en-US" sz="2800" b="1">
                <a:latin typeface="Times New Roman" pitchFamily="18" charset="0"/>
                <a:ea typeface="楷体_GB2312" pitchFamily="49" charset="-122"/>
              </a:rPr>
              <a:t>、逆向扫描整个线性表</a:t>
            </a:r>
            <a:r>
              <a:rPr kumimoji="1" lang="en-US" altLang="zh-CN" sz="2800" b="1">
                <a:latin typeface="Times New Roman" pitchFamily="18" charset="0"/>
                <a:ea typeface="楷体_GB2312" pitchFamily="49" charset="-122"/>
              </a:rPr>
              <a:t>L</a:t>
            </a:r>
            <a:r>
              <a:rPr kumimoji="1" lang="zh-CN" altLang="en-US" sz="2800" b="1">
                <a:latin typeface="Times New Roman" pitchFamily="18" charset="0"/>
                <a:ea typeface="楷体_GB2312" pitchFamily="49" charset="-122"/>
              </a:rPr>
              <a:t>，对</a:t>
            </a:r>
            <a:r>
              <a:rPr kumimoji="1" lang="en-US" altLang="zh-CN" sz="2800" b="1">
                <a:latin typeface="Times New Roman" pitchFamily="18" charset="0"/>
                <a:ea typeface="楷体_GB2312" pitchFamily="49" charset="-122"/>
              </a:rPr>
              <a:t>L</a:t>
            </a:r>
            <a:r>
              <a:rPr kumimoji="1" lang="zh-CN" altLang="en-US" sz="2800" b="1">
                <a:latin typeface="Times New Roman" pitchFamily="18" charset="0"/>
                <a:ea typeface="楷体_GB2312" pitchFamily="49" charset="-122"/>
              </a:rPr>
              <a:t>中的每一个元素</a:t>
            </a:r>
            <a:r>
              <a:rPr kumimoji="1" lang="en-US" altLang="zh-CN" sz="2800" b="1">
                <a:latin typeface="Times New Roman" pitchFamily="18" charset="0"/>
                <a:ea typeface="楷体_GB2312" pitchFamily="49" charset="-122"/>
              </a:rPr>
              <a:t>L</a:t>
            </a:r>
            <a:r>
              <a:rPr kumimoji="1" lang="en-US" altLang="zh-CN" sz="2800" b="1" baseline="-25000">
                <a:latin typeface="Times New Roman" pitchFamily="18" charset="0"/>
                <a:ea typeface="楷体_GB2312" pitchFamily="49" charset="-122"/>
              </a:rPr>
              <a:t>i</a:t>
            </a:r>
            <a:r>
              <a:rPr kumimoji="1" lang="zh-CN" altLang="en-US" sz="2800" b="1">
                <a:latin typeface="Times New Roman" pitchFamily="18" charset="0"/>
                <a:ea typeface="楷体_GB2312" pitchFamily="49" charset="-122"/>
              </a:rPr>
              <a:t>，将</a:t>
            </a:r>
            <a:r>
              <a:rPr kumimoji="1" lang="en-US" altLang="zh-CN" sz="2800" b="1">
                <a:latin typeface="Times New Roman" pitchFamily="18" charset="0"/>
                <a:ea typeface="楷体_GB2312" pitchFamily="49" charset="-122"/>
              </a:rPr>
              <a:t>L</a:t>
            </a:r>
            <a:r>
              <a:rPr kumimoji="1" lang="en-US" altLang="zh-CN" sz="2800" b="1" baseline="-25000">
                <a:latin typeface="Times New Roman" pitchFamily="18" charset="0"/>
                <a:ea typeface="楷体_GB2312" pitchFamily="49" charset="-122"/>
              </a:rPr>
              <a:t>i</a:t>
            </a:r>
            <a:r>
              <a:rPr kumimoji="1" lang="zh-CN" altLang="en-US" sz="2800" b="1">
                <a:latin typeface="Times New Roman" pitchFamily="18" charset="0"/>
                <a:ea typeface="楷体_GB2312" pitchFamily="49" charset="-122"/>
              </a:rPr>
              <a:t>放在输出线性表的第</a:t>
            </a:r>
            <a:r>
              <a:rPr kumimoji="1" lang="en-US" altLang="zh-CN" sz="2800" b="1">
                <a:latin typeface="Times New Roman" pitchFamily="18" charset="0"/>
                <a:ea typeface="楷体_GB2312" pitchFamily="49" charset="-122"/>
              </a:rPr>
              <a:t>T(L</a:t>
            </a:r>
            <a:r>
              <a:rPr kumimoji="1" lang="en-US" altLang="zh-CN" sz="2800" b="1" baseline="-25000">
                <a:latin typeface="Times New Roman" pitchFamily="18" charset="0"/>
                <a:ea typeface="楷体_GB2312" pitchFamily="49" charset="-122"/>
              </a:rPr>
              <a:t>i</a:t>
            </a:r>
            <a:r>
              <a:rPr kumimoji="1" lang="en-US" altLang="zh-CN" sz="2800" b="1">
                <a:latin typeface="Times New Roman" pitchFamily="18" charset="0"/>
                <a:ea typeface="楷体_GB2312" pitchFamily="49" charset="-122"/>
              </a:rPr>
              <a:t>)</a:t>
            </a:r>
            <a:r>
              <a:rPr kumimoji="1" lang="zh-CN" altLang="en-US" sz="2800" b="1">
                <a:latin typeface="Times New Roman" pitchFamily="18" charset="0"/>
                <a:ea typeface="楷体_GB2312" pitchFamily="49" charset="-122"/>
              </a:rPr>
              <a:t>个位置上，并将</a:t>
            </a:r>
            <a:r>
              <a:rPr kumimoji="1" lang="en-US" altLang="zh-CN" sz="2800" b="1">
                <a:latin typeface="Times New Roman" pitchFamily="18" charset="0"/>
                <a:ea typeface="楷体_GB2312" pitchFamily="49" charset="-122"/>
              </a:rPr>
              <a:t>T(L</a:t>
            </a:r>
            <a:r>
              <a:rPr kumimoji="1" lang="en-US" altLang="zh-CN" sz="2800" b="1" baseline="-25000">
                <a:latin typeface="Times New Roman" pitchFamily="18" charset="0"/>
                <a:ea typeface="楷体_GB2312" pitchFamily="49" charset="-122"/>
              </a:rPr>
              <a:t>i</a:t>
            </a:r>
            <a:r>
              <a:rPr kumimoji="1" lang="en-US" altLang="zh-CN" sz="2800" b="1">
                <a:latin typeface="Times New Roman" pitchFamily="18" charset="0"/>
                <a:ea typeface="楷体_GB2312" pitchFamily="49" charset="-122"/>
              </a:rPr>
              <a:t>)</a:t>
            </a:r>
            <a:r>
              <a:rPr kumimoji="1" lang="zh-CN" altLang="en-US" sz="2800" b="1">
                <a:latin typeface="Times New Roman" pitchFamily="18" charset="0"/>
                <a:ea typeface="楷体_GB2312" pitchFamily="49" charset="-122"/>
              </a:rPr>
              <a:t>减</a:t>
            </a:r>
            <a:r>
              <a:rPr kumimoji="1" lang="en-US" altLang="zh-CN" sz="2800" b="1">
                <a:latin typeface="Times New Roman" pitchFamily="18" charset="0"/>
                <a:ea typeface="楷体_GB2312" pitchFamily="49" charset="-122"/>
              </a:rPr>
              <a:t>1</a:t>
            </a:r>
            <a:r>
              <a:rPr kumimoji="1" lang="zh-CN" altLang="en-US" sz="2800" b="1">
                <a:latin typeface="Times New Roman" pitchFamily="18" charset="0"/>
                <a:ea typeface="楷体_GB2312" pitchFamily="49" charset="-122"/>
              </a:rPr>
              <a:t>。</a:t>
            </a:r>
          </a:p>
        </p:txBody>
      </p:sp>
      <p:sp>
        <p:nvSpPr>
          <p:cNvPr id="220163" name="Text Box 3"/>
          <p:cNvSpPr txBox="1">
            <a:spLocks noChangeArrowheads="1"/>
          </p:cNvSpPr>
          <p:nvPr/>
        </p:nvSpPr>
        <p:spPr bwMode="auto">
          <a:xfrm>
            <a:off x="250825" y="3357563"/>
            <a:ext cx="8642350"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800" b="1">
                <a:latin typeface="Times New Roman" pitchFamily="18" charset="0"/>
                <a:ea typeface="楷体_GB2312" pitchFamily="49" charset="-122"/>
              </a:rPr>
              <a:t>具体的实现过程如下： </a:t>
            </a:r>
          </a:p>
          <a:p>
            <a:r>
              <a:rPr lang="zh-CN" altLang="en-US" sz="2800" b="1">
                <a:latin typeface="Times New Roman" pitchFamily="18" charset="0"/>
                <a:ea typeface="楷体_GB2312" pitchFamily="49" charset="-122"/>
              </a:rPr>
              <a:t>    在下面的计数排序算法中，我们假设</a:t>
            </a:r>
            <a:r>
              <a:rPr lang="en-US" altLang="zh-CN" sz="2800" b="1">
                <a:latin typeface="Times New Roman" pitchFamily="18" charset="0"/>
                <a:ea typeface="楷体_GB2312" pitchFamily="49" charset="-122"/>
              </a:rPr>
              <a:t>L</a:t>
            </a:r>
            <a:r>
              <a:rPr lang="zh-CN" altLang="en-US" sz="2800" b="1">
                <a:latin typeface="Times New Roman" pitchFamily="18" charset="0"/>
                <a:ea typeface="楷体_GB2312" pitchFamily="49" charset="-122"/>
              </a:rPr>
              <a:t>为输入的长度为</a:t>
            </a:r>
            <a:r>
              <a:rPr lang="en-US" altLang="zh-CN" sz="2800" b="1">
                <a:latin typeface="Times New Roman" pitchFamily="18" charset="0"/>
                <a:ea typeface="楷体_GB2312" pitchFamily="49" charset="-122"/>
              </a:rPr>
              <a:t>n</a:t>
            </a:r>
            <a:r>
              <a:rPr lang="zh-CN" altLang="en-US" sz="2800" b="1">
                <a:latin typeface="Times New Roman" pitchFamily="18" charset="0"/>
                <a:ea typeface="楷体_GB2312" pitchFamily="49" charset="-122"/>
              </a:rPr>
              <a:t>的线性表，输出的排序结果存放在线性表</a:t>
            </a:r>
            <a:r>
              <a:rPr lang="en-US" altLang="zh-CN" sz="2800" b="1">
                <a:latin typeface="Times New Roman" pitchFamily="18" charset="0"/>
                <a:ea typeface="楷体_GB2312" pitchFamily="49" charset="-122"/>
              </a:rPr>
              <a:t>R</a:t>
            </a:r>
            <a:r>
              <a:rPr lang="zh-CN" altLang="en-US" sz="2800" b="1">
                <a:latin typeface="Times New Roman" pitchFamily="18" charset="0"/>
                <a:ea typeface="楷体_GB2312" pitchFamily="49" charset="-122"/>
              </a:rPr>
              <a:t>中。算法中还用到一个辅助表</a:t>
            </a:r>
            <a:r>
              <a:rPr lang="en-US" altLang="zh-CN" sz="2800" b="1">
                <a:latin typeface="Times New Roman" pitchFamily="18" charset="0"/>
                <a:ea typeface="楷体_GB2312" pitchFamily="49" charset="-122"/>
              </a:rPr>
              <a:t>tmp</a:t>
            </a:r>
            <a:r>
              <a:rPr lang="zh-CN" altLang="en-US" sz="2800" b="1">
                <a:latin typeface="Times New Roman" pitchFamily="18" charset="0"/>
                <a:ea typeface="楷体_GB2312" pitchFamily="49" charset="-122"/>
              </a:rPr>
              <a:t>用于对输入元素进行计数。</a:t>
            </a:r>
          </a:p>
        </p:txBody>
      </p:sp>
    </p:spTree>
  </p:cSld>
  <p:clrMapOvr>
    <a:masterClrMapping/>
  </p:clrMapOvr>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8450" name="Group 2"/>
          <p:cNvGraphicFramePr>
            <a:graphicFrameLocks noGrp="1"/>
          </p:cNvGraphicFramePr>
          <p:nvPr/>
        </p:nvGraphicFramePr>
        <p:xfrm>
          <a:off x="1517650" y="1536700"/>
          <a:ext cx="3505200" cy="396875"/>
        </p:xfrm>
        <a:graphic>
          <a:graphicData uri="http://schemas.openxmlformats.org/drawingml/2006/table">
            <a:tbl>
              <a:tblPr/>
              <a:tblGrid>
                <a:gridCol w="438150"/>
                <a:gridCol w="438150"/>
                <a:gridCol w="438150"/>
                <a:gridCol w="438150"/>
                <a:gridCol w="438150"/>
                <a:gridCol w="438150"/>
                <a:gridCol w="438150"/>
                <a:gridCol w="438150"/>
              </a:tblGrid>
              <a:tr h="3968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3</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6</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1</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3</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1</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88470" name="Group 22"/>
          <p:cNvGraphicFramePr>
            <a:graphicFrameLocks noGrp="1"/>
          </p:cNvGraphicFramePr>
          <p:nvPr/>
        </p:nvGraphicFramePr>
        <p:xfrm>
          <a:off x="5632450" y="1536700"/>
          <a:ext cx="2590800" cy="396875"/>
        </p:xfrm>
        <a:graphic>
          <a:graphicData uri="http://schemas.openxmlformats.org/drawingml/2006/table">
            <a:tbl>
              <a:tblPr/>
              <a:tblGrid>
                <a:gridCol w="431800"/>
                <a:gridCol w="431800"/>
                <a:gridCol w="431800"/>
                <a:gridCol w="431800"/>
                <a:gridCol w="431800"/>
                <a:gridCol w="431800"/>
              </a:tblGrid>
              <a:tr h="3968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2</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0</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3</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0</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1</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1222" name="Text Box 38"/>
          <p:cNvSpPr txBox="1">
            <a:spLocks noChangeArrowheads="1"/>
          </p:cNvSpPr>
          <p:nvPr/>
        </p:nvSpPr>
        <p:spPr bwMode="auto">
          <a:xfrm>
            <a:off x="1593850" y="1079500"/>
            <a:ext cx="3505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a:latin typeface="Times New Roman" pitchFamily="18" charset="0"/>
              </a:rPr>
              <a:t>1     2      3      4      5      6     7     8</a:t>
            </a:r>
          </a:p>
        </p:txBody>
      </p:sp>
      <p:sp>
        <p:nvSpPr>
          <p:cNvPr id="221223" name="Text Box 39"/>
          <p:cNvSpPr txBox="1">
            <a:spLocks noChangeArrowheads="1"/>
          </p:cNvSpPr>
          <p:nvPr/>
        </p:nvSpPr>
        <p:spPr bwMode="auto">
          <a:xfrm>
            <a:off x="5708650" y="1079500"/>
            <a:ext cx="2743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a:latin typeface="Times New Roman" pitchFamily="18" charset="0"/>
              </a:rPr>
              <a:t>1     2      3      4      5     6</a:t>
            </a:r>
          </a:p>
        </p:txBody>
      </p:sp>
      <p:sp>
        <p:nvSpPr>
          <p:cNvPr id="221224" name="Rectangle 40"/>
          <p:cNvSpPr>
            <a:spLocks noChangeArrowheads="1"/>
          </p:cNvSpPr>
          <p:nvPr/>
        </p:nvSpPr>
        <p:spPr bwMode="auto">
          <a:xfrm>
            <a:off x="755650" y="15367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Times New Roman" pitchFamily="18" charset="0"/>
              </a:rPr>
              <a:t>(a)</a:t>
            </a:r>
          </a:p>
        </p:txBody>
      </p:sp>
      <p:graphicFrame>
        <p:nvGraphicFramePr>
          <p:cNvPr id="488489" name="Group 41"/>
          <p:cNvGraphicFramePr>
            <a:graphicFrameLocks noGrp="1"/>
          </p:cNvGraphicFramePr>
          <p:nvPr/>
        </p:nvGraphicFramePr>
        <p:xfrm>
          <a:off x="5632450" y="2693988"/>
          <a:ext cx="2590800" cy="396875"/>
        </p:xfrm>
        <a:graphic>
          <a:graphicData uri="http://schemas.openxmlformats.org/drawingml/2006/table">
            <a:tbl>
              <a:tblPr/>
              <a:tblGrid>
                <a:gridCol w="431800"/>
                <a:gridCol w="431800"/>
                <a:gridCol w="431800"/>
                <a:gridCol w="431800"/>
                <a:gridCol w="431800"/>
                <a:gridCol w="431800"/>
              </a:tblGrid>
              <a:tr h="3968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2</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7</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7</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8</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1241" name="Rectangle 57"/>
          <p:cNvSpPr>
            <a:spLocks noChangeArrowheads="1"/>
          </p:cNvSpPr>
          <p:nvPr/>
        </p:nvSpPr>
        <p:spPr bwMode="auto">
          <a:xfrm>
            <a:off x="755650" y="2693988"/>
            <a:ext cx="450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Times New Roman" pitchFamily="18" charset="0"/>
              </a:rPr>
              <a:t>(b)</a:t>
            </a:r>
          </a:p>
        </p:txBody>
      </p:sp>
      <p:graphicFrame>
        <p:nvGraphicFramePr>
          <p:cNvPr id="488506" name="Group 58"/>
          <p:cNvGraphicFramePr>
            <a:graphicFrameLocks noGrp="1"/>
          </p:cNvGraphicFramePr>
          <p:nvPr/>
        </p:nvGraphicFramePr>
        <p:xfrm>
          <a:off x="1517650" y="3470275"/>
          <a:ext cx="3505200" cy="396875"/>
        </p:xfrm>
        <a:graphic>
          <a:graphicData uri="http://schemas.openxmlformats.org/drawingml/2006/table">
            <a:tbl>
              <a:tblPr/>
              <a:tblGrid>
                <a:gridCol w="438150"/>
                <a:gridCol w="438150"/>
                <a:gridCol w="438150"/>
                <a:gridCol w="438150"/>
                <a:gridCol w="438150"/>
                <a:gridCol w="438150"/>
                <a:gridCol w="438150"/>
                <a:gridCol w="438150"/>
              </a:tblGrid>
              <a:tr h="3968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 </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88526" name="Group 78"/>
          <p:cNvGraphicFramePr>
            <a:graphicFrameLocks noGrp="1"/>
          </p:cNvGraphicFramePr>
          <p:nvPr/>
        </p:nvGraphicFramePr>
        <p:xfrm>
          <a:off x="5632450" y="3470275"/>
          <a:ext cx="2590800" cy="396875"/>
        </p:xfrm>
        <a:graphic>
          <a:graphicData uri="http://schemas.openxmlformats.org/drawingml/2006/table">
            <a:tbl>
              <a:tblPr/>
              <a:tblGrid>
                <a:gridCol w="431800"/>
                <a:gridCol w="431800"/>
                <a:gridCol w="431800"/>
                <a:gridCol w="431800"/>
                <a:gridCol w="431800"/>
                <a:gridCol w="431800"/>
              </a:tblGrid>
              <a:tr h="3968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2</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6</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7</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8</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1278" name="Rectangle 94"/>
          <p:cNvSpPr>
            <a:spLocks noChangeArrowheads="1"/>
          </p:cNvSpPr>
          <p:nvPr/>
        </p:nvSpPr>
        <p:spPr bwMode="auto">
          <a:xfrm>
            <a:off x="755650" y="3470275"/>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Times New Roman" pitchFamily="18" charset="0"/>
              </a:rPr>
              <a:t>(c)</a:t>
            </a:r>
          </a:p>
        </p:txBody>
      </p:sp>
      <p:graphicFrame>
        <p:nvGraphicFramePr>
          <p:cNvPr id="488543" name="Group 95"/>
          <p:cNvGraphicFramePr>
            <a:graphicFrameLocks noGrp="1"/>
          </p:cNvGraphicFramePr>
          <p:nvPr/>
        </p:nvGraphicFramePr>
        <p:xfrm>
          <a:off x="1517650" y="4232275"/>
          <a:ext cx="3505200" cy="396875"/>
        </p:xfrm>
        <a:graphic>
          <a:graphicData uri="http://schemas.openxmlformats.org/drawingml/2006/table">
            <a:tbl>
              <a:tblPr/>
              <a:tblGrid>
                <a:gridCol w="438150"/>
                <a:gridCol w="438150"/>
                <a:gridCol w="438150"/>
                <a:gridCol w="438150"/>
                <a:gridCol w="438150"/>
                <a:gridCol w="438150"/>
                <a:gridCol w="438150"/>
                <a:gridCol w="438150"/>
              </a:tblGrid>
              <a:tr h="3968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 </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1</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 </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88563" name="Group 115"/>
          <p:cNvGraphicFramePr>
            <a:graphicFrameLocks noGrp="1"/>
          </p:cNvGraphicFramePr>
          <p:nvPr/>
        </p:nvGraphicFramePr>
        <p:xfrm>
          <a:off x="5632450" y="4232275"/>
          <a:ext cx="2590800" cy="396875"/>
        </p:xfrm>
        <a:graphic>
          <a:graphicData uri="http://schemas.openxmlformats.org/drawingml/2006/table">
            <a:tbl>
              <a:tblPr/>
              <a:tblGrid>
                <a:gridCol w="431800"/>
                <a:gridCol w="431800"/>
                <a:gridCol w="431800"/>
                <a:gridCol w="431800"/>
                <a:gridCol w="431800"/>
                <a:gridCol w="431800"/>
              </a:tblGrid>
              <a:tr h="3968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1</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6</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7</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8</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1315" name="Rectangle 131"/>
          <p:cNvSpPr>
            <a:spLocks noChangeArrowheads="1"/>
          </p:cNvSpPr>
          <p:nvPr/>
        </p:nvSpPr>
        <p:spPr bwMode="auto">
          <a:xfrm>
            <a:off x="755650" y="4232275"/>
            <a:ext cx="450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Times New Roman" pitchFamily="18" charset="0"/>
              </a:rPr>
              <a:t>(d)</a:t>
            </a:r>
          </a:p>
        </p:txBody>
      </p:sp>
      <p:sp>
        <p:nvSpPr>
          <p:cNvPr id="221316" name="Rectangle 132"/>
          <p:cNvSpPr>
            <a:spLocks noChangeArrowheads="1"/>
          </p:cNvSpPr>
          <p:nvPr/>
        </p:nvSpPr>
        <p:spPr bwMode="auto">
          <a:xfrm>
            <a:off x="2965450" y="620713"/>
            <a:ext cx="339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latin typeface="Times New Roman" pitchFamily="18" charset="0"/>
              </a:rPr>
              <a:t>L</a:t>
            </a:r>
          </a:p>
        </p:txBody>
      </p:sp>
      <p:sp>
        <p:nvSpPr>
          <p:cNvPr id="221317" name="Rectangle 133"/>
          <p:cNvSpPr>
            <a:spLocks noChangeArrowheads="1"/>
          </p:cNvSpPr>
          <p:nvPr/>
        </p:nvSpPr>
        <p:spPr bwMode="auto">
          <a:xfrm>
            <a:off x="6546850" y="620713"/>
            <a:ext cx="690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latin typeface="Times New Roman" pitchFamily="18" charset="0"/>
              </a:rPr>
              <a:t>temp</a:t>
            </a:r>
          </a:p>
        </p:txBody>
      </p:sp>
      <p:graphicFrame>
        <p:nvGraphicFramePr>
          <p:cNvPr id="488582" name="Group 134"/>
          <p:cNvGraphicFramePr>
            <a:graphicFrameLocks noGrp="1"/>
          </p:cNvGraphicFramePr>
          <p:nvPr/>
        </p:nvGraphicFramePr>
        <p:xfrm>
          <a:off x="1517650" y="4994275"/>
          <a:ext cx="3505200" cy="396875"/>
        </p:xfrm>
        <a:graphic>
          <a:graphicData uri="http://schemas.openxmlformats.org/drawingml/2006/table">
            <a:tbl>
              <a:tblPr/>
              <a:tblGrid>
                <a:gridCol w="438150"/>
                <a:gridCol w="438150"/>
                <a:gridCol w="438150"/>
                <a:gridCol w="438150"/>
                <a:gridCol w="438150"/>
                <a:gridCol w="438150"/>
                <a:gridCol w="438150"/>
                <a:gridCol w="438150"/>
              </a:tblGrid>
              <a:tr h="3968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 </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1</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 </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 </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 </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 </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88602" name="Group 154"/>
          <p:cNvGraphicFramePr>
            <a:graphicFrameLocks noGrp="1"/>
          </p:cNvGraphicFramePr>
          <p:nvPr/>
        </p:nvGraphicFramePr>
        <p:xfrm>
          <a:off x="5632450" y="4994275"/>
          <a:ext cx="2590800" cy="396875"/>
        </p:xfrm>
        <a:graphic>
          <a:graphicData uri="http://schemas.openxmlformats.org/drawingml/2006/table">
            <a:tbl>
              <a:tblPr/>
              <a:tblGrid>
                <a:gridCol w="431800"/>
                <a:gridCol w="431800"/>
                <a:gridCol w="431800"/>
                <a:gridCol w="431800"/>
                <a:gridCol w="431800"/>
                <a:gridCol w="431800"/>
              </a:tblGrid>
              <a:tr h="3968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1</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5</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7</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8</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1354" name="Rectangle 170"/>
          <p:cNvSpPr>
            <a:spLocks noChangeArrowheads="1"/>
          </p:cNvSpPr>
          <p:nvPr/>
        </p:nvSpPr>
        <p:spPr bwMode="auto">
          <a:xfrm>
            <a:off x="755650" y="4994275"/>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Times New Roman" pitchFamily="18" charset="0"/>
              </a:rPr>
              <a:t>(e)</a:t>
            </a:r>
          </a:p>
        </p:txBody>
      </p:sp>
      <p:graphicFrame>
        <p:nvGraphicFramePr>
          <p:cNvPr id="488619" name="Group 171"/>
          <p:cNvGraphicFramePr>
            <a:graphicFrameLocks noGrp="1"/>
          </p:cNvGraphicFramePr>
          <p:nvPr/>
        </p:nvGraphicFramePr>
        <p:xfrm>
          <a:off x="1517650" y="5756275"/>
          <a:ext cx="3505200" cy="396875"/>
        </p:xfrm>
        <a:graphic>
          <a:graphicData uri="http://schemas.openxmlformats.org/drawingml/2006/table">
            <a:tbl>
              <a:tblPr/>
              <a:tblGrid>
                <a:gridCol w="438150"/>
                <a:gridCol w="438150"/>
                <a:gridCol w="438150"/>
                <a:gridCol w="438150"/>
                <a:gridCol w="438150"/>
                <a:gridCol w="438150"/>
                <a:gridCol w="438150"/>
                <a:gridCol w="438150"/>
              </a:tblGrid>
              <a:tr h="3968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1</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 </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3</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1375" name="Rectangle 191"/>
          <p:cNvSpPr>
            <a:spLocks noChangeArrowheads="1"/>
          </p:cNvSpPr>
          <p:nvPr/>
        </p:nvSpPr>
        <p:spPr bwMode="auto">
          <a:xfrm>
            <a:off x="755650" y="5756275"/>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Times New Roman" pitchFamily="18" charset="0"/>
              </a:rPr>
              <a:t>(f)</a:t>
            </a:r>
          </a:p>
        </p:txBody>
      </p:sp>
      <p:graphicFrame>
        <p:nvGraphicFramePr>
          <p:cNvPr id="488640" name="Group 192"/>
          <p:cNvGraphicFramePr>
            <a:graphicFrameLocks noGrp="1"/>
          </p:cNvGraphicFramePr>
          <p:nvPr/>
        </p:nvGraphicFramePr>
        <p:xfrm>
          <a:off x="5632450" y="5756275"/>
          <a:ext cx="2590800" cy="396875"/>
        </p:xfrm>
        <a:graphic>
          <a:graphicData uri="http://schemas.openxmlformats.org/drawingml/2006/table">
            <a:tbl>
              <a:tblPr/>
              <a:tblGrid>
                <a:gridCol w="431800"/>
                <a:gridCol w="431800"/>
                <a:gridCol w="431800"/>
                <a:gridCol w="431800"/>
                <a:gridCol w="431800"/>
                <a:gridCol w="431800"/>
              </a:tblGrid>
              <a:tr h="3968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1</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3</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5</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7</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8</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1392" name="Line 208"/>
          <p:cNvSpPr>
            <a:spLocks noChangeShapeType="1"/>
          </p:cNvSpPr>
          <p:nvPr/>
        </p:nvSpPr>
        <p:spPr bwMode="auto">
          <a:xfrm flipV="1">
            <a:off x="4870450" y="1260475"/>
            <a:ext cx="2209800" cy="533400"/>
          </a:xfrm>
          <a:prstGeom prst="line">
            <a:avLst/>
          </a:prstGeom>
          <a:noFill/>
          <a:ln w="9525">
            <a:solidFill>
              <a:srgbClr val="FF3300"/>
            </a:solidFill>
            <a:prstDash val="dash"/>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393" name="Line 209"/>
          <p:cNvSpPr>
            <a:spLocks noChangeShapeType="1"/>
          </p:cNvSpPr>
          <p:nvPr/>
        </p:nvSpPr>
        <p:spPr bwMode="auto">
          <a:xfrm>
            <a:off x="7156450" y="1412875"/>
            <a:ext cx="0" cy="1371600"/>
          </a:xfrm>
          <a:prstGeom prst="line">
            <a:avLst/>
          </a:prstGeom>
          <a:noFill/>
          <a:ln w="9525">
            <a:solidFill>
              <a:srgbClr val="FF3300"/>
            </a:solidFill>
            <a:prstDash val="dash"/>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394" name="Line 210"/>
          <p:cNvSpPr>
            <a:spLocks noChangeShapeType="1"/>
          </p:cNvSpPr>
          <p:nvPr/>
        </p:nvSpPr>
        <p:spPr bwMode="auto">
          <a:xfrm flipH="1">
            <a:off x="4489450" y="3013075"/>
            <a:ext cx="2667000" cy="609600"/>
          </a:xfrm>
          <a:prstGeom prst="line">
            <a:avLst/>
          </a:prstGeom>
          <a:noFill/>
          <a:ln w="9525">
            <a:solidFill>
              <a:srgbClr val="FF3300"/>
            </a:solidFill>
            <a:prstDash val="dash"/>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395" name="Line 211"/>
          <p:cNvSpPr>
            <a:spLocks noChangeShapeType="1"/>
          </p:cNvSpPr>
          <p:nvPr/>
        </p:nvSpPr>
        <p:spPr bwMode="auto">
          <a:xfrm flipV="1">
            <a:off x="4413250" y="1336675"/>
            <a:ext cx="1371600" cy="457200"/>
          </a:xfrm>
          <a:prstGeom prst="line">
            <a:avLst/>
          </a:prstGeom>
          <a:noFill/>
          <a:ln w="9525">
            <a:solidFill>
              <a:srgbClr val="0000FF"/>
            </a:solidFill>
            <a:prstDash val="dash"/>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396" name="Line 212"/>
          <p:cNvSpPr>
            <a:spLocks noChangeShapeType="1"/>
          </p:cNvSpPr>
          <p:nvPr/>
        </p:nvSpPr>
        <p:spPr bwMode="auto">
          <a:xfrm>
            <a:off x="5861050" y="1412875"/>
            <a:ext cx="0" cy="2133600"/>
          </a:xfrm>
          <a:prstGeom prst="line">
            <a:avLst/>
          </a:prstGeom>
          <a:noFill/>
          <a:ln w="9525">
            <a:solidFill>
              <a:srgbClr val="0000FF"/>
            </a:solidFill>
            <a:prstDash val="dash"/>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397" name="Line 213"/>
          <p:cNvSpPr>
            <a:spLocks noChangeShapeType="1"/>
          </p:cNvSpPr>
          <p:nvPr/>
        </p:nvSpPr>
        <p:spPr bwMode="auto">
          <a:xfrm flipH="1">
            <a:off x="2279650" y="3851275"/>
            <a:ext cx="3581400" cy="533400"/>
          </a:xfrm>
          <a:prstGeom prst="line">
            <a:avLst/>
          </a:prstGeom>
          <a:noFill/>
          <a:ln w="9525">
            <a:solidFill>
              <a:srgbClr val="0000FF"/>
            </a:solidFill>
            <a:prstDash val="dash"/>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9474" name="Group 2"/>
          <p:cNvGraphicFramePr>
            <a:graphicFrameLocks noGrp="1"/>
          </p:cNvGraphicFramePr>
          <p:nvPr/>
        </p:nvGraphicFramePr>
        <p:xfrm>
          <a:off x="1446213" y="2457450"/>
          <a:ext cx="3505200" cy="396875"/>
        </p:xfrm>
        <a:graphic>
          <a:graphicData uri="http://schemas.openxmlformats.org/drawingml/2006/table">
            <a:tbl>
              <a:tblPr/>
              <a:tblGrid>
                <a:gridCol w="438150"/>
                <a:gridCol w="438150"/>
                <a:gridCol w="438150"/>
                <a:gridCol w="438150"/>
                <a:gridCol w="438150"/>
                <a:gridCol w="438150"/>
                <a:gridCol w="438150"/>
                <a:gridCol w="438150"/>
              </a:tblGrid>
              <a:tr h="3968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1</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 </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3</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2230" name="Rectangle 22"/>
          <p:cNvSpPr>
            <a:spLocks noChangeArrowheads="1"/>
          </p:cNvSpPr>
          <p:nvPr/>
        </p:nvSpPr>
        <p:spPr bwMode="auto">
          <a:xfrm>
            <a:off x="684213" y="245745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Times New Roman" pitchFamily="18" charset="0"/>
              </a:rPr>
              <a:t>(f)</a:t>
            </a:r>
          </a:p>
        </p:txBody>
      </p:sp>
      <p:sp>
        <p:nvSpPr>
          <p:cNvPr id="222231" name="Rectangle 23"/>
          <p:cNvSpPr>
            <a:spLocks noChangeArrowheads="1"/>
          </p:cNvSpPr>
          <p:nvPr/>
        </p:nvSpPr>
        <p:spPr bwMode="auto">
          <a:xfrm>
            <a:off x="2894013" y="476250"/>
            <a:ext cx="339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latin typeface="Times New Roman" pitchFamily="18" charset="0"/>
              </a:rPr>
              <a:t>L</a:t>
            </a:r>
          </a:p>
        </p:txBody>
      </p:sp>
      <p:sp>
        <p:nvSpPr>
          <p:cNvPr id="222232" name="Rectangle 24"/>
          <p:cNvSpPr>
            <a:spLocks noChangeArrowheads="1"/>
          </p:cNvSpPr>
          <p:nvPr/>
        </p:nvSpPr>
        <p:spPr bwMode="auto">
          <a:xfrm>
            <a:off x="6475413" y="476250"/>
            <a:ext cx="6905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latin typeface="Times New Roman" pitchFamily="18" charset="0"/>
              </a:rPr>
              <a:t>temp</a:t>
            </a:r>
          </a:p>
        </p:txBody>
      </p:sp>
      <p:graphicFrame>
        <p:nvGraphicFramePr>
          <p:cNvPr id="489497" name="Group 25"/>
          <p:cNvGraphicFramePr>
            <a:graphicFrameLocks noGrp="1"/>
          </p:cNvGraphicFramePr>
          <p:nvPr/>
        </p:nvGraphicFramePr>
        <p:xfrm>
          <a:off x="1446213" y="1438275"/>
          <a:ext cx="3505200" cy="396875"/>
        </p:xfrm>
        <a:graphic>
          <a:graphicData uri="http://schemas.openxmlformats.org/drawingml/2006/table">
            <a:tbl>
              <a:tblPr/>
              <a:tblGrid>
                <a:gridCol w="438150"/>
                <a:gridCol w="438150"/>
                <a:gridCol w="438150"/>
                <a:gridCol w="438150"/>
                <a:gridCol w="438150"/>
                <a:gridCol w="438150"/>
                <a:gridCol w="438150"/>
                <a:gridCol w="438150"/>
              </a:tblGrid>
              <a:tr h="3968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3</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6</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1</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3</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1</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2253" name="Text Box 45"/>
          <p:cNvSpPr txBox="1">
            <a:spLocks noChangeArrowheads="1"/>
          </p:cNvSpPr>
          <p:nvPr/>
        </p:nvSpPr>
        <p:spPr bwMode="auto">
          <a:xfrm>
            <a:off x="1522413" y="981075"/>
            <a:ext cx="3505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a:latin typeface="Times New Roman" pitchFamily="18" charset="0"/>
              </a:rPr>
              <a:t>1     2      3      4      5      6     7     8</a:t>
            </a:r>
          </a:p>
        </p:txBody>
      </p:sp>
      <p:graphicFrame>
        <p:nvGraphicFramePr>
          <p:cNvPr id="489518" name="Group 46"/>
          <p:cNvGraphicFramePr>
            <a:graphicFrameLocks noGrp="1"/>
          </p:cNvGraphicFramePr>
          <p:nvPr/>
        </p:nvGraphicFramePr>
        <p:xfrm>
          <a:off x="5561013" y="2457450"/>
          <a:ext cx="2590800" cy="396875"/>
        </p:xfrm>
        <a:graphic>
          <a:graphicData uri="http://schemas.openxmlformats.org/drawingml/2006/table">
            <a:tbl>
              <a:tblPr/>
              <a:tblGrid>
                <a:gridCol w="431800"/>
                <a:gridCol w="431800"/>
                <a:gridCol w="431800"/>
                <a:gridCol w="431800"/>
                <a:gridCol w="431800"/>
                <a:gridCol w="431800"/>
              </a:tblGrid>
              <a:tr h="3968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1</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3</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5</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7</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8</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89534" name="Group 62"/>
          <p:cNvGraphicFramePr>
            <a:graphicFrameLocks noGrp="1"/>
          </p:cNvGraphicFramePr>
          <p:nvPr/>
        </p:nvGraphicFramePr>
        <p:xfrm>
          <a:off x="1446213" y="3295650"/>
          <a:ext cx="3505200" cy="396875"/>
        </p:xfrm>
        <a:graphic>
          <a:graphicData uri="http://schemas.openxmlformats.org/drawingml/2006/table">
            <a:tbl>
              <a:tblPr/>
              <a:tblGrid>
                <a:gridCol w="438150"/>
                <a:gridCol w="438150"/>
                <a:gridCol w="438150"/>
                <a:gridCol w="438150"/>
                <a:gridCol w="438150"/>
                <a:gridCol w="438150"/>
                <a:gridCol w="438150"/>
                <a:gridCol w="438150"/>
              </a:tblGrid>
              <a:tr h="3968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1</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1</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 </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3</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2290" name="Rectangle 82"/>
          <p:cNvSpPr>
            <a:spLocks noChangeArrowheads="1"/>
          </p:cNvSpPr>
          <p:nvPr/>
        </p:nvSpPr>
        <p:spPr bwMode="auto">
          <a:xfrm>
            <a:off x="684213" y="3295650"/>
            <a:ext cx="450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Times New Roman" pitchFamily="18" charset="0"/>
              </a:rPr>
              <a:t>(g)</a:t>
            </a:r>
          </a:p>
        </p:txBody>
      </p:sp>
      <p:graphicFrame>
        <p:nvGraphicFramePr>
          <p:cNvPr id="489555" name="Group 83"/>
          <p:cNvGraphicFramePr>
            <a:graphicFrameLocks noGrp="1"/>
          </p:cNvGraphicFramePr>
          <p:nvPr/>
        </p:nvGraphicFramePr>
        <p:xfrm>
          <a:off x="5561013" y="3295650"/>
          <a:ext cx="2590800" cy="396875"/>
        </p:xfrm>
        <a:graphic>
          <a:graphicData uri="http://schemas.openxmlformats.org/drawingml/2006/table">
            <a:tbl>
              <a:tblPr/>
              <a:tblGrid>
                <a:gridCol w="431800"/>
                <a:gridCol w="431800"/>
                <a:gridCol w="431800"/>
                <a:gridCol w="431800"/>
                <a:gridCol w="431800"/>
                <a:gridCol w="431800"/>
              </a:tblGrid>
              <a:tr h="3968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0</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3</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5</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7</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8</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89571" name="Group 99"/>
          <p:cNvGraphicFramePr>
            <a:graphicFrameLocks noGrp="1"/>
          </p:cNvGraphicFramePr>
          <p:nvPr/>
        </p:nvGraphicFramePr>
        <p:xfrm>
          <a:off x="1446213" y="4133850"/>
          <a:ext cx="3505200" cy="396875"/>
        </p:xfrm>
        <a:graphic>
          <a:graphicData uri="http://schemas.openxmlformats.org/drawingml/2006/table">
            <a:tbl>
              <a:tblPr/>
              <a:tblGrid>
                <a:gridCol w="438150"/>
                <a:gridCol w="438150"/>
                <a:gridCol w="438150"/>
                <a:gridCol w="438150"/>
                <a:gridCol w="438150"/>
                <a:gridCol w="438150"/>
                <a:gridCol w="438150"/>
                <a:gridCol w="438150"/>
              </a:tblGrid>
              <a:tr h="3968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1</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1</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 </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3</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2327" name="Rectangle 119"/>
          <p:cNvSpPr>
            <a:spLocks noChangeArrowheads="1"/>
          </p:cNvSpPr>
          <p:nvPr/>
        </p:nvSpPr>
        <p:spPr bwMode="auto">
          <a:xfrm>
            <a:off x="684213" y="4133850"/>
            <a:ext cx="450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Times New Roman" pitchFamily="18" charset="0"/>
              </a:rPr>
              <a:t>(h)</a:t>
            </a:r>
          </a:p>
        </p:txBody>
      </p:sp>
      <p:graphicFrame>
        <p:nvGraphicFramePr>
          <p:cNvPr id="489592" name="Group 120"/>
          <p:cNvGraphicFramePr>
            <a:graphicFrameLocks noGrp="1"/>
          </p:cNvGraphicFramePr>
          <p:nvPr/>
        </p:nvGraphicFramePr>
        <p:xfrm>
          <a:off x="5561013" y="4133850"/>
          <a:ext cx="2590800" cy="396875"/>
        </p:xfrm>
        <a:graphic>
          <a:graphicData uri="http://schemas.openxmlformats.org/drawingml/2006/table">
            <a:tbl>
              <a:tblPr/>
              <a:tblGrid>
                <a:gridCol w="431800"/>
                <a:gridCol w="431800"/>
                <a:gridCol w="431800"/>
                <a:gridCol w="431800"/>
                <a:gridCol w="431800"/>
                <a:gridCol w="431800"/>
              </a:tblGrid>
              <a:tr h="3968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0</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3</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7</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8</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2344" name="Text Box 136"/>
          <p:cNvSpPr txBox="1">
            <a:spLocks noChangeArrowheads="1"/>
          </p:cNvSpPr>
          <p:nvPr/>
        </p:nvSpPr>
        <p:spPr bwMode="auto">
          <a:xfrm>
            <a:off x="5637213" y="2076450"/>
            <a:ext cx="2743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a:latin typeface="Times New Roman" pitchFamily="18" charset="0"/>
              </a:rPr>
              <a:t>1     2      3      4      5     6</a:t>
            </a:r>
          </a:p>
        </p:txBody>
      </p:sp>
      <p:graphicFrame>
        <p:nvGraphicFramePr>
          <p:cNvPr id="489609" name="Group 137"/>
          <p:cNvGraphicFramePr>
            <a:graphicFrameLocks noGrp="1"/>
          </p:cNvGraphicFramePr>
          <p:nvPr/>
        </p:nvGraphicFramePr>
        <p:xfrm>
          <a:off x="1446213" y="4957763"/>
          <a:ext cx="3505200" cy="396875"/>
        </p:xfrm>
        <a:graphic>
          <a:graphicData uri="http://schemas.openxmlformats.org/drawingml/2006/table">
            <a:tbl>
              <a:tblPr/>
              <a:tblGrid>
                <a:gridCol w="438150"/>
                <a:gridCol w="438150"/>
                <a:gridCol w="438150"/>
                <a:gridCol w="438150"/>
                <a:gridCol w="438150"/>
                <a:gridCol w="438150"/>
                <a:gridCol w="438150"/>
                <a:gridCol w="438150"/>
              </a:tblGrid>
              <a:tr h="3968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1</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1</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 </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3</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6</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2365" name="Rectangle 157"/>
          <p:cNvSpPr>
            <a:spLocks noChangeArrowheads="1"/>
          </p:cNvSpPr>
          <p:nvPr/>
        </p:nvSpPr>
        <p:spPr bwMode="auto">
          <a:xfrm>
            <a:off x="684213" y="4957763"/>
            <a:ext cx="400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Times New Roman" pitchFamily="18" charset="0"/>
              </a:rPr>
              <a:t>(i)</a:t>
            </a:r>
          </a:p>
        </p:txBody>
      </p:sp>
      <p:graphicFrame>
        <p:nvGraphicFramePr>
          <p:cNvPr id="489630" name="Group 158"/>
          <p:cNvGraphicFramePr>
            <a:graphicFrameLocks noGrp="1"/>
          </p:cNvGraphicFramePr>
          <p:nvPr/>
        </p:nvGraphicFramePr>
        <p:xfrm>
          <a:off x="5561013" y="4957763"/>
          <a:ext cx="2590800" cy="396875"/>
        </p:xfrm>
        <a:graphic>
          <a:graphicData uri="http://schemas.openxmlformats.org/drawingml/2006/table">
            <a:tbl>
              <a:tblPr/>
              <a:tblGrid>
                <a:gridCol w="431800"/>
                <a:gridCol w="431800"/>
                <a:gridCol w="431800"/>
                <a:gridCol w="431800"/>
                <a:gridCol w="431800"/>
                <a:gridCol w="431800"/>
              </a:tblGrid>
              <a:tr h="3968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0</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3</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7</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7</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89646" name="Group 174"/>
          <p:cNvGraphicFramePr>
            <a:graphicFrameLocks noGrp="1"/>
          </p:cNvGraphicFramePr>
          <p:nvPr/>
        </p:nvGraphicFramePr>
        <p:xfrm>
          <a:off x="1446213" y="5734050"/>
          <a:ext cx="3505200" cy="396875"/>
        </p:xfrm>
        <a:graphic>
          <a:graphicData uri="http://schemas.openxmlformats.org/drawingml/2006/table">
            <a:tbl>
              <a:tblPr/>
              <a:tblGrid>
                <a:gridCol w="438150"/>
                <a:gridCol w="438150"/>
                <a:gridCol w="438150"/>
                <a:gridCol w="438150"/>
                <a:gridCol w="438150"/>
                <a:gridCol w="438150"/>
                <a:gridCol w="438150"/>
                <a:gridCol w="438150"/>
              </a:tblGrid>
              <a:tr h="3968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1</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1</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 3</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3</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6</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2402" name="Rectangle 194"/>
          <p:cNvSpPr>
            <a:spLocks noChangeArrowheads="1"/>
          </p:cNvSpPr>
          <p:nvPr/>
        </p:nvSpPr>
        <p:spPr bwMode="auto">
          <a:xfrm>
            <a:off x="684213" y="5734050"/>
            <a:ext cx="400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Times New Roman" pitchFamily="18" charset="0"/>
              </a:rPr>
              <a:t>(j)</a:t>
            </a:r>
          </a:p>
        </p:txBody>
      </p:sp>
      <p:graphicFrame>
        <p:nvGraphicFramePr>
          <p:cNvPr id="489667" name="Group 195"/>
          <p:cNvGraphicFramePr>
            <a:graphicFrameLocks noGrp="1"/>
          </p:cNvGraphicFramePr>
          <p:nvPr/>
        </p:nvGraphicFramePr>
        <p:xfrm>
          <a:off x="5561013" y="5734050"/>
          <a:ext cx="2590800" cy="396875"/>
        </p:xfrm>
        <a:graphic>
          <a:graphicData uri="http://schemas.openxmlformats.org/drawingml/2006/table">
            <a:tbl>
              <a:tblPr/>
              <a:tblGrid>
                <a:gridCol w="431800"/>
                <a:gridCol w="431800"/>
                <a:gridCol w="431800"/>
                <a:gridCol w="431800"/>
                <a:gridCol w="431800"/>
                <a:gridCol w="431800"/>
              </a:tblGrid>
              <a:tr h="3968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0</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4</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7</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7</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Text Box 2"/>
          <p:cNvSpPr txBox="1">
            <a:spLocks noChangeArrowheads="1"/>
          </p:cNvSpPr>
          <p:nvPr/>
        </p:nvSpPr>
        <p:spPr bwMode="auto">
          <a:xfrm>
            <a:off x="0" y="476250"/>
            <a:ext cx="9144000" cy="4832092"/>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800" b="1" dirty="0" err="1">
                <a:solidFill>
                  <a:srgbClr val="000000"/>
                </a:solidFill>
                <a:latin typeface="Times New Roman" pitchFamily="18" charset="0"/>
                <a:ea typeface="楷体_GB2312" pitchFamily="49" charset="-122"/>
              </a:rPr>
              <a:t>def</a:t>
            </a:r>
            <a:r>
              <a:rPr lang="en-US" altLang="zh-CN" sz="2800" b="1" dirty="0">
                <a:solidFill>
                  <a:srgbClr val="000000"/>
                </a:solidFill>
                <a:latin typeface="Times New Roman" pitchFamily="18" charset="0"/>
                <a:ea typeface="楷体_GB2312" pitchFamily="49" charset="-122"/>
              </a:rPr>
              <a:t> </a:t>
            </a:r>
            <a:r>
              <a:rPr lang="en-US" altLang="zh-CN" sz="2800" b="1" dirty="0" err="1">
                <a:solidFill>
                  <a:srgbClr val="000000"/>
                </a:solidFill>
                <a:latin typeface="Times New Roman" pitchFamily="18" charset="0"/>
                <a:ea typeface="楷体_GB2312" pitchFamily="49" charset="-122"/>
              </a:rPr>
              <a:t>CountingSort</a:t>
            </a:r>
            <a:r>
              <a:rPr lang="en-US" altLang="zh-CN" sz="2800" b="1" dirty="0">
                <a:solidFill>
                  <a:srgbClr val="000000"/>
                </a:solidFill>
                <a:latin typeface="Times New Roman" pitchFamily="18" charset="0"/>
                <a:ea typeface="楷体_GB2312" pitchFamily="49" charset="-122"/>
              </a:rPr>
              <a:t>(A, k) :  #k</a:t>
            </a:r>
            <a:r>
              <a:rPr lang="zh-CN" altLang="en-US" sz="2800" b="1" dirty="0">
                <a:solidFill>
                  <a:srgbClr val="000000"/>
                </a:solidFill>
                <a:latin typeface="Times New Roman" pitchFamily="18" charset="0"/>
                <a:ea typeface="楷体_GB2312" pitchFamily="49" charset="-122"/>
              </a:rPr>
              <a:t>是取值范围</a:t>
            </a:r>
          </a:p>
          <a:p>
            <a:r>
              <a:rPr lang="zh-CN" altLang="en-US" sz="2800" b="1" dirty="0">
                <a:solidFill>
                  <a:srgbClr val="000000"/>
                </a:solidFill>
                <a:latin typeface="Times New Roman" pitchFamily="18" charset="0"/>
                <a:ea typeface="楷体_GB2312" pitchFamily="49" charset="-122"/>
              </a:rPr>
              <a:t>    </a:t>
            </a:r>
            <a:r>
              <a:rPr lang="en-US" altLang="zh-CN" sz="2800" b="1" dirty="0">
                <a:solidFill>
                  <a:srgbClr val="000000"/>
                </a:solidFill>
                <a:latin typeface="Times New Roman" pitchFamily="18" charset="0"/>
                <a:ea typeface="楷体_GB2312" pitchFamily="49" charset="-122"/>
              </a:rPr>
              <a:t>B = [0 for i in range(</a:t>
            </a:r>
            <a:r>
              <a:rPr lang="en-US" altLang="zh-CN" sz="2800" b="1" dirty="0" err="1">
                <a:solidFill>
                  <a:srgbClr val="000000"/>
                </a:solidFill>
                <a:latin typeface="Times New Roman" pitchFamily="18" charset="0"/>
                <a:ea typeface="楷体_GB2312" pitchFamily="49" charset="-122"/>
              </a:rPr>
              <a:t>len</a:t>
            </a:r>
            <a:r>
              <a:rPr lang="en-US" altLang="zh-CN" sz="2800" b="1" dirty="0">
                <a:solidFill>
                  <a:srgbClr val="000000"/>
                </a:solidFill>
                <a:latin typeface="Times New Roman" pitchFamily="18" charset="0"/>
                <a:ea typeface="楷体_GB2312" pitchFamily="49" charset="-122"/>
              </a:rPr>
              <a:t>(A))]  #</a:t>
            </a:r>
            <a:r>
              <a:rPr lang="zh-CN" altLang="en-US" sz="2800" b="1" dirty="0">
                <a:solidFill>
                  <a:srgbClr val="000000"/>
                </a:solidFill>
                <a:latin typeface="Times New Roman" pitchFamily="18" charset="0"/>
                <a:ea typeface="楷体_GB2312" pitchFamily="49" charset="-122"/>
              </a:rPr>
              <a:t>结果数组</a:t>
            </a:r>
          </a:p>
          <a:p>
            <a:r>
              <a:rPr lang="zh-CN" altLang="en-US" sz="2800" b="1" dirty="0">
                <a:solidFill>
                  <a:srgbClr val="000000"/>
                </a:solidFill>
                <a:latin typeface="Times New Roman" pitchFamily="18" charset="0"/>
                <a:ea typeface="楷体_GB2312" pitchFamily="49" charset="-122"/>
              </a:rPr>
              <a:t>    </a:t>
            </a:r>
            <a:r>
              <a:rPr lang="en-US" altLang="zh-CN" sz="2800" b="1" dirty="0" err="1">
                <a:solidFill>
                  <a:srgbClr val="000000"/>
                </a:solidFill>
                <a:latin typeface="Times New Roman" pitchFamily="18" charset="0"/>
                <a:ea typeface="楷体_GB2312" pitchFamily="49" charset="-122"/>
              </a:rPr>
              <a:t>tmp</a:t>
            </a:r>
            <a:r>
              <a:rPr lang="en-US" altLang="zh-CN" sz="2800" b="1" dirty="0">
                <a:solidFill>
                  <a:srgbClr val="000000"/>
                </a:solidFill>
                <a:latin typeface="Times New Roman" pitchFamily="18" charset="0"/>
                <a:ea typeface="楷体_GB2312" pitchFamily="49" charset="-122"/>
              </a:rPr>
              <a:t> = [0 for i in range(k) ]  #</a:t>
            </a:r>
            <a:r>
              <a:rPr lang="zh-CN" altLang="en-US" sz="2800" b="1" dirty="0">
                <a:solidFill>
                  <a:srgbClr val="000000"/>
                </a:solidFill>
                <a:latin typeface="Times New Roman" pitchFamily="18" charset="0"/>
                <a:ea typeface="楷体_GB2312" pitchFamily="49" charset="-122"/>
              </a:rPr>
              <a:t>计数和位置数组</a:t>
            </a:r>
          </a:p>
          <a:p>
            <a:r>
              <a:rPr lang="zh-CN" altLang="en-US" sz="2800" b="1" dirty="0">
                <a:solidFill>
                  <a:srgbClr val="000000"/>
                </a:solidFill>
                <a:latin typeface="Times New Roman" pitchFamily="18" charset="0"/>
                <a:ea typeface="楷体_GB2312" pitchFamily="49" charset="-122"/>
              </a:rPr>
              <a:t>    </a:t>
            </a:r>
            <a:r>
              <a:rPr lang="en-US" altLang="zh-CN" sz="2800" b="1" dirty="0">
                <a:solidFill>
                  <a:srgbClr val="000000"/>
                </a:solidFill>
                <a:latin typeface="Times New Roman" pitchFamily="18" charset="0"/>
                <a:ea typeface="楷体_GB2312" pitchFamily="49" charset="-122"/>
              </a:rPr>
              <a:t>for  i in range(</a:t>
            </a:r>
            <a:r>
              <a:rPr lang="en-US" altLang="zh-CN" sz="2800" b="1" dirty="0" err="1">
                <a:solidFill>
                  <a:srgbClr val="000000"/>
                </a:solidFill>
                <a:latin typeface="Times New Roman" pitchFamily="18" charset="0"/>
                <a:ea typeface="楷体_GB2312" pitchFamily="49" charset="-122"/>
              </a:rPr>
              <a:t>len</a:t>
            </a:r>
            <a:r>
              <a:rPr lang="en-US" altLang="zh-CN" sz="2800" b="1" dirty="0">
                <a:solidFill>
                  <a:srgbClr val="000000"/>
                </a:solidFill>
                <a:latin typeface="Times New Roman" pitchFamily="18" charset="0"/>
                <a:ea typeface="楷体_GB2312" pitchFamily="49" charset="-122"/>
              </a:rPr>
              <a:t>(A)) : </a:t>
            </a:r>
            <a:r>
              <a:rPr lang="en-US" altLang="zh-CN" sz="2800" b="1" dirty="0" err="1">
                <a:solidFill>
                  <a:srgbClr val="000000"/>
                </a:solidFill>
                <a:latin typeface="Times New Roman" pitchFamily="18" charset="0"/>
                <a:ea typeface="楷体_GB2312" pitchFamily="49" charset="-122"/>
              </a:rPr>
              <a:t>tmp</a:t>
            </a:r>
            <a:r>
              <a:rPr lang="en-US" altLang="zh-CN" sz="2800" b="1" dirty="0">
                <a:solidFill>
                  <a:srgbClr val="000000"/>
                </a:solidFill>
                <a:latin typeface="Times New Roman" pitchFamily="18" charset="0"/>
                <a:ea typeface="楷体_GB2312" pitchFamily="49" charset="-122"/>
              </a:rPr>
              <a:t>[A[i]] += 1  #</a:t>
            </a:r>
            <a:r>
              <a:rPr lang="zh-CN" altLang="en-US" sz="2800" b="1" dirty="0">
                <a:solidFill>
                  <a:srgbClr val="000000"/>
                </a:solidFill>
                <a:latin typeface="Times New Roman" pitchFamily="18" charset="0"/>
                <a:ea typeface="楷体_GB2312" pitchFamily="49" charset="-122"/>
              </a:rPr>
              <a:t>遍历计数</a:t>
            </a:r>
          </a:p>
          <a:p>
            <a:r>
              <a:rPr lang="zh-CN" altLang="en-US" sz="2800" b="1" dirty="0">
                <a:solidFill>
                  <a:srgbClr val="000000"/>
                </a:solidFill>
                <a:latin typeface="Times New Roman" pitchFamily="18" charset="0"/>
                <a:ea typeface="楷体_GB2312" pitchFamily="49" charset="-122"/>
              </a:rPr>
              <a:t>    </a:t>
            </a:r>
            <a:r>
              <a:rPr lang="en-US" altLang="zh-CN" sz="2800" b="1" dirty="0" err="1">
                <a:solidFill>
                  <a:srgbClr val="000000"/>
                </a:solidFill>
                <a:latin typeface="Times New Roman" pitchFamily="18" charset="0"/>
                <a:ea typeface="楷体_GB2312" pitchFamily="49" charset="-122"/>
              </a:rPr>
              <a:t>tmp</a:t>
            </a:r>
            <a:r>
              <a:rPr lang="en-US" altLang="zh-CN" sz="2800" b="1" dirty="0">
                <a:solidFill>
                  <a:srgbClr val="000000"/>
                </a:solidFill>
                <a:latin typeface="Times New Roman" pitchFamily="18" charset="0"/>
                <a:ea typeface="楷体_GB2312" pitchFamily="49" charset="-122"/>
              </a:rPr>
              <a:t>[0] += - 1</a:t>
            </a:r>
          </a:p>
          <a:p>
            <a:r>
              <a:rPr lang="en-US" altLang="zh-CN" sz="2800" b="1" dirty="0">
                <a:solidFill>
                  <a:srgbClr val="000000"/>
                </a:solidFill>
                <a:latin typeface="Times New Roman" pitchFamily="18" charset="0"/>
                <a:ea typeface="楷体_GB2312" pitchFamily="49" charset="-122"/>
              </a:rPr>
              <a:t>    for  i in range(1, k) :</a:t>
            </a:r>
          </a:p>
          <a:p>
            <a:r>
              <a:rPr lang="en-US" altLang="zh-CN" sz="2800" b="1" dirty="0">
                <a:solidFill>
                  <a:srgbClr val="000000"/>
                </a:solidFill>
                <a:latin typeface="Times New Roman" pitchFamily="18" charset="0"/>
                <a:ea typeface="楷体_GB2312" pitchFamily="49" charset="-122"/>
              </a:rPr>
              <a:t>        </a:t>
            </a:r>
            <a:r>
              <a:rPr lang="en-US" altLang="zh-CN" sz="2800" b="1" dirty="0" err="1">
                <a:solidFill>
                  <a:srgbClr val="000000"/>
                </a:solidFill>
                <a:latin typeface="Times New Roman" pitchFamily="18" charset="0"/>
                <a:ea typeface="楷体_GB2312" pitchFamily="49" charset="-122"/>
              </a:rPr>
              <a:t>tmp</a:t>
            </a:r>
            <a:r>
              <a:rPr lang="en-US" altLang="zh-CN" sz="2800" b="1" dirty="0">
                <a:solidFill>
                  <a:srgbClr val="000000"/>
                </a:solidFill>
                <a:latin typeface="Times New Roman" pitchFamily="18" charset="0"/>
                <a:ea typeface="楷体_GB2312" pitchFamily="49" charset="-122"/>
              </a:rPr>
              <a:t>[i] = </a:t>
            </a:r>
            <a:r>
              <a:rPr lang="en-US" altLang="zh-CN" sz="2800" b="1" dirty="0" err="1">
                <a:solidFill>
                  <a:srgbClr val="000000"/>
                </a:solidFill>
                <a:latin typeface="Times New Roman" pitchFamily="18" charset="0"/>
                <a:ea typeface="楷体_GB2312" pitchFamily="49" charset="-122"/>
              </a:rPr>
              <a:t>tmp</a:t>
            </a:r>
            <a:r>
              <a:rPr lang="en-US" altLang="zh-CN" sz="2800" b="1" dirty="0">
                <a:solidFill>
                  <a:srgbClr val="000000"/>
                </a:solidFill>
                <a:latin typeface="Times New Roman" pitchFamily="18" charset="0"/>
                <a:ea typeface="楷体_GB2312" pitchFamily="49" charset="-122"/>
              </a:rPr>
              <a:t>[i] + </a:t>
            </a:r>
            <a:r>
              <a:rPr lang="en-US" altLang="zh-CN" sz="2800" b="1" dirty="0" err="1">
                <a:solidFill>
                  <a:srgbClr val="000000"/>
                </a:solidFill>
                <a:latin typeface="Times New Roman" pitchFamily="18" charset="0"/>
                <a:ea typeface="楷体_GB2312" pitchFamily="49" charset="-122"/>
              </a:rPr>
              <a:t>tmp</a:t>
            </a:r>
            <a:r>
              <a:rPr lang="en-US" altLang="zh-CN" sz="2800" b="1" dirty="0">
                <a:solidFill>
                  <a:srgbClr val="000000"/>
                </a:solidFill>
                <a:latin typeface="Times New Roman" pitchFamily="18" charset="0"/>
                <a:ea typeface="楷体_GB2312" pitchFamily="49" charset="-122"/>
              </a:rPr>
              <a:t>[i-1]    #</a:t>
            </a:r>
            <a:r>
              <a:rPr lang="zh-CN" altLang="en-US" sz="2800" b="1" dirty="0">
                <a:solidFill>
                  <a:srgbClr val="000000"/>
                </a:solidFill>
                <a:latin typeface="Times New Roman" pitchFamily="18" charset="0"/>
                <a:ea typeface="楷体_GB2312" pitchFamily="49" charset="-122"/>
              </a:rPr>
              <a:t>计算位置</a:t>
            </a:r>
          </a:p>
          <a:p>
            <a:r>
              <a:rPr lang="zh-CN" altLang="en-US" sz="2800" b="1" dirty="0">
                <a:solidFill>
                  <a:srgbClr val="000000"/>
                </a:solidFill>
                <a:latin typeface="Times New Roman" pitchFamily="18" charset="0"/>
                <a:ea typeface="楷体_GB2312" pitchFamily="49" charset="-122"/>
              </a:rPr>
              <a:t>    </a:t>
            </a:r>
            <a:r>
              <a:rPr lang="en-US" altLang="zh-CN" sz="2800" b="1" dirty="0">
                <a:solidFill>
                  <a:srgbClr val="000000"/>
                </a:solidFill>
                <a:latin typeface="Times New Roman" pitchFamily="18" charset="0"/>
                <a:ea typeface="楷体_GB2312" pitchFamily="49" charset="-122"/>
              </a:rPr>
              <a:t>for  j in range(</a:t>
            </a:r>
            <a:r>
              <a:rPr lang="en-US" altLang="zh-CN" sz="2800" b="1" dirty="0" err="1">
                <a:solidFill>
                  <a:srgbClr val="000000"/>
                </a:solidFill>
                <a:latin typeface="Times New Roman" pitchFamily="18" charset="0"/>
                <a:ea typeface="楷体_GB2312" pitchFamily="49" charset="-122"/>
              </a:rPr>
              <a:t>len</a:t>
            </a:r>
            <a:r>
              <a:rPr lang="en-US" altLang="zh-CN" sz="2800" b="1" dirty="0">
                <a:solidFill>
                  <a:srgbClr val="000000"/>
                </a:solidFill>
                <a:latin typeface="Times New Roman" pitchFamily="18" charset="0"/>
                <a:ea typeface="楷体_GB2312" pitchFamily="49" charset="-122"/>
              </a:rPr>
              <a:t>(A)-1, -1, -1) :  #</a:t>
            </a:r>
            <a:r>
              <a:rPr lang="zh-CN" altLang="en-US" sz="2800" b="1" dirty="0">
                <a:solidFill>
                  <a:srgbClr val="000000"/>
                </a:solidFill>
                <a:latin typeface="Times New Roman" pitchFamily="18" charset="0"/>
                <a:ea typeface="楷体_GB2312" pitchFamily="49" charset="-122"/>
              </a:rPr>
              <a:t>这里是逆向遍历</a:t>
            </a:r>
          </a:p>
          <a:p>
            <a:r>
              <a:rPr lang="zh-CN" altLang="en-US" sz="2800" b="1" dirty="0">
                <a:solidFill>
                  <a:srgbClr val="000000"/>
                </a:solidFill>
                <a:latin typeface="Times New Roman" pitchFamily="18" charset="0"/>
                <a:ea typeface="楷体_GB2312" pitchFamily="49" charset="-122"/>
              </a:rPr>
              <a:t>        </a:t>
            </a:r>
            <a:r>
              <a:rPr lang="en-US" altLang="zh-CN" sz="2800" b="1" dirty="0">
                <a:solidFill>
                  <a:srgbClr val="000000"/>
                </a:solidFill>
                <a:latin typeface="Times New Roman" pitchFamily="18" charset="0"/>
                <a:ea typeface="楷体_GB2312" pitchFamily="49" charset="-122"/>
              </a:rPr>
              <a:t>B[</a:t>
            </a:r>
            <a:r>
              <a:rPr lang="en-US" altLang="zh-CN" sz="2800" b="1" dirty="0" err="1">
                <a:solidFill>
                  <a:srgbClr val="000000"/>
                </a:solidFill>
                <a:latin typeface="Times New Roman" pitchFamily="18" charset="0"/>
                <a:ea typeface="楷体_GB2312" pitchFamily="49" charset="-122"/>
              </a:rPr>
              <a:t>tmp</a:t>
            </a:r>
            <a:r>
              <a:rPr lang="en-US" altLang="zh-CN" sz="2800" b="1" dirty="0">
                <a:solidFill>
                  <a:srgbClr val="000000"/>
                </a:solidFill>
                <a:latin typeface="Times New Roman" pitchFamily="18" charset="0"/>
                <a:ea typeface="楷体_GB2312" pitchFamily="49" charset="-122"/>
              </a:rPr>
              <a:t>[A[j]]] = A[j]    #</a:t>
            </a:r>
            <a:r>
              <a:rPr lang="zh-CN" altLang="en-US" sz="2800" b="1" dirty="0">
                <a:solidFill>
                  <a:srgbClr val="000000"/>
                </a:solidFill>
                <a:latin typeface="Times New Roman" pitchFamily="18" charset="0"/>
                <a:ea typeface="楷体_GB2312" pitchFamily="49" charset="-122"/>
              </a:rPr>
              <a:t>将</a:t>
            </a:r>
            <a:r>
              <a:rPr lang="en-US" altLang="zh-CN" sz="2800" b="1" dirty="0">
                <a:solidFill>
                  <a:srgbClr val="000000"/>
                </a:solidFill>
                <a:latin typeface="Times New Roman" pitchFamily="18" charset="0"/>
                <a:ea typeface="楷体_GB2312" pitchFamily="49" charset="-122"/>
              </a:rPr>
              <a:t>A</a:t>
            </a:r>
            <a:r>
              <a:rPr lang="zh-CN" altLang="en-US" sz="2800" b="1" dirty="0">
                <a:solidFill>
                  <a:srgbClr val="000000"/>
                </a:solidFill>
                <a:latin typeface="Times New Roman" pitchFamily="18" charset="0"/>
                <a:ea typeface="楷体_GB2312" pitchFamily="49" charset="-122"/>
              </a:rPr>
              <a:t>中元素放在</a:t>
            </a:r>
            <a:r>
              <a:rPr lang="en-US" altLang="zh-CN" sz="2800" b="1" dirty="0">
                <a:solidFill>
                  <a:srgbClr val="000000"/>
                </a:solidFill>
                <a:latin typeface="Times New Roman" pitchFamily="18" charset="0"/>
                <a:ea typeface="楷体_GB2312" pitchFamily="49" charset="-122"/>
              </a:rPr>
              <a:t>B</a:t>
            </a:r>
            <a:r>
              <a:rPr lang="zh-CN" altLang="en-US" sz="2800" b="1" dirty="0">
                <a:solidFill>
                  <a:srgbClr val="000000"/>
                </a:solidFill>
                <a:latin typeface="Times New Roman" pitchFamily="18" charset="0"/>
                <a:ea typeface="楷体_GB2312" pitchFamily="49" charset="-122"/>
              </a:rPr>
              <a:t>中</a:t>
            </a:r>
          </a:p>
          <a:p>
            <a:r>
              <a:rPr lang="zh-CN" altLang="en-US" sz="2800" b="1" dirty="0">
                <a:solidFill>
                  <a:srgbClr val="000000"/>
                </a:solidFill>
                <a:latin typeface="Times New Roman" pitchFamily="18" charset="0"/>
                <a:ea typeface="楷体_GB2312" pitchFamily="49" charset="-122"/>
              </a:rPr>
              <a:t>        </a:t>
            </a:r>
            <a:r>
              <a:rPr lang="en-US" altLang="zh-CN" sz="2800" b="1" dirty="0" err="1">
                <a:solidFill>
                  <a:srgbClr val="000000"/>
                </a:solidFill>
                <a:latin typeface="Times New Roman" pitchFamily="18" charset="0"/>
                <a:ea typeface="楷体_GB2312" pitchFamily="49" charset="-122"/>
              </a:rPr>
              <a:t>tmp</a:t>
            </a:r>
            <a:r>
              <a:rPr lang="en-US" altLang="zh-CN" sz="2800" b="1" dirty="0">
                <a:solidFill>
                  <a:srgbClr val="000000"/>
                </a:solidFill>
                <a:latin typeface="Times New Roman" pitchFamily="18" charset="0"/>
                <a:ea typeface="楷体_GB2312" pitchFamily="49" charset="-122"/>
              </a:rPr>
              <a:t>[A[j]] += -1 </a:t>
            </a:r>
          </a:p>
          <a:p>
            <a:r>
              <a:rPr lang="en-US" altLang="zh-CN" sz="2800" b="1" dirty="0">
                <a:solidFill>
                  <a:srgbClr val="000000"/>
                </a:solidFill>
                <a:latin typeface="Times New Roman" pitchFamily="18" charset="0"/>
                <a:ea typeface="楷体_GB2312" pitchFamily="49" charset="-122"/>
              </a:rPr>
              <a:t>    return B</a:t>
            </a:r>
            <a:endParaRPr lang="zh-CN" altLang="en-US" sz="2800" b="1" dirty="0">
              <a:solidFill>
                <a:srgbClr val="000000"/>
              </a:solidFill>
              <a:latin typeface="Times New Roman" pitchFamily="18" charset="0"/>
              <a:ea typeface="楷体_GB2312" pitchFamily="49" charset="-122"/>
            </a:endParaRPr>
          </a:p>
        </p:txBody>
      </p:sp>
    </p:spTree>
  </p:cSld>
  <p:clrMapOvr>
    <a:masterClrMapping/>
  </p:clrMapOvr>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ChangeArrowheads="1"/>
          </p:cNvSpPr>
          <p:nvPr/>
        </p:nvSpPr>
        <p:spPr bwMode="auto">
          <a:xfrm>
            <a:off x="250825" y="836613"/>
            <a:ext cx="864235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57188" indent="-357188" eaLnBrk="0" hangingPunct="0">
              <a:buClr>
                <a:srgbClr val="FF3300"/>
              </a:buClr>
              <a:buSzPct val="55000"/>
              <a:buFont typeface="Wingdings" pitchFamily="2" charset="2"/>
              <a:buChar char="n"/>
            </a:pPr>
            <a:r>
              <a:rPr lang="zh-CN" altLang="en-US" sz="2800" b="1">
                <a:latin typeface="Times New Roman" pitchFamily="18" charset="0"/>
                <a:ea typeface="楷体_GB2312" pitchFamily="49" charset="-122"/>
              </a:rPr>
              <a:t>算法的第</a:t>
            </a:r>
            <a:r>
              <a:rPr lang="en-US" altLang="zh-CN" sz="2800" b="1">
                <a:latin typeface="Times New Roman" pitchFamily="18" charset="0"/>
                <a:ea typeface="楷体_GB2312" pitchFamily="49" charset="-122"/>
              </a:rPr>
              <a:t>l</a:t>
            </a:r>
            <a:r>
              <a:rPr lang="zh-CN" altLang="en-US" sz="2800" b="1">
                <a:latin typeface="Times New Roman" pitchFamily="18" charset="0"/>
                <a:ea typeface="楷体_GB2312" pitchFamily="49" charset="-122"/>
              </a:rPr>
              <a:t>个</a:t>
            </a:r>
            <a:r>
              <a:rPr lang="en-US" altLang="zh-CN" sz="2800" b="1">
                <a:latin typeface="Times New Roman" pitchFamily="18" charset="0"/>
                <a:ea typeface="楷体_GB2312" pitchFamily="49" charset="-122"/>
              </a:rPr>
              <a:t>for</a:t>
            </a:r>
            <a:r>
              <a:rPr lang="zh-CN" altLang="en-US" sz="2800" b="1">
                <a:latin typeface="Times New Roman" pitchFamily="18" charset="0"/>
                <a:ea typeface="楷体_GB2312" pitchFamily="49" charset="-122"/>
              </a:rPr>
              <a:t>循环是对数组</a:t>
            </a:r>
            <a:r>
              <a:rPr lang="en-US" altLang="zh-CN" sz="2800" b="1">
                <a:latin typeface="Times New Roman" pitchFamily="18" charset="0"/>
                <a:ea typeface="楷体_GB2312" pitchFamily="49" charset="-122"/>
              </a:rPr>
              <a:t>tmp</a:t>
            </a:r>
            <a:r>
              <a:rPr lang="zh-CN" altLang="en-US" sz="2800" b="1">
                <a:latin typeface="Times New Roman" pitchFamily="18" charset="0"/>
                <a:ea typeface="楷体_GB2312" pitchFamily="49" charset="-122"/>
              </a:rPr>
              <a:t>初始化。</a:t>
            </a:r>
          </a:p>
          <a:p>
            <a:pPr marL="357188" indent="-357188" eaLnBrk="0" hangingPunct="0">
              <a:buClr>
                <a:srgbClr val="FF3300"/>
              </a:buClr>
              <a:buSzPct val="55000"/>
              <a:buFont typeface="Wingdings" pitchFamily="2" charset="2"/>
              <a:buChar char="n"/>
            </a:pPr>
            <a:r>
              <a:rPr lang="zh-CN" altLang="en-US" sz="2800" b="1">
                <a:latin typeface="Times New Roman" pitchFamily="18" charset="0"/>
                <a:ea typeface="楷体_GB2312" pitchFamily="49" charset="-122"/>
              </a:rPr>
              <a:t>第</a:t>
            </a:r>
            <a:r>
              <a:rPr lang="en-US" altLang="zh-CN" sz="2800" b="1">
                <a:latin typeface="Times New Roman" pitchFamily="18" charset="0"/>
                <a:ea typeface="楷体_GB2312" pitchFamily="49" charset="-122"/>
              </a:rPr>
              <a:t>2</a:t>
            </a:r>
            <a:r>
              <a:rPr lang="zh-CN" altLang="en-US" sz="2800" b="1">
                <a:latin typeface="Times New Roman" pitchFamily="18" charset="0"/>
                <a:ea typeface="楷体_GB2312" pitchFamily="49" charset="-122"/>
              </a:rPr>
              <a:t>个</a:t>
            </a:r>
            <a:r>
              <a:rPr lang="en-US" altLang="zh-CN" sz="2800" b="1">
                <a:latin typeface="Times New Roman" pitchFamily="18" charset="0"/>
                <a:ea typeface="楷体_GB2312" pitchFamily="49" charset="-122"/>
              </a:rPr>
              <a:t>for</a:t>
            </a:r>
            <a:r>
              <a:rPr lang="zh-CN" altLang="en-US" sz="2800" b="1">
                <a:latin typeface="Times New Roman" pitchFamily="18" charset="0"/>
                <a:ea typeface="楷体_GB2312" pitchFamily="49" charset="-122"/>
              </a:rPr>
              <a:t>循环检查每个输入元素。如果输入元素的键值为</a:t>
            </a:r>
            <a:r>
              <a:rPr lang="en-US" altLang="zh-CN" sz="2800" b="1">
                <a:latin typeface="Times New Roman" pitchFamily="18" charset="0"/>
                <a:ea typeface="楷体_GB2312" pitchFamily="49" charset="-122"/>
              </a:rPr>
              <a:t>i</a:t>
            </a:r>
            <a:r>
              <a:rPr lang="zh-CN" altLang="en-US" sz="2800" b="1">
                <a:latin typeface="Times New Roman" pitchFamily="18" charset="0"/>
                <a:ea typeface="楷体_GB2312" pitchFamily="49" charset="-122"/>
              </a:rPr>
              <a:t>，则</a:t>
            </a:r>
            <a:r>
              <a:rPr lang="en-US" altLang="zh-CN" sz="2800" b="1">
                <a:latin typeface="Times New Roman" pitchFamily="18" charset="0"/>
                <a:ea typeface="楷体_GB2312" pitchFamily="49" charset="-122"/>
              </a:rPr>
              <a:t>tmp[i]</a:t>
            </a:r>
            <a:r>
              <a:rPr lang="zh-CN" altLang="en-US" sz="2800" b="1">
                <a:latin typeface="Times New Roman" pitchFamily="18" charset="0"/>
                <a:ea typeface="楷体_GB2312" pitchFamily="49" charset="-122"/>
              </a:rPr>
              <a:t>增</a:t>
            </a:r>
            <a:r>
              <a:rPr lang="en-US" altLang="zh-CN" sz="2800" b="1">
                <a:latin typeface="Times New Roman" pitchFamily="18" charset="0"/>
                <a:ea typeface="楷体_GB2312" pitchFamily="49" charset="-122"/>
              </a:rPr>
              <a:t>1</a:t>
            </a:r>
            <a:r>
              <a:rPr lang="zh-CN" altLang="en-US" sz="2800" b="1">
                <a:latin typeface="Times New Roman" pitchFamily="18" charset="0"/>
                <a:ea typeface="楷体_GB2312" pitchFamily="49" charset="-122"/>
              </a:rPr>
              <a:t>。因此，在第</a:t>
            </a:r>
            <a:r>
              <a:rPr lang="en-US" altLang="zh-CN" sz="2800" b="1">
                <a:latin typeface="Times New Roman" pitchFamily="18" charset="0"/>
                <a:ea typeface="楷体_GB2312" pitchFamily="49" charset="-122"/>
              </a:rPr>
              <a:t>2</a:t>
            </a:r>
            <a:r>
              <a:rPr lang="zh-CN" altLang="en-US" sz="2800" b="1">
                <a:latin typeface="Times New Roman" pitchFamily="18" charset="0"/>
                <a:ea typeface="楷体_GB2312" pitchFamily="49" charset="-122"/>
              </a:rPr>
              <a:t>个</a:t>
            </a:r>
            <a:r>
              <a:rPr lang="en-US" altLang="zh-CN" sz="2800" b="1">
                <a:latin typeface="Times New Roman" pitchFamily="18" charset="0"/>
                <a:ea typeface="楷体_GB2312" pitchFamily="49" charset="-122"/>
              </a:rPr>
              <a:t>for</a:t>
            </a:r>
            <a:r>
              <a:rPr lang="zh-CN" altLang="en-US" sz="2800" b="1">
                <a:latin typeface="Times New Roman" pitchFamily="18" charset="0"/>
                <a:ea typeface="楷体_GB2312" pitchFamily="49" charset="-122"/>
              </a:rPr>
              <a:t>循环结束后，</a:t>
            </a:r>
            <a:r>
              <a:rPr lang="en-US" altLang="zh-CN" sz="2800" b="1">
                <a:latin typeface="Times New Roman" pitchFamily="18" charset="0"/>
                <a:ea typeface="楷体_GB2312" pitchFamily="49" charset="-122"/>
              </a:rPr>
              <a:t>tmp[i]</a:t>
            </a:r>
            <a:r>
              <a:rPr lang="zh-CN" altLang="en-US" sz="2800" b="1">
                <a:latin typeface="Times New Roman" pitchFamily="18" charset="0"/>
                <a:ea typeface="楷体_GB2312" pitchFamily="49" charset="-122"/>
              </a:rPr>
              <a:t>中存放着值等于</a:t>
            </a:r>
            <a:r>
              <a:rPr lang="en-US" altLang="zh-CN" sz="2800" b="1">
                <a:latin typeface="Times New Roman" pitchFamily="18" charset="0"/>
                <a:ea typeface="楷体_GB2312" pitchFamily="49" charset="-122"/>
              </a:rPr>
              <a:t>i</a:t>
            </a:r>
            <a:r>
              <a:rPr lang="zh-CN" altLang="en-US" sz="2800" b="1">
                <a:latin typeface="Times New Roman" pitchFamily="18" charset="0"/>
                <a:ea typeface="楷体_GB2312" pitchFamily="49" charset="-122"/>
              </a:rPr>
              <a:t>的输入元素个数，</a:t>
            </a:r>
            <a:r>
              <a:rPr lang="en-US" altLang="zh-CN" sz="2800" b="1">
                <a:latin typeface="Times New Roman" pitchFamily="18" charset="0"/>
                <a:ea typeface="楷体_GB2312" pitchFamily="49" charset="-122"/>
              </a:rPr>
              <a:t>i=1,2,..,k</a:t>
            </a:r>
            <a:r>
              <a:rPr lang="zh-CN" altLang="en-US" sz="2800" b="1">
                <a:latin typeface="Times New Roman" pitchFamily="18" charset="0"/>
                <a:ea typeface="楷体_GB2312" pitchFamily="49" charset="-122"/>
              </a:rPr>
              <a:t>。</a:t>
            </a:r>
          </a:p>
          <a:p>
            <a:pPr marL="357188" indent="-357188" eaLnBrk="0" hangingPunct="0">
              <a:buClr>
                <a:srgbClr val="FF3300"/>
              </a:buClr>
              <a:buSzPct val="55000"/>
              <a:buFont typeface="Wingdings" pitchFamily="2" charset="2"/>
              <a:buChar char="n"/>
            </a:pPr>
            <a:r>
              <a:rPr lang="zh-CN" altLang="en-US" sz="2800" b="1">
                <a:latin typeface="Times New Roman" pitchFamily="18" charset="0"/>
                <a:ea typeface="楷体_GB2312" pitchFamily="49" charset="-122"/>
              </a:rPr>
              <a:t>算法的第</a:t>
            </a:r>
            <a:r>
              <a:rPr lang="en-US" altLang="zh-CN" sz="2800" b="1">
                <a:latin typeface="Times New Roman" pitchFamily="18" charset="0"/>
                <a:ea typeface="楷体_GB2312" pitchFamily="49" charset="-122"/>
              </a:rPr>
              <a:t>3</a:t>
            </a:r>
            <a:r>
              <a:rPr lang="zh-CN" altLang="en-US" sz="2800" b="1">
                <a:latin typeface="Times New Roman" pitchFamily="18" charset="0"/>
                <a:ea typeface="楷体_GB2312" pitchFamily="49" charset="-122"/>
              </a:rPr>
              <a:t>个</a:t>
            </a:r>
            <a:r>
              <a:rPr lang="en-US" altLang="zh-CN" sz="2800" b="1">
                <a:latin typeface="Times New Roman" pitchFamily="18" charset="0"/>
                <a:ea typeface="楷体_GB2312" pitchFamily="49" charset="-122"/>
              </a:rPr>
              <a:t>for</a:t>
            </a:r>
            <a:r>
              <a:rPr lang="zh-CN" altLang="en-US" sz="2800" b="1">
                <a:latin typeface="Times New Roman" pitchFamily="18" charset="0"/>
                <a:ea typeface="楷体_GB2312" pitchFamily="49" charset="-122"/>
              </a:rPr>
              <a:t>循环对每个</a:t>
            </a:r>
            <a:r>
              <a:rPr lang="en-US" altLang="zh-CN" sz="2800" b="1">
                <a:latin typeface="Times New Roman" pitchFamily="18" charset="0"/>
                <a:ea typeface="楷体_GB2312" pitchFamily="49" charset="-122"/>
              </a:rPr>
              <a:t>i=1,2,.., </a:t>
            </a:r>
            <a:r>
              <a:rPr lang="zh-CN" altLang="en-US" sz="2800" b="1">
                <a:latin typeface="Times New Roman" pitchFamily="18" charset="0"/>
                <a:ea typeface="楷体_GB2312" pitchFamily="49" charset="-122"/>
              </a:rPr>
              <a:t>统计值小于或等于</a:t>
            </a:r>
            <a:r>
              <a:rPr lang="en-US" altLang="zh-CN" sz="2800" b="1">
                <a:latin typeface="Times New Roman" pitchFamily="18" charset="0"/>
                <a:ea typeface="楷体_GB2312" pitchFamily="49" charset="-122"/>
              </a:rPr>
              <a:t>i</a:t>
            </a:r>
            <a:r>
              <a:rPr lang="zh-CN" altLang="en-US" sz="2800" b="1">
                <a:latin typeface="Times New Roman" pitchFamily="18" charset="0"/>
                <a:ea typeface="楷体_GB2312" pitchFamily="49" charset="-122"/>
              </a:rPr>
              <a:t>的输入元素个数。</a:t>
            </a:r>
          </a:p>
          <a:p>
            <a:pPr marL="357188" indent="-357188" eaLnBrk="0" hangingPunct="0">
              <a:buClr>
                <a:srgbClr val="FF3300"/>
              </a:buClr>
              <a:buSzPct val="55000"/>
              <a:buFont typeface="Wingdings" pitchFamily="2" charset="2"/>
              <a:buChar char="n"/>
            </a:pPr>
            <a:r>
              <a:rPr lang="zh-CN" altLang="en-US" sz="2800" b="1">
                <a:latin typeface="Times New Roman" pitchFamily="18" charset="0"/>
                <a:ea typeface="楷体_GB2312" pitchFamily="49" charset="-122"/>
              </a:rPr>
              <a:t>最后在第</a:t>
            </a:r>
            <a:r>
              <a:rPr lang="en-US" altLang="zh-CN" sz="2800" b="1">
                <a:latin typeface="Times New Roman" pitchFamily="18" charset="0"/>
                <a:ea typeface="楷体_GB2312" pitchFamily="49" charset="-122"/>
              </a:rPr>
              <a:t>4</a:t>
            </a:r>
            <a:r>
              <a:rPr lang="zh-CN" altLang="en-US" sz="2800" b="1">
                <a:latin typeface="Times New Roman" pitchFamily="18" charset="0"/>
                <a:ea typeface="楷体_GB2312" pitchFamily="49" charset="-122"/>
              </a:rPr>
              <a:t>个</a:t>
            </a:r>
            <a:r>
              <a:rPr lang="en-US" altLang="zh-CN" sz="2800" b="1">
                <a:latin typeface="Times New Roman" pitchFamily="18" charset="0"/>
                <a:ea typeface="楷体_GB2312" pitchFamily="49" charset="-122"/>
              </a:rPr>
              <a:t>for</a:t>
            </a:r>
            <a:r>
              <a:rPr lang="zh-CN" altLang="en-US" sz="2800" b="1">
                <a:latin typeface="Times New Roman" pitchFamily="18" charset="0"/>
                <a:ea typeface="楷体_GB2312" pitchFamily="49" charset="-122"/>
              </a:rPr>
              <a:t>循环中，将每个元素</a:t>
            </a:r>
            <a:r>
              <a:rPr lang="en-US" altLang="zh-CN" sz="2800" b="1">
                <a:latin typeface="Times New Roman" pitchFamily="18" charset="0"/>
                <a:ea typeface="楷体_GB2312" pitchFamily="49" charset="-122"/>
              </a:rPr>
              <a:t>L[j]</a:t>
            </a:r>
            <a:r>
              <a:rPr lang="zh-CN" altLang="en-US" sz="2800" b="1">
                <a:latin typeface="Times New Roman" pitchFamily="18" charset="0"/>
                <a:ea typeface="楷体_GB2312" pitchFamily="49" charset="-122"/>
              </a:rPr>
              <a:t>存放到输出数组</a:t>
            </a:r>
            <a:r>
              <a:rPr lang="en-US" altLang="zh-CN" sz="2800" b="1">
                <a:latin typeface="Times New Roman" pitchFamily="18" charset="0"/>
                <a:ea typeface="楷体_GB2312" pitchFamily="49" charset="-122"/>
              </a:rPr>
              <a:t>R</a:t>
            </a:r>
            <a:r>
              <a:rPr lang="zh-CN" altLang="en-US" sz="2800" b="1">
                <a:latin typeface="Times New Roman" pitchFamily="18" charset="0"/>
                <a:ea typeface="楷体_GB2312" pitchFamily="49" charset="-122"/>
              </a:rPr>
              <a:t>中相应的最终位置上。如果所有</a:t>
            </a:r>
            <a:r>
              <a:rPr lang="en-US" altLang="zh-CN" sz="2800" b="1">
                <a:latin typeface="Times New Roman" pitchFamily="18" charset="0"/>
                <a:ea typeface="楷体_GB2312" pitchFamily="49" charset="-122"/>
              </a:rPr>
              <a:t>n</a:t>
            </a:r>
            <a:r>
              <a:rPr lang="zh-CN" altLang="en-US" sz="2800" b="1">
                <a:latin typeface="Times New Roman" pitchFamily="18" charset="0"/>
                <a:ea typeface="楷体_GB2312" pitchFamily="49" charset="-122"/>
              </a:rPr>
              <a:t>个元素的值都不相同，则共有</a:t>
            </a:r>
            <a:r>
              <a:rPr lang="en-US" altLang="zh-CN" sz="2800" b="1">
                <a:latin typeface="Times New Roman" pitchFamily="18" charset="0"/>
                <a:ea typeface="楷体_GB2312" pitchFamily="49" charset="-122"/>
              </a:rPr>
              <a:t>tmp[L[j]]</a:t>
            </a:r>
            <a:r>
              <a:rPr lang="zh-CN" altLang="en-US" sz="2800" b="1">
                <a:latin typeface="Times New Roman" pitchFamily="18" charset="0"/>
                <a:ea typeface="楷体_GB2312" pitchFamily="49" charset="-122"/>
              </a:rPr>
              <a:t>个元素的键值小于或等于</a:t>
            </a:r>
            <a:r>
              <a:rPr lang="en-US" altLang="zh-CN" sz="2800" b="1">
                <a:latin typeface="Times New Roman" pitchFamily="18" charset="0"/>
                <a:ea typeface="楷体_GB2312" pitchFamily="49" charset="-122"/>
              </a:rPr>
              <a:t>L[j]</a:t>
            </a:r>
            <a:r>
              <a:rPr lang="zh-CN" altLang="en-US" sz="2800" b="1">
                <a:latin typeface="Times New Roman" pitchFamily="18" charset="0"/>
                <a:ea typeface="楷体_GB2312" pitchFamily="49" charset="-122"/>
              </a:rPr>
              <a:t>，而小于</a:t>
            </a:r>
            <a:r>
              <a:rPr lang="en-US" altLang="zh-CN" sz="2800" b="1">
                <a:latin typeface="Times New Roman" pitchFamily="18" charset="0"/>
                <a:ea typeface="楷体_GB2312" pitchFamily="49" charset="-122"/>
              </a:rPr>
              <a:t>L[j]</a:t>
            </a:r>
            <a:r>
              <a:rPr lang="zh-CN" altLang="en-US" sz="2800" b="1">
                <a:latin typeface="Times New Roman" pitchFamily="18" charset="0"/>
                <a:ea typeface="楷体_GB2312" pitchFamily="49" charset="-122"/>
              </a:rPr>
              <a:t>的元素有</a:t>
            </a:r>
            <a:r>
              <a:rPr lang="en-US" altLang="zh-CN" sz="2800" b="1">
                <a:latin typeface="Times New Roman" pitchFamily="18" charset="0"/>
                <a:ea typeface="楷体_GB2312" pitchFamily="49" charset="-122"/>
              </a:rPr>
              <a:t>tmp[L[j]]-1</a:t>
            </a:r>
            <a:r>
              <a:rPr lang="zh-CN" altLang="en-US" sz="2800" b="1">
                <a:latin typeface="Times New Roman" pitchFamily="18" charset="0"/>
                <a:ea typeface="楷体_GB2312" pitchFamily="49" charset="-122"/>
              </a:rPr>
              <a:t>个，因此</a:t>
            </a:r>
            <a:r>
              <a:rPr lang="en-US" altLang="zh-CN" sz="2800" b="1">
                <a:latin typeface="Times New Roman" pitchFamily="18" charset="0"/>
                <a:ea typeface="楷体_GB2312" pitchFamily="49" charset="-122"/>
              </a:rPr>
              <a:t>tmp[L[j]]</a:t>
            </a:r>
            <a:r>
              <a:rPr lang="zh-CN" altLang="en-US" sz="2800" b="1">
                <a:latin typeface="Times New Roman" pitchFamily="18" charset="0"/>
                <a:ea typeface="楷体_GB2312" pitchFamily="49" charset="-122"/>
              </a:rPr>
              <a:t>就是</a:t>
            </a:r>
            <a:r>
              <a:rPr lang="en-US" altLang="zh-CN" sz="2800" b="1">
                <a:latin typeface="Times New Roman" pitchFamily="18" charset="0"/>
                <a:ea typeface="楷体_GB2312" pitchFamily="49" charset="-122"/>
              </a:rPr>
              <a:t>L[j]</a:t>
            </a:r>
            <a:r>
              <a:rPr lang="zh-CN" altLang="en-US" sz="2800" b="1">
                <a:latin typeface="Times New Roman" pitchFamily="18" charset="0"/>
                <a:ea typeface="楷体_GB2312" pitchFamily="49" charset="-122"/>
              </a:rPr>
              <a:t>在输出数组</a:t>
            </a:r>
            <a:r>
              <a:rPr lang="en-US" altLang="zh-CN" sz="2800" b="1">
                <a:latin typeface="Times New Roman" pitchFamily="18" charset="0"/>
                <a:ea typeface="楷体_GB2312" pitchFamily="49" charset="-122"/>
              </a:rPr>
              <a:t>R</a:t>
            </a:r>
            <a:r>
              <a:rPr lang="zh-CN" altLang="en-US" sz="2800" b="1">
                <a:latin typeface="Times New Roman" pitchFamily="18" charset="0"/>
                <a:ea typeface="楷体_GB2312" pitchFamily="49" charset="-122"/>
              </a:rPr>
              <a:t>中的正确位置。</a:t>
            </a:r>
          </a:p>
        </p:txBody>
      </p:sp>
      <p:sp>
        <p:nvSpPr>
          <p:cNvPr id="225283" name="Rectangle 3"/>
          <p:cNvSpPr>
            <a:spLocks noChangeArrowheads="1"/>
          </p:cNvSpPr>
          <p:nvPr/>
        </p:nvSpPr>
        <p:spPr bwMode="auto">
          <a:xfrm>
            <a:off x="323850" y="155575"/>
            <a:ext cx="1816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FF3300"/>
                </a:solidFill>
                <a:latin typeface="楷体_GB2312" pitchFamily="49" charset="-122"/>
                <a:ea typeface="楷体_GB2312" pitchFamily="49" charset="-122"/>
              </a:rPr>
              <a:t>算法分析</a:t>
            </a:r>
          </a:p>
        </p:txBody>
      </p:sp>
    </p:spTree>
  </p:cSld>
  <p:clrMapOvr>
    <a:masterClrMapping/>
  </p:clrMapOvr>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Text Box 2"/>
          <p:cNvSpPr txBox="1">
            <a:spLocks noChangeArrowheads="1"/>
          </p:cNvSpPr>
          <p:nvPr/>
        </p:nvSpPr>
        <p:spPr bwMode="auto">
          <a:xfrm>
            <a:off x="250825" y="404813"/>
            <a:ext cx="8713788" cy="564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7188" indent="-357188"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buClr>
                <a:srgbClr val="FF3300"/>
              </a:buClr>
              <a:buSzPct val="55000"/>
              <a:buFont typeface="Wingdings" pitchFamily="2" charset="2"/>
              <a:buChar char="n"/>
            </a:pPr>
            <a:r>
              <a:rPr lang="zh-CN" altLang="en-US" sz="2800" b="1">
                <a:latin typeface="Times New Roman" pitchFamily="18" charset="0"/>
                <a:ea typeface="楷体_GB2312" pitchFamily="49" charset="-122"/>
              </a:rPr>
              <a:t>当输入元素有相同的值时，每将一个</a:t>
            </a:r>
            <a:r>
              <a:rPr lang="en-US" altLang="zh-CN" sz="2800" b="1">
                <a:latin typeface="Times New Roman" pitchFamily="18" charset="0"/>
                <a:ea typeface="楷体_GB2312" pitchFamily="49" charset="-122"/>
              </a:rPr>
              <a:t>L[j]</a:t>
            </a:r>
            <a:r>
              <a:rPr lang="zh-CN" altLang="en-US" sz="2800" b="1">
                <a:latin typeface="Times New Roman" pitchFamily="18" charset="0"/>
                <a:ea typeface="楷体_GB2312" pitchFamily="49" charset="-122"/>
              </a:rPr>
              <a:t>存放到数组</a:t>
            </a:r>
            <a:r>
              <a:rPr lang="en-US" altLang="zh-CN" sz="2800" b="1">
                <a:latin typeface="Times New Roman" pitchFamily="18" charset="0"/>
                <a:ea typeface="楷体_GB2312" pitchFamily="49" charset="-122"/>
              </a:rPr>
              <a:t>R</a:t>
            </a:r>
            <a:r>
              <a:rPr lang="zh-CN" altLang="en-US" sz="2800" b="1">
                <a:latin typeface="Times New Roman" pitchFamily="18" charset="0"/>
                <a:ea typeface="楷体_GB2312" pitchFamily="49" charset="-122"/>
              </a:rPr>
              <a:t>时，</a:t>
            </a:r>
            <a:r>
              <a:rPr lang="en-US" altLang="zh-CN" sz="2800" b="1">
                <a:latin typeface="Times New Roman" pitchFamily="18" charset="0"/>
                <a:ea typeface="楷体_GB2312" pitchFamily="49" charset="-122"/>
              </a:rPr>
              <a:t>tmp[L[j]]</a:t>
            </a:r>
            <a:r>
              <a:rPr lang="zh-CN" altLang="en-US" sz="2800" b="1">
                <a:latin typeface="Times New Roman" pitchFamily="18" charset="0"/>
                <a:ea typeface="楷体_GB2312" pitchFamily="49" charset="-122"/>
              </a:rPr>
              <a:t>就减</a:t>
            </a:r>
            <a:r>
              <a:rPr lang="en-US" altLang="zh-CN" sz="2800" b="1">
                <a:latin typeface="Times New Roman" pitchFamily="18" charset="0"/>
                <a:ea typeface="楷体_GB2312" pitchFamily="49" charset="-122"/>
              </a:rPr>
              <a:t>1</a:t>
            </a:r>
            <a:r>
              <a:rPr lang="zh-CN" altLang="en-US" sz="2800" b="1">
                <a:latin typeface="Times New Roman" pitchFamily="18" charset="0"/>
                <a:ea typeface="楷体_GB2312" pitchFamily="49" charset="-122"/>
              </a:rPr>
              <a:t>，使下个值等于</a:t>
            </a:r>
            <a:r>
              <a:rPr lang="en-US" altLang="zh-CN" sz="2800" b="1">
                <a:latin typeface="Times New Roman" pitchFamily="18" charset="0"/>
                <a:ea typeface="楷体_GB2312" pitchFamily="49" charset="-122"/>
              </a:rPr>
              <a:t>L[j]</a:t>
            </a:r>
            <a:r>
              <a:rPr lang="zh-CN" altLang="en-US" sz="2800" b="1">
                <a:latin typeface="Times New Roman" pitchFamily="18" charset="0"/>
                <a:ea typeface="楷体_GB2312" pitchFamily="49" charset="-122"/>
              </a:rPr>
              <a:t>的元素存放在输出数组</a:t>
            </a:r>
            <a:r>
              <a:rPr lang="en-US" altLang="zh-CN" sz="2800" b="1">
                <a:latin typeface="Times New Roman" pitchFamily="18" charset="0"/>
                <a:ea typeface="楷体_GB2312" pitchFamily="49" charset="-122"/>
              </a:rPr>
              <a:t>R</a:t>
            </a:r>
            <a:r>
              <a:rPr lang="zh-CN" altLang="en-US" sz="2800" b="1">
                <a:latin typeface="Times New Roman" pitchFamily="18" charset="0"/>
                <a:ea typeface="楷体_GB2312" pitchFamily="49" charset="-122"/>
              </a:rPr>
              <a:t>中存放元素</a:t>
            </a:r>
            <a:r>
              <a:rPr lang="en-US" altLang="zh-CN" sz="2800" b="1">
                <a:latin typeface="Times New Roman" pitchFamily="18" charset="0"/>
                <a:ea typeface="楷体_GB2312" pitchFamily="49" charset="-122"/>
              </a:rPr>
              <a:t>L[j]</a:t>
            </a:r>
            <a:r>
              <a:rPr lang="zh-CN" altLang="en-US" sz="2800" b="1">
                <a:latin typeface="Times New Roman" pitchFamily="18" charset="0"/>
                <a:ea typeface="楷体_GB2312" pitchFamily="49" charset="-122"/>
              </a:rPr>
              <a:t>的前一个位置上。</a:t>
            </a:r>
          </a:p>
          <a:p>
            <a:pPr>
              <a:buClr>
                <a:srgbClr val="FF3300"/>
              </a:buClr>
              <a:buSzPct val="55000"/>
              <a:buFont typeface="Wingdings" pitchFamily="2" charset="2"/>
              <a:buChar char="n"/>
            </a:pPr>
            <a:r>
              <a:rPr lang="zh-CN" altLang="en-US" sz="2800" b="1">
                <a:latin typeface="Times New Roman" pitchFamily="18" charset="0"/>
                <a:ea typeface="楷体_GB2312" pitchFamily="49" charset="-122"/>
              </a:rPr>
              <a:t>计数排序算法的计算时间复杂性很容易分析。其中，第</a:t>
            </a:r>
            <a:r>
              <a:rPr lang="en-US" altLang="zh-CN" sz="2800" b="1">
                <a:latin typeface="Times New Roman" pitchFamily="18" charset="0"/>
                <a:ea typeface="楷体_GB2312" pitchFamily="49" charset="-122"/>
              </a:rPr>
              <a:t>1</a:t>
            </a:r>
            <a:r>
              <a:rPr lang="zh-CN" altLang="en-US" sz="2800" b="1">
                <a:latin typeface="Times New Roman" pitchFamily="18" charset="0"/>
                <a:ea typeface="楷体_GB2312" pitchFamily="49" charset="-122"/>
              </a:rPr>
              <a:t>个</a:t>
            </a:r>
            <a:r>
              <a:rPr lang="en-US" altLang="zh-CN" sz="2800" b="1">
                <a:latin typeface="Times New Roman" pitchFamily="18" charset="0"/>
                <a:ea typeface="楷体_GB2312" pitchFamily="49" charset="-122"/>
              </a:rPr>
              <a:t>for</a:t>
            </a:r>
            <a:r>
              <a:rPr lang="zh-CN" altLang="en-US" sz="2800" b="1">
                <a:latin typeface="Times New Roman" pitchFamily="18" charset="0"/>
                <a:ea typeface="楷体_GB2312" pitchFamily="49" charset="-122"/>
              </a:rPr>
              <a:t>循环需要</a:t>
            </a:r>
            <a:r>
              <a:rPr lang="en-US" altLang="zh-CN" sz="2800" b="1" i="1">
                <a:latin typeface="Times New Roman" pitchFamily="18" charset="0"/>
                <a:ea typeface="楷体_GB2312" pitchFamily="49" charset="-122"/>
              </a:rPr>
              <a:t>O</a:t>
            </a:r>
            <a:r>
              <a:rPr lang="en-US" altLang="zh-CN" sz="2800" b="1">
                <a:latin typeface="Times New Roman" pitchFamily="18" charset="0"/>
                <a:ea typeface="楷体_GB2312" pitchFamily="49" charset="-122"/>
              </a:rPr>
              <a:t>(k)</a:t>
            </a:r>
            <a:r>
              <a:rPr lang="zh-CN" altLang="en-US" sz="2800" b="1">
                <a:latin typeface="Times New Roman" pitchFamily="18" charset="0"/>
                <a:ea typeface="楷体_GB2312" pitchFamily="49" charset="-122"/>
              </a:rPr>
              <a:t>时间；第</a:t>
            </a:r>
            <a:r>
              <a:rPr lang="en-US" altLang="zh-CN" sz="2800" b="1">
                <a:latin typeface="Times New Roman" pitchFamily="18" charset="0"/>
                <a:ea typeface="楷体_GB2312" pitchFamily="49" charset="-122"/>
              </a:rPr>
              <a:t>2</a:t>
            </a:r>
            <a:r>
              <a:rPr lang="zh-CN" altLang="en-US" sz="2800" b="1">
                <a:latin typeface="Times New Roman" pitchFamily="18" charset="0"/>
                <a:ea typeface="楷体_GB2312" pitchFamily="49" charset="-122"/>
              </a:rPr>
              <a:t>个</a:t>
            </a:r>
            <a:r>
              <a:rPr lang="en-US" altLang="zh-CN" sz="2800" b="1">
                <a:latin typeface="Times New Roman" pitchFamily="18" charset="0"/>
                <a:ea typeface="楷体_GB2312" pitchFamily="49" charset="-122"/>
              </a:rPr>
              <a:t>for</a:t>
            </a:r>
            <a:r>
              <a:rPr lang="zh-CN" altLang="en-US" sz="2800" b="1">
                <a:latin typeface="Times New Roman" pitchFamily="18" charset="0"/>
                <a:ea typeface="楷体_GB2312" pitchFamily="49" charset="-122"/>
              </a:rPr>
              <a:t>循环需要</a:t>
            </a:r>
            <a:r>
              <a:rPr lang="en-US" altLang="zh-CN" sz="2800" b="1" i="1">
                <a:latin typeface="Times New Roman" pitchFamily="18" charset="0"/>
                <a:ea typeface="楷体_GB2312" pitchFamily="49" charset="-122"/>
              </a:rPr>
              <a:t>O</a:t>
            </a:r>
            <a:r>
              <a:rPr lang="en-US" altLang="zh-CN" sz="2800" b="1">
                <a:latin typeface="Times New Roman" pitchFamily="18" charset="0"/>
                <a:ea typeface="楷体_GB2312" pitchFamily="49" charset="-122"/>
              </a:rPr>
              <a:t>(n)</a:t>
            </a:r>
            <a:r>
              <a:rPr lang="zh-CN" altLang="en-US" sz="2800" b="1">
                <a:latin typeface="Times New Roman" pitchFamily="18" charset="0"/>
                <a:ea typeface="楷体_GB2312" pitchFamily="49" charset="-122"/>
              </a:rPr>
              <a:t>时间，第</a:t>
            </a:r>
            <a:r>
              <a:rPr lang="en-US" altLang="zh-CN" sz="2800" b="1">
                <a:latin typeface="Times New Roman" pitchFamily="18" charset="0"/>
                <a:ea typeface="楷体_GB2312" pitchFamily="49" charset="-122"/>
              </a:rPr>
              <a:t>3</a:t>
            </a:r>
            <a:r>
              <a:rPr lang="zh-CN" altLang="en-US" sz="2800" b="1">
                <a:latin typeface="Times New Roman" pitchFamily="18" charset="0"/>
                <a:ea typeface="楷体_GB2312" pitchFamily="49" charset="-122"/>
              </a:rPr>
              <a:t>个</a:t>
            </a:r>
            <a:r>
              <a:rPr lang="en-US" altLang="zh-CN" sz="2800" b="1">
                <a:latin typeface="Times New Roman" pitchFamily="18" charset="0"/>
                <a:ea typeface="楷体_GB2312" pitchFamily="49" charset="-122"/>
              </a:rPr>
              <a:t>for</a:t>
            </a:r>
            <a:r>
              <a:rPr lang="zh-CN" altLang="en-US" sz="2800" b="1">
                <a:latin typeface="Times New Roman" pitchFamily="18" charset="0"/>
                <a:ea typeface="楷体_GB2312" pitchFamily="49" charset="-122"/>
              </a:rPr>
              <a:t>循环需要</a:t>
            </a:r>
            <a:r>
              <a:rPr lang="en-US" altLang="zh-CN" sz="2800" b="1" i="1">
                <a:latin typeface="Times New Roman" pitchFamily="18" charset="0"/>
                <a:ea typeface="楷体_GB2312" pitchFamily="49" charset="-122"/>
              </a:rPr>
              <a:t>O</a:t>
            </a:r>
            <a:r>
              <a:rPr lang="en-US" altLang="zh-CN" sz="2800" b="1">
                <a:latin typeface="Times New Roman" pitchFamily="18" charset="0"/>
                <a:ea typeface="楷体_GB2312" pitchFamily="49" charset="-122"/>
              </a:rPr>
              <a:t>(k)</a:t>
            </a:r>
            <a:r>
              <a:rPr lang="zh-CN" altLang="en-US" sz="2800" b="1">
                <a:latin typeface="Times New Roman" pitchFamily="18" charset="0"/>
                <a:ea typeface="楷体_GB2312" pitchFamily="49" charset="-122"/>
              </a:rPr>
              <a:t>时间；第</a:t>
            </a:r>
            <a:r>
              <a:rPr lang="en-US" altLang="zh-CN" sz="2800" b="1">
                <a:latin typeface="Times New Roman" pitchFamily="18" charset="0"/>
                <a:ea typeface="楷体_GB2312" pitchFamily="49" charset="-122"/>
              </a:rPr>
              <a:t>4</a:t>
            </a:r>
            <a:r>
              <a:rPr lang="zh-CN" altLang="en-US" sz="2800" b="1">
                <a:latin typeface="Times New Roman" pitchFamily="18" charset="0"/>
                <a:ea typeface="楷体_GB2312" pitchFamily="49" charset="-122"/>
              </a:rPr>
              <a:t>个</a:t>
            </a:r>
            <a:r>
              <a:rPr lang="en-US" altLang="zh-CN" sz="2800" b="1">
                <a:latin typeface="Times New Roman" pitchFamily="18" charset="0"/>
                <a:ea typeface="楷体_GB2312" pitchFamily="49" charset="-122"/>
              </a:rPr>
              <a:t>for</a:t>
            </a:r>
            <a:r>
              <a:rPr lang="zh-CN" altLang="en-US" sz="2800" b="1">
                <a:latin typeface="Times New Roman" pitchFamily="18" charset="0"/>
                <a:ea typeface="楷体_GB2312" pitchFamily="49" charset="-122"/>
              </a:rPr>
              <a:t>循环需要</a:t>
            </a:r>
            <a:r>
              <a:rPr lang="en-US" altLang="zh-CN" sz="2800" b="1" i="1">
                <a:latin typeface="Times New Roman" pitchFamily="18" charset="0"/>
                <a:ea typeface="楷体_GB2312" pitchFamily="49" charset="-122"/>
              </a:rPr>
              <a:t>O</a:t>
            </a:r>
            <a:r>
              <a:rPr lang="en-US" altLang="zh-CN" sz="2800" b="1">
                <a:latin typeface="Times New Roman" pitchFamily="18" charset="0"/>
                <a:ea typeface="楷体_GB2312" pitchFamily="49" charset="-122"/>
              </a:rPr>
              <a:t>(n)</a:t>
            </a:r>
            <a:r>
              <a:rPr lang="zh-CN" altLang="en-US" sz="2800" b="1">
                <a:latin typeface="Times New Roman" pitchFamily="18" charset="0"/>
                <a:ea typeface="楷体_GB2312" pitchFamily="49" charset="-122"/>
              </a:rPr>
              <a:t>时间。这样，整个算法所需的计算时间为</a:t>
            </a:r>
            <a:r>
              <a:rPr lang="en-US" altLang="zh-CN" sz="2800" b="1" i="1">
                <a:latin typeface="Times New Roman" pitchFamily="18" charset="0"/>
                <a:ea typeface="楷体_GB2312" pitchFamily="49" charset="-122"/>
              </a:rPr>
              <a:t>O</a:t>
            </a:r>
            <a:r>
              <a:rPr lang="en-US" altLang="zh-CN" sz="2800" b="1">
                <a:latin typeface="Times New Roman" pitchFamily="18" charset="0"/>
                <a:ea typeface="楷体_GB2312" pitchFamily="49" charset="-122"/>
              </a:rPr>
              <a:t>(n+k)</a:t>
            </a:r>
            <a:r>
              <a:rPr lang="zh-CN" altLang="en-US" sz="2800" b="1">
                <a:latin typeface="Times New Roman" pitchFamily="18" charset="0"/>
                <a:ea typeface="楷体_GB2312" pitchFamily="49" charset="-122"/>
              </a:rPr>
              <a:t>。当</a:t>
            </a:r>
            <a:r>
              <a:rPr lang="en-US" altLang="zh-CN" sz="2800" b="1">
                <a:latin typeface="Times New Roman" pitchFamily="18" charset="0"/>
                <a:ea typeface="楷体_GB2312" pitchFamily="49" charset="-122"/>
              </a:rPr>
              <a:t>k=</a:t>
            </a:r>
            <a:r>
              <a:rPr lang="en-US" altLang="zh-CN" sz="2800" b="1" i="1">
                <a:latin typeface="Times New Roman" pitchFamily="18" charset="0"/>
                <a:ea typeface="楷体_GB2312" pitchFamily="49" charset="-122"/>
              </a:rPr>
              <a:t>O</a:t>
            </a:r>
            <a:r>
              <a:rPr lang="en-US" altLang="zh-CN" sz="2800" b="1">
                <a:latin typeface="Times New Roman" pitchFamily="18" charset="0"/>
                <a:ea typeface="楷体_GB2312" pitchFamily="49" charset="-122"/>
              </a:rPr>
              <a:t>(n)</a:t>
            </a:r>
            <a:r>
              <a:rPr lang="zh-CN" altLang="en-US" sz="2800" b="1">
                <a:latin typeface="Times New Roman" pitchFamily="18" charset="0"/>
                <a:ea typeface="楷体_GB2312" pitchFamily="49" charset="-122"/>
              </a:rPr>
              <a:t>时，算法的计算时间复杂性为</a:t>
            </a:r>
            <a:r>
              <a:rPr lang="en-US" altLang="zh-CN" sz="2800" b="1" i="1">
                <a:latin typeface="Times New Roman" pitchFamily="18" charset="0"/>
                <a:ea typeface="楷体_GB2312" pitchFamily="49" charset="-122"/>
              </a:rPr>
              <a:t>O</a:t>
            </a:r>
            <a:r>
              <a:rPr lang="en-US" altLang="zh-CN" sz="2800" b="1">
                <a:latin typeface="Times New Roman" pitchFamily="18" charset="0"/>
                <a:ea typeface="楷体_GB2312" pitchFamily="49" charset="-122"/>
              </a:rPr>
              <a:t>(n)</a:t>
            </a:r>
            <a:r>
              <a:rPr lang="zh-CN" altLang="en-US" sz="2800" b="1">
                <a:latin typeface="Times New Roman" pitchFamily="18" charset="0"/>
                <a:ea typeface="楷体_GB2312" pitchFamily="49" charset="-122"/>
              </a:rPr>
              <a:t>。 </a:t>
            </a:r>
          </a:p>
          <a:p>
            <a:pPr>
              <a:buClr>
                <a:srgbClr val="FF3300"/>
              </a:buClr>
              <a:buSzPct val="55000"/>
              <a:buFont typeface="Wingdings" pitchFamily="2" charset="2"/>
              <a:buChar char="n"/>
            </a:pPr>
            <a:r>
              <a:rPr lang="zh-CN" altLang="en-US" sz="2800" b="1">
                <a:latin typeface="Times New Roman" pitchFamily="18" charset="0"/>
                <a:ea typeface="楷体_GB2312" pitchFamily="49" charset="-122"/>
              </a:rPr>
              <a:t>我们看到，计数排序算法没有用到元素间的比较，它利用元素的实际值来确定它们在输出数组中的位置。因此，计数排序算法不是一个基于比较的排序算法，从而它的计算时间下界不再是</a:t>
            </a:r>
            <a:r>
              <a:rPr lang="en-US" altLang="zh-CN" sz="2800" b="1" i="1">
                <a:latin typeface="Times New Roman" pitchFamily="18" charset="0"/>
                <a:ea typeface="楷体_GB2312" pitchFamily="49" charset="-122"/>
              </a:rPr>
              <a:t>O</a:t>
            </a:r>
            <a:r>
              <a:rPr lang="en-US" altLang="zh-CN" sz="2800" b="1">
                <a:latin typeface="Times New Roman" pitchFamily="18" charset="0"/>
                <a:ea typeface="楷体_GB2312" pitchFamily="49" charset="-122"/>
              </a:rPr>
              <a:t>(nlog</a:t>
            </a:r>
            <a:r>
              <a:rPr lang="en-US" altLang="zh-CN" sz="2800" b="1" baseline="-25000">
                <a:latin typeface="Times New Roman" pitchFamily="18" charset="0"/>
                <a:ea typeface="楷体_GB2312" pitchFamily="49" charset="-122"/>
              </a:rPr>
              <a:t>2</a:t>
            </a:r>
            <a:r>
              <a:rPr lang="en-US" altLang="zh-CN" sz="2800" b="1">
                <a:latin typeface="Times New Roman" pitchFamily="18" charset="0"/>
                <a:ea typeface="楷体_GB2312" pitchFamily="49" charset="-122"/>
              </a:rPr>
              <a:t>n)</a:t>
            </a:r>
            <a:r>
              <a:rPr lang="zh-CN" altLang="en-US" sz="2800" b="1">
                <a:latin typeface="Times New Roman" pitchFamily="18" charset="0"/>
                <a:ea typeface="楷体_GB2312" pitchFamily="49" charset="-122"/>
              </a:rPr>
              <a:t>。</a:t>
            </a:r>
          </a:p>
        </p:txBody>
      </p:sp>
    </p:spTree>
  </p:cSld>
  <p:clrMapOvr>
    <a:masterClrMapping/>
  </p:clrMapOvr>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Text Box 2"/>
          <p:cNvSpPr txBox="1">
            <a:spLocks noChangeArrowheads="1"/>
          </p:cNvSpPr>
          <p:nvPr/>
        </p:nvSpPr>
        <p:spPr bwMode="auto">
          <a:xfrm>
            <a:off x="457200" y="609600"/>
            <a:ext cx="83820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buClr>
                <a:srgbClr val="FF3300"/>
              </a:buClr>
              <a:buSzPct val="55000"/>
              <a:buFont typeface="Wingdings" pitchFamily="2" charset="2"/>
              <a:buChar char="n"/>
            </a:pPr>
            <a:r>
              <a:rPr lang="zh-CN" altLang="en-US" sz="2800" b="1">
                <a:latin typeface="Times New Roman" pitchFamily="18" charset="0"/>
                <a:ea typeface="楷体_GB2312" pitchFamily="49" charset="-122"/>
              </a:rPr>
              <a:t>另一方面，计数排序算法之所以能取得线性计算时间的上界是因为对元素的取值范围作了一定限制，即</a:t>
            </a:r>
            <a:r>
              <a:rPr lang="en-US" altLang="zh-CN" sz="2800" b="1">
                <a:latin typeface="Times New Roman" pitchFamily="18" charset="0"/>
                <a:ea typeface="楷体_GB2312" pitchFamily="49" charset="-122"/>
              </a:rPr>
              <a:t>k=</a:t>
            </a:r>
            <a:r>
              <a:rPr lang="en-US" altLang="zh-CN" sz="2800" b="1" i="1">
                <a:latin typeface="Times New Roman" pitchFamily="18" charset="0"/>
                <a:ea typeface="楷体_GB2312" pitchFamily="49" charset="-122"/>
              </a:rPr>
              <a:t>O</a:t>
            </a:r>
            <a:r>
              <a:rPr lang="en-US" altLang="zh-CN" sz="2800" b="1">
                <a:latin typeface="Times New Roman" pitchFamily="18" charset="0"/>
                <a:ea typeface="楷体_GB2312" pitchFamily="49" charset="-122"/>
              </a:rPr>
              <a:t>(n)</a:t>
            </a:r>
            <a:r>
              <a:rPr lang="zh-CN" altLang="en-US" sz="2800" b="1">
                <a:latin typeface="Times New Roman" pitchFamily="18" charset="0"/>
                <a:ea typeface="楷体_GB2312" pitchFamily="49" charset="-122"/>
              </a:rPr>
              <a:t>。如果</a:t>
            </a:r>
            <a:r>
              <a:rPr lang="en-US" altLang="zh-CN" sz="2800" b="1">
                <a:latin typeface="Times New Roman" pitchFamily="18" charset="0"/>
                <a:ea typeface="楷体_GB2312" pitchFamily="49" charset="-122"/>
              </a:rPr>
              <a:t>k=n</a:t>
            </a:r>
            <a:r>
              <a:rPr lang="en-US" altLang="zh-CN" sz="2800" b="1" baseline="30000">
                <a:latin typeface="Times New Roman" pitchFamily="18" charset="0"/>
                <a:ea typeface="楷体_GB2312" pitchFamily="49" charset="-122"/>
              </a:rPr>
              <a:t>2</a:t>
            </a:r>
            <a:r>
              <a:rPr lang="en-US" altLang="zh-CN" sz="2800" b="1">
                <a:latin typeface="Times New Roman" pitchFamily="18" charset="0"/>
                <a:ea typeface="楷体_GB2312" pitchFamily="49" charset="-122"/>
              </a:rPr>
              <a:t>,n</a:t>
            </a:r>
            <a:r>
              <a:rPr lang="en-US" altLang="zh-CN" sz="2800" b="1" baseline="30000">
                <a:latin typeface="Times New Roman" pitchFamily="18" charset="0"/>
                <a:ea typeface="楷体_GB2312" pitchFamily="49" charset="-122"/>
              </a:rPr>
              <a:t>3</a:t>
            </a:r>
            <a:r>
              <a:rPr lang="en-US" altLang="zh-CN" sz="2800" b="1">
                <a:latin typeface="Times New Roman" pitchFamily="18" charset="0"/>
                <a:ea typeface="楷体_GB2312" pitchFamily="49" charset="-122"/>
              </a:rPr>
              <a:t>,..</a:t>
            </a:r>
            <a:r>
              <a:rPr lang="zh-CN" altLang="en-US" sz="2800" b="1">
                <a:latin typeface="Times New Roman" pitchFamily="18" charset="0"/>
                <a:ea typeface="楷体_GB2312" pitchFamily="49" charset="-122"/>
              </a:rPr>
              <a:t>，就得不到线性时间的上界。此外，我们还看到，由于算法第</a:t>
            </a:r>
            <a:r>
              <a:rPr lang="en-US" altLang="zh-CN" sz="2800" b="1">
                <a:latin typeface="Times New Roman" pitchFamily="18" charset="0"/>
                <a:ea typeface="楷体_GB2312" pitchFamily="49" charset="-122"/>
              </a:rPr>
              <a:t>4</a:t>
            </a:r>
            <a:r>
              <a:rPr lang="zh-CN" altLang="en-US" sz="2800" b="1">
                <a:latin typeface="Times New Roman" pitchFamily="18" charset="0"/>
                <a:ea typeface="楷体_GB2312" pitchFamily="49" charset="-122"/>
              </a:rPr>
              <a:t>个循环使用了循环控制变量递减的办法，经计数排序，输出序列中值相同的元素之间的相对次序与他们在输入序列中的相对次序相同，换句话说，计数排序算法是一个稳定的排序算法。</a:t>
            </a:r>
          </a:p>
        </p:txBody>
      </p:sp>
    </p:spTree>
  </p:cSld>
  <p:clrMapOvr>
    <a:masterClrMapping/>
  </p:clrMapOvr>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ChangeArrowheads="1"/>
          </p:cNvSpPr>
          <p:nvPr/>
        </p:nvSpPr>
        <p:spPr bwMode="auto">
          <a:xfrm>
            <a:off x="250825" y="404813"/>
            <a:ext cx="69707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例</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试利用计数排序的方法实现基数排序</a:t>
            </a:r>
          </a:p>
        </p:txBody>
      </p:sp>
      <p:sp>
        <p:nvSpPr>
          <p:cNvPr id="495619" name="Text Box 3"/>
          <p:cNvSpPr txBox="1">
            <a:spLocks noChangeArrowheads="1"/>
          </p:cNvSpPr>
          <p:nvPr/>
        </p:nvSpPr>
        <p:spPr bwMode="auto">
          <a:xfrm>
            <a:off x="323850" y="1196975"/>
            <a:ext cx="8497888"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4292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800" b="1">
                <a:ea typeface="楷体_GB2312" pitchFamily="49" charset="-122"/>
              </a:rPr>
              <a:t>在计数排序方法中，要求线性表的长度与集合中元素的取值范围成线性关系。当线性表长度远远小于取值范围且待排序元素由多关键字组成时（如对</a:t>
            </a:r>
            <a:r>
              <a:rPr kumimoji="1" lang="en-US" altLang="zh-CN" sz="2800" b="1">
                <a:ea typeface="楷体_GB2312" pitchFamily="49" charset="-122"/>
              </a:rPr>
              <a:t>500</a:t>
            </a:r>
            <a:r>
              <a:rPr kumimoji="1" lang="zh-CN" altLang="en-US" sz="2800" b="1">
                <a:ea typeface="楷体_GB2312" pitchFamily="49" charset="-122"/>
              </a:rPr>
              <a:t>个数字进行排序，每个数字的取值范围在</a:t>
            </a:r>
            <a:r>
              <a:rPr kumimoji="1" lang="en-US" altLang="zh-CN" sz="2800" b="1">
                <a:ea typeface="楷体_GB2312" pitchFamily="49" charset="-122"/>
              </a:rPr>
              <a:t>10</a:t>
            </a:r>
            <a:r>
              <a:rPr kumimoji="1" lang="zh-CN" altLang="en-US" sz="2800" b="1">
                <a:ea typeface="楷体_GB2312" pitchFamily="49" charset="-122"/>
              </a:rPr>
              <a:t>万以内），则可按基数排序的原理，反复进行计数排序。</a:t>
            </a:r>
          </a:p>
          <a:p>
            <a:r>
              <a:rPr kumimoji="1" lang="zh-CN" altLang="en-US" sz="2800" b="1">
                <a:ea typeface="楷体_GB2312" pitchFamily="49" charset="-122"/>
              </a:rPr>
              <a:t>排序的过程为：首先对个位进行计数排序，然后对十位、百位、千位、</a:t>
            </a:r>
            <a:r>
              <a:rPr kumimoji="1" lang="en-US" altLang="zh-CN" sz="2800" b="1">
                <a:ea typeface="楷体_GB2312" pitchFamily="49" charset="-122"/>
              </a:rPr>
              <a:t>…</a:t>
            </a:r>
            <a:r>
              <a:rPr kumimoji="1" lang="zh-CN" altLang="en-US" sz="2800" b="1">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5619"/>
                                        </p:tgtEl>
                                        <p:attrNameLst>
                                          <p:attrName>style.visibility</p:attrName>
                                        </p:attrNameLst>
                                      </p:cBhvr>
                                      <p:to>
                                        <p:strVal val="visible"/>
                                      </p:to>
                                    </p:set>
                                    <p:anim calcmode="lin" valueType="num">
                                      <p:cBhvr additive="base">
                                        <p:cTn id="7" dur="500" fill="hold"/>
                                        <p:tgtEl>
                                          <p:spTgt spid="495619"/>
                                        </p:tgtEl>
                                        <p:attrNameLst>
                                          <p:attrName>ppt_x</p:attrName>
                                        </p:attrNameLst>
                                      </p:cBhvr>
                                      <p:tavLst>
                                        <p:tav tm="0">
                                          <p:val>
                                            <p:strVal val="0-#ppt_w/2"/>
                                          </p:val>
                                        </p:tav>
                                        <p:tav tm="100000">
                                          <p:val>
                                            <p:strVal val="#ppt_x"/>
                                          </p:val>
                                        </p:tav>
                                      </p:tavLst>
                                    </p:anim>
                                    <p:anim calcmode="lin" valueType="num">
                                      <p:cBhvr additive="base">
                                        <p:cTn id="8" dur="500" fill="hold"/>
                                        <p:tgtEl>
                                          <p:spTgt spid="4956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9" grpId="0" autoUpdateAnimBg="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Text Box 2"/>
          <p:cNvSpPr txBox="1">
            <a:spLocks noChangeArrowheads="1"/>
          </p:cNvSpPr>
          <p:nvPr/>
        </p:nvSpPr>
        <p:spPr bwMode="auto">
          <a:xfrm>
            <a:off x="323850" y="404813"/>
            <a:ext cx="8458200" cy="531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66738">
              <a:defRPr kumimoji="1" sz="2400">
                <a:solidFill>
                  <a:schemeClr val="tx1"/>
                </a:solidFill>
                <a:latin typeface="Times New Roman" pitchFamily="18" charset="0"/>
                <a:ea typeface="宋体" pitchFamily="2" charset="-122"/>
              </a:defRPr>
            </a:lvl1pPr>
            <a:lvl2pPr marL="757238">
              <a:defRPr kumimoji="1" sz="2400">
                <a:solidFill>
                  <a:schemeClr val="tx1"/>
                </a:solidFill>
                <a:latin typeface="Times New Roman" pitchFamily="18" charset="0"/>
                <a:ea typeface="宋体" pitchFamily="2" charset="-122"/>
              </a:defRPr>
            </a:lvl2pPr>
            <a:lvl3pPr marL="947738">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130000"/>
              </a:lnSpc>
              <a:defRPr/>
            </a:pPr>
            <a:r>
              <a:rPr lang="en-US" altLang="zh-CN" b="1" smtClean="0">
                <a:effectLst>
                  <a:outerShdw blurRad="38100" dist="38100" dir="2700000" algn="tl">
                    <a:srgbClr val="C0C0C0"/>
                  </a:outerShdw>
                </a:effectLst>
                <a:latin typeface="" pitchFamily="18" charset="0"/>
                <a:ea typeface="楷体_GB2312" pitchFamily="49" charset="-122"/>
              </a:rPr>
              <a:t>//</a:t>
            </a:r>
            <a:r>
              <a:rPr lang="zh-CN" altLang="en-US" b="1" smtClean="0">
                <a:effectLst>
                  <a:outerShdw blurRad="38100" dist="38100" dir="2700000" algn="tl">
                    <a:srgbClr val="C0C0C0"/>
                  </a:outerShdw>
                </a:effectLst>
                <a:latin typeface="" pitchFamily="18" charset="0"/>
                <a:ea typeface="楷体_GB2312" pitchFamily="49" charset="-122"/>
              </a:rPr>
              <a:t>设待排序元素有</a:t>
            </a:r>
            <a:r>
              <a:rPr lang="en-US" altLang="zh-CN" b="1" smtClean="0">
                <a:effectLst>
                  <a:outerShdw blurRad="38100" dist="38100" dir="2700000" algn="tl">
                    <a:srgbClr val="C0C0C0"/>
                  </a:outerShdw>
                </a:effectLst>
                <a:latin typeface="" pitchFamily="18" charset="0"/>
                <a:ea typeface="楷体_GB2312" pitchFamily="49" charset="-122"/>
              </a:rPr>
              <a:t>n</a:t>
            </a:r>
            <a:r>
              <a:rPr lang="zh-CN" altLang="en-US" b="1" smtClean="0">
                <a:effectLst>
                  <a:outerShdw blurRad="38100" dist="38100" dir="2700000" algn="tl">
                    <a:srgbClr val="C0C0C0"/>
                  </a:outerShdw>
                </a:effectLst>
                <a:latin typeface="" pitchFamily="18" charset="0"/>
                <a:ea typeface="楷体_GB2312" pitchFamily="49" charset="-122"/>
              </a:rPr>
              <a:t>个，关键字基数为</a:t>
            </a:r>
            <a:r>
              <a:rPr lang="en-US" altLang="zh-CN" b="1" smtClean="0">
                <a:effectLst>
                  <a:outerShdw blurRad="38100" dist="38100" dir="2700000" algn="tl">
                    <a:srgbClr val="C0C0C0"/>
                  </a:outerShdw>
                </a:effectLst>
                <a:latin typeface="" pitchFamily="18" charset="0"/>
                <a:ea typeface="楷体_GB2312" pitchFamily="49" charset="-122"/>
              </a:rPr>
              <a:t>r</a:t>
            </a:r>
            <a:r>
              <a:rPr lang="zh-CN" altLang="en-US" b="1" smtClean="0">
                <a:effectLst>
                  <a:outerShdw blurRad="38100" dist="38100" dir="2700000" algn="tl">
                    <a:srgbClr val="C0C0C0"/>
                  </a:outerShdw>
                </a:effectLst>
                <a:latin typeface="" pitchFamily="18" charset="0"/>
                <a:ea typeface="楷体_GB2312" pitchFamily="49" charset="-122"/>
              </a:rPr>
              <a:t>，长度为</a:t>
            </a:r>
            <a:r>
              <a:rPr lang="en-US" altLang="zh-CN" b="1" smtClean="0">
                <a:effectLst>
                  <a:outerShdw blurRad="38100" dist="38100" dir="2700000" algn="tl">
                    <a:srgbClr val="C0C0C0"/>
                  </a:outerShdw>
                </a:effectLst>
                <a:latin typeface="" pitchFamily="18" charset="0"/>
                <a:ea typeface="楷体_GB2312" pitchFamily="49" charset="-122"/>
              </a:rPr>
              <a:t>d</a:t>
            </a:r>
          </a:p>
          <a:p>
            <a:pPr>
              <a:lnSpc>
                <a:spcPct val="130000"/>
              </a:lnSpc>
              <a:defRPr/>
            </a:pPr>
            <a:r>
              <a:rPr kumimoji="0" lang="en-US" altLang="zh-CN" b="1" smtClean="0">
                <a:effectLst>
                  <a:outerShdw blurRad="38100" dist="38100" dir="2700000" algn="tl">
                    <a:srgbClr val="C0C0C0"/>
                  </a:outerShdw>
                </a:effectLst>
                <a:latin typeface="" pitchFamily="18" charset="0"/>
                <a:ea typeface="楷体_GB2312" pitchFamily="49" charset="-122"/>
              </a:rPr>
              <a:t>for (</a:t>
            </a:r>
            <a:r>
              <a:rPr kumimoji="0" lang="zh-CN" altLang="en-US" b="1" smtClean="0">
                <a:effectLst>
                  <a:outerShdw blurRad="38100" dist="38100" dir="2700000" algn="tl">
                    <a:srgbClr val="C0C0C0"/>
                  </a:outerShdw>
                </a:effectLst>
                <a:latin typeface="" pitchFamily="18" charset="0"/>
                <a:ea typeface="楷体_GB2312" pitchFamily="49" charset="-122"/>
              </a:rPr>
              <a:t>关键字中的每一位</a:t>
            </a:r>
            <a:r>
              <a:rPr kumimoji="0" lang="en-US" altLang="zh-CN" b="1" smtClean="0">
                <a:effectLst>
                  <a:outerShdw blurRad="38100" dist="38100" dir="2700000" algn="tl">
                    <a:srgbClr val="C0C0C0"/>
                  </a:outerShdw>
                </a:effectLst>
                <a:latin typeface="" pitchFamily="18" charset="0"/>
                <a:ea typeface="楷体_GB2312" pitchFamily="49" charset="-122"/>
              </a:rPr>
              <a:t>k)  { //</a:t>
            </a:r>
            <a:r>
              <a:rPr kumimoji="0" lang="zh-CN" altLang="en-US" b="1" smtClean="0">
                <a:effectLst>
                  <a:outerShdw blurRad="38100" dist="38100" dir="2700000" algn="tl">
                    <a:srgbClr val="C0C0C0"/>
                  </a:outerShdw>
                </a:effectLst>
                <a:latin typeface="" pitchFamily="18" charset="0"/>
                <a:ea typeface="楷体_GB2312" pitchFamily="49" charset="-122"/>
              </a:rPr>
              <a:t>从最低位开始</a:t>
            </a:r>
          </a:p>
          <a:p>
            <a:pPr>
              <a:lnSpc>
                <a:spcPct val="130000"/>
              </a:lnSpc>
              <a:defRPr/>
            </a:pPr>
            <a:r>
              <a:rPr kumimoji="0" lang="zh-CN" altLang="en-US" b="1" smtClean="0">
                <a:effectLst>
                  <a:outerShdw blurRad="38100" dist="38100" dir="2700000" algn="tl">
                    <a:srgbClr val="C0C0C0"/>
                  </a:outerShdw>
                </a:effectLst>
                <a:latin typeface="" pitchFamily="18" charset="0"/>
                <a:ea typeface="楷体_GB2312" pitchFamily="49" charset="-122"/>
              </a:rPr>
              <a:t>   初始化临时数组</a:t>
            </a:r>
          </a:p>
          <a:p>
            <a:pPr>
              <a:lnSpc>
                <a:spcPct val="130000"/>
              </a:lnSpc>
              <a:defRPr/>
            </a:pPr>
            <a:r>
              <a:rPr kumimoji="0" lang="zh-CN" altLang="en-US" b="1" smtClean="0">
                <a:effectLst>
                  <a:outerShdw blurRad="38100" dist="38100" dir="2700000" algn="tl">
                    <a:srgbClr val="C0C0C0"/>
                  </a:outerShdw>
                </a:effectLst>
                <a:latin typeface="" pitchFamily="18" charset="0"/>
                <a:ea typeface="楷体_GB2312" pitchFamily="49" charset="-122"/>
              </a:rPr>
              <a:t>   </a:t>
            </a:r>
            <a:r>
              <a:rPr kumimoji="0" lang="en-US" altLang="zh-CN" b="1" smtClean="0">
                <a:effectLst>
                  <a:outerShdw blurRad="38100" dist="38100" dir="2700000" algn="tl">
                    <a:srgbClr val="C0C0C0"/>
                  </a:outerShdw>
                </a:effectLst>
                <a:latin typeface="" pitchFamily="18" charset="0"/>
                <a:ea typeface="楷体_GB2312" pitchFamily="49" charset="-122"/>
              </a:rPr>
              <a:t>for (</a:t>
            </a:r>
            <a:r>
              <a:rPr kumimoji="0" lang="zh-CN" altLang="en-US" b="1" smtClean="0">
                <a:effectLst>
                  <a:outerShdw blurRad="38100" dist="38100" dir="2700000" algn="tl">
                    <a:srgbClr val="C0C0C0"/>
                  </a:outerShdw>
                </a:effectLst>
                <a:latin typeface="" pitchFamily="18" charset="0"/>
                <a:ea typeface="楷体_GB2312" pitchFamily="49" charset="-122"/>
              </a:rPr>
              <a:t>所有待排序元素</a:t>
            </a:r>
            <a:r>
              <a:rPr kumimoji="0" lang="en-US" altLang="zh-CN" b="1" smtClean="0">
                <a:effectLst>
                  <a:outerShdw blurRad="38100" dist="38100" dir="2700000" algn="tl">
                    <a:srgbClr val="C0C0C0"/>
                  </a:outerShdw>
                </a:effectLst>
                <a:latin typeface="" pitchFamily="18" charset="0"/>
                <a:ea typeface="楷体_GB2312" pitchFamily="49" charset="-122"/>
              </a:rPr>
              <a:t>)</a:t>
            </a:r>
          </a:p>
          <a:p>
            <a:pPr>
              <a:lnSpc>
                <a:spcPct val="130000"/>
              </a:lnSpc>
              <a:defRPr/>
            </a:pPr>
            <a:r>
              <a:rPr kumimoji="0" lang="en-US" altLang="zh-CN" b="1" smtClean="0">
                <a:effectLst>
                  <a:outerShdw blurRad="38100" dist="38100" dir="2700000" algn="tl">
                    <a:srgbClr val="C0C0C0"/>
                  </a:outerShdw>
                </a:effectLst>
                <a:latin typeface="" pitchFamily="18" charset="0"/>
                <a:ea typeface="楷体_GB2312" pitchFamily="49" charset="-122"/>
              </a:rPr>
              <a:t>         </a:t>
            </a:r>
            <a:r>
              <a:rPr kumimoji="0" lang="zh-CN" altLang="en-US" b="1" smtClean="0">
                <a:effectLst>
                  <a:outerShdw blurRad="38100" dist="38100" dir="2700000" algn="tl">
                    <a:srgbClr val="C0C0C0"/>
                  </a:outerShdw>
                </a:effectLst>
                <a:latin typeface="" pitchFamily="18" charset="0"/>
                <a:ea typeface="楷体_GB2312" pitchFamily="49" charset="-122"/>
              </a:rPr>
              <a:t>统计关键字</a:t>
            </a:r>
            <a:r>
              <a:rPr kumimoji="0" lang="en-US" altLang="zh-CN" b="1" smtClean="0">
                <a:effectLst>
                  <a:outerShdw blurRad="38100" dist="38100" dir="2700000" algn="tl">
                    <a:srgbClr val="C0C0C0"/>
                  </a:outerShdw>
                </a:effectLst>
                <a:latin typeface="" pitchFamily="18" charset="0"/>
                <a:ea typeface="楷体_GB2312" pitchFamily="49" charset="-122"/>
              </a:rPr>
              <a:t>k</a:t>
            </a:r>
            <a:r>
              <a:rPr kumimoji="0" lang="zh-CN" altLang="en-US" b="1" smtClean="0">
                <a:effectLst>
                  <a:outerShdw blurRad="38100" dist="38100" dir="2700000" algn="tl">
                    <a:srgbClr val="C0C0C0"/>
                  </a:outerShdw>
                </a:effectLst>
                <a:latin typeface="" pitchFamily="18" charset="0"/>
                <a:ea typeface="楷体_GB2312" pitchFamily="49" charset="-122"/>
              </a:rPr>
              <a:t>位各个可能取值的元素个数</a:t>
            </a:r>
          </a:p>
          <a:p>
            <a:pPr>
              <a:lnSpc>
                <a:spcPct val="130000"/>
              </a:lnSpc>
              <a:defRPr/>
            </a:pPr>
            <a:r>
              <a:rPr kumimoji="0" lang="zh-CN" altLang="en-US" b="1" smtClean="0">
                <a:effectLst>
                  <a:outerShdw blurRad="38100" dist="38100" dir="2700000" algn="tl">
                    <a:srgbClr val="C0C0C0"/>
                  </a:outerShdw>
                </a:effectLst>
                <a:latin typeface="" pitchFamily="18" charset="0"/>
                <a:ea typeface="楷体_GB2312" pitchFamily="49" charset="-122"/>
              </a:rPr>
              <a:t>   </a:t>
            </a:r>
            <a:r>
              <a:rPr kumimoji="0" lang="en-US" altLang="zh-CN" b="1" smtClean="0">
                <a:effectLst>
                  <a:outerShdw blurRad="38100" dist="38100" dir="2700000" algn="tl">
                    <a:srgbClr val="C0C0C0"/>
                  </a:outerShdw>
                </a:effectLst>
                <a:latin typeface="" pitchFamily="18" charset="0"/>
                <a:ea typeface="楷体_GB2312" pitchFamily="49" charset="-122"/>
              </a:rPr>
              <a:t>for (</a:t>
            </a:r>
            <a:r>
              <a:rPr kumimoji="0" lang="zh-CN" altLang="en-US" b="1" smtClean="0">
                <a:effectLst>
                  <a:outerShdw blurRad="38100" dist="38100" dir="2700000" algn="tl">
                    <a:srgbClr val="C0C0C0"/>
                  </a:outerShdw>
                </a:effectLst>
                <a:latin typeface="" pitchFamily="18" charset="0"/>
                <a:ea typeface="楷体_GB2312" pitchFamily="49" charset="-122"/>
              </a:rPr>
              <a:t>所有关键字</a:t>
            </a:r>
            <a:r>
              <a:rPr kumimoji="0" lang="en-US" altLang="zh-CN" b="1" smtClean="0">
                <a:effectLst>
                  <a:outerShdw blurRad="38100" dist="38100" dir="2700000" algn="tl">
                    <a:srgbClr val="C0C0C0"/>
                  </a:outerShdw>
                </a:effectLst>
                <a:latin typeface="" pitchFamily="18" charset="0"/>
                <a:ea typeface="楷体_GB2312" pitchFamily="49" charset="-122"/>
              </a:rPr>
              <a:t>k</a:t>
            </a:r>
            <a:r>
              <a:rPr kumimoji="0" lang="zh-CN" altLang="en-US" b="1" smtClean="0">
                <a:effectLst>
                  <a:outerShdw blurRad="38100" dist="38100" dir="2700000" algn="tl">
                    <a:srgbClr val="C0C0C0"/>
                  </a:outerShdw>
                </a:effectLst>
                <a:latin typeface="" pitchFamily="18" charset="0"/>
                <a:ea typeface="楷体_GB2312" pitchFamily="49" charset="-122"/>
              </a:rPr>
              <a:t>位的可能取值</a:t>
            </a:r>
            <a:r>
              <a:rPr kumimoji="0" lang="en-US" altLang="zh-CN" b="1" smtClean="0">
                <a:effectLst>
                  <a:outerShdw blurRad="38100" dist="38100" dir="2700000" algn="tl">
                    <a:srgbClr val="C0C0C0"/>
                  </a:outerShdw>
                </a:effectLst>
                <a:latin typeface="" pitchFamily="18" charset="0"/>
                <a:ea typeface="楷体_GB2312" pitchFamily="49" charset="-122"/>
              </a:rPr>
              <a:t>)</a:t>
            </a:r>
          </a:p>
          <a:p>
            <a:pPr>
              <a:lnSpc>
                <a:spcPct val="130000"/>
              </a:lnSpc>
              <a:defRPr/>
            </a:pPr>
            <a:r>
              <a:rPr kumimoji="0" lang="en-US" altLang="zh-CN" b="1" smtClean="0">
                <a:effectLst>
                  <a:outerShdw blurRad="38100" dist="38100" dir="2700000" algn="tl">
                    <a:srgbClr val="C0C0C0"/>
                  </a:outerShdw>
                </a:effectLst>
                <a:latin typeface="" pitchFamily="18" charset="0"/>
                <a:ea typeface="楷体_GB2312" pitchFamily="49" charset="-122"/>
              </a:rPr>
              <a:t>         </a:t>
            </a:r>
            <a:r>
              <a:rPr kumimoji="0" lang="zh-CN" altLang="en-US" b="1" smtClean="0">
                <a:effectLst>
                  <a:outerShdw blurRad="38100" dist="38100" dir="2700000" algn="tl">
                    <a:srgbClr val="C0C0C0"/>
                  </a:outerShdw>
                </a:effectLst>
                <a:latin typeface="" pitchFamily="18" charset="0"/>
                <a:ea typeface="楷体_GB2312" pitchFamily="49" charset="-122"/>
              </a:rPr>
              <a:t>计算每一个元素的存放位置 </a:t>
            </a:r>
            <a:r>
              <a:rPr kumimoji="0" lang="en-US" altLang="zh-CN" b="1" smtClean="0">
                <a:effectLst>
                  <a:outerShdw blurRad="38100" dist="38100" dir="2700000" algn="tl">
                    <a:srgbClr val="C0C0C0"/>
                  </a:outerShdw>
                </a:effectLst>
                <a:latin typeface="" pitchFamily="18" charset="0"/>
                <a:ea typeface="楷体_GB2312" pitchFamily="49" charset="-122"/>
              </a:rPr>
              <a:t>//</a:t>
            </a:r>
            <a:r>
              <a:rPr kumimoji="0" lang="zh-CN" altLang="en-US" b="1" smtClean="0">
                <a:effectLst>
                  <a:outerShdw blurRad="38100" dist="38100" dir="2700000" algn="tl">
                    <a:srgbClr val="C0C0C0"/>
                  </a:outerShdw>
                </a:effectLst>
                <a:latin typeface="" pitchFamily="18" charset="0"/>
                <a:ea typeface="楷体_GB2312" pitchFamily="49" charset="-122"/>
              </a:rPr>
              <a:t>从右向左的存放位置</a:t>
            </a:r>
          </a:p>
          <a:p>
            <a:pPr>
              <a:lnSpc>
                <a:spcPct val="130000"/>
              </a:lnSpc>
              <a:defRPr/>
            </a:pPr>
            <a:r>
              <a:rPr kumimoji="0" lang="zh-CN" altLang="en-US" b="1" smtClean="0">
                <a:effectLst>
                  <a:outerShdw blurRad="38100" dist="38100" dir="2700000" algn="tl">
                    <a:srgbClr val="C0C0C0"/>
                  </a:outerShdw>
                </a:effectLst>
                <a:latin typeface="" pitchFamily="18" charset="0"/>
                <a:ea typeface="楷体_GB2312" pitchFamily="49" charset="-122"/>
              </a:rPr>
              <a:t>   </a:t>
            </a:r>
            <a:r>
              <a:rPr kumimoji="0" lang="en-US" altLang="zh-CN" b="1" smtClean="0">
                <a:effectLst>
                  <a:outerShdw blurRad="38100" dist="38100" dir="2700000" algn="tl">
                    <a:srgbClr val="C0C0C0"/>
                  </a:outerShdw>
                </a:effectLst>
                <a:latin typeface="" pitchFamily="18" charset="0"/>
                <a:ea typeface="楷体_GB2312" pitchFamily="49" charset="-122"/>
              </a:rPr>
              <a:t>for (</a:t>
            </a:r>
            <a:r>
              <a:rPr kumimoji="0" lang="zh-CN" altLang="en-US" b="1" smtClean="0">
                <a:effectLst>
                  <a:outerShdw blurRad="38100" dist="38100" dir="2700000" algn="tl">
                    <a:srgbClr val="C0C0C0"/>
                  </a:outerShdw>
                </a:effectLst>
                <a:latin typeface="" pitchFamily="18" charset="0"/>
                <a:ea typeface="楷体_GB2312" pitchFamily="49" charset="-122"/>
              </a:rPr>
              <a:t>所有待排序元素</a:t>
            </a:r>
            <a:r>
              <a:rPr kumimoji="0" lang="en-US" altLang="zh-CN" b="1" smtClean="0">
                <a:effectLst>
                  <a:outerShdw blurRad="38100" dist="38100" dir="2700000" algn="tl">
                    <a:srgbClr val="C0C0C0"/>
                  </a:outerShdw>
                </a:effectLst>
                <a:latin typeface="" pitchFamily="18" charset="0"/>
                <a:ea typeface="楷体_GB2312" pitchFamily="49" charset="-122"/>
              </a:rPr>
              <a:t>)</a:t>
            </a:r>
          </a:p>
          <a:p>
            <a:pPr>
              <a:lnSpc>
                <a:spcPct val="130000"/>
              </a:lnSpc>
              <a:defRPr/>
            </a:pPr>
            <a:r>
              <a:rPr kumimoji="0" lang="en-US" altLang="zh-CN" b="1" smtClean="0">
                <a:effectLst>
                  <a:outerShdw blurRad="38100" dist="38100" dir="2700000" algn="tl">
                    <a:srgbClr val="C0C0C0"/>
                  </a:outerShdw>
                </a:effectLst>
                <a:latin typeface="" pitchFamily="18" charset="0"/>
                <a:ea typeface="楷体_GB2312" pitchFamily="49" charset="-122"/>
              </a:rPr>
              <a:t>         </a:t>
            </a:r>
            <a:r>
              <a:rPr kumimoji="0" lang="zh-CN" altLang="en-US" b="1" smtClean="0">
                <a:effectLst>
                  <a:outerShdw blurRad="38100" dist="38100" dir="2700000" algn="tl">
                    <a:srgbClr val="C0C0C0"/>
                  </a:outerShdw>
                </a:effectLst>
                <a:latin typeface="" pitchFamily="18" charset="0"/>
                <a:ea typeface="楷体_GB2312" pitchFamily="49" charset="-122"/>
              </a:rPr>
              <a:t>按计算好的位置从右向左重新排列</a:t>
            </a:r>
          </a:p>
          <a:p>
            <a:pPr>
              <a:lnSpc>
                <a:spcPct val="130000"/>
              </a:lnSpc>
              <a:defRPr/>
            </a:pPr>
            <a:r>
              <a:rPr kumimoji="0" lang="en-US" altLang="zh-CN" b="1" smtClean="0">
                <a:effectLst>
                  <a:outerShdw blurRad="38100" dist="38100" dir="2700000" algn="tl">
                    <a:srgbClr val="C0C0C0"/>
                  </a:outerShdw>
                </a:effectLst>
                <a:latin typeface="" pitchFamily="18" charset="0"/>
                <a:ea typeface="楷体_GB2312" pitchFamily="49" charset="-122"/>
              </a:rPr>
              <a:t>}</a:t>
            </a:r>
          </a:p>
          <a:p>
            <a:pPr>
              <a:lnSpc>
                <a:spcPct val="130000"/>
              </a:lnSpc>
              <a:defRPr/>
            </a:pPr>
            <a:r>
              <a:rPr kumimoji="0" lang="en-US" altLang="zh-CN" b="1" smtClean="0">
                <a:effectLst>
                  <a:outerShdw blurRad="38100" dist="38100" dir="2700000" algn="tl">
                    <a:srgbClr val="C0C0C0"/>
                  </a:outerShdw>
                </a:effectLst>
                <a:latin typeface="" pitchFamily="18" charset="0"/>
                <a:ea typeface="楷体_GB2312" pitchFamily="49" charset="-122"/>
              </a:rPr>
              <a:t>//</a:t>
            </a:r>
            <a:r>
              <a:rPr kumimoji="0" lang="zh-CN" altLang="en-US" b="1" smtClean="0">
                <a:effectLst>
                  <a:outerShdw blurRad="38100" dist="38100" dir="2700000" algn="tl">
                    <a:srgbClr val="C0C0C0"/>
                  </a:outerShdw>
                </a:effectLst>
                <a:latin typeface="" pitchFamily="18" charset="0"/>
                <a:ea typeface="楷体_GB2312" pitchFamily="49" charset="-122"/>
              </a:rPr>
              <a:t>算法总的时间复杂度为：</a:t>
            </a:r>
            <a:r>
              <a:rPr kumimoji="0" lang="en-US" altLang="zh-CN" b="1" smtClean="0">
                <a:effectLst>
                  <a:outerShdw blurRad="38100" dist="38100" dir="2700000" algn="tl">
                    <a:srgbClr val="C0C0C0"/>
                  </a:outerShdw>
                </a:effectLst>
                <a:latin typeface="" pitchFamily="18" charset="0"/>
                <a:ea typeface="楷体_GB2312" pitchFamily="49" charset="-122"/>
              </a:rPr>
              <a:t>O(d(n+r))</a:t>
            </a:r>
          </a:p>
        </p:txBody>
      </p:sp>
      <p:sp>
        <p:nvSpPr>
          <p:cNvPr id="496643" name="AutoShape 3"/>
          <p:cNvSpPr>
            <a:spLocks noChangeArrowheads="1"/>
          </p:cNvSpPr>
          <p:nvPr/>
        </p:nvSpPr>
        <p:spPr bwMode="auto">
          <a:xfrm>
            <a:off x="7235825" y="1052513"/>
            <a:ext cx="792163" cy="503237"/>
          </a:xfrm>
          <a:prstGeom prst="wedgeRoundRectCallout">
            <a:avLst>
              <a:gd name="adj1" fmla="val -104912"/>
              <a:gd name="adj2" fmla="val 51264"/>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kumimoji="1" lang="en-US" altLang="zh-CN" sz="2400">
                <a:solidFill>
                  <a:srgbClr val="FF3300"/>
                </a:solidFill>
                <a:effectLst>
                  <a:outerShdw blurRad="38100" dist="38100" dir="2700000" algn="tl">
                    <a:srgbClr val="000000"/>
                  </a:outerShdw>
                </a:effectLst>
                <a:latin typeface="Times New Roman" pitchFamily="18" charset="0"/>
              </a:rPr>
              <a:t>O(d)</a:t>
            </a:r>
          </a:p>
        </p:txBody>
      </p:sp>
      <p:sp>
        <p:nvSpPr>
          <p:cNvPr id="496644" name="AutoShape 4"/>
          <p:cNvSpPr>
            <a:spLocks noChangeArrowheads="1"/>
          </p:cNvSpPr>
          <p:nvPr/>
        </p:nvSpPr>
        <p:spPr bwMode="auto">
          <a:xfrm>
            <a:off x="5724525" y="1844675"/>
            <a:ext cx="792163" cy="503238"/>
          </a:xfrm>
          <a:prstGeom prst="wedgeRoundRectCallout">
            <a:avLst>
              <a:gd name="adj1" fmla="val -103306"/>
              <a:gd name="adj2" fmla="val 98898"/>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kumimoji="1" lang="en-US" altLang="zh-CN" sz="2400">
                <a:solidFill>
                  <a:srgbClr val="FF3300"/>
                </a:solidFill>
                <a:effectLst>
                  <a:outerShdw blurRad="38100" dist="38100" dir="2700000" algn="tl">
                    <a:srgbClr val="000000"/>
                  </a:outerShdw>
                </a:effectLst>
                <a:latin typeface="Times New Roman" pitchFamily="18" charset="0"/>
              </a:rPr>
              <a:t>O(n)</a:t>
            </a:r>
          </a:p>
        </p:txBody>
      </p:sp>
      <p:sp>
        <p:nvSpPr>
          <p:cNvPr id="496645" name="AutoShape 5"/>
          <p:cNvSpPr>
            <a:spLocks noChangeArrowheads="1"/>
          </p:cNvSpPr>
          <p:nvPr/>
        </p:nvSpPr>
        <p:spPr bwMode="auto">
          <a:xfrm>
            <a:off x="7235825" y="2852738"/>
            <a:ext cx="792163" cy="503237"/>
          </a:xfrm>
          <a:prstGeom prst="wedgeRoundRectCallout">
            <a:avLst>
              <a:gd name="adj1" fmla="val -104912"/>
              <a:gd name="adj2" fmla="val 65458"/>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kumimoji="1" lang="en-US" altLang="zh-CN" sz="2400">
                <a:solidFill>
                  <a:srgbClr val="FF3300"/>
                </a:solidFill>
                <a:effectLst>
                  <a:outerShdw blurRad="38100" dist="38100" dir="2700000" algn="tl">
                    <a:srgbClr val="000000"/>
                  </a:outerShdw>
                </a:effectLst>
                <a:latin typeface="Times New Roman" pitchFamily="18" charset="0"/>
              </a:rPr>
              <a:t>O(r)</a:t>
            </a:r>
          </a:p>
        </p:txBody>
      </p:sp>
      <p:sp>
        <p:nvSpPr>
          <p:cNvPr id="496646" name="AutoShape 6"/>
          <p:cNvSpPr>
            <a:spLocks noChangeArrowheads="1"/>
          </p:cNvSpPr>
          <p:nvPr/>
        </p:nvSpPr>
        <p:spPr bwMode="auto">
          <a:xfrm>
            <a:off x="7308850" y="4076700"/>
            <a:ext cx="792163" cy="503238"/>
          </a:xfrm>
          <a:prstGeom prst="wedgeRoundRectCallout">
            <a:avLst>
              <a:gd name="adj1" fmla="val -94889"/>
              <a:gd name="adj2" fmla="val 16875"/>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kumimoji="1" lang="en-US" altLang="zh-CN" sz="2400">
                <a:solidFill>
                  <a:srgbClr val="FF3300"/>
                </a:solidFill>
                <a:effectLst>
                  <a:outerShdw blurRad="38100" dist="38100" dir="2700000" algn="tl">
                    <a:srgbClr val="000000"/>
                  </a:outerShdw>
                </a:effectLst>
                <a:latin typeface="Times New Roman" pitchFamily="18" charset="0"/>
              </a:rPr>
              <a:t>O(n)</a:t>
            </a:r>
          </a:p>
        </p:txBody>
      </p:sp>
      <p:sp>
        <p:nvSpPr>
          <p:cNvPr id="496647" name="AutoShape 7"/>
          <p:cNvSpPr>
            <a:spLocks noChangeArrowheads="1"/>
          </p:cNvSpPr>
          <p:nvPr/>
        </p:nvSpPr>
        <p:spPr bwMode="auto">
          <a:xfrm>
            <a:off x="4211638" y="1555750"/>
            <a:ext cx="792162" cy="503238"/>
          </a:xfrm>
          <a:prstGeom prst="wedgeRoundRectCallout">
            <a:avLst>
              <a:gd name="adj1" fmla="val -104912"/>
              <a:gd name="adj2" fmla="val 51264"/>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kumimoji="1" lang="en-US" altLang="zh-CN" sz="2400">
                <a:solidFill>
                  <a:srgbClr val="FF3300"/>
                </a:solidFill>
                <a:effectLst>
                  <a:outerShdw blurRad="38100" dist="38100" dir="2700000" algn="tl">
                    <a:srgbClr val="000000"/>
                  </a:outerShdw>
                </a:effectLst>
                <a:latin typeface="Times New Roman" pitchFamily="18" charset="0"/>
              </a:rPr>
              <a:t>O(r)</a:t>
            </a:r>
          </a:p>
        </p:txBody>
      </p:sp>
      <p:sp>
        <p:nvSpPr>
          <p:cNvPr id="496648" name="Text Box 8"/>
          <p:cNvSpPr txBox="1">
            <a:spLocks noChangeArrowheads="1"/>
          </p:cNvSpPr>
          <p:nvPr/>
        </p:nvSpPr>
        <p:spPr bwMode="auto">
          <a:xfrm>
            <a:off x="395288" y="6165850"/>
            <a:ext cx="424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zh-CN" altLang="en-US" sz="2400" b="1">
                <a:solidFill>
                  <a:srgbClr val="FF3300"/>
                </a:solidFill>
                <a:effectLst>
                  <a:outerShdw blurRad="38100" dist="38100" dir="2700000" algn="tl">
                    <a:srgbClr val="C0C0C0"/>
                  </a:outerShdw>
                </a:effectLst>
                <a:latin typeface="Times New Roman" pitchFamily="18" charset="0"/>
                <a:ea typeface="楷体_GB2312" pitchFamily="49" charset="-122"/>
              </a:rPr>
              <a:t>通过观看演示理解算法</a:t>
            </a:r>
          </a:p>
        </p:txBody>
      </p:sp>
    </p:spTree>
  </p:cSld>
  <p:clrMapOvr>
    <a:masterClrMapping/>
  </p:clrMapOvr>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a:xfrm>
            <a:off x="1547813" y="260350"/>
            <a:ext cx="6096000" cy="838200"/>
          </a:xfrm>
        </p:spPr>
        <p:txBody>
          <a:bodyPr lIns="92075" tIns="46038" rIns="92075" bIns="46038"/>
          <a:lstStyle/>
          <a:p>
            <a:pPr eaLnBrk="1" hangingPunct="1">
              <a:defRPr/>
            </a:pPr>
            <a:r>
              <a:rPr lang="zh-CN" altLang="en-US" sz="4000" u="sng" smtClean="0">
                <a:effectLst>
                  <a:outerShdw blurRad="38100" dist="38100" dir="2700000" algn="tl">
                    <a:srgbClr val="C0C0C0"/>
                  </a:outerShdw>
                </a:effectLst>
                <a:ea typeface="楷体_GB2312" pitchFamily="49" charset="-122"/>
              </a:rPr>
              <a:t>各种排序方法的比较</a:t>
            </a:r>
          </a:p>
        </p:txBody>
      </p:sp>
      <p:graphicFrame>
        <p:nvGraphicFramePr>
          <p:cNvPr id="230403" name="Object 3"/>
          <p:cNvGraphicFramePr>
            <a:graphicFrameLocks noChangeAspect="1"/>
          </p:cNvGraphicFramePr>
          <p:nvPr/>
        </p:nvGraphicFramePr>
        <p:xfrm>
          <a:off x="-53975" y="822325"/>
          <a:ext cx="9053513" cy="6019800"/>
        </p:xfrm>
        <a:graphic>
          <a:graphicData uri="http://schemas.openxmlformats.org/presentationml/2006/ole">
            <mc:AlternateContent xmlns:mc="http://schemas.openxmlformats.org/markup-compatibility/2006">
              <mc:Choice xmlns:v="urn:schemas-microsoft-com:vml" Requires="v">
                <p:oleObj spid="_x0000_s230475" name="Microsoft Word 97 - 2003 文档" r:id="rId3" imgW="4164522" imgH="2741806" progId="Word.Document.8">
                  <p:embed/>
                </p:oleObj>
              </mc:Choice>
              <mc:Fallback>
                <p:oleObj name="Microsoft Word 97 - 2003 文档" r:id="rId3" imgW="4164522" imgH="2741806"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 y="822325"/>
                        <a:ext cx="9053513"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179512" y="620688"/>
            <a:ext cx="6096000" cy="533400"/>
          </a:xfrm>
        </p:spPr>
        <p:txBody>
          <a:bodyPr lIns="92075" tIns="46038" rIns="92075" bIns="46038"/>
          <a:lstStyle/>
          <a:p>
            <a:pPr algn="l" eaLnBrk="1" hangingPunct="1">
              <a:defRPr/>
            </a:pPr>
            <a:r>
              <a:rPr lang="zh-CN" altLang="en-US" sz="3600" b="1" smtClean="0">
                <a:solidFill>
                  <a:srgbClr val="FF3300"/>
                </a:solidFill>
                <a:effectLst>
                  <a:outerShdw blurRad="38100" dist="38100" dir="2700000" algn="tl">
                    <a:srgbClr val="C0C0C0"/>
                  </a:outerShdw>
                </a:effectLst>
                <a:ea typeface="楷体_GB2312" pitchFamily="49" charset="-122"/>
              </a:rPr>
              <a:t>算法分析</a:t>
            </a:r>
          </a:p>
        </p:txBody>
      </p:sp>
      <p:sp>
        <p:nvSpPr>
          <p:cNvPr id="20483" name="Rectangle 3"/>
          <p:cNvSpPr>
            <a:spLocks noGrp="1" noChangeArrowheads="1"/>
          </p:cNvSpPr>
          <p:nvPr>
            <p:ph type="body" idx="1"/>
          </p:nvPr>
        </p:nvSpPr>
        <p:spPr>
          <a:xfrm>
            <a:off x="162392" y="1556792"/>
            <a:ext cx="8874104" cy="3671887"/>
          </a:xfrm>
          <a:noFill/>
        </p:spPr>
        <p:txBody>
          <a:bodyPr lIns="92075" tIns="46038" rIns="92075" bIns="46038"/>
          <a:lstStyle/>
          <a:p>
            <a:pPr algn="just" eaLnBrk="1" hangingPunct="1">
              <a:buClr>
                <a:schemeClr val="tx1"/>
              </a:buClr>
              <a:buSzPct val="95000"/>
              <a:buFont typeface="Wingdings" panose="05000000000000000000" pitchFamily="2" charset="2"/>
              <a:buChar char="Ø"/>
            </a:pPr>
            <a:r>
              <a:rPr lang="zh-CN" altLang="en-US" sz="2800" b="1" dirty="0" smtClean="0">
                <a:latin typeface="Times New Roman" pitchFamily="18" charset="0"/>
                <a:ea typeface="楷体_GB2312" pitchFamily="49" charset="-122"/>
              </a:rPr>
              <a:t>折半查找比顺序查找快，所以折半插入排序就平均性能来说比直接插入排序要快。</a:t>
            </a:r>
          </a:p>
          <a:p>
            <a:pPr algn="just" eaLnBrk="1" hangingPunct="1">
              <a:buClr>
                <a:schemeClr val="tx1"/>
              </a:buClr>
              <a:buSzPct val="95000"/>
              <a:buFont typeface="Wingdings" panose="05000000000000000000" pitchFamily="2" charset="2"/>
              <a:buChar char="Ø"/>
            </a:pPr>
            <a:r>
              <a:rPr lang="zh-CN" altLang="en-US" sz="2800" b="1" dirty="0" smtClean="0">
                <a:latin typeface="Times New Roman" pitchFamily="18" charset="0"/>
                <a:ea typeface="楷体_GB2312" pitchFamily="49" charset="-122"/>
              </a:rPr>
              <a:t>它所需要的关键码比较次数与待排序对象序列的初始排列无关，仅依赖于对象个数。在插入第</a:t>
            </a:r>
            <a:r>
              <a:rPr lang="en-US" altLang="zh-CN" sz="2800" b="1" dirty="0" smtClean="0">
                <a:latin typeface="Times New Roman" pitchFamily="18" charset="0"/>
                <a:ea typeface="楷体_GB2312" pitchFamily="49" charset="-122"/>
              </a:rPr>
              <a:t>i</a:t>
            </a:r>
            <a:r>
              <a:rPr lang="zh-CN" altLang="en-US" sz="2800" b="1" dirty="0" smtClean="0">
                <a:latin typeface="Times New Roman" pitchFamily="18" charset="0"/>
                <a:ea typeface="楷体_GB2312" pitchFamily="49" charset="-122"/>
              </a:rPr>
              <a:t>个对象时，需要经过 </a:t>
            </a:r>
            <a:r>
              <a:rPr lang="zh-CN" altLang="en-US" sz="2800" b="1" dirty="0" smtClean="0">
                <a:latin typeface="Times New Roman" pitchFamily="18" charset="0"/>
                <a:ea typeface="楷体_GB2312" pitchFamily="49" charset="-122"/>
                <a:sym typeface="Symbol" pitchFamily="18" charset="2"/>
              </a:rPr>
              <a:t></a:t>
            </a:r>
            <a:r>
              <a:rPr lang="en-US" altLang="zh-CN" sz="2800" b="1" dirty="0" smtClean="0">
                <a:latin typeface="Times New Roman" pitchFamily="18" charset="0"/>
                <a:ea typeface="楷体_GB2312" pitchFamily="49" charset="-122"/>
              </a:rPr>
              <a:t>log</a:t>
            </a:r>
            <a:r>
              <a:rPr lang="en-US" altLang="zh-CN" sz="2800" b="1" baseline="-25000" dirty="0" smtClean="0">
                <a:latin typeface="Times New Roman" pitchFamily="18" charset="0"/>
                <a:ea typeface="楷体_GB2312" pitchFamily="49" charset="-122"/>
              </a:rPr>
              <a:t>2</a:t>
            </a:r>
            <a:r>
              <a:rPr lang="en-US" altLang="zh-CN" sz="2800" b="1" dirty="0" smtClean="0">
                <a:latin typeface="Times New Roman" pitchFamily="18" charset="0"/>
                <a:ea typeface="楷体_GB2312" pitchFamily="49" charset="-122"/>
              </a:rPr>
              <a:t>i</a:t>
            </a:r>
            <a:r>
              <a:rPr lang="en-US" altLang="zh-CN" sz="2800" b="1" dirty="0" smtClean="0">
                <a:latin typeface="Times New Roman" pitchFamily="18" charset="0"/>
                <a:ea typeface="楷体_GB2312" pitchFamily="49" charset="-122"/>
                <a:sym typeface="Symbol" pitchFamily="18" charset="2"/>
              </a:rPr>
              <a:t></a:t>
            </a:r>
            <a:r>
              <a:rPr lang="en-US" altLang="zh-CN" sz="2800" b="1" dirty="0" smtClean="0">
                <a:latin typeface="Times New Roman" pitchFamily="18" charset="0"/>
                <a:ea typeface="楷体_GB2312" pitchFamily="49" charset="-122"/>
              </a:rPr>
              <a:t> +1 </a:t>
            </a:r>
            <a:r>
              <a:rPr lang="zh-CN" altLang="en-US" sz="2800" b="1" dirty="0" smtClean="0">
                <a:latin typeface="Times New Roman" pitchFamily="18" charset="0"/>
                <a:ea typeface="楷体_GB2312" pitchFamily="49" charset="-122"/>
              </a:rPr>
              <a:t>次关键码比较，才能确定它应插入的位置。因此，将</a:t>
            </a:r>
            <a:r>
              <a:rPr lang="en-US" altLang="zh-CN" sz="2800" b="1" dirty="0" smtClean="0">
                <a:latin typeface="Times New Roman" pitchFamily="18" charset="0"/>
                <a:ea typeface="楷体_GB2312" pitchFamily="49" charset="-122"/>
              </a:rPr>
              <a:t>n</a:t>
            </a:r>
            <a:r>
              <a:rPr lang="zh-CN" altLang="en-US" sz="2800" b="1" dirty="0" smtClean="0">
                <a:latin typeface="Times New Roman" pitchFamily="18" charset="0"/>
                <a:ea typeface="楷体_GB2312" pitchFamily="49" charset="-122"/>
              </a:rPr>
              <a:t>个对象（为推导方便，设为</a:t>
            </a:r>
            <a:r>
              <a:rPr lang="en-US" altLang="zh-CN" sz="2800" b="1" dirty="0" smtClean="0">
                <a:latin typeface="Times New Roman" pitchFamily="18" charset="0"/>
                <a:ea typeface="楷体_GB2312" pitchFamily="49" charset="-122"/>
              </a:rPr>
              <a:t>n=2</a:t>
            </a:r>
            <a:r>
              <a:rPr lang="en-US" altLang="zh-CN" sz="2800" b="1" baseline="30000" dirty="0" smtClean="0">
                <a:latin typeface="Times New Roman" pitchFamily="18" charset="0"/>
                <a:ea typeface="楷体_GB2312" pitchFamily="49" charset="-122"/>
              </a:rPr>
              <a:t>k</a:t>
            </a:r>
            <a:r>
              <a:rPr lang="en-US" altLang="zh-CN" sz="2800" b="1" dirty="0" smtClean="0">
                <a:latin typeface="Times New Roman" pitchFamily="18" charset="0"/>
                <a:ea typeface="楷体_GB2312" pitchFamily="49" charset="-122"/>
              </a:rPr>
              <a:t>)</a:t>
            </a:r>
            <a:r>
              <a:rPr lang="zh-CN" altLang="en-US" sz="2800" b="1" dirty="0" smtClean="0">
                <a:latin typeface="Times New Roman" pitchFamily="18" charset="0"/>
                <a:ea typeface="楷体_GB2312" pitchFamily="49" charset="-122"/>
              </a:rPr>
              <a:t>用折半插入排序所进行的关键码比较次数为：</a:t>
            </a:r>
          </a:p>
        </p:txBody>
      </p:sp>
    </p:spTree>
  </p:cSld>
  <p:clrMapOvr>
    <a:masterClrMapping/>
  </p:clrMapOvr>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1506" name="Object 2"/>
          <p:cNvGraphicFramePr>
            <a:graphicFrameLocks noGrp="1" noChangeAspect="1"/>
          </p:cNvGraphicFramePr>
          <p:nvPr>
            <p:ph/>
          </p:nvPr>
        </p:nvGraphicFramePr>
        <p:xfrm>
          <a:off x="971550" y="733425"/>
          <a:ext cx="7129463" cy="5464175"/>
        </p:xfrm>
        <a:graphic>
          <a:graphicData uri="http://schemas.openxmlformats.org/presentationml/2006/ole">
            <mc:AlternateContent xmlns:mc="http://schemas.openxmlformats.org/markup-compatibility/2006">
              <mc:Choice xmlns:v="urn:schemas-microsoft-com:vml" Requires="v">
                <p:oleObj spid="_x0000_s21578" name="公式" r:id="rId3" imgW="2717640" imgH="2082600" progId="Equation.3">
                  <p:embed/>
                </p:oleObj>
              </mc:Choice>
              <mc:Fallback>
                <p:oleObj name="公式" r:id="rId3" imgW="2717640" imgH="2082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733425"/>
                        <a:ext cx="7129463" cy="546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68313" y="476250"/>
            <a:ext cx="7010400" cy="727075"/>
          </a:xfrm>
        </p:spPr>
        <p:txBody>
          <a:bodyPr/>
          <a:lstStyle/>
          <a:p>
            <a:pPr algn="l" eaLnBrk="1" hangingPunct="1">
              <a:defRPr/>
            </a:pPr>
            <a:r>
              <a:rPr lang="zh-CN" altLang="en-US" sz="4000" b="1" smtClean="0">
                <a:solidFill>
                  <a:srgbClr val="FF3300"/>
                </a:solidFill>
                <a:effectLst>
                  <a:outerShdw blurRad="38100" dist="38100" dir="2700000" algn="tl">
                    <a:srgbClr val="C0C0C0"/>
                  </a:outerShdw>
                </a:effectLst>
                <a:latin typeface="" pitchFamily="18" charset="0"/>
                <a:ea typeface="楷体_GB2312" pitchFamily="49" charset="-122"/>
              </a:rPr>
              <a:t>一、</a:t>
            </a:r>
            <a:r>
              <a:rPr lang="zh-CN" altLang="en-US" sz="4000" b="1" smtClean="0">
                <a:solidFill>
                  <a:srgbClr val="FF3300"/>
                </a:solidFill>
                <a:ea typeface="楷体_GB2312" pitchFamily="49" charset="-122"/>
              </a:rPr>
              <a:t>排序概念及算法性能分析</a:t>
            </a:r>
          </a:p>
        </p:txBody>
      </p:sp>
      <p:sp>
        <p:nvSpPr>
          <p:cNvPr id="72707" name="Rectangle 3"/>
          <p:cNvSpPr>
            <a:spLocks noGrp="1" noChangeArrowheads="1"/>
          </p:cNvSpPr>
          <p:nvPr>
            <p:ph type="body" idx="1"/>
          </p:nvPr>
        </p:nvSpPr>
        <p:spPr>
          <a:xfrm>
            <a:off x="395288" y="1989138"/>
            <a:ext cx="8280400" cy="4392612"/>
          </a:xfrm>
        </p:spPr>
        <p:txBody>
          <a:bodyPr/>
          <a:lstStyle/>
          <a:p>
            <a:pPr algn="just" eaLnBrk="1" hangingPunct="1">
              <a:spcBef>
                <a:spcPct val="0"/>
              </a:spcBef>
              <a:buClr>
                <a:schemeClr val="tx1"/>
              </a:buClr>
              <a:buFont typeface="Wingdings" panose="05000000000000000000" pitchFamily="2" charset="2"/>
              <a:buChar char="Ø"/>
              <a:defRPr/>
            </a:pPr>
            <a:r>
              <a:rPr lang="zh-CN" altLang="en-US" sz="2800" b="1" smtClean="0">
                <a:effectLst>
                  <a:outerShdw blurRad="38100" dist="38100" dir="2700000" algn="tl">
                    <a:srgbClr val="C0C0C0"/>
                  </a:outerShdw>
                </a:effectLst>
                <a:latin typeface="Times New Roman" pitchFamily="18" charset="0"/>
                <a:ea typeface="楷体_GB2312" pitchFamily="49" charset="-122"/>
              </a:rPr>
              <a:t>例</a:t>
            </a:r>
            <a:r>
              <a:rPr lang="en-US" altLang="zh-CN" sz="2800" b="1" smtClean="0">
                <a:effectLst>
                  <a:outerShdw blurRad="38100" dist="38100" dir="2700000" algn="tl">
                    <a:srgbClr val="C0C0C0"/>
                  </a:outerShdw>
                </a:effectLst>
                <a:latin typeface="Times New Roman" pitchFamily="18" charset="0"/>
                <a:ea typeface="楷体_GB2312" pitchFamily="49" charset="-122"/>
              </a:rPr>
              <a:t>1</a:t>
            </a:r>
            <a:r>
              <a:rPr lang="zh-CN" altLang="en-US" sz="2800" b="1" smtClean="0">
                <a:effectLst>
                  <a:outerShdw blurRad="38100" dist="38100" dir="2700000" algn="tl">
                    <a:srgbClr val="C0C0C0"/>
                  </a:outerShdw>
                </a:effectLst>
                <a:latin typeface="Times New Roman" pitchFamily="18" charset="0"/>
                <a:ea typeface="楷体_GB2312" pitchFamily="49" charset="-122"/>
              </a:rPr>
              <a:t>：顺序查找和二分查找的时间复杂度分别为</a:t>
            </a:r>
            <a:r>
              <a:rPr lang="en-US" altLang="zh-CN" sz="2800" b="1" smtClean="0">
                <a:effectLst>
                  <a:outerShdw blurRad="38100" dist="38100" dir="2700000" algn="tl">
                    <a:srgbClr val="C0C0C0"/>
                  </a:outerShdw>
                </a:effectLst>
                <a:latin typeface="Times New Roman" pitchFamily="18" charset="0"/>
                <a:ea typeface="楷体_GB2312" pitchFamily="49" charset="-122"/>
              </a:rPr>
              <a:t>O(n)</a:t>
            </a:r>
            <a:r>
              <a:rPr lang="zh-CN" altLang="en-US" sz="2800" b="1" smtClean="0">
                <a:effectLst>
                  <a:outerShdw blurRad="38100" dist="38100" dir="2700000" algn="tl">
                    <a:srgbClr val="C0C0C0"/>
                  </a:outerShdw>
                </a:effectLst>
                <a:latin typeface="Times New Roman" pitchFamily="18" charset="0"/>
                <a:ea typeface="楷体_GB2312" pitchFamily="49" charset="-122"/>
              </a:rPr>
              <a:t>和</a:t>
            </a:r>
            <a:r>
              <a:rPr lang="en-US" altLang="zh-CN" sz="2800" b="1" smtClean="0">
                <a:effectLst>
                  <a:outerShdw blurRad="38100" dist="38100" dir="2700000" algn="tl">
                    <a:srgbClr val="C0C0C0"/>
                  </a:outerShdw>
                </a:effectLst>
                <a:latin typeface="Times New Roman" pitchFamily="18" charset="0"/>
                <a:ea typeface="楷体_GB2312" pitchFamily="49" charset="-122"/>
              </a:rPr>
              <a:t>O(log</a:t>
            </a:r>
            <a:r>
              <a:rPr lang="en-US" altLang="zh-CN" sz="2800" b="1" baseline="-25000" smtClean="0">
                <a:effectLst>
                  <a:outerShdw blurRad="38100" dist="38100" dir="2700000" algn="tl">
                    <a:srgbClr val="C0C0C0"/>
                  </a:outerShdw>
                </a:effectLst>
                <a:latin typeface="Times New Roman" pitchFamily="18" charset="0"/>
                <a:ea typeface="楷体_GB2312" pitchFamily="49" charset="-122"/>
              </a:rPr>
              <a:t>2</a:t>
            </a:r>
            <a:r>
              <a:rPr lang="en-US" altLang="zh-CN" sz="2800" b="1" smtClean="0">
                <a:effectLst>
                  <a:outerShdw blurRad="38100" dist="38100" dir="2700000" algn="tl">
                    <a:srgbClr val="C0C0C0"/>
                  </a:outerShdw>
                </a:effectLst>
                <a:latin typeface="Times New Roman" pitchFamily="18" charset="0"/>
                <a:ea typeface="楷体_GB2312" pitchFamily="49" charset="-122"/>
              </a:rPr>
              <a:t>n)</a:t>
            </a:r>
            <a:r>
              <a:rPr lang="zh-CN" altLang="en-US" sz="2800" b="1" smtClean="0">
                <a:effectLst>
                  <a:outerShdw blurRad="38100" dist="38100" dir="2700000" algn="tl">
                    <a:srgbClr val="C0C0C0"/>
                  </a:outerShdw>
                </a:effectLst>
                <a:latin typeface="Times New Roman" pitchFamily="18" charset="0"/>
                <a:ea typeface="楷体_GB2312" pitchFamily="49" charset="-122"/>
              </a:rPr>
              <a:t>。显然，二分查找的时间复杂度明显优于顺序查找。但是二分查找的前提是待查找元素有序排列。</a:t>
            </a:r>
          </a:p>
          <a:p>
            <a:pPr algn="just" eaLnBrk="1" hangingPunct="1">
              <a:spcBef>
                <a:spcPct val="0"/>
              </a:spcBef>
              <a:buClr>
                <a:schemeClr val="tx1"/>
              </a:buClr>
              <a:buFont typeface="Wingdings" panose="05000000000000000000" pitchFamily="2" charset="2"/>
              <a:buChar char="Ø"/>
              <a:defRPr/>
            </a:pPr>
            <a:r>
              <a:rPr lang="zh-CN" altLang="en-US" sz="2800" b="1" smtClean="0">
                <a:effectLst>
                  <a:outerShdw blurRad="38100" dist="38100" dir="2700000" algn="tl">
                    <a:srgbClr val="C0C0C0"/>
                  </a:outerShdw>
                </a:effectLst>
                <a:latin typeface="Times New Roman" pitchFamily="18" charset="0"/>
                <a:ea typeface="楷体_GB2312" pitchFamily="49" charset="-122"/>
              </a:rPr>
              <a:t>例</a:t>
            </a:r>
            <a:r>
              <a:rPr lang="en-US" altLang="zh-CN" sz="2800" b="1" smtClean="0">
                <a:effectLst>
                  <a:outerShdw blurRad="38100" dist="38100" dir="2700000" algn="tl">
                    <a:srgbClr val="C0C0C0"/>
                  </a:outerShdw>
                </a:effectLst>
                <a:latin typeface="Times New Roman" pitchFamily="18" charset="0"/>
                <a:ea typeface="楷体_GB2312" pitchFamily="49" charset="-122"/>
              </a:rPr>
              <a:t>2</a:t>
            </a:r>
            <a:r>
              <a:rPr lang="zh-CN" altLang="en-US" sz="2800" b="1" smtClean="0">
                <a:effectLst>
                  <a:outerShdw blurRad="38100" dist="38100" dir="2700000" algn="tl">
                    <a:srgbClr val="C0C0C0"/>
                  </a:outerShdw>
                </a:effectLst>
                <a:latin typeface="Times New Roman" pitchFamily="18" charset="0"/>
                <a:ea typeface="楷体_GB2312" pitchFamily="49" charset="-122"/>
              </a:rPr>
              <a:t>：对两个长度分别为</a:t>
            </a:r>
            <a:r>
              <a:rPr lang="en-US" altLang="zh-CN" sz="2800" b="1" smtClean="0">
                <a:effectLst>
                  <a:outerShdw blurRad="38100" dist="38100" dir="2700000" algn="tl">
                    <a:srgbClr val="C0C0C0"/>
                  </a:outerShdw>
                </a:effectLst>
                <a:latin typeface="Times New Roman" pitchFamily="18" charset="0"/>
                <a:ea typeface="楷体_GB2312" pitchFamily="49" charset="-122"/>
              </a:rPr>
              <a:t>m</a:t>
            </a:r>
            <a:r>
              <a:rPr lang="zh-CN" altLang="en-US" sz="2800" b="1" smtClean="0">
                <a:effectLst>
                  <a:outerShdw blurRad="38100" dist="38100" dir="2700000" algn="tl">
                    <a:srgbClr val="C0C0C0"/>
                  </a:outerShdw>
                </a:effectLst>
                <a:latin typeface="Times New Roman" pitchFamily="18" charset="0"/>
                <a:ea typeface="楷体_GB2312" pitchFamily="49" charset="-122"/>
              </a:rPr>
              <a:t>和</a:t>
            </a:r>
            <a:r>
              <a:rPr lang="en-US" altLang="zh-CN" sz="2800" b="1" smtClean="0">
                <a:effectLst>
                  <a:outerShdw blurRad="38100" dist="38100" dir="2700000" algn="tl">
                    <a:srgbClr val="C0C0C0"/>
                  </a:outerShdw>
                </a:effectLst>
                <a:latin typeface="Times New Roman" pitchFamily="18" charset="0"/>
                <a:ea typeface="楷体_GB2312" pitchFamily="49" charset="-122"/>
              </a:rPr>
              <a:t>n</a:t>
            </a:r>
            <a:r>
              <a:rPr lang="zh-CN" altLang="en-US" sz="2800" b="1" smtClean="0">
                <a:effectLst>
                  <a:outerShdw blurRad="38100" dist="38100" dir="2700000" algn="tl">
                    <a:srgbClr val="C0C0C0"/>
                  </a:outerShdw>
                </a:effectLst>
                <a:latin typeface="Times New Roman" pitchFamily="18" charset="0"/>
                <a:ea typeface="楷体_GB2312" pitchFamily="49" charset="-122"/>
              </a:rPr>
              <a:t>的线性序列进行比较操作，如线性序列无序，则操作的时间复杂度为</a:t>
            </a:r>
            <a:r>
              <a:rPr lang="en-US" altLang="zh-CN" sz="2800" b="1" smtClean="0">
                <a:effectLst>
                  <a:outerShdw blurRad="38100" dist="38100" dir="2700000" algn="tl">
                    <a:srgbClr val="C0C0C0"/>
                  </a:outerShdw>
                </a:effectLst>
                <a:latin typeface="Times New Roman" pitchFamily="18" charset="0"/>
                <a:ea typeface="楷体_GB2312" pitchFamily="49" charset="-122"/>
              </a:rPr>
              <a:t>O(m×n)</a:t>
            </a:r>
            <a:r>
              <a:rPr lang="zh-CN" altLang="en-US" sz="2800" b="1" smtClean="0">
                <a:effectLst>
                  <a:outerShdw blurRad="38100" dist="38100" dir="2700000" algn="tl">
                    <a:srgbClr val="C0C0C0"/>
                  </a:outerShdw>
                </a:effectLst>
                <a:latin typeface="Times New Roman" pitchFamily="18" charset="0"/>
                <a:ea typeface="楷体_GB2312" pitchFamily="49" charset="-122"/>
              </a:rPr>
              <a:t>，如有序则为</a:t>
            </a:r>
            <a:r>
              <a:rPr lang="en-US" altLang="zh-CN" sz="2800" b="1" smtClean="0">
                <a:effectLst>
                  <a:outerShdw blurRad="38100" dist="38100" dir="2700000" algn="tl">
                    <a:srgbClr val="C0C0C0"/>
                  </a:outerShdw>
                </a:effectLst>
                <a:latin typeface="Times New Roman" pitchFamily="18" charset="0"/>
                <a:ea typeface="楷体_GB2312" pitchFamily="49" charset="-122"/>
              </a:rPr>
              <a:t>O(m+n)</a:t>
            </a:r>
            <a:r>
              <a:rPr lang="zh-CN" altLang="en-US" sz="2800" b="1" smtClean="0">
                <a:effectLst>
                  <a:outerShdw blurRad="38100" dist="38100" dir="2700000" algn="tl">
                    <a:srgbClr val="C0C0C0"/>
                  </a:outerShdw>
                </a:effectLst>
                <a:latin typeface="Times New Roman" pitchFamily="18" charset="0"/>
                <a:ea typeface="楷体_GB2312" pitchFamily="49" charset="-122"/>
              </a:rPr>
              <a:t>。</a:t>
            </a:r>
            <a:endParaRPr lang="en-US" altLang="zh-CN" sz="2800" b="1" smtClean="0">
              <a:effectLst>
                <a:outerShdw blurRad="38100" dist="38100" dir="2700000" algn="tl">
                  <a:srgbClr val="C0C0C0"/>
                </a:outerShdw>
              </a:effectLst>
              <a:latin typeface="Times New Roman" pitchFamily="18" charset="0"/>
              <a:ea typeface="楷体_GB2312" pitchFamily="49" charset="-122"/>
            </a:endParaRPr>
          </a:p>
          <a:p>
            <a:pPr algn="just" eaLnBrk="1" hangingPunct="1">
              <a:spcBef>
                <a:spcPct val="0"/>
              </a:spcBef>
              <a:buClr>
                <a:schemeClr val="tx1"/>
              </a:buClr>
              <a:buFont typeface="Wingdings" panose="05000000000000000000" pitchFamily="2" charset="2"/>
              <a:buChar char="Ø"/>
              <a:defRPr/>
            </a:pPr>
            <a:r>
              <a:rPr lang="zh-CN" altLang="en-US" sz="2800" b="1" smtClean="0">
                <a:effectLst>
                  <a:outerShdw blurRad="38100" dist="38100" dir="2700000" algn="tl">
                    <a:srgbClr val="C0C0C0"/>
                  </a:outerShdw>
                </a:effectLst>
                <a:latin typeface="Times New Roman" pitchFamily="18" charset="0"/>
                <a:ea typeface="楷体_GB2312" pitchFamily="49" charset="-122"/>
              </a:rPr>
              <a:t>据估计，计算机计算时间的</a:t>
            </a:r>
            <a:r>
              <a:rPr lang="en-US" altLang="zh-CN" sz="2800" b="1" smtClean="0">
                <a:effectLst>
                  <a:outerShdw blurRad="38100" dist="38100" dir="2700000" algn="tl">
                    <a:srgbClr val="C0C0C0"/>
                  </a:outerShdw>
                </a:effectLst>
                <a:latin typeface="Times New Roman" pitchFamily="18" charset="0"/>
                <a:ea typeface="楷体_GB2312" pitchFamily="49" charset="-122"/>
              </a:rPr>
              <a:t>25%</a:t>
            </a:r>
            <a:r>
              <a:rPr lang="zh-CN" altLang="en-US" sz="2800" b="1" smtClean="0">
                <a:effectLst>
                  <a:outerShdw blurRad="38100" dist="38100" dir="2700000" algn="tl">
                    <a:srgbClr val="C0C0C0"/>
                  </a:outerShdw>
                </a:effectLst>
                <a:latin typeface="Times New Roman" pitchFamily="18" charset="0"/>
                <a:ea typeface="楷体_GB2312" pitchFamily="49" charset="-122"/>
              </a:rPr>
              <a:t>到</a:t>
            </a:r>
            <a:r>
              <a:rPr lang="en-US" altLang="zh-CN" sz="2800" b="1" smtClean="0">
                <a:effectLst>
                  <a:outerShdw blurRad="38100" dist="38100" dir="2700000" algn="tl">
                    <a:srgbClr val="C0C0C0"/>
                  </a:outerShdw>
                </a:effectLst>
                <a:latin typeface="Times New Roman" pitchFamily="18" charset="0"/>
                <a:ea typeface="楷体_GB2312" pitchFamily="49" charset="-122"/>
              </a:rPr>
              <a:t>50%</a:t>
            </a:r>
            <a:r>
              <a:rPr lang="zh-CN" altLang="en-US" sz="2800" b="1" smtClean="0">
                <a:effectLst>
                  <a:outerShdw blurRad="38100" dist="38100" dir="2700000" algn="tl">
                    <a:srgbClr val="C0C0C0"/>
                  </a:outerShdw>
                </a:effectLst>
                <a:latin typeface="Times New Roman" pitchFamily="18" charset="0"/>
                <a:ea typeface="楷体_GB2312" pitchFamily="49" charset="-122"/>
              </a:rPr>
              <a:t>是花在数据排序上。因此，高效地排序算法在计算问题的研究中具有重要的意义。</a:t>
            </a:r>
            <a:endParaRPr lang="zh-CN" altLang="en-US" sz="2800" b="1" smtClean="0">
              <a:latin typeface="Times New Roman" pitchFamily="18" charset="0"/>
              <a:ea typeface="楷体_GB2312" pitchFamily="49" charset="-122"/>
            </a:endParaRPr>
          </a:p>
        </p:txBody>
      </p:sp>
      <p:sp>
        <p:nvSpPr>
          <p:cNvPr id="72708" name="Rectangle 4"/>
          <p:cNvSpPr>
            <a:spLocks noChangeArrowheads="1"/>
          </p:cNvSpPr>
          <p:nvPr/>
        </p:nvSpPr>
        <p:spPr bwMode="auto">
          <a:xfrm>
            <a:off x="395288" y="1268413"/>
            <a:ext cx="36004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3200" b="1">
                <a:effectLst>
                  <a:outerShdw blurRad="38100" dist="38100" dir="2700000" algn="tl">
                    <a:srgbClr val="C0C0C0"/>
                  </a:outerShdw>
                </a:effectLst>
                <a:latin typeface="楷体_GB2312" pitchFamily="49" charset="-122"/>
                <a:ea typeface="楷体_GB2312" pitchFamily="49" charset="-122"/>
              </a:rPr>
              <a:t>为什么要排序？</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179512" y="908720"/>
            <a:ext cx="8856984" cy="3455987"/>
          </a:xfrm>
          <a:noFill/>
        </p:spPr>
        <p:txBody>
          <a:bodyPr lIns="92075" tIns="46038" rIns="92075" bIns="46038"/>
          <a:lstStyle/>
          <a:p>
            <a:pPr algn="just" eaLnBrk="1" hangingPunct="1">
              <a:buClr>
                <a:schemeClr val="tx1"/>
              </a:buClr>
              <a:buSzPct val="95000"/>
              <a:buFont typeface="Wingdings" panose="05000000000000000000" pitchFamily="2" charset="2"/>
              <a:buChar char="Ø"/>
            </a:pPr>
            <a:r>
              <a:rPr lang="zh-CN" altLang="en-US" sz="2800" b="1" dirty="0" smtClean="0">
                <a:latin typeface="Times New Roman" pitchFamily="18" charset="0"/>
                <a:ea typeface="楷体_GB2312" pitchFamily="49" charset="-122"/>
              </a:rPr>
              <a:t>当</a:t>
            </a:r>
            <a:r>
              <a:rPr lang="en-US" altLang="zh-CN" sz="2800" b="1" dirty="0" smtClean="0">
                <a:latin typeface="Times New Roman" pitchFamily="18" charset="0"/>
                <a:ea typeface="楷体_GB2312" pitchFamily="49" charset="-122"/>
              </a:rPr>
              <a:t>n</a:t>
            </a:r>
            <a:r>
              <a:rPr lang="zh-CN" altLang="en-US" sz="2800" b="1" dirty="0" smtClean="0">
                <a:latin typeface="Times New Roman" pitchFamily="18" charset="0"/>
                <a:ea typeface="楷体_GB2312" pitchFamily="49" charset="-122"/>
              </a:rPr>
              <a:t>较大时，总关键码比较次数比直接插入排序的最坏情况要好得多，但比其最好情况要差。</a:t>
            </a:r>
          </a:p>
          <a:p>
            <a:pPr algn="just" eaLnBrk="1" hangingPunct="1">
              <a:buClr>
                <a:schemeClr val="tx1"/>
              </a:buClr>
              <a:buSzPct val="95000"/>
              <a:buFont typeface="Wingdings" panose="05000000000000000000" pitchFamily="2" charset="2"/>
              <a:buChar char="Ø"/>
            </a:pPr>
            <a:r>
              <a:rPr lang="zh-CN" altLang="en-US" sz="2800" b="1" dirty="0" smtClean="0">
                <a:latin typeface="Times New Roman" pitchFamily="18" charset="0"/>
                <a:ea typeface="楷体_GB2312" pitchFamily="49" charset="-122"/>
              </a:rPr>
              <a:t>在对象的初始排列已经按关键码排好序或接近有序时，直接插入排序比折半插入排序执行的关键码比较次数要少。折半插入排序的对象移动次数与直接插入排序相同，依赖于对象的初始排列。</a:t>
            </a:r>
          </a:p>
          <a:p>
            <a:pPr algn="just" eaLnBrk="1" hangingPunct="1">
              <a:buClr>
                <a:schemeClr val="tx1"/>
              </a:buClr>
              <a:buSzPct val="95000"/>
              <a:buFont typeface="Wingdings" panose="05000000000000000000" pitchFamily="2" charset="2"/>
              <a:buChar char="Ø"/>
            </a:pPr>
            <a:r>
              <a:rPr lang="zh-CN" altLang="en-US" sz="2800" b="1" dirty="0" smtClean="0">
                <a:latin typeface="Times New Roman" pitchFamily="18" charset="0"/>
                <a:ea typeface="楷体_GB2312" pitchFamily="49" charset="-122"/>
              </a:rPr>
              <a:t>折半插入排序是一个稳定的排序方法。</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79512" y="476672"/>
            <a:ext cx="7010400" cy="914400"/>
          </a:xfrm>
        </p:spPr>
        <p:txBody>
          <a:bodyPr/>
          <a:lstStyle/>
          <a:p>
            <a:pPr algn="just" eaLnBrk="1" hangingPunct="1">
              <a:defRPr/>
            </a:pPr>
            <a:r>
              <a:rPr lang="zh-CN" altLang="en-US" sz="3600" b="1" smtClean="0">
                <a:solidFill>
                  <a:srgbClr val="FF3300"/>
                </a:solidFill>
                <a:effectLst>
                  <a:outerShdw blurRad="38100" dist="38100" dir="2700000" algn="tl">
                    <a:srgbClr val="C0C0C0"/>
                  </a:outerShdw>
                </a:effectLst>
                <a:latin typeface="" pitchFamily="18" charset="0"/>
                <a:ea typeface="楷体_GB2312" pitchFamily="49" charset="-122"/>
              </a:rPr>
              <a:t>希尔排序</a:t>
            </a:r>
          </a:p>
        </p:txBody>
      </p:sp>
      <p:sp>
        <p:nvSpPr>
          <p:cNvPr id="23555" name="Rectangle 4"/>
          <p:cNvSpPr>
            <a:spLocks noChangeArrowheads="1"/>
          </p:cNvSpPr>
          <p:nvPr/>
        </p:nvSpPr>
        <p:spPr bwMode="auto">
          <a:xfrm>
            <a:off x="251520" y="1556792"/>
            <a:ext cx="8712968"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buClr>
                <a:schemeClr val="tx1"/>
              </a:buClr>
              <a:buSzPct val="94000"/>
              <a:buFont typeface="Wingdings" panose="05000000000000000000" pitchFamily="2" charset="2"/>
              <a:buChar char="Ø"/>
            </a:pPr>
            <a:r>
              <a:rPr kumimoji="1" lang="en-US" altLang="zh-CN" sz="2800" b="1" dirty="0">
                <a:latin typeface="Times New Roman" pitchFamily="18" charset="0"/>
                <a:ea typeface="楷体_GB2312" pitchFamily="49" charset="-122"/>
              </a:rPr>
              <a:t>1959</a:t>
            </a:r>
            <a:r>
              <a:rPr kumimoji="1" lang="zh-CN" altLang="en-US" sz="2800" b="1" dirty="0">
                <a:latin typeface="Times New Roman" pitchFamily="18" charset="0"/>
                <a:ea typeface="楷体_GB2312" pitchFamily="49" charset="-122"/>
              </a:rPr>
              <a:t>年</a:t>
            </a:r>
            <a:r>
              <a:rPr kumimoji="1" lang="zh-CN" altLang="en-US" sz="2800" b="1" dirty="0">
                <a:latin typeface="楷体_GB2312" pitchFamily="49" charset="-122"/>
                <a:ea typeface="楷体_GB2312" pitchFamily="49" charset="-122"/>
              </a:rPr>
              <a:t>由</a:t>
            </a:r>
            <a:r>
              <a:rPr kumimoji="1" lang="en-US" altLang="zh-CN" sz="2800" b="1" dirty="0">
                <a:latin typeface="Times New Roman" pitchFamily="18" charset="0"/>
                <a:ea typeface="楷体_GB2312" pitchFamily="49" charset="-122"/>
              </a:rPr>
              <a:t>D.L. Shell</a:t>
            </a:r>
            <a:r>
              <a:rPr kumimoji="1" lang="zh-CN" altLang="en-US" sz="2800" b="1" dirty="0">
                <a:latin typeface="楷体_GB2312" pitchFamily="49" charset="-122"/>
                <a:ea typeface="楷体_GB2312" pitchFamily="49" charset="-122"/>
              </a:rPr>
              <a:t>提出，又称缩小增量排序</a:t>
            </a:r>
            <a:r>
              <a:rPr kumimoji="1" lang="en-US" altLang="zh-CN" sz="2800" b="1" dirty="0">
                <a:latin typeface="楷体_GB2312" pitchFamily="49" charset="-122"/>
                <a:ea typeface="楷体_GB2312" pitchFamily="49" charset="-122"/>
              </a:rPr>
              <a:t>(</a:t>
            </a:r>
            <a:r>
              <a:rPr kumimoji="1" lang="en-US" altLang="zh-CN" sz="2800" b="1" dirty="0">
                <a:latin typeface="Times New Roman" pitchFamily="18" charset="0"/>
                <a:ea typeface="楷体_GB2312" pitchFamily="49" charset="-122"/>
              </a:rPr>
              <a:t>Diminishing-increment sort</a:t>
            </a:r>
            <a:r>
              <a:rPr kumimoji="1" lang="en-US" altLang="zh-CN" sz="2800" b="1" dirty="0">
                <a:latin typeface="楷体_GB2312" pitchFamily="49" charset="-122"/>
                <a:ea typeface="楷体_GB2312" pitchFamily="49" charset="-122"/>
              </a:rPr>
              <a:t>) </a:t>
            </a:r>
            <a:r>
              <a:rPr kumimoji="1" lang="zh-CN" altLang="en-US" sz="2800" b="1" dirty="0">
                <a:latin typeface="楷体_GB2312" pitchFamily="49" charset="-122"/>
                <a:ea typeface="楷体_GB2312" pitchFamily="49" charset="-122"/>
              </a:rPr>
              <a:t>。</a:t>
            </a:r>
          </a:p>
          <a:p>
            <a:pPr marL="457200" indent="-457200" algn="just">
              <a:buClr>
                <a:schemeClr val="tx1"/>
              </a:buClr>
              <a:buSzPct val="94000"/>
              <a:buFont typeface="Wingdings" panose="05000000000000000000" pitchFamily="2" charset="2"/>
              <a:buChar char="Ø"/>
            </a:pPr>
            <a:r>
              <a:rPr kumimoji="1" lang="zh-CN" altLang="en-US" sz="2800" b="1" dirty="0">
                <a:latin typeface="楷体_GB2312" pitchFamily="49" charset="-122"/>
                <a:ea typeface="楷体_GB2312" pitchFamily="49" charset="-122"/>
              </a:rPr>
              <a:t>基本思想：在插入排序中，只比较相邻的结点，一次比较最多把结点移动一个位置。如果对位置间隔较大距离的结点进行比较，使得结点在比较以后能够一次跨过较大的距离，这样就可以提高排序的速度。</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23528" y="426368"/>
            <a:ext cx="7010400" cy="914400"/>
          </a:xfrm>
        </p:spPr>
        <p:txBody>
          <a:bodyPr/>
          <a:lstStyle/>
          <a:p>
            <a:pPr algn="just" eaLnBrk="1" hangingPunct="1"/>
            <a:r>
              <a:rPr lang="zh-CN" altLang="en-US" sz="3600" b="1" smtClean="0">
                <a:solidFill>
                  <a:srgbClr val="FF3300"/>
                </a:solidFill>
                <a:ea typeface="楷体_GB2312" pitchFamily="49" charset="-122"/>
              </a:rPr>
              <a:t>希尔排序的过程</a:t>
            </a:r>
          </a:p>
        </p:txBody>
      </p:sp>
      <p:sp>
        <p:nvSpPr>
          <p:cNvPr id="48132" name="Text Box 4"/>
          <p:cNvSpPr txBox="1">
            <a:spLocks noChangeArrowheads="1"/>
          </p:cNvSpPr>
          <p:nvPr/>
        </p:nvSpPr>
        <p:spPr bwMode="auto">
          <a:xfrm>
            <a:off x="323528" y="1340768"/>
            <a:ext cx="8568952"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defRPr/>
            </a:pPr>
            <a:r>
              <a:rPr kumimoji="1" lang="en-US" altLang="zh-CN" sz="2800" b="1" dirty="0">
                <a:effectLst>
                  <a:outerShdw blurRad="38100" dist="38100" dir="2700000" algn="tl">
                    <a:srgbClr val="C0C0C0"/>
                  </a:outerShdw>
                </a:effectLst>
                <a:latin typeface="Times New Roman" pitchFamily="18" charset="0"/>
                <a:ea typeface="楷体_GB2312" pitchFamily="49" charset="-122"/>
              </a:rPr>
              <a:t>        </a:t>
            </a:r>
            <a:r>
              <a:rPr kumimoji="1" lang="zh-CN" altLang="en-US" sz="2800" b="1" dirty="0">
                <a:latin typeface="Times New Roman" pitchFamily="18" charset="0"/>
                <a:ea typeface="楷体_GB2312" pitchFamily="49" charset="-122"/>
              </a:rPr>
              <a:t>设待排序的对象序列有</a:t>
            </a:r>
            <a:r>
              <a:rPr kumimoji="1" lang="en-US" altLang="zh-CN" sz="2800" b="1" dirty="0">
                <a:latin typeface="Times New Roman" pitchFamily="18" charset="0"/>
                <a:ea typeface="楷体_GB2312" pitchFamily="49" charset="-122"/>
              </a:rPr>
              <a:t>n</a:t>
            </a:r>
            <a:r>
              <a:rPr kumimoji="1" lang="zh-CN" altLang="en-US" sz="2800" b="1" dirty="0">
                <a:latin typeface="Times New Roman" pitchFamily="18" charset="0"/>
                <a:ea typeface="楷体_GB2312" pitchFamily="49" charset="-122"/>
              </a:rPr>
              <a:t>个对象，首先取一个整数</a:t>
            </a:r>
            <a:r>
              <a:rPr kumimoji="1" lang="en-US" altLang="zh-CN" sz="2800" b="1" dirty="0">
                <a:latin typeface="Times New Roman" pitchFamily="18" charset="0"/>
                <a:ea typeface="楷体_GB2312" pitchFamily="49" charset="-122"/>
              </a:rPr>
              <a:t>gap&lt;n</a:t>
            </a:r>
            <a:r>
              <a:rPr kumimoji="1" lang="zh-CN" altLang="en-US" sz="2800" b="1" dirty="0">
                <a:latin typeface="Times New Roman" pitchFamily="18" charset="0"/>
                <a:ea typeface="楷体_GB2312" pitchFamily="49" charset="-122"/>
              </a:rPr>
              <a:t>作为间隔，将全部对象分为</a:t>
            </a:r>
            <a:r>
              <a:rPr kumimoji="1" lang="en-US" altLang="zh-CN" sz="2800" b="1" dirty="0">
                <a:latin typeface="Times New Roman" pitchFamily="18" charset="0"/>
                <a:ea typeface="楷体_GB2312" pitchFamily="49" charset="-122"/>
              </a:rPr>
              <a:t>gap</a:t>
            </a:r>
            <a:r>
              <a:rPr kumimoji="1" lang="zh-CN" altLang="en-US" sz="2800" b="1" dirty="0">
                <a:latin typeface="Times New Roman" pitchFamily="18" charset="0"/>
                <a:ea typeface="楷体_GB2312" pitchFamily="49" charset="-122"/>
              </a:rPr>
              <a:t>个子序列，所有距离为</a:t>
            </a:r>
            <a:r>
              <a:rPr kumimoji="1" lang="en-US" altLang="zh-CN" sz="2800" b="1" dirty="0">
                <a:latin typeface="Times New Roman" pitchFamily="18" charset="0"/>
                <a:ea typeface="楷体_GB2312" pitchFamily="49" charset="-122"/>
              </a:rPr>
              <a:t>gap</a:t>
            </a:r>
            <a:r>
              <a:rPr kumimoji="1" lang="zh-CN" altLang="en-US" sz="2800" b="1" dirty="0">
                <a:latin typeface="Times New Roman" pitchFamily="18" charset="0"/>
                <a:ea typeface="楷体_GB2312" pitchFamily="49" charset="-122"/>
              </a:rPr>
              <a:t>的对象放在同一个序列中，在每一个子序列中分别施行直接插入排序，然后缩小间隔</a:t>
            </a:r>
            <a:r>
              <a:rPr kumimoji="1" lang="en-US" altLang="zh-CN" sz="2800" b="1" dirty="0">
                <a:latin typeface="Times New Roman" pitchFamily="18" charset="0"/>
                <a:ea typeface="楷体_GB2312" pitchFamily="49" charset="-122"/>
              </a:rPr>
              <a:t>gap</a:t>
            </a:r>
            <a:r>
              <a:rPr kumimoji="1" lang="zh-CN" altLang="en-US" sz="2800" b="1" dirty="0">
                <a:latin typeface="Times New Roman" pitchFamily="18" charset="0"/>
                <a:ea typeface="楷体_GB2312" pitchFamily="49" charset="-122"/>
              </a:rPr>
              <a:t>，如取</a:t>
            </a:r>
            <a:r>
              <a:rPr kumimoji="1" lang="en-US" altLang="zh-CN" sz="2800" b="1" dirty="0">
                <a:latin typeface="Times New Roman" pitchFamily="18" charset="0"/>
                <a:ea typeface="楷体_GB2312" pitchFamily="49" charset="-122"/>
              </a:rPr>
              <a:t>gap=gap/2</a:t>
            </a:r>
            <a:r>
              <a:rPr kumimoji="1" lang="zh-CN" altLang="en-US" sz="2800" b="1" dirty="0">
                <a:latin typeface="Times New Roman" pitchFamily="18" charset="0"/>
                <a:ea typeface="楷体_GB2312" pitchFamily="49" charset="-122"/>
              </a:rPr>
              <a:t>，重复上述的子序列划分和排序工作，直到最后取</a:t>
            </a:r>
            <a:r>
              <a:rPr kumimoji="1" lang="en-US" altLang="zh-CN" sz="2800" b="1" dirty="0">
                <a:latin typeface="Times New Roman" pitchFamily="18" charset="0"/>
                <a:ea typeface="楷体_GB2312" pitchFamily="49" charset="-122"/>
              </a:rPr>
              <a:t>gap</a:t>
            </a:r>
            <a:r>
              <a:rPr kumimoji="1" lang="zh-CN" altLang="en-US" sz="2800" b="1" dirty="0">
                <a:latin typeface="Times New Roman" pitchFamily="18" charset="0"/>
                <a:ea typeface="楷体_GB2312" pitchFamily="49" charset="-122"/>
              </a:rPr>
              <a:t>为</a:t>
            </a:r>
            <a:r>
              <a:rPr kumimoji="1" lang="en-US" altLang="zh-CN" sz="2800" b="1" dirty="0">
                <a:latin typeface="Times New Roman" pitchFamily="18" charset="0"/>
                <a:ea typeface="楷体_GB2312" pitchFamily="49" charset="-122"/>
              </a:rPr>
              <a:t>1</a:t>
            </a:r>
            <a:r>
              <a:rPr kumimoji="1" lang="zh-CN" altLang="en-US" sz="2800" b="1" dirty="0">
                <a:latin typeface="Times New Roman" pitchFamily="18" charset="0"/>
                <a:ea typeface="楷体_GB2312" pitchFamily="49" charset="-122"/>
              </a:rPr>
              <a:t>为止。</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251520" y="654533"/>
            <a:ext cx="8712968" cy="3022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720725" algn="just">
              <a:lnSpc>
                <a:spcPct val="90000"/>
              </a:lnSpc>
              <a:spcBef>
                <a:spcPct val="50000"/>
              </a:spcBef>
            </a:pPr>
            <a:r>
              <a:rPr kumimoji="1" lang="zh-CN" altLang="en-US" sz="2800" b="1" dirty="0">
                <a:latin typeface="Times New Roman" pitchFamily="18" charset="0"/>
                <a:ea typeface="楷体_GB2312" pitchFamily="49" charset="-122"/>
              </a:rPr>
              <a:t>先从一个具体的例子来看希尔排序。假设待排序文件有</a:t>
            </a:r>
            <a:r>
              <a:rPr kumimoji="1" lang="en-US" altLang="zh-CN" sz="2800" b="1" dirty="0">
                <a:latin typeface="Times New Roman" pitchFamily="18" charset="0"/>
                <a:ea typeface="楷体_GB2312" pitchFamily="49" charset="-122"/>
              </a:rPr>
              <a:t>10</a:t>
            </a:r>
            <a:r>
              <a:rPr kumimoji="1" lang="zh-CN" altLang="en-US" sz="2800" b="1" dirty="0">
                <a:latin typeface="Times New Roman" pitchFamily="18" charset="0"/>
                <a:ea typeface="楷体_GB2312" pitchFamily="49" charset="-122"/>
              </a:rPr>
              <a:t>个记录。增量序列取值依次为：</a:t>
            </a:r>
            <a:r>
              <a:rPr kumimoji="1" lang="en-US" altLang="zh-CN" sz="2800" b="1" dirty="0">
                <a:latin typeface="Times New Roman" pitchFamily="18" charset="0"/>
                <a:ea typeface="楷体_GB2312" pitchFamily="49" charset="-122"/>
              </a:rPr>
              <a:t>5</a:t>
            </a:r>
            <a:r>
              <a:rPr kumimoji="1" lang="zh-CN" altLang="en-US" sz="2800" b="1" dirty="0">
                <a:latin typeface="Times New Roman" pitchFamily="18" charset="0"/>
                <a:ea typeface="楷体_GB2312" pitchFamily="49" charset="-122"/>
              </a:rPr>
              <a:t>，</a:t>
            </a:r>
            <a:r>
              <a:rPr kumimoji="1" lang="en-US" altLang="zh-CN" sz="2800" b="1" dirty="0">
                <a:latin typeface="Times New Roman" pitchFamily="18" charset="0"/>
                <a:ea typeface="楷体_GB2312" pitchFamily="49" charset="-122"/>
              </a:rPr>
              <a:t>3</a:t>
            </a:r>
            <a:r>
              <a:rPr kumimoji="1" lang="zh-CN" altLang="en-US" sz="2800" b="1" dirty="0">
                <a:latin typeface="Times New Roman" pitchFamily="18" charset="0"/>
                <a:ea typeface="楷体_GB2312" pitchFamily="49" charset="-122"/>
              </a:rPr>
              <a:t>，</a:t>
            </a:r>
            <a:r>
              <a:rPr kumimoji="1" lang="en-US" altLang="zh-CN" sz="2800" b="1" dirty="0">
                <a:latin typeface="Times New Roman" pitchFamily="18" charset="0"/>
                <a:ea typeface="楷体_GB2312" pitchFamily="49" charset="-122"/>
              </a:rPr>
              <a:t>1</a:t>
            </a:r>
            <a:r>
              <a:rPr kumimoji="1" lang="zh-CN" altLang="en-US" sz="2800" b="1" dirty="0">
                <a:latin typeface="Times New Roman" pitchFamily="18" charset="0"/>
                <a:ea typeface="楷体_GB2312" pitchFamily="49" charset="-122"/>
              </a:rPr>
              <a:t>。</a:t>
            </a:r>
          </a:p>
          <a:p>
            <a:pPr indent="720725" algn="just">
              <a:lnSpc>
                <a:spcPct val="90000"/>
              </a:lnSpc>
              <a:spcBef>
                <a:spcPct val="50000"/>
              </a:spcBef>
            </a:pPr>
            <a:r>
              <a:rPr kumimoji="1" lang="zh-CN" altLang="en-US" sz="2800" b="1" dirty="0">
                <a:latin typeface="Times New Roman" pitchFamily="18" charset="0"/>
                <a:ea typeface="楷体_GB2312" pitchFamily="49" charset="-122"/>
              </a:rPr>
              <a:t>第一趟排序时，</a:t>
            </a:r>
            <a:r>
              <a:rPr kumimoji="1" lang="en-US" altLang="zh-CN" sz="2800" b="1" dirty="0">
                <a:latin typeface="Times New Roman" pitchFamily="18" charset="0"/>
                <a:ea typeface="楷体_GB2312" pitchFamily="49" charset="-122"/>
              </a:rPr>
              <a:t>d</a:t>
            </a:r>
            <a:r>
              <a:rPr kumimoji="1" lang="en-US" altLang="zh-CN" sz="2800" b="1" baseline="-30000" dirty="0">
                <a:latin typeface="Times New Roman" pitchFamily="18" charset="0"/>
                <a:ea typeface="楷体_GB2312" pitchFamily="49" charset="-122"/>
              </a:rPr>
              <a:t>1</a:t>
            </a:r>
            <a:r>
              <a:rPr kumimoji="1" lang="en-US" altLang="zh-CN" sz="2800" b="1" dirty="0">
                <a:latin typeface="Times New Roman" pitchFamily="18" charset="0"/>
                <a:ea typeface="楷体_GB2312" pitchFamily="49" charset="-122"/>
              </a:rPr>
              <a:t>=5</a:t>
            </a:r>
            <a:r>
              <a:rPr kumimoji="1" lang="zh-CN" altLang="en-US" sz="2800" b="1" dirty="0">
                <a:latin typeface="Times New Roman" pitchFamily="18" charset="0"/>
                <a:ea typeface="楷体_GB2312" pitchFamily="49" charset="-122"/>
              </a:rPr>
              <a:t>，整个文件被分成</a:t>
            </a:r>
            <a:r>
              <a:rPr kumimoji="1" lang="en-US" altLang="zh-CN" sz="2800" b="1" dirty="0">
                <a:latin typeface="Times New Roman" pitchFamily="18" charset="0"/>
                <a:ea typeface="楷体_GB2312" pitchFamily="49" charset="-122"/>
              </a:rPr>
              <a:t>5</a:t>
            </a:r>
            <a:r>
              <a:rPr kumimoji="1" lang="zh-CN" altLang="en-US" sz="2800" b="1" dirty="0">
                <a:latin typeface="Times New Roman" pitchFamily="18" charset="0"/>
                <a:ea typeface="楷体_GB2312" pitchFamily="49" charset="-122"/>
              </a:rPr>
              <a:t>组：（</a:t>
            </a:r>
            <a:r>
              <a:rPr kumimoji="1" lang="en-US" altLang="zh-CN" sz="2800" b="1" dirty="0">
                <a:latin typeface="Times New Roman" pitchFamily="18" charset="0"/>
                <a:ea typeface="楷体_GB2312" pitchFamily="49" charset="-122"/>
              </a:rPr>
              <a:t>R</a:t>
            </a:r>
            <a:r>
              <a:rPr kumimoji="1" lang="en-US" altLang="zh-CN" sz="2800" b="1" baseline="-30000" dirty="0">
                <a:latin typeface="Times New Roman" pitchFamily="18" charset="0"/>
                <a:ea typeface="楷体_GB2312" pitchFamily="49" charset="-122"/>
              </a:rPr>
              <a:t>1</a:t>
            </a:r>
            <a:r>
              <a:rPr kumimoji="1" lang="zh-CN" altLang="en-US" sz="2800" b="1" dirty="0">
                <a:latin typeface="Times New Roman" pitchFamily="18" charset="0"/>
                <a:ea typeface="楷体_GB2312" pitchFamily="49" charset="-122"/>
              </a:rPr>
              <a:t>，</a:t>
            </a:r>
            <a:r>
              <a:rPr kumimoji="1" lang="en-US" altLang="zh-CN" sz="2800" b="1" dirty="0">
                <a:latin typeface="Times New Roman" pitchFamily="18" charset="0"/>
                <a:ea typeface="楷体_GB2312" pitchFamily="49" charset="-122"/>
              </a:rPr>
              <a:t>R</a:t>
            </a:r>
            <a:r>
              <a:rPr kumimoji="1" lang="en-US" altLang="zh-CN" sz="2800" b="1" baseline="-30000" dirty="0">
                <a:latin typeface="Times New Roman" pitchFamily="18" charset="0"/>
                <a:ea typeface="楷体_GB2312" pitchFamily="49" charset="-122"/>
              </a:rPr>
              <a:t>6</a:t>
            </a:r>
            <a:r>
              <a:rPr kumimoji="1" lang="zh-CN" altLang="en-US" sz="2800" b="1" dirty="0">
                <a:latin typeface="Times New Roman" pitchFamily="18" charset="0"/>
                <a:ea typeface="楷体_GB2312" pitchFamily="49" charset="-122"/>
              </a:rPr>
              <a:t>），（</a:t>
            </a:r>
            <a:r>
              <a:rPr kumimoji="1" lang="en-US" altLang="zh-CN" sz="2800" b="1" dirty="0">
                <a:latin typeface="Times New Roman" pitchFamily="18" charset="0"/>
                <a:ea typeface="楷体_GB2312" pitchFamily="49" charset="-122"/>
              </a:rPr>
              <a:t>R</a:t>
            </a:r>
            <a:r>
              <a:rPr kumimoji="1" lang="en-US" altLang="zh-CN" sz="2800" b="1" baseline="-30000" dirty="0">
                <a:latin typeface="Times New Roman" pitchFamily="18" charset="0"/>
                <a:ea typeface="楷体_GB2312" pitchFamily="49" charset="-122"/>
              </a:rPr>
              <a:t>2</a:t>
            </a:r>
            <a:r>
              <a:rPr kumimoji="1" lang="zh-CN" altLang="en-US" sz="2800" b="1" dirty="0">
                <a:latin typeface="Times New Roman" pitchFamily="18" charset="0"/>
                <a:ea typeface="楷体_GB2312" pitchFamily="49" charset="-122"/>
              </a:rPr>
              <a:t>，</a:t>
            </a:r>
            <a:r>
              <a:rPr kumimoji="1" lang="en-US" altLang="zh-CN" sz="2800" b="1" dirty="0">
                <a:latin typeface="Times New Roman" pitchFamily="18" charset="0"/>
                <a:ea typeface="楷体_GB2312" pitchFamily="49" charset="-122"/>
              </a:rPr>
              <a:t>R</a:t>
            </a:r>
            <a:r>
              <a:rPr kumimoji="1" lang="en-US" altLang="zh-CN" sz="2800" b="1" baseline="-30000" dirty="0">
                <a:latin typeface="Times New Roman" pitchFamily="18" charset="0"/>
                <a:ea typeface="楷体_GB2312" pitchFamily="49" charset="-122"/>
              </a:rPr>
              <a:t>7</a:t>
            </a:r>
            <a:r>
              <a:rPr kumimoji="1" lang="zh-CN" altLang="en-US" sz="2800" b="1" dirty="0">
                <a:latin typeface="Times New Roman" pitchFamily="18" charset="0"/>
                <a:ea typeface="楷体_GB2312" pitchFamily="49" charset="-122"/>
              </a:rPr>
              <a:t>），</a:t>
            </a:r>
            <a:r>
              <a:rPr kumimoji="1" lang="en-US" altLang="zh-CN" sz="2800" b="1" dirty="0">
                <a:latin typeface="Times New Roman" pitchFamily="18" charset="0"/>
                <a:ea typeface="楷体_GB2312" pitchFamily="49" charset="-122"/>
              </a:rPr>
              <a:t>…</a:t>
            </a:r>
            <a:r>
              <a:rPr kumimoji="1" lang="zh-CN" altLang="en-US" sz="2800" b="1" dirty="0">
                <a:latin typeface="Times New Roman" pitchFamily="18" charset="0"/>
                <a:ea typeface="楷体_GB2312" pitchFamily="49" charset="-122"/>
              </a:rPr>
              <a:t>，（</a:t>
            </a:r>
            <a:r>
              <a:rPr kumimoji="1" lang="en-US" altLang="zh-CN" sz="2800" b="1" dirty="0">
                <a:latin typeface="Times New Roman" pitchFamily="18" charset="0"/>
                <a:ea typeface="楷体_GB2312" pitchFamily="49" charset="-122"/>
              </a:rPr>
              <a:t>R</a:t>
            </a:r>
            <a:r>
              <a:rPr kumimoji="1" lang="en-US" altLang="zh-CN" sz="2800" b="1" baseline="-30000" dirty="0">
                <a:latin typeface="Times New Roman" pitchFamily="18" charset="0"/>
                <a:ea typeface="楷体_GB2312" pitchFamily="49" charset="-122"/>
              </a:rPr>
              <a:t>5</a:t>
            </a:r>
            <a:r>
              <a:rPr kumimoji="1" lang="zh-CN" altLang="en-US" sz="2800" b="1" dirty="0">
                <a:latin typeface="Times New Roman" pitchFamily="18" charset="0"/>
                <a:ea typeface="楷体_GB2312" pitchFamily="49" charset="-122"/>
              </a:rPr>
              <a:t>，</a:t>
            </a:r>
            <a:r>
              <a:rPr kumimoji="1" lang="en-US" altLang="zh-CN" sz="2800" b="1" dirty="0">
                <a:latin typeface="Times New Roman" pitchFamily="18" charset="0"/>
                <a:ea typeface="楷体_GB2312" pitchFamily="49" charset="-122"/>
              </a:rPr>
              <a:t>R</a:t>
            </a:r>
            <a:r>
              <a:rPr kumimoji="1" lang="en-US" altLang="zh-CN" sz="2800" b="1" baseline="-30000" dirty="0">
                <a:latin typeface="Times New Roman" pitchFamily="18" charset="0"/>
                <a:ea typeface="楷体_GB2312" pitchFamily="49" charset="-122"/>
              </a:rPr>
              <a:t>10</a:t>
            </a:r>
            <a:r>
              <a:rPr kumimoji="1" lang="zh-CN" altLang="en-US" sz="2800" b="1" dirty="0">
                <a:latin typeface="Times New Roman" pitchFamily="18" charset="0"/>
                <a:ea typeface="楷体_GB2312" pitchFamily="49" charset="-122"/>
              </a:rPr>
              <a:t>）各组中的第</a:t>
            </a:r>
            <a:r>
              <a:rPr kumimoji="1" lang="en-US" altLang="zh-CN" sz="2800" b="1" dirty="0">
                <a:latin typeface="Times New Roman" pitchFamily="18" charset="0"/>
                <a:ea typeface="楷体_GB2312" pitchFamily="49" charset="-122"/>
              </a:rPr>
              <a:t>1</a:t>
            </a:r>
            <a:r>
              <a:rPr kumimoji="1" lang="zh-CN" altLang="en-US" sz="2800" b="1" dirty="0">
                <a:latin typeface="Times New Roman" pitchFamily="18" charset="0"/>
                <a:ea typeface="楷体_GB2312" pitchFamily="49" charset="-122"/>
              </a:rPr>
              <a:t>个记录都自成一个有序区，我们依次将各组的第</a:t>
            </a:r>
            <a:r>
              <a:rPr kumimoji="1" lang="en-US" altLang="zh-CN" sz="2800" b="1" dirty="0">
                <a:latin typeface="Times New Roman" pitchFamily="18" charset="0"/>
                <a:ea typeface="楷体_GB2312" pitchFamily="49" charset="-122"/>
              </a:rPr>
              <a:t>2</a:t>
            </a:r>
            <a:r>
              <a:rPr kumimoji="1" lang="zh-CN" altLang="en-US" sz="2800" b="1" dirty="0">
                <a:latin typeface="Times New Roman" pitchFamily="18" charset="0"/>
                <a:ea typeface="楷体_GB2312" pitchFamily="49" charset="-122"/>
              </a:rPr>
              <a:t>个记录</a:t>
            </a:r>
            <a:r>
              <a:rPr kumimoji="1" lang="en-US" altLang="zh-CN" sz="2800" b="1" dirty="0">
                <a:latin typeface="Times New Roman" pitchFamily="18" charset="0"/>
                <a:ea typeface="楷体_GB2312" pitchFamily="49" charset="-122"/>
              </a:rPr>
              <a:t>R</a:t>
            </a:r>
            <a:r>
              <a:rPr kumimoji="1" lang="en-US" altLang="zh-CN" sz="2800" b="1" baseline="-30000" dirty="0">
                <a:latin typeface="Times New Roman" pitchFamily="18" charset="0"/>
                <a:ea typeface="楷体_GB2312" pitchFamily="49" charset="-122"/>
              </a:rPr>
              <a:t>6</a:t>
            </a:r>
            <a:r>
              <a:rPr kumimoji="1" lang="zh-CN" altLang="en-US" sz="2800" b="1" dirty="0">
                <a:latin typeface="Times New Roman" pitchFamily="18" charset="0"/>
                <a:ea typeface="楷体_GB2312" pitchFamily="49" charset="-122"/>
              </a:rPr>
              <a:t>，</a:t>
            </a:r>
            <a:r>
              <a:rPr kumimoji="1" lang="en-US" altLang="zh-CN" sz="2800" b="1" dirty="0">
                <a:latin typeface="Times New Roman" pitchFamily="18" charset="0"/>
                <a:ea typeface="楷体_GB2312" pitchFamily="49" charset="-122"/>
              </a:rPr>
              <a:t>R</a:t>
            </a:r>
            <a:r>
              <a:rPr kumimoji="1" lang="en-US" altLang="zh-CN" sz="2800" b="1" baseline="-30000" dirty="0">
                <a:latin typeface="Times New Roman" pitchFamily="18" charset="0"/>
                <a:ea typeface="楷体_GB2312" pitchFamily="49" charset="-122"/>
              </a:rPr>
              <a:t>7</a:t>
            </a:r>
            <a:r>
              <a:rPr kumimoji="1" lang="zh-CN" altLang="en-US" sz="2800" b="1" dirty="0">
                <a:latin typeface="Times New Roman" pitchFamily="18" charset="0"/>
                <a:ea typeface="楷体_GB2312" pitchFamily="49" charset="-122"/>
              </a:rPr>
              <a:t>，</a:t>
            </a:r>
            <a:r>
              <a:rPr kumimoji="1" lang="en-US" altLang="zh-CN" sz="2800" b="1" dirty="0">
                <a:latin typeface="Times New Roman" pitchFamily="18" charset="0"/>
                <a:ea typeface="楷体_GB2312" pitchFamily="49" charset="-122"/>
              </a:rPr>
              <a:t>…, R</a:t>
            </a:r>
            <a:r>
              <a:rPr kumimoji="1" lang="en-US" altLang="zh-CN" sz="2800" b="1" baseline="-30000" dirty="0">
                <a:latin typeface="Times New Roman" pitchFamily="18" charset="0"/>
                <a:ea typeface="楷体_GB2312" pitchFamily="49" charset="-122"/>
              </a:rPr>
              <a:t>10</a:t>
            </a:r>
            <a:r>
              <a:rPr kumimoji="1" lang="zh-CN" altLang="en-US" sz="2800" b="1" dirty="0">
                <a:latin typeface="Times New Roman" pitchFamily="18" charset="0"/>
                <a:ea typeface="楷体_GB2312" pitchFamily="49" charset="-122"/>
              </a:rPr>
              <a:t>分别插入到各组的有序区中，使文件的各组均是有序的。</a:t>
            </a:r>
          </a:p>
        </p:txBody>
      </p:sp>
      <p:sp>
        <p:nvSpPr>
          <p:cNvPr id="25603" name="Text Box 3"/>
          <p:cNvSpPr txBox="1">
            <a:spLocks noChangeArrowheads="1"/>
          </p:cNvSpPr>
          <p:nvPr/>
        </p:nvSpPr>
        <p:spPr bwMode="auto">
          <a:xfrm>
            <a:off x="827584" y="3861048"/>
            <a:ext cx="7391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3200">
                <a:latin typeface="Times New Roman" pitchFamily="18" charset="0"/>
              </a:rPr>
              <a:t>R</a:t>
            </a:r>
            <a:r>
              <a:rPr kumimoji="1" lang="en-US" altLang="zh-CN" sz="3200" baseline="-25000">
                <a:latin typeface="Times New Roman" pitchFamily="18" charset="0"/>
              </a:rPr>
              <a:t>1</a:t>
            </a:r>
            <a:r>
              <a:rPr kumimoji="1" lang="en-US" altLang="zh-CN" sz="3200">
                <a:latin typeface="Times New Roman" pitchFamily="18" charset="0"/>
              </a:rPr>
              <a:t>   R</a:t>
            </a:r>
            <a:r>
              <a:rPr kumimoji="1" lang="en-US" altLang="zh-CN" sz="3200" baseline="-25000">
                <a:latin typeface="Times New Roman" pitchFamily="18" charset="0"/>
              </a:rPr>
              <a:t>2</a:t>
            </a:r>
            <a:r>
              <a:rPr kumimoji="1" lang="en-US" altLang="zh-CN" sz="3200">
                <a:latin typeface="Times New Roman" pitchFamily="18" charset="0"/>
              </a:rPr>
              <a:t>   R</a:t>
            </a:r>
            <a:r>
              <a:rPr kumimoji="1" lang="en-US" altLang="zh-CN" sz="3200" baseline="-25000">
                <a:latin typeface="Times New Roman" pitchFamily="18" charset="0"/>
              </a:rPr>
              <a:t>3</a:t>
            </a:r>
            <a:r>
              <a:rPr kumimoji="1" lang="en-US" altLang="zh-CN" sz="3200">
                <a:latin typeface="Times New Roman" pitchFamily="18" charset="0"/>
              </a:rPr>
              <a:t>   R</a:t>
            </a:r>
            <a:r>
              <a:rPr kumimoji="1" lang="en-US" altLang="zh-CN" sz="3200" baseline="-25000">
                <a:latin typeface="Times New Roman" pitchFamily="18" charset="0"/>
              </a:rPr>
              <a:t>4</a:t>
            </a:r>
            <a:r>
              <a:rPr kumimoji="1" lang="en-US" altLang="zh-CN" sz="3200">
                <a:latin typeface="Times New Roman" pitchFamily="18" charset="0"/>
              </a:rPr>
              <a:t>   R</a:t>
            </a:r>
            <a:r>
              <a:rPr kumimoji="1" lang="en-US" altLang="zh-CN" sz="3200" baseline="-25000">
                <a:latin typeface="Times New Roman" pitchFamily="18" charset="0"/>
              </a:rPr>
              <a:t>5</a:t>
            </a:r>
            <a:r>
              <a:rPr kumimoji="1" lang="en-US" altLang="zh-CN" sz="3200">
                <a:latin typeface="Times New Roman" pitchFamily="18" charset="0"/>
              </a:rPr>
              <a:t>   R</a:t>
            </a:r>
            <a:r>
              <a:rPr kumimoji="1" lang="en-US" altLang="zh-CN" sz="3200" baseline="-25000">
                <a:latin typeface="Times New Roman" pitchFamily="18" charset="0"/>
              </a:rPr>
              <a:t>6</a:t>
            </a:r>
            <a:r>
              <a:rPr kumimoji="1" lang="en-US" altLang="zh-CN" sz="3200">
                <a:latin typeface="Times New Roman" pitchFamily="18" charset="0"/>
              </a:rPr>
              <a:t>   R</a:t>
            </a:r>
            <a:r>
              <a:rPr kumimoji="1" lang="en-US" altLang="zh-CN" sz="3200" baseline="-25000">
                <a:latin typeface="Times New Roman" pitchFamily="18" charset="0"/>
              </a:rPr>
              <a:t>7</a:t>
            </a:r>
            <a:r>
              <a:rPr kumimoji="1" lang="en-US" altLang="zh-CN" sz="3200">
                <a:latin typeface="Times New Roman" pitchFamily="18" charset="0"/>
              </a:rPr>
              <a:t>   R</a:t>
            </a:r>
            <a:r>
              <a:rPr kumimoji="1" lang="en-US" altLang="zh-CN" sz="3200" baseline="-25000">
                <a:latin typeface="Times New Roman" pitchFamily="18" charset="0"/>
              </a:rPr>
              <a:t>8</a:t>
            </a:r>
            <a:r>
              <a:rPr kumimoji="1" lang="en-US" altLang="zh-CN" sz="3200">
                <a:latin typeface="Times New Roman" pitchFamily="18" charset="0"/>
              </a:rPr>
              <a:t>   R</a:t>
            </a:r>
            <a:r>
              <a:rPr kumimoji="1" lang="en-US" altLang="zh-CN" sz="3200" baseline="-25000">
                <a:latin typeface="Times New Roman" pitchFamily="18" charset="0"/>
              </a:rPr>
              <a:t>9</a:t>
            </a:r>
            <a:r>
              <a:rPr kumimoji="1" lang="en-US" altLang="zh-CN" sz="3200">
                <a:latin typeface="Times New Roman" pitchFamily="18" charset="0"/>
              </a:rPr>
              <a:t>   R</a:t>
            </a:r>
            <a:r>
              <a:rPr kumimoji="1" lang="en-US" altLang="zh-CN" sz="3200" baseline="-25000">
                <a:latin typeface="Times New Roman" pitchFamily="18" charset="0"/>
              </a:rPr>
              <a:t>10</a:t>
            </a:r>
          </a:p>
        </p:txBody>
      </p:sp>
      <p:sp>
        <p:nvSpPr>
          <p:cNvPr id="25604" name="Freeform 4"/>
          <p:cNvSpPr>
            <a:spLocks/>
          </p:cNvSpPr>
          <p:nvPr/>
        </p:nvSpPr>
        <p:spPr bwMode="auto">
          <a:xfrm>
            <a:off x="1056184" y="4546848"/>
            <a:ext cx="3657600" cy="457200"/>
          </a:xfrm>
          <a:custGeom>
            <a:avLst/>
            <a:gdLst>
              <a:gd name="T0" fmla="*/ 0 w 2304"/>
              <a:gd name="T1" fmla="*/ 0 h 288"/>
              <a:gd name="T2" fmla="*/ 0 w 2304"/>
              <a:gd name="T3" fmla="*/ 457200 h 288"/>
              <a:gd name="T4" fmla="*/ 3657600 w 2304"/>
              <a:gd name="T5" fmla="*/ 457200 h 288"/>
              <a:gd name="T6" fmla="*/ 3657600 w 2304"/>
              <a:gd name="T7" fmla="*/ 0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04" h="288">
                <a:moveTo>
                  <a:pt x="0" y="0"/>
                </a:moveTo>
                <a:lnTo>
                  <a:pt x="0" y="288"/>
                </a:lnTo>
                <a:lnTo>
                  <a:pt x="2304" y="288"/>
                </a:lnTo>
                <a:lnTo>
                  <a:pt x="2304"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05" name="Freeform 5"/>
          <p:cNvSpPr>
            <a:spLocks/>
          </p:cNvSpPr>
          <p:nvPr/>
        </p:nvSpPr>
        <p:spPr bwMode="auto">
          <a:xfrm>
            <a:off x="1741984" y="4546848"/>
            <a:ext cx="3657600" cy="685800"/>
          </a:xfrm>
          <a:custGeom>
            <a:avLst/>
            <a:gdLst>
              <a:gd name="T0" fmla="*/ 0 w 2304"/>
              <a:gd name="T1" fmla="*/ 0 h 288"/>
              <a:gd name="T2" fmla="*/ 0 w 2304"/>
              <a:gd name="T3" fmla="*/ 685800 h 288"/>
              <a:gd name="T4" fmla="*/ 3657600 w 2304"/>
              <a:gd name="T5" fmla="*/ 685800 h 288"/>
              <a:gd name="T6" fmla="*/ 3657600 w 2304"/>
              <a:gd name="T7" fmla="*/ 0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04" h="288">
                <a:moveTo>
                  <a:pt x="0" y="0"/>
                </a:moveTo>
                <a:lnTo>
                  <a:pt x="0" y="288"/>
                </a:lnTo>
                <a:lnTo>
                  <a:pt x="2304" y="288"/>
                </a:lnTo>
                <a:lnTo>
                  <a:pt x="2304"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06" name="Freeform 6"/>
          <p:cNvSpPr>
            <a:spLocks/>
          </p:cNvSpPr>
          <p:nvPr/>
        </p:nvSpPr>
        <p:spPr bwMode="auto">
          <a:xfrm>
            <a:off x="2503984" y="4546848"/>
            <a:ext cx="3657600" cy="914400"/>
          </a:xfrm>
          <a:custGeom>
            <a:avLst/>
            <a:gdLst>
              <a:gd name="T0" fmla="*/ 0 w 2304"/>
              <a:gd name="T1" fmla="*/ 0 h 288"/>
              <a:gd name="T2" fmla="*/ 0 w 2304"/>
              <a:gd name="T3" fmla="*/ 914400 h 288"/>
              <a:gd name="T4" fmla="*/ 3657600 w 2304"/>
              <a:gd name="T5" fmla="*/ 914400 h 288"/>
              <a:gd name="T6" fmla="*/ 3657600 w 2304"/>
              <a:gd name="T7" fmla="*/ 0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04" h="288">
                <a:moveTo>
                  <a:pt x="0" y="0"/>
                </a:moveTo>
                <a:lnTo>
                  <a:pt x="0" y="288"/>
                </a:lnTo>
                <a:lnTo>
                  <a:pt x="2304" y="288"/>
                </a:lnTo>
                <a:lnTo>
                  <a:pt x="2304"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07" name="Freeform 7"/>
          <p:cNvSpPr>
            <a:spLocks/>
          </p:cNvSpPr>
          <p:nvPr/>
        </p:nvSpPr>
        <p:spPr bwMode="auto">
          <a:xfrm>
            <a:off x="3189784" y="4546848"/>
            <a:ext cx="3657600" cy="1143000"/>
          </a:xfrm>
          <a:custGeom>
            <a:avLst/>
            <a:gdLst>
              <a:gd name="T0" fmla="*/ 0 w 2304"/>
              <a:gd name="T1" fmla="*/ 0 h 288"/>
              <a:gd name="T2" fmla="*/ 0 w 2304"/>
              <a:gd name="T3" fmla="*/ 1143000 h 288"/>
              <a:gd name="T4" fmla="*/ 3657600 w 2304"/>
              <a:gd name="T5" fmla="*/ 1143000 h 288"/>
              <a:gd name="T6" fmla="*/ 3657600 w 2304"/>
              <a:gd name="T7" fmla="*/ 0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04" h="288">
                <a:moveTo>
                  <a:pt x="0" y="0"/>
                </a:moveTo>
                <a:lnTo>
                  <a:pt x="0" y="288"/>
                </a:lnTo>
                <a:lnTo>
                  <a:pt x="2304" y="288"/>
                </a:lnTo>
                <a:lnTo>
                  <a:pt x="2304"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08" name="Freeform 8"/>
          <p:cNvSpPr>
            <a:spLocks/>
          </p:cNvSpPr>
          <p:nvPr/>
        </p:nvSpPr>
        <p:spPr bwMode="auto">
          <a:xfrm>
            <a:off x="3951784" y="4546848"/>
            <a:ext cx="3657600" cy="1371600"/>
          </a:xfrm>
          <a:custGeom>
            <a:avLst/>
            <a:gdLst>
              <a:gd name="T0" fmla="*/ 0 w 2304"/>
              <a:gd name="T1" fmla="*/ 0 h 288"/>
              <a:gd name="T2" fmla="*/ 0 w 2304"/>
              <a:gd name="T3" fmla="*/ 1371600 h 288"/>
              <a:gd name="T4" fmla="*/ 3657600 w 2304"/>
              <a:gd name="T5" fmla="*/ 1371600 h 288"/>
              <a:gd name="T6" fmla="*/ 3657600 w 2304"/>
              <a:gd name="T7" fmla="*/ 0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04" h="288">
                <a:moveTo>
                  <a:pt x="0" y="0"/>
                </a:moveTo>
                <a:lnTo>
                  <a:pt x="0" y="288"/>
                </a:lnTo>
                <a:lnTo>
                  <a:pt x="2304" y="288"/>
                </a:lnTo>
                <a:lnTo>
                  <a:pt x="2304"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6"/>
          <p:cNvSpPr>
            <a:spLocks noChangeArrowheads="1"/>
          </p:cNvSpPr>
          <p:nvPr/>
        </p:nvSpPr>
        <p:spPr bwMode="auto">
          <a:xfrm>
            <a:off x="298450" y="578512"/>
            <a:ext cx="8738046" cy="3933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628650" algn="just">
              <a:lnSpc>
                <a:spcPct val="90000"/>
              </a:lnSpc>
              <a:spcBef>
                <a:spcPct val="50000"/>
              </a:spcBef>
            </a:pPr>
            <a:r>
              <a:rPr kumimoji="1" lang="zh-CN" altLang="en-US" sz="2400" b="1" dirty="0">
                <a:latin typeface="Times New Roman" pitchFamily="18" charset="0"/>
                <a:ea typeface="楷体_GB2312" pitchFamily="49" charset="-122"/>
              </a:rPr>
              <a:t>第二趟排序时，</a:t>
            </a:r>
            <a:r>
              <a:rPr kumimoji="1" lang="en-US" altLang="zh-CN" sz="2400" b="1" dirty="0">
                <a:latin typeface="Times New Roman" pitchFamily="18" charset="0"/>
                <a:ea typeface="楷体_GB2312" pitchFamily="49" charset="-122"/>
              </a:rPr>
              <a:t>d</a:t>
            </a:r>
            <a:r>
              <a:rPr kumimoji="1" lang="en-US" altLang="zh-CN" sz="2400" b="1" baseline="-30000" dirty="0">
                <a:latin typeface="Times New Roman" pitchFamily="18" charset="0"/>
                <a:ea typeface="楷体_GB2312" pitchFamily="49" charset="-122"/>
              </a:rPr>
              <a:t>2</a:t>
            </a:r>
            <a:r>
              <a:rPr kumimoji="1" lang="en-US" altLang="zh-CN" sz="2400" b="1" dirty="0">
                <a:latin typeface="Times New Roman" pitchFamily="18" charset="0"/>
                <a:ea typeface="楷体_GB2312" pitchFamily="49" charset="-122"/>
              </a:rPr>
              <a:t>=3</a:t>
            </a:r>
            <a:r>
              <a:rPr kumimoji="1" lang="zh-CN" altLang="en-US" sz="2400" b="1" dirty="0">
                <a:latin typeface="Times New Roman" pitchFamily="18" charset="0"/>
                <a:ea typeface="楷体_GB2312" pitchFamily="49" charset="-122"/>
              </a:rPr>
              <a:t>，整个文件分成三组：（</a:t>
            </a:r>
            <a:r>
              <a:rPr kumimoji="1" lang="en-US" altLang="zh-CN" sz="2400" b="1" dirty="0">
                <a:latin typeface="Times New Roman" pitchFamily="18" charset="0"/>
                <a:ea typeface="楷体_GB2312" pitchFamily="49" charset="-122"/>
              </a:rPr>
              <a:t>R</a:t>
            </a:r>
            <a:r>
              <a:rPr kumimoji="1" lang="en-US" altLang="zh-CN" sz="2400" b="1" baseline="-30000" dirty="0">
                <a:latin typeface="Times New Roman" pitchFamily="18" charset="0"/>
                <a:ea typeface="楷体_GB2312" pitchFamily="49" charset="-122"/>
              </a:rPr>
              <a:t>1</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R</a:t>
            </a:r>
            <a:r>
              <a:rPr kumimoji="1" lang="en-US" altLang="zh-CN" sz="2400" b="1" baseline="-30000" dirty="0">
                <a:latin typeface="Times New Roman" pitchFamily="18" charset="0"/>
                <a:ea typeface="楷体_GB2312" pitchFamily="49" charset="-122"/>
              </a:rPr>
              <a:t>4</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R</a:t>
            </a:r>
            <a:r>
              <a:rPr kumimoji="1" lang="en-US" altLang="zh-CN" sz="2400" b="1" baseline="-30000" dirty="0">
                <a:latin typeface="Times New Roman" pitchFamily="18" charset="0"/>
                <a:ea typeface="楷体_GB2312" pitchFamily="49" charset="-122"/>
              </a:rPr>
              <a:t>7</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R</a:t>
            </a:r>
            <a:r>
              <a:rPr kumimoji="1" lang="en-US" altLang="zh-CN" sz="2400" b="1" baseline="-30000" dirty="0">
                <a:latin typeface="Times New Roman" pitchFamily="18" charset="0"/>
                <a:ea typeface="楷体_GB2312" pitchFamily="49" charset="-122"/>
              </a:rPr>
              <a:t>10</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R</a:t>
            </a:r>
            <a:r>
              <a:rPr kumimoji="1" lang="en-US" altLang="zh-CN" sz="2400" b="1" baseline="-30000" dirty="0">
                <a:latin typeface="Times New Roman" pitchFamily="18" charset="0"/>
                <a:ea typeface="楷体_GB2312" pitchFamily="49" charset="-122"/>
              </a:rPr>
              <a:t>2</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R</a:t>
            </a:r>
            <a:r>
              <a:rPr kumimoji="1" lang="en-US" altLang="zh-CN" sz="2400" b="1" baseline="-30000" dirty="0">
                <a:latin typeface="Times New Roman" pitchFamily="18" charset="0"/>
                <a:ea typeface="楷体_GB2312" pitchFamily="49" charset="-122"/>
              </a:rPr>
              <a:t>5</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R</a:t>
            </a:r>
            <a:r>
              <a:rPr kumimoji="1" lang="en-US" altLang="zh-CN" sz="2400" b="1" baseline="-30000" dirty="0">
                <a:latin typeface="Times New Roman" pitchFamily="18" charset="0"/>
                <a:ea typeface="楷体_GB2312" pitchFamily="49" charset="-122"/>
              </a:rPr>
              <a:t>8</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R</a:t>
            </a:r>
            <a:r>
              <a:rPr kumimoji="1" lang="en-US" altLang="zh-CN" sz="2400" b="1" baseline="-30000" dirty="0">
                <a:latin typeface="Times New Roman" pitchFamily="18" charset="0"/>
                <a:ea typeface="楷体_GB2312" pitchFamily="49" charset="-122"/>
              </a:rPr>
              <a:t>3</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R</a:t>
            </a:r>
            <a:r>
              <a:rPr kumimoji="1" lang="en-US" altLang="zh-CN" sz="2400" b="1" baseline="-30000" dirty="0">
                <a:latin typeface="Times New Roman" pitchFamily="18" charset="0"/>
                <a:ea typeface="楷体_GB2312" pitchFamily="49" charset="-122"/>
              </a:rPr>
              <a:t>6</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R</a:t>
            </a:r>
            <a:r>
              <a:rPr kumimoji="1" lang="en-US" altLang="zh-CN" sz="2400" b="1" baseline="-30000" dirty="0">
                <a:latin typeface="Times New Roman" pitchFamily="18" charset="0"/>
                <a:ea typeface="楷体_GB2312" pitchFamily="49" charset="-122"/>
              </a:rPr>
              <a:t>9</a:t>
            </a:r>
            <a:r>
              <a:rPr kumimoji="1" lang="zh-CN" altLang="en-US" sz="2400" b="1" dirty="0">
                <a:latin typeface="Times New Roman" pitchFamily="18" charset="0"/>
                <a:ea typeface="楷体_GB2312" pitchFamily="49" charset="-122"/>
              </a:rPr>
              <a:t>），各组的第</a:t>
            </a:r>
            <a:r>
              <a:rPr kumimoji="1" lang="en-US" altLang="zh-CN" sz="2400" b="1" dirty="0">
                <a:latin typeface="Times New Roman" pitchFamily="18" charset="0"/>
                <a:ea typeface="楷体_GB2312" pitchFamily="49" charset="-122"/>
              </a:rPr>
              <a:t>1</a:t>
            </a:r>
            <a:r>
              <a:rPr kumimoji="1" lang="zh-CN" altLang="en-US" sz="2400" b="1" dirty="0">
                <a:latin typeface="Times New Roman" pitchFamily="18" charset="0"/>
                <a:ea typeface="楷体_GB2312" pitchFamily="49" charset="-122"/>
              </a:rPr>
              <a:t>个记录仍自成一个有序区，然后依次将各组的第</a:t>
            </a:r>
            <a:r>
              <a:rPr kumimoji="1" lang="en-US" altLang="zh-CN" sz="2400" b="1" dirty="0">
                <a:latin typeface="Times New Roman" pitchFamily="18" charset="0"/>
                <a:ea typeface="楷体_GB2312" pitchFamily="49" charset="-122"/>
              </a:rPr>
              <a:t>2</a:t>
            </a:r>
            <a:r>
              <a:rPr kumimoji="1" lang="zh-CN" altLang="en-US" sz="2400" b="1" dirty="0">
                <a:latin typeface="Times New Roman" pitchFamily="18" charset="0"/>
                <a:ea typeface="楷体_GB2312" pitchFamily="49" charset="-122"/>
              </a:rPr>
              <a:t>个记录</a:t>
            </a:r>
            <a:r>
              <a:rPr kumimoji="1" lang="en-US" altLang="zh-CN" sz="2400" b="1" dirty="0">
                <a:latin typeface="Times New Roman" pitchFamily="18" charset="0"/>
                <a:ea typeface="楷体_GB2312" pitchFamily="49" charset="-122"/>
              </a:rPr>
              <a:t>R</a:t>
            </a:r>
            <a:r>
              <a:rPr kumimoji="1" lang="en-US" altLang="zh-CN" sz="2400" b="1" baseline="-30000" dirty="0">
                <a:latin typeface="Times New Roman" pitchFamily="18" charset="0"/>
                <a:ea typeface="楷体_GB2312" pitchFamily="49" charset="-122"/>
              </a:rPr>
              <a:t>4</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R</a:t>
            </a:r>
            <a:r>
              <a:rPr kumimoji="1" lang="en-US" altLang="zh-CN" sz="2400" b="1" baseline="-30000" dirty="0">
                <a:latin typeface="Times New Roman" pitchFamily="18" charset="0"/>
                <a:ea typeface="楷体_GB2312" pitchFamily="49" charset="-122"/>
              </a:rPr>
              <a:t>5</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R</a:t>
            </a:r>
            <a:r>
              <a:rPr kumimoji="1" lang="en-US" altLang="zh-CN" sz="2400" b="1" baseline="-30000" dirty="0">
                <a:latin typeface="Times New Roman" pitchFamily="18" charset="0"/>
                <a:ea typeface="楷体_GB2312" pitchFamily="49" charset="-122"/>
              </a:rPr>
              <a:t>6</a:t>
            </a:r>
            <a:r>
              <a:rPr kumimoji="1" lang="zh-CN" altLang="en-US" sz="2400" b="1" dirty="0">
                <a:latin typeface="Times New Roman" pitchFamily="18" charset="0"/>
                <a:ea typeface="楷体_GB2312" pitchFamily="49" charset="-122"/>
              </a:rPr>
              <a:t>分别插入到该组的当前有序区中，使得（</a:t>
            </a:r>
            <a:r>
              <a:rPr kumimoji="1" lang="en-US" altLang="zh-CN" sz="2400" b="1" dirty="0">
                <a:latin typeface="Times New Roman" pitchFamily="18" charset="0"/>
                <a:ea typeface="楷体_GB2312" pitchFamily="49" charset="-122"/>
              </a:rPr>
              <a:t>R</a:t>
            </a:r>
            <a:r>
              <a:rPr kumimoji="1" lang="en-US" altLang="zh-CN" sz="2400" b="1" baseline="-30000" dirty="0">
                <a:latin typeface="Times New Roman" pitchFamily="18" charset="0"/>
                <a:ea typeface="楷体_GB2312" pitchFamily="49" charset="-122"/>
              </a:rPr>
              <a:t>1</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R</a:t>
            </a:r>
            <a:r>
              <a:rPr kumimoji="1" lang="en-US" altLang="zh-CN" sz="2400" b="1" baseline="-30000" dirty="0">
                <a:latin typeface="Times New Roman" pitchFamily="18" charset="0"/>
                <a:ea typeface="楷体_GB2312" pitchFamily="49" charset="-122"/>
              </a:rPr>
              <a:t>4</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R</a:t>
            </a:r>
            <a:r>
              <a:rPr kumimoji="1" lang="en-US" altLang="zh-CN" sz="2400" b="1" baseline="-30000" dirty="0">
                <a:latin typeface="Times New Roman" pitchFamily="18" charset="0"/>
                <a:ea typeface="楷体_GB2312" pitchFamily="49" charset="-122"/>
              </a:rPr>
              <a:t>2</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R</a:t>
            </a:r>
            <a:r>
              <a:rPr kumimoji="1" lang="en-US" altLang="zh-CN" sz="2400" b="1" baseline="-30000" dirty="0">
                <a:latin typeface="Times New Roman" pitchFamily="18" charset="0"/>
                <a:ea typeface="楷体_GB2312" pitchFamily="49" charset="-122"/>
              </a:rPr>
              <a:t>5</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R</a:t>
            </a:r>
            <a:r>
              <a:rPr kumimoji="1" lang="en-US" altLang="zh-CN" sz="2400" b="1" baseline="-30000" dirty="0">
                <a:latin typeface="Times New Roman" pitchFamily="18" charset="0"/>
                <a:ea typeface="楷体_GB2312" pitchFamily="49" charset="-122"/>
              </a:rPr>
              <a:t>3</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R</a:t>
            </a:r>
            <a:r>
              <a:rPr kumimoji="1" lang="en-US" altLang="zh-CN" sz="2400" b="1" baseline="-30000" dirty="0">
                <a:latin typeface="Times New Roman" pitchFamily="18" charset="0"/>
                <a:ea typeface="楷体_GB2312" pitchFamily="49" charset="-122"/>
              </a:rPr>
              <a:t>6</a:t>
            </a:r>
            <a:r>
              <a:rPr kumimoji="1" lang="zh-CN" altLang="en-US" sz="2400" b="1" dirty="0">
                <a:latin typeface="Times New Roman" pitchFamily="18" charset="0"/>
                <a:ea typeface="楷体_GB2312" pitchFamily="49" charset="-122"/>
              </a:rPr>
              <a:t>）均变为新的有序区，接着依次将各组的第</a:t>
            </a:r>
            <a:r>
              <a:rPr kumimoji="1" lang="en-US" altLang="zh-CN" sz="2400" b="1" dirty="0">
                <a:latin typeface="Times New Roman" pitchFamily="18" charset="0"/>
                <a:ea typeface="楷体_GB2312" pitchFamily="49" charset="-122"/>
              </a:rPr>
              <a:t>3</a:t>
            </a:r>
            <a:r>
              <a:rPr kumimoji="1" lang="zh-CN" altLang="en-US" sz="2400" b="1" dirty="0">
                <a:latin typeface="Times New Roman" pitchFamily="18" charset="0"/>
                <a:ea typeface="楷体_GB2312" pitchFamily="49" charset="-122"/>
              </a:rPr>
              <a:t>个记录</a:t>
            </a:r>
            <a:r>
              <a:rPr kumimoji="1" lang="en-US" altLang="zh-CN" sz="2400" b="1" dirty="0">
                <a:latin typeface="Times New Roman" pitchFamily="18" charset="0"/>
                <a:ea typeface="楷体_GB2312" pitchFamily="49" charset="-122"/>
              </a:rPr>
              <a:t>R</a:t>
            </a:r>
            <a:r>
              <a:rPr kumimoji="1" lang="en-US" altLang="zh-CN" sz="2400" b="1" baseline="-30000" dirty="0">
                <a:latin typeface="Times New Roman" pitchFamily="18" charset="0"/>
                <a:ea typeface="楷体_GB2312" pitchFamily="49" charset="-122"/>
              </a:rPr>
              <a:t>7</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R</a:t>
            </a:r>
            <a:r>
              <a:rPr kumimoji="1" lang="en-US" altLang="zh-CN" sz="2400" b="1" baseline="-30000" dirty="0">
                <a:latin typeface="Times New Roman" pitchFamily="18" charset="0"/>
                <a:ea typeface="楷体_GB2312" pitchFamily="49" charset="-122"/>
              </a:rPr>
              <a:t>8</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R</a:t>
            </a:r>
            <a:r>
              <a:rPr kumimoji="1" lang="en-US" altLang="zh-CN" sz="2400" b="1" baseline="-30000" dirty="0">
                <a:latin typeface="Times New Roman" pitchFamily="18" charset="0"/>
                <a:ea typeface="楷体_GB2312" pitchFamily="49" charset="-122"/>
              </a:rPr>
              <a:t>9</a:t>
            </a:r>
            <a:r>
              <a:rPr kumimoji="1" lang="zh-CN" altLang="en-US" sz="2400" b="1" dirty="0">
                <a:latin typeface="Times New Roman" pitchFamily="18" charset="0"/>
                <a:ea typeface="楷体_GB2312" pitchFamily="49" charset="-122"/>
              </a:rPr>
              <a:t>分别插入到该组当前的有序区中，又使得（</a:t>
            </a:r>
            <a:r>
              <a:rPr kumimoji="1" lang="en-US" altLang="zh-CN" sz="2400" b="1" dirty="0">
                <a:latin typeface="Times New Roman" pitchFamily="18" charset="0"/>
                <a:ea typeface="楷体_GB2312" pitchFamily="49" charset="-122"/>
              </a:rPr>
              <a:t>R</a:t>
            </a:r>
            <a:r>
              <a:rPr kumimoji="1" lang="en-US" altLang="zh-CN" sz="2400" b="1" baseline="-30000" dirty="0">
                <a:latin typeface="Times New Roman" pitchFamily="18" charset="0"/>
                <a:ea typeface="楷体_GB2312" pitchFamily="49" charset="-122"/>
              </a:rPr>
              <a:t>1</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R</a:t>
            </a:r>
            <a:r>
              <a:rPr kumimoji="1" lang="en-US" altLang="zh-CN" sz="2400" b="1" baseline="-30000" dirty="0">
                <a:latin typeface="Times New Roman" pitchFamily="18" charset="0"/>
                <a:ea typeface="楷体_GB2312" pitchFamily="49" charset="-122"/>
              </a:rPr>
              <a:t>4</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R</a:t>
            </a:r>
            <a:r>
              <a:rPr kumimoji="1" lang="en-US" altLang="zh-CN" sz="2400" b="1" baseline="-30000" dirty="0">
                <a:latin typeface="Times New Roman" pitchFamily="18" charset="0"/>
                <a:ea typeface="楷体_GB2312" pitchFamily="49" charset="-122"/>
              </a:rPr>
              <a:t>7</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R</a:t>
            </a:r>
            <a:r>
              <a:rPr kumimoji="1" lang="en-US" altLang="zh-CN" sz="2400" b="1" baseline="-30000" dirty="0">
                <a:latin typeface="Times New Roman" pitchFamily="18" charset="0"/>
                <a:ea typeface="楷体_GB2312" pitchFamily="49" charset="-122"/>
              </a:rPr>
              <a:t>2</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R</a:t>
            </a:r>
            <a:r>
              <a:rPr kumimoji="1" lang="en-US" altLang="zh-CN" sz="2400" b="1" baseline="-30000" dirty="0">
                <a:latin typeface="Times New Roman" pitchFamily="18" charset="0"/>
                <a:ea typeface="楷体_GB2312" pitchFamily="49" charset="-122"/>
              </a:rPr>
              <a:t>5</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R</a:t>
            </a:r>
            <a:r>
              <a:rPr kumimoji="1" lang="en-US" altLang="zh-CN" sz="2400" b="1" baseline="-30000" dirty="0">
                <a:latin typeface="Times New Roman" pitchFamily="18" charset="0"/>
                <a:ea typeface="楷体_GB2312" pitchFamily="49" charset="-122"/>
              </a:rPr>
              <a:t>8</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R</a:t>
            </a:r>
            <a:r>
              <a:rPr kumimoji="1" lang="en-US" altLang="zh-CN" sz="2400" b="1" baseline="-30000" dirty="0">
                <a:latin typeface="Times New Roman" pitchFamily="18" charset="0"/>
                <a:ea typeface="楷体_GB2312" pitchFamily="49" charset="-122"/>
              </a:rPr>
              <a:t>3</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R</a:t>
            </a:r>
            <a:r>
              <a:rPr kumimoji="1" lang="en-US" altLang="zh-CN" sz="2400" b="1" baseline="-30000" dirty="0">
                <a:latin typeface="Times New Roman" pitchFamily="18" charset="0"/>
                <a:ea typeface="楷体_GB2312" pitchFamily="49" charset="-122"/>
              </a:rPr>
              <a:t>6</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R</a:t>
            </a:r>
            <a:r>
              <a:rPr kumimoji="1" lang="en-US" altLang="zh-CN" sz="2400" b="1" baseline="-30000" dirty="0">
                <a:latin typeface="Times New Roman" pitchFamily="18" charset="0"/>
                <a:ea typeface="楷体_GB2312" pitchFamily="49" charset="-122"/>
              </a:rPr>
              <a:t>9</a:t>
            </a:r>
            <a:r>
              <a:rPr kumimoji="1" lang="zh-CN" altLang="en-US" sz="2400" b="1" dirty="0">
                <a:latin typeface="Times New Roman" pitchFamily="18" charset="0"/>
                <a:ea typeface="楷体_GB2312" pitchFamily="49" charset="-122"/>
              </a:rPr>
              <a:t>）均变为新的有序区，最后将</a:t>
            </a:r>
            <a:r>
              <a:rPr kumimoji="1" lang="en-US" altLang="zh-CN" sz="2400" b="1" dirty="0">
                <a:latin typeface="Times New Roman" pitchFamily="18" charset="0"/>
                <a:ea typeface="楷体_GB2312" pitchFamily="49" charset="-122"/>
              </a:rPr>
              <a:t>R</a:t>
            </a:r>
            <a:r>
              <a:rPr kumimoji="1" lang="en-US" altLang="zh-CN" sz="2400" b="1" baseline="-30000" dirty="0">
                <a:latin typeface="Times New Roman" pitchFamily="18" charset="0"/>
                <a:ea typeface="楷体_GB2312" pitchFamily="49" charset="-122"/>
              </a:rPr>
              <a:t>10</a:t>
            </a:r>
            <a:r>
              <a:rPr kumimoji="1" lang="zh-CN" altLang="en-US" sz="2400" b="1" dirty="0">
                <a:latin typeface="Times New Roman" pitchFamily="18" charset="0"/>
                <a:ea typeface="楷体_GB2312" pitchFamily="49" charset="-122"/>
              </a:rPr>
              <a:t>插入到有序区（</a:t>
            </a:r>
            <a:r>
              <a:rPr kumimoji="1" lang="en-US" altLang="zh-CN" sz="2400" b="1" dirty="0">
                <a:latin typeface="Times New Roman" pitchFamily="18" charset="0"/>
                <a:ea typeface="楷体_GB2312" pitchFamily="49" charset="-122"/>
              </a:rPr>
              <a:t>R</a:t>
            </a:r>
            <a:r>
              <a:rPr kumimoji="1" lang="en-US" altLang="zh-CN" sz="2400" b="1" baseline="-30000" dirty="0">
                <a:latin typeface="Times New Roman" pitchFamily="18" charset="0"/>
                <a:ea typeface="楷体_GB2312" pitchFamily="49" charset="-122"/>
              </a:rPr>
              <a:t>1</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R</a:t>
            </a:r>
            <a:r>
              <a:rPr kumimoji="1" lang="en-US" altLang="zh-CN" sz="2400" b="1" baseline="-30000" dirty="0">
                <a:latin typeface="Times New Roman" pitchFamily="18" charset="0"/>
                <a:ea typeface="楷体_GB2312" pitchFamily="49" charset="-122"/>
              </a:rPr>
              <a:t>4</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R</a:t>
            </a:r>
            <a:r>
              <a:rPr kumimoji="1" lang="en-US" altLang="zh-CN" sz="2400" b="1" baseline="-30000" dirty="0">
                <a:latin typeface="Times New Roman" pitchFamily="18" charset="0"/>
                <a:ea typeface="楷体_GB2312" pitchFamily="49" charset="-122"/>
              </a:rPr>
              <a:t>7</a:t>
            </a:r>
            <a:r>
              <a:rPr kumimoji="1" lang="zh-CN" altLang="en-US" sz="2400" b="1" dirty="0">
                <a:latin typeface="Times New Roman" pitchFamily="18" charset="0"/>
                <a:ea typeface="楷体_GB2312" pitchFamily="49" charset="-122"/>
              </a:rPr>
              <a:t>）中就得到第二趟排序结果。</a:t>
            </a:r>
          </a:p>
          <a:p>
            <a:pPr indent="628650" algn="just">
              <a:lnSpc>
                <a:spcPct val="90000"/>
              </a:lnSpc>
              <a:spcBef>
                <a:spcPct val="50000"/>
              </a:spcBef>
            </a:pPr>
            <a:r>
              <a:rPr kumimoji="1" lang="zh-CN" altLang="en-US" sz="2400" b="1" dirty="0">
                <a:latin typeface="Times New Roman" pitchFamily="18" charset="0"/>
                <a:ea typeface="楷体_GB2312" pitchFamily="49" charset="-122"/>
              </a:rPr>
              <a:t>最后一趟排序时，</a:t>
            </a:r>
            <a:r>
              <a:rPr kumimoji="1" lang="en-US" altLang="zh-CN" sz="2400" b="1" dirty="0">
                <a:latin typeface="Times New Roman" pitchFamily="18" charset="0"/>
                <a:ea typeface="楷体_GB2312" pitchFamily="49" charset="-122"/>
              </a:rPr>
              <a:t>d</a:t>
            </a:r>
            <a:r>
              <a:rPr kumimoji="1" lang="en-US" altLang="zh-CN" sz="2400" b="1" baseline="-30000" dirty="0">
                <a:latin typeface="Times New Roman" pitchFamily="18" charset="0"/>
                <a:ea typeface="楷体_GB2312" pitchFamily="49" charset="-122"/>
              </a:rPr>
              <a:t>3</a:t>
            </a:r>
            <a:r>
              <a:rPr kumimoji="1" lang="en-US" altLang="zh-CN" sz="2400" b="1" dirty="0">
                <a:latin typeface="Times New Roman" pitchFamily="18" charset="0"/>
                <a:ea typeface="楷体_GB2312" pitchFamily="49" charset="-122"/>
              </a:rPr>
              <a:t>=1</a:t>
            </a:r>
            <a:r>
              <a:rPr kumimoji="1" lang="zh-CN" altLang="en-US" sz="2400" b="1" dirty="0">
                <a:latin typeface="Times New Roman" pitchFamily="18" charset="0"/>
                <a:ea typeface="楷体_GB2312" pitchFamily="49" charset="-122"/>
              </a:rPr>
              <a:t>，即是对整个文件做直接插入排序，其结果即为有序文件。 </a:t>
            </a:r>
          </a:p>
        </p:txBody>
      </p:sp>
      <p:sp>
        <p:nvSpPr>
          <p:cNvPr id="26627" name="Text Box 7"/>
          <p:cNvSpPr txBox="1">
            <a:spLocks noChangeArrowheads="1"/>
          </p:cNvSpPr>
          <p:nvPr/>
        </p:nvSpPr>
        <p:spPr bwMode="auto">
          <a:xfrm>
            <a:off x="755650" y="4946650"/>
            <a:ext cx="7391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3200">
                <a:latin typeface="Times New Roman" pitchFamily="18" charset="0"/>
              </a:rPr>
              <a:t>R</a:t>
            </a:r>
            <a:r>
              <a:rPr kumimoji="1" lang="en-US" altLang="zh-CN" sz="3200" baseline="-25000">
                <a:latin typeface="Times New Roman" pitchFamily="18" charset="0"/>
              </a:rPr>
              <a:t>1</a:t>
            </a:r>
            <a:r>
              <a:rPr kumimoji="1" lang="en-US" altLang="zh-CN" sz="3200">
                <a:latin typeface="Times New Roman" pitchFamily="18" charset="0"/>
              </a:rPr>
              <a:t>   R</a:t>
            </a:r>
            <a:r>
              <a:rPr kumimoji="1" lang="en-US" altLang="zh-CN" sz="3200" baseline="-25000">
                <a:latin typeface="Times New Roman" pitchFamily="18" charset="0"/>
              </a:rPr>
              <a:t>2</a:t>
            </a:r>
            <a:r>
              <a:rPr kumimoji="1" lang="en-US" altLang="zh-CN" sz="3200">
                <a:latin typeface="Times New Roman" pitchFamily="18" charset="0"/>
              </a:rPr>
              <a:t>   R</a:t>
            </a:r>
            <a:r>
              <a:rPr kumimoji="1" lang="en-US" altLang="zh-CN" sz="3200" baseline="-25000">
                <a:latin typeface="Times New Roman" pitchFamily="18" charset="0"/>
              </a:rPr>
              <a:t>3</a:t>
            </a:r>
            <a:r>
              <a:rPr kumimoji="1" lang="en-US" altLang="zh-CN" sz="3200">
                <a:latin typeface="Times New Roman" pitchFamily="18" charset="0"/>
              </a:rPr>
              <a:t>   R</a:t>
            </a:r>
            <a:r>
              <a:rPr kumimoji="1" lang="en-US" altLang="zh-CN" sz="3200" baseline="-25000">
                <a:latin typeface="Times New Roman" pitchFamily="18" charset="0"/>
              </a:rPr>
              <a:t>4</a:t>
            </a:r>
            <a:r>
              <a:rPr kumimoji="1" lang="en-US" altLang="zh-CN" sz="3200">
                <a:latin typeface="Times New Roman" pitchFamily="18" charset="0"/>
              </a:rPr>
              <a:t>   R</a:t>
            </a:r>
            <a:r>
              <a:rPr kumimoji="1" lang="en-US" altLang="zh-CN" sz="3200" baseline="-25000">
                <a:latin typeface="Times New Roman" pitchFamily="18" charset="0"/>
              </a:rPr>
              <a:t>5</a:t>
            </a:r>
            <a:r>
              <a:rPr kumimoji="1" lang="en-US" altLang="zh-CN" sz="3200">
                <a:latin typeface="Times New Roman" pitchFamily="18" charset="0"/>
              </a:rPr>
              <a:t>   R</a:t>
            </a:r>
            <a:r>
              <a:rPr kumimoji="1" lang="en-US" altLang="zh-CN" sz="3200" baseline="-25000">
                <a:latin typeface="Times New Roman" pitchFamily="18" charset="0"/>
              </a:rPr>
              <a:t>6</a:t>
            </a:r>
            <a:r>
              <a:rPr kumimoji="1" lang="en-US" altLang="zh-CN" sz="3200">
                <a:latin typeface="Times New Roman" pitchFamily="18" charset="0"/>
              </a:rPr>
              <a:t>   R</a:t>
            </a:r>
            <a:r>
              <a:rPr kumimoji="1" lang="en-US" altLang="zh-CN" sz="3200" baseline="-25000">
                <a:latin typeface="Times New Roman" pitchFamily="18" charset="0"/>
              </a:rPr>
              <a:t>7</a:t>
            </a:r>
            <a:r>
              <a:rPr kumimoji="1" lang="en-US" altLang="zh-CN" sz="3200">
                <a:latin typeface="Times New Roman" pitchFamily="18" charset="0"/>
              </a:rPr>
              <a:t>   R</a:t>
            </a:r>
            <a:r>
              <a:rPr kumimoji="1" lang="en-US" altLang="zh-CN" sz="3200" baseline="-25000">
                <a:latin typeface="Times New Roman" pitchFamily="18" charset="0"/>
              </a:rPr>
              <a:t>8</a:t>
            </a:r>
            <a:r>
              <a:rPr kumimoji="1" lang="en-US" altLang="zh-CN" sz="3200">
                <a:latin typeface="Times New Roman" pitchFamily="18" charset="0"/>
              </a:rPr>
              <a:t>   R</a:t>
            </a:r>
            <a:r>
              <a:rPr kumimoji="1" lang="en-US" altLang="zh-CN" sz="3200" baseline="-25000">
                <a:latin typeface="Times New Roman" pitchFamily="18" charset="0"/>
              </a:rPr>
              <a:t>9</a:t>
            </a:r>
            <a:r>
              <a:rPr kumimoji="1" lang="en-US" altLang="zh-CN" sz="3200">
                <a:latin typeface="Times New Roman" pitchFamily="18" charset="0"/>
              </a:rPr>
              <a:t>   R</a:t>
            </a:r>
            <a:r>
              <a:rPr kumimoji="1" lang="en-US" altLang="zh-CN" sz="3200" baseline="-25000">
                <a:latin typeface="Times New Roman" pitchFamily="18" charset="0"/>
              </a:rPr>
              <a:t>10</a:t>
            </a:r>
          </a:p>
        </p:txBody>
      </p:sp>
      <p:grpSp>
        <p:nvGrpSpPr>
          <p:cNvPr id="26628" name="Group 11"/>
          <p:cNvGrpSpPr>
            <a:grpSpLocks/>
          </p:cNvGrpSpPr>
          <p:nvPr/>
        </p:nvGrpSpPr>
        <p:grpSpPr bwMode="auto">
          <a:xfrm>
            <a:off x="1074738" y="5526088"/>
            <a:ext cx="6324600" cy="533400"/>
            <a:chOff x="768" y="3024"/>
            <a:chExt cx="3984" cy="336"/>
          </a:xfrm>
        </p:grpSpPr>
        <p:sp>
          <p:nvSpPr>
            <p:cNvPr id="26637" name="Freeform 8"/>
            <p:cNvSpPr>
              <a:spLocks/>
            </p:cNvSpPr>
            <p:nvPr/>
          </p:nvSpPr>
          <p:spPr bwMode="auto">
            <a:xfrm>
              <a:off x="768" y="3024"/>
              <a:ext cx="3984" cy="336"/>
            </a:xfrm>
            <a:custGeom>
              <a:avLst/>
              <a:gdLst>
                <a:gd name="T0" fmla="*/ 0 w 2304"/>
                <a:gd name="T1" fmla="*/ 0 h 288"/>
                <a:gd name="T2" fmla="*/ 0 w 2304"/>
                <a:gd name="T3" fmla="*/ 336 h 288"/>
                <a:gd name="T4" fmla="*/ 3984 w 2304"/>
                <a:gd name="T5" fmla="*/ 336 h 288"/>
                <a:gd name="T6" fmla="*/ 3984 w 2304"/>
                <a:gd name="T7" fmla="*/ 0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04" h="288">
                  <a:moveTo>
                    <a:pt x="0" y="0"/>
                  </a:moveTo>
                  <a:lnTo>
                    <a:pt x="0" y="288"/>
                  </a:lnTo>
                  <a:lnTo>
                    <a:pt x="2304" y="288"/>
                  </a:lnTo>
                  <a:lnTo>
                    <a:pt x="2304"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8" name="Line 9"/>
            <p:cNvSpPr>
              <a:spLocks noChangeShapeType="1"/>
            </p:cNvSpPr>
            <p:nvPr/>
          </p:nvSpPr>
          <p:spPr bwMode="auto">
            <a:xfrm>
              <a:off x="2112" y="307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9" name="Line 10"/>
            <p:cNvSpPr>
              <a:spLocks noChangeShapeType="1"/>
            </p:cNvSpPr>
            <p:nvPr/>
          </p:nvSpPr>
          <p:spPr bwMode="auto">
            <a:xfrm>
              <a:off x="3456" y="307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6629" name="Group 12"/>
          <p:cNvGrpSpPr>
            <a:grpSpLocks/>
          </p:cNvGrpSpPr>
          <p:nvPr/>
        </p:nvGrpSpPr>
        <p:grpSpPr bwMode="auto">
          <a:xfrm>
            <a:off x="1760538" y="5754688"/>
            <a:ext cx="6324600" cy="533400"/>
            <a:chOff x="768" y="3024"/>
            <a:chExt cx="3984" cy="336"/>
          </a:xfrm>
        </p:grpSpPr>
        <p:sp>
          <p:nvSpPr>
            <p:cNvPr id="26634" name="Freeform 13"/>
            <p:cNvSpPr>
              <a:spLocks/>
            </p:cNvSpPr>
            <p:nvPr/>
          </p:nvSpPr>
          <p:spPr bwMode="auto">
            <a:xfrm>
              <a:off x="768" y="3024"/>
              <a:ext cx="3984" cy="336"/>
            </a:xfrm>
            <a:custGeom>
              <a:avLst/>
              <a:gdLst>
                <a:gd name="T0" fmla="*/ 0 w 2304"/>
                <a:gd name="T1" fmla="*/ 0 h 288"/>
                <a:gd name="T2" fmla="*/ 0 w 2304"/>
                <a:gd name="T3" fmla="*/ 336 h 288"/>
                <a:gd name="T4" fmla="*/ 3984 w 2304"/>
                <a:gd name="T5" fmla="*/ 336 h 288"/>
                <a:gd name="T6" fmla="*/ 3984 w 2304"/>
                <a:gd name="T7" fmla="*/ 0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04" h="288">
                  <a:moveTo>
                    <a:pt x="0" y="0"/>
                  </a:moveTo>
                  <a:lnTo>
                    <a:pt x="0" y="288"/>
                  </a:lnTo>
                  <a:lnTo>
                    <a:pt x="2304" y="288"/>
                  </a:lnTo>
                  <a:lnTo>
                    <a:pt x="2304"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5" name="Line 14"/>
            <p:cNvSpPr>
              <a:spLocks noChangeShapeType="1"/>
            </p:cNvSpPr>
            <p:nvPr/>
          </p:nvSpPr>
          <p:spPr bwMode="auto">
            <a:xfrm>
              <a:off x="2112" y="307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6" name="Line 15"/>
            <p:cNvSpPr>
              <a:spLocks noChangeShapeType="1"/>
            </p:cNvSpPr>
            <p:nvPr/>
          </p:nvSpPr>
          <p:spPr bwMode="auto">
            <a:xfrm>
              <a:off x="3456" y="307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6630" name="Group 16"/>
          <p:cNvGrpSpPr>
            <a:grpSpLocks/>
          </p:cNvGrpSpPr>
          <p:nvPr/>
        </p:nvGrpSpPr>
        <p:grpSpPr bwMode="auto">
          <a:xfrm>
            <a:off x="2446338" y="6135688"/>
            <a:ext cx="6324600" cy="533400"/>
            <a:chOff x="768" y="3024"/>
            <a:chExt cx="3984" cy="336"/>
          </a:xfrm>
        </p:grpSpPr>
        <p:sp>
          <p:nvSpPr>
            <p:cNvPr id="26631" name="Freeform 17"/>
            <p:cNvSpPr>
              <a:spLocks/>
            </p:cNvSpPr>
            <p:nvPr/>
          </p:nvSpPr>
          <p:spPr bwMode="auto">
            <a:xfrm>
              <a:off x="768" y="3024"/>
              <a:ext cx="3984" cy="336"/>
            </a:xfrm>
            <a:custGeom>
              <a:avLst/>
              <a:gdLst>
                <a:gd name="T0" fmla="*/ 0 w 2304"/>
                <a:gd name="T1" fmla="*/ 0 h 288"/>
                <a:gd name="T2" fmla="*/ 0 w 2304"/>
                <a:gd name="T3" fmla="*/ 336 h 288"/>
                <a:gd name="T4" fmla="*/ 3984 w 2304"/>
                <a:gd name="T5" fmla="*/ 336 h 288"/>
                <a:gd name="T6" fmla="*/ 3984 w 2304"/>
                <a:gd name="T7" fmla="*/ 0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04" h="288">
                  <a:moveTo>
                    <a:pt x="0" y="0"/>
                  </a:moveTo>
                  <a:lnTo>
                    <a:pt x="0" y="288"/>
                  </a:lnTo>
                  <a:lnTo>
                    <a:pt x="2304" y="288"/>
                  </a:lnTo>
                  <a:lnTo>
                    <a:pt x="2304"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2" name="Line 18"/>
            <p:cNvSpPr>
              <a:spLocks noChangeShapeType="1"/>
            </p:cNvSpPr>
            <p:nvPr/>
          </p:nvSpPr>
          <p:spPr bwMode="auto">
            <a:xfrm>
              <a:off x="2112" y="307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3" name="Line 19"/>
            <p:cNvSpPr>
              <a:spLocks noChangeShapeType="1"/>
            </p:cNvSpPr>
            <p:nvPr/>
          </p:nvSpPr>
          <p:spPr bwMode="auto">
            <a:xfrm>
              <a:off x="3456" y="307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04800" y="152400"/>
            <a:ext cx="7010400" cy="914400"/>
          </a:xfrm>
        </p:spPr>
        <p:txBody>
          <a:bodyPr/>
          <a:lstStyle/>
          <a:p>
            <a:pPr algn="just" eaLnBrk="1" hangingPunct="1">
              <a:defRPr/>
            </a:pPr>
            <a:r>
              <a:rPr lang="zh-CN" altLang="en-US" sz="3600" b="1" smtClean="0">
                <a:solidFill>
                  <a:schemeClr val="tx1"/>
                </a:solidFill>
                <a:effectLst>
                  <a:outerShdw blurRad="38100" dist="38100" dir="2700000" algn="tl">
                    <a:srgbClr val="C0C0C0"/>
                  </a:outerShdw>
                </a:effectLst>
                <a:latin typeface="" pitchFamily="18" charset="0"/>
                <a:ea typeface="楷体_GB2312" pitchFamily="49" charset="-122"/>
              </a:rPr>
              <a:t>希尔排序示例</a:t>
            </a:r>
          </a:p>
        </p:txBody>
      </p:sp>
      <p:sp>
        <p:nvSpPr>
          <p:cNvPr id="47107" name="Rectangle 3"/>
          <p:cNvSpPr>
            <a:spLocks noGrp="1" noChangeArrowheads="1"/>
          </p:cNvSpPr>
          <p:nvPr>
            <p:ph type="body" idx="1"/>
          </p:nvPr>
        </p:nvSpPr>
        <p:spPr>
          <a:xfrm>
            <a:off x="381000" y="1295400"/>
            <a:ext cx="8153400" cy="4876800"/>
          </a:xfrm>
        </p:spPr>
        <p:txBody>
          <a:bodyPr/>
          <a:lstStyle/>
          <a:p>
            <a:pPr eaLnBrk="1" hangingPunct="1">
              <a:spcBef>
                <a:spcPct val="0"/>
              </a:spcBef>
              <a:buFontTx/>
              <a:buNone/>
              <a:defRPr/>
            </a:pPr>
            <a:r>
              <a:rPr lang="en-US" altLang="zh-CN" sz="2800" b="1" smtClean="0">
                <a:effectLst>
                  <a:outerShdw blurRad="38100" dist="38100" dir="2700000" algn="tl">
                    <a:srgbClr val="C0C0C0"/>
                  </a:outerShdw>
                </a:effectLst>
                <a:latin typeface="" pitchFamily="18" charset="0"/>
                <a:ea typeface="楷体_GB2312" pitchFamily="49" charset="-122"/>
              </a:rPr>
              <a:t>i       (0)   (1)    (2)    (3)    (4)     (5)      gap</a:t>
            </a:r>
          </a:p>
          <a:p>
            <a:pPr eaLnBrk="1" hangingPunct="1">
              <a:spcBef>
                <a:spcPct val="0"/>
              </a:spcBef>
              <a:buFontTx/>
              <a:buNone/>
              <a:defRPr/>
            </a:pPr>
            <a:r>
              <a:rPr lang="en-US" altLang="zh-CN" sz="2800" b="1" smtClean="0">
                <a:effectLst>
                  <a:outerShdw blurRad="38100" dist="38100" dir="2700000" algn="tl">
                    <a:srgbClr val="C0C0C0"/>
                  </a:outerShdw>
                </a:effectLst>
                <a:latin typeface="" pitchFamily="18" charset="0"/>
                <a:ea typeface="楷体_GB2312" pitchFamily="49" charset="-122"/>
              </a:rPr>
              <a:t>        21    25     49    25*   16      08         </a:t>
            </a:r>
          </a:p>
          <a:p>
            <a:pPr eaLnBrk="1" hangingPunct="1">
              <a:spcBef>
                <a:spcPct val="0"/>
              </a:spcBef>
              <a:buFontTx/>
              <a:buNone/>
              <a:defRPr/>
            </a:pPr>
            <a:r>
              <a:rPr lang="en-US" altLang="zh-CN" sz="2800" b="1" smtClean="0">
                <a:effectLst>
                  <a:outerShdw blurRad="38100" dist="38100" dir="2700000" algn="tl">
                    <a:srgbClr val="C0C0C0"/>
                  </a:outerShdw>
                </a:effectLst>
                <a:latin typeface="" pitchFamily="18" charset="0"/>
                <a:ea typeface="楷体_GB2312" pitchFamily="49" charset="-122"/>
              </a:rPr>
              <a:t>1      21      -        -    25*                           3</a:t>
            </a:r>
          </a:p>
          <a:p>
            <a:pPr eaLnBrk="1" hangingPunct="1">
              <a:spcBef>
                <a:spcPct val="0"/>
              </a:spcBef>
              <a:buFontTx/>
              <a:buNone/>
              <a:defRPr/>
            </a:pPr>
            <a:r>
              <a:rPr lang="en-US" altLang="zh-CN" sz="2800" b="1" smtClean="0">
                <a:effectLst>
                  <a:outerShdw blurRad="38100" dist="38100" dir="2700000" algn="tl">
                    <a:srgbClr val="C0C0C0"/>
                  </a:outerShdw>
                </a:effectLst>
                <a:latin typeface="" pitchFamily="18" charset="0"/>
                <a:ea typeface="楷体_GB2312" pitchFamily="49" charset="-122"/>
              </a:rPr>
              <a:t>                25        -      -      16</a:t>
            </a:r>
          </a:p>
          <a:p>
            <a:pPr eaLnBrk="1" hangingPunct="1">
              <a:spcBef>
                <a:spcPct val="0"/>
              </a:spcBef>
              <a:buFontTx/>
              <a:buNone/>
              <a:defRPr/>
            </a:pPr>
            <a:r>
              <a:rPr lang="en-US" altLang="zh-CN" sz="2800" b="1" smtClean="0">
                <a:effectLst>
                  <a:outerShdw blurRad="38100" dist="38100" dir="2700000" algn="tl">
                    <a:srgbClr val="C0C0C0"/>
                  </a:outerShdw>
                </a:effectLst>
                <a:latin typeface="" pitchFamily="18" charset="0"/>
                <a:ea typeface="楷体_GB2312" pitchFamily="49" charset="-122"/>
              </a:rPr>
              <a:t>                          49     -        -      08</a:t>
            </a:r>
          </a:p>
          <a:p>
            <a:pPr eaLnBrk="1" hangingPunct="1">
              <a:spcBef>
                <a:spcPct val="0"/>
              </a:spcBef>
              <a:buFontTx/>
              <a:buNone/>
              <a:defRPr/>
            </a:pPr>
            <a:r>
              <a:rPr lang="en-US" altLang="zh-CN" sz="2800" b="1" smtClean="0">
                <a:effectLst>
                  <a:outerShdw blurRad="38100" dist="38100" dir="2700000" algn="tl">
                    <a:srgbClr val="C0C0C0"/>
                  </a:outerShdw>
                </a:effectLst>
                <a:latin typeface="" pitchFamily="18" charset="0"/>
                <a:ea typeface="楷体_GB2312" pitchFamily="49" charset="-122"/>
              </a:rPr>
              <a:t>         21    16     08    25*   25     49</a:t>
            </a:r>
          </a:p>
          <a:p>
            <a:pPr eaLnBrk="1" hangingPunct="1">
              <a:spcBef>
                <a:spcPct val="0"/>
              </a:spcBef>
              <a:buFontTx/>
              <a:buNone/>
              <a:defRPr/>
            </a:pPr>
            <a:r>
              <a:rPr lang="en-US" altLang="zh-CN" sz="2800" b="1" smtClean="0">
                <a:effectLst>
                  <a:outerShdw blurRad="38100" dist="38100" dir="2700000" algn="tl">
                    <a:srgbClr val="C0C0C0"/>
                  </a:outerShdw>
                </a:effectLst>
                <a:latin typeface="" pitchFamily="18" charset="0"/>
                <a:ea typeface="楷体_GB2312" pitchFamily="49" charset="-122"/>
              </a:rPr>
              <a:t>2       21      -      08       -    25                  2</a:t>
            </a:r>
          </a:p>
          <a:p>
            <a:pPr eaLnBrk="1" hangingPunct="1">
              <a:spcBef>
                <a:spcPct val="0"/>
              </a:spcBef>
              <a:buFontTx/>
              <a:buNone/>
              <a:defRPr/>
            </a:pPr>
            <a:r>
              <a:rPr lang="en-US" altLang="zh-CN" sz="2800" b="1" smtClean="0">
                <a:effectLst>
                  <a:outerShdw blurRad="38100" dist="38100" dir="2700000" algn="tl">
                    <a:srgbClr val="C0C0C0"/>
                  </a:outerShdw>
                </a:effectLst>
                <a:latin typeface="" pitchFamily="18" charset="0"/>
                <a:ea typeface="楷体_GB2312" pitchFamily="49" charset="-122"/>
              </a:rPr>
              <a:t>                 16       -      25*    -      49</a:t>
            </a:r>
          </a:p>
          <a:p>
            <a:pPr eaLnBrk="1" hangingPunct="1">
              <a:spcBef>
                <a:spcPct val="0"/>
              </a:spcBef>
              <a:buFontTx/>
              <a:buNone/>
              <a:defRPr/>
            </a:pPr>
            <a:r>
              <a:rPr lang="en-US" altLang="zh-CN" sz="2800" b="1" smtClean="0">
                <a:effectLst>
                  <a:outerShdw blurRad="38100" dist="38100" dir="2700000" algn="tl">
                    <a:srgbClr val="C0C0C0"/>
                  </a:outerShdw>
                </a:effectLst>
                <a:latin typeface="" pitchFamily="18" charset="0"/>
                <a:ea typeface="楷体_GB2312" pitchFamily="49" charset="-122"/>
              </a:rPr>
              <a:t>         08    16     21     25*   25     49</a:t>
            </a:r>
          </a:p>
          <a:p>
            <a:pPr eaLnBrk="1" hangingPunct="1">
              <a:spcBef>
                <a:spcPct val="0"/>
              </a:spcBef>
              <a:buFontTx/>
              <a:buNone/>
              <a:defRPr/>
            </a:pPr>
            <a:r>
              <a:rPr lang="en-US" altLang="zh-CN" sz="2800" b="1" smtClean="0">
                <a:effectLst>
                  <a:outerShdw blurRad="38100" dist="38100" dir="2700000" algn="tl">
                    <a:srgbClr val="C0C0C0"/>
                  </a:outerShdw>
                </a:effectLst>
                <a:latin typeface="" pitchFamily="18" charset="0"/>
                <a:ea typeface="楷体_GB2312" pitchFamily="49" charset="-122"/>
              </a:rPr>
              <a:t>3       08    16     21     25*   25     49        1</a:t>
            </a:r>
          </a:p>
          <a:p>
            <a:pPr eaLnBrk="1" hangingPunct="1">
              <a:spcBef>
                <a:spcPct val="0"/>
              </a:spcBef>
              <a:buFontTx/>
              <a:buNone/>
              <a:defRPr/>
            </a:pPr>
            <a:r>
              <a:rPr lang="en-US" altLang="zh-CN" sz="2800" b="1" smtClean="0">
                <a:effectLst>
                  <a:outerShdw blurRad="38100" dist="38100" dir="2700000" algn="tl">
                    <a:srgbClr val="C0C0C0"/>
                  </a:outerShdw>
                </a:effectLst>
                <a:latin typeface="" pitchFamily="18" charset="0"/>
                <a:ea typeface="楷体_GB2312" pitchFamily="49" charset="-122"/>
              </a:rPr>
              <a:t>         08    16     21     25*   25     49</a:t>
            </a:r>
          </a:p>
        </p:txBody>
      </p:sp>
      <p:sp>
        <p:nvSpPr>
          <p:cNvPr id="27652" name="Freeform 5"/>
          <p:cNvSpPr>
            <a:spLocks/>
          </p:cNvSpPr>
          <p:nvPr/>
        </p:nvSpPr>
        <p:spPr bwMode="auto">
          <a:xfrm>
            <a:off x="1371600" y="2514600"/>
            <a:ext cx="2209800" cy="152400"/>
          </a:xfrm>
          <a:custGeom>
            <a:avLst/>
            <a:gdLst>
              <a:gd name="T0" fmla="*/ 0 w 1392"/>
              <a:gd name="T1" fmla="*/ 0 h 96"/>
              <a:gd name="T2" fmla="*/ 0 w 1392"/>
              <a:gd name="T3" fmla="*/ 152400 h 96"/>
              <a:gd name="T4" fmla="*/ 2209800 w 1392"/>
              <a:gd name="T5" fmla="*/ 152400 h 96"/>
              <a:gd name="T6" fmla="*/ 2209800 w 1392"/>
              <a:gd name="T7" fmla="*/ 0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92" h="96">
                <a:moveTo>
                  <a:pt x="0" y="0"/>
                </a:moveTo>
                <a:lnTo>
                  <a:pt x="0" y="96"/>
                </a:lnTo>
                <a:lnTo>
                  <a:pt x="1392" y="96"/>
                </a:lnTo>
                <a:lnTo>
                  <a:pt x="1392" y="0"/>
                </a:lnTo>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3" name="Freeform 6"/>
          <p:cNvSpPr>
            <a:spLocks/>
          </p:cNvSpPr>
          <p:nvPr/>
        </p:nvSpPr>
        <p:spPr bwMode="auto">
          <a:xfrm>
            <a:off x="2133600" y="2971800"/>
            <a:ext cx="2209800" cy="152400"/>
          </a:xfrm>
          <a:custGeom>
            <a:avLst/>
            <a:gdLst>
              <a:gd name="T0" fmla="*/ 0 w 1392"/>
              <a:gd name="T1" fmla="*/ 0 h 96"/>
              <a:gd name="T2" fmla="*/ 0 w 1392"/>
              <a:gd name="T3" fmla="*/ 152400 h 96"/>
              <a:gd name="T4" fmla="*/ 2209800 w 1392"/>
              <a:gd name="T5" fmla="*/ 152400 h 96"/>
              <a:gd name="T6" fmla="*/ 2209800 w 1392"/>
              <a:gd name="T7" fmla="*/ 0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92" h="96">
                <a:moveTo>
                  <a:pt x="0" y="0"/>
                </a:moveTo>
                <a:lnTo>
                  <a:pt x="0" y="96"/>
                </a:lnTo>
                <a:lnTo>
                  <a:pt x="1392" y="96"/>
                </a:lnTo>
                <a:lnTo>
                  <a:pt x="1392" y="0"/>
                </a:lnTo>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4" name="Freeform 7"/>
          <p:cNvSpPr>
            <a:spLocks/>
          </p:cNvSpPr>
          <p:nvPr/>
        </p:nvSpPr>
        <p:spPr bwMode="auto">
          <a:xfrm>
            <a:off x="2971800" y="3352800"/>
            <a:ext cx="2209800" cy="152400"/>
          </a:xfrm>
          <a:custGeom>
            <a:avLst/>
            <a:gdLst>
              <a:gd name="T0" fmla="*/ 0 w 1392"/>
              <a:gd name="T1" fmla="*/ 0 h 96"/>
              <a:gd name="T2" fmla="*/ 0 w 1392"/>
              <a:gd name="T3" fmla="*/ 152400 h 96"/>
              <a:gd name="T4" fmla="*/ 2209800 w 1392"/>
              <a:gd name="T5" fmla="*/ 152400 h 96"/>
              <a:gd name="T6" fmla="*/ 2209800 w 1392"/>
              <a:gd name="T7" fmla="*/ 0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92" h="96">
                <a:moveTo>
                  <a:pt x="0" y="0"/>
                </a:moveTo>
                <a:lnTo>
                  <a:pt x="0" y="96"/>
                </a:lnTo>
                <a:lnTo>
                  <a:pt x="1392" y="96"/>
                </a:lnTo>
                <a:lnTo>
                  <a:pt x="1392" y="0"/>
                </a:lnTo>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7655" name="Group 12"/>
          <p:cNvGrpSpPr>
            <a:grpSpLocks/>
          </p:cNvGrpSpPr>
          <p:nvPr/>
        </p:nvGrpSpPr>
        <p:grpSpPr bwMode="auto">
          <a:xfrm>
            <a:off x="1447800" y="4191000"/>
            <a:ext cx="2971800" cy="152400"/>
            <a:chOff x="912" y="2688"/>
            <a:chExt cx="1872" cy="96"/>
          </a:xfrm>
        </p:grpSpPr>
        <p:sp>
          <p:nvSpPr>
            <p:cNvPr id="27660" name="Freeform 8"/>
            <p:cNvSpPr>
              <a:spLocks/>
            </p:cNvSpPr>
            <p:nvPr/>
          </p:nvSpPr>
          <p:spPr bwMode="auto">
            <a:xfrm>
              <a:off x="912" y="2688"/>
              <a:ext cx="1872" cy="96"/>
            </a:xfrm>
            <a:custGeom>
              <a:avLst/>
              <a:gdLst>
                <a:gd name="T0" fmla="*/ 0 w 1392"/>
                <a:gd name="T1" fmla="*/ 0 h 96"/>
                <a:gd name="T2" fmla="*/ 0 w 1392"/>
                <a:gd name="T3" fmla="*/ 96 h 96"/>
                <a:gd name="T4" fmla="*/ 1872 w 1392"/>
                <a:gd name="T5" fmla="*/ 96 h 96"/>
                <a:gd name="T6" fmla="*/ 1872 w 1392"/>
                <a:gd name="T7" fmla="*/ 0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92" h="96">
                  <a:moveTo>
                    <a:pt x="0" y="0"/>
                  </a:moveTo>
                  <a:lnTo>
                    <a:pt x="0" y="96"/>
                  </a:lnTo>
                  <a:lnTo>
                    <a:pt x="1392" y="96"/>
                  </a:lnTo>
                  <a:lnTo>
                    <a:pt x="1392" y="0"/>
                  </a:lnTo>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61" name="Line 11"/>
            <p:cNvSpPr>
              <a:spLocks noChangeShapeType="1"/>
            </p:cNvSpPr>
            <p:nvPr/>
          </p:nvSpPr>
          <p:spPr bwMode="auto">
            <a:xfrm flipV="1">
              <a:off x="1872" y="2688"/>
              <a:ext cx="0" cy="96"/>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7656" name="Group 13"/>
          <p:cNvGrpSpPr>
            <a:grpSpLocks/>
          </p:cNvGrpSpPr>
          <p:nvPr/>
        </p:nvGrpSpPr>
        <p:grpSpPr bwMode="auto">
          <a:xfrm>
            <a:off x="2286000" y="4648200"/>
            <a:ext cx="2971800" cy="152400"/>
            <a:chOff x="912" y="2688"/>
            <a:chExt cx="1872" cy="96"/>
          </a:xfrm>
        </p:grpSpPr>
        <p:sp>
          <p:nvSpPr>
            <p:cNvPr id="27658" name="Freeform 14"/>
            <p:cNvSpPr>
              <a:spLocks/>
            </p:cNvSpPr>
            <p:nvPr/>
          </p:nvSpPr>
          <p:spPr bwMode="auto">
            <a:xfrm>
              <a:off x="912" y="2688"/>
              <a:ext cx="1872" cy="96"/>
            </a:xfrm>
            <a:custGeom>
              <a:avLst/>
              <a:gdLst>
                <a:gd name="T0" fmla="*/ 0 w 1392"/>
                <a:gd name="T1" fmla="*/ 0 h 96"/>
                <a:gd name="T2" fmla="*/ 0 w 1392"/>
                <a:gd name="T3" fmla="*/ 96 h 96"/>
                <a:gd name="T4" fmla="*/ 1872 w 1392"/>
                <a:gd name="T5" fmla="*/ 96 h 96"/>
                <a:gd name="T6" fmla="*/ 1872 w 1392"/>
                <a:gd name="T7" fmla="*/ 0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92" h="96">
                  <a:moveTo>
                    <a:pt x="0" y="0"/>
                  </a:moveTo>
                  <a:lnTo>
                    <a:pt x="0" y="96"/>
                  </a:lnTo>
                  <a:lnTo>
                    <a:pt x="1392" y="96"/>
                  </a:lnTo>
                  <a:lnTo>
                    <a:pt x="1392" y="0"/>
                  </a:lnTo>
                </a:path>
              </a:pathLst>
            </a:cu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9" name="Line 15"/>
            <p:cNvSpPr>
              <a:spLocks noChangeShapeType="1"/>
            </p:cNvSpPr>
            <p:nvPr/>
          </p:nvSpPr>
          <p:spPr bwMode="auto">
            <a:xfrm flipV="1">
              <a:off x="1872" y="2688"/>
              <a:ext cx="0" cy="96"/>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7657" name="Rectangle 16"/>
          <p:cNvSpPr>
            <a:spLocks noChangeArrowheads="1"/>
          </p:cNvSpPr>
          <p:nvPr/>
        </p:nvSpPr>
        <p:spPr bwMode="auto">
          <a:xfrm>
            <a:off x="395288" y="6165850"/>
            <a:ext cx="60055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3300"/>
                </a:solidFill>
                <a:latin typeface="楷体_GB2312" pitchFamily="49" charset="-122"/>
                <a:ea typeface="楷体_GB2312" pitchFamily="49" charset="-122"/>
              </a:rPr>
              <a:t>通过算法演示观看希尔排序的算法执行过程</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8"/>
          <p:cNvSpPr>
            <a:spLocks noChangeArrowheads="1"/>
          </p:cNvSpPr>
          <p:nvPr/>
        </p:nvSpPr>
        <p:spPr bwMode="auto">
          <a:xfrm>
            <a:off x="179512" y="260648"/>
            <a:ext cx="28082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b="1" dirty="0">
                <a:solidFill>
                  <a:srgbClr val="FF3300"/>
                </a:solidFill>
                <a:effectLst>
                  <a:outerShdw blurRad="38100" dist="38100" dir="2700000" algn="tl">
                    <a:srgbClr val="000000">
                      <a:alpha val="43137"/>
                    </a:srgbClr>
                  </a:outerShdw>
                </a:effectLst>
                <a:latin typeface="楷体_GB2312" pitchFamily="49" charset="-122"/>
                <a:ea typeface="楷体_GB2312" pitchFamily="49" charset="-122"/>
              </a:rPr>
              <a:t>希尔排序算法</a:t>
            </a:r>
          </a:p>
        </p:txBody>
      </p:sp>
      <p:sp>
        <p:nvSpPr>
          <p:cNvPr id="28675" name="Rectangle 9"/>
          <p:cNvSpPr>
            <a:spLocks noChangeArrowheads="1"/>
          </p:cNvSpPr>
          <p:nvPr/>
        </p:nvSpPr>
        <p:spPr bwMode="auto">
          <a:xfrm>
            <a:off x="0" y="1052736"/>
            <a:ext cx="9144000" cy="5262979"/>
          </a:xfrm>
          <a:prstGeom prst="rect">
            <a:avLst/>
          </a:prstGeom>
          <a:solidFill>
            <a:srgbClr val="00CC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eaLnBrk="0" hangingPunct="0"/>
            <a:r>
              <a:rPr kumimoji="1" lang="en-US" altLang="zh-CN" sz="2400" b="1" dirty="0">
                <a:latin typeface="Times New Roman" pitchFamily="18" charset="0"/>
              </a:rPr>
              <a:t>def ShellSort(A, left, right):</a:t>
            </a:r>
          </a:p>
          <a:p>
            <a:pPr eaLnBrk="0" hangingPunct="0"/>
            <a:r>
              <a:rPr kumimoji="1" lang="en-US" altLang="zh-CN" sz="2400" b="1" dirty="0">
                <a:latin typeface="Times New Roman" pitchFamily="18" charset="0"/>
              </a:rPr>
              <a:t>    gap = right - left + 1             # </a:t>
            </a:r>
            <a:r>
              <a:rPr kumimoji="1" lang="zh-CN" altLang="en-US" sz="2400" b="1" dirty="0">
                <a:latin typeface="Times New Roman" pitchFamily="18" charset="0"/>
              </a:rPr>
              <a:t>增量的初始值</a:t>
            </a:r>
          </a:p>
          <a:p>
            <a:pPr eaLnBrk="0" hangingPunct="0"/>
            <a:r>
              <a:rPr kumimoji="1" lang="zh-CN" altLang="en-US" sz="2400" b="1" dirty="0">
                <a:latin typeface="Times New Roman" pitchFamily="18" charset="0"/>
              </a:rPr>
              <a:t>    </a:t>
            </a:r>
            <a:r>
              <a:rPr kumimoji="1" lang="en-US" altLang="zh-CN" sz="2400" b="1" dirty="0">
                <a:latin typeface="Times New Roman" pitchFamily="18" charset="0"/>
              </a:rPr>
              <a:t>while True :</a:t>
            </a:r>
          </a:p>
          <a:p>
            <a:pPr eaLnBrk="0" hangingPunct="0"/>
            <a:r>
              <a:rPr kumimoji="1" lang="en-US" altLang="zh-CN" sz="2400" b="1" dirty="0">
                <a:latin typeface="Times New Roman" pitchFamily="18" charset="0"/>
              </a:rPr>
              <a:t>        </a:t>
            </a:r>
            <a:r>
              <a:rPr kumimoji="1" lang="en-US" altLang="zh-CN" sz="2400" b="1" dirty="0" smtClean="0">
                <a:latin typeface="Times New Roman" pitchFamily="18" charset="0"/>
              </a:rPr>
              <a:t>gap = gap/3+1                   # </a:t>
            </a:r>
            <a:r>
              <a:rPr kumimoji="1" lang="zh-CN" altLang="en-US" sz="2400" b="1" dirty="0">
                <a:latin typeface="Times New Roman" pitchFamily="18" charset="0"/>
              </a:rPr>
              <a:t>求下一增量值</a:t>
            </a:r>
          </a:p>
          <a:p>
            <a:pPr eaLnBrk="0" hangingPunct="0"/>
            <a:r>
              <a:rPr kumimoji="1" lang="zh-CN" altLang="en-US" sz="2400" b="1" dirty="0">
                <a:latin typeface="Times New Roman" pitchFamily="18" charset="0"/>
              </a:rPr>
              <a:t>        </a:t>
            </a:r>
            <a:r>
              <a:rPr kumimoji="1" lang="en-US" altLang="zh-CN" sz="2400" b="1" dirty="0">
                <a:latin typeface="Times New Roman" pitchFamily="18" charset="0"/>
              </a:rPr>
              <a:t>for  i in range (left+gap, right+1) :     # </a:t>
            </a:r>
            <a:r>
              <a:rPr kumimoji="1" lang="zh-CN" altLang="en-US" sz="2400" b="1" dirty="0">
                <a:latin typeface="Times New Roman" pitchFamily="18" charset="0"/>
              </a:rPr>
              <a:t>各子序列交替处理</a:t>
            </a:r>
          </a:p>
          <a:p>
            <a:pPr eaLnBrk="0" hangingPunct="0"/>
            <a:r>
              <a:rPr kumimoji="1" lang="zh-CN" altLang="en-US" sz="2400" b="1" dirty="0">
                <a:latin typeface="Times New Roman" pitchFamily="18" charset="0"/>
              </a:rPr>
              <a:t>            </a:t>
            </a:r>
            <a:r>
              <a:rPr kumimoji="1" lang="en-US" altLang="zh-CN" sz="2400" b="1" dirty="0">
                <a:latin typeface="Times New Roman" pitchFamily="18" charset="0"/>
              </a:rPr>
              <a:t>if  A[i] &lt; A[i-gap] </a:t>
            </a:r>
            <a:r>
              <a:rPr kumimoji="1" lang="en-US" altLang="zh-CN" sz="2400" b="1">
                <a:latin typeface="Times New Roman" pitchFamily="18" charset="0"/>
              </a:rPr>
              <a:t>:    </a:t>
            </a:r>
            <a:r>
              <a:rPr kumimoji="1" lang="en-US" altLang="zh-CN" sz="2400" b="1" smtClean="0">
                <a:latin typeface="Times New Roman" pitchFamily="18" charset="0"/>
              </a:rPr>
              <a:t>    </a:t>
            </a:r>
            <a:r>
              <a:rPr kumimoji="1" lang="en-US" altLang="zh-CN" sz="2400" b="1" dirty="0">
                <a:latin typeface="Times New Roman" pitchFamily="18" charset="0"/>
              </a:rPr>
              <a:t># </a:t>
            </a:r>
            <a:r>
              <a:rPr kumimoji="1" lang="zh-CN" altLang="en-US" sz="2400" b="1" dirty="0">
                <a:latin typeface="Times New Roman" pitchFamily="18" charset="0"/>
              </a:rPr>
              <a:t>逆序</a:t>
            </a:r>
          </a:p>
          <a:p>
            <a:pPr eaLnBrk="0" hangingPunct="0"/>
            <a:r>
              <a:rPr kumimoji="1" lang="zh-CN" altLang="en-US" sz="2400" b="1" dirty="0">
                <a:latin typeface="Times New Roman" pitchFamily="18" charset="0"/>
              </a:rPr>
              <a:t>                </a:t>
            </a:r>
            <a:r>
              <a:rPr kumimoji="1" lang="en-US" altLang="zh-CN" sz="2400" b="1" dirty="0">
                <a:latin typeface="Times New Roman" pitchFamily="18" charset="0"/>
              </a:rPr>
              <a:t>tmp = A[i]</a:t>
            </a:r>
          </a:p>
          <a:p>
            <a:pPr eaLnBrk="0" hangingPunct="0"/>
            <a:r>
              <a:rPr kumimoji="1" lang="en-US" altLang="zh-CN" sz="2400" b="1" dirty="0">
                <a:latin typeface="Times New Roman" pitchFamily="18" charset="0"/>
              </a:rPr>
              <a:t>                j = i-gap</a:t>
            </a:r>
          </a:p>
          <a:p>
            <a:pPr eaLnBrk="0" hangingPunct="0"/>
            <a:r>
              <a:rPr kumimoji="1" lang="en-US" altLang="zh-CN" sz="2400" b="1" dirty="0">
                <a:latin typeface="Times New Roman" pitchFamily="18" charset="0"/>
              </a:rPr>
              <a:t>                while True :</a:t>
            </a:r>
          </a:p>
          <a:p>
            <a:pPr eaLnBrk="0" hangingPunct="0"/>
            <a:r>
              <a:rPr kumimoji="1" lang="en-US" altLang="zh-CN" sz="2400" b="1" dirty="0">
                <a:latin typeface="Times New Roman" pitchFamily="18" charset="0"/>
              </a:rPr>
              <a:t>                    A[j+gap] = A[j]     # </a:t>
            </a:r>
            <a:r>
              <a:rPr kumimoji="1" lang="zh-CN" altLang="en-US" sz="2400" b="1" dirty="0">
                <a:latin typeface="Times New Roman" pitchFamily="18" charset="0"/>
              </a:rPr>
              <a:t>后移元素</a:t>
            </a:r>
          </a:p>
          <a:p>
            <a:pPr eaLnBrk="0" hangingPunct="0"/>
            <a:r>
              <a:rPr kumimoji="1" lang="zh-CN" altLang="en-US" sz="2400" b="1" dirty="0">
                <a:latin typeface="Times New Roman" pitchFamily="18" charset="0"/>
              </a:rPr>
              <a:t>                    </a:t>
            </a:r>
            <a:r>
              <a:rPr kumimoji="1" lang="en-US" altLang="zh-CN" sz="2400" b="1" dirty="0" smtClean="0">
                <a:latin typeface="Times New Roman" pitchFamily="18" charset="0"/>
              </a:rPr>
              <a:t>j = j-gap                 </a:t>
            </a:r>
            <a:r>
              <a:rPr kumimoji="1" lang="en-US" altLang="zh-CN" sz="2400" b="1" dirty="0">
                <a:latin typeface="Times New Roman" pitchFamily="18" charset="0"/>
              </a:rPr>
              <a:t># </a:t>
            </a:r>
            <a:r>
              <a:rPr kumimoji="1" lang="zh-CN" altLang="en-US" sz="2400" b="1" dirty="0">
                <a:latin typeface="Times New Roman" pitchFamily="18" charset="0"/>
              </a:rPr>
              <a:t>再比较前一元素</a:t>
            </a:r>
          </a:p>
          <a:p>
            <a:pPr eaLnBrk="0" hangingPunct="0"/>
            <a:r>
              <a:rPr kumimoji="1" lang="zh-CN" altLang="en-US" sz="2400" b="1" dirty="0">
                <a:latin typeface="Times New Roman" pitchFamily="18" charset="0"/>
              </a:rPr>
              <a:t>                    </a:t>
            </a:r>
            <a:r>
              <a:rPr kumimoji="1" lang="en-US" altLang="zh-CN" sz="2400" b="1" dirty="0">
                <a:latin typeface="Times New Roman" pitchFamily="18" charset="0"/>
              </a:rPr>
              <a:t>if not ( j &gt; left and tmp &lt; A[j]) : break</a:t>
            </a:r>
          </a:p>
          <a:p>
            <a:pPr eaLnBrk="0" hangingPunct="0"/>
            <a:r>
              <a:rPr kumimoji="1" lang="en-US" altLang="zh-CN" sz="2400" b="1" dirty="0">
                <a:latin typeface="Times New Roman" pitchFamily="18" charset="0"/>
              </a:rPr>
              <a:t>                A[j+gap]=tmp    # </a:t>
            </a:r>
            <a:r>
              <a:rPr kumimoji="1" lang="zh-CN" altLang="en-US" sz="2400" b="1" dirty="0">
                <a:latin typeface="Times New Roman" pitchFamily="18" charset="0"/>
              </a:rPr>
              <a:t>将</a:t>
            </a:r>
            <a:r>
              <a:rPr kumimoji="1" lang="en-US" altLang="zh-CN" sz="2400" b="1" dirty="0">
                <a:latin typeface="Times New Roman" pitchFamily="18" charset="0"/>
              </a:rPr>
              <a:t>A[i]</a:t>
            </a:r>
            <a:r>
              <a:rPr kumimoji="1" lang="zh-CN" altLang="en-US" sz="2400" b="1" dirty="0">
                <a:latin typeface="Times New Roman" pitchFamily="18" charset="0"/>
              </a:rPr>
              <a:t>回送</a:t>
            </a:r>
          </a:p>
          <a:p>
            <a:pPr eaLnBrk="0" hangingPunct="0"/>
            <a:r>
              <a:rPr kumimoji="1" lang="zh-CN" altLang="en-US" sz="2400" b="1" dirty="0">
                <a:latin typeface="Times New Roman" pitchFamily="18" charset="0"/>
              </a:rPr>
              <a:t>        </a:t>
            </a:r>
            <a:r>
              <a:rPr kumimoji="1" lang="en-US" altLang="zh-CN" sz="2400" b="1" dirty="0">
                <a:latin typeface="Times New Roman" pitchFamily="18" charset="0"/>
              </a:rPr>
              <a:t>if not gap &gt; 1 : break</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ext Box 8"/>
          <p:cNvSpPr txBox="1">
            <a:spLocks noChangeArrowheads="1"/>
          </p:cNvSpPr>
          <p:nvPr/>
        </p:nvSpPr>
        <p:spPr bwMode="auto">
          <a:xfrm>
            <a:off x="251520" y="404664"/>
            <a:ext cx="8640960"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71437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algn="just" eaLnBrk="1" hangingPunct="1">
              <a:spcBef>
                <a:spcPct val="50000"/>
              </a:spcBef>
              <a:buClr>
                <a:schemeClr val="tx1"/>
              </a:buClr>
              <a:buSzPct val="95000"/>
              <a:buFont typeface="Wingdings" panose="05000000000000000000" pitchFamily="2" charset="2"/>
              <a:buChar char="Ø"/>
            </a:pPr>
            <a:r>
              <a:rPr kumimoji="1" lang="zh-CN" altLang="en-US" sz="2800" b="1" dirty="0">
                <a:latin typeface="Times New Roman" pitchFamily="18" charset="0"/>
                <a:ea typeface="楷体_GB2312" pitchFamily="49" charset="-122"/>
              </a:rPr>
              <a:t>为什么</a:t>
            </a:r>
            <a:r>
              <a:rPr kumimoji="1" lang="en-US" altLang="zh-CN" sz="2800" b="1" dirty="0">
                <a:latin typeface="Times New Roman" pitchFamily="18" charset="0"/>
                <a:ea typeface="楷体_GB2312" pitchFamily="49" charset="-122"/>
              </a:rPr>
              <a:t>shell</a:t>
            </a:r>
            <a:r>
              <a:rPr kumimoji="1" lang="zh-CN" altLang="en-US" sz="2800" b="1" dirty="0">
                <a:latin typeface="Times New Roman" pitchFamily="18" charset="0"/>
                <a:ea typeface="楷体_GB2312" pitchFamily="49" charset="-122"/>
              </a:rPr>
              <a:t>排序的时间性能优于直接插入排序呢？因为直接插入排序在初态为有序时所需时间最少，实际上，初态为基本有序时直接插入排序所需的比较和移动次数均较少。</a:t>
            </a:r>
          </a:p>
          <a:p>
            <a:pPr marL="457200" indent="-457200" algn="just" eaLnBrk="1" hangingPunct="1">
              <a:spcBef>
                <a:spcPct val="50000"/>
              </a:spcBef>
              <a:buClr>
                <a:schemeClr val="tx1"/>
              </a:buClr>
              <a:buSzPct val="95000"/>
              <a:buFont typeface="Wingdings" panose="05000000000000000000" pitchFamily="2" charset="2"/>
              <a:buChar char="Ø"/>
            </a:pPr>
            <a:r>
              <a:rPr kumimoji="1" lang="zh-CN" altLang="en-US" sz="2800" b="1" dirty="0">
                <a:latin typeface="Times New Roman" pitchFamily="18" charset="0"/>
                <a:ea typeface="楷体_GB2312" pitchFamily="49" charset="-122"/>
              </a:rPr>
              <a:t>另一方面，当</a:t>
            </a:r>
            <a:r>
              <a:rPr kumimoji="1" lang="en-US" altLang="zh-CN" sz="2800" b="1" dirty="0">
                <a:latin typeface="Times New Roman" pitchFamily="18" charset="0"/>
                <a:ea typeface="楷体_GB2312" pitchFamily="49" charset="-122"/>
              </a:rPr>
              <a:t>n</a:t>
            </a:r>
            <a:r>
              <a:rPr kumimoji="1" lang="zh-CN" altLang="en-US" sz="2800" b="1" dirty="0">
                <a:latin typeface="Times New Roman" pitchFamily="18" charset="0"/>
                <a:ea typeface="楷体_GB2312" pitchFamily="49" charset="-122"/>
              </a:rPr>
              <a:t>值较小时，</a:t>
            </a:r>
            <a:r>
              <a:rPr kumimoji="1" lang="en-US" altLang="zh-CN" sz="2800" b="1" dirty="0">
                <a:latin typeface="Times New Roman" pitchFamily="18" charset="0"/>
                <a:ea typeface="楷体_GB2312" pitchFamily="49" charset="-122"/>
              </a:rPr>
              <a:t>n</a:t>
            </a:r>
            <a:r>
              <a:rPr kumimoji="1" lang="zh-CN" altLang="en-US" sz="2800" b="1" dirty="0">
                <a:latin typeface="Times New Roman" pitchFamily="18" charset="0"/>
                <a:ea typeface="楷体_GB2312" pitchFamily="49" charset="-122"/>
              </a:rPr>
              <a:t>和</a:t>
            </a:r>
            <a:r>
              <a:rPr kumimoji="1" lang="en-US" altLang="zh-CN" sz="2800" b="1" dirty="0">
                <a:latin typeface="Times New Roman" pitchFamily="18" charset="0"/>
                <a:ea typeface="楷体_GB2312" pitchFamily="49" charset="-122"/>
              </a:rPr>
              <a:t>n</a:t>
            </a:r>
            <a:r>
              <a:rPr kumimoji="1" lang="en-US" altLang="zh-CN" sz="2800" b="1" baseline="30000" dirty="0">
                <a:latin typeface="Times New Roman" pitchFamily="18" charset="0"/>
                <a:ea typeface="楷体_GB2312" pitchFamily="49" charset="-122"/>
              </a:rPr>
              <a:t>2</a:t>
            </a:r>
            <a:r>
              <a:rPr kumimoji="1" lang="zh-CN" altLang="en-US" sz="2800" b="1" dirty="0">
                <a:latin typeface="Times New Roman" pitchFamily="18" charset="0"/>
                <a:ea typeface="楷体_GB2312" pitchFamily="49" charset="-122"/>
              </a:rPr>
              <a:t>的差别也较小，即直接插入排序的最好时间复杂度</a:t>
            </a:r>
            <a:r>
              <a:rPr kumimoji="1" lang="en-US" altLang="zh-CN" sz="2800" b="1" dirty="0">
                <a:latin typeface="Times New Roman" pitchFamily="18" charset="0"/>
                <a:ea typeface="楷体_GB2312" pitchFamily="49" charset="-122"/>
              </a:rPr>
              <a:t>O(n)</a:t>
            </a:r>
            <a:r>
              <a:rPr kumimoji="1" lang="zh-CN" altLang="en-US" sz="2800" b="1" dirty="0">
                <a:latin typeface="Times New Roman" pitchFamily="18" charset="0"/>
                <a:ea typeface="楷体_GB2312" pitchFamily="49" charset="-122"/>
              </a:rPr>
              <a:t>和最坏时间复杂度</a:t>
            </a:r>
            <a:r>
              <a:rPr kumimoji="1" lang="en-US" altLang="zh-CN" sz="2800" b="1" dirty="0">
                <a:latin typeface="Times New Roman" pitchFamily="18" charset="0"/>
                <a:ea typeface="楷体_GB2312" pitchFamily="49" charset="-122"/>
              </a:rPr>
              <a:t>O(n</a:t>
            </a:r>
            <a:r>
              <a:rPr kumimoji="1" lang="en-US" altLang="zh-CN" sz="2800" b="1" baseline="30000" dirty="0">
                <a:latin typeface="Times New Roman" pitchFamily="18" charset="0"/>
                <a:ea typeface="楷体_GB2312" pitchFamily="49" charset="-122"/>
              </a:rPr>
              <a:t>2</a:t>
            </a:r>
            <a:r>
              <a:rPr kumimoji="1" lang="en-US" altLang="zh-CN" sz="2800" b="1" dirty="0">
                <a:latin typeface="Times New Roman" pitchFamily="18" charset="0"/>
                <a:ea typeface="楷体_GB2312" pitchFamily="49" charset="-122"/>
              </a:rPr>
              <a:t>)</a:t>
            </a:r>
            <a:r>
              <a:rPr kumimoji="1" lang="zh-CN" altLang="en-US" sz="2800" b="1" dirty="0">
                <a:latin typeface="Times New Roman" pitchFamily="18" charset="0"/>
                <a:ea typeface="楷体_GB2312" pitchFamily="49" charset="-122"/>
              </a:rPr>
              <a:t>差别不大。</a:t>
            </a:r>
          </a:p>
          <a:p>
            <a:pPr marL="457200" indent="-457200" algn="just" eaLnBrk="1" hangingPunct="1">
              <a:spcBef>
                <a:spcPct val="50000"/>
              </a:spcBef>
              <a:buClr>
                <a:schemeClr val="tx1"/>
              </a:buClr>
              <a:buSzPct val="95000"/>
              <a:buFont typeface="Wingdings" panose="05000000000000000000" pitchFamily="2" charset="2"/>
              <a:buChar char="Ø"/>
            </a:pPr>
            <a:r>
              <a:rPr kumimoji="1" lang="zh-CN" altLang="en-US" sz="2800" b="1" dirty="0">
                <a:latin typeface="Times New Roman" pitchFamily="18" charset="0"/>
                <a:ea typeface="楷体_GB2312" pitchFamily="49" charset="-122"/>
              </a:rPr>
              <a:t>在</a:t>
            </a:r>
            <a:r>
              <a:rPr kumimoji="1" lang="en-US" altLang="zh-CN" sz="2800" b="1" dirty="0">
                <a:latin typeface="Times New Roman" pitchFamily="18" charset="0"/>
                <a:ea typeface="楷体_GB2312" pitchFamily="49" charset="-122"/>
              </a:rPr>
              <a:t>shell</a:t>
            </a:r>
            <a:r>
              <a:rPr kumimoji="1" lang="zh-CN" altLang="en-US" sz="2800" b="1" dirty="0">
                <a:latin typeface="Times New Roman" pitchFamily="18" charset="0"/>
                <a:ea typeface="楷体_GB2312" pitchFamily="49" charset="-122"/>
              </a:rPr>
              <a:t>排序开始时增量较大，分组较多，每组的记录数目少，故各组内直接插入较快，后来增量逐渐缩小，分组数逐渐减少，而各组的记录数目逐渐增多，但组内元素已经过多次排序，数组已经比较接近有序状态，所以新的一趟排序过程也较块。</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51520" y="548680"/>
            <a:ext cx="7010400" cy="914400"/>
          </a:xfrm>
        </p:spPr>
        <p:txBody>
          <a:bodyPr/>
          <a:lstStyle/>
          <a:p>
            <a:pPr algn="just" eaLnBrk="1" hangingPunct="1">
              <a:defRPr/>
            </a:pPr>
            <a:r>
              <a:rPr lang="zh-CN" altLang="en-US" sz="3200" b="1" smtClean="0">
                <a:solidFill>
                  <a:schemeClr val="tx1"/>
                </a:solidFill>
                <a:effectLst>
                  <a:outerShdw blurRad="38100" dist="38100" dir="2700000" algn="tl">
                    <a:srgbClr val="C0C0C0"/>
                  </a:outerShdw>
                </a:effectLst>
                <a:latin typeface="Times New Roman" pitchFamily="18" charset="0"/>
                <a:ea typeface="楷体_GB2312" pitchFamily="49" charset="-122"/>
              </a:rPr>
              <a:t>希尔排序中</a:t>
            </a:r>
            <a:r>
              <a:rPr lang="en-US" altLang="zh-CN" sz="3200" b="1" smtClean="0">
                <a:solidFill>
                  <a:schemeClr val="tx1"/>
                </a:solidFill>
                <a:effectLst>
                  <a:outerShdw blurRad="38100" dist="38100" dir="2700000" algn="tl">
                    <a:srgbClr val="C0C0C0"/>
                  </a:outerShdw>
                </a:effectLst>
                <a:latin typeface="Times New Roman" pitchFamily="18" charset="0"/>
                <a:ea typeface="楷体_GB2312" pitchFamily="49" charset="-122"/>
              </a:rPr>
              <a:t>gap</a:t>
            </a:r>
            <a:r>
              <a:rPr lang="zh-CN" altLang="en-US" sz="3200" b="1" smtClean="0">
                <a:solidFill>
                  <a:schemeClr val="tx1"/>
                </a:solidFill>
                <a:effectLst>
                  <a:outerShdw blurRad="38100" dist="38100" dir="2700000" algn="tl">
                    <a:srgbClr val="C0C0C0"/>
                  </a:outerShdw>
                </a:effectLst>
                <a:latin typeface="Times New Roman" pitchFamily="18" charset="0"/>
                <a:ea typeface="楷体_GB2312" pitchFamily="49" charset="-122"/>
              </a:rPr>
              <a:t>的取法</a:t>
            </a:r>
          </a:p>
        </p:txBody>
      </p:sp>
      <p:sp>
        <p:nvSpPr>
          <p:cNvPr id="31747" name="Rectangle 3"/>
          <p:cNvSpPr>
            <a:spLocks noGrp="1" noChangeArrowheads="1"/>
          </p:cNvSpPr>
          <p:nvPr>
            <p:ph type="body" idx="1"/>
          </p:nvPr>
        </p:nvSpPr>
        <p:spPr>
          <a:xfrm>
            <a:off x="252676" y="1628800"/>
            <a:ext cx="8639804" cy="2362200"/>
          </a:xfrm>
        </p:spPr>
        <p:txBody>
          <a:bodyPr/>
          <a:lstStyle/>
          <a:p>
            <a:pPr marL="288925" indent="-288925" eaLnBrk="1" hangingPunct="1">
              <a:lnSpc>
                <a:spcPct val="90000"/>
              </a:lnSpc>
              <a:spcBef>
                <a:spcPct val="30000"/>
              </a:spcBef>
              <a:buClr>
                <a:srgbClr val="FF3300"/>
              </a:buClr>
              <a:buSzPct val="75000"/>
              <a:buFont typeface="Wingdings" pitchFamily="2" charset="2"/>
              <a:buChar char="n"/>
            </a:pPr>
            <a:r>
              <a:rPr lang="en-US" altLang="zh-CN" sz="2800" b="1" smtClean="0">
                <a:latin typeface="Times New Roman" pitchFamily="18" charset="0"/>
                <a:ea typeface="楷体_GB2312" pitchFamily="49" charset="-122"/>
              </a:rPr>
              <a:t>Shell</a:t>
            </a:r>
            <a:r>
              <a:rPr lang="zh-CN" altLang="en-US" sz="2800" b="1" smtClean="0">
                <a:latin typeface="Times New Roman" pitchFamily="18" charset="0"/>
                <a:ea typeface="楷体_GB2312" pitchFamily="49" charset="-122"/>
              </a:rPr>
              <a:t>最初的方案是 </a:t>
            </a:r>
            <a:r>
              <a:rPr lang="en-US" altLang="zh-CN" sz="2800" b="1" smtClean="0">
                <a:latin typeface="Times New Roman" pitchFamily="18" charset="0"/>
                <a:ea typeface="楷体_GB2312" pitchFamily="49" charset="-122"/>
              </a:rPr>
              <a:t>gap= n/2, gap=gap/2</a:t>
            </a:r>
            <a:r>
              <a:rPr lang="zh-CN" altLang="en-US" sz="2800" b="1" smtClean="0">
                <a:latin typeface="Times New Roman" pitchFamily="18" charset="0"/>
                <a:ea typeface="楷体_GB2312" pitchFamily="49" charset="-122"/>
              </a:rPr>
              <a:t>，直到</a:t>
            </a:r>
            <a:r>
              <a:rPr lang="en-US" altLang="zh-CN" sz="2800" b="1" smtClean="0">
                <a:latin typeface="Times New Roman" pitchFamily="18" charset="0"/>
                <a:ea typeface="楷体_GB2312" pitchFamily="49" charset="-122"/>
              </a:rPr>
              <a:t>gap=1.</a:t>
            </a:r>
          </a:p>
          <a:p>
            <a:pPr marL="288925" indent="-288925" eaLnBrk="1" hangingPunct="1">
              <a:lnSpc>
                <a:spcPct val="90000"/>
              </a:lnSpc>
              <a:spcBef>
                <a:spcPct val="30000"/>
              </a:spcBef>
              <a:buClr>
                <a:srgbClr val="FF3300"/>
              </a:buClr>
              <a:buSzPct val="75000"/>
              <a:buFont typeface="Wingdings" pitchFamily="2" charset="2"/>
              <a:buChar char="n"/>
            </a:pPr>
            <a:r>
              <a:rPr lang="en-US" altLang="zh-CN" sz="2800" b="1" smtClean="0">
                <a:latin typeface="Times New Roman" pitchFamily="18" charset="0"/>
                <a:ea typeface="楷体_GB2312" pitchFamily="49" charset="-122"/>
              </a:rPr>
              <a:t>Knuth</a:t>
            </a:r>
            <a:r>
              <a:rPr lang="zh-CN" altLang="en-US" sz="2800" b="1" smtClean="0">
                <a:latin typeface="Times New Roman" pitchFamily="18" charset="0"/>
                <a:ea typeface="楷体_GB2312" pitchFamily="49" charset="-122"/>
              </a:rPr>
              <a:t>的方案是</a:t>
            </a:r>
            <a:r>
              <a:rPr lang="en-US" altLang="zh-CN" sz="2800" b="1" smtClean="0">
                <a:latin typeface="Times New Roman" pitchFamily="18" charset="0"/>
                <a:ea typeface="楷体_GB2312" pitchFamily="49" charset="-122"/>
              </a:rPr>
              <a:t>gap = gap/3+1</a:t>
            </a:r>
          </a:p>
          <a:p>
            <a:pPr marL="288925" indent="-288925" eaLnBrk="1" hangingPunct="1">
              <a:lnSpc>
                <a:spcPct val="90000"/>
              </a:lnSpc>
              <a:spcBef>
                <a:spcPct val="30000"/>
              </a:spcBef>
              <a:buClr>
                <a:srgbClr val="FF3300"/>
              </a:buClr>
              <a:buSzPct val="75000"/>
              <a:buFont typeface="Wingdings" pitchFamily="2" charset="2"/>
              <a:buChar char="n"/>
            </a:pPr>
            <a:r>
              <a:rPr lang="zh-CN" altLang="en-US" sz="2800" b="1" smtClean="0">
                <a:latin typeface="Times New Roman" pitchFamily="18" charset="0"/>
                <a:ea typeface="楷体_GB2312" pitchFamily="49" charset="-122"/>
              </a:rPr>
              <a:t>其它方案有：都取奇数为好；或</a:t>
            </a:r>
            <a:r>
              <a:rPr lang="en-US" altLang="zh-CN" sz="2800" b="1" smtClean="0">
                <a:latin typeface="Times New Roman" pitchFamily="18" charset="0"/>
                <a:ea typeface="楷体_GB2312" pitchFamily="49" charset="-122"/>
              </a:rPr>
              <a:t>gap</a:t>
            </a:r>
            <a:r>
              <a:rPr lang="zh-CN" altLang="en-US" sz="2800" b="1" smtClean="0">
                <a:latin typeface="Times New Roman" pitchFamily="18" charset="0"/>
                <a:ea typeface="楷体_GB2312" pitchFamily="49" charset="-122"/>
              </a:rPr>
              <a:t>互质为好等等。</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79512" y="404664"/>
            <a:ext cx="7010400" cy="914400"/>
          </a:xfrm>
        </p:spPr>
        <p:txBody>
          <a:bodyPr/>
          <a:lstStyle/>
          <a:p>
            <a:pPr algn="just" eaLnBrk="1" hangingPunct="1">
              <a:defRPr/>
            </a:pPr>
            <a:r>
              <a:rPr lang="zh-CN" altLang="en-US" sz="3600" b="1" smtClean="0">
                <a:solidFill>
                  <a:srgbClr val="FF3300"/>
                </a:solidFill>
                <a:effectLst>
                  <a:outerShdw blurRad="38100" dist="38100" dir="2700000" algn="tl">
                    <a:srgbClr val="C0C0C0"/>
                  </a:outerShdw>
                </a:effectLst>
                <a:latin typeface="" pitchFamily="18" charset="0"/>
                <a:ea typeface="楷体_GB2312" pitchFamily="49" charset="-122"/>
              </a:rPr>
              <a:t>算法分析</a:t>
            </a:r>
          </a:p>
        </p:txBody>
      </p:sp>
      <p:sp>
        <p:nvSpPr>
          <p:cNvPr id="32771" name="Rectangle 3"/>
          <p:cNvSpPr>
            <a:spLocks noGrp="1" noChangeArrowheads="1"/>
          </p:cNvSpPr>
          <p:nvPr>
            <p:ph type="body" idx="1"/>
          </p:nvPr>
        </p:nvSpPr>
        <p:spPr>
          <a:xfrm>
            <a:off x="196672" y="1319064"/>
            <a:ext cx="8695808" cy="4946650"/>
          </a:xfrm>
        </p:spPr>
        <p:txBody>
          <a:bodyPr/>
          <a:lstStyle/>
          <a:p>
            <a:pPr algn="just" eaLnBrk="1" hangingPunct="1">
              <a:lnSpc>
                <a:spcPct val="120000"/>
              </a:lnSpc>
              <a:spcBef>
                <a:spcPct val="40000"/>
              </a:spcBef>
              <a:buClr>
                <a:schemeClr val="tx1"/>
              </a:buClr>
              <a:buSzPct val="93000"/>
              <a:buFont typeface="Wingdings" panose="05000000000000000000" pitchFamily="2" charset="2"/>
              <a:buChar char="Ø"/>
            </a:pPr>
            <a:r>
              <a:rPr lang="zh-CN" altLang="en-US" sz="2800" b="1" dirty="0" smtClean="0">
                <a:latin typeface="Times New Roman" pitchFamily="18" charset="0"/>
                <a:ea typeface="楷体_GB2312" pitchFamily="49" charset="-122"/>
              </a:rPr>
              <a:t>对希尔排序的复杂度的分析很困难，在特定情况下可以准确地估算关键字的比较和对象移动次数，但是考虑到与增量之间的依赖关系，要给出完整的数学分析，目前还做不到。</a:t>
            </a:r>
          </a:p>
          <a:p>
            <a:pPr eaLnBrk="1" hangingPunct="1">
              <a:lnSpc>
                <a:spcPct val="120000"/>
              </a:lnSpc>
              <a:spcBef>
                <a:spcPct val="40000"/>
              </a:spcBef>
              <a:buClr>
                <a:schemeClr val="tx1"/>
              </a:buClr>
              <a:buSzPct val="93000"/>
              <a:buFont typeface="Wingdings" panose="05000000000000000000" pitchFamily="2" charset="2"/>
              <a:buChar char="Ø"/>
            </a:pPr>
            <a:r>
              <a:rPr lang="zh-CN" altLang="en-US" sz="2800" b="1" dirty="0" smtClean="0">
                <a:latin typeface="Times New Roman" pitchFamily="18" charset="0"/>
                <a:ea typeface="楷体_GB2312" pitchFamily="49" charset="-122"/>
              </a:rPr>
              <a:t>利用大量的实验统计资料得出，当</a:t>
            </a:r>
            <a:r>
              <a:rPr lang="en-US" altLang="zh-CN" sz="2800" b="1" dirty="0" smtClean="0">
                <a:latin typeface="Times New Roman" pitchFamily="18" charset="0"/>
                <a:ea typeface="楷体_GB2312" pitchFamily="49" charset="-122"/>
              </a:rPr>
              <a:t>n</a:t>
            </a:r>
            <a:r>
              <a:rPr lang="zh-CN" altLang="en-US" sz="2800" b="1" dirty="0" smtClean="0">
                <a:latin typeface="Times New Roman" pitchFamily="18" charset="0"/>
                <a:ea typeface="楷体_GB2312" pitchFamily="49" charset="-122"/>
              </a:rPr>
              <a:t>很大时，关键码平均比较次数和对象平均移动次数大约在</a:t>
            </a:r>
            <a:r>
              <a:rPr lang="en-US" altLang="zh-CN" sz="2800" b="1" dirty="0" smtClean="0">
                <a:latin typeface="Times New Roman" pitchFamily="18" charset="0"/>
                <a:ea typeface="楷体_GB2312" pitchFamily="49" charset="-122"/>
              </a:rPr>
              <a:t>n</a:t>
            </a:r>
            <a:r>
              <a:rPr lang="en-US" altLang="zh-CN" sz="2800" b="1" baseline="30000" dirty="0" smtClean="0">
                <a:latin typeface="Times New Roman" pitchFamily="18" charset="0"/>
                <a:ea typeface="楷体_GB2312" pitchFamily="49" charset="-122"/>
              </a:rPr>
              <a:t>1.25</a:t>
            </a:r>
            <a:r>
              <a:rPr lang="en-US" altLang="zh-CN" sz="2800" b="1" dirty="0" smtClean="0">
                <a:latin typeface="Times New Roman" pitchFamily="18" charset="0"/>
                <a:ea typeface="楷体_GB2312" pitchFamily="49" charset="-122"/>
              </a:rPr>
              <a:t> </a:t>
            </a:r>
            <a:r>
              <a:rPr lang="zh-CN" altLang="en-US" sz="2800" b="1" dirty="0" smtClean="0">
                <a:latin typeface="Times New Roman" pitchFamily="18" charset="0"/>
                <a:ea typeface="楷体_GB2312" pitchFamily="49" charset="-122"/>
              </a:rPr>
              <a:t>到</a:t>
            </a:r>
            <a:r>
              <a:rPr lang="en-US" altLang="zh-CN" sz="2800" b="1" dirty="0" smtClean="0">
                <a:latin typeface="Times New Roman" pitchFamily="18" charset="0"/>
                <a:ea typeface="楷体_GB2312" pitchFamily="49" charset="-122"/>
              </a:rPr>
              <a:t>1.6n</a:t>
            </a:r>
            <a:r>
              <a:rPr lang="en-US" altLang="zh-CN" sz="2800" b="1" baseline="30000" dirty="0" smtClean="0">
                <a:latin typeface="Times New Roman" pitchFamily="18" charset="0"/>
                <a:ea typeface="楷体_GB2312" pitchFamily="49" charset="-122"/>
              </a:rPr>
              <a:t>1.25</a:t>
            </a:r>
            <a:r>
              <a:rPr lang="en-US" altLang="zh-CN" sz="2800" b="1" dirty="0" smtClean="0">
                <a:latin typeface="Times New Roman" pitchFamily="18" charset="0"/>
                <a:ea typeface="楷体_GB2312" pitchFamily="49" charset="-122"/>
              </a:rPr>
              <a:t> </a:t>
            </a:r>
            <a:r>
              <a:rPr lang="zh-CN" altLang="en-US" sz="2800" b="1" dirty="0" smtClean="0">
                <a:latin typeface="Times New Roman" pitchFamily="18" charset="0"/>
                <a:ea typeface="楷体_GB2312" pitchFamily="49" charset="-122"/>
              </a:rPr>
              <a:t>的范围内。这是在利用直接插入排序作为子序列排序方法的情况下得到</a:t>
            </a:r>
            <a:r>
              <a:rPr lang="zh-CN" altLang="en-US" sz="2800" b="1" smtClean="0">
                <a:latin typeface="Times New Roman" pitchFamily="18" charset="0"/>
                <a:ea typeface="楷体_GB2312" pitchFamily="49" charset="-122"/>
              </a:rPr>
              <a:t>的。</a:t>
            </a:r>
            <a:endParaRPr lang="en-US" altLang="zh-CN" sz="2800" b="1" smtClean="0">
              <a:latin typeface="Times New Roman" pitchFamily="18" charset="0"/>
              <a:ea typeface="楷体_GB2312" pitchFamily="49" charset="-122"/>
            </a:endParaRPr>
          </a:p>
          <a:p>
            <a:pPr eaLnBrk="1" hangingPunct="1">
              <a:lnSpc>
                <a:spcPct val="120000"/>
              </a:lnSpc>
              <a:spcBef>
                <a:spcPct val="40000"/>
              </a:spcBef>
              <a:buClr>
                <a:schemeClr val="tx1"/>
              </a:buClr>
              <a:buSzPct val="93000"/>
              <a:buFont typeface="Wingdings" panose="05000000000000000000" pitchFamily="2" charset="2"/>
              <a:buChar char="Ø"/>
            </a:pPr>
            <a:r>
              <a:rPr lang="zh-CN" altLang="en-US" sz="2800" b="1">
                <a:effectLst>
                  <a:outerShdw blurRad="38100" dist="38100" dir="2700000" algn="tl">
                    <a:srgbClr val="C0C0C0"/>
                  </a:outerShdw>
                </a:effectLst>
                <a:latin typeface="" pitchFamily="18" charset="0"/>
                <a:ea typeface="楷体_GB2312" pitchFamily="49" charset="-122"/>
              </a:rPr>
              <a:t>希尔排序是一种不稳定的排序方法。</a:t>
            </a:r>
          </a:p>
          <a:p>
            <a:pPr eaLnBrk="1" hangingPunct="1">
              <a:lnSpc>
                <a:spcPct val="120000"/>
              </a:lnSpc>
              <a:spcBef>
                <a:spcPct val="40000"/>
              </a:spcBef>
              <a:buClr>
                <a:schemeClr val="tx1"/>
              </a:buClr>
              <a:buSzPct val="93000"/>
              <a:buFont typeface="Wingdings" panose="05000000000000000000" pitchFamily="2" charset="2"/>
              <a:buChar char="Ø"/>
            </a:pPr>
            <a:endParaRPr lang="zh-CN" altLang="en-US" sz="2800" b="1" dirty="0" smtClean="0">
              <a:latin typeface="Times New Roman" pitchFamily="18" charset="0"/>
              <a:ea typeface="楷体_GB2312" pitchFamily="49" charset="-12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7379" name="Rectangle 3"/>
          <p:cNvSpPr>
            <a:spLocks noGrp="1" noChangeArrowheads="1"/>
          </p:cNvSpPr>
          <p:nvPr>
            <p:ph type="body" idx="1"/>
          </p:nvPr>
        </p:nvSpPr>
        <p:spPr>
          <a:xfrm>
            <a:off x="468313" y="1512888"/>
            <a:ext cx="8280400" cy="4464050"/>
          </a:xfrm>
        </p:spPr>
        <p:txBody>
          <a:bodyPr/>
          <a:lstStyle/>
          <a:p>
            <a:pPr algn="just" eaLnBrk="1" hangingPunct="1">
              <a:lnSpc>
                <a:spcPct val="90000"/>
              </a:lnSpc>
              <a:spcBef>
                <a:spcPct val="0"/>
              </a:spcBef>
              <a:buClr>
                <a:schemeClr val="tx1"/>
              </a:buClr>
              <a:buFont typeface="Wingdings" panose="05000000000000000000" pitchFamily="2" charset="2"/>
              <a:buChar char="Ø"/>
              <a:defRPr/>
            </a:pPr>
            <a:r>
              <a:rPr lang="zh-CN" altLang="en-US" sz="2800" b="1" smtClean="0">
                <a:effectLst>
                  <a:outerShdw blurRad="38100" dist="38100" dir="2700000" algn="tl">
                    <a:srgbClr val="C0C0C0"/>
                  </a:outerShdw>
                </a:effectLst>
                <a:latin typeface="楷体_GB2312" pitchFamily="49" charset="-122"/>
                <a:ea typeface="楷体_GB2312" pitchFamily="49" charset="-122"/>
              </a:rPr>
              <a:t>简单地说，排序就是将一组杂乱无章的数据按一定的规律排列起来（递增或递减）。</a:t>
            </a:r>
          </a:p>
          <a:p>
            <a:pPr algn="just" eaLnBrk="1" hangingPunct="1">
              <a:lnSpc>
                <a:spcPct val="90000"/>
              </a:lnSpc>
              <a:spcBef>
                <a:spcPct val="0"/>
              </a:spcBef>
              <a:buClr>
                <a:schemeClr val="tx1"/>
              </a:buClr>
              <a:buFont typeface="Wingdings" panose="05000000000000000000" pitchFamily="2" charset="2"/>
              <a:buChar char="Ø"/>
              <a:defRPr/>
            </a:pPr>
            <a:endParaRPr lang="zh-CN" altLang="en-US" sz="2800" b="1" smtClean="0">
              <a:effectLst>
                <a:outerShdw blurRad="38100" dist="38100" dir="2700000" algn="tl">
                  <a:srgbClr val="C0C0C0"/>
                </a:outerShdw>
              </a:effectLst>
              <a:latin typeface="楷体_GB2312" pitchFamily="49" charset="-122"/>
              <a:ea typeface="楷体_GB2312" pitchFamily="49" charset="-122"/>
            </a:endParaRPr>
          </a:p>
          <a:p>
            <a:pPr algn="just" eaLnBrk="1" hangingPunct="1">
              <a:lnSpc>
                <a:spcPct val="90000"/>
              </a:lnSpc>
              <a:spcBef>
                <a:spcPct val="0"/>
              </a:spcBef>
              <a:buClr>
                <a:schemeClr val="tx1"/>
              </a:buClr>
              <a:buFont typeface="Wingdings" panose="05000000000000000000" pitchFamily="2" charset="2"/>
              <a:buChar char="Ø"/>
              <a:defRPr/>
            </a:pPr>
            <a:r>
              <a:rPr lang="zh-CN" altLang="en-US" sz="2800" b="1" smtClean="0">
                <a:effectLst>
                  <a:outerShdw blurRad="38100" dist="38100" dir="2700000" algn="tl">
                    <a:srgbClr val="C0C0C0"/>
                  </a:outerShdw>
                </a:effectLst>
                <a:latin typeface="楷体_GB2312" pitchFamily="49" charset="-122"/>
                <a:ea typeface="楷体_GB2312" pitchFamily="49" charset="-122"/>
              </a:rPr>
              <a:t>排序是计算机中经常遇到的操作。</a:t>
            </a:r>
            <a:r>
              <a:rPr lang="zh-CN" altLang="en-US" sz="2800" b="1" smtClean="0">
                <a:latin typeface="楷体_GB2312" pitchFamily="49" charset="-122"/>
                <a:ea typeface="楷体_GB2312" pitchFamily="49" charset="-122"/>
              </a:rPr>
              <a:t>由于待排序的记录数量不同，使得排序过程中涉及的存储器不同，可将排序方法分为两大类：一类是</a:t>
            </a:r>
            <a:r>
              <a:rPr lang="zh-CN" altLang="en-US" sz="2800" b="1" smtClean="0">
                <a:solidFill>
                  <a:srgbClr val="FF3300"/>
                </a:solidFill>
                <a:latin typeface="楷体_GB2312" pitchFamily="49" charset="-122"/>
                <a:ea typeface="楷体_GB2312" pitchFamily="49" charset="-122"/>
              </a:rPr>
              <a:t>内部排序</a:t>
            </a:r>
            <a:r>
              <a:rPr lang="zh-CN" altLang="en-US" sz="2800" b="1" smtClean="0">
                <a:latin typeface="楷体_GB2312" pitchFamily="49" charset="-122"/>
                <a:ea typeface="楷体_GB2312" pitchFamily="49" charset="-122"/>
              </a:rPr>
              <a:t>，指的是待排序记录存放在计算机存储器中进行的排序过程；另一类是</a:t>
            </a:r>
            <a:r>
              <a:rPr lang="zh-CN" altLang="en-US" sz="2800" b="1" smtClean="0">
                <a:solidFill>
                  <a:srgbClr val="FF3300"/>
                </a:solidFill>
                <a:latin typeface="楷体_GB2312" pitchFamily="49" charset="-122"/>
                <a:ea typeface="楷体_GB2312" pitchFamily="49" charset="-122"/>
              </a:rPr>
              <a:t>外部排序</a:t>
            </a:r>
            <a:r>
              <a:rPr lang="zh-CN" altLang="en-US" sz="2800" b="1" smtClean="0">
                <a:latin typeface="楷体_GB2312" pitchFamily="49" charset="-122"/>
                <a:ea typeface="楷体_GB2312" pitchFamily="49" charset="-122"/>
              </a:rPr>
              <a:t>，指的是待排序记录的数量很大，以致内存一次不能容纳全部记录，在排序过程中对外存进行访问的排序过程。 </a:t>
            </a:r>
          </a:p>
        </p:txBody>
      </p:sp>
      <p:sp>
        <p:nvSpPr>
          <p:cNvPr id="357380" name="Rectangle 4"/>
          <p:cNvSpPr>
            <a:spLocks noChangeArrowheads="1"/>
          </p:cNvSpPr>
          <p:nvPr/>
        </p:nvSpPr>
        <p:spPr bwMode="auto">
          <a:xfrm>
            <a:off x="395288" y="425450"/>
            <a:ext cx="46894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3600" b="1">
                <a:solidFill>
                  <a:srgbClr val="FF3300"/>
                </a:solidFill>
                <a:effectLst>
                  <a:outerShdw blurRad="38100" dist="38100" dir="2700000" algn="tl">
                    <a:srgbClr val="C0C0C0"/>
                  </a:outerShdw>
                </a:effectLst>
                <a:latin typeface="Times New Roman" pitchFamily="18" charset="0"/>
                <a:ea typeface="楷体_GB2312" pitchFamily="49" charset="-122"/>
              </a:rPr>
              <a:t>什么是排序</a:t>
            </a:r>
            <a:r>
              <a:rPr kumimoji="1" lang="en-US" altLang="zh-CN" sz="3600" b="1">
                <a:solidFill>
                  <a:srgbClr val="FF3300"/>
                </a:solidFill>
                <a:effectLst>
                  <a:outerShdw blurRad="38100" dist="38100" dir="2700000" algn="tl">
                    <a:srgbClr val="C0C0C0"/>
                  </a:outerShdw>
                </a:effectLst>
                <a:latin typeface="Times New Roman" pitchFamily="18" charset="0"/>
                <a:ea typeface="楷体_GB2312" pitchFamily="49" charset="-122"/>
              </a:rPr>
              <a:t>(Sorting)</a:t>
            </a:r>
            <a:r>
              <a:rPr kumimoji="1" lang="zh-CN" altLang="en-US" sz="3600" b="1">
                <a:solidFill>
                  <a:srgbClr val="FF3300"/>
                </a:solidFill>
                <a:effectLst>
                  <a:outerShdw blurRad="38100" dist="38100" dir="2700000" algn="tl">
                    <a:srgbClr val="C0C0C0"/>
                  </a:outerShdw>
                </a:effectLst>
                <a:latin typeface="Times New Roman" pitchFamily="18" charset="0"/>
                <a:ea typeface="楷体_GB2312" pitchFamily="49" charset="-122"/>
              </a:rPr>
              <a:t>？</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44475" y="511175"/>
            <a:ext cx="8426450" cy="914400"/>
          </a:xfrm>
        </p:spPr>
        <p:txBody>
          <a:bodyPr/>
          <a:lstStyle/>
          <a:p>
            <a:pPr algn="just" eaLnBrk="1" hangingPunct="1">
              <a:defRPr/>
            </a:pPr>
            <a:r>
              <a:rPr lang="zh-CN" altLang="en-US" sz="4000" b="1" dirty="0" smtClean="0">
                <a:solidFill>
                  <a:srgbClr val="FF33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三、交换排序</a:t>
            </a:r>
            <a:r>
              <a:rPr lang="en-US" altLang="zh-CN" sz="4000" b="1" dirty="0" smtClean="0">
                <a:solidFill>
                  <a:srgbClr val="FF33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(Exchange Sort )</a:t>
            </a:r>
          </a:p>
        </p:txBody>
      </p:sp>
      <p:sp>
        <p:nvSpPr>
          <p:cNvPr id="34820" name="Rectangle 4"/>
          <p:cNvSpPr>
            <a:spLocks noChangeArrowheads="1"/>
          </p:cNvSpPr>
          <p:nvPr/>
        </p:nvSpPr>
        <p:spPr bwMode="auto">
          <a:xfrm>
            <a:off x="304800" y="3101956"/>
            <a:ext cx="7010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1" lang="zh-CN" altLang="en-US" sz="2800" b="1">
                <a:latin typeface="楷体_GB2312" pitchFamily="49" charset="-122"/>
                <a:ea typeface="楷体_GB2312" pitchFamily="49" charset="-122"/>
              </a:rPr>
              <a:t>两种常见的交换排序</a:t>
            </a:r>
          </a:p>
        </p:txBody>
      </p:sp>
      <p:sp>
        <p:nvSpPr>
          <p:cNvPr id="34821" name="Rectangle 5"/>
          <p:cNvSpPr>
            <a:spLocks noChangeArrowheads="1"/>
          </p:cNvSpPr>
          <p:nvPr/>
        </p:nvSpPr>
        <p:spPr bwMode="auto">
          <a:xfrm>
            <a:off x="333370" y="4077072"/>
            <a:ext cx="7391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buClr>
                <a:srgbClr val="FF3300"/>
              </a:buClr>
              <a:buFont typeface="Wingdings" pitchFamily="2" charset="2"/>
              <a:buChar char="ü"/>
            </a:pPr>
            <a:r>
              <a:rPr kumimoji="1" lang="zh-CN" altLang="en-US" sz="2800" b="1">
                <a:latin typeface="楷体_GB2312" pitchFamily="49" charset="-122"/>
                <a:ea typeface="楷体_GB2312" pitchFamily="49" charset="-122"/>
              </a:rPr>
              <a:t>起泡排序</a:t>
            </a:r>
            <a:r>
              <a:rPr kumimoji="1" lang="en-US" altLang="zh-CN" sz="2800" b="1">
                <a:latin typeface="楷体_GB2312" pitchFamily="49" charset="-122"/>
                <a:ea typeface="楷体_GB2312" pitchFamily="49" charset="-122"/>
              </a:rPr>
              <a:t>(</a:t>
            </a:r>
            <a:r>
              <a:rPr kumimoji="1" lang="en-US" altLang="zh-CN" sz="2800" b="1">
                <a:latin typeface="Times New Roman" pitchFamily="18" charset="0"/>
                <a:ea typeface="楷体_GB2312" pitchFamily="49" charset="-122"/>
              </a:rPr>
              <a:t>Bubble Sort</a:t>
            </a:r>
            <a:r>
              <a:rPr kumimoji="1" lang="en-US" altLang="zh-CN" sz="2800" b="1">
                <a:latin typeface="楷体_GB2312" pitchFamily="49" charset="-122"/>
                <a:ea typeface="楷体_GB2312" pitchFamily="49" charset="-122"/>
              </a:rPr>
              <a:t>)</a:t>
            </a:r>
          </a:p>
          <a:p>
            <a:pPr marL="533400" indent="-533400">
              <a:buClr>
                <a:srgbClr val="FF3300"/>
              </a:buClr>
              <a:buFont typeface="Wingdings" pitchFamily="2" charset="2"/>
              <a:buChar char="ü"/>
            </a:pPr>
            <a:r>
              <a:rPr kumimoji="1" lang="zh-CN" altLang="en-US" sz="2800" b="1">
                <a:latin typeface="楷体_GB2312" pitchFamily="49" charset="-122"/>
                <a:ea typeface="楷体_GB2312" pitchFamily="49" charset="-122"/>
              </a:rPr>
              <a:t>快速排序</a:t>
            </a:r>
            <a:r>
              <a:rPr kumimoji="1" lang="en-US" altLang="zh-CN" sz="2800" b="1">
                <a:latin typeface="楷体_GB2312" pitchFamily="49" charset="-122"/>
                <a:ea typeface="楷体_GB2312" pitchFamily="49" charset="-122"/>
              </a:rPr>
              <a:t>(</a:t>
            </a:r>
            <a:r>
              <a:rPr kumimoji="1" lang="en-US" altLang="zh-CN" sz="2800" b="1">
                <a:latin typeface="Times New Roman" pitchFamily="18" charset="0"/>
                <a:ea typeface="楷体_GB2312" pitchFamily="49" charset="-122"/>
              </a:rPr>
              <a:t>Quick Sort</a:t>
            </a:r>
            <a:r>
              <a:rPr kumimoji="1" lang="en-US" altLang="zh-CN" sz="2800" b="1">
                <a:latin typeface="楷体_GB2312" pitchFamily="49" charset="-122"/>
                <a:ea typeface="楷体_GB2312" pitchFamily="49" charset="-122"/>
              </a:rPr>
              <a:t>)</a:t>
            </a:r>
          </a:p>
        </p:txBody>
      </p:sp>
      <p:sp>
        <p:nvSpPr>
          <p:cNvPr id="34822" name="Text Box 6"/>
          <p:cNvSpPr txBox="1">
            <a:spLocks noChangeArrowheads="1"/>
          </p:cNvSpPr>
          <p:nvPr/>
        </p:nvSpPr>
        <p:spPr bwMode="auto">
          <a:xfrm>
            <a:off x="304800" y="1636712"/>
            <a:ext cx="873169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50000"/>
              </a:spcBef>
            </a:pPr>
            <a:r>
              <a:rPr kumimoji="1" lang="zh-CN" altLang="en-US" sz="2800" b="1" dirty="0">
                <a:latin typeface="楷体_GB2312" pitchFamily="49" charset="-122"/>
                <a:ea typeface="楷体_GB2312" pitchFamily="49" charset="-122"/>
              </a:rPr>
              <a:t>基本原理：两两比较待排序对象的关键字，如果发生逆序，则交换之，直到全部对象都排好序为止。</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51520" y="260648"/>
            <a:ext cx="7010400" cy="914400"/>
          </a:xfrm>
        </p:spPr>
        <p:txBody>
          <a:bodyPr/>
          <a:lstStyle/>
          <a:p>
            <a:pPr algn="just" eaLnBrk="1" hangingPunct="1">
              <a:defRPr/>
            </a:pPr>
            <a:r>
              <a:rPr lang="zh-CN" altLang="en-US" sz="3200" b="1" smtClean="0">
                <a:solidFill>
                  <a:schemeClr val="tx1"/>
                </a:solidFill>
                <a:effectLst>
                  <a:outerShdw blurRad="38100" dist="38100" dir="2700000" algn="tl">
                    <a:srgbClr val="C0C0C0"/>
                  </a:outerShdw>
                </a:effectLst>
                <a:latin typeface="" pitchFamily="18" charset="0"/>
                <a:ea typeface="楷体_GB2312" pitchFamily="49" charset="-122"/>
              </a:rPr>
              <a:t>起泡排序的过程</a:t>
            </a:r>
          </a:p>
        </p:txBody>
      </p:sp>
      <p:sp>
        <p:nvSpPr>
          <p:cNvPr id="35843" name="Rectangle 3"/>
          <p:cNvSpPr>
            <a:spLocks noGrp="1" noChangeArrowheads="1"/>
          </p:cNvSpPr>
          <p:nvPr>
            <p:ph type="body" idx="1"/>
          </p:nvPr>
        </p:nvSpPr>
        <p:spPr>
          <a:xfrm>
            <a:off x="107504" y="1175048"/>
            <a:ext cx="8856984" cy="4362450"/>
          </a:xfrm>
        </p:spPr>
        <p:txBody>
          <a:bodyPr/>
          <a:lstStyle/>
          <a:p>
            <a:pPr algn="just" eaLnBrk="1" hangingPunct="1">
              <a:spcBef>
                <a:spcPts val="600"/>
              </a:spcBef>
              <a:buClr>
                <a:schemeClr val="tx1"/>
              </a:buClr>
              <a:buSzPct val="93000"/>
              <a:buFont typeface="Wingdings" panose="05000000000000000000" pitchFamily="2" charset="2"/>
              <a:buChar char="Ø"/>
            </a:pPr>
            <a:r>
              <a:rPr lang="zh-CN" altLang="en-US" sz="2800" b="1" dirty="0" smtClean="0">
                <a:latin typeface="Times New Roman" pitchFamily="18" charset="0"/>
                <a:ea typeface="楷体_GB2312" pitchFamily="49" charset="-122"/>
              </a:rPr>
              <a:t>假设待排序的</a:t>
            </a:r>
            <a:r>
              <a:rPr lang="en-US" altLang="zh-CN" sz="2800" b="1" dirty="0" smtClean="0">
                <a:latin typeface="Times New Roman" pitchFamily="18" charset="0"/>
                <a:ea typeface="楷体_GB2312" pitchFamily="49" charset="-122"/>
              </a:rPr>
              <a:t>n</a:t>
            </a:r>
            <a:r>
              <a:rPr lang="zh-CN" altLang="en-US" sz="2800" b="1" dirty="0" smtClean="0">
                <a:latin typeface="Times New Roman" pitchFamily="18" charset="0"/>
                <a:ea typeface="楷体_GB2312" pitchFamily="49" charset="-122"/>
              </a:rPr>
              <a:t>个对象的序列为</a:t>
            </a:r>
            <a:r>
              <a:rPr lang="en-US" altLang="zh-CN" sz="2800" b="1" dirty="0" smtClean="0">
                <a:latin typeface="Times New Roman" pitchFamily="18" charset="0"/>
                <a:ea typeface="楷体_GB2312" pitchFamily="49" charset="-122"/>
              </a:rPr>
              <a:t>v[0],v[1],..., v[n-1]</a:t>
            </a:r>
            <a:r>
              <a:rPr lang="zh-CN" altLang="en-US" sz="2800" b="1" dirty="0" smtClean="0">
                <a:latin typeface="Times New Roman" pitchFamily="18" charset="0"/>
                <a:ea typeface="楷体_GB2312" pitchFamily="49" charset="-122"/>
              </a:rPr>
              <a:t>，起始时排序范围是从</a:t>
            </a:r>
            <a:r>
              <a:rPr lang="en-US" altLang="zh-CN" sz="2800" b="1" dirty="0" smtClean="0">
                <a:latin typeface="Times New Roman" pitchFamily="18" charset="0"/>
                <a:ea typeface="楷体_GB2312" pitchFamily="49" charset="-122"/>
              </a:rPr>
              <a:t>v[0]</a:t>
            </a:r>
            <a:r>
              <a:rPr lang="zh-CN" altLang="en-US" sz="2800" b="1" dirty="0" smtClean="0">
                <a:latin typeface="Times New Roman" pitchFamily="18" charset="0"/>
                <a:ea typeface="楷体_GB2312" pitchFamily="49" charset="-122"/>
              </a:rPr>
              <a:t>到</a:t>
            </a:r>
            <a:r>
              <a:rPr lang="en-US" altLang="zh-CN" sz="2800" b="1" dirty="0" smtClean="0">
                <a:latin typeface="Times New Roman" pitchFamily="18" charset="0"/>
                <a:ea typeface="楷体_GB2312" pitchFamily="49" charset="-122"/>
              </a:rPr>
              <a:t>v[n-1]</a:t>
            </a:r>
          </a:p>
          <a:p>
            <a:pPr algn="just" eaLnBrk="1" hangingPunct="1">
              <a:spcBef>
                <a:spcPts val="600"/>
              </a:spcBef>
              <a:buClr>
                <a:schemeClr val="tx1"/>
              </a:buClr>
              <a:buSzPct val="93000"/>
              <a:buFont typeface="Wingdings" panose="05000000000000000000" pitchFamily="2" charset="2"/>
              <a:buChar char="Ø"/>
            </a:pPr>
            <a:r>
              <a:rPr lang="zh-CN" altLang="en-US" sz="2800" b="1" dirty="0" smtClean="0">
                <a:latin typeface="Times New Roman" pitchFamily="18" charset="0"/>
                <a:ea typeface="楷体_GB2312" pitchFamily="49" charset="-122"/>
              </a:rPr>
              <a:t>在当前的排序范围之内，自右至左对相邻的两个结点依次进行比较，让值较大的结点往下移</a:t>
            </a:r>
            <a:r>
              <a:rPr lang="en-US" altLang="zh-CN" sz="2800" b="1" dirty="0" smtClean="0">
                <a:latin typeface="Times New Roman" pitchFamily="18" charset="0"/>
                <a:ea typeface="楷体_GB2312" pitchFamily="49" charset="-122"/>
              </a:rPr>
              <a:t>(</a:t>
            </a:r>
            <a:r>
              <a:rPr lang="zh-CN" altLang="en-US" sz="2800" b="1" dirty="0" smtClean="0">
                <a:latin typeface="Times New Roman" pitchFamily="18" charset="0"/>
                <a:ea typeface="楷体_GB2312" pitchFamily="49" charset="-122"/>
              </a:rPr>
              <a:t>下沉</a:t>
            </a:r>
            <a:r>
              <a:rPr lang="en-US" altLang="zh-CN" sz="2800" b="1" dirty="0" smtClean="0">
                <a:latin typeface="Times New Roman" pitchFamily="18" charset="0"/>
                <a:ea typeface="楷体_GB2312" pitchFamily="49" charset="-122"/>
              </a:rPr>
              <a:t>)</a:t>
            </a:r>
            <a:r>
              <a:rPr lang="zh-CN" altLang="en-US" sz="2800" b="1" dirty="0" smtClean="0">
                <a:latin typeface="Times New Roman" pitchFamily="18" charset="0"/>
                <a:ea typeface="楷体_GB2312" pitchFamily="49" charset="-122"/>
              </a:rPr>
              <a:t>，让值较小的结点往上移</a:t>
            </a:r>
            <a:r>
              <a:rPr lang="en-US" altLang="zh-CN" sz="2800" b="1" dirty="0" smtClean="0">
                <a:latin typeface="Times New Roman" pitchFamily="18" charset="0"/>
                <a:ea typeface="楷体_GB2312" pitchFamily="49" charset="-122"/>
              </a:rPr>
              <a:t>(</a:t>
            </a:r>
            <a:r>
              <a:rPr lang="zh-CN" altLang="en-US" sz="2800" b="1" dirty="0" smtClean="0">
                <a:latin typeface="Times New Roman" pitchFamily="18" charset="0"/>
                <a:ea typeface="楷体_GB2312" pitchFamily="49" charset="-122"/>
              </a:rPr>
              <a:t>上冒</a:t>
            </a:r>
            <a:r>
              <a:rPr lang="en-US" altLang="zh-CN" sz="2800" b="1" dirty="0" smtClean="0">
                <a:latin typeface="Times New Roman" pitchFamily="18" charset="0"/>
                <a:ea typeface="楷体_GB2312" pitchFamily="49" charset="-122"/>
              </a:rPr>
              <a:t>)</a:t>
            </a:r>
            <a:r>
              <a:rPr lang="zh-CN" altLang="en-US" sz="2800" b="1" dirty="0" smtClean="0">
                <a:latin typeface="Times New Roman" pitchFamily="18" charset="0"/>
                <a:ea typeface="楷体_GB2312" pitchFamily="49" charset="-122"/>
              </a:rPr>
              <a:t>。每趟起泡都能保证值最小的结点上移至最左边，下一遍的排序范围为从下一结点到</a:t>
            </a:r>
            <a:r>
              <a:rPr lang="en-US" altLang="zh-CN" sz="2800" b="1" dirty="0" smtClean="0">
                <a:latin typeface="Times New Roman" pitchFamily="18" charset="0"/>
                <a:ea typeface="楷体_GB2312" pitchFamily="49" charset="-122"/>
              </a:rPr>
              <a:t>v[n-1]</a:t>
            </a:r>
            <a:r>
              <a:rPr lang="zh-CN" altLang="en-US" sz="2800" b="1" dirty="0" smtClean="0">
                <a:latin typeface="Times New Roman" pitchFamily="18" charset="0"/>
                <a:ea typeface="楷体_GB2312" pitchFamily="49" charset="-122"/>
              </a:rPr>
              <a:t>。</a:t>
            </a:r>
          </a:p>
          <a:p>
            <a:pPr algn="just" eaLnBrk="1" hangingPunct="1">
              <a:spcBef>
                <a:spcPts val="600"/>
              </a:spcBef>
              <a:buClr>
                <a:schemeClr val="tx1"/>
              </a:buClr>
              <a:buSzPct val="93000"/>
              <a:buFont typeface="Wingdings" panose="05000000000000000000" pitchFamily="2" charset="2"/>
              <a:buChar char="Ø"/>
            </a:pPr>
            <a:r>
              <a:rPr lang="zh-CN" altLang="en-US" sz="2800" b="1" dirty="0" smtClean="0">
                <a:latin typeface="Times New Roman" pitchFamily="18" charset="0"/>
                <a:ea typeface="楷体_GB2312" pitchFamily="49" charset="-122"/>
              </a:rPr>
              <a:t>在整个排序过程中，最多执行</a:t>
            </a:r>
            <a:r>
              <a:rPr lang="en-US" altLang="zh-CN" sz="2800" b="1" dirty="0" smtClean="0">
                <a:latin typeface="Times New Roman" pitchFamily="18" charset="0"/>
                <a:ea typeface="楷体_GB2312" pitchFamily="49" charset="-122"/>
              </a:rPr>
              <a:t>(n-1)</a:t>
            </a:r>
            <a:r>
              <a:rPr lang="zh-CN" altLang="en-US" sz="2800" b="1" dirty="0" smtClean="0">
                <a:latin typeface="Times New Roman" pitchFamily="18" charset="0"/>
                <a:ea typeface="楷体_GB2312" pitchFamily="49" charset="-122"/>
              </a:rPr>
              <a:t>遍。但执行的遍数可能少于</a:t>
            </a:r>
            <a:r>
              <a:rPr lang="en-US" altLang="zh-CN" sz="2800" b="1" dirty="0" smtClean="0">
                <a:latin typeface="Times New Roman" pitchFamily="18" charset="0"/>
                <a:ea typeface="楷体_GB2312" pitchFamily="49" charset="-122"/>
              </a:rPr>
              <a:t>(n-1)</a:t>
            </a:r>
            <a:r>
              <a:rPr lang="zh-CN" altLang="en-US" sz="2800" b="1" dirty="0" smtClean="0">
                <a:latin typeface="Times New Roman" pitchFamily="18" charset="0"/>
                <a:ea typeface="楷体_GB2312" pitchFamily="49" charset="-122"/>
              </a:rPr>
              <a:t>，这是因为在执行某一遍的各次比较没有出现结点交换时，就不用进行下一遍的比较。</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50825" y="0"/>
            <a:ext cx="7010400" cy="914400"/>
          </a:xfrm>
        </p:spPr>
        <p:txBody>
          <a:bodyPr/>
          <a:lstStyle/>
          <a:p>
            <a:pPr algn="just" eaLnBrk="1" hangingPunct="1">
              <a:defRPr/>
            </a:pPr>
            <a:r>
              <a:rPr lang="zh-CN" altLang="en-US" sz="3200" b="1" smtClean="0">
                <a:solidFill>
                  <a:schemeClr val="tx1"/>
                </a:solidFill>
                <a:effectLst>
                  <a:outerShdw blurRad="38100" dist="38100" dir="2700000" algn="tl">
                    <a:srgbClr val="C0C0C0"/>
                  </a:outerShdw>
                </a:effectLst>
                <a:latin typeface="" pitchFamily="18" charset="0"/>
                <a:ea typeface="楷体_GB2312" pitchFamily="49" charset="-122"/>
              </a:rPr>
              <a:t>起泡排序示例</a:t>
            </a:r>
          </a:p>
        </p:txBody>
      </p:sp>
      <p:sp>
        <p:nvSpPr>
          <p:cNvPr id="37894" name="Rectangle 6"/>
          <p:cNvSpPr>
            <a:spLocks noChangeArrowheads="1"/>
          </p:cNvSpPr>
          <p:nvPr/>
        </p:nvSpPr>
        <p:spPr bwMode="auto">
          <a:xfrm>
            <a:off x="1258888" y="981075"/>
            <a:ext cx="6842125"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defRPr/>
            </a:pPr>
            <a:r>
              <a:rPr lang="en-US" altLang="zh-CN" sz="2800" b="1">
                <a:effectLst>
                  <a:outerShdw blurRad="38100" dist="38100" dir="2700000" algn="tl">
                    <a:srgbClr val="C0C0C0"/>
                  </a:outerShdw>
                </a:effectLst>
                <a:latin typeface="" pitchFamily="18" charset="0"/>
                <a:ea typeface="楷体_GB2312" pitchFamily="49" charset="-122"/>
              </a:rPr>
              <a:t>i      (0)      (1)      (2)      (3)     (4)      (5)</a:t>
            </a:r>
          </a:p>
        </p:txBody>
      </p:sp>
      <p:sp>
        <p:nvSpPr>
          <p:cNvPr id="37895" name="Text Box 7"/>
          <p:cNvSpPr txBox="1">
            <a:spLocks noChangeArrowheads="1"/>
          </p:cNvSpPr>
          <p:nvPr/>
        </p:nvSpPr>
        <p:spPr bwMode="auto">
          <a:xfrm>
            <a:off x="539750" y="6021388"/>
            <a:ext cx="424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zh-CN" altLang="en-US" sz="2400" b="1">
                <a:solidFill>
                  <a:srgbClr val="FF3300"/>
                </a:solidFill>
                <a:effectLst>
                  <a:outerShdw blurRad="38100" dist="38100" dir="2700000" algn="tl">
                    <a:srgbClr val="C0C0C0"/>
                  </a:outerShdw>
                </a:effectLst>
                <a:latin typeface="Times New Roman" pitchFamily="18" charset="0"/>
                <a:ea typeface="楷体_GB2312" pitchFamily="49" charset="-122"/>
              </a:rPr>
              <a:t>通过观看演示理解算法</a:t>
            </a:r>
          </a:p>
        </p:txBody>
      </p:sp>
      <p:sp>
        <p:nvSpPr>
          <p:cNvPr id="37896" name="Rectangle 8"/>
          <p:cNvSpPr>
            <a:spLocks noChangeArrowheads="1"/>
          </p:cNvSpPr>
          <p:nvPr/>
        </p:nvSpPr>
        <p:spPr bwMode="auto">
          <a:xfrm>
            <a:off x="1838325" y="1701800"/>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21</a:t>
            </a:r>
          </a:p>
        </p:txBody>
      </p:sp>
      <p:sp>
        <p:nvSpPr>
          <p:cNvPr id="37897" name="Rectangle 9"/>
          <p:cNvSpPr>
            <a:spLocks noChangeArrowheads="1"/>
          </p:cNvSpPr>
          <p:nvPr/>
        </p:nvSpPr>
        <p:spPr bwMode="auto">
          <a:xfrm>
            <a:off x="2773363" y="1701800"/>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25</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37898" name="Rectangle 10"/>
          <p:cNvSpPr>
            <a:spLocks noChangeArrowheads="1"/>
          </p:cNvSpPr>
          <p:nvPr/>
        </p:nvSpPr>
        <p:spPr bwMode="auto">
          <a:xfrm>
            <a:off x="3711575" y="1701800"/>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49</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37899" name="Rectangle 11"/>
          <p:cNvSpPr>
            <a:spLocks noChangeArrowheads="1"/>
          </p:cNvSpPr>
          <p:nvPr/>
        </p:nvSpPr>
        <p:spPr bwMode="auto">
          <a:xfrm>
            <a:off x="4646613" y="1701800"/>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25’</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37900" name="Rectangle 12"/>
          <p:cNvSpPr>
            <a:spLocks noChangeArrowheads="1"/>
          </p:cNvSpPr>
          <p:nvPr/>
        </p:nvSpPr>
        <p:spPr bwMode="auto">
          <a:xfrm>
            <a:off x="5581650" y="1701800"/>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16</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37901" name="Rectangle 13"/>
          <p:cNvSpPr>
            <a:spLocks noChangeArrowheads="1"/>
          </p:cNvSpPr>
          <p:nvPr/>
        </p:nvSpPr>
        <p:spPr bwMode="auto">
          <a:xfrm>
            <a:off x="6516688" y="1701800"/>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08</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37903" name="Rectangle 15"/>
          <p:cNvSpPr>
            <a:spLocks noChangeArrowheads="1"/>
          </p:cNvSpPr>
          <p:nvPr/>
        </p:nvSpPr>
        <p:spPr bwMode="auto">
          <a:xfrm>
            <a:off x="2773363" y="2492375"/>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21</a:t>
            </a:r>
          </a:p>
        </p:txBody>
      </p:sp>
      <p:sp>
        <p:nvSpPr>
          <p:cNvPr id="37904" name="Rectangle 16"/>
          <p:cNvSpPr>
            <a:spLocks noChangeArrowheads="1"/>
          </p:cNvSpPr>
          <p:nvPr/>
        </p:nvSpPr>
        <p:spPr bwMode="auto">
          <a:xfrm>
            <a:off x="3708400" y="2492375"/>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25</a:t>
            </a:r>
          </a:p>
        </p:txBody>
      </p:sp>
      <p:sp>
        <p:nvSpPr>
          <p:cNvPr id="37905" name="Rectangle 17"/>
          <p:cNvSpPr>
            <a:spLocks noChangeArrowheads="1"/>
          </p:cNvSpPr>
          <p:nvPr/>
        </p:nvSpPr>
        <p:spPr bwMode="auto">
          <a:xfrm>
            <a:off x="4646613" y="2492375"/>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49</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37906" name="Rectangle 18"/>
          <p:cNvSpPr>
            <a:spLocks noChangeArrowheads="1"/>
          </p:cNvSpPr>
          <p:nvPr/>
        </p:nvSpPr>
        <p:spPr bwMode="auto">
          <a:xfrm>
            <a:off x="5581650" y="2492375"/>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25’</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37907" name="Rectangle 19"/>
          <p:cNvSpPr>
            <a:spLocks noChangeArrowheads="1"/>
          </p:cNvSpPr>
          <p:nvPr/>
        </p:nvSpPr>
        <p:spPr bwMode="auto">
          <a:xfrm>
            <a:off x="6516688" y="2492375"/>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16</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37908" name="Rectangle 20"/>
          <p:cNvSpPr>
            <a:spLocks noChangeArrowheads="1"/>
          </p:cNvSpPr>
          <p:nvPr/>
        </p:nvSpPr>
        <p:spPr bwMode="auto">
          <a:xfrm>
            <a:off x="1835150" y="2492375"/>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rgbClr val="FF3300"/>
                </a:solidFill>
                <a:effectLst>
                  <a:outerShdw blurRad="38100" dist="38100" dir="2700000" algn="tl">
                    <a:srgbClr val="000000"/>
                  </a:outerShdw>
                </a:effectLst>
                <a:latin typeface="Arial" pitchFamily="34" charset="0"/>
                <a:ea typeface="仿宋_GB2312" pitchFamily="49" charset="-122"/>
              </a:rPr>
              <a:t>08</a:t>
            </a:r>
          </a:p>
        </p:txBody>
      </p:sp>
      <p:sp>
        <p:nvSpPr>
          <p:cNvPr id="37910" name="Rectangle 22"/>
          <p:cNvSpPr>
            <a:spLocks noChangeArrowheads="1"/>
          </p:cNvSpPr>
          <p:nvPr/>
        </p:nvSpPr>
        <p:spPr bwMode="auto">
          <a:xfrm>
            <a:off x="3675063" y="3327400"/>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21</a:t>
            </a:r>
          </a:p>
        </p:txBody>
      </p:sp>
      <p:sp>
        <p:nvSpPr>
          <p:cNvPr id="37911" name="Rectangle 23"/>
          <p:cNvSpPr>
            <a:spLocks noChangeArrowheads="1"/>
          </p:cNvSpPr>
          <p:nvPr/>
        </p:nvSpPr>
        <p:spPr bwMode="auto">
          <a:xfrm>
            <a:off x="4610100" y="3327400"/>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25</a:t>
            </a:r>
          </a:p>
        </p:txBody>
      </p:sp>
      <p:sp>
        <p:nvSpPr>
          <p:cNvPr id="37912" name="Rectangle 24"/>
          <p:cNvSpPr>
            <a:spLocks noChangeArrowheads="1"/>
          </p:cNvSpPr>
          <p:nvPr/>
        </p:nvSpPr>
        <p:spPr bwMode="auto">
          <a:xfrm>
            <a:off x="5548313" y="3327400"/>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49</a:t>
            </a:r>
          </a:p>
        </p:txBody>
      </p:sp>
      <p:sp>
        <p:nvSpPr>
          <p:cNvPr id="37913" name="Rectangle 25"/>
          <p:cNvSpPr>
            <a:spLocks noChangeArrowheads="1"/>
          </p:cNvSpPr>
          <p:nvPr/>
        </p:nvSpPr>
        <p:spPr bwMode="auto">
          <a:xfrm>
            <a:off x="6483350" y="3327400"/>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25’</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37914" name="Rectangle 26"/>
          <p:cNvSpPr>
            <a:spLocks noChangeArrowheads="1"/>
          </p:cNvSpPr>
          <p:nvPr/>
        </p:nvSpPr>
        <p:spPr bwMode="auto">
          <a:xfrm>
            <a:off x="2736850" y="3327400"/>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rgbClr val="FF3300"/>
                </a:solidFill>
                <a:effectLst>
                  <a:outerShdw blurRad="38100" dist="38100" dir="2700000" algn="tl">
                    <a:srgbClr val="000000"/>
                  </a:outerShdw>
                </a:effectLst>
                <a:latin typeface="Arial" pitchFamily="34" charset="0"/>
                <a:ea typeface="仿宋_GB2312" pitchFamily="49" charset="-122"/>
              </a:rPr>
              <a:t>16</a:t>
            </a:r>
          </a:p>
        </p:txBody>
      </p:sp>
      <p:sp>
        <p:nvSpPr>
          <p:cNvPr id="37915" name="Rectangle 27"/>
          <p:cNvSpPr>
            <a:spLocks noChangeArrowheads="1"/>
          </p:cNvSpPr>
          <p:nvPr/>
        </p:nvSpPr>
        <p:spPr bwMode="auto">
          <a:xfrm>
            <a:off x="1836738" y="3327400"/>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rgbClr val="FF3300"/>
                </a:solidFill>
                <a:effectLst>
                  <a:outerShdw blurRad="38100" dist="38100" dir="2700000" algn="tl">
                    <a:srgbClr val="000000"/>
                  </a:outerShdw>
                </a:effectLst>
                <a:latin typeface="Arial" pitchFamily="34" charset="0"/>
                <a:ea typeface="仿宋_GB2312" pitchFamily="49" charset="-122"/>
              </a:rPr>
              <a:t>08</a:t>
            </a:r>
          </a:p>
        </p:txBody>
      </p:sp>
      <p:sp>
        <p:nvSpPr>
          <p:cNvPr id="37917" name="Rectangle 29"/>
          <p:cNvSpPr>
            <a:spLocks noChangeArrowheads="1"/>
          </p:cNvSpPr>
          <p:nvPr/>
        </p:nvSpPr>
        <p:spPr bwMode="auto">
          <a:xfrm>
            <a:off x="3708400" y="4149725"/>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rgbClr val="FF3300"/>
                </a:solidFill>
                <a:effectLst>
                  <a:outerShdw blurRad="38100" dist="38100" dir="2700000" algn="tl">
                    <a:srgbClr val="000000"/>
                  </a:outerShdw>
                </a:effectLst>
                <a:latin typeface="Arial" pitchFamily="34" charset="0"/>
                <a:ea typeface="仿宋_GB2312" pitchFamily="49" charset="-122"/>
              </a:rPr>
              <a:t>21</a:t>
            </a:r>
          </a:p>
        </p:txBody>
      </p:sp>
      <p:sp>
        <p:nvSpPr>
          <p:cNvPr id="37918" name="Rectangle 30"/>
          <p:cNvSpPr>
            <a:spLocks noChangeArrowheads="1"/>
          </p:cNvSpPr>
          <p:nvPr/>
        </p:nvSpPr>
        <p:spPr bwMode="auto">
          <a:xfrm>
            <a:off x="4643438" y="4149725"/>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25</a:t>
            </a:r>
          </a:p>
        </p:txBody>
      </p:sp>
      <p:sp>
        <p:nvSpPr>
          <p:cNvPr id="37920" name="Rectangle 32"/>
          <p:cNvSpPr>
            <a:spLocks noChangeArrowheads="1"/>
          </p:cNvSpPr>
          <p:nvPr/>
        </p:nvSpPr>
        <p:spPr bwMode="auto">
          <a:xfrm>
            <a:off x="6516688" y="4149725"/>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49</a:t>
            </a:r>
          </a:p>
        </p:txBody>
      </p:sp>
      <p:sp>
        <p:nvSpPr>
          <p:cNvPr id="37940" name="Rectangle 52"/>
          <p:cNvSpPr>
            <a:spLocks noChangeArrowheads="1"/>
          </p:cNvSpPr>
          <p:nvPr/>
        </p:nvSpPr>
        <p:spPr bwMode="auto">
          <a:xfrm>
            <a:off x="5580063" y="4149725"/>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chemeClr val="tx2"/>
                </a:solidFill>
                <a:effectLst>
                  <a:outerShdw blurRad="38100" dist="38100" dir="2700000" algn="tl">
                    <a:srgbClr val="FFFFFF"/>
                  </a:outerShdw>
                </a:effectLst>
                <a:latin typeface="Arial" pitchFamily="34" charset="0"/>
                <a:ea typeface="仿宋_GB2312" pitchFamily="49" charset="-122"/>
              </a:rPr>
              <a:t>25’</a:t>
            </a:r>
            <a:endParaRPr kumimoji="1" lang="en-US" altLang="zh-CN" sz="3200" u="sng">
              <a:solidFill>
                <a:srgbClr val="FF3300"/>
              </a:solidFill>
              <a:effectLst>
                <a:outerShdw blurRad="38100" dist="38100" dir="2700000" algn="tl">
                  <a:srgbClr val="000000"/>
                </a:outerShdw>
              </a:effectLst>
              <a:latin typeface="" pitchFamily="18" charset="0"/>
            </a:endParaRPr>
          </a:p>
        </p:txBody>
      </p:sp>
      <p:sp>
        <p:nvSpPr>
          <p:cNvPr id="37941" name="Rectangle 53"/>
          <p:cNvSpPr>
            <a:spLocks noChangeArrowheads="1"/>
          </p:cNvSpPr>
          <p:nvPr/>
        </p:nvSpPr>
        <p:spPr bwMode="auto">
          <a:xfrm>
            <a:off x="2735263" y="4149725"/>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rgbClr val="FF3300"/>
                </a:solidFill>
                <a:effectLst>
                  <a:outerShdw blurRad="38100" dist="38100" dir="2700000" algn="tl">
                    <a:srgbClr val="000000"/>
                  </a:outerShdw>
                </a:effectLst>
                <a:latin typeface="Arial" pitchFamily="34" charset="0"/>
                <a:ea typeface="仿宋_GB2312" pitchFamily="49" charset="-122"/>
              </a:rPr>
              <a:t>16</a:t>
            </a:r>
          </a:p>
        </p:txBody>
      </p:sp>
      <p:sp>
        <p:nvSpPr>
          <p:cNvPr id="37942" name="Rectangle 54"/>
          <p:cNvSpPr>
            <a:spLocks noChangeArrowheads="1"/>
          </p:cNvSpPr>
          <p:nvPr/>
        </p:nvSpPr>
        <p:spPr bwMode="auto">
          <a:xfrm>
            <a:off x="1835150" y="4149725"/>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rgbClr val="FF3300"/>
                </a:solidFill>
                <a:effectLst>
                  <a:outerShdw blurRad="38100" dist="38100" dir="2700000" algn="tl">
                    <a:srgbClr val="000000"/>
                  </a:outerShdw>
                </a:effectLst>
                <a:latin typeface="Arial" pitchFamily="34" charset="0"/>
                <a:ea typeface="仿宋_GB2312" pitchFamily="49" charset="-122"/>
              </a:rPr>
              <a:t>08</a:t>
            </a:r>
          </a:p>
        </p:txBody>
      </p:sp>
      <p:sp>
        <p:nvSpPr>
          <p:cNvPr id="37943" name="Rectangle 55"/>
          <p:cNvSpPr>
            <a:spLocks noChangeArrowheads="1"/>
          </p:cNvSpPr>
          <p:nvPr/>
        </p:nvSpPr>
        <p:spPr bwMode="auto">
          <a:xfrm>
            <a:off x="3708400" y="4941888"/>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rgbClr val="FF3300"/>
                </a:solidFill>
                <a:effectLst>
                  <a:outerShdw blurRad="38100" dist="38100" dir="2700000" algn="tl">
                    <a:srgbClr val="000000"/>
                  </a:outerShdw>
                </a:effectLst>
                <a:latin typeface="Arial" pitchFamily="34" charset="0"/>
                <a:ea typeface="仿宋_GB2312" pitchFamily="49" charset="-122"/>
              </a:rPr>
              <a:t>21</a:t>
            </a:r>
          </a:p>
        </p:txBody>
      </p:sp>
      <p:sp>
        <p:nvSpPr>
          <p:cNvPr id="37944" name="Rectangle 56"/>
          <p:cNvSpPr>
            <a:spLocks noChangeArrowheads="1"/>
          </p:cNvSpPr>
          <p:nvPr/>
        </p:nvSpPr>
        <p:spPr bwMode="auto">
          <a:xfrm>
            <a:off x="4643438" y="4941888"/>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rgbClr val="FF3300"/>
                </a:solidFill>
                <a:effectLst>
                  <a:outerShdw blurRad="38100" dist="38100" dir="2700000" algn="tl">
                    <a:srgbClr val="000000"/>
                  </a:outerShdw>
                </a:effectLst>
                <a:latin typeface="Arial" pitchFamily="34" charset="0"/>
                <a:ea typeface="仿宋_GB2312" pitchFamily="49" charset="-122"/>
              </a:rPr>
              <a:t>25</a:t>
            </a:r>
          </a:p>
        </p:txBody>
      </p:sp>
      <p:sp>
        <p:nvSpPr>
          <p:cNvPr id="37945" name="Rectangle 57"/>
          <p:cNvSpPr>
            <a:spLocks noChangeArrowheads="1"/>
          </p:cNvSpPr>
          <p:nvPr/>
        </p:nvSpPr>
        <p:spPr bwMode="auto">
          <a:xfrm>
            <a:off x="6516688" y="4941888"/>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rgbClr val="FF3300"/>
                </a:solidFill>
                <a:effectLst>
                  <a:outerShdw blurRad="38100" dist="38100" dir="2700000" algn="tl">
                    <a:srgbClr val="000000"/>
                  </a:outerShdw>
                </a:effectLst>
                <a:latin typeface="Arial" pitchFamily="34" charset="0"/>
                <a:ea typeface="仿宋_GB2312" pitchFamily="49" charset="-122"/>
              </a:rPr>
              <a:t>49</a:t>
            </a:r>
          </a:p>
        </p:txBody>
      </p:sp>
      <p:sp>
        <p:nvSpPr>
          <p:cNvPr id="37946" name="Rectangle 58"/>
          <p:cNvSpPr>
            <a:spLocks noChangeArrowheads="1"/>
          </p:cNvSpPr>
          <p:nvPr/>
        </p:nvSpPr>
        <p:spPr bwMode="auto">
          <a:xfrm>
            <a:off x="5580063" y="4941888"/>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rgbClr val="FF3300"/>
                </a:solidFill>
                <a:effectLst>
                  <a:outerShdw blurRad="38100" dist="38100" dir="2700000" algn="tl">
                    <a:srgbClr val="000000"/>
                  </a:outerShdw>
                </a:effectLst>
                <a:latin typeface="Arial" pitchFamily="34" charset="0"/>
                <a:ea typeface="仿宋_GB2312" pitchFamily="49" charset="-122"/>
              </a:rPr>
              <a:t>25’</a:t>
            </a:r>
          </a:p>
        </p:txBody>
      </p:sp>
      <p:sp>
        <p:nvSpPr>
          <p:cNvPr id="37947" name="Rectangle 59"/>
          <p:cNvSpPr>
            <a:spLocks noChangeArrowheads="1"/>
          </p:cNvSpPr>
          <p:nvPr/>
        </p:nvSpPr>
        <p:spPr bwMode="auto">
          <a:xfrm>
            <a:off x="2735263" y="4941888"/>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rgbClr val="FF3300"/>
                </a:solidFill>
                <a:effectLst>
                  <a:outerShdw blurRad="38100" dist="38100" dir="2700000" algn="tl">
                    <a:srgbClr val="000000"/>
                  </a:outerShdw>
                </a:effectLst>
                <a:latin typeface="Arial" pitchFamily="34" charset="0"/>
                <a:ea typeface="仿宋_GB2312" pitchFamily="49" charset="-122"/>
              </a:rPr>
              <a:t>16</a:t>
            </a:r>
          </a:p>
        </p:txBody>
      </p:sp>
      <p:sp>
        <p:nvSpPr>
          <p:cNvPr id="37948" name="Rectangle 60"/>
          <p:cNvSpPr>
            <a:spLocks noChangeArrowheads="1"/>
          </p:cNvSpPr>
          <p:nvPr/>
        </p:nvSpPr>
        <p:spPr bwMode="auto">
          <a:xfrm>
            <a:off x="1835150" y="4941888"/>
            <a:ext cx="609600" cy="533400"/>
          </a:xfrm>
          <a:prstGeom prst="rect">
            <a:avLst/>
          </a:prstGeom>
          <a:solidFill>
            <a:schemeClr val="accent1"/>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rgbClr val="FF3300"/>
                </a:solidFill>
                <a:effectLst>
                  <a:outerShdw blurRad="38100" dist="38100" dir="2700000" algn="tl">
                    <a:srgbClr val="000000"/>
                  </a:outerShdw>
                </a:effectLst>
                <a:latin typeface="Arial" pitchFamily="34" charset="0"/>
                <a:ea typeface="仿宋_GB2312" pitchFamily="49" charset="-122"/>
              </a:rPr>
              <a:t>08</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9512" y="332656"/>
            <a:ext cx="2881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5000"/>
              </a:lnSpc>
              <a:spcBef>
                <a:spcPct val="40000"/>
              </a:spcBef>
            </a:pPr>
            <a:r>
              <a:rPr kumimoji="1" lang="zh-CN" altLang="en-US" sz="3200" b="1" dirty="0">
                <a:solidFill>
                  <a:srgbClr val="FF3300"/>
                </a:solidFill>
                <a:latin typeface="楷体_GB2312" pitchFamily="49" charset="-122"/>
                <a:ea typeface="楷体_GB2312" pitchFamily="49" charset="-122"/>
              </a:rPr>
              <a:t>起泡排序算法</a:t>
            </a:r>
          </a:p>
        </p:txBody>
      </p:sp>
      <p:sp>
        <p:nvSpPr>
          <p:cNvPr id="37891" name="Text Box 4"/>
          <p:cNvSpPr txBox="1">
            <a:spLocks noChangeArrowheads="1"/>
          </p:cNvSpPr>
          <p:nvPr/>
        </p:nvSpPr>
        <p:spPr bwMode="auto">
          <a:xfrm>
            <a:off x="0" y="1124744"/>
            <a:ext cx="9144000" cy="3046988"/>
          </a:xfrm>
          <a:prstGeom prst="rect">
            <a:avLst/>
          </a:prstGeom>
          <a:solidFill>
            <a:srgbClr val="00CC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3200" b="1" err="1">
                <a:solidFill>
                  <a:schemeClr val="tx2"/>
                </a:solidFill>
                <a:latin typeface="Times New Roman" pitchFamily="18" charset="0"/>
              </a:rPr>
              <a:t>def</a:t>
            </a:r>
            <a:r>
              <a:rPr kumimoji="1" lang="en-US" altLang="zh-CN" sz="3200" b="1">
                <a:solidFill>
                  <a:schemeClr val="tx2"/>
                </a:solidFill>
                <a:latin typeface="Times New Roman" pitchFamily="18" charset="0"/>
              </a:rPr>
              <a:t> </a:t>
            </a:r>
            <a:r>
              <a:rPr kumimoji="1" lang="en-US" altLang="zh-CN" sz="3200" b="1" smtClean="0">
                <a:solidFill>
                  <a:schemeClr val="tx2"/>
                </a:solidFill>
                <a:latin typeface="Times New Roman" pitchFamily="18" charset="0"/>
              </a:rPr>
              <a:t> bubbleSort(A</a:t>
            </a:r>
            <a:r>
              <a:rPr kumimoji="1" lang="en-US" altLang="zh-CN" sz="3200" b="1" dirty="0">
                <a:solidFill>
                  <a:schemeClr val="tx2"/>
                </a:solidFill>
                <a:latin typeface="Times New Roman" pitchFamily="18" charset="0"/>
              </a:rPr>
              <a:t>):</a:t>
            </a:r>
          </a:p>
          <a:p>
            <a:r>
              <a:rPr kumimoji="1" lang="en-US" altLang="zh-CN" sz="3200" b="1" dirty="0">
                <a:solidFill>
                  <a:schemeClr val="tx2"/>
                </a:solidFill>
                <a:latin typeface="Times New Roman" pitchFamily="18" charset="0"/>
              </a:rPr>
              <a:t>    for i in range(</a:t>
            </a:r>
            <a:r>
              <a:rPr kumimoji="1" lang="en-US" altLang="zh-CN" sz="3200" b="1" dirty="0" err="1">
                <a:solidFill>
                  <a:schemeClr val="tx2"/>
                </a:solidFill>
                <a:latin typeface="Times New Roman" pitchFamily="18" charset="0"/>
              </a:rPr>
              <a:t>len</a:t>
            </a:r>
            <a:r>
              <a:rPr kumimoji="1" lang="en-US" altLang="zh-CN" sz="3200" b="1" dirty="0">
                <a:solidFill>
                  <a:schemeClr val="tx2"/>
                </a:solidFill>
                <a:latin typeface="Times New Roman" pitchFamily="18" charset="0"/>
              </a:rPr>
              <a:t>(A)-1) :  </a:t>
            </a:r>
          </a:p>
          <a:p>
            <a:r>
              <a:rPr kumimoji="1" lang="en-US" altLang="zh-CN" sz="3200" b="1" dirty="0">
                <a:solidFill>
                  <a:schemeClr val="tx2"/>
                </a:solidFill>
                <a:latin typeface="Times New Roman" pitchFamily="18" charset="0"/>
              </a:rPr>
              <a:t>        for j in range(</a:t>
            </a:r>
            <a:r>
              <a:rPr kumimoji="1" lang="en-US" altLang="zh-CN" sz="3200" b="1" dirty="0" err="1">
                <a:solidFill>
                  <a:schemeClr val="tx2"/>
                </a:solidFill>
                <a:latin typeface="Times New Roman" pitchFamily="18" charset="0"/>
              </a:rPr>
              <a:t>len</a:t>
            </a:r>
            <a:r>
              <a:rPr kumimoji="1" lang="en-US" altLang="zh-CN" sz="3200" b="1" dirty="0">
                <a:solidFill>
                  <a:schemeClr val="tx2"/>
                </a:solidFill>
                <a:latin typeface="Times New Roman" pitchFamily="18" charset="0"/>
              </a:rPr>
              <a:t>(A)-i-1):</a:t>
            </a:r>
          </a:p>
          <a:p>
            <a:r>
              <a:rPr kumimoji="1" lang="en-US" altLang="zh-CN" sz="3200" b="1" dirty="0">
                <a:solidFill>
                  <a:schemeClr val="tx2"/>
                </a:solidFill>
                <a:latin typeface="Times New Roman" pitchFamily="18" charset="0"/>
              </a:rPr>
              <a:t>            if A[j] &gt; A[j+1] :  </a:t>
            </a:r>
            <a:endParaRPr kumimoji="1" lang="en-US" altLang="zh-CN" sz="3200" b="1" dirty="0" smtClean="0">
              <a:solidFill>
                <a:schemeClr val="tx2"/>
              </a:solidFill>
              <a:latin typeface="Times New Roman" pitchFamily="18" charset="0"/>
            </a:endParaRPr>
          </a:p>
          <a:p>
            <a:r>
              <a:rPr kumimoji="1" lang="en-US" altLang="zh-CN" sz="3200" b="1" dirty="0">
                <a:solidFill>
                  <a:schemeClr val="tx2"/>
                </a:solidFill>
                <a:latin typeface="Times New Roman" pitchFamily="18" charset="0"/>
              </a:rPr>
              <a:t> </a:t>
            </a:r>
            <a:r>
              <a:rPr kumimoji="1" lang="en-US" altLang="zh-CN" sz="3200" b="1" dirty="0" smtClean="0">
                <a:solidFill>
                  <a:schemeClr val="tx2"/>
                </a:solidFill>
                <a:latin typeface="Times New Roman" pitchFamily="18" charset="0"/>
              </a:rPr>
              <a:t>               #</a:t>
            </a:r>
            <a:r>
              <a:rPr kumimoji="1" lang="zh-CN" altLang="en-US" sz="3200" b="1" dirty="0">
                <a:solidFill>
                  <a:schemeClr val="tx2"/>
                </a:solidFill>
                <a:latin typeface="Times New Roman" pitchFamily="18" charset="0"/>
              </a:rPr>
              <a:t>发生逆序，交换相邻元素</a:t>
            </a:r>
          </a:p>
          <a:p>
            <a:r>
              <a:rPr kumimoji="1" lang="zh-CN" altLang="en-US" sz="3200" b="1" dirty="0">
                <a:solidFill>
                  <a:schemeClr val="tx2"/>
                </a:solidFill>
                <a:latin typeface="Times New Roman" pitchFamily="18" charset="0"/>
              </a:rPr>
              <a:t>                </a:t>
            </a:r>
            <a:r>
              <a:rPr kumimoji="1" lang="en-US" altLang="zh-CN" sz="3200" b="1" dirty="0">
                <a:solidFill>
                  <a:schemeClr val="tx2"/>
                </a:solidFill>
                <a:latin typeface="Times New Roman" pitchFamily="18" charset="0"/>
              </a:rPr>
              <a:t>A[j], A[j+1]=A[j+1], A[j]</a:t>
            </a:r>
            <a:endParaRPr kumimoji="1" lang="en-US" altLang="zh-CN" sz="3200" b="1" dirty="0">
              <a:solidFill>
                <a:schemeClr val="tx2"/>
              </a:solidFill>
              <a:latin typeface="Times New Roman" pitchFamily="18" charset="0"/>
              <a:ea typeface="仿宋_GB2312" pitchFamily="49" charset="-122"/>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3"/>
          <p:cNvSpPr>
            <a:spLocks noChangeArrowheads="1"/>
          </p:cNvSpPr>
          <p:nvPr/>
        </p:nvSpPr>
        <p:spPr bwMode="auto">
          <a:xfrm>
            <a:off x="179512" y="476672"/>
            <a:ext cx="424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5000"/>
              </a:lnSpc>
              <a:spcBef>
                <a:spcPct val="40000"/>
              </a:spcBef>
            </a:pPr>
            <a:r>
              <a:rPr kumimoji="1" lang="zh-CN" altLang="en-US" sz="3200" b="1">
                <a:solidFill>
                  <a:srgbClr val="FF3300"/>
                </a:solidFill>
                <a:latin typeface="楷体_GB2312" pitchFamily="49" charset="-122"/>
                <a:ea typeface="楷体_GB2312" pitchFamily="49" charset="-122"/>
              </a:rPr>
              <a:t>改进的起泡排序算法</a:t>
            </a:r>
          </a:p>
        </p:txBody>
      </p:sp>
      <p:sp>
        <p:nvSpPr>
          <p:cNvPr id="38915" name="Text Box 4"/>
          <p:cNvSpPr txBox="1">
            <a:spLocks noChangeArrowheads="1"/>
          </p:cNvSpPr>
          <p:nvPr/>
        </p:nvSpPr>
        <p:spPr bwMode="auto">
          <a:xfrm>
            <a:off x="-14834" y="1196752"/>
            <a:ext cx="9158833" cy="4524315"/>
          </a:xfrm>
          <a:prstGeom prst="rect">
            <a:avLst/>
          </a:prstGeom>
          <a:solidFill>
            <a:srgbClr val="00CC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3200" b="1" err="1">
                <a:solidFill>
                  <a:schemeClr val="tx2"/>
                </a:solidFill>
                <a:latin typeface="Times New Roman" pitchFamily="18" charset="0"/>
              </a:rPr>
              <a:t>def</a:t>
            </a:r>
            <a:r>
              <a:rPr kumimoji="1" lang="en-US" altLang="zh-CN" sz="3200" b="1">
                <a:solidFill>
                  <a:schemeClr val="tx2"/>
                </a:solidFill>
                <a:latin typeface="Times New Roman" pitchFamily="18" charset="0"/>
              </a:rPr>
              <a:t> </a:t>
            </a:r>
            <a:r>
              <a:rPr kumimoji="1" lang="en-US" altLang="zh-CN" sz="3200" b="1" smtClean="0">
                <a:solidFill>
                  <a:schemeClr val="tx2"/>
                </a:solidFill>
                <a:latin typeface="Times New Roman" pitchFamily="18" charset="0"/>
              </a:rPr>
              <a:t> bubbleSort(A</a:t>
            </a:r>
            <a:r>
              <a:rPr kumimoji="1" lang="en-US" altLang="zh-CN" sz="3200" b="1" dirty="0">
                <a:solidFill>
                  <a:schemeClr val="tx2"/>
                </a:solidFill>
                <a:latin typeface="Times New Roman" pitchFamily="18" charset="0"/>
              </a:rPr>
              <a:t>):  # </a:t>
            </a:r>
            <a:r>
              <a:rPr kumimoji="1" lang="zh-CN" altLang="en-US" sz="3200" b="1" dirty="0">
                <a:solidFill>
                  <a:schemeClr val="tx2"/>
                </a:solidFill>
                <a:latin typeface="Times New Roman" pitchFamily="18" charset="0"/>
              </a:rPr>
              <a:t>改进</a:t>
            </a:r>
          </a:p>
          <a:p>
            <a:r>
              <a:rPr kumimoji="1" lang="zh-CN" altLang="en-US" sz="3200" b="1" dirty="0">
                <a:solidFill>
                  <a:schemeClr val="tx2"/>
                </a:solidFill>
                <a:latin typeface="Times New Roman" pitchFamily="18" charset="0"/>
              </a:rPr>
              <a:t>    </a:t>
            </a:r>
            <a:r>
              <a:rPr kumimoji="1" lang="en-US" altLang="zh-CN" sz="3200" b="1" dirty="0">
                <a:solidFill>
                  <a:schemeClr val="tx2"/>
                </a:solidFill>
                <a:latin typeface="Times New Roman" pitchFamily="18" charset="0"/>
              </a:rPr>
              <a:t>for i in range(</a:t>
            </a:r>
            <a:r>
              <a:rPr kumimoji="1" lang="en-US" altLang="zh-CN" sz="3200" b="1" dirty="0" err="1">
                <a:solidFill>
                  <a:schemeClr val="tx2"/>
                </a:solidFill>
                <a:latin typeface="Times New Roman" pitchFamily="18" charset="0"/>
              </a:rPr>
              <a:t>len</a:t>
            </a:r>
            <a:r>
              <a:rPr kumimoji="1" lang="en-US" altLang="zh-CN" sz="3200" b="1" dirty="0">
                <a:solidFill>
                  <a:schemeClr val="tx2"/>
                </a:solidFill>
                <a:latin typeface="Times New Roman" pitchFamily="18" charset="0"/>
              </a:rPr>
              <a:t>(A)-1) :</a:t>
            </a:r>
          </a:p>
          <a:p>
            <a:r>
              <a:rPr kumimoji="1" lang="en-US" altLang="zh-CN" sz="3200" b="1" dirty="0">
                <a:solidFill>
                  <a:schemeClr val="tx2"/>
                </a:solidFill>
                <a:latin typeface="Times New Roman" pitchFamily="18" charset="0"/>
              </a:rPr>
              <a:t>        Exchange = False   #</a:t>
            </a:r>
            <a:r>
              <a:rPr kumimoji="1" lang="zh-CN" altLang="en-US" sz="3200" b="1" dirty="0">
                <a:solidFill>
                  <a:schemeClr val="tx2"/>
                </a:solidFill>
                <a:latin typeface="Times New Roman" pitchFamily="18" charset="0"/>
              </a:rPr>
              <a:t>设置交换标志置</a:t>
            </a:r>
          </a:p>
          <a:p>
            <a:r>
              <a:rPr kumimoji="1" lang="zh-CN" altLang="en-US" sz="3200" b="1" dirty="0">
                <a:solidFill>
                  <a:schemeClr val="tx2"/>
                </a:solidFill>
                <a:latin typeface="Times New Roman" pitchFamily="18" charset="0"/>
              </a:rPr>
              <a:t>        </a:t>
            </a:r>
            <a:r>
              <a:rPr kumimoji="1" lang="en-US" altLang="zh-CN" sz="3200" b="1" dirty="0">
                <a:solidFill>
                  <a:schemeClr val="tx2"/>
                </a:solidFill>
                <a:latin typeface="Times New Roman" pitchFamily="18" charset="0"/>
              </a:rPr>
              <a:t>for j in range(</a:t>
            </a:r>
            <a:r>
              <a:rPr kumimoji="1" lang="en-US" altLang="zh-CN" sz="3200" b="1" dirty="0" err="1">
                <a:solidFill>
                  <a:schemeClr val="tx2"/>
                </a:solidFill>
                <a:latin typeface="Times New Roman" pitchFamily="18" charset="0"/>
              </a:rPr>
              <a:t>len</a:t>
            </a:r>
            <a:r>
              <a:rPr kumimoji="1" lang="en-US" altLang="zh-CN" sz="3200" b="1" dirty="0">
                <a:solidFill>
                  <a:schemeClr val="tx2"/>
                </a:solidFill>
                <a:latin typeface="Times New Roman" pitchFamily="18" charset="0"/>
              </a:rPr>
              <a:t>(A)-i-1):</a:t>
            </a:r>
          </a:p>
          <a:p>
            <a:r>
              <a:rPr kumimoji="1" lang="en-US" altLang="zh-CN" sz="3200" b="1" dirty="0">
                <a:solidFill>
                  <a:schemeClr val="tx2"/>
                </a:solidFill>
                <a:latin typeface="Times New Roman" pitchFamily="18" charset="0"/>
              </a:rPr>
              <a:t>            if A[j]&gt;A[j+1] :  #</a:t>
            </a:r>
            <a:r>
              <a:rPr kumimoji="1" lang="zh-CN" altLang="en-US" sz="3200" b="1" dirty="0">
                <a:solidFill>
                  <a:schemeClr val="tx2"/>
                </a:solidFill>
                <a:latin typeface="Times New Roman" pitchFamily="18" charset="0"/>
              </a:rPr>
              <a:t>发生逆序，交换相邻元素</a:t>
            </a:r>
          </a:p>
          <a:p>
            <a:r>
              <a:rPr kumimoji="1" lang="zh-CN" altLang="en-US" sz="3200" b="1" dirty="0">
                <a:solidFill>
                  <a:schemeClr val="tx2"/>
                </a:solidFill>
                <a:latin typeface="Times New Roman" pitchFamily="18" charset="0"/>
              </a:rPr>
              <a:t>                </a:t>
            </a:r>
            <a:r>
              <a:rPr kumimoji="1" lang="en-US" altLang="zh-CN" sz="3200" b="1" dirty="0">
                <a:solidFill>
                  <a:schemeClr val="tx2"/>
                </a:solidFill>
                <a:latin typeface="Times New Roman" pitchFamily="18" charset="0"/>
              </a:rPr>
              <a:t>A[j], A[j+1]=A[j+1], A[j]</a:t>
            </a:r>
          </a:p>
          <a:p>
            <a:r>
              <a:rPr kumimoji="1" lang="en-US" altLang="zh-CN" sz="3200" b="1" dirty="0">
                <a:solidFill>
                  <a:schemeClr val="tx2"/>
                </a:solidFill>
                <a:latin typeface="Times New Roman" pitchFamily="18" charset="0"/>
              </a:rPr>
              <a:t>                Exchange = True  #</a:t>
            </a:r>
            <a:r>
              <a:rPr kumimoji="1" lang="zh-CN" altLang="en-US" sz="3200" b="1" dirty="0">
                <a:solidFill>
                  <a:schemeClr val="tx2"/>
                </a:solidFill>
                <a:latin typeface="Times New Roman" pitchFamily="18" charset="0"/>
              </a:rPr>
              <a:t>交换标志置位</a:t>
            </a:r>
          </a:p>
          <a:p>
            <a:r>
              <a:rPr kumimoji="1" lang="zh-CN" altLang="en-US" sz="3200" b="1" dirty="0">
                <a:solidFill>
                  <a:schemeClr val="tx2"/>
                </a:solidFill>
                <a:latin typeface="Times New Roman" pitchFamily="18" charset="0"/>
              </a:rPr>
              <a:t>        </a:t>
            </a:r>
            <a:r>
              <a:rPr kumimoji="1" lang="en-US" altLang="zh-CN" sz="3200" b="1" dirty="0">
                <a:solidFill>
                  <a:schemeClr val="tx2"/>
                </a:solidFill>
                <a:latin typeface="Times New Roman" pitchFamily="18" charset="0"/>
              </a:rPr>
              <a:t>if  Exchange == False </a:t>
            </a:r>
            <a:r>
              <a:rPr kumimoji="1" lang="en-US" altLang="zh-CN" sz="3200" b="1">
                <a:solidFill>
                  <a:schemeClr val="tx2"/>
                </a:solidFill>
                <a:latin typeface="Times New Roman" pitchFamily="18" charset="0"/>
              </a:rPr>
              <a:t>:  #</a:t>
            </a:r>
            <a:r>
              <a:rPr kumimoji="1" lang="zh-CN" altLang="en-US" sz="3200" b="1">
                <a:solidFill>
                  <a:schemeClr val="tx2"/>
                </a:solidFill>
                <a:latin typeface="Times New Roman" pitchFamily="18" charset="0"/>
              </a:rPr>
              <a:t>本趟无逆序，结束</a:t>
            </a:r>
            <a:endParaRPr kumimoji="1" lang="en-US" altLang="zh-CN" sz="3200" b="1" smtClean="0">
              <a:solidFill>
                <a:schemeClr val="tx2"/>
              </a:solidFill>
              <a:latin typeface="Times New Roman" pitchFamily="18" charset="0"/>
            </a:endParaRPr>
          </a:p>
          <a:p>
            <a:r>
              <a:rPr kumimoji="1" lang="en-US" altLang="zh-CN" sz="3200" b="1">
                <a:solidFill>
                  <a:schemeClr val="tx2"/>
                </a:solidFill>
                <a:latin typeface="Times New Roman" pitchFamily="18" charset="0"/>
              </a:rPr>
              <a:t> </a:t>
            </a:r>
            <a:r>
              <a:rPr kumimoji="1" lang="en-US" altLang="zh-CN" sz="3200" b="1" smtClean="0">
                <a:solidFill>
                  <a:schemeClr val="tx2"/>
                </a:solidFill>
                <a:latin typeface="Times New Roman" pitchFamily="18" charset="0"/>
              </a:rPr>
              <a:t>           return</a:t>
            </a:r>
            <a:endParaRPr kumimoji="1" lang="en-US" altLang="zh-CN" sz="3200" b="1" dirty="0">
              <a:solidFill>
                <a:schemeClr val="tx2"/>
              </a:solidFill>
              <a:latin typeface="Times New Roman" pitchFamily="18" charset="0"/>
              <a:ea typeface="仿宋_GB2312" pitchFamily="49" charset="-122"/>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xfrm>
            <a:off x="179512" y="836712"/>
            <a:ext cx="8856984" cy="3960440"/>
          </a:xfrm>
          <a:noFill/>
        </p:spPr>
        <p:txBody>
          <a:bodyPr lIns="92075" tIns="46038" rIns="92075" bIns="46038"/>
          <a:lstStyle/>
          <a:p>
            <a:pPr algn="just" eaLnBrk="1" hangingPunct="1">
              <a:buClr>
                <a:schemeClr val="tx1"/>
              </a:buClr>
              <a:buSzPct val="96000"/>
              <a:buFont typeface="Wingdings" panose="05000000000000000000" pitchFamily="2" charset="2"/>
              <a:buChar char="Ø"/>
            </a:pPr>
            <a:r>
              <a:rPr lang="zh-CN" altLang="en-US" sz="2800" b="1" dirty="0" smtClean="0">
                <a:latin typeface="Times New Roman" pitchFamily="18" charset="0"/>
                <a:ea typeface="楷体_GB2312" pitchFamily="49" charset="-122"/>
              </a:rPr>
              <a:t>第</a:t>
            </a:r>
            <a:r>
              <a:rPr lang="en-US" altLang="zh-CN" sz="2800" b="1" dirty="0" smtClean="0">
                <a:latin typeface="Times New Roman" pitchFamily="18" charset="0"/>
                <a:ea typeface="楷体_GB2312" pitchFamily="49" charset="-122"/>
              </a:rPr>
              <a:t>i</a:t>
            </a:r>
            <a:r>
              <a:rPr lang="zh-CN" altLang="en-US" sz="2800" b="1" dirty="0" smtClean="0">
                <a:latin typeface="Times New Roman" pitchFamily="18" charset="0"/>
                <a:ea typeface="楷体_GB2312" pitchFamily="49" charset="-122"/>
              </a:rPr>
              <a:t>趟对待排序对象序列</a:t>
            </a:r>
            <a:r>
              <a:rPr lang="en-US" altLang="zh-CN" sz="2800" b="1" dirty="0" smtClean="0">
                <a:latin typeface="Times New Roman" pitchFamily="18" charset="0"/>
                <a:ea typeface="楷体_GB2312" pitchFamily="49" charset="-122"/>
              </a:rPr>
              <a:t>v[i-1], v[i], </a:t>
            </a:r>
            <a:r>
              <a:rPr lang="en-US" altLang="zh-CN" sz="2800" b="1" dirty="0" smtClean="0">
                <a:latin typeface="Times New Roman" pitchFamily="18" charset="0"/>
                <a:ea typeface="楷体_GB2312" pitchFamily="49" charset="-122"/>
                <a:sym typeface="Symbol" pitchFamily="18" charset="2"/>
              </a:rPr>
              <a:t>, v[n-1]</a:t>
            </a:r>
            <a:r>
              <a:rPr lang="zh-CN" altLang="en-US" sz="2800" b="1" dirty="0" smtClean="0">
                <a:latin typeface="Times New Roman" pitchFamily="18" charset="0"/>
                <a:ea typeface="楷体_GB2312" pitchFamily="49" charset="-122"/>
                <a:sym typeface="Symbol" pitchFamily="18" charset="2"/>
              </a:rPr>
              <a:t>进行排序，</a:t>
            </a:r>
            <a:r>
              <a:rPr lang="zh-CN" altLang="en-US" sz="2800" b="1" dirty="0" smtClean="0">
                <a:latin typeface="Times New Roman" pitchFamily="18" charset="0"/>
                <a:ea typeface="楷体_GB2312" pitchFamily="49" charset="-122"/>
              </a:rPr>
              <a:t>结果将该序列中关键码最小的对象交换到序列的第一个位置</a:t>
            </a:r>
            <a:r>
              <a:rPr lang="en-US" altLang="zh-CN" sz="2800" b="1" dirty="0" smtClean="0">
                <a:latin typeface="Times New Roman" pitchFamily="18" charset="0"/>
                <a:ea typeface="楷体_GB2312" pitchFamily="49" charset="-122"/>
              </a:rPr>
              <a:t>(i-1)</a:t>
            </a:r>
            <a:r>
              <a:rPr lang="zh-CN" altLang="en-US" sz="2800" b="1" dirty="0" smtClean="0">
                <a:latin typeface="Times New Roman" pitchFamily="18" charset="0"/>
                <a:ea typeface="楷体_GB2312" pitchFamily="49" charset="-122"/>
              </a:rPr>
              <a:t>，其它对象也都向排序的最终位置移动。</a:t>
            </a:r>
          </a:p>
          <a:p>
            <a:pPr algn="just" eaLnBrk="1" hangingPunct="1">
              <a:buClr>
                <a:schemeClr val="tx1"/>
              </a:buClr>
              <a:buSzPct val="96000"/>
              <a:buFont typeface="Wingdings" panose="05000000000000000000" pitchFamily="2" charset="2"/>
              <a:buChar char="Ø"/>
            </a:pPr>
            <a:r>
              <a:rPr lang="zh-CN" altLang="en-US" sz="2800" b="1" dirty="0" smtClean="0">
                <a:latin typeface="Times New Roman" pitchFamily="18" charset="0"/>
                <a:ea typeface="楷体_GB2312" pitchFamily="49" charset="-122"/>
              </a:rPr>
              <a:t>当然在个别情形下，对象有可能在排序中途向相反的方向移动。</a:t>
            </a:r>
          </a:p>
          <a:p>
            <a:pPr algn="just" eaLnBrk="1" hangingPunct="1">
              <a:buClr>
                <a:schemeClr val="tx1"/>
              </a:buClr>
              <a:buSzPct val="96000"/>
              <a:buFont typeface="Wingdings" panose="05000000000000000000" pitchFamily="2" charset="2"/>
              <a:buChar char="Ø"/>
            </a:pPr>
            <a:r>
              <a:rPr lang="zh-CN" altLang="en-US" sz="2800" b="1" dirty="0" smtClean="0">
                <a:latin typeface="Times New Roman" pitchFamily="18" charset="0"/>
                <a:ea typeface="楷体_GB2312" pitchFamily="49" charset="-122"/>
              </a:rPr>
              <a:t>这样最多做</a:t>
            </a:r>
            <a:r>
              <a:rPr lang="en-US" altLang="zh-CN" sz="2800" b="1" dirty="0" smtClean="0">
                <a:latin typeface="Times New Roman" pitchFamily="18" charset="0"/>
                <a:ea typeface="楷体_GB2312" pitchFamily="49" charset="-122"/>
              </a:rPr>
              <a:t>n-1</a:t>
            </a:r>
            <a:r>
              <a:rPr lang="zh-CN" altLang="en-US" sz="2800" b="1" dirty="0" smtClean="0">
                <a:latin typeface="Times New Roman" pitchFamily="18" charset="0"/>
                <a:ea typeface="楷体_GB2312" pitchFamily="49" charset="-122"/>
              </a:rPr>
              <a:t>趟起泡就能把所有对象排好</a:t>
            </a:r>
            <a:r>
              <a:rPr lang="zh-CN" altLang="en-US" sz="2800" b="1" smtClean="0">
                <a:latin typeface="Times New Roman" pitchFamily="18" charset="0"/>
                <a:ea typeface="楷体_GB2312" pitchFamily="49" charset="-122"/>
              </a:rPr>
              <a:t>序。</a:t>
            </a:r>
            <a:endParaRPr lang="en-US" altLang="zh-CN" sz="2800" b="1" smtClean="0">
              <a:latin typeface="Times New Roman" pitchFamily="18" charset="0"/>
              <a:ea typeface="楷体_GB2312" pitchFamily="49" charset="-122"/>
            </a:endParaRPr>
          </a:p>
          <a:p>
            <a:pPr algn="just">
              <a:spcBef>
                <a:spcPts val="600"/>
              </a:spcBef>
              <a:buClr>
                <a:schemeClr val="tx1"/>
              </a:buClr>
              <a:buSzPct val="75000"/>
              <a:buFont typeface="Wingdings" panose="05000000000000000000" pitchFamily="2" charset="2"/>
              <a:buChar char="Ø"/>
              <a:defRPr/>
            </a:pPr>
            <a:r>
              <a:rPr kumimoji="1" lang="zh-CN" altLang="en-US" sz="2800" b="1">
                <a:latin typeface="楷体_GB2312" pitchFamily="49" charset="-122"/>
                <a:ea typeface="楷体_GB2312" pitchFamily="49" charset="-122"/>
              </a:rPr>
              <a:t>起泡排序需要一个附加对象以实现对象值的对换。</a:t>
            </a:r>
          </a:p>
          <a:p>
            <a:pPr>
              <a:spcBef>
                <a:spcPts val="600"/>
              </a:spcBef>
              <a:buClr>
                <a:schemeClr val="tx1"/>
              </a:buClr>
              <a:buSzPct val="75000"/>
              <a:buFont typeface="Wingdings" panose="05000000000000000000" pitchFamily="2" charset="2"/>
              <a:buChar char="Ø"/>
              <a:defRPr/>
            </a:pPr>
            <a:r>
              <a:rPr kumimoji="1" lang="zh-CN" altLang="en-US" sz="2800" b="1" smtClean="0">
                <a:latin typeface="楷体_GB2312" pitchFamily="49" charset="-122"/>
                <a:ea typeface="楷体_GB2312" pitchFamily="49" charset="-122"/>
              </a:rPr>
              <a:t>起泡</a:t>
            </a:r>
            <a:r>
              <a:rPr kumimoji="1" lang="zh-CN" altLang="en-US" sz="2800" b="1">
                <a:latin typeface="楷体_GB2312" pitchFamily="49" charset="-122"/>
                <a:ea typeface="楷体_GB2312" pitchFamily="49" charset="-122"/>
              </a:rPr>
              <a:t>排序是一个稳定的排序方法。</a:t>
            </a:r>
          </a:p>
          <a:p>
            <a:pPr algn="just" eaLnBrk="1" hangingPunct="1">
              <a:buClr>
                <a:schemeClr val="tx1"/>
              </a:buClr>
              <a:buSzPct val="96000"/>
              <a:buFont typeface="Wingdings" panose="05000000000000000000" pitchFamily="2" charset="2"/>
              <a:buChar char="Ø"/>
            </a:pPr>
            <a:endParaRPr lang="zh-CN" altLang="en-US" sz="2800" b="1" dirty="0" smtClean="0">
              <a:latin typeface="Times New Roman" pitchFamily="18" charset="0"/>
              <a:ea typeface="楷体_GB2312" pitchFamily="49" charset="-122"/>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250825" y="260350"/>
            <a:ext cx="7772400" cy="1143000"/>
          </a:xfrm>
        </p:spPr>
        <p:txBody>
          <a:bodyPr lIns="92075" tIns="46038" rIns="92075" bIns="46038"/>
          <a:lstStyle/>
          <a:p>
            <a:pPr algn="l" eaLnBrk="1" hangingPunct="1">
              <a:defRPr/>
            </a:pPr>
            <a:r>
              <a:rPr lang="zh-CN" altLang="en-US" sz="3600" smtClean="0">
                <a:solidFill>
                  <a:srgbClr val="0000FF"/>
                </a:solidFill>
                <a:effectLst>
                  <a:outerShdw blurRad="38100" dist="38100" dir="2700000" algn="tl">
                    <a:srgbClr val="C0C0C0"/>
                  </a:outerShdw>
                </a:effectLst>
                <a:ea typeface="楷体_GB2312" pitchFamily="49" charset="-122"/>
              </a:rPr>
              <a:t>算法分析</a:t>
            </a:r>
          </a:p>
        </p:txBody>
      </p:sp>
      <p:sp>
        <p:nvSpPr>
          <p:cNvPr id="40963" name="Rectangle 4"/>
          <p:cNvSpPr>
            <a:spLocks noGrp="1" noChangeArrowheads="1"/>
          </p:cNvSpPr>
          <p:nvPr>
            <p:ph type="body" sz="half" idx="1"/>
          </p:nvPr>
        </p:nvSpPr>
        <p:spPr>
          <a:xfrm>
            <a:off x="107504" y="2771775"/>
            <a:ext cx="8784976" cy="1952625"/>
          </a:xfrm>
          <a:noFill/>
        </p:spPr>
        <p:txBody>
          <a:bodyPr lIns="92075" tIns="46038" rIns="92075" bIns="46038"/>
          <a:lstStyle/>
          <a:p>
            <a:pPr algn="just" eaLnBrk="1" hangingPunct="1">
              <a:buClr>
                <a:schemeClr val="tx1"/>
              </a:buClr>
              <a:buSzPct val="95000"/>
              <a:buFont typeface="Wingdings" panose="05000000000000000000" pitchFamily="2" charset="2"/>
              <a:buChar char="Ø"/>
            </a:pPr>
            <a:r>
              <a:rPr lang="zh-CN" altLang="en-US" sz="2800" b="1" dirty="0" smtClean="0">
                <a:latin typeface="Times New Roman" pitchFamily="18" charset="0"/>
                <a:ea typeface="楷体_GB2312" pitchFamily="49" charset="-122"/>
              </a:rPr>
              <a:t>最坏的情形是算法执行了</a:t>
            </a:r>
            <a:r>
              <a:rPr lang="en-US" altLang="zh-CN" sz="2800" b="1" dirty="0" smtClean="0">
                <a:latin typeface="Times New Roman" pitchFamily="18" charset="0"/>
                <a:ea typeface="楷体_GB2312" pitchFamily="49" charset="-122"/>
              </a:rPr>
              <a:t>n-1</a:t>
            </a:r>
            <a:r>
              <a:rPr lang="zh-CN" altLang="en-US" sz="2800" b="1" dirty="0" smtClean="0">
                <a:latin typeface="Times New Roman" pitchFamily="18" charset="0"/>
                <a:ea typeface="楷体_GB2312" pitchFamily="49" charset="-122"/>
              </a:rPr>
              <a:t>趟起泡，第</a:t>
            </a:r>
            <a:r>
              <a:rPr lang="en-US" altLang="zh-CN" sz="2800" b="1" dirty="0" smtClean="0">
                <a:latin typeface="Times New Roman" pitchFamily="18" charset="0"/>
                <a:ea typeface="楷体_GB2312" pitchFamily="49" charset="-122"/>
              </a:rPr>
              <a:t>i</a:t>
            </a:r>
            <a:r>
              <a:rPr lang="zh-CN" altLang="en-US" sz="2800" b="1" dirty="0" smtClean="0">
                <a:latin typeface="Times New Roman" pitchFamily="18" charset="0"/>
                <a:ea typeface="楷体_GB2312" pitchFamily="49" charset="-122"/>
              </a:rPr>
              <a:t>趟</a:t>
            </a:r>
            <a:r>
              <a:rPr lang="en-US" altLang="zh-CN" sz="2800" b="1" dirty="0" smtClean="0">
                <a:latin typeface="Times New Roman" pitchFamily="18" charset="0"/>
                <a:ea typeface="楷体_GB2312" pitchFamily="49" charset="-122"/>
              </a:rPr>
              <a:t>(1</a:t>
            </a:r>
            <a:r>
              <a:rPr lang="en-US" altLang="zh-CN" sz="2800" b="1" dirty="0" smtClean="0">
                <a:latin typeface="Times New Roman" pitchFamily="18" charset="0"/>
                <a:ea typeface="楷体_GB2312" pitchFamily="49" charset="-122"/>
                <a:sym typeface="Symbol" pitchFamily="18" charset="2"/>
              </a:rPr>
              <a:t></a:t>
            </a:r>
            <a:r>
              <a:rPr lang="en-US" altLang="zh-CN" sz="2800" b="1" dirty="0" smtClean="0">
                <a:latin typeface="Times New Roman" pitchFamily="18" charset="0"/>
                <a:ea typeface="楷体_GB2312" pitchFamily="49" charset="-122"/>
              </a:rPr>
              <a:t> </a:t>
            </a:r>
            <a:r>
              <a:rPr lang="en-US" altLang="zh-CN" sz="2800" b="1" dirty="0" err="1" smtClean="0">
                <a:latin typeface="Times New Roman" pitchFamily="18" charset="0"/>
                <a:ea typeface="楷体_GB2312" pitchFamily="49" charset="-122"/>
              </a:rPr>
              <a:t>i</a:t>
            </a:r>
            <a:r>
              <a:rPr lang="en-US" altLang="zh-CN" sz="2800" b="1" dirty="0" err="1" smtClean="0">
                <a:latin typeface="Times New Roman" pitchFamily="18" charset="0"/>
                <a:ea typeface="楷体_GB2312" pitchFamily="49" charset="-122"/>
                <a:sym typeface="Symbol" pitchFamily="18" charset="2"/>
              </a:rPr>
              <a:t></a:t>
            </a:r>
            <a:r>
              <a:rPr lang="en-US" altLang="zh-CN" sz="2800" b="1" dirty="0" err="1" smtClean="0">
                <a:latin typeface="Times New Roman" pitchFamily="18" charset="0"/>
                <a:ea typeface="楷体_GB2312" pitchFamily="49" charset="-122"/>
              </a:rPr>
              <a:t>n</a:t>
            </a:r>
            <a:r>
              <a:rPr lang="en-US" altLang="zh-CN" sz="2800" b="1" dirty="0" smtClean="0">
                <a:latin typeface="Times New Roman" pitchFamily="18" charset="0"/>
                <a:ea typeface="楷体_GB2312" pitchFamily="49" charset="-122"/>
              </a:rPr>
              <a:t>) </a:t>
            </a:r>
            <a:r>
              <a:rPr lang="zh-CN" altLang="en-US" sz="2800" b="1" dirty="0" smtClean="0">
                <a:latin typeface="Times New Roman" pitchFamily="18" charset="0"/>
                <a:ea typeface="楷体_GB2312" pitchFamily="49" charset="-122"/>
              </a:rPr>
              <a:t>做了</a:t>
            </a:r>
            <a:r>
              <a:rPr lang="en-US" altLang="zh-CN" sz="2800" b="1" dirty="0" smtClean="0">
                <a:latin typeface="Times New Roman" pitchFamily="18" charset="0"/>
                <a:ea typeface="楷体_GB2312" pitchFamily="49" charset="-122"/>
              </a:rPr>
              <a:t>n-i</a:t>
            </a:r>
            <a:r>
              <a:rPr lang="zh-CN" altLang="en-US" sz="2800" b="1" dirty="0" smtClean="0">
                <a:latin typeface="Times New Roman" pitchFamily="18" charset="0"/>
                <a:ea typeface="楷体_GB2312" pitchFamily="49" charset="-122"/>
              </a:rPr>
              <a:t>次关键码比较，执行了</a:t>
            </a:r>
            <a:r>
              <a:rPr lang="en-US" altLang="zh-CN" sz="2800" b="1" dirty="0" smtClean="0">
                <a:latin typeface="Times New Roman" pitchFamily="18" charset="0"/>
                <a:ea typeface="楷体_GB2312" pitchFamily="49" charset="-122"/>
              </a:rPr>
              <a:t>n-i</a:t>
            </a:r>
            <a:r>
              <a:rPr lang="zh-CN" altLang="en-US" sz="2800" b="1" dirty="0" smtClean="0">
                <a:latin typeface="Times New Roman" pitchFamily="18" charset="0"/>
                <a:ea typeface="楷体_GB2312" pitchFamily="49" charset="-122"/>
              </a:rPr>
              <a:t>次对象交换。这样在最坏情形下总的关键码比较次数</a:t>
            </a:r>
            <a:r>
              <a:rPr lang="en-US" altLang="zh-CN" sz="2800" b="1" dirty="0" smtClean="0">
                <a:latin typeface="Times New Roman" pitchFamily="18" charset="0"/>
                <a:ea typeface="楷体_GB2312" pitchFamily="49" charset="-122"/>
              </a:rPr>
              <a:t>KCN</a:t>
            </a:r>
            <a:r>
              <a:rPr lang="zh-CN" altLang="en-US" sz="2800" b="1" dirty="0" smtClean="0">
                <a:latin typeface="Times New Roman" pitchFamily="18" charset="0"/>
                <a:ea typeface="楷体_GB2312" pitchFamily="49" charset="-122"/>
              </a:rPr>
              <a:t>和对象移动次数</a:t>
            </a:r>
            <a:r>
              <a:rPr lang="en-US" altLang="zh-CN" sz="2800" b="1" dirty="0" smtClean="0">
                <a:latin typeface="Times New Roman" pitchFamily="18" charset="0"/>
                <a:ea typeface="楷体_GB2312" pitchFamily="49" charset="-122"/>
              </a:rPr>
              <a:t>RMN</a:t>
            </a:r>
            <a:r>
              <a:rPr lang="zh-CN" altLang="en-US" sz="2800" b="1" dirty="0" smtClean="0">
                <a:latin typeface="Times New Roman" pitchFamily="18" charset="0"/>
                <a:ea typeface="楷体_GB2312" pitchFamily="49" charset="-122"/>
              </a:rPr>
              <a:t>为：</a:t>
            </a:r>
          </a:p>
        </p:txBody>
      </p:sp>
      <p:sp>
        <p:nvSpPr>
          <p:cNvPr id="40964" name="Rectangle 3"/>
          <p:cNvSpPr>
            <a:spLocks noChangeArrowheads="1"/>
          </p:cNvSpPr>
          <p:nvPr/>
        </p:nvSpPr>
        <p:spPr bwMode="auto">
          <a:xfrm>
            <a:off x="107504" y="1258888"/>
            <a:ext cx="868680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457200" indent="-457200" algn="just">
              <a:lnSpc>
                <a:spcPct val="105000"/>
              </a:lnSpc>
              <a:spcBef>
                <a:spcPct val="20000"/>
              </a:spcBef>
              <a:buClr>
                <a:schemeClr val="tx1"/>
              </a:buClr>
              <a:buSzPct val="94000"/>
              <a:buFont typeface="Wingdings" panose="05000000000000000000" pitchFamily="2" charset="2"/>
              <a:buChar char="Ø"/>
            </a:pPr>
            <a:r>
              <a:rPr lang="zh-CN" altLang="en-US" sz="2800" b="1" dirty="0">
                <a:latin typeface="Times New Roman" pitchFamily="18" charset="0"/>
                <a:ea typeface="楷体_GB2312" pitchFamily="49" charset="-122"/>
              </a:rPr>
              <a:t>在对象的初始排列已经按关键码从小到大排好序时，此算法只执行一趟起泡，做</a:t>
            </a:r>
            <a:r>
              <a:rPr lang="en-US" altLang="zh-CN" sz="2800" b="1" dirty="0">
                <a:latin typeface="Times New Roman" pitchFamily="18" charset="0"/>
                <a:ea typeface="楷体_GB2312" pitchFamily="49" charset="-122"/>
              </a:rPr>
              <a:t>n-1</a:t>
            </a:r>
            <a:r>
              <a:rPr lang="zh-CN" altLang="en-US" sz="2800" b="1" dirty="0">
                <a:latin typeface="Times New Roman" pitchFamily="18" charset="0"/>
                <a:ea typeface="楷体_GB2312" pitchFamily="49" charset="-122"/>
              </a:rPr>
              <a:t>次关键码比较，不移动对象。这是最好的情形。</a:t>
            </a:r>
          </a:p>
        </p:txBody>
      </p:sp>
      <p:graphicFrame>
        <p:nvGraphicFramePr>
          <p:cNvPr id="40965" name="Object 5"/>
          <p:cNvGraphicFramePr>
            <a:graphicFrameLocks noGrp="1" noChangeAspect="1"/>
          </p:cNvGraphicFramePr>
          <p:nvPr>
            <p:ph sz="half" idx="2"/>
          </p:nvPr>
        </p:nvGraphicFramePr>
        <p:xfrm>
          <a:off x="2339975" y="4724400"/>
          <a:ext cx="3816350" cy="1735138"/>
        </p:xfrm>
        <a:graphic>
          <a:graphicData uri="http://schemas.openxmlformats.org/presentationml/2006/ole">
            <mc:AlternateContent xmlns:mc="http://schemas.openxmlformats.org/markup-compatibility/2006">
              <mc:Choice xmlns:v="urn:schemas-microsoft-com:vml" Requires="v">
                <p:oleObj spid="_x0000_s41037" name="公式" r:id="rId3" imgW="1955800" imgH="889000" progId="Equation.3">
                  <p:embed/>
                </p:oleObj>
              </mc:Choice>
              <mc:Fallback>
                <p:oleObj name="公式" r:id="rId3" imgW="1955800" imgH="8890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4724400"/>
                        <a:ext cx="3816350"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xfrm>
            <a:off x="179388" y="891540"/>
            <a:ext cx="8893175" cy="5949950"/>
          </a:xfrm>
        </p:spPr>
        <p:txBody>
          <a:bodyPr/>
          <a:lstStyle/>
          <a:p>
            <a:pPr algn="just" eaLnBrk="1" hangingPunct="1">
              <a:lnSpc>
                <a:spcPct val="105000"/>
              </a:lnSpc>
              <a:spcBef>
                <a:spcPct val="0"/>
              </a:spcBef>
              <a:buClr>
                <a:schemeClr val="tx1"/>
              </a:buClr>
              <a:buSzPct val="91000"/>
              <a:buFont typeface="Wingdings" panose="05000000000000000000" pitchFamily="2" charset="2"/>
              <a:buChar char="Ø"/>
            </a:pPr>
            <a:r>
              <a:rPr lang="zh-CN" altLang="en-US" sz="2800" b="1" dirty="0" smtClean="0">
                <a:latin typeface="Times New Roman" pitchFamily="18" charset="0"/>
                <a:ea typeface="楷体_GB2312" pitchFamily="49" charset="-122"/>
              </a:rPr>
              <a:t>快速排序法是一种所需比较次数较少，目前在内部排序中速度较快的方法。</a:t>
            </a:r>
          </a:p>
          <a:p>
            <a:pPr algn="just" eaLnBrk="1" hangingPunct="1">
              <a:lnSpc>
                <a:spcPct val="105000"/>
              </a:lnSpc>
              <a:spcBef>
                <a:spcPct val="0"/>
              </a:spcBef>
              <a:buClr>
                <a:schemeClr val="tx1"/>
              </a:buClr>
              <a:buSzPct val="91000"/>
              <a:buFont typeface="Wingdings" panose="05000000000000000000" pitchFamily="2" charset="2"/>
              <a:buChar char="Ø"/>
            </a:pPr>
            <a:r>
              <a:rPr lang="zh-CN" altLang="en-US" sz="2800" b="1" dirty="0" smtClean="0">
                <a:latin typeface="Times New Roman" pitchFamily="18" charset="0"/>
                <a:ea typeface="楷体_GB2312" pitchFamily="49" charset="-122"/>
              </a:rPr>
              <a:t>其思想是任取待排序对象序列中的某个对象 </a:t>
            </a:r>
            <a:r>
              <a:rPr lang="en-US" altLang="zh-CN" sz="2800" b="1" dirty="0" smtClean="0">
                <a:latin typeface="Times New Roman" pitchFamily="18" charset="0"/>
                <a:ea typeface="楷体_GB2312" pitchFamily="49" charset="-122"/>
              </a:rPr>
              <a:t>(</a:t>
            </a:r>
            <a:r>
              <a:rPr lang="zh-CN" altLang="en-US" sz="2800" b="1" dirty="0" smtClean="0">
                <a:latin typeface="Times New Roman" pitchFamily="18" charset="0"/>
                <a:ea typeface="楷体_GB2312" pitchFamily="49" charset="-122"/>
              </a:rPr>
              <a:t>例如取第一个对象</a:t>
            </a:r>
            <a:r>
              <a:rPr lang="en-US" altLang="zh-CN" sz="2800" b="1" dirty="0" smtClean="0">
                <a:latin typeface="Times New Roman" pitchFamily="18" charset="0"/>
                <a:ea typeface="楷体_GB2312" pitchFamily="49" charset="-122"/>
              </a:rPr>
              <a:t>) </a:t>
            </a:r>
            <a:r>
              <a:rPr lang="zh-CN" altLang="en-US" sz="2800" b="1" dirty="0" smtClean="0">
                <a:latin typeface="Times New Roman" pitchFamily="18" charset="0"/>
                <a:ea typeface="楷体_GB2312" pitchFamily="49" charset="-122"/>
              </a:rPr>
              <a:t>作为基准，按照该对象的关键码大小，将整个对象序列划分为左右两个子序列：</a:t>
            </a:r>
          </a:p>
          <a:p>
            <a:pPr lvl="1" algn="just" eaLnBrk="1" hangingPunct="1">
              <a:lnSpc>
                <a:spcPct val="105000"/>
              </a:lnSpc>
              <a:spcBef>
                <a:spcPct val="0"/>
              </a:spcBef>
              <a:buClr>
                <a:srgbClr val="0000FF"/>
              </a:buClr>
              <a:buSzPct val="70000"/>
              <a:buFont typeface="Wingdings" pitchFamily="2" charset="2"/>
              <a:buChar char="Ø"/>
            </a:pPr>
            <a:r>
              <a:rPr lang="zh-CN" altLang="en-US" b="1" dirty="0" smtClean="0">
                <a:latin typeface="Times New Roman" pitchFamily="18" charset="0"/>
                <a:ea typeface="楷体_GB2312" pitchFamily="49" charset="-122"/>
              </a:rPr>
              <a:t>左侧子序列中所有对象的关键码都小于或等于基准对象的关键码</a:t>
            </a:r>
          </a:p>
          <a:p>
            <a:pPr lvl="1" algn="just" eaLnBrk="1" hangingPunct="1">
              <a:lnSpc>
                <a:spcPct val="105000"/>
              </a:lnSpc>
              <a:spcBef>
                <a:spcPct val="0"/>
              </a:spcBef>
              <a:buClr>
                <a:srgbClr val="0000FF"/>
              </a:buClr>
              <a:buSzPct val="70000"/>
              <a:buFont typeface="Wingdings" pitchFamily="2" charset="2"/>
              <a:buChar char="Ø"/>
            </a:pPr>
            <a:r>
              <a:rPr lang="zh-CN" altLang="en-US" b="1" dirty="0" smtClean="0">
                <a:latin typeface="Times New Roman" pitchFamily="18" charset="0"/>
                <a:ea typeface="楷体_GB2312" pitchFamily="49" charset="-122"/>
              </a:rPr>
              <a:t>右侧子序列中所有对象的关键码都大于基准对象的关键码</a:t>
            </a:r>
          </a:p>
          <a:p>
            <a:pPr algn="just" eaLnBrk="1" hangingPunct="1">
              <a:lnSpc>
                <a:spcPct val="105000"/>
              </a:lnSpc>
              <a:spcBef>
                <a:spcPct val="0"/>
              </a:spcBef>
              <a:buClr>
                <a:schemeClr val="tx1"/>
              </a:buClr>
              <a:buSzPct val="94000"/>
              <a:buFont typeface="Wingdings" panose="05000000000000000000" pitchFamily="2" charset="2"/>
              <a:buChar char="Ø"/>
            </a:pPr>
            <a:r>
              <a:rPr lang="zh-CN" altLang="en-US" sz="2800" b="1" dirty="0" smtClean="0">
                <a:latin typeface="Times New Roman" pitchFamily="18" charset="0"/>
                <a:ea typeface="楷体_GB2312" pitchFamily="49" charset="-122"/>
              </a:rPr>
              <a:t>基准对象则排在这两个子序列中间</a:t>
            </a:r>
            <a:r>
              <a:rPr lang="en-US" altLang="zh-CN" sz="2800" b="1" dirty="0" smtClean="0">
                <a:latin typeface="Times New Roman" pitchFamily="18" charset="0"/>
                <a:ea typeface="楷体_GB2312" pitchFamily="49" charset="-122"/>
              </a:rPr>
              <a:t>(</a:t>
            </a:r>
            <a:r>
              <a:rPr lang="zh-CN" altLang="en-US" sz="2800" b="1" dirty="0" smtClean="0">
                <a:latin typeface="Times New Roman" pitchFamily="18" charset="0"/>
                <a:ea typeface="楷体_GB2312" pitchFamily="49" charset="-122"/>
              </a:rPr>
              <a:t>这也是该对象最终应安放的位置</a:t>
            </a:r>
            <a:r>
              <a:rPr lang="en-US" altLang="zh-CN" sz="2800" b="1" dirty="0" smtClean="0">
                <a:latin typeface="Times New Roman" pitchFamily="18" charset="0"/>
                <a:ea typeface="楷体_GB2312" pitchFamily="49" charset="-122"/>
              </a:rPr>
              <a:t>)</a:t>
            </a:r>
            <a:r>
              <a:rPr lang="zh-CN" altLang="en-US" sz="2800" b="1" dirty="0" smtClean="0">
                <a:latin typeface="Times New Roman" pitchFamily="18" charset="0"/>
                <a:ea typeface="楷体_GB2312" pitchFamily="49" charset="-122"/>
              </a:rPr>
              <a:t>。</a:t>
            </a:r>
          </a:p>
          <a:p>
            <a:pPr algn="just" eaLnBrk="1" hangingPunct="1">
              <a:lnSpc>
                <a:spcPct val="105000"/>
              </a:lnSpc>
              <a:spcBef>
                <a:spcPct val="0"/>
              </a:spcBef>
              <a:buClr>
                <a:schemeClr val="tx1"/>
              </a:buClr>
              <a:buSzPct val="94000"/>
              <a:buFont typeface="Wingdings" panose="05000000000000000000" pitchFamily="2" charset="2"/>
              <a:buChar char="Ø"/>
            </a:pPr>
            <a:r>
              <a:rPr lang="zh-CN" altLang="en-US" sz="2800" b="1" dirty="0" smtClean="0">
                <a:latin typeface="Times New Roman" pitchFamily="18" charset="0"/>
                <a:ea typeface="楷体_GB2312" pitchFamily="49" charset="-122"/>
              </a:rPr>
              <a:t>然后分别对这两个子序列重复施行上述方法，直到所有的对象都排在相应位置上为止。</a:t>
            </a:r>
          </a:p>
        </p:txBody>
      </p:sp>
      <p:sp>
        <p:nvSpPr>
          <p:cNvPr id="789507" name="Rectangle 3"/>
          <p:cNvSpPr>
            <a:spLocks noChangeArrowheads="1"/>
          </p:cNvSpPr>
          <p:nvPr/>
        </p:nvSpPr>
        <p:spPr bwMode="auto">
          <a:xfrm>
            <a:off x="179388" y="112713"/>
            <a:ext cx="43926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3200" b="1">
                <a:solidFill>
                  <a:srgbClr val="FF3300"/>
                </a:solidFill>
                <a:effectLst>
                  <a:outerShdw blurRad="38100" dist="38100" dir="2700000" algn="tl">
                    <a:srgbClr val="C0C0C0"/>
                  </a:outerShdw>
                </a:effectLst>
                <a:latin typeface="楷体_GB2312" pitchFamily="49" charset="-122"/>
                <a:ea typeface="楷体_GB2312" pitchFamily="49" charset="-122"/>
              </a:rPr>
              <a:t>快速</a:t>
            </a:r>
            <a:r>
              <a:rPr kumimoji="1" lang="zh-CN" altLang="en-US" sz="3200" b="1" smtClean="0">
                <a:solidFill>
                  <a:srgbClr val="FF3300"/>
                </a:solidFill>
                <a:effectLst>
                  <a:outerShdw blurRad="38100" dist="38100" dir="2700000" algn="tl">
                    <a:srgbClr val="C0C0C0"/>
                  </a:outerShdw>
                </a:effectLst>
                <a:latin typeface="楷体_GB2312" pitchFamily="49" charset="-122"/>
                <a:ea typeface="楷体_GB2312" pitchFamily="49" charset="-122"/>
              </a:rPr>
              <a:t>排序的过程</a:t>
            </a:r>
            <a:endParaRPr kumimoji="1" lang="zh-CN" altLang="en-US" sz="3200" b="1">
              <a:solidFill>
                <a:srgbClr val="FF3300"/>
              </a:solidFill>
              <a:effectLst>
                <a:outerShdw blurRad="38100" dist="38100" dir="2700000" algn="tl">
                  <a:srgbClr val="C0C0C0"/>
                </a:outerShdw>
              </a:effectLst>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0" y="340023"/>
            <a:ext cx="3313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5000"/>
              </a:lnSpc>
              <a:spcBef>
                <a:spcPct val="50000"/>
              </a:spcBef>
            </a:pPr>
            <a:r>
              <a:rPr kumimoji="1" lang="zh-CN" altLang="en-US" sz="3200" b="1" dirty="0">
                <a:solidFill>
                  <a:srgbClr val="FF3300"/>
                </a:solidFill>
                <a:latin typeface="楷体_GB2312" pitchFamily="49" charset="-122"/>
                <a:ea typeface="楷体_GB2312" pitchFamily="49" charset="-122"/>
              </a:rPr>
              <a:t>快速排序算法</a:t>
            </a:r>
          </a:p>
        </p:txBody>
      </p:sp>
      <p:sp>
        <p:nvSpPr>
          <p:cNvPr id="45059" name="Text Box 3"/>
          <p:cNvSpPr txBox="1">
            <a:spLocks noChangeArrowheads="1"/>
          </p:cNvSpPr>
          <p:nvPr/>
        </p:nvSpPr>
        <p:spPr bwMode="auto">
          <a:xfrm>
            <a:off x="-27424" y="1052736"/>
            <a:ext cx="9144000" cy="4770537"/>
          </a:xfrm>
          <a:prstGeom prst="rect">
            <a:avLst/>
          </a:prstGeom>
          <a:solidFill>
            <a:srgbClr val="00CC99"/>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3200" b="1" dirty="0" err="1">
                <a:latin typeface="Times New Roman" pitchFamily="18" charset="0"/>
              </a:rPr>
              <a:t>def</a:t>
            </a:r>
            <a:r>
              <a:rPr kumimoji="1" lang="en-US" altLang="zh-CN" sz="3200" b="1" dirty="0">
                <a:latin typeface="Times New Roman" pitchFamily="18" charset="0"/>
              </a:rPr>
              <a:t> </a:t>
            </a:r>
            <a:r>
              <a:rPr kumimoji="1" lang="en-US" altLang="zh-CN" sz="3200" b="1" dirty="0" err="1">
                <a:latin typeface="Times New Roman" pitchFamily="18" charset="0"/>
              </a:rPr>
              <a:t>QuickSort</a:t>
            </a:r>
            <a:r>
              <a:rPr kumimoji="1" lang="en-US" altLang="zh-CN" sz="3200" b="1" dirty="0">
                <a:latin typeface="Times New Roman" pitchFamily="18" charset="0"/>
              </a:rPr>
              <a:t>(A, left, right) </a:t>
            </a:r>
            <a:r>
              <a:rPr kumimoji="1" lang="en-US" altLang="zh-CN" sz="3200" b="1" dirty="0" smtClean="0">
                <a:latin typeface="Times New Roman" pitchFamily="18" charset="0"/>
              </a:rPr>
              <a:t>:</a:t>
            </a:r>
          </a:p>
          <a:p>
            <a:r>
              <a:rPr kumimoji="1" lang="en-US" altLang="zh-CN" sz="3200" b="1" dirty="0" smtClean="0">
                <a:latin typeface="Times New Roman" pitchFamily="18" charset="0"/>
              </a:rPr>
              <a:t>#</a:t>
            </a:r>
            <a:r>
              <a:rPr kumimoji="1" lang="zh-CN" altLang="en-US" sz="2800" b="1" dirty="0" smtClean="0">
                <a:latin typeface="Times New Roman" pitchFamily="18" charset="0"/>
                <a:ea typeface="楷体_GB2312" pitchFamily="49" charset="-122"/>
              </a:rPr>
              <a:t>对元素</a:t>
            </a:r>
            <a:r>
              <a:rPr kumimoji="1" lang="en-US" altLang="zh-CN" sz="2800" b="1" dirty="0" smtClean="0">
                <a:latin typeface="Times New Roman" pitchFamily="18" charset="0"/>
                <a:ea typeface="楷体_GB2312" pitchFamily="49" charset="-122"/>
              </a:rPr>
              <a:t>A</a:t>
            </a:r>
            <a:r>
              <a:rPr kumimoji="1" lang="en-US" altLang="zh-CN" sz="2800" b="1" dirty="0" smtClean="0">
                <a:latin typeface="Times New Roman" pitchFamily="18" charset="0"/>
              </a:rPr>
              <a:t>[left],...,A[right</a:t>
            </a:r>
            <a:r>
              <a:rPr kumimoji="1" lang="en-US" altLang="zh-CN" sz="2800" b="1" dirty="0">
                <a:latin typeface="Times New Roman" pitchFamily="18" charset="0"/>
              </a:rPr>
              <a:t>]</a:t>
            </a:r>
            <a:r>
              <a:rPr kumimoji="1" lang="zh-CN" altLang="en-US" sz="2800" b="1" dirty="0">
                <a:latin typeface="Times New Roman" pitchFamily="18" charset="0"/>
                <a:ea typeface="楷体_GB2312" pitchFamily="49" charset="-122"/>
              </a:rPr>
              <a:t>进行排序，使各元素按排序码非递减有序</a:t>
            </a:r>
            <a:r>
              <a:rPr kumimoji="1" lang="zh-CN" altLang="en-US" sz="2800" b="1" dirty="0" smtClean="0">
                <a:latin typeface="Times New Roman" pitchFamily="18" charset="0"/>
                <a:ea typeface="楷体_GB2312" pitchFamily="49" charset="-122"/>
              </a:rPr>
              <a:t>。</a:t>
            </a:r>
            <a:r>
              <a:rPr kumimoji="1" lang="en-US" altLang="zh-CN" sz="2800" b="1" dirty="0" smtClean="0">
                <a:latin typeface="Times New Roman" pitchFamily="18" charset="0"/>
                <a:ea typeface="楷体_GB2312" pitchFamily="49" charset="-122"/>
              </a:rPr>
              <a:t>p</a:t>
            </a:r>
            <a:r>
              <a:rPr kumimoji="1" lang="en-US" altLang="zh-CN" sz="2800" b="1" dirty="0" smtClean="0">
                <a:latin typeface="Times New Roman" pitchFamily="18" charset="0"/>
              </a:rPr>
              <a:t>ivot = A[left</a:t>
            </a:r>
            <a:r>
              <a:rPr kumimoji="1" lang="en-US" altLang="zh-CN" sz="2800" b="1" dirty="0">
                <a:latin typeface="Times New Roman" pitchFamily="18" charset="0"/>
              </a:rPr>
              <a:t>]</a:t>
            </a:r>
            <a:r>
              <a:rPr kumimoji="1" lang="zh-CN" altLang="en-US" sz="2800" b="1" dirty="0">
                <a:latin typeface="Times New Roman" pitchFamily="18" charset="0"/>
                <a:ea typeface="楷体_GB2312" pitchFamily="49" charset="-122"/>
              </a:rPr>
              <a:t>是基准元素，排序结束后它的位置在</a:t>
            </a:r>
            <a:r>
              <a:rPr kumimoji="1" lang="en-US" altLang="zh-CN" sz="2800" b="1" dirty="0" err="1">
                <a:latin typeface="Times New Roman" pitchFamily="18" charset="0"/>
              </a:rPr>
              <a:t>pivotPos</a:t>
            </a:r>
            <a:r>
              <a:rPr kumimoji="1" lang="en-US" altLang="zh-CN" sz="2800" b="1" dirty="0" smtClean="0">
                <a:latin typeface="Times New Roman" pitchFamily="18" charset="0"/>
              </a:rPr>
              <a:t>, </a:t>
            </a:r>
            <a:r>
              <a:rPr kumimoji="1" lang="zh-CN" altLang="en-US" sz="2800" b="1" dirty="0" smtClean="0">
                <a:latin typeface="Times New Roman" pitchFamily="18" charset="0"/>
                <a:ea typeface="楷体_GB2312" pitchFamily="49" charset="-122"/>
              </a:rPr>
              <a:t>把</a:t>
            </a:r>
            <a:r>
              <a:rPr kumimoji="1" lang="zh-CN" altLang="en-US" sz="2800" b="1" dirty="0">
                <a:latin typeface="Times New Roman" pitchFamily="18" charset="0"/>
                <a:ea typeface="楷体_GB2312" pitchFamily="49" charset="-122"/>
              </a:rPr>
              <a:t>参加排序的序列分成两部分，排在它左边的</a:t>
            </a:r>
            <a:r>
              <a:rPr kumimoji="1" lang="zh-CN" altLang="en-US" sz="2800" b="1" dirty="0" smtClean="0">
                <a:latin typeface="Times New Roman" pitchFamily="18" charset="0"/>
                <a:ea typeface="楷体_GB2312" pitchFamily="49" charset="-122"/>
              </a:rPr>
              <a:t>元素都</a:t>
            </a:r>
            <a:r>
              <a:rPr kumimoji="1" lang="zh-CN" altLang="en-US" sz="2800" b="1" dirty="0">
                <a:latin typeface="Times New Roman" pitchFamily="18" charset="0"/>
                <a:ea typeface="楷体_GB2312" pitchFamily="49" charset="-122"/>
              </a:rPr>
              <a:t>小于它，而在右边的都大于或等于它。</a:t>
            </a:r>
          </a:p>
          <a:p>
            <a:r>
              <a:rPr kumimoji="1" lang="en-US" altLang="zh-CN" sz="3200" b="1" dirty="0">
                <a:latin typeface="Times New Roman" pitchFamily="18" charset="0"/>
              </a:rPr>
              <a:t> </a:t>
            </a:r>
            <a:r>
              <a:rPr kumimoji="1" lang="en-US" altLang="zh-CN" sz="3200" b="1" dirty="0" smtClean="0">
                <a:latin typeface="Times New Roman" pitchFamily="18" charset="0"/>
              </a:rPr>
              <a:t>   if  </a:t>
            </a:r>
            <a:r>
              <a:rPr kumimoji="1" lang="en-US" altLang="zh-CN" sz="3200" b="1" dirty="0">
                <a:latin typeface="Times New Roman" pitchFamily="18" charset="0"/>
              </a:rPr>
              <a:t>left &lt; right :</a:t>
            </a:r>
          </a:p>
          <a:p>
            <a:r>
              <a:rPr kumimoji="1" lang="en-US" altLang="zh-CN" sz="3200" b="1" dirty="0">
                <a:latin typeface="Times New Roman" pitchFamily="18" charset="0"/>
              </a:rPr>
              <a:t>        </a:t>
            </a:r>
            <a:r>
              <a:rPr kumimoji="1" lang="en-US" altLang="zh-CN" sz="3200" b="1" dirty="0" err="1">
                <a:latin typeface="Times New Roman" pitchFamily="18" charset="0"/>
              </a:rPr>
              <a:t>pivotPos</a:t>
            </a:r>
            <a:r>
              <a:rPr kumimoji="1" lang="en-US" altLang="zh-CN" sz="3200" b="1" dirty="0">
                <a:latin typeface="Times New Roman" pitchFamily="18" charset="0"/>
              </a:rPr>
              <a:t> = Partition(A, left, right)</a:t>
            </a:r>
          </a:p>
          <a:p>
            <a:r>
              <a:rPr kumimoji="1" lang="en-US" altLang="zh-CN" sz="3200" b="1" dirty="0">
                <a:latin typeface="Times New Roman" pitchFamily="18" charset="0"/>
              </a:rPr>
              <a:t>        </a:t>
            </a:r>
            <a:r>
              <a:rPr kumimoji="1" lang="en-US" altLang="zh-CN" sz="3200" b="1" dirty="0" err="1">
                <a:latin typeface="Times New Roman" pitchFamily="18" charset="0"/>
              </a:rPr>
              <a:t>QuickSort</a:t>
            </a:r>
            <a:r>
              <a:rPr kumimoji="1" lang="en-US" altLang="zh-CN" sz="3200" b="1" dirty="0">
                <a:latin typeface="Times New Roman" pitchFamily="18" charset="0"/>
              </a:rPr>
              <a:t>(A, left, </a:t>
            </a:r>
            <a:r>
              <a:rPr kumimoji="1" lang="en-US" altLang="zh-CN" sz="3200" b="1" dirty="0" err="1">
                <a:latin typeface="Times New Roman" pitchFamily="18" charset="0"/>
              </a:rPr>
              <a:t>pivotPos</a:t>
            </a:r>
            <a:r>
              <a:rPr kumimoji="1" lang="en-US" altLang="zh-CN" sz="3200" b="1" dirty="0">
                <a:latin typeface="Times New Roman" pitchFamily="18" charset="0"/>
              </a:rPr>
              <a:t> -1)</a:t>
            </a:r>
          </a:p>
          <a:p>
            <a:r>
              <a:rPr kumimoji="1" lang="en-US" altLang="zh-CN" sz="3200" b="1" dirty="0">
                <a:latin typeface="Times New Roman" pitchFamily="18" charset="0"/>
              </a:rPr>
              <a:t>        </a:t>
            </a:r>
            <a:r>
              <a:rPr kumimoji="1" lang="en-US" altLang="zh-CN" sz="3200" b="1" dirty="0" err="1">
                <a:latin typeface="Times New Roman" pitchFamily="18" charset="0"/>
              </a:rPr>
              <a:t>QuickSort</a:t>
            </a:r>
            <a:r>
              <a:rPr kumimoji="1" lang="en-US" altLang="zh-CN" sz="3200" b="1" dirty="0">
                <a:latin typeface="Times New Roman" pitchFamily="18" charset="0"/>
              </a:rPr>
              <a:t>(A, pivotPos+1, right)    </a:t>
            </a:r>
          </a:p>
          <a:p>
            <a:r>
              <a:rPr kumimoji="1" lang="en-US" altLang="zh-CN" sz="2800" b="1" dirty="0">
                <a:latin typeface="Times New Roman" pitchFamily="18" charset="0"/>
                <a:ea typeface="楷体_GB2312" pitchFamily="49" charset="-122"/>
              </a:rPr>
              <a:t>#</a:t>
            </a:r>
            <a:r>
              <a:rPr kumimoji="1" lang="zh-CN" altLang="en-US" sz="2800" b="1" dirty="0">
                <a:latin typeface="Times New Roman" pitchFamily="18" charset="0"/>
                <a:ea typeface="楷体_GB2312" pitchFamily="49" charset="-122"/>
              </a:rPr>
              <a:t>元素序列长度小于或等于</a:t>
            </a:r>
            <a:r>
              <a:rPr kumimoji="1" lang="en-US" altLang="zh-CN" sz="2800" b="1" dirty="0">
                <a:latin typeface="Times New Roman" pitchFamily="18" charset="0"/>
                <a:ea typeface="楷体_GB2312" pitchFamily="49" charset="-122"/>
              </a:rPr>
              <a:t>1</a:t>
            </a:r>
            <a:r>
              <a:rPr kumimoji="1" lang="zh-CN" altLang="en-US" sz="2800" b="1" dirty="0">
                <a:latin typeface="Times New Roman" pitchFamily="18" charset="0"/>
                <a:ea typeface="楷体_GB2312" pitchFamily="49" charset="-122"/>
              </a:rPr>
              <a:t>时不做处理</a:t>
            </a:r>
            <a:r>
              <a:rPr kumimoji="1" lang="en-US" altLang="zh-CN" sz="2800" b="1" dirty="0">
                <a:latin typeface="Times New Roman" pitchFamily="18" charset="0"/>
                <a:ea typeface="楷体_GB2312" pitchFamily="49" charset="-122"/>
              </a:rPr>
              <a:t> </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ChangeArrowheads="1"/>
          </p:cNvSpPr>
          <p:nvPr>
            <p:ph type="title"/>
          </p:nvPr>
        </p:nvSpPr>
        <p:spPr>
          <a:xfrm>
            <a:off x="228600" y="228600"/>
            <a:ext cx="7010400" cy="533400"/>
          </a:xfrm>
        </p:spPr>
        <p:txBody>
          <a:bodyPr/>
          <a:lstStyle/>
          <a:p>
            <a:pPr algn="just" eaLnBrk="1" hangingPunct="1">
              <a:defRPr/>
            </a:pPr>
            <a:r>
              <a:rPr lang="zh-CN" altLang="en-US" sz="3200" b="1" smtClean="0">
                <a:solidFill>
                  <a:schemeClr val="tx1"/>
                </a:solidFill>
                <a:effectLst>
                  <a:outerShdw blurRad="38100" dist="38100" dir="2700000" algn="tl">
                    <a:srgbClr val="C0C0C0"/>
                  </a:outerShdw>
                </a:effectLst>
                <a:latin typeface="" pitchFamily="18" charset="0"/>
                <a:ea typeface="楷体_GB2312" pitchFamily="49" charset="-122"/>
              </a:rPr>
              <a:t>一种划分方法</a:t>
            </a:r>
          </a:p>
        </p:txBody>
      </p:sp>
      <p:sp>
        <p:nvSpPr>
          <p:cNvPr id="49155" name="Text Box 3"/>
          <p:cNvSpPr txBox="1">
            <a:spLocks noChangeArrowheads="1"/>
          </p:cNvSpPr>
          <p:nvPr/>
        </p:nvSpPr>
        <p:spPr bwMode="auto">
          <a:xfrm>
            <a:off x="1752600" y="8382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49</a:t>
            </a:r>
          </a:p>
        </p:txBody>
      </p:sp>
      <p:sp>
        <p:nvSpPr>
          <p:cNvPr id="49156" name="Text Box 4"/>
          <p:cNvSpPr txBox="1">
            <a:spLocks noChangeArrowheads="1"/>
          </p:cNvSpPr>
          <p:nvPr/>
        </p:nvSpPr>
        <p:spPr bwMode="auto">
          <a:xfrm>
            <a:off x="2438400" y="8382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38</a:t>
            </a:r>
          </a:p>
        </p:txBody>
      </p:sp>
      <p:sp>
        <p:nvSpPr>
          <p:cNvPr id="49157" name="Text Box 5"/>
          <p:cNvSpPr txBox="1">
            <a:spLocks noChangeArrowheads="1"/>
          </p:cNvSpPr>
          <p:nvPr/>
        </p:nvSpPr>
        <p:spPr bwMode="auto">
          <a:xfrm>
            <a:off x="3124200" y="8382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65</a:t>
            </a:r>
          </a:p>
        </p:txBody>
      </p:sp>
      <p:sp>
        <p:nvSpPr>
          <p:cNvPr id="49158" name="Text Box 6"/>
          <p:cNvSpPr txBox="1">
            <a:spLocks noChangeArrowheads="1"/>
          </p:cNvSpPr>
          <p:nvPr/>
        </p:nvSpPr>
        <p:spPr bwMode="auto">
          <a:xfrm>
            <a:off x="3810000" y="8382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97</a:t>
            </a:r>
          </a:p>
        </p:txBody>
      </p:sp>
      <p:sp>
        <p:nvSpPr>
          <p:cNvPr id="49159" name="Text Box 7"/>
          <p:cNvSpPr txBox="1">
            <a:spLocks noChangeArrowheads="1"/>
          </p:cNvSpPr>
          <p:nvPr/>
        </p:nvSpPr>
        <p:spPr bwMode="auto">
          <a:xfrm>
            <a:off x="4495800" y="8382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76</a:t>
            </a:r>
          </a:p>
        </p:txBody>
      </p:sp>
      <p:sp>
        <p:nvSpPr>
          <p:cNvPr id="49160" name="Text Box 8"/>
          <p:cNvSpPr txBox="1">
            <a:spLocks noChangeArrowheads="1"/>
          </p:cNvSpPr>
          <p:nvPr/>
        </p:nvSpPr>
        <p:spPr bwMode="auto">
          <a:xfrm>
            <a:off x="5181600" y="8382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13</a:t>
            </a:r>
          </a:p>
        </p:txBody>
      </p:sp>
      <p:sp>
        <p:nvSpPr>
          <p:cNvPr id="49161" name="Text Box 9"/>
          <p:cNvSpPr txBox="1">
            <a:spLocks noChangeArrowheads="1"/>
          </p:cNvSpPr>
          <p:nvPr/>
        </p:nvSpPr>
        <p:spPr bwMode="auto">
          <a:xfrm>
            <a:off x="5867400" y="8382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27</a:t>
            </a:r>
          </a:p>
        </p:txBody>
      </p:sp>
      <p:sp>
        <p:nvSpPr>
          <p:cNvPr id="49162" name="Text Box 10"/>
          <p:cNvSpPr txBox="1">
            <a:spLocks noChangeArrowheads="1"/>
          </p:cNvSpPr>
          <p:nvPr/>
        </p:nvSpPr>
        <p:spPr bwMode="auto">
          <a:xfrm>
            <a:off x="6553200" y="8382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49’</a:t>
            </a:r>
          </a:p>
        </p:txBody>
      </p:sp>
      <p:sp>
        <p:nvSpPr>
          <p:cNvPr id="49163" name="AutoShape 11"/>
          <p:cNvSpPr>
            <a:spLocks noChangeArrowheads="1"/>
          </p:cNvSpPr>
          <p:nvPr/>
        </p:nvSpPr>
        <p:spPr bwMode="auto">
          <a:xfrm>
            <a:off x="1981200" y="1371600"/>
            <a:ext cx="152400" cy="1524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9164" name="AutoShape 12"/>
          <p:cNvSpPr>
            <a:spLocks noChangeArrowheads="1"/>
          </p:cNvSpPr>
          <p:nvPr/>
        </p:nvSpPr>
        <p:spPr bwMode="auto">
          <a:xfrm>
            <a:off x="6781800" y="1371600"/>
            <a:ext cx="152400" cy="152400"/>
          </a:xfrm>
          <a:prstGeom prst="upArrow">
            <a:avLst>
              <a:gd name="adj1" fmla="val 50000"/>
              <a:gd name="adj2" fmla="val 25000"/>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9165" name="Text Box 13"/>
          <p:cNvSpPr txBox="1">
            <a:spLocks noChangeArrowheads="1"/>
          </p:cNvSpPr>
          <p:nvPr/>
        </p:nvSpPr>
        <p:spPr bwMode="auto">
          <a:xfrm>
            <a:off x="1752600" y="1676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  </a:t>
            </a:r>
          </a:p>
        </p:txBody>
      </p:sp>
      <p:sp>
        <p:nvSpPr>
          <p:cNvPr id="49166" name="Text Box 14"/>
          <p:cNvSpPr txBox="1">
            <a:spLocks noChangeArrowheads="1"/>
          </p:cNvSpPr>
          <p:nvPr/>
        </p:nvSpPr>
        <p:spPr bwMode="auto">
          <a:xfrm>
            <a:off x="2438400" y="1676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38</a:t>
            </a:r>
          </a:p>
        </p:txBody>
      </p:sp>
      <p:sp>
        <p:nvSpPr>
          <p:cNvPr id="49167" name="Text Box 15"/>
          <p:cNvSpPr txBox="1">
            <a:spLocks noChangeArrowheads="1"/>
          </p:cNvSpPr>
          <p:nvPr/>
        </p:nvSpPr>
        <p:spPr bwMode="auto">
          <a:xfrm>
            <a:off x="3124200" y="1676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65</a:t>
            </a:r>
          </a:p>
        </p:txBody>
      </p:sp>
      <p:sp>
        <p:nvSpPr>
          <p:cNvPr id="49168" name="Text Box 16"/>
          <p:cNvSpPr txBox="1">
            <a:spLocks noChangeArrowheads="1"/>
          </p:cNvSpPr>
          <p:nvPr/>
        </p:nvSpPr>
        <p:spPr bwMode="auto">
          <a:xfrm>
            <a:off x="3810000" y="1676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97</a:t>
            </a:r>
          </a:p>
        </p:txBody>
      </p:sp>
      <p:sp>
        <p:nvSpPr>
          <p:cNvPr id="49169" name="Text Box 17"/>
          <p:cNvSpPr txBox="1">
            <a:spLocks noChangeArrowheads="1"/>
          </p:cNvSpPr>
          <p:nvPr/>
        </p:nvSpPr>
        <p:spPr bwMode="auto">
          <a:xfrm>
            <a:off x="4495800" y="1676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76</a:t>
            </a:r>
          </a:p>
        </p:txBody>
      </p:sp>
      <p:sp>
        <p:nvSpPr>
          <p:cNvPr id="49170" name="Text Box 18"/>
          <p:cNvSpPr txBox="1">
            <a:spLocks noChangeArrowheads="1"/>
          </p:cNvSpPr>
          <p:nvPr/>
        </p:nvSpPr>
        <p:spPr bwMode="auto">
          <a:xfrm>
            <a:off x="5181600" y="1676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13</a:t>
            </a:r>
          </a:p>
        </p:txBody>
      </p:sp>
      <p:sp>
        <p:nvSpPr>
          <p:cNvPr id="49171" name="Text Box 19"/>
          <p:cNvSpPr txBox="1">
            <a:spLocks noChangeArrowheads="1"/>
          </p:cNvSpPr>
          <p:nvPr/>
        </p:nvSpPr>
        <p:spPr bwMode="auto">
          <a:xfrm>
            <a:off x="5867400" y="1676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27</a:t>
            </a:r>
          </a:p>
        </p:txBody>
      </p:sp>
      <p:sp>
        <p:nvSpPr>
          <p:cNvPr id="49172" name="Text Box 20"/>
          <p:cNvSpPr txBox="1">
            <a:spLocks noChangeArrowheads="1"/>
          </p:cNvSpPr>
          <p:nvPr/>
        </p:nvSpPr>
        <p:spPr bwMode="auto">
          <a:xfrm>
            <a:off x="6553200" y="1676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49’</a:t>
            </a:r>
          </a:p>
        </p:txBody>
      </p:sp>
      <p:sp>
        <p:nvSpPr>
          <p:cNvPr id="49173" name="AutoShape 21"/>
          <p:cNvSpPr>
            <a:spLocks noChangeArrowheads="1"/>
          </p:cNvSpPr>
          <p:nvPr/>
        </p:nvSpPr>
        <p:spPr bwMode="auto">
          <a:xfrm>
            <a:off x="1981200" y="2209800"/>
            <a:ext cx="152400" cy="1524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9174" name="AutoShape 22"/>
          <p:cNvSpPr>
            <a:spLocks noChangeArrowheads="1"/>
          </p:cNvSpPr>
          <p:nvPr/>
        </p:nvSpPr>
        <p:spPr bwMode="auto">
          <a:xfrm>
            <a:off x="6096000" y="2209800"/>
            <a:ext cx="152400" cy="152400"/>
          </a:xfrm>
          <a:prstGeom prst="upArrow">
            <a:avLst>
              <a:gd name="adj1" fmla="val 50000"/>
              <a:gd name="adj2" fmla="val 25000"/>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9175" name="Text Box 23"/>
          <p:cNvSpPr txBox="1">
            <a:spLocks noChangeArrowheads="1"/>
          </p:cNvSpPr>
          <p:nvPr/>
        </p:nvSpPr>
        <p:spPr bwMode="auto">
          <a:xfrm>
            <a:off x="1752600" y="25146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27</a:t>
            </a:r>
          </a:p>
        </p:txBody>
      </p:sp>
      <p:sp>
        <p:nvSpPr>
          <p:cNvPr id="49176" name="Text Box 24"/>
          <p:cNvSpPr txBox="1">
            <a:spLocks noChangeArrowheads="1"/>
          </p:cNvSpPr>
          <p:nvPr/>
        </p:nvSpPr>
        <p:spPr bwMode="auto">
          <a:xfrm>
            <a:off x="2438400" y="25146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38</a:t>
            </a:r>
          </a:p>
        </p:txBody>
      </p:sp>
      <p:sp>
        <p:nvSpPr>
          <p:cNvPr id="49177" name="Text Box 25"/>
          <p:cNvSpPr txBox="1">
            <a:spLocks noChangeArrowheads="1"/>
          </p:cNvSpPr>
          <p:nvPr/>
        </p:nvSpPr>
        <p:spPr bwMode="auto">
          <a:xfrm>
            <a:off x="3124200" y="25146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65</a:t>
            </a:r>
          </a:p>
        </p:txBody>
      </p:sp>
      <p:sp>
        <p:nvSpPr>
          <p:cNvPr id="49178" name="Text Box 26"/>
          <p:cNvSpPr txBox="1">
            <a:spLocks noChangeArrowheads="1"/>
          </p:cNvSpPr>
          <p:nvPr/>
        </p:nvSpPr>
        <p:spPr bwMode="auto">
          <a:xfrm>
            <a:off x="3810000" y="25146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97</a:t>
            </a:r>
          </a:p>
        </p:txBody>
      </p:sp>
      <p:sp>
        <p:nvSpPr>
          <p:cNvPr id="49179" name="Text Box 27"/>
          <p:cNvSpPr txBox="1">
            <a:spLocks noChangeArrowheads="1"/>
          </p:cNvSpPr>
          <p:nvPr/>
        </p:nvSpPr>
        <p:spPr bwMode="auto">
          <a:xfrm>
            <a:off x="4495800" y="25146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76</a:t>
            </a:r>
          </a:p>
        </p:txBody>
      </p:sp>
      <p:sp>
        <p:nvSpPr>
          <p:cNvPr id="49180" name="Text Box 28"/>
          <p:cNvSpPr txBox="1">
            <a:spLocks noChangeArrowheads="1"/>
          </p:cNvSpPr>
          <p:nvPr/>
        </p:nvSpPr>
        <p:spPr bwMode="auto">
          <a:xfrm>
            <a:off x="5181600" y="25146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13</a:t>
            </a:r>
          </a:p>
        </p:txBody>
      </p:sp>
      <p:sp>
        <p:nvSpPr>
          <p:cNvPr id="49181" name="Text Box 29"/>
          <p:cNvSpPr txBox="1">
            <a:spLocks noChangeArrowheads="1"/>
          </p:cNvSpPr>
          <p:nvPr/>
        </p:nvSpPr>
        <p:spPr bwMode="auto">
          <a:xfrm>
            <a:off x="5867400" y="25146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  </a:t>
            </a:r>
          </a:p>
        </p:txBody>
      </p:sp>
      <p:sp>
        <p:nvSpPr>
          <p:cNvPr id="49182" name="Text Box 30"/>
          <p:cNvSpPr txBox="1">
            <a:spLocks noChangeArrowheads="1"/>
          </p:cNvSpPr>
          <p:nvPr/>
        </p:nvSpPr>
        <p:spPr bwMode="auto">
          <a:xfrm>
            <a:off x="6553200" y="25146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49’</a:t>
            </a:r>
          </a:p>
        </p:txBody>
      </p:sp>
      <p:sp>
        <p:nvSpPr>
          <p:cNvPr id="49183" name="AutoShape 31"/>
          <p:cNvSpPr>
            <a:spLocks noChangeArrowheads="1"/>
          </p:cNvSpPr>
          <p:nvPr/>
        </p:nvSpPr>
        <p:spPr bwMode="auto">
          <a:xfrm>
            <a:off x="3352800" y="3048000"/>
            <a:ext cx="152400" cy="1524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9184" name="AutoShape 32"/>
          <p:cNvSpPr>
            <a:spLocks noChangeArrowheads="1"/>
          </p:cNvSpPr>
          <p:nvPr/>
        </p:nvSpPr>
        <p:spPr bwMode="auto">
          <a:xfrm>
            <a:off x="6096000" y="3048000"/>
            <a:ext cx="152400" cy="152400"/>
          </a:xfrm>
          <a:prstGeom prst="upArrow">
            <a:avLst>
              <a:gd name="adj1" fmla="val 50000"/>
              <a:gd name="adj2" fmla="val 25000"/>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9185" name="Text Box 33"/>
          <p:cNvSpPr txBox="1">
            <a:spLocks noChangeArrowheads="1"/>
          </p:cNvSpPr>
          <p:nvPr/>
        </p:nvSpPr>
        <p:spPr bwMode="auto">
          <a:xfrm>
            <a:off x="1752600" y="3352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27</a:t>
            </a:r>
          </a:p>
        </p:txBody>
      </p:sp>
      <p:sp>
        <p:nvSpPr>
          <p:cNvPr id="49186" name="Text Box 34"/>
          <p:cNvSpPr txBox="1">
            <a:spLocks noChangeArrowheads="1"/>
          </p:cNvSpPr>
          <p:nvPr/>
        </p:nvSpPr>
        <p:spPr bwMode="auto">
          <a:xfrm>
            <a:off x="2438400" y="3352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38</a:t>
            </a:r>
          </a:p>
        </p:txBody>
      </p:sp>
      <p:sp>
        <p:nvSpPr>
          <p:cNvPr id="49187" name="Text Box 35"/>
          <p:cNvSpPr txBox="1">
            <a:spLocks noChangeArrowheads="1"/>
          </p:cNvSpPr>
          <p:nvPr/>
        </p:nvSpPr>
        <p:spPr bwMode="auto">
          <a:xfrm>
            <a:off x="3124200" y="3352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  </a:t>
            </a:r>
          </a:p>
        </p:txBody>
      </p:sp>
      <p:sp>
        <p:nvSpPr>
          <p:cNvPr id="49188" name="Text Box 36"/>
          <p:cNvSpPr txBox="1">
            <a:spLocks noChangeArrowheads="1"/>
          </p:cNvSpPr>
          <p:nvPr/>
        </p:nvSpPr>
        <p:spPr bwMode="auto">
          <a:xfrm>
            <a:off x="3810000" y="3352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97</a:t>
            </a:r>
          </a:p>
        </p:txBody>
      </p:sp>
      <p:sp>
        <p:nvSpPr>
          <p:cNvPr id="49189" name="Text Box 37"/>
          <p:cNvSpPr txBox="1">
            <a:spLocks noChangeArrowheads="1"/>
          </p:cNvSpPr>
          <p:nvPr/>
        </p:nvSpPr>
        <p:spPr bwMode="auto">
          <a:xfrm>
            <a:off x="4495800" y="3352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76</a:t>
            </a:r>
          </a:p>
        </p:txBody>
      </p:sp>
      <p:sp>
        <p:nvSpPr>
          <p:cNvPr id="49190" name="Text Box 38"/>
          <p:cNvSpPr txBox="1">
            <a:spLocks noChangeArrowheads="1"/>
          </p:cNvSpPr>
          <p:nvPr/>
        </p:nvSpPr>
        <p:spPr bwMode="auto">
          <a:xfrm>
            <a:off x="5181600" y="3352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13</a:t>
            </a:r>
          </a:p>
        </p:txBody>
      </p:sp>
      <p:sp>
        <p:nvSpPr>
          <p:cNvPr id="49191" name="Text Box 39"/>
          <p:cNvSpPr txBox="1">
            <a:spLocks noChangeArrowheads="1"/>
          </p:cNvSpPr>
          <p:nvPr/>
        </p:nvSpPr>
        <p:spPr bwMode="auto">
          <a:xfrm>
            <a:off x="5867400" y="3352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65</a:t>
            </a:r>
          </a:p>
        </p:txBody>
      </p:sp>
      <p:sp>
        <p:nvSpPr>
          <p:cNvPr id="49192" name="Text Box 40"/>
          <p:cNvSpPr txBox="1">
            <a:spLocks noChangeArrowheads="1"/>
          </p:cNvSpPr>
          <p:nvPr/>
        </p:nvSpPr>
        <p:spPr bwMode="auto">
          <a:xfrm>
            <a:off x="6553200" y="3352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49’</a:t>
            </a:r>
          </a:p>
        </p:txBody>
      </p:sp>
      <p:sp>
        <p:nvSpPr>
          <p:cNvPr id="49193" name="AutoShape 41"/>
          <p:cNvSpPr>
            <a:spLocks noChangeArrowheads="1"/>
          </p:cNvSpPr>
          <p:nvPr/>
        </p:nvSpPr>
        <p:spPr bwMode="auto">
          <a:xfrm>
            <a:off x="3352800" y="3886200"/>
            <a:ext cx="152400" cy="1524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9194" name="AutoShape 42"/>
          <p:cNvSpPr>
            <a:spLocks noChangeArrowheads="1"/>
          </p:cNvSpPr>
          <p:nvPr/>
        </p:nvSpPr>
        <p:spPr bwMode="auto">
          <a:xfrm>
            <a:off x="5410200" y="3886200"/>
            <a:ext cx="152400" cy="152400"/>
          </a:xfrm>
          <a:prstGeom prst="upArrow">
            <a:avLst>
              <a:gd name="adj1" fmla="val 50000"/>
              <a:gd name="adj2" fmla="val 25000"/>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9195" name="Text Box 43"/>
          <p:cNvSpPr txBox="1">
            <a:spLocks noChangeArrowheads="1"/>
          </p:cNvSpPr>
          <p:nvPr/>
        </p:nvSpPr>
        <p:spPr bwMode="auto">
          <a:xfrm>
            <a:off x="1752600" y="42576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27</a:t>
            </a:r>
          </a:p>
        </p:txBody>
      </p:sp>
      <p:sp>
        <p:nvSpPr>
          <p:cNvPr id="49196" name="Text Box 44"/>
          <p:cNvSpPr txBox="1">
            <a:spLocks noChangeArrowheads="1"/>
          </p:cNvSpPr>
          <p:nvPr/>
        </p:nvSpPr>
        <p:spPr bwMode="auto">
          <a:xfrm>
            <a:off x="2438400" y="42576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38</a:t>
            </a:r>
          </a:p>
        </p:txBody>
      </p:sp>
      <p:sp>
        <p:nvSpPr>
          <p:cNvPr id="49197" name="Text Box 45"/>
          <p:cNvSpPr txBox="1">
            <a:spLocks noChangeArrowheads="1"/>
          </p:cNvSpPr>
          <p:nvPr/>
        </p:nvSpPr>
        <p:spPr bwMode="auto">
          <a:xfrm>
            <a:off x="3124200" y="42576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13</a:t>
            </a:r>
          </a:p>
        </p:txBody>
      </p:sp>
      <p:sp>
        <p:nvSpPr>
          <p:cNvPr id="49198" name="Text Box 46"/>
          <p:cNvSpPr txBox="1">
            <a:spLocks noChangeArrowheads="1"/>
          </p:cNvSpPr>
          <p:nvPr/>
        </p:nvSpPr>
        <p:spPr bwMode="auto">
          <a:xfrm>
            <a:off x="3810000" y="42576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97</a:t>
            </a:r>
          </a:p>
        </p:txBody>
      </p:sp>
      <p:sp>
        <p:nvSpPr>
          <p:cNvPr id="49199" name="Text Box 47"/>
          <p:cNvSpPr txBox="1">
            <a:spLocks noChangeArrowheads="1"/>
          </p:cNvSpPr>
          <p:nvPr/>
        </p:nvSpPr>
        <p:spPr bwMode="auto">
          <a:xfrm>
            <a:off x="4495800" y="42576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76</a:t>
            </a:r>
          </a:p>
        </p:txBody>
      </p:sp>
      <p:sp>
        <p:nvSpPr>
          <p:cNvPr id="49200" name="Text Box 48"/>
          <p:cNvSpPr txBox="1">
            <a:spLocks noChangeArrowheads="1"/>
          </p:cNvSpPr>
          <p:nvPr/>
        </p:nvSpPr>
        <p:spPr bwMode="auto">
          <a:xfrm>
            <a:off x="5181600" y="42576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  </a:t>
            </a:r>
          </a:p>
        </p:txBody>
      </p:sp>
      <p:sp>
        <p:nvSpPr>
          <p:cNvPr id="49201" name="Text Box 49"/>
          <p:cNvSpPr txBox="1">
            <a:spLocks noChangeArrowheads="1"/>
          </p:cNvSpPr>
          <p:nvPr/>
        </p:nvSpPr>
        <p:spPr bwMode="auto">
          <a:xfrm>
            <a:off x="5867400" y="42576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65</a:t>
            </a:r>
          </a:p>
        </p:txBody>
      </p:sp>
      <p:sp>
        <p:nvSpPr>
          <p:cNvPr id="49202" name="Text Box 50"/>
          <p:cNvSpPr txBox="1">
            <a:spLocks noChangeArrowheads="1"/>
          </p:cNvSpPr>
          <p:nvPr/>
        </p:nvSpPr>
        <p:spPr bwMode="auto">
          <a:xfrm>
            <a:off x="6553200" y="42576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49’</a:t>
            </a:r>
          </a:p>
        </p:txBody>
      </p:sp>
      <p:sp>
        <p:nvSpPr>
          <p:cNvPr id="49203" name="AutoShape 51"/>
          <p:cNvSpPr>
            <a:spLocks noChangeArrowheads="1"/>
          </p:cNvSpPr>
          <p:nvPr/>
        </p:nvSpPr>
        <p:spPr bwMode="auto">
          <a:xfrm>
            <a:off x="4038600" y="4791075"/>
            <a:ext cx="152400" cy="1524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9204" name="AutoShape 52"/>
          <p:cNvSpPr>
            <a:spLocks noChangeArrowheads="1"/>
          </p:cNvSpPr>
          <p:nvPr/>
        </p:nvSpPr>
        <p:spPr bwMode="auto">
          <a:xfrm>
            <a:off x="5410200" y="4791075"/>
            <a:ext cx="152400" cy="152400"/>
          </a:xfrm>
          <a:prstGeom prst="upArrow">
            <a:avLst>
              <a:gd name="adj1" fmla="val 50000"/>
              <a:gd name="adj2" fmla="val 25000"/>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9205" name="Text Box 53"/>
          <p:cNvSpPr txBox="1">
            <a:spLocks noChangeArrowheads="1"/>
          </p:cNvSpPr>
          <p:nvPr/>
        </p:nvSpPr>
        <p:spPr bwMode="auto">
          <a:xfrm>
            <a:off x="1752600" y="50958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27</a:t>
            </a:r>
          </a:p>
        </p:txBody>
      </p:sp>
      <p:sp>
        <p:nvSpPr>
          <p:cNvPr id="49206" name="Text Box 54"/>
          <p:cNvSpPr txBox="1">
            <a:spLocks noChangeArrowheads="1"/>
          </p:cNvSpPr>
          <p:nvPr/>
        </p:nvSpPr>
        <p:spPr bwMode="auto">
          <a:xfrm>
            <a:off x="2438400" y="50958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38</a:t>
            </a:r>
          </a:p>
        </p:txBody>
      </p:sp>
      <p:sp>
        <p:nvSpPr>
          <p:cNvPr id="49207" name="Text Box 55"/>
          <p:cNvSpPr txBox="1">
            <a:spLocks noChangeArrowheads="1"/>
          </p:cNvSpPr>
          <p:nvPr/>
        </p:nvSpPr>
        <p:spPr bwMode="auto">
          <a:xfrm>
            <a:off x="3124200" y="50958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13</a:t>
            </a:r>
          </a:p>
        </p:txBody>
      </p:sp>
      <p:sp>
        <p:nvSpPr>
          <p:cNvPr id="49208" name="Text Box 56"/>
          <p:cNvSpPr txBox="1">
            <a:spLocks noChangeArrowheads="1"/>
          </p:cNvSpPr>
          <p:nvPr/>
        </p:nvSpPr>
        <p:spPr bwMode="auto">
          <a:xfrm>
            <a:off x="3810000" y="50958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  </a:t>
            </a:r>
          </a:p>
        </p:txBody>
      </p:sp>
      <p:sp>
        <p:nvSpPr>
          <p:cNvPr id="49209" name="Text Box 57"/>
          <p:cNvSpPr txBox="1">
            <a:spLocks noChangeArrowheads="1"/>
          </p:cNvSpPr>
          <p:nvPr/>
        </p:nvSpPr>
        <p:spPr bwMode="auto">
          <a:xfrm>
            <a:off x="4495800" y="50958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76</a:t>
            </a:r>
          </a:p>
        </p:txBody>
      </p:sp>
      <p:sp>
        <p:nvSpPr>
          <p:cNvPr id="49210" name="Text Box 58"/>
          <p:cNvSpPr txBox="1">
            <a:spLocks noChangeArrowheads="1"/>
          </p:cNvSpPr>
          <p:nvPr/>
        </p:nvSpPr>
        <p:spPr bwMode="auto">
          <a:xfrm>
            <a:off x="5181600" y="50958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97</a:t>
            </a:r>
          </a:p>
        </p:txBody>
      </p:sp>
      <p:sp>
        <p:nvSpPr>
          <p:cNvPr id="49211" name="Text Box 59"/>
          <p:cNvSpPr txBox="1">
            <a:spLocks noChangeArrowheads="1"/>
          </p:cNvSpPr>
          <p:nvPr/>
        </p:nvSpPr>
        <p:spPr bwMode="auto">
          <a:xfrm>
            <a:off x="5867400" y="50958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65</a:t>
            </a:r>
          </a:p>
        </p:txBody>
      </p:sp>
      <p:sp>
        <p:nvSpPr>
          <p:cNvPr id="49212" name="Text Box 60"/>
          <p:cNvSpPr txBox="1">
            <a:spLocks noChangeArrowheads="1"/>
          </p:cNvSpPr>
          <p:nvPr/>
        </p:nvSpPr>
        <p:spPr bwMode="auto">
          <a:xfrm>
            <a:off x="6553200" y="50958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49’</a:t>
            </a:r>
          </a:p>
        </p:txBody>
      </p:sp>
      <p:sp>
        <p:nvSpPr>
          <p:cNvPr id="49213" name="AutoShape 61"/>
          <p:cNvSpPr>
            <a:spLocks noChangeArrowheads="1"/>
          </p:cNvSpPr>
          <p:nvPr/>
        </p:nvSpPr>
        <p:spPr bwMode="auto">
          <a:xfrm>
            <a:off x="4038600" y="5629275"/>
            <a:ext cx="152400" cy="1524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9214" name="AutoShape 62"/>
          <p:cNvSpPr>
            <a:spLocks noChangeArrowheads="1"/>
          </p:cNvSpPr>
          <p:nvPr/>
        </p:nvSpPr>
        <p:spPr bwMode="auto">
          <a:xfrm>
            <a:off x="4800600" y="5629275"/>
            <a:ext cx="152400" cy="152400"/>
          </a:xfrm>
          <a:prstGeom prst="upArrow">
            <a:avLst>
              <a:gd name="adj1" fmla="val 50000"/>
              <a:gd name="adj2" fmla="val 25000"/>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9215" name="Text Box 63"/>
          <p:cNvSpPr txBox="1">
            <a:spLocks noChangeArrowheads="1"/>
          </p:cNvSpPr>
          <p:nvPr/>
        </p:nvSpPr>
        <p:spPr bwMode="auto">
          <a:xfrm>
            <a:off x="1752600" y="59340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27</a:t>
            </a:r>
          </a:p>
        </p:txBody>
      </p:sp>
      <p:sp>
        <p:nvSpPr>
          <p:cNvPr id="49216" name="Text Box 64"/>
          <p:cNvSpPr txBox="1">
            <a:spLocks noChangeArrowheads="1"/>
          </p:cNvSpPr>
          <p:nvPr/>
        </p:nvSpPr>
        <p:spPr bwMode="auto">
          <a:xfrm>
            <a:off x="2438400" y="59340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38</a:t>
            </a:r>
          </a:p>
        </p:txBody>
      </p:sp>
      <p:sp>
        <p:nvSpPr>
          <p:cNvPr id="49217" name="Text Box 65"/>
          <p:cNvSpPr txBox="1">
            <a:spLocks noChangeArrowheads="1"/>
          </p:cNvSpPr>
          <p:nvPr/>
        </p:nvSpPr>
        <p:spPr bwMode="auto">
          <a:xfrm>
            <a:off x="3124200" y="59340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13</a:t>
            </a:r>
          </a:p>
        </p:txBody>
      </p:sp>
      <p:sp>
        <p:nvSpPr>
          <p:cNvPr id="49218" name="Text Box 66"/>
          <p:cNvSpPr txBox="1">
            <a:spLocks noChangeArrowheads="1"/>
          </p:cNvSpPr>
          <p:nvPr/>
        </p:nvSpPr>
        <p:spPr bwMode="auto">
          <a:xfrm>
            <a:off x="3810000" y="59340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 49 </a:t>
            </a:r>
          </a:p>
        </p:txBody>
      </p:sp>
      <p:sp>
        <p:nvSpPr>
          <p:cNvPr id="49219" name="Text Box 67"/>
          <p:cNvSpPr txBox="1">
            <a:spLocks noChangeArrowheads="1"/>
          </p:cNvSpPr>
          <p:nvPr/>
        </p:nvSpPr>
        <p:spPr bwMode="auto">
          <a:xfrm>
            <a:off x="4495800" y="59340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76</a:t>
            </a:r>
          </a:p>
        </p:txBody>
      </p:sp>
      <p:sp>
        <p:nvSpPr>
          <p:cNvPr id="49220" name="Text Box 68"/>
          <p:cNvSpPr txBox="1">
            <a:spLocks noChangeArrowheads="1"/>
          </p:cNvSpPr>
          <p:nvPr/>
        </p:nvSpPr>
        <p:spPr bwMode="auto">
          <a:xfrm>
            <a:off x="5181600" y="59340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 97 </a:t>
            </a:r>
          </a:p>
        </p:txBody>
      </p:sp>
      <p:sp>
        <p:nvSpPr>
          <p:cNvPr id="49221" name="Text Box 69"/>
          <p:cNvSpPr txBox="1">
            <a:spLocks noChangeArrowheads="1"/>
          </p:cNvSpPr>
          <p:nvPr/>
        </p:nvSpPr>
        <p:spPr bwMode="auto">
          <a:xfrm>
            <a:off x="5867400" y="59340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65</a:t>
            </a:r>
          </a:p>
        </p:txBody>
      </p:sp>
      <p:sp>
        <p:nvSpPr>
          <p:cNvPr id="49222" name="Text Box 70"/>
          <p:cNvSpPr txBox="1">
            <a:spLocks noChangeArrowheads="1"/>
          </p:cNvSpPr>
          <p:nvPr/>
        </p:nvSpPr>
        <p:spPr bwMode="auto">
          <a:xfrm>
            <a:off x="6553200" y="59340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49’</a:t>
            </a:r>
          </a:p>
        </p:txBody>
      </p:sp>
      <p:sp>
        <p:nvSpPr>
          <p:cNvPr id="49223" name="AutoShape 71"/>
          <p:cNvSpPr>
            <a:spLocks noChangeArrowheads="1"/>
          </p:cNvSpPr>
          <p:nvPr/>
        </p:nvSpPr>
        <p:spPr bwMode="auto">
          <a:xfrm>
            <a:off x="3962400" y="6467475"/>
            <a:ext cx="152400" cy="1524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9224" name="AutoShape 72"/>
          <p:cNvSpPr>
            <a:spLocks noChangeArrowheads="1"/>
          </p:cNvSpPr>
          <p:nvPr/>
        </p:nvSpPr>
        <p:spPr bwMode="auto">
          <a:xfrm>
            <a:off x="4267200" y="6467475"/>
            <a:ext cx="152400" cy="152400"/>
          </a:xfrm>
          <a:prstGeom prst="upArrow">
            <a:avLst>
              <a:gd name="adj1" fmla="val 50000"/>
              <a:gd name="adj2" fmla="val 25000"/>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9225" name="Text Box 73"/>
          <p:cNvSpPr txBox="1">
            <a:spLocks noChangeArrowheads="1"/>
          </p:cNvSpPr>
          <p:nvPr/>
        </p:nvSpPr>
        <p:spPr bwMode="auto">
          <a:xfrm>
            <a:off x="457200" y="27432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49</a:t>
            </a:r>
          </a:p>
        </p:txBody>
      </p:sp>
      <p:sp>
        <p:nvSpPr>
          <p:cNvPr id="49226" name="Text Box 74"/>
          <p:cNvSpPr txBox="1">
            <a:spLocks noChangeArrowheads="1"/>
          </p:cNvSpPr>
          <p:nvPr/>
        </p:nvSpPr>
        <p:spPr bwMode="auto">
          <a:xfrm>
            <a:off x="381000" y="22860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0000FF"/>
                </a:solidFill>
              </a:rPr>
              <a:t>temp</a:t>
            </a:r>
          </a:p>
        </p:txBody>
      </p:sp>
      <p:sp>
        <p:nvSpPr>
          <p:cNvPr id="49227" name="Oval 75"/>
          <p:cNvSpPr>
            <a:spLocks noChangeArrowheads="1"/>
          </p:cNvSpPr>
          <p:nvPr/>
        </p:nvSpPr>
        <p:spPr bwMode="auto">
          <a:xfrm>
            <a:off x="1752600" y="5867400"/>
            <a:ext cx="1981200" cy="609600"/>
          </a:xfrm>
          <a:prstGeom prst="ellipse">
            <a:avLst/>
          </a:prstGeom>
          <a:noFill/>
          <a:ln w="9525">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28" name="Oval 76"/>
          <p:cNvSpPr>
            <a:spLocks noChangeArrowheads="1"/>
          </p:cNvSpPr>
          <p:nvPr/>
        </p:nvSpPr>
        <p:spPr bwMode="auto">
          <a:xfrm>
            <a:off x="4572000" y="5867400"/>
            <a:ext cx="2667000" cy="609600"/>
          </a:xfrm>
          <a:prstGeom prst="ellipse">
            <a:avLst/>
          </a:prstGeom>
          <a:noFill/>
          <a:ln w="9525">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0" y="188913"/>
            <a:ext cx="7010400" cy="914400"/>
          </a:xfrm>
        </p:spPr>
        <p:txBody>
          <a:bodyPr/>
          <a:lstStyle/>
          <a:p>
            <a:pPr algn="just" eaLnBrk="1" hangingPunct="1">
              <a:defRPr/>
            </a:pPr>
            <a:r>
              <a:rPr lang="zh-CN" altLang="en-US" sz="3200" b="1" smtClean="0">
                <a:solidFill>
                  <a:srgbClr val="FF3300"/>
                </a:solidFill>
                <a:effectLst>
                  <a:outerShdw blurRad="38100" dist="38100" dir="2700000" algn="tl">
                    <a:srgbClr val="C0C0C0"/>
                  </a:outerShdw>
                </a:effectLst>
                <a:latin typeface="" pitchFamily="18" charset="0"/>
                <a:ea typeface="楷体_GB2312" pitchFamily="49" charset="-122"/>
              </a:rPr>
              <a:t>排序的几个基本概念</a:t>
            </a:r>
          </a:p>
        </p:txBody>
      </p:sp>
      <p:sp>
        <p:nvSpPr>
          <p:cNvPr id="266243" name="Rectangle 3"/>
          <p:cNvSpPr>
            <a:spLocks noGrp="1" noChangeArrowheads="1"/>
          </p:cNvSpPr>
          <p:nvPr>
            <p:ph type="body" idx="1"/>
          </p:nvPr>
        </p:nvSpPr>
        <p:spPr>
          <a:xfrm>
            <a:off x="0" y="1066800"/>
            <a:ext cx="9144000" cy="5314950"/>
          </a:xfrm>
        </p:spPr>
        <p:txBody>
          <a:bodyPr/>
          <a:lstStyle/>
          <a:p>
            <a:pPr algn="just" eaLnBrk="1" hangingPunct="1">
              <a:spcBef>
                <a:spcPct val="50000"/>
              </a:spcBef>
              <a:buClr>
                <a:schemeClr val="tx1"/>
              </a:buClr>
              <a:buSzPct val="90000"/>
              <a:buFont typeface="Wingdings" panose="05000000000000000000" pitchFamily="2" charset="2"/>
              <a:buChar char="Ø"/>
              <a:defRPr/>
            </a:pPr>
            <a:r>
              <a:rPr lang="zh-CN" altLang="en-US" sz="2800" b="1" smtClean="0">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数据表</a:t>
            </a:r>
            <a:r>
              <a:rPr lang="en-US" altLang="zh-CN" sz="2800" b="1" smtClean="0">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(Data List)  </a:t>
            </a:r>
            <a:r>
              <a:rPr lang="zh-CN" altLang="en-US" sz="2800" b="1" smtClean="0">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待排序的数据对象的有限集合。</a:t>
            </a:r>
          </a:p>
          <a:p>
            <a:pPr algn="just" eaLnBrk="1" hangingPunct="1">
              <a:spcBef>
                <a:spcPct val="50000"/>
              </a:spcBef>
              <a:buClr>
                <a:schemeClr val="tx1"/>
              </a:buClr>
              <a:buSzPct val="90000"/>
              <a:buFont typeface="Wingdings" panose="05000000000000000000" pitchFamily="2" charset="2"/>
              <a:buChar char="Ø"/>
              <a:defRPr/>
            </a:pPr>
            <a:r>
              <a:rPr lang="zh-CN" altLang="en-US" sz="2800" b="1" smtClean="0">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关键字</a:t>
            </a:r>
            <a:r>
              <a:rPr lang="en-US" altLang="zh-CN" sz="2800" b="1" smtClean="0">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(Key)  </a:t>
            </a:r>
            <a:r>
              <a:rPr lang="zh-CN" altLang="en-US" sz="2800" b="1" smtClean="0">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作为排序依据的数据对象中的属性域。</a:t>
            </a:r>
          </a:p>
          <a:p>
            <a:pPr algn="just" eaLnBrk="1" hangingPunct="1">
              <a:spcBef>
                <a:spcPct val="50000"/>
              </a:spcBef>
              <a:buClr>
                <a:schemeClr val="tx1"/>
              </a:buClr>
              <a:buSzPct val="90000"/>
              <a:buFont typeface="Wingdings" panose="05000000000000000000" pitchFamily="2" charset="2"/>
              <a:buChar char="Ø"/>
              <a:defRPr/>
            </a:pPr>
            <a:r>
              <a:rPr lang="zh-CN" altLang="en-US" sz="2800" b="1" smtClean="0">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主关键字  不同的数据对象若</a:t>
            </a:r>
            <a:r>
              <a:rPr lang="zh-CN" altLang="en-US" sz="2800" b="1" u="sng" smtClean="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关键字互不相同</a:t>
            </a:r>
            <a:r>
              <a:rPr lang="zh-CN" altLang="en-US" sz="2800" b="1" smtClean="0">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，则这种关键字称为主关键字，按主关键字排序的结果是唯一的。</a:t>
            </a:r>
          </a:p>
          <a:p>
            <a:pPr algn="just" eaLnBrk="1" hangingPunct="1">
              <a:spcBef>
                <a:spcPct val="50000"/>
              </a:spcBef>
              <a:buClr>
                <a:schemeClr val="tx1"/>
              </a:buClr>
              <a:buSzPct val="90000"/>
              <a:buFont typeface="Wingdings" panose="05000000000000000000" pitchFamily="2" charset="2"/>
              <a:buChar char="Ø"/>
              <a:defRPr/>
            </a:pPr>
            <a:r>
              <a:rPr lang="zh-CN" altLang="en-US" sz="2800" b="1" smtClean="0">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次关键字</a:t>
            </a:r>
            <a:r>
              <a:rPr lang="en-US" altLang="zh-CN" sz="2800" b="1" smtClean="0">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  </a:t>
            </a:r>
            <a:r>
              <a:rPr lang="zh-CN" altLang="en-US" sz="2800" b="1" smtClean="0">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数据表中有些对象的关键字可能相同，这种关键字称为次关键字。按照次关键字进行排序，排序的结果可能不唯一。</a:t>
            </a:r>
          </a:p>
          <a:p>
            <a:pPr algn="just" eaLnBrk="1" hangingPunct="1">
              <a:spcBef>
                <a:spcPct val="50000"/>
              </a:spcBef>
              <a:buClr>
                <a:schemeClr val="tx1"/>
              </a:buClr>
              <a:buSzPct val="90000"/>
              <a:buFont typeface="Wingdings" panose="05000000000000000000" pitchFamily="2" charset="2"/>
              <a:buChar char="Ø"/>
              <a:defRPr/>
            </a:pPr>
            <a:r>
              <a:rPr lang="zh-CN" altLang="en-US" sz="2800" b="1" smtClean="0">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排序的确切定义  使一组任意排列的对象变成一组</a:t>
            </a:r>
            <a:r>
              <a:rPr lang="zh-CN" altLang="en-US" sz="2800" b="1" u="sng" smtClean="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按关键字线性有序</a:t>
            </a:r>
            <a:r>
              <a:rPr lang="zh-CN" altLang="en-US" sz="2800" b="1" smtClean="0">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的对象。</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0" y="1124744"/>
            <a:ext cx="9144000" cy="5413790"/>
          </a:xfrm>
          <a:prstGeom prst="rect">
            <a:avLst/>
          </a:prstGeom>
          <a:solidFill>
            <a:srgbClr val="00CC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95000"/>
              </a:lnSpc>
            </a:pPr>
            <a:r>
              <a:rPr kumimoji="1" lang="en-US" altLang="zh-CN" sz="2800" b="1" dirty="0" err="1">
                <a:latin typeface="Times New Roman" pitchFamily="18" charset="0"/>
              </a:rPr>
              <a:t>def</a:t>
            </a:r>
            <a:r>
              <a:rPr kumimoji="1" lang="en-US" altLang="zh-CN" sz="2800" b="1" dirty="0">
                <a:latin typeface="Times New Roman" pitchFamily="18" charset="0"/>
              </a:rPr>
              <a:t> </a:t>
            </a:r>
            <a:r>
              <a:rPr kumimoji="1" lang="en-US" altLang="zh-CN" sz="2800" b="1" dirty="0" smtClean="0">
                <a:latin typeface="Times New Roman" pitchFamily="18" charset="0"/>
              </a:rPr>
              <a:t>Partition(A</a:t>
            </a:r>
            <a:r>
              <a:rPr kumimoji="1" lang="en-US" altLang="zh-CN" sz="2800" b="1" dirty="0">
                <a:latin typeface="Times New Roman" pitchFamily="18" charset="0"/>
              </a:rPr>
              <a:t>, low, high) </a:t>
            </a:r>
            <a:r>
              <a:rPr kumimoji="1" lang="en-US" altLang="zh-CN" sz="2800" b="1">
                <a:latin typeface="Times New Roman" pitchFamily="18" charset="0"/>
              </a:rPr>
              <a:t>: </a:t>
            </a:r>
            <a:r>
              <a:rPr kumimoji="1" lang="en-US" altLang="zh-CN" sz="2800" b="1" smtClean="0">
                <a:latin typeface="Times New Roman" pitchFamily="18" charset="0"/>
              </a:rPr>
              <a:t># </a:t>
            </a:r>
            <a:r>
              <a:rPr kumimoji="1" lang="zh-CN" altLang="en-US" sz="2800" b="1" smtClean="0">
                <a:latin typeface="Times New Roman" pitchFamily="18" charset="0"/>
              </a:rPr>
              <a:t>一种</a:t>
            </a:r>
            <a:r>
              <a:rPr kumimoji="1" lang="zh-CN" altLang="en-US" sz="2800" b="1" dirty="0">
                <a:latin typeface="Times New Roman" pitchFamily="18" charset="0"/>
              </a:rPr>
              <a:t>划分方法</a:t>
            </a:r>
          </a:p>
          <a:p>
            <a:pPr>
              <a:lnSpc>
                <a:spcPct val="95000"/>
              </a:lnSpc>
            </a:pPr>
            <a:r>
              <a:rPr kumimoji="1" lang="zh-CN" altLang="en-US" sz="2800" b="1" dirty="0">
                <a:latin typeface="Times New Roman" pitchFamily="18" charset="0"/>
              </a:rPr>
              <a:t>    </a:t>
            </a:r>
            <a:r>
              <a:rPr kumimoji="1" lang="en-US" altLang="zh-CN" sz="2800" b="1" dirty="0">
                <a:latin typeface="Times New Roman" pitchFamily="18" charset="0"/>
              </a:rPr>
              <a:t>tmp = A[low]</a:t>
            </a:r>
          </a:p>
          <a:p>
            <a:pPr>
              <a:lnSpc>
                <a:spcPct val="95000"/>
              </a:lnSpc>
            </a:pPr>
            <a:r>
              <a:rPr kumimoji="1" lang="en-US" altLang="zh-CN" sz="2800" b="1" dirty="0">
                <a:latin typeface="Times New Roman" pitchFamily="18" charset="0"/>
              </a:rPr>
              <a:t>    i, j = low, high</a:t>
            </a:r>
          </a:p>
          <a:p>
            <a:pPr>
              <a:lnSpc>
                <a:spcPct val="95000"/>
              </a:lnSpc>
            </a:pPr>
            <a:r>
              <a:rPr kumimoji="1" lang="en-US" altLang="zh-CN" sz="2800" b="1" dirty="0">
                <a:latin typeface="Times New Roman" pitchFamily="18" charset="0"/>
              </a:rPr>
              <a:t>    while  True :</a:t>
            </a:r>
          </a:p>
          <a:p>
            <a:pPr>
              <a:lnSpc>
                <a:spcPct val="95000"/>
              </a:lnSpc>
            </a:pPr>
            <a:r>
              <a:rPr kumimoji="1" lang="en-US" altLang="zh-CN" sz="2800" b="1" dirty="0">
                <a:latin typeface="Times New Roman" pitchFamily="18" charset="0"/>
              </a:rPr>
              <a:t>        while  ( A[j] &gt;= tmp) and (i &lt; j) : j -= 1  </a:t>
            </a:r>
            <a:endParaRPr kumimoji="1" lang="en-US" altLang="zh-CN" sz="2800" b="1" dirty="0" smtClean="0">
              <a:latin typeface="Times New Roman" pitchFamily="18" charset="0"/>
            </a:endParaRPr>
          </a:p>
          <a:p>
            <a:pPr>
              <a:lnSpc>
                <a:spcPct val="95000"/>
              </a:lnSpc>
            </a:pPr>
            <a:r>
              <a:rPr kumimoji="1" lang="en-US" altLang="zh-CN" sz="2800" b="1" dirty="0">
                <a:latin typeface="Times New Roman" pitchFamily="18" charset="0"/>
              </a:rPr>
              <a:t> </a:t>
            </a:r>
            <a:r>
              <a:rPr kumimoji="1" lang="en-US" altLang="zh-CN" sz="2800" b="1" dirty="0" smtClean="0">
                <a:latin typeface="Times New Roman" pitchFamily="18" charset="0"/>
              </a:rPr>
              <a:t>                  #</a:t>
            </a:r>
            <a:r>
              <a:rPr kumimoji="1" lang="zh-CN" altLang="en-US" sz="2800" b="1" dirty="0">
                <a:latin typeface="Times New Roman" pitchFamily="18" charset="0"/>
              </a:rPr>
              <a:t>从右向左扫描</a:t>
            </a:r>
          </a:p>
          <a:p>
            <a:pPr>
              <a:lnSpc>
                <a:spcPct val="95000"/>
              </a:lnSpc>
            </a:pPr>
            <a:r>
              <a:rPr kumimoji="1" lang="zh-CN" altLang="en-US" sz="2800" b="1" dirty="0">
                <a:latin typeface="Times New Roman" pitchFamily="18" charset="0"/>
              </a:rPr>
              <a:t>        </a:t>
            </a:r>
            <a:r>
              <a:rPr kumimoji="1" lang="en-US" altLang="zh-CN" sz="2800" b="1" dirty="0">
                <a:latin typeface="Times New Roman" pitchFamily="18" charset="0"/>
              </a:rPr>
              <a:t>if  i &lt; j </a:t>
            </a:r>
            <a:r>
              <a:rPr kumimoji="1" lang="en-US" altLang="zh-CN" sz="2800" b="1" dirty="0" smtClean="0">
                <a:latin typeface="Times New Roman" pitchFamily="18" charset="0"/>
              </a:rPr>
              <a:t>:  A[i</a:t>
            </a:r>
            <a:r>
              <a:rPr kumimoji="1" lang="en-US" altLang="zh-CN" sz="2800" b="1" dirty="0">
                <a:latin typeface="Times New Roman" pitchFamily="18" charset="0"/>
              </a:rPr>
              <a:t>] = A[j]; i += 1</a:t>
            </a:r>
          </a:p>
          <a:p>
            <a:pPr>
              <a:lnSpc>
                <a:spcPct val="95000"/>
              </a:lnSpc>
            </a:pPr>
            <a:r>
              <a:rPr kumimoji="1" lang="en-US" altLang="zh-CN" sz="2800" b="1" dirty="0">
                <a:latin typeface="Times New Roman" pitchFamily="18" charset="0"/>
              </a:rPr>
              <a:t>        while  (A[i] &lt;= tmp) and (i &lt; j) : i += 1  </a:t>
            </a:r>
            <a:endParaRPr kumimoji="1" lang="en-US" altLang="zh-CN" sz="2800" b="1" dirty="0" smtClean="0">
              <a:latin typeface="Times New Roman" pitchFamily="18" charset="0"/>
            </a:endParaRPr>
          </a:p>
          <a:p>
            <a:pPr>
              <a:lnSpc>
                <a:spcPct val="95000"/>
              </a:lnSpc>
            </a:pPr>
            <a:r>
              <a:rPr kumimoji="1" lang="en-US" altLang="zh-CN" sz="2800" b="1" dirty="0">
                <a:latin typeface="Times New Roman" pitchFamily="18" charset="0"/>
              </a:rPr>
              <a:t> </a:t>
            </a:r>
            <a:r>
              <a:rPr kumimoji="1" lang="en-US" altLang="zh-CN" sz="2800" b="1" dirty="0" smtClean="0">
                <a:latin typeface="Times New Roman" pitchFamily="18" charset="0"/>
              </a:rPr>
              <a:t>                 #</a:t>
            </a:r>
            <a:r>
              <a:rPr kumimoji="1" lang="zh-CN" altLang="en-US" sz="2800" b="1" dirty="0">
                <a:latin typeface="Times New Roman" pitchFamily="18" charset="0"/>
              </a:rPr>
              <a:t>从左向右扫描</a:t>
            </a:r>
          </a:p>
          <a:p>
            <a:pPr>
              <a:lnSpc>
                <a:spcPct val="95000"/>
              </a:lnSpc>
            </a:pPr>
            <a:r>
              <a:rPr kumimoji="1" lang="zh-CN" altLang="en-US" sz="2800" b="1" dirty="0">
                <a:latin typeface="Times New Roman" pitchFamily="18" charset="0"/>
              </a:rPr>
              <a:t>        </a:t>
            </a:r>
            <a:r>
              <a:rPr kumimoji="1" lang="en-US" altLang="zh-CN" sz="2800" b="1" dirty="0">
                <a:latin typeface="Times New Roman" pitchFamily="18" charset="0"/>
              </a:rPr>
              <a:t>if (i &lt; j) </a:t>
            </a:r>
            <a:r>
              <a:rPr kumimoji="1" lang="en-US" altLang="zh-CN" sz="2800" b="1" dirty="0" smtClean="0">
                <a:latin typeface="Times New Roman" pitchFamily="18" charset="0"/>
              </a:rPr>
              <a:t>: A[j</a:t>
            </a:r>
            <a:r>
              <a:rPr kumimoji="1" lang="en-US" altLang="zh-CN" sz="2800" b="1" dirty="0">
                <a:latin typeface="Times New Roman" pitchFamily="18" charset="0"/>
              </a:rPr>
              <a:t>] = A[i]; j -= 1</a:t>
            </a:r>
          </a:p>
          <a:p>
            <a:pPr>
              <a:lnSpc>
                <a:spcPct val="95000"/>
              </a:lnSpc>
            </a:pPr>
            <a:r>
              <a:rPr kumimoji="1" lang="en-US" altLang="zh-CN" sz="2800" b="1" dirty="0">
                <a:latin typeface="Times New Roman" pitchFamily="18" charset="0"/>
              </a:rPr>
              <a:t>        if  i &gt;= j : break</a:t>
            </a:r>
          </a:p>
          <a:p>
            <a:pPr>
              <a:lnSpc>
                <a:spcPct val="95000"/>
              </a:lnSpc>
            </a:pPr>
            <a:r>
              <a:rPr kumimoji="1" lang="en-US" altLang="zh-CN" sz="2800" b="1" dirty="0">
                <a:latin typeface="Times New Roman" pitchFamily="18" charset="0"/>
              </a:rPr>
              <a:t>    A[i] = tmp  #</a:t>
            </a:r>
            <a:r>
              <a:rPr kumimoji="1" lang="zh-CN" altLang="en-US" sz="2800" b="1" dirty="0">
                <a:latin typeface="Times New Roman" pitchFamily="18" charset="0"/>
              </a:rPr>
              <a:t>基准元素归位</a:t>
            </a:r>
          </a:p>
          <a:p>
            <a:pPr>
              <a:lnSpc>
                <a:spcPct val="95000"/>
              </a:lnSpc>
            </a:pPr>
            <a:r>
              <a:rPr kumimoji="1" lang="zh-CN" altLang="en-US" sz="2800" b="1" dirty="0">
                <a:latin typeface="Times New Roman" pitchFamily="18" charset="0"/>
              </a:rPr>
              <a:t>    </a:t>
            </a:r>
            <a:r>
              <a:rPr kumimoji="1" lang="en-US" altLang="zh-CN" sz="2800" b="1" dirty="0">
                <a:latin typeface="Times New Roman" pitchFamily="18" charset="0"/>
              </a:rPr>
              <a:t>return i</a:t>
            </a:r>
          </a:p>
        </p:txBody>
      </p:sp>
      <p:sp>
        <p:nvSpPr>
          <p:cNvPr id="3" name="Rectangle 2"/>
          <p:cNvSpPr>
            <a:spLocks noGrp="1" noChangeArrowheads="1"/>
          </p:cNvSpPr>
          <p:nvPr>
            <p:ph type="title"/>
          </p:nvPr>
        </p:nvSpPr>
        <p:spPr>
          <a:xfrm>
            <a:off x="107504" y="404664"/>
            <a:ext cx="7010400" cy="533400"/>
          </a:xfrm>
        </p:spPr>
        <p:txBody>
          <a:bodyPr/>
          <a:lstStyle/>
          <a:p>
            <a:pPr algn="just" eaLnBrk="1" hangingPunct="1">
              <a:defRPr/>
            </a:pPr>
            <a:r>
              <a:rPr lang="zh-CN" altLang="en-US" sz="3200" b="1" smtClean="0">
                <a:solidFill>
                  <a:schemeClr val="tx1"/>
                </a:solidFill>
                <a:effectLst>
                  <a:outerShdw blurRad="38100" dist="38100" dir="2700000" algn="tl">
                    <a:srgbClr val="C0C0C0"/>
                  </a:outerShdw>
                </a:effectLst>
                <a:latin typeface="" pitchFamily="18" charset="0"/>
                <a:ea typeface="楷体_GB2312" pitchFamily="49" charset="-122"/>
              </a:rPr>
              <a:t>一种划分方法</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0" y="1196752"/>
            <a:ext cx="9144000" cy="4595104"/>
          </a:xfrm>
          <a:prstGeom prst="rect">
            <a:avLst/>
          </a:prstGeom>
          <a:solidFill>
            <a:srgbClr val="00CC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95000"/>
              </a:lnSpc>
            </a:pPr>
            <a:r>
              <a:rPr kumimoji="1" lang="en-US" altLang="zh-CN" sz="2800" b="1" dirty="0" err="1">
                <a:latin typeface="Times New Roman" pitchFamily="18" charset="0"/>
              </a:rPr>
              <a:t>def</a:t>
            </a:r>
            <a:r>
              <a:rPr kumimoji="1" lang="en-US" altLang="zh-CN" sz="2800" b="1" dirty="0">
                <a:latin typeface="Times New Roman" pitchFamily="18" charset="0"/>
              </a:rPr>
              <a:t> Partition(A, low, high) :</a:t>
            </a:r>
          </a:p>
          <a:p>
            <a:pPr>
              <a:lnSpc>
                <a:spcPct val="95000"/>
              </a:lnSpc>
            </a:pPr>
            <a:r>
              <a:rPr kumimoji="1" lang="en-US" altLang="zh-CN" sz="2800" b="1" dirty="0">
                <a:latin typeface="Times New Roman" pitchFamily="18" charset="0"/>
              </a:rPr>
              <a:t>    </a:t>
            </a:r>
            <a:r>
              <a:rPr kumimoji="1" lang="en-US" altLang="zh-CN" sz="2800" b="1" dirty="0" err="1">
                <a:latin typeface="Times New Roman" pitchFamily="18" charset="0"/>
              </a:rPr>
              <a:t>pivotpos</a:t>
            </a:r>
            <a:r>
              <a:rPr kumimoji="1" lang="en-US" altLang="zh-CN" sz="2800" b="1" dirty="0">
                <a:latin typeface="Times New Roman" pitchFamily="18" charset="0"/>
              </a:rPr>
              <a:t> = low</a:t>
            </a:r>
          </a:p>
          <a:p>
            <a:pPr>
              <a:lnSpc>
                <a:spcPct val="95000"/>
              </a:lnSpc>
            </a:pPr>
            <a:r>
              <a:rPr kumimoji="1" lang="en-US" altLang="zh-CN" sz="2800" b="1" dirty="0">
                <a:latin typeface="Times New Roman" pitchFamily="18" charset="0"/>
              </a:rPr>
              <a:t>    pivot = A[low]    #</a:t>
            </a:r>
            <a:r>
              <a:rPr kumimoji="1" lang="zh-CN" altLang="en-US" sz="2800" b="1" dirty="0">
                <a:latin typeface="Times New Roman" pitchFamily="18" charset="0"/>
              </a:rPr>
              <a:t>基准位置</a:t>
            </a:r>
          </a:p>
          <a:p>
            <a:pPr>
              <a:lnSpc>
                <a:spcPct val="95000"/>
              </a:lnSpc>
            </a:pPr>
            <a:r>
              <a:rPr kumimoji="1" lang="zh-CN" altLang="en-US" sz="2800" b="1" dirty="0">
                <a:latin typeface="Times New Roman" pitchFamily="18" charset="0"/>
              </a:rPr>
              <a:t>    </a:t>
            </a:r>
            <a:r>
              <a:rPr kumimoji="1" lang="en-US" altLang="zh-CN" sz="2800" b="1" dirty="0">
                <a:latin typeface="Times New Roman" pitchFamily="18" charset="0"/>
              </a:rPr>
              <a:t>for  i  in range(low+1, high+1) :</a:t>
            </a:r>
          </a:p>
          <a:p>
            <a:pPr>
              <a:lnSpc>
                <a:spcPct val="95000"/>
              </a:lnSpc>
            </a:pPr>
            <a:r>
              <a:rPr kumimoji="1" lang="en-US" altLang="zh-CN" sz="2800" b="1" dirty="0">
                <a:latin typeface="Times New Roman" pitchFamily="18" charset="0"/>
              </a:rPr>
              <a:t>        if  A[i] &lt; pivot :  #</a:t>
            </a:r>
            <a:r>
              <a:rPr kumimoji="1" lang="zh-CN" altLang="en-US" sz="2800" b="1" dirty="0">
                <a:latin typeface="Times New Roman" pitchFamily="18" charset="0"/>
              </a:rPr>
              <a:t>找小于基准的元素</a:t>
            </a:r>
          </a:p>
          <a:p>
            <a:pPr>
              <a:lnSpc>
                <a:spcPct val="95000"/>
              </a:lnSpc>
            </a:pPr>
            <a:r>
              <a:rPr kumimoji="1" lang="zh-CN" altLang="en-US" sz="2800" b="1" dirty="0">
                <a:latin typeface="Times New Roman" pitchFamily="18" charset="0"/>
              </a:rPr>
              <a:t>            </a:t>
            </a:r>
            <a:r>
              <a:rPr kumimoji="1" lang="en-US" altLang="zh-CN" sz="2800" b="1" dirty="0" err="1">
                <a:latin typeface="Times New Roman" pitchFamily="18" charset="0"/>
              </a:rPr>
              <a:t>pivotpos</a:t>
            </a:r>
            <a:r>
              <a:rPr kumimoji="1" lang="en-US" altLang="zh-CN" sz="2800" b="1" dirty="0">
                <a:latin typeface="Times New Roman" pitchFamily="18" charset="0"/>
              </a:rPr>
              <a:t> += 1</a:t>
            </a:r>
          </a:p>
          <a:p>
            <a:pPr>
              <a:lnSpc>
                <a:spcPct val="95000"/>
              </a:lnSpc>
            </a:pPr>
            <a:r>
              <a:rPr kumimoji="1" lang="en-US" altLang="zh-CN" sz="2800" b="1" dirty="0">
                <a:latin typeface="Times New Roman" pitchFamily="18" charset="0"/>
              </a:rPr>
              <a:t>            if  </a:t>
            </a:r>
            <a:r>
              <a:rPr kumimoji="1" lang="en-US" altLang="zh-CN" sz="2800" b="1" dirty="0" err="1">
                <a:latin typeface="Times New Roman" pitchFamily="18" charset="0"/>
              </a:rPr>
              <a:t>pivotpos</a:t>
            </a:r>
            <a:r>
              <a:rPr kumimoji="1" lang="en-US" altLang="zh-CN" sz="2800" b="1" dirty="0">
                <a:latin typeface="Times New Roman" pitchFamily="18" charset="0"/>
              </a:rPr>
              <a:t> !=i : </a:t>
            </a:r>
            <a:endParaRPr kumimoji="1" lang="en-US" altLang="zh-CN" sz="2800" b="1" dirty="0" smtClean="0">
              <a:latin typeface="Times New Roman" pitchFamily="18" charset="0"/>
            </a:endParaRPr>
          </a:p>
          <a:p>
            <a:pPr>
              <a:lnSpc>
                <a:spcPct val="95000"/>
              </a:lnSpc>
            </a:pPr>
            <a:r>
              <a:rPr kumimoji="1" lang="en-US" altLang="zh-CN" sz="2800" b="1" dirty="0">
                <a:latin typeface="Times New Roman" pitchFamily="18" charset="0"/>
              </a:rPr>
              <a:t> </a:t>
            </a:r>
            <a:r>
              <a:rPr kumimoji="1" lang="en-US" altLang="zh-CN" sz="2800" b="1" dirty="0" smtClean="0">
                <a:latin typeface="Times New Roman" pitchFamily="18" charset="0"/>
              </a:rPr>
              <a:t>               A[</a:t>
            </a:r>
            <a:r>
              <a:rPr kumimoji="1" lang="en-US" altLang="zh-CN" sz="2800" b="1" dirty="0" err="1" smtClean="0">
                <a:latin typeface="Times New Roman" pitchFamily="18" charset="0"/>
              </a:rPr>
              <a:t>pivotpos</a:t>
            </a:r>
            <a:r>
              <a:rPr kumimoji="1" lang="en-US" altLang="zh-CN" sz="2800" b="1" dirty="0">
                <a:latin typeface="Times New Roman" pitchFamily="18" charset="0"/>
              </a:rPr>
              <a:t>], A[i] = A[i], A[</a:t>
            </a:r>
            <a:r>
              <a:rPr kumimoji="1" lang="en-US" altLang="zh-CN" sz="2800" b="1" dirty="0" err="1">
                <a:latin typeface="Times New Roman" pitchFamily="18" charset="0"/>
              </a:rPr>
              <a:t>pivotpos</a:t>
            </a:r>
            <a:r>
              <a:rPr kumimoji="1" lang="en-US" altLang="zh-CN" sz="2800" b="1" dirty="0">
                <a:latin typeface="Times New Roman" pitchFamily="18" charset="0"/>
              </a:rPr>
              <a:t>]</a:t>
            </a:r>
          </a:p>
          <a:p>
            <a:pPr>
              <a:lnSpc>
                <a:spcPct val="95000"/>
              </a:lnSpc>
            </a:pPr>
            <a:r>
              <a:rPr kumimoji="1" lang="en-US" altLang="zh-CN" sz="2800" b="1" dirty="0">
                <a:latin typeface="Times New Roman" pitchFamily="18" charset="0"/>
              </a:rPr>
              <a:t>    A[low] = A[</a:t>
            </a:r>
            <a:r>
              <a:rPr kumimoji="1" lang="en-US" altLang="zh-CN" sz="2800" b="1" dirty="0" err="1">
                <a:latin typeface="Times New Roman" pitchFamily="18" charset="0"/>
              </a:rPr>
              <a:t>pivotpos</a:t>
            </a:r>
            <a:r>
              <a:rPr kumimoji="1" lang="en-US" altLang="zh-CN" sz="2800" b="1" dirty="0">
                <a:latin typeface="Times New Roman" pitchFamily="18" charset="0"/>
              </a:rPr>
              <a:t>]</a:t>
            </a:r>
          </a:p>
          <a:p>
            <a:pPr>
              <a:lnSpc>
                <a:spcPct val="95000"/>
              </a:lnSpc>
            </a:pPr>
            <a:r>
              <a:rPr kumimoji="1" lang="en-US" altLang="zh-CN" sz="2800" b="1" dirty="0">
                <a:latin typeface="Times New Roman" pitchFamily="18" charset="0"/>
              </a:rPr>
              <a:t>    A[</a:t>
            </a:r>
            <a:r>
              <a:rPr kumimoji="1" lang="en-US" altLang="zh-CN" sz="2800" b="1" dirty="0" err="1">
                <a:latin typeface="Times New Roman" pitchFamily="18" charset="0"/>
              </a:rPr>
              <a:t>pivotpos</a:t>
            </a:r>
            <a:r>
              <a:rPr kumimoji="1" lang="en-US" altLang="zh-CN" sz="2800" b="1" dirty="0">
                <a:latin typeface="Times New Roman" pitchFamily="18" charset="0"/>
              </a:rPr>
              <a:t>] = pivot   #</a:t>
            </a:r>
            <a:r>
              <a:rPr kumimoji="1" lang="zh-CN" altLang="en-US" sz="2800" b="1" dirty="0">
                <a:latin typeface="Times New Roman" pitchFamily="18" charset="0"/>
              </a:rPr>
              <a:t>将基准元素就位</a:t>
            </a:r>
          </a:p>
          <a:p>
            <a:pPr>
              <a:lnSpc>
                <a:spcPct val="95000"/>
              </a:lnSpc>
            </a:pPr>
            <a:r>
              <a:rPr kumimoji="1" lang="zh-CN" altLang="en-US" sz="2800" b="1" dirty="0">
                <a:latin typeface="Times New Roman" pitchFamily="18" charset="0"/>
              </a:rPr>
              <a:t>    </a:t>
            </a:r>
            <a:r>
              <a:rPr kumimoji="1" lang="en-US" altLang="zh-CN" sz="2800" b="1" dirty="0">
                <a:latin typeface="Times New Roman" pitchFamily="18" charset="0"/>
              </a:rPr>
              <a:t>return </a:t>
            </a:r>
            <a:r>
              <a:rPr kumimoji="1" lang="en-US" altLang="zh-CN" sz="2800" b="1" dirty="0" err="1">
                <a:latin typeface="Times New Roman" pitchFamily="18" charset="0"/>
              </a:rPr>
              <a:t>pivotpos</a:t>
            </a:r>
            <a:r>
              <a:rPr kumimoji="1" lang="en-US" altLang="zh-CN" sz="2800" b="1" dirty="0">
                <a:latin typeface="Times New Roman" pitchFamily="18" charset="0"/>
              </a:rPr>
              <a:t>          #</a:t>
            </a:r>
            <a:r>
              <a:rPr kumimoji="1" lang="zh-CN" altLang="en-US" sz="2800" b="1" dirty="0">
                <a:latin typeface="Times New Roman" pitchFamily="18" charset="0"/>
              </a:rPr>
              <a:t>返回基准元素位置</a:t>
            </a:r>
            <a:endParaRPr kumimoji="1" lang="en-US" altLang="zh-CN" sz="2800" b="1" dirty="0">
              <a:latin typeface="Times New Roman" pitchFamily="18" charset="0"/>
            </a:endParaRPr>
          </a:p>
        </p:txBody>
      </p:sp>
      <p:sp>
        <p:nvSpPr>
          <p:cNvPr id="3" name="Rectangle 2"/>
          <p:cNvSpPr>
            <a:spLocks noGrp="1" noChangeArrowheads="1"/>
          </p:cNvSpPr>
          <p:nvPr>
            <p:ph type="title"/>
          </p:nvPr>
        </p:nvSpPr>
        <p:spPr>
          <a:xfrm>
            <a:off x="107504" y="404664"/>
            <a:ext cx="7010400" cy="533400"/>
          </a:xfrm>
        </p:spPr>
        <p:txBody>
          <a:bodyPr/>
          <a:lstStyle/>
          <a:p>
            <a:pPr algn="just" eaLnBrk="1" hangingPunct="1">
              <a:defRPr/>
            </a:pPr>
            <a:r>
              <a:rPr lang="zh-CN" altLang="en-US" sz="3200" b="1" smtClean="0">
                <a:solidFill>
                  <a:schemeClr val="tx1"/>
                </a:solidFill>
                <a:effectLst>
                  <a:outerShdw blurRad="38100" dist="38100" dir="2700000" algn="tl">
                    <a:srgbClr val="C0C0C0"/>
                  </a:outerShdw>
                </a:effectLst>
                <a:latin typeface="" pitchFamily="18" charset="0"/>
                <a:ea typeface="楷体_GB2312" pitchFamily="49" charset="-122"/>
              </a:rPr>
              <a:t>另一种划分方法</a:t>
            </a:r>
          </a:p>
        </p:txBody>
      </p:sp>
    </p:spTree>
    <p:extLst>
      <p:ext uri="{BB962C8B-B14F-4D97-AF65-F5344CB8AC3E}">
        <p14:creationId xmlns:p14="http://schemas.microsoft.com/office/powerpoint/2010/main" val="133122639"/>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250825" y="908050"/>
            <a:ext cx="2087563"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spcBef>
                <a:spcPct val="20000"/>
              </a:spcBef>
              <a:buClr>
                <a:srgbClr val="FF3300"/>
              </a:buClr>
              <a:buSzPct val="55000"/>
              <a:buFont typeface="Wingdings" pitchFamily="2" charset="2"/>
              <a:buNone/>
            </a:pPr>
            <a:r>
              <a:rPr lang="en-US" altLang="zh-CN" sz="2800" b="1">
                <a:latin typeface="Times New Roman" pitchFamily="18" charset="0"/>
                <a:ea typeface="楷体_GB2312" pitchFamily="49" charset="-122"/>
              </a:rPr>
              <a:t>Pivot=21</a:t>
            </a:r>
          </a:p>
        </p:txBody>
      </p:sp>
      <p:graphicFrame>
        <p:nvGraphicFramePr>
          <p:cNvPr id="793603" name="Group 3"/>
          <p:cNvGraphicFramePr>
            <a:graphicFrameLocks noGrp="1"/>
          </p:cNvGraphicFramePr>
          <p:nvPr>
            <p:ph sz="half" idx="2"/>
          </p:nvPr>
        </p:nvGraphicFramePr>
        <p:xfrm>
          <a:off x="2700338" y="404813"/>
          <a:ext cx="5627687" cy="604837"/>
        </p:xfrm>
        <a:graphic>
          <a:graphicData uri="http://schemas.openxmlformats.org/drawingml/2006/table">
            <a:tbl>
              <a:tblPr/>
              <a:tblGrid>
                <a:gridCol w="938212"/>
                <a:gridCol w="938213"/>
                <a:gridCol w="938212"/>
                <a:gridCol w="936625"/>
                <a:gridCol w="938213"/>
                <a:gridCol w="938212"/>
              </a:tblGrid>
              <a:tr h="6048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rgbClr val="FF3300"/>
                          </a:solidFill>
                          <a:effectLst/>
                          <a:latin typeface="Times New Roman" pitchFamily="18" charset="0"/>
                          <a:ea typeface="宋体" pitchFamily="2" charset="-122"/>
                        </a:rPr>
                        <a:t>21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rPr>
                        <a:t>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rPr>
                        <a:t>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93619" name="Group 19"/>
          <p:cNvGraphicFramePr>
            <a:graphicFrameLocks noGrp="1"/>
          </p:cNvGraphicFramePr>
          <p:nvPr/>
        </p:nvGraphicFramePr>
        <p:xfrm>
          <a:off x="2700338" y="1412875"/>
          <a:ext cx="5627687" cy="604838"/>
        </p:xfrm>
        <a:graphic>
          <a:graphicData uri="http://schemas.openxmlformats.org/drawingml/2006/table">
            <a:tbl>
              <a:tblPr/>
              <a:tblGrid>
                <a:gridCol w="938212"/>
                <a:gridCol w="938213"/>
                <a:gridCol w="938212"/>
                <a:gridCol w="936625"/>
                <a:gridCol w="938213"/>
                <a:gridCol w="938212"/>
              </a:tblGrid>
              <a:tr h="604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rgbClr val="FF3300"/>
                          </a:solidFill>
                          <a:effectLst/>
                          <a:latin typeface="Times New Roman" pitchFamily="18" charset="0"/>
                          <a:ea typeface="宋体"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rPr>
                        <a:t>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rgbClr val="FF3300"/>
                          </a:solidFill>
                          <a:effectLst/>
                          <a:latin typeface="Times New Roman" pitchFamily="18" charset="0"/>
                          <a:ea typeface="宋体"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rPr>
                        <a:t>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7139" name="Rectangle 35"/>
          <p:cNvSpPr>
            <a:spLocks noChangeArrowheads="1"/>
          </p:cNvSpPr>
          <p:nvPr/>
        </p:nvSpPr>
        <p:spPr bwMode="auto">
          <a:xfrm>
            <a:off x="250825" y="1916113"/>
            <a:ext cx="2376488"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spcBef>
                <a:spcPct val="20000"/>
              </a:spcBef>
              <a:buClr>
                <a:srgbClr val="FF3300"/>
              </a:buClr>
              <a:buSzPct val="55000"/>
              <a:buFont typeface="Wingdings" pitchFamily="2" charset="2"/>
              <a:buNone/>
            </a:pPr>
            <a:r>
              <a:rPr lang="en-US" altLang="zh-CN" sz="2800" b="1">
                <a:latin typeface="Times New Roman" pitchFamily="18" charset="0"/>
                <a:ea typeface="楷体_GB2312" pitchFamily="49" charset="-122"/>
              </a:rPr>
              <a:t>25</a:t>
            </a:r>
            <a:r>
              <a:rPr lang="zh-CN" altLang="en-US" sz="2800" b="1">
                <a:latin typeface="Times New Roman" pitchFamily="18" charset="0"/>
                <a:ea typeface="楷体_GB2312" pitchFamily="49" charset="-122"/>
              </a:rPr>
              <a:t>和</a:t>
            </a:r>
            <a:r>
              <a:rPr lang="en-US" altLang="zh-CN" sz="2800" b="1">
                <a:latin typeface="Times New Roman" pitchFamily="18" charset="0"/>
                <a:ea typeface="楷体_GB2312" pitchFamily="49" charset="-122"/>
              </a:rPr>
              <a:t>16</a:t>
            </a:r>
            <a:r>
              <a:rPr lang="zh-CN" altLang="en-US" sz="2800" b="1">
                <a:latin typeface="Times New Roman" pitchFamily="18" charset="0"/>
                <a:ea typeface="楷体_GB2312" pitchFamily="49" charset="-122"/>
              </a:rPr>
              <a:t>交换</a:t>
            </a:r>
          </a:p>
        </p:txBody>
      </p:sp>
      <p:graphicFrame>
        <p:nvGraphicFramePr>
          <p:cNvPr id="793636" name="Group 36"/>
          <p:cNvGraphicFramePr>
            <a:graphicFrameLocks noGrp="1"/>
          </p:cNvGraphicFramePr>
          <p:nvPr/>
        </p:nvGraphicFramePr>
        <p:xfrm>
          <a:off x="2700338" y="2420938"/>
          <a:ext cx="5627687" cy="604837"/>
        </p:xfrm>
        <a:graphic>
          <a:graphicData uri="http://schemas.openxmlformats.org/drawingml/2006/table">
            <a:tbl>
              <a:tblPr/>
              <a:tblGrid>
                <a:gridCol w="938212"/>
                <a:gridCol w="938213"/>
                <a:gridCol w="938212"/>
                <a:gridCol w="936625"/>
                <a:gridCol w="938213"/>
                <a:gridCol w="938212"/>
              </a:tblGrid>
              <a:tr h="6048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rgbClr val="FF3300"/>
                          </a:solidFill>
                          <a:effectLst/>
                          <a:latin typeface="Times New Roman" pitchFamily="18" charset="0"/>
                          <a:ea typeface="宋体" pitchFamily="2" charset="-122"/>
                        </a:rPr>
                        <a:t>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rgbClr val="FF3300"/>
                          </a:solidFill>
                          <a:effectLst/>
                          <a:latin typeface="Times New Roman" pitchFamily="18" charset="0"/>
                          <a:ea typeface="宋体" pitchFamily="2" charset="-122"/>
                        </a:rPr>
                        <a:t>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7156" name="Rectangle 52"/>
          <p:cNvSpPr>
            <a:spLocks noChangeArrowheads="1"/>
          </p:cNvSpPr>
          <p:nvPr/>
        </p:nvSpPr>
        <p:spPr bwMode="auto">
          <a:xfrm>
            <a:off x="250825" y="2852738"/>
            <a:ext cx="2376488"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spcBef>
                <a:spcPct val="20000"/>
              </a:spcBef>
              <a:buClr>
                <a:srgbClr val="FF3300"/>
              </a:buClr>
              <a:buSzPct val="55000"/>
              <a:buFont typeface="Wingdings" pitchFamily="2" charset="2"/>
              <a:buNone/>
            </a:pPr>
            <a:r>
              <a:rPr lang="en-US" altLang="zh-CN" sz="2800" b="1">
                <a:latin typeface="Times New Roman" pitchFamily="18" charset="0"/>
                <a:ea typeface="楷体_GB2312" pitchFamily="49" charset="-122"/>
              </a:rPr>
              <a:t>49</a:t>
            </a:r>
            <a:r>
              <a:rPr lang="zh-CN" altLang="en-US" sz="2800" b="1">
                <a:latin typeface="Times New Roman" pitchFamily="18" charset="0"/>
                <a:ea typeface="楷体_GB2312" pitchFamily="49" charset="-122"/>
              </a:rPr>
              <a:t>和</a:t>
            </a:r>
            <a:r>
              <a:rPr lang="en-US" altLang="zh-CN" sz="2800" b="1">
                <a:latin typeface="Times New Roman" pitchFamily="18" charset="0"/>
                <a:ea typeface="楷体_GB2312" pitchFamily="49" charset="-122"/>
              </a:rPr>
              <a:t>08</a:t>
            </a:r>
            <a:r>
              <a:rPr lang="zh-CN" altLang="en-US" sz="2800" b="1">
                <a:latin typeface="Times New Roman" pitchFamily="18" charset="0"/>
                <a:ea typeface="楷体_GB2312" pitchFamily="49" charset="-122"/>
              </a:rPr>
              <a:t>交换</a:t>
            </a:r>
          </a:p>
        </p:txBody>
      </p:sp>
      <p:graphicFrame>
        <p:nvGraphicFramePr>
          <p:cNvPr id="793653" name="Group 53"/>
          <p:cNvGraphicFramePr>
            <a:graphicFrameLocks noGrp="1"/>
          </p:cNvGraphicFramePr>
          <p:nvPr/>
        </p:nvGraphicFramePr>
        <p:xfrm>
          <a:off x="2700338" y="3429000"/>
          <a:ext cx="5627687" cy="604838"/>
        </p:xfrm>
        <a:graphic>
          <a:graphicData uri="http://schemas.openxmlformats.org/drawingml/2006/table">
            <a:tbl>
              <a:tblPr/>
              <a:tblGrid>
                <a:gridCol w="938212"/>
                <a:gridCol w="938213"/>
                <a:gridCol w="938212"/>
                <a:gridCol w="936625"/>
                <a:gridCol w="938213"/>
                <a:gridCol w="938212"/>
              </a:tblGrid>
              <a:tr h="604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rgbClr val="FF3300"/>
                          </a:solidFill>
                          <a:effectLst/>
                          <a:latin typeface="Times New Roman" pitchFamily="18" charset="0"/>
                          <a:ea typeface="宋体" pitchFamily="2" charset="-122"/>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rPr>
                        <a:t>49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7173" name="Rectangle 69"/>
          <p:cNvSpPr>
            <a:spLocks noChangeArrowheads="1"/>
          </p:cNvSpPr>
          <p:nvPr/>
        </p:nvSpPr>
        <p:spPr bwMode="auto">
          <a:xfrm>
            <a:off x="250825" y="3933825"/>
            <a:ext cx="2376488"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spcBef>
                <a:spcPct val="20000"/>
              </a:spcBef>
              <a:buClr>
                <a:srgbClr val="FF3300"/>
              </a:buClr>
              <a:buSzPct val="55000"/>
              <a:buFont typeface="Wingdings" pitchFamily="2" charset="2"/>
              <a:buNone/>
            </a:pPr>
            <a:r>
              <a:rPr lang="en-US" altLang="zh-CN" sz="2800" b="1">
                <a:latin typeface="Times New Roman" pitchFamily="18" charset="0"/>
                <a:ea typeface="楷体_GB2312" pitchFamily="49" charset="-122"/>
              </a:rPr>
              <a:t>08</a:t>
            </a:r>
            <a:r>
              <a:rPr lang="zh-CN" altLang="en-US" sz="2800" b="1">
                <a:latin typeface="Times New Roman" pitchFamily="18" charset="0"/>
                <a:ea typeface="楷体_GB2312" pitchFamily="49" charset="-122"/>
              </a:rPr>
              <a:t>移到最左边</a:t>
            </a:r>
          </a:p>
        </p:txBody>
      </p:sp>
      <p:sp>
        <p:nvSpPr>
          <p:cNvPr id="47174" name="Rectangle 70"/>
          <p:cNvSpPr>
            <a:spLocks noChangeArrowheads="1"/>
          </p:cNvSpPr>
          <p:nvPr/>
        </p:nvSpPr>
        <p:spPr bwMode="auto">
          <a:xfrm>
            <a:off x="250825" y="4941888"/>
            <a:ext cx="2449513"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spcBef>
                <a:spcPct val="20000"/>
              </a:spcBef>
              <a:buClr>
                <a:srgbClr val="FF3300"/>
              </a:buClr>
              <a:buSzPct val="55000"/>
              <a:buFont typeface="Wingdings" pitchFamily="2" charset="2"/>
              <a:buNone/>
            </a:pPr>
            <a:r>
              <a:rPr lang="en-US" altLang="zh-CN" sz="2800" b="1">
                <a:latin typeface="Times New Roman" pitchFamily="18" charset="0"/>
                <a:ea typeface="楷体_GB2312" pitchFamily="49" charset="-122"/>
              </a:rPr>
              <a:t>Pivot(21)</a:t>
            </a:r>
            <a:r>
              <a:rPr lang="zh-CN" altLang="en-US" sz="2800" b="1">
                <a:latin typeface="Times New Roman" pitchFamily="18" charset="0"/>
                <a:ea typeface="楷体_GB2312" pitchFamily="49" charset="-122"/>
              </a:rPr>
              <a:t>到位</a:t>
            </a:r>
          </a:p>
        </p:txBody>
      </p:sp>
      <p:graphicFrame>
        <p:nvGraphicFramePr>
          <p:cNvPr id="793671" name="Group 71"/>
          <p:cNvGraphicFramePr>
            <a:graphicFrameLocks noGrp="1"/>
          </p:cNvGraphicFramePr>
          <p:nvPr/>
        </p:nvGraphicFramePr>
        <p:xfrm>
          <a:off x="2700338" y="4365625"/>
          <a:ext cx="5627687" cy="604838"/>
        </p:xfrm>
        <a:graphic>
          <a:graphicData uri="http://schemas.openxmlformats.org/drawingml/2006/table">
            <a:tbl>
              <a:tblPr/>
              <a:tblGrid>
                <a:gridCol w="938212"/>
                <a:gridCol w="938213"/>
                <a:gridCol w="938212"/>
                <a:gridCol w="936625"/>
                <a:gridCol w="938213"/>
                <a:gridCol w="938212"/>
              </a:tblGrid>
              <a:tr h="604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rPr>
                        <a:t>08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rPr>
                        <a:t>49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93687" name="Group 87"/>
          <p:cNvGraphicFramePr>
            <a:graphicFrameLocks noGrp="1"/>
          </p:cNvGraphicFramePr>
          <p:nvPr/>
        </p:nvGraphicFramePr>
        <p:xfrm>
          <a:off x="2700338" y="5373688"/>
          <a:ext cx="5627687" cy="604837"/>
        </p:xfrm>
        <a:graphic>
          <a:graphicData uri="http://schemas.openxmlformats.org/drawingml/2006/table">
            <a:tbl>
              <a:tblPr/>
              <a:tblGrid>
                <a:gridCol w="938212"/>
                <a:gridCol w="938213"/>
                <a:gridCol w="938212"/>
                <a:gridCol w="936625"/>
                <a:gridCol w="938213"/>
                <a:gridCol w="938212"/>
              </a:tblGrid>
              <a:tr h="6048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rPr>
                        <a:t>08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rgbClr val="FF3300"/>
                          </a:solidFill>
                          <a:effectLst/>
                          <a:latin typeface="Times New Roman" pitchFamily="18" charset="0"/>
                          <a:ea typeface="宋体"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pitchFamily="2" charset="-122"/>
                        </a:rPr>
                        <a:t>49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ChangeArrowheads="1"/>
          </p:cNvSpPr>
          <p:nvPr>
            <p:ph type="title"/>
          </p:nvPr>
        </p:nvSpPr>
        <p:spPr>
          <a:xfrm>
            <a:off x="21754" y="332656"/>
            <a:ext cx="7010400" cy="685800"/>
          </a:xfrm>
        </p:spPr>
        <p:txBody>
          <a:bodyPr/>
          <a:lstStyle/>
          <a:p>
            <a:pPr algn="just" eaLnBrk="1" hangingPunct="1">
              <a:defRPr/>
            </a:pPr>
            <a:r>
              <a:rPr lang="zh-CN" altLang="en-US" sz="3200" b="1" smtClean="0">
                <a:solidFill>
                  <a:srgbClr val="FF3300"/>
                </a:solidFill>
                <a:effectLst>
                  <a:outerShdw blurRad="38100" dist="38100" dir="2700000" algn="tl">
                    <a:srgbClr val="C0C0C0"/>
                  </a:outerShdw>
                </a:effectLst>
                <a:latin typeface="" pitchFamily="18" charset="0"/>
                <a:ea typeface="楷体_GB2312" pitchFamily="49" charset="-122"/>
              </a:rPr>
              <a:t>算法分析</a:t>
            </a:r>
          </a:p>
        </p:txBody>
      </p:sp>
      <p:sp>
        <p:nvSpPr>
          <p:cNvPr id="51203" name="Rectangle 3"/>
          <p:cNvSpPr>
            <a:spLocks noGrp="1" noChangeArrowheads="1"/>
          </p:cNvSpPr>
          <p:nvPr>
            <p:ph type="body" idx="1"/>
          </p:nvPr>
        </p:nvSpPr>
        <p:spPr>
          <a:xfrm>
            <a:off x="29786" y="1268760"/>
            <a:ext cx="8856984" cy="4462463"/>
          </a:xfrm>
          <a:noFill/>
        </p:spPr>
        <p:txBody>
          <a:bodyPr lIns="92075" tIns="46038" rIns="92075" bIns="46038"/>
          <a:lstStyle/>
          <a:p>
            <a:pPr algn="just" eaLnBrk="1" hangingPunct="1">
              <a:spcBef>
                <a:spcPct val="10000"/>
              </a:spcBef>
              <a:buClr>
                <a:schemeClr val="tx1"/>
              </a:buClr>
              <a:buSzPct val="96000"/>
              <a:buFont typeface="Wingdings" panose="05000000000000000000" pitchFamily="2" charset="2"/>
              <a:buChar char="Ø"/>
            </a:pPr>
            <a:r>
              <a:rPr lang="zh-CN" altLang="en-US" sz="2800" b="1" dirty="0" smtClean="0">
                <a:latin typeface="Times New Roman" pitchFamily="18" charset="0"/>
                <a:ea typeface="楷体_GB2312" pitchFamily="49" charset="-122"/>
              </a:rPr>
              <a:t>从快速排序算法的递归树可知，快速排序的趟数取决于递归树的深度。</a:t>
            </a:r>
          </a:p>
          <a:p>
            <a:pPr algn="just" eaLnBrk="1" hangingPunct="1">
              <a:spcBef>
                <a:spcPct val="10000"/>
              </a:spcBef>
              <a:buClr>
                <a:schemeClr val="tx1"/>
              </a:buClr>
              <a:buSzPct val="96000"/>
              <a:buFont typeface="Wingdings" panose="05000000000000000000" pitchFamily="2" charset="2"/>
              <a:buChar char="Ø"/>
            </a:pPr>
            <a:r>
              <a:rPr lang="zh-CN" altLang="en-US" sz="2800" b="1" dirty="0" smtClean="0">
                <a:latin typeface="Times New Roman" pitchFamily="18" charset="0"/>
                <a:ea typeface="楷体_GB2312" pitchFamily="49" charset="-122"/>
              </a:rPr>
              <a:t>如果每次划分对一个对象定位后，该对象的左侧子序列与右侧子序列的长度相同，则下一步将是对两个长度减半的子序列进行排序，这是最理想的情况。</a:t>
            </a:r>
          </a:p>
          <a:p>
            <a:pPr algn="just" eaLnBrk="1" hangingPunct="1">
              <a:spcBef>
                <a:spcPct val="10000"/>
              </a:spcBef>
              <a:buClr>
                <a:schemeClr val="tx1"/>
              </a:buClr>
              <a:buSzPct val="96000"/>
              <a:buFont typeface="Wingdings" panose="05000000000000000000" pitchFamily="2" charset="2"/>
              <a:buChar char="Ø"/>
            </a:pPr>
            <a:r>
              <a:rPr lang="zh-CN" altLang="en-US" sz="2800" b="1" dirty="0" smtClean="0">
                <a:latin typeface="Times New Roman" pitchFamily="18" charset="0"/>
                <a:ea typeface="楷体_GB2312" pitchFamily="49" charset="-122"/>
              </a:rPr>
              <a:t>在最好的情况下，设</a:t>
            </a:r>
            <a:r>
              <a:rPr lang="en-US" altLang="zh-CN" sz="2800" b="1" dirty="0" smtClean="0">
                <a:latin typeface="Times New Roman" pitchFamily="18" charset="0"/>
                <a:ea typeface="楷体_GB2312" pitchFamily="49" charset="-122"/>
              </a:rPr>
              <a:t>C(n)</a:t>
            </a:r>
            <a:r>
              <a:rPr lang="zh-CN" altLang="en-US" sz="2800" b="1" dirty="0" smtClean="0">
                <a:latin typeface="Times New Roman" pitchFamily="18" charset="0"/>
                <a:ea typeface="楷体_GB2312" pitchFamily="49" charset="-122"/>
              </a:rPr>
              <a:t>表示对长度为</a:t>
            </a:r>
            <a:r>
              <a:rPr lang="en-US" altLang="zh-CN" sz="2800" b="1" dirty="0" smtClean="0">
                <a:latin typeface="Times New Roman" pitchFamily="18" charset="0"/>
                <a:ea typeface="楷体_GB2312" pitchFamily="49" charset="-122"/>
              </a:rPr>
              <a:t>n</a:t>
            </a:r>
            <a:r>
              <a:rPr lang="zh-CN" altLang="en-US" sz="2800" b="1" dirty="0" smtClean="0">
                <a:latin typeface="Times New Roman" pitchFamily="18" charset="0"/>
                <a:ea typeface="楷体_GB2312" pitchFamily="49" charset="-122"/>
              </a:rPr>
              <a:t>的序列进行快速排序所需的比较次数，显然，它应该等于对长度为</a:t>
            </a:r>
            <a:r>
              <a:rPr lang="en-US" altLang="zh-CN" sz="2800" b="1" dirty="0" smtClean="0">
                <a:latin typeface="Times New Roman" pitchFamily="18" charset="0"/>
                <a:ea typeface="楷体_GB2312" pitchFamily="49" charset="-122"/>
              </a:rPr>
              <a:t>n</a:t>
            </a:r>
            <a:r>
              <a:rPr lang="zh-CN" altLang="en-US" sz="2800" b="1" dirty="0" smtClean="0">
                <a:latin typeface="Times New Roman" pitchFamily="18" charset="0"/>
                <a:ea typeface="楷体_GB2312" pitchFamily="49" charset="-122"/>
              </a:rPr>
              <a:t>的无序区进行划分所需的比较次数</a:t>
            </a:r>
            <a:r>
              <a:rPr lang="en-US" altLang="zh-CN" sz="2800" b="1" dirty="0" smtClean="0">
                <a:latin typeface="Times New Roman" pitchFamily="18" charset="0"/>
                <a:ea typeface="楷体_GB2312" pitchFamily="49" charset="-122"/>
              </a:rPr>
              <a:t>n-1</a:t>
            </a:r>
            <a:r>
              <a:rPr lang="zh-CN" altLang="en-US" sz="2800" b="1" dirty="0" smtClean="0">
                <a:latin typeface="Times New Roman" pitchFamily="18" charset="0"/>
                <a:ea typeface="楷体_GB2312" pitchFamily="49" charset="-122"/>
              </a:rPr>
              <a:t>，加上递归地对划分所得的左右两个无序子区进行快速排序所需的比较次数。假设文件长度</a:t>
            </a:r>
            <a:r>
              <a:rPr lang="en-US" altLang="zh-CN" sz="2800" b="1" dirty="0" smtClean="0">
                <a:latin typeface="Times New Roman" pitchFamily="18" charset="0"/>
                <a:ea typeface="楷体_GB2312" pitchFamily="49" charset="-122"/>
              </a:rPr>
              <a:t>n=2</a:t>
            </a:r>
            <a:r>
              <a:rPr lang="en-US" altLang="zh-CN" sz="2800" b="1" baseline="30000" dirty="0" smtClean="0">
                <a:latin typeface="Times New Roman" pitchFamily="18" charset="0"/>
                <a:ea typeface="楷体_GB2312" pitchFamily="49" charset="-122"/>
              </a:rPr>
              <a:t>k</a:t>
            </a:r>
            <a:r>
              <a:rPr lang="zh-CN" altLang="en-US" sz="2800" b="1" dirty="0" smtClean="0">
                <a:latin typeface="Times New Roman" pitchFamily="18" charset="0"/>
                <a:ea typeface="楷体_GB2312" pitchFamily="49" charset="-122"/>
              </a:rPr>
              <a:t>，</a:t>
            </a:r>
            <a:r>
              <a:rPr lang="en-US" altLang="zh-CN" sz="2800" b="1" dirty="0" smtClean="0">
                <a:latin typeface="Times New Roman" pitchFamily="18" charset="0"/>
                <a:ea typeface="楷体_GB2312" pitchFamily="49" charset="-122"/>
              </a:rPr>
              <a:t>k=log</a:t>
            </a:r>
            <a:r>
              <a:rPr lang="en-US" altLang="zh-CN" sz="2800" b="1" baseline="-25000" dirty="0" smtClean="0">
                <a:latin typeface="Times New Roman" pitchFamily="18" charset="0"/>
                <a:ea typeface="楷体_GB2312" pitchFamily="49" charset="-122"/>
              </a:rPr>
              <a:t>2</a:t>
            </a:r>
            <a:r>
              <a:rPr lang="en-US" altLang="zh-CN" sz="2800" b="1" dirty="0" smtClean="0">
                <a:latin typeface="Times New Roman" pitchFamily="18" charset="0"/>
                <a:ea typeface="楷体_GB2312" pitchFamily="49" charset="-122"/>
              </a:rPr>
              <a:t>n</a:t>
            </a:r>
            <a:r>
              <a:rPr lang="zh-CN" altLang="en-US" sz="2800" b="1" dirty="0" smtClean="0">
                <a:latin typeface="Times New Roman" pitchFamily="18" charset="0"/>
                <a:ea typeface="楷体_GB2312" pitchFamily="49" charset="-122"/>
              </a:rPr>
              <a:t>，因此有：</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26" name="Object 2"/>
          <p:cNvGraphicFramePr>
            <a:graphicFrameLocks noGrp="1" noChangeAspect="1"/>
          </p:cNvGraphicFramePr>
          <p:nvPr>
            <p:ph/>
          </p:nvPr>
        </p:nvGraphicFramePr>
        <p:xfrm>
          <a:off x="730250" y="1327150"/>
          <a:ext cx="7035800" cy="4630738"/>
        </p:xfrm>
        <a:graphic>
          <a:graphicData uri="http://schemas.openxmlformats.org/presentationml/2006/ole">
            <mc:AlternateContent xmlns:mc="http://schemas.openxmlformats.org/markup-compatibility/2006">
              <mc:Choice xmlns:v="urn:schemas-microsoft-com:vml" Requires="v">
                <p:oleObj spid="_x0000_s52299" name="公式" r:id="rId3" imgW="2489040" imgH="1638000" progId="Equation.3">
                  <p:embed/>
                </p:oleObj>
              </mc:Choice>
              <mc:Fallback>
                <p:oleObj name="公式" r:id="rId3" imgW="2489040" imgH="1638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250" y="1327150"/>
                        <a:ext cx="7035800" cy="4630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27" name="Rectangle 3"/>
          <p:cNvSpPr>
            <a:spLocks noChangeArrowheads="1"/>
          </p:cNvSpPr>
          <p:nvPr/>
        </p:nvSpPr>
        <p:spPr bwMode="auto">
          <a:xfrm>
            <a:off x="684213" y="476250"/>
            <a:ext cx="60912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latin typeface="Times New Roman" pitchFamily="18" charset="0"/>
                <a:ea typeface="楷体_GB2312" pitchFamily="49" charset="-122"/>
              </a:rPr>
              <a:t>假设待排序元素个数 </a:t>
            </a:r>
            <a:r>
              <a:rPr lang="en-US" altLang="zh-CN" sz="2800" b="1">
                <a:latin typeface="Times New Roman" pitchFamily="18" charset="0"/>
                <a:ea typeface="楷体_GB2312" pitchFamily="49" charset="-122"/>
              </a:rPr>
              <a:t>n=2</a:t>
            </a:r>
            <a:r>
              <a:rPr lang="en-US" altLang="zh-CN" sz="2800" b="1" baseline="30000">
                <a:latin typeface="Times New Roman" pitchFamily="18" charset="0"/>
                <a:ea typeface="楷体_GB2312" pitchFamily="49" charset="-122"/>
              </a:rPr>
              <a:t>k</a:t>
            </a:r>
            <a:r>
              <a:rPr lang="zh-CN" altLang="en-US" sz="2800" b="1">
                <a:latin typeface="Times New Roman" pitchFamily="18" charset="0"/>
                <a:ea typeface="楷体_GB2312" pitchFamily="49" charset="-122"/>
              </a:rPr>
              <a:t>，</a:t>
            </a:r>
            <a:r>
              <a:rPr lang="en-US" altLang="zh-CN" sz="2800" b="1">
                <a:latin typeface="Times New Roman" pitchFamily="18" charset="0"/>
                <a:ea typeface="楷体_GB2312" pitchFamily="49" charset="-122"/>
              </a:rPr>
              <a:t>k=log</a:t>
            </a:r>
            <a:r>
              <a:rPr lang="en-US" altLang="zh-CN" sz="2800" b="1" baseline="-25000">
                <a:latin typeface="Times New Roman" pitchFamily="18" charset="0"/>
                <a:ea typeface="楷体_GB2312" pitchFamily="49" charset="-122"/>
              </a:rPr>
              <a:t>2</a:t>
            </a:r>
            <a:r>
              <a:rPr lang="en-US" altLang="zh-CN" sz="2800" b="1">
                <a:latin typeface="Times New Roman" pitchFamily="18" charset="0"/>
                <a:ea typeface="楷体_GB2312" pitchFamily="49" charset="-122"/>
              </a:rPr>
              <a:t>n</a:t>
            </a:r>
            <a:r>
              <a:rPr lang="zh-CN" altLang="en-US" sz="2800" b="1">
                <a:latin typeface="Times New Roman" pitchFamily="18" charset="0"/>
                <a:ea typeface="楷体_GB2312" pitchFamily="49" charset="-122"/>
              </a:rPr>
              <a:t>，</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Object 2"/>
          <p:cNvGraphicFramePr>
            <a:graphicFrameLocks noChangeAspect="1"/>
          </p:cNvGraphicFramePr>
          <p:nvPr/>
        </p:nvGraphicFramePr>
        <p:xfrm>
          <a:off x="1908175" y="2924175"/>
          <a:ext cx="4751388" cy="1100138"/>
        </p:xfrm>
        <a:graphic>
          <a:graphicData uri="http://schemas.openxmlformats.org/presentationml/2006/ole">
            <mc:AlternateContent xmlns:mc="http://schemas.openxmlformats.org/markup-compatibility/2006">
              <mc:Choice xmlns:v="urn:schemas-microsoft-com:vml" Requires="v">
                <p:oleObj spid="_x0000_s53324" name="公式" r:id="rId3" imgW="1866900" imgH="431800" progId="Equation.3">
                  <p:embed/>
                </p:oleObj>
              </mc:Choice>
              <mc:Fallback>
                <p:oleObj name="公式" r:id="rId3" imgW="1866900" imgH="431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2924175"/>
                        <a:ext cx="4751388" cy="1100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1" name="Rectangle 3"/>
          <p:cNvSpPr>
            <a:spLocks noChangeArrowheads="1"/>
          </p:cNvSpPr>
          <p:nvPr/>
        </p:nvSpPr>
        <p:spPr bwMode="auto">
          <a:xfrm>
            <a:off x="323850" y="476250"/>
            <a:ext cx="8351838" cy="248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just">
              <a:lnSpc>
                <a:spcPct val="90000"/>
              </a:lnSpc>
              <a:spcBef>
                <a:spcPct val="20000"/>
              </a:spcBef>
              <a:buClr>
                <a:schemeClr val="tx1"/>
              </a:buClr>
              <a:buSzPct val="95000"/>
              <a:buFont typeface="Wingdings" panose="05000000000000000000" pitchFamily="2" charset="2"/>
              <a:buChar char="Ø"/>
            </a:pPr>
            <a:r>
              <a:rPr kumimoji="1" lang="zh-CN" altLang="en-US" sz="2800" b="1">
                <a:latin typeface="Times New Roman" pitchFamily="18" charset="0"/>
                <a:ea typeface="楷体_GB2312" pitchFamily="49" charset="-122"/>
              </a:rPr>
              <a:t>最坏情况是每次划分选取的基准都是当前无序区中关键字最小（或最大）的记录，划分的结果是基准的左边（或右边）为空，划分前后无序区的元素个数减少一个。</a:t>
            </a:r>
          </a:p>
          <a:p>
            <a:pPr marL="457200" indent="-457200" algn="just">
              <a:lnSpc>
                <a:spcPct val="90000"/>
              </a:lnSpc>
              <a:spcBef>
                <a:spcPct val="20000"/>
              </a:spcBef>
              <a:buClr>
                <a:schemeClr val="tx1"/>
              </a:buClr>
              <a:buSzPct val="95000"/>
              <a:buFont typeface="Wingdings" panose="05000000000000000000" pitchFamily="2" charset="2"/>
              <a:buChar char="Ø"/>
            </a:pPr>
            <a:r>
              <a:rPr kumimoji="1" lang="zh-CN" altLang="en-US" sz="2800" b="1">
                <a:latin typeface="Times New Roman" pitchFamily="18" charset="0"/>
                <a:ea typeface="楷体_GB2312" pitchFamily="49" charset="-122"/>
              </a:rPr>
              <a:t>因此，排序必须做</a:t>
            </a:r>
            <a:r>
              <a:rPr kumimoji="1" lang="en-US" altLang="zh-CN" sz="2800" b="1">
                <a:latin typeface="Times New Roman" pitchFamily="18" charset="0"/>
                <a:ea typeface="楷体_GB2312" pitchFamily="49" charset="-122"/>
              </a:rPr>
              <a:t>n-1</a:t>
            </a:r>
            <a:r>
              <a:rPr kumimoji="1" lang="zh-CN" altLang="en-US" sz="2800" b="1">
                <a:latin typeface="Times New Roman" pitchFamily="18" charset="0"/>
                <a:ea typeface="楷体_GB2312" pitchFamily="49" charset="-122"/>
              </a:rPr>
              <a:t>趟，每一趟中需做</a:t>
            </a:r>
            <a:r>
              <a:rPr kumimoji="1" lang="en-US" altLang="zh-CN" sz="2800" b="1">
                <a:latin typeface="Times New Roman" pitchFamily="18" charset="0"/>
                <a:ea typeface="楷体_GB2312" pitchFamily="49" charset="-122"/>
              </a:rPr>
              <a:t>n-i</a:t>
            </a:r>
            <a:r>
              <a:rPr kumimoji="1" lang="zh-CN" altLang="en-US" sz="2800" b="1">
                <a:latin typeface="Times New Roman" pitchFamily="18" charset="0"/>
                <a:ea typeface="楷体_GB2312" pitchFamily="49" charset="-122"/>
              </a:rPr>
              <a:t>次比较，所以最大比较次数为</a:t>
            </a:r>
          </a:p>
        </p:txBody>
      </p:sp>
      <p:sp>
        <p:nvSpPr>
          <p:cNvPr id="53252" name="Rectangle 4"/>
          <p:cNvSpPr>
            <a:spLocks noChangeArrowheads="1"/>
          </p:cNvSpPr>
          <p:nvPr/>
        </p:nvSpPr>
        <p:spPr bwMode="auto">
          <a:xfrm>
            <a:off x="323850" y="4024313"/>
            <a:ext cx="8640638"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lnSpc>
                <a:spcPct val="110000"/>
              </a:lnSpc>
              <a:spcBef>
                <a:spcPct val="50000"/>
              </a:spcBef>
              <a:buClr>
                <a:schemeClr val="tx1"/>
              </a:buClr>
              <a:buSzPct val="92000"/>
              <a:buFont typeface="Wingdings" panose="05000000000000000000" pitchFamily="2" charset="2"/>
              <a:buChar char="Ø"/>
            </a:pPr>
            <a:r>
              <a:rPr kumimoji="1" lang="zh-CN" altLang="en-US" sz="2800" b="1">
                <a:latin typeface="楷体_GB2312" pitchFamily="49" charset="-122"/>
                <a:ea typeface="楷体_GB2312" pitchFamily="49" charset="-122"/>
              </a:rPr>
              <a:t>可以证明，快速排序算法的平均计算时间也是</a:t>
            </a:r>
            <a:r>
              <a:rPr kumimoji="1" lang="en-US" altLang="zh-CN" sz="2800" b="1">
                <a:latin typeface="Times New Roman" pitchFamily="18" charset="0"/>
                <a:ea typeface="楷体_GB2312" pitchFamily="49" charset="-122"/>
              </a:rPr>
              <a:t>O</a:t>
            </a:r>
            <a:r>
              <a:rPr kumimoji="1" lang="en-US" altLang="zh-CN" sz="2800" b="1">
                <a:latin typeface="楷体_GB2312" pitchFamily="49" charset="-122"/>
                <a:ea typeface="楷体_GB2312" pitchFamily="49" charset="-122"/>
              </a:rPr>
              <a:t>(</a:t>
            </a:r>
            <a:r>
              <a:rPr kumimoji="1" lang="en-US" altLang="zh-CN" sz="2800" b="1">
                <a:latin typeface="Times New Roman" pitchFamily="18" charset="0"/>
                <a:ea typeface="楷体_GB2312" pitchFamily="49" charset="-122"/>
              </a:rPr>
              <a:t>nlog</a:t>
            </a:r>
            <a:r>
              <a:rPr kumimoji="1" lang="en-US" altLang="zh-CN" sz="2800" b="1" baseline="-25000">
                <a:latin typeface="Times New Roman" pitchFamily="18" charset="0"/>
                <a:ea typeface="楷体_GB2312" pitchFamily="49" charset="-122"/>
              </a:rPr>
              <a:t>2</a:t>
            </a:r>
            <a:r>
              <a:rPr kumimoji="1" lang="en-US" altLang="zh-CN" sz="2800" b="1">
                <a:latin typeface="Times New Roman" pitchFamily="18" charset="0"/>
                <a:ea typeface="楷体_GB2312" pitchFamily="49" charset="-122"/>
              </a:rPr>
              <a:t>n</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。实验结果表明：就平均计算时间而言，当待排序元素数量较大时，快速排序是我们所讨论的所有内排序方法中最好的一个。</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ChangeArrowheads="1"/>
          </p:cNvSpPr>
          <p:nvPr/>
        </p:nvSpPr>
        <p:spPr bwMode="auto">
          <a:xfrm>
            <a:off x="179512" y="620688"/>
            <a:ext cx="8784976" cy="4530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spcBef>
                <a:spcPct val="10000"/>
              </a:spcBef>
              <a:buClr>
                <a:schemeClr val="tx1"/>
              </a:buClr>
              <a:buSzPct val="92000"/>
              <a:buFont typeface="Wingdings" panose="05000000000000000000" pitchFamily="2" charset="2"/>
              <a:buChar char="Ø"/>
              <a:defRPr/>
            </a:pPr>
            <a:r>
              <a:rPr kumimoji="1" lang="zh-CN" altLang="en-US" sz="2800" b="1">
                <a:latin typeface="Times New Roman" pitchFamily="18" charset="0"/>
                <a:ea typeface="楷体_GB2312" pitchFamily="49" charset="-122"/>
              </a:rPr>
              <a:t>快速排序的记录移动次数不会大于比较次数，所以，快速排序的最坏时间复杂度为</a:t>
            </a:r>
            <a:r>
              <a:rPr kumimoji="1" lang="en-US" altLang="zh-CN" sz="2800" b="1">
                <a:latin typeface="Times New Roman" pitchFamily="18" charset="0"/>
                <a:ea typeface="楷体_GB2312" pitchFamily="49" charset="-122"/>
              </a:rPr>
              <a:t>O(n</a:t>
            </a:r>
            <a:r>
              <a:rPr kumimoji="1" lang="en-US" altLang="zh-CN" sz="2800" b="1" baseline="30000">
                <a:latin typeface="Times New Roman" pitchFamily="18" charset="0"/>
                <a:ea typeface="楷体_GB2312" pitchFamily="49" charset="-122"/>
              </a:rPr>
              <a:t>2</a:t>
            </a:r>
            <a:r>
              <a:rPr kumimoji="1" lang="en-US" altLang="zh-CN" sz="2800" b="1">
                <a:latin typeface="Times New Roman" pitchFamily="18" charset="0"/>
                <a:ea typeface="楷体_GB2312" pitchFamily="49" charset="-122"/>
              </a:rPr>
              <a:t>)</a:t>
            </a:r>
            <a:r>
              <a:rPr kumimoji="1" lang="zh-CN" altLang="en-US" sz="2800" b="1">
                <a:latin typeface="Times New Roman" pitchFamily="18" charset="0"/>
                <a:ea typeface="楷体_GB2312" pitchFamily="49" charset="-122"/>
              </a:rPr>
              <a:t>；最好时间复杂度为</a:t>
            </a:r>
            <a:r>
              <a:rPr kumimoji="1" lang="en-US" altLang="zh-CN" sz="2800" b="1">
                <a:latin typeface="Times New Roman" pitchFamily="18" charset="0"/>
                <a:ea typeface="楷体_GB2312" pitchFamily="49" charset="-122"/>
              </a:rPr>
              <a:t>O(nlog</a:t>
            </a:r>
            <a:r>
              <a:rPr kumimoji="1" lang="en-US" altLang="zh-CN" sz="2800" b="1" baseline="-25000">
                <a:latin typeface="Times New Roman" pitchFamily="18" charset="0"/>
                <a:ea typeface="楷体_GB2312" pitchFamily="49" charset="-122"/>
              </a:rPr>
              <a:t>2</a:t>
            </a:r>
            <a:r>
              <a:rPr kumimoji="1" lang="en-US" altLang="zh-CN" sz="2800" b="1">
                <a:latin typeface="Times New Roman" pitchFamily="18" charset="0"/>
                <a:ea typeface="楷体_GB2312" pitchFamily="49" charset="-122"/>
              </a:rPr>
              <a:t>n)</a:t>
            </a:r>
            <a:r>
              <a:rPr kumimoji="1" lang="zh-CN" altLang="en-US" sz="2800" b="1">
                <a:latin typeface="Times New Roman" pitchFamily="18" charset="0"/>
                <a:ea typeface="楷体_GB2312" pitchFamily="49" charset="-122"/>
              </a:rPr>
              <a:t>。</a:t>
            </a:r>
          </a:p>
          <a:p>
            <a:pPr marL="457200" indent="-457200" algn="just">
              <a:spcBef>
                <a:spcPct val="10000"/>
              </a:spcBef>
              <a:buClr>
                <a:schemeClr val="tx1"/>
              </a:buClr>
              <a:buSzPct val="92000"/>
              <a:buFont typeface="Wingdings" panose="05000000000000000000" pitchFamily="2" charset="2"/>
              <a:buChar char="Ø"/>
              <a:defRPr/>
            </a:pPr>
            <a:r>
              <a:rPr kumimoji="1" lang="zh-CN" altLang="en-US" sz="2800" b="1">
                <a:latin typeface="Times New Roman" pitchFamily="18" charset="0"/>
                <a:ea typeface="楷体_GB2312" pitchFamily="49" charset="-122"/>
              </a:rPr>
              <a:t>快速排序是递归的，需要有一个栈存放每层递归调用时的指针和参数。</a:t>
            </a:r>
          </a:p>
          <a:p>
            <a:pPr marL="457200" indent="-457200" algn="just">
              <a:spcBef>
                <a:spcPct val="10000"/>
              </a:spcBef>
              <a:buClr>
                <a:schemeClr val="tx1"/>
              </a:buClr>
              <a:buSzPct val="92000"/>
              <a:buFont typeface="Wingdings" panose="05000000000000000000" pitchFamily="2" charset="2"/>
              <a:buChar char="Ø"/>
              <a:defRPr/>
            </a:pPr>
            <a:r>
              <a:rPr kumimoji="1" lang="zh-CN" altLang="en-US" sz="2800" b="1">
                <a:latin typeface="Times New Roman" pitchFamily="18" charset="0"/>
                <a:ea typeface="楷体_GB2312" pitchFamily="49" charset="-122"/>
              </a:rPr>
              <a:t>最大递归调用层次数与递归树的深度一致，理想情况为</a:t>
            </a:r>
            <a:r>
              <a:rPr kumimoji="1" lang="zh-CN" altLang="en-US" sz="2800" b="1">
                <a:effectLst>
                  <a:outerShdw blurRad="38100" dist="38100" dir="2700000" algn="tl">
                    <a:srgbClr val="C0C0C0"/>
                  </a:outerShdw>
                </a:effectLst>
                <a:latin typeface="Times New Roman" pitchFamily="18" charset="0"/>
                <a:ea typeface="楷体_GB2312" pitchFamily="49" charset="-122"/>
              </a:rPr>
              <a:t> </a:t>
            </a:r>
            <a:r>
              <a:rPr kumimoji="1" lang="zh-CN" altLang="en-US" sz="2800" b="1">
                <a:solidFill>
                  <a:srgbClr val="FF3300"/>
                </a:solidFill>
                <a:effectLst>
                  <a:outerShdw blurRad="38100" dist="38100" dir="2700000" algn="tl">
                    <a:srgbClr val="C0C0C0"/>
                  </a:outerShdw>
                </a:effectLst>
                <a:latin typeface="Times New Roman" pitchFamily="18" charset="0"/>
                <a:ea typeface="楷体_GB2312" pitchFamily="49" charset="-122"/>
                <a:sym typeface="Symbol" pitchFamily="18" charset="2"/>
              </a:rPr>
              <a:t></a:t>
            </a:r>
            <a:r>
              <a:rPr kumimoji="1" lang="en-US" altLang="zh-CN" sz="2800" b="1">
                <a:solidFill>
                  <a:srgbClr val="FF3300"/>
                </a:solidFill>
                <a:effectLst>
                  <a:outerShdw blurRad="38100" dist="38100" dir="2700000" algn="tl">
                    <a:srgbClr val="C0C0C0"/>
                  </a:outerShdw>
                </a:effectLst>
                <a:latin typeface="Times New Roman" pitchFamily="18" charset="0"/>
                <a:ea typeface="楷体_GB2312" pitchFamily="49" charset="-122"/>
              </a:rPr>
              <a:t>log</a:t>
            </a:r>
            <a:r>
              <a:rPr kumimoji="1" lang="en-US" altLang="zh-CN" sz="2800" b="1" baseline="-25000">
                <a:solidFill>
                  <a:srgbClr val="FF3300"/>
                </a:solidFill>
                <a:effectLst>
                  <a:outerShdw blurRad="38100" dist="38100" dir="2700000" algn="tl">
                    <a:srgbClr val="C0C0C0"/>
                  </a:outerShdw>
                </a:effectLst>
                <a:latin typeface="Times New Roman" pitchFamily="18" charset="0"/>
                <a:ea typeface="楷体_GB2312" pitchFamily="49" charset="-122"/>
              </a:rPr>
              <a:t>2</a:t>
            </a:r>
            <a:r>
              <a:rPr kumimoji="1" lang="en-US" altLang="zh-CN" sz="2800" b="1">
                <a:solidFill>
                  <a:srgbClr val="FF3300"/>
                </a:solidFill>
                <a:effectLst>
                  <a:outerShdw blurRad="38100" dist="38100" dir="2700000" algn="tl">
                    <a:srgbClr val="C0C0C0"/>
                  </a:outerShdw>
                </a:effectLst>
                <a:latin typeface="Times New Roman" pitchFamily="18" charset="0"/>
                <a:ea typeface="楷体_GB2312" pitchFamily="49" charset="-122"/>
              </a:rPr>
              <a:t>(n+1)</a:t>
            </a:r>
            <a:r>
              <a:rPr kumimoji="1" lang="en-US" altLang="zh-CN" sz="2800" b="1">
                <a:solidFill>
                  <a:srgbClr val="FF3300"/>
                </a:solidFill>
                <a:effectLst>
                  <a:outerShdw blurRad="38100" dist="38100" dir="2700000" algn="tl">
                    <a:srgbClr val="C0C0C0"/>
                  </a:outerShdw>
                </a:effectLst>
                <a:latin typeface="Times New Roman" pitchFamily="18" charset="0"/>
                <a:ea typeface="楷体_GB2312" pitchFamily="49" charset="-122"/>
                <a:sym typeface="Symbol" pitchFamily="18" charset="2"/>
              </a:rPr>
              <a:t></a:t>
            </a:r>
            <a:r>
              <a:rPr kumimoji="1" lang="en-US" altLang="zh-CN" sz="2800" b="1">
                <a:effectLst>
                  <a:outerShdw blurRad="38100" dist="38100" dir="2700000" algn="tl">
                    <a:srgbClr val="C0C0C0"/>
                  </a:outerShdw>
                </a:effectLst>
                <a:latin typeface="Times New Roman" pitchFamily="18" charset="0"/>
                <a:ea typeface="楷体_GB2312" pitchFamily="49" charset="-122"/>
              </a:rPr>
              <a:t> </a:t>
            </a:r>
            <a:r>
              <a:rPr kumimoji="1" lang="zh-CN" altLang="en-US" sz="2800" b="1">
                <a:effectLst>
                  <a:outerShdw blurRad="38100" dist="38100" dir="2700000" algn="tl">
                    <a:srgbClr val="C0C0C0"/>
                  </a:outerShdw>
                </a:effectLst>
                <a:latin typeface="Times New Roman" pitchFamily="18" charset="0"/>
                <a:ea typeface="楷体_GB2312" pitchFamily="49" charset="-122"/>
              </a:rPr>
              <a:t>。</a:t>
            </a:r>
            <a:r>
              <a:rPr kumimoji="1" lang="zh-CN" altLang="en-US" sz="2800" b="1">
                <a:latin typeface="Times New Roman" pitchFamily="18" charset="0"/>
                <a:ea typeface="楷体_GB2312" pitchFamily="49" charset="-122"/>
              </a:rPr>
              <a:t>因此，要求存储开销为</a:t>
            </a:r>
            <a:r>
              <a:rPr kumimoji="1" lang="zh-CN" altLang="en-US" sz="2800" b="1">
                <a:effectLst>
                  <a:outerShdw blurRad="38100" dist="38100" dir="2700000" algn="tl">
                    <a:srgbClr val="C0C0C0"/>
                  </a:outerShdw>
                </a:effectLst>
                <a:latin typeface="Times New Roman" pitchFamily="18" charset="0"/>
                <a:ea typeface="楷体_GB2312" pitchFamily="49" charset="-122"/>
              </a:rPr>
              <a:t> </a:t>
            </a:r>
            <a:r>
              <a:rPr kumimoji="1" lang="en-US" altLang="zh-CN" sz="2800" b="1">
                <a:solidFill>
                  <a:srgbClr val="FF3300"/>
                </a:solidFill>
                <a:effectLst>
                  <a:outerShdw blurRad="38100" dist="38100" dir="2700000" algn="tl">
                    <a:srgbClr val="C0C0C0"/>
                  </a:outerShdw>
                </a:effectLst>
                <a:latin typeface="Times New Roman" pitchFamily="18" charset="0"/>
                <a:ea typeface="楷体_GB2312" pitchFamily="49" charset="-122"/>
              </a:rPr>
              <a:t>O(log</a:t>
            </a:r>
            <a:r>
              <a:rPr kumimoji="1" lang="en-US" altLang="zh-CN" sz="2800" b="1" baseline="-25000">
                <a:solidFill>
                  <a:srgbClr val="FF3300"/>
                </a:solidFill>
                <a:effectLst>
                  <a:outerShdw blurRad="38100" dist="38100" dir="2700000" algn="tl">
                    <a:srgbClr val="C0C0C0"/>
                  </a:outerShdw>
                </a:effectLst>
                <a:latin typeface="Times New Roman" pitchFamily="18" charset="0"/>
                <a:ea typeface="楷体_GB2312" pitchFamily="49" charset="-122"/>
              </a:rPr>
              <a:t>2</a:t>
            </a:r>
            <a:r>
              <a:rPr kumimoji="1" lang="en-US" altLang="zh-CN" sz="2800" b="1">
                <a:solidFill>
                  <a:srgbClr val="FF3300"/>
                </a:solidFill>
                <a:effectLst>
                  <a:outerShdw blurRad="38100" dist="38100" dir="2700000" algn="tl">
                    <a:srgbClr val="C0C0C0"/>
                  </a:outerShdw>
                </a:effectLst>
                <a:latin typeface="Times New Roman" pitchFamily="18" charset="0"/>
                <a:ea typeface="楷体_GB2312" pitchFamily="49" charset="-122"/>
              </a:rPr>
              <a:t>n)</a:t>
            </a:r>
            <a:r>
              <a:rPr kumimoji="1" lang="zh-CN" altLang="en-US" sz="2800" b="1">
                <a:effectLst>
                  <a:outerShdw blurRad="38100" dist="38100" dir="2700000" algn="tl">
                    <a:srgbClr val="C0C0C0"/>
                  </a:outerShdw>
                </a:effectLst>
                <a:latin typeface="Times New Roman" pitchFamily="18" charset="0"/>
                <a:ea typeface="楷体_GB2312" pitchFamily="49" charset="-122"/>
              </a:rPr>
              <a:t>。</a:t>
            </a:r>
          </a:p>
          <a:p>
            <a:pPr marL="457200" indent="-457200" algn="just">
              <a:spcBef>
                <a:spcPct val="10000"/>
              </a:spcBef>
              <a:buClr>
                <a:schemeClr val="tx1"/>
              </a:buClr>
              <a:buSzPct val="92000"/>
              <a:buFont typeface="Wingdings" panose="05000000000000000000" pitchFamily="2" charset="2"/>
              <a:buChar char="Ø"/>
              <a:defRPr/>
            </a:pPr>
            <a:r>
              <a:rPr kumimoji="1" lang="zh-CN" altLang="en-US" sz="2800" b="1">
                <a:latin typeface="Times New Roman" pitchFamily="18" charset="0"/>
                <a:ea typeface="楷体_GB2312" pitchFamily="49" charset="-122"/>
              </a:rPr>
              <a:t>在最坏情况下，其排序速度退化到简单排序的水平，比直接插入排序还慢。占用附加存储</a:t>
            </a:r>
            <a:r>
              <a:rPr kumimoji="1" lang="en-US" altLang="zh-CN" sz="2800" b="1">
                <a:latin typeface="Times New Roman" pitchFamily="18" charset="0"/>
                <a:ea typeface="楷体_GB2312" pitchFamily="49" charset="-122"/>
              </a:rPr>
              <a:t>(</a:t>
            </a:r>
            <a:r>
              <a:rPr kumimoji="1" lang="zh-CN" altLang="en-US" sz="2800" b="1">
                <a:latin typeface="Times New Roman" pitchFamily="18" charset="0"/>
                <a:ea typeface="楷体_GB2312" pitchFamily="49" charset="-122"/>
              </a:rPr>
              <a:t>即栈</a:t>
            </a:r>
            <a:r>
              <a:rPr kumimoji="1" lang="en-US" altLang="zh-CN" sz="2800" b="1">
                <a:latin typeface="Times New Roman" pitchFamily="18" charset="0"/>
                <a:ea typeface="楷体_GB2312" pitchFamily="49" charset="-122"/>
              </a:rPr>
              <a:t>)</a:t>
            </a:r>
            <a:r>
              <a:rPr kumimoji="1" lang="zh-CN" altLang="en-US" sz="2800" b="1">
                <a:latin typeface="Times New Roman" pitchFamily="18" charset="0"/>
                <a:ea typeface="楷体_GB2312" pitchFamily="49" charset="-122"/>
              </a:rPr>
              <a:t>将达到</a:t>
            </a:r>
            <a:r>
              <a:rPr lang="en-US" altLang="zh-CN" sz="2800" b="1">
                <a:latin typeface="Times New Roman" pitchFamily="18" charset="0"/>
                <a:ea typeface="楷体_GB2312" pitchFamily="49" charset="-122"/>
              </a:rPr>
              <a:t>O(n)</a:t>
            </a:r>
            <a:r>
              <a:rPr kumimoji="1" lang="zh-CN" altLang="en-US" sz="2800" b="1">
                <a:latin typeface="Times New Roman" pitchFamily="18" charset="0"/>
                <a:ea typeface="楷体_GB2312" pitchFamily="49" charset="-122"/>
              </a:rPr>
              <a:t>。</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1720850" y="5211763"/>
            <a:ext cx="620395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008080"/>
                </a:solidFill>
                <a:latin typeface="楷体_GB2312" pitchFamily="49" charset="-122"/>
                <a:ea typeface="楷体_GB2312" pitchFamily="49" charset="-122"/>
              </a:rPr>
              <a:t>用第一个对象作为基准对象</a:t>
            </a:r>
            <a:r>
              <a:rPr kumimoji="1" lang="zh-CN" altLang="en-US" sz="3200">
                <a:latin typeface="楷体_GB2312" pitchFamily="49" charset="-122"/>
                <a:ea typeface="楷体_GB2312" pitchFamily="49" charset="-122"/>
              </a:rPr>
              <a:t>  	</a:t>
            </a:r>
          </a:p>
        </p:txBody>
      </p:sp>
      <p:sp>
        <p:nvSpPr>
          <p:cNvPr id="801795" name="Text Box 3"/>
          <p:cNvSpPr txBox="1">
            <a:spLocks noChangeArrowheads="1"/>
          </p:cNvSpPr>
          <p:nvPr/>
        </p:nvSpPr>
        <p:spPr bwMode="auto">
          <a:xfrm>
            <a:off x="2286000" y="5715000"/>
            <a:ext cx="3856038"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zh-CN" altLang="en-US" sz="3200" b="1">
                <a:effectLst>
                  <a:outerShdw blurRad="38100" dist="38100" dir="2700000" algn="tl">
                    <a:srgbClr val="C0C0C0"/>
                  </a:outerShdw>
                </a:effectLst>
                <a:latin typeface="楷体_GB2312" pitchFamily="49" charset="-122"/>
                <a:ea typeface="楷体_GB2312" pitchFamily="49" charset="-122"/>
              </a:rPr>
              <a:t>快速排序退化的例子</a:t>
            </a:r>
            <a:endParaRPr kumimoji="1" lang="zh-CN" altLang="en-US" sz="3200" b="1">
              <a:latin typeface="楷体_GB2312" pitchFamily="49" charset="-122"/>
              <a:ea typeface="楷体_GB2312" pitchFamily="49" charset="-122"/>
            </a:endParaRPr>
          </a:p>
        </p:txBody>
      </p:sp>
      <p:sp>
        <p:nvSpPr>
          <p:cNvPr id="801796" name="Rectangle 4"/>
          <p:cNvSpPr>
            <a:spLocks noChangeArrowheads="1"/>
          </p:cNvSpPr>
          <p:nvPr/>
        </p:nvSpPr>
        <p:spPr bwMode="auto">
          <a:xfrm>
            <a:off x="1447800" y="914400"/>
            <a:ext cx="4876800" cy="4572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defRPr/>
            </a:pPr>
            <a:r>
              <a:rPr kumimoji="1" lang="en-US" altLang="zh-CN" sz="2800" b="1">
                <a:solidFill>
                  <a:schemeClr val="tx2"/>
                </a:solidFill>
                <a:effectLst>
                  <a:outerShdw blurRad="38100" dist="38100" dir="2700000" algn="tl">
                    <a:srgbClr val="FFFFFF"/>
                  </a:outerShdw>
                </a:effectLst>
                <a:latin typeface="Times New Roman" pitchFamily="18" charset="0"/>
              </a:rPr>
              <a:t>  </a:t>
            </a:r>
            <a:r>
              <a:rPr kumimoji="1" lang="en-US" altLang="zh-CN" sz="2800" b="1">
                <a:solidFill>
                  <a:srgbClr val="FF3300"/>
                </a:solidFill>
                <a:effectLst>
                  <a:outerShdw blurRad="38100" dist="38100" dir="2700000" algn="tl">
                    <a:srgbClr val="000000"/>
                  </a:outerShdw>
                </a:effectLst>
                <a:latin typeface="Times New Roman" pitchFamily="18" charset="0"/>
              </a:rPr>
              <a:t>08</a:t>
            </a:r>
            <a:r>
              <a:rPr kumimoji="1" lang="en-US" altLang="zh-CN" sz="2800" b="1">
                <a:solidFill>
                  <a:schemeClr val="tx2"/>
                </a:solidFill>
                <a:effectLst>
                  <a:outerShdw blurRad="38100" dist="38100" dir="2700000" algn="tl">
                    <a:srgbClr val="FFFFFF"/>
                  </a:outerShdw>
                </a:effectLst>
                <a:latin typeface="Times New Roman" pitchFamily="18" charset="0"/>
              </a:rPr>
              <a:t>     </a:t>
            </a:r>
            <a:r>
              <a:rPr kumimoji="1" lang="en-US" altLang="zh-CN" sz="2800" b="1">
                <a:solidFill>
                  <a:schemeClr val="bg2"/>
                </a:solidFill>
                <a:effectLst>
                  <a:outerShdw blurRad="38100" dist="38100" dir="2700000" algn="tl">
                    <a:srgbClr val="000000"/>
                  </a:outerShdw>
                </a:effectLst>
                <a:latin typeface="Times New Roman" pitchFamily="18" charset="0"/>
              </a:rPr>
              <a:t>16     21     25     25*   49</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801797" name="Rectangle 5"/>
          <p:cNvSpPr>
            <a:spLocks noChangeArrowheads="1"/>
          </p:cNvSpPr>
          <p:nvPr/>
        </p:nvSpPr>
        <p:spPr bwMode="auto">
          <a:xfrm>
            <a:off x="6553200" y="914400"/>
            <a:ext cx="838200" cy="4572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rgbClr val="FF3300"/>
                </a:solidFill>
                <a:effectLst>
                  <a:outerShdw blurRad="38100" dist="38100" dir="2700000" algn="tl">
                    <a:srgbClr val="000000"/>
                  </a:outerShdw>
                </a:effectLst>
                <a:latin typeface="Times New Roman" pitchFamily="18" charset="0"/>
              </a:rPr>
              <a:t>08</a:t>
            </a:r>
          </a:p>
        </p:txBody>
      </p:sp>
      <p:sp>
        <p:nvSpPr>
          <p:cNvPr id="801798" name="Text Box 6"/>
          <p:cNvSpPr txBox="1">
            <a:spLocks noChangeArrowheads="1"/>
          </p:cNvSpPr>
          <p:nvPr/>
        </p:nvSpPr>
        <p:spPr bwMode="auto">
          <a:xfrm>
            <a:off x="1722438" y="304800"/>
            <a:ext cx="5745162"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400" b="1">
                <a:effectLst>
                  <a:outerShdw blurRad="38100" dist="38100" dir="2700000" algn="tl">
                    <a:srgbClr val="C0C0C0"/>
                  </a:outerShdw>
                </a:effectLst>
                <a:latin typeface="Times New Roman" pitchFamily="18" charset="0"/>
              </a:rPr>
              <a:t>0        1         2        3        4         5           </a:t>
            </a:r>
            <a:r>
              <a:rPr kumimoji="1" lang="en-US" altLang="zh-CN" sz="2400" b="1" i="1">
                <a:effectLst>
                  <a:outerShdw blurRad="38100" dist="38100" dir="2700000" algn="tl">
                    <a:srgbClr val="C0C0C0"/>
                  </a:outerShdw>
                </a:effectLst>
                <a:latin typeface="Times New Roman" pitchFamily="18" charset="0"/>
              </a:rPr>
              <a:t>pivot</a:t>
            </a:r>
            <a:endParaRPr kumimoji="1" lang="en-US" altLang="zh-CN" sz="2400" b="1">
              <a:effectLst>
                <a:outerShdw blurRad="38100" dist="38100" dir="2700000" algn="tl">
                  <a:srgbClr val="C0C0C0"/>
                </a:outerShdw>
              </a:effectLst>
              <a:latin typeface="Times New Roman" pitchFamily="18" charset="0"/>
            </a:endParaRPr>
          </a:p>
        </p:txBody>
      </p:sp>
      <p:sp>
        <p:nvSpPr>
          <p:cNvPr id="801799" name="Text Box 7"/>
          <p:cNvSpPr txBox="1">
            <a:spLocks noChangeArrowheads="1"/>
          </p:cNvSpPr>
          <p:nvPr/>
        </p:nvSpPr>
        <p:spPr bwMode="auto">
          <a:xfrm>
            <a:off x="323850" y="836613"/>
            <a:ext cx="1163638"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defRPr/>
            </a:pPr>
            <a:r>
              <a:rPr kumimoji="1" lang="zh-CN" altLang="en-US" sz="2800" b="1">
                <a:solidFill>
                  <a:schemeClr val="tx2"/>
                </a:solidFill>
                <a:effectLst>
                  <a:outerShdw blurRad="38100" dist="38100" dir="2700000" algn="tl">
                    <a:srgbClr val="C0C0C0"/>
                  </a:outerShdw>
                </a:effectLst>
                <a:latin typeface="Times New Roman" pitchFamily="18" charset="0"/>
                <a:ea typeface="楷体_GB2312" pitchFamily="49" charset="-122"/>
              </a:rPr>
              <a:t>初始</a:t>
            </a:r>
            <a:endParaRPr kumimoji="1"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a typeface="楷体_GB2312" pitchFamily="49" charset="-122"/>
            </a:endParaRPr>
          </a:p>
        </p:txBody>
      </p:sp>
      <p:sp>
        <p:nvSpPr>
          <p:cNvPr id="801800" name="Rectangle 8"/>
          <p:cNvSpPr>
            <a:spLocks noChangeArrowheads="1"/>
          </p:cNvSpPr>
          <p:nvPr/>
        </p:nvSpPr>
        <p:spPr bwMode="auto">
          <a:xfrm>
            <a:off x="2390775" y="1676400"/>
            <a:ext cx="3962400" cy="4572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defRPr/>
            </a:pPr>
            <a:r>
              <a:rPr kumimoji="1" lang="en-US" altLang="zh-CN" sz="2800" b="1">
                <a:solidFill>
                  <a:schemeClr val="tx2"/>
                </a:solidFill>
                <a:effectLst>
                  <a:outerShdw blurRad="38100" dist="38100" dir="2700000" algn="tl">
                    <a:srgbClr val="FFFFFF"/>
                  </a:outerShdw>
                </a:effectLst>
                <a:latin typeface="Times New Roman" pitchFamily="18" charset="0"/>
              </a:rPr>
              <a:t> </a:t>
            </a:r>
            <a:r>
              <a:rPr kumimoji="1" lang="en-US" altLang="zh-CN" sz="2800" b="1">
                <a:solidFill>
                  <a:srgbClr val="FF3300"/>
                </a:solidFill>
                <a:effectLst>
                  <a:outerShdw blurRad="38100" dist="38100" dir="2700000" algn="tl">
                    <a:srgbClr val="000000"/>
                  </a:outerShdw>
                </a:effectLst>
                <a:latin typeface="Times New Roman" pitchFamily="18" charset="0"/>
              </a:rPr>
              <a:t>16</a:t>
            </a:r>
            <a:r>
              <a:rPr kumimoji="1" lang="en-US" altLang="zh-CN" sz="2800" b="1">
                <a:solidFill>
                  <a:schemeClr val="bg2"/>
                </a:solidFill>
                <a:effectLst>
                  <a:outerShdw blurRad="38100" dist="38100" dir="2700000" algn="tl">
                    <a:srgbClr val="000000"/>
                  </a:outerShdw>
                </a:effectLst>
                <a:latin typeface="Times New Roman" pitchFamily="18" charset="0"/>
              </a:rPr>
              <a:t>     21     25     25*   49</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801801" name="Rectangle 9"/>
          <p:cNvSpPr>
            <a:spLocks noChangeArrowheads="1"/>
          </p:cNvSpPr>
          <p:nvPr/>
        </p:nvSpPr>
        <p:spPr bwMode="auto">
          <a:xfrm>
            <a:off x="1476375" y="1676400"/>
            <a:ext cx="762000" cy="4572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defRPr/>
            </a:pPr>
            <a:r>
              <a:rPr kumimoji="1" lang="en-US" altLang="zh-CN" sz="2800" b="1">
                <a:solidFill>
                  <a:schemeClr val="tx2"/>
                </a:solidFill>
                <a:effectLst>
                  <a:outerShdw blurRad="38100" dist="38100" dir="2700000" algn="tl">
                    <a:srgbClr val="FFFFFF"/>
                  </a:outerShdw>
                </a:effectLst>
                <a:latin typeface="Times New Roman" pitchFamily="18" charset="0"/>
              </a:rPr>
              <a:t>  </a:t>
            </a:r>
            <a:r>
              <a:rPr kumimoji="1" lang="en-US" altLang="zh-CN" sz="2800" b="1">
                <a:solidFill>
                  <a:srgbClr val="0000FF"/>
                </a:solidFill>
                <a:effectLst>
                  <a:outerShdw blurRad="38100" dist="38100" dir="2700000" algn="tl">
                    <a:srgbClr val="000000"/>
                  </a:outerShdw>
                </a:effectLst>
                <a:latin typeface="Times New Roman" pitchFamily="18" charset="0"/>
              </a:rPr>
              <a:t>08</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801802" name="Rectangle 10"/>
          <p:cNvSpPr>
            <a:spLocks noChangeArrowheads="1"/>
          </p:cNvSpPr>
          <p:nvPr/>
        </p:nvSpPr>
        <p:spPr bwMode="auto">
          <a:xfrm>
            <a:off x="6553200" y="1676400"/>
            <a:ext cx="838200" cy="4572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rgbClr val="FF3300"/>
                </a:solidFill>
                <a:effectLst>
                  <a:outerShdw blurRad="38100" dist="38100" dir="2700000" algn="tl">
                    <a:srgbClr val="000000"/>
                  </a:outerShdw>
                </a:effectLst>
                <a:latin typeface="Times New Roman" pitchFamily="18" charset="0"/>
              </a:rPr>
              <a:t>16</a:t>
            </a:r>
          </a:p>
        </p:txBody>
      </p:sp>
      <p:sp>
        <p:nvSpPr>
          <p:cNvPr id="801803" name="Rectangle 11"/>
          <p:cNvSpPr>
            <a:spLocks noChangeArrowheads="1"/>
          </p:cNvSpPr>
          <p:nvPr/>
        </p:nvSpPr>
        <p:spPr bwMode="auto">
          <a:xfrm>
            <a:off x="3228975" y="2438400"/>
            <a:ext cx="3124200" cy="4572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defRPr/>
            </a:pPr>
            <a:r>
              <a:rPr kumimoji="1" lang="en-US" altLang="zh-CN" sz="2800" b="1">
                <a:solidFill>
                  <a:schemeClr val="bg2"/>
                </a:solidFill>
                <a:effectLst>
                  <a:outerShdw blurRad="38100" dist="38100" dir="2700000" algn="tl">
                    <a:srgbClr val="000000"/>
                  </a:outerShdw>
                </a:effectLst>
                <a:latin typeface="Times New Roman" pitchFamily="18" charset="0"/>
              </a:rPr>
              <a:t> </a:t>
            </a:r>
            <a:r>
              <a:rPr kumimoji="1" lang="en-US" altLang="zh-CN" sz="2800" b="1">
                <a:solidFill>
                  <a:srgbClr val="FF3300"/>
                </a:solidFill>
                <a:effectLst>
                  <a:outerShdw blurRad="38100" dist="38100" dir="2700000" algn="tl">
                    <a:srgbClr val="000000"/>
                  </a:outerShdw>
                </a:effectLst>
                <a:latin typeface="Times New Roman" pitchFamily="18" charset="0"/>
              </a:rPr>
              <a:t>21</a:t>
            </a:r>
            <a:r>
              <a:rPr kumimoji="1" lang="en-US" altLang="zh-CN" sz="2800" b="1">
                <a:solidFill>
                  <a:schemeClr val="bg2"/>
                </a:solidFill>
                <a:effectLst>
                  <a:outerShdw blurRad="38100" dist="38100" dir="2700000" algn="tl">
                    <a:srgbClr val="000000"/>
                  </a:outerShdw>
                </a:effectLst>
                <a:latin typeface="Times New Roman" pitchFamily="18" charset="0"/>
              </a:rPr>
              <a:t>     25     25*   49</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801804" name="Rectangle 12"/>
          <p:cNvSpPr>
            <a:spLocks noChangeArrowheads="1"/>
          </p:cNvSpPr>
          <p:nvPr/>
        </p:nvSpPr>
        <p:spPr bwMode="auto">
          <a:xfrm>
            <a:off x="6553200" y="2438400"/>
            <a:ext cx="838200" cy="4572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rgbClr val="FF3300"/>
                </a:solidFill>
                <a:effectLst>
                  <a:outerShdw blurRad="38100" dist="38100" dir="2700000" algn="tl">
                    <a:srgbClr val="000000"/>
                  </a:outerShdw>
                </a:effectLst>
                <a:latin typeface="Times New Roman" pitchFamily="18" charset="0"/>
              </a:rPr>
              <a:t>21</a:t>
            </a:r>
          </a:p>
        </p:txBody>
      </p:sp>
      <p:sp>
        <p:nvSpPr>
          <p:cNvPr id="801805" name="Rectangle 13"/>
          <p:cNvSpPr>
            <a:spLocks noChangeArrowheads="1"/>
          </p:cNvSpPr>
          <p:nvPr/>
        </p:nvSpPr>
        <p:spPr bwMode="auto">
          <a:xfrm>
            <a:off x="1476375" y="2438400"/>
            <a:ext cx="1600200" cy="4572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defRPr/>
            </a:pPr>
            <a:r>
              <a:rPr kumimoji="1" lang="en-US" altLang="zh-CN" sz="2800" b="1">
                <a:solidFill>
                  <a:schemeClr val="tx2"/>
                </a:solidFill>
                <a:effectLst>
                  <a:outerShdw blurRad="38100" dist="38100" dir="2700000" algn="tl">
                    <a:srgbClr val="FFFFFF"/>
                  </a:outerShdw>
                </a:effectLst>
                <a:latin typeface="Times New Roman" pitchFamily="18" charset="0"/>
              </a:rPr>
              <a:t>  </a:t>
            </a:r>
            <a:r>
              <a:rPr kumimoji="1" lang="en-US" altLang="zh-CN" sz="2800" b="1">
                <a:solidFill>
                  <a:srgbClr val="0000FF"/>
                </a:solidFill>
                <a:effectLst>
                  <a:outerShdw blurRad="38100" dist="38100" dir="2700000" algn="tl">
                    <a:srgbClr val="000000"/>
                  </a:outerShdw>
                </a:effectLst>
                <a:latin typeface="Times New Roman" pitchFamily="18" charset="0"/>
              </a:rPr>
              <a:t>08     16</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801806" name="Rectangle 14"/>
          <p:cNvSpPr>
            <a:spLocks noChangeArrowheads="1"/>
          </p:cNvSpPr>
          <p:nvPr/>
        </p:nvSpPr>
        <p:spPr bwMode="auto">
          <a:xfrm>
            <a:off x="6553200" y="3200400"/>
            <a:ext cx="838200" cy="4572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rgbClr val="FF3300"/>
                </a:solidFill>
                <a:effectLst>
                  <a:outerShdw blurRad="38100" dist="38100" dir="2700000" algn="tl">
                    <a:srgbClr val="000000"/>
                  </a:outerShdw>
                </a:effectLst>
                <a:latin typeface="Times New Roman" pitchFamily="18" charset="0"/>
              </a:rPr>
              <a:t>25</a:t>
            </a:r>
          </a:p>
        </p:txBody>
      </p:sp>
      <p:sp>
        <p:nvSpPr>
          <p:cNvPr id="801807" name="Rectangle 15"/>
          <p:cNvSpPr>
            <a:spLocks noChangeArrowheads="1"/>
          </p:cNvSpPr>
          <p:nvPr/>
        </p:nvSpPr>
        <p:spPr bwMode="auto">
          <a:xfrm>
            <a:off x="4067175" y="3200400"/>
            <a:ext cx="2286000" cy="4572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defRPr/>
            </a:pPr>
            <a:r>
              <a:rPr kumimoji="1" lang="en-US" altLang="zh-CN" sz="2800" b="1">
                <a:solidFill>
                  <a:schemeClr val="bg2"/>
                </a:solidFill>
                <a:effectLst>
                  <a:outerShdw blurRad="38100" dist="38100" dir="2700000" algn="tl">
                    <a:srgbClr val="000000"/>
                  </a:outerShdw>
                </a:effectLst>
                <a:latin typeface="Times New Roman" pitchFamily="18" charset="0"/>
              </a:rPr>
              <a:t> </a:t>
            </a:r>
            <a:r>
              <a:rPr kumimoji="1" lang="en-US" altLang="zh-CN" sz="2800" b="1">
                <a:solidFill>
                  <a:srgbClr val="FF3300"/>
                </a:solidFill>
                <a:effectLst>
                  <a:outerShdw blurRad="38100" dist="38100" dir="2700000" algn="tl">
                    <a:srgbClr val="000000"/>
                  </a:outerShdw>
                </a:effectLst>
                <a:latin typeface="Times New Roman" pitchFamily="18" charset="0"/>
              </a:rPr>
              <a:t>25</a:t>
            </a:r>
            <a:r>
              <a:rPr kumimoji="1" lang="en-US" altLang="zh-CN" sz="2800" b="1">
                <a:solidFill>
                  <a:schemeClr val="bg2"/>
                </a:solidFill>
                <a:effectLst>
                  <a:outerShdw blurRad="38100" dist="38100" dir="2700000" algn="tl">
                    <a:srgbClr val="000000"/>
                  </a:outerShdw>
                </a:effectLst>
                <a:latin typeface="Times New Roman" pitchFamily="18" charset="0"/>
              </a:rPr>
              <a:t>     25*   49</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801808" name="Rectangle 16"/>
          <p:cNvSpPr>
            <a:spLocks noChangeArrowheads="1"/>
          </p:cNvSpPr>
          <p:nvPr/>
        </p:nvSpPr>
        <p:spPr bwMode="auto">
          <a:xfrm>
            <a:off x="1476375" y="3200400"/>
            <a:ext cx="2438400" cy="4572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defRPr/>
            </a:pPr>
            <a:r>
              <a:rPr kumimoji="1" lang="en-US" altLang="zh-CN" sz="2800" b="1">
                <a:solidFill>
                  <a:schemeClr val="tx2"/>
                </a:solidFill>
                <a:effectLst>
                  <a:outerShdw blurRad="38100" dist="38100" dir="2700000" algn="tl">
                    <a:srgbClr val="FFFFFF"/>
                  </a:outerShdw>
                </a:effectLst>
                <a:latin typeface="Times New Roman" pitchFamily="18" charset="0"/>
              </a:rPr>
              <a:t>  </a:t>
            </a:r>
            <a:r>
              <a:rPr kumimoji="1" lang="en-US" altLang="zh-CN" sz="2800" b="1">
                <a:solidFill>
                  <a:srgbClr val="0000FF"/>
                </a:solidFill>
                <a:effectLst>
                  <a:outerShdw blurRad="38100" dist="38100" dir="2700000" algn="tl">
                    <a:srgbClr val="000000"/>
                  </a:outerShdw>
                </a:effectLst>
                <a:latin typeface="Times New Roman" pitchFamily="18" charset="0"/>
              </a:rPr>
              <a:t>08     16      21</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801809" name="Rectangle 17"/>
          <p:cNvSpPr>
            <a:spLocks noChangeArrowheads="1"/>
          </p:cNvSpPr>
          <p:nvPr/>
        </p:nvSpPr>
        <p:spPr bwMode="auto">
          <a:xfrm>
            <a:off x="4905375" y="3962400"/>
            <a:ext cx="1447800" cy="4572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defRPr/>
            </a:pPr>
            <a:r>
              <a:rPr kumimoji="1" lang="en-US" altLang="zh-CN" sz="2800" b="1">
                <a:solidFill>
                  <a:schemeClr val="bg2"/>
                </a:solidFill>
                <a:effectLst>
                  <a:outerShdw blurRad="38100" dist="38100" dir="2700000" algn="tl">
                    <a:srgbClr val="000000"/>
                  </a:outerShdw>
                </a:effectLst>
                <a:latin typeface="Times New Roman" pitchFamily="18" charset="0"/>
              </a:rPr>
              <a:t> </a:t>
            </a:r>
            <a:r>
              <a:rPr kumimoji="1" lang="en-US" altLang="zh-CN" sz="2800" b="1">
                <a:solidFill>
                  <a:srgbClr val="FF3300"/>
                </a:solidFill>
                <a:effectLst>
                  <a:outerShdw blurRad="38100" dist="38100" dir="2700000" algn="tl">
                    <a:srgbClr val="000000"/>
                  </a:outerShdw>
                </a:effectLst>
                <a:latin typeface="Times New Roman" pitchFamily="18" charset="0"/>
              </a:rPr>
              <a:t>25*</a:t>
            </a:r>
            <a:r>
              <a:rPr kumimoji="1" lang="en-US" altLang="zh-CN" sz="2800" b="1">
                <a:solidFill>
                  <a:schemeClr val="bg2"/>
                </a:solidFill>
                <a:effectLst>
                  <a:outerShdw blurRad="38100" dist="38100" dir="2700000" algn="tl">
                    <a:srgbClr val="000000"/>
                  </a:outerShdw>
                </a:effectLst>
                <a:latin typeface="Times New Roman" pitchFamily="18" charset="0"/>
              </a:rPr>
              <a:t>   49</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801810" name="Rectangle 18"/>
          <p:cNvSpPr>
            <a:spLocks noChangeArrowheads="1"/>
          </p:cNvSpPr>
          <p:nvPr/>
        </p:nvSpPr>
        <p:spPr bwMode="auto">
          <a:xfrm>
            <a:off x="6553200" y="3962400"/>
            <a:ext cx="838200" cy="4572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rgbClr val="FF3300"/>
                </a:solidFill>
                <a:effectLst>
                  <a:outerShdw blurRad="38100" dist="38100" dir="2700000" algn="tl">
                    <a:srgbClr val="000000"/>
                  </a:outerShdw>
                </a:effectLst>
                <a:latin typeface="Times New Roman" pitchFamily="18" charset="0"/>
              </a:rPr>
              <a:t>25*</a:t>
            </a:r>
          </a:p>
        </p:txBody>
      </p:sp>
      <p:sp>
        <p:nvSpPr>
          <p:cNvPr id="801811" name="Rectangle 19"/>
          <p:cNvSpPr>
            <a:spLocks noChangeArrowheads="1"/>
          </p:cNvSpPr>
          <p:nvPr/>
        </p:nvSpPr>
        <p:spPr bwMode="auto">
          <a:xfrm>
            <a:off x="1476375" y="3962400"/>
            <a:ext cx="3276600" cy="4572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defRPr/>
            </a:pPr>
            <a:r>
              <a:rPr kumimoji="1" lang="en-US" altLang="zh-CN" sz="2800" b="1">
                <a:solidFill>
                  <a:schemeClr val="tx2"/>
                </a:solidFill>
                <a:effectLst>
                  <a:outerShdw blurRad="38100" dist="38100" dir="2700000" algn="tl">
                    <a:srgbClr val="FFFFFF"/>
                  </a:outerShdw>
                </a:effectLst>
                <a:latin typeface="Times New Roman" pitchFamily="18" charset="0"/>
              </a:rPr>
              <a:t>  </a:t>
            </a:r>
            <a:r>
              <a:rPr kumimoji="1" lang="en-US" altLang="zh-CN" sz="2800" b="1">
                <a:solidFill>
                  <a:srgbClr val="0000FF"/>
                </a:solidFill>
                <a:effectLst>
                  <a:outerShdw blurRad="38100" dist="38100" dir="2700000" algn="tl">
                    <a:srgbClr val="000000"/>
                  </a:outerShdw>
                </a:effectLst>
                <a:latin typeface="Times New Roman" pitchFamily="18" charset="0"/>
              </a:rPr>
              <a:t>08     16      21     25</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801812" name="Rectangle 20"/>
          <p:cNvSpPr>
            <a:spLocks noChangeArrowheads="1"/>
          </p:cNvSpPr>
          <p:nvPr/>
        </p:nvSpPr>
        <p:spPr bwMode="auto">
          <a:xfrm>
            <a:off x="6553200" y="4724400"/>
            <a:ext cx="838200" cy="4572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endParaRPr kumimoji="1" lang="zh-CN" altLang="zh-CN" sz="2800" b="1">
              <a:solidFill>
                <a:srgbClr val="FF3300"/>
              </a:solidFill>
              <a:effectLst>
                <a:outerShdw blurRad="38100" dist="38100" dir="2700000" algn="tl">
                  <a:srgbClr val="000000"/>
                </a:outerShdw>
              </a:effectLst>
              <a:latin typeface="Times New Roman" pitchFamily="18" charset="0"/>
            </a:endParaRPr>
          </a:p>
        </p:txBody>
      </p:sp>
      <p:sp>
        <p:nvSpPr>
          <p:cNvPr id="801813" name="Rectangle 21"/>
          <p:cNvSpPr>
            <a:spLocks noChangeArrowheads="1"/>
          </p:cNvSpPr>
          <p:nvPr/>
        </p:nvSpPr>
        <p:spPr bwMode="auto">
          <a:xfrm>
            <a:off x="5819775" y="4724400"/>
            <a:ext cx="533400" cy="4572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defRPr/>
            </a:pPr>
            <a:r>
              <a:rPr kumimoji="1" lang="en-US" altLang="zh-CN" sz="2800" b="1">
                <a:solidFill>
                  <a:schemeClr val="bg2"/>
                </a:solidFill>
                <a:effectLst>
                  <a:outerShdw blurRad="38100" dist="38100" dir="2700000" algn="tl">
                    <a:srgbClr val="000000"/>
                  </a:outerShdw>
                </a:effectLst>
                <a:latin typeface="Times New Roman" pitchFamily="18" charset="0"/>
              </a:rPr>
              <a:t>49</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801814" name="Rectangle 22"/>
          <p:cNvSpPr>
            <a:spLocks noChangeArrowheads="1"/>
          </p:cNvSpPr>
          <p:nvPr/>
        </p:nvSpPr>
        <p:spPr bwMode="auto">
          <a:xfrm>
            <a:off x="1476375" y="4724400"/>
            <a:ext cx="4191000" cy="4572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defRPr/>
            </a:pPr>
            <a:r>
              <a:rPr kumimoji="1" lang="en-US" altLang="zh-CN" sz="2800" b="1">
                <a:solidFill>
                  <a:schemeClr val="tx2"/>
                </a:solidFill>
                <a:effectLst>
                  <a:outerShdw blurRad="38100" dist="38100" dir="2700000" algn="tl">
                    <a:srgbClr val="FFFFFF"/>
                  </a:outerShdw>
                </a:effectLst>
                <a:latin typeface="Times New Roman" pitchFamily="18" charset="0"/>
              </a:rPr>
              <a:t>  </a:t>
            </a:r>
            <a:r>
              <a:rPr kumimoji="1" lang="en-US" altLang="zh-CN" sz="2800" b="1">
                <a:solidFill>
                  <a:srgbClr val="0000FF"/>
                </a:solidFill>
                <a:effectLst>
                  <a:outerShdw blurRad="38100" dist="38100" dir="2700000" algn="tl">
                    <a:srgbClr val="000000"/>
                  </a:outerShdw>
                </a:effectLst>
                <a:latin typeface="Times New Roman" pitchFamily="18" charset="0"/>
              </a:rPr>
              <a:t>08     16      21     25      25*</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801815" name="Text Box 23"/>
          <p:cNvSpPr txBox="1">
            <a:spLocks noChangeArrowheads="1"/>
          </p:cNvSpPr>
          <p:nvPr/>
        </p:nvSpPr>
        <p:spPr bwMode="auto">
          <a:xfrm>
            <a:off x="436563" y="1571625"/>
            <a:ext cx="84137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i="1">
                <a:effectLst>
                  <a:outerShdw blurRad="38100" dist="38100" dir="2700000" algn="tl">
                    <a:srgbClr val="C0C0C0"/>
                  </a:outerShdw>
                </a:effectLst>
                <a:latin typeface="Times New Roman" pitchFamily="18" charset="0"/>
              </a:rPr>
              <a:t>i </a:t>
            </a:r>
            <a:r>
              <a:rPr kumimoji="1" lang="en-US" altLang="zh-CN" sz="2800" b="1">
                <a:effectLst>
                  <a:outerShdw blurRad="38100" dist="38100" dir="2700000" algn="tl">
                    <a:srgbClr val="C0C0C0"/>
                  </a:outerShdw>
                </a:effectLst>
                <a:latin typeface="Times New Roman" pitchFamily="18" charset="0"/>
              </a:rPr>
              <a:t>= 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801816" name="Text Box 24"/>
          <p:cNvSpPr txBox="1">
            <a:spLocks noChangeArrowheads="1"/>
          </p:cNvSpPr>
          <p:nvPr/>
        </p:nvSpPr>
        <p:spPr bwMode="auto">
          <a:xfrm>
            <a:off x="457200" y="2376488"/>
            <a:ext cx="8413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i="1">
                <a:effectLst>
                  <a:outerShdw blurRad="38100" dist="38100" dir="2700000" algn="tl">
                    <a:srgbClr val="C0C0C0"/>
                  </a:outerShdw>
                </a:effectLst>
                <a:latin typeface="Times New Roman" pitchFamily="18" charset="0"/>
              </a:rPr>
              <a:t>i </a:t>
            </a:r>
            <a:r>
              <a:rPr kumimoji="1" lang="en-US" altLang="zh-CN" sz="2800" b="1">
                <a:effectLst>
                  <a:outerShdw blurRad="38100" dist="38100" dir="2700000" algn="tl">
                    <a:srgbClr val="C0C0C0"/>
                  </a:outerShdw>
                </a:effectLst>
                <a:latin typeface="Times New Roman" pitchFamily="18" charset="0"/>
              </a:rPr>
              <a:t>= 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801817" name="Text Box 25"/>
          <p:cNvSpPr txBox="1">
            <a:spLocks noChangeArrowheads="1"/>
          </p:cNvSpPr>
          <p:nvPr/>
        </p:nvSpPr>
        <p:spPr bwMode="auto">
          <a:xfrm>
            <a:off x="457200" y="3138488"/>
            <a:ext cx="8413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i="1">
                <a:effectLst>
                  <a:outerShdw blurRad="38100" dist="38100" dir="2700000" algn="tl">
                    <a:srgbClr val="C0C0C0"/>
                  </a:outerShdw>
                </a:effectLst>
                <a:latin typeface="Times New Roman" pitchFamily="18" charset="0"/>
              </a:rPr>
              <a:t>i </a:t>
            </a:r>
            <a:r>
              <a:rPr kumimoji="1" lang="en-US" altLang="zh-CN" sz="2800" b="1">
                <a:effectLst>
                  <a:outerShdw blurRad="38100" dist="38100" dir="2700000" algn="tl">
                    <a:srgbClr val="C0C0C0"/>
                  </a:outerShdw>
                </a:effectLst>
                <a:latin typeface="Times New Roman" pitchFamily="18" charset="0"/>
              </a:rPr>
              <a:t>= 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801818" name="Text Box 26"/>
          <p:cNvSpPr txBox="1">
            <a:spLocks noChangeArrowheads="1"/>
          </p:cNvSpPr>
          <p:nvPr/>
        </p:nvSpPr>
        <p:spPr bwMode="auto">
          <a:xfrm>
            <a:off x="457200" y="3900488"/>
            <a:ext cx="8413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i="1">
                <a:effectLst>
                  <a:outerShdw blurRad="38100" dist="38100" dir="2700000" algn="tl">
                    <a:srgbClr val="C0C0C0"/>
                  </a:outerShdw>
                </a:effectLst>
                <a:latin typeface="Times New Roman" pitchFamily="18" charset="0"/>
              </a:rPr>
              <a:t>i </a:t>
            </a:r>
            <a:r>
              <a:rPr kumimoji="1" lang="en-US" altLang="zh-CN" sz="2800" b="1">
                <a:effectLst>
                  <a:outerShdw blurRad="38100" dist="38100" dir="2700000" algn="tl">
                    <a:srgbClr val="C0C0C0"/>
                  </a:outerShdw>
                </a:effectLst>
                <a:latin typeface="Times New Roman" pitchFamily="18" charset="0"/>
              </a:rPr>
              <a:t>= 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801819" name="Text Box 27"/>
          <p:cNvSpPr txBox="1">
            <a:spLocks noChangeArrowheads="1"/>
          </p:cNvSpPr>
          <p:nvPr/>
        </p:nvSpPr>
        <p:spPr bwMode="auto">
          <a:xfrm>
            <a:off x="457200" y="4662488"/>
            <a:ext cx="8413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i="1">
                <a:effectLst>
                  <a:outerShdw blurRad="38100" dist="38100" dir="2700000" algn="tl">
                    <a:srgbClr val="C0C0C0"/>
                  </a:outerShdw>
                </a:effectLst>
                <a:latin typeface="Times New Roman" pitchFamily="18" charset="0"/>
              </a:rPr>
              <a:t>i </a:t>
            </a:r>
            <a:r>
              <a:rPr kumimoji="1" lang="en-US" altLang="zh-CN" sz="2800" b="1">
                <a:effectLst>
                  <a:outerShdw blurRad="38100" dist="38100" dir="2700000" algn="tl">
                    <a:srgbClr val="C0C0C0"/>
                  </a:outerShdw>
                </a:effectLst>
                <a:latin typeface="Times New Roman" pitchFamily="18" charset="0"/>
              </a:rPr>
              <a:t>= 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179512" y="641592"/>
            <a:ext cx="8712968" cy="362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spcBef>
                <a:spcPct val="10000"/>
              </a:spcBef>
              <a:buClr>
                <a:schemeClr val="tx1"/>
              </a:buClr>
              <a:buSzPct val="91000"/>
              <a:buFont typeface="Wingdings" panose="05000000000000000000" pitchFamily="2" charset="2"/>
              <a:buChar char="Ø"/>
            </a:pPr>
            <a:r>
              <a:rPr kumimoji="1" lang="zh-CN" altLang="en-US" sz="2800" b="1">
                <a:latin typeface="楷体_GB2312" pitchFamily="49" charset="-122"/>
                <a:ea typeface="楷体_GB2312" pitchFamily="49" charset="-122"/>
              </a:rPr>
              <a:t>快速排序是不稳定的排序方法。</a:t>
            </a:r>
          </a:p>
          <a:p>
            <a:pPr marL="457200" indent="-457200" algn="just">
              <a:spcBef>
                <a:spcPct val="10000"/>
              </a:spcBef>
              <a:buClr>
                <a:schemeClr val="tx1"/>
              </a:buClr>
              <a:buSzPct val="91000"/>
              <a:buFont typeface="Wingdings" panose="05000000000000000000" pitchFamily="2" charset="2"/>
              <a:buChar char="Ø"/>
            </a:pPr>
            <a:r>
              <a:rPr kumimoji="1" lang="zh-CN" altLang="en-US" sz="2800" b="1">
                <a:latin typeface="楷体_GB2312" pitchFamily="49" charset="-122"/>
                <a:ea typeface="楷体_GB2312" pitchFamily="49" charset="-122"/>
              </a:rPr>
              <a:t>若能更合理地选择基准对象，使得每次划分所得的两个子序列中的对象个数尽可能地接近，可以加速排序速度，但是由于对象的初始排列次序是随机的，这个要求很难办到</a:t>
            </a:r>
            <a:r>
              <a:rPr kumimoji="1" lang="zh-CN" altLang="en-US" sz="2800" b="1" smtClean="0">
                <a:latin typeface="楷体_GB2312" pitchFamily="49" charset="-122"/>
                <a:ea typeface="楷体_GB2312" pitchFamily="49" charset="-122"/>
              </a:rPr>
              <a:t>。</a:t>
            </a:r>
            <a:endParaRPr kumimoji="1" lang="en-US" altLang="zh-CN" sz="2800" b="1" smtClean="0">
              <a:latin typeface="楷体_GB2312" pitchFamily="49" charset="-122"/>
              <a:ea typeface="楷体_GB2312" pitchFamily="49" charset="-122"/>
            </a:endParaRPr>
          </a:p>
          <a:p>
            <a:pPr marL="457200" indent="-457200" algn="just">
              <a:spcBef>
                <a:spcPct val="10000"/>
              </a:spcBef>
              <a:buClr>
                <a:schemeClr val="tx1"/>
              </a:buClr>
              <a:buSzPct val="91000"/>
              <a:buFont typeface="Wingdings" panose="05000000000000000000" pitchFamily="2" charset="2"/>
              <a:buChar char="Ø"/>
            </a:pPr>
            <a:r>
              <a:rPr lang="zh-CN" altLang="en-US" sz="2800" b="1">
                <a:latin typeface="楷体_GB2312" pitchFamily="49" charset="-122"/>
                <a:ea typeface="楷体_GB2312" pitchFamily="49" charset="-122"/>
              </a:rPr>
              <a:t>对于</a:t>
            </a:r>
            <a:r>
              <a:rPr lang="en-US" altLang="zh-CN" sz="2800" b="1">
                <a:latin typeface="Times New Roman" pitchFamily="18" charset="0"/>
                <a:ea typeface="楷体_GB2312" pitchFamily="49" charset="-122"/>
              </a:rPr>
              <a:t>n</a:t>
            </a:r>
            <a:r>
              <a:rPr lang="zh-CN" altLang="en-US" sz="2800" b="1">
                <a:latin typeface="楷体_GB2312" pitchFamily="49" charset="-122"/>
                <a:ea typeface="楷体_GB2312" pitchFamily="49" charset="-122"/>
              </a:rPr>
              <a:t>较大的平均情况而言，快速排序是</a:t>
            </a:r>
            <a:r>
              <a:rPr lang="zh-CN" altLang="en-US" sz="2800" b="1">
                <a:ea typeface="楷体_GB2312" pitchFamily="49" charset="-122"/>
              </a:rPr>
              <a:t>“</a:t>
            </a:r>
            <a:r>
              <a:rPr lang="zh-CN" altLang="en-US" sz="2800" b="1">
                <a:latin typeface="楷体_GB2312" pitchFamily="49" charset="-122"/>
                <a:ea typeface="楷体_GB2312" pitchFamily="49" charset="-122"/>
              </a:rPr>
              <a:t>快速</a:t>
            </a:r>
            <a:r>
              <a:rPr lang="zh-CN" altLang="en-US" sz="2800" b="1">
                <a:ea typeface="楷体_GB2312" pitchFamily="49" charset="-122"/>
              </a:rPr>
              <a:t>”</a:t>
            </a:r>
            <a:r>
              <a:rPr lang="zh-CN" altLang="en-US" sz="2800" b="1">
                <a:latin typeface="楷体_GB2312" pitchFamily="49" charset="-122"/>
                <a:ea typeface="楷体_GB2312" pitchFamily="49" charset="-122"/>
              </a:rPr>
              <a:t>的，但是当</a:t>
            </a:r>
            <a:r>
              <a:rPr lang="en-US" altLang="zh-CN" sz="2800" b="1">
                <a:latin typeface="Times New Roman" pitchFamily="18" charset="0"/>
                <a:ea typeface="楷体_GB2312" pitchFamily="49" charset="-122"/>
              </a:rPr>
              <a:t>n</a:t>
            </a:r>
            <a:r>
              <a:rPr lang="zh-CN" altLang="en-US" sz="2800" b="1">
                <a:latin typeface="楷体_GB2312" pitchFamily="49" charset="-122"/>
                <a:ea typeface="楷体_GB2312" pitchFamily="49" charset="-122"/>
              </a:rPr>
              <a:t>很小时，这种排序方法往往比其它简单排序方法还要慢</a:t>
            </a:r>
            <a:r>
              <a:rPr lang="zh-CN" altLang="en-US" sz="2800" b="1" smtClean="0">
                <a:latin typeface="楷体_GB2312" pitchFamily="49" charset="-122"/>
                <a:ea typeface="楷体_GB2312" pitchFamily="49" charset="-122"/>
              </a:rPr>
              <a:t>。</a:t>
            </a:r>
            <a:endParaRPr lang="zh-CN" altLang="en-US" sz="2800" b="1">
              <a:latin typeface="楷体_GB2312" pitchFamily="49" charset="-122"/>
              <a:ea typeface="楷体_GB2312" pitchFamily="49" charset="-122"/>
            </a:endParaRPr>
          </a:p>
        </p:txBody>
      </p:sp>
      <p:sp>
        <p:nvSpPr>
          <p:cNvPr id="56323" name="Rectangle 3"/>
          <p:cNvSpPr>
            <a:spLocks noChangeArrowheads="1"/>
          </p:cNvSpPr>
          <p:nvPr/>
        </p:nvSpPr>
        <p:spPr bwMode="auto">
          <a:xfrm>
            <a:off x="539750" y="2852738"/>
            <a:ext cx="8153400" cy="141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just">
              <a:spcBef>
                <a:spcPct val="20000"/>
              </a:spcBef>
              <a:buClr>
                <a:srgbClr val="FF3300"/>
              </a:buClr>
              <a:buSzPct val="75000"/>
              <a:buFont typeface="Wingdings" pitchFamily="2" charset="2"/>
              <a:buChar char="n"/>
            </a:pPr>
            <a:endParaRPr lang="zh-CN" altLang="en-US" sz="2800" b="1">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267990" y="325538"/>
            <a:ext cx="7777112" cy="646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kumimoji="1" lang="zh-CN" altLang="en-US" sz="3600" b="1" dirty="0">
                <a:solidFill>
                  <a:srgbClr val="FF3300"/>
                </a:solidFill>
                <a:latin typeface="Times New Roman" pitchFamily="18" charset="0"/>
                <a:ea typeface="楷体_GB2312" pitchFamily="49" charset="-122"/>
              </a:rPr>
              <a:t>快速排序算法</a:t>
            </a:r>
            <a:r>
              <a:rPr kumimoji="1" lang="zh-CN" altLang="en-US" sz="3600" b="1" dirty="0" smtClean="0">
                <a:solidFill>
                  <a:srgbClr val="FF3300"/>
                </a:solidFill>
                <a:latin typeface="Times New Roman" pitchFamily="18" charset="0"/>
                <a:ea typeface="楷体_GB2312" pitchFamily="49" charset="-122"/>
              </a:rPr>
              <a:t>的关键</a:t>
            </a:r>
            <a:r>
              <a:rPr kumimoji="1" lang="en-US" altLang="zh-CN" sz="3600" b="1" dirty="0" smtClean="0">
                <a:solidFill>
                  <a:srgbClr val="FF3300"/>
                </a:solidFill>
                <a:latin typeface="Times New Roman" pitchFamily="18" charset="0"/>
                <a:ea typeface="楷体_GB2312" pitchFamily="49" charset="-122"/>
              </a:rPr>
              <a:t>——</a:t>
            </a:r>
            <a:r>
              <a:rPr kumimoji="1" lang="zh-CN" altLang="en-US" sz="3600" b="1" dirty="0" smtClean="0">
                <a:solidFill>
                  <a:srgbClr val="FF3300"/>
                </a:solidFill>
                <a:latin typeface="Times New Roman" pitchFamily="18" charset="0"/>
                <a:ea typeface="楷体_GB2312" pitchFamily="49" charset="-122"/>
              </a:rPr>
              <a:t>划分</a:t>
            </a:r>
            <a:endParaRPr kumimoji="1" lang="zh-CN" altLang="en-US" sz="3600" dirty="0">
              <a:solidFill>
                <a:srgbClr val="FF3300"/>
              </a:solidFill>
              <a:latin typeface="Times New Roman" pitchFamily="18" charset="0"/>
              <a:ea typeface="楷体_GB2312" pitchFamily="49" charset="-122"/>
            </a:endParaRPr>
          </a:p>
        </p:txBody>
      </p:sp>
      <p:sp>
        <p:nvSpPr>
          <p:cNvPr id="803843" name="Rectangle 3"/>
          <p:cNvSpPr>
            <a:spLocks noChangeArrowheads="1"/>
          </p:cNvSpPr>
          <p:nvPr/>
        </p:nvSpPr>
        <p:spPr bwMode="auto">
          <a:xfrm>
            <a:off x="277366" y="971869"/>
            <a:ext cx="8759130" cy="1079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indent="720725" algn="just">
              <a:spcBef>
                <a:spcPct val="40000"/>
              </a:spcBef>
              <a:buClr>
                <a:srgbClr val="FF3300"/>
              </a:buClr>
              <a:buSzPct val="70000"/>
            </a:pPr>
            <a:r>
              <a:rPr lang="zh-CN" altLang="en-US" sz="2800" b="1" dirty="0" smtClean="0">
                <a:latin typeface="楷体_GB2312" pitchFamily="49" charset="-122"/>
                <a:ea typeface="楷体_GB2312" pitchFamily="49" charset="-122"/>
              </a:rPr>
              <a:t>划分的方法有很多，只要满足将小于和大于基准的元素找出并归位即可。以下即为一例：</a:t>
            </a:r>
            <a:endParaRPr lang="zh-CN" altLang="en-US" sz="2800" b="1" dirty="0">
              <a:latin typeface="楷体_GB2312" pitchFamily="49" charset="-122"/>
              <a:ea typeface="楷体_GB2312" pitchFamily="49" charset="-122"/>
            </a:endParaRPr>
          </a:p>
        </p:txBody>
      </p:sp>
      <p:sp>
        <p:nvSpPr>
          <p:cNvPr id="4" name="Text Box 2"/>
          <p:cNvSpPr txBox="1">
            <a:spLocks noChangeArrowheads="1"/>
          </p:cNvSpPr>
          <p:nvPr/>
        </p:nvSpPr>
        <p:spPr bwMode="auto">
          <a:xfrm>
            <a:off x="0" y="2087034"/>
            <a:ext cx="9144000" cy="4595104"/>
          </a:xfrm>
          <a:prstGeom prst="rect">
            <a:avLst/>
          </a:prstGeom>
          <a:solidFill>
            <a:srgbClr val="00CC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95000"/>
              </a:lnSpc>
            </a:pPr>
            <a:r>
              <a:rPr kumimoji="1" lang="en-US" altLang="zh-CN" sz="2800" b="1" dirty="0" err="1">
                <a:latin typeface="Times New Roman" pitchFamily="18" charset="0"/>
              </a:rPr>
              <a:t>def</a:t>
            </a:r>
            <a:r>
              <a:rPr kumimoji="1" lang="en-US" altLang="zh-CN" sz="2800" b="1" dirty="0">
                <a:latin typeface="Times New Roman" pitchFamily="18" charset="0"/>
              </a:rPr>
              <a:t> Partition(A, B, low, high) :</a:t>
            </a:r>
          </a:p>
          <a:p>
            <a:pPr>
              <a:lnSpc>
                <a:spcPct val="95000"/>
              </a:lnSpc>
            </a:pPr>
            <a:r>
              <a:rPr kumimoji="1" lang="en-US" altLang="zh-CN" sz="2800" b="1" dirty="0">
                <a:latin typeface="Times New Roman" pitchFamily="18" charset="0"/>
              </a:rPr>
              <a:t>    for  i  in range(low, high+1) : B[i] = A[i]</a:t>
            </a:r>
          </a:p>
          <a:p>
            <a:pPr>
              <a:lnSpc>
                <a:spcPct val="95000"/>
              </a:lnSpc>
            </a:pPr>
            <a:r>
              <a:rPr kumimoji="1" lang="en-US" altLang="zh-CN" sz="2800" b="1" dirty="0">
                <a:latin typeface="Times New Roman" pitchFamily="18" charset="0"/>
              </a:rPr>
              <a:t>    </a:t>
            </a:r>
            <a:r>
              <a:rPr kumimoji="1" lang="en-US" altLang="zh-CN" sz="2800" b="1" dirty="0" err="1">
                <a:latin typeface="Times New Roman" pitchFamily="18" charset="0"/>
              </a:rPr>
              <a:t>pivotpos</a:t>
            </a:r>
            <a:r>
              <a:rPr kumimoji="1" lang="en-US" altLang="zh-CN" sz="2800" b="1" dirty="0">
                <a:latin typeface="Times New Roman" pitchFamily="18" charset="0"/>
              </a:rPr>
              <a:t> = A[low]  #</a:t>
            </a:r>
            <a:r>
              <a:rPr kumimoji="1" lang="zh-CN" altLang="en-US" sz="2800" b="1" dirty="0">
                <a:latin typeface="Times New Roman" pitchFamily="18" charset="0"/>
              </a:rPr>
              <a:t>基准元素</a:t>
            </a:r>
          </a:p>
          <a:p>
            <a:pPr>
              <a:lnSpc>
                <a:spcPct val="95000"/>
              </a:lnSpc>
            </a:pPr>
            <a:r>
              <a:rPr kumimoji="1" lang="zh-CN" altLang="en-US" sz="2800" b="1" dirty="0">
                <a:latin typeface="Times New Roman" pitchFamily="18" charset="0"/>
              </a:rPr>
              <a:t>    </a:t>
            </a:r>
            <a:r>
              <a:rPr kumimoji="1" lang="en-US" altLang="zh-CN" sz="2800" b="1" dirty="0">
                <a:latin typeface="Times New Roman" pitchFamily="18" charset="0"/>
              </a:rPr>
              <a:t>t, r = low, high</a:t>
            </a:r>
          </a:p>
          <a:p>
            <a:pPr>
              <a:lnSpc>
                <a:spcPct val="95000"/>
              </a:lnSpc>
            </a:pPr>
            <a:r>
              <a:rPr kumimoji="1" lang="en-US" altLang="zh-CN" sz="2800" b="1" dirty="0">
                <a:latin typeface="Times New Roman" pitchFamily="18" charset="0"/>
              </a:rPr>
              <a:t>    for  j  in range(low+1, high+1) :</a:t>
            </a:r>
          </a:p>
          <a:p>
            <a:pPr>
              <a:lnSpc>
                <a:spcPct val="95000"/>
              </a:lnSpc>
            </a:pPr>
            <a:r>
              <a:rPr kumimoji="1" lang="en-US" altLang="zh-CN" sz="2800" b="1" dirty="0">
                <a:latin typeface="Times New Roman" pitchFamily="18" charset="0"/>
              </a:rPr>
              <a:t>        if  B[j] &lt; </a:t>
            </a:r>
            <a:r>
              <a:rPr kumimoji="1" lang="en-US" altLang="zh-CN" sz="2800" b="1" dirty="0" err="1">
                <a:latin typeface="Times New Roman" pitchFamily="18" charset="0"/>
              </a:rPr>
              <a:t>pivotpos</a:t>
            </a:r>
            <a:r>
              <a:rPr kumimoji="1" lang="en-US" altLang="zh-CN" sz="2800" b="1" dirty="0">
                <a:latin typeface="Times New Roman" pitchFamily="18" charset="0"/>
              </a:rPr>
              <a:t> :</a:t>
            </a:r>
          </a:p>
          <a:p>
            <a:pPr>
              <a:lnSpc>
                <a:spcPct val="95000"/>
              </a:lnSpc>
            </a:pPr>
            <a:r>
              <a:rPr kumimoji="1" lang="en-US" altLang="zh-CN" sz="2800" b="1" dirty="0">
                <a:latin typeface="Times New Roman" pitchFamily="18" charset="0"/>
              </a:rPr>
              <a:t>            A[t] = B[j]; t += 1</a:t>
            </a:r>
          </a:p>
          <a:p>
            <a:pPr>
              <a:lnSpc>
                <a:spcPct val="95000"/>
              </a:lnSpc>
            </a:pPr>
            <a:r>
              <a:rPr kumimoji="1" lang="en-US" altLang="zh-CN" sz="2800" b="1" dirty="0">
                <a:latin typeface="Times New Roman" pitchFamily="18" charset="0"/>
              </a:rPr>
              <a:t>        else :</a:t>
            </a:r>
          </a:p>
          <a:p>
            <a:pPr>
              <a:lnSpc>
                <a:spcPct val="95000"/>
              </a:lnSpc>
            </a:pPr>
            <a:r>
              <a:rPr kumimoji="1" lang="en-US" altLang="zh-CN" sz="2800" b="1" dirty="0">
                <a:latin typeface="Times New Roman" pitchFamily="18" charset="0"/>
              </a:rPr>
              <a:t>            A[r] = B[j]; r += -1</a:t>
            </a:r>
          </a:p>
          <a:p>
            <a:pPr>
              <a:lnSpc>
                <a:spcPct val="95000"/>
              </a:lnSpc>
            </a:pPr>
            <a:r>
              <a:rPr kumimoji="1" lang="en-US" altLang="zh-CN" sz="2800" b="1" dirty="0">
                <a:latin typeface="Times New Roman" pitchFamily="18" charset="0"/>
              </a:rPr>
              <a:t>    A[t] = </a:t>
            </a:r>
            <a:r>
              <a:rPr kumimoji="1" lang="en-US" altLang="zh-CN" sz="2800" b="1" dirty="0" err="1">
                <a:latin typeface="Times New Roman" pitchFamily="18" charset="0"/>
              </a:rPr>
              <a:t>pivotpos</a:t>
            </a:r>
            <a:r>
              <a:rPr kumimoji="1" lang="en-US" altLang="zh-CN" sz="2800" b="1" dirty="0">
                <a:latin typeface="Times New Roman" pitchFamily="18" charset="0"/>
              </a:rPr>
              <a:t> #</a:t>
            </a:r>
            <a:r>
              <a:rPr kumimoji="1" lang="zh-CN" altLang="en-US" sz="2800" b="1" dirty="0">
                <a:latin typeface="Times New Roman" pitchFamily="18" charset="0"/>
              </a:rPr>
              <a:t>将基准元素就位</a:t>
            </a:r>
          </a:p>
          <a:p>
            <a:pPr>
              <a:lnSpc>
                <a:spcPct val="95000"/>
              </a:lnSpc>
            </a:pPr>
            <a:r>
              <a:rPr kumimoji="1" lang="zh-CN" altLang="en-US" sz="2800" b="1" dirty="0">
                <a:latin typeface="Times New Roman" pitchFamily="18" charset="0"/>
              </a:rPr>
              <a:t>    </a:t>
            </a:r>
            <a:r>
              <a:rPr kumimoji="1" lang="en-US" altLang="zh-CN" sz="2800" b="1" dirty="0">
                <a:latin typeface="Times New Roman" pitchFamily="18" charset="0"/>
              </a:rPr>
              <a:t>return t  #</a:t>
            </a:r>
            <a:r>
              <a:rPr kumimoji="1" lang="zh-CN" altLang="en-US" sz="2800" b="1" dirty="0">
                <a:latin typeface="Times New Roman" pitchFamily="18" charset="0"/>
              </a:rPr>
              <a:t>返回基准元素位置</a:t>
            </a:r>
            <a:endParaRPr kumimoji="1" lang="en-US" altLang="zh-CN" sz="2800" b="1" dirty="0">
              <a:latin typeface="Times New Roman" pitchFamily="18" charset="0"/>
            </a:endParaRPr>
          </a:p>
        </p:txBody>
      </p:sp>
    </p:spTree>
    <p:extLst>
      <p:ext uri="{BB962C8B-B14F-4D97-AF65-F5344CB8AC3E}">
        <p14:creationId xmlns:p14="http://schemas.microsoft.com/office/powerpoint/2010/main" val="8197588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38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a:xfrm>
            <a:off x="179388" y="549275"/>
            <a:ext cx="8820150" cy="5400675"/>
          </a:xfrm>
        </p:spPr>
        <p:txBody>
          <a:bodyPr/>
          <a:lstStyle/>
          <a:p>
            <a:pPr algn="just" eaLnBrk="1" hangingPunct="1">
              <a:spcBef>
                <a:spcPct val="50000"/>
              </a:spcBef>
              <a:buClr>
                <a:schemeClr val="tx1"/>
              </a:buClr>
              <a:buSzPct val="93000"/>
              <a:buFont typeface="Wingdings" panose="05000000000000000000" pitchFamily="2" charset="2"/>
              <a:buChar char="Ø"/>
              <a:defRPr/>
            </a:pPr>
            <a:r>
              <a:rPr lang="zh-CN" altLang="en-US" sz="2800" b="1" dirty="0" smtClean="0">
                <a:effectLst>
                  <a:outerShdw blurRad="38100" dist="38100" dir="2700000" algn="tl">
                    <a:srgbClr val="C0C0C0"/>
                  </a:outerShdw>
                </a:effectLst>
                <a:latin typeface="楷体_GB2312" pitchFamily="49" charset="-122"/>
                <a:ea typeface="楷体_GB2312" pitchFamily="49" charset="-122"/>
              </a:rPr>
              <a:t>排序算法的稳定性  判断标准：关键字相同的数据对象在排序过程中是否保持前后次序不变。如 </a:t>
            </a:r>
            <a:r>
              <a:rPr lang="en-US" altLang="zh-CN" sz="2800" b="1" dirty="0" smtClean="0">
                <a:effectLst>
                  <a:outerShdw blurRad="38100" dist="38100" dir="2700000" algn="tl">
                    <a:srgbClr val="C0C0C0"/>
                  </a:outerShdw>
                </a:effectLst>
                <a:latin typeface="Times New Roman" pitchFamily="18" charset="0"/>
                <a:ea typeface="楷体_GB2312" pitchFamily="49" charset="-122"/>
              </a:rPr>
              <a:t>2,</a:t>
            </a:r>
            <a:r>
              <a:rPr lang="en-US" altLang="zh-CN" sz="2800" b="1" dirty="0" smtClean="0">
                <a:effectLst>
                  <a:outerShdw blurRad="38100" dist="38100" dir="2700000" algn="tl">
                    <a:srgbClr val="C0C0C0"/>
                  </a:outerShdw>
                </a:effectLst>
                <a:latin typeface="楷体_GB2312" pitchFamily="49" charset="-122"/>
                <a:ea typeface="楷体_GB2312" pitchFamily="49" charset="-122"/>
              </a:rPr>
              <a:t> </a:t>
            </a:r>
            <a:r>
              <a:rPr lang="en-US" altLang="zh-CN" sz="2800" b="1" dirty="0" smtClean="0">
                <a:effectLst>
                  <a:outerShdw blurRad="38100" dist="38100" dir="2700000" algn="tl">
                    <a:srgbClr val="C0C0C0"/>
                  </a:outerShdw>
                </a:effectLst>
                <a:latin typeface="Times New Roman" pitchFamily="18" charset="0"/>
                <a:ea typeface="楷体_GB2312" pitchFamily="49" charset="-122"/>
              </a:rPr>
              <a:t>2*,1</a:t>
            </a:r>
            <a:r>
              <a:rPr lang="zh-CN" altLang="en-US" sz="2800" b="1" dirty="0" smtClean="0">
                <a:effectLst>
                  <a:outerShdw blurRad="38100" dist="38100" dir="2700000" algn="tl">
                    <a:srgbClr val="C0C0C0"/>
                  </a:outerShdw>
                </a:effectLst>
                <a:latin typeface="楷体_GB2312" pitchFamily="49" charset="-122"/>
                <a:ea typeface="楷体_GB2312" pitchFamily="49" charset="-122"/>
              </a:rPr>
              <a:t>，排序后若为</a:t>
            </a:r>
            <a:r>
              <a:rPr lang="en-US" altLang="zh-CN" sz="2800" b="1" dirty="0" smtClean="0">
                <a:effectLst>
                  <a:outerShdw blurRad="38100" dist="38100" dir="2700000" algn="tl">
                    <a:srgbClr val="C0C0C0"/>
                  </a:outerShdw>
                </a:effectLst>
                <a:latin typeface="Times New Roman" pitchFamily="18" charset="0"/>
                <a:ea typeface="楷体_GB2312" pitchFamily="49" charset="-122"/>
              </a:rPr>
              <a:t>1, 2*, 2</a:t>
            </a:r>
            <a:r>
              <a:rPr lang="en-US" altLang="zh-CN" sz="2800" b="1" dirty="0" smtClean="0">
                <a:effectLst>
                  <a:outerShdw blurRad="38100" dist="38100" dir="2700000" algn="tl">
                    <a:srgbClr val="C0C0C0"/>
                  </a:outerShdw>
                </a:effectLst>
                <a:latin typeface="楷体_GB2312" pitchFamily="49" charset="-122"/>
                <a:ea typeface="楷体_GB2312" pitchFamily="49" charset="-122"/>
              </a:rPr>
              <a:t> </a:t>
            </a:r>
            <a:r>
              <a:rPr lang="zh-CN" altLang="en-US" sz="2800" b="1" dirty="0" smtClean="0">
                <a:effectLst>
                  <a:outerShdw blurRad="38100" dist="38100" dir="2700000" algn="tl">
                    <a:srgbClr val="C0C0C0"/>
                  </a:outerShdw>
                </a:effectLst>
                <a:latin typeface="楷体_GB2312" pitchFamily="49" charset="-122"/>
                <a:ea typeface="楷体_GB2312" pitchFamily="49" charset="-122"/>
              </a:rPr>
              <a:t>则该排序方法是不稳定的。</a:t>
            </a:r>
          </a:p>
          <a:p>
            <a:pPr algn="just" eaLnBrk="1" hangingPunct="1">
              <a:spcBef>
                <a:spcPct val="50000"/>
              </a:spcBef>
              <a:buClr>
                <a:schemeClr val="tx1"/>
              </a:buClr>
              <a:buSzPct val="93000"/>
              <a:buFont typeface="Wingdings" panose="05000000000000000000" pitchFamily="2" charset="2"/>
              <a:buChar char="Ø"/>
              <a:defRPr/>
            </a:pPr>
            <a:r>
              <a:rPr lang="zh-CN" altLang="en-US" sz="2800" b="1" dirty="0" smtClean="0">
                <a:effectLst>
                  <a:outerShdw blurRad="38100" dist="38100" dir="2700000" algn="tl">
                    <a:srgbClr val="C0C0C0"/>
                  </a:outerShdw>
                </a:effectLst>
                <a:latin typeface="楷体_GB2312" pitchFamily="49" charset="-122"/>
                <a:ea typeface="楷体_GB2312" pitchFamily="49" charset="-122"/>
              </a:rPr>
              <a:t>内排序与外排序  区分标准：排序过程是否全部在内存进行。</a:t>
            </a:r>
          </a:p>
          <a:p>
            <a:pPr algn="just" eaLnBrk="1" hangingPunct="1">
              <a:spcBef>
                <a:spcPct val="50000"/>
              </a:spcBef>
              <a:buClr>
                <a:schemeClr val="tx1"/>
              </a:buClr>
              <a:buSzPct val="93000"/>
              <a:buFont typeface="Wingdings" panose="05000000000000000000" pitchFamily="2" charset="2"/>
              <a:buChar char="Ø"/>
              <a:defRPr/>
            </a:pPr>
            <a:r>
              <a:rPr lang="zh-CN" altLang="en-US" sz="2800" b="1" dirty="0" smtClean="0">
                <a:effectLst>
                  <a:outerShdw blurRad="38100" dist="38100" dir="2700000" algn="tl">
                    <a:srgbClr val="C0C0C0"/>
                  </a:outerShdw>
                </a:effectLst>
                <a:latin typeface="楷体_GB2312" pitchFamily="49" charset="-122"/>
                <a:ea typeface="楷体_GB2312" pitchFamily="49" charset="-122"/>
              </a:rPr>
              <a:t>评价排序算法好坏的标准主要有两条：算法执行所需要的时间和所需要的附加空间。另外，算法本身的复杂程度也是需要考虑的一个因素</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3" name="Rectangle 3"/>
          <p:cNvSpPr>
            <a:spLocks noChangeArrowheads="1"/>
          </p:cNvSpPr>
          <p:nvPr/>
        </p:nvSpPr>
        <p:spPr bwMode="auto">
          <a:xfrm>
            <a:off x="0" y="400589"/>
            <a:ext cx="9036496" cy="1079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indent="812800" algn="just">
              <a:spcBef>
                <a:spcPct val="40000"/>
              </a:spcBef>
              <a:buClr>
                <a:srgbClr val="FF3300"/>
              </a:buClr>
              <a:buSzPct val="70000"/>
            </a:pPr>
            <a:r>
              <a:rPr lang="zh-CN" altLang="en-US" sz="3200" b="1" dirty="0" smtClean="0">
                <a:latin typeface="楷体_GB2312" pitchFamily="49" charset="-122"/>
                <a:ea typeface="楷体_GB2312" pitchFamily="49" charset="-122"/>
              </a:rPr>
              <a:t>以下是一个极端的例子：三行代码的快速排序算法：</a:t>
            </a:r>
            <a:endParaRPr lang="zh-CN" altLang="en-US" sz="3200" b="1" dirty="0">
              <a:latin typeface="楷体_GB2312" pitchFamily="49" charset="-122"/>
              <a:ea typeface="楷体_GB2312" pitchFamily="49" charset="-122"/>
            </a:endParaRPr>
          </a:p>
        </p:txBody>
      </p:sp>
      <p:sp>
        <p:nvSpPr>
          <p:cNvPr id="4" name="Text Box 2"/>
          <p:cNvSpPr txBox="1">
            <a:spLocks noChangeArrowheads="1"/>
          </p:cNvSpPr>
          <p:nvPr/>
        </p:nvSpPr>
        <p:spPr bwMode="auto">
          <a:xfrm>
            <a:off x="-36512" y="1700807"/>
            <a:ext cx="9180512" cy="2431435"/>
          </a:xfrm>
          <a:prstGeom prst="rect">
            <a:avLst/>
          </a:prstGeom>
          <a:solidFill>
            <a:srgbClr val="00CC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95000"/>
              </a:lnSpc>
            </a:pPr>
            <a:r>
              <a:rPr kumimoji="1" lang="en-US" altLang="zh-CN" sz="3200" b="1" dirty="0" err="1">
                <a:latin typeface="Times New Roman" pitchFamily="18" charset="0"/>
              </a:rPr>
              <a:t>def</a:t>
            </a:r>
            <a:r>
              <a:rPr kumimoji="1" lang="en-US" altLang="zh-CN" sz="3200" b="1" dirty="0">
                <a:latin typeface="Times New Roman" pitchFamily="18" charset="0"/>
              </a:rPr>
              <a:t> </a:t>
            </a:r>
            <a:r>
              <a:rPr kumimoji="1" lang="en-US" altLang="zh-CN" sz="3200" b="1" dirty="0" err="1" smtClean="0">
                <a:latin typeface="Times New Roman" pitchFamily="18" charset="0"/>
              </a:rPr>
              <a:t>QSort</a:t>
            </a:r>
            <a:r>
              <a:rPr kumimoji="1" lang="en-US" altLang="zh-CN" sz="3200" b="1" dirty="0" smtClean="0">
                <a:latin typeface="Times New Roman" pitchFamily="18" charset="0"/>
              </a:rPr>
              <a:t>(L</a:t>
            </a:r>
            <a:r>
              <a:rPr kumimoji="1" lang="en-US" altLang="zh-CN" sz="3200" b="1" dirty="0">
                <a:latin typeface="Times New Roman" pitchFamily="18" charset="0"/>
              </a:rPr>
              <a:t>) :</a:t>
            </a:r>
          </a:p>
          <a:p>
            <a:pPr>
              <a:lnSpc>
                <a:spcPct val="95000"/>
              </a:lnSpc>
            </a:pPr>
            <a:r>
              <a:rPr kumimoji="1" lang="en-US" altLang="zh-CN" sz="3200" b="1" dirty="0">
                <a:latin typeface="Times New Roman" pitchFamily="18" charset="0"/>
              </a:rPr>
              <a:t>    if  </a:t>
            </a:r>
            <a:r>
              <a:rPr kumimoji="1" lang="en-US" altLang="zh-CN" sz="3200" b="1" dirty="0" err="1">
                <a:latin typeface="Times New Roman" pitchFamily="18" charset="0"/>
              </a:rPr>
              <a:t>len</a:t>
            </a:r>
            <a:r>
              <a:rPr kumimoji="1" lang="en-US" altLang="zh-CN" sz="3200" b="1" dirty="0">
                <a:latin typeface="Times New Roman" pitchFamily="18" charset="0"/>
              </a:rPr>
              <a:t>(L) &lt;= 1 :  return L</a:t>
            </a:r>
          </a:p>
          <a:p>
            <a:pPr>
              <a:lnSpc>
                <a:spcPct val="95000"/>
              </a:lnSpc>
            </a:pPr>
            <a:r>
              <a:rPr kumimoji="1" lang="en-US" altLang="zh-CN" sz="3200" b="1" dirty="0">
                <a:latin typeface="Times New Roman" pitchFamily="18" charset="0"/>
              </a:rPr>
              <a:t>    return  </a:t>
            </a:r>
            <a:r>
              <a:rPr kumimoji="1" lang="en-US" altLang="zh-CN" sz="3200" b="1" dirty="0" err="1" smtClean="0">
                <a:latin typeface="Times New Roman" pitchFamily="18" charset="0"/>
              </a:rPr>
              <a:t>QSort</a:t>
            </a:r>
            <a:r>
              <a:rPr kumimoji="1" lang="en-US" altLang="zh-CN" sz="3200" b="1" dirty="0">
                <a:latin typeface="Times New Roman" pitchFamily="18" charset="0"/>
              </a:rPr>
              <a:t>( [ x for x in L[1:] if  x &lt; L[0] ] ) </a:t>
            </a:r>
            <a:r>
              <a:rPr kumimoji="1" lang="en-US" altLang="zh-CN" sz="3200" b="1" dirty="0" smtClean="0">
                <a:latin typeface="Times New Roman" pitchFamily="18" charset="0"/>
              </a:rPr>
              <a:t>+ \</a:t>
            </a:r>
          </a:p>
          <a:p>
            <a:pPr>
              <a:lnSpc>
                <a:spcPct val="95000"/>
              </a:lnSpc>
            </a:pPr>
            <a:r>
              <a:rPr kumimoji="1" lang="en-US" altLang="zh-CN" sz="3200" b="1" dirty="0">
                <a:latin typeface="Times New Roman" pitchFamily="18" charset="0"/>
              </a:rPr>
              <a:t> </a:t>
            </a:r>
            <a:r>
              <a:rPr kumimoji="1" lang="en-US" altLang="zh-CN" sz="3200" b="1" dirty="0" smtClean="0">
                <a:latin typeface="Times New Roman" pitchFamily="18" charset="0"/>
              </a:rPr>
              <a:t>                </a:t>
            </a:r>
            <a:r>
              <a:rPr kumimoji="1" lang="en-US" altLang="zh-CN" sz="3200" b="1" dirty="0">
                <a:latin typeface="Times New Roman" pitchFamily="18" charset="0"/>
              </a:rPr>
              <a:t>L[0:1]  </a:t>
            </a:r>
            <a:r>
              <a:rPr kumimoji="1" lang="en-US" altLang="zh-CN" sz="3200" b="1" dirty="0" smtClean="0">
                <a:latin typeface="Times New Roman" pitchFamily="18" charset="0"/>
              </a:rPr>
              <a:t>+ \</a:t>
            </a:r>
          </a:p>
          <a:p>
            <a:pPr>
              <a:lnSpc>
                <a:spcPct val="95000"/>
              </a:lnSpc>
            </a:pPr>
            <a:r>
              <a:rPr kumimoji="1" lang="en-US" altLang="zh-CN" sz="3200" b="1" dirty="0" smtClean="0">
                <a:latin typeface="Times New Roman" pitchFamily="18" charset="0"/>
              </a:rPr>
              <a:t>                 </a:t>
            </a:r>
            <a:r>
              <a:rPr kumimoji="1" lang="en-US" altLang="zh-CN" sz="3200" b="1" dirty="0" err="1" smtClean="0">
                <a:latin typeface="Times New Roman" pitchFamily="18" charset="0"/>
              </a:rPr>
              <a:t>QSort</a:t>
            </a:r>
            <a:r>
              <a:rPr kumimoji="1" lang="en-US" altLang="zh-CN" sz="3200" b="1" dirty="0">
                <a:latin typeface="Times New Roman" pitchFamily="18" charset="0"/>
              </a:rPr>
              <a:t>( [ y for y in L[1:] if y &gt;= L[0] ] )</a:t>
            </a:r>
          </a:p>
        </p:txBody>
      </p:sp>
    </p:spTree>
    <p:extLst>
      <p:ext uri="{BB962C8B-B14F-4D97-AF65-F5344CB8AC3E}">
        <p14:creationId xmlns:p14="http://schemas.microsoft.com/office/powerpoint/2010/main" val="10995331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38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395288" y="908050"/>
            <a:ext cx="4752975"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zh-CN" altLang="en-US" sz="3600" b="1">
                <a:solidFill>
                  <a:srgbClr val="FF3300"/>
                </a:solidFill>
                <a:latin typeface="Times New Roman" pitchFamily="18" charset="0"/>
                <a:ea typeface="楷体_GB2312" pitchFamily="49" charset="-122"/>
              </a:rPr>
              <a:t>快速排序算法的改进</a:t>
            </a:r>
            <a:endParaRPr kumimoji="1" lang="zh-CN" altLang="en-US" sz="3600">
              <a:solidFill>
                <a:srgbClr val="FF3300"/>
              </a:solidFill>
              <a:latin typeface="Times New Roman" pitchFamily="18" charset="0"/>
              <a:ea typeface="楷体_GB2312" pitchFamily="49" charset="-122"/>
            </a:endParaRPr>
          </a:p>
        </p:txBody>
      </p:sp>
      <p:sp>
        <p:nvSpPr>
          <p:cNvPr id="803843" name="Rectangle 3"/>
          <p:cNvSpPr>
            <a:spLocks noChangeArrowheads="1"/>
          </p:cNvSpPr>
          <p:nvPr/>
        </p:nvSpPr>
        <p:spPr bwMode="auto">
          <a:xfrm>
            <a:off x="395288" y="1773238"/>
            <a:ext cx="8064500" cy="237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just">
              <a:spcBef>
                <a:spcPct val="40000"/>
              </a:spcBef>
              <a:buClr>
                <a:srgbClr val="FF3300"/>
              </a:buClr>
              <a:buSzPct val="70000"/>
              <a:buFont typeface="Wingdings" pitchFamily="2" charset="2"/>
              <a:buChar char="n"/>
            </a:pPr>
            <a:r>
              <a:rPr lang="zh-CN" altLang="en-US" sz="3200" b="1">
                <a:latin typeface="楷体_GB2312" pitchFamily="49" charset="-122"/>
                <a:ea typeface="楷体_GB2312" pitchFamily="49" charset="-122"/>
              </a:rPr>
              <a:t>对较小的子序列不再继续进行划分。</a:t>
            </a:r>
          </a:p>
          <a:p>
            <a:pPr marL="342900" indent="-342900" algn="just">
              <a:spcBef>
                <a:spcPct val="40000"/>
              </a:spcBef>
              <a:buClr>
                <a:srgbClr val="FF3300"/>
              </a:buClr>
              <a:buSzPct val="70000"/>
              <a:buFont typeface="Wingdings" pitchFamily="2" charset="2"/>
              <a:buChar char="n"/>
            </a:pPr>
            <a:r>
              <a:rPr lang="zh-CN" altLang="en-US" sz="3200" b="1">
                <a:latin typeface="楷体_GB2312" pitchFamily="49" charset="-122"/>
                <a:ea typeface="楷体_GB2312" pitchFamily="49" charset="-122"/>
              </a:rPr>
              <a:t>采用</a:t>
            </a:r>
            <a:r>
              <a:rPr lang="zh-CN" altLang="en-US" sz="3200" b="1">
                <a:ea typeface="楷体_GB2312" pitchFamily="49" charset="-122"/>
              </a:rPr>
              <a:t>“</a:t>
            </a:r>
            <a:r>
              <a:rPr lang="zh-CN" altLang="en-US" sz="3200" b="1">
                <a:latin typeface="楷体_GB2312" pitchFamily="49" charset="-122"/>
                <a:ea typeface="楷体_GB2312" pitchFamily="49" charset="-122"/>
              </a:rPr>
              <a:t>三者取中</a:t>
            </a:r>
            <a:r>
              <a:rPr lang="zh-CN" altLang="en-US" sz="3200" b="1">
                <a:ea typeface="楷体_GB2312" pitchFamily="49" charset="-122"/>
              </a:rPr>
              <a:t>”</a:t>
            </a:r>
            <a:r>
              <a:rPr lang="zh-CN" altLang="en-US" sz="3200" b="1">
                <a:latin typeface="楷体_GB2312" pitchFamily="49" charset="-122"/>
                <a:ea typeface="楷体_GB2312" pitchFamily="49" charset="-122"/>
              </a:rPr>
              <a:t>的方法确定基准。</a:t>
            </a:r>
          </a:p>
          <a:p>
            <a:pPr marL="342900" indent="-342900" algn="just">
              <a:spcBef>
                <a:spcPct val="40000"/>
              </a:spcBef>
              <a:buClr>
                <a:srgbClr val="FF3300"/>
              </a:buClr>
              <a:buSzPct val="70000"/>
              <a:buFont typeface="Wingdings" pitchFamily="2" charset="2"/>
              <a:buChar char="n"/>
            </a:pPr>
            <a:r>
              <a:rPr lang="zh-CN" altLang="en-US" sz="3200" b="1">
                <a:latin typeface="楷体_GB2312" pitchFamily="49" charset="-122"/>
                <a:ea typeface="楷体_GB2312" pitchFamily="49" charset="-122"/>
              </a:rPr>
              <a:t>三路划分方法。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3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038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038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23850" y="2349500"/>
            <a:ext cx="8497888" cy="187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indent="628650" algn="just">
              <a:spcBef>
                <a:spcPct val="20000"/>
              </a:spcBef>
              <a:buClr>
                <a:srgbClr val="FF3300"/>
              </a:buClr>
              <a:buSzPct val="50000"/>
              <a:buFont typeface="Wingdings" pitchFamily="2" charset="2"/>
              <a:buNone/>
            </a:pPr>
            <a:r>
              <a:rPr lang="zh-CN" altLang="en-US" sz="2800" b="1">
                <a:latin typeface="楷体_GB2312" pitchFamily="49" charset="-122"/>
                <a:ea typeface="楷体_GB2312" pitchFamily="49" charset="-122"/>
              </a:rPr>
              <a:t>算法改进的思路是：当划分出来的子序列比较小时，（由于对比较小的子序列进行快速排序效率反而并不高，所以）采用直接插入排序的方法对子序列进行排序。</a:t>
            </a:r>
          </a:p>
        </p:txBody>
      </p:sp>
      <p:sp>
        <p:nvSpPr>
          <p:cNvPr id="58371" name="Rectangle 3"/>
          <p:cNvSpPr>
            <a:spLocks noChangeArrowheads="1"/>
          </p:cNvSpPr>
          <p:nvPr/>
        </p:nvSpPr>
        <p:spPr bwMode="auto">
          <a:xfrm>
            <a:off x="323850" y="1579563"/>
            <a:ext cx="73263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楷体_GB2312" pitchFamily="49" charset="-122"/>
                <a:ea typeface="楷体_GB2312" pitchFamily="49" charset="-122"/>
              </a:rPr>
              <a:t>改进思路一：</a:t>
            </a:r>
            <a:r>
              <a:rPr kumimoji="1" lang="zh-CN" altLang="en-US" sz="2800" b="1">
                <a:solidFill>
                  <a:srgbClr val="FF3300"/>
                </a:solidFill>
                <a:latin typeface="楷体_GB2312" pitchFamily="49" charset="-122"/>
                <a:ea typeface="楷体_GB2312" pitchFamily="49" charset="-122"/>
              </a:rPr>
              <a:t>用</a:t>
            </a:r>
            <a:r>
              <a:rPr kumimoji="1" lang="zh-CN" altLang="en-US" sz="2800" b="1">
                <a:solidFill>
                  <a:srgbClr val="FF3300"/>
                </a:solidFill>
                <a:ea typeface="楷体_GB2312" pitchFamily="49" charset="-122"/>
              </a:rPr>
              <a:t>“</a:t>
            </a:r>
            <a:r>
              <a:rPr kumimoji="1" lang="zh-CN" altLang="en-US" sz="2800" b="1">
                <a:solidFill>
                  <a:srgbClr val="FF3300"/>
                </a:solidFill>
                <a:latin typeface="楷体_GB2312" pitchFamily="49" charset="-122"/>
                <a:ea typeface="楷体_GB2312" pitchFamily="49" charset="-122"/>
              </a:rPr>
              <a:t>插入排序</a:t>
            </a:r>
            <a:r>
              <a:rPr kumimoji="1" lang="zh-CN" altLang="en-US" sz="2800" b="1">
                <a:solidFill>
                  <a:srgbClr val="FF3300"/>
                </a:solidFill>
                <a:ea typeface="楷体_GB2312" pitchFamily="49" charset="-122"/>
              </a:rPr>
              <a:t>”</a:t>
            </a:r>
            <a:r>
              <a:rPr kumimoji="1" lang="zh-CN" altLang="en-US" sz="2800" b="1">
                <a:solidFill>
                  <a:srgbClr val="FF3300"/>
                </a:solidFill>
                <a:latin typeface="楷体_GB2312" pitchFamily="49" charset="-122"/>
                <a:ea typeface="楷体_GB2312" pitchFamily="49" charset="-122"/>
              </a:rPr>
              <a:t>处理小规模子序列</a:t>
            </a:r>
          </a:p>
        </p:txBody>
      </p:sp>
      <p:sp>
        <p:nvSpPr>
          <p:cNvPr id="58372" name="Rectangle 4"/>
          <p:cNvSpPr>
            <a:spLocks noChangeArrowheads="1"/>
          </p:cNvSpPr>
          <p:nvPr/>
        </p:nvSpPr>
        <p:spPr bwMode="auto">
          <a:xfrm>
            <a:off x="323850" y="503238"/>
            <a:ext cx="6915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3300"/>
                </a:solidFill>
                <a:latin typeface="Times New Roman" pitchFamily="18" charset="0"/>
                <a:ea typeface="楷体_GB2312" pitchFamily="49" charset="-122"/>
              </a:rPr>
              <a:t>1</a:t>
            </a:r>
            <a:r>
              <a:rPr lang="zh-CN" altLang="en-US" sz="3200" b="1">
                <a:solidFill>
                  <a:srgbClr val="FF3300"/>
                </a:solidFill>
                <a:latin typeface="Times New Roman" pitchFamily="18" charset="0"/>
                <a:ea typeface="楷体_GB2312" pitchFamily="49" charset="-122"/>
              </a:rPr>
              <a:t>、对较小的子序列不再继续进行划分</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0" y="1341438"/>
            <a:ext cx="9144000" cy="4659737"/>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en-US" altLang="zh-CN" sz="2800" b="1" dirty="0">
                <a:latin typeface="Times New Roman" pitchFamily="18" charset="0"/>
                <a:cs typeface="Times New Roman" pitchFamily="18" charset="0"/>
              </a:rPr>
              <a:t>d</a:t>
            </a:r>
            <a:r>
              <a:rPr lang="en-US" altLang="zh-CN" sz="2800" b="1" dirty="0" smtClean="0">
                <a:latin typeface="Times New Roman" pitchFamily="18" charset="0"/>
                <a:cs typeface="Times New Roman" pitchFamily="18" charset="0"/>
              </a:rPr>
              <a:t>ef  QuickSort_insert(A, </a:t>
            </a:r>
            <a:r>
              <a:rPr lang="en-US" altLang="zh-CN" sz="2800" b="1" dirty="0">
                <a:latin typeface="Times New Roman" pitchFamily="18" charset="0"/>
                <a:cs typeface="Times New Roman" pitchFamily="18" charset="0"/>
              </a:rPr>
              <a:t>left</a:t>
            </a:r>
            <a:r>
              <a:rPr lang="en-US" altLang="zh-CN" sz="2800" b="1" dirty="0" smtClean="0">
                <a:latin typeface="Times New Roman" pitchFamily="18" charset="0"/>
                <a:cs typeface="Times New Roman" pitchFamily="18" charset="0"/>
              </a:rPr>
              <a:t>, right) :</a:t>
            </a:r>
            <a:endParaRPr lang="en-US" altLang="zh-CN" sz="2800" b="1" dirty="0">
              <a:latin typeface="Times New Roman" pitchFamily="18" charset="0"/>
              <a:cs typeface="Times New Roman" pitchFamily="18" charset="0"/>
            </a:endParaRPr>
          </a:p>
          <a:p>
            <a:pPr eaLnBrk="1" hangingPunct="1">
              <a:spcBef>
                <a:spcPct val="20000"/>
              </a:spcBef>
            </a:pPr>
            <a:r>
              <a:rPr lang="en-US" altLang="zh-CN" sz="2800" b="1" dirty="0">
                <a:latin typeface="Times New Roman" pitchFamily="18" charset="0"/>
                <a:cs typeface="Times New Roman" pitchFamily="18" charset="0"/>
              </a:rPr>
              <a:t>       if </a:t>
            </a:r>
            <a:r>
              <a:rPr lang="en-US" altLang="zh-CN" sz="2800" b="1" dirty="0" smtClean="0">
                <a:latin typeface="Times New Roman" pitchFamily="18" charset="0"/>
                <a:cs typeface="Times New Roman" pitchFamily="18" charset="0"/>
              </a:rPr>
              <a:t> right-left</a:t>
            </a:r>
            <a:r>
              <a:rPr lang="en-US" altLang="zh-CN" sz="2800" b="1" dirty="0">
                <a:latin typeface="Times New Roman" pitchFamily="18" charset="0"/>
                <a:cs typeface="Times New Roman" pitchFamily="18" charset="0"/>
              </a:rPr>
              <a:t>&lt;=</a:t>
            </a:r>
            <a:r>
              <a:rPr lang="en-US" altLang="zh-CN" sz="2800" b="1" dirty="0" smtClean="0">
                <a:latin typeface="Times New Roman" pitchFamily="18" charset="0"/>
                <a:cs typeface="Times New Roman" pitchFamily="18" charset="0"/>
              </a:rPr>
              <a:t>M :    #</a:t>
            </a:r>
            <a:r>
              <a:rPr lang="zh-CN" altLang="en-US" sz="2800" b="1" dirty="0" smtClean="0">
                <a:latin typeface="Times New Roman" pitchFamily="18" charset="0"/>
                <a:ea typeface="楷体_GB2312" pitchFamily="49" charset="-122"/>
                <a:cs typeface="Times New Roman" pitchFamily="18" charset="0"/>
              </a:rPr>
              <a:t>元</a:t>
            </a:r>
            <a:r>
              <a:rPr lang="zh-CN" altLang="en-US" sz="2800" b="1" dirty="0">
                <a:latin typeface="Times New Roman" pitchFamily="18" charset="0"/>
                <a:ea typeface="楷体_GB2312" pitchFamily="49" charset="-122"/>
                <a:cs typeface="Times New Roman" pitchFamily="18" charset="0"/>
              </a:rPr>
              <a:t>素序列长度小于</a:t>
            </a:r>
            <a:r>
              <a:rPr lang="en-US" altLang="zh-CN" sz="2800" b="1" dirty="0">
                <a:latin typeface="Times New Roman" pitchFamily="18" charset="0"/>
                <a:cs typeface="Times New Roman" pitchFamily="18" charset="0"/>
              </a:rPr>
              <a:t>M</a:t>
            </a:r>
            <a:r>
              <a:rPr lang="zh-CN" altLang="en-US" sz="2800" b="1" dirty="0">
                <a:latin typeface="Times New Roman" pitchFamily="18" charset="0"/>
                <a:ea typeface="楷体_GB2312" pitchFamily="49" charset="-122"/>
                <a:cs typeface="Times New Roman" pitchFamily="18" charset="0"/>
              </a:rPr>
              <a:t>时</a:t>
            </a:r>
          </a:p>
          <a:p>
            <a:pPr eaLnBrk="1" hangingPunct="1">
              <a:spcBef>
                <a:spcPct val="20000"/>
              </a:spcBef>
            </a:pPr>
            <a:r>
              <a:rPr lang="zh-CN" altLang="en-US" sz="2800" b="1" dirty="0">
                <a:latin typeface="Times New Roman" pitchFamily="18" charset="0"/>
                <a:cs typeface="Times New Roman" pitchFamily="18" charset="0"/>
              </a:rPr>
              <a:t>	</a:t>
            </a:r>
            <a:r>
              <a:rPr lang="zh-CN" altLang="en-US" sz="2800" b="1" dirty="0" smtClean="0">
                <a:latin typeface="Times New Roman" pitchFamily="18" charset="0"/>
                <a:cs typeface="Times New Roman" pitchFamily="18" charset="0"/>
              </a:rPr>
              <a:t>  </a:t>
            </a:r>
            <a:r>
              <a:rPr lang="en-US" altLang="zh-CN" sz="2800" b="1" dirty="0" smtClean="0">
                <a:latin typeface="Times New Roman" pitchFamily="18" charset="0"/>
                <a:cs typeface="Times New Roman" pitchFamily="18" charset="0"/>
              </a:rPr>
              <a:t>InsertSort(A, </a:t>
            </a:r>
            <a:r>
              <a:rPr lang="en-US" altLang="zh-CN" sz="2800" b="1" dirty="0">
                <a:latin typeface="Times New Roman" pitchFamily="18" charset="0"/>
                <a:cs typeface="Times New Roman" pitchFamily="18" charset="0"/>
              </a:rPr>
              <a:t>left, right</a:t>
            </a:r>
            <a:r>
              <a:rPr lang="en-US" altLang="zh-CN" sz="2800" b="1" dirty="0" smtClean="0">
                <a:latin typeface="Times New Roman" pitchFamily="18" charset="0"/>
                <a:cs typeface="Times New Roman" pitchFamily="18" charset="0"/>
              </a:rPr>
              <a:t>)</a:t>
            </a:r>
            <a:endParaRPr lang="en-US" altLang="zh-CN" sz="2800" b="1" dirty="0">
              <a:latin typeface="Times New Roman" pitchFamily="18" charset="0"/>
              <a:cs typeface="Times New Roman" pitchFamily="18" charset="0"/>
            </a:endParaRPr>
          </a:p>
          <a:p>
            <a:pPr eaLnBrk="1" hangingPunct="1">
              <a:spcBef>
                <a:spcPct val="20000"/>
              </a:spcBef>
            </a:pPr>
            <a:r>
              <a:rPr lang="en-US" altLang="zh-CN" sz="2800" b="1" dirty="0">
                <a:latin typeface="Times New Roman" pitchFamily="18" charset="0"/>
                <a:cs typeface="Times New Roman" pitchFamily="18" charset="0"/>
              </a:rPr>
              <a:t>       else </a:t>
            </a:r>
            <a:r>
              <a:rPr lang="en-US" altLang="zh-CN" sz="2800" b="1" dirty="0" smtClean="0">
                <a:latin typeface="Times New Roman" pitchFamily="18" charset="0"/>
                <a:cs typeface="Times New Roman" pitchFamily="18" charset="0"/>
              </a:rPr>
              <a:t>:</a:t>
            </a:r>
          </a:p>
          <a:p>
            <a:pPr eaLnBrk="1" hangingPunct="1">
              <a:spcBef>
                <a:spcPct val="20000"/>
              </a:spcBef>
            </a:pPr>
            <a:r>
              <a:rPr lang="en-US" altLang="zh-CN" sz="2800" b="1" dirty="0" smtClean="0">
                <a:latin typeface="Times New Roman" pitchFamily="18" charset="0"/>
                <a:cs typeface="Times New Roman" pitchFamily="18" charset="0"/>
              </a:rPr>
              <a:t>             privotPos = Partition(A, left, right) </a:t>
            </a:r>
            <a:endParaRPr lang="en-US" altLang="zh-CN" sz="2800" b="1" dirty="0">
              <a:latin typeface="Times New Roman" pitchFamily="18" charset="0"/>
              <a:ea typeface="楷体_GB2312" pitchFamily="49" charset="-122"/>
              <a:cs typeface="Times New Roman" pitchFamily="18" charset="0"/>
            </a:endParaRPr>
          </a:p>
          <a:p>
            <a:pPr eaLnBrk="1" hangingPunct="1">
              <a:spcBef>
                <a:spcPct val="20000"/>
              </a:spcBef>
            </a:pPr>
            <a:r>
              <a:rPr lang="en-US" altLang="zh-CN" sz="2800" b="1" dirty="0">
                <a:latin typeface="Times New Roman" pitchFamily="18" charset="0"/>
                <a:cs typeface="Times New Roman" pitchFamily="18" charset="0"/>
              </a:rPr>
              <a:t>           </a:t>
            </a:r>
            <a:r>
              <a:rPr lang="en-US" altLang="zh-CN" sz="2800" b="1" dirty="0" smtClean="0">
                <a:latin typeface="Times New Roman" pitchFamily="18" charset="0"/>
                <a:cs typeface="Times New Roman" pitchFamily="18" charset="0"/>
              </a:rPr>
              <a:t>  </a:t>
            </a:r>
            <a:r>
              <a:rPr lang="en-US" altLang="zh-CN" sz="2800" b="1" dirty="0" err="1" smtClean="0">
                <a:latin typeface="Times New Roman" pitchFamily="18" charset="0"/>
                <a:cs typeface="Times New Roman" pitchFamily="18" charset="0"/>
              </a:rPr>
              <a:t>QuickSort_insert</a:t>
            </a:r>
            <a:r>
              <a:rPr lang="en-US" altLang="zh-CN" sz="2800" b="1" dirty="0" smtClean="0">
                <a:latin typeface="Times New Roman" pitchFamily="18" charset="0"/>
                <a:cs typeface="Times New Roman" pitchFamily="18" charset="0"/>
              </a:rPr>
              <a:t> (A, </a:t>
            </a:r>
            <a:r>
              <a:rPr lang="en-US" altLang="zh-CN" sz="2800" b="1" dirty="0">
                <a:latin typeface="Times New Roman" pitchFamily="18" charset="0"/>
                <a:cs typeface="Times New Roman" pitchFamily="18" charset="0"/>
              </a:rPr>
              <a:t>left</a:t>
            </a:r>
            <a:r>
              <a:rPr lang="en-US" altLang="zh-CN" sz="2800" b="1" dirty="0" smtClean="0">
                <a:latin typeface="Times New Roman" pitchFamily="18" charset="0"/>
                <a:cs typeface="Times New Roman" pitchFamily="18" charset="0"/>
              </a:rPr>
              <a:t>, pivotPos-1) </a:t>
            </a:r>
          </a:p>
          <a:p>
            <a:pPr eaLnBrk="1" hangingPunct="1">
              <a:spcBef>
                <a:spcPct val="20000"/>
              </a:spcBef>
            </a:pPr>
            <a:r>
              <a:rPr lang="en-US" altLang="zh-CN" sz="2800" b="1" dirty="0">
                <a:latin typeface="Times New Roman" pitchFamily="18" charset="0"/>
                <a:cs typeface="Times New Roman" pitchFamily="18" charset="0"/>
              </a:rPr>
              <a:t> </a:t>
            </a:r>
            <a:r>
              <a:rPr lang="en-US" altLang="zh-CN" sz="2800" b="1" dirty="0" smtClean="0">
                <a:latin typeface="Times New Roman" pitchFamily="18" charset="0"/>
                <a:cs typeface="Times New Roman" pitchFamily="18" charset="0"/>
              </a:rPr>
              <a:t>            #</a:t>
            </a:r>
            <a:r>
              <a:rPr lang="zh-CN" altLang="en-US" sz="2800" b="1" dirty="0" smtClean="0">
                <a:latin typeface="Times New Roman" pitchFamily="18" charset="0"/>
                <a:ea typeface="楷体_GB2312" pitchFamily="49" charset="-122"/>
                <a:cs typeface="Times New Roman" pitchFamily="18" charset="0"/>
              </a:rPr>
              <a:t>对</a:t>
            </a:r>
            <a:r>
              <a:rPr lang="zh-CN" altLang="en-US" sz="2800" b="1" dirty="0">
                <a:latin typeface="Times New Roman" pitchFamily="18" charset="0"/>
                <a:ea typeface="楷体_GB2312" pitchFamily="49" charset="-122"/>
                <a:cs typeface="Times New Roman" pitchFamily="18" charset="0"/>
              </a:rPr>
              <a:t>左边</a:t>
            </a:r>
            <a:r>
              <a:rPr lang="zh-CN" altLang="en-US" sz="2800" b="1" dirty="0" smtClean="0">
                <a:latin typeface="Times New Roman" pitchFamily="18" charset="0"/>
                <a:ea typeface="楷体_GB2312" pitchFamily="49" charset="-122"/>
                <a:cs typeface="Times New Roman" pitchFamily="18" charset="0"/>
              </a:rPr>
              <a:t>继续排序</a:t>
            </a:r>
            <a:endParaRPr lang="zh-CN" altLang="en-US" sz="2800" b="1" dirty="0">
              <a:latin typeface="Times New Roman" pitchFamily="18" charset="0"/>
              <a:ea typeface="楷体_GB2312" pitchFamily="49" charset="-122"/>
              <a:cs typeface="Times New Roman" pitchFamily="18" charset="0"/>
            </a:endParaRPr>
          </a:p>
          <a:p>
            <a:pPr eaLnBrk="1" hangingPunct="1">
              <a:spcBef>
                <a:spcPct val="20000"/>
              </a:spcBef>
            </a:pPr>
            <a:r>
              <a:rPr lang="zh-CN" altLang="en-US" sz="2800" b="1" dirty="0">
                <a:latin typeface="Times New Roman" pitchFamily="18" charset="0"/>
                <a:cs typeface="Times New Roman" pitchFamily="18" charset="0"/>
              </a:rPr>
              <a:t>           </a:t>
            </a:r>
            <a:r>
              <a:rPr lang="zh-CN" altLang="en-US" sz="2800" b="1" dirty="0" smtClean="0">
                <a:latin typeface="Times New Roman" pitchFamily="18" charset="0"/>
                <a:cs typeface="Times New Roman" pitchFamily="18" charset="0"/>
              </a:rPr>
              <a:t>  </a:t>
            </a:r>
            <a:r>
              <a:rPr lang="en-US" altLang="zh-CN" sz="2800" b="1" dirty="0" err="1" smtClean="0">
                <a:latin typeface="Times New Roman" pitchFamily="18" charset="0"/>
                <a:cs typeface="Times New Roman" pitchFamily="18" charset="0"/>
              </a:rPr>
              <a:t>QuickSort_insert</a:t>
            </a:r>
            <a:r>
              <a:rPr lang="en-US" altLang="zh-CN" sz="2800" b="1" dirty="0" smtClean="0">
                <a:latin typeface="Times New Roman" pitchFamily="18" charset="0"/>
                <a:cs typeface="Times New Roman" pitchFamily="18" charset="0"/>
              </a:rPr>
              <a:t> (A, </a:t>
            </a:r>
            <a:r>
              <a:rPr lang="en-US" altLang="zh-CN" sz="2800" b="1" dirty="0">
                <a:latin typeface="Times New Roman" pitchFamily="18" charset="0"/>
                <a:cs typeface="Times New Roman" pitchFamily="18" charset="0"/>
              </a:rPr>
              <a:t>pivotPos+1</a:t>
            </a:r>
            <a:r>
              <a:rPr lang="en-US" altLang="zh-CN" sz="2800" b="1" dirty="0" smtClean="0">
                <a:latin typeface="Times New Roman" pitchFamily="18" charset="0"/>
                <a:cs typeface="Times New Roman" pitchFamily="18" charset="0"/>
              </a:rPr>
              <a:t>, right) </a:t>
            </a:r>
          </a:p>
          <a:p>
            <a:pPr eaLnBrk="1" hangingPunct="1">
              <a:spcBef>
                <a:spcPct val="20000"/>
              </a:spcBef>
            </a:pPr>
            <a:r>
              <a:rPr lang="en-US" altLang="zh-CN" sz="2800" b="1" dirty="0">
                <a:latin typeface="Times New Roman" pitchFamily="18" charset="0"/>
                <a:cs typeface="Times New Roman" pitchFamily="18" charset="0"/>
              </a:rPr>
              <a:t> </a:t>
            </a:r>
            <a:r>
              <a:rPr lang="en-US" altLang="zh-CN" sz="2800" b="1" dirty="0" smtClean="0">
                <a:latin typeface="Times New Roman" pitchFamily="18" charset="0"/>
                <a:cs typeface="Times New Roman" pitchFamily="18" charset="0"/>
              </a:rPr>
              <a:t>            #</a:t>
            </a:r>
            <a:r>
              <a:rPr lang="zh-CN" altLang="en-US" sz="2800" b="1" dirty="0" smtClean="0">
                <a:latin typeface="Times New Roman" pitchFamily="18" charset="0"/>
                <a:ea typeface="楷体_GB2312" pitchFamily="49" charset="-122"/>
                <a:cs typeface="Times New Roman" pitchFamily="18" charset="0"/>
              </a:rPr>
              <a:t>对</a:t>
            </a:r>
            <a:r>
              <a:rPr lang="zh-CN" altLang="en-US" sz="2800" b="1" dirty="0">
                <a:latin typeface="Times New Roman" pitchFamily="18" charset="0"/>
                <a:ea typeface="楷体_GB2312" pitchFamily="49" charset="-122"/>
                <a:cs typeface="Times New Roman" pitchFamily="18" charset="0"/>
              </a:rPr>
              <a:t>右边</a:t>
            </a:r>
            <a:r>
              <a:rPr lang="zh-CN" altLang="en-US" sz="2800" b="1" dirty="0" smtClean="0">
                <a:latin typeface="Times New Roman" pitchFamily="18" charset="0"/>
                <a:ea typeface="楷体_GB2312" pitchFamily="49" charset="-122"/>
                <a:cs typeface="Times New Roman" pitchFamily="18" charset="0"/>
              </a:rPr>
              <a:t>继续</a:t>
            </a:r>
            <a:r>
              <a:rPr lang="zh-CN" altLang="en-US" sz="2800" b="1" dirty="0">
                <a:latin typeface="Times New Roman" pitchFamily="18" charset="0"/>
                <a:ea typeface="楷体_GB2312" pitchFamily="49" charset="-122"/>
                <a:cs typeface="Times New Roman" pitchFamily="18" charset="0"/>
              </a:rPr>
              <a:t>排序</a:t>
            </a:r>
          </a:p>
        </p:txBody>
      </p:sp>
      <p:sp>
        <p:nvSpPr>
          <p:cNvPr id="59395" name="Rectangle 3"/>
          <p:cNvSpPr>
            <a:spLocks noChangeArrowheads="1"/>
          </p:cNvSpPr>
          <p:nvPr/>
        </p:nvSpPr>
        <p:spPr bwMode="auto">
          <a:xfrm>
            <a:off x="179512" y="476672"/>
            <a:ext cx="6794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楷体_GB2312" pitchFamily="49" charset="-122"/>
                <a:ea typeface="楷体_GB2312" pitchFamily="49" charset="-122"/>
              </a:rPr>
              <a:t>对小规模子序列（</a:t>
            </a:r>
            <a:r>
              <a:rPr kumimoji="1" lang="en-US" altLang="zh-CN" sz="2800" b="1">
                <a:latin typeface="Times New Roman" pitchFamily="18" charset="0"/>
                <a:ea typeface="楷体_GB2312" pitchFamily="49" charset="-122"/>
              </a:rPr>
              <a:t>&lt;M</a:t>
            </a:r>
            <a:r>
              <a:rPr kumimoji="1" lang="zh-CN" altLang="en-US" sz="2800" b="1">
                <a:latin typeface="楷体_GB2312" pitchFamily="49" charset="-122"/>
                <a:ea typeface="楷体_GB2312" pitchFamily="49" charset="-122"/>
              </a:rPr>
              <a:t>）采用直接插入排序</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250825" y="1628775"/>
            <a:ext cx="8713788" cy="215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indent="714375" algn="just">
              <a:spcBef>
                <a:spcPct val="20000"/>
              </a:spcBef>
              <a:buClr>
                <a:srgbClr val="FF3300"/>
              </a:buClr>
              <a:buSzPct val="50000"/>
              <a:buFont typeface="Wingdings" pitchFamily="2" charset="2"/>
              <a:buNone/>
            </a:pPr>
            <a:r>
              <a:rPr lang="zh-CN" altLang="en-US" sz="2800" b="1">
                <a:latin typeface="楷体_GB2312" pitchFamily="49" charset="-122"/>
                <a:ea typeface="楷体_GB2312" pitchFamily="49" charset="-122"/>
              </a:rPr>
              <a:t>另一个处理方式是：对小规模子序列不立刻进行排序，而是当待排序序列全部被划分成若干个小规模子序列时，整个序列已经基本有序，这时再采用直接插入排序一次性完成排序过程。</a:t>
            </a:r>
          </a:p>
        </p:txBody>
      </p:sp>
      <p:sp>
        <p:nvSpPr>
          <p:cNvPr id="60419" name="Rectangle 3"/>
          <p:cNvSpPr>
            <a:spLocks noChangeArrowheads="1"/>
          </p:cNvSpPr>
          <p:nvPr/>
        </p:nvSpPr>
        <p:spPr bwMode="auto">
          <a:xfrm>
            <a:off x="323850" y="981075"/>
            <a:ext cx="6970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楷体_GB2312" pitchFamily="49" charset="-122"/>
                <a:ea typeface="楷体_GB2312" pitchFamily="49" charset="-122"/>
              </a:rPr>
              <a:t>改进思路二：</a:t>
            </a:r>
            <a:r>
              <a:rPr kumimoji="1" lang="zh-CN" altLang="en-US" sz="2800" b="1">
                <a:solidFill>
                  <a:srgbClr val="FF3300"/>
                </a:solidFill>
                <a:latin typeface="楷体_GB2312" pitchFamily="49" charset="-122"/>
                <a:ea typeface="楷体_GB2312" pitchFamily="49" charset="-122"/>
              </a:rPr>
              <a:t>最后一次性处理小规模子序列</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179388" y="404813"/>
            <a:ext cx="8785225" cy="5293757"/>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en-US" altLang="zh-CN" sz="2600" b="1" dirty="0" smtClean="0">
                <a:latin typeface="Times New Roman" pitchFamily="18" charset="0"/>
                <a:cs typeface="Times New Roman" pitchFamily="18" charset="0"/>
              </a:rPr>
              <a:t>def  QuickSort(A, left, right) :</a:t>
            </a:r>
          </a:p>
          <a:p>
            <a:pPr eaLnBrk="1" hangingPunct="1">
              <a:spcBef>
                <a:spcPct val="20000"/>
              </a:spcBef>
            </a:pPr>
            <a:r>
              <a:rPr lang="en-US" altLang="zh-CN" sz="2600" b="1" dirty="0">
                <a:latin typeface="Times New Roman" pitchFamily="18" charset="0"/>
                <a:cs typeface="Times New Roman" pitchFamily="18" charset="0"/>
              </a:rPr>
              <a:t> </a:t>
            </a:r>
            <a:r>
              <a:rPr lang="en-US" altLang="zh-CN" sz="2600" b="1" dirty="0" smtClean="0">
                <a:latin typeface="Times New Roman" pitchFamily="18" charset="0"/>
                <a:cs typeface="Times New Roman" pitchFamily="18" charset="0"/>
              </a:rPr>
              <a:t>    # </a:t>
            </a:r>
            <a:r>
              <a:rPr lang="zh-CN" altLang="en-US" sz="2600" b="1" dirty="0" smtClean="0">
                <a:latin typeface="Times New Roman" pitchFamily="18" charset="0"/>
                <a:ea typeface="楷体_GB2312" pitchFamily="49" charset="-122"/>
                <a:cs typeface="Times New Roman" pitchFamily="18" charset="0"/>
              </a:rPr>
              <a:t>对</a:t>
            </a:r>
            <a:r>
              <a:rPr lang="zh-CN" altLang="en-US" sz="2600" b="1" dirty="0">
                <a:latin typeface="Times New Roman" pitchFamily="18" charset="0"/>
                <a:ea typeface="楷体_GB2312" pitchFamily="49" charset="-122"/>
                <a:cs typeface="Times New Roman" pitchFamily="18" charset="0"/>
              </a:rPr>
              <a:t>小规模的子序列不排序</a:t>
            </a:r>
            <a:r>
              <a:rPr lang="en-US" altLang="zh-CN" sz="2600" b="1" dirty="0">
                <a:latin typeface="Times New Roman" pitchFamily="18" charset="0"/>
                <a:ea typeface="楷体_GB2312" pitchFamily="49" charset="-122"/>
                <a:cs typeface="Times New Roman" pitchFamily="18" charset="0"/>
              </a:rPr>
              <a:t>,</a:t>
            </a:r>
            <a:r>
              <a:rPr lang="zh-CN" altLang="en-US" sz="2600" b="1" dirty="0">
                <a:latin typeface="Times New Roman" pitchFamily="18" charset="0"/>
                <a:ea typeface="楷体_GB2312" pitchFamily="49" charset="-122"/>
                <a:cs typeface="Times New Roman" pitchFamily="18" charset="0"/>
              </a:rPr>
              <a:t>直接返回</a:t>
            </a:r>
            <a:r>
              <a:rPr lang="zh-CN" altLang="en-US" sz="2600" b="1" dirty="0">
                <a:latin typeface="Times New Roman" pitchFamily="18" charset="0"/>
                <a:cs typeface="Times New Roman" pitchFamily="18" charset="0"/>
              </a:rPr>
              <a:t>	</a:t>
            </a:r>
          </a:p>
          <a:p>
            <a:pPr eaLnBrk="1" hangingPunct="1">
              <a:spcBef>
                <a:spcPct val="20000"/>
              </a:spcBef>
            </a:pPr>
            <a:r>
              <a:rPr lang="zh-CN" altLang="en-US" sz="2600" b="1" dirty="0">
                <a:latin typeface="Times New Roman" pitchFamily="18" charset="0"/>
                <a:cs typeface="Times New Roman" pitchFamily="18" charset="0"/>
              </a:rPr>
              <a:t>    </a:t>
            </a:r>
            <a:r>
              <a:rPr lang="en-US" altLang="zh-CN" sz="2600" b="1" dirty="0">
                <a:latin typeface="Times New Roman" pitchFamily="18" charset="0"/>
                <a:cs typeface="Times New Roman" pitchFamily="18" charset="0"/>
              </a:rPr>
              <a:t>if </a:t>
            </a:r>
            <a:r>
              <a:rPr lang="en-US" altLang="zh-CN" sz="2600" b="1" dirty="0" smtClean="0">
                <a:latin typeface="Times New Roman" pitchFamily="18" charset="0"/>
                <a:cs typeface="Times New Roman" pitchFamily="18" charset="0"/>
              </a:rPr>
              <a:t> right – left &lt;= M : return    #</a:t>
            </a:r>
            <a:r>
              <a:rPr lang="zh-CN" altLang="en-US" sz="2600" b="1" dirty="0" smtClean="0">
                <a:latin typeface="Times New Roman" pitchFamily="18" charset="0"/>
                <a:ea typeface="楷体_GB2312" pitchFamily="49" charset="-122"/>
                <a:cs typeface="Times New Roman" pitchFamily="18" charset="0"/>
              </a:rPr>
              <a:t>元</a:t>
            </a:r>
            <a:r>
              <a:rPr lang="zh-CN" altLang="en-US" sz="2600" b="1" dirty="0">
                <a:latin typeface="Times New Roman" pitchFamily="18" charset="0"/>
                <a:ea typeface="楷体_GB2312" pitchFamily="49" charset="-122"/>
                <a:cs typeface="Times New Roman" pitchFamily="18" charset="0"/>
              </a:rPr>
              <a:t>素序列长度小于</a:t>
            </a:r>
            <a:r>
              <a:rPr lang="en-US" altLang="zh-CN" sz="2600" b="1" dirty="0">
                <a:latin typeface="Times New Roman" pitchFamily="18" charset="0"/>
                <a:cs typeface="Times New Roman" pitchFamily="18" charset="0"/>
              </a:rPr>
              <a:t>M</a:t>
            </a:r>
            <a:r>
              <a:rPr lang="zh-CN" altLang="en-US" sz="2600" b="1" dirty="0">
                <a:latin typeface="Times New Roman" pitchFamily="18" charset="0"/>
                <a:ea typeface="楷体_GB2312" pitchFamily="49" charset="-122"/>
                <a:cs typeface="Times New Roman" pitchFamily="18" charset="0"/>
              </a:rPr>
              <a:t>时</a:t>
            </a:r>
          </a:p>
          <a:p>
            <a:pPr eaLnBrk="1" hangingPunct="1">
              <a:spcBef>
                <a:spcPct val="20000"/>
              </a:spcBef>
            </a:pPr>
            <a:r>
              <a:rPr lang="en-US" altLang="zh-CN" sz="2600" b="1" dirty="0" smtClean="0">
                <a:latin typeface="Times New Roman" pitchFamily="18" charset="0"/>
                <a:cs typeface="Times New Roman" pitchFamily="18" charset="0"/>
              </a:rPr>
              <a:t>    </a:t>
            </a:r>
            <a:r>
              <a:rPr lang="en-US" altLang="zh-CN" sz="2600" b="1" dirty="0" err="1" smtClean="0">
                <a:latin typeface="Times New Roman" pitchFamily="18" charset="0"/>
                <a:cs typeface="Times New Roman" pitchFamily="18" charset="0"/>
              </a:rPr>
              <a:t>pivotPos</a:t>
            </a:r>
            <a:r>
              <a:rPr lang="en-US" altLang="zh-CN" sz="2600" b="1" dirty="0" smtClean="0">
                <a:latin typeface="Times New Roman" pitchFamily="18" charset="0"/>
                <a:cs typeface="Times New Roman" pitchFamily="18" charset="0"/>
              </a:rPr>
              <a:t> = Partition</a:t>
            </a:r>
            <a:r>
              <a:rPr lang="en-US" altLang="zh-CN" sz="2600" b="1" dirty="0">
                <a:latin typeface="Times New Roman" pitchFamily="18" charset="0"/>
                <a:cs typeface="Times New Roman" pitchFamily="18" charset="0"/>
              </a:rPr>
              <a:t>( </a:t>
            </a:r>
            <a:r>
              <a:rPr lang="en-US" altLang="zh-CN" sz="2600" b="1" dirty="0" smtClean="0">
                <a:latin typeface="Times New Roman" pitchFamily="18" charset="0"/>
                <a:cs typeface="Times New Roman" pitchFamily="18" charset="0"/>
              </a:rPr>
              <a:t>A, left</a:t>
            </a:r>
            <a:r>
              <a:rPr lang="en-US" altLang="zh-CN" sz="2600" b="1" dirty="0">
                <a:latin typeface="Times New Roman" pitchFamily="18" charset="0"/>
                <a:cs typeface="Times New Roman" pitchFamily="18" charset="0"/>
              </a:rPr>
              <a:t>, right </a:t>
            </a:r>
            <a:r>
              <a:rPr lang="en-US" altLang="zh-CN" sz="2600" b="1" dirty="0" smtClean="0">
                <a:latin typeface="Times New Roman" pitchFamily="18" charset="0"/>
                <a:cs typeface="Times New Roman" pitchFamily="18" charset="0"/>
              </a:rPr>
              <a:t>)  #</a:t>
            </a:r>
            <a:r>
              <a:rPr lang="zh-CN" altLang="en-US" sz="2600" b="1" dirty="0" smtClean="0">
                <a:latin typeface="Times New Roman" pitchFamily="18" charset="0"/>
                <a:ea typeface="楷体_GB2312" pitchFamily="49" charset="-122"/>
                <a:cs typeface="Times New Roman" pitchFamily="18" charset="0"/>
              </a:rPr>
              <a:t>进</a:t>
            </a:r>
            <a:r>
              <a:rPr lang="zh-CN" altLang="en-US" sz="2600" b="1" dirty="0">
                <a:latin typeface="Times New Roman" pitchFamily="18" charset="0"/>
                <a:ea typeface="楷体_GB2312" pitchFamily="49" charset="-122"/>
                <a:cs typeface="Times New Roman" pitchFamily="18" charset="0"/>
              </a:rPr>
              <a:t>行划分</a:t>
            </a:r>
          </a:p>
          <a:p>
            <a:pPr eaLnBrk="1" hangingPunct="1">
              <a:spcBef>
                <a:spcPct val="20000"/>
              </a:spcBef>
            </a:pPr>
            <a:r>
              <a:rPr lang="zh-CN" altLang="en-US" sz="2600" b="1" dirty="0">
                <a:latin typeface="Times New Roman" pitchFamily="18" charset="0"/>
                <a:cs typeface="Times New Roman" pitchFamily="18" charset="0"/>
              </a:rPr>
              <a:t>    </a:t>
            </a:r>
            <a:r>
              <a:rPr lang="en-US" altLang="zh-CN" sz="2600" b="1" dirty="0" smtClean="0">
                <a:latin typeface="Times New Roman" pitchFamily="18" charset="0"/>
                <a:cs typeface="Times New Roman" pitchFamily="18" charset="0"/>
              </a:rPr>
              <a:t>QuickSort(A, </a:t>
            </a:r>
            <a:r>
              <a:rPr lang="en-US" altLang="zh-CN" sz="2600" b="1" dirty="0">
                <a:latin typeface="Times New Roman" pitchFamily="18" charset="0"/>
                <a:cs typeface="Times New Roman" pitchFamily="18" charset="0"/>
              </a:rPr>
              <a:t>left, pivotPos-1</a:t>
            </a:r>
            <a:r>
              <a:rPr lang="en-US" altLang="zh-CN" sz="2600" b="1" dirty="0" smtClean="0">
                <a:latin typeface="Times New Roman" pitchFamily="18" charset="0"/>
                <a:cs typeface="Times New Roman" pitchFamily="18" charset="0"/>
              </a:rPr>
              <a:t>)    #</a:t>
            </a:r>
            <a:r>
              <a:rPr lang="zh-CN" altLang="en-US" sz="2600" b="1" dirty="0" smtClean="0">
                <a:latin typeface="Times New Roman" pitchFamily="18" charset="0"/>
                <a:ea typeface="楷体_GB2312" pitchFamily="49" charset="-122"/>
                <a:cs typeface="Times New Roman" pitchFamily="18" charset="0"/>
              </a:rPr>
              <a:t>对</a:t>
            </a:r>
            <a:r>
              <a:rPr lang="zh-CN" altLang="en-US" sz="2600" b="1" dirty="0">
                <a:latin typeface="Times New Roman" pitchFamily="18" charset="0"/>
                <a:ea typeface="楷体_GB2312" pitchFamily="49" charset="-122"/>
                <a:cs typeface="Times New Roman" pitchFamily="18" charset="0"/>
              </a:rPr>
              <a:t>左侧子序列同样处理</a:t>
            </a:r>
          </a:p>
          <a:p>
            <a:pPr eaLnBrk="1" hangingPunct="1">
              <a:spcBef>
                <a:spcPct val="20000"/>
              </a:spcBef>
            </a:pPr>
            <a:r>
              <a:rPr lang="zh-CN" altLang="en-US" sz="2600" b="1" dirty="0">
                <a:latin typeface="Times New Roman" pitchFamily="18" charset="0"/>
                <a:cs typeface="Times New Roman" pitchFamily="18" charset="0"/>
              </a:rPr>
              <a:t>    </a:t>
            </a:r>
            <a:r>
              <a:rPr lang="en-US" altLang="zh-CN" sz="2600" b="1" dirty="0" smtClean="0">
                <a:latin typeface="Times New Roman" pitchFamily="18" charset="0"/>
                <a:cs typeface="Times New Roman" pitchFamily="18" charset="0"/>
              </a:rPr>
              <a:t>QuickSort(A, </a:t>
            </a:r>
            <a:r>
              <a:rPr lang="en-US" altLang="zh-CN" sz="2600" b="1" dirty="0">
                <a:latin typeface="Times New Roman" pitchFamily="18" charset="0"/>
                <a:cs typeface="Times New Roman" pitchFamily="18" charset="0"/>
              </a:rPr>
              <a:t>pivotPos+1, right</a:t>
            </a:r>
            <a:r>
              <a:rPr lang="en-US" altLang="zh-CN" sz="2600" b="1" dirty="0" smtClean="0">
                <a:latin typeface="Times New Roman" pitchFamily="18" charset="0"/>
                <a:cs typeface="Times New Roman" pitchFamily="18" charset="0"/>
              </a:rPr>
              <a:t>) #</a:t>
            </a:r>
            <a:r>
              <a:rPr lang="zh-CN" altLang="en-US" sz="2600" b="1" dirty="0" smtClean="0">
                <a:latin typeface="Times New Roman" pitchFamily="18" charset="0"/>
                <a:ea typeface="楷体_GB2312" pitchFamily="49" charset="-122"/>
                <a:cs typeface="Times New Roman" pitchFamily="18" charset="0"/>
              </a:rPr>
              <a:t>对</a:t>
            </a:r>
            <a:r>
              <a:rPr lang="zh-CN" altLang="en-US" sz="2600" b="1" dirty="0">
                <a:latin typeface="Times New Roman" pitchFamily="18" charset="0"/>
                <a:ea typeface="楷体_GB2312" pitchFamily="49" charset="-122"/>
                <a:cs typeface="Times New Roman" pitchFamily="18" charset="0"/>
              </a:rPr>
              <a:t>右侧子序列同样处</a:t>
            </a:r>
            <a:r>
              <a:rPr lang="zh-CN" altLang="en-US" sz="2600" b="1" dirty="0" smtClean="0">
                <a:latin typeface="Times New Roman" pitchFamily="18" charset="0"/>
                <a:ea typeface="楷体_GB2312" pitchFamily="49" charset="-122"/>
                <a:cs typeface="Times New Roman" pitchFamily="18" charset="0"/>
              </a:rPr>
              <a:t>理</a:t>
            </a:r>
            <a:endParaRPr lang="en-US" altLang="zh-CN" sz="2600" b="1" dirty="0">
              <a:latin typeface="Times New Roman" pitchFamily="18" charset="0"/>
              <a:cs typeface="Times New Roman" pitchFamily="18" charset="0"/>
            </a:endParaRPr>
          </a:p>
          <a:p>
            <a:pPr eaLnBrk="1" hangingPunct="1">
              <a:spcBef>
                <a:spcPct val="20000"/>
              </a:spcBef>
            </a:pPr>
            <a:endParaRPr lang="en-US" altLang="zh-CN" sz="2600" b="1" dirty="0" smtClean="0">
              <a:latin typeface="Times New Roman" pitchFamily="18" charset="0"/>
              <a:cs typeface="Times New Roman" pitchFamily="18" charset="0"/>
            </a:endParaRPr>
          </a:p>
          <a:p>
            <a:pPr eaLnBrk="1" hangingPunct="1">
              <a:spcBef>
                <a:spcPct val="20000"/>
              </a:spcBef>
            </a:pPr>
            <a:r>
              <a:rPr lang="en-US" altLang="zh-CN" sz="2600" b="1" dirty="0" smtClean="0">
                <a:latin typeface="Times New Roman" pitchFamily="18" charset="0"/>
                <a:cs typeface="Times New Roman" pitchFamily="18" charset="0"/>
              </a:rPr>
              <a:t>def  HybridSort(A, left, </a:t>
            </a:r>
            <a:r>
              <a:rPr lang="en-US" altLang="zh-CN" sz="2600" b="1" dirty="0">
                <a:latin typeface="Times New Roman" pitchFamily="18" charset="0"/>
                <a:cs typeface="Times New Roman" pitchFamily="18" charset="0"/>
              </a:rPr>
              <a:t>right</a:t>
            </a:r>
            <a:r>
              <a:rPr lang="en-US" altLang="zh-CN" sz="2600" b="1" dirty="0" smtClean="0">
                <a:latin typeface="Times New Roman" pitchFamily="18" charset="0"/>
                <a:cs typeface="Times New Roman" pitchFamily="18" charset="0"/>
              </a:rPr>
              <a:t>)</a:t>
            </a:r>
            <a:r>
              <a:rPr lang="en-US" altLang="zh-CN" sz="2600" b="1" dirty="0">
                <a:latin typeface="Times New Roman" pitchFamily="18" charset="0"/>
                <a:cs typeface="Times New Roman" pitchFamily="18" charset="0"/>
              </a:rPr>
              <a:t> </a:t>
            </a:r>
            <a:r>
              <a:rPr lang="en-US" altLang="zh-CN" sz="2600" b="1" dirty="0" smtClean="0">
                <a:latin typeface="Times New Roman" pitchFamily="18" charset="0"/>
                <a:cs typeface="Times New Roman" pitchFamily="18" charset="0"/>
              </a:rPr>
              <a:t>:</a:t>
            </a:r>
          </a:p>
          <a:p>
            <a:pPr eaLnBrk="1" hangingPunct="1">
              <a:spcBef>
                <a:spcPct val="20000"/>
              </a:spcBef>
            </a:pPr>
            <a:r>
              <a:rPr lang="en-US" altLang="zh-CN" sz="2600" b="1" dirty="0">
                <a:latin typeface="Times New Roman" pitchFamily="18" charset="0"/>
                <a:cs typeface="Times New Roman" pitchFamily="18" charset="0"/>
              </a:rPr>
              <a:t> </a:t>
            </a:r>
            <a:r>
              <a:rPr lang="en-US" altLang="zh-CN" sz="2600" b="1" dirty="0" smtClean="0">
                <a:latin typeface="Times New Roman" pitchFamily="18" charset="0"/>
                <a:cs typeface="Times New Roman" pitchFamily="18" charset="0"/>
              </a:rPr>
              <a:t>    #</a:t>
            </a:r>
            <a:r>
              <a:rPr lang="zh-CN" altLang="en-US" sz="2600" b="1" dirty="0" smtClean="0">
                <a:latin typeface="Times New Roman" pitchFamily="18" charset="0"/>
                <a:ea typeface="楷体_GB2312" pitchFamily="49" charset="-122"/>
                <a:cs typeface="Times New Roman" pitchFamily="18" charset="0"/>
              </a:rPr>
              <a:t>先</a:t>
            </a:r>
            <a:r>
              <a:rPr lang="zh-CN" altLang="en-US" sz="2600" b="1" dirty="0">
                <a:latin typeface="Times New Roman" pitchFamily="18" charset="0"/>
                <a:ea typeface="楷体_GB2312" pitchFamily="49" charset="-122"/>
                <a:cs typeface="Times New Roman" pitchFamily="18" charset="0"/>
              </a:rPr>
              <a:t>进行</a:t>
            </a:r>
            <a:r>
              <a:rPr lang="zh-CN" altLang="en-US" sz="2600" b="1" dirty="0" smtClean="0">
                <a:latin typeface="Times New Roman" pitchFamily="18" charset="0"/>
                <a:ea typeface="楷体_GB2312" pitchFamily="49" charset="-122"/>
                <a:cs typeface="Times New Roman" pitchFamily="18" charset="0"/>
              </a:rPr>
              <a:t>快排</a:t>
            </a:r>
            <a:r>
              <a:rPr lang="en-US" altLang="zh-CN" sz="2600" b="1" dirty="0" smtClean="0">
                <a:latin typeface="Times New Roman" pitchFamily="18" charset="0"/>
                <a:ea typeface="楷体_GB2312" pitchFamily="49" charset="-122"/>
                <a:cs typeface="Times New Roman" pitchFamily="18" charset="0"/>
              </a:rPr>
              <a:t>,</a:t>
            </a:r>
            <a:r>
              <a:rPr lang="zh-CN" altLang="en-US" sz="2600" b="1" dirty="0">
                <a:latin typeface="Times New Roman" pitchFamily="18" charset="0"/>
                <a:ea typeface="楷体_GB2312" pitchFamily="49" charset="-122"/>
                <a:cs typeface="Times New Roman" pitchFamily="18" charset="0"/>
              </a:rPr>
              <a:t>最后对基本有序的序</a:t>
            </a:r>
            <a:r>
              <a:rPr lang="zh-CN" altLang="en-US" sz="2600" b="1" dirty="0" smtClean="0">
                <a:latin typeface="Times New Roman" pitchFamily="18" charset="0"/>
                <a:ea typeface="楷体_GB2312" pitchFamily="49" charset="-122"/>
                <a:cs typeface="Times New Roman" pitchFamily="18" charset="0"/>
              </a:rPr>
              <a:t>列做一</a:t>
            </a:r>
            <a:r>
              <a:rPr lang="zh-CN" altLang="en-US" sz="2600" b="1" dirty="0">
                <a:latin typeface="Times New Roman" pitchFamily="18" charset="0"/>
                <a:ea typeface="楷体_GB2312" pitchFamily="49" charset="-122"/>
                <a:cs typeface="Times New Roman" pitchFamily="18" charset="0"/>
              </a:rPr>
              <a:t>遍插入排序</a:t>
            </a:r>
            <a:endParaRPr lang="zh-CN" altLang="en-US" sz="2600" b="1" dirty="0">
              <a:latin typeface="Times New Roman" pitchFamily="18" charset="0"/>
              <a:cs typeface="Times New Roman" pitchFamily="18" charset="0"/>
            </a:endParaRPr>
          </a:p>
          <a:p>
            <a:pPr eaLnBrk="1" hangingPunct="1">
              <a:spcBef>
                <a:spcPct val="20000"/>
              </a:spcBef>
            </a:pPr>
            <a:r>
              <a:rPr lang="zh-CN" altLang="en-US" sz="2600" b="1" dirty="0">
                <a:latin typeface="Times New Roman" pitchFamily="18" charset="0"/>
                <a:cs typeface="Times New Roman" pitchFamily="18" charset="0"/>
              </a:rPr>
              <a:t>     </a:t>
            </a:r>
            <a:r>
              <a:rPr lang="en-US" altLang="zh-CN" sz="2600" b="1" dirty="0" smtClean="0">
                <a:latin typeface="Times New Roman" pitchFamily="18" charset="0"/>
                <a:cs typeface="Times New Roman" pitchFamily="18" charset="0"/>
              </a:rPr>
              <a:t>QuickSort(A, </a:t>
            </a:r>
            <a:r>
              <a:rPr lang="en-US" altLang="zh-CN" sz="2600" b="1" dirty="0">
                <a:latin typeface="Times New Roman" pitchFamily="18" charset="0"/>
                <a:cs typeface="Times New Roman" pitchFamily="18" charset="0"/>
              </a:rPr>
              <a:t>left, right</a:t>
            </a:r>
            <a:r>
              <a:rPr lang="en-US" altLang="zh-CN" sz="2600" b="1" dirty="0" smtClean="0">
                <a:latin typeface="Times New Roman" pitchFamily="18" charset="0"/>
                <a:cs typeface="Times New Roman" pitchFamily="18" charset="0"/>
              </a:rPr>
              <a:t>)</a:t>
            </a:r>
            <a:endParaRPr lang="en-US" altLang="zh-CN" sz="2600" b="1" dirty="0">
              <a:latin typeface="Times New Roman" pitchFamily="18" charset="0"/>
              <a:cs typeface="Times New Roman" pitchFamily="18" charset="0"/>
            </a:endParaRPr>
          </a:p>
          <a:p>
            <a:pPr eaLnBrk="1" hangingPunct="1">
              <a:spcBef>
                <a:spcPct val="20000"/>
              </a:spcBef>
            </a:pPr>
            <a:r>
              <a:rPr lang="en-US" altLang="zh-CN" sz="2600" b="1" dirty="0">
                <a:latin typeface="Times New Roman" pitchFamily="18" charset="0"/>
                <a:cs typeface="Times New Roman" pitchFamily="18" charset="0"/>
              </a:rPr>
              <a:t>     </a:t>
            </a:r>
            <a:r>
              <a:rPr lang="en-US" altLang="zh-CN" sz="2600" b="1" dirty="0" smtClean="0">
                <a:latin typeface="Times New Roman" pitchFamily="18" charset="0"/>
                <a:cs typeface="Times New Roman" pitchFamily="18" charset="0"/>
              </a:rPr>
              <a:t>InsertSort(A, </a:t>
            </a:r>
            <a:r>
              <a:rPr lang="en-US" altLang="zh-CN" sz="2600" b="1" dirty="0">
                <a:latin typeface="Times New Roman" pitchFamily="18" charset="0"/>
                <a:cs typeface="Times New Roman" pitchFamily="18" charset="0"/>
              </a:rPr>
              <a:t>left, right</a:t>
            </a:r>
            <a:r>
              <a:rPr lang="en-US" altLang="zh-CN" sz="2600" b="1" dirty="0" smtClean="0">
                <a:latin typeface="Times New Roman" pitchFamily="18" charset="0"/>
                <a:cs typeface="Times New Roman" pitchFamily="18" charset="0"/>
              </a:rPr>
              <a:t>)</a:t>
            </a:r>
            <a:endParaRPr lang="en-US" altLang="zh-CN" sz="2600" b="1"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312737" y="1088337"/>
            <a:ext cx="835342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86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buClr>
                <a:srgbClr val="FF3300"/>
              </a:buClr>
              <a:buSzPct val="70000"/>
              <a:buFont typeface="Wingdings" pitchFamily="2" charset="2"/>
              <a:buNone/>
            </a:pPr>
            <a:r>
              <a:rPr kumimoji="1" lang="zh-CN" altLang="en-US" sz="2800" b="1">
                <a:latin typeface="楷体_GB2312" pitchFamily="49" charset="-122"/>
                <a:ea typeface="楷体_GB2312" pitchFamily="49" charset="-122"/>
              </a:rPr>
              <a:t>在快速排序算法中，基准元素的选择对算法的效率影响很大。一种简单的改进办法是：取中间元素作为基准。</a:t>
            </a:r>
          </a:p>
        </p:txBody>
      </p:sp>
      <p:sp>
        <p:nvSpPr>
          <p:cNvPr id="62467" name="Rectangle 3"/>
          <p:cNvSpPr>
            <a:spLocks noChangeArrowheads="1"/>
          </p:cNvSpPr>
          <p:nvPr/>
        </p:nvSpPr>
        <p:spPr bwMode="auto">
          <a:xfrm>
            <a:off x="384175" y="459687"/>
            <a:ext cx="59055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solidFill>
                  <a:srgbClr val="FF3300"/>
                </a:solidFill>
                <a:latin typeface="Times New Roman" pitchFamily="18" charset="0"/>
                <a:ea typeface="楷体_GB2312" pitchFamily="49" charset="-122"/>
              </a:rPr>
              <a:t>2</a:t>
            </a:r>
            <a:r>
              <a:rPr kumimoji="1" lang="zh-CN" altLang="en-US" sz="3200" b="1">
                <a:solidFill>
                  <a:srgbClr val="FF3300"/>
                </a:solidFill>
                <a:latin typeface="Times New Roman" pitchFamily="18" charset="0"/>
                <a:ea typeface="楷体_GB2312" pitchFamily="49" charset="-122"/>
              </a:rPr>
              <a:t>、基准元素的选取</a:t>
            </a:r>
          </a:p>
        </p:txBody>
      </p:sp>
      <p:sp>
        <p:nvSpPr>
          <p:cNvPr id="62468" name="Rectangle 4"/>
          <p:cNvSpPr>
            <a:spLocks noChangeArrowheads="1"/>
          </p:cNvSpPr>
          <p:nvPr/>
        </p:nvSpPr>
        <p:spPr bwMode="auto">
          <a:xfrm>
            <a:off x="1565275" y="5580063"/>
            <a:ext cx="51847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2800" b="1">
                <a:latin typeface="Times New Roman" pitchFamily="18" charset="0"/>
                <a:ea typeface="楷体_GB2312" pitchFamily="49" charset="-122"/>
              </a:rPr>
              <a:t>用居中关键码对象作为基准对象</a:t>
            </a:r>
            <a:endParaRPr kumimoji="1" lang="zh-CN" altLang="en-US" sz="2800">
              <a:latin typeface="Times New Roman" pitchFamily="18" charset="0"/>
              <a:ea typeface="楷体_GB2312" pitchFamily="49" charset="-122"/>
            </a:endParaRPr>
          </a:p>
        </p:txBody>
      </p:sp>
      <p:sp>
        <p:nvSpPr>
          <p:cNvPr id="808965" name="Rectangle 5"/>
          <p:cNvSpPr>
            <a:spLocks noChangeArrowheads="1"/>
          </p:cNvSpPr>
          <p:nvPr/>
        </p:nvSpPr>
        <p:spPr bwMode="auto">
          <a:xfrm>
            <a:off x="1489075" y="3317875"/>
            <a:ext cx="4800600" cy="4572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defRPr/>
            </a:pPr>
            <a:r>
              <a:rPr kumimoji="1" lang="en-US" altLang="zh-CN" sz="2800" b="1">
                <a:solidFill>
                  <a:schemeClr val="tx2"/>
                </a:solidFill>
                <a:effectLst>
                  <a:outerShdw blurRad="38100" dist="38100" dir="2700000" algn="tl">
                    <a:srgbClr val="FFFFFF"/>
                  </a:outerShdw>
                </a:effectLst>
                <a:latin typeface="Times New Roman" pitchFamily="18" charset="0"/>
              </a:rPr>
              <a:t>  </a:t>
            </a:r>
            <a:r>
              <a:rPr kumimoji="1" lang="en-US" altLang="zh-CN" sz="2800" b="1">
                <a:solidFill>
                  <a:schemeClr val="bg2"/>
                </a:solidFill>
                <a:effectLst>
                  <a:outerShdw blurRad="38100" dist="38100" dir="2700000" algn="tl">
                    <a:srgbClr val="000000"/>
                  </a:outerShdw>
                </a:effectLst>
                <a:latin typeface="Times New Roman" pitchFamily="18" charset="0"/>
              </a:rPr>
              <a:t>08</a:t>
            </a:r>
            <a:r>
              <a:rPr kumimoji="1" lang="en-US" altLang="zh-CN" sz="2800" b="1">
                <a:solidFill>
                  <a:schemeClr val="tx2"/>
                </a:solidFill>
                <a:effectLst>
                  <a:outerShdw blurRad="38100" dist="38100" dir="2700000" algn="tl">
                    <a:srgbClr val="FFFFFF"/>
                  </a:outerShdw>
                </a:effectLst>
                <a:latin typeface="Times New Roman" pitchFamily="18" charset="0"/>
              </a:rPr>
              <a:t>     </a:t>
            </a:r>
            <a:r>
              <a:rPr kumimoji="1" lang="en-US" altLang="zh-CN" sz="2800" b="1">
                <a:solidFill>
                  <a:schemeClr val="bg2"/>
                </a:solidFill>
                <a:effectLst>
                  <a:outerShdw blurRad="38100" dist="38100" dir="2700000" algn="tl">
                    <a:srgbClr val="000000"/>
                  </a:outerShdw>
                </a:effectLst>
                <a:latin typeface="Times New Roman" pitchFamily="18" charset="0"/>
              </a:rPr>
              <a:t>16     </a:t>
            </a:r>
            <a:r>
              <a:rPr kumimoji="1" lang="en-US" altLang="zh-CN" sz="2800" b="1">
                <a:solidFill>
                  <a:srgbClr val="FF3300"/>
                </a:solidFill>
                <a:effectLst>
                  <a:outerShdw blurRad="38100" dist="38100" dir="2700000" algn="tl">
                    <a:srgbClr val="000000"/>
                  </a:outerShdw>
                </a:effectLst>
                <a:latin typeface="Times New Roman" pitchFamily="18" charset="0"/>
              </a:rPr>
              <a:t>21</a:t>
            </a:r>
            <a:r>
              <a:rPr kumimoji="1" lang="en-US" altLang="zh-CN" sz="2800" b="1">
                <a:solidFill>
                  <a:schemeClr val="bg2"/>
                </a:solidFill>
                <a:effectLst>
                  <a:outerShdw blurRad="38100" dist="38100" dir="2700000" algn="tl">
                    <a:srgbClr val="000000"/>
                  </a:outerShdw>
                </a:effectLst>
                <a:latin typeface="Times New Roman" pitchFamily="18" charset="0"/>
              </a:rPr>
              <a:t>     25     25*   49</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808966" name="Text Box 6"/>
          <p:cNvSpPr txBox="1">
            <a:spLocks noChangeArrowheads="1"/>
          </p:cNvSpPr>
          <p:nvPr/>
        </p:nvSpPr>
        <p:spPr bwMode="auto">
          <a:xfrm>
            <a:off x="1763713" y="2708275"/>
            <a:ext cx="5745162"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400" b="1">
                <a:effectLst>
                  <a:outerShdw blurRad="38100" dist="38100" dir="2700000" algn="tl">
                    <a:srgbClr val="C0C0C0"/>
                  </a:outerShdw>
                </a:effectLst>
                <a:latin typeface="Times New Roman" pitchFamily="18" charset="0"/>
              </a:rPr>
              <a:t>0        1         2        3        4         5           </a:t>
            </a:r>
            <a:r>
              <a:rPr kumimoji="1" lang="en-US" altLang="zh-CN" sz="2400" b="1" i="1">
                <a:effectLst>
                  <a:outerShdw blurRad="38100" dist="38100" dir="2700000" algn="tl">
                    <a:srgbClr val="C0C0C0"/>
                  </a:outerShdw>
                </a:effectLst>
                <a:latin typeface="Times New Roman" pitchFamily="18" charset="0"/>
              </a:rPr>
              <a:t>pivot</a:t>
            </a:r>
            <a:endParaRPr kumimoji="1" lang="en-US" altLang="zh-CN" sz="2400" b="1">
              <a:effectLst>
                <a:outerShdw blurRad="38100" dist="38100" dir="2700000" algn="tl">
                  <a:srgbClr val="C0C0C0"/>
                </a:outerShdw>
              </a:effectLst>
              <a:latin typeface="Times New Roman" pitchFamily="18" charset="0"/>
            </a:endParaRPr>
          </a:p>
        </p:txBody>
      </p:sp>
      <p:sp>
        <p:nvSpPr>
          <p:cNvPr id="808967" name="Rectangle 7"/>
          <p:cNvSpPr>
            <a:spLocks noChangeArrowheads="1"/>
          </p:cNvSpPr>
          <p:nvPr/>
        </p:nvSpPr>
        <p:spPr bwMode="auto">
          <a:xfrm>
            <a:off x="6594475" y="3317875"/>
            <a:ext cx="838200" cy="4572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rgbClr val="FF3300"/>
                </a:solidFill>
                <a:effectLst>
                  <a:outerShdw blurRad="38100" dist="38100" dir="2700000" algn="tl">
                    <a:srgbClr val="000000"/>
                  </a:outerShdw>
                </a:effectLst>
                <a:latin typeface="Times New Roman" pitchFamily="18" charset="0"/>
              </a:rPr>
              <a:t>21</a:t>
            </a:r>
          </a:p>
        </p:txBody>
      </p:sp>
      <p:sp>
        <p:nvSpPr>
          <p:cNvPr id="808968" name="Text Box 8"/>
          <p:cNvSpPr txBox="1">
            <a:spLocks noChangeArrowheads="1"/>
          </p:cNvSpPr>
          <p:nvPr/>
        </p:nvSpPr>
        <p:spPr bwMode="auto">
          <a:xfrm>
            <a:off x="482600" y="3209925"/>
            <a:ext cx="1106488"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defRPr/>
            </a:pPr>
            <a:r>
              <a:rPr kumimoji="1" lang="zh-CN" altLang="en-US" sz="2800" b="1">
                <a:solidFill>
                  <a:schemeClr val="tx2"/>
                </a:solidFill>
                <a:effectLst>
                  <a:outerShdw blurRad="38100" dist="38100" dir="2700000" algn="tl">
                    <a:srgbClr val="C0C0C0"/>
                  </a:outerShdw>
                </a:effectLst>
                <a:latin typeface="Times New Roman" pitchFamily="18" charset="0"/>
                <a:ea typeface="隶书" pitchFamily="49" charset="-122"/>
              </a:rPr>
              <a:t>初始</a:t>
            </a:r>
            <a:endParaRPr kumimoji="1"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808969" name="Rectangle 9"/>
          <p:cNvSpPr>
            <a:spLocks noChangeArrowheads="1"/>
          </p:cNvSpPr>
          <p:nvPr/>
        </p:nvSpPr>
        <p:spPr bwMode="auto">
          <a:xfrm>
            <a:off x="1489075" y="4156075"/>
            <a:ext cx="1524000" cy="4572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defRPr/>
            </a:pPr>
            <a:r>
              <a:rPr kumimoji="1" lang="en-US" altLang="zh-CN" sz="2800" b="1">
                <a:solidFill>
                  <a:schemeClr val="tx2"/>
                </a:solidFill>
                <a:effectLst>
                  <a:outerShdw blurRad="38100" dist="38100" dir="2700000" algn="tl">
                    <a:srgbClr val="FFFFFF"/>
                  </a:outerShdw>
                </a:effectLst>
                <a:latin typeface="Times New Roman" pitchFamily="18" charset="0"/>
              </a:rPr>
              <a:t>  </a:t>
            </a:r>
            <a:r>
              <a:rPr kumimoji="1" lang="en-US" altLang="zh-CN" sz="2800" b="1">
                <a:solidFill>
                  <a:srgbClr val="FF3300"/>
                </a:solidFill>
                <a:effectLst>
                  <a:outerShdw blurRad="38100" dist="38100" dir="2700000" algn="tl">
                    <a:srgbClr val="000000"/>
                  </a:outerShdw>
                </a:effectLst>
                <a:latin typeface="Times New Roman" pitchFamily="18" charset="0"/>
              </a:rPr>
              <a:t>08 </a:t>
            </a:r>
            <a:r>
              <a:rPr kumimoji="1" lang="en-US" altLang="zh-CN" sz="2800" b="1">
                <a:solidFill>
                  <a:schemeClr val="tx2"/>
                </a:solidFill>
                <a:effectLst>
                  <a:outerShdw blurRad="38100" dist="38100" dir="2700000" algn="tl">
                    <a:srgbClr val="FFFFFF"/>
                  </a:outerShdw>
                </a:effectLst>
                <a:latin typeface="Times New Roman" pitchFamily="18" charset="0"/>
              </a:rPr>
              <a:t>    </a:t>
            </a:r>
            <a:r>
              <a:rPr kumimoji="1" lang="en-US" altLang="zh-CN" sz="2800" b="1">
                <a:solidFill>
                  <a:schemeClr val="bg2"/>
                </a:solidFill>
                <a:effectLst>
                  <a:outerShdw blurRad="38100" dist="38100" dir="2700000" algn="tl">
                    <a:srgbClr val="000000"/>
                  </a:outerShdw>
                </a:effectLst>
                <a:latin typeface="Times New Roman" pitchFamily="18" charset="0"/>
              </a:rPr>
              <a:t>16</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808970" name="Rectangle 10"/>
          <p:cNvSpPr>
            <a:spLocks noChangeArrowheads="1"/>
          </p:cNvSpPr>
          <p:nvPr/>
        </p:nvSpPr>
        <p:spPr bwMode="auto">
          <a:xfrm>
            <a:off x="3165475" y="4156075"/>
            <a:ext cx="609600" cy="4572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defRPr/>
            </a:pPr>
            <a:r>
              <a:rPr kumimoji="1" lang="en-US" altLang="zh-CN" sz="2800" b="1">
                <a:solidFill>
                  <a:schemeClr val="tx2"/>
                </a:solidFill>
                <a:effectLst>
                  <a:outerShdw blurRad="38100" dist="38100" dir="2700000" algn="tl">
                    <a:srgbClr val="FFFFFF"/>
                  </a:outerShdw>
                </a:effectLst>
                <a:latin typeface="Times New Roman" pitchFamily="18" charset="0"/>
              </a:rPr>
              <a:t> </a:t>
            </a:r>
            <a:r>
              <a:rPr kumimoji="1" lang="en-US" altLang="zh-CN" sz="2800" b="1">
                <a:solidFill>
                  <a:srgbClr val="0000FF"/>
                </a:solidFill>
                <a:effectLst>
                  <a:outerShdw blurRad="38100" dist="38100" dir="2700000" algn="tl">
                    <a:srgbClr val="000000"/>
                  </a:outerShdw>
                </a:effectLst>
                <a:latin typeface="Times New Roman" pitchFamily="18" charset="0"/>
              </a:rPr>
              <a:t>21</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808971" name="Rectangle 11"/>
          <p:cNvSpPr>
            <a:spLocks noChangeArrowheads="1"/>
          </p:cNvSpPr>
          <p:nvPr/>
        </p:nvSpPr>
        <p:spPr bwMode="auto">
          <a:xfrm>
            <a:off x="3927475" y="4156075"/>
            <a:ext cx="2362200" cy="4572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defRPr/>
            </a:pPr>
            <a:r>
              <a:rPr kumimoji="1" lang="en-US" altLang="zh-CN" sz="2800" b="1">
                <a:solidFill>
                  <a:schemeClr val="tx2"/>
                </a:solidFill>
                <a:effectLst>
                  <a:outerShdw blurRad="38100" dist="38100" dir="2700000" algn="tl">
                    <a:srgbClr val="FFFFFF"/>
                  </a:outerShdw>
                </a:effectLst>
                <a:latin typeface="Times New Roman" pitchFamily="18" charset="0"/>
              </a:rPr>
              <a:t>  </a:t>
            </a:r>
            <a:r>
              <a:rPr kumimoji="1" lang="en-US" altLang="zh-CN" sz="2800" b="1">
                <a:solidFill>
                  <a:schemeClr val="bg2"/>
                </a:solidFill>
                <a:effectLst>
                  <a:outerShdw blurRad="38100" dist="38100" dir="2700000" algn="tl">
                    <a:srgbClr val="000000"/>
                  </a:outerShdw>
                </a:effectLst>
                <a:latin typeface="Times New Roman" pitchFamily="18" charset="0"/>
              </a:rPr>
              <a:t>25     </a:t>
            </a:r>
            <a:r>
              <a:rPr kumimoji="1" lang="en-US" altLang="zh-CN" sz="2800" b="1">
                <a:solidFill>
                  <a:srgbClr val="FF3300"/>
                </a:solidFill>
                <a:effectLst>
                  <a:outerShdw blurRad="38100" dist="38100" dir="2700000" algn="tl">
                    <a:srgbClr val="000000"/>
                  </a:outerShdw>
                </a:effectLst>
                <a:latin typeface="Times New Roman" pitchFamily="18" charset="0"/>
              </a:rPr>
              <a:t>25*</a:t>
            </a:r>
            <a:r>
              <a:rPr kumimoji="1" lang="en-US" altLang="zh-CN" sz="2800" b="1">
                <a:solidFill>
                  <a:schemeClr val="bg2"/>
                </a:solidFill>
                <a:effectLst>
                  <a:outerShdw blurRad="38100" dist="38100" dir="2700000" algn="tl">
                    <a:srgbClr val="000000"/>
                  </a:outerShdw>
                </a:effectLst>
                <a:latin typeface="Times New Roman" pitchFamily="18" charset="0"/>
              </a:rPr>
              <a:t>   49</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808972" name="Rectangle 12"/>
          <p:cNvSpPr>
            <a:spLocks noChangeArrowheads="1"/>
          </p:cNvSpPr>
          <p:nvPr/>
        </p:nvSpPr>
        <p:spPr bwMode="auto">
          <a:xfrm>
            <a:off x="6594475" y="4156075"/>
            <a:ext cx="838200" cy="4572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rgbClr val="FF3300"/>
                </a:solidFill>
                <a:effectLst>
                  <a:outerShdw blurRad="38100" dist="38100" dir="2700000" algn="tl">
                    <a:srgbClr val="000000"/>
                  </a:outerShdw>
                </a:effectLst>
                <a:latin typeface="Times New Roman" pitchFamily="18" charset="0"/>
              </a:rPr>
              <a:t>08</a:t>
            </a:r>
          </a:p>
        </p:txBody>
      </p:sp>
      <p:sp>
        <p:nvSpPr>
          <p:cNvPr id="808973" name="Rectangle 13"/>
          <p:cNvSpPr>
            <a:spLocks noChangeArrowheads="1"/>
          </p:cNvSpPr>
          <p:nvPr/>
        </p:nvSpPr>
        <p:spPr bwMode="auto">
          <a:xfrm>
            <a:off x="7585075" y="4156075"/>
            <a:ext cx="838200" cy="4572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lgn="ctr">
              <a:defRPr/>
            </a:pPr>
            <a:r>
              <a:rPr kumimoji="1" lang="en-US" altLang="zh-CN" sz="2800" b="1">
                <a:solidFill>
                  <a:srgbClr val="FF3300"/>
                </a:solidFill>
                <a:effectLst>
                  <a:outerShdw blurRad="38100" dist="38100" dir="2700000" algn="tl">
                    <a:srgbClr val="000000"/>
                  </a:outerShdw>
                </a:effectLst>
                <a:latin typeface="Times New Roman" pitchFamily="18" charset="0"/>
              </a:rPr>
              <a:t>25*</a:t>
            </a:r>
          </a:p>
        </p:txBody>
      </p:sp>
      <p:sp>
        <p:nvSpPr>
          <p:cNvPr id="808974" name="Rectangle 14"/>
          <p:cNvSpPr>
            <a:spLocks noChangeArrowheads="1"/>
          </p:cNvSpPr>
          <p:nvPr/>
        </p:nvSpPr>
        <p:spPr bwMode="auto">
          <a:xfrm>
            <a:off x="1489075" y="4994275"/>
            <a:ext cx="685800" cy="4572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defRPr/>
            </a:pPr>
            <a:r>
              <a:rPr kumimoji="1" lang="en-US" altLang="zh-CN" sz="2800" b="1">
                <a:solidFill>
                  <a:schemeClr val="tx2"/>
                </a:solidFill>
                <a:effectLst>
                  <a:outerShdw blurRad="38100" dist="38100" dir="2700000" algn="tl">
                    <a:srgbClr val="FFFFFF"/>
                  </a:outerShdw>
                </a:effectLst>
                <a:latin typeface="Times New Roman" pitchFamily="18" charset="0"/>
              </a:rPr>
              <a:t> </a:t>
            </a:r>
            <a:r>
              <a:rPr kumimoji="1" lang="en-US" altLang="zh-CN" sz="2800" b="1">
                <a:solidFill>
                  <a:srgbClr val="0000FF"/>
                </a:solidFill>
                <a:effectLst>
                  <a:outerShdw blurRad="38100" dist="38100" dir="2700000" algn="tl">
                    <a:srgbClr val="000000"/>
                  </a:outerShdw>
                </a:effectLst>
                <a:latin typeface="Times New Roman" pitchFamily="18" charset="0"/>
              </a:rPr>
              <a:t>08</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808975" name="Rectangle 15"/>
          <p:cNvSpPr>
            <a:spLocks noChangeArrowheads="1"/>
          </p:cNvSpPr>
          <p:nvPr/>
        </p:nvSpPr>
        <p:spPr bwMode="auto">
          <a:xfrm>
            <a:off x="2327275" y="4994275"/>
            <a:ext cx="685800" cy="4572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defRPr/>
            </a:pPr>
            <a:r>
              <a:rPr kumimoji="1" lang="en-US" altLang="zh-CN" sz="2800" b="1">
                <a:solidFill>
                  <a:schemeClr val="bg2"/>
                </a:solidFill>
                <a:effectLst>
                  <a:outerShdw blurRad="38100" dist="38100" dir="2700000" algn="tl">
                    <a:srgbClr val="000000"/>
                  </a:outerShdw>
                </a:effectLst>
                <a:latin typeface="Times New Roman" pitchFamily="18" charset="0"/>
              </a:rPr>
              <a:t> 16</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808976" name="Rectangle 16"/>
          <p:cNvSpPr>
            <a:spLocks noChangeArrowheads="1"/>
          </p:cNvSpPr>
          <p:nvPr/>
        </p:nvSpPr>
        <p:spPr bwMode="auto">
          <a:xfrm>
            <a:off x="3165475" y="4994275"/>
            <a:ext cx="609600" cy="4572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defRPr/>
            </a:pPr>
            <a:r>
              <a:rPr kumimoji="1" lang="en-US" altLang="zh-CN" sz="2800" b="1">
                <a:solidFill>
                  <a:schemeClr val="tx2"/>
                </a:solidFill>
                <a:effectLst>
                  <a:outerShdw blurRad="38100" dist="38100" dir="2700000" algn="tl">
                    <a:srgbClr val="FFFFFF"/>
                  </a:outerShdw>
                </a:effectLst>
                <a:latin typeface="Times New Roman" pitchFamily="18" charset="0"/>
              </a:rPr>
              <a:t> </a:t>
            </a:r>
            <a:r>
              <a:rPr kumimoji="1" lang="en-US" altLang="zh-CN" sz="2800" b="1">
                <a:solidFill>
                  <a:srgbClr val="0000FF"/>
                </a:solidFill>
                <a:effectLst>
                  <a:outerShdw blurRad="38100" dist="38100" dir="2700000" algn="tl">
                    <a:srgbClr val="000000"/>
                  </a:outerShdw>
                </a:effectLst>
                <a:latin typeface="Times New Roman" pitchFamily="18" charset="0"/>
              </a:rPr>
              <a:t>21</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808977" name="Rectangle 17"/>
          <p:cNvSpPr>
            <a:spLocks noChangeArrowheads="1"/>
          </p:cNvSpPr>
          <p:nvPr/>
        </p:nvSpPr>
        <p:spPr bwMode="auto">
          <a:xfrm>
            <a:off x="3927475" y="4994275"/>
            <a:ext cx="762000" cy="4572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defRPr/>
            </a:pPr>
            <a:r>
              <a:rPr kumimoji="1" lang="en-US" altLang="zh-CN" sz="2800" b="1">
                <a:solidFill>
                  <a:schemeClr val="tx2"/>
                </a:solidFill>
                <a:effectLst>
                  <a:outerShdw blurRad="38100" dist="38100" dir="2700000" algn="tl">
                    <a:srgbClr val="FFFFFF"/>
                  </a:outerShdw>
                </a:effectLst>
                <a:latin typeface="Times New Roman" pitchFamily="18" charset="0"/>
              </a:rPr>
              <a:t>  </a:t>
            </a:r>
            <a:r>
              <a:rPr kumimoji="1" lang="en-US" altLang="zh-CN" sz="2800" b="1">
                <a:solidFill>
                  <a:schemeClr val="bg2"/>
                </a:solidFill>
                <a:effectLst>
                  <a:outerShdw blurRad="38100" dist="38100" dir="2700000" algn="tl">
                    <a:srgbClr val="000000"/>
                  </a:outerShdw>
                </a:effectLst>
                <a:latin typeface="Times New Roman" pitchFamily="18" charset="0"/>
              </a:rPr>
              <a:t>25</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808978" name="Rectangle 18"/>
          <p:cNvSpPr>
            <a:spLocks noChangeArrowheads="1"/>
          </p:cNvSpPr>
          <p:nvPr/>
        </p:nvSpPr>
        <p:spPr bwMode="auto">
          <a:xfrm>
            <a:off x="4841875" y="4994275"/>
            <a:ext cx="685800" cy="4572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defRPr/>
            </a:pPr>
            <a:r>
              <a:rPr kumimoji="1" lang="en-US" altLang="zh-CN" sz="2800" b="1">
                <a:solidFill>
                  <a:schemeClr val="tx2"/>
                </a:solidFill>
                <a:effectLst>
                  <a:outerShdw blurRad="38100" dist="38100" dir="2700000" algn="tl">
                    <a:srgbClr val="FFFFFF"/>
                  </a:outerShdw>
                </a:effectLst>
                <a:latin typeface="Times New Roman" pitchFamily="18" charset="0"/>
              </a:rPr>
              <a:t> </a:t>
            </a:r>
            <a:r>
              <a:rPr kumimoji="1" lang="en-US" altLang="zh-CN" sz="2800" b="1">
                <a:solidFill>
                  <a:srgbClr val="0000FF"/>
                </a:solidFill>
                <a:effectLst>
                  <a:outerShdw blurRad="38100" dist="38100" dir="2700000" algn="tl">
                    <a:srgbClr val="000000"/>
                  </a:outerShdw>
                </a:effectLst>
                <a:latin typeface="Times New Roman" pitchFamily="18" charset="0"/>
              </a:rPr>
              <a:t>25*</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808979" name="Rectangle 19"/>
          <p:cNvSpPr>
            <a:spLocks noChangeArrowheads="1"/>
          </p:cNvSpPr>
          <p:nvPr/>
        </p:nvSpPr>
        <p:spPr bwMode="auto">
          <a:xfrm>
            <a:off x="5680075" y="4994275"/>
            <a:ext cx="609600" cy="4572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pPr>
              <a:defRPr/>
            </a:pPr>
            <a:r>
              <a:rPr kumimoji="1" lang="en-US" altLang="zh-CN" sz="2800" b="1">
                <a:solidFill>
                  <a:schemeClr val="bg2"/>
                </a:solidFill>
                <a:effectLst>
                  <a:outerShdw blurRad="38100" dist="38100" dir="2700000" algn="tl">
                    <a:srgbClr val="000000"/>
                  </a:outerShdw>
                </a:effectLst>
                <a:latin typeface="Times New Roman" pitchFamily="18" charset="0"/>
              </a:rPr>
              <a:t>49</a:t>
            </a:r>
            <a:endParaRPr kumimoji="1" lang="en-US" altLang="zh-CN" sz="2400">
              <a:solidFill>
                <a:schemeClr val="accent1"/>
              </a:solidFill>
              <a:effectDag name="">
                <a:cont type="tree" name="">
                  <a:effect ref="fillLine"/>
                  <a:outerShdw dist="38100" dir="13500000" algn="br">
                    <a:srgbClr val="E1FDFF"/>
                  </a:outerShdw>
                </a:cont>
                <a:cont type="tree" name="">
                  <a:effect ref="fillLine"/>
                  <a:outerShdw dist="38100" dir="2700000" algn="tl">
                    <a:srgbClr val="708688"/>
                  </a:outerShdw>
                </a:cont>
                <a:effect ref="fillLine"/>
              </a:effectDag>
              <a:latin typeface="Times New Roman" pitchFamily="18" charset="0"/>
            </a:endParaRPr>
          </a:p>
        </p:txBody>
      </p:sp>
      <p:sp>
        <p:nvSpPr>
          <p:cNvPr id="808980" name="Text Box 20"/>
          <p:cNvSpPr txBox="1">
            <a:spLocks noChangeArrowheads="1"/>
          </p:cNvSpPr>
          <p:nvPr/>
        </p:nvSpPr>
        <p:spPr bwMode="auto">
          <a:xfrm>
            <a:off x="477838" y="4017963"/>
            <a:ext cx="8413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i="1">
                <a:effectLst>
                  <a:outerShdw blurRad="38100" dist="38100" dir="2700000" algn="tl">
                    <a:srgbClr val="C0C0C0"/>
                  </a:outerShdw>
                </a:effectLst>
                <a:latin typeface="Times New Roman" pitchFamily="18" charset="0"/>
              </a:rPr>
              <a:t>i </a:t>
            </a:r>
            <a:r>
              <a:rPr kumimoji="1" lang="en-US" altLang="zh-CN" sz="2800" b="1">
                <a:effectLst>
                  <a:outerShdw blurRad="38100" dist="38100" dir="2700000" algn="tl">
                    <a:srgbClr val="C0C0C0"/>
                  </a:outerShdw>
                </a:effectLst>
                <a:latin typeface="Times New Roman" pitchFamily="18" charset="0"/>
              </a:rPr>
              <a:t>= 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808981" name="Text Box 21"/>
          <p:cNvSpPr txBox="1">
            <a:spLocks noChangeArrowheads="1"/>
          </p:cNvSpPr>
          <p:nvPr/>
        </p:nvSpPr>
        <p:spPr bwMode="auto">
          <a:xfrm>
            <a:off x="498475" y="4856163"/>
            <a:ext cx="8413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i="1">
                <a:effectLst>
                  <a:outerShdw blurRad="38100" dist="38100" dir="2700000" algn="tl">
                    <a:srgbClr val="C0C0C0"/>
                  </a:outerShdw>
                </a:effectLst>
                <a:latin typeface="Times New Roman" pitchFamily="18" charset="0"/>
              </a:rPr>
              <a:t>i </a:t>
            </a:r>
            <a:r>
              <a:rPr kumimoji="1" lang="en-US" altLang="zh-CN" sz="2800" b="1">
                <a:effectLst>
                  <a:outerShdw blurRad="38100" dist="38100" dir="2700000" algn="tl">
                    <a:srgbClr val="C0C0C0"/>
                  </a:outerShdw>
                </a:effectLst>
                <a:latin typeface="Times New Roman" pitchFamily="18" charset="0"/>
              </a:rPr>
              <a:t>= 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0" y="1388447"/>
            <a:ext cx="9144000" cy="5262979"/>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30000"/>
              </a:spcBef>
            </a:pPr>
            <a:r>
              <a:rPr lang="en-US" altLang="zh-CN" sz="2400" b="1" dirty="0" err="1">
                <a:latin typeface="Times New Roman" pitchFamily="18" charset="0"/>
              </a:rPr>
              <a:t>def</a:t>
            </a:r>
            <a:r>
              <a:rPr lang="en-US" altLang="zh-CN" sz="2400" b="1" dirty="0">
                <a:latin typeface="Times New Roman" pitchFamily="18" charset="0"/>
              </a:rPr>
              <a:t>  median3(A, left, right) :</a:t>
            </a:r>
          </a:p>
          <a:p>
            <a:pPr eaLnBrk="1" hangingPunct="1">
              <a:spcBef>
                <a:spcPct val="30000"/>
              </a:spcBef>
            </a:pPr>
            <a:r>
              <a:rPr lang="en-US" altLang="zh-CN" sz="2400" b="1" dirty="0">
                <a:latin typeface="Times New Roman" pitchFamily="18" charset="0"/>
              </a:rPr>
              <a:t>    #</a:t>
            </a:r>
            <a:r>
              <a:rPr lang="zh-CN" altLang="en-US" sz="2400" b="1" dirty="0">
                <a:latin typeface="Times New Roman" pitchFamily="18" charset="0"/>
              </a:rPr>
              <a:t>此函数在表的前端</a:t>
            </a:r>
            <a:r>
              <a:rPr lang="en-US" altLang="zh-CN" sz="2400" b="1" dirty="0">
                <a:latin typeface="Times New Roman" pitchFamily="18" charset="0"/>
              </a:rPr>
              <a:t>,</a:t>
            </a:r>
            <a:r>
              <a:rPr lang="zh-CN" altLang="en-US" sz="2400" b="1" dirty="0">
                <a:latin typeface="Times New Roman" pitchFamily="18" charset="0"/>
              </a:rPr>
              <a:t>尾端和中间三者取中值</a:t>
            </a:r>
            <a:r>
              <a:rPr lang="en-US" altLang="zh-CN" sz="2400" b="1" dirty="0">
                <a:latin typeface="Times New Roman" pitchFamily="18" charset="0"/>
              </a:rPr>
              <a:t>,</a:t>
            </a:r>
            <a:r>
              <a:rPr lang="zh-CN" altLang="en-US" sz="2400" b="1" dirty="0">
                <a:latin typeface="Times New Roman" pitchFamily="18" charset="0"/>
              </a:rPr>
              <a:t>交换到尾端</a:t>
            </a:r>
          </a:p>
          <a:p>
            <a:pPr eaLnBrk="1" hangingPunct="1">
              <a:spcBef>
                <a:spcPct val="30000"/>
              </a:spcBef>
            </a:pPr>
            <a:r>
              <a:rPr lang="zh-CN" altLang="en-US" sz="2400" b="1" dirty="0">
                <a:latin typeface="Times New Roman" pitchFamily="18" charset="0"/>
              </a:rPr>
              <a:t>    </a:t>
            </a:r>
            <a:r>
              <a:rPr lang="en-US" altLang="zh-CN" sz="2400" b="1" dirty="0">
                <a:latin typeface="Times New Roman" pitchFamily="18" charset="0"/>
              </a:rPr>
              <a:t>mid = (</a:t>
            </a:r>
            <a:r>
              <a:rPr lang="en-US" altLang="zh-CN" sz="2400" b="1" dirty="0" err="1">
                <a:latin typeface="Times New Roman" pitchFamily="18" charset="0"/>
              </a:rPr>
              <a:t>left+right</a:t>
            </a:r>
            <a:r>
              <a:rPr lang="en-US" altLang="zh-CN" sz="2400" b="1" dirty="0">
                <a:latin typeface="Times New Roman" pitchFamily="18" charset="0"/>
              </a:rPr>
              <a:t>)/2</a:t>
            </a:r>
          </a:p>
          <a:p>
            <a:pPr eaLnBrk="1" hangingPunct="1">
              <a:spcBef>
                <a:spcPct val="30000"/>
              </a:spcBef>
            </a:pPr>
            <a:r>
              <a:rPr lang="en-US" altLang="zh-CN" sz="2400" b="1" dirty="0">
                <a:latin typeface="Times New Roman" pitchFamily="18" charset="0"/>
              </a:rPr>
              <a:t>    k = left</a:t>
            </a:r>
          </a:p>
          <a:p>
            <a:pPr eaLnBrk="1" hangingPunct="1">
              <a:spcBef>
                <a:spcPct val="30000"/>
              </a:spcBef>
            </a:pPr>
            <a:r>
              <a:rPr lang="en-US" altLang="zh-CN" sz="2400" b="1" dirty="0">
                <a:latin typeface="Times New Roman" pitchFamily="18" charset="0"/>
              </a:rPr>
              <a:t>    if   A[mid] &lt; A[k] : k = mid</a:t>
            </a:r>
          </a:p>
          <a:p>
            <a:pPr eaLnBrk="1" hangingPunct="1">
              <a:spcBef>
                <a:spcPct val="30000"/>
              </a:spcBef>
            </a:pPr>
            <a:r>
              <a:rPr lang="en-US" altLang="zh-CN" sz="2400" b="1" dirty="0">
                <a:latin typeface="Times New Roman" pitchFamily="18" charset="0"/>
              </a:rPr>
              <a:t>    if   A[right] &lt; A[k] : k = right   #</a:t>
            </a:r>
            <a:r>
              <a:rPr lang="zh-CN" altLang="en-US" sz="2400" b="1" dirty="0">
                <a:latin typeface="Times New Roman" pitchFamily="18" charset="0"/>
              </a:rPr>
              <a:t>三者选最小</a:t>
            </a:r>
            <a:r>
              <a:rPr lang="en-US" altLang="zh-CN" sz="2400" b="1" dirty="0">
                <a:latin typeface="Times New Roman" pitchFamily="18" charset="0"/>
              </a:rPr>
              <a:t>,</a:t>
            </a:r>
            <a:r>
              <a:rPr lang="zh-CN" altLang="en-US" sz="2400" b="1" dirty="0">
                <a:latin typeface="Times New Roman" pitchFamily="18" charset="0"/>
              </a:rPr>
              <a:t>以</a:t>
            </a:r>
            <a:r>
              <a:rPr lang="en-US" altLang="zh-CN" sz="2400" b="1" dirty="0">
                <a:latin typeface="Times New Roman" pitchFamily="18" charset="0"/>
              </a:rPr>
              <a:t>k</a:t>
            </a:r>
            <a:r>
              <a:rPr lang="zh-CN" altLang="en-US" sz="2400" b="1" dirty="0">
                <a:latin typeface="Times New Roman" pitchFamily="18" charset="0"/>
              </a:rPr>
              <a:t>指示</a:t>
            </a:r>
          </a:p>
          <a:p>
            <a:pPr eaLnBrk="1" hangingPunct="1">
              <a:spcBef>
                <a:spcPct val="30000"/>
              </a:spcBef>
            </a:pPr>
            <a:r>
              <a:rPr lang="zh-CN" altLang="en-US" sz="2400" b="1" dirty="0">
                <a:latin typeface="Times New Roman" pitchFamily="18" charset="0"/>
              </a:rPr>
              <a:t>    </a:t>
            </a:r>
            <a:r>
              <a:rPr lang="en-US" altLang="zh-CN" sz="2400" b="1" dirty="0">
                <a:latin typeface="Times New Roman" pitchFamily="18" charset="0"/>
              </a:rPr>
              <a:t>if   k != left :  A[k], A[left] = A[left], A[k]   </a:t>
            </a:r>
            <a:r>
              <a:rPr lang="en-US" altLang="zh-CN" sz="2400" b="1" dirty="0" smtClean="0">
                <a:latin typeface="Times New Roman" pitchFamily="18" charset="0"/>
              </a:rPr>
              <a:t>#</a:t>
            </a:r>
            <a:r>
              <a:rPr lang="zh-CN" altLang="en-US" sz="2400" b="1" dirty="0">
                <a:latin typeface="Times New Roman" pitchFamily="18" charset="0"/>
              </a:rPr>
              <a:t>最小者交换到</a:t>
            </a:r>
            <a:r>
              <a:rPr lang="en-US" altLang="zh-CN" sz="2400" b="1" dirty="0">
                <a:latin typeface="Times New Roman" pitchFamily="18" charset="0"/>
              </a:rPr>
              <a:t>left</a:t>
            </a:r>
          </a:p>
          <a:p>
            <a:pPr eaLnBrk="1" hangingPunct="1">
              <a:spcBef>
                <a:spcPct val="30000"/>
              </a:spcBef>
            </a:pPr>
            <a:r>
              <a:rPr lang="en-US" altLang="zh-CN" sz="2400" b="1" dirty="0">
                <a:latin typeface="Times New Roman" pitchFamily="18" charset="0"/>
              </a:rPr>
              <a:t>    if   mid != right and A[mid] &lt; A[right] : </a:t>
            </a:r>
            <a:endParaRPr lang="en-US" altLang="zh-CN" sz="2400" b="1" dirty="0" smtClean="0">
              <a:latin typeface="Times New Roman" pitchFamily="18" charset="0"/>
            </a:endParaRPr>
          </a:p>
          <a:p>
            <a:pPr eaLnBrk="1" hangingPunct="1">
              <a:spcBef>
                <a:spcPct val="30000"/>
              </a:spcBef>
            </a:pPr>
            <a:r>
              <a:rPr lang="en-US" altLang="zh-CN" sz="2400" b="1" dirty="0">
                <a:latin typeface="Times New Roman" pitchFamily="18" charset="0"/>
              </a:rPr>
              <a:t> </a:t>
            </a:r>
            <a:r>
              <a:rPr lang="en-US" altLang="zh-CN" sz="2400" b="1" dirty="0" smtClean="0">
                <a:latin typeface="Times New Roman" pitchFamily="18" charset="0"/>
              </a:rPr>
              <a:t>        A[mid</a:t>
            </a:r>
            <a:r>
              <a:rPr lang="en-US" altLang="zh-CN" sz="2400" b="1" dirty="0">
                <a:latin typeface="Times New Roman" pitchFamily="18" charset="0"/>
              </a:rPr>
              <a:t>], A[right] = A[right], A[mid</a:t>
            </a:r>
            <a:r>
              <a:rPr lang="en-US" altLang="zh-CN" sz="2400" b="1" dirty="0" smtClean="0">
                <a:latin typeface="Times New Roman" pitchFamily="18" charset="0"/>
              </a:rPr>
              <a:t>]</a:t>
            </a:r>
          </a:p>
          <a:p>
            <a:pPr eaLnBrk="1" hangingPunct="1">
              <a:spcBef>
                <a:spcPct val="30000"/>
              </a:spcBef>
            </a:pPr>
            <a:r>
              <a:rPr lang="en-US" altLang="zh-CN" sz="2400" b="1" dirty="0" smtClean="0">
                <a:latin typeface="Times New Roman" pitchFamily="18" charset="0"/>
              </a:rPr>
              <a:t>         </a:t>
            </a:r>
            <a:r>
              <a:rPr lang="en-US" altLang="zh-CN" sz="2400" b="1" dirty="0">
                <a:latin typeface="Times New Roman" pitchFamily="18" charset="0"/>
              </a:rPr>
              <a:t>#A[mid]</a:t>
            </a:r>
            <a:r>
              <a:rPr lang="zh-CN" altLang="en-US" sz="2400" b="1" dirty="0">
                <a:latin typeface="Times New Roman" pitchFamily="18" charset="0"/>
              </a:rPr>
              <a:t>为中间值，交换到</a:t>
            </a:r>
            <a:r>
              <a:rPr lang="en-US" altLang="zh-CN" sz="2400" b="1" dirty="0">
                <a:latin typeface="Times New Roman" pitchFamily="18" charset="0"/>
              </a:rPr>
              <a:t>right</a:t>
            </a:r>
            <a:r>
              <a:rPr lang="zh-CN" altLang="en-US" sz="2400" b="1" dirty="0">
                <a:latin typeface="Times New Roman" pitchFamily="18" charset="0"/>
              </a:rPr>
              <a:t>位置</a:t>
            </a:r>
          </a:p>
          <a:p>
            <a:pPr eaLnBrk="1" hangingPunct="1">
              <a:spcBef>
                <a:spcPct val="30000"/>
              </a:spcBef>
            </a:pPr>
            <a:r>
              <a:rPr lang="zh-CN" altLang="en-US" sz="2400" b="1" dirty="0">
                <a:latin typeface="Times New Roman" pitchFamily="18" charset="0"/>
              </a:rPr>
              <a:t>    </a:t>
            </a:r>
            <a:r>
              <a:rPr lang="en-US" altLang="zh-CN" sz="2400" b="1" dirty="0">
                <a:latin typeface="Times New Roman" pitchFamily="18" charset="0"/>
              </a:rPr>
              <a:t>return A[right]            #</a:t>
            </a:r>
            <a:r>
              <a:rPr lang="zh-CN" altLang="en-US" sz="2400" b="1" dirty="0">
                <a:latin typeface="Times New Roman" pitchFamily="18" charset="0"/>
              </a:rPr>
              <a:t>否则，</a:t>
            </a:r>
            <a:r>
              <a:rPr lang="en-US" altLang="zh-CN" sz="2400" b="1" dirty="0">
                <a:latin typeface="Times New Roman" pitchFamily="18" charset="0"/>
              </a:rPr>
              <a:t>right</a:t>
            </a:r>
            <a:r>
              <a:rPr lang="zh-CN" altLang="en-US" sz="2400" b="1" dirty="0">
                <a:latin typeface="Times New Roman" pitchFamily="18" charset="0"/>
              </a:rPr>
              <a:t>位置本来就是中间值</a:t>
            </a:r>
            <a:endParaRPr lang="zh-CN" altLang="en-US" sz="2400" dirty="0">
              <a:latin typeface="Times New Roman" pitchFamily="18" charset="0"/>
              <a:ea typeface="楷体_GB2312" pitchFamily="49" charset="-122"/>
            </a:endParaRPr>
          </a:p>
        </p:txBody>
      </p:sp>
      <p:sp>
        <p:nvSpPr>
          <p:cNvPr id="3" name="Rectangle 2"/>
          <p:cNvSpPr>
            <a:spLocks noChangeArrowheads="1"/>
          </p:cNvSpPr>
          <p:nvPr/>
        </p:nvSpPr>
        <p:spPr bwMode="auto">
          <a:xfrm>
            <a:off x="107504" y="404664"/>
            <a:ext cx="89289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714375" algn="just">
              <a:spcBef>
                <a:spcPct val="50000"/>
              </a:spcBef>
              <a:buClr>
                <a:srgbClr val="FF3300"/>
              </a:buClr>
              <a:buSzPct val="70000"/>
              <a:buFont typeface="Wingdings" pitchFamily="2" charset="2"/>
              <a:buNone/>
            </a:pPr>
            <a:r>
              <a:rPr kumimoji="1" lang="zh-CN" altLang="en-US" sz="2800" b="1">
                <a:latin typeface="楷体_GB2312" pitchFamily="49" charset="-122"/>
                <a:ea typeface="楷体_GB2312" pitchFamily="49" charset="-122"/>
              </a:rPr>
              <a:t>另</a:t>
            </a:r>
            <a:r>
              <a:rPr kumimoji="1" lang="zh-CN" altLang="en-US" sz="2800" b="1" smtClean="0">
                <a:latin typeface="楷体_GB2312" pitchFamily="49" charset="-122"/>
                <a:ea typeface="楷体_GB2312" pitchFamily="49" charset="-122"/>
              </a:rPr>
              <a:t>一种思路</a:t>
            </a:r>
            <a:r>
              <a:rPr kumimoji="1" lang="zh-CN" altLang="en-US" sz="2800" b="1">
                <a:latin typeface="楷体_GB2312" pitchFamily="49" charset="-122"/>
                <a:ea typeface="楷体_GB2312" pitchFamily="49" charset="-122"/>
              </a:rPr>
              <a:t>是：在最左、最右和中间三个元素中取值为中间的元素作为基准（基准位置在最右边）。</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9088" y="1988840"/>
            <a:ext cx="9144000" cy="4007251"/>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en-US" altLang="zh-CN" sz="2400" b="1" dirty="0" err="1">
                <a:latin typeface="Times New Roman" pitchFamily="18" charset="0"/>
              </a:rPr>
              <a:t>def</a:t>
            </a:r>
            <a:r>
              <a:rPr lang="en-US" altLang="zh-CN" sz="2400" b="1" dirty="0">
                <a:latin typeface="Times New Roman" pitchFamily="18" charset="0"/>
              </a:rPr>
              <a:t> Partition(A, left, right) :</a:t>
            </a:r>
          </a:p>
          <a:p>
            <a:pPr eaLnBrk="1" hangingPunct="1">
              <a:spcBef>
                <a:spcPct val="20000"/>
              </a:spcBef>
            </a:pPr>
            <a:r>
              <a:rPr lang="en-US" altLang="zh-CN" sz="2400" b="1" dirty="0">
                <a:latin typeface="Times New Roman" pitchFamily="18" charset="0"/>
              </a:rPr>
              <a:t>   i, j = left, right-1  #</a:t>
            </a:r>
            <a:r>
              <a:rPr lang="zh-CN" altLang="en-US" sz="2400" b="1" dirty="0">
                <a:latin typeface="Times New Roman" pitchFamily="18" charset="0"/>
              </a:rPr>
              <a:t>参加划分的区间</a:t>
            </a:r>
          </a:p>
          <a:p>
            <a:pPr eaLnBrk="1" hangingPunct="1">
              <a:spcBef>
                <a:spcPct val="20000"/>
              </a:spcBef>
            </a:pPr>
            <a:r>
              <a:rPr lang="zh-CN" altLang="en-US" sz="2400" b="1" dirty="0">
                <a:latin typeface="Times New Roman" pitchFamily="18" charset="0"/>
              </a:rPr>
              <a:t>   </a:t>
            </a:r>
            <a:r>
              <a:rPr lang="en-US" altLang="zh-CN" sz="2400" b="1" dirty="0">
                <a:latin typeface="Times New Roman" pitchFamily="18" charset="0"/>
              </a:rPr>
              <a:t>if  left &lt; right :</a:t>
            </a:r>
          </a:p>
          <a:p>
            <a:pPr eaLnBrk="1" hangingPunct="1">
              <a:spcBef>
                <a:spcPct val="20000"/>
              </a:spcBef>
            </a:pPr>
            <a:r>
              <a:rPr lang="en-US" altLang="zh-CN" sz="2400" b="1" dirty="0">
                <a:latin typeface="Times New Roman" pitchFamily="18" charset="0"/>
              </a:rPr>
              <a:t>       pivot = median3(A, left, right)  #</a:t>
            </a:r>
            <a:r>
              <a:rPr lang="zh-CN" altLang="en-US" sz="2400" b="1" dirty="0">
                <a:latin typeface="Times New Roman" pitchFamily="18" charset="0"/>
              </a:rPr>
              <a:t>三者取中子程序</a:t>
            </a:r>
          </a:p>
          <a:p>
            <a:pPr eaLnBrk="1" hangingPunct="1">
              <a:spcBef>
                <a:spcPct val="20000"/>
              </a:spcBef>
            </a:pPr>
            <a:r>
              <a:rPr lang="zh-CN" altLang="en-US" sz="2400" b="1" dirty="0">
                <a:latin typeface="Times New Roman" pitchFamily="18" charset="0"/>
              </a:rPr>
              <a:t>       </a:t>
            </a:r>
            <a:r>
              <a:rPr lang="en-US" altLang="zh-CN" sz="2400" b="1" dirty="0">
                <a:latin typeface="Times New Roman" pitchFamily="18" charset="0"/>
              </a:rPr>
              <a:t>while  True :</a:t>
            </a:r>
          </a:p>
          <a:p>
            <a:pPr eaLnBrk="1" hangingPunct="1">
              <a:spcBef>
                <a:spcPct val="20000"/>
              </a:spcBef>
            </a:pPr>
            <a:r>
              <a:rPr lang="en-US" altLang="zh-CN" sz="2400" b="1" dirty="0">
                <a:latin typeface="Times New Roman" pitchFamily="18" charset="0"/>
              </a:rPr>
              <a:t>           while i &lt; j and  A[i] &lt; pivot : i += 1</a:t>
            </a:r>
          </a:p>
          <a:p>
            <a:pPr eaLnBrk="1" hangingPunct="1">
              <a:spcBef>
                <a:spcPct val="20000"/>
              </a:spcBef>
            </a:pPr>
            <a:r>
              <a:rPr lang="en-US" altLang="zh-CN" sz="2400" b="1" dirty="0">
                <a:latin typeface="Times New Roman" pitchFamily="18" charset="0"/>
              </a:rPr>
              <a:t>           #</a:t>
            </a:r>
            <a:r>
              <a:rPr lang="zh-CN" altLang="en-US" sz="2400" b="1" dirty="0">
                <a:latin typeface="Times New Roman" pitchFamily="18" charset="0"/>
              </a:rPr>
              <a:t>正向，小于</a:t>
            </a:r>
            <a:r>
              <a:rPr lang="en-US" altLang="zh-CN" sz="2400" b="1" dirty="0">
                <a:latin typeface="Times New Roman" pitchFamily="18" charset="0"/>
              </a:rPr>
              <a:t>pivot</a:t>
            </a:r>
            <a:r>
              <a:rPr lang="zh-CN" altLang="en-US" sz="2400" b="1" dirty="0">
                <a:latin typeface="Times New Roman" pitchFamily="18" charset="0"/>
              </a:rPr>
              <a:t>的留在左侧，一旦大于等于</a:t>
            </a:r>
            <a:r>
              <a:rPr lang="en-US" altLang="zh-CN" sz="2400" b="1" dirty="0">
                <a:latin typeface="Times New Roman" pitchFamily="18" charset="0"/>
              </a:rPr>
              <a:t>pivot</a:t>
            </a:r>
            <a:r>
              <a:rPr lang="zh-CN" altLang="en-US" sz="2400" b="1" dirty="0">
                <a:latin typeface="Times New Roman" pitchFamily="18" charset="0"/>
              </a:rPr>
              <a:t>停步</a:t>
            </a:r>
          </a:p>
          <a:p>
            <a:pPr eaLnBrk="1" hangingPunct="1">
              <a:spcBef>
                <a:spcPct val="20000"/>
              </a:spcBef>
            </a:pPr>
            <a:r>
              <a:rPr lang="zh-CN" altLang="en-US" sz="2400" b="1" dirty="0">
                <a:latin typeface="Times New Roman" pitchFamily="18" charset="0"/>
              </a:rPr>
              <a:t>           </a:t>
            </a:r>
            <a:r>
              <a:rPr lang="en-US" altLang="zh-CN" sz="2400" b="1" dirty="0">
                <a:latin typeface="Times New Roman" pitchFamily="18" charset="0"/>
              </a:rPr>
              <a:t>while i &lt; j and pivot &lt; A[j] :  j += -1</a:t>
            </a:r>
          </a:p>
          <a:p>
            <a:pPr eaLnBrk="1" hangingPunct="1">
              <a:spcBef>
                <a:spcPct val="20000"/>
              </a:spcBef>
            </a:pPr>
            <a:r>
              <a:rPr lang="en-US" altLang="zh-CN" sz="2400" b="1" dirty="0">
                <a:latin typeface="Times New Roman" pitchFamily="18" charset="0"/>
              </a:rPr>
              <a:t>           #</a:t>
            </a:r>
            <a:r>
              <a:rPr lang="zh-CN" altLang="en-US" sz="2400" b="1" dirty="0">
                <a:latin typeface="Times New Roman" pitchFamily="18" charset="0"/>
              </a:rPr>
              <a:t>反向，大于</a:t>
            </a:r>
            <a:r>
              <a:rPr lang="en-US" altLang="zh-CN" sz="2400" b="1" dirty="0">
                <a:latin typeface="Times New Roman" pitchFamily="18" charset="0"/>
              </a:rPr>
              <a:t>pivot</a:t>
            </a:r>
            <a:r>
              <a:rPr lang="zh-CN" altLang="en-US" sz="2400" b="1" dirty="0">
                <a:latin typeface="Times New Roman" pitchFamily="18" charset="0"/>
              </a:rPr>
              <a:t>的留在右侧，一旦小于等于</a:t>
            </a:r>
            <a:r>
              <a:rPr lang="en-US" altLang="zh-CN" sz="2400" b="1" dirty="0">
                <a:latin typeface="Times New Roman" pitchFamily="18" charset="0"/>
              </a:rPr>
              <a:t>pivot</a:t>
            </a:r>
            <a:r>
              <a:rPr lang="zh-CN" altLang="en-US" sz="2400" b="1" dirty="0" smtClean="0">
                <a:latin typeface="Times New Roman" pitchFamily="18" charset="0"/>
              </a:rPr>
              <a:t>停步</a:t>
            </a:r>
            <a:endParaRPr lang="zh-CN" altLang="en-US" sz="2400" b="1" dirty="0">
              <a:latin typeface="Times New Roman" pitchFamily="18" charset="0"/>
            </a:endParaRPr>
          </a:p>
        </p:txBody>
      </p:sp>
      <p:sp>
        <p:nvSpPr>
          <p:cNvPr id="65539" name="Rectangle 3"/>
          <p:cNvSpPr>
            <a:spLocks noChangeArrowheads="1"/>
          </p:cNvSpPr>
          <p:nvPr/>
        </p:nvSpPr>
        <p:spPr bwMode="auto">
          <a:xfrm>
            <a:off x="-6816" y="476672"/>
            <a:ext cx="9144000" cy="122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3200" b="1" dirty="0">
                <a:solidFill>
                  <a:srgbClr val="FF3300"/>
                </a:solidFill>
                <a:ea typeface="楷体_GB2312" pitchFamily="49" charset="-122"/>
              </a:rPr>
              <a:t>采用“三者取中”方法确定基准的一趟划分</a:t>
            </a:r>
          </a:p>
          <a:p>
            <a:pPr>
              <a:spcBef>
                <a:spcPct val="50000"/>
              </a:spcBef>
            </a:pPr>
            <a:r>
              <a:rPr lang="zh-CN" altLang="en-US" sz="2800" b="1" dirty="0">
                <a:ea typeface="楷体_GB2312" pitchFamily="49" charset="-122"/>
              </a:rPr>
              <a:t>（注意：这里描述了一趟划分算法的</a:t>
            </a:r>
            <a:r>
              <a:rPr lang="zh-CN" altLang="en-US" sz="2800" b="1" dirty="0">
                <a:ea typeface="楷体_GB2312" pitchFamily="49" charset="-122"/>
                <a:hlinkClick r:id="rId2" action="ppaction://hlinkpres?slideindex=1&amp;slidetitle="/>
              </a:rPr>
              <a:t>第三种实现</a:t>
            </a:r>
            <a:r>
              <a:rPr lang="zh-CN" altLang="en-US" sz="2800" b="1" dirty="0">
                <a:ea typeface="楷体_GB2312" pitchFamily="49" charset="-122"/>
              </a:rPr>
              <a:t>）</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6" name="Rectangle 8"/>
          <p:cNvSpPr>
            <a:spLocks noGrp="1" noChangeArrowheads="1"/>
          </p:cNvSpPr>
          <p:nvPr>
            <p:ph type="body" idx="1"/>
          </p:nvPr>
        </p:nvSpPr>
        <p:spPr>
          <a:xfrm>
            <a:off x="179388" y="476250"/>
            <a:ext cx="8964612" cy="5759450"/>
          </a:xfrm>
        </p:spPr>
        <p:txBody>
          <a:bodyPr/>
          <a:lstStyle/>
          <a:p>
            <a:pPr algn="just" eaLnBrk="1" hangingPunct="1">
              <a:spcBef>
                <a:spcPct val="50000"/>
              </a:spcBef>
              <a:buClr>
                <a:schemeClr val="tx1"/>
              </a:buClr>
              <a:buSzPct val="95000"/>
              <a:buFont typeface="Wingdings" panose="05000000000000000000" pitchFamily="2" charset="2"/>
              <a:buChar char="Ø"/>
              <a:defRPr/>
            </a:pPr>
            <a:r>
              <a:rPr lang="zh-CN" altLang="en-US" sz="2800" b="1" smtClean="0">
                <a:effectLst>
                  <a:outerShdw blurRad="38100" dist="38100" dir="2700000" algn="tl">
                    <a:srgbClr val="C0C0C0"/>
                  </a:outerShdw>
                </a:effectLst>
                <a:latin typeface="楷体_GB2312" pitchFamily="49" charset="-122"/>
                <a:ea typeface="楷体_GB2312" pitchFamily="49" charset="-122"/>
              </a:rPr>
              <a:t>排序的时间开销   它是衡量算法好坏的最重要的标志。通常用算法执行中的</a:t>
            </a:r>
            <a:r>
              <a:rPr lang="zh-CN" altLang="en-US" sz="2800" b="1" u="sng" smtClean="0">
                <a:solidFill>
                  <a:srgbClr val="FF3300"/>
                </a:solidFill>
                <a:effectLst>
                  <a:outerShdw blurRad="38100" dist="38100" dir="2700000" algn="tl">
                    <a:srgbClr val="C0C0C0"/>
                  </a:outerShdw>
                </a:effectLst>
                <a:latin typeface="楷体_GB2312" pitchFamily="49" charset="-122"/>
                <a:ea typeface="楷体_GB2312" pitchFamily="49" charset="-122"/>
              </a:rPr>
              <a:t>数据比较次数</a:t>
            </a:r>
            <a:r>
              <a:rPr lang="zh-CN" altLang="en-US" sz="2800" b="1" smtClean="0">
                <a:effectLst>
                  <a:outerShdw blurRad="38100" dist="38100" dir="2700000" algn="tl">
                    <a:srgbClr val="C0C0C0"/>
                  </a:outerShdw>
                </a:effectLst>
                <a:latin typeface="楷体_GB2312" pitchFamily="49" charset="-122"/>
                <a:ea typeface="楷体_GB2312" pitchFamily="49" charset="-122"/>
              </a:rPr>
              <a:t>和</a:t>
            </a:r>
            <a:r>
              <a:rPr lang="zh-CN" altLang="en-US" sz="2800" b="1" u="sng" smtClean="0">
                <a:solidFill>
                  <a:srgbClr val="FF3300"/>
                </a:solidFill>
                <a:effectLst>
                  <a:outerShdw blurRad="38100" dist="38100" dir="2700000" algn="tl">
                    <a:srgbClr val="C0C0C0"/>
                  </a:outerShdw>
                </a:effectLst>
                <a:latin typeface="楷体_GB2312" pitchFamily="49" charset="-122"/>
                <a:ea typeface="楷体_GB2312" pitchFamily="49" charset="-122"/>
              </a:rPr>
              <a:t>数据移动次数</a:t>
            </a:r>
            <a:r>
              <a:rPr lang="zh-CN" altLang="en-US" sz="2800" b="1" smtClean="0">
                <a:effectLst>
                  <a:outerShdw blurRad="38100" dist="38100" dir="2700000" algn="tl">
                    <a:srgbClr val="C0C0C0"/>
                  </a:outerShdw>
                </a:effectLst>
                <a:latin typeface="楷体_GB2312" pitchFamily="49" charset="-122"/>
                <a:ea typeface="楷体_GB2312" pitchFamily="49" charset="-122"/>
              </a:rPr>
              <a:t>来衡量。本章给出算法运行时间代价的大略估算一般都按平均情况进行估算。对于那些受对象关键码序列初始排列及对象个数影响较大的，需要按最好情况和最坏情况进行估算。</a:t>
            </a:r>
          </a:p>
          <a:p>
            <a:pPr algn="just" eaLnBrk="1" hangingPunct="1">
              <a:spcBef>
                <a:spcPct val="50000"/>
              </a:spcBef>
              <a:buClr>
                <a:schemeClr val="tx1"/>
              </a:buClr>
              <a:buSzPct val="95000"/>
              <a:buFont typeface="Wingdings" panose="05000000000000000000" pitchFamily="2" charset="2"/>
              <a:buChar char="Ø"/>
              <a:defRPr/>
            </a:pPr>
            <a:r>
              <a:rPr lang="zh-CN" altLang="en-US" sz="2800" b="1" smtClean="0">
                <a:effectLst>
                  <a:outerShdw blurRad="38100" dist="38100" dir="2700000" algn="tl">
                    <a:srgbClr val="C0C0C0"/>
                  </a:outerShdw>
                </a:effectLst>
                <a:latin typeface="楷体_GB2312" pitchFamily="49" charset="-122"/>
                <a:ea typeface="楷体_GB2312" pitchFamily="49" charset="-122"/>
              </a:rPr>
              <a:t>静态排序</a:t>
            </a:r>
            <a:r>
              <a:rPr lang="en-US" altLang="zh-CN" sz="2800" b="1" smtClean="0">
                <a:effectLst>
                  <a:outerShdw blurRad="38100" dist="38100" dir="2700000" algn="tl">
                    <a:srgbClr val="C0C0C0"/>
                  </a:outerShdw>
                </a:effectLst>
                <a:latin typeface="楷体_GB2312" pitchFamily="49" charset="-122"/>
                <a:ea typeface="楷体_GB2312" pitchFamily="49" charset="-122"/>
              </a:rPr>
              <a:t>:   </a:t>
            </a:r>
            <a:r>
              <a:rPr lang="zh-CN" altLang="en-US" sz="2800" b="1" smtClean="0">
                <a:effectLst>
                  <a:outerShdw blurRad="38100" dist="38100" dir="2700000" algn="tl">
                    <a:srgbClr val="C0C0C0"/>
                  </a:outerShdw>
                </a:effectLst>
                <a:latin typeface="楷体_GB2312" pitchFamily="49" charset="-122"/>
                <a:ea typeface="楷体_GB2312" pitchFamily="49" charset="-122"/>
              </a:rPr>
              <a:t>排序的过程是对数据对象本身进行物理地重排，经过比较和判断，将对象移到合适的位置。这时，数据对象一般都存放在一个顺序的表中。</a:t>
            </a:r>
          </a:p>
          <a:p>
            <a:pPr algn="just" eaLnBrk="1" hangingPunct="1">
              <a:spcBef>
                <a:spcPct val="50000"/>
              </a:spcBef>
              <a:buClr>
                <a:schemeClr val="tx1"/>
              </a:buClr>
              <a:buSzPct val="95000"/>
              <a:buFont typeface="Wingdings" panose="05000000000000000000" pitchFamily="2" charset="2"/>
              <a:buChar char="Ø"/>
              <a:defRPr/>
            </a:pPr>
            <a:r>
              <a:rPr lang="zh-CN" altLang="en-US" sz="2800" b="1" smtClean="0">
                <a:effectLst>
                  <a:outerShdw blurRad="38100" dist="38100" dir="2700000" algn="tl">
                    <a:srgbClr val="C0C0C0"/>
                  </a:outerShdw>
                </a:effectLst>
                <a:latin typeface="楷体_GB2312" pitchFamily="49" charset="-122"/>
                <a:ea typeface="楷体_GB2312" pitchFamily="49" charset="-122"/>
              </a:rPr>
              <a:t>动态排序</a:t>
            </a:r>
            <a:r>
              <a:rPr lang="en-US" altLang="zh-CN" sz="2800" b="1" smtClean="0">
                <a:effectLst>
                  <a:outerShdw blurRad="38100" dist="38100" dir="2700000" algn="tl">
                    <a:srgbClr val="C0C0C0"/>
                  </a:outerShdw>
                </a:effectLst>
                <a:latin typeface="楷体_GB2312" pitchFamily="49" charset="-122"/>
                <a:ea typeface="楷体_GB2312" pitchFamily="49" charset="-122"/>
              </a:rPr>
              <a:t>:   </a:t>
            </a:r>
            <a:r>
              <a:rPr lang="zh-CN" altLang="en-US" sz="2800" b="1" smtClean="0">
                <a:effectLst>
                  <a:outerShdw blurRad="38100" dist="38100" dir="2700000" algn="tl">
                    <a:srgbClr val="C0C0C0"/>
                  </a:outerShdw>
                </a:effectLst>
                <a:latin typeface="楷体_GB2312" pitchFamily="49" charset="-122"/>
                <a:ea typeface="楷体_GB2312" pitchFamily="49" charset="-122"/>
              </a:rPr>
              <a:t>给每个对象增加一个链接指针，在排序的过程中不移动对象或传送数据，仅通过修改链接指针来改变对象之间的逻辑顺序，从而达到排序的目的。</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0" y="188640"/>
            <a:ext cx="9144000" cy="4007251"/>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2400" b="1" dirty="0" smtClean="0">
                <a:latin typeface="Times New Roman" pitchFamily="18" charset="0"/>
              </a:rPr>
              <a:t>           </a:t>
            </a:r>
            <a:r>
              <a:rPr lang="en-US" altLang="zh-CN" sz="2400" b="1" dirty="0">
                <a:latin typeface="Times New Roman" pitchFamily="18" charset="0"/>
              </a:rPr>
              <a:t>if  i &lt; j  :    #</a:t>
            </a:r>
            <a:r>
              <a:rPr lang="zh-CN" altLang="en-US" sz="2400" b="1" dirty="0">
                <a:latin typeface="Times New Roman" pitchFamily="18" charset="0"/>
              </a:rPr>
              <a:t>比</a:t>
            </a:r>
            <a:r>
              <a:rPr lang="en-US" altLang="zh-CN" sz="2400" b="1" dirty="0">
                <a:latin typeface="Times New Roman" pitchFamily="18" charset="0"/>
              </a:rPr>
              <a:t>pivot</a:t>
            </a:r>
            <a:r>
              <a:rPr lang="zh-CN" altLang="en-US" sz="2400" b="1" dirty="0">
                <a:latin typeface="Times New Roman" pitchFamily="18" charset="0"/>
              </a:rPr>
              <a:t>小的交换到左侧，否则交换到右侧</a:t>
            </a:r>
          </a:p>
          <a:p>
            <a:pPr eaLnBrk="1" hangingPunct="1">
              <a:spcBef>
                <a:spcPct val="20000"/>
              </a:spcBef>
            </a:pPr>
            <a:r>
              <a:rPr lang="zh-CN" altLang="en-US" sz="2400" b="1" dirty="0">
                <a:latin typeface="Times New Roman" pitchFamily="18" charset="0"/>
              </a:rPr>
              <a:t>               </a:t>
            </a:r>
            <a:r>
              <a:rPr lang="en-US" altLang="zh-CN" sz="2400" b="1" dirty="0">
                <a:latin typeface="Times New Roman" pitchFamily="18" charset="0"/>
              </a:rPr>
              <a:t>A[i], A[j] = A[j], A[i]</a:t>
            </a:r>
          </a:p>
          <a:p>
            <a:pPr eaLnBrk="1" hangingPunct="1">
              <a:spcBef>
                <a:spcPct val="20000"/>
              </a:spcBef>
            </a:pPr>
            <a:r>
              <a:rPr lang="en-US" altLang="zh-CN" sz="2400" b="1" dirty="0">
                <a:latin typeface="Times New Roman" pitchFamily="18" charset="0"/>
              </a:rPr>
              <a:t>               i += 1; j += -1</a:t>
            </a:r>
          </a:p>
          <a:p>
            <a:pPr eaLnBrk="1" hangingPunct="1">
              <a:spcBef>
                <a:spcPct val="20000"/>
              </a:spcBef>
            </a:pPr>
            <a:r>
              <a:rPr lang="en-US" altLang="zh-CN" sz="2400" b="1" dirty="0">
                <a:latin typeface="Times New Roman" pitchFamily="18" charset="0"/>
              </a:rPr>
              <a:t>           else : break     # i = j</a:t>
            </a:r>
            <a:r>
              <a:rPr lang="zh-CN" altLang="en-US" sz="2400" b="1" dirty="0">
                <a:latin typeface="Times New Roman" pitchFamily="18" charset="0"/>
              </a:rPr>
              <a:t>表明元素一趟检测完成，终止循环</a:t>
            </a:r>
          </a:p>
          <a:p>
            <a:pPr eaLnBrk="1" hangingPunct="1">
              <a:spcBef>
                <a:spcPct val="20000"/>
              </a:spcBef>
            </a:pPr>
            <a:r>
              <a:rPr lang="zh-CN" altLang="en-US" sz="2400" b="1" dirty="0">
                <a:latin typeface="Times New Roman" pitchFamily="18" charset="0"/>
              </a:rPr>
              <a:t>       </a:t>
            </a:r>
            <a:r>
              <a:rPr lang="en-US" altLang="zh-CN" sz="2400" b="1" dirty="0">
                <a:latin typeface="Times New Roman" pitchFamily="18" charset="0"/>
              </a:rPr>
              <a:t>if   A[i] &gt; pivot :</a:t>
            </a:r>
          </a:p>
          <a:p>
            <a:pPr eaLnBrk="1" hangingPunct="1">
              <a:spcBef>
                <a:spcPct val="20000"/>
              </a:spcBef>
            </a:pPr>
            <a:r>
              <a:rPr lang="en-US" altLang="zh-CN" sz="2400" b="1" dirty="0">
                <a:latin typeface="Times New Roman" pitchFamily="18" charset="0"/>
              </a:rPr>
              <a:t>           A[right] = A[i]; A[i] = pivot</a:t>
            </a:r>
          </a:p>
          <a:p>
            <a:pPr eaLnBrk="1" hangingPunct="1">
              <a:spcBef>
                <a:spcPct val="20000"/>
              </a:spcBef>
            </a:pPr>
            <a:r>
              <a:rPr lang="en-US" altLang="zh-CN" sz="2400" b="1" dirty="0">
                <a:latin typeface="Times New Roman" pitchFamily="18" charset="0"/>
              </a:rPr>
              <a:t>           print '</a:t>
            </a:r>
            <a:r>
              <a:rPr lang="en-US" altLang="zh-CN" sz="2400" b="1" dirty="0" err="1">
                <a:latin typeface="Times New Roman" pitchFamily="18" charset="0"/>
              </a:rPr>
              <a:t>aaa</a:t>
            </a:r>
            <a:r>
              <a:rPr lang="en-US" altLang="zh-CN" sz="2400" b="1" dirty="0">
                <a:latin typeface="Times New Roman" pitchFamily="18" charset="0"/>
              </a:rPr>
              <a:t>'</a:t>
            </a:r>
          </a:p>
          <a:p>
            <a:pPr eaLnBrk="1" hangingPunct="1">
              <a:spcBef>
                <a:spcPct val="20000"/>
              </a:spcBef>
            </a:pPr>
            <a:r>
              <a:rPr lang="en-US" altLang="zh-CN" sz="2400" b="1" dirty="0">
                <a:latin typeface="Times New Roman" pitchFamily="18" charset="0"/>
              </a:rPr>
              <a:t>           #pivot</a:t>
            </a:r>
            <a:r>
              <a:rPr lang="zh-CN" altLang="en-US" sz="2400" b="1" dirty="0">
                <a:latin typeface="Times New Roman" pitchFamily="18" charset="0"/>
              </a:rPr>
              <a:t>移到它排序后应该在的位置</a:t>
            </a:r>
          </a:p>
          <a:p>
            <a:pPr eaLnBrk="1" hangingPunct="1">
              <a:spcBef>
                <a:spcPct val="20000"/>
              </a:spcBef>
            </a:pPr>
            <a:r>
              <a:rPr lang="zh-CN" altLang="en-US" sz="2400" b="1" dirty="0">
                <a:latin typeface="Times New Roman" pitchFamily="18" charset="0"/>
              </a:rPr>
              <a:t>   </a:t>
            </a:r>
            <a:r>
              <a:rPr lang="en-US" altLang="zh-CN" sz="2400" b="1" dirty="0">
                <a:latin typeface="Times New Roman" pitchFamily="18" charset="0"/>
              </a:rPr>
              <a:t>return i</a:t>
            </a:r>
            <a:endParaRPr lang="zh-CN" altLang="en-US" sz="2400" dirty="0">
              <a:latin typeface="楷体_GB2312" pitchFamily="49" charset="-122"/>
              <a:ea typeface="楷体_GB2312" pitchFamily="49" charset="-122"/>
            </a:endParaRPr>
          </a:p>
        </p:txBody>
      </p:sp>
      <p:sp>
        <p:nvSpPr>
          <p:cNvPr id="4" name="Text Box 4"/>
          <p:cNvSpPr txBox="1">
            <a:spLocks noChangeArrowheads="1"/>
          </p:cNvSpPr>
          <p:nvPr/>
        </p:nvSpPr>
        <p:spPr bwMode="auto">
          <a:xfrm>
            <a:off x="323850" y="4365104"/>
            <a:ext cx="8497888"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ct val="50000"/>
              </a:spcBef>
              <a:buClr>
                <a:srgbClr val="FF3300"/>
              </a:buClr>
              <a:buSzPct val="70000"/>
              <a:buFont typeface="Wingdings" pitchFamily="2" charset="2"/>
              <a:buNone/>
            </a:pP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将</a:t>
            </a:r>
            <a:r>
              <a:rPr lang="zh-CN" altLang="en-US" sz="2800" b="1" dirty="0">
                <a:ea typeface="楷体_GB2312" pitchFamily="49" charset="-122"/>
              </a:rPr>
              <a:t>“</a:t>
            </a:r>
            <a:r>
              <a:rPr lang="zh-CN" altLang="en-US" sz="2800" b="1" dirty="0">
                <a:latin typeface="楷体_GB2312" pitchFamily="49" charset="-122"/>
                <a:ea typeface="楷体_GB2312" pitchFamily="49" charset="-122"/>
              </a:rPr>
              <a:t>三者取中</a:t>
            </a:r>
            <a:r>
              <a:rPr lang="zh-CN" altLang="en-US" sz="2800" b="1" dirty="0">
                <a:ea typeface="楷体_GB2312" pitchFamily="49" charset="-122"/>
              </a:rPr>
              <a:t>”</a:t>
            </a:r>
            <a:r>
              <a:rPr lang="zh-CN" altLang="en-US" sz="2800" b="1" dirty="0">
                <a:latin typeface="楷体_GB2312" pitchFamily="49" charset="-122"/>
                <a:ea typeface="楷体_GB2312" pitchFamily="49" charset="-122"/>
              </a:rPr>
              <a:t>与</a:t>
            </a:r>
            <a:r>
              <a:rPr lang="zh-CN" altLang="en-US" sz="2800" b="1" dirty="0">
                <a:ea typeface="楷体_GB2312" pitchFamily="49" charset="-122"/>
              </a:rPr>
              <a:t>“</a:t>
            </a:r>
            <a:r>
              <a:rPr lang="zh-CN" altLang="en-US" sz="2800" b="1" dirty="0">
                <a:latin typeface="楷体_GB2312" pitchFamily="49" charset="-122"/>
                <a:ea typeface="楷体_GB2312" pitchFamily="49" charset="-122"/>
              </a:rPr>
              <a:t>小规模子序列终止快速排序</a:t>
            </a:r>
            <a:r>
              <a:rPr lang="zh-CN" altLang="en-US" sz="2800" b="1" dirty="0">
                <a:ea typeface="楷体_GB2312" pitchFamily="49" charset="-122"/>
              </a:rPr>
              <a:t>”</a:t>
            </a:r>
            <a:r>
              <a:rPr lang="zh-CN" altLang="en-US" sz="2800" b="1" dirty="0">
                <a:latin typeface="楷体_GB2312" pitchFamily="49" charset="-122"/>
                <a:ea typeface="楷体_GB2312" pitchFamily="49" charset="-122"/>
              </a:rPr>
              <a:t>两种方法结合使用，可以显著提高快速排序算法的效率</a:t>
            </a:r>
            <a:r>
              <a:rPr lang="zh-CN" altLang="en-US" sz="2800" b="1" dirty="0">
                <a:latin typeface="Times New Roman" pitchFamily="18" charset="0"/>
                <a:ea typeface="楷体_GB2312" pitchFamily="49" charset="-122"/>
              </a:rPr>
              <a:t>（</a:t>
            </a:r>
            <a:r>
              <a:rPr lang="en-US" altLang="zh-CN" sz="2800" b="1" dirty="0">
                <a:latin typeface="Times New Roman" pitchFamily="18" charset="0"/>
                <a:ea typeface="楷体_GB2312" pitchFamily="49" charset="-122"/>
              </a:rPr>
              <a:t>25%</a:t>
            </a:r>
            <a:r>
              <a:rPr lang="zh-CN" altLang="en-US" sz="2800" b="1" dirty="0">
                <a:latin typeface="Times New Roman" pitchFamily="18" charset="0"/>
                <a:ea typeface="楷体_GB2312" pitchFamily="49" charset="-122"/>
              </a:rPr>
              <a:t>）。</a:t>
            </a:r>
          </a:p>
        </p:txBody>
      </p:sp>
    </p:spTree>
    <p:extLst>
      <p:ext uri="{BB962C8B-B14F-4D97-AF65-F5344CB8AC3E}">
        <p14:creationId xmlns:p14="http://schemas.microsoft.com/office/powerpoint/2010/main" val="2696795885"/>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323850" y="1341438"/>
            <a:ext cx="84963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1437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buClr>
                <a:srgbClr val="FF3300"/>
              </a:buClr>
              <a:buSzPct val="70000"/>
              <a:buFont typeface="Wingdings" pitchFamily="2" charset="2"/>
              <a:buNone/>
            </a:pPr>
            <a:r>
              <a:rPr lang="zh-CN" altLang="en-US" sz="2800" b="1">
                <a:latin typeface="楷体_GB2312" pitchFamily="49" charset="-122"/>
                <a:ea typeface="楷体_GB2312" pitchFamily="49" charset="-122"/>
              </a:rPr>
              <a:t>在对有大量重复排序码的序列进行排序时，应用前述方法将使得效率不高。一个直接的想法是将序列划分为三个部分；一部分是排序码比基准元素小的，另一部分是排序码与基准元素等值的，最后一部分是排序码比基准元素大的。这就是三路划分的快速排序算法。</a:t>
            </a:r>
          </a:p>
        </p:txBody>
      </p:sp>
      <p:sp>
        <p:nvSpPr>
          <p:cNvPr id="68611" name="Rectangle 3"/>
          <p:cNvSpPr>
            <a:spLocks noChangeArrowheads="1"/>
          </p:cNvSpPr>
          <p:nvPr/>
        </p:nvSpPr>
        <p:spPr bwMode="auto">
          <a:xfrm>
            <a:off x="900113" y="4437063"/>
            <a:ext cx="2447925" cy="4318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楷体_GB2312" pitchFamily="49" charset="-122"/>
              </a:rPr>
              <a:t>小于</a:t>
            </a:r>
          </a:p>
        </p:txBody>
      </p:sp>
      <p:sp>
        <p:nvSpPr>
          <p:cNvPr id="68612" name="Rectangle 4"/>
          <p:cNvSpPr>
            <a:spLocks noChangeArrowheads="1"/>
          </p:cNvSpPr>
          <p:nvPr/>
        </p:nvSpPr>
        <p:spPr bwMode="auto">
          <a:xfrm>
            <a:off x="3348038" y="4437063"/>
            <a:ext cx="2447925" cy="4318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楷体_GB2312" pitchFamily="49" charset="-122"/>
              </a:rPr>
              <a:t>等于</a:t>
            </a:r>
          </a:p>
        </p:txBody>
      </p:sp>
      <p:sp>
        <p:nvSpPr>
          <p:cNvPr id="68613" name="Rectangle 5"/>
          <p:cNvSpPr>
            <a:spLocks noChangeArrowheads="1"/>
          </p:cNvSpPr>
          <p:nvPr/>
        </p:nvSpPr>
        <p:spPr bwMode="auto">
          <a:xfrm>
            <a:off x="5795963" y="4437063"/>
            <a:ext cx="2447925" cy="4318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楷体_GB2312" pitchFamily="49" charset="-122"/>
              </a:rPr>
              <a:t>大于</a:t>
            </a:r>
          </a:p>
        </p:txBody>
      </p:sp>
      <p:sp>
        <p:nvSpPr>
          <p:cNvPr id="68614" name="Line 6"/>
          <p:cNvSpPr>
            <a:spLocks noChangeShapeType="1"/>
          </p:cNvSpPr>
          <p:nvPr/>
        </p:nvSpPr>
        <p:spPr bwMode="auto">
          <a:xfrm flipV="1">
            <a:off x="900113" y="4868863"/>
            <a:ext cx="0" cy="360362"/>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15" name="Line 7"/>
          <p:cNvSpPr>
            <a:spLocks noChangeShapeType="1"/>
          </p:cNvSpPr>
          <p:nvPr/>
        </p:nvSpPr>
        <p:spPr bwMode="auto">
          <a:xfrm flipV="1">
            <a:off x="3348038" y="4868863"/>
            <a:ext cx="0" cy="360362"/>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16" name="Line 8"/>
          <p:cNvSpPr>
            <a:spLocks noChangeShapeType="1"/>
          </p:cNvSpPr>
          <p:nvPr/>
        </p:nvSpPr>
        <p:spPr bwMode="auto">
          <a:xfrm flipV="1">
            <a:off x="5795963" y="4868863"/>
            <a:ext cx="0" cy="360362"/>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17" name="Line 9"/>
          <p:cNvSpPr>
            <a:spLocks noChangeShapeType="1"/>
          </p:cNvSpPr>
          <p:nvPr/>
        </p:nvSpPr>
        <p:spPr bwMode="auto">
          <a:xfrm flipV="1">
            <a:off x="8245475" y="4868863"/>
            <a:ext cx="0" cy="360362"/>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18" name="Rectangle 10"/>
          <p:cNvSpPr>
            <a:spLocks noChangeArrowheads="1"/>
          </p:cNvSpPr>
          <p:nvPr/>
        </p:nvSpPr>
        <p:spPr bwMode="auto">
          <a:xfrm>
            <a:off x="539750" y="5221288"/>
            <a:ext cx="534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itchFamily="18" charset="0"/>
                <a:ea typeface="楷体_GB2312" pitchFamily="49" charset="-122"/>
              </a:rPr>
              <a:t>left</a:t>
            </a:r>
          </a:p>
        </p:txBody>
      </p:sp>
      <p:sp>
        <p:nvSpPr>
          <p:cNvPr id="68619" name="Rectangle 11"/>
          <p:cNvSpPr>
            <a:spLocks noChangeArrowheads="1"/>
          </p:cNvSpPr>
          <p:nvPr/>
        </p:nvSpPr>
        <p:spPr bwMode="auto">
          <a:xfrm>
            <a:off x="7885113" y="5221288"/>
            <a:ext cx="7191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itchFamily="18" charset="0"/>
                <a:ea typeface="楷体_GB2312" pitchFamily="49" charset="-122"/>
              </a:rPr>
              <a:t>right</a:t>
            </a:r>
          </a:p>
        </p:txBody>
      </p:sp>
      <p:sp>
        <p:nvSpPr>
          <p:cNvPr id="68620" name="Rectangle 12"/>
          <p:cNvSpPr>
            <a:spLocks noChangeArrowheads="1"/>
          </p:cNvSpPr>
          <p:nvPr/>
        </p:nvSpPr>
        <p:spPr bwMode="auto">
          <a:xfrm>
            <a:off x="5651500" y="5192713"/>
            <a:ext cx="268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itchFamily="18" charset="0"/>
                <a:ea typeface="楷体_GB2312" pitchFamily="49" charset="-122"/>
              </a:rPr>
              <a:t>j</a:t>
            </a:r>
          </a:p>
        </p:txBody>
      </p:sp>
      <p:sp>
        <p:nvSpPr>
          <p:cNvPr id="68621" name="Rectangle 13"/>
          <p:cNvSpPr>
            <a:spLocks noChangeArrowheads="1"/>
          </p:cNvSpPr>
          <p:nvPr/>
        </p:nvSpPr>
        <p:spPr bwMode="auto">
          <a:xfrm>
            <a:off x="3203575" y="522128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itchFamily="18" charset="0"/>
                <a:ea typeface="楷体_GB2312" pitchFamily="49" charset="-122"/>
              </a:rPr>
              <a:t>i</a:t>
            </a:r>
          </a:p>
        </p:txBody>
      </p:sp>
      <p:sp>
        <p:nvSpPr>
          <p:cNvPr id="68622" name="Rectangle 14"/>
          <p:cNvSpPr>
            <a:spLocks noChangeArrowheads="1"/>
          </p:cNvSpPr>
          <p:nvPr/>
        </p:nvSpPr>
        <p:spPr bwMode="auto">
          <a:xfrm>
            <a:off x="250825" y="352425"/>
            <a:ext cx="7119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latin typeface="楷体_GB2312" pitchFamily="49" charset="-122"/>
                <a:ea typeface="楷体_GB2312" pitchFamily="49" charset="-122"/>
              </a:rPr>
              <a:t>改进思路三：</a:t>
            </a:r>
            <a:r>
              <a:rPr lang="zh-CN" altLang="en-US" sz="3200" b="1">
                <a:solidFill>
                  <a:srgbClr val="FF3300"/>
                </a:solidFill>
                <a:latin typeface="楷体_GB2312" pitchFamily="49" charset="-122"/>
                <a:ea typeface="楷体_GB2312" pitchFamily="49" charset="-122"/>
              </a:rPr>
              <a:t>三路划分的快速排序算法</a:t>
            </a:r>
            <a:endParaRPr kumimoji="1" lang="zh-CN" altLang="en-US" sz="3200" b="1">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755650" y="4797425"/>
            <a:ext cx="1439863" cy="4318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ea typeface="楷体_GB2312" pitchFamily="49" charset="-122"/>
              </a:rPr>
              <a:t>等于</a:t>
            </a:r>
          </a:p>
        </p:txBody>
      </p:sp>
      <p:sp>
        <p:nvSpPr>
          <p:cNvPr id="69635" name="Rectangle 3"/>
          <p:cNvSpPr>
            <a:spLocks noChangeArrowheads="1"/>
          </p:cNvSpPr>
          <p:nvPr/>
        </p:nvSpPr>
        <p:spPr bwMode="auto">
          <a:xfrm>
            <a:off x="2195513" y="4797425"/>
            <a:ext cx="1439862" cy="4318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ea typeface="楷体_GB2312" pitchFamily="49" charset="-122"/>
              </a:rPr>
              <a:t>小于</a:t>
            </a:r>
          </a:p>
        </p:txBody>
      </p:sp>
      <p:sp>
        <p:nvSpPr>
          <p:cNvPr id="69636" name="Rectangle 4"/>
          <p:cNvSpPr>
            <a:spLocks noChangeArrowheads="1"/>
          </p:cNvSpPr>
          <p:nvPr/>
        </p:nvSpPr>
        <p:spPr bwMode="auto">
          <a:xfrm>
            <a:off x="3635375" y="4797425"/>
            <a:ext cx="1439863" cy="4318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ea typeface="楷体_GB2312" pitchFamily="49" charset="-122"/>
            </a:endParaRPr>
          </a:p>
        </p:txBody>
      </p:sp>
      <p:sp>
        <p:nvSpPr>
          <p:cNvPr id="69637" name="Rectangle 5"/>
          <p:cNvSpPr>
            <a:spLocks noChangeArrowheads="1"/>
          </p:cNvSpPr>
          <p:nvPr/>
        </p:nvSpPr>
        <p:spPr bwMode="auto">
          <a:xfrm>
            <a:off x="5076825" y="4797425"/>
            <a:ext cx="1439863" cy="4318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ea typeface="楷体_GB2312" pitchFamily="49" charset="-122"/>
              </a:rPr>
              <a:t>大于</a:t>
            </a:r>
          </a:p>
        </p:txBody>
      </p:sp>
      <p:sp>
        <p:nvSpPr>
          <p:cNvPr id="69638" name="Rectangle 6"/>
          <p:cNvSpPr>
            <a:spLocks noChangeArrowheads="1"/>
          </p:cNvSpPr>
          <p:nvPr/>
        </p:nvSpPr>
        <p:spPr bwMode="auto">
          <a:xfrm>
            <a:off x="6516688" y="4797425"/>
            <a:ext cx="1439862" cy="4318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ea typeface="楷体_GB2312" pitchFamily="49" charset="-122"/>
              </a:rPr>
              <a:t>等于</a:t>
            </a:r>
          </a:p>
        </p:txBody>
      </p:sp>
      <p:sp>
        <p:nvSpPr>
          <p:cNvPr id="69639" name="Line 7"/>
          <p:cNvSpPr>
            <a:spLocks noChangeShapeType="1"/>
          </p:cNvSpPr>
          <p:nvPr/>
        </p:nvSpPr>
        <p:spPr bwMode="auto">
          <a:xfrm flipV="1">
            <a:off x="7956550" y="5229225"/>
            <a:ext cx="0" cy="36036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40" name="Rectangle 8"/>
          <p:cNvSpPr>
            <a:spLocks noChangeArrowheads="1"/>
          </p:cNvSpPr>
          <p:nvPr/>
        </p:nvSpPr>
        <p:spPr bwMode="auto">
          <a:xfrm>
            <a:off x="7596188" y="5581650"/>
            <a:ext cx="7191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itchFamily="18" charset="0"/>
                <a:ea typeface="楷体_GB2312" pitchFamily="49" charset="-122"/>
              </a:rPr>
              <a:t>right</a:t>
            </a:r>
          </a:p>
        </p:txBody>
      </p:sp>
      <p:sp>
        <p:nvSpPr>
          <p:cNvPr id="69641" name="Line 9"/>
          <p:cNvSpPr>
            <a:spLocks noChangeShapeType="1"/>
          </p:cNvSpPr>
          <p:nvPr/>
        </p:nvSpPr>
        <p:spPr bwMode="auto">
          <a:xfrm flipV="1">
            <a:off x="755650" y="5229225"/>
            <a:ext cx="0" cy="36036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42" name="Rectangle 10"/>
          <p:cNvSpPr>
            <a:spLocks noChangeArrowheads="1"/>
          </p:cNvSpPr>
          <p:nvPr/>
        </p:nvSpPr>
        <p:spPr bwMode="auto">
          <a:xfrm>
            <a:off x="395288" y="5581650"/>
            <a:ext cx="5349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itchFamily="18" charset="0"/>
                <a:ea typeface="楷体_GB2312" pitchFamily="49" charset="-122"/>
              </a:rPr>
              <a:t>left</a:t>
            </a:r>
          </a:p>
        </p:txBody>
      </p:sp>
      <p:sp>
        <p:nvSpPr>
          <p:cNvPr id="69643" name="Line 11"/>
          <p:cNvSpPr>
            <a:spLocks noChangeShapeType="1"/>
          </p:cNvSpPr>
          <p:nvPr/>
        </p:nvSpPr>
        <p:spPr bwMode="auto">
          <a:xfrm flipV="1">
            <a:off x="3635375" y="5229225"/>
            <a:ext cx="0" cy="36036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44" name="Rectangle 12"/>
          <p:cNvSpPr>
            <a:spLocks noChangeArrowheads="1"/>
          </p:cNvSpPr>
          <p:nvPr/>
        </p:nvSpPr>
        <p:spPr bwMode="auto">
          <a:xfrm>
            <a:off x="3490913" y="558165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itchFamily="18" charset="0"/>
                <a:ea typeface="楷体_GB2312" pitchFamily="49" charset="-122"/>
              </a:rPr>
              <a:t>i</a:t>
            </a:r>
          </a:p>
        </p:txBody>
      </p:sp>
      <p:sp>
        <p:nvSpPr>
          <p:cNvPr id="69645" name="Line 13"/>
          <p:cNvSpPr>
            <a:spLocks noChangeShapeType="1"/>
          </p:cNvSpPr>
          <p:nvPr/>
        </p:nvSpPr>
        <p:spPr bwMode="auto">
          <a:xfrm flipV="1">
            <a:off x="5087938" y="5229225"/>
            <a:ext cx="0" cy="36036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46" name="Rectangle 14"/>
          <p:cNvSpPr>
            <a:spLocks noChangeArrowheads="1"/>
          </p:cNvSpPr>
          <p:nvPr/>
        </p:nvSpPr>
        <p:spPr bwMode="auto">
          <a:xfrm>
            <a:off x="4932363" y="5581650"/>
            <a:ext cx="268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itchFamily="18" charset="0"/>
                <a:ea typeface="楷体_GB2312" pitchFamily="49" charset="-122"/>
              </a:rPr>
              <a:t>j</a:t>
            </a:r>
          </a:p>
        </p:txBody>
      </p:sp>
      <p:sp>
        <p:nvSpPr>
          <p:cNvPr id="69647" name="Line 15"/>
          <p:cNvSpPr>
            <a:spLocks noChangeShapeType="1"/>
          </p:cNvSpPr>
          <p:nvPr/>
        </p:nvSpPr>
        <p:spPr bwMode="auto">
          <a:xfrm flipV="1">
            <a:off x="2195513" y="5229225"/>
            <a:ext cx="0" cy="36036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48" name="Line 16"/>
          <p:cNvSpPr>
            <a:spLocks noChangeShapeType="1"/>
          </p:cNvSpPr>
          <p:nvPr/>
        </p:nvSpPr>
        <p:spPr bwMode="auto">
          <a:xfrm flipV="1">
            <a:off x="6516688" y="5229225"/>
            <a:ext cx="0" cy="36036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49" name="Rectangle 17"/>
          <p:cNvSpPr>
            <a:spLocks noChangeArrowheads="1"/>
          </p:cNvSpPr>
          <p:nvPr/>
        </p:nvSpPr>
        <p:spPr bwMode="auto">
          <a:xfrm>
            <a:off x="2051050" y="558165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itchFamily="18" charset="0"/>
                <a:ea typeface="楷体_GB2312" pitchFamily="49" charset="-122"/>
              </a:rPr>
              <a:t>p</a:t>
            </a:r>
          </a:p>
        </p:txBody>
      </p:sp>
      <p:sp>
        <p:nvSpPr>
          <p:cNvPr id="69650" name="Rectangle 18"/>
          <p:cNvSpPr>
            <a:spLocks noChangeArrowheads="1"/>
          </p:cNvSpPr>
          <p:nvPr/>
        </p:nvSpPr>
        <p:spPr bwMode="auto">
          <a:xfrm>
            <a:off x="6372225" y="558165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itchFamily="18" charset="0"/>
                <a:ea typeface="楷体_GB2312" pitchFamily="49" charset="-122"/>
              </a:rPr>
              <a:t>q</a:t>
            </a:r>
          </a:p>
        </p:txBody>
      </p:sp>
      <p:sp>
        <p:nvSpPr>
          <p:cNvPr id="69651" name="Rectangle 19"/>
          <p:cNvSpPr>
            <a:spLocks noChangeArrowheads="1"/>
          </p:cNvSpPr>
          <p:nvPr/>
        </p:nvSpPr>
        <p:spPr bwMode="auto">
          <a:xfrm>
            <a:off x="323850" y="260350"/>
            <a:ext cx="33988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buClr>
                <a:srgbClr val="FF3300"/>
              </a:buClr>
              <a:buSzPct val="70000"/>
              <a:buFont typeface="Wingdings" pitchFamily="2" charset="2"/>
              <a:buNone/>
            </a:pPr>
            <a:r>
              <a:rPr lang="zh-CN" altLang="en-US" sz="2800" b="1">
                <a:latin typeface="楷体_GB2312" pitchFamily="49" charset="-122"/>
                <a:ea typeface="楷体_GB2312" pitchFamily="49" charset="-122"/>
              </a:rPr>
              <a:t>具体的划分过程是：</a:t>
            </a:r>
          </a:p>
        </p:txBody>
      </p:sp>
      <p:sp>
        <p:nvSpPr>
          <p:cNvPr id="816148" name="Text Box 20"/>
          <p:cNvSpPr txBox="1">
            <a:spLocks noChangeArrowheads="1"/>
          </p:cNvSpPr>
          <p:nvPr/>
        </p:nvSpPr>
        <p:spPr bwMode="auto">
          <a:xfrm>
            <a:off x="323850" y="908050"/>
            <a:ext cx="8640763"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chemeClr val="tx1"/>
              </a:buClr>
              <a:buFont typeface="Wingdings" pitchFamily="2" charset="2"/>
              <a:buAutoNum type="circleNumDbPlain"/>
            </a:pPr>
            <a:r>
              <a:rPr lang="en-US" altLang="zh-CN" sz="2800" b="1">
                <a:latin typeface="Times New Roman" pitchFamily="18" charset="0"/>
                <a:ea typeface="楷体_GB2312" pitchFamily="49" charset="-122"/>
              </a:rPr>
              <a:t>i</a:t>
            </a:r>
            <a:r>
              <a:rPr lang="zh-CN" altLang="en-US" sz="2800" b="1">
                <a:latin typeface="Times New Roman" pitchFamily="18" charset="0"/>
                <a:ea typeface="楷体_GB2312" pitchFamily="49" charset="-122"/>
              </a:rPr>
              <a:t>、</a:t>
            </a:r>
            <a:r>
              <a:rPr lang="en-US" altLang="zh-CN" sz="2800" b="1">
                <a:latin typeface="Times New Roman" pitchFamily="18" charset="0"/>
                <a:ea typeface="楷体_GB2312" pitchFamily="49" charset="-122"/>
              </a:rPr>
              <a:t>j</a:t>
            </a:r>
            <a:r>
              <a:rPr lang="zh-CN" altLang="en-US" sz="2800" b="1">
                <a:latin typeface="楷体_GB2312" pitchFamily="49" charset="-122"/>
                <a:ea typeface="楷体_GB2312" pitchFamily="49" charset="-122"/>
              </a:rPr>
              <a:t>两指针从两端向中间相向移动。</a:t>
            </a:r>
          </a:p>
          <a:p>
            <a:pPr eaLnBrk="1" hangingPunct="1">
              <a:buClr>
                <a:schemeClr val="tx1"/>
              </a:buClr>
              <a:buFont typeface="Wingdings" pitchFamily="2" charset="2"/>
              <a:buAutoNum type="circleNumDbPlain"/>
            </a:pPr>
            <a:r>
              <a:rPr lang="en-US" altLang="zh-CN" sz="2800" b="1">
                <a:latin typeface="Times New Roman" pitchFamily="18" charset="0"/>
                <a:ea typeface="楷体_GB2312" pitchFamily="49" charset="-122"/>
              </a:rPr>
              <a:t>i</a:t>
            </a:r>
            <a:r>
              <a:rPr lang="zh-CN" altLang="en-US" sz="2800" b="1">
                <a:latin typeface="Times New Roman" pitchFamily="18" charset="0"/>
                <a:ea typeface="楷体_GB2312" pitchFamily="49" charset="-122"/>
              </a:rPr>
              <a:t>、</a:t>
            </a:r>
            <a:r>
              <a:rPr lang="en-US" altLang="zh-CN" sz="2800" b="1">
                <a:latin typeface="Times New Roman" pitchFamily="18" charset="0"/>
                <a:ea typeface="楷体_GB2312" pitchFamily="49" charset="-122"/>
              </a:rPr>
              <a:t>j</a:t>
            </a:r>
            <a:r>
              <a:rPr lang="zh-CN" altLang="en-US" sz="2800" b="1">
                <a:latin typeface="楷体_GB2312" pitchFamily="49" charset="-122"/>
                <a:ea typeface="楷体_GB2312" pitchFamily="49" charset="-122"/>
              </a:rPr>
              <a:t>指向的对象如果逆序，则交换之；</a:t>
            </a:r>
          </a:p>
          <a:p>
            <a:pPr eaLnBrk="1" hangingPunct="1">
              <a:buClr>
                <a:schemeClr val="tx1"/>
              </a:buClr>
              <a:buFont typeface="Wingdings" pitchFamily="2" charset="2"/>
              <a:buAutoNum type="circleNumDbPlain"/>
            </a:pPr>
            <a:r>
              <a:rPr lang="en-US" altLang="zh-CN" sz="2800" b="1">
                <a:latin typeface="Times New Roman" pitchFamily="18" charset="0"/>
                <a:ea typeface="楷体_GB2312" pitchFamily="49" charset="-122"/>
              </a:rPr>
              <a:t>i</a:t>
            </a:r>
            <a:r>
              <a:rPr lang="zh-CN" altLang="en-US" sz="2800" b="1">
                <a:latin typeface="楷体_GB2312" pitchFamily="49" charset="-122"/>
                <a:ea typeface="楷体_GB2312" pitchFamily="49" charset="-122"/>
              </a:rPr>
              <a:t>指向的对象如果与基准相等，向左与</a:t>
            </a:r>
            <a:r>
              <a:rPr lang="en-US" altLang="zh-CN" sz="2800" b="1">
                <a:latin typeface="Times New Roman" pitchFamily="18" charset="0"/>
                <a:ea typeface="楷体_GB2312" pitchFamily="49" charset="-122"/>
              </a:rPr>
              <a:t>p</a:t>
            </a:r>
            <a:r>
              <a:rPr lang="zh-CN" altLang="en-US" sz="2800" b="1">
                <a:latin typeface="楷体_GB2312" pitchFamily="49" charset="-122"/>
                <a:ea typeface="楷体_GB2312" pitchFamily="49" charset="-122"/>
              </a:rPr>
              <a:t>位置的对象交换之；</a:t>
            </a:r>
          </a:p>
          <a:p>
            <a:pPr eaLnBrk="1" hangingPunct="1">
              <a:buClr>
                <a:schemeClr val="tx1"/>
              </a:buClr>
              <a:buFont typeface="Wingdings" pitchFamily="2" charset="2"/>
              <a:buAutoNum type="circleNumDbPlain"/>
            </a:pPr>
            <a:r>
              <a:rPr lang="en-US" altLang="zh-CN" sz="2800" b="1">
                <a:latin typeface="Times New Roman" pitchFamily="18" charset="0"/>
                <a:ea typeface="楷体_GB2312" pitchFamily="49" charset="-122"/>
              </a:rPr>
              <a:t>j</a:t>
            </a:r>
            <a:r>
              <a:rPr lang="zh-CN" altLang="en-US" sz="2800" b="1">
                <a:latin typeface="楷体_GB2312" pitchFamily="49" charset="-122"/>
                <a:ea typeface="楷体_GB2312" pitchFamily="49" charset="-122"/>
              </a:rPr>
              <a:t>指向的对象如果与基准相等，向右与</a:t>
            </a:r>
            <a:r>
              <a:rPr lang="en-US" altLang="zh-CN" sz="2800" b="1">
                <a:latin typeface="Times New Roman" pitchFamily="18" charset="0"/>
                <a:ea typeface="楷体_GB2312" pitchFamily="49" charset="-122"/>
              </a:rPr>
              <a:t>q</a:t>
            </a:r>
            <a:r>
              <a:rPr lang="zh-CN" altLang="en-US" sz="2800" b="1">
                <a:latin typeface="楷体_GB2312" pitchFamily="49" charset="-122"/>
                <a:ea typeface="楷体_GB2312" pitchFamily="49" charset="-122"/>
              </a:rPr>
              <a:t>位置的对象交换之；</a:t>
            </a:r>
          </a:p>
          <a:p>
            <a:pPr eaLnBrk="1" hangingPunct="1">
              <a:buClr>
                <a:schemeClr val="tx1"/>
              </a:buClr>
              <a:buFont typeface="Wingdings" pitchFamily="2" charset="2"/>
              <a:buAutoNum type="circleNumDbPlain"/>
            </a:pPr>
            <a:r>
              <a:rPr lang="zh-CN" altLang="en-US" sz="2800" b="1">
                <a:latin typeface="楷体_GB2312" pitchFamily="49" charset="-122"/>
                <a:ea typeface="楷体_GB2312" pitchFamily="49" charset="-122"/>
              </a:rPr>
              <a:t>两指针交汇后，两端与基准相同的对象分别交换到中间位置。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16148">
                                            <p:txEl>
                                              <p:pRg st="0" end="0"/>
                                            </p:txEl>
                                          </p:spTgt>
                                        </p:tgtEl>
                                        <p:attrNameLst>
                                          <p:attrName>style.visibility</p:attrName>
                                        </p:attrNameLst>
                                      </p:cBhvr>
                                      <p:to>
                                        <p:strVal val="visible"/>
                                      </p:to>
                                    </p:set>
                                    <p:anim calcmode="lin" valueType="num">
                                      <p:cBhvr additive="base">
                                        <p:cTn id="7" dur="500" fill="hold"/>
                                        <p:tgtEl>
                                          <p:spTgt spid="8161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61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16148">
                                            <p:txEl>
                                              <p:pRg st="1" end="1"/>
                                            </p:txEl>
                                          </p:spTgt>
                                        </p:tgtEl>
                                        <p:attrNameLst>
                                          <p:attrName>style.visibility</p:attrName>
                                        </p:attrNameLst>
                                      </p:cBhvr>
                                      <p:to>
                                        <p:strVal val="visible"/>
                                      </p:to>
                                    </p:set>
                                    <p:anim calcmode="lin" valueType="num">
                                      <p:cBhvr additive="base">
                                        <p:cTn id="13" dur="500" fill="hold"/>
                                        <p:tgtEl>
                                          <p:spTgt spid="81614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614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16148">
                                            <p:txEl>
                                              <p:pRg st="2" end="2"/>
                                            </p:txEl>
                                          </p:spTgt>
                                        </p:tgtEl>
                                        <p:attrNameLst>
                                          <p:attrName>style.visibility</p:attrName>
                                        </p:attrNameLst>
                                      </p:cBhvr>
                                      <p:to>
                                        <p:strVal val="visible"/>
                                      </p:to>
                                    </p:set>
                                    <p:anim calcmode="lin" valueType="num">
                                      <p:cBhvr additive="base">
                                        <p:cTn id="19" dur="500" fill="hold"/>
                                        <p:tgtEl>
                                          <p:spTgt spid="81614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614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16148">
                                            <p:txEl>
                                              <p:pRg st="3" end="3"/>
                                            </p:txEl>
                                          </p:spTgt>
                                        </p:tgtEl>
                                        <p:attrNameLst>
                                          <p:attrName>style.visibility</p:attrName>
                                        </p:attrNameLst>
                                      </p:cBhvr>
                                      <p:to>
                                        <p:strVal val="visible"/>
                                      </p:to>
                                    </p:set>
                                    <p:anim calcmode="lin" valueType="num">
                                      <p:cBhvr additive="base">
                                        <p:cTn id="25" dur="500" fill="hold"/>
                                        <p:tgtEl>
                                          <p:spTgt spid="81614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614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816148">
                                            <p:txEl>
                                              <p:pRg st="4" end="4"/>
                                            </p:txEl>
                                          </p:spTgt>
                                        </p:tgtEl>
                                        <p:attrNameLst>
                                          <p:attrName>style.visibility</p:attrName>
                                        </p:attrNameLst>
                                      </p:cBhvr>
                                      <p:to>
                                        <p:strVal val="visible"/>
                                      </p:to>
                                    </p:set>
                                    <p:anim calcmode="lin" valueType="num">
                                      <p:cBhvr additive="base">
                                        <p:cTn id="31" dur="500" fill="hold"/>
                                        <p:tgtEl>
                                          <p:spTgt spid="81614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614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107950" y="115888"/>
            <a:ext cx="8496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buClr>
                <a:srgbClr val="FF3300"/>
              </a:buClr>
              <a:buSzPct val="70000"/>
              <a:buFont typeface="Wingdings" pitchFamily="2" charset="2"/>
              <a:buNone/>
            </a:pPr>
            <a:r>
              <a:rPr lang="zh-CN" altLang="en-US" sz="2800" b="1">
                <a:latin typeface="楷体_GB2312" pitchFamily="49" charset="-122"/>
                <a:ea typeface="楷体_GB2312" pitchFamily="49" charset="-122"/>
              </a:rPr>
              <a:t>三路划分的快速排序算法</a:t>
            </a:r>
          </a:p>
        </p:txBody>
      </p:sp>
      <p:sp>
        <p:nvSpPr>
          <p:cNvPr id="70659" name="Text Box 3"/>
          <p:cNvSpPr txBox="1">
            <a:spLocks noChangeArrowheads="1"/>
          </p:cNvSpPr>
          <p:nvPr/>
        </p:nvSpPr>
        <p:spPr bwMode="auto">
          <a:xfrm>
            <a:off x="0" y="704850"/>
            <a:ext cx="9144000" cy="6124754"/>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2400"/>
              </a:lnSpc>
              <a:spcBef>
                <a:spcPct val="20000"/>
              </a:spcBef>
            </a:pPr>
            <a:r>
              <a:rPr lang="en-US" altLang="zh-CN" sz="2400" b="1" dirty="0" err="1">
                <a:latin typeface="Times New Roman" pitchFamily="18" charset="0"/>
              </a:rPr>
              <a:t>def</a:t>
            </a:r>
            <a:r>
              <a:rPr lang="en-US" altLang="zh-CN" sz="2400" b="1" dirty="0">
                <a:latin typeface="Times New Roman" pitchFamily="18" charset="0"/>
              </a:rPr>
              <a:t> </a:t>
            </a:r>
            <a:r>
              <a:rPr lang="en-US" altLang="zh-CN" sz="2400" b="1" dirty="0" err="1">
                <a:latin typeface="Times New Roman" pitchFamily="18" charset="0"/>
              </a:rPr>
              <a:t>QuickSort</a:t>
            </a:r>
            <a:r>
              <a:rPr lang="en-US" altLang="zh-CN" sz="2400" b="1" dirty="0">
                <a:latin typeface="Times New Roman" pitchFamily="18" charset="0"/>
              </a:rPr>
              <a:t>(A, left, right) :</a:t>
            </a:r>
          </a:p>
          <a:p>
            <a:pPr eaLnBrk="1" hangingPunct="1">
              <a:lnSpc>
                <a:spcPts val="2400"/>
              </a:lnSpc>
              <a:spcBef>
                <a:spcPct val="20000"/>
              </a:spcBef>
            </a:pPr>
            <a:r>
              <a:rPr lang="en-US" altLang="zh-CN" sz="2400" b="1" dirty="0">
                <a:latin typeface="Times New Roman" pitchFamily="18" charset="0"/>
              </a:rPr>
              <a:t>    pivot = A[right]</a:t>
            </a:r>
          </a:p>
          <a:p>
            <a:pPr eaLnBrk="1" hangingPunct="1">
              <a:lnSpc>
                <a:spcPts val="2400"/>
              </a:lnSpc>
              <a:spcBef>
                <a:spcPct val="20000"/>
              </a:spcBef>
            </a:pPr>
            <a:r>
              <a:rPr lang="en-US" altLang="zh-CN" sz="2400" b="1" dirty="0">
                <a:latin typeface="Times New Roman" pitchFamily="18" charset="0"/>
              </a:rPr>
              <a:t>    if  right &lt;= left : return    #</a:t>
            </a:r>
            <a:r>
              <a:rPr lang="zh-CN" altLang="en-US" sz="2400" b="1" dirty="0">
                <a:latin typeface="Times New Roman" pitchFamily="18" charset="0"/>
              </a:rPr>
              <a:t>指针相遇时返回</a:t>
            </a:r>
          </a:p>
          <a:p>
            <a:pPr eaLnBrk="1" hangingPunct="1">
              <a:lnSpc>
                <a:spcPts val="2400"/>
              </a:lnSpc>
              <a:spcBef>
                <a:spcPct val="20000"/>
              </a:spcBef>
            </a:pPr>
            <a:r>
              <a:rPr lang="zh-CN" altLang="en-US" sz="2400" b="1" dirty="0">
                <a:latin typeface="Times New Roman" pitchFamily="18" charset="0"/>
              </a:rPr>
              <a:t>    </a:t>
            </a:r>
            <a:r>
              <a:rPr lang="en-US" altLang="zh-CN" sz="2400" b="1" dirty="0">
                <a:latin typeface="Times New Roman" pitchFamily="18" charset="0"/>
              </a:rPr>
              <a:t>i, j, p, q = left-1, right, left-1, right</a:t>
            </a:r>
          </a:p>
          <a:p>
            <a:pPr eaLnBrk="1" hangingPunct="1">
              <a:lnSpc>
                <a:spcPts val="2400"/>
              </a:lnSpc>
              <a:spcBef>
                <a:spcPct val="20000"/>
              </a:spcBef>
            </a:pPr>
            <a:r>
              <a:rPr lang="en-US" altLang="zh-CN" sz="2400" b="1" dirty="0">
                <a:latin typeface="Times New Roman" pitchFamily="18" charset="0"/>
              </a:rPr>
              <a:t>    while True  :  </a:t>
            </a:r>
            <a:endParaRPr lang="en-US" altLang="zh-CN" sz="2400" b="1" dirty="0" smtClean="0">
              <a:latin typeface="Times New Roman" pitchFamily="18" charset="0"/>
            </a:endParaRPr>
          </a:p>
          <a:p>
            <a:pPr eaLnBrk="1" hangingPunct="1">
              <a:lnSpc>
                <a:spcPts val="2400"/>
              </a:lnSpc>
              <a:spcBef>
                <a:spcPct val="20000"/>
              </a:spcBef>
            </a:pPr>
            <a:r>
              <a:rPr lang="en-US" altLang="zh-CN" sz="2400" b="1" dirty="0">
                <a:latin typeface="Times New Roman" pitchFamily="18" charset="0"/>
              </a:rPr>
              <a:t> </a:t>
            </a:r>
            <a:r>
              <a:rPr lang="en-US" altLang="zh-CN" sz="2400" b="1" dirty="0" smtClean="0">
                <a:latin typeface="Times New Roman" pitchFamily="18" charset="0"/>
              </a:rPr>
              <a:t>   </a:t>
            </a:r>
            <a:r>
              <a:rPr lang="en-US" altLang="zh-CN" sz="2400" b="1" dirty="0">
                <a:latin typeface="Times New Roman" pitchFamily="18" charset="0"/>
              </a:rPr>
              <a:t>#</a:t>
            </a:r>
            <a:r>
              <a:rPr lang="zh-CN" altLang="en-US" sz="2400" b="1" dirty="0">
                <a:latin typeface="Times New Roman" pitchFamily="18" charset="0"/>
              </a:rPr>
              <a:t>交换逆序对象，同时将与基准相同同的对象放在数组的两边</a:t>
            </a:r>
          </a:p>
          <a:p>
            <a:pPr eaLnBrk="1" hangingPunct="1">
              <a:lnSpc>
                <a:spcPts val="2400"/>
              </a:lnSpc>
              <a:spcBef>
                <a:spcPct val="20000"/>
              </a:spcBef>
            </a:pPr>
            <a:r>
              <a:rPr lang="zh-CN" altLang="en-US" sz="2400" b="1" dirty="0">
                <a:latin typeface="Times New Roman" pitchFamily="18" charset="0"/>
              </a:rPr>
              <a:t>        </a:t>
            </a:r>
            <a:r>
              <a:rPr lang="en-US" altLang="zh-CN" sz="2400" b="1" dirty="0">
                <a:latin typeface="Times New Roman" pitchFamily="18" charset="0"/>
              </a:rPr>
              <a:t>while  True :</a:t>
            </a:r>
          </a:p>
          <a:p>
            <a:pPr eaLnBrk="1" hangingPunct="1">
              <a:lnSpc>
                <a:spcPts val="2400"/>
              </a:lnSpc>
              <a:spcBef>
                <a:spcPct val="20000"/>
              </a:spcBef>
            </a:pPr>
            <a:r>
              <a:rPr lang="en-US" altLang="zh-CN" sz="2400" b="1" dirty="0">
                <a:latin typeface="Times New Roman" pitchFamily="18" charset="0"/>
              </a:rPr>
              <a:t>            i += 1</a:t>
            </a:r>
          </a:p>
          <a:p>
            <a:pPr eaLnBrk="1" hangingPunct="1">
              <a:lnSpc>
                <a:spcPts val="2400"/>
              </a:lnSpc>
              <a:spcBef>
                <a:spcPct val="20000"/>
              </a:spcBef>
            </a:pPr>
            <a:r>
              <a:rPr lang="en-US" altLang="zh-CN" sz="2400" b="1" dirty="0">
                <a:latin typeface="Times New Roman" pitchFamily="18" charset="0"/>
              </a:rPr>
              <a:t>            if  A[i] &lt; pivot :</a:t>
            </a:r>
          </a:p>
          <a:p>
            <a:pPr eaLnBrk="1" hangingPunct="1">
              <a:lnSpc>
                <a:spcPts val="2400"/>
              </a:lnSpc>
              <a:spcBef>
                <a:spcPct val="20000"/>
              </a:spcBef>
            </a:pPr>
            <a:r>
              <a:rPr lang="en-US" altLang="zh-CN" sz="2400" b="1" dirty="0">
                <a:latin typeface="Times New Roman" pitchFamily="18" charset="0"/>
              </a:rPr>
              <a:t>                if  i == j : break</a:t>
            </a:r>
          </a:p>
          <a:p>
            <a:pPr eaLnBrk="1" hangingPunct="1">
              <a:lnSpc>
                <a:spcPts val="2400"/>
              </a:lnSpc>
              <a:spcBef>
                <a:spcPct val="20000"/>
              </a:spcBef>
            </a:pPr>
            <a:r>
              <a:rPr lang="en-US" altLang="zh-CN" sz="2400" b="1" dirty="0">
                <a:latin typeface="Times New Roman" pitchFamily="18" charset="0"/>
              </a:rPr>
              <a:t>            else : break</a:t>
            </a:r>
          </a:p>
          <a:p>
            <a:pPr eaLnBrk="1" hangingPunct="1">
              <a:lnSpc>
                <a:spcPts val="2400"/>
              </a:lnSpc>
              <a:spcBef>
                <a:spcPct val="20000"/>
              </a:spcBef>
            </a:pPr>
            <a:r>
              <a:rPr lang="en-US" altLang="zh-CN" sz="2400" b="1" dirty="0">
                <a:latin typeface="Times New Roman" pitchFamily="18" charset="0"/>
              </a:rPr>
              <a:t>        while  True :</a:t>
            </a:r>
          </a:p>
          <a:p>
            <a:pPr eaLnBrk="1" hangingPunct="1">
              <a:lnSpc>
                <a:spcPts val="2400"/>
              </a:lnSpc>
              <a:spcBef>
                <a:spcPct val="20000"/>
              </a:spcBef>
            </a:pPr>
            <a:r>
              <a:rPr lang="en-US" altLang="zh-CN" sz="2400" b="1" dirty="0">
                <a:latin typeface="Times New Roman" pitchFamily="18" charset="0"/>
              </a:rPr>
              <a:t>            j += -1</a:t>
            </a:r>
          </a:p>
          <a:p>
            <a:pPr eaLnBrk="1" hangingPunct="1">
              <a:lnSpc>
                <a:spcPts val="2400"/>
              </a:lnSpc>
              <a:spcBef>
                <a:spcPct val="20000"/>
              </a:spcBef>
            </a:pPr>
            <a:r>
              <a:rPr lang="en-US" altLang="zh-CN" sz="2400" b="1" dirty="0">
                <a:latin typeface="Times New Roman" pitchFamily="18" charset="0"/>
              </a:rPr>
              <a:t>            if  A[j] &gt; pivot  :</a:t>
            </a:r>
          </a:p>
          <a:p>
            <a:pPr eaLnBrk="1" hangingPunct="1">
              <a:lnSpc>
                <a:spcPts val="2400"/>
              </a:lnSpc>
              <a:spcBef>
                <a:spcPct val="20000"/>
              </a:spcBef>
            </a:pPr>
            <a:r>
              <a:rPr lang="en-US" altLang="zh-CN" sz="2400" b="1" dirty="0">
                <a:latin typeface="Times New Roman" pitchFamily="18" charset="0"/>
              </a:rPr>
              <a:t>                if  j == left : break</a:t>
            </a:r>
          </a:p>
          <a:p>
            <a:pPr eaLnBrk="1" hangingPunct="1">
              <a:lnSpc>
                <a:spcPts val="2400"/>
              </a:lnSpc>
              <a:spcBef>
                <a:spcPct val="20000"/>
              </a:spcBef>
            </a:pPr>
            <a:r>
              <a:rPr lang="en-US" altLang="zh-CN" sz="2400" b="1" dirty="0">
                <a:latin typeface="Times New Roman" pitchFamily="18" charset="0"/>
              </a:rPr>
              <a:t>            else : </a:t>
            </a:r>
            <a:r>
              <a:rPr lang="en-US" altLang="zh-CN" sz="2400" b="1" dirty="0" smtClean="0">
                <a:latin typeface="Times New Roman" pitchFamily="18" charset="0"/>
              </a:rPr>
              <a:t>break</a:t>
            </a:r>
            <a:endParaRPr lang="en-US" altLang="zh-CN" sz="2400" b="1" dirty="0">
              <a:latin typeface="Times New Roman" pitchFamily="18" charset="0"/>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Text Box 3"/>
          <p:cNvSpPr txBox="1">
            <a:spLocks noChangeArrowheads="1"/>
          </p:cNvSpPr>
          <p:nvPr/>
        </p:nvSpPr>
        <p:spPr bwMode="auto">
          <a:xfrm>
            <a:off x="4688" y="260648"/>
            <a:ext cx="9139312" cy="6124754"/>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2400"/>
              </a:lnSpc>
              <a:spcBef>
                <a:spcPct val="20000"/>
              </a:spcBef>
            </a:pPr>
            <a:r>
              <a:rPr lang="en-US" altLang="zh-CN" sz="2400" b="1" dirty="0" smtClean="0">
                <a:latin typeface="Times New Roman" pitchFamily="18" charset="0"/>
              </a:rPr>
              <a:t>        </a:t>
            </a:r>
            <a:r>
              <a:rPr lang="en-US" altLang="zh-CN" sz="2400" b="1" dirty="0">
                <a:latin typeface="Times New Roman" pitchFamily="18" charset="0"/>
              </a:rPr>
              <a:t>if   i &gt;= j : break</a:t>
            </a:r>
          </a:p>
          <a:p>
            <a:pPr eaLnBrk="1" hangingPunct="1">
              <a:lnSpc>
                <a:spcPts val="2400"/>
              </a:lnSpc>
              <a:spcBef>
                <a:spcPct val="20000"/>
              </a:spcBef>
            </a:pPr>
            <a:r>
              <a:rPr lang="en-US" altLang="zh-CN" sz="2400" b="1" dirty="0">
                <a:latin typeface="Times New Roman" pitchFamily="18" charset="0"/>
              </a:rPr>
              <a:t>        A[i], A[j] = A[j], A[i]</a:t>
            </a:r>
          </a:p>
          <a:p>
            <a:pPr eaLnBrk="1" hangingPunct="1">
              <a:lnSpc>
                <a:spcPts val="2400"/>
              </a:lnSpc>
              <a:spcBef>
                <a:spcPct val="20000"/>
              </a:spcBef>
            </a:pPr>
            <a:r>
              <a:rPr lang="en-US" altLang="zh-CN" sz="2400" b="1" dirty="0">
                <a:latin typeface="Times New Roman" pitchFamily="18" charset="0"/>
              </a:rPr>
              <a:t>        if  A[i] == pivot </a:t>
            </a:r>
            <a:r>
              <a:rPr lang="en-US" altLang="zh-CN" sz="2400" b="1" dirty="0" smtClean="0">
                <a:latin typeface="Times New Roman" pitchFamily="18" charset="0"/>
              </a:rPr>
              <a:t>: #</a:t>
            </a:r>
            <a:r>
              <a:rPr lang="zh-CN" altLang="en-US" sz="2400" b="1" dirty="0">
                <a:latin typeface="Times New Roman" pitchFamily="18" charset="0"/>
              </a:rPr>
              <a:t>判断是否需要进一步换</a:t>
            </a:r>
            <a:r>
              <a:rPr lang="zh-CN" altLang="en-US" sz="2400" b="1" dirty="0" smtClean="0">
                <a:latin typeface="Times New Roman" pitchFamily="18" charset="0"/>
              </a:rPr>
              <a:t>到左边</a:t>
            </a:r>
            <a:endParaRPr lang="en-US" altLang="zh-CN" sz="2400" b="1" dirty="0">
              <a:latin typeface="Times New Roman" pitchFamily="18" charset="0"/>
            </a:endParaRPr>
          </a:p>
          <a:p>
            <a:pPr eaLnBrk="1" hangingPunct="1">
              <a:lnSpc>
                <a:spcPts val="2400"/>
              </a:lnSpc>
              <a:spcBef>
                <a:spcPct val="20000"/>
              </a:spcBef>
            </a:pPr>
            <a:r>
              <a:rPr lang="en-US" altLang="zh-CN" sz="2400" b="1" dirty="0">
                <a:latin typeface="Times New Roman" pitchFamily="18" charset="0"/>
              </a:rPr>
              <a:t>            p += 1; A[p], A[i] = A[i], A[p]</a:t>
            </a:r>
          </a:p>
          <a:p>
            <a:pPr eaLnBrk="1" hangingPunct="1">
              <a:lnSpc>
                <a:spcPts val="2400"/>
              </a:lnSpc>
              <a:spcBef>
                <a:spcPct val="20000"/>
              </a:spcBef>
            </a:pPr>
            <a:r>
              <a:rPr lang="en-US" altLang="zh-CN" sz="2400" b="1" dirty="0">
                <a:latin typeface="Times New Roman" pitchFamily="18" charset="0"/>
              </a:rPr>
              <a:t>        if  pivot == A[j] </a:t>
            </a:r>
            <a:r>
              <a:rPr lang="en-US" altLang="zh-CN" sz="2400" b="1" dirty="0" smtClean="0">
                <a:latin typeface="Times New Roman" pitchFamily="18" charset="0"/>
              </a:rPr>
              <a:t>: #</a:t>
            </a:r>
            <a:r>
              <a:rPr lang="zh-CN" altLang="en-US" sz="2400" b="1" dirty="0" smtClean="0">
                <a:latin typeface="Times New Roman" pitchFamily="18" charset="0"/>
              </a:rPr>
              <a:t>判断是否需要进一步换到右边</a:t>
            </a:r>
            <a:endParaRPr lang="en-US" altLang="zh-CN" sz="2400" b="1" dirty="0">
              <a:latin typeface="Times New Roman" pitchFamily="18" charset="0"/>
            </a:endParaRPr>
          </a:p>
          <a:p>
            <a:pPr eaLnBrk="1" hangingPunct="1">
              <a:lnSpc>
                <a:spcPts val="2400"/>
              </a:lnSpc>
              <a:spcBef>
                <a:spcPct val="20000"/>
              </a:spcBef>
            </a:pPr>
            <a:r>
              <a:rPr lang="en-US" altLang="zh-CN" sz="2400" b="1" dirty="0">
                <a:latin typeface="Times New Roman" pitchFamily="18" charset="0"/>
              </a:rPr>
              <a:t>            q += -1; A[q], A[j] = A[j], A[q]</a:t>
            </a:r>
          </a:p>
          <a:p>
            <a:pPr eaLnBrk="1" hangingPunct="1">
              <a:lnSpc>
                <a:spcPts val="2400"/>
              </a:lnSpc>
              <a:spcBef>
                <a:spcPct val="20000"/>
              </a:spcBef>
            </a:pPr>
            <a:r>
              <a:rPr lang="en-US" altLang="zh-CN" sz="2400" b="1" dirty="0">
                <a:latin typeface="Times New Roman" pitchFamily="18" charset="0"/>
              </a:rPr>
              <a:t>    if  pivot &gt; A[right] :  A[i], A[right] = A[right], A[i]; k = right-1</a:t>
            </a:r>
          </a:p>
          <a:p>
            <a:pPr eaLnBrk="1" hangingPunct="1">
              <a:lnSpc>
                <a:spcPts val="2400"/>
              </a:lnSpc>
              <a:spcBef>
                <a:spcPct val="20000"/>
              </a:spcBef>
            </a:pPr>
            <a:r>
              <a:rPr lang="en-US" altLang="zh-CN" sz="2400" b="1" dirty="0">
                <a:latin typeface="Times New Roman" pitchFamily="18" charset="0"/>
              </a:rPr>
              <a:t>    else : k = right</a:t>
            </a:r>
          </a:p>
          <a:p>
            <a:pPr eaLnBrk="1" hangingPunct="1">
              <a:lnSpc>
                <a:spcPts val="2400"/>
              </a:lnSpc>
              <a:spcBef>
                <a:spcPct val="20000"/>
              </a:spcBef>
            </a:pPr>
            <a:r>
              <a:rPr lang="en-US" altLang="zh-CN" sz="2400" b="1" dirty="0">
                <a:latin typeface="Times New Roman" pitchFamily="18" charset="0"/>
              </a:rPr>
              <a:t>    if  i == j and A[i] == pivot:  i += 1; j += -1</a:t>
            </a:r>
          </a:p>
          <a:p>
            <a:pPr eaLnBrk="1" hangingPunct="1">
              <a:lnSpc>
                <a:spcPts val="2400"/>
              </a:lnSpc>
              <a:spcBef>
                <a:spcPct val="20000"/>
              </a:spcBef>
            </a:pPr>
            <a:r>
              <a:rPr lang="en-US" altLang="zh-CN" sz="2400" b="1" dirty="0">
                <a:latin typeface="Times New Roman" pitchFamily="18" charset="0"/>
              </a:rPr>
              <a:t>    while  k &gt;= q : #</a:t>
            </a:r>
            <a:r>
              <a:rPr lang="zh-CN" altLang="en-US" sz="2400" b="1" dirty="0" smtClean="0">
                <a:latin typeface="Times New Roman" pitchFamily="18" charset="0"/>
              </a:rPr>
              <a:t>右边</a:t>
            </a:r>
            <a:r>
              <a:rPr lang="en-US" altLang="zh-CN" sz="2400" b="1" dirty="0" smtClean="0">
                <a:latin typeface="Times New Roman" pitchFamily="18" charset="0"/>
              </a:rPr>
              <a:t>q</a:t>
            </a:r>
            <a:r>
              <a:rPr lang="zh-CN" altLang="en-US" sz="2400" b="1" dirty="0" smtClean="0">
                <a:latin typeface="Times New Roman" pitchFamily="18" charset="0"/>
              </a:rPr>
              <a:t>个</a:t>
            </a:r>
            <a:r>
              <a:rPr lang="zh-CN" altLang="en-US" sz="2400" b="1" dirty="0">
                <a:latin typeface="Times New Roman" pitchFamily="18" charset="0"/>
              </a:rPr>
              <a:t>与</a:t>
            </a:r>
            <a:r>
              <a:rPr lang="en-US" altLang="zh-CN" sz="2400" b="1" dirty="0">
                <a:latin typeface="Times New Roman" pitchFamily="18" charset="0"/>
              </a:rPr>
              <a:t>pivot</a:t>
            </a:r>
            <a:r>
              <a:rPr lang="zh-CN" altLang="en-US" sz="2400" b="1" dirty="0">
                <a:latin typeface="Times New Roman" pitchFamily="18" charset="0"/>
              </a:rPr>
              <a:t>相等的</a:t>
            </a:r>
            <a:r>
              <a:rPr lang="zh-CN" altLang="en-US" sz="2400" b="1" dirty="0" smtClean="0">
                <a:latin typeface="Times New Roman" pitchFamily="18" charset="0"/>
              </a:rPr>
              <a:t>元素换到中间</a:t>
            </a:r>
            <a:endParaRPr lang="zh-CN" altLang="en-US" sz="2400" b="1" dirty="0">
              <a:latin typeface="Times New Roman" pitchFamily="18" charset="0"/>
            </a:endParaRPr>
          </a:p>
          <a:p>
            <a:pPr eaLnBrk="1" hangingPunct="1">
              <a:lnSpc>
                <a:spcPts val="2400"/>
              </a:lnSpc>
              <a:spcBef>
                <a:spcPct val="20000"/>
              </a:spcBef>
            </a:pPr>
            <a:r>
              <a:rPr lang="zh-CN" altLang="en-US" sz="2400" b="1" dirty="0">
                <a:latin typeface="Times New Roman" pitchFamily="18" charset="0"/>
              </a:rPr>
              <a:t>        </a:t>
            </a:r>
            <a:r>
              <a:rPr lang="en-US" altLang="zh-CN" sz="2400" b="1" dirty="0">
                <a:latin typeface="Times New Roman" pitchFamily="18" charset="0"/>
              </a:rPr>
              <a:t>A[k], A[i] = A[i], A[k]; k += -1; i += 1</a:t>
            </a:r>
          </a:p>
          <a:p>
            <a:pPr eaLnBrk="1" hangingPunct="1">
              <a:lnSpc>
                <a:spcPts val="2400"/>
              </a:lnSpc>
              <a:spcBef>
                <a:spcPct val="20000"/>
              </a:spcBef>
            </a:pPr>
            <a:r>
              <a:rPr lang="en-US" altLang="zh-CN" sz="2400" b="1" dirty="0">
                <a:latin typeface="Times New Roman" pitchFamily="18" charset="0"/>
              </a:rPr>
              <a:t>    k = left </a:t>
            </a:r>
          </a:p>
          <a:p>
            <a:pPr eaLnBrk="1" hangingPunct="1">
              <a:lnSpc>
                <a:spcPts val="2400"/>
              </a:lnSpc>
              <a:spcBef>
                <a:spcPct val="20000"/>
              </a:spcBef>
            </a:pPr>
            <a:r>
              <a:rPr lang="en-US" altLang="zh-CN" sz="2400" b="1" dirty="0">
                <a:latin typeface="Times New Roman" pitchFamily="18" charset="0"/>
              </a:rPr>
              <a:t>    while  k &lt;= p : #</a:t>
            </a:r>
            <a:r>
              <a:rPr lang="zh-CN" altLang="en-US" sz="2400" b="1" dirty="0" smtClean="0">
                <a:latin typeface="Times New Roman" pitchFamily="18" charset="0"/>
              </a:rPr>
              <a:t>左边</a:t>
            </a:r>
            <a:r>
              <a:rPr lang="en-US" altLang="zh-CN" sz="2400" b="1" dirty="0" smtClean="0">
                <a:latin typeface="Times New Roman" pitchFamily="18" charset="0"/>
              </a:rPr>
              <a:t>p</a:t>
            </a:r>
            <a:r>
              <a:rPr lang="zh-CN" altLang="en-US" sz="2400" b="1" dirty="0">
                <a:latin typeface="Times New Roman" pitchFamily="18" charset="0"/>
              </a:rPr>
              <a:t>个与</a:t>
            </a:r>
            <a:r>
              <a:rPr lang="en-US" altLang="zh-CN" sz="2400" b="1" dirty="0">
                <a:latin typeface="Times New Roman" pitchFamily="18" charset="0"/>
              </a:rPr>
              <a:t>pivot</a:t>
            </a:r>
            <a:r>
              <a:rPr lang="zh-CN" altLang="en-US" sz="2400" b="1" dirty="0">
                <a:latin typeface="Times New Roman" pitchFamily="18" charset="0"/>
              </a:rPr>
              <a:t>相等的</a:t>
            </a:r>
            <a:r>
              <a:rPr lang="zh-CN" altLang="en-US" sz="2400" b="1" dirty="0" smtClean="0">
                <a:latin typeface="Times New Roman" pitchFamily="18" charset="0"/>
              </a:rPr>
              <a:t>元素换到中间</a:t>
            </a:r>
            <a:endParaRPr lang="zh-CN" altLang="en-US" sz="2400" b="1" dirty="0">
              <a:latin typeface="Times New Roman" pitchFamily="18" charset="0"/>
            </a:endParaRPr>
          </a:p>
          <a:p>
            <a:pPr eaLnBrk="1" hangingPunct="1">
              <a:lnSpc>
                <a:spcPts val="2400"/>
              </a:lnSpc>
              <a:spcBef>
                <a:spcPct val="20000"/>
              </a:spcBef>
            </a:pPr>
            <a:r>
              <a:rPr lang="zh-CN" altLang="en-US" sz="2400" b="1" dirty="0">
                <a:latin typeface="Times New Roman" pitchFamily="18" charset="0"/>
              </a:rPr>
              <a:t>        </a:t>
            </a:r>
            <a:r>
              <a:rPr lang="en-US" altLang="zh-CN" sz="2400" b="1" dirty="0">
                <a:latin typeface="Times New Roman" pitchFamily="18" charset="0"/>
              </a:rPr>
              <a:t>A[k], A[j] = A[j], A[k]; k += 1; j += -1</a:t>
            </a:r>
          </a:p>
          <a:p>
            <a:pPr eaLnBrk="1" hangingPunct="1">
              <a:lnSpc>
                <a:spcPts val="2400"/>
              </a:lnSpc>
              <a:spcBef>
                <a:spcPct val="20000"/>
              </a:spcBef>
            </a:pPr>
            <a:r>
              <a:rPr lang="en-US" altLang="zh-CN" sz="2400" b="1" dirty="0">
                <a:latin typeface="Times New Roman" pitchFamily="18" charset="0"/>
              </a:rPr>
              <a:t>    </a:t>
            </a:r>
            <a:r>
              <a:rPr lang="en-US" altLang="zh-CN" sz="2400" b="1" dirty="0" err="1">
                <a:latin typeface="Times New Roman" pitchFamily="18" charset="0"/>
              </a:rPr>
              <a:t>QuickSort</a:t>
            </a:r>
            <a:r>
              <a:rPr lang="en-US" altLang="zh-CN" sz="2400" b="1" dirty="0">
                <a:latin typeface="Times New Roman" pitchFamily="18" charset="0"/>
              </a:rPr>
              <a:t>(A, left, j)   #</a:t>
            </a:r>
            <a:r>
              <a:rPr lang="zh-CN" altLang="en-US" sz="2400" b="1" dirty="0">
                <a:latin typeface="Times New Roman" pitchFamily="18" charset="0"/>
              </a:rPr>
              <a:t>对左侧子序列同样处理</a:t>
            </a:r>
          </a:p>
          <a:p>
            <a:pPr eaLnBrk="1" hangingPunct="1">
              <a:lnSpc>
                <a:spcPts val="2400"/>
              </a:lnSpc>
              <a:spcBef>
                <a:spcPct val="20000"/>
              </a:spcBef>
            </a:pPr>
            <a:r>
              <a:rPr lang="zh-CN" altLang="en-US" sz="2400" b="1" dirty="0">
                <a:latin typeface="Times New Roman" pitchFamily="18" charset="0"/>
              </a:rPr>
              <a:t>    </a:t>
            </a:r>
            <a:r>
              <a:rPr lang="en-US" altLang="zh-CN" sz="2400" b="1" dirty="0" err="1">
                <a:latin typeface="Times New Roman" pitchFamily="18" charset="0"/>
              </a:rPr>
              <a:t>QuickSort</a:t>
            </a:r>
            <a:r>
              <a:rPr lang="en-US" altLang="zh-CN" sz="2400" b="1" dirty="0">
                <a:latin typeface="Times New Roman" pitchFamily="18" charset="0"/>
              </a:rPr>
              <a:t>(A, i, right)  #</a:t>
            </a:r>
            <a:r>
              <a:rPr lang="zh-CN" altLang="en-US" sz="2400" b="1" dirty="0">
                <a:latin typeface="Times New Roman" pitchFamily="18" charset="0"/>
              </a:rPr>
              <a:t>对右侧子序列同样处理</a:t>
            </a:r>
            <a:endParaRPr lang="en-US" altLang="zh-CN" sz="2400" dirty="0">
              <a:latin typeface="Times New Roman" pitchFamily="18" charset="0"/>
            </a:endParaRPr>
          </a:p>
        </p:txBody>
      </p:sp>
    </p:spTree>
    <p:extLst>
      <p:ext uri="{BB962C8B-B14F-4D97-AF65-F5344CB8AC3E}">
        <p14:creationId xmlns:p14="http://schemas.microsoft.com/office/powerpoint/2010/main" val="1198221469"/>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23528" y="260648"/>
            <a:ext cx="7848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dirty="0" smtClean="0">
                <a:latin typeface="Times New Roman" pitchFamily="18" charset="0"/>
                <a:ea typeface="楷体_GB2312" pitchFamily="49" charset="-122"/>
              </a:rPr>
              <a:t>实验结果：</a:t>
            </a:r>
            <a:endParaRPr kumimoji="1" lang="zh-CN" altLang="en-US" sz="3200" b="1" dirty="0">
              <a:latin typeface="Times New Roman" pitchFamily="18" charset="0"/>
              <a:ea typeface="楷体_GB2312" pitchFamily="49" charset="-122"/>
            </a:endParaRPr>
          </a:p>
        </p:txBody>
      </p:sp>
      <p:sp>
        <p:nvSpPr>
          <p:cNvPr id="74756" name="Rectangle 4"/>
          <p:cNvSpPr>
            <a:spLocks noChangeArrowheads="1"/>
          </p:cNvSpPr>
          <p:nvPr/>
        </p:nvSpPr>
        <p:spPr bwMode="auto">
          <a:xfrm>
            <a:off x="251520" y="974280"/>
            <a:ext cx="78486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dirty="0">
                <a:latin typeface="Times New Roman" pitchFamily="18" charset="0"/>
                <a:ea typeface="楷体_GB2312" pitchFamily="49" charset="-122"/>
              </a:rPr>
              <a:t> </a:t>
            </a:r>
            <a:r>
              <a:rPr kumimoji="1" lang="zh-CN" altLang="en-US" sz="2800" b="1" dirty="0" smtClean="0">
                <a:latin typeface="Times New Roman" pitchFamily="18" charset="0"/>
                <a:ea typeface="楷体_GB2312" pitchFamily="49" charset="-122"/>
              </a:rPr>
              <a:t>数据量：</a:t>
            </a:r>
            <a:r>
              <a:rPr kumimoji="1" lang="en-US" altLang="zh-CN" sz="2800" b="1" dirty="0" smtClean="0">
                <a:latin typeface="Times New Roman" pitchFamily="18" charset="0"/>
                <a:ea typeface="楷体_GB2312" pitchFamily="49" charset="-122"/>
              </a:rPr>
              <a:t>10000000</a:t>
            </a:r>
            <a:r>
              <a:rPr kumimoji="1" lang="zh-CN" altLang="en-US" sz="2800" b="1" dirty="0" smtClean="0">
                <a:latin typeface="Times New Roman" pitchFamily="18" charset="0"/>
                <a:ea typeface="楷体_GB2312" pitchFamily="49" charset="-122"/>
              </a:rPr>
              <a:t>（</a:t>
            </a:r>
            <a:r>
              <a:rPr kumimoji="1" lang="en-US" altLang="zh-CN" sz="2800" b="1" dirty="0" smtClean="0">
                <a:latin typeface="Times New Roman" pitchFamily="18" charset="0"/>
                <a:ea typeface="楷体_GB2312" pitchFamily="49" charset="-122"/>
              </a:rPr>
              <a:t>1</a:t>
            </a:r>
            <a:r>
              <a:rPr kumimoji="1" lang="zh-CN" altLang="en-US" sz="2800" b="1" dirty="0" smtClean="0">
                <a:latin typeface="Times New Roman" pitchFamily="18" charset="0"/>
                <a:ea typeface="楷体_GB2312" pitchFamily="49" charset="-122"/>
              </a:rPr>
              <a:t>千万）</a:t>
            </a:r>
            <a:endParaRPr kumimoji="1" lang="en-US" altLang="zh-CN" sz="2800" b="1" dirty="0" smtClean="0">
              <a:latin typeface="Times New Roman" pitchFamily="18" charset="0"/>
              <a:ea typeface="楷体_GB2312" pitchFamily="49" charset="-122"/>
            </a:endParaRPr>
          </a:p>
          <a:p>
            <a:r>
              <a:rPr kumimoji="1" lang="en-US" altLang="zh-CN" sz="2800" b="1" dirty="0">
                <a:latin typeface="Times New Roman" pitchFamily="18" charset="0"/>
                <a:ea typeface="楷体_GB2312" pitchFamily="49" charset="-122"/>
              </a:rPr>
              <a:t>  Range is 5   </a:t>
            </a:r>
            <a:r>
              <a:rPr kumimoji="1" lang="en-US" altLang="zh-CN" sz="2800" b="1" dirty="0" smtClean="0">
                <a:latin typeface="Times New Roman" pitchFamily="18" charset="0"/>
                <a:ea typeface="楷体_GB2312" pitchFamily="49" charset="-122"/>
              </a:rPr>
              <a:t>        time</a:t>
            </a:r>
            <a:r>
              <a:rPr kumimoji="1" lang="en-US" altLang="zh-CN" sz="2800" b="1" dirty="0">
                <a:latin typeface="Times New Roman" pitchFamily="18" charset="0"/>
                <a:ea typeface="楷体_GB2312" pitchFamily="49" charset="-122"/>
              </a:rPr>
              <a:t>: </a:t>
            </a:r>
            <a:r>
              <a:rPr kumimoji="1" lang="en-US" altLang="zh-CN" sz="2800" b="1" dirty="0" smtClean="0">
                <a:latin typeface="Times New Roman" pitchFamily="18" charset="0"/>
                <a:ea typeface="楷体_GB2312" pitchFamily="49" charset="-122"/>
              </a:rPr>
              <a:t>4.8440</a:t>
            </a:r>
            <a:endParaRPr kumimoji="1" lang="en-US" altLang="zh-CN" sz="2800" b="1" dirty="0">
              <a:latin typeface="Times New Roman" pitchFamily="18" charset="0"/>
              <a:ea typeface="楷体_GB2312" pitchFamily="49" charset="-122"/>
            </a:endParaRPr>
          </a:p>
          <a:p>
            <a:r>
              <a:rPr kumimoji="1" lang="en-US" altLang="zh-CN" sz="2800" b="1" dirty="0">
                <a:latin typeface="Times New Roman" pitchFamily="18" charset="0"/>
                <a:ea typeface="楷体_GB2312" pitchFamily="49" charset="-122"/>
              </a:rPr>
              <a:t>  Range is 50   </a:t>
            </a:r>
            <a:r>
              <a:rPr kumimoji="1" lang="en-US" altLang="zh-CN" sz="2800" b="1" dirty="0" smtClean="0">
                <a:latin typeface="Times New Roman" pitchFamily="18" charset="0"/>
                <a:ea typeface="楷体_GB2312" pitchFamily="49" charset="-122"/>
              </a:rPr>
              <a:t>      time</a:t>
            </a:r>
            <a:r>
              <a:rPr kumimoji="1" lang="en-US" altLang="zh-CN" sz="2800" b="1" dirty="0">
                <a:latin typeface="Times New Roman" pitchFamily="18" charset="0"/>
                <a:ea typeface="楷体_GB2312" pitchFamily="49" charset="-122"/>
              </a:rPr>
              <a:t>: </a:t>
            </a:r>
            <a:r>
              <a:rPr kumimoji="1" lang="en-US" altLang="zh-CN" sz="2800" b="1" dirty="0" smtClean="0">
                <a:latin typeface="Times New Roman" pitchFamily="18" charset="0"/>
                <a:ea typeface="楷体_GB2312" pitchFamily="49" charset="-122"/>
              </a:rPr>
              <a:t>9.9430</a:t>
            </a:r>
            <a:endParaRPr kumimoji="1" lang="en-US" altLang="zh-CN" sz="2800" b="1" dirty="0">
              <a:latin typeface="Times New Roman" pitchFamily="18" charset="0"/>
              <a:ea typeface="楷体_GB2312" pitchFamily="49" charset="-122"/>
            </a:endParaRPr>
          </a:p>
          <a:p>
            <a:r>
              <a:rPr kumimoji="1" lang="en-US" altLang="zh-CN" sz="2800" b="1" dirty="0">
                <a:latin typeface="Times New Roman" pitchFamily="18" charset="0"/>
                <a:ea typeface="楷体_GB2312" pitchFamily="49" charset="-122"/>
              </a:rPr>
              <a:t>  Range is 500   </a:t>
            </a:r>
            <a:r>
              <a:rPr kumimoji="1" lang="en-US" altLang="zh-CN" sz="2800" b="1" dirty="0" smtClean="0">
                <a:latin typeface="Times New Roman" pitchFamily="18" charset="0"/>
                <a:ea typeface="楷体_GB2312" pitchFamily="49" charset="-122"/>
              </a:rPr>
              <a:t>    time</a:t>
            </a:r>
            <a:r>
              <a:rPr kumimoji="1" lang="en-US" altLang="zh-CN" sz="2800" b="1" dirty="0">
                <a:latin typeface="Times New Roman" pitchFamily="18" charset="0"/>
                <a:ea typeface="楷体_GB2312" pitchFamily="49" charset="-122"/>
              </a:rPr>
              <a:t>: </a:t>
            </a:r>
            <a:r>
              <a:rPr kumimoji="1" lang="en-US" altLang="zh-CN" sz="2800" b="1" dirty="0" smtClean="0">
                <a:latin typeface="Times New Roman" pitchFamily="18" charset="0"/>
                <a:ea typeface="楷体_GB2312" pitchFamily="49" charset="-122"/>
              </a:rPr>
              <a:t>14.825</a:t>
            </a:r>
            <a:endParaRPr kumimoji="1" lang="en-US" altLang="zh-CN" sz="2800" b="1" dirty="0">
              <a:latin typeface="Times New Roman" pitchFamily="18" charset="0"/>
              <a:ea typeface="楷体_GB2312" pitchFamily="49" charset="-122"/>
            </a:endParaRPr>
          </a:p>
          <a:p>
            <a:r>
              <a:rPr kumimoji="1" lang="en-US" altLang="zh-CN" sz="2800" b="1" dirty="0">
                <a:latin typeface="Times New Roman" pitchFamily="18" charset="0"/>
                <a:ea typeface="楷体_GB2312" pitchFamily="49" charset="-122"/>
              </a:rPr>
              <a:t>  Range is 5000   </a:t>
            </a:r>
            <a:r>
              <a:rPr kumimoji="1" lang="en-US" altLang="zh-CN" sz="2800" b="1" dirty="0" smtClean="0">
                <a:latin typeface="Times New Roman" pitchFamily="18" charset="0"/>
                <a:ea typeface="楷体_GB2312" pitchFamily="49" charset="-122"/>
              </a:rPr>
              <a:t>  time</a:t>
            </a:r>
            <a:r>
              <a:rPr kumimoji="1" lang="en-US" altLang="zh-CN" sz="2800" b="1" dirty="0">
                <a:latin typeface="Times New Roman" pitchFamily="18" charset="0"/>
                <a:ea typeface="楷体_GB2312" pitchFamily="49" charset="-122"/>
              </a:rPr>
              <a:t>: </a:t>
            </a:r>
            <a:r>
              <a:rPr kumimoji="1" lang="en-US" altLang="zh-CN" sz="2800" b="1" dirty="0" smtClean="0">
                <a:latin typeface="Times New Roman" pitchFamily="18" charset="0"/>
                <a:ea typeface="楷体_GB2312" pitchFamily="49" charset="-122"/>
              </a:rPr>
              <a:t>26.581</a:t>
            </a:r>
            <a:endParaRPr kumimoji="1" lang="en-US" altLang="zh-CN" sz="2800" b="1" dirty="0">
              <a:latin typeface="Times New Roman" pitchFamily="18" charset="0"/>
              <a:ea typeface="楷体_GB2312" pitchFamily="49" charset="-122"/>
            </a:endParaRPr>
          </a:p>
          <a:p>
            <a:r>
              <a:rPr kumimoji="1" lang="en-US" altLang="zh-CN" sz="2800" b="1" dirty="0">
                <a:latin typeface="Times New Roman" pitchFamily="18" charset="0"/>
                <a:ea typeface="楷体_GB2312" pitchFamily="49" charset="-122"/>
              </a:rPr>
              <a:t>  Range is 50000   time: </a:t>
            </a:r>
            <a:r>
              <a:rPr kumimoji="1" lang="en-US" altLang="zh-CN" sz="2800" b="1" dirty="0" smtClean="0">
                <a:latin typeface="Times New Roman" pitchFamily="18" charset="0"/>
                <a:ea typeface="楷体_GB2312" pitchFamily="49" charset="-122"/>
              </a:rPr>
              <a:t>33.068</a:t>
            </a:r>
            <a:endParaRPr kumimoji="1" lang="zh-CN" altLang="en-US" sz="2800" b="1" dirty="0">
              <a:latin typeface="Times New Roman" pitchFamily="18" charset="0"/>
              <a:ea typeface="楷体_GB2312" pitchFamily="49" charset="-122"/>
            </a:endParaRPr>
          </a:p>
        </p:txBody>
      </p:sp>
      <p:sp>
        <p:nvSpPr>
          <p:cNvPr id="4" name="Rectangle 2"/>
          <p:cNvSpPr>
            <a:spLocks noChangeArrowheads="1"/>
          </p:cNvSpPr>
          <p:nvPr/>
        </p:nvSpPr>
        <p:spPr bwMode="auto">
          <a:xfrm>
            <a:off x="372426" y="3861048"/>
            <a:ext cx="7848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dirty="0" smtClean="0">
                <a:latin typeface="Times New Roman" pitchFamily="18" charset="0"/>
                <a:ea typeface="楷体_GB2312" pitchFamily="49" charset="-122"/>
              </a:rPr>
              <a:t>分析：</a:t>
            </a:r>
            <a:endParaRPr kumimoji="1" lang="zh-CN" altLang="en-US" sz="3200" b="1" dirty="0">
              <a:latin typeface="Times New Roman" pitchFamily="18" charset="0"/>
              <a:ea typeface="楷体_GB2312" pitchFamily="49" charset="-122"/>
            </a:endParaRPr>
          </a:p>
        </p:txBody>
      </p:sp>
      <p:sp>
        <p:nvSpPr>
          <p:cNvPr id="5" name="Rectangle 4"/>
          <p:cNvSpPr>
            <a:spLocks noChangeArrowheads="1"/>
          </p:cNvSpPr>
          <p:nvPr/>
        </p:nvSpPr>
        <p:spPr bwMode="auto">
          <a:xfrm>
            <a:off x="403860" y="4495717"/>
            <a:ext cx="874013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541338" indent="-541338"/>
            <a:r>
              <a:rPr kumimoji="1" lang="en-US" altLang="zh-CN" sz="2800" b="1" dirty="0" smtClean="0">
                <a:latin typeface="Times New Roman" pitchFamily="18" charset="0"/>
                <a:ea typeface="楷体_GB2312" pitchFamily="49" charset="-122"/>
              </a:rPr>
              <a:t>1</a:t>
            </a:r>
            <a:r>
              <a:rPr kumimoji="1" lang="zh-CN" altLang="en-US" sz="2800" b="1" dirty="0" smtClean="0">
                <a:latin typeface="Times New Roman" pitchFamily="18" charset="0"/>
                <a:ea typeface="楷体_GB2312" pitchFamily="49" charset="-122"/>
              </a:rPr>
              <a:t>、取值范围越小，改进效果越明显</a:t>
            </a:r>
            <a:endParaRPr kumimoji="1" lang="en-US" altLang="zh-CN" sz="2800" b="1" dirty="0" smtClean="0">
              <a:latin typeface="Times New Roman" pitchFamily="18" charset="0"/>
              <a:ea typeface="楷体_GB2312" pitchFamily="49" charset="-122"/>
            </a:endParaRPr>
          </a:p>
          <a:p>
            <a:pPr marL="541338" indent="-541338"/>
            <a:r>
              <a:rPr kumimoji="1" lang="en-US" altLang="zh-CN" sz="2800" b="1" dirty="0" smtClean="0">
                <a:latin typeface="Times New Roman" pitchFamily="18" charset="0"/>
                <a:ea typeface="楷体_GB2312" pitchFamily="49" charset="-122"/>
              </a:rPr>
              <a:t>2</a:t>
            </a:r>
            <a:r>
              <a:rPr kumimoji="1" lang="zh-CN" altLang="en-US" sz="2800" b="1" dirty="0" smtClean="0">
                <a:latin typeface="Times New Roman" pitchFamily="18" charset="0"/>
                <a:ea typeface="楷体_GB2312" pitchFamily="49" charset="-122"/>
              </a:rPr>
              <a:t>、可明显降低递归的深度（求解问题的规模更大）</a:t>
            </a:r>
            <a:endParaRPr kumimoji="1" lang="zh-CN" altLang="en-US" sz="2800" b="1" dirty="0">
              <a:latin typeface="Times New Roman" pitchFamily="18" charset="0"/>
              <a:ea typeface="楷体_GB2312" pitchFamily="49" charset="-122"/>
            </a:endParaRPr>
          </a:p>
        </p:txBody>
      </p:sp>
    </p:spTree>
    <p:extLst>
      <p:ext uri="{BB962C8B-B14F-4D97-AF65-F5344CB8AC3E}">
        <p14:creationId xmlns:p14="http://schemas.microsoft.com/office/powerpoint/2010/main" val="3062859425"/>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539750" y="1196975"/>
            <a:ext cx="784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latin typeface="Times New Roman" pitchFamily="18" charset="0"/>
                <a:ea typeface="楷体_GB2312" pitchFamily="49" charset="-122"/>
              </a:rPr>
              <a:t>如何划分序列？</a:t>
            </a:r>
          </a:p>
        </p:txBody>
      </p:sp>
      <p:sp>
        <p:nvSpPr>
          <p:cNvPr id="74755" name="Rectangle 3"/>
          <p:cNvSpPr>
            <a:spLocks noChangeArrowheads="1"/>
          </p:cNvSpPr>
          <p:nvPr/>
        </p:nvSpPr>
        <p:spPr bwMode="auto">
          <a:xfrm>
            <a:off x="539750" y="1773238"/>
            <a:ext cx="7848600"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63538" indent="-363538">
              <a:spcBef>
                <a:spcPct val="30000"/>
              </a:spcBef>
              <a:buClr>
                <a:srgbClr val="FF3300"/>
              </a:buClr>
              <a:buSzPct val="70000"/>
              <a:buFont typeface="Wingdings" pitchFamily="2" charset="2"/>
              <a:buChar char="n"/>
            </a:pPr>
            <a:r>
              <a:rPr kumimoji="1" lang="zh-CN" altLang="en-US" sz="2800" b="1">
                <a:latin typeface="Times New Roman" pitchFamily="18" charset="0"/>
                <a:ea typeface="楷体_GB2312" pitchFamily="49" charset="-122"/>
              </a:rPr>
              <a:t>逆序对象交换，指针同向移动。</a:t>
            </a:r>
          </a:p>
          <a:p>
            <a:pPr marL="363538" indent="-363538">
              <a:spcBef>
                <a:spcPct val="30000"/>
              </a:spcBef>
              <a:buClr>
                <a:srgbClr val="FF3300"/>
              </a:buClr>
              <a:buSzPct val="70000"/>
              <a:buFont typeface="Wingdings" pitchFamily="2" charset="2"/>
              <a:buChar char="n"/>
            </a:pPr>
            <a:r>
              <a:rPr kumimoji="1" lang="zh-CN" altLang="en-US" sz="2800" b="1">
                <a:latin typeface="Times New Roman" pitchFamily="18" charset="0"/>
                <a:ea typeface="楷体_GB2312" pitchFamily="49" charset="-122"/>
              </a:rPr>
              <a:t>逆序对象交换，指针相对反向移动。</a:t>
            </a:r>
          </a:p>
          <a:p>
            <a:pPr marL="363538" indent="-363538">
              <a:spcBef>
                <a:spcPct val="30000"/>
              </a:spcBef>
              <a:buClr>
                <a:srgbClr val="FF3300"/>
              </a:buClr>
              <a:buSzPct val="70000"/>
              <a:buFont typeface="Wingdings" pitchFamily="2" charset="2"/>
              <a:buChar char="n"/>
            </a:pPr>
            <a:r>
              <a:rPr kumimoji="1" lang="zh-CN" altLang="en-US" sz="2800" b="1">
                <a:latin typeface="Times New Roman" pitchFamily="18" charset="0"/>
                <a:ea typeface="楷体_GB2312" pitchFamily="49" charset="-122"/>
              </a:rPr>
              <a:t>对象交替移动。</a:t>
            </a:r>
          </a:p>
        </p:txBody>
      </p:sp>
      <p:sp>
        <p:nvSpPr>
          <p:cNvPr id="74756" name="Rectangle 4"/>
          <p:cNvSpPr>
            <a:spLocks noChangeArrowheads="1"/>
          </p:cNvSpPr>
          <p:nvPr/>
        </p:nvSpPr>
        <p:spPr bwMode="auto">
          <a:xfrm>
            <a:off x="539750" y="3787775"/>
            <a:ext cx="784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latin typeface="Times New Roman" pitchFamily="18" charset="0"/>
                <a:ea typeface="楷体_GB2312" pitchFamily="49" charset="-122"/>
              </a:rPr>
              <a:t>如何选择基准？</a:t>
            </a:r>
          </a:p>
        </p:txBody>
      </p:sp>
      <p:sp>
        <p:nvSpPr>
          <p:cNvPr id="74757" name="Rectangle 5"/>
          <p:cNvSpPr>
            <a:spLocks noChangeArrowheads="1"/>
          </p:cNvSpPr>
          <p:nvPr/>
        </p:nvSpPr>
        <p:spPr bwMode="auto">
          <a:xfrm>
            <a:off x="539750" y="4365625"/>
            <a:ext cx="7848600"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63538" indent="-363538">
              <a:spcBef>
                <a:spcPct val="30000"/>
              </a:spcBef>
              <a:buClr>
                <a:srgbClr val="FF3300"/>
              </a:buClr>
              <a:buSzPct val="70000"/>
              <a:buFont typeface="Wingdings" pitchFamily="2" charset="2"/>
              <a:buChar char="n"/>
            </a:pPr>
            <a:r>
              <a:rPr kumimoji="1" lang="zh-CN" altLang="en-US" sz="2800" b="1">
                <a:latin typeface="Times New Roman" pitchFamily="18" charset="0"/>
                <a:ea typeface="楷体_GB2312" pitchFamily="49" charset="-122"/>
              </a:rPr>
              <a:t>最左对象作为基准。</a:t>
            </a:r>
          </a:p>
          <a:p>
            <a:pPr marL="363538" indent="-363538">
              <a:spcBef>
                <a:spcPct val="30000"/>
              </a:spcBef>
              <a:buClr>
                <a:srgbClr val="FF3300"/>
              </a:buClr>
              <a:buSzPct val="70000"/>
              <a:buFont typeface="Wingdings" pitchFamily="2" charset="2"/>
              <a:buChar char="n"/>
            </a:pPr>
            <a:r>
              <a:rPr kumimoji="1" lang="zh-CN" altLang="en-US" sz="2800" b="1">
                <a:latin typeface="Times New Roman" pitchFamily="18" charset="0"/>
                <a:ea typeface="楷体_GB2312" pitchFamily="49" charset="-122"/>
              </a:rPr>
              <a:t>中间对象作为基准（基准位置在最右边）。</a:t>
            </a:r>
          </a:p>
          <a:p>
            <a:pPr marL="363538" indent="-363538">
              <a:spcBef>
                <a:spcPct val="30000"/>
              </a:spcBef>
              <a:buClr>
                <a:srgbClr val="FF3300"/>
              </a:buClr>
              <a:buSzPct val="70000"/>
              <a:buFont typeface="Wingdings" pitchFamily="2" charset="2"/>
              <a:buChar char="n"/>
            </a:pPr>
            <a:r>
              <a:rPr kumimoji="1" lang="zh-CN" altLang="en-US" sz="2800" b="1">
                <a:latin typeface="Times New Roman" pitchFamily="18" charset="0"/>
                <a:ea typeface="楷体_GB2312" pitchFamily="49" charset="-122"/>
              </a:rPr>
              <a:t>进一步改进（三者取中）。</a:t>
            </a:r>
          </a:p>
        </p:txBody>
      </p:sp>
      <p:sp>
        <p:nvSpPr>
          <p:cNvPr id="74758" name="Text Box 6"/>
          <p:cNvSpPr txBox="1">
            <a:spLocks noChangeArrowheads="1"/>
          </p:cNvSpPr>
          <p:nvPr/>
        </p:nvSpPr>
        <p:spPr bwMode="auto">
          <a:xfrm>
            <a:off x="539750" y="404813"/>
            <a:ext cx="7386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buClr>
                <a:srgbClr val="FF3300"/>
              </a:buClr>
              <a:buSzPct val="70000"/>
              <a:buFont typeface="Wingdings" pitchFamily="2" charset="2"/>
              <a:buNone/>
            </a:pPr>
            <a:r>
              <a:rPr lang="zh-CN" altLang="en-US" sz="3200" b="1">
                <a:solidFill>
                  <a:srgbClr val="FF3300"/>
                </a:solidFill>
                <a:latin typeface="楷体_GB2312" pitchFamily="49" charset="-122"/>
                <a:ea typeface="楷体_GB2312" pitchFamily="49" charset="-122"/>
              </a:rPr>
              <a:t>快速排序的关键问题（小结）</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79512" y="525820"/>
            <a:ext cx="7010400" cy="914400"/>
          </a:xfrm>
        </p:spPr>
        <p:txBody>
          <a:bodyPr/>
          <a:lstStyle/>
          <a:p>
            <a:pPr algn="just" eaLnBrk="1" hangingPunct="1">
              <a:defRPr/>
            </a:pPr>
            <a:r>
              <a:rPr lang="zh-CN" altLang="en-US" sz="3600" b="1" smtClean="0">
                <a:solidFill>
                  <a:srgbClr val="FF3300"/>
                </a:solidFill>
                <a:effectLst>
                  <a:outerShdw blurRad="38100" dist="38100" dir="2700000" algn="tl">
                    <a:srgbClr val="C0C0C0"/>
                  </a:outerShdw>
                </a:effectLst>
                <a:latin typeface="" pitchFamily="18" charset="0"/>
                <a:ea typeface="楷体_GB2312" pitchFamily="49" charset="-122"/>
              </a:rPr>
              <a:t>四、选择排序</a:t>
            </a:r>
          </a:p>
        </p:txBody>
      </p:sp>
      <p:sp>
        <p:nvSpPr>
          <p:cNvPr id="75779" name="Rectangle 4"/>
          <p:cNvSpPr>
            <a:spLocks noChangeArrowheads="1"/>
          </p:cNvSpPr>
          <p:nvPr/>
        </p:nvSpPr>
        <p:spPr bwMode="auto">
          <a:xfrm>
            <a:off x="344996" y="3124200"/>
            <a:ext cx="4191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lang="zh-CN" altLang="en-US" sz="2800" b="1">
                <a:latin typeface="楷体_GB2312" pitchFamily="49" charset="-122"/>
                <a:ea typeface="楷体_GB2312" pitchFamily="49" charset="-122"/>
              </a:rPr>
              <a:t>几种</a:t>
            </a:r>
            <a:r>
              <a:rPr kumimoji="1" lang="zh-CN" altLang="en-US" sz="2800" b="1">
                <a:latin typeface="楷体_GB2312" pitchFamily="49" charset="-122"/>
                <a:ea typeface="楷体_GB2312" pitchFamily="49" charset="-122"/>
              </a:rPr>
              <a:t>常见的选择排序</a:t>
            </a:r>
          </a:p>
        </p:txBody>
      </p:sp>
      <p:sp>
        <p:nvSpPr>
          <p:cNvPr id="75780" name="Rectangle 5"/>
          <p:cNvSpPr>
            <a:spLocks noChangeArrowheads="1"/>
          </p:cNvSpPr>
          <p:nvPr/>
        </p:nvSpPr>
        <p:spPr bwMode="auto">
          <a:xfrm>
            <a:off x="344996" y="4038600"/>
            <a:ext cx="3886200"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Bef>
                <a:spcPct val="20000"/>
              </a:spcBef>
              <a:buClr>
                <a:srgbClr val="FF3300"/>
              </a:buClr>
              <a:buFont typeface="Wingdings" pitchFamily="2" charset="2"/>
              <a:buChar char="ü"/>
            </a:pPr>
            <a:r>
              <a:rPr kumimoji="1" lang="zh-CN" altLang="en-US" sz="2800" b="1">
                <a:latin typeface="楷体_GB2312" pitchFamily="49" charset="-122"/>
                <a:ea typeface="楷体_GB2312" pitchFamily="49" charset="-122"/>
              </a:rPr>
              <a:t>直接选择排序</a:t>
            </a:r>
          </a:p>
          <a:p>
            <a:pPr marL="533400" indent="-533400">
              <a:spcBef>
                <a:spcPct val="20000"/>
              </a:spcBef>
              <a:buClr>
                <a:srgbClr val="FF3300"/>
              </a:buClr>
              <a:buFont typeface="Wingdings" pitchFamily="2" charset="2"/>
              <a:buChar char="ü"/>
            </a:pPr>
            <a:r>
              <a:rPr kumimoji="1" lang="zh-CN" altLang="en-US" sz="2800" b="1">
                <a:latin typeface="楷体_GB2312" pitchFamily="49" charset="-122"/>
                <a:ea typeface="楷体_GB2312" pitchFamily="49" charset="-122"/>
              </a:rPr>
              <a:t>锦标赛排序</a:t>
            </a:r>
          </a:p>
          <a:p>
            <a:pPr marL="533400" indent="-533400">
              <a:spcBef>
                <a:spcPct val="20000"/>
              </a:spcBef>
              <a:buClr>
                <a:srgbClr val="FF3300"/>
              </a:buClr>
              <a:buFont typeface="Wingdings" pitchFamily="2" charset="2"/>
              <a:buChar char="ü"/>
            </a:pPr>
            <a:r>
              <a:rPr kumimoji="1" lang="zh-CN" altLang="en-US" sz="2800" b="1">
                <a:latin typeface="楷体_GB2312" pitchFamily="49" charset="-122"/>
                <a:ea typeface="楷体_GB2312" pitchFamily="49" charset="-122"/>
              </a:rPr>
              <a:t>堆排序</a:t>
            </a:r>
          </a:p>
        </p:txBody>
      </p:sp>
      <p:sp>
        <p:nvSpPr>
          <p:cNvPr id="75781" name="Text Box 6"/>
          <p:cNvSpPr txBox="1">
            <a:spLocks noChangeArrowheads="1"/>
          </p:cNvSpPr>
          <p:nvPr/>
        </p:nvSpPr>
        <p:spPr bwMode="auto">
          <a:xfrm>
            <a:off x="179512" y="1659910"/>
            <a:ext cx="8712968"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6223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90000"/>
              </a:lnSpc>
            </a:pPr>
            <a:r>
              <a:rPr kumimoji="1" lang="zh-CN" altLang="en-US" sz="2800" b="1">
                <a:latin typeface="楷体_GB2312" pitchFamily="49" charset="-122"/>
                <a:ea typeface="楷体_GB2312" pitchFamily="49" charset="-122"/>
              </a:rPr>
              <a:t>基本原理</a:t>
            </a:r>
            <a:r>
              <a:rPr kumimoji="1" lang="en-US" altLang="zh-CN" sz="2800" b="1">
                <a:latin typeface="楷体_GB2312" pitchFamily="49" charset="-122"/>
                <a:ea typeface="楷体_GB2312" pitchFamily="49" charset="-122"/>
              </a:rPr>
              <a:t>:  </a:t>
            </a:r>
            <a:r>
              <a:rPr kumimoji="1" lang="zh-CN" altLang="en-US" sz="2800" b="1">
                <a:latin typeface="楷体_GB2312" pitchFamily="49" charset="-122"/>
                <a:ea typeface="楷体_GB2312" pitchFamily="49" charset="-122"/>
              </a:rPr>
              <a:t>将待排序的结点分为已排序</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初始为空</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和为未排序两组，</a:t>
            </a:r>
            <a:r>
              <a:rPr kumimoji="1" lang="zh-CN" altLang="en-US" sz="2800" b="1">
                <a:solidFill>
                  <a:srgbClr val="FF3300"/>
                </a:solidFill>
                <a:latin typeface="楷体_GB2312" pitchFamily="49" charset="-122"/>
                <a:ea typeface="楷体_GB2312" pitchFamily="49" charset="-122"/>
              </a:rPr>
              <a:t>依次将未排序的结点中值最小的结点</a:t>
            </a:r>
            <a:r>
              <a:rPr kumimoji="1" lang="zh-CN" altLang="en-US" sz="2800" b="1">
                <a:latin typeface="楷体_GB2312" pitchFamily="49" charset="-122"/>
                <a:ea typeface="楷体_GB2312" pitchFamily="49" charset="-122"/>
              </a:rPr>
              <a:t>插入已排序的组中。</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51520" y="476672"/>
            <a:ext cx="7010400" cy="914400"/>
          </a:xfrm>
        </p:spPr>
        <p:txBody>
          <a:bodyPr/>
          <a:lstStyle/>
          <a:p>
            <a:pPr algn="just" eaLnBrk="1" hangingPunct="1">
              <a:defRPr/>
            </a:pPr>
            <a:r>
              <a:rPr lang="zh-CN" altLang="en-US" sz="3600" b="1" smtClean="0">
                <a:solidFill>
                  <a:schemeClr val="tx1"/>
                </a:solidFill>
                <a:effectLst>
                  <a:outerShdw blurRad="38100" dist="38100" dir="2700000" algn="tl">
                    <a:srgbClr val="C0C0C0"/>
                  </a:outerShdw>
                </a:effectLst>
                <a:latin typeface="" pitchFamily="18" charset="0"/>
                <a:ea typeface="楷体_GB2312" pitchFamily="49" charset="-122"/>
              </a:rPr>
              <a:t>直接选择排序的过程</a:t>
            </a:r>
          </a:p>
        </p:txBody>
      </p:sp>
      <p:sp>
        <p:nvSpPr>
          <p:cNvPr id="76803" name="Rectangle 3"/>
          <p:cNvSpPr>
            <a:spLocks noGrp="1" noChangeArrowheads="1"/>
          </p:cNvSpPr>
          <p:nvPr>
            <p:ph type="body" idx="1"/>
          </p:nvPr>
        </p:nvSpPr>
        <p:spPr>
          <a:xfrm>
            <a:off x="107504" y="1556792"/>
            <a:ext cx="8928992" cy="3276600"/>
          </a:xfrm>
        </p:spPr>
        <p:txBody>
          <a:bodyPr/>
          <a:lstStyle/>
          <a:p>
            <a:pPr algn="just" eaLnBrk="1" hangingPunct="1">
              <a:spcBef>
                <a:spcPts val="600"/>
              </a:spcBef>
              <a:buClr>
                <a:schemeClr val="tx1"/>
              </a:buClr>
              <a:buSzPct val="91000"/>
              <a:buFont typeface="Wingdings" panose="05000000000000000000" pitchFamily="2" charset="2"/>
              <a:buChar char="Ø"/>
            </a:pPr>
            <a:r>
              <a:rPr lang="zh-CN" altLang="en-US" sz="2800" b="1" smtClean="0">
                <a:latin typeface="楷体_GB2312" pitchFamily="49" charset="-122"/>
                <a:ea typeface="楷体_GB2312" pitchFamily="49" charset="-122"/>
              </a:rPr>
              <a:t>在一组对象</a:t>
            </a:r>
            <a:r>
              <a:rPr lang="en-US" altLang="zh-CN" sz="2800" b="1" smtClean="0">
                <a:latin typeface="Times New Roman" pitchFamily="18" charset="0"/>
                <a:ea typeface="楷体_GB2312" pitchFamily="49" charset="-122"/>
              </a:rPr>
              <a:t>v[i]</a:t>
            </a:r>
            <a:r>
              <a:rPr lang="zh-CN" altLang="en-US" sz="2800" b="1" smtClean="0">
                <a:latin typeface="楷体_GB2312" pitchFamily="49" charset="-122"/>
                <a:ea typeface="楷体_GB2312" pitchFamily="49" charset="-122"/>
              </a:rPr>
              <a:t>到</a:t>
            </a:r>
            <a:r>
              <a:rPr lang="en-US" altLang="zh-CN" sz="2800" b="1" smtClean="0">
                <a:latin typeface="Times New Roman" pitchFamily="18" charset="0"/>
                <a:ea typeface="楷体_GB2312" pitchFamily="49" charset="-122"/>
              </a:rPr>
              <a:t>v[n-1]</a:t>
            </a:r>
            <a:r>
              <a:rPr lang="zh-CN" altLang="en-US" sz="2800" b="1" smtClean="0">
                <a:latin typeface="楷体_GB2312" pitchFamily="49" charset="-122"/>
                <a:ea typeface="楷体_GB2312" pitchFamily="49" charset="-122"/>
              </a:rPr>
              <a:t>中选择具有最小关键字的对象</a:t>
            </a:r>
          </a:p>
          <a:p>
            <a:pPr algn="just" eaLnBrk="1" hangingPunct="1">
              <a:spcBef>
                <a:spcPts val="600"/>
              </a:spcBef>
              <a:buClr>
                <a:schemeClr val="tx1"/>
              </a:buClr>
              <a:buSzPct val="91000"/>
              <a:buFont typeface="Wingdings" panose="05000000000000000000" pitchFamily="2" charset="2"/>
              <a:buChar char="Ø"/>
            </a:pPr>
            <a:r>
              <a:rPr lang="zh-CN" altLang="en-US" sz="2800" b="1" smtClean="0">
                <a:latin typeface="楷体_GB2312" pitchFamily="49" charset="-122"/>
                <a:ea typeface="楷体_GB2312" pitchFamily="49" charset="-122"/>
              </a:rPr>
              <a:t>若它不是这组对象中的第一个对象，则将它与这组对象中的第一个对象对调。</a:t>
            </a:r>
          </a:p>
          <a:p>
            <a:pPr algn="just" eaLnBrk="1" hangingPunct="1">
              <a:spcBef>
                <a:spcPts val="600"/>
              </a:spcBef>
              <a:buClr>
                <a:schemeClr val="tx1"/>
              </a:buClr>
              <a:buSzPct val="91000"/>
              <a:buFont typeface="Wingdings" panose="05000000000000000000" pitchFamily="2" charset="2"/>
              <a:buChar char="Ø"/>
            </a:pPr>
            <a:r>
              <a:rPr lang="zh-CN" altLang="en-US" sz="2800" b="1" smtClean="0">
                <a:latin typeface="楷体_GB2312" pitchFamily="49" charset="-122"/>
                <a:ea typeface="楷体_GB2312" pitchFamily="49" charset="-122"/>
              </a:rPr>
              <a:t>在剩下的对象中重复上述步骤，直到剩余对象只有一个为止。</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838200"/>
            <a:ext cx="685800" cy="4495800"/>
          </a:xfrm>
        </p:spPr>
        <p:txBody>
          <a:bodyPr/>
          <a:lstStyle/>
          <a:p>
            <a:pPr algn="just" eaLnBrk="1" hangingPunct="1">
              <a:defRPr/>
            </a:pPr>
            <a:r>
              <a:rPr lang="zh-CN" altLang="en-US" sz="3200" b="1" smtClean="0">
                <a:solidFill>
                  <a:srgbClr val="FF3300"/>
                </a:solidFill>
                <a:effectLst>
                  <a:outerShdw blurRad="38100" dist="38100" dir="2700000" algn="tl">
                    <a:srgbClr val="C0C0C0"/>
                  </a:outerShdw>
                </a:effectLst>
                <a:latin typeface="" pitchFamily="18" charset="0"/>
                <a:ea typeface="楷体_GB2312" pitchFamily="49" charset="-122"/>
              </a:rPr>
              <a:t>直</a:t>
            </a:r>
            <a:br>
              <a:rPr lang="zh-CN" altLang="en-US" sz="3200" b="1" smtClean="0">
                <a:solidFill>
                  <a:srgbClr val="FF3300"/>
                </a:solidFill>
                <a:effectLst>
                  <a:outerShdw blurRad="38100" dist="38100" dir="2700000" algn="tl">
                    <a:srgbClr val="C0C0C0"/>
                  </a:outerShdw>
                </a:effectLst>
                <a:latin typeface="" pitchFamily="18" charset="0"/>
                <a:ea typeface="楷体_GB2312" pitchFamily="49" charset="-122"/>
              </a:rPr>
            </a:br>
            <a:r>
              <a:rPr lang="zh-CN" altLang="en-US" sz="3200" b="1" smtClean="0">
                <a:solidFill>
                  <a:srgbClr val="FF3300"/>
                </a:solidFill>
                <a:effectLst>
                  <a:outerShdw blurRad="38100" dist="38100" dir="2700000" algn="tl">
                    <a:srgbClr val="C0C0C0"/>
                  </a:outerShdw>
                </a:effectLst>
                <a:latin typeface="" pitchFamily="18" charset="0"/>
                <a:ea typeface="楷体_GB2312" pitchFamily="49" charset="-122"/>
              </a:rPr>
              <a:t>接</a:t>
            </a:r>
            <a:br>
              <a:rPr lang="zh-CN" altLang="en-US" sz="3200" b="1" smtClean="0">
                <a:solidFill>
                  <a:srgbClr val="FF3300"/>
                </a:solidFill>
                <a:effectLst>
                  <a:outerShdw blurRad="38100" dist="38100" dir="2700000" algn="tl">
                    <a:srgbClr val="C0C0C0"/>
                  </a:outerShdw>
                </a:effectLst>
                <a:latin typeface="" pitchFamily="18" charset="0"/>
                <a:ea typeface="楷体_GB2312" pitchFamily="49" charset="-122"/>
              </a:rPr>
            </a:br>
            <a:r>
              <a:rPr lang="zh-CN" altLang="en-US" sz="3200" b="1" smtClean="0">
                <a:solidFill>
                  <a:srgbClr val="FF3300"/>
                </a:solidFill>
                <a:effectLst>
                  <a:outerShdw blurRad="38100" dist="38100" dir="2700000" algn="tl">
                    <a:srgbClr val="C0C0C0"/>
                  </a:outerShdw>
                </a:effectLst>
                <a:latin typeface="" pitchFamily="18" charset="0"/>
                <a:ea typeface="楷体_GB2312" pitchFamily="49" charset="-122"/>
              </a:rPr>
              <a:t>选择</a:t>
            </a:r>
            <a:br>
              <a:rPr lang="zh-CN" altLang="en-US" sz="3200" b="1" smtClean="0">
                <a:solidFill>
                  <a:srgbClr val="FF3300"/>
                </a:solidFill>
                <a:effectLst>
                  <a:outerShdw blurRad="38100" dist="38100" dir="2700000" algn="tl">
                    <a:srgbClr val="C0C0C0"/>
                  </a:outerShdw>
                </a:effectLst>
                <a:latin typeface="" pitchFamily="18" charset="0"/>
                <a:ea typeface="楷体_GB2312" pitchFamily="49" charset="-122"/>
              </a:rPr>
            </a:br>
            <a:r>
              <a:rPr lang="zh-CN" altLang="en-US" sz="3200" b="1" smtClean="0">
                <a:solidFill>
                  <a:srgbClr val="FF3300"/>
                </a:solidFill>
                <a:effectLst>
                  <a:outerShdw blurRad="38100" dist="38100" dir="2700000" algn="tl">
                    <a:srgbClr val="C0C0C0"/>
                  </a:outerShdw>
                </a:effectLst>
                <a:latin typeface="" pitchFamily="18" charset="0"/>
                <a:ea typeface="楷体_GB2312" pitchFamily="49" charset="-122"/>
              </a:rPr>
              <a:t>排序</a:t>
            </a:r>
            <a:br>
              <a:rPr lang="zh-CN" altLang="en-US" sz="3200" b="1" smtClean="0">
                <a:solidFill>
                  <a:srgbClr val="FF3300"/>
                </a:solidFill>
                <a:effectLst>
                  <a:outerShdw blurRad="38100" dist="38100" dir="2700000" algn="tl">
                    <a:srgbClr val="C0C0C0"/>
                  </a:outerShdw>
                </a:effectLst>
                <a:latin typeface="" pitchFamily="18" charset="0"/>
                <a:ea typeface="楷体_GB2312" pitchFamily="49" charset="-122"/>
              </a:rPr>
            </a:br>
            <a:r>
              <a:rPr lang="zh-CN" altLang="en-US" sz="3200" b="1" smtClean="0">
                <a:solidFill>
                  <a:srgbClr val="FF3300"/>
                </a:solidFill>
                <a:effectLst>
                  <a:outerShdw blurRad="38100" dist="38100" dir="2700000" algn="tl">
                    <a:srgbClr val="C0C0C0"/>
                  </a:outerShdw>
                </a:effectLst>
                <a:latin typeface="" pitchFamily="18" charset="0"/>
                <a:ea typeface="楷体_GB2312" pitchFamily="49" charset="-122"/>
              </a:rPr>
              <a:t>示</a:t>
            </a:r>
            <a:br>
              <a:rPr lang="zh-CN" altLang="en-US" sz="3200" b="1" smtClean="0">
                <a:solidFill>
                  <a:srgbClr val="FF3300"/>
                </a:solidFill>
                <a:effectLst>
                  <a:outerShdw blurRad="38100" dist="38100" dir="2700000" algn="tl">
                    <a:srgbClr val="C0C0C0"/>
                  </a:outerShdw>
                </a:effectLst>
                <a:latin typeface="" pitchFamily="18" charset="0"/>
                <a:ea typeface="楷体_GB2312" pitchFamily="49" charset="-122"/>
              </a:rPr>
            </a:br>
            <a:r>
              <a:rPr lang="zh-CN" altLang="en-US" sz="3200" b="1" smtClean="0">
                <a:solidFill>
                  <a:srgbClr val="FF3300"/>
                </a:solidFill>
                <a:effectLst>
                  <a:outerShdw blurRad="38100" dist="38100" dir="2700000" algn="tl">
                    <a:srgbClr val="C0C0C0"/>
                  </a:outerShdw>
                </a:effectLst>
                <a:latin typeface="" pitchFamily="18" charset="0"/>
                <a:ea typeface="楷体_GB2312" pitchFamily="49" charset="-122"/>
              </a:rPr>
              <a:t>例</a:t>
            </a:r>
          </a:p>
        </p:txBody>
      </p:sp>
      <p:sp>
        <p:nvSpPr>
          <p:cNvPr id="77827" name="Text Box 5"/>
          <p:cNvSpPr txBox="1">
            <a:spLocks noChangeArrowheads="1"/>
          </p:cNvSpPr>
          <p:nvPr/>
        </p:nvSpPr>
        <p:spPr bwMode="auto">
          <a:xfrm>
            <a:off x="1752600" y="115888"/>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49</a:t>
            </a:r>
          </a:p>
        </p:txBody>
      </p:sp>
      <p:sp>
        <p:nvSpPr>
          <p:cNvPr id="77828" name="Text Box 6"/>
          <p:cNvSpPr txBox="1">
            <a:spLocks noChangeArrowheads="1"/>
          </p:cNvSpPr>
          <p:nvPr/>
        </p:nvSpPr>
        <p:spPr bwMode="auto">
          <a:xfrm>
            <a:off x="2438400" y="115888"/>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38</a:t>
            </a:r>
          </a:p>
        </p:txBody>
      </p:sp>
      <p:sp>
        <p:nvSpPr>
          <p:cNvPr id="77829" name="Text Box 7"/>
          <p:cNvSpPr txBox="1">
            <a:spLocks noChangeArrowheads="1"/>
          </p:cNvSpPr>
          <p:nvPr/>
        </p:nvSpPr>
        <p:spPr bwMode="auto">
          <a:xfrm>
            <a:off x="3124200" y="115888"/>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65</a:t>
            </a:r>
          </a:p>
        </p:txBody>
      </p:sp>
      <p:sp>
        <p:nvSpPr>
          <p:cNvPr id="77830" name="Text Box 8"/>
          <p:cNvSpPr txBox="1">
            <a:spLocks noChangeArrowheads="1"/>
          </p:cNvSpPr>
          <p:nvPr/>
        </p:nvSpPr>
        <p:spPr bwMode="auto">
          <a:xfrm>
            <a:off x="3810000" y="115888"/>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97</a:t>
            </a:r>
          </a:p>
        </p:txBody>
      </p:sp>
      <p:sp>
        <p:nvSpPr>
          <p:cNvPr id="77831" name="Text Box 9"/>
          <p:cNvSpPr txBox="1">
            <a:spLocks noChangeArrowheads="1"/>
          </p:cNvSpPr>
          <p:nvPr/>
        </p:nvSpPr>
        <p:spPr bwMode="auto">
          <a:xfrm>
            <a:off x="4495800" y="115888"/>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76</a:t>
            </a:r>
          </a:p>
        </p:txBody>
      </p:sp>
      <p:sp>
        <p:nvSpPr>
          <p:cNvPr id="77832" name="Text Box 10"/>
          <p:cNvSpPr txBox="1">
            <a:spLocks noChangeArrowheads="1"/>
          </p:cNvSpPr>
          <p:nvPr/>
        </p:nvSpPr>
        <p:spPr bwMode="auto">
          <a:xfrm>
            <a:off x="5181600" y="115888"/>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13</a:t>
            </a:r>
          </a:p>
        </p:txBody>
      </p:sp>
      <p:sp>
        <p:nvSpPr>
          <p:cNvPr id="77833" name="Text Box 11"/>
          <p:cNvSpPr txBox="1">
            <a:spLocks noChangeArrowheads="1"/>
          </p:cNvSpPr>
          <p:nvPr/>
        </p:nvSpPr>
        <p:spPr bwMode="auto">
          <a:xfrm>
            <a:off x="5867400" y="115888"/>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27</a:t>
            </a:r>
          </a:p>
        </p:txBody>
      </p:sp>
      <p:sp>
        <p:nvSpPr>
          <p:cNvPr id="77834" name="Text Box 12"/>
          <p:cNvSpPr txBox="1">
            <a:spLocks noChangeArrowheads="1"/>
          </p:cNvSpPr>
          <p:nvPr/>
        </p:nvSpPr>
        <p:spPr bwMode="auto">
          <a:xfrm>
            <a:off x="6553200" y="115888"/>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49’</a:t>
            </a:r>
          </a:p>
        </p:txBody>
      </p:sp>
      <p:sp>
        <p:nvSpPr>
          <p:cNvPr id="77835" name="Freeform 13"/>
          <p:cNvSpPr>
            <a:spLocks/>
          </p:cNvSpPr>
          <p:nvPr/>
        </p:nvSpPr>
        <p:spPr bwMode="auto">
          <a:xfrm>
            <a:off x="2133600" y="506413"/>
            <a:ext cx="3429000" cy="228600"/>
          </a:xfrm>
          <a:custGeom>
            <a:avLst/>
            <a:gdLst>
              <a:gd name="T0" fmla="*/ 0 w 2160"/>
              <a:gd name="T1" fmla="*/ 0 h 144"/>
              <a:gd name="T2" fmla="*/ 0 w 2160"/>
              <a:gd name="T3" fmla="*/ 228600 h 144"/>
              <a:gd name="T4" fmla="*/ 3429000 w 2160"/>
              <a:gd name="T5" fmla="*/ 228600 h 144"/>
              <a:gd name="T6" fmla="*/ 3429000 w 2160"/>
              <a:gd name="T7" fmla="*/ 0 h 1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 h="144">
                <a:moveTo>
                  <a:pt x="0" y="0"/>
                </a:moveTo>
                <a:lnTo>
                  <a:pt x="0" y="144"/>
                </a:lnTo>
                <a:lnTo>
                  <a:pt x="2160" y="144"/>
                </a:lnTo>
                <a:lnTo>
                  <a:pt x="2160" y="0"/>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36" name="Text Box 14"/>
          <p:cNvSpPr txBox="1">
            <a:spLocks noChangeArrowheads="1"/>
          </p:cNvSpPr>
          <p:nvPr/>
        </p:nvSpPr>
        <p:spPr bwMode="auto">
          <a:xfrm>
            <a:off x="1752600" y="887413"/>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13</a:t>
            </a:r>
          </a:p>
        </p:txBody>
      </p:sp>
      <p:sp>
        <p:nvSpPr>
          <p:cNvPr id="77837" name="Text Box 15"/>
          <p:cNvSpPr txBox="1">
            <a:spLocks noChangeArrowheads="1"/>
          </p:cNvSpPr>
          <p:nvPr/>
        </p:nvSpPr>
        <p:spPr bwMode="auto">
          <a:xfrm>
            <a:off x="2438400" y="887413"/>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38</a:t>
            </a:r>
          </a:p>
        </p:txBody>
      </p:sp>
      <p:sp>
        <p:nvSpPr>
          <p:cNvPr id="77838" name="Text Box 16"/>
          <p:cNvSpPr txBox="1">
            <a:spLocks noChangeArrowheads="1"/>
          </p:cNvSpPr>
          <p:nvPr/>
        </p:nvSpPr>
        <p:spPr bwMode="auto">
          <a:xfrm>
            <a:off x="3124200" y="887413"/>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65</a:t>
            </a:r>
          </a:p>
        </p:txBody>
      </p:sp>
      <p:sp>
        <p:nvSpPr>
          <p:cNvPr id="77839" name="Text Box 17"/>
          <p:cNvSpPr txBox="1">
            <a:spLocks noChangeArrowheads="1"/>
          </p:cNvSpPr>
          <p:nvPr/>
        </p:nvSpPr>
        <p:spPr bwMode="auto">
          <a:xfrm>
            <a:off x="3810000" y="887413"/>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97</a:t>
            </a:r>
          </a:p>
        </p:txBody>
      </p:sp>
      <p:sp>
        <p:nvSpPr>
          <p:cNvPr id="77840" name="Text Box 18"/>
          <p:cNvSpPr txBox="1">
            <a:spLocks noChangeArrowheads="1"/>
          </p:cNvSpPr>
          <p:nvPr/>
        </p:nvSpPr>
        <p:spPr bwMode="auto">
          <a:xfrm>
            <a:off x="4495800" y="887413"/>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76</a:t>
            </a:r>
          </a:p>
        </p:txBody>
      </p:sp>
      <p:sp>
        <p:nvSpPr>
          <p:cNvPr id="77841" name="Text Box 19"/>
          <p:cNvSpPr txBox="1">
            <a:spLocks noChangeArrowheads="1"/>
          </p:cNvSpPr>
          <p:nvPr/>
        </p:nvSpPr>
        <p:spPr bwMode="auto">
          <a:xfrm>
            <a:off x="5181600" y="887413"/>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49</a:t>
            </a:r>
          </a:p>
        </p:txBody>
      </p:sp>
      <p:sp>
        <p:nvSpPr>
          <p:cNvPr id="77842" name="Text Box 20"/>
          <p:cNvSpPr txBox="1">
            <a:spLocks noChangeArrowheads="1"/>
          </p:cNvSpPr>
          <p:nvPr/>
        </p:nvSpPr>
        <p:spPr bwMode="auto">
          <a:xfrm>
            <a:off x="5867400" y="887413"/>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27</a:t>
            </a:r>
          </a:p>
        </p:txBody>
      </p:sp>
      <p:sp>
        <p:nvSpPr>
          <p:cNvPr id="77843" name="Text Box 21"/>
          <p:cNvSpPr txBox="1">
            <a:spLocks noChangeArrowheads="1"/>
          </p:cNvSpPr>
          <p:nvPr/>
        </p:nvSpPr>
        <p:spPr bwMode="auto">
          <a:xfrm>
            <a:off x="6553200" y="887413"/>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49’</a:t>
            </a:r>
          </a:p>
        </p:txBody>
      </p:sp>
      <p:sp>
        <p:nvSpPr>
          <p:cNvPr id="77844" name="Freeform 22"/>
          <p:cNvSpPr>
            <a:spLocks/>
          </p:cNvSpPr>
          <p:nvPr/>
        </p:nvSpPr>
        <p:spPr bwMode="auto">
          <a:xfrm>
            <a:off x="2819400" y="1277938"/>
            <a:ext cx="3429000" cy="228600"/>
          </a:xfrm>
          <a:custGeom>
            <a:avLst/>
            <a:gdLst>
              <a:gd name="T0" fmla="*/ 0 w 2160"/>
              <a:gd name="T1" fmla="*/ 0 h 144"/>
              <a:gd name="T2" fmla="*/ 0 w 2160"/>
              <a:gd name="T3" fmla="*/ 228600 h 144"/>
              <a:gd name="T4" fmla="*/ 3429000 w 2160"/>
              <a:gd name="T5" fmla="*/ 228600 h 144"/>
              <a:gd name="T6" fmla="*/ 3429000 w 2160"/>
              <a:gd name="T7" fmla="*/ 0 h 1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 h="144">
                <a:moveTo>
                  <a:pt x="0" y="0"/>
                </a:moveTo>
                <a:lnTo>
                  <a:pt x="0" y="144"/>
                </a:lnTo>
                <a:lnTo>
                  <a:pt x="2160" y="144"/>
                </a:lnTo>
                <a:lnTo>
                  <a:pt x="2160" y="0"/>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45" name="Text Box 23"/>
          <p:cNvSpPr txBox="1">
            <a:spLocks noChangeArrowheads="1"/>
          </p:cNvSpPr>
          <p:nvPr/>
        </p:nvSpPr>
        <p:spPr bwMode="auto">
          <a:xfrm>
            <a:off x="1752600" y="1649413"/>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13</a:t>
            </a:r>
          </a:p>
        </p:txBody>
      </p:sp>
      <p:sp>
        <p:nvSpPr>
          <p:cNvPr id="77846" name="Text Box 24"/>
          <p:cNvSpPr txBox="1">
            <a:spLocks noChangeArrowheads="1"/>
          </p:cNvSpPr>
          <p:nvPr/>
        </p:nvSpPr>
        <p:spPr bwMode="auto">
          <a:xfrm>
            <a:off x="2438400" y="1649413"/>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27</a:t>
            </a:r>
          </a:p>
        </p:txBody>
      </p:sp>
      <p:sp>
        <p:nvSpPr>
          <p:cNvPr id="77847" name="Text Box 25"/>
          <p:cNvSpPr txBox="1">
            <a:spLocks noChangeArrowheads="1"/>
          </p:cNvSpPr>
          <p:nvPr/>
        </p:nvSpPr>
        <p:spPr bwMode="auto">
          <a:xfrm>
            <a:off x="3124200" y="1649413"/>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65</a:t>
            </a:r>
          </a:p>
        </p:txBody>
      </p:sp>
      <p:sp>
        <p:nvSpPr>
          <p:cNvPr id="77848" name="Text Box 26"/>
          <p:cNvSpPr txBox="1">
            <a:spLocks noChangeArrowheads="1"/>
          </p:cNvSpPr>
          <p:nvPr/>
        </p:nvSpPr>
        <p:spPr bwMode="auto">
          <a:xfrm>
            <a:off x="3810000" y="1649413"/>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97</a:t>
            </a:r>
          </a:p>
        </p:txBody>
      </p:sp>
      <p:sp>
        <p:nvSpPr>
          <p:cNvPr id="77849" name="Text Box 27"/>
          <p:cNvSpPr txBox="1">
            <a:spLocks noChangeArrowheads="1"/>
          </p:cNvSpPr>
          <p:nvPr/>
        </p:nvSpPr>
        <p:spPr bwMode="auto">
          <a:xfrm>
            <a:off x="4495800" y="1649413"/>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76</a:t>
            </a:r>
          </a:p>
        </p:txBody>
      </p:sp>
      <p:sp>
        <p:nvSpPr>
          <p:cNvPr id="77850" name="Text Box 28"/>
          <p:cNvSpPr txBox="1">
            <a:spLocks noChangeArrowheads="1"/>
          </p:cNvSpPr>
          <p:nvPr/>
        </p:nvSpPr>
        <p:spPr bwMode="auto">
          <a:xfrm>
            <a:off x="5181600" y="1649413"/>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49</a:t>
            </a:r>
          </a:p>
        </p:txBody>
      </p:sp>
      <p:sp>
        <p:nvSpPr>
          <p:cNvPr id="77851" name="Text Box 29"/>
          <p:cNvSpPr txBox="1">
            <a:spLocks noChangeArrowheads="1"/>
          </p:cNvSpPr>
          <p:nvPr/>
        </p:nvSpPr>
        <p:spPr bwMode="auto">
          <a:xfrm>
            <a:off x="5867400" y="1649413"/>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38</a:t>
            </a:r>
          </a:p>
        </p:txBody>
      </p:sp>
      <p:sp>
        <p:nvSpPr>
          <p:cNvPr id="77852" name="Text Box 30"/>
          <p:cNvSpPr txBox="1">
            <a:spLocks noChangeArrowheads="1"/>
          </p:cNvSpPr>
          <p:nvPr/>
        </p:nvSpPr>
        <p:spPr bwMode="auto">
          <a:xfrm>
            <a:off x="6553200" y="1649413"/>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49’</a:t>
            </a:r>
          </a:p>
        </p:txBody>
      </p:sp>
      <p:sp>
        <p:nvSpPr>
          <p:cNvPr id="77853" name="Freeform 31"/>
          <p:cNvSpPr>
            <a:spLocks/>
          </p:cNvSpPr>
          <p:nvPr/>
        </p:nvSpPr>
        <p:spPr bwMode="auto">
          <a:xfrm>
            <a:off x="3505200" y="2039938"/>
            <a:ext cx="2743200" cy="219075"/>
          </a:xfrm>
          <a:custGeom>
            <a:avLst/>
            <a:gdLst>
              <a:gd name="T0" fmla="*/ 0 w 2160"/>
              <a:gd name="T1" fmla="*/ 0 h 144"/>
              <a:gd name="T2" fmla="*/ 0 w 2160"/>
              <a:gd name="T3" fmla="*/ 219075 h 144"/>
              <a:gd name="T4" fmla="*/ 2743200 w 2160"/>
              <a:gd name="T5" fmla="*/ 219075 h 144"/>
              <a:gd name="T6" fmla="*/ 2743200 w 2160"/>
              <a:gd name="T7" fmla="*/ 0 h 1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 h="144">
                <a:moveTo>
                  <a:pt x="0" y="0"/>
                </a:moveTo>
                <a:lnTo>
                  <a:pt x="0" y="144"/>
                </a:lnTo>
                <a:lnTo>
                  <a:pt x="2160" y="144"/>
                </a:lnTo>
                <a:lnTo>
                  <a:pt x="2160" y="0"/>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54" name="Text Box 32"/>
          <p:cNvSpPr txBox="1">
            <a:spLocks noChangeArrowheads="1"/>
          </p:cNvSpPr>
          <p:nvPr/>
        </p:nvSpPr>
        <p:spPr bwMode="auto">
          <a:xfrm>
            <a:off x="1752600" y="2411413"/>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13</a:t>
            </a:r>
          </a:p>
        </p:txBody>
      </p:sp>
      <p:sp>
        <p:nvSpPr>
          <p:cNvPr id="77855" name="Text Box 33"/>
          <p:cNvSpPr txBox="1">
            <a:spLocks noChangeArrowheads="1"/>
          </p:cNvSpPr>
          <p:nvPr/>
        </p:nvSpPr>
        <p:spPr bwMode="auto">
          <a:xfrm>
            <a:off x="2438400" y="2411413"/>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27</a:t>
            </a:r>
          </a:p>
        </p:txBody>
      </p:sp>
      <p:sp>
        <p:nvSpPr>
          <p:cNvPr id="77856" name="Text Box 34"/>
          <p:cNvSpPr txBox="1">
            <a:spLocks noChangeArrowheads="1"/>
          </p:cNvSpPr>
          <p:nvPr/>
        </p:nvSpPr>
        <p:spPr bwMode="auto">
          <a:xfrm>
            <a:off x="3124200" y="2411413"/>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38</a:t>
            </a:r>
          </a:p>
        </p:txBody>
      </p:sp>
      <p:sp>
        <p:nvSpPr>
          <p:cNvPr id="77857" name="Text Box 35"/>
          <p:cNvSpPr txBox="1">
            <a:spLocks noChangeArrowheads="1"/>
          </p:cNvSpPr>
          <p:nvPr/>
        </p:nvSpPr>
        <p:spPr bwMode="auto">
          <a:xfrm>
            <a:off x="3810000" y="2411413"/>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97</a:t>
            </a:r>
          </a:p>
        </p:txBody>
      </p:sp>
      <p:sp>
        <p:nvSpPr>
          <p:cNvPr id="77858" name="Text Box 36"/>
          <p:cNvSpPr txBox="1">
            <a:spLocks noChangeArrowheads="1"/>
          </p:cNvSpPr>
          <p:nvPr/>
        </p:nvSpPr>
        <p:spPr bwMode="auto">
          <a:xfrm>
            <a:off x="4495800" y="2411413"/>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76</a:t>
            </a:r>
          </a:p>
        </p:txBody>
      </p:sp>
      <p:sp>
        <p:nvSpPr>
          <p:cNvPr id="77859" name="Text Box 37"/>
          <p:cNvSpPr txBox="1">
            <a:spLocks noChangeArrowheads="1"/>
          </p:cNvSpPr>
          <p:nvPr/>
        </p:nvSpPr>
        <p:spPr bwMode="auto">
          <a:xfrm>
            <a:off x="5181600" y="2411413"/>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49</a:t>
            </a:r>
          </a:p>
        </p:txBody>
      </p:sp>
      <p:sp>
        <p:nvSpPr>
          <p:cNvPr id="77860" name="Text Box 38"/>
          <p:cNvSpPr txBox="1">
            <a:spLocks noChangeArrowheads="1"/>
          </p:cNvSpPr>
          <p:nvPr/>
        </p:nvSpPr>
        <p:spPr bwMode="auto">
          <a:xfrm>
            <a:off x="5867400" y="2411413"/>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65</a:t>
            </a:r>
          </a:p>
        </p:txBody>
      </p:sp>
      <p:sp>
        <p:nvSpPr>
          <p:cNvPr id="77861" name="Text Box 39"/>
          <p:cNvSpPr txBox="1">
            <a:spLocks noChangeArrowheads="1"/>
          </p:cNvSpPr>
          <p:nvPr/>
        </p:nvSpPr>
        <p:spPr bwMode="auto">
          <a:xfrm>
            <a:off x="6553200" y="2411413"/>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49’</a:t>
            </a:r>
          </a:p>
        </p:txBody>
      </p:sp>
      <p:sp>
        <p:nvSpPr>
          <p:cNvPr id="77862" name="Freeform 40"/>
          <p:cNvSpPr>
            <a:spLocks/>
          </p:cNvSpPr>
          <p:nvPr/>
        </p:nvSpPr>
        <p:spPr bwMode="auto">
          <a:xfrm>
            <a:off x="4114800" y="2801938"/>
            <a:ext cx="1447800" cy="219075"/>
          </a:xfrm>
          <a:custGeom>
            <a:avLst/>
            <a:gdLst>
              <a:gd name="T0" fmla="*/ 0 w 2160"/>
              <a:gd name="T1" fmla="*/ 0 h 144"/>
              <a:gd name="T2" fmla="*/ 0 w 2160"/>
              <a:gd name="T3" fmla="*/ 219075 h 144"/>
              <a:gd name="T4" fmla="*/ 1447800 w 2160"/>
              <a:gd name="T5" fmla="*/ 219075 h 144"/>
              <a:gd name="T6" fmla="*/ 1447800 w 2160"/>
              <a:gd name="T7" fmla="*/ 0 h 1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 h="144">
                <a:moveTo>
                  <a:pt x="0" y="0"/>
                </a:moveTo>
                <a:lnTo>
                  <a:pt x="0" y="144"/>
                </a:lnTo>
                <a:lnTo>
                  <a:pt x="2160" y="144"/>
                </a:lnTo>
                <a:lnTo>
                  <a:pt x="2160" y="0"/>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63" name="Text Box 41"/>
          <p:cNvSpPr txBox="1">
            <a:spLocks noChangeArrowheads="1"/>
          </p:cNvSpPr>
          <p:nvPr/>
        </p:nvSpPr>
        <p:spPr bwMode="auto">
          <a:xfrm>
            <a:off x="1752600" y="3173413"/>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13</a:t>
            </a:r>
          </a:p>
        </p:txBody>
      </p:sp>
      <p:sp>
        <p:nvSpPr>
          <p:cNvPr id="77864" name="Text Box 42"/>
          <p:cNvSpPr txBox="1">
            <a:spLocks noChangeArrowheads="1"/>
          </p:cNvSpPr>
          <p:nvPr/>
        </p:nvSpPr>
        <p:spPr bwMode="auto">
          <a:xfrm>
            <a:off x="2438400" y="3173413"/>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27</a:t>
            </a:r>
          </a:p>
        </p:txBody>
      </p:sp>
      <p:sp>
        <p:nvSpPr>
          <p:cNvPr id="77865" name="Text Box 43"/>
          <p:cNvSpPr txBox="1">
            <a:spLocks noChangeArrowheads="1"/>
          </p:cNvSpPr>
          <p:nvPr/>
        </p:nvSpPr>
        <p:spPr bwMode="auto">
          <a:xfrm>
            <a:off x="3124200" y="3173413"/>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38</a:t>
            </a:r>
          </a:p>
        </p:txBody>
      </p:sp>
      <p:sp>
        <p:nvSpPr>
          <p:cNvPr id="77866" name="Text Box 44"/>
          <p:cNvSpPr txBox="1">
            <a:spLocks noChangeArrowheads="1"/>
          </p:cNvSpPr>
          <p:nvPr/>
        </p:nvSpPr>
        <p:spPr bwMode="auto">
          <a:xfrm>
            <a:off x="3810000" y="3173413"/>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49</a:t>
            </a:r>
          </a:p>
        </p:txBody>
      </p:sp>
      <p:sp>
        <p:nvSpPr>
          <p:cNvPr id="77867" name="Text Box 45"/>
          <p:cNvSpPr txBox="1">
            <a:spLocks noChangeArrowheads="1"/>
          </p:cNvSpPr>
          <p:nvPr/>
        </p:nvSpPr>
        <p:spPr bwMode="auto">
          <a:xfrm>
            <a:off x="4495800" y="3173413"/>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76</a:t>
            </a:r>
          </a:p>
        </p:txBody>
      </p:sp>
      <p:sp>
        <p:nvSpPr>
          <p:cNvPr id="77868" name="Text Box 46"/>
          <p:cNvSpPr txBox="1">
            <a:spLocks noChangeArrowheads="1"/>
          </p:cNvSpPr>
          <p:nvPr/>
        </p:nvSpPr>
        <p:spPr bwMode="auto">
          <a:xfrm>
            <a:off x="5181600" y="3173413"/>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97</a:t>
            </a:r>
          </a:p>
        </p:txBody>
      </p:sp>
      <p:sp>
        <p:nvSpPr>
          <p:cNvPr id="77869" name="Text Box 47"/>
          <p:cNvSpPr txBox="1">
            <a:spLocks noChangeArrowheads="1"/>
          </p:cNvSpPr>
          <p:nvPr/>
        </p:nvSpPr>
        <p:spPr bwMode="auto">
          <a:xfrm>
            <a:off x="5867400" y="3173413"/>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65</a:t>
            </a:r>
          </a:p>
        </p:txBody>
      </p:sp>
      <p:sp>
        <p:nvSpPr>
          <p:cNvPr id="77870" name="Text Box 48"/>
          <p:cNvSpPr txBox="1">
            <a:spLocks noChangeArrowheads="1"/>
          </p:cNvSpPr>
          <p:nvPr/>
        </p:nvSpPr>
        <p:spPr bwMode="auto">
          <a:xfrm>
            <a:off x="6553200" y="3173413"/>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49’</a:t>
            </a:r>
          </a:p>
        </p:txBody>
      </p:sp>
      <p:sp>
        <p:nvSpPr>
          <p:cNvPr id="77871" name="Freeform 49"/>
          <p:cNvSpPr>
            <a:spLocks/>
          </p:cNvSpPr>
          <p:nvPr/>
        </p:nvSpPr>
        <p:spPr bwMode="auto">
          <a:xfrm>
            <a:off x="4876800" y="3563938"/>
            <a:ext cx="2057400" cy="219075"/>
          </a:xfrm>
          <a:custGeom>
            <a:avLst/>
            <a:gdLst>
              <a:gd name="T0" fmla="*/ 0 w 2160"/>
              <a:gd name="T1" fmla="*/ 0 h 144"/>
              <a:gd name="T2" fmla="*/ 0 w 2160"/>
              <a:gd name="T3" fmla="*/ 219075 h 144"/>
              <a:gd name="T4" fmla="*/ 2057400 w 2160"/>
              <a:gd name="T5" fmla="*/ 219075 h 144"/>
              <a:gd name="T6" fmla="*/ 2057400 w 2160"/>
              <a:gd name="T7" fmla="*/ 0 h 1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 h="144">
                <a:moveTo>
                  <a:pt x="0" y="0"/>
                </a:moveTo>
                <a:lnTo>
                  <a:pt x="0" y="144"/>
                </a:lnTo>
                <a:lnTo>
                  <a:pt x="2160" y="144"/>
                </a:lnTo>
                <a:lnTo>
                  <a:pt x="2160" y="0"/>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72" name="Text Box 50"/>
          <p:cNvSpPr txBox="1">
            <a:spLocks noChangeArrowheads="1"/>
          </p:cNvSpPr>
          <p:nvPr/>
        </p:nvSpPr>
        <p:spPr bwMode="auto">
          <a:xfrm>
            <a:off x="1752600" y="3935413"/>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13</a:t>
            </a:r>
          </a:p>
        </p:txBody>
      </p:sp>
      <p:sp>
        <p:nvSpPr>
          <p:cNvPr id="77873" name="Text Box 51"/>
          <p:cNvSpPr txBox="1">
            <a:spLocks noChangeArrowheads="1"/>
          </p:cNvSpPr>
          <p:nvPr/>
        </p:nvSpPr>
        <p:spPr bwMode="auto">
          <a:xfrm>
            <a:off x="2438400" y="3935413"/>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27</a:t>
            </a:r>
          </a:p>
        </p:txBody>
      </p:sp>
      <p:sp>
        <p:nvSpPr>
          <p:cNvPr id="77874" name="Text Box 52"/>
          <p:cNvSpPr txBox="1">
            <a:spLocks noChangeArrowheads="1"/>
          </p:cNvSpPr>
          <p:nvPr/>
        </p:nvSpPr>
        <p:spPr bwMode="auto">
          <a:xfrm>
            <a:off x="3124200" y="3935413"/>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38</a:t>
            </a:r>
          </a:p>
        </p:txBody>
      </p:sp>
      <p:sp>
        <p:nvSpPr>
          <p:cNvPr id="77875" name="Text Box 53"/>
          <p:cNvSpPr txBox="1">
            <a:spLocks noChangeArrowheads="1"/>
          </p:cNvSpPr>
          <p:nvPr/>
        </p:nvSpPr>
        <p:spPr bwMode="auto">
          <a:xfrm>
            <a:off x="3810000" y="3935413"/>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49</a:t>
            </a:r>
          </a:p>
        </p:txBody>
      </p:sp>
      <p:sp>
        <p:nvSpPr>
          <p:cNvPr id="77876" name="Text Box 54"/>
          <p:cNvSpPr txBox="1">
            <a:spLocks noChangeArrowheads="1"/>
          </p:cNvSpPr>
          <p:nvPr/>
        </p:nvSpPr>
        <p:spPr bwMode="auto">
          <a:xfrm>
            <a:off x="4495800" y="3935413"/>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49’</a:t>
            </a:r>
          </a:p>
        </p:txBody>
      </p:sp>
      <p:sp>
        <p:nvSpPr>
          <p:cNvPr id="77877" name="Text Box 55"/>
          <p:cNvSpPr txBox="1">
            <a:spLocks noChangeArrowheads="1"/>
          </p:cNvSpPr>
          <p:nvPr/>
        </p:nvSpPr>
        <p:spPr bwMode="auto">
          <a:xfrm>
            <a:off x="5181600" y="3935413"/>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97</a:t>
            </a:r>
          </a:p>
        </p:txBody>
      </p:sp>
      <p:sp>
        <p:nvSpPr>
          <p:cNvPr id="77878" name="Text Box 56"/>
          <p:cNvSpPr txBox="1">
            <a:spLocks noChangeArrowheads="1"/>
          </p:cNvSpPr>
          <p:nvPr/>
        </p:nvSpPr>
        <p:spPr bwMode="auto">
          <a:xfrm>
            <a:off x="5867400" y="3935413"/>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65</a:t>
            </a:r>
          </a:p>
        </p:txBody>
      </p:sp>
      <p:sp>
        <p:nvSpPr>
          <p:cNvPr id="77879" name="Text Box 57"/>
          <p:cNvSpPr txBox="1">
            <a:spLocks noChangeArrowheads="1"/>
          </p:cNvSpPr>
          <p:nvPr/>
        </p:nvSpPr>
        <p:spPr bwMode="auto">
          <a:xfrm>
            <a:off x="6553200" y="3935413"/>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76</a:t>
            </a:r>
          </a:p>
        </p:txBody>
      </p:sp>
      <p:sp>
        <p:nvSpPr>
          <p:cNvPr id="77880" name="Freeform 58"/>
          <p:cNvSpPr>
            <a:spLocks/>
          </p:cNvSpPr>
          <p:nvPr/>
        </p:nvSpPr>
        <p:spPr bwMode="auto">
          <a:xfrm>
            <a:off x="5562600" y="4325938"/>
            <a:ext cx="685800" cy="219075"/>
          </a:xfrm>
          <a:custGeom>
            <a:avLst/>
            <a:gdLst>
              <a:gd name="T0" fmla="*/ 0 w 2160"/>
              <a:gd name="T1" fmla="*/ 0 h 144"/>
              <a:gd name="T2" fmla="*/ 0 w 2160"/>
              <a:gd name="T3" fmla="*/ 219075 h 144"/>
              <a:gd name="T4" fmla="*/ 685800 w 2160"/>
              <a:gd name="T5" fmla="*/ 219075 h 144"/>
              <a:gd name="T6" fmla="*/ 685800 w 2160"/>
              <a:gd name="T7" fmla="*/ 0 h 1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 h="144">
                <a:moveTo>
                  <a:pt x="0" y="0"/>
                </a:moveTo>
                <a:lnTo>
                  <a:pt x="0" y="144"/>
                </a:lnTo>
                <a:lnTo>
                  <a:pt x="2160" y="144"/>
                </a:lnTo>
                <a:lnTo>
                  <a:pt x="2160" y="0"/>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81" name="Text Box 59"/>
          <p:cNvSpPr txBox="1">
            <a:spLocks noChangeArrowheads="1"/>
          </p:cNvSpPr>
          <p:nvPr/>
        </p:nvSpPr>
        <p:spPr bwMode="auto">
          <a:xfrm>
            <a:off x="1752600" y="4697413"/>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13</a:t>
            </a:r>
          </a:p>
        </p:txBody>
      </p:sp>
      <p:sp>
        <p:nvSpPr>
          <p:cNvPr id="77882" name="Text Box 60"/>
          <p:cNvSpPr txBox="1">
            <a:spLocks noChangeArrowheads="1"/>
          </p:cNvSpPr>
          <p:nvPr/>
        </p:nvSpPr>
        <p:spPr bwMode="auto">
          <a:xfrm>
            <a:off x="2438400" y="4697413"/>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27</a:t>
            </a:r>
          </a:p>
        </p:txBody>
      </p:sp>
      <p:sp>
        <p:nvSpPr>
          <p:cNvPr id="77883" name="Text Box 61"/>
          <p:cNvSpPr txBox="1">
            <a:spLocks noChangeArrowheads="1"/>
          </p:cNvSpPr>
          <p:nvPr/>
        </p:nvSpPr>
        <p:spPr bwMode="auto">
          <a:xfrm>
            <a:off x="3124200" y="4697413"/>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38</a:t>
            </a:r>
          </a:p>
        </p:txBody>
      </p:sp>
      <p:sp>
        <p:nvSpPr>
          <p:cNvPr id="77884" name="Text Box 62"/>
          <p:cNvSpPr txBox="1">
            <a:spLocks noChangeArrowheads="1"/>
          </p:cNvSpPr>
          <p:nvPr/>
        </p:nvSpPr>
        <p:spPr bwMode="auto">
          <a:xfrm>
            <a:off x="3810000" y="4697413"/>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49</a:t>
            </a:r>
          </a:p>
        </p:txBody>
      </p:sp>
      <p:sp>
        <p:nvSpPr>
          <p:cNvPr id="77885" name="Text Box 63"/>
          <p:cNvSpPr txBox="1">
            <a:spLocks noChangeArrowheads="1"/>
          </p:cNvSpPr>
          <p:nvPr/>
        </p:nvSpPr>
        <p:spPr bwMode="auto">
          <a:xfrm>
            <a:off x="4495800" y="4697413"/>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49’</a:t>
            </a:r>
          </a:p>
        </p:txBody>
      </p:sp>
      <p:sp>
        <p:nvSpPr>
          <p:cNvPr id="77886" name="Text Box 64"/>
          <p:cNvSpPr txBox="1">
            <a:spLocks noChangeArrowheads="1"/>
          </p:cNvSpPr>
          <p:nvPr/>
        </p:nvSpPr>
        <p:spPr bwMode="auto">
          <a:xfrm>
            <a:off x="5181600" y="4697413"/>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65</a:t>
            </a:r>
          </a:p>
        </p:txBody>
      </p:sp>
      <p:sp>
        <p:nvSpPr>
          <p:cNvPr id="77887" name="Text Box 65"/>
          <p:cNvSpPr txBox="1">
            <a:spLocks noChangeArrowheads="1"/>
          </p:cNvSpPr>
          <p:nvPr/>
        </p:nvSpPr>
        <p:spPr bwMode="auto">
          <a:xfrm>
            <a:off x="5867400" y="4697413"/>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97</a:t>
            </a:r>
          </a:p>
        </p:txBody>
      </p:sp>
      <p:sp>
        <p:nvSpPr>
          <p:cNvPr id="77888" name="Text Box 66"/>
          <p:cNvSpPr txBox="1">
            <a:spLocks noChangeArrowheads="1"/>
          </p:cNvSpPr>
          <p:nvPr/>
        </p:nvSpPr>
        <p:spPr bwMode="auto">
          <a:xfrm>
            <a:off x="6553200" y="4697413"/>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76</a:t>
            </a:r>
          </a:p>
        </p:txBody>
      </p:sp>
      <p:sp>
        <p:nvSpPr>
          <p:cNvPr id="77889" name="Freeform 67"/>
          <p:cNvSpPr>
            <a:spLocks/>
          </p:cNvSpPr>
          <p:nvPr/>
        </p:nvSpPr>
        <p:spPr bwMode="auto">
          <a:xfrm>
            <a:off x="6172200" y="5087938"/>
            <a:ext cx="685800" cy="219075"/>
          </a:xfrm>
          <a:custGeom>
            <a:avLst/>
            <a:gdLst>
              <a:gd name="T0" fmla="*/ 0 w 2160"/>
              <a:gd name="T1" fmla="*/ 0 h 144"/>
              <a:gd name="T2" fmla="*/ 0 w 2160"/>
              <a:gd name="T3" fmla="*/ 219075 h 144"/>
              <a:gd name="T4" fmla="*/ 685800 w 2160"/>
              <a:gd name="T5" fmla="*/ 219075 h 144"/>
              <a:gd name="T6" fmla="*/ 685800 w 2160"/>
              <a:gd name="T7" fmla="*/ 0 h 1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 h="144">
                <a:moveTo>
                  <a:pt x="0" y="0"/>
                </a:moveTo>
                <a:lnTo>
                  <a:pt x="0" y="144"/>
                </a:lnTo>
                <a:lnTo>
                  <a:pt x="2160" y="144"/>
                </a:lnTo>
                <a:lnTo>
                  <a:pt x="2160" y="0"/>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90" name="Text Box 68"/>
          <p:cNvSpPr txBox="1">
            <a:spLocks noChangeArrowheads="1"/>
          </p:cNvSpPr>
          <p:nvPr/>
        </p:nvSpPr>
        <p:spPr bwMode="auto">
          <a:xfrm>
            <a:off x="1752600" y="5459413"/>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13</a:t>
            </a:r>
          </a:p>
        </p:txBody>
      </p:sp>
      <p:sp>
        <p:nvSpPr>
          <p:cNvPr id="77891" name="Text Box 69"/>
          <p:cNvSpPr txBox="1">
            <a:spLocks noChangeArrowheads="1"/>
          </p:cNvSpPr>
          <p:nvPr/>
        </p:nvSpPr>
        <p:spPr bwMode="auto">
          <a:xfrm>
            <a:off x="2438400" y="5459413"/>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27</a:t>
            </a:r>
          </a:p>
        </p:txBody>
      </p:sp>
      <p:sp>
        <p:nvSpPr>
          <p:cNvPr id="77892" name="Text Box 70"/>
          <p:cNvSpPr txBox="1">
            <a:spLocks noChangeArrowheads="1"/>
          </p:cNvSpPr>
          <p:nvPr/>
        </p:nvSpPr>
        <p:spPr bwMode="auto">
          <a:xfrm>
            <a:off x="3124200" y="5459413"/>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38</a:t>
            </a:r>
          </a:p>
        </p:txBody>
      </p:sp>
      <p:sp>
        <p:nvSpPr>
          <p:cNvPr id="77893" name="Text Box 71"/>
          <p:cNvSpPr txBox="1">
            <a:spLocks noChangeArrowheads="1"/>
          </p:cNvSpPr>
          <p:nvPr/>
        </p:nvSpPr>
        <p:spPr bwMode="auto">
          <a:xfrm>
            <a:off x="3810000" y="5459413"/>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49</a:t>
            </a:r>
          </a:p>
        </p:txBody>
      </p:sp>
      <p:sp>
        <p:nvSpPr>
          <p:cNvPr id="77894" name="Text Box 72"/>
          <p:cNvSpPr txBox="1">
            <a:spLocks noChangeArrowheads="1"/>
          </p:cNvSpPr>
          <p:nvPr/>
        </p:nvSpPr>
        <p:spPr bwMode="auto">
          <a:xfrm>
            <a:off x="4495800" y="5459413"/>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49’</a:t>
            </a:r>
          </a:p>
        </p:txBody>
      </p:sp>
      <p:sp>
        <p:nvSpPr>
          <p:cNvPr id="77895" name="Text Box 73"/>
          <p:cNvSpPr txBox="1">
            <a:spLocks noChangeArrowheads="1"/>
          </p:cNvSpPr>
          <p:nvPr/>
        </p:nvSpPr>
        <p:spPr bwMode="auto">
          <a:xfrm>
            <a:off x="5181600" y="5459413"/>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65</a:t>
            </a:r>
          </a:p>
        </p:txBody>
      </p:sp>
      <p:sp>
        <p:nvSpPr>
          <p:cNvPr id="77896" name="Text Box 74"/>
          <p:cNvSpPr txBox="1">
            <a:spLocks noChangeArrowheads="1"/>
          </p:cNvSpPr>
          <p:nvPr/>
        </p:nvSpPr>
        <p:spPr bwMode="auto">
          <a:xfrm>
            <a:off x="5867400" y="5459413"/>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76</a:t>
            </a:r>
          </a:p>
        </p:txBody>
      </p:sp>
      <p:sp>
        <p:nvSpPr>
          <p:cNvPr id="77897" name="Text Box 75"/>
          <p:cNvSpPr txBox="1">
            <a:spLocks noChangeArrowheads="1"/>
          </p:cNvSpPr>
          <p:nvPr/>
        </p:nvSpPr>
        <p:spPr bwMode="auto">
          <a:xfrm>
            <a:off x="6553200" y="5459413"/>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97</a:t>
            </a:r>
          </a:p>
        </p:txBody>
      </p:sp>
      <p:sp>
        <p:nvSpPr>
          <p:cNvPr id="77898" name="Rectangle 77"/>
          <p:cNvSpPr>
            <a:spLocks noChangeArrowheads="1"/>
          </p:cNvSpPr>
          <p:nvPr/>
        </p:nvSpPr>
        <p:spPr bwMode="auto">
          <a:xfrm>
            <a:off x="395288" y="6092825"/>
            <a:ext cx="698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FF3300"/>
                </a:solidFill>
                <a:latin typeface="楷体_GB2312" pitchFamily="49" charset="-122"/>
                <a:ea typeface="楷体_GB2312" pitchFamily="49" charset="-122"/>
              </a:rPr>
              <a:t>通过算法演示观看直接选择排序的算法执行过程</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42" name="Rectangle 2"/>
          <p:cNvSpPr>
            <a:spLocks noGrp="1" noChangeArrowheads="1"/>
          </p:cNvSpPr>
          <p:nvPr>
            <p:ph type="body" idx="1"/>
          </p:nvPr>
        </p:nvSpPr>
        <p:spPr>
          <a:xfrm>
            <a:off x="250825" y="692150"/>
            <a:ext cx="8604250" cy="3167063"/>
          </a:xfrm>
        </p:spPr>
        <p:txBody>
          <a:bodyPr/>
          <a:lstStyle/>
          <a:p>
            <a:pPr algn="just" eaLnBrk="1" hangingPunct="1">
              <a:spcBef>
                <a:spcPct val="50000"/>
              </a:spcBef>
              <a:buClr>
                <a:schemeClr val="tx1"/>
              </a:buClr>
              <a:buSzPct val="94000"/>
              <a:buFont typeface="Wingdings" panose="05000000000000000000" pitchFamily="2" charset="2"/>
              <a:buChar char="Ø"/>
              <a:defRPr/>
            </a:pPr>
            <a:r>
              <a:rPr lang="zh-CN" altLang="en-US" sz="2800" b="1" smtClean="0">
                <a:effectLst>
                  <a:outerShdw blurRad="38100" dist="38100" dir="2700000" algn="tl">
                    <a:srgbClr val="C0C0C0"/>
                  </a:outerShdw>
                </a:effectLst>
                <a:latin typeface="楷体_GB2312" pitchFamily="49" charset="-122"/>
                <a:ea typeface="楷体_GB2312" pitchFamily="49" charset="-122"/>
              </a:rPr>
              <a:t>算法执行时所需的附加存储</a:t>
            </a:r>
            <a:r>
              <a:rPr lang="en-US" altLang="zh-CN" sz="2800" b="1" smtClean="0">
                <a:effectLst>
                  <a:outerShdw blurRad="38100" dist="38100" dir="2700000" algn="tl">
                    <a:srgbClr val="C0C0C0"/>
                  </a:outerShdw>
                </a:effectLst>
                <a:latin typeface="楷体_GB2312" pitchFamily="49" charset="-122"/>
                <a:ea typeface="楷体_GB2312" pitchFamily="49" charset="-122"/>
              </a:rPr>
              <a:t>: </a:t>
            </a:r>
            <a:r>
              <a:rPr lang="zh-CN" altLang="en-US" sz="2800" b="1" smtClean="0">
                <a:effectLst>
                  <a:outerShdw blurRad="38100" dist="38100" dir="2700000" algn="tl">
                    <a:srgbClr val="C0C0C0"/>
                  </a:outerShdw>
                </a:effectLst>
                <a:latin typeface="楷体_GB2312" pitchFamily="49" charset="-122"/>
                <a:ea typeface="楷体_GB2312" pitchFamily="49" charset="-122"/>
              </a:rPr>
              <a:t>评价算法好坏的另一标准。排序算法所需要的附加空间一般都不大，矛盾并不突出。而排序是一种经常执行的一种运算，往往属于系统的核心部分，因此排序的时间开销是算法好坏的最重要的标志。</a:t>
            </a:r>
          </a:p>
          <a:p>
            <a:pPr algn="just" eaLnBrk="1" hangingPunct="1">
              <a:spcBef>
                <a:spcPct val="50000"/>
              </a:spcBef>
              <a:buClr>
                <a:schemeClr val="tx1"/>
              </a:buClr>
              <a:buSzPct val="94000"/>
              <a:buFont typeface="Wingdings" panose="05000000000000000000" pitchFamily="2" charset="2"/>
              <a:buChar char="Ø"/>
              <a:defRPr/>
            </a:pPr>
            <a:endParaRPr lang="en-US" altLang="zh-CN" sz="2800" b="1" smtClean="0">
              <a:effectLst>
                <a:outerShdw blurRad="38100" dist="38100" dir="2700000" algn="tl">
                  <a:srgbClr val="C0C0C0"/>
                </a:outerShdw>
              </a:effectLst>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179512" y="548680"/>
            <a:ext cx="3671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5000"/>
              </a:lnSpc>
              <a:spcBef>
                <a:spcPct val="50000"/>
              </a:spcBef>
            </a:pPr>
            <a:r>
              <a:rPr kumimoji="1" lang="zh-CN" altLang="en-US" sz="3200" b="1">
                <a:latin typeface="楷体_GB2312" pitchFamily="49" charset="-122"/>
                <a:ea typeface="楷体_GB2312" pitchFamily="49" charset="-122"/>
              </a:rPr>
              <a:t>直接选择排序算法</a:t>
            </a:r>
          </a:p>
        </p:txBody>
      </p:sp>
      <p:sp>
        <p:nvSpPr>
          <p:cNvPr id="78851" name="Rectangle 3"/>
          <p:cNvSpPr>
            <a:spLocks noChangeArrowheads="1"/>
          </p:cNvSpPr>
          <p:nvPr/>
        </p:nvSpPr>
        <p:spPr bwMode="auto">
          <a:xfrm>
            <a:off x="0" y="1268760"/>
            <a:ext cx="9144000" cy="3539430"/>
          </a:xfrm>
          <a:prstGeom prst="rect">
            <a:avLst/>
          </a:prstGeom>
          <a:solidFill>
            <a:srgbClr val="00CC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eaLnBrk="0" hangingPunct="0"/>
            <a:r>
              <a:rPr kumimoji="1" lang="en-US" altLang="zh-CN" sz="3200" b="1">
                <a:latin typeface="Times New Roman" pitchFamily="18" charset="0"/>
              </a:rPr>
              <a:t>def  </a:t>
            </a:r>
            <a:r>
              <a:rPr kumimoji="1" lang="en-US" altLang="zh-CN" sz="3200" b="1" smtClean="0">
                <a:latin typeface="Times New Roman" pitchFamily="18" charset="0"/>
              </a:rPr>
              <a:t>selectSort(A</a:t>
            </a:r>
            <a:r>
              <a:rPr kumimoji="1" lang="en-US" altLang="zh-CN" sz="3200" b="1" dirty="0">
                <a:latin typeface="Times New Roman" pitchFamily="18" charset="0"/>
              </a:rPr>
              <a:t>, left, right):</a:t>
            </a:r>
          </a:p>
          <a:p>
            <a:pPr eaLnBrk="0" hangingPunct="0"/>
            <a:r>
              <a:rPr kumimoji="1" lang="en-US" altLang="zh-CN" sz="3200" b="1" dirty="0">
                <a:latin typeface="Times New Roman" pitchFamily="18" charset="0"/>
              </a:rPr>
              <a:t>    for i in range(left, right) :  </a:t>
            </a:r>
          </a:p>
          <a:p>
            <a:pPr eaLnBrk="0" hangingPunct="0"/>
            <a:r>
              <a:rPr kumimoji="1" lang="en-US" altLang="zh-CN" sz="3200" b="1" dirty="0">
                <a:latin typeface="Times New Roman" pitchFamily="18" charset="0"/>
              </a:rPr>
              <a:t>        min = i</a:t>
            </a:r>
          </a:p>
          <a:p>
            <a:pPr eaLnBrk="0" hangingPunct="0"/>
            <a:r>
              <a:rPr kumimoji="1" lang="en-US" altLang="zh-CN" sz="3200" b="1" dirty="0">
                <a:latin typeface="Times New Roman" pitchFamily="18" charset="0"/>
              </a:rPr>
              <a:t>        for j in range(i,n):</a:t>
            </a:r>
          </a:p>
          <a:p>
            <a:pPr eaLnBrk="0" hangingPunct="0"/>
            <a:r>
              <a:rPr kumimoji="1" lang="en-US" altLang="zh-CN" sz="3200" b="1" dirty="0">
                <a:latin typeface="Times New Roman" pitchFamily="18" charset="0"/>
              </a:rPr>
              <a:t>            if A[j] &lt; A[min] :</a:t>
            </a:r>
          </a:p>
          <a:p>
            <a:pPr eaLnBrk="0" hangingPunct="0"/>
            <a:r>
              <a:rPr kumimoji="1" lang="en-US" altLang="zh-CN" sz="3200" b="1" dirty="0">
                <a:latin typeface="Times New Roman" pitchFamily="18" charset="0"/>
              </a:rPr>
              <a:t>                min = j</a:t>
            </a:r>
          </a:p>
          <a:p>
            <a:pPr eaLnBrk="0" hangingPunct="0"/>
            <a:r>
              <a:rPr kumimoji="1" lang="en-US" altLang="zh-CN" sz="3200" b="1" dirty="0">
                <a:latin typeface="Times New Roman" pitchFamily="18" charset="0"/>
              </a:rPr>
              <a:t>        A[i], A[min] = A[min], A[i]</a:t>
            </a:r>
            <a:endParaRPr kumimoji="1" lang="en-US" altLang="zh-CN" sz="3200" dirty="0">
              <a:latin typeface="Times New Roman" pitchFamily="18" charset="0"/>
            </a:endParaRP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260648"/>
            <a:ext cx="7010400" cy="914400"/>
          </a:xfrm>
        </p:spPr>
        <p:txBody>
          <a:bodyPr/>
          <a:lstStyle/>
          <a:p>
            <a:pPr algn="just" eaLnBrk="1" hangingPunct="1">
              <a:defRPr/>
            </a:pPr>
            <a:r>
              <a:rPr lang="zh-CN" altLang="en-US" sz="3600" b="1" smtClean="0">
                <a:solidFill>
                  <a:srgbClr val="FF3300"/>
                </a:solidFill>
                <a:effectLst>
                  <a:outerShdw blurRad="38100" dist="38100" dir="2700000" algn="tl">
                    <a:srgbClr val="C0C0C0"/>
                  </a:outerShdw>
                </a:effectLst>
                <a:latin typeface="" pitchFamily="18" charset="0"/>
                <a:ea typeface="楷体_GB2312" pitchFamily="49" charset="-122"/>
              </a:rPr>
              <a:t>算法分析</a:t>
            </a:r>
          </a:p>
        </p:txBody>
      </p:sp>
      <p:sp>
        <p:nvSpPr>
          <p:cNvPr id="79875" name="Rectangle 4"/>
          <p:cNvSpPr>
            <a:spLocks noChangeArrowheads="1"/>
          </p:cNvSpPr>
          <p:nvPr/>
        </p:nvSpPr>
        <p:spPr bwMode="auto">
          <a:xfrm>
            <a:off x="107504" y="3506315"/>
            <a:ext cx="8928992"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lnSpc>
                <a:spcPct val="90000"/>
              </a:lnSpc>
              <a:spcBef>
                <a:spcPct val="50000"/>
              </a:spcBef>
              <a:buClr>
                <a:schemeClr val="tx1"/>
              </a:buClr>
              <a:buSzPct val="92000"/>
              <a:buFont typeface="Wingdings" panose="05000000000000000000" pitchFamily="2" charset="2"/>
              <a:buChar char="Ø"/>
            </a:pPr>
            <a:r>
              <a:rPr kumimoji="1" lang="zh-CN" altLang="en-US" sz="2800" b="1" dirty="0">
                <a:latin typeface="楷体_GB2312" pitchFamily="49" charset="-122"/>
                <a:ea typeface="楷体_GB2312" pitchFamily="49" charset="-122"/>
              </a:rPr>
              <a:t>对象的移动次数与对象序列的初始排列有关。当文件为正序时，移动次数为</a:t>
            </a:r>
            <a:r>
              <a:rPr kumimoji="1" lang="en-US" altLang="zh-CN" sz="2800" b="1" dirty="0">
                <a:latin typeface="Times New Roman" pitchFamily="18" charset="0"/>
                <a:ea typeface="楷体_GB2312" pitchFamily="49" charset="-122"/>
              </a:rPr>
              <a:t>0</a:t>
            </a:r>
            <a:r>
              <a:rPr kumimoji="1" lang="zh-CN" altLang="en-US" sz="2800" b="1" dirty="0">
                <a:latin typeface="楷体_GB2312" pitchFamily="49" charset="-122"/>
                <a:ea typeface="楷体_GB2312" pitchFamily="49" charset="-122"/>
              </a:rPr>
              <a:t>，文件初态为反序时，每趟排序均要执行交换操作，总的移动次数取最大值</a:t>
            </a:r>
            <a:r>
              <a:rPr kumimoji="1" lang="en-US" altLang="zh-CN" sz="2800" b="1" dirty="0">
                <a:latin typeface="Times New Roman" pitchFamily="18" charset="0"/>
                <a:ea typeface="楷体_GB2312" pitchFamily="49" charset="-122"/>
              </a:rPr>
              <a:t>3(n-1)</a:t>
            </a:r>
            <a:r>
              <a:rPr kumimoji="1" lang="zh-CN" altLang="en-US" sz="2800" b="1" dirty="0">
                <a:latin typeface="楷体_GB2312" pitchFamily="49" charset="-122"/>
                <a:ea typeface="楷体_GB2312" pitchFamily="49" charset="-122"/>
              </a:rPr>
              <a:t>。</a:t>
            </a:r>
          </a:p>
          <a:p>
            <a:pPr marL="457200" indent="-457200">
              <a:lnSpc>
                <a:spcPct val="90000"/>
              </a:lnSpc>
              <a:spcBef>
                <a:spcPct val="50000"/>
              </a:spcBef>
              <a:buClr>
                <a:schemeClr val="tx1"/>
              </a:buClr>
              <a:buSzPct val="92000"/>
              <a:buFont typeface="Wingdings" panose="05000000000000000000" pitchFamily="2" charset="2"/>
              <a:buChar char="Ø"/>
            </a:pPr>
            <a:r>
              <a:rPr kumimoji="1" lang="zh-CN" altLang="en-US" sz="2800" b="1" dirty="0">
                <a:latin typeface="楷体_GB2312" pitchFamily="49" charset="-122"/>
                <a:ea typeface="楷体_GB2312" pitchFamily="49" charset="-122"/>
              </a:rPr>
              <a:t>直接选择排序是不稳定的排序方法。</a:t>
            </a:r>
          </a:p>
        </p:txBody>
      </p:sp>
      <p:sp>
        <p:nvSpPr>
          <p:cNvPr id="79876" name="Rectangle 5"/>
          <p:cNvSpPr>
            <a:spLocks noChangeArrowheads="1"/>
          </p:cNvSpPr>
          <p:nvPr/>
        </p:nvSpPr>
        <p:spPr bwMode="auto">
          <a:xfrm>
            <a:off x="107504" y="1134418"/>
            <a:ext cx="89289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buClr>
                <a:schemeClr val="tx1"/>
              </a:buClr>
              <a:buSzPct val="92000"/>
              <a:buFont typeface="Wingdings" panose="05000000000000000000" pitchFamily="2" charset="2"/>
              <a:buChar char="Ø"/>
            </a:pPr>
            <a:r>
              <a:rPr kumimoji="1" lang="zh-CN" altLang="en-US" sz="2800" b="1" dirty="0">
                <a:latin typeface="楷体_GB2312" pitchFamily="49" charset="-122"/>
                <a:ea typeface="楷体_GB2312" pitchFamily="49" charset="-122"/>
              </a:rPr>
              <a:t>无论初始状态如何，在第</a:t>
            </a:r>
            <a:r>
              <a:rPr kumimoji="1" lang="en-US" altLang="zh-CN" sz="2800" b="1" dirty="0">
                <a:latin typeface="Times New Roman" pitchFamily="18" charset="0"/>
                <a:ea typeface="楷体_GB2312" pitchFamily="49" charset="-122"/>
              </a:rPr>
              <a:t>i</a:t>
            </a:r>
            <a:r>
              <a:rPr kumimoji="1" lang="zh-CN" altLang="en-US" sz="2800" b="1" dirty="0">
                <a:latin typeface="楷体_GB2312" pitchFamily="49" charset="-122"/>
                <a:ea typeface="楷体_GB2312" pitchFamily="49" charset="-122"/>
              </a:rPr>
              <a:t>趟排序中选择最小关键字的记录，需做</a:t>
            </a:r>
            <a:r>
              <a:rPr kumimoji="1" lang="en-US" altLang="zh-CN" sz="2800" b="1" dirty="0">
                <a:latin typeface="Times New Roman" pitchFamily="18" charset="0"/>
                <a:ea typeface="楷体_GB2312" pitchFamily="49" charset="-122"/>
              </a:rPr>
              <a:t>n-i</a:t>
            </a:r>
            <a:r>
              <a:rPr kumimoji="1" lang="zh-CN" altLang="en-US" sz="2800" b="1" dirty="0">
                <a:latin typeface="楷体_GB2312" pitchFamily="49" charset="-122"/>
                <a:ea typeface="楷体_GB2312" pitchFamily="49" charset="-122"/>
              </a:rPr>
              <a:t>次比较，因此总的比较次数为：</a:t>
            </a:r>
          </a:p>
        </p:txBody>
      </p:sp>
      <p:graphicFrame>
        <p:nvGraphicFramePr>
          <p:cNvPr id="79877" name="Object 6"/>
          <p:cNvGraphicFramePr>
            <a:graphicFrameLocks noChangeAspect="1"/>
          </p:cNvGraphicFramePr>
          <p:nvPr>
            <p:extLst>
              <p:ext uri="{D42A27DB-BD31-4B8C-83A1-F6EECF244321}">
                <p14:modId xmlns:p14="http://schemas.microsoft.com/office/powerpoint/2010/main" val="1852712421"/>
              </p:ext>
            </p:extLst>
          </p:nvPr>
        </p:nvGraphicFramePr>
        <p:xfrm>
          <a:off x="1403648" y="2338868"/>
          <a:ext cx="4895850" cy="1135063"/>
        </p:xfrm>
        <a:graphic>
          <a:graphicData uri="http://schemas.openxmlformats.org/presentationml/2006/ole">
            <mc:AlternateContent xmlns:mc="http://schemas.openxmlformats.org/markup-compatibility/2006">
              <mc:Choice xmlns:v="urn:schemas-microsoft-com:vml" Requires="v">
                <p:oleObj spid="_x0000_s79949" name="Equation" r:id="rId3" imgW="1866900" imgH="431800" progId="Equation.3">
                  <p:embed/>
                </p:oleObj>
              </mc:Choice>
              <mc:Fallback>
                <p:oleObj name="Equation" r:id="rId3" imgW="1866900" imgH="4318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2338868"/>
                        <a:ext cx="4895850" cy="113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179512" y="365151"/>
            <a:ext cx="7010400" cy="914400"/>
          </a:xfrm>
        </p:spPr>
        <p:txBody>
          <a:bodyPr/>
          <a:lstStyle/>
          <a:p>
            <a:pPr algn="just" eaLnBrk="1" hangingPunct="1">
              <a:defRPr/>
            </a:pPr>
            <a:r>
              <a:rPr lang="zh-CN" altLang="en-US" sz="3600" b="1" dirty="0" smtClean="0">
                <a:solidFill>
                  <a:srgbClr val="FF3300"/>
                </a:solidFill>
                <a:effectLst>
                  <a:outerShdw blurRad="38100" dist="38100" dir="2700000" algn="tl">
                    <a:srgbClr val="C0C0C0"/>
                  </a:outerShdw>
                </a:effectLst>
                <a:latin typeface="" pitchFamily="18" charset="0"/>
                <a:ea typeface="楷体_GB2312" pitchFamily="49" charset="-122"/>
              </a:rPr>
              <a:t>堆排序</a:t>
            </a:r>
          </a:p>
        </p:txBody>
      </p:sp>
      <p:sp>
        <p:nvSpPr>
          <p:cNvPr id="3" name="Rectangle 1030"/>
          <p:cNvSpPr txBox="1">
            <a:spLocks noChangeArrowheads="1"/>
          </p:cNvSpPr>
          <p:nvPr/>
        </p:nvSpPr>
        <p:spPr bwMode="auto">
          <a:xfrm>
            <a:off x="177260" y="1445271"/>
            <a:ext cx="7010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algn="just" eaLnBrk="1" hangingPunct="1">
              <a:defRPr/>
            </a:pPr>
            <a:r>
              <a:rPr lang="zh-CN" altLang="en-US" sz="3200" b="1" dirty="0" smtClean="0">
                <a:solidFill>
                  <a:srgbClr val="FF3300"/>
                </a:solidFill>
                <a:effectLst>
                  <a:outerShdw blurRad="38100" dist="38100" dir="2700000" algn="tl">
                    <a:srgbClr val="C0C0C0"/>
                  </a:outerShdw>
                </a:effectLst>
                <a:latin typeface="" pitchFamily="18" charset="0"/>
                <a:ea typeface="楷体_GB2312" pitchFamily="49" charset="-122"/>
              </a:rPr>
              <a:t>堆的定义</a:t>
            </a:r>
          </a:p>
        </p:txBody>
      </p:sp>
      <p:sp>
        <p:nvSpPr>
          <p:cNvPr id="4" name="Text Box 1031"/>
          <p:cNvSpPr txBox="1">
            <a:spLocks noChangeArrowheads="1"/>
          </p:cNvSpPr>
          <p:nvPr/>
        </p:nvSpPr>
        <p:spPr bwMode="auto">
          <a:xfrm>
            <a:off x="205850" y="2489664"/>
            <a:ext cx="868663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dirty="0">
                <a:latin typeface="楷体_GB2312" pitchFamily="49" charset="-122"/>
                <a:ea typeface="楷体_GB2312" pitchFamily="49" charset="-122"/>
              </a:rPr>
              <a:t>    </a:t>
            </a:r>
            <a:r>
              <a:rPr kumimoji="1" lang="en-US" altLang="zh-CN" sz="2800" b="1" dirty="0">
                <a:latin typeface="Times New Roman" pitchFamily="18" charset="0"/>
                <a:ea typeface="楷体_GB2312" pitchFamily="49" charset="-122"/>
              </a:rPr>
              <a:t>n</a:t>
            </a:r>
            <a:r>
              <a:rPr kumimoji="1" lang="zh-CN" altLang="en-US" sz="2800" b="1" dirty="0">
                <a:latin typeface="楷体_GB2312" pitchFamily="49" charset="-122"/>
                <a:ea typeface="楷体_GB2312" pitchFamily="49" charset="-122"/>
              </a:rPr>
              <a:t>个关键字序列</a:t>
            </a:r>
            <a:r>
              <a:rPr kumimoji="1" lang="en-US" altLang="zh-CN" sz="2800" b="1" dirty="0">
                <a:latin typeface="Times New Roman" pitchFamily="18" charset="0"/>
                <a:ea typeface="楷体_GB2312" pitchFamily="49" charset="-122"/>
              </a:rPr>
              <a:t>k</a:t>
            </a:r>
            <a:r>
              <a:rPr kumimoji="1" lang="en-US" altLang="zh-CN" sz="2800" b="1" baseline="-25000" dirty="0">
                <a:latin typeface="Times New Roman" pitchFamily="18" charset="0"/>
                <a:ea typeface="楷体_GB2312" pitchFamily="49" charset="-122"/>
              </a:rPr>
              <a:t>1</a:t>
            </a:r>
            <a:r>
              <a:rPr kumimoji="1" lang="en-US" altLang="zh-CN" sz="2800" b="1" dirty="0">
                <a:latin typeface="Times New Roman" pitchFamily="18" charset="0"/>
                <a:ea typeface="楷体_GB2312" pitchFamily="49" charset="-122"/>
              </a:rPr>
              <a:t>, k</a:t>
            </a:r>
            <a:r>
              <a:rPr kumimoji="1" lang="en-US" altLang="zh-CN" sz="2800" b="1" baseline="-25000" dirty="0">
                <a:latin typeface="Times New Roman" pitchFamily="18" charset="0"/>
                <a:ea typeface="楷体_GB2312" pitchFamily="49" charset="-122"/>
              </a:rPr>
              <a:t>2</a:t>
            </a:r>
            <a:r>
              <a:rPr kumimoji="1" lang="en-US" altLang="zh-CN" sz="2800" b="1" dirty="0">
                <a:latin typeface="Times New Roman" pitchFamily="18" charset="0"/>
                <a:ea typeface="楷体_GB2312" pitchFamily="49" charset="-122"/>
              </a:rPr>
              <a:t>, ... ,</a:t>
            </a:r>
            <a:r>
              <a:rPr kumimoji="1" lang="en-US" altLang="zh-CN" sz="2800" b="1" dirty="0" err="1">
                <a:latin typeface="Times New Roman" pitchFamily="18" charset="0"/>
                <a:ea typeface="楷体_GB2312" pitchFamily="49" charset="-122"/>
              </a:rPr>
              <a:t>k</a:t>
            </a:r>
            <a:r>
              <a:rPr kumimoji="1" lang="en-US" altLang="zh-CN" sz="2800" b="1" baseline="-25000" dirty="0" err="1">
                <a:latin typeface="Times New Roman" pitchFamily="18" charset="0"/>
                <a:ea typeface="楷体_GB2312" pitchFamily="49" charset="-122"/>
              </a:rPr>
              <a:t>n</a:t>
            </a:r>
            <a:r>
              <a:rPr kumimoji="1" lang="zh-CN" altLang="en-US" sz="2800" b="1" dirty="0">
                <a:latin typeface="楷体_GB2312" pitchFamily="49" charset="-122"/>
                <a:ea typeface="楷体_GB2312" pitchFamily="49" charset="-122"/>
              </a:rPr>
              <a:t>称为堆，当且仅当该序列满足特性：</a:t>
            </a:r>
          </a:p>
        </p:txBody>
      </p:sp>
      <p:graphicFrame>
        <p:nvGraphicFramePr>
          <p:cNvPr id="5" name="Object 1032"/>
          <p:cNvGraphicFramePr>
            <a:graphicFrameLocks noChangeAspect="1"/>
          </p:cNvGraphicFramePr>
          <p:nvPr>
            <p:extLst>
              <p:ext uri="{D42A27DB-BD31-4B8C-83A1-F6EECF244321}">
                <p14:modId xmlns:p14="http://schemas.microsoft.com/office/powerpoint/2010/main" val="2141060760"/>
              </p:ext>
            </p:extLst>
          </p:nvPr>
        </p:nvGraphicFramePr>
        <p:xfrm>
          <a:off x="1108423" y="3677519"/>
          <a:ext cx="3009528" cy="531513"/>
        </p:xfrm>
        <a:graphic>
          <a:graphicData uri="http://schemas.openxmlformats.org/presentationml/2006/ole">
            <mc:AlternateContent xmlns:mc="http://schemas.openxmlformats.org/markup-compatibility/2006">
              <mc:Choice xmlns:v="urn:schemas-microsoft-com:vml" Requires="v">
                <p:oleObj spid="_x0000_s231522" name="Equation" r:id="rId3" imgW="1295400" imgH="228600" progId="Equation.3">
                  <p:embed/>
                </p:oleObj>
              </mc:Choice>
              <mc:Fallback>
                <p:oleObj name="Equation" r:id="rId3" imgW="12954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8423" y="3677519"/>
                        <a:ext cx="3009528" cy="531513"/>
                      </a:xfrm>
                      <a:prstGeom prst="rect">
                        <a:avLst/>
                      </a:prstGeom>
                      <a:noFill/>
                      <a:ln>
                        <a:noFill/>
                      </a:ln>
                      <a:effectLst/>
                      <a:extLst/>
                    </p:spPr>
                  </p:pic>
                </p:oleObj>
              </mc:Fallback>
            </mc:AlternateContent>
          </a:graphicData>
        </a:graphic>
      </p:graphicFrame>
      <p:graphicFrame>
        <p:nvGraphicFramePr>
          <p:cNvPr id="6" name="Object 1033"/>
          <p:cNvGraphicFramePr>
            <a:graphicFrameLocks noChangeAspect="1"/>
          </p:cNvGraphicFramePr>
          <p:nvPr>
            <p:extLst>
              <p:ext uri="{D42A27DB-BD31-4B8C-83A1-F6EECF244321}">
                <p14:modId xmlns:p14="http://schemas.microsoft.com/office/powerpoint/2010/main" val="2667984757"/>
              </p:ext>
            </p:extLst>
          </p:nvPr>
        </p:nvGraphicFramePr>
        <p:xfrm>
          <a:off x="4797599" y="3725995"/>
          <a:ext cx="2647528" cy="486759"/>
        </p:xfrm>
        <a:graphic>
          <a:graphicData uri="http://schemas.openxmlformats.org/presentationml/2006/ole">
            <mc:AlternateContent xmlns:mc="http://schemas.openxmlformats.org/markup-compatibility/2006">
              <mc:Choice xmlns:v="urn:schemas-microsoft-com:vml" Requires="v">
                <p:oleObj spid="_x0000_s231523" name="Equation" r:id="rId5" imgW="1104900" imgH="203200" progId="Equation.3">
                  <p:embed/>
                </p:oleObj>
              </mc:Choice>
              <mc:Fallback>
                <p:oleObj name="Equation" r:id="rId5" imgW="1104900" imgH="203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7599" y="3725995"/>
                        <a:ext cx="2647528" cy="486759"/>
                      </a:xfrm>
                      <a:prstGeom prst="rect">
                        <a:avLst/>
                      </a:prstGeom>
                      <a:noFill/>
                      <a:ln>
                        <a:noFill/>
                      </a:ln>
                      <a:effectLst/>
                      <a:extLst/>
                    </p:spPr>
                  </p:pic>
                </p:oleObj>
              </mc:Fallback>
            </mc:AlternateContent>
          </a:graphicData>
        </a:graphic>
      </p:graphicFrame>
      <p:sp>
        <p:nvSpPr>
          <p:cNvPr id="7" name="Text Box 1034"/>
          <p:cNvSpPr txBox="1">
            <a:spLocks noChangeArrowheads="1"/>
          </p:cNvSpPr>
          <p:nvPr/>
        </p:nvSpPr>
        <p:spPr bwMode="auto">
          <a:xfrm>
            <a:off x="233294" y="4508341"/>
            <a:ext cx="8659186"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dirty="0">
                <a:latin typeface="楷体_GB2312" pitchFamily="49" charset="-122"/>
                <a:ea typeface="楷体_GB2312" pitchFamily="49" charset="-122"/>
              </a:rPr>
              <a:t>    </a:t>
            </a:r>
            <a:r>
              <a:rPr kumimoji="1" lang="zh-CN" altLang="en-US" sz="2800" b="1" dirty="0">
                <a:latin typeface="楷体_GB2312" pitchFamily="49" charset="-122"/>
                <a:ea typeface="楷体_GB2312" pitchFamily="49" charset="-122"/>
              </a:rPr>
              <a:t>从堆的定义可以看出，堆实质上是满足如下性质</a:t>
            </a:r>
            <a:r>
              <a:rPr kumimoji="1" lang="zh-CN" altLang="en-US" sz="2800" b="1" dirty="0" smtClean="0">
                <a:latin typeface="楷体_GB2312" pitchFamily="49" charset="-122"/>
                <a:ea typeface="楷体_GB2312" pitchFamily="49" charset="-122"/>
              </a:rPr>
              <a:t>的完全二叉树</a:t>
            </a:r>
            <a:r>
              <a:rPr kumimoji="1" lang="zh-CN" altLang="en-US" sz="2800" b="1" dirty="0">
                <a:latin typeface="楷体_GB2312" pitchFamily="49" charset="-122"/>
                <a:ea typeface="楷体_GB2312" pitchFamily="49" charset="-122"/>
              </a:rPr>
              <a:t>：树中任一非叶子结点的关键字均小于或等于它的孩子结点的关键字。</a:t>
            </a:r>
          </a:p>
        </p:txBody>
      </p:sp>
    </p:spTree>
    <p:extLst>
      <p:ext uri="{BB962C8B-B14F-4D97-AF65-F5344CB8AC3E}">
        <p14:creationId xmlns:p14="http://schemas.microsoft.com/office/powerpoint/2010/main" val="426742599"/>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95288" y="404813"/>
            <a:ext cx="7010400" cy="914400"/>
          </a:xfrm>
        </p:spPr>
        <p:txBody>
          <a:bodyPr/>
          <a:lstStyle/>
          <a:p>
            <a:pPr algn="just" eaLnBrk="1" hangingPunct="1">
              <a:defRPr/>
            </a:pPr>
            <a:r>
              <a:rPr lang="zh-CN" altLang="en-US" sz="3600" b="1" dirty="0" smtClean="0">
                <a:solidFill>
                  <a:schemeClr val="tx1"/>
                </a:solidFill>
                <a:effectLst>
                  <a:outerShdw blurRad="38100" dist="38100" dir="2700000" algn="tl">
                    <a:srgbClr val="C0C0C0"/>
                  </a:outerShdw>
                </a:effectLst>
                <a:latin typeface="" pitchFamily="18" charset="0"/>
                <a:ea typeface="楷体_GB2312" pitchFamily="49" charset="-122"/>
              </a:rPr>
              <a:t>堆排序</a:t>
            </a:r>
          </a:p>
        </p:txBody>
      </p:sp>
      <p:sp>
        <p:nvSpPr>
          <p:cNvPr id="108547" name="Rectangle 3"/>
          <p:cNvSpPr>
            <a:spLocks noGrp="1" noChangeArrowheads="1"/>
          </p:cNvSpPr>
          <p:nvPr>
            <p:ph type="body" idx="1"/>
          </p:nvPr>
        </p:nvSpPr>
        <p:spPr>
          <a:xfrm>
            <a:off x="395288" y="1341438"/>
            <a:ext cx="8507412" cy="3599730"/>
          </a:xfrm>
        </p:spPr>
        <p:txBody>
          <a:bodyPr/>
          <a:lstStyle/>
          <a:p>
            <a:pPr eaLnBrk="1" hangingPunct="1">
              <a:buClr>
                <a:schemeClr val="tx1"/>
              </a:buClr>
              <a:buSzPct val="70000"/>
              <a:buFont typeface="Wingdings" panose="05000000000000000000" pitchFamily="2" charset="2"/>
              <a:buChar char="Ø"/>
            </a:pPr>
            <a:r>
              <a:rPr lang="zh-CN" altLang="en-US" sz="2800" b="1" dirty="0" smtClean="0">
                <a:latin typeface="Times New Roman" pitchFamily="18" charset="0"/>
                <a:ea typeface="楷体_GB2312" pitchFamily="49" charset="-122"/>
              </a:rPr>
              <a:t>堆排序是另外一种树型选择排序。</a:t>
            </a:r>
          </a:p>
          <a:p>
            <a:pPr eaLnBrk="1" hangingPunct="1">
              <a:buClr>
                <a:schemeClr val="tx1"/>
              </a:buClr>
              <a:buSzPct val="70000"/>
              <a:buFont typeface="Wingdings" panose="05000000000000000000" pitchFamily="2" charset="2"/>
              <a:buChar char="Ø"/>
            </a:pPr>
            <a:r>
              <a:rPr lang="zh-CN" altLang="en-US" sz="2800" b="1" dirty="0" smtClean="0">
                <a:latin typeface="Times New Roman" pitchFamily="18" charset="0"/>
                <a:ea typeface="楷体_GB2312" pitchFamily="49" charset="-122"/>
              </a:rPr>
              <a:t>在排序过程中，将</a:t>
            </a:r>
            <a:r>
              <a:rPr lang="en-US" altLang="zh-CN" sz="2800" b="1" dirty="0" smtClean="0">
                <a:latin typeface="Times New Roman" pitchFamily="18" charset="0"/>
                <a:ea typeface="楷体_GB2312" pitchFamily="49" charset="-122"/>
              </a:rPr>
              <a:t>v[1]</a:t>
            </a:r>
            <a:r>
              <a:rPr lang="zh-CN" altLang="en-US" sz="2800" b="1" dirty="0" smtClean="0">
                <a:latin typeface="Times New Roman" pitchFamily="18" charset="0"/>
                <a:ea typeface="楷体_GB2312" pitchFamily="49" charset="-122"/>
              </a:rPr>
              <a:t>到</a:t>
            </a:r>
            <a:r>
              <a:rPr lang="en-US" altLang="zh-CN" sz="2800" b="1" dirty="0" smtClean="0">
                <a:latin typeface="Times New Roman" pitchFamily="18" charset="0"/>
                <a:ea typeface="楷体_GB2312" pitchFamily="49" charset="-122"/>
              </a:rPr>
              <a:t>v[n]</a:t>
            </a:r>
            <a:r>
              <a:rPr lang="zh-CN" altLang="en-US" sz="2800" b="1" dirty="0" smtClean="0">
                <a:latin typeface="Times New Roman" pitchFamily="18" charset="0"/>
                <a:ea typeface="楷体_GB2312" pitchFamily="49" charset="-122"/>
              </a:rPr>
              <a:t>看成是一个完全二叉树顺序存储结构，利用完全二叉树中双亲结点和孩子结点之间的内在关系来选择关键字最小记录。</a:t>
            </a:r>
          </a:p>
          <a:p>
            <a:pPr eaLnBrk="1" hangingPunct="1">
              <a:buClr>
                <a:schemeClr val="tx1"/>
              </a:buClr>
              <a:buSzPct val="70000"/>
              <a:buFont typeface="Wingdings" panose="05000000000000000000" pitchFamily="2" charset="2"/>
              <a:buChar char="Ø"/>
            </a:pPr>
            <a:r>
              <a:rPr lang="zh-CN" altLang="en-US" sz="2800" b="1" dirty="0" smtClean="0">
                <a:latin typeface="Times New Roman" pitchFamily="18" charset="0"/>
                <a:ea typeface="楷体_GB2312" pitchFamily="49" charset="-122"/>
              </a:rPr>
              <a:t>堆排序分为两个步骤：</a:t>
            </a:r>
          </a:p>
          <a:p>
            <a:pPr marL="0" indent="0" eaLnBrk="1" hangingPunct="1">
              <a:buClr>
                <a:schemeClr val="tx1"/>
              </a:buClr>
              <a:buNone/>
            </a:pPr>
            <a:r>
              <a:rPr lang="zh-CN" altLang="en-US" sz="2800" b="1" dirty="0" smtClean="0">
                <a:latin typeface="Times New Roman" pitchFamily="18" charset="0"/>
                <a:ea typeface="楷体_GB2312" pitchFamily="49" charset="-122"/>
              </a:rPr>
              <a:t>     </a:t>
            </a:r>
            <a:r>
              <a:rPr lang="en-US" altLang="zh-CN" sz="2800" b="1" dirty="0" smtClean="0">
                <a:latin typeface="Times New Roman" pitchFamily="18" charset="0"/>
                <a:ea typeface="楷体_GB2312" pitchFamily="49" charset="-122"/>
              </a:rPr>
              <a:t>1</a:t>
            </a:r>
            <a:r>
              <a:rPr lang="zh-CN" altLang="en-US" sz="2800" b="1" dirty="0" smtClean="0">
                <a:latin typeface="Times New Roman" pitchFamily="18" charset="0"/>
                <a:ea typeface="楷体_GB2312" pitchFamily="49" charset="-122"/>
              </a:rPr>
              <a:t>、根据初始输入，形成初始堆。</a:t>
            </a:r>
          </a:p>
          <a:p>
            <a:pPr marL="0" indent="0" eaLnBrk="1" hangingPunct="1">
              <a:buClr>
                <a:schemeClr val="tx1"/>
              </a:buClr>
              <a:buNone/>
            </a:pPr>
            <a:r>
              <a:rPr lang="zh-CN" altLang="en-US" sz="2800" b="1" dirty="0" smtClean="0">
                <a:latin typeface="Times New Roman" pitchFamily="18" charset="0"/>
                <a:ea typeface="楷体_GB2312" pitchFamily="49" charset="-122"/>
              </a:rPr>
              <a:t>     </a:t>
            </a:r>
            <a:r>
              <a:rPr lang="en-US" altLang="zh-CN" sz="2800" b="1" dirty="0" smtClean="0">
                <a:latin typeface="Times New Roman" pitchFamily="18" charset="0"/>
                <a:ea typeface="楷体_GB2312" pitchFamily="49" charset="-122"/>
              </a:rPr>
              <a:t>2</a:t>
            </a:r>
            <a:r>
              <a:rPr lang="zh-CN" altLang="en-US" sz="2800" b="1" dirty="0" smtClean="0">
                <a:latin typeface="Times New Roman" pitchFamily="18" charset="0"/>
                <a:ea typeface="楷体_GB2312" pitchFamily="49" charset="-122"/>
              </a:rPr>
              <a:t>、通过一系列的对象交换和堆调整来进行排序。</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618" name="Text Box 1026"/>
          <p:cNvSpPr txBox="1">
            <a:spLocks noChangeArrowheads="1"/>
          </p:cNvSpPr>
          <p:nvPr/>
        </p:nvSpPr>
        <p:spPr bwMode="auto">
          <a:xfrm>
            <a:off x="4158952" y="9525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70</a:t>
            </a:r>
          </a:p>
        </p:txBody>
      </p:sp>
      <p:sp>
        <p:nvSpPr>
          <p:cNvPr id="111619" name="Text Box 1027"/>
          <p:cNvSpPr txBox="1">
            <a:spLocks noChangeArrowheads="1"/>
          </p:cNvSpPr>
          <p:nvPr/>
        </p:nvSpPr>
        <p:spPr bwMode="auto">
          <a:xfrm>
            <a:off x="3320752" y="18669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56</a:t>
            </a:r>
          </a:p>
        </p:txBody>
      </p:sp>
      <p:sp>
        <p:nvSpPr>
          <p:cNvPr id="111620" name="Text Box 1028"/>
          <p:cNvSpPr txBox="1">
            <a:spLocks noChangeArrowheads="1"/>
          </p:cNvSpPr>
          <p:nvPr/>
        </p:nvSpPr>
        <p:spPr bwMode="auto">
          <a:xfrm>
            <a:off x="5073352" y="18669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30</a:t>
            </a:r>
          </a:p>
        </p:txBody>
      </p:sp>
      <p:sp>
        <p:nvSpPr>
          <p:cNvPr id="111621" name="Text Box 1029"/>
          <p:cNvSpPr txBox="1">
            <a:spLocks noChangeArrowheads="1"/>
          </p:cNvSpPr>
          <p:nvPr/>
        </p:nvSpPr>
        <p:spPr bwMode="auto">
          <a:xfrm>
            <a:off x="2787352" y="30099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25</a:t>
            </a:r>
          </a:p>
        </p:txBody>
      </p:sp>
      <p:sp>
        <p:nvSpPr>
          <p:cNvPr id="111622" name="Text Box 1030"/>
          <p:cNvSpPr txBox="1">
            <a:spLocks noChangeArrowheads="1"/>
          </p:cNvSpPr>
          <p:nvPr/>
        </p:nvSpPr>
        <p:spPr bwMode="auto">
          <a:xfrm>
            <a:off x="3777952" y="30099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15</a:t>
            </a:r>
          </a:p>
        </p:txBody>
      </p:sp>
      <p:sp>
        <p:nvSpPr>
          <p:cNvPr id="111623" name="Text Box 1031"/>
          <p:cNvSpPr txBox="1">
            <a:spLocks noChangeArrowheads="1"/>
          </p:cNvSpPr>
          <p:nvPr/>
        </p:nvSpPr>
        <p:spPr bwMode="auto">
          <a:xfrm>
            <a:off x="4539952" y="30099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b="1">
                <a:solidFill>
                  <a:srgbClr val="FF3300"/>
                </a:solidFill>
              </a:rPr>
              <a:t>10</a:t>
            </a:r>
          </a:p>
        </p:txBody>
      </p:sp>
      <p:sp>
        <p:nvSpPr>
          <p:cNvPr id="111624" name="Line 1032"/>
          <p:cNvSpPr>
            <a:spLocks noChangeShapeType="1"/>
          </p:cNvSpPr>
          <p:nvPr/>
        </p:nvSpPr>
        <p:spPr bwMode="auto">
          <a:xfrm flipH="1">
            <a:off x="3625552" y="1409700"/>
            <a:ext cx="685800" cy="533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1625" name="Line 1033"/>
          <p:cNvSpPr>
            <a:spLocks noChangeShapeType="1"/>
          </p:cNvSpPr>
          <p:nvPr/>
        </p:nvSpPr>
        <p:spPr bwMode="auto">
          <a:xfrm>
            <a:off x="4616152" y="1409700"/>
            <a:ext cx="609600" cy="533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1626" name="Line 1034"/>
          <p:cNvSpPr>
            <a:spLocks noChangeShapeType="1"/>
          </p:cNvSpPr>
          <p:nvPr/>
        </p:nvSpPr>
        <p:spPr bwMode="auto">
          <a:xfrm flipH="1">
            <a:off x="3092152" y="2324100"/>
            <a:ext cx="381000" cy="762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1627" name="Line 1035"/>
          <p:cNvSpPr>
            <a:spLocks noChangeShapeType="1"/>
          </p:cNvSpPr>
          <p:nvPr/>
        </p:nvSpPr>
        <p:spPr bwMode="auto">
          <a:xfrm>
            <a:off x="3701752" y="2324100"/>
            <a:ext cx="304800" cy="762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1628" name="Line 1036"/>
          <p:cNvSpPr>
            <a:spLocks noChangeShapeType="1"/>
          </p:cNvSpPr>
          <p:nvPr/>
        </p:nvSpPr>
        <p:spPr bwMode="auto">
          <a:xfrm flipH="1">
            <a:off x="4844752" y="2324100"/>
            <a:ext cx="457200" cy="762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1629" name="Text Box 1037"/>
          <p:cNvSpPr txBox="1">
            <a:spLocks noChangeArrowheads="1"/>
          </p:cNvSpPr>
          <p:nvPr/>
        </p:nvSpPr>
        <p:spPr bwMode="auto">
          <a:xfrm>
            <a:off x="2377777" y="4086225"/>
            <a:ext cx="685800" cy="588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3200" b="1">
                <a:solidFill>
                  <a:srgbClr val="FF3300"/>
                </a:solidFill>
              </a:rPr>
              <a:t>70</a:t>
            </a:r>
          </a:p>
        </p:txBody>
      </p:sp>
      <p:sp>
        <p:nvSpPr>
          <p:cNvPr id="111630" name="Text Box 1038"/>
          <p:cNvSpPr txBox="1">
            <a:spLocks noChangeArrowheads="1"/>
          </p:cNvSpPr>
          <p:nvPr/>
        </p:nvSpPr>
        <p:spPr bwMode="auto">
          <a:xfrm>
            <a:off x="3063577" y="4086225"/>
            <a:ext cx="685800" cy="588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3200" b="1">
                <a:solidFill>
                  <a:srgbClr val="FF3300"/>
                </a:solidFill>
              </a:rPr>
              <a:t>56</a:t>
            </a:r>
          </a:p>
        </p:txBody>
      </p:sp>
      <p:sp>
        <p:nvSpPr>
          <p:cNvPr id="111631" name="Text Box 1039"/>
          <p:cNvSpPr txBox="1">
            <a:spLocks noChangeArrowheads="1"/>
          </p:cNvSpPr>
          <p:nvPr/>
        </p:nvSpPr>
        <p:spPr bwMode="auto">
          <a:xfrm>
            <a:off x="3749377" y="4086225"/>
            <a:ext cx="685800" cy="588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3200" b="1">
                <a:solidFill>
                  <a:srgbClr val="FF3300"/>
                </a:solidFill>
              </a:rPr>
              <a:t>30</a:t>
            </a:r>
          </a:p>
        </p:txBody>
      </p:sp>
      <p:sp>
        <p:nvSpPr>
          <p:cNvPr id="111632" name="Text Box 1040"/>
          <p:cNvSpPr txBox="1">
            <a:spLocks noChangeArrowheads="1"/>
          </p:cNvSpPr>
          <p:nvPr/>
        </p:nvSpPr>
        <p:spPr bwMode="auto">
          <a:xfrm>
            <a:off x="4435177" y="4086225"/>
            <a:ext cx="685800" cy="588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3200" b="1">
                <a:solidFill>
                  <a:srgbClr val="FF3300"/>
                </a:solidFill>
              </a:rPr>
              <a:t>25</a:t>
            </a:r>
          </a:p>
        </p:txBody>
      </p:sp>
      <p:sp>
        <p:nvSpPr>
          <p:cNvPr id="111633" name="Text Box 1041"/>
          <p:cNvSpPr txBox="1">
            <a:spLocks noChangeArrowheads="1"/>
          </p:cNvSpPr>
          <p:nvPr/>
        </p:nvSpPr>
        <p:spPr bwMode="auto">
          <a:xfrm>
            <a:off x="5120977" y="4086225"/>
            <a:ext cx="685800" cy="588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3200" b="1">
                <a:solidFill>
                  <a:srgbClr val="FF3300"/>
                </a:solidFill>
              </a:rPr>
              <a:t>15</a:t>
            </a:r>
          </a:p>
        </p:txBody>
      </p:sp>
      <p:sp>
        <p:nvSpPr>
          <p:cNvPr id="111634" name="Text Box 1042"/>
          <p:cNvSpPr txBox="1">
            <a:spLocks noChangeArrowheads="1"/>
          </p:cNvSpPr>
          <p:nvPr/>
        </p:nvSpPr>
        <p:spPr bwMode="auto">
          <a:xfrm>
            <a:off x="5806777" y="4086225"/>
            <a:ext cx="685800" cy="588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3200" b="1">
                <a:solidFill>
                  <a:srgbClr val="FF3300"/>
                </a:solidFill>
              </a:rPr>
              <a:t>10</a:t>
            </a:r>
          </a:p>
        </p:txBody>
      </p:sp>
      <p:sp>
        <p:nvSpPr>
          <p:cNvPr id="111635" name="Text Box 1043"/>
          <p:cNvSpPr txBox="1">
            <a:spLocks noChangeArrowheads="1"/>
          </p:cNvSpPr>
          <p:nvPr/>
        </p:nvSpPr>
        <p:spPr bwMode="auto">
          <a:xfrm>
            <a:off x="3368377" y="4950619"/>
            <a:ext cx="2362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ea typeface="楷体_GB2312" pitchFamily="49" charset="-122"/>
              </a:rPr>
              <a:t>大根堆示例</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179512" y="838200"/>
            <a:ext cx="8712968"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66357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algn="just" eaLnBrk="1" hangingPunct="1">
              <a:spcBef>
                <a:spcPct val="50000"/>
              </a:spcBef>
              <a:buClr>
                <a:schemeClr val="tx1"/>
              </a:buClr>
              <a:buSzPct val="93000"/>
              <a:buFont typeface="Wingdings" panose="05000000000000000000" pitchFamily="2" charset="2"/>
              <a:buChar char="Ø"/>
            </a:pPr>
            <a:r>
              <a:rPr kumimoji="1" lang="zh-CN" altLang="en-US" sz="2800" b="1" dirty="0">
                <a:latin typeface="楷体_GB2312" pitchFamily="49" charset="-122"/>
                <a:ea typeface="楷体_GB2312" pitchFamily="49" charset="-122"/>
              </a:rPr>
              <a:t>堆排序的第一个工作是建堆，即把整个记录数组</a:t>
            </a:r>
            <a:r>
              <a:rPr kumimoji="1" lang="en-US" altLang="zh-CN" sz="2800" b="1" dirty="0">
                <a:latin typeface="Times New Roman" pitchFamily="18" charset="0"/>
                <a:ea typeface="楷体_GB2312" pitchFamily="49" charset="-122"/>
              </a:rPr>
              <a:t>v[1]</a:t>
            </a:r>
            <a:r>
              <a:rPr kumimoji="1" lang="zh-CN" altLang="en-US" sz="2800" b="1" dirty="0">
                <a:latin typeface="楷体_GB2312" pitchFamily="49" charset="-122"/>
                <a:ea typeface="楷体_GB2312" pitchFamily="49" charset="-122"/>
              </a:rPr>
              <a:t>到</a:t>
            </a:r>
            <a:r>
              <a:rPr kumimoji="1" lang="en-US" altLang="zh-CN" sz="2800" b="1" dirty="0">
                <a:latin typeface="Times New Roman" pitchFamily="18" charset="0"/>
                <a:ea typeface="楷体_GB2312" pitchFamily="49" charset="-122"/>
              </a:rPr>
              <a:t>v[n]</a:t>
            </a:r>
            <a:r>
              <a:rPr kumimoji="1" lang="zh-CN" altLang="en-US" sz="2800" b="1" dirty="0">
                <a:latin typeface="楷体_GB2312" pitchFamily="49" charset="-122"/>
                <a:ea typeface="楷体_GB2312" pitchFamily="49" charset="-122"/>
              </a:rPr>
              <a:t>调整为一个堆</a:t>
            </a:r>
            <a:r>
              <a:rPr kumimoji="1" lang="zh-CN" altLang="en-US" sz="2800" b="1" dirty="0" smtClean="0">
                <a:latin typeface="楷体_GB2312" pitchFamily="49" charset="-122"/>
                <a:ea typeface="楷体_GB2312" pitchFamily="49" charset="-122"/>
              </a:rPr>
              <a:t>。</a:t>
            </a:r>
            <a:endParaRPr kumimoji="1" lang="en-US" altLang="zh-CN" sz="2800" b="1" dirty="0" smtClean="0">
              <a:latin typeface="楷体_GB2312" pitchFamily="49" charset="-122"/>
              <a:ea typeface="楷体_GB2312" pitchFamily="49" charset="-122"/>
            </a:endParaRPr>
          </a:p>
          <a:p>
            <a:pPr marL="457200" indent="-457200" algn="just" eaLnBrk="1" hangingPunct="1">
              <a:spcBef>
                <a:spcPct val="50000"/>
              </a:spcBef>
              <a:buClr>
                <a:schemeClr val="tx1"/>
              </a:buClr>
              <a:buSzPct val="93000"/>
              <a:buFont typeface="Wingdings" panose="05000000000000000000" pitchFamily="2" charset="2"/>
              <a:buChar char="Ø"/>
            </a:pPr>
            <a:r>
              <a:rPr kumimoji="1" lang="zh-CN" altLang="en-US" sz="2800" b="1" dirty="0" smtClean="0">
                <a:latin typeface="楷体_GB2312" pitchFamily="49" charset="-122"/>
                <a:ea typeface="楷体_GB2312" pitchFamily="49" charset="-122"/>
              </a:rPr>
              <a:t>显然</a:t>
            </a:r>
            <a:r>
              <a:rPr kumimoji="1" lang="en-US" altLang="zh-CN" sz="2800" b="1" dirty="0">
                <a:latin typeface="楷体_GB2312" pitchFamily="49" charset="-122"/>
                <a:ea typeface="楷体_GB2312" pitchFamily="49" charset="-122"/>
              </a:rPr>
              <a:t>,</a:t>
            </a:r>
            <a:r>
              <a:rPr kumimoji="1" lang="zh-CN" altLang="en-US" sz="2800" b="1" dirty="0">
                <a:latin typeface="楷体_GB2312" pitchFamily="49" charset="-122"/>
                <a:ea typeface="楷体_GB2312" pitchFamily="49" charset="-122"/>
              </a:rPr>
              <a:t>只有一个结点的树是堆，而在完全二叉树中，所有序号</a:t>
            </a:r>
            <a:r>
              <a:rPr kumimoji="1" lang="en-US" altLang="zh-CN" sz="2800" b="1" dirty="0">
                <a:latin typeface="Times New Roman" pitchFamily="18" charset="0"/>
                <a:ea typeface="楷体_GB2312" pitchFamily="49" charset="-122"/>
              </a:rPr>
              <a:t>i &gt;= low(n/2)</a:t>
            </a:r>
            <a:r>
              <a:rPr kumimoji="1" lang="zh-CN" altLang="en-US" sz="2800" b="1" dirty="0">
                <a:latin typeface="楷体_GB2312" pitchFamily="49" charset="-122"/>
                <a:ea typeface="楷体_GB2312" pitchFamily="49" charset="-122"/>
              </a:rPr>
              <a:t>的结点都是叶子，因此以这些结点为根的子树都已是堆</a:t>
            </a:r>
            <a:r>
              <a:rPr kumimoji="1" lang="zh-CN" altLang="en-US" sz="2800" b="1" dirty="0" smtClean="0">
                <a:latin typeface="楷体_GB2312" pitchFamily="49" charset="-122"/>
                <a:ea typeface="楷体_GB2312" pitchFamily="49" charset="-122"/>
              </a:rPr>
              <a:t>。</a:t>
            </a:r>
            <a:endParaRPr kumimoji="1" lang="en-US" altLang="zh-CN" sz="2800" b="1" dirty="0" smtClean="0">
              <a:latin typeface="楷体_GB2312" pitchFamily="49" charset="-122"/>
              <a:ea typeface="楷体_GB2312" pitchFamily="49" charset="-122"/>
            </a:endParaRPr>
          </a:p>
          <a:p>
            <a:pPr marL="457200" indent="-457200" algn="just" eaLnBrk="1" hangingPunct="1">
              <a:spcBef>
                <a:spcPct val="50000"/>
              </a:spcBef>
              <a:buClr>
                <a:schemeClr val="tx1"/>
              </a:buClr>
              <a:buSzPct val="93000"/>
              <a:buFont typeface="Wingdings" panose="05000000000000000000" pitchFamily="2" charset="2"/>
              <a:buChar char="Ø"/>
            </a:pPr>
            <a:r>
              <a:rPr kumimoji="1" lang="zh-CN" altLang="en-US" sz="2800" b="1" dirty="0" smtClean="0">
                <a:latin typeface="楷体_GB2312" pitchFamily="49" charset="-122"/>
                <a:ea typeface="楷体_GB2312" pitchFamily="49" charset="-122"/>
              </a:rPr>
              <a:t>这样</a:t>
            </a:r>
            <a:r>
              <a:rPr kumimoji="1" lang="zh-CN" altLang="en-US" sz="2800" b="1" dirty="0">
                <a:latin typeface="楷体_GB2312" pitchFamily="49" charset="-122"/>
                <a:ea typeface="楷体_GB2312" pitchFamily="49" charset="-122"/>
              </a:rPr>
              <a:t>，我们只需依次将序号为</a:t>
            </a:r>
            <a:r>
              <a:rPr kumimoji="1" lang="en-US" altLang="zh-CN" sz="2800" b="1" dirty="0">
                <a:latin typeface="Times New Roman" pitchFamily="18" charset="0"/>
                <a:ea typeface="楷体_GB2312" pitchFamily="49" charset="-122"/>
              </a:rPr>
              <a:t>low(n/2)</a:t>
            </a:r>
            <a:r>
              <a:rPr kumimoji="1" lang="zh-CN" altLang="en-US" sz="2800" b="1" dirty="0">
                <a:latin typeface="楷体_GB2312" pitchFamily="49" charset="-122"/>
                <a:ea typeface="楷体_GB2312" pitchFamily="49" charset="-122"/>
              </a:rPr>
              <a:t>，</a:t>
            </a:r>
            <a:r>
              <a:rPr kumimoji="1" lang="en-US" altLang="zh-CN" sz="2800" b="1" dirty="0">
                <a:latin typeface="Times New Roman" pitchFamily="18" charset="0"/>
                <a:ea typeface="楷体_GB2312" pitchFamily="49" charset="-122"/>
              </a:rPr>
              <a:t>low(n/2)-1</a:t>
            </a:r>
            <a:r>
              <a:rPr kumimoji="1" lang="zh-CN" altLang="en-US" sz="2800" b="1" dirty="0">
                <a:latin typeface="楷体_GB2312" pitchFamily="49" charset="-122"/>
                <a:ea typeface="楷体_GB2312" pitchFamily="49" charset="-122"/>
              </a:rPr>
              <a:t>，</a:t>
            </a:r>
            <a:r>
              <a:rPr kumimoji="1" lang="en-US" altLang="zh-CN" sz="2800" b="1" dirty="0">
                <a:latin typeface="楷体_GB2312" pitchFamily="49" charset="-122"/>
                <a:ea typeface="楷体_GB2312" pitchFamily="49" charset="-122"/>
              </a:rPr>
              <a:t>...</a:t>
            </a:r>
            <a:r>
              <a:rPr kumimoji="1" lang="zh-CN" altLang="en-US" sz="2800" b="1" dirty="0">
                <a:latin typeface="楷体_GB2312" pitchFamily="49" charset="-122"/>
                <a:ea typeface="楷体_GB2312" pitchFamily="49" charset="-122"/>
              </a:rPr>
              <a:t>，</a:t>
            </a:r>
            <a:r>
              <a:rPr kumimoji="1" lang="en-US" altLang="zh-CN" sz="2800" b="1" dirty="0">
                <a:latin typeface="楷体_GB2312" pitchFamily="49" charset="-122"/>
                <a:ea typeface="楷体_GB2312" pitchFamily="49" charset="-122"/>
              </a:rPr>
              <a:t>1</a:t>
            </a:r>
            <a:r>
              <a:rPr kumimoji="1" lang="zh-CN" altLang="en-US" sz="2800" b="1" dirty="0">
                <a:latin typeface="楷体_GB2312" pitchFamily="49" charset="-122"/>
                <a:ea typeface="楷体_GB2312" pitchFamily="49" charset="-122"/>
              </a:rPr>
              <a:t>的结点作为根的子树都调整为堆即可。</a:t>
            </a:r>
          </a:p>
          <a:p>
            <a:pPr algn="just" eaLnBrk="1" hangingPunct="1">
              <a:spcBef>
                <a:spcPct val="50000"/>
              </a:spcBef>
            </a:pPr>
            <a:r>
              <a:rPr kumimoji="1" lang="zh-CN" altLang="en-US" sz="2800" b="1" dirty="0">
                <a:latin typeface="楷体_GB2312" pitchFamily="49" charset="-122"/>
                <a:ea typeface="楷体_GB2312" pitchFamily="49" charset="-122"/>
              </a:rPr>
              <a:t>我们以大根堆为例进行说明</a:t>
            </a: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Line 2"/>
          <p:cNvSpPr>
            <a:spLocks noChangeShapeType="1"/>
          </p:cNvSpPr>
          <p:nvPr/>
        </p:nvSpPr>
        <p:spPr bwMode="auto">
          <a:xfrm flipH="1">
            <a:off x="7391400" y="2743200"/>
            <a:ext cx="2286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39" name="Line 3"/>
          <p:cNvSpPr>
            <a:spLocks noChangeShapeType="1"/>
          </p:cNvSpPr>
          <p:nvPr/>
        </p:nvSpPr>
        <p:spPr bwMode="auto">
          <a:xfrm>
            <a:off x="7010400" y="1828800"/>
            <a:ext cx="6096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40" name="Line 4"/>
          <p:cNvSpPr>
            <a:spLocks noChangeShapeType="1"/>
          </p:cNvSpPr>
          <p:nvPr/>
        </p:nvSpPr>
        <p:spPr bwMode="auto">
          <a:xfrm>
            <a:off x="6324600" y="2743200"/>
            <a:ext cx="1524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41" name="Line 5"/>
          <p:cNvSpPr>
            <a:spLocks noChangeShapeType="1"/>
          </p:cNvSpPr>
          <p:nvPr/>
        </p:nvSpPr>
        <p:spPr bwMode="auto">
          <a:xfrm flipH="1">
            <a:off x="5562600" y="1828800"/>
            <a:ext cx="1219200" cy="1524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42" name="Line 6"/>
          <p:cNvSpPr>
            <a:spLocks noChangeShapeType="1"/>
          </p:cNvSpPr>
          <p:nvPr/>
        </p:nvSpPr>
        <p:spPr bwMode="auto">
          <a:xfrm flipH="1">
            <a:off x="2895600" y="2743200"/>
            <a:ext cx="2286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43" name="Line 7"/>
          <p:cNvSpPr>
            <a:spLocks noChangeShapeType="1"/>
          </p:cNvSpPr>
          <p:nvPr/>
        </p:nvSpPr>
        <p:spPr bwMode="auto">
          <a:xfrm>
            <a:off x="1828800" y="2743200"/>
            <a:ext cx="1524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44" name="Line 8"/>
          <p:cNvSpPr>
            <a:spLocks noChangeShapeType="1"/>
          </p:cNvSpPr>
          <p:nvPr/>
        </p:nvSpPr>
        <p:spPr bwMode="auto">
          <a:xfrm>
            <a:off x="2667000" y="1828800"/>
            <a:ext cx="6096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45" name="Line 9"/>
          <p:cNvSpPr>
            <a:spLocks noChangeShapeType="1"/>
          </p:cNvSpPr>
          <p:nvPr/>
        </p:nvSpPr>
        <p:spPr bwMode="auto">
          <a:xfrm flipH="1">
            <a:off x="1066800" y="1828800"/>
            <a:ext cx="1219200" cy="1524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6906" name="Text Box 10"/>
          <p:cNvSpPr txBox="1">
            <a:spLocks noChangeArrowheads="1"/>
          </p:cNvSpPr>
          <p:nvPr/>
        </p:nvSpPr>
        <p:spPr bwMode="auto">
          <a:xfrm>
            <a:off x="611188" y="333375"/>
            <a:ext cx="344805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zh-CN" altLang="en-US" sz="3200" b="1" u="sng">
                <a:effectLst>
                  <a:outerShdw blurRad="38100" dist="38100" dir="2700000" algn="tl">
                    <a:srgbClr val="C0C0C0"/>
                  </a:outerShdw>
                </a:effectLst>
                <a:latin typeface="Times New Roman" pitchFamily="18" charset="0"/>
                <a:ea typeface="仿宋_GB2312" pitchFamily="49" charset="-122"/>
              </a:rPr>
              <a:t>建立初始的最大堆</a:t>
            </a:r>
            <a:endParaRPr kumimoji="1" lang="zh-CN" altLang="en-US" sz="3200" b="1">
              <a:effectLst>
                <a:outerShdw blurRad="38100" dist="38100" dir="2700000" algn="tl">
                  <a:srgbClr val="C0C0C0"/>
                </a:outerShdw>
              </a:effectLst>
              <a:latin typeface="Times New Roman" pitchFamily="18" charset="0"/>
              <a:ea typeface="楷体_GB2312" pitchFamily="49" charset="-122"/>
            </a:endParaRPr>
          </a:p>
        </p:txBody>
      </p:sp>
      <p:sp>
        <p:nvSpPr>
          <p:cNvPr id="336908" name="Oval 12"/>
          <p:cNvSpPr>
            <a:spLocks noChangeArrowheads="1"/>
          </p:cNvSpPr>
          <p:nvPr/>
        </p:nvSpPr>
        <p:spPr bwMode="auto">
          <a:xfrm>
            <a:off x="2209800" y="14478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21</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6909" name="Oval 13"/>
          <p:cNvSpPr>
            <a:spLocks noChangeArrowheads="1"/>
          </p:cNvSpPr>
          <p:nvPr/>
        </p:nvSpPr>
        <p:spPr bwMode="auto">
          <a:xfrm>
            <a:off x="1447800" y="22860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25</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6910" name="Oval 14"/>
          <p:cNvSpPr>
            <a:spLocks noChangeArrowheads="1"/>
          </p:cNvSpPr>
          <p:nvPr/>
        </p:nvSpPr>
        <p:spPr bwMode="auto">
          <a:xfrm>
            <a:off x="685800" y="32004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400" b="1">
                <a:solidFill>
                  <a:schemeClr val="tx2"/>
                </a:solidFill>
                <a:effectLst>
                  <a:outerShdw blurRad="38100" dist="38100" dir="2700000" algn="tl">
                    <a:srgbClr val="FFFFFF"/>
                  </a:outerShdw>
                </a:effectLst>
                <a:latin typeface="Times New Roman" pitchFamily="18" charset="0"/>
              </a:rPr>
              <a:t>25*</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6911" name="Oval 15"/>
          <p:cNvSpPr>
            <a:spLocks noChangeArrowheads="1"/>
          </p:cNvSpPr>
          <p:nvPr/>
        </p:nvSpPr>
        <p:spPr bwMode="auto">
          <a:xfrm>
            <a:off x="2971800" y="22860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49</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6912" name="Oval 16"/>
          <p:cNvSpPr>
            <a:spLocks noChangeArrowheads="1"/>
          </p:cNvSpPr>
          <p:nvPr/>
        </p:nvSpPr>
        <p:spPr bwMode="auto">
          <a:xfrm>
            <a:off x="1752600" y="32004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16</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6913" name="Oval 17"/>
          <p:cNvSpPr>
            <a:spLocks noChangeArrowheads="1"/>
          </p:cNvSpPr>
          <p:nvPr/>
        </p:nvSpPr>
        <p:spPr bwMode="auto">
          <a:xfrm>
            <a:off x="2590800" y="32004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08</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6914" name="Text Box 18"/>
          <p:cNvSpPr txBox="1">
            <a:spLocks noChangeArrowheads="1"/>
          </p:cNvSpPr>
          <p:nvPr/>
        </p:nvSpPr>
        <p:spPr bwMode="auto">
          <a:xfrm>
            <a:off x="2000250" y="10810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0</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6915" name="Text Box 19"/>
          <p:cNvSpPr txBox="1">
            <a:spLocks noChangeArrowheads="1"/>
          </p:cNvSpPr>
          <p:nvPr/>
        </p:nvSpPr>
        <p:spPr bwMode="auto">
          <a:xfrm>
            <a:off x="1314450" y="18288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1</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6916" name="Text Box 20"/>
          <p:cNvSpPr txBox="1">
            <a:spLocks noChangeArrowheads="1"/>
          </p:cNvSpPr>
          <p:nvPr/>
        </p:nvSpPr>
        <p:spPr bwMode="auto">
          <a:xfrm>
            <a:off x="3448050" y="19812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2</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6917" name="Text Box 21"/>
          <p:cNvSpPr txBox="1">
            <a:spLocks noChangeArrowheads="1"/>
          </p:cNvSpPr>
          <p:nvPr/>
        </p:nvSpPr>
        <p:spPr bwMode="auto">
          <a:xfrm>
            <a:off x="60960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3</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6918" name="Text Box 22"/>
          <p:cNvSpPr txBox="1">
            <a:spLocks noChangeArrowheads="1"/>
          </p:cNvSpPr>
          <p:nvPr/>
        </p:nvSpPr>
        <p:spPr bwMode="auto">
          <a:xfrm>
            <a:off x="198120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4</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6919" name="Text Box 23"/>
          <p:cNvSpPr txBox="1">
            <a:spLocks noChangeArrowheads="1"/>
          </p:cNvSpPr>
          <p:nvPr/>
        </p:nvSpPr>
        <p:spPr bwMode="auto">
          <a:xfrm>
            <a:off x="253365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5</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116759" name="Line 24"/>
          <p:cNvSpPr>
            <a:spLocks noChangeShapeType="1"/>
          </p:cNvSpPr>
          <p:nvPr/>
        </p:nvSpPr>
        <p:spPr bwMode="auto">
          <a:xfrm flipH="1">
            <a:off x="3352800" y="1905000"/>
            <a:ext cx="228600" cy="3810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6921" name="Text Box 25"/>
          <p:cNvSpPr txBox="1">
            <a:spLocks noChangeArrowheads="1"/>
          </p:cNvSpPr>
          <p:nvPr/>
        </p:nvSpPr>
        <p:spPr bwMode="auto">
          <a:xfrm>
            <a:off x="3527425" y="1414463"/>
            <a:ext cx="296863"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3200" b="1" i="1">
                <a:solidFill>
                  <a:srgbClr val="FF3300"/>
                </a:solidFill>
                <a:effectLst>
                  <a:outerShdw blurRad="38100" dist="38100" dir="2700000" algn="tl">
                    <a:srgbClr val="C0C0C0"/>
                  </a:outerShdw>
                </a:effectLst>
                <a:latin typeface="Times New Roman" pitchFamily="18" charset="0"/>
              </a:rPr>
              <a:t>i</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116761" name="AutoShape 26"/>
          <p:cNvSpPr>
            <a:spLocks noChangeArrowheads="1"/>
          </p:cNvSpPr>
          <p:nvPr/>
        </p:nvSpPr>
        <p:spPr bwMode="auto">
          <a:xfrm>
            <a:off x="4038600" y="2362200"/>
            <a:ext cx="677863" cy="457200"/>
          </a:xfrm>
          <a:prstGeom prst="rightArrow">
            <a:avLst>
              <a:gd name="adj1" fmla="val 50000"/>
              <a:gd name="adj2" fmla="val 37066"/>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p>
            <a:endParaRPr lang="zh-CN" altLang="en-US"/>
          </a:p>
        </p:txBody>
      </p:sp>
      <p:sp>
        <p:nvSpPr>
          <p:cNvPr id="336923" name="Oval 27"/>
          <p:cNvSpPr>
            <a:spLocks noChangeArrowheads="1"/>
          </p:cNvSpPr>
          <p:nvPr/>
        </p:nvSpPr>
        <p:spPr bwMode="auto">
          <a:xfrm>
            <a:off x="6629400" y="14478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21</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6924" name="Oval 28"/>
          <p:cNvSpPr>
            <a:spLocks noChangeArrowheads="1"/>
          </p:cNvSpPr>
          <p:nvPr/>
        </p:nvSpPr>
        <p:spPr bwMode="auto">
          <a:xfrm>
            <a:off x="5943600" y="22860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25</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6925" name="Oval 29"/>
          <p:cNvSpPr>
            <a:spLocks noChangeArrowheads="1"/>
          </p:cNvSpPr>
          <p:nvPr/>
        </p:nvSpPr>
        <p:spPr bwMode="auto">
          <a:xfrm>
            <a:off x="5181600" y="32004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400" b="1">
                <a:solidFill>
                  <a:schemeClr val="tx2"/>
                </a:solidFill>
                <a:effectLst>
                  <a:outerShdw blurRad="38100" dist="38100" dir="2700000" algn="tl">
                    <a:srgbClr val="FFFFFF"/>
                  </a:outerShdw>
                </a:effectLst>
                <a:latin typeface="Times New Roman" pitchFamily="18" charset="0"/>
              </a:rPr>
              <a:t>25*</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6926" name="Oval 30"/>
          <p:cNvSpPr>
            <a:spLocks noChangeArrowheads="1"/>
          </p:cNvSpPr>
          <p:nvPr/>
        </p:nvSpPr>
        <p:spPr bwMode="auto">
          <a:xfrm>
            <a:off x="6248400" y="32004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16</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6927" name="Oval 31"/>
          <p:cNvSpPr>
            <a:spLocks noChangeArrowheads="1"/>
          </p:cNvSpPr>
          <p:nvPr/>
        </p:nvSpPr>
        <p:spPr bwMode="auto">
          <a:xfrm>
            <a:off x="7391400" y="22860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49</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6928" name="Oval 32"/>
          <p:cNvSpPr>
            <a:spLocks noChangeArrowheads="1"/>
          </p:cNvSpPr>
          <p:nvPr/>
        </p:nvSpPr>
        <p:spPr bwMode="auto">
          <a:xfrm>
            <a:off x="7086600" y="32004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08</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6929" name="Text Box 33"/>
          <p:cNvSpPr txBox="1">
            <a:spLocks noChangeArrowheads="1"/>
          </p:cNvSpPr>
          <p:nvPr/>
        </p:nvSpPr>
        <p:spPr bwMode="auto">
          <a:xfrm>
            <a:off x="6496050" y="10668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0</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6930" name="Text Box 34"/>
          <p:cNvSpPr txBox="1">
            <a:spLocks noChangeArrowheads="1"/>
          </p:cNvSpPr>
          <p:nvPr/>
        </p:nvSpPr>
        <p:spPr bwMode="auto">
          <a:xfrm>
            <a:off x="7867650" y="2057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2</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6931" name="Text Box 35"/>
          <p:cNvSpPr txBox="1">
            <a:spLocks noChangeArrowheads="1"/>
          </p:cNvSpPr>
          <p:nvPr/>
        </p:nvSpPr>
        <p:spPr bwMode="auto">
          <a:xfrm>
            <a:off x="695325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5</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6932" name="Text Box 36"/>
          <p:cNvSpPr txBox="1">
            <a:spLocks noChangeArrowheads="1"/>
          </p:cNvSpPr>
          <p:nvPr/>
        </p:nvSpPr>
        <p:spPr bwMode="auto">
          <a:xfrm>
            <a:off x="655320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4</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6933" name="Text Box 37"/>
          <p:cNvSpPr txBox="1">
            <a:spLocks noChangeArrowheads="1"/>
          </p:cNvSpPr>
          <p:nvPr/>
        </p:nvSpPr>
        <p:spPr bwMode="auto">
          <a:xfrm>
            <a:off x="504825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3</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6934" name="Text Box 38"/>
          <p:cNvSpPr txBox="1">
            <a:spLocks noChangeArrowheads="1"/>
          </p:cNvSpPr>
          <p:nvPr/>
        </p:nvSpPr>
        <p:spPr bwMode="auto">
          <a:xfrm>
            <a:off x="5715000" y="19192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1</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116774" name="AutoShape 39"/>
          <p:cNvSpPr>
            <a:spLocks noChangeArrowheads="1"/>
          </p:cNvSpPr>
          <p:nvPr/>
        </p:nvSpPr>
        <p:spPr bwMode="auto">
          <a:xfrm>
            <a:off x="8534400" y="2420938"/>
            <a:ext cx="609600" cy="457200"/>
          </a:xfrm>
          <a:prstGeom prst="rightArrow">
            <a:avLst>
              <a:gd name="adj1" fmla="val 50000"/>
              <a:gd name="adj2" fmla="val 33333"/>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p>
            <a:endParaRPr lang="zh-CN" altLang="en-US"/>
          </a:p>
        </p:txBody>
      </p:sp>
      <p:sp>
        <p:nvSpPr>
          <p:cNvPr id="336936" name="Text Box 40"/>
          <p:cNvSpPr txBox="1">
            <a:spLocks noChangeArrowheads="1"/>
          </p:cNvSpPr>
          <p:nvPr/>
        </p:nvSpPr>
        <p:spPr bwMode="auto">
          <a:xfrm>
            <a:off x="5951538" y="1401763"/>
            <a:ext cx="296862"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3200" b="1" i="1">
                <a:solidFill>
                  <a:srgbClr val="FF3300"/>
                </a:solidFill>
                <a:effectLst>
                  <a:outerShdw blurRad="38100" dist="38100" dir="2700000" algn="tl">
                    <a:srgbClr val="C0C0C0"/>
                  </a:outerShdw>
                </a:effectLst>
                <a:latin typeface="Times New Roman" pitchFamily="18" charset="0"/>
              </a:rPr>
              <a:t>i</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116776" name="Line 41"/>
          <p:cNvSpPr>
            <a:spLocks noChangeShapeType="1"/>
          </p:cNvSpPr>
          <p:nvPr/>
        </p:nvSpPr>
        <p:spPr bwMode="auto">
          <a:xfrm>
            <a:off x="6096000" y="1905000"/>
            <a:ext cx="76200" cy="3810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6938" name="Rectangle 42" descr="永恒"/>
          <p:cNvSpPr>
            <a:spLocks noChangeArrowheads="1"/>
          </p:cNvSpPr>
          <p:nvPr/>
        </p:nvSpPr>
        <p:spPr bwMode="auto">
          <a:xfrm>
            <a:off x="685800" y="4343400"/>
            <a:ext cx="3276600" cy="533400"/>
          </a:xfrm>
          <a:prstGeom prst="rect">
            <a:avLst/>
          </a:prstGeom>
          <a:blipFill dpi="0" rotWithShape="0">
            <a:blip r:embed="rId2"/>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21  25  49  25* 16  08</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116778" name="Line 43"/>
          <p:cNvSpPr>
            <a:spLocks noChangeShapeType="1"/>
          </p:cNvSpPr>
          <p:nvPr/>
        </p:nvSpPr>
        <p:spPr bwMode="auto">
          <a:xfrm>
            <a:off x="1219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79" name="Line 44"/>
          <p:cNvSpPr>
            <a:spLocks noChangeShapeType="1"/>
          </p:cNvSpPr>
          <p:nvPr/>
        </p:nvSpPr>
        <p:spPr bwMode="auto">
          <a:xfrm>
            <a:off x="1752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80" name="Line 45"/>
          <p:cNvSpPr>
            <a:spLocks noChangeShapeType="1"/>
          </p:cNvSpPr>
          <p:nvPr/>
        </p:nvSpPr>
        <p:spPr bwMode="auto">
          <a:xfrm>
            <a:off x="22860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81" name="Line 46"/>
          <p:cNvSpPr>
            <a:spLocks noChangeShapeType="1"/>
          </p:cNvSpPr>
          <p:nvPr/>
        </p:nvSpPr>
        <p:spPr bwMode="auto">
          <a:xfrm>
            <a:off x="2895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82" name="Line 47"/>
          <p:cNvSpPr>
            <a:spLocks noChangeShapeType="1"/>
          </p:cNvSpPr>
          <p:nvPr/>
        </p:nvSpPr>
        <p:spPr bwMode="auto">
          <a:xfrm>
            <a:off x="34290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6944" name="Text Box 48"/>
          <p:cNvSpPr txBox="1">
            <a:spLocks noChangeArrowheads="1"/>
          </p:cNvSpPr>
          <p:nvPr/>
        </p:nvSpPr>
        <p:spPr bwMode="auto">
          <a:xfrm>
            <a:off x="962025" y="5029200"/>
            <a:ext cx="2684463"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初始关键码集合</a:t>
            </a:r>
            <a:endParaRPr kumimoji="1" lang="zh-CN" altLang="en-US" sz="3200" b="1">
              <a:solidFill>
                <a:srgbClr val="0000FF"/>
              </a:solidFill>
              <a:effectLst>
                <a:outerShdw blurRad="38100" dist="38100" dir="2700000" algn="tl">
                  <a:srgbClr val="C0C0C0"/>
                </a:outerShdw>
              </a:effectLst>
              <a:latin typeface="Times New Roman" pitchFamily="18" charset="0"/>
              <a:ea typeface="楷体_GB2312" pitchFamily="49" charset="-122"/>
            </a:endParaRPr>
          </a:p>
        </p:txBody>
      </p:sp>
      <p:sp>
        <p:nvSpPr>
          <p:cNvPr id="336945" name="Rectangle 49" descr="永恒"/>
          <p:cNvSpPr>
            <a:spLocks noChangeArrowheads="1"/>
          </p:cNvSpPr>
          <p:nvPr/>
        </p:nvSpPr>
        <p:spPr bwMode="auto">
          <a:xfrm>
            <a:off x="5105400" y="4343400"/>
            <a:ext cx="3276600" cy="533400"/>
          </a:xfrm>
          <a:prstGeom prst="rect">
            <a:avLst/>
          </a:prstGeom>
          <a:blipFill dpi="0" rotWithShape="0">
            <a:blip r:embed="rId2"/>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21  25  49  25* 16  08</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116785" name="Line 50"/>
          <p:cNvSpPr>
            <a:spLocks noChangeShapeType="1"/>
          </p:cNvSpPr>
          <p:nvPr/>
        </p:nvSpPr>
        <p:spPr bwMode="auto">
          <a:xfrm>
            <a:off x="56388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86" name="Line 51"/>
          <p:cNvSpPr>
            <a:spLocks noChangeShapeType="1"/>
          </p:cNvSpPr>
          <p:nvPr/>
        </p:nvSpPr>
        <p:spPr bwMode="auto">
          <a:xfrm>
            <a:off x="6172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87" name="Line 52"/>
          <p:cNvSpPr>
            <a:spLocks noChangeShapeType="1"/>
          </p:cNvSpPr>
          <p:nvPr/>
        </p:nvSpPr>
        <p:spPr bwMode="auto">
          <a:xfrm>
            <a:off x="6705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88" name="Line 53"/>
          <p:cNvSpPr>
            <a:spLocks noChangeShapeType="1"/>
          </p:cNvSpPr>
          <p:nvPr/>
        </p:nvSpPr>
        <p:spPr bwMode="auto">
          <a:xfrm>
            <a:off x="7315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89" name="Line 54"/>
          <p:cNvSpPr>
            <a:spLocks noChangeShapeType="1"/>
          </p:cNvSpPr>
          <p:nvPr/>
        </p:nvSpPr>
        <p:spPr bwMode="auto">
          <a:xfrm>
            <a:off x="7848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6951" name="Text Box 55"/>
          <p:cNvSpPr txBox="1">
            <a:spLocks noChangeArrowheads="1"/>
          </p:cNvSpPr>
          <p:nvPr/>
        </p:nvSpPr>
        <p:spPr bwMode="auto">
          <a:xfrm>
            <a:off x="5257800" y="5043488"/>
            <a:ext cx="30734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solidFill>
                  <a:srgbClr val="0000FF"/>
                </a:solidFill>
                <a:effectLst>
                  <a:outerShdw blurRad="38100" dist="38100" dir="2700000" algn="tl">
                    <a:srgbClr val="C0C0C0"/>
                  </a:outerShdw>
                </a:effectLst>
                <a:latin typeface="Times New Roman" pitchFamily="18" charset="0"/>
                <a:ea typeface="楷体_GB2312" pitchFamily="49" charset="-122"/>
              </a:rPr>
              <a:t>i = 2 </a:t>
            </a: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时的局部调整</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762" name="Line 3"/>
          <p:cNvSpPr>
            <a:spLocks noChangeShapeType="1"/>
          </p:cNvSpPr>
          <p:nvPr/>
        </p:nvSpPr>
        <p:spPr bwMode="auto">
          <a:xfrm flipH="1">
            <a:off x="7391400" y="2743200"/>
            <a:ext cx="2286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63" name="Line 4"/>
          <p:cNvSpPr>
            <a:spLocks noChangeShapeType="1"/>
          </p:cNvSpPr>
          <p:nvPr/>
        </p:nvSpPr>
        <p:spPr bwMode="auto">
          <a:xfrm>
            <a:off x="7010400" y="1828800"/>
            <a:ext cx="6096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64" name="Line 5"/>
          <p:cNvSpPr>
            <a:spLocks noChangeShapeType="1"/>
          </p:cNvSpPr>
          <p:nvPr/>
        </p:nvSpPr>
        <p:spPr bwMode="auto">
          <a:xfrm>
            <a:off x="6324600" y="2743200"/>
            <a:ext cx="1524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65" name="Line 6"/>
          <p:cNvSpPr>
            <a:spLocks noChangeShapeType="1"/>
          </p:cNvSpPr>
          <p:nvPr/>
        </p:nvSpPr>
        <p:spPr bwMode="auto">
          <a:xfrm flipH="1">
            <a:off x="5562600" y="1828800"/>
            <a:ext cx="1219200" cy="1524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66" name="Line 7"/>
          <p:cNvSpPr>
            <a:spLocks noChangeShapeType="1"/>
          </p:cNvSpPr>
          <p:nvPr/>
        </p:nvSpPr>
        <p:spPr bwMode="auto">
          <a:xfrm flipH="1">
            <a:off x="2895600" y="2743200"/>
            <a:ext cx="2286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67" name="Line 8"/>
          <p:cNvSpPr>
            <a:spLocks noChangeShapeType="1"/>
          </p:cNvSpPr>
          <p:nvPr/>
        </p:nvSpPr>
        <p:spPr bwMode="auto">
          <a:xfrm>
            <a:off x="1828800" y="2743200"/>
            <a:ext cx="1524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68" name="Line 9"/>
          <p:cNvSpPr>
            <a:spLocks noChangeShapeType="1"/>
          </p:cNvSpPr>
          <p:nvPr/>
        </p:nvSpPr>
        <p:spPr bwMode="auto">
          <a:xfrm>
            <a:off x="2667000" y="1828800"/>
            <a:ext cx="6096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69" name="Line 10"/>
          <p:cNvSpPr>
            <a:spLocks noChangeShapeType="1"/>
          </p:cNvSpPr>
          <p:nvPr/>
        </p:nvSpPr>
        <p:spPr bwMode="auto">
          <a:xfrm flipH="1">
            <a:off x="1066800" y="1828800"/>
            <a:ext cx="1219200" cy="1524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5884" name="Oval 12"/>
          <p:cNvSpPr>
            <a:spLocks noChangeArrowheads="1"/>
          </p:cNvSpPr>
          <p:nvPr/>
        </p:nvSpPr>
        <p:spPr bwMode="auto">
          <a:xfrm>
            <a:off x="2209800" y="14478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21</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5885" name="Oval 13"/>
          <p:cNvSpPr>
            <a:spLocks noChangeArrowheads="1"/>
          </p:cNvSpPr>
          <p:nvPr/>
        </p:nvSpPr>
        <p:spPr bwMode="auto">
          <a:xfrm>
            <a:off x="1447800" y="22860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25</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5886" name="Oval 14"/>
          <p:cNvSpPr>
            <a:spLocks noChangeArrowheads="1"/>
          </p:cNvSpPr>
          <p:nvPr/>
        </p:nvSpPr>
        <p:spPr bwMode="auto">
          <a:xfrm>
            <a:off x="685800" y="32004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400" b="1">
                <a:solidFill>
                  <a:schemeClr val="tx2"/>
                </a:solidFill>
                <a:effectLst>
                  <a:outerShdw blurRad="38100" dist="38100" dir="2700000" algn="tl">
                    <a:srgbClr val="FFFFFF"/>
                  </a:outerShdw>
                </a:effectLst>
                <a:latin typeface="Times New Roman" pitchFamily="18" charset="0"/>
              </a:rPr>
              <a:t>25*</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5887" name="Oval 15"/>
          <p:cNvSpPr>
            <a:spLocks noChangeArrowheads="1"/>
          </p:cNvSpPr>
          <p:nvPr/>
        </p:nvSpPr>
        <p:spPr bwMode="auto">
          <a:xfrm>
            <a:off x="2971800" y="22860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49</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5888" name="Oval 16"/>
          <p:cNvSpPr>
            <a:spLocks noChangeArrowheads="1"/>
          </p:cNvSpPr>
          <p:nvPr/>
        </p:nvSpPr>
        <p:spPr bwMode="auto">
          <a:xfrm>
            <a:off x="1752600" y="32004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16</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5889" name="Oval 17"/>
          <p:cNvSpPr>
            <a:spLocks noChangeArrowheads="1"/>
          </p:cNvSpPr>
          <p:nvPr/>
        </p:nvSpPr>
        <p:spPr bwMode="auto">
          <a:xfrm>
            <a:off x="2590800" y="32004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08</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5890" name="Text Box 18"/>
          <p:cNvSpPr txBox="1">
            <a:spLocks noChangeArrowheads="1"/>
          </p:cNvSpPr>
          <p:nvPr/>
        </p:nvSpPr>
        <p:spPr bwMode="auto">
          <a:xfrm>
            <a:off x="2000250" y="10810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0</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5891" name="Text Box 19"/>
          <p:cNvSpPr txBox="1">
            <a:spLocks noChangeArrowheads="1"/>
          </p:cNvSpPr>
          <p:nvPr/>
        </p:nvSpPr>
        <p:spPr bwMode="auto">
          <a:xfrm>
            <a:off x="1314450" y="18288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1</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5892" name="Text Box 20"/>
          <p:cNvSpPr txBox="1">
            <a:spLocks noChangeArrowheads="1"/>
          </p:cNvSpPr>
          <p:nvPr/>
        </p:nvSpPr>
        <p:spPr bwMode="auto">
          <a:xfrm>
            <a:off x="3448050" y="19812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2</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5893" name="Text Box 21"/>
          <p:cNvSpPr txBox="1">
            <a:spLocks noChangeArrowheads="1"/>
          </p:cNvSpPr>
          <p:nvPr/>
        </p:nvSpPr>
        <p:spPr bwMode="auto">
          <a:xfrm>
            <a:off x="60960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3</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5894" name="Text Box 22"/>
          <p:cNvSpPr txBox="1">
            <a:spLocks noChangeArrowheads="1"/>
          </p:cNvSpPr>
          <p:nvPr/>
        </p:nvSpPr>
        <p:spPr bwMode="auto">
          <a:xfrm>
            <a:off x="198120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4</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5895" name="Text Box 23"/>
          <p:cNvSpPr txBox="1">
            <a:spLocks noChangeArrowheads="1"/>
          </p:cNvSpPr>
          <p:nvPr/>
        </p:nvSpPr>
        <p:spPr bwMode="auto">
          <a:xfrm>
            <a:off x="253365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5</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117782" name="Line 24"/>
          <p:cNvSpPr>
            <a:spLocks noChangeShapeType="1"/>
          </p:cNvSpPr>
          <p:nvPr/>
        </p:nvSpPr>
        <p:spPr bwMode="auto">
          <a:xfrm flipH="1">
            <a:off x="2590800" y="1066800"/>
            <a:ext cx="228600" cy="3810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5897" name="Text Box 25"/>
          <p:cNvSpPr txBox="1">
            <a:spLocks noChangeArrowheads="1"/>
          </p:cNvSpPr>
          <p:nvPr/>
        </p:nvSpPr>
        <p:spPr bwMode="auto">
          <a:xfrm>
            <a:off x="2743200" y="563563"/>
            <a:ext cx="296863"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3200" b="1" i="1">
                <a:solidFill>
                  <a:srgbClr val="FF3300"/>
                </a:solidFill>
                <a:effectLst>
                  <a:outerShdw blurRad="38100" dist="38100" dir="2700000" algn="tl">
                    <a:srgbClr val="C0C0C0"/>
                  </a:outerShdw>
                </a:effectLst>
                <a:latin typeface="Times New Roman" pitchFamily="18" charset="0"/>
              </a:rPr>
              <a:t>i</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117784" name="AutoShape 26"/>
          <p:cNvSpPr>
            <a:spLocks noChangeArrowheads="1"/>
          </p:cNvSpPr>
          <p:nvPr/>
        </p:nvSpPr>
        <p:spPr bwMode="auto">
          <a:xfrm>
            <a:off x="4356100" y="2362200"/>
            <a:ext cx="596900" cy="457200"/>
          </a:xfrm>
          <a:prstGeom prst="rightArrow">
            <a:avLst>
              <a:gd name="adj1" fmla="val 50000"/>
              <a:gd name="adj2" fmla="val 32639"/>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p>
            <a:endParaRPr lang="zh-CN" altLang="en-US"/>
          </a:p>
        </p:txBody>
      </p:sp>
      <p:sp>
        <p:nvSpPr>
          <p:cNvPr id="335899" name="Oval 27"/>
          <p:cNvSpPr>
            <a:spLocks noChangeArrowheads="1"/>
          </p:cNvSpPr>
          <p:nvPr/>
        </p:nvSpPr>
        <p:spPr bwMode="auto">
          <a:xfrm>
            <a:off x="6629400" y="14478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49</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5900" name="Oval 28"/>
          <p:cNvSpPr>
            <a:spLocks noChangeArrowheads="1"/>
          </p:cNvSpPr>
          <p:nvPr/>
        </p:nvSpPr>
        <p:spPr bwMode="auto">
          <a:xfrm>
            <a:off x="5943600" y="22860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25</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5901" name="Oval 29"/>
          <p:cNvSpPr>
            <a:spLocks noChangeArrowheads="1"/>
          </p:cNvSpPr>
          <p:nvPr/>
        </p:nvSpPr>
        <p:spPr bwMode="auto">
          <a:xfrm>
            <a:off x="5181600" y="32004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400" b="1">
                <a:solidFill>
                  <a:schemeClr val="tx2"/>
                </a:solidFill>
                <a:effectLst>
                  <a:outerShdw blurRad="38100" dist="38100" dir="2700000" algn="tl">
                    <a:srgbClr val="FFFFFF"/>
                  </a:outerShdw>
                </a:effectLst>
                <a:latin typeface="Times New Roman" pitchFamily="18" charset="0"/>
              </a:rPr>
              <a:t>25*</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5902" name="Oval 30"/>
          <p:cNvSpPr>
            <a:spLocks noChangeArrowheads="1"/>
          </p:cNvSpPr>
          <p:nvPr/>
        </p:nvSpPr>
        <p:spPr bwMode="auto">
          <a:xfrm>
            <a:off x="6248400" y="32004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16</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5903" name="Oval 31"/>
          <p:cNvSpPr>
            <a:spLocks noChangeArrowheads="1"/>
          </p:cNvSpPr>
          <p:nvPr/>
        </p:nvSpPr>
        <p:spPr bwMode="auto">
          <a:xfrm>
            <a:off x="7391400" y="22860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21</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5904" name="Oval 32"/>
          <p:cNvSpPr>
            <a:spLocks noChangeArrowheads="1"/>
          </p:cNvSpPr>
          <p:nvPr/>
        </p:nvSpPr>
        <p:spPr bwMode="auto">
          <a:xfrm>
            <a:off x="7086600" y="32004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08</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5905" name="Text Box 33"/>
          <p:cNvSpPr txBox="1">
            <a:spLocks noChangeArrowheads="1"/>
          </p:cNvSpPr>
          <p:nvPr/>
        </p:nvSpPr>
        <p:spPr bwMode="auto">
          <a:xfrm>
            <a:off x="6496050" y="10668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0</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5906" name="Text Box 34"/>
          <p:cNvSpPr txBox="1">
            <a:spLocks noChangeArrowheads="1"/>
          </p:cNvSpPr>
          <p:nvPr/>
        </p:nvSpPr>
        <p:spPr bwMode="auto">
          <a:xfrm>
            <a:off x="7867650" y="2057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2</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5907" name="Text Box 35"/>
          <p:cNvSpPr txBox="1">
            <a:spLocks noChangeArrowheads="1"/>
          </p:cNvSpPr>
          <p:nvPr/>
        </p:nvSpPr>
        <p:spPr bwMode="auto">
          <a:xfrm>
            <a:off x="695325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5</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5908" name="Text Box 36"/>
          <p:cNvSpPr txBox="1">
            <a:spLocks noChangeArrowheads="1"/>
          </p:cNvSpPr>
          <p:nvPr/>
        </p:nvSpPr>
        <p:spPr bwMode="auto">
          <a:xfrm>
            <a:off x="655320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4</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5909" name="Text Box 37"/>
          <p:cNvSpPr txBox="1">
            <a:spLocks noChangeArrowheads="1"/>
          </p:cNvSpPr>
          <p:nvPr/>
        </p:nvSpPr>
        <p:spPr bwMode="auto">
          <a:xfrm>
            <a:off x="504825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3</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5910" name="Text Box 38"/>
          <p:cNvSpPr txBox="1">
            <a:spLocks noChangeArrowheads="1"/>
          </p:cNvSpPr>
          <p:nvPr/>
        </p:nvSpPr>
        <p:spPr bwMode="auto">
          <a:xfrm>
            <a:off x="5715000" y="19192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1</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5911" name="Rectangle 39" descr="永恒"/>
          <p:cNvSpPr>
            <a:spLocks noChangeArrowheads="1"/>
          </p:cNvSpPr>
          <p:nvPr/>
        </p:nvSpPr>
        <p:spPr bwMode="auto">
          <a:xfrm>
            <a:off x="685800" y="4343400"/>
            <a:ext cx="3276600" cy="533400"/>
          </a:xfrm>
          <a:prstGeom prst="rect">
            <a:avLst/>
          </a:prstGeom>
          <a:blipFill dpi="0" rotWithShape="0">
            <a:blip r:embed="rId2"/>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21  25  49  25* 16  08</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117798" name="Line 40"/>
          <p:cNvSpPr>
            <a:spLocks noChangeShapeType="1"/>
          </p:cNvSpPr>
          <p:nvPr/>
        </p:nvSpPr>
        <p:spPr bwMode="auto">
          <a:xfrm>
            <a:off x="1219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99" name="Line 41"/>
          <p:cNvSpPr>
            <a:spLocks noChangeShapeType="1"/>
          </p:cNvSpPr>
          <p:nvPr/>
        </p:nvSpPr>
        <p:spPr bwMode="auto">
          <a:xfrm>
            <a:off x="1752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00" name="Line 42"/>
          <p:cNvSpPr>
            <a:spLocks noChangeShapeType="1"/>
          </p:cNvSpPr>
          <p:nvPr/>
        </p:nvSpPr>
        <p:spPr bwMode="auto">
          <a:xfrm>
            <a:off x="22860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01" name="Line 43"/>
          <p:cNvSpPr>
            <a:spLocks noChangeShapeType="1"/>
          </p:cNvSpPr>
          <p:nvPr/>
        </p:nvSpPr>
        <p:spPr bwMode="auto">
          <a:xfrm>
            <a:off x="2895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02" name="Line 44"/>
          <p:cNvSpPr>
            <a:spLocks noChangeShapeType="1"/>
          </p:cNvSpPr>
          <p:nvPr/>
        </p:nvSpPr>
        <p:spPr bwMode="auto">
          <a:xfrm>
            <a:off x="34290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5917" name="Rectangle 45" descr="永恒"/>
          <p:cNvSpPr>
            <a:spLocks noChangeArrowheads="1"/>
          </p:cNvSpPr>
          <p:nvPr/>
        </p:nvSpPr>
        <p:spPr bwMode="auto">
          <a:xfrm>
            <a:off x="5105400" y="4343400"/>
            <a:ext cx="3276600" cy="533400"/>
          </a:xfrm>
          <a:prstGeom prst="rect">
            <a:avLst/>
          </a:prstGeom>
          <a:blipFill dpi="0" rotWithShape="0">
            <a:blip r:embed="rId2"/>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49  25  21  25* 16  08</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117804" name="Line 46"/>
          <p:cNvSpPr>
            <a:spLocks noChangeShapeType="1"/>
          </p:cNvSpPr>
          <p:nvPr/>
        </p:nvSpPr>
        <p:spPr bwMode="auto">
          <a:xfrm>
            <a:off x="56388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05" name="Line 47"/>
          <p:cNvSpPr>
            <a:spLocks noChangeShapeType="1"/>
          </p:cNvSpPr>
          <p:nvPr/>
        </p:nvSpPr>
        <p:spPr bwMode="auto">
          <a:xfrm>
            <a:off x="6172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06" name="Line 48"/>
          <p:cNvSpPr>
            <a:spLocks noChangeShapeType="1"/>
          </p:cNvSpPr>
          <p:nvPr/>
        </p:nvSpPr>
        <p:spPr bwMode="auto">
          <a:xfrm>
            <a:off x="6705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07" name="Line 49"/>
          <p:cNvSpPr>
            <a:spLocks noChangeShapeType="1"/>
          </p:cNvSpPr>
          <p:nvPr/>
        </p:nvSpPr>
        <p:spPr bwMode="auto">
          <a:xfrm>
            <a:off x="7315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08" name="Line 50"/>
          <p:cNvSpPr>
            <a:spLocks noChangeShapeType="1"/>
          </p:cNvSpPr>
          <p:nvPr/>
        </p:nvSpPr>
        <p:spPr bwMode="auto">
          <a:xfrm>
            <a:off x="7848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5923" name="Text Box 51"/>
          <p:cNvSpPr txBox="1">
            <a:spLocks noChangeArrowheads="1"/>
          </p:cNvSpPr>
          <p:nvPr/>
        </p:nvSpPr>
        <p:spPr bwMode="auto">
          <a:xfrm>
            <a:off x="5257800" y="5043488"/>
            <a:ext cx="3073400"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solidFill>
                  <a:srgbClr val="0000FF"/>
                </a:solidFill>
                <a:effectLst>
                  <a:outerShdw blurRad="38100" dist="38100" dir="2700000" algn="tl">
                    <a:srgbClr val="C0C0C0"/>
                  </a:outerShdw>
                </a:effectLst>
                <a:latin typeface="Times New Roman" pitchFamily="18" charset="0"/>
                <a:ea typeface="楷体_GB2312" pitchFamily="49" charset="-122"/>
              </a:rPr>
              <a:t>i = 0 </a:t>
            </a: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时的局部调整</a:t>
            </a:r>
          </a:p>
          <a:p>
            <a:pPr>
              <a:defRPr/>
            </a:pP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形成最大堆</a:t>
            </a:r>
          </a:p>
        </p:txBody>
      </p:sp>
      <p:sp>
        <p:nvSpPr>
          <p:cNvPr id="117810" name="AutoShape 52"/>
          <p:cNvSpPr>
            <a:spLocks noChangeArrowheads="1"/>
          </p:cNvSpPr>
          <p:nvPr/>
        </p:nvSpPr>
        <p:spPr bwMode="auto">
          <a:xfrm>
            <a:off x="250825" y="2349500"/>
            <a:ext cx="533400" cy="457200"/>
          </a:xfrm>
          <a:prstGeom prst="rightArrow">
            <a:avLst>
              <a:gd name="adj1" fmla="val 50000"/>
              <a:gd name="adj2" fmla="val 29167"/>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p>
            <a:endParaRPr lang="zh-CN" altLang="en-US"/>
          </a:p>
        </p:txBody>
      </p:sp>
      <p:sp>
        <p:nvSpPr>
          <p:cNvPr id="335925" name="Text Box 53"/>
          <p:cNvSpPr txBox="1">
            <a:spLocks noChangeArrowheads="1"/>
          </p:cNvSpPr>
          <p:nvPr/>
        </p:nvSpPr>
        <p:spPr bwMode="auto">
          <a:xfrm>
            <a:off x="755650" y="5084763"/>
            <a:ext cx="30734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solidFill>
                  <a:srgbClr val="0000FF"/>
                </a:solidFill>
                <a:effectLst>
                  <a:outerShdw blurRad="38100" dist="38100" dir="2700000" algn="tl">
                    <a:srgbClr val="C0C0C0"/>
                  </a:outerShdw>
                </a:effectLst>
                <a:latin typeface="Times New Roman" pitchFamily="18" charset="0"/>
                <a:ea typeface="楷体_GB2312" pitchFamily="49" charset="-122"/>
              </a:rPr>
              <a:t>i = 1 </a:t>
            </a: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时的局部调整</a:t>
            </a:r>
          </a:p>
        </p:txBody>
      </p:sp>
      <p:sp>
        <p:nvSpPr>
          <p:cNvPr id="117812" name="Line 54"/>
          <p:cNvSpPr>
            <a:spLocks noChangeShapeType="1"/>
          </p:cNvSpPr>
          <p:nvPr/>
        </p:nvSpPr>
        <p:spPr bwMode="auto">
          <a:xfrm flipH="1" flipV="1">
            <a:off x="7239000" y="1828800"/>
            <a:ext cx="30480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13" name="Line 55"/>
          <p:cNvSpPr>
            <a:spLocks noChangeShapeType="1"/>
          </p:cNvSpPr>
          <p:nvPr/>
        </p:nvSpPr>
        <p:spPr bwMode="auto">
          <a:xfrm>
            <a:off x="7315200" y="1752600"/>
            <a:ext cx="381000" cy="4572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786" name="Text Box 1027"/>
          <p:cNvSpPr txBox="1">
            <a:spLocks noChangeArrowheads="1"/>
          </p:cNvSpPr>
          <p:nvPr/>
        </p:nvSpPr>
        <p:spPr bwMode="auto">
          <a:xfrm>
            <a:off x="0" y="304800"/>
            <a:ext cx="9144000"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6357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楷体_GB2312" pitchFamily="49" charset="-122"/>
                <a:ea typeface="楷体_GB2312" pitchFamily="49" charset="-122"/>
              </a:rPr>
              <a:t>若已知结点</a:t>
            </a:r>
            <a:r>
              <a:rPr kumimoji="1" lang="en-US" altLang="zh-CN" sz="2800" b="1" dirty="0">
                <a:latin typeface="Times New Roman" pitchFamily="18" charset="0"/>
                <a:ea typeface="楷体_GB2312" pitchFamily="49" charset="-122"/>
              </a:rPr>
              <a:t>R[i]</a:t>
            </a:r>
            <a:r>
              <a:rPr kumimoji="1" lang="zh-CN" altLang="en-US" sz="2800" b="1" dirty="0">
                <a:latin typeface="楷体_GB2312" pitchFamily="49" charset="-122"/>
                <a:ea typeface="楷体_GB2312" pitchFamily="49" charset="-122"/>
              </a:rPr>
              <a:t>的左右子树已是堆，如何将以</a:t>
            </a:r>
            <a:r>
              <a:rPr kumimoji="1" lang="en-US" altLang="zh-CN" sz="2800" b="1" dirty="0">
                <a:latin typeface="Times New Roman" pitchFamily="18" charset="0"/>
                <a:ea typeface="楷体_GB2312" pitchFamily="49" charset="-122"/>
              </a:rPr>
              <a:t>R[i]</a:t>
            </a:r>
            <a:r>
              <a:rPr kumimoji="1" lang="zh-CN" altLang="en-US" sz="2800" b="1" dirty="0">
                <a:latin typeface="楷体_GB2312" pitchFamily="49" charset="-122"/>
                <a:ea typeface="楷体_GB2312" pitchFamily="49" charset="-122"/>
              </a:rPr>
              <a:t>为根的完全二叉树也调整为堆？</a:t>
            </a:r>
          </a:p>
          <a:p>
            <a:pPr eaLnBrk="1" hangingPunct="1">
              <a:spcBef>
                <a:spcPct val="50000"/>
              </a:spcBef>
            </a:pPr>
            <a:r>
              <a:rPr kumimoji="1" lang="zh-CN" altLang="en-US" sz="2800" b="1" dirty="0">
                <a:latin typeface="楷体_GB2312" pitchFamily="49" charset="-122"/>
                <a:ea typeface="楷体_GB2312" pitchFamily="49" charset="-122"/>
              </a:rPr>
              <a:t>解决这一问题可采用</a:t>
            </a:r>
            <a:r>
              <a:rPr kumimoji="1" lang="zh-CN" altLang="en-US" sz="2800" b="1" dirty="0">
                <a:latin typeface="Times New Roman" pitchFamily="18" charset="0"/>
                <a:ea typeface="楷体_GB2312" pitchFamily="49" charset="-122"/>
              </a:rPr>
              <a:t>“</a:t>
            </a:r>
            <a:r>
              <a:rPr kumimoji="1" lang="zh-CN" altLang="en-US" sz="2800" b="1" dirty="0">
                <a:latin typeface="楷体_GB2312" pitchFamily="49" charset="-122"/>
                <a:ea typeface="楷体_GB2312" pitchFamily="49" charset="-122"/>
              </a:rPr>
              <a:t>筛选法</a:t>
            </a:r>
            <a:r>
              <a:rPr kumimoji="1" lang="zh-CN" altLang="en-US" sz="2800" b="1" dirty="0">
                <a:latin typeface="Times New Roman" pitchFamily="18" charset="0"/>
                <a:ea typeface="楷体_GB2312" pitchFamily="49" charset="-122"/>
              </a:rPr>
              <a:t>”</a:t>
            </a:r>
            <a:r>
              <a:rPr kumimoji="1" lang="zh-CN" altLang="en-US" sz="2800" b="1" dirty="0">
                <a:latin typeface="楷体_GB2312" pitchFamily="49" charset="-122"/>
                <a:ea typeface="楷体_GB2312" pitchFamily="49" charset="-122"/>
              </a:rPr>
              <a:t>，其基本思想是</a:t>
            </a:r>
            <a:r>
              <a:rPr kumimoji="1" lang="zh-CN" altLang="en-US" sz="2800" b="1" dirty="0" smtClean="0">
                <a:latin typeface="楷体_GB2312" pitchFamily="49" charset="-122"/>
                <a:ea typeface="楷体_GB2312" pitchFamily="49" charset="-122"/>
              </a:rPr>
              <a:t>：</a:t>
            </a:r>
            <a:endParaRPr kumimoji="1" lang="en-US" altLang="zh-CN" sz="2800" b="1" dirty="0">
              <a:latin typeface="楷体_GB2312" pitchFamily="49" charset="-122"/>
              <a:ea typeface="楷体_GB2312" pitchFamily="49" charset="-122"/>
            </a:endParaRPr>
          </a:p>
          <a:p>
            <a:pPr marL="342900" indent="-342900" eaLnBrk="1" hangingPunct="1">
              <a:spcBef>
                <a:spcPct val="50000"/>
              </a:spcBef>
              <a:buClr>
                <a:schemeClr val="tx1"/>
              </a:buClr>
              <a:buSzPct val="94000"/>
              <a:buFont typeface="Wingdings" panose="05000000000000000000" pitchFamily="2" charset="2"/>
              <a:buChar char="Ø"/>
            </a:pPr>
            <a:r>
              <a:rPr kumimoji="1" lang="zh-CN" altLang="en-US" sz="2400" b="1" dirty="0" smtClean="0">
                <a:latin typeface="楷体_GB2312" pitchFamily="49" charset="-122"/>
                <a:ea typeface="楷体_GB2312" pitchFamily="49" charset="-122"/>
              </a:rPr>
              <a:t>因为</a:t>
            </a:r>
            <a:r>
              <a:rPr kumimoji="1" lang="en-US" altLang="zh-CN" sz="2400" b="1" dirty="0">
                <a:latin typeface="Times New Roman" pitchFamily="18" charset="0"/>
                <a:ea typeface="楷体_GB2312" pitchFamily="49" charset="-122"/>
              </a:rPr>
              <a:t>R[i]</a:t>
            </a:r>
            <a:r>
              <a:rPr kumimoji="1" lang="zh-CN" altLang="en-US" sz="2400" b="1" dirty="0">
                <a:latin typeface="楷体_GB2312" pitchFamily="49" charset="-122"/>
                <a:ea typeface="楷体_GB2312" pitchFamily="49" charset="-122"/>
              </a:rPr>
              <a:t>的左右子树已是堆</a:t>
            </a:r>
            <a:r>
              <a:rPr kumimoji="1" lang="zh-CN" altLang="en-US" sz="2400" b="1" dirty="0" smtClean="0">
                <a:latin typeface="楷体_GB2312" pitchFamily="49" charset="-122"/>
                <a:ea typeface="楷体_GB2312" pitchFamily="49" charset="-122"/>
              </a:rPr>
              <a:t>，所以</a:t>
            </a:r>
            <a:r>
              <a:rPr kumimoji="1" lang="zh-CN" altLang="en-US" sz="2400" b="1" dirty="0">
                <a:latin typeface="楷体_GB2312" pitchFamily="49" charset="-122"/>
                <a:ea typeface="楷体_GB2312" pitchFamily="49" charset="-122"/>
              </a:rPr>
              <a:t>我们必须在</a:t>
            </a:r>
            <a:r>
              <a:rPr kumimoji="1" lang="en-US" altLang="zh-CN" sz="2400" b="1" dirty="0">
                <a:latin typeface="Times New Roman" pitchFamily="18" charset="0"/>
                <a:ea typeface="楷体_GB2312" pitchFamily="49" charset="-122"/>
              </a:rPr>
              <a:t>R[i]</a:t>
            </a:r>
            <a:r>
              <a:rPr kumimoji="1" lang="zh-CN" altLang="en-US" sz="2400" b="1" dirty="0">
                <a:latin typeface="楷体_GB2312" pitchFamily="49" charset="-122"/>
                <a:ea typeface="楷体_GB2312" pitchFamily="49" charset="-122"/>
              </a:rPr>
              <a:t>和它的左右</a:t>
            </a:r>
            <a:r>
              <a:rPr kumimoji="1" lang="zh-CN" altLang="en-US" sz="2400" b="1" dirty="0" smtClean="0">
                <a:latin typeface="楷体_GB2312" pitchFamily="49" charset="-122"/>
                <a:ea typeface="楷体_GB2312" pitchFamily="49" charset="-122"/>
              </a:rPr>
              <a:t>孩子三者中</a:t>
            </a:r>
            <a:r>
              <a:rPr kumimoji="1" lang="zh-CN" altLang="en-US" sz="2400" b="1" dirty="0">
                <a:latin typeface="楷体_GB2312" pitchFamily="49" charset="-122"/>
                <a:ea typeface="楷体_GB2312" pitchFamily="49" charset="-122"/>
              </a:rPr>
              <a:t>选取关键字最大的结点放到</a:t>
            </a:r>
            <a:r>
              <a:rPr kumimoji="1" lang="en-US" altLang="zh-CN" sz="2400" b="1" dirty="0">
                <a:latin typeface="Times New Roman" pitchFamily="18" charset="0"/>
                <a:ea typeface="楷体_GB2312" pitchFamily="49" charset="-122"/>
              </a:rPr>
              <a:t>R[i]</a:t>
            </a:r>
            <a:r>
              <a:rPr kumimoji="1" lang="zh-CN" altLang="en-US" sz="2400" b="1" dirty="0">
                <a:latin typeface="楷体_GB2312" pitchFamily="49" charset="-122"/>
                <a:ea typeface="楷体_GB2312" pitchFamily="49" charset="-122"/>
              </a:rPr>
              <a:t>的位置上</a:t>
            </a:r>
            <a:r>
              <a:rPr kumimoji="1" lang="zh-CN" altLang="en-US" sz="2400" b="1" dirty="0" smtClean="0">
                <a:latin typeface="楷体_GB2312" pitchFamily="49" charset="-122"/>
                <a:ea typeface="楷体_GB2312" pitchFamily="49" charset="-122"/>
              </a:rPr>
              <a:t>。</a:t>
            </a:r>
            <a:endParaRPr kumimoji="1" lang="en-US" altLang="zh-CN" sz="2400" b="1" dirty="0" smtClean="0">
              <a:latin typeface="楷体_GB2312" pitchFamily="49" charset="-122"/>
              <a:ea typeface="楷体_GB2312" pitchFamily="49" charset="-122"/>
            </a:endParaRPr>
          </a:p>
          <a:p>
            <a:pPr marL="342900" indent="-342900" eaLnBrk="1" hangingPunct="1">
              <a:spcBef>
                <a:spcPct val="50000"/>
              </a:spcBef>
              <a:buClr>
                <a:schemeClr val="tx1"/>
              </a:buClr>
              <a:buSzPct val="94000"/>
              <a:buFont typeface="Wingdings" panose="05000000000000000000" pitchFamily="2" charset="2"/>
              <a:buChar char="Ø"/>
            </a:pPr>
            <a:r>
              <a:rPr kumimoji="1" lang="zh-CN" altLang="en-US" sz="2400" b="1" dirty="0" smtClean="0">
                <a:latin typeface="楷体_GB2312" pitchFamily="49" charset="-122"/>
                <a:ea typeface="楷体_GB2312" pitchFamily="49" charset="-122"/>
              </a:rPr>
              <a:t>若</a:t>
            </a:r>
            <a:r>
              <a:rPr kumimoji="1" lang="en-US" altLang="zh-CN" sz="2400" b="1" dirty="0">
                <a:latin typeface="Times New Roman" pitchFamily="18" charset="0"/>
                <a:ea typeface="楷体_GB2312" pitchFamily="49" charset="-122"/>
              </a:rPr>
              <a:t>R[i]</a:t>
            </a:r>
            <a:r>
              <a:rPr kumimoji="1" lang="zh-CN" altLang="en-US" sz="2400" b="1" dirty="0">
                <a:latin typeface="楷体_GB2312" pitchFamily="49" charset="-122"/>
                <a:ea typeface="楷体_GB2312" pitchFamily="49" charset="-122"/>
              </a:rPr>
              <a:t>的关键字已是三者中的最大者，则无须做任何调整，以</a:t>
            </a:r>
            <a:r>
              <a:rPr kumimoji="1" lang="en-US" altLang="zh-CN" sz="2400" b="1" dirty="0">
                <a:latin typeface="Times New Roman" pitchFamily="18" charset="0"/>
                <a:ea typeface="楷体_GB2312" pitchFamily="49" charset="-122"/>
              </a:rPr>
              <a:t>R[i]</a:t>
            </a:r>
            <a:r>
              <a:rPr kumimoji="1" lang="zh-CN" altLang="en-US" sz="2400" b="1" dirty="0">
                <a:latin typeface="楷体_GB2312" pitchFamily="49" charset="-122"/>
                <a:ea typeface="楷体_GB2312" pitchFamily="49" charset="-122"/>
              </a:rPr>
              <a:t>为根的子树已构成</a:t>
            </a:r>
            <a:r>
              <a:rPr kumimoji="1" lang="zh-CN" altLang="en-US" sz="2400" b="1" dirty="0" smtClean="0">
                <a:latin typeface="楷体_GB2312" pitchFamily="49" charset="-122"/>
                <a:ea typeface="楷体_GB2312" pitchFamily="49" charset="-122"/>
              </a:rPr>
              <a:t>堆。</a:t>
            </a:r>
            <a:endParaRPr kumimoji="1" lang="en-US" altLang="zh-CN" sz="2400" b="1" dirty="0" smtClean="0">
              <a:latin typeface="楷体_GB2312" pitchFamily="49" charset="-122"/>
              <a:ea typeface="楷体_GB2312" pitchFamily="49" charset="-122"/>
            </a:endParaRPr>
          </a:p>
          <a:p>
            <a:pPr marL="342900" indent="-342900" eaLnBrk="1" hangingPunct="1">
              <a:spcBef>
                <a:spcPct val="50000"/>
              </a:spcBef>
              <a:buClr>
                <a:schemeClr val="tx1"/>
              </a:buClr>
              <a:buSzPct val="94000"/>
              <a:buFont typeface="Wingdings" panose="05000000000000000000" pitchFamily="2" charset="2"/>
              <a:buChar char="Ø"/>
            </a:pPr>
            <a:r>
              <a:rPr kumimoji="1" lang="zh-CN" altLang="en-US" sz="2400" b="1" dirty="0" smtClean="0">
                <a:latin typeface="楷体_GB2312" pitchFamily="49" charset="-122"/>
                <a:ea typeface="楷体_GB2312" pitchFamily="49" charset="-122"/>
              </a:rPr>
              <a:t>否则</a:t>
            </a:r>
            <a:r>
              <a:rPr kumimoji="1" lang="zh-CN" altLang="en-US" sz="2400" b="1" dirty="0">
                <a:latin typeface="楷体_GB2312" pitchFamily="49" charset="-122"/>
                <a:ea typeface="楷体_GB2312" pitchFamily="49" charset="-122"/>
              </a:rPr>
              <a:t>必须将</a:t>
            </a:r>
            <a:r>
              <a:rPr kumimoji="1" lang="en-US" altLang="zh-CN" sz="2400" b="1" dirty="0">
                <a:latin typeface="Times New Roman" pitchFamily="18" charset="0"/>
                <a:ea typeface="楷体_GB2312" pitchFamily="49" charset="-122"/>
              </a:rPr>
              <a:t>R[i]</a:t>
            </a:r>
            <a:r>
              <a:rPr kumimoji="1" lang="zh-CN" altLang="en-US" sz="2400" b="1" dirty="0">
                <a:latin typeface="楷体_GB2312" pitchFamily="49" charset="-122"/>
                <a:ea typeface="楷体_GB2312" pitchFamily="49" charset="-122"/>
              </a:rPr>
              <a:t>和具有最大关键字的左</a:t>
            </a:r>
            <a:r>
              <a:rPr kumimoji="1" lang="zh-CN" altLang="en-US" sz="2400" b="1" dirty="0" smtClean="0">
                <a:latin typeface="楷体_GB2312" pitchFamily="49" charset="-122"/>
                <a:ea typeface="楷体_GB2312" pitchFamily="49" charset="-122"/>
              </a:rPr>
              <a:t>孩子或</a:t>
            </a:r>
            <a:r>
              <a:rPr kumimoji="1" lang="zh-CN" altLang="en-US" sz="2400" b="1" dirty="0">
                <a:latin typeface="楷体_GB2312" pitchFamily="49" charset="-122"/>
                <a:ea typeface="楷体_GB2312" pitchFamily="49" charset="-122"/>
              </a:rPr>
              <a:t>右</a:t>
            </a:r>
            <a:r>
              <a:rPr kumimoji="1" lang="zh-CN" altLang="en-US" sz="2400" b="1" dirty="0" smtClean="0">
                <a:latin typeface="楷体_GB2312" pitchFamily="49" charset="-122"/>
                <a:ea typeface="楷体_GB2312" pitchFamily="49" charset="-122"/>
              </a:rPr>
              <a:t>孩子进行</a:t>
            </a:r>
            <a:r>
              <a:rPr kumimoji="1" lang="zh-CN" altLang="en-US" sz="2400" b="1" dirty="0">
                <a:latin typeface="楷体_GB2312" pitchFamily="49" charset="-122"/>
                <a:ea typeface="楷体_GB2312" pitchFamily="49" charset="-122"/>
              </a:rPr>
              <a:t>交换</a:t>
            </a:r>
            <a:r>
              <a:rPr kumimoji="1" lang="zh-CN" altLang="en-US" sz="2400" b="1" dirty="0" smtClean="0">
                <a:latin typeface="楷体_GB2312" pitchFamily="49" charset="-122"/>
                <a:ea typeface="楷体_GB2312" pitchFamily="49" charset="-122"/>
              </a:rPr>
              <a:t>。</a:t>
            </a:r>
            <a:endParaRPr kumimoji="1" lang="en-US" altLang="zh-CN" sz="2400" b="1" dirty="0" smtClean="0">
              <a:latin typeface="楷体_GB2312" pitchFamily="49" charset="-122"/>
              <a:ea typeface="楷体_GB2312" pitchFamily="49" charset="-122"/>
            </a:endParaRPr>
          </a:p>
          <a:p>
            <a:pPr marL="342900" indent="-342900" eaLnBrk="1" hangingPunct="1">
              <a:spcBef>
                <a:spcPct val="50000"/>
              </a:spcBef>
              <a:buClr>
                <a:schemeClr val="tx1"/>
              </a:buClr>
              <a:buSzPct val="94000"/>
              <a:buFont typeface="Wingdings" panose="05000000000000000000" pitchFamily="2" charset="2"/>
              <a:buChar char="Ø"/>
            </a:pPr>
            <a:r>
              <a:rPr kumimoji="1" lang="zh-CN" altLang="en-US" sz="2400" b="1" dirty="0">
                <a:latin typeface="楷体_GB2312" pitchFamily="49" charset="-122"/>
                <a:ea typeface="楷体_GB2312" pitchFamily="49" charset="-122"/>
              </a:rPr>
              <a:t>交换</a:t>
            </a:r>
            <a:r>
              <a:rPr kumimoji="1" lang="zh-CN" altLang="en-US" sz="2400" b="1" dirty="0" smtClean="0">
                <a:latin typeface="楷体_GB2312" pitchFamily="49" charset="-122"/>
                <a:ea typeface="楷体_GB2312" pitchFamily="49" charset="-122"/>
              </a:rPr>
              <a:t>后被交换的结点为</a:t>
            </a:r>
            <a:r>
              <a:rPr kumimoji="1" lang="zh-CN" altLang="en-US" sz="2400" b="1" dirty="0">
                <a:latin typeface="楷体_GB2312" pitchFamily="49" charset="-122"/>
                <a:ea typeface="楷体_GB2312" pitchFamily="49" charset="-122"/>
              </a:rPr>
              <a:t>根的子</a:t>
            </a:r>
            <a:r>
              <a:rPr kumimoji="1" lang="zh-CN" altLang="en-US" sz="2400" b="1" dirty="0" smtClean="0">
                <a:latin typeface="楷体_GB2312" pitchFamily="49" charset="-122"/>
                <a:ea typeface="楷体_GB2312" pitchFamily="49" charset="-122"/>
              </a:rPr>
              <a:t>树可能不再</a:t>
            </a:r>
            <a:r>
              <a:rPr kumimoji="1" lang="zh-CN" altLang="en-US" sz="2400" b="1" dirty="0">
                <a:latin typeface="楷体_GB2312" pitchFamily="49" charset="-122"/>
                <a:ea typeface="楷体_GB2312" pitchFamily="49" charset="-122"/>
              </a:rPr>
              <a:t>是堆，但</a:t>
            </a:r>
            <a:r>
              <a:rPr kumimoji="1" lang="zh-CN" altLang="en-US" sz="2400" b="1" dirty="0" smtClean="0">
                <a:latin typeface="楷体_GB2312" pitchFamily="49" charset="-122"/>
                <a:ea typeface="楷体_GB2312" pitchFamily="49" charset="-122"/>
              </a:rPr>
              <a:t>由于其左右</a:t>
            </a:r>
            <a:r>
              <a:rPr kumimoji="1" lang="zh-CN" altLang="en-US" sz="2400" b="1" dirty="0">
                <a:latin typeface="楷体_GB2312" pitchFamily="49" charset="-122"/>
                <a:ea typeface="楷体_GB2312" pitchFamily="49" charset="-122"/>
              </a:rPr>
              <a:t>子树仍然是堆，于是可以重复上述过程</a:t>
            </a:r>
            <a:r>
              <a:rPr kumimoji="1" lang="zh-CN" altLang="en-US" sz="2400" b="1" dirty="0" smtClean="0">
                <a:latin typeface="楷体_GB2312" pitchFamily="49" charset="-122"/>
                <a:ea typeface="楷体_GB2312" pitchFamily="49" charset="-122"/>
              </a:rPr>
              <a:t>，</a:t>
            </a:r>
            <a:r>
              <a:rPr kumimoji="1" lang="en-US" altLang="zh-CN" sz="2400" b="1" dirty="0" smtClean="0">
                <a:latin typeface="楷体_GB2312" pitchFamily="49" charset="-122"/>
                <a:ea typeface="楷体_GB2312" pitchFamily="49" charset="-122"/>
              </a:rPr>
              <a:t>...</a:t>
            </a:r>
            <a:r>
              <a:rPr kumimoji="1" lang="zh-CN" altLang="en-US" sz="2400" b="1" dirty="0">
                <a:latin typeface="楷体_GB2312" pitchFamily="49" charset="-122"/>
                <a:ea typeface="楷体_GB2312" pitchFamily="49" charset="-122"/>
              </a:rPr>
              <a:t>，如此逐层递推下去，最多可能调整到树叶。</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a:xfrm>
            <a:off x="323850" y="260350"/>
            <a:ext cx="7227888" cy="609600"/>
          </a:xfrm>
        </p:spPr>
        <p:txBody>
          <a:bodyPr lIns="92075" tIns="46038" rIns="92075" bIns="46038"/>
          <a:lstStyle/>
          <a:p>
            <a:pPr algn="just" eaLnBrk="1" hangingPunct="1">
              <a:defRPr/>
            </a:pPr>
            <a:r>
              <a:rPr lang="zh-CN" altLang="en-US" sz="3200" b="1" dirty="0" smtClean="0">
                <a:solidFill>
                  <a:schemeClr val="tx1"/>
                </a:solidFill>
                <a:effectLst>
                  <a:outerShdw blurRad="38100" dist="38100" dir="2700000" algn="tl">
                    <a:srgbClr val="C0C0C0"/>
                  </a:outerShdw>
                </a:effectLst>
                <a:ea typeface="楷体_GB2312" pitchFamily="49" charset="-122"/>
              </a:rPr>
              <a:t>最大堆的向下调整算法</a:t>
            </a:r>
          </a:p>
        </p:txBody>
      </p:sp>
      <p:sp>
        <p:nvSpPr>
          <p:cNvPr id="119811" name="Text Box 5"/>
          <p:cNvSpPr txBox="1">
            <a:spLocks noChangeArrowheads="1"/>
          </p:cNvSpPr>
          <p:nvPr/>
        </p:nvSpPr>
        <p:spPr bwMode="auto">
          <a:xfrm>
            <a:off x="0" y="981075"/>
            <a:ext cx="9144000" cy="5794407"/>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2800"/>
              </a:lnSpc>
              <a:spcBef>
                <a:spcPct val="20000"/>
              </a:spcBef>
            </a:pPr>
            <a:r>
              <a:rPr lang="en-US" altLang="zh-CN" sz="2800" b="1" dirty="0">
                <a:latin typeface="Times New Roman" pitchFamily="18" charset="0"/>
              </a:rPr>
              <a:t>def ShiftDown(A, start, m) :</a:t>
            </a:r>
          </a:p>
          <a:p>
            <a:pPr eaLnBrk="1" hangingPunct="1">
              <a:lnSpc>
                <a:spcPts val="2800"/>
              </a:lnSpc>
              <a:spcBef>
                <a:spcPct val="20000"/>
              </a:spcBef>
            </a:pPr>
            <a:r>
              <a:rPr lang="en-US" altLang="zh-CN" sz="2800" b="1" dirty="0">
                <a:latin typeface="Times New Roman" pitchFamily="18" charset="0"/>
              </a:rPr>
              <a:t>    #start</a:t>
            </a:r>
            <a:r>
              <a:rPr lang="zh-CN" altLang="en-US" sz="2800" b="1" dirty="0">
                <a:latin typeface="Times New Roman" pitchFamily="18" charset="0"/>
              </a:rPr>
              <a:t>是被调整的子树的根的位置</a:t>
            </a:r>
            <a:r>
              <a:rPr lang="zh-CN" altLang="en-US" sz="2800" b="1" dirty="0" smtClean="0">
                <a:latin typeface="Times New Roman" pitchFamily="18" charset="0"/>
              </a:rPr>
              <a:t>，</a:t>
            </a:r>
            <a:endParaRPr lang="en-US" altLang="zh-CN" sz="2800" b="1" dirty="0" smtClean="0">
              <a:latin typeface="Times New Roman" pitchFamily="18" charset="0"/>
            </a:endParaRPr>
          </a:p>
          <a:p>
            <a:pPr eaLnBrk="1" hangingPunct="1">
              <a:lnSpc>
                <a:spcPts val="2800"/>
              </a:lnSpc>
              <a:spcBef>
                <a:spcPct val="20000"/>
              </a:spcBef>
            </a:pPr>
            <a:r>
              <a:rPr lang="en-US" altLang="zh-CN" sz="2800" b="1" dirty="0">
                <a:latin typeface="Times New Roman" pitchFamily="18" charset="0"/>
              </a:rPr>
              <a:t> </a:t>
            </a:r>
            <a:r>
              <a:rPr lang="en-US" altLang="zh-CN" sz="2800" b="1" dirty="0" smtClean="0">
                <a:latin typeface="Times New Roman" pitchFamily="18" charset="0"/>
              </a:rPr>
              <a:t>   #m</a:t>
            </a:r>
            <a:r>
              <a:rPr lang="zh-CN" altLang="en-US" sz="2800" b="1" dirty="0">
                <a:latin typeface="Times New Roman" pitchFamily="18" charset="0"/>
              </a:rPr>
              <a:t>是完全二叉树的结点个数</a:t>
            </a:r>
          </a:p>
          <a:p>
            <a:pPr eaLnBrk="1" hangingPunct="1">
              <a:lnSpc>
                <a:spcPts val="2800"/>
              </a:lnSpc>
              <a:spcBef>
                <a:spcPct val="20000"/>
              </a:spcBef>
            </a:pPr>
            <a:r>
              <a:rPr lang="zh-CN" altLang="en-US" sz="2800" b="1" dirty="0">
                <a:latin typeface="Times New Roman" pitchFamily="18" charset="0"/>
              </a:rPr>
              <a:t>    </a:t>
            </a:r>
            <a:r>
              <a:rPr lang="en-US" altLang="zh-CN" sz="2800" b="1" dirty="0">
                <a:latin typeface="Times New Roman" pitchFamily="18" charset="0"/>
              </a:rPr>
              <a:t>i = start</a:t>
            </a:r>
          </a:p>
          <a:p>
            <a:pPr eaLnBrk="1" hangingPunct="1">
              <a:lnSpc>
                <a:spcPts val="2800"/>
              </a:lnSpc>
              <a:spcBef>
                <a:spcPct val="20000"/>
              </a:spcBef>
            </a:pPr>
            <a:r>
              <a:rPr lang="en-US" altLang="zh-CN" sz="2800" b="1" dirty="0">
                <a:latin typeface="Times New Roman" pitchFamily="18" charset="0"/>
              </a:rPr>
              <a:t>    j = 2*i+1       #j</a:t>
            </a:r>
            <a:r>
              <a:rPr lang="zh-CN" altLang="en-US" sz="2800" b="1" dirty="0">
                <a:latin typeface="Times New Roman" pitchFamily="18" charset="0"/>
              </a:rPr>
              <a:t>是</a:t>
            </a:r>
            <a:r>
              <a:rPr lang="en-US" altLang="zh-CN" sz="2800" b="1" dirty="0">
                <a:latin typeface="Times New Roman" pitchFamily="18" charset="0"/>
              </a:rPr>
              <a:t>i</a:t>
            </a:r>
            <a:r>
              <a:rPr lang="zh-CN" altLang="en-US" sz="2800" b="1" dirty="0">
                <a:latin typeface="Times New Roman" pitchFamily="18" charset="0"/>
              </a:rPr>
              <a:t>的左子女</a:t>
            </a:r>
          </a:p>
          <a:p>
            <a:pPr eaLnBrk="1" hangingPunct="1">
              <a:lnSpc>
                <a:spcPts val="2800"/>
              </a:lnSpc>
              <a:spcBef>
                <a:spcPct val="20000"/>
              </a:spcBef>
            </a:pPr>
            <a:r>
              <a:rPr lang="zh-CN" altLang="en-US" sz="2800" b="1" dirty="0">
                <a:latin typeface="Times New Roman" pitchFamily="18" charset="0"/>
              </a:rPr>
              <a:t>    </a:t>
            </a:r>
            <a:r>
              <a:rPr lang="en-US" altLang="zh-CN" sz="2800" b="1" dirty="0">
                <a:latin typeface="Times New Roman" pitchFamily="18" charset="0"/>
              </a:rPr>
              <a:t>tmp=A[i]     #</a:t>
            </a:r>
            <a:r>
              <a:rPr lang="zh-CN" altLang="en-US" sz="2800" b="1" dirty="0">
                <a:latin typeface="Times New Roman" pitchFamily="18" charset="0"/>
              </a:rPr>
              <a:t>暂存子树的根结点</a:t>
            </a:r>
          </a:p>
          <a:p>
            <a:pPr eaLnBrk="1" hangingPunct="1">
              <a:lnSpc>
                <a:spcPts val="2800"/>
              </a:lnSpc>
              <a:spcBef>
                <a:spcPct val="20000"/>
              </a:spcBef>
            </a:pPr>
            <a:r>
              <a:rPr lang="zh-CN" altLang="en-US" sz="2800" b="1" dirty="0">
                <a:latin typeface="Times New Roman" pitchFamily="18" charset="0"/>
              </a:rPr>
              <a:t>    </a:t>
            </a:r>
            <a:r>
              <a:rPr lang="en-US" altLang="zh-CN" sz="2800" b="1" dirty="0">
                <a:latin typeface="Times New Roman" pitchFamily="18" charset="0"/>
              </a:rPr>
              <a:t>while j&lt;=m : </a:t>
            </a:r>
            <a:r>
              <a:rPr lang="en-US" altLang="zh-CN" sz="2800" b="1" dirty="0" smtClean="0">
                <a:latin typeface="Times New Roman" pitchFamily="18" charset="0"/>
              </a:rPr>
              <a:t>#</a:t>
            </a:r>
            <a:r>
              <a:rPr lang="zh-CN" altLang="en-US" sz="2800" b="1" dirty="0" smtClean="0">
                <a:latin typeface="Times New Roman" pitchFamily="18" charset="0"/>
              </a:rPr>
              <a:t>检</a:t>
            </a:r>
            <a:r>
              <a:rPr lang="zh-CN" altLang="en-US" sz="2800" b="1" dirty="0">
                <a:latin typeface="Times New Roman" pitchFamily="18" charset="0"/>
              </a:rPr>
              <a:t>查是否超过最后位置</a:t>
            </a:r>
          </a:p>
          <a:p>
            <a:pPr eaLnBrk="1" hangingPunct="1">
              <a:lnSpc>
                <a:spcPts val="2800"/>
              </a:lnSpc>
              <a:spcBef>
                <a:spcPct val="20000"/>
              </a:spcBef>
            </a:pPr>
            <a:r>
              <a:rPr lang="zh-CN" altLang="en-US" sz="2800" b="1" dirty="0">
                <a:latin typeface="Times New Roman" pitchFamily="18" charset="0"/>
              </a:rPr>
              <a:t>        </a:t>
            </a:r>
            <a:r>
              <a:rPr lang="en-US" altLang="zh-CN" sz="2800" b="1" dirty="0">
                <a:latin typeface="Times New Roman" pitchFamily="18" charset="0"/>
              </a:rPr>
              <a:t>if  j&lt;m and A[j]&lt;A[j+1] :  j+=1</a:t>
            </a:r>
          </a:p>
          <a:p>
            <a:pPr eaLnBrk="1" hangingPunct="1">
              <a:lnSpc>
                <a:spcPts val="2800"/>
              </a:lnSpc>
              <a:spcBef>
                <a:spcPct val="20000"/>
              </a:spcBef>
            </a:pPr>
            <a:r>
              <a:rPr lang="en-US" altLang="zh-CN" sz="2800" b="1" dirty="0">
                <a:latin typeface="Times New Roman" pitchFamily="18" charset="0"/>
              </a:rPr>
              <a:t>        if  tmp &gt;= A[j] : break   #tmp</a:t>
            </a:r>
            <a:r>
              <a:rPr lang="zh-CN" altLang="en-US" sz="2800" b="1" dirty="0">
                <a:latin typeface="Times New Roman" pitchFamily="18" charset="0"/>
              </a:rPr>
              <a:t>的排序码大则不做调整</a:t>
            </a:r>
          </a:p>
          <a:p>
            <a:pPr eaLnBrk="1" hangingPunct="1">
              <a:lnSpc>
                <a:spcPts val="2800"/>
              </a:lnSpc>
              <a:spcBef>
                <a:spcPct val="20000"/>
              </a:spcBef>
            </a:pPr>
            <a:r>
              <a:rPr lang="zh-CN" altLang="en-US" sz="2800" b="1" dirty="0">
                <a:latin typeface="Times New Roman" pitchFamily="18" charset="0"/>
              </a:rPr>
              <a:t>        </a:t>
            </a:r>
            <a:r>
              <a:rPr lang="en-US" altLang="zh-CN" sz="2800" b="1" dirty="0">
                <a:latin typeface="Times New Roman" pitchFamily="18" charset="0"/>
              </a:rPr>
              <a:t>else :   #</a:t>
            </a:r>
            <a:r>
              <a:rPr lang="zh-CN" altLang="en-US" sz="2800" b="1" dirty="0">
                <a:latin typeface="Times New Roman" pitchFamily="18" charset="0"/>
              </a:rPr>
              <a:t>否则子女中的大者上移</a:t>
            </a:r>
          </a:p>
          <a:p>
            <a:pPr eaLnBrk="1" hangingPunct="1">
              <a:lnSpc>
                <a:spcPts val="2800"/>
              </a:lnSpc>
              <a:spcBef>
                <a:spcPct val="20000"/>
              </a:spcBef>
            </a:pPr>
            <a:r>
              <a:rPr lang="zh-CN" altLang="en-US" sz="2800" b="1" dirty="0">
                <a:latin typeface="Times New Roman" pitchFamily="18" charset="0"/>
              </a:rPr>
              <a:t>            </a:t>
            </a:r>
            <a:r>
              <a:rPr lang="en-US" altLang="zh-CN" sz="2800" b="1" dirty="0">
                <a:latin typeface="Times New Roman" pitchFamily="18" charset="0"/>
              </a:rPr>
              <a:t>A[i] = A[j]</a:t>
            </a:r>
          </a:p>
          <a:p>
            <a:pPr eaLnBrk="1" hangingPunct="1">
              <a:lnSpc>
                <a:spcPts val="2800"/>
              </a:lnSpc>
              <a:spcBef>
                <a:spcPct val="20000"/>
              </a:spcBef>
            </a:pPr>
            <a:r>
              <a:rPr lang="en-US" altLang="zh-CN" sz="2800" b="1" dirty="0">
                <a:latin typeface="Times New Roman" pitchFamily="18" charset="0"/>
              </a:rPr>
              <a:t>            i, j = j, 2*j+1   #i</a:t>
            </a:r>
            <a:r>
              <a:rPr lang="zh-CN" altLang="en-US" sz="2800" b="1" dirty="0">
                <a:latin typeface="Times New Roman" pitchFamily="18" charset="0"/>
              </a:rPr>
              <a:t>下降到子女位置</a:t>
            </a:r>
          </a:p>
          <a:p>
            <a:pPr eaLnBrk="1" hangingPunct="1">
              <a:lnSpc>
                <a:spcPts val="2800"/>
              </a:lnSpc>
              <a:spcBef>
                <a:spcPct val="20000"/>
              </a:spcBef>
            </a:pPr>
            <a:r>
              <a:rPr lang="zh-CN" altLang="en-US" sz="2800" b="1" dirty="0">
                <a:latin typeface="Times New Roman" pitchFamily="18" charset="0"/>
              </a:rPr>
              <a:t>    </a:t>
            </a:r>
            <a:r>
              <a:rPr lang="en-US" altLang="zh-CN" sz="2800" b="1" dirty="0">
                <a:latin typeface="Times New Roman" pitchFamily="18" charset="0"/>
              </a:rPr>
              <a:t>A[i] = tmp</a:t>
            </a:r>
            <a:endParaRPr lang="zh-CN" altLang="en-US" sz="2800" dirty="0">
              <a:latin typeface="Times New Roman" pitchFamily="18"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457200" y="533400"/>
            <a:ext cx="731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4000" b="1">
                <a:solidFill>
                  <a:srgbClr val="FF3300"/>
                </a:solidFill>
                <a:effectLst>
                  <a:outerShdw blurRad="38100" dist="38100" dir="2700000" algn="tl">
                    <a:srgbClr val="000000">
                      <a:alpha val="43137"/>
                    </a:srgbClr>
                  </a:outerShdw>
                </a:effectLst>
                <a:ea typeface="楷体_GB2312" pitchFamily="49" charset="-122"/>
              </a:rPr>
              <a:t>二、插入排序</a:t>
            </a:r>
          </a:p>
        </p:txBody>
      </p:sp>
      <p:sp>
        <p:nvSpPr>
          <p:cNvPr id="9219" name="Text Box 6"/>
          <p:cNvSpPr txBox="1">
            <a:spLocks noChangeArrowheads="1"/>
          </p:cNvSpPr>
          <p:nvPr/>
        </p:nvSpPr>
        <p:spPr bwMode="auto">
          <a:xfrm>
            <a:off x="457200" y="3276600"/>
            <a:ext cx="7239000"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30000"/>
              </a:spcBef>
              <a:buClr>
                <a:srgbClr val="FF3300"/>
              </a:buClr>
              <a:buFont typeface="Wingdings" pitchFamily="2" charset="2"/>
              <a:buChar char="ü"/>
            </a:pPr>
            <a:r>
              <a:rPr kumimoji="1" lang="zh-CN" altLang="en-US" sz="2800" b="1">
                <a:latin typeface="Times New Roman" pitchFamily="18" charset="0"/>
                <a:ea typeface="楷体_GB2312" pitchFamily="49" charset="-122"/>
              </a:rPr>
              <a:t>直接插入排序</a:t>
            </a:r>
            <a:r>
              <a:rPr kumimoji="1" lang="en-US" altLang="zh-CN" sz="2800" b="1">
                <a:latin typeface="Times New Roman" pitchFamily="18" charset="0"/>
                <a:ea typeface="楷体_GB2312" pitchFamily="49" charset="-122"/>
              </a:rPr>
              <a:t>(Insert Sort)</a:t>
            </a:r>
          </a:p>
          <a:p>
            <a:pPr eaLnBrk="1" hangingPunct="1">
              <a:spcBef>
                <a:spcPct val="30000"/>
              </a:spcBef>
              <a:buClr>
                <a:srgbClr val="FF3300"/>
              </a:buClr>
              <a:buFont typeface="Wingdings" pitchFamily="2" charset="2"/>
              <a:buChar char="ü"/>
            </a:pPr>
            <a:r>
              <a:rPr kumimoji="1" lang="zh-CN" altLang="en-US" sz="2800" b="1">
                <a:latin typeface="Times New Roman" pitchFamily="18" charset="0"/>
                <a:ea typeface="楷体_GB2312" pitchFamily="49" charset="-122"/>
              </a:rPr>
              <a:t>折半插入排序</a:t>
            </a:r>
            <a:r>
              <a:rPr kumimoji="1" lang="en-US" altLang="zh-CN" sz="2800" b="1">
                <a:latin typeface="Times New Roman" pitchFamily="18" charset="0"/>
                <a:ea typeface="楷体_GB2312" pitchFamily="49" charset="-122"/>
              </a:rPr>
              <a:t>(Binary Insert Sort)</a:t>
            </a:r>
          </a:p>
          <a:p>
            <a:pPr eaLnBrk="1" hangingPunct="1">
              <a:spcBef>
                <a:spcPct val="30000"/>
              </a:spcBef>
              <a:buClr>
                <a:srgbClr val="FF3300"/>
              </a:buClr>
              <a:buFont typeface="Wingdings" pitchFamily="2" charset="2"/>
              <a:buChar char="ü"/>
            </a:pPr>
            <a:r>
              <a:rPr kumimoji="1" lang="zh-CN" altLang="en-US" sz="2800" b="1" smtClean="0">
                <a:latin typeface="Times New Roman" pitchFamily="18" charset="0"/>
                <a:ea typeface="楷体_GB2312" pitchFamily="49" charset="-122"/>
              </a:rPr>
              <a:t>希</a:t>
            </a:r>
            <a:r>
              <a:rPr kumimoji="1" lang="zh-CN" altLang="en-US" sz="2800" b="1">
                <a:latin typeface="Times New Roman" pitchFamily="18" charset="0"/>
                <a:ea typeface="楷体_GB2312" pitchFamily="49" charset="-122"/>
              </a:rPr>
              <a:t>尔排序</a:t>
            </a:r>
            <a:r>
              <a:rPr kumimoji="1" lang="en-US" altLang="zh-CN" sz="2800" b="1">
                <a:latin typeface="Times New Roman" pitchFamily="18" charset="0"/>
                <a:ea typeface="楷体_GB2312" pitchFamily="49" charset="-122"/>
              </a:rPr>
              <a:t>(Shell Sort)</a:t>
            </a:r>
          </a:p>
        </p:txBody>
      </p:sp>
      <p:sp>
        <p:nvSpPr>
          <p:cNvPr id="68615" name="Text Box 7"/>
          <p:cNvSpPr txBox="1">
            <a:spLocks noChangeArrowheads="1"/>
          </p:cNvSpPr>
          <p:nvPr/>
        </p:nvSpPr>
        <p:spPr bwMode="auto">
          <a:xfrm>
            <a:off x="395288" y="1412875"/>
            <a:ext cx="8424862"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defRPr/>
            </a:pPr>
            <a:r>
              <a:rPr lang="en-US" altLang="zh-CN" sz="3600" b="1" dirty="0">
                <a:effectLst>
                  <a:outerShdw blurRad="38100" dist="38100" dir="2700000" algn="tl">
                    <a:srgbClr val="C0C0C0"/>
                  </a:outerShdw>
                </a:effectLst>
                <a:latin typeface="" pitchFamily="18" charset="0"/>
                <a:ea typeface="楷体_GB2312" pitchFamily="49" charset="-122"/>
              </a:rPr>
              <a:t>      </a:t>
            </a:r>
            <a:r>
              <a:rPr kumimoji="1" lang="zh-CN" altLang="en-US" sz="2800" b="1" dirty="0">
                <a:latin typeface="楷体_GB2312" pitchFamily="49" charset="-122"/>
                <a:ea typeface="楷体_GB2312" pitchFamily="49" charset="-122"/>
              </a:rPr>
              <a:t>基本原理，每步将一个待排序的对象，按其关键字大小，插入到前面已经排好序的一组对象适当位置上，直到对象全部插入为止</a:t>
            </a:r>
            <a:r>
              <a:rPr lang="zh-CN" altLang="en-US" sz="2800" b="1" dirty="0">
                <a:effectLst>
                  <a:outerShdw blurRad="38100" dist="38100" dir="2700000" algn="tl">
                    <a:srgbClr val="C0C0C0"/>
                  </a:outerShdw>
                </a:effectLst>
                <a:latin typeface="" pitchFamily="18" charset="0"/>
                <a:ea typeface="楷体_GB2312" pitchFamily="49" charset="-122"/>
              </a:rPr>
              <a:t>。</a:t>
            </a: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858" name="Text Box 2"/>
          <p:cNvSpPr txBox="1">
            <a:spLocks noChangeArrowheads="1"/>
          </p:cNvSpPr>
          <p:nvPr/>
        </p:nvSpPr>
        <p:spPr bwMode="auto">
          <a:xfrm>
            <a:off x="228600" y="496888"/>
            <a:ext cx="85344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a:t>        </a:t>
            </a:r>
            <a:r>
              <a:rPr kumimoji="1" lang="zh-CN" altLang="en-US" sz="2800" b="1">
                <a:latin typeface="楷体_GB2312" pitchFamily="49" charset="-122"/>
                <a:ea typeface="楷体_GB2312" pitchFamily="49" charset="-122"/>
              </a:rPr>
              <a:t>上述算法只是对一个指定的结点进行调整。有了这个算法，则将初始的无序区</a:t>
            </a:r>
            <a:r>
              <a:rPr kumimoji="1" lang="en-US" altLang="zh-CN" sz="2800" b="1">
                <a:latin typeface="Times New Roman" pitchFamily="18" charset="0"/>
                <a:ea typeface="楷体_GB2312" pitchFamily="49" charset="-122"/>
              </a:rPr>
              <a:t>R[1]</a:t>
            </a:r>
            <a:r>
              <a:rPr kumimoji="1" lang="zh-CN" altLang="en-US" sz="2800" b="1">
                <a:latin typeface="楷体_GB2312" pitchFamily="49" charset="-122"/>
                <a:ea typeface="楷体_GB2312" pitchFamily="49" charset="-122"/>
              </a:rPr>
              <a:t>到</a:t>
            </a:r>
            <a:r>
              <a:rPr kumimoji="1" lang="en-US" altLang="zh-CN" sz="2800" b="1">
                <a:latin typeface="Times New Roman" pitchFamily="18" charset="0"/>
                <a:ea typeface="楷体_GB2312" pitchFamily="49" charset="-122"/>
              </a:rPr>
              <a:t>R[n]</a:t>
            </a:r>
            <a:r>
              <a:rPr kumimoji="1" lang="zh-CN" altLang="en-US" sz="2800" b="1">
                <a:latin typeface="楷体_GB2312" pitchFamily="49" charset="-122"/>
                <a:ea typeface="楷体_GB2312" pitchFamily="49" charset="-122"/>
              </a:rPr>
              <a:t>建成一个大根堆，可用以下语句实现：</a:t>
            </a:r>
          </a:p>
        </p:txBody>
      </p:sp>
      <p:sp>
        <p:nvSpPr>
          <p:cNvPr id="121859" name="Text Box 3"/>
          <p:cNvSpPr txBox="1">
            <a:spLocks noChangeArrowheads="1"/>
          </p:cNvSpPr>
          <p:nvPr/>
        </p:nvSpPr>
        <p:spPr bwMode="auto">
          <a:xfrm>
            <a:off x="395536" y="1985963"/>
            <a:ext cx="851986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200" b="1" dirty="0">
                <a:solidFill>
                  <a:schemeClr val="tx2"/>
                </a:solidFill>
                <a:latin typeface="Times New Roman" pitchFamily="18" charset="0"/>
                <a:ea typeface="楷体_GB2312" pitchFamily="49" charset="-122"/>
              </a:rPr>
              <a:t>for i in range((size-2)/2, -1, -1) :  #</a:t>
            </a:r>
            <a:r>
              <a:rPr kumimoji="1" lang="zh-CN" altLang="en-US" sz="3200" b="1" dirty="0">
                <a:solidFill>
                  <a:schemeClr val="tx2"/>
                </a:solidFill>
                <a:latin typeface="Times New Roman" pitchFamily="18" charset="0"/>
                <a:ea typeface="楷体_GB2312" pitchFamily="49" charset="-122"/>
              </a:rPr>
              <a:t>形成初始堆</a:t>
            </a:r>
          </a:p>
          <a:p>
            <a:pPr eaLnBrk="1" hangingPunct="1"/>
            <a:r>
              <a:rPr kumimoji="1" lang="zh-CN" altLang="en-US" sz="3200" b="1" dirty="0">
                <a:solidFill>
                  <a:schemeClr val="tx2"/>
                </a:solidFill>
                <a:latin typeface="Times New Roman" pitchFamily="18" charset="0"/>
                <a:ea typeface="楷体_GB2312" pitchFamily="49" charset="-122"/>
              </a:rPr>
              <a:t>         </a:t>
            </a:r>
            <a:r>
              <a:rPr kumimoji="1" lang="en-US" altLang="zh-CN" sz="3200" b="1" dirty="0" err="1">
                <a:solidFill>
                  <a:schemeClr val="tx2"/>
                </a:solidFill>
                <a:latin typeface="Times New Roman" pitchFamily="18" charset="0"/>
                <a:ea typeface="楷体_GB2312" pitchFamily="49" charset="-122"/>
              </a:rPr>
              <a:t>ShiftDown</a:t>
            </a:r>
            <a:r>
              <a:rPr kumimoji="1" lang="en-US" altLang="zh-CN" sz="3200" b="1" dirty="0">
                <a:solidFill>
                  <a:schemeClr val="tx2"/>
                </a:solidFill>
                <a:latin typeface="Times New Roman" pitchFamily="18" charset="0"/>
                <a:ea typeface="楷体_GB2312" pitchFamily="49" charset="-122"/>
              </a:rPr>
              <a:t>(A, i, size-1</a:t>
            </a:r>
            <a:r>
              <a:rPr kumimoji="1" lang="en-US" altLang="zh-CN" sz="3200" b="1" dirty="0" smtClean="0">
                <a:solidFill>
                  <a:schemeClr val="tx2"/>
                </a:solidFill>
                <a:latin typeface="Times New Roman" pitchFamily="18" charset="0"/>
                <a:ea typeface="楷体_GB2312" pitchFamily="49" charset="-122"/>
              </a:rPr>
              <a:t>)</a:t>
            </a:r>
            <a:r>
              <a:rPr kumimoji="1" lang="en-US" altLang="zh-CN" sz="3200" b="1" dirty="0">
                <a:latin typeface="Times New Roman" pitchFamily="18" charset="0"/>
                <a:ea typeface="楷体_GB2312" pitchFamily="49" charset="-122"/>
              </a:rPr>
              <a:t>	</a:t>
            </a:r>
          </a:p>
        </p:txBody>
      </p:sp>
      <p:sp>
        <p:nvSpPr>
          <p:cNvPr id="121860" name="Text Box 4"/>
          <p:cNvSpPr txBox="1">
            <a:spLocks noChangeArrowheads="1"/>
          </p:cNvSpPr>
          <p:nvPr/>
        </p:nvSpPr>
        <p:spPr bwMode="auto">
          <a:xfrm>
            <a:off x="228600" y="3135313"/>
            <a:ext cx="86868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dirty="0">
                <a:latin typeface="楷体_GB2312" pitchFamily="49" charset="-122"/>
                <a:ea typeface="楷体_GB2312" pitchFamily="49" charset="-122"/>
              </a:rPr>
              <a:t>    </a:t>
            </a:r>
            <a:r>
              <a:rPr kumimoji="1" lang="zh-CN" altLang="en-US" sz="2800" b="1" dirty="0">
                <a:latin typeface="楷体_GB2312" pitchFamily="49" charset="-122"/>
                <a:ea typeface="楷体_GB2312" pitchFamily="49" charset="-122"/>
              </a:rPr>
              <a:t>由于建堆的结果把关键字最大的记录选到了堆顶的位置，而排序的结果应是升序，所以，应该将</a:t>
            </a:r>
            <a:r>
              <a:rPr kumimoji="1" lang="en-US" altLang="zh-CN" sz="2800" b="1" dirty="0">
                <a:latin typeface="Times New Roman" pitchFamily="18" charset="0"/>
                <a:ea typeface="楷体_GB2312" pitchFamily="49" charset="-122"/>
              </a:rPr>
              <a:t>R[1]</a:t>
            </a:r>
            <a:r>
              <a:rPr kumimoji="1" lang="zh-CN" altLang="en-US" sz="2800" b="1" dirty="0">
                <a:latin typeface="楷体_GB2312" pitchFamily="49" charset="-122"/>
                <a:ea typeface="楷体_GB2312" pitchFamily="49" charset="-122"/>
              </a:rPr>
              <a:t>和</a:t>
            </a:r>
            <a:r>
              <a:rPr kumimoji="1" lang="en-US" altLang="zh-CN" sz="2800" b="1" dirty="0">
                <a:latin typeface="Times New Roman" pitchFamily="18" charset="0"/>
                <a:ea typeface="楷体_GB2312" pitchFamily="49" charset="-122"/>
              </a:rPr>
              <a:t>R[n]</a:t>
            </a:r>
            <a:r>
              <a:rPr kumimoji="1" lang="zh-CN" altLang="en-US" sz="2800" b="1" dirty="0">
                <a:latin typeface="楷体_GB2312" pitchFamily="49" charset="-122"/>
                <a:ea typeface="楷体_GB2312" pitchFamily="49" charset="-122"/>
              </a:rPr>
              <a:t>交换，这就得到了第一趟排序的结果。</a:t>
            </a: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82" name="Text Box 6"/>
          <p:cNvSpPr txBox="1">
            <a:spLocks noChangeArrowheads="1"/>
          </p:cNvSpPr>
          <p:nvPr/>
        </p:nvSpPr>
        <p:spPr bwMode="auto">
          <a:xfrm>
            <a:off x="2436813" y="908050"/>
            <a:ext cx="550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000" b="1">
                <a:latin typeface="Times New Roman" pitchFamily="18" charset="0"/>
              </a:rPr>
              <a:t>91</a:t>
            </a:r>
          </a:p>
        </p:txBody>
      </p:sp>
      <p:sp>
        <p:nvSpPr>
          <p:cNvPr id="122883" name="Text Box 7"/>
          <p:cNvSpPr txBox="1">
            <a:spLocks noChangeArrowheads="1"/>
          </p:cNvSpPr>
          <p:nvPr/>
        </p:nvSpPr>
        <p:spPr bwMode="auto">
          <a:xfrm>
            <a:off x="1487488" y="1574800"/>
            <a:ext cx="6365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000" b="1">
                <a:latin typeface="Times New Roman" pitchFamily="18" charset="0"/>
              </a:rPr>
              <a:t>88</a:t>
            </a:r>
          </a:p>
        </p:txBody>
      </p:sp>
      <p:sp>
        <p:nvSpPr>
          <p:cNvPr id="122884" name="Text Box 8"/>
          <p:cNvSpPr txBox="1">
            <a:spLocks noChangeArrowheads="1"/>
          </p:cNvSpPr>
          <p:nvPr/>
        </p:nvSpPr>
        <p:spPr bwMode="auto">
          <a:xfrm>
            <a:off x="3419475" y="1574800"/>
            <a:ext cx="844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000" b="1">
                <a:latin typeface="Times New Roman" pitchFamily="18" charset="0"/>
              </a:rPr>
              <a:t>42</a:t>
            </a:r>
          </a:p>
        </p:txBody>
      </p:sp>
      <p:sp>
        <p:nvSpPr>
          <p:cNvPr id="122885" name="Text Box 9"/>
          <p:cNvSpPr txBox="1">
            <a:spLocks noChangeArrowheads="1"/>
          </p:cNvSpPr>
          <p:nvPr/>
        </p:nvSpPr>
        <p:spPr bwMode="auto">
          <a:xfrm>
            <a:off x="827088" y="2108200"/>
            <a:ext cx="568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000" b="1">
                <a:latin typeface="Times New Roman" pitchFamily="18" charset="0"/>
              </a:rPr>
              <a:t>23</a:t>
            </a:r>
          </a:p>
        </p:txBody>
      </p:sp>
      <p:sp>
        <p:nvSpPr>
          <p:cNvPr id="122886" name="Text Box 10"/>
          <p:cNvSpPr txBox="1">
            <a:spLocks noChangeArrowheads="1"/>
          </p:cNvSpPr>
          <p:nvPr/>
        </p:nvSpPr>
        <p:spPr bwMode="auto">
          <a:xfrm>
            <a:off x="1962150" y="2108200"/>
            <a:ext cx="593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000" b="1">
                <a:latin typeface="Times New Roman" pitchFamily="18" charset="0"/>
              </a:rPr>
              <a:t>24</a:t>
            </a:r>
          </a:p>
        </p:txBody>
      </p:sp>
      <p:sp>
        <p:nvSpPr>
          <p:cNvPr id="122887" name="Text Box 11"/>
          <p:cNvSpPr txBox="1">
            <a:spLocks noChangeArrowheads="1"/>
          </p:cNvSpPr>
          <p:nvPr/>
        </p:nvSpPr>
        <p:spPr bwMode="auto">
          <a:xfrm>
            <a:off x="2859088" y="2108200"/>
            <a:ext cx="5603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000" b="1">
                <a:latin typeface="Times New Roman" pitchFamily="18" charset="0"/>
              </a:rPr>
              <a:t>16</a:t>
            </a:r>
          </a:p>
        </p:txBody>
      </p:sp>
      <p:sp>
        <p:nvSpPr>
          <p:cNvPr id="122888" name="Text Box 12"/>
          <p:cNvSpPr txBox="1">
            <a:spLocks noChangeArrowheads="1"/>
          </p:cNvSpPr>
          <p:nvPr/>
        </p:nvSpPr>
        <p:spPr bwMode="auto">
          <a:xfrm>
            <a:off x="3924300" y="2108200"/>
            <a:ext cx="6238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000" b="1">
                <a:latin typeface="Times New Roman" pitchFamily="18" charset="0"/>
              </a:rPr>
              <a:t>05</a:t>
            </a:r>
          </a:p>
        </p:txBody>
      </p:sp>
      <p:sp>
        <p:nvSpPr>
          <p:cNvPr id="122889" name="Text Box 13"/>
          <p:cNvSpPr txBox="1">
            <a:spLocks noChangeArrowheads="1"/>
          </p:cNvSpPr>
          <p:nvPr/>
        </p:nvSpPr>
        <p:spPr bwMode="auto">
          <a:xfrm>
            <a:off x="327025" y="2700338"/>
            <a:ext cx="788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000" b="1">
                <a:latin typeface="Times New Roman" pitchFamily="18" charset="0"/>
              </a:rPr>
              <a:t>13</a:t>
            </a:r>
          </a:p>
        </p:txBody>
      </p:sp>
      <p:sp>
        <p:nvSpPr>
          <p:cNvPr id="122890" name="Line 14"/>
          <p:cNvSpPr>
            <a:spLocks noChangeShapeType="1"/>
          </p:cNvSpPr>
          <p:nvPr/>
        </p:nvSpPr>
        <p:spPr bwMode="auto">
          <a:xfrm flipH="1">
            <a:off x="1751013" y="1277938"/>
            <a:ext cx="738187"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891" name="Line 15"/>
          <p:cNvSpPr>
            <a:spLocks noChangeShapeType="1"/>
          </p:cNvSpPr>
          <p:nvPr/>
        </p:nvSpPr>
        <p:spPr bwMode="auto">
          <a:xfrm>
            <a:off x="2754313" y="1277938"/>
            <a:ext cx="738187"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892" name="Line 16"/>
          <p:cNvSpPr>
            <a:spLocks noChangeShapeType="1"/>
          </p:cNvSpPr>
          <p:nvPr/>
        </p:nvSpPr>
        <p:spPr bwMode="auto">
          <a:xfrm flipH="1">
            <a:off x="1117600" y="1870075"/>
            <a:ext cx="369888" cy="2968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893" name="Line 17"/>
          <p:cNvSpPr>
            <a:spLocks noChangeShapeType="1"/>
          </p:cNvSpPr>
          <p:nvPr/>
        </p:nvSpPr>
        <p:spPr bwMode="auto">
          <a:xfrm>
            <a:off x="1803400" y="1870075"/>
            <a:ext cx="317500" cy="2968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894" name="Line 18"/>
          <p:cNvSpPr>
            <a:spLocks noChangeShapeType="1"/>
          </p:cNvSpPr>
          <p:nvPr/>
        </p:nvSpPr>
        <p:spPr bwMode="auto">
          <a:xfrm flipH="1">
            <a:off x="3175000" y="1870075"/>
            <a:ext cx="369888" cy="2968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895" name="Line 19"/>
          <p:cNvSpPr>
            <a:spLocks noChangeShapeType="1"/>
          </p:cNvSpPr>
          <p:nvPr/>
        </p:nvSpPr>
        <p:spPr bwMode="auto">
          <a:xfrm>
            <a:off x="3756025" y="1870075"/>
            <a:ext cx="315913" cy="2968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896" name="Line 20"/>
          <p:cNvSpPr>
            <a:spLocks noChangeShapeType="1"/>
          </p:cNvSpPr>
          <p:nvPr/>
        </p:nvSpPr>
        <p:spPr bwMode="auto">
          <a:xfrm flipH="1">
            <a:off x="538163" y="2403475"/>
            <a:ext cx="422275"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897" name="Text Box 21"/>
          <p:cNvSpPr txBox="1">
            <a:spLocks noChangeArrowheads="1"/>
          </p:cNvSpPr>
          <p:nvPr/>
        </p:nvSpPr>
        <p:spPr bwMode="auto">
          <a:xfrm>
            <a:off x="784225" y="3295650"/>
            <a:ext cx="4572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solidFill>
                  <a:srgbClr val="FF3300"/>
                </a:solidFill>
                <a:latin typeface="Times New Roman" pitchFamily="18" charset="0"/>
              </a:rPr>
              <a:t>91</a:t>
            </a:r>
          </a:p>
        </p:txBody>
      </p:sp>
      <p:sp>
        <p:nvSpPr>
          <p:cNvPr id="122898" name="Text Box 22"/>
          <p:cNvSpPr txBox="1">
            <a:spLocks noChangeArrowheads="1"/>
          </p:cNvSpPr>
          <p:nvPr/>
        </p:nvSpPr>
        <p:spPr bwMode="auto">
          <a:xfrm>
            <a:off x="1241425" y="3295650"/>
            <a:ext cx="4572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solidFill>
                  <a:srgbClr val="FF3300"/>
                </a:solidFill>
                <a:latin typeface="Times New Roman" pitchFamily="18" charset="0"/>
              </a:rPr>
              <a:t>88</a:t>
            </a:r>
          </a:p>
        </p:txBody>
      </p:sp>
      <p:sp>
        <p:nvSpPr>
          <p:cNvPr id="122899" name="Text Box 23"/>
          <p:cNvSpPr txBox="1">
            <a:spLocks noChangeArrowheads="1"/>
          </p:cNvSpPr>
          <p:nvPr/>
        </p:nvSpPr>
        <p:spPr bwMode="auto">
          <a:xfrm>
            <a:off x="1698625" y="3295650"/>
            <a:ext cx="4572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solidFill>
                  <a:srgbClr val="FF3300"/>
                </a:solidFill>
                <a:latin typeface="Times New Roman" pitchFamily="18" charset="0"/>
              </a:rPr>
              <a:t>42</a:t>
            </a:r>
          </a:p>
        </p:txBody>
      </p:sp>
      <p:sp>
        <p:nvSpPr>
          <p:cNvPr id="122900" name="Text Box 24"/>
          <p:cNvSpPr txBox="1">
            <a:spLocks noChangeArrowheads="1"/>
          </p:cNvSpPr>
          <p:nvPr/>
        </p:nvSpPr>
        <p:spPr bwMode="auto">
          <a:xfrm>
            <a:off x="2155825" y="3295650"/>
            <a:ext cx="4572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solidFill>
                  <a:srgbClr val="FF3300"/>
                </a:solidFill>
                <a:latin typeface="Times New Roman" pitchFamily="18" charset="0"/>
              </a:rPr>
              <a:t>23</a:t>
            </a:r>
          </a:p>
        </p:txBody>
      </p:sp>
      <p:sp>
        <p:nvSpPr>
          <p:cNvPr id="122901" name="Text Box 25"/>
          <p:cNvSpPr txBox="1">
            <a:spLocks noChangeArrowheads="1"/>
          </p:cNvSpPr>
          <p:nvPr/>
        </p:nvSpPr>
        <p:spPr bwMode="auto">
          <a:xfrm>
            <a:off x="2613025" y="3295650"/>
            <a:ext cx="4572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solidFill>
                  <a:srgbClr val="FF3300"/>
                </a:solidFill>
                <a:latin typeface="Times New Roman" pitchFamily="18" charset="0"/>
              </a:rPr>
              <a:t>24</a:t>
            </a:r>
          </a:p>
        </p:txBody>
      </p:sp>
      <p:sp>
        <p:nvSpPr>
          <p:cNvPr id="122902" name="Text Box 26"/>
          <p:cNvSpPr txBox="1">
            <a:spLocks noChangeArrowheads="1"/>
          </p:cNvSpPr>
          <p:nvPr/>
        </p:nvSpPr>
        <p:spPr bwMode="auto">
          <a:xfrm>
            <a:off x="3070225" y="3295650"/>
            <a:ext cx="4572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solidFill>
                  <a:srgbClr val="FF3300"/>
                </a:solidFill>
                <a:latin typeface="Times New Roman" pitchFamily="18" charset="0"/>
              </a:rPr>
              <a:t>16</a:t>
            </a:r>
          </a:p>
        </p:txBody>
      </p:sp>
      <p:sp>
        <p:nvSpPr>
          <p:cNvPr id="122903" name="Text Box 27"/>
          <p:cNvSpPr txBox="1">
            <a:spLocks noChangeArrowheads="1"/>
          </p:cNvSpPr>
          <p:nvPr/>
        </p:nvSpPr>
        <p:spPr bwMode="auto">
          <a:xfrm>
            <a:off x="3527425" y="3295650"/>
            <a:ext cx="4572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solidFill>
                  <a:srgbClr val="FF3300"/>
                </a:solidFill>
                <a:latin typeface="Times New Roman" pitchFamily="18" charset="0"/>
              </a:rPr>
              <a:t>05</a:t>
            </a:r>
          </a:p>
        </p:txBody>
      </p:sp>
      <p:sp>
        <p:nvSpPr>
          <p:cNvPr id="122904" name="Text Box 28"/>
          <p:cNvSpPr txBox="1">
            <a:spLocks noChangeArrowheads="1"/>
          </p:cNvSpPr>
          <p:nvPr/>
        </p:nvSpPr>
        <p:spPr bwMode="auto">
          <a:xfrm>
            <a:off x="3984625" y="3295650"/>
            <a:ext cx="4572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solidFill>
                  <a:srgbClr val="FF3300"/>
                </a:solidFill>
                <a:latin typeface="Times New Roman" pitchFamily="18" charset="0"/>
              </a:rPr>
              <a:t>13</a:t>
            </a:r>
          </a:p>
        </p:txBody>
      </p:sp>
      <p:sp>
        <p:nvSpPr>
          <p:cNvPr id="122905" name="Text Box 29"/>
          <p:cNvSpPr txBox="1">
            <a:spLocks noChangeArrowheads="1"/>
          </p:cNvSpPr>
          <p:nvPr/>
        </p:nvSpPr>
        <p:spPr bwMode="auto">
          <a:xfrm>
            <a:off x="1241425" y="3752850"/>
            <a:ext cx="2667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000" b="1">
                <a:latin typeface="楷体_GB2312" pitchFamily="49" charset="-122"/>
                <a:ea typeface="楷体_GB2312" pitchFamily="49" charset="-122"/>
              </a:rPr>
              <a:t>初始堆</a:t>
            </a:r>
          </a:p>
        </p:txBody>
      </p:sp>
      <p:sp>
        <p:nvSpPr>
          <p:cNvPr id="122906" name="Text Box 30"/>
          <p:cNvSpPr txBox="1">
            <a:spLocks noChangeArrowheads="1"/>
          </p:cNvSpPr>
          <p:nvPr/>
        </p:nvSpPr>
        <p:spPr bwMode="auto">
          <a:xfrm>
            <a:off x="6804025" y="908050"/>
            <a:ext cx="739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000" b="1">
                <a:latin typeface="Times New Roman" pitchFamily="18" charset="0"/>
              </a:rPr>
              <a:t>13</a:t>
            </a:r>
          </a:p>
        </p:txBody>
      </p:sp>
      <p:sp>
        <p:nvSpPr>
          <p:cNvPr id="122907" name="Text Box 31"/>
          <p:cNvSpPr txBox="1">
            <a:spLocks noChangeArrowheads="1"/>
          </p:cNvSpPr>
          <p:nvPr/>
        </p:nvSpPr>
        <p:spPr bwMode="auto">
          <a:xfrm>
            <a:off x="5867400" y="1574800"/>
            <a:ext cx="681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000" b="1">
                <a:latin typeface="Times New Roman" pitchFamily="18" charset="0"/>
              </a:rPr>
              <a:t>88</a:t>
            </a:r>
          </a:p>
        </p:txBody>
      </p:sp>
      <p:sp>
        <p:nvSpPr>
          <p:cNvPr id="122908" name="Text Box 32"/>
          <p:cNvSpPr txBox="1">
            <a:spLocks noChangeArrowheads="1"/>
          </p:cNvSpPr>
          <p:nvPr/>
        </p:nvSpPr>
        <p:spPr bwMode="auto">
          <a:xfrm>
            <a:off x="7812088" y="1574800"/>
            <a:ext cx="673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000" b="1">
                <a:latin typeface="Times New Roman" pitchFamily="18" charset="0"/>
              </a:rPr>
              <a:t>42</a:t>
            </a:r>
          </a:p>
        </p:txBody>
      </p:sp>
      <p:sp>
        <p:nvSpPr>
          <p:cNvPr id="122909" name="Text Box 33"/>
          <p:cNvSpPr txBox="1">
            <a:spLocks noChangeArrowheads="1"/>
          </p:cNvSpPr>
          <p:nvPr/>
        </p:nvSpPr>
        <p:spPr bwMode="auto">
          <a:xfrm>
            <a:off x="5292725" y="2095500"/>
            <a:ext cx="779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000" b="1">
                <a:latin typeface="Times New Roman" pitchFamily="18" charset="0"/>
              </a:rPr>
              <a:t>23</a:t>
            </a:r>
          </a:p>
        </p:txBody>
      </p:sp>
      <p:sp>
        <p:nvSpPr>
          <p:cNvPr id="122910" name="Text Box 34"/>
          <p:cNvSpPr txBox="1">
            <a:spLocks noChangeArrowheads="1"/>
          </p:cNvSpPr>
          <p:nvPr/>
        </p:nvSpPr>
        <p:spPr bwMode="auto">
          <a:xfrm>
            <a:off x="6381750" y="2108200"/>
            <a:ext cx="638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000" b="1">
                <a:latin typeface="Times New Roman" pitchFamily="18" charset="0"/>
              </a:rPr>
              <a:t>24</a:t>
            </a:r>
          </a:p>
        </p:txBody>
      </p:sp>
      <p:sp>
        <p:nvSpPr>
          <p:cNvPr id="122911" name="Text Box 35"/>
          <p:cNvSpPr txBox="1">
            <a:spLocks noChangeArrowheads="1"/>
          </p:cNvSpPr>
          <p:nvPr/>
        </p:nvSpPr>
        <p:spPr bwMode="auto">
          <a:xfrm>
            <a:off x="7278688" y="2108200"/>
            <a:ext cx="677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000" b="1">
                <a:latin typeface="Times New Roman" pitchFamily="18" charset="0"/>
              </a:rPr>
              <a:t>16</a:t>
            </a:r>
          </a:p>
        </p:txBody>
      </p:sp>
      <p:sp>
        <p:nvSpPr>
          <p:cNvPr id="122912" name="Text Box 36"/>
          <p:cNvSpPr txBox="1">
            <a:spLocks noChangeArrowheads="1"/>
          </p:cNvSpPr>
          <p:nvPr/>
        </p:nvSpPr>
        <p:spPr bwMode="auto">
          <a:xfrm>
            <a:off x="8388350" y="2108200"/>
            <a:ext cx="704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000" b="1">
                <a:latin typeface="Times New Roman" pitchFamily="18" charset="0"/>
              </a:rPr>
              <a:t>05</a:t>
            </a:r>
          </a:p>
        </p:txBody>
      </p:sp>
      <p:sp>
        <p:nvSpPr>
          <p:cNvPr id="122913" name="Text Box 37"/>
          <p:cNvSpPr txBox="1">
            <a:spLocks noChangeArrowheads="1"/>
          </p:cNvSpPr>
          <p:nvPr/>
        </p:nvSpPr>
        <p:spPr bwMode="auto">
          <a:xfrm>
            <a:off x="4643438" y="2700338"/>
            <a:ext cx="617537" cy="4064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000" b="1">
                <a:latin typeface="Times New Roman" pitchFamily="18" charset="0"/>
              </a:rPr>
              <a:t>91</a:t>
            </a:r>
          </a:p>
        </p:txBody>
      </p:sp>
      <p:sp>
        <p:nvSpPr>
          <p:cNvPr id="122914" name="Line 38"/>
          <p:cNvSpPr>
            <a:spLocks noChangeShapeType="1"/>
          </p:cNvSpPr>
          <p:nvPr/>
        </p:nvSpPr>
        <p:spPr bwMode="auto">
          <a:xfrm flipH="1">
            <a:off x="6170613" y="1277938"/>
            <a:ext cx="738187"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15" name="Line 39"/>
          <p:cNvSpPr>
            <a:spLocks noChangeShapeType="1"/>
          </p:cNvSpPr>
          <p:nvPr/>
        </p:nvSpPr>
        <p:spPr bwMode="auto">
          <a:xfrm>
            <a:off x="7173913" y="1277938"/>
            <a:ext cx="738187"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16" name="Line 40"/>
          <p:cNvSpPr>
            <a:spLocks noChangeShapeType="1"/>
          </p:cNvSpPr>
          <p:nvPr/>
        </p:nvSpPr>
        <p:spPr bwMode="auto">
          <a:xfrm flipH="1">
            <a:off x="5537200" y="1870075"/>
            <a:ext cx="369888" cy="2968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17" name="Line 41"/>
          <p:cNvSpPr>
            <a:spLocks noChangeShapeType="1"/>
          </p:cNvSpPr>
          <p:nvPr/>
        </p:nvSpPr>
        <p:spPr bwMode="auto">
          <a:xfrm>
            <a:off x="6223000" y="1870075"/>
            <a:ext cx="317500" cy="2968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18" name="Line 42"/>
          <p:cNvSpPr>
            <a:spLocks noChangeShapeType="1"/>
          </p:cNvSpPr>
          <p:nvPr/>
        </p:nvSpPr>
        <p:spPr bwMode="auto">
          <a:xfrm flipH="1">
            <a:off x="7594600" y="1870075"/>
            <a:ext cx="369888" cy="2968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19" name="Line 43"/>
          <p:cNvSpPr>
            <a:spLocks noChangeShapeType="1"/>
          </p:cNvSpPr>
          <p:nvPr/>
        </p:nvSpPr>
        <p:spPr bwMode="auto">
          <a:xfrm>
            <a:off x="8175625" y="1870075"/>
            <a:ext cx="315913" cy="2968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20" name="Line 44"/>
          <p:cNvSpPr>
            <a:spLocks noChangeShapeType="1"/>
          </p:cNvSpPr>
          <p:nvPr/>
        </p:nvSpPr>
        <p:spPr bwMode="auto">
          <a:xfrm flipH="1">
            <a:off x="4957763" y="2405063"/>
            <a:ext cx="422275" cy="355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21" name="Text Box 45"/>
          <p:cNvSpPr txBox="1">
            <a:spLocks noChangeArrowheads="1"/>
          </p:cNvSpPr>
          <p:nvPr/>
        </p:nvSpPr>
        <p:spPr bwMode="auto">
          <a:xfrm>
            <a:off x="5203825" y="3295650"/>
            <a:ext cx="4572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solidFill>
                  <a:srgbClr val="FF3300"/>
                </a:solidFill>
                <a:latin typeface="Times New Roman" pitchFamily="18" charset="0"/>
              </a:rPr>
              <a:t>13</a:t>
            </a:r>
          </a:p>
        </p:txBody>
      </p:sp>
      <p:sp>
        <p:nvSpPr>
          <p:cNvPr id="122922" name="Text Box 46"/>
          <p:cNvSpPr txBox="1">
            <a:spLocks noChangeArrowheads="1"/>
          </p:cNvSpPr>
          <p:nvPr/>
        </p:nvSpPr>
        <p:spPr bwMode="auto">
          <a:xfrm>
            <a:off x="5661025" y="3295650"/>
            <a:ext cx="4572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solidFill>
                  <a:srgbClr val="FF3300"/>
                </a:solidFill>
                <a:latin typeface="Times New Roman" pitchFamily="18" charset="0"/>
              </a:rPr>
              <a:t>88</a:t>
            </a:r>
          </a:p>
        </p:txBody>
      </p:sp>
      <p:sp>
        <p:nvSpPr>
          <p:cNvPr id="122923" name="Text Box 47"/>
          <p:cNvSpPr txBox="1">
            <a:spLocks noChangeArrowheads="1"/>
          </p:cNvSpPr>
          <p:nvPr/>
        </p:nvSpPr>
        <p:spPr bwMode="auto">
          <a:xfrm>
            <a:off x="6118225" y="3295650"/>
            <a:ext cx="4572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solidFill>
                  <a:srgbClr val="FF3300"/>
                </a:solidFill>
                <a:latin typeface="Times New Roman" pitchFamily="18" charset="0"/>
              </a:rPr>
              <a:t>42</a:t>
            </a:r>
          </a:p>
        </p:txBody>
      </p:sp>
      <p:sp>
        <p:nvSpPr>
          <p:cNvPr id="122924" name="Text Box 48"/>
          <p:cNvSpPr txBox="1">
            <a:spLocks noChangeArrowheads="1"/>
          </p:cNvSpPr>
          <p:nvPr/>
        </p:nvSpPr>
        <p:spPr bwMode="auto">
          <a:xfrm>
            <a:off x="6575425" y="3295650"/>
            <a:ext cx="4572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solidFill>
                  <a:srgbClr val="FF3300"/>
                </a:solidFill>
                <a:latin typeface="Times New Roman" pitchFamily="18" charset="0"/>
              </a:rPr>
              <a:t>23</a:t>
            </a:r>
          </a:p>
        </p:txBody>
      </p:sp>
      <p:sp>
        <p:nvSpPr>
          <p:cNvPr id="122925" name="Text Box 49"/>
          <p:cNvSpPr txBox="1">
            <a:spLocks noChangeArrowheads="1"/>
          </p:cNvSpPr>
          <p:nvPr/>
        </p:nvSpPr>
        <p:spPr bwMode="auto">
          <a:xfrm>
            <a:off x="7032625" y="3295650"/>
            <a:ext cx="4572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solidFill>
                  <a:srgbClr val="FF3300"/>
                </a:solidFill>
                <a:latin typeface="Times New Roman" pitchFamily="18" charset="0"/>
              </a:rPr>
              <a:t>24</a:t>
            </a:r>
          </a:p>
        </p:txBody>
      </p:sp>
      <p:sp>
        <p:nvSpPr>
          <p:cNvPr id="122926" name="Text Box 50"/>
          <p:cNvSpPr txBox="1">
            <a:spLocks noChangeArrowheads="1"/>
          </p:cNvSpPr>
          <p:nvPr/>
        </p:nvSpPr>
        <p:spPr bwMode="auto">
          <a:xfrm>
            <a:off x="7489825" y="3295650"/>
            <a:ext cx="4572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solidFill>
                  <a:srgbClr val="FF3300"/>
                </a:solidFill>
                <a:latin typeface="Times New Roman" pitchFamily="18" charset="0"/>
              </a:rPr>
              <a:t>16</a:t>
            </a:r>
          </a:p>
        </p:txBody>
      </p:sp>
      <p:sp>
        <p:nvSpPr>
          <p:cNvPr id="122927" name="Text Box 51"/>
          <p:cNvSpPr txBox="1">
            <a:spLocks noChangeArrowheads="1"/>
          </p:cNvSpPr>
          <p:nvPr/>
        </p:nvSpPr>
        <p:spPr bwMode="auto">
          <a:xfrm>
            <a:off x="7947025" y="3295650"/>
            <a:ext cx="4572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solidFill>
                  <a:srgbClr val="FF3300"/>
                </a:solidFill>
                <a:latin typeface="Times New Roman" pitchFamily="18" charset="0"/>
              </a:rPr>
              <a:t>05</a:t>
            </a:r>
          </a:p>
        </p:txBody>
      </p:sp>
      <p:sp>
        <p:nvSpPr>
          <p:cNvPr id="122928" name="Text Box 52"/>
          <p:cNvSpPr txBox="1">
            <a:spLocks noChangeArrowheads="1"/>
          </p:cNvSpPr>
          <p:nvPr/>
        </p:nvSpPr>
        <p:spPr bwMode="auto">
          <a:xfrm>
            <a:off x="8404225" y="3295650"/>
            <a:ext cx="457200" cy="346075"/>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solidFill>
                  <a:srgbClr val="0000FF"/>
                </a:solidFill>
                <a:latin typeface="Times New Roman" pitchFamily="18" charset="0"/>
              </a:rPr>
              <a:t>91</a:t>
            </a:r>
          </a:p>
        </p:txBody>
      </p:sp>
      <p:sp>
        <p:nvSpPr>
          <p:cNvPr id="122929" name="Text Box 53"/>
          <p:cNvSpPr txBox="1">
            <a:spLocks noChangeArrowheads="1"/>
          </p:cNvSpPr>
          <p:nvPr/>
        </p:nvSpPr>
        <p:spPr bwMode="auto">
          <a:xfrm>
            <a:off x="5661025" y="3752850"/>
            <a:ext cx="2667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000" b="1">
                <a:latin typeface="楷体_GB2312" pitchFamily="49" charset="-122"/>
                <a:ea typeface="楷体_GB2312" pitchFamily="49" charset="-122"/>
              </a:rPr>
              <a:t>R[1]</a:t>
            </a:r>
            <a:r>
              <a:rPr kumimoji="1" lang="zh-CN" altLang="en-US" sz="2000" b="1">
                <a:latin typeface="楷体_GB2312" pitchFamily="49" charset="-122"/>
                <a:ea typeface="楷体_GB2312" pitchFamily="49" charset="-122"/>
              </a:rPr>
              <a:t>和</a:t>
            </a:r>
            <a:r>
              <a:rPr kumimoji="1" lang="en-US" altLang="zh-CN" sz="2000" b="1">
                <a:latin typeface="楷体_GB2312" pitchFamily="49" charset="-122"/>
                <a:ea typeface="楷体_GB2312" pitchFamily="49" charset="-122"/>
              </a:rPr>
              <a:t>R[n]</a:t>
            </a:r>
            <a:r>
              <a:rPr kumimoji="1" lang="zh-CN" altLang="en-US" sz="2000" b="1">
                <a:latin typeface="楷体_GB2312" pitchFamily="49" charset="-122"/>
                <a:ea typeface="楷体_GB2312" pitchFamily="49" charset="-122"/>
              </a:rPr>
              <a:t>交换</a:t>
            </a:r>
          </a:p>
        </p:txBody>
      </p:sp>
      <p:sp>
        <p:nvSpPr>
          <p:cNvPr id="122930" name="Text Box 54"/>
          <p:cNvSpPr txBox="1">
            <a:spLocks noChangeArrowheads="1"/>
          </p:cNvSpPr>
          <p:nvPr/>
        </p:nvSpPr>
        <p:spPr bwMode="auto">
          <a:xfrm>
            <a:off x="250825" y="4508500"/>
            <a:ext cx="8686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latin typeface="Times New Roman" pitchFamily="18" charset="0"/>
                <a:ea typeface="楷体_GB2312" pitchFamily="49" charset="-122"/>
              </a:rPr>
              <a:t>在后面进行的堆的调整时，不再考虑已排好序的元素（这里是</a:t>
            </a:r>
            <a:r>
              <a:rPr kumimoji="1" lang="en-US" altLang="zh-CN" sz="2800" b="1">
                <a:latin typeface="Times New Roman" pitchFamily="18" charset="0"/>
                <a:ea typeface="楷体_GB2312" pitchFamily="49" charset="-122"/>
              </a:rPr>
              <a:t>91</a:t>
            </a:r>
            <a:r>
              <a:rPr kumimoji="1" lang="zh-CN" altLang="en-US" sz="2800" b="1">
                <a:latin typeface="Times New Roman" pitchFamily="18" charset="0"/>
                <a:ea typeface="楷体_GB2312" pitchFamily="49" charset="-122"/>
              </a:rPr>
              <a:t>）。</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47620" y="548680"/>
            <a:ext cx="7296150" cy="533400"/>
          </a:xfrm>
        </p:spPr>
        <p:txBody>
          <a:bodyPr lIns="92075" tIns="46038" rIns="92075" bIns="46038"/>
          <a:lstStyle/>
          <a:p>
            <a:pPr algn="just" eaLnBrk="1" hangingPunct="1">
              <a:defRPr/>
            </a:pPr>
            <a:r>
              <a:rPr lang="zh-CN" altLang="en-US" sz="3600" b="1" smtClean="0">
                <a:solidFill>
                  <a:schemeClr val="tx1"/>
                </a:solidFill>
                <a:effectLst>
                  <a:outerShdw blurRad="38100" dist="38100" dir="2700000" algn="tl">
                    <a:srgbClr val="C0C0C0"/>
                  </a:outerShdw>
                </a:effectLst>
                <a:ea typeface="楷体_GB2312" pitchFamily="49" charset="-122"/>
              </a:rPr>
              <a:t>基于初始堆进行堆排序</a:t>
            </a:r>
          </a:p>
        </p:txBody>
      </p:sp>
      <p:sp>
        <p:nvSpPr>
          <p:cNvPr id="123907" name="Rectangle 3"/>
          <p:cNvSpPr>
            <a:spLocks noGrp="1" noChangeArrowheads="1"/>
          </p:cNvSpPr>
          <p:nvPr>
            <p:ph type="body" idx="1"/>
          </p:nvPr>
        </p:nvSpPr>
        <p:spPr>
          <a:xfrm>
            <a:off x="-28580" y="1234480"/>
            <a:ext cx="9065076" cy="4386263"/>
          </a:xfrm>
          <a:noFill/>
        </p:spPr>
        <p:txBody>
          <a:bodyPr lIns="92075" tIns="46038" rIns="92075" bIns="46038"/>
          <a:lstStyle/>
          <a:p>
            <a:pPr algn="just" eaLnBrk="1" hangingPunct="1">
              <a:spcBef>
                <a:spcPts val="600"/>
              </a:spcBef>
              <a:buClr>
                <a:schemeClr val="tx1"/>
              </a:buClr>
              <a:buSzPct val="90000"/>
              <a:buFont typeface="Wingdings" panose="05000000000000000000" pitchFamily="2" charset="2"/>
              <a:buChar char="Ø"/>
            </a:pPr>
            <a:r>
              <a:rPr lang="zh-CN" altLang="en-US" sz="2800" b="1" smtClean="0">
                <a:latin typeface="楷体_GB2312" pitchFamily="49" charset="-122"/>
                <a:ea typeface="楷体_GB2312" pitchFamily="49" charset="-122"/>
              </a:rPr>
              <a:t>最大堆的第一个对象</a:t>
            </a:r>
            <a:r>
              <a:rPr lang="en-US" altLang="zh-CN" sz="2800" b="1" smtClean="0">
                <a:latin typeface="Times New Roman" pitchFamily="18" charset="0"/>
                <a:ea typeface="楷体_GB2312" pitchFamily="49" charset="-122"/>
              </a:rPr>
              <a:t>v[0]</a:t>
            </a:r>
            <a:r>
              <a:rPr lang="zh-CN" altLang="en-US" sz="2800" b="1" smtClean="0">
                <a:latin typeface="楷体_GB2312" pitchFamily="49" charset="-122"/>
                <a:ea typeface="楷体_GB2312" pitchFamily="49" charset="-122"/>
              </a:rPr>
              <a:t>具有最大的关键码，将</a:t>
            </a:r>
            <a:r>
              <a:rPr lang="en-US" altLang="zh-CN" sz="2800" b="1" smtClean="0">
                <a:latin typeface="Times New Roman" pitchFamily="18" charset="0"/>
                <a:ea typeface="楷体_GB2312" pitchFamily="49" charset="-122"/>
              </a:rPr>
              <a:t>v[0]</a:t>
            </a:r>
            <a:r>
              <a:rPr lang="zh-CN" altLang="en-US" sz="2800" b="1" smtClean="0">
                <a:latin typeface="楷体_GB2312" pitchFamily="49" charset="-122"/>
                <a:ea typeface="楷体_GB2312" pitchFamily="49" charset="-122"/>
              </a:rPr>
              <a:t>与</a:t>
            </a:r>
            <a:r>
              <a:rPr lang="en-US" altLang="zh-CN" sz="2800" b="1" smtClean="0">
                <a:latin typeface="Times New Roman" pitchFamily="18" charset="0"/>
                <a:ea typeface="楷体_GB2312" pitchFamily="49" charset="-122"/>
              </a:rPr>
              <a:t>v[n]</a:t>
            </a:r>
            <a:r>
              <a:rPr lang="zh-CN" altLang="en-US" sz="2800" b="1" smtClean="0">
                <a:latin typeface="楷体_GB2312" pitchFamily="49" charset="-122"/>
                <a:ea typeface="楷体_GB2312" pitchFamily="49" charset="-122"/>
              </a:rPr>
              <a:t>对调，把具有最大关键码的对象交换到最后，再对前面的</a:t>
            </a:r>
            <a:r>
              <a:rPr lang="en-US" altLang="zh-CN" sz="2800" b="1" smtClean="0">
                <a:latin typeface="Times New Roman" pitchFamily="18" charset="0"/>
                <a:ea typeface="楷体_GB2312" pitchFamily="49" charset="-122"/>
              </a:rPr>
              <a:t>n-1</a:t>
            </a:r>
            <a:r>
              <a:rPr lang="zh-CN" altLang="en-US" sz="2800" b="1" smtClean="0">
                <a:latin typeface="楷体_GB2312" pitchFamily="49" charset="-122"/>
                <a:ea typeface="楷体_GB2312" pitchFamily="49" charset="-122"/>
              </a:rPr>
              <a:t>个对象，使用堆的调整算法</a:t>
            </a:r>
            <a:r>
              <a:rPr lang="en-US" altLang="zh-CN" sz="2800" b="1" smtClean="0">
                <a:latin typeface="Times New Roman" pitchFamily="18" charset="0"/>
                <a:ea typeface="楷体_GB2312" pitchFamily="49" charset="-122"/>
              </a:rPr>
              <a:t>FilterDown(0,n-1)</a:t>
            </a:r>
            <a:r>
              <a:rPr lang="zh-CN" altLang="en-US" sz="2800" b="1" smtClean="0">
                <a:latin typeface="楷体_GB2312" pitchFamily="49" charset="-122"/>
                <a:ea typeface="楷体_GB2312" pitchFamily="49" charset="-122"/>
              </a:rPr>
              <a:t>，重新建立最大堆。结果具有次最大关键码的对象又上浮到堆顶，即</a:t>
            </a:r>
            <a:r>
              <a:rPr lang="en-US" altLang="zh-CN" sz="2800" b="1" smtClean="0">
                <a:latin typeface="Times New Roman" pitchFamily="18" charset="0"/>
                <a:ea typeface="楷体_GB2312" pitchFamily="49" charset="-122"/>
              </a:rPr>
              <a:t>v[0]</a:t>
            </a:r>
            <a:r>
              <a:rPr lang="zh-CN" altLang="en-US" sz="2800" b="1" smtClean="0">
                <a:latin typeface="楷体_GB2312" pitchFamily="49" charset="-122"/>
                <a:ea typeface="楷体_GB2312" pitchFamily="49" charset="-122"/>
              </a:rPr>
              <a:t>位置。</a:t>
            </a:r>
          </a:p>
          <a:p>
            <a:pPr algn="just" eaLnBrk="1" hangingPunct="1">
              <a:spcBef>
                <a:spcPts val="600"/>
              </a:spcBef>
              <a:buClr>
                <a:schemeClr val="tx1"/>
              </a:buClr>
              <a:buSzPct val="90000"/>
              <a:buFont typeface="Wingdings" panose="05000000000000000000" pitchFamily="2" charset="2"/>
              <a:buChar char="Ø"/>
            </a:pPr>
            <a:r>
              <a:rPr lang="zh-CN" altLang="en-US" sz="2800" b="1" smtClean="0">
                <a:latin typeface="楷体_GB2312" pitchFamily="49" charset="-122"/>
                <a:ea typeface="楷体_GB2312" pitchFamily="49" charset="-122"/>
              </a:rPr>
              <a:t>再对调</a:t>
            </a:r>
            <a:r>
              <a:rPr lang="en-US" altLang="zh-CN" sz="2800" b="1" smtClean="0">
                <a:latin typeface="Times New Roman" pitchFamily="18" charset="0"/>
                <a:ea typeface="楷体_GB2312" pitchFamily="49" charset="-122"/>
              </a:rPr>
              <a:t>v[0]</a:t>
            </a:r>
            <a:r>
              <a:rPr lang="zh-CN" altLang="en-US" sz="2800" b="1" smtClean="0">
                <a:latin typeface="楷体_GB2312" pitchFamily="49" charset="-122"/>
                <a:ea typeface="楷体_GB2312" pitchFamily="49" charset="-122"/>
              </a:rPr>
              <a:t>和</a:t>
            </a:r>
            <a:r>
              <a:rPr lang="en-US" altLang="zh-CN" sz="2800" b="1" smtClean="0">
                <a:latin typeface="Times New Roman" pitchFamily="18" charset="0"/>
                <a:ea typeface="楷体_GB2312" pitchFamily="49" charset="-122"/>
              </a:rPr>
              <a:t>v[n-1]</a:t>
            </a:r>
            <a:r>
              <a:rPr lang="zh-CN" altLang="en-US" sz="2800" b="1" smtClean="0">
                <a:latin typeface="楷体_GB2312" pitchFamily="49" charset="-122"/>
                <a:ea typeface="楷体_GB2312" pitchFamily="49" charset="-122"/>
              </a:rPr>
              <a:t>，调用</a:t>
            </a:r>
            <a:r>
              <a:rPr lang="en-US" altLang="zh-CN" sz="2800" b="1" smtClean="0">
                <a:latin typeface="Times New Roman" pitchFamily="18" charset="0"/>
                <a:ea typeface="楷体_GB2312" pitchFamily="49" charset="-122"/>
              </a:rPr>
              <a:t>FilterDown(0, n-2)</a:t>
            </a:r>
            <a:r>
              <a:rPr lang="zh-CN" altLang="en-US" sz="2800" b="1" smtClean="0">
                <a:latin typeface="楷体_GB2312" pitchFamily="49" charset="-122"/>
                <a:ea typeface="楷体_GB2312" pitchFamily="49" charset="-122"/>
              </a:rPr>
              <a:t>，对前</a:t>
            </a:r>
            <a:r>
              <a:rPr lang="en-US" altLang="zh-CN" sz="2800" b="1" smtClean="0">
                <a:latin typeface="Times New Roman" pitchFamily="18" charset="0"/>
                <a:ea typeface="楷体_GB2312" pitchFamily="49" charset="-122"/>
              </a:rPr>
              <a:t>n-2</a:t>
            </a:r>
            <a:r>
              <a:rPr lang="zh-CN" altLang="en-US" sz="2800" b="1" smtClean="0">
                <a:latin typeface="Times New Roman" pitchFamily="18" charset="0"/>
                <a:ea typeface="楷体_GB2312" pitchFamily="49" charset="-122"/>
              </a:rPr>
              <a:t>个</a:t>
            </a:r>
            <a:r>
              <a:rPr lang="zh-CN" altLang="en-US" sz="2800" b="1" smtClean="0">
                <a:latin typeface="楷体_GB2312" pitchFamily="49" charset="-122"/>
                <a:ea typeface="楷体_GB2312" pitchFamily="49" charset="-122"/>
              </a:rPr>
              <a:t>对象重新调整，</a:t>
            </a:r>
            <a:r>
              <a:rPr lang="en-US" altLang="zh-CN" sz="2800" b="1" smtClean="0">
                <a:ea typeface="楷体_GB2312" pitchFamily="49" charset="-122"/>
              </a:rPr>
              <a:t>…</a:t>
            </a:r>
            <a:r>
              <a:rPr lang="zh-CN" altLang="en-US" sz="2800" b="1" smtClean="0">
                <a:latin typeface="楷体_GB2312" pitchFamily="49" charset="-122"/>
                <a:ea typeface="楷体_GB2312" pitchFamily="49" charset="-122"/>
              </a:rPr>
              <a:t>。</a:t>
            </a:r>
          </a:p>
          <a:p>
            <a:pPr algn="just" eaLnBrk="1" hangingPunct="1">
              <a:spcBef>
                <a:spcPts val="600"/>
              </a:spcBef>
              <a:buClr>
                <a:schemeClr val="tx1"/>
              </a:buClr>
              <a:buSzPct val="90000"/>
              <a:buFont typeface="Wingdings" panose="05000000000000000000" pitchFamily="2" charset="2"/>
              <a:buChar char="Ø"/>
            </a:pPr>
            <a:r>
              <a:rPr lang="zh-CN" altLang="en-US" sz="2800" b="1" smtClean="0">
                <a:latin typeface="楷体_GB2312" pitchFamily="49" charset="-122"/>
                <a:ea typeface="楷体_GB2312" pitchFamily="49" charset="-122"/>
              </a:rPr>
              <a:t>如此反复执行，最后得到全部排序好的对象序列。这个算法即堆排序算法，其细节在下面的程序中给出。</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0" name="Line 2"/>
          <p:cNvSpPr>
            <a:spLocks noChangeShapeType="1"/>
          </p:cNvSpPr>
          <p:nvPr/>
        </p:nvSpPr>
        <p:spPr bwMode="auto">
          <a:xfrm flipH="1">
            <a:off x="7056438" y="2743200"/>
            <a:ext cx="2286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31" name="Line 3"/>
          <p:cNvSpPr>
            <a:spLocks noChangeShapeType="1"/>
          </p:cNvSpPr>
          <p:nvPr/>
        </p:nvSpPr>
        <p:spPr bwMode="auto">
          <a:xfrm>
            <a:off x="6675438" y="1828800"/>
            <a:ext cx="6096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32" name="Line 4"/>
          <p:cNvSpPr>
            <a:spLocks noChangeShapeType="1"/>
          </p:cNvSpPr>
          <p:nvPr/>
        </p:nvSpPr>
        <p:spPr bwMode="auto">
          <a:xfrm>
            <a:off x="5989638" y="2743200"/>
            <a:ext cx="1524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33" name="Line 5"/>
          <p:cNvSpPr>
            <a:spLocks noChangeShapeType="1"/>
          </p:cNvSpPr>
          <p:nvPr/>
        </p:nvSpPr>
        <p:spPr bwMode="auto">
          <a:xfrm flipH="1">
            <a:off x="5227638" y="1828800"/>
            <a:ext cx="1219200" cy="1524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34" name="Line 6"/>
          <p:cNvSpPr>
            <a:spLocks noChangeShapeType="1"/>
          </p:cNvSpPr>
          <p:nvPr/>
        </p:nvSpPr>
        <p:spPr bwMode="auto">
          <a:xfrm flipH="1">
            <a:off x="2895600" y="2743200"/>
            <a:ext cx="2286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35" name="Line 7"/>
          <p:cNvSpPr>
            <a:spLocks noChangeShapeType="1"/>
          </p:cNvSpPr>
          <p:nvPr/>
        </p:nvSpPr>
        <p:spPr bwMode="auto">
          <a:xfrm>
            <a:off x="1828800" y="2743200"/>
            <a:ext cx="1524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36" name="Line 8"/>
          <p:cNvSpPr>
            <a:spLocks noChangeShapeType="1"/>
          </p:cNvSpPr>
          <p:nvPr/>
        </p:nvSpPr>
        <p:spPr bwMode="auto">
          <a:xfrm>
            <a:off x="2667000" y="1828800"/>
            <a:ext cx="6096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37" name="Line 9"/>
          <p:cNvSpPr>
            <a:spLocks noChangeShapeType="1"/>
          </p:cNvSpPr>
          <p:nvPr/>
        </p:nvSpPr>
        <p:spPr bwMode="auto">
          <a:xfrm flipH="1">
            <a:off x="1066800" y="1828800"/>
            <a:ext cx="1219200" cy="1524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9979" name="Oval 11"/>
          <p:cNvSpPr>
            <a:spLocks noChangeArrowheads="1"/>
          </p:cNvSpPr>
          <p:nvPr/>
        </p:nvSpPr>
        <p:spPr bwMode="auto">
          <a:xfrm>
            <a:off x="2209800" y="14478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49</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9980" name="Oval 12"/>
          <p:cNvSpPr>
            <a:spLocks noChangeArrowheads="1"/>
          </p:cNvSpPr>
          <p:nvPr/>
        </p:nvSpPr>
        <p:spPr bwMode="auto">
          <a:xfrm>
            <a:off x="1447800" y="22860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25</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9981" name="Oval 13"/>
          <p:cNvSpPr>
            <a:spLocks noChangeArrowheads="1"/>
          </p:cNvSpPr>
          <p:nvPr/>
        </p:nvSpPr>
        <p:spPr bwMode="auto">
          <a:xfrm>
            <a:off x="685800" y="32004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400" b="1">
                <a:solidFill>
                  <a:schemeClr val="tx2"/>
                </a:solidFill>
                <a:effectLst>
                  <a:outerShdw blurRad="38100" dist="38100" dir="2700000" algn="tl">
                    <a:srgbClr val="FFFFFF"/>
                  </a:outerShdw>
                </a:effectLst>
                <a:latin typeface="Times New Roman" pitchFamily="18" charset="0"/>
              </a:rPr>
              <a:t>25*</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9982" name="Oval 14"/>
          <p:cNvSpPr>
            <a:spLocks noChangeArrowheads="1"/>
          </p:cNvSpPr>
          <p:nvPr/>
        </p:nvSpPr>
        <p:spPr bwMode="auto">
          <a:xfrm>
            <a:off x="2971800" y="22860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21</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9983" name="Oval 15"/>
          <p:cNvSpPr>
            <a:spLocks noChangeArrowheads="1"/>
          </p:cNvSpPr>
          <p:nvPr/>
        </p:nvSpPr>
        <p:spPr bwMode="auto">
          <a:xfrm>
            <a:off x="1752600" y="32004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16</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9984" name="Oval 16"/>
          <p:cNvSpPr>
            <a:spLocks noChangeArrowheads="1"/>
          </p:cNvSpPr>
          <p:nvPr/>
        </p:nvSpPr>
        <p:spPr bwMode="auto">
          <a:xfrm>
            <a:off x="2590800" y="32004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08</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9985" name="Text Box 17"/>
          <p:cNvSpPr txBox="1">
            <a:spLocks noChangeArrowheads="1"/>
          </p:cNvSpPr>
          <p:nvPr/>
        </p:nvSpPr>
        <p:spPr bwMode="auto">
          <a:xfrm>
            <a:off x="2000250" y="10810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0</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9986" name="Text Box 18"/>
          <p:cNvSpPr txBox="1">
            <a:spLocks noChangeArrowheads="1"/>
          </p:cNvSpPr>
          <p:nvPr/>
        </p:nvSpPr>
        <p:spPr bwMode="auto">
          <a:xfrm>
            <a:off x="1314450" y="18288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1</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9987" name="Text Box 19"/>
          <p:cNvSpPr txBox="1">
            <a:spLocks noChangeArrowheads="1"/>
          </p:cNvSpPr>
          <p:nvPr/>
        </p:nvSpPr>
        <p:spPr bwMode="auto">
          <a:xfrm>
            <a:off x="3448050" y="19812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2</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9988" name="Text Box 20"/>
          <p:cNvSpPr txBox="1">
            <a:spLocks noChangeArrowheads="1"/>
          </p:cNvSpPr>
          <p:nvPr/>
        </p:nvSpPr>
        <p:spPr bwMode="auto">
          <a:xfrm>
            <a:off x="60960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3</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9989" name="Text Box 21"/>
          <p:cNvSpPr txBox="1">
            <a:spLocks noChangeArrowheads="1"/>
          </p:cNvSpPr>
          <p:nvPr/>
        </p:nvSpPr>
        <p:spPr bwMode="auto">
          <a:xfrm>
            <a:off x="198120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4</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9990" name="Text Box 22"/>
          <p:cNvSpPr txBox="1">
            <a:spLocks noChangeArrowheads="1"/>
          </p:cNvSpPr>
          <p:nvPr/>
        </p:nvSpPr>
        <p:spPr bwMode="auto">
          <a:xfrm>
            <a:off x="253365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5</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124950" name="AutoShape 23"/>
          <p:cNvSpPr>
            <a:spLocks noChangeArrowheads="1"/>
          </p:cNvSpPr>
          <p:nvPr/>
        </p:nvSpPr>
        <p:spPr bwMode="auto">
          <a:xfrm>
            <a:off x="3851275" y="2349500"/>
            <a:ext cx="914400" cy="457200"/>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p>
            <a:endParaRPr lang="zh-CN" altLang="en-US"/>
          </a:p>
        </p:txBody>
      </p:sp>
      <p:sp>
        <p:nvSpPr>
          <p:cNvPr id="339992" name="Oval 24"/>
          <p:cNvSpPr>
            <a:spLocks noChangeArrowheads="1"/>
          </p:cNvSpPr>
          <p:nvPr/>
        </p:nvSpPr>
        <p:spPr bwMode="auto">
          <a:xfrm>
            <a:off x="6294438" y="1447800"/>
            <a:ext cx="533400" cy="533400"/>
          </a:xfrm>
          <a:prstGeom prst="ellipse">
            <a:avLst/>
          </a:prstGeom>
          <a:solidFill>
            <a:srgbClr val="CCECFF"/>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08</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9993" name="Oval 25"/>
          <p:cNvSpPr>
            <a:spLocks noChangeArrowheads="1"/>
          </p:cNvSpPr>
          <p:nvPr/>
        </p:nvSpPr>
        <p:spPr bwMode="auto">
          <a:xfrm>
            <a:off x="5608638" y="22860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25</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9994" name="Oval 26"/>
          <p:cNvSpPr>
            <a:spLocks noChangeArrowheads="1"/>
          </p:cNvSpPr>
          <p:nvPr/>
        </p:nvSpPr>
        <p:spPr bwMode="auto">
          <a:xfrm>
            <a:off x="4846638" y="32004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400" b="1">
                <a:solidFill>
                  <a:schemeClr val="tx2"/>
                </a:solidFill>
                <a:effectLst>
                  <a:outerShdw blurRad="38100" dist="38100" dir="2700000" algn="tl">
                    <a:srgbClr val="FFFFFF"/>
                  </a:outerShdw>
                </a:effectLst>
                <a:latin typeface="Times New Roman" pitchFamily="18" charset="0"/>
              </a:rPr>
              <a:t>25*</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9995" name="Oval 27"/>
          <p:cNvSpPr>
            <a:spLocks noChangeArrowheads="1"/>
          </p:cNvSpPr>
          <p:nvPr/>
        </p:nvSpPr>
        <p:spPr bwMode="auto">
          <a:xfrm>
            <a:off x="5913438" y="32004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16</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9996" name="Oval 28"/>
          <p:cNvSpPr>
            <a:spLocks noChangeArrowheads="1"/>
          </p:cNvSpPr>
          <p:nvPr/>
        </p:nvSpPr>
        <p:spPr bwMode="auto">
          <a:xfrm>
            <a:off x="7056438" y="22860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21</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9997" name="Oval 29"/>
          <p:cNvSpPr>
            <a:spLocks noChangeArrowheads="1"/>
          </p:cNvSpPr>
          <p:nvPr/>
        </p:nvSpPr>
        <p:spPr bwMode="auto">
          <a:xfrm>
            <a:off x="6751638" y="3200400"/>
            <a:ext cx="533400" cy="533400"/>
          </a:xfrm>
          <a:prstGeom prst="ellipse">
            <a:avLst/>
          </a:prstGeom>
          <a:solidFill>
            <a:srgbClr val="CCECFF"/>
          </a:solidFill>
          <a:ln w="28575">
            <a:solidFill>
              <a:schemeClr val="tx1"/>
            </a:solidFill>
            <a:round/>
            <a:headEnd/>
            <a:tailEnd/>
          </a:ln>
        </p:spPr>
        <p:txBody>
          <a:bodyPr wrap="none" anchor="ctr"/>
          <a:lstStyle/>
          <a:p>
            <a:pPr algn="ctr">
              <a:defRPr/>
            </a:pPr>
            <a:r>
              <a:rPr kumimoji="1" lang="en-US" altLang="zh-CN" sz="2800" b="1">
                <a:solidFill>
                  <a:schemeClr val="bg2"/>
                </a:solidFill>
                <a:effectLst>
                  <a:outerShdw blurRad="38100" dist="38100" dir="2700000" algn="tl">
                    <a:srgbClr val="000000"/>
                  </a:outerShdw>
                </a:effectLst>
                <a:latin typeface="Times New Roman" pitchFamily="18" charset="0"/>
              </a:rPr>
              <a:t>49</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9998" name="Text Box 30"/>
          <p:cNvSpPr txBox="1">
            <a:spLocks noChangeArrowheads="1"/>
          </p:cNvSpPr>
          <p:nvPr/>
        </p:nvSpPr>
        <p:spPr bwMode="auto">
          <a:xfrm>
            <a:off x="6161088" y="10668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0</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9999" name="Text Box 31"/>
          <p:cNvSpPr txBox="1">
            <a:spLocks noChangeArrowheads="1"/>
          </p:cNvSpPr>
          <p:nvPr/>
        </p:nvSpPr>
        <p:spPr bwMode="auto">
          <a:xfrm>
            <a:off x="7532688" y="2057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2</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40000" name="Text Box 32"/>
          <p:cNvSpPr txBox="1">
            <a:spLocks noChangeArrowheads="1"/>
          </p:cNvSpPr>
          <p:nvPr/>
        </p:nvSpPr>
        <p:spPr bwMode="auto">
          <a:xfrm>
            <a:off x="6618288"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5</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40001" name="Text Box 33"/>
          <p:cNvSpPr txBox="1">
            <a:spLocks noChangeArrowheads="1"/>
          </p:cNvSpPr>
          <p:nvPr/>
        </p:nvSpPr>
        <p:spPr bwMode="auto">
          <a:xfrm>
            <a:off x="6218238"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4</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40002" name="Text Box 34"/>
          <p:cNvSpPr txBox="1">
            <a:spLocks noChangeArrowheads="1"/>
          </p:cNvSpPr>
          <p:nvPr/>
        </p:nvSpPr>
        <p:spPr bwMode="auto">
          <a:xfrm>
            <a:off x="4713288"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3</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40003" name="Text Box 35"/>
          <p:cNvSpPr txBox="1">
            <a:spLocks noChangeArrowheads="1"/>
          </p:cNvSpPr>
          <p:nvPr/>
        </p:nvSpPr>
        <p:spPr bwMode="auto">
          <a:xfrm>
            <a:off x="5380038" y="19192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1</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40004" name="Rectangle 36" descr="永恒"/>
          <p:cNvSpPr>
            <a:spLocks noChangeArrowheads="1"/>
          </p:cNvSpPr>
          <p:nvPr/>
        </p:nvSpPr>
        <p:spPr bwMode="auto">
          <a:xfrm>
            <a:off x="685800" y="4343400"/>
            <a:ext cx="3276600" cy="533400"/>
          </a:xfrm>
          <a:prstGeom prst="rect">
            <a:avLst/>
          </a:prstGeom>
          <a:blipFill dpi="0" rotWithShape="0">
            <a:blip r:embed="rId2"/>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49  25  21  25* 16  08</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124964" name="Line 37"/>
          <p:cNvSpPr>
            <a:spLocks noChangeShapeType="1"/>
          </p:cNvSpPr>
          <p:nvPr/>
        </p:nvSpPr>
        <p:spPr bwMode="auto">
          <a:xfrm>
            <a:off x="1219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65" name="Line 38"/>
          <p:cNvSpPr>
            <a:spLocks noChangeShapeType="1"/>
          </p:cNvSpPr>
          <p:nvPr/>
        </p:nvSpPr>
        <p:spPr bwMode="auto">
          <a:xfrm>
            <a:off x="1752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66" name="Line 39"/>
          <p:cNvSpPr>
            <a:spLocks noChangeShapeType="1"/>
          </p:cNvSpPr>
          <p:nvPr/>
        </p:nvSpPr>
        <p:spPr bwMode="auto">
          <a:xfrm>
            <a:off x="22860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67" name="Line 40"/>
          <p:cNvSpPr>
            <a:spLocks noChangeShapeType="1"/>
          </p:cNvSpPr>
          <p:nvPr/>
        </p:nvSpPr>
        <p:spPr bwMode="auto">
          <a:xfrm>
            <a:off x="2895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68" name="Line 41"/>
          <p:cNvSpPr>
            <a:spLocks noChangeShapeType="1"/>
          </p:cNvSpPr>
          <p:nvPr/>
        </p:nvSpPr>
        <p:spPr bwMode="auto">
          <a:xfrm>
            <a:off x="34290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0010" name="Rectangle 42" descr="永恒"/>
          <p:cNvSpPr>
            <a:spLocks noChangeArrowheads="1"/>
          </p:cNvSpPr>
          <p:nvPr/>
        </p:nvSpPr>
        <p:spPr bwMode="auto">
          <a:xfrm>
            <a:off x="4770438" y="4343400"/>
            <a:ext cx="3276600" cy="533400"/>
          </a:xfrm>
          <a:prstGeom prst="rect">
            <a:avLst/>
          </a:prstGeom>
          <a:blipFill dpi="0" rotWithShape="0">
            <a:blip r:embed="rId2"/>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08  25  21  25* 16  </a:t>
            </a:r>
            <a:r>
              <a:rPr kumimoji="1" lang="en-US" altLang="zh-CN" sz="2800" b="1">
                <a:solidFill>
                  <a:schemeClr val="bg2"/>
                </a:solidFill>
                <a:effectLst>
                  <a:outerShdw blurRad="38100" dist="38100" dir="2700000" algn="tl">
                    <a:srgbClr val="000000"/>
                  </a:outerShdw>
                </a:effectLst>
                <a:latin typeface="Times New Roman" pitchFamily="18" charset="0"/>
              </a:rPr>
              <a:t>49</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124970" name="Line 43"/>
          <p:cNvSpPr>
            <a:spLocks noChangeShapeType="1"/>
          </p:cNvSpPr>
          <p:nvPr/>
        </p:nvSpPr>
        <p:spPr bwMode="auto">
          <a:xfrm>
            <a:off x="5303838"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71" name="Line 44"/>
          <p:cNvSpPr>
            <a:spLocks noChangeShapeType="1"/>
          </p:cNvSpPr>
          <p:nvPr/>
        </p:nvSpPr>
        <p:spPr bwMode="auto">
          <a:xfrm>
            <a:off x="5837238"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72" name="Line 45"/>
          <p:cNvSpPr>
            <a:spLocks noChangeShapeType="1"/>
          </p:cNvSpPr>
          <p:nvPr/>
        </p:nvSpPr>
        <p:spPr bwMode="auto">
          <a:xfrm>
            <a:off x="6370638"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73" name="Line 46"/>
          <p:cNvSpPr>
            <a:spLocks noChangeShapeType="1"/>
          </p:cNvSpPr>
          <p:nvPr/>
        </p:nvSpPr>
        <p:spPr bwMode="auto">
          <a:xfrm>
            <a:off x="6980238"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74" name="Line 47"/>
          <p:cNvSpPr>
            <a:spLocks noChangeShapeType="1"/>
          </p:cNvSpPr>
          <p:nvPr/>
        </p:nvSpPr>
        <p:spPr bwMode="auto">
          <a:xfrm>
            <a:off x="7513638"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0016" name="Text Box 48"/>
          <p:cNvSpPr txBox="1">
            <a:spLocks noChangeArrowheads="1"/>
          </p:cNvSpPr>
          <p:nvPr/>
        </p:nvSpPr>
        <p:spPr bwMode="auto">
          <a:xfrm>
            <a:off x="4694238" y="5043488"/>
            <a:ext cx="3484562"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交换 </a:t>
            </a:r>
            <a:r>
              <a:rPr kumimoji="1" lang="en-US" altLang="zh-CN" sz="2800" b="1">
                <a:solidFill>
                  <a:srgbClr val="0000FF"/>
                </a:solidFill>
                <a:effectLst>
                  <a:outerShdw blurRad="38100" dist="38100" dir="2700000" algn="tl">
                    <a:srgbClr val="C0C0C0"/>
                  </a:outerShdw>
                </a:effectLst>
                <a:latin typeface="Times New Roman" pitchFamily="18" charset="0"/>
                <a:ea typeface="楷体_GB2312" pitchFamily="49" charset="-122"/>
              </a:rPr>
              <a:t>0 </a:t>
            </a: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号与 </a:t>
            </a:r>
            <a:r>
              <a:rPr kumimoji="1" lang="en-US" altLang="zh-CN" sz="2800" b="1">
                <a:solidFill>
                  <a:srgbClr val="0000FF"/>
                </a:solidFill>
                <a:effectLst>
                  <a:outerShdw blurRad="38100" dist="38100" dir="2700000" algn="tl">
                    <a:srgbClr val="C0C0C0"/>
                  </a:outerShdw>
                </a:effectLst>
                <a:latin typeface="Times New Roman" pitchFamily="18" charset="0"/>
                <a:ea typeface="楷体_GB2312" pitchFamily="49" charset="-122"/>
              </a:rPr>
              <a:t>5 </a:t>
            </a: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号对象</a:t>
            </a:r>
            <a:r>
              <a:rPr kumimoji="1" lang="en-US" altLang="zh-CN" sz="2800" b="1">
                <a:solidFill>
                  <a:srgbClr val="0000FF"/>
                </a:solidFill>
                <a:effectLst>
                  <a:outerShdw blurRad="38100" dist="38100" dir="2700000" algn="tl">
                    <a:srgbClr val="C0C0C0"/>
                  </a:outerShdw>
                </a:effectLst>
                <a:latin typeface="Times New Roman" pitchFamily="18" charset="0"/>
                <a:ea typeface="楷体_GB2312" pitchFamily="49" charset="-122"/>
              </a:rPr>
              <a:t>,</a:t>
            </a:r>
          </a:p>
          <a:p>
            <a:pPr>
              <a:defRPr/>
            </a:pPr>
            <a:r>
              <a:rPr kumimoji="1" lang="en-US" altLang="zh-CN" sz="2800" b="1">
                <a:solidFill>
                  <a:srgbClr val="0000FF"/>
                </a:solidFill>
                <a:effectLst>
                  <a:outerShdw blurRad="38100" dist="38100" dir="2700000" algn="tl">
                    <a:srgbClr val="C0C0C0"/>
                  </a:outerShdw>
                </a:effectLst>
                <a:latin typeface="Times New Roman" pitchFamily="18" charset="0"/>
                <a:ea typeface="楷体_GB2312" pitchFamily="49" charset="-122"/>
              </a:rPr>
              <a:t>5 </a:t>
            </a: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号对象就位</a:t>
            </a:r>
          </a:p>
        </p:txBody>
      </p:sp>
      <p:sp>
        <p:nvSpPr>
          <p:cNvPr id="340017" name="Text Box 49"/>
          <p:cNvSpPr txBox="1">
            <a:spLocks noChangeArrowheads="1"/>
          </p:cNvSpPr>
          <p:nvPr/>
        </p:nvSpPr>
        <p:spPr bwMode="auto">
          <a:xfrm>
            <a:off x="838200" y="5006975"/>
            <a:ext cx="1970088"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初始最大堆</a:t>
            </a:r>
            <a:endParaRPr kumimoji="1" lang="zh-CN" altLang="en-US" sz="3200" b="1">
              <a:solidFill>
                <a:srgbClr val="0000FF"/>
              </a:solidFill>
              <a:effectLst>
                <a:outerShdw blurRad="38100" dist="38100" dir="2700000" algn="tl">
                  <a:srgbClr val="C0C0C0"/>
                </a:outerShdw>
              </a:effectLst>
              <a:latin typeface="Times New Roman" pitchFamily="18" charset="0"/>
              <a:ea typeface="楷体_GB2312" pitchFamily="49" charset="-122"/>
            </a:endParaRPr>
          </a:p>
        </p:txBody>
      </p:sp>
      <p:sp>
        <p:nvSpPr>
          <p:cNvPr id="124977" name="Freeform 50"/>
          <p:cNvSpPr>
            <a:spLocks/>
          </p:cNvSpPr>
          <p:nvPr/>
        </p:nvSpPr>
        <p:spPr bwMode="auto">
          <a:xfrm>
            <a:off x="4427538" y="1028700"/>
            <a:ext cx="3619500" cy="3035300"/>
          </a:xfrm>
          <a:custGeom>
            <a:avLst/>
            <a:gdLst>
              <a:gd name="T0" fmla="*/ 1485900 w 2280"/>
              <a:gd name="T1" fmla="*/ 342900 h 1912"/>
              <a:gd name="T2" fmla="*/ 266700 w 2280"/>
              <a:gd name="T3" fmla="*/ 1866900 h 1912"/>
              <a:gd name="T4" fmla="*/ 266700 w 2280"/>
              <a:gd name="T5" fmla="*/ 2781300 h 1912"/>
              <a:gd name="T6" fmla="*/ 1866900 w 2280"/>
              <a:gd name="T7" fmla="*/ 2933700 h 1912"/>
              <a:gd name="T8" fmla="*/ 2247900 w 2280"/>
              <a:gd name="T9" fmla="*/ 2171700 h 1912"/>
              <a:gd name="T10" fmla="*/ 2628900 w 2280"/>
              <a:gd name="T11" fmla="*/ 2019300 h 1912"/>
              <a:gd name="T12" fmla="*/ 3162300 w 2280"/>
              <a:gd name="T13" fmla="*/ 2019300 h 1912"/>
              <a:gd name="T14" fmla="*/ 3467100 w 2280"/>
              <a:gd name="T15" fmla="*/ 1638300 h 1912"/>
              <a:gd name="T16" fmla="*/ 3467100 w 2280"/>
              <a:gd name="T17" fmla="*/ 1181100 h 1912"/>
              <a:gd name="T18" fmla="*/ 2552700 w 2280"/>
              <a:gd name="T19" fmla="*/ 190500 h 1912"/>
              <a:gd name="T20" fmla="*/ 1943100 w 2280"/>
              <a:gd name="T21" fmla="*/ 38100 h 1912"/>
              <a:gd name="T22" fmla="*/ 1485900 w 2280"/>
              <a:gd name="T23" fmla="*/ 342900 h 19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80" h="1912">
                <a:moveTo>
                  <a:pt x="936" y="216"/>
                </a:moveTo>
                <a:cubicBezTo>
                  <a:pt x="760" y="408"/>
                  <a:pt x="296" y="920"/>
                  <a:pt x="168" y="1176"/>
                </a:cubicBezTo>
                <a:cubicBezTo>
                  <a:pt x="40" y="1432"/>
                  <a:pt x="0" y="1640"/>
                  <a:pt x="168" y="1752"/>
                </a:cubicBezTo>
                <a:cubicBezTo>
                  <a:pt x="336" y="1864"/>
                  <a:pt x="968" y="1912"/>
                  <a:pt x="1176" y="1848"/>
                </a:cubicBezTo>
                <a:cubicBezTo>
                  <a:pt x="1384" y="1784"/>
                  <a:pt x="1336" y="1464"/>
                  <a:pt x="1416" y="1368"/>
                </a:cubicBezTo>
                <a:cubicBezTo>
                  <a:pt x="1496" y="1272"/>
                  <a:pt x="1560" y="1288"/>
                  <a:pt x="1656" y="1272"/>
                </a:cubicBezTo>
                <a:cubicBezTo>
                  <a:pt x="1752" y="1256"/>
                  <a:pt x="1904" y="1312"/>
                  <a:pt x="1992" y="1272"/>
                </a:cubicBezTo>
                <a:cubicBezTo>
                  <a:pt x="2080" y="1232"/>
                  <a:pt x="2152" y="1120"/>
                  <a:pt x="2184" y="1032"/>
                </a:cubicBezTo>
                <a:cubicBezTo>
                  <a:pt x="2216" y="944"/>
                  <a:pt x="2280" y="896"/>
                  <a:pt x="2184" y="744"/>
                </a:cubicBezTo>
                <a:cubicBezTo>
                  <a:pt x="2088" y="592"/>
                  <a:pt x="1768" y="240"/>
                  <a:pt x="1608" y="120"/>
                </a:cubicBezTo>
                <a:cubicBezTo>
                  <a:pt x="1448" y="0"/>
                  <a:pt x="1336" y="8"/>
                  <a:pt x="1224" y="24"/>
                </a:cubicBezTo>
                <a:cubicBezTo>
                  <a:pt x="1112" y="40"/>
                  <a:pt x="1112" y="24"/>
                  <a:pt x="936" y="216"/>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124978" name="AutoShape 51"/>
          <p:cNvSpPr>
            <a:spLocks noChangeArrowheads="1"/>
          </p:cNvSpPr>
          <p:nvPr/>
        </p:nvSpPr>
        <p:spPr bwMode="auto">
          <a:xfrm>
            <a:off x="8101013" y="2349500"/>
            <a:ext cx="914400" cy="457200"/>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5954" name="Line 2"/>
          <p:cNvSpPr>
            <a:spLocks noChangeShapeType="1"/>
          </p:cNvSpPr>
          <p:nvPr/>
        </p:nvSpPr>
        <p:spPr bwMode="auto">
          <a:xfrm flipH="1">
            <a:off x="7391400" y="2743200"/>
            <a:ext cx="2286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955" name="Line 3"/>
          <p:cNvSpPr>
            <a:spLocks noChangeShapeType="1"/>
          </p:cNvSpPr>
          <p:nvPr/>
        </p:nvSpPr>
        <p:spPr bwMode="auto">
          <a:xfrm>
            <a:off x="7010400" y="1828800"/>
            <a:ext cx="6096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956" name="Line 4"/>
          <p:cNvSpPr>
            <a:spLocks noChangeShapeType="1"/>
          </p:cNvSpPr>
          <p:nvPr/>
        </p:nvSpPr>
        <p:spPr bwMode="auto">
          <a:xfrm>
            <a:off x="6324600" y="2743200"/>
            <a:ext cx="1524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957" name="Line 5"/>
          <p:cNvSpPr>
            <a:spLocks noChangeShapeType="1"/>
          </p:cNvSpPr>
          <p:nvPr/>
        </p:nvSpPr>
        <p:spPr bwMode="auto">
          <a:xfrm flipH="1">
            <a:off x="5562600" y="1828800"/>
            <a:ext cx="1219200" cy="1524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958" name="Line 6"/>
          <p:cNvSpPr>
            <a:spLocks noChangeShapeType="1"/>
          </p:cNvSpPr>
          <p:nvPr/>
        </p:nvSpPr>
        <p:spPr bwMode="auto">
          <a:xfrm flipH="1">
            <a:off x="2895600" y="2743200"/>
            <a:ext cx="2286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959" name="Line 7"/>
          <p:cNvSpPr>
            <a:spLocks noChangeShapeType="1"/>
          </p:cNvSpPr>
          <p:nvPr/>
        </p:nvSpPr>
        <p:spPr bwMode="auto">
          <a:xfrm>
            <a:off x="1828800" y="2743200"/>
            <a:ext cx="1524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960" name="Line 8"/>
          <p:cNvSpPr>
            <a:spLocks noChangeShapeType="1"/>
          </p:cNvSpPr>
          <p:nvPr/>
        </p:nvSpPr>
        <p:spPr bwMode="auto">
          <a:xfrm>
            <a:off x="2667000" y="1828800"/>
            <a:ext cx="6096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961" name="Line 9"/>
          <p:cNvSpPr>
            <a:spLocks noChangeShapeType="1"/>
          </p:cNvSpPr>
          <p:nvPr/>
        </p:nvSpPr>
        <p:spPr bwMode="auto">
          <a:xfrm flipH="1">
            <a:off x="1066800" y="1828800"/>
            <a:ext cx="1219200" cy="1524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955" name="Oval 11"/>
          <p:cNvSpPr>
            <a:spLocks noChangeArrowheads="1"/>
          </p:cNvSpPr>
          <p:nvPr/>
        </p:nvSpPr>
        <p:spPr bwMode="auto">
          <a:xfrm>
            <a:off x="2209800" y="14478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25</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8956" name="Oval 12"/>
          <p:cNvSpPr>
            <a:spLocks noChangeArrowheads="1"/>
          </p:cNvSpPr>
          <p:nvPr/>
        </p:nvSpPr>
        <p:spPr bwMode="auto">
          <a:xfrm>
            <a:off x="1447800" y="22860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400" b="1">
                <a:solidFill>
                  <a:schemeClr val="tx2"/>
                </a:solidFill>
                <a:effectLst>
                  <a:outerShdw blurRad="38100" dist="38100" dir="2700000" algn="tl">
                    <a:srgbClr val="FFFFFF"/>
                  </a:outerShdw>
                </a:effectLst>
                <a:latin typeface="Times New Roman" pitchFamily="18" charset="0"/>
              </a:rPr>
              <a:t>25*</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8957" name="Oval 13"/>
          <p:cNvSpPr>
            <a:spLocks noChangeArrowheads="1"/>
          </p:cNvSpPr>
          <p:nvPr/>
        </p:nvSpPr>
        <p:spPr bwMode="auto">
          <a:xfrm>
            <a:off x="685800" y="32004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08</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8958" name="Oval 14"/>
          <p:cNvSpPr>
            <a:spLocks noChangeArrowheads="1"/>
          </p:cNvSpPr>
          <p:nvPr/>
        </p:nvSpPr>
        <p:spPr bwMode="auto">
          <a:xfrm>
            <a:off x="2971800" y="22860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21</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8959" name="Oval 15"/>
          <p:cNvSpPr>
            <a:spLocks noChangeArrowheads="1"/>
          </p:cNvSpPr>
          <p:nvPr/>
        </p:nvSpPr>
        <p:spPr bwMode="auto">
          <a:xfrm>
            <a:off x="1752600" y="32004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16</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8960" name="Oval 16"/>
          <p:cNvSpPr>
            <a:spLocks noChangeArrowheads="1"/>
          </p:cNvSpPr>
          <p:nvPr/>
        </p:nvSpPr>
        <p:spPr bwMode="auto">
          <a:xfrm>
            <a:off x="2590800" y="32004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bg2"/>
                </a:solidFill>
                <a:effectLst>
                  <a:outerShdw blurRad="38100" dist="38100" dir="2700000" algn="tl">
                    <a:srgbClr val="000000"/>
                  </a:outerShdw>
                </a:effectLst>
                <a:latin typeface="Times New Roman" pitchFamily="18" charset="0"/>
              </a:rPr>
              <a:t>49</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8961" name="Text Box 17"/>
          <p:cNvSpPr txBox="1">
            <a:spLocks noChangeArrowheads="1"/>
          </p:cNvSpPr>
          <p:nvPr/>
        </p:nvSpPr>
        <p:spPr bwMode="auto">
          <a:xfrm>
            <a:off x="2000250" y="10810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0</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8962" name="Text Box 18"/>
          <p:cNvSpPr txBox="1">
            <a:spLocks noChangeArrowheads="1"/>
          </p:cNvSpPr>
          <p:nvPr/>
        </p:nvSpPr>
        <p:spPr bwMode="auto">
          <a:xfrm>
            <a:off x="1314450" y="18288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1</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8963" name="Text Box 19"/>
          <p:cNvSpPr txBox="1">
            <a:spLocks noChangeArrowheads="1"/>
          </p:cNvSpPr>
          <p:nvPr/>
        </p:nvSpPr>
        <p:spPr bwMode="auto">
          <a:xfrm>
            <a:off x="3448050" y="19812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2</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8964" name="Text Box 20"/>
          <p:cNvSpPr txBox="1">
            <a:spLocks noChangeArrowheads="1"/>
          </p:cNvSpPr>
          <p:nvPr/>
        </p:nvSpPr>
        <p:spPr bwMode="auto">
          <a:xfrm>
            <a:off x="60960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3</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8965" name="Text Box 21"/>
          <p:cNvSpPr txBox="1">
            <a:spLocks noChangeArrowheads="1"/>
          </p:cNvSpPr>
          <p:nvPr/>
        </p:nvSpPr>
        <p:spPr bwMode="auto">
          <a:xfrm>
            <a:off x="198120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4</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8966" name="Text Box 22"/>
          <p:cNvSpPr txBox="1">
            <a:spLocks noChangeArrowheads="1"/>
          </p:cNvSpPr>
          <p:nvPr/>
        </p:nvSpPr>
        <p:spPr bwMode="auto">
          <a:xfrm>
            <a:off x="253365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5</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125974" name="AutoShape 23"/>
          <p:cNvSpPr>
            <a:spLocks noChangeArrowheads="1"/>
          </p:cNvSpPr>
          <p:nvPr/>
        </p:nvSpPr>
        <p:spPr bwMode="auto">
          <a:xfrm>
            <a:off x="4211638" y="2349500"/>
            <a:ext cx="604837" cy="457200"/>
          </a:xfrm>
          <a:prstGeom prst="rightArrow">
            <a:avLst>
              <a:gd name="adj1" fmla="val 50000"/>
              <a:gd name="adj2" fmla="val 33073"/>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p>
            <a:endParaRPr lang="zh-CN" altLang="en-US"/>
          </a:p>
        </p:txBody>
      </p:sp>
      <p:sp>
        <p:nvSpPr>
          <p:cNvPr id="338968" name="Oval 24"/>
          <p:cNvSpPr>
            <a:spLocks noChangeArrowheads="1"/>
          </p:cNvSpPr>
          <p:nvPr/>
        </p:nvSpPr>
        <p:spPr bwMode="auto">
          <a:xfrm>
            <a:off x="6629400" y="1447800"/>
            <a:ext cx="533400" cy="533400"/>
          </a:xfrm>
          <a:prstGeom prst="ellipse">
            <a:avLst/>
          </a:prstGeom>
          <a:solidFill>
            <a:srgbClr val="CCECFF"/>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16</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8969" name="Oval 25"/>
          <p:cNvSpPr>
            <a:spLocks noChangeArrowheads="1"/>
          </p:cNvSpPr>
          <p:nvPr/>
        </p:nvSpPr>
        <p:spPr bwMode="auto">
          <a:xfrm>
            <a:off x="5943600" y="22860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400" b="1">
                <a:solidFill>
                  <a:schemeClr val="tx2"/>
                </a:solidFill>
                <a:effectLst>
                  <a:outerShdw blurRad="38100" dist="38100" dir="2700000" algn="tl">
                    <a:srgbClr val="FFFFFF"/>
                  </a:outerShdw>
                </a:effectLst>
                <a:latin typeface="Times New Roman" pitchFamily="18" charset="0"/>
              </a:rPr>
              <a:t>25*</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8970" name="Oval 26"/>
          <p:cNvSpPr>
            <a:spLocks noChangeArrowheads="1"/>
          </p:cNvSpPr>
          <p:nvPr/>
        </p:nvSpPr>
        <p:spPr bwMode="auto">
          <a:xfrm>
            <a:off x="5181600" y="32004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08</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8971" name="Oval 27"/>
          <p:cNvSpPr>
            <a:spLocks noChangeArrowheads="1"/>
          </p:cNvSpPr>
          <p:nvPr/>
        </p:nvSpPr>
        <p:spPr bwMode="auto">
          <a:xfrm>
            <a:off x="6248400" y="3200400"/>
            <a:ext cx="533400" cy="533400"/>
          </a:xfrm>
          <a:prstGeom prst="ellipse">
            <a:avLst/>
          </a:prstGeom>
          <a:solidFill>
            <a:srgbClr val="CCECFF"/>
          </a:solidFill>
          <a:ln w="28575">
            <a:solidFill>
              <a:schemeClr val="tx1"/>
            </a:solidFill>
            <a:round/>
            <a:headEnd/>
            <a:tailEnd/>
          </a:ln>
        </p:spPr>
        <p:txBody>
          <a:bodyPr wrap="none" anchor="ctr"/>
          <a:lstStyle/>
          <a:p>
            <a:pPr algn="ctr">
              <a:defRPr/>
            </a:pPr>
            <a:r>
              <a:rPr kumimoji="1" lang="en-US" altLang="zh-CN" sz="2800" b="1">
                <a:solidFill>
                  <a:schemeClr val="bg2"/>
                </a:solidFill>
                <a:effectLst>
                  <a:outerShdw blurRad="38100" dist="38100" dir="2700000" algn="tl">
                    <a:srgbClr val="000000"/>
                  </a:outerShdw>
                </a:effectLst>
                <a:latin typeface="Times New Roman" pitchFamily="18" charset="0"/>
              </a:rPr>
              <a:t>25</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8972" name="Oval 28"/>
          <p:cNvSpPr>
            <a:spLocks noChangeArrowheads="1"/>
          </p:cNvSpPr>
          <p:nvPr/>
        </p:nvSpPr>
        <p:spPr bwMode="auto">
          <a:xfrm>
            <a:off x="7391400" y="22860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21</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8973" name="Oval 29"/>
          <p:cNvSpPr>
            <a:spLocks noChangeArrowheads="1"/>
          </p:cNvSpPr>
          <p:nvPr/>
        </p:nvSpPr>
        <p:spPr bwMode="auto">
          <a:xfrm>
            <a:off x="7086600" y="3200400"/>
            <a:ext cx="533400" cy="533400"/>
          </a:xfrm>
          <a:prstGeom prst="ellipse">
            <a:avLst/>
          </a:prstGeom>
          <a:solidFill>
            <a:schemeClr val="accent2"/>
          </a:solidFill>
          <a:ln w="28575">
            <a:solidFill>
              <a:schemeClr val="tx1"/>
            </a:solidFill>
            <a:round/>
            <a:headEnd/>
            <a:tailEnd/>
          </a:ln>
        </p:spPr>
        <p:txBody>
          <a:bodyPr wrap="none" anchor="ctr"/>
          <a:lstStyle/>
          <a:p>
            <a:pPr algn="ctr">
              <a:defRPr/>
            </a:pPr>
            <a:r>
              <a:rPr kumimoji="1" lang="en-US" altLang="zh-CN" sz="2800" b="1">
                <a:solidFill>
                  <a:schemeClr val="bg2"/>
                </a:solidFill>
                <a:effectLst>
                  <a:outerShdw blurRad="38100" dist="38100" dir="2700000" algn="tl">
                    <a:srgbClr val="000000"/>
                  </a:outerShdw>
                </a:effectLst>
                <a:latin typeface="Times New Roman" pitchFamily="18" charset="0"/>
              </a:rPr>
              <a:t>49</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8974" name="Text Box 30"/>
          <p:cNvSpPr txBox="1">
            <a:spLocks noChangeArrowheads="1"/>
          </p:cNvSpPr>
          <p:nvPr/>
        </p:nvSpPr>
        <p:spPr bwMode="auto">
          <a:xfrm>
            <a:off x="6496050" y="10668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0</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8975" name="Text Box 31"/>
          <p:cNvSpPr txBox="1">
            <a:spLocks noChangeArrowheads="1"/>
          </p:cNvSpPr>
          <p:nvPr/>
        </p:nvSpPr>
        <p:spPr bwMode="auto">
          <a:xfrm>
            <a:off x="7867650" y="2057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2</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8976" name="Text Box 32"/>
          <p:cNvSpPr txBox="1">
            <a:spLocks noChangeArrowheads="1"/>
          </p:cNvSpPr>
          <p:nvPr/>
        </p:nvSpPr>
        <p:spPr bwMode="auto">
          <a:xfrm>
            <a:off x="695325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5</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8977" name="Text Box 33"/>
          <p:cNvSpPr txBox="1">
            <a:spLocks noChangeArrowheads="1"/>
          </p:cNvSpPr>
          <p:nvPr/>
        </p:nvSpPr>
        <p:spPr bwMode="auto">
          <a:xfrm>
            <a:off x="655320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4</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8978" name="Text Box 34"/>
          <p:cNvSpPr txBox="1">
            <a:spLocks noChangeArrowheads="1"/>
          </p:cNvSpPr>
          <p:nvPr/>
        </p:nvSpPr>
        <p:spPr bwMode="auto">
          <a:xfrm>
            <a:off x="504825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3</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8979" name="Text Box 35"/>
          <p:cNvSpPr txBox="1">
            <a:spLocks noChangeArrowheads="1"/>
          </p:cNvSpPr>
          <p:nvPr/>
        </p:nvSpPr>
        <p:spPr bwMode="auto">
          <a:xfrm>
            <a:off x="5715000" y="19192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1</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8980" name="Rectangle 36" descr="永恒"/>
          <p:cNvSpPr>
            <a:spLocks noChangeArrowheads="1"/>
          </p:cNvSpPr>
          <p:nvPr/>
        </p:nvSpPr>
        <p:spPr bwMode="auto">
          <a:xfrm>
            <a:off x="685800" y="4343400"/>
            <a:ext cx="3276600" cy="533400"/>
          </a:xfrm>
          <a:prstGeom prst="rect">
            <a:avLst/>
          </a:prstGeom>
          <a:blipFill dpi="0" rotWithShape="0">
            <a:blip r:embed="rId2"/>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25  25* 21  08  16  </a:t>
            </a:r>
            <a:r>
              <a:rPr kumimoji="1" lang="en-US" altLang="zh-CN" sz="2800" b="1">
                <a:solidFill>
                  <a:schemeClr val="bg2"/>
                </a:solidFill>
                <a:effectLst>
                  <a:outerShdw blurRad="38100" dist="38100" dir="2700000" algn="tl">
                    <a:srgbClr val="000000"/>
                  </a:outerShdw>
                </a:effectLst>
                <a:latin typeface="Times New Roman" pitchFamily="18" charset="0"/>
              </a:rPr>
              <a:t>49</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125988" name="Line 37"/>
          <p:cNvSpPr>
            <a:spLocks noChangeShapeType="1"/>
          </p:cNvSpPr>
          <p:nvPr/>
        </p:nvSpPr>
        <p:spPr bwMode="auto">
          <a:xfrm>
            <a:off x="1219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989" name="Line 38"/>
          <p:cNvSpPr>
            <a:spLocks noChangeShapeType="1"/>
          </p:cNvSpPr>
          <p:nvPr/>
        </p:nvSpPr>
        <p:spPr bwMode="auto">
          <a:xfrm>
            <a:off x="18288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990" name="Line 39"/>
          <p:cNvSpPr>
            <a:spLocks noChangeShapeType="1"/>
          </p:cNvSpPr>
          <p:nvPr/>
        </p:nvSpPr>
        <p:spPr bwMode="auto">
          <a:xfrm>
            <a:off x="2362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991" name="Line 40"/>
          <p:cNvSpPr>
            <a:spLocks noChangeShapeType="1"/>
          </p:cNvSpPr>
          <p:nvPr/>
        </p:nvSpPr>
        <p:spPr bwMode="auto">
          <a:xfrm>
            <a:off x="2895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992" name="Line 41"/>
          <p:cNvSpPr>
            <a:spLocks noChangeShapeType="1"/>
          </p:cNvSpPr>
          <p:nvPr/>
        </p:nvSpPr>
        <p:spPr bwMode="auto">
          <a:xfrm>
            <a:off x="34290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986" name="Rectangle 42" descr="永恒"/>
          <p:cNvSpPr>
            <a:spLocks noChangeArrowheads="1"/>
          </p:cNvSpPr>
          <p:nvPr/>
        </p:nvSpPr>
        <p:spPr bwMode="auto">
          <a:xfrm>
            <a:off x="5105400" y="4343400"/>
            <a:ext cx="3276600" cy="533400"/>
          </a:xfrm>
          <a:prstGeom prst="rect">
            <a:avLst/>
          </a:prstGeom>
          <a:blipFill dpi="0" rotWithShape="0">
            <a:blip r:embed="rId2"/>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16  25* 21  08  </a:t>
            </a:r>
            <a:r>
              <a:rPr kumimoji="1" lang="en-US" altLang="zh-CN" sz="2800" b="1">
                <a:solidFill>
                  <a:schemeClr val="bg2"/>
                </a:solidFill>
                <a:effectLst>
                  <a:outerShdw blurRad="38100" dist="38100" dir="2700000" algn="tl">
                    <a:srgbClr val="000000"/>
                  </a:outerShdw>
                </a:effectLst>
                <a:latin typeface="Times New Roman" pitchFamily="18" charset="0"/>
              </a:rPr>
              <a:t>25</a:t>
            </a:r>
            <a:r>
              <a:rPr kumimoji="1" lang="en-US" altLang="zh-CN" sz="2800" b="1">
                <a:solidFill>
                  <a:schemeClr val="tx2"/>
                </a:solidFill>
                <a:effectLst>
                  <a:outerShdw blurRad="38100" dist="38100" dir="2700000" algn="tl">
                    <a:srgbClr val="FFFFFF"/>
                  </a:outerShdw>
                </a:effectLst>
                <a:latin typeface="Times New Roman" pitchFamily="18" charset="0"/>
              </a:rPr>
              <a:t>  </a:t>
            </a:r>
            <a:r>
              <a:rPr kumimoji="1" lang="en-US" altLang="zh-CN" sz="2800" b="1">
                <a:solidFill>
                  <a:schemeClr val="bg2"/>
                </a:solidFill>
                <a:effectLst>
                  <a:outerShdw blurRad="38100" dist="38100" dir="2700000" algn="tl">
                    <a:srgbClr val="000000"/>
                  </a:outerShdw>
                </a:effectLst>
                <a:latin typeface="Times New Roman" pitchFamily="18" charset="0"/>
              </a:rPr>
              <a:t>49</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125994" name="Line 43"/>
          <p:cNvSpPr>
            <a:spLocks noChangeShapeType="1"/>
          </p:cNvSpPr>
          <p:nvPr/>
        </p:nvSpPr>
        <p:spPr bwMode="auto">
          <a:xfrm>
            <a:off x="56388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995" name="Line 44"/>
          <p:cNvSpPr>
            <a:spLocks noChangeShapeType="1"/>
          </p:cNvSpPr>
          <p:nvPr/>
        </p:nvSpPr>
        <p:spPr bwMode="auto">
          <a:xfrm>
            <a:off x="62484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996" name="Line 45"/>
          <p:cNvSpPr>
            <a:spLocks noChangeShapeType="1"/>
          </p:cNvSpPr>
          <p:nvPr/>
        </p:nvSpPr>
        <p:spPr bwMode="auto">
          <a:xfrm>
            <a:off x="67818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997" name="Line 46"/>
          <p:cNvSpPr>
            <a:spLocks noChangeShapeType="1"/>
          </p:cNvSpPr>
          <p:nvPr/>
        </p:nvSpPr>
        <p:spPr bwMode="auto">
          <a:xfrm>
            <a:off x="7315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998" name="Line 47"/>
          <p:cNvSpPr>
            <a:spLocks noChangeShapeType="1"/>
          </p:cNvSpPr>
          <p:nvPr/>
        </p:nvSpPr>
        <p:spPr bwMode="auto">
          <a:xfrm>
            <a:off x="7848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992" name="Text Box 48"/>
          <p:cNvSpPr txBox="1">
            <a:spLocks noChangeArrowheads="1"/>
          </p:cNvSpPr>
          <p:nvPr/>
        </p:nvSpPr>
        <p:spPr bwMode="auto">
          <a:xfrm>
            <a:off x="5029200" y="5043488"/>
            <a:ext cx="3484563"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交换 </a:t>
            </a:r>
            <a:r>
              <a:rPr kumimoji="1" lang="en-US" altLang="zh-CN" sz="2800" b="1">
                <a:solidFill>
                  <a:srgbClr val="0000FF"/>
                </a:solidFill>
                <a:effectLst>
                  <a:outerShdw blurRad="38100" dist="38100" dir="2700000" algn="tl">
                    <a:srgbClr val="C0C0C0"/>
                  </a:outerShdw>
                </a:effectLst>
                <a:latin typeface="Times New Roman" pitchFamily="18" charset="0"/>
                <a:ea typeface="楷体_GB2312" pitchFamily="49" charset="-122"/>
              </a:rPr>
              <a:t>0 </a:t>
            </a: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号与 </a:t>
            </a:r>
            <a:r>
              <a:rPr kumimoji="1" lang="en-US" altLang="zh-CN" sz="2800" b="1">
                <a:solidFill>
                  <a:srgbClr val="0000FF"/>
                </a:solidFill>
                <a:effectLst>
                  <a:outerShdw blurRad="38100" dist="38100" dir="2700000" algn="tl">
                    <a:srgbClr val="C0C0C0"/>
                  </a:outerShdw>
                </a:effectLst>
                <a:latin typeface="Times New Roman" pitchFamily="18" charset="0"/>
                <a:ea typeface="楷体_GB2312" pitchFamily="49" charset="-122"/>
              </a:rPr>
              <a:t>4 </a:t>
            </a: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号对象</a:t>
            </a:r>
            <a:r>
              <a:rPr kumimoji="1" lang="en-US" altLang="zh-CN" sz="2800" b="1">
                <a:solidFill>
                  <a:srgbClr val="0000FF"/>
                </a:solidFill>
                <a:effectLst>
                  <a:outerShdw blurRad="38100" dist="38100" dir="2700000" algn="tl">
                    <a:srgbClr val="C0C0C0"/>
                  </a:outerShdw>
                </a:effectLst>
                <a:latin typeface="Times New Roman" pitchFamily="18" charset="0"/>
                <a:ea typeface="楷体_GB2312" pitchFamily="49" charset="-122"/>
              </a:rPr>
              <a:t>,</a:t>
            </a:r>
          </a:p>
          <a:p>
            <a:pPr>
              <a:defRPr/>
            </a:pPr>
            <a:r>
              <a:rPr kumimoji="1" lang="en-US" altLang="zh-CN" sz="2800" b="1">
                <a:solidFill>
                  <a:srgbClr val="0000FF"/>
                </a:solidFill>
                <a:effectLst>
                  <a:outerShdw blurRad="38100" dist="38100" dir="2700000" algn="tl">
                    <a:srgbClr val="C0C0C0"/>
                  </a:outerShdw>
                </a:effectLst>
                <a:latin typeface="Times New Roman" pitchFamily="18" charset="0"/>
                <a:ea typeface="楷体_GB2312" pitchFamily="49" charset="-122"/>
              </a:rPr>
              <a:t>4 </a:t>
            </a: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号对象就位</a:t>
            </a:r>
          </a:p>
        </p:txBody>
      </p:sp>
      <p:sp>
        <p:nvSpPr>
          <p:cNvPr id="338993" name="Text Box 49"/>
          <p:cNvSpPr txBox="1">
            <a:spLocks noChangeArrowheads="1"/>
          </p:cNvSpPr>
          <p:nvPr/>
        </p:nvSpPr>
        <p:spPr bwMode="auto">
          <a:xfrm>
            <a:off x="838200" y="5029200"/>
            <a:ext cx="3127375"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从 </a:t>
            </a:r>
            <a:r>
              <a:rPr kumimoji="1" lang="en-US" altLang="zh-CN" sz="2800" b="1">
                <a:solidFill>
                  <a:srgbClr val="0000FF"/>
                </a:solidFill>
                <a:effectLst>
                  <a:outerShdw blurRad="38100" dist="38100" dir="2700000" algn="tl">
                    <a:srgbClr val="C0C0C0"/>
                  </a:outerShdw>
                </a:effectLst>
                <a:latin typeface="Times New Roman" pitchFamily="18" charset="0"/>
                <a:ea typeface="楷体_GB2312" pitchFamily="49" charset="-122"/>
              </a:rPr>
              <a:t>0 </a:t>
            </a: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号到 </a:t>
            </a:r>
            <a:r>
              <a:rPr kumimoji="1" lang="en-US" altLang="zh-CN" sz="2800" b="1">
                <a:solidFill>
                  <a:srgbClr val="0000FF"/>
                </a:solidFill>
                <a:effectLst>
                  <a:outerShdw blurRad="38100" dist="38100" dir="2700000" algn="tl">
                    <a:srgbClr val="C0C0C0"/>
                  </a:outerShdw>
                </a:effectLst>
                <a:latin typeface="Times New Roman" pitchFamily="18" charset="0"/>
                <a:ea typeface="楷体_GB2312" pitchFamily="49" charset="-122"/>
              </a:rPr>
              <a:t>4 </a:t>
            </a: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号 重新</a:t>
            </a:r>
          </a:p>
          <a:p>
            <a:pPr>
              <a:defRPr/>
            </a:pP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调整为最大堆</a:t>
            </a:r>
          </a:p>
        </p:txBody>
      </p:sp>
      <p:sp>
        <p:nvSpPr>
          <p:cNvPr id="126001" name="Freeform 50"/>
          <p:cNvSpPr>
            <a:spLocks/>
          </p:cNvSpPr>
          <p:nvPr/>
        </p:nvSpPr>
        <p:spPr bwMode="auto">
          <a:xfrm>
            <a:off x="266700" y="1028700"/>
            <a:ext cx="3619500" cy="3035300"/>
          </a:xfrm>
          <a:custGeom>
            <a:avLst/>
            <a:gdLst>
              <a:gd name="T0" fmla="*/ 1485900 w 2280"/>
              <a:gd name="T1" fmla="*/ 342900 h 1912"/>
              <a:gd name="T2" fmla="*/ 266700 w 2280"/>
              <a:gd name="T3" fmla="*/ 1866900 h 1912"/>
              <a:gd name="T4" fmla="*/ 266700 w 2280"/>
              <a:gd name="T5" fmla="*/ 2781300 h 1912"/>
              <a:gd name="T6" fmla="*/ 1866900 w 2280"/>
              <a:gd name="T7" fmla="*/ 2933700 h 1912"/>
              <a:gd name="T8" fmla="*/ 2247900 w 2280"/>
              <a:gd name="T9" fmla="*/ 2171700 h 1912"/>
              <a:gd name="T10" fmla="*/ 2628900 w 2280"/>
              <a:gd name="T11" fmla="*/ 2019300 h 1912"/>
              <a:gd name="T12" fmla="*/ 3162300 w 2280"/>
              <a:gd name="T13" fmla="*/ 2019300 h 1912"/>
              <a:gd name="T14" fmla="*/ 3467100 w 2280"/>
              <a:gd name="T15" fmla="*/ 1638300 h 1912"/>
              <a:gd name="T16" fmla="*/ 3467100 w 2280"/>
              <a:gd name="T17" fmla="*/ 1181100 h 1912"/>
              <a:gd name="T18" fmla="*/ 2552700 w 2280"/>
              <a:gd name="T19" fmla="*/ 190500 h 1912"/>
              <a:gd name="T20" fmla="*/ 1943100 w 2280"/>
              <a:gd name="T21" fmla="*/ 38100 h 1912"/>
              <a:gd name="T22" fmla="*/ 1485900 w 2280"/>
              <a:gd name="T23" fmla="*/ 342900 h 19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80" h="1912">
                <a:moveTo>
                  <a:pt x="936" y="216"/>
                </a:moveTo>
                <a:cubicBezTo>
                  <a:pt x="760" y="408"/>
                  <a:pt x="296" y="920"/>
                  <a:pt x="168" y="1176"/>
                </a:cubicBezTo>
                <a:cubicBezTo>
                  <a:pt x="40" y="1432"/>
                  <a:pt x="0" y="1640"/>
                  <a:pt x="168" y="1752"/>
                </a:cubicBezTo>
                <a:cubicBezTo>
                  <a:pt x="336" y="1864"/>
                  <a:pt x="968" y="1912"/>
                  <a:pt x="1176" y="1848"/>
                </a:cubicBezTo>
                <a:cubicBezTo>
                  <a:pt x="1384" y="1784"/>
                  <a:pt x="1336" y="1464"/>
                  <a:pt x="1416" y="1368"/>
                </a:cubicBezTo>
                <a:cubicBezTo>
                  <a:pt x="1496" y="1272"/>
                  <a:pt x="1560" y="1288"/>
                  <a:pt x="1656" y="1272"/>
                </a:cubicBezTo>
                <a:cubicBezTo>
                  <a:pt x="1752" y="1256"/>
                  <a:pt x="1904" y="1312"/>
                  <a:pt x="1992" y="1272"/>
                </a:cubicBezTo>
                <a:cubicBezTo>
                  <a:pt x="2080" y="1232"/>
                  <a:pt x="2152" y="1120"/>
                  <a:pt x="2184" y="1032"/>
                </a:cubicBezTo>
                <a:cubicBezTo>
                  <a:pt x="2216" y="944"/>
                  <a:pt x="2280" y="896"/>
                  <a:pt x="2184" y="744"/>
                </a:cubicBezTo>
                <a:cubicBezTo>
                  <a:pt x="2088" y="592"/>
                  <a:pt x="1768" y="240"/>
                  <a:pt x="1608" y="120"/>
                </a:cubicBezTo>
                <a:cubicBezTo>
                  <a:pt x="1448" y="0"/>
                  <a:pt x="1336" y="8"/>
                  <a:pt x="1224" y="24"/>
                </a:cubicBezTo>
                <a:cubicBezTo>
                  <a:pt x="1112" y="40"/>
                  <a:pt x="1112" y="24"/>
                  <a:pt x="936" y="216"/>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126002" name="AutoShape 51"/>
          <p:cNvSpPr>
            <a:spLocks noChangeArrowheads="1"/>
          </p:cNvSpPr>
          <p:nvPr/>
        </p:nvSpPr>
        <p:spPr bwMode="auto">
          <a:xfrm>
            <a:off x="0" y="2362200"/>
            <a:ext cx="457200" cy="457200"/>
          </a:xfrm>
          <a:prstGeom prst="rightArrow">
            <a:avLst>
              <a:gd name="adj1" fmla="val 50000"/>
              <a:gd name="adj2" fmla="val 25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p>
            <a:endParaRPr lang="zh-CN" altLang="en-US"/>
          </a:p>
        </p:txBody>
      </p:sp>
      <p:sp>
        <p:nvSpPr>
          <p:cNvPr id="126003" name="Line 52"/>
          <p:cNvSpPr>
            <a:spLocks noChangeShapeType="1"/>
          </p:cNvSpPr>
          <p:nvPr/>
        </p:nvSpPr>
        <p:spPr bwMode="auto">
          <a:xfrm flipV="1">
            <a:off x="1066800" y="2743200"/>
            <a:ext cx="30480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004" name="Line 53"/>
          <p:cNvSpPr>
            <a:spLocks noChangeShapeType="1"/>
          </p:cNvSpPr>
          <p:nvPr/>
        </p:nvSpPr>
        <p:spPr bwMode="auto">
          <a:xfrm flipV="1">
            <a:off x="1828800" y="1828800"/>
            <a:ext cx="30480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005" name="Line 54"/>
          <p:cNvSpPr>
            <a:spLocks noChangeShapeType="1"/>
          </p:cNvSpPr>
          <p:nvPr/>
        </p:nvSpPr>
        <p:spPr bwMode="auto">
          <a:xfrm flipH="1">
            <a:off x="1676400" y="1752600"/>
            <a:ext cx="304800" cy="3810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006" name="Line 55"/>
          <p:cNvSpPr>
            <a:spLocks noChangeShapeType="1"/>
          </p:cNvSpPr>
          <p:nvPr/>
        </p:nvSpPr>
        <p:spPr bwMode="auto">
          <a:xfrm flipH="1">
            <a:off x="990600" y="2667000"/>
            <a:ext cx="304800" cy="3810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007" name="Freeform 56"/>
          <p:cNvSpPr>
            <a:spLocks/>
          </p:cNvSpPr>
          <p:nvPr/>
        </p:nvSpPr>
        <p:spPr bwMode="auto">
          <a:xfrm>
            <a:off x="4826000" y="1066800"/>
            <a:ext cx="3403600" cy="2933700"/>
          </a:xfrm>
          <a:custGeom>
            <a:avLst/>
            <a:gdLst>
              <a:gd name="T0" fmla="*/ 1422400 w 2144"/>
              <a:gd name="T1" fmla="*/ 304800 h 1848"/>
              <a:gd name="T2" fmla="*/ 203200 w 2144"/>
              <a:gd name="T3" fmla="*/ 1905000 h 1848"/>
              <a:gd name="T4" fmla="*/ 203200 w 2144"/>
              <a:gd name="T5" fmla="*/ 2667000 h 1848"/>
              <a:gd name="T6" fmla="*/ 736600 w 2144"/>
              <a:gd name="T7" fmla="*/ 2895600 h 1848"/>
              <a:gd name="T8" fmla="*/ 1117600 w 2144"/>
              <a:gd name="T9" fmla="*/ 2438400 h 1848"/>
              <a:gd name="T10" fmla="*/ 1270000 w 2144"/>
              <a:gd name="T11" fmla="*/ 2133600 h 1848"/>
              <a:gd name="T12" fmla="*/ 1346200 w 2144"/>
              <a:gd name="T13" fmla="*/ 2057400 h 1848"/>
              <a:gd name="T14" fmla="*/ 1422400 w 2144"/>
              <a:gd name="T15" fmla="*/ 1981200 h 1848"/>
              <a:gd name="T16" fmla="*/ 1574800 w 2144"/>
              <a:gd name="T17" fmla="*/ 1905000 h 1848"/>
              <a:gd name="T18" fmla="*/ 2032000 w 2144"/>
              <a:gd name="T19" fmla="*/ 1828800 h 1848"/>
              <a:gd name="T20" fmla="*/ 2717800 w 2144"/>
              <a:gd name="T21" fmla="*/ 1981200 h 1848"/>
              <a:gd name="T22" fmla="*/ 3175000 w 2144"/>
              <a:gd name="T23" fmla="*/ 1905000 h 1848"/>
              <a:gd name="T24" fmla="*/ 3403600 w 2144"/>
              <a:gd name="T25" fmla="*/ 1371600 h 1848"/>
              <a:gd name="T26" fmla="*/ 3175000 w 2144"/>
              <a:gd name="T27" fmla="*/ 762000 h 1848"/>
              <a:gd name="T28" fmla="*/ 2336800 w 2144"/>
              <a:gd name="T29" fmla="*/ 152400 h 1848"/>
              <a:gd name="T30" fmla="*/ 1727200 w 2144"/>
              <a:gd name="T31" fmla="*/ 76200 h 1848"/>
              <a:gd name="T32" fmla="*/ 1422400 w 2144"/>
              <a:gd name="T33" fmla="*/ 304800 h 18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44" h="1848">
                <a:moveTo>
                  <a:pt x="896" y="192"/>
                </a:moveTo>
                <a:cubicBezTo>
                  <a:pt x="736" y="384"/>
                  <a:pt x="256" y="952"/>
                  <a:pt x="128" y="1200"/>
                </a:cubicBezTo>
                <a:cubicBezTo>
                  <a:pt x="0" y="1448"/>
                  <a:pt x="72" y="1576"/>
                  <a:pt x="128" y="1680"/>
                </a:cubicBezTo>
                <a:cubicBezTo>
                  <a:pt x="184" y="1784"/>
                  <a:pt x="368" y="1848"/>
                  <a:pt x="464" y="1824"/>
                </a:cubicBezTo>
                <a:cubicBezTo>
                  <a:pt x="560" y="1800"/>
                  <a:pt x="648" y="1616"/>
                  <a:pt x="704" y="1536"/>
                </a:cubicBezTo>
                <a:cubicBezTo>
                  <a:pt x="760" y="1456"/>
                  <a:pt x="776" y="1384"/>
                  <a:pt x="800" y="1344"/>
                </a:cubicBezTo>
                <a:cubicBezTo>
                  <a:pt x="824" y="1304"/>
                  <a:pt x="832" y="1312"/>
                  <a:pt x="848" y="1296"/>
                </a:cubicBezTo>
                <a:cubicBezTo>
                  <a:pt x="864" y="1280"/>
                  <a:pt x="872" y="1264"/>
                  <a:pt x="896" y="1248"/>
                </a:cubicBezTo>
                <a:cubicBezTo>
                  <a:pt x="920" y="1232"/>
                  <a:pt x="928" y="1216"/>
                  <a:pt x="992" y="1200"/>
                </a:cubicBezTo>
                <a:cubicBezTo>
                  <a:pt x="1056" y="1184"/>
                  <a:pt x="1160" y="1144"/>
                  <a:pt x="1280" y="1152"/>
                </a:cubicBezTo>
                <a:cubicBezTo>
                  <a:pt x="1400" y="1160"/>
                  <a:pt x="1592" y="1240"/>
                  <a:pt x="1712" y="1248"/>
                </a:cubicBezTo>
                <a:cubicBezTo>
                  <a:pt x="1832" y="1256"/>
                  <a:pt x="1928" y="1264"/>
                  <a:pt x="2000" y="1200"/>
                </a:cubicBezTo>
                <a:cubicBezTo>
                  <a:pt x="2072" y="1136"/>
                  <a:pt x="2144" y="984"/>
                  <a:pt x="2144" y="864"/>
                </a:cubicBezTo>
                <a:cubicBezTo>
                  <a:pt x="2144" y="744"/>
                  <a:pt x="2112" y="608"/>
                  <a:pt x="2000" y="480"/>
                </a:cubicBezTo>
                <a:cubicBezTo>
                  <a:pt x="1888" y="352"/>
                  <a:pt x="1624" y="168"/>
                  <a:pt x="1472" y="96"/>
                </a:cubicBezTo>
                <a:cubicBezTo>
                  <a:pt x="1320" y="24"/>
                  <a:pt x="1184" y="32"/>
                  <a:pt x="1088" y="48"/>
                </a:cubicBezTo>
                <a:cubicBezTo>
                  <a:pt x="992" y="64"/>
                  <a:pt x="1056" y="0"/>
                  <a:pt x="896" y="192"/>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126008" name="AutoShape 57"/>
          <p:cNvSpPr>
            <a:spLocks noChangeArrowheads="1"/>
          </p:cNvSpPr>
          <p:nvPr/>
        </p:nvSpPr>
        <p:spPr bwMode="auto">
          <a:xfrm>
            <a:off x="8534400" y="2362200"/>
            <a:ext cx="609600" cy="457200"/>
          </a:xfrm>
          <a:prstGeom prst="rightArrow">
            <a:avLst>
              <a:gd name="adj1" fmla="val 50000"/>
              <a:gd name="adj2" fmla="val 33333"/>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78" name="Line 2"/>
          <p:cNvSpPr>
            <a:spLocks noChangeShapeType="1"/>
          </p:cNvSpPr>
          <p:nvPr/>
        </p:nvSpPr>
        <p:spPr bwMode="auto">
          <a:xfrm flipH="1">
            <a:off x="7391400" y="2743200"/>
            <a:ext cx="2286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979" name="Line 3"/>
          <p:cNvSpPr>
            <a:spLocks noChangeShapeType="1"/>
          </p:cNvSpPr>
          <p:nvPr/>
        </p:nvSpPr>
        <p:spPr bwMode="auto">
          <a:xfrm>
            <a:off x="7010400" y="1828800"/>
            <a:ext cx="6096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980" name="Line 4"/>
          <p:cNvSpPr>
            <a:spLocks noChangeShapeType="1"/>
          </p:cNvSpPr>
          <p:nvPr/>
        </p:nvSpPr>
        <p:spPr bwMode="auto">
          <a:xfrm>
            <a:off x="6324600" y="2743200"/>
            <a:ext cx="1524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981" name="Line 5"/>
          <p:cNvSpPr>
            <a:spLocks noChangeShapeType="1"/>
          </p:cNvSpPr>
          <p:nvPr/>
        </p:nvSpPr>
        <p:spPr bwMode="auto">
          <a:xfrm flipH="1">
            <a:off x="5562600" y="1828800"/>
            <a:ext cx="1219200" cy="1524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982" name="Line 6"/>
          <p:cNvSpPr>
            <a:spLocks noChangeShapeType="1"/>
          </p:cNvSpPr>
          <p:nvPr/>
        </p:nvSpPr>
        <p:spPr bwMode="auto">
          <a:xfrm flipH="1">
            <a:off x="2895600" y="2743200"/>
            <a:ext cx="2286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983" name="Line 7"/>
          <p:cNvSpPr>
            <a:spLocks noChangeShapeType="1"/>
          </p:cNvSpPr>
          <p:nvPr/>
        </p:nvSpPr>
        <p:spPr bwMode="auto">
          <a:xfrm>
            <a:off x="1828800" y="2743200"/>
            <a:ext cx="1524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984" name="Line 8"/>
          <p:cNvSpPr>
            <a:spLocks noChangeShapeType="1"/>
          </p:cNvSpPr>
          <p:nvPr/>
        </p:nvSpPr>
        <p:spPr bwMode="auto">
          <a:xfrm>
            <a:off x="2667000" y="1828800"/>
            <a:ext cx="6096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985" name="Line 9"/>
          <p:cNvSpPr>
            <a:spLocks noChangeShapeType="1"/>
          </p:cNvSpPr>
          <p:nvPr/>
        </p:nvSpPr>
        <p:spPr bwMode="auto">
          <a:xfrm flipH="1">
            <a:off x="1066800" y="1828800"/>
            <a:ext cx="1219200" cy="1524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7931" name="Oval 11"/>
          <p:cNvSpPr>
            <a:spLocks noChangeArrowheads="1"/>
          </p:cNvSpPr>
          <p:nvPr/>
        </p:nvSpPr>
        <p:spPr bwMode="auto">
          <a:xfrm>
            <a:off x="2209800" y="14478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400" b="1">
                <a:solidFill>
                  <a:schemeClr val="tx2"/>
                </a:solidFill>
                <a:effectLst>
                  <a:outerShdw blurRad="38100" dist="38100" dir="2700000" algn="tl">
                    <a:srgbClr val="FFFFFF"/>
                  </a:outerShdw>
                </a:effectLst>
                <a:latin typeface="Times New Roman" pitchFamily="18" charset="0"/>
              </a:rPr>
              <a:t>25*</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7932" name="Oval 12"/>
          <p:cNvSpPr>
            <a:spLocks noChangeArrowheads="1"/>
          </p:cNvSpPr>
          <p:nvPr/>
        </p:nvSpPr>
        <p:spPr bwMode="auto">
          <a:xfrm>
            <a:off x="1447800" y="22860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16</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7933" name="Oval 13"/>
          <p:cNvSpPr>
            <a:spLocks noChangeArrowheads="1"/>
          </p:cNvSpPr>
          <p:nvPr/>
        </p:nvSpPr>
        <p:spPr bwMode="auto">
          <a:xfrm>
            <a:off x="685800" y="32004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08</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7934" name="Oval 14"/>
          <p:cNvSpPr>
            <a:spLocks noChangeArrowheads="1"/>
          </p:cNvSpPr>
          <p:nvPr/>
        </p:nvSpPr>
        <p:spPr bwMode="auto">
          <a:xfrm>
            <a:off x="2971800" y="22860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21</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7935" name="Oval 15"/>
          <p:cNvSpPr>
            <a:spLocks noChangeArrowheads="1"/>
          </p:cNvSpPr>
          <p:nvPr/>
        </p:nvSpPr>
        <p:spPr bwMode="auto">
          <a:xfrm>
            <a:off x="1752600" y="32004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bg2"/>
                </a:solidFill>
                <a:effectLst>
                  <a:outerShdw blurRad="38100" dist="38100" dir="2700000" algn="tl">
                    <a:srgbClr val="000000"/>
                  </a:outerShdw>
                </a:effectLst>
                <a:latin typeface="Times New Roman" pitchFamily="18" charset="0"/>
              </a:rPr>
              <a:t>25</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7936" name="Oval 16"/>
          <p:cNvSpPr>
            <a:spLocks noChangeArrowheads="1"/>
          </p:cNvSpPr>
          <p:nvPr/>
        </p:nvSpPr>
        <p:spPr bwMode="auto">
          <a:xfrm>
            <a:off x="2590800" y="32004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bg2"/>
                </a:solidFill>
                <a:effectLst>
                  <a:outerShdw blurRad="38100" dist="38100" dir="2700000" algn="tl">
                    <a:srgbClr val="000000"/>
                  </a:outerShdw>
                </a:effectLst>
                <a:latin typeface="Times New Roman" pitchFamily="18" charset="0"/>
              </a:rPr>
              <a:t>49</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7937" name="Text Box 17"/>
          <p:cNvSpPr txBox="1">
            <a:spLocks noChangeArrowheads="1"/>
          </p:cNvSpPr>
          <p:nvPr/>
        </p:nvSpPr>
        <p:spPr bwMode="auto">
          <a:xfrm>
            <a:off x="2000250" y="10810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0</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7938" name="Text Box 18"/>
          <p:cNvSpPr txBox="1">
            <a:spLocks noChangeArrowheads="1"/>
          </p:cNvSpPr>
          <p:nvPr/>
        </p:nvSpPr>
        <p:spPr bwMode="auto">
          <a:xfrm>
            <a:off x="1314450" y="18288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1</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7939" name="Text Box 19"/>
          <p:cNvSpPr txBox="1">
            <a:spLocks noChangeArrowheads="1"/>
          </p:cNvSpPr>
          <p:nvPr/>
        </p:nvSpPr>
        <p:spPr bwMode="auto">
          <a:xfrm>
            <a:off x="3448050" y="19812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2</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7940" name="Text Box 20"/>
          <p:cNvSpPr txBox="1">
            <a:spLocks noChangeArrowheads="1"/>
          </p:cNvSpPr>
          <p:nvPr/>
        </p:nvSpPr>
        <p:spPr bwMode="auto">
          <a:xfrm>
            <a:off x="60960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3</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7941" name="Text Box 21"/>
          <p:cNvSpPr txBox="1">
            <a:spLocks noChangeArrowheads="1"/>
          </p:cNvSpPr>
          <p:nvPr/>
        </p:nvSpPr>
        <p:spPr bwMode="auto">
          <a:xfrm>
            <a:off x="198120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4</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7942" name="Text Box 22"/>
          <p:cNvSpPr txBox="1">
            <a:spLocks noChangeArrowheads="1"/>
          </p:cNvSpPr>
          <p:nvPr/>
        </p:nvSpPr>
        <p:spPr bwMode="auto">
          <a:xfrm>
            <a:off x="253365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5</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126998" name="AutoShape 23"/>
          <p:cNvSpPr>
            <a:spLocks noChangeArrowheads="1"/>
          </p:cNvSpPr>
          <p:nvPr/>
        </p:nvSpPr>
        <p:spPr bwMode="auto">
          <a:xfrm>
            <a:off x="4284663" y="2362200"/>
            <a:ext cx="668337" cy="457200"/>
          </a:xfrm>
          <a:prstGeom prst="rightArrow">
            <a:avLst>
              <a:gd name="adj1" fmla="val 50000"/>
              <a:gd name="adj2" fmla="val 36545"/>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p>
            <a:endParaRPr lang="zh-CN" altLang="en-US"/>
          </a:p>
        </p:txBody>
      </p:sp>
      <p:sp>
        <p:nvSpPr>
          <p:cNvPr id="337944" name="Oval 24"/>
          <p:cNvSpPr>
            <a:spLocks noChangeArrowheads="1"/>
          </p:cNvSpPr>
          <p:nvPr/>
        </p:nvSpPr>
        <p:spPr bwMode="auto">
          <a:xfrm>
            <a:off x="6629400" y="1447800"/>
            <a:ext cx="533400" cy="533400"/>
          </a:xfrm>
          <a:prstGeom prst="ellipse">
            <a:avLst/>
          </a:prstGeom>
          <a:solidFill>
            <a:srgbClr val="CCECFF"/>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08</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7945" name="Oval 25"/>
          <p:cNvSpPr>
            <a:spLocks noChangeArrowheads="1"/>
          </p:cNvSpPr>
          <p:nvPr/>
        </p:nvSpPr>
        <p:spPr bwMode="auto">
          <a:xfrm>
            <a:off x="5943600" y="22860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16</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7946" name="Oval 26"/>
          <p:cNvSpPr>
            <a:spLocks noChangeArrowheads="1"/>
          </p:cNvSpPr>
          <p:nvPr/>
        </p:nvSpPr>
        <p:spPr bwMode="auto">
          <a:xfrm>
            <a:off x="5181600" y="3200400"/>
            <a:ext cx="533400" cy="533400"/>
          </a:xfrm>
          <a:prstGeom prst="ellipse">
            <a:avLst/>
          </a:prstGeom>
          <a:solidFill>
            <a:srgbClr val="CCECFF"/>
          </a:solidFill>
          <a:ln w="28575">
            <a:solidFill>
              <a:schemeClr val="tx1"/>
            </a:solidFill>
            <a:round/>
            <a:headEnd/>
            <a:tailEnd/>
          </a:ln>
        </p:spPr>
        <p:txBody>
          <a:bodyPr wrap="none" anchor="ctr"/>
          <a:lstStyle/>
          <a:p>
            <a:pPr algn="ctr">
              <a:defRPr/>
            </a:pPr>
            <a:r>
              <a:rPr kumimoji="1" lang="en-US" altLang="zh-CN" sz="2400" b="1">
                <a:solidFill>
                  <a:schemeClr val="bg2"/>
                </a:solidFill>
                <a:effectLst>
                  <a:outerShdw blurRad="38100" dist="38100" dir="2700000" algn="tl">
                    <a:srgbClr val="000000"/>
                  </a:outerShdw>
                </a:effectLst>
                <a:latin typeface="Times New Roman" pitchFamily="18" charset="0"/>
              </a:rPr>
              <a:t>25*</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7947" name="Oval 27"/>
          <p:cNvSpPr>
            <a:spLocks noChangeArrowheads="1"/>
          </p:cNvSpPr>
          <p:nvPr/>
        </p:nvSpPr>
        <p:spPr bwMode="auto">
          <a:xfrm>
            <a:off x="6248400" y="3200400"/>
            <a:ext cx="533400" cy="533400"/>
          </a:xfrm>
          <a:prstGeom prst="ellipse">
            <a:avLst/>
          </a:prstGeom>
          <a:solidFill>
            <a:schemeClr val="accent2"/>
          </a:solidFill>
          <a:ln w="28575">
            <a:solidFill>
              <a:schemeClr val="tx1"/>
            </a:solidFill>
            <a:round/>
            <a:headEnd/>
            <a:tailEnd/>
          </a:ln>
        </p:spPr>
        <p:txBody>
          <a:bodyPr wrap="none" anchor="ctr"/>
          <a:lstStyle/>
          <a:p>
            <a:pPr algn="ctr">
              <a:defRPr/>
            </a:pPr>
            <a:r>
              <a:rPr kumimoji="1" lang="en-US" altLang="zh-CN" sz="2800" b="1">
                <a:solidFill>
                  <a:schemeClr val="bg2"/>
                </a:solidFill>
                <a:effectLst>
                  <a:outerShdw blurRad="38100" dist="38100" dir="2700000" algn="tl">
                    <a:srgbClr val="000000"/>
                  </a:outerShdw>
                </a:effectLst>
                <a:latin typeface="Times New Roman" pitchFamily="18" charset="0"/>
              </a:rPr>
              <a:t>25</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7948" name="Oval 28"/>
          <p:cNvSpPr>
            <a:spLocks noChangeArrowheads="1"/>
          </p:cNvSpPr>
          <p:nvPr/>
        </p:nvSpPr>
        <p:spPr bwMode="auto">
          <a:xfrm>
            <a:off x="7391400" y="22860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21</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7949" name="Oval 29"/>
          <p:cNvSpPr>
            <a:spLocks noChangeArrowheads="1"/>
          </p:cNvSpPr>
          <p:nvPr/>
        </p:nvSpPr>
        <p:spPr bwMode="auto">
          <a:xfrm>
            <a:off x="7086600" y="3200400"/>
            <a:ext cx="533400" cy="533400"/>
          </a:xfrm>
          <a:prstGeom prst="ellipse">
            <a:avLst/>
          </a:prstGeom>
          <a:solidFill>
            <a:schemeClr val="accent2"/>
          </a:solidFill>
          <a:ln w="28575">
            <a:solidFill>
              <a:schemeClr val="tx1"/>
            </a:solidFill>
            <a:round/>
            <a:headEnd/>
            <a:tailEnd/>
          </a:ln>
        </p:spPr>
        <p:txBody>
          <a:bodyPr wrap="none" anchor="ctr"/>
          <a:lstStyle/>
          <a:p>
            <a:pPr algn="ctr">
              <a:defRPr/>
            </a:pPr>
            <a:r>
              <a:rPr kumimoji="1" lang="en-US" altLang="zh-CN" sz="2800" b="1">
                <a:solidFill>
                  <a:schemeClr val="bg2"/>
                </a:solidFill>
                <a:effectLst>
                  <a:outerShdw blurRad="38100" dist="38100" dir="2700000" algn="tl">
                    <a:srgbClr val="000000"/>
                  </a:outerShdw>
                </a:effectLst>
                <a:latin typeface="Times New Roman" pitchFamily="18" charset="0"/>
              </a:rPr>
              <a:t>49</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37950" name="Text Box 30"/>
          <p:cNvSpPr txBox="1">
            <a:spLocks noChangeArrowheads="1"/>
          </p:cNvSpPr>
          <p:nvPr/>
        </p:nvSpPr>
        <p:spPr bwMode="auto">
          <a:xfrm>
            <a:off x="6496050" y="10668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0</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7951" name="Text Box 31"/>
          <p:cNvSpPr txBox="1">
            <a:spLocks noChangeArrowheads="1"/>
          </p:cNvSpPr>
          <p:nvPr/>
        </p:nvSpPr>
        <p:spPr bwMode="auto">
          <a:xfrm>
            <a:off x="7867650" y="2057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2</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7952" name="Text Box 32"/>
          <p:cNvSpPr txBox="1">
            <a:spLocks noChangeArrowheads="1"/>
          </p:cNvSpPr>
          <p:nvPr/>
        </p:nvSpPr>
        <p:spPr bwMode="auto">
          <a:xfrm>
            <a:off x="695325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5</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7953" name="Text Box 33"/>
          <p:cNvSpPr txBox="1">
            <a:spLocks noChangeArrowheads="1"/>
          </p:cNvSpPr>
          <p:nvPr/>
        </p:nvSpPr>
        <p:spPr bwMode="auto">
          <a:xfrm>
            <a:off x="655320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4</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7954" name="Text Box 34"/>
          <p:cNvSpPr txBox="1">
            <a:spLocks noChangeArrowheads="1"/>
          </p:cNvSpPr>
          <p:nvPr/>
        </p:nvSpPr>
        <p:spPr bwMode="auto">
          <a:xfrm>
            <a:off x="504825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3</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7955" name="Text Box 35"/>
          <p:cNvSpPr txBox="1">
            <a:spLocks noChangeArrowheads="1"/>
          </p:cNvSpPr>
          <p:nvPr/>
        </p:nvSpPr>
        <p:spPr bwMode="auto">
          <a:xfrm>
            <a:off x="5715000" y="19192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1</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37956" name="Rectangle 36" descr="永恒"/>
          <p:cNvSpPr>
            <a:spLocks noChangeArrowheads="1"/>
          </p:cNvSpPr>
          <p:nvPr/>
        </p:nvSpPr>
        <p:spPr bwMode="auto">
          <a:xfrm>
            <a:off x="685800" y="4343400"/>
            <a:ext cx="3276600" cy="533400"/>
          </a:xfrm>
          <a:prstGeom prst="rect">
            <a:avLst/>
          </a:prstGeom>
          <a:blipFill dpi="0" rotWithShape="0">
            <a:blip r:embed="rId2"/>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25* 16  21  08  </a:t>
            </a:r>
            <a:r>
              <a:rPr kumimoji="1" lang="en-US" altLang="zh-CN" sz="2800" b="1">
                <a:solidFill>
                  <a:schemeClr val="bg2"/>
                </a:solidFill>
                <a:effectLst>
                  <a:outerShdw blurRad="38100" dist="38100" dir="2700000" algn="tl">
                    <a:srgbClr val="000000"/>
                  </a:outerShdw>
                </a:effectLst>
                <a:latin typeface="Times New Roman" pitchFamily="18" charset="0"/>
              </a:rPr>
              <a:t>25</a:t>
            </a:r>
            <a:r>
              <a:rPr kumimoji="1" lang="en-US" altLang="zh-CN" sz="2800" b="1">
                <a:solidFill>
                  <a:schemeClr val="tx2"/>
                </a:solidFill>
                <a:effectLst>
                  <a:outerShdw blurRad="38100" dist="38100" dir="2700000" algn="tl">
                    <a:srgbClr val="FFFFFF"/>
                  </a:outerShdw>
                </a:effectLst>
                <a:latin typeface="Times New Roman" pitchFamily="18" charset="0"/>
              </a:rPr>
              <a:t>  </a:t>
            </a:r>
            <a:r>
              <a:rPr kumimoji="1" lang="en-US" altLang="zh-CN" sz="2800" b="1">
                <a:solidFill>
                  <a:schemeClr val="bg2"/>
                </a:solidFill>
                <a:effectLst>
                  <a:outerShdw blurRad="38100" dist="38100" dir="2700000" algn="tl">
                    <a:srgbClr val="000000"/>
                  </a:outerShdw>
                </a:effectLst>
                <a:latin typeface="Times New Roman" pitchFamily="18" charset="0"/>
              </a:rPr>
              <a:t>49</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127012" name="Line 37"/>
          <p:cNvSpPr>
            <a:spLocks noChangeShapeType="1"/>
          </p:cNvSpPr>
          <p:nvPr/>
        </p:nvSpPr>
        <p:spPr bwMode="auto">
          <a:xfrm>
            <a:off x="12954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13" name="Line 38"/>
          <p:cNvSpPr>
            <a:spLocks noChangeShapeType="1"/>
          </p:cNvSpPr>
          <p:nvPr/>
        </p:nvSpPr>
        <p:spPr bwMode="auto">
          <a:xfrm>
            <a:off x="18288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14" name="Line 39"/>
          <p:cNvSpPr>
            <a:spLocks noChangeShapeType="1"/>
          </p:cNvSpPr>
          <p:nvPr/>
        </p:nvSpPr>
        <p:spPr bwMode="auto">
          <a:xfrm>
            <a:off x="2362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15" name="Line 40"/>
          <p:cNvSpPr>
            <a:spLocks noChangeShapeType="1"/>
          </p:cNvSpPr>
          <p:nvPr/>
        </p:nvSpPr>
        <p:spPr bwMode="auto">
          <a:xfrm>
            <a:off x="2895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16" name="Line 41"/>
          <p:cNvSpPr>
            <a:spLocks noChangeShapeType="1"/>
          </p:cNvSpPr>
          <p:nvPr/>
        </p:nvSpPr>
        <p:spPr bwMode="auto">
          <a:xfrm>
            <a:off x="34290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7962" name="Rectangle 42" descr="永恒"/>
          <p:cNvSpPr>
            <a:spLocks noChangeArrowheads="1"/>
          </p:cNvSpPr>
          <p:nvPr/>
        </p:nvSpPr>
        <p:spPr bwMode="auto">
          <a:xfrm>
            <a:off x="5105400" y="4343400"/>
            <a:ext cx="3276600" cy="533400"/>
          </a:xfrm>
          <a:prstGeom prst="rect">
            <a:avLst/>
          </a:prstGeom>
          <a:blipFill dpi="0" rotWithShape="0">
            <a:blip r:embed="rId2"/>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08  16  21  </a:t>
            </a:r>
            <a:r>
              <a:rPr kumimoji="1" lang="en-US" altLang="zh-CN" sz="2800" b="1">
                <a:solidFill>
                  <a:schemeClr val="bg2"/>
                </a:solidFill>
                <a:effectLst>
                  <a:outerShdw blurRad="38100" dist="38100" dir="2700000" algn="tl">
                    <a:srgbClr val="000000"/>
                  </a:outerShdw>
                </a:effectLst>
                <a:latin typeface="Times New Roman" pitchFamily="18" charset="0"/>
              </a:rPr>
              <a:t>25*</a:t>
            </a:r>
            <a:r>
              <a:rPr kumimoji="1" lang="en-US" altLang="zh-CN" sz="2800" b="1">
                <a:solidFill>
                  <a:schemeClr val="tx2"/>
                </a:solidFill>
                <a:effectLst>
                  <a:outerShdw blurRad="38100" dist="38100" dir="2700000" algn="tl">
                    <a:srgbClr val="FFFFFF"/>
                  </a:outerShdw>
                </a:effectLst>
                <a:latin typeface="Times New Roman" pitchFamily="18" charset="0"/>
              </a:rPr>
              <a:t> </a:t>
            </a:r>
            <a:r>
              <a:rPr kumimoji="1" lang="en-US" altLang="zh-CN" sz="2800" b="1">
                <a:solidFill>
                  <a:schemeClr val="bg2"/>
                </a:solidFill>
                <a:effectLst>
                  <a:outerShdw blurRad="38100" dist="38100" dir="2700000" algn="tl">
                    <a:srgbClr val="000000"/>
                  </a:outerShdw>
                </a:effectLst>
                <a:latin typeface="Times New Roman" pitchFamily="18" charset="0"/>
              </a:rPr>
              <a:t>25</a:t>
            </a:r>
            <a:r>
              <a:rPr kumimoji="1" lang="en-US" altLang="zh-CN" sz="2800" b="1">
                <a:solidFill>
                  <a:schemeClr val="tx2"/>
                </a:solidFill>
                <a:effectLst>
                  <a:outerShdw blurRad="38100" dist="38100" dir="2700000" algn="tl">
                    <a:srgbClr val="FFFFFF"/>
                  </a:outerShdw>
                </a:effectLst>
                <a:latin typeface="Times New Roman" pitchFamily="18" charset="0"/>
              </a:rPr>
              <a:t>  </a:t>
            </a:r>
            <a:r>
              <a:rPr kumimoji="1" lang="en-US" altLang="zh-CN" sz="2800" b="1">
                <a:solidFill>
                  <a:schemeClr val="bg2"/>
                </a:solidFill>
                <a:effectLst>
                  <a:outerShdw blurRad="38100" dist="38100" dir="2700000" algn="tl">
                    <a:srgbClr val="000000"/>
                  </a:outerShdw>
                </a:effectLst>
                <a:latin typeface="Times New Roman" pitchFamily="18" charset="0"/>
              </a:rPr>
              <a:t>49</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127018" name="Line 43"/>
          <p:cNvSpPr>
            <a:spLocks noChangeShapeType="1"/>
          </p:cNvSpPr>
          <p:nvPr/>
        </p:nvSpPr>
        <p:spPr bwMode="auto">
          <a:xfrm>
            <a:off x="56388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19" name="Line 44"/>
          <p:cNvSpPr>
            <a:spLocks noChangeShapeType="1"/>
          </p:cNvSpPr>
          <p:nvPr/>
        </p:nvSpPr>
        <p:spPr bwMode="auto">
          <a:xfrm>
            <a:off x="6172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20" name="Line 45"/>
          <p:cNvSpPr>
            <a:spLocks noChangeShapeType="1"/>
          </p:cNvSpPr>
          <p:nvPr/>
        </p:nvSpPr>
        <p:spPr bwMode="auto">
          <a:xfrm>
            <a:off x="6705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21" name="Line 46"/>
          <p:cNvSpPr>
            <a:spLocks noChangeShapeType="1"/>
          </p:cNvSpPr>
          <p:nvPr/>
        </p:nvSpPr>
        <p:spPr bwMode="auto">
          <a:xfrm>
            <a:off x="7315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22" name="Line 47"/>
          <p:cNvSpPr>
            <a:spLocks noChangeShapeType="1"/>
          </p:cNvSpPr>
          <p:nvPr/>
        </p:nvSpPr>
        <p:spPr bwMode="auto">
          <a:xfrm>
            <a:off x="7848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7968" name="Text Box 48"/>
          <p:cNvSpPr txBox="1">
            <a:spLocks noChangeArrowheads="1"/>
          </p:cNvSpPr>
          <p:nvPr/>
        </p:nvSpPr>
        <p:spPr bwMode="auto">
          <a:xfrm>
            <a:off x="5029200" y="5043488"/>
            <a:ext cx="3484563"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交换 </a:t>
            </a:r>
            <a:r>
              <a:rPr kumimoji="1" lang="en-US" altLang="zh-CN" sz="2800" b="1">
                <a:solidFill>
                  <a:srgbClr val="0000FF"/>
                </a:solidFill>
                <a:effectLst>
                  <a:outerShdw blurRad="38100" dist="38100" dir="2700000" algn="tl">
                    <a:srgbClr val="C0C0C0"/>
                  </a:outerShdw>
                </a:effectLst>
                <a:latin typeface="Times New Roman" pitchFamily="18" charset="0"/>
                <a:ea typeface="楷体_GB2312" pitchFamily="49" charset="-122"/>
              </a:rPr>
              <a:t>0 </a:t>
            </a: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号与 </a:t>
            </a:r>
            <a:r>
              <a:rPr kumimoji="1" lang="en-US" altLang="zh-CN" sz="2800" b="1">
                <a:solidFill>
                  <a:srgbClr val="0000FF"/>
                </a:solidFill>
                <a:effectLst>
                  <a:outerShdw blurRad="38100" dist="38100" dir="2700000" algn="tl">
                    <a:srgbClr val="C0C0C0"/>
                  </a:outerShdw>
                </a:effectLst>
                <a:latin typeface="Times New Roman" pitchFamily="18" charset="0"/>
                <a:ea typeface="楷体_GB2312" pitchFamily="49" charset="-122"/>
              </a:rPr>
              <a:t>3 </a:t>
            </a: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号对象</a:t>
            </a:r>
            <a:r>
              <a:rPr kumimoji="1" lang="en-US" altLang="zh-CN" sz="2800" b="1">
                <a:solidFill>
                  <a:srgbClr val="0000FF"/>
                </a:solidFill>
                <a:effectLst>
                  <a:outerShdw blurRad="38100" dist="38100" dir="2700000" algn="tl">
                    <a:srgbClr val="C0C0C0"/>
                  </a:outerShdw>
                </a:effectLst>
                <a:latin typeface="Times New Roman" pitchFamily="18" charset="0"/>
                <a:ea typeface="楷体_GB2312" pitchFamily="49" charset="-122"/>
              </a:rPr>
              <a:t>,</a:t>
            </a:r>
          </a:p>
          <a:p>
            <a:pPr>
              <a:defRPr/>
            </a:pPr>
            <a:r>
              <a:rPr kumimoji="1" lang="en-US" altLang="zh-CN" sz="2800" b="1">
                <a:solidFill>
                  <a:srgbClr val="0000FF"/>
                </a:solidFill>
                <a:effectLst>
                  <a:outerShdw blurRad="38100" dist="38100" dir="2700000" algn="tl">
                    <a:srgbClr val="C0C0C0"/>
                  </a:outerShdw>
                </a:effectLst>
                <a:latin typeface="Times New Roman" pitchFamily="18" charset="0"/>
                <a:ea typeface="楷体_GB2312" pitchFamily="49" charset="-122"/>
              </a:rPr>
              <a:t>3 </a:t>
            </a: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号对象就位</a:t>
            </a:r>
          </a:p>
        </p:txBody>
      </p:sp>
      <p:sp>
        <p:nvSpPr>
          <p:cNvPr id="337969" name="Text Box 49"/>
          <p:cNvSpPr txBox="1">
            <a:spLocks noChangeArrowheads="1"/>
          </p:cNvSpPr>
          <p:nvPr/>
        </p:nvSpPr>
        <p:spPr bwMode="auto">
          <a:xfrm>
            <a:off x="838200" y="5029200"/>
            <a:ext cx="3127375"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从 </a:t>
            </a:r>
            <a:r>
              <a:rPr kumimoji="1" lang="en-US" altLang="zh-CN" sz="2800" b="1">
                <a:solidFill>
                  <a:srgbClr val="0000FF"/>
                </a:solidFill>
                <a:effectLst>
                  <a:outerShdw blurRad="38100" dist="38100" dir="2700000" algn="tl">
                    <a:srgbClr val="C0C0C0"/>
                  </a:outerShdw>
                </a:effectLst>
                <a:latin typeface="Times New Roman" pitchFamily="18" charset="0"/>
                <a:ea typeface="楷体_GB2312" pitchFamily="49" charset="-122"/>
              </a:rPr>
              <a:t>0 </a:t>
            </a: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号到 </a:t>
            </a:r>
            <a:r>
              <a:rPr kumimoji="1" lang="en-US" altLang="zh-CN" sz="2800" b="1">
                <a:solidFill>
                  <a:srgbClr val="0000FF"/>
                </a:solidFill>
                <a:effectLst>
                  <a:outerShdw blurRad="38100" dist="38100" dir="2700000" algn="tl">
                    <a:srgbClr val="C0C0C0"/>
                  </a:outerShdw>
                </a:effectLst>
                <a:latin typeface="Times New Roman" pitchFamily="18" charset="0"/>
                <a:ea typeface="楷体_GB2312" pitchFamily="49" charset="-122"/>
              </a:rPr>
              <a:t>3 </a:t>
            </a: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号 重新</a:t>
            </a:r>
          </a:p>
          <a:p>
            <a:pPr>
              <a:defRPr/>
            </a:pP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调整为最大堆</a:t>
            </a:r>
          </a:p>
        </p:txBody>
      </p:sp>
      <p:sp>
        <p:nvSpPr>
          <p:cNvPr id="127025" name="AutoShape 50"/>
          <p:cNvSpPr>
            <a:spLocks noChangeArrowheads="1"/>
          </p:cNvSpPr>
          <p:nvPr/>
        </p:nvSpPr>
        <p:spPr bwMode="auto">
          <a:xfrm>
            <a:off x="0" y="2362200"/>
            <a:ext cx="457200" cy="457200"/>
          </a:xfrm>
          <a:prstGeom prst="rightArrow">
            <a:avLst>
              <a:gd name="adj1" fmla="val 50000"/>
              <a:gd name="adj2" fmla="val 25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p>
            <a:endParaRPr lang="zh-CN" altLang="en-US"/>
          </a:p>
        </p:txBody>
      </p:sp>
      <p:sp>
        <p:nvSpPr>
          <p:cNvPr id="127026" name="Line 51"/>
          <p:cNvSpPr>
            <a:spLocks noChangeShapeType="1"/>
          </p:cNvSpPr>
          <p:nvPr/>
        </p:nvSpPr>
        <p:spPr bwMode="auto">
          <a:xfrm flipV="1">
            <a:off x="1828800" y="1828800"/>
            <a:ext cx="30480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27" name="Line 52"/>
          <p:cNvSpPr>
            <a:spLocks noChangeShapeType="1"/>
          </p:cNvSpPr>
          <p:nvPr/>
        </p:nvSpPr>
        <p:spPr bwMode="auto">
          <a:xfrm flipH="1">
            <a:off x="1676400" y="1752600"/>
            <a:ext cx="304800" cy="3810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28" name="Freeform 53"/>
          <p:cNvSpPr>
            <a:spLocks/>
          </p:cNvSpPr>
          <p:nvPr/>
        </p:nvSpPr>
        <p:spPr bwMode="auto">
          <a:xfrm>
            <a:off x="381000" y="1066800"/>
            <a:ext cx="3403600" cy="2933700"/>
          </a:xfrm>
          <a:custGeom>
            <a:avLst/>
            <a:gdLst>
              <a:gd name="T0" fmla="*/ 1422400 w 2144"/>
              <a:gd name="T1" fmla="*/ 304800 h 1848"/>
              <a:gd name="T2" fmla="*/ 203200 w 2144"/>
              <a:gd name="T3" fmla="*/ 1905000 h 1848"/>
              <a:gd name="T4" fmla="*/ 203200 w 2144"/>
              <a:gd name="T5" fmla="*/ 2667000 h 1848"/>
              <a:gd name="T6" fmla="*/ 736600 w 2144"/>
              <a:gd name="T7" fmla="*/ 2895600 h 1848"/>
              <a:gd name="T8" fmla="*/ 1117600 w 2144"/>
              <a:gd name="T9" fmla="*/ 2438400 h 1848"/>
              <a:gd name="T10" fmla="*/ 1270000 w 2144"/>
              <a:gd name="T11" fmla="*/ 2133600 h 1848"/>
              <a:gd name="T12" fmla="*/ 1346200 w 2144"/>
              <a:gd name="T13" fmla="*/ 2057400 h 1848"/>
              <a:gd name="T14" fmla="*/ 1422400 w 2144"/>
              <a:gd name="T15" fmla="*/ 1981200 h 1848"/>
              <a:gd name="T16" fmla="*/ 1574800 w 2144"/>
              <a:gd name="T17" fmla="*/ 1905000 h 1848"/>
              <a:gd name="T18" fmla="*/ 2032000 w 2144"/>
              <a:gd name="T19" fmla="*/ 1828800 h 1848"/>
              <a:gd name="T20" fmla="*/ 2717800 w 2144"/>
              <a:gd name="T21" fmla="*/ 1981200 h 1848"/>
              <a:gd name="T22" fmla="*/ 3175000 w 2144"/>
              <a:gd name="T23" fmla="*/ 1905000 h 1848"/>
              <a:gd name="T24" fmla="*/ 3403600 w 2144"/>
              <a:gd name="T25" fmla="*/ 1371600 h 1848"/>
              <a:gd name="T26" fmla="*/ 3175000 w 2144"/>
              <a:gd name="T27" fmla="*/ 762000 h 1848"/>
              <a:gd name="T28" fmla="*/ 2336800 w 2144"/>
              <a:gd name="T29" fmla="*/ 152400 h 1848"/>
              <a:gd name="T30" fmla="*/ 1727200 w 2144"/>
              <a:gd name="T31" fmla="*/ 76200 h 1848"/>
              <a:gd name="T32" fmla="*/ 1422400 w 2144"/>
              <a:gd name="T33" fmla="*/ 304800 h 18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44" h="1848">
                <a:moveTo>
                  <a:pt x="896" y="192"/>
                </a:moveTo>
                <a:cubicBezTo>
                  <a:pt x="736" y="384"/>
                  <a:pt x="256" y="952"/>
                  <a:pt x="128" y="1200"/>
                </a:cubicBezTo>
                <a:cubicBezTo>
                  <a:pt x="0" y="1448"/>
                  <a:pt x="72" y="1576"/>
                  <a:pt x="128" y="1680"/>
                </a:cubicBezTo>
                <a:cubicBezTo>
                  <a:pt x="184" y="1784"/>
                  <a:pt x="368" y="1848"/>
                  <a:pt x="464" y="1824"/>
                </a:cubicBezTo>
                <a:cubicBezTo>
                  <a:pt x="560" y="1800"/>
                  <a:pt x="648" y="1616"/>
                  <a:pt x="704" y="1536"/>
                </a:cubicBezTo>
                <a:cubicBezTo>
                  <a:pt x="760" y="1456"/>
                  <a:pt x="776" y="1384"/>
                  <a:pt x="800" y="1344"/>
                </a:cubicBezTo>
                <a:cubicBezTo>
                  <a:pt x="824" y="1304"/>
                  <a:pt x="832" y="1312"/>
                  <a:pt x="848" y="1296"/>
                </a:cubicBezTo>
                <a:cubicBezTo>
                  <a:pt x="864" y="1280"/>
                  <a:pt x="872" y="1264"/>
                  <a:pt x="896" y="1248"/>
                </a:cubicBezTo>
                <a:cubicBezTo>
                  <a:pt x="920" y="1232"/>
                  <a:pt x="928" y="1216"/>
                  <a:pt x="992" y="1200"/>
                </a:cubicBezTo>
                <a:cubicBezTo>
                  <a:pt x="1056" y="1184"/>
                  <a:pt x="1160" y="1144"/>
                  <a:pt x="1280" y="1152"/>
                </a:cubicBezTo>
                <a:cubicBezTo>
                  <a:pt x="1400" y="1160"/>
                  <a:pt x="1592" y="1240"/>
                  <a:pt x="1712" y="1248"/>
                </a:cubicBezTo>
                <a:cubicBezTo>
                  <a:pt x="1832" y="1256"/>
                  <a:pt x="1928" y="1264"/>
                  <a:pt x="2000" y="1200"/>
                </a:cubicBezTo>
                <a:cubicBezTo>
                  <a:pt x="2072" y="1136"/>
                  <a:pt x="2144" y="984"/>
                  <a:pt x="2144" y="864"/>
                </a:cubicBezTo>
                <a:cubicBezTo>
                  <a:pt x="2144" y="744"/>
                  <a:pt x="2112" y="608"/>
                  <a:pt x="2000" y="480"/>
                </a:cubicBezTo>
                <a:cubicBezTo>
                  <a:pt x="1888" y="352"/>
                  <a:pt x="1624" y="168"/>
                  <a:pt x="1472" y="96"/>
                </a:cubicBezTo>
                <a:cubicBezTo>
                  <a:pt x="1320" y="24"/>
                  <a:pt x="1184" y="32"/>
                  <a:pt x="1088" y="48"/>
                </a:cubicBezTo>
                <a:cubicBezTo>
                  <a:pt x="992" y="64"/>
                  <a:pt x="1056" y="0"/>
                  <a:pt x="896" y="192"/>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127029" name="AutoShape 54"/>
          <p:cNvSpPr>
            <a:spLocks noChangeArrowheads="1"/>
          </p:cNvSpPr>
          <p:nvPr/>
        </p:nvSpPr>
        <p:spPr bwMode="auto">
          <a:xfrm>
            <a:off x="8534400" y="2362200"/>
            <a:ext cx="609600" cy="457200"/>
          </a:xfrm>
          <a:prstGeom prst="rightArrow">
            <a:avLst>
              <a:gd name="adj1" fmla="val 50000"/>
              <a:gd name="adj2" fmla="val 33333"/>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p>
            <a:endParaRPr lang="zh-CN" altLang="en-US"/>
          </a:p>
        </p:txBody>
      </p:sp>
      <p:sp>
        <p:nvSpPr>
          <p:cNvPr id="127030" name="Freeform 55"/>
          <p:cNvSpPr>
            <a:spLocks/>
          </p:cNvSpPr>
          <p:nvPr/>
        </p:nvSpPr>
        <p:spPr bwMode="auto">
          <a:xfrm>
            <a:off x="5537200" y="1028700"/>
            <a:ext cx="2781300" cy="2044700"/>
          </a:xfrm>
          <a:custGeom>
            <a:avLst/>
            <a:gdLst>
              <a:gd name="T0" fmla="*/ 787400 w 1752"/>
              <a:gd name="T1" fmla="*/ 342900 h 1288"/>
              <a:gd name="T2" fmla="*/ 101600 w 1752"/>
              <a:gd name="T3" fmla="*/ 1181100 h 1288"/>
              <a:gd name="T4" fmla="*/ 177800 w 1752"/>
              <a:gd name="T5" fmla="*/ 1790700 h 1288"/>
              <a:gd name="T6" fmla="*/ 558800 w 1752"/>
              <a:gd name="T7" fmla="*/ 2019300 h 1288"/>
              <a:gd name="T8" fmla="*/ 2387600 w 1752"/>
              <a:gd name="T9" fmla="*/ 1943100 h 1288"/>
              <a:gd name="T10" fmla="*/ 2768600 w 1752"/>
              <a:gd name="T11" fmla="*/ 1485900 h 1288"/>
              <a:gd name="T12" fmla="*/ 2311400 w 1752"/>
              <a:gd name="T13" fmla="*/ 647700 h 1288"/>
              <a:gd name="T14" fmla="*/ 1625600 w 1752"/>
              <a:gd name="T15" fmla="*/ 114300 h 1288"/>
              <a:gd name="T16" fmla="*/ 1168400 w 1752"/>
              <a:gd name="T17" fmla="*/ 38100 h 1288"/>
              <a:gd name="T18" fmla="*/ 787400 w 1752"/>
              <a:gd name="T19" fmla="*/ 342900 h 1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52" h="1288">
                <a:moveTo>
                  <a:pt x="496" y="216"/>
                </a:moveTo>
                <a:cubicBezTo>
                  <a:pt x="384" y="336"/>
                  <a:pt x="128" y="592"/>
                  <a:pt x="64" y="744"/>
                </a:cubicBezTo>
                <a:cubicBezTo>
                  <a:pt x="0" y="896"/>
                  <a:pt x="64" y="1040"/>
                  <a:pt x="112" y="1128"/>
                </a:cubicBezTo>
                <a:cubicBezTo>
                  <a:pt x="160" y="1216"/>
                  <a:pt x="120" y="1256"/>
                  <a:pt x="352" y="1272"/>
                </a:cubicBezTo>
                <a:cubicBezTo>
                  <a:pt x="584" y="1288"/>
                  <a:pt x="1272" y="1280"/>
                  <a:pt x="1504" y="1224"/>
                </a:cubicBezTo>
                <a:cubicBezTo>
                  <a:pt x="1736" y="1168"/>
                  <a:pt x="1752" y="1072"/>
                  <a:pt x="1744" y="936"/>
                </a:cubicBezTo>
                <a:cubicBezTo>
                  <a:pt x="1736" y="800"/>
                  <a:pt x="1576" y="552"/>
                  <a:pt x="1456" y="408"/>
                </a:cubicBezTo>
                <a:cubicBezTo>
                  <a:pt x="1336" y="264"/>
                  <a:pt x="1144" y="136"/>
                  <a:pt x="1024" y="72"/>
                </a:cubicBezTo>
                <a:cubicBezTo>
                  <a:pt x="904" y="8"/>
                  <a:pt x="824" y="0"/>
                  <a:pt x="736" y="24"/>
                </a:cubicBezTo>
                <a:cubicBezTo>
                  <a:pt x="648" y="48"/>
                  <a:pt x="608" y="96"/>
                  <a:pt x="496" y="216"/>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8002" name="Line 2"/>
          <p:cNvSpPr>
            <a:spLocks noChangeShapeType="1"/>
          </p:cNvSpPr>
          <p:nvPr/>
        </p:nvSpPr>
        <p:spPr bwMode="auto">
          <a:xfrm flipH="1">
            <a:off x="7391400" y="2743200"/>
            <a:ext cx="2286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03" name="Line 3"/>
          <p:cNvSpPr>
            <a:spLocks noChangeShapeType="1"/>
          </p:cNvSpPr>
          <p:nvPr/>
        </p:nvSpPr>
        <p:spPr bwMode="auto">
          <a:xfrm>
            <a:off x="7010400" y="1828800"/>
            <a:ext cx="6096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04" name="Line 4"/>
          <p:cNvSpPr>
            <a:spLocks noChangeShapeType="1"/>
          </p:cNvSpPr>
          <p:nvPr/>
        </p:nvSpPr>
        <p:spPr bwMode="auto">
          <a:xfrm>
            <a:off x="6324600" y="2743200"/>
            <a:ext cx="1524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05" name="Line 5"/>
          <p:cNvSpPr>
            <a:spLocks noChangeShapeType="1"/>
          </p:cNvSpPr>
          <p:nvPr/>
        </p:nvSpPr>
        <p:spPr bwMode="auto">
          <a:xfrm flipH="1">
            <a:off x="5562600" y="1828800"/>
            <a:ext cx="1219200" cy="1524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06" name="Line 6"/>
          <p:cNvSpPr>
            <a:spLocks noChangeShapeType="1"/>
          </p:cNvSpPr>
          <p:nvPr/>
        </p:nvSpPr>
        <p:spPr bwMode="auto">
          <a:xfrm flipH="1">
            <a:off x="2895600" y="2743200"/>
            <a:ext cx="2286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07" name="Line 7"/>
          <p:cNvSpPr>
            <a:spLocks noChangeShapeType="1"/>
          </p:cNvSpPr>
          <p:nvPr/>
        </p:nvSpPr>
        <p:spPr bwMode="auto">
          <a:xfrm>
            <a:off x="1828800" y="2743200"/>
            <a:ext cx="1524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08" name="Line 8"/>
          <p:cNvSpPr>
            <a:spLocks noChangeShapeType="1"/>
          </p:cNvSpPr>
          <p:nvPr/>
        </p:nvSpPr>
        <p:spPr bwMode="auto">
          <a:xfrm>
            <a:off x="2667000" y="1828800"/>
            <a:ext cx="6096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09" name="Line 9"/>
          <p:cNvSpPr>
            <a:spLocks noChangeShapeType="1"/>
          </p:cNvSpPr>
          <p:nvPr/>
        </p:nvSpPr>
        <p:spPr bwMode="auto">
          <a:xfrm flipH="1">
            <a:off x="1066800" y="1828800"/>
            <a:ext cx="1219200" cy="1524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4075" name="Oval 11"/>
          <p:cNvSpPr>
            <a:spLocks noChangeArrowheads="1"/>
          </p:cNvSpPr>
          <p:nvPr/>
        </p:nvSpPr>
        <p:spPr bwMode="auto">
          <a:xfrm>
            <a:off x="2209800" y="14478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21</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44076" name="Oval 12"/>
          <p:cNvSpPr>
            <a:spLocks noChangeArrowheads="1"/>
          </p:cNvSpPr>
          <p:nvPr/>
        </p:nvSpPr>
        <p:spPr bwMode="auto">
          <a:xfrm>
            <a:off x="1447800" y="22860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16</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44077" name="Oval 13"/>
          <p:cNvSpPr>
            <a:spLocks noChangeArrowheads="1"/>
          </p:cNvSpPr>
          <p:nvPr/>
        </p:nvSpPr>
        <p:spPr bwMode="auto">
          <a:xfrm>
            <a:off x="685800" y="32004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400" b="1">
                <a:solidFill>
                  <a:schemeClr val="bg2"/>
                </a:solidFill>
                <a:effectLst>
                  <a:outerShdw blurRad="38100" dist="38100" dir="2700000" algn="tl">
                    <a:srgbClr val="000000"/>
                  </a:outerShdw>
                </a:effectLst>
                <a:latin typeface="Times New Roman" pitchFamily="18" charset="0"/>
              </a:rPr>
              <a:t>25*</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44078" name="Oval 14"/>
          <p:cNvSpPr>
            <a:spLocks noChangeArrowheads="1"/>
          </p:cNvSpPr>
          <p:nvPr/>
        </p:nvSpPr>
        <p:spPr bwMode="auto">
          <a:xfrm>
            <a:off x="2971800" y="22860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08</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44079" name="Oval 15"/>
          <p:cNvSpPr>
            <a:spLocks noChangeArrowheads="1"/>
          </p:cNvSpPr>
          <p:nvPr/>
        </p:nvSpPr>
        <p:spPr bwMode="auto">
          <a:xfrm>
            <a:off x="1752600" y="32004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bg2"/>
                </a:solidFill>
                <a:effectLst>
                  <a:outerShdw blurRad="38100" dist="38100" dir="2700000" algn="tl">
                    <a:srgbClr val="000000"/>
                  </a:outerShdw>
                </a:effectLst>
                <a:latin typeface="Times New Roman" pitchFamily="18" charset="0"/>
              </a:rPr>
              <a:t>25</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44080" name="Oval 16"/>
          <p:cNvSpPr>
            <a:spLocks noChangeArrowheads="1"/>
          </p:cNvSpPr>
          <p:nvPr/>
        </p:nvSpPr>
        <p:spPr bwMode="auto">
          <a:xfrm>
            <a:off x="2590800" y="32004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bg2"/>
                </a:solidFill>
                <a:effectLst>
                  <a:outerShdw blurRad="38100" dist="38100" dir="2700000" algn="tl">
                    <a:srgbClr val="000000"/>
                  </a:outerShdw>
                </a:effectLst>
                <a:latin typeface="Times New Roman" pitchFamily="18" charset="0"/>
              </a:rPr>
              <a:t>49</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44081" name="Text Box 17"/>
          <p:cNvSpPr txBox="1">
            <a:spLocks noChangeArrowheads="1"/>
          </p:cNvSpPr>
          <p:nvPr/>
        </p:nvSpPr>
        <p:spPr bwMode="auto">
          <a:xfrm>
            <a:off x="2000250" y="10810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0</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44082" name="Text Box 18"/>
          <p:cNvSpPr txBox="1">
            <a:spLocks noChangeArrowheads="1"/>
          </p:cNvSpPr>
          <p:nvPr/>
        </p:nvSpPr>
        <p:spPr bwMode="auto">
          <a:xfrm>
            <a:off x="1314450" y="18288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1</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44083" name="Text Box 19"/>
          <p:cNvSpPr txBox="1">
            <a:spLocks noChangeArrowheads="1"/>
          </p:cNvSpPr>
          <p:nvPr/>
        </p:nvSpPr>
        <p:spPr bwMode="auto">
          <a:xfrm>
            <a:off x="3448050" y="19812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2</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44084" name="Text Box 20"/>
          <p:cNvSpPr txBox="1">
            <a:spLocks noChangeArrowheads="1"/>
          </p:cNvSpPr>
          <p:nvPr/>
        </p:nvSpPr>
        <p:spPr bwMode="auto">
          <a:xfrm>
            <a:off x="60960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3</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44085" name="Text Box 21"/>
          <p:cNvSpPr txBox="1">
            <a:spLocks noChangeArrowheads="1"/>
          </p:cNvSpPr>
          <p:nvPr/>
        </p:nvSpPr>
        <p:spPr bwMode="auto">
          <a:xfrm>
            <a:off x="198120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4</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44086" name="Text Box 22"/>
          <p:cNvSpPr txBox="1">
            <a:spLocks noChangeArrowheads="1"/>
          </p:cNvSpPr>
          <p:nvPr/>
        </p:nvSpPr>
        <p:spPr bwMode="auto">
          <a:xfrm>
            <a:off x="253365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5</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128022" name="AutoShape 23"/>
          <p:cNvSpPr>
            <a:spLocks noChangeArrowheads="1"/>
          </p:cNvSpPr>
          <p:nvPr/>
        </p:nvSpPr>
        <p:spPr bwMode="auto">
          <a:xfrm>
            <a:off x="4284663" y="2362200"/>
            <a:ext cx="668337" cy="457200"/>
          </a:xfrm>
          <a:prstGeom prst="rightArrow">
            <a:avLst>
              <a:gd name="adj1" fmla="val 50000"/>
              <a:gd name="adj2" fmla="val 36545"/>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p>
            <a:endParaRPr lang="zh-CN" altLang="en-US"/>
          </a:p>
        </p:txBody>
      </p:sp>
      <p:sp>
        <p:nvSpPr>
          <p:cNvPr id="344088" name="Oval 24"/>
          <p:cNvSpPr>
            <a:spLocks noChangeArrowheads="1"/>
          </p:cNvSpPr>
          <p:nvPr/>
        </p:nvSpPr>
        <p:spPr bwMode="auto">
          <a:xfrm>
            <a:off x="6629400" y="1447800"/>
            <a:ext cx="533400" cy="533400"/>
          </a:xfrm>
          <a:prstGeom prst="ellipse">
            <a:avLst/>
          </a:prstGeom>
          <a:solidFill>
            <a:srgbClr val="CCECFF"/>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08</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44089" name="Oval 25"/>
          <p:cNvSpPr>
            <a:spLocks noChangeArrowheads="1"/>
          </p:cNvSpPr>
          <p:nvPr/>
        </p:nvSpPr>
        <p:spPr bwMode="auto">
          <a:xfrm>
            <a:off x="5943600" y="22860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16</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44090" name="Oval 26"/>
          <p:cNvSpPr>
            <a:spLocks noChangeArrowheads="1"/>
          </p:cNvSpPr>
          <p:nvPr/>
        </p:nvSpPr>
        <p:spPr bwMode="auto">
          <a:xfrm>
            <a:off x="5181600" y="3200400"/>
            <a:ext cx="533400" cy="533400"/>
          </a:xfrm>
          <a:prstGeom prst="ellipse">
            <a:avLst/>
          </a:prstGeom>
          <a:solidFill>
            <a:schemeClr val="accent2"/>
          </a:solidFill>
          <a:ln w="28575">
            <a:solidFill>
              <a:schemeClr val="tx1"/>
            </a:solidFill>
            <a:round/>
            <a:headEnd/>
            <a:tailEnd/>
          </a:ln>
        </p:spPr>
        <p:txBody>
          <a:bodyPr wrap="none" anchor="ctr"/>
          <a:lstStyle/>
          <a:p>
            <a:pPr algn="ctr">
              <a:defRPr/>
            </a:pPr>
            <a:r>
              <a:rPr kumimoji="1" lang="en-US" altLang="zh-CN" sz="2400" b="1">
                <a:solidFill>
                  <a:schemeClr val="bg2"/>
                </a:solidFill>
                <a:effectLst>
                  <a:outerShdw blurRad="38100" dist="38100" dir="2700000" algn="tl">
                    <a:srgbClr val="000000"/>
                  </a:outerShdw>
                </a:effectLst>
                <a:latin typeface="Times New Roman" pitchFamily="18" charset="0"/>
              </a:rPr>
              <a:t>25*</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44091" name="Oval 27"/>
          <p:cNvSpPr>
            <a:spLocks noChangeArrowheads="1"/>
          </p:cNvSpPr>
          <p:nvPr/>
        </p:nvSpPr>
        <p:spPr bwMode="auto">
          <a:xfrm>
            <a:off x="6248400" y="3200400"/>
            <a:ext cx="533400" cy="533400"/>
          </a:xfrm>
          <a:prstGeom prst="ellipse">
            <a:avLst/>
          </a:prstGeom>
          <a:solidFill>
            <a:schemeClr val="accent2"/>
          </a:solidFill>
          <a:ln w="28575">
            <a:solidFill>
              <a:schemeClr val="tx1"/>
            </a:solidFill>
            <a:round/>
            <a:headEnd/>
            <a:tailEnd/>
          </a:ln>
        </p:spPr>
        <p:txBody>
          <a:bodyPr wrap="none" anchor="ctr"/>
          <a:lstStyle/>
          <a:p>
            <a:pPr algn="ctr">
              <a:defRPr/>
            </a:pPr>
            <a:r>
              <a:rPr kumimoji="1" lang="en-US" altLang="zh-CN" sz="2800" b="1">
                <a:solidFill>
                  <a:schemeClr val="bg2"/>
                </a:solidFill>
                <a:effectLst>
                  <a:outerShdw blurRad="38100" dist="38100" dir="2700000" algn="tl">
                    <a:srgbClr val="000000"/>
                  </a:outerShdw>
                </a:effectLst>
                <a:latin typeface="Times New Roman" pitchFamily="18" charset="0"/>
              </a:rPr>
              <a:t>25</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44092" name="Oval 28"/>
          <p:cNvSpPr>
            <a:spLocks noChangeArrowheads="1"/>
          </p:cNvSpPr>
          <p:nvPr/>
        </p:nvSpPr>
        <p:spPr bwMode="auto">
          <a:xfrm>
            <a:off x="7391400" y="2286000"/>
            <a:ext cx="533400" cy="533400"/>
          </a:xfrm>
          <a:prstGeom prst="ellipse">
            <a:avLst/>
          </a:prstGeom>
          <a:solidFill>
            <a:srgbClr val="CCECFF"/>
          </a:solidFill>
          <a:ln w="28575">
            <a:solidFill>
              <a:schemeClr val="tx1"/>
            </a:solidFill>
            <a:round/>
            <a:headEnd/>
            <a:tailEnd/>
          </a:ln>
        </p:spPr>
        <p:txBody>
          <a:bodyPr wrap="none" anchor="ctr"/>
          <a:lstStyle/>
          <a:p>
            <a:pPr algn="ctr">
              <a:defRPr/>
            </a:pPr>
            <a:r>
              <a:rPr kumimoji="1" lang="en-US" altLang="zh-CN" sz="2800" b="1">
                <a:solidFill>
                  <a:schemeClr val="bg2"/>
                </a:solidFill>
                <a:effectLst>
                  <a:outerShdw blurRad="38100" dist="38100" dir="2700000" algn="tl">
                    <a:srgbClr val="000000"/>
                  </a:outerShdw>
                </a:effectLst>
                <a:latin typeface="Times New Roman" pitchFamily="18" charset="0"/>
              </a:rPr>
              <a:t>21</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44093" name="Oval 29"/>
          <p:cNvSpPr>
            <a:spLocks noChangeArrowheads="1"/>
          </p:cNvSpPr>
          <p:nvPr/>
        </p:nvSpPr>
        <p:spPr bwMode="auto">
          <a:xfrm>
            <a:off x="7086600" y="3200400"/>
            <a:ext cx="533400" cy="533400"/>
          </a:xfrm>
          <a:prstGeom prst="ellipse">
            <a:avLst/>
          </a:prstGeom>
          <a:solidFill>
            <a:schemeClr val="accent2"/>
          </a:solidFill>
          <a:ln w="28575">
            <a:solidFill>
              <a:schemeClr val="tx1"/>
            </a:solidFill>
            <a:round/>
            <a:headEnd/>
            <a:tailEnd/>
          </a:ln>
        </p:spPr>
        <p:txBody>
          <a:bodyPr wrap="none" anchor="ctr"/>
          <a:lstStyle/>
          <a:p>
            <a:pPr algn="ctr">
              <a:defRPr/>
            </a:pPr>
            <a:r>
              <a:rPr kumimoji="1" lang="en-US" altLang="zh-CN" sz="2800" b="1">
                <a:solidFill>
                  <a:schemeClr val="bg2"/>
                </a:solidFill>
                <a:effectLst>
                  <a:outerShdw blurRad="38100" dist="38100" dir="2700000" algn="tl">
                    <a:srgbClr val="000000"/>
                  </a:outerShdw>
                </a:effectLst>
                <a:latin typeface="Times New Roman" pitchFamily="18" charset="0"/>
              </a:rPr>
              <a:t>49</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44094" name="Text Box 30"/>
          <p:cNvSpPr txBox="1">
            <a:spLocks noChangeArrowheads="1"/>
          </p:cNvSpPr>
          <p:nvPr/>
        </p:nvSpPr>
        <p:spPr bwMode="auto">
          <a:xfrm>
            <a:off x="6496050" y="10668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0</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44095" name="Text Box 31"/>
          <p:cNvSpPr txBox="1">
            <a:spLocks noChangeArrowheads="1"/>
          </p:cNvSpPr>
          <p:nvPr/>
        </p:nvSpPr>
        <p:spPr bwMode="auto">
          <a:xfrm>
            <a:off x="7867650" y="2057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2</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44096" name="Text Box 32"/>
          <p:cNvSpPr txBox="1">
            <a:spLocks noChangeArrowheads="1"/>
          </p:cNvSpPr>
          <p:nvPr/>
        </p:nvSpPr>
        <p:spPr bwMode="auto">
          <a:xfrm>
            <a:off x="695325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5</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44097" name="Text Box 33"/>
          <p:cNvSpPr txBox="1">
            <a:spLocks noChangeArrowheads="1"/>
          </p:cNvSpPr>
          <p:nvPr/>
        </p:nvSpPr>
        <p:spPr bwMode="auto">
          <a:xfrm>
            <a:off x="655320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4</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44098" name="Text Box 34"/>
          <p:cNvSpPr txBox="1">
            <a:spLocks noChangeArrowheads="1"/>
          </p:cNvSpPr>
          <p:nvPr/>
        </p:nvSpPr>
        <p:spPr bwMode="auto">
          <a:xfrm>
            <a:off x="504825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3</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44099" name="Text Box 35"/>
          <p:cNvSpPr txBox="1">
            <a:spLocks noChangeArrowheads="1"/>
          </p:cNvSpPr>
          <p:nvPr/>
        </p:nvSpPr>
        <p:spPr bwMode="auto">
          <a:xfrm>
            <a:off x="5715000" y="19192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1</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44100" name="Rectangle 36" descr="永恒"/>
          <p:cNvSpPr>
            <a:spLocks noChangeArrowheads="1"/>
          </p:cNvSpPr>
          <p:nvPr/>
        </p:nvSpPr>
        <p:spPr bwMode="auto">
          <a:xfrm>
            <a:off x="685800" y="4343400"/>
            <a:ext cx="3276600" cy="533400"/>
          </a:xfrm>
          <a:prstGeom prst="rect">
            <a:avLst/>
          </a:prstGeom>
          <a:blipFill dpi="0" rotWithShape="0">
            <a:blip r:embed="rId2"/>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21  16  08  </a:t>
            </a:r>
            <a:r>
              <a:rPr kumimoji="1" lang="en-US" altLang="zh-CN" sz="2800" b="1">
                <a:solidFill>
                  <a:schemeClr val="bg2"/>
                </a:solidFill>
                <a:effectLst>
                  <a:outerShdw blurRad="38100" dist="38100" dir="2700000" algn="tl">
                    <a:srgbClr val="000000"/>
                  </a:outerShdw>
                </a:effectLst>
                <a:latin typeface="Times New Roman" pitchFamily="18" charset="0"/>
              </a:rPr>
              <a:t>25*</a:t>
            </a:r>
            <a:r>
              <a:rPr kumimoji="1" lang="en-US" altLang="zh-CN" sz="2800" b="1">
                <a:solidFill>
                  <a:schemeClr val="tx2"/>
                </a:solidFill>
                <a:effectLst>
                  <a:outerShdw blurRad="38100" dist="38100" dir="2700000" algn="tl">
                    <a:srgbClr val="FFFFFF"/>
                  </a:outerShdw>
                </a:effectLst>
                <a:latin typeface="Times New Roman" pitchFamily="18" charset="0"/>
              </a:rPr>
              <a:t> </a:t>
            </a:r>
            <a:r>
              <a:rPr kumimoji="1" lang="en-US" altLang="zh-CN" sz="2800" b="1">
                <a:solidFill>
                  <a:schemeClr val="bg2"/>
                </a:solidFill>
                <a:effectLst>
                  <a:outerShdw blurRad="38100" dist="38100" dir="2700000" algn="tl">
                    <a:srgbClr val="000000"/>
                  </a:outerShdw>
                </a:effectLst>
                <a:latin typeface="Times New Roman" pitchFamily="18" charset="0"/>
              </a:rPr>
              <a:t>25</a:t>
            </a:r>
            <a:r>
              <a:rPr kumimoji="1" lang="en-US" altLang="zh-CN" sz="2800" b="1">
                <a:solidFill>
                  <a:schemeClr val="tx2"/>
                </a:solidFill>
                <a:effectLst>
                  <a:outerShdw blurRad="38100" dist="38100" dir="2700000" algn="tl">
                    <a:srgbClr val="FFFFFF"/>
                  </a:outerShdw>
                </a:effectLst>
                <a:latin typeface="Times New Roman" pitchFamily="18" charset="0"/>
              </a:rPr>
              <a:t>  </a:t>
            </a:r>
            <a:r>
              <a:rPr kumimoji="1" lang="en-US" altLang="zh-CN" sz="2800" b="1">
                <a:solidFill>
                  <a:schemeClr val="bg2"/>
                </a:solidFill>
                <a:effectLst>
                  <a:outerShdw blurRad="38100" dist="38100" dir="2700000" algn="tl">
                    <a:srgbClr val="000000"/>
                  </a:outerShdw>
                </a:effectLst>
                <a:latin typeface="Times New Roman" pitchFamily="18" charset="0"/>
              </a:rPr>
              <a:t>49</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128036" name="Line 37"/>
          <p:cNvSpPr>
            <a:spLocks noChangeShapeType="1"/>
          </p:cNvSpPr>
          <p:nvPr/>
        </p:nvSpPr>
        <p:spPr bwMode="auto">
          <a:xfrm>
            <a:off x="1219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37" name="Line 38"/>
          <p:cNvSpPr>
            <a:spLocks noChangeShapeType="1"/>
          </p:cNvSpPr>
          <p:nvPr/>
        </p:nvSpPr>
        <p:spPr bwMode="auto">
          <a:xfrm>
            <a:off x="1752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38" name="Line 39"/>
          <p:cNvSpPr>
            <a:spLocks noChangeShapeType="1"/>
          </p:cNvSpPr>
          <p:nvPr/>
        </p:nvSpPr>
        <p:spPr bwMode="auto">
          <a:xfrm>
            <a:off x="22860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39" name="Line 40"/>
          <p:cNvSpPr>
            <a:spLocks noChangeShapeType="1"/>
          </p:cNvSpPr>
          <p:nvPr/>
        </p:nvSpPr>
        <p:spPr bwMode="auto">
          <a:xfrm>
            <a:off x="2895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40" name="Line 41"/>
          <p:cNvSpPr>
            <a:spLocks noChangeShapeType="1"/>
          </p:cNvSpPr>
          <p:nvPr/>
        </p:nvSpPr>
        <p:spPr bwMode="auto">
          <a:xfrm>
            <a:off x="34290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4106" name="Rectangle 42" descr="永恒"/>
          <p:cNvSpPr>
            <a:spLocks noChangeArrowheads="1"/>
          </p:cNvSpPr>
          <p:nvPr/>
        </p:nvSpPr>
        <p:spPr bwMode="auto">
          <a:xfrm>
            <a:off x="5105400" y="4343400"/>
            <a:ext cx="3276600" cy="533400"/>
          </a:xfrm>
          <a:prstGeom prst="rect">
            <a:avLst/>
          </a:prstGeom>
          <a:blipFill dpi="0" rotWithShape="0">
            <a:blip r:embed="rId2"/>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08  16  </a:t>
            </a:r>
            <a:r>
              <a:rPr kumimoji="1" lang="en-US" altLang="zh-CN" sz="2800" b="1">
                <a:solidFill>
                  <a:schemeClr val="bg2"/>
                </a:solidFill>
                <a:effectLst>
                  <a:outerShdw blurRad="38100" dist="38100" dir="2700000" algn="tl">
                    <a:srgbClr val="000000"/>
                  </a:outerShdw>
                </a:effectLst>
                <a:latin typeface="Times New Roman" pitchFamily="18" charset="0"/>
              </a:rPr>
              <a:t>21</a:t>
            </a:r>
            <a:r>
              <a:rPr kumimoji="1" lang="en-US" altLang="zh-CN" sz="2800" b="1">
                <a:solidFill>
                  <a:schemeClr val="tx2"/>
                </a:solidFill>
                <a:effectLst>
                  <a:outerShdw blurRad="38100" dist="38100" dir="2700000" algn="tl">
                    <a:srgbClr val="FFFFFF"/>
                  </a:outerShdw>
                </a:effectLst>
                <a:latin typeface="Times New Roman" pitchFamily="18" charset="0"/>
              </a:rPr>
              <a:t>  </a:t>
            </a:r>
            <a:r>
              <a:rPr kumimoji="1" lang="en-US" altLang="zh-CN" sz="2800" b="1">
                <a:solidFill>
                  <a:schemeClr val="bg2"/>
                </a:solidFill>
                <a:effectLst>
                  <a:outerShdw blurRad="38100" dist="38100" dir="2700000" algn="tl">
                    <a:srgbClr val="000000"/>
                  </a:outerShdw>
                </a:effectLst>
                <a:latin typeface="Times New Roman" pitchFamily="18" charset="0"/>
              </a:rPr>
              <a:t>25*</a:t>
            </a:r>
            <a:r>
              <a:rPr kumimoji="1" lang="en-US" altLang="zh-CN" sz="2800" b="1">
                <a:solidFill>
                  <a:schemeClr val="tx2"/>
                </a:solidFill>
                <a:effectLst>
                  <a:outerShdw blurRad="38100" dist="38100" dir="2700000" algn="tl">
                    <a:srgbClr val="FFFFFF"/>
                  </a:outerShdw>
                </a:effectLst>
                <a:latin typeface="Times New Roman" pitchFamily="18" charset="0"/>
              </a:rPr>
              <a:t> </a:t>
            </a:r>
            <a:r>
              <a:rPr kumimoji="1" lang="en-US" altLang="zh-CN" sz="2800" b="1">
                <a:solidFill>
                  <a:schemeClr val="bg2"/>
                </a:solidFill>
                <a:effectLst>
                  <a:outerShdw blurRad="38100" dist="38100" dir="2700000" algn="tl">
                    <a:srgbClr val="000000"/>
                  </a:outerShdw>
                </a:effectLst>
                <a:latin typeface="Times New Roman" pitchFamily="18" charset="0"/>
              </a:rPr>
              <a:t>25</a:t>
            </a:r>
            <a:r>
              <a:rPr kumimoji="1" lang="en-US" altLang="zh-CN" sz="2800" b="1">
                <a:solidFill>
                  <a:schemeClr val="tx2"/>
                </a:solidFill>
                <a:effectLst>
                  <a:outerShdw blurRad="38100" dist="38100" dir="2700000" algn="tl">
                    <a:srgbClr val="FFFFFF"/>
                  </a:outerShdw>
                </a:effectLst>
                <a:latin typeface="Times New Roman" pitchFamily="18" charset="0"/>
              </a:rPr>
              <a:t>  </a:t>
            </a:r>
            <a:r>
              <a:rPr kumimoji="1" lang="en-US" altLang="zh-CN" sz="2800" b="1">
                <a:solidFill>
                  <a:schemeClr val="bg2"/>
                </a:solidFill>
                <a:effectLst>
                  <a:outerShdw blurRad="38100" dist="38100" dir="2700000" algn="tl">
                    <a:srgbClr val="000000"/>
                  </a:outerShdw>
                </a:effectLst>
                <a:latin typeface="Times New Roman" pitchFamily="18" charset="0"/>
              </a:rPr>
              <a:t>49</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128042" name="Line 43"/>
          <p:cNvSpPr>
            <a:spLocks noChangeShapeType="1"/>
          </p:cNvSpPr>
          <p:nvPr/>
        </p:nvSpPr>
        <p:spPr bwMode="auto">
          <a:xfrm>
            <a:off x="56388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43" name="Line 44"/>
          <p:cNvSpPr>
            <a:spLocks noChangeShapeType="1"/>
          </p:cNvSpPr>
          <p:nvPr/>
        </p:nvSpPr>
        <p:spPr bwMode="auto">
          <a:xfrm>
            <a:off x="6172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44" name="Line 45"/>
          <p:cNvSpPr>
            <a:spLocks noChangeShapeType="1"/>
          </p:cNvSpPr>
          <p:nvPr/>
        </p:nvSpPr>
        <p:spPr bwMode="auto">
          <a:xfrm>
            <a:off x="6705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45" name="Line 46"/>
          <p:cNvSpPr>
            <a:spLocks noChangeShapeType="1"/>
          </p:cNvSpPr>
          <p:nvPr/>
        </p:nvSpPr>
        <p:spPr bwMode="auto">
          <a:xfrm>
            <a:off x="7315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46" name="Line 47"/>
          <p:cNvSpPr>
            <a:spLocks noChangeShapeType="1"/>
          </p:cNvSpPr>
          <p:nvPr/>
        </p:nvSpPr>
        <p:spPr bwMode="auto">
          <a:xfrm>
            <a:off x="7848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4112" name="Text Box 48"/>
          <p:cNvSpPr txBox="1">
            <a:spLocks noChangeArrowheads="1"/>
          </p:cNvSpPr>
          <p:nvPr/>
        </p:nvSpPr>
        <p:spPr bwMode="auto">
          <a:xfrm>
            <a:off x="5029200" y="5043488"/>
            <a:ext cx="3484563"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交换 </a:t>
            </a:r>
            <a:r>
              <a:rPr kumimoji="1" lang="en-US" altLang="zh-CN" sz="2800" b="1">
                <a:solidFill>
                  <a:srgbClr val="0000FF"/>
                </a:solidFill>
                <a:effectLst>
                  <a:outerShdw blurRad="38100" dist="38100" dir="2700000" algn="tl">
                    <a:srgbClr val="C0C0C0"/>
                  </a:outerShdw>
                </a:effectLst>
                <a:latin typeface="Times New Roman" pitchFamily="18" charset="0"/>
                <a:ea typeface="楷体_GB2312" pitchFamily="49" charset="-122"/>
              </a:rPr>
              <a:t>0 </a:t>
            </a: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号与 </a:t>
            </a:r>
            <a:r>
              <a:rPr kumimoji="1" lang="en-US" altLang="zh-CN" sz="2800" b="1">
                <a:solidFill>
                  <a:srgbClr val="0000FF"/>
                </a:solidFill>
                <a:effectLst>
                  <a:outerShdw blurRad="38100" dist="38100" dir="2700000" algn="tl">
                    <a:srgbClr val="C0C0C0"/>
                  </a:outerShdw>
                </a:effectLst>
                <a:latin typeface="Times New Roman" pitchFamily="18" charset="0"/>
                <a:ea typeface="楷体_GB2312" pitchFamily="49" charset="-122"/>
              </a:rPr>
              <a:t>2 </a:t>
            </a: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号对象</a:t>
            </a:r>
            <a:r>
              <a:rPr kumimoji="1" lang="en-US" altLang="zh-CN" sz="2800" b="1">
                <a:solidFill>
                  <a:srgbClr val="0000FF"/>
                </a:solidFill>
                <a:effectLst>
                  <a:outerShdw blurRad="38100" dist="38100" dir="2700000" algn="tl">
                    <a:srgbClr val="C0C0C0"/>
                  </a:outerShdw>
                </a:effectLst>
                <a:latin typeface="Times New Roman" pitchFamily="18" charset="0"/>
                <a:ea typeface="楷体_GB2312" pitchFamily="49" charset="-122"/>
              </a:rPr>
              <a:t>,</a:t>
            </a:r>
          </a:p>
          <a:p>
            <a:pPr>
              <a:defRPr/>
            </a:pPr>
            <a:r>
              <a:rPr kumimoji="1" lang="en-US" altLang="zh-CN" sz="2800" b="1">
                <a:solidFill>
                  <a:srgbClr val="0000FF"/>
                </a:solidFill>
                <a:effectLst>
                  <a:outerShdw blurRad="38100" dist="38100" dir="2700000" algn="tl">
                    <a:srgbClr val="C0C0C0"/>
                  </a:outerShdw>
                </a:effectLst>
                <a:latin typeface="Times New Roman" pitchFamily="18" charset="0"/>
                <a:ea typeface="楷体_GB2312" pitchFamily="49" charset="-122"/>
              </a:rPr>
              <a:t>2 </a:t>
            </a: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号对象就位</a:t>
            </a:r>
          </a:p>
        </p:txBody>
      </p:sp>
      <p:sp>
        <p:nvSpPr>
          <p:cNvPr id="344113" name="Text Box 49"/>
          <p:cNvSpPr txBox="1">
            <a:spLocks noChangeArrowheads="1"/>
          </p:cNvSpPr>
          <p:nvPr/>
        </p:nvSpPr>
        <p:spPr bwMode="auto">
          <a:xfrm>
            <a:off x="838200" y="5029200"/>
            <a:ext cx="3127375"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从 </a:t>
            </a:r>
            <a:r>
              <a:rPr kumimoji="1" lang="en-US" altLang="zh-CN" sz="2800" b="1">
                <a:solidFill>
                  <a:srgbClr val="0000FF"/>
                </a:solidFill>
                <a:effectLst>
                  <a:outerShdw blurRad="38100" dist="38100" dir="2700000" algn="tl">
                    <a:srgbClr val="C0C0C0"/>
                  </a:outerShdw>
                </a:effectLst>
                <a:latin typeface="Times New Roman" pitchFamily="18" charset="0"/>
                <a:ea typeface="楷体_GB2312" pitchFamily="49" charset="-122"/>
              </a:rPr>
              <a:t>0 </a:t>
            </a: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号到 </a:t>
            </a:r>
            <a:r>
              <a:rPr kumimoji="1" lang="en-US" altLang="zh-CN" sz="2800" b="1">
                <a:solidFill>
                  <a:srgbClr val="0000FF"/>
                </a:solidFill>
                <a:effectLst>
                  <a:outerShdw blurRad="38100" dist="38100" dir="2700000" algn="tl">
                    <a:srgbClr val="C0C0C0"/>
                  </a:outerShdw>
                </a:effectLst>
                <a:latin typeface="Times New Roman" pitchFamily="18" charset="0"/>
                <a:ea typeface="楷体_GB2312" pitchFamily="49" charset="-122"/>
              </a:rPr>
              <a:t>2 </a:t>
            </a: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号 重新</a:t>
            </a:r>
          </a:p>
          <a:p>
            <a:pPr>
              <a:defRPr/>
            </a:pP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调整为最大堆</a:t>
            </a:r>
          </a:p>
        </p:txBody>
      </p:sp>
      <p:sp>
        <p:nvSpPr>
          <p:cNvPr id="128049" name="AutoShape 50"/>
          <p:cNvSpPr>
            <a:spLocks noChangeArrowheads="1"/>
          </p:cNvSpPr>
          <p:nvPr/>
        </p:nvSpPr>
        <p:spPr bwMode="auto">
          <a:xfrm>
            <a:off x="0" y="2349500"/>
            <a:ext cx="457200" cy="457200"/>
          </a:xfrm>
          <a:prstGeom prst="rightArrow">
            <a:avLst>
              <a:gd name="adj1" fmla="val 50000"/>
              <a:gd name="adj2" fmla="val 25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p>
            <a:endParaRPr lang="zh-CN" altLang="en-US"/>
          </a:p>
        </p:txBody>
      </p:sp>
      <p:sp>
        <p:nvSpPr>
          <p:cNvPr id="128050" name="Line 51"/>
          <p:cNvSpPr>
            <a:spLocks noChangeShapeType="1"/>
          </p:cNvSpPr>
          <p:nvPr/>
        </p:nvSpPr>
        <p:spPr bwMode="auto">
          <a:xfrm flipH="1" flipV="1">
            <a:off x="2895600" y="1828800"/>
            <a:ext cx="2286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51" name="Line 52"/>
          <p:cNvSpPr>
            <a:spLocks noChangeShapeType="1"/>
          </p:cNvSpPr>
          <p:nvPr/>
        </p:nvSpPr>
        <p:spPr bwMode="auto">
          <a:xfrm>
            <a:off x="3048000" y="1752600"/>
            <a:ext cx="228600" cy="3048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052" name="AutoShape 53"/>
          <p:cNvSpPr>
            <a:spLocks noChangeArrowheads="1"/>
          </p:cNvSpPr>
          <p:nvPr/>
        </p:nvSpPr>
        <p:spPr bwMode="auto">
          <a:xfrm>
            <a:off x="8534400" y="2362200"/>
            <a:ext cx="609600" cy="457200"/>
          </a:xfrm>
          <a:prstGeom prst="rightArrow">
            <a:avLst>
              <a:gd name="adj1" fmla="val 50000"/>
              <a:gd name="adj2" fmla="val 33333"/>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p>
            <a:endParaRPr lang="zh-CN" altLang="en-US"/>
          </a:p>
        </p:txBody>
      </p:sp>
      <p:sp>
        <p:nvSpPr>
          <p:cNvPr id="128053" name="Freeform 54"/>
          <p:cNvSpPr>
            <a:spLocks/>
          </p:cNvSpPr>
          <p:nvPr/>
        </p:nvSpPr>
        <p:spPr bwMode="auto">
          <a:xfrm>
            <a:off x="1104900" y="1028700"/>
            <a:ext cx="2781300" cy="2044700"/>
          </a:xfrm>
          <a:custGeom>
            <a:avLst/>
            <a:gdLst>
              <a:gd name="T0" fmla="*/ 787400 w 1752"/>
              <a:gd name="T1" fmla="*/ 342900 h 1288"/>
              <a:gd name="T2" fmla="*/ 101600 w 1752"/>
              <a:gd name="T3" fmla="*/ 1181100 h 1288"/>
              <a:gd name="T4" fmla="*/ 177800 w 1752"/>
              <a:gd name="T5" fmla="*/ 1790700 h 1288"/>
              <a:gd name="T6" fmla="*/ 558800 w 1752"/>
              <a:gd name="T7" fmla="*/ 2019300 h 1288"/>
              <a:gd name="T8" fmla="*/ 2387600 w 1752"/>
              <a:gd name="T9" fmla="*/ 1943100 h 1288"/>
              <a:gd name="T10" fmla="*/ 2768600 w 1752"/>
              <a:gd name="T11" fmla="*/ 1485900 h 1288"/>
              <a:gd name="T12" fmla="*/ 2311400 w 1752"/>
              <a:gd name="T13" fmla="*/ 647700 h 1288"/>
              <a:gd name="T14" fmla="*/ 1625600 w 1752"/>
              <a:gd name="T15" fmla="*/ 114300 h 1288"/>
              <a:gd name="T16" fmla="*/ 1168400 w 1752"/>
              <a:gd name="T17" fmla="*/ 38100 h 1288"/>
              <a:gd name="T18" fmla="*/ 787400 w 1752"/>
              <a:gd name="T19" fmla="*/ 342900 h 1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52" h="1288">
                <a:moveTo>
                  <a:pt x="496" y="216"/>
                </a:moveTo>
                <a:cubicBezTo>
                  <a:pt x="384" y="336"/>
                  <a:pt x="128" y="592"/>
                  <a:pt x="64" y="744"/>
                </a:cubicBezTo>
                <a:cubicBezTo>
                  <a:pt x="0" y="896"/>
                  <a:pt x="64" y="1040"/>
                  <a:pt x="112" y="1128"/>
                </a:cubicBezTo>
                <a:cubicBezTo>
                  <a:pt x="160" y="1216"/>
                  <a:pt x="120" y="1256"/>
                  <a:pt x="352" y="1272"/>
                </a:cubicBezTo>
                <a:cubicBezTo>
                  <a:pt x="584" y="1288"/>
                  <a:pt x="1272" y="1280"/>
                  <a:pt x="1504" y="1224"/>
                </a:cubicBezTo>
                <a:cubicBezTo>
                  <a:pt x="1736" y="1168"/>
                  <a:pt x="1752" y="1072"/>
                  <a:pt x="1744" y="936"/>
                </a:cubicBezTo>
                <a:cubicBezTo>
                  <a:pt x="1736" y="800"/>
                  <a:pt x="1576" y="552"/>
                  <a:pt x="1456" y="408"/>
                </a:cubicBezTo>
                <a:cubicBezTo>
                  <a:pt x="1336" y="264"/>
                  <a:pt x="1144" y="136"/>
                  <a:pt x="1024" y="72"/>
                </a:cubicBezTo>
                <a:cubicBezTo>
                  <a:pt x="904" y="8"/>
                  <a:pt x="824" y="0"/>
                  <a:pt x="736" y="24"/>
                </a:cubicBezTo>
                <a:cubicBezTo>
                  <a:pt x="648" y="48"/>
                  <a:pt x="608" y="96"/>
                  <a:pt x="496" y="216"/>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128054" name="Freeform 55"/>
          <p:cNvSpPr>
            <a:spLocks/>
          </p:cNvSpPr>
          <p:nvPr/>
        </p:nvSpPr>
        <p:spPr bwMode="auto">
          <a:xfrm>
            <a:off x="5461000" y="1003300"/>
            <a:ext cx="1981200" cy="2222500"/>
          </a:xfrm>
          <a:custGeom>
            <a:avLst/>
            <a:gdLst>
              <a:gd name="T0" fmla="*/ 863600 w 1248"/>
              <a:gd name="T1" fmla="*/ 444500 h 1400"/>
              <a:gd name="T2" fmla="*/ 101600 w 1248"/>
              <a:gd name="T3" fmla="*/ 1358900 h 1400"/>
              <a:gd name="T4" fmla="*/ 254000 w 1248"/>
              <a:gd name="T5" fmla="*/ 1892300 h 1400"/>
              <a:gd name="T6" fmla="*/ 863600 w 1248"/>
              <a:gd name="T7" fmla="*/ 2120900 h 1400"/>
              <a:gd name="T8" fmla="*/ 1549400 w 1248"/>
              <a:gd name="T9" fmla="*/ 1282700 h 1400"/>
              <a:gd name="T10" fmla="*/ 1930400 w 1248"/>
              <a:gd name="T11" fmla="*/ 673100 h 1400"/>
              <a:gd name="T12" fmla="*/ 1854200 w 1248"/>
              <a:gd name="T13" fmla="*/ 215900 h 1400"/>
              <a:gd name="T14" fmla="*/ 1549400 w 1248"/>
              <a:gd name="T15" fmla="*/ 63500 h 1400"/>
              <a:gd name="T16" fmla="*/ 1244600 w 1248"/>
              <a:gd name="T17" fmla="*/ 63500 h 1400"/>
              <a:gd name="T18" fmla="*/ 863600 w 1248"/>
              <a:gd name="T19" fmla="*/ 444500 h 14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48" h="1400">
                <a:moveTo>
                  <a:pt x="544" y="280"/>
                </a:moveTo>
                <a:cubicBezTo>
                  <a:pt x="424" y="416"/>
                  <a:pt x="128" y="704"/>
                  <a:pt x="64" y="856"/>
                </a:cubicBezTo>
                <a:cubicBezTo>
                  <a:pt x="0" y="1008"/>
                  <a:pt x="80" y="1112"/>
                  <a:pt x="160" y="1192"/>
                </a:cubicBezTo>
                <a:cubicBezTo>
                  <a:pt x="240" y="1272"/>
                  <a:pt x="408" y="1400"/>
                  <a:pt x="544" y="1336"/>
                </a:cubicBezTo>
                <a:cubicBezTo>
                  <a:pt x="680" y="1272"/>
                  <a:pt x="864" y="960"/>
                  <a:pt x="976" y="808"/>
                </a:cubicBezTo>
                <a:cubicBezTo>
                  <a:pt x="1088" y="656"/>
                  <a:pt x="1184" y="536"/>
                  <a:pt x="1216" y="424"/>
                </a:cubicBezTo>
                <a:cubicBezTo>
                  <a:pt x="1248" y="312"/>
                  <a:pt x="1208" y="200"/>
                  <a:pt x="1168" y="136"/>
                </a:cubicBezTo>
                <a:cubicBezTo>
                  <a:pt x="1128" y="72"/>
                  <a:pt x="1040" y="56"/>
                  <a:pt x="976" y="40"/>
                </a:cubicBezTo>
                <a:cubicBezTo>
                  <a:pt x="912" y="24"/>
                  <a:pt x="856" y="0"/>
                  <a:pt x="784" y="40"/>
                </a:cubicBezTo>
                <a:cubicBezTo>
                  <a:pt x="712" y="80"/>
                  <a:pt x="664" y="144"/>
                  <a:pt x="544" y="280"/>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9026" name="Line 2"/>
          <p:cNvSpPr>
            <a:spLocks noChangeShapeType="1"/>
          </p:cNvSpPr>
          <p:nvPr/>
        </p:nvSpPr>
        <p:spPr bwMode="auto">
          <a:xfrm flipH="1">
            <a:off x="7391400" y="2743200"/>
            <a:ext cx="2286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27" name="Line 3"/>
          <p:cNvSpPr>
            <a:spLocks noChangeShapeType="1"/>
          </p:cNvSpPr>
          <p:nvPr/>
        </p:nvSpPr>
        <p:spPr bwMode="auto">
          <a:xfrm>
            <a:off x="7010400" y="1828800"/>
            <a:ext cx="6096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28" name="Line 4"/>
          <p:cNvSpPr>
            <a:spLocks noChangeShapeType="1"/>
          </p:cNvSpPr>
          <p:nvPr/>
        </p:nvSpPr>
        <p:spPr bwMode="auto">
          <a:xfrm>
            <a:off x="6324600" y="2743200"/>
            <a:ext cx="1524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29" name="Line 5"/>
          <p:cNvSpPr>
            <a:spLocks noChangeShapeType="1"/>
          </p:cNvSpPr>
          <p:nvPr/>
        </p:nvSpPr>
        <p:spPr bwMode="auto">
          <a:xfrm flipH="1">
            <a:off x="5562600" y="1828800"/>
            <a:ext cx="1219200" cy="1524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30" name="Line 6"/>
          <p:cNvSpPr>
            <a:spLocks noChangeShapeType="1"/>
          </p:cNvSpPr>
          <p:nvPr/>
        </p:nvSpPr>
        <p:spPr bwMode="auto">
          <a:xfrm flipH="1">
            <a:off x="2895600" y="2743200"/>
            <a:ext cx="2286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31" name="Line 7"/>
          <p:cNvSpPr>
            <a:spLocks noChangeShapeType="1"/>
          </p:cNvSpPr>
          <p:nvPr/>
        </p:nvSpPr>
        <p:spPr bwMode="auto">
          <a:xfrm>
            <a:off x="1828800" y="2743200"/>
            <a:ext cx="1524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32" name="Line 8"/>
          <p:cNvSpPr>
            <a:spLocks noChangeShapeType="1"/>
          </p:cNvSpPr>
          <p:nvPr/>
        </p:nvSpPr>
        <p:spPr bwMode="auto">
          <a:xfrm>
            <a:off x="2667000" y="1828800"/>
            <a:ext cx="6096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33" name="Line 9"/>
          <p:cNvSpPr>
            <a:spLocks noChangeShapeType="1"/>
          </p:cNvSpPr>
          <p:nvPr/>
        </p:nvSpPr>
        <p:spPr bwMode="auto">
          <a:xfrm flipH="1">
            <a:off x="1066800" y="1828800"/>
            <a:ext cx="1219200" cy="1524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5099" name="Oval 11"/>
          <p:cNvSpPr>
            <a:spLocks noChangeArrowheads="1"/>
          </p:cNvSpPr>
          <p:nvPr/>
        </p:nvSpPr>
        <p:spPr bwMode="auto">
          <a:xfrm>
            <a:off x="2209800" y="14478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16</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45100" name="Oval 12"/>
          <p:cNvSpPr>
            <a:spLocks noChangeArrowheads="1"/>
          </p:cNvSpPr>
          <p:nvPr/>
        </p:nvSpPr>
        <p:spPr bwMode="auto">
          <a:xfrm>
            <a:off x="1447800" y="22860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08</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45101" name="Oval 13"/>
          <p:cNvSpPr>
            <a:spLocks noChangeArrowheads="1"/>
          </p:cNvSpPr>
          <p:nvPr/>
        </p:nvSpPr>
        <p:spPr bwMode="auto">
          <a:xfrm>
            <a:off x="685800" y="32004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400" b="1">
                <a:solidFill>
                  <a:schemeClr val="bg2"/>
                </a:solidFill>
                <a:effectLst>
                  <a:outerShdw blurRad="38100" dist="38100" dir="2700000" algn="tl">
                    <a:srgbClr val="000000"/>
                  </a:outerShdw>
                </a:effectLst>
                <a:latin typeface="Times New Roman" pitchFamily="18" charset="0"/>
              </a:rPr>
              <a:t>25*</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45102" name="Oval 14"/>
          <p:cNvSpPr>
            <a:spLocks noChangeArrowheads="1"/>
          </p:cNvSpPr>
          <p:nvPr/>
        </p:nvSpPr>
        <p:spPr bwMode="auto">
          <a:xfrm>
            <a:off x="2971800" y="22860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bg2"/>
                </a:solidFill>
                <a:effectLst>
                  <a:outerShdw blurRad="38100" dist="38100" dir="2700000" algn="tl">
                    <a:srgbClr val="000000"/>
                  </a:outerShdw>
                </a:effectLst>
                <a:latin typeface="Times New Roman" pitchFamily="18" charset="0"/>
              </a:rPr>
              <a:t>21</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45103" name="Oval 15"/>
          <p:cNvSpPr>
            <a:spLocks noChangeArrowheads="1"/>
          </p:cNvSpPr>
          <p:nvPr/>
        </p:nvSpPr>
        <p:spPr bwMode="auto">
          <a:xfrm>
            <a:off x="1752600" y="32004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bg2"/>
                </a:solidFill>
                <a:effectLst>
                  <a:outerShdw blurRad="38100" dist="38100" dir="2700000" algn="tl">
                    <a:srgbClr val="000000"/>
                  </a:outerShdw>
                </a:effectLst>
                <a:latin typeface="Times New Roman" pitchFamily="18" charset="0"/>
              </a:rPr>
              <a:t>25</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45104" name="Oval 16"/>
          <p:cNvSpPr>
            <a:spLocks noChangeArrowheads="1"/>
          </p:cNvSpPr>
          <p:nvPr/>
        </p:nvSpPr>
        <p:spPr bwMode="auto">
          <a:xfrm>
            <a:off x="2590800" y="3200400"/>
            <a:ext cx="533400" cy="533400"/>
          </a:xfrm>
          <a:prstGeom prst="ellipse">
            <a:avLst/>
          </a:prstGeom>
          <a:solidFill>
            <a:schemeClr val="accent1"/>
          </a:solidFill>
          <a:ln w="28575">
            <a:solidFill>
              <a:schemeClr val="tx1"/>
            </a:solidFill>
            <a:round/>
            <a:headEnd/>
            <a:tailEnd/>
          </a:ln>
        </p:spPr>
        <p:txBody>
          <a:bodyPr wrap="none" anchor="ctr"/>
          <a:lstStyle/>
          <a:p>
            <a:pPr algn="ctr">
              <a:defRPr/>
            </a:pPr>
            <a:r>
              <a:rPr kumimoji="1" lang="en-US" altLang="zh-CN" sz="2800" b="1">
                <a:solidFill>
                  <a:schemeClr val="bg2"/>
                </a:solidFill>
                <a:effectLst>
                  <a:outerShdw blurRad="38100" dist="38100" dir="2700000" algn="tl">
                    <a:srgbClr val="000000"/>
                  </a:outerShdw>
                </a:effectLst>
                <a:latin typeface="Times New Roman" pitchFamily="18" charset="0"/>
              </a:rPr>
              <a:t>49</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45105" name="Text Box 17"/>
          <p:cNvSpPr txBox="1">
            <a:spLocks noChangeArrowheads="1"/>
          </p:cNvSpPr>
          <p:nvPr/>
        </p:nvSpPr>
        <p:spPr bwMode="auto">
          <a:xfrm>
            <a:off x="2000250" y="10810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0</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45106" name="Text Box 18"/>
          <p:cNvSpPr txBox="1">
            <a:spLocks noChangeArrowheads="1"/>
          </p:cNvSpPr>
          <p:nvPr/>
        </p:nvSpPr>
        <p:spPr bwMode="auto">
          <a:xfrm>
            <a:off x="1314450" y="18288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1</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45107" name="Text Box 19"/>
          <p:cNvSpPr txBox="1">
            <a:spLocks noChangeArrowheads="1"/>
          </p:cNvSpPr>
          <p:nvPr/>
        </p:nvSpPr>
        <p:spPr bwMode="auto">
          <a:xfrm>
            <a:off x="3448050" y="19812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2</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45108" name="Text Box 20"/>
          <p:cNvSpPr txBox="1">
            <a:spLocks noChangeArrowheads="1"/>
          </p:cNvSpPr>
          <p:nvPr/>
        </p:nvSpPr>
        <p:spPr bwMode="auto">
          <a:xfrm>
            <a:off x="60960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3</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45109" name="Text Box 21"/>
          <p:cNvSpPr txBox="1">
            <a:spLocks noChangeArrowheads="1"/>
          </p:cNvSpPr>
          <p:nvPr/>
        </p:nvSpPr>
        <p:spPr bwMode="auto">
          <a:xfrm>
            <a:off x="198120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4</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45110" name="Text Box 22"/>
          <p:cNvSpPr txBox="1">
            <a:spLocks noChangeArrowheads="1"/>
          </p:cNvSpPr>
          <p:nvPr/>
        </p:nvSpPr>
        <p:spPr bwMode="auto">
          <a:xfrm>
            <a:off x="2533650" y="27574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5</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129046" name="AutoShape 23"/>
          <p:cNvSpPr>
            <a:spLocks noChangeArrowheads="1"/>
          </p:cNvSpPr>
          <p:nvPr/>
        </p:nvSpPr>
        <p:spPr bwMode="auto">
          <a:xfrm>
            <a:off x="4284663" y="2362200"/>
            <a:ext cx="668337" cy="457200"/>
          </a:xfrm>
          <a:prstGeom prst="rightArrow">
            <a:avLst>
              <a:gd name="adj1" fmla="val 50000"/>
              <a:gd name="adj2" fmla="val 36545"/>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p>
            <a:endParaRPr lang="zh-CN" altLang="en-US"/>
          </a:p>
        </p:txBody>
      </p:sp>
      <p:sp>
        <p:nvSpPr>
          <p:cNvPr id="345112" name="Oval 24"/>
          <p:cNvSpPr>
            <a:spLocks noChangeArrowheads="1"/>
          </p:cNvSpPr>
          <p:nvPr/>
        </p:nvSpPr>
        <p:spPr bwMode="auto">
          <a:xfrm>
            <a:off x="6629400" y="1447800"/>
            <a:ext cx="533400" cy="533400"/>
          </a:xfrm>
          <a:prstGeom prst="ellipse">
            <a:avLst/>
          </a:prstGeom>
          <a:solidFill>
            <a:srgbClr val="CCECFF"/>
          </a:solidFill>
          <a:ln w="28575">
            <a:solidFill>
              <a:schemeClr val="tx1"/>
            </a:solidFill>
            <a:round/>
            <a:headEnd/>
            <a:tailEnd/>
          </a:ln>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08</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45113" name="Oval 25"/>
          <p:cNvSpPr>
            <a:spLocks noChangeArrowheads="1"/>
          </p:cNvSpPr>
          <p:nvPr/>
        </p:nvSpPr>
        <p:spPr bwMode="auto">
          <a:xfrm>
            <a:off x="5943600" y="2286000"/>
            <a:ext cx="533400" cy="533400"/>
          </a:xfrm>
          <a:prstGeom prst="ellipse">
            <a:avLst/>
          </a:prstGeom>
          <a:solidFill>
            <a:srgbClr val="CCECFF"/>
          </a:solidFill>
          <a:ln w="28575">
            <a:solidFill>
              <a:schemeClr val="tx1"/>
            </a:solidFill>
            <a:round/>
            <a:headEnd/>
            <a:tailEnd/>
          </a:ln>
        </p:spPr>
        <p:txBody>
          <a:bodyPr wrap="none" anchor="ctr"/>
          <a:lstStyle/>
          <a:p>
            <a:pPr algn="ctr">
              <a:defRPr/>
            </a:pPr>
            <a:r>
              <a:rPr kumimoji="1" lang="en-US" altLang="zh-CN" sz="2800" b="1">
                <a:solidFill>
                  <a:schemeClr val="bg2"/>
                </a:solidFill>
                <a:effectLst>
                  <a:outerShdw blurRad="38100" dist="38100" dir="2700000" algn="tl">
                    <a:srgbClr val="000000"/>
                  </a:outerShdw>
                </a:effectLst>
                <a:latin typeface="Times New Roman" pitchFamily="18" charset="0"/>
              </a:rPr>
              <a:t>16</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45114" name="Oval 26"/>
          <p:cNvSpPr>
            <a:spLocks noChangeArrowheads="1"/>
          </p:cNvSpPr>
          <p:nvPr/>
        </p:nvSpPr>
        <p:spPr bwMode="auto">
          <a:xfrm>
            <a:off x="5181600" y="3200400"/>
            <a:ext cx="533400" cy="533400"/>
          </a:xfrm>
          <a:prstGeom prst="ellipse">
            <a:avLst/>
          </a:prstGeom>
          <a:solidFill>
            <a:schemeClr val="accent2"/>
          </a:solidFill>
          <a:ln w="28575">
            <a:solidFill>
              <a:schemeClr val="tx1"/>
            </a:solidFill>
            <a:round/>
            <a:headEnd/>
            <a:tailEnd/>
          </a:ln>
        </p:spPr>
        <p:txBody>
          <a:bodyPr wrap="none" anchor="ctr"/>
          <a:lstStyle/>
          <a:p>
            <a:pPr algn="ctr">
              <a:defRPr/>
            </a:pPr>
            <a:r>
              <a:rPr kumimoji="1" lang="en-US" altLang="zh-CN" sz="2400" b="1">
                <a:solidFill>
                  <a:schemeClr val="bg2"/>
                </a:solidFill>
                <a:effectLst>
                  <a:outerShdw blurRad="38100" dist="38100" dir="2700000" algn="tl">
                    <a:srgbClr val="000000"/>
                  </a:outerShdw>
                </a:effectLst>
                <a:latin typeface="Times New Roman" pitchFamily="18" charset="0"/>
              </a:rPr>
              <a:t>25*</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45115" name="Oval 27"/>
          <p:cNvSpPr>
            <a:spLocks noChangeArrowheads="1"/>
          </p:cNvSpPr>
          <p:nvPr/>
        </p:nvSpPr>
        <p:spPr bwMode="auto">
          <a:xfrm>
            <a:off x="6248400" y="3200400"/>
            <a:ext cx="533400" cy="533400"/>
          </a:xfrm>
          <a:prstGeom prst="ellipse">
            <a:avLst/>
          </a:prstGeom>
          <a:solidFill>
            <a:schemeClr val="accent2"/>
          </a:solidFill>
          <a:ln w="28575">
            <a:solidFill>
              <a:schemeClr val="tx1"/>
            </a:solidFill>
            <a:round/>
            <a:headEnd/>
            <a:tailEnd/>
          </a:ln>
        </p:spPr>
        <p:txBody>
          <a:bodyPr wrap="none" anchor="ctr"/>
          <a:lstStyle/>
          <a:p>
            <a:pPr algn="ctr">
              <a:defRPr/>
            </a:pPr>
            <a:r>
              <a:rPr kumimoji="1" lang="en-US" altLang="zh-CN" sz="2800" b="1">
                <a:solidFill>
                  <a:schemeClr val="bg2"/>
                </a:solidFill>
                <a:effectLst>
                  <a:outerShdw blurRad="38100" dist="38100" dir="2700000" algn="tl">
                    <a:srgbClr val="000000"/>
                  </a:outerShdw>
                </a:effectLst>
                <a:latin typeface="Times New Roman" pitchFamily="18" charset="0"/>
              </a:rPr>
              <a:t>25</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45116" name="Oval 28"/>
          <p:cNvSpPr>
            <a:spLocks noChangeArrowheads="1"/>
          </p:cNvSpPr>
          <p:nvPr/>
        </p:nvSpPr>
        <p:spPr bwMode="auto">
          <a:xfrm>
            <a:off x="7391400" y="2286000"/>
            <a:ext cx="533400" cy="533400"/>
          </a:xfrm>
          <a:prstGeom prst="ellipse">
            <a:avLst/>
          </a:prstGeom>
          <a:solidFill>
            <a:schemeClr val="accent2"/>
          </a:solidFill>
          <a:ln w="28575">
            <a:solidFill>
              <a:schemeClr val="tx1"/>
            </a:solidFill>
            <a:round/>
            <a:headEnd/>
            <a:tailEnd/>
          </a:ln>
        </p:spPr>
        <p:txBody>
          <a:bodyPr wrap="none" anchor="ctr"/>
          <a:lstStyle/>
          <a:p>
            <a:pPr algn="ctr">
              <a:defRPr/>
            </a:pPr>
            <a:r>
              <a:rPr kumimoji="1" lang="en-US" altLang="zh-CN" sz="2800" b="1">
                <a:solidFill>
                  <a:schemeClr val="bg2"/>
                </a:solidFill>
                <a:effectLst>
                  <a:outerShdw blurRad="38100" dist="38100" dir="2700000" algn="tl">
                    <a:srgbClr val="000000"/>
                  </a:outerShdw>
                </a:effectLst>
                <a:latin typeface="Times New Roman" pitchFamily="18" charset="0"/>
              </a:rPr>
              <a:t>21</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45117" name="Oval 29"/>
          <p:cNvSpPr>
            <a:spLocks noChangeArrowheads="1"/>
          </p:cNvSpPr>
          <p:nvPr/>
        </p:nvSpPr>
        <p:spPr bwMode="auto">
          <a:xfrm>
            <a:off x="7086600" y="3200400"/>
            <a:ext cx="533400" cy="533400"/>
          </a:xfrm>
          <a:prstGeom prst="ellipse">
            <a:avLst/>
          </a:prstGeom>
          <a:solidFill>
            <a:schemeClr val="accent2"/>
          </a:solidFill>
          <a:ln w="28575">
            <a:solidFill>
              <a:schemeClr val="tx1"/>
            </a:solidFill>
            <a:round/>
            <a:headEnd/>
            <a:tailEnd/>
          </a:ln>
        </p:spPr>
        <p:txBody>
          <a:bodyPr wrap="none" anchor="ctr"/>
          <a:lstStyle/>
          <a:p>
            <a:pPr algn="ctr">
              <a:defRPr/>
            </a:pPr>
            <a:r>
              <a:rPr kumimoji="1" lang="en-US" altLang="zh-CN" sz="2800" b="1">
                <a:solidFill>
                  <a:schemeClr val="bg2"/>
                </a:solidFill>
                <a:effectLst>
                  <a:outerShdw blurRad="38100" dist="38100" dir="2700000" algn="tl">
                    <a:srgbClr val="000000"/>
                  </a:outerShdw>
                </a:effectLst>
                <a:latin typeface="Times New Roman" pitchFamily="18" charset="0"/>
              </a:rPr>
              <a:t>49</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345118" name="Text Box 30"/>
          <p:cNvSpPr txBox="1">
            <a:spLocks noChangeArrowheads="1"/>
          </p:cNvSpPr>
          <p:nvPr/>
        </p:nvSpPr>
        <p:spPr bwMode="auto">
          <a:xfrm>
            <a:off x="6496050" y="10668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0</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45119" name="Text Box 31"/>
          <p:cNvSpPr txBox="1">
            <a:spLocks noChangeArrowheads="1"/>
          </p:cNvSpPr>
          <p:nvPr/>
        </p:nvSpPr>
        <p:spPr bwMode="auto">
          <a:xfrm>
            <a:off x="7867650" y="2057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2</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45120" name="Text Box 32"/>
          <p:cNvSpPr txBox="1">
            <a:spLocks noChangeArrowheads="1"/>
          </p:cNvSpPr>
          <p:nvPr/>
        </p:nvSpPr>
        <p:spPr bwMode="auto">
          <a:xfrm>
            <a:off x="695325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5</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45121" name="Text Box 33"/>
          <p:cNvSpPr txBox="1">
            <a:spLocks noChangeArrowheads="1"/>
          </p:cNvSpPr>
          <p:nvPr/>
        </p:nvSpPr>
        <p:spPr bwMode="auto">
          <a:xfrm>
            <a:off x="655320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4</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45122" name="Text Box 34"/>
          <p:cNvSpPr txBox="1">
            <a:spLocks noChangeArrowheads="1"/>
          </p:cNvSpPr>
          <p:nvPr/>
        </p:nvSpPr>
        <p:spPr bwMode="auto">
          <a:xfrm>
            <a:off x="5048250" y="2819400"/>
            <a:ext cx="3619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3</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45123" name="Text Box 35"/>
          <p:cNvSpPr txBox="1">
            <a:spLocks noChangeArrowheads="1"/>
          </p:cNvSpPr>
          <p:nvPr/>
        </p:nvSpPr>
        <p:spPr bwMode="auto">
          <a:xfrm>
            <a:off x="5715000" y="1919288"/>
            <a:ext cx="361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en-US" altLang="zh-CN" sz="2800" b="1">
                <a:latin typeface="Times New Roman" pitchFamily="18" charset="0"/>
              </a:rPr>
              <a:t>1</a:t>
            </a:r>
            <a:endParaRPr kumimoji="1" lang="en-US"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345124" name="Rectangle 36" descr="永恒"/>
          <p:cNvSpPr>
            <a:spLocks noChangeArrowheads="1"/>
          </p:cNvSpPr>
          <p:nvPr/>
        </p:nvSpPr>
        <p:spPr bwMode="auto">
          <a:xfrm>
            <a:off x="685800" y="4343400"/>
            <a:ext cx="3276600" cy="533400"/>
          </a:xfrm>
          <a:prstGeom prst="rect">
            <a:avLst/>
          </a:prstGeom>
          <a:blipFill dpi="0" rotWithShape="0">
            <a:blip r:embed="rId2"/>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16  08  21  </a:t>
            </a:r>
            <a:r>
              <a:rPr kumimoji="1" lang="en-US" altLang="zh-CN" sz="2800" b="1">
                <a:solidFill>
                  <a:schemeClr val="bg2"/>
                </a:solidFill>
                <a:effectLst>
                  <a:outerShdw blurRad="38100" dist="38100" dir="2700000" algn="tl">
                    <a:srgbClr val="000000"/>
                  </a:outerShdw>
                </a:effectLst>
                <a:latin typeface="Times New Roman" pitchFamily="18" charset="0"/>
              </a:rPr>
              <a:t>25*</a:t>
            </a:r>
            <a:r>
              <a:rPr kumimoji="1" lang="en-US" altLang="zh-CN" sz="2800" b="1">
                <a:solidFill>
                  <a:schemeClr val="tx2"/>
                </a:solidFill>
                <a:effectLst>
                  <a:outerShdw blurRad="38100" dist="38100" dir="2700000" algn="tl">
                    <a:srgbClr val="FFFFFF"/>
                  </a:outerShdw>
                </a:effectLst>
                <a:latin typeface="Times New Roman" pitchFamily="18" charset="0"/>
              </a:rPr>
              <a:t> </a:t>
            </a:r>
            <a:r>
              <a:rPr kumimoji="1" lang="en-US" altLang="zh-CN" sz="2800" b="1">
                <a:solidFill>
                  <a:schemeClr val="bg2"/>
                </a:solidFill>
                <a:effectLst>
                  <a:outerShdw blurRad="38100" dist="38100" dir="2700000" algn="tl">
                    <a:srgbClr val="000000"/>
                  </a:outerShdw>
                </a:effectLst>
                <a:latin typeface="Times New Roman" pitchFamily="18" charset="0"/>
              </a:rPr>
              <a:t>25</a:t>
            </a:r>
            <a:r>
              <a:rPr kumimoji="1" lang="en-US" altLang="zh-CN" sz="2800" b="1">
                <a:solidFill>
                  <a:schemeClr val="tx2"/>
                </a:solidFill>
                <a:effectLst>
                  <a:outerShdw blurRad="38100" dist="38100" dir="2700000" algn="tl">
                    <a:srgbClr val="FFFFFF"/>
                  </a:outerShdw>
                </a:effectLst>
                <a:latin typeface="Times New Roman" pitchFamily="18" charset="0"/>
              </a:rPr>
              <a:t>  </a:t>
            </a:r>
            <a:r>
              <a:rPr kumimoji="1" lang="en-US" altLang="zh-CN" sz="2800" b="1">
                <a:solidFill>
                  <a:schemeClr val="bg2"/>
                </a:solidFill>
                <a:effectLst>
                  <a:outerShdw blurRad="38100" dist="38100" dir="2700000" algn="tl">
                    <a:srgbClr val="000000"/>
                  </a:outerShdw>
                </a:effectLst>
                <a:latin typeface="Times New Roman" pitchFamily="18" charset="0"/>
              </a:rPr>
              <a:t>49</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129060" name="Line 37"/>
          <p:cNvSpPr>
            <a:spLocks noChangeShapeType="1"/>
          </p:cNvSpPr>
          <p:nvPr/>
        </p:nvSpPr>
        <p:spPr bwMode="auto">
          <a:xfrm>
            <a:off x="1219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61" name="Line 38"/>
          <p:cNvSpPr>
            <a:spLocks noChangeShapeType="1"/>
          </p:cNvSpPr>
          <p:nvPr/>
        </p:nvSpPr>
        <p:spPr bwMode="auto">
          <a:xfrm>
            <a:off x="1752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62" name="Line 39"/>
          <p:cNvSpPr>
            <a:spLocks noChangeShapeType="1"/>
          </p:cNvSpPr>
          <p:nvPr/>
        </p:nvSpPr>
        <p:spPr bwMode="auto">
          <a:xfrm>
            <a:off x="22860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63" name="Line 40"/>
          <p:cNvSpPr>
            <a:spLocks noChangeShapeType="1"/>
          </p:cNvSpPr>
          <p:nvPr/>
        </p:nvSpPr>
        <p:spPr bwMode="auto">
          <a:xfrm>
            <a:off x="2895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64" name="Line 41"/>
          <p:cNvSpPr>
            <a:spLocks noChangeShapeType="1"/>
          </p:cNvSpPr>
          <p:nvPr/>
        </p:nvSpPr>
        <p:spPr bwMode="auto">
          <a:xfrm>
            <a:off x="34290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5130" name="Rectangle 42" descr="永恒"/>
          <p:cNvSpPr>
            <a:spLocks noChangeArrowheads="1"/>
          </p:cNvSpPr>
          <p:nvPr/>
        </p:nvSpPr>
        <p:spPr bwMode="auto">
          <a:xfrm>
            <a:off x="5105400" y="4343400"/>
            <a:ext cx="3276600" cy="533400"/>
          </a:xfrm>
          <a:prstGeom prst="rect">
            <a:avLst/>
          </a:prstGeom>
          <a:blipFill dpi="0" rotWithShape="0">
            <a:blip r:embed="rId2"/>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wrap="none" anchor="ctr"/>
          <a:lstStyle/>
          <a:p>
            <a:pPr algn="ctr">
              <a:defRPr/>
            </a:pPr>
            <a:r>
              <a:rPr kumimoji="1" lang="en-US" altLang="zh-CN" sz="2800" b="1">
                <a:solidFill>
                  <a:schemeClr val="tx2"/>
                </a:solidFill>
                <a:effectLst>
                  <a:outerShdw blurRad="38100" dist="38100" dir="2700000" algn="tl">
                    <a:srgbClr val="FFFFFF"/>
                  </a:outerShdw>
                </a:effectLst>
                <a:latin typeface="Times New Roman" pitchFamily="18" charset="0"/>
              </a:rPr>
              <a:t>08  </a:t>
            </a:r>
            <a:r>
              <a:rPr kumimoji="1" lang="en-US" altLang="zh-CN" sz="2800" b="1">
                <a:solidFill>
                  <a:schemeClr val="bg2"/>
                </a:solidFill>
                <a:effectLst>
                  <a:outerShdw blurRad="38100" dist="38100" dir="2700000" algn="tl">
                    <a:srgbClr val="000000"/>
                  </a:outerShdw>
                </a:effectLst>
                <a:latin typeface="Times New Roman" pitchFamily="18" charset="0"/>
              </a:rPr>
              <a:t>16 </a:t>
            </a:r>
            <a:r>
              <a:rPr kumimoji="1" lang="en-US" altLang="zh-CN" sz="2800" b="1">
                <a:solidFill>
                  <a:schemeClr val="tx2"/>
                </a:solidFill>
                <a:effectLst>
                  <a:outerShdw blurRad="38100" dist="38100" dir="2700000" algn="tl">
                    <a:srgbClr val="FFFFFF"/>
                  </a:outerShdw>
                </a:effectLst>
                <a:latin typeface="Times New Roman" pitchFamily="18" charset="0"/>
              </a:rPr>
              <a:t> </a:t>
            </a:r>
            <a:r>
              <a:rPr kumimoji="1" lang="en-US" altLang="zh-CN" sz="2800" b="1">
                <a:solidFill>
                  <a:schemeClr val="bg2"/>
                </a:solidFill>
                <a:effectLst>
                  <a:outerShdw blurRad="38100" dist="38100" dir="2700000" algn="tl">
                    <a:srgbClr val="000000"/>
                  </a:outerShdw>
                </a:effectLst>
                <a:latin typeface="Times New Roman" pitchFamily="18" charset="0"/>
              </a:rPr>
              <a:t>21</a:t>
            </a:r>
            <a:r>
              <a:rPr kumimoji="1" lang="en-US" altLang="zh-CN" sz="2800" b="1">
                <a:solidFill>
                  <a:schemeClr val="tx2"/>
                </a:solidFill>
                <a:effectLst>
                  <a:outerShdw blurRad="38100" dist="38100" dir="2700000" algn="tl">
                    <a:srgbClr val="FFFFFF"/>
                  </a:outerShdw>
                </a:effectLst>
                <a:latin typeface="Times New Roman" pitchFamily="18" charset="0"/>
              </a:rPr>
              <a:t>  </a:t>
            </a:r>
            <a:r>
              <a:rPr kumimoji="1" lang="en-US" altLang="zh-CN" sz="2800" b="1">
                <a:solidFill>
                  <a:schemeClr val="bg2"/>
                </a:solidFill>
                <a:effectLst>
                  <a:outerShdw blurRad="38100" dist="38100" dir="2700000" algn="tl">
                    <a:srgbClr val="000000"/>
                  </a:outerShdw>
                </a:effectLst>
                <a:latin typeface="Times New Roman" pitchFamily="18" charset="0"/>
              </a:rPr>
              <a:t>25*</a:t>
            </a:r>
            <a:r>
              <a:rPr kumimoji="1" lang="en-US" altLang="zh-CN" sz="2800" b="1">
                <a:solidFill>
                  <a:schemeClr val="tx2"/>
                </a:solidFill>
                <a:effectLst>
                  <a:outerShdw blurRad="38100" dist="38100" dir="2700000" algn="tl">
                    <a:srgbClr val="FFFFFF"/>
                  </a:outerShdw>
                </a:effectLst>
                <a:latin typeface="Times New Roman" pitchFamily="18" charset="0"/>
              </a:rPr>
              <a:t> </a:t>
            </a:r>
            <a:r>
              <a:rPr kumimoji="1" lang="en-US" altLang="zh-CN" sz="2800" b="1">
                <a:solidFill>
                  <a:schemeClr val="bg2"/>
                </a:solidFill>
                <a:effectLst>
                  <a:outerShdw blurRad="38100" dist="38100" dir="2700000" algn="tl">
                    <a:srgbClr val="000000"/>
                  </a:outerShdw>
                </a:effectLst>
                <a:latin typeface="Times New Roman" pitchFamily="18" charset="0"/>
              </a:rPr>
              <a:t>25</a:t>
            </a:r>
            <a:r>
              <a:rPr kumimoji="1" lang="en-US" altLang="zh-CN" sz="2800" b="1">
                <a:solidFill>
                  <a:schemeClr val="tx2"/>
                </a:solidFill>
                <a:effectLst>
                  <a:outerShdw blurRad="38100" dist="38100" dir="2700000" algn="tl">
                    <a:srgbClr val="FFFFFF"/>
                  </a:outerShdw>
                </a:effectLst>
                <a:latin typeface="Times New Roman" pitchFamily="18" charset="0"/>
              </a:rPr>
              <a:t>  </a:t>
            </a:r>
            <a:r>
              <a:rPr kumimoji="1" lang="en-US" altLang="zh-CN" sz="2800" b="1">
                <a:solidFill>
                  <a:schemeClr val="bg2"/>
                </a:solidFill>
                <a:effectLst>
                  <a:outerShdw blurRad="38100" dist="38100" dir="2700000" algn="tl">
                    <a:srgbClr val="000000"/>
                  </a:outerShdw>
                </a:effectLst>
                <a:latin typeface="Times New Roman" pitchFamily="18" charset="0"/>
              </a:rPr>
              <a:t>49</a:t>
            </a:r>
            <a:endParaRPr kumimoji="1" lang="en-US" altLang="zh-CN" sz="3200" b="1">
              <a:effectLst>
                <a:outerShdw blurRad="38100" dist="38100" dir="2700000" algn="tl">
                  <a:srgbClr val="FFFFFF"/>
                </a:outerShdw>
              </a:effectLst>
              <a:latin typeface="Times New Roman" pitchFamily="18" charset="0"/>
              <a:ea typeface="楷体_GB2312" pitchFamily="49" charset="-122"/>
            </a:endParaRPr>
          </a:p>
        </p:txBody>
      </p:sp>
      <p:sp>
        <p:nvSpPr>
          <p:cNvPr id="129066" name="Line 43"/>
          <p:cNvSpPr>
            <a:spLocks noChangeShapeType="1"/>
          </p:cNvSpPr>
          <p:nvPr/>
        </p:nvSpPr>
        <p:spPr bwMode="auto">
          <a:xfrm>
            <a:off x="56388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67" name="Line 44"/>
          <p:cNvSpPr>
            <a:spLocks noChangeShapeType="1"/>
          </p:cNvSpPr>
          <p:nvPr/>
        </p:nvSpPr>
        <p:spPr bwMode="auto">
          <a:xfrm>
            <a:off x="6172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68" name="Line 45"/>
          <p:cNvSpPr>
            <a:spLocks noChangeShapeType="1"/>
          </p:cNvSpPr>
          <p:nvPr/>
        </p:nvSpPr>
        <p:spPr bwMode="auto">
          <a:xfrm>
            <a:off x="6705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69" name="Line 46"/>
          <p:cNvSpPr>
            <a:spLocks noChangeShapeType="1"/>
          </p:cNvSpPr>
          <p:nvPr/>
        </p:nvSpPr>
        <p:spPr bwMode="auto">
          <a:xfrm>
            <a:off x="73152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70" name="Line 47"/>
          <p:cNvSpPr>
            <a:spLocks noChangeShapeType="1"/>
          </p:cNvSpPr>
          <p:nvPr/>
        </p:nvSpPr>
        <p:spPr bwMode="auto">
          <a:xfrm>
            <a:off x="7848600" y="43434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5136" name="Text Box 48"/>
          <p:cNvSpPr txBox="1">
            <a:spLocks noChangeArrowheads="1"/>
          </p:cNvSpPr>
          <p:nvPr/>
        </p:nvSpPr>
        <p:spPr bwMode="auto">
          <a:xfrm>
            <a:off x="5029200" y="5043488"/>
            <a:ext cx="3484563"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交换 </a:t>
            </a:r>
            <a:r>
              <a:rPr kumimoji="1" lang="en-US" altLang="zh-CN" sz="2800" b="1">
                <a:solidFill>
                  <a:srgbClr val="0000FF"/>
                </a:solidFill>
                <a:effectLst>
                  <a:outerShdw blurRad="38100" dist="38100" dir="2700000" algn="tl">
                    <a:srgbClr val="C0C0C0"/>
                  </a:outerShdw>
                </a:effectLst>
                <a:latin typeface="Times New Roman" pitchFamily="18" charset="0"/>
                <a:ea typeface="楷体_GB2312" pitchFamily="49" charset="-122"/>
              </a:rPr>
              <a:t>0 </a:t>
            </a: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号与 </a:t>
            </a:r>
            <a:r>
              <a:rPr kumimoji="1" lang="en-US" altLang="zh-CN" sz="2800" b="1">
                <a:solidFill>
                  <a:srgbClr val="0000FF"/>
                </a:solidFill>
                <a:effectLst>
                  <a:outerShdw blurRad="38100" dist="38100" dir="2700000" algn="tl">
                    <a:srgbClr val="C0C0C0"/>
                  </a:outerShdw>
                </a:effectLst>
                <a:latin typeface="Times New Roman" pitchFamily="18" charset="0"/>
                <a:ea typeface="楷体_GB2312" pitchFamily="49" charset="-122"/>
              </a:rPr>
              <a:t>1 </a:t>
            </a: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号对象</a:t>
            </a:r>
            <a:r>
              <a:rPr kumimoji="1" lang="en-US" altLang="zh-CN" sz="2800" b="1">
                <a:solidFill>
                  <a:srgbClr val="0000FF"/>
                </a:solidFill>
                <a:effectLst>
                  <a:outerShdw blurRad="38100" dist="38100" dir="2700000" algn="tl">
                    <a:srgbClr val="C0C0C0"/>
                  </a:outerShdw>
                </a:effectLst>
                <a:latin typeface="Times New Roman" pitchFamily="18" charset="0"/>
                <a:ea typeface="楷体_GB2312" pitchFamily="49" charset="-122"/>
              </a:rPr>
              <a:t>,</a:t>
            </a:r>
          </a:p>
          <a:p>
            <a:pPr>
              <a:defRPr/>
            </a:pPr>
            <a:r>
              <a:rPr kumimoji="1" lang="en-US" altLang="zh-CN" sz="2800" b="1">
                <a:solidFill>
                  <a:srgbClr val="0000FF"/>
                </a:solidFill>
                <a:effectLst>
                  <a:outerShdw blurRad="38100" dist="38100" dir="2700000" algn="tl">
                    <a:srgbClr val="C0C0C0"/>
                  </a:outerShdw>
                </a:effectLst>
                <a:latin typeface="Times New Roman" pitchFamily="18" charset="0"/>
                <a:ea typeface="楷体_GB2312" pitchFamily="49" charset="-122"/>
              </a:rPr>
              <a:t>1 </a:t>
            </a: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号对象就位</a:t>
            </a:r>
          </a:p>
        </p:txBody>
      </p:sp>
      <p:sp>
        <p:nvSpPr>
          <p:cNvPr id="345137" name="Text Box 49"/>
          <p:cNvSpPr txBox="1">
            <a:spLocks noChangeArrowheads="1"/>
          </p:cNvSpPr>
          <p:nvPr/>
        </p:nvSpPr>
        <p:spPr bwMode="auto">
          <a:xfrm>
            <a:off x="838200" y="5029200"/>
            <a:ext cx="3127375"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从 </a:t>
            </a:r>
            <a:r>
              <a:rPr kumimoji="1" lang="en-US" altLang="zh-CN" sz="2800" b="1">
                <a:solidFill>
                  <a:srgbClr val="0000FF"/>
                </a:solidFill>
                <a:effectLst>
                  <a:outerShdw blurRad="38100" dist="38100" dir="2700000" algn="tl">
                    <a:srgbClr val="C0C0C0"/>
                  </a:outerShdw>
                </a:effectLst>
                <a:latin typeface="Times New Roman" pitchFamily="18" charset="0"/>
                <a:ea typeface="楷体_GB2312" pitchFamily="49" charset="-122"/>
              </a:rPr>
              <a:t>0 </a:t>
            </a: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号到 </a:t>
            </a:r>
            <a:r>
              <a:rPr kumimoji="1" lang="en-US" altLang="zh-CN" sz="2800" b="1">
                <a:solidFill>
                  <a:srgbClr val="0000FF"/>
                </a:solidFill>
                <a:effectLst>
                  <a:outerShdw blurRad="38100" dist="38100" dir="2700000" algn="tl">
                    <a:srgbClr val="C0C0C0"/>
                  </a:outerShdw>
                </a:effectLst>
                <a:latin typeface="Times New Roman" pitchFamily="18" charset="0"/>
                <a:ea typeface="楷体_GB2312" pitchFamily="49" charset="-122"/>
              </a:rPr>
              <a:t>1 </a:t>
            </a: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号 重新</a:t>
            </a:r>
          </a:p>
          <a:p>
            <a:pPr>
              <a:defRPr/>
            </a:pP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调整为最大堆</a:t>
            </a:r>
          </a:p>
        </p:txBody>
      </p:sp>
      <p:sp>
        <p:nvSpPr>
          <p:cNvPr id="129073" name="AutoShape 50"/>
          <p:cNvSpPr>
            <a:spLocks noChangeArrowheads="1"/>
          </p:cNvSpPr>
          <p:nvPr/>
        </p:nvSpPr>
        <p:spPr bwMode="auto">
          <a:xfrm>
            <a:off x="0" y="2362200"/>
            <a:ext cx="457200" cy="457200"/>
          </a:xfrm>
          <a:prstGeom prst="rightArrow">
            <a:avLst>
              <a:gd name="adj1" fmla="val 50000"/>
              <a:gd name="adj2" fmla="val 25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p>
            <a:endParaRPr lang="zh-CN" altLang="en-US"/>
          </a:p>
        </p:txBody>
      </p:sp>
      <p:sp>
        <p:nvSpPr>
          <p:cNvPr id="129074" name="Line 51"/>
          <p:cNvSpPr>
            <a:spLocks noChangeShapeType="1"/>
          </p:cNvSpPr>
          <p:nvPr/>
        </p:nvSpPr>
        <p:spPr bwMode="auto">
          <a:xfrm flipV="1">
            <a:off x="1828800" y="1828800"/>
            <a:ext cx="30480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75" name="Line 52"/>
          <p:cNvSpPr>
            <a:spLocks noChangeShapeType="1"/>
          </p:cNvSpPr>
          <p:nvPr/>
        </p:nvSpPr>
        <p:spPr bwMode="auto">
          <a:xfrm flipH="1">
            <a:off x="1752600" y="1752600"/>
            <a:ext cx="304800" cy="3810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76" name="Freeform 53"/>
          <p:cNvSpPr>
            <a:spLocks/>
          </p:cNvSpPr>
          <p:nvPr/>
        </p:nvSpPr>
        <p:spPr bwMode="auto">
          <a:xfrm>
            <a:off x="990600" y="1003300"/>
            <a:ext cx="1981200" cy="2222500"/>
          </a:xfrm>
          <a:custGeom>
            <a:avLst/>
            <a:gdLst>
              <a:gd name="T0" fmla="*/ 863600 w 1248"/>
              <a:gd name="T1" fmla="*/ 444500 h 1400"/>
              <a:gd name="T2" fmla="*/ 101600 w 1248"/>
              <a:gd name="T3" fmla="*/ 1358900 h 1400"/>
              <a:gd name="T4" fmla="*/ 254000 w 1248"/>
              <a:gd name="T5" fmla="*/ 1892300 h 1400"/>
              <a:gd name="T6" fmla="*/ 863600 w 1248"/>
              <a:gd name="T7" fmla="*/ 2120900 h 1400"/>
              <a:gd name="T8" fmla="*/ 1549400 w 1248"/>
              <a:gd name="T9" fmla="*/ 1282700 h 1400"/>
              <a:gd name="T10" fmla="*/ 1930400 w 1248"/>
              <a:gd name="T11" fmla="*/ 673100 h 1400"/>
              <a:gd name="T12" fmla="*/ 1854200 w 1248"/>
              <a:gd name="T13" fmla="*/ 215900 h 1400"/>
              <a:gd name="T14" fmla="*/ 1549400 w 1248"/>
              <a:gd name="T15" fmla="*/ 63500 h 1400"/>
              <a:gd name="T16" fmla="*/ 1244600 w 1248"/>
              <a:gd name="T17" fmla="*/ 63500 h 1400"/>
              <a:gd name="T18" fmla="*/ 863600 w 1248"/>
              <a:gd name="T19" fmla="*/ 444500 h 14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48" h="1400">
                <a:moveTo>
                  <a:pt x="544" y="280"/>
                </a:moveTo>
                <a:cubicBezTo>
                  <a:pt x="424" y="416"/>
                  <a:pt x="128" y="704"/>
                  <a:pt x="64" y="856"/>
                </a:cubicBezTo>
                <a:cubicBezTo>
                  <a:pt x="0" y="1008"/>
                  <a:pt x="80" y="1112"/>
                  <a:pt x="160" y="1192"/>
                </a:cubicBezTo>
                <a:cubicBezTo>
                  <a:pt x="240" y="1272"/>
                  <a:pt x="408" y="1400"/>
                  <a:pt x="544" y="1336"/>
                </a:cubicBezTo>
                <a:cubicBezTo>
                  <a:pt x="680" y="1272"/>
                  <a:pt x="864" y="960"/>
                  <a:pt x="976" y="808"/>
                </a:cubicBezTo>
                <a:cubicBezTo>
                  <a:pt x="1088" y="656"/>
                  <a:pt x="1184" y="536"/>
                  <a:pt x="1216" y="424"/>
                </a:cubicBezTo>
                <a:cubicBezTo>
                  <a:pt x="1248" y="312"/>
                  <a:pt x="1208" y="200"/>
                  <a:pt x="1168" y="136"/>
                </a:cubicBezTo>
                <a:cubicBezTo>
                  <a:pt x="1128" y="72"/>
                  <a:pt x="1040" y="56"/>
                  <a:pt x="976" y="40"/>
                </a:cubicBezTo>
                <a:cubicBezTo>
                  <a:pt x="912" y="24"/>
                  <a:pt x="856" y="0"/>
                  <a:pt x="784" y="40"/>
                </a:cubicBezTo>
                <a:cubicBezTo>
                  <a:pt x="712" y="80"/>
                  <a:pt x="664" y="144"/>
                  <a:pt x="544" y="280"/>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129077" name="Freeform 54"/>
          <p:cNvSpPr>
            <a:spLocks/>
          </p:cNvSpPr>
          <p:nvPr/>
        </p:nvSpPr>
        <p:spPr bwMode="auto">
          <a:xfrm>
            <a:off x="6311900" y="1066800"/>
            <a:ext cx="1168400" cy="1168400"/>
          </a:xfrm>
          <a:custGeom>
            <a:avLst/>
            <a:gdLst>
              <a:gd name="T0" fmla="*/ 88900 w 736"/>
              <a:gd name="T1" fmla="*/ 228600 h 736"/>
              <a:gd name="T2" fmla="*/ 12700 w 736"/>
              <a:gd name="T3" fmla="*/ 457200 h 736"/>
              <a:gd name="T4" fmla="*/ 88900 w 736"/>
              <a:gd name="T5" fmla="*/ 762000 h 736"/>
              <a:gd name="T6" fmla="*/ 469900 w 736"/>
              <a:gd name="T7" fmla="*/ 1143000 h 736"/>
              <a:gd name="T8" fmla="*/ 1079500 w 736"/>
              <a:gd name="T9" fmla="*/ 914400 h 736"/>
              <a:gd name="T10" fmla="*/ 1003300 w 736"/>
              <a:gd name="T11" fmla="*/ 228600 h 736"/>
              <a:gd name="T12" fmla="*/ 546100 w 736"/>
              <a:gd name="T13" fmla="*/ 0 h 736"/>
              <a:gd name="T14" fmla="*/ 88900 w 736"/>
              <a:gd name="T15" fmla="*/ 228600 h 7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6" h="736">
                <a:moveTo>
                  <a:pt x="56" y="144"/>
                </a:moveTo>
                <a:cubicBezTo>
                  <a:pt x="0" y="192"/>
                  <a:pt x="8" y="232"/>
                  <a:pt x="8" y="288"/>
                </a:cubicBezTo>
                <a:cubicBezTo>
                  <a:pt x="8" y="344"/>
                  <a:pt x="8" y="408"/>
                  <a:pt x="56" y="480"/>
                </a:cubicBezTo>
                <a:cubicBezTo>
                  <a:pt x="104" y="552"/>
                  <a:pt x="192" y="704"/>
                  <a:pt x="296" y="720"/>
                </a:cubicBezTo>
                <a:cubicBezTo>
                  <a:pt x="400" y="736"/>
                  <a:pt x="624" y="672"/>
                  <a:pt x="680" y="576"/>
                </a:cubicBezTo>
                <a:cubicBezTo>
                  <a:pt x="736" y="480"/>
                  <a:pt x="688" y="240"/>
                  <a:pt x="632" y="144"/>
                </a:cubicBezTo>
                <a:cubicBezTo>
                  <a:pt x="576" y="48"/>
                  <a:pt x="440" y="0"/>
                  <a:pt x="344" y="0"/>
                </a:cubicBezTo>
                <a:cubicBezTo>
                  <a:pt x="248" y="0"/>
                  <a:pt x="112" y="96"/>
                  <a:pt x="56" y="144"/>
                </a:cubicBezTo>
                <a:close/>
              </a:path>
            </a:pathLst>
          </a:custGeom>
          <a:noFill/>
          <a:ln w="28575" cap="rnd">
            <a:solidFill>
              <a:schemeClr val="tx1"/>
            </a:solidFill>
            <a:prstDash val="sysDot"/>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129078" name="Rectangle 55"/>
          <p:cNvSpPr>
            <a:spLocks noChangeArrowheads="1"/>
          </p:cNvSpPr>
          <p:nvPr/>
        </p:nvSpPr>
        <p:spPr bwMode="auto">
          <a:xfrm>
            <a:off x="323850" y="6092825"/>
            <a:ext cx="661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FF3300"/>
                </a:solidFill>
                <a:latin typeface="楷体_GB2312" pitchFamily="49" charset="-122"/>
                <a:ea typeface="楷体_GB2312" pitchFamily="49" charset="-122"/>
              </a:rPr>
              <a:t>通过算法演示观看堆排序的算法执行过程</a:t>
            </a: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6115" name="Rectangle 3"/>
          <p:cNvSpPr>
            <a:spLocks noChangeArrowheads="1"/>
          </p:cNvSpPr>
          <p:nvPr/>
        </p:nvSpPr>
        <p:spPr bwMode="auto">
          <a:xfrm>
            <a:off x="0" y="490479"/>
            <a:ext cx="30257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3200" b="1">
                <a:effectLst>
                  <a:outerShdw blurRad="38100" dist="38100" dir="2700000" algn="tl">
                    <a:srgbClr val="C0C0C0"/>
                  </a:outerShdw>
                </a:effectLst>
                <a:latin typeface="Times New Roman" pitchFamily="18" charset="0"/>
                <a:ea typeface="楷体_GB2312" pitchFamily="49" charset="-122"/>
              </a:rPr>
              <a:t>堆排序的算法</a:t>
            </a:r>
          </a:p>
        </p:txBody>
      </p:sp>
      <p:sp>
        <p:nvSpPr>
          <p:cNvPr id="4" name="Text Box 5"/>
          <p:cNvSpPr txBox="1">
            <a:spLocks noChangeArrowheads="1"/>
          </p:cNvSpPr>
          <p:nvPr/>
        </p:nvSpPr>
        <p:spPr bwMode="auto">
          <a:xfrm>
            <a:off x="0" y="1340768"/>
            <a:ext cx="9144000" cy="4130361"/>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en-US" altLang="zh-CN" sz="3200" b="1" dirty="0">
                <a:latin typeface="Times New Roman" pitchFamily="18" charset="0"/>
              </a:rPr>
              <a:t>def HeapSort(A) :</a:t>
            </a:r>
          </a:p>
          <a:p>
            <a:pPr eaLnBrk="1" hangingPunct="1">
              <a:spcBef>
                <a:spcPct val="20000"/>
              </a:spcBef>
            </a:pPr>
            <a:r>
              <a:rPr lang="en-US" altLang="zh-CN" sz="3200" b="1" dirty="0">
                <a:latin typeface="Times New Roman" pitchFamily="18" charset="0"/>
              </a:rPr>
              <a:t>     size = len(A)</a:t>
            </a:r>
          </a:p>
          <a:p>
            <a:pPr eaLnBrk="1" hangingPunct="1">
              <a:spcBef>
                <a:spcPct val="20000"/>
              </a:spcBef>
            </a:pPr>
            <a:r>
              <a:rPr lang="en-US" altLang="zh-CN" sz="3200" b="1" dirty="0">
                <a:latin typeface="Times New Roman" pitchFamily="18" charset="0"/>
              </a:rPr>
              <a:t>     for i in range((size-2)/2, -1, -1) :  #</a:t>
            </a:r>
            <a:r>
              <a:rPr lang="zh-CN" altLang="en-US" sz="3200" b="1" dirty="0">
                <a:latin typeface="Times New Roman" pitchFamily="18" charset="0"/>
              </a:rPr>
              <a:t>形成初始堆</a:t>
            </a:r>
          </a:p>
          <a:p>
            <a:pPr eaLnBrk="1" hangingPunct="1">
              <a:spcBef>
                <a:spcPct val="20000"/>
              </a:spcBef>
            </a:pPr>
            <a:r>
              <a:rPr lang="zh-CN" altLang="en-US" sz="3200" b="1" dirty="0">
                <a:latin typeface="Times New Roman" pitchFamily="18" charset="0"/>
              </a:rPr>
              <a:t>         </a:t>
            </a:r>
            <a:r>
              <a:rPr lang="en-US" altLang="zh-CN" sz="3200" b="1" dirty="0">
                <a:latin typeface="Times New Roman" pitchFamily="18" charset="0"/>
              </a:rPr>
              <a:t>ShiftDown(A, i, size-1)</a:t>
            </a:r>
          </a:p>
          <a:p>
            <a:pPr eaLnBrk="1" hangingPunct="1">
              <a:spcBef>
                <a:spcPct val="20000"/>
              </a:spcBef>
            </a:pPr>
            <a:r>
              <a:rPr lang="en-US" altLang="zh-CN" sz="3200" b="1" dirty="0">
                <a:latin typeface="Times New Roman" pitchFamily="18" charset="0"/>
              </a:rPr>
              <a:t>     for i in range(size-1, -1, -1) :  #</a:t>
            </a:r>
            <a:r>
              <a:rPr lang="zh-CN" altLang="en-US" sz="3200" b="1" dirty="0">
                <a:latin typeface="Times New Roman" pitchFamily="18" charset="0"/>
              </a:rPr>
              <a:t>堆排序</a:t>
            </a:r>
          </a:p>
          <a:p>
            <a:pPr eaLnBrk="1" hangingPunct="1">
              <a:spcBef>
                <a:spcPct val="20000"/>
              </a:spcBef>
            </a:pPr>
            <a:r>
              <a:rPr lang="zh-CN" altLang="en-US" sz="3200" b="1" dirty="0">
                <a:latin typeface="Times New Roman" pitchFamily="18" charset="0"/>
              </a:rPr>
              <a:t>         </a:t>
            </a:r>
            <a:r>
              <a:rPr lang="en-US" altLang="zh-CN" sz="3200" b="1" dirty="0">
                <a:latin typeface="Times New Roman" pitchFamily="18" charset="0"/>
              </a:rPr>
              <a:t>A[0], A[i] = A[i], A[0]   #</a:t>
            </a:r>
            <a:r>
              <a:rPr lang="zh-CN" altLang="en-US" sz="3200" b="1" dirty="0">
                <a:latin typeface="Times New Roman" pitchFamily="18" charset="0"/>
              </a:rPr>
              <a:t>交换</a:t>
            </a:r>
          </a:p>
          <a:p>
            <a:pPr eaLnBrk="1" hangingPunct="1">
              <a:spcBef>
                <a:spcPct val="20000"/>
              </a:spcBef>
            </a:pPr>
            <a:r>
              <a:rPr lang="zh-CN" altLang="en-US" sz="3200" b="1" dirty="0">
                <a:latin typeface="Times New Roman" pitchFamily="18" charset="0"/>
              </a:rPr>
              <a:t>         </a:t>
            </a:r>
            <a:r>
              <a:rPr lang="en-US" altLang="zh-CN" sz="3200" b="1" dirty="0">
                <a:latin typeface="Times New Roman" pitchFamily="18" charset="0"/>
              </a:rPr>
              <a:t>ShiftDown(A, 0, i-1)       #</a:t>
            </a:r>
            <a:r>
              <a:rPr lang="zh-CN" altLang="en-US" sz="3200" b="1" dirty="0">
                <a:latin typeface="Times New Roman" pitchFamily="18" charset="0"/>
              </a:rPr>
              <a:t>重建最大堆</a:t>
            </a:r>
            <a:endParaRPr lang="zh-CN" altLang="en-US" sz="3200" dirty="0">
              <a:latin typeface="Times New Roman" pitchFamily="18" charset="0"/>
            </a:endParaRP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a:xfrm>
            <a:off x="152400" y="228600"/>
            <a:ext cx="3987800" cy="609600"/>
          </a:xfrm>
        </p:spPr>
        <p:txBody>
          <a:bodyPr lIns="92075" tIns="46038" rIns="92075" bIns="46038"/>
          <a:lstStyle/>
          <a:p>
            <a:pPr algn="just" eaLnBrk="1" hangingPunct="1">
              <a:defRPr/>
            </a:pPr>
            <a:r>
              <a:rPr lang="zh-CN" altLang="en-US" sz="3600" b="1" smtClean="0">
                <a:solidFill>
                  <a:srgbClr val="FF3300"/>
                </a:solidFill>
                <a:effectLst>
                  <a:outerShdw blurRad="38100" dist="38100" dir="2700000" algn="tl">
                    <a:srgbClr val="C0C0C0"/>
                  </a:outerShdw>
                </a:effectLst>
                <a:ea typeface="楷体_GB2312" pitchFamily="49" charset="-122"/>
              </a:rPr>
              <a:t>算法分析</a:t>
            </a:r>
          </a:p>
        </p:txBody>
      </p:sp>
      <p:sp>
        <p:nvSpPr>
          <p:cNvPr id="347139" name="Rectangle 3"/>
          <p:cNvSpPr>
            <a:spLocks noGrp="1" noChangeArrowheads="1"/>
          </p:cNvSpPr>
          <p:nvPr>
            <p:ph type="body" idx="1"/>
          </p:nvPr>
        </p:nvSpPr>
        <p:spPr>
          <a:xfrm>
            <a:off x="152400" y="1124744"/>
            <a:ext cx="8839200" cy="4386263"/>
          </a:xfrm>
        </p:spPr>
        <p:txBody>
          <a:bodyPr lIns="92075" tIns="46038" rIns="92075" bIns="46038"/>
          <a:lstStyle/>
          <a:p>
            <a:pPr eaLnBrk="1" hangingPunct="1">
              <a:lnSpc>
                <a:spcPct val="90000"/>
              </a:lnSpc>
              <a:buClr>
                <a:schemeClr val="tx1"/>
              </a:buClr>
              <a:buSzPct val="95000"/>
              <a:buFont typeface="Wingdings" panose="05000000000000000000" pitchFamily="2" charset="2"/>
              <a:buChar char="Ø"/>
              <a:defRPr/>
            </a:pPr>
            <a:r>
              <a:rPr lang="zh-CN" altLang="en-US" sz="2800" b="1" smtClean="0">
                <a:latin typeface="楷体_GB2312" pitchFamily="49" charset="-122"/>
                <a:ea typeface="楷体_GB2312" pitchFamily="49" charset="-122"/>
              </a:rPr>
              <a:t>若设堆中有</a:t>
            </a:r>
            <a:r>
              <a:rPr lang="en-US" altLang="zh-CN" sz="2800" b="1" smtClean="0">
                <a:latin typeface="Times New Roman" pitchFamily="18" charset="0"/>
                <a:ea typeface="楷体_GB2312" pitchFamily="49" charset="-122"/>
              </a:rPr>
              <a:t>n</a:t>
            </a:r>
            <a:r>
              <a:rPr lang="zh-CN" altLang="en-US" sz="2800" b="1" smtClean="0">
                <a:latin typeface="楷体_GB2312" pitchFamily="49" charset="-122"/>
                <a:ea typeface="楷体_GB2312" pitchFamily="49" charset="-122"/>
              </a:rPr>
              <a:t>个结点，且</a:t>
            </a:r>
            <a:r>
              <a:rPr lang="en-US" altLang="zh-CN" sz="2800" b="1" smtClean="0">
                <a:latin typeface="Times New Roman" pitchFamily="18" charset="0"/>
                <a:ea typeface="楷体_GB2312" pitchFamily="49" charset="-122"/>
              </a:rPr>
              <a:t>2</a:t>
            </a:r>
            <a:r>
              <a:rPr lang="en-US" altLang="zh-CN" sz="2800" b="1" baseline="30000" smtClean="0">
                <a:latin typeface="Times New Roman" pitchFamily="18" charset="0"/>
                <a:ea typeface="楷体_GB2312" pitchFamily="49" charset="-122"/>
              </a:rPr>
              <a:t>k</a:t>
            </a:r>
            <a:r>
              <a:rPr lang="en-US" altLang="zh-CN" sz="2800" b="1" smtClean="0">
                <a:latin typeface="Times New Roman" pitchFamily="18" charset="0"/>
                <a:ea typeface="楷体_GB2312" pitchFamily="49" charset="-122"/>
                <a:sym typeface="Symbol" pitchFamily="18" charset="2"/>
              </a:rPr>
              <a:t></a:t>
            </a:r>
            <a:r>
              <a:rPr lang="en-US" altLang="zh-CN" sz="2800" b="1" smtClean="0">
                <a:latin typeface="Times New Roman" pitchFamily="18" charset="0"/>
                <a:ea typeface="楷体_GB2312" pitchFamily="49" charset="-122"/>
              </a:rPr>
              <a:t>n</a:t>
            </a:r>
            <a:r>
              <a:rPr lang="en-US" altLang="zh-CN" sz="2800" b="1" smtClean="0">
                <a:latin typeface="Times New Roman" pitchFamily="18" charset="0"/>
                <a:ea typeface="楷体_GB2312" pitchFamily="49" charset="-122"/>
                <a:sym typeface="Symbol" pitchFamily="18" charset="2"/>
              </a:rPr>
              <a:t></a:t>
            </a:r>
            <a:r>
              <a:rPr lang="en-US" altLang="zh-CN" sz="2800" b="1" smtClean="0">
                <a:latin typeface="Times New Roman" pitchFamily="18" charset="0"/>
                <a:ea typeface="楷体_GB2312" pitchFamily="49" charset="-122"/>
              </a:rPr>
              <a:t>2</a:t>
            </a:r>
            <a:r>
              <a:rPr lang="en-US" altLang="zh-CN" sz="2800" b="1" baseline="30000" smtClean="0">
                <a:latin typeface="Times New Roman" pitchFamily="18" charset="0"/>
                <a:ea typeface="楷体_GB2312" pitchFamily="49" charset="-122"/>
              </a:rPr>
              <a:t>k+1</a:t>
            </a:r>
            <a:r>
              <a:rPr lang="zh-CN" altLang="en-US" sz="2800" b="1" smtClean="0">
                <a:latin typeface="楷体_GB2312" pitchFamily="49" charset="-122"/>
                <a:ea typeface="楷体_GB2312" pitchFamily="49" charset="-122"/>
              </a:rPr>
              <a:t>，则对应的完全二叉树有</a:t>
            </a:r>
            <a:r>
              <a:rPr lang="en-US" altLang="zh-CN" sz="2800" b="1" smtClean="0">
                <a:latin typeface="Times New Roman" pitchFamily="18" charset="0"/>
                <a:ea typeface="楷体_GB2312" pitchFamily="49" charset="-122"/>
              </a:rPr>
              <a:t>k</a:t>
            </a:r>
            <a:r>
              <a:rPr lang="zh-CN" altLang="en-US" sz="2800" b="1" smtClean="0">
                <a:latin typeface="楷体_GB2312" pitchFamily="49" charset="-122"/>
                <a:ea typeface="楷体_GB2312" pitchFamily="49" charset="-122"/>
              </a:rPr>
              <a:t>层。在第</a:t>
            </a:r>
            <a:r>
              <a:rPr lang="en-US" altLang="zh-CN" sz="2800" b="1" smtClean="0">
                <a:latin typeface="楷体_GB2312" pitchFamily="49" charset="-122"/>
                <a:ea typeface="楷体_GB2312" pitchFamily="49" charset="-122"/>
              </a:rPr>
              <a:t>i</a:t>
            </a:r>
            <a:r>
              <a:rPr lang="zh-CN" altLang="en-US" sz="2800" b="1" smtClean="0">
                <a:latin typeface="楷体_GB2312" pitchFamily="49" charset="-122"/>
                <a:ea typeface="楷体_GB2312" pitchFamily="49" charset="-122"/>
              </a:rPr>
              <a:t>层上的结点数 </a:t>
            </a:r>
            <a:r>
              <a:rPr lang="zh-CN" altLang="en-US" sz="2800" b="1" smtClean="0">
                <a:latin typeface="楷体_GB2312" pitchFamily="49" charset="-122"/>
                <a:ea typeface="楷体_GB2312" pitchFamily="49" charset="-122"/>
                <a:sym typeface="Symbol" pitchFamily="18" charset="2"/>
              </a:rPr>
              <a:t> </a:t>
            </a:r>
            <a:r>
              <a:rPr lang="en-US" altLang="zh-CN" sz="2800" b="1" smtClean="0">
                <a:latin typeface="Times New Roman" pitchFamily="18" charset="0"/>
                <a:ea typeface="楷体_GB2312" pitchFamily="49" charset="-122"/>
              </a:rPr>
              <a:t>2</a:t>
            </a:r>
            <a:r>
              <a:rPr lang="en-US" altLang="zh-CN" sz="2800" b="1" baseline="30000" smtClean="0">
                <a:latin typeface="Times New Roman" pitchFamily="18" charset="0"/>
                <a:ea typeface="楷体_GB2312" pitchFamily="49" charset="-122"/>
              </a:rPr>
              <a:t>i</a:t>
            </a:r>
            <a:r>
              <a:rPr lang="en-US" altLang="zh-CN" sz="2800" b="1" smtClean="0">
                <a:latin typeface="Times New Roman" pitchFamily="18" charset="0"/>
                <a:ea typeface="楷体_GB2312" pitchFamily="49" charset="-122"/>
              </a:rPr>
              <a:t> (i=0,1,…, k-1)</a:t>
            </a:r>
            <a:r>
              <a:rPr lang="zh-CN" altLang="en-US" sz="2800" b="1" smtClean="0">
                <a:latin typeface="楷体_GB2312" pitchFamily="49" charset="-122"/>
                <a:ea typeface="楷体_GB2312" pitchFamily="49" charset="-122"/>
              </a:rPr>
              <a:t>。在第一个形成初始堆的</a:t>
            </a:r>
            <a:r>
              <a:rPr lang="en-US" altLang="zh-CN" sz="2800" b="1" smtClean="0">
                <a:latin typeface="楷体_GB2312" pitchFamily="49" charset="-122"/>
                <a:ea typeface="楷体_GB2312" pitchFamily="49" charset="-122"/>
              </a:rPr>
              <a:t>for</a:t>
            </a:r>
            <a:r>
              <a:rPr lang="zh-CN" altLang="en-US" sz="2800" b="1" smtClean="0">
                <a:latin typeface="楷体_GB2312" pitchFamily="49" charset="-122"/>
                <a:ea typeface="楷体_GB2312" pitchFamily="49" charset="-122"/>
              </a:rPr>
              <a:t>循环中对每一个非叶结点调用了一次堆调整算法</a:t>
            </a:r>
            <a:r>
              <a:rPr lang="en-US" altLang="zh-CN" sz="2800" b="1" smtClean="0">
                <a:latin typeface="Times New Roman" pitchFamily="18" charset="0"/>
                <a:ea typeface="楷体_GB2312" pitchFamily="49" charset="-122"/>
              </a:rPr>
              <a:t>FilterDown</a:t>
            </a:r>
            <a:r>
              <a:rPr lang="en-US" altLang="zh-CN" sz="2800" b="1" smtClean="0">
                <a:latin typeface="楷体_GB2312" pitchFamily="49" charset="-122"/>
                <a:ea typeface="楷体_GB2312" pitchFamily="49" charset="-122"/>
              </a:rPr>
              <a:t>( )</a:t>
            </a:r>
            <a:r>
              <a:rPr lang="zh-CN" altLang="en-US" sz="2800" b="1" smtClean="0">
                <a:latin typeface="楷体_GB2312" pitchFamily="49" charset="-122"/>
                <a:ea typeface="楷体_GB2312" pitchFamily="49" charset="-122"/>
              </a:rPr>
              <a:t>，因此该循环所用的计算时间为：</a:t>
            </a:r>
          </a:p>
          <a:p>
            <a:pPr eaLnBrk="1" hangingPunct="1">
              <a:lnSpc>
                <a:spcPct val="90000"/>
              </a:lnSpc>
              <a:buClr>
                <a:srgbClr val="FF3300"/>
              </a:buClr>
              <a:buSzPct val="50000"/>
              <a:buFont typeface="Wingdings" pitchFamily="2" charset="2"/>
              <a:buChar char="n"/>
              <a:defRPr/>
            </a:pPr>
            <a:endParaRPr lang="zh-CN" altLang="en-US" sz="2800" b="1" smtClean="0">
              <a:effectLst>
                <a:outerShdw blurRad="38100" dist="38100" dir="2700000" algn="tl">
                  <a:srgbClr val="C0C0C0"/>
                </a:outerShdw>
              </a:effectLst>
            </a:endParaRPr>
          </a:p>
          <a:p>
            <a:pPr eaLnBrk="1" hangingPunct="1">
              <a:lnSpc>
                <a:spcPct val="90000"/>
              </a:lnSpc>
              <a:buClr>
                <a:srgbClr val="FF3300"/>
              </a:buClr>
              <a:buSzPct val="50000"/>
              <a:buFont typeface="Wingdings" pitchFamily="2" charset="2"/>
              <a:buChar char="n"/>
              <a:defRPr/>
            </a:pPr>
            <a:endParaRPr lang="zh-CN" altLang="en-US" sz="2800" b="1" smtClean="0">
              <a:effectLst>
                <a:outerShdw blurRad="38100" dist="38100" dir="2700000" algn="tl">
                  <a:srgbClr val="C0C0C0"/>
                </a:outerShdw>
              </a:effectLst>
            </a:endParaRPr>
          </a:p>
          <a:p>
            <a:pPr eaLnBrk="1" hangingPunct="1">
              <a:lnSpc>
                <a:spcPct val="90000"/>
              </a:lnSpc>
              <a:buClr>
                <a:srgbClr val="FF3300"/>
              </a:buClr>
              <a:buSzPct val="50000"/>
              <a:buFont typeface="Wingdings" pitchFamily="2" charset="2"/>
              <a:buChar char="n"/>
              <a:defRPr/>
            </a:pPr>
            <a:endParaRPr lang="zh-CN" altLang="en-US" sz="2800" b="1" smtClean="0">
              <a:effectLst>
                <a:outerShdw blurRad="38100" dist="38100" dir="2700000" algn="tl">
                  <a:srgbClr val="C0C0C0"/>
                </a:outerShdw>
              </a:effectLst>
            </a:endParaRPr>
          </a:p>
          <a:p>
            <a:pPr eaLnBrk="1" hangingPunct="1">
              <a:lnSpc>
                <a:spcPct val="90000"/>
              </a:lnSpc>
              <a:buClr>
                <a:srgbClr val="FF3300"/>
              </a:buClr>
              <a:buSzPct val="50000"/>
              <a:buFont typeface="Wingdings" pitchFamily="2" charset="2"/>
              <a:buNone/>
              <a:defRPr/>
            </a:pPr>
            <a:r>
              <a:rPr lang="zh-CN" altLang="en-US" sz="2800" b="1" smtClean="0">
                <a:latin typeface="楷体_GB2312" pitchFamily="49" charset="-122"/>
                <a:ea typeface="楷体_GB2312" pitchFamily="49" charset="-122"/>
              </a:rPr>
              <a:t>  其中，</a:t>
            </a:r>
            <a:r>
              <a:rPr lang="en-US" altLang="zh-CN" sz="2800" b="1" smtClean="0">
                <a:latin typeface="Times New Roman" pitchFamily="18" charset="0"/>
                <a:ea typeface="楷体_GB2312" pitchFamily="49" charset="-122"/>
              </a:rPr>
              <a:t>i</a:t>
            </a:r>
            <a:r>
              <a:rPr lang="zh-CN" altLang="en-US" sz="2800" b="1" smtClean="0">
                <a:latin typeface="楷体_GB2312" pitchFamily="49" charset="-122"/>
                <a:ea typeface="楷体_GB2312" pitchFamily="49" charset="-122"/>
              </a:rPr>
              <a:t>是层序号，</a:t>
            </a:r>
            <a:r>
              <a:rPr lang="en-US" altLang="zh-CN" sz="2800" b="1" smtClean="0">
                <a:latin typeface="Times New Roman" pitchFamily="18" charset="0"/>
                <a:ea typeface="楷体_GB2312" pitchFamily="49" charset="-122"/>
              </a:rPr>
              <a:t>2</a:t>
            </a:r>
            <a:r>
              <a:rPr lang="en-US" altLang="zh-CN" sz="2800" b="1" baseline="30000" smtClean="0">
                <a:latin typeface="Times New Roman" pitchFamily="18" charset="0"/>
                <a:ea typeface="楷体_GB2312" pitchFamily="49" charset="-122"/>
              </a:rPr>
              <a:t>i</a:t>
            </a:r>
            <a:r>
              <a:rPr lang="zh-CN" altLang="en-US" sz="2800" b="1" smtClean="0">
                <a:latin typeface="楷体_GB2312" pitchFamily="49" charset="-122"/>
                <a:ea typeface="楷体_GB2312" pitchFamily="49" charset="-122"/>
              </a:rPr>
              <a:t>是第</a:t>
            </a:r>
            <a:r>
              <a:rPr lang="en-US" altLang="zh-CN" sz="2800" b="1" smtClean="0">
                <a:latin typeface="Times New Roman" pitchFamily="18" charset="0"/>
                <a:ea typeface="楷体_GB2312" pitchFamily="49" charset="-122"/>
              </a:rPr>
              <a:t>i</a:t>
            </a:r>
            <a:r>
              <a:rPr lang="zh-CN" altLang="en-US" sz="2800" b="1" smtClean="0">
                <a:latin typeface="楷体_GB2312" pitchFamily="49" charset="-122"/>
                <a:ea typeface="楷体_GB2312" pitchFamily="49" charset="-122"/>
              </a:rPr>
              <a:t>层的最大结点数，</a:t>
            </a:r>
            <a:r>
              <a:rPr lang="en-US" altLang="zh-CN" sz="2800" b="1" smtClean="0">
                <a:latin typeface="Times New Roman" pitchFamily="18" charset="0"/>
                <a:ea typeface="楷体_GB2312" pitchFamily="49" charset="-122"/>
              </a:rPr>
              <a:t>(k-i-1)</a:t>
            </a:r>
            <a:r>
              <a:rPr lang="zh-CN" altLang="en-US" sz="2800" b="1" smtClean="0">
                <a:latin typeface="楷体_GB2312" pitchFamily="49" charset="-122"/>
                <a:ea typeface="楷体_GB2312" pitchFamily="49" charset="-122"/>
              </a:rPr>
              <a:t>是第</a:t>
            </a:r>
            <a:r>
              <a:rPr lang="en-US" altLang="zh-CN" sz="2800" b="1" smtClean="0">
                <a:latin typeface="Times New Roman" pitchFamily="18" charset="0"/>
                <a:ea typeface="楷体_GB2312" pitchFamily="49" charset="-122"/>
              </a:rPr>
              <a:t>i</a:t>
            </a:r>
            <a:r>
              <a:rPr lang="zh-CN" altLang="en-US" sz="2800" b="1" smtClean="0">
                <a:latin typeface="楷体_GB2312" pitchFamily="49" charset="-122"/>
                <a:ea typeface="楷体_GB2312" pitchFamily="49" charset="-122"/>
              </a:rPr>
              <a:t>层结点能够移动的最大距离。</a:t>
            </a:r>
          </a:p>
        </p:txBody>
      </p:sp>
      <p:graphicFrame>
        <p:nvGraphicFramePr>
          <p:cNvPr id="131076" name="Object 4"/>
          <p:cNvGraphicFramePr>
            <a:graphicFrameLocks noChangeAspect="1"/>
          </p:cNvGraphicFramePr>
          <p:nvPr/>
        </p:nvGraphicFramePr>
        <p:xfrm>
          <a:off x="2051050" y="3068638"/>
          <a:ext cx="3276600" cy="1282700"/>
        </p:xfrm>
        <a:graphic>
          <a:graphicData uri="http://schemas.openxmlformats.org/presentationml/2006/ole">
            <mc:AlternateContent xmlns:mc="http://schemas.openxmlformats.org/markup-compatibility/2006">
              <mc:Choice xmlns:v="urn:schemas-microsoft-com:vml" Requires="v">
                <p:oleObj spid="_x0000_s131148" name="公式" r:id="rId3" imgW="1143000" imgH="431800" progId="Equation.3">
                  <p:embed/>
                </p:oleObj>
              </mc:Choice>
              <mc:Fallback>
                <p:oleObj name="公式" r:id="rId3" imgW="11430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3068638"/>
                        <a:ext cx="327660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90" name="Rectangle 6"/>
          <p:cNvSpPr>
            <a:spLocks noGrp="1" noChangeArrowheads="1"/>
          </p:cNvSpPr>
          <p:nvPr>
            <p:ph type="title"/>
          </p:nvPr>
        </p:nvSpPr>
        <p:spPr>
          <a:xfrm>
            <a:off x="468313" y="404813"/>
            <a:ext cx="7010400" cy="914400"/>
          </a:xfrm>
        </p:spPr>
        <p:txBody>
          <a:bodyPr/>
          <a:lstStyle/>
          <a:p>
            <a:pPr algn="just" eaLnBrk="1" hangingPunct="1">
              <a:defRPr/>
            </a:pPr>
            <a:r>
              <a:rPr lang="zh-CN" altLang="en-US" sz="3600" b="1" smtClean="0">
                <a:solidFill>
                  <a:srgbClr val="FF3300"/>
                </a:solidFill>
                <a:effectLst>
                  <a:outerShdw blurRad="38100" dist="38100" dir="2700000" algn="tl">
                    <a:srgbClr val="C0C0C0"/>
                  </a:outerShdw>
                </a:effectLst>
                <a:latin typeface="" pitchFamily="18" charset="0"/>
                <a:ea typeface="楷体_GB2312" pitchFamily="49" charset="-122"/>
              </a:rPr>
              <a:t>直接插入排序</a:t>
            </a:r>
            <a:r>
              <a:rPr lang="en-US" altLang="zh-CN" sz="3600" b="1" smtClean="0">
                <a:solidFill>
                  <a:srgbClr val="FF3300"/>
                </a:solidFill>
                <a:effectLst>
                  <a:outerShdw blurRad="38100" dist="38100" dir="2700000" algn="tl">
                    <a:srgbClr val="C0C0C0"/>
                  </a:outerShdw>
                </a:effectLst>
                <a:latin typeface="" pitchFamily="18" charset="0"/>
                <a:ea typeface="楷体_GB2312" pitchFamily="49" charset="-122"/>
              </a:rPr>
              <a:t>(Insert Sort)</a:t>
            </a:r>
          </a:p>
        </p:txBody>
      </p:sp>
      <p:sp>
        <p:nvSpPr>
          <p:cNvPr id="10243" name="Text Box 10"/>
          <p:cNvSpPr txBox="1">
            <a:spLocks noChangeArrowheads="1"/>
          </p:cNvSpPr>
          <p:nvPr/>
        </p:nvSpPr>
        <p:spPr bwMode="auto">
          <a:xfrm>
            <a:off x="395288" y="1628775"/>
            <a:ext cx="8305800" cy="274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6357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20000"/>
              </a:spcBef>
            </a:pPr>
            <a:r>
              <a:rPr kumimoji="1" lang="zh-CN" altLang="en-US" sz="2800" b="1" dirty="0">
                <a:latin typeface="Times New Roman" pitchFamily="18" charset="0"/>
                <a:ea typeface="楷体_GB2312" pitchFamily="49" charset="-122"/>
              </a:rPr>
              <a:t>直接插入排序的基本思想是：当插入第</a:t>
            </a:r>
            <a:r>
              <a:rPr kumimoji="1" lang="en-US" altLang="zh-CN" sz="2800" b="1" dirty="0">
                <a:latin typeface="Times New Roman" pitchFamily="18" charset="0"/>
                <a:ea typeface="楷体_GB2312" pitchFamily="49" charset="-122"/>
              </a:rPr>
              <a:t>i(i </a:t>
            </a:r>
            <a:r>
              <a:rPr kumimoji="1" lang="en-US" altLang="zh-CN" sz="2800" b="1" dirty="0">
                <a:latin typeface="Times New Roman" pitchFamily="18" charset="0"/>
                <a:ea typeface="楷体_GB2312" pitchFamily="49" charset="-122"/>
                <a:sym typeface="Symbol" pitchFamily="18" charset="2"/>
              </a:rPr>
              <a:t></a:t>
            </a:r>
            <a:r>
              <a:rPr kumimoji="1" lang="en-US" altLang="zh-CN" sz="2800" b="1" dirty="0">
                <a:latin typeface="Times New Roman" pitchFamily="18" charset="0"/>
                <a:ea typeface="楷体_GB2312" pitchFamily="49" charset="-122"/>
              </a:rPr>
              <a:t> 1) </a:t>
            </a:r>
            <a:r>
              <a:rPr kumimoji="1" lang="zh-CN" altLang="en-US" sz="2800" b="1" dirty="0">
                <a:latin typeface="Times New Roman" pitchFamily="18" charset="0"/>
                <a:ea typeface="楷体_GB2312" pitchFamily="49" charset="-122"/>
              </a:rPr>
              <a:t>个对象时，前面的</a:t>
            </a:r>
            <a:r>
              <a:rPr kumimoji="1" lang="en-US" altLang="zh-CN" sz="2800" b="1" dirty="0">
                <a:latin typeface="Times New Roman" pitchFamily="18" charset="0"/>
                <a:ea typeface="楷体_GB2312" pitchFamily="49" charset="-122"/>
              </a:rPr>
              <a:t>v[0],v[1],…, v[i-1]</a:t>
            </a:r>
            <a:r>
              <a:rPr kumimoji="1" lang="zh-CN" altLang="en-US" sz="2800" b="1" dirty="0">
                <a:latin typeface="Times New Roman" pitchFamily="18" charset="0"/>
                <a:ea typeface="楷体_GB2312" pitchFamily="49" charset="-122"/>
              </a:rPr>
              <a:t>已经排好序。这时，用</a:t>
            </a:r>
            <a:r>
              <a:rPr kumimoji="1" lang="en-US" altLang="zh-CN" sz="2800" b="1" dirty="0">
                <a:latin typeface="Times New Roman" pitchFamily="18" charset="0"/>
                <a:ea typeface="楷体_GB2312" pitchFamily="49" charset="-122"/>
              </a:rPr>
              <a:t>v[i]</a:t>
            </a:r>
            <a:r>
              <a:rPr kumimoji="1" lang="zh-CN" altLang="en-US" sz="2800" b="1" dirty="0">
                <a:latin typeface="Times New Roman" pitchFamily="18" charset="0"/>
                <a:ea typeface="楷体_GB2312" pitchFamily="49" charset="-122"/>
              </a:rPr>
              <a:t>的关键码与</a:t>
            </a:r>
            <a:r>
              <a:rPr kumimoji="1" lang="en-US" altLang="zh-CN" sz="2800" b="1" dirty="0">
                <a:latin typeface="Times New Roman" pitchFamily="18" charset="0"/>
                <a:ea typeface="楷体_GB2312" pitchFamily="49" charset="-122"/>
              </a:rPr>
              <a:t>v[i-1], v[i-2],…</a:t>
            </a:r>
            <a:r>
              <a:rPr kumimoji="1" lang="zh-CN" altLang="en-US" sz="2800" b="1" dirty="0">
                <a:latin typeface="Times New Roman" pitchFamily="18" charset="0"/>
                <a:ea typeface="楷体_GB2312" pitchFamily="49" charset="-122"/>
              </a:rPr>
              <a:t>的关键码顺序进行比较，找到插入位置即将</a:t>
            </a:r>
            <a:r>
              <a:rPr kumimoji="1" lang="en-US" altLang="zh-CN" sz="2800" b="1" dirty="0">
                <a:latin typeface="Times New Roman" pitchFamily="18" charset="0"/>
                <a:ea typeface="楷体_GB2312" pitchFamily="49" charset="-122"/>
              </a:rPr>
              <a:t>v[i]</a:t>
            </a:r>
            <a:r>
              <a:rPr kumimoji="1" lang="zh-CN" altLang="en-US" sz="2800" b="1" dirty="0">
                <a:latin typeface="Times New Roman" pitchFamily="18" charset="0"/>
                <a:ea typeface="楷体_GB2312" pitchFamily="49" charset="-122"/>
              </a:rPr>
              <a:t>插入，原来位置及其后面的对象向后顺移。</a:t>
            </a:r>
          </a:p>
          <a:p>
            <a:pPr algn="just" eaLnBrk="1" hangingPunct="1">
              <a:spcBef>
                <a:spcPct val="20000"/>
              </a:spcBef>
            </a:pPr>
            <a:r>
              <a:rPr kumimoji="1" lang="zh-CN" altLang="en-US" sz="2800" b="1" dirty="0">
                <a:latin typeface="Times New Roman" pitchFamily="18" charset="0"/>
                <a:ea typeface="楷体_GB2312" pitchFamily="49" charset="-122"/>
              </a:rPr>
              <a:t>在数据交换时，使用一个临时变量</a:t>
            </a:r>
            <a:r>
              <a:rPr kumimoji="1" lang="en-US" altLang="zh-CN" sz="2800" b="1" dirty="0">
                <a:latin typeface="Times New Roman" pitchFamily="18" charset="0"/>
                <a:ea typeface="楷体_GB2312" pitchFamily="49" charset="-122"/>
              </a:rPr>
              <a:t>temp</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2098" name="Rectangle 2"/>
          <p:cNvSpPr>
            <a:spLocks noGrp="1" noChangeArrowheads="1"/>
          </p:cNvSpPr>
          <p:nvPr>
            <p:ph type="body" idx="1"/>
          </p:nvPr>
        </p:nvSpPr>
        <p:spPr>
          <a:xfrm>
            <a:off x="152400" y="2780928"/>
            <a:ext cx="8991600" cy="3270250"/>
          </a:xfrm>
          <a:noFill/>
        </p:spPr>
        <p:txBody>
          <a:bodyPr lIns="92075" tIns="46038" rIns="92075" bIns="46038"/>
          <a:lstStyle/>
          <a:p>
            <a:pPr eaLnBrk="1" hangingPunct="1">
              <a:buClr>
                <a:schemeClr val="tx1"/>
              </a:buClr>
              <a:buSzPct val="95000"/>
              <a:buFont typeface="Wingdings" panose="05000000000000000000" pitchFamily="2" charset="2"/>
              <a:buChar char="Ø"/>
            </a:pPr>
            <a:r>
              <a:rPr lang="zh-CN" altLang="en-US" sz="2800" b="1" smtClean="0">
                <a:latin typeface="楷体_GB2312" pitchFamily="49" charset="-122"/>
                <a:ea typeface="楷体_GB2312" pitchFamily="49" charset="-122"/>
              </a:rPr>
              <a:t>在第二个</a:t>
            </a:r>
            <a:r>
              <a:rPr lang="en-US" altLang="zh-CN" sz="2800" b="1" smtClean="0">
                <a:latin typeface="Times New Roman" pitchFamily="18" charset="0"/>
                <a:ea typeface="楷体_GB2312" pitchFamily="49" charset="-122"/>
              </a:rPr>
              <a:t>for</a:t>
            </a:r>
            <a:r>
              <a:rPr lang="zh-CN" altLang="en-US" sz="2800" b="1" smtClean="0">
                <a:latin typeface="楷体_GB2312" pitchFamily="49" charset="-122"/>
                <a:ea typeface="楷体_GB2312" pitchFamily="49" charset="-122"/>
              </a:rPr>
              <a:t>循环中，调用了</a:t>
            </a:r>
            <a:r>
              <a:rPr lang="en-US" altLang="zh-CN" sz="2800" b="1" smtClean="0">
                <a:latin typeface="Times New Roman" pitchFamily="18" charset="0"/>
                <a:ea typeface="楷体_GB2312" pitchFamily="49" charset="-122"/>
              </a:rPr>
              <a:t>n-1</a:t>
            </a:r>
            <a:r>
              <a:rPr lang="zh-CN" altLang="en-US" sz="2800" b="1" smtClean="0">
                <a:latin typeface="楷体_GB2312" pitchFamily="49" charset="-122"/>
                <a:ea typeface="楷体_GB2312" pitchFamily="49" charset="-122"/>
              </a:rPr>
              <a:t>次</a:t>
            </a:r>
            <a:r>
              <a:rPr lang="en-US" altLang="zh-CN" sz="2800" b="1" smtClean="0">
                <a:latin typeface="Times New Roman" pitchFamily="18" charset="0"/>
                <a:ea typeface="楷体_GB2312" pitchFamily="49" charset="-122"/>
              </a:rPr>
              <a:t>FilterDown</a:t>
            </a:r>
            <a:r>
              <a:rPr lang="en-US" altLang="zh-CN" sz="2800" b="1" smtClean="0">
                <a:latin typeface="楷体_GB2312" pitchFamily="49" charset="-122"/>
                <a:ea typeface="楷体_GB2312" pitchFamily="49" charset="-122"/>
              </a:rPr>
              <a:t>( )</a:t>
            </a:r>
            <a:r>
              <a:rPr lang="zh-CN" altLang="en-US" sz="2800" b="1" smtClean="0">
                <a:latin typeface="楷体_GB2312" pitchFamily="49" charset="-122"/>
                <a:ea typeface="楷体_GB2312" pitchFamily="49" charset="-122"/>
              </a:rPr>
              <a:t>算法，该循环的计算时间为</a:t>
            </a:r>
            <a:r>
              <a:rPr lang="en-US" altLang="zh-CN" sz="2800" b="1" smtClean="0">
                <a:ea typeface="楷体_GB2312" pitchFamily="49" charset="-122"/>
              </a:rPr>
              <a:t>O</a:t>
            </a:r>
            <a:r>
              <a:rPr lang="en-US" altLang="zh-CN" sz="2800" b="1" smtClean="0">
                <a:latin typeface="楷体_GB2312" pitchFamily="49" charset="-122"/>
                <a:ea typeface="楷体_GB2312" pitchFamily="49" charset="-122"/>
              </a:rPr>
              <a:t>(</a:t>
            </a:r>
            <a:r>
              <a:rPr lang="en-US" altLang="zh-CN" sz="2800" b="1" smtClean="0">
                <a:latin typeface="Times New Roman" pitchFamily="18" charset="0"/>
                <a:ea typeface="楷体_GB2312" pitchFamily="49" charset="-122"/>
              </a:rPr>
              <a:t>nlog</a:t>
            </a:r>
            <a:r>
              <a:rPr lang="en-US" altLang="zh-CN" sz="2800" b="1" baseline="-25000" smtClean="0">
                <a:latin typeface="Times New Roman" pitchFamily="18" charset="0"/>
                <a:ea typeface="楷体_GB2312" pitchFamily="49" charset="-122"/>
              </a:rPr>
              <a:t>2</a:t>
            </a:r>
            <a:r>
              <a:rPr lang="en-US" altLang="zh-CN" sz="2800" b="1" smtClean="0">
                <a:latin typeface="Times New Roman" pitchFamily="18" charset="0"/>
                <a:ea typeface="楷体_GB2312" pitchFamily="49" charset="-122"/>
              </a:rPr>
              <a:t>n</a:t>
            </a:r>
            <a:r>
              <a:rPr lang="en-US" altLang="zh-CN" sz="2800" b="1" smtClean="0">
                <a:latin typeface="楷体_GB2312" pitchFamily="49" charset="-122"/>
                <a:ea typeface="楷体_GB2312" pitchFamily="49" charset="-122"/>
              </a:rPr>
              <a:t>)</a:t>
            </a:r>
            <a:r>
              <a:rPr lang="zh-CN" altLang="en-US" sz="2800" b="1" smtClean="0">
                <a:latin typeface="楷体_GB2312" pitchFamily="49" charset="-122"/>
                <a:ea typeface="楷体_GB2312" pitchFamily="49" charset="-122"/>
              </a:rPr>
              <a:t>。因此，堆排序的时间复杂性为</a:t>
            </a:r>
            <a:r>
              <a:rPr lang="en-US" altLang="zh-CN" sz="2800" b="1" smtClean="0">
                <a:ea typeface="楷体_GB2312" pitchFamily="49" charset="-122"/>
              </a:rPr>
              <a:t>O</a:t>
            </a:r>
            <a:r>
              <a:rPr lang="en-US" altLang="zh-CN" sz="2800" b="1" smtClean="0">
                <a:latin typeface="楷体_GB2312" pitchFamily="49" charset="-122"/>
                <a:ea typeface="楷体_GB2312" pitchFamily="49" charset="-122"/>
              </a:rPr>
              <a:t>(</a:t>
            </a:r>
            <a:r>
              <a:rPr lang="en-US" altLang="zh-CN" sz="2800" b="1" smtClean="0">
                <a:latin typeface="Times New Roman" pitchFamily="18" charset="0"/>
                <a:ea typeface="楷体_GB2312" pitchFamily="49" charset="-122"/>
              </a:rPr>
              <a:t>nlog</a:t>
            </a:r>
            <a:r>
              <a:rPr lang="en-US" altLang="zh-CN" sz="2800" b="1" baseline="-25000" smtClean="0">
                <a:latin typeface="Times New Roman" pitchFamily="18" charset="0"/>
                <a:ea typeface="楷体_GB2312" pitchFamily="49" charset="-122"/>
              </a:rPr>
              <a:t>2</a:t>
            </a:r>
            <a:r>
              <a:rPr lang="en-US" altLang="zh-CN" sz="2800" b="1" smtClean="0">
                <a:latin typeface="Times New Roman" pitchFamily="18" charset="0"/>
                <a:ea typeface="楷体_GB2312" pitchFamily="49" charset="-122"/>
              </a:rPr>
              <a:t>n</a:t>
            </a:r>
            <a:r>
              <a:rPr lang="en-US" altLang="zh-CN" sz="2800" b="1" smtClean="0">
                <a:latin typeface="楷体_GB2312" pitchFamily="49" charset="-122"/>
                <a:ea typeface="楷体_GB2312" pitchFamily="49" charset="-122"/>
              </a:rPr>
              <a:t>)</a:t>
            </a:r>
            <a:r>
              <a:rPr lang="zh-CN" altLang="en-US" sz="2800" b="1" smtClean="0">
                <a:latin typeface="楷体_GB2312" pitchFamily="49" charset="-122"/>
                <a:ea typeface="楷体_GB2312" pitchFamily="49" charset="-122"/>
              </a:rPr>
              <a:t>。</a:t>
            </a:r>
          </a:p>
          <a:p>
            <a:pPr eaLnBrk="1" hangingPunct="1">
              <a:buClr>
                <a:schemeClr val="tx1"/>
              </a:buClr>
              <a:buSzPct val="95000"/>
              <a:buFont typeface="Wingdings" panose="05000000000000000000" pitchFamily="2" charset="2"/>
              <a:buChar char="Ø"/>
            </a:pPr>
            <a:r>
              <a:rPr lang="zh-CN" altLang="en-US" sz="2800" b="1" smtClean="0">
                <a:latin typeface="楷体_GB2312" pitchFamily="49" charset="-122"/>
                <a:ea typeface="楷体_GB2312" pitchFamily="49" charset="-122"/>
              </a:rPr>
              <a:t>该算法的附加存储主要是在第二个</a:t>
            </a:r>
            <a:r>
              <a:rPr lang="en-US" altLang="zh-CN" sz="2800" b="1" smtClean="0">
                <a:latin typeface="Times New Roman" pitchFamily="18" charset="0"/>
                <a:ea typeface="楷体_GB2312" pitchFamily="49" charset="-122"/>
              </a:rPr>
              <a:t>for</a:t>
            </a:r>
            <a:r>
              <a:rPr lang="zh-CN" altLang="en-US" sz="2800" b="1" smtClean="0">
                <a:latin typeface="楷体_GB2312" pitchFamily="49" charset="-122"/>
                <a:ea typeface="楷体_GB2312" pitchFamily="49" charset="-122"/>
              </a:rPr>
              <a:t>循环中用来执行对象交换时所用的一个临时对象。因此，该算法的空间复杂性为</a:t>
            </a:r>
            <a:r>
              <a:rPr lang="en-US" altLang="zh-CN" sz="2800" b="1" smtClean="0">
                <a:ea typeface="楷体_GB2312" pitchFamily="49" charset="-122"/>
              </a:rPr>
              <a:t>O</a:t>
            </a:r>
            <a:r>
              <a:rPr lang="en-US" altLang="zh-CN" sz="2800" b="1" smtClean="0">
                <a:latin typeface="楷体_GB2312" pitchFamily="49" charset="-122"/>
                <a:ea typeface="楷体_GB2312" pitchFamily="49" charset="-122"/>
              </a:rPr>
              <a:t>(1)</a:t>
            </a:r>
            <a:r>
              <a:rPr lang="zh-CN" altLang="en-US" sz="2800" b="1" smtClean="0">
                <a:latin typeface="楷体_GB2312" pitchFamily="49" charset="-122"/>
                <a:ea typeface="楷体_GB2312" pitchFamily="49" charset="-122"/>
              </a:rPr>
              <a:t>。</a:t>
            </a:r>
          </a:p>
          <a:p>
            <a:pPr eaLnBrk="1" hangingPunct="1">
              <a:buClr>
                <a:schemeClr val="tx1"/>
              </a:buClr>
              <a:buSzPct val="95000"/>
              <a:buFont typeface="Wingdings" panose="05000000000000000000" pitchFamily="2" charset="2"/>
              <a:buChar char="Ø"/>
            </a:pPr>
            <a:r>
              <a:rPr lang="zh-CN" altLang="en-US" sz="2800" b="1" smtClean="0">
                <a:latin typeface="楷体_GB2312" pitchFamily="49" charset="-122"/>
                <a:ea typeface="楷体_GB2312" pitchFamily="49" charset="-122"/>
              </a:rPr>
              <a:t>堆排序是一个不稳定的排序方法</a:t>
            </a:r>
            <a:r>
              <a:rPr lang="zh-CN" altLang="en-US" sz="2800" b="1" smtClean="0">
                <a:solidFill>
                  <a:srgbClr val="0000FF"/>
                </a:solidFill>
                <a:latin typeface="楷体_GB2312" pitchFamily="49" charset="-122"/>
                <a:ea typeface="楷体_GB2312" pitchFamily="49" charset="-122"/>
              </a:rPr>
              <a:t>。</a:t>
            </a:r>
          </a:p>
        </p:txBody>
      </p:sp>
      <p:graphicFrame>
        <p:nvGraphicFramePr>
          <p:cNvPr id="132099" name="Object 3"/>
          <p:cNvGraphicFramePr>
            <a:graphicFrameLocks noChangeAspect="1"/>
          </p:cNvGraphicFramePr>
          <p:nvPr>
            <p:extLst>
              <p:ext uri="{D42A27DB-BD31-4B8C-83A1-F6EECF244321}">
                <p14:modId xmlns:p14="http://schemas.microsoft.com/office/powerpoint/2010/main" val="1986519530"/>
              </p:ext>
            </p:extLst>
          </p:nvPr>
        </p:nvGraphicFramePr>
        <p:xfrm>
          <a:off x="1476375" y="621928"/>
          <a:ext cx="5400675" cy="2124075"/>
        </p:xfrm>
        <a:graphic>
          <a:graphicData uri="http://schemas.openxmlformats.org/presentationml/2006/ole">
            <mc:AlternateContent xmlns:mc="http://schemas.openxmlformats.org/markup-compatibility/2006">
              <mc:Choice xmlns:v="urn:schemas-microsoft-com:vml" Requires="v">
                <p:oleObj spid="_x0000_s132172" name="公式" r:id="rId3" imgW="2260600" imgH="914400" progId="Equation.3">
                  <p:embed/>
                </p:oleObj>
              </mc:Choice>
              <mc:Fallback>
                <p:oleObj name="公式" r:id="rId3" imgW="2260600" imgH="914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621928"/>
                        <a:ext cx="5400675" cy="212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76200" y="496645"/>
            <a:ext cx="8888288"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990600" indent="-990600" eaLnBrk="1" hangingPunct="1">
              <a:lnSpc>
                <a:spcPct val="120000"/>
              </a:lnSpc>
              <a:spcBef>
                <a:spcPct val="50000"/>
              </a:spcBef>
            </a:pPr>
            <a:r>
              <a:rPr kumimoji="1" lang="en-US" altLang="zh-CN" sz="2400" b="1" dirty="0">
                <a:latin typeface="楷体_GB2312" pitchFamily="49" charset="-122"/>
                <a:ea typeface="楷体_GB2312" pitchFamily="49" charset="-122"/>
              </a:rPr>
              <a:t>【</a:t>
            </a:r>
            <a:r>
              <a:rPr kumimoji="1" lang="zh-CN" altLang="en-US" sz="2400" b="1" dirty="0">
                <a:latin typeface="楷体_GB2312" pitchFamily="49" charset="-122"/>
                <a:ea typeface="楷体_GB2312" pitchFamily="49" charset="-122"/>
              </a:rPr>
              <a:t>例</a:t>
            </a:r>
            <a:r>
              <a:rPr kumimoji="1" lang="en-US" altLang="zh-CN" sz="2400" b="1" dirty="0">
                <a:latin typeface="楷体_GB2312" pitchFamily="49" charset="-122"/>
                <a:ea typeface="楷体_GB2312" pitchFamily="49" charset="-122"/>
              </a:rPr>
              <a:t>】</a:t>
            </a:r>
            <a:r>
              <a:rPr kumimoji="1" lang="zh-CN" altLang="en-US" sz="2400" b="1" dirty="0">
                <a:latin typeface="楷体_GB2312" pitchFamily="49" charset="-122"/>
                <a:ea typeface="楷体_GB2312" pitchFamily="49" charset="-122"/>
              </a:rPr>
              <a:t>已知序列</a:t>
            </a:r>
            <a:r>
              <a:rPr kumimoji="1" lang="en-US" altLang="zh-CN" sz="2400" b="1" dirty="0">
                <a:latin typeface="Times New Roman" pitchFamily="18" charset="0"/>
                <a:ea typeface="楷体_GB2312" pitchFamily="49" charset="-122"/>
              </a:rPr>
              <a:t>{503</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87</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512</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61</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908</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170</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897</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275</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653</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462}</a:t>
            </a:r>
            <a:r>
              <a:rPr kumimoji="1" lang="zh-CN" altLang="en-US" sz="2400" b="1" dirty="0">
                <a:latin typeface="Times New Roman" pitchFamily="18" charset="0"/>
                <a:ea typeface="楷体_GB2312" pitchFamily="49" charset="-122"/>
              </a:rPr>
              <a:t>。</a:t>
            </a:r>
            <a:r>
              <a:rPr kumimoji="1" lang="zh-CN" altLang="en-US" sz="2400" b="1" dirty="0">
                <a:latin typeface="楷体_GB2312" pitchFamily="49" charset="-122"/>
                <a:ea typeface="楷体_GB2312" pitchFamily="49" charset="-122"/>
              </a:rPr>
              <a:t>请给出采用堆排序法对该序列作升序排序时堆的变化情况。</a:t>
            </a:r>
          </a:p>
        </p:txBody>
      </p:sp>
      <p:grpSp>
        <p:nvGrpSpPr>
          <p:cNvPr id="133123" name="Group 48"/>
          <p:cNvGrpSpPr>
            <a:grpSpLocks/>
          </p:cNvGrpSpPr>
          <p:nvPr/>
        </p:nvGrpSpPr>
        <p:grpSpPr bwMode="auto">
          <a:xfrm>
            <a:off x="2209800" y="2133600"/>
            <a:ext cx="4038600" cy="2057400"/>
            <a:chOff x="1392" y="1344"/>
            <a:chExt cx="2544" cy="1296"/>
          </a:xfrm>
        </p:grpSpPr>
        <p:sp>
          <p:nvSpPr>
            <p:cNvPr id="133149" name="Oval 4"/>
            <p:cNvSpPr>
              <a:spLocks noChangeArrowheads="1"/>
            </p:cNvSpPr>
            <p:nvPr/>
          </p:nvSpPr>
          <p:spPr bwMode="auto">
            <a:xfrm>
              <a:off x="2630" y="1344"/>
              <a:ext cx="378" cy="191"/>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503</a:t>
              </a:r>
            </a:p>
          </p:txBody>
        </p:sp>
        <p:sp>
          <p:nvSpPr>
            <p:cNvPr id="133150" name="Oval 5"/>
            <p:cNvSpPr>
              <a:spLocks noChangeArrowheads="1"/>
            </p:cNvSpPr>
            <p:nvPr/>
          </p:nvSpPr>
          <p:spPr bwMode="auto">
            <a:xfrm>
              <a:off x="2080" y="1649"/>
              <a:ext cx="378" cy="191"/>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87</a:t>
              </a:r>
            </a:p>
          </p:txBody>
        </p:sp>
        <p:sp>
          <p:nvSpPr>
            <p:cNvPr id="133151" name="Oval 6"/>
            <p:cNvSpPr>
              <a:spLocks noChangeArrowheads="1"/>
            </p:cNvSpPr>
            <p:nvPr/>
          </p:nvSpPr>
          <p:spPr bwMode="auto">
            <a:xfrm>
              <a:off x="3214" y="1649"/>
              <a:ext cx="378" cy="191"/>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512</a:t>
              </a:r>
            </a:p>
          </p:txBody>
        </p:sp>
        <p:sp>
          <p:nvSpPr>
            <p:cNvPr id="133152" name="Oval 7"/>
            <p:cNvSpPr>
              <a:spLocks noChangeArrowheads="1"/>
            </p:cNvSpPr>
            <p:nvPr/>
          </p:nvSpPr>
          <p:spPr bwMode="auto">
            <a:xfrm>
              <a:off x="1736" y="2068"/>
              <a:ext cx="378" cy="191"/>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61</a:t>
              </a:r>
            </a:p>
          </p:txBody>
        </p:sp>
        <p:sp>
          <p:nvSpPr>
            <p:cNvPr id="133153" name="Oval 8"/>
            <p:cNvSpPr>
              <a:spLocks noChangeArrowheads="1"/>
            </p:cNvSpPr>
            <p:nvPr/>
          </p:nvSpPr>
          <p:spPr bwMode="auto">
            <a:xfrm>
              <a:off x="2458" y="2068"/>
              <a:ext cx="378" cy="191"/>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908</a:t>
              </a:r>
            </a:p>
          </p:txBody>
        </p:sp>
        <p:sp>
          <p:nvSpPr>
            <p:cNvPr id="133154" name="Oval 9"/>
            <p:cNvSpPr>
              <a:spLocks noChangeArrowheads="1"/>
            </p:cNvSpPr>
            <p:nvPr/>
          </p:nvSpPr>
          <p:spPr bwMode="auto">
            <a:xfrm>
              <a:off x="2973" y="2068"/>
              <a:ext cx="379" cy="191"/>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170</a:t>
              </a:r>
            </a:p>
          </p:txBody>
        </p:sp>
        <p:sp>
          <p:nvSpPr>
            <p:cNvPr id="133155" name="Oval 10"/>
            <p:cNvSpPr>
              <a:spLocks noChangeArrowheads="1"/>
            </p:cNvSpPr>
            <p:nvPr/>
          </p:nvSpPr>
          <p:spPr bwMode="auto">
            <a:xfrm>
              <a:off x="3558" y="2068"/>
              <a:ext cx="378" cy="191"/>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897</a:t>
              </a:r>
            </a:p>
          </p:txBody>
        </p:sp>
        <p:sp>
          <p:nvSpPr>
            <p:cNvPr id="133156" name="Oval 11"/>
            <p:cNvSpPr>
              <a:spLocks noChangeArrowheads="1"/>
            </p:cNvSpPr>
            <p:nvPr/>
          </p:nvSpPr>
          <p:spPr bwMode="auto">
            <a:xfrm>
              <a:off x="1392" y="2449"/>
              <a:ext cx="378" cy="191"/>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275</a:t>
              </a:r>
            </a:p>
          </p:txBody>
        </p:sp>
        <p:sp>
          <p:nvSpPr>
            <p:cNvPr id="133157" name="Oval 12"/>
            <p:cNvSpPr>
              <a:spLocks noChangeArrowheads="1"/>
            </p:cNvSpPr>
            <p:nvPr/>
          </p:nvSpPr>
          <p:spPr bwMode="auto">
            <a:xfrm>
              <a:off x="1908" y="2449"/>
              <a:ext cx="378" cy="191"/>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653</a:t>
              </a:r>
            </a:p>
          </p:txBody>
        </p:sp>
        <p:sp>
          <p:nvSpPr>
            <p:cNvPr id="133158" name="Oval 13"/>
            <p:cNvSpPr>
              <a:spLocks noChangeArrowheads="1"/>
            </p:cNvSpPr>
            <p:nvPr/>
          </p:nvSpPr>
          <p:spPr bwMode="auto">
            <a:xfrm>
              <a:off x="2355" y="2449"/>
              <a:ext cx="378" cy="191"/>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462</a:t>
              </a:r>
            </a:p>
          </p:txBody>
        </p:sp>
        <p:sp>
          <p:nvSpPr>
            <p:cNvPr id="133159" name="Line 14"/>
            <p:cNvSpPr>
              <a:spLocks noChangeShapeType="1"/>
            </p:cNvSpPr>
            <p:nvPr/>
          </p:nvSpPr>
          <p:spPr bwMode="auto">
            <a:xfrm flipH="1">
              <a:off x="2286" y="1496"/>
              <a:ext cx="378" cy="15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60" name="Line 15"/>
            <p:cNvSpPr>
              <a:spLocks noChangeShapeType="1"/>
            </p:cNvSpPr>
            <p:nvPr/>
          </p:nvSpPr>
          <p:spPr bwMode="auto">
            <a:xfrm>
              <a:off x="2973" y="1496"/>
              <a:ext cx="447" cy="15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61" name="Line 16"/>
            <p:cNvSpPr>
              <a:spLocks noChangeShapeType="1"/>
            </p:cNvSpPr>
            <p:nvPr/>
          </p:nvSpPr>
          <p:spPr bwMode="auto">
            <a:xfrm flipH="1">
              <a:off x="1908" y="1840"/>
              <a:ext cx="275" cy="2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62" name="Line 17"/>
            <p:cNvSpPr>
              <a:spLocks noChangeShapeType="1"/>
            </p:cNvSpPr>
            <p:nvPr/>
          </p:nvSpPr>
          <p:spPr bwMode="auto">
            <a:xfrm>
              <a:off x="2389" y="1840"/>
              <a:ext cx="275" cy="2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63" name="Line 18"/>
            <p:cNvSpPr>
              <a:spLocks noChangeShapeType="1"/>
            </p:cNvSpPr>
            <p:nvPr/>
          </p:nvSpPr>
          <p:spPr bwMode="auto">
            <a:xfrm flipH="1">
              <a:off x="2561" y="2259"/>
              <a:ext cx="103" cy="19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64" name="Line 19"/>
            <p:cNvSpPr>
              <a:spLocks noChangeShapeType="1"/>
            </p:cNvSpPr>
            <p:nvPr/>
          </p:nvSpPr>
          <p:spPr bwMode="auto">
            <a:xfrm flipH="1">
              <a:off x="1598" y="2259"/>
              <a:ext cx="241" cy="19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65" name="Line 20"/>
            <p:cNvSpPr>
              <a:spLocks noChangeShapeType="1"/>
            </p:cNvSpPr>
            <p:nvPr/>
          </p:nvSpPr>
          <p:spPr bwMode="auto">
            <a:xfrm>
              <a:off x="1976" y="2259"/>
              <a:ext cx="138" cy="19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66" name="Line 21"/>
            <p:cNvSpPr>
              <a:spLocks noChangeShapeType="1"/>
            </p:cNvSpPr>
            <p:nvPr/>
          </p:nvSpPr>
          <p:spPr bwMode="auto">
            <a:xfrm flipH="1">
              <a:off x="3145" y="1840"/>
              <a:ext cx="207" cy="2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67" name="Line 22"/>
            <p:cNvSpPr>
              <a:spLocks noChangeShapeType="1"/>
            </p:cNvSpPr>
            <p:nvPr/>
          </p:nvSpPr>
          <p:spPr bwMode="auto">
            <a:xfrm>
              <a:off x="3455" y="1840"/>
              <a:ext cx="309" cy="2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3124" name="Text Box 23"/>
          <p:cNvSpPr txBox="1">
            <a:spLocks noChangeArrowheads="1"/>
          </p:cNvSpPr>
          <p:nvPr/>
        </p:nvSpPr>
        <p:spPr bwMode="auto">
          <a:xfrm>
            <a:off x="3429000" y="4419600"/>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FF3300"/>
                </a:solidFill>
                <a:ea typeface="楷体_GB2312" pitchFamily="49" charset="-122"/>
              </a:rPr>
              <a:t>初始二叉树</a:t>
            </a:r>
          </a:p>
        </p:txBody>
      </p:sp>
      <p:graphicFrame>
        <p:nvGraphicFramePr>
          <p:cNvPr id="243736" name="Group 24"/>
          <p:cNvGraphicFramePr>
            <a:graphicFrameLocks noGrp="1"/>
          </p:cNvGraphicFramePr>
          <p:nvPr/>
        </p:nvGraphicFramePr>
        <p:xfrm>
          <a:off x="1219200" y="5410200"/>
          <a:ext cx="6096000" cy="381000"/>
        </p:xfrm>
        <a:graphic>
          <a:graphicData uri="http://schemas.openxmlformats.org/drawingml/2006/table">
            <a:tbl>
              <a:tblPr/>
              <a:tblGrid>
                <a:gridCol w="609600"/>
                <a:gridCol w="609600"/>
                <a:gridCol w="609600"/>
                <a:gridCol w="609600"/>
                <a:gridCol w="609600"/>
                <a:gridCol w="609600"/>
                <a:gridCol w="609600"/>
                <a:gridCol w="609600"/>
                <a:gridCol w="609600"/>
                <a:gridCol w="609600"/>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503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512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908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170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897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275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653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462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146" name="Text Box 22"/>
          <p:cNvSpPr txBox="1">
            <a:spLocks noChangeArrowheads="1"/>
          </p:cNvSpPr>
          <p:nvPr/>
        </p:nvSpPr>
        <p:spPr bwMode="auto">
          <a:xfrm>
            <a:off x="5638800" y="4191000"/>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FF3300"/>
                </a:solidFill>
                <a:ea typeface="楷体_GB2312" pitchFamily="49" charset="-122"/>
              </a:rPr>
              <a:t>初始堆</a:t>
            </a:r>
          </a:p>
        </p:txBody>
      </p:sp>
      <p:graphicFrame>
        <p:nvGraphicFramePr>
          <p:cNvPr id="244759" name="Group 23"/>
          <p:cNvGraphicFramePr>
            <a:graphicFrameLocks noGrp="1"/>
          </p:cNvGraphicFramePr>
          <p:nvPr/>
        </p:nvGraphicFramePr>
        <p:xfrm>
          <a:off x="1219200" y="5410200"/>
          <a:ext cx="6096000" cy="381000"/>
        </p:xfrm>
        <a:graphic>
          <a:graphicData uri="http://schemas.openxmlformats.org/drawingml/2006/table">
            <a:tbl>
              <a:tblPr/>
              <a:tblGrid>
                <a:gridCol w="609600"/>
                <a:gridCol w="609600"/>
                <a:gridCol w="609600"/>
                <a:gridCol w="609600"/>
                <a:gridCol w="609600"/>
                <a:gridCol w="609600"/>
                <a:gridCol w="609600"/>
                <a:gridCol w="609600"/>
                <a:gridCol w="609600"/>
                <a:gridCol w="609600"/>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908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653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897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503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462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170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512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275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87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34171" name="Group 68"/>
          <p:cNvGrpSpPr>
            <a:grpSpLocks/>
          </p:cNvGrpSpPr>
          <p:nvPr/>
        </p:nvGrpSpPr>
        <p:grpSpPr bwMode="auto">
          <a:xfrm>
            <a:off x="152400" y="1752600"/>
            <a:ext cx="8458200" cy="2057400"/>
            <a:chOff x="96" y="1104"/>
            <a:chExt cx="5328" cy="1296"/>
          </a:xfrm>
        </p:grpSpPr>
        <p:sp>
          <p:nvSpPr>
            <p:cNvPr id="134173" name="Oval 3"/>
            <p:cNvSpPr>
              <a:spLocks noChangeArrowheads="1"/>
            </p:cNvSpPr>
            <p:nvPr/>
          </p:nvSpPr>
          <p:spPr bwMode="auto">
            <a:xfrm>
              <a:off x="4068" y="1104"/>
              <a:ext cx="393" cy="191"/>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latin typeface="Times New Roman" pitchFamily="18" charset="0"/>
                </a:rPr>
                <a:t>908</a:t>
              </a:r>
            </a:p>
          </p:txBody>
        </p:sp>
        <p:sp>
          <p:nvSpPr>
            <p:cNvPr id="134174" name="Oval 4"/>
            <p:cNvSpPr>
              <a:spLocks noChangeArrowheads="1"/>
            </p:cNvSpPr>
            <p:nvPr/>
          </p:nvSpPr>
          <p:spPr bwMode="auto">
            <a:xfrm>
              <a:off x="3498" y="1409"/>
              <a:ext cx="392" cy="191"/>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latin typeface="Times New Roman" pitchFamily="18" charset="0"/>
                </a:rPr>
                <a:t>653</a:t>
              </a:r>
            </a:p>
          </p:txBody>
        </p:sp>
        <p:sp>
          <p:nvSpPr>
            <p:cNvPr id="134175" name="Oval 5"/>
            <p:cNvSpPr>
              <a:spLocks noChangeArrowheads="1"/>
            </p:cNvSpPr>
            <p:nvPr/>
          </p:nvSpPr>
          <p:spPr bwMode="auto">
            <a:xfrm>
              <a:off x="4675" y="1409"/>
              <a:ext cx="392" cy="191"/>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latin typeface="Times New Roman" pitchFamily="18" charset="0"/>
                </a:rPr>
                <a:t>897</a:t>
              </a:r>
            </a:p>
          </p:txBody>
        </p:sp>
        <p:sp>
          <p:nvSpPr>
            <p:cNvPr id="134176" name="Oval 6"/>
            <p:cNvSpPr>
              <a:spLocks noChangeArrowheads="1"/>
            </p:cNvSpPr>
            <p:nvPr/>
          </p:nvSpPr>
          <p:spPr bwMode="auto">
            <a:xfrm>
              <a:off x="3141" y="1828"/>
              <a:ext cx="392" cy="191"/>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latin typeface="Times New Roman" pitchFamily="18" charset="0"/>
                </a:rPr>
                <a:t>503</a:t>
              </a:r>
            </a:p>
          </p:txBody>
        </p:sp>
        <p:sp>
          <p:nvSpPr>
            <p:cNvPr id="134177" name="Oval 7"/>
            <p:cNvSpPr>
              <a:spLocks noChangeArrowheads="1"/>
            </p:cNvSpPr>
            <p:nvPr/>
          </p:nvSpPr>
          <p:spPr bwMode="auto">
            <a:xfrm>
              <a:off x="3890" y="1828"/>
              <a:ext cx="392" cy="191"/>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latin typeface="Times New Roman" pitchFamily="18" charset="0"/>
                </a:rPr>
                <a:t>462</a:t>
              </a:r>
            </a:p>
          </p:txBody>
        </p:sp>
        <p:sp>
          <p:nvSpPr>
            <p:cNvPr id="134178" name="Oval 8"/>
            <p:cNvSpPr>
              <a:spLocks noChangeArrowheads="1"/>
            </p:cNvSpPr>
            <p:nvPr/>
          </p:nvSpPr>
          <p:spPr bwMode="auto">
            <a:xfrm>
              <a:off x="4425" y="1828"/>
              <a:ext cx="393" cy="191"/>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latin typeface="Times New Roman" pitchFamily="18" charset="0"/>
                </a:rPr>
                <a:t>170</a:t>
              </a:r>
            </a:p>
          </p:txBody>
        </p:sp>
        <p:sp>
          <p:nvSpPr>
            <p:cNvPr id="134179" name="Oval 9"/>
            <p:cNvSpPr>
              <a:spLocks noChangeArrowheads="1"/>
            </p:cNvSpPr>
            <p:nvPr/>
          </p:nvSpPr>
          <p:spPr bwMode="auto">
            <a:xfrm>
              <a:off x="5032" y="1828"/>
              <a:ext cx="392" cy="191"/>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latin typeface="Times New Roman" pitchFamily="18" charset="0"/>
                </a:rPr>
                <a:t>512</a:t>
              </a:r>
            </a:p>
          </p:txBody>
        </p:sp>
        <p:sp>
          <p:nvSpPr>
            <p:cNvPr id="134180" name="Oval 10"/>
            <p:cNvSpPr>
              <a:spLocks noChangeArrowheads="1"/>
            </p:cNvSpPr>
            <p:nvPr/>
          </p:nvSpPr>
          <p:spPr bwMode="auto">
            <a:xfrm>
              <a:off x="2784" y="2209"/>
              <a:ext cx="392" cy="191"/>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latin typeface="Times New Roman" pitchFamily="18" charset="0"/>
                </a:rPr>
                <a:t>275</a:t>
              </a:r>
            </a:p>
          </p:txBody>
        </p:sp>
        <p:sp>
          <p:nvSpPr>
            <p:cNvPr id="134181" name="Oval 11"/>
            <p:cNvSpPr>
              <a:spLocks noChangeArrowheads="1"/>
            </p:cNvSpPr>
            <p:nvPr/>
          </p:nvSpPr>
          <p:spPr bwMode="auto">
            <a:xfrm>
              <a:off x="3319" y="2209"/>
              <a:ext cx="393" cy="191"/>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latin typeface="Times New Roman" pitchFamily="18" charset="0"/>
                </a:rPr>
                <a:t>61</a:t>
              </a:r>
            </a:p>
          </p:txBody>
        </p:sp>
        <p:sp>
          <p:nvSpPr>
            <p:cNvPr id="134182" name="Oval 12"/>
            <p:cNvSpPr>
              <a:spLocks noChangeArrowheads="1"/>
            </p:cNvSpPr>
            <p:nvPr/>
          </p:nvSpPr>
          <p:spPr bwMode="auto">
            <a:xfrm>
              <a:off x="3783" y="2209"/>
              <a:ext cx="392" cy="191"/>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latin typeface="Times New Roman" pitchFamily="18" charset="0"/>
                </a:rPr>
                <a:t>87</a:t>
              </a:r>
            </a:p>
          </p:txBody>
        </p:sp>
        <p:sp>
          <p:nvSpPr>
            <p:cNvPr id="134183" name="Line 13"/>
            <p:cNvSpPr>
              <a:spLocks noChangeShapeType="1"/>
            </p:cNvSpPr>
            <p:nvPr/>
          </p:nvSpPr>
          <p:spPr bwMode="auto">
            <a:xfrm flipH="1">
              <a:off x="3712" y="1256"/>
              <a:ext cx="392" cy="15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84" name="Line 14"/>
            <p:cNvSpPr>
              <a:spLocks noChangeShapeType="1"/>
            </p:cNvSpPr>
            <p:nvPr/>
          </p:nvSpPr>
          <p:spPr bwMode="auto">
            <a:xfrm>
              <a:off x="4425" y="1256"/>
              <a:ext cx="464" cy="15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85" name="Line 15"/>
            <p:cNvSpPr>
              <a:spLocks noChangeShapeType="1"/>
            </p:cNvSpPr>
            <p:nvPr/>
          </p:nvSpPr>
          <p:spPr bwMode="auto">
            <a:xfrm flipH="1">
              <a:off x="3319" y="1600"/>
              <a:ext cx="286" cy="2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86" name="Line 16"/>
            <p:cNvSpPr>
              <a:spLocks noChangeShapeType="1"/>
            </p:cNvSpPr>
            <p:nvPr/>
          </p:nvSpPr>
          <p:spPr bwMode="auto">
            <a:xfrm>
              <a:off x="3819" y="1600"/>
              <a:ext cx="285" cy="2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87" name="Line 17"/>
            <p:cNvSpPr>
              <a:spLocks noChangeShapeType="1"/>
            </p:cNvSpPr>
            <p:nvPr/>
          </p:nvSpPr>
          <p:spPr bwMode="auto">
            <a:xfrm flipH="1">
              <a:off x="3997" y="2019"/>
              <a:ext cx="107" cy="19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88" name="Line 18"/>
            <p:cNvSpPr>
              <a:spLocks noChangeShapeType="1"/>
            </p:cNvSpPr>
            <p:nvPr/>
          </p:nvSpPr>
          <p:spPr bwMode="auto">
            <a:xfrm flipH="1">
              <a:off x="2998" y="2019"/>
              <a:ext cx="250" cy="19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89" name="Line 19"/>
            <p:cNvSpPr>
              <a:spLocks noChangeShapeType="1"/>
            </p:cNvSpPr>
            <p:nvPr/>
          </p:nvSpPr>
          <p:spPr bwMode="auto">
            <a:xfrm>
              <a:off x="3390" y="2019"/>
              <a:ext cx="143" cy="19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90" name="Line 20"/>
            <p:cNvSpPr>
              <a:spLocks noChangeShapeType="1"/>
            </p:cNvSpPr>
            <p:nvPr/>
          </p:nvSpPr>
          <p:spPr bwMode="auto">
            <a:xfrm flipH="1">
              <a:off x="4603" y="1600"/>
              <a:ext cx="215" cy="2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91" name="Line 21"/>
            <p:cNvSpPr>
              <a:spLocks noChangeShapeType="1"/>
            </p:cNvSpPr>
            <p:nvPr/>
          </p:nvSpPr>
          <p:spPr bwMode="auto">
            <a:xfrm>
              <a:off x="4925" y="1600"/>
              <a:ext cx="321" cy="2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92" name="Oval 48"/>
            <p:cNvSpPr>
              <a:spLocks noChangeArrowheads="1"/>
            </p:cNvSpPr>
            <p:nvPr/>
          </p:nvSpPr>
          <p:spPr bwMode="auto">
            <a:xfrm>
              <a:off x="1334" y="1104"/>
              <a:ext cx="378" cy="191"/>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503</a:t>
              </a:r>
            </a:p>
          </p:txBody>
        </p:sp>
        <p:sp>
          <p:nvSpPr>
            <p:cNvPr id="134193" name="Oval 49"/>
            <p:cNvSpPr>
              <a:spLocks noChangeArrowheads="1"/>
            </p:cNvSpPr>
            <p:nvPr/>
          </p:nvSpPr>
          <p:spPr bwMode="auto">
            <a:xfrm>
              <a:off x="784" y="1409"/>
              <a:ext cx="378" cy="191"/>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87</a:t>
              </a:r>
            </a:p>
          </p:txBody>
        </p:sp>
        <p:sp>
          <p:nvSpPr>
            <p:cNvPr id="134194" name="Oval 50"/>
            <p:cNvSpPr>
              <a:spLocks noChangeArrowheads="1"/>
            </p:cNvSpPr>
            <p:nvPr/>
          </p:nvSpPr>
          <p:spPr bwMode="auto">
            <a:xfrm>
              <a:off x="1918" y="1409"/>
              <a:ext cx="378" cy="191"/>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512</a:t>
              </a:r>
            </a:p>
          </p:txBody>
        </p:sp>
        <p:sp>
          <p:nvSpPr>
            <p:cNvPr id="134195" name="Oval 51"/>
            <p:cNvSpPr>
              <a:spLocks noChangeArrowheads="1"/>
            </p:cNvSpPr>
            <p:nvPr/>
          </p:nvSpPr>
          <p:spPr bwMode="auto">
            <a:xfrm>
              <a:off x="440" y="1828"/>
              <a:ext cx="378" cy="191"/>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61</a:t>
              </a:r>
            </a:p>
          </p:txBody>
        </p:sp>
        <p:sp>
          <p:nvSpPr>
            <p:cNvPr id="134196" name="Oval 52"/>
            <p:cNvSpPr>
              <a:spLocks noChangeArrowheads="1"/>
            </p:cNvSpPr>
            <p:nvPr/>
          </p:nvSpPr>
          <p:spPr bwMode="auto">
            <a:xfrm>
              <a:off x="1162" y="1828"/>
              <a:ext cx="378" cy="191"/>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908</a:t>
              </a:r>
            </a:p>
          </p:txBody>
        </p:sp>
        <p:sp>
          <p:nvSpPr>
            <p:cNvPr id="134197" name="Oval 53"/>
            <p:cNvSpPr>
              <a:spLocks noChangeArrowheads="1"/>
            </p:cNvSpPr>
            <p:nvPr/>
          </p:nvSpPr>
          <p:spPr bwMode="auto">
            <a:xfrm>
              <a:off x="1677" y="1828"/>
              <a:ext cx="379" cy="191"/>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170</a:t>
              </a:r>
            </a:p>
          </p:txBody>
        </p:sp>
        <p:sp>
          <p:nvSpPr>
            <p:cNvPr id="134198" name="Oval 54"/>
            <p:cNvSpPr>
              <a:spLocks noChangeArrowheads="1"/>
            </p:cNvSpPr>
            <p:nvPr/>
          </p:nvSpPr>
          <p:spPr bwMode="auto">
            <a:xfrm>
              <a:off x="2262" y="1828"/>
              <a:ext cx="378" cy="191"/>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897</a:t>
              </a:r>
            </a:p>
          </p:txBody>
        </p:sp>
        <p:sp>
          <p:nvSpPr>
            <p:cNvPr id="134199" name="Oval 55"/>
            <p:cNvSpPr>
              <a:spLocks noChangeArrowheads="1"/>
            </p:cNvSpPr>
            <p:nvPr/>
          </p:nvSpPr>
          <p:spPr bwMode="auto">
            <a:xfrm>
              <a:off x="96" y="2209"/>
              <a:ext cx="378" cy="191"/>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275</a:t>
              </a:r>
            </a:p>
          </p:txBody>
        </p:sp>
        <p:sp>
          <p:nvSpPr>
            <p:cNvPr id="134200" name="Oval 56"/>
            <p:cNvSpPr>
              <a:spLocks noChangeArrowheads="1"/>
            </p:cNvSpPr>
            <p:nvPr/>
          </p:nvSpPr>
          <p:spPr bwMode="auto">
            <a:xfrm>
              <a:off x="612" y="2209"/>
              <a:ext cx="378" cy="191"/>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653</a:t>
              </a:r>
            </a:p>
          </p:txBody>
        </p:sp>
        <p:sp>
          <p:nvSpPr>
            <p:cNvPr id="134201" name="Oval 57"/>
            <p:cNvSpPr>
              <a:spLocks noChangeArrowheads="1"/>
            </p:cNvSpPr>
            <p:nvPr/>
          </p:nvSpPr>
          <p:spPr bwMode="auto">
            <a:xfrm>
              <a:off x="1059" y="2209"/>
              <a:ext cx="378" cy="191"/>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462</a:t>
              </a:r>
            </a:p>
          </p:txBody>
        </p:sp>
        <p:sp>
          <p:nvSpPr>
            <p:cNvPr id="134202" name="Line 58"/>
            <p:cNvSpPr>
              <a:spLocks noChangeShapeType="1"/>
            </p:cNvSpPr>
            <p:nvPr/>
          </p:nvSpPr>
          <p:spPr bwMode="auto">
            <a:xfrm flipH="1">
              <a:off x="990" y="1256"/>
              <a:ext cx="378" cy="15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203" name="Line 59"/>
            <p:cNvSpPr>
              <a:spLocks noChangeShapeType="1"/>
            </p:cNvSpPr>
            <p:nvPr/>
          </p:nvSpPr>
          <p:spPr bwMode="auto">
            <a:xfrm>
              <a:off x="1677" y="1256"/>
              <a:ext cx="447" cy="15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204" name="Line 60"/>
            <p:cNvSpPr>
              <a:spLocks noChangeShapeType="1"/>
            </p:cNvSpPr>
            <p:nvPr/>
          </p:nvSpPr>
          <p:spPr bwMode="auto">
            <a:xfrm flipH="1">
              <a:off x="612" y="1600"/>
              <a:ext cx="275" cy="2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205" name="Line 61"/>
            <p:cNvSpPr>
              <a:spLocks noChangeShapeType="1"/>
            </p:cNvSpPr>
            <p:nvPr/>
          </p:nvSpPr>
          <p:spPr bwMode="auto">
            <a:xfrm>
              <a:off x="1093" y="1600"/>
              <a:ext cx="275" cy="2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206" name="Line 62"/>
            <p:cNvSpPr>
              <a:spLocks noChangeShapeType="1"/>
            </p:cNvSpPr>
            <p:nvPr/>
          </p:nvSpPr>
          <p:spPr bwMode="auto">
            <a:xfrm flipH="1">
              <a:off x="1265" y="2019"/>
              <a:ext cx="103" cy="19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207" name="Line 63"/>
            <p:cNvSpPr>
              <a:spLocks noChangeShapeType="1"/>
            </p:cNvSpPr>
            <p:nvPr/>
          </p:nvSpPr>
          <p:spPr bwMode="auto">
            <a:xfrm flipH="1">
              <a:off x="302" y="2019"/>
              <a:ext cx="241" cy="19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208" name="Line 64"/>
            <p:cNvSpPr>
              <a:spLocks noChangeShapeType="1"/>
            </p:cNvSpPr>
            <p:nvPr/>
          </p:nvSpPr>
          <p:spPr bwMode="auto">
            <a:xfrm>
              <a:off x="680" y="2019"/>
              <a:ext cx="138" cy="19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209" name="Line 65"/>
            <p:cNvSpPr>
              <a:spLocks noChangeShapeType="1"/>
            </p:cNvSpPr>
            <p:nvPr/>
          </p:nvSpPr>
          <p:spPr bwMode="auto">
            <a:xfrm flipH="1">
              <a:off x="1849" y="1600"/>
              <a:ext cx="207" cy="2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210" name="Line 66"/>
            <p:cNvSpPr>
              <a:spLocks noChangeShapeType="1"/>
            </p:cNvSpPr>
            <p:nvPr/>
          </p:nvSpPr>
          <p:spPr bwMode="auto">
            <a:xfrm>
              <a:off x="2159" y="1600"/>
              <a:ext cx="309" cy="2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4172" name="Text Box 67"/>
          <p:cNvSpPr txBox="1">
            <a:spLocks noChangeArrowheads="1"/>
          </p:cNvSpPr>
          <p:nvPr/>
        </p:nvSpPr>
        <p:spPr bwMode="auto">
          <a:xfrm>
            <a:off x="1371600" y="4038600"/>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FF3300"/>
                </a:solidFill>
                <a:ea typeface="楷体_GB2312" pitchFamily="49" charset="-122"/>
              </a:rPr>
              <a:t>初始二叉树</a:t>
            </a: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5170" name="Text Box 20"/>
          <p:cNvSpPr txBox="1">
            <a:spLocks noChangeArrowheads="1"/>
          </p:cNvSpPr>
          <p:nvPr/>
        </p:nvSpPr>
        <p:spPr bwMode="auto">
          <a:xfrm>
            <a:off x="6019800" y="42672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FF3300"/>
                </a:solidFill>
                <a:latin typeface="楷体_GB2312" pitchFamily="49" charset="-122"/>
                <a:ea typeface="楷体_GB2312" pitchFamily="49" charset="-122"/>
              </a:rPr>
              <a:t>交换</a:t>
            </a:r>
            <a:r>
              <a:rPr kumimoji="1" lang="en-US" altLang="zh-CN" sz="2400" b="1">
                <a:solidFill>
                  <a:srgbClr val="FF3300"/>
                </a:solidFill>
                <a:latin typeface="Times New Roman" pitchFamily="18" charset="0"/>
                <a:ea typeface="楷体_GB2312" pitchFamily="49" charset="-122"/>
              </a:rPr>
              <a:t>908</a:t>
            </a:r>
            <a:r>
              <a:rPr kumimoji="1" lang="zh-CN" altLang="en-US" sz="2400" b="1">
                <a:solidFill>
                  <a:srgbClr val="FF3300"/>
                </a:solidFill>
                <a:latin typeface="楷体_GB2312" pitchFamily="49" charset="-122"/>
                <a:ea typeface="楷体_GB2312" pitchFamily="49" charset="-122"/>
              </a:rPr>
              <a:t>和</a:t>
            </a:r>
            <a:r>
              <a:rPr kumimoji="1" lang="en-US" altLang="zh-CN" sz="2400" b="1">
                <a:solidFill>
                  <a:srgbClr val="FF3300"/>
                </a:solidFill>
                <a:latin typeface="Times New Roman" pitchFamily="18" charset="0"/>
                <a:ea typeface="楷体_GB2312" pitchFamily="49" charset="-122"/>
              </a:rPr>
              <a:t>87</a:t>
            </a:r>
            <a:r>
              <a:rPr kumimoji="1" lang="zh-CN" altLang="en-US" sz="2400" b="1">
                <a:solidFill>
                  <a:srgbClr val="FF3300"/>
                </a:solidFill>
                <a:latin typeface="楷体_GB2312" pitchFamily="49" charset="-122"/>
                <a:ea typeface="楷体_GB2312" pitchFamily="49" charset="-122"/>
              </a:rPr>
              <a:t>后</a:t>
            </a:r>
          </a:p>
        </p:txBody>
      </p:sp>
      <p:graphicFrame>
        <p:nvGraphicFramePr>
          <p:cNvPr id="245781" name="Group 21"/>
          <p:cNvGraphicFramePr>
            <a:graphicFrameLocks noGrp="1"/>
          </p:cNvGraphicFramePr>
          <p:nvPr/>
        </p:nvGraphicFramePr>
        <p:xfrm>
          <a:off x="1219200" y="5410200"/>
          <a:ext cx="6096000" cy="381000"/>
        </p:xfrm>
        <a:graphic>
          <a:graphicData uri="http://schemas.openxmlformats.org/drawingml/2006/table">
            <a:tbl>
              <a:tblPr/>
              <a:tblGrid>
                <a:gridCol w="609600"/>
                <a:gridCol w="609600"/>
                <a:gridCol w="609600"/>
                <a:gridCol w="609600"/>
                <a:gridCol w="609600"/>
                <a:gridCol w="609600"/>
                <a:gridCol w="609600"/>
                <a:gridCol w="609600"/>
                <a:gridCol w="609600"/>
                <a:gridCol w="609600"/>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87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653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897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503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462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170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512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275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908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45805" name="Group 45"/>
          <p:cNvGraphicFramePr>
            <a:graphicFrameLocks noGrp="1"/>
          </p:cNvGraphicFramePr>
          <p:nvPr/>
        </p:nvGraphicFramePr>
        <p:xfrm>
          <a:off x="1219200" y="609600"/>
          <a:ext cx="6096000" cy="381000"/>
        </p:xfrm>
        <a:graphic>
          <a:graphicData uri="http://schemas.openxmlformats.org/drawingml/2006/table">
            <a:tbl>
              <a:tblPr/>
              <a:tblGrid>
                <a:gridCol w="609600"/>
                <a:gridCol w="609600"/>
                <a:gridCol w="609600"/>
                <a:gridCol w="609600"/>
                <a:gridCol w="609600"/>
                <a:gridCol w="609600"/>
                <a:gridCol w="609600"/>
                <a:gridCol w="609600"/>
                <a:gridCol w="609600"/>
                <a:gridCol w="609600"/>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908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653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897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503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462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170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512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275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87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35219" name="Group 90"/>
          <p:cNvGrpSpPr>
            <a:grpSpLocks/>
          </p:cNvGrpSpPr>
          <p:nvPr/>
        </p:nvGrpSpPr>
        <p:grpSpPr bwMode="auto">
          <a:xfrm>
            <a:off x="76200" y="2209800"/>
            <a:ext cx="8839200" cy="2057400"/>
            <a:chOff x="48" y="1392"/>
            <a:chExt cx="5568" cy="1296"/>
          </a:xfrm>
        </p:grpSpPr>
        <p:sp>
          <p:nvSpPr>
            <p:cNvPr id="135221" name="Oval 3"/>
            <p:cNvSpPr>
              <a:spLocks noChangeArrowheads="1"/>
            </p:cNvSpPr>
            <p:nvPr/>
          </p:nvSpPr>
          <p:spPr bwMode="auto">
            <a:xfrm>
              <a:off x="4408" y="1392"/>
              <a:ext cx="350" cy="184"/>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latin typeface="Times New Roman" pitchFamily="18" charset="0"/>
                </a:rPr>
                <a:t>87</a:t>
              </a:r>
            </a:p>
          </p:txBody>
        </p:sp>
        <p:sp>
          <p:nvSpPr>
            <p:cNvPr id="135222" name="Oval 4"/>
            <p:cNvSpPr>
              <a:spLocks noChangeArrowheads="1"/>
            </p:cNvSpPr>
            <p:nvPr/>
          </p:nvSpPr>
          <p:spPr bwMode="auto">
            <a:xfrm>
              <a:off x="3900" y="1686"/>
              <a:ext cx="349" cy="183"/>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latin typeface="Times New Roman" pitchFamily="18" charset="0"/>
                </a:rPr>
                <a:t>653</a:t>
              </a:r>
            </a:p>
          </p:txBody>
        </p:sp>
        <p:sp>
          <p:nvSpPr>
            <p:cNvPr id="135223" name="Oval 5"/>
            <p:cNvSpPr>
              <a:spLocks noChangeArrowheads="1"/>
            </p:cNvSpPr>
            <p:nvPr/>
          </p:nvSpPr>
          <p:spPr bwMode="auto">
            <a:xfrm>
              <a:off x="4949" y="1686"/>
              <a:ext cx="349" cy="183"/>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latin typeface="Times New Roman" pitchFamily="18" charset="0"/>
                </a:rPr>
                <a:t>897</a:t>
              </a:r>
            </a:p>
          </p:txBody>
        </p:sp>
        <p:sp>
          <p:nvSpPr>
            <p:cNvPr id="135224" name="Oval 6"/>
            <p:cNvSpPr>
              <a:spLocks noChangeArrowheads="1"/>
            </p:cNvSpPr>
            <p:nvPr/>
          </p:nvSpPr>
          <p:spPr bwMode="auto">
            <a:xfrm>
              <a:off x="3582" y="2089"/>
              <a:ext cx="349" cy="184"/>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latin typeface="Times New Roman" pitchFamily="18" charset="0"/>
                </a:rPr>
                <a:t>503</a:t>
              </a:r>
            </a:p>
          </p:txBody>
        </p:sp>
        <p:sp>
          <p:nvSpPr>
            <p:cNvPr id="135225" name="Oval 7"/>
            <p:cNvSpPr>
              <a:spLocks noChangeArrowheads="1"/>
            </p:cNvSpPr>
            <p:nvPr/>
          </p:nvSpPr>
          <p:spPr bwMode="auto">
            <a:xfrm>
              <a:off x="4249" y="2089"/>
              <a:ext cx="350" cy="184"/>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latin typeface="Times New Roman" pitchFamily="18" charset="0"/>
                </a:rPr>
                <a:t>462</a:t>
              </a:r>
            </a:p>
          </p:txBody>
        </p:sp>
        <p:sp>
          <p:nvSpPr>
            <p:cNvPr id="135226" name="Oval 8"/>
            <p:cNvSpPr>
              <a:spLocks noChangeArrowheads="1"/>
            </p:cNvSpPr>
            <p:nvPr/>
          </p:nvSpPr>
          <p:spPr bwMode="auto">
            <a:xfrm>
              <a:off x="4726" y="2089"/>
              <a:ext cx="350" cy="184"/>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latin typeface="Times New Roman" pitchFamily="18" charset="0"/>
                </a:rPr>
                <a:t>170</a:t>
              </a:r>
            </a:p>
          </p:txBody>
        </p:sp>
        <p:sp>
          <p:nvSpPr>
            <p:cNvPr id="135227" name="Oval 9"/>
            <p:cNvSpPr>
              <a:spLocks noChangeArrowheads="1"/>
            </p:cNvSpPr>
            <p:nvPr/>
          </p:nvSpPr>
          <p:spPr bwMode="auto">
            <a:xfrm>
              <a:off x="5266" y="2089"/>
              <a:ext cx="350" cy="184"/>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latin typeface="Times New Roman" pitchFamily="18" charset="0"/>
                </a:rPr>
                <a:t>512</a:t>
              </a:r>
            </a:p>
          </p:txBody>
        </p:sp>
        <p:sp>
          <p:nvSpPr>
            <p:cNvPr id="135228" name="Oval 10"/>
            <p:cNvSpPr>
              <a:spLocks noChangeArrowheads="1"/>
            </p:cNvSpPr>
            <p:nvPr/>
          </p:nvSpPr>
          <p:spPr bwMode="auto">
            <a:xfrm>
              <a:off x="3264" y="2456"/>
              <a:ext cx="350" cy="184"/>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latin typeface="Times New Roman" pitchFamily="18" charset="0"/>
                </a:rPr>
                <a:t>275</a:t>
              </a:r>
            </a:p>
          </p:txBody>
        </p:sp>
        <p:sp>
          <p:nvSpPr>
            <p:cNvPr id="135229" name="Oval 11"/>
            <p:cNvSpPr>
              <a:spLocks noChangeArrowheads="1"/>
            </p:cNvSpPr>
            <p:nvPr/>
          </p:nvSpPr>
          <p:spPr bwMode="auto">
            <a:xfrm>
              <a:off x="3741" y="2456"/>
              <a:ext cx="349" cy="184"/>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latin typeface="Times New Roman" pitchFamily="18" charset="0"/>
                </a:rPr>
                <a:t>61</a:t>
              </a:r>
            </a:p>
          </p:txBody>
        </p:sp>
        <p:sp>
          <p:nvSpPr>
            <p:cNvPr id="135230" name="Line 12"/>
            <p:cNvSpPr>
              <a:spLocks noChangeShapeType="1"/>
            </p:cNvSpPr>
            <p:nvPr/>
          </p:nvSpPr>
          <p:spPr bwMode="auto">
            <a:xfrm flipH="1">
              <a:off x="4090" y="1539"/>
              <a:ext cx="350" cy="14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231" name="Line 13"/>
            <p:cNvSpPr>
              <a:spLocks noChangeShapeType="1"/>
            </p:cNvSpPr>
            <p:nvPr/>
          </p:nvSpPr>
          <p:spPr bwMode="auto">
            <a:xfrm>
              <a:off x="4726" y="1539"/>
              <a:ext cx="413" cy="14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232" name="Line 14"/>
            <p:cNvSpPr>
              <a:spLocks noChangeShapeType="1"/>
            </p:cNvSpPr>
            <p:nvPr/>
          </p:nvSpPr>
          <p:spPr bwMode="auto">
            <a:xfrm flipH="1">
              <a:off x="3741" y="1869"/>
              <a:ext cx="254" cy="2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233" name="Line 15"/>
            <p:cNvSpPr>
              <a:spLocks noChangeShapeType="1"/>
            </p:cNvSpPr>
            <p:nvPr/>
          </p:nvSpPr>
          <p:spPr bwMode="auto">
            <a:xfrm>
              <a:off x="4186" y="1869"/>
              <a:ext cx="254" cy="2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234" name="Line 16"/>
            <p:cNvSpPr>
              <a:spLocks noChangeShapeType="1"/>
            </p:cNvSpPr>
            <p:nvPr/>
          </p:nvSpPr>
          <p:spPr bwMode="auto">
            <a:xfrm flipH="1">
              <a:off x="3455" y="2273"/>
              <a:ext cx="222" cy="18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235" name="Line 17"/>
            <p:cNvSpPr>
              <a:spLocks noChangeShapeType="1"/>
            </p:cNvSpPr>
            <p:nvPr/>
          </p:nvSpPr>
          <p:spPr bwMode="auto">
            <a:xfrm>
              <a:off x="3804" y="2273"/>
              <a:ext cx="127" cy="18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236" name="Line 18"/>
            <p:cNvSpPr>
              <a:spLocks noChangeShapeType="1"/>
            </p:cNvSpPr>
            <p:nvPr/>
          </p:nvSpPr>
          <p:spPr bwMode="auto">
            <a:xfrm flipH="1">
              <a:off x="4885" y="1869"/>
              <a:ext cx="191" cy="2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237" name="Line 19"/>
            <p:cNvSpPr>
              <a:spLocks noChangeShapeType="1"/>
            </p:cNvSpPr>
            <p:nvPr/>
          </p:nvSpPr>
          <p:spPr bwMode="auto">
            <a:xfrm>
              <a:off x="5171" y="1869"/>
              <a:ext cx="286" cy="2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238" name="Oval 70"/>
            <p:cNvSpPr>
              <a:spLocks noChangeArrowheads="1"/>
            </p:cNvSpPr>
            <p:nvPr/>
          </p:nvSpPr>
          <p:spPr bwMode="auto">
            <a:xfrm>
              <a:off x="1332" y="1392"/>
              <a:ext cx="393" cy="191"/>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latin typeface="Times New Roman" pitchFamily="18" charset="0"/>
                </a:rPr>
                <a:t>908</a:t>
              </a:r>
            </a:p>
          </p:txBody>
        </p:sp>
        <p:sp>
          <p:nvSpPr>
            <p:cNvPr id="135239" name="Oval 71"/>
            <p:cNvSpPr>
              <a:spLocks noChangeArrowheads="1"/>
            </p:cNvSpPr>
            <p:nvPr/>
          </p:nvSpPr>
          <p:spPr bwMode="auto">
            <a:xfrm>
              <a:off x="762" y="1697"/>
              <a:ext cx="392" cy="191"/>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latin typeface="Times New Roman" pitchFamily="18" charset="0"/>
                </a:rPr>
                <a:t>653</a:t>
              </a:r>
            </a:p>
          </p:txBody>
        </p:sp>
        <p:sp>
          <p:nvSpPr>
            <p:cNvPr id="135240" name="Oval 72"/>
            <p:cNvSpPr>
              <a:spLocks noChangeArrowheads="1"/>
            </p:cNvSpPr>
            <p:nvPr/>
          </p:nvSpPr>
          <p:spPr bwMode="auto">
            <a:xfrm>
              <a:off x="1939" y="1697"/>
              <a:ext cx="392" cy="191"/>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latin typeface="Times New Roman" pitchFamily="18" charset="0"/>
                </a:rPr>
                <a:t>897</a:t>
              </a:r>
            </a:p>
          </p:txBody>
        </p:sp>
        <p:sp>
          <p:nvSpPr>
            <p:cNvPr id="135241" name="Oval 73"/>
            <p:cNvSpPr>
              <a:spLocks noChangeArrowheads="1"/>
            </p:cNvSpPr>
            <p:nvPr/>
          </p:nvSpPr>
          <p:spPr bwMode="auto">
            <a:xfrm>
              <a:off x="405" y="2116"/>
              <a:ext cx="392" cy="191"/>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latin typeface="Times New Roman" pitchFamily="18" charset="0"/>
                </a:rPr>
                <a:t>503</a:t>
              </a:r>
            </a:p>
          </p:txBody>
        </p:sp>
        <p:sp>
          <p:nvSpPr>
            <p:cNvPr id="135242" name="Oval 74"/>
            <p:cNvSpPr>
              <a:spLocks noChangeArrowheads="1"/>
            </p:cNvSpPr>
            <p:nvPr/>
          </p:nvSpPr>
          <p:spPr bwMode="auto">
            <a:xfrm>
              <a:off x="1154" y="2116"/>
              <a:ext cx="392" cy="191"/>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latin typeface="Times New Roman" pitchFamily="18" charset="0"/>
                </a:rPr>
                <a:t>462</a:t>
              </a:r>
            </a:p>
          </p:txBody>
        </p:sp>
        <p:sp>
          <p:nvSpPr>
            <p:cNvPr id="135243" name="Oval 75"/>
            <p:cNvSpPr>
              <a:spLocks noChangeArrowheads="1"/>
            </p:cNvSpPr>
            <p:nvPr/>
          </p:nvSpPr>
          <p:spPr bwMode="auto">
            <a:xfrm>
              <a:off x="1689" y="2116"/>
              <a:ext cx="393" cy="191"/>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latin typeface="Times New Roman" pitchFamily="18" charset="0"/>
                </a:rPr>
                <a:t>170</a:t>
              </a:r>
            </a:p>
          </p:txBody>
        </p:sp>
        <p:sp>
          <p:nvSpPr>
            <p:cNvPr id="135244" name="Oval 76"/>
            <p:cNvSpPr>
              <a:spLocks noChangeArrowheads="1"/>
            </p:cNvSpPr>
            <p:nvPr/>
          </p:nvSpPr>
          <p:spPr bwMode="auto">
            <a:xfrm>
              <a:off x="2296" y="2116"/>
              <a:ext cx="392" cy="191"/>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latin typeface="Times New Roman" pitchFamily="18" charset="0"/>
                </a:rPr>
                <a:t>512</a:t>
              </a:r>
            </a:p>
          </p:txBody>
        </p:sp>
        <p:sp>
          <p:nvSpPr>
            <p:cNvPr id="135245" name="Oval 77"/>
            <p:cNvSpPr>
              <a:spLocks noChangeArrowheads="1"/>
            </p:cNvSpPr>
            <p:nvPr/>
          </p:nvSpPr>
          <p:spPr bwMode="auto">
            <a:xfrm>
              <a:off x="48" y="2497"/>
              <a:ext cx="392" cy="191"/>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latin typeface="Times New Roman" pitchFamily="18" charset="0"/>
                </a:rPr>
                <a:t>275</a:t>
              </a:r>
            </a:p>
          </p:txBody>
        </p:sp>
        <p:sp>
          <p:nvSpPr>
            <p:cNvPr id="135246" name="Oval 78"/>
            <p:cNvSpPr>
              <a:spLocks noChangeArrowheads="1"/>
            </p:cNvSpPr>
            <p:nvPr/>
          </p:nvSpPr>
          <p:spPr bwMode="auto">
            <a:xfrm>
              <a:off x="583" y="2497"/>
              <a:ext cx="393" cy="191"/>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latin typeface="Times New Roman" pitchFamily="18" charset="0"/>
                </a:rPr>
                <a:t>61</a:t>
              </a:r>
            </a:p>
          </p:txBody>
        </p:sp>
        <p:sp>
          <p:nvSpPr>
            <p:cNvPr id="135247" name="Oval 79"/>
            <p:cNvSpPr>
              <a:spLocks noChangeArrowheads="1"/>
            </p:cNvSpPr>
            <p:nvPr/>
          </p:nvSpPr>
          <p:spPr bwMode="auto">
            <a:xfrm>
              <a:off x="1047" y="2497"/>
              <a:ext cx="392" cy="191"/>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latin typeface="Times New Roman" pitchFamily="18" charset="0"/>
                </a:rPr>
                <a:t>87</a:t>
              </a:r>
            </a:p>
          </p:txBody>
        </p:sp>
        <p:sp>
          <p:nvSpPr>
            <p:cNvPr id="135248" name="Line 80"/>
            <p:cNvSpPr>
              <a:spLocks noChangeShapeType="1"/>
            </p:cNvSpPr>
            <p:nvPr/>
          </p:nvSpPr>
          <p:spPr bwMode="auto">
            <a:xfrm flipH="1">
              <a:off x="976" y="1544"/>
              <a:ext cx="392" cy="15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249" name="Line 81"/>
            <p:cNvSpPr>
              <a:spLocks noChangeShapeType="1"/>
            </p:cNvSpPr>
            <p:nvPr/>
          </p:nvSpPr>
          <p:spPr bwMode="auto">
            <a:xfrm>
              <a:off x="1689" y="1544"/>
              <a:ext cx="464" cy="15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250" name="Line 82"/>
            <p:cNvSpPr>
              <a:spLocks noChangeShapeType="1"/>
            </p:cNvSpPr>
            <p:nvPr/>
          </p:nvSpPr>
          <p:spPr bwMode="auto">
            <a:xfrm flipH="1">
              <a:off x="583" y="1888"/>
              <a:ext cx="286" cy="2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251" name="Line 83"/>
            <p:cNvSpPr>
              <a:spLocks noChangeShapeType="1"/>
            </p:cNvSpPr>
            <p:nvPr/>
          </p:nvSpPr>
          <p:spPr bwMode="auto">
            <a:xfrm>
              <a:off x="1083" y="1888"/>
              <a:ext cx="285" cy="2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252" name="Line 84"/>
            <p:cNvSpPr>
              <a:spLocks noChangeShapeType="1"/>
            </p:cNvSpPr>
            <p:nvPr/>
          </p:nvSpPr>
          <p:spPr bwMode="auto">
            <a:xfrm flipH="1">
              <a:off x="1261" y="2307"/>
              <a:ext cx="107" cy="19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253" name="Line 85"/>
            <p:cNvSpPr>
              <a:spLocks noChangeShapeType="1"/>
            </p:cNvSpPr>
            <p:nvPr/>
          </p:nvSpPr>
          <p:spPr bwMode="auto">
            <a:xfrm flipH="1">
              <a:off x="262" y="2307"/>
              <a:ext cx="250" cy="19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254" name="Line 86"/>
            <p:cNvSpPr>
              <a:spLocks noChangeShapeType="1"/>
            </p:cNvSpPr>
            <p:nvPr/>
          </p:nvSpPr>
          <p:spPr bwMode="auto">
            <a:xfrm>
              <a:off x="654" y="2307"/>
              <a:ext cx="143" cy="19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255" name="Line 87"/>
            <p:cNvSpPr>
              <a:spLocks noChangeShapeType="1"/>
            </p:cNvSpPr>
            <p:nvPr/>
          </p:nvSpPr>
          <p:spPr bwMode="auto">
            <a:xfrm flipH="1">
              <a:off x="1867" y="1888"/>
              <a:ext cx="215" cy="2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256" name="Line 88"/>
            <p:cNvSpPr>
              <a:spLocks noChangeShapeType="1"/>
            </p:cNvSpPr>
            <p:nvPr/>
          </p:nvSpPr>
          <p:spPr bwMode="auto">
            <a:xfrm>
              <a:off x="2189" y="1888"/>
              <a:ext cx="321" cy="2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5220" name="Text Box 89"/>
          <p:cNvSpPr txBox="1">
            <a:spLocks noChangeArrowheads="1"/>
          </p:cNvSpPr>
          <p:nvPr/>
        </p:nvSpPr>
        <p:spPr bwMode="auto">
          <a:xfrm>
            <a:off x="1295400" y="4267200"/>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FF3300"/>
                </a:solidFill>
                <a:ea typeface="楷体_GB2312" pitchFamily="49" charset="-122"/>
              </a:rPr>
              <a:t>初始堆</a:t>
            </a: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6194" name="Text Box 20"/>
          <p:cNvSpPr txBox="1">
            <a:spLocks noChangeArrowheads="1"/>
          </p:cNvSpPr>
          <p:nvPr/>
        </p:nvSpPr>
        <p:spPr bwMode="auto">
          <a:xfrm>
            <a:off x="5410200" y="3962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FF3300"/>
                </a:solidFill>
                <a:ea typeface="楷体_GB2312" pitchFamily="49" charset="-122"/>
              </a:rPr>
              <a:t>筛选调整</a:t>
            </a:r>
          </a:p>
        </p:txBody>
      </p:sp>
      <p:graphicFrame>
        <p:nvGraphicFramePr>
          <p:cNvPr id="246805" name="Group 21"/>
          <p:cNvGraphicFramePr>
            <a:graphicFrameLocks noGrp="1"/>
          </p:cNvGraphicFramePr>
          <p:nvPr/>
        </p:nvGraphicFramePr>
        <p:xfrm>
          <a:off x="1219200" y="5410200"/>
          <a:ext cx="6096000" cy="381000"/>
        </p:xfrm>
        <a:graphic>
          <a:graphicData uri="http://schemas.openxmlformats.org/drawingml/2006/table">
            <a:tbl>
              <a:tblPr/>
              <a:tblGrid>
                <a:gridCol w="609600"/>
                <a:gridCol w="609600"/>
                <a:gridCol w="609600"/>
                <a:gridCol w="609600"/>
                <a:gridCol w="609600"/>
                <a:gridCol w="609600"/>
                <a:gridCol w="609600"/>
                <a:gridCol w="609600"/>
                <a:gridCol w="609600"/>
                <a:gridCol w="609600"/>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897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653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512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503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462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170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275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908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36219" name="Group 64"/>
          <p:cNvGrpSpPr>
            <a:grpSpLocks/>
          </p:cNvGrpSpPr>
          <p:nvPr/>
        </p:nvGrpSpPr>
        <p:grpSpPr bwMode="auto">
          <a:xfrm>
            <a:off x="304800" y="1828800"/>
            <a:ext cx="8305800" cy="1981200"/>
            <a:chOff x="192" y="1152"/>
            <a:chExt cx="5232" cy="1248"/>
          </a:xfrm>
        </p:grpSpPr>
        <p:sp>
          <p:nvSpPr>
            <p:cNvPr id="136221" name="Oval 3"/>
            <p:cNvSpPr>
              <a:spLocks noChangeArrowheads="1"/>
            </p:cNvSpPr>
            <p:nvPr/>
          </p:nvSpPr>
          <p:spPr bwMode="auto">
            <a:xfrm>
              <a:off x="4118" y="1200"/>
              <a:ext cx="378" cy="17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897</a:t>
              </a:r>
            </a:p>
          </p:txBody>
        </p:sp>
        <p:sp>
          <p:nvSpPr>
            <p:cNvPr id="136222" name="Oval 4"/>
            <p:cNvSpPr>
              <a:spLocks noChangeArrowheads="1"/>
            </p:cNvSpPr>
            <p:nvPr/>
          </p:nvSpPr>
          <p:spPr bwMode="auto">
            <a:xfrm>
              <a:off x="3568" y="1482"/>
              <a:ext cx="378" cy="177"/>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653</a:t>
              </a:r>
            </a:p>
          </p:txBody>
        </p:sp>
        <p:sp>
          <p:nvSpPr>
            <p:cNvPr id="136223" name="Oval 5"/>
            <p:cNvSpPr>
              <a:spLocks noChangeArrowheads="1"/>
            </p:cNvSpPr>
            <p:nvPr/>
          </p:nvSpPr>
          <p:spPr bwMode="auto">
            <a:xfrm>
              <a:off x="4702" y="1482"/>
              <a:ext cx="378" cy="177"/>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512</a:t>
              </a:r>
            </a:p>
          </p:txBody>
        </p:sp>
        <p:sp>
          <p:nvSpPr>
            <p:cNvPr id="136224" name="Oval 6"/>
            <p:cNvSpPr>
              <a:spLocks noChangeArrowheads="1"/>
            </p:cNvSpPr>
            <p:nvPr/>
          </p:nvSpPr>
          <p:spPr bwMode="auto">
            <a:xfrm>
              <a:off x="3224" y="1871"/>
              <a:ext cx="378" cy="17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503</a:t>
              </a:r>
            </a:p>
          </p:txBody>
        </p:sp>
        <p:sp>
          <p:nvSpPr>
            <p:cNvPr id="136225" name="Oval 7"/>
            <p:cNvSpPr>
              <a:spLocks noChangeArrowheads="1"/>
            </p:cNvSpPr>
            <p:nvPr/>
          </p:nvSpPr>
          <p:spPr bwMode="auto">
            <a:xfrm>
              <a:off x="3946" y="1871"/>
              <a:ext cx="378" cy="17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462</a:t>
              </a:r>
            </a:p>
          </p:txBody>
        </p:sp>
        <p:sp>
          <p:nvSpPr>
            <p:cNvPr id="136226" name="Oval 8"/>
            <p:cNvSpPr>
              <a:spLocks noChangeArrowheads="1"/>
            </p:cNvSpPr>
            <p:nvPr/>
          </p:nvSpPr>
          <p:spPr bwMode="auto">
            <a:xfrm>
              <a:off x="4461" y="1871"/>
              <a:ext cx="379" cy="17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170</a:t>
              </a:r>
            </a:p>
          </p:txBody>
        </p:sp>
        <p:sp>
          <p:nvSpPr>
            <p:cNvPr id="136227" name="Oval 9"/>
            <p:cNvSpPr>
              <a:spLocks noChangeArrowheads="1"/>
            </p:cNvSpPr>
            <p:nvPr/>
          </p:nvSpPr>
          <p:spPr bwMode="auto">
            <a:xfrm>
              <a:off x="5046" y="1871"/>
              <a:ext cx="378" cy="17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87</a:t>
              </a:r>
            </a:p>
          </p:txBody>
        </p:sp>
        <p:sp>
          <p:nvSpPr>
            <p:cNvPr id="136228" name="Oval 10"/>
            <p:cNvSpPr>
              <a:spLocks noChangeArrowheads="1"/>
            </p:cNvSpPr>
            <p:nvPr/>
          </p:nvSpPr>
          <p:spPr bwMode="auto">
            <a:xfrm>
              <a:off x="2880" y="2224"/>
              <a:ext cx="378" cy="17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275</a:t>
              </a:r>
            </a:p>
          </p:txBody>
        </p:sp>
        <p:sp>
          <p:nvSpPr>
            <p:cNvPr id="136229" name="Oval 11"/>
            <p:cNvSpPr>
              <a:spLocks noChangeArrowheads="1"/>
            </p:cNvSpPr>
            <p:nvPr/>
          </p:nvSpPr>
          <p:spPr bwMode="auto">
            <a:xfrm>
              <a:off x="3396" y="2224"/>
              <a:ext cx="378" cy="17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61</a:t>
              </a:r>
            </a:p>
          </p:txBody>
        </p:sp>
        <p:sp>
          <p:nvSpPr>
            <p:cNvPr id="136230" name="Line 12"/>
            <p:cNvSpPr>
              <a:spLocks noChangeShapeType="1"/>
            </p:cNvSpPr>
            <p:nvPr/>
          </p:nvSpPr>
          <p:spPr bwMode="auto">
            <a:xfrm flipH="1">
              <a:off x="3774" y="1341"/>
              <a:ext cx="378" cy="14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231" name="Line 13"/>
            <p:cNvSpPr>
              <a:spLocks noChangeShapeType="1"/>
            </p:cNvSpPr>
            <p:nvPr/>
          </p:nvSpPr>
          <p:spPr bwMode="auto">
            <a:xfrm>
              <a:off x="4461" y="1341"/>
              <a:ext cx="447" cy="14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232" name="Line 14"/>
            <p:cNvSpPr>
              <a:spLocks noChangeShapeType="1"/>
            </p:cNvSpPr>
            <p:nvPr/>
          </p:nvSpPr>
          <p:spPr bwMode="auto">
            <a:xfrm flipH="1">
              <a:off x="3396" y="1659"/>
              <a:ext cx="275" cy="2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233" name="Line 15"/>
            <p:cNvSpPr>
              <a:spLocks noChangeShapeType="1"/>
            </p:cNvSpPr>
            <p:nvPr/>
          </p:nvSpPr>
          <p:spPr bwMode="auto">
            <a:xfrm>
              <a:off x="3877" y="1659"/>
              <a:ext cx="275" cy="2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234" name="Line 16"/>
            <p:cNvSpPr>
              <a:spLocks noChangeShapeType="1"/>
            </p:cNvSpPr>
            <p:nvPr/>
          </p:nvSpPr>
          <p:spPr bwMode="auto">
            <a:xfrm flipH="1">
              <a:off x="3086" y="2047"/>
              <a:ext cx="241" cy="17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235" name="Line 17"/>
            <p:cNvSpPr>
              <a:spLocks noChangeShapeType="1"/>
            </p:cNvSpPr>
            <p:nvPr/>
          </p:nvSpPr>
          <p:spPr bwMode="auto">
            <a:xfrm>
              <a:off x="3464" y="2047"/>
              <a:ext cx="138" cy="17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236" name="Line 18"/>
            <p:cNvSpPr>
              <a:spLocks noChangeShapeType="1"/>
            </p:cNvSpPr>
            <p:nvPr/>
          </p:nvSpPr>
          <p:spPr bwMode="auto">
            <a:xfrm flipH="1">
              <a:off x="4633" y="1659"/>
              <a:ext cx="207" cy="2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237" name="Line 19"/>
            <p:cNvSpPr>
              <a:spLocks noChangeShapeType="1"/>
            </p:cNvSpPr>
            <p:nvPr/>
          </p:nvSpPr>
          <p:spPr bwMode="auto">
            <a:xfrm>
              <a:off x="4943" y="1659"/>
              <a:ext cx="309" cy="2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238" name="Oval 46"/>
            <p:cNvSpPr>
              <a:spLocks noChangeArrowheads="1"/>
            </p:cNvSpPr>
            <p:nvPr/>
          </p:nvSpPr>
          <p:spPr bwMode="auto">
            <a:xfrm>
              <a:off x="1336" y="1152"/>
              <a:ext cx="350" cy="184"/>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latin typeface="Times New Roman" pitchFamily="18" charset="0"/>
                </a:rPr>
                <a:t>87</a:t>
              </a:r>
            </a:p>
          </p:txBody>
        </p:sp>
        <p:sp>
          <p:nvSpPr>
            <p:cNvPr id="136239" name="Oval 47"/>
            <p:cNvSpPr>
              <a:spLocks noChangeArrowheads="1"/>
            </p:cNvSpPr>
            <p:nvPr/>
          </p:nvSpPr>
          <p:spPr bwMode="auto">
            <a:xfrm>
              <a:off x="828" y="1446"/>
              <a:ext cx="349" cy="183"/>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latin typeface="Times New Roman" pitchFamily="18" charset="0"/>
                </a:rPr>
                <a:t>653</a:t>
              </a:r>
            </a:p>
          </p:txBody>
        </p:sp>
        <p:sp>
          <p:nvSpPr>
            <p:cNvPr id="136240" name="Oval 48"/>
            <p:cNvSpPr>
              <a:spLocks noChangeArrowheads="1"/>
            </p:cNvSpPr>
            <p:nvPr/>
          </p:nvSpPr>
          <p:spPr bwMode="auto">
            <a:xfrm>
              <a:off x="1877" y="1446"/>
              <a:ext cx="349" cy="183"/>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latin typeface="Times New Roman" pitchFamily="18" charset="0"/>
                </a:rPr>
                <a:t>897</a:t>
              </a:r>
            </a:p>
          </p:txBody>
        </p:sp>
        <p:sp>
          <p:nvSpPr>
            <p:cNvPr id="136241" name="Oval 49"/>
            <p:cNvSpPr>
              <a:spLocks noChangeArrowheads="1"/>
            </p:cNvSpPr>
            <p:nvPr/>
          </p:nvSpPr>
          <p:spPr bwMode="auto">
            <a:xfrm>
              <a:off x="510" y="1849"/>
              <a:ext cx="349" cy="184"/>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latin typeface="Times New Roman" pitchFamily="18" charset="0"/>
                </a:rPr>
                <a:t>503</a:t>
              </a:r>
            </a:p>
          </p:txBody>
        </p:sp>
        <p:sp>
          <p:nvSpPr>
            <p:cNvPr id="136242" name="Oval 50"/>
            <p:cNvSpPr>
              <a:spLocks noChangeArrowheads="1"/>
            </p:cNvSpPr>
            <p:nvPr/>
          </p:nvSpPr>
          <p:spPr bwMode="auto">
            <a:xfrm>
              <a:off x="1177" y="1849"/>
              <a:ext cx="350" cy="184"/>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latin typeface="Times New Roman" pitchFamily="18" charset="0"/>
                </a:rPr>
                <a:t>462</a:t>
              </a:r>
            </a:p>
          </p:txBody>
        </p:sp>
        <p:sp>
          <p:nvSpPr>
            <p:cNvPr id="136243" name="Oval 51"/>
            <p:cNvSpPr>
              <a:spLocks noChangeArrowheads="1"/>
            </p:cNvSpPr>
            <p:nvPr/>
          </p:nvSpPr>
          <p:spPr bwMode="auto">
            <a:xfrm>
              <a:off x="1654" y="1849"/>
              <a:ext cx="350" cy="184"/>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latin typeface="Times New Roman" pitchFamily="18" charset="0"/>
                </a:rPr>
                <a:t>170</a:t>
              </a:r>
            </a:p>
          </p:txBody>
        </p:sp>
        <p:sp>
          <p:nvSpPr>
            <p:cNvPr id="136244" name="Oval 52"/>
            <p:cNvSpPr>
              <a:spLocks noChangeArrowheads="1"/>
            </p:cNvSpPr>
            <p:nvPr/>
          </p:nvSpPr>
          <p:spPr bwMode="auto">
            <a:xfrm>
              <a:off x="2194" y="1849"/>
              <a:ext cx="350" cy="184"/>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latin typeface="Times New Roman" pitchFamily="18" charset="0"/>
                </a:rPr>
                <a:t>512</a:t>
              </a:r>
            </a:p>
          </p:txBody>
        </p:sp>
        <p:sp>
          <p:nvSpPr>
            <p:cNvPr id="136245" name="Oval 53"/>
            <p:cNvSpPr>
              <a:spLocks noChangeArrowheads="1"/>
            </p:cNvSpPr>
            <p:nvPr/>
          </p:nvSpPr>
          <p:spPr bwMode="auto">
            <a:xfrm>
              <a:off x="192" y="2216"/>
              <a:ext cx="350" cy="184"/>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latin typeface="Times New Roman" pitchFamily="18" charset="0"/>
                </a:rPr>
                <a:t>275</a:t>
              </a:r>
            </a:p>
          </p:txBody>
        </p:sp>
        <p:sp>
          <p:nvSpPr>
            <p:cNvPr id="136246" name="Oval 54"/>
            <p:cNvSpPr>
              <a:spLocks noChangeArrowheads="1"/>
            </p:cNvSpPr>
            <p:nvPr/>
          </p:nvSpPr>
          <p:spPr bwMode="auto">
            <a:xfrm>
              <a:off x="669" y="2216"/>
              <a:ext cx="349" cy="184"/>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latin typeface="Times New Roman" pitchFamily="18" charset="0"/>
                </a:rPr>
                <a:t>61</a:t>
              </a:r>
            </a:p>
          </p:txBody>
        </p:sp>
        <p:sp>
          <p:nvSpPr>
            <p:cNvPr id="136247" name="Line 55"/>
            <p:cNvSpPr>
              <a:spLocks noChangeShapeType="1"/>
            </p:cNvSpPr>
            <p:nvPr/>
          </p:nvSpPr>
          <p:spPr bwMode="auto">
            <a:xfrm flipH="1">
              <a:off x="1018" y="1299"/>
              <a:ext cx="350" cy="14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248" name="Line 56"/>
            <p:cNvSpPr>
              <a:spLocks noChangeShapeType="1"/>
            </p:cNvSpPr>
            <p:nvPr/>
          </p:nvSpPr>
          <p:spPr bwMode="auto">
            <a:xfrm>
              <a:off x="1654" y="1299"/>
              <a:ext cx="413" cy="14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249" name="Line 57"/>
            <p:cNvSpPr>
              <a:spLocks noChangeShapeType="1"/>
            </p:cNvSpPr>
            <p:nvPr/>
          </p:nvSpPr>
          <p:spPr bwMode="auto">
            <a:xfrm flipH="1">
              <a:off x="669" y="1629"/>
              <a:ext cx="254" cy="2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250" name="Line 58"/>
            <p:cNvSpPr>
              <a:spLocks noChangeShapeType="1"/>
            </p:cNvSpPr>
            <p:nvPr/>
          </p:nvSpPr>
          <p:spPr bwMode="auto">
            <a:xfrm>
              <a:off x="1114" y="1629"/>
              <a:ext cx="254" cy="2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251" name="Line 59"/>
            <p:cNvSpPr>
              <a:spLocks noChangeShapeType="1"/>
            </p:cNvSpPr>
            <p:nvPr/>
          </p:nvSpPr>
          <p:spPr bwMode="auto">
            <a:xfrm flipH="1">
              <a:off x="383" y="2033"/>
              <a:ext cx="222" cy="18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252" name="Line 60"/>
            <p:cNvSpPr>
              <a:spLocks noChangeShapeType="1"/>
            </p:cNvSpPr>
            <p:nvPr/>
          </p:nvSpPr>
          <p:spPr bwMode="auto">
            <a:xfrm>
              <a:off x="732" y="2033"/>
              <a:ext cx="127" cy="18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253" name="Line 61"/>
            <p:cNvSpPr>
              <a:spLocks noChangeShapeType="1"/>
            </p:cNvSpPr>
            <p:nvPr/>
          </p:nvSpPr>
          <p:spPr bwMode="auto">
            <a:xfrm flipH="1">
              <a:off x="1813" y="1629"/>
              <a:ext cx="191" cy="2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254" name="Line 62"/>
            <p:cNvSpPr>
              <a:spLocks noChangeShapeType="1"/>
            </p:cNvSpPr>
            <p:nvPr/>
          </p:nvSpPr>
          <p:spPr bwMode="auto">
            <a:xfrm>
              <a:off x="2099" y="1629"/>
              <a:ext cx="286" cy="2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6220" name="Text Box 63"/>
          <p:cNvSpPr txBox="1">
            <a:spLocks noChangeArrowheads="1"/>
          </p:cNvSpPr>
          <p:nvPr/>
        </p:nvSpPr>
        <p:spPr bwMode="auto">
          <a:xfrm>
            <a:off x="1143000" y="38862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FF3300"/>
                </a:solidFill>
                <a:latin typeface="楷体_GB2312" pitchFamily="49" charset="-122"/>
                <a:ea typeface="楷体_GB2312" pitchFamily="49" charset="-122"/>
              </a:rPr>
              <a:t>交换</a:t>
            </a:r>
            <a:r>
              <a:rPr kumimoji="1" lang="en-US" altLang="zh-CN" sz="2400" b="1">
                <a:solidFill>
                  <a:srgbClr val="FF3300"/>
                </a:solidFill>
                <a:latin typeface="Times New Roman" pitchFamily="18" charset="0"/>
                <a:ea typeface="楷体_GB2312" pitchFamily="49" charset="-122"/>
              </a:rPr>
              <a:t>908</a:t>
            </a:r>
            <a:r>
              <a:rPr kumimoji="1" lang="zh-CN" altLang="en-US" sz="2400" b="1">
                <a:solidFill>
                  <a:srgbClr val="FF3300"/>
                </a:solidFill>
                <a:latin typeface="楷体_GB2312" pitchFamily="49" charset="-122"/>
                <a:ea typeface="楷体_GB2312" pitchFamily="49" charset="-122"/>
              </a:rPr>
              <a:t>和</a:t>
            </a:r>
            <a:r>
              <a:rPr kumimoji="1" lang="en-US" altLang="zh-CN" sz="2400" b="1">
                <a:solidFill>
                  <a:srgbClr val="FF3300"/>
                </a:solidFill>
                <a:latin typeface="Times New Roman" pitchFamily="18" charset="0"/>
                <a:ea typeface="楷体_GB2312" pitchFamily="49" charset="-122"/>
              </a:rPr>
              <a:t>87</a:t>
            </a:r>
            <a:r>
              <a:rPr kumimoji="1" lang="zh-CN" altLang="en-US" sz="2400" b="1">
                <a:solidFill>
                  <a:srgbClr val="FF3300"/>
                </a:solidFill>
                <a:latin typeface="楷体_GB2312" pitchFamily="49" charset="-122"/>
                <a:ea typeface="楷体_GB2312" pitchFamily="49" charset="-122"/>
              </a:rPr>
              <a:t>后</a:t>
            </a: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7218" name="Text Box 18"/>
          <p:cNvSpPr txBox="1">
            <a:spLocks noChangeArrowheads="1"/>
          </p:cNvSpPr>
          <p:nvPr/>
        </p:nvSpPr>
        <p:spPr bwMode="auto">
          <a:xfrm>
            <a:off x="4953000" y="4267200"/>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FF3300"/>
                </a:solidFill>
                <a:latin typeface="楷体_GB2312" pitchFamily="49" charset="-122"/>
                <a:ea typeface="楷体_GB2312" pitchFamily="49" charset="-122"/>
              </a:rPr>
              <a:t>交换</a:t>
            </a:r>
            <a:r>
              <a:rPr kumimoji="1" lang="en-US" altLang="zh-CN" sz="2400" b="1">
                <a:solidFill>
                  <a:srgbClr val="FF3300"/>
                </a:solidFill>
                <a:latin typeface="Times New Roman" pitchFamily="18" charset="0"/>
                <a:ea typeface="楷体_GB2312" pitchFamily="49" charset="-122"/>
              </a:rPr>
              <a:t>897</a:t>
            </a:r>
            <a:r>
              <a:rPr kumimoji="1" lang="zh-CN" altLang="en-US" sz="2400" b="1">
                <a:solidFill>
                  <a:srgbClr val="FF3300"/>
                </a:solidFill>
                <a:latin typeface="楷体_GB2312" pitchFamily="49" charset="-122"/>
                <a:ea typeface="楷体_GB2312" pitchFamily="49" charset="-122"/>
              </a:rPr>
              <a:t>和</a:t>
            </a:r>
            <a:r>
              <a:rPr kumimoji="1" lang="en-US" altLang="zh-CN" sz="2400" b="1">
                <a:solidFill>
                  <a:srgbClr val="FF3300"/>
                </a:solidFill>
                <a:latin typeface="Times New Roman" pitchFamily="18" charset="0"/>
                <a:ea typeface="楷体_GB2312" pitchFamily="49" charset="-122"/>
              </a:rPr>
              <a:t>61</a:t>
            </a:r>
            <a:r>
              <a:rPr kumimoji="1" lang="zh-CN" altLang="en-US" sz="2400" b="1">
                <a:solidFill>
                  <a:srgbClr val="FF3300"/>
                </a:solidFill>
                <a:latin typeface="楷体_GB2312" pitchFamily="49" charset="-122"/>
                <a:ea typeface="楷体_GB2312" pitchFamily="49" charset="-122"/>
              </a:rPr>
              <a:t>后</a:t>
            </a:r>
          </a:p>
        </p:txBody>
      </p:sp>
      <p:graphicFrame>
        <p:nvGraphicFramePr>
          <p:cNvPr id="247827" name="Group 19"/>
          <p:cNvGraphicFramePr>
            <a:graphicFrameLocks noGrp="1"/>
          </p:cNvGraphicFramePr>
          <p:nvPr/>
        </p:nvGraphicFramePr>
        <p:xfrm>
          <a:off x="1219200" y="5410200"/>
          <a:ext cx="6096000" cy="381000"/>
        </p:xfrm>
        <a:graphic>
          <a:graphicData uri="http://schemas.openxmlformats.org/drawingml/2006/table">
            <a:tbl>
              <a:tblPr/>
              <a:tblGrid>
                <a:gridCol w="609600"/>
                <a:gridCol w="609600"/>
                <a:gridCol w="609600"/>
                <a:gridCol w="609600"/>
                <a:gridCol w="609600"/>
                <a:gridCol w="609600"/>
                <a:gridCol w="609600"/>
                <a:gridCol w="609600"/>
                <a:gridCol w="609600"/>
                <a:gridCol w="609600"/>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61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653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512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503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462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170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275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897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908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47851" name="Group 43"/>
          <p:cNvGraphicFramePr>
            <a:graphicFrameLocks noGrp="1"/>
          </p:cNvGraphicFramePr>
          <p:nvPr/>
        </p:nvGraphicFramePr>
        <p:xfrm>
          <a:off x="1143000" y="685800"/>
          <a:ext cx="6096000" cy="381000"/>
        </p:xfrm>
        <a:graphic>
          <a:graphicData uri="http://schemas.openxmlformats.org/drawingml/2006/table">
            <a:tbl>
              <a:tblPr/>
              <a:tblGrid>
                <a:gridCol w="609600"/>
                <a:gridCol w="609600"/>
                <a:gridCol w="609600"/>
                <a:gridCol w="609600"/>
                <a:gridCol w="609600"/>
                <a:gridCol w="609600"/>
                <a:gridCol w="609600"/>
                <a:gridCol w="609600"/>
                <a:gridCol w="609600"/>
                <a:gridCol w="609600"/>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897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653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512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503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462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170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275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908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37267" name="Group 86"/>
          <p:cNvGrpSpPr>
            <a:grpSpLocks/>
          </p:cNvGrpSpPr>
          <p:nvPr/>
        </p:nvGrpSpPr>
        <p:grpSpPr bwMode="auto">
          <a:xfrm>
            <a:off x="381000" y="2286000"/>
            <a:ext cx="8153400" cy="1905000"/>
            <a:chOff x="240" y="1440"/>
            <a:chExt cx="5136" cy="1200"/>
          </a:xfrm>
        </p:grpSpPr>
        <p:sp>
          <p:nvSpPr>
            <p:cNvPr id="137269" name="Oval 3"/>
            <p:cNvSpPr>
              <a:spLocks noChangeArrowheads="1"/>
            </p:cNvSpPr>
            <p:nvPr/>
          </p:nvSpPr>
          <p:spPr bwMode="auto">
            <a:xfrm>
              <a:off x="4094" y="1488"/>
              <a:ext cx="371" cy="169"/>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61</a:t>
              </a:r>
            </a:p>
          </p:txBody>
        </p:sp>
        <p:sp>
          <p:nvSpPr>
            <p:cNvPr id="137270" name="Oval 4"/>
            <p:cNvSpPr>
              <a:spLocks noChangeArrowheads="1"/>
            </p:cNvSpPr>
            <p:nvPr/>
          </p:nvSpPr>
          <p:spPr bwMode="auto">
            <a:xfrm>
              <a:off x="3555" y="1759"/>
              <a:ext cx="371" cy="169"/>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653</a:t>
              </a:r>
            </a:p>
          </p:txBody>
        </p:sp>
        <p:sp>
          <p:nvSpPr>
            <p:cNvPr id="137271" name="Oval 5"/>
            <p:cNvSpPr>
              <a:spLocks noChangeArrowheads="1"/>
            </p:cNvSpPr>
            <p:nvPr/>
          </p:nvSpPr>
          <p:spPr bwMode="auto">
            <a:xfrm>
              <a:off x="4668" y="1759"/>
              <a:ext cx="371" cy="169"/>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512</a:t>
              </a:r>
            </a:p>
          </p:txBody>
        </p:sp>
        <p:sp>
          <p:nvSpPr>
            <p:cNvPr id="137272" name="Oval 6"/>
            <p:cNvSpPr>
              <a:spLocks noChangeArrowheads="1"/>
            </p:cNvSpPr>
            <p:nvPr/>
          </p:nvSpPr>
          <p:spPr bwMode="auto">
            <a:xfrm>
              <a:off x="3217" y="2132"/>
              <a:ext cx="371" cy="169"/>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503</a:t>
              </a:r>
            </a:p>
          </p:txBody>
        </p:sp>
        <p:sp>
          <p:nvSpPr>
            <p:cNvPr id="137273" name="Oval 7"/>
            <p:cNvSpPr>
              <a:spLocks noChangeArrowheads="1"/>
            </p:cNvSpPr>
            <p:nvPr/>
          </p:nvSpPr>
          <p:spPr bwMode="auto">
            <a:xfrm>
              <a:off x="3926" y="2132"/>
              <a:ext cx="371" cy="169"/>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462</a:t>
              </a:r>
            </a:p>
          </p:txBody>
        </p:sp>
        <p:sp>
          <p:nvSpPr>
            <p:cNvPr id="137274" name="Oval 8"/>
            <p:cNvSpPr>
              <a:spLocks noChangeArrowheads="1"/>
            </p:cNvSpPr>
            <p:nvPr/>
          </p:nvSpPr>
          <p:spPr bwMode="auto">
            <a:xfrm>
              <a:off x="4432" y="2132"/>
              <a:ext cx="371" cy="169"/>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170</a:t>
              </a:r>
            </a:p>
          </p:txBody>
        </p:sp>
        <p:sp>
          <p:nvSpPr>
            <p:cNvPr id="137275" name="Oval 9"/>
            <p:cNvSpPr>
              <a:spLocks noChangeArrowheads="1"/>
            </p:cNvSpPr>
            <p:nvPr/>
          </p:nvSpPr>
          <p:spPr bwMode="auto">
            <a:xfrm>
              <a:off x="5005" y="2132"/>
              <a:ext cx="371" cy="169"/>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87</a:t>
              </a:r>
            </a:p>
          </p:txBody>
        </p:sp>
        <p:sp>
          <p:nvSpPr>
            <p:cNvPr id="137276" name="Oval 10"/>
            <p:cNvSpPr>
              <a:spLocks noChangeArrowheads="1"/>
            </p:cNvSpPr>
            <p:nvPr/>
          </p:nvSpPr>
          <p:spPr bwMode="auto">
            <a:xfrm>
              <a:off x="2880" y="2471"/>
              <a:ext cx="371" cy="169"/>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275</a:t>
              </a:r>
            </a:p>
          </p:txBody>
        </p:sp>
        <p:sp>
          <p:nvSpPr>
            <p:cNvPr id="137277" name="Line 11"/>
            <p:cNvSpPr>
              <a:spLocks noChangeShapeType="1"/>
            </p:cNvSpPr>
            <p:nvPr/>
          </p:nvSpPr>
          <p:spPr bwMode="auto">
            <a:xfrm flipH="1">
              <a:off x="3757" y="1624"/>
              <a:ext cx="371" cy="13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78" name="Line 12"/>
            <p:cNvSpPr>
              <a:spLocks noChangeShapeType="1"/>
            </p:cNvSpPr>
            <p:nvPr/>
          </p:nvSpPr>
          <p:spPr bwMode="auto">
            <a:xfrm>
              <a:off x="4432" y="1624"/>
              <a:ext cx="438" cy="13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79" name="Line 13"/>
            <p:cNvSpPr>
              <a:spLocks noChangeShapeType="1"/>
            </p:cNvSpPr>
            <p:nvPr/>
          </p:nvSpPr>
          <p:spPr bwMode="auto">
            <a:xfrm flipH="1">
              <a:off x="3386" y="1928"/>
              <a:ext cx="270" cy="2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80" name="Line 14"/>
            <p:cNvSpPr>
              <a:spLocks noChangeShapeType="1"/>
            </p:cNvSpPr>
            <p:nvPr/>
          </p:nvSpPr>
          <p:spPr bwMode="auto">
            <a:xfrm>
              <a:off x="3858" y="1928"/>
              <a:ext cx="270" cy="2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81" name="Line 15"/>
            <p:cNvSpPr>
              <a:spLocks noChangeShapeType="1"/>
            </p:cNvSpPr>
            <p:nvPr/>
          </p:nvSpPr>
          <p:spPr bwMode="auto">
            <a:xfrm flipH="1">
              <a:off x="3082" y="2301"/>
              <a:ext cx="236" cy="17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82" name="Line 16"/>
            <p:cNvSpPr>
              <a:spLocks noChangeShapeType="1"/>
            </p:cNvSpPr>
            <p:nvPr/>
          </p:nvSpPr>
          <p:spPr bwMode="auto">
            <a:xfrm flipH="1">
              <a:off x="4600" y="1928"/>
              <a:ext cx="203" cy="2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83" name="Line 17"/>
            <p:cNvSpPr>
              <a:spLocks noChangeShapeType="1"/>
            </p:cNvSpPr>
            <p:nvPr/>
          </p:nvSpPr>
          <p:spPr bwMode="auto">
            <a:xfrm>
              <a:off x="4904" y="1928"/>
              <a:ext cx="303" cy="2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84" name="Oval 68"/>
            <p:cNvSpPr>
              <a:spLocks noChangeArrowheads="1"/>
            </p:cNvSpPr>
            <p:nvPr/>
          </p:nvSpPr>
          <p:spPr bwMode="auto">
            <a:xfrm>
              <a:off x="1478" y="1440"/>
              <a:ext cx="378" cy="17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897</a:t>
              </a:r>
            </a:p>
          </p:txBody>
        </p:sp>
        <p:sp>
          <p:nvSpPr>
            <p:cNvPr id="137285" name="Oval 69"/>
            <p:cNvSpPr>
              <a:spLocks noChangeArrowheads="1"/>
            </p:cNvSpPr>
            <p:nvPr/>
          </p:nvSpPr>
          <p:spPr bwMode="auto">
            <a:xfrm>
              <a:off x="928" y="1722"/>
              <a:ext cx="378" cy="177"/>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653</a:t>
              </a:r>
            </a:p>
          </p:txBody>
        </p:sp>
        <p:sp>
          <p:nvSpPr>
            <p:cNvPr id="137286" name="Oval 70"/>
            <p:cNvSpPr>
              <a:spLocks noChangeArrowheads="1"/>
            </p:cNvSpPr>
            <p:nvPr/>
          </p:nvSpPr>
          <p:spPr bwMode="auto">
            <a:xfrm>
              <a:off x="2062" y="1722"/>
              <a:ext cx="378" cy="177"/>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512</a:t>
              </a:r>
            </a:p>
          </p:txBody>
        </p:sp>
        <p:sp>
          <p:nvSpPr>
            <p:cNvPr id="137287" name="Oval 71"/>
            <p:cNvSpPr>
              <a:spLocks noChangeArrowheads="1"/>
            </p:cNvSpPr>
            <p:nvPr/>
          </p:nvSpPr>
          <p:spPr bwMode="auto">
            <a:xfrm>
              <a:off x="584" y="2111"/>
              <a:ext cx="378" cy="17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503</a:t>
              </a:r>
            </a:p>
          </p:txBody>
        </p:sp>
        <p:sp>
          <p:nvSpPr>
            <p:cNvPr id="137288" name="Oval 72"/>
            <p:cNvSpPr>
              <a:spLocks noChangeArrowheads="1"/>
            </p:cNvSpPr>
            <p:nvPr/>
          </p:nvSpPr>
          <p:spPr bwMode="auto">
            <a:xfrm>
              <a:off x="1306" y="2111"/>
              <a:ext cx="378" cy="17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462</a:t>
              </a:r>
            </a:p>
          </p:txBody>
        </p:sp>
        <p:sp>
          <p:nvSpPr>
            <p:cNvPr id="137289" name="Oval 73"/>
            <p:cNvSpPr>
              <a:spLocks noChangeArrowheads="1"/>
            </p:cNvSpPr>
            <p:nvPr/>
          </p:nvSpPr>
          <p:spPr bwMode="auto">
            <a:xfrm>
              <a:off x="1821" y="2111"/>
              <a:ext cx="379" cy="17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170</a:t>
              </a:r>
            </a:p>
          </p:txBody>
        </p:sp>
        <p:sp>
          <p:nvSpPr>
            <p:cNvPr id="137290" name="Oval 74"/>
            <p:cNvSpPr>
              <a:spLocks noChangeArrowheads="1"/>
            </p:cNvSpPr>
            <p:nvPr/>
          </p:nvSpPr>
          <p:spPr bwMode="auto">
            <a:xfrm>
              <a:off x="2406" y="2111"/>
              <a:ext cx="378" cy="17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87</a:t>
              </a:r>
            </a:p>
          </p:txBody>
        </p:sp>
        <p:sp>
          <p:nvSpPr>
            <p:cNvPr id="137291" name="Oval 75"/>
            <p:cNvSpPr>
              <a:spLocks noChangeArrowheads="1"/>
            </p:cNvSpPr>
            <p:nvPr/>
          </p:nvSpPr>
          <p:spPr bwMode="auto">
            <a:xfrm>
              <a:off x="240" y="2464"/>
              <a:ext cx="378" cy="17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275</a:t>
              </a:r>
            </a:p>
          </p:txBody>
        </p:sp>
        <p:sp>
          <p:nvSpPr>
            <p:cNvPr id="137292" name="Oval 76"/>
            <p:cNvSpPr>
              <a:spLocks noChangeArrowheads="1"/>
            </p:cNvSpPr>
            <p:nvPr/>
          </p:nvSpPr>
          <p:spPr bwMode="auto">
            <a:xfrm>
              <a:off x="756" y="2464"/>
              <a:ext cx="378" cy="17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61</a:t>
              </a:r>
            </a:p>
          </p:txBody>
        </p:sp>
        <p:sp>
          <p:nvSpPr>
            <p:cNvPr id="137293" name="Line 77"/>
            <p:cNvSpPr>
              <a:spLocks noChangeShapeType="1"/>
            </p:cNvSpPr>
            <p:nvPr/>
          </p:nvSpPr>
          <p:spPr bwMode="auto">
            <a:xfrm flipH="1">
              <a:off x="1134" y="1581"/>
              <a:ext cx="378" cy="14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94" name="Line 78"/>
            <p:cNvSpPr>
              <a:spLocks noChangeShapeType="1"/>
            </p:cNvSpPr>
            <p:nvPr/>
          </p:nvSpPr>
          <p:spPr bwMode="auto">
            <a:xfrm>
              <a:off x="1821" y="1581"/>
              <a:ext cx="447" cy="14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95" name="Line 79"/>
            <p:cNvSpPr>
              <a:spLocks noChangeShapeType="1"/>
            </p:cNvSpPr>
            <p:nvPr/>
          </p:nvSpPr>
          <p:spPr bwMode="auto">
            <a:xfrm flipH="1">
              <a:off x="756" y="1899"/>
              <a:ext cx="275" cy="2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96" name="Line 80"/>
            <p:cNvSpPr>
              <a:spLocks noChangeShapeType="1"/>
            </p:cNvSpPr>
            <p:nvPr/>
          </p:nvSpPr>
          <p:spPr bwMode="auto">
            <a:xfrm>
              <a:off x="1237" y="1899"/>
              <a:ext cx="275" cy="2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97" name="Line 81"/>
            <p:cNvSpPr>
              <a:spLocks noChangeShapeType="1"/>
            </p:cNvSpPr>
            <p:nvPr/>
          </p:nvSpPr>
          <p:spPr bwMode="auto">
            <a:xfrm flipH="1">
              <a:off x="446" y="2287"/>
              <a:ext cx="241" cy="17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98" name="Line 82"/>
            <p:cNvSpPr>
              <a:spLocks noChangeShapeType="1"/>
            </p:cNvSpPr>
            <p:nvPr/>
          </p:nvSpPr>
          <p:spPr bwMode="auto">
            <a:xfrm>
              <a:off x="824" y="2287"/>
              <a:ext cx="138" cy="17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99" name="Line 83"/>
            <p:cNvSpPr>
              <a:spLocks noChangeShapeType="1"/>
            </p:cNvSpPr>
            <p:nvPr/>
          </p:nvSpPr>
          <p:spPr bwMode="auto">
            <a:xfrm flipH="1">
              <a:off x="1993" y="1899"/>
              <a:ext cx="207" cy="2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300" name="Line 84"/>
            <p:cNvSpPr>
              <a:spLocks noChangeShapeType="1"/>
            </p:cNvSpPr>
            <p:nvPr/>
          </p:nvSpPr>
          <p:spPr bwMode="auto">
            <a:xfrm>
              <a:off x="2303" y="1899"/>
              <a:ext cx="309" cy="2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7268" name="Text Box 85"/>
          <p:cNvSpPr txBox="1">
            <a:spLocks noChangeArrowheads="1"/>
          </p:cNvSpPr>
          <p:nvPr/>
        </p:nvSpPr>
        <p:spPr bwMode="auto">
          <a:xfrm>
            <a:off x="1219200" y="4343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FF3300"/>
                </a:solidFill>
                <a:ea typeface="楷体_GB2312" pitchFamily="49" charset="-122"/>
              </a:rPr>
              <a:t>筛选调整</a:t>
            </a: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8242" name="Text Box 18"/>
          <p:cNvSpPr txBox="1">
            <a:spLocks noChangeArrowheads="1"/>
          </p:cNvSpPr>
          <p:nvPr/>
        </p:nvSpPr>
        <p:spPr bwMode="auto">
          <a:xfrm>
            <a:off x="5334000" y="3810000"/>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FF3300"/>
                </a:solidFill>
                <a:ea typeface="楷体_GB2312" pitchFamily="49" charset="-122"/>
              </a:rPr>
              <a:t>筛选调整</a:t>
            </a:r>
          </a:p>
        </p:txBody>
      </p:sp>
      <p:graphicFrame>
        <p:nvGraphicFramePr>
          <p:cNvPr id="248851" name="Group 19"/>
          <p:cNvGraphicFramePr>
            <a:graphicFrameLocks noGrp="1"/>
          </p:cNvGraphicFramePr>
          <p:nvPr/>
        </p:nvGraphicFramePr>
        <p:xfrm>
          <a:off x="1219200" y="5410200"/>
          <a:ext cx="6096000" cy="381000"/>
        </p:xfrm>
        <a:graphic>
          <a:graphicData uri="http://schemas.openxmlformats.org/drawingml/2006/table">
            <a:tbl>
              <a:tblPr/>
              <a:tblGrid>
                <a:gridCol w="609600"/>
                <a:gridCol w="609600"/>
                <a:gridCol w="609600"/>
                <a:gridCol w="609600"/>
                <a:gridCol w="609600"/>
                <a:gridCol w="609600"/>
                <a:gridCol w="609600"/>
                <a:gridCol w="609600"/>
                <a:gridCol w="609600"/>
                <a:gridCol w="609600"/>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653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503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512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275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462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170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897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908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38267" name="Group 60"/>
          <p:cNvGrpSpPr>
            <a:grpSpLocks/>
          </p:cNvGrpSpPr>
          <p:nvPr/>
        </p:nvGrpSpPr>
        <p:grpSpPr bwMode="auto">
          <a:xfrm>
            <a:off x="304800" y="1905000"/>
            <a:ext cx="8458200" cy="1905000"/>
            <a:chOff x="192" y="1200"/>
            <a:chExt cx="5328" cy="1200"/>
          </a:xfrm>
        </p:grpSpPr>
        <p:sp>
          <p:nvSpPr>
            <p:cNvPr id="138269" name="Oval 3"/>
            <p:cNvSpPr>
              <a:spLocks noChangeArrowheads="1"/>
            </p:cNvSpPr>
            <p:nvPr/>
          </p:nvSpPr>
          <p:spPr bwMode="auto">
            <a:xfrm>
              <a:off x="4164" y="1200"/>
              <a:ext cx="393" cy="17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653</a:t>
              </a:r>
            </a:p>
          </p:txBody>
        </p:sp>
        <p:sp>
          <p:nvSpPr>
            <p:cNvPr id="138270" name="Oval 4"/>
            <p:cNvSpPr>
              <a:spLocks noChangeArrowheads="1"/>
            </p:cNvSpPr>
            <p:nvPr/>
          </p:nvSpPr>
          <p:spPr bwMode="auto">
            <a:xfrm>
              <a:off x="3594" y="1482"/>
              <a:ext cx="392" cy="177"/>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503</a:t>
              </a:r>
            </a:p>
          </p:txBody>
        </p:sp>
        <p:sp>
          <p:nvSpPr>
            <p:cNvPr id="138271" name="Oval 5"/>
            <p:cNvSpPr>
              <a:spLocks noChangeArrowheads="1"/>
            </p:cNvSpPr>
            <p:nvPr/>
          </p:nvSpPr>
          <p:spPr bwMode="auto">
            <a:xfrm>
              <a:off x="4771" y="1482"/>
              <a:ext cx="392" cy="177"/>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512</a:t>
              </a:r>
            </a:p>
          </p:txBody>
        </p:sp>
        <p:sp>
          <p:nvSpPr>
            <p:cNvPr id="138272" name="Oval 6"/>
            <p:cNvSpPr>
              <a:spLocks noChangeArrowheads="1"/>
            </p:cNvSpPr>
            <p:nvPr/>
          </p:nvSpPr>
          <p:spPr bwMode="auto">
            <a:xfrm>
              <a:off x="3237" y="1871"/>
              <a:ext cx="392" cy="17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275</a:t>
              </a:r>
            </a:p>
          </p:txBody>
        </p:sp>
        <p:sp>
          <p:nvSpPr>
            <p:cNvPr id="138273" name="Oval 7"/>
            <p:cNvSpPr>
              <a:spLocks noChangeArrowheads="1"/>
            </p:cNvSpPr>
            <p:nvPr/>
          </p:nvSpPr>
          <p:spPr bwMode="auto">
            <a:xfrm>
              <a:off x="3986" y="1871"/>
              <a:ext cx="392" cy="17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462</a:t>
              </a:r>
            </a:p>
          </p:txBody>
        </p:sp>
        <p:sp>
          <p:nvSpPr>
            <p:cNvPr id="138274" name="Oval 8"/>
            <p:cNvSpPr>
              <a:spLocks noChangeArrowheads="1"/>
            </p:cNvSpPr>
            <p:nvPr/>
          </p:nvSpPr>
          <p:spPr bwMode="auto">
            <a:xfrm>
              <a:off x="4521" y="1871"/>
              <a:ext cx="393" cy="17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170</a:t>
              </a:r>
            </a:p>
          </p:txBody>
        </p:sp>
        <p:sp>
          <p:nvSpPr>
            <p:cNvPr id="138275" name="Oval 9"/>
            <p:cNvSpPr>
              <a:spLocks noChangeArrowheads="1"/>
            </p:cNvSpPr>
            <p:nvPr/>
          </p:nvSpPr>
          <p:spPr bwMode="auto">
            <a:xfrm>
              <a:off x="5128" y="1871"/>
              <a:ext cx="392" cy="17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87</a:t>
              </a:r>
            </a:p>
          </p:txBody>
        </p:sp>
        <p:sp>
          <p:nvSpPr>
            <p:cNvPr id="138276" name="Oval 10"/>
            <p:cNvSpPr>
              <a:spLocks noChangeArrowheads="1"/>
            </p:cNvSpPr>
            <p:nvPr/>
          </p:nvSpPr>
          <p:spPr bwMode="auto">
            <a:xfrm>
              <a:off x="2880" y="2224"/>
              <a:ext cx="392" cy="17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61</a:t>
              </a:r>
            </a:p>
          </p:txBody>
        </p:sp>
        <p:sp>
          <p:nvSpPr>
            <p:cNvPr id="138277" name="Line 11"/>
            <p:cNvSpPr>
              <a:spLocks noChangeShapeType="1"/>
            </p:cNvSpPr>
            <p:nvPr/>
          </p:nvSpPr>
          <p:spPr bwMode="auto">
            <a:xfrm flipH="1">
              <a:off x="3808" y="1341"/>
              <a:ext cx="392" cy="14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8278" name="Line 12"/>
            <p:cNvSpPr>
              <a:spLocks noChangeShapeType="1"/>
            </p:cNvSpPr>
            <p:nvPr/>
          </p:nvSpPr>
          <p:spPr bwMode="auto">
            <a:xfrm>
              <a:off x="4521" y="1341"/>
              <a:ext cx="464" cy="14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8279" name="Line 13"/>
            <p:cNvSpPr>
              <a:spLocks noChangeShapeType="1"/>
            </p:cNvSpPr>
            <p:nvPr/>
          </p:nvSpPr>
          <p:spPr bwMode="auto">
            <a:xfrm flipH="1">
              <a:off x="3415" y="1659"/>
              <a:ext cx="286" cy="2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8280" name="Line 14"/>
            <p:cNvSpPr>
              <a:spLocks noChangeShapeType="1"/>
            </p:cNvSpPr>
            <p:nvPr/>
          </p:nvSpPr>
          <p:spPr bwMode="auto">
            <a:xfrm>
              <a:off x="3915" y="1659"/>
              <a:ext cx="285" cy="2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8281" name="Line 15"/>
            <p:cNvSpPr>
              <a:spLocks noChangeShapeType="1"/>
            </p:cNvSpPr>
            <p:nvPr/>
          </p:nvSpPr>
          <p:spPr bwMode="auto">
            <a:xfrm flipH="1">
              <a:off x="3094" y="2047"/>
              <a:ext cx="250" cy="17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8282" name="Line 16"/>
            <p:cNvSpPr>
              <a:spLocks noChangeShapeType="1"/>
            </p:cNvSpPr>
            <p:nvPr/>
          </p:nvSpPr>
          <p:spPr bwMode="auto">
            <a:xfrm flipH="1">
              <a:off x="4699" y="1659"/>
              <a:ext cx="215" cy="2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8283" name="Line 17"/>
            <p:cNvSpPr>
              <a:spLocks noChangeShapeType="1"/>
            </p:cNvSpPr>
            <p:nvPr/>
          </p:nvSpPr>
          <p:spPr bwMode="auto">
            <a:xfrm>
              <a:off x="5021" y="1659"/>
              <a:ext cx="321" cy="2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8284" name="Oval 44"/>
            <p:cNvSpPr>
              <a:spLocks noChangeArrowheads="1"/>
            </p:cNvSpPr>
            <p:nvPr/>
          </p:nvSpPr>
          <p:spPr bwMode="auto">
            <a:xfrm>
              <a:off x="1430" y="1200"/>
              <a:ext cx="378" cy="17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61</a:t>
              </a:r>
            </a:p>
          </p:txBody>
        </p:sp>
        <p:sp>
          <p:nvSpPr>
            <p:cNvPr id="138285" name="Oval 45"/>
            <p:cNvSpPr>
              <a:spLocks noChangeArrowheads="1"/>
            </p:cNvSpPr>
            <p:nvPr/>
          </p:nvSpPr>
          <p:spPr bwMode="auto">
            <a:xfrm>
              <a:off x="880" y="1482"/>
              <a:ext cx="378" cy="177"/>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653</a:t>
              </a:r>
            </a:p>
          </p:txBody>
        </p:sp>
        <p:sp>
          <p:nvSpPr>
            <p:cNvPr id="138286" name="Oval 46"/>
            <p:cNvSpPr>
              <a:spLocks noChangeArrowheads="1"/>
            </p:cNvSpPr>
            <p:nvPr/>
          </p:nvSpPr>
          <p:spPr bwMode="auto">
            <a:xfrm>
              <a:off x="2014" y="1482"/>
              <a:ext cx="378" cy="177"/>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512</a:t>
              </a:r>
            </a:p>
          </p:txBody>
        </p:sp>
        <p:sp>
          <p:nvSpPr>
            <p:cNvPr id="138287" name="Oval 47"/>
            <p:cNvSpPr>
              <a:spLocks noChangeArrowheads="1"/>
            </p:cNvSpPr>
            <p:nvPr/>
          </p:nvSpPr>
          <p:spPr bwMode="auto">
            <a:xfrm>
              <a:off x="536" y="1871"/>
              <a:ext cx="378" cy="17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503</a:t>
              </a:r>
            </a:p>
          </p:txBody>
        </p:sp>
        <p:sp>
          <p:nvSpPr>
            <p:cNvPr id="138288" name="Oval 48"/>
            <p:cNvSpPr>
              <a:spLocks noChangeArrowheads="1"/>
            </p:cNvSpPr>
            <p:nvPr/>
          </p:nvSpPr>
          <p:spPr bwMode="auto">
            <a:xfrm>
              <a:off x="1258" y="1871"/>
              <a:ext cx="378" cy="17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462</a:t>
              </a:r>
            </a:p>
          </p:txBody>
        </p:sp>
        <p:sp>
          <p:nvSpPr>
            <p:cNvPr id="138289" name="Oval 49"/>
            <p:cNvSpPr>
              <a:spLocks noChangeArrowheads="1"/>
            </p:cNvSpPr>
            <p:nvPr/>
          </p:nvSpPr>
          <p:spPr bwMode="auto">
            <a:xfrm>
              <a:off x="1773" y="1871"/>
              <a:ext cx="379" cy="17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170</a:t>
              </a:r>
            </a:p>
          </p:txBody>
        </p:sp>
        <p:sp>
          <p:nvSpPr>
            <p:cNvPr id="138290" name="Oval 50"/>
            <p:cNvSpPr>
              <a:spLocks noChangeArrowheads="1"/>
            </p:cNvSpPr>
            <p:nvPr/>
          </p:nvSpPr>
          <p:spPr bwMode="auto">
            <a:xfrm>
              <a:off x="2358" y="1871"/>
              <a:ext cx="378" cy="17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87</a:t>
              </a:r>
            </a:p>
          </p:txBody>
        </p:sp>
        <p:sp>
          <p:nvSpPr>
            <p:cNvPr id="138291" name="Oval 51"/>
            <p:cNvSpPr>
              <a:spLocks noChangeArrowheads="1"/>
            </p:cNvSpPr>
            <p:nvPr/>
          </p:nvSpPr>
          <p:spPr bwMode="auto">
            <a:xfrm>
              <a:off x="192" y="2224"/>
              <a:ext cx="378" cy="17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275</a:t>
              </a:r>
            </a:p>
          </p:txBody>
        </p:sp>
        <p:sp>
          <p:nvSpPr>
            <p:cNvPr id="138292" name="Line 52"/>
            <p:cNvSpPr>
              <a:spLocks noChangeShapeType="1"/>
            </p:cNvSpPr>
            <p:nvPr/>
          </p:nvSpPr>
          <p:spPr bwMode="auto">
            <a:xfrm flipH="1">
              <a:off x="1086" y="1341"/>
              <a:ext cx="378" cy="14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8293" name="Line 53"/>
            <p:cNvSpPr>
              <a:spLocks noChangeShapeType="1"/>
            </p:cNvSpPr>
            <p:nvPr/>
          </p:nvSpPr>
          <p:spPr bwMode="auto">
            <a:xfrm>
              <a:off x="1773" y="1341"/>
              <a:ext cx="447" cy="14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8294" name="Line 54"/>
            <p:cNvSpPr>
              <a:spLocks noChangeShapeType="1"/>
            </p:cNvSpPr>
            <p:nvPr/>
          </p:nvSpPr>
          <p:spPr bwMode="auto">
            <a:xfrm flipH="1">
              <a:off x="708" y="1659"/>
              <a:ext cx="275" cy="2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8295" name="Line 55"/>
            <p:cNvSpPr>
              <a:spLocks noChangeShapeType="1"/>
            </p:cNvSpPr>
            <p:nvPr/>
          </p:nvSpPr>
          <p:spPr bwMode="auto">
            <a:xfrm>
              <a:off x="1189" y="1659"/>
              <a:ext cx="275" cy="2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8296" name="Line 56"/>
            <p:cNvSpPr>
              <a:spLocks noChangeShapeType="1"/>
            </p:cNvSpPr>
            <p:nvPr/>
          </p:nvSpPr>
          <p:spPr bwMode="auto">
            <a:xfrm flipH="1">
              <a:off x="398" y="2047"/>
              <a:ext cx="241" cy="17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8297" name="Line 57"/>
            <p:cNvSpPr>
              <a:spLocks noChangeShapeType="1"/>
            </p:cNvSpPr>
            <p:nvPr/>
          </p:nvSpPr>
          <p:spPr bwMode="auto">
            <a:xfrm flipH="1">
              <a:off x="1945" y="1659"/>
              <a:ext cx="207" cy="2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8298" name="Line 58"/>
            <p:cNvSpPr>
              <a:spLocks noChangeShapeType="1"/>
            </p:cNvSpPr>
            <p:nvPr/>
          </p:nvSpPr>
          <p:spPr bwMode="auto">
            <a:xfrm>
              <a:off x="2255" y="1659"/>
              <a:ext cx="309" cy="2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8268" name="Text Box 59"/>
          <p:cNvSpPr txBox="1">
            <a:spLocks noChangeArrowheads="1"/>
          </p:cNvSpPr>
          <p:nvPr/>
        </p:nvSpPr>
        <p:spPr bwMode="auto">
          <a:xfrm>
            <a:off x="685800" y="3810000"/>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FF3300"/>
                </a:solidFill>
                <a:latin typeface="楷体_GB2312" pitchFamily="49" charset="-122"/>
                <a:ea typeface="楷体_GB2312" pitchFamily="49" charset="-122"/>
              </a:rPr>
              <a:t>交换</a:t>
            </a:r>
            <a:r>
              <a:rPr kumimoji="1" lang="en-US" altLang="zh-CN" sz="2400" b="1">
                <a:solidFill>
                  <a:srgbClr val="FF3300"/>
                </a:solidFill>
                <a:latin typeface="Times New Roman" pitchFamily="18" charset="0"/>
                <a:ea typeface="楷体_GB2312" pitchFamily="49" charset="-122"/>
              </a:rPr>
              <a:t>897</a:t>
            </a:r>
            <a:r>
              <a:rPr kumimoji="1" lang="zh-CN" altLang="en-US" sz="2400" b="1">
                <a:solidFill>
                  <a:srgbClr val="FF3300"/>
                </a:solidFill>
                <a:latin typeface="楷体_GB2312" pitchFamily="49" charset="-122"/>
                <a:ea typeface="楷体_GB2312" pitchFamily="49" charset="-122"/>
              </a:rPr>
              <a:t>和</a:t>
            </a:r>
            <a:r>
              <a:rPr kumimoji="1" lang="en-US" altLang="zh-CN" sz="2400" b="1">
                <a:solidFill>
                  <a:srgbClr val="FF3300"/>
                </a:solidFill>
                <a:latin typeface="Times New Roman" pitchFamily="18" charset="0"/>
                <a:ea typeface="楷体_GB2312" pitchFamily="49" charset="-122"/>
              </a:rPr>
              <a:t>61</a:t>
            </a:r>
            <a:r>
              <a:rPr kumimoji="1" lang="zh-CN" altLang="en-US" sz="2400" b="1">
                <a:solidFill>
                  <a:srgbClr val="FF3300"/>
                </a:solidFill>
                <a:latin typeface="楷体_GB2312" pitchFamily="49" charset="-122"/>
                <a:ea typeface="楷体_GB2312" pitchFamily="49" charset="-122"/>
              </a:rPr>
              <a:t>后</a:t>
            </a: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9266" name="Text Box 16"/>
          <p:cNvSpPr txBox="1">
            <a:spLocks noChangeArrowheads="1"/>
          </p:cNvSpPr>
          <p:nvPr/>
        </p:nvSpPr>
        <p:spPr bwMode="auto">
          <a:xfrm>
            <a:off x="5257800" y="44196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FF3300"/>
                </a:solidFill>
                <a:latin typeface="楷体_GB2312" pitchFamily="49" charset="-122"/>
                <a:ea typeface="楷体_GB2312" pitchFamily="49" charset="-122"/>
              </a:rPr>
              <a:t>交换</a:t>
            </a:r>
            <a:r>
              <a:rPr kumimoji="1" lang="en-US" altLang="zh-CN" sz="2400" b="1">
                <a:solidFill>
                  <a:srgbClr val="FF3300"/>
                </a:solidFill>
                <a:latin typeface="Times New Roman" pitchFamily="18" charset="0"/>
                <a:ea typeface="楷体_GB2312" pitchFamily="49" charset="-122"/>
              </a:rPr>
              <a:t>653</a:t>
            </a:r>
            <a:r>
              <a:rPr kumimoji="1" lang="zh-CN" altLang="en-US" sz="2400" b="1">
                <a:solidFill>
                  <a:srgbClr val="FF3300"/>
                </a:solidFill>
                <a:latin typeface="楷体_GB2312" pitchFamily="49" charset="-122"/>
                <a:ea typeface="楷体_GB2312" pitchFamily="49" charset="-122"/>
              </a:rPr>
              <a:t>和</a:t>
            </a:r>
            <a:r>
              <a:rPr kumimoji="1" lang="en-US" altLang="zh-CN" sz="2400" b="1">
                <a:solidFill>
                  <a:srgbClr val="FF3300"/>
                </a:solidFill>
                <a:latin typeface="Times New Roman" pitchFamily="18" charset="0"/>
                <a:ea typeface="楷体_GB2312" pitchFamily="49" charset="-122"/>
              </a:rPr>
              <a:t>61</a:t>
            </a:r>
            <a:r>
              <a:rPr kumimoji="1" lang="zh-CN" altLang="en-US" sz="2400" b="1">
                <a:solidFill>
                  <a:srgbClr val="FF3300"/>
                </a:solidFill>
                <a:latin typeface="楷体_GB2312" pitchFamily="49" charset="-122"/>
                <a:ea typeface="楷体_GB2312" pitchFamily="49" charset="-122"/>
              </a:rPr>
              <a:t>后</a:t>
            </a:r>
          </a:p>
        </p:txBody>
      </p:sp>
      <p:graphicFrame>
        <p:nvGraphicFramePr>
          <p:cNvPr id="249873" name="Group 17"/>
          <p:cNvGraphicFramePr>
            <a:graphicFrameLocks noGrp="1"/>
          </p:cNvGraphicFramePr>
          <p:nvPr/>
        </p:nvGraphicFramePr>
        <p:xfrm>
          <a:off x="1219200" y="5410200"/>
          <a:ext cx="6096000" cy="381000"/>
        </p:xfrm>
        <a:graphic>
          <a:graphicData uri="http://schemas.openxmlformats.org/drawingml/2006/table">
            <a:tbl>
              <a:tblPr/>
              <a:tblGrid>
                <a:gridCol w="609600"/>
                <a:gridCol w="609600"/>
                <a:gridCol w="609600"/>
                <a:gridCol w="609600"/>
                <a:gridCol w="609600"/>
                <a:gridCol w="609600"/>
                <a:gridCol w="609600"/>
                <a:gridCol w="609600"/>
                <a:gridCol w="609600"/>
                <a:gridCol w="609600"/>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61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503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512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275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462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170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653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897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908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49897" name="Group 41"/>
          <p:cNvGraphicFramePr>
            <a:graphicFrameLocks noGrp="1"/>
          </p:cNvGraphicFramePr>
          <p:nvPr/>
        </p:nvGraphicFramePr>
        <p:xfrm>
          <a:off x="1295400" y="609600"/>
          <a:ext cx="6096000" cy="381000"/>
        </p:xfrm>
        <a:graphic>
          <a:graphicData uri="http://schemas.openxmlformats.org/drawingml/2006/table">
            <a:tbl>
              <a:tblPr/>
              <a:tblGrid>
                <a:gridCol w="609600"/>
                <a:gridCol w="609600"/>
                <a:gridCol w="609600"/>
                <a:gridCol w="609600"/>
                <a:gridCol w="609600"/>
                <a:gridCol w="609600"/>
                <a:gridCol w="609600"/>
                <a:gridCol w="609600"/>
                <a:gridCol w="609600"/>
                <a:gridCol w="609600"/>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653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503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512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275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462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170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897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908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39315" name="Group 82"/>
          <p:cNvGrpSpPr>
            <a:grpSpLocks/>
          </p:cNvGrpSpPr>
          <p:nvPr/>
        </p:nvGrpSpPr>
        <p:grpSpPr bwMode="auto">
          <a:xfrm>
            <a:off x="381000" y="2514600"/>
            <a:ext cx="8534400" cy="1905000"/>
            <a:chOff x="240" y="1584"/>
            <a:chExt cx="5376" cy="1200"/>
          </a:xfrm>
        </p:grpSpPr>
        <p:sp>
          <p:nvSpPr>
            <p:cNvPr id="139317" name="Oval 3"/>
            <p:cNvSpPr>
              <a:spLocks noChangeArrowheads="1"/>
            </p:cNvSpPr>
            <p:nvPr/>
          </p:nvSpPr>
          <p:spPr bwMode="auto">
            <a:xfrm>
              <a:off x="4248" y="1584"/>
              <a:ext cx="396"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61</a:t>
              </a:r>
            </a:p>
          </p:txBody>
        </p:sp>
        <p:sp>
          <p:nvSpPr>
            <p:cNvPr id="139318" name="Oval 4"/>
            <p:cNvSpPr>
              <a:spLocks noChangeArrowheads="1"/>
            </p:cNvSpPr>
            <p:nvPr/>
          </p:nvSpPr>
          <p:spPr bwMode="auto">
            <a:xfrm>
              <a:off x="3672" y="1872"/>
              <a:ext cx="396"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503</a:t>
              </a:r>
            </a:p>
          </p:txBody>
        </p:sp>
        <p:sp>
          <p:nvSpPr>
            <p:cNvPr id="139319" name="Oval 5"/>
            <p:cNvSpPr>
              <a:spLocks noChangeArrowheads="1"/>
            </p:cNvSpPr>
            <p:nvPr/>
          </p:nvSpPr>
          <p:spPr bwMode="auto">
            <a:xfrm>
              <a:off x="4860" y="1872"/>
              <a:ext cx="396"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512</a:t>
              </a:r>
            </a:p>
          </p:txBody>
        </p:sp>
        <p:sp>
          <p:nvSpPr>
            <p:cNvPr id="139320" name="Oval 6"/>
            <p:cNvSpPr>
              <a:spLocks noChangeArrowheads="1"/>
            </p:cNvSpPr>
            <p:nvPr/>
          </p:nvSpPr>
          <p:spPr bwMode="auto">
            <a:xfrm>
              <a:off x="3312" y="2268"/>
              <a:ext cx="396"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275</a:t>
              </a:r>
            </a:p>
          </p:txBody>
        </p:sp>
        <p:sp>
          <p:nvSpPr>
            <p:cNvPr id="139321" name="Oval 7"/>
            <p:cNvSpPr>
              <a:spLocks noChangeArrowheads="1"/>
            </p:cNvSpPr>
            <p:nvPr/>
          </p:nvSpPr>
          <p:spPr bwMode="auto">
            <a:xfrm>
              <a:off x="4068" y="2268"/>
              <a:ext cx="396"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462</a:t>
              </a:r>
            </a:p>
          </p:txBody>
        </p:sp>
        <p:sp>
          <p:nvSpPr>
            <p:cNvPr id="139322" name="Oval 8"/>
            <p:cNvSpPr>
              <a:spLocks noChangeArrowheads="1"/>
            </p:cNvSpPr>
            <p:nvPr/>
          </p:nvSpPr>
          <p:spPr bwMode="auto">
            <a:xfrm>
              <a:off x="4608" y="2268"/>
              <a:ext cx="396"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170</a:t>
              </a:r>
            </a:p>
          </p:txBody>
        </p:sp>
        <p:sp>
          <p:nvSpPr>
            <p:cNvPr id="139323" name="Oval 9"/>
            <p:cNvSpPr>
              <a:spLocks noChangeArrowheads="1"/>
            </p:cNvSpPr>
            <p:nvPr/>
          </p:nvSpPr>
          <p:spPr bwMode="auto">
            <a:xfrm>
              <a:off x="5220" y="2268"/>
              <a:ext cx="396"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87</a:t>
              </a:r>
            </a:p>
          </p:txBody>
        </p:sp>
        <p:sp>
          <p:nvSpPr>
            <p:cNvPr id="139324" name="Line 10"/>
            <p:cNvSpPr>
              <a:spLocks noChangeShapeType="1"/>
            </p:cNvSpPr>
            <p:nvPr/>
          </p:nvSpPr>
          <p:spPr bwMode="auto">
            <a:xfrm flipH="1">
              <a:off x="3888" y="1728"/>
              <a:ext cx="396"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25" name="Line 11"/>
            <p:cNvSpPr>
              <a:spLocks noChangeShapeType="1"/>
            </p:cNvSpPr>
            <p:nvPr/>
          </p:nvSpPr>
          <p:spPr bwMode="auto">
            <a:xfrm>
              <a:off x="4608" y="1728"/>
              <a:ext cx="468"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26" name="Line 12"/>
            <p:cNvSpPr>
              <a:spLocks noChangeShapeType="1"/>
            </p:cNvSpPr>
            <p:nvPr/>
          </p:nvSpPr>
          <p:spPr bwMode="auto">
            <a:xfrm flipH="1">
              <a:off x="3492" y="2052"/>
              <a:ext cx="288" cy="2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27" name="Line 13"/>
            <p:cNvSpPr>
              <a:spLocks noChangeShapeType="1"/>
            </p:cNvSpPr>
            <p:nvPr/>
          </p:nvSpPr>
          <p:spPr bwMode="auto">
            <a:xfrm>
              <a:off x="3996" y="2052"/>
              <a:ext cx="288" cy="2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28" name="Line 14"/>
            <p:cNvSpPr>
              <a:spLocks noChangeShapeType="1"/>
            </p:cNvSpPr>
            <p:nvPr/>
          </p:nvSpPr>
          <p:spPr bwMode="auto">
            <a:xfrm flipH="1">
              <a:off x="4788" y="2052"/>
              <a:ext cx="216" cy="2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29" name="Line 15"/>
            <p:cNvSpPr>
              <a:spLocks noChangeShapeType="1"/>
            </p:cNvSpPr>
            <p:nvPr/>
          </p:nvSpPr>
          <p:spPr bwMode="auto">
            <a:xfrm>
              <a:off x="5112" y="2052"/>
              <a:ext cx="324" cy="2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30" name="Oval 66"/>
            <p:cNvSpPr>
              <a:spLocks noChangeArrowheads="1"/>
            </p:cNvSpPr>
            <p:nvPr/>
          </p:nvSpPr>
          <p:spPr bwMode="auto">
            <a:xfrm>
              <a:off x="1524" y="1584"/>
              <a:ext cx="393" cy="17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653</a:t>
              </a:r>
            </a:p>
          </p:txBody>
        </p:sp>
        <p:sp>
          <p:nvSpPr>
            <p:cNvPr id="139331" name="Oval 67"/>
            <p:cNvSpPr>
              <a:spLocks noChangeArrowheads="1"/>
            </p:cNvSpPr>
            <p:nvPr/>
          </p:nvSpPr>
          <p:spPr bwMode="auto">
            <a:xfrm>
              <a:off x="954" y="1866"/>
              <a:ext cx="392" cy="177"/>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503</a:t>
              </a:r>
            </a:p>
          </p:txBody>
        </p:sp>
        <p:sp>
          <p:nvSpPr>
            <p:cNvPr id="139332" name="Oval 68"/>
            <p:cNvSpPr>
              <a:spLocks noChangeArrowheads="1"/>
            </p:cNvSpPr>
            <p:nvPr/>
          </p:nvSpPr>
          <p:spPr bwMode="auto">
            <a:xfrm>
              <a:off x="2131" y="1866"/>
              <a:ext cx="392" cy="177"/>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512</a:t>
              </a:r>
            </a:p>
          </p:txBody>
        </p:sp>
        <p:sp>
          <p:nvSpPr>
            <p:cNvPr id="139333" name="Oval 69"/>
            <p:cNvSpPr>
              <a:spLocks noChangeArrowheads="1"/>
            </p:cNvSpPr>
            <p:nvPr/>
          </p:nvSpPr>
          <p:spPr bwMode="auto">
            <a:xfrm>
              <a:off x="597" y="2255"/>
              <a:ext cx="392" cy="17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275</a:t>
              </a:r>
            </a:p>
          </p:txBody>
        </p:sp>
        <p:sp>
          <p:nvSpPr>
            <p:cNvPr id="139334" name="Oval 70"/>
            <p:cNvSpPr>
              <a:spLocks noChangeArrowheads="1"/>
            </p:cNvSpPr>
            <p:nvPr/>
          </p:nvSpPr>
          <p:spPr bwMode="auto">
            <a:xfrm>
              <a:off x="1346" y="2255"/>
              <a:ext cx="392" cy="17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462</a:t>
              </a:r>
            </a:p>
          </p:txBody>
        </p:sp>
        <p:sp>
          <p:nvSpPr>
            <p:cNvPr id="139335" name="Oval 71"/>
            <p:cNvSpPr>
              <a:spLocks noChangeArrowheads="1"/>
            </p:cNvSpPr>
            <p:nvPr/>
          </p:nvSpPr>
          <p:spPr bwMode="auto">
            <a:xfrm>
              <a:off x="1881" y="2255"/>
              <a:ext cx="393" cy="17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170</a:t>
              </a:r>
            </a:p>
          </p:txBody>
        </p:sp>
        <p:sp>
          <p:nvSpPr>
            <p:cNvPr id="139336" name="Oval 72"/>
            <p:cNvSpPr>
              <a:spLocks noChangeArrowheads="1"/>
            </p:cNvSpPr>
            <p:nvPr/>
          </p:nvSpPr>
          <p:spPr bwMode="auto">
            <a:xfrm>
              <a:off x="2488" y="2255"/>
              <a:ext cx="392" cy="17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87</a:t>
              </a:r>
            </a:p>
          </p:txBody>
        </p:sp>
        <p:sp>
          <p:nvSpPr>
            <p:cNvPr id="139337" name="Oval 73"/>
            <p:cNvSpPr>
              <a:spLocks noChangeArrowheads="1"/>
            </p:cNvSpPr>
            <p:nvPr/>
          </p:nvSpPr>
          <p:spPr bwMode="auto">
            <a:xfrm>
              <a:off x="240" y="2608"/>
              <a:ext cx="392" cy="17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61</a:t>
              </a:r>
            </a:p>
          </p:txBody>
        </p:sp>
        <p:sp>
          <p:nvSpPr>
            <p:cNvPr id="139338" name="Line 74"/>
            <p:cNvSpPr>
              <a:spLocks noChangeShapeType="1"/>
            </p:cNvSpPr>
            <p:nvPr/>
          </p:nvSpPr>
          <p:spPr bwMode="auto">
            <a:xfrm flipH="1">
              <a:off x="1168" y="1725"/>
              <a:ext cx="392" cy="14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39" name="Line 75"/>
            <p:cNvSpPr>
              <a:spLocks noChangeShapeType="1"/>
            </p:cNvSpPr>
            <p:nvPr/>
          </p:nvSpPr>
          <p:spPr bwMode="auto">
            <a:xfrm>
              <a:off x="1881" y="1725"/>
              <a:ext cx="464" cy="14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40" name="Line 76"/>
            <p:cNvSpPr>
              <a:spLocks noChangeShapeType="1"/>
            </p:cNvSpPr>
            <p:nvPr/>
          </p:nvSpPr>
          <p:spPr bwMode="auto">
            <a:xfrm flipH="1">
              <a:off x="775" y="2043"/>
              <a:ext cx="286" cy="2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41" name="Line 77"/>
            <p:cNvSpPr>
              <a:spLocks noChangeShapeType="1"/>
            </p:cNvSpPr>
            <p:nvPr/>
          </p:nvSpPr>
          <p:spPr bwMode="auto">
            <a:xfrm>
              <a:off x="1275" y="2043"/>
              <a:ext cx="285" cy="2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42" name="Line 78"/>
            <p:cNvSpPr>
              <a:spLocks noChangeShapeType="1"/>
            </p:cNvSpPr>
            <p:nvPr/>
          </p:nvSpPr>
          <p:spPr bwMode="auto">
            <a:xfrm flipH="1">
              <a:off x="454" y="2431"/>
              <a:ext cx="250" cy="17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43" name="Line 79"/>
            <p:cNvSpPr>
              <a:spLocks noChangeShapeType="1"/>
            </p:cNvSpPr>
            <p:nvPr/>
          </p:nvSpPr>
          <p:spPr bwMode="auto">
            <a:xfrm flipH="1">
              <a:off x="2059" y="2043"/>
              <a:ext cx="215" cy="2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44" name="Line 80"/>
            <p:cNvSpPr>
              <a:spLocks noChangeShapeType="1"/>
            </p:cNvSpPr>
            <p:nvPr/>
          </p:nvSpPr>
          <p:spPr bwMode="auto">
            <a:xfrm>
              <a:off x="2381" y="2043"/>
              <a:ext cx="321" cy="2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9316" name="Text Box 81"/>
          <p:cNvSpPr txBox="1">
            <a:spLocks noChangeArrowheads="1"/>
          </p:cNvSpPr>
          <p:nvPr/>
        </p:nvSpPr>
        <p:spPr bwMode="auto">
          <a:xfrm>
            <a:off x="1143000" y="4419600"/>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FF3300"/>
                </a:solidFill>
                <a:ea typeface="楷体_GB2312" pitchFamily="49" charset="-122"/>
              </a:rPr>
              <a:t>筛选调整</a:t>
            </a: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0290" name="Text Box 16"/>
          <p:cNvSpPr txBox="1">
            <a:spLocks noChangeArrowheads="1"/>
          </p:cNvSpPr>
          <p:nvPr/>
        </p:nvSpPr>
        <p:spPr bwMode="auto">
          <a:xfrm>
            <a:off x="5257800" y="3733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FF3300"/>
                </a:solidFill>
                <a:ea typeface="楷体_GB2312" pitchFamily="49" charset="-122"/>
              </a:rPr>
              <a:t>筛选调整</a:t>
            </a:r>
          </a:p>
        </p:txBody>
      </p:sp>
      <p:graphicFrame>
        <p:nvGraphicFramePr>
          <p:cNvPr id="250897" name="Group 17"/>
          <p:cNvGraphicFramePr>
            <a:graphicFrameLocks noGrp="1"/>
          </p:cNvGraphicFramePr>
          <p:nvPr/>
        </p:nvGraphicFramePr>
        <p:xfrm>
          <a:off x="1219200" y="5410200"/>
          <a:ext cx="6096000" cy="381000"/>
        </p:xfrm>
        <a:graphic>
          <a:graphicData uri="http://schemas.openxmlformats.org/drawingml/2006/table">
            <a:tbl>
              <a:tblPr/>
              <a:tblGrid>
                <a:gridCol w="609600"/>
                <a:gridCol w="609600"/>
                <a:gridCol w="609600"/>
                <a:gridCol w="609600"/>
                <a:gridCol w="609600"/>
                <a:gridCol w="609600"/>
                <a:gridCol w="609600"/>
                <a:gridCol w="609600"/>
                <a:gridCol w="609600"/>
                <a:gridCol w="609600"/>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512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503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170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275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462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653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897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908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40315" name="Group 56"/>
          <p:cNvGrpSpPr>
            <a:grpSpLocks/>
          </p:cNvGrpSpPr>
          <p:nvPr/>
        </p:nvGrpSpPr>
        <p:grpSpPr bwMode="auto">
          <a:xfrm>
            <a:off x="381000" y="2209800"/>
            <a:ext cx="8077200" cy="1371600"/>
            <a:chOff x="240" y="1392"/>
            <a:chExt cx="5088" cy="864"/>
          </a:xfrm>
        </p:grpSpPr>
        <p:sp>
          <p:nvSpPr>
            <p:cNvPr id="140317" name="Oval 3"/>
            <p:cNvSpPr>
              <a:spLocks noChangeArrowheads="1"/>
            </p:cNvSpPr>
            <p:nvPr/>
          </p:nvSpPr>
          <p:spPr bwMode="auto">
            <a:xfrm>
              <a:off x="3932" y="1392"/>
              <a:ext cx="404"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512</a:t>
              </a:r>
            </a:p>
          </p:txBody>
        </p:sp>
        <p:sp>
          <p:nvSpPr>
            <p:cNvPr id="140318" name="Oval 4"/>
            <p:cNvSpPr>
              <a:spLocks noChangeArrowheads="1"/>
            </p:cNvSpPr>
            <p:nvPr/>
          </p:nvSpPr>
          <p:spPr bwMode="auto">
            <a:xfrm>
              <a:off x="3344" y="1680"/>
              <a:ext cx="404"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503</a:t>
              </a:r>
            </a:p>
          </p:txBody>
        </p:sp>
        <p:sp>
          <p:nvSpPr>
            <p:cNvPr id="140319" name="Oval 5"/>
            <p:cNvSpPr>
              <a:spLocks noChangeArrowheads="1"/>
            </p:cNvSpPr>
            <p:nvPr/>
          </p:nvSpPr>
          <p:spPr bwMode="auto">
            <a:xfrm>
              <a:off x="4556" y="1680"/>
              <a:ext cx="405"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170</a:t>
              </a:r>
            </a:p>
          </p:txBody>
        </p:sp>
        <p:sp>
          <p:nvSpPr>
            <p:cNvPr id="140320" name="Oval 6"/>
            <p:cNvSpPr>
              <a:spLocks noChangeArrowheads="1"/>
            </p:cNvSpPr>
            <p:nvPr/>
          </p:nvSpPr>
          <p:spPr bwMode="auto">
            <a:xfrm>
              <a:off x="2976" y="2076"/>
              <a:ext cx="404"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275</a:t>
              </a:r>
            </a:p>
          </p:txBody>
        </p:sp>
        <p:sp>
          <p:nvSpPr>
            <p:cNvPr id="140321" name="Oval 7"/>
            <p:cNvSpPr>
              <a:spLocks noChangeArrowheads="1"/>
            </p:cNvSpPr>
            <p:nvPr/>
          </p:nvSpPr>
          <p:spPr bwMode="auto">
            <a:xfrm>
              <a:off x="3748" y="2076"/>
              <a:ext cx="404"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462</a:t>
              </a:r>
            </a:p>
          </p:txBody>
        </p:sp>
        <p:sp>
          <p:nvSpPr>
            <p:cNvPr id="140322" name="Oval 8"/>
            <p:cNvSpPr>
              <a:spLocks noChangeArrowheads="1"/>
            </p:cNvSpPr>
            <p:nvPr/>
          </p:nvSpPr>
          <p:spPr bwMode="auto">
            <a:xfrm>
              <a:off x="4299" y="2076"/>
              <a:ext cx="404"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61</a:t>
              </a:r>
            </a:p>
          </p:txBody>
        </p:sp>
        <p:sp>
          <p:nvSpPr>
            <p:cNvPr id="140323" name="Oval 9"/>
            <p:cNvSpPr>
              <a:spLocks noChangeArrowheads="1"/>
            </p:cNvSpPr>
            <p:nvPr/>
          </p:nvSpPr>
          <p:spPr bwMode="auto">
            <a:xfrm>
              <a:off x="4924" y="2076"/>
              <a:ext cx="404"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87</a:t>
              </a:r>
            </a:p>
          </p:txBody>
        </p:sp>
        <p:sp>
          <p:nvSpPr>
            <p:cNvPr id="140324" name="Line 10"/>
            <p:cNvSpPr>
              <a:spLocks noChangeShapeType="1"/>
            </p:cNvSpPr>
            <p:nvPr/>
          </p:nvSpPr>
          <p:spPr bwMode="auto">
            <a:xfrm flipH="1">
              <a:off x="3564" y="1536"/>
              <a:ext cx="404"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25" name="Line 11"/>
            <p:cNvSpPr>
              <a:spLocks noChangeShapeType="1"/>
            </p:cNvSpPr>
            <p:nvPr/>
          </p:nvSpPr>
          <p:spPr bwMode="auto">
            <a:xfrm>
              <a:off x="4299" y="1536"/>
              <a:ext cx="478"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26" name="Line 12"/>
            <p:cNvSpPr>
              <a:spLocks noChangeShapeType="1"/>
            </p:cNvSpPr>
            <p:nvPr/>
          </p:nvSpPr>
          <p:spPr bwMode="auto">
            <a:xfrm flipH="1">
              <a:off x="3160" y="1860"/>
              <a:ext cx="294" cy="2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27" name="Line 13"/>
            <p:cNvSpPr>
              <a:spLocks noChangeShapeType="1"/>
            </p:cNvSpPr>
            <p:nvPr/>
          </p:nvSpPr>
          <p:spPr bwMode="auto">
            <a:xfrm>
              <a:off x="3674" y="1860"/>
              <a:ext cx="294" cy="2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28" name="Line 14"/>
            <p:cNvSpPr>
              <a:spLocks noChangeShapeType="1"/>
            </p:cNvSpPr>
            <p:nvPr/>
          </p:nvSpPr>
          <p:spPr bwMode="auto">
            <a:xfrm flipH="1">
              <a:off x="4483" y="1860"/>
              <a:ext cx="220" cy="2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29" name="Line 15"/>
            <p:cNvSpPr>
              <a:spLocks noChangeShapeType="1"/>
            </p:cNvSpPr>
            <p:nvPr/>
          </p:nvSpPr>
          <p:spPr bwMode="auto">
            <a:xfrm>
              <a:off x="4814" y="1860"/>
              <a:ext cx="330" cy="2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30" name="Oval 42"/>
            <p:cNvSpPr>
              <a:spLocks noChangeArrowheads="1"/>
            </p:cNvSpPr>
            <p:nvPr/>
          </p:nvSpPr>
          <p:spPr bwMode="auto">
            <a:xfrm>
              <a:off x="1176" y="1392"/>
              <a:ext cx="396"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61</a:t>
              </a:r>
            </a:p>
          </p:txBody>
        </p:sp>
        <p:sp>
          <p:nvSpPr>
            <p:cNvPr id="140331" name="Oval 43"/>
            <p:cNvSpPr>
              <a:spLocks noChangeArrowheads="1"/>
            </p:cNvSpPr>
            <p:nvPr/>
          </p:nvSpPr>
          <p:spPr bwMode="auto">
            <a:xfrm>
              <a:off x="600" y="1680"/>
              <a:ext cx="396"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503</a:t>
              </a:r>
            </a:p>
          </p:txBody>
        </p:sp>
        <p:sp>
          <p:nvSpPr>
            <p:cNvPr id="140332" name="Oval 44"/>
            <p:cNvSpPr>
              <a:spLocks noChangeArrowheads="1"/>
            </p:cNvSpPr>
            <p:nvPr/>
          </p:nvSpPr>
          <p:spPr bwMode="auto">
            <a:xfrm>
              <a:off x="1788" y="1680"/>
              <a:ext cx="396"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512</a:t>
              </a:r>
            </a:p>
          </p:txBody>
        </p:sp>
        <p:sp>
          <p:nvSpPr>
            <p:cNvPr id="140333" name="Oval 45"/>
            <p:cNvSpPr>
              <a:spLocks noChangeArrowheads="1"/>
            </p:cNvSpPr>
            <p:nvPr/>
          </p:nvSpPr>
          <p:spPr bwMode="auto">
            <a:xfrm>
              <a:off x="240" y="2076"/>
              <a:ext cx="396"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275</a:t>
              </a:r>
            </a:p>
          </p:txBody>
        </p:sp>
        <p:sp>
          <p:nvSpPr>
            <p:cNvPr id="140334" name="Oval 46"/>
            <p:cNvSpPr>
              <a:spLocks noChangeArrowheads="1"/>
            </p:cNvSpPr>
            <p:nvPr/>
          </p:nvSpPr>
          <p:spPr bwMode="auto">
            <a:xfrm>
              <a:off x="996" y="2076"/>
              <a:ext cx="396"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462</a:t>
              </a:r>
            </a:p>
          </p:txBody>
        </p:sp>
        <p:sp>
          <p:nvSpPr>
            <p:cNvPr id="140335" name="Oval 47"/>
            <p:cNvSpPr>
              <a:spLocks noChangeArrowheads="1"/>
            </p:cNvSpPr>
            <p:nvPr/>
          </p:nvSpPr>
          <p:spPr bwMode="auto">
            <a:xfrm>
              <a:off x="1536" y="2076"/>
              <a:ext cx="396"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170</a:t>
              </a:r>
            </a:p>
          </p:txBody>
        </p:sp>
        <p:sp>
          <p:nvSpPr>
            <p:cNvPr id="140336" name="Oval 48"/>
            <p:cNvSpPr>
              <a:spLocks noChangeArrowheads="1"/>
            </p:cNvSpPr>
            <p:nvPr/>
          </p:nvSpPr>
          <p:spPr bwMode="auto">
            <a:xfrm>
              <a:off x="2148" y="2076"/>
              <a:ext cx="396"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87</a:t>
              </a:r>
            </a:p>
          </p:txBody>
        </p:sp>
        <p:sp>
          <p:nvSpPr>
            <p:cNvPr id="140337" name="Line 49"/>
            <p:cNvSpPr>
              <a:spLocks noChangeShapeType="1"/>
            </p:cNvSpPr>
            <p:nvPr/>
          </p:nvSpPr>
          <p:spPr bwMode="auto">
            <a:xfrm flipH="1">
              <a:off x="816" y="1536"/>
              <a:ext cx="396"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38" name="Line 50"/>
            <p:cNvSpPr>
              <a:spLocks noChangeShapeType="1"/>
            </p:cNvSpPr>
            <p:nvPr/>
          </p:nvSpPr>
          <p:spPr bwMode="auto">
            <a:xfrm>
              <a:off x="1536" y="1536"/>
              <a:ext cx="468"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39" name="Line 51"/>
            <p:cNvSpPr>
              <a:spLocks noChangeShapeType="1"/>
            </p:cNvSpPr>
            <p:nvPr/>
          </p:nvSpPr>
          <p:spPr bwMode="auto">
            <a:xfrm flipH="1">
              <a:off x="420" y="1860"/>
              <a:ext cx="288" cy="2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40" name="Line 52"/>
            <p:cNvSpPr>
              <a:spLocks noChangeShapeType="1"/>
            </p:cNvSpPr>
            <p:nvPr/>
          </p:nvSpPr>
          <p:spPr bwMode="auto">
            <a:xfrm>
              <a:off x="924" y="1860"/>
              <a:ext cx="288" cy="2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41" name="Line 53"/>
            <p:cNvSpPr>
              <a:spLocks noChangeShapeType="1"/>
            </p:cNvSpPr>
            <p:nvPr/>
          </p:nvSpPr>
          <p:spPr bwMode="auto">
            <a:xfrm flipH="1">
              <a:off x="1716" y="1860"/>
              <a:ext cx="216" cy="2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42" name="Line 54"/>
            <p:cNvSpPr>
              <a:spLocks noChangeShapeType="1"/>
            </p:cNvSpPr>
            <p:nvPr/>
          </p:nvSpPr>
          <p:spPr bwMode="auto">
            <a:xfrm>
              <a:off x="2040" y="1860"/>
              <a:ext cx="324" cy="2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0316" name="Text Box 55"/>
          <p:cNvSpPr txBox="1">
            <a:spLocks noChangeArrowheads="1"/>
          </p:cNvSpPr>
          <p:nvPr/>
        </p:nvSpPr>
        <p:spPr bwMode="auto">
          <a:xfrm>
            <a:off x="381000" y="3733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FF3300"/>
                </a:solidFill>
                <a:latin typeface="楷体_GB2312" pitchFamily="49" charset="-122"/>
                <a:ea typeface="楷体_GB2312" pitchFamily="49" charset="-122"/>
              </a:rPr>
              <a:t>交换</a:t>
            </a:r>
            <a:r>
              <a:rPr kumimoji="1" lang="en-US" altLang="zh-CN" sz="2400" b="1">
                <a:solidFill>
                  <a:srgbClr val="FF3300"/>
                </a:solidFill>
                <a:latin typeface="Times New Roman" pitchFamily="18" charset="0"/>
                <a:ea typeface="楷体_GB2312" pitchFamily="49" charset="-122"/>
              </a:rPr>
              <a:t>653</a:t>
            </a:r>
            <a:r>
              <a:rPr kumimoji="1" lang="zh-CN" altLang="en-US" sz="2400" b="1">
                <a:solidFill>
                  <a:srgbClr val="FF3300"/>
                </a:solidFill>
                <a:latin typeface="楷体_GB2312" pitchFamily="49" charset="-122"/>
                <a:ea typeface="楷体_GB2312" pitchFamily="49" charset="-122"/>
              </a:rPr>
              <a:t>和</a:t>
            </a:r>
            <a:r>
              <a:rPr kumimoji="1" lang="en-US" altLang="zh-CN" sz="2400" b="1">
                <a:solidFill>
                  <a:srgbClr val="FF3300"/>
                </a:solidFill>
                <a:latin typeface="Times New Roman" pitchFamily="18" charset="0"/>
                <a:ea typeface="楷体_GB2312" pitchFamily="49" charset="-122"/>
              </a:rPr>
              <a:t>61</a:t>
            </a:r>
            <a:r>
              <a:rPr kumimoji="1" lang="zh-CN" altLang="en-US" sz="2400" b="1">
                <a:solidFill>
                  <a:srgbClr val="FF3300"/>
                </a:solidFill>
                <a:latin typeface="楷体_GB2312" pitchFamily="49" charset="-122"/>
                <a:ea typeface="楷体_GB2312" pitchFamily="49" charset="-122"/>
              </a:rPr>
              <a:t>后</a:t>
            </a: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1314" name="Text Box 14"/>
          <p:cNvSpPr txBox="1">
            <a:spLocks noChangeArrowheads="1"/>
          </p:cNvSpPr>
          <p:nvPr/>
        </p:nvSpPr>
        <p:spPr bwMode="auto">
          <a:xfrm>
            <a:off x="5257800" y="3886200"/>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FF3300"/>
                </a:solidFill>
                <a:latin typeface="楷体_GB2312" pitchFamily="49" charset="-122"/>
                <a:ea typeface="楷体_GB2312" pitchFamily="49" charset="-122"/>
              </a:rPr>
              <a:t>交换</a:t>
            </a:r>
            <a:r>
              <a:rPr kumimoji="1" lang="en-US" altLang="zh-CN" sz="2400" b="1">
                <a:solidFill>
                  <a:srgbClr val="FF3300"/>
                </a:solidFill>
                <a:latin typeface="Times New Roman" pitchFamily="18" charset="0"/>
                <a:ea typeface="楷体_GB2312" pitchFamily="49" charset="-122"/>
              </a:rPr>
              <a:t>512</a:t>
            </a:r>
            <a:r>
              <a:rPr kumimoji="1" lang="zh-CN" altLang="en-US" sz="2400" b="1">
                <a:solidFill>
                  <a:srgbClr val="FF3300"/>
                </a:solidFill>
                <a:latin typeface="楷体_GB2312" pitchFamily="49" charset="-122"/>
                <a:ea typeface="楷体_GB2312" pitchFamily="49" charset="-122"/>
              </a:rPr>
              <a:t>和</a:t>
            </a:r>
            <a:r>
              <a:rPr kumimoji="1" lang="en-US" altLang="zh-CN" sz="2400" b="1">
                <a:solidFill>
                  <a:srgbClr val="FF3300"/>
                </a:solidFill>
                <a:latin typeface="Times New Roman" pitchFamily="18" charset="0"/>
                <a:ea typeface="楷体_GB2312" pitchFamily="49" charset="-122"/>
              </a:rPr>
              <a:t>87</a:t>
            </a:r>
            <a:r>
              <a:rPr kumimoji="1" lang="zh-CN" altLang="en-US" sz="2400" b="1">
                <a:solidFill>
                  <a:srgbClr val="FF3300"/>
                </a:solidFill>
                <a:latin typeface="楷体_GB2312" pitchFamily="49" charset="-122"/>
                <a:ea typeface="楷体_GB2312" pitchFamily="49" charset="-122"/>
              </a:rPr>
              <a:t>后</a:t>
            </a:r>
          </a:p>
        </p:txBody>
      </p:sp>
      <p:graphicFrame>
        <p:nvGraphicFramePr>
          <p:cNvPr id="251919" name="Group 15"/>
          <p:cNvGraphicFramePr>
            <a:graphicFrameLocks noGrp="1"/>
          </p:cNvGraphicFramePr>
          <p:nvPr/>
        </p:nvGraphicFramePr>
        <p:xfrm>
          <a:off x="1219200" y="5410200"/>
          <a:ext cx="6096000" cy="381000"/>
        </p:xfrm>
        <a:graphic>
          <a:graphicData uri="http://schemas.openxmlformats.org/drawingml/2006/table">
            <a:tbl>
              <a:tblPr/>
              <a:tblGrid>
                <a:gridCol w="609600"/>
                <a:gridCol w="609600"/>
                <a:gridCol w="609600"/>
                <a:gridCol w="609600"/>
                <a:gridCol w="609600"/>
                <a:gridCol w="609600"/>
                <a:gridCol w="609600"/>
                <a:gridCol w="609600"/>
                <a:gridCol w="609600"/>
                <a:gridCol w="609600"/>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87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503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170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275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462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512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653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897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908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51943" name="Group 39"/>
          <p:cNvGraphicFramePr>
            <a:graphicFrameLocks noGrp="1"/>
          </p:cNvGraphicFramePr>
          <p:nvPr/>
        </p:nvGraphicFramePr>
        <p:xfrm>
          <a:off x="1295400" y="685800"/>
          <a:ext cx="6096000" cy="381000"/>
        </p:xfrm>
        <a:graphic>
          <a:graphicData uri="http://schemas.openxmlformats.org/drawingml/2006/table">
            <a:tbl>
              <a:tblPr/>
              <a:tblGrid>
                <a:gridCol w="609600"/>
                <a:gridCol w="609600"/>
                <a:gridCol w="609600"/>
                <a:gridCol w="609600"/>
                <a:gridCol w="609600"/>
                <a:gridCol w="609600"/>
                <a:gridCol w="609600"/>
                <a:gridCol w="609600"/>
                <a:gridCol w="609600"/>
                <a:gridCol w="609600"/>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512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503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170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275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462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itchFamily="34" charset="0"/>
                          <a:ea typeface="宋体" pitchFamily="2" charset="-122"/>
                        </a:rPr>
                        <a:t>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653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897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Arial" pitchFamily="34" charset="0"/>
                          <a:ea typeface="宋体" pitchFamily="2" charset="-122"/>
                        </a:rPr>
                        <a:t>908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41363" name="Group 78"/>
          <p:cNvGrpSpPr>
            <a:grpSpLocks/>
          </p:cNvGrpSpPr>
          <p:nvPr/>
        </p:nvGrpSpPr>
        <p:grpSpPr bwMode="auto">
          <a:xfrm>
            <a:off x="533400" y="2286000"/>
            <a:ext cx="7620000" cy="1447800"/>
            <a:chOff x="336" y="1440"/>
            <a:chExt cx="4800" cy="912"/>
          </a:xfrm>
        </p:grpSpPr>
        <p:sp>
          <p:nvSpPr>
            <p:cNvPr id="141365" name="Oval 3"/>
            <p:cNvSpPr>
              <a:spLocks noChangeArrowheads="1"/>
            </p:cNvSpPr>
            <p:nvPr/>
          </p:nvSpPr>
          <p:spPr bwMode="auto">
            <a:xfrm>
              <a:off x="4165" y="1440"/>
              <a:ext cx="382" cy="19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87</a:t>
              </a:r>
            </a:p>
          </p:txBody>
        </p:sp>
        <p:sp>
          <p:nvSpPr>
            <p:cNvPr id="141366" name="Oval 4"/>
            <p:cNvSpPr>
              <a:spLocks noChangeArrowheads="1"/>
            </p:cNvSpPr>
            <p:nvPr/>
          </p:nvSpPr>
          <p:spPr bwMode="auto">
            <a:xfrm>
              <a:off x="3611" y="1744"/>
              <a:ext cx="381" cy="19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503</a:t>
              </a:r>
            </a:p>
          </p:txBody>
        </p:sp>
        <p:sp>
          <p:nvSpPr>
            <p:cNvPr id="141367" name="Oval 5"/>
            <p:cNvSpPr>
              <a:spLocks noChangeArrowheads="1"/>
            </p:cNvSpPr>
            <p:nvPr/>
          </p:nvSpPr>
          <p:spPr bwMode="auto">
            <a:xfrm>
              <a:off x="4755" y="1744"/>
              <a:ext cx="381" cy="19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170</a:t>
              </a:r>
            </a:p>
          </p:txBody>
        </p:sp>
        <p:sp>
          <p:nvSpPr>
            <p:cNvPr id="141368" name="Oval 6"/>
            <p:cNvSpPr>
              <a:spLocks noChangeArrowheads="1"/>
            </p:cNvSpPr>
            <p:nvPr/>
          </p:nvSpPr>
          <p:spPr bwMode="auto">
            <a:xfrm>
              <a:off x="3264" y="2162"/>
              <a:ext cx="381" cy="19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275</a:t>
              </a:r>
            </a:p>
          </p:txBody>
        </p:sp>
        <p:sp>
          <p:nvSpPr>
            <p:cNvPr id="141369" name="Oval 7"/>
            <p:cNvSpPr>
              <a:spLocks noChangeArrowheads="1"/>
            </p:cNvSpPr>
            <p:nvPr/>
          </p:nvSpPr>
          <p:spPr bwMode="auto">
            <a:xfrm>
              <a:off x="3992" y="2162"/>
              <a:ext cx="381" cy="19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462</a:t>
              </a:r>
            </a:p>
          </p:txBody>
        </p:sp>
        <p:sp>
          <p:nvSpPr>
            <p:cNvPr id="141370" name="Oval 8"/>
            <p:cNvSpPr>
              <a:spLocks noChangeArrowheads="1"/>
            </p:cNvSpPr>
            <p:nvPr/>
          </p:nvSpPr>
          <p:spPr bwMode="auto">
            <a:xfrm>
              <a:off x="4512" y="2162"/>
              <a:ext cx="381" cy="19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61</a:t>
              </a:r>
            </a:p>
          </p:txBody>
        </p:sp>
        <p:sp>
          <p:nvSpPr>
            <p:cNvPr id="141371" name="Line 9"/>
            <p:cNvSpPr>
              <a:spLocks noChangeShapeType="1"/>
            </p:cNvSpPr>
            <p:nvPr/>
          </p:nvSpPr>
          <p:spPr bwMode="auto">
            <a:xfrm flipH="1">
              <a:off x="3819" y="1592"/>
              <a:ext cx="381" cy="15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72" name="Line 10"/>
            <p:cNvSpPr>
              <a:spLocks noChangeShapeType="1"/>
            </p:cNvSpPr>
            <p:nvPr/>
          </p:nvSpPr>
          <p:spPr bwMode="auto">
            <a:xfrm>
              <a:off x="4512" y="1592"/>
              <a:ext cx="451" cy="15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73" name="Line 11"/>
            <p:cNvSpPr>
              <a:spLocks noChangeShapeType="1"/>
            </p:cNvSpPr>
            <p:nvPr/>
          </p:nvSpPr>
          <p:spPr bwMode="auto">
            <a:xfrm flipH="1">
              <a:off x="3437" y="1934"/>
              <a:ext cx="278" cy="2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74" name="Line 12"/>
            <p:cNvSpPr>
              <a:spLocks noChangeShapeType="1"/>
            </p:cNvSpPr>
            <p:nvPr/>
          </p:nvSpPr>
          <p:spPr bwMode="auto">
            <a:xfrm>
              <a:off x="3923" y="1934"/>
              <a:ext cx="277" cy="2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75" name="Line 13"/>
            <p:cNvSpPr>
              <a:spLocks noChangeShapeType="1"/>
            </p:cNvSpPr>
            <p:nvPr/>
          </p:nvSpPr>
          <p:spPr bwMode="auto">
            <a:xfrm flipH="1">
              <a:off x="4685" y="1934"/>
              <a:ext cx="208" cy="2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76" name="Oval 64"/>
            <p:cNvSpPr>
              <a:spLocks noChangeArrowheads="1"/>
            </p:cNvSpPr>
            <p:nvPr/>
          </p:nvSpPr>
          <p:spPr bwMode="auto">
            <a:xfrm>
              <a:off x="1292" y="1488"/>
              <a:ext cx="404"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512</a:t>
              </a:r>
            </a:p>
          </p:txBody>
        </p:sp>
        <p:sp>
          <p:nvSpPr>
            <p:cNvPr id="141377" name="Oval 65"/>
            <p:cNvSpPr>
              <a:spLocks noChangeArrowheads="1"/>
            </p:cNvSpPr>
            <p:nvPr/>
          </p:nvSpPr>
          <p:spPr bwMode="auto">
            <a:xfrm>
              <a:off x="704" y="1776"/>
              <a:ext cx="404"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503</a:t>
              </a:r>
            </a:p>
          </p:txBody>
        </p:sp>
        <p:sp>
          <p:nvSpPr>
            <p:cNvPr id="141378" name="Oval 66"/>
            <p:cNvSpPr>
              <a:spLocks noChangeArrowheads="1"/>
            </p:cNvSpPr>
            <p:nvPr/>
          </p:nvSpPr>
          <p:spPr bwMode="auto">
            <a:xfrm>
              <a:off x="1916" y="1776"/>
              <a:ext cx="405"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170</a:t>
              </a:r>
            </a:p>
          </p:txBody>
        </p:sp>
        <p:sp>
          <p:nvSpPr>
            <p:cNvPr id="141379" name="Oval 67"/>
            <p:cNvSpPr>
              <a:spLocks noChangeArrowheads="1"/>
            </p:cNvSpPr>
            <p:nvPr/>
          </p:nvSpPr>
          <p:spPr bwMode="auto">
            <a:xfrm>
              <a:off x="336" y="2172"/>
              <a:ext cx="404"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275</a:t>
              </a:r>
            </a:p>
          </p:txBody>
        </p:sp>
        <p:sp>
          <p:nvSpPr>
            <p:cNvPr id="141380" name="Oval 68"/>
            <p:cNvSpPr>
              <a:spLocks noChangeArrowheads="1"/>
            </p:cNvSpPr>
            <p:nvPr/>
          </p:nvSpPr>
          <p:spPr bwMode="auto">
            <a:xfrm>
              <a:off x="1108" y="2172"/>
              <a:ext cx="404"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462</a:t>
              </a:r>
            </a:p>
          </p:txBody>
        </p:sp>
        <p:sp>
          <p:nvSpPr>
            <p:cNvPr id="141381" name="Oval 69"/>
            <p:cNvSpPr>
              <a:spLocks noChangeArrowheads="1"/>
            </p:cNvSpPr>
            <p:nvPr/>
          </p:nvSpPr>
          <p:spPr bwMode="auto">
            <a:xfrm>
              <a:off x="1659" y="2172"/>
              <a:ext cx="404"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61</a:t>
              </a:r>
            </a:p>
          </p:txBody>
        </p:sp>
        <p:sp>
          <p:nvSpPr>
            <p:cNvPr id="141382" name="Oval 70"/>
            <p:cNvSpPr>
              <a:spLocks noChangeArrowheads="1"/>
            </p:cNvSpPr>
            <p:nvPr/>
          </p:nvSpPr>
          <p:spPr bwMode="auto">
            <a:xfrm>
              <a:off x="2284" y="2172"/>
              <a:ext cx="404" cy="18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3300"/>
                  </a:solidFill>
                </a:rPr>
                <a:t>87</a:t>
              </a:r>
            </a:p>
          </p:txBody>
        </p:sp>
        <p:sp>
          <p:nvSpPr>
            <p:cNvPr id="141383" name="Line 71"/>
            <p:cNvSpPr>
              <a:spLocks noChangeShapeType="1"/>
            </p:cNvSpPr>
            <p:nvPr/>
          </p:nvSpPr>
          <p:spPr bwMode="auto">
            <a:xfrm flipH="1">
              <a:off x="924" y="1632"/>
              <a:ext cx="404"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84" name="Line 72"/>
            <p:cNvSpPr>
              <a:spLocks noChangeShapeType="1"/>
            </p:cNvSpPr>
            <p:nvPr/>
          </p:nvSpPr>
          <p:spPr bwMode="auto">
            <a:xfrm>
              <a:off x="1659" y="1632"/>
              <a:ext cx="478"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85" name="Line 73"/>
            <p:cNvSpPr>
              <a:spLocks noChangeShapeType="1"/>
            </p:cNvSpPr>
            <p:nvPr/>
          </p:nvSpPr>
          <p:spPr bwMode="auto">
            <a:xfrm flipH="1">
              <a:off x="520" y="1956"/>
              <a:ext cx="294" cy="2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86" name="Line 74"/>
            <p:cNvSpPr>
              <a:spLocks noChangeShapeType="1"/>
            </p:cNvSpPr>
            <p:nvPr/>
          </p:nvSpPr>
          <p:spPr bwMode="auto">
            <a:xfrm>
              <a:off x="1034" y="1956"/>
              <a:ext cx="294" cy="2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87" name="Line 75"/>
            <p:cNvSpPr>
              <a:spLocks noChangeShapeType="1"/>
            </p:cNvSpPr>
            <p:nvPr/>
          </p:nvSpPr>
          <p:spPr bwMode="auto">
            <a:xfrm flipH="1">
              <a:off x="1843" y="1956"/>
              <a:ext cx="220" cy="2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88" name="Line 76"/>
            <p:cNvSpPr>
              <a:spLocks noChangeShapeType="1"/>
            </p:cNvSpPr>
            <p:nvPr/>
          </p:nvSpPr>
          <p:spPr bwMode="auto">
            <a:xfrm>
              <a:off x="2174" y="1956"/>
              <a:ext cx="330" cy="2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1364" name="Text Box 77"/>
          <p:cNvSpPr txBox="1">
            <a:spLocks noChangeArrowheads="1"/>
          </p:cNvSpPr>
          <p:nvPr/>
        </p:nvSpPr>
        <p:spPr bwMode="auto">
          <a:xfrm>
            <a:off x="1066800" y="38862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FF3300"/>
                </a:solidFill>
                <a:ea typeface="楷体_GB2312" pitchFamily="49" charset="-122"/>
              </a:rPr>
              <a:t>筛选调整</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a">
  <a:themeElements>
    <a:clrScheme name="a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a">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aa</Template>
  <TotalTime>3856</TotalTime>
  <Words>15788</Words>
  <Application>Microsoft Office PowerPoint</Application>
  <PresentationFormat>全屏显示(4:3)</PresentationFormat>
  <Paragraphs>2361</Paragraphs>
  <Slides>182</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182</vt:i4>
      </vt:variant>
    </vt:vector>
  </HeadingPairs>
  <TitlesOfParts>
    <vt:vector size="194" baseType="lpstr">
      <vt:lpstr>仿宋_GB2312</vt:lpstr>
      <vt:lpstr>楷体_GB2312</vt:lpstr>
      <vt:lpstr>隶书</vt:lpstr>
      <vt:lpstr>宋体</vt:lpstr>
      <vt:lpstr>Arial</vt:lpstr>
      <vt:lpstr>Symbol</vt:lpstr>
      <vt:lpstr>Times New Roman</vt:lpstr>
      <vt:lpstr>Wingdings</vt:lpstr>
      <vt:lpstr>aa</vt:lpstr>
      <vt:lpstr>公式</vt:lpstr>
      <vt:lpstr>Equation</vt:lpstr>
      <vt:lpstr>Microsoft Word 97 - 2003 文档</vt:lpstr>
      <vt:lpstr>PowerPoint 演示文稿</vt:lpstr>
      <vt:lpstr>一、排序概念及算法性能分析</vt:lpstr>
      <vt:lpstr>PowerPoint 演示文稿</vt:lpstr>
      <vt:lpstr>排序的几个基本概念</vt:lpstr>
      <vt:lpstr>PowerPoint 演示文稿</vt:lpstr>
      <vt:lpstr>PowerPoint 演示文稿</vt:lpstr>
      <vt:lpstr>PowerPoint 演示文稿</vt:lpstr>
      <vt:lpstr>PowerPoint 演示文稿</vt:lpstr>
      <vt:lpstr>直接插入排序(Insert Sort)</vt:lpstr>
      <vt:lpstr>直接插入排序举例</vt:lpstr>
      <vt:lpstr>PowerPoint 演示文稿</vt:lpstr>
      <vt:lpstr>算法分析</vt:lpstr>
      <vt:lpstr>PowerPoint 演示文稿</vt:lpstr>
      <vt:lpstr>PowerPoint 演示文稿</vt:lpstr>
      <vt:lpstr>PowerPoint 演示文稿</vt:lpstr>
      <vt:lpstr>PowerPoint 演示文稿</vt:lpstr>
      <vt:lpstr>折半插入排序(Binary Insertsort)</vt:lpstr>
      <vt:lpstr>算法分析</vt:lpstr>
      <vt:lpstr>PowerPoint 演示文稿</vt:lpstr>
      <vt:lpstr>PowerPoint 演示文稿</vt:lpstr>
      <vt:lpstr>希尔排序</vt:lpstr>
      <vt:lpstr>希尔排序的过程</vt:lpstr>
      <vt:lpstr>PowerPoint 演示文稿</vt:lpstr>
      <vt:lpstr>PowerPoint 演示文稿</vt:lpstr>
      <vt:lpstr>希尔排序示例</vt:lpstr>
      <vt:lpstr>PowerPoint 演示文稿</vt:lpstr>
      <vt:lpstr>PowerPoint 演示文稿</vt:lpstr>
      <vt:lpstr>希尔排序中gap的取法</vt:lpstr>
      <vt:lpstr>算法分析</vt:lpstr>
      <vt:lpstr>三、交换排序(Exchange Sort )</vt:lpstr>
      <vt:lpstr>起泡排序的过程</vt:lpstr>
      <vt:lpstr>起泡排序示例</vt:lpstr>
      <vt:lpstr>PowerPoint 演示文稿</vt:lpstr>
      <vt:lpstr>PowerPoint 演示文稿</vt:lpstr>
      <vt:lpstr>PowerPoint 演示文稿</vt:lpstr>
      <vt:lpstr>算法分析</vt:lpstr>
      <vt:lpstr>PowerPoint 演示文稿</vt:lpstr>
      <vt:lpstr>PowerPoint 演示文稿</vt:lpstr>
      <vt:lpstr>一种划分方法</vt:lpstr>
      <vt:lpstr>一种划分方法</vt:lpstr>
      <vt:lpstr>另一种划分方法</vt:lpstr>
      <vt:lpstr>PowerPoint 演示文稿</vt:lpstr>
      <vt:lpstr>算法分析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四、选择排序</vt:lpstr>
      <vt:lpstr>直接选择排序的过程</vt:lpstr>
      <vt:lpstr>直 接 选择 排序 示 例</vt:lpstr>
      <vt:lpstr>PowerPoint 演示文稿</vt:lpstr>
      <vt:lpstr>算法分析</vt:lpstr>
      <vt:lpstr>堆排序</vt:lpstr>
      <vt:lpstr>堆排序</vt:lpstr>
      <vt:lpstr>PowerPoint 演示文稿</vt:lpstr>
      <vt:lpstr>PowerPoint 演示文稿</vt:lpstr>
      <vt:lpstr>PowerPoint 演示文稿</vt:lpstr>
      <vt:lpstr>PowerPoint 演示文稿</vt:lpstr>
      <vt:lpstr>PowerPoint 演示文稿</vt:lpstr>
      <vt:lpstr>最大堆的向下调整算法</vt:lpstr>
      <vt:lpstr>PowerPoint 演示文稿</vt:lpstr>
      <vt:lpstr>PowerPoint 演示文稿</vt:lpstr>
      <vt:lpstr>基于初始堆进行堆排序</vt:lpstr>
      <vt:lpstr>PowerPoint 演示文稿</vt:lpstr>
      <vt:lpstr>PowerPoint 演示文稿</vt:lpstr>
      <vt:lpstr>PowerPoint 演示文稿</vt:lpstr>
      <vt:lpstr>PowerPoint 演示文稿</vt:lpstr>
      <vt:lpstr>PowerPoint 演示文稿</vt:lpstr>
      <vt:lpstr>PowerPoint 演示文稿</vt:lpstr>
      <vt:lpstr>算法分析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应用选择排序解决的特殊问题</vt:lpstr>
      <vt:lpstr>PowerPoint 演示文稿</vt:lpstr>
      <vt:lpstr>PowerPoint 演示文稿</vt:lpstr>
      <vt:lpstr>迭代的归并排序算法</vt:lpstr>
      <vt:lpstr>PowerPoint 演示文稿</vt:lpstr>
      <vt:lpstr>PowerPoint 演示文稿</vt:lpstr>
      <vt:lpstr>一趟归并排序的情形</vt:lpstr>
      <vt:lpstr>一趟归并</vt:lpstr>
      <vt:lpstr>PowerPoint 演示文稿</vt:lpstr>
      <vt:lpstr>算法分析</vt:lpstr>
      <vt:lpstr>递归的归并排序</vt:lpstr>
      <vt:lpstr>PowerPoint 演示文稿</vt:lpstr>
      <vt:lpstr>PowerPoint 演示文稿</vt:lpstr>
      <vt:lpstr>PowerPoint 演示文稿</vt:lpstr>
      <vt:lpstr>PowerPoint 演示文稿</vt:lpstr>
      <vt:lpstr>链表插入排序</vt:lpstr>
      <vt:lpstr>PowerPoint 演示文稿</vt:lpstr>
      <vt:lpstr>PowerPoint 演示文稿</vt:lpstr>
      <vt:lpstr>PowerPoint 演示文稿</vt:lpstr>
      <vt:lpstr>PowerPoint 演示文稿</vt:lpstr>
      <vt:lpstr>算法分析</vt:lpstr>
      <vt:lpstr>PowerPoint 演示文稿</vt:lpstr>
      <vt:lpstr>链表快速排序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算法分析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各种排序方法的比较</vt:lpstr>
      <vt:lpstr>PowerPoint 演示文稿</vt:lpstr>
      <vt:lpstr>PowerPoint 演示文稿</vt:lpstr>
      <vt:lpstr>PowerPoint 演示文稿</vt:lpstr>
    </vt:vector>
  </TitlesOfParts>
  <Company>stvu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第九章 排序</dc:title>
  <dc:creator>hp</dc:creator>
  <cp:lastModifiedBy>JiangHao</cp:lastModifiedBy>
  <cp:revision>334</cp:revision>
  <dcterms:created xsi:type="dcterms:W3CDTF">2000-05-24T05:43:45Z</dcterms:created>
  <dcterms:modified xsi:type="dcterms:W3CDTF">2019-11-18T14:30:56Z</dcterms:modified>
</cp:coreProperties>
</file>